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FBB922-C198-E163-7B4A-45C721869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B7F0E8C-64C9-CA86-7510-A81E83E9FB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163682-F017-8AE6-D050-C7FE12A17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0C9E-56B8-4793-B8F8-C47A27B66B49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B94BF0-E96D-3BD9-B0A9-49BD85423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8E439D-73CA-CA48-EA20-D18016C6D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4D16-9F0B-466B-B43F-5D272B31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867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587D85-EB52-B27C-9C4D-CDE804412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01EA53-CED7-A3FB-8BEA-56CC604E75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EF8D37-3F35-452B-D98B-945BCE9A3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0C9E-56B8-4793-B8F8-C47A27B66B49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9ECBAC-B015-3F31-AC2A-FEB226D34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DCCC62-D778-9F96-F585-005082E81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4D16-9F0B-466B-B43F-5D272B31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823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9FC981-ACA3-132D-4E29-E6F2040C4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7E63FF-D2A5-A183-E7E6-035ED7B93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84BB1B-F6C3-E7F2-0572-BDA2DD739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0C9E-56B8-4793-B8F8-C47A27B66B49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753611-BA4E-CD00-B853-8AED9B1B3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B12856-977C-7622-AB1D-C629918A4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4D16-9F0B-466B-B43F-5D272B31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38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C62E6-331F-931F-3F32-76870CB13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A911BC-5230-60FB-29F8-BA6D5F6D50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0805A2A-532A-481A-EF1A-1E6C68652D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A7E878-1E15-D2C8-39B9-F835B5CBB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0C9E-56B8-4793-B8F8-C47A27B66B49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F8F755-C8B1-87C7-6143-31B2B5BF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E3E4561-52F4-B48C-461C-C05E49ED9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4D16-9F0B-466B-B43F-5D272B31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969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CF1DE1-223C-1E57-4AD9-81B2788F4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B04FE0-74FD-CD4B-1092-F7DF1FA134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3645A8-5BF6-9D7E-7765-BA7373DCB3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A22F804-7EE4-463E-A8A1-76F2CDA8F7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18156FC-809B-9091-1FF0-3340ED97A8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8EA5957-7C31-005C-4505-62C34960D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0C9E-56B8-4793-B8F8-C47A27B66B49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FAE01F4-3D3C-2E3B-4BB3-BFE158780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BFDE28-4F04-4D7D-6775-AA7AC7170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4D16-9F0B-466B-B43F-5D272B31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268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24DB62-D1E5-9538-DA3B-678227274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412CF13-05CE-C971-BD28-B9C31982D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0C9E-56B8-4793-B8F8-C47A27B66B49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D296192-3A6D-022F-80ED-7D643CAAF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7538224-9971-3720-380D-307837BDA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4D16-9F0B-466B-B43F-5D272B31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995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59F227F-6E6F-E405-E194-F432BE23D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0C9E-56B8-4793-B8F8-C47A27B66B49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CA1B0B-06CD-586A-823F-297AC1A97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7815A3A-9B04-88A8-8F21-C776639AE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4D16-9F0B-466B-B43F-5D272B31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376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DB3D02-3CAB-8BF6-2D75-E7E992BD8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9758D2-C39C-D1E1-4E7B-ECA056198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E3C6C06-BEE1-42ED-BFEE-90E6B8633B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20D34C0-47D3-FBBE-2466-C50F1AC35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0C9E-56B8-4793-B8F8-C47A27B66B49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BF48B7-8904-280E-3489-2A83610E5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98D1C2-00D4-56C2-328A-D4A9391DA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4D16-9F0B-466B-B43F-5D272B31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300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390D8-60A4-2FAB-733D-C24126A84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48FE2DF-FD66-4B26-CC3E-5D29CDEE75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6325B60-F317-9EA2-5E06-70C938200A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759308-CA40-3D3D-26DA-D1141CAC9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0C9E-56B8-4793-B8F8-C47A27B66B49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FE03EA-2DD5-A828-AF52-CE70C33BF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195018-5A3A-55B2-E723-D7AA97E96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4D16-9F0B-466B-B43F-5D272B31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837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4F6FC4-AA7F-1B95-1A2A-E6EB7C4F0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15F37F1-E9CE-EE86-479F-AB74F04502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6B6E69-1A5A-C54A-F1BD-E8787BF82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0C9E-56B8-4793-B8F8-C47A27B66B49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F9C662-F70F-4585-9375-5CDF54E66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4B765C-4EC7-2C10-C9B1-1B1811436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4D16-9F0B-466B-B43F-5D272B31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79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03B8311-AB86-B6C9-407E-BDA9A5963F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C40821-6B06-BFBE-C3BB-02C97A918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0196D1-B3F9-CA00-9766-73A7041ED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30C9E-56B8-4793-B8F8-C47A27B66B49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06F7A5-877F-2A2D-FB95-40AC96608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778A47-F92C-6174-4D4F-1B9FFE40D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F4D16-9F0B-466B-B43F-5D272B31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478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348CDF-5637-C5C0-E791-FA784E878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EFFD6C-035B-FA2A-2799-C711CE5B7C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DD2CD8-3C30-C11D-4963-B6CDA6DF9F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630C9E-56B8-4793-B8F8-C47A27B66B49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FCE9E1-C4E6-1D97-3F3B-768E75AE95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4EDCD1-8D9A-945E-EFE9-9F62523B1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AF4D16-9F0B-466B-B43F-5D272B31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904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3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ver picture" descr="Н. К. Рерих. «Славяне на Днепре», 1905 г.">
            <a:extLst>
              <a:ext uri="{FF2B5EF4-FFF2-40B4-BE49-F238E27FC236}">
                <a16:creationId xmlns:a16="http://schemas.microsoft.com/office/drawing/2014/main" id="{FA41AC95-6609-72C1-DF2E-3B200A52E5E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8382000" cy="6858000"/>
          </a:xfrm>
          <a:prstGeom prst="rect">
            <a:avLst/>
          </a:prstGeom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32382037-7E68-3C40-C670-EE22FE8F5276}"/>
              </a:ext>
            </a:extLst>
          </p:cNvPr>
          <p:cNvSpPr/>
          <p:nvPr/>
        </p:nvSpPr>
        <p:spPr>
          <a:xfrm>
            <a:off x="3683000" y="0"/>
            <a:ext cx="5080000" cy="6858000"/>
          </a:xfrm>
          <a:prstGeom prst="rect">
            <a:avLst/>
          </a:prstGeom>
          <a:gradFill flip="none" rotWithShape="1">
            <a:gsLst>
              <a:gs pos="0">
                <a:srgbClr val="18231C"/>
              </a:gs>
              <a:gs pos="100000">
                <a:srgbClr val="18231C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ver title">
            <a:extLst>
              <a:ext uri="{FF2B5EF4-FFF2-40B4-BE49-F238E27FC236}">
                <a16:creationId xmlns:a16="http://schemas.microsoft.com/office/drawing/2014/main" id="{084FAA6C-1F75-8B13-BEF7-F2A761FF0239}"/>
              </a:ext>
            </a:extLst>
          </p:cNvPr>
          <p:cNvSpPr txBox="1"/>
          <p:nvPr/>
        </p:nvSpPr>
        <p:spPr>
          <a:xfrm>
            <a:off x="685800" y="2159000"/>
            <a:ext cx="7112000" cy="2240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5000" dirty="0">
                <a:solidFill>
                  <a:srgbClr val="E6BE6B"/>
                </a:solidFill>
                <a:latin typeface="Georgia" panose="02040502050405020303" pitchFamily="18" charset="0"/>
              </a:rPr>
              <a:t>ВОСТОЧНЫЕ СЛАВЯНЕ</a:t>
            </a:r>
            <a:r>
              <a:rPr lang="ru-RU" sz="5000" dirty="0">
                <a:solidFill>
                  <a:srgbClr val="F4EEE1"/>
                </a:solidFill>
                <a:latin typeface="Georgia" panose="02040502050405020303" pitchFamily="18" charset="0"/>
              </a:rPr>
              <a:t> </a:t>
            </a:r>
            <a:br>
              <a:rPr lang="ru-RU" sz="5000" dirty="0">
                <a:solidFill>
                  <a:srgbClr val="F4EEE1"/>
                </a:solidFill>
                <a:latin typeface="Georgia" panose="02040502050405020303" pitchFamily="18" charset="0"/>
              </a:rPr>
            </a:br>
            <a:r>
              <a:rPr lang="ru-RU" sz="5000" dirty="0">
                <a:solidFill>
                  <a:srgbClr val="F4EEE1"/>
                </a:solidFill>
                <a:latin typeface="Georgia" panose="02040502050405020303" pitchFamily="18" charset="0"/>
              </a:rPr>
              <a:t>И ИХ СОСЕДИ</a:t>
            </a:r>
          </a:p>
        </p:txBody>
      </p:sp>
      <p:sp>
        <p:nvSpPr>
          <p:cNvPr id="7" name="Lozenge">
            <a:extLst>
              <a:ext uri="{FF2B5EF4-FFF2-40B4-BE49-F238E27FC236}">
                <a16:creationId xmlns:a16="http://schemas.microsoft.com/office/drawing/2014/main" id="{9C445D34-3558-1B0C-5FEC-2395FEB0D57F}"/>
              </a:ext>
            </a:extLst>
          </p:cNvPr>
          <p:cNvSpPr/>
          <p:nvPr/>
        </p:nvSpPr>
        <p:spPr>
          <a:xfrm>
            <a:off x="711200" y="4665980"/>
            <a:ext cx="127000" cy="127000"/>
          </a:xfrm>
          <a:prstGeom prst="diamond">
            <a:avLst/>
          </a:prstGeom>
          <a:solidFill>
            <a:srgbClr val="E6BE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Lozenge">
            <a:extLst>
              <a:ext uri="{FF2B5EF4-FFF2-40B4-BE49-F238E27FC236}">
                <a16:creationId xmlns:a16="http://schemas.microsoft.com/office/drawing/2014/main" id="{537862B0-297D-4A58-06D7-44E5E05B50EA}"/>
              </a:ext>
            </a:extLst>
          </p:cNvPr>
          <p:cNvSpPr/>
          <p:nvPr/>
        </p:nvSpPr>
        <p:spPr>
          <a:xfrm>
            <a:off x="914400" y="4665980"/>
            <a:ext cx="127000" cy="127000"/>
          </a:xfrm>
          <a:prstGeom prst="diamond">
            <a:avLst/>
          </a:prstGeom>
          <a:solidFill>
            <a:srgbClr val="9DCB8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ozenge">
            <a:extLst>
              <a:ext uri="{FF2B5EF4-FFF2-40B4-BE49-F238E27FC236}">
                <a16:creationId xmlns:a16="http://schemas.microsoft.com/office/drawing/2014/main" id="{D5E38C17-B858-5268-32FE-D0B06C80BEBD}"/>
              </a:ext>
            </a:extLst>
          </p:cNvPr>
          <p:cNvSpPr/>
          <p:nvPr/>
        </p:nvSpPr>
        <p:spPr>
          <a:xfrm>
            <a:off x="1117600" y="4665980"/>
            <a:ext cx="127000" cy="127000"/>
          </a:xfrm>
          <a:prstGeom prst="diamond">
            <a:avLst/>
          </a:prstGeom>
          <a:solidFill>
            <a:srgbClr val="90C1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Rule">
            <a:extLst>
              <a:ext uri="{FF2B5EF4-FFF2-40B4-BE49-F238E27FC236}">
                <a16:creationId xmlns:a16="http://schemas.microsoft.com/office/drawing/2014/main" id="{F2843F7A-9020-3437-D7D8-F5EE3D2B5719}"/>
              </a:ext>
            </a:extLst>
          </p:cNvPr>
          <p:cNvCxnSpPr/>
          <p:nvPr/>
        </p:nvCxnSpPr>
        <p:spPr>
          <a:xfrm>
            <a:off x="1397000" y="4729480"/>
            <a:ext cx="1981200" cy="0"/>
          </a:xfrm>
          <a:prstGeom prst="line">
            <a:avLst/>
          </a:prstGeom>
          <a:ln w="9525">
            <a:solidFill>
              <a:srgbClr val="3A4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8A84F1BE-1B3D-D329-60E5-93723B9E3AA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39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39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889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0FEA44AC-A62A-C135-CD3F-E46F1A500D06}"/>
              </a:ext>
            </a:extLst>
          </p:cNvPr>
          <p:cNvSpPr txBox="1"/>
          <p:nvPr/>
        </p:nvSpPr>
        <p:spPr>
          <a:xfrm>
            <a:off x="609600" y="3302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dirty="0">
                <a:solidFill>
                  <a:srgbClr val="25221D"/>
                </a:solidFill>
                <a:latin typeface="Georgia" panose="02040502050405020303" pitchFamily="18" charset="0"/>
              </a:rPr>
              <a:t>1. ПРОИСХОЖДЕНИЕ ВОСТОЧНЫХ СЛАВЯН</a:t>
            </a:r>
          </a:p>
        </p:txBody>
      </p:sp>
      <p:sp>
        <p:nvSpPr>
          <p:cNvPr id="4" name="Lozenge">
            <a:extLst>
              <a:ext uri="{FF2B5EF4-FFF2-40B4-BE49-F238E27FC236}">
                <a16:creationId xmlns:a16="http://schemas.microsoft.com/office/drawing/2014/main" id="{DCAE4F4E-82E7-AD73-FFF1-2441CC657ED5}"/>
              </a:ext>
            </a:extLst>
          </p:cNvPr>
          <p:cNvSpPr/>
          <p:nvPr/>
        </p:nvSpPr>
        <p:spPr>
          <a:xfrm>
            <a:off x="609600" y="924052"/>
            <a:ext cx="127000" cy="127000"/>
          </a:xfrm>
          <a:prstGeom prst="diamond">
            <a:avLst/>
          </a:prstGeom>
          <a:solidFill>
            <a:srgbClr val="A8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zenge">
            <a:extLst>
              <a:ext uri="{FF2B5EF4-FFF2-40B4-BE49-F238E27FC236}">
                <a16:creationId xmlns:a16="http://schemas.microsoft.com/office/drawing/2014/main" id="{66EBA9B5-89CB-6B13-18AA-970B0213CB3A}"/>
              </a:ext>
            </a:extLst>
          </p:cNvPr>
          <p:cNvSpPr/>
          <p:nvPr/>
        </p:nvSpPr>
        <p:spPr>
          <a:xfrm>
            <a:off x="812800" y="924052"/>
            <a:ext cx="127000" cy="127000"/>
          </a:xfrm>
          <a:prstGeom prst="diamond">
            <a:avLst/>
          </a:prstGeom>
          <a:solidFill>
            <a:srgbClr val="3D6A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Lozenge">
            <a:extLst>
              <a:ext uri="{FF2B5EF4-FFF2-40B4-BE49-F238E27FC236}">
                <a16:creationId xmlns:a16="http://schemas.microsoft.com/office/drawing/2014/main" id="{EDEAA662-35FD-2F9A-D50A-F482B1012C5C}"/>
              </a:ext>
            </a:extLst>
          </p:cNvPr>
          <p:cNvSpPr/>
          <p:nvPr/>
        </p:nvSpPr>
        <p:spPr>
          <a:xfrm>
            <a:off x="1016000" y="924052"/>
            <a:ext cx="127000" cy="127000"/>
          </a:xfrm>
          <a:prstGeom prst="diamond">
            <a:avLst/>
          </a:prstGeom>
          <a:solidFill>
            <a:srgbClr val="2C689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F1EEE5DF-6758-BFE5-5A54-C5015DE48D5F}"/>
              </a:ext>
            </a:extLst>
          </p:cNvPr>
          <p:cNvCxnSpPr/>
          <p:nvPr/>
        </p:nvCxnSpPr>
        <p:spPr>
          <a:xfrm>
            <a:off x="1295400" y="987552"/>
            <a:ext cx="1981200" cy="0"/>
          </a:xfrm>
          <a:prstGeom prst="line">
            <a:avLst/>
          </a:prstGeom>
          <a:ln w="9525">
            <a:solidFill>
              <a:srgbClr val="C2A6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avs card">
            <a:extLst>
              <a:ext uri="{FF2B5EF4-FFF2-40B4-BE49-F238E27FC236}">
                <a16:creationId xmlns:a16="http://schemas.microsoft.com/office/drawing/2014/main" id="{AB881B44-AC69-2387-5EDB-33B3A7A425E8}"/>
              </a:ext>
            </a:extLst>
          </p:cNvPr>
          <p:cNvSpPr/>
          <p:nvPr/>
        </p:nvSpPr>
        <p:spPr>
          <a:xfrm>
            <a:off x="609600" y="1203452"/>
            <a:ext cx="5969000" cy="1569720"/>
          </a:xfrm>
          <a:prstGeom prst="roundRect">
            <a:avLst>
              <a:gd name="adj" fmla="val 6000"/>
            </a:avLst>
          </a:prstGeom>
          <a:solidFill>
            <a:srgbClr val="E1EDD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lavs">
            <a:extLst>
              <a:ext uri="{FF2B5EF4-FFF2-40B4-BE49-F238E27FC236}">
                <a16:creationId xmlns:a16="http://schemas.microsoft.com/office/drawing/2014/main" id="{32684F2D-78C2-0107-39E2-6EC541ABC999}"/>
              </a:ext>
            </a:extLst>
          </p:cNvPr>
          <p:cNvSpPr txBox="1"/>
          <p:nvPr/>
        </p:nvSpPr>
        <p:spPr>
          <a:xfrm>
            <a:off x="863600" y="1355852"/>
            <a:ext cx="5537200" cy="1264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900" b="1" dirty="0">
                <a:solidFill>
                  <a:srgbClr val="3D6A39"/>
                </a:solidFill>
                <a:latin typeface="Georgia" panose="02040502050405020303" pitchFamily="18" charset="0"/>
              </a:rPr>
              <a:t>Славяне</a:t>
            </a:r>
            <a:r>
              <a:rPr lang="ru-RU" sz="2700" dirty="0">
                <a:solidFill>
                  <a:srgbClr val="25221D"/>
                </a:solidFill>
                <a:latin typeface="Segoe UI" panose="020B0502040204020203" pitchFamily="34" charset="0"/>
              </a:rPr>
              <a:t>- племена, которые населяли земли Восточной Европы и России.</a:t>
            </a:r>
          </a:p>
        </p:txBody>
      </p:sp>
      <p:sp>
        <p:nvSpPr>
          <p:cNvPr id="10" name="Slavs bar">
            <a:extLst>
              <a:ext uri="{FF2B5EF4-FFF2-40B4-BE49-F238E27FC236}">
                <a16:creationId xmlns:a16="http://schemas.microsoft.com/office/drawing/2014/main" id="{C740BCE7-988A-6263-CA51-8347116A9570}"/>
              </a:ext>
            </a:extLst>
          </p:cNvPr>
          <p:cNvSpPr/>
          <p:nvPr/>
        </p:nvSpPr>
        <p:spPr>
          <a:xfrm>
            <a:off x="711200" y="1330452"/>
            <a:ext cx="50800" cy="1285240"/>
          </a:xfrm>
          <a:prstGeom prst="rect">
            <a:avLst/>
          </a:prstGeom>
          <a:solidFill>
            <a:srgbClr val="3D6A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IE card">
            <a:extLst>
              <a:ext uri="{FF2B5EF4-FFF2-40B4-BE49-F238E27FC236}">
                <a16:creationId xmlns:a16="http://schemas.microsoft.com/office/drawing/2014/main" id="{84884EB0-3DF8-F1B4-05E3-053F9692B510}"/>
              </a:ext>
            </a:extLst>
          </p:cNvPr>
          <p:cNvSpPr/>
          <p:nvPr/>
        </p:nvSpPr>
        <p:spPr>
          <a:xfrm>
            <a:off x="609600" y="3001772"/>
            <a:ext cx="5969000" cy="1981200"/>
          </a:xfrm>
          <a:prstGeom prst="roundRect">
            <a:avLst>
              <a:gd name="adj" fmla="val 6000"/>
            </a:avLst>
          </a:prstGeom>
          <a:solidFill>
            <a:srgbClr val="DCE9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IE">
            <a:extLst>
              <a:ext uri="{FF2B5EF4-FFF2-40B4-BE49-F238E27FC236}">
                <a16:creationId xmlns:a16="http://schemas.microsoft.com/office/drawing/2014/main" id="{B204F771-C008-BFC8-B893-E6D96054F570}"/>
              </a:ext>
            </a:extLst>
          </p:cNvPr>
          <p:cNvSpPr txBox="1"/>
          <p:nvPr/>
        </p:nvSpPr>
        <p:spPr>
          <a:xfrm>
            <a:off x="863600" y="3154172"/>
            <a:ext cx="5537200" cy="167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900" b="1" dirty="0">
                <a:solidFill>
                  <a:srgbClr val="2C6891"/>
                </a:solidFill>
                <a:latin typeface="Georgia" panose="02040502050405020303" pitchFamily="18" charset="0"/>
              </a:rPr>
              <a:t>Индоевропейцы</a:t>
            </a:r>
            <a:r>
              <a:rPr lang="ru-RU" sz="2700" dirty="0">
                <a:solidFill>
                  <a:srgbClr val="25221D"/>
                </a:solidFill>
                <a:latin typeface="Segoe UI" panose="020B0502040204020203" pitchFamily="34" charset="0"/>
              </a:rPr>
              <a:t> – народы-носители индоевропейских языков. К ним относится большая часть современного человечества.</a:t>
            </a:r>
          </a:p>
        </p:txBody>
      </p:sp>
      <p:sp>
        <p:nvSpPr>
          <p:cNvPr id="13" name="IE bar">
            <a:extLst>
              <a:ext uri="{FF2B5EF4-FFF2-40B4-BE49-F238E27FC236}">
                <a16:creationId xmlns:a16="http://schemas.microsoft.com/office/drawing/2014/main" id="{11B0F755-524A-CB89-D93D-AF9DC5A44DB9}"/>
              </a:ext>
            </a:extLst>
          </p:cNvPr>
          <p:cNvSpPr/>
          <p:nvPr/>
        </p:nvSpPr>
        <p:spPr>
          <a:xfrm>
            <a:off x="711200" y="3128772"/>
            <a:ext cx="50800" cy="1696720"/>
          </a:xfrm>
          <a:prstGeom prst="rect">
            <a:avLst/>
          </a:prstGeom>
          <a:solidFill>
            <a:srgbClr val="2C689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" descr="С. В. Иванов. «Жилище восточных славян», 1909 г.">
            <a:extLst>
              <a:ext uri="{FF2B5EF4-FFF2-40B4-BE49-F238E27FC236}">
                <a16:creationId xmlns:a16="http://schemas.microsoft.com/office/drawing/2014/main" id="{55F1D714-82F9-8EEC-E73B-1E2B60DB078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600" y="1203452"/>
            <a:ext cx="4622800" cy="3277898"/>
          </a:xfrm>
          <a:prstGeom prst="roundRect">
            <a:avLst>
              <a:gd name="adj" fmla="val 4000"/>
            </a:avLst>
          </a:prstGeom>
          <a:ln w="12700">
            <a:solidFill>
              <a:srgbClr val="D8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424B341C-F4AD-6A76-8A5D-72813E952AC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B6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B6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549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3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E8C31AFF-EB86-14D8-CBD8-1F1A1F2A16FD}"/>
              </a:ext>
            </a:extLst>
          </p:cNvPr>
          <p:cNvSpPr txBox="1"/>
          <p:nvPr/>
        </p:nvSpPr>
        <p:spPr>
          <a:xfrm>
            <a:off x="609600" y="3302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dirty="0">
                <a:solidFill>
                  <a:srgbClr val="F4EEE1"/>
                </a:solidFill>
                <a:latin typeface="Georgia" panose="02040502050405020303" pitchFamily="18" charset="0"/>
              </a:rPr>
              <a:t>1. ПРОИСХОЖДЕНИЕ ВОСТОЧНЫХ СЛАВЯН</a:t>
            </a:r>
          </a:p>
        </p:txBody>
      </p:sp>
      <p:sp>
        <p:nvSpPr>
          <p:cNvPr id="4" name="Lozenge">
            <a:extLst>
              <a:ext uri="{FF2B5EF4-FFF2-40B4-BE49-F238E27FC236}">
                <a16:creationId xmlns:a16="http://schemas.microsoft.com/office/drawing/2014/main" id="{C8AE68B0-3955-9692-CCB1-7EAE38416980}"/>
              </a:ext>
            </a:extLst>
          </p:cNvPr>
          <p:cNvSpPr/>
          <p:nvPr/>
        </p:nvSpPr>
        <p:spPr>
          <a:xfrm>
            <a:off x="609600" y="924052"/>
            <a:ext cx="127000" cy="127000"/>
          </a:xfrm>
          <a:prstGeom prst="diamond">
            <a:avLst/>
          </a:prstGeom>
          <a:solidFill>
            <a:srgbClr val="E6BE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zenge">
            <a:extLst>
              <a:ext uri="{FF2B5EF4-FFF2-40B4-BE49-F238E27FC236}">
                <a16:creationId xmlns:a16="http://schemas.microsoft.com/office/drawing/2014/main" id="{BA20CF4C-7095-6163-0445-B7A50D3E3CF6}"/>
              </a:ext>
            </a:extLst>
          </p:cNvPr>
          <p:cNvSpPr/>
          <p:nvPr/>
        </p:nvSpPr>
        <p:spPr>
          <a:xfrm>
            <a:off x="812800" y="924052"/>
            <a:ext cx="127000" cy="127000"/>
          </a:xfrm>
          <a:prstGeom prst="diamond">
            <a:avLst/>
          </a:prstGeom>
          <a:solidFill>
            <a:srgbClr val="9DCB8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Lozenge">
            <a:extLst>
              <a:ext uri="{FF2B5EF4-FFF2-40B4-BE49-F238E27FC236}">
                <a16:creationId xmlns:a16="http://schemas.microsoft.com/office/drawing/2014/main" id="{AC8BA673-985F-CB9D-0858-F5EC1DA2424F}"/>
              </a:ext>
            </a:extLst>
          </p:cNvPr>
          <p:cNvSpPr/>
          <p:nvPr/>
        </p:nvSpPr>
        <p:spPr>
          <a:xfrm>
            <a:off x="1016000" y="924052"/>
            <a:ext cx="127000" cy="127000"/>
          </a:xfrm>
          <a:prstGeom prst="diamond">
            <a:avLst/>
          </a:prstGeom>
          <a:solidFill>
            <a:srgbClr val="90C1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4544BE14-9332-DBCD-E827-B70E1D2DFD65}"/>
              </a:ext>
            </a:extLst>
          </p:cNvPr>
          <p:cNvCxnSpPr/>
          <p:nvPr/>
        </p:nvCxnSpPr>
        <p:spPr>
          <a:xfrm>
            <a:off x="1295400" y="987552"/>
            <a:ext cx="1981200" cy="0"/>
          </a:xfrm>
          <a:prstGeom prst="line">
            <a:avLst/>
          </a:prstGeom>
          <a:ln w="9525">
            <a:solidFill>
              <a:srgbClr val="3A4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ot card">
            <a:extLst>
              <a:ext uri="{FF2B5EF4-FFF2-40B4-BE49-F238E27FC236}">
                <a16:creationId xmlns:a16="http://schemas.microsoft.com/office/drawing/2014/main" id="{881CB142-251B-3C94-7EF1-E8496293F3E1}"/>
              </a:ext>
            </a:extLst>
          </p:cNvPr>
          <p:cNvSpPr/>
          <p:nvPr/>
        </p:nvSpPr>
        <p:spPr>
          <a:xfrm>
            <a:off x="2794000" y="1203452"/>
            <a:ext cx="2794000" cy="635000"/>
          </a:xfrm>
          <a:prstGeom prst="roundRect">
            <a:avLst>
              <a:gd name="adj" fmla="val 18000"/>
            </a:avLst>
          </a:prstGeom>
          <a:solidFill>
            <a:srgbClr val="3D6A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oot">
            <a:extLst>
              <a:ext uri="{FF2B5EF4-FFF2-40B4-BE49-F238E27FC236}">
                <a16:creationId xmlns:a16="http://schemas.microsoft.com/office/drawing/2014/main" id="{418E4DEE-3B7A-6F78-C40C-B391C3933C67}"/>
              </a:ext>
            </a:extLst>
          </p:cNvPr>
          <p:cNvSpPr txBox="1"/>
          <p:nvPr/>
        </p:nvSpPr>
        <p:spPr>
          <a:xfrm>
            <a:off x="2895600" y="1203452"/>
            <a:ext cx="25908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400" dirty="0">
                <a:solidFill>
                  <a:srgbClr val="FFFFFF"/>
                </a:solidFill>
                <a:latin typeface="Segoe UI" panose="020B0502040204020203" pitchFamily="34" charset="0"/>
              </a:rPr>
              <a:t>СЛАВЯНЕ</a:t>
            </a:r>
          </a:p>
        </p:txBody>
      </p:sp>
      <p:sp>
        <p:nvSpPr>
          <p:cNvPr id="10" name="Note card">
            <a:extLst>
              <a:ext uri="{FF2B5EF4-FFF2-40B4-BE49-F238E27FC236}">
                <a16:creationId xmlns:a16="http://schemas.microsoft.com/office/drawing/2014/main" id="{67297937-C10B-70CB-1D31-0546BB025D50}"/>
              </a:ext>
            </a:extLst>
          </p:cNvPr>
          <p:cNvSpPr/>
          <p:nvPr/>
        </p:nvSpPr>
        <p:spPr>
          <a:xfrm>
            <a:off x="8382000" y="1203452"/>
            <a:ext cx="3200400" cy="1752600"/>
          </a:xfrm>
          <a:prstGeom prst="roundRect">
            <a:avLst>
              <a:gd name="adj" fmla="val 6000"/>
            </a:avLst>
          </a:prstGeom>
          <a:solidFill>
            <a:srgbClr val="F7F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Note">
            <a:extLst>
              <a:ext uri="{FF2B5EF4-FFF2-40B4-BE49-F238E27FC236}">
                <a16:creationId xmlns:a16="http://schemas.microsoft.com/office/drawing/2014/main" id="{20EBD38D-55A9-15FE-0D11-ACC0489DE074}"/>
              </a:ext>
            </a:extLst>
          </p:cNvPr>
          <p:cNvSpPr txBox="1"/>
          <p:nvPr/>
        </p:nvSpPr>
        <p:spPr>
          <a:xfrm>
            <a:off x="8636000" y="1355852"/>
            <a:ext cx="2768600" cy="1447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25221D"/>
                </a:solidFill>
                <a:latin typeface="Segoe UI" panose="020B0502040204020203" pitchFamily="34" charset="0"/>
              </a:rPr>
              <a:t>В </a:t>
            </a:r>
            <a:r>
              <a:rPr lang="ru-RU" sz="1900" b="1" dirty="0">
                <a:solidFill>
                  <a:srgbClr val="2C6891"/>
                </a:solidFill>
                <a:latin typeface="Georgia" panose="02040502050405020303" pitchFamily="18" charset="0"/>
              </a:rPr>
              <a:t>VI-VIII ВВ.</a:t>
            </a:r>
            <a:r>
              <a:rPr lang="ru-RU" sz="1900" dirty="0">
                <a:solidFill>
                  <a:srgbClr val="25221D"/>
                </a:solidFill>
                <a:latin typeface="Segoe UI" panose="020B0502040204020203" pitchFamily="34" charset="0"/>
              </a:rPr>
              <a:t> ВОСТОЧНЫЕ СЛАВЯНЕ ЗАСЕЛИЛИ БОЛЬШУЮ ЧАСТЬ ВОСТОЧНОЙ ЕВРОПЫ</a:t>
            </a:r>
          </a:p>
        </p:txBody>
      </p:sp>
      <p:sp>
        <p:nvSpPr>
          <p:cNvPr id="12" name="Note bar">
            <a:extLst>
              <a:ext uri="{FF2B5EF4-FFF2-40B4-BE49-F238E27FC236}">
                <a16:creationId xmlns:a16="http://schemas.microsoft.com/office/drawing/2014/main" id="{B43077C4-6339-8376-7086-98D0974F4E8F}"/>
              </a:ext>
            </a:extLst>
          </p:cNvPr>
          <p:cNvSpPr/>
          <p:nvPr/>
        </p:nvSpPr>
        <p:spPr>
          <a:xfrm>
            <a:off x="8483600" y="1330452"/>
            <a:ext cx="50800" cy="1209040"/>
          </a:xfrm>
          <a:prstGeom prst="rect">
            <a:avLst/>
          </a:prstGeom>
          <a:solidFill>
            <a:srgbClr val="2C689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Arrow">
            <a:extLst>
              <a:ext uri="{FF2B5EF4-FFF2-40B4-BE49-F238E27FC236}">
                <a16:creationId xmlns:a16="http://schemas.microsoft.com/office/drawing/2014/main" id="{9B25463D-E618-8706-93AE-AE660652131E}"/>
              </a:ext>
            </a:extLst>
          </p:cNvPr>
          <p:cNvCxnSpPr/>
          <p:nvPr/>
        </p:nvCxnSpPr>
        <p:spPr>
          <a:xfrm flipH="1">
            <a:off x="1727200" y="1863852"/>
            <a:ext cx="2463800" cy="609600"/>
          </a:xfrm>
          <a:prstGeom prst="line">
            <a:avLst/>
          </a:prstGeom>
          <a:ln w="25400">
            <a:solidFill>
              <a:srgbClr val="C9D1C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Branch 0 card">
            <a:extLst>
              <a:ext uri="{FF2B5EF4-FFF2-40B4-BE49-F238E27FC236}">
                <a16:creationId xmlns:a16="http://schemas.microsoft.com/office/drawing/2014/main" id="{0B22868C-3E74-A81D-C40B-C097163B305F}"/>
              </a:ext>
            </a:extLst>
          </p:cNvPr>
          <p:cNvSpPr/>
          <p:nvPr/>
        </p:nvSpPr>
        <p:spPr>
          <a:xfrm>
            <a:off x="609600" y="2524252"/>
            <a:ext cx="2235200" cy="584200"/>
          </a:xfrm>
          <a:prstGeom prst="roundRect">
            <a:avLst>
              <a:gd name="adj" fmla="val 18000"/>
            </a:avLst>
          </a:prstGeom>
          <a:solidFill>
            <a:srgbClr val="223027"/>
          </a:solidFill>
          <a:ln w="12700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ch 0">
            <a:extLst>
              <a:ext uri="{FF2B5EF4-FFF2-40B4-BE49-F238E27FC236}">
                <a16:creationId xmlns:a16="http://schemas.microsoft.com/office/drawing/2014/main" id="{8FA25F5A-A7C4-71E4-58B9-5F196A5873D9}"/>
              </a:ext>
            </a:extLst>
          </p:cNvPr>
          <p:cNvSpPr txBox="1"/>
          <p:nvPr/>
        </p:nvSpPr>
        <p:spPr>
          <a:xfrm>
            <a:off x="711200" y="2524252"/>
            <a:ext cx="2032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100" dirty="0">
                <a:solidFill>
                  <a:srgbClr val="F4EEE1"/>
                </a:solidFill>
                <a:latin typeface="Segoe UI" panose="020B0502040204020203" pitchFamily="34" charset="0"/>
              </a:rPr>
              <a:t>ЗАПАДНЫЕ</a:t>
            </a:r>
          </a:p>
        </p:txBody>
      </p:sp>
      <p:cxnSp>
        <p:nvCxnSpPr>
          <p:cNvPr id="16" name="Arrow">
            <a:extLst>
              <a:ext uri="{FF2B5EF4-FFF2-40B4-BE49-F238E27FC236}">
                <a16:creationId xmlns:a16="http://schemas.microsoft.com/office/drawing/2014/main" id="{42E4489A-5E34-283F-A19C-114ADF7E7721}"/>
              </a:ext>
            </a:extLst>
          </p:cNvPr>
          <p:cNvCxnSpPr/>
          <p:nvPr/>
        </p:nvCxnSpPr>
        <p:spPr>
          <a:xfrm flipH="1">
            <a:off x="4165600" y="1863852"/>
            <a:ext cx="25400" cy="609600"/>
          </a:xfrm>
          <a:prstGeom prst="line">
            <a:avLst/>
          </a:prstGeom>
          <a:ln w="25400">
            <a:solidFill>
              <a:srgbClr val="C9D1C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Branch 1 card">
            <a:extLst>
              <a:ext uri="{FF2B5EF4-FFF2-40B4-BE49-F238E27FC236}">
                <a16:creationId xmlns:a16="http://schemas.microsoft.com/office/drawing/2014/main" id="{8D9EBB08-05F6-CFAB-C121-DF21455608D8}"/>
              </a:ext>
            </a:extLst>
          </p:cNvPr>
          <p:cNvSpPr/>
          <p:nvPr/>
        </p:nvSpPr>
        <p:spPr>
          <a:xfrm>
            <a:off x="3048000" y="2524252"/>
            <a:ext cx="2235200" cy="584200"/>
          </a:xfrm>
          <a:prstGeom prst="roundRect">
            <a:avLst>
              <a:gd name="adj" fmla="val 18000"/>
            </a:avLst>
          </a:prstGeom>
          <a:solidFill>
            <a:srgbClr val="223027"/>
          </a:solidFill>
          <a:ln w="12700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Branch 1">
            <a:extLst>
              <a:ext uri="{FF2B5EF4-FFF2-40B4-BE49-F238E27FC236}">
                <a16:creationId xmlns:a16="http://schemas.microsoft.com/office/drawing/2014/main" id="{6EAF4F9B-1BB6-D14B-71FA-D4B68C1B09D0}"/>
              </a:ext>
            </a:extLst>
          </p:cNvPr>
          <p:cNvSpPr txBox="1"/>
          <p:nvPr/>
        </p:nvSpPr>
        <p:spPr>
          <a:xfrm>
            <a:off x="3149600" y="2524252"/>
            <a:ext cx="2032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100" dirty="0">
                <a:solidFill>
                  <a:srgbClr val="F4EEE1"/>
                </a:solidFill>
                <a:latin typeface="Segoe UI" panose="020B0502040204020203" pitchFamily="34" charset="0"/>
              </a:rPr>
              <a:t>ЮЖНЫЕ</a:t>
            </a:r>
          </a:p>
        </p:txBody>
      </p:sp>
      <p:cxnSp>
        <p:nvCxnSpPr>
          <p:cNvPr id="19" name="Arrow">
            <a:extLst>
              <a:ext uri="{FF2B5EF4-FFF2-40B4-BE49-F238E27FC236}">
                <a16:creationId xmlns:a16="http://schemas.microsoft.com/office/drawing/2014/main" id="{1CA5A3FF-D176-D897-C96E-17386E675BE5}"/>
              </a:ext>
            </a:extLst>
          </p:cNvPr>
          <p:cNvCxnSpPr/>
          <p:nvPr/>
        </p:nvCxnSpPr>
        <p:spPr>
          <a:xfrm>
            <a:off x="4191000" y="1863852"/>
            <a:ext cx="2413000" cy="609600"/>
          </a:xfrm>
          <a:prstGeom prst="line">
            <a:avLst/>
          </a:prstGeom>
          <a:ln w="25400">
            <a:solidFill>
              <a:srgbClr val="E6BE6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Branch 2 card">
            <a:extLst>
              <a:ext uri="{FF2B5EF4-FFF2-40B4-BE49-F238E27FC236}">
                <a16:creationId xmlns:a16="http://schemas.microsoft.com/office/drawing/2014/main" id="{7C2DCCCD-F436-9A3F-0C71-1F4611D72C1A}"/>
              </a:ext>
            </a:extLst>
          </p:cNvPr>
          <p:cNvSpPr/>
          <p:nvPr/>
        </p:nvSpPr>
        <p:spPr>
          <a:xfrm>
            <a:off x="5486400" y="2524252"/>
            <a:ext cx="2235200" cy="584200"/>
          </a:xfrm>
          <a:prstGeom prst="roundRect">
            <a:avLst>
              <a:gd name="adj" fmla="val 18000"/>
            </a:avLst>
          </a:prstGeom>
          <a:solidFill>
            <a:srgbClr val="A8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ranch 2">
            <a:extLst>
              <a:ext uri="{FF2B5EF4-FFF2-40B4-BE49-F238E27FC236}">
                <a16:creationId xmlns:a16="http://schemas.microsoft.com/office/drawing/2014/main" id="{CB63D926-AC93-27A5-CD0B-BA73FA6ADBB4}"/>
              </a:ext>
            </a:extLst>
          </p:cNvPr>
          <p:cNvSpPr txBox="1"/>
          <p:nvPr/>
        </p:nvSpPr>
        <p:spPr>
          <a:xfrm>
            <a:off x="5588000" y="2524252"/>
            <a:ext cx="2032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100" dirty="0">
                <a:solidFill>
                  <a:srgbClr val="FFFFFF"/>
                </a:solidFill>
                <a:latin typeface="Segoe UI" panose="020B0502040204020203" pitchFamily="34" charset="0"/>
              </a:rPr>
              <a:t>ВОСТОЧНЫЕ</a:t>
            </a:r>
          </a:p>
        </p:txBody>
      </p:sp>
      <p:sp>
        <p:nvSpPr>
          <p:cNvPr id="22" name="Peoples 0 card">
            <a:extLst>
              <a:ext uri="{FF2B5EF4-FFF2-40B4-BE49-F238E27FC236}">
                <a16:creationId xmlns:a16="http://schemas.microsoft.com/office/drawing/2014/main" id="{D3F124AC-F3CF-B8E5-579A-62F2A622F065}"/>
              </a:ext>
            </a:extLst>
          </p:cNvPr>
          <p:cNvSpPr/>
          <p:nvPr/>
        </p:nvSpPr>
        <p:spPr>
          <a:xfrm>
            <a:off x="609600" y="3311652"/>
            <a:ext cx="2235200" cy="2032000"/>
          </a:xfrm>
          <a:prstGeom prst="roundRect">
            <a:avLst>
              <a:gd name="adj" fmla="val 6000"/>
            </a:avLst>
          </a:prstGeom>
          <a:solidFill>
            <a:srgbClr val="223027"/>
          </a:solidFill>
          <a:ln w="9525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Peoples 0">
            <a:extLst>
              <a:ext uri="{FF2B5EF4-FFF2-40B4-BE49-F238E27FC236}">
                <a16:creationId xmlns:a16="http://schemas.microsoft.com/office/drawing/2014/main" id="{2D99B4D5-7165-4602-CEF2-0239886D155B}"/>
              </a:ext>
            </a:extLst>
          </p:cNvPr>
          <p:cNvSpPr txBox="1"/>
          <p:nvPr/>
        </p:nvSpPr>
        <p:spPr>
          <a:xfrm>
            <a:off x="762000" y="3489452"/>
            <a:ext cx="1930400" cy="165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2100" dirty="0">
                <a:solidFill>
                  <a:srgbClr val="F4EEE1"/>
                </a:solidFill>
                <a:latin typeface="Segoe UI" panose="020B0502040204020203" pitchFamily="34" charset="0"/>
              </a:rPr>
              <a:t>ПОЛЯКИ</a:t>
            </a:r>
          </a:p>
          <a:p>
            <a:pPr algn="ctr">
              <a:spcAft>
                <a:spcPts val="600"/>
              </a:spcAft>
            </a:pPr>
            <a:r>
              <a:rPr lang="ru-RU" sz="2100" dirty="0">
                <a:solidFill>
                  <a:srgbClr val="F4EEE1"/>
                </a:solidFill>
                <a:latin typeface="Segoe UI" panose="020B0502040204020203" pitchFamily="34" charset="0"/>
              </a:rPr>
              <a:t>ЧЕХИ</a:t>
            </a:r>
          </a:p>
          <a:p>
            <a:pPr algn="ctr">
              <a:spcAft>
                <a:spcPts val="600"/>
              </a:spcAft>
            </a:pPr>
            <a:r>
              <a:rPr lang="ru-RU" sz="2100" dirty="0">
                <a:solidFill>
                  <a:srgbClr val="F4EEE1"/>
                </a:solidFill>
                <a:latin typeface="Segoe UI" panose="020B0502040204020203" pitchFamily="34" charset="0"/>
              </a:rPr>
              <a:t>СЛОВАКИ</a:t>
            </a:r>
          </a:p>
        </p:txBody>
      </p:sp>
      <p:sp>
        <p:nvSpPr>
          <p:cNvPr id="24" name="Peoples 1 card">
            <a:extLst>
              <a:ext uri="{FF2B5EF4-FFF2-40B4-BE49-F238E27FC236}">
                <a16:creationId xmlns:a16="http://schemas.microsoft.com/office/drawing/2014/main" id="{E0F3193F-8768-01B9-CFFA-3447BCD1AD1A}"/>
              </a:ext>
            </a:extLst>
          </p:cNvPr>
          <p:cNvSpPr/>
          <p:nvPr/>
        </p:nvSpPr>
        <p:spPr>
          <a:xfrm>
            <a:off x="3048000" y="3311652"/>
            <a:ext cx="2235200" cy="2032000"/>
          </a:xfrm>
          <a:prstGeom prst="roundRect">
            <a:avLst>
              <a:gd name="adj" fmla="val 6000"/>
            </a:avLst>
          </a:prstGeom>
          <a:solidFill>
            <a:srgbClr val="223027"/>
          </a:solidFill>
          <a:ln w="9525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Peoples 1">
            <a:extLst>
              <a:ext uri="{FF2B5EF4-FFF2-40B4-BE49-F238E27FC236}">
                <a16:creationId xmlns:a16="http://schemas.microsoft.com/office/drawing/2014/main" id="{2379E7E2-BC39-CCD7-8974-16FD3BAF2A67}"/>
              </a:ext>
            </a:extLst>
          </p:cNvPr>
          <p:cNvSpPr txBox="1"/>
          <p:nvPr/>
        </p:nvSpPr>
        <p:spPr>
          <a:xfrm>
            <a:off x="3200400" y="3489452"/>
            <a:ext cx="1930400" cy="165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2100" dirty="0">
                <a:solidFill>
                  <a:srgbClr val="F4EEE1"/>
                </a:solidFill>
                <a:latin typeface="Segoe UI" panose="020B0502040204020203" pitchFamily="34" charset="0"/>
              </a:rPr>
              <a:t>БОЛГАРЫ</a:t>
            </a:r>
          </a:p>
          <a:p>
            <a:pPr algn="ctr">
              <a:spcAft>
                <a:spcPts val="600"/>
              </a:spcAft>
            </a:pPr>
            <a:r>
              <a:rPr lang="ru-RU" sz="2100" dirty="0">
                <a:solidFill>
                  <a:srgbClr val="F4EEE1"/>
                </a:solidFill>
                <a:latin typeface="Segoe UI" panose="020B0502040204020203" pitchFamily="34" charset="0"/>
              </a:rPr>
              <a:t>СЕРБЫ</a:t>
            </a:r>
          </a:p>
          <a:p>
            <a:pPr algn="ctr">
              <a:spcAft>
                <a:spcPts val="600"/>
              </a:spcAft>
            </a:pPr>
            <a:r>
              <a:rPr lang="ru-RU" sz="2100" dirty="0">
                <a:solidFill>
                  <a:srgbClr val="F4EEE1"/>
                </a:solidFill>
                <a:latin typeface="Segoe UI" panose="020B0502040204020203" pitchFamily="34" charset="0"/>
              </a:rPr>
              <a:t>ХОРВАТЫ</a:t>
            </a:r>
          </a:p>
        </p:txBody>
      </p:sp>
      <p:sp>
        <p:nvSpPr>
          <p:cNvPr id="26" name="Peoples 2 card">
            <a:extLst>
              <a:ext uri="{FF2B5EF4-FFF2-40B4-BE49-F238E27FC236}">
                <a16:creationId xmlns:a16="http://schemas.microsoft.com/office/drawing/2014/main" id="{53C7DE6A-0166-EC25-E572-6D254A95A780}"/>
              </a:ext>
            </a:extLst>
          </p:cNvPr>
          <p:cNvSpPr/>
          <p:nvPr/>
        </p:nvSpPr>
        <p:spPr>
          <a:xfrm>
            <a:off x="5486400" y="3311652"/>
            <a:ext cx="2235200" cy="2032000"/>
          </a:xfrm>
          <a:prstGeom prst="roundRect">
            <a:avLst>
              <a:gd name="adj" fmla="val 6000"/>
            </a:avLst>
          </a:prstGeom>
          <a:solidFill>
            <a:srgbClr val="F7F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Peoples 2">
            <a:extLst>
              <a:ext uri="{FF2B5EF4-FFF2-40B4-BE49-F238E27FC236}">
                <a16:creationId xmlns:a16="http://schemas.microsoft.com/office/drawing/2014/main" id="{0E2BE0D5-6C2C-E0F7-3FB6-3F44D4C786B4}"/>
              </a:ext>
            </a:extLst>
          </p:cNvPr>
          <p:cNvSpPr txBox="1"/>
          <p:nvPr/>
        </p:nvSpPr>
        <p:spPr>
          <a:xfrm>
            <a:off x="5638800" y="3489452"/>
            <a:ext cx="1930400" cy="165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2100" dirty="0">
                <a:solidFill>
                  <a:srgbClr val="25221D"/>
                </a:solidFill>
                <a:latin typeface="Segoe UI" panose="020B0502040204020203" pitchFamily="34" charset="0"/>
              </a:rPr>
              <a:t>РУССКИЕ</a:t>
            </a:r>
          </a:p>
          <a:p>
            <a:pPr algn="ctr">
              <a:spcAft>
                <a:spcPts val="600"/>
              </a:spcAft>
            </a:pPr>
            <a:r>
              <a:rPr lang="ru-RU" sz="2100" dirty="0">
                <a:solidFill>
                  <a:srgbClr val="25221D"/>
                </a:solidFill>
                <a:latin typeface="Segoe UI" panose="020B0502040204020203" pitchFamily="34" charset="0"/>
              </a:rPr>
              <a:t>БЕЛОРУСЫ</a:t>
            </a:r>
          </a:p>
          <a:p>
            <a:pPr algn="ctr">
              <a:spcAft>
                <a:spcPts val="600"/>
              </a:spcAft>
            </a:pPr>
            <a:r>
              <a:rPr lang="ru-RU" sz="2100" dirty="0">
                <a:solidFill>
                  <a:srgbClr val="25221D"/>
                </a:solidFill>
                <a:latin typeface="Segoe UI" panose="020B0502040204020203" pitchFamily="34" charset="0"/>
              </a:rPr>
              <a:t>УКРАИНЦЫ</a:t>
            </a:r>
          </a:p>
        </p:txBody>
      </p:sp>
      <p:sp>
        <p:nvSpPr>
          <p:cNvPr id="28" name="Map mount">
            <a:extLst>
              <a:ext uri="{FF2B5EF4-FFF2-40B4-BE49-F238E27FC236}">
                <a16:creationId xmlns:a16="http://schemas.microsoft.com/office/drawing/2014/main" id="{0E094C48-ACE5-89D5-EBEB-407F696164E8}"/>
              </a:ext>
            </a:extLst>
          </p:cNvPr>
          <p:cNvSpPr/>
          <p:nvPr/>
        </p:nvSpPr>
        <p:spPr>
          <a:xfrm>
            <a:off x="8726278" y="3032252"/>
            <a:ext cx="2511844" cy="3470148"/>
          </a:xfrm>
          <a:prstGeom prst="roundRect">
            <a:avLst>
              <a:gd name="adj" fmla="val 3000"/>
            </a:avLst>
          </a:prstGeom>
          <a:solidFill>
            <a:srgbClr val="F7F1E4"/>
          </a:solidFill>
          <a:ln w="9525">
            <a:solidFill>
              <a:srgbClr val="3A4B3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Map" descr="Карта: славянские языки — восточные, западные, южные (Ю. Коряков)">
            <a:extLst>
              <a:ext uri="{FF2B5EF4-FFF2-40B4-BE49-F238E27FC236}">
                <a16:creationId xmlns:a16="http://schemas.microsoft.com/office/drawing/2014/main" id="{45CCD8A1-555D-7D29-8285-827D6B5AEF2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878" y="3133852"/>
            <a:ext cx="2308643" cy="3266948"/>
          </a:xfrm>
          <a:prstGeom prst="rect">
            <a:avLst/>
          </a:prstGeom>
        </p:spPr>
      </p:pic>
      <p:sp>
        <p:nvSpPr>
          <p:cNvPr id="31" name="Signature 100ballnik.com">
            <a:extLst>
              <a:ext uri="{FF2B5EF4-FFF2-40B4-BE49-F238E27FC236}">
                <a16:creationId xmlns:a16="http://schemas.microsoft.com/office/drawing/2014/main" id="{A2329BF3-144A-106B-C24B-6FC7007D7B4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39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39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997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C02CC892-842D-85F0-5C60-F27C563BBB3D}"/>
              </a:ext>
            </a:extLst>
          </p:cNvPr>
          <p:cNvSpPr txBox="1"/>
          <p:nvPr/>
        </p:nvSpPr>
        <p:spPr>
          <a:xfrm>
            <a:off x="609600" y="279400"/>
            <a:ext cx="10972800" cy="46329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200" dirty="0">
                <a:solidFill>
                  <a:srgbClr val="25221D"/>
                </a:solidFill>
                <a:latin typeface="Georgia" panose="02040502050405020303" pitchFamily="18" charset="0"/>
              </a:rPr>
              <a:t>МЕСТА ПРОЖИВАНИЯ ВОСТОЧНЫХ СЛАВЯН</a:t>
            </a:r>
          </a:p>
        </p:txBody>
      </p:sp>
      <p:sp>
        <p:nvSpPr>
          <p:cNvPr id="4" name="Lozenge">
            <a:extLst>
              <a:ext uri="{FF2B5EF4-FFF2-40B4-BE49-F238E27FC236}">
                <a16:creationId xmlns:a16="http://schemas.microsoft.com/office/drawing/2014/main" id="{BBF9237F-EA4A-ABC5-A34A-9FDB7D571D49}"/>
              </a:ext>
            </a:extLst>
          </p:cNvPr>
          <p:cNvSpPr/>
          <p:nvPr/>
        </p:nvSpPr>
        <p:spPr>
          <a:xfrm>
            <a:off x="609600" y="844296"/>
            <a:ext cx="127000" cy="127000"/>
          </a:xfrm>
          <a:prstGeom prst="diamond">
            <a:avLst/>
          </a:prstGeom>
          <a:solidFill>
            <a:srgbClr val="A8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zenge">
            <a:extLst>
              <a:ext uri="{FF2B5EF4-FFF2-40B4-BE49-F238E27FC236}">
                <a16:creationId xmlns:a16="http://schemas.microsoft.com/office/drawing/2014/main" id="{4341866A-DFF2-ADA7-BBDE-401F77E35755}"/>
              </a:ext>
            </a:extLst>
          </p:cNvPr>
          <p:cNvSpPr/>
          <p:nvPr/>
        </p:nvSpPr>
        <p:spPr>
          <a:xfrm>
            <a:off x="812800" y="844296"/>
            <a:ext cx="127000" cy="127000"/>
          </a:xfrm>
          <a:prstGeom prst="diamond">
            <a:avLst/>
          </a:prstGeom>
          <a:solidFill>
            <a:srgbClr val="3D6A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Lozenge">
            <a:extLst>
              <a:ext uri="{FF2B5EF4-FFF2-40B4-BE49-F238E27FC236}">
                <a16:creationId xmlns:a16="http://schemas.microsoft.com/office/drawing/2014/main" id="{DBDB262D-11E7-23CA-CE35-BCEBE10BFB3F}"/>
              </a:ext>
            </a:extLst>
          </p:cNvPr>
          <p:cNvSpPr/>
          <p:nvPr/>
        </p:nvSpPr>
        <p:spPr>
          <a:xfrm>
            <a:off x="1016000" y="844296"/>
            <a:ext cx="127000" cy="127000"/>
          </a:xfrm>
          <a:prstGeom prst="diamond">
            <a:avLst/>
          </a:prstGeom>
          <a:solidFill>
            <a:srgbClr val="2C689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BC853624-81D0-E956-F509-53E7E316C801}"/>
              </a:ext>
            </a:extLst>
          </p:cNvPr>
          <p:cNvCxnSpPr/>
          <p:nvPr/>
        </p:nvCxnSpPr>
        <p:spPr>
          <a:xfrm>
            <a:off x="1295400" y="907796"/>
            <a:ext cx="1981200" cy="0"/>
          </a:xfrm>
          <a:prstGeom prst="line">
            <a:avLst/>
          </a:prstGeom>
          <a:ln w="9525">
            <a:solidFill>
              <a:srgbClr val="C2A6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Lead card">
            <a:extLst>
              <a:ext uri="{FF2B5EF4-FFF2-40B4-BE49-F238E27FC236}">
                <a16:creationId xmlns:a16="http://schemas.microsoft.com/office/drawing/2014/main" id="{13768E4D-F392-BB9A-AB2F-2B9F254362A3}"/>
              </a:ext>
            </a:extLst>
          </p:cNvPr>
          <p:cNvSpPr/>
          <p:nvPr/>
        </p:nvSpPr>
        <p:spPr>
          <a:xfrm>
            <a:off x="609600" y="1123696"/>
            <a:ext cx="6604000" cy="894080"/>
          </a:xfrm>
          <a:prstGeom prst="roundRect">
            <a:avLst>
              <a:gd name="adj" fmla="val 6000"/>
            </a:avLst>
          </a:prstGeom>
          <a:solidFill>
            <a:srgbClr val="DCE9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ead">
            <a:extLst>
              <a:ext uri="{FF2B5EF4-FFF2-40B4-BE49-F238E27FC236}">
                <a16:creationId xmlns:a16="http://schemas.microsoft.com/office/drawing/2014/main" id="{26B972E4-A2A1-9B32-162D-CE9D68A9C63F}"/>
              </a:ext>
            </a:extLst>
          </p:cNvPr>
          <p:cNvSpPr txBox="1"/>
          <p:nvPr/>
        </p:nvSpPr>
        <p:spPr>
          <a:xfrm>
            <a:off x="838200" y="1250696"/>
            <a:ext cx="62230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5221D"/>
                </a:solidFill>
                <a:latin typeface="Segoe UI" panose="020B0502040204020203" pitchFamily="34" charset="0"/>
              </a:rPr>
              <a:t>На территории восточно-европейской равнины проживало </a:t>
            </a:r>
            <a:r>
              <a:rPr lang="ru-RU" sz="2100" b="1" dirty="0">
                <a:solidFill>
                  <a:srgbClr val="2C6891"/>
                </a:solidFill>
                <a:latin typeface="Segoe UI" panose="020B0502040204020203" pitchFamily="34" charset="0"/>
              </a:rPr>
              <a:t>12-15 племенных союзов</a:t>
            </a:r>
          </a:p>
        </p:txBody>
      </p:sp>
      <p:sp>
        <p:nvSpPr>
          <p:cNvPr id="10" name="Lead bar">
            <a:extLst>
              <a:ext uri="{FF2B5EF4-FFF2-40B4-BE49-F238E27FC236}">
                <a16:creationId xmlns:a16="http://schemas.microsoft.com/office/drawing/2014/main" id="{12F03363-1203-0FE0-C702-D6963AB227D6}"/>
              </a:ext>
            </a:extLst>
          </p:cNvPr>
          <p:cNvSpPr/>
          <p:nvPr/>
        </p:nvSpPr>
        <p:spPr>
          <a:xfrm>
            <a:off x="711200" y="1250696"/>
            <a:ext cx="50800" cy="640080"/>
          </a:xfrm>
          <a:prstGeom prst="rect">
            <a:avLst/>
          </a:prstGeom>
          <a:solidFill>
            <a:srgbClr val="2C689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Tribes table">
            <a:extLst>
              <a:ext uri="{FF2B5EF4-FFF2-40B4-BE49-F238E27FC236}">
                <a16:creationId xmlns:a16="http://schemas.microsoft.com/office/drawing/2014/main" id="{EA4600EB-32B9-94CE-E479-8692313517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694836"/>
              </p:ext>
            </p:extLst>
          </p:nvPr>
        </p:nvGraphicFramePr>
        <p:xfrm>
          <a:off x="609600" y="2170176"/>
          <a:ext cx="6604000" cy="2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44564453"/>
                    </a:ext>
                  </a:extLst>
                </a:gridCol>
                <a:gridCol w="4699000">
                  <a:extLst>
                    <a:ext uri="{9D8B030D-6E8A-4147-A177-3AD203B41FA5}">
                      <a16:colId xmlns:a16="http://schemas.microsoft.com/office/drawing/2014/main" val="1707999579"/>
                    </a:ext>
                  </a:extLst>
                </a:gridCol>
              </a:tblGrid>
              <a:tr h="423333"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rgbClr val="FFFFFF"/>
                          </a:solidFill>
                          <a:latin typeface="Georgia" panose="02040502050405020303" pitchFamily="18" charset="0"/>
                        </a:rPr>
                        <a:t>НАЗВАНИЕ ПЛЕМЕНИ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AE52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rgbClr val="FFFFFF"/>
                          </a:solidFill>
                          <a:latin typeface="Georgia" panose="02040502050405020303" pitchFamily="18" charset="0"/>
                        </a:rPr>
                        <a:t>МЕСТА РАССЕЛЕНИЯ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AE52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735916"/>
                  </a:ext>
                </a:extLst>
              </a:tr>
              <a:tr h="423333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AE522D"/>
                          </a:solidFill>
                          <a:latin typeface="Segoe UI" panose="020B0502040204020203" pitchFamily="34" charset="0"/>
                        </a:rPr>
                        <a:t>Поляне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rgbClr val="25221D"/>
                          </a:solidFill>
                          <a:latin typeface="Segoe UI" panose="020B0502040204020203" pitchFamily="34" charset="0"/>
                        </a:rPr>
                        <a:t>Среднее течение Днепра вокруг Киева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980817"/>
                  </a:ext>
                </a:extLst>
              </a:tr>
              <a:tr h="423333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AE522D"/>
                          </a:solidFill>
                          <a:latin typeface="Segoe UI" panose="020B0502040204020203" pitchFamily="34" charset="0"/>
                        </a:rPr>
                        <a:t>Северяне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6E2D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rgbClr val="25221D"/>
                          </a:solidFill>
                          <a:latin typeface="Segoe UI" panose="020B0502040204020203" pitchFamily="34" charset="0"/>
                        </a:rPr>
                        <a:t>К северу от полян по рекам Десне и Суле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6E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364302"/>
                  </a:ext>
                </a:extLst>
              </a:tr>
              <a:tr h="423333">
                <a:tc>
                  <a:txBody>
                    <a:bodyPr/>
                    <a:lstStyle/>
                    <a:p>
                      <a:r>
                        <a:rPr lang="ru-RU" sz="1800" b="1" dirty="0" err="1">
                          <a:solidFill>
                            <a:srgbClr val="AE522D"/>
                          </a:solidFill>
                          <a:latin typeface="Segoe UI" panose="020B0502040204020203" pitchFamily="34" charset="0"/>
                        </a:rPr>
                        <a:t>Полочане</a:t>
                      </a:r>
                      <a:endParaRPr lang="ru-RU" sz="1800" b="1" dirty="0">
                        <a:solidFill>
                          <a:srgbClr val="AE522D"/>
                        </a:solidFill>
                        <a:latin typeface="Segoe UI" panose="020B0502040204020203" pitchFamily="34" charset="0"/>
                      </a:endParaRP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rgbClr val="25221D"/>
                          </a:solidFill>
                          <a:latin typeface="Segoe UI" panose="020B0502040204020203" pitchFamily="34" charset="0"/>
                        </a:rPr>
                        <a:t>Между западной Двиной и Верховья Днепра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733150"/>
                  </a:ext>
                </a:extLst>
              </a:tr>
              <a:tr h="423333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AE522D"/>
                          </a:solidFill>
                          <a:latin typeface="Segoe UI" panose="020B0502040204020203" pitchFamily="34" charset="0"/>
                        </a:rPr>
                        <a:t>Древляне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6E2D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rgbClr val="25221D"/>
                          </a:solidFill>
                          <a:latin typeface="Segoe UI" panose="020B0502040204020203" pitchFamily="34" charset="0"/>
                        </a:rPr>
                        <a:t>К северо-западу от Киева, на западном берегу Днепра по течению притокам реки Припяти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6E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313809"/>
                  </a:ext>
                </a:extLst>
              </a:tr>
              <a:tr h="423333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AE522D"/>
                          </a:solidFill>
                          <a:latin typeface="Segoe UI" panose="020B0502040204020203" pitchFamily="34" charset="0"/>
                        </a:rPr>
                        <a:t>Дреговичи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rgbClr val="25221D"/>
                          </a:solidFill>
                          <a:latin typeface="Segoe UI" panose="020B0502040204020203" pitchFamily="34" charset="0"/>
                        </a:rPr>
                        <a:t>Между Припятью и Двиной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99527"/>
                  </a:ext>
                </a:extLst>
              </a:tr>
            </a:tbl>
          </a:graphicData>
        </a:graphic>
      </p:graphicFrame>
      <p:sp>
        <p:nvSpPr>
          <p:cNvPr id="12" name="Map mount">
            <a:extLst>
              <a:ext uri="{FF2B5EF4-FFF2-40B4-BE49-F238E27FC236}">
                <a16:creationId xmlns:a16="http://schemas.microsoft.com/office/drawing/2014/main" id="{2FFD752B-0A2B-3DEF-D73A-51DA9050FDBC}"/>
              </a:ext>
            </a:extLst>
          </p:cNvPr>
          <p:cNvSpPr/>
          <p:nvPr/>
        </p:nvSpPr>
        <p:spPr>
          <a:xfrm>
            <a:off x="7493000" y="1317498"/>
            <a:ext cx="4089400" cy="4940300"/>
          </a:xfrm>
          <a:prstGeom prst="roundRect">
            <a:avLst>
              <a:gd name="adj" fmla="val 3000"/>
            </a:avLst>
          </a:prstGeom>
          <a:solidFill>
            <a:srgbClr val="FFFDF7"/>
          </a:solidFill>
          <a:ln w="9525">
            <a:solidFill>
              <a:srgbClr val="D8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Map" descr="Карта: народы Восточной Европы в конце IX – начале X в. (Ю. Коряков)">
            <a:extLst>
              <a:ext uri="{FF2B5EF4-FFF2-40B4-BE49-F238E27FC236}">
                <a16:creationId xmlns:a16="http://schemas.microsoft.com/office/drawing/2014/main" id="{6D4AB4FB-561A-CB31-D2D1-4B902C16703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600" y="1419098"/>
            <a:ext cx="3886200" cy="4737100"/>
          </a:xfrm>
          <a:prstGeom prst="rect">
            <a:avLst/>
          </a:prstGeom>
        </p:spPr>
      </p:pic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6FEB4D79-66E0-C319-0B77-5930B8DC794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B6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B6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774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3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ribes table">
            <a:extLst>
              <a:ext uri="{FF2B5EF4-FFF2-40B4-BE49-F238E27FC236}">
                <a16:creationId xmlns:a16="http://schemas.microsoft.com/office/drawing/2014/main" id="{A877B852-47D4-2F94-0C4F-D772FEAD7E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212005"/>
              </p:ext>
            </p:extLst>
          </p:nvPr>
        </p:nvGraphicFramePr>
        <p:xfrm>
          <a:off x="609600" y="507999"/>
          <a:ext cx="7112000" cy="55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815944997"/>
                    </a:ext>
                  </a:extLst>
                </a:gridCol>
                <a:gridCol w="5080000">
                  <a:extLst>
                    <a:ext uri="{9D8B030D-6E8A-4147-A177-3AD203B41FA5}">
                      <a16:colId xmlns:a16="http://schemas.microsoft.com/office/drawing/2014/main" val="1933773255"/>
                    </a:ext>
                  </a:extLst>
                </a:gridCol>
              </a:tblGrid>
              <a:tr h="698500"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КРИВИЧИ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AE52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rgbClr val="FFFFFF"/>
                          </a:solidFill>
                          <a:latin typeface="Georgia" panose="02040502050405020303" pitchFamily="18" charset="0"/>
                        </a:rPr>
                        <a:t>ВЕРХОВЬЯ ВОЛГИ, ДНЕПРА И ЗАПАДНОЙ ДВИНЫ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AE52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9641960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rgbClr val="AE522D"/>
                          </a:solidFill>
                          <a:latin typeface="Segoe UI" panose="020B0502040204020203" pitchFamily="34" charset="0"/>
                        </a:rPr>
                        <a:t>Радимичи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rgbClr val="25221D"/>
                          </a:solidFill>
                          <a:latin typeface="Segoe UI" panose="020B0502040204020203" pitchFamily="34" charset="0"/>
                        </a:rPr>
                        <a:t>Рядом с южными кривичами, г. </a:t>
                      </a:r>
                      <a:r>
                        <a:rPr lang="ru-RU" sz="1700" b="0" dirty="0" err="1">
                          <a:solidFill>
                            <a:srgbClr val="25221D"/>
                          </a:solidFill>
                          <a:latin typeface="Segoe UI" panose="020B0502040204020203" pitchFamily="34" charset="0"/>
                        </a:rPr>
                        <a:t>Любеч</a:t>
                      </a:r>
                      <a:r>
                        <a:rPr lang="ru-RU" sz="1700" b="0" dirty="0">
                          <a:solidFill>
                            <a:srgbClr val="25221D"/>
                          </a:solidFill>
                          <a:latin typeface="Segoe UI" panose="020B0502040204020203" pitchFamily="34" charset="0"/>
                        </a:rPr>
                        <a:t> был построен близ впадения реки </a:t>
                      </a:r>
                      <a:r>
                        <a:rPr lang="ru-RU" sz="1700" b="0" dirty="0" err="1">
                          <a:solidFill>
                            <a:srgbClr val="25221D"/>
                          </a:solidFill>
                          <a:latin typeface="Segoe UI" panose="020B0502040204020203" pitchFamily="34" charset="0"/>
                        </a:rPr>
                        <a:t>Сож</a:t>
                      </a:r>
                      <a:r>
                        <a:rPr lang="ru-RU" sz="1700" b="0" dirty="0">
                          <a:solidFill>
                            <a:srgbClr val="25221D"/>
                          </a:solidFill>
                          <a:latin typeface="Segoe UI" panose="020B0502040204020203" pitchFamily="34" charset="0"/>
                        </a:rPr>
                        <a:t> в Днепр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1557710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rgbClr val="AE522D"/>
                          </a:solidFill>
                          <a:latin typeface="Segoe UI" panose="020B0502040204020203" pitchFamily="34" charset="0"/>
                        </a:rPr>
                        <a:t>Вятичи 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6E2D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rgbClr val="25221D"/>
                          </a:solidFill>
                          <a:latin typeface="Segoe UI" panose="020B0502040204020203" pitchFamily="34" charset="0"/>
                        </a:rPr>
                        <a:t>Восточнее Радимичей, в глухих лесах по реке оке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6E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10552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rgbClr val="AE522D"/>
                          </a:solidFill>
                          <a:latin typeface="Segoe UI" panose="020B0502040204020203" pitchFamily="34" charset="0"/>
                        </a:rPr>
                        <a:t>Ильменские словене 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rgbClr val="25221D"/>
                          </a:solidFill>
                          <a:latin typeface="Segoe UI" panose="020B0502040204020203" pitchFamily="34" charset="0"/>
                        </a:rPr>
                        <a:t>Вокруг озера ильмень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9980609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rgbClr val="AE522D"/>
                          </a:solidFill>
                          <a:latin typeface="Segoe UI" panose="020B0502040204020203" pitchFamily="34" charset="0"/>
                        </a:rPr>
                        <a:t>Волыняне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6E2D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rgbClr val="25221D"/>
                          </a:solidFill>
                          <a:latin typeface="Segoe UI" panose="020B0502040204020203" pitchFamily="34" charset="0"/>
                        </a:rPr>
                        <a:t>Западнее полян, на плодородных землях между Верховьями Буга и южного Буга, текущих к балтийскому и черному морям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6E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7291675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rgbClr val="AE522D"/>
                          </a:solidFill>
                          <a:latin typeface="Segoe UI" panose="020B0502040204020203" pitchFamily="34" charset="0"/>
                        </a:rPr>
                        <a:t>Уличи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rgbClr val="25221D"/>
                          </a:solidFill>
                          <a:latin typeface="Segoe UI" panose="020B0502040204020203" pitchFamily="34" charset="0"/>
                        </a:rPr>
                        <a:t>Южнее волынян, между Днестром и южным Бугом 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489835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rgbClr val="AE522D"/>
                          </a:solidFill>
                          <a:latin typeface="Segoe UI" panose="020B0502040204020203" pitchFamily="34" charset="0"/>
                        </a:rPr>
                        <a:t>Тиверцы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6E2D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rgbClr val="25221D"/>
                          </a:solidFill>
                          <a:latin typeface="Segoe UI" panose="020B0502040204020203" pitchFamily="34" charset="0"/>
                        </a:rPr>
                        <a:t>Западнее </a:t>
                      </a:r>
                      <a:r>
                        <a:rPr lang="ru-RU" sz="1700" b="0" dirty="0" err="1">
                          <a:solidFill>
                            <a:srgbClr val="25221D"/>
                          </a:solidFill>
                          <a:latin typeface="Segoe UI" panose="020B0502040204020203" pitchFamily="34" charset="0"/>
                        </a:rPr>
                        <a:t>Уличей</a:t>
                      </a:r>
                      <a:r>
                        <a:rPr lang="ru-RU" sz="1700" b="0" dirty="0">
                          <a:solidFill>
                            <a:srgbClr val="25221D"/>
                          </a:solidFill>
                          <a:latin typeface="Segoe UI" panose="020B0502040204020203" pitchFamily="34" charset="0"/>
                        </a:rPr>
                        <a:t>, между Днестром и прутом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6E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966447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r>
                        <a:rPr lang="ru-RU" sz="1700" b="1" dirty="0">
                          <a:solidFill>
                            <a:srgbClr val="AE522D"/>
                          </a:solidFill>
                          <a:latin typeface="Segoe UI" panose="020B0502040204020203" pitchFamily="34" charset="0"/>
                        </a:rPr>
                        <a:t>Белые хорваты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0" dirty="0">
                          <a:solidFill>
                            <a:srgbClr val="25221D"/>
                          </a:solidFill>
                          <a:latin typeface="Segoe UI" panose="020B0502040204020203" pitchFamily="34" charset="0"/>
                        </a:rPr>
                        <a:t>Рядом с волынянами, между Тисой и прутом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8CCB0"/>
                      </a:solidFill>
                    </a:lnT>
                    <a:lnB w="9525" cmpd="sng">
                      <a:solidFill>
                        <a:srgbClr val="D8CCB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33733"/>
                  </a:ext>
                </a:extLst>
              </a:tr>
            </a:tbl>
          </a:graphicData>
        </a:graphic>
      </p:graphicFrame>
      <p:sp>
        <p:nvSpPr>
          <p:cNvPr id="4" name="Map mount">
            <a:extLst>
              <a:ext uri="{FF2B5EF4-FFF2-40B4-BE49-F238E27FC236}">
                <a16:creationId xmlns:a16="http://schemas.microsoft.com/office/drawing/2014/main" id="{74248782-52F8-6876-D026-716A9C65D760}"/>
              </a:ext>
            </a:extLst>
          </p:cNvPr>
          <p:cNvSpPr/>
          <p:nvPr/>
        </p:nvSpPr>
        <p:spPr>
          <a:xfrm>
            <a:off x="8001000" y="1424517"/>
            <a:ext cx="3683000" cy="4034366"/>
          </a:xfrm>
          <a:prstGeom prst="roundRect">
            <a:avLst>
              <a:gd name="adj" fmla="val 3000"/>
            </a:avLst>
          </a:prstGeom>
          <a:solidFill>
            <a:srgbClr val="F7F1E4"/>
          </a:solidFill>
          <a:ln w="9525">
            <a:solidFill>
              <a:srgbClr val="3A4B3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Map" descr="Карта: славяне и их соседи в VII–VIII вв. (Ю. Коряков)">
            <a:extLst>
              <a:ext uri="{FF2B5EF4-FFF2-40B4-BE49-F238E27FC236}">
                <a16:creationId xmlns:a16="http://schemas.microsoft.com/office/drawing/2014/main" id="{BE65B747-4311-D59D-5A39-E40C08BE7B4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600" y="1526117"/>
            <a:ext cx="3479800" cy="3831167"/>
          </a:xfrm>
          <a:prstGeom prst="rect">
            <a:avLst/>
          </a:prstGeom>
        </p:spPr>
      </p:pic>
      <p:sp>
        <p:nvSpPr>
          <p:cNvPr id="7" name="Signature 100ballnik.com">
            <a:extLst>
              <a:ext uri="{FF2B5EF4-FFF2-40B4-BE49-F238E27FC236}">
                <a16:creationId xmlns:a16="http://schemas.microsoft.com/office/drawing/2014/main" id="{A6CFD6F9-F9D1-AA85-2B9B-92EA3EF0DC7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39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39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749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556E20BF-17C3-BDAD-EA20-63563A234C49}"/>
              </a:ext>
            </a:extLst>
          </p:cNvPr>
          <p:cNvSpPr txBox="1"/>
          <p:nvPr/>
        </p:nvSpPr>
        <p:spPr>
          <a:xfrm>
            <a:off x="609600" y="2540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dirty="0">
                <a:solidFill>
                  <a:srgbClr val="25221D"/>
                </a:solidFill>
                <a:latin typeface="Georgia" panose="02040502050405020303" pitchFamily="18" charset="0"/>
              </a:rPr>
              <a:t>ХОЗЯЙСТВО СЛАВЯН</a:t>
            </a:r>
          </a:p>
        </p:txBody>
      </p:sp>
      <p:sp>
        <p:nvSpPr>
          <p:cNvPr id="4" name="Lozenge">
            <a:extLst>
              <a:ext uri="{FF2B5EF4-FFF2-40B4-BE49-F238E27FC236}">
                <a16:creationId xmlns:a16="http://schemas.microsoft.com/office/drawing/2014/main" id="{B42DC253-2C25-9DD1-60BB-C631F5FC3601}"/>
              </a:ext>
            </a:extLst>
          </p:cNvPr>
          <p:cNvSpPr/>
          <p:nvPr/>
        </p:nvSpPr>
        <p:spPr>
          <a:xfrm>
            <a:off x="609600" y="847852"/>
            <a:ext cx="127000" cy="127000"/>
          </a:xfrm>
          <a:prstGeom prst="diamond">
            <a:avLst/>
          </a:prstGeom>
          <a:solidFill>
            <a:srgbClr val="A8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zenge">
            <a:extLst>
              <a:ext uri="{FF2B5EF4-FFF2-40B4-BE49-F238E27FC236}">
                <a16:creationId xmlns:a16="http://schemas.microsoft.com/office/drawing/2014/main" id="{935866B1-E8E9-7D34-8EEB-E1E7854DF654}"/>
              </a:ext>
            </a:extLst>
          </p:cNvPr>
          <p:cNvSpPr/>
          <p:nvPr/>
        </p:nvSpPr>
        <p:spPr>
          <a:xfrm>
            <a:off x="812800" y="847852"/>
            <a:ext cx="127000" cy="127000"/>
          </a:xfrm>
          <a:prstGeom prst="diamond">
            <a:avLst/>
          </a:prstGeom>
          <a:solidFill>
            <a:srgbClr val="3D6A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Lozenge">
            <a:extLst>
              <a:ext uri="{FF2B5EF4-FFF2-40B4-BE49-F238E27FC236}">
                <a16:creationId xmlns:a16="http://schemas.microsoft.com/office/drawing/2014/main" id="{69B335F6-95D0-AFAE-0995-900189BB2A1C}"/>
              </a:ext>
            </a:extLst>
          </p:cNvPr>
          <p:cNvSpPr/>
          <p:nvPr/>
        </p:nvSpPr>
        <p:spPr>
          <a:xfrm>
            <a:off x="1016000" y="847852"/>
            <a:ext cx="127000" cy="127000"/>
          </a:xfrm>
          <a:prstGeom prst="diamond">
            <a:avLst/>
          </a:prstGeom>
          <a:solidFill>
            <a:srgbClr val="2C689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95FCD331-2B27-5B1A-3508-CF31EA35021B}"/>
              </a:ext>
            </a:extLst>
          </p:cNvPr>
          <p:cNvCxnSpPr/>
          <p:nvPr/>
        </p:nvCxnSpPr>
        <p:spPr>
          <a:xfrm>
            <a:off x="1295400" y="911352"/>
            <a:ext cx="1981200" cy="0"/>
          </a:xfrm>
          <a:prstGeom prst="line">
            <a:avLst/>
          </a:prstGeom>
          <a:ln w="9525">
            <a:solidFill>
              <a:srgbClr val="C2A6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Agri card">
            <a:extLst>
              <a:ext uri="{FF2B5EF4-FFF2-40B4-BE49-F238E27FC236}">
                <a16:creationId xmlns:a16="http://schemas.microsoft.com/office/drawing/2014/main" id="{E12023FA-ED9A-1862-5B66-E786CD6990C3}"/>
              </a:ext>
            </a:extLst>
          </p:cNvPr>
          <p:cNvSpPr/>
          <p:nvPr/>
        </p:nvSpPr>
        <p:spPr>
          <a:xfrm>
            <a:off x="609600" y="1051052"/>
            <a:ext cx="3429000" cy="508000"/>
          </a:xfrm>
          <a:prstGeom prst="roundRect">
            <a:avLst>
              <a:gd name="adj" fmla="val 18000"/>
            </a:avLst>
          </a:prstGeom>
          <a:solidFill>
            <a:srgbClr val="A8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Agri">
            <a:extLst>
              <a:ext uri="{FF2B5EF4-FFF2-40B4-BE49-F238E27FC236}">
                <a16:creationId xmlns:a16="http://schemas.microsoft.com/office/drawing/2014/main" id="{CF85B566-825F-937A-D723-74B8F1BA4FC1}"/>
              </a:ext>
            </a:extLst>
          </p:cNvPr>
          <p:cNvSpPr txBox="1"/>
          <p:nvPr/>
        </p:nvSpPr>
        <p:spPr>
          <a:xfrm>
            <a:off x="711200" y="1051052"/>
            <a:ext cx="32258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900" dirty="0">
                <a:solidFill>
                  <a:srgbClr val="FFFFFF"/>
                </a:solidFill>
                <a:latin typeface="Segoe UI" panose="020B0502040204020203" pitchFamily="34" charset="0"/>
              </a:rPr>
              <a:t>ЗЕМЛЕДЕЛИЕ</a:t>
            </a:r>
          </a:p>
        </p:txBody>
      </p:sp>
      <p:cxnSp>
        <p:nvCxnSpPr>
          <p:cNvPr id="10" name="Arrow">
            <a:extLst>
              <a:ext uri="{FF2B5EF4-FFF2-40B4-BE49-F238E27FC236}">
                <a16:creationId xmlns:a16="http://schemas.microsoft.com/office/drawing/2014/main" id="{3DABB6F4-FB40-54C1-754C-9DE12B2C984D}"/>
              </a:ext>
            </a:extLst>
          </p:cNvPr>
          <p:cNvCxnSpPr/>
          <p:nvPr/>
        </p:nvCxnSpPr>
        <p:spPr>
          <a:xfrm>
            <a:off x="2324100" y="1559052"/>
            <a:ext cx="0" cy="203200"/>
          </a:xfrm>
          <a:prstGeom prst="line">
            <a:avLst/>
          </a:prstGeom>
          <a:ln w="22225">
            <a:solidFill>
              <a:srgbClr val="A87A2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ays card">
            <a:extLst>
              <a:ext uri="{FF2B5EF4-FFF2-40B4-BE49-F238E27FC236}">
                <a16:creationId xmlns:a16="http://schemas.microsoft.com/office/drawing/2014/main" id="{6FF62DFC-6155-F50C-5603-61448D4ED37A}"/>
              </a:ext>
            </a:extLst>
          </p:cNvPr>
          <p:cNvSpPr/>
          <p:nvPr/>
        </p:nvSpPr>
        <p:spPr>
          <a:xfrm>
            <a:off x="609600" y="1787652"/>
            <a:ext cx="3429000" cy="508000"/>
          </a:xfrm>
          <a:prstGeom prst="roundRect">
            <a:avLst>
              <a:gd name="adj" fmla="val 18000"/>
            </a:avLst>
          </a:prstGeom>
          <a:solidFill>
            <a:srgbClr val="F6EAD0"/>
          </a:solidFill>
          <a:ln w="12700">
            <a:solidFill>
              <a:srgbClr val="E6BE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Ways">
            <a:extLst>
              <a:ext uri="{FF2B5EF4-FFF2-40B4-BE49-F238E27FC236}">
                <a16:creationId xmlns:a16="http://schemas.microsoft.com/office/drawing/2014/main" id="{1FFED4F9-73A6-F316-88D4-2D3FB5E111CF}"/>
              </a:ext>
            </a:extLst>
          </p:cNvPr>
          <p:cNvSpPr txBox="1"/>
          <p:nvPr/>
        </p:nvSpPr>
        <p:spPr>
          <a:xfrm>
            <a:off x="711200" y="1787652"/>
            <a:ext cx="32258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700" dirty="0">
                <a:solidFill>
                  <a:srgbClr val="25221D"/>
                </a:solidFill>
                <a:latin typeface="Segoe UI" panose="020B0502040204020203" pitchFamily="34" charset="0"/>
              </a:rPr>
              <a:t>СПОСОБЫ ОБРАБОТКИ ЗЕМЛИ</a:t>
            </a:r>
          </a:p>
        </p:txBody>
      </p:sp>
      <p:sp>
        <p:nvSpPr>
          <p:cNvPr id="13" name="Slash card">
            <a:extLst>
              <a:ext uri="{FF2B5EF4-FFF2-40B4-BE49-F238E27FC236}">
                <a16:creationId xmlns:a16="http://schemas.microsoft.com/office/drawing/2014/main" id="{853F9BA0-92CB-5C90-5334-27D11759DBC5}"/>
              </a:ext>
            </a:extLst>
          </p:cNvPr>
          <p:cNvSpPr/>
          <p:nvPr/>
        </p:nvSpPr>
        <p:spPr>
          <a:xfrm>
            <a:off x="889000" y="2473452"/>
            <a:ext cx="3149600" cy="7366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E6BE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lash">
            <a:extLst>
              <a:ext uri="{FF2B5EF4-FFF2-40B4-BE49-F238E27FC236}">
                <a16:creationId xmlns:a16="http://schemas.microsoft.com/office/drawing/2014/main" id="{74CE9F33-3262-365A-DFFF-761DF55E78E7}"/>
              </a:ext>
            </a:extLst>
          </p:cNvPr>
          <p:cNvSpPr txBox="1"/>
          <p:nvPr/>
        </p:nvSpPr>
        <p:spPr>
          <a:xfrm>
            <a:off x="990600" y="2473452"/>
            <a:ext cx="2946400" cy="736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600" dirty="0">
                <a:solidFill>
                  <a:srgbClr val="25221D"/>
                </a:solidFill>
                <a:latin typeface="Segoe UI" panose="020B0502040204020203" pitchFamily="34" charset="0"/>
              </a:rPr>
              <a:t>ПОДСЕЧНО-ОГНЕВАЯ СИСТЕМА( ЛЕСНАЯ ЗОНА, СЕВЕР)</a:t>
            </a:r>
          </a:p>
        </p:txBody>
      </p:sp>
      <p:sp>
        <p:nvSpPr>
          <p:cNvPr id="15" name="Fallow card">
            <a:extLst>
              <a:ext uri="{FF2B5EF4-FFF2-40B4-BE49-F238E27FC236}">
                <a16:creationId xmlns:a16="http://schemas.microsoft.com/office/drawing/2014/main" id="{E5B8D2D0-7130-7355-32A2-6CF3B74863B3}"/>
              </a:ext>
            </a:extLst>
          </p:cNvPr>
          <p:cNvSpPr/>
          <p:nvPr/>
        </p:nvSpPr>
        <p:spPr>
          <a:xfrm>
            <a:off x="889000" y="3311652"/>
            <a:ext cx="3149600" cy="7366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E6BE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Fallow">
            <a:extLst>
              <a:ext uri="{FF2B5EF4-FFF2-40B4-BE49-F238E27FC236}">
                <a16:creationId xmlns:a16="http://schemas.microsoft.com/office/drawing/2014/main" id="{CEC874E3-3FA4-C4F8-C766-C207A29521FB}"/>
              </a:ext>
            </a:extLst>
          </p:cNvPr>
          <p:cNvSpPr txBox="1"/>
          <p:nvPr/>
        </p:nvSpPr>
        <p:spPr>
          <a:xfrm>
            <a:off x="990600" y="3311652"/>
            <a:ext cx="2946400" cy="736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600" dirty="0">
                <a:solidFill>
                  <a:srgbClr val="25221D"/>
                </a:solidFill>
                <a:latin typeface="Segoe UI" panose="020B0502040204020203" pitchFamily="34" charset="0"/>
              </a:rPr>
              <a:t>ПЕРЕЛОЖНАЯ СИСТЕМА (СТЕПНАЯ И ЛЕСОСТЕПНАЯ ЗОНЫ)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8D607001-5192-5D84-8703-BE527E733A9E}"/>
              </a:ext>
            </a:extLst>
          </p:cNvPr>
          <p:cNvCxnSpPr/>
          <p:nvPr/>
        </p:nvCxnSpPr>
        <p:spPr>
          <a:xfrm>
            <a:off x="736600" y="2295652"/>
            <a:ext cx="0" cy="1384300"/>
          </a:xfrm>
          <a:prstGeom prst="line">
            <a:avLst/>
          </a:prstGeom>
          <a:ln w="19050">
            <a:solidFill>
              <a:srgbClr val="A87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Arrow">
            <a:extLst>
              <a:ext uri="{FF2B5EF4-FFF2-40B4-BE49-F238E27FC236}">
                <a16:creationId xmlns:a16="http://schemas.microsoft.com/office/drawing/2014/main" id="{56CD3C4F-2EAF-0A47-A1DA-CC3CDFC78053}"/>
              </a:ext>
            </a:extLst>
          </p:cNvPr>
          <p:cNvCxnSpPr/>
          <p:nvPr/>
        </p:nvCxnSpPr>
        <p:spPr>
          <a:xfrm>
            <a:off x="736600" y="2841752"/>
            <a:ext cx="152400" cy="0"/>
          </a:xfrm>
          <a:prstGeom prst="line">
            <a:avLst/>
          </a:prstGeom>
          <a:ln w="19050">
            <a:solidFill>
              <a:srgbClr val="A87A2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Arrow">
            <a:extLst>
              <a:ext uri="{FF2B5EF4-FFF2-40B4-BE49-F238E27FC236}">
                <a16:creationId xmlns:a16="http://schemas.microsoft.com/office/drawing/2014/main" id="{CBCBB155-AB45-E41F-2772-0266BE996ADE}"/>
              </a:ext>
            </a:extLst>
          </p:cNvPr>
          <p:cNvCxnSpPr/>
          <p:nvPr/>
        </p:nvCxnSpPr>
        <p:spPr>
          <a:xfrm>
            <a:off x="736600" y="3679952"/>
            <a:ext cx="152400" cy="0"/>
          </a:xfrm>
          <a:prstGeom prst="line">
            <a:avLst/>
          </a:prstGeom>
          <a:ln w="19050">
            <a:solidFill>
              <a:srgbClr val="A87A2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ttle card">
            <a:extLst>
              <a:ext uri="{FF2B5EF4-FFF2-40B4-BE49-F238E27FC236}">
                <a16:creationId xmlns:a16="http://schemas.microsoft.com/office/drawing/2014/main" id="{07C527D4-69CD-937C-A374-6C68FE5F1F78}"/>
              </a:ext>
            </a:extLst>
          </p:cNvPr>
          <p:cNvSpPr/>
          <p:nvPr/>
        </p:nvSpPr>
        <p:spPr>
          <a:xfrm>
            <a:off x="4318000" y="1051052"/>
            <a:ext cx="2057400" cy="508000"/>
          </a:xfrm>
          <a:prstGeom prst="roundRect">
            <a:avLst>
              <a:gd name="adj" fmla="val 18000"/>
            </a:avLst>
          </a:prstGeom>
          <a:solidFill>
            <a:srgbClr val="AE522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Cattle">
            <a:extLst>
              <a:ext uri="{FF2B5EF4-FFF2-40B4-BE49-F238E27FC236}">
                <a16:creationId xmlns:a16="http://schemas.microsoft.com/office/drawing/2014/main" id="{248DB442-B26F-68B7-D509-0925AB656400}"/>
              </a:ext>
            </a:extLst>
          </p:cNvPr>
          <p:cNvSpPr txBox="1"/>
          <p:nvPr/>
        </p:nvSpPr>
        <p:spPr>
          <a:xfrm>
            <a:off x="4419600" y="1051052"/>
            <a:ext cx="18542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700" dirty="0">
                <a:solidFill>
                  <a:srgbClr val="FFFFFF"/>
                </a:solidFill>
                <a:latin typeface="Segoe UI" panose="020B0502040204020203" pitchFamily="34" charset="0"/>
              </a:rPr>
              <a:t>СКОТОВОДСТВО</a:t>
            </a:r>
          </a:p>
        </p:txBody>
      </p:sp>
      <p:sp>
        <p:nvSpPr>
          <p:cNvPr id="22" name="Trade card">
            <a:extLst>
              <a:ext uri="{FF2B5EF4-FFF2-40B4-BE49-F238E27FC236}">
                <a16:creationId xmlns:a16="http://schemas.microsoft.com/office/drawing/2014/main" id="{38109530-112B-9BDF-51F6-191EDE582BAE}"/>
              </a:ext>
            </a:extLst>
          </p:cNvPr>
          <p:cNvSpPr/>
          <p:nvPr/>
        </p:nvSpPr>
        <p:spPr>
          <a:xfrm>
            <a:off x="6604000" y="1051052"/>
            <a:ext cx="2057400" cy="508000"/>
          </a:xfrm>
          <a:prstGeom prst="roundRect">
            <a:avLst>
              <a:gd name="adj" fmla="val 18000"/>
            </a:avLst>
          </a:prstGeom>
          <a:solidFill>
            <a:srgbClr val="2C689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rade">
            <a:extLst>
              <a:ext uri="{FF2B5EF4-FFF2-40B4-BE49-F238E27FC236}">
                <a16:creationId xmlns:a16="http://schemas.microsoft.com/office/drawing/2014/main" id="{9B9DEE02-298D-49A7-B83C-C8C099947224}"/>
              </a:ext>
            </a:extLst>
          </p:cNvPr>
          <p:cNvSpPr txBox="1"/>
          <p:nvPr/>
        </p:nvSpPr>
        <p:spPr>
          <a:xfrm>
            <a:off x="6705600" y="1051052"/>
            <a:ext cx="18542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900" dirty="0">
                <a:solidFill>
                  <a:srgbClr val="FFFFFF"/>
                </a:solidFill>
                <a:latin typeface="Segoe UI" panose="020B0502040204020203" pitchFamily="34" charset="0"/>
              </a:rPr>
              <a:t>ТОРГОВЛЯ</a:t>
            </a:r>
          </a:p>
        </p:txBody>
      </p:sp>
      <p:sp>
        <p:nvSpPr>
          <p:cNvPr id="24" name="Crafts1 card">
            <a:extLst>
              <a:ext uri="{FF2B5EF4-FFF2-40B4-BE49-F238E27FC236}">
                <a16:creationId xmlns:a16="http://schemas.microsoft.com/office/drawing/2014/main" id="{2C9A7FA0-41BB-B3C4-7056-F2C89D1A2661}"/>
              </a:ext>
            </a:extLst>
          </p:cNvPr>
          <p:cNvSpPr/>
          <p:nvPr/>
        </p:nvSpPr>
        <p:spPr>
          <a:xfrm>
            <a:off x="8890000" y="1051052"/>
            <a:ext cx="2692400" cy="508000"/>
          </a:xfrm>
          <a:prstGeom prst="roundRect">
            <a:avLst>
              <a:gd name="adj" fmla="val 18000"/>
            </a:avLst>
          </a:prstGeom>
          <a:solidFill>
            <a:srgbClr val="3D6A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Crafts1">
            <a:extLst>
              <a:ext uri="{FF2B5EF4-FFF2-40B4-BE49-F238E27FC236}">
                <a16:creationId xmlns:a16="http://schemas.microsoft.com/office/drawing/2014/main" id="{5CACEEDC-29F4-2780-F617-7497F03289A7}"/>
              </a:ext>
            </a:extLst>
          </p:cNvPr>
          <p:cNvSpPr txBox="1"/>
          <p:nvPr/>
        </p:nvSpPr>
        <p:spPr>
          <a:xfrm>
            <a:off x="8991600" y="1051052"/>
            <a:ext cx="24892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900" dirty="0">
                <a:solidFill>
                  <a:srgbClr val="FFFFFF"/>
                </a:solidFill>
                <a:latin typeface="Segoe UI" panose="020B0502040204020203" pitchFamily="34" charset="0"/>
              </a:rPr>
              <a:t>ПРОМЫСЛЫ</a:t>
            </a:r>
          </a:p>
        </p:txBody>
      </p:sp>
      <p:sp>
        <p:nvSpPr>
          <p:cNvPr id="26" name="Trade TextBox 11 card">
            <a:extLst>
              <a:ext uri="{FF2B5EF4-FFF2-40B4-BE49-F238E27FC236}">
                <a16:creationId xmlns:a16="http://schemas.microsoft.com/office/drawing/2014/main" id="{CD75AC8B-26BD-89BB-87C5-7DBFE34ACA7E}"/>
              </a:ext>
            </a:extLst>
          </p:cNvPr>
          <p:cNvSpPr/>
          <p:nvPr/>
        </p:nvSpPr>
        <p:spPr>
          <a:xfrm>
            <a:off x="9194800" y="1711452"/>
            <a:ext cx="2387600" cy="406400"/>
          </a:xfrm>
          <a:prstGeom prst="roundRect">
            <a:avLst>
              <a:gd name="adj" fmla="val 18000"/>
            </a:avLst>
          </a:prstGeom>
          <a:solidFill>
            <a:srgbClr val="E1EDDB"/>
          </a:solidFill>
          <a:ln w="12700">
            <a:solidFill>
              <a:srgbClr val="9DCB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rade TextBox 11">
            <a:extLst>
              <a:ext uri="{FF2B5EF4-FFF2-40B4-BE49-F238E27FC236}">
                <a16:creationId xmlns:a16="http://schemas.microsoft.com/office/drawing/2014/main" id="{8E1CBFA2-9C77-EB33-9FE3-008D720CA974}"/>
              </a:ext>
            </a:extLst>
          </p:cNvPr>
          <p:cNvSpPr txBox="1"/>
          <p:nvPr/>
        </p:nvSpPr>
        <p:spPr>
          <a:xfrm>
            <a:off x="9296400" y="1711452"/>
            <a:ext cx="21844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500" dirty="0">
                <a:solidFill>
                  <a:srgbClr val="25221D"/>
                </a:solidFill>
                <a:latin typeface="Segoe UI" panose="020B0502040204020203" pitchFamily="34" charset="0"/>
              </a:rPr>
              <a:t>СОБИРАТЕЛЬСТВО</a:t>
            </a:r>
          </a:p>
        </p:txBody>
      </p:sp>
      <p:cxnSp>
        <p:nvCxnSpPr>
          <p:cNvPr id="28" name="Arrow">
            <a:extLst>
              <a:ext uri="{FF2B5EF4-FFF2-40B4-BE49-F238E27FC236}">
                <a16:creationId xmlns:a16="http://schemas.microsoft.com/office/drawing/2014/main" id="{958C8DC1-FDC1-533C-94E8-4721E4E5EC44}"/>
              </a:ext>
            </a:extLst>
          </p:cNvPr>
          <p:cNvCxnSpPr/>
          <p:nvPr/>
        </p:nvCxnSpPr>
        <p:spPr>
          <a:xfrm>
            <a:off x="8991600" y="1914652"/>
            <a:ext cx="203200" cy="0"/>
          </a:xfrm>
          <a:prstGeom prst="line">
            <a:avLst/>
          </a:prstGeom>
          <a:ln w="15875">
            <a:solidFill>
              <a:srgbClr val="3D6A3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rade TextBox 12 card">
            <a:extLst>
              <a:ext uri="{FF2B5EF4-FFF2-40B4-BE49-F238E27FC236}">
                <a16:creationId xmlns:a16="http://schemas.microsoft.com/office/drawing/2014/main" id="{2FF7BBEB-7697-DD17-BBD7-F6239E42CF71}"/>
              </a:ext>
            </a:extLst>
          </p:cNvPr>
          <p:cNvSpPr/>
          <p:nvPr/>
        </p:nvSpPr>
        <p:spPr>
          <a:xfrm>
            <a:off x="9194800" y="2194052"/>
            <a:ext cx="2387600" cy="406400"/>
          </a:xfrm>
          <a:prstGeom prst="roundRect">
            <a:avLst>
              <a:gd name="adj" fmla="val 18000"/>
            </a:avLst>
          </a:prstGeom>
          <a:solidFill>
            <a:srgbClr val="E1EDDB"/>
          </a:solidFill>
          <a:ln w="12700">
            <a:solidFill>
              <a:srgbClr val="9DCB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rade TextBox 12">
            <a:extLst>
              <a:ext uri="{FF2B5EF4-FFF2-40B4-BE49-F238E27FC236}">
                <a16:creationId xmlns:a16="http://schemas.microsoft.com/office/drawing/2014/main" id="{B846E3D5-7D07-F959-467F-F6250A7F303E}"/>
              </a:ext>
            </a:extLst>
          </p:cNvPr>
          <p:cNvSpPr txBox="1"/>
          <p:nvPr/>
        </p:nvSpPr>
        <p:spPr>
          <a:xfrm>
            <a:off x="9296400" y="2194052"/>
            <a:ext cx="21844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500" dirty="0">
                <a:solidFill>
                  <a:srgbClr val="25221D"/>
                </a:solidFill>
                <a:latin typeface="Segoe UI" panose="020B0502040204020203" pitchFamily="34" charset="0"/>
              </a:rPr>
              <a:t>БОРТНИЧЕСТВО</a:t>
            </a:r>
          </a:p>
        </p:txBody>
      </p:sp>
      <p:cxnSp>
        <p:nvCxnSpPr>
          <p:cNvPr id="31" name="Arrow">
            <a:extLst>
              <a:ext uri="{FF2B5EF4-FFF2-40B4-BE49-F238E27FC236}">
                <a16:creationId xmlns:a16="http://schemas.microsoft.com/office/drawing/2014/main" id="{12EE3059-CAC7-DDDD-560F-A6670E5C0628}"/>
              </a:ext>
            </a:extLst>
          </p:cNvPr>
          <p:cNvCxnSpPr/>
          <p:nvPr/>
        </p:nvCxnSpPr>
        <p:spPr>
          <a:xfrm>
            <a:off x="8991600" y="2397252"/>
            <a:ext cx="203200" cy="0"/>
          </a:xfrm>
          <a:prstGeom prst="line">
            <a:avLst/>
          </a:prstGeom>
          <a:ln w="15875">
            <a:solidFill>
              <a:srgbClr val="3D6A3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rade TextBox 13 card">
            <a:extLst>
              <a:ext uri="{FF2B5EF4-FFF2-40B4-BE49-F238E27FC236}">
                <a16:creationId xmlns:a16="http://schemas.microsoft.com/office/drawing/2014/main" id="{2D1955A1-DB6E-096E-C99F-76C27BAE7E26}"/>
              </a:ext>
            </a:extLst>
          </p:cNvPr>
          <p:cNvSpPr/>
          <p:nvPr/>
        </p:nvSpPr>
        <p:spPr>
          <a:xfrm>
            <a:off x="9194800" y="2676652"/>
            <a:ext cx="2387600" cy="406400"/>
          </a:xfrm>
          <a:prstGeom prst="roundRect">
            <a:avLst>
              <a:gd name="adj" fmla="val 18000"/>
            </a:avLst>
          </a:prstGeom>
          <a:solidFill>
            <a:srgbClr val="E1EDDB"/>
          </a:solidFill>
          <a:ln w="12700">
            <a:solidFill>
              <a:srgbClr val="9DCB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rade TextBox 13">
            <a:extLst>
              <a:ext uri="{FF2B5EF4-FFF2-40B4-BE49-F238E27FC236}">
                <a16:creationId xmlns:a16="http://schemas.microsoft.com/office/drawing/2014/main" id="{E2A88EBA-BBEC-9F0E-6DE7-65926A80CFDF}"/>
              </a:ext>
            </a:extLst>
          </p:cNvPr>
          <p:cNvSpPr txBox="1"/>
          <p:nvPr/>
        </p:nvSpPr>
        <p:spPr>
          <a:xfrm>
            <a:off x="9296400" y="2676652"/>
            <a:ext cx="21844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500" dirty="0">
                <a:solidFill>
                  <a:srgbClr val="25221D"/>
                </a:solidFill>
                <a:latin typeface="Segoe UI" panose="020B0502040204020203" pitchFamily="34" charset="0"/>
              </a:rPr>
              <a:t>РЫБНАЯ ЛОВЛЯ</a:t>
            </a:r>
          </a:p>
        </p:txBody>
      </p:sp>
      <p:cxnSp>
        <p:nvCxnSpPr>
          <p:cNvPr id="34" name="Arrow">
            <a:extLst>
              <a:ext uri="{FF2B5EF4-FFF2-40B4-BE49-F238E27FC236}">
                <a16:creationId xmlns:a16="http://schemas.microsoft.com/office/drawing/2014/main" id="{445A7D49-65F8-644D-35D7-51ACF8897D98}"/>
              </a:ext>
            </a:extLst>
          </p:cNvPr>
          <p:cNvCxnSpPr/>
          <p:nvPr/>
        </p:nvCxnSpPr>
        <p:spPr>
          <a:xfrm>
            <a:off x="8991600" y="2879852"/>
            <a:ext cx="203200" cy="0"/>
          </a:xfrm>
          <a:prstGeom prst="line">
            <a:avLst/>
          </a:prstGeom>
          <a:ln w="15875">
            <a:solidFill>
              <a:srgbClr val="3D6A3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rade TextBox 14 card">
            <a:extLst>
              <a:ext uri="{FF2B5EF4-FFF2-40B4-BE49-F238E27FC236}">
                <a16:creationId xmlns:a16="http://schemas.microsoft.com/office/drawing/2014/main" id="{E7A366C2-CC96-0DEB-8F4C-1FC56B822750}"/>
              </a:ext>
            </a:extLst>
          </p:cNvPr>
          <p:cNvSpPr/>
          <p:nvPr/>
        </p:nvSpPr>
        <p:spPr>
          <a:xfrm>
            <a:off x="9194800" y="3159252"/>
            <a:ext cx="2387600" cy="406400"/>
          </a:xfrm>
          <a:prstGeom prst="roundRect">
            <a:avLst>
              <a:gd name="adj" fmla="val 18000"/>
            </a:avLst>
          </a:prstGeom>
          <a:solidFill>
            <a:srgbClr val="E1EDDB"/>
          </a:solidFill>
          <a:ln w="12700">
            <a:solidFill>
              <a:srgbClr val="9DCB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rade TextBox 14">
            <a:extLst>
              <a:ext uri="{FF2B5EF4-FFF2-40B4-BE49-F238E27FC236}">
                <a16:creationId xmlns:a16="http://schemas.microsoft.com/office/drawing/2014/main" id="{B4584FCE-71E3-10F8-6F21-2AD58154203E}"/>
              </a:ext>
            </a:extLst>
          </p:cNvPr>
          <p:cNvSpPr txBox="1"/>
          <p:nvPr/>
        </p:nvSpPr>
        <p:spPr>
          <a:xfrm>
            <a:off x="9296400" y="3159252"/>
            <a:ext cx="21844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500" dirty="0">
                <a:solidFill>
                  <a:srgbClr val="25221D"/>
                </a:solidFill>
                <a:latin typeface="Segoe UI" panose="020B0502040204020203" pitchFamily="34" charset="0"/>
              </a:rPr>
              <a:t>ОХОТА</a:t>
            </a:r>
          </a:p>
        </p:txBody>
      </p:sp>
      <p:cxnSp>
        <p:nvCxnSpPr>
          <p:cNvPr id="37" name="Arrow">
            <a:extLst>
              <a:ext uri="{FF2B5EF4-FFF2-40B4-BE49-F238E27FC236}">
                <a16:creationId xmlns:a16="http://schemas.microsoft.com/office/drawing/2014/main" id="{18450F3E-134B-3F9A-68ED-3AACC785D01C}"/>
              </a:ext>
            </a:extLst>
          </p:cNvPr>
          <p:cNvCxnSpPr/>
          <p:nvPr/>
        </p:nvCxnSpPr>
        <p:spPr>
          <a:xfrm>
            <a:off x="8991600" y="3362452"/>
            <a:ext cx="203200" cy="0"/>
          </a:xfrm>
          <a:prstGeom prst="line">
            <a:avLst/>
          </a:prstGeom>
          <a:ln w="15875">
            <a:solidFill>
              <a:srgbClr val="3D6A3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017558CA-13C0-4D82-B078-E2EABE58C369}"/>
              </a:ext>
            </a:extLst>
          </p:cNvPr>
          <p:cNvCxnSpPr/>
          <p:nvPr/>
        </p:nvCxnSpPr>
        <p:spPr>
          <a:xfrm>
            <a:off x="8991600" y="1559052"/>
            <a:ext cx="0" cy="1803400"/>
          </a:xfrm>
          <a:prstGeom prst="line">
            <a:avLst/>
          </a:prstGeom>
          <a:ln w="15875">
            <a:solidFill>
              <a:srgbClr val="3D6A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Picture" descr="Котлы, горшки, сковорода, IX–X вв., Тульская область, Государственный Исторический музей">
            <a:extLst>
              <a:ext uri="{FF2B5EF4-FFF2-40B4-BE49-F238E27FC236}">
                <a16:creationId xmlns:a16="http://schemas.microsoft.com/office/drawing/2014/main" id="{3628705C-23AD-BEA0-7D16-3EA6446FC30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1736852"/>
            <a:ext cx="4343400" cy="2362200"/>
          </a:xfrm>
          <a:prstGeom prst="roundRect">
            <a:avLst>
              <a:gd name="adj" fmla="val 4000"/>
            </a:avLst>
          </a:prstGeom>
          <a:ln w="12700">
            <a:solidFill>
              <a:srgbClr val="D8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41" name="Crafts card">
            <a:extLst>
              <a:ext uri="{FF2B5EF4-FFF2-40B4-BE49-F238E27FC236}">
                <a16:creationId xmlns:a16="http://schemas.microsoft.com/office/drawing/2014/main" id="{F1ADE565-30D3-6AB4-C258-0312CED08E9F}"/>
              </a:ext>
            </a:extLst>
          </p:cNvPr>
          <p:cNvSpPr/>
          <p:nvPr/>
        </p:nvSpPr>
        <p:spPr>
          <a:xfrm>
            <a:off x="4826000" y="4378452"/>
            <a:ext cx="2540000" cy="508000"/>
          </a:xfrm>
          <a:prstGeom prst="roundRect">
            <a:avLst>
              <a:gd name="adj" fmla="val 18000"/>
            </a:avLst>
          </a:prstGeom>
          <a:solidFill>
            <a:srgbClr val="3D6A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Crafts">
            <a:extLst>
              <a:ext uri="{FF2B5EF4-FFF2-40B4-BE49-F238E27FC236}">
                <a16:creationId xmlns:a16="http://schemas.microsoft.com/office/drawing/2014/main" id="{45E0FC5F-F947-1843-6D21-24CC790AD8AB}"/>
              </a:ext>
            </a:extLst>
          </p:cNvPr>
          <p:cNvSpPr txBox="1"/>
          <p:nvPr/>
        </p:nvSpPr>
        <p:spPr>
          <a:xfrm>
            <a:off x="4927600" y="4378452"/>
            <a:ext cx="23368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900" dirty="0">
                <a:solidFill>
                  <a:srgbClr val="FFFFFF"/>
                </a:solidFill>
                <a:latin typeface="Segoe UI" panose="020B0502040204020203" pitchFamily="34" charset="0"/>
              </a:rPr>
              <a:t>РЕМЕСЛА</a:t>
            </a:r>
          </a:p>
        </p:txBody>
      </p:sp>
      <p:cxnSp>
        <p:nvCxnSpPr>
          <p:cNvPr id="43" name="Arrow">
            <a:extLst>
              <a:ext uri="{FF2B5EF4-FFF2-40B4-BE49-F238E27FC236}">
                <a16:creationId xmlns:a16="http://schemas.microsoft.com/office/drawing/2014/main" id="{0A273054-E771-7504-94D0-33E06A195D14}"/>
              </a:ext>
            </a:extLst>
          </p:cNvPr>
          <p:cNvCxnSpPr/>
          <p:nvPr/>
        </p:nvCxnSpPr>
        <p:spPr>
          <a:xfrm flipH="1">
            <a:off x="1866900" y="4886452"/>
            <a:ext cx="4229100" cy="431800"/>
          </a:xfrm>
          <a:prstGeom prst="line">
            <a:avLst/>
          </a:prstGeom>
          <a:ln w="19050">
            <a:solidFill>
              <a:srgbClr val="3D6A3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raft 0 card">
            <a:extLst>
              <a:ext uri="{FF2B5EF4-FFF2-40B4-BE49-F238E27FC236}">
                <a16:creationId xmlns:a16="http://schemas.microsoft.com/office/drawing/2014/main" id="{AF6C708A-6792-4C36-86B2-CDA63CD688BB}"/>
              </a:ext>
            </a:extLst>
          </p:cNvPr>
          <p:cNvSpPr/>
          <p:nvPr/>
        </p:nvSpPr>
        <p:spPr>
          <a:xfrm>
            <a:off x="609600" y="5343652"/>
            <a:ext cx="2514600" cy="482600"/>
          </a:xfrm>
          <a:prstGeom prst="roundRect">
            <a:avLst>
              <a:gd name="adj" fmla="val 18000"/>
            </a:avLst>
          </a:prstGeom>
          <a:solidFill>
            <a:srgbClr val="E1EDDB"/>
          </a:solidFill>
          <a:ln w="12700">
            <a:solidFill>
              <a:srgbClr val="9DCB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Craft 0">
            <a:extLst>
              <a:ext uri="{FF2B5EF4-FFF2-40B4-BE49-F238E27FC236}">
                <a16:creationId xmlns:a16="http://schemas.microsoft.com/office/drawing/2014/main" id="{5676B6C3-EA72-DE73-DFF2-674D378C3FC7}"/>
              </a:ext>
            </a:extLst>
          </p:cNvPr>
          <p:cNvSpPr txBox="1"/>
          <p:nvPr/>
        </p:nvSpPr>
        <p:spPr>
          <a:xfrm>
            <a:off x="711200" y="5343652"/>
            <a:ext cx="2311400" cy="482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600" dirty="0">
                <a:solidFill>
                  <a:srgbClr val="25221D"/>
                </a:solidFill>
                <a:latin typeface="Segoe UI" panose="020B0502040204020203" pitchFamily="34" charset="0"/>
              </a:rPr>
              <a:t>ЮВЕЛИРНОЕ ДЕЛО</a:t>
            </a:r>
          </a:p>
        </p:txBody>
      </p:sp>
      <p:cxnSp>
        <p:nvCxnSpPr>
          <p:cNvPr id="46" name="Arrow">
            <a:extLst>
              <a:ext uri="{FF2B5EF4-FFF2-40B4-BE49-F238E27FC236}">
                <a16:creationId xmlns:a16="http://schemas.microsoft.com/office/drawing/2014/main" id="{58AC665D-32C7-A583-E91B-A7B2EE12F4B8}"/>
              </a:ext>
            </a:extLst>
          </p:cNvPr>
          <p:cNvCxnSpPr/>
          <p:nvPr/>
        </p:nvCxnSpPr>
        <p:spPr>
          <a:xfrm flipH="1">
            <a:off x="4686300" y="4886452"/>
            <a:ext cx="1409700" cy="431800"/>
          </a:xfrm>
          <a:prstGeom prst="line">
            <a:avLst/>
          </a:prstGeom>
          <a:ln w="19050">
            <a:solidFill>
              <a:srgbClr val="3D6A3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Craft 1 card">
            <a:extLst>
              <a:ext uri="{FF2B5EF4-FFF2-40B4-BE49-F238E27FC236}">
                <a16:creationId xmlns:a16="http://schemas.microsoft.com/office/drawing/2014/main" id="{45412E44-0946-5D65-AD2C-43FC659926B9}"/>
              </a:ext>
            </a:extLst>
          </p:cNvPr>
          <p:cNvSpPr/>
          <p:nvPr/>
        </p:nvSpPr>
        <p:spPr>
          <a:xfrm>
            <a:off x="3429000" y="5343652"/>
            <a:ext cx="2514600" cy="482600"/>
          </a:xfrm>
          <a:prstGeom prst="roundRect">
            <a:avLst>
              <a:gd name="adj" fmla="val 18000"/>
            </a:avLst>
          </a:prstGeom>
          <a:solidFill>
            <a:srgbClr val="E1EDDB"/>
          </a:solidFill>
          <a:ln w="12700">
            <a:solidFill>
              <a:srgbClr val="9DCB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Craft 1">
            <a:extLst>
              <a:ext uri="{FF2B5EF4-FFF2-40B4-BE49-F238E27FC236}">
                <a16:creationId xmlns:a16="http://schemas.microsoft.com/office/drawing/2014/main" id="{FE494CF8-A244-9168-42AE-D64588D71AA8}"/>
              </a:ext>
            </a:extLst>
          </p:cNvPr>
          <p:cNvSpPr txBox="1"/>
          <p:nvPr/>
        </p:nvSpPr>
        <p:spPr>
          <a:xfrm>
            <a:off x="3530600" y="5343652"/>
            <a:ext cx="2311400" cy="482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600" dirty="0">
                <a:solidFill>
                  <a:srgbClr val="25221D"/>
                </a:solidFill>
                <a:latin typeface="Segoe UI" panose="020B0502040204020203" pitchFamily="34" charset="0"/>
              </a:rPr>
              <a:t>ГОНЧАРНОЕ ДЕЛО</a:t>
            </a:r>
          </a:p>
        </p:txBody>
      </p:sp>
      <p:cxnSp>
        <p:nvCxnSpPr>
          <p:cNvPr id="49" name="Arrow">
            <a:extLst>
              <a:ext uri="{FF2B5EF4-FFF2-40B4-BE49-F238E27FC236}">
                <a16:creationId xmlns:a16="http://schemas.microsoft.com/office/drawing/2014/main" id="{8752691E-AC96-F4DD-B094-551E00ECBA08}"/>
              </a:ext>
            </a:extLst>
          </p:cNvPr>
          <p:cNvCxnSpPr/>
          <p:nvPr/>
        </p:nvCxnSpPr>
        <p:spPr>
          <a:xfrm>
            <a:off x="6096000" y="4886452"/>
            <a:ext cx="1409700" cy="431800"/>
          </a:xfrm>
          <a:prstGeom prst="line">
            <a:avLst/>
          </a:prstGeom>
          <a:ln w="19050">
            <a:solidFill>
              <a:srgbClr val="3D6A3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Craft 2 card">
            <a:extLst>
              <a:ext uri="{FF2B5EF4-FFF2-40B4-BE49-F238E27FC236}">
                <a16:creationId xmlns:a16="http://schemas.microsoft.com/office/drawing/2014/main" id="{78A8A7AF-6D41-10F9-13EA-61B115FD4796}"/>
              </a:ext>
            </a:extLst>
          </p:cNvPr>
          <p:cNvSpPr/>
          <p:nvPr/>
        </p:nvSpPr>
        <p:spPr>
          <a:xfrm>
            <a:off x="6248400" y="5343652"/>
            <a:ext cx="2514600" cy="482600"/>
          </a:xfrm>
          <a:prstGeom prst="roundRect">
            <a:avLst>
              <a:gd name="adj" fmla="val 18000"/>
            </a:avLst>
          </a:prstGeom>
          <a:solidFill>
            <a:srgbClr val="E1EDDB"/>
          </a:solidFill>
          <a:ln w="12700">
            <a:solidFill>
              <a:srgbClr val="9DCB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Craft 2">
            <a:extLst>
              <a:ext uri="{FF2B5EF4-FFF2-40B4-BE49-F238E27FC236}">
                <a16:creationId xmlns:a16="http://schemas.microsoft.com/office/drawing/2014/main" id="{696D6E4A-A099-BBFC-E951-9116AA6D71C9}"/>
              </a:ext>
            </a:extLst>
          </p:cNvPr>
          <p:cNvSpPr txBox="1"/>
          <p:nvPr/>
        </p:nvSpPr>
        <p:spPr>
          <a:xfrm>
            <a:off x="6350000" y="5343652"/>
            <a:ext cx="2311400" cy="482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600" dirty="0">
                <a:solidFill>
                  <a:srgbClr val="25221D"/>
                </a:solidFill>
                <a:latin typeface="Segoe UI" panose="020B0502040204020203" pitchFamily="34" charset="0"/>
              </a:rPr>
              <a:t>КУЗНЕЧНОЕ ДЕЛО</a:t>
            </a:r>
          </a:p>
        </p:txBody>
      </p:sp>
      <p:cxnSp>
        <p:nvCxnSpPr>
          <p:cNvPr id="52" name="Arrow">
            <a:extLst>
              <a:ext uri="{FF2B5EF4-FFF2-40B4-BE49-F238E27FC236}">
                <a16:creationId xmlns:a16="http://schemas.microsoft.com/office/drawing/2014/main" id="{70A64684-42A2-7A0E-0C6C-CE26C0256583}"/>
              </a:ext>
            </a:extLst>
          </p:cNvPr>
          <p:cNvCxnSpPr/>
          <p:nvPr/>
        </p:nvCxnSpPr>
        <p:spPr>
          <a:xfrm>
            <a:off x="6096000" y="4886452"/>
            <a:ext cx="4229100" cy="431800"/>
          </a:xfrm>
          <a:prstGeom prst="line">
            <a:avLst/>
          </a:prstGeom>
          <a:ln w="19050">
            <a:solidFill>
              <a:srgbClr val="3D6A3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Craft 3 card">
            <a:extLst>
              <a:ext uri="{FF2B5EF4-FFF2-40B4-BE49-F238E27FC236}">
                <a16:creationId xmlns:a16="http://schemas.microsoft.com/office/drawing/2014/main" id="{8F4FD8E9-A9CD-4FA8-7AFA-A7A2AB9B49E6}"/>
              </a:ext>
            </a:extLst>
          </p:cNvPr>
          <p:cNvSpPr/>
          <p:nvPr/>
        </p:nvSpPr>
        <p:spPr>
          <a:xfrm>
            <a:off x="9067800" y="5343652"/>
            <a:ext cx="2514600" cy="482600"/>
          </a:xfrm>
          <a:prstGeom prst="roundRect">
            <a:avLst>
              <a:gd name="adj" fmla="val 18000"/>
            </a:avLst>
          </a:prstGeom>
          <a:solidFill>
            <a:srgbClr val="E1EDDB"/>
          </a:solidFill>
          <a:ln w="12700">
            <a:solidFill>
              <a:srgbClr val="9DCB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Craft 3">
            <a:extLst>
              <a:ext uri="{FF2B5EF4-FFF2-40B4-BE49-F238E27FC236}">
                <a16:creationId xmlns:a16="http://schemas.microsoft.com/office/drawing/2014/main" id="{89DF8226-6D15-3375-2D47-9DFA407FEE7F}"/>
              </a:ext>
            </a:extLst>
          </p:cNvPr>
          <p:cNvSpPr txBox="1"/>
          <p:nvPr/>
        </p:nvSpPr>
        <p:spPr>
          <a:xfrm>
            <a:off x="9169400" y="5343652"/>
            <a:ext cx="2311400" cy="482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600" dirty="0">
                <a:solidFill>
                  <a:srgbClr val="25221D"/>
                </a:solidFill>
                <a:latin typeface="Segoe UI" panose="020B0502040204020203" pitchFamily="34" charset="0"/>
              </a:rPr>
              <a:t>ТКАЧЕСТВО</a:t>
            </a:r>
          </a:p>
        </p:txBody>
      </p:sp>
      <p:sp>
        <p:nvSpPr>
          <p:cNvPr id="55" name="Signature 100ballnik.com">
            <a:extLst>
              <a:ext uri="{FF2B5EF4-FFF2-40B4-BE49-F238E27FC236}">
                <a16:creationId xmlns:a16="http://schemas.microsoft.com/office/drawing/2014/main" id="{7EB0D5DD-FFAF-A208-21DC-57A864F819A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B6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B6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466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3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C6C3C0DF-D069-BBE6-1A2E-F898F5DE258F}"/>
              </a:ext>
            </a:extLst>
          </p:cNvPr>
          <p:cNvSpPr txBox="1"/>
          <p:nvPr/>
        </p:nvSpPr>
        <p:spPr>
          <a:xfrm>
            <a:off x="609600" y="3302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dirty="0">
                <a:solidFill>
                  <a:srgbClr val="F4EEE1"/>
                </a:solidFill>
                <a:latin typeface="Georgia" panose="02040502050405020303" pitchFamily="18" charset="0"/>
              </a:rPr>
              <a:t>ХОЗЯЙСТВО ВОСТОЧНЫХ СЛАВЯН</a:t>
            </a:r>
          </a:p>
        </p:txBody>
      </p:sp>
      <p:sp>
        <p:nvSpPr>
          <p:cNvPr id="4" name="Lozenge">
            <a:extLst>
              <a:ext uri="{FF2B5EF4-FFF2-40B4-BE49-F238E27FC236}">
                <a16:creationId xmlns:a16="http://schemas.microsoft.com/office/drawing/2014/main" id="{DA571607-D540-B8D7-FE9E-139CCD129BBE}"/>
              </a:ext>
            </a:extLst>
          </p:cNvPr>
          <p:cNvSpPr/>
          <p:nvPr/>
        </p:nvSpPr>
        <p:spPr>
          <a:xfrm>
            <a:off x="609600" y="924052"/>
            <a:ext cx="127000" cy="127000"/>
          </a:xfrm>
          <a:prstGeom prst="diamond">
            <a:avLst/>
          </a:prstGeom>
          <a:solidFill>
            <a:srgbClr val="E6BE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zenge">
            <a:extLst>
              <a:ext uri="{FF2B5EF4-FFF2-40B4-BE49-F238E27FC236}">
                <a16:creationId xmlns:a16="http://schemas.microsoft.com/office/drawing/2014/main" id="{053A19A4-AA19-540F-464E-8BCCAAA1C47C}"/>
              </a:ext>
            </a:extLst>
          </p:cNvPr>
          <p:cNvSpPr/>
          <p:nvPr/>
        </p:nvSpPr>
        <p:spPr>
          <a:xfrm>
            <a:off x="812800" y="924052"/>
            <a:ext cx="127000" cy="127000"/>
          </a:xfrm>
          <a:prstGeom prst="diamond">
            <a:avLst/>
          </a:prstGeom>
          <a:solidFill>
            <a:srgbClr val="9DCB8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Lozenge">
            <a:extLst>
              <a:ext uri="{FF2B5EF4-FFF2-40B4-BE49-F238E27FC236}">
                <a16:creationId xmlns:a16="http://schemas.microsoft.com/office/drawing/2014/main" id="{20E7F3DA-47A9-6837-E1F7-997E0626A132}"/>
              </a:ext>
            </a:extLst>
          </p:cNvPr>
          <p:cNvSpPr/>
          <p:nvPr/>
        </p:nvSpPr>
        <p:spPr>
          <a:xfrm>
            <a:off x="1016000" y="924052"/>
            <a:ext cx="127000" cy="127000"/>
          </a:xfrm>
          <a:prstGeom prst="diamond">
            <a:avLst/>
          </a:prstGeom>
          <a:solidFill>
            <a:srgbClr val="90C1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83CDBB3B-8E68-29E5-622D-59545666A1D4}"/>
              </a:ext>
            </a:extLst>
          </p:cNvPr>
          <p:cNvCxnSpPr/>
          <p:nvPr/>
        </p:nvCxnSpPr>
        <p:spPr>
          <a:xfrm>
            <a:off x="1295400" y="987552"/>
            <a:ext cx="1981200" cy="0"/>
          </a:xfrm>
          <a:prstGeom prst="line">
            <a:avLst/>
          </a:prstGeom>
          <a:ln w="9525">
            <a:solidFill>
              <a:srgbClr val="3A4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co 0 card">
            <a:extLst>
              <a:ext uri="{FF2B5EF4-FFF2-40B4-BE49-F238E27FC236}">
                <a16:creationId xmlns:a16="http://schemas.microsoft.com/office/drawing/2014/main" id="{E0453C96-0829-6563-59DE-25840B4FBFE3}"/>
              </a:ext>
            </a:extLst>
          </p:cNvPr>
          <p:cNvSpPr/>
          <p:nvPr/>
        </p:nvSpPr>
        <p:spPr>
          <a:xfrm>
            <a:off x="609600" y="1203452"/>
            <a:ext cx="7112000" cy="1554480"/>
          </a:xfrm>
          <a:prstGeom prst="roundRect">
            <a:avLst>
              <a:gd name="adj" fmla="val 6000"/>
            </a:avLst>
          </a:prstGeom>
          <a:solidFill>
            <a:srgbClr val="22302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Eco 0">
            <a:extLst>
              <a:ext uri="{FF2B5EF4-FFF2-40B4-BE49-F238E27FC236}">
                <a16:creationId xmlns:a16="http://schemas.microsoft.com/office/drawing/2014/main" id="{11BD669F-5BE5-A8DD-247D-F3650B7C0345}"/>
              </a:ext>
            </a:extLst>
          </p:cNvPr>
          <p:cNvSpPr txBox="1"/>
          <p:nvPr/>
        </p:nvSpPr>
        <p:spPr>
          <a:xfrm>
            <a:off x="863600" y="1355852"/>
            <a:ext cx="6680200" cy="1249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E6BE6B"/>
                </a:solidFill>
                <a:latin typeface="Georgia" panose="02040502050405020303" pitchFamily="18" charset="0"/>
              </a:rPr>
              <a:t>Подсечно-</a:t>
            </a:r>
            <a:r>
              <a:rPr lang="ru-RU" sz="2200" b="1" dirty="0" err="1">
                <a:solidFill>
                  <a:srgbClr val="E6BE6B"/>
                </a:solidFill>
                <a:latin typeface="Georgia" panose="02040502050405020303" pitchFamily="18" charset="0"/>
              </a:rPr>
              <a:t>огевое</a:t>
            </a:r>
            <a:r>
              <a:rPr lang="ru-RU" sz="2200" b="1" dirty="0">
                <a:solidFill>
                  <a:srgbClr val="E6BE6B"/>
                </a:solidFill>
                <a:latin typeface="Georgia" panose="02040502050405020303" pitchFamily="18" charset="0"/>
              </a:rPr>
              <a:t> земледелие</a:t>
            </a:r>
            <a:r>
              <a:rPr lang="ru-RU" sz="2000" dirty="0">
                <a:solidFill>
                  <a:srgbClr val="F4EEE1"/>
                </a:solidFill>
                <a:latin typeface="Segoe UI" panose="020B0502040204020203" pitchFamily="34" charset="0"/>
              </a:rPr>
              <a:t> – это одна из примитивных систем земледелия, распространившаяся в лесной зоне, основана на выжигании леса и посадке на этом месте сельскохозяйственных культур</a:t>
            </a:r>
          </a:p>
        </p:txBody>
      </p:sp>
      <p:sp>
        <p:nvSpPr>
          <p:cNvPr id="10" name="Eco 0 bar">
            <a:extLst>
              <a:ext uri="{FF2B5EF4-FFF2-40B4-BE49-F238E27FC236}">
                <a16:creationId xmlns:a16="http://schemas.microsoft.com/office/drawing/2014/main" id="{57DD53F5-6C78-B670-5262-E1DE0C4E27D3}"/>
              </a:ext>
            </a:extLst>
          </p:cNvPr>
          <p:cNvSpPr/>
          <p:nvPr/>
        </p:nvSpPr>
        <p:spPr>
          <a:xfrm>
            <a:off x="711200" y="1330452"/>
            <a:ext cx="50800" cy="1270000"/>
          </a:xfrm>
          <a:prstGeom prst="rect">
            <a:avLst/>
          </a:prstGeom>
          <a:solidFill>
            <a:srgbClr val="E6BE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Eco 1 card">
            <a:extLst>
              <a:ext uri="{FF2B5EF4-FFF2-40B4-BE49-F238E27FC236}">
                <a16:creationId xmlns:a16="http://schemas.microsoft.com/office/drawing/2014/main" id="{FD1A8A9A-ADF5-B05A-DECA-62C3E84F0C4E}"/>
              </a:ext>
            </a:extLst>
          </p:cNvPr>
          <p:cNvSpPr/>
          <p:nvPr/>
        </p:nvSpPr>
        <p:spPr>
          <a:xfrm>
            <a:off x="609600" y="2935732"/>
            <a:ext cx="7112000" cy="1249680"/>
          </a:xfrm>
          <a:prstGeom prst="roundRect">
            <a:avLst>
              <a:gd name="adj" fmla="val 6000"/>
            </a:avLst>
          </a:prstGeom>
          <a:solidFill>
            <a:srgbClr val="22302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Eco 1">
            <a:extLst>
              <a:ext uri="{FF2B5EF4-FFF2-40B4-BE49-F238E27FC236}">
                <a16:creationId xmlns:a16="http://schemas.microsoft.com/office/drawing/2014/main" id="{33EEA57D-E218-F87B-510A-11B25DDB49D1}"/>
              </a:ext>
            </a:extLst>
          </p:cNvPr>
          <p:cNvSpPr txBox="1"/>
          <p:nvPr/>
        </p:nvSpPr>
        <p:spPr>
          <a:xfrm>
            <a:off x="863600" y="3088132"/>
            <a:ext cx="6680200" cy="944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E6BE6B"/>
                </a:solidFill>
                <a:latin typeface="Georgia" panose="02040502050405020303" pitchFamily="18" charset="0"/>
              </a:rPr>
              <a:t>Переложное  земледелие</a:t>
            </a:r>
            <a:r>
              <a:rPr lang="ru-RU" sz="2000" dirty="0">
                <a:solidFill>
                  <a:srgbClr val="F4EEE1"/>
                </a:solidFill>
                <a:latin typeface="Segoe UI" panose="020B0502040204020203" pitchFamily="34" charset="0"/>
              </a:rPr>
              <a:t> – поле, вспаханное после снятия нескольких урожаев и засоренное сорняками, оставляли без обработки на 8-15 лет</a:t>
            </a:r>
          </a:p>
        </p:txBody>
      </p:sp>
      <p:sp>
        <p:nvSpPr>
          <p:cNvPr id="13" name="Eco 1 bar">
            <a:extLst>
              <a:ext uri="{FF2B5EF4-FFF2-40B4-BE49-F238E27FC236}">
                <a16:creationId xmlns:a16="http://schemas.microsoft.com/office/drawing/2014/main" id="{5BC24CAB-F32E-548A-C459-7BF8B25F1434}"/>
              </a:ext>
            </a:extLst>
          </p:cNvPr>
          <p:cNvSpPr/>
          <p:nvPr/>
        </p:nvSpPr>
        <p:spPr>
          <a:xfrm>
            <a:off x="711200" y="3062732"/>
            <a:ext cx="50800" cy="965200"/>
          </a:xfrm>
          <a:prstGeom prst="rect">
            <a:avLst/>
          </a:prstGeom>
          <a:solidFill>
            <a:srgbClr val="E6BE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Eco 2 card">
            <a:extLst>
              <a:ext uri="{FF2B5EF4-FFF2-40B4-BE49-F238E27FC236}">
                <a16:creationId xmlns:a16="http://schemas.microsoft.com/office/drawing/2014/main" id="{ADB49D51-D4A6-C73D-74C2-FB809EF9B71F}"/>
              </a:ext>
            </a:extLst>
          </p:cNvPr>
          <p:cNvSpPr/>
          <p:nvPr/>
        </p:nvSpPr>
        <p:spPr>
          <a:xfrm>
            <a:off x="609600" y="4363212"/>
            <a:ext cx="7112000" cy="640080"/>
          </a:xfrm>
          <a:prstGeom prst="roundRect">
            <a:avLst>
              <a:gd name="adj" fmla="val 6000"/>
            </a:avLst>
          </a:prstGeom>
          <a:solidFill>
            <a:srgbClr val="22302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Eco 2">
            <a:extLst>
              <a:ext uri="{FF2B5EF4-FFF2-40B4-BE49-F238E27FC236}">
                <a16:creationId xmlns:a16="http://schemas.microsoft.com/office/drawing/2014/main" id="{91E35C08-DF28-2D41-8CAD-D975716304C7}"/>
              </a:ext>
            </a:extLst>
          </p:cNvPr>
          <p:cNvSpPr txBox="1"/>
          <p:nvPr/>
        </p:nvSpPr>
        <p:spPr>
          <a:xfrm>
            <a:off x="863600" y="4515612"/>
            <a:ext cx="66802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9DCB8F"/>
                </a:solidFill>
                <a:latin typeface="Georgia" panose="02040502050405020303" pitchFamily="18" charset="0"/>
              </a:rPr>
              <a:t>Бортничество</a:t>
            </a:r>
            <a:r>
              <a:rPr lang="ru-RU" sz="2000" dirty="0">
                <a:solidFill>
                  <a:srgbClr val="F4EEE1"/>
                </a:solidFill>
                <a:latin typeface="Segoe UI" panose="020B0502040204020203" pitchFamily="34" charset="0"/>
              </a:rPr>
              <a:t> – добыча меда диких пчел</a:t>
            </a:r>
          </a:p>
        </p:txBody>
      </p:sp>
      <p:sp>
        <p:nvSpPr>
          <p:cNvPr id="16" name="Eco 2 bar">
            <a:extLst>
              <a:ext uri="{FF2B5EF4-FFF2-40B4-BE49-F238E27FC236}">
                <a16:creationId xmlns:a16="http://schemas.microsoft.com/office/drawing/2014/main" id="{995530DB-1856-7E87-FAD8-FE70ABEF4CE9}"/>
              </a:ext>
            </a:extLst>
          </p:cNvPr>
          <p:cNvSpPr/>
          <p:nvPr/>
        </p:nvSpPr>
        <p:spPr>
          <a:xfrm>
            <a:off x="711200" y="4490212"/>
            <a:ext cx="50800" cy="355600"/>
          </a:xfrm>
          <a:prstGeom prst="rect">
            <a:avLst/>
          </a:prstGeom>
          <a:solidFill>
            <a:srgbClr val="9DCB8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Fomin passe-partout">
            <a:extLst>
              <a:ext uri="{FF2B5EF4-FFF2-40B4-BE49-F238E27FC236}">
                <a16:creationId xmlns:a16="http://schemas.microsoft.com/office/drawing/2014/main" id="{50ACB3C5-5537-68C6-5C08-A58EA821C913}"/>
              </a:ext>
            </a:extLst>
          </p:cNvPr>
          <p:cNvSpPr/>
          <p:nvPr/>
        </p:nvSpPr>
        <p:spPr>
          <a:xfrm>
            <a:off x="8077200" y="1076452"/>
            <a:ext cx="3505200" cy="4675632"/>
          </a:xfrm>
          <a:prstGeom prst="roundRect">
            <a:avLst>
              <a:gd name="adj" fmla="val 2500"/>
            </a:avLst>
          </a:prstGeom>
          <a:solidFill>
            <a:srgbClr val="EFE9DA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Fomin" descr="Н. Фомин. «Бортничество» (иллюстрация из исходной презентации)">
            <a:extLst>
              <a:ext uri="{FF2B5EF4-FFF2-40B4-BE49-F238E27FC236}">
                <a16:creationId xmlns:a16="http://schemas.microsoft.com/office/drawing/2014/main" id="{6D4F1A69-8356-C7C2-D840-6B136326B12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200" y="1203452"/>
            <a:ext cx="3251200" cy="4421632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20" name="Caption">
            <a:extLst>
              <a:ext uri="{FF2B5EF4-FFF2-40B4-BE49-F238E27FC236}">
                <a16:creationId xmlns:a16="http://schemas.microsoft.com/office/drawing/2014/main" id="{60062CF5-8EF1-2228-2536-11E8611788A8}"/>
              </a:ext>
            </a:extLst>
          </p:cNvPr>
          <p:cNvSpPr txBox="1"/>
          <p:nvPr/>
        </p:nvSpPr>
        <p:spPr>
          <a:xfrm>
            <a:off x="7950200" y="5853684"/>
            <a:ext cx="3759200" cy="213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400" i="1" dirty="0">
                <a:solidFill>
                  <a:srgbClr val="C9D1C3"/>
                </a:solidFill>
                <a:latin typeface="Segoe UI" panose="020B0502040204020203" pitchFamily="34" charset="0"/>
              </a:rPr>
              <a:t>«Бортничество». Николай Фомин</a:t>
            </a:r>
          </a:p>
        </p:txBody>
      </p: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41A32E61-5AF1-B339-DEDB-1EB1051988F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39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39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709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9D052729-3424-D23D-C18A-4AFE6177BB59}"/>
              </a:ext>
            </a:extLst>
          </p:cNvPr>
          <p:cNvSpPr txBox="1"/>
          <p:nvPr/>
        </p:nvSpPr>
        <p:spPr>
          <a:xfrm>
            <a:off x="609600" y="2794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dirty="0">
                <a:solidFill>
                  <a:srgbClr val="25221D"/>
                </a:solidFill>
                <a:latin typeface="Georgia" panose="02040502050405020303" pitchFamily="18" charset="0"/>
              </a:rPr>
              <a:t>СЛАВЯНСКОЕ ЯЗЫЧЕСТВО</a:t>
            </a:r>
          </a:p>
        </p:txBody>
      </p:sp>
      <p:sp>
        <p:nvSpPr>
          <p:cNvPr id="4" name="Lozenge">
            <a:extLst>
              <a:ext uri="{FF2B5EF4-FFF2-40B4-BE49-F238E27FC236}">
                <a16:creationId xmlns:a16="http://schemas.microsoft.com/office/drawing/2014/main" id="{91004694-8517-7308-C266-31AF7EF25D2D}"/>
              </a:ext>
            </a:extLst>
          </p:cNvPr>
          <p:cNvSpPr/>
          <p:nvPr/>
        </p:nvSpPr>
        <p:spPr>
          <a:xfrm>
            <a:off x="609600" y="873252"/>
            <a:ext cx="127000" cy="127000"/>
          </a:xfrm>
          <a:prstGeom prst="diamond">
            <a:avLst/>
          </a:prstGeom>
          <a:solidFill>
            <a:srgbClr val="A8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zenge">
            <a:extLst>
              <a:ext uri="{FF2B5EF4-FFF2-40B4-BE49-F238E27FC236}">
                <a16:creationId xmlns:a16="http://schemas.microsoft.com/office/drawing/2014/main" id="{5F7D6823-4F4E-73C7-D8A0-681769A5AE15}"/>
              </a:ext>
            </a:extLst>
          </p:cNvPr>
          <p:cNvSpPr/>
          <p:nvPr/>
        </p:nvSpPr>
        <p:spPr>
          <a:xfrm>
            <a:off x="812800" y="873252"/>
            <a:ext cx="127000" cy="127000"/>
          </a:xfrm>
          <a:prstGeom prst="diamond">
            <a:avLst/>
          </a:prstGeom>
          <a:solidFill>
            <a:srgbClr val="3D6A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Lozenge">
            <a:extLst>
              <a:ext uri="{FF2B5EF4-FFF2-40B4-BE49-F238E27FC236}">
                <a16:creationId xmlns:a16="http://schemas.microsoft.com/office/drawing/2014/main" id="{3A98BBA1-37C3-48C5-C02E-E268C062F10D}"/>
              </a:ext>
            </a:extLst>
          </p:cNvPr>
          <p:cNvSpPr/>
          <p:nvPr/>
        </p:nvSpPr>
        <p:spPr>
          <a:xfrm>
            <a:off x="1016000" y="873252"/>
            <a:ext cx="127000" cy="127000"/>
          </a:xfrm>
          <a:prstGeom prst="diamond">
            <a:avLst/>
          </a:prstGeom>
          <a:solidFill>
            <a:srgbClr val="2C689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4C041E06-853E-F4AF-092C-7598120043A6}"/>
              </a:ext>
            </a:extLst>
          </p:cNvPr>
          <p:cNvCxnSpPr/>
          <p:nvPr/>
        </p:nvCxnSpPr>
        <p:spPr>
          <a:xfrm>
            <a:off x="1295400" y="936752"/>
            <a:ext cx="1981200" cy="0"/>
          </a:xfrm>
          <a:prstGeom prst="line">
            <a:avLst/>
          </a:prstGeom>
          <a:ln w="9525">
            <a:solidFill>
              <a:srgbClr val="C2A6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Def card">
            <a:extLst>
              <a:ext uri="{FF2B5EF4-FFF2-40B4-BE49-F238E27FC236}">
                <a16:creationId xmlns:a16="http://schemas.microsoft.com/office/drawing/2014/main" id="{878884F6-75E6-C94D-C3E1-4BEC1AE2C635}"/>
              </a:ext>
            </a:extLst>
          </p:cNvPr>
          <p:cNvSpPr/>
          <p:nvPr/>
        </p:nvSpPr>
        <p:spPr>
          <a:xfrm>
            <a:off x="609600" y="1152652"/>
            <a:ext cx="7620000" cy="1295400"/>
          </a:xfrm>
          <a:prstGeom prst="roundRect">
            <a:avLst>
              <a:gd name="adj" fmla="val 6000"/>
            </a:avLst>
          </a:prstGeom>
          <a:solidFill>
            <a:srgbClr val="EFE2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Def">
            <a:extLst>
              <a:ext uri="{FF2B5EF4-FFF2-40B4-BE49-F238E27FC236}">
                <a16:creationId xmlns:a16="http://schemas.microsoft.com/office/drawing/2014/main" id="{E50D85DA-4284-9D97-6B3B-CC33ACCBDF23}"/>
              </a:ext>
            </a:extLst>
          </p:cNvPr>
          <p:cNvSpPr txBox="1"/>
          <p:nvPr/>
        </p:nvSpPr>
        <p:spPr>
          <a:xfrm>
            <a:off x="863600" y="1305052"/>
            <a:ext cx="7188200" cy="990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73406D"/>
                </a:solidFill>
                <a:latin typeface="Georgia" panose="02040502050405020303" pitchFamily="18" charset="0"/>
              </a:rPr>
              <a:t>Язычество</a:t>
            </a:r>
            <a:r>
              <a:rPr lang="ru-RU" sz="2100" dirty="0">
                <a:solidFill>
                  <a:srgbClr val="25221D"/>
                </a:solidFill>
                <a:latin typeface="Segoe UI" panose="020B0502040204020203" pitchFamily="34" charset="0"/>
              </a:rPr>
              <a:t>- форма религиозных воззрений, в основе которых лежит многобожие, </a:t>
            </a:r>
            <a:r>
              <a:rPr lang="ru-RU" sz="2100" dirty="0" err="1">
                <a:solidFill>
                  <a:srgbClr val="25221D"/>
                </a:solidFill>
                <a:latin typeface="Segoe UI" panose="020B0502040204020203" pitchFamily="34" charset="0"/>
              </a:rPr>
              <a:t>т.е</a:t>
            </a:r>
            <a:r>
              <a:rPr lang="ru-RU" sz="2100" dirty="0">
                <a:solidFill>
                  <a:srgbClr val="25221D"/>
                </a:solidFill>
                <a:latin typeface="Segoe UI" panose="020B0502040204020203" pitchFamily="34" charset="0"/>
              </a:rPr>
              <a:t> вера во множество богов, олицетворяющие силы природы</a:t>
            </a:r>
          </a:p>
        </p:txBody>
      </p:sp>
      <p:sp>
        <p:nvSpPr>
          <p:cNvPr id="10" name="Def bar">
            <a:extLst>
              <a:ext uri="{FF2B5EF4-FFF2-40B4-BE49-F238E27FC236}">
                <a16:creationId xmlns:a16="http://schemas.microsoft.com/office/drawing/2014/main" id="{196AF9DF-EEF1-1665-9387-1523B810C170}"/>
              </a:ext>
            </a:extLst>
          </p:cNvPr>
          <p:cNvSpPr/>
          <p:nvPr/>
        </p:nvSpPr>
        <p:spPr>
          <a:xfrm>
            <a:off x="711200" y="1279652"/>
            <a:ext cx="50800" cy="1010920"/>
          </a:xfrm>
          <a:prstGeom prst="rect">
            <a:avLst/>
          </a:prstGeom>
          <a:solidFill>
            <a:srgbClr val="7340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God 0 card">
            <a:extLst>
              <a:ext uri="{FF2B5EF4-FFF2-40B4-BE49-F238E27FC236}">
                <a16:creationId xmlns:a16="http://schemas.microsoft.com/office/drawing/2014/main" id="{9032AC2A-02E2-4EB5-6776-21146153612E}"/>
              </a:ext>
            </a:extLst>
          </p:cNvPr>
          <p:cNvSpPr/>
          <p:nvPr/>
        </p:nvSpPr>
        <p:spPr>
          <a:xfrm>
            <a:off x="609600" y="2575052"/>
            <a:ext cx="3733800" cy="609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solidFill>
              <a:srgbClr val="EFE2ED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God 0">
            <a:extLst>
              <a:ext uri="{FF2B5EF4-FFF2-40B4-BE49-F238E27FC236}">
                <a16:creationId xmlns:a16="http://schemas.microsoft.com/office/drawing/2014/main" id="{F2E72A8A-7CFC-59BC-CB53-9686CD66FA04}"/>
              </a:ext>
            </a:extLst>
          </p:cNvPr>
          <p:cNvSpPr txBox="1"/>
          <p:nvPr/>
        </p:nvSpPr>
        <p:spPr>
          <a:xfrm>
            <a:off x="863600" y="2727452"/>
            <a:ext cx="3302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73406D"/>
                </a:solidFill>
                <a:latin typeface="Georgia" panose="02040502050405020303" pitchFamily="18" charset="0"/>
              </a:rPr>
              <a:t>Перун</a:t>
            </a:r>
            <a:r>
              <a:rPr lang="ru-RU" dirty="0">
                <a:solidFill>
                  <a:srgbClr val="25221D"/>
                </a:solidFill>
                <a:latin typeface="Segoe UI" panose="020B0502040204020203" pitchFamily="34" charset="0"/>
              </a:rPr>
              <a:t>- бог молнии и грома</a:t>
            </a:r>
          </a:p>
        </p:txBody>
      </p:sp>
      <p:sp>
        <p:nvSpPr>
          <p:cNvPr id="13" name="God 0 bar">
            <a:extLst>
              <a:ext uri="{FF2B5EF4-FFF2-40B4-BE49-F238E27FC236}">
                <a16:creationId xmlns:a16="http://schemas.microsoft.com/office/drawing/2014/main" id="{73BAF12F-CFBC-ED3A-6B80-CB06F418E023}"/>
              </a:ext>
            </a:extLst>
          </p:cNvPr>
          <p:cNvSpPr/>
          <p:nvPr/>
        </p:nvSpPr>
        <p:spPr>
          <a:xfrm>
            <a:off x="711200" y="2702052"/>
            <a:ext cx="50800" cy="325120"/>
          </a:xfrm>
          <a:prstGeom prst="rect">
            <a:avLst/>
          </a:prstGeom>
          <a:solidFill>
            <a:srgbClr val="7340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d 1 card">
            <a:extLst>
              <a:ext uri="{FF2B5EF4-FFF2-40B4-BE49-F238E27FC236}">
                <a16:creationId xmlns:a16="http://schemas.microsoft.com/office/drawing/2014/main" id="{52DA753A-4750-5252-23BC-CA0FE4DCC26E}"/>
              </a:ext>
            </a:extLst>
          </p:cNvPr>
          <p:cNvSpPr/>
          <p:nvPr/>
        </p:nvSpPr>
        <p:spPr>
          <a:xfrm>
            <a:off x="609600" y="3260852"/>
            <a:ext cx="3733800" cy="609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solidFill>
              <a:srgbClr val="EFE2ED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God 1">
            <a:extLst>
              <a:ext uri="{FF2B5EF4-FFF2-40B4-BE49-F238E27FC236}">
                <a16:creationId xmlns:a16="http://schemas.microsoft.com/office/drawing/2014/main" id="{F49D992E-4382-A199-1094-45B431E281FD}"/>
              </a:ext>
            </a:extLst>
          </p:cNvPr>
          <p:cNvSpPr txBox="1"/>
          <p:nvPr/>
        </p:nvSpPr>
        <p:spPr>
          <a:xfrm>
            <a:off x="863600" y="3413252"/>
            <a:ext cx="3302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73406D"/>
                </a:solidFill>
                <a:latin typeface="Georgia" panose="02040502050405020303" pitchFamily="18" charset="0"/>
              </a:rPr>
              <a:t>Ярило</a:t>
            </a:r>
            <a:r>
              <a:rPr lang="ru-RU" dirty="0">
                <a:solidFill>
                  <a:srgbClr val="25221D"/>
                </a:solidFill>
                <a:latin typeface="Segoe UI" panose="020B0502040204020203" pitchFamily="34" charset="0"/>
              </a:rPr>
              <a:t> – бог Солнца</a:t>
            </a:r>
          </a:p>
        </p:txBody>
      </p:sp>
      <p:sp>
        <p:nvSpPr>
          <p:cNvPr id="16" name="God 1 bar">
            <a:extLst>
              <a:ext uri="{FF2B5EF4-FFF2-40B4-BE49-F238E27FC236}">
                <a16:creationId xmlns:a16="http://schemas.microsoft.com/office/drawing/2014/main" id="{80E91470-18DC-244D-1F6B-36DACAEBA200}"/>
              </a:ext>
            </a:extLst>
          </p:cNvPr>
          <p:cNvSpPr/>
          <p:nvPr/>
        </p:nvSpPr>
        <p:spPr>
          <a:xfrm>
            <a:off x="711200" y="3387852"/>
            <a:ext cx="50800" cy="325120"/>
          </a:xfrm>
          <a:prstGeom prst="rect">
            <a:avLst/>
          </a:prstGeom>
          <a:solidFill>
            <a:srgbClr val="7340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God 2 card">
            <a:extLst>
              <a:ext uri="{FF2B5EF4-FFF2-40B4-BE49-F238E27FC236}">
                <a16:creationId xmlns:a16="http://schemas.microsoft.com/office/drawing/2014/main" id="{1C28AC5D-CF7E-0477-E651-A2B21F452ABB}"/>
              </a:ext>
            </a:extLst>
          </p:cNvPr>
          <p:cNvSpPr/>
          <p:nvPr/>
        </p:nvSpPr>
        <p:spPr>
          <a:xfrm>
            <a:off x="609600" y="3946652"/>
            <a:ext cx="3733800" cy="883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solidFill>
              <a:srgbClr val="EFE2ED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God 2">
            <a:extLst>
              <a:ext uri="{FF2B5EF4-FFF2-40B4-BE49-F238E27FC236}">
                <a16:creationId xmlns:a16="http://schemas.microsoft.com/office/drawing/2014/main" id="{CCE7243F-7549-7F67-491A-44808BC7B3D5}"/>
              </a:ext>
            </a:extLst>
          </p:cNvPr>
          <p:cNvSpPr txBox="1"/>
          <p:nvPr/>
        </p:nvSpPr>
        <p:spPr>
          <a:xfrm>
            <a:off x="863600" y="4099052"/>
            <a:ext cx="33020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73406D"/>
                </a:solidFill>
                <a:latin typeface="Georgia" panose="02040502050405020303" pitchFamily="18" charset="0"/>
              </a:rPr>
              <a:t>Велес (или Волос)</a:t>
            </a:r>
            <a:r>
              <a:rPr lang="ru-RU" dirty="0">
                <a:solidFill>
                  <a:srgbClr val="25221D"/>
                </a:solidFill>
                <a:latin typeface="Segoe UI" panose="020B0502040204020203" pitchFamily="34" charset="0"/>
              </a:rPr>
              <a:t> – бог скотоводства</a:t>
            </a:r>
          </a:p>
        </p:txBody>
      </p:sp>
      <p:sp>
        <p:nvSpPr>
          <p:cNvPr id="19" name="God 2 bar">
            <a:extLst>
              <a:ext uri="{FF2B5EF4-FFF2-40B4-BE49-F238E27FC236}">
                <a16:creationId xmlns:a16="http://schemas.microsoft.com/office/drawing/2014/main" id="{2AF3E560-15EE-8BC9-7874-816E3FB9376F}"/>
              </a:ext>
            </a:extLst>
          </p:cNvPr>
          <p:cNvSpPr/>
          <p:nvPr/>
        </p:nvSpPr>
        <p:spPr>
          <a:xfrm>
            <a:off x="711200" y="4073652"/>
            <a:ext cx="50800" cy="599440"/>
          </a:xfrm>
          <a:prstGeom prst="rect">
            <a:avLst/>
          </a:prstGeom>
          <a:solidFill>
            <a:srgbClr val="7340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God 3 card">
            <a:extLst>
              <a:ext uri="{FF2B5EF4-FFF2-40B4-BE49-F238E27FC236}">
                <a16:creationId xmlns:a16="http://schemas.microsoft.com/office/drawing/2014/main" id="{290ADA23-98B3-8350-02EE-2C17464CDAAE}"/>
              </a:ext>
            </a:extLst>
          </p:cNvPr>
          <p:cNvSpPr/>
          <p:nvPr/>
        </p:nvSpPr>
        <p:spPr>
          <a:xfrm>
            <a:off x="609600" y="4906772"/>
            <a:ext cx="3733800" cy="883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solidFill>
              <a:srgbClr val="EFE2ED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God 3">
            <a:extLst>
              <a:ext uri="{FF2B5EF4-FFF2-40B4-BE49-F238E27FC236}">
                <a16:creationId xmlns:a16="http://schemas.microsoft.com/office/drawing/2014/main" id="{C9BE33E9-4FF0-0E0B-E3AA-0AD2E8CF3207}"/>
              </a:ext>
            </a:extLst>
          </p:cNvPr>
          <p:cNvSpPr txBox="1"/>
          <p:nvPr/>
        </p:nvSpPr>
        <p:spPr>
          <a:xfrm>
            <a:off x="863600" y="5059172"/>
            <a:ext cx="33020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73406D"/>
                </a:solidFill>
                <a:latin typeface="Georgia" panose="02040502050405020303" pitchFamily="18" charset="0"/>
              </a:rPr>
              <a:t>Стрибог</a:t>
            </a:r>
            <a:r>
              <a:rPr lang="ru-RU" dirty="0">
                <a:solidFill>
                  <a:srgbClr val="25221D"/>
                </a:solidFill>
                <a:latin typeface="Segoe UI" panose="020B0502040204020203" pitchFamily="34" charset="0"/>
              </a:rPr>
              <a:t> – бог ветра и вихрей</a:t>
            </a:r>
          </a:p>
        </p:txBody>
      </p:sp>
      <p:sp>
        <p:nvSpPr>
          <p:cNvPr id="22" name="God 3 bar">
            <a:extLst>
              <a:ext uri="{FF2B5EF4-FFF2-40B4-BE49-F238E27FC236}">
                <a16:creationId xmlns:a16="http://schemas.microsoft.com/office/drawing/2014/main" id="{11A183AC-88D3-31E2-AAC2-862B3F507CF3}"/>
              </a:ext>
            </a:extLst>
          </p:cNvPr>
          <p:cNvSpPr/>
          <p:nvPr/>
        </p:nvSpPr>
        <p:spPr>
          <a:xfrm>
            <a:off x="711200" y="5033772"/>
            <a:ext cx="50800" cy="325120"/>
          </a:xfrm>
          <a:prstGeom prst="rect">
            <a:avLst/>
          </a:prstGeom>
          <a:solidFill>
            <a:srgbClr val="7340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God 4 card">
            <a:extLst>
              <a:ext uri="{FF2B5EF4-FFF2-40B4-BE49-F238E27FC236}">
                <a16:creationId xmlns:a16="http://schemas.microsoft.com/office/drawing/2014/main" id="{23BB44C5-8AEC-A2B5-055C-BDAF1CD254A5}"/>
              </a:ext>
            </a:extLst>
          </p:cNvPr>
          <p:cNvSpPr/>
          <p:nvPr/>
        </p:nvSpPr>
        <p:spPr>
          <a:xfrm>
            <a:off x="4495800" y="2575052"/>
            <a:ext cx="3733800" cy="1158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solidFill>
              <a:srgbClr val="EFE2ED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God 4">
            <a:extLst>
              <a:ext uri="{FF2B5EF4-FFF2-40B4-BE49-F238E27FC236}">
                <a16:creationId xmlns:a16="http://schemas.microsoft.com/office/drawing/2014/main" id="{C73CB983-A62A-CEE4-4F2F-6883317A18FA}"/>
              </a:ext>
            </a:extLst>
          </p:cNvPr>
          <p:cNvSpPr txBox="1"/>
          <p:nvPr/>
        </p:nvSpPr>
        <p:spPr>
          <a:xfrm>
            <a:off x="4749800" y="2727452"/>
            <a:ext cx="3302000" cy="853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 err="1">
                <a:solidFill>
                  <a:srgbClr val="73406D"/>
                </a:solidFill>
                <a:latin typeface="Georgia" panose="02040502050405020303" pitchFamily="18" charset="0"/>
              </a:rPr>
              <a:t>Макошь</a:t>
            </a:r>
            <a:r>
              <a:rPr lang="ru-RU" sz="2000" b="1" dirty="0">
                <a:solidFill>
                  <a:srgbClr val="73406D"/>
                </a:solidFill>
                <a:latin typeface="Georgia" panose="02040502050405020303" pitchFamily="18" charset="0"/>
              </a:rPr>
              <a:t> ( или </a:t>
            </a:r>
            <a:r>
              <a:rPr lang="ru-RU" sz="2000" b="1" dirty="0" err="1">
                <a:solidFill>
                  <a:srgbClr val="73406D"/>
                </a:solidFill>
                <a:latin typeface="Georgia" panose="02040502050405020303" pitchFamily="18" charset="0"/>
              </a:rPr>
              <a:t>Мокошь</a:t>
            </a:r>
            <a:r>
              <a:rPr lang="ru-RU" sz="2000" b="1" dirty="0">
                <a:solidFill>
                  <a:srgbClr val="73406D"/>
                </a:solidFill>
                <a:latin typeface="Georgia" panose="02040502050405020303" pitchFamily="18" charset="0"/>
              </a:rPr>
              <a:t>)</a:t>
            </a:r>
            <a:r>
              <a:rPr lang="ru-RU" dirty="0">
                <a:solidFill>
                  <a:srgbClr val="25221D"/>
                </a:solidFill>
                <a:latin typeface="Segoe UI" panose="020B0502040204020203" pitchFamily="34" charset="0"/>
              </a:rPr>
              <a:t> – богиня домашнего очага, женщин и детей</a:t>
            </a:r>
          </a:p>
        </p:txBody>
      </p:sp>
      <p:sp>
        <p:nvSpPr>
          <p:cNvPr id="25" name="God 4 bar">
            <a:extLst>
              <a:ext uri="{FF2B5EF4-FFF2-40B4-BE49-F238E27FC236}">
                <a16:creationId xmlns:a16="http://schemas.microsoft.com/office/drawing/2014/main" id="{BDC33612-D36A-C8A7-C4F7-CB9247096089}"/>
              </a:ext>
            </a:extLst>
          </p:cNvPr>
          <p:cNvSpPr/>
          <p:nvPr/>
        </p:nvSpPr>
        <p:spPr>
          <a:xfrm>
            <a:off x="4597400" y="2702052"/>
            <a:ext cx="50800" cy="873760"/>
          </a:xfrm>
          <a:prstGeom prst="rect">
            <a:avLst/>
          </a:prstGeom>
          <a:solidFill>
            <a:srgbClr val="7340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God 5 card">
            <a:extLst>
              <a:ext uri="{FF2B5EF4-FFF2-40B4-BE49-F238E27FC236}">
                <a16:creationId xmlns:a16="http://schemas.microsoft.com/office/drawing/2014/main" id="{A43B1A80-4EB0-BFCE-4FC0-5D55E1696C73}"/>
              </a:ext>
            </a:extLst>
          </p:cNvPr>
          <p:cNvSpPr/>
          <p:nvPr/>
        </p:nvSpPr>
        <p:spPr>
          <a:xfrm>
            <a:off x="4495800" y="3809492"/>
            <a:ext cx="3733800" cy="883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solidFill>
              <a:srgbClr val="EFE2ED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God 5">
            <a:extLst>
              <a:ext uri="{FF2B5EF4-FFF2-40B4-BE49-F238E27FC236}">
                <a16:creationId xmlns:a16="http://schemas.microsoft.com/office/drawing/2014/main" id="{99DF2DEC-90A6-DA4E-4930-0C3ACF66A0AB}"/>
              </a:ext>
            </a:extLst>
          </p:cNvPr>
          <p:cNvSpPr txBox="1"/>
          <p:nvPr/>
        </p:nvSpPr>
        <p:spPr>
          <a:xfrm>
            <a:off x="4749800" y="3961892"/>
            <a:ext cx="33020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73406D"/>
                </a:solidFill>
                <a:latin typeface="Georgia" panose="02040502050405020303" pitchFamily="18" charset="0"/>
              </a:rPr>
              <a:t>Леший</a:t>
            </a:r>
            <a:r>
              <a:rPr lang="ru-RU" dirty="0">
                <a:solidFill>
                  <a:srgbClr val="25221D"/>
                </a:solidFill>
                <a:latin typeface="Segoe UI" panose="020B0502040204020203" pitchFamily="34" charset="0"/>
              </a:rPr>
              <a:t> – капризных дух, обитающий в лесу</a:t>
            </a:r>
          </a:p>
        </p:txBody>
      </p:sp>
      <p:sp>
        <p:nvSpPr>
          <p:cNvPr id="28" name="God 5 bar">
            <a:extLst>
              <a:ext uri="{FF2B5EF4-FFF2-40B4-BE49-F238E27FC236}">
                <a16:creationId xmlns:a16="http://schemas.microsoft.com/office/drawing/2014/main" id="{412C6A15-E866-A7F7-AA8B-BC189FC8B65B}"/>
              </a:ext>
            </a:extLst>
          </p:cNvPr>
          <p:cNvSpPr/>
          <p:nvPr/>
        </p:nvSpPr>
        <p:spPr>
          <a:xfrm>
            <a:off x="4597400" y="3936492"/>
            <a:ext cx="50800" cy="599440"/>
          </a:xfrm>
          <a:prstGeom prst="rect">
            <a:avLst/>
          </a:prstGeom>
          <a:solidFill>
            <a:srgbClr val="7340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God 6 card">
            <a:extLst>
              <a:ext uri="{FF2B5EF4-FFF2-40B4-BE49-F238E27FC236}">
                <a16:creationId xmlns:a16="http://schemas.microsoft.com/office/drawing/2014/main" id="{D53C05D0-A192-46E7-38F1-EAC342DF5F23}"/>
              </a:ext>
            </a:extLst>
          </p:cNvPr>
          <p:cNvSpPr/>
          <p:nvPr/>
        </p:nvSpPr>
        <p:spPr>
          <a:xfrm>
            <a:off x="4495800" y="4769612"/>
            <a:ext cx="3733800" cy="883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solidFill>
              <a:srgbClr val="EFE2ED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God 6">
            <a:extLst>
              <a:ext uri="{FF2B5EF4-FFF2-40B4-BE49-F238E27FC236}">
                <a16:creationId xmlns:a16="http://schemas.microsoft.com/office/drawing/2014/main" id="{267CF41D-71D9-826D-BA79-F020EAADBB31}"/>
              </a:ext>
            </a:extLst>
          </p:cNvPr>
          <p:cNvSpPr txBox="1"/>
          <p:nvPr/>
        </p:nvSpPr>
        <p:spPr>
          <a:xfrm>
            <a:off x="4749800" y="4922012"/>
            <a:ext cx="33020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73406D"/>
                </a:solidFill>
                <a:latin typeface="Georgia" panose="02040502050405020303" pitchFamily="18" charset="0"/>
              </a:rPr>
              <a:t>Домовой</a:t>
            </a:r>
            <a:r>
              <a:rPr lang="ru-RU" dirty="0">
                <a:solidFill>
                  <a:srgbClr val="25221D"/>
                </a:solidFill>
                <a:latin typeface="Segoe UI" panose="020B0502040204020203" pitchFamily="34" charset="0"/>
              </a:rPr>
              <a:t> – дух, охраняющий дом</a:t>
            </a:r>
          </a:p>
        </p:txBody>
      </p:sp>
      <p:sp>
        <p:nvSpPr>
          <p:cNvPr id="31" name="God 6 bar">
            <a:extLst>
              <a:ext uri="{FF2B5EF4-FFF2-40B4-BE49-F238E27FC236}">
                <a16:creationId xmlns:a16="http://schemas.microsoft.com/office/drawing/2014/main" id="{3AA57A69-F6BD-1BCD-725A-B4DF9B6CC822}"/>
              </a:ext>
            </a:extLst>
          </p:cNvPr>
          <p:cNvSpPr/>
          <p:nvPr/>
        </p:nvSpPr>
        <p:spPr>
          <a:xfrm>
            <a:off x="4597400" y="4896612"/>
            <a:ext cx="50800" cy="599440"/>
          </a:xfrm>
          <a:prstGeom prst="rect">
            <a:avLst/>
          </a:prstGeom>
          <a:solidFill>
            <a:srgbClr val="7340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Idol" descr="Збручский идол, X в. (?), Археологический музей Кракова">
            <a:extLst>
              <a:ext uri="{FF2B5EF4-FFF2-40B4-BE49-F238E27FC236}">
                <a16:creationId xmlns:a16="http://schemas.microsoft.com/office/drawing/2014/main" id="{0493FFD8-178E-2555-34D7-5DD07A13D77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800" y="1219200"/>
            <a:ext cx="3022600" cy="5232400"/>
          </a:xfrm>
          <a:prstGeom prst="roundRect">
            <a:avLst>
              <a:gd name="adj" fmla="val 4000"/>
            </a:avLst>
          </a:prstGeom>
          <a:ln w="12700">
            <a:solidFill>
              <a:srgbClr val="D8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34" name="Signature 100ballnik.com">
            <a:extLst>
              <a:ext uri="{FF2B5EF4-FFF2-40B4-BE49-F238E27FC236}">
                <a16:creationId xmlns:a16="http://schemas.microsoft.com/office/drawing/2014/main" id="{FF2AE519-61E5-9309-FEDB-3849AA04CE3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B6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B6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461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3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289809D5-D7E1-9C28-C192-E3FFE7C59B5F}"/>
              </a:ext>
            </a:extLst>
          </p:cNvPr>
          <p:cNvSpPr txBox="1"/>
          <p:nvPr/>
        </p:nvSpPr>
        <p:spPr>
          <a:xfrm>
            <a:off x="609600" y="330200"/>
            <a:ext cx="71120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dirty="0">
                <a:solidFill>
                  <a:srgbClr val="F4EEE1"/>
                </a:solidFill>
                <a:latin typeface="Georgia" panose="02040502050405020303" pitchFamily="18" charset="0"/>
              </a:rPr>
              <a:t>СЛАВЯНСКОЕ ЯЗЫЧЕСТВО</a:t>
            </a:r>
          </a:p>
        </p:txBody>
      </p:sp>
      <p:sp>
        <p:nvSpPr>
          <p:cNvPr id="4" name="Lozenge">
            <a:extLst>
              <a:ext uri="{FF2B5EF4-FFF2-40B4-BE49-F238E27FC236}">
                <a16:creationId xmlns:a16="http://schemas.microsoft.com/office/drawing/2014/main" id="{5F581217-FD6C-AD38-2561-7119DC99A108}"/>
              </a:ext>
            </a:extLst>
          </p:cNvPr>
          <p:cNvSpPr/>
          <p:nvPr/>
        </p:nvSpPr>
        <p:spPr>
          <a:xfrm>
            <a:off x="609600" y="924052"/>
            <a:ext cx="127000" cy="127000"/>
          </a:xfrm>
          <a:prstGeom prst="diamond">
            <a:avLst/>
          </a:prstGeom>
          <a:solidFill>
            <a:srgbClr val="E6BE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zenge">
            <a:extLst>
              <a:ext uri="{FF2B5EF4-FFF2-40B4-BE49-F238E27FC236}">
                <a16:creationId xmlns:a16="http://schemas.microsoft.com/office/drawing/2014/main" id="{1F6EB7C5-E7CC-33A3-309D-9E8292C1B69B}"/>
              </a:ext>
            </a:extLst>
          </p:cNvPr>
          <p:cNvSpPr/>
          <p:nvPr/>
        </p:nvSpPr>
        <p:spPr>
          <a:xfrm>
            <a:off x="812800" y="924052"/>
            <a:ext cx="127000" cy="127000"/>
          </a:xfrm>
          <a:prstGeom prst="diamond">
            <a:avLst/>
          </a:prstGeom>
          <a:solidFill>
            <a:srgbClr val="9DCB8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Lozenge">
            <a:extLst>
              <a:ext uri="{FF2B5EF4-FFF2-40B4-BE49-F238E27FC236}">
                <a16:creationId xmlns:a16="http://schemas.microsoft.com/office/drawing/2014/main" id="{E50BA3B6-E7B2-A98F-F1B0-80C866BB9A23}"/>
              </a:ext>
            </a:extLst>
          </p:cNvPr>
          <p:cNvSpPr/>
          <p:nvPr/>
        </p:nvSpPr>
        <p:spPr>
          <a:xfrm>
            <a:off x="1016000" y="924052"/>
            <a:ext cx="127000" cy="127000"/>
          </a:xfrm>
          <a:prstGeom prst="diamond">
            <a:avLst/>
          </a:prstGeom>
          <a:solidFill>
            <a:srgbClr val="90C1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AE4F9BFC-A5DE-EE87-EF2F-D97AE8A77133}"/>
              </a:ext>
            </a:extLst>
          </p:cNvPr>
          <p:cNvCxnSpPr/>
          <p:nvPr/>
        </p:nvCxnSpPr>
        <p:spPr>
          <a:xfrm>
            <a:off x="1295400" y="987552"/>
            <a:ext cx="1981200" cy="0"/>
          </a:xfrm>
          <a:prstGeom prst="line">
            <a:avLst/>
          </a:prstGeom>
          <a:ln w="9525">
            <a:solidFill>
              <a:srgbClr val="3A4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hrine card">
            <a:extLst>
              <a:ext uri="{FF2B5EF4-FFF2-40B4-BE49-F238E27FC236}">
                <a16:creationId xmlns:a16="http://schemas.microsoft.com/office/drawing/2014/main" id="{6B7D68F1-9EFC-B4E8-9D83-283F001ACD0A}"/>
              </a:ext>
            </a:extLst>
          </p:cNvPr>
          <p:cNvSpPr/>
          <p:nvPr/>
        </p:nvSpPr>
        <p:spPr>
          <a:xfrm>
            <a:off x="609600" y="1203452"/>
            <a:ext cx="7112000" cy="1361440"/>
          </a:xfrm>
          <a:prstGeom prst="roundRect">
            <a:avLst>
              <a:gd name="adj" fmla="val 6000"/>
            </a:avLst>
          </a:prstGeom>
          <a:solidFill>
            <a:srgbClr val="22302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hrine">
            <a:extLst>
              <a:ext uri="{FF2B5EF4-FFF2-40B4-BE49-F238E27FC236}">
                <a16:creationId xmlns:a16="http://schemas.microsoft.com/office/drawing/2014/main" id="{183703F3-1B62-988A-AB24-92EB5A81F11D}"/>
              </a:ext>
            </a:extLst>
          </p:cNvPr>
          <p:cNvSpPr txBox="1"/>
          <p:nvPr/>
        </p:nvSpPr>
        <p:spPr>
          <a:xfrm>
            <a:off x="889000" y="1381252"/>
            <a:ext cx="66294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F4EEE1"/>
                </a:solidFill>
                <a:latin typeface="Segoe UI" panose="020B0502040204020203" pitchFamily="34" charset="0"/>
              </a:rPr>
              <a:t>Славяне поклонялись богам в специально отведенных местах – </a:t>
            </a:r>
            <a:r>
              <a:rPr lang="ru-RU" sz="2200" b="1" dirty="0">
                <a:solidFill>
                  <a:srgbClr val="CFA0C9"/>
                </a:solidFill>
                <a:latin typeface="Georgia" panose="02040502050405020303" pitchFamily="18" charset="0"/>
              </a:rPr>
              <a:t>капищах</a:t>
            </a:r>
            <a:r>
              <a:rPr lang="ru-RU" sz="2200" dirty="0">
                <a:solidFill>
                  <a:srgbClr val="F4EEE1"/>
                </a:solidFill>
                <a:latin typeface="Segoe UI" panose="020B0502040204020203" pitchFamily="34" charset="0"/>
              </a:rPr>
              <a:t>. Располагались эти места на вершине холма или большой поляне.</a:t>
            </a:r>
          </a:p>
        </p:txBody>
      </p:sp>
      <p:sp>
        <p:nvSpPr>
          <p:cNvPr id="10" name="Shrine bar">
            <a:extLst>
              <a:ext uri="{FF2B5EF4-FFF2-40B4-BE49-F238E27FC236}">
                <a16:creationId xmlns:a16="http://schemas.microsoft.com/office/drawing/2014/main" id="{4830ABAA-06E0-0AD4-866F-84B5E5AA3BB2}"/>
              </a:ext>
            </a:extLst>
          </p:cNvPr>
          <p:cNvSpPr/>
          <p:nvPr/>
        </p:nvSpPr>
        <p:spPr>
          <a:xfrm>
            <a:off x="711200" y="1330452"/>
            <a:ext cx="50800" cy="1107440"/>
          </a:xfrm>
          <a:prstGeom prst="rect">
            <a:avLst/>
          </a:prstGeom>
          <a:solidFill>
            <a:srgbClr val="CFA0C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Idol card">
            <a:extLst>
              <a:ext uri="{FF2B5EF4-FFF2-40B4-BE49-F238E27FC236}">
                <a16:creationId xmlns:a16="http://schemas.microsoft.com/office/drawing/2014/main" id="{D432F043-847C-E6FC-D8BA-282F055A334F}"/>
              </a:ext>
            </a:extLst>
          </p:cNvPr>
          <p:cNvSpPr/>
          <p:nvPr/>
        </p:nvSpPr>
        <p:spPr>
          <a:xfrm>
            <a:off x="609600" y="2742692"/>
            <a:ext cx="7112000" cy="1005840"/>
          </a:xfrm>
          <a:prstGeom prst="roundRect">
            <a:avLst>
              <a:gd name="adj" fmla="val 6000"/>
            </a:avLst>
          </a:prstGeom>
          <a:solidFill>
            <a:srgbClr val="F7F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Idol">
            <a:extLst>
              <a:ext uri="{FF2B5EF4-FFF2-40B4-BE49-F238E27FC236}">
                <a16:creationId xmlns:a16="http://schemas.microsoft.com/office/drawing/2014/main" id="{FF7B7064-7823-4A4F-D945-36A402272509}"/>
              </a:ext>
            </a:extLst>
          </p:cNvPr>
          <p:cNvSpPr txBox="1"/>
          <p:nvPr/>
        </p:nvSpPr>
        <p:spPr>
          <a:xfrm>
            <a:off x="863600" y="2895092"/>
            <a:ext cx="66802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73406D"/>
                </a:solidFill>
                <a:latin typeface="Georgia" panose="02040502050405020303" pitchFamily="18" charset="0"/>
              </a:rPr>
              <a:t>Идол</a:t>
            </a:r>
            <a:r>
              <a:rPr lang="ru-RU" sz="2200" dirty="0">
                <a:solidFill>
                  <a:srgbClr val="25221D"/>
                </a:solidFill>
                <a:latin typeface="Segoe UI" panose="020B0502040204020203" pitchFamily="34" charset="0"/>
              </a:rPr>
              <a:t>- деревянное изображение языческого божества, который являлся центром капища.</a:t>
            </a:r>
          </a:p>
        </p:txBody>
      </p:sp>
      <p:sp>
        <p:nvSpPr>
          <p:cNvPr id="13" name="Idol bar">
            <a:extLst>
              <a:ext uri="{FF2B5EF4-FFF2-40B4-BE49-F238E27FC236}">
                <a16:creationId xmlns:a16="http://schemas.microsoft.com/office/drawing/2014/main" id="{1D4E7C20-1F81-5EEF-3345-2E72EB841401}"/>
              </a:ext>
            </a:extLst>
          </p:cNvPr>
          <p:cNvSpPr/>
          <p:nvPr/>
        </p:nvSpPr>
        <p:spPr>
          <a:xfrm>
            <a:off x="711200" y="2869692"/>
            <a:ext cx="50800" cy="721360"/>
          </a:xfrm>
          <a:prstGeom prst="rect">
            <a:avLst/>
          </a:prstGeom>
          <a:solidFill>
            <a:srgbClr val="7340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Magi card">
            <a:extLst>
              <a:ext uri="{FF2B5EF4-FFF2-40B4-BE49-F238E27FC236}">
                <a16:creationId xmlns:a16="http://schemas.microsoft.com/office/drawing/2014/main" id="{04690215-9441-BC00-DC1F-253452EE029C}"/>
              </a:ext>
            </a:extLst>
          </p:cNvPr>
          <p:cNvSpPr/>
          <p:nvPr/>
        </p:nvSpPr>
        <p:spPr>
          <a:xfrm>
            <a:off x="609600" y="3875532"/>
            <a:ext cx="7112000" cy="1341120"/>
          </a:xfrm>
          <a:prstGeom prst="roundRect">
            <a:avLst>
              <a:gd name="adj" fmla="val 6000"/>
            </a:avLst>
          </a:prstGeom>
          <a:solidFill>
            <a:srgbClr val="F7F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Magi">
            <a:extLst>
              <a:ext uri="{FF2B5EF4-FFF2-40B4-BE49-F238E27FC236}">
                <a16:creationId xmlns:a16="http://schemas.microsoft.com/office/drawing/2014/main" id="{B9FCD9DC-E68E-CE5B-0569-B7588D99627A}"/>
              </a:ext>
            </a:extLst>
          </p:cNvPr>
          <p:cNvSpPr txBox="1"/>
          <p:nvPr/>
        </p:nvSpPr>
        <p:spPr>
          <a:xfrm>
            <a:off x="863600" y="4027932"/>
            <a:ext cx="6680200" cy="1036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73406D"/>
                </a:solidFill>
                <a:latin typeface="Georgia" panose="02040502050405020303" pitchFamily="18" charset="0"/>
              </a:rPr>
              <a:t>Волхвы</a:t>
            </a:r>
            <a:r>
              <a:rPr lang="ru-RU" sz="2200" dirty="0">
                <a:solidFill>
                  <a:srgbClr val="25221D"/>
                </a:solidFill>
                <a:latin typeface="Segoe UI" panose="020B0502040204020203" pitchFamily="34" charset="0"/>
              </a:rPr>
              <a:t> – люди, умеющие разговаривать с богами, предсказывать будущее и творить заклинания</a:t>
            </a:r>
          </a:p>
        </p:txBody>
      </p:sp>
      <p:sp>
        <p:nvSpPr>
          <p:cNvPr id="16" name="Magi bar">
            <a:extLst>
              <a:ext uri="{FF2B5EF4-FFF2-40B4-BE49-F238E27FC236}">
                <a16:creationId xmlns:a16="http://schemas.microsoft.com/office/drawing/2014/main" id="{67B68907-3B35-32BC-D159-C3B202BB16EA}"/>
              </a:ext>
            </a:extLst>
          </p:cNvPr>
          <p:cNvSpPr/>
          <p:nvPr/>
        </p:nvSpPr>
        <p:spPr>
          <a:xfrm>
            <a:off x="711200" y="4002532"/>
            <a:ext cx="50800" cy="721360"/>
          </a:xfrm>
          <a:prstGeom prst="rect">
            <a:avLst/>
          </a:prstGeom>
          <a:solidFill>
            <a:srgbClr val="7340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Idols painting" descr="Н. К. Рерих. «Идолы», 1901 г.">
            <a:extLst>
              <a:ext uri="{FF2B5EF4-FFF2-40B4-BE49-F238E27FC236}">
                <a16:creationId xmlns:a16="http://schemas.microsoft.com/office/drawing/2014/main" id="{FC178F3D-2393-56D1-F420-CC95D06974D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1915583"/>
            <a:ext cx="3505200" cy="3001433"/>
          </a:xfrm>
          <a:prstGeom prst="roundRect">
            <a:avLst>
              <a:gd name="adj" fmla="val 4000"/>
            </a:avLst>
          </a:prstGeom>
          <a:ln w="9525">
            <a:solidFill>
              <a:srgbClr val="3A4B3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D310F686-A4B9-7A33-50DA-EB369E3AAD8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39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39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986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9AB1141D-8860-89AD-E15D-BC89B880B743}"/>
              </a:ext>
            </a:extLst>
          </p:cNvPr>
          <p:cNvSpPr txBox="1"/>
          <p:nvPr/>
        </p:nvSpPr>
        <p:spPr>
          <a:xfrm>
            <a:off x="609600" y="2794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dirty="0">
                <a:solidFill>
                  <a:srgbClr val="25221D"/>
                </a:solidFill>
                <a:latin typeface="Georgia" panose="02040502050405020303" pitchFamily="18" charset="0"/>
              </a:rPr>
              <a:t>Общины земледельцев</a:t>
            </a:r>
          </a:p>
        </p:txBody>
      </p:sp>
      <p:sp>
        <p:nvSpPr>
          <p:cNvPr id="4" name="Lozenge">
            <a:extLst>
              <a:ext uri="{FF2B5EF4-FFF2-40B4-BE49-F238E27FC236}">
                <a16:creationId xmlns:a16="http://schemas.microsoft.com/office/drawing/2014/main" id="{A0FB9FB7-AE52-71A2-60A1-016175786592}"/>
              </a:ext>
            </a:extLst>
          </p:cNvPr>
          <p:cNvSpPr/>
          <p:nvPr/>
        </p:nvSpPr>
        <p:spPr>
          <a:xfrm>
            <a:off x="609600" y="873252"/>
            <a:ext cx="127000" cy="127000"/>
          </a:xfrm>
          <a:prstGeom prst="diamond">
            <a:avLst/>
          </a:prstGeom>
          <a:solidFill>
            <a:srgbClr val="A8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zenge">
            <a:extLst>
              <a:ext uri="{FF2B5EF4-FFF2-40B4-BE49-F238E27FC236}">
                <a16:creationId xmlns:a16="http://schemas.microsoft.com/office/drawing/2014/main" id="{A717DCDC-44C3-1E05-FB91-0FA42FA65B0C}"/>
              </a:ext>
            </a:extLst>
          </p:cNvPr>
          <p:cNvSpPr/>
          <p:nvPr/>
        </p:nvSpPr>
        <p:spPr>
          <a:xfrm>
            <a:off x="812800" y="873252"/>
            <a:ext cx="127000" cy="127000"/>
          </a:xfrm>
          <a:prstGeom prst="diamond">
            <a:avLst/>
          </a:prstGeom>
          <a:solidFill>
            <a:srgbClr val="3D6A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Lozenge">
            <a:extLst>
              <a:ext uri="{FF2B5EF4-FFF2-40B4-BE49-F238E27FC236}">
                <a16:creationId xmlns:a16="http://schemas.microsoft.com/office/drawing/2014/main" id="{B3681079-0131-9723-3AF9-BB56B83884FD}"/>
              </a:ext>
            </a:extLst>
          </p:cNvPr>
          <p:cNvSpPr/>
          <p:nvPr/>
        </p:nvSpPr>
        <p:spPr>
          <a:xfrm>
            <a:off x="1016000" y="873252"/>
            <a:ext cx="127000" cy="127000"/>
          </a:xfrm>
          <a:prstGeom prst="diamond">
            <a:avLst/>
          </a:prstGeom>
          <a:solidFill>
            <a:srgbClr val="2C689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6EE09F84-79E9-269F-532F-3AB7CD3D842D}"/>
              </a:ext>
            </a:extLst>
          </p:cNvPr>
          <p:cNvCxnSpPr/>
          <p:nvPr/>
        </p:nvCxnSpPr>
        <p:spPr>
          <a:xfrm>
            <a:off x="1295400" y="936752"/>
            <a:ext cx="1981200" cy="0"/>
          </a:xfrm>
          <a:prstGeom prst="line">
            <a:avLst/>
          </a:prstGeom>
          <a:ln w="9525">
            <a:solidFill>
              <a:srgbClr val="C2A6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m 0 card">
            <a:extLst>
              <a:ext uri="{FF2B5EF4-FFF2-40B4-BE49-F238E27FC236}">
                <a16:creationId xmlns:a16="http://schemas.microsoft.com/office/drawing/2014/main" id="{30206475-4296-13DE-9136-3873E42E2585}"/>
              </a:ext>
            </a:extLst>
          </p:cNvPr>
          <p:cNvSpPr/>
          <p:nvPr/>
        </p:nvSpPr>
        <p:spPr>
          <a:xfrm>
            <a:off x="609600" y="1152652"/>
            <a:ext cx="5334000" cy="655320"/>
          </a:xfrm>
          <a:prstGeom prst="roundRect">
            <a:avLst>
              <a:gd name="adj" fmla="val 6000"/>
            </a:avLst>
          </a:prstGeom>
          <a:solidFill>
            <a:srgbClr val="F6E2D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om 0">
            <a:extLst>
              <a:ext uri="{FF2B5EF4-FFF2-40B4-BE49-F238E27FC236}">
                <a16:creationId xmlns:a16="http://schemas.microsoft.com/office/drawing/2014/main" id="{6953DCFE-1D4E-B545-4E1B-25066FEF14BE}"/>
              </a:ext>
            </a:extLst>
          </p:cNvPr>
          <p:cNvSpPr txBox="1"/>
          <p:nvPr/>
        </p:nvSpPr>
        <p:spPr>
          <a:xfrm>
            <a:off x="863600" y="1305052"/>
            <a:ext cx="49022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AE522D"/>
                </a:solidFill>
                <a:latin typeface="Georgia" panose="02040502050405020303" pitchFamily="18" charset="0"/>
              </a:rPr>
              <a:t>Вервь</a:t>
            </a:r>
            <a:r>
              <a:rPr lang="ru-RU" sz="2100" dirty="0">
                <a:solidFill>
                  <a:srgbClr val="25221D"/>
                </a:solidFill>
                <a:latin typeface="Segoe UI" panose="020B0502040204020203" pitchFamily="34" charset="0"/>
              </a:rPr>
              <a:t> – соседская община</a:t>
            </a:r>
          </a:p>
        </p:txBody>
      </p:sp>
      <p:sp>
        <p:nvSpPr>
          <p:cNvPr id="10" name="Com 0 bar">
            <a:extLst>
              <a:ext uri="{FF2B5EF4-FFF2-40B4-BE49-F238E27FC236}">
                <a16:creationId xmlns:a16="http://schemas.microsoft.com/office/drawing/2014/main" id="{22137B32-1887-28DA-A728-A67B2C506304}"/>
              </a:ext>
            </a:extLst>
          </p:cNvPr>
          <p:cNvSpPr/>
          <p:nvPr/>
        </p:nvSpPr>
        <p:spPr>
          <a:xfrm>
            <a:off x="711200" y="1279652"/>
            <a:ext cx="50800" cy="370840"/>
          </a:xfrm>
          <a:prstGeom prst="rect">
            <a:avLst/>
          </a:prstGeom>
          <a:solidFill>
            <a:srgbClr val="AE522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om 1 card">
            <a:extLst>
              <a:ext uri="{FF2B5EF4-FFF2-40B4-BE49-F238E27FC236}">
                <a16:creationId xmlns:a16="http://schemas.microsoft.com/office/drawing/2014/main" id="{282503F8-0CBE-64C9-EC1F-691F5C132206}"/>
              </a:ext>
            </a:extLst>
          </p:cNvPr>
          <p:cNvSpPr/>
          <p:nvPr/>
        </p:nvSpPr>
        <p:spPr>
          <a:xfrm>
            <a:off x="609600" y="1884172"/>
            <a:ext cx="5334000" cy="1295400"/>
          </a:xfrm>
          <a:prstGeom prst="roundRect">
            <a:avLst>
              <a:gd name="adj" fmla="val 6000"/>
            </a:avLst>
          </a:prstGeom>
          <a:solidFill>
            <a:srgbClr val="F6E2D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om 1">
            <a:extLst>
              <a:ext uri="{FF2B5EF4-FFF2-40B4-BE49-F238E27FC236}">
                <a16:creationId xmlns:a16="http://schemas.microsoft.com/office/drawing/2014/main" id="{9DD75395-0B22-0370-972D-683C7AD87440}"/>
              </a:ext>
            </a:extLst>
          </p:cNvPr>
          <p:cNvSpPr txBox="1"/>
          <p:nvPr/>
        </p:nvSpPr>
        <p:spPr>
          <a:xfrm>
            <a:off x="863600" y="2036572"/>
            <a:ext cx="4902200" cy="990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AE522D"/>
                </a:solidFill>
                <a:latin typeface="Georgia" panose="02040502050405020303" pitchFamily="18" charset="0"/>
              </a:rPr>
              <a:t>Вече</a:t>
            </a:r>
            <a:r>
              <a:rPr lang="ru-RU" sz="2100" dirty="0">
                <a:solidFill>
                  <a:srgbClr val="25221D"/>
                </a:solidFill>
                <a:latin typeface="Segoe UI" panose="020B0502040204020203" pitchFamily="34" charset="0"/>
              </a:rPr>
              <a:t> – народное собрание у славян, на котором решались важнейшие вопросы жизни племени.</a:t>
            </a:r>
          </a:p>
        </p:txBody>
      </p:sp>
      <p:sp>
        <p:nvSpPr>
          <p:cNvPr id="13" name="Com 1 bar">
            <a:extLst>
              <a:ext uri="{FF2B5EF4-FFF2-40B4-BE49-F238E27FC236}">
                <a16:creationId xmlns:a16="http://schemas.microsoft.com/office/drawing/2014/main" id="{B47E8BA8-FA38-EEB1-1C2B-BF16F24260BB}"/>
              </a:ext>
            </a:extLst>
          </p:cNvPr>
          <p:cNvSpPr/>
          <p:nvPr/>
        </p:nvSpPr>
        <p:spPr>
          <a:xfrm>
            <a:off x="711200" y="2011172"/>
            <a:ext cx="50800" cy="1010920"/>
          </a:xfrm>
          <a:prstGeom prst="rect">
            <a:avLst/>
          </a:prstGeom>
          <a:solidFill>
            <a:srgbClr val="AE522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om 2 card">
            <a:extLst>
              <a:ext uri="{FF2B5EF4-FFF2-40B4-BE49-F238E27FC236}">
                <a16:creationId xmlns:a16="http://schemas.microsoft.com/office/drawing/2014/main" id="{01676281-6F3B-12F9-5BDB-049CF938BF5F}"/>
              </a:ext>
            </a:extLst>
          </p:cNvPr>
          <p:cNvSpPr/>
          <p:nvPr/>
        </p:nvSpPr>
        <p:spPr>
          <a:xfrm>
            <a:off x="609600" y="3255772"/>
            <a:ext cx="5334000" cy="1615440"/>
          </a:xfrm>
          <a:prstGeom prst="roundRect">
            <a:avLst>
              <a:gd name="adj" fmla="val 6000"/>
            </a:avLst>
          </a:prstGeom>
          <a:solidFill>
            <a:srgbClr val="F6E2D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om 2">
            <a:extLst>
              <a:ext uri="{FF2B5EF4-FFF2-40B4-BE49-F238E27FC236}">
                <a16:creationId xmlns:a16="http://schemas.microsoft.com/office/drawing/2014/main" id="{9D97A81C-8E6D-7856-976D-2A3866E6A461}"/>
              </a:ext>
            </a:extLst>
          </p:cNvPr>
          <p:cNvSpPr txBox="1"/>
          <p:nvPr/>
        </p:nvSpPr>
        <p:spPr>
          <a:xfrm>
            <a:off x="863600" y="3408172"/>
            <a:ext cx="4902200" cy="1310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AE522D"/>
                </a:solidFill>
                <a:latin typeface="Georgia" panose="02040502050405020303" pitchFamily="18" charset="0"/>
              </a:rPr>
              <a:t>Народное ополчение</a:t>
            </a:r>
            <a:r>
              <a:rPr lang="ru-RU" sz="2100" dirty="0">
                <a:solidFill>
                  <a:srgbClr val="25221D"/>
                </a:solidFill>
                <a:latin typeface="Segoe UI" panose="020B0502040204020203" pitchFamily="34" charset="0"/>
              </a:rPr>
              <a:t> – вооруженное формирование племени, состояло из мужчин во главе с военным вождем</a:t>
            </a:r>
          </a:p>
        </p:txBody>
      </p:sp>
      <p:sp>
        <p:nvSpPr>
          <p:cNvPr id="16" name="Com 2 bar">
            <a:extLst>
              <a:ext uri="{FF2B5EF4-FFF2-40B4-BE49-F238E27FC236}">
                <a16:creationId xmlns:a16="http://schemas.microsoft.com/office/drawing/2014/main" id="{DCEE2F79-8E2C-D7EE-7B3F-56D6AC160EEB}"/>
              </a:ext>
            </a:extLst>
          </p:cNvPr>
          <p:cNvSpPr/>
          <p:nvPr/>
        </p:nvSpPr>
        <p:spPr>
          <a:xfrm>
            <a:off x="711200" y="3382772"/>
            <a:ext cx="50800" cy="1010920"/>
          </a:xfrm>
          <a:prstGeom prst="rect">
            <a:avLst/>
          </a:prstGeom>
          <a:solidFill>
            <a:srgbClr val="AE522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Com 3 card">
            <a:extLst>
              <a:ext uri="{FF2B5EF4-FFF2-40B4-BE49-F238E27FC236}">
                <a16:creationId xmlns:a16="http://schemas.microsoft.com/office/drawing/2014/main" id="{6F19A195-85E5-AFF3-8A8D-FCB556DD3FBF}"/>
              </a:ext>
            </a:extLst>
          </p:cNvPr>
          <p:cNvSpPr/>
          <p:nvPr/>
        </p:nvSpPr>
        <p:spPr>
          <a:xfrm>
            <a:off x="6248400" y="1152652"/>
            <a:ext cx="5334000" cy="1295400"/>
          </a:xfrm>
          <a:prstGeom prst="roundRect">
            <a:avLst>
              <a:gd name="adj" fmla="val 6000"/>
            </a:avLst>
          </a:prstGeom>
          <a:solidFill>
            <a:srgbClr val="E3E6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Com 3">
            <a:extLst>
              <a:ext uri="{FF2B5EF4-FFF2-40B4-BE49-F238E27FC236}">
                <a16:creationId xmlns:a16="http://schemas.microsoft.com/office/drawing/2014/main" id="{B32ED867-9F35-36B2-8005-2782E0097EB5}"/>
              </a:ext>
            </a:extLst>
          </p:cNvPr>
          <p:cNvSpPr txBox="1"/>
          <p:nvPr/>
        </p:nvSpPr>
        <p:spPr>
          <a:xfrm>
            <a:off x="6502400" y="1305052"/>
            <a:ext cx="4902200" cy="990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56606E"/>
                </a:solidFill>
                <a:latin typeface="Georgia" panose="02040502050405020303" pitchFamily="18" charset="0"/>
              </a:rPr>
              <a:t>Князь</a:t>
            </a:r>
            <a:r>
              <a:rPr lang="ru-RU" sz="2100" dirty="0">
                <a:solidFill>
                  <a:srgbClr val="25221D"/>
                </a:solidFill>
                <a:latin typeface="Segoe UI" panose="020B0502040204020203" pitchFamily="34" charset="0"/>
              </a:rPr>
              <a:t> – племенной вождь, занимающийся вопросами управления обороны и судебной власти.</a:t>
            </a:r>
          </a:p>
        </p:txBody>
      </p:sp>
      <p:sp>
        <p:nvSpPr>
          <p:cNvPr id="19" name="Com 3 bar">
            <a:extLst>
              <a:ext uri="{FF2B5EF4-FFF2-40B4-BE49-F238E27FC236}">
                <a16:creationId xmlns:a16="http://schemas.microsoft.com/office/drawing/2014/main" id="{C19D8C3B-C4C0-28C6-0242-0CF6F0664018}"/>
              </a:ext>
            </a:extLst>
          </p:cNvPr>
          <p:cNvSpPr/>
          <p:nvPr/>
        </p:nvSpPr>
        <p:spPr>
          <a:xfrm>
            <a:off x="6350000" y="1279652"/>
            <a:ext cx="50800" cy="1010920"/>
          </a:xfrm>
          <a:prstGeom prst="rect">
            <a:avLst/>
          </a:prstGeom>
          <a:solidFill>
            <a:srgbClr val="56606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Com 4 card">
            <a:extLst>
              <a:ext uri="{FF2B5EF4-FFF2-40B4-BE49-F238E27FC236}">
                <a16:creationId xmlns:a16="http://schemas.microsoft.com/office/drawing/2014/main" id="{D1FA1FD6-B959-109B-835B-085194B3DC17}"/>
              </a:ext>
            </a:extLst>
          </p:cNvPr>
          <p:cNvSpPr/>
          <p:nvPr/>
        </p:nvSpPr>
        <p:spPr>
          <a:xfrm>
            <a:off x="6248400" y="2524252"/>
            <a:ext cx="5334000" cy="1295400"/>
          </a:xfrm>
          <a:prstGeom prst="roundRect">
            <a:avLst>
              <a:gd name="adj" fmla="val 6000"/>
            </a:avLst>
          </a:prstGeom>
          <a:solidFill>
            <a:srgbClr val="E3E6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Com 4">
            <a:extLst>
              <a:ext uri="{FF2B5EF4-FFF2-40B4-BE49-F238E27FC236}">
                <a16:creationId xmlns:a16="http://schemas.microsoft.com/office/drawing/2014/main" id="{57740C7A-F4BC-C878-39B7-AEFCB8232FDB}"/>
              </a:ext>
            </a:extLst>
          </p:cNvPr>
          <p:cNvSpPr txBox="1"/>
          <p:nvPr/>
        </p:nvSpPr>
        <p:spPr>
          <a:xfrm>
            <a:off x="6502400" y="2676652"/>
            <a:ext cx="4902200" cy="990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56606E"/>
                </a:solidFill>
                <a:latin typeface="Georgia" panose="02040502050405020303" pitchFamily="18" charset="0"/>
              </a:rPr>
              <a:t>Дружина</a:t>
            </a:r>
            <a:r>
              <a:rPr lang="ru-RU" sz="2100" dirty="0">
                <a:solidFill>
                  <a:srgbClr val="25221D"/>
                </a:solidFill>
                <a:latin typeface="Segoe UI" panose="020B0502040204020203" pitchFamily="34" charset="0"/>
              </a:rPr>
              <a:t> – княжеское войско, состоящее из профессиональных воинов.</a:t>
            </a:r>
          </a:p>
        </p:txBody>
      </p:sp>
      <p:sp>
        <p:nvSpPr>
          <p:cNvPr id="22" name="Com 4 bar">
            <a:extLst>
              <a:ext uri="{FF2B5EF4-FFF2-40B4-BE49-F238E27FC236}">
                <a16:creationId xmlns:a16="http://schemas.microsoft.com/office/drawing/2014/main" id="{4BF61CA5-1E31-0A5B-B2AE-53FE7C6DB7B8}"/>
              </a:ext>
            </a:extLst>
          </p:cNvPr>
          <p:cNvSpPr/>
          <p:nvPr/>
        </p:nvSpPr>
        <p:spPr>
          <a:xfrm>
            <a:off x="6350000" y="2651252"/>
            <a:ext cx="50800" cy="1010920"/>
          </a:xfrm>
          <a:prstGeom prst="rect">
            <a:avLst/>
          </a:prstGeom>
          <a:solidFill>
            <a:srgbClr val="56606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Picture" descr="В. М. Васнецов. «Варяги» (князь и дружина)">
            <a:extLst>
              <a:ext uri="{FF2B5EF4-FFF2-40B4-BE49-F238E27FC236}">
                <a16:creationId xmlns:a16="http://schemas.microsoft.com/office/drawing/2014/main" id="{110C89DE-637A-218F-BACF-07325012F30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079" y="3895852"/>
            <a:ext cx="3620643" cy="2555748"/>
          </a:xfrm>
          <a:prstGeom prst="roundRect">
            <a:avLst>
              <a:gd name="adj" fmla="val 4000"/>
            </a:avLst>
          </a:prstGeom>
          <a:ln w="12700">
            <a:solidFill>
              <a:srgbClr val="D8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3CE04DA9-B3E4-EEE1-5E73-795033A39A9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B6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B6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05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3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3EE55F88-38E6-E2B4-7687-5442D505F919}"/>
              </a:ext>
            </a:extLst>
          </p:cNvPr>
          <p:cNvSpPr txBox="1"/>
          <p:nvPr/>
        </p:nvSpPr>
        <p:spPr>
          <a:xfrm>
            <a:off x="609600" y="3302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dirty="0">
                <a:solidFill>
                  <a:srgbClr val="F4EEE1"/>
                </a:solidFill>
                <a:latin typeface="Georgia" panose="02040502050405020303" pitchFamily="18" charset="0"/>
              </a:rPr>
              <a:t>Общины земледельцев</a:t>
            </a:r>
          </a:p>
        </p:txBody>
      </p:sp>
      <p:sp>
        <p:nvSpPr>
          <p:cNvPr id="4" name="Lozenge">
            <a:extLst>
              <a:ext uri="{FF2B5EF4-FFF2-40B4-BE49-F238E27FC236}">
                <a16:creationId xmlns:a16="http://schemas.microsoft.com/office/drawing/2014/main" id="{CCBE675E-0D3E-6E3E-908D-B28C719B3337}"/>
              </a:ext>
            </a:extLst>
          </p:cNvPr>
          <p:cNvSpPr/>
          <p:nvPr/>
        </p:nvSpPr>
        <p:spPr>
          <a:xfrm>
            <a:off x="609600" y="924052"/>
            <a:ext cx="127000" cy="127000"/>
          </a:xfrm>
          <a:prstGeom prst="diamond">
            <a:avLst/>
          </a:prstGeom>
          <a:solidFill>
            <a:srgbClr val="E6BE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zenge">
            <a:extLst>
              <a:ext uri="{FF2B5EF4-FFF2-40B4-BE49-F238E27FC236}">
                <a16:creationId xmlns:a16="http://schemas.microsoft.com/office/drawing/2014/main" id="{47EB902D-E954-0244-6B46-5B6D311CFDAC}"/>
              </a:ext>
            </a:extLst>
          </p:cNvPr>
          <p:cNvSpPr/>
          <p:nvPr/>
        </p:nvSpPr>
        <p:spPr>
          <a:xfrm>
            <a:off x="812800" y="924052"/>
            <a:ext cx="127000" cy="127000"/>
          </a:xfrm>
          <a:prstGeom prst="diamond">
            <a:avLst/>
          </a:prstGeom>
          <a:solidFill>
            <a:srgbClr val="9DCB8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Lozenge">
            <a:extLst>
              <a:ext uri="{FF2B5EF4-FFF2-40B4-BE49-F238E27FC236}">
                <a16:creationId xmlns:a16="http://schemas.microsoft.com/office/drawing/2014/main" id="{4C47FC70-F4CA-BC8C-2A5B-5689A08B9628}"/>
              </a:ext>
            </a:extLst>
          </p:cNvPr>
          <p:cNvSpPr/>
          <p:nvPr/>
        </p:nvSpPr>
        <p:spPr>
          <a:xfrm>
            <a:off x="1016000" y="924052"/>
            <a:ext cx="127000" cy="127000"/>
          </a:xfrm>
          <a:prstGeom prst="diamond">
            <a:avLst/>
          </a:prstGeom>
          <a:solidFill>
            <a:srgbClr val="90C1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BAD2ADAC-A9EF-0834-4DA7-F0B5FBCD5517}"/>
              </a:ext>
            </a:extLst>
          </p:cNvPr>
          <p:cNvCxnSpPr/>
          <p:nvPr/>
        </p:nvCxnSpPr>
        <p:spPr>
          <a:xfrm>
            <a:off x="1295400" y="987552"/>
            <a:ext cx="1981200" cy="0"/>
          </a:xfrm>
          <a:prstGeom prst="line">
            <a:avLst/>
          </a:prstGeom>
          <a:ln w="9525">
            <a:solidFill>
              <a:srgbClr val="3A4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hain 0 card">
            <a:extLst>
              <a:ext uri="{FF2B5EF4-FFF2-40B4-BE49-F238E27FC236}">
                <a16:creationId xmlns:a16="http://schemas.microsoft.com/office/drawing/2014/main" id="{50063E98-8F14-BBC2-BC33-E805920A667D}"/>
              </a:ext>
            </a:extLst>
          </p:cNvPr>
          <p:cNvSpPr/>
          <p:nvPr/>
        </p:nvSpPr>
        <p:spPr>
          <a:xfrm>
            <a:off x="609600" y="1457452"/>
            <a:ext cx="2489200" cy="812800"/>
          </a:xfrm>
          <a:prstGeom prst="roundRect">
            <a:avLst>
              <a:gd name="adj" fmla="val 18000"/>
            </a:avLst>
          </a:prstGeom>
          <a:solidFill>
            <a:srgbClr val="223027"/>
          </a:solidFill>
          <a:ln w="12700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hain 0">
            <a:extLst>
              <a:ext uri="{FF2B5EF4-FFF2-40B4-BE49-F238E27FC236}">
                <a16:creationId xmlns:a16="http://schemas.microsoft.com/office/drawing/2014/main" id="{7FFB36D8-A4AD-A72E-A942-E204D59908F5}"/>
              </a:ext>
            </a:extLst>
          </p:cNvPr>
          <p:cNvSpPr txBox="1"/>
          <p:nvPr/>
        </p:nvSpPr>
        <p:spPr>
          <a:xfrm>
            <a:off x="711200" y="1457452"/>
            <a:ext cx="2286000" cy="812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4EEE1"/>
                </a:solidFill>
                <a:latin typeface="Segoe UI" panose="020B0502040204020203" pitchFamily="34" charset="0"/>
              </a:rPr>
              <a:t>Родовая община</a:t>
            </a:r>
          </a:p>
        </p:txBody>
      </p:sp>
      <p:cxnSp>
        <p:nvCxnSpPr>
          <p:cNvPr id="10" name="Arrow">
            <a:extLst>
              <a:ext uri="{FF2B5EF4-FFF2-40B4-BE49-F238E27FC236}">
                <a16:creationId xmlns:a16="http://schemas.microsoft.com/office/drawing/2014/main" id="{977B0F68-BC4E-1DF3-8B55-4DCED195ED94}"/>
              </a:ext>
            </a:extLst>
          </p:cNvPr>
          <p:cNvCxnSpPr/>
          <p:nvPr/>
        </p:nvCxnSpPr>
        <p:spPr>
          <a:xfrm>
            <a:off x="3136900" y="1863852"/>
            <a:ext cx="254000" cy="0"/>
          </a:xfrm>
          <a:prstGeom prst="line">
            <a:avLst/>
          </a:prstGeom>
          <a:ln w="25400">
            <a:solidFill>
              <a:srgbClr val="EE9E7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hain 1 card">
            <a:extLst>
              <a:ext uri="{FF2B5EF4-FFF2-40B4-BE49-F238E27FC236}">
                <a16:creationId xmlns:a16="http://schemas.microsoft.com/office/drawing/2014/main" id="{A2960D68-CC7B-61B6-9C9D-5CC2D5977A09}"/>
              </a:ext>
            </a:extLst>
          </p:cNvPr>
          <p:cNvSpPr/>
          <p:nvPr/>
        </p:nvSpPr>
        <p:spPr>
          <a:xfrm>
            <a:off x="3429000" y="1457452"/>
            <a:ext cx="2489200" cy="812800"/>
          </a:xfrm>
          <a:prstGeom prst="roundRect">
            <a:avLst>
              <a:gd name="adj" fmla="val 18000"/>
            </a:avLst>
          </a:prstGeom>
          <a:solidFill>
            <a:srgbClr val="AE522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hain 1">
            <a:extLst>
              <a:ext uri="{FF2B5EF4-FFF2-40B4-BE49-F238E27FC236}">
                <a16:creationId xmlns:a16="http://schemas.microsoft.com/office/drawing/2014/main" id="{EAFC9A7C-DB98-FF20-10F0-F0A0BCEEF342}"/>
              </a:ext>
            </a:extLst>
          </p:cNvPr>
          <p:cNvSpPr txBox="1"/>
          <p:nvPr/>
        </p:nvSpPr>
        <p:spPr>
          <a:xfrm>
            <a:off x="3530600" y="1457452"/>
            <a:ext cx="2286000" cy="812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</a:rPr>
              <a:t>Соседская община ( вервь)</a:t>
            </a:r>
          </a:p>
        </p:txBody>
      </p:sp>
      <p:cxnSp>
        <p:nvCxnSpPr>
          <p:cNvPr id="13" name="Arrow">
            <a:extLst>
              <a:ext uri="{FF2B5EF4-FFF2-40B4-BE49-F238E27FC236}">
                <a16:creationId xmlns:a16="http://schemas.microsoft.com/office/drawing/2014/main" id="{70F4AAF6-3FE0-4A7E-636B-D7E559F96E9E}"/>
              </a:ext>
            </a:extLst>
          </p:cNvPr>
          <p:cNvCxnSpPr/>
          <p:nvPr/>
        </p:nvCxnSpPr>
        <p:spPr>
          <a:xfrm>
            <a:off x="5956300" y="1863852"/>
            <a:ext cx="254000" cy="0"/>
          </a:xfrm>
          <a:prstGeom prst="line">
            <a:avLst/>
          </a:prstGeom>
          <a:ln w="25400">
            <a:solidFill>
              <a:srgbClr val="EE9E7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hain 2 card">
            <a:extLst>
              <a:ext uri="{FF2B5EF4-FFF2-40B4-BE49-F238E27FC236}">
                <a16:creationId xmlns:a16="http://schemas.microsoft.com/office/drawing/2014/main" id="{EBE924A2-72B1-6146-4E68-B5367574FAFC}"/>
              </a:ext>
            </a:extLst>
          </p:cNvPr>
          <p:cNvSpPr/>
          <p:nvPr/>
        </p:nvSpPr>
        <p:spPr>
          <a:xfrm>
            <a:off x="6248400" y="1457452"/>
            <a:ext cx="2489200" cy="812800"/>
          </a:xfrm>
          <a:prstGeom prst="roundRect">
            <a:avLst>
              <a:gd name="adj" fmla="val 18000"/>
            </a:avLst>
          </a:prstGeom>
          <a:solidFill>
            <a:srgbClr val="223027"/>
          </a:solidFill>
          <a:ln w="12700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hain 2">
            <a:extLst>
              <a:ext uri="{FF2B5EF4-FFF2-40B4-BE49-F238E27FC236}">
                <a16:creationId xmlns:a16="http://schemas.microsoft.com/office/drawing/2014/main" id="{9430F4D0-EF15-4A67-7519-A78F3E5CBBB0}"/>
              </a:ext>
            </a:extLst>
          </p:cNvPr>
          <p:cNvSpPr txBox="1"/>
          <p:nvPr/>
        </p:nvSpPr>
        <p:spPr>
          <a:xfrm>
            <a:off x="6350000" y="1457452"/>
            <a:ext cx="2286000" cy="812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4EEE1"/>
                </a:solidFill>
                <a:latin typeface="Segoe UI" panose="020B0502040204020203" pitchFamily="34" charset="0"/>
              </a:rPr>
              <a:t>Племя</a:t>
            </a:r>
          </a:p>
        </p:txBody>
      </p:sp>
      <p:cxnSp>
        <p:nvCxnSpPr>
          <p:cNvPr id="16" name="Arrow">
            <a:extLst>
              <a:ext uri="{FF2B5EF4-FFF2-40B4-BE49-F238E27FC236}">
                <a16:creationId xmlns:a16="http://schemas.microsoft.com/office/drawing/2014/main" id="{F81EAD6F-1DF0-6B1D-F2A5-5704A0EFF6DF}"/>
              </a:ext>
            </a:extLst>
          </p:cNvPr>
          <p:cNvCxnSpPr/>
          <p:nvPr/>
        </p:nvCxnSpPr>
        <p:spPr>
          <a:xfrm>
            <a:off x="8775700" y="1863852"/>
            <a:ext cx="254000" cy="0"/>
          </a:xfrm>
          <a:prstGeom prst="line">
            <a:avLst/>
          </a:prstGeom>
          <a:ln w="25400">
            <a:solidFill>
              <a:srgbClr val="EE9E7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hain 3 card">
            <a:extLst>
              <a:ext uri="{FF2B5EF4-FFF2-40B4-BE49-F238E27FC236}">
                <a16:creationId xmlns:a16="http://schemas.microsoft.com/office/drawing/2014/main" id="{31816D8F-9950-519F-A0D6-6E12380510D8}"/>
              </a:ext>
            </a:extLst>
          </p:cNvPr>
          <p:cNvSpPr/>
          <p:nvPr/>
        </p:nvSpPr>
        <p:spPr>
          <a:xfrm>
            <a:off x="9067800" y="1457452"/>
            <a:ext cx="2489200" cy="812800"/>
          </a:xfrm>
          <a:prstGeom prst="roundRect">
            <a:avLst>
              <a:gd name="adj" fmla="val 18000"/>
            </a:avLst>
          </a:prstGeom>
          <a:solidFill>
            <a:srgbClr val="223027"/>
          </a:solidFill>
          <a:ln w="12700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Chain 3">
            <a:extLst>
              <a:ext uri="{FF2B5EF4-FFF2-40B4-BE49-F238E27FC236}">
                <a16:creationId xmlns:a16="http://schemas.microsoft.com/office/drawing/2014/main" id="{44644FF9-5E80-A2B7-C29D-9C84361A5804}"/>
              </a:ext>
            </a:extLst>
          </p:cNvPr>
          <p:cNvSpPr txBox="1"/>
          <p:nvPr/>
        </p:nvSpPr>
        <p:spPr>
          <a:xfrm>
            <a:off x="9169400" y="1457452"/>
            <a:ext cx="2286000" cy="812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4EEE1"/>
                </a:solidFill>
                <a:latin typeface="Segoe UI" panose="020B0502040204020203" pitchFamily="34" charset="0"/>
              </a:rPr>
              <a:t>Союз племен</a:t>
            </a:r>
          </a:p>
        </p:txBody>
      </p:sp>
      <p:cxnSp>
        <p:nvCxnSpPr>
          <p:cNvPr id="19" name="Arrow">
            <a:extLst>
              <a:ext uri="{FF2B5EF4-FFF2-40B4-BE49-F238E27FC236}">
                <a16:creationId xmlns:a16="http://schemas.microsoft.com/office/drawing/2014/main" id="{DE1FCA6E-1D90-B535-B2CE-06174A82FFAD}"/>
              </a:ext>
            </a:extLst>
          </p:cNvPr>
          <p:cNvCxnSpPr/>
          <p:nvPr/>
        </p:nvCxnSpPr>
        <p:spPr>
          <a:xfrm>
            <a:off x="4673600" y="2295652"/>
            <a:ext cx="0" cy="558800"/>
          </a:xfrm>
          <a:prstGeom prst="line">
            <a:avLst/>
          </a:prstGeom>
          <a:ln w="25400">
            <a:solidFill>
              <a:srgbClr val="EE9E7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Veche card">
            <a:extLst>
              <a:ext uri="{FF2B5EF4-FFF2-40B4-BE49-F238E27FC236}">
                <a16:creationId xmlns:a16="http://schemas.microsoft.com/office/drawing/2014/main" id="{FCD5B1BB-2B76-5406-33B7-D62E6DEDC835}"/>
              </a:ext>
            </a:extLst>
          </p:cNvPr>
          <p:cNvSpPr/>
          <p:nvPr/>
        </p:nvSpPr>
        <p:spPr>
          <a:xfrm>
            <a:off x="3022600" y="2879852"/>
            <a:ext cx="3302000" cy="660400"/>
          </a:xfrm>
          <a:prstGeom prst="roundRect">
            <a:avLst>
              <a:gd name="adj" fmla="val 18000"/>
            </a:avLst>
          </a:prstGeom>
          <a:solidFill>
            <a:srgbClr val="F7F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Veche">
            <a:extLst>
              <a:ext uri="{FF2B5EF4-FFF2-40B4-BE49-F238E27FC236}">
                <a16:creationId xmlns:a16="http://schemas.microsoft.com/office/drawing/2014/main" id="{AC8F283B-FF77-6CF2-A4A2-199B5377F58C}"/>
              </a:ext>
            </a:extLst>
          </p:cNvPr>
          <p:cNvSpPr txBox="1"/>
          <p:nvPr/>
        </p:nvSpPr>
        <p:spPr>
          <a:xfrm>
            <a:off x="3124200" y="2879852"/>
            <a:ext cx="3098800" cy="660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100" dirty="0">
                <a:solidFill>
                  <a:srgbClr val="25221D"/>
                </a:solidFill>
                <a:latin typeface="Segoe UI" panose="020B0502040204020203" pitchFamily="34" charset="0"/>
              </a:rPr>
              <a:t>Общий совет - вече</a:t>
            </a:r>
          </a:p>
        </p:txBody>
      </p:sp>
      <p:cxnSp>
        <p:nvCxnSpPr>
          <p:cNvPr id="22" name="Arrow">
            <a:extLst>
              <a:ext uri="{FF2B5EF4-FFF2-40B4-BE49-F238E27FC236}">
                <a16:creationId xmlns:a16="http://schemas.microsoft.com/office/drawing/2014/main" id="{97AF004C-EC00-BEAB-D33F-A53706D6A708}"/>
              </a:ext>
            </a:extLst>
          </p:cNvPr>
          <p:cNvCxnSpPr/>
          <p:nvPr/>
        </p:nvCxnSpPr>
        <p:spPr>
          <a:xfrm flipH="1">
            <a:off x="1905000" y="3565652"/>
            <a:ext cx="2006600" cy="711200"/>
          </a:xfrm>
          <a:prstGeom prst="line">
            <a:avLst/>
          </a:prstGeom>
          <a:ln w="25400">
            <a:solidFill>
              <a:srgbClr val="EE9E7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Arrow">
            <a:extLst>
              <a:ext uri="{FF2B5EF4-FFF2-40B4-BE49-F238E27FC236}">
                <a16:creationId xmlns:a16="http://schemas.microsoft.com/office/drawing/2014/main" id="{0F2D5029-C261-A724-822C-AA69B72D5833}"/>
              </a:ext>
            </a:extLst>
          </p:cNvPr>
          <p:cNvCxnSpPr/>
          <p:nvPr/>
        </p:nvCxnSpPr>
        <p:spPr>
          <a:xfrm>
            <a:off x="5435600" y="3565652"/>
            <a:ext cx="660400" cy="711200"/>
          </a:xfrm>
          <a:prstGeom prst="line">
            <a:avLst/>
          </a:prstGeom>
          <a:ln w="25400">
            <a:solidFill>
              <a:srgbClr val="EE9E7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Militia card">
            <a:extLst>
              <a:ext uri="{FF2B5EF4-FFF2-40B4-BE49-F238E27FC236}">
                <a16:creationId xmlns:a16="http://schemas.microsoft.com/office/drawing/2014/main" id="{54C2D4B9-CD88-B8C0-803D-73E41D05C276}"/>
              </a:ext>
            </a:extLst>
          </p:cNvPr>
          <p:cNvSpPr/>
          <p:nvPr/>
        </p:nvSpPr>
        <p:spPr>
          <a:xfrm>
            <a:off x="4826000" y="4302252"/>
            <a:ext cx="2921000" cy="660400"/>
          </a:xfrm>
          <a:prstGeom prst="roundRect">
            <a:avLst>
              <a:gd name="adj" fmla="val 18000"/>
            </a:avLst>
          </a:prstGeom>
          <a:solidFill>
            <a:srgbClr val="223027"/>
          </a:solidFill>
          <a:ln w="12700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Militia">
            <a:extLst>
              <a:ext uri="{FF2B5EF4-FFF2-40B4-BE49-F238E27FC236}">
                <a16:creationId xmlns:a16="http://schemas.microsoft.com/office/drawing/2014/main" id="{6937643F-2702-1E4A-3689-23DF478D4B52}"/>
              </a:ext>
            </a:extLst>
          </p:cNvPr>
          <p:cNvSpPr txBox="1"/>
          <p:nvPr/>
        </p:nvSpPr>
        <p:spPr>
          <a:xfrm>
            <a:off x="4927600" y="4302252"/>
            <a:ext cx="2717800" cy="660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4EEE1"/>
                </a:solidFill>
                <a:latin typeface="Segoe UI" panose="020B0502040204020203" pitchFamily="34" charset="0"/>
              </a:rPr>
              <a:t>Народное ополчение</a:t>
            </a:r>
          </a:p>
        </p:txBody>
      </p:sp>
      <p:sp>
        <p:nvSpPr>
          <p:cNvPr id="26" name="Elders card">
            <a:extLst>
              <a:ext uri="{FF2B5EF4-FFF2-40B4-BE49-F238E27FC236}">
                <a16:creationId xmlns:a16="http://schemas.microsoft.com/office/drawing/2014/main" id="{864C5F55-5B45-6FF8-8E1A-A841AFD35A6C}"/>
              </a:ext>
            </a:extLst>
          </p:cNvPr>
          <p:cNvSpPr/>
          <p:nvPr/>
        </p:nvSpPr>
        <p:spPr>
          <a:xfrm>
            <a:off x="609600" y="4302252"/>
            <a:ext cx="2921000" cy="660400"/>
          </a:xfrm>
          <a:prstGeom prst="roundRect">
            <a:avLst>
              <a:gd name="adj" fmla="val 18000"/>
            </a:avLst>
          </a:prstGeom>
          <a:solidFill>
            <a:srgbClr val="223027"/>
          </a:solidFill>
          <a:ln w="12700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Elders">
            <a:extLst>
              <a:ext uri="{FF2B5EF4-FFF2-40B4-BE49-F238E27FC236}">
                <a16:creationId xmlns:a16="http://schemas.microsoft.com/office/drawing/2014/main" id="{D67D78C4-3EE9-666B-3A88-1EF2A99673DF}"/>
              </a:ext>
            </a:extLst>
          </p:cNvPr>
          <p:cNvSpPr txBox="1"/>
          <p:nvPr/>
        </p:nvSpPr>
        <p:spPr>
          <a:xfrm>
            <a:off x="711200" y="4302252"/>
            <a:ext cx="2717800" cy="660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4EEE1"/>
                </a:solidFill>
                <a:latin typeface="Segoe UI" panose="020B0502040204020203" pitchFamily="34" charset="0"/>
              </a:rPr>
              <a:t>Старейшины</a:t>
            </a:r>
          </a:p>
        </p:txBody>
      </p:sp>
      <p:pic>
        <p:nvPicPr>
          <p:cNvPr id="29" name="Picture" descr="Игрища северных племён (радимичей, вятичей и северян), миниатюра Радзивилловской летописи, конец XV в.">
            <a:extLst>
              <a:ext uri="{FF2B5EF4-FFF2-40B4-BE49-F238E27FC236}">
                <a16:creationId xmlns:a16="http://schemas.microsoft.com/office/drawing/2014/main" id="{391F1252-4926-B8DB-ED72-61EF815479C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747093"/>
            <a:ext cx="3454400" cy="1786467"/>
          </a:xfrm>
          <a:prstGeom prst="roundRect">
            <a:avLst>
              <a:gd name="adj" fmla="val 4000"/>
            </a:avLst>
          </a:prstGeom>
          <a:ln w="9525">
            <a:solidFill>
              <a:srgbClr val="3A4B3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30" name="Signature 100ballnik.com">
            <a:extLst>
              <a:ext uri="{FF2B5EF4-FFF2-40B4-BE49-F238E27FC236}">
                <a16:creationId xmlns:a16="http://schemas.microsoft.com/office/drawing/2014/main" id="{81D2E5FA-BAB8-DA73-68F1-56E0B578804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39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39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1626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5221D"/>
      </a:dk1>
      <a:lt1>
        <a:srgbClr val="FFFFFF"/>
      </a:lt1>
      <a:dk2>
        <a:srgbClr val="574F44"/>
      </a:dk2>
      <a:lt2>
        <a:srgbClr val="F6EAD0"/>
      </a:lt2>
      <a:accent1>
        <a:srgbClr val="AE522D"/>
      </a:accent1>
      <a:accent2>
        <a:srgbClr val="2C6891"/>
      </a:accent2>
      <a:accent3>
        <a:srgbClr val="A87A22"/>
      </a:accent3>
      <a:accent4>
        <a:srgbClr val="3D6A39"/>
      </a:accent4>
      <a:accent5>
        <a:srgbClr val="73406D"/>
      </a:accent5>
      <a:accent6>
        <a:srgbClr val="56606E"/>
      </a:accent6>
      <a:hlink>
        <a:srgbClr val="467886"/>
      </a:hlink>
      <a:folHlink>
        <a:srgbClr val="96607D"/>
      </a:folHlink>
    </a:clrScheme>
    <a:fontScheme name="Стандартная">
      <a:majorFont>
        <a:latin typeface="Georg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541</Words>
  <Application>Microsoft Office PowerPoint</Application>
  <PresentationFormat>Произвольный</PresentationFormat>
  <Paragraphs>109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Georgia</vt:lpstr>
      <vt:lpstr>Segoe UI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ВОСТОЧНЫЕ СЛАВЯНЕ И ИХ СОСЕДИ</dc:title>
  <dc:creator>100ballnik.com</dc:creator>
  <cp:lastModifiedBy>Mendal</cp:lastModifiedBy>
  <cp:revision>1</cp:revision>
  <dcterms:created xsi:type="dcterms:W3CDTF">2026-11-02T07:20:09Z</dcterms:created>
  <dcterms:modified xsi:type="dcterms:W3CDTF">2026-11-02T07:20:09Z</dcterms:modified>
</cp:coreProperties>
</file>