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315E0-8DBB-D61C-2DF9-6F18E5A76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FDA2A7-D4E4-B8B4-96CB-F9AE4DBDB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B76A4A-8022-1EB0-3E81-869E3932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E6686D-DD6D-181B-0148-865B4322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270401-82F9-8B21-9EDC-5E296E99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9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34840-A454-DAEF-D52C-78C92B54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1FBA33-8220-F8C3-8A62-DFF4B1773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E86B3C-12DA-9DB1-09D1-D1706C84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4B395D-0EE0-56A5-BF91-067D55FB9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788A43-81CC-FAFE-C3A4-C8C525DD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17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6EA8D-6D39-2A75-BA8E-EA21A316D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568891-2E0D-589D-AA28-C783F756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CC8585-88D5-D21C-ED08-D21EEC9BE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0BECCB-EC95-CF76-6A4A-C7B73010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CA5B1C-2783-AC02-D838-920195F3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6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B191C-2B1B-955D-43BF-0667886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AC1D9B-C116-0819-5E38-A8D712383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C49D7A-14D3-CD60-3E80-A41D0E03B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D6ADF2-76D3-5C69-EC3B-B45C41FF1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54AEB1-A357-8477-2EC5-E8B646A6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96F606-6427-69AB-0CF9-6FBAC48F8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86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837EE-55A1-2CD5-F61B-AC753D5C1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162B32-2B68-AECA-88E6-E1DC5C271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DEBEC9-05B3-58D2-CC5B-609C9BF41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CD0250-9DB5-DBFB-D36C-ABC4750B8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FC8731E-CDE1-6808-A96C-02E1499C3B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3D937B-66D3-81EB-B0E4-0AA21178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E31FE7-1724-912A-C901-7BB7E0E7E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33079DD-33ED-0044-E4C1-465B7D1E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4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2B10F-AB66-EF2C-AD8B-AC2C7848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EB2735-63AA-7689-B642-8697D98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0DB4CB-6852-90E9-6FF3-2AADFB095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B44F27-A0C3-18E3-16C4-81AA8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5A2553-1006-9E45-7CB7-DA535E7A3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5163B9-817C-6EF3-A0EA-111C00D5C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FDC8FA-D70B-B00D-C0FE-ED59F82AF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14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275C0-6727-D2D1-E57F-77ED9CEE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4E552D-1027-6EC4-AE11-C758862A4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E1D7ED-1B8D-C88D-3DEE-CF7AFC58A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F5579C-572A-B7FE-BEE1-64BE51CE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7EB313-1EAD-1637-E2F3-2F1C8D04A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1E0BA6-F128-5BC1-B409-F15ABBF5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047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994DB-15A0-E0C0-4CE3-9FE95E31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AE08B3-7B50-DEE4-266B-E219BDCB55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DBB664-34FE-3020-F555-3960C6E59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20C63B-F98A-7A39-E6F4-C1C05311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0446B2-F0E6-A231-D022-40CB1A5E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87A7AF-86A3-1141-CFCD-F4A2D7D3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3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C1E92-4234-7952-0FA8-AD41CB49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125D0C-2151-00CF-FF44-A49A34443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1D7737-C5E3-E021-BFCB-13F81389C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3FECED-C440-6A0B-7F02-3AAA2C890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B0CFD0-D1E1-7F35-2124-1238075E1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537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5D2D4C-E0FF-C47B-26CB-527FA95D2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EBA910-731B-7E85-A261-39DCA9929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1F34F2-3334-619C-87B8-35880C247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B0C494-397C-2900-E646-805647EA2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336BCA-CBA3-D053-5153-8B4A7AEB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4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484FE-17DF-92F6-3C8A-B925E9DD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879FA0-CDFE-62C7-32DC-4FC08CB6D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F8A8CE-9A85-8A83-9723-9A3F3F38B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7B3309-0F66-49B1-A4E0-6A9F92DC2451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4CE9C6-C48D-01B4-579E-F4726FFF7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9283C1-C0AC-6CB8-3207-27D1CD9A5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1CF8-4BDB-42A6-A110-1A4F6B052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2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aticule">
            <a:extLst>
              <a:ext uri="{FF2B5EF4-FFF2-40B4-BE49-F238E27FC236}">
                <a16:creationId xmlns:a16="http://schemas.microsoft.com/office/drawing/2014/main" id="{B15BD7BD-76C2-7AD6-045E-B4DA2D1F69E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BA915F4D-63A0-41D0-FC7F-C07F922F661F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AE71186A-46FD-2145-003B-263863C6AE35}"/>
                </a:ext>
              </a:extLst>
            </p:cNvPr>
            <p:cNvCxnSpPr/>
            <p:nvPr/>
          </p:nvCxnSpPr>
          <p:spPr>
            <a:xfrm>
              <a:off x="457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3EAD5142-3F33-2B0E-8EBC-204F8875B22C}"/>
                </a:ext>
              </a:extLst>
            </p:cNvPr>
            <p:cNvCxnSpPr/>
            <p:nvPr/>
          </p:nvCxnSpPr>
          <p:spPr>
            <a:xfrm>
              <a:off x="9144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F724B9D-1985-C6BF-5AF7-C6BD3AC39816}"/>
                </a:ext>
              </a:extLst>
            </p:cNvPr>
            <p:cNvCxnSpPr/>
            <p:nvPr/>
          </p:nvCxnSpPr>
          <p:spPr>
            <a:xfrm>
              <a:off x="13716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95F995C5-D4B3-F98C-A98C-BDD5D48CC905}"/>
                </a:ext>
              </a:extLst>
            </p:cNvPr>
            <p:cNvCxnSpPr/>
            <p:nvPr/>
          </p:nvCxnSpPr>
          <p:spPr>
            <a:xfrm>
              <a:off x="18288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BDFF097-F1BF-47E2-4DCD-6FD0C66CB123}"/>
                </a:ext>
              </a:extLst>
            </p:cNvPr>
            <p:cNvCxnSpPr/>
            <p:nvPr/>
          </p:nvCxnSpPr>
          <p:spPr>
            <a:xfrm>
              <a:off x="22860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B8D2A311-AA16-B6C9-D71B-D72D7E4D6C74}"/>
                </a:ext>
              </a:extLst>
            </p:cNvPr>
            <p:cNvCxnSpPr/>
            <p:nvPr/>
          </p:nvCxnSpPr>
          <p:spPr>
            <a:xfrm>
              <a:off x="2743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8AEDDB3D-9B75-8801-EFFE-55C845B1B3ED}"/>
                </a:ext>
              </a:extLst>
            </p:cNvPr>
            <p:cNvCxnSpPr/>
            <p:nvPr/>
          </p:nvCxnSpPr>
          <p:spPr>
            <a:xfrm>
              <a:off x="32004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59C0AC1A-00F2-E4E2-0E05-748A711E675D}"/>
                </a:ext>
              </a:extLst>
            </p:cNvPr>
            <p:cNvCxnSpPr/>
            <p:nvPr/>
          </p:nvCxnSpPr>
          <p:spPr>
            <a:xfrm>
              <a:off x="36576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F37F407D-B94C-4810-394A-233211CD1845}"/>
                </a:ext>
              </a:extLst>
            </p:cNvPr>
            <p:cNvCxnSpPr/>
            <p:nvPr/>
          </p:nvCxnSpPr>
          <p:spPr>
            <a:xfrm>
              <a:off x="41148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0B178C30-3AD3-BA1D-B6EC-5C1C187A79C0}"/>
                </a:ext>
              </a:extLst>
            </p:cNvPr>
            <p:cNvCxnSpPr/>
            <p:nvPr/>
          </p:nvCxnSpPr>
          <p:spPr>
            <a:xfrm>
              <a:off x="45720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FFC69CDC-E51A-D929-F7CD-7B95BD3874CF}"/>
                </a:ext>
              </a:extLst>
            </p:cNvPr>
            <p:cNvCxnSpPr/>
            <p:nvPr/>
          </p:nvCxnSpPr>
          <p:spPr>
            <a:xfrm>
              <a:off x="5029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6EEC3342-F254-2015-9C48-C9BE3E7AD102}"/>
                </a:ext>
              </a:extLst>
            </p:cNvPr>
            <p:cNvCxnSpPr/>
            <p:nvPr/>
          </p:nvCxnSpPr>
          <p:spPr>
            <a:xfrm>
              <a:off x="54864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EC19078-26E3-AB5D-537F-B6E7034A2A1C}"/>
                </a:ext>
              </a:extLst>
            </p:cNvPr>
            <p:cNvCxnSpPr/>
            <p:nvPr/>
          </p:nvCxnSpPr>
          <p:spPr>
            <a:xfrm>
              <a:off x="59436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34309154-AA39-025B-3A68-91A6406A7018}"/>
                </a:ext>
              </a:extLst>
            </p:cNvPr>
            <p:cNvCxnSpPr/>
            <p:nvPr/>
          </p:nvCxnSpPr>
          <p:spPr>
            <a:xfrm>
              <a:off x="64008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6466953-46B3-7211-10DE-AB4BA2E91184}"/>
                </a:ext>
              </a:extLst>
            </p:cNvPr>
            <p:cNvCxnSpPr/>
            <p:nvPr/>
          </p:nvCxnSpPr>
          <p:spPr>
            <a:xfrm>
              <a:off x="68580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0FE777C5-6AE6-2314-67E1-C4F1B19C1D7B}"/>
                </a:ext>
              </a:extLst>
            </p:cNvPr>
            <p:cNvCxnSpPr/>
            <p:nvPr/>
          </p:nvCxnSpPr>
          <p:spPr>
            <a:xfrm>
              <a:off x="7315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E5AA652-6AAC-8F71-201F-5B00BB434977}"/>
                </a:ext>
              </a:extLst>
            </p:cNvPr>
            <p:cNvCxnSpPr/>
            <p:nvPr/>
          </p:nvCxnSpPr>
          <p:spPr>
            <a:xfrm>
              <a:off x="77724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6FAD935F-5AFC-5767-741B-170E8D5A2993}"/>
                </a:ext>
              </a:extLst>
            </p:cNvPr>
            <p:cNvCxnSpPr/>
            <p:nvPr/>
          </p:nvCxnSpPr>
          <p:spPr>
            <a:xfrm>
              <a:off x="82296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1B08D8E3-4C0F-D048-CC32-80DFF6A5422A}"/>
                </a:ext>
              </a:extLst>
            </p:cNvPr>
            <p:cNvCxnSpPr/>
            <p:nvPr/>
          </p:nvCxnSpPr>
          <p:spPr>
            <a:xfrm>
              <a:off x="86868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A0231AA-0F74-32E4-A950-16B5C0AADA79}"/>
                </a:ext>
              </a:extLst>
            </p:cNvPr>
            <p:cNvCxnSpPr/>
            <p:nvPr/>
          </p:nvCxnSpPr>
          <p:spPr>
            <a:xfrm>
              <a:off x="91440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16EC20C0-6795-2115-F4B8-736CBC13ED90}"/>
                </a:ext>
              </a:extLst>
            </p:cNvPr>
            <p:cNvCxnSpPr/>
            <p:nvPr/>
          </p:nvCxnSpPr>
          <p:spPr>
            <a:xfrm>
              <a:off x="9601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4FBE6024-4B66-F1B3-8078-C763BDAB8CFA}"/>
                </a:ext>
              </a:extLst>
            </p:cNvPr>
            <p:cNvCxnSpPr/>
            <p:nvPr/>
          </p:nvCxnSpPr>
          <p:spPr>
            <a:xfrm>
              <a:off x="100584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D97E4FB3-30AD-CEBA-ADAF-726772604E9B}"/>
                </a:ext>
              </a:extLst>
            </p:cNvPr>
            <p:cNvCxnSpPr/>
            <p:nvPr/>
          </p:nvCxnSpPr>
          <p:spPr>
            <a:xfrm>
              <a:off x="105156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17787467-2755-CADE-82C7-3AAA13848B0A}"/>
                </a:ext>
              </a:extLst>
            </p:cNvPr>
            <p:cNvCxnSpPr/>
            <p:nvPr/>
          </p:nvCxnSpPr>
          <p:spPr>
            <a:xfrm>
              <a:off x="109728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D13A0CA6-FD39-9E1E-8F57-8C309BC1D6B6}"/>
                </a:ext>
              </a:extLst>
            </p:cNvPr>
            <p:cNvCxnSpPr/>
            <p:nvPr/>
          </p:nvCxnSpPr>
          <p:spPr>
            <a:xfrm>
              <a:off x="114300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EC9A78A2-63A9-4CB7-1C0D-E091BED61521}"/>
                </a:ext>
              </a:extLst>
            </p:cNvPr>
            <p:cNvCxnSpPr/>
            <p:nvPr/>
          </p:nvCxnSpPr>
          <p:spPr>
            <a:xfrm>
              <a:off x="11887200" y="0"/>
              <a:ext cx="0" cy="6858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50B45038-879E-EA81-6244-15FADFF920EE}"/>
                </a:ext>
              </a:extLst>
            </p:cNvPr>
            <p:cNvCxnSpPr/>
            <p:nvPr/>
          </p:nvCxnSpPr>
          <p:spPr>
            <a:xfrm>
              <a:off x="0" y="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8EAF7F7F-7983-A3A8-EA83-B37A5F5B408C}"/>
                </a:ext>
              </a:extLst>
            </p:cNvPr>
            <p:cNvCxnSpPr/>
            <p:nvPr/>
          </p:nvCxnSpPr>
          <p:spPr>
            <a:xfrm>
              <a:off x="0" y="4572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09A09AD4-9587-D71F-8F5F-17596494F028}"/>
                </a:ext>
              </a:extLst>
            </p:cNvPr>
            <p:cNvCxnSpPr/>
            <p:nvPr/>
          </p:nvCxnSpPr>
          <p:spPr>
            <a:xfrm>
              <a:off x="0" y="9144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3E091EC1-483D-66AC-1D98-17BCA52E2CE5}"/>
                </a:ext>
              </a:extLst>
            </p:cNvPr>
            <p:cNvCxnSpPr/>
            <p:nvPr/>
          </p:nvCxnSpPr>
          <p:spPr>
            <a:xfrm>
              <a:off x="0" y="13716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57A6CE0D-6BD3-9EA1-1AA3-59A5B2DEC8A3}"/>
                </a:ext>
              </a:extLst>
            </p:cNvPr>
            <p:cNvCxnSpPr/>
            <p:nvPr/>
          </p:nvCxnSpPr>
          <p:spPr>
            <a:xfrm>
              <a:off x="0" y="18288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EEA51172-B9B0-F99D-59B6-58EC14C8A5E9}"/>
                </a:ext>
              </a:extLst>
            </p:cNvPr>
            <p:cNvCxnSpPr/>
            <p:nvPr/>
          </p:nvCxnSpPr>
          <p:spPr>
            <a:xfrm>
              <a:off x="0" y="22860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1767629-4C1B-47B2-BF6B-72236F892DF4}"/>
                </a:ext>
              </a:extLst>
            </p:cNvPr>
            <p:cNvCxnSpPr/>
            <p:nvPr/>
          </p:nvCxnSpPr>
          <p:spPr>
            <a:xfrm>
              <a:off x="0" y="27432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FED9681A-4C98-7577-C35D-66BEC5372A16}"/>
                </a:ext>
              </a:extLst>
            </p:cNvPr>
            <p:cNvCxnSpPr/>
            <p:nvPr/>
          </p:nvCxnSpPr>
          <p:spPr>
            <a:xfrm>
              <a:off x="0" y="32004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699324A4-91B5-2546-FECD-546B46084BCD}"/>
                </a:ext>
              </a:extLst>
            </p:cNvPr>
            <p:cNvCxnSpPr/>
            <p:nvPr/>
          </p:nvCxnSpPr>
          <p:spPr>
            <a:xfrm>
              <a:off x="0" y="36576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513CA8A3-A87D-2FCE-84EC-1ED43E6998B5}"/>
                </a:ext>
              </a:extLst>
            </p:cNvPr>
            <p:cNvCxnSpPr/>
            <p:nvPr/>
          </p:nvCxnSpPr>
          <p:spPr>
            <a:xfrm>
              <a:off x="0" y="41148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CD998866-42F8-8FEF-62B1-46B8382FCED8}"/>
                </a:ext>
              </a:extLst>
            </p:cNvPr>
            <p:cNvCxnSpPr/>
            <p:nvPr/>
          </p:nvCxnSpPr>
          <p:spPr>
            <a:xfrm>
              <a:off x="0" y="45720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1432AD6D-A133-686A-337C-47ECF468EE36}"/>
                </a:ext>
              </a:extLst>
            </p:cNvPr>
            <p:cNvCxnSpPr/>
            <p:nvPr/>
          </p:nvCxnSpPr>
          <p:spPr>
            <a:xfrm>
              <a:off x="0" y="50292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91DF1FE3-2A57-FD74-5B28-384BA0EE3DA2}"/>
                </a:ext>
              </a:extLst>
            </p:cNvPr>
            <p:cNvCxnSpPr/>
            <p:nvPr/>
          </p:nvCxnSpPr>
          <p:spPr>
            <a:xfrm>
              <a:off x="0" y="54864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88671AE5-8BDE-B9B9-716E-E57AE732924F}"/>
                </a:ext>
              </a:extLst>
            </p:cNvPr>
            <p:cNvCxnSpPr/>
            <p:nvPr/>
          </p:nvCxnSpPr>
          <p:spPr>
            <a:xfrm>
              <a:off x="0" y="59436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951A9105-0CB2-70A3-1FA1-37046ED8FB87}"/>
                </a:ext>
              </a:extLst>
            </p:cNvPr>
            <p:cNvCxnSpPr/>
            <p:nvPr/>
          </p:nvCxnSpPr>
          <p:spPr>
            <a:xfrm>
              <a:off x="0" y="64008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E96E744A-D32E-F33E-6DDB-500E4719F222}"/>
                </a:ext>
              </a:extLst>
            </p:cNvPr>
            <p:cNvCxnSpPr/>
            <p:nvPr/>
          </p:nvCxnSpPr>
          <p:spPr>
            <a:xfrm>
              <a:off x="0" y="6858000"/>
              <a:ext cx="1219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Poster passe-partout">
            <a:extLst>
              <a:ext uri="{FF2B5EF4-FFF2-40B4-BE49-F238E27FC236}">
                <a16:creationId xmlns:a16="http://schemas.microsoft.com/office/drawing/2014/main" id="{774C9090-3D6B-2CBB-C187-7C4988332B43}"/>
              </a:ext>
            </a:extLst>
          </p:cNvPr>
          <p:cNvSpPr/>
          <p:nvPr/>
        </p:nvSpPr>
        <p:spPr>
          <a:xfrm>
            <a:off x="7493000" y="580674"/>
            <a:ext cx="4191000" cy="5696652"/>
          </a:xfrm>
          <a:prstGeom prst="roundRect">
            <a:avLst>
              <a:gd name="adj" fmla="val 2500"/>
            </a:avLst>
          </a:prstGeom>
          <a:solidFill>
            <a:srgbClr val="EAE4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Poster" descr="Плакат «Отстроим на славу!» (СССР, 1940-е гг.)">
            <a:extLst>
              <a:ext uri="{FF2B5EF4-FFF2-40B4-BE49-F238E27FC236}">
                <a16:creationId xmlns:a16="http://schemas.microsoft.com/office/drawing/2014/main" id="{1E8DF278-7B3F-F1A1-A40C-2BEEE64BE93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707674"/>
            <a:ext cx="3937000" cy="5442652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50" name="Subject">
            <a:extLst>
              <a:ext uri="{FF2B5EF4-FFF2-40B4-BE49-F238E27FC236}">
                <a16:creationId xmlns:a16="http://schemas.microsoft.com/office/drawing/2014/main" id="{CE5C0741-E9C4-035E-AB80-60067E2A85E6}"/>
              </a:ext>
            </a:extLst>
          </p:cNvPr>
          <p:cNvSpPr txBox="1"/>
          <p:nvPr/>
        </p:nvSpPr>
        <p:spPr>
          <a:xfrm>
            <a:off x="711200" y="1168400"/>
            <a:ext cx="5080000" cy="695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200" dirty="0">
                <a:solidFill>
                  <a:srgbClr val="E7BF62"/>
                </a:solidFill>
                <a:latin typeface="Bahnschrift SemiBold" panose="020B0502040204020203" pitchFamily="34" charset="0"/>
              </a:rPr>
              <a:t>История России</a:t>
            </a:r>
          </a:p>
          <a:p>
            <a:pPr>
              <a:spcAft>
                <a:spcPts val="200"/>
              </a:spcAft>
            </a:pPr>
            <a:r>
              <a:rPr lang="ru-RU" sz="2200" dirty="0">
                <a:solidFill>
                  <a:srgbClr val="E7BF62"/>
                </a:solidFill>
                <a:latin typeface="Bahnschrift SemiBold" panose="020B0502040204020203" pitchFamily="34" charset="0"/>
              </a:rPr>
              <a:t>11 класс</a:t>
            </a:r>
          </a:p>
        </p:txBody>
      </p:sp>
      <p:sp>
        <p:nvSpPr>
          <p:cNvPr id="51" name="Cover title">
            <a:extLst>
              <a:ext uri="{FF2B5EF4-FFF2-40B4-BE49-F238E27FC236}">
                <a16:creationId xmlns:a16="http://schemas.microsoft.com/office/drawing/2014/main" id="{3C0E683B-E6F5-DCD9-4637-AE56614584E2}"/>
              </a:ext>
            </a:extLst>
          </p:cNvPr>
          <p:cNvSpPr txBox="1"/>
          <p:nvPr/>
        </p:nvSpPr>
        <p:spPr>
          <a:xfrm>
            <a:off x="711200" y="2194560"/>
            <a:ext cx="63500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Восстановление и развитие экономики </a:t>
            </a:r>
            <a:r>
              <a:rPr lang="ru-RU" sz="4600" dirty="0">
                <a:solidFill>
                  <a:srgbClr val="EE8E80"/>
                </a:solidFill>
                <a:latin typeface="Bahnschrift SemiBold" panose="020B0502040204020203" pitchFamily="34" charset="0"/>
              </a:rPr>
              <a:t>и социальной сферы</a:t>
            </a:r>
          </a:p>
        </p:txBody>
      </p:sp>
      <p:sp>
        <p:nvSpPr>
          <p:cNvPr id="52" name="Mark">
            <a:extLst>
              <a:ext uri="{FF2B5EF4-FFF2-40B4-BE49-F238E27FC236}">
                <a16:creationId xmlns:a16="http://schemas.microsoft.com/office/drawing/2014/main" id="{A84A7B93-721C-154E-3FA5-D1F8A875F30A}"/>
              </a:ext>
            </a:extLst>
          </p:cNvPr>
          <p:cNvSpPr/>
          <p:nvPr/>
        </p:nvSpPr>
        <p:spPr>
          <a:xfrm>
            <a:off x="736600" y="4602480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Rule">
            <a:extLst>
              <a:ext uri="{FF2B5EF4-FFF2-40B4-BE49-F238E27FC236}">
                <a16:creationId xmlns:a16="http://schemas.microsoft.com/office/drawing/2014/main" id="{0BC31306-B12B-44A9-1C38-B7AAD0DAEE28}"/>
              </a:ext>
            </a:extLst>
          </p:cNvPr>
          <p:cNvCxnSpPr/>
          <p:nvPr/>
        </p:nvCxnSpPr>
        <p:spPr>
          <a:xfrm>
            <a:off x="1143000" y="4634230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Tick">
            <a:extLst>
              <a:ext uri="{FF2B5EF4-FFF2-40B4-BE49-F238E27FC236}">
                <a16:creationId xmlns:a16="http://schemas.microsoft.com/office/drawing/2014/main" id="{740D5351-5E26-3B6C-44F7-2783AF1E9938}"/>
              </a:ext>
            </a:extLst>
          </p:cNvPr>
          <p:cNvCxnSpPr/>
          <p:nvPr/>
        </p:nvCxnSpPr>
        <p:spPr>
          <a:xfrm>
            <a:off x="1143000" y="4589780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Tick">
            <a:extLst>
              <a:ext uri="{FF2B5EF4-FFF2-40B4-BE49-F238E27FC236}">
                <a16:creationId xmlns:a16="http://schemas.microsoft.com/office/drawing/2014/main" id="{E4DC4056-9B3D-CAAC-C9D0-662361679FD7}"/>
              </a:ext>
            </a:extLst>
          </p:cNvPr>
          <p:cNvCxnSpPr/>
          <p:nvPr/>
        </p:nvCxnSpPr>
        <p:spPr>
          <a:xfrm>
            <a:off x="1676400" y="4589780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Tick">
            <a:extLst>
              <a:ext uri="{FF2B5EF4-FFF2-40B4-BE49-F238E27FC236}">
                <a16:creationId xmlns:a16="http://schemas.microsoft.com/office/drawing/2014/main" id="{6BBE1594-55E6-8FBA-B98A-B33D67976733}"/>
              </a:ext>
            </a:extLst>
          </p:cNvPr>
          <p:cNvCxnSpPr/>
          <p:nvPr/>
        </p:nvCxnSpPr>
        <p:spPr>
          <a:xfrm>
            <a:off x="2209800" y="4589780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Tick">
            <a:extLst>
              <a:ext uri="{FF2B5EF4-FFF2-40B4-BE49-F238E27FC236}">
                <a16:creationId xmlns:a16="http://schemas.microsoft.com/office/drawing/2014/main" id="{6B31464A-486B-34D5-312D-17BD3067BB58}"/>
              </a:ext>
            </a:extLst>
          </p:cNvPr>
          <p:cNvCxnSpPr/>
          <p:nvPr/>
        </p:nvCxnSpPr>
        <p:spPr>
          <a:xfrm>
            <a:off x="2743200" y="4589780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Tick">
            <a:extLst>
              <a:ext uri="{FF2B5EF4-FFF2-40B4-BE49-F238E27FC236}">
                <a16:creationId xmlns:a16="http://schemas.microsoft.com/office/drawing/2014/main" id="{66C159D0-149A-FF55-F6EC-0A62CE6FD705}"/>
              </a:ext>
            </a:extLst>
          </p:cNvPr>
          <p:cNvCxnSpPr/>
          <p:nvPr/>
        </p:nvCxnSpPr>
        <p:spPr>
          <a:xfrm>
            <a:off x="3276600" y="4589780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Signature 100ballnik.com">
            <a:extLst>
              <a:ext uri="{FF2B5EF4-FFF2-40B4-BE49-F238E27FC236}">
                <a16:creationId xmlns:a16="http://schemas.microsoft.com/office/drawing/2014/main" id="{6DDF44DA-7BB6-1195-6FC1-EC6A6B1F7A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5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7A31BD47-8ED6-3FF9-20F3-6D9134652B3E}"/>
              </a:ext>
            </a:extLst>
          </p:cNvPr>
          <p:cNvSpPr/>
          <p:nvPr/>
        </p:nvSpPr>
        <p:spPr>
          <a:xfrm>
            <a:off x="0" y="0"/>
            <a:ext cx="5080000" cy="6858000"/>
          </a:xfrm>
          <a:prstGeom prst="rect">
            <a:avLst/>
          </a:prstGeom>
          <a:solidFill>
            <a:srgbClr val="1E22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64CD607-D497-A773-7085-E43FB0642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0" y="508000"/>
            <a:ext cx="59944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Влияние Победы.</a:t>
            </a:r>
          </a:p>
        </p:txBody>
      </p:sp>
      <p:pic>
        <p:nvPicPr>
          <p:cNvPr id="5" name="Reichstag" descr="Е. Халдей. Знамя Победы над рейхстагом, 2 мая 1945 г.">
            <a:extLst>
              <a:ext uri="{FF2B5EF4-FFF2-40B4-BE49-F238E27FC236}">
                <a16:creationId xmlns:a16="http://schemas.microsoft.com/office/drawing/2014/main" id="{E26F3BEC-10E1-66F0-7C86-94BE6261DE6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6858000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6" name="Mark">
            <a:extLst>
              <a:ext uri="{FF2B5EF4-FFF2-40B4-BE49-F238E27FC236}">
                <a16:creationId xmlns:a16="http://schemas.microsoft.com/office/drawing/2014/main" id="{DABFFF35-2DC1-EC08-1BC1-D42CDFA7BD4B}"/>
              </a:ext>
            </a:extLst>
          </p:cNvPr>
          <p:cNvSpPr/>
          <p:nvPr/>
        </p:nvSpPr>
        <p:spPr>
          <a:xfrm>
            <a:off x="5588000" y="1214120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525DD289-724A-26F8-A20E-5F8FEE9B42DB}"/>
              </a:ext>
            </a:extLst>
          </p:cNvPr>
          <p:cNvCxnSpPr/>
          <p:nvPr/>
        </p:nvCxnSpPr>
        <p:spPr>
          <a:xfrm>
            <a:off x="5994400" y="1245870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BFE65FA3-D9D4-AA30-2EFD-0B5EFB7B8B79}"/>
              </a:ext>
            </a:extLst>
          </p:cNvPr>
          <p:cNvCxnSpPr/>
          <p:nvPr/>
        </p:nvCxnSpPr>
        <p:spPr>
          <a:xfrm>
            <a:off x="5994400" y="1201420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87C45477-4F15-9EA6-10A2-B00D0E44E6A2}"/>
              </a:ext>
            </a:extLst>
          </p:cNvPr>
          <p:cNvCxnSpPr/>
          <p:nvPr/>
        </p:nvCxnSpPr>
        <p:spPr>
          <a:xfrm>
            <a:off x="6527800" y="1201420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ck">
            <a:extLst>
              <a:ext uri="{FF2B5EF4-FFF2-40B4-BE49-F238E27FC236}">
                <a16:creationId xmlns:a16="http://schemas.microsoft.com/office/drawing/2014/main" id="{052E7AB1-1484-CC50-FAEB-9DE63CD84099}"/>
              </a:ext>
            </a:extLst>
          </p:cNvPr>
          <p:cNvCxnSpPr/>
          <p:nvPr/>
        </p:nvCxnSpPr>
        <p:spPr>
          <a:xfrm>
            <a:off x="7061200" y="1201420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Tick">
            <a:extLst>
              <a:ext uri="{FF2B5EF4-FFF2-40B4-BE49-F238E27FC236}">
                <a16:creationId xmlns:a16="http://schemas.microsoft.com/office/drawing/2014/main" id="{4AE34CB9-3360-47AD-2D14-0830DE261F8E}"/>
              </a:ext>
            </a:extLst>
          </p:cNvPr>
          <p:cNvCxnSpPr/>
          <p:nvPr/>
        </p:nvCxnSpPr>
        <p:spPr>
          <a:xfrm>
            <a:off x="7594600" y="1201420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ick">
            <a:extLst>
              <a:ext uri="{FF2B5EF4-FFF2-40B4-BE49-F238E27FC236}">
                <a16:creationId xmlns:a16="http://schemas.microsoft.com/office/drawing/2014/main" id="{C7389371-BE1B-2F1F-1711-00B412DE3BF7}"/>
              </a:ext>
            </a:extLst>
          </p:cNvPr>
          <p:cNvCxnSpPr/>
          <p:nvPr/>
        </p:nvCxnSpPr>
        <p:spPr>
          <a:xfrm>
            <a:off x="8128000" y="1201420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uthority card">
            <a:extLst>
              <a:ext uri="{FF2B5EF4-FFF2-40B4-BE49-F238E27FC236}">
                <a16:creationId xmlns:a16="http://schemas.microsoft.com/office/drawing/2014/main" id="{B74D7017-A560-EFE3-8271-8917C610CABD}"/>
              </a:ext>
            </a:extLst>
          </p:cNvPr>
          <p:cNvSpPr/>
          <p:nvPr/>
        </p:nvSpPr>
        <p:spPr>
          <a:xfrm>
            <a:off x="5588000" y="1569720"/>
            <a:ext cx="5994400" cy="131064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uthority">
            <a:extLst>
              <a:ext uri="{FF2B5EF4-FFF2-40B4-BE49-F238E27FC236}">
                <a16:creationId xmlns:a16="http://schemas.microsoft.com/office/drawing/2014/main" id="{4DADCDD9-8AE9-91F2-D2E9-97BA5F0656A9}"/>
              </a:ext>
            </a:extLst>
          </p:cNvPr>
          <p:cNvSpPr txBox="1"/>
          <p:nvPr/>
        </p:nvSpPr>
        <p:spPr>
          <a:xfrm>
            <a:off x="5918200" y="1798320"/>
            <a:ext cx="54102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1F2326"/>
                </a:solidFill>
                <a:latin typeface="Segoe UI" panose="020B0502040204020203" pitchFamily="34" charset="0"/>
              </a:rPr>
              <a:t>Повышен </a:t>
            </a:r>
            <a:r>
              <a:rPr lang="ru-RU" sz="2800" b="1" dirty="0">
                <a:solidFill>
                  <a:srgbClr val="B23A2E"/>
                </a:solidFill>
                <a:latin typeface="Segoe UI" panose="020B0502040204020203" pitchFamily="34" charset="0"/>
              </a:rPr>
              <a:t>авторитет страны</a:t>
            </a:r>
            <a:r>
              <a:rPr lang="ru-RU" sz="2800" dirty="0">
                <a:solidFill>
                  <a:srgbClr val="1F2326"/>
                </a:solidFill>
                <a:latin typeface="Segoe UI" panose="020B0502040204020203" pitchFamily="34" charset="0"/>
              </a:rPr>
              <a:t> во всем мире.</a:t>
            </a:r>
          </a:p>
        </p:txBody>
      </p:sp>
      <p:sp>
        <p:nvSpPr>
          <p:cNvPr id="15" name="Authority bar">
            <a:extLst>
              <a:ext uri="{FF2B5EF4-FFF2-40B4-BE49-F238E27FC236}">
                <a16:creationId xmlns:a16="http://schemas.microsoft.com/office/drawing/2014/main" id="{EC9756EF-0659-4CE8-5626-E1744116437D}"/>
              </a:ext>
            </a:extLst>
          </p:cNvPr>
          <p:cNvSpPr/>
          <p:nvPr/>
        </p:nvSpPr>
        <p:spPr>
          <a:xfrm>
            <a:off x="5689600" y="1696720"/>
            <a:ext cx="50800" cy="105664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storation card">
            <a:extLst>
              <a:ext uri="{FF2B5EF4-FFF2-40B4-BE49-F238E27FC236}">
                <a16:creationId xmlns:a16="http://schemas.microsoft.com/office/drawing/2014/main" id="{F6E90D41-17BA-FDC3-8842-7FEC766FFC70}"/>
              </a:ext>
            </a:extLst>
          </p:cNvPr>
          <p:cNvSpPr/>
          <p:nvPr/>
        </p:nvSpPr>
        <p:spPr>
          <a:xfrm>
            <a:off x="5588000" y="3159760"/>
            <a:ext cx="5994400" cy="2164080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storation">
            <a:extLst>
              <a:ext uri="{FF2B5EF4-FFF2-40B4-BE49-F238E27FC236}">
                <a16:creationId xmlns:a16="http://schemas.microsoft.com/office/drawing/2014/main" id="{5CD5D8C3-A86F-6B70-8BC2-39564283339B}"/>
              </a:ext>
            </a:extLst>
          </p:cNvPr>
          <p:cNvSpPr txBox="1"/>
          <p:nvPr/>
        </p:nvSpPr>
        <p:spPr>
          <a:xfrm>
            <a:off x="5918200" y="3388360"/>
            <a:ext cx="54102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1F2326"/>
                </a:solidFill>
                <a:latin typeface="Segoe UI" panose="020B0502040204020203" pitchFamily="34" charset="0"/>
              </a:rPr>
              <a:t>Начало работы по </a:t>
            </a:r>
            <a:r>
              <a:rPr lang="ru-RU" sz="2800" b="1" dirty="0">
                <a:solidFill>
                  <a:srgbClr val="3D6683"/>
                </a:solidFill>
                <a:latin typeface="Segoe UI" panose="020B0502040204020203" pitchFamily="34" charset="0"/>
              </a:rPr>
              <a:t>восстановлению промышленности и сельского хозяйства</a:t>
            </a:r>
          </a:p>
        </p:txBody>
      </p:sp>
      <p:sp>
        <p:nvSpPr>
          <p:cNvPr id="18" name="Restoration bar">
            <a:extLst>
              <a:ext uri="{FF2B5EF4-FFF2-40B4-BE49-F238E27FC236}">
                <a16:creationId xmlns:a16="http://schemas.microsoft.com/office/drawing/2014/main" id="{40F2BA2E-9590-B2E4-7C77-EE16A8EC974A}"/>
              </a:ext>
            </a:extLst>
          </p:cNvPr>
          <p:cNvSpPr/>
          <p:nvPr/>
        </p:nvSpPr>
        <p:spPr>
          <a:xfrm>
            <a:off x="5689600" y="3286760"/>
            <a:ext cx="50800" cy="191008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9CB7A320-FC78-7254-A990-72CD57C2A44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67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DDE2D6E-D8B0-F731-EA23-1B425F1B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Влияние Победы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1024AF95-8728-46FF-044B-8F9F5C6EF965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5D43CCDA-D054-1AEC-3164-1BB87C06B989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9DD26482-0E30-A42F-F621-7B01DDEB4425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3AED0069-DA16-D298-06EC-0E1516110D6C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F735FBDF-519C-341E-5145-63FA9AF00742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B5FE79AC-7467-5C69-E135-7ED4FA603EDB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01D0F82D-C535-E6CA-5EA2-37820CACB8E7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rought">
            <a:extLst>
              <a:ext uri="{FF2B5EF4-FFF2-40B4-BE49-F238E27FC236}">
                <a16:creationId xmlns:a16="http://schemas.microsoft.com/office/drawing/2014/main" id="{04C71113-F844-4EF4-8C92-5BCE2EA110B2}"/>
              </a:ext>
            </a:extLst>
          </p:cNvPr>
          <p:cNvSpPr txBox="1"/>
          <p:nvPr/>
        </p:nvSpPr>
        <p:spPr>
          <a:xfrm>
            <a:off x="609600" y="1207008"/>
            <a:ext cx="5588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E7BF62"/>
                </a:solidFill>
                <a:latin typeface="Bahnschrift SemiBold" panose="020B0502040204020203" pitchFamily="34" charset="0"/>
              </a:rPr>
              <a:t>Засуха и неурожай:</a:t>
            </a:r>
          </a:p>
        </p:txBody>
      </p:sp>
      <p:sp>
        <p:nvSpPr>
          <p:cNvPr id="11" name="Fact 1 card">
            <a:extLst>
              <a:ext uri="{FF2B5EF4-FFF2-40B4-BE49-F238E27FC236}">
                <a16:creationId xmlns:a16="http://schemas.microsoft.com/office/drawing/2014/main" id="{7D717346-52BC-3852-C764-3067FF8EE738}"/>
              </a:ext>
            </a:extLst>
          </p:cNvPr>
          <p:cNvSpPr/>
          <p:nvPr/>
        </p:nvSpPr>
        <p:spPr>
          <a:xfrm>
            <a:off x="609600" y="1867408"/>
            <a:ext cx="5588000" cy="110236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act 1">
            <a:extLst>
              <a:ext uri="{FF2B5EF4-FFF2-40B4-BE49-F238E27FC236}">
                <a16:creationId xmlns:a16="http://schemas.microsoft.com/office/drawing/2014/main" id="{C8FA7244-8E78-B8AC-8B12-47C1B0586002}"/>
              </a:ext>
            </a:extLst>
          </p:cNvPr>
          <p:cNvSpPr txBox="1"/>
          <p:nvPr/>
        </p:nvSpPr>
        <p:spPr>
          <a:xfrm>
            <a:off x="889000" y="2045208"/>
            <a:ext cx="5105400" cy="746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EE8E80"/>
                </a:solidFill>
                <a:latin typeface="Bahnschrift SemiBold" panose="020B0502040204020203" pitchFamily="34" charset="0"/>
              </a:rPr>
              <a:t>1946 год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- голод в ряде западных районов страны.</a:t>
            </a:r>
          </a:p>
        </p:txBody>
      </p:sp>
      <p:sp>
        <p:nvSpPr>
          <p:cNvPr id="13" name="Fact 1 bar">
            <a:extLst>
              <a:ext uri="{FF2B5EF4-FFF2-40B4-BE49-F238E27FC236}">
                <a16:creationId xmlns:a16="http://schemas.microsoft.com/office/drawing/2014/main" id="{A7D317A4-4CB4-D257-DEA3-1E8BBDA2E193}"/>
              </a:ext>
            </a:extLst>
          </p:cNvPr>
          <p:cNvSpPr/>
          <p:nvPr/>
        </p:nvSpPr>
        <p:spPr>
          <a:xfrm>
            <a:off x="711200" y="1994408"/>
            <a:ext cx="50800" cy="84836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act 2 card">
            <a:extLst>
              <a:ext uri="{FF2B5EF4-FFF2-40B4-BE49-F238E27FC236}">
                <a16:creationId xmlns:a16="http://schemas.microsoft.com/office/drawing/2014/main" id="{6AF30242-D2F8-8A23-8DF8-65833922D64B}"/>
              </a:ext>
            </a:extLst>
          </p:cNvPr>
          <p:cNvSpPr/>
          <p:nvPr/>
        </p:nvSpPr>
        <p:spPr>
          <a:xfrm>
            <a:off x="609600" y="3147568"/>
            <a:ext cx="5588000" cy="105664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act 2">
            <a:extLst>
              <a:ext uri="{FF2B5EF4-FFF2-40B4-BE49-F238E27FC236}">
                <a16:creationId xmlns:a16="http://schemas.microsoft.com/office/drawing/2014/main" id="{AE902800-7D2F-B9C3-1937-33E0D567248A}"/>
              </a:ext>
            </a:extLst>
          </p:cNvPr>
          <p:cNvSpPr txBox="1"/>
          <p:nvPr/>
        </p:nvSpPr>
        <p:spPr>
          <a:xfrm>
            <a:off x="889000" y="3325368"/>
            <a:ext cx="51054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Люди остались без крова и жили </a:t>
            </a:r>
            <a:r>
              <a:rPr lang="ru-RU" sz="2300" b="1" dirty="0">
                <a:solidFill>
                  <a:srgbClr val="F2EEE6"/>
                </a:solidFill>
                <a:latin typeface="Segoe UI" panose="020B0502040204020203" pitchFamily="34" charset="0"/>
              </a:rPr>
              <a:t>в землянках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6" name="Fact 2 bar">
            <a:extLst>
              <a:ext uri="{FF2B5EF4-FFF2-40B4-BE49-F238E27FC236}">
                <a16:creationId xmlns:a16="http://schemas.microsoft.com/office/drawing/2014/main" id="{CF4866A4-6D4E-7D77-AC6E-676FAEA6F1ED}"/>
              </a:ext>
            </a:extLst>
          </p:cNvPr>
          <p:cNvSpPr/>
          <p:nvPr/>
        </p:nvSpPr>
        <p:spPr>
          <a:xfrm>
            <a:off x="711200" y="3274568"/>
            <a:ext cx="50800" cy="802640"/>
          </a:xfrm>
          <a:prstGeom prst="rect">
            <a:avLst/>
          </a:prstGeom>
          <a:solidFill>
            <a:srgbClr val="C3C8C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act 3 card">
            <a:extLst>
              <a:ext uri="{FF2B5EF4-FFF2-40B4-BE49-F238E27FC236}">
                <a16:creationId xmlns:a16="http://schemas.microsoft.com/office/drawing/2014/main" id="{B30B4316-E7B8-5B95-7EF1-FABE77170747}"/>
              </a:ext>
            </a:extLst>
          </p:cNvPr>
          <p:cNvSpPr/>
          <p:nvPr/>
        </p:nvSpPr>
        <p:spPr>
          <a:xfrm>
            <a:off x="609600" y="4382008"/>
            <a:ext cx="5588000" cy="110236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act 3">
            <a:extLst>
              <a:ext uri="{FF2B5EF4-FFF2-40B4-BE49-F238E27FC236}">
                <a16:creationId xmlns:a16="http://schemas.microsoft.com/office/drawing/2014/main" id="{33C37F5D-9783-C73A-572D-260963F202D2}"/>
              </a:ext>
            </a:extLst>
          </p:cNvPr>
          <p:cNvSpPr txBox="1"/>
          <p:nvPr/>
        </p:nvSpPr>
        <p:spPr>
          <a:xfrm>
            <a:off x="889000" y="4559808"/>
            <a:ext cx="5105400" cy="746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E7BF62"/>
                </a:solidFill>
                <a:latin typeface="Bahnschrift SemiBold" panose="020B0502040204020203" pitchFamily="34" charset="0"/>
              </a:rPr>
              <a:t>До 1947 года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основные продукты питания выдавались по карточкам.</a:t>
            </a:r>
          </a:p>
        </p:txBody>
      </p:sp>
      <p:sp>
        <p:nvSpPr>
          <p:cNvPr id="19" name="Fact 3 bar">
            <a:extLst>
              <a:ext uri="{FF2B5EF4-FFF2-40B4-BE49-F238E27FC236}">
                <a16:creationId xmlns:a16="http://schemas.microsoft.com/office/drawing/2014/main" id="{B9E2428B-143F-8E14-0905-6009772E8B1F}"/>
              </a:ext>
            </a:extLst>
          </p:cNvPr>
          <p:cNvSpPr/>
          <p:nvPr/>
        </p:nvSpPr>
        <p:spPr>
          <a:xfrm>
            <a:off x="711200" y="4509008"/>
            <a:ext cx="50800" cy="848360"/>
          </a:xfrm>
          <a:prstGeom prst="rect">
            <a:avLst/>
          </a:prstGeom>
          <a:solidFill>
            <a:srgbClr val="C29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oster passe-partout">
            <a:extLst>
              <a:ext uri="{FF2B5EF4-FFF2-40B4-BE49-F238E27FC236}">
                <a16:creationId xmlns:a16="http://schemas.microsoft.com/office/drawing/2014/main" id="{9A84985E-599C-0A68-B620-5CDA95DDA589}"/>
              </a:ext>
            </a:extLst>
          </p:cNvPr>
          <p:cNvSpPr/>
          <p:nvPr/>
        </p:nvSpPr>
        <p:spPr>
          <a:xfrm>
            <a:off x="6502400" y="1923457"/>
            <a:ext cx="5207000" cy="3710094"/>
          </a:xfrm>
          <a:prstGeom prst="roundRect">
            <a:avLst>
              <a:gd name="adj" fmla="val 2500"/>
            </a:avLst>
          </a:prstGeom>
          <a:solidFill>
            <a:srgbClr val="EAE4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oster" descr="Плакат «И засуху победим!» (СССР, 1949 г.)">
            <a:extLst>
              <a:ext uri="{FF2B5EF4-FFF2-40B4-BE49-F238E27FC236}">
                <a16:creationId xmlns:a16="http://schemas.microsoft.com/office/drawing/2014/main" id="{9C597E86-CFF7-56C8-3763-99E55CCD1F4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050457"/>
            <a:ext cx="4953000" cy="345609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74002F63-BCE2-2EDE-A47E-A3C61B2559F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4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BFF6F824-DDD0-1B3A-9131-F17C10F0B983}"/>
              </a:ext>
            </a:extLst>
          </p:cNvPr>
          <p:cNvSpPr/>
          <p:nvPr/>
        </p:nvSpPr>
        <p:spPr>
          <a:xfrm>
            <a:off x="0" y="0"/>
            <a:ext cx="4318000" cy="6858000"/>
          </a:xfrm>
          <a:prstGeom prst="rect">
            <a:avLst/>
          </a:prstGeom>
          <a:solidFill>
            <a:srgbClr val="1E22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31E7045-1B45-5152-9BB2-F8502AF7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381000"/>
            <a:ext cx="6858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Влияние победы.</a:t>
            </a:r>
          </a:p>
        </p:txBody>
      </p:sp>
      <p:pic>
        <p:nvPicPr>
          <p:cNvPr id="5" name="Repatriates" descr="Советские перемещённые лица и бывшие военнопленные перед отправкой на родину, лагерь под Гамбургом, 31 мая 1945 г. (Имперский военный музей)">
            <a:extLst>
              <a:ext uri="{FF2B5EF4-FFF2-40B4-BE49-F238E27FC236}">
                <a16:creationId xmlns:a16="http://schemas.microsoft.com/office/drawing/2014/main" id="{6EB6FC8D-BC06-718B-7620-7947E2D9C08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524000"/>
            <a:ext cx="3810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Mark">
            <a:extLst>
              <a:ext uri="{FF2B5EF4-FFF2-40B4-BE49-F238E27FC236}">
                <a16:creationId xmlns:a16="http://schemas.microsoft.com/office/drawing/2014/main" id="{0C5D1467-6838-581B-E0EB-E458C68A65CA}"/>
              </a:ext>
            </a:extLst>
          </p:cNvPr>
          <p:cNvSpPr/>
          <p:nvPr/>
        </p:nvSpPr>
        <p:spPr>
          <a:xfrm>
            <a:off x="4724400" y="1058164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A53C088E-0494-C8B0-A795-B6A8D2F4A6C9}"/>
              </a:ext>
            </a:extLst>
          </p:cNvPr>
          <p:cNvCxnSpPr/>
          <p:nvPr/>
        </p:nvCxnSpPr>
        <p:spPr>
          <a:xfrm>
            <a:off x="5130800" y="1089914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7F1B10AB-281B-EC92-8049-3791CCBFD1BB}"/>
              </a:ext>
            </a:extLst>
          </p:cNvPr>
          <p:cNvCxnSpPr/>
          <p:nvPr/>
        </p:nvCxnSpPr>
        <p:spPr>
          <a:xfrm>
            <a:off x="5130800" y="104546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A9DD6DAB-2844-2D16-4002-28AA4E14583F}"/>
              </a:ext>
            </a:extLst>
          </p:cNvPr>
          <p:cNvCxnSpPr/>
          <p:nvPr/>
        </p:nvCxnSpPr>
        <p:spPr>
          <a:xfrm>
            <a:off x="5664200" y="104546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ck">
            <a:extLst>
              <a:ext uri="{FF2B5EF4-FFF2-40B4-BE49-F238E27FC236}">
                <a16:creationId xmlns:a16="http://schemas.microsoft.com/office/drawing/2014/main" id="{871F9A95-80D0-7901-F536-645778D57A2D}"/>
              </a:ext>
            </a:extLst>
          </p:cNvPr>
          <p:cNvCxnSpPr/>
          <p:nvPr/>
        </p:nvCxnSpPr>
        <p:spPr>
          <a:xfrm>
            <a:off x="6197600" y="104546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Tick">
            <a:extLst>
              <a:ext uri="{FF2B5EF4-FFF2-40B4-BE49-F238E27FC236}">
                <a16:creationId xmlns:a16="http://schemas.microsoft.com/office/drawing/2014/main" id="{461C71D5-B8BD-40B5-5EB8-F9902A988DAF}"/>
              </a:ext>
            </a:extLst>
          </p:cNvPr>
          <p:cNvCxnSpPr/>
          <p:nvPr/>
        </p:nvCxnSpPr>
        <p:spPr>
          <a:xfrm>
            <a:off x="6731000" y="104546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ick">
            <a:extLst>
              <a:ext uri="{FF2B5EF4-FFF2-40B4-BE49-F238E27FC236}">
                <a16:creationId xmlns:a16="http://schemas.microsoft.com/office/drawing/2014/main" id="{1A5A4B24-9AF2-EEBA-46B2-1FFE1EE2F4E0}"/>
              </a:ext>
            </a:extLst>
          </p:cNvPr>
          <p:cNvCxnSpPr/>
          <p:nvPr/>
        </p:nvCxnSpPr>
        <p:spPr>
          <a:xfrm>
            <a:off x="7264400" y="104546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efinition card">
            <a:extLst>
              <a:ext uri="{FF2B5EF4-FFF2-40B4-BE49-F238E27FC236}">
                <a16:creationId xmlns:a16="http://schemas.microsoft.com/office/drawing/2014/main" id="{5ACCC8BA-728E-A2D5-EB3E-F8C840541034}"/>
              </a:ext>
            </a:extLst>
          </p:cNvPr>
          <p:cNvSpPr/>
          <p:nvPr/>
        </p:nvSpPr>
        <p:spPr>
          <a:xfrm>
            <a:off x="4724400" y="1286764"/>
            <a:ext cx="6858000" cy="1854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CFC6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efinition">
            <a:extLst>
              <a:ext uri="{FF2B5EF4-FFF2-40B4-BE49-F238E27FC236}">
                <a16:creationId xmlns:a16="http://schemas.microsoft.com/office/drawing/2014/main" id="{B1B66750-38DC-8586-DEDF-B2DD36714CF3}"/>
              </a:ext>
            </a:extLst>
          </p:cNvPr>
          <p:cNvSpPr txBox="1"/>
          <p:nvPr/>
        </p:nvSpPr>
        <p:spPr>
          <a:xfrm>
            <a:off x="5029200" y="1489964"/>
            <a:ext cx="63246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B23A2E"/>
                </a:solidFill>
                <a:latin typeface="Bahnschrift SemiBold" panose="020B0502040204020203" pitchFamily="34" charset="0"/>
              </a:rPr>
              <a:t>Репатриация</a:t>
            </a: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 — это возвращение на родину военнопленных, гражданских лиц и эмигрантов, оказавшихся за её пределами в результате войны.</a:t>
            </a:r>
          </a:p>
        </p:txBody>
      </p:sp>
      <p:sp>
        <p:nvSpPr>
          <p:cNvPr id="15" name="Definition bar">
            <a:extLst>
              <a:ext uri="{FF2B5EF4-FFF2-40B4-BE49-F238E27FC236}">
                <a16:creationId xmlns:a16="http://schemas.microsoft.com/office/drawing/2014/main" id="{F4CFBDC8-4A20-065C-6B39-F1DC6AAF8B77}"/>
              </a:ext>
            </a:extLst>
          </p:cNvPr>
          <p:cNvSpPr/>
          <p:nvPr/>
        </p:nvSpPr>
        <p:spPr>
          <a:xfrm>
            <a:off x="4826000" y="1413764"/>
            <a:ext cx="50800" cy="16002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turn">
            <a:extLst>
              <a:ext uri="{FF2B5EF4-FFF2-40B4-BE49-F238E27FC236}">
                <a16:creationId xmlns:a16="http://schemas.microsoft.com/office/drawing/2014/main" id="{325493E6-18EB-F7A2-C129-2F7EDA4B623F}"/>
              </a:ext>
            </a:extLst>
          </p:cNvPr>
          <p:cNvSpPr txBox="1"/>
          <p:nvPr/>
        </p:nvSpPr>
        <p:spPr>
          <a:xfrm>
            <a:off x="4724400" y="3445764"/>
            <a:ext cx="6858000" cy="206832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Возвращение в СССР людей, угнанных во время войны.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3D6683"/>
                </a:solidFill>
                <a:latin typeface="Segoe UI" panose="020B0502040204020203" pitchFamily="34" charset="0"/>
              </a:rPr>
              <a:t>Проводились проверки вернувшихся: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B23A2E"/>
                </a:solidFill>
                <a:latin typeface="Segoe UI" panose="020B0502040204020203" pitchFamily="34" charset="0"/>
              </a:rPr>
              <a:t>Сотрудничество с фашистами</a:t>
            </a: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 - тюремное заключение или смертная казнь.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285F9EAC-E0B8-AED0-6522-3E9E9426BA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27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aticule">
            <a:extLst>
              <a:ext uri="{FF2B5EF4-FFF2-40B4-BE49-F238E27FC236}">
                <a16:creationId xmlns:a16="http://schemas.microsoft.com/office/drawing/2014/main" id="{10C8A556-DA50-9DCD-0E1B-6DA0DC92AF24}"/>
              </a:ext>
            </a:extLst>
          </p:cNvPr>
          <p:cNvGrpSpPr/>
          <p:nvPr/>
        </p:nvGrpSpPr>
        <p:grpSpPr>
          <a:xfrm>
            <a:off x="7620000" y="0"/>
            <a:ext cx="4572000" cy="2032000"/>
            <a:chOff x="7620000" y="0"/>
            <a:chExt cx="4572000" cy="2032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758AE5BB-451C-6CB1-EA94-696A59270474}"/>
                </a:ext>
              </a:extLst>
            </p:cNvPr>
            <p:cNvCxnSpPr/>
            <p:nvPr/>
          </p:nvCxnSpPr>
          <p:spPr>
            <a:xfrm>
              <a:off x="7620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EEF30B41-AC12-12FE-5CDB-F0387BCCAB4B}"/>
                </a:ext>
              </a:extLst>
            </p:cNvPr>
            <p:cNvCxnSpPr/>
            <p:nvPr/>
          </p:nvCxnSpPr>
          <p:spPr>
            <a:xfrm>
              <a:off x="8001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ACF3B81E-F21C-C5D8-E8C8-B3771FE20985}"/>
                </a:ext>
              </a:extLst>
            </p:cNvPr>
            <p:cNvCxnSpPr/>
            <p:nvPr/>
          </p:nvCxnSpPr>
          <p:spPr>
            <a:xfrm>
              <a:off x="8382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ED44E4F5-D97D-4870-84B0-09E93644F15E}"/>
                </a:ext>
              </a:extLst>
            </p:cNvPr>
            <p:cNvCxnSpPr/>
            <p:nvPr/>
          </p:nvCxnSpPr>
          <p:spPr>
            <a:xfrm>
              <a:off x="8763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8C336DB8-BCDF-D619-6641-90BB89806ACB}"/>
                </a:ext>
              </a:extLst>
            </p:cNvPr>
            <p:cNvCxnSpPr/>
            <p:nvPr/>
          </p:nvCxnSpPr>
          <p:spPr>
            <a:xfrm>
              <a:off x="9144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995D00C-A7BD-D8FD-68C5-EAD74C111104}"/>
                </a:ext>
              </a:extLst>
            </p:cNvPr>
            <p:cNvCxnSpPr/>
            <p:nvPr/>
          </p:nvCxnSpPr>
          <p:spPr>
            <a:xfrm>
              <a:off x="9525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8D0F944-4829-5D24-7337-76DA5AA5E1DE}"/>
                </a:ext>
              </a:extLst>
            </p:cNvPr>
            <p:cNvCxnSpPr/>
            <p:nvPr/>
          </p:nvCxnSpPr>
          <p:spPr>
            <a:xfrm>
              <a:off x="9906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EA777362-8A9E-2227-9614-54B5C94677EF}"/>
                </a:ext>
              </a:extLst>
            </p:cNvPr>
            <p:cNvCxnSpPr/>
            <p:nvPr/>
          </p:nvCxnSpPr>
          <p:spPr>
            <a:xfrm>
              <a:off x="10287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C3CE1D4-8542-0CB9-CDA2-23921C1517ED}"/>
                </a:ext>
              </a:extLst>
            </p:cNvPr>
            <p:cNvCxnSpPr/>
            <p:nvPr/>
          </p:nvCxnSpPr>
          <p:spPr>
            <a:xfrm>
              <a:off x="10668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5492081-97F0-81AE-7D84-C080CB40F032}"/>
                </a:ext>
              </a:extLst>
            </p:cNvPr>
            <p:cNvCxnSpPr/>
            <p:nvPr/>
          </p:nvCxnSpPr>
          <p:spPr>
            <a:xfrm>
              <a:off x="11049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67A2C5C-6A6F-EA31-62DF-DB85BA11FA90}"/>
                </a:ext>
              </a:extLst>
            </p:cNvPr>
            <p:cNvCxnSpPr/>
            <p:nvPr/>
          </p:nvCxnSpPr>
          <p:spPr>
            <a:xfrm>
              <a:off x="11430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58CF516-3AD6-08C9-FFB8-C0BCA0BCD582}"/>
                </a:ext>
              </a:extLst>
            </p:cNvPr>
            <p:cNvCxnSpPr/>
            <p:nvPr/>
          </p:nvCxnSpPr>
          <p:spPr>
            <a:xfrm>
              <a:off x="11811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4D79724F-13F3-7A9D-CFF2-1C5EBFD5AF16}"/>
                </a:ext>
              </a:extLst>
            </p:cNvPr>
            <p:cNvCxnSpPr/>
            <p:nvPr/>
          </p:nvCxnSpPr>
          <p:spPr>
            <a:xfrm>
              <a:off x="12192000" y="0"/>
              <a:ext cx="0" cy="203200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6B891E6-96D4-D461-5BA6-55D83E8F2E3A}"/>
                </a:ext>
              </a:extLst>
            </p:cNvPr>
            <p:cNvCxnSpPr/>
            <p:nvPr/>
          </p:nvCxnSpPr>
          <p:spPr>
            <a:xfrm>
              <a:off x="7620000" y="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2EF2EE99-9D84-B97D-6DD5-13C0B15E64D9}"/>
                </a:ext>
              </a:extLst>
            </p:cNvPr>
            <p:cNvCxnSpPr/>
            <p:nvPr/>
          </p:nvCxnSpPr>
          <p:spPr>
            <a:xfrm>
              <a:off x="7620000" y="38100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CE3373A5-213E-5048-A3A3-E86FBFF7B6B0}"/>
                </a:ext>
              </a:extLst>
            </p:cNvPr>
            <p:cNvCxnSpPr/>
            <p:nvPr/>
          </p:nvCxnSpPr>
          <p:spPr>
            <a:xfrm>
              <a:off x="7620000" y="76200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9F372503-CC4E-C1F6-1F7D-541D61CB5D04}"/>
                </a:ext>
              </a:extLst>
            </p:cNvPr>
            <p:cNvCxnSpPr/>
            <p:nvPr/>
          </p:nvCxnSpPr>
          <p:spPr>
            <a:xfrm>
              <a:off x="7620000" y="114300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B82F319B-C036-2593-5353-A021CA3505F7}"/>
                </a:ext>
              </a:extLst>
            </p:cNvPr>
            <p:cNvCxnSpPr/>
            <p:nvPr/>
          </p:nvCxnSpPr>
          <p:spPr>
            <a:xfrm>
              <a:off x="7620000" y="152400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C16F4E0F-4FB9-5835-0B44-01C79FD9A35A}"/>
                </a:ext>
              </a:extLst>
            </p:cNvPr>
            <p:cNvCxnSpPr/>
            <p:nvPr/>
          </p:nvCxnSpPr>
          <p:spPr>
            <a:xfrm>
              <a:off x="7620000" y="1905000"/>
              <a:ext cx="4572000" cy="0"/>
            </a:xfrm>
            <a:prstGeom prst="line">
              <a:avLst/>
            </a:prstGeom>
            <a:ln w="6350">
              <a:solidFill>
                <a:srgbClr val="2B31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0EC868F6-D7FE-E849-A78F-3394FA4A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Потери. Демография.</a:t>
            </a:r>
          </a:p>
        </p:txBody>
      </p:sp>
      <p:sp>
        <p:nvSpPr>
          <p:cNvPr id="23" name="Mark">
            <a:extLst>
              <a:ext uri="{FF2B5EF4-FFF2-40B4-BE49-F238E27FC236}">
                <a16:creationId xmlns:a16="http://schemas.microsoft.com/office/drawing/2014/main" id="{DED786A9-3223-9024-7558-F65AD6A235A3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Rule">
            <a:extLst>
              <a:ext uri="{FF2B5EF4-FFF2-40B4-BE49-F238E27FC236}">
                <a16:creationId xmlns:a16="http://schemas.microsoft.com/office/drawing/2014/main" id="{ED1255A4-2BC9-0CF5-991C-EF0EDC714CC2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Tick">
            <a:extLst>
              <a:ext uri="{FF2B5EF4-FFF2-40B4-BE49-F238E27FC236}">
                <a16:creationId xmlns:a16="http://schemas.microsoft.com/office/drawing/2014/main" id="{AB0E8190-C20D-FFA7-056D-407603CF4A7A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Tick">
            <a:extLst>
              <a:ext uri="{FF2B5EF4-FFF2-40B4-BE49-F238E27FC236}">
                <a16:creationId xmlns:a16="http://schemas.microsoft.com/office/drawing/2014/main" id="{88837A73-8A53-8910-B008-F94D76D25F09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Tick">
            <a:extLst>
              <a:ext uri="{FF2B5EF4-FFF2-40B4-BE49-F238E27FC236}">
                <a16:creationId xmlns:a16="http://schemas.microsoft.com/office/drawing/2014/main" id="{5574EC93-2592-94DF-399A-7FA1525CFCB4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Tick">
            <a:extLst>
              <a:ext uri="{FF2B5EF4-FFF2-40B4-BE49-F238E27FC236}">
                <a16:creationId xmlns:a16="http://schemas.microsoft.com/office/drawing/2014/main" id="{CACC0E87-C04A-86F0-0709-9A3DCD4490C2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Tick">
            <a:extLst>
              <a:ext uri="{FF2B5EF4-FFF2-40B4-BE49-F238E27FC236}">
                <a16:creationId xmlns:a16="http://schemas.microsoft.com/office/drawing/2014/main" id="{58CDC7A9-F305-E788-C0DA-BEA6AD898466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otal">
            <a:extLst>
              <a:ext uri="{FF2B5EF4-FFF2-40B4-BE49-F238E27FC236}">
                <a16:creationId xmlns:a16="http://schemas.microsoft.com/office/drawing/2014/main" id="{22A2E36E-5F22-E66A-3DFE-35A1A7F54029}"/>
              </a:ext>
            </a:extLst>
          </p:cNvPr>
          <p:cNvSpPr txBox="1"/>
          <p:nvPr/>
        </p:nvSpPr>
        <p:spPr>
          <a:xfrm>
            <a:off x="609600" y="1207008"/>
            <a:ext cx="10972800" cy="108229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dirty="0">
                <a:solidFill>
                  <a:srgbClr val="F2EEE6"/>
                </a:solidFill>
                <a:latin typeface="Segoe UI" panose="020B0502040204020203" pitchFamily="34" charset="0"/>
              </a:rPr>
              <a:t>Общие демографические потери СССР в Великой Отечественной войне оцениваются в </a:t>
            </a:r>
            <a:r>
              <a:rPr lang="ru-RU" sz="4400" b="1" dirty="0">
                <a:solidFill>
                  <a:srgbClr val="EE8E80"/>
                </a:solidFill>
                <a:latin typeface="Bahnschrift SemiBold" panose="020B0502040204020203" pitchFamily="34" charset="0"/>
              </a:rPr>
              <a:t>26,6–27 миллионов человек</a:t>
            </a:r>
            <a:r>
              <a:rPr lang="ru-RU" sz="2600" dirty="0">
                <a:solidFill>
                  <a:srgbClr val="F2EEE6"/>
                </a:solidFill>
                <a:latin typeface="Segoe UI" panose="020B0502040204020203" pitchFamily="34" charset="0"/>
              </a:rPr>
              <a:t>.</a:t>
            </a:r>
          </a:p>
        </p:txBody>
      </p:sp>
      <p:cxnSp>
        <p:nvCxnSpPr>
          <p:cNvPr id="31" name="Divider">
            <a:extLst>
              <a:ext uri="{FF2B5EF4-FFF2-40B4-BE49-F238E27FC236}">
                <a16:creationId xmlns:a16="http://schemas.microsoft.com/office/drawing/2014/main" id="{504767A0-B1D7-92A4-BF89-39276E53933D}"/>
              </a:ext>
            </a:extLst>
          </p:cNvPr>
          <p:cNvCxnSpPr/>
          <p:nvPr/>
        </p:nvCxnSpPr>
        <p:spPr>
          <a:xfrm>
            <a:off x="609600" y="2517902"/>
            <a:ext cx="10972800" cy="0"/>
          </a:xfrm>
          <a:prstGeom prst="line">
            <a:avLst/>
          </a:prstGeom>
          <a:ln w="12700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Military">
            <a:extLst>
              <a:ext uri="{FF2B5EF4-FFF2-40B4-BE49-F238E27FC236}">
                <a16:creationId xmlns:a16="http://schemas.microsoft.com/office/drawing/2014/main" id="{F47D7B18-C5B8-8219-6224-12DD89200038}"/>
              </a:ext>
            </a:extLst>
          </p:cNvPr>
          <p:cNvSpPr txBox="1"/>
          <p:nvPr/>
        </p:nvSpPr>
        <p:spPr>
          <a:xfrm>
            <a:off x="812800" y="2721102"/>
            <a:ext cx="5130800" cy="13502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4000" b="1" dirty="0">
                <a:solidFill>
                  <a:srgbClr val="F2EEE6"/>
                </a:solidFill>
                <a:latin typeface="Bahnschrift SemiBold" panose="020B0502040204020203" pitchFamily="34" charset="0"/>
              </a:rPr>
              <a:t>11,5 млн.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- военные потери (включая погибших, пропавших без вести, умерших от ран и болезней).</a:t>
            </a:r>
          </a:p>
        </p:txBody>
      </p:sp>
      <p:sp>
        <p:nvSpPr>
          <p:cNvPr id="33" name="Civil">
            <a:extLst>
              <a:ext uri="{FF2B5EF4-FFF2-40B4-BE49-F238E27FC236}">
                <a16:creationId xmlns:a16="http://schemas.microsoft.com/office/drawing/2014/main" id="{8F743CB0-3457-8298-C519-EDA304C3E576}"/>
              </a:ext>
            </a:extLst>
          </p:cNvPr>
          <p:cNvSpPr txBox="1"/>
          <p:nvPr/>
        </p:nvSpPr>
        <p:spPr>
          <a:xfrm>
            <a:off x="6451600" y="2721102"/>
            <a:ext cx="5130800" cy="171831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4000" b="1" dirty="0">
                <a:solidFill>
                  <a:srgbClr val="E7BF62"/>
                </a:solidFill>
                <a:latin typeface="Bahnschrift SemiBold" panose="020B0502040204020203" pitchFamily="34" charset="0"/>
              </a:rPr>
              <a:t>13,6–13,7 млн.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- потери среди мирного населения, которое погибло от боевых действий, голода, болезней и принудительных работ.</a:t>
            </a:r>
          </a:p>
        </p:txBody>
      </p:sp>
      <p:sp>
        <p:nvSpPr>
          <p:cNvPr id="34" name="Military bar">
            <a:extLst>
              <a:ext uri="{FF2B5EF4-FFF2-40B4-BE49-F238E27FC236}">
                <a16:creationId xmlns:a16="http://schemas.microsoft.com/office/drawing/2014/main" id="{3DD97814-9013-8D93-43B3-04EC33483612}"/>
              </a:ext>
            </a:extLst>
          </p:cNvPr>
          <p:cNvSpPr/>
          <p:nvPr/>
        </p:nvSpPr>
        <p:spPr>
          <a:xfrm>
            <a:off x="609600" y="2670302"/>
            <a:ext cx="50800" cy="1819910"/>
          </a:xfrm>
          <a:prstGeom prst="rect">
            <a:avLst/>
          </a:prstGeom>
          <a:solidFill>
            <a:srgbClr val="C3C8C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Civil bar">
            <a:extLst>
              <a:ext uri="{FF2B5EF4-FFF2-40B4-BE49-F238E27FC236}">
                <a16:creationId xmlns:a16="http://schemas.microsoft.com/office/drawing/2014/main" id="{C63577C8-ED36-0F7D-7425-B40D180C1EE9}"/>
              </a:ext>
            </a:extLst>
          </p:cNvPr>
          <p:cNvSpPr/>
          <p:nvPr/>
        </p:nvSpPr>
        <p:spPr>
          <a:xfrm>
            <a:off x="6248400" y="2670302"/>
            <a:ext cx="50800" cy="1819910"/>
          </a:xfrm>
          <a:prstGeom prst="rect">
            <a:avLst/>
          </a:prstGeom>
          <a:solidFill>
            <a:srgbClr val="E7BF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Ruins" descr="Жители Сталинграда возвращаются домой после окончания боёв, февраль 1943 г. (фото Е. Копыта)">
            <a:extLst>
              <a:ext uri="{FF2B5EF4-FFF2-40B4-BE49-F238E27FC236}">
                <a16:creationId xmlns:a16="http://schemas.microsoft.com/office/drawing/2014/main" id="{547D368A-97B2-D4F1-19B3-A22731B75DB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71212"/>
            <a:ext cx="10972800" cy="1529588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8" name="Signature 100ballnik.com">
            <a:extLst>
              <a:ext uri="{FF2B5EF4-FFF2-40B4-BE49-F238E27FC236}">
                <a16:creationId xmlns:a16="http://schemas.microsoft.com/office/drawing/2014/main" id="{6FBBAA95-4D73-0A41-2FAC-88AFD12CAC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53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046B7A6-9D05-B94A-EA4E-B2625C7E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Потери. Демография.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1DC69FF7-F0DF-4843-8C57-42B45B4418F1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0E41A3A-2CB7-59EA-C4B8-8965900E04F1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30D13841-B50C-5478-DA74-BB0D559F5846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8FFE2384-21C3-01FC-7773-2DE8426DB699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DB551381-C8DA-32AD-12A3-BD0908C80EA7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9C04F9FC-49F8-A531-D014-02E5829B03CE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9CFA9FD9-498A-46BD-D588-54E5F6254565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ccupation">
            <a:extLst>
              <a:ext uri="{FF2B5EF4-FFF2-40B4-BE49-F238E27FC236}">
                <a16:creationId xmlns:a16="http://schemas.microsoft.com/office/drawing/2014/main" id="{E2544194-CD14-8290-38EE-621BFB4E6978}"/>
              </a:ext>
            </a:extLst>
          </p:cNvPr>
          <p:cNvSpPr txBox="1"/>
          <p:nvPr/>
        </p:nvSpPr>
        <p:spPr>
          <a:xfrm>
            <a:off x="609600" y="1207008"/>
            <a:ext cx="5080000" cy="2636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B23A2E"/>
                </a:solidFill>
                <a:latin typeface="Bahnschrift SemiBold" panose="020B0502040204020203" pitchFamily="34" charset="0"/>
              </a:rPr>
              <a:t>Во время оккупации:</a:t>
            </a:r>
          </a:p>
          <a:p>
            <a:pPr marL="304800" indent="-304800">
              <a:spcAft>
                <a:spcPts val="600"/>
              </a:spcAft>
              <a:buClr>
                <a:srgbClr val="B23A2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взрывы мостов</a:t>
            </a:r>
          </a:p>
          <a:p>
            <a:pPr marL="304800" indent="-304800">
              <a:spcAft>
                <a:spcPts val="600"/>
              </a:spcAft>
              <a:buClr>
                <a:srgbClr val="B23A2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уничтожение больниц</a:t>
            </a:r>
          </a:p>
          <a:p>
            <a:pPr marL="304800" indent="-304800">
              <a:spcAft>
                <a:spcPts val="600"/>
              </a:spcAft>
              <a:buClr>
                <a:srgbClr val="B23A2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грабежи и поджоги дворцов и усадеб</a:t>
            </a:r>
          </a:p>
          <a:p>
            <a:pPr marL="304800" indent="-304800">
              <a:spcAft>
                <a:spcPts val="600"/>
              </a:spcAft>
              <a:buClr>
                <a:srgbClr val="B23A2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вывоз культурных ценностей</a:t>
            </a:r>
          </a:p>
        </p:txBody>
      </p:sp>
      <p:pic>
        <p:nvPicPr>
          <p:cNvPr id="12" name="Palace" descr="Янтарная комната Екатерининского дворца до войны (фотография 1931 г.)">
            <a:extLst>
              <a:ext uri="{FF2B5EF4-FFF2-40B4-BE49-F238E27FC236}">
                <a16:creationId xmlns:a16="http://schemas.microsoft.com/office/drawing/2014/main" id="{3BF0CB69-D35D-3292-8698-280478AD1D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30808"/>
            <a:ext cx="5486400" cy="2997200"/>
          </a:xfrm>
          <a:prstGeom prst="roundRect">
            <a:avLst>
              <a:gd name="adj" fmla="val 4000"/>
            </a:avLst>
          </a:prstGeom>
          <a:ln w="12700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Restitution card">
            <a:extLst>
              <a:ext uri="{FF2B5EF4-FFF2-40B4-BE49-F238E27FC236}">
                <a16:creationId xmlns:a16="http://schemas.microsoft.com/office/drawing/2014/main" id="{45FE058C-DCD7-FBEC-E65B-1A914F01C7CB}"/>
              </a:ext>
            </a:extLst>
          </p:cNvPr>
          <p:cNvSpPr/>
          <p:nvPr/>
        </p:nvSpPr>
        <p:spPr>
          <a:xfrm>
            <a:off x="609600" y="4432808"/>
            <a:ext cx="10972800" cy="1457960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titution">
            <a:extLst>
              <a:ext uri="{FF2B5EF4-FFF2-40B4-BE49-F238E27FC236}">
                <a16:creationId xmlns:a16="http://schemas.microsoft.com/office/drawing/2014/main" id="{4A6A16EA-1D45-49C2-3C25-9A078CA70435}"/>
              </a:ext>
            </a:extLst>
          </p:cNvPr>
          <p:cNvSpPr txBox="1"/>
          <p:nvPr/>
        </p:nvSpPr>
        <p:spPr>
          <a:xfrm>
            <a:off x="914400" y="4636008"/>
            <a:ext cx="10439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3D6683"/>
                </a:solidFill>
                <a:latin typeface="Bahnschrift SemiBold" panose="020B0502040204020203" pitchFamily="34" charset="0"/>
              </a:rPr>
              <a:t>Реституция после войны</a:t>
            </a: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 — это процесс возвращения государству или частным лицам имущества, незаконно захваченного или вывезенного во время военных действий.</a:t>
            </a:r>
          </a:p>
        </p:txBody>
      </p:sp>
      <p:sp>
        <p:nvSpPr>
          <p:cNvPr id="15" name="Restitution bar">
            <a:extLst>
              <a:ext uri="{FF2B5EF4-FFF2-40B4-BE49-F238E27FC236}">
                <a16:creationId xmlns:a16="http://schemas.microsoft.com/office/drawing/2014/main" id="{5B5409D3-4ADE-79DD-A396-4AD91914CC39}"/>
              </a:ext>
            </a:extLst>
          </p:cNvPr>
          <p:cNvSpPr/>
          <p:nvPr/>
        </p:nvSpPr>
        <p:spPr>
          <a:xfrm>
            <a:off x="711200" y="4559808"/>
            <a:ext cx="50800" cy="120396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093C838E-0F57-6E73-46E5-3E6BC674334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64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5564D62-B4FC-CA10-BB24-4AA88CB9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Социальная адаптация фронтовиков. Борьба с беспризорностью и преступностью.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B11C1B5C-F05F-A316-D9F9-57232B68C933}"/>
              </a:ext>
            </a:extLst>
          </p:cNvPr>
          <p:cNvSpPr/>
          <p:nvPr/>
        </p:nvSpPr>
        <p:spPr>
          <a:xfrm>
            <a:off x="609600" y="1358392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AE996EE-FEDB-7220-6E81-B47C0B7AD2F9}"/>
              </a:ext>
            </a:extLst>
          </p:cNvPr>
          <p:cNvCxnSpPr/>
          <p:nvPr/>
        </p:nvCxnSpPr>
        <p:spPr>
          <a:xfrm>
            <a:off x="1016000" y="1390142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0EF1E01D-A199-A4BA-8975-A616079BD327}"/>
              </a:ext>
            </a:extLst>
          </p:cNvPr>
          <p:cNvCxnSpPr/>
          <p:nvPr/>
        </p:nvCxnSpPr>
        <p:spPr>
          <a:xfrm>
            <a:off x="10160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FF8B2443-BC45-B9DB-FB25-339C7C5F0B55}"/>
              </a:ext>
            </a:extLst>
          </p:cNvPr>
          <p:cNvCxnSpPr/>
          <p:nvPr/>
        </p:nvCxnSpPr>
        <p:spPr>
          <a:xfrm>
            <a:off x="15494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5E397B6B-0DC1-63E0-EF02-7597596E238E}"/>
              </a:ext>
            </a:extLst>
          </p:cNvPr>
          <p:cNvCxnSpPr/>
          <p:nvPr/>
        </p:nvCxnSpPr>
        <p:spPr>
          <a:xfrm>
            <a:off x="20828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D78A885E-6B2F-B0A3-0AD1-371ECE9BED9E}"/>
              </a:ext>
            </a:extLst>
          </p:cNvPr>
          <p:cNvCxnSpPr/>
          <p:nvPr/>
        </p:nvCxnSpPr>
        <p:spPr>
          <a:xfrm>
            <a:off x="26162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A67C9492-9AE2-5073-38EB-B882D39467C8}"/>
              </a:ext>
            </a:extLst>
          </p:cNvPr>
          <p:cNvCxnSpPr/>
          <p:nvPr/>
        </p:nvCxnSpPr>
        <p:spPr>
          <a:xfrm>
            <a:off x="31496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Demob" descr="Возвращение демобилизованных воинов, 1945 г. (надпись на вагоне: «Мы из Берлина!»)">
            <a:extLst>
              <a:ext uri="{FF2B5EF4-FFF2-40B4-BE49-F238E27FC236}">
                <a16:creationId xmlns:a16="http://schemas.microsoft.com/office/drawing/2014/main" id="{D4EEA5F4-60B2-E032-275E-7613C7ED3C7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86992"/>
            <a:ext cx="5334000" cy="4763008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Demob head">
            <a:extLst>
              <a:ext uri="{FF2B5EF4-FFF2-40B4-BE49-F238E27FC236}">
                <a16:creationId xmlns:a16="http://schemas.microsoft.com/office/drawing/2014/main" id="{B9BA4CEE-15C3-2B07-D990-139401874020}"/>
              </a:ext>
            </a:extLst>
          </p:cNvPr>
          <p:cNvSpPr txBox="1"/>
          <p:nvPr/>
        </p:nvSpPr>
        <p:spPr>
          <a:xfrm>
            <a:off x="6350000" y="1637792"/>
            <a:ext cx="5232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Началась массовая демобилизация:</a:t>
            </a:r>
          </a:p>
        </p:txBody>
      </p:sp>
      <p:sp>
        <p:nvSpPr>
          <p:cNvPr id="13" name="Stages">
            <a:extLst>
              <a:ext uri="{FF2B5EF4-FFF2-40B4-BE49-F238E27FC236}">
                <a16:creationId xmlns:a16="http://schemas.microsoft.com/office/drawing/2014/main" id="{7EC869EA-A3E2-A65F-CB8F-31C17B05487F}"/>
              </a:ext>
            </a:extLst>
          </p:cNvPr>
          <p:cNvSpPr txBox="1"/>
          <p:nvPr/>
        </p:nvSpPr>
        <p:spPr>
          <a:xfrm>
            <a:off x="6350000" y="2608072"/>
            <a:ext cx="5232400" cy="828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93B9D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b="1" dirty="0">
                <a:solidFill>
                  <a:srgbClr val="93B9D6"/>
                </a:solidFill>
                <a:latin typeface="Segoe UI" panose="020B0502040204020203" pitchFamily="34" charset="0"/>
              </a:rPr>
              <a:t>сперва: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солдаты младших возрастов</a:t>
            </a:r>
          </a:p>
          <a:p>
            <a:pPr marL="304800" indent="-304800">
              <a:spcAft>
                <a:spcPts val="1000"/>
              </a:spcAft>
              <a:buClr>
                <a:srgbClr val="93B9D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b="1" dirty="0">
                <a:solidFill>
                  <a:srgbClr val="93B9D6"/>
                </a:solidFill>
                <a:latin typeface="Segoe UI" panose="020B0502040204020203" pitchFamily="34" charset="0"/>
              </a:rPr>
              <a:t>в течение 3-4 лет:</a:t>
            </a: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 более молодых</a:t>
            </a:r>
          </a:p>
        </p:txBody>
      </p:sp>
      <p:sp>
        <p:nvSpPr>
          <p:cNvPr id="14" name="Army card">
            <a:extLst>
              <a:ext uri="{FF2B5EF4-FFF2-40B4-BE49-F238E27FC236}">
                <a16:creationId xmlns:a16="http://schemas.microsoft.com/office/drawing/2014/main" id="{4F902636-5B19-B3AE-C6FD-786B540EAB7D}"/>
              </a:ext>
            </a:extLst>
          </p:cNvPr>
          <p:cNvSpPr/>
          <p:nvPr/>
        </p:nvSpPr>
        <p:spPr>
          <a:xfrm>
            <a:off x="6350000" y="4116832"/>
            <a:ext cx="5232400" cy="145288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rmy">
            <a:extLst>
              <a:ext uri="{FF2B5EF4-FFF2-40B4-BE49-F238E27FC236}">
                <a16:creationId xmlns:a16="http://schemas.microsoft.com/office/drawing/2014/main" id="{C5746A91-1F35-5CC5-5ECE-85356688E01B}"/>
              </a:ext>
            </a:extLst>
          </p:cNvPr>
          <p:cNvSpPr txBox="1"/>
          <p:nvPr/>
        </p:nvSpPr>
        <p:spPr>
          <a:xfrm>
            <a:off x="6629400" y="4294632"/>
            <a:ext cx="4749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F2EEE6"/>
                </a:solidFill>
                <a:latin typeface="Segoe UI" panose="020B0502040204020203" pitchFamily="34" charset="0"/>
              </a:rPr>
              <a:t>К 1948 году</a:t>
            </a: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 численность вооруженных сил сократилась до </a:t>
            </a:r>
            <a:r>
              <a:rPr lang="ru-RU" sz="3000" b="1" dirty="0">
                <a:solidFill>
                  <a:srgbClr val="EE8E80"/>
                </a:solidFill>
                <a:latin typeface="Bahnschrift SemiBold" panose="020B0502040204020203" pitchFamily="34" charset="0"/>
              </a:rPr>
              <a:t>3 млн. человек</a:t>
            </a: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6" name="Army bar">
            <a:extLst>
              <a:ext uri="{FF2B5EF4-FFF2-40B4-BE49-F238E27FC236}">
                <a16:creationId xmlns:a16="http://schemas.microsoft.com/office/drawing/2014/main" id="{0DBE3939-5C88-11E2-94C1-5E0BD040A790}"/>
              </a:ext>
            </a:extLst>
          </p:cNvPr>
          <p:cNvSpPr/>
          <p:nvPr/>
        </p:nvSpPr>
        <p:spPr>
          <a:xfrm>
            <a:off x="6451600" y="4243832"/>
            <a:ext cx="50800" cy="1198880"/>
          </a:xfrm>
          <a:prstGeom prst="rect">
            <a:avLst/>
          </a:prstGeom>
          <a:solidFill>
            <a:srgbClr val="EE8E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3A557446-532A-F8A9-C201-DC86C5FB18C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43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A0123A7-A3BA-F959-B123-B5749DBBD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Социальная адаптация фронтовиков. Борьба с беспризорностью и преступностью.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D2346E81-B9E1-F2AF-A244-37249D7D126C}"/>
              </a:ext>
            </a:extLst>
          </p:cNvPr>
          <p:cNvSpPr/>
          <p:nvPr/>
        </p:nvSpPr>
        <p:spPr>
          <a:xfrm>
            <a:off x="609600" y="1358392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4CDA47F-72B6-DC0B-7E40-9BD6A3DD4B75}"/>
              </a:ext>
            </a:extLst>
          </p:cNvPr>
          <p:cNvCxnSpPr/>
          <p:nvPr/>
        </p:nvCxnSpPr>
        <p:spPr>
          <a:xfrm>
            <a:off x="1016000" y="1390142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5E4F4157-099A-5DD1-8449-6A94E596F227}"/>
              </a:ext>
            </a:extLst>
          </p:cNvPr>
          <p:cNvCxnSpPr/>
          <p:nvPr/>
        </p:nvCxnSpPr>
        <p:spPr>
          <a:xfrm>
            <a:off x="10160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6733AE3E-6ECF-099F-C3AF-40EA5A233311}"/>
              </a:ext>
            </a:extLst>
          </p:cNvPr>
          <p:cNvCxnSpPr/>
          <p:nvPr/>
        </p:nvCxnSpPr>
        <p:spPr>
          <a:xfrm>
            <a:off x="15494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5BD7D98A-D063-1F3E-C759-91DAFCEA676E}"/>
              </a:ext>
            </a:extLst>
          </p:cNvPr>
          <p:cNvCxnSpPr/>
          <p:nvPr/>
        </p:nvCxnSpPr>
        <p:spPr>
          <a:xfrm>
            <a:off x="20828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50CEF6AD-0C62-3358-B9B9-E2D3F138CC44}"/>
              </a:ext>
            </a:extLst>
          </p:cNvPr>
          <p:cNvCxnSpPr/>
          <p:nvPr/>
        </p:nvCxnSpPr>
        <p:spPr>
          <a:xfrm>
            <a:off x="26162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53C33466-5DFA-427E-CEF4-D602AF525237}"/>
              </a:ext>
            </a:extLst>
          </p:cNvPr>
          <p:cNvCxnSpPr/>
          <p:nvPr/>
        </p:nvCxnSpPr>
        <p:spPr>
          <a:xfrm>
            <a:off x="31496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roblems head">
            <a:extLst>
              <a:ext uri="{FF2B5EF4-FFF2-40B4-BE49-F238E27FC236}">
                <a16:creationId xmlns:a16="http://schemas.microsoft.com/office/drawing/2014/main" id="{36C353A9-9DCC-49E8-DA68-22B6D9AEB19C}"/>
              </a:ext>
            </a:extLst>
          </p:cNvPr>
          <p:cNvSpPr txBox="1"/>
          <p:nvPr/>
        </p:nvSpPr>
        <p:spPr>
          <a:xfrm>
            <a:off x="609600" y="1586992"/>
            <a:ext cx="5715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B23A2E"/>
                </a:solidFill>
                <a:latin typeface="Bahnschrift SemiBold" panose="020B0502040204020203" pitchFamily="34" charset="0"/>
              </a:rPr>
              <a:t>Проблемы в мирной жизни:</a:t>
            </a:r>
          </a:p>
        </p:txBody>
      </p:sp>
      <p:sp>
        <p:nvSpPr>
          <p:cNvPr id="11" name="Problem 1 card">
            <a:extLst>
              <a:ext uri="{FF2B5EF4-FFF2-40B4-BE49-F238E27FC236}">
                <a16:creationId xmlns:a16="http://schemas.microsoft.com/office/drawing/2014/main" id="{4A7296BD-6887-861F-60A1-495AAB0EAB2C}"/>
              </a:ext>
            </a:extLst>
          </p:cNvPr>
          <p:cNvSpPr/>
          <p:nvPr/>
        </p:nvSpPr>
        <p:spPr>
          <a:xfrm>
            <a:off x="609600" y="2216912"/>
            <a:ext cx="5715000" cy="80264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roblem 1">
            <a:extLst>
              <a:ext uri="{FF2B5EF4-FFF2-40B4-BE49-F238E27FC236}">
                <a16:creationId xmlns:a16="http://schemas.microsoft.com/office/drawing/2014/main" id="{7213D6A8-69FE-D043-DD2F-93CFFAE7DB2D}"/>
              </a:ext>
            </a:extLst>
          </p:cNvPr>
          <p:cNvSpPr txBox="1"/>
          <p:nvPr/>
        </p:nvSpPr>
        <p:spPr>
          <a:xfrm>
            <a:off x="914400" y="2420112"/>
            <a:ext cx="51816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1F2326"/>
                </a:solidFill>
                <a:latin typeface="Segoe UI" panose="020B0502040204020203" pitchFamily="34" charset="0"/>
              </a:rPr>
              <a:t>отсутствие жилья и работы</a:t>
            </a:r>
          </a:p>
        </p:txBody>
      </p:sp>
      <p:sp>
        <p:nvSpPr>
          <p:cNvPr id="13" name="Problem 1 bar">
            <a:extLst>
              <a:ext uri="{FF2B5EF4-FFF2-40B4-BE49-F238E27FC236}">
                <a16:creationId xmlns:a16="http://schemas.microsoft.com/office/drawing/2014/main" id="{ED0EF7CF-0525-B5A8-89C8-8536F97C0912}"/>
              </a:ext>
            </a:extLst>
          </p:cNvPr>
          <p:cNvSpPr/>
          <p:nvPr/>
        </p:nvSpPr>
        <p:spPr>
          <a:xfrm>
            <a:off x="711200" y="2343912"/>
            <a:ext cx="50800" cy="54864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roblem 2 card">
            <a:extLst>
              <a:ext uri="{FF2B5EF4-FFF2-40B4-BE49-F238E27FC236}">
                <a16:creationId xmlns:a16="http://schemas.microsoft.com/office/drawing/2014/main" id="{6CAA0C4A-45F9-0D96-1419-2F9C36D1CD4C}"/>
              </a:ext>
            </a:extLst>
          </p:cNvPr>
          <p:cNvSpPr/>
          <p:nvPr/>
        </p:nvSpPr>
        <p:spPr>
          <a:xfrm>
            <a:off x="609600" y="3222752"/>
            <a:ext cx="5715000" cy="119888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roblem 2">
            <a:extLst>
              <a:ext uri="{FF2B5EF4-FFF2-40B4-BE49-F238E27FC236}">
                <a16:creationId xmlns:a16="http://schemas.microsoft.com/office/drawing/2014/main" id="{526B0B0E-0F05-C644-2EFF-8D3C93CEBCC4}"/>
              </a:ext>
            </a:extLst>
          </p:cNvPr>
          <p:cNvSpPr txBox="1"/>
          <p:nvPr/>
        </p:nvSpPr>
        <p:spPr>
          <a:xfrm>
            <a:off x="914400" y="3425952"/>
            <a:ext cx="51816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1F2326"/>
                </a:solidFill>
                <a:latin typeface="Segoe UI" panose="020B0502040204020203" pitchFamily="34" charset="0"/>
              </a:rPr>
              <a:t>нехватка продуктов и медикаментов</a:t>
            </a:r>
          </a:p>
        </p:txBody>
      </p:sp>
      <p:sp>
        <p:nvSpPr>
          <p:cNvPr id="16" name="Problem 2 bar">
            <a:extLst>
              <a:ext uri="{FF2B5EF4-FFF2-40B4-BE49-F238E27FC236}">
                <a16:creationId xmlns:a16="http://schemas.microsoft.com/office/drawing/2014/main" id="{1AEEB32F-5C98-ABBC-079C-D163C72A4847}"/>
              </a:ext>
            </a:extLst>
          </p:cNvPr>
          <p:cNvSpPr/>
          <p:nvPr/>
        </p:nvSpPr>
        <p:spPr>
          <a:xfrm>
            <a:off x="711200" y="3349752"/>
            <a:ext cx="50800" cy="94488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roblem 3 card">
            <a:extLst>
              <a:ext uri="{FF2B5EF4-FFF2-40B4-BE49-F238E27FC236}">
                <a16:creationId xmlns:a16="http://schemas.microsoft.com/office/drawing/2014/main" id="{0F3023F1-0EA9-4F45-035A-3F404695ED01}"/>
              </a:ext>
            </a:extLst>
          </p:cNvPr>
          <p:cNvSpPr/>
          <p:nvPr/>
        </p:nvSpPr>
        <p:spPr>
          <a:xfrm>
            <a:off x="609600" y="4624832"/>
            <a:ext cx="5715000" cy="80264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roblem 3">
            <a:extLst>
              <a:ext uri="{FF2B5EF4-FFF2-40B4-BE49-F238E27FC236}">
                <a16:creationId xmlns:a16="http://schemas.microsoft.com/office/drawing/2014/main" id="{D7BB04DA-A1A1-FFE3-C164-DB735B4D334E}"/>
              </a:ext>
            </a:extLst>
          </p:cNvPr>
          <p:cNvSpPr txBox="1"/>
          <p:nvPr/>
        </p:nvSpPr>
        <p:spPr>
          <a:xfrm>
            <a:off x="914400" y="4828032"/>
            <a:ext cx="51816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1F2326"/>
                </a:solidFill>
                <a:latin typeface="Segoe UI" panose="020B0502040204020203" pitchFamily="34" charset="0"/>
              </a:rPr>
              <a:t>высокая смертность</a:t>
            </a:r>
          </a:p>
        </p:txBody>
      </p:sp>
      <p:sp>
        <p:nvSpPr>
          <p:cNvPr id="19" name="Problem 3 bar">
            <a:extLst>
              <a:ext uri="{FF2B5EF4-FFF2-40B4-BE49-F238E27FC236}">
                <a16:creationId xmlns:a16="http://schemas.microsoft.com/office/drawing/2014/main" id="{4129C31F-65BD-649E-CA2B-808A1B9F8D58}"/>
              </a:ext>
            </a:extLst>
          </p:cNvPr>
          <p:cNvSpPr/>
          <p:nvPr/>
        </p:nvSpPr>
        <p:spPr>
          <a:xfrm>
            <a:off x="711200" y="4751832"/>
            <a:ext cx="50800" cy="54864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hoto" descr="Семья на пепелище родного дома. Донбасс, 1943 г. (фото С. Альперина)">
            <a:extLst>
              <a:ext uri="{FF2B5EF4-FFF2-40B4-BE49-F238E27FC236}">
                <a16:creationId xmlns:a16="http://schemas.microsoft.com/office/drawing/2014/main" id="{4FB5EFB9-C214-9042-14EF-FDDC9BAEE26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536192"/>
            <a:ext cx="4876800" cy="4864608"/>
          </a:xfrm>
          <a:prstGeom prst="roundRect">
            <a:avLst>
              <a:gd name="adj" fmla="val 4000"/>
            </a:avLst>
          </a:prstGeom>
          <a:ln w="12700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71CD64D1-A18D-05E3-DCF2-42359CF3A01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27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ED4734-98B9-5E00-5E61-FDDBF63E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Социальная адаптация фронтовиков. Борьба с беспризорностью и преступностью.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DF07CFDA-704B-FE33-030C-92E67FDBD765}"/>
              </a:ext>
            </a:extLst>
          </p:cNvPr>
          <p:cNvSpPr/>
          <p:nvPr/>
        </p:nvSpPr>
        <p:spPr>
          <a:xfrm>
            <a:off x="609600" y="1358392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C544043-A303-15F3-1377-D86CECE68A0C}"/>
              </a:ext>
            </a:extLst>
          </p:cNvPr>
          <p:cNvCxnSpPr/>
          <p:nvPr/>
        </p:nvCxnSpPr>
        <p:spPr>
          <a:xfrm>
            <a:off x="1016000" y="1390142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76626FFC-4FB2-21A7-4675-D20439B2422F}"/>
              </a:ext>
            </a:extLst>
          </p:cNvPr>
          <p:cNvCxnSpPr/>
          <p:nvPr/>
        </p:nvCxnSpPr>
        <p:spPr>
          <a:xfrm>
            <a:off x="10160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D0968188-0E51-749F-A36C-E03EDCB2010D}"/>
              </a:ext>
            </a:extLst>
          </p:cNvPr>
          <p:cNvCxnSpPr/>
          <p:nvPr/>
        </p:nvCxnSpPr>
        <p:spPr>
          <a:xfrm>
            <a:off x="15494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1B8445CB-94EF-A8A2-03A0-A90F464358DF}"/>
              </a:ext>
            </a:extLst>
          </p:cNvPr>
          <p:cNvCxnSpPr/>
          <p:nvPr/>
        </p:nvCxnSpPr>
        <p:spPr>
          <a:xfrm>
            <a:off x="20828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69FF3367-665E-D734-E9BE-2E8FD65B75AC}"/>
              </a:ext>
            </a:extLst>
          </p:cNvPr>
          <p:cNvCxnSpPr/>
          <p:nvPr/>
        </p:nvCxnSpPr>
        <p:spPr>
          <a:xfrm>
            <a:off x="26162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FC945E62-0CF8-A215-DB71-1051D7ED170C}"/>
              </a:ext>
            </a:extLst>
          </p:cNvPr>
          <p:cNvCxnSpPr/>
          <p:nvPr/>
        </p:nvCxnSpPr>
        <p:spPr>
          <a:xfrm>
            <a:off x="3149600" y="1345692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rphans">
            <a:extLst>
              <a:ext uri="{FF2B5EF4-FFF2-40B4-BE49-F238E27FC236}">
                <a16:creationId xmlns:a16="http://schemas.microsoft.com/office/drawing/2014/main" id="{113FC93A-2DF7-1CC1-02B6-961933129EFA}"/>
              </a:ext>
            </a:extLst>
          </p:cNvPr>
          <p:cNvSpPr txBox="1"/>
          <p:nvPr/>
        </p:nvSpPr>
        <p:spPr>
          <a:xfrm>
            <a:off x="609600" y="1586992"/>
            <a:ext cx="5969000" cy="160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300" b="1" dirty="0">
                <a:solidFill>
                  <a:srgbClr val="E7BF62"/>
                </a:solidFill>
                <a:latin typeface="Segoe UI" panose="020B0502040204020203" pitchFamily="34" charset="0"/>
              </a:rPr>
              <a:t>Миллионы детей остались сиротами.</a:t>
            </a:r>
          </a:p>
          <a:p>
            <a:pPr>
              <a:spcAft>
                <a:spcPts val="800"/>
              </a:spcAft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Многие оказались беспризорниками.</a:t>
            </a:r>
          </a:p>
          <a:p>
            <a:pPr>
              <a:spcAft>
                <a:spcPts val="800"/>
              </a:spcAft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Детских приемников-распределителей не хватало.</a:t>
            </a:r>
          </a:p>
        </p:txBody>
      </p:sp>
      <p:sp>
        <p:nvSpPr>
          <p:cNvPr id="11" name="Children card">
            <a:extLst>
              <a:ext uri="{FF2B5EF4-FFF2-40B4-BE49-F238E27FC236}">
                <a16:creationId xmlns:a16="http://schemas.microsoft.com/office/drawing/2014/main" id="{BD1CC86E-E073-C478-372D-A100A4A56774}"/>
              </a:ext>
            </a:extLst>
          </p:cNvPr>
          <p:cNvSpPr/>
          <p:nvPr/>
        </p:nvSpPr>
        <p:spPr>
          <a:xfrm>
            <a:off x="609600" y="3446272"/>
            <a:ext cx="5969000" cy="198628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hildren">
            <a:extLst>
              <a:ext uri="{FF2B5EF4-FFF2-40B4-BE49-F238E27FC236}">
                <a16:creationId xmlns:a16="http://schemas.microsoft.com/office/drawing/2014/main" id="{73BD2CBF-51D9-8476-29E5-829981D906A1}"/>
              </a:ext>
            </a:extLst>
          </p:cNvPr>
          <p:cNvSpPr txBox="1"/>
          <p:nvPr/>
        </p:nvSpPr>
        <p:spPr>
          <a:xfrm>
            <a:off x="889000" y="3624072"/>
            <a:ext cx="5486400" cy="1630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EE8E80"/>
                </a:solidFill>
                <a:latin typeface="Bahnschrift SemiBold" panose="020B0502040204020203" pitchFamily="34" charset="0"/>
              </a:rPr>
              <a:t>Дети:</a:t>
            </a:r>
          </a:p>
          <a:p>
            <a:pPr marL="304800" indent="-304800">
              <a:spcAft>
                <a:spcPts val="600"/>
              </a:spcAft>
              <a:buClr>
                <a:srgbClr val="EE8E8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жили в подвалах и на чердаках</a:t>
            </a:r>
          </a:p>
          <a:p>
            <a:pPr marL="304800" indent="-304800">
              <a:spcAft>
                <a:spcPts val="600"/>
              </a:spcAft>
              <a:buClr>
                <a:srgbClr val="EE8E8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страдали от голода и холода</a:t>
            </a:r>
          </a:p>
          <a:p>
            <a:pPr marL="304800" indent="-304800">
              <a:spcAft>
                <a:spcPts val="600"/>
              </a:spcAft>
              <a:buClr>
                <a:srgbClr val="EE8E8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F2EEE6"/>
                </a:solidFill>
                <a:latin typeface="Segoe UI" panose="020B0502040204020203" pitchFamily="34" charset="0"/>
              </a:rPr>
              <a:t>попадали в преступные шайки</a:t>
            </a:r>
          </a:p>
        </p:txBody>
      </p:sp>
      <p:sp>
        <p:nvSpPr>
          <p:cNvPr id="13" name="Children bar">
            <a:extLst>
              <a:ext uri="{FF2B5EF4-FFF2-40B4-BE49-F238E27FC236}">
                <a16:creationId xmlns:a16="http://schemas.microsoft.com/office/drawing/2014/main" id="{6A32898F-DE1D-5FA5-EE71-6F1A3C68963F}"/>
              </a:ext>
            </a:extLst>
          </p:cNvPr>
          <p:cNvSpPr/>
          <p:nvPr/>
        </p:nvSpPr>
        <p:spPr>
          <a:xfrm>
            <a:off x="711200" y="3573271"/>
            <a:ext cx="50800" cy="1732280"/>
          </a:xfrm>
          <a:prstGeom prst="rect">
            <a:avLst/>
          </a:prstGeom>
          <a:solidFill>
            <a:srgbClr val="EE8E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Children img" descr="Спальня в московском детском доме, 1947 г. (фото Л. Раски, Главархив Москвы)">
            <a:extLst>
              <a:ext uri="{FF2B5EF4-FFF2-40B4-BE49-F238E27FC236}">
                <a16:creationId xmlns:a16="http://schemas.microsoft.com/office/drawing/2014/main" id="{3B8CA6CC-0D50-EE6E-0E88-67295ADC61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536192"/>
            <a:ext cx="4622800" cy="4864608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947B5FBC-5227-44A5-EAF9-E706B02F49C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35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E225523-6D47-CEB0-6AC8-4A292E64C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Социальная адаптация фронтовиков. Борьба с беспризорностью и преступностью.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6AC188D7-F76F-5A70-6547-2B39A281A28F}"/>
              </a:ext>
            </a:extLst>
          </p:cNvPr>
          <p:cNvSpPr/>
          <p:nvPr/>
        </p:nvSpPr>
        <p:spPr>
          <a:xfrm>
            <a:off x="609600" y="1358392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DC92340D-D356-4646-03FB-77473AE17B89}"/>
              </a:ext>
            </a:extLst>
          </p:cNvPr>
          <p:cNvCxnSpPr/>
          <p:nvPr/>
        </p:nvCxnSpPr>
        <p:spPr>
          <a:xfrm>
            <a:off x="1016000" y="1390142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4CB836EE-F45A-101B-CB90-7689E7421605}"/>
              </a:ext>
            </a:extLst>
          </p:cNvPr>
          <p:cNvCxnSpPr/>
          <p:nvPr/>
        </p:nvCxnSpPr>
        <p:spPr>
          <a:xfrm>
            <a:off x="10160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A435D97B-11AC-E797-8886-D21A0C94FF91}"/>
              </a:ext>
            </a:extLst>
          </p:cNvPr>
          <p:cNvCxnSpPr/>
          <p:nvPr/>
        </p:nvCxnSpPr>
        <p:spPr>
          <a:xfrm>
            <a:off x="15494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AA3EBEE2-8587-B8EA-26AA-BE1956DAEF23}"/>
              </a:ext>
            </a:extLst>
          </p:cNvPr>
          <p:cNvCxnSpPr/>
          <p:nvPr/>
        </p:nvCxnSpPr>
        <p:spPr>
          <a:xfrm>
            <a:off x="20828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458E86DD-9FAA-6408-CD6B-CCBC8FA50247}"/>
              </a:ext>
            </a:extLst>
          </p:cNvPr>
          <p:cNvCxnSpPr/>
          <p:nvPr/>
        </p:nvCxnSpPr>
        <p:spPr>
          <a:xfrm>
            <a:off x="26162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B0D3CFD7-D6EF-F662-82ED-F8284F3012A0}"/>
              </a:ext>
            </a:extLst>
          </p:cNvPr>
          <p:cNvCxnSpPr/>
          <p:nvPr/>
        </p:nvCxnSpPr>
        <p:spPr>
          <a:xfrm>
            <a:off x="3149600" y="1345692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rime head">
            <a:extLst>
              <a:ext uri="{FF2B5EF4-FFF2-40B4-BE49-F238E27FC236}">
                <a16:creationId xmlns:a16="http://schemas.microsoft.com/office/drawing/2014/main" id="{AA84ABD6-8A79-3B66-6ABF-FFF80DA53AF1}"/>
              </a:ext>
            </a:extLst>
          </p:cNvPr>
          <p:cNvSpPr txBox="1"/>
          <p:nvPr/>
        </p:nvSpPr>
        <p:spPr>
          <a:xfrm>
            <a:off x="609600" y="1586992"/>
            <a:ext cx="10972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B23A2E"/>
                </a:solidFill>
                <a:latin typeface="Bahnschrift SemiBold" panose="020B0502040204020203" pitchFamily="34" charset="0"/>
              </a:rPr>
              <a:t>Рост преступности после войны:</a:t>
            </a:r>
          </a:p>
        </p:txBody>
      </p:sp>
      <p:sp>
        <p:nvSpPr>
          <p:cNvPr id="11" name="Bands card">
            <a:extLst>
              <a:ext uri="{FF2B5EF4-FFF2-40B4-BE49-F238E27FC236}">
                <a16:creationId xmlns:a16="http://schemas.microsoft.com/office/drawing/2014/main" id="{FE6D28CB-6CB8-1DA1-A2A3-B4FEE4B6B668}"/>
              </a:ext>
            </a:extLst>
          </p:cNvPr>
          <p:cNvSpPr/>
          <p:nvPr/>
        </p:nvSpPr>
        <p:spPr>
          <a:xfrm>
            <a:off x="609600" y="2323592"/>
            <a:ext cx="5334000" cy="4026408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Bands">
            <a:extLst>
              <a:ext uri="{FF2B5EF4-FFF2-40B4-BE49-F238E27FC236}">
                <a16:creationId xmlns:a16="http://schemas.microsoft.com/office/drawing/2014/main" id="{FDE8F5C0-AA4B-A0C1-4F8E-CDFC242D18D5}"/>
              </a:ext>
            </a:extLst>
          </p:cNvPr>
          <p:cNvSpPr txBox="1"/>
          <p:nvPr/>
        </p:nvSpPr>
        <p:spPr>
          <a:xfrm>
            <a:off x="1016000" y="2628392"/>
            <a:ext cx="4597400" cy="336600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1F2326"/>
                </a:solidFill>
                <a:latin typeface="Segoe UI" panose="020B0502040204020203" pitchFamily="34" charset="0"/>
              </a:rPr>
              <a:t>ликвидация </a:t>
            </a:r>
            <a:r>
              <a:rPr lang="ru-RU" sz="3400" b="1" dirty="0">
                <a:solidFill>
                  <a:srgbClr val="B23A2E"/>
                </a:solidFill>
                <a:latin typeface="Bahnschrift SemiBold" panose="020B0502040204020203" pitchFamily="34" charset="0"/>
              </a:rPr>
              <a:t>более 10 тыс.</a:t>
            </a:r>
            <a:r>
              <a:rPr lang="ru-RU" sz="3000" dirty="0">
                <a:solidFill>
                  <a:srgbClr val="1F2326"/>
                </a:solidFill>
                <a:latin typeface="Segoe UI" panose="020B0502040204020203" pitchFamily="34" charset="0"/>
              </a:rPr>
              <a:t> националистических формирований и банд</a:t>
            </a:r>
          </a:p>
        </p:txBody>
      </p:sp>
      <p:sp>
        <p:nvSpPr>
          <p:cNvPr id="13" name="Bands bar">
            <a:extLst>
              <a:ext uri="{FF2B5EF4-FFF2-40B4-BE49-F238E27FC236}">
                <a16:creationId xmlns:a16="http://schemas.microsoft.com/office/drawing/2014/main" id="{8F2768E6-29CB-3BEA-4BC6-6AB928C411E1}"/>
              </a:ext>
            </a:extLst>
          </p:cNvPr>
          <p:cNvSpPr/>
          <p:nvPr/>
        </p:nvSpPr>
        <p:spPr>
          <a:xfrm>
            <a:off x="711200" y="2450592"/>
            <a:ext cx="50800" cy="3772408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lice card">
            <a:extLst>
              <a:ext uri="{FF2B5EF4-FFF2-40B4-BE49-F238E27FC236}">
                <a16:creationId xmlns:a16="http://schemas.microsoft.com/office/drawing/2014/main" id="{34DDD6C0-2EC5-666F-AA01-81627DE1B026}"/>
              </a:ext>
            </a:extLst>
          </p:cNvPr>
          <p:cNvSpPr/>
          <p:nvPr/>
        </p:nvSpPr>
        <p:spPr>
          <a:xfrm>
            <a:off x="6248400" y="2323592"/>
            <a:ext cx="5334000" cy="4026408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olice">
            <a:extLst>
              <a:ext uri="{FF2B5EF4-FFF2-40B4-BE49-F238E27FC236}">
                <a16:creationId xmlns:a16="http://schemas.microsoft.com/office/drawing/2014/main" id="{34C18097-9819-E1BD-7B52-67EA770F9294}"/>
              </a:ext>
            </a:extLst>
          </p:cNvPr>
          <p:cNvSpPr txBox="1"/>
          <p:nvPr/>
        </p:nvSpPr>
        <p:spPr>
          <a:xfrm>
            <a:off x="6654800" y="2628392"/>
            <a:ext cx="4597400" cy="336600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1F2326"/>
                </a:solidFill>
                <a:latin typeface="Segoe UI" panose="020B0502040204020203" pitchFamily="34" charset="0"/>
              </a:rPr>
              <a:t>борьба </a:t>
            </a:r>
            <a:r>
              <a:rPr lang="ru-RU" sz="3000" b="1" dirty="0">
                <a:solidFill>
                  <a:srgbClr val="3D6683"/>
                </a:solidFill>
                <a:latin typeface="Segoe UI" panose="020B0502040204020203" pitchFamily="34" charset="0"/>
              </a:rPr>
              <a:t>правоохранительных органов</a:t>
            </a:r>
            <a:r>
              <a:rPr lang="ru-RU" sz="3000" dirty="0">
                <a:solidFill>
                  <a:srgbClr val="1F2326"/>
                </a:solidFill>
                <a:latin typeface="Segoe UI" panose="020B0502040204020203" pitchFamily="34" charset="0"/>
              </a:rPr>
              <a:t> с преступностью</a:t>
            </a:r>
          </a:p>
        </p:txBody>
      </p:sp>
      <p:sp>
        <p:nvSpPr>
          <p:cNvPr id="16" name="Police bar">
            <a:extLst>
              <a:ext uri="{FF2B5EF4-FFF2-40B4-BE49-F238E27FC236}">
                <a16:creationId xmlns:a16="http://schemas.microsoft.com/office/drawing/2014/main" id="{0C162D66-1B99-B315-AD93-71A0684F8C47}"/>
              </a:ext>
            </a:extLst>
          </p:cNvPr>
          <p:cNvSpPr/>
          <p:nvPr/>
        </p:nvSpPr>
        <p:spPr>
          <a:xfrm>
            <a:off x="6350000" y="2450592"/>
            <a:ext cx="50800" cy="3772408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84B9D976-8936-4C53-9781-E4AB60B35C6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60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746939FB-3F23-4E45-30B1-DD4429AAA161}"/>
              </a:ext>
            </a:extLst>
          </p:cNvPr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E22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83E930F-97EE-A87E-A7A8-02A79202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0" y="355600"/>
            <a:ext cx="6604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Восстановление промышленности.</a:t>
            </a:r>
          </a:p>
        </p:txBody>
      </p:sp>
      <p:pic>
        <p:nvPicPr>
          <p:cNvPr id="5" name="Worker" descr="Восстановление промышленности: работница на стройке, 1940-е гг.">
            <a:extLst>
              <a:ext uri="{FF2B5EF4-FFF2-40B4-BE49-F238E27FC236}">
                <a16:creationId xmlns:a16="http://schemas.microsoft.com/office/drawing/2014/main" id="{F5AD251D-05C8-CF16-1731-2659B58308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6" name="Mark">
            <a:extLst>
              <a:ext uri="{FF2B5EF4-FFF2-40B4-BE49-F238E27FC236}">
                <a16:creationId xmlns:a16="http://schemas.microsoft.com/office/drawing/2014/main" id="{A5717EFB-094F-F10B-E7C8-9B45D7BE59E9}"/>
              </a:ext>
            </a:extLst>
          </p:cNvPr>
          <p:cNvSpPr/>
          <p:nvPr/>
        </p:nvSpPr>
        <p:spPr>
          <a:xfrm>
            <a:off x="4978400" y="1467104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E649F62E-D266-3BE5-49E4-A90900238704}"/>
              </a:ext>
            </a:extLst>
          </p:cNvPr>
          <p:cNvCxnSpPr/>
          <p:nvPr/>
        </p:nvCxnSpPr>
        <p:spPr>
          <a:xfrm>
            <a:off x="5384800" y="1498854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C77E79DE-0F83-5FF9-BDE5-A1049A446BA0}"/>
              </a:ext>
            </a:extLst>
          </p:cNvPr>
          <p:cNvCxnSpPr/>
          <p:nvPr/>
        </p:nvCxnSpPr>
        <p:spPr>
          <a:xfrm>
            <a:off x="5384800" y="145440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5028A7E1-BCD9-7C04-A63A-09449D7A8CBA}"/>
              </a:ext>
            </a:extLst>
          </p:cNvPr>
          <p:cNvCxnSpPr/>
          <p:nvPr/>
        </p:nvCxnSpPr>
        <p:spPr>
          <a:xfrm>
            <a:off x="5918200" y="145440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ck">
            <a:extLst>
              <a:ext uri="{FF2B5EF4-FFF2-40B4-BE49-F238E27FC236}">
                <a16:creationId xmlns:a16="http://schemas.microsoft.com/office/drawing/2014/main" id="{0BA5349C-4F80-6BDA-7261-687D090DBA2C}"/>
              </a:ext>
            </a:extLst>
          </p:cNvPr>
          <p:cNvCxnSpPr/>
          <p:nvPr/>
        </p:nvCxnSpPr>
        <p:spPr>
          <a:xfrm>
            <a:off x="6451600" y="145440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Tick">
            <a:extLst>
              <a:ext uri="{FF2B5EF4-FFF2-40B4-BE49-F238E27FC236}">
                <a16:creationId xmlns:a16="http://schemas.microsoft.com/office/drawing/2014/main" id="{E19C09B9-7877-2617-31BD-8929FD17C416}"/>
              </a:ext>
            </a:extLst>
          </p:cNvPr>
          <p:cNvCxnSpPr/>
          <p:nvPr/>
        </p:nvCxnSpPr>
        <p:spPr>
          <a:xfrm>
            <a:off x="6985000" y="145440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ick">
            <a:extLst>
              <a:ext uri="{FF2B5EF4-FFF2-40B4-BE49-F238E27FC236}">
                <a16:creationId xmlns:a16="http://schemas.microsoft.com/office/drawing/2014/main" id="{B545D024-247A-23D1-A2F5-03AD848B6EAD}"/>
              </a:ext>
            </a:extLst>
          </p:cNvPr>
          <p:cNvCxnSpPr/>
          <p:nvPr/>
        </p:nvCxnSpPr>
        <p:spPr>
          <a:xfrm>
            <a:off x="7518400" y="1454404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Norms card">
            <a:extLst>
              <a:ext uri="{FF2B5EF4-FFF2-40B4-BE49-F238E27FC236}">
                <a16:creationId xmlns:a16="http://schemas.microsoft.com/office/drawing/2014/main" id="{83C49048-10D1-A21F-DE6A-8A8D77371C13}"/>
              </a:ext>
            </a:extLst>
          </p:cNvPr>
          <p:cNvSpPr/>
          <p:nvPr/>
        </p:nvSpPr>
        <p:spPr>
          <a:xfrm>
            <a:off x="4978400" y="1695704"/>
            <a:ext cx="6604000" cy="259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CFC6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Norms">
            <a:extLst>
              <a:ext uri="{FF2B5EF4-FFF2-40B4-BE49-F238E27FC236}">
                <a16:creationId xmlns:a16="http://schemas.microsoft.com/office/drawing/2014/main" id="{65C42DBC-0CE2-9B22-3442-267DB759E83C}"/>
              </a:ext>
            </a:extLst>
          </p:cNvPr>
          <p:cNvSpPr txBox="1"/>
          <p:nvPr/>
        </p:nvSpPr>
        <p:spPr>
          <a:xfrm>
            <a:off x="5257800" y="1873504"/>
            <a:ext cx="6121400" cy="2240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D6683"/>
                </a:solidFill>
                <a:latin typeface="Segoe UI" panose="020B0502040204020203" pitchFamily="34" charset="0"/>
              </a:rPr>
              <a:t>Возвращение норм трудового законодательства мирного времени:</a:t>
            </a:r>
          </a:p>
          <a:p>
            <a:pPr marL="304800" indent="-304800">
              <a:spcAft>
                <a:spcPts val="600"/>
              </a:spcAft>
              <a:buClr>
                <a:srgbClr val="4D7A47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1F2326"/>
                </a:solidFill>
                <a:latin typeface="Segoe UI" panose="020B0502040204020203" pitchFamily="34" charset="0"/>
              </a:rPr>
              <a:t>возобновлены отпуска</a:t>
            </a:r>
          </a:p>
          <a:p>
            <a:pPr marL="304800" indent="-304800">
              <a:spcAft>
                <a:spcPts val="600"/>
              </a:spcAft>
              <a:buClr>
                <a:srgbClr val="4D7A47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1F2326"/>
                </a:solidFill>
                <a:latin typeface="Segoe UI" panose="020B0502040204020203" pitchFamily="34" charset="0"/>
              </a:rPr>
              <a:t>отменены обязательные сверхурочные работы</a:t>
            </a:r>
          </a:p>
          <a:p>
            <a:pPr marL="304800" indent="-304800">
              <a:spcAft>
                <a:spcPts val="600"/>
              </a:spcAft>
              <a:buClr>
                <a:srgbClr val="4D7A47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1F2326"/>
                </a:solidFill>
                <a:latin typeface="Segoe UI" panose="020B0502040204020203" pitchFamily="34" charset="0"/>
              </a:rPr>
              <a:t>возвращен 8-часовой рабочий день</a:t>
            </a:r>
          </a:p>
        </p:txBody>
      </p:sp>
      <p:sp>
        <p:nvSpPr>
          <p:cNvPr id="15" name="Norms bar">
            <a:extLst>
              <a:ext uri="{FF2B5EF4-FFF2-40B4-BE49-F238E27FC236}">
                <a16:creationId xmlns:a16="http://schemas.microsoft.com/office/drawing/2014/main" id="{4E758DF3-8BB1-6E01-09BA-D7B64034A4E0}"/>
              </a:ext>
            </a:extLst>
          </p:cNvPr>
          <p:cNvSpPr/>
          <p:nvPr/>
        </p:nvSpPr>
        <p:spPr>
          <a:xfrm>
            <a:off x="5080000" y="1822704"/>
            <a:ext cx="50800" cy="234188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Wages card">
            <a:extLst>
              <a:ext uri="{FF2B5EF4-FFF2-40B4-BE49-F238E27FC236}">
                <a16:creationId xmlns:a16="http://schemas.microsoft.com/office/drawing/2014/main" id="{FC678F97-D4C4-AA87-3101-60E939F59A28}"/>
              </a:ext>
            </a:extLst>
          </p:cNvPr>
          <p:cNvSpPr/>
          <p:nvPr/>
        </p:nvSpPr>
        <p:spPr>
          <a:xfrm>
            <a:off x="4978400" y="4545584"/>
            <a:ext cx="3175000" cy="1676400"/>
          </a:xfrm>
          <a:prstGeom prst="roundRect">
            <a:avLst>
              <a:gd name="adj" fmla="val 6000"/>
            </a:avLst>
          </a:prstGeom>
          <a:solidFill>
            <a:srgbClr val="F7EC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Wages">
            <a:extLst>
              <a:ext uri="{FF2B5EF4-FFF2-40B4-BE49-F238E27FC236}">
                <a16:creationId xmlns:a16="http://schemas.microsoft.com/office/drawing/2014/main" id="{1084FF54-F2A5-3BE3-10B0-60EC3EBD48F6}"/>
              </a:ext>
            </a:extLst>
          </p:cNvPr>
          <p:cNvSpPr txBox="1"/>
          <p:nvPr/>
        </p:nvSpPr>
        <p:spPr>
          <a:xfrm>
            <a:off x="5232400" y="4697984"/>
            <a:ext cx="2743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C2932F"/>
                </a:solidFill>
                <a:latin typeface="Bahnschrift SemiBold" panose="020B0502040204020203" pitchFamily="34" charset="0"/>
              </a:rPr>
              <a:t>С 1947 года</a:t>
            </a:r>
            <a:r>
              <a:rPr lang="ru-RU" sz="2200" dirty="0">
                <a:solidFill>
                  <a:srgbClr val="1F2326"/>
                </a:solidFill>
                <a:latin typeface="Segoe UI" panose="020B0502040204020203" pitchFamily="34" charset="0"/>
              </a:rPr>
              <a:t> - увеличение зарплат.</a:t>
            </a:r>
          </a:p>
        </p:txBody>
      </p:sp>
      <p:sp>
        <p:nvSpPr>
          <p:cNvPr id="18" name="Wages bar">
            <a:extLst>
              <a:ext uri="{FF2B5EF4-FFF2-40B4-BE49-F238E27FC236}">
                <a16:creationId xmlns:a16="http://schemas.microsoft.com/office/drawing/2014/main" id="{5FC6828D-84B0-121A-7C35-A90F7769B36D}"/>
              </a:ext>
            </a:extLst>
          </p:cNvPr>
          <p:cNvSpPr/>
          <p:nvPr/>
        </p:nvSpPr>
        <p:spPr>
          <a:xfrm>
            <a:off x="5080000" y="4672584"/>
            <a:ext cx="50800" cy="721360"/>
          </a:xfrm>
          <a:prstGeom prst="rect">
            <a:avLst/>
          </a:prstGeom>
          <a:solidFill>
            <a:srgbClr val="C29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edical card">
            <a:extLst>
              <a:ext uri="{FF2B5EF4-FFF2-40B4-BE49-F238E27FC236}">
                <a16:creationId xmlns:a16="http://schemas.microsoft.com/office/drawing/2014/main" id="{432CA75C-5999-99EE-80A3-EF36B2CE8EEB}"/>
              </a:ext>
            </a:extLst>
          </p:cNvPr>
          <p:cNvSpPr/>
          <p:nvPr/>
        </p:nvSpPr>
        <p:spPr>
          <a:xfrm>
            <a:off x="8407400" y="4545584"/>
            <a:ext cx="3175000" cy="1676400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edical">
            <a:extLst>
              <a:ext uri="{FF2B5EF4-FFF2-40B4-BE49-F238E27FC236}">
                <a16:creationId xmlns:a16="http://schemas.microsoft.com/office/drawing/2014/main" id="{8010ED24-50C6-B13E-8BA0-8B5E839CCBF1}"/>
              </a:ext>
            </a:extLst>
          </p:cNvPr>
          <p:cNvSpPr txBox="1"/>
          <p:nvPr/>
        </p:nvSpPr>
        <p:spPr>
          <a:xfrm>
            <a:off x="8661400" y="4697984"/>
            <a:ext cx="2743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3D6683"/>
                </a:solidFill>
                <a:latin typeface="Bahnschrift SemiBold" panose="020B0502040204020203" pitchFamily="34" charset="0"/>
              </a:rPr>
              <a:t>1949 год</a:t>
            </a:r>
            <a:r>
              <a:rPr lang="ru-RU" sz="2200" dirty="0">
                <a:solidFill>
                  <a:srgbClr val="1F2326"/>
                </a:solidFill>
                <a:latin typeface="Segoe UI" panose="020B0502040204020203" pitchFamily="34" charset="0"/>
              </a:rPr>
              <a:t> - введен обязательный медицинский осмотр.</a:t>
            </a:r>
          </a:p>
        </p:txBody>
      </p:sp>
      <p:sp>
        <p:nvSpPr>
          <p:cNvPr id="21" name="Medical bar">
            <a:extLst>
              <a:ext uri="{FF2B5EF4-FFF2-40B4-BE49-F238E27FC236}">
                <a16:creationId xmlns:a16="http://schemas.microsoft.com/office/drawing/2014/main" id="{E23DA35D-6D18-5230-4CED-10A17D6AAAB1}"/>
              </a:ext>
            </a:extLst>
          </p:cNvPr>
          <p:cNvSpPr/>
          <p:nvPr/>
        </p:nvSpPr>
        <p:spPr>
          <a:xfrm>
            <a:off x="8509000" y="4672584"/>
            <a:ext cx="50800" cy="139192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F19FAF9B-836C-2808-0265-EF3A8A877DC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8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athe" descr="Московские токари, первыми освоившие скоростное резание металла, 1946 г. (фото П. Марковского, Главархив Москвы)">
            <a:extLst>
              <a:ext uri="{FF2B5EF4-FFF2-40B4-BE49-F238E27FC236}">
                <a16:creationId xmlns:a16="http://schemas.microsoft.com/office/drawing/2014/main" id="{7849DAC7-BC19-0788-9CAA-D7BAFC4AEE2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0"/>
            <a:ext cx="6604000" cy="6858000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3" name="Veil">
            <a:extLst>
              <a:ext uri="{FF2B5EF4-FFF2-40B4-BE49-F238E27FC236}">
                <a16:creationId xmlns:a16="http://schemas.microsoft.com/office/drawing/2014/main" id="{AFFFB1FE-CFE7-6AEB-4F2F-68699DB1B637}"/>
              </a:ext>
            </a:extLst>
          </p:cNvPr>
          <p:cNvSpPr/>
          <p:nvPr/>
        </p:nvSpPr>
        <p:spPr>
          <a:xfrm>
            <a:off x="5080000" y="0"/>
            <a:ext cx="2540000" cy="6858000"/>
          </a:xfrm>
          <a:prstGeom prst="rect">
            <a:avLst/>
          </a:prstGeom>
          <a:gradFill flip="none" rotWithShape="1">
            <a:gsLst>
              <a:gs pos="0">
                <a:srgbClr val="1E2227"/>
              </a:gs>
              <a:gs pos="100000">
                <a:srgbClr val="1E2227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2E4E4FE-C4F0-35A1-889F-29A5D9A7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5588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Восстановление промышленности.</a:t>
            </a:r>
          </a:p>
        </p:txBody>
      </p:sp>
      <p:sp>
        <p:nvSpPr>
          <p:cNvPr id="6" name="Mark">
            <a:extLst>
              <a:ext uri="{FF2B5EF4-FFF2-40B4-BE49-F238E27FC236}">
                <a16:creationId xmlns:a16="http://schemas.microsoft.com/office/drawing/2014/main" id="{3419CE22-B199-B311-9CAC-E10C871A2E8A}"/>
              </a:ext>
            </a:extLst>
          </p:cNvPr>
          <p:cNvSpPr/>
          <p:nvPr/>
        </p:nvSpPr>
        <p:spPr>
          <a:xfrm>
            <a:off x="609600" y="1677416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AB793234-E422-B98C-BBC4-406BBE615F8E}"/>
              </a:ext>
            </a:extLst>
          </p:cNvPr>
          <p:cNvCxnSpPr/>
          <p:nvPr/>
        </p:nvCxnSpPr>
        <p:spPr>
          <a:xfrm>
            <a:off x="1016000" y="1709166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1F9425BE-F0DC-5054-DE05-608F51DBAA28}"/>
              </a:ext>
            </a:extLst>
          </p:cNvPr>
          <p:cNvCxnSpPr/>
          <p:nvPr/>
        </p:nvCxnSpPr>
        <p:spPr>
          <a:xfrm>
            <a:off x="10160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076A6710-B730-3B5C-3006-6F6E02A19621}"/>
              </a:ext>
            </a:extLst>
          </p:cNvPr>
          <p:cNvCxnSpPr/>
          <p:nvPr/>
        </p:nvCxnSpPr>
        <p:spPr>
          <a:xfrm>
            <a:off x="15494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ck">
            <a:extLst>
              <a:ext uri="{FF2B5EF4-FFF2-40B4-BE49-F238E27FC236}">
                <a16:creationId xmlns:a16="http://schemas.microsoft.com/office/drawing/2014/main" id="{7F2643C0-C022-A71A-890E-66371B68EA02}"/>
              </a:ext>
            </a:extLst>
          </p:cNvPr>
          <p:cNvCxnSpPr/>
          <p:nvPr/>
        </p:nvCxnSpPr>
        <p:spPr>
          <a:xfrm>
            <a:off x="20828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Tick">
            <a:extLst>
              <a:ext uri="{FF2B5EF4-FFF2-40B4-BE49-F238E27FC236}">
                <a16:creationId xmlns:a16="http://schemas.microsoft.com/office/drawing/2014/main" id="{F7223A2D-7B70-7C3A-21CE-0D5A9953BD0E}"/>
              </a:ext>
            </a:extLst>
          </p:cNvPr>
          <p:cNvCxnSpPr/>
          <p:nvPr/>
        </p:nvCxnSpPr>
        <p:spPr>
          <a:xfrm>
            <a:off x="26162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ick">
            <a:extLst>
              <a:ext uri="{FF2B5EF4-FFF2-40B4-BE49-F238E27FC236}">
                <a16:creationId xmlns:a16="http://schemas.microsoft.com/office/drawing/2014/main" id="{A6FE80CA-E424-9DC1-9439-E3D04085CFCA}"/>
              </a:ext>
            </a:extLst>
          </p:cNvPr>
          <p:cNvCxnSpPr/>
          <p:nvPr/>
        </p:nvCxnSpPr>
        <p:spPr>
          <a:xfrm>
            <a:off x="31496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peed">
            <a:extLst>
              <a:ext uri="{FF2B5EF4-FFF2-40B4-BE49-F238E27FC236}">
                <a16:creationId xmlns:a16="http://schemas.microsoft.com/office/drawing/2014/main" id="{79FFFC86-1806-2C78-D445-1DABB999E91D}"/>
              </a:ext>
            </a:extLst>
          </p:cNvPr>
          <p:cNvSpPr txBox="1"/>
          <p:nvPr/>
        </p:nvSpPr>
        <p:spPr>
          <a:xfrm>
            <a:off x="609600" y="2160017"/>
            <a:ext cx="5334000" cy="34037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3000" b="1" dirty="0">
                <a:solidFill>
                  <a:srgbClr val="93B9D6"/>
                </a:solidFill>
                <a:latin typeface="Bahnschrift SemiBold" panose="020B0502040204020203" pitchFamily="34" charset="0"/>
              </a:rPr>
              <a:t>«Движение скоростников»</a:t>
            </a: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 — это массовое социалистическое соревнование в СССР, возникшее в 1935 году, суть которого заключалась в повышении производительности труда за счёт </a:t>
            </a:r>
            <a:r>
              <a:rPr lang="ru-RU" sz="2500" b="1" dirty="0">
                <a:solidFill>
                  <a:srgbClr val="E7BF62"/>
                </a:solidFill>
                <a:latin typeface="Segoe UI" panose="020B0502040204020203" pitchFamily="34" charset="0"/>
              </a:rPr>
              <a:t>перевыполнения норм</a:t>
            </a: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 обработки, например, металла.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37C48932-F241-B2AC-A8E4-4E43846884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957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4EF2B3-8F7F-E85D-B0E7-CECE9D89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Восстановление промышленности.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DB6A8759-A34E-EFCB-71F2-5FCB923FB2F6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C4C8BB7-7B25-8F5D-243A-6DDEF7405213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8162D58D-3FD6-2F17-8DF6-BF3046070E96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67649D0C-E933-D863-316E-5C1B57A79FAA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95399011-EFE9-E73B-E021-7BD75A423B1A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16D56C20-0582-40E0-4F64-131DD912397F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67BF3028-7C72-D171-300D-CBABD9C6752A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Obninsk" descr="Здание первой в мире АЭС в Обнинске (современная фотография)">
            <a:extLst>
              <a:ext uri="{FF2B5EF4-FFF2-40B4-BE49-F238E27FC236}">
                <a16:creationId xmlns:a16="http://schemas.microsoft.com/office/drawing/2014/main" id="{AC736097-B8FC-B523-80BB-4C4FBF2033E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07008"/>
            <a:ext cx="5080000" cy="3429000"/>
          </a:xfrm>
          <a:prstGeom prst="roundRect">
            <a:avLst>
              <a:gd name="adj" fmla="val 4000"/>
            </a:avLst>
          </a:prstGeom>
          <a:ln w="12700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NPP">
            <a:extLst>
              <a:ext uri="{FF2B5EF4-FFF2-40B4-BE49-F238E27FC236}">
                <a16:creationId xmlns:a16="http://schemas.microsoft.com/office/drawing/2014/main" id="{3DB9CFC7-0FB6-376D-F967-F44C894E764E}"/>
              </a:ext>
            </a:extLst>
          </p:cNvPr>
          <p:cNvSpPr txBox="1"/>
          <p:nvPr/>
        </p:nvSpPr>
        <p:spPr>
          <a:xfrm>
            <a:off x="6045200" y="1156208"/>
            <a:ext cx="5537200" cy="287775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ru-RU" sz="2800" b="1" dirty="0">
                <a:solidFill>
                  <a:srgbClr val="3D6683"/>
                </a:solidFill>
                <a:latin typeface="Bahnschrift SemiBold" panose="020B0502040204020203" pitchFamily="34" charset="0"/>
              </a:rPr>
              <a:t>Обнинская АЭС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, первая в мире промышленная атомная электростанция, начала работу </a:t>
            </a:r>
            <a:r>
              <a:rPr lang="ru-RU" sz="2400" b="1" dirty="0">
                <a:solidFill>
                  <a:srgbClr val="3D6683"/>
                </a:solidFill>
                <a:latin typeface="Segoe UI" panose="020B0502040204020203" pitchFamily="34" charset="0"/>
              </a:rPr>
              <a:t>26 июня 1954 года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, подключившись к общей электросети.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Это событие ознаменовало начало </a:t>
            </a:r>
            <a:r>
              <a:rPr lang="ru-RU" sz="2400" b="1" dirty="0">
                <a:solidFill>
                  <a:srgbClr val="4D7A47"/>
                </a:solidFill>
                <a:latin typeface="Segoe UI" panose="020B0502040204020203" pitchFamily="34" charset="0"/>
              </a:rPr>
              <a:t>эры мирного атома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Closed card">
            <a:extLst>
              <a:ext uri="{FF2B5EF4-FFF2-40B4-BE49-F238E27FC236}">
                <a16:creationId xmlns:a16="http://schemas.microsoft.com/office/drawing/2014/main" id="{9907881B-89BA-3304-B6EA-F8DB65DF09BE}"/>
              </a:ext>
            </a:extLst>
          </p:cNvPr>
          <p:cNvSpPr/>
          <p:nvPr/>
        </p:nvSpPr>
        <p:spPr>
          <a:xfrm>
            <a:off x="609600" y="4890008"/>
            <a:ext cx="10972800" cy="1087120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losed">
            <a:extLst>
              <a:ext uri="{FF2B5EF4-FFF2-40B4-BE49-F238E27FC236}">
                <a16:creationId xmlns:a16="http://schemas.microsoft.com/office/drawing/2014/main" id="{0D972371-4731-4EBF-82EB-8C181E5260EC}"/>
              </a:ext>
            </a:extLst>
          </p:cNvPr>
          <p:cNvSpPr txBox="1"/>
          <p:nvPr/>
        </p:nvSpPr>
        <p:spPr>
          <a:xfrm>
            <a:off x="889000" y="5067808"/>
            <a:ext cx="10490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Станция была остановлена навсегда </a:t>
            </a:r>
            <a:r>
              <a:rPr lang="ru-RU" sz="2400" b="1" dirty="0">
                <a:solidFill>
                  <a:srgbClr val="3D6683"/>
                </a:solidFill>
                <a:latin typeface="Segoe UI" panose="020B0502040204020203" pitchFamily="34" charset="0"/>
              </a:rPr>
              <a:t>29 апреля 2002 года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 после </a:t>
            </a:r>
            <a:r>
              <a:rPr lang="ru-RU" sz="2400" b="1" dirty="0">
                <a:solidFill>
                  <a:srgbClr val="3D6683"/>
                </a:solidFill>
                <a:latin typeface="Segoe UI" panose="020B0502040204020203" pitchFamily="34" charset="0"/>
              </a:rPr>
              <a:t>48 лет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 эксплуатации.</a:t>
            </a:r>
          </a:p>
        </p:txBody>
      </p:sp>
      <p:sp>
        <p:nvSpPr>
          <p:cNvPr id="15" name="Closed bar">
            <a:extLst>
              <a:ext uri="{FF2B5EF4-FFF2-40B4-BE49-F238E27FC236}">
                <a16:creationId xmlns:a16="http://schemas.microsoft.com/office/drawing/2014/main" id="{57019CA2-6E05-3742-A42E-46811218A81F}"/>
              </a:ext>
            </a:extLst>
          </p:cNvPr>
          <p:cNvSpPr/>
          <p:nvPr/>
        </p:nvSpPr>
        <p:spPr>
          <a:xfrm>
            <a:off x="711200" y="5017008"/>
            <a:ext cx="50800" cy="83312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88E0F75A-7977-8ED2-C639-1184ADA59F7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4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3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D0ACA47-4CAB-BDC3-974D-810DF132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5588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Восстановление промышленности.</a:t>
            </a:r>
          </a:p>
        </p:txBody>
      </p:sp>
      <p:pic>
        <p:nvPicPr>
          <p:cNvPr id="4" name="Sputnik" descr="Первый искусственный спутник Земли (копия, фотография)">
            <a:extLst>
              <a:ext uri="{FF2B5EF4-FFF2-40B4-BE49-F238E27FC236}">
                <a16:creationId xmlns:a16="http://schemas.microsoft.com/office/drawing/2014/main" id="{AF73B4FE-4BF9-C5FE-D5DC-A49095CD155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254000"/>
            <a:ext cx="5969000" cy="6350000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5" name="Mark">
            <a:extLst>
              <a:ext uri="{FF2B5EF4-FFF2-40B4-BE49-F238E27FC236}">
                <a16:creationId xmlns:a16="http://schemas.microsoft.com/office/drawing/2014/main" id="{B4A9F3E7-23B8-2A4C-D1F1-5F7E53F99602}"/>
              </a:ext>
            </a:extLst>
          </p:cNvPr>
          <p:cNvSpPr/>
          <p:nvPr/>
        </p:nvSpPr>
        <p:spPr>
          <a:xfrm>
            <a:off x="609600" y="1677416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7D6C927-A558-A987-378F-6BFE24363B3B}"/>
              </a:ext>
            </a:extLst>
          </p:cNvPr>
          <p:cNvCxnSpPr/>
          <p:nvPr/>
        </p:nvCxnSpPr>
        <p:spPr>
          <a:xfrm>
            <a:off x="1016000" y="1709166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F9CA5B23-9D6E-586F-B8CB-10B6BA10A47E}"/>
              </a:ext>
            </a:extLst>
          </p:cNvPr>
          <p:cNvCxnSpPr/>
          <p:nvPr/>
        </p:nvCxnSpPr>
        <p:spPr>
          <a:xfrm>
            <a:off x="10160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6125C35E-8AE1-6F8D-CF50-2B436198BE43}"/>
              </a:ext>
            </a:extLst>
          </p:cNvPr>
          <p:cNvCxnSpPr/>
          <p:nvPr/>
        </p:nvCxnSpPr>
        <p:spPr>
          <a:xfrm>
            <a:off x="15494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FAD65387-EE20-FE1D-A7AA-245ACD893FAF}"/>
              </a:ext>
            </a:extLst>
          </p:cNvPr>
          <p:cNvCxnSpPr/>
          <p:nvPr/>
        </p:nvCxnSpPr>
        <p:spPr>
          <a:xfrm>
            <a:off x="20828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ck">
            <a:extLst>
              <a:ext uri="{FF2B5EF4-FFF2-40B4-BE49-F238E27FC236}">
                <a16:creationId xmlns:a16="http://schemas.microsoft.com/office/drawing/2014/main" id="{07C37601-8B96-111A-1E48-7DC83A8CE95E}"/>
              </a:ext>
            </a:extLst>
          </p:cNvPr>
          <p:cNvCxnSpPr/>
          <p:nvPr/>
        </p:nvCxnSpPr>
        <p:spPr>
          <a:xfrm>
            <a:off x="26162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Tick">
            <a:extLst>
              <a:ext uri="{FF2B5EF4-FFF2-40B4-BE49-F238E27FC236}">
                <a16:creationId xmlns:a16="http://schemas.microsoft.com/office/drawing/2014/main" id="{3F9E885D-EB9C-28B6-ECD3-AE9CE1F80D76}"/>
              </a:ext>
            </a:extLst>
          </p:cNvPr>
          <p:cNvCxnSpPr/>
          <p:nvPr/>
        </p:nvCxnSpPr>
        <p:spPr>
          <a:xfrm>
            <a:off x="3149600" y="1664716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putnik text">
            <a:extLst>
              <a:ext uri="{FF2B5EF4-FFF2-40B4-BE49-F238E27FC236}">
                <a16:creationId xmlns:a16="http://schemas.microsoft.com/office/drawing/2014/main" id="{D17F7706-419A-1C17-2885-AC492AAD92B9}"/>
              </a:ext>
            </a:extLst>
          </p:cNvPr>
          <p:cNvSpPr txBox="1"/>
          <p:nvPr/>
        </p:nvSpPr>
        <p:spPr>
          <a:xfrm>
            <a:off x="609600" y="2033016"/>
            <a:ext cx="5334000" cy="258603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400"/>
              </a:spcAft>
            </a:pPr>
            <a:r>
              <a:rPr lang="ru-RU" sz="2400" b="1" dirty="0">
                <a:solidFill>
                  <a:srgbClr val="93B9D6"/>
                </a:solidFill>
                <a:latin typeface="Segoe UI" panose="020B0502040204020203" pitchFamily="34" charset="0"/>
              </a:rPr>
              <a:t>Первый искусственный спутник Земли</a:t>
            </a: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, запущенный Советским Союзом, назывался "Спутник-1" (ПС-1).</a:t>
            </a:r>
          </a:p>
          <a:p>
            <a:pPr>
              <a:lnSpc>
                <a:spcPct val="105000"/>
              </a:lnSpc>
              <a:spcAft>
                <a:spcPts val="1400"/>
              </a:spcAft>
            </a:pP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Он был выведен на орбиту </a:t>
            </a:r>
            <a:r>
              <a:rPr lang="ru-RU" sz="2800" b="1" dirty="0">
                <a:solidFill>
                  <a:srgbClr val="E7BF62"/>
                </a:solidFill>
                <a:latin typeface="Bahnschrift SemiBold" panose="020B0502040204020203" pitchFamily="34" charset="0"/>
              </a:rPr>
              <a:t>4 октября 1957 года</a:t>
            </a: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Space era card">
            <a:extLst>
              <a:ext uri="{FF2B5EF4-FFF2-40B4-BE49-F238E27FC236}">
                <a16:creationId xmlns:a16="http://schemas.microsoft.com/office/drawing/2014/main" id="{5681CEC6-E994-8898-0E9B-557613A14DF1}"/>
              </a:ext>
            </a:extLst>
          </p:cNvPr>
          <p:cNvSpPr/>
          <p:nvPr/>
        </p:nvSpPr>
        <p:spPr>
          <a:xfrm>
            <a:off x="609600" y="4898454"/>
            <a:ext cx="5334000" cy="111760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pace era">
            <a:extLst>
              <a:ext uri="{FF2B5EF4-FFF2-40B4-BE49-F238E27FC236}">
                <a16:creationId xmlns:a16="http://schemas.microsoft.com/office/drawing/2014/main" id="{8A56745D-6BDD-A85A-CA8A-E5CBB2FB34D0}"/>
              </a:ext>
            </a:extLst>
          </p:cNvPr>
          <p:cNvSpPr txBox="1"/>
          <p:nvPr/>
        </p:nvSpPr>
        <p:spPr>
          <a:xfrm>
            <a:off x="889000" y="5076254"/>
            <a:ext cx="4851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Этот запуск открыл </a:t>
            </a:r>
            <a:r>
              <a:rPr lang="ru-RU" sz="2500" b="1" dirty="0">
                <a:solidFill>
                  <a:srgbClr val="93B9D6"/>
                </a:solidFill>
                <a:latin typeface="Segoe UI" panose="020B0502040204020203" pitchFamily="34" charset="0"/>
              </a:rPr>
              <a:t>космическую эру</a:t>
            </a: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 в истории человечества.</a:t>
            </a:r>
          </a:p>
        </p:txBody>
      </p:sp>
      <p:sp>
        <p:nvSpPr>
          <p:cNvPr id="15" name="Space era bar">
            <a:extLst>
              <a:ext uri="{FF2B5EF4-FFF2-40B4-BE49-F238E27FC236}">
                <a16:creationId xmlns:a16="http://schemas.microsoft.com/office/drawing/2014/main" id="{A309E95C-36D8-B9E6-9539-66BAFF814B24}"/>
              </a:ext>
            </a:extLst>
          </p:cNvPr>
          <p:cNvSpPr/>
          <p:nvPr/>
        </p:nvSpPr>
        <p:spPr>
          <a:xfrm>
            <a:off x="711200" y="5025454"/>
            <a:ext cx="50800" cy="863600"/>
          </a:xfrm>
          <a:prstGeom prst="rect">
            <a:avLst/>
          </a:prstGeom>
          <a:solidFill>
            <a:srgbClr val="93B9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185DE05F-25EE-8B4F-DFEF-A6920A8FF5D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90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1B9088-9E9B-775B-5617-226BDCA79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Сельское хозяйство.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475D8188-EBCA-877C-43D4-DC4D6E078785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60C3689E-2028-0980-5DBE-94017DADA491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66E5764C-2158-934E-5C14-BE499EA5FCF9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E887868C-284D-A4F6-7177-91D9CCBB903C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76DEBA71-CE21-2173-59EB-C82B53A611BB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222DFB3C-F9C3-E5FD-6D1F-36127D487088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9A05DECD-A6D5-72C9-6C2C-23765A9305FC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Harvest passe-partout">
            <a:extLst>
              <a:ext uri="{FF2B5EF4-FFF2-40B4-BE49-F238E27FC236}">
                <a16:creationId xmlns:a16="http://schemas.microsoft.com/office/drawing/2014/main" id="{FDE3AF98-F668-79C0-0596-93D22A10E141}"/>
              </a:ext>
            </a:extLst>
          </p:cNvPr>
          <p:cNvSpPr/>
          <p:nvPr/>
        </p:nvSpPr>
        <p:spPr>
          <a:xfrm>
            <a:off x="508000" y="1602111"/>
            <a:ext cx="6350000" cy="4403586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Harvest" descr="Колхозная молодёжь вяжет снопы в Сальских степях, июль 1945 г. (фото И. Дынина)">
            <a:extLst>
              <a:ext uri="{FF2B5EF4-FFF2-40B4-BE49-F238E27FC236}">
                <a16:creationId xmlns:a16="http://schemas.microsoft.com/office/drawing/2014/main" id="{69D11A47-8D2A-ACC0-528D-47AD89E6840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716411"/>
            <a:ext cx="6121400" cy="4174986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3" name="Agri 1 card">
            <a:extLst>
              <a:ext uri="{FF2B5EF4-FFF2-40B4-BE49-F238E27FC236}">
                <a16:creationId xmlns:a16="http://schemas.microsoft.com/office/drawing/2014/main" id="{92030DD5-3FA3-949F-2279-C4B515A24A8A}"/>
              </a:ext>
            </a:extLst>
          </p:cNvPr>
          <p:cNvSpPr/>
          <p:nvPr/>
        </p:nvSpPr>
        <p:spPr>
          <a:xfrm>
            <a:off x="7112000" y="1207008"/>
            <a:ext cx="4470400" cy="127508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gri 1">
            <a:extLst>
              <a:ext uri="{FF2B5EF4-FFF2-40B4-BE49-F238E27FC236}">
                <a16:creationId xmlns:a16="http://schemas.microsoft.com/office/drawing/2014/main" id="{1DD8D0C5-9708-71C5-F311-DAA29224BD61}"/>
              </a:ext>
            </a:extLst>
          </p:cNvPr>
          <p:cNvSpPr txBox="1"/>
          <p:nvPr/>
        </p:nvSpPr>
        <p:spPr>
          <a:xfrm>
            <a:off x="7416800" y="1410208"/>
            <a:ext cx="3937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сельское хозяйство сокращено </a:t>
            </a:r>
            <a:r>
              <a:rPr lang="ru-RU" sz="3200" b="1" dirty="0">
                <a:solidFill>
                  <a:srgbClr val="B23A2E"/>
                </a:solidFill>
                <a:latin typeface="Bahnschrift SemiBold" panose="020B0502040204020203" pitchFamily="34" charset="0"/>
              </a:rPr>
              <a:t>на треть</a:t>
            </a:r>
          </a:p>
        </p:txBody>
      </p:sp>
      <p:sp>
        <p:nvSpPr>
          <p:cNvPr id="15" name="Agri 1 bar">
            <a:extLst>
              <a:ext uri="{FF2B5EF4-FFF2-40B4-BE49-F238E27FC236}">
                <a16:creationId xmlns:a16="http://schemas.microsoft.com/office/drawing/2014/main" id="{6F546EDC-86FE-CF7D-6197-9E8ABE2CE89E}"/>
              </a:ext>
            </a:extLst>
          </p:cNvPr>
          <p:cNvSpPr/>
          <p:nvPr/>
        </p:nvSpPr>
        <p:spPr>
          <a:xfrm>
            <a:off x="7213600" y="1334008"/>
            <a:ext cx="50800" cy="102108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gri 2 card">
            <a:extLst>
              <a:ext uri="{FF2B5EF4-FFF2-40B4-BE49-F238E27FC236}">
                <a16:creationId xmlns:a16="http://schemas.microsoft.com/office/drawing/2014/main" id="{6ACC1F0C-C865-C05B-F598-8242A3C351C7}"/>
              </a:ext>
            </a:extLst>
          </p:cNvPr>
          <p:cNvSpPr/>
          <p:nvPr/>
        </p:nvSpPr>
        <p:spPr>
          <a:xfrm>
            <a:off x="7112000" y="2761488"/>
            <a:ext cx="4470400" cy="1397000"/>
          </a:xfrm>
          <a:prstGeom prst="roundRect">
            <a:avLst>
              <a:gd name="adj" fmla="val 6000"/>
            </a:avLst>
          </a:prstGeom>
          <a:solidFill>
            <a:srgbClr val="F7EC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gri 2">
            <a:extLst>
              <a:ext uri="{FF2B5EF4-FFF2-40B4-BE49-F238E27FC236}">
                <a16:creationId xmlns:a16="http://schemas.microsoft.com/office/drawing/2014/main" id="{0B3E805C-A4A8-8D43-AA1A-580859A6CB9F}"/>
              </a:ext>
            </a:extLst>
          </p:cNvPr>
          <p:cNvSpPr txBox="1"/>
          <p:nvPr/>
        </p:nvSpPr>
        <p:spPr>
          <a:xfrm>
            <a:off x="7416800" y="2964688"/>
            <a:ext cx="39370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продукции </a:t>
            </a:r>
            <a:r>
              <a:rPr lang="ru-RU" sz="4000" b="1" dirty="0">
                <a:solidFill>
                  <a:srgbClr val="C2932F"/>
                </a:solidFill>
                <a:latin typeface="Bahnschrift SemiBold" panose="020B0502040204020203" pitchFamily="34" charset="0"/>
              </a:rPr>
              <a:t>60%</a:t>
            </a: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 от довоенной продукции</a:t>
            </a:r>
          </a:p>
        </p:txBody>
      </p:sp>
      <p:sp>
        <p:nvSpPr>
          <p:cNvPr id="18" name="Agri 2 bar">
            <a:extLst>
              <a:ext uri="{FF2B5EF4-FFF2-40B4-BE49-F238E27FC236}">
                <a16:creationId xmlns:a16="http://schemas.microsoft.com/office/drawing/2014/main" id="{E57B96F5-A00C-3D9C-F6FF-F41B4343977B}"/>
              </a:ext>
            </a:extLst>
          </p:cNvPr>
          <p:cNvSpPr/>
          <p:nvPr/>
        </p:nvSpPr>
        <p:spPr>
          <a:xfrm>
            <a:off x="7213600" y="2888488"/>
            <a:ext cx="50800" cy="1143000"/>
          </a:xfrm>
          <a:prstGeom prst="rect">
            <a:avLst/>
          </a:prstGeom>
          <a:solidFill>
            <a:srgbClr val="C29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gri 3 card">
            <a:extLst>
              <a:ext uri="{FF2B5EF4-FFF2-40B4-BE49-F238E27FC236}">
                <a16:creationId xmlns:a16="http://schemas.microsoft.com/office/drawing/2014/main" id="{FC552946-3284-6B99-0312-AA208C1C2D28}"/>
              </a:ext>
            </a:extLst>
          </p:cNvPr>
          <p:cNvSpPr/>
          <p:nvPr/>
        </p:nvSpPr>
        <p:spPr>
          <a:xfrm>
            <a:off x="7112000" y="4437888"/>
            <a:ext cx="4470400" cy="863600"/>
          </a:xfrm>
          <a:prstGeom prst="roundRect">
            <a:avLst>
              <a:gd name="adj" fmla="val 6000"/>
            </a:avLst>
          </a:prstGeom>
          <a:solidFill>
            <a:srgbClr val="F6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gri 3">
            <a:extLst>
              <a:ext uri="{FF2B5EF4-FFF2-40B4-BE49-F238E27FC236}">
                <a16:creationId xmlns:a16="http://schemas.microsoft.com/office/drawing/2014/main" id="{6D0B9B0C-09F3-4DC2-80E1-519BBF93BE17}"/>
              </a:ext>
            </a:extLst>
          </p:cNvPr>
          <p:cNvSpPr txBox="1"/>
          <p:nvPr/>
        </p:nvSpPr>
        <p:spPr>
          <a:xfrm>
            <a:off x="7416800" y="4641088"/>
            <a:ext cx="3937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засуха </a:t>
            </a:r>
            <a:r>
              <a:rPr lang="ru-RU" sz="3000" b="1" dirty="0">
                <a:solidFill>
                  <a:srgbClr val="B23A2E"/>
                </a:solidFill>
                <a:latin typeface="Bahnschrift SemiBold" panose="020B0502040204020203" pitchFamily="34" charset="0"/>
              </a:rPr>
              <a:t>1946 года</a:t>
            </a:r>
          </a:p>
        </p:txBody>
      </p:sp>
      <p:sp>
        <p:nvSpPr>
          <p:cNvPr id="21" name="Agri 3 bar">
            <a:extLst>
              <a:ext uri="{FF2B5EF4-FFF2-40B4-BE49-F238E27FC236}">
                <a16:creationId xmlns:a16="http://schemas.microsoft.com/office/drawing/2014/main" id="{866A75D3-A95F-63AE-B17A-ABEEA47E62BF}"/>
              </a:ext>
            </a:extLst>
          </p:cNvPr>
          <p:cNvSpPr/>
          <p:nvPr/>
        </p:nvSpPr>
        <p:spPr>
          <a:xfrm>
            <a:off x="7213600" y="4564888"/>
            <a:ext cx="50800" cy="6096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B84DDAA1-49A0-7D36-58B2-78D9B2DE71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088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874E487-FDE4-7302-F64D-DF4973E1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Сельское хозяйство.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F17437AB-236D-433E-7293-7E083B842CB4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9B5FA95-40F7-2AD5-034E-2CAD64F73AAF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7F16C3C8-63A9-777D-BB08-AE386C6D05BD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A6316D47-6AE6-0413-0FBA-22716196E744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6B733030-CDA9-AB36-C219-8D3B2F52818B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D5FE6C44-D313-CEEB-3624-A0D72B5BB6B2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110B11CC-8BF2-86B9-1961-6E203C34C0FE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easures head">
            <a:extLst>
              <a:ext uri="{FF2B5EF4-FFF2-40B4-BE49-F238E27FC236}">
                <a16:creationId xmlns:a16="http://schemas.microsoft.com/office/drawing/2014/main" id="{7C593DC9-E4FE-8FDE-EFE8-F7937CA3CBE0}"/>
              </a:ext>
            </a:extLst>
          </p:cNvPr>
          <p:cNvSpPr txBox="1"/>
          <p:nvPr/>
        </p:nvSpPr>
        <p:spPr>
          <a:xfrm>
            <a:off x="609600" y="1207008"/>
            <a:ext cx="5588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9CC88F"/>
                </a:solidFill>
                <a:latin typeface="Bahnschrift SemiBold" panose="020B0502040204020203" pitchFamily="34" charset="0"/>
              </a:rPr>
              <a:t>Меры по улучшению:</a:t>
            </a:r>
          </a:p>
        </p:txBody>
      </p:sp>
      <p:sp>
        <p:nvSpPr>
          <p:cNvPr id="11" name="Tractors card">
            <a:extLst>
              <a:ext uri="{FF2B5EF4-FFF2-40B4-BE49-F238E27FC236}">
                <a16:creationId xmlns:a16="http://schemas.microsoft.com/office/drawing/2014/main" id="{8E728DB6-A51E-3ECB-F1CA-1EBFF9EDE570}"/>
              </a:ext>
            </a:extLst>
          </p:cNvPr>
          <p:cNvSpPr/>
          <p:nvPr/>
        </p:nvSpPr>
        <p:spPr>
          <a:xfrm>
            <a:off x="609600" y="1811528"/>
            <a:ext cx="5588000" cy="117856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ractors">
            <a:extLst>
              <a:ext uri="{FF2B5EF4-FFF2-40B4-BE49-F238E27FC236}">
                <a16:creationId xmlns:a16="http://schemas.microsoft.com/office/drawing/2014/main" id="{1C706F0E-61D2-427B-F57D-13838A17FEDE}"/>
              </a:ext>
            </a:extLst>
          </p:cNvPr>
          <p:cNvSpPr txBox="1"/>
          <p:nvPr/>
        </p:nvSpPr>
        <p:spPr>
          <a:xfrm>
            <a:off x="889000" y="1989328"/>
            <a:ext cx="51054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E7BF62"/>
                </a:solidFill>
                <a:latin typeface="Bahnschrift SemiBold" panose="020B0502040204020203" pitchFamily="34" charset="0"/>
              </a:rPr>
              <a:t>1950 год</a:t>
            </a: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 - выпуск тракторов и комбайнов </a:t>
            </a:r>
            <a:r>
              <a:rPr lang="ru-RU" sz="2400" b="1" dirty="0">
                <a:solidFill>
                  <a:srgbClr val="E7BF62"/>
                </a:solidFill>
                <a:latin typeface="Segoe UI" panose="020B0502040204020203" pitchFamily="34" charset="0"/>
              </a:rPr>
              <a:t>в 3 раза больше</a:t>
            </a:r>
          </a:p>
        </p:txBody>
      </p:sp>
      <p:sp>
        <p:nvSpPr>
          <p:cNvPr id="13" name="Tractors bar">
            <a:extLst>
              <a:ext uri="{FF2B5EF4-FFF2-40B4-BE49-F238E27FC236}">
                <a16:creationId xmlns:a16="http://schemas.microsoft.com/office/drawing/2014/main" id="{E56A9402-A10B-8A58-8354-F9E27D141ED7}"/>
              </a:ext>
            </a:extLst>
          </p:cNvPr>
          <p:cNvSpPr/>
          <p:nvPr/>
        </p:nvSpPr>
        <p:spPr>
          <a:xfrm>
            <a:off x="711200" y="1938528"/>
            <a:ext cx="50800" cy="924560"/>
          </a:xfrm>
          <a:prstGeom prst="rect">
            <a:avLst/>
          </a:prstGeom>
          <a:solidFill>
            <a:srgbClr val="E7BF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ther">
            <a:extLst>
              <a:ext uri="{FF2B5EF4-FFF2-40B4-BE49-F238E27FC236}">
                <a16:creationId xmlns:a16="http://schemas.microsoft.com/office/drawing/2014/main" id="{F1310F8C-4AB9-730B-3207-88F1EEC58E79}"/>
              </a:ext>
            </a:extLst>
          </p:cNvPr>
          <p:cNvSpPr txBox="1"/>
          <p:nvPr/>
        </p:nvSpPr>
        <p:spPr>
          <a:xfrm>
            <a:off x="609600" y="3218688"/>
            <a:ext cx="55880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200"/>
              </a:spcAft>
              <a:buClr>
                <a:srgbClr val="9CC88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Работа колхозных рынков</a:t>
            </a:r>
          </a:p>
          <a:p>
            <a:pPr marL="304800" indent="-304800">
              <a:spcAft>
                <a:spcPts val="1200"/>
              </a:spcAft>
              <a:buClr>
                <a:srgbClr val="9CC88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Орошение земель</a:t>
            </a:r>
          </a:p>
          <a:p>
            <a:pPr marL="304800" indent="-304800">
              <a:spcAft>
                <a:spcPts val="1200"/>
              </a:spcAft>
              <a:buClr>
                <a:srgbClr val="9CC88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F2EEE6"/>
                </a:solidFill>
                <a:latin typeface="Segoe UI" panose="020B0502040204020203" pitchFamily="34" charset="0"/>
              </a:rPr>
              <a:t>Развитие химических удобрений</a:t>
            </a:r>
          </a:p>
        </p:txBody>
      </p:sp>
      <p:pic>
        <p:nvPicPr>
          <p:cNvPr id="16" name="Combine" descr="Волго-Донской канал, шлюз № 15, 1952 г. (фото М. Трахмана, Главархив Москвы)">
            <a:extLst>
              <a:ext uri="{FF2B5EF4-FFF2-40B4-BE49-F238E27FC236}">
                <a16:creationId xmlns:a16="http://schemas.microsoft.com/office/drawing/2014/main" id="{179A8A8A-37B0-285D-DD0E-EFC740689D2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130808"/>
            <a:ext cx="4978400" cy="5295392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BD91A741-E057-860B-9CBD-E4FB4A56B27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42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FFE167D-7E80-58B0-85EB-F21CC6F7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Меры по улучшению жизни населения.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9CDE9889-DD97-A795-2967-C2433E74F4E2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E4CFE50-029B-7FBB-C9A9-AC7BE55157F1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369FC07D-4C9E-EEF6-09BE-AEEB56FDAEB2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4D4FD633-5364-CDA7-235B-E31848967EBE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6282B2EE-8A5E-9223-AD15-1C50B4F36841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A3ADBE3A-93B5-7EF7-BCB5-45350C9EA0DA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78266FFA-7D96-5E9F-A445-E81F9A13BBAA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rds card">
            <a:extLst>
              <a:ext uri="{FF2B5EF4-FFF2-40B4-BE49-F238E27FC236}">
                <a16:creationId xmlns:a16="http://schemas.microsoft.com/office/drawing/2014/main" id="{86D304B9-2AA5-257F-6C95-0A536D11660B}"/>
              </a:ext>
            </a:extLst>
          </p:cNvPr>
          <p:cNvSpPr/>
          <p:nvPr/>
        </p:nvSpPr>
        <p:spPr>
          <a:xfrm>
            <a:off x="609600" y="1207008"/>
            <a:ext cx="10972800" cy="817880"/>
          </a:xfrm>
          <a:prstGeom prst="roundRect">
            <a:avLst>
              <a:gd name="adj" fmla="val 6000"/>
            </a:avLst>
          </a:prstGeom>
          <a:solidFill>
            <a:srgbClr val="F7EC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s">
            <a:extLst>
              <a:ext uri="{FF2B5EF4-FFF2-40B4-BE49-F238E27FC236}">
                <a16:creationId xmlns:a16="http://schemas.microsoft.com/office/drawing/2014/main" id="{453D5A78-AA08-F43B-40E7-A739D36407C8}"/>
              </a:ext>
            </a:extLst>
          </p:cNvPr>
          <p:cNvSpPr txBox="1"/>
          <p:nvPr/>
        </p:nvSpPr>
        <p:spPr>
          <a:xfrm>
            <a:off x="914400" y="1410208"/>
            <a:ext cx="10439400" cy="411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C2932F"/>
                </a:solidFill>
                <a:latin typeface="Bahnschrift SemiBold" panose="020B0502040204020203" pitchFamily="34" charset="0"/>
              </a:rPr>
              <a:t>1947 год</a:t>
            </a:r>
            <a:r>
              <a:rPr lang="ru-RU" sz="2700" dirty="0">
                <a:solidFill>
                  <a:srgbClr val="1F2326"/>
                </a:solidFill>
                <a:latin typeface="Segoe UI" panose="020B0502040204020203" pitchFamily="34" charset="0"/>
              </a:rPr>
              <a:t> - были отменены </a:t>
            </a:r>
            <a:r>
              <a:rPr lang="ru-RU" sz="2700" b="1" dirty="0">
                <a:solidFill>
                  <a:srgbClr val="1F2326"/>
                </a:solidFill>
                <a:latin typeface="Segoe UI" panose="020B0502040204020203" pitchFamily="34" charset="0"/>
              </a:rPr>
              <a:t>продовольственные карточки.</a:t>
            </a:r>
          </a:p>
        </p:txBody>
      </p:sp>
      <p:sp>
        <p:nvSpPr>
          <p:cNvPr id="12" name="Cards bar">
            <a:extLst>
              <a:ext uri="{FF2B5EF4-FFF2-40B4-BE49-F238E27FC236}">
                <a16:creationId xmlns:a16="http://schemas.microsoft.com/office/drawing/2014/main" id="{08024B0C-4389-FA0F-956F-0479CF41F15F}"/>
              </a:ext>
            </a:extLst>
          </p:cNvPr>
          <p:cNvSpPr/>
          <p:nvPr/>
        </p:nvSpPr>
        <p:spPr>
          <a:xfrm>
            <a:off x="711200" y="1334008"/>
            <a:ext cx="50800" cy="563880"/>
          </a:xfrm>
          <a:prstGeom prst="rect">
            <a:avLst/>
          </a:prstGeom>
          <a:solidFill>
            <a:srgbClr val="C29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ation card mount">
            <a:extLst>
              <a:ext uri="{FF2B5EF4-FFF2-40B4-BE49-F238E27FC236}">
                <a16:creationId xmlns:a16="http://schemas.microsoft.com/office/drawing/2014/main" id="{455DA6CC-5F4F-0682-431C-EAA5B34028D7}"/>
              </a:ext>
            </a:extLst>
          </p:cNvPr>
          <p:cNvSpPr/>
          <p:nvPr/>
        </p:nvSpPr>
        <p:spPr>
          <a:xfrm>
            <a:off x="1651000" y="2223008"/>
            <a:ext cx="3886200" cy="2032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Ration card" descr="Продовольственная карточка на хлеб, декабрь 1947 г. (Музей Москвы)">
            <a:extLst>
              <a:ext uri="{FF2B5EF4-FFF2-40B4-BE49-F238E27FC236}">
                <a16:creationId xmlns:a16="http://schemas.microsoft.com/office/drawing/2014/main" id="{A714BF58-19BD-9F63-8DFC-059D874BB20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2311908"/>
            <a:ext cx="3708400" cy="1854200"/>
          </a:xfrm>
          <a:prstGeom prst="rect">
            <a:avLst/>
          </a:prstGeom>
        </p:spPr>
      </p:pic>
      <p:sp>
        <p:nvSpPr>
          <p:cNvPr id="16" name="Banknote mount">
            <a:extLst>
              <a:ext uri="{FF2B5EF4-FFF2-40B4-BE49-F238E27FC236}">
                <a16:creationId xmlns:a16="http://schemas.microsoft.com/office/drawing/2014/main" id="{C699FA1A-C870-7636-2ED2-879E1A52D31F}"/>
              </a:ext>
            </a:extLst>
          </p:cNvPr>
          <p:cNvSpPr/>
          <p:nvPr/>
        </p:nvSpPr>
        <p:spPr>
          <a:xfrm>
            <a:off x="1665422" y="4407408"/>
            <a:ext cx="3857356" cy="2032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Banknote" descr="Банкнота 100 рублей образца 1947 г.">
            <a:extLst>
              <a:ext uri="{FF2B5EF4-FFF2-40B4-BE49-F238E27FC236}">
                <a16:creationId xmlns:a16="http://schemas.microsoft.com/office/drawing/2014/main" id="{EF942E4F-6ECF-D1AC-124A-7191378A446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22" y="4496308"/>
            <a:ext cx="3679557" cy="1854200"/>
          </a:xfrm>
          <a:prstGeom prst="rect">
            <a:avLst/>
          </a:prstGeom>
        </p:spPr>
      </p:pic>
      <p:sp>
        <p:nvSpPr>
          <p:cNvPr id="19" name="Reform">
            <a:extLst>
              <a:ext uri="{FF2B5EF4-FFF2-40B4-BE49-F238E27FC236}">
                <a16:creationId xmlns:a16="http://schemas.microsoft.com/office/drawing/2014/main" id="{89F3F8A2-1ADF-E6F7-6E8A-143FB9042F73}"/>
              </a:ext>
            </a:extLst>
          </p:cNvPr>
          <p:cNvSpPr txBox="1"/>
          <p:nvPr/>
        </p:nvSpPr>
        <p:spPr>
          <a:xfrm>
            <a:off x="6858000" y="2172208"/>
            <a:ext cx="4724400" cy="15732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C2932F"/>
                </a:solidFill>
                <a:latin typeface="Segoe UI" panose="020B0502040204020203" pitchFamily="34" charset="0"/>
              </a:rPr>
              <a:t>Денежная реформа:</a:t>
            </a: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 10 старых рублей = 1 новый рубль.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3D6683"/>
                </a:solidFill>
                <a:latin typeface="Segoe UI" panose="020B0502040204020203" pitchFamily="34" charset="0"/>
              </a:rPr>
              <a:t>Отказ СССР вступать в МВФ и МБРР</a:t>
            </a:r>
          </a:p>
        </p:txBody>
      </p:sp>
      <p:sp>
        <p:nvSpPr>
          <p:cNvPr id="20" name="Effects card">
            <a:extLst>
              <a:ext uri="{FF2B5EF4-FFF2-40B4-BE49-F238E27FC236}">
                <a16:creationId xmlns:a16="http://schemas.microsoft.com/office/drawing/2014/main" id="{2B140284-D653-122E-E2DC-AC9934DBBB9F}"/>
              </a:ext>
            </a:extLst>
          </p:cNvPr>
          <p:cNvSpPr/>
          <p:nvPr/>
        </p:nvSpPr>
        <p:spPr>
          <a:xfrm>
            <a:off x="6858000" y="4126484"/>
            <a:ext cx="4724400" cy="1483360"/>
          </a:xfrm>
          <a:prstGeom prst="roundRect">
            <a:avLst>
              <a:gd name="adj" fmla="val 6000"/>
            </a:avLst>
          </a:prstGeom>
          <a:solidFill>
            <a:srgbClr val="DFE8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ffects">
            <a:extLst>
              <a:ext uri="{FF2B5EF4-FFF2-40B4-BE49-F238E27FC236}">
                <a16:creationId xmlns:a16="http://schemas.microsoft.com/office/drawing/2014/main" id="{830D0599-FDF2-F3AD-72E9-8CA65DF8A858}"/>
              </a:ext>
            </a:extLst>
          </p:cNvPr>
          <p:cNvSpPr txBox="1"/>
          <p:nvPr/>
        </p:nvSpPr>
        <p:spPr>
          <a:xfrm>
            <a:off x="7137400" y="4304284"/>
            <a:ext cx="42418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3D6683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поддержание довольно низких внутренних цен</a:t>
            </a:r>
          </a:p>
          <a:p>
            <a:pPr marL="304800" indent="-304800">
              <a:spcAft>
                <a:spcPts val="600"/>
              </a:spcAft>
              <a:buClr>
                <a:srgbClr val="3D6683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1F2326"/>
                </a:solidFill>
                <a:latin typeface="Segoe UI" panose="020B0502040204020203" pitchFamily="34" charset="0"/>
              </a:rPr>
              <a:t>сдерживание инфляции</a:t>
            </a:r>
          </a:p>
        </p:txBody>
      </p:sp>
      <p:sp>
        <p:nvSpPr>
          <p:cNvPr id="22" name="Effects bar">
            <a:extLst>
              <a:ext uri="{FF2B5EF4-FFF2-40B4-BE49-F238E27FC236}">
                <a16:creationId xmlns:a16="http://schemas.microsoft.com/office/drawing/2014/main" id="{8B202BB0-0F12-71AF-7160-E7FF164E8C44}"/>
              </a:ext>
            </a:extLst>
          </p:cNvPr>
          <p:cNvSpPr/>
          <p:nvPr/>
        </p:nvSpPr>
        <p:spPr>
          <a:xfrm>
            <a:off x="6959600" y="4253484"/>
            <a:ext cx="50800" cy="1229360"/>
          </a:xfrm>
          <a:prstGeom prst="rect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Down arrow">
            <a:extLst>
              <a:ext uri="{FF2B5EF4-FFF2-40B4-BE49-F238E27FC236}">
                <a16:creationId xmlns:a16="http://schemas.microsoft.com/office/drawing/2014/main" id="{3B6A444F-CB3D-AD5F-FEFD-8A9D7638DFAF}"/>
              </a:ext>
            </a:extLst>
          </p:cNvPr>
          <p:cNvSpPr/>
          <p:nvPr/>
        </p:nvSpPr>
        <p:spPr>
          <a:xfrm>
            <a:off x="7061200" y="3821684"/>
            <a:ext cx="279400" cy="203200"/>
          </a:xfrm>
          <a:prstGeom prst="downArrow">
            <a:avLst/>
          </a:prstGeom>
          <a:solidFill>
            <a:srgbClr val="3D668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82DE26EB-1F32-28E0-225A-39911D469B1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26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5467B9D-C85D-C1D9-7C08-41BB1631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Меры по улучшению жизни населения.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0643A601-7301-4C7C-E926-DF30FB334050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D12A1832-5023-3217-FFB7-55AB80035FDF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6F0B8F5F-CFC8-DEB2-A9BC-4F5452BC2720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3DD7839B-2D4E-C93B-FED0-BA12037FCF82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FEE932C2-01B4-065E-8E1A-FB54E4830CE0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30D5B03F-453F-3A9E-304A-E196CAAFB862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BB2FDACD-871C-14F6-3754-64FE7B098909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3B4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easures head">
            <a:extLst>
              <a:ext uri="{FF2B5EF4-FFF2-40B4-BE49-F238E27FC236}">
                <a16:creationId xmlns:a16="http://schemas.microsoft.com/office/drawing/2014/main" id="{7E859931-23E3-E259-1C45-A2EA560C6FF5}"/>
              </a:ext>
            </a:extLst>
          </p:cNvPr>
          <p:cNvSpPr txBox="1"/>
          <p:nvPr/>
        </p:nvSpPr>
        <p:spPr>
          <a:xfrm>
            <a:off x="609600" y="1207008"/>
            <a:ext cx="7112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F2EEE6"/>
                </a:solidFill>
                <a:latin typeface="Bahnschrift SemiBold" panose="020B0502040204020203" pitchFamily="34" charset="0"/>
              </a:rPr>
              <a:t>Меры по улучшение жизни населения:</a:t>
            </a:r>
          </a:p>
        </p:txBody>
      </p:sp>
      <p:sp>
        <p:nvSpPr>
          <p:cNvPr id="11" name="Prices card">
            <a:extLst>
              <a:ext uri="{FF2B5EF4-FFF2-40B4-BE49-F238E27FC236}">
                <a16:creationId xmlns:a16="http://schemas.microsoft.com/office/drawing/2014/main" id="{6ED7179C-3CD1-EE7C-339D-4170CF5C4E73}"/>
              </a:ext>
            </a:extLst>
          </p:cNvPr>
          <p:cNvSpPr/>
          <p:nvPr/>
        </p:nvSpPr>
        <p:spPr>
          <a:xfrm>
            <a:off x="609600" y="1781048"/>
            <a:ext cx="7112000" cy="1117600"/>
          </a:xfrm>
          <a:prstGeom prst="roundRect">
            <a:avLst>
              <a:gd name="adj" fmla="val 6000"/>
            </a:avLst>
          </a:prstGeom>
          <a:solidFill>
            <a:srgbClr val="E2ED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rices">
            <a:extLst>
              <a:ext uri="{FF2B5EF4-FFF2-40B4-BE49-F238E27FC236}">
                <a16:creationId xmlns:a16="http://schemas.microsoft.com/office/drawing/2014/main" id="{4AAF111B-36B4-AF16-B09A-C3555E871F94}"/>
              </a:ext>
            </a:extLst>
          </p:cNvPr>
          <p:cNvSpPr txBox="1"/>
          <p:nvPr/>
        </p:nvSpPr>
        <p:spPr>
          <a:xfrm>
            <a:off x="889000" y="1958848"/>
            <a:ext cx="6629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4D7A47"/>
                </a:solidFill>
                <a:latin typeface="Segoe UI" panose="020B0502040204020203" pitchFamily="34" charset="0"/>
              </a:rPr>
              <a:t>Регулярное снижение цен</a:t>
            </a:r>
            <a:r>
              <a:rPr lang="ru-RU" sz="2500" dirty="0">
                <a:solidFill>
                  <a:srgbClr val="1F2326"/>
                </a:solidFill>
                <a:latin typeface="Segoe UI" panose="020B0502040204020203" pitchFamily="34" charset="0"/>
              </a:rPr>
              <a:t> на товары первой необходимости</a:t>
            </a:r>
          </a:p>
        </p:txBody>
      </p:sp>
      <p:sp>
        <p:nvSpPr>
          <p:cNvPr id="13" name="Prices bar">
            <a:extLst>
              <a:ext uri="{FF2B5EF4-FFF2-40B4-BE49-F238E27FC236}">
                <a16:creationId xmlns:a16="http://schemas.microsoft.com/office/drawing/2014/main" id="{2BF7F44E-83C9-2EA1-3BF8-654E197E0BB2}"/>
              </a:ext>
            </a:extLst>
          </p:cNvPr>
          <p:cNvSpPr/>
          <p:nvPr/>
        </p:nvSpPr>
        <p:spPr>
          <a:xfrm>
            <a:off x="711200" y="1908048"/>
            <a:ext cx="50800" cy="863600"/>
          </a:xfrm>
          <a:prstGeom prst="rect">
            <a:avLst/>
          </a:prstGeom>
          <a:solidFill>
            <a:srgbClr val="4D7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But">
            <a:extLst>
              <a:ext uri="{FF2B5EF4-FFF2-40B4-BE49-F238E27FC236}">
                <a16:creationId xmlns:a16="http://schemas.microsoft.com/office/drawing/2014/main" id="{416C72A4-1A60-72E0-CBCB-183A83E43104}"/>
              </a:ext>
            </a:extLst>
          </p:cNvPr>
          <p:cNvSpPr txBox="1"/>
          <p:nvPr/>
        </p:nvSpPr>
        <p:spPr>
          <a:xfrm>
            <a:off x="609600" y="3076448"/>
            <a:ext cx="7112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dirty="0">
                <a:solidFill>
                  <a:srgbClr val="EE8E80"/>
                </a:solidFill>
                <a:latin typeface="Bahnschrift SemiBold" panose="020B0502040204020203" pitchFamily="34" charset="0"/>
              </a:rPr>
              <a:t>НО!</a:t>
            </a:r>
          </a:p>
        </p:txBody>
      </p:sp>
      <p:sp>
        <p:nvSpPr>
          <p:cNvPr id="15" name="Minus card">
            <a:extLst>
              <a:ext uri="{FF2B5EF4-FFF2-40B4-BE49-F238E27FC236}">
                <a16:creationId xmlns:a16="http://schemas.microsoft.com/office/drawing/2014/main" id="{99A4B79B-1F49-7EF2-33DD-EC1B26C8DE98}"/>
              </a:ext>
            </a:extLst>
          </p:cNvPr>
          <p:cNvSpPr/>
          <p:nvPr/>
        </p:nvSpPr>
        <p:spPr>
          <a:xfrm>
            <a:off x="609600" y="3924808"/>
            <a:ext cx="7112000" cy="1605280"/>
          </a:xfrm>
          <a:prstGeom prst="roundRect">
            <a:avLst>
              <a:gd name="adj" fmla="val 6000"/>
            </a:avLst>
          </a:prstGeom>
          <a:solidFill>
            <a:srgbClr val="2B31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inus">
            <a:extLst>
              <a:ext uri="{FF2B5EF4-FFF2-40B4-BE49-F238E27FC236}">
                <a16:creationId xmlns:a16="http://schemas.microsoft.com/office/drawing/2014/main" id="{83241241-8B7A-F27C-5432-03713A30062C}"/>
              </a:ext>
            </a:extLst>
          </p:cNvPr>
          <p:cNvSpPr txBox="1"/>
          <p:nvPr/>
        </p:nvSpPr>
        <p:spPr>
          <a:xfrm>
            <a:off x="889000" y="4102608"/>
            <a:ext cx="6629400" cy="1249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EE8E8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многие товары не доступны каждому</a:t>
            </a:r>
          </a:p>
          <a:p>
            <a:pPr marL="304800" indent="-304800">
              <a:spcAft>
                <a:spcPts val="600"/>
              </a:spcAft>
              <a:buClr>
                <a:srgbClr val="EE8E8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небольшие заработные платы</a:t>
            </a:r>
          </a:p>
          <a:p>
            <a:pPr marL="304800" indent="-304800">
              <a:spcAft>
                <a:spcPts val="600"/>
              </a:spcAft>
              <a:buClr>
                <a:srgbClr val="EE8E8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F2EEE6"/>
                </a:solidFill>
                <a:latin typeface="Segoe UI" panose="020B0502040204020203" pitchFamily="34" charset="0"/>
              </a:rPr>
              <a:t>жизнь в переполненных коммуналках</a:t>
            </a:r>
          </a:p>
        </p:txBody>
      </p:sp>
      <p:sp>
        <p:nvSpPr>
          <p:cNvPr id="17" name="Minus bar">
            <a:extLst>
              <a:ext uri="{FF2B5EF4-FFF2-40B4-BE49-F238E27FC236}">
                <a16:creationId xmlns:a16="http://schemas.microsoft.com/office/drawing/2014/main" id="{F805A362-A207-68B7-795C-D05BF77AC49D}"/>
              </a:ext>
            </a:extLst>
          </p:cNvPr>
          <p:cNvSpPr/>
          <p:nvPr/>
        </p:nvSpPr>
        <p:spPr>
          <a:xfrm>
            <a:off x="711200" y="4051808"/>
            <a:ext cx="50800" cy="1351280"/>
          </a:xfrm>
          <a:prstGeom prst="rect">
            <a:avLst/>
          </a:prstGeom>
          <a:solidFill>
            <a:srgbClr val="EE8E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Kommunalka" descr="Коммунальная квартира (фотография из исходной презентации)">
            <a:extLst>
              <a:ext uri="{FF2B5EF4-FFF2-40B4-BE49-F238E27FC236}">
                <a16:creationId xmlns:a16="http://schemas.microsoft.com/office/drawing/2014/main" id="{40E851F0-EFF6-7285-CA70-EA1D47D492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130808"/>
            <a:ext cx="3454400" cy="5295392"/>
          </a:xfrm>
          <a:prstGeom prst="roundRect">
            <a:avLst>
              <a:gd name="adj" fmla="val 4000"/>
            </a:avLst>
          </a:prstGeom>
          <a:ln w="12700">
            <a:solidFill>
              <a:srgbClr val="3B434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EC2FB78D-8D2F-29B3-C151-65B2A149DD5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79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79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275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80FD3BC-BE6A-E23B-9F43-DAD73478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F2326"/>
                </a:solidFill>
                <a:latin typeface="Bahnschrift SemiBold" panose="020B0502040204020203" pitchFamily="34" charset="0"/>
              </a:rPr>
              <a:t>Меры по улучшению жизни населения.</a:t>
            </a:r>
          </a:p>
        </p:txBody>
      </p:sp>
      <p:sp>
        <p:nvSpPr>
          <p:cNvPr id="3" name="Mark">
            <a:extLst>
              <a:ext uri="{FF2B5EF4-FFF2-40B4-BE49-F238E27FC236}">
                <a16:creationId xmlns:a16="http://schemas.microsoft.com/office/drawing/2014/main" id="{9A76AD95-C98B-282B-7EA5-528C9C387211}"/>
              </a:ext>
            </a:extLst>
          </p:cNvPr>
          <p:cNvSpPr/>
          <p:nvPr/>
        </p:nvSpPr>
        <p:spPr>
          <a:xfrm>
            <a:off x="609600" y="978408"/>
            <a:ext cx="330200" cy="6350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56FAB7D-8B17-1665-4E84-152255EF8215}"/>
              </a:ext>
            </a:extLst>
          </p:cNvPr>
          <p:cNvCxnSpPr/>
          <p:nvPr/>
        </p:nvCxnSpPr>
        <p:spPr>
          <a:xfrm>
            <a:off x="1016000" y="1010158"/>
            <a:ext cx="2133600" cy="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ck">
            <a:extLst>
              <a:ext uri="{FF2B5EF4-FFF2-40B4-BE49-F238E27FC236}">
                <a16:creationId xmlns:a16="http://schemas.microsoft.com/office/drawing/2014/main" id="{EEF77B21-FAD5-D5AF-87D1-487376AD17FF}"/>
              </a:ext>
            </a:extLst>
          </p:cNvPr>
          <p:cNvCxnSpPr/>
          <p:nvPr/>
        </p:nvCxnSpPr>
        <p:spPr>
          <a:xfrm>
            <a:off x="10160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ck">
            <a:extLst>
              <a:ext uri="{FF2B5EF4-FFF2-40B4-BE49-F238E27FC236}">
                <a16:creationId xmlns:a16="http://schemas.microsoft.com/office/drawing/2014/main" id="{AF5A477C-38BD-97E2-9DD7-D23909CD1957}"/>
              </a:ext>
            </a:extLst>
          </p:cNvPr>
          <p:cNvCxnSpPr/>
          <p:nvPr/>
        </p:nvCxnSpPr>
        <p:spPr>
          <a:xfrm>
            <a:off x="15494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ck">
            <a:extLst>
              <a:ext uri="{FF2B5EF4-FFF2-40B4-BE49-F238E27FC236}">
                <a16:creationId xmlns:a16="http://schemas.microsoft.com/office/drawing/2014/main" id="{BBBCBD9C-0B37-9F61-EE17-61C5636CFEFD}"/>
              </a:ext>
            </a:extLst>
          </p:cNvPr>
          <p:cNvCxnSpPr/>
          <p:nvPr/>
        </p:nvCxnSpPr>
        <p:spPr>
          <a:xfrm>
            <a:off x="20828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Tick">
            <a:extLst>
              <a:ext uri="{FF2B5EF4-FFF2-40B4-BE49-F238E27FC236}">
                <a16:creationId xmlns:a16="http://schemas.microsoft.com/office/drawing/2014/main" id="{EBE449F5-2F36-151C-00E1-931B4D4E2E0A}"/>
              </a:ext>
            </a:extLst>
          </p:cNvPr>
          <p:cNvCxnSpPr/>
          <p:nvPr/>
        </p:nvCxnSpPr>
        <p:spPr>
          <a:xfrm>
            <a:off x="26162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ck">
            <a:extLst>
              <a:ext uri="{FF2B5EF4-FFF2-40B4-BE49-F238E27FC236}">
                <a16:creationId xmlns:a16="http://schemas.microsoft.com/office/drawing/2014/main" id="{BFAF6548-E8CF-BB78-6455-F7AA34EBC904}"/>
              </a:ext>
            </a:extLst>
          </p:cNvPr>
          <p:cNvCxnSpPr/>
          <p:nvPr/>
        </p:nvCxnSpPr>
        <p:spPr>
          <a:xfrm>
            <a:off x="3149600" y="965708"/>
            <a:ext cx="0" cy="88900"/>
          </a:xfrm>
          <a:prstGeom prst="line">
            <a:avLst/>
          </a:prstGeom>
          <a:ln w="9525">
            <a:solidFill>
              <a:srgbClr val="B9A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efinition card">
            <a:extLst>
              <a:ext uri="{FF2B5EF4-FFF2-40B4-BE49-F238E27FC236}">
                <a16:creationId xmlns:a16="http://schemas.microsoft.com/office/drawing/2014/main" id="{BCA0A5F4-7445-517F-C598-C30E3654C196}"/>
              </a:ext>
            </a:extLst>
          </p:cNvPr>
          <p:cNvSpPr/>
          <p:nvPr/>
        </p:nvSpPr>
        <p:spPr>
          <a:xfrm>
            <a:off x="609600" y="1207008"/>
            <a:ext cx="10972800" cy="1137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CFC6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efinition">
            <a:extLst>
              <a:ext uri="{FF2B5EF4-FFF2-40B4-BE49-F238E27FC236}">
                <a16:creationId xmlns:a16="http://schemas.microsoft.com/office/drawing/2014/main" id="{2B2882C1-3EA2-5651-1E7E-ED665F016E92}"/>
              </a:ext>
            </a:extLst>
          </p:cNvPr>
          <p:cNvSpPr txBox="1"/>
          <p:nvPr/>
        </p:nvSpPr>
        <p:spPr>
          <a:xfrm>
            <a:off x="914400" y="1410208"/>
            <a:ext cx="10439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B23A2E"/>
                </a:solidFill>
                <a:latin typeface="Bahnschrift SemiBold" panose="020B0502040204020203" pitchFamily="34" charset="0"/>
              </a:rPr>
              <a:t>Сталинские высотки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 — это семь величественных многоэтажных зданий, построенных в Москве в </a:t>
            </a:r>
            <a:r>
              <a:rPr lang="ru-RU" sz="2400" b="1" dirty="0">
                <a:solidFill>
                  <a:srgbClr val="1F2326"/>
                </a:solidFill>
                <a:latin typeface="Segoe UI" panose="020B0502040204020203" pitchFamily="34" charset="0"/>
              </a:rPr>
              <a:t>1947–1957 годах</a:t>
            </a:r>
            <a:r>
              <a:rPr lang="ru-RU" sz="2400" dirty="0">
                <a:solidFill>
                  <a:srgbClr val="1F2326"/>
                </a:solidFill>
                <a:latin typeface="Segoe UI" panose="020B0502040204020203" pitchFamily="34" charset="0"/>
              </a:rPr>
              <a:t> в стиле сталинского ампира.</a:t>
            </a:r>
          </a:p>
        </p:txBody>
      </p:sp>
      <p:sp>
        <p:nvSpPr>
          <p:cNvPr id="12" name="Definition bar">
            <a:extLst>
              <a:ext uri="{FF2B5EF4-FFF2-40B4-BE49-F238E27FC236}">
                <a16:creationId xmlns:a16="http://schemas.microsoft.com/office/drawing/2014/main" id="{C3C71028-9B59-3209-0F84-3CCAF9B1D678}"/>
              </a:ext>
            </a:extLst>
          </p:cNvPr>
          <p:cNvSpPr/>
          <p:nvPr/>
        </p:nvSpPr>
        <p:spPr>
          <a:xfrm>
            <a:off x="711200" y="1334008"/>
            <a:ext cx="50800" cy="883920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Vysotki" descr="Семь сталинских высоток Москвы (современные фотографии)">
            <a:extLst>
              <a:ext uri="{FF2B5EF4-FFF2-40B4-BE49-F238E27FC236}">
                <a16:creationId xmlns:a16="http://schemas.microsoft.com/office/drawing/2014/main" id="{8685A65E-1355-8604-55D3-80579535441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89224"/>
            <a:ext cx="7112000" cy="2921000"/>
          </a:xfrm>
          <a:prstGeom prst="roundRect">
            <a:avLst>
              <a:gd name="adj" fmla="val 4000"/>
            </a:avLst>
          </a:prstGeom>
          <a:ln w="12700">
            <a:solidFill>
              <a:srgbClr val="CFC6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Note">
            <a:extLst>
              <a:ext uri="{FF2B5EF4-FFF2-40B4-BE49-F238E27FC236}">
                <a16:creationId xmlns:a16="http://schemas.microsoft.com/office/drawing/2014/main" id="{B1E6E0E1-EEE2-A012-3EAF-52D9D676E5CF}"/>
              </a:ext>
            </a:extLst>
          </p:cNvPr>
          <p:cNvSpPr txBox="1"/>
          <p:nvPr/>
        </p:nvSpPr>
        <p:spPr>
          <a:xfrm>
            <a:off x="8077200" y="2898648"/>
            <a:ext cx="3505200" cy="30001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300" i="1" dirty="0">
                <a:solidFill>
                  <a:srgbClr val="1F2326"/>
                </a:solidFill>
                <a:latin typeface="Segoe UI" panose="020B0502040204020203" pitchFamily="34" charset="0"/>
              </a:rPr>
              <a:t>Они символизируют </a:t>
            </a:r>
            <a:r>
              <a:rPr lang="ru-RU" sz="2300" b="1" dirty="0">
                <a:solidFill>
                  <a:srgbClr val="B23A2E"/>
                </a:solidFill>
                <a:latin typeface="Segoe UI" panose="020B0502040204020203" pitchFamily="34" charset="0"/>
              </a:rPr>
              <a:t>мощь и величие Советского Союза</a:t>
            </a:r>
            <a:r>
              <a:rPr lang="ru-RU" sz="2300" i="1" dirty="0">
                <a:solidFill>
                  <a:srgbClr val="1F2326"/>
                </a:solidFill>
                <a:latin typeface="Segoe UI" panose="020B0502040204020203" pitchFamily="34" charset="0"/>
              </a:rPr>
              <a:t> и расположены в разных частях города, образуя уникальный архитектурный ансамбль.</a:t>
            </a:r>
          </a:p>
        </p:txBody>
      </p:sp>
      <p:sp>
        <p:nvSpPr>
          <p:cNvPr id="16" name="Note bar">
            <a:extLst>
              <a:ext uri="{FF2B5EF4-FFF2-40B4-BE49-F238E27FC236}">
                <a16:creationId xmlns:a16="http://schemas.microsoft.com/office/drawing/2014/main" id="{5829F3F3-E8B8-0B17-787A-4EAC465E3998}"/>
              </a:ext>
            </a:extLst>
          </p:cNvPr>
          <p:cNvSpPr/>
          <p:nvPr/>
        </p:nvSpPr>
        <p:spPr>
          <a:xfrm>
            <a:off x="7924800" y="2898648"/>
            <a:ext cx="38100" cy="3000185"/>
          </a:xfrm>
          <a:prstGeom prst="rect">
            <a:avLst/>
          </a:prstGeom>
          <a:solidFill>
            <a:srgbClr val="B2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BBD33653-A6AE-A470-6757-AF22554F67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D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D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030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F2326"/>
      </a:dk1>
      <a:lt1>
        <a:srgbClr val="FFFFFF"/>
      </a:lt1>
      <a:dk2>
        <a:srgbClr val="50565C"/>
      </a:dk2>
      <a:lt2>
        <a:srgbClr val="F7ECD3"/>
      </a:lt2>
      <a:accent1>
        <a:srgbClr val="B23A2E"/>
      </a:accent1>
      <a:accent2>
        <a:srgbClr val="3D6683"/>
      </a:accent2>
      <a:accent3>
        <a:srgbClr val="C2932F"/>
      </a:accent3>
      <a:accent4>
        <a:srgbClr val="4D7A47"/>
      </a:accent4>
      <a:accent5>
        <a:srgbClr val="B23A2E"/>
      </a:accent5>
      <a:accent6>
        <a:srgbClr val="C2932F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722</Words>
  <Application>Microsoft Office PowerPoint</Application>
  <PresentationFormat>Произвольный</PresentationFormat>
  <Paragraphs>111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Bahnschrift SemiBold</vt:lpstr>
      <vt:lpstr>Segoe UI</vt:lpstr>
      <vt:lpstr>Wingdings</vt:lpstr>
      <vt:lpstr>Тема Office</vt:lpstr>
      <vt:lpstr>Презентация PowerPoint</vt:lpstr>
      <vt:lpstr>Влияние Победы.</vt:lpstr>
      <vt:lpstr>Влияние Победы</vt:lpstr>
      <vt:lpstr>Влияние победы.</vt:lpstr>
      <vt:lpstr>Потери. Демография.</vt:lpstr>
      <vt:lpstr>Потери. Демография.</vt:lpstr>
      <vt:lpstr>Социальная адаптация фронтовиков. Борьба с беспризорностью и преступностью.</vt:lpstr>
      <vt:lpstr>Социальная адаптация фронтовиков. Борьба с беспризорностью и преступностью.</vt:lpstr>
      <vt:lpstr>Социальная адаптация фронтовиков. Борьба с беспризорностью и преступностью.</vt:lpstr>
      <vt:lpstr>Социальная адаптация фронтовиков. Борьба с беспризорностью и преступностью.</vt:lpstr>
      <vt:lpstr>Восстановление промышленности.</vt:lpstr>
      <vt:lpstr>Восстановление промышленности.</vt:lpstr>
      <vt:lpstr>Восстановление промышленности.</vt:lpstr>
      <vt:lpstr>Восстановление промышленности.</vt:lpstr>
      <vt:lpstr>Сельское хозяйство.</vt:lpstr>
      <vt:lpstr>Сельское хозяйство.</vt:lpstr>
      <vt:lpstr>Меры по улучшению жизни населения.</vt:lpstr>
      <vt:lpstr>Меры по улучшению жизни населения.</vt:lpstr>
      <vt:lpstr>Меры по улучшению жизни населения.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Восстановление и развитие экономики и социальной сферы</dc:title>
  <dc:creator>100ballnik.com</dc:creator>
  <cp:lastModifiedBy>Mendal</cp:lastModifiedBy>
  <cp:revision>1</cp:revision>
  <dcterms:created xsi:type="dcterms:W3CDTF">2026-11-01T12:39:55Z</dcterms:created>
  <dcterms:modified xsi:type="dcterms:W3CDTF">2026-11-01T12:39:56Z</dcterms:modified>
</cp:coreProperties>
</file>