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0B0E17-8474-56CC-8F2A-17AF89A11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8F2021-371A-FBEA-C202-DBF5E1F86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E2F80F-4A00-45E8-F998-4FA4505BC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9AC5C9-655E-EE02-61F5-FBAF45B2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3B7FE9-AE72-B81A-6F39-928CFFDC0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719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5BD730-3636-1175-61FD-F1CF4D8DA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57AAC0D-ADB4-F357-8441-B71139213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484AC5D-35CC-7A2D-7650-1046163BE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8E484D-B26B-893F-C636-EBF252F32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D6BF80-A92C-9B8E-A277-C26A80093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501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D93DFE-A397-146D-D7F2-8F5F723EE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152C9C-16E7-7A9A-9A54-D049B9A2D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C5419E-966C-F406-A8F9-CF667469D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01F037-5B3A-72DF-E6F3-99D35256A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996570-4F82-15EE-A0DD-9F21238FC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759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AC62C7-9304-FB2C-55E6-2842AE3BE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5DD803-0563-D44D-B3EC-5EC1AEEB89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6F2467A-7DA7-B947-7BF8-3D77028A0E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4A9685E-9F67-6729-9C9B-9E9ACE4D3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3588E6-8B09-279D-9B63-588CAC732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9B3722C-E752-3C19-9DF5-C8D9F13B4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554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4D33A-3247-856C-99ED-0236C2E6A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E1D720A-F9ED-F17A-22DA-1CD6F2F7F8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E7E86E0-9464-8EA9-CF41-CE50E2418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96A4D20-67D9-66E7-D3ED-88C289B9CD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3E69D73-5652-D622-978D-2A5D58F543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80B599E-7230-7294-248E-52E93C0C0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19EB5D4-CDA0-69F4-6741-5BF80BA30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F72CFD6-7D4E-9507-72FC-DFAE576A1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663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30DC60-917F-69BC-8B0B-BEAC5BD0D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3D94C8A-9222-BAD9-BA54-6539110CB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1E9434B-6D4F-77E5-B1D7-C0711B7D5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9C5ACCF-F6C1-75DB-C554-F7D356265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001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B05EA3D-A8AF-3E63-5C54-8EECDBFD8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238E3C1-C869-863A-AB77-F3863DD1E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858F72E-487F-D8DC-4DF8-E36F5DD91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252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682C5F-7D56-E179-9CF9-A9A3063B6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F51472-96A9-E12A-9D83-415E954DDA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F22DEA6-CF36-F339-1FF6-C5FE739BA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0A5310-8DA0-2C4D-7D4A-56D4D37B5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570F58E-16DC-3234-9837-EC22B778D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629A54-ACAF-A4A2-3737-0489567A6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326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A1EAD6-8ECD-1863-EB24-6E3E73ADD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4A4C34F-C02A-76BE-4F0A-D5EE4A2CF7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6907CD-760E-EAAB-68DB-B407F6864F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9DFF638-E379-F7BF-4188-0EA6468A7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C3645E4-A60E-9AE7-4271-E2D86020C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6F91C9D-2D7E-368D-BC3D-387D1AFD0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566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7E9B7A-B576-A707-38AF-00B0D850F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36B738C-F596-31F5-01E4-8C36847F33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955DA0-EC21-8486-D646-DBA41A6D5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DE50B4-87F6-47BB-652E-47DDB2127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5E1BB6-E4DA-749F-B2EA-69630A63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90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E7C3D85-91EA-027E-4594-6FEB320A55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46AEC9F-BBDE-AA66-E46E-AE8FBEC134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BC1B0A-D1C5-AD61-F135-D7A42178F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CBB578-13F4-8481-F74A-7EF7361B7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DDC7AD-2A82-739A-3996-767A6F04C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584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616244-E250-17EC-391C-6A458DFB8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9F93760-BBB6-EB9C-C5BF-425335CB7E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3F5034-747C-E637-858F-DBD8999ACA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191A4F-3A25-4A10-9AA7-5771696C5EAA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D617A3-1831-22FC-B7C9-CBC199C7EF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9300FF-CF8E-6915-9FBD-EBCDF675C2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D1150B-1D21-49FC-BDA6-E4686C76A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056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ver picture" descr="Обложка">
            <a:extLst>
              <a:ext uri="{FF2B5EF4-FFF2-40B4-BE49-F238E27FC236}">
                <a16:creationId xmlns:a16="http://schemas.microsoft.com/office/drawing/2014/main" id="{60764274-E603-8B8D-5C59-4564646BD4C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sp>
        <p:nvSpPr>
          <p:cNvPr id="5" name="Veil">
            <a:extLst>
              <a:ext uri="{FF2B5EF4-FFF2-40B4-BE49-F238E27FC236}">
                <a16:creationId xmlns:a16="http://schemas.microsoft.com/office/drawing/2014/main" id="{45BB6568-C643-F6C4-1D07-238F3150C2A1}"/>
              </a:ext>
            </a:extLst>
          </p:cNvPr>
          <p:cNvSpPr/>
          <p:nvPr/>
        </p:nvSpPr>
        <p:spPr>
          <a:xfrm>
            <a:off x="5080000" y="0"/>
            <a:ext cx="3556000" cy="6858000"/>
          </a:xfrm>
          <a:prstGeom prst="rect">
            <a:avLst/>
          </a:prstGeom>
          <a:gradFill flip="none" rotWithShape="1">
            <a:gsLst>
              <a:gs pos="0">
                <a:srgbClr val="1B2025"/>
              </a:gs>
              <a:gs pos="100000">
                <a:srgbClr val="1B2025">
                  <a:alpha val="0"/>
                </a:srgbClr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Cover title">
            <a:extLst>
              <a:ext uri="{FF2B5EF4-FFF2-40B4-BE49-F238E27FC236}">
                <a16:creationId xmlns:a16="http://schemas.microsoft.com/office/drawing/2014/main" id="{DC5144A8-01AA-14B2-F67F-64B706791B08}"/>
              </a:ext>
            </a:extLst>
          </p:cNvPr>
          <p:cNvSpPr txBox="1"/>
          <p:nvPr/>
        </p:nvSpPr>
        <p:spPr>
          <a:xfrm>
            <a:off x="711200" y="1524000"/>
            <a:ext cx="5969000" cy="2258568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ct val="95000"/>
              </a:lnSpc>
            </a:pPr>
            <a:r>
              <a:rPr lang="ru-RU" sz="5200" dirty="0">
                <a:solidFill>
                  <a:srgbClr val="F2EEE6"/>
                </a:solidFill>
                <a:latin typeface="Cambria" panose="02040503050406030204" pitchFamily="18" charset="0"/>
              </a:rPr>
              <a:t>Военные реформы </a:t>
            </a:r>
            <a:r>
              <a:rPr lang="ru-RU" sz="5200" dirty="0">
                <a:solidFill>
                  <a:srgbClr val="D4AF61"/>
                </a:solidFill>
                <a:latin typeface="Cambria" panose="02040503050406030204" pitchFamily="18" charset="0"/>
              </a:rPr>
              <a:t>Ивана IV</a:t>
            </a:r>
            <a:r>
              <a:rPr lang="ru-RU" sz="5200" dirty="0">
                <a:solidFill>
                  <a:srgbClr val="F2EEE6"/>
                </a:solidFill>
                <a:latin typeface="Cambria" panose="02040503050406030204" pitchFamily="18" charset="0"/>
              </a:rPr>
              <a:t> и </a:t>
            </a:r>
            <a:r>
              <a:rPr lang="ru-RU" sz="5200" dirty="0">
                <a:solidFill>
                  <a:srgbClr val="D4AF61"/>
                </a:solidFill>
                <a:latin typeface="Cambria" panose="02040503050406030204" pitchFamily="18" charset="0"/>
              </a:rPr>
              <a:t>Избранной рады</a:t>
            </a:r>
          </a:p>
        </p:txBody>
      </p:sp>
      <p:sp>
        <p:nvSpPr>
          <p:cNvPr id="7" name="Merlons">
            <a:extLst>
              <a:ext uri="{FF2B5EF4-FFF2-40B4-BE49-F238E27FC236}">
                <a16:creationId xmlns:a16="http://schemas.microsoft.com/office/drawing/2014/main" id="{0DF94716-CFA8-CD59-8C9E-24DBF775FDAB}"/>
              </a:ext>
            </a:extLst>
          </p:cNvPr>
          <p:cNvSpPr/>
          <p:nvPr/>
        </p:nvSpPr>
        <p:spPr>
          <a:xfrm>
            <a:off x="711200" y="4106418"/>
            <a:ext cx="3556001" cy="184151"/>
          </a:xfrm>
          <a:custGeom>
            <a:avLst/>
            <a:gdLst/>
            <a:ahLst/>
            <a:cxnLst/>
            <a:rect l="0" t="0" r="0" b="0"/>
            <a:pathLst>
              <a:path w="3556001" h="184151">
                <a:moveTo>
                  <a:pt x="0" y="184150"/>
                </a:moveTo>
                <a:lnTo>
                  <a:pt x="76200" y="152400"/>
                </a:lnTo>
                <a:lnTo>
                  <a:pt x="76200" y="0"/>
                </a:lnTo>
                <a:lnTo>
                  <a:pt x="152400" y="57912"/>
                </a:lnTo>
                <a:lnTo>
                  <a:pt x="228600" y="0"/>
                </a:lnTo>
                <a:lnTo>
                  <a:pt x="228600" y="152400"/>
                </a:lnTo>
                <a:lnTo>
                  <a:pt x="381000" y="152400"/>
                </a:lnTo>
                <a:lnTo>
                  <a:pt x="381000" y="0"/>
                </a:lnTo>
                <a:lnTo>
                  <a:pt x="457200" y="57912"/>
                </a:lnTo>
                <a:lnTo>
                  <a:pt x="533400" y="0"/>
                </a:lnTo>
                <a:lnTo>
                  <a:pt x="533400" y="152400"/>
                </a:lnTo>
                <a:lnTo>
                  <a:pt x="685800" y="152400"/>
                </a:lnTo>
                <a:lnTo>
                  <a:pt x="685800" y="0"/>
                </a:lnTo>
                <a:lnTo>
                  <a:pt x="762000" y="57912"/>
                </a:lnTo>
                <a:lnTo>
                  <a:pt x="838200" y="0"/>
                </a:lnTo>
                <a:lnTo>
                  <a:pt x="838200" y="152400"/>
                </a:lnTo>
                <a:lnTo>
                  <a:pt x="990600" y="152400"/>
                </a:lnTo>
                <a:lnTo>
                  <a:pt x="990600" y="0"/>
                </a:lnTo>
                <a:lnTo>
                  <a:pt x="1066800" y="57912"/>
                </a:lnTo>
                <a:lnTo>
                  <a:pt x="1143000" y="0"/>
                </a:lnTo>
                <a:lnTo>
                  <a:pt x="1143000" y="152400"/>
                </a:lnTo>
                <a:lnTo>
                  <a:pt x="1295400" y="152400"/>
                </a:lnTo>
                <a:lnTo>
                  <a:pt x="1295400" y="0"/>
                </a:lnTo>
                <a:lnTo>
                  <a:pt x="1371600" y="57912"/>
                </a:lnTo>
                <a:lnTo>
                  <a:pt x="1447800" y="0"/>
                </a:lnTo>
                <a:lnTo>
                  <a:pt x="1447800" y="152400"/>
                </a:lnTo>
                <a:lnTo>
                  <a:pt x="1600200" y="152400"/>
                </a:lnTo>
                <a:lnTo>
                  <a:pt x="1600200" y="0"/>
                </a:lnTo>
                <a:lnTo>
                  <a:pt x="1676400" y="57912"/>
                </a:lnTo>
                <a:lnTo>
                  <a:pt x="1752600" y="0"/>
                </a:lnTo>
                <a:lnTo>
                  <a:pt x="1752600" y="152400"/>
                </a:lnTo>
                <a:lnTo>
                  <a:pt x="1905000" y="152400"/>
                </a:lnTo>
                <a:lnTo>
                  <a:pt x="1905000" y="0"/>
                </a:lnTo>
                <a:lnTo>
                  <a:pt x="1981200" y="57912"/>
                </a:lnTo>
                <a:lnTo>
                  <a:pt x="2057400" y="0"/>
                </a:lnTo>
                <a:lnTo>
                  <a:pt x="2057400" y="152400"/>
                </a:lnTo>
                <a:lnTo>
                  <a:pt x="2209800" y="152400"/>
                </a:lnTo>
                <a:lnTo>
                  <a:pt x="2209800" y="0"/>
                </a:lnTo>
                <a:lnTo>
                  <a:pt x="2286000" y="57912"/>
                </a:lnTo>
                <a:lnTo>
                  <a:pt x="2362200" y="0"/>
                </a:lnTo>
                <a:lnTo>
                  <a:pt x="2362200" y="152400"/>
                </a:lnTo>
                <a:lnTo>
                  <a:pt x="2514600" y="152400"/>
                </a:lnTo>
                <a:lnTo>
                  <a:pt x="2514600" y="0"/>
                </a:lnTo>
                <a:lnTo>
                  <a:pt x="2590800" y="57912"/>
                </a:lnTo>
                <a:lnTo>
                  <a:pt x="2667000" y="0"/>
                </a:lnTo>
                <a:lnTo>
                  <a:pt x="2667000" y="152400"/>
                </a:lnTo>
                <a:lnTo>
                  <a:pt x="2819400" y="152400"/>
                </a:lnTo>
                <a:lnTo>
                  <a:pt x="2819400" y="0"/>
                </a:lnTo>
                <a:lnTo>
                  <a:pt x="2895600" y="57912"/>
                </a:lnTo>
                <a:lnTo>
                  <a:pt x="2971800" y="0"/>
                </a:lnTo>
                <a:lnTo>
                  <a:pt x="2971800" y="152400"/>
                </a:lnTo>
                <a:lnTo>
                  <a:pt x="3124200" y="152400"/>
                </a:lnTo>
                <a:lnTo>
                  <a:pt x="3124200" y="0"/>
                </a:lnTo>
                <a:lnTo>
                  <a:pt x="3200400" y="57912"/>
                </a:lnTo>
                <a:lnTo>
                  <a:pt x="3276600" y="0"/>
                </a:lnTo>
                <a:lnTo>
                  <a:pt x="3276600" y="152400"/>
                </a:lnTo>
                <a:lnTo>
                  <a:pt x="3556000" y="152400"/>
                </a:lnTo>
                <a:lnTo>
                  <a:pt x="3556000" y="184150"/>
                </a:lnTo>
                <a:close/>
              </a:path>
            </a:pathLst>
          </a:custGeom>
          <a:solidFill>
            <a:srgbClr val="D4AF6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Signature Автор: 100ballnik.com">
            <a:extLst>
              <a:ext uri="{FF2B5EF4-FFF2-40B4-BE49-F238E27FC236}">
                <a16:creationId xmlns:a16="http://schemas.microsoft.com/office/drawing/2014/main" id="{7BBBC8EF-BF9E-6EA7-24BC-B1A87B5C3A84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2AD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2AD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2AD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162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688E05-A314-545B-358C-011DD6857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2252A"/>
                </a:solidFill>
                <a:latin typeface="Cambria" panose="02040503050406030204" pitchFamily="18" charset="0"/>
              </a:rPr>
              <a:t>«Избранная тысяча» и список Государева двора.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437DDE60-AA66-C77C-22D1-5CA66A8BF4CC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A07A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DE333003-987C-689F-B015-E76DA28FF81C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A07A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Lead">
            <a:extLst>
              <a:ext uri="{FF2B5EF4-FFF2-40B4-BE49-F238E27FC236}">
                <a16:creationId xmlns:a16="http://schemas.microsoft.com/office/drawing/2014/main" id="{8ED11F2E-1CF4-980D-2B30-11C0234226B9}"/>
              </a:ext>
            </a:extLst>
          </p:cNvPr>
          <p:cNvSpPr txBox="1"/>
          <p:nvPr/>
        </p:nvSpPr>
        <p:spPr>
          <a:xfrm>
            <a:off x="609600" y="1210564"/>
            <a:ext cx="7112000" cy="1463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400"/>
              </a:spcAft>
            </a:pPr>
            <a:r>
              <a:rPr lang="ru-RU" sz="2400" dirty="0">
                <a:solidFill>
                  <a:srgbClr val="22252A"/>
                </a:solidFill>
                <a:latin typeface="Segoe UI" panose="020B0502040204020203" pitchFamily="34" charset="0"/>
              </a:rPr>
              <a:t>Царь велел расселить рядом со столицей </a:t>
            </a:r>
            <a:r>
              <a:rPr lang="ru-RU" sz="2400" b="1" dirty="0">
                <a:solidFill>
                  <a:srgbClr val="22252A"/>
                </a:solidFill>
                <a:latin typeface="Segoe UI" panose="020B0502040204020203" pitchFamily="34" charset="0"/>
              </a:rPr>
              <a:t>тысячу исправных воинов-помещиков</a:t>
            </a:r>
            <a:r>
              <a:rPr lang="ru-RU" sz="2400" dirty="0">
                <a:solidFill>
                  <a:srgbClr val="22252A"/>
                </a:solidFill>
                <a:latin typeface="Segoe UI" panose="020B0502040204020203" pitchFamily="34" charset="0"/>
              </a:rPr>
              <a:t> — </a:t>
            </a:r>
            <a:r>
              <a:rPr lang="ru-RU" sz="2400" b="1" dirty="0">
                <a:solidFill>
                  <a:srgbClr val="2E5590"/>
                </a:solidFill>
                <a:latin typeface="Segoe UI" panose="020B0502040204020203" pitchFamily="34" charset="0"/>
              </a:rPr>
              <a:t>«избранную тысячу»</a:t>
            </a:r>
            <a:r>
              <a:rPr lang="ru-RU" sz="2400" dirty="0">
                <a:solidFill>
                  <a:srgbClr val="22252A"/>
                </a:solidFill>
                <a:latin typeface="Segoe UI" panose="020B0502040204020203" pitchFamily="34" charset="0"/>
              </a:rPr>
              <a:t>, чтобы они всё время были у него под рукой.</a:t>
            </a:r>
          </a:p>
        </p:txBody>
      </p:sp>
      <p:sp>
        <p:nvSpPr>
          <p:cNvPr id="6" name="Definition card">
            <a:extLst>
              <a:ext uri="{FF2B5EF4-FFF2-40B4-BE49-F238E27FC236}">
                <a16:creationId xmlns:a16="http://schemas.microsoft.com/office/drawing/2014/main" id="{0FE2C186-4AEF-D570-CED9-EAA94F41A02C}"/>
              </a:ext>
            </a:extLst>
          </p:cNvPr>
          <p:cNvSpPr/>
          <p:nvPr/>
        </p:nvSpPr>
        <p:spPr>
          <a:xfrm>
            <a:off x="609600" y="2876804"/>
            <a:ext cx="7112000" cy="1757680"/>
          </a:xfrm>
          <a:prstGeom prst="roundRect">
            <a:avLst>
              <a:gd name="adj" fmla="val 6000"/>
            </a:avLst>
          </a:prstGeom>
          <a:solidFill>
            <a:srgbClr val="DEE6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Definition">
            <a:extLst>
              <a:ext uri="{FF2B5EF4-FFF2-40B4-BE49-F238E27FC236}">
                <a16:creationId xmlns:a16="http://schemas.microsoft.com/office/drawing/2014/main" id="{79BB4C84-78A5-1507-84C4-FFCA18BC6A95}"/>
              </a:ext>
            </a:extLst>
          </p:cNvPr>
          <p:cNvSpPr txBox="1"/>
          <p:nvPr/>
        </p:nvSpPr>
        <p:spPr>
          <a:xfrm>
            <a:off x="889000" y="3054604"/>
            <a:ext cx="6629400" cy="1402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b="1" dirty="0">
                <a:solidFill>
                  <a:srgbClr val="2E5590"/>
                </a:solidFill>
                <a:latin typeface="Segoe UI" panose="020B0502040204020203" pitchFamily="34" charset="0"/>
              </a:rPr>
              <a:t>Избранная тысяча</a:t>
            </a:r>
            <a:r>
              <a:rPr lang="ru-RU" sz="2300" dirty="0">
                <a:solidFill>
                  <a:srgbClr val="22252A"/>
                </a:solidFill>
                <a:latin typeface="Segoe UI" panose="020B0502040204020203" pitchFamily="34" charset="0"/>
              </a:rPr>
              <a:t> — это особый разряд служилых людей, созданный в </a:t>
            </a:r>
            <a:r>
              <a:rPr lang="ru-RU" sz="2300" b="1" dirty="0">
                <a:solidFill>
                  <a:srgbClr val="A07A2C"/>
                </a:solidFill>
                <a:latin typeface="Cambria" panose="02040503050406030204" pitchFamily="18" charset="0"/>
              </a:rPr>
              <a:t>1550 году</a:t>
            </a:r>
            <a:r>
              <a:rPr lang="ru-RU" sz="2300" dirty="0">
                <a:solidFill>
                  <a:srgbClr val="22252A"/>
                </a:solidFill>
                <a:latin typeface="Segoe UI" panose="020B0502040204020203" pitchFamily="34" charset="0"/>
              </a:rPr>
              <a:t> при Иване IV Грозном. Это была </a:t>
            </a:r>
            <a:r>
              <a:rPr lang="ru-RU" sz="2300" b="1" dirty="0">
                <a:solidFill>
                  <a:srgbClr val="22252A"/>
                </a:solidFill>
                <a:latin typeface="Segoe UI" panose="020B0502040204020203" pitchFamily="34" charset="0"/>
              </a:rPr>
              <a:t>первая попытка создания регулярного войска</a:t>
            </a:r>
            <a:r>
              <a:rPr lang="ru-RU" sz="2300" dirty="0">
                <a:solidFill>
                  <a:srgbClr val="22252A"/>
                </a:solidFill>
                <a:latin typeface="Segoe UI" panose="020B0502040204020203" pitchFamily="34" charset="0"/>
              </a:rPr>
              <a:t> в России.</a:t>
            </a:r>
          </a:p>
        </p:txBody>
      </p:sp>
      <p:sp>
        <p:nvSpPr>
          <p:cNvPr id="8" name="Definition bar">
            <a:extLst>
              <a:ext uri="{FF2B5EF4-FFF2-40B4-BE49-F238E27FC236}">
                <a16:creationId xmlns:a16="http://schemas.microsoft.com/office/drawing/2014/main" id="{247EC710-2D65-FF45-FBC7-CC863FEBD78D}"/>
              </a:ext>
            </a:extLst>
          </p:cNvPr>
          <p:cNvSpPr/>
          <p:nvPr/>
        </p:nvSpPr>
        <p:spPr>
          <a:xfrm>
            <a:off x="711200" y="3003804"/>
            <a:ext cx="50800" cy="150368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Feature 0 card">
            <a:extLst>
              <a:ext uri="{FF2B5EF4-FFF2-40B4-BE49-F238E27FC236}">
                <a16:creationId xmlns:a16="http://schemas.microsoft.com/office/drawing/2014/main" id="{A41D77D8-F23A-A7E4-4527-E647C99C718B}"/>
              </a:ext>
            </a:extLst>
          </p:cNvPr>
          <p:cNvSpPr/>
          <p:nvPr/>
        </p:nvSpPr>
        <p:spPr>
          <a:xfrm>
            <a:off x="609600" y="4736084"/>
            <a:ext cx="2590800" cy="11176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Feature 0 bar">
            <a:extLst>
              <a:ext uri="{FF2B5EF4-FFF2-40B4-BE49-F238E27FC236}">
                <a16:creationId xmlns:a16="http://schemas.microsoft.com/office/drawing/2014/main" id="{9348C7E4-2673-C8BE-EAF6-575C9FF53C8A}"/>
              </a:ext>
            </a:extLst>
          </p:cNvPr>
          <p:cNvSpPr/>
          <p:nvPr/>
        </p:nvSpPr>
        <p:spPr>
          <a:xfrm>
            <a:off x="736600" y="4888484"/>
            <a:ext cx="50800" cy="8128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eature 0">
            <a:extLst>
              <a:ext uri="{FF2B5EF4-FFF2-40B4-BE49-F238E27FC236}">
                <a16:creationId xmlns:a16="http://schemas.microsoft.com/office/drawing/2014/main" id="{5969AE07-8766-F4D1-09F8-C3EA550901E0}"/>
              </a:ext>
            </a:extLst>
          </p:cNvPr>
          <p:cNvSpPr txBox="1"/>
          <p:nvPr/>
        </p:nvSpPr>
        <p:spPr>
          <a:xfrm>
            <a:off x="939800" y="4736084"/>
            <a:ext cx="2082800" cy="11176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dirty="0">
                <a:solidFill>
                  <a:srgbClr val="22252A"/>
                </a:solidFill>
                <a:latin typeface="Segoe UI" panose="020B0502040204020203" pitchFamily="34" charset="0"/>
              </a:rPr>
              <a:t>Элитная часть поместного ополчения</a:t>
            </a:r>
          </a:p>
        </p:txBody>
      </p:sp>
      <p:sp>
        <p:nvSpPr>
          <p:cNvPr id="12" name="Feature 1 card">
            <a:extLst>
              <a:ext uri="{FF2B5EF4-FFF2-40B4-BE49-F238E27FC236}">
                <a16:creationId xmlns:a16="http://schemas.microsoft.com/office/drawing/2014/main" id="{4E340A66-C46A-B3B9-27CF-B968AC76A9B8}"/>
              </a:ext>
            </a:extLst>
          </p:cNvPr>
          <p:cNvSpPr/>
          <p:nvPr/>
        </p:nvSpPr>
        <p:spPr>
          <a:xfrm>
            <a:off x="3403600" y="4736084"/>
            <a:ext cx="2590800" cy="11176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Feature 1 bar">
            <a:extLst>
              <a:ext uri="{FF2B5EF4-FFF2-40B4-BE49-F238E27FC236}">
                <a16:creationId xmlns:a16="http://schemas.microsoft.com/office/drawing/2014/main" id="{DB7A82FB-628F-DF8C-3A7D-357A684B489F}"/>
              </a:ext>
            </a:extLst>
          </p:cNvPr>
          <p:cNvSpPr/>
          <p:nvPr/>
        </p:nvSpPr>
        <p:spPr>
          <a:xfrm>
            <a:off x="3530600" y="4888484"/>
            <a:ext cx="50800" cy="8128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Feature 1">
            <a:extLst>
              <a:ext uri="{FF2B5EF4-FFF2-40B4-BE49-F238E27FC236}">
                <a16:creationId xmlns:a16="http://schemas.microsoft.com/office/drawing/2014/main" id="{D1A2AE04-7FEE-966C-35E5-73E0924BEA81}"/>
              </a:ext>
            </a:extLst>
          </p:cNvPr>
          <p:cNvSpPr txBox="1"/>
          <p:nvPr/>
        </p:nvSpPr>
        <p:spPr>
          <a:xfrm>
            <a:off x="3733800" y="4736084"/>
            <a:ext cx="2082800" cy="11176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dirty="0">
                <a:solidFill>
                  <a:srgbClr val="22252A"/>
                </a:solidFill>
                <a:latin typeface="Segoe UI" panose="020B0502040204020203" pitchFamily="34" charset="0"/>
              </a:rPr>
              <a:t>Прямое подчинение царю</a:t>
            </a:r>
          </a:p>
        </p:txBody>
      </p:sp>
      <p:sp>
        <p:nvSpPr>
          <p:cNvPr id="15" name="Feature 2 card">
            <a:extLst>
              <a:ext uri="{FF2B5EF4-FFF2-40B4-BE49-F238E27FC236}">
                <a16:creationId xmlns:a16="http://schemas.microsoft.com/office/drawing/2014/main" id="{96CE9020-E927-2D76-43E3-BE0262B00A35}"/>
              </a:ext>
            </a:extLst>
          </p:cNvPr>
          <p:cNvSpPr/>
          <p:nvPr/>
        </p:nvSpPr>
        <p:spPr>
          <a:xfrm>
            <a:off x="6197600" y="4736084"/>
            <a:ext cx="2590800" cy="11176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Feature 2 bar">
            <a:extLst>
              <a:ext uri="{FF2B5EF4-FFF2-40B4-BE49-F238E27FC236}">
                <a16:creationId xmlns:a16="http://schemas.microsoft.com/office/drawing/2014/main" id="{B77BC578-7791-3696-581B-31B2A2183BCE}"/>
              </a:ext>
            </a:extLst>
          </p:cNvPr>
          <p:cNvSpPr/>
          <p:nvPr/>
        </p:nvSpPr>
        <p:spPr>
          <a:xfrm>
            <a:off x="6324600" y="4888484"/>
            <a:ext cx="50800" cy="8128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Feature 2">
            <a:extLst>
              <a:ext uri="{FF2B5EF4-FFF2-40B4-BE49-F238E27FC236}">
                <a16:creationId xmlns:a16="http://schemas.microsoft.com/office/drawing/2014/main" id="{72FEC311-EBF3-5BD4-7920-A978ADA04247}"/>
              </a:ext>
            </a:extLst>
          </p:cNvPr>
          <p:cNvSpPr txBox="1"/>
          <p:nvPr/>
        </p:nvSpPr>
        <p:spPr>
          <a:xfrm>
            <a:off x="6527800" y="4736084"/>
            <a:ext cx="2082800" cy="11176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dirty="0">
                <a:solidFill>
                  <a:srgbClr val="22252A"/>
                </a:solidFill>
                <a:latin typeface="Segoe UI" panose="020B0502040204020203" pitchFamily="34" charset="0"/>
              </a:rPr>
              <a:t>Землевладение в Подмосковье</a:t>
            </a:r>
          </a:p>
        </p:txBody>
      </p:sp>
      <p:sp>
        <p:nvSpPr>
          <p:cNvPr id="18" name="Feature 3 card">
            <a:extLst>
              <a:ext uri="{FF2B5EF4-FFF2-40B4-BE49-F238E27FC236}">
                <a16:creationId xmlns:a16="http://schemas.microsoft.com/office/drawing/2014/main" id="{45042B0D-05C2-C9BA-6FD5-2A9B3D781855}"/>
              </a:ext>
            </a:extLst>
          </p:cNvPr>
          <p:cNvSpPr/>
          <p:nvPr/>
        </p:nvSpPr>
        <p:spPr>
          <a:xfrm>
            <a:off x="8991600" y="4736084"/>
            <a:ext cx="2590800" cy="11176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Feature 3 bar">
            <a:extLst>
              <a:ext uri="{FF2B5EF4-FFF2-40B4-BE49-F238E27FC236}">
                <a16:creationId xmlns:a16="http://schemas.microsoft.com/office/drawing/2014/main" id="{4FC4788C-1CB7-CC89-E803-EDD8FE9EDEEA}"/>
              </a:ext>
            </a:extLst>
          </p:cNvPr>
          <p:cNvSpPr/>
          <p:nvPr/>
        </p:nvSpPr>
        <p:spPr>
          <a:xfrm>
            <a:off x="9118600" y="4888484"/>
            <a:ext cx="50800" cy="8128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Feature 3">
            <a:extLst>
              <a:ext uri="{FF2B5EF4-FFF2-40B4-BE49-F238E27FC236}">
                <a16:creationId xmlns:a16="http://schemas.microsoft.com/office/drawing/2014/main" id="{D579C647-7A27-C59C-6ED8-3DB8885EA63C}"/>
              </a:ext>
            </a:extLst>
          </p:cNvPr>
          <p:cNvSpPr txBox="1"/>
          <p:nvPr/>
        </p:nvSpPr>
        <p:spPr>
          <a:xfrm>
            <a:off x="9321800" y="4736084"/>
            <a:ext cx="2082800" cy="11176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dirty="0">
                <a:solidFill>
                  <a:srgbClr val="22252A"/>
                </a:solidFill>
                <a:latin typeface="Segoe UI" panose="020B0502040204020203" pitchFamily="34" charset="0"/>
              </a:rPr>
              <a:t>Военная служба по первому зову</a:t>
            </a:r>
          </a:p>
        </p:txBody>
      </p:sp>
      <p:pic>
        <p:nvPicPr>
          <p:cNvPr id="22" name="Cavalry" descr="Поместная конница">
            <a:extLst>
              <a:ext uri="{FF2B5EF4-FFF2-40B4-BE49-F238E27FC236}">
                <a16:creationId xmlns:a16="http://schemas.microsoft.com/office/drawing/2014/main" id="{0225C9AE-AC47-57CC-363F-D585A489A64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800" y="1210564"/>
            <a:ext cx="3530600" cy="2916767"/>
          </a:xfrm>
          <a:prstGeom prst="roundRect">
            <a:avLst>
              <a:gd name="adj" fmla="val 4000"/>
            </a:avLst>
          </a:prstGeom>
          <a:ln w="12700">
            <a:solidFill>
              <a:srgbClr val="D3CAB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DA621BDF-54E6-17C0-ECB8-5F55492C8239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98171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98171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98171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36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96BA106-3822-ADCC-2F5D-88A53DF12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D4AF61"/>
                </a:solidFill>
                <a:latin typeface="Cambria" panose="02040503050406030204" pitchFamily="18" charset="0"/>
              </a:rPr>
              <a:t>«Избранная тысяча» и список Государева двора.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640CF340-B9D8-BA81-E420-15D6422D357E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D4AF6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F838C4A5-57A2-ED2A-8C6B-B3AC825CA990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D4AF6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Preconditions chip">
            <a:extLst>
              <a:ext uri="{FF2B5EF4-FFF2-40B4-BE49-F238E27FC236}">
                <a16:creationId xmlns:a16="http://schemas.microsoft.com/office/drawing/2014/main" id="{069F1DE3-D07A-298F-2DF2-F2566B391316}"/>
              </a:ext>
            </a:extLst>
          </p:cNvPr>
          <p:cNvSpPr/>
          <p:nvPr/>
        </p:nvSpPr>
        <p:spPr>
          <a:xfrm>
            <a:off x="609600" y="1210564"/>
            <a:ext cx="4191000" cy="533400"/>
          </a:xfrm>
          <a:prstGeom prst="roundRect">
            <a:avLst>
              <a:gd name="adj" fmla="val 50000"/>
            </a:avLst>
          </a:prstGeom>
          <a:solidFill>
            <a:srgbClr val="D4AF6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Preconditions">
            <a:extLst>
              <a:ext uri="{FF2B5EF4-FFF2-40B4-BE49-F238E27FC236}">
                <a16:creationId xmlns:a16="http://schemas.microsoft.com/office/drawing/2014/main" id="{9357A6C8-7AFA-1275-0131-5FCDE54EA2BA}"/>
              </a:ext>
            </a:extLst>
          </p:cNvPr>
          <p:cNvSpPr txBox="1"/>
          <p:nvPr/>
        </p:nvSpPr>
        <p:spPr>
          <a:xfrm>
            <a:off x="711200" y="1210564"/>
            <a:ext cx="3987800" cy="5334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400" dirty="0">
                <a:solidFill>
                  <a:srgbClr val="1B2025"/>
                </a:solidFill>
                <a:latin typeface="Cambria" panose="02040503050406030204" pitchFamily="18" charset="0"/>
              </a:rPr>
              <a:t>Предпосылки реформ</a:t>
            </a:r>
          </a:p>
        </p:txBody>
      </p:sp>
      <p:sp>
        <p:nvSpPr>
          <p:cNvPr id="7" name="Cause 0 mark">
            <a:extLst>
              <a:ext uri="{FF2B5EF4-FFF2-40B4-BE49-F238E27FC236}">
                <a16:creationId xmlns:a16="http://schemas.microsoft.com/office/drawing/2014/main" id="{E8236EAE-5F8A-9ED6-7F18-4A52885DACD6}"/>
              </a:ext>
            </a:extLst>
          </p:cNvPr>
          <p:cNvSpPr/>
          <p:nvPr/>
        </p:nvSpPr>
        <p:spPr>
          <a:xfrm>
            <a:off x="609600" y="2048764"/>
            <a:ext cx="279400" cy="279400"/>
          </a:xfrm>
          <a:prstGeom prst="chevron">
            <a:avLst/>
          </a:prstGeom>
          <a:noFill/>
          <a:ln w="19050" cap="flat" cmpd="sng" algn="ctr">
            <a:solidFill>
              <a:srgbClr val="D4AF61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Cause 0">
            <a:extLst>
              <a:ext uri="{FF2B5EF4-FFF2-40B4-BE49-F238E27FC236}">
                <a16:creationId xmlns:a16="http://schemas.microsoft.com/office/drawing/2014/main" id="{3285590D-D080-A4D3-7737-15586D9EFB70}"/>
              </a:ext>
            </a:extLst>
          </p:cNvPr>
          <p:cNvSpPr txBox="1"/>
          <p:nvPr/>
        </p:nvSpPr>
        <p:spPr>
          <a:xfrm>
            <a:off x="1066800" y="1972564"/>
            <a:ext cx="66040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Необходимость укрепления централизованной власти</a:t>
            </a:r>
          </a:p>
        </p:txBody>
      </p:sp>
      <p:cxnSp>
        <p:nvCxnSpPr>
          <p:cNvPr id="9" name="Cause rule">
            <a:extLst>
              <a:ext uri="{FF2B5EF4-FFF2-40B4-BE49-F238E27FC236}">
                <a16:creationId xmlns:a16="http://schemas.microsoft.com/office/drawing/2014/main" id="{D01848DC-EBBD-3CC8-23F0-E8FE238335AF}"/>
              </a:ext>
            </a:extLst>
          </p:cNvPr>
          <p:cNvCxnSpPr/>
          <p:nvPr/>
        </p:nvCxnSpPr>
        <p:spPr>
          <a:xfrm>
            <a:off x="1066800" y="2805684"/>
            <a:ext cx="6604000" cy="0"/>
          </a:xfrm>
          <a:prstGeom prst="line">
            <a:avLst/>
          </a:prstGeom>
          <a:ln w="9525">
            <a:solidFill>
              <a:srgbClr val="3E485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ause 1 mark">
            <a:extLst>
              <a:ext uri="{FF2B5EF4-FFF2-40B4-BE49-F238E27FC236}">
                <a16:creationId xmlns:a16="http://schemas.microsoft.com/office/drawing/2014/main" id="{F2E2E99B-59EF-C3E2-9023-6BE5CB462DF2}"/>
              </a:ext>
            </a:extLst>
          </p:cNvPr>
          <p:cNvSpPr/>
          <p:nvPr/>
        </p:nvSpPr>
        <p:spPr>
          <a:xfrm>
            <a:off x="609600" y="2983484"/>
            <a:ext cx="279400" cy="279400"/>
          </a:xfrm>
          <a:prstGeom prst="chevron">
            <a:avLst/>
          </a:prstGeom>
          <a:noFill/>
          <a:ln w="19050" cap="flat" cmpd="sng" algn="ctr">
            <a:solidFill>
              <a:srgbClr val="D4AF61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Cause 1">
            <a:extLst>
              <a:ext uri="{FF2B5EF4-FFF2-40B4-BE49-F238E27FC236}">
                <a16:creationId xmlns:a16="http://schemas.microsoft.com/office/drawing/2014/main" id="{8B4085E2-27BF-CACA-823F-0944D1E892A3}"/>
              </a:ext>
            </a:extLst>
          </p:cNvPr>
          <p:cNvSpPr txBox="1"/>
          <p:nvPr/>
        </p:nvSpPr>
        <p:spPr>
          <a:xfrm>
            <a:off x="1066800" y="2907284"/>
            <a:ext cx="6604000" cy="3657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Потребность в создании регулярной армии</a:t>
            </a:r>
          </a:p>
        </p:txBody>
      </p:sp>
      <p:cxnSp>
        <p:nvCxnSpPr>
          <p:cNvPr id="12" name="Cause rule">
            <a:extLst>
              <a:ext uri="{FF2B5EF4-FFF2-40B4-BE49-F238E27FC236}">
                <a16:creationId xmlns:a16="http://schemas.microsoft.com/office/drawing/2014/main" id="{C1EDF436-56D0-F07F-7AE1-52EE4F5661B9}"/>
              </a:ext>
            </a:extLst>
          </p:cNvPr>
          <p:cNvCxnSpPr/>
          <p:nvPr/>
        </p:nvCxnSpPr>
        <p:spPr>
          <a:xfrm>
            <a:off x="1066800" y="3374644"/>
            <a:ext cx="6604000" cy="0"/>
          </a:xfrm>
          <a:prstGeom prst="line">
            <a:avLst/>
          </a:prstGeom>
          <a:ln w="9525">
            <a:solidFill>
              <a:srgbClr val="3E485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Cause 2 mark">
            <a:extLst>
              <a:ext uri="{FF2B5EF4-FFF2-40B4-BE49-F238E27FC236}">
                <a16:creationId xmlns:a16="http://schemas.microsoft.com/office/drawing/2014/main" id="{B927A3A5-D15F-989D-EEE5-1168C0FA2806}"/>
              </a:ext>
            </a:extLst>
          </p:cNvPr>
          <p:cNvSpPr/>
          <p:nvPr/>
        </p:nvSpPr>
        <p:spPr>
          <a:xfrm>
            <a:off x="609600" y="3552444"/>
            <a:ext cx="279400" cy="279400"/>
          </a:xfrm>
          <a:prstGeom prst="chevron">
            <a:avLst/>
          </a:prstGeom>
          <a:noFill/>
          <a:ln w="19050" cap="flat" cmpd="sng" algn="ctr">
            <a:solidFill>
              <a:srgbClr val="D4AF61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Cause 2">
            <a:extLst>
              <a:ext uri="{FF2B5EF4-FFF2-40B4-BE49-F238E27FC236}">
                <a16:creationId xmlns:a16="http://schemas.microsoft.com/office/drawing/2014/main" id="{42AA1D85-976F-EC55-179A-98A8E27FA7EB}"/>
              </a:ext>
            </a:extLst>
          </p:cNvPr>
          <p:cNvSpPr txBox="1"/>
          <p:nvPr/>
        </p:nvSpPr>
        <p:spPr>
          <a:xfrm>
            <a:off x="1066800" y="3476244"/>
            <a:ext cx="6604000" cy="3657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Устаревание поместного ополчения</a:t>
            </a:r>
          </a:p>
        </p:txBody>
      </p:sp>
      <p:cxnSp>
        <p:nvCxnSpPr>
          <p:cNvPr id="15" name="Cause rule">
            <a:extLst>
              <a:ext uri="{FF2B5EF4-FFF2-40B4-BE49-F238E27FC236}">
                <a16:creationId xmlns:a16="http://schemas.microsoft.com/office/drawing/2014/main" id="{576A8458-4097-7BD6-0CD0-EF04E2FFAC21}"/>
              </a:ext>
            </a:extLst>
          </p:cNvPr>
          <p:cNvCxnSpPr/>
          <p:nvPr/>
        </p:nvCxnSpPr>
        <p:spPr>
          <a:xfrm>
            <a:off x="1066800" y="3943604"/>
            <a:ext cx="6604000" cy="0"/>
          </a:xfrm>
          <a:prstGeom prst="line">
            <a:avLst/>
          </a:prstGeom>
          <a:ln w="9525">
            <a:solidFill>
              <a:srgbClr val="3E485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ause 3 mark">
            <a:extLst>
              <a:ext uri="{FF2B5EF4-FFF2-40B4-BE49-F238E27FC236}">
                <a16:creationId xmlns:a16="http://schemas.microsoft.com/office/drawing/2014/main" id="{19EBEE07-DB9D-0C68-63E5-47F07DD7E065}"/>
              </a:ext>
            </a:extLst>
          </p:cNvPr>
          <p:cNvSpPr/>
          <p:nvPr/>
        </p:nvSpPr>
        <p:spPr>
          <a:xfrm>
            <a:off x="609600" y="4121404"/>
            <a:ext cx="279400" cy="279400"/>
          </a:xfrm>
          <a:prstGeom prst="chevron">
            <a:avLst/>
          </a:prstGeom>
          <a:noFill/>
          <a:ln w="19050" cap="flat" cmpd="sng" algn="ctr">
            <a:solidFill>
              <a:srgbClr val="D4AF61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Cause 3">
            <a:extLst>
              <a:ext uri="{FF2B5EF4-FFF2-40B4-BE49-F238E27FC236}">
                <a16:creationId xmlns:a16="http://schemas.microsoft.com/office/drawing/2014/main" id="{F5110051-BF33-655C-9603-4A19346F9693}"/>
              </a:ext>
            </a:extLst>
          </p:cNvPr>
          <p:cNvSpPr txBox="1"/>
          <p:nvPr/>
        </p:nvSpPr>
        <p:spPr>
          <a:xfrm>
            <a:off x="1066800" y="4045204"/>
            <a:ext cx="66040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Необходимость повышения обороноспособности государства</a:t>
            </a:r>
          </a:p>
        </p:txBody>
      </p:sp>
      <p:cxnSp>
        <p:nvCxnSpPr>
          <p:cNvPr id="18" name="Cause rule">
            <a:extLst>
              <a:ext uri="{FF2B5EF4-FFF2-40B4-BE49-F238E27FC236}">
                <a16:creationId xmlns:a16="http://schemas.microsoft.com/office/drawing/2014/main" id="{D542A787-4A5B-1FA7-89E9-24EA2DAAE660}"/>
              </a:ext>
            </a:extLst>
          </p:cNvPr>
          <p:cNvCxnSpPr/>
          <p:nvPr/>
        </p:nvCxnSpPr>
        <p:spPr>
          <a:xfrm>
            <a:off x="1066800" y="4878324"/>
            <a:ext cx="6604000" cy="0"/>
          </a:xfrm>
          <a:prstGeom prst="line">
            <a:avLst/>
          </a:prstGeom>
          <a:ln w="9525">
            <a:solidFill>
              <a:srgbClr val="3E485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Nobles card">
            <a:extLst>
              <a:ext uri="{FF2B5EF4-FFF2-40B4-BE49-F238E27FC236}">
                <a16:creationId xmlns:a16="http://schemas.microsoft.com/office/drawing/2014/main" id="{B048FC8A-5065-56D9-6D15-6FF6BE8C0AFB}"/>
              </a:ext>
            </a:extLst>
          </p:cNvPr>
          <p:cNvSpPr/>
          <p:nvPr/>
        </p:nvSpPr>
        <p:spPr>
          <a:xfrm>
            <a:off x="609600" y="5106924"/>
            <a:ext cx="7061200" cy="1452880"/>
          </a:xfrm>
          <a:prstGeom prst="roundRect">
            <a:avLst>
              <a:gd name="adj" fmla="val 6000"/>
            </a:avLst>
          </a:prstGeom>
          <a:solidFill>
            <a:srgbClr val="F6F2E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Nobles">
            <a:extLst>
              <a:ext uri="{FF2B5EF4-FFF2-40B4-BE49-F238E27FC236}">
                <a16:creationId xmlns:a16="http://schemas.microsoft.com/office/drawing/2014/main" id="{FF396BF3-5A67-60C2-EBBF-141A4B83600D}"/>
              </a:ext>
            </a:extLst>
          </p:cNvPr>
          <p:cNvSpPr txBox="1"/>
          <p:nvPr/>
        </p:nvSpPr>
        <p:spPr>
          <a:xfrm>
            <a:off x="889000" y="5284724"/>
            <a:ext cx="6578600" cy="10972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400" b="1" dirty="0">
                <a:solidFill>
                  <a:srgbClr val="2E5590"/>
                </a:solidFill>
                <a:latin typeface="Segoe UI" panose="020B0502040204020203" pitchFamily="34" charset="0"/>
              </a:rPr>
              <a:t>Дворяне</a:t>
            </a:r>
            <a:r>
              <a:rPr lang="ru-RU" sz="2400" dirty="0">
                <a:solidFill>
                  <a:srgbClr val="22252A"/>
                </a:solidFill>
                <a:latin typeface="Segoe UI" panose="020B0502040204020203" pitchFamily="34" charset="0"/>
              </a:rPr>
              <a:t> — привилегированный слой служилых людей в Русском государстве, </a:t>
            </a:r>
            <a:r>
              <a:rPr lang="ru-RU" sz="2400" b="1" dirty="0">
                <a:solidFill>
                  <a:srgbClr val="22252A"/>
                </a:solidFill>
                <a:latin typeface="Segoe UI" panose="020B0502040204020203" pitchFamily="34" charset="0"/>
              </a:rPr>
              <a:t>официально оформленный в XVI веке</a:t>
            </a:r>
            <a:r>
              <a:rPr lang="ru-RU" sz="2400" dirty="0">
                <a:solidFill>
                  <a:srgbClr val="22252A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21" name="Nobles bar">
            <a:extLst>
              <a:ext uri="{FF2B5EF4-FFF2-40B4-BE49-F238E27FC236}">
                <a16:creationId xmlns:a16="http://schemas.microsoft.com/office/drawing/2014/main" id="{6626C822-FFC5-98C7-BDCA-5AA46BB3B05E}"/>
              </a:ext>
            </a:extLst>
          </p:cNvPr>
          <p:cNvSpPr/>
          <p:nvPr/>
        </p:nvSpPr>
        <p:spPr>
          <a:xfrm>
            <a:off x="711200" y="5233924"/>
            <a:ext cx="50800" cy="119888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Document passe-partout">
            <a:extLst>
              <a:ext uri="{FF2B5EF4-FFF2-40B4-BE49-F238E27FC236}">
                <a16:creationId xmlns:a16="http://schemas.microsoft.com/office/drawing/2014/main" id="{A590CF17-F569-848A-0A27-9AFDC4224F5E}"/>
              </a:ext>
            </a:extLst>
          </p:cNvPr>
          <p:cNvSpPr/>
          <p:nvPr/>
        </p:nvSpPr>
        <p:spPr>
          <a:xfrm>
            <a:off x="8077200" y="1316482"/>
            <a:ext cx="3556000" cy="5003800"/>
          </a:xfrm>
          <a:prstGeom prst="roundRect">
            <a:avLst>
              <a:gd name="adj" fmla="val 2500"/>
            </a:avLst>
          </a:prstGeom>
          <a:solidFill>
            <a:srgbClr val="EFE9DA"/>
          </a:solidFill>
          <a:ln w="19050" cap="flat" cmpd="sng" algn="ctr">
            <a:noFill/>
            <a:prstDash val="solid"/>
            <a:miter lim="800000"/>
          </a:ln>
          <a:effectLst>
            <a:outerShdw blurRad="228600" dist="50800" dir="5400000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Document" descr="Документ">
            <a:extLst>
              <a:ext uri="{FF2B5EF4-FFF2-40B4-BE49-F238E27FC236}">
                <a16:creationId xmlns:a16="http://schemas.microsoft.com/office/drawing/2014/main" id="{E7E5BD59-FA8F-CCC8-BB29-19D8A1BF213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200" y="1443482"/>
            <a:ext cx="3302000" cy="4749800"/>
          </a:xfrm>
          <a:prstGeom prst="rect">
            <a:avLst/>
          </a:prstGeom>
          <a:ln w="6350">
            <a:solidFill>
              <a:srgbClr val="BFB59C"/>
            </a:solidFill>
          </a:ln>
        </p:spPr>
      </p:pic>
      <p:sp>
        <p:nvSpPr>
          <p:cNvPr id="25" name="Signature Автор: 100ballnik.com">
            <a:extLst>
              <a:ext uri="{FF2B5EF4-FFF2-40B4-BE49-F238E27FC236}">
                <a16:creationId xmlns:a16="http://schemas.microsoft.com/office/drawing/2014/main" id="{C1CD6E14-3DA6-5FB8-D464-8CC736ECFFAE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2AD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2AD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2AD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185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ACF05FBA-20D1-261C-3362-FD257FF09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98450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22252A"/>
                </a:solidFill>
                <a:latin typeface="Cambria" panose="02040503050406030204" pitchFamily="18" charset="0"/>
              </a:rPr>
              <a:t>Ограничение местничества в военное время и Уложение о службе.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8A1E1FF7-C72F-99D3-2C6A-A92194DBE98B}"/>
              </a:ext>
            </a:extLst>
          </p:cNvPr>
          <p:cNvCxnSpPr/>
          <p:nvPr/>
        </p:nvCxnSpPr>
        <p:spPr>
          <a:xfrm>
            <a:off x="609600" y="1441704"/>
            <a:ext cx="812800" cy="0"/>
          </a:xfrm>
          <a:prstGeom prst="line">
            <a:avLst/>
          </a:prstGeom>
          <a:ln w="28575">
            <a:solidFill>
              <a:srgbClr val="A07A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7A920B59-6FCE-1FC6-9BEF-1B78DF2211D2}"/>
              </a:ext>
            </a:extLst>
          </p:cNvPr>
          <p:cNvSpPr/>
          <p:nvPr/>
        </p:nvSpPr>
        <p:spPr>
          <a:xfrm>
            <a:off x="1498600" y="1397254"/>
            <a:ext cx="88900" cy="88900"/>
          </a:xfrm>
          <a:prstGeom prst="diamond">
            <a:avLst/>
          </a:prstGeom>
          <a:solidFill>
            <a:srgbClr val="A07A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rm">
            <a:extLst>
              <a:ext uri="{FF2B5EF4-FFF2-40B4-BE49-F238E27FC236}">
                <a16:creationId xmlns:a16="http://schemas.microsoft.com/office/drawing/2014/main" id="{90FF89BE-B455-10C6-700A-03A1CFBB9202}"/>
              </a:ext>
            </a:extLst>
          </p:cNvPr>
          <p:cNvSpPr txBox="1"/>
          <p:nvPr/>
        </p:nvSpPr>
        <p:spPr>
          <a:xfrm>
            <a:off x="609600" y="1644904"/>
            <a:ext cx="38100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3600" b="1" i="1" dirty="0">
                <a:solidFill>
                  <a:srgbClr val="96632A"/>
                </a:solidFill>
                <a:latin typeface="Cambria" panose="02040503050406030204" pitchFamily="18" charset="0"/>
              </a:rPr>
              <a:t>Местничество</a:t>
            </a:r>
          </a:p>
        </p:txBody>
      </p:sp>
      <p:sp>
        <p:nvSpPr>
          <p:cNvPr id="6" name="Consequences head">
            <a:extLst>
              <a:ext uri="{FF2B5EF4-FFF2-40B4-BE49-F238E27FC236}">
                <a16:creationId xmlns:a16="http://schemas.microsoft.com/office/drawing/2014/main" id="{DD102946-3BCE-4D23-EE27-B726691742E3}"/>
              </a:ext>
            </a:extLst>
          </p:cNvPr>
          <p:cNvSpPr txBox="1"/>
          <p:nvPr/>
        </p:nvSpPr>
        <p:spPr>
          <a:xfrm>
            <a:off x="609600" y="4149344"/>
            <a:ext cx="5080000" cy="4267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800" b="1" i="1" dirty="0">
                <a:solidFill>
                  <a:srgbClr val="22252A"/>
                </a:solidFill>
                <a:latin typeface="Cambria" panose="02040503050406030204" pitchFamily="18" charset="0"/>
              </a:rPr>
              <a:t>Последствия</a:t>
            </a:r>
          </a:p>
        </p:txBody>
      </p:sp>
      <p:sp>
        <p:nvSpPr>
          <p:cNvPr id="7" name="Term def card">
            <a:extLst>
              <a:ext uri="{FF2B5EF4-FFF2-40B4-BE49-F238E27FC236}">
                <a16:creationId xmlns:a16="http://schemas.microsoft.com/office/drawing/2014/main" id="{79AD7E50-328A-2D15-68B8-5A2D1353D6F3}"/>
              </a:ext>
            </a:extLst>
          </p:cNvPr>
          <p:cNvSpPr/>
          <p:nvPr/>
        </p:nvSpPr>
        <p:spPr>
          <a:xfrm>
            <a:off x="4191000" y="1594104"/>
            <a:ext cx="7391400" cy="1361440"/>
          </a:xfrm>
          <a:prstGeom prst="roundRect">
            <a:avLst>
              <a:gd name="adj" fmla="val 6000"/>
            </a:avLst>
          </a:prstGeom>
          <a:solidFill>
            <a:srgbClr val="F3E7D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rm def">
            <a:extLst>
              <a:ext uri="{FF2B5EF4-FFF2-40B4-BE49-F238E27FC236}">
                <a16:creationId xmlns:a16="http://schemas.microsoft.com/office/drawing/2014/main" id="{5A77BFB0-0E43-9D06-56AB-060C7578A45A}"/>
              </a:ext>
            </a:extLst>
          </p:cNvPr>
          <p:cNvSpPr txBox="1"/>
          <p:nvPr/>
        </p:nvSpPr>
        <p:spPr>
          <a:xfrm>
            <a:off x="4470400" y="1771904"/>
            <a:ext cx="69088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система распределения должностей в Русском государстве (XV–XVII века) в зависимости от знатности рода и служебного положения предков.</a:t>
            </a:r>
          </a:p>
        </p:txBody>
      </p:sp>
      <p:sp>
        <p:nvSpPr>
          <p:cNvPr id="9" name="Term def bar">
            <a:extLst>
              <a:ext uri="{FF2B5EF4-FFF2-40B4-BE49-F238E27FC236}">
                <a16:creationId xmlns:a16="http://schemas.microsoft.com/office/drawing/2014/main" id="{AB30FBD8-8871-416E-4BE1-13D90D249650}"/>
              </a:ext>
            </a:extLst>
          </p:cNvPr>
          <p:cNvSpPr/>
          <p:nvPr/>
        </p:nvSpPr>
        <p:spPr>
          <a:xfrm>
            <a:off x="4292600" y="1721104"/>
            <a:ext cx="50800" cy="1107440"/>
          </a:xfrm>
          <a:prstGeom prst="rect">
            <a:avLst/>
          </a:prstGeom>
          <a:solidFill>
            <a:srgbClr val="96632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Year band">
            <a:extLst>
              <a:ext uri="{FF2B5EF4-FFF2-40B4-BE49-F238E27FC236}">
                <a16:creationId xmlns:a16="http://schemas.microsoft.com/office/drawing/2014/main" id="{88907791-E8BA-C27D-B32B-AB8DB443CA83}"/>
              </a:ext>
            </a:extLst>
          </p:cNvPr>
          <p:cNvSpPr/>
          <p:nvPr/>
        </p:nvSpPr>
        <p:spPr>
          <a:xfrm>
            <a:off x="609600" y="3082544"/>
            <a:ext cx="10972800" cy="812800"/>
          </a:xfrm>
          <a:prstGeom prst="roundRect">
            <a:avLst>
              <a:gd name="adj" fmla="val 12000"/>
            </a:avLst>
          </a:prstGeom>
          <a:solidFill>
            <a:srgbClr val="1B20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Year">
            <a:extLst>
              <a:ext uri="{FF2B5EF4-FFF2-40B4-BE49-F238E27FC236}">
                <a16:creationId xmlns:a16="http://schemas.microsoft.com/office/drawing/2014/main" id="{A97DE06A-6270-96AF-3B2F-C76396289F78}"/>
              </a:ext>
            </a:extLst>
          </p:cNvPr>
          <p:cNvSpPr txBox="1"/>
          <p:nvPr/>
        </p:nvSpPr>
        <p:spPr>
          <a:xfrm>
            <a:off x="914400" y="3082544"/>
            <a:ext cx="10414000" cy="8128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3200" b="1" dirty="0">
                <a:solidFill>
                  <a:srgbClr val="D4AF61"/>
                </a:solidFill>
                <a:latin typeface="Cambria" panose="02040503050406030204" pitchFamily="18" charset="0"/>
              </a:rPr>
              <a:t>1550 год</a:t>
            </a:r>
            <a:r>
              <a:rPr lang="ru-RU" sz="2600" dirty="0">
                <a:solidFill>
                  <a:srgbClr val="F2EEE6"/>
                </a:solidFill>
                <a:latin typeface="Segoe UI" panose="020B0502040204020203" pitchFamily="34" charset="0"/>
              </a:rPr>
              <a:t> — запрет местнических споров во время войны</a:t>
            </a:r>
          </a:p>
        </p:txBody>
      </p:sp>
      <p:cxnSp>
        <p:nvCxnSpPr>
          <p:cNvPr id="12" name="Arrow">
            <a:extLst>
              <a:ext uri="{FF2B5EF4-FFF2-40B4-BE49-F238E27FC236}">
                <a16:creationId xmlns:a16="http://schemas.microsoft.com/office/drawing/2014/main" id="{E9BB47AD-7FEE-51AC-77E7-12B8FA83AA35}"/>
              </a:ext>
            </a:extLst>
          </p:cNvPr>
          <p:cNvCxnSpPr/>
          <p:nvPr/>
        </p:nvCxnSpPr>
        <p:spPr>
          <a:xfrm>
            <a:off x="2540000" y="3920744"/>
            <a:ext cx="0" cy="254000"/>
          </a:xfrm>
          <a:prstGeom prst="line">
            <a:avLst/>
          </a:prstGeom>
          <a:ln w="25400">
            <a:solidFill>
              <a:srgbClr val="A07A2C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Effect 0 card">
            <a:extLst>
              <a:ext uri="{FF2B5EF4-FFF2-40B4-BE49-F238E27FC236}">
                <a16:creationId xmlns:a16="http://schemas.microsoft.com/office/drawing/2014/main" id="{8C1D821E-3B6C-BDD6-BDF8-21DF15E92681}"/>
              </a:ext>
            </a:extLst>
          </p:cNvPr>
          <p:cNvSpPr/>
          <p:nvPr/>
        </p:nvSpPr>
        <p:spPr>
          <a:xfrm>
            <a:off x="609600" y="4728464"/>
            <a:ext cx="5334000" cy="12192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Effect 0 bar">
            <a:extLst>
              <a:ext uri="{FF2B5EF4-FFF2-40B4-BE49-F238E27FC236}">
                <a16:creationId xmlns:a16="http://schemas.microsoft.com/office/drawing/2014/main" id="{E639CC5F-F256-300E-78E9-29BB5EADF436}"/>
              </a:ext>
            </a:extLst>
          </p:cNvPr>
          <p:cNvSpPr/>
          <p:nvPr/>
        </p:nvSpPr>
        <p:spPr>
          <a:xfrm>
            <a:off x="736600" y="4880864"/>
            <a:ext cx="50800" cy="9144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Effect 0">
            <a:extLst>
              <a:ext uri="{FF2B5EF4-FFF2-40B4-BE49-F238E27FC236}">
                <a16:creationId xmlns:a16="http://schemas.microsoft.com/office/drawing/2014/main" id="{233D48D6-7F81-FA48-3A31-EF6340B6BF8C}"/>
              </a:ext>
            </a:extLst>
          </p:cNvPr>
          <p:cNvSpPr txBox="1"/>
          <p:nvPr/>
        </p:nvSpPr>
        <p:spPr>
          <a:xfrm>
            <a:off x="939800" y="4728464"/>
            <a:ext cx="4826000" cy="1219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400" dirty="0">
                <a:solidFill>
                  <a:srgbClr val="22252A"/>
                </a:solidFill>
                <a:latin typeface="Segoe UI" panose="020B0502040204020203" pitchFamily="34" charset="0"/>
              </a:rPr>
              <a:t>Повышение эффективности военного управления</a:t>
            </a:r>
          </a:p>
        </p:txBody>
      </p:sp>
      <p:sp>
        <p:nvSpPr>
          <p:cNvPr id="16" name="Effect 1 card">
            <a:extLst>
              <a:ext uri="{FF2B5EF4-FFF2-40B4-BE49-F238E27FC236}">
                <a16:creationId xmlns:a16="http://schemas.microsoft.com/office/drawing/2014/main" id="{AEB050DF-475C-D6C1-3227-99271C81CC93}"/>
              </a:ext>
            </a:extLst>
          </p:cNvPr>
          <p:cNvSpPr/>
          <p:nvPr/>
        </p:nvSpPr>
        <p:spPr>
          <a:xfrm>
            <a:off x="6248400" y="4728464"/>
            <a:ext cx="5334000" cy="12192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Effect 1 bar">
            <a:extLst>
              <a:ext uri="{FF2B5EF4-FFF2-40B4-BE49-F238E27FC236}">
                <a16:creationId xmlns:a16="http://schemas.microsoft.com/office/drawing/2014/main" id="{20259FD9-C652-0C03-E73D-A3A167B9A59E}"/>
              </a:ext>
            </a:extLst>
          </p:cNvPr>
          <p:cNvSpPr/>
          <p:nvPr/>
        </p:nvSpPr>
        <p:spPr>
          <a:xfrm>
            <a:off x="6375400" y="4880864"/>
            <a:ext cx="50800" cy="9144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Effect 1">
            <a:extLst>
              <a:ext uri="{FF2B5EF4-FFF2-40B4-BE49-F238E27FC236}">
                <a16:creationId xmlns:a16="http://schemas.microsoft.com/office/drawing/2014/main" id="{EAB66D10-8365-EFD5-DBF0-F0DDEBF0A3D3}"/>
              </a:ext>
            </a:extLst>
          </p:cNvPr>
          <p:cNvSpPr txBox="1"/>
          <p:nvPr/>
        </p:nvSpPr>
        <p:spPr>
          <a:xfrm>
            <a:off x="6578600" y="4728464"/>
            <a:ext cx="4826000" cy="1219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400" dirty="0">
                <a:solidFill>
                  <a:srgbClr val="22252A"/>
                </a:solidFill>
                <a:latin typeface="Segoe UI" panose="020B0502040204020203" pitchFamily="34" charset="0"/>
              </a:rPr>
              <a:t>Устранение конфликтов в военное время</a:t>
            </a:r>
          </a:p>
        </p:txBody>
      </p:sp>
      <p:sp>
        <p:nvSpPr>
          <p:cNvPr id="19" name="Signature Автор: 100ballnik.com">
            <a:extLst>
              <a:ext uri="{FF2B5EF4-FFF2-40B4-BE49-F238E27FC236}">
                <a16:creationId xmlns:a16="http://schemas.microsoft.com/office/drawing/2014/main" id="{F55CC79A-A3C9-B419-BABC-D83D29DE35C3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98171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98171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98171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804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6C045A7-DEF4-53B0-C377-109696C89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98450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D4AF61"/>
                </a:solidFill>
                <a:latin typeface="Cambria" panose="02040503050406030204" pitchFamily="18" charset="0"/>
              </a:rPr>
              <a:t>Ограничение местничества в военное время и Уложение о службе.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84190838-4E2B-0A21-0F91-74F8BF1E458B}"/>
              </a:ext>
            </a:extLst>
          </p:cNvPr>
          <p:cNvCxnSpPr/>
          <p:nvPr/>
        </p:nvCxnSpPr>
        <p:spPr>
          <a:xfrm>
            <a:off x="609600" y="1441704"/>
            <a:ext cx="812800" cy="0"/>
          </a:xfrm>
          <a:prstGeom prst="line">
            <a:avLst/>
          </a:prstGeom>
          <a:ln w="28575">
            <a:solidFill>
              <a:srgbClr val="D4AF6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6A923A88-6256-54B2-3FB3-9DA346CFA604}"/>
              </a:ext>
            </a:extLst>
          </p:cNvPr>
          <p:cNvSpPr/>
          <p:nvPr/>
        </p:nvSpPr>
        <p:spPr>
          <a:xfrm>
            <a:off x="1498600" y="1397254"/>
            <a:ext cx="88900" cy="88900"/>
          </a:xfrm>
          <a:prstGeom prst="diamond">
            <a:avLst/>
          </a:prstGeom>
          <a:solidFill>
            <a:srgbClr val="D4AF6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Sheet">
            <a:extLst>
              <a:ext uri="{FF2B5EF4-FFF2-40B4-BE49-F238E27FC236}">
                <a16:creationId xmlns:a16="http://schemas.microsoft.com/office/drawing/2014/main" id="{3AF10EC8-40F4-7AC4-AEDE-D0C0197430D1}"/>
              </a:ext>
            </a:extLst>
          </p:cNvPr>
          <p:cNvSpPr/>
          <p:nvPr/>
        </p:nvSpPr>
        <p:spPr>
          <a:xfrm>
            <a:off x="558800" y="1594104"/>
            <a:ext cx="5080000" cy="4908296"/>
          </a:xfrm>
          <a:prstGeom prst="roundRect">
            <a:avLst>
              <a:gd name="adj" fmla="val 4000"/>
            </a:avLst>
          </a:prstGeom>
          <a:solidFill>
            <a:srgbClr val="EFE6D2"/>
          </a:solidFill>
          <a:ln w="12700">
            <a:solidFill>
              <a:srgbClr val="A07A2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heet inner rule">
            <a:extLst>
              <a:ext uri="{FF2B5EF4-FFF2-40B4-BE49-F238E27FC236}">
                <a16:creationId xmlns:a16="http://schemas.microsoft.com/office/drawing/2014/main" id="{32F7DCE2-8FB3-DAFC-85B4-13A3108EE143}"/>
              </a:ext>
            </a:extLst>
          </p:cNvPr>
          <p:cNvSpPr/>
          <p:nvPr/>
        </p:nvSpPr>
        <p:spPr>
          <a:xfrm>
            <a:off x="736600" y="1771904"/>
            <a:ext cx="4724400" cy="4501896"/>
          </a:xfrm>
          <a:prstGeom prst="roundRect">
            <a:avLst>
              <a:gd name="adj" fmla="val 3000"/>
            </a:avLst>
          </a:prstGeom>
          <a:noFill/>
          <a:ln w="9525" cap="flat" cmpd="sng" algn="ctr">
            <a:solidFill>
              <a:srgbClr val="96632A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Merlons">
            <a:extLst>
              <a:ext uri="{FF2B5EF4-FFF2-40B4-BE49-F238E27FC236}">
                <a16:creationId xmlns:a16="http://schemas.microsoft.com/office/drawing/2014/main" id="{D2081E2E-EC62-8811-C6D4-F43E3F1E4570}"/>
              </a:ext>
            </a:extLst>
          </p:cNvPr>
          <p:cNvSpPr/>
          <p:nvPr/>
        </p:nvSpPr>
        <p:spPr>
          <a:xfrm>
            <a:off x="1168400" y="1981454"/>
            <a:ext cx="3860801" cy="171451"/>
          </a:xfrm>
          <a:custGeom>
            <a:avLst/>
            <a:gdLst/>
            <a:ahLst/>
            <a:cxnLst/>
            <a:rect l="0" t="0" r="0" b="0"/>
            <a:pathLst>
              <a:path w="3860801" h="171451">
                <a:moveTo>
                  <a:pt x="0" y="171450"/>
                </a:moveTo>
                <a:lnTo>
                  <a:pt x="76200" y="139700"/>
                </a:lnTo>
                <a:lnTo>
                  <a:pt x="76200" y="0"/>
                </a:lnTo>
                <a:lnTo>
                  <a:pt x="152400" y="53086"/>
                </a:lnTo>
                <a:lnTo>
                  <a:pt x="228600" y="0"/>
                </a:lnTo>
                <a:lnTo>
                  <a:pt x="228600" y="139700"/>
                </a:lnTo>
                <a:lnTo>
                  <a:pt x="381000" y="139700"/>
                </a:lnTo>
                <a:lnTo>
                  <a:pt x="381000" y="0"/>
                </a:lnTo>
                <a:lnTo>
                  <a:pt x="457200" y="53086"/>
                </a:lnTo>
                <a:lnTo>
                  <a:pt x="533400" y="0"/>
                </a:lnTo>
                <a:lnTo>
                  <a:pt x="533400" y="139700"/>
                </a:lnTo>
                <a:lnTo>
                  <a:pt x="685800" y="139700"/>
                </a:lnTo>
                <a:lnTo>
                  <a:pt x="685800" y="0"/>
                </a:lnTo>
                <a:lnTo>
                  <a:pt x="762000" y="53086"/>
                </a:lnTo>
                <a:lnTo>
                  <a:pt x="838200" y="0"/>
                </a:lnTo>
                <a:lnTo>
                  <a:pt x="838200" y="139700"/>
                </a:lnTo>
                <a:lnTo>
                  <a:pt x="990600" y="139700"/>
                </a:lnTo>
                <a:lnTo>
                  <a:pt x="990600" y="0"/>
                </a:lnTo>
                <a:lnTo>
                  <a:pt x="1066800" y="53086"/>
                </a:lnTo>
                <a:lnTo>
                  <a:pt x="1143000" y="0"/>
                </a:lnTo>
                <a:lnTo>
                  <a:pt x="1143000" y="139700"/>
                </a:lnTo>
                <a:lnTo>
                  <a:pt x="1295400" y="139700"/>
                </a:lnTo>
                <a:lnTo>
                  <a:pt x="1295400" y="0"/>
                </a:lnTo>
                <a:lnTo>
                  <a:pt x="1371600" y="53086"/>
                </a:lnTo>
                <a:lnTo>
                  <a:pt x="1447800" y="0"/>
                </a:lnTo>
                <a:lnTo>
                  <a:pt x="1447800" y="139700"/>
                </a:lnTo>
                <a:lnTo>
                  <a:pt x="1600200" y="139700"/>
                </a:lnTo>
                <a:lnTo>
                  <a:pt x="1600200" y="0"/>
                </a:lnTo>
                <a:lnTo>
                  <a:pt x="1676400" y="53086"/>
                </a:lnTo>
                <a:lnTo>
                  <a:pt x="1752600" y="0"/>
                </a:lnTo>
                <a:lnTo>
                  <a:pt x="1752600" y="139700"/>
                </a:lnTo>
                <a:lnTo>
                  <a:pt x="1905000" y="139700"/>
                </a:lnTo>
                <a:lnTo>
                  <a:pt x="1905000" y="0"/>
                </a:lnTo>
                <a:lnTo>
                  <a:pt x="1981200" y="53086"/>
                </a:lnTo>
                <a:lnTo>
                  <a:pt x="2057400" y="0"/>
                </a:lnTo>
                <a:lnTo>
                  <a:pt x="2057400" y="139700"/>
                </a:lnTo>
                <a:lnTo>
                  <a:pt x="2209800" y="139700"/>
                </a:lnTo>
                <a:lnTo>
                  <a:pt x="2209800" y="0"/>
                </a:lnTo>
                <a:lnTo>
                  <a:pt x="2286000" y="53086"/>
                </a:lnTo>
                <a:lnTo>
                  <a:pt x="2362200" y="0"/>
                </a:lnTo>
                <a:lnTo>
                  <a:pt x="2362200" y="139700"/>
                </a:lnTo>
                <a:lnTo>
                  <a:pt x="2514600" y="139700"/>
                </a:lnTo>
                <a:lnTo>
                  <a:pt x="2514600" y="0"/>
                </a:lnTo>
                <a:lnTo>
                  <a:pt x="2590800" y="53086"/>
                </a:lnTo>
                <a:lnTo>
                  <a:pt x="2667000" y="0"/>
                </a:lnTo>
                <a:lnTo>
                  <a:pt x="2667000" y="139700"/>
                </a:lnTo>
                <a:lnTo>
                  <a:pt x="2819400" y="139700"/>
                </a:lnTo>
                <a:lnTo>
                  <a:pt x="2819400" y="0"/>
                </a:lnTo>
                <a:lnTo>
                  <a:pt x="2895600" y="53086"/>
                </a:lnTo>
                <a:lnTo>
                  <a:pt x="2971800" y="0"/>
                </a:lnTo>
                <a:lnTo>
                  <a:pt x="2971800" y="139700"/>
                </a:lnTo>
                <a:lnTo>
                  <a:pt x="3124200" y="139700"/>
                </a:lnTo>
                <a:lnTo>
                  <a:pt x="3124200" y="0"/>
                </a:lnTo>
                <a:lnTo>
                  <a:pt x="3200400" y="53086"/>
                </a:lnTo>
                <a:lnTo>
                  <a:pt x="3276600" y="0"/>
                </a:lnTo>
                <a:lnTo>
                  <a:pt x="3276600" y="139700"/>
                </a:lnTo>
                <a:lnTo>
                  <a:pt x="3429000" y="139700"/>
                </a:lnTo>
                <a:lnTo>
                  <a:pt x="3429000" y="0"/>
                </a:lnTo>
                <a:lnTo>
                  <a:pt x="3505200" y="53086"/>
                </a:lnTo>
                <a:lnTo>
                  <a:pt x="3581400" y="0"/>
                </a:lnTo>
                <a:lnTo>
                  <a:pt x="3581400" y="139700"/>
                </a:lnTo>
                <a:lnTo>
                  <a:pt x="3860800" y="139700"/>
                </a:lnTo>
                <a:lnTo>
                  <a:pt x="3860800" y="171450"/>
                </a:lnTo>
                <a:close/>
              </a:path>
            </a:pathLst>
          </a:custGeom>
          <a:solidFill>
            <a:srgbClr val="96632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rm">
            <a:extLst>
              <a:ext uri="{FF2B5EF4-FFF2-40B4-BE49-F238E27FC236}">
                <a16:creationId xmlns:a16="http://schemas.microsoft.com/office/drawing/2014/main" id="{8FDBDB9D-DC79-6DA6-0708-A9EAA5E69899}"/>
              </a:ext>
            </a:extLst>
          </p:cNvPr>
          <p:cNvSpPr txBox="1"/>
          <p:nvPr/>
        </p:nvSpPr>
        <p:spPr>
          <a:xfrm>
            <a:off x="965200" y="2356104"/>
            <a:ext cx="4267200" cy="10363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3400" b="1" i="1" dirty="0">
                <a:solidFill>
                  <a:srgbClr val="96632A"/>
                </a:solidFill>
                <a:latin typeface="Cambria" panose="02040503050406030204" pitchFamily="18" charset="0"/>
              </a:rPr>
              <a:t>«Государев родословец»</a:t>
            </a:r>
          </a:p>
        </p:txBody>
      </p:sp>
      <p:sp>
        <p:nvSpPr>
          <p:cNvPr id="9" name="Functions head">
            <a:extLst>
              <a:ext uri="{FF2B5EF4-FFF2-40B4-BE49-F238E27FC236}">
                <a16:creationId xmlns:a16="http://schemas.microsoft.com/office/drawing/2014/main" id="{E1BE554E-8DC4-C750-34A5-F2D59EF0D0EC}"/>
              </a:ext>
            </a:extLst>
          </p:cNvPr>
          <p:cNvSpPr txBox="1"/>
          <p:nvPr/>
        </p:nvSpPr>
        <p:spPr>
          <a:xfrm>
            <a:off x="6096000" y="1644904"/>
            <a:ext cx="5486400" cy="457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3000" b="1" i="1" dirty="0">
                <a:solidFill>
                  <a:srgbClr val="D4AF61"/>
                </a:solidFill>
                <a:latin typeface="Cambria" panose="02040503050406030204" pitchFamily="18" charset="0"/>
              </a:rPr>
              <a:t>Функции:</a:t>
            </a:r>
          </a:p>
        </p:txBody>
      </p:sp>
      <p:sp>
        <p:nvSpPr>
          <p:cNvPr id="10" name="Term def">
            <a:extLst>
              <a:ext uri="{FF2B5EF4-FFF2-40B4-BE49-F238E27FC236}">
                <a16:creationId xmlns:a16="http://schemas.microsoft.com/office/drawing/2014/main" id="{77351E02-A4AB-5C79-0C07-C32AA9C9356E}"/>
              </a:ext>
            </a:extLst>
          </p:cNvPr>
          <p:cNvSpPr txBox="1"/>
          <p:nvPr/>
        </p:nvSpPr>
        <p:spPr>
          <a:xfrm>
            <a:off x="965200" y="3570224"/>
            <a:ext cx="4267200" cy="2103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300" b="1" dirty="0">
                <a:solidFill>
                  <a:srgbClr val="96632A"/>
                </a:solidFill>
                <a:latin typeface="Segoe UI" panose="020B0502040204020203" pitchFamily="34" charset="0"/>
              </a:rPr>
              <a:t>официальный государственный документ XVI века</a:t>
            </a:r>
            <a:r>
              <a:rPr lang="ru-RU" sz="2300" dirty="0">
                <a:solidFill>
                  <a:srgbClr val="22252A"/>
                </a:solidFill>
                <a:latin typeface="Segoe UI" panose="020B0502040204020203" pitchFamily="34" charset="0"/>
              </a:rPr>
              <a:t>, представляющий собой родословную книгу русских аристократических родов </a:t>
            </a:r>
            <a:r>
              <a:rPr lang="ru-RU" sz="2300" b="1" dirty="0">
                <a:solidFill>
                  <a:srgbClr val="96632A"/>
                </a:solidFill>
                <a:latin typeface="Cambria" panose="02040503050406030204" pitchFamily="18" charset="0"/>
              </a:rPr>
              <a:t>(1556 г)</a:t>
            </a:r>
          </a:p>
        </p:txBody>
      </p:sp>
      <p:sp>
        <p:nvSpPr>
          <p:cNvPr id="11" name="Merlons">
            <a:extLst>
              <a:ext uri="{FF2B5EF4-FFF2-40B4-BE49-F238E27FC236}">
                <a16:creationId xmlns:a16="http://schemas.microsoft.com/office/drawing/2014/main" id="{7AB65BFE-CEE9-B467-5E81-189207477858}"/>
              </a:ext>
            </a:extLst>
          </p:cNvPr>
          <p:cNvSpPr/>
          <p:nvPr/>
        </p:nvSpPr>
        <p:spPr>
          <a:xfrm>
            <a:off x="1168400" y="5797550"/>
            <a:ext cx="3860801" cy="171451"/>
          </a:xfrm>
          <a:custGeom>
            <a:avLst/>
            <a:gdLst/>
            <a:ahLst/>
            <a:cxnLst/>
            <a:rect l="0" t="0" r="0" b="0"/>
            <a:pathLst>
              <a:path w="3860801" h="171451">
                <a:moveTo>
                  <a:pt x="0" y="171450"/>
                </a:moveTo>
                <a:lnTo>
                  <a:pt x="76200" y="139700"/>
                </a:lnTo>
                <a:lnTo>
                  <a:pt x="76200" y="0"/>
                </a:lnTo>
                <a:lnTo>
                  <a:pt x="152400" y="53086"/>
                </a:lnTo>
                <a:lnTo>
                  <a:pt x="228600" y="0"/>
                </a:lnTo>
                <a:lnTo>
                  <a:pt x="228600" y="139700"/>
                </a:lnTo>
                <a:lnTo>
                  <a:pt x="381000" y="139700"/>
                </a:lnTo>
                <a:lnTo>
                  <a:pt x="381000" y="0"/>
                </a:lnTo>
                <a:lnTo>
                  <a:pt x="457200" y="53086"/>
                </a:lnTo>
                <a:lnTo>
                  <a:pt x="533400" y="0"/>
                </a:lnTo>
                <a:lnTo>
                  <a:pt x="533400" y="139700"/>
                </a:lnTo>
                <a:lnTo>
                  <a:pt x="685800" y="139700"/>
                </a:lnTo>
                <a:lnTo>
                  <a:pt x="685800" y="0"/>
                </a:lnTo>
                <a:lnTo>
                  <a:pt x="762000" y="53086"/>
                </a:lnTo>
                <a:lnTo>
                  <a:pt x="838200" y="0"/>
                </a:lnTo>
                <a:lnTo>
                  <a:pt x="838200" y="139700"/>
                </a:lnTo>
                <a:lnTo>
                  <a:pt x="990600" y="139700"/>
                </a:lnTo>
                <a:lnTo>
                  <a:pt x="990600" y="0"/>
                </a:lnTo>
                <a:lnTo>
                  <a:pt x="1066800" y="53086"/>
                </a:lnTo>
                <a:lnTo>
                  <a:pt x="1143000" y="0"/>
                </a:lnTo>
                <a:lnTo>
                  <a:pt x="1143000" y="139700"/>
                </a:lnTo>
                <a:lnTo>
                  <a:pt x="1295400" y="139700"/>
                </a:lnTo>
                <a:lnTo>
                  <a:pt x="1295400" y="0"/>
                </a:lnTo>
                <a:lnTo>
                  <a:pt x="1371600" y="53086"/>
                </a:lnTo>
                <a:lnTo>
                  <a:pt x="1447800" y="0"/>
                </a:lnTo>
                <a:lnTo>
                  <a:pt x="1447800" y="139700"/>
                </a:lnTo>
                <a:lnTo>
                  <a:pt x="1600200" y="139700"/>
                </a:lnTo>
                <a:lnTo>
                  <a:pt x="1600200" y="0"/>
                </a:lnTo>
                <a:lnTo>
                  <a:pt x="1676400" y="53086"/>
                </a:lnTo>
                <a:lnTo>
                  <a:pt x="1752600" y="0"/>
                </a:lnTo>
                <a:lnTo>
                  <a:pt x="1752600" y="139700"/>
                </a:lnTo>
                <a:lnTo>
                  <a:pt x="1905000" y="139700"/>
                </a:lnTo>
                <a:lnTo>
                  <a:pt x="1905000" y="0"/>
                </a:lnTo>
                <a:lnTo>
                  <a:pt x="1981200" y="53086"/>
                </a:lnTo>
                <a:lnTo>
                  <a:pt x="2057400" y="0"/>
                </a:lnTo>
                <a:lnTo>
                  <a:pt x="2057400" y="139700"/>
                </a:lnTo>
                <a:lnTo>
                  <a:pt x="2209800" y="139700"/>
                </a:lnTo>
                <a:lnTo>
                  <a:pt x="2209800" y="0"/>
                </a:lnTo>
                <a:lnTo>
                  <a:pt x="2286000" y="53086"/>
                </a:lnTo>
                <a:lnTo>
                  <a:pt x="2362200" y="0"/>
                </a:lnTo>
                <a:lnTo>
                  <a:pt x="2362200" y="139700"/>
                </a:lnTo>
                <a:lnTo>
                  <a:pt x="2514600" y="139700"/>
                </a:lnTo>
                <a:lnTo>
                  <a:pt x="2514600" y="0"/>
                </a:lnTo>
                <a:lnTo>
                  <a:pt x="2590800" y="53086"/>
                </a:lnTo>
                <a:lnTo>
                  <a:pt x="2667000" y="0"/>
                </a:lnTo>
                <a:lnTo>
                  <a:pt x="2667000" y="139700"/>
                </a:lnTo>
                <a:lnTo>
                  <a:pt x="2819400" y="139700"/>
                </a:lnTo>
                <a:lnTo>
                  <a:pt x="2819400" y="0"/>
                </a:lnTo>
                <a:lnTo>
                  <a:pt x="2895600" y="53086"/>
                </a:lnTo>
                <a:lnTo>
                  <a:pt x="2971800" y="0"/>
                </a:lnTo>
                <a:lnTo>
                  <a:pt x="2971800" y="139700"/>
                </a:lnTo>
                <a:lnTo>
                  <a:pt x="3124200" y="139700"/>
                </a:lnTo>
                <a:lnTo>
                  <a:pt x="3124200" y="0"/>
                </a:lnTo>
                <a:lnTo>
                  <a:pt x="3200400" y="53086"/>
                </a:lnTo>
                <a:lnTo>
                  <a:pt x="3276600" y="0"/>
                </a:lnTo>
                <a:lnTo>
                  <a:pt x="3276600" y="139700"/>
                </a:lnTo>
                <a:lnTo>
                  <a:pt x="3429000" y="139700"/>
                </a:lnTo>
                <a:lnTo>
                  <a:pt x="3429000" y="0"/>
                </a:lnTo>
                <a:lnTo>
                  <a:pt x="3505200" y="53086"/>
                </a:lnTo>
                <a:lnTo>
                  <a:pt x="3581400" y="0"/>
                </a:lnTo>
                <a:lnTo>
                  <a:pt x="3581400" y="139700"/>
                </a:lnTo>
                <a:lnTo>
                  <a:pt x="3860800" y="139700"/>
                </a:lnTo>
                <a:lnTo>
                  <a:pt x="3860800" y="171450"/>
                </a:lnTo>
                <a:close/>
              </a:path>
            </a:pathLst>
          </a:custGeom>
          <a:solidFill>
            <a:srgbClr val="96632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Function 0 card">
            <a:extLst>
              <a:ext uri="{FF2B5EF4-FFF2-40B4-BE49-F238E27FC236}">
                <a16:creationId xmlns:a16="http://schemas.microsoft.com/office/drawing/2014/main" id="{D0C86726-1607-00ED-32C6-54261B4DF5A1}"/>
              </a:ext>
            </a:extLst>
          </p:cNvPr>
          <p:cNvSpPr/>
          <p:nvPr/>
        </p:nvSpPr>
        <p:spPr>
          <a:xfrm>
            <a:off x="6096000" y="2330704"/>
            <a:ext cx="5486400" cy="1397000"/>
          </a:xfrm>
          <a:prstGeom prst="roundRect">
            <a:avLst>
              <a:gd name="adj" fmla="val 10000"/>
            </a:avLst>
          </a:prstGeom>
          <a:solidFill>
            <a:srgbClr val="272E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Function 0 bar">
            <a:extLst>
              <a:ext uri="{FF2B5EF4-FFF2-40B4-BE49-F238E27FC236}">
                <a16:creationId xmlns:a16="http://schemas.microsoft.com/office/drawing/2014/main" id="{D95E7FE7-A98F-71FD-2325-33DDD4D4712B}"/>
              </a:ext>
            </a:extLst>
          </p:cNvPr>
          <p:cNvSpPr/>
          <p:nvPr/>
        </p:nvSpPr>
        <p:spPr>
          <a:xfrm>
            <a:off x="6223000" y="2483104"/>
            <a:ext cx="50800" cy="1092200"/>
          </a:xfrm>
          <a:prstGeom prst="rect">
            <a:avLst/>
          </a:prstGeom>
          <a:solidFill>
            <a:srgbClr val="DDAA6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Function 0">
            <a:extLst>
              <a:ext uri="{FF2B5EF4-FFF2-40B4-BE49-F238E27FC236}">
                <a16:creationId xmlns:a16="http://schemas.microsoft.com/office/drawing/2014/main" id="{6D93C259-4301-041F-A693-0D495E9135CF}"/>
              </a:ext>
            </a:extLst>
          </p:cNvPr>
          <p:cNvSpPr txBox="1"/>
          <p:nvPr/>
        </p:nvSpPr>
        <p:spPr>
          <a:xfrm>
            <a:off x="6426200" y="2330704"/>
            <a:ext cx="4978400" cy="1397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500" dirty="0">
                <a:solidFill>
                  <a:srgbClr val="F2EEE6"/>
                </a:solidFill>
                <a:latin typeface="Segoe UI" panose="020B0502040204020203" pitchFamily="34" charset="0"/>
              </a:rPr>
              <a:t>Определение права на местничество</a:t>
            </a:r>
          </a:p>
        </p:txBody>
      </p:sp>
      <p:sp>
        <p:nvSpPr>
          <p:cNvPr id="15" name="Function 1 card">
            <a:extLst>
              <a:ext uri="{FF2B5EF4-FFF2-40B4-BE49-F238E27FC236}">
                <a16:creationId xmlns:a16="http://schemas.microsoft.com/office/drawing/2014/main" id="{D8831870-E9E3-88C4-A9CE-EEC3455397F2}"/>
              </a:ext>
            </a:extLst>
          </p:cNvPr>
          <p:cNvSpPr/>
          <p:nvPr/>
        </p:nvSpPr>
        <p:spPr>
          <a:xfrm>
            <a:off x="6096000" y="3930904"/>
            <a:ext cx="5486400" cy="1397000"/>
          </a:xfrm>
          <a:prstGeom prst="roundRect">
            <a:avLst>
              <a:gd name="adj" fmla="val 10000"/>
            </a:avLst>
          </a:prstGeom>
          <a:solidFill>
            <a:srgbClr val="272E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Function 1 bar">
            <a:extLst>
              <a:ext uri="{FF2B5EF4-FFF2-40B4-BE49-F238E27FC236}">
                <a16:creationId xmlns:a16="http://schemas.microsoft.com/office/drawing/2014/main" id="{2C0CAF52-02D2-3602-DE53-2E3F367F162B}"/>
              </a:ext>
            </a:extLst>
          </p:cNvPr>
          <p:cNvSpPr/>
          <p:nvPr/>
        </p:nvSpPr>
        <p:spPr>
          <a:xfrm>
            <a:off x="6223000" y="4083304"/>
            <a:ext cx="50800" cy="1092200"/>
          </a:xfrm>
          <a:prstGeom prst="rect">
            <a:avLst/>
          </a:prstGeom>
          <a:solidFill>
            <a:srgbClr val="DDAA6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Function 1">
            <a:extLst>
              <a:ext uri="{FF2B5EF4-FFF2-40B4-BE49-F238E27FC236}">
                <a16:creationId xmlns:a16="http://schemas.microsoft.com/office/drawing/2014/main" id="{FD2730AC-B883-021C-6F52-B122C4F2F52C}"/>
              </a:ext>
            </a:extLst>
          </p:cNvPr>
          <p:cNvSpPr txBox="1"/>
          <p:nvPr/>
        </p:nvSpPr>
        <p:spPr>
          <a:xfrm>
            <a:off x="6426200" y="3930904"/>
            <a:ext cx="4978400" cy="1397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500" dirty="0">
                <a:solidFill>
                  <a:srgbClr val="F2EEE6"/>
                </a:solidFill>
                <a:latin typeface="Segoe UI" panose="020B0502040204020203" pitchFamily="34" charset="0"/>
              </a:rPr>
              <a:t>Учёт аристократических родов</a:t>
            </a:r>
          </a:p>
        </p:txBody>
      </p:sp>
      <p:sp>
        <p:nvSpPr>
          <p:cNvPr id="18" name="Signature Автор: 100ballnik.com">
            <a:extLst>
              <a:ext uri="{FF2B5EF4-FFF2-40B4-BE49-F238E27FC236}">
                <a16:creationId xmlns:a16="http://schemas.microsoft.com/office/drawing/2014/main" id="{E2AF99CE-9A99-8687-17F8-399D0396D5B0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2AD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2AD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2AD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51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A4FD5C4-83FF-9A49-7D87-49D2CE41E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98450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22252A"/>
                </a:solidFill>
                <a:latin typeface="Cambria" panose="02040503050406030204" pitchFamily="18" charset="0"/>
              </a:rPr>
              <a:t>Ограничение местничества в военное время и Уложение о службе.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6D5B1DB9-2C87-9707-2FAA-78DEC69252B0}"/>
              </a:ext>
            </a:extLst>
          </p:cNvPr>
          <p:cNvCxnSpPr/>
          <p:nvPr/>
        </p:nvCxnSpPr>
        <p:spPr>
          <a:xfrm>
            <a:off x="609600" y="1441704"/>
            <a:ext cx="812800" cy="0"/>
          </a:xfrm>
          <a:prstGeom prst="line">
            <a:avLst/>
          </a:prstGeom>
          <a:ln w="28575">
            <a:solidFill>
              <a:srgbClr val="A07A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7B90F190-9FA0-091D-857A-D2C8665D1BA2}"/>
              </a:ext>
            </a:extLst>
          </p:cNvPr>
          <p:cNvSpPr/>
          <p:nvPr/>
        </p:nvSpPr>
        <p:spPr>
          <a:xfrm>
            <a:off x="1498600" y="1397254"/>
            <a:ext cx="88900" cy="88900"/>
          </a:xfrm>
          <a:prstGeom prst="diamond">
            <a:avLst/>
          </a:prstGeom>
          <a:solidFill>
            <a:srgbClr val="A07A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rm">
            <a:extLst>
              <a:ext uri="{FF2B5EF4-FFF2-40B4-BE49-F238E27FC236}">
                <a16:creationId xmlns:a16="http://schemas.microsoft.com/office/drawing/2014/main" id="{B0B61C96-CF5B-8D82-A646-8F7E56E1011B}"/>
              </a:ext>
            </a:extLst>
          </p:cNvPr>
          <p:cNvSpPr txBox="1"/>
          <p:nvPr/>
        </p:nvSpPr>
        <p:spPr>
          <a:xfrm>
            <a:off x="609600" y="1594104"/>
            <a:ext cx="7112000" cy="4876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3200" b="1" i="1" dirty="0">
                <a:solidFill>
                  <a:srgbClr val="96632A"/>
                </a:solidFill>
                <a:latin typeface="Cambria" panose="02040503050406030204" pitchFamily="18" charset="0"/>
              </a:rPr>
              <a:t>Уложение о службе </a:t>
            </a:r>
            <a:r>
              <a:rPr lang="ru-RU" sz="3200" b="1" i="1" dirty="0">
                <a:solidFill>
                  <a:srgbClr val="A07A2C"/>
                </a:solidFill>
                <a:latin typeface="Cambria" panose="02040503050406030204" pitchFamily="18" charset="0"/>
              </a:rPr>
              <a:t>(1556 г.)</a:t>
            </a:r>
          </a:p>
        </p:txBody>
      </p:sp>
      <p:sp>
        <p:nvSpPr>
          <p:cNvPr id="6" name="Requirements head">
            <a:extLst>
              <a:ext uri="{FF2B5EF4-FFF2-40B4-BE49-F238E27FC236}">
                <a16:creationId xmlns:a16="http://schemas.microsoft.com/office/drawing/2014/main" id="{6D91E750-6AAC-DA5F-A3D2-1A9D9D498EB2}"/>
              </a:ext>
            </a:extLst>
          </p:cNvPr>
          <p:cNvSpPr txBox="1"/>
          <p:nvPr/>
        </p:nvSpPr>
        <p:spPr>
          <a:xfrm>
            <a:off x="609600" y="3697224"/>
            <a:ext cx="7112000" cy="4267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800" b="1" i="1" dirty="0">
                <a:solidFill>
                  <a:srgbClr val="22252A"/>
                </a:solidFill>
                <a:latin typeface="Cambria" panose="02040503050406030204" pitchFamily="18" charset="0"/>
              </a:rPr>
              <a:t>Основные требования</a:t>
            </a:r>
          </a:p>
        </p:txBody>
      </p:sp>
      <p:sp>
        <p:nvSpPr>
          <p:cNvPr id="7" name="Points card">
            <a:extLst>
              <a:ext uri="{FF2B5EF4-FFF2-40B4-BE49-F238E27FC236}">
                <a16:creationId xmlns:a16="http://schemas.microsoft.com/office/drawing/2014/main" id="{E10E157D-ACB8-2884-DFE4-2818B7E6172E}"/>
              </a:ext>
            </a:extLst>
          </p:cNvPr>
          <p:cNvSpPr/>
          <p:nvPr/>
        </p:nvSpPr>
        <p:spPr>
          <a:xfrm>
            <a:off x="609600" y="2157984"/>
            <a:ext cx="7112000" cy="15138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3CA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Points">
            <a:extLst>
              <a:ext uri="{FF2B5EF4-FFF2-40B4-BE49-F238E27FC236}">
                <a16:creationId xmlns:a16="http://schemas.microsoft.com/office/drawing/2014/main" id="{FD898566-DD16-D363-5DAF-DA6E8BCDFB87}"/>
              </a:ext>
            </a:extLst>
          </p:cNvPr>
          <p:cNvSpPr txBox="1"/>
          <p:nvPr/>
        </p:nvSpPr>
        <p:spPr>
          <a:xfrm>
            <a:off x="889000" y="2335784"/>
            <a:ext cx="6629400" cy="11582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marL="304800" indent="-304800">
              <a:spcAft>
                <a:spcPts val="600"/>
              </a:spcAft>
              <a:buClr>
                <a:srgbClr val="96632A"/>
              </a:buClr>
              <a:buSzPct val="70000"/>
              <a:buFont typeface="Wingdings" panose="05000000000000000000" pitchFamily="2" charset="2"/>
              <a:buChar char="u"/>
            </a:pPr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Служба с 15 лет до старости</a:t>
            </a:r>
          </a:p>
          <a:p>
            <a:pPr marL="304800" indent="-304800">
              <a:spcAft>
                <a:spcPts val="600"/>
              </a:spcAft>
              <a:buClr>
                <a:srgbClr val="96632A"/>
              </a:buClr>
              <a:buSzPct val="70000"/>
              <a:buFont typeface="Wingdings" panose="05000000000000000000" pitchFamily="2" charset="2"/>
              <a:buChar char="u"/>
            </a:pPr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Соотношение земли и числа воинов</a:t>
            </a:r>
          </a:p>
          <a:p>
            <a:pPr marL="304800" indent="-304800">
              <a:spcAft>
                <a:spcPts val="600"/>
              </a:spcAft>
              <a:buClr>
                <a:srgbClr val="96632A"/>
              </a:buClr>
              <a:buSzPct val="70000"/>
              <a:buFont typeface="Wingdings" panose="05000000000000000000" pitchFamily="2" charset="2"/>
              <a:buChar char="u"/>
            </a:pPr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Обязательное вооружение</a:t>
            </a:r>
          </a:p>
        </p:txBody>
      </p:sp>
      <p:sp>
        <p:nvSpPr>
          <p:cNvPr id="9" name="Points bar">
            <a:extLst>
              <a:ext uri="{FF2B5EF4-FFF2-40B4-BE49-F238E27FC236}">
                <a16:creationId xmlns:a16="http://schemas.microsoft.com/office/drawing/2014/main" id="{50B2704A-3E14-589B-7E89-971BFBB88311}"/>
              </a:ext>
            </a:extLst>
          </p:cNvPr>
          <p:cNvSpPr/>
          <p:nvPr/>
        </p:nvSpPr>
        <p:spPr>
          <a:xfrm>
            <a:off x="711200" y="2284984"/>
            <a:ext cx="50800" cy="1259840"/>
          </a:xfrm>
          <a:prstGeom prst="rect">
            <a:avLst/>
          </a:prstGeom>
          <a:solidFill>
            <a:srgbClr val="96632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Req 0 card">
            <a:extLst>
              <a:ext uri="{FF2B5EF4-FFF2-40B4-BE49-F238E27FC236}">
                <a16:creationId xmlns:a16="http://schemas.microsoft.com/office/drawing/2014/main" id="{BCC04C10-9CDE-7E63-36E6-C53074485B0D}"/>
              </a:ext>
            </a:extLst>
          </p:cNvPr>
          <p:cNvSpPr/>
          <p:nvPr/>
        </p:nvSpPr>
        <p:spPr>
          <a:xfrm>
            <a:off x="609600" y="4225544"/>
            <a:ext cx="7112000" cy="635000"/>
          </a:xfrm>
          <a:prstGeom prst="roundRect">
            <a:avLst>
              <a:gd name="adj" fmla="val 10000"/>
            </a:avLst>
          </a:prstGeom>
          <a:solidFill>
            <a:srgbClr val="DEE6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eq 0 bar">
            <a:extLst>
              <a:ext uri="{FF2B5EF4-FFF2-40B4-BE49-F238E27FC236}">
                <a16:creationId xmlns:a16="http://schemas.microsoft.com/office/drawing/2014/main" id="{5AD0A456-6F78-C35D-E54D-6BA3143D5B32}"/>
              </a:ext>
            </a:extLst>
          </p:cNvPr>
          <p:cNvSpPr/>
          <p:nvPr/>
        </p:nvSpPr>
        <p:spPr>
          <a:xfrm>
            <a:off x="736600" y="4377944"/>
            <a:ext cx="50800" cy="3302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q 0">
            <a:extLst>
              <a:ext uri="{FF2B5EF4-FFF2-40B4-BE49-F238E27FC236}">
                <a16:creationId xmlns:a16="http://schemas.microsoft.com/office/drawing/2014/main" id="{F399CC52-CCCB-9E3F-B1C4-DD723F0EB3FE}"/>
              </a:ext>
            </a:extLst>
          </p:cNvPr>
          <p:cNvSpPr txBox="1"/>
          <p:nvPr/>
        </p:nvSpPr>
        <p:spPr>
          <a:xfrm>
            <a:off x="939800" y="4225544"/>
            <a:ext cx="6604000" cy="63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Служба </a:t>
            </a:r>
            <a:r>
              <a:rPr lang="ru-RU" sz="2200" b="1" dirty="0">
                <a:solidFill>
                  <a:srgbClr val="2E5590"/>
                </a:solidFill>
                <a:latin typeface="Segoe UI" panose="020B0502040204020203" pitchFamily="34" charset="0"/>
              </a:rPr>
              <a:t>«</a:t>
            </a:r>
            <a:r>
              <a:rPr lang="ru-RU" sz="2200" b="1" dirty="0" err="1">
                <a:solidFill>
                  <a:srgbClr val="2E5590"/>
                </a:solidFill>
                <a:latin typeface="Segoe UI" panose="020B0502040204020203" pitchFamily="34" charset="0"/>
              </a:rPr>
              <a:t>конно</a:t>
            </a:r>
            <a:r>
              <a:rPr lang="ru-RU" sz="2200" b="1" dirty="0">
                <a:solidFill>
                  <a:srgbClr val="2E5590"/>
                </a:solidFill>
                <a:latin typeface="Segoe UI" panose="020B0502040204020203" pitchFamily="34" charset="0"/>
              </a:rPr>
              <a:t>, людно и </a:t>
            </a:r>
            <a:r>
              <a:rPr lang="ru-RU" sz="2200" b="1" dirty="0" err="1">
                <a:solidFill>
                  <a:srgbClr val="2E5590"/>
                </a:solidFill>
                <a:latin typeface="Segoe UI" panose="020B0502040204020203" pitchFamily="34" charset="0"/>
              </a:rPr>
              <a:t>оружно</a:t>
            </a:r>
            <a:r>
              <a:rPr lang="ru-RU" sz="2200" b="1" dirty="0">
                <a:solidFill>
                  <a:srgbClr val="2E5590"/>
                </a:solidFill>
                <a:latin typeface="Segoe UI" panose="020B0502040204020203" pitchFamily="34" charset="0"/>
              </a:rPr>
              <a:t>»</a:t>
            </a:r>
          </a:p>
        </p:txBody>
      </p:sp>
      <p:sp>
        <p:nvSpPr>
          <p:cNvPr id="13" name="Req 1 card">
            <a:extLst>
              <a:ext uri="{FF2B5EF4-FFF2-40B4-BE49-F238E27FC236}">
                <a16:creationId xmlns:a16="http://schemas.microsoft.com/office/drawing/2014/main" id="{FA8C58A1-0438-B25C-DB30-1D86E5634222}"/>
              </a:ext>
            </a:extLst>
          </p:cNvPr>
          <p:cNvSpPr/>
          <p:nvPr/>
        </p:nvSpPr>
        <p:spPr>
          <a:xfrm>
            <a:off x="609600" y="4987544"/>
            <a:ext cx="7112000" cy="635000"/>
          </a:xfrm>
          <a:prstGeom prst="roundRect">
            <a:avLst>
              <a:gd name="adj" fmla="val 10000"/>
            </a:avLst>
          </a:prstGeom>
          <a:solidFill>
            <a:srgbClr val="DEE6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Req 1 bar">
            <a:extLst>
              <a:ext uri="{FF2B5EF4-FFF2-40B4-BE49-F238E27FC236}">
                <a16:creationId xmlns:a16="http://schemas.microsoft.com/office/drawing/2014/main" id="{B9821AE8-5935-253B-82F5-37BDF210563A}"/>
              </a:ext>
            </a:extLst>
          </p:cNvPr>
          <p:cNvSpPr/>
          <p:nvPr/>
        </p:nvSpPr>
        <p:spPr>
          <a:xfrm>
            <a:off x="736600" y="5139944"/>
            <a:ext cx="50800" cy="3302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q 1">
            <a:extLst>
              <a:ext uri="{FF2B5EF4-FFF2-40B4-BE49-F238E27FC236}">
                <a16:creationId xmlns:a16="http://schemas.microsoft.com/office/drawing/2014/main" id="{6965AFDD-813D-6863-4940-E2933A579E60}"/>
              </a:ext>
            </a:extLst>
          </p:cNvPr>
          <p:cNvSpPr txBox="1"/>
          <p:nvPr/>
        </p:nvSpPr>
        <p:spPr>
          <a:xfrm>
            <a:off x="939800" y="4987544"/>
            <a:ext cx="6604000" cy="63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С </a:t>
            </a:r>
            <a:r>
              <a:rPr lang="ru-RU" sz="2600" b="1" dirty="0">
                <a:solidFill>
                  <a:srgbClr val="2E5590"/>
                </a:solidFill>
                <a:latin typeface="Cambria" panose="02040503050406030204" pitchFamily="18" charset="0"/>
              </a:rPr>
              <a:t>100 четвертей</a:t>
            </a:r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 земли — </a:t>
            </a:r>
            <a:r>
              <a:rPr lang="ru-RU" sz="2600" b="1" dirty="0">
                <a:solidFill>
                  <a:srgbClr val="2E5590"/>
                </a:solidFill>
                <a:latin typeface="Cambria" panose="02040503050406030204" pitchFamily="18" charset="0"/>
              </a:rPr>
              <a:t>один воин</a:t>
            </a:r>
          </a:p>
        </p:txBody>
      </p:sp>
      <p:sp>
        <p:nvSpPr>
          <p:cNvPr id="16" name="Req 2 card">
            <a:extLst>
              <a:ext uri="{FF2B5EF4-FFF2-40B4-BE49-F238E27FC236}">
                <a16:creationId xmlns:a16="http://schemas.microsoft.com/office/drawing/2014/main" id="{C16452DD-4693-13AA-8A09-2A352B95DEB0}"/>
              </a:ext>
            </a:extLst>
          </p:cNvPr>
          <p:cNvSpPr/>
          <p:nvPr/>
        </p:nvSpPr>
        <p:spPr>
          <a:xfrm>
            <a:off x="609600" y="5749544"/>
            <a:ext cx="7112000" cy="635000"/>
          </a:xfrm>
          <a:prstGeom prst="roundRect">
            <a:avLst>
              <a:gd name="adj" fmla="val 10000"/>
            </a:avLst>
          </a:prstGeom>
          <a:solidFill>
            <a:srgbClr val="DEE6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Req 2 bar">
            <a:extLst>
              <a:ext uri="{FF2B5EF4-FFF2-40B4-BE49-F238E27FC236}">
                <a16:creationId xmlns:a16="http://schemas.microsoft.com/office/drawing/2014/main" id="{6145A03F-BFF7-118B-F2F5-76F282F4296D}"/>
              </a:ext>
            </a:extLst>
          </p:cNvPr>
          <p:cNvSpPr/>
          <p:nvPr/>
        </p:nvSpPr>
        <p:spPr>
          <a:xfrm>
            <a:off x="736600" y="5901944"/>
            <a:ext cx="50800" cy="330200"/>
          </a:xfrm>
          <a:prstGeom prst="rect">
            <a:avLst/>
          </a:prstGeom>
          <a:solidFill>
            <a:srgbClr val="2E559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Req 2">
            <a:extLst>
              <a:ext uri="{FF2B5EF4-FFF2-40B4-BE49-F238E27FC236}">
                <a16:creationId xmlns:a16="http://schemas.microsoft.com/office/drawing/2014/main" id="{2BFFCBAE-0944-4765-6CDE-B57508736095}"/>
              </a:ext>
            </a:extLst>
          </p:cNvPr>
          <p:cNvSpPr txBox="1"/>
          <p:nvPr/>
        </p:nvSpPr>
        <p:spPr>
          <a:xfrm>
            <a:off x="939800" y="5749544"/>
            <a:ext cx="6604000" cy="63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Система штрафов и вознаграждений</a:t>
            </a:r>
          </a:p>
        </p:txBody>
      </p:sp>
      <p:pic>
        <p:nvPicPr>
          <p:cNvPr id="20" name="Armour" descr="Снаряжение воина">
            <a:extLst>
              <a:ext uri="{FF2B5EF4-FFF2-40B4-BE49-F238E27FC236}">
                <a16:creationId xmlns:a16="http://schemas.microsoft.com/office/drawing/2014/main" id="{2CEB2102-5660-D895-F006-A8C4B763FF6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1724152"/>
            <a:ext cx="3505200" cy="4648200"/>
          </a:xfrm>
          <a:prstGeom prst="roundRect">
            <a:avLst>
              <a:gd name="adj" fmla="val 4000"/>
            </a:avLst>
          </a:prstGeom>
          <a:ln w="12700">
            <a:solidFill>
              <a:srgbClr val="D3CAB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1" name="Signature Автор: 100ballnik.com">
            <a:extLst>
              <a:ext uri="{FF2B5EF4-FFF2-40B4-BE49-F238E27FC236}">
                <a16:creationId xmlns:a16="http://schemas.microsoft.com/office/drawing/2014/main" id="{9D835B10-A170-D95F-7FB8-C7A2168797D5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98171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98171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98171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37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C2D8D58-3867-F563-016A-590A881F3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7912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4000" dirty="0">
                <a:solidFill>
                  <a:srgbClr val="D4AF61"/>
                </a:solidFill>
                <a:latin typeface="Cambria" panose="02040503050406030204" pitchFamily="18" charset="0"/>
              </a:rPr>
              <a:t>Стрелецкое войско.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DED89669-CCB0-1634-B376-7E82B65672FA}"/>
              </a:ext>
            </a:extLst>
          </p:cNvPr>
          <p:cNvCxnSpPr/>
          <p:nvPr/>
        </p:nvCxnSpPr>
        <p:spPr>
          <a:xfrm>
            <a:off x="609600" y="1036320"/>
            <a:ext cx="812800" cy="0"/>
          </a:xfrm>
          <a:prstGeom prst="line">
            <a:avLst/>
          </a:prstGeom>
          <a:ln w="28575">
            <a:solidFill>
              <a:srgbClr val="D4AF6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F0597017-898D-0B6F-7F3B-03CA375374B8}"/>
              </a:ext>
            </a:extLst>
          </p:cNvPr>
          <p:cNvSpPr/>
          <p:nvPr/>
        </p:nvSpPr>
        <p:spPr>
          <a:xfrm>
            <a:off x="1498600" y="991870"/>
            <a:ext cx="88900" cy="88900"/>
          </a:xfrm>
          <a:prstGeom prst="diamond">
            <a:avLst/>
          </a:prstGeom>
          <a:solidFill>
            <a:srgbClr val="D4AF6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Date tile">
            <a:extLst>
              <a:ext uri="{FF2B5EF4-FFF2-40B4-BE49-F238E27FC236}">
                <a16:creationId xmlns:a16="http://schemas.microsoft.com/office/drawing/2014/main" id="{3434AB23-BB1C-BC60-0EE3-5AD94A202CB6}"/>
              </a:ext>
            </a:extLst>
          </p:cNvPr>
          <p:cNvSpPr/>
          <p:nvPr/>
        </p:nvSpPr>
        <p:spPr>
          <a:xfrm>
            <a:off x="609600" y="1239520"/>
            <a:ext cx="3302000" cy="1905000"/>
          </a:xfrm>
          <a:prstGeom prst="roundRect">
            <a:avLst>
              <a:gd name="adj" fmla="val 8000"/>
            </a:avLst>
          </a:prstGeom>
          <a:solidFill>
            <a:srgbClr val="B03A2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Date">
            <a:extLst>
              <a:ext uri="{FF2B5EF4-FFF2-40B4-BE49-F238E27FC236}">
                <a16:creationId xmlns:a16="http://schemas.microsoft.com/office/drawing/2014/main" id="{7E3D93D8-C100-85CB-1209-B5D3B4B19DE4}"/>
              </a:ext>
            </a:extLst>
          </p:cNvPr>
          <p:cNvSpPr txBox="1"/>
          <p:nvPr/>
        </p:nvSpPr>
        <p:spPr>
          <a:xfrm>
            <a:off x="812800" y="1239520"/>
            <a:ext cx="2895600" cy="190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spcAft>
                <a:spcPts val="200"/>
              </a:spcAft>
            </a:pPr>
            <a:r>
              <a:rPr lang="ru-RU" sz="4600" b="1" dirty="0">
                <a:solidFill>
                  <a:srgbClr val="FFFFFF"/>
                </a:solidFill>
                <a:latin typeface="Cambria" panose="02040503050406030204" pitchFamily="18" charset="0"/>
              </a:rPr>
              <a:t>1550 год</a:t>
            </a:r>
          </a:p>
          <a:p>
            <a:pPr>
              <a:spcAft>
                <a:spcPts val="200"/>
              </a:spcAft>
            </a:pPr>
            <a:r>
              <a:rPr lang="ru-RU" sz="2200" dirty="0">
                <a:solidFill>
                  <a:srgbClr val="FFFFFF"/>
                </a:solidFill>
                <a:latin typeface="Cambria" panose="02040503050406030204" pitchFamily="18" charset="0"/>
              </a:rPr>
              <a:t>создание стрелецких полков</a:t>
            </a:r>
          </a:p>
        </p:txBody>
      </p:sp>
      <p:sp>
        <p:nvSpPr>
          <p:cNvPr id="7" name="Traits">
            <a:extLst>
              <a:ext uri="{FF2B5EF4-FFF2-40B4-BE49-F238E27FC236}">
                <a16:creationId xmlns:a16="http://schemas.microsoft.com/office/drawing/2014/main" id="{6BAB8B12-6589-B061-D301-DFF71847C1C4}"/>
              </a:ext>
            </a:extLst>
          </p:cNvPr>
          <p:cNvSpPr txBox="1"/>
          <p:nvPr/>
        </p:nvSpPr>
        <p:spPr>
          <a:xfrm>
            <a:off x="4241800" y="1239520"/>
            <a:ext cx="7340600" cy="2133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marL="304800" indent="-304800">
              <a:spcAft>
                <a:spcPts val="600"/>
              </a:spcAft>
              <a:buClr>
                <a:srgbClr val="EE8E8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400" b="1" dirty="0">
                <a:solidFill>
                  <a:srgbClr val="EE8E80"/>
                </a:solidFill>
                <a:latin typeface="Segoe UI" panose="020B0502040204020203" pitchFamily="34" charset="0"/>
              </a:rPr>
              <a:t>Первое регулярное войско в России</a:t>
            </a:r>
          </a:p>
          <a:p>
            <a:pPr marL="304800" indent="-304800">
              <a:spcAft>
                <a:spcPts val="600"/>
              </a:spcAft>
              <a:buClr>
                <a:srgbClr val="EE8E8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400" b="1" dirty="0">
                <a:solidFill>
                  <a:srgbClr val="EE8E80"/>
                </a:solidFill>
                <a:latin typeface="Segoe UI" panose="020B0502040204020203" pitchFamily="34" charset="0"/>
              </a:rPr>
              <a:t>Численность:</a:t>
            </a:r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 3000 человек</a:t>
            </a:r>
          </a:p>
          <a:p>
            <a:pPr marL="304800" indent="-304800">
              <a:spcAft>
                <a:spcPts val="600"/>
              </a:spcAft>
              <a:buClr>
                <a:srgbClr val="EE8E8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400" b="1" dirty="0">
                <a:solidFill>
                  <a:srgbClr val="EE8E80"/>
                </a:solidFill>
                <a:latin typeface="Segoe UI" panose="020B0502040204020203" pitchFamily="34" charset="0"/>
              </a:rPr>
              <a:t>Вооружение:</a:t>
            </a:r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 огнестрельное оружие</a:t>
            </a:r>
          </a:p>
          <a:p>
            <a:pPr marL="304800" indent="-304800">
              <a:spcAft>
                <a:spcPts val="600"/>
              </a:spcAft>
              <a:buClr>
                <a:srgbClr val="EE8E8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400" b="1" dirty="0">
                <a:solidFill>
                  <a:srgbClr val="EE8E80"/>
                </a:solidFill>
                <a:latin typeface="Segoe UI" panose="020B0502040204020203" pitchFamily="34" charset="0"/>
              </a:rPr>
              <a:t>Служба:</a:t>
            </a:r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 постоянная, оплачиваемая</a:t>
            </a:r>
          </a:p>
          <a:p>
            <a:pPr marL="304800" indent="-304800">
              <a:spcAft>
                <a:spcPts val="600"/>
              </a:spcAft>
              <a:buClr>
                <a:srgbClr val="EE8E8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400" b="1" dirty="0">
                <a:solidFill>
                  <a:srgbClr val="EE8E80"/>
                </a:solidFill>
                <a:latin typeface="Segoe UI" panose="020B0502040204020203" pitchFamily="34" charset="0"/>
              </a:rPr>
              <a:t>Состав:</a:t>
            </a:r>
            <a:r>
              <a:rPr lang="ru-RU" sz="2400" dirty="0">
                <a:solidFill>
                  <a:srgbClr val="F2EEE6"/>
                </a:solidFill>
                <a:latin typeface="Segoe UI" panose="020B0502040204020203" pitchFamily="34" charset="0"/>
              </a:rPr>
              <a:t> свободные люди</a:t>
            </a:r>
          </a:p>
        </p:txBody>
      </p:sp>
      <p:sp>
        <p:nvSpPr>
          <p:cNvPr id="8" name="Result card">
            <a:extLst>
              <a:ext uri="{FF2B5EF4-FFF2-40B4-BE49-F238E27FC236}">
                <a16:creationId xmlns:a16="http://schemas.microsoft.com/office/drawing/2014/main" id="{021D49A9-DF82-BC2E-2DE4-D44F9EB671E5}"/>
              </a:ext>
            </a:extLst>
          </p:cNvPr>
          <p:cNvSpPr/>
          <p:nvPr/>
        </p:nvSpPr>
        <p:spPr>
          <a:xfrm>
            <a:off x="609600" y="3652520"/>
            <a:ext cx="5969000" cy="1696720"/>
          </a:xfrm>
          <a:prstGeom prst="roundRect">
            <a:avLst>
              <a:gd name="adj" fmla="val 6000"/>
            </a:avLst>
          </a:prstGeom>
          <a:solidFill>
            <a:srgbClr val="F6F2E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sult">
            <a:extLst>
              <a:ext uri="{FF2B5EF4-FFF2-40B4-BE49-F238E27FC236}">
                <a16:creationId xmlns:a16="http://schemas.microsoft.com/office/drawing/2014/main" id="{E7CD029F-C8D7-EA17-DAD5-318BF274EB30}"/>
              </a:ext>
            </a:extLst>
          </p:cNvPr>
          <p:cNvSpPr txBox="1"/>
          <p:nvPr/>
        </p:nvSpPr>
        <p:spPr>
          <a:xfrm>
            <a:off x="889000" y="3830320"/>
            <a:ext cx="5486400" cy="1341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i="1" dirty="0">
                <a:solidFill>
                  <a:srgbClr val="A07A2C"/>
                </a:solidFill>
                <a:latin typeface="Segoe UI" panose="020B0502040204020203" pitchFamily="34" charset="0"/>
              </a:rPr>
              <a:t>В итоге военных преобразований 1550-х гг.</a:t>
            </a:r>
            <a:r>
              <a:rPr lang="ru-RU" sz="2200" i="1" dirty="0">
                <a:solidFill>
                  <a:srgbClr val="22252A"/>
                </a:solidFill>
                <a:latin typeface="Segoe UI" panose="020B0502040204020203" pitchFamily="34" charset="0"/>
              </a:rPr>
              <a:t> Россия получила большое боеспособное войско, отвечавшее развитию военного дела той поры.</a:t>
            </a:r>
          </a:p>
        </p:txBody>
      </p:sp>
      <p:sp>
        <p:nvSpPr>
          <p:cNvPr id="10" name="Result bar">
            <a:extLst>
              <a:ext uri="{FF2B5EF4-FFF2-40B4-BE49-F238E27FC236}">
                <a16:creationId xmlns:a16="http://schemas.microsoft.com/office/drawing/2014/main" id="{4C6A7A16-CC54-8D41-5B7F-3E278D591C54}"/>
              </a:ext>
            </a:extLst>
          </p:cNvPr>
          <p:cNvSpPr/>
          <p:nvPr/>
        </p:nvSpPr>
        <p:spPr>
          <a:xfrm>
            <a:off x="711200" y="3779520"/>
            <a:ext cx="50800" cy="1442720"/>
          </a:xfrm>
          <a:prstGeom prst="rect">
            <a:avLst/>
          </a:prstGeom>
          <a:solidFill>
            <a:srgbClr val="A07A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treltsy passe-partout">
            <a:extLst>
              <a:ext uri="{FF2B5EF4-FFF2-40B4-BE49-F238E27FC236}">
                <a16:creationId xmlns:a16="http://schemas.microsoft.com/office/drawing/2014/main" id="{2021DEC6-FCFE-A5BA-113A-34BA0980E00B}"/>
              </a:ext>
            </a:extLst>
          </p:cNvPr>
          <p:cNvSpPr/>
          <p:nvPr/>
        </p:nvSpPr>
        <p:spPr>
          <a:xfrm>
            <a:off x="7902597" y="3576320"/>
            <a:ext cx="2660606" cy="2875280"/>
          </a:xfrm>
          <a:prstGeom prst="roundRect">
            <a:avLst>
              <a:gd name="adj" fmla="val 2500"/>
            </a:avLst>
          </a:prstGeom>
          <a:solidFill>
            <a:srgbClr val="EFE9DA"/>
          </a:solidFill>
          <a:ln w="19050" cap="flat" cmpd="sng" algn="ctr">
            <a:noFill/>
            <a:prstDash val="solid"/>
            <a:miter lim="800000"/>
          </a:ln>
          <a:effectLst>
            <a:outerShdw blurRad="228600" dist="50800" dir="5400000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Streltsy" descr="Стрельцы стреляют из пищалей. Взятие Казани 1552 г. Миниатюра Лицевого летописного свода">
            <a:extLst>
              <a:ext uri="{FF2B5EF4-FFF2-40B4-BE49-F238E27FC236}">
                <a16:creationId xmlns:a16="http://schemas.microsoft.com/office/drawing/2014/main" id="{963D6B3A-FBB9-F5D2-111B-50020384A22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897" y="3690620"/>
            <a:ext cx="2432005" cy="2646680"/>
          </a:xfrm>
          <a:prstGeom prst="rect">
            <a:avLst/>
          </a:prstGeom>
          <a:ln w="6350">
            <a:solidFill>
              <a:srgbClr val="BFB59C"/>
            </a:solidFill>
          </a:ln>
        </p:spPr>
      </p:pic>
      <p:sp>
        <p:nvSpPr>
          <p:cNvPr id="14" name="Signature Автор: 100ballnik.com">
            <a:extLst>
              <a:ext uri="{FF2B5EF4-FFF2-40B4-BE49-F238E27FC236}">
                <a16:creationId xmlns:a16="http://schemas.microsoft.com/office/drawing/2014/main" id="{BB47AB29-43D1-A387-EF8A-8E01E4EE7F86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2AD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2AD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2AD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810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9F2BF91-1EE6-A5DB-A8E2-D8554124A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7912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4000" dirty="0">
                <a:solidFill>
                  <a:srgbClr val="22252A"/>
                </a:solidFill>
                <a:latin typeface="Cambria" panose="02040503050406030204" pitchFamily="18" charset="0"/>
              </a:rPr>
              <a:t>Вольное казачество.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E69A0A4E-D150-3A02-D783-4804BCF6C5BB}"/>
              </a:ext>
            </a:extLst>
          </p:cNvPr>
          <p:cNvCxnSpPr/>
          <p:nvPr/>
        </p:nvCxnSpPr>
        <p:spPr>
          <a:xfrm>
            <a:off x="609600" y="1036320"/>
            <a:ext cx="812800" cy="0"/>
          </a:xfrm>
          <a:prstGeom prst="line">
            <a:avLst/>
          </a:prstGeom>
          <a:ln w="28575">
            <a:solidFill>
              <a:srgbClr val="A07A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B6ECF58C-8BFC-0B6F-5A1D-15C3FC10EAB8}"/>
              </a:ext>
            </a:extLst>
          </p:cNvPr>
          <p:cNvSpPr/>
          <p:nvPr/>
        </p:nvSpPr>
        <p:spPr>
          <a:xfrm>
            <a:off x="1498600" y="991870"/>
            <a:ext cx="88900" cy="88900"/>
          </a:xfrm>
          <a:prstGeom prst="diamond">
            <a:avLst/>
          </a:prstGeom>
          <a:solidFill>
            <a:srgbClr val="A07A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Definition card">
            <a:extLst>
              <a:ext uri="{FF2B5EF4-FFF2-40B4-BE49-F238E27FC236}">
                <a16:creationId xmlns:a16="http://schemas.microsoft.com/office/drawing/2014/main" id="{F0C2B3E8-7445-57C5-F387-2F9AB7BC668A}"/>
              </a:ext>
            </a:extLst>
          </p:cNvPr>
          <p:cNvSpPr/>
          <p:nvPr/>
        </p:nvSpPr>
        <p:spPr>
          <a:xfrm>
            <a:off x="609600" y="1239520"/>
            <a:ext cx="10972800" cy="1498600"/>
          </a:xfrm>
          <a:prstGeom prst="roundRect">
            <a:avLst>
              <a:gd name="adj" fmla="val 6000"/>
            </a:avLst>
          </a:prstGeom>
          <a:solidFill>
            <a:srgbClr val="E0EED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Definition">
            <a:extLst>
              <a:ext uri="{FF2B5EF4-FFF2-40B4-BE49-F238E27FC236}">
                <a16:creationId xmlns:a16="http://schemas.microsoft.com/office/drawing/2014/main" id="{992C0576-C39B-980C-EB0F-F7D3D919FD09}"/>
              </a:ext>
            </a:extLst>
          </p:cNvPr>
          <p:cNvSpPr txBox="1"/>
          <p:nvPr/>
        </p:nvSpPr>
        <p:spPr>
          <a:xfrm>
            <a:off x="889000" y="1417320"/>
            <a:ext cx="10490200" cy="1143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500" b="1" dirty="0">
                <a:solidFill>
                  <a:srgbClr val="3F7A45"/>
                </a:solidFill>
                <a:latin typeface="Segoe UI" panose="020B0502040204020203" pitchFamily="34" charset="0"/>
              </a:rPr>
              <a:t>Вольное казачество</a:t>
            </a:r>
            <a:r>
              <a:rPr lang="ru-RU" sz="2500" dirty="0">
                <a:solidFill>
                  <a:srgbClr val="22252A"/>
                </a:solidFill>
                <a:latin typeface="Segoe UI" panose="020B0502040204020203" pitchFamily="34" charset="0"/>
              </a:rPr>
              <a:t> — особая категория населения, сформировавшаяся </a:t>
            </a:r>
            <a:r>
              <a:rPr lang="ru-RU" sz="2500" b="1" dirty="0">
                <a:solidFill>
                  <a:srgbClr val="22252A"/>
                </a:solidFill>
                <a:latin typeface="Segoe UI" panose="020B0502040204020203" pitchFamily="34" charset="0"/>
              </a:rPr>
              <a:t>на южных рубежах России</a:t>
            </a:r>
            <a:r>
              <a:rPr lang="ru-RU" sz="2500" dirty="0">
                <a:solidFill>
                  <a:srgbClr val="22252A"/>
                </a:solidFill>
                <a:latin typeface="Segoe UI" panose="020B0502040204020203" pitchFamily="34" charset="0"/>
              </a:rPr>
              <a:t> </a:t>
            </a:r>
            <a:r>
              <a:rPr lang="ru-RU" sz="2500" b="1" dirty="0">
                <a:solidFill>
                  <a:srgbClr val="3F7A45"/>
                </a:solidFill>
                <a:latin typeface="Segoe UI" panose="020B0502040204020203" pitchFamily="34" charset="0"/>
              </a:rPr>
              <a:t>во второй половине XV века</a:t>
            </a:r>
            <a:r>
              <a:rPr lang="ru-RU" sz="2500" dirty="0">
                <a:solidFill>
                  <a:srgbClr val="22252A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7" name="Definition bar">
            <a:extLst>
              <a:ext uri="{FF2B5EF4-FFF2-40B4-BE49-F238E27FC236}">
                <a16:creationId xmlns:a16="http://schemas.microsoft.com/office/drawing/2014/main" id="{11BDAAC8-1053-7BC6-8C21-50E77A9DC3D9}"/>
              </a:ext>
            </a:extLst>
          </p:cNvPr>
          <p:cNvSpPr/>
          <p:nvPr/>
        </p:nvSpPr>
        <p:spPr>
          <a:xfrm>
            <a:off x="711200" y="1366520"/>
            <a:ext cx="50800" cy="1244600"/>
          </a:xfrm>
          <a:prstGeom prst="rect">
            <a:avLst/>
          </a:prstGeom>
          <a:solidFill>
            <a:srgbClr val="3F7A4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Composition head">
            <a:extLst>
              <a:ext uri="{FF2B5EF4-FFF2-40B4-BE49-F238E27FC236}">
                <a16:creationId xmlns:a16="http://schemas.microsoft.com/office/drawing/2014/main" id="{C778C1D0-A083-AE4F-9DF0-A79E35F7E196}"/>
              </a:ext>
            </a:extLst>
          </p:cNvPr>
          <p:cNvSpPr txBox="1"/>
          <p:nvPr/>
        </p:nvSpPr>
        <p:spPr>
          <a:xfrm>
            <a:off x="609600" y="2839720"/>
            <a:ext cx="5334000" cy="3962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600" b="1" dirty="0">
                <a:solidFill>
                  <a:srgbClr val="3F7A45"/>
                </a:solidFill>
                <a:latin typeface="Cambria" panose="02040503050406030204" pitchFamily="18" charset="0"/>
              </a:rPr>
              <a:t>Состав казачества</a:t>
            </a:r>
          </a:p>
        </p:txBody>
      </p:sp>
      <p:sp>
        <p:nvSpPr>
          <p:cNvPr id="9" name="Origin 0 card">
            <a:extLst>
              <a:ext uri="{FF2B5EF4-FFF2-40B4-BE49-F238E27FC236}">
                <a16:creationId xmlns:a16="http://schemas.microsoft.com/office/drawing/2014/main" id="{0A44F26D-1CB9-B37D-6999-270F1D8C6D17}"/>
              </a:ext>
            </a:extLst>
          </p:cNvPr>
          <p:cNvSpPr/>
          <p:nvPr/>
        </p:nvSpPr>
        <p:spPr>
          <a:xfrm>
            <a:off x="609600" y="3388360"/>
            <a:ext cx="5334000" cy="7112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Origin 0 bar">
            <a:extLst>
              <a:ext uri="{FF2B5EF4-FFF2-40B4-BE49-F238E27FC236}">
                <a16:creationId xmlns:a16="http://schemas.microsoft.com/office/drawing/2014/main" id="{958614A3-6E25-4BA0-B3C3-D5A40AC378B6}"/>
              </a:ext>
            </a:extLst>
          </p:cNvPr>
          <p:cNvSpPr/>
          <p:nvPr/>
        </p:nvSpPr>
        <p:spPr>
          <a:xfrm>
            <a:off x="736600" y="3540760"/>
            <a:ext cx="50800" cy="406400"/>
          </a:xfrm>
          <a:prstGeom prst="rect">
            <a:avLst/>
          </a:prstGeom>
          <a:solidFill>
            <a:srgbClr val="3F7A4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Origin 0">
            <a:extLst>
              <a:ext uri="{FF2B5EF4-FFF2-40B4-BE49-F238E27FC236}">
                <a16:creationId xmlns:a16="http://schemas.microsoft.com/office/drawing/2014/main" id="{EB07FBB9-7C5A-FCF2-C23F-223691680B01}"/>
              </a:ext>
            </a:extLst>
          </p:cNvPr>
          <p:cNvSpPr txBox="1"/>
          <p:nvPr/>
        </p:nvSpPr>
        <p:spPr>
          <a:xfrm>
            <a:off x="939800" y="3388360"/>
            <a:ext cx="4826000" cy="711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Беглые крестьяне</a:t>
            </a:r>
          </a:p>
        </p:txBody>
      </p:sp>
      <p:sp>
        <p:nvSpPr>
          <p:cNvPr id="12" name="Origin 1 card">
            <a:extLst>
              <a:ext uri="{FF2B5EF4-FFF2-40B4-BE49-F238E27FC236}">
                <a16:creationId xmlns:a16="http://schemas.microsoft.com/office/drawing/2014/main" id="{E5CFB9EE-8D16-CB41-FB3E-D51D412CA25C}"/>
              </a:ext>
            </a:extLst>
          </p:cNvPr>
          <p:cNvSpPr/>
          <p:nvPr/>
        </p:nvSpPr>
        <p:spPr>
          <a:xfrm>
            <a:off x="609600" y="4226560"/>
            <a:ext cx="5334000" cy="7112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Origin 1 bar">
            <a:extLst>
              <a:ext uri="{FF2B5EF4-FFF2-40B4-BE49-F238E27FC236}">
                <a16:creationId xmlns:a16="http://schemas.microsoft.com/office/drawing/2014/main" id="{4C730E6A-D839-F55D-FA00-F68712241944}"/>
              </a:ext>
            </a:extLst>
          </p:cNvPr>
          <p:cNvSpPr/>
          <p:nvPr/>
        </p:nvSpPr>
        <p:spPr>
          <a:xfrm>
            <a:off x="736600" y="4378960"/>
            <a:ext cx="50800" cy="406400"/>
          </a:xfrm>
          <a:prstGeom prst="rect">
            <a:avLst/>
          </a:prstGeom>
          <a:solidFill>
            <a:srgbClr val="3F7A4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Origin 1">
            <a:extLst>
              <a:ext uri="{FF2B5EF4-FFF2-40B4-BE49-F238E27FC236}">
                <a16:creationId xmlns:a16="http://schemas.microsoft.com/office/drawing/2014/main" id="{A80FE626-70E6-6454-09CB-12D18384A2CD}"/>
              </a:ext>
            </a:extLst>
          </p:cNvPr>
          <p:cNvSpPr txBox="1"/>
          <p:nvPr/>
        </p:nvSpPr>
        <p:spPr>
          <a:xfrm>
            <a:off x="939800" y="4226560"/>
            <a:ext cx="4826000" cy="711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Свободные люди, искавшие лучшей доли</a:t>
            </a:r>
          </a:p>
        </p:txBody>
      </p:sp>
      <p:sp>
        <p:nvSpPr>
          <p:cNvPr id="15" name="Origin 2 card">
            <a:extLst>
              <a:ext uri="{FF2B5EF4-FFF2-40B4-BE49-F238E27FC236}">
                <a16:creationId xmlns:a16="http://schemas.microsoft.com/office/drawing/2014/main" id="{DDE7F75A-8129-CF83-3E59-3E14B98FCB8D}"/>
              </a:ext>
            </a:extLst>
          </p:cNvPr>
          <p:cNvSpPr/>
          <p:nvPr/>
        </p:nvSpPr>
        <p:spPr>
          <a:xfrm>
            <a:off x="609600" y="5064760"/>
            <a:ext cx="5334000" cy="7112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Origin 2 bar">
            <a:extLst>
              <a:ext uri="{FF2B5EF4-FFF2-40B4-BE49-F238E27FC236}">
                <a16:creationId xmlns:a16="http://schemas.microsoft.com/office/drawing/2014/main" id="{CEA68DA3-F9D2-3B39-4B46-DC5ED5E06103}"/>
              </a:ext>
            </a:extLst>
          </p:cNvPr>
          <p:cNvSpPr/>
          <p:nvPr/>
        </p:nvSpPr>
        <p:spPr>
          <a:xfrm>
            <a:off x="736600" y="5217160"/>
            <a:ext cx="50800" cy="406400"/>
          </a:xfrm>
          <a:prstGeom prst="rect">
            <a:avLst/>
          </a:prstGeom>
          <a:solidFill>
            <a:srgbClr val="3F7A4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Origin 2">
            <a:extLst>
              <a:ext uri="{FF2B5EF4-FFF2-40B4-BE49-F238E27FC236}">
                <a16:creationId xmlns:a16="http://schemas.microsoft.com/office/drawing/2014/main" id="{9434DDAA-E20E-CB16-3BE6-4309B7B1DA0E}"/>
              </a:ext>
            </a:extLst>
          </p:cNvPr>
          <p:cNvSpPr txBox="1"/>
          <p:nvPr/>
        </p:nvSpPr>
        <p:spPr>
          <a:xfrm>
            <a:off x="939800" y="5064760"/>
            <a:ext cx="4826000" cy="711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200" dirty="0">
                <a:solidFill>
                  <a:srgbClr val="22252A"/>
                </a:solidFill>
                <a:latin typeface="Segoe UI" panose="020B0502040204020203" pitchFamily="34" charset="0"/>
              </a:rPr>
              <a:t>Беглецы из центральных районов России</a:t>
            </a:r>
          </a:p>
        </p:txBody>
      </p:sp>
      <p:pic>
        <p:nvPicPr>
          <p:cNvPr id="19" name="Cossacks" descr="«Стрельцы и казаки пеши пред полки». Поход на Казань 1552 г. Миниатюра Лицевого летописного свода">
            <a:extLst>
              <a:ext uri="{FF2B5EF4-FFF2-40B4-BE49-F238E27FC236}">
                <a16:creationId xmlns:a16="http://schemas.microsoft.com/office/drawing/2014/main" id="{81EA5B3D-6872-9E31-337D-8059578989E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704" y="2839720"/>
            <a:ext cx="3463392" cy="3611880"/>
          </a:xfrm>
          <a:prstGeom prst="roundRect">
            <a:avLst>
              <a:gd name="adj" fmla="val 4000"/>
            </a:avLst>
          </a:prstGeom>
          <a:ln w="12700">
            <a:solidFill>
              <a:srgbClr val="D3CAB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0" name="Signature Автор: 100ballnik.com">
            <a:extLst>
              <a:ext uri="{FF2B5EF4-FFF2-40B4-BE49-F238E27FC236}">
                <a16:creationId xmlns:a16="http://schemas.microsoft.com/office/drawing/2014/main" id="{0339E61E-5CC7-7BCE-2C05-38C3741A015C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98171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98171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98171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1456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22252A"/>
      </a:dk1>
      <a:lt1>
        <a:srgbClr val="FFFFFF"/>
      </a:lt1>
      <a:dk2>
        <a:srgbClr val="535960"/>
      </a:dk2>
      <a:lt2>
        <a:srgbClr val="F3E7D6"/>
      </a:lt2>
      <a:accent1>
        <a:srgbClr val="B03A2E"/>
      </a:accent1>
      <a:accent2>
        <a:srgbClr val="2E5590"/>
      </a:accent2>
      <a:accent3>
        <a:srgbClr val="96632A"/>
      </a:accent3>
      <a:accent4>
        <a:srgbClr val="3F7A45"/>
      </a:accent4>
      <a:accent5>
        <a:srgbClr val="A07A2C"/>
      </a:accent5>
      <a:accent6>
        <a:srgbClr val="B03A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Cambria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Segoe UI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395</Words>
  <Application>Microsoft Office PowerPoint</Application>
  <PresentationFormat>Произвольный</PresentationFormat>
  <Paragraphs>60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Cambria</vt:lpstr>
      <vt:lpstr>Segoe UI</vt:lpstr>
      <vt:lpstr>Wingdings</vt:lpstr>
      <vt:lpstr>Тема Office</vt:lpstr>
      <vt:lpstr>Презентация PowerPoint</vt:lpstr>
      <vt:lpstr>«Избранная тысяча» и список Государева двора.</vt:lpstr>
      <vt:lpstr>«Избранная тысяча» и список Государева двора.</vt:lpstr>
      <vt:lpstr>Ограничение местничества в военное время и Уложение о службе.</vt:lpstr>
      <vt:lpstr>Ограничение местничества в военное время и Уложение о службе.</vt:lpstr>
      <vt:lpstr>Ограничение местничества в военное время и Уложение о службе.</vt:lpstr>
      <vt:lpstr>Стрелецкое войско.</vt:lpstr>
      <vt:lpstr>Вольное казачество.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Военные реформы Ивана IV и Избранной рады</dc:title>
  <dc:creator>100ballnik.com</dc:creator>
  <cp:lastModifiedBy>Mendal</cp:lastModifiedBy>
  <cp:revision>1</cp:revision>
  <dcterms:created xsi:type="dcterms:W3CDTF">2026-11-02T20:33:42Z</dcterms:created>
  <dcterms:modified xsi:type="dcterms:W3CDTF">2026-11-02T20:33:42Z</dcterms:modified>
</cp:coreProperties>
</file>