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B1F2B-89E4-CFD7-9352-C46F071FB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669A1C3-54C3-D230-4BDD-59F87DE49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591138-0AAF-AFC3-485F-1EB1702C5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E01-B0D8-4652-8F4A-2A806C48F66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53ADFF-23F8-6907-1412-741BFB22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AC9E5F-D674-4E31-48EC-E962F89B9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CB60-F041-4143-9E9C-7548997A4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455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882D4E-B636-0648-F97C-EECD1C68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F9DCD-D841-9357-715F-1A03DF8DD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6B1248-F47B-CD4F-545D-D9F025E64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E01-B0D8-4652-8F4A-2A806C48F66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381858-2730-3296-A435-41BEF90A4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66A842-867A-4099-D504-EA677B12A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CB60-F041-4143-9E9C-7548997A4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754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E56F5F-FC39-1377-6254-3E6CFF00C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8065BD-2D5F-BEA6-3119-972B531D3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CA2DBE-641E-B6C1-C0B9-9BB60D148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E01-B0D8-4652-8F4A-2A806C48F66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8A846D-CC86-A5C2-06F3-18EFD6A69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097CAE-7DEE-A11B-E650-11C9BBCC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CB60-F041-4143-9E9C-7548997A4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686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330A6-2E5C-1E24-8AD6-41A426348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6B0BB-0659-DF4C-620B-C1DCE5E606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C02FEE-AB76-D05B-E6B0-2A4B3B7F3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B537A1-8680-F039-AAFF-A9BF7B254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E01-B0D8-4652-8F4A-2A806C48F66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9250C6-1754-947A-DC21-84A7511B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5B1250-8486-28C1-AA86-F0C01FA19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CB60-F041-4143-9E9C-7548997A4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824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2E164-000E-C16F-2A41-4F83E0DA2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3E504A-7402-5F8B-CEC6-BB497B82C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89F560-1D18-BC95-588D-29F926A7A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3A9DED1-1142-EE0A-E770-50FA0843B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9585DD-9505-132B-F3DB-9824A32D46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0C55C88-1EFC-9DC3-8A6E-71C183DEC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E01-B0D8-4652-8F4A-2A806C48F66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21EF4BE-634A-39BC-E28A-FFE3450AE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698FDF8-0005-8809-D8A4-97E158551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CB60-F041-4143-9E9C-7548997A4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505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99D72-A788-071C-0C59-B24493D83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BC64685-53B4-9031-2D52-BE6570F2A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E01-B0D8-4652-8F4A-2A806C48F66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85DE3E0-B097-0467-820C-45F74F0AF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5198D6-A94B-62DE-F7B4-D9AA8D247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CB60-F041-4143-9E9C-7548997A4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661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403D690-82B5-FEF1-2284-C4F4AD6D9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E01-B0D8-4652-8F4A-2A806C48F66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58ED45E-EED2-2B9F-4743-CBE49064C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89C256-3EB1-2E8C-5721-6EA407E54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CB60-F041-4143-9E9C-7548997A4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031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8838F0-8F86-BD53-48A6-16E4B6CAE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59D3D4-C52D-CCC1-FAC5-B1C21A680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B83644-29B5-079A-9669-57FEEDE9C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1C34E5-6837-8925-4F77-35D7080BA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E01-B0D8-4652-8F4A-2A806C48F66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D56DDE-2399-3CFA-D0E2-02E77A671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0BA279-FDC5-5FAC-F453-FCC149995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CB60-F041-4143-9E9C-7548997A4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434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93615E-F035-8DC6-AAE9-FD530379D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5C005D6-3B26-C81A-1E03-58F7E75517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B3D600-ACE3-CA2C-4815-F5227B3988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E50CD9-4447-C349-C651-912B22504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E01-B0D8-4652-8F4A-2A806C48F66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EC1F1C-D2EE-64D4-D02A-F67D1771A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562294-9DBE-6ACD-2C39-DEE1111B8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CB60-F041-4143-9E9C-7548997A4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620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790B39-2537-915C-0134-656A5B55D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CBA07C-EB08-3416-2138-7799CA5388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AAAE6D-0FA8-FB58-2A07-B07A5BD0E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E01-B0D8-4652-8F4A-2A806C48F66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241330-9B94-94D0-64D5-76C4923D8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C38601-8EE6-EB27-A3C9-AEA17797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CB60-F041-4143-9E9C-7548997A4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307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FB995F-5C28-FE43-3059-F83D68F910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938A171-2F51-AEEA-2FE6-EDB31AE98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88A6D4-1071-3515-DA8C-338C110D7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5E01-B0D8-4652-8F4A-2A806C48F66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F4F956-0F79-D602-76D3-BD826B8F0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215ED3-8372-4328-97E8-E8112E87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8CB60-F041-4143-9E9C-7548997A4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652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DCEA87-44DA-A927-FE89-D092F1478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1C9BD7-A991-4283-7A46-4B944EB90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2E141B-FFE1-FEC6-E57C-6F7FF3E5B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FA5E01-B0D8-4652-8F4A-2A806C48F66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D500A1-A84B-11A0-2EE1-B17D8F2600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D2DD7C-7FA5-737B-842F-844D73FCD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C8CB60-F041-4143-9E9C-7548997A4B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817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ver map" descr="Карта Великого переселения народов (из исходной презентации)">
            <a:extLst>
              <a:ext uri="{FF2B5EF4-FFF2-40B4-BE49-F238E27FC236}">
                <a16:creationId xmlns:a16="http://schemas.microsoft.com/office/drawing/2014/main" id="{9B91AEB5-365F-57D6-314D-A97B72B5596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0" y="0"/>
            <a:ext cx="7366000" cy="6858000"/>
          </a:xfrm>
          <a:prstGeom prst="rect">
            <a:avLst/>
          </a:prstGeom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BECB7271-3658-4AC4-AA69-44DD195EDEB4}"/>
              </a:ext>
            </a:extLst>
          </p:cNvPr>
          <p:cNvSpPr/>
          <p:nvPr/>
        </p:nvSpPr>
        <p:spPr>
          <a:xfrm>
            <a:off x="4572000" y="0"/>
            <a:ext cx="3810000" cy="6858000"/>
          </a:xfrm>
          <a:prstGeom prst="rect">
            <a:avLst/>
          </a:prstGeom>
          <a:gradFill flip="none" rotWithShape="1">
            <a:gsLst>
              <a:gs pos="0">
                <a:srgbClr val="1C1F2B"/>
              </a:gs>
              <a:gs pos="100000">
                <a:srgbClr val="1C1F2B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ver title">
            <a:extLst>
              <a:ext uri="{FF2B5EF4-FFF2-40B4-BE49-F238E27FC236}">
                <a16:creationId xmlns:a16="http://schemas.microsoft.com/office/drawing/2014/main" id="{938BD701-4119-DB40-08DE-145B601F3B1F}"/>
              </a:ext>
            </a:extLst>
          </p:cNvPr>
          <p:cNvSpPr txBox="1"/>
          <p:nvPr/>
        </p:nvSpPr>
        <p:spPr>
          <a:xfrm>
            <a:off x="685800" y="1524000"/>
            <a:ext cx="5969000" cy="3352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400" b="1" dirty="0">
                <a:solidFill>
                  <a:srgbClr val="E7BA66"/>
                </a:solidFill>
                <a:latin typeface="Palatino Linotype" panose="02040502050505030304" pitchFamily="18" charset="0"/>
              </a:rPr>
              <a:t>Великое переселение народов.</a:t>
            </a:r>
            <a:r>
              <a:rPr lang="ru-RU" sz="4400" b="1" dirty="0">
                <a:solidFill>
                  <a:srgbClr val="F3EDE1"/>
                </a:solidFill>
                <a:latin typeface="Palatino Linotype" panose="02040502050505030304" pitchFamily="18" charset="0"/>
              </a:rPr>
              <a:t> Восточная Европа и Северная Азия в </a:t>
            </a:r>
            <a:r>
              <a:rPr lang="ru-RU" sz="4400" b="1" dirty="0">
                <a:solidFill>
                  <a:srgbClr val="F09A80"/>
                </a:solidFill>
                <a:latin typeface="Palatino Linotype" panose="02040502050505030304" pitchFamily="18" charset="0"/>
              </a:rPr>
              <a:t>1-м тыс. н. э.</a:t>
            </a:r>
          </a:p>
        </p:txBody>
      </p:sp>
      <p:sp>
        <p:nvSpPr>
          <p:cNvPr id="7" name="Route dot">
            <a:extLst>
              <a:ext uri="{FF2B5EF4-FFF2-40B4-BE49-F238E27FC236}">
                <a16:creationId xmlns:a16="http://schemas.microsoft.com/office/drawing/2014/main" id="{9E036E0C-EE5F-2767-DE44-19F4246410B4}"/>
              </a:ext>
            </a:extLst>
          </p:cNvPr>
          <p:cNvSpPr/>
          <p:nvPr/>
        </p:nvSpPr>
        <p:spPr>
          <a:xfrm>
            <a:off x="698500" y="5207000"/>
            <a:ext cx="101600" cy="101600"/>
          </a:xfrm>
          <a:prstGeom prst="ellipse">
            <a:avLst/>
          </a:prstGeom>
          <a:solidFill>
            <a:srgbClr val="E7B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Route">
            <a:extLst>
              <a:ext uri="{FF2B5EF4-FFF2-40B4-BE49-F238E27FC236}">
                <a16:creationId xmlns:a16="http://schemas.microsoft.com/office/drawing/2014/main" id="{FC635CB4-ACDE-9637-D0F1-F2E11EC7C415}"/>
              </a:ext>
            </a:extLst>
          </p:cNvPr>
          <p:cNvCxnSpPr/>
          <p:nvPr/>
        </p:nvCxnSpPr>
        <p:spPr>
          <a:xfrm>
            <a:off x="863600" y="5257800"/>
            <a:ext cx="1371600" cy="0"/>
          </a:xfrm>
          <a:prstGeom prst="line">
            <a:avLst/>
          </a:prstGeom>
          <a:ln w="22225">
            <a:solidFill>
              <a:srgbClr val="E7BA66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ule">
            <a:extLst>
              <a:ext uri="{FF2B5EF4-FFF2-40B4-BE49-F238E27FC236}">
                <a16:creationId xmlns:a16="http://schemas.microsoft.com/office/drawing/2014/main" id="{DE9FAA03-A2AE-E808-AA7D-87A6ED367DEC}"/>
              </a:ext>
            </a:extLst>
          </p:cNvPr>
          <p:cNvCxnSpPr/>
          <p:nvPr/>
        </p:nvCxnSpPr>
        <p:spPr>
          <a:xfrm>
            <a:off x="2362200" y="5257800"/>
            <a:ext cx="1397000" cy="0"/>
          </a:xfrm>
          <a:prstGeom prst="line">
            <a:avLst/>
          </a:prstGeom>
          <a:ln w="9525">
            <a:solidFill>
              <a:srgbClr val="3E4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2DBA29F8-C40B-3447-A629-09E36DFB436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486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 descr="Н. К. Рерих. «Гонец. Восстал род на род», 1897 г., Государственная Третьяковская галерея">
            <a:extLst>
              <a:ext uri="{FF2B5EF4-FFF2-40B4-BE49-F238E27FC236}">
                <a16:creationId xmlns:a16="http://schemas.microsoft.com/office/drawing/2014/main" id="{4AA116D0-46F3-0324-160D-125800D9CD7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  <a:effectLst>
            <a:softEdge rad="3556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372BABFB-81D7-1385-0FC4-7E317C90A086}"/>
              </a:ext>
            </a:extLst>
          </p:cNvPr>
          <p:cNvSpPr/>
          <p:nvPr/>
        </p:nvSpPr>
        <p:spPr>
          <a:xfrm>
            <a:off x="5080000" y="0"/>
            <a:ext cx="2540000" cy="6858000"/>
          </a:xfrm>
          <a:prstGeom prst="rect">
            <a:avLst/>
          </a:prstGeom>
          <a:gradFill flip="none" rotWithShape="1">
            <a:gsLst>
              <a:gs pos="0">
                <a:srgbClr val="F3ECDE"/>
              </a:gs>
              <a:gs pos="100000">
                <a:srgbClr val="F3ECDE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Question">
            <a:extLst>
              <a:ext uri="{FF2B5EF4-FFF2-40B4-BE49-F238E27FC236}">
                <a16:creationId xmlns:a16="http://schemas.microsoft.com/office/drawing/2014/main" id="{E877546A-342C-7D8E-643A-F4B5705141EB}"/>
              </a:ext>
            </a:extLst>
          </p:cNvPr>
          <p:cNvSpPr txBox="1"/>
          <p:nvPr/>
        </p:nvSpPr>
        <p:spPr>
          <a:xfrm>
            <a:off x="762000" y="1524001"/>
            <a:ext cx="5969000" cy="24669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4000" b="1" dirty="0">
                <a:solidFill>
                  <a:srgbClr val="26231F"/>
                </a:solidFill>
                <a:latin typeface="Palatino Linotype" panose="02040502050505030304" pitchFamily="18" charset="0"/>
              </a:rPr>
              <a:t>Какую роль в истории </a:t>
            </a:r>
            <a:r>
              <a:rPr lang="ru-RU" sz="4000" b="1" dirty="0">
                <a:solidFill>
                  <a:srgbClr val="3C774A"/>
                </a:solidFill>
                <a:latin typeface="Palatino Linotype" panose="02040502050505030304" pitchFamily="18" charset="0"/>
              </a:rPr>
              <a:t>славян</a:t>
            </a:r>
            <a:r>
              <a:rPr lang="ru-RU" sz="4000" b="1" dirty="0">
                <a:solidFill>
                  <a:srgbClr val="26231F"/>
                </a:solidFill>
                <a:latin typeface="Palatino Linotype" panose="02040502050505030304" pitchFamily="18" charset="0"/>
              </a:rPr>
              <a:t> сыграло </a:t>
            </a:r>
            <a:r>
              <a:rPr lang="ru-RU" sz="4000" b="1" dirty="0">
                <a:solidFill>
                  <a:srgbClr val="A8711E"/>
                </a:solidFill>
                <a:latin typeface="Palatino Linotype" panose="02040502050505030304" pitchFamily="18" charset="0"/>
              </a:rPr>
              <a:t>Великое переселение народов</a:t>
            </a:r>
            <a:r>
              <a:rPr lang="ru-RU" sz="4000" b="1" dirty="0">
                <a:solidFill>
                  <a:srgbClr val="26231F"/>
                </a:solidFill>
                <a:latin typeface="Palatino Linotype" panose="02040502050505030304" pitchFamily="18" charset="0"/>
              </a:rPr>
              <a:t>?</a:t>
            </a:r>
          </a:p>
        </p:txBody>
      </p:sp>
      <p:sp>
        <p:nvSpPr>
          <p:cNvPr id="7" name="Question rule">
            <a:extLst>
              <a:ext uri="{FF2B5EF4-FFF2-40B4-BE49-F238E27FC236}">
                <a16:creationId xmlns:a16="http://schemas.microsoft.com/office/drawing/2014/main" id="{B31D2F8F-A4ED-AA8C-42A6-37788D9AD0D2}"/>
              </a:ext>
            </a:extLst>
          </p:cNvPr>
          <p:cNvSpPr/>
          <p:nvPr/>
        </p:nvSpPr>
        <p:spPr>
          <a:xfrm>
            <a:off x="762000" y="4270376"/>
            <a:ext cx="889000" cy="6350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56848CA9-4E59-572B-62FD-7D7A0AD9B2C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530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A7A2D09E-82DD-FD7A-94F4-2BE7776EFEBC}"/>
              </a:ext>
            </a:extLst>
          </p:cNvPr>
          <p:cNvSpPr txBox="1"/>
          <p:nvPr/>
        </p:nvSpPr>
        <p:spPr>
          <a:xfrm>
            <a:off x="609600" y="431800"/>
            <a:ext cx="6350000" cy="9845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F09A80"/>
                </a:solidFill>
                <a:latin typeface="Palatino Linotype" panose="02040502050505030304" pitchFamily="18" charset="0"/>
              </a:rPr>
              <a:t>1.</a:t>
            </a:r>
            <a:r>
              <a:rPr lang="ru-RU" sz="3400" b="1" dirty="0">
                <a:solidFill>
                  <a:srgbClr val="F3EDE1"/>
                </a:solidFill>
                <a:latin typeface="Palatino Linotype" panose="02040502050505030304" pitchFamily="18" charset="0"/>
              </a:rPr>
              <a:t> Древние жители нашей Родины</a:t>
            </a:r>
          </a:p>
        </p:txBody>
      </p:sp>
      <p:sp>
        <p:nvSpPr>
          <p:cNvPr id="4" name="Route dot">
            <a:extLst>
              <a:ext uri="{FF2B5EF4-FFF2-40B4-BE49-F238E27FC236}">
                <a16:creationId xmlns:a16="http://schemas.microsoft.com/office/drawing/2014/main" id="{72DAB224-224D-C500-E802-5D631F7ADAB5}"/>
              </a:ext>
            </a:extLst>
          </p:cNvPr>
          <p:cNvSpPr/>
          <p:nvPr/>
        </p:nvSpPr>
        <p:spPr>
          <a:xfrm>
            <a:off x="596900" y="1530604"/>
            <a:ext cx="101600" cy="101600"/>
          </a:xfrm>
          <a:prstGeom prst="ellipse">
            <a:avLst/>
          </a:prstGeom>
          <a:solidFill>
            <a:srgbClr val="E7B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oute">
            <a:extLst>
              <a:ext uri="{FF2B5EF4-FFF2-40B4-BE49-F238E27FC236}">
                <a16:creationId xmlns:a16="http://schemas.microsoft.com/office/drawing/2014/main" id="{F935C368-3A47-5BF2-A772-17BCC668831E}"/>
              </a:ext>
            </a:extLst>
          </p:cNvPr>
          <p:cNvCxnSpPr/>
          <p:nvPr/>
        </p:nvCxnSpPr>
        <p:spPr>
          <a:xfrm>
            <a:off x="762000" y="1581404"/>
            <a:ext cx="1371600" cy="0"/>
          </a:xfrm>
          <a:prstGeom prst="line">
            <a:avLst/>
          </a:prstGeom>
          <a:ln w="22225">
            <a:solidFill>
              <a:srgbClr val="E7BA66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">
            <a:extLst>
              <a:ext uri="{FF2B5EF4-FFF2-40B4-BE49-F238E27FC236}">
                <a16:creationId xmlns:a16="http://schemas.microsoft.com/office/drawing/2014/main" id="{323FA2B5-311F-79FC-6435-2FF0B02AEEEB}"/>
              </a:ext>
            </a:extLst>
          </p:cNvPr>
          <p:cNvCxnSpPr/>
          <p:nvPr/>
        </p:nvCxnSpPr>
        <p:spPr>
          <a:xfrm>
            <a:off x="2260600" y="1581404"/>
            <a:ext cx="1397000" cy="0"/>
          </a:xfrm>
          <a:prstGeom prst="line">
            <a:avLst/>
          </a:prstGeom>
          <a:ln w="9525">
            <a:solidFill>
              <a:srgbClr val="3E4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">
            <a:extLst>
              <a:ext uri="{FF2B5EF4-FFF2-40B4-BE49-F238E27FC236}">
                <a16:creationId xmlns:a16="http://schemas.microsoft.com/office/drawing/2014/main" id="{B933A96F-6966-1958-0A08-47A167DDB594}"/>
              </a:ext>
            </a:extLst>
          </p:cNvPr>
          <p:cNvSpPr txBox="1"/>
          <p:nvPr/>
        </p:nvSpPr>
        <p:spPr>
          <a:xfrm>
            <a:off x="609600" y="1873504"/>
            <a:ext cx="6096000" cy="214509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600" dirty="0">
                <a:solidFill>
                  <a:srgbClr val="F3EDE1"/>
                </a:solidFill>
                <a:latin typeface="Segoe UI" panose="020B0502040204020203" pitchFamily="34" charset="0"/>
              </a:rPr>
              <a:t>Первобытные люди появились на территории современной России около </a:t>
            </a:r>
            <a:r>
              <a:rPr lang="ru-RU" sz="2600" b="1" dirty="0">
                <a:solidFill>
                  <a:srgbClr val="F09A80"/>
                </a:solidFill>
                <a:latin typeface="Palatino Linotype" panose="02040502050505030304" pitchFamily="18" charset="0"/>
              </a:rPr>
              <a:t>2 млн лет назад</a:t>
            </a:r>
            <a:r>
              <a:rPr lang="ru-RU" sz="2600" dirty="0">
                <a:solidFill>
                  <a:srgbClr val="F3EDE1"/>
                </a:solidFill>
                <a:latin typeface="Segoe UI" panose="020B0502040204020203" pitchFamily="34" charset="0"/>
              </a:rPr>
              <a:t>, а человек современного вида - более </a:t>
            </a:r>
            <a:r>
              <a:rPr lang="ru-RU" sz="2600" b="1" dirty="0">
                <a:solidFill>
                  <a:srgbClr val="F09A80"/>
                </a:solidFill>
                <a:latin typeface="Palatino Linotype" panose="02040502050505030304" pitchFamily="18" charset="0"/>
              </a:rPr>
              <a:t>40 тыс. лет назад</a:t>
            </a:r>
            <a:r>
              <a:rPr lang="ru-RU" sz="2600" dirty="0">
                <a:solidFill>
                  <a:srgbClr val="F3EDE1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9" name="Picture" descr="Основание жилища из костей мамонта, Костёнки (Воронежская область), музей-заповедник «Костёнки»">
            <a:extLst>
              <a:ext uri="{FF2B5EF4-FFF2-40B4-BE49-F238E27FC236}">
                <a16:creationId xmlns:a16="http://schemas.microsoft.com/office/drawing/2014/main" id="{2FED3A4B-BE9E-B27E-701F-6A310D83587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381000"/>
            <a:ext cx="4267200" cy="6070600"/>
          </a:xfrm>
          <a:prstGeom prst="roundRect">
            <a:avLst>
              <a:gd name="adj" fmla="val 4000"/>
            </a:avLst>
          </a:prstGeom>
          <a:ln w="9525">
            <a:solidFill>
              <a:srgbClr val="3E455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ED981C28-5445-1BEB-94E3-D2E01DF40C6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241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ad card">
            <a:extLst>
              <a:ext uri="{FF2B5EF4-FFF2-40B4-BE49-F238E27FC236}">
                <a16:creationId xmlns:a16="http://schemas.microsoft.com/office/drawing/2014/main" id="{9BE954B0-7135-0140-92C4-4357474EB987}"/>
              </a:ext>
            </a:extLst>
          </p:cNvPr>
          <p:cNvSpPr/>
          <p:nvPr/>
        </p:nvSpPr>
        <p:spPr>
          <a:xfrm>
            <a:off x="609600" y="381000"/>
            <a:ext cx="7112000" cy="1310640"/>
          </a:xfrm>
          <a:prstGeom prst="roundRect">
            <a:avLst>
              <a:gd name="adj" fmla="val 6000"/>
            </a:avLst>
          </a:prstGeom>
          <a:solidFill>
            <a:srgbClr val="F1E2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Lead">
            <a:extLst>
              <a:ext uri="{FF2B5EF4-FFF2-40B4-BE49-F238E27FC236}">
                <a16:creationId xmlns:a16="http://schemas.microsoft.com/office/drawing/2014/main" id="{E3AD0214-F6CF-6F3F-D214-EF36C5139C57}"/>
              </a:ext>
            </a:extLst>
          </p:cNvPr>
          <p:cNvSpPr txBox="1"/>
          <p:nvPr/>
        </p:nvSpPr>
        <p:spPr>
          <a:xfrm>
            <a:off x="863600" y="533400"/>
            <a:ext cx="66802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Многие города-государства на территории современной России основали </a:t>
            </a:r>
            <a:r>
              <a:rPr lang="ru-RU" sz="2200" b="1" dirty="0">
                <a:solidFill>
                  <a:srgbClr val="7A3A5D"/>
                </a:solidFill>
                <a:latin typeface="Segoe UI" panose="020B0502040204020203" pitchFamily="34" charset="0"/>
              </a:rPr>
              <a:t>древние греки</a:t>
            </a: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 ещё в эпоху Античности.</a:t>
            </a:r>
          </a:p>
        </p:txBody>
      </p:sp>
      <p:sp>
        <p:nvSpPr>
          <p:cNvPr id="5" name="Lead bar">
            <a:extLst>
              <a:ext uri="{FF2B5EF4-FFF2-40B4-BE49-F238E27FC236}">
                <a16:creationId xmlns:a16="http://schemas.microsoft.com/office/drawing/2014/main" id="{7D66AEFD-103B-1BEF-473A-65838BEB7CA1}"/>
              </a:ext>
            </a:extLst>
          </p:cNvPr>
          <p:cNvSpPr/>
          <p:nvPr/>
        </p:nvSpPr>
        <p:spPr>
          <a:xfrm>
            <a:off x="711200" y="508000"/>
            <a:ext cx="50800" cy="1056640"/>
          </a:xfrm>
          <a:prstGeom prst="rect">
            <a:avLst/>
          </a:prstGeom>
          <a:solidFill>
            <a:srgbClr val="7A3A5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Date line">
            <a:extLst>
              <a:ext uri="{FF2B5EF4-FFF2-40B4-BE49-F238E27FC236}">
                <a16:creationId xmlns:a16="http://schemas.microsoft.com/office/drawing/2014/main" id="{3349B772-68F8-5047-B49F-1682EE789ABB}"/>
              </a:ext>
            </a:extLst>
          </p:cNvPr>
          <p:cNvSpPr txBox="1"/>
          <p:nvPr/>
        </p:nvSpPr>
        <p:spPr>
          <a:xfrm>
            <a:off x="609600" y="1767840"/>
            <a:ext cx="7112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С VII в. до н. э.</a:t>
            </a: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 они осваивали Северное Причерноморье.</a:t>
            </a:r>
          </a:p>
        </p:txBody>
      </p:sp>
      <p:sp>
        <p:nvSpPr>
          <p:cNvPr id="7" name="City 2 card">
            <a:extLst>
              <a:ext uri="{FF2B5EF4-FFF2-40B4-BE49-F238E27FC236}">
                <a16:creationId xmlns:a16="http://schemas.microsoft.com/office/drawing/2014/main" id="{219210E9-1A03-3890-62D1-E08D7F64B32D}"/>
              </a:ext>
            </a:extLst>
          </p:cNvPr>
          <p:cNvSpPr/>
          <p:nvPr/>
        </p:nvSpPr>
        <p:spPr>
          <a:xfrm>
            <a:off x="609600" y="2641600"/>
            <a:ext cx="7112000" cy="1214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ity 2">
            <a:extLst>
              <a:ext uri="{FF2B5EF4-FFF2-40B4-BE49-F238E27FC236}">
                <a16:creationId xmlns:a16="http://schemas.microsoft.com/office/drawing/2014/main" id="{A4C051BD-D4F3-AF29-7506-FDEAC8377157}"/>
              </a:ext>
            </a:extLst>
          </p:cNvPr>
          <p:cNvSpPr txBox="1"/>
          <p:nvPr/>
        </p:nvSpPr>
        <p:spPr>
          <a:xfrm>
            <a:off x="838200" y="2768600"/>
            <a:ext cx="67310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На месте нынешней Керчи греки возвели </a:t>
            </a:r>
            <a:r>
              <a:rPr lang="ru-RU" sz="2100" b="1" dirty="0">
                <a:solidFill>
                  <a:srgbClr val="7A3A5D"/>
                </a:solidFill>
                <a:latin typeface="Palatino Linotype" panose="02040502050505030304" pitchFamily="18" charset="0"/>
              </a:rPr>
              <a:t>Пантикапей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, там, где сегодня находится Евпатория - </a:t>
            </a:r>
            <a:r>
              <a:rPr lang="ru-RU" sz="2100" b="1" dirty="0" err="1">
                <a:solidFill>
                  <a:srgbClr val="7A3A5D"/>
                </a:solidFill>
                <a:latin typeface="Palatino Linotype" panose="02040502050505030304" pitchFamily="18" charset="0"/>
              </a:rPr>
              <a:t>Керкитиниду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9" name="City 2 bar">
            <a:extLst>
              <a:ext uri="{FF2B5EF4-FFF2-40B4-BE49-F238E27FC236}">
                <a16:creationId xmlns:a16="http://schemas.microsoft.com/office/drawing/2014/main" id="{866BF767-6E48-D44D-69D8-F3BD4BDDBC49}"/>
              </a:ext>
            </a:extLst>
          </p:cNvPr>
          <p:cNvSpPr/>
          <p:nvPr/>
        </p:nvSpPr>
        <p:spPr>
          <a:xfrm>
            <a:off x="711200" y="2768600"/>
            <a:ext cx="50800" cy="640080"/>
          </a:xfrm>
          <a:prstGeom prst="rect">
            <a:avLst/>
          </a:prstGeom>
          <a:solidFill>
            <a:srgbClr val="7A3A5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ity 3 card">
            <a:extLst>
              <a:ext uri="{FF2B5EF4-FFF2-40B4-BE49-F238E27FC236}">
                <a16:creationId xmlns:a16="http://schemas.microsoft.com/office/drawing/2014/main" id="{6906AFCE-ED3E-0B23-EDC1-D23CBBC39A61}"/>
              </a:ext>
            </a:extLst>
          </p:cNvPr>
          <p:cNvSpPr/>
          <p:nvPr/>
        </p:nvSpPr>
        <p:spPr>
          <a:xfrm>
            <a:off x="609600" y="3881120"/>
            <a:ext cx="7112000" cy="894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ity 3">
            <a:extLst>
              <a:ext uri="{FF2B5EF4-FFF2-40B4-BE49-F238E27FC236}">
                <a16:creationId xmlns:a16="http://schemas.microsoft.com/office/drawing/2014/main" id="{40E80AC3-C8B2-8D5A-45EA-99EC4D8625CC}"/>
              </a:ext>
            </a:extLst>
          </p:cNvPr>
          <p:cNvSpPr txBox="1"/>
          <p:nvPr/>
        </p:nvSpPr>
        <p:spPr>
          <a:xfrm>
            <a:off x="838200" y="4008120"/>
            <a:ext cx="6731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Заложенная ими </a:t>
            </a:r>
            <a:r>
              <a:rPr lang="ru-RU" sz="2100" b="1" dirty="0">
                <a:solidFill>
                  <a:srgbClr val="7A3A5D"/>
                </a:solidFill>
                <a:latin typeface="Palatino Linotype" panose="02040502050505030304" pitchFamily="18" charset="0"/>
              </a:rPr>
              <a:t>Феодосия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 и в наши дни хранит своё историческое название.</a:t>
            </a:r>
          </a:p>
        </p:txBody>
      </p:sp>
      <p:sp>
        <p:nvSpPr>
          <p:cNvPr id="12" name="City 3 bar">
            <a:extLst>
              <a:ext uri="{FF2B5EF4-FFF2-40B4-BE49-F238E27FC236}">
                <a16:creationId xmlns:a16="http://schemas.microsoft.com/office/drawing/2014/main" id="{8060F8E2-514C-7553-E53B-F3B642651655}"/>
              </a:ext>
            </a:extLst>
          </p:cNvPr>
          <p:cNvSpPr/>
          <p:nvPr/>
        </p:nvSpPr>
        <p:spPr>
          <a:xfrm>
            <a:off x="711200" y="4008120"/>
            <a:ext cx="50800" cy="640080"/>
          </a:xfrm>
          <a:prstGeom prst="rect">
            <a:avLst/>
          </a:prstGeom>
          <a:solidFill>
            <a:srgbClr val="7A3A5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ity 4 card">
            <a:extLst>
              <a:ext uri="{FF2B5EF4-FFF2-40B4-BE49-F238E27FC236}">
                <a16:creationId xmlns:a16="http://schemas.microsoft.com/office/drawing/2014/main" id="{DED8BEE3-5B99-E3FF-80C6-28C9817C1E05}"/>
              </a:ext>
            </a:extLst>
          </p:cNvPr>
          <p:cNvSpPr/>
          <p:nvPr/>
        </p:nvSpPr>
        <p:spPr>
          <a:xfrm>
            <a:off x="609600" y="4800600"/>
            <a:ext cx="7112000" cy="894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ity 4">
            <a:extLst>
              <a:ext uri="{FF2B5EF4-FFF2-40B4-BE49-F238E27FC236}">
                <a16:creationId xmlns:a16="http://schemas.microsoft.com/office/drawing/2014/main" id="{B38940A9-0ACF-611E-32DC-41A5AA160E14}"/>
              </a:ext>
            </a:extLst>
          </p:cNvPr>
          <p:cNvSpPr txBox="1"/>
          <p:nvPr/>
        </p:nvSpPr>
        <p:spPr>
          <a:xfrm>
            <a:off x="838200" y="4927600"/>
            <a:ext cx="6731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Процветал </a:t>
            </a:r>
            <a:r>
              <a:rPr lang="ru-RU" sz="2100" b="1" dirty="0">
                <a:solidFill>
                  <a:srgbClr val="7A3A5D"/>
                </a:solidFill>
                <a:latin typeface="Palatino Linotype" panose="02040502050505030304" pitchFamily="18" charset="0"/>
              </a:rPr>
              <a:t>Херсонес Таврический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 (ныне Севастополь).</a:t>
            </a:r>
          </a:p>
        </p:txBody>
      </p:sp>
      <p:sp>
        <p:nvSpPr>
          <p:cNvPr id="15" name="City 4 bar">
            <a:extLst>
              <a:ext uri="{FF2B5EF4-FFF2-40B4-BE49-F238E27FC236}">
                <a16:creationId xmlns:a16="http://schemas.microsoft.com/office/drawing/2014/main" id="{F9315CC7-EAD9-19C8-ED01-F11D1F55EF1E}"/>
              </a:ext>
            </a:extLst>
          </p:cNvPr>
          <p:cNvSpPr/>
          <p:nvPr/>
        </p:nvSpPr>
        <p:spPr>
          <a:xfrm>
            <a:off x="711200" y="4927600"/>
            <a:ext cx="50800" cy="640080"/>
          </a:xfrm>
          <a:prstGeom prst="rect">
            <a:avLst/>
          </a:prstGeom>
          <a:solidFill>
            <a:srgbClr val="7A3A5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anticapaeum" descr="Городище Пантикапей на горе Митридат, Керчь">
            <a:extLst>
              <a:ext uri="{FF2B5EF4-FFF2-40B4-BE49-F238E27FC236}">
                <a16:creationId xmlns:a16="http://schemas.microsoft.com/office/drawing/2014/main" id="{6EE06DA2-5DB9-DB26-BB31-1B9350310EA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381000"/>
            <a:ext cx="3505200" cy="3175000"/>
          </a:xfrm>
          <a:prstGeom prst="roundRect">
            <a:avLst>
              <a:gd name="adj" fmla="val 4000"/>
            </a:avLst>
          </a:prstGeom>
          <a:ln w="12700">
            <a:solidFill>
              <a:srgbClr val="D6C9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9" name="Chersonesos" descr="Херсонес Таврический, колонны «Базилики 1935 года»">
            <a:extLst>
              <a:ext uri="{FF2B5EF4-FFF2-40B4-BE49-F238E27FC236}">
                <a16:creationId xmlns:a16="http://schemas.microsoft.com/office/drawing/2014/main" id="{BF2ABCB5-E2BE-5992-5F83-0FE2D61092F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3759200"/>
            <a:ext cx="3505200" cy="2692400"/>
          </a:xfrm>
          <a:prstGeom prst="roundRect">
            <a:avLst>
              <a:gd name="adj" fmla="val 4000"/>
            </a:avLst>
          </a:prstGeom>
          <a:ln w="12700">
            <a:solidFill>
              <a:srgbClr val="D6C9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86F1F4C8-E627-A277-0972-1343AB58E7B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760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p mount">
            <a:extLst>
              <a:ext uri="{FF2B5EF4-FFF2-40B4-BE49-F238E27FC236}">
                <a16:creationId xmlns:a16="http://schemas.microsoft.com/office/drawing/2014/main" id="{55D07A87-1838-9B27-2007-8FE866279255}"/>
              </a:ext>
            </a:extLst>
          </p:cNvPr>
          <p:cNvSpPr/>
          <p:nvPr/>
        </p:nvSpPr>
        <p:spPr>
          <a:xfrm>
            <a:off x="1975805" y="381000"/>
            <a:ext cx="8240390" cy="6045200"/>
          </a:xfrm>
          <a:prstGeom prst="roundRect">
            <a:avLst>
              <a:gd name="adj" fmla="val 3000"/>
            </a:avLst>
          </a:prstGeom>
          <a:solidFill>
            <a:srgbClr val="F7F1E5"/>
          </a:solidFill>
          <a:ln w="9525">
            <a:solidFill>
              <a:srgbClr val="3E455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ap" descr="Карта: греческие колонии Северного Причерноморья">
            <a:extLst>
              <a:ext uri="{FF2B5EF4-FFF2-40B4-BE49-F238E27FC236}">
                <a16:creationId xmlns:a16="http://schemas.microsoft.com/office/drawing/2014/main" id="{DEEDD20D-A591-3442-8895-52B722305FA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805" y="508000"/>
            <a:ext cx="7986389" cy="5791200"/>
          </a:xfrm>
          <a:prstGeom prst="rect">
            <a:avLst/>
          </a:prstGeom>
        </p:spPr>
      </p:pic>
      <p:sp>
        <p:nvSpPr>
          <p:cNvPr id="6" name="Signature 100ballnik.com">
            <a:extLst>
              <a:ext uri="{FF2B5EF4-FFF2-40B4-BE49-F238E27FC236}">
                <a16:creationId xmlns:a16="http://schemas.microsoft.com/office/drawing/2014/main" id="{75B1D925-8544-0338-9C6B-3A4D450C564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9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half">
            <a:extLst>
              <a:ext uri="{FF2B5EF4-FFF2-40B4-BE49-F238E27FC236}">
                <a16:creationId xmlns:a16="http://schemas.microsoft.com/office/drawing/2014/main" id="{3350E0D6-A8E7-AF79-3E42-22186C3BEF23}"/>
              </a:ext>
            </a:extLst>
          </p:cNvPr>
          <p:cNvSpPr/>
          <p:nvPr/>
        </p:nvSpPr>
        <p:spPr>
          <a:xfrm>
            <a:off x="7112000" y="0"/>
            <a:ext cx="5080000" cy="6858000"/>
          </a:xfrm>
          <a:prstGeom prst="rect">
            <a:avLst/>
          </a:prstGeom>
          <a:solidFill>
            <a:srgbClr val="1C1F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Nom 0 card">
            <a:extLst>
              <a:ext uri="{FF2B5EF4-FFF2-40B4-BE49-F238E27FC236}">
                <a16:creationId xmlns:a16="http://schemas.microsoft.com/office/drawing/2014/main" id="{0E6F4FB8-8990-D0F0-B031-27DA8F578792}"/>
              </a:ext>
            </a:extLst>
          </p:cNvPr>
          <p:cNvSpPr/>
          <p:nvPr/>
        </p:nvSpPr>
        <p:spPr>
          <a:xfrm>
            <a:off x="609600" y="558800"/>
            <a:ext cx="6070600" cy="1879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Nom 0">
            <a:extLst>
              <a:ext uri="{FF2B5EF4-FFF2-40B4-BE49-F238E27FC236}">
                <a16:creationId xmlns:a16="http://schemas.microsoft.com/office/drawing/2014/main" id="{FCACBE2D-9A75-681A-6F69-D9A06D1547E0}"/>
              </a:ext>
            </a:extLst>
          </p:cNvPr>
          <p:cNvSpPr txBox="1"/>
          <p:nvPr/>
        </p:nvSpPr>
        <p:spPr>
          <a:xfrm>
            <a:off x="889000" y="736600"/>
            <a:ext cx="5588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В VI в. до н. э.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Северное Причерноморье заселили пришедшие из Передней Азии </a:t>
            </a:r>
            <a:r>
              <a:rPr lang="ru-RU" sz="2500" b="1" dirty="0">
                <a:solidFill>
                  <a:srgbClr val="A8711E"/>
                </a:solidFill>
                <a:latin typeface="Segoe UI" panose="020B0502040204020203" pitchFamily="34" charset="0"/>
              </a:rPr>
              <a:t>скифы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6" name="Nom 0 bar">
            <a:extLst>
              <a:ext uri="{FF2B5EF4-FFF2-40B4-BE49-F238E27FC236}">
                <a16:creationId xmlns:a16="http://schemas.microsoft.com/office/drawing/2014/main" id="{7F98C24F-4695-CBAF-21DF-945039D59E9A}"/>
              </a:ext>
            </a:extLst>
          </p:cNvPr>
          <p:cNvSpPr/>
          <p:nvPr/>
        </p:nvSpPr>
        <p:spPr>
          <a:xfrm>
            <a:off x="711200" y="685800"/>
            <a:ext cx="50800" cy="162560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Nom 1 card">
            <a:extLst>
              <a:ext uri="{FF2B5EF4-FFF2-40B4-BE49-F238E27FC236}">
                <a16:creationId xmlns:a16="http://schemas.microsoft.com/office/drawing/2014/main" id="{1E5F789A-8C63-C4A0-5D33-EB055AE1F2AF}"/>
              </a:ext>
            </a:extLst>
          </p:cNvPr>
          <p:cNvSpPr/>
          <p:nvPr/>
        </p:nvSpPr>
        <p:spPr>
          <a:xfrm>
            <a:off x="609600" y="2540000"/>
            <a:ext cx="6070600" cy="1498600"/>
          </a:xfrm>
          <a:prstGeom prst="roundRect">
            <a:avLst>
              <a:gd name="adj" fmla="val 6000"/>
            </a:avLst>
          </a:prstGeom>
          <a:solidFill>
            <a:srgbClr val="F6EAD2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Nom 1">
            <a:extLst>
              <a:ext uri="{FF2B5EF4-FFF2-40B4-BE49-F238E27FC236}">
                <a16:creationId xmlns:a16="http://schemas.microsoft.com/office/drawing/2014/main" id="{C3689AF2-289B-B609-C8E2-62283A3E33D7}"/>
              </a:ext>
            </a:extLst>
          </p:cNvPr>
          <p:cNvSpPr txBox="1"/>
          <p:nvPr/>
        </p:nvSpPr>
        <p:spPr>
          <a:xfrm>
            <a:off x="889000" y="2717800"/>
            <a:ext cx="5588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В V в.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они создали своё государство, занимавшее территорию </a:t>
            </a:r>
            <a:r>
              <a:rPr lang="ru-RU" sz="2500" b="1" dirty="0">
                <a:solidFill>
                  <a:srgbClr val="A8711E"/>
                </a:solidFill>
                <a:latin typeface="Segoe UI" panose="020B0502040204020203" pitchFamily="34" charset="0"/>
              </a:rPr>
              <a:t>от Дона до Дуная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9" name="Nom 1 bar">
            <a:extLst>
              <a:ext uri="{FF2B5EF4-FFF2-40B4-BE49-F238E27FC236}">
                <a16:creationId xmlns:a16="http://schemas.microsoft.com/office/drawing/2014/main" id="{8BA219C2-C040-B3C2-D2A8-9EE58DDE280B}"/>
              </a:ext>
            </a:extLst>
          </p:cNvPr>
          <p:cNvSpPr/>
          <p:nvPr/>
        </p:nvSpPr>
        <p:spPr>
          <a:xfrm>
            <a:off x="711200" y="2667000"/>
            <a:ext cx="50800" cy="124460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Nom 2 card">
            <a:extLst>
              <a:ext uri="{FF2B5EF4-FFF2-40B4-BE49-F238E27FC236}">
                <a16:creationId xmlns:a16="http://schemas.microsoft.com/office/drawing/2014/main" id="{008AA8EA-87D9-6AB1-3827-B7D72AA8E774}"/>
              </a:ext>
            </a:extLst>
          </p:cNvPr>
          <p:cNvSpPr/>
          <p:nvPr/>
        </p:nvSpPr>
        <p:spPr>
          <a:xfrm>
            <a:off x="609600" y="4140200"/>
            <a:ext cx="6070600" cy="111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Nom 2">
            <a:extLst>
              <a:ext uri="{FF2B5EF4-FFF2-40B4-BE49-F238E27FC236}">
                <a16:creationId xmlns:a16="http://schemas.microsoft.com/office/drawing/2014/main" id="{D2F73578-4175-C90B-33F1-D8EDA7257236}"/>
              </a:ext>
            </a:extLst>
          </p:cNvPr>
          <p:cNvSpPr txBox="1"/>
          <p:nvPr/>
        </p:nvSpPr>
        <p:spPr>
          <a:xfrm>
            <a:off x="889000" y="4318000"/>
            <a:ext cx="5588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Во II в. до н. э.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их вытеснили </a:t>
            </a:r>
            <a:r>
              <a:rPr lang="ru-RU" sz="2500" b="1" dirty="0">
                <a:solidFill>
                  <a:srgbClr val="A8711E"/>
                </a:solidFill>
                <a:latin typeface="Segoe UI" panose="020B0502040204020203" pitchFamily="34" charset="0"/>
              </a:rPr>
              <a:t>сарматы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2" name="Nom 2 bar">
            <a:extLst>
              <a:ext uri="{FF2B5EF4-FFF2-40B4-BE49-F238E27FC236}">
                <a16:creationId xmlns:a16="http://schemas.microsoft.com/office/drawing/2014/main" id="{6DA561FC-A3FC-4710-8467-0B80895A040C}"/>
              </a:ext>
            </a:extLst>
          </p:cNvPr>
          <p:cNvSpPr/>
          <p:nvPr/>
        </p:nvSpPr>
        <p:spPr>
          <a:xfrm>
            <a:off x="711200" y="4267200"/>
            <a:ext cx="50800" cy="48260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omb passe-partout">
            <a:extLst>
              <a:ext uri="{FF2B5EF4-FFF2-40B4-BE49-F238E27FC236}">
                <a16:creationId xmlns:a16="http://schemas.microsoft.com/office/drawing/2014/main" id="{8DE66391-4B7F-D86A-B4B1-866DB17938F0}"/>
              </a:ext>
            </a:extLst>
          </p:cNvPr>
          <p:cNvSpPr/>
          <p:nvPr/>
        </p:nvSpPr>
        <p:spPr>
          <a:xfrm>
            <a:off x="7493000" y="823383"/>
            <a:ext cx="4318000" cy="2290234"/>
          </a:xfrm>
          <a:prstGeom prst="roundRect">
            <a:avLst>
              <a:gd name="adj" fmla="val 2500"/>
            </a:avLst>
          </a:prstGeom>
          <a:solidFill>
            <a:srgbClr val="EFE9DA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Comb" descr="Золотой гребень из кургана Солоха, IV в. до н. э., Государственный Эрмитаж">
            <a:extLst>
              <a:ext uri="{FF2B5EF4-FFF2-40B4-BE49-F238E27FC236}">
                <a16:creationId xmlns:a16="http://schemas.microsoft.com/office/drawing/2014/main" id="{CAFE71A9-B5F4-FE5D-8DA9-DFED268E499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950383"/>
            <a:ext cx="4064000" cy="2036233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6" name="Diadem passe-partout">
            <a:extLst>
              <a:ext uri="{FF2B5EF4-FFF2-40B4-BE49-F238E27FC236}">
                <a16:creationId xmlns:a16="http://schemas.microsoft.com/office/drawing/2014/main" id="{394E2358-7C21-22EB-1BA7-C66F642FF3D5}"/>
              </a:ext>
            </a:extLst>
          </p:cNvPr>
          <p:cNvSpPr/>
          <p:nvPr/>
        </p:nvSpPr>
        <p:spPr>
          <a:xfrm>
            <a:off x="7831667" y="3759200"/>
            <a:ext cx="3640667" cy="2717800"/>
          </a:xfrm>
          <a:prstGeom prst="roundRect">
            <a:avLst>
              <a:gd name="adj" fmla="val 2500"/>
            </a:avLst>
          </a:prstGeom>
          <a:solidFill>
            <a:srgbClr val="EFE9DA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Diadem" descr="Диадема из кургана Хохлач (Новочеркасский клад), сарматская (прорисовка)">
            <a:extLst>
              <a:ext uri="{FF2B5EF4-FFF2-40B4-BE49-F238E27FC236}">
                <a16:creationId xmlns:a16="http://schemas.microsoft.com/office/drawing/2014/main" id="{BF268986-2C83-0A27-ACF7-5F77E408DCB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667" y="3886200"/>
            <a:ext cx="3386667" cy="24638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580B2503-25C6-769A-CBF0-F7BBA0DA422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099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p mount">
            <a:extLst>
              <a:ext uri="{FF2B5EF4-FFF2-40B4-BE49-F238E27FC236}">
                <a16:creationId xmlns:a16="http://schemas.microsoft.com/office/drawing/2014/main" id="{68A2195F-0C7A-DDC9-C670-4ED1092B7291}"/>
              </a:ext>
            </a:extLst>
          </p:cNvPr>
          <p:cNvSpPr/>
          <p:nvPr/>
        </p:nvSpPr>
        <p:spPr>
          <a:xfrm>
            <a:off x="508000" y="949509"/>
            <a:ext cx="8128000" cy="4958982"/>
          </a:xfrm>
          <a:prstGeom prst="roundRect">
            <a:avLst>
              <a:gd name="adj" fmla="val 3000"/>
            </a:avLst>
          </a:prstGeom>
          <a:solidFill>
            <a:srgbClr val="FFFDF8"/>
          </a:solidFill>
          <a:ln w="9525">
            <a:solidFill>
              <a:srgbClr val="D6C9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ap" descr="Карта: ареалы скифских и сарматских культур (из исходной презентации)">
            <a:extLst>
              <a:ext uri="{FF2B5EF4-FFF2-40B4-BE49-F238E27FC236}">
                <a16:creationId xmlns:a16="http://schemas.microsoft.com/office/drawing/2014/main" id="{AB7FD0CA-38BE-116E-9EDC-C82E171426D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51109"/>
            <a:ext cx="7924800" cy="4755781"/>
          </a:xfrm>
          <a:prstGeom prst="rect">
            <a:avLst/>
          </a:prstGeom>
        </p:spPr>
      </p:pic>
      <p:sp>
        <p:nvSpPr>
          <p:cNvPr id="6" name="Vase passe-partout">
            <a:extLst>
              <a:ext uri="{FF2B5EF4-FFF2-40B4-BE49-F238E27FC236}">
                <a16:creationId xmlns:a16="http://schemas.microsoft.com/office/drawing/2014/main" id="{3842E421-CFF2-1F47-7A70-72FDE91A6FFA}"/>
              </a:ext>
            </a:extLst>
          </p:cNvPr>
          <p:cNvSpPr/>
          <p:nvPr/>
        </p:nvSpPr>
        <p:spPr>
          <a:xfrm>
            <a:off x="8890000" y="1888067"/>
            <a:ext cx="2794000" cy="3081866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Vase" descr="Золотой сосуд из кургана Куль-Оба, IV в. до н. э., Государственный Эрмитаж">
            <a:extLst>
              <a:ext uri="{FF2B5EF4-FFF2-40B4-BE49-F238E27FC236}">
                <a16:creationId xmlns:a16="http://schemas.microsoft.com/office/drawing/2014/main" id="{39BF7843-F988-2038-23C4-9D994F8AB68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0" y="2015067"/>
            <a:ext cx="2540000" cy="2827867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667D7424-8D5F-C314-F4CD-8C7C017488A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009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erbent" descr="Дербент, крепость Нарын-Кала (из исходной презентации)">
            <a:extLst>
              <a:ext uri="{FF2B5EF4-FFF2-40B4-BE49-F238E27FC236}">
                <a16:creationId xmlns:a16="http://schemas.microsoft.com/office/drawing/2014/main" id="{92D5BFEB-535F-AC0B-BCC2-3E67926DED0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A8B386E2-B02A-9905-1BE2-2067372577FC}"/>
              </a:ext>
            </a:extLst>
          </p:cNvPr>
          <p:cNvSpPr/>
          <p:nvPr/>
        </p:nvSpPr>
        <p:spPr>
          <a:xfrm>
            <a:off x="0" y="0"/>
            <a:ext cx="12192000" cy="3175000"/>
          </a:xfrm>
          <a:prstGeom prst="rect">
            <a:avLst/>
          </a:prstGeom>
          <a:gradFill flip="none" rotWithShape="1">
            <a:gsLst>
              <a:gs pos="0">
                <a:srgbClr val="1C1F2B"/>
              </a:gs>
              <a:gs pos="100000">
                <a:srgbClr val="1C1F2B">
                  <a:alpha val="0"/>
                </a:srgbClr>
              </a:gs>
            </a:gsLst>
            <a:lin ang="540000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aption">
            <a:extLst>
              <a:ext uri="{FF2B5EF4-FFF2-40B4-BE49-F238E27FC236}">
                <a16:creationId xmlns:a16="http://schemas.microsoft.com/office/drawing/2014/main" id="{24F94708-F819-0418-92C5-FB508FECC8BE}"/>
              </a:ext>
            </a:extLst>
          </p:cNvPr>
          <p:cNvSpPr txBox="1"/>
          <p:nvPr/>
        </p:nvSpPr>
        <p:spPr>
          <a:xfrm>
            <a:off x="685800" y="431800"/>
            <a:ext cx="9652000" cy="1554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b="1" dirty="0">
                <a:solidFill>
                  <a:srgbClr val="F3EDE1"/>
                </a:solidFill>
                <a:latin typeface="Palatino Linotype" panose="02040502050505030304" pitchFamily="18" charset="0"/>
              </a:rPr>
              <a:t>Одним из древнейших городов нашей страны является </a:t>
            </a:r>
            <a:r>
              <a:rPr lang="ru-RU" sz="3400" b="1" dirty="0">
                <a:solidFill>
                  <a:srgbClr val="E7BA66"/>
                </a:solidFill>
                <a:latin typeface="Palatino Linotype" panose="02040502050505030304" pitchFamily="18" charset="0"/>
              </a:rPr>
              <a:t>Дербент</a:t>
            </a:r>
            <a:r>
              <a:rPr lang="ru-RU" sz="3400" b="1" dirty="0">
                <a:solidFill>
                  <a:srgbClr val="F3EDE1"/>
                </a:solidFill>
                <a:latin typeface="Palatino Linotype" panose="02040502050505030304" pitchFamily="18" charset="0"/>
              </a:rPr>
              <a:t> (сегодня территория Дагестана)</a:t>
            </a:r>
          </a:p>
        </p:txBody>
      </p:sp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1624751A-D09E-92E7-D756-7C7500F5FAF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040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E0290F53-D390-5543-3967-099849C24F6D}"/>
              </a:ext>
            </a:extLst>
          </p:cNvPr>
          <p:cNvSpPr txBox="1"/>
          <p:nvPr/>
        </p:nvSpPr>
        <p:spPr>
          <a:xfrm>
            <a:off x="609600" y="3302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2.</a:t>
            </a:r>
            <a:r>
              <a:rPr lang="ru-RU" sz="3400" b="1" dirty="0">
                <a:solidFill>
                  <a:srgbClr val="26231F"/>
                </a:solidFill>
                <a:latin typeface="Palatino Linotype" panose="02040502050505030304" pitchFamily="18" charset="0"/>
              </a:rPr>
              <a:t> Народы Запада и Востока двинулись в путь</a:t>
            </a:r>
          </a:p>
        </p:txBody>
      </p:sp>
      <p:sp>
        <p:nvSpPr>
          <p:cNvPr id="4" name="Route dot">
            <a:extLst>
              <a:ext uri="{FF2B5EF4-FFF2-40B4-BE49-F238E27FC236}">
                <a16:creationId xmlns:a16="http://schemas.microsoft.com/office/drawing/2014/main" id="{983B0B0B-E648-1D5C-A1B4-E1B7B53E159E}"/>
              </a:ext>
            </a:extLst>
          </p:cNvPr>
          <p:cNvSpPr/>
          <p:nvPr/>
        </p:nvSpPr>
        <p:spPr>
          <a:xfrm>
            <a:off x="596900" y="936752"/>
            <a:ext cx="101600" cy="101600"/>
          </a:xfrm>
          <a:prstGeom prst="ellipse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oute">
            <a:extLst>
              <a:ext uri="{FF2B5EF4-FFF2-40B4-BE49-F238E27FC236}">
                <a16:creationId xmlns:a16="http://schemas.microsoft.com/office/drawing/2014/main" id="{F6780D25-E797-8AB5-F1AB-0BB3DDF3308D}"/>
              </a:ext>
            </a:extLst>
          </p:cNvPr>
          <p:cNvCxnSpPr/>
          <p:nvPr/>
        </p:nvCxnSpPr>
        <p:spPr>
          <a:xfrm>
            <a:off x="762000" y="987552"/>
            <a:ext cx="1371600" cy="0"/>
          </a:xfrm>
          <a:prstGeom prst="line">
            <a:avLst/>
          </a:prstGeom>
          <a:ln w="22225">
            <a:solidFill>
              <a:srgbClr val="A8711E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">
            <a:extLst>
              <a:ext uri="{FF2B5EF4-FFF2-40B4-BE49-F238E27FC236}">
                <a16:creationId xmlns:a16="http://schemas.microsoft.com/office/drawing/2014/main" id="{173CCD56-3FD0-BD2A-6972-B0A73B8A542C}"/>
              </a:ext>
            </a:extLst>
          </p:cNvPr>
          <p:cNvCxnSpPr/>
          <p:nvPr/>
        </p:nvCxnSpPr>
        <p:spPr>
          <a:xfrm>
            <a:off x="2260600" y="987552"/>
            <a:ext cx="1397000" cy="0"/>
          </a:xfrm>
          <a:prstGeom prst="line">
            <a:avLst/>
          </a:prstGeom>
          <a:ln w="9525">
            <a:solidFill>
              <a:srgbClr val="BFA3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efinition">
            <a:extLst>
              <a:ext uri="{FF2B5EF4-FFF2-40B4-BE49-F238E27FC236}">
                <a16:creationId xmlns:a16="http://schemas.microsoft.com/office/drawing/2014/main" id="{D2698E81-1D75-81B4-B599-686AEBB2F5ED}"/>
              </a:ext>
            </a:extLst>
          </p:cNvPr>
          <p:cNvSpPr txBox="1"/>
          <p:nvPr/>
        </p:nvSpPr>
        <p:spPr>
          <a:xfrm>
            <a:off x="609600" y="1152652"/>
            <a:ext cx="10972800" cy="77197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500" b="1" dirty="0">
                <a:solidFill>
                  <a:srgbClr val="A8711E"/>
                </a:solidFill>
                <a:latin typeface="Segoe UI" panose="020B0502040204020203" pitchFamily="34" charset="0"/>
              </a:rPr>
              <a:t>Массовое передвижение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множества разноязычных племён и народов охватило Европу и Азию.</a:t>
            </a:r>
          </a:p>
        </p:txBody>
      </p:sp>
      <p:sp>
        <p:nvSpPr>
          <p:cNvPr id="8" name="Causes head">
            <a:extLst>
              <a:ext uri="{FF2B5EF4-FFF2-40B4-BE49-F238E27FC236}">
                <a16:creationId xmlns:a16="http://schemas.microsoft.com/office/drawing/2014/main" id="{5BC2CFA5-6AFD-FD9E-1D00-D6BF35FE1F57}"/>
              </a:ext>
            </a:extLst>
          </p:cNvPr>
          <p:cNvSpPr txBox="1"/>
          <p:nvPr/>
        </p:nvSpPr>
        <p:spPr>
          <a:xfrm>
            <a:off x="609600" y="2178622"/>
            <a:ext cx="3810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Причины:</a:t>
            </a:r>
          </a:p>
        </p:txBody>
      </p:sp>
      <p:sp>
        <p:nvSpPr>
          <p:cNvPr id="9" name="Cause 0 card">
            <a:extLst>
              <a:ext uri="{FF2B5EF4-FFF2-40B4-BE49-F238E27FC236}">
                <a16:creationId xmlns:a16="http://schemas.microsoft.com/office/drawing/2014/main" id="{1010C6A8-232C-8951-5307-0DF804812D32}"/>
              </a:ext>
            </a:extLst>
          </p:cNvPr>
          <p:cNvSpPr/>
          <p:nvPr/>
        </p:nvSpPr>
        <p:spPr>
          <a:xfrm>
            <a:off x="609600" y="2783142"/>
            <a:ext cx="3505200" cy="356685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  <a:effectLst>
            <a:outerShdw blurRad="152400" dist="38100" dir="5400000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ause 0 disc">
            <a:extLst>
              <a:ext uri="{FF2B5EF4-FFF2-40B4-BE49-F238E27FC236}">
                <a16:creationId xmlns:a16="http://schemas.microsoft.com/office/drawing/2014/main" id="{A3F5D9A2-9D57-BD02-341C-65E04C8AE4DA}"/>
              </a:ext>
            </a:extLst>
          </p:cNvPr>
          <p:cNvSpPr/>
          <p:nvPr/>
        </p:nvSpPr>
        <p:spPr>
          <a:xfrm>
            <a:off x="863600" y="3011742"/>
            <a:ext cx="711200" cy="711200"/>
          </a:xfrm>
          <a:prstGeom prst="ellipse">
            <a:avLst/>
          </a:prstGeom>
          <a:solidFill>
            <a:srgbClr val="3E5F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FAB150F-AF55-740E-195B-926152ADD738}"/>
              </a:ext>
            </a:extLst>
          </p:cNvPr>
          <p:cNvCxnSpPr/>
          <p:nvPr/>
        </p:nvCxnSpPr>
        <p:spPr>
          <a:xfrm>
            <a:off x="990600" y="3367342"/>
            <a:ext cx="457200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FA9C0B0-B3B1-5FFD-1F47-072DF1E3F87F}"/>
              </a:ext>
            </a:extLst>
          </p:cNvPr>
          <p:cNvCxnSpPr/>
          <p:nvPr/>
        </p:nvCxnSpPr>
        <p:spPr>
          <a:xfrm>
            <a:off x="1104900" y="3169369"/>
            <a:ext cx="228600" cy="395946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32B9900-8C51-3EE1-9B2B-CF413129DBE4}"/>
              </a:ext>
            </a:extLst>
          </p:cNvPr>
          <p:cNvCxnSpPr/>
          <p:nvPr/>
        </p:nvCxnSpPr>
        <p:spPr>
          <a:xfrm flipH="1">
            <a:off x="1104900" y="3169369"/>
            <a:ext cx="228600" cy="395946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use 0">
            <a:extLst>
              <a:ext uri="{FF2B5EF4-FFF2-40B4-BE49-F238E27FC236}">
                <a16:creationId xmlns:a16="http://schemas.microsoft.com/office/drawing/2014/main" id="{D9265B31-20D7-9FC0-42A4-E27B4CAAD9C4}"/>
              </a:ext>
            </a:extLst>
          </p:cNvPr>
          <p:cNvSpPr txBox="1"/>
          <p:nvPr/>
        </p:nvSpPr>
        <p:spPr>
          <a:xfrm>
            <a:off x="863600" y="3900743"/>
            <a:ext cx="2997200" cy="74110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Резкое похолодание климата;</a:t>
            </a:r>
          </a:p>
        </p:txBody>
      </p:sp>
      <p:sp>
        <p:nvSpPr>
          <p:cNvPr id="15" name="Cause 1 card">
            <a:extLst>
              <a:ext uri="{FF2B5EF4-FFF2-40B4-BE49-F238E27FC236}">
                <a16:creationId xmlns:a16="http://schemas.microsoft.com/office/drawing/2014/main" id="{016A6A5C-FF6C-7732-D9D2-DCF8ECBF85C7}"/>
              </a:ext>
            </a:extLst>
          </p:cNvPr>
          <p:cNvSpPr/>
          <p:nvPr/>
        </p:nvSpPr>
        <p:spPr>
          <a:xfrm>
            <a:off x="4343400" y="2783142"/>
            <a:ext cx="3505200" cy="356685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  <a:effectLst>
            <a:outerShdw blurRad="152400" dist="38100" dir="5400000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ause 1 disc">
            <a:extLst>
              <a:ext uri="{FF2B5EF4-FFF2-40B4-BE49-F238E27FC236}">
                <a16:creationId xmlns:a16="http://schemas.microsoft.com/office/drawing/2014/main" id="{1DCA790D-655D-1E0A-2817-2658AC3218C3}"/>
              </a:ext>
            </a:extLst>
          </p:cNvPr>
          <p:cNvSpPr/>
          <p:nvPr/>
        </p:nvSpPr>
        <p:spPr>
          <a:xfrm>
            <a:off x="4597400" y="3011742"/>
            <a:ext cx="711200" cy="711200"/>
          </a:xfrm>
          <a:prstGeom prst="ellipse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915C078-2328-EF1A-5007-8DD9E006B614}"/>
              </a:ext>
            </a:extLst>
          </p:cNvPr>
          <p:cNvCxnSpPr/>
          <p:nvPr/>
        </p:nvCxnSpPr>
        <p:spPr>
          <a:xfrm>
            <a:off x="4953000" y="3164142"/>
            <a:ext cx="0" cy="43180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Grain">
            <a:extLst>
              <a:ext uri="{FF2B5EF4-FFF2-40B4-BE49-F238E27FC236}">
                <a16:creationId xmlns:a16="http://schemas.microsoft.com/office/drawing/2014/main" id="{08E9EBC3-5C26-FC45-ACD4-611055F1A2FC}"/>
              </a:ext>
            </a:extLst>
          </p:cNvPr>
          <p:cNvSpPr/>
          <p:nvPr/>
        </p:nvSpPr>
        <p:spPr>
          <a:xfrm rot="-1800000">
            <a:off x="4826000" y="3164142"/>
            <a:ext cx="114300" cy="1651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Grain">
            <a:extLst>
              <a:ext uri="{FF2B5EF4-FFF2-40B4-BE49-F238E27FC236}">
                <a16:creationId xmlns:a16="http://schemas.microsoft.com/office/drawing/2014/main" id="{099E4EAC-B61F-176D-8D7D-3E1B018086C2}"/>
              </a:ext>
            </a:extLst>
          </p:cNvPr>
          <p:cNvSpPr/>
          <p:nvPr/>
        </p:nvSpPr>
        <p:spPr>
          <a:xfrm rot="1800000">
            <a:off x="4965700" y="3164142"/>
            <a:ext cx="114300" cy="1651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Grain">
            <a:extLst>
              <a:ext uri="{FF2B5EF4-FFF2-40B4-BE49-F238E27FC236}">
                <a16:creationId xmlns:a16="http://schemas.microsoft.com/office/drawing/2014/main" id="{E693A4E3-E677-F877-B18B-BAA070E60301}"/>
              </a:ext>
            </a:extLst>
          </p:cNvPr>
          <p:cNvSpPr/>
          <p:nvPr/>
        </p:nvSpPr>
        <p:spPr>
          <a:xfrm rot="-1800000">
            <a:off x="4826000" y="3278442"/>
            <a:ext cx="114300" cy="1651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Grain">
            <a:extLst>
              <a:ext uri="{FF2B5EF4-FFF2-40B4-BE49-F238E27FC236}">
                <a16:creationId xmlns:a16="http://schemas.microsoft.com/office/drawing/2014/main" id="{44001BC0-7621-D795-11FE-B7DE396F01B3}"/>
              </a:ext>
            </a:extLst>
          </p:cNvPr>
          <p:cNvSpPr/>
          <p:nvPr/>
        </p:nvSpPr>
        <p:spPr>
          <a:xfrm rot="1800000">
            <a:off x="4965700" y="3278442"/>
            <a:ext cx="114300" cy="1651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Grain">
            <a:extLst>
              <a:ext uri="{FF2B5EF4-FFF2-40B4-BE49-F238E27FC236}">
                <a16:creationId xmlns:a16="http://schemas.microsoft.com/office/drawing/2014/main" id="{65CC4F72-9057-3F6B-F4FA-197194FED019}"/>
              </a:ext>
            </a:extLst>
          </p:cNvPr>
          <p:cNvSpPr/>
          <p:nvPr/>
        </p:nvSpPr>
        <p:spPr>
          <a:xfrm rot="-1800000">
            <a:off x="4826000" y="3392742"/>
            <a:ext cx="114300" cy="1651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Grain">
            <a:extLst>
              <a:ext uri="{FF2B5EF4-FFF2-40B4-BE49-F238E27FC236}">
                <a16:creationId xmlns:a16="http://schemas.microsoft.com/office/drawing/2014/main" id="{33798050-7E14-6CC0-8E4A-83F421C66E74}"/>
              </a:ext>
            </a:extLst>
          </p:cNvPr>
          <p:cNvSpPr/>
          <p:nvPr/>
        </p:nvSpPr>
        <p:spPr>
          <a:xfrm rot="1800000">
            <a:off x="4965700" y="3392742"/>
            <a:ext cx="114300" cy="1651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Cause 1">
            <a:extLst>
              <a:ext uri="{FF2B5EF4-FFF2-40B4-BE49-F238E27FC236}">
                <a16:creationId xmlns:a16="http://schemas.microsoft.com/office/drawing/2014/main" id="{4F7A2DDC-6975-70EA-45C2-B2DE1748B3F6}"/>
              </a:ext>
            </a:extLst>
          </p:cNvPr>
          <p:cNvSpPr txBox="1"/>
          <p:nvPr/>
        </p:nvSpPr>
        <p:spPr>
          <a:xfrm>
            <a:off x="4597400" y="3900743"/>
            <a:ext cx="2997200" cy="74110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недостаток продовольствия;</a:t>
            </a:r>
          </a:p>
        </p:txBody>
      </p:sp>
      <p:sp>
        <p:nvSpPr>
          <p:cNvPr id="25" name="Cause 2 card">
            <a:extLst>
              <a:ext uri="{FF2B5EF4-FFF2-40B4-BE49-F238E27FC236}">
                <a16:creationId xmlns:a16="http://schemas.microsoft.com/office/drawing/2014/main" id="{0B0983BD-0D47-BF3F-C7E6-59392DFC898D}"/>
              </a:ext>
            </a:extLst>
          </p:cNvPr>
          <p:cNvSpPr/>
          <p:nvPr/>
        </p:nvSpPr>
        <p:spPr>
          <a:xfrm>
            <a:off x="8077200" y="2783142"/>
            <a:ext cx="3505200" cy="356685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  <a:effectLst>
            <a:outerShdw blurRad="152400" dist="38100" dir="5400000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Cause 2 disc">
            <a:extLst>
              <a:ext uri="{FF2B5EF4-FFF2-40B4-BE49-F238E27FC236}">
                <a16:creationId xmlns:a16="http://schemas.microsoft.com/office/drawing/2014/main" id="{A3017D85-A179-F675-1646-24DEDA0756EC}"/>
              </a:ext>
            </a:extLst>
          </p:cNvPr>
          <p:cNvSpPr/>
          <p:nvPr/>
        </p:nvSpPr>
        <p:spPr>
          <a:xfrm>
            <a:off x="8331200" y="3011742"/>
            <a:ext cx="711200" cy="711200"/>
          </a:xfrm>
          <a:prstGeom prst="ellipse">
            <a:avLst/>
          </a:prstGeom>
          <a:solidFill>
            <a:srgbClr val="3C77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B8D9BF08-C77D-83FC-CD01-CFD016DF2C8E}"/>
              </a:ext>
            </a:extLst>
          </p:cNvPr>
          <p:cNvCxnSpPr/>
          <p:nvPr/>
        </p:nvCxnSpPr>
        <p:spPr>
          <a:xfrm>
            <a:off x="8458200" y="3367342"/>
            <a:ext cx="457200" cy="0"/>
          </a:xfrm>
          <a:prstGeom prst="line">
            <a:avLst/>
          </a:prstGeom>
          <a:ln w="38100">
            <a:solidFill>
              <a:srgbClr val="FFFF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6B4F763E-FB3B-5A12-348D-BEABF90D4A1D}"/>
              </a:ext>
            </a:extLst>
          </p:cNvPr>
          <p:cNvCxnSpPr/>
          <p:nvPr/>
        </p:nvCxnSpPr>
        <p:spPr>
          <a:xfrm>
            <a:off x="8509000" y="3519742"/>
            <a:ext cx="381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use 2">
            <a:extLst>
              <a:ext uri="{FF2B5EF4-FFF2-40B4-BE49-F238E27FC236}">
                <a16:creationId xmlns:a16="http://schemas.microsoft.com/office/drawing/2014/main" id="{F964975A-1181-3270-DBCC-C8F399576532}"/>
              </a:ext>
            </a:extLst>
          </p:cNvPr>
          <p:cNvSpPr txBox="1"/>
          <p:nvPr/>
        </p:nvSpPr>
        <p:spPr>
          <a:xfrm>
            <a:off x="8331200" y="3900743"/>
            <a:ext cx="2997200" cy="150920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стремление завоевать земли, более пригодные для жизни.</a:t>
            </a:r>
          </a:p>
        </p:txBody>
      </p:sp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B901C11A-A6BC-35A4-6C8A-F935F2F3C71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031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18AB0E4A-A69C-35F5-D644-B12978BEF8BE}"/>
              </a:ext>
            </a:extLst>
          </p:cNvPr>
          <p:cNvSpPr txBox="1"/>
          <p:nvPr/>
        </p:nvSpPr>
        <p:spPr>
          <a:xfrm>
            <a:off x="609600" y="279400"/>
            <a:ext cx="10972800" cy="487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200" b="1" dirty="0">
                <a:solidFill>
                  <a:srgbClr val="F09A80"/>
                </a:solidFill>
                <a:latin typeface="Palatino Linotype" panose="02040502050505030304" pitchFamily="18" charset="0"/>
              </a:rPr>
              <a:t>1-е тыс. н. э.</a:t>
            </a:r>
            <a:r>
              <a:rPr lang="ru-RU" sz="3200" b="1" dirty="0">
                <a:solidFill>
                  <a:srgbClr val="F3EDE1"/>
                </a:solidFill>
                <a:latin typeface="Palatino Linotype" panose="02040502050505030304" pitchFamily="18" charset="0"/>
              </a:rPr>
              <a:t> - Великое переселение народов</a:t>
            </a:r>
          </a:p>
        </p:txBody>
      </p:sp>
      <p:sp>
        <p:nvSpPr>
          <p:cNvPr id="4" name="Map mount">
            <a:extLst>
              <a:ext uri="{FF2B5EF4-FFF2-40B4-BE49-F238E27FC236}">
                <a16:creationId xmlns:a16="http://schemas.microsoft.com/office/drawing/2014/main" id="{C27D8401-4CCE-F191-FC9E-FD5316A046B0}"/>
              </a:ext>
            </a:extLst>
          </p:cNvPr>
          <p:cNvSpPr/>
          <p:nvPr/>
        </p:nvSpPr>
        <p:spPr>
          <a:xfrm>
            <a:off x="1839486" y="944880"/>
            <a:ext cx="8513027" cy="5532120"/>
          </a:xfrm>
          <a:prstGeom prst="roundRect">
            <a:avLst>
              <a:gd name="adj" fmla="val 3000"/>
            </a:avLst>
          </a:prstGeom>
          <a:solidFill>
            <a:srgbClr val="F7F1E5"/>
          </a:solidFill>
          <a:ln w="9525">
            <a:solidFill>
              <a:srgbClr val="3E455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Map" descr="Карта Великого переселения народов (из исходной презентации)">
            <a:extLst>
              <a:ext uri="{FF2B5EF4-FFF2-40B4-BE49-F238E27FC236}">
                <a16:creationId xmlns:a16="http://schemas.microsoft.com/office/drawing/2014/main" id="{0C4F2352-94D5-5E04-764A-7A30521DF13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486" y="1071880"/>
            <a:ext cx="8259027" cy="5278120"/>
          </a:xfrm>
          <a:prstGeom prst="rect">
            <a:avLst/>
          </a:prstGeom>
        </p:spPr>
      </p:pic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36E58865-A918-C430-A18C-08668AC658A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322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half">
            <a:extLst>
              <a:ext uri="{FF2B5EF4-FFF2-40B4-BE49-F238E27FC236}">
                <a16:creationId xmlns:a16="http://schemas.microsoft.com/office/drawing/2014/main" id="{97AF3746-878C-66B6-19AA-10F0594E99C9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C1F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Picture passe-partout">
            <a:extLst>
              <a:ext uri="{FF2B5EF4-FFF2-40B4-BE49-F238E27FC236}">
                <a16:creationId xmlns:a16="http://schemas.microsoft.com/office/drawing/2014/main" id="{15A969F1-68B6-91CC-5F47-0458BC51981B}"/>
              </a:ext>
            </a:extLst>
          </p:cNvPr>
          <p:cNvSpPr/>
          <p:nvPr/>
        </p:nvSpPr>
        <p:spPr>
          <a:xfrm>
            <a:off x="6477000" y="1521883"/>
            <a:ext cx="5334000" cy="3814234"/>
          </a:xfrm>
          <a:prstGeom prst="roundRect">
            <a:avLst>
              <a:gd name="adj" fmla="val 2500"/>
            </a:avLst>
          </a:prstGeom>
          <a:solidFill>
            <a:srgbClr val="EFE9DA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" descr="Гуннская диадема, конец IV – V в., Верхнее Погромное (Волгоградская область), Государственный Эрмитаж">
            <a:extLst>
              <a:ext uri="{FF2B5EF4-FFF2-40B4-BE49-F238E27FC236}">
                <a16:creationId xmlns:a16="http://schemas.microsoft.com/office/drawing/2014/main" id="{98D1BC30-53F6-53FA-AA6F-3545DFD5C12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674283"/>
            <a:ext cx="5029200" cy="3509433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7" name="Text">
            <a:extLst>
              <a:ext uri="{FF2B5EF4-FFF2-40B4-BE49-F238E27FC236}">
                <a16:creationId xmlns:a16="http://schemas.microsoft.com/office/drawing/2014/main" id="{DC502A31-496E-9D80-AA76-2266600B1824}"/>
              </a:ext>
            </a:extLst>
          </p:cNvPr>
          <p:cNvSpPr txBox="1"/>
          <p:nvPr/>
        </p:nvSpPr>
        <p:spPr>
          <a:xfrm>
            <a:off x="685800" y="1397000"/>
            <a:ext cx="5080000" cy="277952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800" dirty="0">
                <a:solidFill>
                  <a:srgbClr val="26231F"/>
                </a:solidFill>
                <a:latin typeface="Segoe UI" panose="020B0502040204020203" pitchFamily="34" charset="0"/>
              </a:rPr>
              <a:t>Большинство учёных считают началом Великого переселения </a:t>
            </a:r>
            <a:r>
              <a:rPr lang="ru-RU" sz="28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вторую половину IV в.</a:t>
            </a:r>
            <a:r>
              <a:rPr lang="ru-RU" sz="2800" dirty="0">
                <a:solidFill>
                  <a:srgbClr val="26231F"/>
                </a:solidFill>
                <a:latin typeface="Segoe UI" panose="020B0502040204020203" pitchFamily="34" charset="0"/>
              </a:rPr>
              <a:t>, когда в Европу ворвались азиатские полчища </a:t>
            </a:r>
            <a:r>
              <a:rPr lang="ru-RU" sz="2800" b="1" dirty="0">
                <a:solidFill>
                  <a:srgbClr val="A8711E"/>
                </a:solidFill>
                <a:latin typeface="Palatino Linotype" panose="02040502050505030304" pitchFamily="18" charset="0"/>
              </a:rPr>
              <a:t>гуннов</a:t>
            </a:r>
            <a:r>
              <a:rPr lang="ru-RU" sz="2800" dirty="0">
                <a:solidFill>
                  <a:srgbClr val="26231F"/>
                </a:solidFill>
                <a:latin typeface="Segoe UI" panose="020B0502040204020203" pitchFamily="34" charset="0"/>
              </a:rPr>
              <a:t>, потеснившие </a:t>
            </a:r>
            <a:r>
              <a:rPr lang="ru-RU" sz="2800" b="1" dirty="0">
                <a:solidFill>
                  <a:srgbClr val="3E5F8C"/>
                </a:solidFill>
                <a:latin typeface="Palatino Linotype" panose="02040502050505030304" pitchFamily="18" charset="0"/>
              </a:rPr>
              <a:t>готов</a:t>
            </a:r>
            <a:r>
              <a:rPr lang="ru-RU" sz="2800" dirty="0">
                <a:solidFill>
                  <a:srgbClr val="2623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8" name="Rule">
            <a:extLst>
              <a:ext uri="{FF2B5EF4-FFF2-40B4-BE49-F238E27FC236}">
                <a16:creationId xmlns:a16="http://schemas.microsoft.com/office/drawing/2014/main" id="{63339481-EC5D-9BAF-BFD1-711DC6BA9382}"/>
              </a:ext>
            </a:extLst>
          </p:cNvPr>
          <p:cNvSpPr/>
          <p:nvPr/>
        </p:nvSpPr>
        <p:spPr>
          <a:xfrm>
            <a:off x="685800" y="1066800"/>
            <a:ext cx="889000" cy="6350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96A79E58-B053-25D4-2DC1-DE431A3DFF3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884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vent">
            <a:extLst>
              <a:ext uri="{FF2B5EF4-FFF2-40B4-BE49-F238E27FC236}">
                <a16:creationId xmlns:a16="http://schemas.microsoft.com/office/drawing/2014/main" id="{9B2C9498-E18A-8254-590F-8CF77929E20C}"/>
              </a:ext>
            </a:extLst>
          </p:cNvPr>
          <p:cNvSpPr txBox="1"/>
          <p:nvPr/>
        </p:nvSpPr>
        <p:spPr>
          <a:xfrm>
            <a:off x="609600" y="508001"/>
            <a:ext cx="6604000" cy="88709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4000" b="1" dirty="0">
                <a:solidFill>
                  <a:srgbClr val="F09A80"/>
                </a:solidFill>
                <a:latin typeface="Palatino Linotype" panose="02040502050505030304" pitchFamily="18" charset="0"/>
              </a:rPr>
              <a:t>В 476 г.</a:t>
            </a:r>
            <a:r>
              <a:rPr lang="ru-RU" sz="2800" dirty="0">
                <a:solidFill>
                  <a:srgbClr val="F3EDE1"/>
                </a:solidFill>
                <a:latin typeface="Segoe UI" panose="020B0502040204020203" pitchFamily="34" charset="0"/>
              </a:rPr>
              <a:t> под ударами варваров пала </a:t>
            </a:r>
            <a:r>
              <a:rPr lang="ru-RU" sz="2800" b="1" dirty="0">
                <a:solidFill>
                  <a:srgbClr val="D9A2C2"/>
                </a:solidFill>
                <a:latin typeface="Segoe UI" panose="020B0502040204020203" pitchFamily="34" charset="0"/>
              </a:rPr>
              <a:t>Западная Римская империя</a:t>
            </a:r>
            <a:r>
              <a:rPr lang="ru-RU" sz="2800" dirty="0">
                <a:solidFill>
                  <a:srgbClr val="F3EDE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4" name="Boundary card">
            <a:extLst>
              <a:ext uri="{FF2B5EF4-FFF2-40B4-BE49-F238E27FC236}">
                <a16:creationId xmlns:a16="http://schemas.microsoft.com/office/drawing/2014/main" id="{758B4145-C146-5174-71B8-17D38CC59422}"/>
              </a:ext>
            </a:extLst>
          </p:cNvPr>
          <p:cNvSpPr/>
          <p:nvPr/>
        </p:nvSpPr>
        <p:spPr>
          <a:xfrm>
            <a:off x="609600" y="1973581"/>
            <a:ext cx="6604000" cy="1087120"/>
          </a:xfrm>
          <a:prstGeom prst="roundRect">
            <a:avLst>
              <a:gd name="adj" fmla="val 6000"/>
            </a:avLst>
          </a:prstGeom>
          <a:solidFill>
            <a:srgbClr val="272C3B"/>
          </a:solidFill>
          <a:ln w="9525">
            <a:solidFill>
              <a:srgbClr val="3E45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Boundary">
            <a:extLst>
              <a:ext uri="{FF2B5EF4-FFF2-40B4-BE49-F238E27FC236}">
                <a16:creationId xmlns:a16="http://schemas.microsoft.com/office/drawing/2014/main" id="{AC714AF3-C656-606F-B41E-2FE49A037B30}"/>
              </a:ext>
            </a:extLst>
          </p:cNvPr>
          <p:cNvSpPr txBox="1"/>
          <p:nvPr/>
        </p:nvSpPr>
        <p:spPr>
          <a:xfrm>
            <a:off x="889000" y="2151381"/>
            <a:ext cx="6121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F3EDE1"/>
                </a:solidFill>
                <a:latin typeface="Segoe UI" panose="020B0502040204020203" pitchFamily="34" charset="0"/>
              </a:rPr>
              <a:t>Это событие условно отделяет эпоху </a:t>
            </a:r>
            <a:r>
              <a:rPr lang="ru-RU" sz="2400" dirty="0">
                <a:solidFill>
                  <a:srgbClr val="D9A2C2"/>
                </a:solidFill>
                <a:latin typeface="Segoe UI" panose="020B0502040204020203" pitchFamily="34" charset="0"/>
              </a:rPr>
              <a:t>Древнего мира</a:t>
            </a:r>
            <a:r>
              <a:rPr lang="ru-RU" sz="2400" dirty="0">
                <a:solidFill>
                  <a:srgbClr val="F3EDE1"/>
                </a:solidFill>
                <a:latin typeface="Segoe UI" panose="020B0502040204020203" pitchFamily="34" charset="0"/>
              </a:rPr>
              <a:t> от </a:t>
            </a:r>
            <a:r>
              <a:rPr lang="ru-RU" sz="2400" dirty="0">
                <a:solidFill>
                  <a:srgbClr val="E7BA66"/>
                </a:solidFill>
                <a:latin typeface="Segoe UI" panose="020B0502040204020203" pitchFamily="34" charset="0"/>
              </a:rPr>
              <a:t>Средневековья</a:t>
            </a:r>
            <a:r>
              <a:rPr lang="ru-RU" sz="2400" dirty="0">
                <a:solidFill>
                  <a:srgbClr val="F3EDE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6" name="Boundary bar">
            <a:extLst>
              <a:ext uri="{FF2B5EF4-FFF2-40B4-BE49-F238E27FC236}">
                <a16:creationId xmlns:a16="http://schemas.microsoft.com/office/drawing/2014/main" id="{5800896A-8D68-A7AF-D674-1A45BB11DCE6}"/>
              </a:ext>
            </a:extLst>
          </p:cNvPr>
          <p:cNvSpPr/>
          <p:nvPr/>
        </p:nvSpPr>
        <p:spPr>
          <a:xfrm>
            <a:off x="711200" y="2100581"/>
            <a:ext cx="50800" cy="833120"/>
          </a:xfrm>
          <a:prstGeom prst="rect">
            <a:avLst/>
          </a:prstGeom>
          <a:solidFill>
            <a:srgbClr val="F09A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Antiquity band">
            <a:extLst>
              <a:ext uri="{FF2B5EF4-FFF2-40B4-BE49-F238E27FC236}">
                <a16:creationId xmlns:a16="http://schemas.microsoft.com/office/drawing/2014/main" id="{D96C9A9C-31A8-C4A1-51D2-D87029C80D0E}"/>
              </a:ext>
            </a:extLst>
          </p:cNvPr>
          <p:cNvSpPr/>
          <p:nvPr/>
        </p:nvSpPr>
        <p:spPr>
          <a:xfrm>
            <a:off x="609600" y="3390901"/>
            <a:ext cx="3175000" cy="127000"/>
          </a:xfrm>
          <a:prstGeom prst="rect">
            <a:avLst/>
          </a:prstGeom>
          <a:solidFill>
            <a:srgbClr val="7A3A5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iddle Ages band">
            <a:extLst>
              <a:ext uri="{FF2B5EF4-FFF2-40B4-BE49-F238E27FC236}">
                <a16:creationId xmlns:a16="http://schemas.microsoft.com/office/drawing/2014/main" id="{A4D6A2EB-8A64-0FC1-8A06-10CE72B8270F}"/>
              </a:ext>
            </a:extLst>
          </p:cNvPr>
          <p:cNvSpPr/>
          <p:nvPr/>
        </p:nvSpPr>
        <p:spPr>
          <a:xfrm>
            <a:off x="4038600" y="3390901"/>
            <a:ext cx="3175000" cy="12700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Boundary mark">
            <a:extLst>
              <a:ext uri="{FF2B5EF4-FFF2-40B4-BE49-F238E27FC236}">
                <a16:creationId xmlns:a16="http://schemas.microsoft.com/office/drawing/2014/main" id="{E27F811C-4E88-98C7-493E-2796088699F2}"/>
              </a:ext>
            </a:extLst>
          </p:cNvPr>
          <p:cNvSpPr/>
          <p:nvPr/>
        </p:nvSpPr>
        <p:spPr>
          <a:xfrm>
            <a:off x="3810000" y="3238501"/>
            <a:ext cx="203200" cy="431800"/>
          </a:xfrm>
          <a:prstGeom prst="diamond">
            <a:avLst/>
          </a:prstGeom>
          <a:solidFill>
            <a:srgbClr val="F09A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in passe-partout">
            <a:extLst>
              <a:ext uri="{FF2B5EF4-FFF2-40B4-BE49-F238E27FC236}">
                <a16:creationId xmlns:a16="http://schemas.microsoft.com/office/drawing/2014/main" id="{58470A6F-15CC-3B7F-6A44-32B6EB04BAAB}"/>
              </a:ext>
            </a:extLst>
          </p:cNvPr>
          <p:cNvSpPr/>
          <p:nvPr/>
        </p:nvSpPr>
        <p:spPr>
          <a:xfrm>
            <a:off x="7747000" y="1447800"/>
            <a:ext cx="3810000" cy="3708400"/>
          </a:xfrm>
          <a:prstGeom prst="roundRect">
            <a:avLst>
              <a:gd name="adj" fmla="val 2500"/>
            </a:avLst>
          </a:prstGeom>
          <a:solidFill>
            <a:srgbClr val="EFE9DA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Coin" descr="Золотой солид Ромула Августула, последнего императора Западной Римской империи, 475–476 гг.">
            <a:extLst>
              <a:ext uri="{FF2B5EF4-FFF2-40B4-BE49-F238E27FC236}">
                <a16:creationId xmlns:a16="http://schemas.microsoft.com/office/drawing/2014/main" id="{999465BC-FF4F-2A34-3E3C-EA3C6697CC3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400" y="1600200"/>
            <a:ext cx="3505200" cy="34036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5CD63B9D-7E84-DDC4-F204-90F590EC88E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400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ad">
            <a:extLst>
              <a:ext uri="{FF2B5EF4-FFF2-40B4-BE49-F238E27FC236}">
                <a16:creationId xmlns:a16="http://schemas.microsoft.com/office/drawing/2014/main" id="{E35B80D0-244D-E4A6-E61D-108C93D1BDA4}"/>
              </a:ext>
            </a:extLst>
          </p:cNvPr>
          <p:cNvSpPr txBox="1"/>
          <p:nvPr/>
        </p:nvSpPr>
        <p:spPr>
          <a:xfrm>
            <a:off x="609600" y="406400"/>
            <a:ext cx="10972800" cy="487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200" b="1" dirty="0">
                <a:solidFill>
                  <a:srgbClr val="7A3A5D"/>
                </a:solidFill>
                <a:latin typeface="Palatino Linotype" panose="02040502050505030304" pitchFamily="18" charset="0"/>
              </a:rPr>
              <a:t>Восточная Римская империя (Византия) устояла.</a:t>
            </a:r>
          </a:p>
        </p:txBody>
      </p:sp>
      <p:sp>
        <p:nvSpPr>
          <p:cNvPr id="4" name="Threats">
            <a:extLst>
              <a:ext uri="{FF2B5EF4-FFF2-40B4-BE49-F238E27FC236}">
                <a16:creationId xmlns:a16="http://schemas.microsoft.com/office/drawing/2014/main" id="{19B1D59B-6971-CACF-AB9D-8564207273F9}"/>
              </a:ext>
            </a:extLst>
          </p:cNvPr>
          <p:cNvSpPr txBox="1"/>
          <p:nvPr/>
        </p:nvSpPr>
        <p:spPr>
          <a:xfrm>
            <a:off x="609600" y="1046481"/>
            <a:ext cx="10972800" cy="74110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Византии угрожали не только </a:t>
            </a:r>
            <a:r>
              <a:rPr lang="ru-RU" sz="2400" b="1" dirty="0">
                <a:solidFill>
                  <a:srgbClr val="3E5F8C"/>
                </a:solidFill>
                <a:latin typeface="Segoe UI" panose="020B0502040204020203" pitchFamily="34" charset="0"/>
              </a:rPr>
              <a:t>германцы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и </a:t>
            </a:r>
            <a:r>
              <a:rPr lang="ru-RU" sz="2400" b="1" dirty="0">
                <a:solidFill>
                  <a:srgbClr val="A8711E"/>
                </a:solidFill>
                <a:latin typeface="Segoe UI" panose="020B0502040204020203" pitchFamily="34" charset="0"/>
              </a:rPr>
              <a:t>гунны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, но и </a:t>
            </a:r>
            <a:r>
              <a:rPr lang="ru-RU" sz="2400" b="1" dirty="0">
                <a:solidFill>
                  <a:srgbClr val="A8711E"/>
                </a:solidFill>
                <a:latin typeface="Segoe UI" panose="020B0502040204020203" pitchFamily="34" charset="0"/>
              </a:rPr>
              <a:t>авары, хазары, тюрки, болгары-кочевники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, </a:t>
            </a:r>
            <a:r>
              <a:rPr lang="ru-RU" sz="2400" b="1" dirty="0">
                <a:solidFill>
                  <a:srgbClr val="3C774A"/>
                </a:solidFill>
                <a:latin typeface="Segoe UI" panose="020B0502040204020203" pitchFamily="34" charset="0"/>
              </a:rPr>
              <a:t>славяне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и многие другие народы.</a:t>
            </a:r>
          </a:p>
        </p:txBody>
      </p:sp>
      <p:pic>
        <p:nvPicPr>
          <p:cNvPr id="6" name="Picture" descr="Собор Святой Софии в Константинополе (537 г.), современный вид">
            <a:extLst>
              <a:ext uri="{FF2B5EF4-FFF2-40B4-BE49-F238E27FC236}">
                <a16:creationId xmlns:a16="http://schemas.microsoft.com/office/drawing/2014/main" id="{D551AAF2-BC27-B749-3140-EC21117FD12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59000"/>
            <a:ext cx="10972800" cy="4292600"/>
          </a:xfrm>
          <a:prstGeom prst="roundRect">
            <a:avLst>
              <a:gd name="adj" fmla="val 4000"/>
            </a:avLst>
          </a:prstGeom>
          <a:ln w="12700">
            <a:solidFill>
              <a:srgbClr val="D6C9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D866F577-2BD5-154E-4628-2EF0DECAA67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976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71B9CCDC-B130-AED7-98BE-0338608BC370}"/>
              </a:ext>
            </a:extLst>
          </p:cNvPr>
          <p:cNvSpPr txBox="1"/>
          <p:nvPr/>
        </p:nvSpPr>
        <p:spPr>
          <a:xfrm>
            <a:off x="609600" y="3302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F09A80"/>
                </a:solidFill>
                <a:latin typeface="Palatino Linotype" panose="02040502050505030304" pitchFamily="18" charset="0"/>
              </a:rPr>
              <a:t>3.</a:t>
            </a:r>
            <a:r>
              <a:rPr lang="ru-RU" sz="3400" b="1" dirty="0">
                <a:solidFill>
                  <a:srgbClr val="F3EDE1"/>
                </a:solidFill>
                <a:latin typeface="Palatino Linotype" panose="02040502050505030304" pitchFamily="18" charset="0"/>
              </a:rPr>
              <a:t> Славяне, авары и тюрки</a:t>
            </a:r>
          </a:p>
        </p:txBody>
      </p:sp>
      <p:sp>
        <p:nvSpPr>
          <p:cNvPr id="4" name="Route dot">
            <a:extLst>
              <a:ext uri="{FF2B5EF4-FFF2-40B4-BE49-F238E27FC236}">
                <a16:creationId xmlns:a16="http://schemas.microsoft.com/office/drawing/2014/main" id="{504A0549-93F8-7350-8201-D6CDEFCB70C4}"/>
              </a:ext>
            </a:extLst>
          </p:cNvPr>
          <p:cNvSpPr/>
          <p:nvPr/>
        </p:nvSpPr>
        <p:spPr>
          <a:xfrm>
            <a:off x="596900" y="936752"/>
            <a:ext cx="101600" cy="101600"/>
          </a:xfrm>
          <a:prstGeom prst="ellipse">
            <a:avLst/>
          </a:prstGeom>
          <a:solidFill>
            <a:srgbClr val="E7B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oute">
            <a:extLst>
              <a:ext uri="{FF2B5EF4-FFF2-40B4-BE49-F238E27FC236}">
                <a16:creationId xmlns:a16="http://schemas.microsoft.com/office/drawing/2014/main" id="{9CCA3C60-EA89-B44D-E522-0460C8EE979A}"/>
              </a:ext>
            </a:extLst>
          </p:cNvPr>
          <p:cNvCxnSpPr/>
          <p:nvPr/>
        </p:nvCxnSpPr>
        <p:spPr>
          <a:xfrm>
            <a:off x="762000" y="987552"/>
            <a:ext cx="1371600" cy="0"/>
          </a:xfrm>
          <a:prstGeom prst="line">
            <a:avLst/>
          </a:prstGeom>
          <a:ln w="22225">
            <a:solidFill>
              <a:srgbClr val="E7BA66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">
            <a:extLst>
              <a:ext uri="{FF2B5EF4-FFF2-40B4-BE49-F238E27FC236}">
                <a16:creationId xmlns:a16="http://schemas.microsoft.com/office/drawing/2014/main" id="{55FCFD8A-ADCF-1096-36F9-16FF05BF72D0}"/>
              </a:ext>
            </a:extLst>
          </p:cNvPr>
          <p:cNvCxnSpPr/>
          <p:nvPr/>
        </p:nvCxnSpPr>
        <p:spPr>
          <a:xfrm>
            <a:off x="2260600" y="987552"/>
            <a:ext cx="1397000" cy="0"/>
          </a:xfrm>
          <a:prstGeom prst="line">
            <a:avLst/>
          </a:prstGeom>
          <a:ln w="9525">
            <a:solidFill>
              <a:srgbClr val="3E4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">
            <a:extLst>
              <a:ext uri="{FF2B5EF4-FFF2-40B4-BE49-F238E27FC236}">
                <a16:creationId xmlns:a16="http://schemas.microsoft.com/office/drawing/2014/main" id="{56744091-BA02-C836-E3D2-0FBCC6BF5801}"/>
              </a:ext>
            </a:extLst>
          </p:cNvPr>
          <p:cNvSpPr txBox="1"/>
          <p:nvPr/>
        </p:nvSpPr>
        <p:spPr>
          <a:xfrm>
            <a:off x="609600" y="1178052"/>
            <a:ext cx="5969000" cy="32314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200" b="1" dirty="0">
                <a:solidFill>
                  <a:srgbClr val="93CD9B"/>
                </a:solidFill>
                <a:latin typeface="Segoe UI" panose="020B0502040204020203" pitchFamily="34" charset="0"/>
              </a:rPr>
              <a:t>Славяне</a:t>
            </a:r>
            <a:r>
              <a:rPr lang="ru-RU" sz="2200" dirty="0">
                <a:solidFill>
                  <a:srgbClr val="F3EDE1"/>
                </a:solidFill>
                <a:latin typeface="Segoe UI" panose="020B0502040204020203" pitchFamily="34" charset="0"/>
              </a:rPr>
              <a:t> принадлежали к индоевропейской языковой семье. Историки спорят о том, где находилась их </a:t>
            </a:r>
            <a:r>
              <a:rPr lang="ru-RU" sz="2200" b="1" dirty="0">
                <a:solidFill>
                  <a:srgbClr val="93CD9B"/>
                </a:solidFill>
                <a:latin typeface="Segoe UI" panose="020B0502040204020203" pitchFamily="34" charset="0"/>
              </a:rPr>
              <a:t>прародина</a:t>
            </a:r>
            <a:r>
              <a:rPr lang="ru-RU" sz="2200" dirty="0">
                <a:solidFill>
                  <a:srgbClr val="F3EDE1"/>
                </a:solidFill>
                <a:latin typeface="Segoe UI" panose="020B0502040204020203" pitchFamily="34" charset="0"/>
              </a:rPr>
              <a:t>. Одни считают, что она располагалась в среднем течении реки Дунай, другие полагают, что это была территория от бассейна реки Вислы до среднего Днепра. Предки славян упоминаются в текстах античных авторов как </a:t>
            </a:r>
            <a:r>
              <a:rPr lang="ru-RU" sz="2200" b="1" dirty="0">
                <a:solidFill>
                  <a:srgbClr val="93CD9B"/>
                </a:solidFill>
                <a:latin typeface="Palatino Linotype" panose="02040502050505030304" pitchFamily="18" charset="0"/>
              </a:rPr>
              <a:t>венеды, </a:t>
            </a:r>
            <a:r>
              <a:rPr lang="ru-RU" sz="2200" b="1" dirty="0" err="1">
                <a:solidFill>
                  <a:srgbClr val="93CD9B"/>
                </a:solidFill>
                <a:latin typeface="Palatino Linotype" panose="02040502050505030304" pitchFamily="18" charset="0"/>
              </a:rPr>
              <a:t>склавины</a:t>
            </a:r>
            <a:r>
              <a:rPr lang="ru-RU" sz="2200" b="1" dirty="0">
                <a:solidFill>
                  <a:srgbClr val="93CD9B"/>
                </a:solidFill>
                <a:latin typeface="Palatino Linotype" panose="02040502050505030304" pitchFamily="18" charset="0"/>
              </a:rPr>
              <a:t> и анты</a:t>
            </a:r>
            <a:r>
              <a:rPr lang="ru-RU" sz="2200" dirty="0">
                <a:solidFill>
                  <a:srgbClr val="F3EDE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8" name="Map mount">
            <a:extLst>
              <a:ext uri="{FF2B5EF4-FFF2-40B4-BE49-F238E27FC236}">
                <a16:creationId xmlns:a16="http://schemas.microsoft.com/office/drawing/2014/main" id="{263A17AF-6432-56EE-6592-ECCBB40A4F3A}"/>
              </a:ext>
            </a:extLst>
          </p:cNvPr>
          <p:cNvSpPr/>
          <p:nvPr/>
        </p:nvSpPr>
        <p:spPr>
          <a:xfrm>
            <a:off x="6858000" y="2214626"/>
            <a:ext cx="4826000" cy="3175000"/>
          </a:xfrm>
          <a:prstGeom prst="roundRect">
            <a:avLst>
              <a:gd name="adj" fmla="val 3000"/>
            </a:avLst>
          </a:prstGeom>
          <a:solidFill>
            <a:srgbClr val="F7F1E5"/>
          </a:solidFill>
          <a:ln w="9525">
            <a:solidFill>
              <a:srgbClr val="3E455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Map" descr="Карта: славяне, авары и тюрки (из исходной презентации)">
            <a:extLst>
              <a:ext uri="{FF2B5EF4-FFF2-40B4-BE49-F238E27FC236}">
                <a16:creationId xmlns:a16="http://schemas.microsoft.com/office/drawing/2014/main" id="{71607EB4-98E5-BD71-917C-1EA2E5FCE9C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00" y="2316226"/>
            <a:ext cx="4622800" cy="2971800"/>
          </a:xfrm>
          <a:prstGeom prst="rect">
            <a:avLst/>
          </a:prstGeom>
        </p:spPr>
      </p:pic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2E27B2B8-1ABF-BBB1-AC29-62010C795DE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646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8A1C0E67-0B48-EA67-D4FF-9D5488E8CA86}"/>
              </a:ext>
            </a:extLst>
          </p:cNvPr>
          <p:cNvSpPr txBox="1"/>
          <p:nvPr/>
        </p:nvSpPr>
        <p:spPr>
          <a:xfrm>
            <a:off x="609600" y="330200"/>
            <a:ext cx="60960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b="1" dirty="0">
                <a:solidFill>
                  <a:srgbClr val="3C774A"/>
                </a:solidFill>
                <a:latin typeface="Palatino Linotype" panose="02040502050505030304" pitchFamily="18" charset="0"/>
              </a:rPr>
              <a:t>Славяне</a:t>
            </a:r>
          </a:p>
        </p:txBody>
      </p:sp>
      <p:sp>
        <p:nvSpPr>
          <p:cNvPr id="4" name="Route dot">
            <a:extLst>
              <a:ext uri="{FF2B5EF4-FFF2-40B4-BE49-F238E27FC236}">
                <a16:creationId xmlns:a16="http://schemas.microsoft.com/office/drawing/2014/main" id="{2AC05947-32CB-6B63-C323-EE97F41F1892}"/>
              </a:ext>
            </a:extLst>
          </p:cNvPr>
          <p:cNvSpPr/>
          <p:nvPr/>
        </p:nvSpPr>
        <p:spPr>
          <a:xfrm>
            <a:off x="596900" y="965708"/>
            <a:ext cx="101600" cy="101600"/>
          </a:xfrm>
          <a:prstGeom prst="ellipse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oute">
            <a:extLst>
              <a:ext uri="{FF2B5EF4-FFF2-40B4-BE49-F238E27FC236}">
                <a16:creationId xmlns:a16="http://schemas.microsoft.com/office/drawing/2014/main" id="{3552CEA5-A3F1-2315-0996-F7ACCD504ACE}"/>
              </a:ext>
            </a:extLst>
          </p:cNvPr>
          <p:cNvCxnSpPr/>
          <p:nvPr/>
        </p:nvCxnSpPr>
        <p:spPr>
          <a:xfrm>
            <a:off x="762000" y="1016508"/>
            <a:ext cx="1371600" cy="0"/>
          </a:xfrm>
          <a:prstGeom prst="line">
            <a:avLst/>
          </a:prstGeom>
          <a:ln w="22225">
            <a:solidFill>
              <a:srgbClr val="A8711E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">
            <a:extLst>
              <a:ext uri="{FF2B5EF4-FFF2-40B4-BE49-F238E27FC236}">
                <a16:creationId xmlns:a16="http://schemas.microsoft.com/office/drawing/2014/main" id="{7DB05CE2-62A2-7B2E-1FA7-48B762E4F720}"/>
              </a:ext>
            </a:extLst>
          </p:cNvPr>
          <p:cNvCxnSpPr/>
          <p:nvPr/>
        </p:nvCxnSpPr>
        <p:spPr>
          <a:xfrm>
            <a:off x="2260600" y="1016508"/>
            <a:ext cx="1397000" cy="0"/>
          </a:xfrm>
          <a:prstGeom prst="line">
            <a:avLst/>
          </a:prstGeom>
          <a:ln w="9525">
            <a:solidFill>
              <a:srgbClr val="BFA3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av 1 card">
            <a:extLst>
              <a:ext uri="{FF2B5EF4-FFF2-40B4-BE49-F238E27FC236}">
                <a16:creationId xmlns:a16="http://schemas.microsoft.com/office/drawing/2014/main" id="{B2CCE4C9-195E-258B-2531-A4A5FA27C5BB}"/>
              </a:ext>
            </a:extLst>
          </p:cNvPr>
          <p:cNvSpPr/>
          <p:nvPr/>
        </p:nvSpPr>
        <p:spPr>
          <a:xfrm>
            <a:off x="609600" y="1232408"/>
            <a:ext cx="6096000" cy="1036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lav 1">
            <a:extLst>
              <a:ext uri="{FF2B5EF4-FFF2-40B4-BE49-F238E27FC236}">
                <a16:creationId xmlns:a16="http://schemas.microsoft.com/office/drawing/2014/main" id="{9A2E16B9-D8EA-B3DC-2020-CC0DB394AE0E}"/>
              </a:ext>
            </a:extLst>
          </p:cNvPr>
          <p:cNvSpPr txBox="1"/>
          <p:nvPr/>
        </p:nvSpPr>
        <p:spPr>
          <a:xfrm>
            <a:off x="863600" y="1384808"/>
            <a:ext cx="5664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Восточными соседями </a:t>
            </a:r>
            <a:r>
              <a:rPr lang="ru-RU" sz="2400" b="1" dirty="0">
                <a:solidFill>
                  <a:srgbClr val="26231F"/>
                </a:solidFill>
                <a:latin typeface="Segoe UI" panose="020B0502040204020203" pitchFamily="34" charset="0"/>
              </a:rPr>
              <a:t>германцев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были славяне.</a:t>
            </a:r>
          </a:p>
        </p:txBody>
      </p:sp>
      <p:sp>
        <p:nvSpPr>
          <p:cNvPr id="9" name="Slav 1 bar">
            <a:extLst>
              <a:ext uri="{FF2B5EF4-FFF2-40B4-BE49-F238E27FC236}">
                <a16:creationId xmlns:a16="http://schemas.microsoft.com/office/drawing/2014/main" id="{ED96772F-9D3A-E173-3550-DA4E0D957AA8}"/>
              </a:ext>
            </a:extLst>
          </p:cNvPr>
          <p:cNvSpPr/>
          <p:nvPr/>
        </p:nvSpPr>
        <p:spPr>
          <a:xfrm>
            <a:off x="711200" y="1359408"/>
            <a:ext cx="50800" cy="782320"/>
          </a:xfrm>
          <a:prstGeom prst="rect">
            <a:avLst/>
          </a:prstGeom>
          <a:solidFill>
            <a:srgbClr val="3C77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lav 2 card">
            <a:extLst>
              <a:ext uri="{FF2B5EF4-FFF2-40B4-BE49-F238E27FC236}">
                <a16:creationId xmlns:a16="http://schemas.microsoft.com/office/drawing/2014/main" id="{B88F1337-3FE5-F0D5-8D28-358C67F893DF}"/>
              </a:ext>
            </a:extLst>
          </p:cNvPr>
          <p:cNvSpPr/>
          <p:nvPr/>
        </p:nvSpPr>
        <p:spPr>
          <a:xfrm>
            <a:off x="609600" y="2294128"/>
            <a:ext cx="6096000" cy="1402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lav 2">
            <a:extLst>
              <a:ext uri="{FF2B5EF4-FFF2-40B4-BE49-F238E27FC236}">
                <a16:creationId xmlns:a16="http://schemas.microsoft.com/office/drawing/2014/main" id="{6DD242A6-9A33-8F3D-71E2-D426B0A13BE5}"/>
              </a:ext>
            </a:extLst>
          </p:cNvPr>
          <p:cNvSpPr txBox="1"/>
          <p:nvPr/>
        </p:nvSpPr>
        <p:spPr>
          <a:xfrm>
            <a:off x="863600" y="2446528"/>
            <a:ext cx="56642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Их предки занимали земли от верховьев </a:t>
            </a:r>
            <a:r>
              <a:rPr lang="ru-RU" sz="2400" b="1" dirty="0">
                <a:solidFill>
                  <a:srgbClr val="26231F"/>
                </a:solidFill>
                <a:latin typeface="Segoe UI" panose="020B0502040204020203" pitchFamily="34" charset="0"/>
              </a:rPr>
              <a:t>Эльбы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до среднего течения </a:t>
            </a:r>
            <a:r>
              <a:rPr lang="ru-RU" sz="2400" b="1" dirty="0">
                <a:solidFill>
                  <a:srgbClr val="26231F"/>
                </a:solidFill>
                <a:latin typeface="Segoe UI" panose="020B0502040204020203" pitchFamily="34" charset="0"/>
              </a:rPr>
              <a:t>Днепра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2" name="Slav 2 bar">
            <a:extLst>
              <a:ext uri="{FF2B5EF4-FFF2-40B4-BE49-F238E27FC236}">
                <a16:creationId xmlns:a16="http://schemas.microsoft.com/office/drawing/2014/main" id="{26592000-1C8D-F1A5-1674-B52A76BC92AD}"/>
              </a:ext>
            </a:extLst>
          </p:cNvPr>
          <p:cNvSpPr/>
          <p:nvPr/>
        </p:nvSpPr>
        <p:spPr>
          <a:xfrm>
            <a:off x="711200" y="2421128"/>
            <a:ext cx="50800" cy="1148080"/>
          </a:xfrm>
          <a:prstGeom prst="rect">
            <a:avLst/>
          </a:prstGeom>
          <a:solidFill>
            <a:srgbClr val="3C77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lav 3 card">
            <a:extLst>
              <a:ext uri="{FF2B5EF4-FFF2-40B4-BE49-F238E27FC236}">
                <a16:creationId xmlns:a16="http://schemas.microsoft.com/office/drawing/2014/main" id="{8505022F-3310-EA00-9C5C-0A7618CAE72F}"/>
              </a:ext>
            </a:extLst>
          </p:cNvPr>
          <p:cNvSpPr/>
          <p:nvPr/>
        </p:nvSpPr>
        <p:spPr>
          <a:xfrm>
            <a:off x="609600" y="3721608"/>
            <a:ext cx="6096000" cy="2133600"/>
          </a:xfrm>
          <a:prstGeom prst="roundRect">
            <a:avLst>
              <a:gd name="adj" fmla="val 6000"/>
            </a:avLst>
          </a:prstGeom>
          <a:solidFill>
            <a:srgbClr val="DFEEDF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lav 3">
            <a:extLst>
              <a:ext uri="{FF2B5EF4-FFF2-40B4-BE49-F238E27FC236}">
                <a16:creationId xmlns:a16="http://schemas.microsoft.com/office/drawing/2014/main" id="{EA37585C-7810-0BA4-8DD3-904A492E5B2E}"/>
              </a:ext>
            </a:extLst>
          </p:cNvPr>
          <p:cNvSpPr txBox="1"/>
          <p:nvPr/>
        </p:nvSpPr>
        <p:spPr>
          <a:xfrm>
            <a:off x="863600" y="3874008"/>
            <a:ext cx="56642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Оттуда часть славян направилась к северо-западу, другие осваивали Восточно-Европейскую равнину, третьи, двигаясь на юг, </a:t>
            </a:r>
            <a:r>
              <a:rPr lang="ru-RU" sz="24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в VI в.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достигли </a:t>
            </a:r>
            <a:r>
              <a:rPr lang="ru-RU" sz="2400" b="1" dirty="0">
                <a:solidFill>
                  <a:srgbClr val="26231F"/>
                </a:solidFill>
                <a:latin typeface="Segoe UI" panose="020B0502040204020203" pitchFamily="34" charset="0"/>
              </a:rPr>
              <a:t>Дуная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5" name="Slav 3 bar">
            <a:extLst>
              <a:ext uri="{FF2B5EF4-FFF2-40B4-BE49-F238E27FC236}">
                <a16:creationId xmlns:a16="http://schemas.microsoft.com/office/drawing/2014/main" id="{AF4028FF-E240-AB63-7E89-CC760ED76EFD}"/>
              </a:ext>
            </a:extLst>
          </p:cNvPr>
          <p:cNvSpPr/>
          <p:nvPr/>
        </p:nvSpPr>
        <p:spPr>
          <a:xfrm>
            <a:off x="711200" y="3848608"/>
            <a:ext cx="50800" cy="1879600"/>
          </a:xfrm>
          <a:prstGeom prst="rect">
            <a:avLst/>
          </a:prstGeom>
          <a:solidFill>
            <a:srgbClr val="3C77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ap mount">
            <a:extLst>
              <a:ext uri="{FF2B5EF4-FFF2-40B4-BE49-F238E27FC236}">
                <a16:creationId xmlns:a16="http://schemas.microsoft.com/office/drawing/2014/main" id="{F4924D8A-CEE2-0F9B-61A0-B59C97F1BF25}"/>
              </a:ext>
            </a:extLst>
          </p:cNvPr>
          <p:cNvSpPr/>
          <p:nvPr/>
        </p:nvSpPr>
        <p:spPr>
          <a:xfrm>
            <a:off x="7061200" y="873886"/>
            <a:ext cx="4622800" cy="5084828"/>
          </a:xfrm>
          <a:prstGeom prst="roundRect">
            <a:avLst>
              <a:gd name="adj" fmla="val 3000"/>
            </a:avLst>
          </a:prstGeom>
          <a:solidFill>
            <a:srgbClr val="FFFDF8"/>
          </a:solidFill>
          <a:ln w="9525">
            <a:solidFill>
              <a:srgbClr val="D6C9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Map" descr="Карта расселения славян (из исходной презентации)">
            <a:extLst>
              <a:ext uri="{FF2B5EF4-FFF2-40B4-BE49-F238E27FC236}">
                <a16:creationId xmlns:a16="http://schemas.microsoft.com/office/drawing/2014/main" id="{9B2903AF-DBFC-8410-7666-0B493A6AEFF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975486"/>
            <a:ext cx="4419600" cy="4881628"/>
          </a:xfrm>
          <a:prstGeom prst="rect">
            <a:avLst/>
          </a:prstGeom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5B854129-30C2-4E28-1AFC-338C69B9A08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290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ad">
            <a:extLst>
              <a:ext uri="{FF2B5EF4-FFF2-40B4-BE49-F238E27FC236}">
                <a16:creationId xmlns:a16="http://schemas.microsoft.com/office/drawing/2014/main" id="{00D6E9EB-CE4C-366A-ACB3-A39B640D4586}"/>
              </a:ext>
            </a:extLst>
          </p:cNvPr>
          <p:cNvSpPr txBox="1"/>
          <p:nvPr/>
        </p:nvSpPr>
        <p:spPr>
          <a:xfrm>
            <a:off x="609600" y="381000"/>
            <a:ext cx="59690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F09A80"/>
                </a:solidFill>
                <a:latin typeface="Palatino Linotype" panose="02040502050505030304" pitchFamily="18" charset="0"/>
              </a:rPr>
              <a:t>В VII веке</a:t>
            </a:r>
            <a:r>
              <a:rPr lang="ru-RU" sz="3000" b="1" dirty="0">
                <a:solidFill>
                  <a:srgbClr val="F3EDE1"/>
                </a:solidFill>
                <a:latin typeface="Palatino Linotype" panose="02040502050505030304" pitchFamily="18" charset="0"/>
              </a:rPr>
              <a:t> сформировались </a:t>
            </a:r>
            <a:r>
              <a:rPr lang="ru-RU" sz="3000" b="1" dirty="0">
                <a:solidFill>
                  <a:srgbClr val="93CD9B"/>
                </a:solidFill>
                <a:latin typeface="Palatino Linotype" panose="02040502050505030304" pitchFamily="18" charset="0"/>
              </a:rPr>
              <a:t>три ветви славян</a:t>
            </a:r>
            <a:r>
              <a:rPr lang="ru-RU" sz="3000" b="1" dirty="0">
                <a:solidFill>
                  <a:srgbClr val="F3EDE1"/>
                </a:solidFill>
                <a:latin typeface="Palatino Linotype" panose="02040502050505030304" pitchFamily="18" charset="0"/>
              </a:rPr>
              <a:t>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382D7D2-A290-D677-6AAF-75598C524173}"/>
              </a:ext>
            </a:extLst>
          </p:cNvPr>
          <p:cNvCxnSpPr/>
          <p:nvPr/>
        </p:nvCxnSpPr>
        <p:spPr>
          <a:xfrm>
            <a:off x="889000" y="1473200"/>
            <a:ext cx="0" cy="3632200"/>
          </a:xfrm>
          <a:prstGeom prst="line">
            <a:avLst/>
          </a:prstGeom>
          <a:ln w="38100">
            <a:solidFill>
              <a:srgbClr val="93CD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31B5A32-B56A-68C3-2E24-5835886DD296}"/>
              </a:ext>
            </a:extLst>
          </p:cNvPr>
          <p:cNvCxnSpPr/>
          <p:nvPr/>
        </p:nvCxnSpPr>
        <p:spPr>
          <a:xfrm>
            <a:off x="889000" y="1955800"/>
            <a:ext cx="330200" cy="0"/>
          </a:xfrm>
          <a:prstGeom prst="line">
            <a:avLst/>
          </a:prstGeom>
          <a:ln w="38100">
            <a:solidFill>
              <a:srgbClr val="93CD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Branch 1 card">
            <a:extLst>
              <a:ext uri="{FF2B5EF4-FFF2-40B4-BE49-F238E27FC236}">
                <a16:creationId xmlns:a16="http://schemas.microsoft.com/office/drawing/2014/main" id="{802BA748-58E1-4922-3682-CF255F4D646B}"/>
              </a:ext>
            </a:extLst>
          </p:cNvPr>
          <p:cNvSpPr/>
          <p:nvPr/>
        </p:nvSpPr>
        <p:spPr>
          <a:xfrm>
            <a:off x="1219200" y="1676400"/>
            <a:ext cx="5334000" cy="1082040"/>
          </a:xfrm>
          <a:prstGeom prst="roundRect">
            <a:avLst>
              <a:gd name="adj" fmla="val 6000"/>
            </a:avLst>
          </a:prstGeom>
          <a:solidFill>
            <a:srgbClr val="F7F1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Branch 1">
            <a:extLst>
              <a:ext uri="{FF2B5EF4-FFF2-40B4-BE49-F238E27FC236}">
                <a16:creationId xmlns:a16="http://schemas.microsoft.com/office/drawing/2014/main" id="{541A4EA8-1AE2-B81E-00B9-7B5D002C81E4}"/>
              </a:ext>
            </a:extLst>
          </p:cNvPr>
          <p:cNvSpPr txBox="1"/>
          <p:nvPr/>
        </p:nvSpPr>
        <p:spPr>
          <a:xfrm>
            <a:off x="1397000" y="1828800"/>
            <a:ext cx="4978400" cy="777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3C774A"/>
                </a:solidFill>
                <a:latin typeface="Palatino Linotype" panose="02040502050505030304" pitchFamily="18" charset="0"/>
              </a:rPr>
              <a:t>восточные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славяне - предки русских, украинцев и белорусов,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038A505-064F-985F-8BC2-D4FD112C55C1}"/>
              </a:ext>
            </a:extLst>
          </p:cNvPr>
          <p:cNvCxnSpPr/>
          <p:nvPr/>
        </p:nvCxnSpPr>
        <p:spPr>
          <a:xfrm>
            <a:off x="889000" y="3114040"/>
            <a:ext cx="330200" cy="0"/>
          </a:xfrm>
          <a:prstGeom prst="line">
            <a:avLst/>
          </a:prstGeom>
          <a:ln w="38100">
            <a:solidFill>
              <a:srgbClr val="93CD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Branch 2 card">
            <a:extLst>
              <a:ext uri="{FF2B5EF4-FFF2-40B4-BE49-F238E27FC236}">
                <a16:creationId xmlns:a16="http://schemas.microsoft.com/office/drawing/2014/main" id="{E626C773-DC9F-F698-7600-A15D643E4E74}"/>
              </a:ext>
            </a:extLst>
          </p:cNvPr>
          <p:cNvSpPr/>
          <p:nvPr/>
        </p:nvSpPr>
        <p:spPr>
          <a:xfrm>
            <a:off x="1219200" y="2834640"/>
            <a:ext cx="5334000" cy="1082040"/>
          </a:xfrm>
          <a:prstGeom prst="roundRect">
            <a:avLst>
              <a:gd name="adj" fmla="val 6000"/>
            </a:avLst>
          </a:prstGeom>
          <a:solidFill>
            <a:srgbClr val="272C3B"/>
          </a:solidFill>
          <a:ln w="9525">
            <a:solidFill>
              <a:srgbClr val="3E45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Branch 2">
            <a:extLst>
              <a:ext uri="{FF2B5EF4-FFF2-40B4-BE49-F238E27FC236}">
                <a16:creationId xmlns:a16="http://schemas.microsoft.com/office/drawing/2014/main" id="{37E823BF-34C6-D545-BF7D-1CC34EB52D4B}"/>
              </a:ext>
            </a:extLst>
          </p:cNvPr>
          <p:cNvSpPr txBox="1"/>
          <p:nvPr/>
        </p:nvSpPr>
        <p:spPr>
          <a:xfrm>
            <a:off x="1397000" y="2987040"/>
            <a:ext cx="4978400" cy="777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93CD9B"/>
                </a:solidFill>
                <a:latin typeface="Palatino Linotype" panose="02040502050505030304" pitchFamily="18" charset="0"/>
              </a:rPr>
              <a:t>западные</a:t>
            </a:r>
            <a:r>
              <a:rPr lang="ru-RU" sz="2500" dirty="0">
                <a:solidFill>
                  <a:srgbClr val="F3EDE1"/>
                </a:solidFill>
                <a:latin typeface="Segoe UI" panose="020B0502040204020203" pitchFamily="34" charset="0"/>
              </a:rPr>
              <a:t> - поляков, чехов и словаков,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C73BFDA-8323-807E-BAC8-90F1E9BE0F82}"/>
              </a:ext>
            </a:extLst>
          </p:cNvPr>
          <p:cNvCxnSpPr/>
          <p:nvPr/>
        </p:nvCxnSpPr>
        <p:spPr>
          <a:xfrm>
            <a:off x="889000" y="4272280"/>
            <a:ext cx="330200" cy="0"/>
          </a:xfrm>
          <a:prstGeom prst="line">
            <a:avLst/>
          </a:prstGeom>
          <a:ln w="38100">
            <a:solidFill>
              <a:srgbClr val="93CD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Branch 3 card">
            <a:extLst>
              <a:ext uri="{FF2B5EF4-FFF2-40B4-BE49-F238E27FC236}">
                <a16:creationId xmlns:a16="http://schemas.microsoft.com/office/drawing/2014/main" id="{24D0A80A-36D4-CD7F-EA90-60145306CAE1}"/>
              </a:ext>
            </a:extLst>
          </p:cNvPr>
          <p:cNvSpPr/>
          <p:nvPr/>
        </p:nvSpPr>
        <p:spPr>
          <a:xfrm>
            <a:off x="1219200" y="3992880"/>
            <a:ext cx="5334000" cy="1082040"/>
          </a:xfrm>
          <a:prstGeom prst="roundRect">
            <a:avLst>
              <a:gd name="adj" fmla="val 6000"/>
            </a:avLst>
          </a:prstGeom>
          <a:solidFill>
            <a:srgbClr val="272C3B"/>
          </a:solidFill>
          <a:ln w="9525">
            <a:solidFill>
              <a:srgbClr val="3E45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ranch 3">
            <a:extLst>
              <a:ext uri="{FF2B5EF4-FFF2-40B4-BE49-F238E27FC236}">
                <a16:creationId xmlns:a16="http://schemas.microsoft.com/office/drawing/2014/main" id="{5FE8C016-E676-2587-09CB-A5A82352A0E4}"/>
              </a:ext>
            </a:extLst>
          </p:cNvPr>
          <p:cNvSpPr txBox="1"/>
          <p:nvPr/>
        </p:nvSpPr>
        <p:spPr>
          <a:xfrm>
            <a:off x="1397000" y="4145280"/>
            <a:ext cx="4978400" cy="777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93CD9B"/>
                </a:solidFill>
                <a:latin typeface="Palatino Linotype" panose="02040502050505030304" pitchFamily="18" charset="0"/>
              </a:rPr>
              <a:t>южные</a:t>
            </a:r>
            <a:r>
              <a:rPr lang="ru-RU" sz="2500" dirty="0">
                <a:solidFill>
                  <a:srgbClr val="F3EDE1"/>
                </a:solidFill>
                <a:latin typeface="Segoe UI" panose="020B0502040204020203" pitchFamily="34" charset="0"/>
              </a:rPr>
              <a:t> - болгар, сербов, хорватов и других народов.</a:t>
            </a:r>
          </a:p>
        </p:txBody>
      </p:sp>
      <p:sp>
        <p:nvSpPr>
          <p:cNvPr id="14" name="Map mount">
            <a:extLst>
              <a:ext uri="{FF2B5EF4-FFF2-40B4-BE49-F238E27FC236}">
                <a16:creationId xmlns:a16="http://schemas.microsoft.com/office/drawing/2014/main" id="{4C900360-53C4-F145-4AD1-E33F1FCD340A}"/>
              </a:ext>
            </a:extLst>
          </p:cNvPr>
          <p:cNvSpPr/>
          <p:nvPr/>
        </p:nvSpPr>
        <p:spPr>
          <a:xfrm>
            <a:off x="6959600" y="935567"/>
            <a:ext cx="4724400" cy="4936066"/>
          </a:xfrm>
          <a:prstGeom prst="roundRect">
            <a:avLst>
              <a:gd name="adj" fmla="val 3000"/>
            </a:avLst>
          </a:prstGeom>
          <a:solidFill>
            <a:srgbClr val="F7F1E5"/>
          </a:solidFill>
          <a:ln w="9525">
            <a:solidFill>
              <a:srgbClr val="3E455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Map" descr="Карта: славяне и их соседи (из исходной презентации)">
            <a:extLst>
              <a:ext uri="{FF2B5EF4-FFF2-40B4-BE49-F238E27FC236}">
                <a16:creationId xmlns:a16="http://schemas.microsoft.com/office/drawing/2014/main" id="{EA7B5DB2-1987-01A8-3D52-9FFAD74589D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1037167"/>
            <a:ext cx="4521200" cy="4732867"/>
          </a:xfrm>
          <a:prstGeom prst="rect">
            <a:avLst/>
          </a:prstGeom>
        </p:spPr>
      </p:pic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579F0FDC-9413-D154-9B92-70ADFF4DD96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056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 descr="Современная художественная реконструкция: жизнь славянского поселения (из исходной презентации)">
            <a:extLst>
              <a:ext uri="{FF2B5EF4-FFF2-40B4-BE49-F238E27FC236}">
                <a16:creationId xmlns:a16="http://schemas.microsoft.com/office/drawing/2014/main" id="{0E4505FD-50A0-FFF1-02E2-195CCD003CC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BE34B300-78DE-B901-5E7F-B20475A1E907}"/>
              </a:ext>
            </a:extLst>
          </p:cNvPr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gradFill flip="none" rotWithShape="1">
            <a:gsLst>
              <a:gs pos="0">
                <a:srgbClr val="1C1F2B">
                  <a:alpha val="0"/>
                </a:srgbClr>
              </a:gs>
              <a:gs pos="100000">
                <a:srgbClr val="1C1F2B"/>
              </a:gs>
            </a:gsLst>
            <a:lin ang="540000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6B3B68F2-A7FA-F740-B8D5-59088E66289D}"/>
              </a:ext>
            </a:extLst>
          </p:cNvPr>
          <p:cNvSpPr txBox="1"/>
          <p:nvPr/>
        </p:nvSpPr>
        <p:spPr>
          <a:xfrm>
            <a:off x="762000" y="5672391"/>
            <a:ext cx="10668000" cy="74110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400" dirty="0">
                <a:solidFill>
                  <a:srgbClr val="FFFFFF"/>
                </a:solidFill>
                <a:latin typeface="Segoe UI" panose="020B0502040204020203" pitchFamily="34" charset="0"/>
              </a:rPr>
              <a:t>Все они говорили на одном языке. Возможно, с этим связано их самоназвание: </a:t>
            </a:r>
            <a:r>
              <a:rPr lang="ru-RU" sz="2400" b="1" dirty="0">
                <a:solidFill>
                  <a:srgbClr val="93CD9B"/>
                </a:solidFill>
                <a:latin typeface="Palatino Linotype" panose="02040502050505030304" pitchFamily="18" charset="0"/>
              </a:rPr>
              <a:t>славяне, словене</a:t>
            </a:r>
            <a:r>
              <a:rPr lang="ru-RU" sz="2400" dirty="0">
                <a:solidFill>
                  <a:srgbClr val="FFFFFF"/>
                </a:solidFill>
                <a:latin typeface="Segoe UI" panose="020B0502040204020203" pitchFamily="34" charset="0"/>
              </a:rPr>
              <a:t> - владеющие словом, понятной речью.</a:t>
            </a:r>
          </a:p>
        </p:txBody>
      </p:sp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F7831F2F-0460-16D1-8DEC-06F454D8520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506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C4C79DD4-9C5E-4F19-551A-7295C78C0D3E}"/>
              </a:ext>
            </a:extLst>
          </p:cNvPr>
          <p:cNvSpPr txBox="1"/>
          <p:nvPr/>
        </p:nvSpPr>
        <p:spPr>
          <a:xfrm>
            <a:off x="609600" y="330200"/>
            <a:ext cx="66040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b="1" dirty="0">
                <a:solidFill>
                  <a:srgbClr val="A8711E"/>
                </a:solidFill>
                <a:latin typeface="Palatino Linotype" panose="02040502050505030304" pitchFamily="18" charset="0"/>
              </a:rPr>
              <a:t>Авары</a:t>
            </a:r>
          </a:p>
        </p:txBody>
      </p:sp>
      <p:sp>
        <p:nvSpPr>
          <p:cNvPr id="4" name="Route dot">
            <a:extLst>
              <a:ext uri="{FF2B5EF4-FFF2-40B4-BE49-F238E27FC236}">
                <a16:creationId xmlns:a16="http://schemas.microsoft.com/office/drawing/2014/main" id="{3B17E928-BD33-EEBE-321E-1E5799EAED94}"/>
              </a:ext>
            </a:extLst>
          </p:cNvPr>
          <p:cNvSpPr/>
          <p:nvPr/>
        </p:nvSpPr>
        <p:spPr>
          <a:xfrm>
            <a:off x="596900" y="965708"/>
            <a:ext cx="101600" cy="101600"/>
          </a:xfrm>
          <a:prstGeom prst="ellipse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oute">
            <a:extLst>
              <a:ext uri="{FF2B5EF4-FFF2-40B4-BE49-F238E27FC236}">
                <a16:creationId xmlns:a16="http://schemas.microsoft.com/office/drawing/2014/main" id="{731AF145-E9A0-BD46-BC31-8620A3FE3E41}"/>
              </a:ext>
            </a:extLst>
          </p:cNvPr>
          <p:cNvCxnSpPr/>
          <p:nvPr/>
        </p:nvCxnSpPr>
        <p:spPr>
          <a:xfrm>
            <a:off x="762000" y="1016508"/>
            <a:ext cx="1371600" cy="0"/>
          </a:xfrm>
          <a:prstGeom prst="line">
            <a:avLst/>
          </a:prstGeom>
          <a:ln w="22225">
            <a:solidFill>
              <a:srgbClr val="A8711E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">
            <a:extLst>
              <a:ext uri="{FF2B5EF4-FFF2-40B4-BE49-F238E27FC236}">
                <a16:creationId xmlns:a16="http://schemas.microsoft.com/office/drawing/2014/main" id="{1A4F4D69-7FDE-5B9E-0EE9-0226F39C5365}"/>
              </a:ext>
            </a:extLst>
          </p:cNvPr>
          <p:cNvCxnSpPr/>
          <p:nvPr/>
        </p:nvCxnSpPr>
        <p:spPr>
          <a:xfrm>
            <a:off x="2260600" y="1016508"/>
            <a:ext cx="1397000" cy="0"/>
          </a:xfrm>
          <a:prstGeom prst="line">
            <a:avLst/>
          </a:prstGeom>
          <a:ln w="9525">
            <a:solidFill>
              <a:srgbClr val="BFA3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Avar 1 card">
            <a:extLst>
              <a:ext uri="{FF2B5EF4-FFF2-40B4-BE49-F238E27FC236}">
                <a16:creationId xmlns:a16="http://schemas.microsoft.com/office/drawing/2014/main" id="{AF0670F5-EDAE-5A5D-A3FE-7A6D2E02E1D1}"/>
              </a:ext>
            </a:extLst>
          </p:cNvPr>
          <p:cNvSpPr/>
          <p:nvPr/>
        </p:nvSpPr>
        <p:spPr>
          <a:xfrm>
            <a:off x="609600" y="1232408"/>
            <a:ext cx="6858000" cy="1356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var 1">
            <a:extLst>
              <a:ext uri="{FF2B5EF4-FFF2-40B4-BE49-F238E27FC236}">
                <a16:creationId xmlns:a16="http://schemas.microsoft.com/office/drawing/2014/main" id="{773E04D7-615D-8378-9349-5D1DA6F34929}"/>
              </a:ext>
            </a:extLst>
          </p:cNvPr>
          <p:cNvSpPr txBox="1"/>
          <p:nvPr/>
        </p:nvSpPr>
        <p:spPr>
          <a:xfrm>
            <a:off x="863600" y="1384808"/>
            <a:ext cx="64262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Авары - кочевники, которые </a:t>
            </a:r>
            <a:r>
              <a:rPr lang="ru-RU" sz="23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в VI в.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создали государство на территории современной Венгрии.</a:t>
            </a:r>
          </a:p>
        </p:txBody>
      </p:sp>
      <p:sp>
        <p:nvSpPr>
          <p:cNvPr id="9" name="Avar 1 bar">
            <a:extLst>
              <a:ext uri="{FF2B5EF4-FFF2-40B4-BE49-F238E27FC236}">
                <a16:creationId xmlns:a16="http://schemas.microsoft.com/office/drawing/2014/main" id="{041F9532-098C-4AF5-A4C8-39ADF2A1639B}"/>
              </a:ext>
            </a:extLst>
          </p:cNvPr>
          <p:cNvSpPr/>
          <p:nvPr/>
        </p:nvSpPr>
        <p:spPr>
          <a:xfrm>
            <a:off x="711200" y="1359408"/>
            <a:ext cx="50800" cy="110236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var 2 card">
            <a:extLst>
              <a:ext uri="{FF2B5EF4-FFF2-40B4-BE49-F238E27FC236}">
                <a16:creationId xmlns:a16="http://schemas.microsoft.com/office/drawing/2014/main" id="{CC67C0A4-03AF-EF1B-AC25-60C52CA2618B}"/>
              </a:ext>
            </a:extLst>
          </p:cNvPr>
          <p:cNvSpPr/>
          <p:nvPr/>
        </p:nvSpPr>
        <p:spPr>
          <a:xfrm>
            <a:off x="609600" y="2588768"/>
            <a:ext cx="6858000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Avar 2">
            <a:extLst>
              <a:ext uri="{FF2B5EF4-FFF2-40B4-BE49-F238E27FC236}">
                <a16:creationId xmlns:a16="http://schemas.microsoft.com/office/drawing/2014/main" id="{246C731A-9A1C-9B5D-08C6-2A7329777D17}"/>
              </a:ext>
            </a:extLst>
          </p:cNvPr>
          <p:cNvSpPr txBox="1"/>
          <p:nvPr/>
        </p:nvSpPr>
        <p:spPr>
          <a:xfrm>
            <a:off x="863600" y="2741168"/>
            <a:ext cx="6426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Они занимались кочевым скотоводством, совершали набеги на соседей.</a:t>
            </a:r>
          </a:p>
        </p:txBody>
      </p:sp>
      <p:sp>
        <p:nvSpPr>
          <p:cNvPr id="12" name="Avar 2 bar">
            <a:extLst>
              <a:ext uri="{FF2B5EF4-FFF2-40B4-BE49-F238E27FC236}">
                <a16:creationId xmlns:a16="http://schemas.microsoft.com/office/drawing/2014/main" id="{CF975BA8-1847-52DD-D6A1-46B8F53D4685}"/>
              </a:ext>
            </a:extLst>
          </p:cNvPr>
          <p:cNvSpPr/>
          <p:nvPr/>
        </p:nvSpPr>
        <p:spPr>
          <a:xfrm>
            <a:off x="711200" y="2715768"/>
            <a:ext cx="50800" cy="75184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var 3 card">
            <a:extLst>
              <a:ext uri="{FF2B5EF4-FFF2-40B4-BE49-F238E27FC236}">
                <a16:creationId xmlns:a16="http://schemas.microsoft.com/office/drawing/2014/main" id="{07A86E4A-0514-0513-D699-337FCA29D4E6}"/>
              </a:ext>
            </a:extLst>
          </p:cNvPr>
          <p:cNvSpPr/>
          <p:nvPr/>
        </p:nvSpPr>
        <p:spPr>
          <a:xfrm>
            <a:off x="609600" y="3594608"/>
            <a:ext cx="6858000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var 3">
            <a:extLst>
              <a:ext uri="{FF2B5EF4-FFF2-40B4-BE49-F238E27FC236}">
                <a16:creationId xmlns:a16="http://schemas.microsoft.com/office/drawing/2014/main" id="{C1AC6D96-52B8-B647-0443-81CD50D00B1D}"/>
              </a:ext>
            </a:extLst>
          </p:cNvPr>
          <p:cNvSpPr txBox="1"/>
          <p:nvPr/>
        </p:nvSpPr>
        <p:spPr>
          <a:xfrm>
            <a:off x="863600" y="3747008"/>
            <a:ext cx="6426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В первой половине VII в.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авары потерпели поражение в войне с </a:t>
            </a:r>
            <a:r>
              <a:rPr lang="ru-RU" sz="2300" b="1" dirty="0">
                <a:solidFill>
                  <a:srgbClr val="7A3A5D"/>
                </a:solidFill>
                <a:latin typeface="Segoe UI" panose="020B0502040204020203" pitchFamily="34" charset="0"/>
              </a:rPr>
              <a:t>Византией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5" name="Avar 3 bar">
            <a:extLst>
              <a:ext uri="{FF2B5EF4-FFF2-40B4-BE49-F238E27FC236}">
                <a16:creationId xmlns:a16="http://schemas.microsoft.com/office/drawing/2014/main" id="{55B6B209-45F7-F06D-7297-3A82203451A2}"/>
              </a:ext>
            </a:extLst>
          </p:cNvPr>
          <p:cNvSpPr/>
          <p:nvPr/>
        </p:nvSpPr>
        <p:spPr>
          <a:xfrm>
            <a:off x="711200" y="3721608"/>
            <a:ext cx="50800" cy="75184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Avar 4 card">
            <a:extLst>
              <a:ext uri="{FF2B5EF4-FFF2-40B4-BE49-F238E27FC236}">
                <a16:creationId xmlns:a16="http://schemas.microsoft.com/office/drawing/2014/main" id="{61B8EA49-2460-4B22-D4FC-4D22BAA5366E}"/>
              </a:ext>
            </a:extLst>
          </p:cNvPr>
          <p:cNvSpPr/>
          <p:nvPr/>
        </p:nvSpPr>
        <p:spPr>
          <a:xfrm>
            <a:off x="609600" y="4600448"/>
            <a:ext cx="6858000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Avar 4">
            <a:extLst>
              <a:ext uri="{FF2B5EF4-FFF2-40B4-BE49-F238E27FC236}">
                <a16:creationId xmlns:a16="http://schemas.microsoft.com/office/drawing/2014/main" id="{3BF2BC47-7D88-B16A-2C64-2469641B7F3D}"/>
              </a:ext>
            </a:extLst>
          </p:cNvPr>
          <p:cNvSpPr txBox="1"/>
          <p:nvPr/>
        </p:nvSpPr>
        <p:spPr>
          <a:xfrm>
            <a:off x="863600" y="4752848"/>
            <a:ext cx="6426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В конце VIII в.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были разгромлены </a:t>
            </a:r>
            <a:r>
              <a:rPr lang="ru-RU" sz="2300" b="1" dirty="0">
                <a:solidFill>
                  <a:srgbClr val="3E5F8C"/>
                </a:solidFill>
                <a:latin typeface="Segoe UI" panose="020B0502040204020203" pitchFamily="34" charset="0"/>
              </a:rPr>
              <a:t>Карлом Великим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8" name="Avar 4 bar">
            <a:extLst>
              <a:ext uri="{FF2B5EF4-FFF2-40B4-BE49-F238E27FC236}">
                <a16:creationId xmlns:a16="http://schemas.microsoft.com/office/drawing/2014/main" id="{A39118DD-7C12-C75F-C1DF-CD8AB1BEF4D0}"/>
              </a:ext>
            </a:extLst>
          </p:cNvPr>
          <p:cNvSpPr/>
          <p:nvPr/>
        </p:nvSpPr>
        <p:spPr>
          <a:xfrm>
            <a:off x="711200" y="4727448"/>
            <a:ext cx="50800" cy="75184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Picture passe-partout">
            <a:extLst>
              <a:ext uri="{FF2B5EF4-FFF2-40B4-BE49-F238E27FC236}">
                <a16:creationId xmlns:a16="http://schemas.microsoft.com/office/drawing/2014/main" id="{F6B060C2-5927-7D14-0DE1-E130AB7F6651}"/>
              </a:ext>
            </a:extLst>
          </p:cNvPr>
          <p:cNvSpPr/>
          <p:nvPr/>
        </p:nvSpPr>
        <p:spPr>
          <a:xfrm>
            <a:off x="7747000" y="1816100"/>
            <a:ext cx="3937000" cy="32004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" descr="Золотой наконечник пояса, аварский, VIII в., Метрополитен-музей">
            <a:extLst>
              <a:ext uri="{FF2B5EF4-FFF2-40B4-BE49-F238E27FC236}">
                <a16:creationId xmlns:a16="http://schemas.microsoft.com/office/drawing/2014/main" id="{9AC61433-A12B-818E-2173-B4AB7D9584B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1943100"/>
            <a:ext cx="3683000" cy="29464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3E4BCB35-7EC3-1762-4EDE-F4AA239E287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954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05F039AF-8F30-D01B-5E8D-8502A92CB216}"/>
              </a:ext>
            </a:extLst>
          </p:cNvPr>
          <p:cNvSpPr txBox="1"/>
          <p:nvPr/>
        </p:nvSpPr>
        <p:spPr>
          <a:xfrm>
            <a:off x="4826000" y="381000"/>
            <a:ext cx="67564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b="1" dirty="0">
                <a:solidFill>
                  <a:srgbClr val="E7BA66"/>
                </a:solidFill>
                <a:latin typeface="Palatino Linotype" panose="02040502050505030304" pitchFamily="18" charset="0"/>
              </a:rPr>
              <a:t>Тюрки</a:t>
            </a:r>
          </a:p>
        </p:txBody>
      </p:sp>
      <p:sp>
        <p:nvSpPr>
          <p:cNvPr id="4" name="Route dot">
            <a:extLst>
              <a:ext uri="{FF2B5EF4-FFF2-40B4-BE49-F238E27FC236}">
                <a16:creationId xmlns:a16="http://schemas.microsoft.com/office/drawing/2014/main" id="{C605F1EE-300B-3BFE-06B6-DAF898869A5A}"/>
              </a:ext>
            </a:extLst>
          </p:cNvPr>
          <p:cNvSpPr/>
          <p:nvPr/>
        </p:nvSpPr>
        <p:spPr>
          <a:xfrm>
            <a:off x="4813300" y="1016508"/>
            <a:ext cx="101600" cy="101600"/>
          </a:xfrm>
          <a:prstGeom prst="ellipse">
            <a:avLst/>
          </a:prstGeom>
          <a:solidFill>
            <a:srgbClr val="E7B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oute">
            <a:extLst>
              <a:ext uri="{FF2B5EF4-FFF2-40B4-BE49-F238E27FC236}">
                <a16:creationId xmlns:a16="http://schemas.microsoft.com/office/drawing/2014/main" id="{F1E7AB42-39DA-A34F-CB7A-F2F79682E045}"/>
              </a:ext>
            </a:extLst>
          </p:cNvPr>
          <p:cNvCxnSpPr/>
          <p:nvPr/>
        </p:nvCxnSpPr>
        <p:spPr>
          <a:xfrm>
            <a:off x="4978400" y="1067308"/>
            <a:ext cx="1371600" cy="0"/>
          </a:xfrm>
          <a:prstGeom prst="line">
            <a:avLst/>
          </a:prstGeom>
          <a:ln w="22225">
            <a:solidFill>
              <a:srgbClr val="E7BA66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">
            <a:extLst>
              <a:ext uri="{FF2B5EF4-FFF2-40B4-BE49-F238E27FC236}">
                <a16:creationId xmlns:a16="http://schemas.microsoft.com/office/drawing/2014/main" id="{DE4D23E9-F7BE-592F-B237-165A56DDB1DE}"/>
              </a:ext>
            </a:extLst>
          </p:cNvPr>
          <p:cNvCxnSpPr/>
          <p:nvPr/>
        </p:nvCxnSpPr>
        <p:spPr>
          <a:xfrm>
            <a:off x="6477000" y="1067308"/>
            <a:ext cx="1397000" cy="0"/>
          </a:xfrm>
          <a:prstGeom prst="line">
            <a:avLst/>
          </a:prstGeom>
          <a:ln w="9525">
            <a:solidFill>
              <a:srgbClr val="3E4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urk 1 card">
            <a:extLst>
              <a:ext uri="{FF2B5EF4-FFF2-40B4-BE49-F238E27FC236}">
                <a16:creationId xmlns:a16="http://schemas.microsoft.com/office/drawing/2014/main" id="{4E0D4360-9B91-EF0B-B4EE-705E84637A71}"/>
              </a:ext>
            </a:extLst>
          </p:cNvPr>
          <p:cNvSpPr/>
          <p:nvPr/>
        </p:nvSpPr>
        <p:spPr>
          <a:xfrm>
            <a:off x="4826000" y="1283208"/>
            <a:ext cx="6756400" cy="1036320"/>
          </a:xfrm>
          <a:prstGeom prst="roundRect">
            <a:avLst>
              <a:gd name="adj" fmla="val 6000"/>
            </a:avLst>
          </a:prstGeom>
          <a:solidFill>
            <a:srgbClr val="272C3B"/>
          </a:solidFill>
          <a:ln w="9525">
            <a:solidFill>
              <a:srgbClr val="3E45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urk 1">
            <a:extLst>
              <a:ext uri="{FF2B5EF4-FFF2-40B4-BE49-F238E27FC236}">
                <a16:creationId xmlns:a16="http://schemas.microsoft.com/office/drawing/2014/main" id="{7E22B9A2-1986-F3A9-E204-814FC7730FC4}"/>
              </a:ext>
            </a:extLst>
          </p:cNvPr>
          <p:cNvSpPr txBox="1"/>
          <p:nvPr/>
        </p:nvSpPr>
        <p:spPr>
          <a:xfrm>
            <a:off x="5080000" y="1435608"/>
            <a:ext cx="63246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F09A80"/>
                </a:solidFill>
                <a:latin typeface="Palatino Linotype" panose="02040502050505030304" pitchFamily="18" charset="0"/>
              </a:rPr>
              <a:t>Середина VI в.</a:t>
            </a:r>
            <a:r>
              <a:rPr lang="ru-RU" sz="2400" dirty="0">
                <a:solidFill>
                  <a:srgbClr val="F3EDE1"/>
                </a:solidFill>
                <a:latin typeface="Segoe UI" panose="020B0502040204020203" pitchFamily="34" charset="0"/>
              </a:rPr>
              <a:t> создание </a:t>
            </a:r>
            <a:r>
              <a:rPr lang="ru-RU" sz="2400" b="1" dirty="0">
                <a:solidFill>
                  <a:srgbClr val="E7BA66"/>
                </a:solidFill>
                <a:latin typeface="Segoe UI" panose="020B0502040204020203" pitchFamily="34" charset="0"/>
              </a:rPr>
              <a:t>Тюркского каганата</a:t>
            </a:r>
            <a:r>
              <a:rPr lang="ru-RU" sz="2400" dirty="0">
                <a:solidFill>
                  <a:srgbClr val="F3EDE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9" name="Turk 1 bar">
            <a:extLst>
              <a:ext uri="{FF2B5EF4-FFF2-40B4-BE49-F238E27FC236}">
                <a16:creationId xmlns:a16="http://schemas.microsoft.com/office/drawing/2014/main" id="{8B749CBE-BEB2-C098-EAC7-8E48EAD480EA}"/>
              </a:ext>
            </a:extLst>
          </p:cNvPr>
          <p:cNvSpPr/>
          <p:nvPr/>
        </p:nvSpPr>
        <p:spPr>
          <a:xfrm>
            <a:off x="4927600" y="1410208"/>
            <a:ext cx="50800" cy="416560"/>
          </a:xfrm>
          <a:prstGeom prst="rect">
            <a:avLst/>
          </a:prstGeom>
          <a:solidFill>
            <a:srgbClr val="E7B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urk 2 card">
            <a:extLst>
              <a:ext uri="{FF2B5EF4-FFF2-40B4-BE49-F238E27FC236}">
                <a16:creationId xmlns:a16="http://schemas.microsoft.com/office/drawing/2014/main" id="{A1F4EA60-6FEE-365C-8CEF-E091848B7779}"/>
              </a:ext>
            </a:extLst>
          </p:cNvPr>
          <p:cNvSpPr/>
          <p:nvPr/>
        </p:nvSpPr>
        <p:spPr>
          <a:xfrm>
            <a:off x="4826000" y="2344928"/>
            <a:ext cx="6756400" cy="1036320"/>
          </a:xfrm>
          <a:prstGeom prst="roundRect">
            <a:avLst>
              <a:gd name="adj" fmla="val 6000"/>
            </a:avLst>
          </a:prstGeom>
          <a:solidFill>
            <a:srgbClr val="272C3B"/>
          </a:solidFill>
          <a:ln w="9525">
            <a:solidFill>
              <a:srgbClr val="3E45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urk 2">
            <a:extLst>
              <a:ext uri="{FF2B5EF4-FFF2-40B4-BE49-F238E27FC236}">
                <a16:creationId xmlns:a16="http://schemas.microsoft.com/office/drawing/2014/main" id="{AEDA9363-D373-07C8-7734-09206594C7CB}"/>
              </a:ext>
            </a:extLst>
          </p:cNvPr>
          <p:cNvSpPr txBox="1"/>
          <p:nvPr/>
        </p:nvSpPr>
        <p:spPr>
          <a:xfrm>
            <a:off x="5080000" y="2497328"/>
            <a:ext cx="63246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F3EDE1"/>
                </a:solidFill>
                <a:latin typeface="Segoe UI" panose="020B0502040204020203" pitchFamily="34" charset="0"/>
              </a:rPr>
              <a:t>Многие народы входили в его состав, в том числе </a:t>
            </a:r>
            <a:r>
              <a:rPr lang="ru-RU" sz="2400" b="1" dirty="0">
                <a:solidFill>
                  <a:srgbClr val="E7BA66"/>
                </a:solidFill>
                <a:latin typeface="Segoe UI" panose="020B0502040204020203" pitchFamily="34" charset="0"/>
              </a:rPr>
              <a:t>болгары и хазары</a:t>
            </a:r>
            <a:r>
              <a:rPr lang="ru-RU" sz="2400" dirty="0">
                <a:solidFill>
                  <a:srgbClr val="F3EDE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2" name="Turk 2 bar">
            <a:extLst>
              <a:ext uri="{FF2B5EF4-FFF2-40B4-BE49-F238E27FC236}">
                <a16:creationId xmlns:a16="http://schemas.microsoft.com/office/drawing/2014/main" id="{C3A29FAB-027C-3191-44F6-76DCEDF73970}"/>
              </a:ext>
            </a:extLst>
          </p:cNvPr>
          <p:cNvSpPr/>
          <p:nvPr/>
        </p:nvSpPr>
        <p:spPr>
          <a:xfrm>
            <a:off x="4927600" y="2471928"/>
            <a:ext cx="50800" cy="782320"/>
          </a:xfrm>
          <a:prstGeom prst="rect">
            <a:avLst/>
          </a:prstGeom>
          <a:solidFill>
            <a:srgbClr val="E7B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urk 3 card">
            <a:extLst>
              <a:ext uri="{FF2B5EF4-FFF2-40B4-BE49-F238E27FC236}">
                <a16:creationId xmlns:a16="http://schemas.microsoft.com/office/drawing/2014/main" id="{F99BFE86-39BB-7F1A-943A-F5836871FDF4}"/>
              </a:ext>
            </a:extLst>
          </p:cNvPr>
          <p:cNvSpPr/>
          <p:nvPr/>
        </p:nvSpPr>
        <p:spPr>
          <a:xfrm>
            <a:off x="4826000" y="3406648"/>
            <a:ext cx="6756400" cy="1767840"/>
          </a:xfrm>
          <a:prstGeom prst="roundRect">
            <a:avLst>
              <a:gd name="adj" fmla="val 6000"/>
            </a:avLst>
          </a:prstGeom>
          <a:solidFill>
            <a:srgbClr val="272C3B"/>
          </a:solidFill>
          <a:ln w="9525">
            <a:solidFill>
              <a:srgbClr val="3E45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urk 3">
            <a:extLst>
              <a:ext uri="{FF2B5EF4-FFF2-40B4-BE49-F238E27FC236}">
                <a16:creationId xmlns:a16="http://schemas.microsoft.com/office/drawing/2014/main" id="{8292B28E-4328-AC27-FB6A-100529BD5EC2}"/>
              </a:ext>
            </a:extLst>
          </p:cNvPr>
          <p:cNvSpPr txBox="1"/>
          <p:nvPr/>
        </p:nvSpPr>
        <p:spPr>
          <a:xfrm>
            <a:off x="5080000" y="3559048"/>
            <a:ext cx="63246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F09A80"/>
                </a:solidFill>
                <a:latin typeface="Palatino Linotype" panose="02040502050505030304" pitchFamily="18" charset="0"/>
              </a:rPr>
              <a:t>В конце VI в.</a:t>
            </a:r>
            <a:r>
              <a:rPr lang="ru-RU" sz="2400" dirty="0">
                <a:solidFill>
                  <a:srgbClr val="F3EDE1"/>
                </a:solidFill>
                <a:latin typeface="Segoe UI" panose="020B0502040204020203" pitchFamily="34" charset="0"/>
              </a:rPr>
              <a:t> из-за натиска китайцев и внутренних усобиц тюркская держава разделилась на две части - </a:t>
            </a:r>
            <a:r>
              <a:rPr lang="ru-RU" sz="2400" b="1" dirty="0">
                <a:solidFill>
                  <a:srgbClr val="E7BA66"/>
                </a:solidFill>
                <a:latin typeface="Segoe UI" panose="020B0502040204020203" pitchFamily="34" charset="0"/>
              </a:rPr>
              <a:t>западную и восточную</a:t>
            </a:r>
            <a:r>
              <a:rPr lang="ru-RU" sz="2400" dirty="0">
                <a:solidFill>
                  <a:srgbClr val="F3EDE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5" name="Turk 3 bar">
            <a:extLst>
              <a:ext uri="{FF2B5EF4-FFF2-40B4-BE49-F238E27FC236}">
                <a16:creationId xmlns:a16="http://schemas.microsoft.com/office/drawing/2014/main" id="{15206D49-A955-1BDC-DE0E-C64726431CEC}"/>
              </a:ext>
            </a:extLst>
          </p:cNvPr>
          <p:cNvSpPr/>
          <p:nvPr/>
        </p:nvSpPr>
        <p:spPr>
          <a:xfrm>
            <a:off x="4927600" y="3533648"/>
            <a:ext cx="50800" cy="1513840"/>
          </a:xfrm>
          <a:prstGeom prst="rect">
            <a:avLst/>
          </a:prstGeom>
          <a:solidFill>
            <a:srgbClr val="E7B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" descr="Стела Кюль-тегина с орхонской надписью, 732 г., Монголия">
            <a:extLst>
              <a:ext uri="{FF2B5EF4-FFF2-40B4-BE49-F238E27FC236}">
                <a16:creationId xmlns:a16="http://schemas.microsoft.com/office/drawing/2014/main" id="{0C185F27-6BF7-3CDD-3DB6-9455CECA73E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3962400" cy="6070600"/>
          </a:xfrm>
          <a:prstGeom prst="roundRect">
            <a:avLst>
              <a:gd name="adj" fmla="val 4000"/>
            </a:avLst>
          </a:prstGeom>
          <a:ln w="9525">
            <a:solidFill>
              <a:srgbClr val="3E455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AD20A868-6C12-61D9-D0CA-FC7C07CB737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347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hazars card">
            <a:extLst>
              <a:ext uri="{FF2B5EF4-FFF2-40B4-BE49-F238E27FC236}">
                <a16:creationId xmlns:a16="http://schemas.microsoft.com/office/drawing/2014/main" id="{637E8EE4-20B7-E9B3-0349-0A6AEA7CD07E}"/>
              </a:ext>
            </a:extLst>
          </p:cNvPr>
          <p:cNvSpPr/>
          <p:nvPr/>
        </p:nvSpPr>
        <p:spPr>
          <a:xfrm>
            <a:off x="609600" y="381000"/>
            <a:ext cx="3810000" cy="2611120"/>
          </a:xfrm>
          <a:prstGeom prst="roundRect">
            <a:avLst>
              <a:gd name="adj" fmla="val 6000"/>
            </a:avLst>
          </a:prstGeom>
          <a:solidFill>
            <a:srgbClr val="F6EA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Khazars">
            <a:extLst>
              <a:ext uri="{FF2B5EF4-FFF2-40B4-BE49-F238E27FC236}">
                <a16:creationId xmlns:a16="http://schemas.microsoft.com/office/drawing/2014/main" id="{E3A26A6B-EEC8-F77A-08F8-405C4DF072C2}"/>
              </a:ext>
            </a:extLst>
          </p:cNvPr>
          <p:cNvSpPr txBox="1"/>
          <p:nvPr/>
        </p:nvSpPr>
        <p:spPr>
          <a:xfrm>
            <a:off x="889000" y="558800"/>
            <a:ext cx="3327400" cy="2255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b="1" dirty="0">
                <a:solidFill>
                  <a:srgbClr val="A8711E"/>
                </a:solidFill>
                <a:latin typeface="Palatino Linotype" panose="02040502050505030304" pitchFamily="18" charset="0"/>
              </a:rPr>
              <a:t>Хазарский каганат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- государство, созданное хазарами на юге Восточной Европы. Существовало </a:t>
            </a:r>
            <a:r>
              <a:rPr lang="ru-RU" sz="24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с VII по X век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5" name="Khazars bar">
            <a:extLst>
              <a:ext uri="{FF2B5EF4-FFF2-40B4-BE49-F238E27FC236}">
                <a16:creationId xmlns:a16="http://schemas.microsoft.com/office/drawing/2014/main" id="{8B857B7F-083F-2427-83E9-38A3AE7A4912}"/>
              </a:ext>
            </a:extLst>
          </p:cNvPr>
          <p:cNvSpPr/>
          <p:nvPr/>
        </p:nvSpPr>
        <p:spPr>
          <a:xfrm>
            <a:off x="711200" y="508000"/>
            <a:ext cx="50800" cy="229616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Map mount">
            <a:extLst>
              <a:ext uri="{FF2B5EF4-FFF2-40B4-BE49-F238E27FC236}">
                <a16:creationId xmlns:a16="http://schemas.microsoft.com/office/drawing/2014/main" id="{41D9370C-39AD-C783-64EF-9A93F841426B}"/>
              </a:ext>
            </a:extLst>
          </p:cNvPr>
          <p:cNvSpPr/>
          <p:nvPr/>
        </p:nvSpPr>
        <p:spPr>
          <a:xfrm>
            <a:off x="4847766" y="279400"/>
            <a:ext cx="6712868" cy="6273800"/>
          </a:xfrm>
          <a:prstGeom prst="roundRect">
            <a:avLst>
              <a:gd name="adj" fmla="val 3000"/>
            </a:avLst>
          </a:prstGeom>
          <a:solidFill>
            <a:srgbClr val="FFFDF8"/>
          </a:solidFill>
          <a:ln w="9525">
            <a:solidFill>
              <a:srgbClr val="D6C9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Map" descr="Карта Хазарского каганата (из исходной презентации)">
            <a:extLst>
              <a:ext uri="{FF2B5EF4-FFF2-40B4-BE49-F238E27FC236}">
                <a16:creationId xmlns:a16="http://schemas.microsoft.com/office/drawing/2014/main" id="{5E0F5D0B-C403-E2CE-297A-68551C83860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366" y="381000"/>
            <a:ext cx="6509669" cy="6070600"/>
          </a:xfrm>
          <a:prstGeom prst="rect">
            <a:avLst/>
          </a:prstGeom>
        </p:spPr>
      </p:pic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4B858EF8-A522-8C20-2BE1-1E0CCCAE15F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859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2246A4EE-10A8-692B-F746-8760A3D6ECBB}"/>
              </a:ext>
            </a:extLst>
          </p:cNvPr>
          <p:cNvSpPr txBox="1"/>
          <p:nvPr/>
        </p:nvSpPr>
        <p:spPr>
          <a:xfrm>
            <a:off x="609600" y="3302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F09A80"/>
                </a:solidFill>
                <a:latin typeface="Palatino Linotype" panose="02040502050505030304" pitchFamily="18" charset="0"/>
              </a:rPr>
              <a:t>4.</a:t>
            </a:r>
            <a:r>
              <a:rPr lang="ru-RU" sz="3400" b="1" dirty="0">
                <a:solidFill>
                  <a:srgbClr val="F3EDE1"/>
                </a:solidFill>
                <a:latin typeface="Palatino Linotype" panose="02040502050505030304" pitchFamily="18" charset="0"/>
              </a:rPr>
              <a:t> Распад Великой Болгарии</a:t>
            </a:r>
          </a:p>
        </p:txBody>
      </p:sp>
      <p:sp>
        <p:nvSpPr>
          <p:cNvPr id="4" name="Route dot">
            <a:extLst>
              <a:ext uri="{FF2B5EF4-FFF2-40B4-BE49-F238E27FC236}">
                <a16:creationId xmlns:a16="http://schemas.microsoft.com/office/drawing/2014/main" id="{1B91057A-5272-F2D3-320F-0578672D2570}"/>
              </a:ext>
            </a:extLst>
          </p:cNvPr>
          <p:cNvSpPr/>
          <p:nvPr/>
        </p:nvSpPr>
        <p:spPr>
          <a:xfrm>
            <a:off x="596900" y="936752"/>
            <a:ext cx="101600" cy="101600"/>
          </a:xfrm>
          <a:prstGeom prst="ellipse">
            <a:avLst/>
          </a:prstGeom>
          <a:solidFill>
            <a:srgbClr val="E7B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oute">
            <a:extLst>
              <a:ext uri="{FF2B5EF4-FFF2-40B4-BE49-F238E27FC236}">
                <a16:creationId xmlns:a16="http://schemas.microsoft.com/office/drawing/2014/main" id="{ACBC8E0C-54C6-D134-1081-AAC04471A6D8}"/>
              </a:ext>
            </a:extLst>
          </p:cNvPr>
          <p:cNvCxnSpPr/>
          <p:nvPr/>
        </p:nvCxnSpPr>
        <p:spPr>
          <a:xfrm>
            <a:off x="762000" y="987552"/>
            <a:ext cx="1371600" cy="0"/>
          </a:xfrm>
          <a:prstGeom prst="line">
            <a:avLst/>
          </a:prstGeom>
          <a:ln w="22225">
            <a:solidFill>
              <a:srgbClr val="E7BA66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">
            <a:extLst>
              <a:ext uri="{FF2B5EF4-FFF2-40B4-BE49-F238E27FC236}">
                <a16:creationId xmlns:a16="http://schemas.microsoft.com/office/drawing/2014/main" id="{D01A3645-5736-500D-8949-D9CA53906111}"/>
              </a:ext>
            </a:extLst>
          </p:cNvPr>
          <p:cNvCxnSpPr/>
          <p:nvPr/>
        </p:nvCxnSpPr>
        <p:spPr>
          <a:xfrm>
            <a:off x="2260600" y="987552"/>
            <a:ext cx="1397000" cy="0"/>
          </a:xfrm>
          <a:prstGeom prst="line">
            <a:avLst/>
          </a:prstGeom>
          <a:ln w="9525">
            <a:solidFill>
              <a:srgbClr val="3E4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ef card">
            <a:extLst>
              <a:ext uri="{FF2B5EF4-FFF2-40B4-BE49-F238E27FC236}">
                <a16:creationId xmlns:a16="http://schemas.microsoft.com/office/drawing/2014/main" id="{E307E324-B37E-DBCA-1520-56D976591013}"/>
              </a:ext>
            </a:extLst>
          </p:cNvPr>
          <p:cNvSpPr/>
          <p:nvPr/>
        </p:nvSpPr>
        <p:spPr>
          <a:xfrm>
            <a:off x="609600" y="1203452"/>
            <a:ext cx="7112000" cy="1310640"/>
          </a:xfrm>
          <a:prstGeom prst="roundRect">
            <a:avLst>
              <a:gd name="adj" fmla="val 6000"/>
            </a:avLst>
          </a:prstGeom>
          <a:solidFill>
            <a:srgbClr val="F7F1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ef">
            <a:extLst>
              <a:ext uri="{FF2B5EF4-FFF2-40B4-BE49-F238E27FC236}">
                <a16:creationId xmlns:a16="http://schemas.microsoft.com/office/drawing/2014/main" id="{9DE12135-21EE-7196-E3BF-70E08229FDAC}"/>
              </a:ext>
            </a:extLst>
          </p:cNvPr>
          <p:cNvSpPr txBox="1"/>
          <p:nvPr/>
        </p:nvSpPr>
        <p:spPr>
          <a:xfrm>
            <a:off x="863600" y="1355852"/>
            <a:ext cx="66802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A8711E"/>
                </a:solidFill>
                <a:latin typeface="Palatino Linotype" panose="02040502050505030304" pitchFamily="18" charset="0"/>
              </a:rPr>
              <a:t>Великая Болгария</a:t>
            </a: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 - объединение булгарских племён, существовавшее </a:t>
            </a:r>
            <a:r>
              <a:rPr lang="ru-RU" sz="22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с 632 по 671 год</a:t>
            </a: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 в степях Восточной Европы.</a:t>
            </a:r>
          </a:p>
        </p:txBody>
      </p:sp>
      <p:sp>
        <p:nvSpPr>
          <p:cNvPr id="9" name="Def bar">
            <a:extLst>
              <a:ext uri="{FF2B5EF4-FFF2-40B4-BE49-F238E27FC236}">
                <a16:creationId xmlns:a16="http://schemas.microsoft.com/office/drawing/2014/main" id="{941D6605-2DAD-1781-FF3D-DDEF2DAD1BEB}"/>
              </a:ext>
            </a:extLst>
          </p:cNvPr>
          <p:cNvSpPr/>
          <p:nvPr/>
        </p:nvSpPr>
        <p:spPr>
          <a:xfrm>
            <a:off x="711200" y="1330452"/>
            <a:ext cx="50800" cy="105664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rr card">
            <a:extLst>
              <a:ext uri="{FF2B5EF4-FFF2-40B4-BE49-F238E27FC236}">
                <a16:creationId xmlns:a16="http://schemas.microsoft.com/office/drawing/2014/main" id="{215B402E-9875-5F89-3813-75F75DF7A5D2}"/>
              </a:ext>
            </a:extLst>
          </p:cNvPr>
          <p:cNvSpPr/>
          <p:nvPr/>
        </p:nvSpPr>
        <p:spPr>
          <a:xfrm>
            <a:off x="609600" y="2564892"/>
            <a:ext cx="7112000" cy="1615440"/>
          </a:xfrm>
          <a:prstGeom prst="roundRect">
            <a:avLst>
              <a:gd name="adj" fmla="val 6000"/>
            </a:avLst>
          </a:prstGeom>
          <a:solidFill>
            <a:srgbClr val="272C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rr">
            <a:extLst>
              <a:ext uri="{FF2B5EF4-FFF2-40B4-BE49-F238E27FC236}">
                <a16:creationId xmlns:a16="http://schemas.microsoft.com/office/drawing/2014/main" id="{D4E498CC-E179-F614-FABF-04C954794B31}"/>
              </a:ext>
            </a:extLst>
          </p:cNvPr>
          <p:cNvSpPr txBox="1"/>
          <p:nvPr/>
        </p:nvSpPr>
        <p:spPr>
          <a:xfrm>
            <a:off x="863600" y="2717292"/>
            <a:ext cx="6680200" cy="1310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E7BA66"/>
                </a:solidFill>
                <a:latin typeface="Palatino Linotype" panose="02040502050505030304" pitchFamily="18" charset="0"/>
              </a:rPr>
              <a:t>Территория</a:t>
            </a:r>
            <a:r>
              <a:rPr lang="ru-RU" sz="2100" dirty="0">
                <a:solidFill>
                  <a:srgbClr val="F3EDE1"/>
                </a:solidFill>
                <a:latin typeface="Segoe UI" panose="020B0502040204020203" pitchFamily="34" charset="0"/>
              </a:rPr>
              <a:t>: не имела чётких границ, простиралась от Нижнего Дона до предгорий Кубани и от Тамани до междуречья Кумы и Восточного Маныча.</a:t>
            </a:r>
          </a:p>
        </p:txBody>
      </p:sp>
      <p:sp>
        <p:nvSpPr>
          <p:cNvPr id="12" name="Terr bar">
            <a:extLst>
              <a:ext uri="{FF2B5EF4-FFF2-40B4-BE49-F238E27FC236}">
                <a16:creationId xmlns:a16="http://schemas.microsoft.com/office/drawing/2014/main" id="{D3A8A459-2D9A-80C7-A961-CF730BFC62D7}"/>
              </a:ext>
            </a:extLst>
          </p:cNvPr>
          <p:cNvSpPr/>
          <p:nvPr/>
        </p:nvSpPr>
        <p:spPr>
          <a:xfrm>
            <a:off x="711200" y="2691892"/>
            <a:ext cx="50800" cy="1010920"/>
          </a:xfrm>
          <a:prstGeom prst="rect">
            <a:avLst/>
          </a:prstGeom>
          <a:solidFill>
            <a:srgbClr val="E7B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Founder card">
            <a:extLst>
              <a:ext uri="{FF2B5EF4-FFF2-40B4-BE49-F238E27FC236}">
                <a16:creationId xmlns:a16="http://schemas.microsoft.com/office/drawing/2014/main" id="{76A13252-1E95-77A4-9706-321EBC0FCCC1}"/>
              </a:ext>
            </a:extLst>
          </p:cNvPr>
          <p:cNvSpPr/>
          <p:nvPr/>
        </p:nvSpPr>
        <p:spPr>
          <a:xfrm>
            <a:off x="609600" y="4231132"/>
            <a:ext cx="7112000" cy="975360"/>
          </a:xfrm>
          <a:prstGeom prst="roundRect">
            <a:avLst>
              <a:gd name="adj" fmla="val 6000"/>
            </a:avLst>
          </a:prstGeom>
          <a:solidFill>
            <a:srgbClr val="272C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Founder">
            <a:extLst>
              <a:ext uri="{FF2B5EF4-FFF2-40B4-BE49-F238E27FC236}">
                <a16:creationId xmlns:a16="http://schemas.microsoft.com/office/drawing/2014/main" id="{47B0A52E-35C5-911D-E857-7CDFD5C7E01C}"/>
              </a:ext>
            </a:extLst>
          </p:cNvPr>
          <p:cNvSpPr txBox="1"/>
          <p:nvPr/>
        </p:nvSpPr>
        <p:spPr>
          <a:xfrm>
            <a:off x="863600" y="4383532"/>
            <a:ext cx="66802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E7BA66"/>
                </a:solidFill>
                <a:latin typeface="Palatino Linotype" panose="02040502050505030304" pitchFamily="18" charset="0"/>
              </a:rPr>
              <a:t>Основатель</a:t>
            </a:r>
            <a:r>
              <a:rPr lang="ru-RU" sz="2100" dirty="0">
                <a:solidFill>
                  <a:srgbClr val="F3EDE1"/>
                </a:solidFill>
                <a:latin typeface="Segoe UI" panose="020B0502040204020203" pitchFamily="34" charset="0"/>
              </a:rPr>
              <a:t>: </a:t>
            </a:r>
            <a:r>
              <a:rPr lang="ru-RU" sz="2100" b="1" dirty="0">
                <a:solidFill>
                  <a:srgbClr val="E7BA66"/>
                </a:solidFill>
                <a:latin typeface="Segoe UI" panose="020B0502040204020203" pitchFamily="34" charset="0"/>
              </a:rPr>
              <a:t>хан </a:t>
            </a:r>
            <a:r>
              <a:rPr lang="ru-RU" sz="2100" b="1" dirty="0" err="1">
                <a:solidFill>
                  <a:srgbClr val="E7BA66"/>
                </a:solidFill>
                <a:latin typeface="Segoe UI" panose="020B0502040204020203" pitchFamily="34" charset="0"/>
              </a:rPr>
              <a:t>Кубрат</a:t>
            </a:r>
            <a:r>
              <a:rPr lang="ru-RU" sz="2100" dirty="0">
                <a:solidFill>
                  <a:srgbClr val="F3EDE1"/>
                </a:solidFill>
                <a:latin typeface="Segoe UI" panose="020B0502040204020203" pitchFamily="34" charset="0"/>
              </a:rPr>
              <a:t>, который объединил несколько племён.</a:t>
            </a:r>
          </a:p>
        </p:txBody>
      </p:sp>
      <p:sp>
        <p:nvSpPr>
          <p:cNvPr id="15" name="Founder bar">
            <a:extLst>
              <a:ext uri="{FF2B5EF4-FFF2-40B4-BE49-F238E27FC236}">
                <a16:creationId xmlns:a16="http://schemas.microsoft.com/office/drawing/2014/main" id="{C588B7A1-5FC3-5284-3D17-8B7B6DBE8399}"/>
              </a:ext>
            </a:extLst>
          </p:cNvPr>
          <p:cNvSpPr/>
          <p:nvPr/>
        </p:nvSpPr>
        <p:spPr>
          <a:xfrm>
            <a:off x="711200" y="4358132"/>
            <a:ext cx="50800" cy="690880"/>
          </a:xfrm>
          <a:prstGeom prst="rect">
            <a:avLst/>
          </a:prstGeom>
          <a:solidFill>
            <a:srgbClr val="E7B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icture passe-partout">
            <a:extLst>
              <a:ext uri="{FF2B5EF4-FFF2-40B4-BE49-F238E27FC236}">
                <a16:creationId xmlns:a16="http://schemas.microsoft.com/office/drawing/2014/main" id="{81EC113A-EBA1-8508-0809-78A2002A3955}"/>
              </a:ext>
            </a:extLst>
          </p:cNvPr>
          <p:cNvSpPr/>
          <p:nvPr/>
        </p:nvSpPr>
        <p:spPr>
          <a:xfrm>
            <a:off x="8026400" y="1883833"/>
            <a:ext cx="3657600" cy="3064934"/>
          </a:xfrm>
          <a:prstGeom prst="roundRect">
            <a:avLst>
              <a:gd name="adj" fmla="val 2500"/>
            </a:avLst>
          </a:prstGeom>
          <a:solidFill>
            <a:srgbClr val="EFE9DA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" descr="Карта: Великая Болгария">
            <a:extLst>
              <a:ext uri="{FF2B5EF4-FFF2-40B4-BE49-F238E27FC236}">
                <a16:creationId xmlns:a16="http://schemas.microsoft.com/office/drawing/2014/main" id="{2787EB59-F6C7-F03B-7E76-045565DF046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010833"/>
            <a:ext cx="3403600" cy="2810933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F4C65042-5A41-6701-3176-ADD32852D48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387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ED45018A-503C-B652-00EB-573F0206A410}"/>
              </a:ext>
            </a:extLst>
          </p:cNvPr>
          <p:cNvSpPr txBox="1"/>
          <p:nvPr/>
        </p:nvSpPr>
        <p:spPr>
          <a:xfrm>
            <a:off x="609600" y="762000"/>
            <a:ext cx="66040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b="1" dirty="0">
                <a:solidFill>
                  <a:srgbClr val="A8711E"/>
                </a:solidFill>
                <a:latin typeface="Palatino Linotype" panose="02040502050505030304" pitchFamily="18" charset="0"/>
              </a:rPr>
              <a:t>Распад</a:t>
            </a:r>
          </a:p>
        </p:txBody>
      </p:sp>
      <p:sp>
        <p:nvSpPr>
          <p:cNvPr id="4" name="Route dot">
            <a:extLst>
              <a:ext uri="{FF2B5EF4-FFF2-40B4-BE49-F238E27FC236}">
                <a16:creationId xmlns:a16="http://schemas.microsoft.com/office/drawing/2014/main" id="{7BF67B42-64F2-1E2E-DEE0-F1AC9FFEDFD2}"/>
              </a:ext>
            </a:extLst>
          </p:cNvPr>
          <p:cNvSpPr/>
          <p:nvPr/>
        </p:nvSpPr>
        <p:spPr>
          <a:xfrm>
            <a:off x="596900" y="1397508"/>
            <a:ext cx="101600" cy="101600"/>
          </a:xfrm>
          <a:prstGeom prst="ellipse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oute">
            <a:extLst>
              <a:ext uri="{FF2B5EF4-FFF2-40B4-BE49-F238E27FC236}">
                <a16:creationId xmlns:a16="http://schemas.microsoft.com/office/drawing/2014/main" id="{C331ECC8-CF78-D7D2-B743-6E5B8B3DF2FB}"/>
              </a:ext>
            </a:extLst>
          </p:cNvPr>
          <p:cNvCxnSpPr/>
          <p:nvPr/>
        </p:nvCxnSpPr>
        <p:spPr>
          <a:xfrm>
            <a:off x="762000" y="1448308"/>
            <a:ext cx="1371600" cy="0"/>
          </a:xfrm>
          <a:prstGeom prst="line">
            <a:avLst/>
          </a:prstGeom>
          <a:ln w="22225">
            <a:solidFill>
              <a:srgbClr val="A8711E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">
            <a:extLst>
              <a:ext uri="{FF2B5EF4-FFF2-40B4-BE49-F238E27FC236}">
                <a16:creationId xmlns:a16="http://schemas.microsoft.com/office/drawing/2014/main" id="{1A3328F2-A1BC-DF7A-BC03-A5F1B856265F}"/>
              </a:ext>
            </a:extLst>
          </p:cNvPr>
          <p:cNvCxnSpPr/>
          <p:nvPr/>
        </p:nvCxnSpPr>
        <p:spPr>
          <a:xfrm>
            <a:off x="2260600" y="1448308"/>
            <a:ext cx="1397000" cy="0"/>
          </a:xfrm>
          <a:prstGeom prst="line">
            <a:avLst/>
          </a:prstGeom>
          <a:ln w="9525">
            <a:solidFill>
              <a:srgbClr val="BFA3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">
            <a:extLst>
              <a:ext uri="{FF2B5EF4-FFF2-40B4-BE49-F238E27FC236}">
                <a16:creationId xmlns:a16="http://schemas.microsoft.com/office/drawing/2014/main" id="{A91879A5-EE37-50E0-95C8-01DCE000FD21}"/>
              </a:ext>
            </a:extLst>
          </p:cNvPr>
          <p:cNvSpPr txBox="1"/>
          <p:nvPr/>
        </p:nvSpPr>
        <p:spPr>
          <a:xfrm>
            <a:off x="609600" y="1740408"/>
            <a:ext cx="6604000" cy="222764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700" dirty="0">
                <a:solidFill>
                  <a:srgbClr val="26231F"/>
                </a:solidFill>
                <a:latin typeface="Segoe UI" panose="020B0502040204020203" pitchFamily="34" charset="0"/>
              </a:rPr>
              <a:t>После смерти </a:t>
            </a:r>
            <a:r>
              <a:rPr lang="ru-RU" sz="2700" b="1" dirty="0" err="1">
                <a:solidFill>
                  <a:srgbClr val="A8711E"/>
                </a:solidFill>
                <a:latin typeface="Segoe UI" panose="020B0502040204020203" pitchFamily="34" charset="0"/>
              </a:rPr>
              <a:t>Кубрата</a:t>
            </a:r>
            <a:r>
              <a:rPr lang="ru-RU" sz="2700" dirty="0">
                <a:solidFill>
                  <a:srgbClr val="26231F"/>
                </a:solidFill>
                <a:latin typeface="Segoe UI" panose="020B0502040204020203" pitchFamily="34" charset="0"/>
              </a:rPr>
              <a:t> территорию Великой Болгарии поделили </a:t>
            </a:r>
            <a:r>
              <a:rPr lang="ru-RU" sz="2700" b="1" dirty="0">
                <a:solidFill>
                  <a:srgbClr val="A8711E"/>
                </a:solidFill>
                <a:latin typeface="Segoe UI" panose="020B0502040204020203" pitchFamily="34" charset="0"/>
              </a:rPr>
              <a:t>пятеро его сыновей</a:t>
            </a:r>
            <a:r>
              <a:rPr lang="ru-RU" sz="2700" dirty="0">
                <a:solidFill>
                  <a:srgbClr val="26231F"/>
                </a:solidFill>
                <a:latin typeface="Segoe UI" panose="020B0502040204020203" pitchFamily="34" charset="0"/>
              </a:rPr>
              <a:t>, и в ходе столкновения </a:t>
            </a:r>
            <a:r>
              <a:rPr lang="ru-RU" sz="2700" b="1" dirty="0">
                <a:solidFill>
                  <a:srgbClr val="A8711E"/>
                </a:solidFill>
                <a:latin typeface="Segoe UI" panose="020B0502040204020203" pitchFamily="34" charset="0"/>
              </a:rPr>
              <a:t>с хазарами</a:t>
            </a:r>
            <a:r>
              <a:rPr lang="ru-RU" sz="2700" dirty="0">
                <a:solidFill>
                  <a:srgbClr val="26231F"/>
                </a:solidFill>
                <a:latin typeface="Segoe UI" panose="020B0502040204020203" pitchFamily="34" charset="0"/>
              </a:rPr>
              <a:t> </a:t>
            </a:r>
            <a:r>
              <a:rPr lang="ru-RU" sz="27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в 660-е годы</a:t>
            </a:r>
            <a:r>
              <a:rPr lang="ru-RU" sz="2700" dirty="0">
                <a:solidFill>
                  <a:srgbClr val="26231F"/>
                </a:solidFill>
                <a:latin typeface="Segoe UI" panose="020B0502040204020203" pitchFamily="34" charset="0"/>
              </a:rPr>
              <a:t> государство прекратило своё существование.</a:t>
            </a:r>
          </a:p>
        </p:txBody>
      </p:sp>
      <p:sp>
        <p:nvSpPr>
          <p:cNvPr id="8" name="Picture passe-partout">
            <a:extLst>
              <a:ext uri="{FF2B5EF4-FFF2-40B4-BE49-F238E27FC236}">
                <a16:creationId xmlns:a16="http://schemas.microsoft.com/office/drawing/2014/main" id="{7792E88A-10F3-4D68-8432-069E5420628E}"/>
              </a:ext>
            </a:extLst>
          </p:cNvPr>
          <p:cNvSpPr/>
          <p:nvPr/>
        </p:nvSpPr>
        <p:spPr>
          <a:xfrm>
            <a:off x="7620000" y="749300"/>
            <a:ext cx="4064000" cy="53340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" descr="Перстень с монограммой Кубрата из Малоперещепинского клада (копия оригинала Эрмитажа, музей Казанского кремля)">
            <a:extLst>
              <a:ext uri="{FF2B5EF4-FFF2-40B4-BE49-F238E27FC236}">
                <a16:creationId xmlns:a16="http://schemas.microsoft.com/office/drawing/2014/main" id="{197EB569-B3DE-1436-1A63-1060D59131F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876300"/>
            <a:ext cx="3810000" cy="50800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4CD97D1D-C742-C24B-A447-851B092ACBB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205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p mount">
            <a:extLst>
              <a:ext uri="{FF2B5EF4-FFF2-40B4-BE49-F238E27FC236}">
                <a16:creationId xmlns:a16="http://schemas.microsoft.com/office/drawing/2014/main" id="{2D44826B-32EE-ADA7-7A14-C52ADB1BE261}"/>
              </a:ext>
            </a:extLst>
          </p:cNvPr>
          <p:cNvSpPr/>
          <p:nvPr/>
        </p:nvSpPr>
        <p:spPr>
          <a:xfrm>
            <a:off x="1996575" y="304800"/>
            <a:ext cx="8198849" cy="6223000"/>
          </a:xfrm>
          <a:prstGeom prst="roundRect">
            <a:avLst>
              <a:gd name="adj" fmla="val 3000"/>
            </a:avLst>
          </a:prstGeom>
          <a:solidFill>
            <a:srgbClr val="F7F1E5"/>
          </a:solidFill>
          <a:ln w="9525">
            <a:solidFill>
              <a:srgbClr val="3E455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ap" descr="Карта: переселение болгар (из исходной презентации)">
            <a:extLst>
              <a:ext uri="{FF2B5EF4-FFF2-40B4-BE49-F238E27FC236}">
                <a16:creationId xmlns:a16="http://schemas.microsoft.com/office/drawing/2014/main" id="{3FF5D7A5-F029-AB2B-2101-A7F0292B2DF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575" y="431800"/>
            <a:ext cx="7944849" cy="5969000"/>
          </a:xfrm>
          <a:prstGeom prst="rect">
            <a:avLst/>
          </a:prstGeom>
        </p:spPr>
      </p:pic>
      <p:sp>
        <p:nvSpPr>
          <p:cNvPr id="6" name="Signature 100ballnik.com">
            <a:extLst>
              <a:ext uri="{FF2B5EF4-FFF2-40B4-BE49-F238E27FC236}">
                <a16:creationId xmlns:a16="http://schemas.microsoft.com/office/drawing/2014/main" id="{D54103C1-7FCE-7C87-E1B8-6C0BE4690EC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1687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AA475D1D-D5CA-4954-7036-9D6ACFCD9FEB}"/>
              </a:ext>
            </a:extLst>
          </p:cNvPr>
          <p:cNvSpPr txBox="1"/>
          <p:nvPr/>
        </p:nvSpPr>
        <p:spPr>
          <a:xfrm>
            <a:off x="609600" y="279400"/>
            <a:ext cx="76200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5.</a:t>
            </a:r>
            <a:r>
              <a:rPr lang="ru-RU" sz="3400" b="1" dirty="0">
                <a:solidFill>
                  <a:srgbClr val="26231F"/>
                </a:solidFill>
                <a:latin typeface="Palatino Linotype" panose="02040502050505030304" pitchFamily="18" charset="0"/>
              </a:rPr>
              <a:t> Финно-угры и балты</a:t>
            </a:r>
          </a:p>
        </p:txBody>
      </p:sp>
      <p:sp>
        <p:nvSpPr>
          <p:cNvPr id="4" name="Route dot">
            <a:extLst>
              <a:ext uri="{FF2B5EF4-FFF2-40B4-BE49-F238E27FC236}">
                <a16:creationId xmlns:a16="http://schemas.microsoft.com/office/drawing/2014/main" id="{253C1AB0-9D47-DA90-1AC4-6639B37C604B}"/>
              </a:ext>
            </a:extLst>
          </p:cNvPr>
          <p:cNvSpPr/>
          <p:nvPr/>
        </p:nvSpPr>
        <p:spPr>
          <a:xfrm>
            <a:off x="596900" y="885952"/>
            <a:ext cx="101600" cy="101600"/>
          </a:xfrm>
          <a:prstGeom prst="ellipse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oute">
            <a:extLst>
              <a:ext uri="{FF2B5EF4-FFF2-40B4-BE49-F238E27FC236}">
                <a16:creationId xmlns:a16="http://schemas.microsoft.com/office/drawing/2014/main" id="{F61654EB-ED82-2151-F585-5D2067EA18D9}"/>
              </a:ext>
            </a:extLst>
          </p:cNvPr>
          <p:cNvCxnSpPr/>
          <p:nvPr/>
        </p:nvCxnSpPr>
        <p:spPr>
          <a:xfrm>
            <a:off x="762000" y="936752"/>
            <a:ext cx="1371600" cy="0"/>
          </a:xfrm>
          <a:prstGeom prst="line">
            <a:avLst/>
          </a:prstGeom>
          <a:ln w="22225">
            <a:solidFill>
              <a:srgbClr val="A8711E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">
            <a:extLst>
              <a:ext uri="{FF2B5EF4-FFF2-40B4-BE49-F238E27FC236}">
                <a16:creationId xmlns:a16="http://schemas.microsoft.com/office/drawing/2014/main" id="{92171952-FA09-4197-38AC-21747262F576}"/>
              </a:ext>
            </a:extLst>
          </p:cNvPr>
          <p:cNvCxnSpPr/>
          <p:nvPr/>
        </p:nvCxnSpPr>
        <p:spPr>
          <a:xfrm>
            <a:off x="2260600" y="936752"/>
            <a:ext cx="1397000" cy="0"/>
          </a:xfrm>
          <a:prstGeom prst="line">
            <a:avLst/>
          </a:prstGeom>
          <a:ln w="9525">
            <a:solidFill>
              <a:srgbClr val="BFA3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Neighbours">
            <a:extLst>
              <a:ext uri="{FF2B5EF4-FFF2-40B4-BE49-F238E27FC236}">
                <a16:creationId xmlns:a16="http://schemas.microsoft.com/office/drawing/2014/main" id="{D9BB53BB-58F7-084E-ECA9-02ED9F185707}"/>
              </a:ext>
            </a:extLst>
          </p:cNvPr>
          <p:cNvSpPr txBox="1"/>
          <p:nvPr/>
        </p:nvSpPr>
        <p:spPr>
          <a:xfrm>
            <a:off x="609600" y="1076452"/>
            <a:ext cx="7620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2A7A7E"/>
                </a:solidFill>
                <a:latin typeface="Palatino Linotype" panose="02040502050505030304" pitchFamily="18" charset="0"/>
              </a:rPr>
              <a:t>Соседи восточных славян.</a:t>
            </a:r>
          </a:p>
        </p:txBody>
      </p:sp>
      <p:pic>
        <p:nvPicPr>
          <p:cNvPr id="9" name="Perm finds" descr="Бронзы пермского звериного стиля: хищные птицы, Пермский краеведческий музей">
            <a:extLst>
              <a:ext uri="{FF2B5EF4-FFF2-40B4-BE49-F238E27FC236}">
                <a16:creationId xmlns:a16="http://schemas.microsoft.com/office/drawing/2014/main" id="{07EC67F0-D36E-806C-155C-3EB8ACFF6E8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20012"/>
            <a:ext cx="5334000" cy="1676400"/>
          </a:xfrm>
          <a:prstGeom prst="roundRect">
            <a:avLst>
              <a:gd name="adj" fmla="val 4000"/>
            </a:avLst>
          </a:prstGeom>
          <a:ln w="12700">
            <a:solidFill>
              <a:srgbClr val="D6C9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1" name="Baltic finds" descr="Украшения днепро-двинской (балтской) культуры, Смоленский исторический музей">
            <a:extLst>
              <a:ext uri="{FF2B5EF4-FFF2-40B4-BE49-F238E27FC236}">
                <a16:creationId xmlns:a16="http://schemas.microsoft.com/office/drawing/2014/main" id="{1B6BA188-2075-7114-AFA3-EE9D34AFC1C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620012"/>
            <a:ext cx="5334000" cy="1676400"/>
          </a:xfrm>
          <a:prstGeom prst="roundRect">
            <a:avLst>
              <a:gd name="adj" fmla="val 4000"/>
            </a:avLst>
          </a:prstGeom>
          <a:ln w="12700">
            <a:solidFill>
              <a:srgbClr val="D6C9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FU card">
            <a:extLst>
              <a:ext uri="{FF2B5EF4-FFF2-40B4-BE49-F238E27FC236}">
                <a16:creationId xmlns:a16="http://schemas.microsoft.com/office/drawing/2014/main" id="{EB824FD0-91F0-885C-2060-C1C6875B8329}"/>
              </a:ext>
            </a:extLst>
          </p:cNvPr>
          <p:cNvSpPr/>
          <p:nvPr/>
        </p:nvSpPr>
        <p:spPr>
          <a:xfrm>
            <a:off x="609600" y="3474212"/>
            <a:ext cx="5334000" cy="1656080"/>
          </a:xfrm>
          <a:prstGeom prst="roundRect">
            <a:avLst>
              <a:gd name="adj" fmla="val 6000"/>
            </a:avLst>
          </a:prstGeom>
          <a:solidFill>
            <a:srgbClr val="DAEE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FU">
            <a:extLst>
              <a:ext uri="{FF2B5EF4-FFF2-40B4-BE49-F238E27FC236}">
                <a16:creationId xmlns:a16="http://schemas.microsoft.com/office/drawing/2014/main" id="{61C5C0C4-C793-3B4D-975E-57A221BFAC2D}"/>
              </a:ext>
            </a:extLst>
          </p:cNvPr>
          <p:cNvSpPr txBox="1"/>
          <p:nvPr/>
        </p:nvSpPr>
        <p:spPr>
          <a:xfrm>
            <a:off x="863600" y="3626612"/>
            <a:ext cx="49022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2A7A7E"/>
                </a:solidFill>
                <a:latin typeface="Palatino Linotype" panose="02040502050505030304" pitchFamily="18" charset="0"/>
              </a:rPr>
              <a:t>Финно-угры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 обитали на севере, на территориях от Балтийского моря до Уральских гор. К ним относятся финны, угры, </a:t>
            </a:r>
            <a:r>
              <a:rPr lang="ru-RU" sz="2100" dirty="0" err="1">
                <a:solidFill>
                  <a:srgbClr val="26231F"/>
                </a:solidFill>
                <a:latin typeface="Segoe UI" panose="020B0502040204020203" pitchFamily="34" charset="0"/>
              </a:rPr>
              <a:t>самодийцы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, манси и ханты.</a:t>
            </a:r>
          </a:p>
        </p:txBody>
      </p:sp>
      <p:sp>
        <p:nvSpPr>
          <p:cNvPr id="14" name="FU bar">
            <a:extLst>
              <a:ext uri="{FF2B5EF4-FFF2-40B4-BE49-F238E27FC236}">
                <a16:creationId xmlns:a16="http://schemas.microsoft.com/office/drawing/2014/main" id="{F53A3693-93D2-6497-8D7D-D47F274E9D82}"/>
              </a:ext>
            </a:extLst>
          </p:cNvPr>
          <p:cNvSpPr/>
          <p:nvPr/>
        </p:nvSpPr>
        <p:spPr>
          <a:xfrm>
            <a:off x="711200" y="3601212"/>
            <a:ext cx="50800" cy="1330960"/>
          </a:xfrm>
          <a:prstGeom prst="rect">
            <a:avLst/>
          </a:prstGeom>
          <a:solidFill>
            <a:srgbClr val="2A7A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alts card">
            <a:extLst>
              <a:ext uri="{FF2B5EF4-FFF2-40B4-BE49-F238E27FC236}">
                <a16:creationId xmlns:a16="http://schemas.microsoft.com/office/drawing/2014/main" id="{77D69B5D-DA06-234E-36D7-F4F8450D4B59}"/>
              </a:ext>
            </a:extLst>
          </p:cNvPr>
          <p:cNvSpPr/>
          <p:nvPr/>
        </p:nvSpPr>
        <p:spPr>
          <a:xfrm>
            <a:off x="6248400" y="3474212"/>
            <a:ext cx="5334000" cy="1656080"/>
          </a:xfrm>
          <a:prstGeom prst="roundRect">
            <a:avLst>
              <a:gd name="adj" fmla="val 6000"/>
            </a:avLst>
          </a:prstGeom>
          <a:solidFill>
            <a:srgbClr val="E0E7F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Balts">
            <a:extLst>
              <a:ext uri="{FF2B5EF4-FFF2-40B4-BE49-F238E27FC236}">
                <a16:creationId xmlns:a16="http://schemas.microsoft.com/office/drawing/2014/main" id="{60DAB1A3-3968-B967-F579-C67DE6FC22FD}"/>
              </a:ext>
            </a:extLst>
          </p:cNvPr>
          <p:cNvSpPr txBox="1"/>
          <p:nvPr/>
        </p:nvSpPr>
        <p:spPr>
          <a:xfrm>
            <a:off x="6502400" y="3626612"/>
            <a:ext cx="49022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3E5F8C"/>
                </a:solidFill>
                <a:latin typeface="Palatino Linotype" panose="02040502050505030304" pitchFamily="18" charset="0"/>
              </a:rPr>
              <a:t>Балты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 обитали на северо-западе. К ним относятся литовцы, латыши и пруссы. Балты умели добывать железо из болотных руд.</a:t>
            </a:r>
          </a:p>
        </p:txBody>
      </p:sp>
      <p:sp>
        <p:nvSpPr>
          <p:cNvPr id="17" name="Balts bar">
            <a:extLst>
              <a:ext uri="{FF2B5EF4-FFF2-40B4-BE49-F238E27FC236}">
                <a16:creationId xmlns:a16="http://schemas.microsoft.com/office/drawing/2014/main" id="{1BABB4C8-8FE6-4E2C-AE6D-D18D5A7B6ECB}"/>
              </a:ext>
            </a:extLst>
          </p:cNvPr>
          <p:cNvSpPr/>
          <p:nvPr/>
        </p:nvSpPr>
        <p:spPr>
          <a:xfrm>
            <a:off x="6350000" y="3601212"/>
            <a:ext cx="50800" cy="1330960"/>
          </a:xfrm>
          <a:prstGeom prst="rect">
            <a:avLst/>
          </a:prstGeom>
          <a:solidFill>
            <a:srgbClr val="3E5F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Mix card">
            <a:extLst>
              <a:ext uri="{FF2B5EF4-FFF2-40B4-BE49-F238E27FC236}">
                <a16:creationId xmlns:a16="http://schemas.microsoft.com/office/drawing/2014/main" id="{75FC49AC-8B07-28F8-9CF0-67FFA6957B8B}"/>
              </a:ext>
            </a:extLst>
          </p:cNvPr>
          <p:cNvSpPr/>
          <p:nvPr/>
        </p:nvSpPr>
        <p:spPr>
          <a:xfrm>
            <a:off x="609600" y="5333492"/>
            <a:ext cx="10972800" cy="944880"/>
          </a:xfrm>
          <a:prstGeom prst="roundRect">
            <a:avLst>
              <a:gd name="adj" fmla="val 6000"/>
            </a:avLst>
          </a:prstGeom>
          <a:solidFill>
            <a:srgbClr val="DFEED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ix">
            <a:extLst>
              <a:ext uri="{FF2B5EF4-FFF2-40B4-BE49-F238E27FC236}">
                <a16:creationId xmlns:a16="http://schemas.microsoft.com/office/drawing/2014/main" id="{14E4AB35-08AE-1C7C-21CC-8139F57DA896}"/>
              </a:ext>
            </a:extLst>
          </p:cNvPr>
          <p:cNvSpPr txBox="1"/>
          <p:nvPr/>
        </p:nvSpPr>
        <p:spPr>
          <a:xfrm>
            <a:off x="863600" y="5485892"/>
            <a:ext cx="10541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Славяне селились рядом и влияли друг на друга в областях культуры, быта, верований. Многие балтские и финно-угорские племена </a:t>
            </a:r>
            <a:r>
              <a:rPr lang="ru-RU" sz="2100" b="1" dirty="0">
                <a:solidFill>
                  <a:srgbClr val="3C774A"/>
                </a:solidFill>
                <a:latin typeface="Segoe UI" panose="020B0502040204020203" pitchFamily="34" charset="0"/>
              </a:rPr>
              <a:t>смешались со славянами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20" name="Mix bar">
            <a:extLst>
              <a:ext uri="{FF2B5EF4-FFF2-40B4-BE49-F238E27FC236}">
                <a16:creationId xmlns:a16="http://schemas.microsoft.com/office/drawing/2014/main" id="{842F9F6C-AEF0-A316-15CF-6C74589FE569}"/>
              </a:ext>
            </a:extLst>
          </p:cNvPr>
          <p:cNvSpPr/>
          <p:nvPr/>
        </p:nvSpPr>
        <p:spPr>
          <a:xfrm>
            <a:off x="711200" y="5460492"/>
            <a:ext cx="50800" cy="690880"/>
          </a:xfrm>
          <a:prstGeom prst="rect">
            <a:avLst/>
          </a:prstGeom>
          <a:solidFill>
            <a:srgbClr val="3C77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7361390D-6482-D1AD-EFC8-B5C20A6741E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402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heme title">
            <a:extLst>
              <a:ext uri="{FF2B5EF4-FFF2-40B4-BE49-F238E27FC236}">
                <a16:creationId xmlns:a16="http://schemas.microsoft.com/office/drawing/2014/main" id="{188CC92C-1228-616A-E8A5-A3BE54AAF439}"/>
              </a:ext>
            </a:extLst>
          </p:cNvPr>
          <p:cNvSpPr txBox="1"/>
          <p:nvPr/>
        </p:nvSpPr>
        <p:spPr>
          <a:xfrm>
            <a:off x="609600" y="381000"/>
            <a:ext cx="109728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3400" b="1" dirty="0">
                <a:solidFill>
                  <a:srgbClr val="F3EDE1"/>
                </a:solidFill>
                <a:latin typeface="Palatino Linotype" panose="02040502050505030304" pitchFamily="18" charset="0"/>
              </a:rPr>
              <a:t>Племена финно-угров</a:t>
            </a:r>
          </a:p>
        </p:txBody>
      </p:sp>
      <p:sp>
        <p:nvSpPr>
          <p:cNvPr id="4" name="Root card">
            <a:extLst>
              <a:ext uri="{FF2B5EF4-FFF2-40B4-BE49-F238E27FC236}">
                <a16:creationId xmlns:a16="http://schemas.microsoft.com/office/drawing/2014/main" id="{FD29C613-8773-48C8-8796-64E8CE94DC54}"/>
              </a:ext>
            </a:extLst>
          </p:cNvPr>
          <p:cNvSpPr/>
          <p:nvPr/>
        </p:nvSpPr>
        <p:spPr>
          <a:xfrm>
            <a:off x="4826000" y="1397000"/>
            <a:ext cx="2540000" cy="635000"/>
          </a:xfrm>
          <a:prstGeom prst="roundRect">
            <a:avLst>
              <a:gd name="adj" fmla="val 20000"/>
            </a:avLst>
          </a:prstGeom>
          <a:solidFill>
            <a:srgbClr val="2A7A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oot">
            <a:extLst>
              <a:ext uri="{FF2B5EF4-FFF2-40B4-BE49-F238E27FC236}">
                <a16:creationId xmlns:a16="http://schemas.microsoft.com/office/drawing/2014/main" id="{295CBCB6-66D6-56FF-6AE2-65A241E3C5D8}"/>
              </a:ext>
            </a:extLst>
          </p:cNvPr>
          <p:cNvSpPr txBox="1"/>
          <p:nvPr/>
        </p:nvSpPr>
        <p:spPr>
          <a:xfrm>
            <a:off x="4826000" y="1397000"/>
            <a:ext cx="2540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Финно-угры</a:t>
            </a:r>
          </a:p>
        </p:txBody>
      </p:sp>
      <p:cxnSp>
        <p:nvCxnSpPr>
          <p:cNvPr id="6" name="Arrow">
            <a:extLst>
              <a:ext uri="{FF2B5EF4-FFF2-40B4-BE49-F238E27FC236}">
                <a16:creationId xmlns:a16="http://schemas.microsoft.com/office/drawing/2014/main" id="{F835EABB-50CD-F67D-E794-BD419E19C86E}"/>
              </a:ext>
            </a:extLst>
          </p:cNvPr>
          <p:cNvCxnSpPr/>
          <p:nvPr/>
        </p:nvCxnSpPr>
        <p:spPr>
          <a:xfrm flipH="1">
            <a:off x="1625600" y="2057400"/>
            <a:ext cx="4470400" cy="812800"/>
          </a:xfrm>
          <a:prstGeom prst="line">
            <a:avLst/>
          </a:prstGeom>
          <a:ln w="25400">
            <a:solidFill>
              <a:srgbClr val="7FC8C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ribe 0 card">
            <a:extLst>
              <a:ext uri="{FF2B5EF4-FFF2-40B4-BE49-F238E27FC236}">
                <a16:creationId xmlns:a16="http://schemas.microsoft.com/office/drawing/2014/main" id="{A2DED374-D730-5EE4-1A21-F6A97B080081}"/>
              </a:ext>
            </a:extLst>
          </p:cNvPr>
          <p:cNvSpPr/>
          <p:nvPr/>
        </p:nvSpPr>
        <p:spPr>
          <a:xfrm>
            <a:off x="609600" y="2921000"/>
            <a:ext cx="2032000" cy="584200"/>
          </a:xfrm>
          <a:prstGeom prst="roundRect">
            <a:avLst>
              <a:gd name="adj" fmla="val 20000"/>
            </a:avLst>
          </a:prstGeom>
          <a:solidFill>
            <a:srgbClr val="272C3B"/>
          </a:solidFill>
          <a:ln w="9525">
            <a:solidFill>
              <a:srgbClr val="3E45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ribe 0">
            <a:extLst>
              <a:ext uri="{FF2B5EF4-FFF2-40B4-BE49-F238E27FC236}">
                <a16:creationId xmlns:a16="http://schemas.microsoft.com/office/drawing/2014/main" id="{2B387400-84EC-7D97-FECC-3C900346BB50}"/>
              </a:ext>
            </a:extLst>
          </p:cNvPr>
          <p:cNvSpPr txBox="1"/>
          <p:nvPr/>
        </p:nvSpPr>
        <p:spPr>
          <a:xfrm>
            <a:off x="609600" y="2921000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3EDE1"/>
                </a:solidFill>
                <a:latin typeface="Palatino Linotype" panose="02040502050505030304" pitchFamily="18" charset="0"/>
              </a:rPr>
              <a:t>Чудь</a:t>
            </a:r>
          </a:p>
        </p:txBody>
      </p:sp>
      <p:cxnSp>
        <p:nvCxnSpPr>
          <p:cNvPr id="9" name="Arrow">
            <a:extLst>
              <a:ext uri="{FF2B5EF4-FFF2-40B4-BE49-F238E27FC236}">
                <a16:creationId xmlns:a16="http://schemas.microsoft.com/office/drawing/2014/main" id="{F1F19C8F-EC09-4814-BDF8-D0B5C7866FC7}"/>
              </a:ext>
            </a:extLst>
          </p:cNvPr>
          <p:cNvCxnSpPr/>
          <p:nvPr/>
        </p:nvCxnSpPr>
        <p:spPr>
          <a:xfrm flipH="1">
            <a:off x="3860800" y="2057400"/>
            <a:ext cx="2235200" cy="812800"/>
          </a:xfrm>
          <a:prstGeom prst="line">
            <a:avLst/>
          </a:prstGeom>
          <a:ln w="25400">
            <a:solidFill>
              <a:srgbClr val="7FC8C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ribe 1 card">
            <a:extLst>
              <a:ext uri="{FF2B5EF4-FFF2-40B4-BE49-F238E27FC236}">
                <a16:creationId xmlns:a16="http://schemas.microsoft.com/office/drawing/2014/main" id="{0DD7292A-24C1-CE11-3EDD-8AF6874745D6}"/>
              </a:ext>
            </a:extLst>
          </p:cNvPr>
          <p:cNvSpPr/>
          <p:nvPr/>
        </p:nvSpPr>
        <p:spPr>
          <a:xfrm>
            <a:off x="2844800" y="2921000"/>
            <a:ext cx="2032000" cy="584200"/>
          </a:xfrm>
          <a:prstGeom prst="roundRect">
            <a:avLst>
              <a:gd name="adj" fmla="val 20000"/>
            </a:avLst>
          </a:prstGeom>
          <a:solidFill>
            <a:srgbClr val="272C3B"/>
          </a:solidFill>
          <a:ln w="9525">
            <a:solidFill>
              <a:srgbClr val="3E45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ribe 1">
            <a:extLst>
              <a:ext uri="{FF2B5EF4-FFF2-40B4-BE49-F238E27FC236}">
                <a16:creationId xmlns:a16="http://schemas.microsoft.com/office/drawing/2014/main" id="{B7D2859D-EEE9-2C0D-1A84-3B72371DB41F}"/>
              </a:ext>
            </a:extLst>
          </p:cNvPr>
          <p:cNvSpPr txBox="1"/>
          <p:nvPr/>
        </p:nvSpPr>
        <p:spPr>
          <a:xfrm>
            <a:off x="2844800" y="2921000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3EDE1"/>
                </a:solidFill>
                <a:latin typeface="Palatino Linotype" panose="02040502050505030304" pitchFamily="18" charset="0"/>
              </a:rPr>
              <a:t>Меря</a:t>
            </a:r>
          </a:p>
        </p:txBody>
      </p:sp>
      <p:cxnSp>
        <p:nvCxnSpPr>
          <p:cNvPr id="12" name="Arrow">
            <a:extLst>
              <a:ext uri="{FF2B5EF4-FFF2-40B4-BE49-F238E27FC236}">
                <a16:creationId xmlns:a16="http://schemas.microsoft.com/office/drawing/2014/main" id="{8A2B832C-AA24-CAB5-1596-85BA094368F5}"/>
              </a:ext>
            </a:extLst>
          </p:cNvPr>
          <p:cNvCxnSpPr/>
          <p:nvPr/>
        </p:nvCxnSpPr>
        <p:spPr>
          <a:xfrm>
            <a:off x="6096000" y="2057400"/>
            <a:ext cx="0" cy="812800"/>
          </a:xfrm>
          <a:prstGeom prst="line">
            <a:avLst/>
          </a:prstGeom>
          <a:ln w="25400">
            <a:solidFill>
              <a:srgbClr val="7FC8C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ribe 2 card">
            <a:extLst>
              <a:ext uri="{FF2B5EF4-FFF2-40B4-BE49-F238E27FC236}">
                <a16:creationId xmlns:a16="http://schemas.microsoft.com/office/drawing/2014/main" id="{E0A7AEEC-6A0A-F4D3-81D4-C3ABF80AD8FF}"/>
              </a:ext>
            </a:extLst>
          </p:cNvPr>
          <p:cNvSpPr/>
          <p:nvPr/>
        </p:nvSpPr>
        <p:spPr>
          <a:xfrm>
            <a:off x="5080000" y="2921000"/>
            <a:ext cx="2032000" cy="584200"/>
          </a:xfrm>
          <a:prstGeom prst="roundRect">
            <a:avLst>
              <a:gd name="adj" fmla="val 20000"/>
            </a:avLst>
          </a:prstGeom>
          <a:solidFill>
            <a:srgbClr val="272C3B"/>
          </a:solidFill>
          <a:ln w="9525">
            <a:solidFill>
              <a:srgbClr val="3E45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ribe 2">
            <a:extLst>
              <a:ext uri="{FF2B5EF4-FFF2-40B4-BE49-F238E27FC236}">
                <a16:creationId xmlns:a16="http://schemas.microsoft.com/office/drawing/2014/main" id="{2846A322-563F-4221-B073-4A8AF53413D4}"/>
              </a:ext>
            </a:extLst>
          </p:cNvPr>
          <p:cNvSpPr txBox="1"/>
          <p:nvPr/>
        </p:nvSpPr>
        <p:spPr>
          <a:xfrm>
            <a:off x="5080000" y="2921000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3EDE1"/>
                </a:solidFill>
                <a:latin typeface="Palatino Linotype" panose="02040502050505030304" pitchFamily="18" charset="0"/>
              </a:rPr>
              <a:t>Весь</a:t>
            </a:r>
          </a:p>
        </p:txBody>
      </p:sp>
      <p:cxnSp>
        <p:nvCxnSpPr>
          <p:cNvPr id="15" name="Arrow">
            <a:extLst>
              <a:ext uri="{FF2B5EF4-FFF2-40B4-BE49-F238E27FC236}">
                <a16:creationId xmlns:a16="http://schemas.microsoft.com/office/drawing/2014/main" id="{AEF271C5-FFC7-32C3-23DF-D47AAF8ADA27}"/>
              </a:ext>
            </a:extLst>
          </p:cNvPr>
          <p:cNvCxnSpPr/>
          <p:nvPr/>
        </p:nvCxnSpPr>
        <p:spPr>
          <a:xfrm>
            <a:off x="6096000" y="2057400"/>
            <a:ext cx="2235200" cy="812800"/>
          </a:xfrm>
          <a:prstGeom prst="line">
            <a:avLst/>
          </a:prstGeom>
          <a:ln w="25400">
            <a:solidFill>
              <a:srgbClr val="7FC8C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ribe 3 card">
            <a:extLst>
              <a:ext uri="{FF2B5EF4-FFF2-40B4-BE49-F238E27FC236}">
                <a16:creationId xmlns:a16="http://schemas.microsoft.com/office/drawing/2014/main" id="{00F3980A-63BF-F520-80BA-D660C74D214D}"/>
              </a:ext>
            </a:extLst>
          </p:cNvPr>
          <p:cNvSpPr/>
          <p:nvPr/>
        </p:nvSpPr>
        <p:spPr>
          <a:xfrm>
            <a:off x="7315200" y="2921000"/>
            <a:ext cx="2032000" cy="584200"/>
          </a:xfrm>
          <a:prstGeom prst="roundRect">
            <a:avLst>
              <a:gd name="adj" fmla="val 20000"/>
            </a:avLst>
          </a:prstGeom>
          <a:solidFill>
            <a:srgbClr val="272C3B"/>
          </a:solidFill>
          <a:ln w="9525">
            <a:solidFill>
              <a:srgbClr val="3E45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ribe 3">
            <a:extLst>
              <a:ext uri="{FF2B5EF4-FFF2-40B4-BE49-F238E27FC236}">
                <a16:creationId xmlns:a16="http://schemas.microsoft.com/office/drawing/2014/main" id="{79D9BC52-7481-AA50-7F81-39AFC1B2FF65}"/>
              </a:ext>
            </a:extLst>
          </p:cNvPr>
          <p:cNvSpPr txBox="1"/>
          <p:nvPr/>
        </p:nvSpPr>
        <p:spPr>
          <a:xfrm>
            <a:off x="7315200" y="2921000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3EDE1"/>
                </a:solidFill>
                <a:latin typeface="Palatino Linotype" panose="02040502050505030304" pitchFamily="18" charset="0"/>
              </a:rPr>
              <a:t>Мордва</a:t>
            </a:r>
          </a:p>
        </p:txBody>
      </p:sp>
      <p:cxnSp>
        <p:nvCxnSpPr>
          <p:cNvPr id="18" name="Arrow">
            <a:extLst>
              <a:ext uri="{FF2B5EF4-FFF2-40B4-BE49-F238E27FC236}">
                <a16:creationId xmlns:a16="http://schemas.microsoft.com/office/drawing/2014/main" id="{4169AA7C-0D63-30D5-6B39-FAB6EE9EA9DF}"/>
              </a:ext>
            </a:extLst>
          </p:cNvPr>
          <p:cNvCxnSpPr/>
          <p:nvPr/>
        </p:nvCxnSpPr>
        <p:spPr>
          <a:xfrm>
            <a:off x="6096000" y="2057400"/>
            <a:ext cx="4470400" cy="812800"/>
          </a:xfrm>
          <a:prstGeom prst="line">
            <a:avLst/>
          </a:prstGeom>
          <a:ln w="25400">
            <a:solidFill>
              <a:srgbClr val="7FC8C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ribe 4 card">
            <a:extLst>
              <a:ext uri="{FF2B5EF4-FFF2-40B4-BE49-F238E27FC236}">
                <a16:creationId xmlns:a16="http://schemas.microsoft.com/office/drawing/2014/main" id="{CC7D14E7-20EB-5948-3243-5ECEF8ED6CB9}"/>
              </a:ext>
            </a:extLst>
          </p:cNvPr>
          <p:cNvSpPr/>
          <p:nvPr/>
        </p:nvSpPr>
        <p:spPr>
          <a:xfrm>
            <a:off x="9550400" y="2921000"/>
            <a:ext cx="2032000" cy="584200"/>
          </a:xfrm>
          <a:prstGeom prst="roundRect">
            <a:avLst>
              <a:gd name="adj" fmla="val 20000"/>
            </a:avLst>
          </a:prstGeom>
          <a:solidFill>
            <a:srgbClr val="272C3B"/>
          </a:solidFill>
          <a:ln w="9525">
            <a:solidFill>
              <a:srgbClr val="3E45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ribe 4">
            <a:extLst>
              <a:ext uri="{FF2B5EF4-FFF2-40B4-BE49-F238E27FC236}">
                <a16:creationId xmlns:a16="http://schemas.microsoft.com/office/drawing/2014/main" id="{55CFC44C-0501-F8D0-8EA6-D8A5DF8BAF9A}"/>
              </a:ext>
            </a:extLst>
          </p:cNvPr>
          <p:cNvSpPr txBox="1"/>
          <p:nvPr/>
        </p:nvSpPr>
        <p:spPr>
          <a:xfrm>
            <a:off x="9550400" y="2921000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3EDE1"/>
                </a:solidFill>
                <a:latin typeface="Palatino Linotype" panose="02040502050505030304" pitchFamily="18" charset="0"/>
              </a:rPr>
              <a:t>Мурома</a:t>
            </a:r>
          </a:p>
        </p:txBody>
      </p:sp>
      <p:pic>
        <p:nvPicPr>
          <p:cNvPr id="22" name="Find Merya" descr="Находки из женских погребений Сарского городища (меря), Ростовский кремль">
            <a:extLst>
              <a:ext uri="{FF2B5EF4-FFF2-40B4-BE49-F238E27FC236}">
                <a16:creationId xmlns:a16="http://schemas.microsoft.com/office/drawing/2014/main" id="{C3D5F6ED-B97E-2008-3BDB-72446032A1C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810000"/>
            <a:ext cx="3225800" cy="2540000"/>
          </a:xfrm>
          <a:prstGeom prst="roundRect">
            <a:avLst>
              <a:gd name="adj" fmla="val 4000"/>
            </a:avLst>
          </a:prstGeom>
          <a:ln w="9525">
            <a:solidFill>
              <a:srgbClr val="3E455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4" name="Find Muroma" descr="Украшения муромы, VIII–IX вв., Муромский историко-художественный музей">
            <a:extLst>
              <a:ext uri="{FF2B5EF4-FFF2-40B4-BE49-F238E27FC236}">
                <a16:creationId xmlns:a16="http://schemas.microsoft.com/office/drawing/2014/main" id="{5F29BA68-B1CF-8D62-7CAD-BA5D3684C1F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810000"/>
            <a:ext cx="3225800" cy="2540000"/>
          </a:xfrm>
          <a:prstGeom prst="roundRect">
            <a:avLst>
              <a:gd name="adj" fmla="val 4000"/>
            </a:avLst>
          </a:prstGeom>
          <a:ln w="9525">
            <a:solidFill>
              <a:srgbClr val="3E455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5BD2DCFA-9FCD-5477-FACE-A91B15E75FE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56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p mount">
            <a:extLst>
              <a:ext uri="{FF2B5EF4-FFF2-40B4-BE49-F238E27FC236}">
                <a16:creationId xmlns:a16="http://schemas.microsoft.com/office/drawing/2014/main" id="{73D8DD15-8556-EE14-56E7-BAFDBF75BEB7}"/>
              </a:ext>
            </a:extLst>
          </p:cNvPr>
          <p:cNvSpPr/>
          <p:nvPr/>
        </p:nvSpPr>
        <p:spPr>
          <a:xfrm>
            <a:off x="1373717" y="279400"/>
            <a:ext cx="9444567" cy="6273800"/>
          </a:xfrm>
          <a:prstGeom prst="roundRect">
            <a:avLst>
              <a:gd name="adj" fmla="val 3000"/>
            </a:avLst>
          </a:prstGeom>
          <a:solidFill>
            <a:srgbClr val="FFFDF8"/>
          </a:solidFill>
          <a:ln w="9525">
            <a:solidFill>
              <a:srgbClr val="D6C9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ap" descr="Карта: Европа в 814 г.">
            <a:extLst>
              <a:ext uri="{FF2B5EF4-FFF2-40B4-BE49-F238E27FC236}">
                <a16:creationId xmlns:a16="http://schemas.microsoft.com/office/drawing/2014/main" id="{251667E2-0DD0-A081-88A8-9D2AF71EBBE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317" y="381000"/>
            <a:ext cx="9241367" cy="6070600"/>
          </a:xfrm>
          <a:prstGeom prst="rect">
            <a:avLst/>
          </a:prstGeom>
        </p:spPr>
      </p:pic>
      <p:sp>
        <p:nvSpPr>
          <p:cNvPr id="6" name="Signature 100ballnik.com">
            <a:extLst>
              <a:ext uri="{FF2B5EF4-FFF2-40B4-BE49-F238E27FC236}">
                <a16:creationId xmlns:a16="http://schemas.microsoft.com/office/drawing/2014/main" id="{0C02CDE0-C126-B8F9-201F-6057B6F94D0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4849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0641D5B9-5484-D7A2-665B-F13034381ABA}"/>
              </a:ext>
            </a:extLst>
          </p:cNvPr>
          <p:cNvSpPr txBox="1"/>
          <p:nvPr/>
        </p:nvSpPr>
        <p:spPr>
          <a:xfrm>
            <a:off x="609600" y="508000"/>
            <a:ext cx="10972800" cy="55016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800" b="1" dirty="0">
                <a:solidFill>
                  <a:srgbClr val="F3EDE1"/>
                </a:solidFill>
                <a:latin typeface="Palatino Linotype" panose="02040502050505030304" pitchFamily="18" charset="0"/>
              </a:rPr>
              <a:t>Подведем итоги</a:t>
            </a:r>
          </a:p>
        </p:txBody>
      </p:sp>
      <p:sp>
        <p:nvSpPr>
          <p:cNvPr id="4" name="Route dot">
            <a:extLst>
              <a:ext uri="{FF2B5EF4-FFF2-40B4-BE49-F238E27FC236}">
                <a16:creationId xmlns:a16="http://schemas.microsoft.com/office/drawing/2014/main" id="{6CC1F928-8CC9-1A1C-D97B-9A331ECD4AD3}"/>
              </a:ext>
            </a:extLst>
          </p:cNvPr>
          <p:cNvSpPr/>
          <p:nvPr/>
        </p:nvSpPr>
        <p:spPr>
          <a:xfrm>
            <a:off x="596900" y="1172464"/>
            <a:ext cx="101600" cy="101600"/>
          </a:xfrm>
          <a:prstGeom prst="ellipse">
            <a:avLst/>
          </a:prstGeom>
          <a:solidFill>
            <a:srgbClr val="E7B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oute">
            <a:extLst>
              <a:ext uri="{FF2B5EF4-FFF2-40B4-BE49-F238E27FC236}">
                <a16:creationId xmlns:a16="http://schemas.microsoft.com/office/drawing/2014/main" id="{689327D6-8E82-0662-307C-9DFF0D5DB19F}"/>
              </a:ext>
            </a:extLst>
          </p:cNvPr>
          <p:cNvCxnSpPr/>
          <p:nvPr/>
        </p:nvCxnSpPr>
        <p:spPr>
          <a:xfrm>
            <a:off x="762000" y="1223264"/>
            <a:ext cx="1371600" cy="0"/>
          </a:xfrm>
          <a:prstGeom prst="line">
            <a:avLst/>
          </a:prstGeom>
          <a:ln w="22225">
            <a:solidFill>
              <a:srgbClr val="E7BA66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">
            <a:extLst>
              <a:ext uri="{FF2B5EF4-FFF2-40B4-BE49-F238E27FC236}">
                <a16:creationId xmlns:a16="http://schemas.microsoft.com/office/drawing/2014/main" id="{DE7D5F0C-1E32-9EBB-77CB-16F446175925}"/>
              </a:ext>
            </a:extLst>
          </p:cNvPr>
          <p:cNvCxnSpPr/>
          <p:nvPr/>
        </p:nvCxnSpPr>
        <p:spPr>
          <a:xfrm>
            <a:off x="2260600" y="1223264"/>
            <a:ext cx="1397000" cy="0"/>
          </a:xfrm>
          <a:prstGeom prst="line">
            <a:avLst/>
          </a:prstGeom>
          <a:ln w="9525">
            <a:solidFill>
              <a:srgbClr val="3E4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um 1 card">
            <a:extLst>
              <a:ext uri="{FF2B5EF4-FFF2-40B4-BE49-F238E27FC236}">
                <a16:creationId xmlns:a16="http://schemas.microsoft.com/office/drawing/2014/main" id="{E9EAE179-8685-E0C8-4469-4DCFA520F67A}"/>
              </a:ext>
            </a:extLst>
          </p:cNvPr>
          <p:cNvSpPr/>
          <p:nvPr/>
        </p:nvSpPr>
        <p:spPr>
          <a:xfrm>
            <a:off x="609600" y="1515364"/>
            <a:ext cx="10972800" cy="1686560"/>
          </a:xfrm>
          <a:prstGeom prst="roundRect">
            <a:avLst>
              <a:gd name="adj" fmla="val 6000"/>
            </a:avLst>
          </a:prstGeom>
          <a:solidFill>
            <a:srgbClr val="F7F1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um 1">
            <a:extLst>
              <a:ext uri="{FF2B5EF4-FFF2-40B4-BE49-F238E27FC236}">
                <a16:creationId xmlns:a16="http://schemas.microsoft.com/office/drawing/2014/main" id="{2A081DD3-E46B-9CE0-1A03-34BD65ABCDD9}"/>
              </a:ext>
            </a:extLst>
          </p:cNvPr>
          <p:cNvSpPr txBox="1"/>
          <p:nvPr/>
        </p:nvSpPr>
        <p:spPr>
          <a:xfrm>
            <a:off x="914400" y="1718564"/>
            <a:ext cx="104394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26231F"/>
                </a:solidFill>
                <a:latin typeface="Segoe UI" panose="020B0502040204020203" pitchFamily="34" charset="0"/>
              </a:rPr>
              <a:t>В результате Великого переселение народов, длившегося несколько веков, </a:t>
            </a:r>
            <a:r>
              <a:rPr lang="ru-RU" sz="2800" b="1" dirty="0">
                <a:solidFill>
                  <a:srgbClr val="A8711E"/>
                </a:solidFill>
                <a:latin typeface="Segoe UI" panose="020B0502040204020203" pitchFamily="34" charset="0"/>
              </a:rPr>
              <a:t>карта мира значительно изменилась</a:t>
            </a:r>
            <a:r>
              <a:rPr lang="ru-RU" sz="2800" dirty="0">
                <a:solidFill>
                  <a:srgbClr val="26231F"/>
                </a:solidFill>
                <a:latin typeface="Segoe UI" panose="020B0502040204020203" pitchFamily="34" charset="0"/>
              </a:rPr>
              <a:t>: одни государства и народы бесследно исчезли, другие появились.</a:t>
            </a:r>
          </a:p>
        </p:txBody>
      </p:sp>
      <p:sp>
        <p:nvSpPr>
          <p:cNvPr id="9" name="Sum 1 bar">
            <a:extLst>
              <a:ext uri="{FF2B5EF4-FFF2-40B4-BE49-F238E27FC236}">
                <a16:creationId xmlns:a16="http://schemas.microsoft.com/office/drawing/2014/main" id="{4E1C6AC8-D99E-3106-9431-9B8CE4E704CA}"/>
              </a:ext>
            </a:extLst>
          </p:cNvPr>
          <p:cNvSpPr/>
          <p:nvPr/>
        </p:nvSpPr>
        <p:spPr>
          <a:xfrm>
            <a:off x="711200" y="1642364"/>
            <a:ext cx="50800" cy="143256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um 2 card">
            <a:extLst>
              <a:ext uri="{FF2B5EF4-FFF2-40B4-BE49-F238E27FC236}">
                <a16:creationId xmlns:a16="http://schemas.microsoft.com/office/drawing/2014/main" id="{8F38DEEA-3057-500F-094D-7E9590F36389}"/>
              </a:ext>
            </a:extLst>
          </p:cNvPr>
          <p:cNvSpPr/>
          <p:nvPr/>
        </p:nvSpPr>
        <p:spPr>
          <a:xfrm>
            <a:off x="609600" y="3328924"/>
            <a:ext cx="10972800" cy="1259840"/>
          </a:xfrm>
          <a:prstGeom prst="roundRect">
            <a:avLst>
              <a:gd name="adj" fmla="val 6000"/>
            </a:avLst>
          </a:prstGeom>
          <a:solidFill>
            <a:srgbClr val="272C3B"/>
          </a:solidFill>
          <a:ln w="9525">
            <a:solidFill>
              <a:srgbClr val="3E45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um 2">
            <a:extLst>
              <a:ext uri="{FF2B5EF4-FFF2-40B4-BE49-F238E27FC236}">
                <a16:creationId xmlns:a16="http://schemas.microsoft.com/office/drawing/2014/main" id="{ECAFE14F-59CE-F26B-5915-8ECBA48E66BB}"/>
              </a:ext>
            </a:extLst>
          </p:cNvPr>
          <p:cNvSpPr txBox="1"/>
          <p:nvPr/>
        </p:nvSpPr>
        <p:spPr>
          <a:xfrm>
            <a:off x="914400" y="3532124"/>
            <a:ext cx="10439400" cy="853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F3EDE1"/>
                </a:solidFill>
                <a:latin typeface="Segoe UI" panose="020B0502040204020203" pitchFamily="34" charset="0"/>
              </a:rPr>
              <a:t>Активными участниками процесса переселения народов </a:t>
            </a:r>
            <a:r>
              <a:rPr lang="ru-RU" sz="2800" b="1" dirty="0">
                <a:solidFill>
                  <a:srgbClr val="F09A80"/>
                </a:solidFill>
                <a:latin typeface="Palatino Linotype" panose="02040502050505030304" pitchFamily="18" charset="0"/>
              </a:rPr>
              <a:t>в I тыс. н. э.</a:t>
            </a:r>
            <a:r>
              <a:rPr lang="ru-RU" sz="2800" dirty="0">
                <a:solidFill>
                  <a:srgbClr val="F3EDE1"/>
                </a:solidFill>
                <a:latin typeface="Segoe UI" panose="020B0502040204020203" pitchFamily="34" charset="0"/>
              </a:rPr>
              <a:t> были </a:t>
            </a:r>
            <a:r>
              <a:rPr lang="ru-RU" sz="2800" b="1" dirty="0">
                <a:solidFill>
                  <a:srgbClr val="93CD9B"/>
                </a:solidFill>
                <a:latin typeface="Palatino Linotype" panose="02040502050505030304" pitchFamily="18" charset="0"/>
              </a:rPr>
              <a:t>славяне</a:t>
            </a:r>
            <a:r>
              <a:rPr lang="ru-RU" sz="2800" dirty="0">
                <a:solidFill>
                  <a:srgbClr val="F3EDE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2" name="Sum 2 bar">
            <a:extLst>
              <a:ext uri="{FF2B5EF4-FFF2-40B4-BE49-F238E27FC236}">
                <a16:creationId xmlns:a16="http://schemas.microsoft.com/office/drawing/2014/main" id="{B3258F42-75DA-FC27-3575-3F04903C899F}"/>
              </a:ext>
            </a:extLst>
          </p:cNvPr>
          <p:cNvSpPr/>
          <p:nvPr/>
        </p:nvSpPr>
        <p:spPr>
          <a:xfrm>
            <a:off x="711200" y="3455924"/>
            <a:ext cx="50800" cy="1005840"/>
          </a:xfrm>
          <a:prstGeom prst="rect">
            <a:avLst/>
          </a:prstGeom>
          <a:solidFill>
            <a:srgbClr val="93CD9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B598031D-C500-2438-210D-B3549C7A00E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6A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6A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130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Axis">
            <a:extLst>
              <a:ext uri="{FF2B5EF4-FFF2-40B4-BE49-F238E27FC236}">
                <a16:creationId xmlns:a16="http://schemas.microsoft.com/office/drawing/2014/main" id="{B857A95F-74EB-15B7-E72E-2C735F37CDB1}"/>
              </a:ext>
            </a:extLst>
          </p:cNvPr>
          <p:cNvCxnSpPr/>
          <p:nvPr/>
        </p:nvCxnSpPr>
        <p:spPr>
          <a:xfrm>
            <a:off x="635000" y="3810000"/>
            <a:ext cx="11099800" cy="0"/>
          </a:xfrm>
          <a:prstGeom prst="line">
            <a:avLst/>
          </a:prstGeom>
          <a:ln w="25400">
            <a:solidFill>
              <a:srgbClr val="57514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3A5BED12-9E6B-E6BB-7E43-05B670087021}"/>
              </a:ext>
            </a:extLst>
          </p:cNvPr>
          <p:cNvCxnSpPr/>
          <p:nvPr/>
        </p:nvCxnSpPr>
        <p:spPr>
          <a:xfrm>
            <a:off x="762000" y="3733800"/>
            <a:ext cx="0" cy="152400"/>
          </a:xfrm>
          <a:prstGeom prst="line">
            <a:avLst/>
          </a:prstGeom>
          <a:ln w="15875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D889551-D0DC-379C-367B-768A4009ABA0}"/>
              </a:ext>
            </a:extLst>
          </p:cNvPr>
          <p:cNvCxnSpPr/>
          <p:nvPr/>
        </p:nvCxnSpPr>
        <p:spPr>
          <a:xfrm>
            <a:off x="1828800" y="3733800"/>
            <a:ext cx="0" cy="152400"/>
          </a:xfrm>
          <a:prstGeom prst="line">
            <a:avLst/>
          </a:prstGeom>
          <a:ln w="15875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97C0166-BB3A-6EF4-FA75-4D2188E4830C}"/>
              </a:ext>
            </a:extLst>
          </p:cNvPr>
          <p:cNvCxnSpPr/>
          <p:nvPr/>
        </p:nvCxnSpPr>
        <p:spPr>
          <a:xfrm>
            <a:off x="2895600" y="3733800"/>
            <a:ext cx="0" cy="152400"/>
          </a:xfrm>
          <a:prstGeom prst="line">
            <a:avLst/>
          </a:prstGeom>
          <a:ln w="15875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DBAE4620-2DD1-79CC-0B10-86FB1CC4FEBA}"/>
              </a:ext>
            </a:extLst>
          </p:cNvPr>
          <p:cNvCxnSpPr/>
          <p:nvPr/>
        </p:nvCxnSpPr>
        <p:spPr>
          <a:xfrm>
            <a:off x="3962400" y="3733800"/>
            <a:ext cx="0" cy="152400"/>
          </a:xfrm>
          <a:prstGeom prst="line">
            <a:avLst/>
          </a:prstGeom>
          <a:ln w="15875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F0D851B-A2E6-6425-07AE-3F42C73ADEF6}"/>
              </a:ext>
            </a:extLst>
          </p:cNvPr>
          <p:cNvCxnSpPr/>
          <p:nvPr/>
        </p:nvCxnSpPr>
        <p:spPr>
          <a:xfrm>
            <a:off x="5029200" y="3733800"/>
            <a:ext cx="0" cy="152400"/>
          </a:xfrm>
          <a:prstGeom prst="line">
            <a:avLst/>
          </a:prstGeom>
          <a:ln w="15875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229F4EB-87E1-0F9C-E9D1-53110423101C}"/>
              </a:ext>
            </a:extLst>
          </p:cNvPr>
          <p:cNvCxnSpPr/>
          <p:nvPr/>
        </p:nvCxnSpPr>
        <p:spPr>
          <a:xfrm>
            <a:off x="6096000" y="3733800"/>
            <a:ext cx="0" cy="152400"/>
          </a:xfrm>
          <a:prstGeom prst="line">
            <a:avLst/>
          </a:prstGeom>
          <a:ln w="15875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7A122FD-CACF-361E-46F2-E4A96EC18B6A}"/>
              </a:ext>
            </a:extLst>
          </p:cNvPr>
          <p:cNvCxnSpPr/>
          <p:nvPr/>
        </p:nvCxnSpPr>
        <p:spPr>
          <a:xfrm>
            <a:off x="7162800" y="3733800"/>
            <a:ext cx="0" cy="152400"/>
          </a:xfrm>
          <a:prstGeom prst="line">
            <a:avLst/>
          </a:prstGeom>
          <a:ln w="15875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C862BDD-1A0C-C129-DB60-DFBBF2A827F5}"/>
              </a:ext>
            </a:extLst>
          </p:cNvPr>
          <p:cNvCxnSpPr/>
          <p:nvPr/>
        </p:nvCxnSpPr>
        <p:spPr>
          <a:xfrm>
            <a:off x="8229600" y="3733800"/>
            <a:ext cx="0" cy="152400"/>
          </a:xfrm>
          <a:prstGeom prst="line">
            <a:avLst/>
          </a:prstGeom>
          <a:ln w="15875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9AB35231-F961-FF67-0CD7-384D7700ED79}"/>
              </a:ext>
            </a:extLst>
          </p:cNvPr>
          <p:cNvCxnSpPr/>
          <p:nvPr/>
        </p:nvCxnSpPr>
        <p:spPr>
          <a:xfrm>
            <a:off x="9296400" y="3733800"/>
            <a:ext cx="0" cy="152400"/>
          </a:xfrm>
          <a:prstGeom prst="line">
            <a:avLst/>
          </a:prstGeom>
          <a:ln w="15875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DB0F54D-E9A0-01DB-2494-C0E55048DAAC}"/>
              </a:ext>
            </a:extLst>
          </p:cNvPr>
          <p:cNvCxnSpPr/>
          <p:nvPr/>
        </p:nvCxnSpPr>
        <p:spPr>
          <a:xfrm>
            <a:off x="10363200" y="3733800"/>
            <a:ext cx="0" cy="152400"/>
          </a:xfrm>
          <a:prstGeom prst="line">
            <a:avLst/>
          </a:prstGeom>
          <a:ln w="15875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55C1055-7FCE-82B2-06D6-DC2294E37B7B}"/>
              </a:ext>
            </a:extLst>
          </p:cNvPr>
          <p:cNvCxnSpPr/>
          <p:nvPr/>
        </p:nvCxnSpPr>
        <p:spPr>
          <a:xfrm>
            <a:off x="11430000" y="3733800"/>
            <a:ext cx="0" cy="152400"/>
          </a:xfrm>
          <a:prstGeom prst="line">
            <a:avLst/>
          </a:prstGeom>
          <a:ln w="15875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Millennium band">
            <a:extLst>
              <a:ext uri="{FF2B5EF4-FFF2-40B4-BE49-F238E27FC236}">
                <a16:creationId xmlns:a16="http://schemas.microsoft.com/office/drawing/2014/main" id="{7F14914B-85C7-8E68-4B5B-C29533245A1A}"/>
              </a:ext>
            </a:extLst>
          </p:cNvPr>
          <p:cNvSpPr/>
          <p:nvPr/>
        </p:nvSpPr>
        <p:spPr>
          <a:xfrm>
            <a:off x="762000" y="3378200"/>
            <a:ext cx="10668000" cy="203200"/>
          </a:xfrm>
          <a:prstGeom prst="rect">
            <a:avLst/>
          </a:prstGeom>
          <a:solidFill>
            <a:srgbClr val="F6EAD2"/>
          </a:solidFill>
          <a:ln w="9525">
            <a:solidFill>
              <a:srgbClr val="A871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Date 0">
            <a:extLst>
              <a:ext uri="{FF2B5EF4-FFF2-40B4-BE49-F238E27FC236}">
                <a16:creationId xmlns:a16="http://schemas.microsoft.com/office/drawing/2014/main" id="{DF2C8D9D-B7D4-EA45-8C40-3F84DC5407E1}"/>
              </a:ext>
            </a:extLst>
          </p:cNvPr>
          <p:cNvSpPr txBox="1"/>
          <p:nvPr/>
        </p:nvSpPr>
        <p:spPr>
          <a:xfrm>
            <a:off x="762000" y="2494280"/>
            <a:ext cx="4826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r>
              <a:rPr lang="ru-RU" sz="26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1 тыс. н. э.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— Великое переселение народов</a:t>
            </a:r>
          </a:p>
        </p:txBody>
      </p:sp>
      <p:sp>
        <p:nvSpPr>
          <p:cNvPr id="17" name="Span 1">
            <a:extLst>
              <a:ext uri="{FF2B5EF4-FFF2-40B4-BE49-F238E27FC236}">
                <a16:creationId xmlns:a16="http://schemas.microsoft.com/office/drawing/2014/main" id="{E6502521-73E8-6AA1-E6F0-7568AF22AC38}"/>
              </a:ext>
            </a:extLst>
          </p:cNvPr>
          <p:cNvSpPr/>
          <p:nvPr/>
        </p:nvSpPr>
        <p:spPr>
          <a:xfrm>
            <a:off x="7162800" y="3746500"/>
            <a:ext cx="1066800" cy="127000"/>
          </a:xfrm>
          <a:prstGeom prst="rect">
            <a:avLst/>
          </a:prstGeom>
          <a:solidFill>
            <a:srgbClr val="3C77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20FC1A98-EC90-89E1-B0F8-785AA658552F}"/>
              </a:ext>
            </a:extLst>
          </p:cNvPr>
          <p:cNvCxnSpPr/>
          <p:nvPr/>
        </p:nvCxnSpPr>
        <p:spPr>
          <a:xfrm>
            <a:off x="7696200" y="3302000"/>
            <a:ext cx="0" cy="406400"/>
          </a:xfrm>
          <a:prstGeom prst="line">
            <a:avLst/>
          </a:prstGeom>
          <a:ln w="12700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Date 1">
            <a:extLst>
              <a:ext uri="{FF2B5EF4-FFF2-40B4-BE49-F238E27FC236}">
                <a16:creationId xmlns:a16="http://schemas.microsoft.com/office/drawing/2014/main" id="{1181BFCA-4716-8E2F-BA12-038EB8CDBFD7}"/>
              </a:ext>
            </a:extLst>
          </p:cNvPr>
          <p:cNvSpPr txBox="1"/>
          <p:nvPr/>
        </p:nvSpPr>
        <p:spPr>
          <a:xfrm>
            <a:off x="6680200" y="1976120"/>
            <a:ext cx="4318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r>
              <a:rPr lang="ru-RU" sz="26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VII в.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— разделение славян на три ветви — западных, восточных и южных</a:t>
            </a:r>
          </a:p>
        </p:txBody>
      </p:sp>
      <p:sp>
        <p:nvSpPr>
          <p:cNvPr id="20" name="Span 2">
            <a:extLst>
              <a:ext uri="{FF2B5EF4-FFF2-40B4-BE49-F238E27FC236}">
                <a16:creationId xmlns:a16="http://schemas.microsoft.com/office/drawing/2014/main" id="{4786D5F3-5085-791D-22D9-57DF7C5C0ABA}"/>
              </a:ext>
            </a:extLst>
          </p:cNvPr>
          <p:cNvSpPr/>
          <p:nvPr/>
        </p:nvSpPr>
        <p:spPr>
          <a:xfrm>
            <a:off x="3962400" y="3746500"/>
            <a:ext cx="1066800" cy="127000"/>
          </a:xfrm>
          <a:prstGeom prst="rect">
            <a:avLst/>
          </a:prstGeom>
          <a:solidFill>
            <a:srgbClr val="A871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270833A0-8ADA-D1C0-D7A5-C80682CF7F5F}"/>
              </a:ext>
            </a:extLst>
          </p:cNvPr>
          <p:cNvCxnSpPr/>
          <p:nvPr/>
        </p:nvCxnSpPr>
        <p:spPr>
          <a:xfrm>
            <a:off x="4495800" y="3911600"/>
            <a:ext cx="0" cy="406400"/>
          </a:xfrm>
          <a:prstGeom prst="line">
            <a:avLst/>
          </a:prstGeom>
          <a:ln w="12700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Date 2">
            <a:extLst>
              <a:ext uri="{FF2B5EF4-FFF2-40B4-BE49-F238E27FC236}">
                <a16:creationId xmlns:a16="http://schemas.microsoft.com/office/drawing/2014/main" id="{1D4A6236-F1BB-BBCF-B516-75D65951E142}"/>
              </a:ext>
            </a:extLst>
          </p:cNvPr>
          <p:cNvSpPr txBox="1"/>
          <p:nvPr/>
        </p:nvSpPr>
        <p:spPr>
          <a:xfrm>
            <a:off x="3987800" y="4394200"/>
            <a:ext cx="5080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IV в.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— вторжение гуннов в Европу</a:t>
            </a:r>
          </a:p>
        </p:txBody>
      </p:sp>
      <p:sp>
        <p:nvSpPr>
          <p:cNvPr id="23" name="Point 3">
            <a:extLst>
              <a:ext uri="{FF2B5EF4-FFF2-40B4-BE49-F238E27FC236}">
                <a16:creationId xmlns:a16="http://schemas.microsoft.com/office/drawing/2014/main" id="{8F6608A6-CB8D-1FF5-B303-A256514E7299}"/>
              </a:ext>
            </a:extLst>
          </p:cNvPr>
          <p:cNvSpPr/>
          <p:nvPr/>
        </p:nvSpPr>
        <p:spPr>
          <a:xfrm>
            <a:off x="5751068" y="3721100"/>
            <a:ext cx="177800" cy="177800"/>
          </a:xfrm>
          <a:prstGeom prst="ellipse">
            <a:avLst/>
          </a:prstGeom>
          <a:solidFill>
            <a:srgbClr val="7A3A5D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6B802C04-C9C9-217C-8729-9E16587DB791}"/>
              </a:ext>
            </a:extLst>
          </p:cNvPr>
          <p:cNvCxnSpPr/>
          <p:nvPr/>
        </p:nvCxnSpPr>
        <p:spPr>
          <a:xfrm>
            <a:off x="5839968" y="3911600"/>
            <a:ext cx="0" cy="1295400"/>
          </a:xfrm>
          <a:prstGeom prst="line">
            <a:avLst/>
          </a:prstGeom>
          <a:ln w="12700">
            <a:solidFill>
              <a:srgbClr val="5751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Date 3">
            <a:extLst>
              <a:ext uri="{FF2B5EF4-FFF2-40B4-BE49-F238E27FC236}">
                <a16:creationId xmlns:a16="http://schemas.microsoft.com/office/drawing/2014/main" id="{FDBFBDCC-0C57-5372-5987-48863DAFD1FC}"/>
              </a:ext>
            </a:extLst>
          </p:cNvPr>
          <p:cNvSpPr txBox="1"/>
          <p:nvPr/>
        </p:nvSpPr>
        <p:spPr>
          <a:xfrm>
            <a:off x="5331968" y="5283200"/>
            <a:ext cx="5080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A23F2C"/>
                </a:solidFill>
                <a:latin typeface="Palatino Linotype" panose="02040502050505030304" pitchFamily="18" charset="0"/>
              </a:rPr>
              <a:t>476 г.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— падение Западной Римской империи</a:t>
            </a:r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515C7233-AE74-888E-F7B9-4E3C5C56D7B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B6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B6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7364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6231F"/>
      </a:dk1>
      <a:lt1>
        <a:srgbClr val="FFFFFF"/>
      </a:lt1>
      <a:dk2>
        <a:srgbClr val="57514A"/>
      </a:dk2>
      <a:lt2>
        <a:srgbClr val="F6EAD2"/>
      </a:lt2>
      <a:accent1>
        <a:srgbClr val="A23F2C"/>
      </a:accent1>
      <a:accent2>
        <a:srgbClr val="3E5F8C"/>
      </a:accent2>
      <a:accent3>
        <a:srgbClr val="A8711E"/>
      </a:accent3>
      <a:accent4>
        <a:srgbClr val="3C774A"/>
      </a:accent4>
      <a:accent5>
        <a:srgbClr val="7A3A5D"/>
      </a:accent5>
      <a:accent6>
        <a:srgbClr val="2A7A7E"/>
      </a:accent6>
      <a:hlink>
        <a:srgbClr val="467886"/>
      </a:hlink>
      <a:folHlink>
        <a:srgbClr val="96607D"/>
      </a:folHlink>
    </a:clrScheme>
    <a:fontScheme name="Стандартная">
      <a:majorFont>
        <a:latin typeface="Palatino Linotype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937</Words>
  <Application>Microsoft Office PowerPoint</Application>
  <PresentationFormat>Произвольный</PresentationFormat>
  <Paragraphs>99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Palatino Linotype</vt:lpstr>
      <vt:lpstr>Segoe UI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Великое переселение народов. Восточная Европа и Северная Азия в 1-м тыс. н. э.</dc:title>
  <dc:creator>100ballnik.com</dc:creator>
  <cp:lastModifiedBy>Mendal</cp:lastModifiedBy>
  <cp:revision>1</cp:revision>
  <dcterms:created xsi:type="dcterms:W3CDTF">2026-11-02T07:10:53Z</dcterms:created>
  <dcterms:modified xsi:type="dcterms:W3CDTF">2026-11-02T07:10:54Z</dcterms:modified>
</cp:coreProperties>
</file>