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E01B82-EACB-B69F-2F64-A4334BD4B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7B78BD-B8C6-46C7-E2AA-5145081C5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4B844B-6A35-0517-5396-40B39655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988459-87CA-DFFB-9077-4AE8103A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692BB3-C58F-06F5-F261-922948105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950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F409D-6337-A51C-86F6-7C3307B6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765EC7-FEF8-1C3E-9F96-5471F3829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6862AC-41C7-119C-4391-9653E8CB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021E0B-266C-5A43-4BB4-F847212AF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C83C71-2E75-09F1-063F-B23B90A6B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6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67C0D-B981-C9F3-4B0B-6F7E3D917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6E0A88-91BA-E79E-F0FE-1D0565646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07865C-FAE8-0D6D-1D91-B460EF9D7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90044A-5D08-5D5C-0F54-2C3CD989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E0A8A2-A7F7-43F7-5E20-0D334AF81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38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E3848-51C9-B1ED-7F88-942F70B8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CED213-3C9D-25B4-A55F-79B37D7D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F2479F-C86C-AE9B-FA28-6FA2D8BBA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20F9F4-2360-C878-EFFA-8F6AF30D4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F452BA-1D2D-31DB-6D6A-B36F53001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49147E-4129-A6AF-27B6-2E6129B05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0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1277D-DED2-34F9-E9A9-5E0306FE5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67977E-661C-6C4F-BEFB-A1886D69B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7CB816-BEBB-4039-6AA1-528F49D2B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51560F-8E05-97D3-07C4-17E6FE510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64007D-FDFA-1DA1-4CDE-E6D8502638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9AEF824-999D-5FC9-ED0C-3211E72D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116F63-7084-621A-70BC-B554B013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931FE1-0A32-8F7F-4CCC-5D69C3BD0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06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60C62-D24B-CCCF-B2CD-B4888ACC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12B188E-5E9A-CF58-DBA8-A4CF11F00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D360CB-FB23-3231-30ED-90D00F0FB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7DE8353-57AD-7CAB-4BBC-FA8B16AB9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217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B858E52-D8F3-38F0-128A-265B56B76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3D574A-0F8C-5BE3-9877-92F345DB3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9EDCA8-22B1-2385-F1C3-E2BC0C969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59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E9841-78EB-EEBE-E920-C0030A8E4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3A87D3-7168-A781-2DE1-C84C96517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14C744-A20D-4E94-8EBB-6E4DF89A4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221DEA-F947-4BCE-7138-847399052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7FE8BE-70D2-C0CC-E92E-48FA591B1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C4330B-E386-7186-B405-C10325F3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94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32C88-92FE-D2BD-0948-D7B04E2E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4A475D5-215F-721B-54FA-F9631FA18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AA7F73-36E2-147A-E128-FA8045AD1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28E82A-6E55-7F81-8675-F20A8625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59D78B-2AE7-613B-E26D-FE8980017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F39486-EB9C-2EDB-A8EF-C4125E71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988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C175F1-CC9E-2B4C-E6A0-14EE42AAA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2F4B22-656C-7001-073D-325A09DFA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10C012-8C3A-9E15-DD7E-BE2A706D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97375A-6663-0F70-7C96-B0520050B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823CE0-3B7A-A0EF-2ED2-9D29040BF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64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32B0D-8CC1-96FA-24CD-9B63D48112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D56B75-AFFA-BD1B-216B-DF32501F9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32605D-DAA4-2CAD-10C3-5C6CE56F4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BF3C3D-ED3A-7ADB-B9E8-A71DE20C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AE8D9D-5052-025F-8DD7-72E6293C0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18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E40A3-F678-807E-7A30-BE8771F49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698FDF-0EA1-542D-1434-C3E074F90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1726A2-71A6-6F25-CC2F-C0498AD1CB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EBD67E-9E07-4628-A505-2E509B1F9BAA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F56D1C-4C0C-DEAB-E903-A370702F8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CC2700-D88B-F723-F8B3-3F221A0E1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613A5-95EF-486D-9C2E-AB7310D4E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97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ver panel">
            <a:extLst>
              <a:ext uri="{FF2B5EF4-FFF2-40B4-BE49-F238E27FC236}">
                <a16:creationId xmlns:a16="http://schemas.microsoft.com/office/drawing/2014/main" id="{3F4CE9AD-C75E-F55A-EA88-C266893EB7C5}"/>
              </a:ext>
            </a:extLst>
          </p:cNvPr>
          <p:cNvSpPr/>
          <p:nvPr/>
        </p:nvSpPr>
        <p:spPr>
          <a:xfrm>
            <a:off x="0" y="0"/>
            <a:ext cx="5969000" cy="6858000"/>
          </a:xfrm>
          <a:prstGeom prst="rect">
            <a:avLst/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Cover rule">
            <a:extLst>
              <a:ext uri="{FF2B5EF4-FFF2-40B4-BE49-F238E27FC236}">
                <a16:creationId xmlns:a16="http://schemas.microsoft.com/office/drawing/2014/main" id="{EFED6DC1-AC99-E3FF-4F9C-3063C8D6EE0B}"/>
              </a:ext>
            </a:extLst>
          </p:cNvPr>
          <p:cNvSpPr/>
          <p:nvPr/>
        </p:nvSpPr>
        <p:spPr>
          <a:xfrm>
            <a:off x="762000" y="1524000"/>
            <a:ext cx="812800" cy="76200"/>
          </a:xfrm>
          <a:prstGeom prst="rect">
            <a:avLst/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ver title">
            <a:extLst>
              <a:ext uri="{FF2B5EF4-FFF2-40B4-BE49-F238E27FC236}">
                <a16:creationId xmlns:a16="http://schemas.microsoft.com/office/drawing/2014/main" id="{C140068D-819B-3C54-AA95-E816D756848B}"/>
              </a:ext>
            </a:extLst>
          </p:cNvPr>
          <p:cNvSpPr txBox="1"/>
          <p:nvPr/>
        </p:nvSpPr>
        <p:spPr>
          <a:xfrm>
            <a:off x="762000" y="1854200"/>
            <a:ext cx="4826000" cy="251917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5800" dirty="0">
                <a:solidFill>
                  <a:srgbClr val="FFFFFF"/>
                </a:solidFill>
                <a:latin typeface="Segoe UI Semibold" panose="020B0702040204020203" pitchFamily="34" charset="0"/>
              </a:rPr>
              <a:t>Умножение смешанных чисел</a:t>
            </a:r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32C1BBB5-6553-19BE-D85B-287CAAA138FC}"/>
              </a:ext>
            </a:extLst>
          </p:cNvPr>
          <p:cNvSpPr txBox="1"/>
          <p:nvPr/>
        </p:nvSpPr>
        <p:spPr>
          <a:xfrm>
            <a:off x="762000" y="4652772"/>
            <a:ext cx="482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B9C3D6"/>
                </a:solidFill>
                <a:latin typeface="Segoe UI" panose="020B0502040204020203" pitchFamily="34" charset="0"/>
              </a:rPr>
              <a:t>урок математики в 6 классе</a:t>
            </a:r>
          </a:p>
        </p:txBody>
      </p:sp>
      <p:sp>
        <p:nvSpPr>
          <p:cNvPr id="7" name="Model mount">
            <a:extLst>
              <a:ext uri="{FF2B5EF4-FFF2-40B4-BE49-F238E27FC236}">
                <a16:creationId xmlns:a16="http://schemas.microsoft.com/office/drawing/2014/main" id="{4C7E0803-08C5-4695-19AE-6B3BB7069BD3}"/>
              </a:ext>
            </a:extLst>
          </p:cNvPr>
          <p:cNvSpPr/>
          <p:nvPr/>
        </p:nvSpPr>
        <p:spPr>
          <a:xfrm>
            <a:off x="6350000" y="1143000"/>
            <a:ext cx="5588000" cy="381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Wall model">
            <a:extLst>
              <a:ext uri="{FF2B5EF4-FFF2-40B4-BE49-F238E27FC236}">
                <a16:creationId xmlns:a16="http://schemas.microsoft.com/office/drawing/2014/main" id="{89FF9F28-48B8-468A-F38E-3BABF5DEB13F}"/>
              </a:ext>
            </a:extLst>
          </p:cNvPr>
          <p:cNvGrpSpPr/>
          <p:nvPr/>
        </p:nvGrpSpPr>
        <p:grpSpPr>
          <a:xfrm>
            <a:off x="7366000" y="1778000"/>
            <a:ext cx="3810000" cy="2032000"/>
            <a:chOff x="7366000" y="1778000"/>
            <a:chExt cx="3810000" cy="2032000"/>
          </a:xfrm>
        </p:grpSpPr>
        <p:sp>
          <p:nvSpPr>
            <p:cNvPr id="8" name="Tile 0 0">
              <a:extLst>
                <a:ext uri="{FF2B5EF4-FFF2-40B4-BE49-F238E27FC236}">
                  <a16:creationId xmlns:a16="http://schemas.microsoft.com/office/drawing/2014/main" id="{524DE51A-1EA6-E72D-F734-01B93A69AACA}"/>
                </a:ext>
              </a:extLst>
            </p:cNvPr>
            <p:cNvSpPr/>
            <p:nvPr/>
          </p:nvSpPr>
          <p:spPr>
            <a:xfrm>
              <a:off x="7366000" y="1778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ile 0 1">
              <a:extLst>
                <a:ext uri="{FF2B5EF4-FFF2-40B4-BE49-F238E27FC236}">
                  <a16:creationId xmlns:a16="http://schemas.microsoft.com/office/drawing/2014/main" id="{8507AE43-079A-7783-20B2-D3DB3B9FA35E}"/>
                </a:ext>
              </a:extLst>
            </p:cNvPr>
            <p:cNvSpPr/>
            <p:nvPr/>
          </p:nvSpPr>
          <p:spPr>
            <a:xfrm>
              <a:off x="7366000" y="2286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ile 0 2">
              <a:extLst>
                <a:ext uri="{FF2B5EF4-FFF2-40B4-BE49-F238E27FC236}">
                  <a16:creationId xmlns:a16="http://schemas.microsoft.com/office/drawing/2014/main" id="{FD881ACA-5471-C702-A9AC-AC9303527A96}"/>
                </a:ext>
              </a:extLst>
            </p:cNvPr>
            <p:cNvSpPr/>
            <p:nvPr/>
          </p:nvSpPr>
          <p:spPr>
            <a:xfrm>
              <a:off x="7366000" y="2794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ile 0 3">
              <a:extLst>
                <a:ext uri="{FF2B5EF4-FFF2-40B4-BE49-F238E27FC236}">
                  <a16:creationId xmlns:a16="http://schemas.microsoft.com/office/drawing/2014/main" id="{BB73619F-882D-134D-2DF7-4C899412539A}"/>
                </a:ext>
              </a:extLst>
            </p:cNvPr>
            <p:cNvSpPr/>
            <p:nvPr/>
          </p:nvSpPr>
          <p:spPr>
            <a:xfrm>
              <a:off x="7366000" y="3302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ile 1 0">
              <a:extLst>
                <a:ext uri="{FF2B5EF4-FFF2-40B4-BE49-F238E27FC236}">
                  <a16:creationId xmlns:a16="http://schemas.microsoft.com/office/drawing/2014/main" id="{F1D59E0D-E1D8-2E02-810F-0B3AB1ACBCA7}"/>
                </a:ext>
              </a:extLst>
            </p:cNvPr>
            <p:cNvSpPr/>
            <p:nvPr/>
          </p:nvSpPr>
          <p:spPr>
            <a:xfrm>
              <a:off x="8128000" y="1778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ile 1 1">
              <a:extLst>
                <a:ext uri="{FF2B5EF4-FFF2-40B4-BE49-F238E27FC236}">
                  <a16:creationId xmlns:a16="http://schemas.microsoft.com/office/drawing/2014/main" id="{B4982011-1868-0ACC-8E99-BFB243A6D322}"/>
                </a:ext>
              </a:extLst>
            </p:cNvPr>
            <p:cNvSpPr/>
            <p:nvPr/>
          </p:nvSpPr>
          <p:spPr>
            <a:xfrm>
              <a:off x="8128000" y="2286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ile 1 2">
              <a:extLst>
                <a:ext uri="{FF2B5EF4-FFF2-40B4-BE49-F238E27FC236}">
                  <a16:creationId xmlns:a16="http://schemas.microsoft.com/office/drawing/2014/main" id="{9F281552-82D0-5908-A4AD-FE9FAD82DE12}"/>
                </a:ext>
              </a:extLst>
            </p:cNvPr>
            <p:cNvSpPr/>
            <p:nvPr/>
          </p:nvSpPr>
          <p:spPr>
            <a:xfrm>
              <a:off x="8128000" y="2794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ile 1 3">
              <a:extLst>
                <a:ext uri="{FF2B5EF4-FFF2-40B4-BE49-F238E27FC236}">
                  <a16:creationId xmlns:a16="http://schemas.microsoft.com/office/drawing/2014/main" id="{99EF9693-D6E4-E26E-2889-F963C391198B}"/>
                </a:ext>
              </a:extLst>
            </p:cNvPr>
            <p:cNvSpPr/>
            <p:nvPr/>
          </p:nvSpPr>
          <p:spPr>
            <a:xfrm>
              <a:off x="8128000" y="3302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ile 2 0">
              <a:extLst>
                <a:ext uri="{FF2B5EF4-FFF2-40B4-BE49-F238E27FC236}">
                  <a16:creationId xmlns:a16="http://schemas.microsoft.com/office/drawing/2014/main" id="{80ECB9BF-C779-2958-439F-0B8A8D1B8709}"/>
                </a:ext>
              </a:extLst>
            </p:cNvPr>
            <p:cNvSpPr/>
            <p:nvPr/>
          </p:nvSpPr>
          <p:spPr>
            <a:xfrm>
              <a:off x="8890000" y="1778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ile 2 1">
              <a:extLst>
                <a:ext uri="{FF2B5EF4-FFF2-40B4-BE49-F238E27FC236}">
                  <a16:creationId xmlns:a16="http://schemas.microsoft.com/office/drawing/2014/main" id="{6C1E04C0-3E8A-4F79-351A-C22FACC845EE}"/>
                </a:ext>
              </a:extLst>
            </p:cNvPr>
            <p:cNvSpPr/>
            <p:nvPr/>
          </p:nvSpPr>
          <p:spPr>
            <a:xfrm>
              <a:off x="8890000" y="2286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ile 2 2">
              <a:extLst>
                <a:ext uri="{FF2B5EF4-FFF2-40B4-BE49-F238E27FC236}">
                  <a16:creationId xmlns:a16="http://schemas.microsoft.com/office/drawing/2014/main" id="{2E27DA32-69FC-C26C-8EC2-8BC3FD5BDDD6}"/>
                </a:ext>
              </a:extLst>
            </p:cNvPr>
            <p:cNvSpPr/>
            <p:nvPr/>
          </p:nvSpPr>
          <p:spPr>
            <a:xfrm>
              <a:off x="8890000" y="2794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ile 2 3">
              <a:extLst>
                <a:ext uri="{FF2B5EF4-FFF2-40B4-BE49-F238E27FC236}">
                  <a16:creationId xmlns:a16="http://schemas.microsoft.com/office/drawing/2014/main" id="{35A5D80B-329A-D663-2B7B-3A0D0512236A}"/>
                </a:ext>
              </a:extLst>
            </p:cNvPr>
            <p:cNvSpPr/>
            <p:nvPr/>
          </p:nvSpPr>
          <p:spPr>
            <a:xfrm>
              <a:off x="8890000" y="3302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ile 3 0">
              <a:extLst>
                <a:ext uri="{FF2B5EF4-FFF2-40B4-BE49-F238E27FC236}">
                  <a16:creationId xmlns:a16="http://schemas.microsoft.com/office/drawing/2014/main" id="{3261A804-8A42-6445-32C0-CC1AB0F3F68F}"/>
                </a:ext>
              </a:extLst>
            </p:cNvPr>
            <p:cNvSpPr/>
            <p:nvPr/>
          </p:nvSpPr>
          <p:spPr>
            <a:xfrm>
              <a:off x="9652000" y="1778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ile 3 1">
              <a:extLst>
                <a:ext uri="{FF2B5EF4-FFF2-40B4-BE49-F238E27FC236}">
                  <a16:creationId xmlns:a16="http://schemas.microsoft.com/office/drawing/2014/main" id="{9B486C27-3AA0-6021-9963-100139FA5B09}"/>
                </a:ext>
              </a:extLst>
            </p:cNvPr>
            <p:cNvSpPr/>
            <p:nvPr/>
          </p:nvSpPr>
          <p:spPr>
            <a:xfrm>
              <a:off x="9652000" y="2286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ile 3 2">
              <a:extLst>
                <a:ext uri="{FF2B5EF4-FFF2-40B4-BE49-F238E27FC236}">
                  <a16:creationId xmlns:a16="http://schemas.microsoft.com/office/drawing/2014/main" id="{D7C3212E-59B5-56EA-6BDF-525CBF96B0ED}"/>
                </a:ext>
              </a:extLst>
            </p:cNvPr>
            <p:cNvSpPr/>
            <p:nvPr/>
          </p:nvSpPr>
          <p:spPr>
            <a:xfrm>
              <a:off x="9652000" y="2794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ile 3 3">
              <a:extLst>
                <a:ext uri="{FF2B5EF4-FFF2-40B4-BE49-F238E27FC236}">
                  <a16:creationId xmlns:a16="http://schemas.microsoft.com/office/drawing/2014/main" id="{FD165F81-34AE-62E5-E502-CC638C72F589}"/>
                </a:ext>
              </a:extLst>
            </p:cNvPr>
            <p:cNvSpPr/>
            <p:nvPr/>
          </p:nvSpPr>
          <p:spPr>
            <a:xfrm>
              <a:off x="9652000" y="3302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ile 4 0">
              <a:extLst>
                <a:ext uri="{FF2B5EF4-FFF2-40B4-BE49-F238E27FC236}">
                  <a16:creationId xmlns:a16="http://schemas.microsoft.com/office/drawing/2014/main" id="{6FDC9AB4-0945-5AD4-A746-94F3837915D0}"/>
                </a:ext>
              </a:extLst>
            </p:cNvPr>
            <p:cNvSpPr/>
            <p:nvPr/>
          </p:nvSpPr>
          <p:spPr>
            <a:xfrm>
              <a:off x="10414000" y="1778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ile 4 1">
              <a:extLst>
                <a:ext uri="{FF2B5EF4-FFF2-40B4-BE49-F238E27FC236}">
                  <a16:creationId xmlns:a16="http://schemas.microsoft.com/office/drawing/2014/main" id="{FCD9EA28-3FE7-C15C-1426-AD6A0B6A2D44}"/>
                </a:ext>
              </a:extLst>
            </p:cNvPr>
            <p:cNvSpPr/>
            <p:nvPr/>
          </p:nvSpPr>
          <p:spPr>
            <a:xfrm>
              <a:off x="10414000" y="2286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ile 4 2">
              <a:extLst>
                <a:ext uri="{FF2B5EF4-FFF2-40B4-BE49-F238E27FC236}">
                  <a16:creationId xmlns:a16="http://schemas.microsoft.com/office/drawing/2014/main" id="{FB0A0D7A-D08E-85CE-1E9A-B9F2F0863D19}"/>
                </a:ext>
              </a:extLst>
            </p:cNvPr>
            <p:cNvSpPr/>
            <p:nvPr/>
          </p:nvSpPr>
          <p:spPr>
            <a:xfrm>
              <a:off x="10414000" y="2794000"/>
              <a:ext cx="762000" cy="508000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ile 4 3">
              <a:extLst>
                <a:ext uri="{FF2B5EF4-FFF2-40B4-BE49-F238E27FC236}">
                  <a16:creationId xmlns:a16="http://schemas.microsoft.com/office/drawing/2014/main" id="{B4E100DA-356A-AC66-56D7-B7EB4B6DD277}"/>
                </a:ext>
              </a:extLst>
            </p:cNvPr>
            <p:cNvSpPr/>
            <p:nvPr/>
          </p:nvSpPr>
          <p:spPr>
            <a:xfrm>
              <a:off x="10414000" y="3302000"/>
              <a:ext cx="762000" cy="508000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7917090F-64B7-13E3-018A-B751B81073B9}"/>
                </a:ext>
              </a:extLst>
            </p:cNvPr>
            <p:cNvCxnSpPr/>
            <p:nvPr/>
          </p:nvCxnSpPr>
          <p:spPr>
            <a:xfrm>
              <a:off x="8890000" y="1778000"/>
              <a:ext cx="0" cy="2032000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54377946-9D8C-54F7-CFBC-C2E864180355}"/>
                </a:ext>
              </a:extLst>
            </p:cNvPr>
            <p:cNvCxnSpPr/>
            <p:nvPr/>
          </p:nvCxnSpPr>
          <p:spPr>
            <a:xfrm>
              <a:off x="10414000" y="1778000"/>
              <a:ext cx="0" cy="2032000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79EEB89C-2D98-E385-0495-37E2DB6CF54A}"/>
                </a:ext>
              </a:extLst>
            </p:cNvPr>
            <p:cNvCxnSpPr/>
            <p:nvPr/>
          </p:nvCxnSpPr>
          <p:spPr>
            <a:xfrm>
              <a:off x="7366000" y="3302000"/>
              <a:ext cx="3810000" cy="0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Wall frame">
              <a:extLst>
                <a:ext uri="{FF2B5EF4-FFF2-40B4-BE49-F238E27FC236}">
                  <a16:creationId xmlns:a16="http://schemas.microsoft.com/office/drawing/2014/main" id="{817E53EE-304A-4623-B8EE-82DA652371FC}"/>
                </a:ext>
              </a:extLst>
            </p:cNvPr>
            <p:cNvSpPr/>
            <p:nvPr/>
          </p:nvSpPr>
          <p:spPr>
            <a:xfrm>
              <a:off x="7366000" y="1778000"/>
              <a:ext cx="3810000" cy="2032000"/>
            </a:xfrm>
            <a:prstGeom prst="rect">
              <a:avLst/>
            </a:prstGeom>
            <a:noFill/>
            <a:ln w="25400" cap="flat" cmpd="sng" algn="ctr">
              <a:solidFill>
                <a:srgbClr val="B8432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Strip a1">
            <a:extLst>
              <a:ext uri="{FF2B5EF4-FFF2-40B4-BE49-F238E27FC236}">
                <a16:creationId xmlns:a16="http://schemas.microsoft.com/office/drawing/2014/main" id="{D9B95A07-E4A7-33E3-5434-948C79EAEA3A}"/>
              </a:ext>
            </a:extLst>
          </p:cNvPr>
          <p:cNvGrpSpPr/>
          <p:nvPr/>
        </p:nvGrpSpPr>
        <p:grpSpPr>
          <a:xfrm>
            <a:off x="7366000" y="4089400"/>
            <a:ext cx="1524000" cy="279400"/>
            <a:chOff x="7366000" y="4089400"/>
            <a:chExt cx="1524000" cy="279400"/>
          </a:xfrm>
        </p:grpSpPr>
        <p:sp>
          <p:nvSpPr>
            <p:cNvPr id="35" name="Strip a1 part 0">
              <a:extLst>
                <a:ext uri="{FF2B5EF4-FFF2-40B4-BE49-F238E27FC236}">
                  <a16:creationId xmlns:a16="http://schemas.microsoft.com/office/drawing/2014/main" id="{17A13626-6E43-7158-7F14-6FFF9A1A2019}"/>
                </a:ext>
              </a:extLst>
            </p:cNvPr>
            <p:cNvSpPr/>
            <p:nvPr/>
          </p:nvSpPr>
          <p:spPr>
            <a:xfrm>
              <a:off x="7366000" y="4089400"/>
              <a:ext cx="762000" cy="279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Strip a1 part 1">
              <a:extLst>
                <a:ext uri="{FF2B5EF4-FFF2-40B4-BE49-F238E27FC236}">
                  <a16:creationId xmlns:a16="http://schemas.microsoft.com/office/drawing/2014/main" id="{8124F029-E226-87B1-CA96-D4A68F08FDC7}"/>
                </a:ext>
              </a:extLst>
            </p:cNvPr>
            <p:cNvSpPr/>
            <p:nvPr/>
          </p:nvSpPr>
          <p:spPr>
            <a:xfrm>
              <a:off x="8128000" y="4089400"/>
              <a:ext cx="762000" cy="279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Strip a1 frame">
              <a:extLst>
                <a:ext uri="{FF2B5EF4-FFF2-40B4-BE49-F238E27FC236}">
                  <a16:creationId xmlns:a16="http://schemas.microsoft.com/office/drawing/2014/main" id="{006D1804-A7EA-6F89-91EE-7E52F1537378}"/>
                </a:ext>
              </a:extLst>
            </p:cNvPr>
            <p:cNvSpPr/>
            <p:nvPr/>
          </p:nvSpPr>
          <p:spPr>
            <a:xfrm>
              <a:off x="7366000" y="4089400"/>
              <a:ext cx="1524000" cy="2794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Strip a2">
            <a:extLst>
              <a:ext uri="{FF2B5EF4-FFF2-40B4-BE49-F238E27FC236}">
                <a16:creationId xmlns:a16="http://schemas.microsoft.com/office/drawing/2014/main" id="{AEA886CD-7DE3-465F-0660-90B97BF1B53C}"/>
              </a:ext>
            </a:extLst>
          </p:cNvPr>
          <p:cNvGrpSpPr/>
          <p:nvPr/>
        </p:nvGrpSpPr>
        <p:grpSpPr>
          <a:xfrm>
            <a:off x="8890000" y="4089400"/>
            <a:ext cx="1524000" cy="279400"/>
            <a:chOff x="8890000" y="4089400"/>
            <a:chExt cx="1524000" cy="279400"/>
          </a:xfrm>
        </p:grpSpPr>
        <p:sp>
          <p:nvSpPr>
            <p:cNvPr id="39" name="Strip a2 part 0">
              <a:extLst>
                <a:ext uri="{FF2B5EF4-FFF2-40B4-BE49-F238E27FC236}">
                  <a16:creationId xmlns:a16="http://schemas.microsoft.com/office/drawing/2014/main" id="{0E3BE2DB-BCF2-7035-7968-0F8B02875AC4}"/>
                </a:ext>
              </a:extLst>
            </p:cNvPr>
            <p:cNvSpPr/>
            <p:nvPr/>
          </p:nvSpPr>
          <p:spPr>
            <a:xfrm>
              <a:off x="8890000" y="4089400"/>
              <a:ext cx="762000" cy="279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Strip a2 part 1">
              <a:extLst>
                <a:ext uri="{FF2B5EF4-FFF2-40B4-BE49-F238E27FC236}">
                  <a16:creationId xmlns:a16="http://schemas.microsoft.com/office/drawing/2014/main" id="{8BD359B6-9EFE-FB5E-A221-FCECE7895EA9}"/>
                </a:ext>
              </a:extLst>
            </p:cNvPr>
            <p:cNvSpPr/>
            <p:nvPr/>
          </p:nvSpPr>
          <p:spPr>
            <a:xfrm>
              <a:off x="9652000" y="4089400"/>
              <a:ext cx="762000" cy="279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Strip a2 frame">
              <a:extLst>
                <a:ext uri="{FF2B5EF4-FFF2-40B4-BE49-F238E27FC236}">
                  <a16:creationId xmlns:a16="http://schemas.microsoft.com/office/drawing/2014/main" id="{FEF90AC1-620C-7A9E-042D-A7C8F2A58F85}"/>
                </a:ext>
              </a:extLst>
            </p:cNvPr>
            <p:cNvSpPr/>
            <p:nvPr/>
          </p:nvSpPr>
          <p:spPr>
            <a:xfrm>
              <a:off x="8890000" y="4089400"/>
              <a:ext cx="1524000" cy="2794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Strip a3">
            <a:extLst>
              <a:ext uri="{FF2B5EF4-FFF2-40B4-BE49-F238E27FC236}">
                <a16:creationId xmlns:a16="http://schemas.microsoft.com/office/drawing/2014/main" id="{682960E4-AF17-E7C9-9A7A-ABB8C5B2EABA}"/>
              </a:ext>
            </a:extLst>
          </p:cNvPr>
          <p:cNvGrpSpPr/>
          <p:nvPr/>
        </p:nvGrpSpPr>
        <p:grpSpPr>
          <a:xfrm>
            <a:off x="10414000" y="4089400"/>
            <a:ext cx="1524000" cy="279400"/>
            <a:chOff x="10414000" y="4089400"/>
            <a:chExt cx="1524000" cy="279400"/>
          </a:xfrm>
        </p:grpSpPr>
        <p:sp>
          <p:nvSpPr>
            <p:cNvPr id="43" name="Strip a3 part 0">
              <a:extLst>
                <a:ext uri="{FF2B5EF4-FFF2-40B4-BE49-F238E27FC236}">
                  <a16:creationId xmlns:a16="http://schemas.microsoft.com/office/drawing/2014/main" id="{A3F6CB13-2BF6-EAFF-9E97-AD105461C086}"/>
                </a:ext>
              </a:extLst>
            </p:cNvPr>
            <p:cNvSpPr/>
            <p:nvPr/>
          </p:nvSpPr>
          <p:spPr>
            <a:xfrm>
              <a:off x="10414000" y="4089400"/>
              <a:ext cx="762000" cy="279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Strip a3 part 1">
              <a:extLst>
                <a:ext uri="{FF2B5EF4-FFF2-40B4-BE49-F238E27FC236}">
                  <a16:creationId xmlns:a16="http://schemas.microsoft.com/office/drawing/2014/main" id="{4CBC6B13-9DF9-7B88-FB43-4F24F2124872}"/>
                </a:ext>
              </a:extLst>
            </p:cNvPr>
            <p:cNvSpPr/>
            <p:nvPr/>
          </p:nvSpPr>
          <p:spPr>
            <a:xfrm>
              <a:off x="11176000" y="4089400"/>
              <a:ext cx="762000" cy="279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4B567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Strip a3 frame">
              <a:extLst>
                <a:ext uri="{FF2B5EF4-FFF2-40B4-BE49-F238E27FC236}">
                  <a16:creationId xmlns:a16="http://schemas.microsoft.com/office/drawing/2014/main" id="{08EBF39D-C6D2-82FF-BC1C-CFBB3EBB7920}"/>
                </a:ext>
              </a:extLst>
            </p:cNvPr>
            <p:cNvSpPr/>
            <p:nvPr/>
          </p:nvSpPr>
          <p:spPr>
            <a:xfrm>
              <a:off x="10414000" y="4089400"/>
              <a:ext cx="1524000" cy="279400"/>
            </a:xfrm>
            <a:prstGeom prst="rect">
              <a:avLst/>
            </a:prstGeom>
            <a:noFill/>
            <a:ln w="19050" cap="flat" cmpd="sng" algn="ctr">
              <a:solidFill>
                <a:srgbClr val="4B5670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0" name="Third">
            <a:extLst>
              <a:ext uri="{FF2B5EF4-FFF2-40B4-BE49-F238E27FC236}">
                <a16:creationId xmlns:a16="http://schemas.microsoft.com/office/drawing/2014/main" id="{EC548D65-70FF-D565-B6FC-0EBD1BFD67DF}"/>
              </a:ext>
            </a:extLst>
          </p:cNvPr>
          <p:cNvSpPr/>
          <p:nvPr/>
        </p:nvSpPr>
        <p:spPr>
          <a:xfrm>
            <a:off x="6807200" y="1778000"/>
            <a:ext cx="279400" cy="508000"/>
          </a:xfrm>
          <a:prstGeom prst="rect">
            <a:avLst/>
          </a:prstGeom>
          <a:solidFill>
            <a:srgbClr val="128A82"/>
          </a:solidFill>
          <a:ln w="9525">
            <a:solidFill>
              <a:srgbClr val="4B56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hird">
            <a:extLst>
              <a:ext uri="{FF2B5EF4-FFF2-40B4-BE49-F238E27FC236}">
                <a16:creationId xmlns:a16="http://schemas.microsoft.com/office/drawing/2014/main" id="{31A01AE4-EBAB-521E-3460-310275A42C22}"/>
              </a:ext>
            </a:extLst>
          </p:cNvPr>
          <p:cNvSpPr/>
          <p:nvPr/>
        </p:nvSpPr>
        <p:spPr>
          <a:xfrm>
            <a:off x="6807200" y="2286000"/>
            <a:ext cx="279400" cy="508000"/>
          </a:xfrm>
          <a:prstGeom prst="rect">
            <a:avLst/>
          </a:prstGeom>
          <a:solidFill>
            <a:srgbClr val="128A82"/>
          </a:solidFill>
          <a:ln w="9525">
            <a:solidFill>
              <a:srgbClr val="4B56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hird">
            <a:extLst>
              <a:ext uri="{FF2B5EF4-FFF2-40B4-BE49-F238E27FC236}">
                <a16:creationId xmlns:a16="http://schemas.microsoft.com/office/drawing/2014/main" id="{484F4E0B-0E75-30A4-408A-50770747410F}"/>
              </a:ext>
            </a:extLst>
          </p:cNvPr>
          <p:cNvSpPr/>
          <p:nvPr/>
        </p:nvSpPr>
        <p:spPr>
          <a:xfrm>
            <a:off x="6807200" y="2794000"/>
            <a:ext cx="279400" cy="508000"/>
          </a:xfrm>
          <a:prstGeom prst="rect">
            <a:avLst/>
          </a:prstGeom>
          <a:solidFill>
            <a:srgbClr val="128A82"/>
          </a:solidFill>
          <a:ln w="9525">
            <a:solidFill>
              <a:srgbClr val="4B56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hird">
            <a:extLst>
              <a:ext uri="{FF2B5EF4-FFF2-40B4-BE49-F238E27FC236}">
                <a16:creationId xmlns:a16="http://schemas.microsoft.com/office/drawing/2014/main" id="{92E0F464-265C-8005-7B3D-0CF83D63F3FC}"/>
              </a:ext>
            </a:extLst>
          </p:cNvPr>
          <p:cNvSpPr/>
          <p:nvPr/>
        </p:nvSpPr>
        <p:spPr>
          <a:xfrm>
            <a:off x="6807200" y="3302000"/>
            <a:ext cx="279400" cy="508000"/>
          </a:xfrm>
          <a:prstGeom prst="rect">
            <a:avLst/>
          </a:prstGeom>
          <a:solidFill>
            <a:srgbClr val="128A82"/>
          </a:solidFill>
          <a:ln w="9525">
            <a:solidFill>
              <a:srgbClr val="4B56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Strip b frame">
            <a:extLst>
              <a:ext uri="{FF2B5EF4-FFF2-40B4-BE49-F238E27FC236}">
                <a16:creationId xmlns:a16="http://schemas.microsoft.com/office/drawing/2014/main" id="{FA27321D-1AFB-09ED-2A60-2A6A322D547B}"/>
              </a:ext>
            </a:extLst>
          </p:cNvPr>
          <p:cNvSpPr/>
          <p:nvPr/>
        </p:nvSpPr>
        <p:spPr>
          <a:xfrm>
            <a:off x="6807200" y="1778000"/>
            <a:ext cx="279400" cy="2032000"/>
          </a:xfrm>
          <a:prstGeom prst="rect">
            <a:avLst/>
          </a:prstGeom>
          <a:noFill/>
          <a:ln w="19050" cap="flat" cmpd="sng" algn="ctr">
            <a:solidFill>
              <a:srgbClr val="4B567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Multiply sign">
            <a:extLst>
              <a:ext uri="{FF2B5EF4-FFF2-40B4-BE49-F238E27FC236}">
                <a16:creationId xmlns:a16="http://schemas.microsoft.com/office/drawing/2014/main" id="{25D577F6-9D35-D9BC-7679-791A365974F2}"/>
              </a:ext>
            </a:extLst>
          </p:cNvPr>
          <p:cNvSpPr/>
          <p:nvPr/>
        </p:nvSpPr>
        <p:spPr>
          <a:xfrm>
            <a:off x="6731000" y="4013200"/>
            <a:ext cx="431800" cy="431800"/>
          </a:xfrm>
          <a:prstGeom prst="mathMultiply">
            <a:avLst/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Signature 100ballnik.com">
            <a:extLst>
              <a:ext uri="{FF2B5EF4-FFF2-40B4-BE49-F238E27FC236}">
                <a16:creationId xmlns:a16="http://schemas.microsoft.com/office/drawing/2014/main" id="{EA71910B-41E0-8AE9-A62A-707AC35A06D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20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de panel">
            <a:extLst>
              <a:ext uri="{FF2B5EF4-FFF2-40B4-BE49-F238E27FC236}">
                <a16:creationId xmlns:a16="http://schemas.microsoft.com/office/drawing/2014/main" id="{8A1A0C7B-649A-09AC-5166-C131F9B779C4}"/>
              </a:ext>
            </a:extLst>
          </p:cNvPr>
          <p:cNvSpPr/>
          <p:nvPr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C6BA93BD-4A17-E3A9-73BE-E5892E6B5398}"/>
              </a:ext>
            </a:extLst>
          </p:cNvPr>
          <p:cNvSpPr/>
          <p:nvPr/>
        </p:nvSpPr>
        <p:spPr>
          <a:xfrm>
            <a:off x="457200" y="711200"/>
            <a:ext cx="28956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1C535B20-D0EF-BA09-8E93-0ED19581B5F2}"/>
              </a:ext>
            </a:extLst>
          </p:cNvPr>
          <p:cNvSpPr txBox="1"/>
          <p:nvPr/>
        </p:nvSpPr>
        <p:spPr>
          <a:xfrm>
            <a:off x="457200" y="711200"/>
            <a:ext cx="2895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№1.</a:t>
            </a:r>
          </a:p>
        </p:txBody>
      </p:sp>
      <p:sp>
        <p:nvSpPr>
          <p:cNvPr id="6" name="Instruction">
            <a:extLst>
              <a:ext uri="{FF2B5EF4-FFF2-40B4-BE49-F238E27FC236}">
                <a16:creationId xmlns:a16="http://schemas.microsoft.com/office/drawing/2014/main" id="{6CED32DC-A410-C687-649B-E578D91C178E}"/>
              </a:ext>
            </a:extLst>
          </p:cNvPr>
          <p:cNvSpPr txBox="1"/>
          <p:nvPr/>
        </p:nvSpPr>
        <p:spPr>
          <a:xfrm>
            <a:off x="457200" y="1727200"/>
            <a:ext cx="2946400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FFFFFF"/>
                </a:solidFill>
                <a:latin typeface="Segoe UI Semibold" panose="020B0702040204020203" pitchFamily="34" charset="0"/>
              </a:rPr>
              <a:t>Представьте смешанное число в виде неправильной дроби:</a:t>
            </a:r>
          </a:p>
        </p:txBody>
      </p:sp>
      <p:sp>
        <p:nvSpPr>
          <p:cNvPr id="7" name="Card Rounded Rectangle 5">
            <a:extLst>
              <a:ext uri="{FF2B5EF4-FFF2-40B4-BE49-F238E27FC236}">
                <a16:creationId xmlns:a16="http://schemas.microsoft.com/office/drawing/2014/main" id="{375B9ECE-E277-66B2-A9C0-03A8A27CF20F}"/>
              </a:ext>
            </a:extLst>
          </p:cNvPr>
          <p:cNvSpPr/>
          <p:nvPr/>
        </p:nvSpPr>
        <p:spPr>
          <a:xfrm>
            <a:off x="4267200" y="1219200"/>
            <a:ext cx="3556000" cy="1905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rd Rounded Rectangle 5 stripe">
            <a:extLst>
              <a:ext uri="{FF2B5EF4-FFF2-40B4-BE49-F238E27FC236}">
                <a16:creationId xmlns:a16="http://schemas.microsoft.com/office/drawing/2014/main" id="{9DB5878E-71D8-3294-5B66-38E3821EE75D}"/>
              </a:ext>
            </a:extLst>
          </p:cNvPr>
          <p:cNvSpPr/>
          <p:nvPr/>
        </p:nvSpPr>
        <p:spPr>
          <a:xfrm>
            <a:off x="4394200" y="1397000"/>
            <a:ext cx="76200" cy="1549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Rounded Rectangle 5">
                <a:extLst>
                  <a:ext uri="{FF2B5EF4-FFF2-40B4-BE49-F238E27FC236}">
                    <a16:creationId xmlns:a16="http://schemas.microsoft.com/office/drawing/2014/main" id="{B1B6FD5A-5DA9-18E3-7CAE-4074DA1EEA84}"/>
                  </a:ext>
                </a:extLst>
              </p:cNvPr>
              <p:cNvSpPr/>
              <p:nvPr/>
            </p:nvSpPr>
            <p:spPr>
              <a:xfrm>
                <a:off x="4673600" y="1295399"/>
                <a:ext cx="2971800" cy="1752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7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Math Rounded Rectangle 5">
                <a:extLst>
                  <a:ext uri="{FF2B5EF4-FFF2-40B4-BE49-F238E27FC236}">
                    <a16:creationId xmlns:a16="http://schemas.microsoft.com/office/drawing/2014/main" id="{B1B6FD5A-5DA9-18E3-7CAE-4074DA1EEA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600" y="1295399"/>
                <a:ext cx="2971800" cy="17526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rd Rounded Rectangle 7">
            <a:extLst>
              <a:ext uri="{FF2B5EF4-FFF2-40B4-BE49-F238E27FC236}">
                <a16:creationId xmlns:a16="http://schemas.microsoft.com/office/drawing/2014/main" id="{CB2D4422-89E6-8FC4-3462-DD261BA12817}"/>
              </a:ext>
            </a:extLst>
          </p:cNvPr>
          <p:cNvSpPr/>
          <p:nvPr/>
        </p:nvSpPr>
        <p:spPr>
          <a:xfrm>
            <a:off x="8178800" y="1219200"/>
            <a:ext cx="3556000" cy="1905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rd Rounded Rectangle 7 stripe">
            <a:extLst>
              <a:ext uri="{FF2B5EF4-FFF2-40B4-BE49-F238E27FC236}">
                <a16:creationId xmlns:a16="http://schemas.microsoft.com/office/drawing/2014/main" id="{5B632F7E-B91F-7A5A-9263-69535003ED27}"/>
              </a:ext>
            </a:extLst>
          </p:cNvPr>
          <p:cNvSpPr/>
          <p:nvPr/>
        </p:nvSpPr>
        <p:spPr>
          <a:xfrm>
            <a:off x="8305800" y="1397000"/>
            <a:ext cx="76200" cy="1549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Rounded Rectangle 7">
                <a:extLst>
                  <a:ext uri="{FF2B5EF4-FFF2-40B4-BE49-F238E27FC236}">
                    <a16:creationId xmlns:a16="http://schemas.microsoft.com/office/drawing/2014/main" id="{F57DB57A-9D6C-B3A1-F958-84017410F4ED}"/>
                  </a:ext>
                </a:extLst>
              </p:cNvPr>
              <p:cNvSpPr/>
              <p:nvPr/>
            </p:nvSpPr>
            <p:spPr>
              <a:xfrm>
                <a:off x="8585200" y="1295399"/>
                <a:ext cx="2971800" cy="1752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9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Math Rounded Rectangle 7">
                <a:extLst>
                  <a:ext uri="{FF2B5EF4-FFF2-40B4-BE49-F238E27FC236}">
                    <a16:creationId xmlns:a16="http://schemas.microsoft.com/office/drawing/2014/main" id="{F57DB57A-9D6C-B3A1-F958-84017410F4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200" y="1295399"/>
                <a:ext cx="2971800" cy="17526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rd Rounded Rectangle 6">
            <a:extLst>
              <a:ext uri="{FF2B5EF4-FFF2-40B4-BE49-F238E27FC236}">
                <a16:creationId xmlns:a16="http://schemas.microsoft.com/office/drawing/2014/main" id="{A0F3A228-E0BD-1B07-D1A2-1DACEC26000B}"/>
              </a:ext>
            </a:extLst>
          </p:cNvPr>
          <p:cNvSpPr/>
          <p:nvPr/>
        </p:nvSpPr>
        <p:spPr>
          <a:xfrm>
            <a:off x="4267200" y="3505200"/>
            <a:ext cx="3556000" cy="1905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rd Rounded Rectangle 6 stripe">
            <a:extLst>
              <a:ext uri="{FF2B5EF4-FFF2-40B4-BE49-F238E27FC236}">
                <a16:creationId xmlns:a16="http://schemas.microsoft.com/office/drawing/2014/main" id="{3BBEE9CF-A1AD-0058-DD3A-1E5D6BF541F0}"/>
              </a:ext>
            </a:extLst>
          </p:cNvPr>
          <p:cNvSpPr/>
          <p:nvPr/>
        </p:nvSpPr>
        <p:spPr>
          <a:xfrm>
            <a:off x="4394200" y="3683000"/>
            <a:ext cx="76200" cy="1549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ath Rounded Rectangle 6">
                <a:extLst>
                  <a:ext uri="{FF2B5EF4-FFF2-40B4-BE49-F238E27FC236}">
                    <a16:creationId xmlns:a16="http://schemas.microsoft.com/office/drawing/2014/main" id="{903C2906-CF97-057F-44B4-A461159CCF60}"/>
                  </a:ext>
                </a:extLst>
              </p:cNvPr>
              <p:cNvSpPr/>
              <p:nvPr/>
            </p:nvSpPr>
            <p:spPr>
              <a:xfrm>
                <a:off x="4673600" y="3581399"/>
                <a:ext cx="2971800" cy="1752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5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5" name="Math Rounded Rectangle 6">
                <a:extLst>
                  <a:ext uri="{FF2B5EF4-FFF2-40B4-BE49-F238E27FC236}">
                    <a16:creationId xmlns:a16="http://schemas.microsoft.com/office/drawing/2014/main" id="{903C2906-CF97-057F-44B4-A461159CCF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600" y="3581399"/>
                <a:ext cx="2971800" cy="17526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rd Rounded Rectangle 9">
            <a:extLst>
              <a:ext uri="{FF2B5EF4-FFF2-40B4-BE49-F238E27FC236}">
                <a16:creationId xmlns:a16="http://schemas.microsoft.com/office/drawing/2014/main" id="{BE2384F2-37C0-E796-0E50-A00DB5C8AC72}"/>
              </a:ext>
            </a:extLst>
          </p:cNvPr>
          <p:cNvSpPr/>
          <p:nvPr/>
        </p:nvSpPr>
        <p:spPr>
          <a:xfrm>
            <a:off x="8178800" y="3505200"/>
            <a:ext cx="3556000" cy="1905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rd Rounded Rectangle 9 stripe">
            <a:extLst>
              <a:ext uri="{FF2B5EF4-FFF2-40B4-BE49-F238E27FC236}">
                <a16:creationId xmlns:a16="http://schemas.microsoft.com/office/drawing/2014/main" id="{F462CB33-552F-FD94-E2D7-0B5EF0A83C57}"/>
              </a:ext>
            </a:extLst>
          </p:cNvPr>
          <p:cNvSpPr/>
          <p:nvPr/>
        </p:nvSpPr>
        <p:spPr>
          <a:xfrm>
            <a:off x="8305800" y="3683000"/>
            <a:ext cx="76200" cy="1549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ath Rounded Rectangle 9">
                <a:extLst>
                  <a:ext uri="{FF2B5EF4-FFF2-40B4-BE49-F238E27FC236}">
                    <a16:creationId xmlns:a16="http://schemas.microsoft.com/office/drawing/2014/main" id="{1707ACF4-B2C5-AC3B-E496-B6E2ADF30743}"/>
                  </a:ext>
                </a:extLst>
              </p:cNvPr>
              <p:cNvSpPr/>
              <p:nvPr/>
            </p:nvSpPr>
            <p:spPr>
              <a:xfrm>
                <a:off x="8585200" y="3581399"/>
                <a:ext cx="2971800" cy="1752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8" name="Math Rounded Rectangle 9">
                <a:extLst>
                  <a:ext uri="{FF2B5EF4-FFF2-40B4-BE49-F238E27FC236}">
                    <a16:creationId xmlns:a16="http://schemas.microsoft.com/office/drawing/2014/main" id="{1707ACF4-B2C5-AC3B-E496-B6E2ADF307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200" y="3581399"/>
                <a:ext cx="2971800" cy="17526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">
            <a:extLst>
              <a:ext uri="{FF2B5EF4-FFF2-40B4-BE49-F238E27FC236}">
                <a16:creationId xmlns:a16="http://schemas.microsoft.com/office/drawing/2014/main" id="{F25E6AC2-EECD-3303-B7A8-25C21388562F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F42C9102-B72B-B04A-64B6-018A5B78898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42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de panel">
            <a:extLst>
              <a:ext uri="{FF2B5EF4-FFF2-40B4-BE49-F238E27FC236}">
                <a16:creationId xmlns:a16="http://schemas.microsoft.com/office/drawing/2014/main" id="{78EB823B-9B07-CF54-5FE4-984276173FA9}"/>
              </a:ext>
            </a:extLst>
          </p:cNvPr>
          <p:cNvSpPr/>
          <p:nvPr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85C3877C-D5D0-6AA7-FB03-10576C576C14}"/>
              </a:ext>
            </a:extLst>
          </p:cNvPr>
          <p:cNvSpPr/>
          <p:nvPr/>
        </p:nvSpPr>
        <p:spPr>
          <a:xfrm>
            <a:off x="457200" y="711200"/>
            <a:ext cx="28956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319604A8-ACD8-1AAD-7327-1DFB8F87FB20}"/>
              </a:ext>
            </a:extLst>
          </p:cNvPr>
          <p:cNvSpPr txBox="1"/>
          <p:nvPr/>
        </p:nvSpPr>
        <p:spPr>
          <a:xfrm>
            <a:off x="457200" y="711200"/>
            <a:ext cx="2895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№1.</a:t>
            </a:r>
          </a:p>
        </p:txBody>
      </p:sp>
      <p:sp>
        <p:nvSpPr>
          <p:cNvPr id="6" name="Instruction">
            <a:extLst>
              <a:ext uri="{FF2B5EF4-FFF2-40B4-BE49-F238E27FC236}">
                <a16:creationId xmlns:a16="http://schemas.microsoft.com/office/drawing/2014/main" id="{21068142-CE03-8438-976E-37A44ABF311F}"/>
              </a:ext>
            </a:extLst>
          </p:cNvPr>
          <p:cNvSpPr txBox="1"/>
          <p:nvPr/>
        </p:nvSpPr>
        <p:spPr>
          <a:xfrm>
            <a:off x="457200" y="1727200"/>
            <a:ext cx="2946400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1C2740"/>
                </a:solidFill>
                <a:latin typeface="Segoe UI Semibold" panose="020B0702040204020203" pitchFamily="34" charset="0"/>
              </a:rPr>
              <a:t>Представьте смешанное число в виде неправильной дроби:</a:t>
            </a:r>
          </a:p>
        </p:txBody>
      </p:sp>
      <p:sp>
        <p:nvSpPr>
          <p:cNvPr id="7" name="Card Rounded Rectangle 5">
            <a:extLst>
              <a:ext uri="{FF2B5EF4-FFF2-40B4-BE49-F238E27FC236}">
                <a16:creationId xmlns:a16="http://schemas.microsoft.com/office/drawing/2014/main" id="{28E33231-2228-08B8-8873-4DD841FF2B87}"/>
              </a:ext>
            </a:extLst>
          </p:cNvPr>
          <p:cNvSpPr/>
          <p:nvPr/>
        </p:nvSpPr>
        <p:spPr>
          <a:xfrm>
            <a:off x="4267200" y="508000"/>
            <a:ext cx="35560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rd Rounded Rectangle 5 stripe">
            <a:extLst>
              <a:ext uri="{FF2B5EF4-FFF2-40B4-BE49-F238E27FC236}">
                <a16:creationId xmlns:a16="http://schemas.microsoft.com/office/drawing/2014/main" id="{9E6F38D4-F922-9335-C997-FB12A7EBC410}"/>
              </a:ext>
            </a:extLst>
          </p:cNvPr>
          <p:cNvSpPr/>
          <p:nvPr/>
        </p:nvSpPr>
        <p:spPr>
          <a:xfrm>
            <a:off x="4394200" y="6858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Rounded Rectangle 5">
                <a:extLst>
                  <a:ext uri="{FF2B5EF4-FFF2-40B4-BE49-F238E27FC236}">
                    <a16:creationId xmlns:a16="http://schemas.microsoft.com/office/drawing/2014/main" id="{2CCDCD1F-AC03-E87F-EF20-EC6B95E5F477}"/>
                  </a:ext>
                </a:extLst>
              </p:cNvPr>
              <p:cNvSpPr/>
              <p:nvPr/>
            </p:nvSpPr>
            <p:spPr>
              <a:xfrm>
                <a:off x="4673600" y="584200"/>
                <a:ext cx="29718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8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38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7</m:t>
                      </m:r>
                      <m:f>
                        <m:fPr>
                          <m:ctrlPr>
                            <a:rPr lang="ru-RU" sz="3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ru-RU" sz="38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8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8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65</m:t>
                          </m:r>
                        </m:num>
                        <m:den>
                          <m:r>
                            <a:rPr lang="ru-RU" sz="38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ru-RU" sz="38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8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Math Rounded Rectangle 5">
                <a:extLst>
                  <a:ext uri="{FF2B5EF4-FFF2-40B4-BE49-F238E27FC236}">
                    <a16:creationId xmlns:a16="http://schemas.microsoft.com/office/drawing/2014/main" id="{2CCDCD1F-AC03-E87F-EF20-EC6B95E5F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600" y="584200"/>
                <a:ext cx="2971800" cy="15240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rd Rounded Rectangle 7">
            <a:extLst>
              <a:ext uri="{FF2B5EF4-FFF2-40B4-BE49-F238E27FC236}">
                <a16:creationId xmlns:a16="http://schemas.microsoft.com/office/drawing/2014/main" id="{B5F59A20-D4BB-F842-939C-54FD7D8DAC39}"/>
              </a:ext>
            </a:extLst>
          </p:cNvPr>
          <p:cNvSpPr/>
          <p:nvPr/>
        </p:nvSpPr>
        <p:spPr>
          <a:xfrm>
            <a:off x="8178800" y="508000"/>
            <a:ext cx="35560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rd Rounded Rectangle 7 stripe">
            <a:extLst>
              <a:ext uri="{FF2B5EF4-FFF2-40B4-BE49-F238E27FC236}">
                <a16:creationId xmlns:a16="http://schemas.microsoft.com/office/drawing/2014/main" id="{89F3F593-9308-2D75-E76A-9724DB36B41F}"/>
              </a:ext>
            </a:extLst>
          </p:cNvPr>
          <p:cNvSpPr/>
          <p:nvPr/>
        </p:nvSpPr>
        <p:spPr>
          <a:xfrm>
            <a:off x="8305800" y="6858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Rounded Rectangle 7">
                <a:extLst>
                  <a:ext uri="{FF2B5EF4-FFF2-40B4-BE49-F238E27FC236}">
                    <a16:creationId xmlns:a16="http://schemas.microsoft.com/office/drawing/2014/main" id="{CB73EADD-2413-9ABF-A953-D3C51212C146}"/>
                  </a:ext>
                </a:extLst>
              </p:cNvPr>
              <p:cNvSpPr/>
              <p:nvPr/>
            </p:nvSpPr>
            <p:spPr>
              <a:xfrm>
                <a:off x="8585200" y="584200"/>
                <a:ext cx="29718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9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164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4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Math Rounded Rectangle 7">
                <a:extLst>
                  <a:ext uri="{FF2B5EF4-FFF2-40B4-BE49-F238E27FC236}">
                    <a16:creationId xmlns:a16="http://schemas.microsoft.com/office/drawing/2014/main" id="{CB73EADD-2413-9ABF-A953-D3C51212C1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200" y="584200"/>
                <a:ext cx="2971800" cy="1524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rd Rounded Rectangle 6">
            <a:extLst>
              <a:ext uri="{FF2B5EF4-FFF2-40B4-BE49-F238E27FC236}">
                <a16:creationId xmlns:a16="http://schemas.microsoft.com/office/drawing/2014/main" id="{3B7A1EEC-E6B0-6D95-A83D-75E6B187B3E1}"/>
              </a:ext>
            </a:extLst>
          </p:cNvPr>
          <p:cNvSpPr/>
          <p:nvPr/>
        </p:nvSpPr>
        <p:spPr>
          <a:xfrm>
            <a:off x="4267200" y="2463800"/>
            <a:ext cx="35560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rd Rounded Rectangle 6 stripe">
            <a:extLst>
              <a:ext uri="{FF2B5EF4-FFF2-40B4-BE49-F238E27FC236}">
                <a16:creationId xmlns:a16="http://schemas.microsoft.com/office/drawing/2014/main" id="{06B68F27-009D-9C86-63A6-069E2D87D0EA}"/>
              </a:ext>
            </a:extLst>
          </p:cNvPr>
          <p:cNvSpPr/>
          <p:nvPr/>
        </p:nvSpPr>
        <p:spPr>
          <a:xfrm>
            <a:off x="4394200" y="26416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ath Rounded Rectangle 6">
                <a:extLst>
                  <a:ext uri="{FF2B5EF4-FFF2-40B4-BE49-F238E27FC236}">
                    <a16:creationId xmlns:a16="http://schemas.microsoft.com/office/drawing/2014/main" id="{5C81CB38-8A47-2AFA-4F9F-5AD6D73CE1D9}"/>
                  </a:ext>
                </a:extLst>
              </p:cNvPr>
              <p:cNvSpPr/>
              <p:nvPr/>
            </p:nvSpPr>
            <p:spPr>
              <a:xfrm>
                <a:off x="4673600" y="2540000"/>
                <a:ext cx="29718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7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37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5</m:t>
                      </m:r>
                      <m:f>
                        <m:fPr>
                          <m:ctrlPr>
                            <a:rPr lang="ru-RU" sz="37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7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ru-RU" sz="37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ru-RU" sz="37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7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7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63</m:t>
                          </m:r>
                        </m:num>
                        <m:den>
                          <m:r>
                            <a:rPr lang="ru-RU" sz="37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ru-RU" sz="37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7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5" name="Math Rounded Rectangle 6">
                <a:extLst>
                  <a:ext uri="{FF2B5EF4-FFF2-40B4-BE49-F238E27FC236}">
                    <a16:creationId xmlns:a16="http://schemas.microsoft.com/office/drawing/2014/main" id="{5C81CB38-8A47-2AFA-4F9F-5AD6D73CE1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600" y="2540000"/>
                <a:ext cx="2971800" cy="15240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rd Rounded Rectangle 9">
            <a:extLst>
              <a:ext uri="{FF2B5EF4-FFF2-40B4-BE49-F238E27FC236}">
                <a16:creationId xmlns:a16="http://schemas.microsoft.com/office/drawing/2014/main" id="{7F5AD108-D271-35CB-B1CE-599343695209}"/>
              </a:ext>
            </a:extLst>
          </p:cNvPr>
          <p:cNvSpPr/>
          <p:nvPr/>
        </p:nvSpPr>
        <p:spPr>
          <a:xfrm>
            <a:off x="8178800" y="2463800"/>
            <a:ext cx="35560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E99A1E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rd Rounded Rectangle 9 stripe">
            <a:extLst>
              <a:ext uri="{FF2B5EF4-FFF2-40B4-BE49-F238E27FC236}">
                <a16:creationId xmlns:a16="http://schemas.microsoft.com/office/drawing/2014/main" id="{35151146-FEA9-83A4-251B-D2D778F11BE9}"/>
              </a:ext>
            </a:extLst>
          </p:cNvPr>
          <p:cNvSpPr/>
          <p:nvPr/>
        </p:nvSpPr>
        <p:spPr>
          <a:xfrm>
            <a:off x="8305800" y="26416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ath Rounded Rectangle 9">
                <a:extLst>
                  <a:ext uri="{FF2B5EF4-FFF2-40B4-BE49-F238E27FC236}">
                    <a16:creationId xmlns:a16="http://schemas.microsoft.com/office/drawing/2014/main" id="{1604C389-F63D-F812-24F7-1383E3B60786}"/>
                  </a:ext>
                </a:extLst>
              </p:cNvPr>
              <p:cNvSpPr/>
              <p:nvPr/>
            </p:nvSpPr>
            <p:spPr>
              <a:xfrm>
                <a:off x="8585200" y="2540000"/>
                <a:ext cx="29718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8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38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ru-RU" sz="3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8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8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8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ru-RU" sz="38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8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8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8" name="Math Rounded Rectangle 9">
                <a:extLst>
                  <a:ext uri="{FF2B5EF4-FFF2-40B4-BE49-F238E27FC236}">
                    <a16:creationId xmlns:a16="http://schemas.microsoft.com/office/drawing/2014/main" id="{1604C389-F63D-F812-24F7-1383E3B60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200" y="2540000"/>
                <a:ext cx="2971800" cy="15240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Model mount">
            <a:extLst>
              <a:ext uri="{FF2B5EF4-FFF2-40B4-BE49-F238E27FC236}">
                <a16:creationId xmlns:a16="http://schemas.microsoft.com/office/drawing/2014/main" id="{EF12E5E7-F724-83A0-8747-21EA4C41FC4A}"/>
              </a:ext>
            </a:extLst>
          </p:cNvPr>
          <p:cNvSpPr/>
          <p:nvPr/>
        </p:nvSpPr>
        <p:spPr>
          <a:xfrm>
            <a:off x="4267200" y="4572000"/>
            <a:ext cx="7467600" cy="1676400"/>
          </a:xfrm>
          <a:prstGeom prst="roundRect">
            <a:avLst>
              <a:gd name="adj" fmla="val 8000"/>
            </a:avLst>
          </a:prstGeom>
          <a:solidFill>
            <a:srgbClr val="1F3052"/>
          </a:solidFill>
          <a:ln w="19050">
            <a:solidFill>
              <a:srgbClr val="E99A1E"/>
            </a:solidFill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Whole">
            <a:extLst>
              <a:ext uri="{FF2B5EF4-FFF2-40B4-BE49-F238E27FC236}">
                <a16:creationId xmlns:a16="http://schemas.microsoft.com/office/drawing/2014/main" id="{73C89D0E-7034-FE92-7722-F887454BBD5F}"/>
              </a:ext>
            </a:extLst>
          </p:cNvPr>
          <p:cNvGrpSpPr/>
          <p:nvPr/>
        </p:nvGrpSpPr>
        <p:grpSpPr>
          <a:xfrm>
            <a:off x="4775200" y="4902200"/>
            <a:ext cx="3175000" cy="406400"/>
            <a:chOff x="4775200" y="4902200"/>
            <a:chExt cx="3175000" cy="406400"/>
          </a:xfrm>
        </p:grpSpPr>
        <p:sp>
          <p:nvSpPr>
            <p:cNvPr id="20" name="Whole part 0">
              <a:extLst>
                <a:ext uri="{FF2B5EF4-FFF2-40B4-BE49-F238E27FC236}">
                  <a16:creationId xmlns:a16="http://schemas.microsoft.com/office/drawing/2014/main" id="{DEA64371-6329-9E2E-869C-8C89E3C36102}"/>
                </a:ext>
              </a:extLst>
            </p:cNvPr>
            <p:cNvSpPr/>
            <p:nvPr/>
          </p:nvSpPr>
          <p:spPr>
            <a:xfrm>
              <a:off x="4775200" y="4902200"/>
              <a:ext cx="453572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Whole part 1">
              <a:extLst>
                <a:ext uri="{FF2B5EF4-FFF2-40B4-BE49-F238E27FC236}">
                  <a16:creationId xmlns:a16="http://schemas.microsoft.com/office/drawing/2014/main" id="{D044A7C8-C66D-AEC2-13F3-D568804DD436}"/>
                </a:ext>
              </a:extLst>
            </p:cNvPr>
            <p:cNvSpPr/>
            <p:nvPr/>
          </p:nvSpPr>
          <p:spPr>
            <a:xfrm>
              <a:off x="5228772" y="4902200"/>
              <a:ext cx="453571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Whole part 2">
              <a:extLst>
                <a:ext uri="{FF2B5EF4-FFF2-40B4-BE49-F238E27FC236}">
                  <a16:creationId xmlns:a16="http://schemas.microsoft.com/office/drawing/2014/main" id="{74A99D34-7E9F-DAF3-ACE7-FB67CE9E4B4D}"/>
                </a:ext>
              </a:extLst>
            </p:cNvPr>
            <p:cNvSpPr/>
            <p:nvPr/>
          </p:nvSpPr>
          <p:spPr>
            <a:xfrm>
              <a:off x="5682343" y="4902200"/>
              <a:ext cx="453571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Whole part 3">
              <a:extLst>
                <a:ext uri="{FF2B5EF4-FFF2-40B4-BE49-F238E27FC236}">
                  <a16:creationId xmlns:a16="http://schemas.microsoft.com/office/drawing/2014/main" id="{1A333177-764A-E74E-01EB-C427C58D6774}"/>
                </a:ext>
              </a:extLst>
            </p:cNvPr>
            <p:cNvSpPr/>
            <p:nvPr/>
          </p:nvSpPr>
          <p:spPr>
            <a:xfrm>
              <a:off x="6135914" y="4902200"/>
              <a:ext cx="453571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Whole part 4">
              <a:extLst>
                <a:ext uri="{FF2B5EF4-FFF2-40B4-BE49-F238E27FC236}">
                  <a16:creationId xmlns:a16="http://schemas.microsoft.com/office/drawing/2014/main" id="{4663C83A-AED9-E3BC-27F3-9819878359C3}"/>
                </a:ext>
              </a:extLst>
            </p:cNvPr>
            <p:cNvSpPr/>
            <p:nvPr/>
          </p:nvSpPr>
          <p:spPr>
            <a:xfrm>
              <a:off x="6589485" y="4902200"/>
              <a:ext cx="453572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Whole part 5">
              <a:extLst>
                <a:ext uri="{FF2B5EF4-FFF2-40B4-BE49-F238E27FC236}">
                  <a16:creationId xmlns:a16="http://schemas.microsoft.com/office/drawing/2014/main" id="{91B96D01-E851-A1A0-DFA3-124CAD4AE1EB}"/>
                </a:ext>
              </a:extLst>
            </p:cNvPr>
            <p:cNvSpPr/>
            <p:nvPr/>
          </p:nvSpPr>
          <p:spPr>
            <a:xfrm>
              <a:off x="7043057" y="4902200"/>
              <a:ext cx="453571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Whole part 6">
              <a:extLst>
                <a:ext uri="{FF2B5EF4-FFF2-40B4-BE49-F238E27FC236}">
                  <a16:creationId xmlns:a16="http://schemas.microsoft.com/office/drawing/2014/main" id="{ADEB3077-2BEA-43BD-450F-8B36B3770503}"/>
                </a:ext>
              </a:extLst>
            </p:cNvPr>
            <p:cNvSpPr/>
            <p:nvPr/>
          </p:nvSpPr>
          <p:spPr>
            <a:xfrm>
              <a:off x="7496628" y="4902200"/>
              <a:ext cx="453572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Whole frame">
              <a:extLst>
                <a:ext uri="{FF2B5EF4-FFF2-40B4-BE49-F238E27FC236}">
                  <a16:creationId xmlns:a16="http://schemas.microsoft.com/office/drawing/2014/main" id="{B8125D8E-C549-7C1A-7561-0962471B76F6}"/>
                </a:ext>
              </a:extLst>
            </p:cNvPr>
            <p:cNvSpPr/>
            <p:nvPr/>
          </p:nvSpPr>
          <p:spPr>
            <a:xfrm>
              <a:off x="4775200" y="4902200"/>
              <a:ext cx="3175000" cy="406400"/>
            </a:xfrm>
            <a:prstGeom prst="rect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eventh">
            <a:extLst>
              <a:ext uri="{FF2B5EF4-FFF2-40B4-BE49-F238E27FC236}">
                <a16:creationId xmlns:a16="http://schemas.microsoft.com/office/drawing/2014/main" id="{122B73AC-23AD-FE8C-D06B-D4866A621951}"/>
              </a:ext>
            </a:extLst>
          </p:cNvPr>
          <p:cNvGrpSpPr/>
          <p:nvPr/>
        </p:nvGrpSpPr>
        <p:grpSpPr>
          <a:xfrm>
            <a:off x="8026400" y="4902200"/>
            <a:ext cx="3175000" cy="406400"/>
            <a:chOff x="8026400" y="4902200"/>
            <a:chExt cx="3175000" cy="406400"/>
          </a:xfrm>
        </p:grpSpPr>
        <p:sp>
          <p:nvSpPr>
            <p:cNvPr id="29" name="Seventh part 0">
              <a:extLst>
                <a:ext uri="{FF2B5EF4-FFF2-40B4-BE49-F238E27FC236}">
                  <a16:creationId xmlns:a16="http://schemas.microsoft.com/office/drawing/2014/main" id="{455E302C-3EDE-7131-FF96-8E2D2F914AD5}"/>
                </a:ext>
              </a:extLst>
            </p:cNvPr>
            <p:cNvSpPr/>
            <p:nvPr/>
          </p:nvSpPr>
          <p:spPr>
            <a:xfrm>
              <a:off x="8026400" y="4902200"/>
              <a:ext cx="453572" cy="406400"/>
            </a:xfrm>
            <a:prstGeom prst="rect">
              <a:avLst/>
            </a:prstGeom>
            <a:solidFill>
              <a:srgbClr val="2F77C8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Seventh part 1">
              <a:extLst>
                <a:ext uri="{FF2B5EF4-FFF2-40B4-BE49-F238E27FC236}">
                  <a16:creationId xmlns:a16="http://schemas.microsoft.com/office/drawing/2014/main" id="{672DCE19-71AF-6078-483C-9A41A607822D}"/>
                </a:ext>
              </a:extLst>
            </p:cNvPr>
            <p:cNvSpPr/>
            <p:nvPr/>
          </p:nvSpPr>
          <p:spPr>
            <a:xfrm>
              <a:off x="8479972" y="4902200"/>
              <a:ext cx="453571" cy="406400"/>
            </a:xfrm>
            <a:prstGeom prst="rect">
              <a:avLst/>
            </a:prstGeom>
            <a:solidFill>
              <a:srgbClr val="1F305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Seventh part 2">
              <a:extLst>
                <a:ext uri="{FF2B5EF4-FFF2-40B4-BE49-F238E27FC236}">
                  <a16:creationId xmlns:a16="http://schemas.microsoft.com/office/drawing/2014/main" id="{5C1E919F-1969-41DD-2A56-7B10454044C0}"/>
                </a:ext>
              </a:extLst>
            </p:cNvPr>
            <p:cNvSpPr/>
            <p:nvPr/>
          </p:nvSpPr>
          <p:spPr>
            <a:xfrm>
              <a:off x="8933543" y="4902200"/>
              <a:ext cx="453572" cy="406400"/>
            </a:xfrm>
            <a:prstGeom prst="rect">
              <a:avLst/>
            </a:prstGeom>
            <a:solidFill>
              <a:srgbClr val="1F305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Seventh part 3">
              <a:extLst>
                <a:ext uri="{FF2B5EF4-FFF2-40B4-BE49-F238E27FC236}">
                  <a16:creationId xmlns:a16="http://schemas.microsoft.com/office/drawing/2014/main" id="{66C74D58-522E-EF58-B946-0335D95C6AEA}"/>
                </a:ext>
              </a:extLst>
            </p:cNvPr>
            <p:cNvSpPr/>
            <p:nvPr/>
          </p:nvSpPr>
          <p:spPr>
            <a:xfrm>
              <a:off x="9387115" y="4902200"/>
              <a:ext cx="453571" cy="406400"/>
            </a:xfrm>
            <a:prstGeom prst="rect">
              <a:avLst/>
            </a:prstGeom>
            <a:solidFill>
              <a:srgbClr val="1F305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Seventh part 4">
              <a:extLst>
                <a:ext uri="{FF2B5EF4-FFF2-40B4-BE49-F238E27FC236}">
                  <a16:creationId xmlns:a16="http://schemas.microsoft.com/office/drawing/2014/main" id="{62EA5D25-DABA-C576-41F2-D58CA2B00B3F}"/>
                </a:ext>
              </a:extLst>
            </p:cNvPr>
            <p:cNvSpPr/>
            <p:nvPr/>
          </p:nvSpPr>
          <p:spPr>
            <a:xfrm>
              <a:off x="9840685" y="4902200"/>
              <a:ext cx="453572" cy="406400"/>
            </a:xfrm>
            <a:prstGeom prst="rect">
              <a:avLst/>
            </a:prstGeom>
            <a:solidFill>
              <a:srgbClr val="1F305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Seventh part 5">
              <a:extLst>
                <a:ext uri="{FF2B5EF4-FFF2-40B4-BE49-F238E27FC236}">
                  <a16:creationId xmlns:a16="http://schemas.microsoft.com/office/drawing/2014/main" id="{DA7D22F5-AD90-0A70-2ACF-4A5B79370249}"/>
                </a:ext>
              </a:extLst>
            </p:cNvPr>
            <p:cNvSpPr/>
            <p:nvPr/>
          </p:nvSpPr>
          <p:spPr>
            <a:xfrm>
              <a:off x="10294257" y="4902200"/>
              <a:ext cx="453571" cy="406400"/>
            </a:xfrm>
            <a:prstGeom prst="rect">
              <a:avLst/>
            </a:prstGeom>
            <a:solidFill>
              <a:srgbClr val="1F305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Seventh part 6">
              <a:extLst>
                <a:ext uri="{FF2B5EF4-FFF2-40B4-BE49-F238E27FC236}">
                  <a16:creationId xmlns:a16="http://schemas.microsoft.com/office/drawing/2014/main" id="{50519336-93BB-3501-0178-BBA51C0DD097}"/>
                </a:ext>
              </a:extLst>
            </p:cNvPr>
            <p:cNvSpPr/>
            <p:nvPr/>
          </p:nvSpPr>
          <p:spPr>
            <a:xfrm>
              <a:off x="10747828" y="4902200"/>
              <a:ext cx="453572" cy="406400"/>
            </a:xfrm>
            <a:prstGeom prst="rect">
              <a:avLst/>
            </a:prstGeom>
            <a:solidFill>
              <a:srgbClr val="1F305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Seventh frame">
              <a:extLst>
                <a:ext uri="{FF2B5EF4-FFF2-40B4-BE49-F238E27FC236}">
                  <a16:creationId xmlns:a16="http://schemas.microsoft.com/office/drawing/2014/main" id="{ADC74BD0-59AE-234D-704C-E3D18097ACC5}"/>
                </a:ext>
              </a:extLst>
            </p:cNvPr>
            <p:cNvSpPr/>
            <p:nvPr/>
          </p:nvSpPr>
          <p:spPr>
            <a:xfrm>
              <a:off x="8026400" y="4902200"/>
              <a:ext cx="3175000" cy="406400"/>
            </a:xfrm>
            <a:prstGeom prst="rect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Eight sevenths">
            <a:extLst>
              <a:ext uri="{FF2B5EF4-FFF2-40B4-BE49-F238E27FC236}">
                <a16:creationId xmlns:a16="http://schemas.microsoft.com/office/drawing/2014/main" id="{430A8E60-818E-9E48-377D-259ED988A8AE}"/>
              </a:ext>
            </a:extLst>
          </p:cNvPr>
          <p:cNvGrpSpPr/>
          <p:nvPr/>
        </p:nvGrpSpPr>
        <p:grpSpPr>
          <a:xfrm>
            <a:off x="4775200" y="5537200"/>
            <a:ext cx="3628572" cy="406400"/>
            <a:chOff x="4775200" y="5537200"/>
            <a:chExt cx="3628572" cy="406400"/>
          </a:xfrm>
        </p:grpSpPr>
        <p:sp>
          <p:nvSpPr>
            <p:cNvPr id="38" name="Eight sevenths part 0">
              <a:extLst>
                <a:ext uri="{FF2B5EF4-FFF2-40B4-BE49-F238E27FC236}">
                  <a16:creationId xmlns:a16="http://schemas.microsoft.com/office/drawing/2014/main" id="{3C0743C5-2908-9C73-1674-E3E8C41043BA}"/>
                </a:ext>
              </a:extLst>
            </p:cNvPr>
            <p:cNvSpPr/>
            <p:nvPr/>
          </p:nvSpPr>
          <p:spPr>
            <a:xfrm>
              <a:off x="4775200" y="5537200"/>
              <a:ext cx="453572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Eight sevenths part 1">
              <a:extLst>
                <a:ext uri="{FF2B5EF4-FFF2-40B4-BE49-F238E27FC236}">
                  <a16:creationId xmlns:a16="http://schemas.microsoft.com/office/drawing/2014/main" id="{933A2DD2-5749-0784-07E3-CD3AE537C156}"/>
                </a:ext>
              </a:extLst>
            </p:cNvPr>
            <p:cNvSpPr/>
            <p:nvPr/>
          </p:nvSpPr>
          <p:spPr>
            <a:xfrm>
              <a:off x="5228772" y="5537200"/>
              <a:ext cx="453571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Eight sevenths part 2">
              <a:extLst>
                <a:ext uri="{FF2B5EF4-FFF2-40B4-BE49-F238E27FC236}">
                  <a16:creationId xmlns:a16="http://schemas.microsoft.com/office/drawing/2014/main" id="{23A62A97-B2F5-2E4E-3523-60CA584DFE1E}"/>
                </a:ext>
              </a:extLst>
            </p:cNvPr>
            <p:cNvSpPr/>
            <p:nvPr/>
          </p:nvSpPr>
          <p:spPr>
            <a:xfrm>
              <a:off x="5682343" y="5537200"/>
              <a:ext cx="453571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Eight sevenths part 3">
              <a:extLst>
                <a:ext uri="{FF2B5EF4-FFF2-40B4-BE49-F238E27FC236}">
                  <a16:creationId xmlns:a16="http://schemas.microsoft.com/office/drawing/2014/main" id="{450D00F4-9D34-DADA-CBC6-D7B9B1290E27}"/>
                </a:ext>
              </a:extLst>
            </p:cNvPr>
            <p:cNvSpPr/>
            <p:nvPr/>
          </p:nvSpPr>
          <p:spPr>
            <a:xfrm>
              <a:off x="6135914" y="5537200"/>
              <a:ext cx="453571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Eight sevenths part 4">
              <a:extLst>
                <a:ext uri="{FF2B5EF4-FFF2-40B4-BE49-F238E27FC236}">
                  <a16:creationId xmlns:a16="http://schemas.microsoft.com/office/drawing/2014/main" id="{C97639B8-ACB5-E252-1515-5DA9FD442E31}"/>
                </a:ext>
              </a:extLst>
            </p:cNvPr>
            <p:cNvSpPr/>
            <p:nvPr/>
          </p:nvSpPr>
          <p:spPr>
            <a:xfrm>
              <a:off x="6589485" y="5537200"/>
              <a:ext cx="453572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Eight sevenths part 5">
              <a:extLst>
                <a:ext uri="{FF2B5EF4-FFF2-40B4-BE49-F238E27FC236}">
                  <a16:creationId xmlns:a16="http://schemas.microsoft.com/office/drawing/2014/main" id="{FE3DFF98-1D64-B6FB-3EB6-F52BA714A791}"/>
                </a:ext>
              </a:extLst>
            </p:cNvPr>
            <p:cNvSpPr/>
            <p:nvPr/>
          </p:nvSpPr>
          <p:spPr>
            <a:xfrm>
              <a:off x="7043057" y="5537200"/>
              <a:ext cx="453571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Eight sevenths part 6">
              <a:extLst>
                <a:ext uri="{FF2B5EF4-FFF2-40B4-BE49-F238E27FC236}">
                  <a16:creationId xmlns:a16="http://schemas.microsoft.com/office/drawing/2014/main" id="{FBAC025F-72CE-43A4-78BA-2045DDD9B0FF}"/>
                </a:ext>
              </a:extLst>
            </p:cNvPr>
            <p:cNvSpPr/>
            <p:nvPr/>
          </p:nvSpPr>
          <p:spPr>
            <a:xfrm>
              <a:off x="7496628" y="5537200"/>
              <a:ext cx="453572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Eight sevenths part 7">
              <a:extLst>
                <a:ext uri="{FF2B5EF4-FFF2-40B4-BE49-F238E27FC236}">
                  <a16:creationId xmlns:a16="http://schemas.microsoft.com/office/drawing/2014/main" id="{591D0297-77BD-CC99-F1F0-1BED7D32EFE0}"/>
                </a:ext>
              </a:extLst>
            </p:cNvPr>
            <p:cNvSpPr/>
            <p:nvPr/>
          </p:nvSpPr>
          <p:spPr>
            <a:xfrm>
              <a:off x="7950200" y="5537200"/>
              <a:ext cx="453572" cy="406400"/>
            </a:xfrm>
            <a:prstGeom prst="rect">
              <a:avLst/>
            </a:prstGeom>
            <a:solidFill>
              <a:srgbClr val="128A82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Eight sevenths frame">
              <a:extLst>
                <a:ext uri="{FF2B5EF4-FFF2-40B4-BE49-F238E27FC236}">
                  <a16:creationId xmlns:a16="http://schemas.microsoft.com/office/drawing/2014/main" id="{8A618C95-9BB6-C240-B66D-DBD14F2E9FB0}"/>
                </a:ext>
              </a:extLst>
            </p:cNvPr>
            <p:cNvSpPr/>
            <p:nvPr/>
          </p:nvSpPr>
          <p:spPr>
            <a:xfrm>
              <a:off x="4775200" y="5537200"/>
              <a:ext cx="3628572" cy="406400"/>
            </a:xfrm>
            <a:prstGeom prst="rect">
              <a:avLst/>
            </a:prstGeom>
            <a:noFill/>
            <a:ln w="19050" cap="flat" cmpd="sng" algn="ctr">
              <a:solidFill>
                <a:srgbClr val="FFFF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48" name="Model arrow">
            <a:extLst>
              <a:ext uri="{FF2B5EF4-FFF2-40B4-BE49-F238E27FC236}">
                <a16:creationId xmlns:a16="http://schemas.microsoft.com/office/drawing/2014/main" id="{80198EB2-C0B7-8188-ACAD-DFAA9E8B0FD5}"/>
              </a:ext>
            </a:extLst>
          </p:cNvPr>
          <p:cNvCxnSpPr/>
          <p:nvPr/>
        </p:nvCxnSpPr>
        <p:spPr>
          <a:xfrm>
            <a:off x="4546600" y="5105400"/>
            <a:ext cx="0" cy="635000"/>
          </a:xfrm>
          <a:prstGeom prst="line">
            <a:avLst/>
          </a:prstGeom>
          <a:ln w="19050">
            <a:solidFill>
              <a:srgbClr val="E99A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Slide number">
            <a:extLst>
              <a:ext uri="{FF2B5EF4-FFF2-40B4-BE49-F238E27FC236}">
                <a16:creationId xmlns:a16="http://schemas.microsoft.com/office/drawing/2014/main" id="{0A09412F-ED18-222D-F920-D9F9909778DE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50" name="Signature 100ballnik.com">
            <a:extLst>
              <a:ext uri="{FF2B5EF4-FFF2-40B4-BE49-F238E27FC236}">
                <a16:creationId xmlns:a16="http://schemas.microsoft.com/office/drawing/2014/main" id="{EF75C9DC-3C7D-0088-52EB-75605070AAC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6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p band">
            <a:extLst>
              <a:ext uri="{FF2B5EF4-FFF2-40B4-BE49-F238E27FC236}">
                <a16:creationId xmlns:a16="http://schemas.microsoft.com/office/drawing/2014/main" id="{6BD6520C-63AE-46C1-E111-D085E2E8D36F}"/>
              </a:ext>
            </a:extLst>
          </p:cNvPr>
          <p:cNvSpPr/>
          <p:nvPr/>
        </p:nvSpPr>
        <p:spPr>
          <a:xfrm>
            <a:off x="0" y="0"/>
            <a:ext cx="12192000" cy="1574800"/>
          </a:xfrm>
          <a:prstGeom prst="rect">
            <a:avLst/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9E4C2A71-4A7A-98CF-4F22-B0A3F33CD262}"/>
              </a:ext>
            </a:extLst>
          </p:cNvPr>
          <p:cNvSpPr/>
          <p:nvPr/>
        </p:nvSpPr>
        <p:spPr>
          <a:xfrm>
            <a:off x="508000" y="4699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2CE73348-0F67-B664-A7DD-CFDE965C21AC}"/>
              </a:ext>
            </a:extLst>
          </p:cNvPr>
          <p:cNvSpPr txBox="1"/>
          <p:nvPr/>
        </p:nvSpPr>
        <p:spPr>
          <a:xfrm>
            <a:off x="508000" y="4699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№2.</a:t>
            </a:r>
          </a:p>
        </p:txBody>
      </p:sp>
      <p:sp>
        <p:nvSpPr>
          <p:cNvPr id="6" name="Instruction">
            <a:extLst>
              <a:ext uri="{FF2B5EF4-FFF2-40B4-BE49-F238E27FC236}">
                <a16:creationId xmlns:a16="http://schemas.microsoft.com/office/drawing/2014/main" id="{B035BFEB-460C-3D05-7C46-16EED117D8D6}"/>
              </a:ext>
            </a:extLst>
          </p:cNvPr>
          <p:cNvSpPr txBox="1"/>
          <p:nvPr/>
        </p:nvSpPr>
        <p:spPr>
          <a:xfrm>
            <a:off x="3683000" y="533400"/>
            <a:ext cx="78740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FFFFFF"/>
                </a:solidFill>
                <a:latin typeface="Segoe UI Semibold" panose="020B0702040204020203" pitchFamily="34" charset="0"/>
              </a:rPr>
              <a:t>Найдите произведение:</a:t>
            </a:r>
          </a:p>
        </p:txBody>
      </p:sp>
      <p:sp>
        <p:nvSpPr>
          <p:cNvPr id="7" name="Card Rounded Rectangle 13">
            <a:extLst>
              <a:ext uri="{FF2B5EF4-FFF2-40B4-BE49-F238E27FC236}">
                <a16:creationId xmlns:a16="http://schemas.microsoft.com/office/drawing/2014/main" id="{4B791781-DEEC-C077-2CBC-2B369EE92CCE}"/>
              </a:ext>
            </a:extLst>
          </p:cNvPr>
          <p:cNvSpPr/>
          <p:nvPr/>
        </p:nvSpPr>
        <p:spPr>
          <a:xfrm>
            <a:off x="508000" y="21082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rd Rounded Rectangle 13 stripe">
            <a:extLst>
              <a:ext uri="{FF2B5EF4-FFF2-40B4-BE49-F238E27FC236}">
                <a16:creationId xmlns:a16="http://schemas.microsoft.com/office/drawing/2014/main" id="{9F6D2858-4F7E-C6CC-86CB-D20E07669044}"/>
              </a:ext>
            </a:extLst>
          </p:cNvPr>
          <p:cNvSpPr/>
          <p:nvPr/>
        </p:nvSpPr>
        <p:spPr>
          <a:xfrm>
            <a:off x="635000" y="22860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CBE359D1-47EA-03E9-5ADF-7B68E13FAC6A}"/>
                  </a:ext>
                </a:extLst>
              </p:cNvPr>
              <p:cNvSpPr/>
              <p:nvPr/>
            </p:nvSpPr>
            <p:spPr>
              <a:xfrm>
                <a:off x="914400" y="21843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и 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; 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CBE359D1-47EA-03E9-5ADF-7B68E13FAC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184399"/>
                <a:ext cx="4851400" cy="16256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rd Rounded Rectangle 15">
            <a:extLst>
              <a:ext uri="{FF2B5EF4-FFF2-40B4-BE49-F238E27FC236}">
                <a16:creationId xmlns:a16="http://schemas.microsoft.com/office/drawing/2014/main" id="{E8ABFADE-4918-A40C-E5F8-A3990964A041}"/>
              </a:ext>
            </a:extLst>
          </p:cNvPr>
          <p:cNvSpPr/>
          <p:nvPr/>
        </p:nvSpPr>
        <p:spPr>
          <a:xfrm>
            <a:off x="6248400" y="21082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rd Rounded Rectangle 15 stripe">
            <a:extLst>
              <a:ext uri="{FF2B5EF4-FFF2-40B4-BE49-F238E27FC236}">
                <a16:creationId xmlns:a16="http://schemas.microsoft.com/office/drawing/2014/main" id="{62AAE078-B952-7106-50DE-80CC4940275D}"/>
              </a:ext>
            </a:extLst>
          </p:cNvPr>
          <p:cNvSpPr/>
          <p:nvPr/>
        </p:nvSpPr>
        <p:spPr>
          <a:xfrm>
            <a:off x="6375400" y="22860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8FD8A206-C3D0-7E50-73EB-AEAB535BDD70}"/>
                  </a:ext>
                </a:extLst>
              </p:cNvPr>
              <p:cNvSpPr/>
              <p:nvPr/>
            </p:nvSpPr>
            <p:spPr>
              <a:xfrm>
                <a:off x="6654800" y="21843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19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и 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8FD8A206-C3D0-7E50-73EB-AEAB535BD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2184399"/>
                <a:ext cx="4851400" cy="16256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rd Rounded Rectangle 14">
            <a:extLst>
              <a:ext uri="{FF2B5EF4-FFF2-40B4-BE49-F238E27FC236}">
                <a16:creationId xmlns:a16="http://schemas.microsoft.com/office/drawing/2014/main" id="{91ADF704-07FA-BB4D-0297-F0AEBA276A64}"/>
              </a:ext>
            </a:extLst>
          </p:cNvPr>
          <p:cNvSpPr/>
          <p:nvPr/>
        </p:nvSpPr>
        <p:spPr>
          <a:xfrm>
            <a:off x="508000" y="42164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rd Rounded Rectangle 14 stripe">
            <a:extLst>
              <a:ext uri="{FF2B5EF4-FFF2-40B4-BE49-F238E27FC236}">
                <a16:creationId xmlns:a16="http://schemas.microsoft.com/office/drawing/2014/main" id="{77F61DC1-2D9F-649A-7DF3-858E7FC08291}"/>
              </a:ext>
            </a:extLst>
          </p:cNvPr>
          <p:cNvSpPr/>
          <p:nvPr/>
        </p:nvSpPr>
        <p:spPr>
          <a:xfrm>
            <a:off x="635000" y="43942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92C62C76-8243-63B7-33A5-1E187929AE6E}"/>
                  </a:ext>
                </a:extLst>
              </p:cNvPr>
              <p:cNvSpPr/>
              <p:nvPr/>
            </p:nvSpPr>
            <p:spPr>
              <a:xfrm>
                <a:off x="914400" y="42925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12 и 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92C62C76-8243-63B7-33A5-1E187929AE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292599"/>
                <a:ext cx="4851400" cy="16256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rd Rounded Rectangle 16">
            <a:extLst>
              <a:ext uri="{FF2B5EF4-FFF2-40B4-BE49-F238E27FC236}">
                <a16:creationId xmlns:a16="http://schemas.microsoft.com/office/drawing/2014/main" id="{6D664941-9D4E-6EF9-E65D-290E939089A6}"/>
              </a:ext>
            </a:extLst>
          </p:cNvPr>
          <p:cNvSpPr/>
          <p:nvPr/>
        </p:nvSpPr>
        <p:spPr>
          <a:xfrm>
            <a:off x="6248400" y="42164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rd Rounded Rectangle 16 stripe">
            <a:extLst>
              <a:ext uri="{FF2B5EF4-FFF2-40B4-BE49-F238E27FC236}">
                <a16:creationId xmlns:a16="http://schemas.microsoft.com/office/drawing/2014/main" id="{080639A4-0EE5-1F62-1DDE-73B8041B2604}"/>
              </a:ext>
            </a:extLst>
          </p:cNvPr>
          <p:cNvSpPr/>
          <p:nvPr/>
        </p:nvSpPr>
        <p:spPr>
          <a:xfrm>
            <a:off x="6375400" y="43942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4C7EC382-9E72-EE43-5867-7B8ADB38F5A9}"/>
                  </a:ext>
                </a:extLst>
              </p:cNvPr>
              <p:cNvSpPr/>
              <p:nvPr/>
            </p:nvSpPr>
            <p:spPr>
              <a:xfrm>
                <a:off x="6654800" y="42925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0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и </m:t>
                      </m:r>
                      <m:f>
                        <m:fPr>
                          <m:ctrlP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ru-RU" sz="4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  <m:r>
                        <a:rPr lang="ru-RU" sz="4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4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4C7EC382-9E72-EE43-5867-7B8ADB38F5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4292599"/>
                <a:ext cx="4851400" cy="16256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">
            <a:extLst>
              <a:ext uri="{FF2B5EF4-FFF2-40B4-BE49-F238E27FC236}">
                <a16:creationId xmlns:a16="http://schemas.microsoft.com/office/drawing/2014/main" id="{559BDE6C-7CF2-4059-126A-850B1DDF42EB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8A72C69E-1BFA-3C3C-F95C-40622A9CC0B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99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p band">
            <a:extLst>
              <a:ext uri="{FF2B5EF4-FFF2-40B4-BE49-F238E27FC236}">
                <a16:creationId xmlns:a16="http://schemas.microsoft.com/office/drawing/2014/main" id="{BE0046C3-1A4B-FD60-12AF-1A305B06A5CC}"/>
              </a:ext>
            </a:extLst>
          </p:cNvPr>
          <p:cNvSpPr/>
          <p:nvPr/>
        </p:nvSpPr>
        <p:spPr>
          <a:xfrm>
            <a:off x="0" y="0"/>
            <a:ext cx="12192000" cy="1574800"/>
          </a:xfrm>
          <a:prstGeom prst="rect">
            <a:avLst/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DB2B93FF-5F45-4F34-669A-AA26A093AECB}"/>
              </a:ext>
            </a:extLst>
          </p:cNvPr>
          <p:cNvSpPr/>
          <p:nvPr/>
        </p:nvSpPr>
        <p:spPr>
          <a:xfrm>
            <a:off x="508000" y="4699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83F2171B-00C2-CADF-DC59-070C0471789C}"/>
              </a:ext>
            </a:extLst>
          </p:cNvPr>
          <p:cNvSpPr txBox="1"/>
          <p:nvPr/>
        </p:nvSpPr>
        <p:spPr>
          <a:xfrm>
            <a:off x="508000" y="4699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№2.</a:t>
            </a:r>
          </a:p>
        </p:txBody>
      </p:sp>
      <p:sp>
        <p:nvSpPr>
          <p:cNvPr id="6" name="Instruction">
            <a:extLst>
              <a:ext uri="{FF2B5EF4-FFF2-40B4-BE49-F238E27FC236}">
                <a16:creationId xmlns:a16="http://schemas.microsoft.com/office/drawing/2014/main" id="{27D07FBA-A125-BC6E-1C1F-7FDFAFC46528}"/>
              </a:ext>
            </a:extLst>
          </p:cNvPr>
          <p:cNvSpPr txBox="1"/>
          <p:nvPr/>
        </p:nvSpPr>
        <p:spPr>
          <a:xfrm>
            <a:off x="3683000" y="533400"/>
            <a:ext cx="78740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1C2740"/>
                </a:solidFill>
                <a:latin typeface="Segoe UI Semibold" panose="020B0702040204020203" pitchFamily="34" charset="0"/>
              </a:rPr>
              <a:t>Найдите произведение:</a:t>
            </a:r>
          </a:p>
        </p:txBody>
      </p:sp>
      <p:sp>
        <p:nvSpPr>
          <p:cNvPr id="7" name="Card Rounded Rectangle 13">
            <a:extLst>
              <a:ext uri="{FF2B5EF4-FFF2-40B4-BE49-F238E27FC236}">
                <a16:creationId xmlns:a16="http://schemas.microsoft.com/office/drawing/2014/main" id="{24DDB051-BCDE-31E7-C131-B2F9DB171867}"/>
              </a:ext>
            </a:extLst>
          </p:cNvPr>
          <p:cNvSpPr/>
          <p:nvPr/>
        </p:nvSpPr>
        <p:spPr>
          <a:xfrm>
            <a:off x="508000" y="21082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rd Rounded Rectangle 13 stripe">
            <a:extLst>
              <a:ext uri="{FF2B5EF4-FFF2-40B4-BE49-F238E27FC236}">
                <a16:creationId xmlns:a16="http://schemas.microsoft.com/office/drawing/2014/main" id="{48493465-2491-9CB4-8DDF-4869140D4A4F}"/>
              </a:ext>
            </a:extLst>
          </p:cNvPr>
          <p:cNvSpPr/>
          <p:nvPr/>
        </p:nvSpPr>
        <p:spPr>
          <a:xfrm>
            <a:off x="635000" y="22860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69489705-0A22-D62A-316A-FAA0E5E6F02C}"/>
                  </a:ext>
                </a:extLst>
              </p:cNvPr>
              <p:cNvSpPr/>
              <p:nvPr/>
            </p:nvSpPr>
            <p:spPr>
              <a:xfrm>
                <a:off x="914400" y="21843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 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69489705-0A22-D62A-316A-FAA0E5E6F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184399"/>
                <a:ext cx="4851400" cy="16256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rd Rounded Rectangle 15">
            <a:extLst>
              <a:ext uri="{FF2B5EF4-FFF2-40B4-BE49-F238E27FC236}">
                <a16:creationId xmlns:a16="http://schemas.microsoft.com/office/drawing/2014/main" id="{6E580B49-DD87-1433-C07B-65C7FD788167}"/>
              </a:ext>
            </a:extLst>
          </p:cNvPr>
          <p:cNvSpPr/>
          <p:nvPr/>
        </p:nvSpPr>
        <p:spPr>
          <a:xfrm>
            <a:off x="6248400" y="21082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rd Rounded Rectangle 15 stripe">
            <a:extLst>
              <a:ext uri="{FF2B5EF4-FFF2-40B4-BE49-F238E27FC236}">
                <a16:creationId xmlns:a16="http://schemas.microsoft.com/office/drawing/2014/main" id="{B7FE9E6E-2A8D-0A43-F82E-0AFD5CB50BF8}"/>
              </a:ext>
            </a:extLst>
          </p:cNvPr>
          <p:cNvSpPr/>
          <p:nvPr/>
        </p:nvSpPr>
        <p:spPr>
          <a:xfrm>
            <a:off x="6375400" y="22860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FFC0D09F-0DB3-1278-470A-5B63A60F0186}"/>
                  </a:ext>
                </a:extLst>
              </p:cNvPr>
              <p:cNvSpPr/>
              <p:nvPr/>
            </p:nvSpPr>
            <p:spPr>
              <a:xfrm>
                <a:off x="6654800" y="21843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19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FFC0D09F-0DB3-1278-470A-5B63A60F01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2184399"/>
                <a:ext cx="4851400" cy="16256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rd Rounded Rectangle 14">
            <a:extLst>
              <a:ext uri="{FF2B5EF4-FFF2-40B4-BE49-F238E27FC236}">
                <a16:creationId xmlns:a16="http://schemas.microsoft.com/office/drawing/2014/main" id="{77C13719-1214-F7A9-63F8-3D9DF5CB7601}"/>
              </a:ext>
            </a:extLst>
          </p:cNvPr>
          <p:cNvSpPr/>
          <p:nvPr/>
        </p:nvSpPr>
        <p:spPr>
          <a:xfrm>
            <a:off x="508000" y="42164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rd Rounded Rectangle 14 stripe">
            <a:extLst>
              <a:ext uri="{FF2B5EF4-FFF2-40B4-BE49-F238E27FC236}">
                <a16:creationId xmlns:a16="http://schemas.microsoft.com/office/drawing/2014/main" id="{4931D0E6-CB1F-4809-AA9E-3F7768A2CD01}"/>
              </a:ext>
            </a:extLst>
          </p:cNvPr>
          <p:cNvSpPr/>
          <p:nvPr/>
        </p:nvSpPr>
        <p:spPr>
          <a:xfrm>
            <a:off x="635000" y="43942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4DF739CD-A4C6-28B0-044F-D51B7AB1D375}"/>
                  </a:ext>
                </a:extLst>
              </p:cNvPr>
              <p:cNvSpPr/>
              <p:nvPr/>
            </p:nvSpPr>
            <p:spPr>
              <a:xfrm>
                <a:off x="914400" y="42925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12·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22;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4DF739CD-A4C6-28B0-044F-D51B7AB1D3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292599"/>
                <a:ext cx="4851400" cy="16256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rd Rounded Rectangle 16">
            <a:extLst>
              <a:ext uri="{FF2B5EF4-FFF2-40B4-BE49-F238E27FC236}">
                <a16:creationId xmlns:a16="http://schemas.microsoft.com/office/drawing/2014/main" id="{5F3C4FF6-A594-ED81-2FA8-F83AEAB92721}"/>
              </a:ext>
            </a:extLst>
          </p:cNvPr>
          <p:cNvSpPr/>
          <p:nvPr/>
        </p:nvSpPr>
        <p:spPr>
          <a:xfrm>
            <a:off x="6248400" y="4216400"/>
            <a:ext cx="5435600" cy="1778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rd Rounded Rectangle 16 stripe">
            <a:extLst>
              <a:ext uri="{FF2B5EF4-FFF2-40B4-BE49-F238E27FC236}">
                <a16:creationId xmlns:a16="http://schemas.microsoft.com/office/drawing/2014/main" id="{01AE6627-AE12-AE96-4684-2002C27D4B1A}"/>
              </a:ext>
            </a:extLst>
          </p:cNvPr>
          <p:cNvSpPr/>
          <p:nvPr/>
        </p:nvSpPr>
        <p:spPr>
          <a:xfrm>
            <a:off x="6375400" y="4394200"/>
            <a:ext cx="76200" cy="14224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7E586864-2F4B-352D-340A-3B9060E4E5BB}"/>
                  </a:ext>
                </a:extLst>
              </p:cNvPr>
              <p:cNvSpPr/>
              <p:nvPr/>
            </p:nvSpPr>
            <p:spPr>
              <a:xfrm>
                <a:off x="6654800" y="4292599"/>
                <a:ext cx="4851400" cy="1625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7E586864-2F4B-352D-340A-3B9060E4E5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4292599"/>
                <a:ext cx="4851400" cy="16256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">
            <a:extLst>
              <a:ext uri="{FF2B5EF4-FFF2-40B4-BE49-F238E27FC236}">
                <a16:creationId xmlns:a16="http://schemas.microsoft.com/office/drawing/2014/main" id="{271293FE-157E-C60E-8BE3-AF09731B0915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5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6E2A476E-9B36-D83F-78AA-6C5981B6CF7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5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884B947B-1482-0B91-1152-F7D9D6A17AF1}"/>
              </a:ext>
            </a:extLst>
          </p:cNvPr>
          <p:cNvSpPr/>
          <p:nvPr/>
        </p:nvSpPr>
        <p:spPr>
          <a:xfrm>
            <a:off x="508000" y="4572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3C21417E-642B-C34C-FF6C-246DCD7C5B23}"/>
              </a:ext>
            </a:extLst>
          </p:cNvPr>
          <p:cNvSpPr txBox="1"/>
          <p:nvPr/>
        </p:nvSpPr>
        <p:spPr>
          <a:xfrm>
            <a:off x="508000" y="4572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№3.</a:t>
            </a:r>
          </a:p>
        </p:txBody>
      </p:sp>
      <p:sp>
        <p:nvSpPr>
          <p:cNvPr id="5" name="Stage">
            <a:extLst>
              <a:ext uri="{FF2B5EF4-FFF2-40B4-BE49-F238E27FC236}">
                <a16:creationId xmlns:a16="http://schemas.microsoft.com/office/drawing/2014/main" id="{7E105973-AD84-84DB-B12E-B0653C27E1D4}"/>
              </a:ext>
            </a:extLst>
          </p:cNvPr>
          <p:cNvSpPr/>
          <p:nvPr/>
        </p:nvSpPr>
        <p:spPr>
          <a:xfrm>
            <a:off x="508000" y="1422400"/>
            <a:ext cx="5461000" cy="3810000"/>
          </a:xfrm>
          <a:prstGeom prst="roundRect">
            <a:avLst>
              <a:gd name="adj" fmla="val 8000"/>
            </a:avLst>
          </a:prstGeom>
          <a:solidFill>
            <a:srgbClr val="DDEAF8"/>
          </a:solidFill>
          <a:ln w="19050" cap="flat" cmpd="sng" algn="ctr">
            <a:noFill/>
            <a:prstDash val="solid"/>
            <a:miter lim="800000"/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Tiler" descr="Плиточник укладывает плитку (иллюстрация storyset, Freepik)">
            <a:extLst>
              <a:ext uri="{FF2B5EF4-FFF2-40B4-BE49-F238E27FC236}">
                <a16:creationId xmlns:a16="http://schemas.microsoft.com/office/drawing/2014/main" id="{E381D743-0DCC-D8F3-057D-EADBBDFDAFE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1676400"/>
            <a:ext cx="5003800" cy="3035300"/>
          </a:xfrm>
          <a:prstGeom prst="rect">
            <a:avLst/>
          </a:prstGeom>
        </p:spPr>
      </p:pic>
      <p:sp>
        <p:nvSpPr>
          <p:cNvPr id="8" name="Credit TextBox 10">
            <a:extLst>
              <a:ext uri="{FF2B5EF4-FFF2-40B4-BE49-F238E27FC236}">
                <a16:creationId xmlns:a16="http://schemas.microsoft.com/office/drawing/2014/main" id="{664DA453-4D6C-E462-4D94-8FC6EDFD8B22}"/>
              </a:ext>
            </a:extLst>
          </p:cNvPr>
          <p:cNvSpPr txBox="1"/>
          <p:nvPr/>
        </p:nvSpPr>
        <p:spPr>
          <a:xfrm>
            <a:off x="1017105" y="4907390"/>
            <a:ext cx="3810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endParaRPr lang="ru-RU" sz="800" dirty="0">
              <a:solidFill>
                <a:srgbClr val="8A90A0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Condition card">
            <a:extLst>
              <a:ext uri="{FF2B5EF4-FFF2-40B4-BE49-F238E27FC236}">
                <a16:creationId xmlns:a16="http://schemas.microsoft.com/office/drawing/2014/main" id="{42F9BDF9-A446-BCE2-0F8F-4AA13AB4520B}"/>
              </a:ext>
            </a:extLst>
          </p:cNvPr>
          <p:cNvSpPr/>
          <p:nvPr/>
        </p:nvSpPr>
        <p:spPr>
          <a:xfrm>
            <a:off x="6350000" y="457200"/>
            <a:ext cx="5334000" cy="2997200"/>
          </a:xfrm>
          <a:prstGeom prst="roundRect">
            <a:avLst>
              <a:gd name="adj" fmla="val 8000"/>
            </a:avLst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ath Rounded Rectangle 8">
                <a:extLst>
                  <a:ext uri="{FF2B5EF4-FFF2-40B4-BE49-F238E27FC236}">
                    <a16:creationId xmlns:a16="http://schemas.microsoft.com/office/drawing/2014/main" id="{2CF65EE2-8E87-1F35-4BC8-5C5FC2A81078}"/>
                  </a:ext>
                </a:extLst>
              </p:cNvPr>
              <p:cNvSpPr/>
              <p:nvPr/>
            </p:nvSpPr>
            <p:spPr>
              <a:xfrm>
                <a:off x="6654800" y="660400"/>
                <a:ext cx="4724400" cy="2590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6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Бригаде нужно уложить плитку на участке стены размером </a:t>
                </a:r>
                <a14:m>
                  <m:oMath xmlns:m="http://schemas.openxmlformats.org/officeDocument/2006/math">
                    <m:r>
                      <a:rPr lang="ru-RU" sz="2600" b="1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sz="2600" b="1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6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м в длину и </a:t>
                </a:r>
                <a14:m>
                  <m:oMath xmlns:m="http://schemas.openxmlformats.org/officeDocument/2006/math">
                    <m:r>
                      <a:rPr lang="ru-RU" sz="2600" b="1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 м в ширину. Как найти площадь участка?</a:t>
                </a:r>
              </a:p>
            </p:txBody>
          </p:sp>
        </mc:Choice>
        <mc:Fallback xmlns="">
          <p:sp>
            <p:nvSpPr>
              <p:cNvPr id="10" name="Math Rounded Rectangle 8">
                <a:extLst>
                  <a:ext uri="{FF2B5EF4-FFF2-40B4-BE49-F238E27FC236}">
                    <a16:creationId xmlns:a16="http://schemas.microsoft.com/office/drawing/2014/main" id="{2CF65EE2-8E87-1F35-4BC8-5C5FC2A810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660400"/>
                <a:ext cx="4724400" cy="2590800"/>
              </a:xfrm>
              <a:prstGeom prst="roundRect">
                <a:avLst/>
              </a:prstGeom>
              <a:blipFill>
                <a:blip r:embed="rId4"/>
                <a:stretch>
                  <a:fillRect l="-1677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Question card">
            <a:extLst>
              <a:ext uri="{FF2B5EF4-FFF2-40B4-BE49-F238E27FC236}">
                <a16:creationId xmlns:a16="http://schemas.microsoft.com/office/drawing/2014/main" id="{2F40EB5A-0655-9024-8739-BFA73340A159}"/>
              </a:ext>
            </a:extLst>
          </p:cNvPr>
          <p:cNvSpPr/>
          <p:nvPr/>
        </p:nvSpPr>
        <p:spPr>
          <a:xfrm>
            <a:off x="6350000" y="3810000"/>
            <a:ext cx="5334000" cy="1422400"/>
          </a:xfrm>
          <a:prstGeom prst="roundRect">
            <a:avLst>
              <a:gd name="adj" fmla="val 12000"/>
            </a:avLst>
          </a:prstGeom>
          <a:solidFill>
            <a:srgbClr val="FDF0D6"/>
          </a:solidFill>
          <a:ln w="9525">
            <a:solidFill>
              <a:srgbClr val="F3D7A0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Question card stripe">
            <a:extLst>
              <a:ext uri="{FF2B5EF4-FFF2-40B4-BE49-F238E27FC236}">
                <a16:creationId xmlns:a16="http://schemas.microsoft.com/office/drawing/2014/main" id="{89D9489D-8789-7F45-61AE-5FA9DA44D07C}"/>
              </a:ext>
            </a:extLst>
          </p:cNvPr>
          <p:cNvSpPr/>
          <p:nvPr/>
        </p:nvSpPr>
        <p:spPr>
          <a:xfrm>
            <a:off x="6477000" y="3987800"/>
            <a:ext cx="76200" cy="1066800"/>
          </a:xfrm>
          <a:prstGeom prst="roundRect">
            <a:avLst>
              <a:gd name="adj" fmla="val 50000"/>
            </a:avLst>
          </a:prstGeom>
          <a:solidFill>
            <a:srgbClr val="E99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th Rounded Rectangle 5">
            <a:extLst>
              <a:ext uri="{FF2B5EF4-FFF2-40B4-BE49-F238E27FC236}">
                <a16:creationId xmlns:a16="http://schemas.microsoft.com/office/drawing/2014/main" id="{8CB24FAC-B334-3732-5CBD-2DB75CAA7955}"/>
              </a:ext>
            </a:extLst>
          </p:cNvPr>
          <p:cNvSpPr/>
          <p:nvPr/>
        </p:nvSpPr>
        <p:spPr>
          <a:xfrm>
            <a:off x="6756400" y="3886200"/>
            <a:ext cx="4724400" cy="1270000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pattFill prst="dotGrid">
                  <a:fgClr>
                    <a:srgbClr val="D3F4AE"/>
                  </a:fgClr>
                  <a:bgClr>
                    <a:schemeClr val="bg1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r>
              <a:rPr lang="ru-RU" sz="2800" dirty="0">
                <a:solidFill>
                  <a:srgbClr val="1C2740"/>
                </a:solidFill>
                <a:effectLst/>
                <a:latin typeface="Segoe UI" panose="020B0502040204020203" pitchFamily="34" charset="0"/>
              </a:rPr>
              <a:t>Что нужно найти, чтобы решить задачу?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F15BB49-9EA2-A811-3406-6909A45B32A1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6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322BEBEE-18AA-E965-4E87-E988754D55C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821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F740E619-DB79-69E5-BECE-89540A491054}"/>
              </a:ext>
            </a:extLst>
          </p:cNvPr>
          <p:cNvSpPr/>
          <p:nvPr/>
        </p:nvSpPr>
        <p:spPr>
          <a:xfrm>
            <a:off x="508000" y="4572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96E02954-3BB1-A131-AE86-9324CEF3CB7B}"/>
              </a:ext>
            </a:extLst>
          </p:cNvPr>
          <p:cNvSpPr txBox="1"/>
          <p:nvPr/>
        </p:nvSpPr>
        <p:spPr>
          <a:xfrm>
            <a:off x="508000" y="4572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№3.</a:t>
            </a:r>
          </a:p>
        </p:txBody>
      </p:sp>
      <p:sp>
        <p:nvSpPr>
          <p:cNvPr id="5" name="Condition card">
            <a:extLst>
              <a:ext uri="{FF2B5EF4-FFF2-40B4-BE49-F238E27FC236}">
                <a16:creationId xmlns:a16="http://schemas.microsoft.com/office/drawing/2014/main" id="{D8F4568D-D209-0C1D-36C2-505F5125A461}"/>
              </a:ext>
            </a:extLst>
          </p:cNvPr>
          <p:cNvSpPr/>
          <p:nvPr/>
        </p:nvSpPr>
        <p:spPr>
          <a:xfrm>
            <a:off x="5969000" y="381000"/>
            <a:ext cx="5715000" cy="29210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ath Rounded Rectangle 8">
                <a:extLst>
                  <a:ext uri="{FF2B5EF4-FFF2-40B4-BE49-F238E27FC236}">
                    <a16:creationId xmlns:a16="http://schemas.microsoft.com/office/drawing/2014/main" id="{D1227F23-543E-70CF-2443-CA231510F0A3}"/>
                  </a:ext>
                </a:extLst>
              </p:cNvPr>
              <p:cNvSpPr/>
              <p:nvPr/>
            </p:nvSpPr>
            <p:spPr>
              <a:xfrm>
                <a:off x="6273800" y="558800"/>
                <a:ext cx="5130800" cy="25654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Бригаде нужно уложить плитку на участке стены размером </a:t>
                </a:r>
                <a14:m>
                  <m:oMath xmlns:m="http://schemas.openxmlformats.org/officeDocument/2006/math">
                    <m:r>
                      <a:rPr lang="ru-RU" sz="26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ru-RU" sz="26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6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sz="26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м в длину и </a:t>
                </a:r>
                <a14:m>
                  <m:oMath xmlns:m="http://schemas.openxmlformats.org/officeDocument/2006/math">
                    <m:r>
                      <a:rPr lang="ru-RU" sz="26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6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6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м в ширину. Как найти площадь участка?</a:t>
                </a:r>
              </a:p>
            </p:txBody>
          </p:sp>
        </mc:Choice>
        <mc:Fallback xmlns="">
          <p:sp>
            <p:nvSpPr>
              <p:cNvPr id="6" name="Math Rounded Rectangle 8">
                <a:extLst>
                  <a:ext uri="{FF2B5EF4-FFF2-40B4-BE49-F238E27FC236}">
                    <a16:creationId xmlns:a16="http://schemas.microsoft.com/office/drawing/2014/main" id="{D1227F23-543E-70CF-2443-CA231510F0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800" y="558800"/>
                <a:ext cx="5130800" cy="2565400"/>
              </a:xfrm>
              <a:prstGeom prst="roundRect">
                <a:avLst/>
              </a:prstGeom>
              <a:blipFill>
                <a:blip r:embed="rId3"/>
                <a:stretch>
                  <a:fillRect l="-1425" r="-238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Wall mount">
            <a:extLst>
              <a:ext uri="{FF2B5EF4-FFF2-40B4-BE49-F238E27FC236}">
                <a16:creationId xmlns:a16="http://schemas.microsoft.com/office/drawing/2014/main" id="{B168243C-2324-A9B3-7FD8-1B3EF37822C4}"/>
              </a:ext>
            </a:extLst>
          </p:cNvPr>
          <p:cNvSpPr/>
          <p:nvPr/>
        </p:nvSpPr>
        <p:spPr>
          <a:xfrm>
            <a:off x="508000" y="1473200"/>
            <a:ext cx="5080000" cy="2997200"/>
          </a:xfrm>
          <a:prstGeom prst="roundRect">
            <a:avLst>
              <a:gd name="adj" fmla="val 8000"/>
            </a:avLst>
          </a:prstGeom>
          <a:solidFill>
            <a:srgbClr val="1F3052"/>
          </a:solidFill>
          <a:ln w="9525">
            <a:solidFill>
              <a:srgbClr val="33476E"/>
            </a:solidFill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Wall model">
            <a:extLst>
              <a:ext uri="{FF2B5EF4-FFF2-40B4-BE49-F238E27FC236}">
                <a16:creationId xmlns:a16="http://schemas.microsoft.com/office/drawing/2014/main" id="{F8504096-EAB4-39FE-D94E-4A71CDE89535}"/>
              </a:ext>
            </a:extLst>
          </p:cNvPr>
          <p:cNvGrpSpPr/>
          <p:nvPr/>
        </p:nvGrpSpPr>
        <p:grpSpPr>
          <a:xfrm>
            <a:off x="1168400" y="1930400"/>
            <a:ext cx="4064000" cy="2167467"/>
            <a:chOff x="1168400" y="1930400"/>
            <a:chExt cx="4064000" cy="2167467"/>
          </a:xfrm>
        </p:grpSpPr>
        <p:sp>
          <p:nvSpPr>
            <p:cNvPr id="8" name="Wall">
              <a:extLst>
                <a:ext uri="{FF2B5EF4-FFF2-40B4-BE49-F238E27FC236}">
                  <a16:creationId xmlns:a16="http://schemas.microsoft.com/office/drawing/2014/main" id="{BE868CA7-80FB-36B8-6773-8721A0EC7E64}"/>
                </a:ext>
              </a:extLst>
            </p:cNvPr>
            <p:cNvSpPr/>
            <p:nvPr/>
          </p:nvSpPr>
          <p:spPr>
            <a:xfrm>
              <a:off x="1168400" y="1930400"/>
              <a:ext cx="4064000" cy="2167467"/>
            </a:xfrm>
            <a:prstGeom prst="rect">
              <a:avLst/>
            </a:prstGeom>
            <a:solidFill>
              <a:srgbClr val="F8C8B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BA3CE914-36AD-731B-795B-B485103779BF}"/>
                </a:ext>
              </a:extLst>
            </p:cNvPr>
            <p:cNvCxnSpPr/>
            <p:nvPr/>
          </p:nvCxnSpPr>
          <p:spPr>
            <a:xfrm>
              <a:off x="2794000" y="1930400"/>
              <a:ext cx="0" cy="2167467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D6C43480-9A55-C9B8-5D15-466E166261B5}"/>
                </a:ext>
              </a:extLst>
            </p:cNvPr>
            <p:cNvCxnSpPr/>
            <p:nvPr/>
          </p:nvCxnSpPr>
          <p:spPr>
            <a:xfrm>
              <a:off x="4419600" y="1930400"/>
              <a:ext cx="0" cy="2167467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D840D03-A87C-EAAE-FA9D-C0DD5A226603}"/>
                </a:ext>
              </a:extLst>
            </p:cNvPr>
            <p:cNvCxnSpPr/>
            <p:nvPr/>
          </p:nvCxnSpPr>
          <p:spPr>
            <a:xfrm>
              <a:off x="1168400" y="3556000"/>
              <a:ext cx="4064000" cy="0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Wall frame">
              <a:extLst>
                <a:ext uri="{FF2B5EF4-FFF2-40B4-BE49-F238E27FC236}">
                  <a16:creationId xmlns:a16="http://schemas.microsoft.com/office/drawing/2014/main" id="{B5E390A8-1D5B-D61B-DBC9-1DE218EEF30D}"/>
                </a:ext>
              </a:extLst>
            </p:cNvPr>
            <p:cNvSpPr/>
            <p:nvPr/>
          </p:nvSpPr>
          <p:spPr>
            <a:xfrm>
              <a:off x="1168400" y="1930400"/>
              <a:ext cx="4064000" cy="2167467"/>
            </a:xfrm>
            <a:prstGeom prst="rect">
              <a:avLst/>
            </a:prstGeom>
            <a:noFill/>
            <a:ln w="25400" cap="flat" cmpd="sng" algn="ctr">
              <a:solidFill>
                <a:srgbClr val="B8432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4" name="Length arrow">
            <a:extLst>
              <a:ext uri="{FF2B5EF4-FFF2-40B4-BE49-F238E27FC236}">
                <a16:creationId xmlns:a16="http://schemas.microsoft.com/office/drawing/2014/main" id="{921AD428-0D58-E8B8-B3DA-E5C740EA75CA}"/>
              </a:ext>
            </a:extLst>
          </p:cNvPr>
          <p:cNvCxnSpPr/>
          <p:nvPr/>
        </p:nvCxnSpPr>
        <p:spPr>
          <a:xfrm>
            <a:off x="1168400" y="1752600"/>
            <a:ext cx="4064000" cy="0"/>
          </a:xfrm>
          <a:prstGeom prst="line">
            <a:avLst/>
          </a:prstGeom>
          <a:ln w="19050">
            <a:solidFill>
              <a:srgbClr val="2F77C8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Width arrow">
            <a:extLst>
              <a:ext uri="{FF2B5EF4-FFF2-40B4-BE49-F238E27FC236}">
                <a16:creationId xmlns:a16="http://schemas.microsoft.com/office/drawing/2014/main" id="{B75EAA69-7A58-8AF2-C7BC-AF1DD25F1FA8}"/>
              </a:ext>
            </a:extLst>
          </p:cNvPr>
          <p:cNvCxnSpPr/>
          <p:nvPr/>
        </p:nvCxnSpPr>
        <p:spPr>
          <a:xfrm>
            <a:off x="990600" y="1930400"/>
            <a:ext cx="0" cy="2167467"/>
          </a:xfrm>
          <a:prstGeom prst="line">
            <a:avLst/>
          </a:prstGeom>
          <a:ln w="19050">
            <a:solidFill>
              <a:srgbClr val="2F77C8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Tiler" descr="Плиточник (иллюстрация storyset, Freepik)">
            <a:extLst>
              <a:ext uri="{FF2B5EF4-FFF2-40B4-BE49-F238E27FC236}">
                <a16:creationId xmlns:a16="http://schemas.microsoft.com/office/drawing/2014/main" id="{A4F9190F-EE58-EF7C-5503-DC21F5DC2A6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4724400"/>
            <a:ext cx="2362200" cy="1435100"/>
          </a:xfrm>
          <a:prstGeom prst="rect">
            <a:avLst/>
          </a:prstGeom>
        </p:spPr>
      </p:pic>
      <p:sp>
        <p:nvSpPr>
          <p:cNvPr id="18" name="Credit TextBox 10">
            <a:extLst>
              <a:ext uri="{FF2B5EF4-FFF2-40B4-BE49-F238E27FC236}">
                <a16:creationId xmlns:a16="http://schemas.microsoft.com/office/drawing/2014/main" id="{31AFA240-2871-20F4-BF31-18745ABD0BEA}"/>
              </a:ext>
            </a:extLst>
          </p:cNvPr>
          <p:cNvSpPr txBox="1"/>
          <p:nvPr/>
        </p:nvSpPr>
        <p:spPr>
          <a:xfrm>
            <a:off x="3175000" y="5588000"/>
            <a:ext cx="22860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endParaRPr lang="ru-RU" sz="800" dirty="0">
              <a:solidFill>
                <a:srgbClr val="8391AE"/>
              </a:solidFill>
              <a:latin typeface="Segoe UI" panose="020B0502040204020203" pitchFamily="34" charset="0"/>
            </a:endParaRPr>
          </a:p>
        </p:txBody>
      </p:sp>
      <p:sp>
        <p:nvSpPr>
          <p:cNvPr id="19" name="Product card">
            <a:extLst>
              <a:ext uri="{FF2B5EF4-FFF2-40B4-BE49-F238E27FC236}">
                <a16:creationId xmlns:a16="http://schemas.microsoft.com/office/drawing/2014/main" id="{DA30DE4A-C63A-C42F-E32E-3C07D88C693E}"/>
              </a:ext>
            </a:extLst>
          </p:cNvPr>
          <p:cNvSpPr/>
          <p:nvPr/>
        </p:nvSpPr>
        <p:spPr>
          <a:xfrm>
            <a:off x="5969000" y="3606800"/>
            <a:ext cx="5715000" cy="2489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2B8AA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Product card stripe">
            <a:extLst>
              <a:ext uri="{FF2B5EF4-FFF2-40B4-BE49-F238E27FC236}">
                <a16:creationId xmlns:a16="http://schemas.microsoft.com/office/drawing/2014/main" id="{12D17BC9-7F59-3B99-25EA-94630511D9C7}"/>
              </a:ext>
            </a:extLst>
          </p:cNvPr>
          <p:cNvSpPr/>
          <p:nvPr/>
        </p:nvSpPr>
        <p:spPr>
          <a:xfrm>
            <a:off x="6096000" y="3784600"/>
            <a:ext cx="76200" cy="21336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Math Rounded Rectangle 5">
                <a:extLst>
                  <a:ext uri="{FF2B5EF4-FFF2-40B4-BE49-F238E27FC236}">
                    <a16:creationId xmlns:a16="http://schemas.microsoft.com/office/drawing/2014/main" id="{C2987912-00ED-1941-094D-26EA65110CED}"/>
                  </a:ext>
                </a:extLst>
              </p:cNvPr>
              <p:cNvSpPr/>
              <p:nvPr/>
            </p:nvSpPr>
            <p:spPr>
              <a:xfrm>
                <a:off x="6400800" y="3759200"/>
                <a:ext cx="5080000" cy="21844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3400" dirty="0">
                    <a:solidFill>
                      <a:srgbClr val="E4573D"/>
                    </a:solidFill>
                    <a:effectLst/>
                    <a:latin typeface="Segoe UI" panose="020B0502040204020203" pitchFamily="34" charset="0"/>
                  </a:rPr>
                  <a:t>Произведение длины и ширины: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·1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ru-RU" sz="34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1" name="Math Rounded Rectangle 5">
                <a:extLst>
                  <a:ext uri="{FF2B5EF4-FFF2-40B4-BE49-F238E27FC236}">
                    <a16:creationId xmlns:a16="http://schemas.microsoft.com/office/drawing/2014/main" id="{C2987912-00ED-1941-094D-26EA65110C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3759200"/>
                <a:ext cx="5080000" cy="2184400"/>
              </a:xfrm>
              <a:prstGeom prst="roundRect">
                <a:avLst/>
              </a:prstGeom>
              <a:blipFill>
                <a:blip r:embed="rId5"/>
                <a:stretch>
                  <a:fillRect l="-3121" t="-2235" r="-1321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lide number">
            <a:extLst>
              <a:ext uri="{FF2B5EF4-FFF2-40B4-BE49-F238E27FC236}">
                <a16:creationId xmlns:a16="http://schemas.microsoft.com/office/drawing/2014/main" id="{7A36F7C2-21B1-BD0D-93D3-C4901EC74020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7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851116A0-40A6-DB3A-FA38-93440F227F8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088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half">
            <a:extLst>
              <a:ext uri="{FF2B5EF4-FFF2-40B4-BE49-F238E27FC236}">
                <a16:creationId xmlns:a16="http://schemas.microsoft.com/office/drawing/2014/main" id="{5CEE822E-2EDF-EC0B-571C-FE799878B4F3}"/>
              </a:ext>
            </a:extLst>
          </p:cNvPr>
          <p:cNvSpPr/>
          <p:nvPr/>
        </p:nvSpPr>
        <p:spPr>
          <a:xfrm>
            <a:off x="5588000" y="0"/>
            <a:ext cx="6604000" cy="6858000"/>
          </a:xfrm>
          <a:prstGeom prst="rect">
            <a:avLst/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3CF46722-9421-90BA-E307-A2EC030E87F1}"/>
              </a:ext>
            </a:extLst>
          </p:cNvPr>
          <p:cNvSpPr/>
          <p:nvPr/>
        </p:nvSpPr>
        <p:spPr>
          <a:xfrm>
            <a:off x="508000" y="4572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061D0DAE-BAB2-F31A-FD92-28938929A8C3}"/>
              </a:ext>
            </a:extLst>
          </p:cNvPr>
          <p:cNvSpPr txBox="1"/>
          <p:nvPr/>
        </p:nvSpPr>
        <p:spPr>
          <a:xfrm>
            <a:off x="508000" y="4572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№3.</a:t>
            </a:r>
          </a:p>
        </p:txBody>
      </p:sp>
      <p:pic>
        <p:nvPicPr>
          <p:cNvPr id="7" name="Tiler" descr="Плиточник (иллюстрация storyset, Freepik)">
            <a:extLst>
              <a:ext uri="{FF2B5EF4-FFF2-40B4-BE49-F238E27FC236}">
                <a16:creationId xmlns:a16="http://schemas.microsoft.com/office/drawing/2014/main" id="{BE158BCC-57E7-046D-44C6-8354D619D86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651000"/>
            <a:ext cx="4699000" cy="2844800"/>
          </a:xfrm>
          <a:prstGeom prst="rect">
            <a:avLst/>
          </a:prstGeom>
        </p:spPr>
      </p:pic>
      <p:sp>
        <p:nvSpPr>
          <p:cNvPr id="8" name="Credit TextBox 10">
            <a:extLst>
              <a:ext uri="{FF2B5EF4-FFF2-40B4-BE49-F238E27FC236}">
                <a16:creationId xmlns:a16="http://schemas.microsoft.com/office/drawing/2014/main" id="{D84E3971-8FF3-6568-8D5F-12E103184ADA}"/>
              </a:ext>
            </a:extLst>
          </p:cNvPr>
          <p:cNvSpPr txBox="1"/>
          <p:nvPr/>
        </p:nvSpPr>
        <p:spPr>
          <a:xfrm>
            <a:off x="660400" y="4699000"/>
            <a:ext cx="3810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endParaRPr lang="en-US" sz="800" dirty="0">
              <a:solidFill>
                <a:srgbClr val="8A90A0"/>
              </a:solidFill>
              <a:latin typeface="Segoe UI" panose="020B0502040204020203" pitchFamily="34" charset="0"/>
            </a:endParaRPr>
          </a:p>
          <a:p>
            <a:endParaRPr lang="ru-RU" sz="800" dirty="0">
              <a:solidFill>
                <a:srgbClr val="8A90A0"/>
              </a:solidFill>
              <a:latin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Rounded Rectangle 8">
                <a:extLst>
                  <a:ext uri="{FF2B5EF4-FFF2-40B4-BE49-F238E27FC236}">
                    <a16:creationId xmlns:a16="http://schemas.microsoft.com/office/drawing/2014/main" id="{836A7D18-4B3A-DE0B-71A0-5C120D36789E}"/>
                  </a:ext>
                </a:extLst>
              </p:cNvPr>
              <p:cNvSpPr/>
              <p:nvPr/>
            </p:nvSpPr>
            <p:spPr>
              <a:xfrm>
                <a:off x="6096000" y="457200"/>
                <a:ext cx="5588000" cy="26162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6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Бригаде нужно уложить плитку на участке стены размером </a:t>
                </a:r>
                <a14:m>
                  <m:oMath xmlns:m="http://schemas.openxmlformats.org/officeDocument/2006/math">
                    <m:r>
                      <a:rPr lang="ru-RU" sz="2600" b="1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sz="2600" b="1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6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м в длину и </a:t>
                </a:r>
                <a14:m>
                  <m:oMath xmlns:m="http://schemas.openxmlformats.org/officeDocument/2006/math">
                    <m:r>
                      <a:rPr lang="ru-RU" sz="2600" b="1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600" b="1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 м в ширину. Как найти площадь участка?</a:t>
                </a:r>
              </a:p>
            </p:txBody>
          </p:sp>
        </mc:Choice>
        <mc:Fallback xmlns="">
          <p:sp>
            <p:nvSpPr>
              <p:cNvPr id="9" name="Math Rounded Rectangle 8">
                <a:extLst>
                  <a:ext uri="{FF2B5EF4-FFF2-40B4-BE49-F238E27FC236}">
                    <a16:creationId xmlns:a16="http://schemas.microsoft.com/office/drawing/2014/main" id="{836A7D18-4B3A-DE0B-71A0-5C120D3678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57200"/>
                <a:ext cx="5588000" cy="2616200"/>
              </a:xfrm>
              <a:prstGeom prst="roundRect">
                <a:avLst/>
              </a:prstGeom>
              <a:blipFill>
                <a:blip r:embed="rId4"/>
                <a:stretch>
                  <a:fillRect l="-1309" r="-109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ask card">
            <a:extLst>
              <a:ext uri="{FF2B5EF4-FFF2-40B4-BE49-F238E27FC236}">
                <a16:creationId xmlns:a16="http://schemas.microsoft.com/office/drawing/2014/main" id="{1994710B-D465-1C02-4756-EDE8C033CC7D}"/>
              </a:ext>
            </a:extLst>
          </p:cNvPr>
          <p:cNvSpPr/>
          <p:nvPr/>
        </p:nvSpPr>
        <p:spPr>
          <a:xfrm>
            <a:off x="6096000" y="3454400"/>
            <a:ext cx="5588000" cy="2667000"/>
          </a:xfrm>
          <a:prstGeom prst="roundRect">
            <a:avLst>
              <a:gd name="adj" fmla="val 8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sk bar">
            <a:extLst>
              <a:ext uri="{FF2B5EF4-FFF2-40B4-BE49-F238E27FC236}">
                <a16:creationId xmlns:a16="http://schemas.microsoft.com/office/drawing/2014/main" id="{89ED7D27-6505-AA2E-99BB-2F849D8A6B47}"/>
              </a:ext>
            </a:extLst>
          </p:cNvPr>
          <p:cNvSpPr/>
          <p:nvPr/>
        </p:nvSpPr>
        <p:spPr>
          <a:xfrm>
            <a:off x="6096000" y="3454400"/>
            <a:ext cx="127000" cy="2667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task">
                <a:extLst>
                  <a:ext uri="{FF2B5EF4-FFF2-40B4-BE49-F238E27FC236}">
                    <a16:creationId xmlns:a16="http://schemas.microsoft.com/office/drawing/2014/main" id="{00538417-DF9B-6256-282C-A3F45A1C1185}"/>
                  </a:ext>
                </a:extLst>
              </p:cNvPr>
              <p:cNvSpPr/>
              <p:nvPr/>
            </p:nvSpPr>
            <p:spPr>
              <a:xfrm>
                <a:off x="6502400" y="3632200"/>
                <a:ext cx="4978400" cy="23114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ru-RU" sz="2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28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·1</m:t>
                      </m:r>
                      <m:f>
                        <m:fPr>
                          <m:ctrlPr>
                            <a:rPr lang="ru-RU" sz="2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28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ru-RU" sz="2800" dirty="0">
                  <a:solidFill>
                    <a:srgbClr val="1C2740"/>
                  </a:solidFill>
                  <a:effectLst/>
                  <a:latin typeface="Segoe UI" panose="020B0502040204020203" pitchFamily="34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ru-RU" sz="28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Решите задачу, преобразуя смешанные числа в неправильные дроби.</a:t>
                </a:r>
              </a:p>
            </p:txBody>
          </p:sp>
        </mc:Choice>
        <mc:Fallback xmlns="">
          <p:sp>
            <p:nvSpPr>
              <p:cNvPr id="12" name="Math task">
                <a:extLst>
                  <a:ext uri="{FF2B5EF4-FFF2-40B4-BE49-F238E27FC236}">
                    <a16:creationId xmlns:a16="http://schemas.microsoft.com/office/drawing/2014/main" id="{00538417-DF9B-6256-282C-A3F45A1C11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400" y="3632200"/>
                <a:ext cx="4978400" cy="2311400"/>
              </a:xfrm>
              <a:prstGeom prst="roundRect">
                <a:avLst/>
              </a:prstGeom>
              <a:blipFill>
                <a:blip r:embed="rId5"/>
                <a:stretch>
                  <a:fillRect l="-2083" b="-6596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">
            <a:extLst>
              <a:ext uri="{FF2B5EF4-FFF2-40B4-BE49-F238E27FC236}">
                <a16:creationId xmlns:a16="http://schemas.microsoft.com/office/drawing/2014/main" id="{AD403E40-0CFC-BEFF-0876-67795863DCD8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8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BAF97A3B-5E98-E1E1-04BC-C0BB5123CDC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0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DAC1B7B7-3E46-950E-531A-C48F298045C8}"/>
              </a:ext>
            </a:extLst>
          </p:cNvPr>
          <p:cNvSpPr/>
          <p:nvPr/>
        </p:nvSpPr>
        <p:spPr>
          <a:xfrm>
            <a:off x="508000" y="3810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C9A030CB-9840-AF03-6C85-6D5D122861E7}"/>
              </a:ext>
            </a:extLst>
          </p:cNvPr>
          <p:cNvSpPr txBox="1"/>
          <p:nvPr/>
        </p:nvSpPr>
        <p:spPr>
          <a:xfrm>
            <a:off x="508000" y="3810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№3.</a:t>
            </a:r>
          </a:p>
        </p:txBody>
      </p:sp>
      <p:sp>
        <p:nvSpPr>
          <p:cNvPr id="5" name="Condition card">
            <a:extLst>
              <a:ext uri="{FF2B5EF4-FFF2-40B4-BE49-F238E27FC236}">
                <a16:creationId xmlns:a16="http://schemas.microsoft.com/office/drawing/2014/main" id="{33836C8D-D3D1-C5F0-3FAF-4824FADC45C1}"/>
              </a:ext>
            </a:extLst>
          </p:cNvPr>
          <p:cNvSpPr/>
          <p:nvPr/>
        </p:nvSpPr>
        <p:spPr>
          <a:xfrm>
            <a:off x="3683000" y="279400"/>
            <a:ext cx="8001000" cy="1625600"/>
          </a:xfrm>
          <a:prstGeom prst="roundRect">
            <a:avLst>
              <a:gd name="adj" fmla="val 10000"/>
            </a:avLst>
          </a:prstGeom>
          <a:solidFill>
            <a:srgbClr val="DDEAF8"/>
          </a:solidFill>
          <a:ln w="9525">
            <a:solidFill>
              <a:srgbClr val="B8D0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ath Rounded Rectangle 8">
                <a:extLst>
                  <a:ext uri="{FF2B5EF4-FFF2-40B4-BE49-F238E27FC236}">
                    <a16:creationId xmlns:a16="http://schemas.microsoft.com/office/drawing/2014/main" id="{427CF9C0-63CD-BF77-7F91-24D0DFFB2CE2}"/>
                  </a:ext>
                </a:extLst>
              </p:cNvPr>
              <p:cNvSpPr/>
              <p:nvPr/>
            </p:nvSpPr>
            <p:spPr>
              <a:xfrm>
                <a:off x="3962400" y="381000"/>
                <a:ext cx="7493000" cy="14224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Бригаде нужно уложить плитку на участке стены размером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м в длину и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м в ширину. Как найти площадь участка?</a:t>
                </a:r>
              </a:p>
            </p:txBody>
          </p:sp>
        </mc:Choice>
        <mc:Fallback xmlns="">
          <p:sp>
            <p:nvSpPr>
              <p:cNvPr id="6" name="Math Rounded Rectangle 8">
                <a:extLst>
                  <a:ext uri="{FF2B5EF4-FFF2-40B4-BE49-F238E27FC236}">
                    <a16:creationId xmlns:a16="http://schemas.microsoft.com/office/drawing/2014/main" id="{427CF9C0-63CD-BF77-7F91-24D0DFFB2C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81000"/>
                <a:ext cx="7493000" cy="1422400"/>
              </a:xfrm>
              <a:prstGeom prst="roundRect">
                <a:avLst/>
              </a:prstGeom>
              <a:blipFill>
                <a:blip r:embed="rId3"/>
                <a:stretch>
                  <a:fillRect l="-1546" t="-858" r="-1465" b="-7296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olution card">
            <a:extLst>
              <a:ext uri="{FF2B5EF4-FFF2-40B4-BE49-F238E27FC236}">
                <a16:creationId xmlns:a16="http://schemas.microsoft.com/office/drawing/2014/main" id="{DCABF4D7-22FF-1D6F-733C-DF506627AE08}"/>
              </a:ext>
            </a:extLst>
          </p:cNvPr>
          <p:cNvSpPr/>
          <p:nvPr/>
        </p:nvSpPr>
        <p:spPr>
          <a:xfrm>
            <a:off x="508000" y="2235200"/>
            <a:ext cx="6604000" cy="3175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olution card stripe">
            <a:extLst>
              <a:ext uri="{FF2B5EF4-FFF2-40B4-BE49-F238E27FC236}">
                <a16:creationId xmlns:a16="http://schemas.microsoft.com/office/drawing/2014/main" id="{D3DD1B37-A8D7-594F-4939-EB4C06E354FB}"/>
              </a:ext>
            </a:extLst>
          </p:cNvPr>
          <p:cNvSpPr/>
          <p:nvPr/>
        </p:nvSpPr>
        <p:spPr>
          <a:xfrm>
            <a:off x="635000" y="2413000"/>
            <a:ext cx="76200" cy="28194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solution">
                <a:extLst>
                  <a:ext uri="{FF2B5EF4-FFF2-40B4-BE49-F238E27FC236}">
                    <a16:creationId xmlns:a16="http://schemas.microsoft.com/office/drawing/2014/main" id="{E6A075DB-C5E7-556A-E736-E29431EB6419}"/>
                  </a:ext>
                </a:extLst>
              </p:cNvPr>
              <p:cNvSpPr/>
              <p:nvPr/>
            </p:nvSpPr>
            <p:spPr>
              <a:xfrm>
                <a:off x="914400" y="2413000"/>
                <a:ext cx="6070600" cy="28194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·1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2·2+1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1·3+1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sz="3000" dirty="0">
                  <a:solidFill>
                    <a:srgbClr val="1C2740"/>
                  </a:solidFill>
                  <a:effectLst/>
                  <a:latin typeface="Segoe UI" panose="020B0502040204020203" pitchFamily="34" charset="0"/>
                </a:endParaRPr>
              </a:p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5·2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0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0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ru-RU" sz="30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0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0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ru-RU" sz="30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3000" b="0" i="1" smtClean="0">
                                  <a:solidFill>
                                    <a:srgbClr val="1F9254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3000" b="0" i="1" smtClean="0">
                                  <a:solidFill>
                                    <a:srgbClr val="1F9254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м</m:t>
                              </m:r>
                            </m:e>
                            <m:sup>
                              <m:r>
                                <a:rPr lang="en-US" sz="3000" b="0" i="1" smtClean="0">
                                  <a:solidFill>
                                    <a:srgbClr val="1F9254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ru-RU" sz="3000" b="0" i="0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0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Math solution">
                <a:extLst>
                  <a:ext uri="{FF2B5EF4-FFF2-40B4-BE49-F238E27FC236}">
                    <a16:creationId xmlns:a16="http://schemas.microsoft.com/office/drawing/2014/main" id="{E6A075DB-C5E7-556A-E736-E29431EB64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413000"/>
                <a:ext cx="6070600" cy="28194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odel mount">
            <a:extLst>
              <a:ext uri="{FF2B5EF4-FFF2-40B4-BE49-F238E27FC236}">
                <a16:creationId xmlns:a16="http://schemas.microsoft.com/office/drawing/2014/main" id="{48907F80-A0FD-3F43-9A95-337C12EFF9AB}"/>
              </a:ext>
            </a:extLst>
          </p:cNvPr>
          <p:cNvSpPr/>
          <p:nvPr/>
        </p:nvSpPr>
        <p:spPr>
          <a:xfrm>
            <a:off x="7493000" y="2235200"/>
            <a:ext cx="4191000" cy="3175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Wall model">
            <a:extLst>
              <a:ext uri="{FF2B5EF4-FFF2-40B4-BE49-F238E27FC236}">
                <a16:creationId xmlns:a16="http://schemas.microsoft.com/office/drawing/2014/main" id="{FA5BC315-9D01-3AA8-AE24-CC66205D9D8F}"/>
              </a:ext>
            </a:extLst>
          </p:cNvPr>
          <p:cNvGrpSpPr/>
          <p:nvPr/>
        </p:nvGrpSpPr>
        <p:grpSpPr>
          <a:xfrm>
            <a:off x="8128000" y="2717800"/>
            <a:ext cx="3175000" cy="1693333"/>
            <a:chOff x="8128000" y="2717800"/>
            <a:chExt cx="3175000" cy="1693333"/>
          </a:xfrm>
        </p:grpSpPr>
        <p:sp>
          <p:nvSpPr>
            <p:cNvPr id="11" name="Tile 0 0">
              <a:extLst>
                <a:ext uri="{FF2B5EF4-FFF2-40B4-BE49-F238E27FC236}">
                  <a16:creationId xmlns:a16="http://schemas.microsoft.com/office/drawing/2014/main" id="{FB3128E4-5E48-1660-B6F5-C897574E3A7F}"/>
                </a:ext>
              </a:extLst>
            </p:cNvPr>
            <p:cNvSpPr/>
            <p:nvPr/>
          </p:nvSpPr>
          <p:spPr>
            <a:xfrm>
              <a:off x="8128000" y="2717800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ile 0 1">
              <a:extLst>
                <a:ext uri="{FF2B5EF4-FFF2-40B4-BE49-F238E27FC236}">
                  <a16:creationId xmlns:a16="http://schemas.microsoft.com/office/drawing/2014/main" id="{EB4802F4-84EC-96D4-11E2-939C1C4B6E71}"/>
                </a:ext>
              </a:extLst>
            </p:cNvPr>
            <p:cNvSpPr/>
            <p:nvPr/>
          </p:nvSpPr>
          <p:spPr>
            <a:xfrm>
              <a:off x="8128000" y="3141133"/>
              <a:ext cx="635000" cy="423334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ile 0 2">
              <a:extLst>
                <a:ext uri="{FF2B5EF4-FFF2-40B4-BE49-F238E27FC236}">
                  <a16:creationId xmlns:a16="http://schemas.microsoft.com/office/drawing/2014/main" id="{31A748E0-C68E-A227-8051-07F234FA72A7}"/>
                </a:ext>
              </a:extLst>
            </p:cNvPr>
            <p:cNvSpPr/>
            <p:nvPr/>
          </p:nvSpPr>
          <p:spPr>
            <a:xfrm>
              <a:off x="8128000" y="3564467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ile 0 3">
              <a:extLst>
                <a:ext uri="{FF2B5EF4-FFF2-40B4-BE49-F238E27FC236}">
                  <a16:creationId xmlns:a16="http://schemas.microsoft.com/office/drawing/2014/main" id="{474E75FC-5E0B-F323-7666-7AC4FBBD3DC2}"/>
                </a:ext>
              </a:extLst>
            </p:cNvPr>
            <p:cNvSpPr/>
            <p:nvPr/>
          </p:nvSpPr>
          <p:spPr>
            <a:xfrm>
              <a:off x="8128000" y="3987800"/>
              <a:ext cx="635000" cy="423333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ile 1 0">
              <a:extLst>
                <a:ext uri="{FF2B5EF4-FFF2-40B4-BE49-F238E27FC236}">
                  <a16:creationId xmlns:a16="http://schemas.microsoft.com/office/drawing/2014/main" id="{3A107946-BA9F-AB09-B9D0-490E0990323B}"/>
                </a:ext>
              </a:extLst>
            </p:cNvPr>
            <p:cNvSpPr/>
            <p:nvPr/>
          </p:nvSpPr>
          <p:spPr>
            <a:xfrm>
              <a:off x="8763000" y="2717800"/>
              <a:ext cx="635000" cy="423333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ile 1 1">
              <a:extLst>
                <a:ext uri="{FF2B5EF4-FFF2-40B4-BE49-F238E27FC236}">
                  <a16:creationId xmlns:a16="http://schemas.microsoft.com/office/drawing/2014/main" id="{001107D5-9213-0F0B-287A-DE13CB44C184}"/>
                </a:ext>
              </a:extLst>
            </p:cNvPr>
            <p:cNvSpPr/>
            <p:nvPr/>
          </p:nvSpPr>
          <p:spPr>
            <a:xfrm>
              <a:off x="8763000" y="3141133"/>
              <a:ext cx="635000" cy="423334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ile 1 2">
              <a:extLst>
                <a:ext uri="{FF2B5EF4-FFF2-40B4-BE49-F238E27FC236}">
                  <a16:creationId xmlns:a16="http://schemas.microsoft.com/office/drawing/2014/main" id="{B063C1C3-5DFE-3671-0951-8FAD3D39D146}"/>
                </a:ext>
              </a:extLst>
            </p:cNvPr>
            <p:cNvSpPr/>
            <p:nvPr/>
          </p:nvSpPr>
          <p:spPr>
            <a:xfrm>
              <a:off x="8763000" y="3564467"/>
              <a:ext cx="635000" cy="423333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ile 1 3">
              <a:extLst>
                <a:ext uri="{FF2B5EF4-FFF2-40B4-BE49-F238E27FC236}">
                  <a16:creationId xmlns:a16="http://schemas.microsoft.com/office/drawing/2014/main" id="{973CEDF9-DBE0-7D2E-B512-7082ACE8490D}"/>
                </a:ext>
              </a:extLst>
            </p:cNvPr>
            <p:cNvSpPr/>
            <p:nvPr/>
          </p:nvSpPr>
          <p:spPr>
            <a:xfrm>
              <a:off x="8763000" y="3987800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ile 2 0">
              <a:extLst>
                <a:ext uri="{FF2B5EF4-FFF2-40B4-BE49-F238E27FC236}">
                  <a16:creationId xmlns:a16="http://schemas.microsoft.com/office/drawing/2014/main" id="{5376B173-24AF-B978-E773-161041D326B3}"/>
                </a:ext>
              </a:extLst>
            </p:cNvPr>
            <p:cNvSpPr/>
            <p:nvPr/>
          </p:nvSpPr>
          <p:spPr>
            <a:xfrm>
              <a:off x="9398000" y="2717800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ile 2 1">
              <a:extLst>
                <a:ext uri="{FF2B5EF4-FFF2-40B4-BE49-F238E27FC236}">
                  <a16:creationId xmlns:a16="http://schemas.microsoft.com/office/drawing/2014/main" id="{7FAB33C1-A667-086A-DA8E-A734A27D7567}"/>
                </a:ext>
              </a:extLst>
            </p:cNvPr>
            <p:cNvSpPr/>
            <p:nvPr/>
          </p:nvSpPr>
          <p:spPr>
            <a:xfrm>
              <a:off x="9398000" y="3141133"/>
              <a:ext cx="635000" cy="423334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ile 2 2">
              <a:extLst>
                <a:ext uri="{FF2B5EF4-FFF2-40B4-BE49-F238E27FC236}">
                  <a16:creationId xmlns:a16="http://schemas.microsoft.com/office/drawing/2014/main" id="{F356CABE-D973-E4B0-4596-7D2635400BC2}"/>
                </a:ext>
              </a:extLst>
            </p:cNvPr>
            <p:cNvSpPr/>
            <p:nvPr/>
          </p:nvSpPr>
          <p:spPr>
            <a:xfrm>
              <a:off x="9398000" y="3564467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ile 2 3">
              <a:extLst>
                <a:ext uri="{FF2B5EF4-FFF2-40B4-BE49-F238E27FC236}">
                  <a16:creationId xmlns:a16="http://schemas.microsoft.com/office/drawing/2014/main" id="{DC8C9543-F3D9-88B9-B989-FB7D69D06E03}"/>
                </a:ext>
              </a:extLst>
            </p:cNvPr>
            <p:cNvSpPr/>
            <p:nvPr/>
          </p:nvSpPr>
          <p:spPr>
            <a:xfrm>
              <a:off x="9398000" y="3987800"/>
              <a:ext cx="635000" cy="423333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ile 3 0">
              <a:extLst>
                <a:ext uri="{FF2B5EF4-FFF2-40B4-BE49-F238E27FC236}">
                  <a16:creationId xmlns:a16="http://schemas.microsoft.com/office/drawing/2014/main" id="{A8B8C394-3173-890D-E9DF-6282D1D3E6C3}"/>
                </a:ext>
              </a:extLst>
            </p:cNvPr>
            <p:cNvSpPr/>
            <p:nvPr/>
          </p:nvSpPr>
          <p:spPr>
            <a:xfrm>
              <a:off x="10033000" y="2717800"/>
              <a:ext cx="635000" cy="423333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ile 3 1">
              <a:extLst>
                <a:ext uri="{FF2B5EF4-FFF2-40B4-BE49-F238E27FC236}">
                  <a16:creationId xmlns:a16="http://schemas.microsoft.com/office/drawing/2014/main" id="{4F9D310C-E15E-8426-1F30-71D59C2418D7}"/>
                </a:ext>
              </a:extLst>
            </p:cNvPr>
            <p:cNvSpPr/>
            <p:nvPr/>
          </p:nvSpPr>
          <p:spPr>
            <a:xfrm>
              <a:off x="10033000" y="3141133"/>
              <a:ext cx="635000" cy="423334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ile 3 2">
              <a:extLst>
                <a:ext uri="{FF2B5EF4-FFF2-40B4-BE49-F238E27FC236}">
                  <a16:creationId xmlns:a16="http://schemas.microsoft.com/office/drawing/2014/main" id="{90A3FD42-DBC1-2821-615C-6A9945572100}"/>
                </a:ext>
              </a:extLst>
            </p:cNvPr>
            <p:cNvSpPr/>
            <p:nvPr/>
          </p:nvSpPr>
          <p:spPr>
            <a:xfrm>
              <a:off x="10033000" y="3564467"/>
              <a:ext cx="635000" cy="423333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ile 3 3">
              <a:extLst>
                <a:ext uri="{FF2B5EF4-FFF2-40B4-BE49-F238E27FC236}">
                  <a16:creationId xmlns:a16="http://schemas.microsoft.com/office/drawing/2014/main" id="{C3321166-CE0F-8586-10E9-092B54B8AF2A}"/>
                </a:ext>
              </a:extLst>
            </p:cNvPr>
            <p:cNvSpPr/>
            <p:nvPr/>
          </p:nvSpPr>
          <p:spPr>
            <a:xfrm>
              <a:off x="10033000" y="3987800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ile 4 0">
              <a:extLst>
                <a:ext uri="{FF2B5EF4-FFF2-40B4-BE49-F238E27FC236}">
                  <a16:creationId xmlns:a16="http://schemas.microsoft.com/office/drawing/2014/main" id="{86BB577A-13FA-8C1B-F6FE-F75948B686A9}"/>
                </a:ext>
              </a:extLst>
            </p:cNvPr>
            <p:cNvSpPr/>
            <p:nvPr/>
          </p:nvSpPr>
          <p:spPr>
            <a:xfrm>
              <a:off x="10668000" y="2717800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ile 4 1">
              <a:extLst>
                <a:ext uri="{FF2B5EF4-FFF2-40B4-BE49-F238E27FC236}">
                  <a16:creationId xmlns:a16="http://schemas.microsoft.com/office/drawing/2014/main" id="{40F403D6-BE5F-3A65-EB83-4225C20EC139}"/>
                </a:ext>
              </a:extLst>
            </p:cNvPr>
            <p:cNvSpPr/>
            <p:nvPr/>
          </p:nvSpPr>
          <p:spPr>
            <a:xfrm>
              <a:off x="10668000" y="3141133"/>
              <a:ext cx="635000" cy="423334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ile 4 2">
              <a:extLst>
                <a:ext uri="{FF2B5EF4-FFF2-40B4-BE49-F238E27FC236}">
                  <a16:creationId xmlns:a16="http://schemas.microsoft.com/office/drawing/2014/main" id="{2D6F39A5-EDF0-AE3E-980E-1DE39C67AD17}"/>
                </a:ext>
              </a:extLst>
            </p:cNvPr>
            <p:cNvSpPr/>
            <p:nvPr/>
          </p:nvSpPr>
          <p:spPr>
            <a:xfrm>
              <a:off x="10668000" y="3564467"/>
              <a:ext cx="635000" cy="423333"/>
            </a:xfrm>
            <a:prstGeom prst="rect">
              <a:avLst/>
            </a:prstGeom>
            <a:solidFill>
              <a:srgbClr val="F6B9A8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ile 4 3">
              <a:extLst>
                <a:ext uri="{FF2B5EF4-FFF2-40B4-BE49-F238E27FC236}">
                  <a16:creationId xmlns:a16="http://schemas.microsoft.com/office/drawing/2014/main" id="{0E8002E9-C367-B937-7620-7D8383D77EB3}"/>
                </a:ext>
              </a:extLst>
            </p:cNvPr>
            <p:cNvSpPr/>
            <p:nvPr/>
          </p:nvSpPr>
          <p:spPr>
            <a:xfrm>
              <a:off x="10668000" y="3987800"/>
              <a:ext cx="635000" cy="423333"/>
            </a:xfrm>
            <a:prstGeom prst="rect">
              <a:avLst/>
            </a:prstGeom>
            <a:solidFill>
              <a:srgbClr val="FBD9CF"/>
            </a:solidFill>
            <a:ln w="15875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5F1B7B77-055A-6CDA-12AC-690A391EFA78}"/>
                </a:ext>
              </a:extLst>
            </p:cNvPr>
            <p:cNvCxnSpPr/>
            <p:nvPr/>
          </p:nvCxnSpPr>
          <p:spPr>
            <a:xfrm>
              <a:off x="9398000" y="2717800"/>
              <a:ext cx="0" cy="1693333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77DFB87A-7B91-BD04-E636-A8EBC86BC814}"/>
                </a:ext>
              </a:extLst>
            </p:cNvPr>
            <p:cNvCxnSpPr/>
            <p:nvPr/>
          </p:nvCxnSpPr>
          <p:spPr>
            <a:xfrm>
              <a:off x="10668000" y="2717800"/>
              <a:ext cx="0" cy="1693333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4B115314-EFD0-B5DB-90E9-49402A9CA540}"/>
                </a:ext>
              </a:extLst>
            </p:cNvPr>
            <p:cNvCxnSpPr/>
            <p:nvPr/>
          </p:nvCxnSpPr>
          <p:spPr>
            <a:xfrm>
              <a:off x="8128000" y="3987800"/>
              <a:ext cx="3175000" cy="0"/>
            </a:xfrm>
            <a:prstGeom prst="line">
              <a:avLst/>
            </a:prstGeom>
            <a:ln w="22225">
              <a:solidFill>
                <a:srgbClr val="C4553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Wall frame">
              <a:extLst>
                <a:ext uri="{FF2B5EF4-FFF2-40B4-BE49-F238E27FC236}">
                  <a16:creationId xmlns:a16="http://schemas.microsoft.com/office/drawing/2014/main" id="{8441E787-6D23-727A-A789-9AA30804962D}"/>
                </a:ext>
              </a:extLst>
            </p:cNvPr>
            <p:cNvSpPr/>
            <p:nvPr/>
          </p:nvSpPr>
          <p:spPr>
            <a:xfrm>
              <a:off x="8128000" y="2717800"/>
              <a:ext cx="3175000" cy="1693333"/>
            </a:xfrm>
            <a:prstGeom prst="rect">
              <a:avLst/>
            </a:prstGeom>
            <a:noFill/>
            <a:ln w="25400" cap="flat" cmpd="sng" algn="ctr">
              <a:solidFill>
                <a:srgbClr val="B8432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One square metre">
              <a:extLst>
                <a:ext uri="{FF2B5EF4-FFF2-40B4-BE49-F238E27FC236}">
                  <a16:creationId xmlns:a16="http://schemas.microsoft.com/office/drawing/2014/main" id="{FFCBBB30-DC52-2555-84A4-95DEB1EE2AED}"/>
                </a:ext>
              </a:extLst>
            </p:cNvPr>
            <p:cNvSpPr/>
            <p:nvPr/>
          </p:nvSpPr>
          <p:spPr>
            <a:xfrm>
              <a:off x="8128000" y="2717800"/>
              <a:ext cx="1270000" cy="1270000"/>
            </a:xfrm>
            <a:prstGeom prst="rect">
              <a:avLst/>
            </a:prstGeom>
            <a:noFill/>
            <a:ln w="38100" cap="flat" cmpd="sng" algn="ctr">
              <a:solidFill>
                <a:srgbClr val="1F925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7" name="Length arrow">
            <a:extLst>
              <a:ext uri="{FF2B5EF4-FFF2-40B4-BE49-F238E27FC236}">
                <a16:creationId xmlns:a16="http://schemas.microsoft.com/office/drawing/2014/main" id="{3417B5A0-4880-9A61-BE1F-79D1EF9EA954}"/>
              </a:ext>
            </a:extLst>
          </p:cNvPr>
          <p:cNvCxnSpPr/>
          <p:nvPr/>
        </p:nvCxnSpPr>
        <p:spPr>
          <a:xfrm>
            <a:off x="8128000" y="2540000"/>
            <a:ext cx="3175000" cy="0"/>
          </a:xfrm>
          <a:prstGeom prst="line">
            <a:avLst/>
          </a:prstGeom>
          <a:ln w="19050">
            <a:solidFill>
              <a:srgbClr val="2F77C8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Width arrow">
            <a:extLst>
              <a:ext uri="{FF2B5EF4-FFF2-40B4-BE49-F238E27FC236}">
                <a16:creationId xmlns:a16="http://schemas.microsoft.com/office/drawing/2014/main" id="{B1461B1F-9829-B0BA-7CFD-77D0A3916B3B}"/>
              </a:ext>
            </a:extLst>
          </p:cNvPr>
          <p:cNvCxnSpPr/>
          <p:nvPr/>
        </p:nvCxnSpPr>
        <p:spPr>
          <a:xfrm>
            <a:off x="7950200" y="2717800"/>
            <a:ext cx="0" cy="1693333"/>
          </a:xfrm>
          <a:prstGeom prst="line">
            <a:avLst/>
          </a:prstGeom>
          <a:ln w="19050">
            <a:solidFill>
              <a:srgbClr val="2F77C8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Tiler" descr="Плиточник (иллюстрация storyset, Freepik)">
            <a:extLst>
              <a:ext uri="{FF2B5EF4-FFF2-40B4-BE49-F238E27FC236}">
                <a16:creationId xmlns:a16="http://schemas.microsoft.com/office/drawing/2014/main" id="{C7AA18B1-7FAF-4C86-EFE3-445F6633E067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588000"/>
            <a:ext cx="1524000" cy="927100"/>
          </a:xfrm>
          <a:prstGeom prst="rect">
            <a:avLst/>
          </a:prstGeom>
        </p:spPr>
      </p:pic>
      <p:sp>
        <p:nvSpPr>
          <p:cNvPr id="41" name="Credit TextBox 10">
            <a:extLst>
              <a:ext uri="{FF2B5EF4-FFF2-40B4-BE49-F238E27FC236}">
                <a16:creationId xmlns:a16="http://schemas.microsoft.com/office/drawing/2014/main" id="{752C328E-97C0-365E-B2A7-FF65429A7EC8}"/>
              </a:ext>
            </a:extLst>
          </p:cNvPr>
          <p:cNvSpPr txBox="1"/>
          <p:nvPr/>
        </p:nvSpPr>
        <p:spPr>
          <a:xfrm>
            <a:off x="2159000" y="5867400"/>
            <a:ext cx="279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endParaRPr lang="ru-RU" sz="800" dirty="0">
              <a:solidFill>
                <a:srgbClr val="8A90A0"/>
              </a:solidFill>
              <a:latin typeface="Segoe UI" panose="020B0502040204020203" pitchFamily="34" charset="0"/>
            </a:endParaRPr>
          </a:p>
        </p:txBody>
      </p:sp>
      <p:sp>
        <p:nvSpPr>
          <p:cNvPr id="42" name="Slide number">
            <a:extLst>
              <a:ext uri="{FF2B5EF4-FFF2-40B4-BE49-F238E27FC236}">
                <a16:creationId xmlns:a16="http://schemas.microsoft.com/office/drawing/2014/main" id="{5CD5C33B-94AB-2E21-4F3C-5AC69E95A930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9</a:t>
            </a:r>
          </a:p>
        </p:txBody>
      </p:sp>
      <p:sp>
        <p:nvSpPr>
          <p:cNvPr id="43" name="Signature 100ballnik.com">
            <a:extLst>
              <a:ext uri="{FF2B5EF4-FFF2-40B4-BE49-F238E27FC236}">
                <a16:creationId xmlns:a16="http://schemas.microsoft.com/office/drawing/2014/main" id="{D0AA889A-8E19-2F0F-B2A4-CA48D5A177B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309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irl stage">
            <a:extLst>
              <a:ext uri="{FF2B5EF4-FFF2-40B4-BE49-F238E27FC236}">
                <a16:creationId xmlns:a16="http://schemas.microsoft.com/office/drawing/2014/main" id="{0FE3B2F3-71A2-0C55-E52B-287810A86ED3}"/>
              </a:ext>
            </a:extLst>
          </p:cNvPr>
          <p:cNvSpPr/>
          <p:nvPr/>
        </p:nvSpPr>
        <p:spPr>
          <a:xfrm>
            <a:off x="457200" y="1168400"/>
            <a:ext cx="3327400" cy="3327400"/>
          </a:xfrm>
          <a:prstGeom prst="ellipse">
            <a:avLst/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irl" descr="Девочка считает (иллюстрация brgfx, Freepik)">
            <a:extLst>
              <a:ext uri="{FF2B5EF4-FFF2-40B4-BE49-F238E27FC236}">
                <a16:creationId xmlns:a16="http://schemas.microsoft.com/office/drawing/2014/main" id="{B6D12751-D605-DBD3-4E74-9E9B5D64268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889000"/>
            <a:ext cx="2235200" cy="3340100"/>
          </a:xfrm>
          <a:prstGeom prst="rect">
            <a:avLst/>
          </a:prstGeom>
        </p:spPr>
      </p:pic>
      <p:sp>
        <p:nvSpPr>
          <p:cNvPr id="6" name="Credit TextBox 6">
            <a:extLst>
              <a:ext uri="{FF2B5EF4-FFF2-40B4-BE49-F238E27FC236}">
                <a16:creationId xmlns:a16="http://schemas.microsoft.com/office/drawing/2014/main" id="{B20E263C-149F-E3E6-4C6F-6B2E6E2E6417}"/>
              </a:ext>
            </a:extLst>
          </p:cNvPr>
          <p:cNvSpPr txBox="1"/>
          <p:nvPr/>
        </p:nvSpPr>
        <p:spPr>
          <a:xfrm>
            <a:off x="558800" y="4826000"/>
            <a:ext cx="3048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endParaRPr lang="ru-RU" sz="800" dirty="0">
              <a:solidFill>
                <a:srgbClr val="8391AE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Rule card">
            <a:extLst>
              <a:ext uri="{FF2B5EF4-FFF2-40B4-BE49-F238E27FC236}">
                <a16:creationId xmlns:a16="http://schemas.microsoft.com/office/drawing/2014/main" id="{03A21717-8E64-1783-E73B-E4938D33CFDA}"/>
              </a:ext>
            </a:extLst>
          </p:cNvPr>
          <p:cNvSpPr/>
          <p:nvPr/>
        </p:nvSpPr>
        <p:spPr>
          <a:xfrm>
            <a:off x="4191000" y="457200"/>
            <a:ext cx="7493000" cy="2717800"/>
          </a:xfrm>
          <a:prstGeom prst="roundRect">
            <a:avLst>
              <a:gd name="adj" fmla="val 8000"/>
            </a:avLst>
          </a:prstGeom>
          <a:solidFill>
            <a:srgbClr val="E9E3F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ule bar">
            <a:extLst>
              <a:ext uri="{FF2B5EF4-FFF2-40B4-BE49-F238E27FC236}">
                <a16:creationId xmlns:a16="http://schemas.microsoft.com/office/drawing/2014/main" id="{AD776E91-5B65-C1C1-2D3F-5D4F76F810B4}"/>
              </a:ext>
            </a:extLst>
          </p:cNvPr>
          <p:cNvSpPr/>
          <p:nvPr/>
        </p:nvSpPr>
        <p:spPr>
          <a:xfrm>
            <a:off x="4191000" y="457200"/>
            <a:ext cx="152400" cy="2717800"/>
          </a:xfrm>
          <a:prstGeom prst="roundRect">
            <a:avLst>
              <a:gd name="adj" fmla="val 50000"/>
            </a:avLst>
          </a:prstGeom>
          <a:solidFill>
            <a:srgbClr val="6A4F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ule">
            <a:extLst>
              <a:ext uri="{FF2B5EF4-FFF2-40B4-BE49-F238E27FC236}">
                <a16:creationId xmlns:a16="http://schemas.microsoft.com/office/drawing/2014/main" id="{145836DD-1EAE-405A-1EDB-A154EB6A7C76}"/>
              </a:ext>
            </a:extLst>
          </p:cNvPr>
          <p:cNvSpPr txBox="1"/>
          <p:nvPr/>
        </p:nvSpPr>
        <p:spPr>
          <a:xfrm>
            <a:off x="4648200" y="711200"/>
            <a:ext cx="6731000" cy="23665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900" dirty="0">
                <a:solidFill>
                  <a:srgbClr val="1C2740"/>
                </a:solidFill>
                <a:latin typeface="Segoe UI" panose="020B0502040204020203" pitchFamily="34" charset="0"/>
              </a:rPr>
              <a:t>Чтобы найти произведение смешанных чисел, нужно представить их виде </a:t>
            </a:r>
            <a:r>
              <a:rPr lang="ru-RU" sz="2900" b="1" dirty="0">
                <a:solidFill>
                  <a:srgbClr val="128A82"/>
                </a:solidFill>
                <a:latin typeface="Segoe UI" panose="020B0502040204020203" pitchFamily="34" charset="0"/>
              </a:rPr>
              <a:t>неправильных дробей</a:t>
            </a:r>
            <a:r>
              <a:rPr lang="ru-RU" sz="2900" dirty="0">
                <a:solidFill>
                  <a:srgbClr val="1C2740"/>
                </a:solidFill>
                <a:latin typeface="Segoe UI" panose="020B0502040204020203" pitchFamily="34" charset="0"/>
              </a:rPr>
              <a:t>, а затем произвести </a:t>
            </a:r>
            <a:r>
              <a:rPr lang="ru-RU" sz="2900" b="1" dirty="0">
                <a:solidFill>
                  <a:srgbClr val="E4573D"/>
                </a:solidFill>
                <a:latin typeface="Segoe UI" panose="020B0502040204020203" pitchFamily="34" charset="0"/>
              </a:rPr>
              <a:t>умножение этих дробей</a:t>
            </a:r>
            <a:r>
              <a:rPr lang="ru-RU" sz="2900" dirty="0">
                <a:solidFill>
                  <a:srgbClr val="1C274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0" name="Example card">
            <a:extLst>
              <a:ext uri="{FF2B5EF4-FFF2-40B4-BE49-F238E27FC236}">
                <a16:creationId xmlns:a16="http://schemas.microsoft.com/office/drawing/2014/main" id="{3E0C77B7-632C-9ADB-0CC3-F9FD4FCD5421}"/>
              </a:ext>
            </a:extLst>
          </p:cNvPr>
          <p:cNvSpPr/>
          <p:nvPr/>
        </p:nvSpPr>
        <p:spPr>
          <a:xfrm>
            <a:off x="4191000" y="3429000"/>
            <a:ext cx="7493000" cy="2667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ath TextBox 2">
                <a:extLst>
                  <a:ext uri="{FF2B5EF4-FFF2-40B4-BE49-F238E27FC236}">
                    <a16:creationId xmlns:a16="http://schemas.microsoft.com/office/drawing/2014/main" id="{5EBAF0D7-B3D7-D23A-16D3-30263680E109}"/>
                  </a:ext>
                </a:extLst>
              </p:cNvPr>
              <p:cNvSpPr txBox="1"/>
              <p:nvPr/>
            </p:nvSpPr>
            <p:spPr>
              <a:xfrm>
                <a:off x="4521200" y="3581400"/>
                <a:ext cx="6858000" cy="2362200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>
                    <a:solidFill>
                      <a:srgbClr val="FFB6FC">
                        <a:alpha val="60000"/>
                      </a:srgbClr>
                    </a:solidFill>
                  </a14:hiddenFill>
                </a:ext>
              </a:extLst>
            </p:spPr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3·7+1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2·3+1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==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4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7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4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1" name="Math TextBox 2">
                <a:extLst>
                  <a:ext uri="{FF2B5EF4-FFF2-40B4-BE49-F238E27FC236}">
                    <a16:creationId xmlns:a16="http://schemas.microsoft.com/office/drawing/2014/main" id="{5EBAF0D7-B3D7-D23A-16D3-30263680E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200" y="3581400"/>
                <a:ext cx="6858000" cy="2362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B6FC">
                        <a:alpha val="60000"/>
                      </a:srgbClr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">
            <a:extLst>
              <a:ext uri="{FF2B5EF4-FFF2-40B4-BE49-F238E27FC236}">
                <a16:creationId xmlns:a16="http://schemas.microsoft.com/office/drawing/2014/main" id="{A6871AA4-99EC-DF35-34A3-D48A1F6CE0C3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10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C3542A75-7692-1793-A9AD-BD8248EA1D9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83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81EA0FCA-9D79-9442-DA3B-68849A83E6FB}"/>
              </a:ext>
            </a:extLst>
          </p:cNvPr>
          <p:cNvSpPr/>
          <p:nvPr/>
        </p:nvSpPr>
        <p:spPr>
          <a:xfrm>
            <a:off x="508000" y="4064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329F96B0-6051-266D-D355-5DD3DCFFDAFD}"/>
              </a:ext>
            </a:extLst>
          </p:cNvPr>
          <p:cNvSpPr txBox="1"/>
          <p:nvPr/>
        </p:nvSpPr>
        <p:spPr>
          <a:xfrm>
            <a:off x="508000" y="4064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№4.</a:t>
            </a:r>
          </a:p>
        </p:txBody>
      </p:sp>
      <p:sp>
        <p:nvSpPr>
          <p:cNvPr id="5" name="Instruction">
            <a:extLst>
              <a:ext uri="{FF2B5EF4-FFF2-40B4-BE49-F238E27FC236}">
                <a16:creationId xmlns:a16="http://schemas.microsoft.com/office/drawing/2014/main" id="{A19A3FB3-0597-D2B2-BC43-448B12860CDE}"/>
              </a:ext>
            </a:extLst>
          </p:cNvPr>
          <p:cNvSpPr txBox="1"/>
          <p:nvPr/>
        </p:nvSpPr>
        <p:spPr>
          <a:xfrm>
            <a:off x="3632200" y="457200"/>
            <a:ext cx="7620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1C2740"/>
                </a:solidFill>
                <a:latin typeface="Segoe UI Semibold" panose="020B0702040204020203" pitchFamily="34" charset="0"/>
              </a:rPr>
              <a:t>Вычислите:</a:t>
            </a:r>
          </a:p>
        </p:txBody>
      </p:sp>
      <p:sp>
        <p:nvSpPr>
          <p:cNvPr id="6" name="Card Rounded Rectangle 13">
            <a:extLst>
              <a:ext uri="{FF2B5EF4-FFF2-40B4-BE49-F238E27FC236}">
                <a16:creationId xmlns:a16="http://schemas.microsoft.com/office/drawing/2014/main" id="{889D36CE-F035-AE15-0D90-A07164094ECA}"/>
              </a:ext>
            </a:extLst>
          </p:cNvPr>
          <p:cNvSpPr/>
          <p:nvPr/>
        </p:nvSpPr>
        <p:spPr>
          <a:xfrm>
            <a:off x="508000" y="13716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ard Rounded Rectangle 13 stripe">
            <a:extLst>
              <a:ext uri="{FF2B5EF4-FFF2-40B4-BE49-F238E27FC236}">
                <a16:creationId xmlns:a16="http://schemas.microsoft.com/office/drawing/2014/main" id="{FF1A44DB-D0AA-65B2-B8FD-326521902047}"/>
              </a:ext>
            </a:extLst>
          </p:cNvPr>
          <p:cNvSpPr/>
          <p:nvPr/>
        </p:nvSpPr>
        <p:spPr>
          <a:xfrm>
            <a:off x="635000" y="15494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ath Rounded Rectangle 13">
                <a:extLst>
                  <a:ext uri="{FF2B5EF4-FFF2-40B4-BE49-F238E27FC236}">
                    <a16:creationId xmlns:a16="http://schemas.microsoft.com/office/drawing/2014/main" id="{39E4DCBC-4D60-17D2-CF28-AF643DFB8026}"/>
                  </a:ext>
                </a:extLst>
              </p:cNvPr>
              <p:cNvSpPr/>
              <p:nvPr/>
            </p:nvSpPr>
            <p:spPr>
              <a:xfrm>
                <a:off x="914400" y="14478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2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·21=.. .;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Math Rounded Rectangle 13">
                <a:extLst>
                  <a:ext uri="{FF2B5EF4-FFF2-40B4-BE49-F238E27FC236}">
                    <a16:creationId xmlns:a16="http://schemas.microsoft.com/office/drawing/2014/main" id="{39E4DCBC-4D60-17D2-CF28-AF643DFB80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4851400" cy="15240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rd Rounded Rectangle 15">
            <a:extLst>
              <a:ext uri="{FF2B5EF4-FFF2-40B4-BE49-F238E27FC236}">
                <a16:creationId xmlns:a16="http://schemas.microsoft.com/office/drawing/2014/main" id="{BEE435AB-BB2D-BF90-3E5A-7073FF71EE87}"/>
              </a:ext>
            </a:extLst>
          </p:cNvPr>
          <p:cNvSpPr/>
          <p:nvPr/>
        </p:nvSpPr>
        <p:spPr>
          <a:xfrm>
            <a:off x="6248400" y="13716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rd Rounded Rectangle 15 stripe">
            <a:extLst>
              <a:ext uri="{FF2B5EF4-FFF2-40B4-BE49-F238E27FC236}">
                <a16:creationId xmlns:a16="http://schemas.microsoft.com/office/drawing/2014/main" id="{F41CB387-80CD-B6C6-21A9-C55C29D89C6D}"/>
              </a:ext>
            </a:extLst>
          </p:cNvPr>
          <p:cNvSpPr/>
          <p:nvPr/>
        </p:nvSpPr>
        <p:spPr>
          <a:xfrm>
            <a:off x="6375400" y="15494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ath Rounded Rectangle 15">
                <a:extLst>
                  <a:ext uri="{FF2B5EF4-FFF2-40B4-BE49-F238E27FC236}">
                    <a16:creationId xmlns:a16="http://schemas.microsoft.com/office/drawing/2014/main" id="{C179BDBB-86E8-B980-EB07-6BE11F379371}"/>
                  </a:ext>
                </a:extLst>
              </p:cNvPr>
              <p:cNvSpPr/>
              <p:nvPr/>
            </p:nvSpPr>
            <p:spPr>
              <a:xfrm>
                <a:off x="6654800" y="14478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1" name="Math Rounded Rectangle 15">
                <a:extLst>
                  <a:ext uri="{FF2B5EF4-FFF2-40B4-BE49-F238E27FC236}">
                    <a16:creationId xmlns:a16="http://schemas.microsoft.com/office/drawing/2014/main" id="{C179BDBB-86E8-B980-EB07-6BE11F3793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1447800"/>
                <a:ext cx="4851400" cy="1524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rd Rounded Rectangle 14">
            <a:extLst>
              <a:ext uri="{FF2B5EF4-FFF2-40B4-BE49-F238E27FC236}">
                <a16:creationId xmlns:a16="http://schemas.microsoft.com/office/drawing/2014/main" id="{A8A8B4DF-3A6E-BC8B-D991-CA6261EB804A}"/>
              </a:ext>
            </a:extLst>
          </p:cNvPr>
          <p:cNvSpPr/>
          <p:nvPr/>
        </p:nvSpPr>
        <p:spPr>
          <a:xfrm>
            <a:off x="508000" y="33274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rd Rounded Rectangle 14 stripe">
            <a:extLst>
              <a:ext uri="{FF2B5EF4-FFF2-40B4-BE49-F238E27FC236}">
                <a16:creationId xmlns:a16="http://schemas.microsoft.com/office/drawing/2014/main" id="{7CEF8752-1FBE-0FA2-7216-0D80261379AB}"/>
              </a:ext>
            </a:extLst>
          </p:cNvPr>
          <p:cNvSpPr/>
          <p:nvPr/>
        </p:nvSpPr>
        <p:spPr>
          <a:xfrm>
            <a:off x="635000" y="35052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ath Rounded Rectangle 14">
                <a:extLst>
                  <a:ext uri="{FF2B5EF4-FFF2-40B4-BE49-F238E27FC236}">
                    <a16:creationId xmlns:a16="http://schemas.microsoft.com/office/drawing/2014/main" id="{62DB1EE5-19E6-72C2-FBB8-3F31259D7B43}"/>
                  </a:ext>
                </a:extLst>
              </p:cNvPr>
              <p:cNvSpPr/>
              <p:nvPr/>
            </p:nvSpPr>
            <p:spPr>
              <a:xfrm>
                <a:off x="914400" y="34036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·4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4" name="Math Rounded Rectangle 14">
                <a:extLst>
                  <a:ext uri="{FF2B5EF4-FFF2-40B4-BE49-F238E27FC236}">
                    <a16:creationId xmlns:a16="http://schemas.microsoft.com/office/drawing/2014/main" id="{62DB1EE5-19E6-72C2-FBB8-3F31259D7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403600"/>
                <a:ext cx="4851400" cy="15240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rd Rounded Rectangle 16">
            <a:extLst>
              <a:ext uri="{FF2B5EF4-FFF2-40B4-BE49-F238E27FC236}">
                <a16:creationId xmlns:a16="http://schemas.microsoft.com/office/drawing/2014/main" id="{723C5BDC-2D75-D7B6-261D-0D17120C8ABE}"/>
              </a:ext>
            </a:extLst>
          </p:cNvPr>
          <p:cNvSpPr/>
          <p:nvPr/>
        </p:nvSpPr>
        <p:spPr>
          <a:xfrm>
            <a:off x="6248400" y="33274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rd Rounded Rectangle 16 stripe">
            <a:extLst>
              <a:ext uri="{FF2B5EF4-FFF2-40B4-BE49-F238E27FC236}">
                <a16:creationId xmlns:a16="http://schemas.microsoft.com/office/drawing/2014/main" id="{AE7D5389-36DF-FD40-73AE-64166A63DD2F}"/>
              </a:ext>
            </a:extLst>
          </p:cNvPr>
          <p:cNvSpPr/>
          <p:nvPr/>
        </p:nvSpPr>
        <p:spPr>
          <a:xfrm>
            <a:off x="6375400" y="35052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Math Rounded Rectangle 16">
                <a:extLst>
                  <a:ext uri="{FF2B5EF4-FFF2-40B4-BE49-F238E27FC236}">
                    <a16:creationId xmlns:a16="http://schemas.microsoft.com/office/drawing/2014/main" id="{1F8E7685-C980-5E25-AA20-8F4401518363}"/>
                  </a:ext>
                </a:extLst>
              </p:cNvPr>
              <p:cNvSpPr/>
              <p:nvPr/>
            </p:nvSpPr>
            <p:spPr>
              <a:xfrm>
                <a:off x="6654800" y="34036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.. 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7" name="Math Rounded Rectangle 16">
                <a:extLst>
                  <a:ext uri="{FF2B5EF4-FFF2-40B4-BE49-F238E27FC236}">
                    <a16:creationId xmlns:a16="http://schemas.microsoft.com/office/drawing/2014/main" id="{1F8E7685-C980-5E25-AA20-8F44015183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3403600"/>
                <a:ext cx="4851400" cy="15240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minder card">
            <a:extLst>
              <a:ext uri="{FF2B5EF4-FFF2-40B4-BE49-F238E27FC236}">
                <a16:creationId xmlns:a16="http://schemas.microsoft.com/office/drawing/2014/main" id="{8FC1F4CB-7C24-9A16-84BF-C427EC8206D5}"/>
              </a:ext>
            </a:extLst>
          </p:cNvPr>
          <p:cNvSpPr/>
          <p:nvPr/>
        </p:nvSpPr>
        <p:spPr>
          <a:xfrm>
            <a:off x="508000" y="5257800"/>
            <a:ext cx="11176000" cy="990600"/>
          </a:xfrm>
          <a:prstGeom prst="roundRect">
            <a:avLst>
              <a:gd name="adj" fmla="val 20000"/>
            </a:avLst>
          </a:prstGeom>
          <a:solidFill>
            <a:srgbClr val="FDF0D6"/>
          </a:solidFill>
          <a:ln w="12700">
            <a:solidFill>
              <a:srgbClr val="F3D7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Attention icon">
            <a:extLst>
              <a:ext uri="{FF2B5EF4-FFF2-40B4-BE49-F238E27FC236}">
                <a16:creationId xmlns:a16="http://schemas.microsoft.com/office/drawing/2014/main" id="{D7F1A63D-A331-A0EC-C4F5-2A0BF9FEF675}"/>
              </a:ext>
            </a:extLst>
          </p:cNvPr>
          <p:cNvGrpSpPr/>
          <p:nvPr/>
        </p:nvGrpSpPr>
        <p:grpSpPr>
          <a:xfrm>
            <a:off x="800100" y="5511800"/>
            <a:ext cx="482600" cy="482600"/>
            <a:chOff x="800100" y="5511800"/>
            <a:chExt cx="482600" cy="482600"/>
          </a:xfrm>
        </p:grpSpPr>
        <p:sp>
          <p:nvSpPr>
            <p:cNvPr id="19" name="Attention badge">
              <a:extLst>
                <a:ext uri="{FF2B5EF4-FFF2-40B4-BE49-F238E27FC236}">
                  <a16:creationId xmlns:a16="http://schemas.microsoft.com/office/drawing/2014/main" id="{4781D325-C82A-7F63-0629-E2ECB83A975F}"/>
                </a:ext>
              </a:extLst>
            </p:cNvPr>
            <p:cNvSpPr/>
            <p:nvPr/>
          </p:nvSpPr>
          <p:spPr>
            <a:xfrm>
              <a:off x="800100" y="5511800"/>
              <a:ext cx="482600" cy="482600"/>
            </a:xfrm>
            <a:prstGeom prst="ellipse">
              <a:avLst/>
            </a:prstGeom>
            <a:solidFill>
              <a:srgbClr val="E99A1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Attention bar">
              <a:extLst>
                <a:ext uri="{FF2B5EF4-FFF2-40B4-BE49-F238E27FC236}">
                  <a16:creationId xmlns:a16="http://schemas.microsoft.com/office/drawing/2014/main" id="{3409DB65-E469-4A5A-E34F-675D0A98FE48}"/>
                </a:ext>
              </a:extLst>
            </p:cNvPr>
            <p:cNvSpPr/>
            <p:nvPr/>
          </p:nvSpPr>
          <p:spPr>
            <a:xfrm>
              <a:off x="1007618" y="5598668"/>
              <a:ext cx="67564" cy="19304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Attention dot">
              <a:extLst>
                <a:ext uri="{FF2B5EF4-FFF2-40B4-BE49-F238E27FC236}">
                  <a16:creationId xmlns:a16="http://schemas.microsoft.com/office/drawing/2014/main" id="{2B8C7B4F-8B4C-A0B7-C775-68EDF4500746}"/>
                </a:ext>
              </a:extLst>
            </p:cNvPr>
            <p:cNvSpPr/>
            <p:nvPr/>
          </p:nvSpPr>
          <p:spPr>
            <a:xfrm>
              <a:off x="1002792" y="5830316"/>
              <a:ext cx="77216" cy="77216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Reminder">
            <a:extLst>
              <a:ext uri="{FF2B5EF4-FFF2-40B4-BE49-F238E27FC236}">
                <a16:creationId xmlns:a16="http://schemas.microsoft.com/office/drawing/2014/main" id="{747705AF-D606-6D18-4AC3-6A2A9AAAE238}"/>
              </a:ext>
            </a:extLst>
          </p:cNvPr>
          <p:cNvSpPr txBox="1"/>
          <p:nvPr/>
        </p:nvSpPr>
        <p:spPr>
          <a:xfrm>
            <a:off x="1473200" y="5417820"/>
            <a:ext cx="100076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1C2740"/>
                </a:solidFill>
                <a:latin typeface="Segoe UI" panose="020B0502040204020203" pitchFamily="34" charset="0"/>
              </a:rPr>
              <a:t>Не забудьте представить смешанное число в виде неправильной дроби и, затем, сократить полученные значения, если это возможно!</a:t>
            </a:r>
          </a:p>
        </p:txBody>
      </p:sp>
      <p:sp>
        <p:nvSpPr>
          <p:cNvPr id="24" name="Slide number">
            <a:extLst>
              <a:ext uri="{FF2B5EF4-FFF2-40B4-BE49-F238E27FC236}">
                <a16:creationId xmlns:a16="http://schemas.microsoft.com/office/drawing/2014/main" id="{D0319B90-C0E5-9DD5-6B22-34B24DE275B7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11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C9E9AF49-6EED-5C71-8B50-F5F22EB8687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150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54F37FCD-5351-FE45-0315-6CF258154067}"/>
              </a:ext>
            </a:extLst>
          </p:cNvPr>
          <p:cNvSpPr/>
          <p:nvPr/>
        </p:nvSpPr>
        <p:spPr>
          <a:xfrm>
            <a:off x="508000" y="4064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DC31BEC6-1F20-3BA2-4947-4277B25983C3}"/>
              </a:ext>
            </a:extLst>
          </p:cNvPr>
          <p:cNvSpPr txBox="1"/>
          <p:nvPr/>
        </p:nvSpPr>
        <p:spPr>
          <a:xfrm>
            <a:off x="508000" y="4064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№4.</a:t>
            </a:r>
          </a:p>
        </p:txBody>
      </p:sp>
      <p:sp>
        <p:nvSpPr>
          <p:cNvPr id="5" name="Instruction">
            <a:extLst>
              <a:ext uri="{FF2B5EF4-FFF2-40B4-BE49-F238E27FC236}">
                <a16:creationId xmlns:a16="http://schemas.microsoft.com/office/drawing/2014/main" id="{CC7E6AF8-B72B-77B1-4DE7-07AC6607DF7A}"/>
              </a:ext>
            </a:extLst>
          </p:cNvPr>
          <p:cNvSpPr txBox="1"/>
          <p:nvPr/>
        </p:nvSpPr>
        <p:spPr>
          <a:xfrm>
            <a:off x="3632200" y="457200"/>
            <a:ext cx="7620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FFFFFF"/>
                </a:solidFill>
                <a:latin typeface="Segoe UI Semibold" panose="020B0702040204020203" pitchFamily="34" charset="0"/>
              </a:rPr>
              <a:t>Вычислите:</a:t>
            </a:r>
          </a:p>
        </p:txBody>
      </p:sp>
      <p:sp>
        <p:nvSpPr>
          <p:cNvPr id="6" name="Card Rounded Rectangle 13">
            <a:extLst>
              <a:ext uri="{FF2B5EF4-FFF2-40B4-BE49-F238E27FC236}">
                <a16:creationId xmlns:a16="http://schemas.microsoft.com/office/drawing/2014/main" id="{5796EDD9-A4C1-D547-24B4-7043B6604EAA}"/>
              </a:ext>
            </a:extLst>
          </p:cNvPr>
          <p:cNvSpPr/>
          <p:nvPr/>
        </p:nvSpPr>
        <p:spPr>
          <a:xfrm>
            <a:off x="508000" y="13716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ard Rounded Rectangle 13 stripe">
            <a:extLst>
              <a:ext uri="{FF2B5EF4-FFF2-40B4-BE49-F238E27FC236}">
                <a16:creationId xmlns:a16="http://schemas.microsoft.com/office/drawing/2014/main" id="{AF15B069-5BDE-79ED-ED89-B163733E22C1}"/>
              </a:ext>
            </a:extLst>
          </p:cNvPr>
          <p:cNvSpPr/>
          <p:nvPr/>
        </p:nvSpPr>
        <p:spPr>
          <a:xfrm>
            <a:off x="635000" y="15494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ath Rounded Rectangle 13">
                <a:extLst>
                  <a:ext uri="{FF2B5EF4-FFF2-40B4-BE49-F238E27FC236}">
                    <a16:creationId xmlns:a16="http://schemas.microsoft.com/office/drawing/2014/main" id="{FCBE3B58-05D1-30E4-514E-29D02066D478}"/>
                  </a:ext>
                </a:extLst>
              </p:cNvPr>
              <p:cNvSpPr/>
              <p:nvPr/>
            </p:nvSpPr>
            <p:spPr>
              <a:xfrm>
                <a:off x="914400" y="14478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2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·21=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·21=</m:t>
                      </m:r>
                      <m:r>
                        <a:rPr lang="ru-RU" sz="34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49;</m:t>
                      </m:r>
                    </m:oMath>
                  </m:oMathPara>
                </a14:m>
                <a:endParaRPr lang="ru-RU" sz="34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Math Rounded Rectangle 13">
                <a:extLst>
                  <a:ext uri="{FF2B5EF4-FFF2-40B4-BE49-F238E27FC236}">
                    <a16:creationId xmlns:a16="http://schemas.microsoft.com/office/drawing/2014/main" id="{FCBE3B58-05D1-30E4-514E-29D02066D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47800"/>
                <a:ext cx="4851400" cy="15240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rd Rounded Rectangle 15">
            <a:extLst>
              <a:ext uri="{FF2B5EF4-FFF2-40B4-BE49-F238E27FC236}">
                <a16:creationId xmlns:a16="http://schemas.microsoft.com/office/drawing/2014/main" id="{050B98C2-DAC9-5061-3C76-A989C57B5317}"/>
              </a:ext>
            </a:extLst>
          </p:cNvPr>
          <p:cNvSpPr/>
          <p:nvPr/>
        </p:nvSpPr>
        <p:spPr>
          <a:xfrm>
            <a:off x="6248400" y="13716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rd Rounded Rectangle 15 stripe">
            <a:extLst>
              <a:ext uri="{FF2B5EF4-FFF2-40B4-BE49-F238E27FC236}">
                <a16:creationId xmlns:a16="http://schemas.microsoft.com/office/drawing/2014/main" id="{4650E8EA-1F77-94F0-CB19-E844A390BC61}"/>
              </a:ext>
            </a:extLst>
          </p:cNvPr>
          <p:cNvSpPr/>
          <p:nvPr/>
        </p:nvSpPr>
        <p:spPr>
          <a:xfrm>
            <a:off x="6375400" y="15494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ath Rounded Rectangle 15">
                <a:extLst>
                  <a:ext uri="{FF2B5EF4-FFF2-40B4-BE49-F238E27FC236}">
                    <a16:creationId xmlns:a16="http://schemas.microsoft.com/office/drawing/2014/main" id="{1C19F129-2DFA-57AE-FF37-1DDC055E49D7}"/>
                  </a:ext>
                </a:extLst>
              </p:cNvPr>
              <p:cNvSpPr/>
              <p:nvPr/>
            </p:nvSpPr>
            <p:spPr>
              <a:xfrm>
                <a:off x="6654800" y="14478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1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31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ru-RU" sz="31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</m:t>
                      </m:r>
                      <m:f>
                        <m:fPr>
                          <m:ctrlP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1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ru-RU" sz="31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ru-RU" sz="31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1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1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ru-RU" sz="31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1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31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1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1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1" name="Math Rounded Rectangle 15">
                <a:extLst>
                  <a:ext uri="{FF2B5EF4-FFF2-40B4-BE49-F238E27FC236}">
                    <a16:creationId xmlns:a16="http://schemas.microsoft.com/office/drawing/2014/main" id="{1C19F129-2DFA-57AE-FF37-1DDC055E4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1447800"/>
                <a:ext cx="4851400" cy="15240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rd Rounded Rectangle 14">
            <a:extLst>
              <a:ext uri="{FF2B5EF4-FFF2-40B4-BE49-F238E27FC236}">
                <a16:creationId xmlns:a16="http://schemas.microsoft.com/office/drawing/2014/main" id="{B3512D57-3EF2-6D42-71B5-39DE8FEE62DB}"/>
              </a:ext>
            </a:extLst>
          </p:cNvPr>
          <p:cNvSpPr/>
          <p:nvPr/>
        </p:nvSpPr>
        <p:spPr>
          <a:xfrm>
            <a:off x="508000" y="33274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rd Rounded Rectangle 14 stripe">
            <a:extLst>
              <a:ext uri="{FF2B5EF4-FFF2-40B4-BE49-F238E27FC236}">
                <a16:creationId xmlns:a16="http://schemas.microsoft.com/office/drawing/2014/main" id="{6EB61D30-0535-7151-C6AE-890566E724F5}"/>
              </a:ext>
            </a:extLst>
          </p:cNvPr>
          <p:cNvSpPr/>
          <p:nvPr/>
        </p:nvSpPr>
        <p:spPr>
          <a:xfrm>
            <a:off x="635000" y="35052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ath Rounded Rectangle 14">
                <a:extLst>
                  <a:ext uri="{FF2B5EF4-FFF2-40B4-BE49-F238E27FC236}">
                    <a16:creationId xmlns:a16="http://schemas.microsoft.com/office/drawing/2014/main" id="{E5557ED7-0194-070D-E477-47989862A927}"/>
                  </a:ext>
                </a:extLst>
              </p:cNvPr>
              <p:cNvSpPr/>
              <p:nvPr/>
            </p:nvSpPr>
            <p:spPr>
              <a:xfrm>
                <a:off x="914400" y="34036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4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·4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ru-RU" sz="34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4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4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3;</m:t>
                      </m:r>
                    </m:oMath>
                  </m:oMathPara>
                </a14:m>
                <a:endParaRPr lang="ru-RU" sz="34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4" name="Math Rounded Rectangle 14">
                <a:extLst>
                  <a:ext uri="{FF2B5EF4-FFF2-40B4-BE49-F238E27FC236}">
                    <a16:creationId xmlns:a16="http://schemas.microsoft.com/office/drawing/2014/main" id="{E5557ED7-0194-070D-E477-47989862A9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403600"/>
                <a:ext cx="4851400" cy="15240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rd Rounded Rectangle 16">
            <a:extLst>
              <a:ext uri="{FF2B5EF4-FFF2-40B4-BE49-F238E27FC236}">
                <a16:creationId xmlns:a16="http://schemas.microsoft.com/office/drawing/2014/main" id="{901A8AC0-3EE7-670B-711E-0E7D5E961507}"/>
              </a:ext>
            </a:extLst>
          </p:cNvPr>
          <p:cNvSpPr/>
          <p:nvPr/>
        </p:nvSpPr>
        <p:spPr>
          <a:xfrm>
            <a:off x="6248400" y="3327400"/>
            <a:ext cx="5435600" cy="1676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rd Rounded Rectangle 16 stripe">
            <a:extLst>
              <a:ext uri="{FF2B5EF4-FFF2-40B4-BE49-F238E27FC236}">
                <a16:creationId xmlns:a16="http://schemas.microsoft.com/office/drawing/2014/main" id="{BAB7937B-177A-0A5A-0191-3063CD588C7C}"/>
              </a:ext>
            </a:extLst>
          </p:cNvPr>
          <p:cNvSpPr/>
          <p:nvPr/>
        </p:nvSpPr>
        <p:spPr>
          <a:xfrm>
            <a:off x="6375400" y="35052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Math Rounded Rectangle 16">
                <a:extLst>
                  <a:ext uri="{FF2B5EF4-FFF2-40B4-BE49-F238E27FC236}">
                    <a16:creationId xmlns:a16="http://schemas.microsoft.com/office/drawing/2014/main" id="{B89FA4C1-90E6-C129-A209-B442C2323DDD}"/>
                  </a:ext>
                </a:extLst>
              </p:cNvPr>
              <p:cNvSpPr/>
              <p:nvPr/>
            </p:nvSpPr>
            <p:spPr>
              <a:xfrm>
                <a:off x="6654800" y="3403600"/>
                <a:ext cx="4851400" cy="1524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2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2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</m:t>
                      </m:r>
                      <m:f>
                        <m:fPr>
                          <m:ctrlP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ru-RU" sz="2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2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ru-RU" sz="2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57</m:t>
                          </m:r>
                        </m:num>
                        <m:den>
                          <m:r>
                            <a:rPr lang="ru-RU" sz="2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56</m:t>
                          </m:r>
                        </m:den>
                      </m:f>
                      <m:r>
                        <a:rPr lang="ru-RU" sz="2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2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ru-RU" sz="2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56</m:t>
                          </m:r>
                        </m:den>
                      </m:f>
                      <m:r>
                        <a:rPr lang="ru-RU" sz="2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ru-RU" sz="2600" b="0" i="0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7" name="Math Rounded Rectangle 16">
                <a:extLst>
                  <a:ext uri="{FF2B5EF4-FFF2-40B4-BE49-F238E27FC236}">
                    <a16:creationId xmlns:a16="http://schemas.microsoft.com/office/drawing/2014/main" id="{B89FA4C1-90E6-C129-A209-B442C2323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3403600"/>
                <a:ext cx="4851400" cy="15240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minder card">
            <a:extLst>
              <a:ext uri="{FF2B5EF4-FFF2-40B4-BE49-F238E27FC236}">
                <a16:creationId xmlns:a16="http://schemas.microsoft.com/office/drawing/2014/main" id="{B30DBFBA-B5E6-1CDF-D638-7EFE846CFCA4}"/>
              </a:ext>
            </a:extLst>
          </p:cNvPr>
          <p:cNvSpPr/>
          <p:nvPr/>
        </p:nvSpPr>
        <p:spPr>
          <a:xfrm>
            <a:off x="508000" y="5257800"/>
            <a:ext cx="11176000" cy="990600"/>
          </a:xfrm>
          <a:prstGeom prst="roundRect">
            <a:avLst>
              <a:gd name="adj" fmla="val 20000"/>
            </a:avLst>
          </a:prstGeom>
          <a:solidFill>
            <a:srgbClr val="1F3052"/>
          </a:solidFill>
          <a:ln w="12700">
            <a:solidFill>
              <a:srgbClr val="E99A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Attention icon">
            <a:extLst>
              <a:ext uri="{FF2B5EF4-FFF2-40B4-BE49-F238E27FC236}">
                <a16:creationId xmlns:a16="http://schemas.microsoft.com/office/drawing/2014/main" id="{2262C2AB-6258-B24C-0B6F-23920D427B36}"/>
              </a:ext>
            </a:extLst>
          </p:cNvPr>
          <p:cNvGrpSpPr/>
          <p:nvPr/>
        </p:nvGrpSpPr>
        <p:grpSpPr>
          <a:xfrm>
            <a:off x="800100" y="5511800"/>
            <a:ext cx="482600" cy="482600"/>
            <a:chOff x="800100" y="5511800"/>
            <a:chExt cx="482600" cy="482600"/>
          </a:xfrm>
        </p:grpSpPr>
        <p:sp>
          <p:nvSpPr>
            <p:cNvPr id="19" name="Attention badge">
              <a:extLst>
                <a:ext uri="{FF2B5EF4-FFF2-40B4-BE49-F238E27FC236}">
                  <a16:creationId xmlns:a16="http://schemas.microsoft.com/office/drawing/2014/main" id="{2B585508-3A6F-A7DD-D68F-6EEC2E6124F9}"/>
                </a:ext>
              </a:extLst>
            </p:cNvPr>
            <p:cNvSpPr/>
            <p:nvPr/>
          </p:nvSpPr>
          <p:spPr>
            <a:xfrm>
              <a:off x="800100" y="5511800"/>
              <a:ext cx="482600" cy="482600"/>
            </a:xfrm>
            <a:prstGeom prst="ellipse">
              <a:avLst/>
            </a:prstGeom>
            <a:solidFill>
              <a:srgbClr val="E99A1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Attention bar">
              <a:extLst>
                <a:ext uri="{FF2B5EF4-FFF2-40B4-BE49-F238E27FC236}">
                  <a16:creationId xmlns:a16="http://schemas.microsoft.com/office/drawing/2014/main" id="{4694CEDF-1882-73A7-C1F0-BC4E57200F1D}"/>
                </a:ext>
              </a:extLst>
            </p:cNvPr>
            <p:cNvSpPr/>
            <p:nvPr/>
          </p:nvSpPr>
          <p:spPr>
            <a:xfrm>
              <a:off x="1007618" y="5598668"/>
              <a:ext cx="67564" cy="19304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Attention dot">
              <a:extLst>
                <a:ext uri="{FF2B5EF4-FFF2-40B4-BE49-F238E27FC236}">
                  <a16:creationId xmlns:a16="http://schemas.microsoft.com/office/drawing/2014/main" id="{8C3C8716-BB84-33F0-7B47-7567B99A70BE}"/>
                </a:ext>
              </a:extLst>
            </p:cNvPr>
            <p:cNvSpPr/>
            <p:nvPr/>
          </p:nvSpPr>
          <p:spPr>
            <a:xfrm>
              <a:off x="1002792" y="5830316"/>
              <a:ext cx="77216" cy="77216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Reminder">
            <a:extLst>
              <a:ext uri="{FF2B5EF4-FFF2-40B4-BE49-F238E27FC236}">
                <a16:creationId xmlns:a16="http://schemas.microsoft.com/office/drawing/2014/main" id="{CE9DD668-A2FC-1FC6-9E78-7DB9EF23CFA8}"/>
              </a:ext>
            </a:extLst>
          </p:cNvPr>
          <p:cNvSpPr txBox="1"/>
          <p:nvPr/>
        </p:nvSpPr>
        <p:spPr>
          <a:xfrm>
            <a:off x="1473200" y="5417820"/>
            <a:ext cx="100076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FFFFFF"/>
                </a:solidFill>
                <a:latin typeface="Segoe UI" panose="020B0502040204020203" pitchFamily="34" charset="0"/>
              </a:rPr>
              <a:t>Не забудьте представить смешанное число в виде неправильной дроби и, затем, сократить полученные значения, если это возможно!</a:t>
            </a:r>
          </a:p>
        </p:txBody>
      </p:sp>
      <p:sp>
        <p:nvSpPr>
          <p:cNvPr id="24" name="Slide number">
            <a:extLst>
              <a:ext uri="{FF2B5EF4-FFF2-40B4-BE49-F238E27FC236}">
                <a16:creationId xmlns:a16="http://schemas.microsoft.com/office/drawing/2014/main" id="{D45395D0-D027-2DF4-D9E7-57B872B9B7F1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12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3DFDB32B-E773-8856-CEEC-4F4053DE6EF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05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de panel">
            <a:extLst>
              <a:ext uri="{FF2B5EF4-FFF2-40B4-BE49-F238E27FC236}">
                <a16:creationId xmlns:a16="http://schemas.microsoft.com/office/drawing/2014/main" id="{A6E7EB4B-541C-FA7E-F778-FE64A54C16C5}"/>
              </a:ext>
            </a:extLst>
          </p:cNvPr>
          <p:cNvSpPr/>
          <p:nvPr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D1F18862-C5EC-55D7-CE75-B6607170C23D}"/>
              </a:ext>
            </a:extLst>
          </p:cNvPr>
          <p:cNvSpPr/>
          <p:nvPr/>
        </p:nvSpPr>
        <p:spPr>
          <a:xfrm>
            <a:off x="457200" y="711200"/>
            <a:ext cx="28956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38419FE6-6986-2F59-4055-897CFA774BDA}"/>
              </a:ext>
            </a:extLst>
          </p:cNvPr>
          <p:cNvSpPr txBox="1"/>
          <p:nvPr/>
        </p:nvSpPr>
        <p:spPr>
          <a:xfrm>
            <a:off x="457200" y="711200"/>
            <a:ext cx="2895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№5.</a:t>
            </a:r>
          </a:p>
        </p:txBody>
      </p:sp>
      <p:sp>
        <p:nvSpPr>
          <p:cNvPr id="6" name="Instruction">
            <a:extLst>
              <a:ext uri="{FF2B5EF4-FFF2-40B4-BE49-F238E27FC236}">
                <a16:creationId xmlns:a16="http://schemas.microsoft.com/office/drawing/2014/main" id="{F93E4A7E-97C5-DEE1-7A0C-31470A095D63}"/>
              </a:ext>
            </a:extLst>
          </p:cNvPr>
          <p:cNvSpPr txBox="1"/>
          <p:nvPr/>
        </p:nvSpPr>
        <p:spPr>
          <a:xfrm>
            <a:off x="457200" y="1727200"/>
            <a:ext cx="29464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FFFFFF"/>
                </a:solidFill>
                <a:latin typeface="Segoe UI Semibold" panose="020B0702040204020203" pitchFamily="34" charset="0"/>
              </a:rPr>
              <a:t>Вычислите:</a:t>
            </a:r>
          </a:p>
        </p:txBody>
      </p:sp>
      <p:sp>
        <p:nvSpPr>
          <p:cNvPr id="7" name="Card Rounded Rectangle 13">
            <a:extLst>
              <a:ext uri="{FF2B5EF4-FFF2-40B4-BE49-F238E27FC236}">
                <a16:creationId xmlns:a16="http://schemas.microsoft.com/office/drawing/2014/main" id="{547528EB-5146-68C2-101B-2DBCE3A90DF4}"/>
              </a:ext>
            </a:extLst>
          </p:cNvPr>
          <p:cNvSpPr/>
          <p:nvPr/>
        </p:nvSpPr>
        <p:spPr>
          <a:xfrm>
            <a:off x="4191000" y="508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rd Rounded Rectangle 13 stripe">
            <a:extLst>
              <a:ext uri="{FF2B5EF4-FFF2-40B4-BE49-F238E27FC236}">
                <a16:creationId xmlns:a16="http://schemas.microsoft.com/office/drawing/2014/main" id="{524F927C-2248-C53E-6E1F-26594164361C}"/>
              </a:ext>
            </a:extLst>
          </p:cNvPr>
          <p:cNvSpPr/>
          <p:nvPr/>
        </p:nvSpPr>
        <p:spPr>
          <a:xfrm>
            <a:off x="4318000" y="685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6B180AFE-4163-E868-1CD8-F1B60DCB5A8D}"/>
                  </a:ext>
                </a:extLst>
              </p:cNvPr>
              <p:cNvSpPr/>
              <p:nvPr/>
            </p:nvSpPr>
            <p:spPr>
              <a:xfrm>
                <a:off x="4622800" y="634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·3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6B180AFE-4163-E868-1CD8-F1B60DCB5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0" y="634999"/>
                <a:ext cx="3022600" cy="23368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rd Rounded Rectangle 15">
            <a:extLst>
              <a:ext uri="{FF2B5EF4-FFF2-40B4-BE49-F238E27FC236}">
                <a16:creationId xmlns:a16="http://schemas.microsoft.com/office/drawing/2014/main" id="{547BA410-CADB-8660-B305-3E49D979114C}"/>
              </a:ext>
            </a:extLst>
          </p:cNvPr>
          <p:cNvSpPr/>
          <p:nvPr/>
        </p:nvSpPr>
        <p:spPr>
          <a:xfrm>
            <a:off x="8051800" y="508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rd Rounded Rectangle 15 stripe">
            <a:extLst>
              <a:ext uri="{FF2B5EF4-FFF2-40B4-BE49-F238E27FC236}">
                <a16:creationId xmlns:a16="http://schemas.microsoft.com/office/drawing/2014/main" id="{C8180A20-81D3-371D-1EBD-F8689E7469EB}"/>
              </a:ext>
            </a:extLst>
          </p:cNvPr>
          <p:cNvSpPr/>
          <p:nvPr/>
        </p:nvSpPr>
        <p:spPr>
          <a:xfrm>
            <a:off x="8178800" y="685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D049AB89-2E74-6AD9-BECF-611AA56672BE}"/>
                  </a:ext>
                </a:extLst>
              </p:cNvPr>
              <p:cNvSpPr/>
              <p:nvPr/>
            </p:nvSpPr>
            <p:spPr>
              <a:xfrm>
                <a:off x="8483600" y="634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5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D049AB89-2E74-6AD9-BECF-611AA56672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600" y="634999"/>
                <a:ext cx="3022600" cy="23368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rd Rounded Rectangle 14">
            <a:extLst>
              <a:ext uri="{FF2B5EF4-FFF2-40B4-BE49-F238E27FC236}">
                <a16:creationId xmlns:a16="http://schemas.microsoft.com/office/drawing/2014/main" id="{7BD61235-4BED-1D5E-179F-F631D4A302A8}"/>
              </a:ext>
            </a:extLst>
          </p:cNvPr>
          <p:cNvSpPr/>
          <p:nvPr/>
        </p:nvSpPr>
        <p:spPr>
          <a:xfrm>
            <a:off x="4191000" y="3429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rd Rounded Rectangle 14 stripe">
            <a:extLst>
              <a:ext uri="{FF2B5EF4-FFF2-40B4-BE49-F238E27FC236}">
                <a16:creationId xmlns:a16="http://schemas.microsoft.com/office/drawing/2014/main" id="{14D91940-97B6-72BF-5473-5243C64CD4E3}"/>
              </a:ext>
            </a:extLst>
          </p:cNvPr>
          <p:cNvSpPr/>
          <p:nvPr/>
        </p:nvSpPr>
        <p:spPr>
          <a:xfrm>
            <a:off x="4318000" y="3606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A4A37F9C-DBB7-08A6-3091-358E14C6929B}"/>
                  </a:ext>
                </a:extLst>
              </p:cNvPr>
              <p:cNvSpPr/>
              <p:nvPr/>
            </p:nvSpPr>
            <p:spPr>
              <a:xfrm>
                <a:off x="4622800" y="3555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4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A4A37F9C-DBB7-08A6-3091-358E14C692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0" y="3555999"/>
                <a:ext cx="3022600" cy="23368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rd Rounded Rectangle 16">
            <a:extLst>
              <a:ext uri="{FF2B5EF4-FFF2-40B4-BE49-F238E27FC236}">
                <a16:creationId xmlns:a16="http://schemas.microsoft.com/office/drawing/2014/main" id="{0F74FAF4-CA07-7455-DFD2-9B0FA6619EAD}"/>
              </a:ext>
            </a:extLst>
          </p:cNvPr>
          <p:cNvSpPr/>
          <p:nvPr/>
        </p:nvSpPr>
        <p:spPr>
          <a:xfrm>
            <a:off x="8051800" y="3429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rd Rounded Rectangle 16 stripe">
            <a:extLst>
              <a:ext uri="{FF2B5EF4-FFF2-40B4-BE49-F238E27FC236}">
                <a16:creationId xmlns:a16="http://schemas.microsoft.com/office/drawing/2014/main" id="{D8A70878-9D5D-B93C-AE98-92DA5BCBC45C}"/>
              </a:ext>
            </a:extLst>
          </p:cNvPr>
          <p:cNvSpPr/>
          <p:nvPr/>
        </p:nvSpPr>
        <p:spPr>
          <a:xfrm>
            <a:off x="8178800" y="3606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6B34F6EB-774D-44A0-C820-30E0F6541164}"/>
                  </a:ext>
                </a:extLst>
              </p:cNvPr>
              <p:cNvSpPr/>
              <p:nvPr/>
            </p:nvSpPr>
            <p:spPr>
              <a:xfrm>
                <a:off x="8483600" y="3555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=.. .. 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6B34F6EB-774D-44A0-C820-30E0F65411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600" y="3555999"/>
                <a:ext cx="3022600" cy="23368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">
            <a:extLst>
              <a:ext uri="{FF2B5EF4-FFF2-40B4-BE49-F238E27FC236}">
                <a16:creationId xmlns:a16="http://schemas.microsoft.com/office/drawing/2014/main" id="{9DAD7DD4-3219-74B5-E643-42BF417933A2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13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739D77D9-7D86-A966-29E0-70D4ED75D0D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23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de panel">
            <a:extLst>
              <a:ext uri="{FF2B5EF4-FFF2-40B4-BE49-F238E27FC236}">
                <a16:creationId xmlns:a16="http://schemas.microsoft.com/office/drawing/2014/main" id="{AC000F1D-3DC8-A078-B45E-E5FA2DAC15C3}"/>
              </a:ext>
            </a:extLst>
          </p:cNvPr>
          <p:cNvSpPr/>
          <p:nvPr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F75CA65F-317C-0F4F-38ED-67B5F99F468F}"/>
              </a:ext>
            </a:extLst>
          </p:cNvPr>
          <p:cNvSpPr/>
          <p:nvPr/>
        </p:nvSpPr>
        <p:spPr>
          <a:xfrm>
            <a:off x="457200" y="711200"/>
            <a:ext cx="28956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ACE77891-FA72-0B90-B73A-73774A733ECB}"/>
              </a:ext>
            </a:extLst>
          </p:cNvPr>
          <p:cNvSpPr txBox="1"/>
          <p:nvPr/>
        </p:nvSpPr>
        <p:spPr>
          <a:xfrm>
            <a:off x="457200" y="711200"/>
            <a:ext cx="2895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№5.</a:t>
            </a:r>
          </a:p>
        </p:txBody>
      </p:sp>
      <p:sp>
        <p:nvSpPr>
          <p:cNvPr id="6" name="Instruction">
            <a:extLst>
              <a:ext uri="{FF2B5EF4-FFF2-40B4-BE49-F238E27FC236}">
                <a16:creationId xmlns:a16="http://schemas.microsoft.com/office/drawing/2014/main" id="{6C6418CB-9ED1-508D-FB04-E7D31EC9FA8B}"/>
              </a:ext>
            </a:extLst>
          </p:cNvPr>
          <p:cNvSpPr txBox="1"/>
          <p:nvPr/>
        </p:nvSpPr>
        <p:spPr>
          <a:xfrm>
            <a:off x="457200" y="1727200"/>
            <a:ext cx="29464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1C2740"/>
                </a:solidFill>
                <a:latin typeface="Segoe UI Semibold" panose="020B0702040204020203" pitchFamily="34" charset="0"/>
              </a:rPr>
              <a:t>Вычислите:</a:t>
            </a:r>
          </a:p>
        </p:txBody>
      </p:sp>
      <p:sp>
        <p:nvSpPr>
          <p:cNvPr id="7" name="Card Rounded Rectangle 13">
            <a:extLst>
              <a:ext uri="{FF2B5EF4-FFF2-40B4-BE49-F238E27FC236}">
                <a16:creationId xmlns:a16="http://schemas.microsoft.com/office/drawing/2014/main" id="{CB6005B6-FE28-2BD6-2C85-CB60F2EC87CB}"/>
              </a:ext>
            </a:extLst>
          </p:cNvPr>
          <p:cNvSpPr/>
          <p:nvPr/>
        </p:nvSpPr>
        <p:spPr>
          <a:xfrm>
            <a:off x="4191000" y="508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rd Rounded Rectangle 13 stripe">
            <a:extLst>
              <a:ext uri="{FF2B5EF4-FFF2-40B4-BE49-F238E27FC236}">
                <a16:creationId xmlns:a16="http://schemas.microsoft.com/office/drawing/2014/main" id="{A90EA85D-23E8-61F2-E662-047E55742F89}"/>
              </a:ext>
            </a:extLst>
          </p:cNvPr>
          <p:cNvSpPr/>
          <p:nvPr/>
        </p:nvSpPr>
        <p:spPr>
          <a:xfrm>
            <a:off x="4318000" y="685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6DB9234D-74E6-757C-090C-218123C89B1E}"/>
                  </a:ext>
                </a:extLst>
              </p:cNvPr>
              <p:cNvSpPr/>
              <p:nvPr/>
            </p:nvSpPr>
            <p:spPr>
              <a:xfrm>
                <a:off x="4622800" y="634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1)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·3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6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Math Rounded Rectangle 13">
                <a:extLst>
                  <a:ext uri="{FF2B5EF4-FFF2-40B4-BE49-F238E27FC236}">
                    <a16:creationId xmlns:a16="http://schemas.microsoft.com/office/drawing/2014/main" id="{6DB9234D-74E6-757C-090C-218123C89B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0" y="634999"/>
                <a:ext cx="3022600" cy="23368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rd Rounded Rectangle 15">
            <a:extLst>
              <a:ext uri="{FF2B5EF4-FFF2-40B4-BE49-F238E27FC236}">
                <a16:creationId xmlns:a16="http://schemas.microsoft.com/office/drawing/2014/main" id="{8BE4EDB3-3F6C-D4C2-5906-2BB18D3482EF}"/>
              </a:ext>
            </a:extLst>
          </p:cNvPr>
          <p:cNvSpPr/>
          <p:nvPr/>
        </p:nvSpPr>
        <p:spPr>
          <a:xfrm>
            <a:off x="8051800" y="508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rd Rounded Rectangle 15 stripe">
            <a:extLst>
              <a:ext uri="{FF2B5EF4-FFF2-40B4-BE49-F238E27FC236}">
                <a16:creationId xmlns:a16="http://schemas.microsoft.com/office/drawing/2014/main" id="{852F0987-12F4-2844-7E74-F18134BA74EE}"/>
              </a:ext>
            </a:extLst>
          </p:cNvPr>
          <p:cNvSpPr/>
          <p:nvPr/>
        </p:nvSpPr>
        <p:spPr>
          <a:xfrm>
            <a:off x="8178800" y="685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0795A873-A35C-22C2-01CD-B42889B9383E}"/>
                  </a:ext>
                </a:extLst>
              </p:cNvPr>
              <p:cNvSpPr/>
              <p:nvPr/>
            </p:nvSpPr>
            <p:spPr>
              <a:xfrm>
                <a:off x="8483600" y="634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3)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5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9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Math Rounded Rectangle 15">
                <a:extLst>
                  <a:ext uri="{FF2B5EF4-FFF2-40B4-BE49-F238E27FC236}">
                    <a16:creationId xmlns:a16="http://schemas.microsoft.com/office/drawing/2014/main" id="{0795A873-A35C-22C2-01CD-B42889B938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600" y="634999"/>
                <a:ext cx="3022600" cy="23368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rd Rounded Rectangle 14">
            <a:extLst>
              <a:ext uri="{FF2B5EF4-FFF2-40B4-BE49-F238E27FC236}">
                <a16:creationId xmlns:a16="http://schemas.microsoft.com/office/drawing/2014/main" id="{60B0457D-DBE3-725E-6E3A-B4057C321A21}"/>
              </a:ext>
            </a:extLst>
          </p:cNvPr>
          <p:cNvSpPr/>
          <p:nvPr/>
        </p:nvSpPr>
        <p:spPr>
          <a:xfrm>
            <a:off x="4191000" y="3429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rd Rounded Rectangle 14 stripe">
            <a:extLst>
              <a:ext uri="{FF2B5EF4-FFF2-40B4-BE49-F238E27FC236}">
                <a16:creationId xmlns:a16="http://schemas.microsoft.com/office/drawing/2014/main" id="{0382603E-1A65-C749-E2BA-AD561DC66708}"/>
              </a:ext>
            </a:extLst>
          </p:cNvPr>
          <p:cNvSpPr/>
          <p:nvPr/>
        </p:nvSpPr>
        <p:spPr>
          <a:xfrm>
            <a:off x="4318000" y="3606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82772B96-7F46-C2A1-C13A-0BBABA67D3D3}"/>
                  </a:ext>
                </a:extLst>
              </p:cNvPr>
              <p:cNvSpPr/>
              <p:nvPr/>
            </p:nvSpPr>
            <p:spPr>
              <a:xfrm>
                <a:off x="4622800" y="3555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2)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4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·2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10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5" name="Math Rounded Rectangle 14">
                <a:extLst>
                  <a:ext uri="{FF2B5EF4-FFF2-40B4-BE49-F238E27FC236}">
                    <a16:creationId xmlns:a16="http://schemas.microsoft.com/office/drawing/2014/main" id="{82772B96-7F46-C2A1-C13A-0BBABA67D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0" y="3555999"/>
                <a:ext cx="3022600" cy="233680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rd Rounded Rectangle 16">
            <a:extLst>
              <a:ext uri="{FF2B5EF4-FFF2-40B4-BE49-F238E27FC236}">
                <a16:creationId xmlns:a16="http://schemas.microsoft.com/office/drawing/2014/main" id="{6A6E0EE5-F653-43F4-597D-694D7A669CD2}"/>
              </a:ext>
            </a:extLst>
          </p:cNvPr>
          <p:cNvSpPr/>
          <p:nvPr/>
        </p:nvSpPr>
        <p:spPr>
          <a:xfrm>
            <a:off x="8051800" y="3429000"/>
            <a:ext cx="3632200" cy="2590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rd Rounded Rectangle 16 stripe">
            <a:extLst>
              <a:ext uri="{FF2B5EF4-FFF2-40B4-BE49-F238E27FC236}">
                <a16:creationId xmlns:a16="http://schemas.microsoft.com/office/drawing/2014/main" id="{395F9346-FD76-0235-FD31-5F6A5CBA0662}"/>
              </a:ext>
            </a:extLst>
          </p:cNvPr>
          <p:cNvSpPr/>
          <p:nvPr/>
        </p:nvSpPr>
        <p:spPr>
          <a:xfrm>
            <a:off x="8178800" y="3606800"/>
            <a:ext cx="76200" cy="22352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A1E740A9-3579-A62F-5E9D-66C702495F8C}"/>
                  </a:ext>
                </a:extLst>
              </p:cNvPr>
              <p:cNvSpPr/>
              <p:nvPr/>
            </p:nvSpPr>
            <p:spPr>
              <a:xfrm>
                <a:off x="8483600" y="3555999"/>
                <a:ext cx="3022600" cy="233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i="1" smtClean="0">
                          <a:solidFill>
                            <a:srgbClr val="E4573D"/>
                          </a:solidFill>
                          <a:effectLst/>
                          <a:latin typeface="Cambria Math" panose="02040503050406030204" pitchFamily="18" charset="0"/>
                        </a:rPr>
                        <m:t>4)</m:t>
                      </m:r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·1</m:t>
                      </m:r>
                      <m:f>
                        <m:fPr>
                          <m:ctrlP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ru-RU" sz="36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ru-RU" sz="36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6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2. </m:t>
                      </m:r>
                    </m:oMath>
                  </m:oMathPara>
                </a14:m>
                <a:endParaRPr lang="ru-RU" sz="3600" dirty="0">
                  <a:solidFill>
                    <a:srgbClr val="1C274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8" name="Math Rounded Rectangle 16">
                <a:extLst>
                  <a:ext uri="{FF2B5EF4-FFF2-40B4-BE49-F238E27FC236}">
                    <a16:creationId xmlns:a16="http://schemas.microsoft.com/office/drawing/2014/main" id="{A1E740A9-3579-A62F-5E9D-66C702495F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600" y="3555999"/>
                <a:ext cx="3022600" cy="23368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">
            <a:extLst>
              <a:ext uri="{FF2B5EF4-FFF2-40B4-BE49-F238E27FC236}">
                <a16:creationId xmlns:a16="http://schemas.microsoft.com/office/drawing/2014/main" id="{7135A2ED-160E-63AD-5C4E-643E53C1A47D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14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93E937A4-4A2F-B0E4-9D4D-8DD9348A087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563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C1F17A7E-0CF8-016B-97F6-0EE90B59C30A}"/>
              </a:ext>
            </a:extLst>
          </p:cNvPr>
          <p:cNvSpPr/>
          <p:nvPr/>
        </p:nvSpPr>
        <p:spPr>
          <a:xfrm>
            <a:off x="508000" y="4572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06D5F8B1-BACD-88A3-1403-9A641A1D99F1}"/>
              </a:ext>
            </a:extLst>
          </p:cNvPr>
          <p:cNvSpPr txBox="1"/>
          <p:nvPr/>
        </p:nvSpPr>
        <p:spPr>
          <a:xfrm>
            <a:off x="508000" y="4572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№6.</a:t>
            </a:r>
          </a:p>
        </p:txBody>
      </p:sp>
      <p:sp>
        <p:nvSpPr>
          <p:cNvPr id="5" name="Stage">
            <a:extLst>
              <a:ext uri="{FF2B5EF4-FFF2-40B4-BE49-F238E27FC236}">
                <a16:creationId xmlns:a16="http://schemas.microsoft.com/office/drawing/2014/main" id="{950740C9-4A52-3C73-1F32-231874F9AA5B}"/>
              </a:ext>
            </a:extLst>
          </p:cNvPr>
          <p:cNvSpPr/>
          <p:nvPr/>
        </p:nvSpPr>
        <p:spPr>
          <a:xfrm>
            <a:off x="508000" y="1422400"/>
            <a:ext cx="4826000" cy="3810000"/>
          </a:xfrm>
          <a:prstGeom prst="roundRect">
            <a:avLst>
              <a:gd name="adj" fmla="val 8000"/>
            </a:avLst>
          </a:prstGeom>
          <a:solidFill>
            <a:srgbClr val="DDEAF8"/>
          </a:solidFill>
          <a:ln w="19050" cap="flat" cmpd="sng" algn="ctr">
            <a:noFill/>
            <a:prstDash val="solid"/>
            <a:miter lim="800000"/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Animator" descr="Программист за компьютером (иллюстрация pch.vector, Freepik)">
            <a:extLst>
              <a:ext uri="{FF2B5EF4-FFF2-40B4-BE49-F238E27FC236}">
                <a16:creationId xmlns:a16="http://schemas.microsoft.com/office/drawing/2014/main" id="{5DA65107-E6C8-75AF-D9E8-71970D49D42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1905000"/>
            <a:ext cx="4368800" cy="2654300"/>
          </a:xfrm>
          <a:prstGeom prst="rect">
            <a:avLst/>
          </a:prstGeom>
        </p:spPr>
      </p:pic>
      <p:sp>
        <p:nvSpPr>
          <p:cNvPr id="8" name="Credit TextBox 10">
            <a:extLst>
              <a:ext uri="{FF2B5EF4-FFF2-40B4-BE49-F238E27FC236}">
                <a16:creationId xmlns:a16="http://schemas.microsoft.com/office/drawing/2014/main" id="{BF9E49E8-A9CA-57C0-6828-9D353312A4CB}"/>
              </a:ext>
            </a:extLst>
          </p:cNvPr>
          <p:cNvSpPr txBox="1"/>
          <p:nvPr/>
        </p:nvSpPr>
        <p:spPr>
          <a:xfrm>
            <a:off x="660400" y="5359400"/>
            <a:ext cx="4318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endParaRPr lang="ru-RU" sz="800" dirty="0">
              <a:solidFill>
                <a:srgbClr val="8A90A0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Definition callout">
            <a:extLst>
              <a:ext uri="{FF2B5EF4-FFF2-40B4-BE49-F238E27FC236}">
                <a16:creationId xmlns:a16="http://schemas.microsoft.com/office/drawing/2014/main" id="{33266EF7-4A94-4E3E-40F3-6847D6FB206A}"/>
              </a:ext>
            </a:extLst>
          </p:cNvPr>
          <p:cNvSpPr/>
          <p:nvPr/>
        </p:nvSpPr>
        <p:spPr>
          <a:xfrm>
            <a:off x="5715000" y="381000"/>
            <a:ext cx="5969000" cy="1422400"/>
          </a:xfrm>
          <a:prstGeom prst="wedgeRoundRectCallout">
            <a:avLst>
              <a:gd name="adj1" fmla="val -36000"/>
              <a:gd name="adj2" fmla="val 82000"/>
              <a:gd name="adj3" fmla="val 16667"/>
            </a:avLst>
          </a:prstGeom>
          <a:solidFill>
            <a:srgbClr val="E9E3FA"/>
          </a:solidFill>
          <a:ln w="15875">
            <a:solidFill>
              <a:srgbClr val="6A4FC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efinition">
            <a:extLst>
              <a:ext uri="{FF2B5EF4-FFF2-40B4-BE49-F238E27FC236}">
                <a16:creationId xmlns:a16="http://schemas.microsoft.com/office/drawing/2014/main" id="{851C85AD-F374-7D92-2506-4B70A9572E76}"/>
              </a:ext>
            </a:extLst>
          </p:cNvPr>
          <p:cNvSpPr txBox="1"/>
          <p:nvPr/>
        </p:nvSpPr>
        <p:spPr>
          <a:xfrm>
            <a:off x="6019800" y="533400"/>
            <a:ext cx="53594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6A4FCF"/>
                </a:solidFill>
                <a:latin typeface="Segoe UI" panose="020B0502040204020203" pitchFamily="34" charset="0"/>
              </a:rPr>
              <a:t>Рендер</a:t>
            </a:r>
            <a:r>
              <a:rPr lang="ru-RU" sz="2200" dirty="0">
                <a:solidFill>
                  <a:srgbClr val="1C2740"/>
                </a:solidFill>
                <a:latin typeface="Segoe UI" panose="020B0502040204020203" pitchFamily="34" charset="0"/>
              </a:rPr>
              <a:t> – это процесс создания изображения или анимации с помощью компьютерной программы.</a:t>
            </a:r>
          </a:p>
        </p:txBody>
      </p:sp>
      <p:sp>
        <p:nvSpPr>
          <p:cNvPr id="11" name="Condition card">
            <a:extLst>
              <a:ext uri="{FF2B5EF4-FFF2-40B4-BE49-F238E27FC236}">
                <a16:creationId xmlns:a16="http://schemas.microsoft.com/office/drawing/2014/main" id="{F85A4F8A-82EB-2917-D264-0ED810EBA280}"/>
              </a:ext>
            </a:extLst>
          </p:cNvPr>
          <p:cNvSpPr/>
          <p:nvPr/>
        </p:nvSpPr>
        <p:spPr>
          <a:xfrm>
            <a:off x="5715000" y="2235200"/>
            <a:ext cx="5969000" cy="203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ndition card stripe">
            <a:extLst>
              <a:ext uri="{FF2B5EF4-FFF2-40B4-BE49-F238E27FC236}">
                <a16:creationId xmlns:a16="http://schemas.microsoft.com/office/drawing/2014/main" id="{F4700C54-4349-26D3-9E15-4CB90C23B483}"/>
              </a:ext>
            </a:extLst>
          </p:cNvPr>
          <p:cNvSpPr/>
          <p:nvPr/>
        </p:nvSpPr>
        <p:spPr>
          <a:xfrm>
            <a:off x="5842000" y="2413000"/>
            <a:ext cx="76200" cy="1676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ath Rounded Rectangle 6">
                <a:extLst>
                  <a:ext uri="{FF2B5EF4-FFF2-40B4-BE49-F238E27FC236}">
                    <a16:creationId xmlns:a16="http://schemas.microsoft.com/office/drawing/2014/main" id="{EC777BA8-812A-30F2-706E-FD184A14224F}"/>
                  </a:ext>
                </a:extLst>
              </p:cNvPr>
              <p:cNvSpPr/>
              <p:nvPr/>
            </p:nvSpPr>
            <p:spPr>
              <a:xfrm>
                <a:off x="6096000" y="2362200"/>
                <a:ext cx="5384800" cy="1778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3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Программист создаёт анимацию. Рендеринг каждого кадра длится </a:t>
                </a:r>
                <a14:m>
                  <m:oMath xmlns:m="http://schemas.openxmlformats.org/officeDocument/2006/math">
                    <m:r>
                      <a:rPr lang="ru-RU" sz="23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3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3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3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3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секунды. Сколько времени займёт рендер </a:t>
                </a:r>
                <a14:m>
                  <m:oMath xmlns:m="http://schemas.openxmlformats.org/officeDocument/2006/math">
                    <m:r>
                      <a:rPr lang="ru-RU" sz="23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ru-RU" sz="23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3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3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3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кадров?</a:t>
                </a:r>
              </a:p>
            </p:txBody>
          </p:sp>
        </mc:Choice>
        <mc:Fallback xmlns="">
          <p:sp>
            <p:nvSpPr>
              <p:cNvPr id="13" name="Math Rounded Rectangle 6">
                <a:extLst>
                  <a:ext uri="{FF2B5EF4-FFF2-40B4-BE49-F238E27FC236}">
                    <a16:creationId xmlns:a16="http://schemas.microsoft.com/office/drawing/2014/main" id="{EC777BA8-812A-30F2-706E-FD184A1422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362200"/>
                <a:ext cx="5384800" cy="1778000"/>
              </a:xfrm>
              <a:prstGeom prst="roundRect">
                <a:avLst/>
              </a:prstGeom>
              <a:blipFill>
                <a:blip r:embed="rId4"/>
                <a:stretch>
                  <a:fillRect l="-1699" t="-3436" b="-3780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ind card">
            <a:extLst>
              <a:ext uri="{FF2B5EF4-FFF2-40B4-BE49-F238E27FC236}">
                <a16:creationId xmlns:a16="http://schemas.microsoft.com/office/drawing/2014/main" id="{9FBB56AC-CB9D-9AAD-0A41-551D7B0C6F8C}"/>
              </a:ext>
            </a:extLst>
          </p:cNvPr>
          <p:cNvSpPr/>
          <p:nvPr/>
        </p:nvSpPr>
        <p:spPr>
          <a:xfrm>
            <a:off x="5715000" y="4470400"/>
            <a:ext cx="5969000" cy="1524000"/>
          </a:xfrm>
          <a:prstGeom prst="roundRect">
            <a:avLst>
              <a:gd name="adj" fmla="val 12000"/>
            </a:avLst>
          </a:prstGeom>
          <a:solidFill>
            <a:srgbClr val="FCE5DF"/>
          </a:solidFill>
          <a:ln w="9525">
            <a:solidFill>
              <a:srgbClr val="F2B8AA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ind card stripe">
            <a:extLst>
              <a:ext uri="{FF2B5EF4-FFF2-40B4-BE49-F238E27FC236}">
                <a16:creationId xmlns:a16="http://schemas.microsoft.com/office/drawing/2014/main" id="{4593E88A-4AD7-B801-8D73-EBCBB8804751}"/>
              </a:ext>
            </a:extLst>
          </p:cNvPr>
          <p:cNvSpPr/>
          <p:nvPr/>
        </p:nvSpPr>
        <p:spPr>
          <a:xfrm>
            <a:off x="5842000" y="4648200"/>
            <a:ext cx="76200" cy="11684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ath Rounded Rectangle 9">
                <a:extLst>
                  <a:ext uri="{FF2B5EF4-FFF2-40B4-BE49-F238E27FC236}">
                    <a16:creationId xmlns:a16="http://schemas.microsoft.com/office/drawing/2014/main" id="{4279F5D5-96C1-883B-DC48-C1813317CEFC}"/>
                  </a:ext>
                </a:extLst>
              </p:cNvPr>
              <p:cNvSpPr/>
              <p:nvPr/>
            </p:nvSpPr>
            <p:spPr>
              <a:xfrm>
                <a:off x="6096000" y="4572000"/>
                <a:ext cx="5384800" cy="1320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8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Нужно найти произведение чисел </a:t>
                </a:r>
                <a14:m>
                  <m:oMath xmlns:m="http://schemas.openxmlformats.org/officeDocument/2006/math">
                    <m:r>
                      <a:rPr lang="ru-RU" sz="28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ru-RU" sz="28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8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sz="28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и </a:t>
                </a:r>
                <a14:m>
                  <m:oMath xmlns:m="http://schemas.openxmlformats.org/officeDocument/2006/math">
                    <m:r>
                      <a:rPr lang="ru-RU" sz="28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4</m:t>
                    </m:r>
                    <m:f>
                      <m:fPr>
                        <m:ctrlPr>
                          <a:rPr lang="ru-RU" sz="28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8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28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6" name="Math Rounded Rectangle 9">
                <a:extLst>
                  <a:ext uri="{FF2B5EF4-FFF2-40B4-BE49-F238E27FC236}">
                    <a16:creationId xmlns:a16="http://schemas.microsoft.com/office/drawing/2014/main" id="{4279F5D5-96C1-883B-DC48-C1813317CE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572000"/>
                <a:ext cx="5384800" cy="1320800"/>
              </a:xfrm>
              <a:prstGeom prst="roundRect">
                <a:avLst/>
              </a:prstGeom>
              <a:blipFill>
                <a:blip r:embed="rId5"/>
                <a:stretch>
                  <a:fillRect l="-2831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">
            <a:extLst>
              <a:ext uri="{FF2B5EF4-FFF2-40B4-BE49-F238E27FC236}">
                <a16:creationId xmlns:a16="http://schemas.microsoft.com/office/drawing/2014/main" id="{AACD6C78-2E93-E228-398D-3F7CDC3D37CF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15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C7569019-43CF-40DF-9613-7C0329441E7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990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D94035DB-79E3-525F-82B6-5EF1DB6A7A3C}"/>
              </a:ext>
            </a:extLst>
          </p:cNvPr>
          <p:cNvSpPr/>
          <p:nvPr/>
        </p:nvSpPr>
        <p:spPr>
          <a:xfrm>
            <a:off x="508000" y="3810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B8E3CDD1-B6A5-FB06-1D8B-91AC31124AF1}"/>
              </a:ext>
            </a:extLst>
          </p:cNvPr>
          <p:cNvSpPr txBox="1"/>
          <p:nvPr/>
        </p:nvSpPr>
        <p:spPr>
          <a:xfrm>
            <a:off x="508000" y="3810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№6.</a:t>
            </a:r>
          </a:p>
        </p:txBody>
      </p:sp>
      <p:sp>
        <p:nvSpPr>
          <p:cNvPr id="5" name="Condition card">
            <a:extLst>
              <a:ext uri="{FF2B5EF4-FFF2-40B4-BE49-F238E27FC236}">
                <a16:creationId xmlns:a16="http://schemas.microsoft.com/office/drawing/2014/main" id="{435CCB30-6C46-2984-9822-5CE94DBCC926}"/>
              </a:ext>
            </a:extLst>
          </p:cNvPr>
          <p:cNvSpPr/>
          <p:nvPr/>
        </p:nvSpPr>
        <p:spPr>
          <a:xfrm>
            <a:off x="3683000" y="279400"/>
            <a:ext cx="8001000" cy="1625600"/>
          </a:xfrm>
          <a:prstGeom prst="roundRect">
            <a:avLst>
              <a:gd name="adj" fmla="val 10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ath Rounded Rectangle 6">
                <a:extLst>
                  <a:ext uri="{FF2B5EF4-FFF2-40B4-BE49-F238E27FC236}">
                    <a16:creationId xmlns:a16="http://schemas.microsoft.com/office/drawing/2014/main" id="{E6497F18-22FD-4ED1-8F46-0A8CF38E7A4A}"/>
                  </a:ext>
                </a:extLst>
              </p:cNvPr>
              <p:cNvSpPr/>
              <p:nvPr/>
            </p:nvSpPr>
            <p:spPr>
              <a:xfrm>
                <a:off x="3962400" y="381000"/>
                <a:ext cx="7493000" cy="14224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Программист создаёт анимацию. Рендеринг каждого кадра длится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секунды. Сколько времени займёт рендер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кадров?</a:t>
                </a:r>
              </a:p>
            </p:txBody>
          </p:sp>
        </mc:Choice>
        <mc:Fallback xmlns="">
          <p:sp>
            <p:nvSpPr>
              <p:cNvPr id="6" name="Math Rounded Rectangle 6">
                <a:extLst>
                  <a:ext uri="{FF2B5EF4-FFF2-40B4-BE49-F238E27FC236}">
                    <a16:creationId xmlns:a16="http://schemas.microsoft.com/office/drawing/2014/main" id="{E6497F18-22FD-4ED1-8F46-0A8CF38E7A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81000"/>
                <a:ext cx="7493000" cy="1422400"/>
              </a:xfrm>
              <a:prstGeom prst="roundRect">
                <a:avLst/>
              </a:prstGeom>
              <a:blipFill>
                <a:blip r:embed="rId3"/>
                <a:stretch>
                  <a:fillRect l="-1546" t="-6438" b="-7296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olution card">
            <a:extLst>
              <a:ext uri="{FF2B5EF4-FFF2-40B4-BE49-F238E27FC236}">
                <a16:creationId xmlns:a16="http://schemas.microsoft.com/office/drawing/2014/main" id="{2B262684-E4A2-7476-24BA-F3BA95AEF2CC}"/>
              </a:ext>
            </a:extLst>
          </p:cNvPr>
          <p:cNvSpPr/>
          <p:nvPr/>
        </p:nvSpPr>
        <p:spPr>
          <a:xfrm>
            <a:off x="4191000" y="2108200"/>
            <a:ext cx="7493000" cy="2717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olution card stripe">
            <a:extLst>
              <a:ext uri="{FF2B5EF4-FFF2-40B4-BE49-F238E27FC236}">
                <a16:creationId xmlns:a16="http://schemas.microsoft.com/office/drawing/2014/main" id="{58530A3F-47A1-A2D5-9CA5-059539263A27}"/>
              </a:ext>
            </a:extLst>
          </p:cNvPr>
          <p:cNvSpPr/>
          <p:nvPr/>
        </p:nvSpPr>
        <p:spPr>
          <a:xfrm>
            <a:off x="4318000" y="2286000"/>
            <a:ext cx="76200" cy="23622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ath solution">
                <a:extLst>
                  <a:ext uri="{FF2B5EF4-FFF2-40B4-BE49-F238E27FC236}">
                    <a16:creationId xmlns:a16="http://schemas.microsoft.com/office/drawing/2014/main" id="{A31024DD-02DB-310A-1066-041862B3EB77}"/>
                  </a:ext>
                </a:extLst>
              </p:cNvPr>
              <p:cNvSpPr/>
              <p:nvPr/>
            </p:nvSpPr>
            <p:spPr>
              <a:xfrm>
                <a:off x="4622800" y="2235200"/>
                <a:ext cx="6858000" cy="2463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ru-RU" sz="3200" b="0" i="1" dirty="0">
                    <a:solidFill>
                      <a:srgbClr val="E4573D"/>
                    </a:solidFill>
                    <a:effectLst/>
                    <a:latin typeface="Cambria Math" panose="02040503050406030204" pitchFamily="18" charset="0"/>
                  </a:rPr>
                  <a:t>Решение: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2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·4</m:t>
                      </m:r>
                      <m:f>
                        <m:fPr>
                          <m:ctrlP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2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2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ru-RU" sz="32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ru-RU" sz="3200" b="0" i="1" smtClean="0">
                              <a:solidFill>
                                <a:srgbClr val="1C274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200" b="0" i="1" smtClean="0">
                          <a:solidFill>
                            <a:srgbClr val="1C2740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sz="32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ru-RU" sz="32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2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32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ru-RU" sz="32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ru-RU" sz="32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3200" b="0" i="1" smtClean="0">
                              <a:solidFill>
                                <a:srgbClr val="1F9254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с</m:t>
                          </m:r>
                        </m:e>
                      </m:d>
                      <m:r>
                        <a:rPr lang="ru-RU" sz="3200" b="0" i="1" smtClean="0">
                          <a:solidFill>
                            <a:srgbClr val="1F9254"/>
                          </a:solidFill>
                          <a:effectLst/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200" dirty="0">
                  <a:solidFill>
                    <a:srgbClr val="1C2740"/>
                  </a:solidFill>
                  <a:effectLst/>
                  <a:latin typeface="Segoe UI" panose="020B0502040204020203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ru-RU" sz="3200" dirty="0">
                    <a:solidFill>
                      <a:srgbClr val="1F9254"/>
                    </a:solidFill>
                    <a:effectLst/>
                    <a:latin typeface="Segoe UI" panose="020B0502040204020203" pitchFamily="34" charset="0"/>
                  </a:rPr>
                  <a:t>Ответ: </a:t>
                </a:r>
                <a14:m>
                  <m:oMath xmlns:m="http://schemas.openxmlformats.org/officeDocument/2006/math">
                    <m:r>
                      <a:rPr lang="ru-RU" sz="3200" b="0" i="1" smtClean="0">
                        <a:solidFill>
                          <a:srgbClr val="1F9254"/>
                        </a:solidFill>
                        <a:effectLst/>
                        <a:latin typeface="Cambria Math" panose="02040503050406030204" pitchFamily="18" charset="0"/>
                      </a:rPr>
                      <m:t>5</m:t>
                    </m:r>
                    <m:f>
                      <m:fPr>
                        <m:ctrlPr>
                          <a:rPr lang="ru-RU" sz="3200" b="0" i="1" smtClean="0">
                            <a:solidFill>
                              <a:srgbClr val="1F9254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200" b="0" i="1" smtClean="0">
                            <a:solidFill>
                              <a:srgbClr val="1F9254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ru-RU" sz="3200" b="0" i="1" smtClean="0">
                            <a:solidFill>
                              <a:srgbClr val="1F9254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ru-RU" sz="3200" dirty="0">
                    <a:solidFill>
                      <a:srgbClr val="1F9254"/>
                    </a:solidFill>
                    <a:effectLst/>
                    <a:latin typeface="Segoe UI" panose="020B0502040204020203" pitchFamily="34" charset="0"/>
                  </a:rPr>
                  <a:t> секунды.</a:t>
                </a:r>
                <a:endParaRPr lang="ru-RU" sz="3200" dirty="0">
                  <a:solidFill>
                    <a:srgbClr val="1C2740"/>
                  </a:solidFill>
                  <a:effectLst/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9" name="Math solution">
                <a:extLst>
                  <a:ext uri="{FF2B5EF4-FFF2-40B4-BE49-F238E27FC236}">
                    <a16:creationId xmlns:a16="http://schemas.microsoft.com/office/drawing/2014/main" id="{A31024DD-02DB-310A-1066-041862B3E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0" y="2235200"/>
                <a:ext cx="6858000" cy="2463800"/>
              </a:xfrm>
              <a:prstGeom prst="roundRect">
                <a:avLst/>
              </a:prstGeom>
              <a:blipFill>
                <a:blip r:embed="rId4"/>
                <a:stretch>
                  <a:fillRect l="-1778" t="-743" b="-990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Animator" descr="Программист за компьютером (иллюстрация pch.vector, Freepik)">
            <a:extLst>
              <a:ext uri="{FF2B5EF4-FFF2-40B4-BE49-F238E27FC236}">
                <a16:creationId xmlns:a16="http://schemas.microsoft.com/office/drawing/2014/main" id="{12EA98E5-3CF8-0553-ACCF-F9CF2E9A49C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311400"/>
            <a:ext cx="3302000" cy="2006600"/>
          </a:xfrm>
          <a:prstGeom prst="rect">
            <a:avLst/>
          </a:prstGeom>
        </p:spPr>
      </p:pic>
      <p:sp>
        <p:nvSpPr>
          <p:cNvPr id="12" name="Credit TextBox 10">
            <a:extLst>
              <a:ext uri="{FF2B5EF4-FFF2-40B4-BE49-F238E27FC236}">
                <a16:creationId xmlns:a16="http://schemas.microsoft.com/office/drawing/2014/main" id="{C4CC7F41-D5E2-9F4E-5895-BAA31C76D57F}"/>
              </a:ext>
            </a:extLst>
          </p:cNvPr>
          <p:cNvSpPr txBox="1"/>
          <p:nvPr/>
        </p:nvSpPr>
        <p:spPr>
          <a:xfrm>
            <a:off x="508000" y="4394200"/>
            <a:ext cx="3302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800">
                <a:solidFill>
                  <a:srgbClr val="8391AE"/>
                </a:solidFill>
                <a:latin typeface="Segoe UI" panose="020B0502040204020203" pitchFamily="34" charset="0"/>
              </a:rPr>
              <a:t>&lt;a href="https://ru.freepik.com/free-vector/male-animator-sitting-computer-desk-creating-project-graphic-motion-designer-sitting-workplace-studio-developing-web-game-flat-vector-illustration-design-art-concept_23548095.htm"&gt;Изображение от pch.vector на Freepik&lt;/a&gt;</a:t>
            </a:r>
            <a:endParaRPr lang="ru-RU" sz="800" dirty="0">
              <a:solidFill>
                <a:srgbClr val="8391AE"/>
              </a:solidFill>
              <a:latin typeface="Segoe UI" panose="020B0502040204020203" pitchFamily="34" charset="0"/>
            </a:endParaRPr>
          </a:p>
        </p:txBody>
      </p:sp>
      <p:sp>
        <p:nvSpPr>
          <p:cNvPr id="13" name="Time mount">
            <a:extLst>
              <a:ext uri="{FF2B5EF4-FFF2-40B4-BE49-F238E27FC236}">
                <a16:creationId xmlns:a16="http://schemas.microsoft.com/office/drawing/2014/main" id="{5C6B0152-2BA5-F88E-4B21-7DDCDABBD05C}"/>
              </a:ext>
            </a:extLst>
          </p:cNvPr>
          <p:cNvSpPr/>
          <p:nvPr/>
        </p:nvSpPr>
        <p:spPr>
          <a:xfrm>
            <a:off x="508000" y="5029200"/>
            <a:ext cx="11176000" cy="1219200"/>
          </a:xfrm>
          <a:prstGeom prst="roundRect">
            <a:avLst>
              <a:gd name="adj" fmla="val 8000"/>
            </a:avLst>
          </a:prstGeom>
          <a:solidFill>
            <a:srgbClr val="1F3052"/>
          </a:solidFill>
          <a:ln w="9525">
            <a:solidFill>
              <a:srgbClr val="33476E"/>
            </a:solidFill>
          </a:ln>
          <a:effectLst>
            <a:outerShdw blurRad="152400" dist="38100" dir="5400000" rotWithShape="0">
              <a:srgbClr val="000000">
                <a:alpha val="1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rame">
            <a:extLst>
              <a:ext uri="{FF2B5EF4-FFF2-40B4-BE49-F238E27FC236}">
                <a16:creationId xmlns:a16="http://schemas.microsoft.com/office/drawing/2014/main" id="{3F75E3DB-9C3E-4099-D56D-FA1DF55601FD}"/>
              </a:ext>
            </a:extLst>
          </p:cNvPr>
          <p:cNvSpPr/>
          <p:nvPr/>
        </p:nvSpPr>
        <p:spPr>
          <a:xfrm>
            <a:off x="762000" y="5308600"/>
            <a:ext cx="1828800" cy="381000"/>
          </a:xfrm>
          <a:prstGeom prst="rect">
            <a:avLst/>
          </a:prstGeom>
          <a:solidFill>
            <a:srgbClr val="2F77C8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rame">
            <a:extLst>
              <a:ext uri="{FF2B5EF4-FFF2-40B4-BE49-F238E27FC236}">
                <a16:creationId xmlns:a16="http://schemas.microsoft.com/office/drawing/2014/main" id="{8B57EFDD-A4A3-6272-DFCF-27ED9A036756}"/>
              </a:ext>
            </a:extLst>
          </p:cNvPr>
          <p:cNvSpPr/>
          <p:nvPr/>
        </p:nvSpPr>
        <p:spPr>
          <a:xfrm>
            <a:off x="2590800" y="5308600"/>
            <a:ext cx="1828800" cy="381000"/>
          </a:xfrm>
          <a:prstGeom prst="rect">
            <a:avLst/>
          </a:prstGeom>
          <a:solidFill>
            <a:srgbClr val="128A82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rame">
            <a:extLst>
              <a:ext uri="{FF2B5EF4-FFF2-40B4-BE49-F238E27FC236}">
                <a16:creationId xmlns:a16="http://schemas.microsoft.com/office/drawing/2014/main" id="{57BC9A97-FE26-256C-C011-B63C3D1B1697}"/>
              </a:ext>
            </a:extLst>
          </p:cNvPr>
          <p:cNvSpPr/>
          <p:nvPr/>
        </p:nvSpPr>
        <p:spPr>
          <a:xfrm>
            <a:off x="4419600" y="5308600"/>
            <a:ext cx="1828800" cy="381000"/>
          </a:xfrm>
          <a:prstGeom prst="rect">
            <a:avLst/>
          </a:prstGeom>
          <a:solidFill>
            <a:srgbClr val="2F77C8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rame">
            <a:extLst>
              <a:ext uri="{FF2B5EF4-FFF2-40B4-BE49-F238E27FC236}">
                <a16:creationId xmlns:a16="http://schemas.microsoft.com/office/drawing/2014/main" id="{C38E99C9-0594-2716-61AC-5FBA9502D8E6}"/>
              </a:ext>
            </a:extLst>
          </p:cNvPr>
          <p:cNvSpPr/>
          <p:nvPr/>
        </p:nvSpPr>
        <p:spPr>
          <a:xfrm>
            <a:off x="6248400" y="5308600"/>
            <a:ext cx="1828800" cy="381000"/>
          </a:xfrm>
          <a:prstGeom prst="rect">
            <a:avLst/>
          </a:prstGeom>
          <a:solidFill>
            <a:srgbClr val="128A82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Half frame">
            <a:extLst>
              <a:ext uri="{FF2B5EF4-FFF2-40B4-BE49-F238E27FC236}">
                <a16:creationId xmlns:a16="http://schemas.microsoft.com/office/drawing/2014/main" id="{134843A3-D4B3-E604-5B6E-2E4A1B2C54EF}"/>
              </a:ext>
            </a:extLst>
          </p:cNvPr>
          <p:cNvSpPr/>
          <p:nvPr/>
        </p:nvSpPr>
        <p:spPr>
          <a:xfrm>
            <a:off x="8077200" y="5308600"/>
            <a:ext cx="914400" cy="381000"/>
          </a:xfrm>
          <a:prstGeom prst="rect">
            <a:avLst/>
          </a:prstGeom>
          <a:solidFill>
            <a:srgbClr val="F4F1E8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Time axis">
            <a:extLst>
              <a:ext uri="{FF2B5EF4-FFF2-40B4-BE49-F238E27FC236}">
                <a16:creationId xmlns:a16="http://schemas.microsoft.com/office/drawing/2014/main" id="{6F86CD5C-DAF0-5782-E58E-32E2485BF191}"/>
              </a:ext>
            </a:extLst>
          </p:cNvPr>
          <p:cNvCxnSpPr/>
          <p:nvPr/>
        </p:nvCxnSpPr>
        <p:spPr>
          <a:xfrm>
            <a:off x="762000" y="5867400"/>
            <a:ext cx="9753600" cy="0"/>
          </a:xfrm>
          <a:prstGeom prst="line">
            <a:avLst/>
          </a:prstGeom>
          <a:ln w="15875">
            <a:solidFill>
              <a:srgbClr val="B9C3D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43D7530-0FE6-BC2C-5A92-D80010F69798}"/>
              </a:ext>
            </a:extLst>
          </p:cNvPr>
          <p:cNvCxnSpPr/>
          <p:nvPr/>
        </p:nvCxnSpPr>
        <p:spPr>
          <a:xfrm>
            <a:off x="762000" y="5791200"/>
            <a:ext cx="0" cy="152400"/>
          </a:xfrm>
          <a:prstGeom prst="line">
            <a:avLst/>
          </a:prstGeom>
          <a:ln w="15875">
            <a:solidFill>
              <a:srgbClr val="B9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9F963FA-9D9B-663F-8072-BF052BA80ADD}"/>
              </a:ext>
            </a:extLst>
          </p:cNvPr>
          <p:cNvCxnSpPr/>
          <p:nvPr/>
        </p:nvCxnSpPr>
        <p:spPr>
          <a:xfrm>
            <a:off x="2286000" y="5791200"/>
            <a:ext cx="0" cy="152400"/>
          </a:xfrm>
          <a:prstGeom prst="line">
            <a:avLst/>
          </a:prstGeom>
          <a:ln w="15875">
            <a:solidFill>
              <a:srgbClr val="B9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BFF9303-B27B-7E3E-7196-1707D6613668}"/>
              </a:ext>
            </a:extLst>
          </p:cNvPr>
          <p:cNvCxnSpPr/>
          <p:nvPr/>
        </p:nvCxnSpPr>
        <p:spPr>
          <a:xfrm>
            <a:off x="3810000" y="5791200"/>
            <a:ext cx="0" cy="152400"/>
          </a:xfrm>
          <a:prstGeom prst="line">
            <a:avLst/>
          </a:prstGeom>
          <a:ln w="15875">
            <a:solidFill>
              <a:srgbClr val="B9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284EFF4-35A0-7A0C-2708-7643A9E37C36}"/>
              </a:ext>
            </a:extLst>
          </p:cNvPr>
          <p:cNvCxnSpPr/>
          <p:nvPr/>
        </p:nvCxnSpPr>
        <p:spPr>
          <a:xfrm>
            <a:off x="5334000" y="5791200"/>
            <a:ext cx="0" cy="152400"/>
          </a:xfrm>
          <a:prstGeom prst="line">
            <a:avLst/>
          </a:prstGeom>
          <a:ln w="15875">
            <a:solidFill>
              <a:srgbClr val="B9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2490430-425B-8B48-F5BB-90C0F8736877}"/>
              </a:ext>
            </a:extLst>
          </p:cNvPr>
          <p:cNvCxnSpPr/>
          <p:nvPr/>
        </p:nvCxnSpPr>
        <p:spPr>
          <a:xfrm>
            <a:off x="6858000" y="5791200"/>
            <a:ext cx="0" cy="152400"/>
          </a:xfrm>
          <a:prstGeom prst="line">
            <a:avLst/>
          </a:prstGeom>
          <a:ln w="15875">
            <a:solidFill>
              <a:srgbClr val="B9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A3F6A5C8-B788-971D-66F7-687BD5014C9C}"/>
              </a:ext>
            </a:extLst>
          </p:cNvPr>
          <p:cNvCxnSpPr/>
          <p:nvPr/>
        </p:nvCxnSpPr>
        <p:spPr>
          <a:xfrm>
            <a:off x="8382000" y="5791200"/>
            <a:ext cx="0" cy="152400"/>
          </a:xfrm>
          <a:prstGeom prst="line">
            <a:avLst/>
          </a:prstGeom>
          <a:ln w="15875">
            <a:solidFill>
              <a:srgbClr val="B9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B15A76F-5D65-9478-4FA1-7467D8B1179C}"/>
              </a:ext>
            </a:extLst>
          </p:cNvPr>
          <p:cNvCxnSpPr/>
          <p:nvPr/>
        </p:nvCxnSpPr>
        <p:spPr>
          <a:xfrm>
            <a:off x="9906000" y="5791200"/>
            <a:ext cx="0" cy="152400"/>
          </a:xfrm>
          <a:prstGeom prst="line">
            <a:avLst/>
          </a:prstGeom>
          <a:ln w="15875">
            <a:solidFill>
              <a:srgbClr val="B9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Total mark">
            <a:extLst>
              <a:ext uri="{FF2B5EF4-FFF2-40B4-BE49-F238E27FC236}">
                <a16:creationId xmlns:a16="http://schemas.microsoft.com/office/drawing/2014/main" id="{67EE5180-AA7A-7B55-EEC1-7D58EFE2367F}"/>
              </a:ext>
            </a:extLst>
          </p:cNvPr>
          <p:cNvCxnSpPr/>
          <p:nvPr/>
        </p:nvCxnSpPr>
        <p:spPr>
          <a:xfrm>
            <a:off x="8991600" y="5232400"/>
            <a:ext cx="0" cy="787400"/>
          </a:xfrm>
          <a:prstGeom prst="line">
            <a:avLst/>
          </a:prstGeom>
          <a:ln w="31750">
            <a:solidFill>
              <a:srgbClr val="1F92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lide number">
            <a:extLst>
              <a:ext uri="{FF2B5EF4-FFF2-40B4-BE49-F238E27FC236}">
                <a16:creationId xmlns:a16="http://schemas.microsoft.com/office/drawing/2014/main" id="{370ACFD7-B20C-4A64-B09F-8FFD49F63AE9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16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D412F174-0F6F-01BA-7D89-3CF8F4E823C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271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half">
            <a:extLst>
              <a:ext uri="{FF2B5EF4-FFF2-40B4-BE49-F238E27FC236}">
                <a16:creationId xmlns:a16="http://schemas.microsoft.com/office/drawing/2014/main" id="{C918685D-99CD-6AD0-BC9A-9ACD38BCE71A}"/>
              </a:ext>
            </a:extLst>
          </p:cNvPr>
          <p:cNvSpPr/>
          <p:nvPr/>
        </p:nvSpPr>
        <p:spPr>
          <a:xfrm>
            <a:off x="0" y="0"/>
            <a:ext cx="5080000" cy="6858000"/>
          </a:xfrm>
          <a:prstGeom prst="rect">
            <a:avLst/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 chip">
            <a:extLst>
              <a:ext uri="{FF2B5EF4-FFF2-40B4-BE49-F238E27FC236}">
                <a16:creationId xmlns:a16="http://schemas.microsoft.com/office/drawing/2014/main" id="{2E94423F-C79E-8EA5-63EA-59C3414F6FB9}"/>
              </a:ext>
            </a:extLst>
          </p:cNvPr>
          <p:cNvSpPr/>
          <p:nvPr/>
        </p:nvSpPr>
        <p:spPr>
          <a:xfrm>
            <a:off x="508000" y="4572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sk">
            <a:extLst>
              <a:ext uri="{FF2B5EF4-FFF2-40B4-BE49-F238E27FC236}">
                <a16:creationId xmlns:a16="http://schemas.microsoft.com/office/drawing/2014/main" id="{5A1C8B10-CD7F-7C8A-F2BB-59DDA3215AC0}"/>
              </a:ext>
            </a:extLst>
          </p:cNvPr>
          <p:cNvSpPr txBox="1"/>
          <p:nvPr/>
        </p:nvSpPr>
        <p:spPr>
          <a:xfrm>
            <a:off x="508000" y="4572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№7.</a:t>
            </a:r>
          </a:p>
        </p:txBody>
      </p:sp>
      <p:pic>
        <p:nvPicPr>
          <p:cNvPr id="7" name="Walkers" descr="Двое идут навстречу друг другу (фото freepik)">
            <a:extLst>
              <a:ext uri="{FF2B5EF4-FFF2-40B4-BE49-F238E27FC236}">
                <a16:creationId xmlns:a16="http://schemas.microsoft.com/office/drawing/2014/main" id="{A4062A90-159E-4964-48F1-2F5CFB9DA85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905000"/>
            <a:ext cx="4064000" cy="2133600"/>
          </a:xfrm>
          <a:prstGeom prst="roundRect">
            <a:avLst>
              <a:gd name="adj" fmla="val 6000"/>
            </a:avLst>
          </a:prstGeom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Credit TextBox 4">
            <a:extLst>
              <a:ext uri="{FF2B5EF4-FFF2-40B4-BE49-F238E27FC236}">
                <a16:creationId xmlns:a16="http://schemas.microsoft.com/office/drawing/2014/main" id="{59BA4894-BD49-E174-9A12-777FFC7CB572}"/>
              </a:ext>
            </a:extLst>
          </p:cNvPr>
          <p:cNvSpPr txBox="1"/>
          <p:nvPr/>
        </p:nvSpPr>
        <p:spPr>
          <a:xfrm>
            <a:off x="508000" y="4191000"/>
            <a:ext cx="4064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800">
                <a:solidFill>
                  <a:srgbClr val="8391AE"/>
                </a:solidFill>
                <a:latin typeface="Segoe UI" panose="020B0502040204020203" pitchFamily="34" charset="0"/>
              </a:rPr>
              <a:t>&lt;a href="https://ru.freepik.com/free-photo/travel-again-concept-arrangement-with-copy-space_17253510.htm"&gt;Изображение от freepik&lt;/a&gt;</a:t>
            </a:r>
            <a:endParaRPr lang="ru-RU" sz="800" dirty="0">
              <a:solidFill>
                <a:srgbClr val="8391AE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Condition card">
            <a:extLst>
              <a:ext uri="{FF2B5EF4-FFF2-40B4-BE49-F238E27FC236}">
                <a16:creationId xmlns:a16="http://schemas.microsoft.com/office/drawing/2014/main" id="{1B70892D-BD15-0E98-92D8-70205633A5D0}"/>
              </a:ext>
            </a:extLst>
          </p:cNvPr>
          <p:cNvSpPr/>
          <p:nvPr/>
        </p:nvSpPr>
        <p:spPr>
          <a:xfrm>
            <a:off x="5461000" y="381000"/>
            <a:ext cx="6223000" cy="3429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dition card stripe">
            <a:extLst>
              <a:ext uri="{FF2B5EF4-FFF2-40B4-BE49-F238E27FC236}">
                <a16:creationId xmlns:a16="http://schemas.microsoft.com/office/drawing/2014/main" id="{77B8F867-A05A-883E-9AF6-53773729B12E}"/>
              </a:ext>
            </a:extLst>
          </p:cNvPr>
          <p:cNvSpPr/>
          <p:nvPr/>
        </p:nvSpPr>
        <p:spPr>
          <a:xfrm>
            <a:off x="5588000" y="558800"/>
            <a:ext cx="76200" cy="3073400"/>
          </a:xfrm>
          <a:prstGeom prst="roundRect">
            <a:avLst>
              <a:gd name="adj" fmla="val 50000"/>
            </a:avLst>
          </a:prstGeom>
          <a:solidFill>
            <a:srgbClr val="2F77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ath Rounded Rectangle 6">
                <a:extLst>
                  <a:ext uri="{FF2B5EF4-FFF2-40B4-BE49-F238E27FC236}">
                    <a16:creationId xmlns:a16="http://schemas.microsoft.com/office/drawing/2014/main" id="{42C3B020-64B6-E35D-F8BA-3FD7ED133EB5}"/>
                  </a:ext>
                </a:extLst>
              </p:cNvPr>
              <p:cNvSpPr/>
              <p:nvPr/>
            </p:nvSpPr>
            <p:spPr>
              <a:xfrm>
                <a:off x="5867400" y="508000"/>
                <a:ext cx="5638800" cy="31750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Аня и Ваня вышли навстречу друг другу. На каком расстоянии они находились изначально, если Аня прошла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часа со скоростью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км/ч, а Ваня прошёл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𝟏𝟑</m:t>
                        </m:r>
                      </m:den>
                    </m:f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часа со скоростью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4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4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 км/ч?</a:t>
                </a:r>
              </a:p>
            </p:txBody>
          </p:sp>
        </mc:Choice>
        <mc:Fallback xmlns="">
          <p:sp>
            <p:nvSpPr>
              <p:cNvPr id="11" name="Math Rounded Rectangle 6">
                <a:extLst>
                  <a:ext uri="{FF2B5EF4-FFF2-40B4-BE49-F238E27FC236}">
                    <a16:creationId xmlns:a16="http://schemas.microsoft.com/office/drawing/2014/main" id="{42C3B020-64B6-E35D-F8BA-3FD7ED133E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508000"/>
                <a:ext cx="5638800" cy="3175000"/>
              </a:xfrm>
              <a:prstGeom prst="roundRect">
                <a:avLst/>
              </a:prstGeom>
              <a:blipFill>
                <a:blip r:embed="rId4"/>
                <a:stretch>
                  <a:fillRect l="-649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Question card">
            <a:extLst>
              <a:ext uri="{FF2B5EF4-FFF2-40B4-BE49-F238E27FC236}">
                <a16:creationId xmlns:a16="http://schemas.microsoft.com/office/drawing/2014/main" id="{E9BA5CFE-4BFC-18F9-3A56-89216AEFDA5A}"/>
              </a:ext>
            </a:extLst>
          </p:cNvPr>
          <p:cNvSpPr/>
          <p:nvPr/>
        </p:nvSpPr>
        <p:spPr>
          <a:xfrm>
            <a:off x="5461000" y="4114800"/>
            <a:ext cx="6223000" cy="1676400"/>
          </a:xfrm>
          <a:prstGeom prst="roundRect">
            <a:avLst>
              <a:gd name="adj" fmla="val 12000"/>
            </a:avLst>
          </a:prstGeom>
          <a:solidFill>
            <a:srgbClr val="FDF0D6"/>
          </a:solidFill>
          <a:ln w="9525">
            <a:solidFill>
              <a:srgbClr val="F3D7A0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Question card stripe">
            <a:extLst>
              <a:ext uri="{FF2B5EF4-FFF2-40B4-BE49-F238E27FC236}">
                <a16:creationId xmlns:a16="http://schemas.microsoft.com/office/drawing/2014/main" id="{32BC6A54-5B24-D115-4E4F-1A0C116D0278}"/>
              </a:ext>
            </a:extLst>
          </p:cNvPr>
          <p:cNvSpPr/>
          <p:nvPr/>
        </p:nvSpPr>
        <p:spPr>
          <a:xfrm>
            <a:off x="5588000" y="4292600"/>
            <a:ext cx="76200" cy="1320800"/>
          </a:xfrm>
          <a:prstGeom prst="roundRect">
            <a:avLst>
              <a:gd name="adj" fmla="val 50000"/>
            </a:avLst>
          </a:prstGeom>
          <a:solidFill>
            <a:srgbClr val="E99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th Rounded Rectangle 12">
            <a:extLst>
              <a:ext uri="{FF2B5EF4-FFF2-40B4-BE49-F238E27FC236}">
                <a16:creationId xmlns:a16="http://schemas.microsoft.com/office/drawing/2014/main" id="{FD3578E9-8758-ABA9-B514-767D33BA739D}"/>
              </a:ext>
            </a:extLst>
          </p:cNvPr>
          <p:cNvSpPr/>
          <p:nvPr/>
        </p:nvSpPr>
        <p:spPr>
          <a:xfrm>
            <a:off x="5867400" y="4216400"/>
            <a:ext cx="5638800" cy="1473200"/>
          </a:xfrm>
          <a:prstGeom prst="round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pattFill prst="dotGrid">
                  <a:fgClr>
                    <a:srgbClr val="D3F4AE"/>
                  </a:fgClr>
                  <a:bgClr>
                    <a:schemeClr val="bg1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r>
              <a:rPr lang="ru-RU" sz="2800" dirty="0">
                <a:solidFill>
                  <a:srgbClr val="1C2740"/>
                </a:solidFill>
                <a:effectLst/>
                <a:latin typeface="Segoe UI" panose="020B0502040204020203" pitchFamily="34" charset="0"/>
              </a:rPr>
              <a:t>Как найти расстояние, зная скорость и время?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79D1503E-2B1D-7C51-034E-FE32534CCB87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17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2C4AEB2F-16C8-D5A3-30E0-00190DC6C4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521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7825D394-FEE0-7171-8265-A7554CC93D7A}"/>
              </a:ext>
            </a:extLst>
          </p:cNvPr>
          <p:cNvSpPr/>
          <p:nvPr/>
        </p:nvSpPr>
        <p:spPr>
          <a:xfrm>
            <a:off x="508000" y="3810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72E3AF21-E16F-4E9C-9D18-C47ACA8AB2AD}"/>
              </a:ext>
            </a:extLst>
          </p:cNvPr>
          <p:cNvSpPr txBox="1"/>
          <p:nvPr/>
        </p:nvSpPr>
        <p:spPr>
          <a:xfrm>
            <a:off x="508000" y="3810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№7.</a:t>
            </a:r>
          </a:p>
        </p:txBody>
      </p:sp>
      <p:sp>
        <p:nvSpPr>
          <p:cNvPr id="5" name="Condition card">
            <a:extLst>
              <a:ext uri="{FF2B5EF4-FFF2-40B4-BE49-F238E27FC236}">
                <a16:creationId xmlns:a16="http://schemas.microsoft.com/office/drawing/2014/main" id="{3A138C14-64DE-C1C4-B538-D870C6489F93}"/>
              </a:ext>
            </a:extLst>
          </p:cNvPr>
          <p:cNvSpPr/>
          <p:nvPr/>
        </p:nvSpPr>
        <p:spPr>
          <a:xfrm>
            <a:off x="3683000" y="279400"/>
            <a:ext cx="8001000" cy="1905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ath Rounded Rectangle 6">
                <a:extLst>
                  <a:ext uri="{FF2B5EF4-FFF2-40B4-BE49-F238E27FC236}">
                    <a16:creationId xmlns:a16="http://schemas.microsoft.com/office/drawing/2014/main" id="{41660629-13F0-842F-607D-AC48772A892A}"/>
                  </a:ext>
                </a:extLst>
              </p:cNvPr>
              <p:cNvSpPr/>
              <p:nvPr/>
            </p:nvSpPr>
            <p:spPr>
              <a:xfrm>
                <a:off x="3962399" y="381000"/>
                <a:ext cx="7493000" cy="1701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Аня и Ваня вышли навстречу друг другу. На каком расстоянии они находились изначально, если Аня прошла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часа со скоростью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км/ч, а Ваня прошёл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𝟏𝟑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часа со скоростью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 км/ч?</a:t>
                </a:r>
              </a:p>
            </p:txBody>
          </p:sp>
        </mc:Choice>
        <mc:Fallback xmlns="">
          <p:sp>
            <p:nvSpPr>
              <p:cNvPr id="6" name="Math Rounded Rectangle 6">
                <a:extLst>
                  <a:ext uri="{FF2B5EF4-FFF2-40B4-BE49-F238E27FC236}">
                    <a16:creationId xmlns:a16="http://schemas.microsoft.com/office/drawing/2014/main" id="{41660629-13F0-842F-607D-AC48772A89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399" y="381000"/>
                <a:ext cx="7493000" cy="1701800"/>
              </a:xfrm>
              <a:prstGeom prst="roundRect">
                <a:avLst/>
              </a:prstGeom>
              <a:blipFill>
                <a:blip r:embed="rId3"/>
                <a:stretch>
                  <a:fillRect l="-1139" t="-3226" b="-3943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Walkers" descr="Двое идут навстречу друг другу (фото freepik)">
            <a:extLst>
              <a:ext uri="{FF2B5EF4-FFF2-40B4-BE49-F238E27FC236}">
                <a16:creationId xmlns:a16="http://schemas.microsoft.com/office/drawing/2014/main" id="{93E7201E-68C3-8DB9-6C3B-8AC4134BB2B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540000"/>
            <a:ext cx="3048000" cy="1600200"/>
          </a:xfrm>
          <a:prstGeom prst="roundRect">
            <a:avLst>
              <a:gd name="adj" fmla="val 6000"/>
            </a:avLst>
          </a:prstGeom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redit TextBox 4">
            <a:extLst>
              <a:ext uri="{FF2B5EF4-FFF2-40B4-BE49-F238E27FC236}">
                <a16:creationId xmlns:a16="http://schemas.microsoft.com/office/drawing/2014/main" id="{F2ED0003-3C44-AB3A-DBDC-42B37F83DBFB}"/>
              </a:ext>
            </a:extLst>
          </p:cNvPr>
          <p:cNvSpPr txBox="1"/>
          <p:nvPr/>
        </p:nvSpPr>
        <p:spPr>
          <a:xfrm>
            <a:off x="508000" y="4241800"/>
            <a:ext cx="3048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800">
                <a:solidFill>
                  <a:srgbClr val="8A90A0"/>
                </a:solidFill>
                <a:latin typeface="Segoe UI" panose="020B0502040204020203" pitchFamily="34" charset="0"/>
              </a:rPr>
              <a:t>&lt;a href="https://ru.freepik.com/free-photo/travel-again-concept-arrangement-with-copy-space_17253510.htm"&gt;Изображение от freepik&lt;/a&gt;</a:t>
            </a:r>
            <a:endParaRPr lang="ru-RU" sz="800" dirty="0">
              <a:solidFill>
                <a:srgbClr val="8A90A0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Plan card">
            <a:extLst>
              <a:ext uri="{FF2B5EF4-FFF2-40B4-BE49-F238E27FC236}">
                <a16:creationId xmlns:a16="http://schemas.microsoft.com/office/drawing/2014/main" id="{0AF8AE52-5340-F623-C14B-67130C9A6D25}"/>
              </a:ext>
            </a:extLst>
          </p:cNvPr>
          <p:cNvSpPr/>
          <p:nvPr/>
        </p:nvSpPr>
        <p:spPr>
          <a:xfrm>
            <a:off x="3937000" y="2489200"/>
            <a:ext cx="7747000" cy="3505200"/>
          </a:xfrm>
          <a:prstGeom prst="roundRect">
            <a:avLst>
              <a:gd name="adj" fmla="val 6000"/>
            </a:avLst>
          </a:prstGeom>
          <a:solidFill>
            <a:srgbClr val="1521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ath plan">
                <a:extLst>
                  <a:ext uri="{FF2B5EF4-FFF2-40B4-BE49-F238E27FC236}">
                    <a16:creationId xmlns:a16="http://schemas.microsoft.com/office/drawing/2014/main" id="{00E70379-154E-69FB-A39F-52FEDFB61C73}"/>
                  </a:ext>
                </a:extLst>
              </p:cNvPr>
              <p:cNvSpPr/>
              <p:nvPr/>
            </p:nvSpPr>
            <p:spPr>
              <a:xfrm>
                <a:off x="4317999" y="2667000"/>
                <a:ext cx="7061200" cy="31496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b="0" i="1" dirty="0" smtClean="0">
                          <a:solidFill>
                            <a:srgbClr val="C9B8FF"/>
                          </a:solidFill>
                          <a:effectLst/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3800" b="0" i="1" dirty="0" smtClean="0">
                          <a:solidFill>
                            <a:srgbClr val="C9B8FF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800" b="0" i="1" dirty="0" smtClean="0">
                          <a:solidFill>
                            <a:srgbClr val="C9B8FF"/>
                          </a:solidFill>
                          <a:effectLst/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3800" b="0" i="1" dirty="0" smtClean="0">
                          <a:solidFill>
                            <a:srgbClr val="C9B8FF"/>
                          </a:solidFill>
                          <a:effectLst/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n-US" sz="3800" b="0" i="1" dirty="0" smtClean="0">
                          <a:solidFill>
                            <a:srgbClr val="C9B8FF"/>
                          </a:solidFill>
                          <a:effectLst/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3800" b="0" i="1" dirty="0" smtClean="0">
                          <a:solidFill>
                            <a:srgbClr val="C9B8FF"/>
                          </a:solidFill>
                          <a:effectLst/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3800" dirty="0">
                  <a:solidFill>
                    <a:srgbClr val="C9B8FF"/>
                  </a:solidFill>
                  <a:effectLst/>
                  <a:latin typeface="Segoe UI" panose="020B0502040204020203" pitchFamily="34" charset="0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ru-RU" sz="30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US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3000" b="0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·2</m:t>
                    </m:r>
                    <m:f>
                      <m:fPr>
                        <m:ctrlPr>
                          <a:rPr lang="en-US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3000" b="0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3000" b="0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.. .</m:t>
                    </m:r>
                  </m:oMath>
                </a14:m>
                <a:r>
                  <a:rPr lang="ru-RU" sz="30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 (км) – прошла Аня;</a:t>
                </a:r>
              </a:p>
              <a:p>
                <a:pPr>
                  <a:spcAft>
                    <a:spcPts val="1000"/>
                  </a:spcAft>
                </a:pPr>
                <a:r>
                  <a:rPr lang="ru-RU" sz="30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ru-RU" sz="3000" b="0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ru-RU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ru-RU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  <m:r>
                      <a:rPr lang="ru-RU" sz="3000" b="0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·4</m:t>
                    </m:r>
                    <m:f>
                      <m:fPr>
                        <m:ctrlPr>
                          <a:rPr lang="ru-RU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3000" b="0" i="1" smtClean="0">
                            <a:solidFill>
                              <a:srgbClr val="FFFFFF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ru-RU" sz="3000" b="0" i="1" smtClean="0">
                        <a:solidFill>
                          <a:srgbClr val="FFFFFF"/>
                        </a:solidFill>
                        <a:effectLst/>
                        <a:latin typeface="Cambria Math" panose="02040503050406030204" pitchFamily="18" charset="0"/>
                      </a:rPr>
                      <m:t>=.. .</m:t>
                    </m:r>
                  </m:oMath>
                </a14:m>
                <a:r>
                  <a:rPr lang="ru-RU" sz="3000" dirty="0">
                    <a:solidFill>
                      <a:srgbClr val="FFFFFF"/>
                    </a:solidFill>
                    <a:effectLst/>
                    <a:latin typeface="Segoe UI" panose="020B0502040204020203" pitchFamily="34" charset="0"/>
                  </a:rPr>
                  <a:t> (км) – прошёл Ваня;</a:t>
                </a:r>
              </a:p>
            </p:txBody>
          </p:sp>
        </mc:Choice>
        <mc:Fallback xmlns="">
          <p:sp>
            <p:nvSpPr>
              <p:cNvPr id="11" name="Math plan">
                <a:extLst>
                  <a:ext uri="{FF2B5EF4-FFF2-40B4-BE49-F238E27FC236}">
                    <a16:creationId xmlns:a16="http://schemas.microsoft.com/office/drawing/2014/main" id="{00E70379-154E-69FB-A39F-52FEDFB61C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999" y="2667000"/>
                <a:ext cx="7061200" cy="3149600"/>
              </a:xfrm>
              <a:prstGeom prst="roundRect">
                <a:avLst/>
              </a:prstGeom>
              <a:blipFill>
                <a:blip r:embed="rId5"/>
                <a:stretch>
                  <a:fillRect l="-1122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">
            <a:extLst>
              <a:ext uri="{FF2B5EF4-FFF2-40B4-BE49-F238E27FC236}">
                <a16:creationId xmlns:a16="http://schemas.microsoft.com/office/drawing/2014/main" id="{1EA7E536-B7C6-02B5-0A4E-3A0BD299F301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18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D4A4C704-E978-2B75-C8A8-AC7B4FF51C9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034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sk chip">
            <a:extLst>
              <a:ext uri="{FF2B5EF4-FFF2-40B4-BE49-F238E27FC236}">
                <a16:creationId xmlns:a16="http://schemas.microsoft.com/office/drawing/2014/main" id="{3074326E-2552-09CF-A518-0A942546FB13}"/>
              </a:ext>
            </a:extLst>
          </p:cNvPr>
          <p:cNvSpPr/>
          <p:nvPr/>
        </p:nvSpPr>
        <p:spPr>
          <a:xfrm>
            <a:off x="508000" y="381000"/>
            <a:ext cx="2794000" cy="635000"/>
          </a:xfrm>
          <a:prstGeom prst="roundRect">
            <a:avLst>
              <a:gd name="adj" fmla="val 50000"/>
            </a:avLst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>
            <a:outerShdw blurRad="127000" dist="25400" dir="5400000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ask">
            <a:extLst>
              <a:ext uri="{FF2B5EF4-FFF2-40B4-BE49-F238E27FC236}">
                <a16:creationId xmlns:a16="http://schemas.microsoft.com/office/drawing/2014/main" id="{D3239F94-2910-BEC0-F558-02961FECB812}"/>
              </a:ext>
            </a:extLst>
          </p:cNvPr>
          <p:cNvSpPr txBox="1"/>
          <p:nvPr/>
        </p:nvSpPr>
        <p:spPr>
          <a:xfrm>
            <a:off x="508000" y="381000"/>
            <a:ext cx="2794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FF"/>
                </a:solidFill>
                <a:latin typeface="Segoe UI Semibold" panose="020B0702040204020203" pitchFamily="34" charset="0"/>
              </a:rPr>
              <a:t>Задание №7.</a:t>
            </a:r>
          </a:p>
        </p:txBody>
      </p:sp>
      <p:sp>
        <p:nvSpPr>
          <p:cNvPr id="5" name="Condition card">
            <a:extLst>
              <a:ext uri="{FF2B5EF4-FFF2-40B4-BE49-F238E27FC236}">
                <a16:creationId xmlns:a16="http://schemas.microsoft.com/office/drawing/2014/main" id="{6F1982DB-E5BA-7EEB-EE3E-33F06193BFE3}"/>
              </a:ext>
            </a:extLst>
          </p:cNvPr>
          <p:cNvSpPr/>
          <p:nvPr/>
        </p:nvSpPr>
        <p:spPr>
          <a:xfrm>
            <a:off x="3683000" y="279400"/>
            <a:ext cx="8001000" cy="1905000"/>
          </a:xfrm>
          <a:prstGeom prst="roundRect">
            <a:avLst>
              <a:gd name="adj" fmla="val 10000"/>
            </a:avLst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ath Rounded Rectangle 6">
                <a:extLst>
                  <a:ext uri="{FF2B5EF4-FFF2-40B4-BE49-F238E27FC236}">
                    <a16:creationId xmlns:a16="http://schemas.microsoft.com/office/drawing/2014/main" id="{689151FD-EC9D-8CC3-3235-B43750E365C0}"/>
                  </a:ext>
                </a:extLst>
              </p:cNvPr>
              <p:cNvSpPr/>
              <p:nvPr/>
            </p:nvSpPr>
            <p:spPr>
              <a:xfrm>
                <a:off x="3962399" y="381000"/>
                <a:ext cx="7493000" cy="1701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Аня и Ваня вышли навстречу друг другу. На каком расстоянии они находились изначально, если Аня прошла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часа со скоростью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км/ч, а Ваня прошёл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𝟏𝟑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часа со скоростью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2200" b="1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ru-RU" sz="22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 км/ч?</a:t>
                </a:r>
              </a:p>
            </p:txBody>
          </p:sp>
        </mc:Choice>
        <mc:Fallback xmlns="">
          <p:sp>
            <p:nvSpPr>
              <p:cNvPr id="6" name="Math Rounded Rectangle 6">
                <a:extLst>
                  <a:ext uri="{FF2B5EF4-FFF2-40B4-BE49-F238E27FC236}">
                    <a16:creationId xmlns:a16="http://schemas.microsoft.com/office/drawing/2014/main" id="{689151FD-EC9D-8CC3-3235-B43750E365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399" y="381000"/>
                <a:ext cx="7493000" cy="1701800"/>
              </a:xfrm>
              <a:prstGeom prst="roundRect">
                <a:avLst/>
              </a:prstGeom>
              <a:blipFill>
                <a:blip r:embed="rId3"/>
                <a:stretch>
                  <a:fillRect l="-1139" t="-3226" b="-3943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ashVert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Walkers" descr="Двое идут навстречу друг другу (фото freepik)">
            <a:extLst>
              <a:ext uri="{FF2B5EF4-FFF2-40B4-BE49-F238E27FC236}">
                <a16:creationId xmlns:a16="http://schemas.microsoft.com/office/drawing/2014/main" id="{1C8A6FFF-37D0-857C-FD38-DA2F1A4AA17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489200"/>
            <a:ext cx="3810000" cy="1993900"/>
          </a:xfrm>
          <a:prstGeom prst="roundRect">
            <a:avLst>
              <a:gd name="adj" fmla="val 6000"/>
            </a:avLst>
          </a:prstGeom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redit TextBox 4">
            <a:extLst>
              <a:ext uri="{FF2B5EF4-FFF2-40B4-BE49-F238E27FC236}">
                <a16:creationId xmlns:a16="http://schemas.microsoft.com/office/drawing/2014/main" id="{5F69E296-9C8E-B23C-B2D0-E3A4C603541F}"/>
              </a:ext>
            </a:extLst>
          </p:cNvPr>
          <p:cNvSpPr txBox="1"/>
          <p:nvPr/>
        </p:nvSpPr>
        <p:spPr>
          <a:xfrm>
            <a:off x="508000" y="4572000"/>
            <a:ext cx="3810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800">
                <a:solidFill>
                  <a:srgbClr val="8391AE"/>
                </a:solidFill>
                <a:latin typeface="Segoe UI" panose="020B0502040204020203" pitchFamily="34" charset="0"/>
              </a:rPr>
              <a:t>&lt;a href="https://ru.freepik.com/free-photo/travel-again-concept-arrangement-with-copy-space_17253510.htm"&gt;Изображение от freepik&lt;/a&gt;</a:t>
            </a:r>
            <a:endParaRPr lang="ru-RU" sz="800" dirty="0">
              <a:solidFill>
                <a:srgbClr val="8391AE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Solution card">
            <a:extLst>
              <a:ext uri="{FF2B5EF4-FFF2-40B4-BE49-F238E27FC236}">
                <a16:creationId xmlns:a16="http://schemas.microsoft.com/office/drawing/2014/main" id="{7B222766-2868-8103-3317-19B329545D4E}"/>
              </a:ext>
            </a:extLst>
          </p:cNvPr>
          <p:cNvSpPr/>
          <p:nvPr/>
        </p:nvSpPr>
        <p:spPr>
          <a:xfrm>
            <a:off x="4699000" y="2438400"/>
            <a:ext cx="6985000" cy="381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olution card stripe">
            <a:extLst>
              <a:ext uri="{FF2B5EF4-FFF2-40B4-BE49-F238E27FC236}">
                <a16:creationId xmlns:a16="http://schemas.microsoft.com/office/drawing/2014/main" id="{72C7F903-FCC2-9D8F-4232-E8F82033501F}"/>
              </a:ext>
            </a:extLst>
          </p:cNvPr>
          <p:cNvSpPr/>
          <p:nvPr/>
        </p:nvSpPr>
        <p:spPr>
          <a:xfrm>
            <a:off x="4826000" y="2616200"/>
            <a:ext cx="76200" cy="3454400"/>
          </a:xfrm>
          <a:prstGeom prst="roundRect">
            <a:avLst>
              <a:gd name="adj" fmla="val 50000"/>
            </a:avLst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ath solution">
                <a:extLst>
                  <a:ext uri="{FF2B5EF4-FFF2-40B4-BE49-F238E27FC236}">
                    <a16:creationId xmlns:a16="http://schemas.microsoft.com/office/drawing/2014/main" id="{33C886DF-D6F9-80EF-42DD-BB60311B603C}"/>
                  </a:ext>
                </a:extLst>
              </p:cNvPr>
              <p:cNvSpPr/>
              <p:nvPr/>
            </p:nvSpPr>
            <p:spPr>
              <a:xfrm>
                <a:off x="5105399" y="2539999"/>
                <a:ext cx="6400800" cy="36068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>
                  <a:spcAft>
                    <a:spcPts val="400"/>
                  </a:spcAft>
                </a:pPr>
                <a:r>
                  <a:rPr lang="ru-RU" sz="2600" dirty="0">
                    <a:solidFill>
                      <a:srgbClr val="E4573D"/>
                    </a:solidFill>
                    <a:effectLst/>
                    <a:latin typeface="Segoe UI" panose="020B0502040204020203" pitchFamily="34" charset="0"/>
                  </a:rPr>
                  <a:t>Решение:</a:t>
                </a:r>
              </a:p>
              <a:p>
                <a:pPr>
                  <a:spcAft>
                    <a:spcPts val="400"/>
                  </a:spcAft>
                </a:pPr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US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·2</m:t>
                    </m:r>
                    <m:f>
                      <m:fPr>
                        <m:ctrlPr>
                          <a:rPr lang="en-US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(км) – прошла Аня;</a:t>
                </a:r>
              </a:p>
              <a:p>
                <a:pPr>
                  <a:spcAft>
                    <a:spcPts val="400"/>
                  </a:spcAft>
                </a:pPr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·4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(км) – прошёл Ваня;</a:t>
                </a:r>
              </a:p>
              <a:p>
                <a:pPr>
                  <a:spcAft>
                    <a:spcPts val="400"/>
                  </a:spcAft>
                </a:pPr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+7=10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(км) – изначальное расстояние.</a:t>
                </a:r>
              </a:p>
              <a:p>
                <a:pPr>
                  <a:spcAft>
                    <a:spcPts val="400"/>
                  </a:spcAft>
                </a:pPr>
                <a:r>
                  <a:rPr lang="ru-RU" sz="2600" dirty="0">
                    <a:solidFill>
                      <a:srgbClr val="1F9254"/>
                    </a:solidFill>
                    <a:effectLst/>
                    <a:latin typeface="Segoe UI" panose="020B0502040204020203" pitchFamily="34" charset="0"/>
                  </a:rPr>
                  <a:t>Ответ: </a:t>
                </a:r>
                <a14:m>
                  <m:oMath xmlns:m="http://schemas.openxmlformats.org/officeDocument/2006/math">
                    <m:r>
                      <a:rPr lang="ru-RU" sz="2600" b="0" i="1" smtClean="0">
                        <a:solidFill>
                          <a:srgbClr val="1F9254"/>
                        </a:solidFill>
                        <a:effectLst/>
                        <a:latin typeface="Cambria Math" panose="02040503050406030204" pitchFamily="18" charset="0"/>
                      </a:rPr>
                      <m:t>10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F9254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F9254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F9254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1F9254"/>
                    </a:solidFill>
                    <a:effectLst/>
                    <a:latin typeface="Segoe UI" panose="020B0502040204020203" pitchFamily="34" charset="0"/>
                  </a:rPr>
                  <a:t> км.</a:t>
                </a:r>
                <a:endParaRPr lang="ru-RU" sz="2600" dirty="0">
                  <a:solidFill>
                    <a:srgbClr val="1C2740"/>
                  </a:solidFill>
                  <a:effectLst/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2" name="Math solution">
                <a:extLst>
                  <a:ext uri="{FF2B5EF4-FFF2-40B4-BE49-F238E27FC236}">
                    <a16:creationId xmlns:a16="http://schemas.microsoft.com/office/drawing/2014/main" id="{33C886DF-D6F9-80EF-42DD-BB60311B60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99" y="2539999"/>
                <a:ext cx="6400800" cy="3606800"/>
              </a:xfrm>
              <a:prstGeom prst="roundRect">
                <a:avLst/>
              </a:prstGeom>
              <a:blipFill>
                <a:blip r:embed="rId5"/>
                <a:stretch>
                  <a:fillRect l="-381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nya part">
            <a:extLst>
              <a:ext uri="{FF2B5EF4-FFF2-40B4-BE49-F238E27FC236}">
                <a16:creationId xmlns:a16="http://schemas.microsoft.com/office/drawing/2014/main" id="{7ECEF130-012C-46CA-07A5-9806BCA0CA0A}"/>
              </a:ext>
            </a:extLst>
          </p:cNvPr>
          <p:cNvSpPr/>
          <p:nvPr/>
        </p:nvSpPr>
        <p:spPr>
          <a:xfrm>
            <a:off x="558800" y="5664200"/>
            <a:ext cx="1236133" cy="152400"/>
          </a:xfrm>
          <a:prstGeom prst="rect">
            <a:avLst/>
          </a:prstGeom>
          <a:solidFill>
            <a:srgbClr val="E457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Vanya part">
            <a:extLst>
              <a:ext uri="{FF2B5EF4-FFF2-40B4-BE49-F238E27FC236}">
                <a16:creationId xmlns:a16="http://schemas.microsoft.com/office/drawing/2014/main" id="{BC1C32D5-38A8-F2BA-2A51-D8F74F31C96D}"/>
              </a:ext>
            </a:extLst>
          </p:cNvPr>
          <p:cNvSpPr/>
          <p:nvPr/>
        </p:nvSpPr>
        <p:spPr>
          <a:xfrm>
            <a:off x="1794933" y="5664200"/>
            <a:ext cx="2472267" cy="152400"/>
          </a:xfrm>
          <a:prstGeom prst="rect">
            <a:avLst/>
          </a:prstGeom>
          <a:solidFill>
            <a:srgbClr val="128A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Anya arrow">
            <a:extLst>
              <a:ext uri="{FF2B5EF4-FFF2-40B4-BE49-F238E27FC236}">
                <a16:creationId xmlns:a16="http://schemas.microsoft.com/office/drawing/2014/main" id="{63443004-4ED0-8F55-99FA-2CAE7931446D}"/>
              </a:ext>
            </a:extLst>
          </p:cNvPr>
          <p:cNvCxnSpPr/>
          <p:nvPr/>
        </p:nvCxnSpPr>
        <p:spPr>
          <a:xfrm>
            <a:off x="558800" y="5969000"/>
            <a:ext cx="1185333" cy="0"/>
          </a:xfrm>
          <a:prstGeom prst="line">
            <a:avLst/>
          </a:prstGeom>
          <a:ln w="22225">
            <a:solidFill>
              <a:srgbClr val="E457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Vanya arrow">
            <a:extLst>
              <a:ext uri="{FF2B5EF4-FFF2-40B4-BE49-F238E27FC236}">
                <a16:creationId xmlns:a16="http://schemas.microsoft.com/office/drawing/2014/main" id="{78BD94C8-909B-B425-24AC-59D52FBD9349}"/>
              </a:ext>
            </a:extLst>
          </p:cNvPr>
          <p:cNvCxnSpPr/>
          <p:nvPr/>
        </p:nvCxnSpPr>
        <p:spPr>
          <a:xfrm flipH="1">
            <a:off x="1845733" y="5969000"/>
            <a:ext cx="2421467" cy="0"/>
          </a:xfrm>
          <a:prstGeom prst="line">
            <a:avLst/>
          </a:prstGeom>
          <a:ln w="22225">
            <a:solidFill>
              <a:srgbClr val="128A8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eeting point">
            <a:extLst>
              <a:ext uri="{FF2B5EF4-FFF2-40B4-BE49-F238E27FC236}">
                <a16:creationId xmlns:a16="http://schemas.microsoft.com/office/drawing/2014/main" id="{6C079E0F-5BF6-3308-2BEA-19286215C77D}"/>
              </a:ext>
            </a:extLst>
          </p:cNvPr>
          <p:cNvSpPr/>
          <p:nvPr/>
        </p:nvSpPr>
        <p:spPr>
          <a:xfrm>
            <a:off x="1718733" y="5626100"/>
            <a:ext cx="152400" cy="2286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Label Аня">
            <a:extLst>
              <a:ext uri="{FF2B5EF4-FFF2-40B4-BE49-F238E27FC236}">
                <a16:creationId xmlns:a16="http://schemas.microsoft.com/office/drawing/2014/main" id="{BE9A06DA-A678-2161-CCEA-DB7E19802BD0}"/>
              </a:ext>
            </a:extLst>
          </p:cNvPr>
          <p:cNvSpPr txBox="1"/>
          <p:nvPr/>
        </p:nvSpPr>
        <p:spPr>
          <a:xfrm>
            <a:off x="558800" y="5283200"/>
            <a:ext cx="1236133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dirty="0">
                <a:solidFill>
                  <a:srgbClr val="F6A08F"/>
                </a:solidFill>
                <a:latin typeface="Segoe UI Semibold" panose="020B0702040204020203" pitchFamily="34" charset="0"/>
              </a:rPr>
              <a:t>Аня</a:t>
            </a:r>
          </a:p>
        </p:txBody>
      </p:sp>
      <p:sp>
        <p:nvSpPr>
          <p:cNvPr id="19" name="Label Ваня">
            <a:extLst>
              <a:ext uri="{FF2B5EF4-FFF2-40B4-BE49-F238E27FC236}">
                <a16:creationId xmlns:a16="http://schemas.microsoft.com/office/drawing/2014/main" id="{AB2BA498-0A6A-DE01-66C0-16489B44A624}"/>
              </a:ext>
            </a:extLst>
          </p:cNvPr>
          <p:cNvSpPr txBox="1"/>
          <p:nvPr/>
        </p:nvSpPr>
        <p:spPr>
          <a:xfrm>
            <a:off x="1794933" y="5283200"/>
            <a:ext cx="2472267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dirty="0">
                <a:solidFill>
                  <a:srgbClr val="7FD6CC"/>
                </a:solidFill>
                <a:latin typeface="Segoe UI Semibold" panose="020B0702040204020203" pitchFamily="34" charset="0"/>
              </a:rPr>
              <a:t>Ваня</a:t>
            </a:r>
          </a:p>
        </p:txBody>
      </p:sp>
      <p:sp>
        <p:nvSpPr>
          <p:cNvPr id="20" name="Slide number">
            <a:extLst>
              <a:ext uri="{FF2B5EF4-FFF2-40B4-BE49-F238E27FC236}">
                <a16:creationId xmlns:a16="http://schemas.microsoft.com/office/drawing/2014/main" id="{A2DC14D4-EB82-711D-D4D9-E9A4E3282F7B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E9AB4"/>
                </a:solidFill>
                <a:latin typeface="Segoe UI" panose="020B0502040204020203" pitchFamily="34" charset="0"/>
              </a:rPr>
              <a:t>19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FDD77EB4-6D39-C875-7987-328CB2E9EEB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486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ght half">
            <a:extLst>
              <a:ext uri="{FF2B5EF4-FFF2-40B4-BE49-F238E27FC236}">
                <a16:creationId xmlns:a16="http://schemas.microsoft.com/office/drawing/2014/main" id="{A0DCB743-426D-DDC5-D79E-A045B4D6DCC7}"/>
              </a:ext>
            </a:extLst>
          </p:cNvPr>
          <p:cNvSpPr/>
          <p:nvPr/>
        </p:nvSpPr>
        <p:spPr>
          <a:xfrm>
            <a:off x="0" y="0"/>
            <a:ext cx="5969000" cy="6858000"/>
          </a:xfrm>
          <a:prstGeom prst="rect">
            <a:avLst/>
          </a:prstGeom>
          <a:solidFill>
            <a:srgbClr val="F4F1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ears" descr="Инженеры и шестерёнки (иллюстрация freepik)">
            <a:extLst>
              <a:ext uri="{FF2B5EF4-FFF2-40B4-BE49-F238E27FC236}">
                <a16:creationId xmlns:a16="http://schemas.microsoft.com/office/drawing/2014/main" id="{E1CB3148-DB83-39FD-BA95-AC4F1AFDC22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68400"/>
            <a:ext cx="5207000" cy="3581400"/>
          </a:xfrm>
          <a:prstGeom prst="rect">
            <a:avLst/>
          </a:prstGeom>
        </p:spPr>
      </p:pic>
      <p:sp>
        <p:nvSpPr>
          <p:cNvPr id="6" name="Credit TextBox 7">
            <a:extLst>
              <a:ext uri="{FF2B5EF4-FFF2-40B4-BE49-F238E27FC236}">
                <a16:creationId xmlns:a16="http://schemas.microsoft.com/office/drawing/2014/main" id="{E775BE76-8C7F-E0B2-C966-4DF2120FD103}"/>
              </a:ext>
            </a:extLst>
          </p:cNvPr>
          <p:cNvSpPr txBox="1"/>
          <p:nvPr/>
        </p:nvSpPr>
        <p:spPr>
          <a:xfrm>
            <a:off x="508000" y="5080000"/>
            <a:ext cx="4826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800">
                <a:solidFill>
                  <a:srgbClr val="8A90A0"/>
                </a:solidFill>
                <a:latin typeface="Segoe UI" panose="020B0502040204020203" pitchFamily="34" charset="0"/>
              </a:rPr>
              <a:t>&lt;a href="https://ru.freepik.com/free-vector/flat-design-innovation-concept_20125914.htm"&gt;Изображение от freepik&lt;/a&gt;</a:t>
            </a:r>
            <a:endParaRPr lang="ru-RU" sz="800" dirty="0">
              <a:solidFill>
                <a:srgbClr val="8A90A0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Homework title">
            <a:extLst>
              <a:ext uri="{FF2B5EF4-FFF2-40B4-BE49-F238E27FC236}">
                <a16:creationId xmlns:a16="http://schemas.microsoft.com/office/drawing/2014/main" id="{7A819924-50A8-1897-E8A7-FFC63CC432BC}"/>
              </a:ext>
            </a:extLst>
          </p:cNvPr>
          <p:cNvSpPr txBox="1"/>
          <p:nvPr/>
        </p:nvSpPr>
        <p:spPr>
          <a:xfrm>
            <a:off x="6477000" y="508000"/>
            <a:ext cx="5207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dirty="0">
                <a:solidFill>
                  <a:srgbClr val="FFFFFF"/>
                </a:solidFill>
                <a:latin typeface="Segoe UI Semibold" panose="020B0702040204020203" pitchFamily="34" charset="0"/>
              </a:rPr>
              <a:t>Домашнее задание:</a:t>
            </a:r>
          </a:p>
        </p:txBody>
      </p:sp>
      <p:sp>
        <p:nvSpPr>
          <p:cNvPr id="8" name="Title rule">
            <a:extLst>
              <a:ext uri="{FF2B5EF4-FFF2-40B4-BE49-F238E27FC236}">
                <a16:creationId xmlns:a16="http://schemas.microsoft.com/office/drawing/2014/main" id="{8E86AA1A-242E-8316-8587-0E27DC25AE08}"/>
              </a:ext>
            </a:extLst>
          </p:cNvPr>
          <p:cNvSpPr/>
          <p:nvPr/>
        </p:nvSpPr>
        <p:spPr>
          <a:xfrm>
            <a:off x="6477000" y="1244600"/>
            <a:ext cx="812800" cy="63500"/>
          </a:xfrm>
          <a:prstGeom prst="rect">
            <a:avLst/>
          </a:prstGeom>
          <a:solidFill>
            <a:srgbClr val="E99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Homework card">
            <a:extLst>
              <a:ext uri="{FF2B5EF4-FFF2-40B4-BE49-F238E27FC236}">
                <a16:creationId xmlns:a16="http://schemas.microsoft.com/office/drawing/2014/main" id="{20CDB0AF-B880-A5CA-6625-70BCE573CE21}"/>
              </a:ext>
            </a:extLst>
          </p:cNvPr>
          <p:cNvSpPr/>
          <p:nvPr/>
        </p:nvSpPr>
        <p:spPr>
          <a:xfrm>
            <a:off x="6477000" y="1778000"/>
            <a:ext cx="5207000" cy="4191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3DAE6"/>
            </a:solidFill>
          </a:ln>
          <a:effectLst>
            <a:outerShdw blurRad="152400" dist="38100" dir="5400000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Homework card stripe">
            <a:extLst>
              <a:ext uri="{FF2B5EF4-FFF2-40B4-BE49-F238E27FC236}">
                <a16:creationId xmlns:a16="http://schemas.microsoft.com/office/drawing/2014/main" id="{09CDEF12-B8EA-7855-3E08-F2A623AE677D}"/>
              </a:ext>
            </a:extLst>
          </p:cNvPr>
          <p:cNvSpPr/>
          <p:nvPr/>
        </p:nvSpPr>
        <p:spPr>
          <a:xfrm>
            <a:off x="6604000" y="1955800"/>
            <a:ext cx="76200" cy="3835400"/>
          </a:xfrm>
          <a:prstGeom prst="roundRect">
            <a:avLst>
              <a:gd name="adj" fmla="val 50000"/>
            </a:avLst>
          </a:prstGeom>
          <a:solidFill>
            <a:srgbClr val="E99A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ath homework">
                <a:extLst>
                  <a:ext uri="{FF2B5EF4-FFF2-40B4-BE49-F238E27FC236}">
                    <a16:creationId xmlns:a16="http://schemas.microsoft.com/office/drawing/2014/main" id="{7E8EE0DB-02CD-CA62-08B8-076B3D42126C}"/>
                  </a:ext>
                </a:extLst>
              </p:cNvPr>
              <p:cNvSpPr/>
              <p:nvPr/>
            </p:nvSpPr>
            <p:spPr>
              <a:xfrm>
                <a:off x="6908800" y="1955800"/>
                <a:ext cx="4572000" cy="3835400"/>
              </a:xfrm>
              <a:prstGeom prst="round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ru-RU" sz="2600" dirty="0">
                    <a:solidFill>
                      <a:srgbClr val="E4573D"/>
                    </a:solidFill>
                    <a:effectLst/>
                    <a:latin typeface="Segoe UI" panose="020B0502040204020203" pitchFamily="34" charset="0"/>
                  </a:rPr>
                  <a:t>Решите задачу:</a:t>
                </a:r>
              </a:p>
              <a:p>
                <a:pPr>
                  <a:spcAft>
                    <a:spcPts val="800"/>
                  </a:spcAft>
                </a:pPr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Конструктор проектирует шестерёнки. Диаметр первой шестерни </a:t>
                </a:r>
                <a14:m>
                  <m:oMath xmlns:m="http://schemas.openxmlformats.org/officeDocument/2006/math"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5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см, второй –  в </a:t>
                </a:r>
                <a14:m>
                  <m:oMath xmlns:m="http://schemas.openxmlformats.org/officeDocument/2006/math">
                    <m:r>
                      <a:rPr lang="ru-RU" sz="2600" b="0" i="1" smtClean="0">
                        <a:solidFill>
                          <a:srgbClr val="1C2740"/>
                        </a:solidFill>
                        <a:effectLst/>
                        <a:latin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ru-RU" sz="2600" b="0" i="1" smtClean="0">
                            <a:solidFill>
                              <a:srgbClr val="1C274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ru-RU" sz="2600" dirty="0">
                    <a:solidFill>
                      <a:srgbClr val="1C2740"/>
                    </a:solidFill>
                    <a:effectLst/>
                    <a:latin typeface="Segoe UI" panose="020B0502040204020203" pitchFamily="34" charset="0"/>
                  </a:rPr>
                  <a:t> раза больше. Найдите диаметр второй шестерни.</a:t>
                </a:r>
              </a:p>
            </p:txBody>
          </p:sp>
        </mc:Choice>
        <mc:Fallback xmlns="">
          <p:sp>
            <p:nvSpPr>
              <p:cNvPr id="11" name="Math homework">
                <a:extLst>
                  <a:ext uri="{FF2B5EF4-FFF2-40B4-BE49-F238E27FC236}">
                    <a16:creationId xmlns:a16="http://schemas.microsoft.com/office/drawing/2014/main" id="{7E8EE0DB-02CD-CA62-08B8-076B3D4212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8800" y="1955800"/>
                <a:ext cx="4572000" cy="3835400"/>
              </a:xfrm>
              <a:prstGeom prst="roundRect">
                <a:avLst/>
              </a:prstGeom>
              <a:blipFill>
                <a:blip r:embed="rId4"/>
                <a:stretch>
                  <a:fillRect l="-267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dotGrid">
                      <a:fgClr>
                        <a:srgbClr val="D3F4AE"/>
                      </a:fgClr>
                      <a:bgClr>
                        <a:schemeClr val="bg1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905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">
            <a:extLst>
              <a:ext uri="{FF2B5EF4-FFF2-40B4-BE49-F238E27FC236}">
                <a16:creationId xmlns:a16="http://schemas.microsoft.com/office/drawing/2014/main" id="{13D83680-3B42-9A91-0200-DCE7112A8BC5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20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2115CFF6-68F6-9E60-4A80-92132828ABD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9AB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E9AB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50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EE0567-BA33-5978-5417-90CF532C3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30200"/>
            <a:ext cx="7620000" cy="5486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srgbClr val="1C2740"/>
                </a:solidFill>
                <a:latin typeface="Segoe UI Semibold" panose="020B0702040204020203" pitchFamily="34" charset="0"/>
              </a:rPr>
              <a:t>Ответы к заданиям:</a:t>
            </a:r>
          </a:p>
        </p:txBody>
      </p:sp>
      <p:sp>
        <p:nvSpPr>
          <p:cNvPr id="3" name="Title rule">
            <a:extLst>
              <a:ext uri="{FF2B5EF4-FFF2-40B4-BE49-F238E27FC236}">
                <a16:creationId xmlns:a16="http://schemas.microsoft.com/office/drawing/2014/main" id="{08084A5F-2DBC-86CE-04F5-55D30C269E27}"/>
              </a:ext>
            </a:extLst>
          </p:cNvPr>
          <p:cNvSpPr/>
          <p:nvPr/>
        </p:nvSpPr>
        <p:spPr>
          <a:xfrm>
            <a:off x="508000" y="980440"/>
            <a:ext cx="812800" cy="63500"/>
          </a:xfrm>
          <a:prstGeom prst="rect">
            <a:avLst/>
          </a:prstGeom>
          <a:solidFill>
            <a:srgbClr val="1F925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Answers table">
                <a:extLst>
                  <a:ext uri="{FF2B5EF4-FFF2-40B4-BE49-F238E27FC236}">
                    <a16:creationId xmlns:a16="http://schemas.microsoft.com/office/drawing/2014/main" id="{1622F614-1B18-DCD7-E31B-9A37FD95135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82956524"/>
                  </p:ext>
                </p:extLst>
              </p:nvPr>
            </p:nvGraphicFramePr>
            <p:xfrm>
              <a:off x="507999" y="1143000"/>
              <a:ext cx="11176000" cy="4659504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3175000">
                      <a:extLst>
                        <a:ext uri="{9D8B030D-6E8A-4147-A177-3AD203B41FA5}">
                          <a16:colId xmlns:a16="http://schemas.microsoft.com/office/drawing/2014/main" val="2239854798"/>
                        </a:ext>
                      </a:extLst>
                    </a:gridCol>
                    <a:gridCol w="8001000">
                      <a:extLst>
                        <a:ext uri="{9D8B030D-6E8A-4147-A177-3AD203B41FA5}">
                          <a16:colId xmlns:a16="http://schemas.microsoft.com/office/drawing/2014/main" val="4231962407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1900" b="1" i="0" dirty="0">
                              <a:solidFill>
                                <a:srgbClr val="FFFFFF"/>
                              </a:solidFill>
                              <a:latin typeface="Segoe UI" panose="020B0502040204020203" pitchFamily="34" charset="0"/>
                            </a:rPr>
                            <a:t>№ задания: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15213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ru-RU" sz="1900" b="1" i="0">
                              <a:solidFill>
                                <a:srgbClr val="FFFFFF"/>
                              </a:solidFill>
                              <a:latin typeface="Segoe UI" panose="020B0502040204020203" pitchFamily="34" charset="0"/>
                            </a:rPr>
                            <a:t>Ответ или решение:</a:t>
                          </a:r>
                          <a:endParaRPr lang="ru-RU" sz="1900" b="1" i="0" dirty="0">
                            <a:solidFill>
                              <a:srgbClr val="FFFFFF"/>
                            </a:solidFill>
                            <a:latin typeface="Segoe UI" panose="020B0502040204020203" pitchFamily="34" charset="0"/>
                          </a:endParaRP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15213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4951724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1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1) 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65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2) 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63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3) 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164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4) 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oMath>
                          </a14:m>
                          <a:endParaRPr lang="ru-RU" sz="2200" i="0" dirty="0">
                            <a:solidFill>
                              <a:srgbClr val="1C2740"/>
                            </a:solidFill>
                          </a:endParaRP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949626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2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1) 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2) 22;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3) 1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4) 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oMath>
                          </a14:m>
                          <a:endParaRPr lang="ru-RU" sz="2200" i="0" dirty="0">
                            <a:solidFill>
                              <a:srgbClr val="1C2740"/>
                            </a:solidFill>
                          </a:endParaRP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5347369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3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1C27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2200" b="0" i="1" smtClean="0">
                                          <a:solidFill>
                                            <a:srgbClr val="1C27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м</m:t>
                                      </m:r>
                                    </m:e>
                                    <m:sup>
                                      <m:r>
                                        <a:rPr lang="en-US" sz="2200" b="0" i="1" smtClean="0">
                                          <a:solidFill>
                                            <a:srgbClr val="1C274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ru-RU" sz="2200" i="0" dirty="0">
                              <a:solidFill>
                                <a:srgbClr val="1C2740"/>
                              </a:solidFill>
                              <a:latin typeface="Cambria Math" panose="02040503050406030204" pitchFamily="18" charset="0"/>
                            </a:rPr>
                            <a:t>.</a:t>
                          </a:r>
                          <a:endParaRPr lang="en-US" sz="2200" i="0" dirty="0">
                            <a:solidFill>
                              <a:srgbClr val="1C2740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5114794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4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1) 49;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2) 3;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3) 1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4) 1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56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ru-RU" sz="2200" b="0" i="0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oMath>
                          </a14:m>
                          <a:endParaRPr lang="ru-RU" sz="2200" dirty="0">
                            <a:solidFill>
                              <a:srgbClr val="1C2740"/>
                            </a:solidFill>
                          </a:endParaRP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0316884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5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1) 6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2) 10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3) 9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4) 2.</m:t>
                              </m:r>
                            </m:oMath>
                          </a14:m>
                          <a:endParaRPr lang="ru-RU" sz="2200" i="0" dirty="0">
                            <a:solidFill>
                              <a:srgbClr val="1C2740"/>
                            </a:solidFill>
                          </a:endParaRP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6546299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6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с</m:t>
                                  </m:r>
                                </m:e>
                              </m:d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.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608589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7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f>
                                <m:fPr>
                                  <m:ctrlP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200" b="0" i="1" smtClean="0">
                                      <a:solidFill>
                                        <a:srgbClr val="1C274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(км).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915926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Домашнее задание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ru-RU" sz="2200" b="0" i="1" smtClean="0">
                                  <a:solidFill>
                                    <a:srgbClr val="1C274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oMath>
                          </a14:m>
                          <a:r>
                            <a:rPr lang="ru-RU" sz="2200" b="0" i="0" dirty="0">
                              <a:solidFill>
                                <a:srgbClr val="1C2740"/>
                              </a:solidFill>
                              <a:latin typeface="Segoe UI" panose="020B0502040204020203" pitchFamily="34" charset="0"/>
                            </a:rPr>
                            <a:t> (см).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05047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Answers table">
                <a:extLst>
                  <a:ext uri="{FF2B5EF4-FFF2-40B4-BE49-F238E27FC236}">
                    <a16:creationId xmlns:a16="http://schemas.microsoft.com/office/drawing/2014/main" id="{1622F614-1B18-DCD7-E31B-9A37FD95135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82956524"/>
                  </p:ext>
                </p:extLst>
              </p:nvPr>
            </p:nvGraphicFramePr>
            <p:xfrm>
              <a:off x="507999" y="1143000"/>
              <a:ext cx="11176000" cy="4659504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3175000">
                      <a:extLst>
                        <a:ext uri="{9D8B030D-6E8A-4147-A177-3AD203B41FA5}">
                          <a16:colId xmlns:a16="http://schemas.microsoft.com/office/drawing/2014/main" val="2239854798"/>
                        </a:ext>
                      </a:extLst>
                    </a:gridCol>
                    <a:gridCol w="8001000">
                      <a:extLst>
                        <a:ext uri="{9D8B030D-6E8A-4147-A177-3AD203B41FA5}">
                          <a16:colId xmlns:a16="http://schemas.microsoft.com/office/drawing/2014/main" val="4231962407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r>
                            <a:rPr lang="ru-RU" sz="1900" b="1" i="0" dirty="0">
                              <a:solidFill>
                                <a:srgbClr val="FFFFFF"/>
                              </a:solidFill>
                              <a:latin typeface="Segoe UI" panose="020B0502040204020203" pitchFamily="34" charset="0"/>
                            </a:rPr>
                            <a:t>№ задания: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15213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ru-RU" sz="1900" b="1" i="0">
                              <a:solidFill>
                                <a:srgbClr val="FFFFFF"/>
                              </a:solidFill>
                              <a:latin typeface="Segoe UI" panose="020B0502040204020203" pitchFamily="34" charset="0"/>
                            </a:rPr>
                            <a:t>Ответ или решение:</a:t>
                          </a:r>
                          <a:endParaRPr lang="ru-RU" sz="1900" b="1" i="0" dirty="0">
                            <a:solidFill>
                              <a:srgbClr val="FFFFFF"/>
                            </a:solidFill>
                            <a:latin typeface="Segoe UI" panose="020B0502040204020203" pitchFamily="34" charset="0"/>
                          </a:endParaRP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15213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4951724"/>
                      </a:ext>
                    </a:extLst>
                  </a:tr>
                  <a:tr h="556895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1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73626" r="-152" b="-696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92949626"/>
                      </a:ext>
                    </a:extLst>
                  </a:tr>
                  <a:tr h="55245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2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173626" r="-152" b="-5967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5347369"/>
                      </a:ext>
                    </a:extLst>
                  </a:tr>
                  <a:tr h="551371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3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276667" r="-152" b="-5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51147940"/>
                      </a:ext>
                    </a:extLst>
                  </a:tr>
                  <a:tr h="551752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4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372527" r="-152" b="-3978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0316884"/>
                      </a:ext>
                    </a:extLst>
                  </a:tr>
                  <a:tr h="55245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5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477778" r="-152" b="-3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6546299"/>
                      </a:ext>
                    </a:extLst>
                  </a:tr>
                  <a:tr h="55245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6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571429" r="-152" b="-198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6085893"/>
                      </a:ext>
                    </a:extLst>
                  </a:tr>
                  <a:tr h="549656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7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678889" r="-152" b="-10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915926"/>
                      </a:ext>
                    </a:extLst>
                  </a:tr>
                  <a:tr h="411480">
                    <a:tc>
                      <a:txBody>
                        <a:bodyPr/>
                        <a:lstStyle/>
                        <a:p>
                          <a:r>
                            <a:rPr lang="ru-RU" sz="2000" b="1" i="0" dirty="0">
                              <a:solidFill>
                                <a:srgbClr val="E4573D"/>
                              </a:solidFill>
                              <a:latin typeface="Segoe UI" panose="020B0502040204020203" pitchFamily="34" charset="0"/>
                            </a:rPr>
                            <a:t>Домашнее задание</a:t>
                          </a:r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solidFill>
                          <a:srgbClr val="F3F5F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52400" marR="101600" marT="38100" marB="38100" anchor="ctr">
                        <a:lnL w="9525" cmpd="sng">
                          <a:solidFill>
                            <a:srgbClr val="D3DAE6"/>
                          </a:solidFill>
                        </a:lnL>
                        <a:lnR w="9525" cmpd="sng">
                          <a:solidFill>
                            <a:srgbClr val="D3DAE6"/>
                          </a:solidFill>
                        </a:lnR>
                        <a:lnT w="9525" cmpd="sng">
                          <a:solidFill>
                            <a:srgbClr val="D3DAE6"/>
                          </a:solidFill>
                        </a:lnT>
                        <a:lnB w="9525" cmpd="sng">
                          <a:solidFill>
                            <a:srgbClr val="D3DAE6"/>
                          </a:solidFill>
                        </a:lnB>
                        <a:blipFill>
                          <a:blip r:embed="rId3"/>
                          <a:stretch>
                            <a:fillRect l="-39756" t="-1030882" r="-152" b="-338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05047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">
            <a:extLst>
              <a:ext uri="{FF2B5EF4-FFF2-40B4-BE49-F238E27FC236}">
                <a16:creationId xmlns:a16="http://schemas.microsoft.com/office/drawing/2014/main" id="{5EA1D09C-F8DE-7552-8714-4873EB18319E}"/>
              </a:ext>
            </a:extLst>
          </p:cNvPr>
          <p:cNvSpPr txBox="1"/>
          <p:nvPr/>
        </p:nvSpPr>
        <p:spPr>
          <a:xfrm>
            <a:off x="457200" y="6489700"/>
            <a:ext cx="762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 dirty="0">
                <a:solidFill>
                  <a:srgbClr val="868EA0"/>
                </a:solidFill>
                <a:latin typeface="Segoe UI" panose="020B0502040204020203" pitchFamily="34" charset="0"/>
              </a:rPr>
              <a:t>21</a:t>
            </a:r>
          </a:p>
        </p:txBody>
      </p:sp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8238DF89-1ACD-0A3C-4B26-E529E2D6BA5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8EA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8EA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1900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B2A47"/>
      </a:dk2>
      <a:lt2>
        <a:srgbClr val="F3ECDD"/>
      </a:lt2>
      <a:accent1>
        <a:srgbClr val="1B2A47"/>
      </a:accent1>
      <a:accent2>
        <a:srgbClr val="7A1E2C"/>
      </a:accent2>
      <a:accent3>
        <a:srgbClr val="B4442E"/>
      </a:accent3>
      <a:accent4>
        <a:srgbClr val="2D5B97"/>
      </a:accent4>
      <a:accent5>
        <a:srgbClr val="A8854A"/>
      </a:accent5>
      <a:accent6>
        <a:srgbClr val="5E7563"/>
      </a:accent6>
      <a:hlink>
        <a:srgbClr val="467886"/>
      </a:hlink>
      <a:folHlink>
        <a:srgbClr val="96607D"/>
      </a:folHlink>
    </a:clrScheme>
    <a:fontScheme name="Стандартная">
      <a:majorFont>
        <a:latin typeface="Segoe UI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1296</Words>
  <Application>Microsoft Office PowerPoint</Application>
  <PresentationFormat>Широкоэкранный</PresentationFormat>
  <Paragraphs>163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Cambria Math</vt:lpstr>
      <vt:lpstr>Segoe UI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 к заданиям: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Умножение смешанных чисел</dc:title>
  <dc:creator>100ballnik.com</dc:creator>
  <cp:lastModifiedBy>Mendal</cp:lastModifiedBy>
  <cp:revision>2</cp:revision>
  <dcterms:created xsi:type="dcterms:W3CDTF">2026-11-02T06:41:21Z</dcterms:created>
  <dcterms:modified xsi:type="dcterms:W3CDTF">2026-11-05T11:40:37Z</dcterms:modified>
</cp:coreProperties>
</file>