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1F8F46-2E67-1B40-A1FD-B3E4B82312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FEF2D55-3359-F6E0-6A5F-9CB5F840BF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C74EFC-689B-FB3E-CD45-6D42A4C4F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57CB11-9F00-7354-DC3C-B04C401C8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445D15-FC44-F9F8-0359-AFDA01846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102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A4BE79-5760-0411-628D-15E4469D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87F038-661B-6B84-8E52-29A990593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0811D7-420D-BA11-0C26-16CAAC540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0972A9-C445-2991-8172-8271C224B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11DAD7-D7CF-0B3A-4ACD-9DC9B7A63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810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F71490-AD88-C616-0973-EF599056D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9E2356-BF2B-BF9A-1AEB-F94E7253F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8D4070-FAA4-3ED7-9AC7-DE7FD4ADA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F89C6FC-F684-BE70-6821-597CA4E4C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5910A0-3663-BC63-E55D-A87B790BD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55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F1309E-8A9D-8F82-BBB6-4608139B8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96E978-3603-DF84-7FAF-8CA01E925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D02185C-B955-0144-9CCB-01906A7EEA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69C3754-636A-26BD-35CB-04F69E9B1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B6EFD75-5BB1-F1A9-FF92-A1469EC2E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8E19F51-95ED-D9F2-8565-5AC8FB9B3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24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E550CE-1923-B568-39DC-B25DC407F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F57C95-B70B-6D8F-3155-D49BFDC77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A9AC27F-43E1-7AF9-3D1B-0B0012CEE0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DEB2624-879B-630B-156A-444ABCF82D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43FF891-CFB3-20DF-68B7-B22B0B3B5B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56CB126-9D82-8FC9-508D-F6EBF34F8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ED6A1E0-F20A-CB51-F96A-23B09AFED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B7DDD86-9930-55DB-9533-FBE69CD2B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83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35C886-4136-DB37-62EE-4EDB5AECD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6C534F6-B505-C14A-40B7-34C9DB161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ABBEA01-DEC8-9374-A0C3-E253A96E7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6049EAB-2617-D6DF-3A6F-2C5BDAC4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988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393271-E946-6E26-3427-33030B874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5E0AC7C-8BE1-D30F-BD26-5EEEBFC28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36C6F5-1A7F-5DF7-A53A-1ECAF47BF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476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986DB0-B3E2-7138-71AB-20814156B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F09475-45BA-0FDA-784F-A301C6161B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EF8A239-3D02-EDE3-2DDF-D67AD5591C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7176267-D524-67E2-C238-AB7A7C020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A12CE4-A32F-0FB8-98AF-A2C0042B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0E0A2A1-51CA-05B5-8CF6-80886BC0C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354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F1D2D2-619D-D2DC-0BA8-510A4AA00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AA66F8-D843-E5BB-69F4-04A0113B13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C62BBA7-404C-2283-7671-6BC5402F34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78F726-6412-87D7-CD07-97E262A02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CF2C309-BCFB-B5C1-114F-3B1CCCE66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147ACD2-96CD-9DF6-BAD4-731B82F08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425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315000-7FB9-0EA4-6218-9F3F39CE5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AF35490-14CC-D50D-3A40-4B0229844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CFC701-0E4B-BB4C-4152-B6E53245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D1F572-C5C3-A286-9A90-59EA42B47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FCD995-7193-DC96-B020-3023ECB68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559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2CE850-638D-8967-EE6A-4263460F86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F36118C-3B81-8FC8-9067-E5D89D7A4A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C1EC8A-2247-08B9-2FF3-76A3CE4CE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E72CCE-0053-4208-CAD7-44833DF96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C3B07D-BADE-90D4-0C5F-E732546C7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044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60555-F4A0-1717-A356-E6A0D1DD0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47AA029-D860-978C-C906-F225CA1E3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F4634D2-7E7E-6EB7-E8AD-DEBBFD30A4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7F0890-8F6B-4E16-8DE5-C3B2BF6AF703}" type="datetimeFigureOut">
              <a:rPr lang="ru-RU" smtClean="0"/>
              <a:t>03.11.2026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0D4A72-F9B7-AD7F-0B08-4FA6E619B4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632FA5-1F44-209D-09D1-A59AE057CD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E741B9-B233-4002-B342-5CFBFA08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986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ver picture" descr="С. В. Иванов. Поход москвитян. XVI век. 1903 г.">
            <a:extLst>
              <a:ext uri="{FF2B5EF4-FFF2-40B4-BE49-F238E27FC236}">
                <a16:creationId xmlns:a16="http://schemas.microsoft.com/office/drawing/2014/main" id="{FF48A522-E0A9-83E8-7432-DF88CC5C8EF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12192000" cy="5588000"/>
          </a:xfrm>
          <a:prstGeom prst="rect">
            <a:avLst/>
          </a:prstGeom>
        </p:spPr>
      </p:pic>
      <p:sp>
        <p:nvSpPr>
          <p:cNvPr id="5" name="Veil">
            <a:extLst>
              <a:ext uri="{FF2B5EF4-FFF2-40B4-BE49-F238E27FC236}">
                <a16:creationId xmlns:a16="http://schemas.microsoft.com/office/drawing/2014/main" id="{B17BA350-4645-E0B8-3328-A49716E7F1A9}"/>
              </a:ext>
            </a:extLst>
          </p:cNvPr>
          <p:cNvSpPr/>
          <p:nvPr/>
        </p:nvSpPr>
        <p:spPr>
          <a:xfrm>
            <a:off x="0" y="762000"/>
            <a:ext cx="12192000" cy="1905000"/>
          </a:xfrm>
          <a:prstGeom prst="rect">
            <a:avLst/>
          </a:prstGeom>
          <a:gradFill flip="none" rotWithShape="1">
            <a:gsLst>
              <a:gs pos="0">
                <a:srgbClr val="1C2922"/>
              </a:gs>
              <a:gs pos="100000">
                <a:srgbClr val="1C2922">
                  <a:alpha val="0"/>
                </a:srgbClr>
              </a:gs>
            </a:gsLst>
            <a:lin ang="540000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Bottom band">
            <a:extLst>
              <a:ext uri="{FF2B5EF4-FFF2-40B4-BE49-F238E27FC236}">
                <a16:creationId xmlns:a16="http://schemas.microsoft.com/office/drawing/2014/main" id="{FE48156B-98F5-4129-57D4-1C3312209C08}"/>
              </a:ext>
            </a:extLst>
          </p:cNvPr>
          <p:cNvSpPr/>
          <p:nvPr/>
        </p:nvSpPr>
        <p:spPr>
          <a:xfrm>
            <a:off x="0" y="6350000"/>
            <a:ext cx="12192000" cy="508000"/>
          </a:xfrm>
          <a:prstGeom prst="rect">
            <a:avLst/>
          </a:prstGeom>
          <a:solidFill>
            <a:srgbClr val="1C292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Cover title">
            <a:extLst>
              <a:ext uri="{FF2B5EF4-FFF2-40B4-BE49-F238E27FC236}">
                <a16:creationId xmlns:a16="http://schemas.microsoft.com/office/drawing/2014/main" id="{A854F9DA-A436-17D8-9487-8E4AC4FEDFD7}"/>
              </a:ext>
            </a:extLst>
          </p:cNvPr>
          <p:cNvSpPr txBox="1"/>
          <p:nvPr/>
        </p:nvSpPr>
        <p:spPr>
          <a:xfrm>
            <a:off x="711200" y="228600"/>
            <a:ext cx="10922000" cy="723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ct val="95000"/>
              </a:lnSpc>
            </a:pPr>
            <a:r>
              <a:rPr lang="ru-RU" sz="5000" dirty="0">
                <a:solidFill>
                  <a:srgbClr val="F4EFE3"/>
                </a:solidFill>
                <a:latin typeface="Constantia" panose="02030602050306030303" pitchFamily="18" charset="0"/>
              </a:rPr>
              <a:t>Русское общество </a:t>
            </a:r>
            <a:r>
              <a:rPr lang="ru-RU" sz="5000" dirty="0">
                <a:solidFill>
                  <a:srgbClr val="D7B062"/>
                </a:solidFill>
                <a:latin typeface="Constantia" panose="02030602050306030303" pitchFamily="18" charset="0"/>
              </a:rPr>
              <a:t>в XVI веке</a:t>
            </a:r>
          </a:p>
        </p:txBody>
      </p:sp>
      <p:sp>
        <p:nvSpPr>
          <p:cNvPr id="8" name="Cover question">
            <a:extLst>
              <a:ext uri="{FF2B5EF4-FFF2-40B4-BE49-F238E27FC236}">
                <a16:creationId xmlns:a16="http://schemas.microsoft.com/office/drawing/2014/main" id="{C70D683B-64D6-B9B6-AD37-4C0A1ACC36DC}"/>
              </a:ext>
            </a:extLst>
          </p:cNvPr>
          <p:cNvSpPr txBox="1"/>
          <p:nvPr/>
        </p:nvSpPr>
        <p:spPr>
          <a:xfrm>
            <a:off x="736600" y="1054100"/>
            <a:ext cx="10922000" cy="3657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400" i="1" dirty="0">
                <a:solidFill>
                  <a:srgbClr val="CBD5CB"/>
                </a:solidFill>
                <a:latin typeface="Segoe UI" panose="020B0502040204020203" pitchFamily="34" charset="0"/>
              </a:rPr>
              <a:t>Какие изменения социальной структуры России произошли в XVI в.?</a:t>
            </a:r>
          </a:p>
        </p:txBody>
      </p:sp>
      <p:sp>
        <p:nvSpPr>
          <p:cNvPr id="9" name="Signature Автор: 100ballnik.com">
            <a:extLst>
              <a:ext uri="{FF2B5EF4-FFF2-40B4-BE49-F238E27FC236}">
                <a16:creationId xmlns:a16="http://schemas.microsoft.com/office/drawing/2014/main" id="{01B39217-3847-0383-817B-0210B107F4C5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99E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99E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99E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172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Rail">
            <a:extLst>
              <a:ext uri="{FF2B5EF4-FFF2-40B4-BE49-F238E27FC236}">
                <a16:creationId xmlns:a16="http://schemas.microsoft.com/office/drawing/2014/main" id="{B612EF41-7F25-E327-3C96-F2418DF91315}"/>
              </a:ext>
            </a:extLst>
          </p:cNvPr>
          <p:cNvCxnSpPr/>
          <p:nvPr/>
        </p:nvCxnSpPr>
        <p:spPr>
          <a:xfrm>
            <a:off x="838200" y="1540764"/>
            <a:ext cx="0" cy="3952240"/>
          </a:xfrm>
          <a:prstGeom prst="line">
            <a:avLst/>
          </a:prstGeom>
          <a:ln w="25400">
            <a:solidFill>
              <a:srgbClr val="B994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">
            <a:extLst>
              <a:ext uri="{FF2B5EF4-FFF2-40B4-BE49-F238E27FC236}">
                <a16:creationId xmlns:a16="http://schemas.microsoft.com/office/drawing/2014/main" id="{428D92DA-02BB-D8CC-C1FE-10C8C33B0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25231F"/>
                </a:solidFill>
                <a:latin typeface="Constantia" panose="02030602050306030303" pitchFamily="18" charset="0"/>
              </a:rPr>
              <a:t>Централизация и новые сословия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C06ADC63-01FE-357D-0267-D43C4745BE89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EEB979E8-85D8-AB0A-2A4D-0E7A48E23EBF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Step 0 card">
            <a:extLst>
              <a:ext uri="{FF2B5EF4-FFF2-40B4-BE49-F238E27FC236}">
                <a16:creationId xmlns:a16="http://schemas.microsoft.com/office/drawing/2014/main" id="{A3A950DB-67D4-D409-CDC0-07BE6B1CC5F1}"/>
              </a:ext>
            </a:extLst>
          </p:cNvPr>
          <p:cNvSpPr/>
          <p:nvPr/>
        </p:nvSpPr>
        <p:spPr>
          <a:xfrm>
            <a:off x="1168400" y="1261364"/>
            <a:ext cx="6045200" cy="20320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7CAA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tep 0">
            <a:extLst>
              <a:ext uri="{FF2B5EF4-FFF2-40B4-BE49-F238E27FC236}">
                <a16:creationId xmlns:a16="http://schemas.microsoft.com/office/drawing/2014/main" id="{1BFF5778-ED41-411C-ED80-580061E2B921}"/>
              </a:ext>
            </a:extLst>
          </p:cNvPr>
          <p:cNvSpPr txBox="1"/>
          <p:nvPr/>
        </p:nvSpPr>
        <p:spPr>
          <a:xfrm>
            <a:off x="1371600" y="1439164"/>
            <a:ext cx="5638800" cy="1676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A8322A"/>
                </a:solidFill>
                <a:latin typeface="Segoe UI" panose="020B0502040204020203" pitchFamily="34" charset="0"/>
              </a:rPr>
              <a:t>В конце XV — начале XVI века</a:t>
            </a: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 завершилось формирование </a:t>
            </a:r>
            <a:r>
              <a:rPr lang="ru-RU" sz="2200" b="1" dirty="0">
                <a:solidFill>
                  <a:srgbClr val="25231F"/>
                </a:solidFill>
                <a:latin typeface="Segoe UI" panose="020B0502040204020203" pitchFamily="34" charset="0"/>
              </a:rPr>
              <a:t>Единого Российского (Московского) государства</a:t>
            </a: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, в котором власть сосредоточилась в руках монарха.</a:t>
            </a:r>
          </a:p>
        </p:txBody>
      </p:sp>
      <p:sp>
        <p:nvSpPr>
          <p:cNvPr id="7" name="Step 1 card">
            <a:extLst>
              <a:ext uri="{FF2B5EF4-FFF2-40B4-BE49-F238E27FC236}">
                <a16:creationId xmlns:a16="http://schemas.microsoft.com/office/drawing/2014/main" id="{CED263FD-5CB0-C4B9-8804-324A37964B3B}"/>
              </a:ext>
            </a:extLst>
          </p:cNvPr>
          <p:cNvSpPr/>
          <p:nvPr/>
        </p:nvSpPr>
        <p:spPr>
          <a:xfrm>
            <a:off x="1168400" y="3572764"/>
            <a:ext cx="6045200" cy="13614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7CAA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Step 1">
            <a:extLst>
              <a:ext uri="{FF2B5EF4-FFF2-40B4-BE49-F238E27FC236}">
                <a16:creationId xmlns:a16="http://schemas.microsoft.com/office/drawing/2014/main" id="{7851497B-3A46-4A96-2381-7D9EEC6BF3DA}"/>
              </a:ext>
            </a:extLst>
          </p:cNvPr>
          <p:cNvSpPr txBox="1"/>
          <p:nvPr/>
        </p:nvSpPr>
        <p:spPr>
          <a:xfrm>
            <a:off x="1371600" y="3750564"/>
            <a:ext cx="56388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Сохранившаяся </a:t>
            </a:r>
            <a:r>
              <a:rPr lang="ru-RU" sz="2200" b="1" dirty="0">
                <a:solidFill>
                  <a:srgbClr val="A27B2C"/>
                </a:solidFill>
                <a:latin typeface="Segoe UI" panose="020B0502040204020203" pitchFamily="34" charset="0"/>
              </a:rPr>
              <a:t>сословная система</a:t>
            </a: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 постепенно менялась, приспосабливаясь к потребностям централизованной власти.</a:t>
            </a:r>
          </a:p>
        </p:txBody>
      </p:sp>
      <p:sp>
        <p:nvSpPr>
          <p:cNvPr id="9" name="Step 2 card">
            <a:extLst>
              <a:ext uri="{FF2B5EF4-FFF2-40B4-BE49-F238E27FC236}">
                <a16:creationId xmlns:a16="http://schemas.microsoft.com/office/drawing/2014/main" id="{3224F0A8-6AE2-71A2-F1C4-887364BC2626}"/>
              </a:ext>
            </a:extLst>
          </p:cNvPr>
          <p:cNvSpPr/>
          <p:nvPr/>
        </p:nvSpPr>
        <p:spPr>
          <a:xfrm>
            <a:off x="1168400" y="5213604"/>
            <a:ext cx="6045200" cy="1026160"/>
          </a:xfrm>
          <a:prstGeom prst="roundRect">
            <a:avLst>
              <a:gd name="adj" fmla="val 6000"/>
            </a:avLst>
          </a:prstGeom>
          <a:solidFill>
            <a:srgbClr val="E2EEDA"/>
          </a:solidFill>
          <a:ln w="9525">
            <a:solidFill>
              <a:srgbClr val="D7CAA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Step 2">
            <a:extLst>
              <a:ext uri="{FF2B5EF4-FFF2-40B4-BE49-F238E27FC236}">
                <a16:creationId xmlns:a16="http://schemas.microsoft.com/office/drawing/2014/main" id="{31CCA59F-828D-4B73-0A08-CDC8ADD2F7AB}"/>
              </a:ext>
            </a:extLst>
          </p:cNvPr>
          <p:cNvSpPr txBox="1"/>
          <p:nvPr/>
        </p:nvSpPr>
        <p:spPr>
          <a:xfrm>
            <a:off x="1371600" y="5391404"/>
            <a:ext cx="5638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Экономической основой страны оставалось </a:t>
            </a:r>
            <a:r>
              <a:rPr lang="ru-RU" sz="2200" b="1" dirty="0">
                <a:solidFill>
                  <a:srgbClr val="4A7A35"/>
                </a:solidFill>
                <a:latin typeface="Segoe UI" panose="020B0502040204020203" pitchFamily="34" charset="0"/>
              </a:rPr>
              <a:t>натуральное хозяйство</a:t>
            </a: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12" name="Rail dot 0">
            <a:extLst>
              <a:ext uri="{FF2B5EF4-FFF2-40B4-BE49-F238E27FC236}">
                <a16:creationId xmlns:a16="http://schemas.microsoft.com/office/drawing/2014/main" id="{9F2FFFD6-86AA-DC33-13F4-CBBD47C4F97E}"/>
              </a:ext>
            </a:extLst>
          </p:cNvPr>
          <p:cNvSpPr/>
          <p:nvPr/>
        </p:nvSpPr>
        <p:spPr>
          <a:xfrm>
            <a:off x="723900" y="1426464"/>
            <a:ext cx="228600" cy="228600"/>
          </a:xfrm>
          <a:prstGeom prst="ellipse">
            <a:avLst/>
          </a:prstGeom>
          <a:solidFill>
            <a:srgbClr val="A8322A"/>
          </a:solidFill>
          <a:ln w="15875"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Rail dot 1">
            <a:extLst>
              <a:ext uri="{FF2B5EF4-FFF2-40B4-BE49-F238E27FC236}">
                <a16:creationId xmlns:a16="http://schemas.microsoft.com/office/drawing/2014/main" id="{74F18412-D523-E584-C476-8C9C38BB4840}"/>
              </a:ext>
            </a:extLst>
          </p:cNvPr>
          <p:cNvSpPr/>
          <p:nvPr/>
        </p:nvSpPr>
        <p:spPr>
          <a:xfrm>
            <a:off x="723900" y="3737864"/>
            <a:ext cx="228600" cy="228600"/>
          </a:xfrm>
          <a:prstGeom prst="ellipse">
            <a:avLst/>
          </a:prstGeom>
          <a:solidFill>
            <a:srgbClr val="A27B2C"/>
          </a:solidFill>
          <a:ln w="15875"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Rail dot 2">
            <a:extLst>
              <a:ext uri="{FF2B5EF4-FFF2-40B4-BE49-F238E27FC236}">
                <a16:creationId xmlns:a16="http://schemas.microsoft.com/office/drawing/2014/main" id="{5F17DB45-60D9-8B09-DFA6-977EB63E38DE}"/>
              </a:ext>
            </a:extLst>
          </p:cNvPr>
          <p:cNvSpPr/>
          <p:nvPr/>
        </p:nvSpPr>
        <p:spPr>
          <a:xfrm>
            <a:off x="723900" y="5378704"/>
            <a:ext cx="228600" cy="228600"/>
          </a:xfrm>
          <a:prstGeom prst="ellipse">
            <a:avLst/>
          </a:prstGeom>
          <a:solidFill>
            <a:srgbClr val="4A7A35"/>
          </a:solidFill>
          <a:ln w="15875"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Kremlin" descr="Московский Кремль">
            <a:extLst>
              <a:ext uri="{FF2B5EF4-FFF2-40B4-BE49-F238E27FC236}">
                <a16:creationId xmlns:a16="http://schemas.microsoft.com/office/drawing/2014/main" id="{4D9A8B22-4923-142C-3430-2BE5D3A59ED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0" y="1210564"/>
            <a:ext cx="4089400" cy="2883879"/>
          </a:xfrm>
          <a:prstGeom prst="roundRect">
            <a:avLst>
              <a:gd name="adj" fmla="val 4000"/>
            </a:avLst>
          </a:prstGeom>
          <a:ln w="12700">
            <a:solidFill>
              <a:srgbClr val="D7CAAE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7" name="Signature Автор: 100ballnik.com">
            <a:extLst>
              <a:ext uri="{FF2B5EF4-FFF2-40B4-BE49-F238E27FC236}">
                <a16:creationId xmlns:a16="http://schemas.microsoft.com/office/drawing/2014/main" id="{E5853FE4-1B22-76BF-5AD9-9899F828B16C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B8170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B8170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B817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140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poke">
            <a:extLst>
              <a:ext uri="{FF2B5EF4-FFF2-40B4-BE49-F238E27FC236}">
                <a16:creationId xmlns:a16="http://schemas.microsoft.com/office/drawing/2014/main" id="{C06960C5-A841-1723-AF00-497BB75F933A}"/>
              </a:ext>
            </a:extLst>
          </p:cNvPr>
          <p:cNvCxnSpPr/>
          <p:nvPr/>
        </p:nvCxnSpPr>
        <p:spPr>
          <a:xfrm flipH="1" flipV="1">
            <a:off x="3132515" y="1776494"/>
            <a:ext cx="2963485" cy="1059670"/>
          </a:xfrm>
          <a:prstGeom prst="line">
            <a:avLst/>
          </a:prstGeom>
          <a:ln w="15875">
            <a:solidFill>
              <a:srgbClr val="3D554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poke">
            <a:extLst>
              <a:ext uri="{FF2B5EF4-FFF2-40B4-BE49-F238E27FC236}">
                <a16:creationId xmlns:a16="http://schemas.microsoft.com/office/drawing/2014/main" id="{8182F823-66D6-7CE7-39E1-6D29DFF6A3E9}"/>
              </a:ext>
            </a:extLst>
          </p:cNvPr>
          <p:cNvCxnSpPr/>
          <p:nvPr/>
        </p:nvCxnSpPr>
        <p:spPr>
          <a:xfrm flipH="1">
            <a:off x="1905000" y="2836164"/>
            <a:ext cx="4191000" cy="0"/>
          </a:xfrm>
          <a:prstGeom prst="line">
            <a:avLst/>
          </a:prstGeom>
          <a:ln w="15875">
            <a:solidFill>
              <a:srgbClr val="3D554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poke">
            <a:extLst>
              <a:ext uri="{FF2B5EF4-FFF2-40B4-BE49-F238E27FC236}">
                <a16:creationId xmlns:a16="http://schemas.microsoft.com/office/drawing/2014/main" id="{A5936257-3F9E-3746-9196-98FA146C2A52}"/>
              </a:ext>
            </a:extLst>
          </p:cNvPr>
          <p:cNvCxnSpPr/>
          <p:nvPr/>
        </p:nvCxnSpPr>
        <p:spPr>
          <a:xfrm flipH="1">
            <a:off x="3132515" y="2836164"/>
            <a:ext cx="2963485" cy="1059670"/>
          </a:xfrm>
          <a:prstGeom prst="line">
            <a:avLst/>
          </a:prstGeom>
          <a:ln w="15875">
            <a:solidFill>
              <a:srgbClr val="3D554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poke">
            <a:extLst>
              <a:ext uri="{FF2B5EF4-FFF2-40B4-BE49-F238E27FC236}">
                <a16:creationId xmlns:a16="http://schemas.microsoft.com/office/drawing/2014/main" id="{0E8DA08C-2A10-621F-CED4-763DEA9608A0}"/>
              </a:ext>
            </a:extLst>
          </p:cNvPr>
          <p:cNvCxnSpPr/>
          <p:nvPr/>
        </p:nvCxnSpPr>
        <p:spPr>
          <a:xfrm>
            <a:off x="6096000" y="2836164"/>
            <a:ext cx="0" cy="1498600"/>
          </a:xfrm>
          <a:prstGeom prst="line">
            <a:avLst/>
          </a:prstGeom>
          <a:ln w="15875">
            <a:solidFill>
              <a:srgbClr val="3D554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poke">
            <a:extLst>
              <a:ext uri="{FF2B5EF4-FFF2-40B4-BE49-F238E27FC236}">
                <a16:creationId xmlns:a16="http://schemas.microsoft.com/office/drawing/2014/main" id="{BACCA6DD-0BA6-B676-16F3-F3D877698205}"/>
              </a:ext>
            </a:extLst>
          </p:cNvPr>
          <p:cNvCxnSpPr/>
          <p:nvPr/>
        </p:nvCxnSpPr>
        <p:spPr>
          <a:xfrm>
            <a:off x="6096000" y="2836164"/>
            <a:ext cx="2963484" cy="1059670"/>
          </a:xfrm>
          <a:prstGeom prst="line">
            <a:avLst/>
          </a:prstGeom>
          <a:ln w="15875">
            <a:solidFill>
              <a:srgbClr val="3D554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poke">
            <a:extLst>
              <a:ext uri="{FF2B5EF4-FFF2-40B4-BE49-F238E27FC236}">
                <a16:creationId xmlns:a16="http://schemas.microsoft.com/office/drawing/2014/main" id="{A910264A-CB7A-35CF-F12A-CB4DEDAFC1B6}"/>
              </a:ext>
            </a:extLst>
          </p:cNvPr>
          <p:cNvCxnSpPr/>
          <p:nvPr/>
        </p:nvCxnSpPr>
        <p:spPr>
          <a:xfrm>
            <a:off x="6096000" y="2836164"/>
            <a:ext cx="4191000" cy="0"/>
          </a:xfrm>
          <a:prstGeom prst="line">
            <a:avLst/>
          </a:prstGeom>
          <a:ln w="15875">
            <a:solidFill>
              <a:srgbClr val="3D554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poke">
            <a:extLst>
              <a:ext uri="{FF2B5EF4-FFF2-40B4-BE49-F238E27FC236}">
                <a16:creationId xmlns:a16="http://schemas.microsoft.com/office/drawing/2014/main" id="{48D98C8F-BA19-8DCF-F3D3-53E8AA3B4FE0}"/>
              </a:ext>
            </a:extLst>
          </p:cNvPr>
          <p:cNvCxnSpPr/>
          <p:nvPr/>
        </p:nvCxnSpPr>
        <p:spPr>
          <a:xfrm flipV="1">
            <a:off x="6096000" y="1776494"/>
            <a:ext cx="2963484" cy="1059670"/>
          </a:xfrm>
          <a:prstGeom prst="line">
            <a:avLst/>
          </a:prstGeom>
          <a:ln w="15875">
            <a:solidFill>
              <a:srgbClr val="3D554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poke">
            <a:extLst>
              <a:ext uri="{FF2B5EF4-FFF2-40B4-BE49-F238E27FC236}">
                <a16:creationId xmlns:a16="http://schemas.microsoft.com/office/drawing/2014/main" id="{147BD312-3310-7F65-FF50-0478911719E9}"/>
              </a:ext>
            </a:extLst>
          </p:cNvPr>
          <p:cNvCxnSpPr/>
          <p:nvPr/>
        </p:nvCxnSpPr>
        <p:spPr>
          <a:xfrm flipV="1">
            <a:off x="6096000" y="1337564"/>
            <a:ext cx="0" cy="1498600"/>
          </a:xfrm>
          <a:prstGeom prst="line">
            <a:avLst/>
          </a:prstGeom>
          <a:ln w="15875">
            <a:solidFill>
              <a:srgbClr val="3D554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">
            <a:extLst>
              <a:ext uri="{FF2B5EF4-FFF2-40B4-BE49-F238E27FC236}">
                <a16:creationId xmlns:a16="http://schemas.microsoft.com/office/drawing/2014/main" id="{8C4C4F44-DDB3-E29B-E37B-E6FAD75ED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D7B062"/>
                </a:solidFill>
                <a:latin typeface="Constantia" panose="02030602050306030303" pitchFamily="18" charset="0"/>
              </a:rPr>
              <a:t>Централизация и новые сословия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FB30F5FC-D125-DC67-42DD-D53C7893BC02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D7B06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2A6C5715-28E2-0830-67CF-E27F8E46CF91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D7B06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Centre card">
            <a:extLst>
              <a:ext uri="{FF2B5EF4-FFF2-40B4-BE49-F238E27FC236}">
                <a16:creationId xmlns:a16="http://schemas.microsoft.com/office/drawing/2014/main" id="{7413A052-0626-B5AA-4CF3-8D7A48C6D248}"/>
              </a:ext>
            </a:extLst>
          </p:cNvPr>
          <p:cNvSpPr/>
          <p:nvPr/>
        </p:nvSpPr>
        <p:spPr>
          <a:xfrm>
            <a:off x="4699000" y="2455164"/>
            <a:ext cx="2794000" cy="762000"/>
          </a:xfrm>
          <a:prstGeom prst="roundRect">
            <a:avLst>
              <a:gd name="adj" fmla="val 50000"/>
            </a:avLst>
          </a:prstGeom>
          <a:solidFill>
            <a:srgbClr val="D7B06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Centre">
            <a:extLst>
              <a:ext uri="{FF2B5EF4-FFF2-40B4-BE49-F238E27FC236}">
                <a16:creationId xmlns:a16="http://schemas.microsoft.com/office/drawing/2014/main" id="{B795234C-B054-9543-C3BF-25403CC7F3A9}"/>
              </a:ext>
            </a:extLst>
          </p:cNvPr>
          <p:cNvSpPr txBox="1"/>
          <p:nvPr/>
        </p:nvSpPr>
        <p:spPr>
          <a:xfrm>
            <a:off x="4775200" y="2455164"/>
            <a:ext cx="26416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200" dirty="0">
                <a:solidFill>
                  <a:srgbClr val="1C2922"/>
                </a:solidFill>
                <a:latin typeface="Constantia" panose="02030602050306030303" pitchFamily="18" charset="0"/>
              </a:rPr>
              <a:t>Социальная структура</a:t>
            </a:r>
          </a:p>
        </p:txBody>
      </p:sp>
      <p:sp>
        <p:nvSpPr>
          <p:cNvPr id="8" name="Group 0 card">
            <a:extLst>
              <a:ext uri="{FF2B5EF4-FFF2-40B4-BE49-F238E27FC236}">
                <a16:creationId xmlns:a16="http://schemas.microsoft.com/office/drawing/2014/main" id="{5C0EA027-86C8-2652-BF80-1218074A6498}"/>
              </a:ext>
            </a:extLst>
          </p:cNvPr>
          <p:cNvSpPr/>
          <p:nvPr/>
        </p:nvSpPr>
        <p:spPr>
          <a:xfrm>
            <a:off x="4876800" y="956564"/>
            <a:ext cx="2438400" cy="762000"/>
          </a:xfrm>
          <a:prstGeom prst="roundRect">
            <a:avLst>
              <a:gd name="adj" fmla="val 18000"/>
            </a:avLst>
          </a:prstGeom>
          <a:solidFill>
            <a:srgbClr val="27382F"/>
          </a:solidFill>
          <a:ln w="19050">
            <a:solidFill>
              <a:srgbClr val="2F5A9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Group 0">
            <a:extLst>
              <a:ext uri="{FF2B5EF4-FFF2-40B4-BE49-F238E27FC236}">
                <a16:creationId xmlns:a16="http://schemas.microsoft.com/office/drawing/2014/main" id="{944ABDA2-BBB9-07E3-3ED0-4625105AFE0D}"/>
              </a:ext>
            </a:extLst>
          </p:cNvPr>
          <p:cNvSpPr txBox="1"/>
          <p:nvPr/>
        </p:nvSpPr>
        <p:spPr>
          <a:xfrm>
            <a:off x="4978400" y="956564"/>
            <a:ext cx="22352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5000"/>
              </a:lnSpc>
            </a:pPr>
            <a:r>
              <a:rPr lang="ru-RU" sz="1900" b="1" dirty="0">
                <a:solidFill>
                  <a:srgbClr val="93B2E3"/>
                </a:solidFill>
                <a:latin typeface="Segoe UI" panose="020B0502040204020203" pitchFamily="34" charset="0"/>
              </a:rPr>
              <a:t>Служилые люди «по отечеству»</a:t>
            </a:r>
          </a:p>
        </p:txBody>
      </p:sp>
      <p:sp>
        <p:nvSpPr>
          <p:cNvPr id="11" name="Group 1 card">
            <a:extLst>
              <a:ext uri="{FF2B5EF4-FFF2-40B4-BE49-F238E27FC236}">
                <a16:creationId xmlns:a16="http://schemas.microsoft.com/office/drawing/2014/main" id="{7C447BC2-C8C1-1BDE-036D-2CFD9D6BB508}"/>
              </a:ext>
            </a:extLst>
          </p:cNvPr>
          <p:cNvSpPr/>
          <p:nvPr/>
        </p:nvSpPr>
        <p:spPr>
          <a:xfrm>
            <a:off x="7840284" y="1395494"/>
            <a:ext cx="2438400" cy="762000"/>
          </a:xfrm>
          <a:prstGeom prst="roundRect">
            <a:avLst>
              <a:gd name="adj" fmla="val 18000"/>
            </a:avLst>
          </a:prstGeom>
          <a:solidFill>
            <a:srgbClr val="27382F"/>
          </a:solidFill>
          <a:ln w="19050">
            <a:solidFill>
              <a:srgbClr val="23777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Group 1">
            <a:extLst>
              <a:ext uri="{FF2B5EF4-FFF2-40B4-BE49-F238E27FC236}">
                <a16:creationId xmlns:a16="http://schemas.microsoft.com/office/drawing/2014/main" id="{8458A450-3D0F-55C6-B7AD-834CF8E21FEF}"/>
              </a:ext>
            </a:extLst>
          </p:cNvPr>
          <p:cNvSpPr txBox="1"/>
          <p:nvPr/>
        </p:nvSpPr>
        <p:spPr>
          <a:xfrm>
            <a:off x="7941884" y="1395494"/>
            <a:ext cx="22352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5000"/>
              </a:lnSpc>
            </a:pPr>
            <a:r>
              <a:rPr lang="ru-RU" sz="1900" b="1" dirty="0">
                <a:solidFill>
                  <a:srgbClr val="7FCACC"/>
                </a:solidFill>
                <a:latin typeface="Segoe UI" panose="020B0502040204020203" pitchFamily="34" charset="0"/>
              </a:rPr>
              <a:t>Служилые люди «по прибору»</a:t>
            </a:r>
          </a:p>
        </p:txBody>
      </p:sp>
      <p:sp>
        <p:nvSpPr>
          <p:cNvPr id="14" name="Group 2 card">
            <a:extLst>
              <a:ext uri="{FF2B5EF4-FFF2-40B4-BE49-F238E27FC236}">
                <a16:creationId xmlns:a16="http://schemas.microsoft.com/office/drawing/2014/main" id="{E9867228-C35A-E17D-3FDF-7FF4DEEB5174}"/>
              </a:ext>
            </a:extLst>
          </p:cNvPr>
          <p:cNvSpPr/>
          <p:nvPr/>
        </p:nvSpPr>
        <p:spPr>
          <a:xfrm>
            <a:off x="9067800" y="2455164"/>
            <a:ext cx="2438400" cy="762000"/>
          </a:xfrm>
          <a:prstGeom prst="roundRect">
            <a:avLst>
              <a:gd name="adj" fmla="val 18000"/>
            </a:avLst>
          </a:prstGeom>
          <a:solidFill>
            <a:srgbClr val="27382F"/>
          </a:solidFill>
          <a:ln w="19050">
            <a:solidFill>
              <a:srgbClr val="A872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Group 2">
            <a:extLst>
              <a:ext uri="{FF2B5EF4-FFF2-40B4-BE49-F238E27FC236}">
                <a16:creationId xmlns:a16="http://schemas.microsoft.com/office/drawing/2014/main" id="{BAC09D25-DFF7-E4F2-30EB-3EE0074661EE}"/>
              </a:ext>
            </a:extLst>
          </p:cNvPr>
          <p:cNvSpPr txBox="1"/>
          <p:nvPr/>
        </p:nvSpPr>
        <p:spPr>
          <a:xfrm>
            <a:off x="9169400" y="2455164"/>
            <a:ext cx="22352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5000"/>
              </a:lnSpc>
            </a:pPr>
            <a:r>
              <a:rPr lang="ru-RU" sz="1900" b="1" dirty="0">
                <a:solidFill>
                  <a:srgbClr val="E6B55C"/>
                </a:solidFill>
                <a:latin typeface="Segoe UI" panose="020B0502040204020203" pitchFamily="34" charset="0"/>
              </a:rPr>
              <a:t>Тяглые люди</a:t>
            </a:r>
          </a:p>
        </p:txBody>
      </p:sp>
      <p:sp>
        <p:nvSpPr>
          <p:cNvPr id="17" name="Group 3 card">
            <a:extLst>
              <a:ext uri="{FF2B5EF4-FFF2-40B4-BE49-F238E27FC236}">
                <a16:creationId xmlns:a16="http://schemas.microsoft.com/office/drawing/2014/main" id="{7803A451-CBF5-1257-085E-87F06C7DB322}"/>
              </a:ext>
            </a:extLst>
          </p:cNvPr>
          <p:cNvSpPr/>
          <p:nvPr/>
        </p:nvSpPr>
        <p:spPr>
          <a:xfrm>
            <a:off x="7840284" y="3514834"/>
            <a:ext cx="2438400" cy="762000"/>
          </a:xfrm>
          <a:prstGeom prst="roundRect">
            <a:avLst>
              <a:gd name="adj" fmla="val 18000"/>
            </a:avLst>
          </a:prstGeom>
          <a:solidFill>
            <a:srgbClr val="27382F"/>
          </a:solidFill>
          <a:ln w="19050">
            <a:solidFill>
              <a:srgbClr val="4A7A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Group 3">
            <a:extLst>
              <a:ext uri="{FF2B5EF4-FFF2-40B4-BE49-F238E27FC236}">
                <a16:creationId xmlns:a16="http://schemas.microsoft.com/office/drawing/2014/main" id="{B479F5FD-A108-D873-3E95-77C0B89123DF}"/>
              </a:ext>
            </a:extLst>
          </p:cNvPr>
          <p:cNvSpPr txBox="1"/>
          <p:nvPr/>
        </p:nvSpPr>
        <p:spPr>
          <a:xfrm>
            <a:off x="7941884" y="3514834"/>
            <a:ext cx="22352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5000"/>
              </a:lnSpc>
            </a:pPr>
            <a:r>
              <a:rPr lang="ru-RU" sz="1900" b="1" dirty="0">
                <a:solidFill>
                  <a:srgbClr val="9FD07F"/>
                </a:solidFill>
                <a:latin typeface="Segoe UI" panose="020B0502040204020203" pitchFamily="34" charset="0"/>
              </a:rPr>
              <a:t>Крестьяне</a:t>
            </a:r>
          </a:p>
        </p:txBody>
      </p:sp>
      <p:sp>
        <p:nvSpPr>
          <p:cNvPr id="20" name="Group 4 card">
            <a:extLst>
              <a:ext uri="{FF2B5EF4-FFF2-40B4-BE49-F238E27FC236}">
                <a16:creationId xmlns:a16="http://schemas.microsoft.com/office/drawing/2014/main" id="{A00336BF-18DB-DD27-A17D-E35E6ED5C93C}"/>
              </a:ext>
            </a:extLst>
          </p:cNvPr>
          <p:cNvSpPr/>
          <p:nvPr/>
        </p:nvSpPr>
        <p:spPr>
          <a:xfrm>
            <a:off x="4876800" y="3953764"/>
            <a:ext cx="2438400" cy="762000"/>
          </a:xfrm>
          <a:prstGeom prst="roundRect">
            <a:avLst>
              <a:gd name="adj" fmla="val 18000"/>
            </a:avLst>
          </a:prstGeom>
          <a:solidFill>
            <a:srgbClr val="27382F"/>
          </a:solidFill>
          <a:ln w="19050">
            <a:solidFill>
              <a:srgbClr val="5B65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Group 4">
            <a:extLst>
              <a:ext uri="{FF2B5EF4-FFF2-40B4-BE49-F238E27FC236}">
                <a16:creationId xmlns:a16="http://schemas.microsoft.com/office/drawing/2014/main" id="{84545234-A680-A61F-7DDC-AAF4277C79A9}"/>
              </a:ext>
            </a:extLst>
          </p:cNvPr>
          <p:cNvSpPr txBox="1"/>
          <p:nvPr/>
        </p:nvSpPr>
        <p:spPr>
          <a:xfrm>
            <a:off x="4978400" y="3953764"/>
            <a:ext cx="22352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5000"/>
              </a:lnSpc>
            </a:pPr>
            <a:r>
              <a:rPr lang="ru-RU" sz="1900" b="1" dirty="0">
                <a:solidFill>
                  <a:srgbClr val="AEB8C6"/>
                </a:solidFill>
                <a:latin typeface="Segoe UI" panose="020B0502040204020203" pitchFamily="34" charset="0"/>
              </a:rPr>
              <a:t>Холопы</a:t>
            </a:r>
          </a:p>
        </p:txBody>
      </p:sp>
      <p:sp>
        <p:nvSpPr>
          <p:cNvPr id="23" name="Group 5 card">
            <a:extLst>
              <a:ext uri="{FF2B5EF4-FFF2-40B4-BE49-F238E27FC236}">
                <a16:creationId xmlns:a16="http://schemas.microsoft.com/office/drawing/2014/main" id="{49870316-A98D-4AD4-E1CC-E2EC765E4B96}"/>
              </a:ext>
            </a:extLst>
          </p:cNvPr>
          <p:cNvSpPr/>
          <p:nvPr/>
        </p:nvSpPr>
        <p:spPr>
          <a:xfrm>
            <a:off x="1913315" y="3514834"/>
            <a:ext cx="2438400" cy="762000"/>
          </a:xfrm>
          <a:prstGeom prst="roundRect">
            <a:avLst>
              <a:gd name="adj" fmla="val 18000"/>
            </a:avLst>
          </a:prstGeom>
          <a:solidFill>
            <a:srgbClr val="27382F"/>
          </a:solidFill>
          <a:ln w="19050">
            <a:solidFill>
              <a:srgbClr val="5B65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Group 5">
            <a:extLst>
              <a:ext uri="{FF2B5EF4-FFF2-40B4-BE49-F238E27FC236}">
                <a16:creationId xmlns:a16="http://schemas.microsoft.com/office/drawing/2014/main" id="{664DCBD9-63AC-8436-F5F9-7445C6F2C95C}"/>
              </a:ext>
            </a:extLst>
          </p:cNvPr>
          <p:cNvSpPr txBox="1"/>
          <p:nvPr/>
        </p:nvSpPr>
        <p:spPr>
          <a:xfrm>
            <a:off x="2014915" y="3514834"/>
            <a:ext cx="22352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5000"/>
              </a:lnSpc>
            </a:pPr>
            <a:r>
              <a:rPr lang="ru-RU" sz="1900" b="1" dirty="0">
                <a:solidFill>
                  <a:srgbClr val="AEB8C6"/>
                </a:solidFill>
                <a:latin typeface="Segoe UI" panose="020B0502040204020203" pitchFamily="34" charset="0"/>
              </a:rPr>
              <a:t>Гулящие люди</a:t>
            </a:r>
          </a:p>
        </p:txBody>
      </p:sp>
      <p:sp>
        <p:nvSpPr>
          <p:cNvPr id="26" name="Group 6 card">
            <a:extLst>
              <a:ext uri="{FF2B5EF4-FFF2-40B4-BE49-F238E27FC236}">
                <a16:creationId xmlns:a16="http://schemas.microsoft.com/office/drawing/2014/main" id="{0FFB6D8C-4D82-978C-66C2-A1AFC50D0658}"/>
              </a:ext>
            </a:extLst>
          </p:cNvPr>
          <p:cNvSpPr/>
          <p:nvPr/>
        </p:nvSpPr>
        <p:spPr>
          <a:xfrm>
            <a:off x="685800" y="2455164"/>
            <a:ext cx="2438400" cy="762000"/>
          </a:xfrm>
          <a:prstGeom prst="roundRect">
            <a:avLst>
              <a:gd name="adj" fmla="val 18000"/>
            </a:avLst>
          </a:prstGeom>
          <a:solidFill>
            <a:srgbClr val="27382F"/>
          </a:solidFill>
          <a:ln w="19050">
            <a:solidFill>
              <a:srgbClr val="5B65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Group 6">
            <a:extLst>
              <a:ext uri="{FF2B5EF4-FFF2-40B4-BE49-F238E27FC236}">
                <a16:creationId xmlns:a16="http://schemas.microsoft.com/office/drawing/2014/main" id="{6F788536-255C-E7B6-7436-2BE24C313B15}"/>
              </a:ext>
            </a:extLst>
          </p:cNvPr>
          <p:cNvSpPr txBox="1"/>
          <p:nvPr/>
        </p:nvSpPr>
        <p:spPr>
          <a:xfrm>
            <a:off x="787400" y="2455164"/>
            <a:ext cx="22352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5000"/>
              </a:lnSpc>
            </a:pPr>
            <a:r>
              <a:rPr lang="ru-RU" sz="1900" b="1" dirty="0">
                <a:solidFill>
                  <a:srgbClr val="AEB8C6"/>
                </a:solidFill>
                <a:latin typeface="Segoe UI" panose="020B0502040204020203" pitchFamily="34" charset="0"/>
              </a:rPr>
              <a:t>Ясачные люди</a:t>
            </a:r>
          </a:p>
        </p:txBody>
      </p:sp>
      <p:sp>
        <p:nvSpPr>
          <p:cNvPr id="29" name="Group 7 card">
            <a:extLst>
              <a:ext uri="{FF2B5EF4-FFF2-40B4-BE49-F238E27FC236}">
                <a16:creationId xmlns:a16="http://schemas.microsoft.com/office/drawing/2014/main" id="{F5EFA410-4161-BE82-8B91-BBAC97269B91}"/>
              </a:ext>
            </a:extLst>
          </p:cNvPr>
          <p:cNvSpPr/>
          <p:nvPr/>
        </p:nvSpPr>
        <p:spPr>
          <a:xfrm>
            <a:off x="1913315" y="1395494"/>
            <a:ext cx="2438400" cy="762000"/>
          </a:xfrm>
          <a:prstGeom prst="roundRect">
            <a:avLst>
              <a:gd name="adj" fmla="val 18000"/>
            </a:avLst>
          </a:prstGeom>
          <a:solidFill>
            <a:srgbClr val="27382F"/>
          </a:solidFill>
          <a:ln w="19050">
            <a:solidFill>
              <a:srgbClr val="5B657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Group 7">
            <a:extLst>
              <a:ext uri="{FF2B5EF4-FFF2-40B4-BE49-F238E27FC236}">
                <a16:creationId xmlns:a16="http://schemas.microsoft.com/office/drawing/2014/main" id="{1C7B7A38-198B-C3D4-97A8-A5F9FDE70B27}"/>
              </a:ext>
            </a:extLst>
          </p:cNvPr>
          <p:cNvSpPr txBox="1"/>
          <p:nvPr/>
        </p:nvSpPr>
        <p:spPr>
          <a:xfrm>
            <a:off x="2014915" y="1395494"/>
            <a:ext cx="22352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ct val="95000"/>
              </a:lnSpc>
            </a:pPr>
            <a:r>
              <a:rPr lang="ru-RU" sz="1900" b="1" dirty="0">
                <a:solidFill>
                  <a:srgbClr val="AEB8C6"/>
                </a:solidFill>
                <a:latin typeface="Segoe UI" panose="020B0502040204020203" pitchFamily="34" charset="0"/>
              </a:rPr>
              <a:t>Служилые иноземцы</a:t>
            </a:r>
          </a:p>
        </p:txBody>
      </p:sp>
      <p:sp>
        <p:nvSpPr>
          <p:cNvPr id="31" name="Structure note card">
            <a:extLst>
              <a:ext uri="{FF2B5EF4-FFF2-40B4-BE49-F238E27FC236}">
                <a16:creationId xmlns:a16="http://schemas.microsoft.com/office/drawing/2014/main" id="{A14F0BDC-824A-8527-2583-736C7B70D107}"/>
              </a:ext>
            </a:extLst>
          </p:cNvPr>
          <p:cNvSpPr/>
          <p:nvPr/>
        </p:nvSpPr>
        <p:spPr>
          <a:xfrm>
            <a:off x="1524000" y="5020564"/>
            <a:ext cx="9144000" cy="1407160"/>
          </a:xfrm>
          <a:prstGeom prst="roundRect">
            <a:avLst>
              <a:gd name="adj" fmla="val 6000"/>
            </a:avLst>
          </a:prstGeom>
          <a:solidFill>
            <a:srgbClr val="F8F2E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Structure note">
            <a:extLst>
              <a:ext uri="{FF2B5EF4-FFF2-40B4-BE49-F238E27FC236}">
                <a16:creationId xmlns:a16="http://schemas.microsoft.com/office/drawing/2014/main" id="{ED37222F-25CB-DEE2-ED76-82B9B93A8E85}"/>
              </a:ext>
            </a:extLst>
          </p:cNvPr>
          <p:cNvSpPr txBox="1"/>
          <p:nvPr/>
        </p:nvSpPr>
        <p:spPr>
          <a:xfrm>
            <a:off x="1803400" y="5198364"/>
            <a:ext cx="8661400" cy="1051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Сословная структура адаптировалась к потребностям централизованного государства, усиливая </a:t>
            </a:r>
            <a:r>
              <a:rPr lang="ru-RU" sz="2300" b="1" dirty="0">
                <a:solidFill>
                  <a:srgbClr val="A27B2C"/>
                </a:solidFill>
                <a:latin typeface="Segoe UI" panose="020B0502040204020203" pitchFamily="34" charset="0"/>
              </a:rPr>
              <a:t>военную и налоговую базу власти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33" name="Structure note bar">
            <a:extLst>
              <a:ext uri="{FF2B5EF4-FFF2-40B4-BE49-F238E27FC236}">
                <a16:creationId xmlns:a16="http://schemas.microsoft.com/office/drawing/2014/main" id="{9146C40A-C5D2-3A84-3F7F-1A276C354CEA}"/>
              </a:ext>
            </a:extLst>
          </p:cNvPr>
          <p:cNvSpPr/>
          <p:nvPr/>
        </p:nvSpPr>
        <p:spPr>
          <a:xfrm>
            <a:off x="1625600" y="5147564"/>
            <a:ext cx="50800" cy="1153160"/>
          </a:xfrm>
          <a:prstGeom prst="rect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Signature Автор: 100ballnik.com">
            <a:extLst>
              <a:ext uri="{FF2B5EF4-FFF2-40B4-BE49-F238E27FC236}">
                <a16:creationId xmlns:a16="http://schemas.microsoft.com/office/drawing/2014/main" id="{4030E0D3-C6D7-0E88-1F1E-8CDFBBC26971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99E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99E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99E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80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ACED1A0-91F9-A9F4-87AA-B97122538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25231F"/>
                </a:solidFill>
                <a:latin typeface="Constantia" panose="02030602050306030303" pitchFamily="18" charset="0"/>
              </a:rPr>
              <a:t>Сословная структура и новые сословия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40284195-07EB-34F7-35E4-AD86335F8AA2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B3B789FC-2A34-F00B-A08B-290DF3A8CF41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Table 3">
            <a:extLst>
              <a:ext uri="{FF2B5EF4-FFF2-40B4-BE49-F238E27FC236}">
                <a16:creationId xmlns:a16="http://schemas.microsoft.com/office/drawing/2014/main" id="{1A2EF187-369B-9F92-4F1D-07BF94502B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334498"/>
              </p:ext>
            </p:extLst>
          </p:nvPr>
        </p:nvGraphicFramePr>
        <p:xfrm>
          <a:off x="914400" y="1235964"/>
          <a:ext cx="1066800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000">
                  <a:extLst>
                    <a:ext uri="{9D8B030D-6E8A-4147-A177-3AD203B41FA5}">
                      <a16:colId xmlns:a16="http://schemas.microsoft.com/office/drawing/2014/main" val="272798733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349872969"/>
                    </a:ext>
                  </a:extLst>
                </a:gridCol>
                <a:gridCol w="3937000">
                  <a:extLst>
                    <a:ext uri="{9D8B030D-6E8A-4147-A177-3AD203B41FA5}">
                      <a16:colId xmlns:a16="http://schemas.microsoft.com/office/drawing/2014/main" val="3439597413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r>
                        <a:rPr lang="ru-RU" sz="2100" b="0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Группа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12700" cmpd="sng">
                      <a:solidFill>
                        <a:schemeClr val="lt1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A27B2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100" b="0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Примеры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12700" cmpd="sng">
                      <a:solidFill>
                        <a:schemeClr val="lt1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A27B2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100" b="0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Обязанности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12700" cmpd="sng">
                      <a:solidFill>
                        <a:schemeClr val="lt1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A27B2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9026944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2F5A94"/>
                          </a:solidFill>
                          <a:latin typeface="Segoe UI" panose="020B0502040204020203" pitchFamily="34" charset="0"/>
                        </a:rPr>
                        <a:t>Служилые люди</a:t>
                      </a:r>
                    </a:p>
                    <a:p>
                      <a:r>
                        <a:rPr lang="ru-RU" sz="2000" b="1" dirty="0">
                          <a:solidFill>
                            <a:srgbClr val="2F5A94"/>
                          </a:solidFill>
                          <a:latin typeface="Segoe UI" panose="020B0502040204020203" pitchFamily="34" charset="0"/>
                        </a:rPr>
                        <a:t>«по отечеству»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бояре, дети боярские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военная служба по роду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807328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23777B"/>
                          </a:solidFill>
                          <a:latin typeface="Segoe UI" panose="020B0502040204020203" pitchFamily="34" charset="0"/>
                        </a:rPr>
                        <a:t>Служилые люди</a:t>
                      </a:r>
                    </a:p>
                    <a:p>
                      <a:r>
                        <a:rPr lang="ru-RU" sz="2000" b="1" dirty="0">
                          <a:solidFill>
                            <a:srgbClr val="23777B"/>
                          </a:solidFill>
                          <a:latin typeface="Segoe UI" panose="020B0502040204020203" pitchFamily="34" charset="0"/>
                        </a:rPr>
                        <a:t>«по прибору»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стрельцы, пушкари, казаки, приказные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военная или административная служба по найму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496589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A8721C"/>
                          </a:solidFill>
                          <a:latin typeface="Segoe UI" panose="020B0502040204020203" pitchFamily="34" charset="0"/>
                        </a:rPr>
                        <a:t>Тяглые люди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посадские, черносошные крестьяне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уплата налогов, работы на пользу государства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4766619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4A7A35"/>
                          </a:solidFill>
                          <a:latin typeface="Segoe UI" panose="020B0502040204020203" pitchFamily="34" charset="0"/>
                        </a:rPr>
                        <a:t>Крестьяне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дворцовые, частновладельческие, монастырские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барщина, оброк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1616354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5B6573"/>
                          </a:solidFill>
                          <a:latin typeface="Segoe UI" panose="020B0502040204020203" pitchFamily="34" charset="0"/>
                        </a:rPr>
                        <a:t>Прочие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холопы, гулящие люди, ясачные люди, служилые иноземцы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различные повинности и службы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788333"/>
                  </a:ext>
                </a:extLst>
              </a:tr>
            </a:tbl>
          </a:graphicData>
        </a:graphic>
      </p:graphicFrame>
      <p:sp>
        <p:nvSpPr>
          <p:cNvPr id="6" name="Row mark 2">
            <a:extLst>
              <a:ext uri="{FF2B5EF4-FFF2-40B4-BE49-F238E27FC236}">
                <a16:creationId xmlns:a16="http://schemas.microsoft.com/office/drawing/2014/main" id="{74805A94-245F-EF1A-FF31-16BEEA9E637F}"/>
              </a:ext>
            </a:extLst>
          </p:cNvPr>
          <p:cNvSpPr/>
          <p:nvPr/>
        </p:nvSpPr>
        <p:spPr>
          <a:xfrm>
            <a:off x="711200" y="2048764"/>
            <a:ext cx="101600" cy="660400"/>
          </a:xfrm>
          <a:prstGeom prst="roundRect">
            <a:avLst/>
          </a:prstGeom>
          <a:solidFill>
            <a:srgbClr val="2F5A9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ow mark 3">
            <a:extLst>
              <a:ext uri="{FF2B5EF4-FFF2-40B4-BE49-F238E27FC236}">
                <a16:creationId xmlns:a16="http://schemas.microsoft.com/office/drawing/2014/main" id="{5EDD37FE-548E-8E7C-EB6D-7EC91B5775C4}"/>
              </a:ext>
            </a:extLst>
          </p:cNvPr>
          <p:cNvSpPr/>
          <p:nvPr/>
        </p:nvSpPr>
        <p:spPr>
          <a:xfrm>
            <a:off x="711200" y="2810764"/>
            <a:ext cx="101600" cy="660400"/>
          </a:xfrm>
          <a:prstGeom prst="roundRect">
            <a:avLst/>
          </a:prstGeom>
          <a:solidFill>
            <a:srgbClr val="23777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ow mark 4">
            <a:extLst>
              <a:ext uri="{FF2B5EF4-FFF2-40B4-BE49-F238E27FC236}">
                <a16:creationId xmlns:a16="http://schemas.microsoft.com/office/drawing/2014/main" id="{122EEA63-FD7F-38C5-8B20-9FA88DD9300D}"/>
              </a:ext>
            </a:extLst>
          </p:cNvPr>
          <p:cNvSpPr/>
          <p:nvPr/>
        </p:nvSpPr>
        <p:spPr>
          <a:xfrm>
            <a:off x="711200" y="3572764"/>
            <a:ext cx="101600" cy="660400"/>
          </a:xfrm>
          <a:prstGeom prst="roundRect">
            <a:avLst/>
          </a:prstGeom>
          <a:solidFill>
            <a:srgbClr val="A872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ow mark 5">
            <a:extLst>
              <a:ext uri="{FF2B5EF4-FFF2-40B4-BE49-F238E27FC236}">
                <a16:creationId xmlns:a16="http://schemas.microsoft.com/office/drawing/2014/main" id="{28A92B32-2C91-988B-A5E3-9183B45B6472}"/>
              </a:ext>
            </a:extLst>
          </p:cNvPr>
          <p:cNvSpPr/>
          <p:nvPr/>
        </p:nvSpPr>
        <p:spPr>
          <a:xfrm>
            <a:off x="711200" y="4334764"/>
            <a:ext cx="101600" cy="939800"/>
          </a:xfrm>
          <a:prstGeom prst="roundRect">
            <a:avLst/>
          </a:prstGeom>
          <a:solidFill>
            <a:srgbClr val="4A7A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Row mark 6">
            <a:extLst>
              <a:ext uri="{FF2B5EF4-FFF2-40B4-BE49-F238E27FC236}">
                <a16:creationId xmlns:a16="http://schemas.microsoft.com/office/drawing/2014/main" id="{BB8D9413-D080-0D7B-AD7A-4BB45DA4D720}"/>
              </a:ext>
            </a:extLst>
          </p:cNvPr>
          <p:cNvSpPr/>
          <p:nvPr/>
        </p:nvSpPr>
        <p:spPr>
          <a:xfrm>
            <a:off x="711200" y="5376164"/>
            <a:ext cx="101600" cy="939800"/>
          </a:xfrm>
          <a:prstGeom prst="roundRect">
            <a:avLst/>
          </a:prstGeom>
          <a:solidFill>
            <a:srgbClr val="5B6573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ignature Автор: 100ballnik.com">
            <a:extLst>
              <a:ext uri="{FF2B5EF4-FFF2-40B4-BE49-F238E27FC236}">
                <a16:creationId xmlns:a16="http://schemas.microsoft.com/office/drawing/2014/main" id="{94CF326D-8057-F1BE-53AF-87BDF77CEBAB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B8170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B8170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B817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474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7C68D123-3558-8BFD-896D-1CBEB7D8D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0" y="330200"/>
            <a:ext cx="7493000" cy="98450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25231F"/>
                </a:solidFill>
                <a:latin typeface="Constantia" panose="02030602050306030303" pitchFamily="18" charset="0"/>
              </a:rPr>
              <a:t>Социальная лестница и положение князей</a:t>
            </a:r>
          </a:p>
        </p:txBody>
      </p:sp>
      <p:sp>
        <p:nvSpPr>
          <p:cNvPr id="3" name="Ladder panel">
            <a:extLst>
              <a:ext uri="{FF2B5EF4-FFF2-40B4-BE49-F238E27FC236}">
                <a16:creationId xmlns:a16="http://schemas.microsoft.com/office/drawing/2014/main" id="{29113CA2-C1B5-36CE-75ED-F36027F18D82}"/>
              </a:ext>
            </a:extLst>
          </p:cNvPr>
          <p:cNvSpPr/>
          <p:nvPr/>
        </p:nvSpPr>
        <p:spPr>
          <a:xfrm>
            <a:off x="0" y="0"/>
            <a:ext cx="4013200" cy="6858000"/>
          </a:xfrm>
          <a:prstGeom prst="rect">
            <a:avLst/>
          </a:prstGeom>
          <a:solidFill>
            <a:srgbClr val="1C292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Cap" descr="Шапка Мономаха">
            <a:extLst>
              <a:ext uri="{FF2B5EF4-FFF2-40B4-BE49-F238E27FC236}">
                <a16:creationId xmlns:a16="http://schemas.microsoft.com/office/drawing/2014/main" id="{DE84EC6A-9949-5BEA-0B6D-BEF565E28C4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330200"/>
            <a:ext cx="2540000" cy="2794000"/>
          </a:xfrm>
          <a:prstGeom prst="roundRect">
            <a:avLst>
              <a:gd name="adj" fmla="val 4000"/>
            </a:avLst>
          </a:prstGeom>
          <a:ln w="12700">
            <a:solidFill>
              <a:srgbClr val="D7B062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cxnSp>
        <p:nvCxnSpPr>
          <p:cNvPr id="6" name="Title rule">
            <a:extLst>
              <a:ext uri="{FF2B5EF4-FFF2-40B4-BE49-F238E27FC236}">
                <a16:creationId xmlns:a16="http://schemas.microsoft.com/office/drawing/2014/main" id="{0F952151-F6F1-05B3-7587-89225782FF3C}"/>
              </a:ext>
            </a:extLst>
          </p:cNvPr>
          <p:cNvCxnSpPr/>
          <p:nvPr/>
        </p:nvCxnSpPr>
        <p:spPr>
          <a:xfrm>
            <a:off x="4191000" y="1441704"/>
            <a:ext cx="812800" cy="0"/>
          </a:xfrm>
          <a:prstGeom prst="line">
            <a:avLst/>
          </a:prstGeom>
          <a:ln w="28575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lozenge">
            <a:extLst>
              <a:ext uri="{FF2B5EF4-FFF2-40B4-BE49-F238E27FC236}">
                <a16:creationId xmlns:a16="http://schemas.microsoft.com/office/drawing/2014/main" id="{AC930D94-5963-7E61-A9B8-539507B0A5E6}"/>
              </a:ext>
            </a:extLst>
          </p:cNvPr>
          <p:cNvSpPr/>
          <p:nvPr/>
        </p:nvSpPr>
        <p:spPr>
          <a:xfrm>
            <a:off x="5080000" y="1397254"/>
            <a:ext cx="88900" cy="88900"/>
          </a:xfrm>
          <a:prstGeom prst="diamond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ung 0 card">
            <a:extLst>
              <a:ext uri="{FF2B5EF4-FFF2-40B4-BE49-F238E27FC236}">
                <a16:creationId xmlns:a16="http://schemas.microsoft.com/office/drawing/2014/main" id="{D1E4E336-37EA-E957-0D0E-0A4A9F2A013B}"/>
              </a:ext>
            </a:extLst>
          </p:cNvPr>
          <p:cNvSpPr/>
          <p:nvPr/>
        </p:nvSpPr>
        <p:spPr>
          <a:xfrm>
            <a:off x="4191000" y="1670304"/>
            <a:ext cx="7391400" cy="1264920"/>
          </a:xfrm>
          <a:prstGeom prst="roundRect">
            <a:avLst>
              <a:gd name="adj" fmla="val 6000"/>
            </a:avLst>
          </a:prstGeom>
          <a:solidFill>
            <a:srgbClr val="F5DED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ung 0">
            <a:extLst>
              <a:ext uri="{FF2B5EF4-FFF2-40B4-BE49-F238E27FC236}">
                <a16:creationId xmlns:a16="http://schemas.microsoft.com/office/drawing/2014/main" id="{E30710CC-36AA-9DA2-B502-A46855A0D964}"/>
              </a:ext>
            </a:extLst>
          </p:cNvPr>
          <p:cNvSpPr txBox="1"/>
          <p:nvPr/>
        </p:nvSpPr>
        <p:spPr>
          <a:xfrm>
            <a:off x="4445000" y="1822704"/>
            <a:ext cx="6959600" cy="960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На вершине социальной лестницы стоял </a:t>
            </a:r>
            <a:r>
              <a:rPr lang="ru-RU" sz="2100" b="1" dirty="0">
                <a:solidFill>
                  <a:srgbClr val="A8322A"/>
                </a:solidFill>
                <a:latin typeface="Segoe UI" panose="020B0502040204020203" pitchFamily="34" charset="0"/>
              </a:rPr>
              <a:t>государь всея Руси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, </a:t>
            </a:r>
            <a:r>
              <a:rPr lang="ru-RU" sz="2100" b="1" dirty="0">
                <a:solidFill>
                  <a:srgbClr val="A8322A"/>
                </a:solidFill>
                <a:latin typeface="Segoe UI" panose="020B0502040204020203" pitchFamily="34" charset="0"/>
              </a:rPr>
              <a:t>с 1547 г.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 имевший титул </a:t>
            </a:r>
            <a:r>
              <a:rPr lang="ru-RU" sz="2100" b="1" dirty="0">
                <a:solidFill>
                  <a:srgbClr val="A8322A"/>
                </a:solidFill>
                <a:latin typeface="Segoe UI" panose="020B0502040204020203" pitchFamily="34" charset="0"/>
              </a:rPr>
              <a:t>«царь»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, почитавшийся населением как наместник Бога на земле.</a:t>
            </a:r>
          </a:p>
        </p:txBody>
      </p:sp>
      <p:sp>
        <p:nvSpPr>
          <p:cNvPr id="10" name="Rung 0 bar">
            <a:extLst>
              <a:ext uri="{FF2B5EF4-FFF2-40B4-BE49-F238E27FC236}">
                <a16:creationId xmlns:a16="http://schemas.microsoft.com/office/drawing/2014/main" id="{5B7997B6-0A5D-89F5-86A3-C6FB14E4D3B1}"/>
              </a:ext>
            </a:extLst>
          </p:cNvPr>
          <p:cNvSpPr/>
          <p:nvPr/>
        </p:nvSpPr>
        <p:spPr>
          <a:xfrm>
            <a:off x="4292600" y="1797304"/>
            <a:ext cx="50800" cy="1010920"/>
          </a:xfrm>
          <a:prstGeom prst="rect">
            <a:avLst/>
          </a:prstGeom>
          <a:solidFill>
            <a:srgbClr val="A8322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ung 1 card">
            <a:extLst>
              <a:ext uri="{FF2B5EF4-FFF2-40B4-BE49-F238E27FC236}">
                <a16:creationId xmlns:a16="http://schemas.microsoft.com/office/drawing/2014/main" id="{3D0D75B8-1505-8373-4315-08D3EC8EF42B}"/>
              </a:ext>
            </a:extLst>
          </p:cNvPr>
          <p:cNvSpPr/>
          <p:nvPr/>
        </p:nvSpPr>
        <p:spPr>
          <a:xfrm>
            <a:off x="4546600" y="3113024"/>
            <a:ext cx="7035800" cy="1584960"/>
          </a:xfrm>
          <a:prstGeom prst="roundRect">
            <a:avLst>
              <a:gd name="adj" fmla="val 6000"/>
            </a:avLst>
          </a:prstGeom>
          <a:solidFill>
            <a:srgbClr val="DDE6F3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ung 1">
            <a:extLst>
              <a:ext uri="{FF2B5EF4-FFF2-40B4-BE49-F238E27FC236}">
                <a16:creationId xmlns:a16="http://schemas.microsoft.com/office/drawing/2014/main" id="{42F27E23-9996-C98A-EAE0-ACE43813C9DE}"/>
              </a:ext>
            </a:extLst>
          </p:cNvPr>
          <p:cNvSpPr txBox="1"/>
          <p:nvPr/>
        </p:nvSpPr>
        <p:spPr>
          <a:xfrm>
            <a:off x="4800600" y="3265424"/>
            <a:ext cx="6604000" cy="1280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Ступенькой ниже находились </a:t>
            </a:r>
            <a:r>
              <a:rPr lang="ru-RU" sz="2100" b="1" dirty="0">
                <a:solidFill>
                  <a:srgbClr val="2F5A94"/>
                </a:solidFill>
                <a:latin typeface="Segoe UI" panose="020B0502040204020203" pitchFamily="34" charset="0"/>
              </a:rPr>
              <a:t>вассалы государя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 — «братья </a:t>
            </a:r>
            <a:r>
              <a:rPr lang="ru-RU" sz="2100" dirty="0" err="1">
                <a:solidFill>
                  <a:srgbClr val="25231F"/>
                </a:solidFill>
                <a:latin typeface="Segoe UI" panose="020B0502040204020203" pitchFamily="34" charset="0"/>
              </a:rPr>
              <a:t>молодшие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» и </a:t>
            </a:r>
            <a:r>
              <a:rPr lang="ru-RU" sz="2100" b="1" dirty="0">
                <a:solidFill>
                  <a:srgbClr val="2F5A94"/>
                </a:solidFill>
                <a:latin typeface="Segoe UI" panose="020B0502040204020203" pitchFamily="34" charset="0"/>
              </a:rPr>
              <a:t>служилые князья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, получавшие уделы, но постепенно терявшие свои права.</a:t>
            </a:r>
          </a:p>
        </p:txBody>
      </p:sp>
      <p:sp>
        <p:nvSpPr>
          <p:cNvPr id="13" name="Rung 1 bar">
            <a:extLst>
              <a:ext uri="{FF2B5EF4-FFF2-40B4-BE49-F238E27FC236}">
                <a16:creationId xmlns:a16="http://schemas.microsoft.com/office/drawing/2014/main" id="{3CEE3520-262F-02E8-5236-238D16D9483D}"/>
              </a:ext>
            </a:extLst>
          </p:cNvPr>
          <p:cNvSpPr/>
          <p:nvPr/>
        </p:nvSpPr>
        <p:spPr>
          <a:xfrm>
            <a:off x="4648200" y="3240024"/>
            <a:ext cx="50800" cy="1330960"/>
          </a:xfrm>
          <a:prstGeom prst="rect">
            <a:avLst/>
          </a:prstGeom>
          <a:solidFill>
            <a:srgbClr val="2F5A9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Rung 2 card">
            <a:extLst>
              <a:ext uri="{FF2B5EF4-FFF2-40B4-BE49-F238E27FC236}">
                <a16:creationId xmlns:a16="http://schemas.microsoft.com/office/drawing/2014/main" id="{A8E64960-5D41-64F2-2978-F17F34D7BCBB}"/>
              </a:ext>
            </a:extLst>
          </p:cNvPr>
          <p:cNvSpPr/>
          <p:nvPr/>
        </p:nvSpPr>
        <p:spPr>
          <a:xfrm>
            <a:off x="4902200" y="4875784"/>
            <a:ext cx="6680200" cy="1264920"/>
          </a:xfrm>
          <a:prstGeom prst="roundRect">
            <a:avLst>
              <a:gd name="adj" fmla="val 6000"/>
            </a:avLst>
          </a:prstGeom>
          <a:solidFill>
            <a:srgbClr val="DDE6F3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ung 2">
            <a:extLst>
              <a:ext uri="{FF2B5EF4-FFF2-40B4-BE49-F238E27FC236}">
                <a16:creationId xmlns:a16="http://schemas.microsoft.com/office/drawing/2014/main" id="{FB5C0D4D-BC78-86DC-9558-93994C153C5F}"/>
              </a:ext>
            </a:extLst>
          </p:cNvPr>
          <p:cNvSpPr txBox="1"/>
          <p:nvPr/>
        </p:nvSpPr>
        <p:spPr>
          <a:xfrm>
            <a:off x="5156200" y="5028184"/>
            <a:ext cx="6248400" cy="960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К XVI веку большинство служилых князей исчезло, войдя в состав </a:t>
            </a:r>
            <a:r>
              <a:rPr lang="ru-RU" sz="2100" b="1" dirty="0">
                <a:solidFill>
                  <a:srgbClr val="2F5A94"/>
                </a:solidFill>
                <a:latin typeface="Segoe UI" panose="020B0502040204020203" pitchFamily="34" charset="0"/>
              </a:rPr>
              <a:t>титулованного боярства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, а реальных удельных князей почти не осталось.</a:t>
            </a:r>
          </a:p>
        </p:txBody>
      </p:sp>
      <p:sp>
        <p:nvSpPr>
          <p:cNvPr id="16" name="Rung 2 bar">
            <a:extLst>
              <a:ext uri="{FF2B5EF4-FFF2-40B4-BE49-F238E27FC236}">
                <a16:creationId xmlns:a16="http://schemas.microsoft.com/office/drawing/2014/main" id="{4D54D7AF-B533-18DE-EF95-E745C931DB0C}"/>
              </a:ext>
            </a:extLst>
          </p:cNvPr>
          <p:cNvSpPr/>
          <p:nvPr/>
        </p:nvSpPr>
        <p:spPr>
          <a:xfrm>
            <a:off x="5003800" y="5002784"/>
            <a:ext cx="50800" cy="1010920"/>
          </a:xfrm>
          <a:prstGeom prst="rect">
            <a:avLst/>
          </a:prstGeom>
          <a:solidFill>
            <a:srgbClr val="2F5A9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Step 0 bar">
            <a:extLst>
              <a:ext uri="{FF2B5EF4-FFF2-40B4-BE49-F238E27FC236}">
                <a16:creationId xmlns:a16="http://schemas.microsoft.com/office/drawing/2014/main" id="{72F95F4D-2C3F-B6A5-587D-8B61DFE9B6CD}"/>
              </a:ext>
            </a:extLst>
          </p:cNvPr>
          <p:cNvSpPr/>
          <p:nvPr/>
        </p:nvSpPr>
        <p:spPr>
          <a:xfrm>
            <a:off x="355600" y="3327400"/>
            <a:ext cx="2667000" cy="889000"/>
          </a:xfrm>
          <a:prstGeom prst="rect">
            <a:avLst/>
          </a:prstGeom>
          <a:solidFill>
            <a:srgbClr val="A8322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Step 0">
            <a:extLst>
              <a:ext uri="{FF2B5EF4-FFF2-40B4-BE49-F238E27FC236}">
                <a16:creationId xmlns:a16="http://schemas.microsoft.com/office/drawing/2014/main" id="{D2A1DA07-4189-CF3E-9DC8-E74F897F88FE}"/>
              </a:ext>
            </a:extLst>
          </p:cNvPr>
          <p:cNvSpPr txBox="1"/>
          <p:nvPr/>
        </p:nvSpPr>
        <p:spPr>
          <a:xfrm>
            <a:off x="533400" y="3327400"/>
            <a:ext cx="2362200" cy="889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ct val="95000"/>
              </a:lnSpc>
            </a:pPr>
            <a:r>
              <a:rPr lang="ru-RU" sz="2100" dirty="0">
                <a:solidFill>
                  <a:srgbClr val="FFFFFF"/>
                </a:solidFill>
                <a:latin typeface="Constantia" panose="02030602050306030303" pitchFamily="18" charset="0"/>
              </a:rPr>
              <a:t>Царь</a:t>
            </a:r>
          </a:p>
        </p:txBody>
      </p:sp>
      <p:sp>
        <p:nvSpPr>
          <p:cNvPr id="19" name="Step 1 bar">
            <a:extLst>
              <a:ext uri="{FF2B5EF4-FFF2-40B4-BE49-F238E27FC236}">
                <a16:creationId xmlns:a16="http://schemas.microsoft.com/office/drawing/2014/main" id="{B97E3AE7-6664-74D3-581A-69F66C613C32}"/>
              </a:ext>
            </a:extLst>
          </p:cNvPr>
          <p:cNvSpPr/>
          <p:nvPr/>
        </p:nvSpPr>
        <p:spPr>
          <a:xfrm>
            <a:off x="685800" y="4368800"/>
            <a:ext cx="2667000" cy="889000"/>
          </a:xfrm>
          <a:prstGeom prst="rect">
            <a:avLst/>
          </a:prstGeom>
          <a:solidFill>
            <a:srgbClr val="2F5A9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Step 1">
            <a:extLst>
              <a:ext uri="{FF2B5EF4-FFF2-40B4-BE49-F238E27FC236}">
                <a16:creationId xmlns:a16="http://schemas.microsoft.com/office/drawing/2014/main" id="{140BD76C-3FA1-3E91-4640-CD48FEB82024}"/>
              </a:ext>
            </a:extLst>
          </p:cNvPr>
          <p:cNvSpPr txBox="1"/>
          <p:nvPr/>
        </p:nvSpPr>
        <p:spPr>
          <a:xfrm>
            <a:off x="863600" y="4368800"/>
            <a:ext cx="2362200" cy="889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ct val="95000"/>
              </a:lnSpc>
            </a:pPr>
            <a:r>
              <a:rPr lang="ru-RU" sz="2100" dirty="0">
                <a:solidFill>
                  <a:srgbClr val="FFFFFF"/>
                </a:solidFill>
                <a:latin typeface="Constantia" panose="02030602050306030303" pitchFamily="18" charset="0"/>
              </a:rPr>
              <a:t>Вассалы и служилые князья</a:t>
            </a:r>
          </a:p>
        </p:txBody>
      </p:sp>
      <p:sp>
        <p:nvSpPr>
          <p:cNvPr id="21" name="Step 2 bar">
            <a:extLst>
              <a:ext uri="{FF2B5EF4-FFF2-40B4-BE49-F238E27FC236}">
                <a16:creationId xmlns:a16="http://schemas.microsoft.com/office/drawing/2014/main" id="{68CD6824-B810-1C42-B573-6ACB196F0CBE}"/>
              </a:ext>
            </a:extLst>
          </p:cNvPr>
          <p:cNvSpPr/>
          <p:nvPr/>
        </p:nvSpPr>
        <p:spPr>
          <a:xfrm>
            <a:off x="1016000" y="5410200"/>
            <a:ext cx="2667000" cy="889000"/>
          </a:xfrm>
          <a:prstGeom prst="rect">
            <a:avLst/>
          </a:prstGeom>
          <a:solidFill>
            <a:srgbClr val="2F5A9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Step 2">
            <a:extLst>
              <a:ext uri="{FF2B5EF4-FFF2-40B4-BE49-F238E27FC236}">
                <a16:creationId xmlns:a16="http://schemas.microsoft.com/office/drawing/2014/main" id="{DCBF8535-57F1-4DC0-A0F0-1833DD05F48D}"/>
              </a:ext>
            </a:extLst>
          </p:cNvPr>
          <p:cNvSpPr txBox="1"/>
          <p:nvPr/>
        </p:nvSpPr>
        <p:spPr>
          <a:xfrm>
            <a:off x="1193800" y="5410200"/>
            <a:ext cx="2362200" cy="889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ct val="95000"/>
              </a:lnSpc>
            </a:pPr>
            <a:r>
              <a:rPr lang="ru-RU" sz="2100" dirty="0">
                <a:solidFill>
                  <a:srgbClr val="FFFFFF"/>
                </a:solidFill>
                <a:latin typeface="Constantia" panose="02030602050306030303" pitchFamily="18" charset="0"/>
              </a:rPr>
              <a:t>Титулованное боярство</a:t>
            </a:r>
          </a:p>
        </p:txBody>
      </p:sp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B55F185A-AC59-AE5D-2B8A-50A25CD68F45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B8170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B8170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B817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529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D029363-3D28-72CD-2F90-A9B7881DC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25231F"/>
                </a:solidFill>
                <a:latin typeface="Constantia" panose="02030602050306030303" pitchFamily="18" charset="0"/>
              </a:rPr>
              <a:t>Служилые и тяглые люди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6AB5B700-00DD-31A3-255F-1E35CAA187F3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954A720E-2E62-603A-BBAF-FE5ABD8BEE29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Lead">
            <a:extLst>
              <a:ext uri="{FF2B5EF4-FFF2-40B4-BE49-F238E27FC236}">
                <a16:creationId xmlns:a16="http://schemas.microsoft.com/office/drawing/2014/main" id="{595B4090-0CAC-F356-459E-3E4FE9027249}"/>
              </a:ext>
            </a:extLst>
          </p:cNvPr>
          <p:cNvSpPr txBox="1"/>
          <p:nvPr/>
        </p:nvSpPr>
        <p:spPr>
          <a:xfrm>
            <a:off x="609600" y="1210564"/>
            <a:ext cx="10972800" cy="7010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400"/>
              </a:spcAft>
            </a:pP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Все светские сословия Российского царства считались </a:t>
            </a:r>
            <a:r>
              <a:rPr lang="ru-RU" sz="2300" i="1" dirty="0">
                <a:solidFill>
                  <a:srgbClr val="25231F"/>
                </a:solidFill>
                <a:latin typeface="Segoe UI" panose="020B0502040204020203" pitchFamily="34" charset="0"/>
              </a:rPr>
              <a:t>государевыми холопами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 и делились на </a:t>
            </a:r>
            <a:r>
              <a:rPr lang="ru-RU" sz="2300" b="1" dirty="0">
                <a:solidFill>
                  <a:srgbClr val="2F5A94"/>
                </a:solidFill>
                <a:latin typeface="Segoe UI" panose="020B0502040204020203" pitchFamily="34" charset="0"/>
              </a:rPr>
              <a:t>служилых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 и </a:t>
            </a:r>
            <a:r>
              <a:rPr lang="ru-RU" sz="2300" b="1" dirty="0">
                <a:solidFill>
                  <a:srgbClr val="A8721C"/>
                </a:solidFill>
                <a:latin typeface="Segoe UI" panose="020B0502040204020203" pitchFamily="34" charset="0"/>
              </a:rPr>
              <a:t>тяглых людей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6" name="Duties">
            <a:extLst>
              <a:ext uri="{FF2B5EF4-FFF2-40B4-BE49-F238E27FC236}">
                <a16:creationId xmlns:a16="http://schemas.microsoft.com/office/drawing/2014/main" id="{A7280716-9AAE-6186-7A05-71A800DB7E8E}"/>
              </a:ext>
            </a:extLst>
          </p:cNvPr>
          <p:cNvSpPr txBox="1"/>
          <p:nvPr/>
        </p:nvSpPr>
        <p:spPr>
          <a:xfrm>
            <a:off x="609600" y="4629404"/>
            <a:ext cx="10972800" cy="1432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400"/>
              </a:spcAft>
            </a:pPr>
            <a:r>
              <a:rPr lang="ru-RU" sz="2100" b="1" dirty="0">
                <a:solidFill>
                  <a:srgbClr val="2F5A94"/>
                </a:solidFill>
                <a:latin typeface="Segoe UI" panose="020B0502040204020203" pitchFamily="34" charset="0"/>
              </a:rPr>
              <a:t>Служилые люди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 </a:t>
            </a:r>
            <a:r>
              <a:rPr lang="ru-RU" sz="2100" b="1" dirty="0">
                <a:solidFill>
                  <a:srgbClr val="2F5A94"/>
                </a:solidFill>
                <a:latin typeface="Segoe UI" panose="020B0502040204020203" pitchFamily="34" charset="0"/>
              </a:rPr>
              <a:t>с 15 лет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 несли бессрочную государеву службу, а </a:t>
            </a:r>
            <a:r>
              <a:rPr lang="ru-RU" sz="2100" b="1" dirty="0">
                <a:solidFill>
                  <a:srgbClr val="A8721C"/>
                </a:solidFill>
                <a:latin typeface="Segoe UI" panose="020B0502040204020203" pitchFamily="34" charset="0"/>
              </a:rPr>
              <a:t>тяглые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 платили налоги и выполняли различные повинности: постойную, подводную, строительную, а также могли быть призваны в ополчение. Доля служилых составляла </a:t>
            </a:r>
            <a:r>
              <a:rPr lang="ru-RU" sz="2600" b="1" dirty="0">
                <a:solidFill>
                  <a:srgbClr val="2F5A94"/>
                </a:solidFill>
                <a:latin typeface="Constantia" panose="02030602050306030303" pitchFamily="18" charset="0"/>
              </a:rPr>
              <a:t>2–5%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 населения, тяглых — </a:t>
            </a:r>
            <a:r>
              <a:rPr lang="ru-RU" sz="2600" b="1" dirty="0">
                <a:solidFill>
                  <a:srgbClr val="A8721C"/>
                </a:solidFill>
                <a:latin typeface="Constantia" panose="02030602050306030303" pitchFamily="18" charset="0"/>
              </a:rPr>
              <a:t>более 90%</a:t>
            </a:r>
            <a:r>
              <a:rPr lang="ru-RU" sz="2100" dirty="0">
                <a:solidFill>
                  <a:srgbClr val="25231F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7" name="Root chip">
            <a:extLst>
              <a:ext uri="{FF2B5EF4-FFF2-40B4-BE49-F238E27FC236}">
                <a16:creationId xmlns:a16="http://schemas.microsoft.com/office/drawing/2014/main" id="{E66AC1F8-E5E1-8D52-0535-4CD1E856A79C}"/>
              </a:ext>
            </a:extLst>
          </p:cNvPr>
          <p:cNvSpPr/>
          <p:nvPr/>
        </p:nvSpPr>
        <p:spPr>
          <a:xfrm>
            <a:off x="4572000" y="2114804"/>
            <a:ext cx="3048000" cy="508000"/>
          </a:xfrm>
          <a:prstGeom prst="roundRect">
            <a:avLst>
              <a:gd name="adj" fmla="val 50000"/>
            </a:avLst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oot">
            <a:extLst>
              <a:ext uri="{FF2B5EF4-FFF2-40B4-BE49-F238E27FC236}">
                <a16:creationId xmlns:a16="http://schemas.microsoft.com/office/drawing/2014/main" id="{67395B35-D5AE-015E-4635-2FE7F4CDB008}"/>
              </a:ext>
            </a:extLst>
          </p:cNvPr>
          <p:cNvSpPr txBox="1"/>
          <p:nvPr/>
        </p:nvSpPr>
        <p:spPr>
          <a:xfrm>
            <a:off x="4673600" y="2114804"/>
            <a:ext cx="2844800" cy="508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100" dirty="0">
                <a:solidFill>
                  <a:srgbClr val="FFFFFF"/>
                </a:solidFill>
                <a:latin typeface="Constantia" panose="02030602050306030303" pitchFamily="18" charset="0"/>
              </a:rPr>
              <a:t>Все светские сословия: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32A14D0F-B039-4B57-0B93-B9F00096AC7D}"/>
              </a:ext>
            </a:extLst>
          </p:cNvPr>
          <p:cNvCxnSpPr/>
          <p:nvPr/>
        </p:nvCxnSpPr>
        <p:spPr>
          <a:xfrm>
            <a:off x="6096000" y="2622804"/>
            <a:ext cx="0" cy="177800"/>
          </a:xfrm>
          <a:prstGeom prst="line">
            <a:avLst/>
          </a:prstGeom>
          <a:ln w="19050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24180F5A-C72A-7B27-4922-4A7D70CFB96D}"/>
              </a:ext>
            </a:extLst>
          </p:cNvPr>
          <p:cNvCxnSpPr/>
          <p:nvPr/>
        </p:nvCxnSpPr>
        <p:spPr>
          <a:xfrm>
            <a:off x="4368800" y="2800604"/>
            <a:ext cx="3454400" cy="0"/>
          </a:xfrm>
          <a:prstGeom prst="line">
            <a:avLst/>
          </a:prstGeom>
          <a:ln w="19050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B930543E-4951-4B90-E19F-57D184F61CC0}"/>
              </a:ext>
            </a:extLst>
          </p:cNvPr>
          <p:cNvCxnSpPr/>
          <p:nvPr/>
        </p:nvCxnSpPr>
        <p:spPr>
          <a:xfrm>
            <a:off x="4368800" y="2800604"/>
            <a:ext cx="0" cy="152400"/>
          </a:xfrm>
          <a:prstGeom prst="line">
            <a:avLst/>
          </a:prstGeom>
          <a:ln w="19050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9A7325B7-503E-B583-B53F-BFEDA934F2B6}"/>
              </a:ext>
            </a:extLst>
          </p:cNvPr>
          <p:cNvCxnSpPr/>
          <p:nvPr/>
        </p:nvCxnSpPr>
        <p:spPr>
          <a:xfrm>
            <a:off x="7823200" y="2800604"/>
            <a:ext cx="0" cy="152400"/>
          </a:xfrm>
          <a:prstGeom prst="line">
            <a:avLst/>
          </a:prstGeom>
          <a:ln w="19050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Service img" descr="Служилые люди">
            <a:extLst>
              <a:ext uri="{FF2B5EF4-FFF2-40B4-BE49-F238E27FC236}">
                <a16:creationId xmlns:a16="http://schemas.microsoft.com/office/drawing/2014/main" id="{97A5FCED-BD9A-DFF5-4C4D-33F7370983D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953004"/>
            <a:ext cx="1905000" cy="1422400"/>
          </a:xfrm>
          <a:prstGeom prst="roundRect">
            <a:avLst>
              <a:gd name="adj" fmla="val 4000"/>
            </a:avLst>
          </a:prstGeom>
          <a:ln w="15875">
            <a:solidFill>
              <a:srgbClr val="2F5A9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5" name="Branch service card">
            <a:extLst>
              <a:ext uri="{FF2B5EF4-FFF2-40B4-BE49-F238E27FC236}">
                <a16:creationId xmlns:a16="http://schemas.microsoft.com/office/drawing/2014/main" id="{9E03DB3B-7A60-FF1F-7BA1-F7DBB93671EE}"/>
              </a:ext>
            </a:extLst>
          </p:cNvPr>
          <p:cNvSpPr/>
          <p:nvPr/>
        </p:nvSpPr>
        <p:spPr>
          <a:xfrm>
            <a:off x="2717800" y="2953004"/>
            <a:ext cx="3302000" cy="1524000"/>
          </a:xfrm>
          <a:prstGeom prst="roundRect">
            <a:avLst>
              <a:gd name="adj" fmla="val 6000"/>
            </a:avLst>
          </a:prstGeom>
          <a:solidFill>
            <a:srgbClr val="DDE6F3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Branch service">
            <a:extLst>
              <a:ext uri="{FF2B5EF4-FFF2-40B4-BE49-F238E27FC236}">
                <a16:creationId xmlns:a16="http://schemas.microsoft.com/office/drawing/2014/main" id="{1D4D8EC1-C7C7-8472-74CC-64D9C4DA0155}"/>
              </a:ext>
            </a:extLst>
          </p:cNvPr>
          <p:cNvSpPr txBox="1"/>
          <p:nvPr/>
        </p:nvSpPr>
        <p:spPr>
          <a:xfrm>
            <a:off x="2971800" y="3105404"/>
            <a:ext cx="2870200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b="1" dirty="0">
                <a:solidFill>
                  <a:srgbClr val="25231F"/>
                </a:solidFill>
                <a:latin typeface="Segoe UI" panose="020B0502040204020203" pitchFamily="34" charset="0"/>
              </a:rPr>
              <a:t>Служилые люди (военная и административная служба)</a:t>
            </a:r>
          </a:p>
        </p:txBody>
      </p:sp>
      <p:sp>
        <p:nvSpPr>
          <p:cNvPr id="17" name="Branch service bar">
            <a:extLst>
              <a:ext uri="{FF2B5EF4-FFF2-40B4-BE49-F238E27FC236}">
                <a16:creationId xmlns:a16="http://schemas.microsoft.com/office/drawing/2014/main" id="{AADC7EA2-D59E-8263-7596-1048CAF80552}"/>
              </a:ext>
            </a:extLst>
          </p:cNvPr>
          <p:cNvSpPr/>
          <p:nvPr/>
        </p:nvSpPr>
        <p:spPr>
          <a:xfrm>
            <a:off x="2819400" y="3080004"/>
            <a:ext cx="50800" cy="1270000"/>
          </a:xfrm>
          <a:prstGeom prst="rect">
            <a:avLst/>
          </a:prstGeom>
          <a:solidFill>
            <a:srgbClr val="2F5A9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Tax img" descr="Тяглые люди">
            <a:extLst>
              <a:ext uri="{FF2B5EF4-FFF2-40B4-BE49-F238E27FC236}">
                <a16:creationId xmlns:a16="http://schemas.microsoft.com/office/drawing/2014/main" id="{A6CF67D2-A49C-F395-E26D-E25F76CB832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7400" y="2953004"/>
            <a:ext cx="1905000" cy="1422400"/>
          </a:xfrm>
          <a:prstGeom prst="roundRect">
            <a:avLst>
              <a:gd name="adj" fmla="val 4000"/>
            </a:avLst>
          </a:prstGeom>
          <a:ln w="15875">
            <a:solidFill>
              <a:srgbClr val="A8721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0" name="Branch tax card">
            <a:extLst>
              <a:ext uri="{FF2B5EF4-FFF2-40B4-BE49-F238E27FC236}">
                <a16:creationId xmlns:a16="http://schemas.microsoft.com/office/drawing/2014/main" id="{47EA13DB-D615-BBC0-4CDE-9C33B8314FAC}"/>
              </a:ext>
            </a:extLst>
          </p:cNvPr>
          <p:cNvSpPr/>
          <p:nvPr/>
        </p:nvSpPr>
        <p:spPr>
          <a:xfrm>
            <a:off x="6172200" y="2953004"/>
            <a:ext cx="3302000" cy="1422400"/>
          </a:xfrm>
          <a:prstGeom prst="roundRect">
            <a:avLst>
              <a:gd name="adj" fmla="val 6000"/>
            </a:avLst>
          </a:prstGeom>
          <a:solidFill>
            <a:srgbClr val="F6E8C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Branch tax">
            <a:extLst>
              <a:ext uri="{FF2B5EF4-FFF2-40B4-BE49-F238E27FC236}">
                <a16:creationId xmlns:a16="http://schemas.microsoft.com/office/drawing/2014/main" id="{5E19E9CC-FF5D-D2B1-EBF4-F7CAC07D0374}"/>
              </a:ext>
            </a:extLst>
          </p:cNvPr>
          <p:cNvSpPr txBox="1"/>
          <p:nvPr/>
        </p:nvSpPr>
        <p:spPr>
          <a:xfrm>
            <a:off x="6426200" y="3105404"/>
            <a:ext cx="287020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b="1" dirty="0">
                <a:solidFill>
                  <a:srgbClr val="25231F"/>
                </a:solidFill>
                <a:latin typeface="Segoe UI" panose="020B0502040204020203" pitchFamily="34" charset="0"/>
              </a:rPr>
              <a:t>Тяглые люди (налоги, повинности)</a:t>
            </a:r>
          </a:p>
        </p:txBody>
      </p:sp>
      <p:sp>
        <p:nvSpPr>
          <p:cNvPr id="22" name="Branch tax bar">
            <a:extLst>
              <a:ext uri="{FF2B5EF4-FFF2-40B4-BE49-F238E27FC236}">
                <a16:creationId xmlns:a16="http://schemas.microsoft.com/office/drawing/2014/main" id="{4D0FD157-95D2-2D08-A1E2-5E3AE310F2A9}"/>
              </a:ext>
            </a:extLst>
          </p:cNvPr>
          <p:cNvSpPr/>
          <p:nvPr/>
        </p:nvSpPr>
        <p:spPr>
          <a:xfrm>
            <a:off x="6273800" y="3080004"/>
            <a:ext cx="50800" cy="1168400"/>
          </a:xfrm>
          <a:prstGeom prst="rect">
            <a:avLst/>
          </a:prstGeom>
          <a:solidFill>
            <a:srgbClr val="A872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3DED19E7-2AB0-3604-356F-F366E7063EC6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B8170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B8170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B817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396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5FD9DF7-71C8-06FD-2DBA-28DE2E107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D7B062"/>
                </a:solidFill>
                <a:latin typeface="Constantia" panose="02030602050306030303" pitchFamily="18" charset="0"/>
              </a:rPr>
              <a:t>Русское духовенство: чёрное и белое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9BC02159-96D0-06FF-2443-BD2693049450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D7B06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91B2BADA-8424-A7DC-188F-CE1D01527A91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D7B06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Lead">
            <a:extLst>
              <a:ext uri="{FF2B5EF4-FFF2-40B4-BE49-F238E27FC236}">
                <a16:creationId xmlns:a16="http://schemas.microsoft.com/office/drawing/2014/main" id="{9A453D8F-D362-5D9F-D6B1-B92A1F2703D2}"/>
              </a:ext>
            </a:extLst>
          </p:cNvPr>
          <p:cNvSpPr txBox="1"/>
          <p:nvPr/>
        </p:nvSpPr>
        <p:spPr>
          <a:xfrm>
            <a:off x="609600" y="1210564"/>
            <a:ext cx="71120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400"/>
              </a:spcAft>
            </a:pPr>
            <a:r>
              <a:rPr lang="ru-RU" sz="2200" dirty="0">
                <a:solidFill>
                  <a:srgbClr val="F4EFE3"/>
                </a:solidFill>
                <a:latin typeface="Segoe UI" panose="020B0502040204020203" pitchFamily="34" charset="0"/>
              </a:rPr>
              <a:t>Духовенство составляло </a:t>
            </a:r>
            <a:r>
              <a:rPr lang="ru-RU" sz="2200" b="1" dirty="0">
                <a:solidFill>
                  <a:srgbClr val="BDA2E0"/>
                </a:solidFill>
                <a:latin typeface="Segoe UI" panose="020B0502040204020203" pitchFamily="34" charset="0"/>
              </a:rPr>
              <a:t>отдельное сословие</a:t>
            </a:r>
            <a:r>
              <a:rPr lang="ru-RU" sz="2200" dirty="0">
                <a:solidFill>
                  <a:srgbClr val="F4EFE3"/>
                </a:solidFill>
                <a:latin typeface="Segoe UI" panose="020B0502040204020203" pitchFamily="34" charset="0"/>
              </a:rPr>
              <a:t> и делилось на </a:t>
            </a:r>
            <a:r>
              <a:rPr lang="ru-RU" sz="2200" b="1" dirty="0">
                <a:solidFill>
                  <a:srgbClr val="BDA2E0"/>
                </a:solidFill>
                <a:latin typeface="Segoe UI" panose="020B0502040204020203" pitchFamily="34" charset="0"/>
              </a:rPr>
              <a:t>чёрное</a:t>
            </a:r>
            <a:r>
              <a:rPr lang="ru-RU" sz="2200" dirty="0">
                <a:solidFill>
                  <a:srgbClr val="F4EFE3"/>
                </a:solidFill>
                <a:latin typeface="Segoe UI" panose="020B0502040204020203" pitchFamily="34" charset="0"/>
              </a:rPr>
              <a:t> (монашествующее, без семьи) и </a:t>
            </a:r>
            <a:r>
              <a:rPr lang="ru-RU" sz="2200" b="1" dirty="0">
                <a:solidFill>
                  <a:srgbClr val="BDA2E0"/>
                </a:solidFill>
                <a:latin typeface="Segoe UI" panose="020B0502040204020203" pitchFamily="34" charset="0"/>
              </a:rPr>
              <a:t>белое</a:t>
            </a:r>
            <a:r>
              <a:rPr lang="ru-RU" sz="2200" dirty="0">
                <a:solidFill>
                  <a:srgbClr val="F4EFE3"/>
                </a:solidFill>
                <a:latin typeface="Segoe UI" panose="020B0502040204020203" pitchFamily="34" charset="0"/>
              </a:rPr>
              <a:t> (с женами и детьми, жившее среди мирян).</a:t>
            </a:r>
          </a:p>
        </p:txBody>
      </p:sp>
      <p:sp>
        <p:nvSpPr>
          <p:cNvPr id="6" name="Leaders">
            <a:extLst>
              <a:ext uri="{FF2B5EF4-FFF2-40B4-BE49-F238E27FC236}">
                <a16:creationId xmlns:a16="http://schemas.microsoft.com/office/drawing/2014/main" id="{550CAA48-A9FC-410E-0464-7B9CF786E115}"/>
              </a:ext>
            </a:extLst>
          </p:cNvPr>
          <p:cNvSpPr txBox="1"/>
          <p:nvPr/>
        </p:nvSpPr>
        <p:spPr>
          <a:xfrm>
            <a:off x="965200" y="4649724"/>
            <a:ext cx="6756400" cy="1280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400"/>
              </a:spcAft>
            </a:pPr>
            <a:r>
              <a:rPr lang="ru-RU" sz="2100" dirty="0">
                <a:solidFill>
                  <a:srgbClr val="CBD5CB"/>
                </a:solidFill>
                <a:latin typeface="Segoe UI" panose="020B0502040204020203" pitchFamily="34" charset="0"/>
              </a:rPr>
              <a:t>Руководящий состав церкви — </a:t>
            </a:r>
            <a:r>
              <a:rPr lang="ru-RU" sz="2100" b="1" dirty="0">
                <a:solidFill>
                  <a:srgbClr val="BDA2E0"/>
                </a:solidFill>
                <a:latin typeface="Segoe UI" panose="020B0502040204020203" pitchFamily="34" charset="0"/>
              </a:rPr>
              <a:t>митрополит, архиепископы, епископы, настоятели и архимандриты</a:t>
            </a:r>
            <a:r>
              <a:rPr lang="ru-RU" sz="2100" dirty="0">
                <a:solidFill>
                  <a:srgbClr val="CBD5CB"/>
                </a:solidFill>
                <a:latin typeface="Segoe UI" panose="020B0502040204020203" pitchFamily="34" charset="0"/>
              </a:rPr>
              <a:t> — формировался из чёрного духовенства.</a:t>
            </a:r>
          </a:p>
        </p:txBody>
      </p:sp>
      <p:sp>
        <p:nvSpPr>
          <p:cNvPr id="7" name="Root chip">
            <a:extLst>
              <a:ext uri="{FF2B5EF4-FFF2-40B4-BE49-F238E27FC236}">
                <a16:creationId xmlns:a16="http://schemas.microsoft.com/office/drawing/2014/main" id="{D7495F43-4DBB-B777-D30F-CE24BE398FB8}"/>
              </a:ext>
            </a:extLst>
          </p:cNvPr>
          <p:cNvSpPr/>
          <p:nvPr/>
        </p:nvSpPr>
        <p:spPr>
          <a:xfrm>
            <a:off x="2895600" y="2394204"/>
            <a:ext cx="2540000" cy="482600"/>
          </a:xfrm>
          <a:prstGeom prst="roundRect">
            <a:avLst>
              <a:gd name="adj" fmla="val 50000"/>
            </a:avLst>
          </a:prstGeom>
          <a:solidFill>
            <a:srgbClr val="6A4A8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oot">
            <a:extLst>
              <a:ext uri="{FF2B5EF4-FFF2-40B4-BE49-F238E27FC236}">
                <a16:creationId xmlns:a16="http://schemas.microsoft.com/office/drawing/2014/main" id="{1C5ADC57-8F3B-1273-15EE-DCD53B6495E3}"/>
              </a:ext>
            </a:extLst>
          </p:cNvPr>
          <p:cNvSpPr txBox="1"/>
          <p:nvPr/>
        </p:nvSpPr>
        <p:spPr>
          <a:xfrm>
            <a:off x="2997200" y="2394204"/>
            <a:ext cx="2336800" cy="4826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100" dirty="0">
                <a:solidFill>
                  <a:srgbClr val="FFFFFF"/>
                </a:solidFill>
                <a:latin typeface="Constantia" panose="02030602050306030303" pitchFamily="18" charset="0"/>
              </a:rPr>
              <a:t>Духовенство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473A7325-2C39-0362-953D-CB1405A28A7A}"/>
              </a:ext>
            </a:extLst>
          </p:cNvPr>
          <p:cNvCxnSpPr/>
          <p:nvPr/>
        </p:nvCxnSpPr>
        <p:spPr>
          <a:xfrm>
            <a:off x="4165600" y="2876804"/>
            <a:ext cx="0" cy="152400"/>
          </a:xfrm>
          <a:prstGeom prst="line">
            <a:avLst/>
          </a:prstGeom>
          <a:ln w="19050">
            <a:solidFill>
              <a:srgbClr val="BDA2E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301FD443-AB81-4609-A4B2-6A40AD979A19}"/>
              </a:ext>
            </a:extLst>
          </p:cNvPr>
          <p:cNvCxnSpPr/>
          <p:nvPr/>
        </p:nvCxnSpPr>
        <p:spPr>
          <a:xfrm>
            <a:off x="2311400" y="3029204"/>
            <a:ext cx="3708400" cy="0"/>
          </a:xfrm>
          <a:prstGeom prst="line">
            <a:avLst/>
          </a:prstGeom>
          <a:ln w="19050">
            <a:solidFill>
              <a:srgbClr val="BDA2E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44471FAB-7036-A4B8-F89D-B6D98C8B896E}"/>
              </a:ext>
            </a:extLst>
          </p:cNvPr>
          <p:cNvCxnSpPr/>
          <p:nvPr/>
        </p:nvCxnSpPr>
        <p:spPr>
          <a:xfrm>
            <a:off x="2311400" y="3029204"/>
            <a:ext cx="0" cy="127000"/>
          </a:xfrm>
          <a:prstGeom prst="line">
            <a:avLst/>
          </a:prstGeom>
          <a:ln w="19050">
            <a:solidFill>
              <a:srgbClr val="BDA2E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217CC337-81F7-7915-4AA5-1E8E6406A378}"/>
              </a:ext>
            </a:extLst>
          </p:cNvPr>
          <p:cNvCxnSpPr/>
          <p:nvPr/>
        </p:nvCxnSpPr>
        <p:spPr>
          <a:xfrm>
            <a:off x="6019800" y="3029204"/>
            <a:ext cx="0" cy="127000"/>
          </a:xfrm>
          <a:prstGeom prst="line">
            <a:avLst/>
          </a:prstGeom>
          <a:ln w="19050">
            <a:solidFill>
              <a:srgbClr val="BDA2E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Black card">
            <a:extLst>
              <a:ext uri="{FF2B5EF4-FFF2-40B4-BE49-F238E27FC236}">
                <a16:creationId xmlns:a16="http://schemas.microsoft.com/office/drawing/2014/main" id="{BA22547A-E1EB-E346-3908-C4A46FB5FD65}"/>
              </a:ext>
            </a:extLst>
          </p:cNvPr>
          <p:cNvSpPr/>
          <p:nvPr/>
        </p:nvSpPr>
        <p:spPr>
          <a:xfrm>
            <a:off x="609600" y="3156204"/>
            <a:ext cx="3454400" cy="1264920"/>
          </a:xfrm>
          <a:prstGeom prst="roundRect">
            <a:avLst>
              <a:gd name="adj" fmla="val 6000"/>
            </a:avLst>
          </a:prstGeom>
          <a:solidFill>
            <a:srgbClr val="332A3D"/>
          </a:solidFill>
          <a:ln w="9525">
            <a:solidFill>
              <a:srgbClr val="BDA2E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Black">
            <a:extLst>
              <a:ext uri="{FF2B5EF4-FFF2-40B4-BE49-F238E27FC236}">
                <a16:creationId xmlns:a16="http://schemas.microsoft.com/office/drawing/2014/main" id="{EA711904-8492-861B-8ADE-039878BC95FB}"/>
              </a:ext>
            </a:extLst>
          </p:cNvPr>
          <p:cNvSpPr txBox="1"/>
          <p:nvPr/>
        </p:nvSpPr>
        <p:spPr>
          <a:xfrm>
            <a:off x="863600" y="3308604"/>
            <a:ext cx="3022600" cy="960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b="1" dirty="0">
                <a:solidFill>
                  <a:srgbClr val="F4EFE3"/>
                </a:solidFill>
                <a:latin typeface="Segoe UI" panose="020B0502040204020203" pitchFamily="34" charset="0"/>
              </a:rPr>
              <a:t>Чёрное (монашествующее, без семьи)</a:t>
            </a:r>
          </a:p>
        </p:txBody>
      </p:sp>
      <p:sp>
        <p:nvSpPr>
          <p:cNvPr id="15" name="Black bar">
            <a:extLst>
              <a:ext uri="{FF2B5EF4-FFF2-40B4-BE49-F238E27FC236}">
                <a16:creationId xmlns:a16="http://schemas.microsoft.com/office/drawing/2014/main" id="{F0E3D2F2-E4C9-B377-6341-46458BE62CFC}"/>
              </a:ext>
            </a:extLst>
          </p:cNvPr>
          <p:cNvSpPr/>
          <p:nvPr/>
        </p:nvSpPr>
        <p:spPr>
          <a:xfrm>
            <a:off x="711200" y="3283204"/>
            <a:ext cx="50800" cy="1010920"/>
          </a:xfrm>
          <a:prstGeom prst="rect">
            <a:avLst/>
          </a:prstGeom>
          <a:solidFill>
            <a:srgbClr val="BDA2E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White card">
            <a:extLst>
              <a:ext uri="{FF2B5EF4-FFF2-40B4-BE49-F238E27FC236}">
                <a16:creationId xmlns:a16="http://schemas.microsoft.com/office/drawing/2014/main" id="{6FF401CC-6B53-0C2E-191F-233277BB00DE}"/>
              </a:ext>
            </a:extLst>
          </p:cNvPr>
          <p:cNvSpPr/>
          <p:nvPr/>
        </p:nvSpPr>
        <p:spPr>
          <a:xfrm>
            <a:off x="4318000" y="3156204"/>
            <a:ext cx="3454400" cy="1264920"/>
          </a:xfrm>
          <a:prstGeom prst="roundRect">
            <a:avLst>
              <a:gd name="adj" fmla="val 6000"/>
            </a:avLst>
          </a:prstGeom>
          <a:solidFill>
            <a:srgbClr val="F8F2E4"/>
          </a:solidFill>
          <a:ln w="9525">
            <a:solidFill>
              <a:srgbClr val="BDA2E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White">
            <a:extLst>
              <a:ext uri="{FF2B5EF4-FFF2-40B4-BE49-F238E27FC236}">
                <a16:creationId xmlns:a16="http://schemas.microsoft.com/office/drawing/2014/main" id="{9A5A1324-F0BB-0E18-F1ED-78B8BC796A21}"/>
              </a:ext>
            </a:extLst>
          </p:cNvPr>
          <p:cNvSpPr txBox="1"/>
          <p:nvPr/>
        </p:nvSpPr>
        <p:spPr>
          <a:xfrm>
            <a:off x="4572000" y="3308604"/>
            <a:ext cx="3022600" cy="640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b="1" dirty="0">
                <a:solidFill>
                  <a:srgbClr val="25231F"/>
                </a:solidFill>
                <a:latin typeface="Segoe UI" panose="020B0502040204020203" pitchFamily="34" charset="0"/>
              </a:rPr>
              <a:t>Белое (живут среди мирян)</a:t>
            </a:r>
          </a:p>
        </p:txBody>
      </p:sp>
      <p:sp>
        <p:nvSpPr>
          <p:cNvPr id="18" name="White bar">
            <a:extLst>
              <a:ext uri="{FF2B5EF4-FFF2-40B4-BE49-F238E27FC236}">
                <a16:creationId xmlns:a16="http://schemas.microsoft.com/office/drawing/2014/main" id="{3EEFCA8C-5C28-9706-3BFB-C9FD2EF3980E}"/>
              </a:ext>
            </a:extLst>
          </p:cNvPr>
          <p:cNvSpPr/>
          <p:nvPr/>
        </p:nvSpPr>
        <p:spPr>
          <a:xfrm>
            <a:off x="4419600" y="3283204"/>
            <a:ext cx="50800" cy="690880"/>
          </a:xfrm>
          <a:prstGeom prst="rect">
            <a:avLst/>
          </a:prstGeom>
          <a:solidFill>
            <a:srgbClr val="6A4A8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Leaders rule">
            <a:extLst>
              <a:ext uri="{FF2B5EF4-FFF2-40B4-BE49-F238E27FC236}">
                <a16:creationId xmlns:a16="http://schemas.microsoft.com/office/drawing/2014/main" id="{316F0289-EBE7-C5E9-EF16-DE8C9F45E7CA}"/>
              </a:ext>
            </a:extLst>
          </p:cNvPr>
          <p:cNvCxnSpPr/>
          <p:nvPr/>
        </p:nvCxnSpPr>
        <p:spPr>
          <a:xfrm>
            <a:off x="787400" y="4649724"/>
            <a:ext cx="0" cy="1280160"/>
          </a:xfrm>
          <a:prstGeom prst="line">
            <a:avLst/>
          </a:prstGeom>
          <a:ln w="25400">
            <a:solidFill>
              <a:srgbClr val="BDA2E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Monks img passe-partout">
            <a:extLst>
              <a:ext uri="{FF2B5EF4-FFF2-40B4-BE49-F238E27FC236}">
                <a16:creationId xmlns:a16="http://schemas.microsoft.com/office/drawing/2014/main" id="{61233E4F-38F7-CA64-67B8-F1BEF3DEFE53}"/>
              </a:ext>
            </a:extLst>
          </p:cNvPr>
          <p:cNvSpPr/>
          <p:nvPr/>
        </p:nvSpPr>
        <p:spPr>
          <a:xfrm>
            <a:off x="8026400" y="2125049"/>
            <a:ext cx="3657600" cy="3335866"/>
          </a:xfrm>
          <a:prstGeom prst="roundRect">
            <a:avLst>
              <a:gd name="adj" fmla="val 2500"/>
            </a:avLst>
          </a:prstGeom>
          <a:solidFill>
            <a:srgbClr val="EFE9DA"/>
          </a:solidFill>
          <a:ln w="19050" cap="flat" cmpd="sng" algn="ctr">
            <a:noFill/>
            <a:prstDash val="solid"/>
            <a:miter lim="800000"/>
          </a:ln>
          <a:effectLst>
            <a:outerShdw blurRad="228600" dist="50800" dir="5400000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Monks img" descr="Пострижение княгини Иулиании в Новодевичьем монастыре. Миниатюра Лицевого летописного свода">
            <a:extLst>
              <a:ext uri="{FF2B5EF4-FFF2-40B4-BE49-F238E27FC236}">
                <a16:creationId xmlns:a16="http://schemas.microsoft.com/office/drawing/2014/main" id="{2C4EAA8B-8DF6-75FF-AA9E-92B9FE65B05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700" y="2239349"/>
            <a:ext cx="3429000" cy="3107267"/>
          </a:xfrm>
          <a:prstGeom prst="rect">
            <a:avLst/>
          </a:prstGeom>
          <a:ln w="6350">
            <a:solidFill>
              <a:srgbClr val="BFB59C"/>
            </a:solidFill>
          </a:ln>
        </p:spPr>
      </p:pic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0CDCDACA-D0AA-3043-36B9-6B5C82F4F155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99E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99E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99E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353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E7469C8-76DE-3F05-E3DC-C2A069BF2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25231F"/>
                </a:solidFill>
                <a:latin typeface="Constantia" panose="02030602050306030303" pitchFamily="18" charset="0"/>
              </a:rPr>
              <a:t>Служилые люди: «по отечеству» и «по прибору»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44A341B2-E447-F240-9FA8-3845C3384727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30B3527F-1D21-5984-FB09-CA60F4F8754C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Division card">
            <a:extLst>
              <a:ext uri="{FF2B5EF4-FFF2-40B4-BE49-F238E27FC236}">
                <a16:creationId xmlns:a16="http://schemas.microsoft.com/office/drawing/2014/main" id="{D69FB967-6EC8-57AA-ED25-6B98346D7FAB}"/>
              </a:ext>
            </a:extLst>
          </p:cNvPr>
          <p:cNvSpPr/>
          <p:nvPr/>
        </p:nvSpPr>
        <p:spPr>
          <a:xfrm>
            <a:off x="609600" y="1210564"/>
            <a:ext cx="10972800" cy="13614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7CAA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Division">
            <a:extLst>
              <a:ext uri="{FF2B5EF4-FFF2-40B4-BE49-F238E27FC236}">
                <a16:creationId xmlns:a16="http://schemas.microsoft.com/office/drawing/2014/main" id="{182BCC6D-03C4-3966-0E1C-7D656AD159B6}"/>
              </a:ext>
            </a:extLst>
          </p:cNvPr>
          <p:cNvSpPr txBox="1"/>
          <p:nvPr/>
        </p:nvSpPr>
        <p:spPr>
          <a:xfrm>
            <a:off x="889000" y="1388364"/>
            <a:ext cx="104902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Служилые люди делились на </a:t>
            </a:r>
            <a:r>
              <a:rPr lang="ru-RU" sz="2200" b="1" dirty="0">
                <a:solidFill>
                  <a:srgbClr val="2F5A94"/>
                </a:solidFill>
                <a:latin typeface="Segoe UI" panose="020B0502040204020203" pitchFamily="34" charset="0"/>
              </a:rPr>
              <a:t>«по отечеству»</a:t>
            </a: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 — наследственные, обычно из знатных родов и детей боярских, и </a:t>
            </a:r>
            <a:r>
              <a:rPr lang="ru-RU" sz="2200" b="1" dirty="0">
                <a:solidFill>
                  <a:srgbClr val="23777B"/>
                </a:solidFill>
                <a:latin typeface="Segoe UI" panose="020B0502040204020203" pitchFamily="34" charset="0"/>
              </a:rPr>
              <a:t>«по прибору»</a:t>
            </a:r>
            <a:r>
              <a:rPr lang="ru-RU" sz="2200" dirty="0">
                <a:solidFill>
                  <a:srgbClr val="25231F"/>
                </a:solidFill>
                <a:latin typeface="Segoe UI" panose="020B0502040204020203" pitchFamily="34" charset="0"/>
              </a:rPr>
              <a:t> — из простолюдинов, выполнявших военную или административную службу.</a:t>
            </a:r>
          </a:p>
        </p:txBody>
      </p:sp>
      <p:sp>
        <p:nvSpPr>
          <p:cNvPr id="7" name="Division bar">
            <a:extLst>
              <a:ext uri="{FF2B5EF4-FFF2-40B4-BE49-F238E27FC236}">
                <a16:creationId xmlns:a16="http://schemas.microsoft.com/office/drawing/2014/main" id="{534C2A6A-FD21-7F59-D5C0-7D17634DB6F2}"/>
              </a:ext>
            </a:extLst>
          </p:cNvPr>
          <p:cNvSpPr/>
          <p:nvPr/>
        </p:nvSpPr>
        <p:spPr>
          <a:xfrm>
            <a:off x="711200" y="1337564"/>
            <a:ext cx="50800" cy="1107440"/>
          </a:xfrm>
          <a:prstGeom prst="rect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Left head bar">
            <a:extLst>
              <a:ext uri="{FF2B5EF4-FFF2-40B4-BE49-F238E27FC236}">
                <a16:creationId xmlns:a16="http://schemas.microsoft.com/office/drawing/2014/main" id="{D7B7F83D-54B3-3C94-805F-1732B90884C3}"/>
              </a:ext>
            </a:extLst>
          </p:cNvPr>
          <p:cNvSpPr/>
          <p:nvPr/>
        </p:nvSpPr>
        <p:spPr>
          <a:xfrm>
            <a:off x="609600" y="2851404"/>
            <a:ext cx="5334000" cy="76200"/>
          </a:xfrm>
          <a:prstGeom prst="rect">
            <a:avLst/>
          </a:prstGeom>
          <a:solidFill>
            <a:srgbClr val="2F5A9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ight head bar">
            <a:extLst>
              <a:ext uri="{FF2B5EF4-FFF2-40B4-BE49-F238E27FC236}">
                <a16:creationId xmlns:a16="http://schemas.microsoft.com/office/drawing/2014/main" id="{89349276-5E7A-5B0B-6DCD-78166264BA31}"/>
              </a:ext>
            </a:extLst>
          </p:cNvPr>
          <p:cNvSpPr/>
          <p:nvPr/>
        </p:nvSpPr>
        <p:spPr>
          <a:xfrm>
            <a:off x="6248400" y="2851404"/>
            <a:ext cx="5334000" cy="76200"/>
          </a:xfrm>
          <a:prstGeom prst="rect">
            <a:avLst/>
          </a:prstGeom>
          <a:solidFill>
            <a:srgbClr val="23777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Fatherland">
            <a:extLst>
              <a:ext uri="{FF2B5EF4-FFF2-40B4-BE49-F238E27FC236}">
                <a16:creationId xmlns:a16="http://schemas.microsoft.com/office/drawing/2014/main" id="{6BB8D9CB-0394-3E93-30AB-240DDF5F7168}"/>
              </a:ext>
            </a:extLst>
          </p:cNvPr>
          <p:cNvSpPr txBox="1"/>
          <p:nvPr/>
        </p:nvSpPr>
        <p:spPr>
          <a:xfrm>
            <a:off x="609600" y="3054604"/>
            <a:ext cx="5334000" cy="2931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1000"/>
              </a:spcAft>
            </a:pP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Служилые «по отечеству» получали </a:t>
            </a:r>
            <a:r>
              <a:rPr lang="ru-RU" sz="2300" b="1" dirty="0">
                <a:solidFill>
                  <a:srgbClr val="2F5A94"/>
                </a:solidFill>
                <a:latin typeface="Segoe UI" panose="020B0502040204020203" pitchFamily="34" charset="0"/>
              </a:rPr>
              <a:t>поместья и вотчины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, чтобы иметь материальное обеспечение, и могли занимать высокие чины, такие как </a:t>
            </a:r>
            <a:r>
              <a:rPr lang="ru-RU" sz="2300" b="1" dirty="0">
                <a:solidFill>
                  <a:srgbClr val="2F5A94"/>
                </a:solidFill>
                <a:latin typeface="Segoe UI" panose="020B0502040204020203" pitchFamily="34" charset="0"/>
              </a:rPr>
              <a:t>боярин или окольничий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.</a:t>
            </a:r>
          </a:p>
          <a:p>
            <a:pPr>
              <a:spcAft>
                <a:spcPts val="1000"/>
              </a:spcAft>
            </a:pP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Основная часть «по отечеству» — </a:t>
            </a:r>
            <a:r>
              <a:rPr lang="ru-RU" sz="2300" b="1" dirty="0">
                <a:solidFill>
                  <a:srgbClr val="2F5A94"/>
                </a:solidFill>
                <a:latin typeface="Segoe UI" panose="020B0502040204020203" pitchFamily="34" charset="0"/>
              </a:rPr>
              <a:t>дети боярские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, служившие рядовыми в конном ополчении или в приказах.</a:t>
            </a:r>
          </a:p>
        </p:txBody>
      </p:sp>
      <p:sp>
        <p:nvSpPr>
          <p:cNvPr id="11" name="Recruited">
            <a:extLst>
              <a:ext uri="{FF2B5EF4-FFF2-40B4-BE49-F238E27FC236}">
                <a16:creationId xmlns:a16="http://schemas.microsoft.com/office/drawing/2014/main" id="{DF557AE4-2F1B-0208-F173-0AA502012B2B}"/>
              </a:ext>
            </a:extLst>
          </p:cNvPr>
          <p:cNvSpPr txBox="1"/>
          <p:nvPr/>
        </p:nvSpPr>
        <p:spPr>
          <a:xfrm>
            <a:off x="6248400" y="3054604"/>
            <a:ext cx="5334000" cy="1752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1000"/>
              </a:spcAft>
            </a:pP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Служилые «по прибору» включали </a:t>
            </a:r>
            <a:r>
              <a:rPr lang="ru-RU" sz="2300" b="1" dirty="0" err="1">
                <a:solidFill>
                  <a:srgbClr val="23777B"/>
                </a:solidFill>
                <a:latin typeface="Segoe UI" panose="020B0502040204020203" pitchFamily="34" charset="0"/>
              </a:rPr>
              <a:t>пищальщиков</a:t>
            </a:r>
            <a:r>
              <a:rPr lang="ru-RU" sz="2300" b="1" dirty="0">
                <a:solidFill>
                  <a:srgbClr val="23777B"/>
                </a:solidFill>
                <a:latin typeface="Segoe UI" panose="020B0502040204020203" pitchFamily="34" charset="0"/>
              </a:rPr>
              <a:t>, стрельцов, пушкарей, оружейных мастеров и городовых казаков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, а их потомки часто продолжали службу.</a:t>
            </a:r>
          </a:p>
        </p:txBody>
      </p:sp>
      <p:sp>
        <p:nvSpPr>
          <p:cNvPr id="12" name="Signature Автор: 100ballnik.com">
            <a:extLst>
              <a:ext uri="{FF2B5EF4-FFF2-40B4-BE49-F238E27FC236}">
                <a16:creationId xmlns:a16="http://schemas.microsoft.com/office/drawing/2014/main" id="{FAD8EEDD-CECD-3F81-6D1B-7B9E52203A1B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B8170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B8170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B817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305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ADFC03FF-9CAA-8563-41A8-DCD8F780F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110032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D7B062"/>
                </a:solidFill>
                <a:latin typeface="Constantia" panose="02030602050306030303" pitchFamily="18" charset="0"/>
              </a:rPr>
              <a:t>Тяглые люди: основа налоговой и трудовой системы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FB031D98-3ADC-C7BD-F222-39580C583A17}"/>
              </a:ext>
            </a:extLst>
          </p:cNvPr>
          <p:cNvCxnSpPr/>
          <p:nvPr/>
        </p:nvCxnSpPr>
        <p:spPr>
          <a:xfrm>
            <a:off x="609600" y="1557528"/>
            <a:ext cx="812800" cy="0"/>
          </a:xfrm>
          <a:prstGeom prst="line">
            <a:avLst/>
          </a:prstGeom>
          <a:ln w="28575">
            <a:solidFill>
              <a:srgbClr val="D7B06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D2C606D7-CDFA-789D-2960-3415A4DA13C0}"/>
              </a:ext>
            </a:extLst>
          </p:cNvPr>
          <p:cNvSpPr/>
          <p:nvPr/>
        </p:nvSpPr>
        <p:spPr>
          <a:xfrm>
            <a:off x="1498600" y="1513078"/>
            <a:ext cx="88900" cy="88900"/>
          </a:xfrm>
          <a:prstGeom prst="diamond">
            <a:avLst/>
          </a:prstGeom>
          <a:solidFill>
            <a:srgbClr val="D7B06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Town img" descr="Город, торг">
            <a:extLst>
              <a:ext uri="{FF2B5EF4-FFF2-40B4-BE49-F238E27FC236}">
                <a16:creationId xmlns:a16="http://schemas.microsoft.com/office/drawing/2014/main" id="{8A4C274D-3027-44DE-CA27-6B1AE12C7E4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760728"/>
            <a:ext cx="3429000" cy="2032000"/>
          </a:xfrm>
          <a:prstGeom prst="roundRect">
            <a:avLst>
              <a:gd name="adj" fmla="val 4000"/>
            </a:avLst>
          </a:prstGeom>
          <a:ln w="15875">
            <a:solidFill>
              <a:srgbClr val="E6B55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8" name="Village img" descr="Крестьянское хозяйство">
            <a:extLst>
              <a:ext uri="{FF2B5EF4-FFF2-40B4-BE49-F238E27FC236}">
                <a16:creationId xmlns:a16="http://schemas.microsoft.com/office/drawing/2014/main" id="{FB4536A6-D656-FB18-7B2A-58BD230ACAD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995928"/>
            <a:ext cx="3429000" cy="2032000"/>
          </a:xfrm>
          <a:prstGeom prst="roundRect">
            <a:avLst>
              <a:gd name="adj" fmla="val 4000"/>
            </a:avLst>
          </a:prstGeom>
          <a:ln w="15875">
            <a:solidFill>
              <a:srgbClr val="9FD07F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9" name="Tax text">
            <a:extLst>
              <a:ext uri="{FF2B5EF4-FFF2-40B4-BE49-F238E27FC236}">
                <a16:creationId xmlns:a16="http://schemas.microsoft.com/office/drawing/2014/main" id="{FE2821D7-8B29-1BAB-5560-4F5FA5E8088E}"/>
              </a:ext>
            </a:extLst>
          </p:cNvPr>
          <p:cNvSpPr txBox="1"/>
          <p:nvPr/>
        </p:nvSpPr>
        <p:spPr>
          <a:xfrm>
            <a:off x="4368800" y="1709928"/>
            <a:ext cx="7213600" cy="28397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800"/>
              </a:spcAft>
            </a:pP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Среди тяглых людей наиболее зажиточные — </a:t>
            </a:r>
            <a:r>
              <a:rPr lang="ru-RU" sz="2100" b="1" dirty="0">
                <a:solidFill>
                  <a:srgbClr val="E6B55C"/>
                </a:solidFill>
                <a:latin typeface="Segoe UI" panose="020B0502040204020203" pitchFamily="34" charset="0"/>
              </a:rPr>
              <a:t>купцы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, занимавшиеся торговлей.</a:t>
            </a:r>
          </a:p>
          <a:p>
            <a:pPr>
              <a:spcAft>
                <a:spcPts val="800"/>
              </a:spcAft>
            </a:pP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Основную массу горожан составляли </a:t>
            </a:r>
            <a:r>
              <a:rPr lang="ru-RU" sz="2100" b="1" dirty="0">
                <a:solidFill>
                  <a:srgbClr val="E6B55C"/>
                </a:solidFill>
                <a:latin typeface="Segoe UI" panose="020B0502040204020203" pitchFamily="34" charset="0"/>
              </a:rPr>
              <a:t>чёрные посадские люди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, а </a:t>
            </a:r>
            <a:r>
              <a:rPr lang="ru-RU" sz="2600" b="1" dirty="0">
                <a:solidFill>
                  <a:srgbClr val="9FD07F"/>
                </a:solidFill>
                <a:latin typeface="Constantia" panose="02030602050306030303" pitchFamily="18" charset="0"/>
              </a:rPr>
              <a:t>более 90 %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 населения — </a:t>
            </a:r>
            <a:r>
              <a:rPr lang="ru-RU" sz="2100" b="1" dirty="0">
                <a:solidFill>
                  <a:srgbClr val="9FD07F"/>
                </a:solidFill>
                <a:latin typeface="Segoe UI" panose="020B0502040204020203" pitchFamily="34" charset="0"/>
              </a:rPr>
              <a:t>крестьяне,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 выполнявшие налоговые и трудовые повинности.</a:t>
            </a:r>
          </a:p>
          <a:p>
            <a:pPr>
              <a:spcAft>
                <a:spcPts val="800"/>
              </a:spcAft>
            </a:pP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Крестьяне делились на </a:t>
            </a:r>
            <a:r>
              <a:rPr lang="ru-RU" sz="2100" b="1" dirty="0">
                <a:solidFill>
                  <a:srgbClr val="9FD07F"/>
                </a:solidFill>
                <a:latin typeface="Segoe UI" panose="020B0502040204020203" pitchFamily="34" charset="0"/>
              </a:rPr>
              <a:t>черносошных, дворцовых, частновладельческих и монастырских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, с различной степенью личной свободы и обязанностей.</a:t>
            </a:r>
          </a:p>
        </p:txBody>
      </p:sp>
      <p:sp>
        <p:nvSpPr>
          <p:cNvPr id="10" name="Tax note card">
            <a:extLst>
              <a:ext uri="{FF2B5EF4-FFF2-40B4-BE49-F238E27FC236}">
                <a16:creationId xmlns:a16="http://schemas.microsoft.com/office/drawing/2014/main" id="{F5E4126E-65C6-1482-8C53-61C476689957}"/>
              </a:ext>
            </a:extLst>
          </p:cNvPr>
          <p:cNvSpPr/>
          <p:nvPr/>
        </p:nvSpPr>
        <p:spPr>
          <a:xfrm>
            <a:off x="4368800" y="4778248"/>
            <a:ext cx="7213600" cy="1270000"/>
          </a:xfrm>
          <a:prstGeom prst="roundRect">
            <a:avLst>
              <a:gd name="adj" fmla="val 6000"/>
            </a:avLst>
          </a:prstGeom>
          <a:solidFill>
            <a:srgbClr val="F8F2E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ax note">
            <a:extLst>
              <a:ext uri="{FF2B5EF4-FFF2-40B4-BE49-F238E27FC236}">
                <a16:creationId xmlns:a16="http://schemas.microsoft.com/office/drawing/2014/main" id="{705E6BE9-EBE3-58F4-EF42-3DE436A4E14E}"/>
              </a:ext>
            </a:extLst>
          </p:cNvPr>
          <p:cNvSpPr txBox="1"/>
          <p:nvPr/>
        </p:nvSpPr>
        <p:spPr>
          <a:xfrm>
            <a:off x="4876800" y="4956048"/>
            <a:ext cx="64770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5231F"/>
                </a:solidFill>
                <a:latin typeface="Segoe UI" panose="020B0502040204020203" pitchFamily="34" charset="0"/>
              </a:rPr>
              <a:t>Тяглые люди обеспечивали государственную казну и выполняли трудовые повинности, при этом сохраняя разные права и степени свободы.</a:t>
            </a:r>
          </a:p>
        </p:txBody>
      </p:sp>
      <p:sp>
        <p:nvSpPr>
          <p:cNvPr id="12" name="Note mark">
            <a:extLst>
              <a:ext uri="{FF2B5EF4-FFF2-40B4-BE49-F238E27FC236}">
                <a16:creationId xmlns:a16="http://schemas.microsoft.com/office/drawing/2014/main" id="{0E753C17-C246-40C2-79A4-595F0AA675B2}"/>
              </a:ext>
            </a:extLst>
          </p:cNvPr>
          <p:cNvSpPr/>
          <p:nvPr/>
        </p:nvSpPr>
        <p:spPr>
          <a:xfrm>
            <a:off x="4597400" y="4956048"/>
            <a:ext cx="88900" cy="330200"/>
          </a:xfrm>
          <a:prstGeom prst="roundRect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Note mark dot">
            <a:extLst>
              <a:ext uri="{FF2B5EF4-FFF2-40B4-BE49-F238E27FC236}">
                <a16:creationId xmlns:a16="http://schemas.microsoft.com/office/drawing/2014/main" id="{4FD17A1C-A3E5-5A39-078D-2502E891F625}"/>
              </a:ext>
            </a:extLst>
          </p:cNvPr>
          <p:cNvSpPr/>
          <p:nvPr/>
        </p:nvSpPr>
        <p:spPr>
          <a:xfrm>
            <a:off x="4597400" y="5349748"/>
            <a:ext cx="88900" cy="88900"/>
          </a:xfrm>
          <a:prstGeom prst="ellipse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Signature Автор: 100ballnik.com">
            <a:extLst>
              <a:ext uri="{FF2B5EF4-FFF2-40B4-BE49-F238E27FC236}">
                <a16:creationId xmlns:a16="http://schemas.microsoft.com/office/drawing/2014/main" id="{269CADE0-ADC9-6938-255E-57ABA7D3D34B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99E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99E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99E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746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DE082BB-A4BD-D9F9-A3B1-7A033479E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110032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25231F"/>
                </a:solidFill>
                <a:latin typeface="Constantia" panose="02030602050306030303" pitchFamily="18" charset="0"/>
              </a:rPr>
              <a:t>Тяглые люди: основа налоговой и трудовой системы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EAE87D94-8698-14A5-D36D-00BD34AF454D}"/>
              </a:ext>
            </a:extLst>
          </p:cNvPr>
          <p:cNvCxnSpPr/>
          <p:nvPr/>
        </p:nvCxnSpPr>
        <p:spPr>
          <a:xfrm>
            <a:off x="609600" y="1557528"/>
            <a:ext cx="812800" cy="0"/>
          </a:xfrm>
          <a:prstGeom prst="line">
            <a:avLst/>
          </a:prstGeom>
          <a:ln w="28575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BB9F9CA2-A3AC-81AE-B805-0B8458E303B8}"/>
              </a:ext>
            </a:extLst>
          </p:cNvPr>
          <p:cNvSpPr/>
          <p:nvPr/>
        </p:nvSpPr>
        <p:spPr>
          <a:xfrm>
            <a:off x="1498600" y="1513078"/>
            <a:ext cx="88900" cy="88900"/>
          </a:xfrm>
          <a:prstGeom prst="diamond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2482E8E-DFBE-5826-3C8C-BE8E7FFB0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355593"/>
              </p:ext>
            </p:extLst>
          </p:nvPr>
        </p:nvGraphicFramePr>
        <p:xfrm>
          <a:off x="914400" y="1659128"/>
          <a:ext cx="10668000" cy="431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3000">
                  <a:extLst>
                    <a:ext uri="{9D8B030D-6E8A-4147-A177-3AD203B41FA5}">
                      <a16:colId xmlns:a16="http://schemas.microsoft.com/office/drawing/2014/main" val="2650638537"/>
                    </a:ext>
                  </a:extLst>
                </a:gridCol>
                <a:gridCol w="3175000">
                  <a:extLst>
                    <a:ext uri="{9D8B030D-6E8A-4147-A177-3AD203B41FA5}">
                      <a16:colId xmlns:a16="http://schemas.microsoft.com/office/drawing/2014/main" val="791211836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1937306186"/>
                    </a:ext>
                  </a:extLst>
                </a:gridCol>
              </a:tblGrid>
              <a:tr h="616857"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Категория крестьян / тяглых людей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12700" cmpd="sng">
                      <a:solidFill>
                        <a:schemeClr val="lt1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A27B2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Статус / проживание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12700" cmpd="sng">
                      <a:solidFill>
                        <a:schemeClr val="lt1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A27B2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Обязанности и платежи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12700" cmpd="sng">
                      <a:solidFill>
                        <a:schemeClr val="lt1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A27B2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846158"/>
                  </a:ext>
                </a:extLst>
              </a:tr>
              <a:tr h="616857">
                <a:tc>
                  <a:txBody>
                    <a:bodyPr/>
                    <a:lstStyle/>
                    <a:p>
                      <a:r>
                        <a:rPr lang="ru-RU" sz="1900" b="1" dirty="0">
                          <a:solidFill>
                            <a:srgbClr val="A8721C"/>
                          </a:solidFill>
                          <a:latin typeface="Segoe UI" panose="020B0502040204020203" pitchFamily="34" charset="0"/>
                        </a:rPr>
                        <a:t>Купцы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города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торговля, налоги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725482"/>
                  </a:ext>
                </a:extLst>
              </a:tr>
              <a:tr h="616857">
                <a:tc>
                  <a:txBody>
                    <a:bodyPr/>
                    <a:lstStyle/>
                    <a:p>
                      <a:r>
                        <a:rPr lang="ru-RU" sz="1900" b="1" dirty="0">
                          <a:solidFill>
                            <a:srgbClr val="A8721C"/>
                          </a:solidFill>
                          <a:latin typeface="Segoe UI" panose="020B0502040204020203" pitchFamily="34" charset="0"/>
                        </a:rPr>
                        <a:t>Чёрные посадские люди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города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налоги, повинности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0934391"/>
                  </a:ext>
                </a:extLst>
              </a:tr>
              <a:tr h="616857">
                <a:tc>
                  <a:txBody>
                    <a:bodyPr/>
                    <a:lstStyle/>
                    <a:p>
                      <a:r>
                        <a:rPr lang="ru-RU" sz="1900" b="1" dirty="0">
                          <a:solidFill>
                            <a:srgbClr val="4A7A35"/>
                          </a:solidFill>
                          <a:latin typeface="Segoe UI" panose="020B0502040204020203" pitchFamily="34" charset="0"/>
                        </a:rPr>
                        <a:t>Черносошные крестьяне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«чёрная» земля, общины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свободные, платят налоги государю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7899933"/>
                  </a:ext>
                </a:extLst>
              </a:tr>
              <a:tr h="616857">
                <a:tc>
                  <a:txBody>
                    <a:bodyPr/>
                    <a:lstStyle/>
                    <a:p>
                      <a:r>
                        <a:rPr lang="ru-RU" sz="1900" b="1" dirty="0">
                          <a:solidFill>
                            <a:srgbClr val="4A7A35"/>
                          </a:solidFill>
                          <a:latin typeface="Segoe UI" panose="020B0502040204020203" pitchFamily="34" charset="0"/>
                        </a:rPr>
                        <a:t>Дворцовые крестьяне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при дворце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платежи и работы на нужды монарха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8473504"/>
                  </a:ext>
                </a:extLst>
              </a:tr>
              <a:tr h="616857">
                <a:tc>
                  <a:txBody>
                    <a:bodyPr/>
                    <a:lstStyle/>
                    <a:p>
                      <a:r>
                        <a:rPr lang="ru-RU" sz="1900" b="1" dirty="0">
                          <a:solidFill>
                            <a:srgbClr val="4A7A35"/>
                          </a:solidFill>
                          <a:latin typeface="Segoe UI" panose="020B0502040204020203" pitchFamily="34" charset="0"/>
                        </a:rPr>
                        <a:t>Частновладельческие крестьяне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поместья и вотчины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оброк, барщина для владельца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6302798"/>
                  </a:ext>
                </a:extLst>
              </a:tr>
              <a:tr h="616857">
                <a:tc>
                  <a:txBody>
                    <a:bodyPr/>
                    <a:lstStyle/>
                    <a:p>
                      <a:r>
                        <a:rPr lang="ru-RU" sz="1900" b="1" dirty="0">
                          <a:solidFill>
                            <a:srgbClr val="4A7A35"/>
                          </a:solidFill>
                          <a:latin typeface="Segoe UI" panose="020B0502040204020203" pitchFamily="34" charset="0"/>
                        </a:rPr>
                        <a:t>Монастырские крестьяне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монастырские земли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>
                          <a:solidFill>
                            <a:srgbClr val="25231F"/>
                          </a:solidFill>
                          <a:latin typeface="Segoe UI" panose="020B0502040204020203" pitchFamily="34" charset="0"/>
                        </a:rPr>
                        <a:t>оброк и работы для монастыря</a:t>
                      </a:r>
                    </a:p>
                  </a:txBody>
                  <a:tcPr marL="114300" marR="114300" marT="63500" marB="63500" anchor="ctr">
                    <a:lnL w="12700" cmpd="sng">
                      <a:solidFill>
                        <a:schemeClr val="lt1"/>
                      </a:solidFill>
                    </a:lnL>
                    <a:lnR w="12700" cmpd="sng">
                      <a:solidFill>
                        <a:schemeClr val="lt1"/>
                      </a:solidFill>
                    </a:lnR>
                    <a:lnT w="9525" cmpd="sng">
                      <a:solidFill>
                        <a:srgbClr val="D7CAAE"/>
                      </a:solidFill>
                    </a:lnT>
                    <a:lnB w="9525" cmpd="sng">
                      <a:solidFill>
                        <a:srgbClr val="D7CAAE"/>
                      </a:solidFill>
                    </a:lnB>
                    <a:solidFill>
                      <a:srgbClr val="F8F2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436384"/>
                  </a:ext>
                </a:extLst>
              </a:tr>
            </a:tbl>
          </a:graphicData>
        </a:graphic>
      </p:graphicFrame>
      <p:sp>
        <p:nvSpPr>
          <p:cNvPr id="6" name="Row mark 2">
            <a:extLst>
              <a:ext uri="{FF2B5EF4-FFF2-40B4-BE49-F238E27FC236}">
                <a16:creationId xmlns:a16="http://schemas.microsoft.com/office/drawing/2014/main" id="{A9AA94C6-DD07-4D4F-BD2B-0C88E4207323}"/>
              </a:ext>
            </a:extLst>
          </p:cNvPr>
          <p:cNvSpPr/>
          <p:nvPr/>
        </p:nvSpPr>
        <p:spPr>
          <a:xfrm>
            <a:off x="711200" y="2416048"/>
            <a:ext cx="101600" cy="515257"/>
          </a:xfrm>
          <a:prstGeom prst="roundRect">
            <a:avLst/>
          </a:prstGeom>
          <a:solidFill>
            <a:srgbClr val="A872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ow mark 3">
            <a:extLst>
              <a:ext uri="{FF2B5EF4-FFF2-40B4-BE49-F238E27FC236}">
                <a16:creationId xmlns:a16="http://schemas.microsoft.com/office/drawing/2014/main" id="{D875481B-600D-7D00-2B98-ADD8A526291E}"/>
              </a:ext>
            </a:extLst>
          </p:cNvPr>
          <p:cNvSpPr/>
          <p:nvPr/>
        </p:nvSpPr>
        <p:spPr>
          <a:xfrm>
            <a:off x="711200" y="3032905"/>
            <a:ext cx="101600" cy="515257"/>
          </a:xfrm>
          <a:prstGeom prst="roundRect">
            <a:avLst/>
          </a:prstGeom>
          <a:solidFill>
            <a:srgbClr val="A872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ow mark 4">
            <a:extLst>
              <a:ext uri="{FF2B5EF4-FFF2-40B4-BE49-F238E27FC236}">
                <a16:creationId xmlns:a16="http://schemas.microsoft.com/office/drawing/2014/main" id="{9BA82E79-CF94-1D72-AFD2-4802F1E37A82}"/>
              </a:ext>
            </a:extLst>
          </p:cNvPr>
          <p:cNvSpPr/>
          <p:nvPr/>
        </p:nvSpPr>
        <p:spPr>
          <a:xfrm>
            <a:off x="711200" y="3649762"/>
            <a:ext cx="101600" cy="604520"/>
          </a:xfrm>
          <a:prstGeom prst="roundRect">
            <a:avLst/>
          </a:prstGeom>
          <a:solidFill>
            <a:srgbClr val="4A7A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ow mark 5">
            <a:extLst>
              <a:ext uri="{FF2B5EF4-FFF2-40B4-BE49-F238E27FC236}">
                <a16:creationId xmlns:a16="http://schemas.microsoft.com/office/drawing/2014/main" id="{F446DD71-0958-44E2-03D9-55AA66C97653}"/>
              </a:ext>
            </a:extLst>
          </p:cNvPr>
          <p:cNvSpPr/>
          <p:nvPr/>
        </p:nvSpPr>
        <p:spPr>
          <a:xfrm>
            <a:off x="711200" y="4355882"/>
            <a:ext cx="101600" cy="604520"/>
          </a:xfrm>
          <a:prstGeom prst="roundRect">
            <a:avLst/>
          </a:prstGeom>
          <a:solidFill>
            <a:srgbClr val="4A7A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Row mark 6">
            <a:extLst>
              <a:ext uri="{FF2B5EF4-FFF2-40B4-BE49-F238E27FC236}">
                <a16:creationId xmlns:a16="http://schemas.microsoft.com/office/drawing/2014/main" id="{F4DB7FEF-D61E-6519-7B05-CC09640C9E5C}"/>
              </a:ext>
            </a:extLst>
          </p:cNvPr>
          <p:cNvSpPr/>
          <p:nvPr/>
        </p:nvSpPr>
        <p:spPr>
          <a:xfrm>
            <a:off x="711200" y="5062002"/>
            <a:ext cx="101600" cy="604520"/>
          </a:xfrm>
          <a:prstGeom prst="roundRect">
            <a:avLst/>
          </a:prstGeom>
          <a:solidFill>
            <a:srgbClr val="4A7A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ow mark 7">
            <a:extLst>
              <a:ext uri="{FF2B5EF4-FFF2-40B4-BE49-F238E27FC236}">
                <a16:creationId xmlns:a16="http://schemas.microsoft.com/office/drawing/2014/main" id="{9706E498-23A9-021C-4B44-2713EFC9C7A0}"/>
              </a:ext>
            </a:extLst>
          </p:cNvPr>
          <p:cNvSpPr/>
          <p:nvPr/>
        </p:nvSpPr>
        <p:spPr>
          <a:xfrm>
            <a:off x="711200" y="5768122"/>
            <a:ext cx="101600" cy="515257"/>
          </a:xfrm>
          <a:prstGeom prst="roundRect">
            <a:avLst/>
          </a:prstGeom>
          <a:solidFill>
            <a:srgbClr val="4A7A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Signature Автор: 100ballnik.com">
            <a:extLst>
              <a:ext uri="{FF2B5EF4-FFF2-40B4-BE49-F238E27FC236}">
                <a16:creationId xmlns:a16="http://schemas.microsoft.com/office/drawing/2014/main" id="{77F48F3F-1806-DF8A-3BEE-539D72565EDD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B8170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B8170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B817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328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ADBD8C1-6D97-FCF3-2150-23AB7A71D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D7B062"/>
                </a:solidFill>
                <a:latin typeface="Constantia" panose="02030602050306030303" pitchFamily="18" charset="0"/>
              </a:rPr>
              <a:t>Особые категории населения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FD3C788E-616C-38F8-9042-AC3165DE7A4A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D7B06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931E4558-5A18-72F2-146A-A72B4DEF652E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D7B06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Cat 0 card">
            <a:extLst>
              <a:ext uri="{FF2B5EF4-FFF2-40B4-BE49-F238E27FC236}">
                <a16:creationId xmlns:a16="http://schemas.microsoft.com/office/drawing/2014/main" id="{AEBCCA3C-6E5B-573F-8601-414450ED15C5}"/>
              </a:ext>
            </a:extLst>
          </p:cNvPr>
          <p:cNvSpPr/>
          <p:nvPr/>
        </p:nvSpPr>
        <p:spPr>
          <a:xfrm>
            <a:off x="609600" y="1210564"/>
            <a:ext cx="5334000" cy="1635760"/>
          </a:xfrm>
          <a:prstGeom prst="roundRect">
            <a:avLst>
              <a:gd name="adj" fmla="val 6000"/>
            </a:avLst>
          </a:prstGeom>
          <a:solidFill>
            <a:srgbClr val="27382F"/>
          </a:solidFill>
          <a:ln w="9525">
            <a:solidFill>
              <a:srgbClr val="3D554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Cat 0">
            <a:extLst>
              <a:ext uri="{FF2B5EF4-FFF2-40B4-BE49-F238E27FC236}">
                <a16:creationId xmlns:a16="http://schemas.microsoft.com/office/drawing/2014/main" id="{2389F9EA-B5C7-4B14-38E7-B1E044236AC8}"/>
              </a:ext>
            </a:extLst>
          </p:cNvPr>
          <p:cNvSpPr txBox="1"/>
          <p:nvPr/>
        </p:nvSpPr>
        <p:spPr>
          <a:xfrm>
            <a:off x="889000" y="1388364"/>
            <a:ext cx="4851400" cy="1280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Отдельные социальные группы включали </a:t>
            </a:r>
            <a:r>
              <a:rPr lang="ru-RU" sz="2100" b="1" dirty="0">
                <a:solidFill>
                  <a:srgbClr val="AEB8C6"/>
                </a:solidFill>
                <a:latin typeface="Segoe UI" panose="020B0502040204020203" pitchFamily="34" charset="0"/>
              </a:rPr>
              <a:t>холопов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 (обельных и кабальных), положение которых приближалось к рабскому,</a:t>
            </a:r>
          </a:p>
        </p:txBody>
      </p:sp>
      <p:sp>
        <p:nvSpPr>
          <p:cNvPr id="7" name="Cat 0 bar">
            <a:extLst>
              <a:ext uri="{FF2B5EF4-FFF2-40B4-BE49-F238E27FC236}">
                <a16:creationId xmlns:a16="http://schemas.microsoft.com/office/drawing/2014/main" id="{F9FB9213-330F-C17C-EFE1-88134D1D2177}"/>
              </a:ext>
            </a:extLst>
          </p:cNvPr>
          <p:cNvSpPr/>
          <p:nvPr/>
        </p:nvSpPr>
        <p:spPr>
          <a:xfrm>
            <a:off x="711200" y="1337564"/>
            <a:ext cx="50800" cy="1381760"/>
          </a:xfrm>
          <a:prstGeom prst="rect">
            <a:avLst/>
          </a:prstGeom>
          <a:solidFill>
            <a:srgbClr val="AEB8C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Cat 1 card">
            <a:extLst>
              <a:ext uri="{FF2B5EF4-FFF2-40B4-BE49-F238E27FC236}">
                <a16:creationId xmlns:a16="http://schemas.microsoft.com/office/drawing/2014/main" id="{762FCD81-054A-AD91-B7D4-513F049195CE}"/>
              </a:ext>
            </a:extLst>
          </p:cNvPr>
          <p:cNvSpPr/>
          <p:nvPr/>
        </p:nvSpPr>
        <p:spPr>
          <a:xfrm>
            <a:off x="6248400" y="1210564"/>
            <a:ext cx="5334000" cy="1635760"/>
          </a:xfrm>
          <a:prstGeom prst="roundRect">
            <a:avLst>
              <a:gd name="adj" fmla="val 6000"/>
            </a:avLst>
          </a:prstGeom>
          <a:solidFill>
            <a:srgbClr val="27382F"/>
          </a:solidFill>
          <a:ln w="9525">
            <a:solidFill>
              <a:srgbClr val="3D554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Cat 1">
            <a:extLst>
              <a:ext uri="{FF2B5EF4-FFF2-40B4-BE49-F238E27FC236}">
                <a16:creationId xmlns:a16="http://schemas.microsoft.com/office/drawing/2014/main" id="{7282C14D-ED13-D1F2-9F07-16A98C3C7392}"/>
              </a:ext>
            </a:extLst>
          </p:cNvPr>
          <p:cNvSpPr txBox="1"/>
          <p:nvPr/>
        </p:nvSpPr>
        <p:spPr>
          <a:xfrm>
            <a:off x="6527800" y="1388364"/>
            <a:ext cx="4851400" cy="640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и </a:t>
            </a:r>
            <a:r>
              <a:rPr lang="ru-RU" sz="2100" b="1" dirty="0">
                <a:solidFill>
                  <a:srgbClr val="AEB8C6"/>
                </a:solidFill>
                <a:latin typeface="Segoe UI" panose="020B0502040204020203" pitchFamily="34" charset="0"/>
              </a:rPr>
              <a:t>гулящих людей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 — без постоянного места жительства и обязанностей.</a:t>
            </a:r>
          </a:p>
        </p:txBody>
      </p:sp>
      <p:sp>
        <p:nvSpPr>
          <p:cNvPr id="10" name="Cat 1 bar">
            <a:extLst>
              <a:ext uri="{FF2B5EF4-FFF2-40B4-BE49-F238E27FC236}">
                <a16:creationId xmlns:a16="http://schemas.microsoft.com/office/drawing/2014/main" id="{077DFF12-7A7E-6B6D-5609-CF5CC3E4E1E8}"/>
              </a:ext>
            </a:extLst>
          </p:cNvPr>
          <p:cNvSpPr/>
          <p:nvPr/>
        </p:nvSpPr>
        <p:spPr>
          <a:xfrm>
            <a:off x="6350000" y="1337564"/>
            <a:ext cx="50800" cy="1381760"/>
          </a:xfrm>
          <a:prstGeom prst="rect">
            <a:avLst/>
          </a:prstGeom>
          <a:solidFill>
            <a:srgbClr val="AEB8C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Cat 2 card">
            <a:extLst>
              <a:ext uri="{FF2B5EF4-FFF2-40B4-BE49-F238E27FC236}">
                <a16:creationId xmlns:a16="http://schemas.microsoft.com/office/drawing/2014/main" id="{DFA8AA15-9948-9252-D656-962852F14B09}"/>
              </a:ext>
            </a:extLst>
          </p:cNvPr>
          <p:cNvSpPr/>
          <p:nvPr/>
        </p:nvSpPr>
        <p:spPr>
          <a:xfrm>
            <a:off x="609600" y="3024124"/>
            <a:ext cx="5334000" cy="1635760"/>
          </a:xfrm>
          <a:prstGeom prst="roundRect">
            <a:avLst>
              <a:gd name="adj" fmla="val 6000"/>
            </a:avLst>
          </a:prstGeom>
          <a:solidFill>
            <a:srgbClr val="27382F"/>
          </a:solidFill>
          <a:ln w="9525">
            <a:solidFill>
              <a:srgbClr val="3D554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Cat 2">
            <a:extLst>
              <a:ext uri="{FF2B5EF4-FFF2-40B4-BE49-F238E27FC236}">
                <a16:creationId xmlns:a16="http://schemas.microsoft.com/office/drawing/2014/main" id="{E6A9B4DC-A646-9DBB-C780-A12115BDC8C6}"/>
              </a:ext>
            </a:extLst>
          </p:cNvPr>
          <p:cNvSpPr txBox="1"/>
          <p:nvPr/>
        </p:nvSpPr>
        <p:spPr>
          <a:xfrm>
            <a:off x="889000" y="3201924"/>
            <a:ext cx="4851400" cy="1280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В состав населения также входили </a:t>
            </a:r>
            <a:r>
              <a:rPr lang="ru-RU" sz="2100" b="1" dirty="0">
                <a:solidFill>
                  <a:srgbClr val="AEB8C6"/>
                </a:solidFill>
                <a:latin typeface="Segoe UI" panose="020B0502040204020203" pitchFamily="34" charset="0"/>
              </a:rPr>
              <a:t>ясачные люди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 (присоединённые народы Западной Сибири и Урала, платившие ясак)</a:t>
            </a:r>
          </a:p>
        </p:txBody>
      </p:sp>
      <p:sp>
        <p:nvSpPr>
          <p:cNvPr id="13" name="Cat 2 bar">
            <a:extLst>
              <a:ext uri="{FF2B5EF4-FFF2-40B4-BE49-F238E27FC236}">
                <a16:creationId xmlns:a16="http://schemas.microsoft.com/office/drawing/2014/main" id="{FDD993A1-781D-EA6B-EEA4-057F17AC3D45}"/>
              </a:ext>
            </a:extLst>
          </p:cNvPr>
          <p:cNvSpPr/>
          <p:nvPr/>
        </p:nvSpPr>
        <p:spPr>
          <a:xfrm>
            <a:off x="711200" y="3151124"/>
            <a:ext cx="50800" cy="1381760"/>
          </a:xfrm>
          <a:prstGeom prst="rect">
            <a:avLst/>
          </a:prstGeom>
          <a:solidFill>
            <a:srgbClr val="AEB8C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Cat 3 card">
            <a:extLst>
              <a:ext uri="{FF2B5EF4-FFF2-40B4-BE49-F238E27FC236}">
                <a16:creationId xmlns:a16="http://schemas.microsoft.com/office/drawing/2014/main" id="{DA7BDFAA-7AEE-5DE8-417D-A1ED9E76EE0C}"/>
              </a:ext>
            </a:extLst>
          </p:cNvPr>
          <p:cNvSpPr/>
          <p:nvPr/>
        </p:nvSpPr>
        <p:spPr>
          <a:xfrm>
            <a:off x="6248400" y="3024124"/>
            <a:ext cx="5334000" cy="1635760"/>
          </a:xfrm>
          <a:prstGeom prst="roundRect">
            <a:avLst>
              <a:gd name="adj" fmla="val 6000"/>
            </a:avLst>
          </a:prstGeom>
          <a:solidFill>
            <a:srgbClr val="27382F"/>
          </a:solidFill>
          <a:ln w="9525">
            <a:solidFill>
              <a:srgbClr val="3D554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Cat 3">
            <a:extLst>
              <a:ext uri="{FF2B5EF4-FFF2-40B4-BE49-F238E27FC236}">
                <a16:creationId xmlns:a16="http://schemas.microsoft.com/office/drawing/2014/main" id="{10A35CB8-1FD4-BF5D-90BE-8DDE81AC1F39}"/>
              </a:ext>
            </a:extLst>
          </p:cNvPr>
          <p:cNvSpPr txBox="1"/>
          <p:nvPr/>
        </p:nvSpPr>
        <p:spPr>
          <a:xfrm>
            <a:off x="6527800" y="3201924"/>
            <a:ext cx="4851400" cy="1280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и </a:t>
            </a:r>
            <a:r>
              <a:rPr lang="ru-RU" sz="2100" b="1" dirty="0">
                <a:solidFill>
                  <a:srgbClr val="AEB8C6"/>
                </a:solidFill>
                <a:latin typeface="Segoe UI" panose="020B0502040204020203" pitchFamily="34" charset="0"/>
              </a:rPr>
              <a:t>служилые иноземцы</a:t>
            </a:r>
            <a:r>
              <a:rPr lang="ru-RU" sz="2100" dirty="0">
                <a:solidFill>
                  <a:srgbClr val="F4EFE3"/>
                </a:solidFill>
                <a:latin typeface="Segoe UI" panose="020B0502040204020203" pitchFamily="34" charset="0"/>
              </a:rPr>
              <a:t> — военные, мастера, архитекторы и художники из Западной Европы, жившие в московских слободах.</a:t>
            </a:r>
          </a:p>
        </p:txBody>
      </p:sp>
      <p:sp>
        <p:nvSpPr>
          <p:cNvPr id="16" name="Cat 3 bar">
            <a:extLst>
              <a:ext uri="{FF2B5EF4-FFF2-40B4-BE49-F238E27FC236}">
                <a16:creationId xmlns:a16="http://schemas.microsoft.com/office/drawing/2014/main" id="{B52DAE5D-E642-C33D-55B2-D8AA9EF11297}"/>
              </a:ext>
            </a:extLst>
          </p:cNvPr>
          <p:cNvSpPr/>
          <p:nvPr/>
        </p:nvSpPr>
        <p:spPr>
          <a:xfrm>
            <a:off x="6350000" y="3151124"/>
            <a:ext cx="50800" cy="1381760"/>
          </a:xfrm>
          <a:prstGeom prst="rect">
            <a:avLst/>
          </a:prstGeom>
          <a:solidFill>
            <a:srgbClr val="AEB8C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Note card">
            <a:extLst>
              <a:ext uri="{FF2B5EF4-FFF2-40B4-BE49-F238E27FC236}">
                <a16:creationId xmlns:a16="http://schemas.microsoft.com/office/drawing/2014/main" id="{AB07DC82-F9D9-79D0-D3E1-7025B5F5D9F3}"/>
              </a:ext>
            </a:extLst>
          </p:cNvPr>
          <p:cNvSpPr/>
          <p:nvPr/>
        </p:nvSpPr>
        <p:spPr>
          <a:xfrm>
            <a:off x="609600" y="4913884"/>
            <a:ext cx="7112000" cy="1270000"/>
          </a:xfrm>
          <a:prstGeom prst="roundRect">
            <a:avLst>
              <a:gd name="adj" fmla="val 6000"/>
            </a:avLst>
          </a:prstGeom>
          <a:solidFill>
            <a:srgbClr val="F8F2E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Note">
            <a:extLst>
              <a:ext uri="{FF2B5EF4-FFF2-40B4-BE49-F238E27FC236}">
                <a16:creationId xmlns:a16="http://schemas.microsoft.com/office/drawing/2014/main" id="{D8B420F6-C736-8E0D-08D5-EA2D2E077A08}"/>
              </a:ext>
            </a:extLst>
          </p:cNvPr>
          <p:cNvSpPr txBox="1"/>
          <p:nvPr/>
        </p:nvSpPr>
        <p:spPr>
          <a:xfrm>
            <a:off x="1117600" y="5091684"/>
            <a:ext cx="63500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5231F"/>
                </a:solidFill>
                <a:latin typeface="Segoe UI" panose="020B0502040204020203" pitchFamily="34" charset="0"/>
              </a:rPr>
              <a:t>Эти группы дополняли традиционную сословную структуру, обеспечивая государю рабочую силу, армию и специальные навыки.</a:t>
            </a:r>
          </a:p>
        </p:txBody>
      </p:sp>
      <p:sp>
        <p:nvSpPr>
          <p:cNvPr id="19" name="Note mark">
            <a:extLst>
              <a:ext uri="{FF2B5EF4-FFF2-40B4-BE49-F238E27FC236}">
                <a16:creationId xmlns:a16="http://schemas.microsoft.com/office/drawing/2014/main" id="{C8B070E1-6764-3C95-4C65-DF03675E66F6}"/>
              </a:ext>
            </a:extLst>
          </p:cNvPr>
          <p:cNvSpPr/>
          <p:nvPr/>
        </p:nvSpPr>
        <p:spPr>
          <a:xfrm>
            <a:off x="838200" y="5091684"/>
            <a:ext cx="88900" cy="330200"/>
          </a:xfrm>
          <a:prstGeom prst="roundRect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Note mark dot">
            <a:extLst>
              <a:ext uri="{FF2B5EF4-FFF2-40B4-BE49-F238E27FC236}">
                <a16:creationId xmlns:a16="http://schemas.microsoft.com/office/drawing/2014/main" id="{3C773B11-EBF0-B060-8B9D-B741035C8386}"/>
              </a:ext>
            </a:extLst>
          </p:cNvPr>
          <p:cNvSpPr/>
          <p:nvPr/>
        </p:nvSpPr>
        <p:spPr>
          <a:xfrm>
            <a:off x="838200" y="5485384"/>
            <a:ext cx="88900" cy="88900"/>
          </a:xfrm>
          <a:prstGeom prst="ellipse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Special img" descr="Конные боевые холопы. Фрагмент плана Москвы из книги С. Герберштейна, 1556 г.">
            <a:extLst>
              <a:ext uri="{FF2B5EF4-FFF2-40B4-BE49-F238E27FC236}">
                <a16:creationId xmlns:a16="http://schemas.microsoft.com/office/drawing/2014/main" id="{BFE28898-606D-2430-82F5-E03003284F6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029" y="4913884"/>
            <a:ext cx="2698741" cy="1436116"/>
          </a:xfrm>
          <a:prstGeom prst="roundRect">
            <a:avLst>
              <a:gd name="adj" fmla="val 4000"/>
            </a:avLst>
          </a:prstGeom>
          <a:ln w="15875">
            <a:solidFill>
              <a:srgbClr val="AEB8C6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5E690005-C4CC-53C6-837A-601B72860B10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8A99E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8A99E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8A99E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06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2DDA032E-DC61-DD64-CA12-236EFDDE2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02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25231F"/>
                </a:solidFill>
                <a:latin typeface="Constantia" panose="02030602050306030303" pitchFamily="18" charset="0"/>
              </a:rPr>
              <a:t>Итоги</a:t>
            </a:r>
          </a:p>
        </p:txBody>
      </p:sp>
      <p:cxnSp>
        <p:nvCxnSpPr>
          <p:cNvPr id="3" name="Title rule">
            <a:extLst>
              <a:ext uri="{FF2B5EF4-FFF2-40B4-BE49-F238E27FC236}">
                <a16:creationId xmlns:a16="http://schemas.microsoft.com/office/drawing/2014/main" id="{68B77A7B-8CDA-B087-7D5D-3B75748423F7}"/>
              </a:ext>
            </a:extLst>
          </p:cNvPr>
          <p:cNvCxnSpPr/>
          <p:nvPr/>
        </p:nvCxnSpPr>
        <p:spPr>
          <a:xfrm>
            <a:off x="609600" y="1007364"/>
            <a:ext cx="812800" cy="0"/>
          </a:xfrm>
          <a:prstGeom prst="line">
            <a:avLst/>
          </a:prstGeom>
          <a:ln w="28575">
            <a:solidFill>
              <a:srgbClr val="A27B2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lozenge">
            <a:extLst>
              <a:ext uri="{FF2B5EF4-FFF2-40B4-BE49-F238E27FC236}">
                <a16:creationId xmlns:a16="http://schemas.microsoft.com/office/drawing/2014/main" id="{43352BB6-CAF7-44F9-F781-E46D1BD76096}"/>
              </a:ext>
            </a:extLst>
          </p:cNvPr>
          <p:cNvSpPr/>
          <p:nvPr/>
        </p:nvSpPr>
        <p:spPr>
          <a:xfrm>
            <a:off x="1498600" y="962914"/>
            <a:ext cx="88900" cy="88900"/>
          </a:xfrm>
          <a:prstGeom prst="diamond">
            <a:avLst/>
          </a:prstGeom>
          <a:solidFill>
            <a:srgbClr val="A27B2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Summary">
            <a:extLst>
              <a:ext uri="{FF2B5EF4-FFF2-40B4-BE49-F238E27FC236}">
                <a16:creationId xmlns:a16="http://schemas.microsoft.com/office/drawing/2014/main" id="{ED7A5B6C-2E1F-5513-A1C5-DA5883F8A7CB}"/>
              </a:ext>
            </a:extLst>
          </p:cNvPr>
          <p:cNvSpPr txBox="1"/>
          <p:nvPr/>
        </p:nvSpPr>
        <p:spPr>
          <a:xfrm>
            <a:off x="609600" y="1210564"/>
            <a:ext cx="7112000" cy="31546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Государственное объединение земель и процесс централизации происходили не одновременно, что влияло на формирование общества. В XVI веке продолжался процесс </a:t>
            </a:r>
            <a:r>
              <a:rPr lang="ru-RU" sz="2300" b="1" dirty="0">
                <a:solidFill>
                  <a:srgbClr val="25231F"/>
                </a:solidFill>
                <a:latin typeface="Segoe UI" panose="020B0502040204020203" pitchFamily="34" charset="0"/>
              </a:rPr>
              <a:t>становления и дифференциации сословий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: </a:t>
            </a:r>
            <a:r>
              <a:rPr lang="ru-RU" sz="2300" b="1" dirty="0">
                <a:solidFill>
                  <a:srgbClr val="2F5A94"/>
                </a:solidFill>
                <a:latin typeface="Segoe UI" panose="020B0502040204020203" pitchFamily="34" charset="0"/>
              </a:rPr>
              <a:t>служилые люди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, </a:t>
            </a:r>
            <a:r>
              <a:rPr lang="ru-RU" sz="2300" b="1" dirty="0">
                <a:solidFill>
                  <a:srgbClr val="A8721C"/>
                </a:solidFill>
                <a:latin typeface="Segoe UI" panose="020B0502040204020203" pitchFamily="34" charset="0"/>
              </a:rPr>
              <a:t>тяглые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, </a:t>
            </a:r>
            <a:r>
              <a:rPr lang="ru-RU" sz="2300" b="1" dirty="0">
                <a:solidFill>
                  <a:srgbClr val="6A4A8C"/>
                </a:solidFill>
                <a:latin typeface="Segoe UI" panose="020B0502040204020203" pitchFamily="34" charset="0"/>
              </a:rPr>
              <a:t>духовенство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 и </a:t>
            </a:r>
            <a:r>
              <a:rPr lang="ru-RU" sz="2300" b="1" dirty="0">
                <a:solidFill>
                  <a:srgbClr val="5B6573"/>
                </a:solidFill>
                <a:latin typeface="Segoe UI" panose="020B0502040204020203" pitchFamily="34" charset="0"/>
              </a:rPr>
              <a:t>особые категории населения</a:t>
            </a:r>
            <a:r>
              <a:rPr lang="ru-RU" sz="2300" dirty="0">
                <a:solidFill>
                  <a:srgbClr val="25231F"/>
                </a:solidFill>
                <a:latin typeface="Segoe UI" panose="020B0502040204020203" pitchFamily="34" charset="0"/>
              </a:rPr>
              <a:t>. Социальная структура постепенно адаптировалась к потребностям централизованного государства.</a:t>
            </a:r>
          </a:p>
        </p:txBody>
      </p:sp>
      <p:sp>
        <p:nvSpPr>
          <p:cNvPr id="6" name="Key card">
            <a:extLst>
              <a:ext uri="{FF2B5EF4-FFF2-40B4-BE49-F238E27FC236}">
                <a16:creationId xmlns:a16="http://schemas.microsoft.com/office/drawing/2014/main" id="{9EA65F85-B619-DC85-9E92-8D84F61871DF}"/>
              </a:ext>
            </a:extLst>
          </p:cNvPr>
          <p:cNvSpPr/>
          <p:nvPr/>
        </p:nvSpPr>
        <p:spPr>
          <a:xfrm>
            <a:off x="609600" y="4644644"/>
            <a:ext cx="7112000" cy="1457960"/>
          </a:xfrm>
          <a:prstGeom prst="roundRect">
            <a:avLst>
              <a:gd name="adj" fmla="val 6000"/>
            </a:avLst>
          </a:prstGeom>
          <a:solidFill>
            <a:srgbClr val="1C292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Key">
            <a:extLst>
              <a:ext uri="{FF2B5EF4-FFF2-40B4-BE49-F238E27FC236}">
                <a16:creationId xmlns:a16="http://schemas.microsoft.com/office/drawing/2014/main" id="{D4641B81-AC0E-4699-CDA3-05F9A3E6B481}"/>
              </a:ext>
            </a:extLst>
          </p:cNvPr>
          <p:cNvSpPr txBox="1"/>
          <p:nvPr/>
        </p:nvSpPr>
        <p:spPr>
          <a:xfrm>
            <a:off x="914400" y="4847844"/>
            <a:ext cx="6578600" cy="1051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4EFE3"/>
                </a:solidFill>
                <a:latin typeface="Segoe UI" panose="020B0502040204020203" pitchFamily="34" charset="0"/>
              </a:rPr>
              <a:t>Российское общество XVI века сочетало </a:t>
            </a:r>
            <a:r>
              <a:rPr lang="ru-RU" sz="2300" b="1" dirty="0">
                <a:solidFill>
                  <a:srgbClr val="D7B062"/>
                </a:solidFill>
                <a:latin typeface="Segoe UI" panose="020B0502040204020203" pitchFamily="34" charset="0"/>
              </a:rPr>
              <a:t>сословное деление</a:t>
            </a:r>
            <a:r>
              <a:rPr lang="ru-RU" sz="2300" dirty="0">
                <a:solidFill>
                  <a:srgbClr val="F4EFE3"/>
                </a:solidFill>
                <a:latin typeface="Segoe UI" panose="020B0502040204020203" pitchFamily="34" charset="0"/>
              </a:rPr>
              <a:t> с растущей ролью </a:t>
            </a:r>
            <a:r>
              <a:rPr lang="ru-RU" sz="2300" b="1" dirty="0">
                <a:solidFill>
                  <a:srgbClr val="D7B062"/>
                </a:solidFill>
                <a:latin typeface="Segoe UI" panose="020B0502040204020203" pitchFamily="34" charset="0"/>
              </a:rPr>
              <a:t>централизованной власти</a:t>
            </a:r>
            <a:r>
              <a:rPr lang="ru-RU" sz="2300" dirty="0">
                <a:solidFill>
                  <a:srgbClr val="F4EFE3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8" name="Key bar">
            <a:extLst>
              <a:ext uri="{FF2B5EF4-FFF2-40B4-BE49-F238E27FC236}">
                <a16:creationId xmlns:a16="http://schemas.microsoft.com/office/drawing/2014/main" id="{0B3598BE-87F7-F4C7-7BE2-C2E52D50A745}"/>
              </a:ext>
            </a:extLst>
          </p:cNvPr>
          <p:cNvSpPr/>
          <p:nvPr/>
        </p:nvSpPr>
        <p:spPr>
          <a:xfrm>
            <a:off x="711200" y="4771644"/>
            <a:ext cx="50800" cy="1203960"/>
          </a:xfrm>
          <a:prstGeom prst="rect">
            <a:avLst/>
          </a:prstGeom>
          <a:solidFill>
            <a:srgbClr val="D7B06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Summary img" descr="Москва XVI века">
            <a:extLst>
              <a:ext uri="{FF2B5EF4-FFF2-40B4-BE49-F238E27FC236}">
                <a16:creationId xmlns:a16="http://schemas.microsoft.com/office/drawing/2014/main" id="{183807B1-46BC-AE3D-95F8-E6D557F126A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1210564"/>
            <a:ext cx="3505200" cy="5215636"/>
          </a:xfrm>
          <a:prstGeom prst="roundRect">
            <a:avLst>
              <a:gd name="adj" fmla="val 4000"/>
            </a:avLst>
          </a:prstGeom>
          <a:ln w="12700">
            <a:solidFill>
              <a:srgbClr val="D7CAAE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1" name="Signature Автор: 100ballnik.com">
            <a:extLst>
              <a:ext uri="{FF2B5EF4-FFF2-40B4-BE49-F238E27FC236}">
                <a16:creationId xmlns:a16="http://schemas.microsoft.com/office/drawing/2014/main" id="{4B14F838-1B3E-3A53-BFBF-05AA8A65A678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B8170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B8170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B817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029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25231F"/>
      </a:dk1>
      <a:lt1>
        <a:srgbClr val="FFFFFF"/>
      </a:lt1>
      <a:dk2>
        <a:srgbClr val="57524A"/>
      </a:dk2>
      <a:lt2>
        <a:srgbClr val="F6E8CF"/>
      </a:lt2>
      <a:accent1>
        <a:srgbClr val="A8322A"/>
      </a:accent1>
      <a:accent2>
        <a:srgbClr val="2F5A94"/>
      </a:accent2>
      <a:accent3>
        <a:srgbClr val="A8721C"/>
      </a:accent3>
      <a:accent4>
        <a:srgbClr val="4A7A35"/>
      </a:accent4>
      <a:accent5>
        <a:srgbClr val="6A4A8C"/>
      </a:accent5>
      <a:accent6>
        <a:srgbClr val="23777B"/>
      </a:accent6>
      <a:hlink>
        <a:srgbClr val="467886"/>
      </a:hlink>
      <a:folHlink>
        <a:srgbClr val="96607D"/>
      </a:folHlink>
    </a:clrScheme>
    <a:fontScheme name="Стандартная">
      <a:majorFont>
        <a:latin typeface="Constantia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Segoe UI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888</Words>
  <Application>Microsoft Office PowerPoint</Application>
  <PresentationFormat>Произвольный</PresentationFormat>
  <Paragraphs>110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Constantia</vt:lpstr>
      <vt:lpstr>Segoe UI</vt:lpstr>
      <vt:lpstr>Тема Office</vt:lpstr>
      <vt:lpstr>Презентация PowerPoint</vt:lpstr>
      <vt:lpstr>Централизация и новые сословия</vt:lpstr>
      <vt:lpstr>Централизация и новые сословия</vt:lpstr>
      <vt:lpstr>Сословная структура и новые сословия</vt:lpstr>
      <vt:lpstr>Социальная лестница и положение князей</vt:lpstr>
      <vt:lpstr>Служилые и тяглые люди</vt:lpstr>
      <vt:lpstr>Русское духовенство: чёрное и белое</vt:lpstr>
      <vt:lpstr>Служилые люди: «по отечеству» и «по прибору»</vt:lpstr>
      <vt:lpstr>Тяглые люди: основа налоговой и трудовой системы</vt:lpstr>
      <vt:lpstr>Тяглые люди: основа налоговой и трудовой системы</vt:lpstr>
      <vt:lpstr>Особые категории населения</vt:lpstr>
      <vt:lpstr>Итоги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Русское общество в XVI веке</dc:title>
  <dc:creator>100ballnik.com</dc:creator>
  <cp:lastModifiedBy>Mendal</cp:lastModifiedBy>
  <cp:revision>1</cp:revision>
  <dcterms:created xsi:type="dcterms:W3CDTF">2026-11-02T20:34:40Z</dcterms:created>
  <dcterms:modified xsi:type="dcterms:W3CDTF">2026-11-02T20:34:41Z</dcterms:modified>
</cp:coreProperties>
</file>