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70017B-1912-D13F-2C26-DC6FEB3E8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F1A5D6-67F5-FA13-0B71-F28B6D52A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FCEDD6-5D8D-55A9-C5BC-A59C9B5D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20CC23-DA1A-61FC-2B21-6BC582E32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3F8629-68F6-FF5C-5368-0115A52D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0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46C7F-C639-8691-A727-B10BC330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DD4699-75AF-C2B5-4EF3-530252370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C1737F-D72E-04D8-A3F7-1258DA31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866861-D7AD-DA58-525E-9173A3C3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B5E7D4-5A44-A253-19B1-21E8F8F3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D0970-4B40-D8EE-3B03-3FC29E086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B661AC-A9D0-A165-2FB1-9D9441328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F9BCF6-2E59-644D-A8DF-2E167122E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263307-7EAE-9614-BEAB-351E66C6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0BE5D0-FE2A-40DC-19C6-575908C9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86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8D135-6332-9EBF-EF73-7E6920CC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0C4B5E-CC39-B00C-278E-06EFF23C5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F9F27B-06DB-8019-3D3D-922F056EA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A7944B-E3F0-ADE9-5AC9-D20D808DC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90B1A5-FD05-BAEE-C2CC-E6696EB3B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2C8A38-A21A-4C22-245F-0F6022A9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39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00FBC-7234-7BC9-9EA2-7B024973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FB0416-0AAE-0549-2D06-CEE5439C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E219AA-4418-19D3-CFE5-B76102D8D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0F4A99-D689-B4B2-162D-59F8FA587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6E8C0E6-A976-3F1C-E4DC-8318CD7AF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ABC6D0-005F-ECAE-7CE9-5D5D91C2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CC3CDE-3406-3794-D865-F4D2BA527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3222E4-C3BD-6633-7444-99C9F897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321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AB6B2-324A-4283-6BA9-618888B41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1BA472-9866-061E-4592-FF67F92DE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84C631-6818-CB01-E823-A6680596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3B9F7B-410C-A438-A4FC-E8CD4A1BD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69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31B8A78-A923-53FB-8B81-6D166E23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719AEC-B063-EF49-8656-A7B930D5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DFD368-51A0-2367-50CA-77EC7D77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82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2BE15-8A7E-1412-E24D-3F193926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6838A7-4AB8-93BD-62A9-6D2FB7921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21D331-E4C4-1F36-51DE-23AE29A0D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96B387-596D-8F53-47D4-47ED9344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C2B8E5-FD42-EB05-35CC-3B2B16AB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34146-025B-BF25-B87A-EA7B1105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72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0ABBA-A97A-4BD5-5A8C-A837A68CB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D6039D-38FB-7434-8E2C-D39DD3D67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631F8E-599A-0DC0-8A40-C5AA70983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11FAC5-65A3-2A55-0C87-6A3100C9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09A704-FF10-B106-B3A8-812C10CA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40212E-0B44-3F34-8B79-DE46BD9B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07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F7214-AD69-4269-11A6-9FE64FF8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E743DB-6C43-E365-76A3-21C1AA38A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2FF88C-5B1F-00C5-836B-A97FED133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29A720-9EB4-9E8F-6D70-566C7B312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7FFCD1-A648-11F2-D51C-FDE9BDD2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50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D6C6BD-3527-25C1-FDC9-383BE83F6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8F85F2-F977-D3B5-2E39-0A560E250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7D6CF2-96C4-A656-73C9-BB86B60F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B4361F-CFA0-8BE5-AC01-E3A98655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673481-B456-678F-2C83-08E60C74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89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8EFD5-A9EF-946F-7FFE-61A251327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7438D2-2CEC-E0BF-C5DA-039D4E585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B11092-A81D-4A5F-C4CC-A75BBCC69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3484FD-C66E-45A6-A86C-D72FCD99AFB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A3CF2A-F7AC-37D4-81E7-8350AD7B5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325399-04A8-DA9D-CFD3-0BCFB69E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DEE2F-4CDE-439C-BC3E-482907A2B3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7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icture" descr="Обложка">
            <a:extLst>
              <a:ext uri="{FF2B5EF4-FFF2-40B4-BE49-F238E27FC236}">
                <a16:creationId xmlns:a16="http://schemas.microsoft.com/office/drawing/2014/main" id="{DB097AE4-CD41-4ECC-0010-7A331960370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0"/>
            <a:ext cx="711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16EC6806-3F64-BA73-FFEF-AD90BE7603DF}"/>
              </a:ext>
            </a:extLst>
          </p:cNvPr>
          <p:cNvSpPr/>
          <p:nvPr/>
        </p:nvSpPr>
        <p:spPr>
          <a:xfrm>
            <a:off x="4826000" y="0"/>
            <a:ext cx="3810000" cy="6858000"/>
          </a:xfrm>
          <a:prstGeom prst="rect">
            <a:avLst/>
          </a:prstGeom>
          <a:gradFill flip="none" rotWithShape="1">
            <a:gsLst>
              <a:gs pos="0">
                <a:srgbClr val="2B171B"/>
              </a:gs>
              <a:gs pos="100000">
                <a:srgbClr val="2B171B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874439B5-73AA-9810-7337-2F7715943901}"/>
              </a:ext>
            </a:extLst>
          </p:cNvPr>
          <p:cNvSpPr txBox="1"/>
          <p:nvPr/>
        </p:nvSpPr>
        <p:spPr>
          <a:xfrm>
            <a:off x="711200" y="1905000"/>
            <a:ext cx="6604000" cy="1882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6400" dirty="0">
                <a:solidFill>
                  <a:srgbClr val="F5EEE3"/>
                </a:solidFill>
                <a:latin typeface="Sitka Heading" pitchFamily="2" charset="0"/>
              </a:rPr>
              <a:t>Россия в</a:t>
            </a:r>
            <a:br>
              <a:rPr lang="ru-RU" sz="6400" dirty="0">
                <a:solidFill>
                  <a:srgbClr val="F5EEE3"/>
                </a:solidFill>
                <a:latin typeface="Sitka Heading" pitchFamily="2" charset="0"/>
              </a:rPr>
            </a:br>
            <a:r>
              <a:rPr lang="ru-RU" sz="6600" dirty="0">
                <a:solidFill>
                  <a:srgbClr val="D9B465"/>
                </a:solidFill>
                <a:latin typeface="Sitka Heading" pitchFamily="2" charset="0"/>
              </a:rPr>
              <a:t>1533–1547 гг.</a:t>
            </a:r>
          </a:p>
        </p:txBody>
      </p:sp>
      <p:sp>
        <p:nvSpPr>
          <p:cNvPr id="7" name="Merlons">
            <a:extLst>
              <a:ext uri="{FF2B5EF4-FFF2-40B4-BE49-F238E27FC236}">
                <a16:creationId xmlns:a16="http://schemas.microsoft.com/office/drawing/2014/main" id="{BA3B4AFA-A4F3-7143-3C0C-6B317FBAAE24}"/>
              </a:ext>
            </a:extLst>
          </p:cNvPr>
          <p:cNvSpPr/>
          <p:nvPr/>
        </p:nvSpPr>
        <p:spPr>
          <a:xfrm>
            <a:off x="736600" y="4161790"/>
            <a:ext cx="3810001" cy="184151"/>
          </a:xfrm>
          <a:custGeom>
            <a:avLst/>
            <a:gdLst/>
            <a:ahLst/>
            <a:cxnLst/>
            <a:rect l="0" t="0" r="0" b="0"/>
            <a:pathLst>
              <a:path w="3810001" h="184151">
                <a:moveTo>
                  <a:pt x="0" y="184150"/>
                </a:moveTo>
                <a:lnTo>
                  <a:pt x="76200" y="152400"/>
                </a:lnTo>
                <a:lnTo>
                  <a:pt x="76200" y="0"/>
                </a:lnTo>
                <a:lnTo>
                  <a:pt x="152400" y="57912"/>
                </a:lnTo>
                <a:lnTo>
                  <a:pt x="228600" y="0"/>
                </a:lnTo>
                <a:lnTo>
                  <a:pt x="228600" y="152400"/>
                </a:lnTo>
                <a:lnTo>
                  <a:pt x="381000" y="152400"/>
                </a:lnTo>
                <a:lnTo>
                  <a:pt x="381000" y="0"/>
                </a:lnTo>
                <a:lnTo>
                  <a:pt x="457200" y="57912"/>
                </a:lnTo>
                <a:lnTo>
                  <a:pt x="533400" y="0"/>
                </a:lnTo>
                <a:lnTo>
                  <a:pt x="533400" y="152400"/>
                </a:lnTo>
                <a:lnTo>
                  <a:pt x="685800" y="152400"/>
                </a:lnTo>
                <a:lnTo>
                  <a:pt x="685800" y="0"/>
                </a:lnTo>
                <a:lnTo>
                  <a:pt x="762000" y="57912"/>
                </a:lnTo>
                <a:lnTo>
                  <a:pt x="838200" y="0"/>
                </a:lnTo>
                <a:lnTo>
                  <a:pt x="838200" y="152400"/>
                </a:lnTo>
                <a:lnTo>
                  <a:pt x="990600" y="152400"/>
                </a:lnTo>
                <a:lnTo>
                  <a:pt x="990600" y="0"/>
                </a:lnTo>
                <a:lnTo>
                  <a:pt x="1066800" y="57912"/>
                </a:lnTo>
                <a:lnTo>
                  <a:pt x="1143000" y="0"/>
                </a:lnTo>
                <a:lnTo>
                  <a:pt x="1143000" y="152400"/>
                </a:lnTo>
                <a:lnTo>
                  <a:pt x="1295400" y="152400"/>
                </a:lnTo>
                <a:lnTo>
                  <a:pt x="1295400" y="0"/>
                </a:lnTo>
                <a:lnTo>
                  <a:pt x="1371600" y="57912"/>
                </a:lnTo>
                <a:lnTo>
                  <a:pt x="1447800" y="0"/>
                </a:lnTo>
                <a:lnTo>
                  <a:pt x="1447800" y="152400"/>
                </a:lnTo>
                <a:lnTo>
                  <a:pt x="1600200" y="152400"/>
                </a:lnTo>
                <a:lnTo>
                  <a:pt x="1600200" y="0"/>
                </a:lnTo>
                <a:lnTo>
                  <a:pt x="1676400" y="57912"/>
                </a:lnTo>
                <a:lnTo>
                  <a:pt x="1752600" y="0"/>
                </a:lnTo>
                <a:lnTo>
                  <a:pt x="1752600" y="152400"/>
                </a:lnTo>
                <a:lnTo>
                  <a:pt x="1905000" y="152400"/>
                </a:lnTo>
                <a:lnTo>
                  <a:pt x="1905000" y="0"/>
                </a:lnTo>
                <a:lnTo>
                  <a:pt x="1981200" y="57912"/>
                </a:lnTo>
                <a:lnTo>
                  <a:pt x="2057400" y="0"/>
                </a:lnTo>
                <a:lnTo>
                  <a:pt x="2057400" y="152400"/>
                </a:lnTo>
                <a:lnTo>
                  <a:pt x="2209800" y="152400"/>
                </a:lnTo>
                <a:lnTo>
                  <a:pt x="2209800" y="0"/>
                </a:lnTo>
                <a:lnTo>
                  <a:pt x="2286000" y="57912"/>
                </a:lnTo>
                <a:lnTo>
                  <a:pt x="2362200" y="0"/>
                </a:lnTo>
                <a:lnTo>
                  <a:pt x="2362200" y="152400"/>
                </a:lnTo>
                <a:lnTo>
                  <a:pt x="2514600" y="152400"/>
                </a:lnTo>
                <a:lnTo>
                  <a:pt x="2514600" y="0"/>
                </a:lnTo>
                <a:lnTo>
                  <a:pt x="2590800" y="57912"/>
                </a:lnTo>
                <a:lnTo>
                  <a:pt x="2667000" y="0"/>
                </a:lnTo>
                <a:lnTo>
                  <a:pt x="2667000" y="152400"/>
                </a:lnTo>
                <a:lnTo>
                  <a:pt x="2819400" y="152400"/>
                </a:lnTo>
                <a:lnTo>
                  <a:pt x="2819400" y="0"/>
                </a:lnTo>
                <a:lnTo>
                  <a:pt x="2895600" y="57912"/>
                </a:lnTo>
                <a:lnTo>
                  <a:pt x="2971800" y="0"/>
                </a:lnTo>
                <a:lnTo>
                  <a:pt x="2971800" y="152400"/>
                </a:lnTo>
                <a:lnTo>
                  <a:pt x="3124200" y="152400"/>
                </a:lnTo>
                <a:lnTo>
                  <a:pt x="3124200" y="0"/>
                </a:lnTo>
                <a:lnTo>
                  <a:pt x="3200400" y="57912"/>
                </a:lnTo>
                <a:lnTo>
                  <a:pt x="3276600" y="0"/>
                </a:lnTo>
                <a:lnTo>
                  <a:pt x="3276600" y="152400"/>
                </a:lnTo>
                <a:lnTo>
                  <a:pt x="3429000" y="152400"/>
                </a:lnTo>
                <a:lnTo>
                  <a:pt x="3429000" y="0"/>
                </a:lnTo>
                <a:lnTo>
                  <a:pt x="3505200" y="57912"/>
                </a:lnTo>
                <a:lnTo>
                  <a:pt x="3581400" y="0"/>
                </a:lnTo>
                <a:lnTo>
                  <a:pt x="3581400" y="152400"/>
                </a:lnTo>
                <a:lnTo>
                  <a:pt x="3810000" y="152400"/>
                </a:lnTo>
                <a:lnTo>
                  <a:pt x="3810000" y="184150"/>
                </a:lnTo>
                <a:close/>
              </a:path>
            </a:pathLst>
          </a:cu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ABDD2914-3972-9519-7982-FF1747C4A733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39C9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B39C9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55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8E23EE3-C814-FF84-2468-3E895EAF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A2220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ADE8BBD5-E280-E5A1-D9BD-8604E54F382A}"/>
              </a:ext>
            </a:extLst>
          </p:cNvPr>
          <p:cNvCxnSpPr/>
          <p:nvPr/>
        </p:nvCxnSpPr>
        <p:spPr>
          <a:xfrm>
            <a:off x="609600" y="924052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B388CCB1-155A-093E-2ADE-D5FC05602B27}"/>
              </a:ext>
            </a:extLst>
          </p:cNvPr>
          <p:cNvSpPr/>
          <p:nvPr/>
        </p:nvSpPr>
        <p:spPr>
          <a:xfrm>
            <a:off x="1498600" y="879602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ust plate">
            <a:extLst>
              <a:ext uri="{FF2B5EF4-FFF2-40B4-BE49-F238E27FC236}">
                <a16:creationId xmlns:a16="http://schemas.microsoft.com/office/drawing/2014/main" id="{FE7B1646-2B42-B441-554C-06E56239219B}"/>
              </a:ext>
            </a:extLst>
          </p:cNvPr>
          <p:cNvSpPr/>
          <p:nvPr/>
        </p:nvSpPr>
        <p:spPr>
          <a:xfrm>
            <a:off x="609600" y="1127252"/>
            <a:ext cx="2946400" cy="368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Elena bust" descr="Е. В. Глинская. Скульптурная реконструкция по черепу (С. А. Никитин)">
            <a:extLst>
              <a:ext uri="{FF2B5EF4-FFF2-40B4-BE49-F238E27FC236}">
                <a16:creationId xmlns:a16="http://schemas.microsoft.com/office/drawing/2014/main" id="{15676155-85CD-532D-8B1F-5C87674ADC9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228852"/>
            <a:ext cx="2743200" cy="3479800"/>
          </a:xfrm>
          <a:prstGeom prst="rect">
            <a:avLst/>
          </a:prstGeom>
        </p:spPr>
      </p:pic>
      <p:sp>
        <p:nvSpPr>
          <p:cNvPr id="8" name="Elena name">
            <a:extLst>
              <a:ext uri="{FF2B5EF4-FFF2-40B4-BE49-F238E27FC236}">
                <a16:creationId xmlns:a16="http://schemas.microsoft.com/office/drawing/2014/main" id="{433BDA71-A04C-9F40-7090-A73BD1339C4B}"/>
              </a:ext>
            </a:extLst>
          </p:cNvPr>
          <p:cNvSpPr txBox="1"/>
          <p:nvPr/>
        </p:nvSpPr>
        <p:spPr>
          <a:xfrm>
            <a:off x="3886200" y="1127252"/>
            <a:ext cx="7696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9A3D5C"/>
                </a:solidFill>
                <a:latin typeface="Sitka Heading" pitchFamily="2" charset="0"/>
              </a:rPr>
              <a:t>Елена Васильевна Глинская </a:t>
            </a:r>
            <a:r>
              <a:rPr lang="ru-RU" sz="3000" dirty="0">
                <a:solidFill>
                  <a:srgbClr val="A57D2E"/>
                </a:solidFill>
                <a:latin typeface="Sitka Heading" pitchFamily="2" charset="0"/>
              </a:rPr>
              <a:t>(1508–1538)</a:t>
            </a:r>
            <a:r>
              <a:rPr lang="ru-RU" sz="3000" b="1" dirty="0">
                <a:solidFill>
                  <a:srgbClr val="9A3D5C"/>
                </a:solidFill>
                <a:latin typeface="Sitka Heading" pitchFamily="2" charset="0"/>
              </a:rPr>
              <a:t>.</a:t>
            </a:r>
          </a:p>
        </p:txBody>
      </p:sp>
      <p:sp>
        <p:nvSpPr>
          <p:cNvPr id="9" name="Marriage card">
            <a:extLst>
              <a:ext uri="{FF2B5EF4-FFF2-40B4-BE49-F238E27FC236}">
                <a16:creationId xmlns:a16="http://schemas.microsoft.com/office/drawing/2014/main" id="{6BD90C86-8A1E-8CF8-6D23-ABC1F04AFA6F}"/>
              </a:ext>
            </a:extLst>
          </p:cNvPr>
          <p:cNvSpPr/>
          <p:nvPr/>
        </p:nvSpPr>
        <p:spPr>
          <a:xfrm>
            <a:off x="3886200" y="1762252"/>
            <a:ext cx="76962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riage">
            <a:extLst>
              <a:ext uri="{FF2B5EF4-FFF2-40B4-BE49-F238E27FC236}">
                <a16:creationId xmlns:a16="http://schemas.microsoft.com/office/drawing/2014/main" id="{E1CA2848-95A8-C295-4583-EBB5952BFAAB}"/>
              </a:ext>
            </a:extLst>
          </p:cNvPr>
          <p:cNvSpPr txBox="1"/>
          <p:nvPr/>
        </p:nvSpPr>
        <p:spPr>
          <a:xfrm>
            <a:off x="4165600" y="1940052"/>
            <a:ext cx="72136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A57D2E"/>
                </a:solidFill>
                <a:latin typeface="Sitka Heading" pitchFamily="2" charset="0"/>
              </a:rPr>
              <a:t>В 1526 году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вышла замуж за великого князя </a:t>
            </a:r>
            <a:r>
              <a:rPr lang="ru-RU" sz="2200" b="1" dirty="0">
                <a:solidFill>
                  <a:srgbClr val="2A2220"/>
                </a:solidFill>
                <a:latin typeface="Segoe UI" panose="020B0502040204020203" pitchFamily="34" charset="0"/>
              </a:rPr>
              <a:t>Василия III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, который был старше её </a:t>
            </a:r>
            <a:r>
              <a:rPr lang="ru-RU" sz="2200" b="1" dirty="0">
                <a:solidFill>
                  <a:srgbClr val="2A2220"/>
                </a:solidFill>
                <a:latin typeface="Segoe UI" panose="020B0502040204020203" pitchFamily="34" charset="0"/>
              </a:rPr>
              <a:t>на 29 лет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1" name="Marriage bar">
            <a:extLst>
              <a:ext uri="{FF2B5EF4-FFF2-40B4-BE49-F238E27FC236}">
                <a16:creationId xmlns:a16="http://schemas.microsoft.com/office/drawing/2014/main" id="{5FAD841B-9E6A-C02A-039A-4EC5DEB82DDF}"/>
              </a:ext>
            </a:extLst>
          </p:cNvPr>
          <p:cNvSpPr/>
          <p:nvPr/>
        </p:nvSpPr>
        <p:spPr>
          <a:xfrm>
            <a:off x="3987800" y="1889252"/>
            <a:ext cx="50800" cy="77216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ons card">
            <a:extLst>
              <a:ext uri="{FF2B5EF4-FFF2-40B4-BE49-F238E27FC236}">
                <a16:creationId xmlns:a16="http://schemas.microsoft.com/office/drawing/2014/main" id="{7303AA38-E011-227F-11F8-63FD69089258}"/>
              </a:ext>
            </a:extLst>
          </p:cNvPr>
          <p:cNvSpPr/>
          <p:nvPr/>
        </p:nvSpPr>
        <p:spPr>
          <a:xfrm>
            <a:off x="3886200" y="2966212"/>
            <a:ext cx="76962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9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ons">
            <a:extLst>
              <a:ext uri="{FF2B5EF4-FFF2-40B4-BE49-F238E27FC236}">
                <a16:creationId xmlns:a16="http://schemas.microsoft.com/office/drawing/2014/main" id="{9C2B1E91-D7CC-3516-2696-C546BA091547}"/>
              </a:ext>
            </a:extLst>
          </p:cNvPr>
          <p:cNvSpPr txBox="1"/>
          <p:nvPr/>
        </p:nvSpPr>
        <p:spPr>
          <a:xfrm>
            <a:off x="4165600" y="3144012"/>
            <a:ext cx="72136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В браке родились два сына: </a:t>
            </a:r>
            <a:r>
              <a:rPr lang="ru-RU" sz="2200" b="1" dirty="0">
                <a:solidFill>
                  <a:srgbClr val="2A2220"/>
                </a:solidFill>
                <a:latin typeface="Segoe UI" panose="020B0502040204020203" pitchFamily="34" charset="0"/>
              </a:rPr>
              <a:t>Иван (будущий Иван Грозный)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</a:t>
            </a:r>
            <a:r>
              <a:rPr lang="ru-RU" sz="2200" b="1" dirty="0">
                <a:solidFill>
                  <a:srgbClr val="A57D2E"/>
                </a:solidFill>
                <a:latin typeface="Sitka Heading" pitchFamily="2" charset="0"/>
              </a:rPr>
              <a:t>в 1530 году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и Юрий </a:t>
            </a:r>
            <a:r>
              <a:rPr lang="ru-RU" sz="2200" b="1" dirty="0">
                <a:solidFill>
                  <a:srgbClr val="A57D2E"/>
                </a:solidFill>
                <a:latin typeface="Sitka Heading" pitchFamily="2" charset="0"/>
              </a:rPr>
              <a:t>в 1532 году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4" name="Sons bar">
            <a:extLst>
              <a:ext uri="{FF2B5EF4-FFF2-40B4-BE49-F238E27FC236}">
                <a16:creationId xmlns:a16="http://schemas.microsoft.com/office/drawing/2014/main" id="{CF0A7905-7644-49FB-12DD-78D4F0ED8EBC}"/>
              </a:ext>
            </a:extLst>
          </p:cNvPr>
          <p:cNvSpPr/>
          <p:nvPr/>
        </p:nvSpPr>
        <p:spPr>
          <a:xfrm>
            <a:off x="3987800" y="3093212"/>
            <a:ext cx="50800" cy="77216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Death band">
            <a:extLst>
              <a:ext uri="{FF2B5EF4-FFF2-40B4-BE49-F238E27FC236}">
                <a16:creationId xmlns:a16="http://schemas.microsoft.com/office/drawing/2014/main" id="{8E16D066-81DA-9B2C-4ADA-86EB4F4FC681}"/>
              </a:ext>
            </a:extLst>
          </p:cNvPr>
          <p:cNvSpPr/>
          <p:nvPr/>
        </p:nvSpPr>
        <p:spPr>
          <a:xfrm>
            <a:off x="0" y="5207000"/>
            <a:ext cx="12192000" cy="1651000"/>
          </a:xfrm>
          <a:prstGeom prst="rect">
            <a:avLst/>
          </a:prstGeom>
          <a:solidFill>
            <a:srgbClr val="2B17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Vasily" descr="Василий III">
            <a:extLst>
              <a:ext uri="{FF2B5EF4-FFF2-40B4-BE49-F238E27FC236}">
                <a16:creationId xmlns:a16="http://schemas.microsoft.com/office/drawing/2014/main" id="{F845D35A-3C77-56B2-1CEB-53EF6EB7F2C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5384800"/>
            <a:ext cx="1016000" cy="1270000"/>
          </a:xfrm>
          <a:prstGeom prst="ellipse">
            <a:avLst/>
          </a:prstGeom>
          <a:ln w="15875">
            <a:solidFill>
              <a:srgbClr val="D9B46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Vasily ring">
            <a:extLst>
              <a:ext uri="{FF2B5EF4-FFF2-40B4-BE49-F238E27FC236}">
                <a16:creationId xmlns:a16="http://schemas.microsoft.com/office/drawing/2014/main" id="{EBBB7C92-8348-182F-3096-6E4B78689D44}"/>
              </a:ext>
            </a:extLst>
          </p:cNvPr>
          <p:cNvSpPr/>
          <p:nvPr/>
        </p:nvSpPr>
        <p:spPr>
          <a:xfrm>
            <a:off x="660400" y="5334000"/>
            <a:ext cx="1117600" cy="1371600"/>
          </a:xfrm>
          <a:prstGeom prst="ellipse">
            <a:avLst/>
          </a:prstGeom>
          <a:noFill/>
          <a:ln w="9525" cap="flat" cmpd="sng" algn="ctr">
            <a:solidFill>
              <a:srgbClr val="D9B46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Vasily death">
            <a:extLst>
              <a:ext uri="{FF2B5EF4-FFF2-40B4-BE49-F238E27FC236}">
                <a16:creationId xmlns:a16="http://schemas.microsoft.com/office/drawing/2014/main" id="{C61A84BB-5C19-AE18-0C4C-979768F49E2D}"/>
              </a:ext>
            </a:extLst>
          </p:cNvPr>
          <p:cNvSpPr txBox="1"/>
          <p:nvPr/>
        </p:nvSpPr>
        <p:spPr>
          <a:xfrm>
            <a:off x="2032000" y="5384800"/>
            <a:ext cx="9398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Государь всея Руси </a:t>
            </a:r>
            <a:r>
              <a:rPr lang="ru-RU" sz="2300" b="1" dirty="0">
                <a:solidFill>
                  <a:srgbClr val="D9B465"/>
                </a:solidFill>
                <a:latin typeface="Segoe UI" panose="020B0502040204020203" pitchFamily="34" charset="0"/>
              </a:rPr>
              <a:t>Василий III Иванович</a:t>
            </a: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 скончался </a:t>
            </a:r>
            <a:r>
              <a:rPr lang="ru-RU" sz="2800" b="1" dirty="0">
                <a:solidFill>
                  <a:srgbClr val="D9B465"/>
                </a:solidFill>
                <a:latin typeface="Sitka Heading" pitchFamily="2" charset="0"/>
              </a:rPr>
              <a:t>в 1533 г.</a:t>
            </a: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, оставив престол старшему сыну </a:t>
            </a:r>
            <a:r>
              <a:rPr lang="ru-RU" sz="2300" b="1" dirty="0">
                <a:solidFill>
                  <a:srgbClr val="D9B465"/>
                </a:solidFill>
                <a:latin typeface="Segoe UI" panose="020B0502040204020203" pitchFamily="34" charset="0"/>
              </a:rPr>
              <a:t>Ивану IV</a:t>
            </a: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47AFBAC3-3E75-021D-5424-3A5CFC6912FF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39C9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B39C9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4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DF6AEB5-52C6-966C-384A-753FA46CE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9B465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1CE2850C-AB7B-2246-BA97-6BF2EC700930}"/>
              </a:ext>
            </a:extLst>
          </p:cNvPr>
          <p:cNvCxnSpPr/>
          <p:nvPr/>
        </p:nvCxnSpPr>
        <p:spPr>
          <a:xfrm>
            <a:off x="609600" y="924052"/>
            <a:ext cx="812800" cy="0"/>
          </a:xfrm>
          <a:prstGeom prst="line">
            <a:avLst/>
          </a:prstGeom>
          <a:ln w="28575">
            <a:solidFill>
              <a:srgbClr val="D9B4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3E2A8A36-2755-7A0D-A5D1-450618C63601}"/>
              </a:ext>
            </a:extLst>
          </p:cNvPr>
          <p:cNvSpPr/>
          <p:nvPr/>
        </p:nvSpPr>
        <p:spPr>
          <a:xfrm>
            <a:off x="1498600" y="879602"/>
            <a:ext cx="88900" cy="88900"/>
          </a:xfrm>
          <a:prstGeom prst="diamond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iniature passe-partout">
            <a:extLst>
              <a:ext uri="{FF2B5EF4-FFF2-40B4-BE49-F238E27FC236}">
                <a16:creationId xmlns:a16="http://schemas.microsoft.com/office/drawing/2014/main" id="{A06FC67E-DB4B-68DD-8CF6-C8A25EF47B68}"/>
              </a:ext>
            </a:extLst>
          </p:cNvPr>
          <p:cNvSpPr/>
          <p:nvPr/>
        </p:nvSpPr>
        <p:spPr>
          <a:xfrm>
            <a:off x="508000" y="1804162"/>
            <a:ext cx="4191000" cy="3970528"/>
          </a:xfrm>
          <a:prstGeom prst="roundRect">
            <a:avLst>
              <a:gd name="adj" fmla="val 2500"/>
            </a:avLst>
          </a:prstGeom>
          <a:solidFill>
            <a:srgbClr val="EFE6D6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Miniature" descr="Миниатюра Лицевого летописного свода">
            <a:extLst>
              <a:ext uri="{FF2B5EF4-FFF2-40B4-BE49-F238E27FC236}">
                <a16:creationId xmlns:a16="http://schemas.microsoft.com/office/drawing/2014/main" id="{53366DB8-223A-42D1-03E0-5365445E23F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1931162"/>
            <a:ext cx="3937000" cy="3716528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8" name="Guardianship">
            <a:extLst>
              <a:ext uri="{FF2B5EF4-FFF2-40B4-BE49-F238E27FC236}">
                <a16:creationId xmlns:a16="http://schemas.microsoft.com/office/drawing/2014/main" id="{59949104-7F41-EFC4-B8B7-9CE639010BDC}"/>
              </a:ext>
            </a:extLst>
          </p:cNvPr>
          <p:cNvSpPr txBox="1"/>
          <p:nvPr/>
        </p:nvSpPr>
        <p:spPr>
          <a:xfrm>
            <a:off x="5130800" y="1127252"/>
            <a:ext cx="64516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D9B465"/>
                </a:solidFill>
                <a:latin typeface="Segoe UI" panose="020B0502040204020203" pitchFamily="34" charset="0"/>
              </a:rPr>
              <a:t>Опеку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 над ним умирающий князь поручил боярам во главе с </a:t>
            </a:r>
            <a:r>
              <a:rPr lang="ru-RU" sz="2200" b="1" dirty="0">
                <a:solidFill>
                  <a:srgbClr val="9CB8E8"/>
                </a:solidFill>
                <a:latin typeface="Segoe UI" panose="020B0502040204020203" pitchFamily="34" charset="0"/>
              </a:rPr>
              <a:t>Дмитрием Бельским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 и </a:t>
            </a:r>
            <a:r>
              <a:rPr lang="ru-RU" sz="2200" b="1" dirty="0">
                <a:solidFill>
                  <a:srgbClr val="F0A36E"/>
                </a:solidFill>
                <a:latin typeface="Segoe UI" panose="020B0502040204020203" pitchFamily="34" charset="0"/>
              </a:rPr>
              <a:t>Михаилом Глинским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Belsky chip">
            <a:extLst>
              <a:ext uri="{FF2B5EF4-FFF2-40B4-BE49-F238E27FC236}">
                <a16:creationId xmlns:a16="http://schemas.microsoft.com/office/drawing/2014/main" id="{1692F303-35A9-2653-3A9F-14E63F28DA34}"/>
              </a:ext>
            </a:extLst>
          </p:cNvPr>
          <p:cNvSpPr/>
          <p:nvPr/>
        </p:nvSpPr>
        <p:spPr>
          <a:xfrm>
            <a:off x="5130800" y="2310892"/>
            <a:ext cx="3098800" cy="508000"/>
          </a:xfrm>
          <a:prstGeom prst="roundRect">
            <a:avLst>
              <a:gd name="adj" fmla="val 50000"/>
            </a:avLst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elsky">
            <a:extLst>
              <a:ext uri="{FF2B5EF4-FFF2-40B4-BE49-F238E27FC236}">
                <a16:creationId xmlns:a16="http://schemas.microsoft.com/office/drawing/2014/main" id="{BF1B1DDF-0BA3-96DF-5273-FEB8F15FEAFB}"/>
              </a:ext>
            </a:extLst>
          </p:cNvPr>
          <p:cNvSpPr txBox="1"/>
          <p:nvPr/>
        </p:nvSpPr>
        <p:spPr>
          <a:xfrm>
            <a:off x="5232400" y="2310892"/>
            <a:ext cx="28956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FFFFF"/>
                </a:solidFill>
                <a:latin typeface="Segoe UI" panose="020B0502040204020203" pitchFamily="34" charset="0"/>
              </a:rPr>
              <a:t>Дмитрий Бельский</a:t>
            </a:r>
          </a:p>
        </p:txBody>
      </p:sp>
      <p:sp>
        <p:nvSpPr>
          <p:cNvPr id="11" name="Glinsky chip">
            <a:extLst>
              <a:ext uri="{FF2B5EF4-FFF2-40B4-BE49-F238E27FC236}">
                <a16:creationId xmlns:a16="http://schemas.microsoft.com/office/drawing/2014/main" id="{11893ADE-6860-051C-FDDB-5A885F94C059}"/>
              </a:ext>
            </a:extLst>
          </p:cNvPr>
          <p:cNvSpPr/>
          <p:nvPr/>
        </p:nvSpPr>
        <p:spPr>
          <a:xfrm>
            <a:off x="8483600" y="2310892"/>
            <a:ext cx="3098800" cy="508000"/>
          </a:xfrm>
          <a:prstGeom prst="roundRect">
            <a:avLst>
              <a:gd name="adj" fmla="val 50000"/>
            </a:avLst>
          </a:prstGeom>
          <a:solidFill>
            <a:srgbClr val="B96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linsky">
            <a:extLst>
              <a:ext uri="{FF2B5EF4-FFF2-40B4-BE49-F238E27FC236}">
                <a16:creationId xmlns:a16="http://schemas.microsoft.com/office/drawing/2014/main" id="{CBD8DF98-8E3F-A325-5BCD-E7140BE34CF4}"/>
              </a:ext>
            </a:extLst>
          </p:cNvPr>
          <p:cNvSpPr txBox="1"/>
          <p:nvPr/>
        </p:nvSpPr>
        <p:spPr>
          <a:xfrm>
            <a:off x="8585200" y="2310892"/>
            <a:ext cx="28956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FFFFF"/>
                </a:solidFill>
                <a:latin typeface="Segoe UI" panose="020B0502040204020203" pitchFamily="34" charset="0"/>
              </a:rPr>
              <a:t>Михаил Глинский</a:t>
            </a:r>
          </a:p>
        </p:txBody>
      </p:sp>
      <p:sp>
        <p:nvSpPr>
          <p:cNvPr id="13" name="Council card">
            <a:extLst>
              <a:ext uri="{FF2B5EF4-FFF2-40B4-BE49-F238E27FC236}">
                <a16:creationId xmlns:a16="http://schemas.microsoft.com/office/drawing/2014/main" id="{B07617EA-81D9-1C03-7E5C-775AD5AC4811}"/>
              </a:ext>
            </a:extLst>
          </p:cNvPr>
          <p:cNvSpPr/>
          <p:nvPr/>
        </p:nvSpPr>
        <p:spPr>
          <a:xfrm>
            <a:off x="5130800" y="2996692"/>
            <a:ext cx="6451600" cy="1361440"/>
          </a:xfrm>
          <a:prstGeom prst="roundRect">
            <a:avLst>
              <a:gd name="adj" fmla="val 6000"/>
            </a:avLst>
          </a:prstGeom>
          <a:solidFill>
            <a:srgbClr val="3D2328"/>
          </a:solidFill>
          <a:ln w="9525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uncil">
            <a:extLst>
              <a:ext uri="{FF2B5EF4-FFF2-40B4-BE49-F238E27FC236}">
                <a16:creationId xmlns:a16="http://schemas.microsoft.com/office/drawing/2014/main" id="{55A6FFC6-E2BC-46C7-F9A4-00F8B0059F11}"/>
              </a:ext>
            </a:extLst>
          </p:cNvPr>
          <p:cNvSpPr txBox="1"/>
          <p:nvPr/>
        </p:nvSpPr>
        <p:spPr>
          <a:xfrm>
            <a:off x="5410200" y="3174492"/>
            <a:ext cx="5969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D9B465"/>
                </a:solidFill>
                <a:latin typeface="Segoe UI" panose="020B0502040204020203" pitchFamily="34" charset="0"/>
              </a:rPr>
              <a:t>Опекунский совет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 должен был управлять Русским государством, пока Ивану IV не исполнится </a:t>
            </a:r>
            <a:r>
              <a:rPr lang="ru-RU" sz="2200" b="1" dirty="0">
                <a:solidFill>
                  <a:srgbClr val="D9B465"/>
                </a:solidFill>
                <a:latin typeface="Sitka Heading" pitchFamily="2" charset="0"/>
              </a:rPr>
              <a:t>15 лет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Council bar">
            <a:extLst>
              <a:ext uri="{FF2B5EF4-FFF2-40B4-BE49-F238E27FC236}">
                <a16:creationId xmlns:a16="http://schemas.microsoft.com/office/drawing/2014/main" id="{D944EA2F-E244-6A90-F911-726311A239E1}"/>
              </a:ext>
            </a:extLst>
          </p:cNvPr>
          <p:cNvSpPr/>
          <p:nvPr/>
        </p:nvSpPr>
        <p:spPr>
          <a:xfrm>
            <a:off x="5232400" y="3123692"/>
            <a:ext cx="50800" cy="110744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Arrow">
            <a:extLst>
              <a:ext uri="{FF2B5EF4-FFF2-40B4-BE49-F238E27FC236}">
                <a16:creationId xmlns:a16="http://schemas.microsoft.com/office/drawing/2014/main" id="{64028A11-993E-9AF9-D152-17B79C9BCE81}"/>
              </a:ext>
            </a:extLst>
          </p:cNvPr>
          <p:cNvCxnSpPr/>
          <p:nvPr/>
        </p:nvCxnSpPr>
        <p:spPr>
          <a:xfrm>
            <a:off x="8356600" y="4281932"/>
            <a:ext cx="0" cy="279400"/>
          </a:xfrm>
          <a:prstGeom prst="line">
            <a:avLst/>
          </a:prstGeom>
          <a:ln w="31750">
            <a:solidFill>
              <a:srgbClr val="D9B46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ena rule card">
            <a:extLst>
              <a:ext uri="{FF2B5EF4-FFF2-40B4-BE49-F238E27FC236}">
                <a16:creationId xmlns:a16="http://schemas.microsoft.com/office/drawing/2014/main" id="{4D917D84-EB09-F87A-A8EA-0D8F4B1C1348}"/>
              </a:ext>
            </a:extLst>
          </p:cNvPr>
          <p:cNvSpPr/>
          <p:nvPr/>
        </p:nvSpPr>
        <p:spPr>
          <a:xfrm>
            <a:off x="5130800" y="4612132"/>
            <a:ext cx="6451600" cy="1361440"/>
          </a:xfrm>
          <a:prstGeom prst="roundRect">
            <a:avLst>
              <a:gd name="adj" fmla="val 6000"/>
            </a:avLst>
          </a:prstGeom>
          <a:solidFill>
            <a:srgbClr val="F8F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lena rule">
            <a:extLst>
              <a:ext uri="{FF2B5EF4-FFF2-40B4-BE49-F238E27FC236}">
                <a16:creationId xmlns:a16="http://schemas.microsoft.com/office/drawing/2014/main" id="{767677E1-B6CC-D75C-6185-400D8B685FDF}"/>
              </a:ext>
            </a:extLst>
          </p:cNvPr>
          <p:cNvSpPr txBox="1"/>
          <p:nvPr/>
        </p:nvSpPr>
        <p:spPr>
          <a:xfrm>
            <a:off x="5410200" y="4789932"/>
            <a:ext cx="5969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Вдова Василия III </a:t>
            </a:r>
            <a:r>
              <a:rPr lang="ru-RU" sz="2200" b="1" dirty="0">
                <a:solidFill>
                  <a:srgbClr val="9A3D5C"/>
                </a:solidFill>
                <a:latin typeface="Segoe UI" panose="020B0502040204020203" pitchFamily="34" charset="0"/>
              </a:rPr>
              <a:t>Елена Глинская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</a:t>
            </a:r>
            <a:r>
              <a:rPr lang="ru-RU" sz="2200" b="1" dirty="0">
                <a:solidFill>
                  <a:srgbClr val="2A2220"/>
                </a:solidFill>
                <a:latin typeface="Segoe UI" panose="020B0502040204020203" pitchFamily="34" charset="0"/>
              </a:rPr>
              <a:t>не исполнила завещание мужа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и сама встала во главе государства.</a:t>
            </a:r>
          </a:p>
        </p:txBody>
      </p:sp>
      <p:sp>
        <p:nvSpPr>
          <p:cNvPr id="19" name="Elena rule bar">
            <a:extLst>
              <a:ext uri="{FF2B5EF4-FFF2-40B4-BE49-F238E27FC236}">
                <a16:creationId xmlns:a16="http://schemas.microsoft.com/office/drawing/2014/main" id="{1B95F01C-451E-FF37-91D3-8FAE18025991}"/>
              </a:ext>
            </a:extLst>
          </p:cNvPr>
          <p:cNvSpPr/>
          <p:nvPr/>
        </p:nvSpPr>
        <p:spPr>
          <a:xfrm>
            <a:off x="5232400" y="4739132"/>
            <a:ext cx="50800" cy="110744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C3ADAFC3-72DE-8CCE-0165-F0F4776AE91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39C9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B39C9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55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4D2407F-3E16-413D-3B41-1E6308445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A2220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480F49B9-707A-C6CA-5B76-8F43B899BC7F}"/>
              </a:ext>
            </a:extLst>
          </p:cNvPr>
          <p:cNvCxnSpPr/>
          <p:nvPr/>
        </p:nvCxnSpPr>
        <p:spPr>
          <a:xfrm>
            <a:off x="609600" y="924052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A38FE678-DCEF-DF5F-8097-8A2F217B29C4}"/>
              </a:ext>
            </a:extLst>
          </p:cNvPr>
          <p:cNvSpPr/>
          <p:nvPr/>
        </p:nvSpPr>
        <p:spPr>
          <a:xfrm>
            <a:off x="1498600" y="879602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Innovations">
            <a:extLst>
              <a:ext uri="{FF2B5EF4-FFF2-40B4-BE49-F238E27FC236}">
                <a16:creationId xmlns:a16="http://schemas.microsoft.com/office/drawing/2014/main" id="{ED0C9CE2-0B8B-D020-7A99-BAF7C8F81568}"/>
              </a:ext>
            </a:extLst>
          </p:cNvPr>
          <p:cNvSpPr txBox="1"/>
          <p:nvPr/>
        </p:nvSpPr>
        <p:spPr>
          <a:xfrm>
            <a:off x="609600" y="1127252"/>
            <a:ext cx="7112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400" dirty="0">
                <a:solidFill>
                  <a:srgbClr val="2A2220"/>
                </a:solidFill>
                <a:latin typeface="Segoe UI" panose="020B0502040204020203" pitchFamily="34" charset="0"/>
              </a:rPr>
              <a:t>Регентство Елены Глинской было отмечено </a:t>
            </a:r>
            <a:r>
              <a:rPr lang="ru-RU" sz="2400" b="1" dirty="0">
                <a:solidFill>
                  <a:srgbClr val="9A3D5C"/>
                </a:solidFill>
                <a:latin typeface="Segoe UI" panose="020B0502040204020203" pitchFamily="34" charset="0"/>
              </a:rPr>
              <a:t>нововведениями</a:t>
            </a:r>
            <a:r>
              <a:rPr lang="ru-RU" sz="2400" dirty="0">
                <a:solidFill>
                  <a:srgbClr val="2A2220"/>
                </a:solidFill>
                <a:latin typeface="Segoe UI" panose="020B0502040204020203" pitchFamily="34" charset="0"/>
              </a:rPr>
              <a:t>, направленными на </a:t>
            </a:r>
            <a:r>
              <a:rPr lang="ru-RU" sz="2400" b="1" dirty="0">
                <a:solidFill>
                  <a:srgbClr val="2A2220"/>
                </a:solidFill>
                <a:latin typeface="Segoe UI" panose="020B0502040204020203" pitchFamily="34" charset="0"/>
              </a:rPr>
              <a:t>усиление Русского государства и его централизацию</a:t>
            </a:r>
            <a:r>
              <a:rPr lang="ru-RU" sz="2400" dirty="0">
                <a:solidFill>
                  <a:srgbClr val="2A222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6" name="Favourite">
            <a:extLst>
              <a:ext uri="{FF2B5EF4-FFF2-40B4-BE49-F238E27FC236}">
                <a16:creationId xmlns:a16="http://schemas.microsoft.com/office/drawing/2014/main" id="{DE325A5C-4453-B111-D451-5ACECC9BD52C}"/>
              </a:ext>
            </a:extLst>
          </p:cNvPr>
          <p:cNvSpPr txBox="1"/>
          <p:nvPr/>
        </p:nvSpPr>
        <p:spPr>
          <a:xfrm>
            <a:off x="609600" y="4434332"/>
            <a:ext cx="7112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dirty="0">
                <a:solidFill>
                  <a:srgbClr val="5C504B"/>
                </a:solidFill>
                <a:latin typeface="Segoe UI" panose="020B0502040204020203" pitchFamily="34" charset="0"/>
              </a:rPr>
              <a:t>Помощь в управлении великой княгине оказывал её фаворит конюший </a:t>
            </a:r>
            <a:r>
              <a:rPr lang="ru-RU" sz="2300" b="1" dirty="0">
                <a:solidFill>
                  <a:srgbClr val="9A3D5C"/>
                </a:solidFill>
                <a:latin typeface="Segoe UI" panose="020B0502040204020203" pitchFamily="34" charset="0"/>
              </a:rPr>
              <a:t>Иван Фёдорович Овчина Телепнев-Оболенский</a:t>
            </a:r>
            <a:r>
              <a:rPr lang="ru-RU" sz="2300" dirty="0">
                <a:solidFill>
                  <a:srgbClr val="5C504B"/>
                </a:solidFill>
                <a:latin typeface="Segoe UI" panose="020B0502040204020203" pitchFamily="34" charset="0"/>
              </a:rPr>
              <a:t>, быстро выдвинувшийся после смерти Василия III.</a:t>
            </a:r>
          </a:p>
        </p:txBody>
      </p:sp>
      <p:sp>
        <p:nvSpPr>
          <p:cNvPr id="7" name="Regency def card">
            <a:extLst>
              <a:ext uri="{FF2B5EF4-FFF2-40B4-BE49-F238E27FC236}">
                <a16:creationId xmlns:a16="http://schemas.microsoft.com/office/drawing/2014/main" id="{0E2B6564-2582-D7F1-2630-E8B8CC869DDF}"/>
              </a:ext>
            </a:extLst>
          </p:cNvPr>
          <p:cNvSpPr/>
          <p:nvPr/>
        </p:nvSpPr>
        <p:spPr>
          <a:xfrm>
            <a:off x="609600" y="2503932"/>
            <a:ext cx="7112000" cy="1737360"/>
          </a:xfrm>
          <a:prstGeom prst="roundRect">
            <a:avLst>
              <a:gd name="adj" fmla="val 6000"/>
            </a:avLst>
          </a:prstGeom>
          <a:solidFill>
            <a:srgbClr val="2B17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gency def">
            <a:extLst>
              <a:ext uri="{FF2B5EF4-FFF2-40B4-BE49-F238E27FC236}">
                <a16:creationId xmlns:a16="http://schemas.microsoft.com/office/drawing/2014/main" id="{92EFAC46-B932-6636-9F0E-5300829F568E}"/>
              </a:ext>
            </a:extLst>
          </p:cNvPr>
          <p:cNvSpPr txBox="1"/>
          <p:nvPr/>
        </p:nvSpPr>
        <p:spPr>
          <a:xfrm>
            <a:off x="939800" y="2732532"/>
            <a:ext cx="65278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400" b="1" dirty="0">
                <a:solidFill>
                  <a:srgbClr val="D9B465"/>
                </a:solidFill>
                <a:latin typeface="Sitka Heading" pitchFamily="2" charset="0"/>
              </a:rPr>
              <a:t>Регентство</a:t>
            </a:r>
            <a:r>
              <a:rPr lang="ru-RU" sz="2800" dirty="0">
                <a:solidFill>
                  <a:srgbClr val="F5EEE3"/>
                </a:solidFill>
                <a:latin typeface="Segoe UI" panose="020B0502040204020203" pitchFamily="34" charset="0"/>
              </a:rPr>
              <a:t> — это временное осуществление полномочий главы государства в монархических странах.</a:t>
            </a:r>
          </a:p>
        </p:txBody>
      </p:sp>
      <p:sp>
        <p:nvSpPr>
          <p:cNvPr id="9" name="Regency def bar">
            <a:extLst>
              <a:ext uri="{FF2B5EF4-FFF2-40B4-BE49-F238E27FC236}">
                <a16:creationId xmlns:a16="http://schemas.microsoft.com/office/drawing/2014/main" id="{593BB42F-2FC0-8635-12A7-E4EAB6E615EA}"/>
              </a:ext>
            </a:extLst>
          </p:cNvPr>
          <p:cNvSpPr/>
          <p:nvPr/>
        </p:nvSpPr>
        <p:spPr>
          <a:xfrm>
            <a:off x="711200" y="2630932"/>
            <a:ext cx="50800" cy="148336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Regency img" descr="Миниатюра Лицевого летописного свода">
            <a:extLst>
              <a:ext uri="{FF2B5EF4-FFF2-40B4-BE49-F238E27FC236}">
                <a16:creationId xmlns:a16="http://schemas.microsoft.com/office/drawing/2014/main" id="{86B574EC-0F3F-D1F5-70C7-07F58F54272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022805"/>
            <a:ext cx="3505200" cy="3533242"/>
          </a:xfrm>
          <a:prstGeom prst="roundRect">
            <a:avLst>
              <a:gd name="adj" fmla="val 4000"/>
            </a:avLst>
          </a:prstGeom>
          <a:ln w="12700">
            <a:solidFill>
              <a:srgbClr val="D9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E4CCDE75-D910-F91E-F001-51E4896BAA11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5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ED1171D-1D2E-7FEA-BE05-5FC69E548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D9B465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2005AE88-D349-5945-F833-3261B3915E75}"/>
              </a:ext>
            </a:extLst>
          </p:cNvPr>
          <p:cNvCxnSpPr/>
          <p:nvPr/>
        </p:nvCxnSpPr>
        <p:spPr>
          <a:xfrm>
            <a:off x="609600" y="866140"/>
            <a:ext cx="812800" cy="0"/>
          </a:xfrm>
          <a:prstGeom prst="line">
            <a:avLst/>
          </a:prstGeom>
          <a:ln w="28575">
            <a:solidFill>
              <a:srgbClr val="D9B4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DAF54C24-8D60-369D-A22F-1EE7BC1ABED0}"/>
              </a:ext>
            </a:extLst>
          </p:cNvPr>
          <p:cNvSpPr/>
          <p:nvPr/>
        </p:nvSpPr>
        <p:spPr>
          <a:xfrm>
            <a:off x="1498600" y="821690"/>
            <a:ext cx="88900" cy="88900"/>
          </a:xfrm>
          <a:prstGeom prst="diamond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form head">
            <a:extLst>
              <a:ext uri="{FF2B5EF4-FFF2-40B4-BE49-F238E27FC236}">
                <a16:creationId xmlns:a16="http://schemas.microsoft.com/office/drawing/2014/main" id="{4F7E857C-7076-14BE-ADFA-C953B93D170B}"/>
              </a:ext>
            </a:extLst>
          </p:cNvPr>
          <p:cNvSpPr txBox="1"/>
          <p:nvPr/>
        </p:nvSpPr>
        <p:spPr>
          <a:xfrm>
            <a:off x="609600" y="1069340"/>
            <a:ext cx="10972800" cy="858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3200" dirty="0">
                <a:solidFill>
                  <a:srgbClr val="D9B465"/>
                </a:solidFill>
                <a:latin typeface="Sitka Heading" pitchFamily="2" charset="0"/>
              </a:rPr>
              <a:t>Денежная реформа (1535-1538)</a:t>
            </a:r>
          </a:p>
          <a:p>
            <a:pPr>
              <a:spcAft>
                <a:spcPts val="400"/>
              </a:spcAft>
            </a:pPr>
            <a:r>
              <a:rPr lang="ru-RU" sz="2100" i="1" dirty="0">
                <a:solidFill>
                  <a:srgbClr val="DCC9C4"/>
                </a:solidFill>
                <a:latin typeface="Segoe UI" panose="020B0502040204020203" pitchFamily="34" charset="0"/>
              </a:rPr>
              <a:t>Основная цель реформы — унификация денежной системы государства.</a:t>
            </a:r>
          </a:p>
        </p:txBody>
      </p:sp>
      <p:sp>
        <p:nvSpPr>
          <p:cNvPr id="6" name="Measures">
            <a:extLst>
              <a:ext uri="{FF2B5EF4-FFF2-40B4-BE49-F238E27FC236}">
                <a16:creationId xmlns:a16="http://schemas.microsoft.com/office/drawing/2014/main" id="{40098A58-9240-F1F6-BCE6-839B6E10ABF2}"/>
              </a:ext>
            </a:extLst>
          </p:cNvPr>
          <p:cNvSpPr txBox="1"/>
          <p:nvPr/>
        </p:nvSpPr>
        <p:spPr>
          <a:xfrm>
            <a:off x="609600" y="2131060"/>
            <a:ext cx="4953000" cy="2387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D9B465"/>
              </a:buClr>
              <a:buSzPct val="100000"/>
              <a:buFont typeface="Sitka Heading" pitchFamily="2" charset="0"/>
              <a:buAutoNum type="arabicPeriod"/>
            </a:pP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Создание единого монетного двора в Москве</a:t>
            </a:r>
          </a:p>
          <a:p>
            <a:pPr marL="304800" indent="-304800">
              <a:spcAft>
                <a:spcPts val="1000"/>
              </a:spcAft>
              <a:buClr>
                <a:srgbClr val="D9B465"/>
              </a:buClr>
              <a:buSzPct val="100000"/>
              <a:buFont typeface="Sitka Heading" pitchFamily="2" charset="0"/>
              <a:buAutoNum type="arabicPeriod"/>
            </a:pP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Из гривны серебра </a:t>
            </a:r>
            <a:r>
              <a:rPr lang="ru-RU" sz="2200" b="1" dirty="0">
                <a:solidFill>
                  <a:srgbClr val="D9B465"/>
                </a:solidFill>
                <a:latin typeface="Segoe UI" panose="020B0502040204020203" pitchFamily="34" charset="0"/>
              </a:rPr>
              <a:t>(204 грамма)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 стали чеканить </a:t>
            </a:r>
            <a:r>
              <a:rPr lang="ru-RU" sz="2600" b="1" dirty="0">
                <a:solidFill>
                  <a:srgbClr val="D9B465"/>
                </a:solidFill>
                <a:latin typeface="Sitka Heading" pitchFamily="2" charset="0"/>
              </a:rPr>
              <a:t>600 монет</a:t>
            </a: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 вместо </a:t>
            </a:r>
            <a:r>
              <a:rPr lang="ru-RU" sz="2600" b="1" dirty="0">
                <a:solidFill>
                  <a:srgbClr val="D9B465"/>
                </a:solidFill>
                <a:latin typeface="Sitka Heading" pitchFamily="2" charset="0"/>
              </a:rPr>
              <a:t>520</a:t>
            </a:r>
          </a:p>
          <a:p>
            <a:pPr marL="304800" indent="-304800">
              <a:spcAft>
                <a:spcPts val="1000"/>
              </a:spcAft>
              <a:buClr>
                <a:srgbClr val="D9B465"/>
              </a:buClr>
              <a:buSzPct val="100000"/>
              <a:buFont typeface="Sitka Heading" pitchFamily="2" charset="0"/>
              <a:buAutoNum type="arabicPeriod"/>
            </a:pPr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Введение новых денежных единиц:</a:t>
            </a:r>
          </a:p>
        </p:txBody>
      </p:sp>
      <p:sp>
        <p:nvSpPr>
          <p:cNvPr id="7" name="Coin 0 plate">
            <a:extLst>
              <a:ext uri="{FF2B5EF4-FFF2-40B4-BE49-F238E27FC236}">
                <a16:creationId xmlns:a16="http://schemas.microsoft.com/office/drawing/2014/main" id="{5FE8CCFD-BDF3-14D9-52D0-11B80D549280}"/>
              </a:ext>
            </a:extLst>
          </p:cNvPr>
          <p:cNvSpPr/>
          <p:nvPr/>
        </p:nvSpPr>
        <p:spPr>
          <a:xfrm>
            <a:off x="5969000" y="2131060"/>
            <a:ext cx="1778000" cy="1905000"/>
          </a:xfrm>
          <a:prstGeom prst="roundRect">
            <a:avLst>
              <a:gd name="adj" fmla="val 8000"/>
            </a:avLst>
          </a:prstGeom>
          <a:solidFill>
            <a:srgbClr val="3D2328"/>
          </a:solidFill>
          <a:ln w="9525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Coin 0" descr="Копейка Ивана IV, 1533–1547 гг. Музей Национального банка Республики Беларусь">
            <a:extLst>
              <a:ext uri="{FF2B5EF4-FFF2-40B4-BE49-F238E27FC236}">
                <a16:creationId xmlns:a16="http://schemas.microsoft.com/office/drawing/2014/main" id="{7DF426E3-A6EF-099F-1DD8-5EAE6D144C7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97760"/>
            <a:ext cx="1524000" cy="1371600"/>
          </a:xfrm>
          <a:prstGeom prst="roundRect">
            <a:avLst>
              <a:gd name="adj" fmla="val 6000"/>
            </a:avLst>
          </a:prstGeom>
          <a:ln w="9525">
            <a:solidFill>
              <a:srgbClr val="D9B465"/>
            </a:solidFill>
          </a:ln>
        </p:spPr>
      </p:pic>
      <p:sp>
        <p:nvSpPr>
          <p:cNvPr id="10" name="Coin 0 caption">
            <a:extLst>
              <a:ext uri="{FF2B5EF4-FFF2-40B4-BE49-F238E27FC236}">
                <a16:creationId xmlns:a16="http://schemas.microsoft.com/office/drawing/2014/main" id="{CEBD0443-3EF6-2D19-F8B5-75BCBEFC8402}"/>
              </a:ext>
            </a:extLst>
          </p:cNvPr>
          <p:cNvSpPr txBox="1"/>
          <p:nvPr/>
        </p:nvSpPr>
        <p:spPr>
          <a:xfrm>
            <a:off x="5969000" y="4163060"/>
            <a:ext cx="17780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b="1" dirty="0">
                <a:solidFill>
                  <a:srgbClr val="D9B465"/>
                </a:solidFill>
                <a:latin typeface="Sitka Heading" pitchFamily="2" charset="0"/>
              </a:rPr>
              <a:t>Копейка</a:t>
            </a:r>
            <a:r>
              <a:rPr lang="ru-RU" sz="1700" dirty="0">
                <a:solidFill>
                  <a:srgbClr val="F5EEE3"/>
                </a:solidFill>
                <a:latin typeface="Segoe UI" panose="020B0502040204020203" pitchFamily="34" charset="0"/>
              </a:rPr>
              <a:t> (новгородка) — 0,68 грамма (в Новгороде)</a:t>
            </a:r>
          </a:p>
        </p:txBody>
      </p:sp>
      <p:sp>
        <p:nvSpPr>
          <p:cNvPr id="11" name="Coin 1 plate">
            <a:extLst>
              <a:ext uri="{FF2B5EF4-FFF2-40B4-BE49-F238E27FC236}">
                <a16:creationId xmlns:a16="http://schemas.microsoft.com/office/drawing/2014/main" id="{A7B2437B-E04A-E0F5-9BE1-55AB3D4214DF}"/>
              </a:ext>
            </a:extLst>
          </p:cNvPr>
          <p:cNvSpPr/>
          <p:nvPr/>
        </p:nvSpPr>
        <p:spPr>
          <a:xfrm>
            <a:off x="7848600" y="2131060"/>
            <a:ext cx="1778000" cy="1905000"/>
          </a:xfrm>
          <a:prstGeom prst="roundRect">
            <a:avLst>
              <a:gd name="adj" fmla="val 8000"/>
            </a:avLst>
          </a:prstGeom>
          <a:solidFill>
            <a:srgbClr val="3D2328"/>
          </a:solidFill>
          <a:ln w="9525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Coin 1" descr="Деньга Ивана IV, 1533–1547 гг. (Portable Antiquities Scheme)">
            <a:extLst>
              <a:ext uri="{FF2B5EF4-FFF2-40B4-BE49-F238E27FC236}">
                <a16:creationId xmlns:a16="http://schemas.microsoft.com/office/drawing/2014/main" id="{78369F0C-CB32-805D-1DB9-FEF5F7A12E0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600" y="2397760"/>
            <a:ext cx="1524000" cy="1371600"/>
          </a:xfrm>
          <a:prstGeom prst="roundRect">
            <a:avLst>
              <a:gd name="adj" fmla="val 6000"/>
            </a:avLst>
          </a:prstGeom>
          <a:ln w="9525">
            <a:solidFill>
              <a:srgbClr val="D9B465"/>
            </a:solidFill>
          </a:ln>
        </p:spPr>
      </p:pic>
      <p:sp>
        <p:nvSpPr>
          <p:cNvPr id="14" name="Coin 1 caption">
            <a:extLst>
              <a:ext uri="{FF2B5EF4-FFF2-40B4-BE49-F238E27FC236}">
                <a16:creationId xmlns:a16="http://schemas.microsoft.com/office/drawing/2014/main" id="{F17C9649-94CE-FEBF-9D93-9346CC7F05F7}"/>
              </a:ext>
            </a:extLst>
          </p:cNvPr>
          <p:cNvSpPr txBox="1"/>
          <p:nvPr/>
        </p:nvSpPr>
        <p:spPr>
          <a:xfrm>
            <a:off x="7848600" y="4163060"/>
            <a:ext cx="17780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b="1" dirty="0">
                <a:solidFill>
                  <a:srgbClr val="D9B465"/>
                </a:solidFill>
                <a:latin typeface="Sitka Heading" pitchFamily="2" charset="0"/>
              </a:rPr>
              <a:t>Деньга</a:t>
            </a:r>
            <a:r>
              <a:rPr lang="ru-RU" sz="1700" dirty="0">
                <a:solidFill>
                  <a:srgbClr val="F5EEE3"/>
                </a:solidFill>
                <a:latin typeface="Segoe UI" panose="020B0502040204020203" pitchFamily="34" charset="0"/>
              </a:rPr>
              <a:t> — 0,34 грамма</a:t>
            </a:r>
          </a:p>
        </p:txBody>
      </p:sp>
      <p:sp>
        <p:nvSpPr>
          <p:cNvPr id="15" name="Coin 2 plate">
            <a:extLst>
              <a:ext uri="{FF2B5EF4-FFF2-40B4-BE49-F238E27FC236}">
                <a16:creationId xmlns:a16="http://schemas.microsoft.com/office/drawing/2014/main" id="{6F1E3B85-0629-A932-B4B8-3E40EA3D7E65}"/>
              </a:ext>
            </a:extLst>
          </p:cNvPr>
          <p:cNvSpPr/>
          <p:nvPr/>
        </p:nvSpPr>
        <p:spPr>
          <a:xfrm>
            <a:off x="9728200" y="2131060"/>
            <a:ext cx="1778000" cy="1905000"/>
          </a:xfrm>
          <a:prstGeom prst="roundRect">
            <a:avLst>
              <a:gd name="adj" fmla="val 8000"/>
            </a:avLst>
          </a:prstGeom>
          <a:solidFill>
            <a:srgbClr val="3D2328"/>
          </a:solidFill>
          <a:ln w="9525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Coin 2" descr="Полушка Ивана IV, 1533–1547 гг., Псков (Колчестерский музей)">
            <a:extLst>
              <a:ext uri="{FF2B5EF4-FFF2-40B4-BE49-F238E27FC236}">
                <a16:creationId xmlns:a16="http://schemas.microsoft.com/office/drawing/2014/main" id="{76F41DD3-9A76-B71D-3CC5-88913E0828F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2397760"/>
            <a:ext cx="1524000" cy="1371600"/>
          </a:xfrm>
          <a:prstGeom prst="roundRect">
            <a:avLst>
              <a:gd name="adj" fmla="val 6000"/>
            </a:avLst>
          </a:prstGeom>
          <a:ln w="9525">
            <a:solidFill>
              <a:srgbClr val="D9B465"/>
            </a:solidFill>
          </a:ln>
        </p:spPr>
      </p:pic>
      <p:sp>
        <p:nvSpPr>
          <p:cNvPr id="18" name="Coin 2 caption">
            <a:extLst>
              <a:ext uri="{FF2B5EF4-FFF2-40B4-BE49-F238E27FC236}">
                <a16:creationId xmlns:a16="http://schemas.microsoft.com/office/drawing/2014/main" id="{D6553459-DE87-A31B-5043-DBDA8FE31C93}"/>
              </a:ext>
            </a:extLst>
          </p:cNvPr>
          <p:cNvSpPr txBox="1"/>
          <p:nvPr/>
        </p:nvSpPr>
        <p:spPr>
          <a:xfrm>
            <a:off x="9728200" y="4163060"/>
            <a:ext cx="17780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b="1" dirty="0">
                <a:solidFill>
                  <a:srgbClr val="D9B465"/>
                </a:solidFill>
                <a:latin typeface="Sitka Heading" pitchFamily="2" charset="0"/>
              </a:rPr>
              <a:t>Полушка</a:t>
            </a:r>
            <a:r>
              <a:rPr lang="ru-RU" sz="1700" dirty="0">
                <a:solidFill>
                  <a:srgbClr val="F5EEE3"/>
                </a:solidFill>
                <a:latin typeface="Segoe UI" panose="020B0502040204020203" pitchFamily="34" charset="0"/>
              </a:rPr>
              <a:t> — 0,17 грамма</a:t>
            </a:r>
          </a:p>
        </p:txBody>
      </p:sp>
      <p:sp>
        <p:nvSpPr>
          <p:cNvPr id="19" name="Weight track 0">
            <a:extLst>
              <a:ext uri="{FF2B5EF4-FFF2-40B4-BE49-F238E27FC236}">
                <a16:creationId xmlns:a16="http://schemas.microsoft.com/office/drawing/2014/main" id="{9C548654-0CAB-B60B-2412-54AA45435464}"/>
              </a:ext>
            </a:extLst>
          </p:cNvPr>
          <p:cNvSpPr/>
          <p:nvPr/>
        </p:nvSpPr>
        <p:spPr>
          <a:xfrm>
            <a:off x="5969000" y="5486400"/>
            <a:ext cx="1778000" cy="127000"/>
          </a:xfrm>
          <a:prstGeom prst="rect">
            <a:avLst/>
          </a:prstGeom>
          <a:solidFill>
            <a:srgbClr val="3D2328"/>
          </a:solidFill>
          <a:ln w="6350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Weight bar 0">
            <a:extLst>
              <a:ext uri="{FF2B5EF4-FFF2-40B4-BE49-F238E27FC236}">
                <a16:creationId xmlns:a16="http://schemas.microsoft.com/office/drawing/2014/main" id="{80E24961-980F-341F-6EFB-E966D1F56E8F}"/>
              </a:ext>
            </a:extLst>
          </p:cNvPr>
          <p:cNvSpPr/>
          <p:nvPr/>
        </p:nvSpPr>
        <p:spPr>
          <a:xfrm>
            <a:off x="5969000" y="5486400"/>
            <a:ext cx="1778000" cy="12700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Weight track 1">
            <a:extLst>
              <a:ext uri="{FF2B5EF4-FFF2-40B4-BE49-F238E27FC236}">
                <a16:creationId xmlns:a16="http://schemas.microsoft.com/office/drawing/2014/main" id="{EFFBAC13-5D67-3FEE-4DD8-9204015E7C35}"/>
              </a:ext>
            </a:extLst>
          </p:cNvPr>
          <p:cNvSpPr/>
          <p:nvPr/>
        </p:nvSpPr>
        <p:spPr>
          <a:xfrm>
            <a:off x="7848600" y="5486400"/>
            <a:ext cx="1778000" cy="127000"/>
          </a:xfrm>
          <a:prstGeom prst="rect">
            <a:avLst/>
          </a:prstGeom>
          <a:solidFill>
            <a:srgbClr val="3D2328"/>
          </a:solidFill>
          <a:ln w="6350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Weight bar 1">
            <a:extLst>
              <a:ext uri="{FF2B5EF4-FFF2-40B4-BE49-F238E27FC236}">
                <a16:creationId xmlns:a16="http://schemas.microsoft.com/office/drawing/2014/main" id="{8C400A24-2373-487E-9FC4-34643542C28A}"/>
              </a:ext>
            </a:extLst>
          </p:cNvPr>
          <p:cNvSpPr/>
          <p:nvPr/>
        </p:nvSpPr>
        <p:spPr>
          <a:xfrm>
            <a:off x="7848600" y="5486400"/>
            <a:ext cx="889000" cy="12700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Weight track 2">
            <a:extLst>
              <a:ext uri="{FF2B5EF4-FFF2-40B4-BE49-F238E27FC236}">
                <a16:creationId xmlns:a16="http://schemas.microsoft.com/office/drawing/2014/main" id="{28A2E643-6415-B6FA-5922-BA535512C9CC}"/>
              </a:ext>
            </a:extLst>
          </p:cNvPr>
          <p:cNvSpPr/>
          <p:nvPr/>
        </p:nvSpPr>
        <p:spPr>
          <a:xfrm>
            <a:off x="9728200" y="5486400"/>
            <a:ext cx="1778000" cy="127000"/>
          </a:xfrm>
          <a:prstGeom prst="rect">
            <a:avLst/>
          </a:prstGeom>
          <a:solidFill>
            <a:srgbClr val="3D2328"/>
          </a:solidFill>
          <a:ln w="6350">
            <a:solidFill>
              <a:srgbClr val="5A3A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Weight bar 2">
            <a:extLst>
              <a:ext uri="{FF2B5EF4-FFF2-40B4-BE49-F238E27FC236}">
                <a16:creationId xmlns:a16="http://schemas.microsoft.com/office/drawing/2014/main" id="{EFBE9BB8-C84D-B1C7-68A6-40C8C79E10A5}"/>
              </a:ext>
            </a:extLst>
          </p:cNvPr>
          <p:cNvSpPr/>
          <p:nvPr/>
        </p:nvSpPr>
        <p:spPr>
          <a:xfrm>
            <a:off x="9728200" y="5486400"/>
            <a:ext cx="444500" cy="12700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BE3FAA30-CEC4-C6A6-F108-E0A6511A7A76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39C9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B39C9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835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1C40053-7DCE-DEFB-C44E-2F07E3CD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2A2220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52B1CB75-6210-CDF0-621F-09CA02B98E76}"/>
              </a:ext>
            </a:extLst>
          </p:cNvPr>
          <p:cNvCxnSpPr/>
          <p:nvPr/>
        </p:nvCxnSpPr>
        <p:spPr>
          <a:xfrm>
            <a:off x="609600" y="866140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71F2334D-CE0A-4D1B-1BD9-5CD86E51827E}"/>
              </a:ext>
            </a:extLst>
          </p:cNvPr>
          <p:cNvSpPr/>
          <p:nvPr/>
        </p:nvSpPr>
        <p:spPr>
          <a:xfrm>
            <a:off x="1498600" y="821690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form head">
            <a:extLst>
              <a:ext uri="{FF2B5EF4-FFF2-40B4-BE49-F238E27FC236}">
                <a16:creationId xmlns:a16="http://schemas.microsoft.com/office/drawing/2014/main" id="{91ED0398-8F7B-19EA-A8F9-AAD455B86B04}"/>
              </a:ext>
            </a:extLst>
          </p:cNvPr>
          <p:cNvSpPr txBox="1"/>
          <p:nvPr/>
        </p:nvSpPr>
        <p:spPr>
          <a:xfrm>
            <a:off x="609600" y="1069340"/>
            <a:ext cx="10972800" cy="858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3200" dirty="0">
                <a:solidFill>
                  <a:srgbClr val="3B5E9A"/>
                </a:solidFill>
                <a:latin typeface="Sitka Heading" pitchFamily="2" charset="0"/>
              </a:rPr>
              <a:t>Губная реформа (начата в 1539)</a:t>
            </a:r>
          </a:p>
          <a:p>
            <a:pPr>
              <a:spcAft>
                <a:spcPts val="400"/>
              </a:spcAft>
            </a:pPr>
            <a:r>
              <a:rPr lang="ru-RU" sz="2100" i="1" dirty="0">
                <a:solidFill>
                  <a:srgbClr val="5C504B"/>
                </a:solidFill>
                <a:latin typeface="Segoe UI" panose="020B0502040204020203" pitchFamily="34" charset="0"/>
              </a:rPr>
              <a:t>Цель реформы — улучшение местного управления и борьба с преступностью.</a:t>
            </a:r>
          </a:p>
        </p:txBody>
      </p:sp>
      <p:sp>
        <p:nvSpPr>
          <p:cNvPr id="6" name="Measure 0 card">
            <a:extLst>
              <a:ext uri="{FF2B5EF4-FFF2-40B4-BE49-F238E27FC236}">
                <a16:creationId xmlns:a16="http://schemas.microsoft.com/office/drawing/2014/main" id="{6BC6E4DF-0034-800A-ECC0-85493CCCA025}"/>
              </a:ext>
            </a:extLst>
          </p:cNvPr>
          <p:cNvSpPr/>
          <p:nvPr/>
        </p:nvSpPr>
        <p:spPr>
          <a:xfrm>
            <a:off x="609600" y="2156460"/>
            <a:ext cx="3860800" cy="1422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easure 0 bar">
            <a:extLst>
              <a:ext uri="{FF2B5EF4-FFF2-40B4-BE49-F238E27FC236}">
                <a16:creationId xmlns:a16="http://schemas.microsoft.com/office/drawing/2014/main" id="{F5BFD5AA-250E-B298-C3E9-609FD32019F9}"/>
              </a:ext>
            </a:extLst>
          </p:cNvPr>
          <p:cNvSpPr/>
          <p:nvPr/>
        </p:nvSpPr>
        <p:spPr>
          <a:xfrm>
            <a:off x="736600" y="2308860"/>
            <a:ext cx="50800" cy="1117600"/>
          </a:xfrm>
          <a:prstGeom prst="rect">
            <a:avLst/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easure 0">
            <a:extLst>
              <a:ext uri="{FF2B5EF4-FFF2-40B4-BE49-F238E27FC236}">
                <a16:creationId xmlns:a16="http://schemas.microsoft.com/office/drawing/2014/main" id="{E537088F-A46E-82C0-FBF9-319B2D4FAA27}"/>
              </a:ext>
            </a:extLst>
          </p:cNvPr>
          <p:cNvSpPr txBox="1"/>
          <p:nvPr/>
        </p:nvSpPr>
        <p:spPr>
          <a:xfrm>
            <a:off x="939800" y="2156460"/>
            <a:ext cx="3352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Введение института </a:t>
            </a:r>
            <a:r>
              <a:rPr lang="ru-RU" sz="2100" b="1" dirty="0">
                <a:solidFill>
                  <a:srgbClr val="3B5E9A"/>
                </a:solidFill>
                <a:latin typeface="Segoe UI" panose="020B0502040204020203" pitchFamily="34" charset="0"/>
              </a:rPr>
              <a:t>губных старост</a:t>
            </a:r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, избираемых дворянами</a:t>
            </a:r>
          </a:p>
        </p:txBody>
      </p:sp>
      <p:sp>
        <p:nvSpPr>
          <p:cNvPr id="9" name="Measure 1 card">
            <a:extLst>
              <a:ext uri="{FF2B5EF4-FFF2-40B4-BE49-F238E27FC236}">
                <a16:creationId xmlns:a16="http://schemas.microsoft.com/office/drawing/2014/main" id="{4F20C46E-B504-AF64-84EE-FFC721C1C0A3}"/>
              </a:ext>
            </a:extLst>
          </p:cNvPr>
          <p:cNvSpPr/>
          <p:nvPr/>
        </p:nvSpPr>
        <p:spPr>
          <a:xfrm>
            <a:off x="4673600" y="2156460"/>
            <a:ext cx="3860800" cy="1422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easure 1 bar">
            <a:extLst>
              <a:ext uri="{FF2B5EF4-FFF2-40B4-BE49-F238E27FC236}">
                <a16:creationId xmlns:a16="http://schemas.microsoft.com/office/drawing/2014/main" id="{D1CC5A0C-2463-A108-43F8-530602573436}"/>
              </a:ext>
            </a:extLst>
          </p:cNvPr>
          <p:cNvSpPr/>
          <p:nvPr/>
        </p:nvSpPr>
        <p:spPr>
          <a:xfrm>
            <a:off x="4800600" y="2308860"/>
            <a:ext cx="50800" cy="1117600"/>
          </a:xfrm>
          <a:prstGeom prst="rect">
            <a:avLst/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easure 1">
            <a:extLst>
              <a:ext uri="{FF2B5EF4-FFF2-40B4-BE49-F238E27FC236}">
                <a16:creationId xmlns:a16="http://schemas.microsoft.com/office/drawing/2014/main" id="{43540B78-D0FE-D45E-98BD-D9426874A6AD}"/>
              </a:ext>
            </a:extLst>
          </p:cNvPr>
          <p:cNvSpPr txBox="1"/>
          <p:nvPr/>
        </p:nvSpPr>
        <p:spPr>
          <a:xfrm>
            <a:off x="5003800" y="2156460"/>
            <a:ext cx="3352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Создание должности </a:t>
            </a:r>
            <a:r>
              <a:rPr lang="ru-RU" sz="2100" b="1" dirty="0">
                <a:solidFill>
                  <a:srgbClr val="3B5E9A"/>
                </a:solidFill>
                <a:latin typeface="Segoe UI" panose="020B0502040204020203" pitchFamily="34" charset="0"/>
              </a:rPr>
              <a:t>земских старост</a:t>
            </a:r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 в землях государственных крестьян</a:t>
            </a:r>
          </a:p>
        </p:txBody>
      </p:sp>
      <p:sp>
        <p:nvSpPr>
          <p:cNvPr id="12" name="Measure 2 card">
            <a:extLst>
              <a:ext uri="{FF2B5EF4-FFF2-40B4-BE49-F238E27FC236}">
                <a16:creationId xmlns:a16="http://schemas.microsoft.com/office/drawing/2014/main" id="{598CE87C-6561-79CA-91A4-F602E0B13FBF}"/>
              </a:ext>
            </a:extLst>
          </p:cNvPr>
          <p:cNvSpPr/>
          <p:nvPr/>
        </p:nvSpPr>
        <p:spPr>
          <a:xfrm>
            <a:off x="609600" y="3756660"/>
            <a:ext cx="3860800" cy="1422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easure 2 bar">
            <a:extLst>
              <a:ext uri="{FF2B5EF4-FFF2-40B4-BE49-F238E27FC236}">
                <a16:creationId xmlns:a16="http://schemas.microsoft.com/office/drawing/2014/main" id="{42FC2FBD-C4A9-7A79-A9F1-F32281C66FA6}"/>
              </a:ext>
            </a:extLst>
          </p:cNvPr>
          <p:cNvSpPr/>
          <p:nvPr/>
        </p:nvSpPr>
        <p:spPr>
          <a:xfrm>
            <a:off x="736600" y="3909060"/>
            <a:ext cx="50800" cy="1117600"/>
          </a:xfrm>
          <a:prstGeom prst="rect">
            <a:avLst/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easure 2">
            <a:extLst>
              <a:ext uri="{FF2B5EF4-FFF2-40B4-BE49-F238E27FC236}">
                <a16:creationId xmlns:a16="http://schemas.microsoft.com/office/drawing/2014/main" id="{3067ED9B-E1E5-387D-ED15-3AE8F8F82222}"/>
              </a:ext>
            </a:extLst>
          </p:cNvPr>
          <p:cNvSpPr txBox="1"/>
          <p:nvPr/>
        </p:nvSpPr>
        <p:spPr>
          <a:xfrm>
            <a:off x="939800" y="3756660"/>
            <a:ext cx="3352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Передача полномочий по борьбе с преступностью </a:t>
            </a:r>
            <a:r>
              <a:rPr lang="ru-RU" sz="2100" b="1" dirty="0">
                <a:solidFill>
                  <a:srgbClr val="3B5E9A"/>
                </a:solidFill>
                <a:latin typeface="Segoe UI" panose="020B0502040204020203" pitchFamily="34" charset="0"/>
              </a:rPr>
              <a:t>от наместников к старостам</a:t>
            </a:r>
          </a:p>
        </p:txBody>
      </p:sp>
      <p:sp>
        <p:nvSpPr>
          <p:cNvPr id="15" name="Measure 3 card">
            <a:extLst>
              <a:ext uri="{FF2B5EF4-FFF2-40B4-BE49-F238E27FC236}">
                <a16:creationId xmlns:a16="http://schemas.microsoft.com/office/drawing/2014/main" id="{37153BE4-77EA-B2C0-3A4D-72D686DED18F}"/>
              </a:ext>
            </a:extLst>
          </p:cNvPr>
          <p:cNvSpPr/>
          <p:nvPr/>
        </p:nvSpPr>
        <p:spPr>
          <a:xfrm>
            <a:off x="4673600" y="3756660"/>
            <a:ext cx="3860800" cy="1422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easure 3 bar">
            <a:extLst>
              <a:ext uri="{FF2B5EF4-FFF2-40B4-BE49-F238E27FC236}">
                <a16:creationId xmlns:a16="http://schemas.microsoft.com/office/drawing/2014/main" id="{A8E67985-C040-FE19-60AD-C860CFAEF4C8}"/>
              </a:ext>
            </a:extLst>
          </p:cNvPr>
          <p:cNvSpPr/>
          <p:nvPr/>
        </p:nvSpPr>
        <p:spPr>
          <a:xfrm>
            <a:off x="4800600" y="3909060"/>
            <a:ext cx="50800" cy="1117600"/>
          </a:xfrm>
          <a:prstGeom prst="rect">
            <a:avLst/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asure 3">
            <a:extLst>
              <a:ext uri="{FF2B5EF4-FFF2-40B4-BE49-F238E27FC236}">
                <a16:creationId xmlns:a16="http://schemas.microsoft.com/office/drawing/2014/main" id="{A6492E43-A29A-6564-B143-D5B5243F2BB7}"/>
              </a:ext>
            </a:extLst>
          </p:cNvPr>
          <p:cNvSpPr txBox="1"/>
          <p:nvPr/>
        </p:nvSpPr>
        <p:spPr>
          <a:xfrm>
            <a:off x="5003800" y="3756660"/>
            <a:ext cx="3352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100" dirty="0">
                <a:solidFill>
                  <a:srgbClr val="2A2220"/>
                </a:solidFill>
                <a:latin typeface="Segoe UI" panose="020B0502040204020203" pitchFamily="34" charset="0"/>
              </a:rPr>
              <a:t>Подчинение старост </a:t>
            </a:r>
            <a:r>
              <a:rPr lang="ru-RU" sz="2100" b="1" dirty="0">
                <a:solidFill>
                  <a:srgbClr val="3B5E9A"/>
                </a:solidFill>
                <a:latin typeface="Segoe UI" panose="020B0502040204020203" pitchFamily="34" charset="0"/>
              </a:rPr>
              <a:t>Разбойному приказу</a:t>
            </a:r>
          </a:p>
        </p:txBody>
      </p:sp>
      <p:pic>
        <p:nvPicPr>
          <p:cNvPr id="19" name="Court img" descr="Миниатюра">
            <a:extLst>
              <a:ext uri="{FF2B5EF4-FFF2-40B4-BE49-F238E27FC236}">
                <a16:creationId xmlns:a16="http://schemas.microsoft.com/office/drawing/2014/main" id="{E0D53DE8-0DEC-735A-FAB4-76B72041A75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600" y="2156460"/>
            <a:ext cx="2844800" cy="2760133"/>
          </a:xfrm>
          <a:prstGeom prst="roundRect">
            <a:avLst>
              <a:gd name="adj" fmla="val 4000"/>
            </a:avLst>
          </a:prstGeom>
          <a:ln w="12700">
            <a:solidFill>
              <a:srgbClr val="D9C9A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5B9A8AE8-F448-4DAB-89D0-DF16D62F864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63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103601-3510-B855-0CF5-D7880C697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0" y="304800"/>
            <a:ext cx="5232400" cy="75285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2600" dirty="0">
                <a:solidFill>
                  <a:srgbClr val="2A2220"/>
                </a:solidFill>
                <a:latin typeface="Sitka Heading" pitchFamily="2" charset="0"/>
              </a:rPr>
              <a:t>Внутренняя и внешняя политика Елены Глинской.</a:t>
            </a:r>
          </a:p>
        </p:txBody>
      </p:sp>
      <p:sp>
        <p:nvSpPr>
          <p:cNvPr id="3" name="Map panel">
            <a:extLst>
              <a:ext uri="{FF2B5EF4-FFF2-40B4-BE49-F238E27FC236}">
                <a16:creationId xmlns:a16="http://schemas.microsoft.com/office/drawing/2014/main" id="{E02B997C-A633-73B7-6510-CD7D614C25BD}"/>
              </a:ext>
            </a:extLst>
          </p:cNvPr>
          <p:cNvSpPr/>
          <p:nvPr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rgbClr val="2B17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Title rule">
            <a:extLst>
              <a:ext uri="{FF2B5EF4-FFF2-40B4-BE49-F238E27FC236}">
                <a16:creationId xmlns:a16="http://schemas.microsoft.com/office/drawing/2014/main" id="{A662D14B-9127-D63C-A379-A4E13787B830}"/>
              </a:ext>
            </a:extLst>
          </p:cNvPr>
          <p:cNvCxnSpPr/>
          <p:nvPr/>
        </p:nvCxnSpPr>
        <p:spPr>
          <a:xfrm>
            <a:off x="6350000" y="1184656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lozenge">
            <a:extLst>
              <a:ext uri="{FF2B5EF4-FFF2-40B4-BE49-F238E27FC236}">
                <a16:creationId xmlns:a16="http://schemas.microsoft.com/office/drawing/2014/main" id="{B5351585-27BA-F610-888F-18DBC9D1C774}"/>
              </a:ext>
            </a:extLst>
          </p:cNvPr>
          <p:cNvSpPr/>
          <p:nvPr/>
        </p:nvSpPr>
        <p:spPr>
          <a:xfrm>
            <a:off x="7239000" y="1140206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War head">
            <a:extLst>
              <a:ext uri="{FF2B5EF4-FFF2-40B4-BE49-F238E27FC236}">
                <a16:creationId xmlns:a16="http://schemas.microsoft.com/office/drawing/2014/main" id="{BC9080BA-A367-17E4-5848-61DA6C239A02}"/>
              </a:ext>
            </a:extLst>
          </p:cNvPr>
          <p:cNvSpPr txBox="1"/>
          <p:nvPr/>
        </p:nvSpPr>
        <p:spPr>
          <a:xfrm>
            <a:off x="6350000" y="1387856"/>
            <a:ext cx="52324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2A2220"/>
                </a:solidFill>
                <a:latin typeface="Sitka Heading" pitchFamily="2" charset="0"/>
              </a:rPr>
              <a:t>Русско-литовская война </a:t>
            </a:r>
            <a:r>
              <a:rPr lang="ru-RU" sz="2800" b="1" dirty="0">
                <a:solidFill>
                  <a:srgbClr val="A57D2E"/>
                </a:solidFill>
                <a:latin typeface="Sitka Heading" pitchFamily="2" charset="0"/>
              </a:rPr>
              <a:t>1534–1537</a:t>
            </a:r>
            <a:r>
              <a:rPr lang="ru-RU" sz="2800" dirty="0">
                <a:solidFill>
                  <a:srgbClr val="2A2220"/>
                </a:solidFill>
                <a:latin typeface="Sitka Heading" pitchFamily="2" charset="0"/>
              </a:rPr>
              <a:t> годов (Стародубская война)</a:t>
            </a:r>
          </a:p>
        </p:txBody>
      </p:sp>
      <p:sp>
        <p:nvSpPr>
          <p:cNvPr id="7" name="Truce chip">
            <a:extLst>
              <a:ext uri="{FF2B5EF4-FFF2-40B4-BE49-F238E27FC236}">
                <a16:creationId xmlns:a16="http://schemas.microsoft.com/office/drawing/2014/main" id="{B52F4A3A-035E-33DC-C8FF-007BC17BAF59}"/>
              </a:ext>
            </a:extLst>
          </p:cNvPr>
          <p:cNvSpPr/>
          <p:nvPr/>
        </p:nvSpPr>
        <p:spPr>
          <a:xfrm>
            <a:off x="6350000" y="2444496"/>
            <a:ext cx="5232400" cy="508000"/>
          </a:xfrm>
          <a:prstGeom prst="roundRect">
            <a:avLst>
              <a:gd name="adj" fmla="val 50000"/>
            </a:avLst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ruce">
            <a:extLst>
              <a:ext uri="{FF2B5EF4-FFF2-40B4-BE49-F238E27FC236}">
                <a16:creationId xmlns:a16="http://schemas.microsoft.com/office/drawing/2014/main" id="{881563C9-058D-5D3E-0D48-023E6EFEA5A5}"/>
              </a:ext>
            </a:extLst>
          </p:cNvPr>
          <p:cNvSpPr txBox="1"/>
          <p:nvPr/>
        </p:nvSpPr>
        <p:spPr>
          <a:xfrm>
            <a:off x="6451600" y="2444496"/>
            <a:ext cx="50292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Sitka Heading" pitchFamily="2" charset="0"/>
              </a:rPr>
              <a:t>Перемирие 1537 года:</a:t>
            </a:r>
          </a:p>
        </p:txBody>
      </p:sp>
      <p:sp>
        <p:nvSpPr>
          <p:cNvPr id="9" name="Term 0 card">
            <a:extLst>
              <a:ext uri="{FF2B5EF4-FFF2-40B4-BE49-F238E27FC236}">
                <a16:creationId xmlns:a16="http://schemas.microsoft.com/office/drawing/2014/main" id="{BE91C22A-C651-E977-188F-BE8238367580}"/>
              </a:ext>
            </a:extLst>
          </p:cNvPr>
          <p:cNvSpPr/>
          <p:nvPr/>
        </p:nvSpPr>
        <p:spPr>
          <a:xfrm>
            <a:off x="6350000" y="3130296"/>
            <a:ext cx="5232400" cy="965200"/>
          </a:xfrm>
          <a:prstGeom prst="roundRect">
            <a:avLst>
              <a:gd name="adj" fmla="val 10000"/>
            </a:avLst>
          </a:prstGeom>
          <a:solidFill>
            <a:srgbClr val="E5E5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m 0 bar">
            <a:extLst>
              <a:ext uri="{FF2B5EF4-FFF2-40B4-BE49-F238E27FC236}">
                <a16:creationId xmlns:a16="http://schemas.microsoft.com/office/drawing/2014/main" id="{013DAB37-415C-A5D2-199D-E123D6BB3CC3}"/>
              </a:ext>
            </a:extLst>
          </p:cNvPr>
          <p:cNvSpPr/>
          <p:nvPr/>
        </p:nvSpPr>
        <p:spPr>
          <a:xfrm>
            <a:off x="6477000" y="3282696"/>
            <a:ext cx="50800" cy="660400"/>
          </a:xfrm>
          <a:prstGeom prst="rect">
            <a:avLst/>
          </a:prstGeom>
          <a:solidFill>
            <a:srgbClr val="5A5C9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rm 0">
            <a:extLst>
              <a:ext uri="{FF2B5EF4-FFF2-40B4-BE49-F238E27FC236}">
                <a16:creationId xmlns:a16="http://schemas.microsoft.com/office/drawing/2014/main" id="{08F405DE-A2E4-6671-D5B8-C0BABF2AC70F}"/>
              </a:ext>
            </a:extLst>
          </p:cNvPr>
          <p:cNvSpPr txBox="1"/>
          <p:nvPr/>
        </p:nvSpPr>
        <p:spPr>
          <a:xfrm>
            <a:off x="6680200" y="3130296"/>
            <a:ext cx="47244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5A5C9E"/>
                </a:solidFill>
                <a:latin typeface="Segoe UI" panose="020B0502040204020203" pitchFamily="34" charset="0"/>
              </a:rPr>
              <a:t>Литва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получила </a:t>
            </a:r>
            <a:r>
              <a:rPr lang="ru-RU" sz="2000" b="1" dirty="0">
                <a:solidFill>
                  <a:srgbClr val="5A5C9E"/>
                </a:solidFill>
                <a:latin typeface="Segoe UI" panose="020B0502040204020203" pitchFamily="34" charset="0"/>
              </a:rPr>
              <a:t>Гомель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с волостями</a:t>
            </a:r>
          </a:p>
        </p:txBody>
      </p:sp>
      <p:sp>
        <p:nvSpPr>
          <p:cNvPr id="12" name="Term 1 card">
            <a:extLst>
              <a:ext uri="{FF2B5EF4-FFF2-40B4-BE49-F238E27FC236}">
                <a16:creationId xmlns:a16="http://schemas.microsoft.com/office/drawing/2014/main" id="{41D3EF9F-608A-BCE5-422B-3AAC04B3BA3A}"/>
              </a:ext>
            </a:extLst>
          </p:cNvPr>
          <p:cNvSpPr/>
          <p:nvPr/>
        </p:nvSpPr>
        <p:spPr>
          <a:xfrm>
            <a:off x="6350000" y="4247896"/>
            <a:ext cx="5232400" cy="965200"/>
          </a:xfrm>
          <a:prstGeom prst="roundRect">
            <a:avLst>
              <a:gd name="adj" fmla="val 10000"/>
            </a:avLst>
          </a:prstGeom>
          <a:solidFill>
            <a:srgbClr val="F5DF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rm 1 bar">
            <a:extLst>
              <a:ext uri="{FF2B5EF4-FFF2-40B4-BE49-F238E27FC236}">
                <a16:creationId xmlns:a16="http://schemas.microsoft.com/office/drawing/2014/main" id="{1699CA6A-110F-C9FD-9329-AD99FEFD503B}"/>
              </a:ext>
            </a:extLst>
          </p:cNvPr>
          <p:cNvSpPr/>
          <p:nvPr/>
        </p:nvSpPr>
        <p:spPr>
          <a:xfrm>
            <a:off x="6477000" y="4400296"/>
            <a:ext cx="50800" cy="6604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rm 1">
            <a:extLst>
              <a:ext uri="{FF2B5EF4-FFF2-40B4-BE49-F238E27FC236}">
                <a16:creationId xmlns:a16="http://schemas.microsoft.com/office/drawing/2014/main" id="{31FD6CF3-FC9C-2C62-C027-83A73B693DD1}"/>
              </a:ext>
            </a:extLst>
          </p:cNvPr>
          <p:cNvSpPr txBox="1"/>
          <p:nvPr/>
        </p:nvSpPr>
        <p:spPr>
          <a:xfrm>
            <a:off x="6680200" y="4247896"/>
            <a:ext cx="47244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B03A2E"/>
                </a:solidFill>
                <a:latin typeface="Segoe UI" panose="020B0502040204020203" pitchFamily="34" charset="0"/>
              </a:rPr>
              <a:t>Русское государство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сохранило Себеж, Заволочье и </a:t>
            </a:r>
            <a:r>
              <a:rPr lang="ru-RU" sz="2000" dirty="0" err="1">
                <a:solidFill>
                  <a:srgbClr val="2A2220"/>
                </a:solidFill>
                <a:latin typeface="Segoe UI" panose="020B0502040204020203" pitchFamily="34" charset="0"/>
              </a:rPr>
              <a:t>Долысскую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волость</a:t>
            </a:r>
          </a:p>
        </p:txBody>
      </p:sp>
      <p:sp>
        <p:nvSpPr>
          <p:cNvPr id="15" name="Term 2 card">
            <a:extLst>
              <a:ext uri="{FF2B5EF4-FFF2-40B4-BE49-F238E27FC236}">
                <a16:creationId xmlns:a16="http://schemas.microsoft.com/office/drawing/2014/main" id="{A54A4DB6-288A-DB66-3DEE-D1C8BAEC8E9B}"/>
              </a:ext>
            </a:extLst>
          </p:cNvPr>
          <p:cNvSpPr/>
          <p:nvPr/>
        </p:nvSpPr>
        <p:spPr>
          <a:xfrm>
            <a:off x="6350000" y="5365496"/>
            <a:ext cx="5232400" cy="965200"/>
          </a:xfrm>
          <a:prstGeom prst="roundRect">
            <a:avLst>
              <a:gd name="adj" fmla="val 10000"/>
            </a:avLst>
          </a:prstGeom>
          <a:solidFill>
            <a:srgbClr val="F5DF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rm 2 bar">
            <a:extLst>
              <a:ext uri="{FF2B5EF4-FFF2-40B4-BE49-F238E27FC236}">
                <a16:creationId xmlns:a16="http://schemas.microsoft.com/office/drawing/2014/main" id="{C491944C-82AA-6F6F-57B2-E3D2DEDCB568}"/>
              </a:ext>
            </a:extLst>
          </p:cNvPr>
          <p:cNvSpPr/>
          <p:nvPr/>
        </p:nvSpPr>
        <p:spPr>
          <a:xfrm>
            <a:off x="6477000" y="5517896"/>
            <a:ext cx="50800" cy="660400"/>
          </a:xfrm>
          <a:prstGeom prst="rect">
            <a:avLst/>
          </a:prstGeom>
          <a:solidFill>
            <a:srgbClr val="B03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rm 2">
            <a:extLst>
              <a:ext uri="{FF2B5EF4-FFF2-40B4-BE49-F238E27FC236}">
                <a16:creationId xmlns:a16="http://schemas.microsoft.com/office/drawing/2014/main" id="{C9784FC7-74FF-C41B-28BE-4FED03593346}"/>
              </a:ext>
            </a:extLst>
          </p:cNvPr>
          <p:cNvSpPr txBox="1"/>
          <p:nvPr/>
        </p:nvSpPr>
        <p:spPr>
          <a:xfrm>
            <a:off x="6680200" y="5365496"/>
            <a:ext cx="47244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B03A2E"/>
                </a:solidFill>
                <a:latin typeface="Segoe UI" panose="020B0502040204020203" pitchFamily="34" charset="0"/>
              </a:rPr>
              <a:t>Смоленск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остался под контролем </a:t>
            </a:r>
            <a:r>
              <a:rPr lang="ru-RU" sz="2000" b="1" dirty="0">
                <a:solidFill>
                  <a:srgbClr val="B03A2E"/>
                </a:solidFill>
                <a:latin typeface="Segoe UI" panose="020B0502040204020203" pitchFamily="34" charset="0"/>
              </a:rPr>
              <a:t>Москвы</a:t>
            </a:r>
          </a:p>
        </p:txBody>
      </p:sp>
      <p:sp>
        <p:nvSpPr>
          <p:cNvPr id="18" name="Map ground">
            <a:extLst>
              <a:ext uri="{FF2B5EF4-FFF2-40B4-BE49-F238E27FC236}">
                <a16:creationId xmlns:a16="http://schemas.microsoft.com/office/drawing/2014/main" id="{AF5D35DA-8E8A-6430-1044-FDF1118214EE}"/>
              </a:ext>
            </a:extLst>
          </p:cNvPr>
          <p:cNvSpPr/>
          <p:nvPr/>
        </p:nvSpPr>
        <p:spPr>
          <a:xfrm>
            <a:off x="381000" y="508000"/>
            <a:ext cx="5207000" cy="5842000"/>
          </a:xfrm>
          <a:prstGeom prst="roundRect">
            <a:avLst>
              <a:gd name="adj" fmla="val 2000"/>
            </a:avLst>
          </a:prstGeom>
          <a:solidFill>
            <a:srgbClr val="3D2328"/>
          </a:solidFill>
          <a:ln w="9525">
            <a:solidFill>
              <a:srgbClr val="D9B46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Graticule">
            <a:extLst>
              <a:ext uri="{FF2B5EF4-FFF2-40B4-BE49-F238E27FC236}">
                <a16:creationId xmlns:a16="http://schemas.microsoft.com/office/drawing/2014/main" id="{3DAB976D-7FF3-5294-B777-C9D46D20F669}"/>
              </a:ext>
            </a:extLst>
          </p:cNvPr>
          <p:cNvCxnSpPr/>
          <p:nvPr/>
        </p:nvCxnSpPr>
        <p:spPr>
          <a:xfrm>
            <a:off x="929105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raticule">
            <a:extLst>
              <a:ext uri="{FF2B5EF4-FFF2-40B4-BE49-F238E27FC236}">
                <a16:creationId xmlns:a16="http://schemas.microsoft.com/office/drawing/2014/main" id="{16431797-87FF-EA23-EB38-1936586E1871}"/>
              </a:ext>
            </a:extLst>
          </p:cNvPr>
          <p:cNvCxnSpPr/>
          <p:nvPr/>
        </p:nvCxnSpPr>
        <p:spPr>
          <a:xfrm>
            <a:off x="1614237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raticule">
            <a:extLst>
              <a:ext uri="{FF2B5EF4-FFF2-40B4-BE49-F238E27FC236}">
                <a16:creationId xmlns:a16="http://schemas.microsoft.com/office/drawing/2014/main" id="{E4D7A76D-B770-28DD-B2F0-22F3EF5098D4}"/>
              </a:ext>
            </a:extLst>
          </p:cNvPr>
          <p:cNvCxnSpPr/>
          <p:nvPr/>
        </p:nvCxnSpPr>
        <p:spPr>
          <a:xfrm>
            <a:off x="2299368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raticule">
            <a:extLst>
              <a:ext uri="{FF2B5EF4-FFF2-40B4-BE49-F238E27FC236}">
                <a16:creationId xmlns:a16="http://schemas.microsoft.com/office/drawing/2014/main" id="{A63E7713-D72B-9040-425F-D074033E10D9}"/>
              </a:ext>
            </a:extLst>
          </p:cNvPr>
          <p:cNvCxnSpPr/>
          <p:nvPr/>
        </p:nvCxnSpPr>
        <p:spPr>
          <a:xfrm>
            <a:off x="2984500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raticule">
            <a:extLst>
              <a:ext uri="{FF2B5EF4-FFF2-40B4-BE49-F238E27FC236}">
                <a16:creationId xmlns:a16="http://schemas.microsoft.com/office/drawing/2014/main" id="{95D4B30E-9360-1724-AE8F-4710FDA52519}"/>
              </a:ext>
            </a:extLst>
          </p:cNvPr>
          <p:cNvCxnSpPr/>
          <p:nvPr/>
        </p:nvCxnSpPr>
        <p:spPr>
          <a:xfrm>
            <a:off x="3669631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raticule">
            <a:extLst>
              <a:ext uri="{FF2B5EF4-FFF2-40B4-BE49-F238E27FC236}">
                <a16:creationId xmlns:a16="http://schemas.microsoft.com/office/drawing/2014/main" id="{236CF1C6-71F7-58AF-BDAA-388DC34D6166}"/>
              </a:ext>
            </a:extLst>
          </p:cNvPr>
          <p:cNvCxnSpPr/>
          <p:nvPr/>
        </p:nvCxnSpPr>
        <p:spPr>
          <a:xfrm>
            <a:off x="4354763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raticule">
            <a:extLst>
              <a:ext uri="{FF2B5EF4-FFF2-40B4-BE49-F238E27FC236}">
                <a16:creationId xmlns:a16="http://schemas.microsoft.com/office/drawing/2014/main" id="{C10DC413-C50D-AF73-1C53-EFE0D6A388BD}"/>
              </a:ext>
            </a:extLst>
          </p:cNvPr>
          <p:cNvCxnSpPr/>
          <p:nvPr/>
        </p:nvCxnSpPr>
        <p:spPr>
          <a:xfrm>
            <a:off x="5039895" y="520700"/>
            <a:ext cx="0" cy="581660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raticule">
            <a:extLst>
              <a:ext uri="{FF2B5EF4-FFF2-40B4-BE49-F238E27FC236}">
                <a16:creationId xmlns:a16="http://schemas.microsoft.com/office/drawing/2014/main" id="{3C9EE3D5-6A0F-C237-18F2-F7CCA93FC1D9}"/>
              </a:ext>
            </a:extLst>
          </p:cNvPr>
          <p:cNvCxnSpPr/>
          <p:nvPr/>
        </p:nvCxnSpPr>
        <p:spPr>
          <a:xfrm>
            <a:off x="393700" y="6125308"/>
            <a:ext cx="5181600" cy="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raticule">
            <a:extLst>
              <a:ext uri="{FF2B5EF4-FFF2-40B4-BE49-F238E27FC236}">
                <a16:creationId xmlns:a16="http://schemas.microsoft.com/office/drawing/2014/main" id="{253DF252-54B8-250A-6DEE-FA7C52685ECC}"/>
              </a:ext>
            </a:extLst>
          </p:cNvPr>
          <p:cNvCxnSpPr/>
          <p:nvPr/>
        </p:nvCxnSpPr>
        <p:spPr>
          <a:xfrm>
            <a:off x="393700" y="5001846"/>
            <a:ext cx="5181600" cy="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raticule">
            <a:extLst>
              <a:ext uri="{FF2B5EF4-FFF2-40B4-BE49-F238E27FC236}">
                <a16:creationId xmlns:a16="http://schemas.microsoft.com/office/drawing/2014/main" id="{838846C8-CC47-9BC9-36F5-84DE697A3644}"/>
              </a:ext>
            </a:extLst>
          </p:cNvPr>
          <p:cNvCxnSpPr/>
          <p:nvPr/>
        </p:nvCxnSpPr>
        <p:spPr>
          <a:xfrm>
            <a:off x="393700" y="3878385"/>
            <a:ext cx="5181600" cy="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raticule">
            <a:extLst>
              <a:ext uri="{FF2B5EF4-FFF2-40B4-BE49-F238E27FC236}">
                <a16:creationId xmlns:a16="http://schemas.microsoft.com/office/drawing/2014/main" id="{F14CDC4D-1868-9847-7C7C-C3C22C2CA2CD}"/>
              </a:ext>
            </a:extLst>
          </p:cNvPr>
          <p:cNvCxnSpPr/>
          <p:nvPr/>
        </p:nvCxnSpPr>
        <p:spPr>
          <a:xfrm>
            <a:off x="393700" y="2754923"/>
            <a:ext cx="5181600" cy="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raticule">
            <a:extLst>
              <a:ext uri="{FF2B5EF4-FFF2-40B4-BE49-F238E27FC236}">
                <a16:creationId xmlns:a16="http://schemas.microsoft.com/office/drawing/2014/main" id="{188A183B-3527-5CE0-7B2C-BCAD2529C342}"/>
              </a:ext>
            </a:extLst>
          </p:cNvPr>
          <p:cNvCxnSpPr/>
          <p:nvPr/>
        </p:nvCxnSpPr>
        <p:spPr>
          <a:xfrm>
            <a:off x="393700" y="1631461"/>
            <a:ext cx="5181600" cy="0"/>
          </a:xfrm>
          <a:prstGeom prst="line">
            <a:avLst/>
          </a:prstGeom>
          <a:ln w="6350">
            <a:solidFill>
              <a:srgbClr val="5A3A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ver Dnieper">
            <a:extLst>
              <a:ext uri="{FF2B5EF4-FFF2-40B4-BE49-F238E27FC236}">
                <a16:creationId xmlns:a16="http://schemas.microsoft.com/office/drawing/2014/main" id="{7093B000-3F2A-C943-19FD-FB3235EF5D25}"/>
              </a:ext>
            </a:extLst>
          </p:cNvPr>
          <p:cNvSpPr/>
          <p:nvPr/>
        </p:nvSpPr>
        <p:spPr>
          <a:xfrm>
            <a:off x="2985678" y="2777392"/>
            <a:ext cx="2602322" cy="3572608"/>
          </a:xfrm>
          <a:custGeom>
            <a:avLst/>
            <a:gdLst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582946 w 2582946"/>
              <a:gd name="connsiteY0" fmla="*/ 0 h 3572608"/>
              <a:gd name="connsiteX1" fmla="*/ 2240380 w 2582946"/>
              <a:gd name="connsiteY1" fmla="*/ 67408 h 3572608"/>
              <a:gd name="connsiteX2" fmla="*/ 1760788 w 2582946"/>
              <a:gd name="connsiteY2" fmla="*/ 134816 h 3572608"/>
              <a:gd name="connsiteX3" fmla="*/ 1383966 w 2582946"/>
              <a:gd name="connsiteY3" fmla="*/ 224693 h 3572608"/>
              <a:gd name="connsiteX4" fmla="*/ 801604 w 2582946"/>
              <a:gd name="connsiteY4" fmla="*/ 404447 h 3572608"/>
              <a:gd name="connsiteX5" fmla="*/ 267201 w 2582946"/>
              <a:gd name="connsiteY5" fmla="*/ 528027 h 3572608"/>
              <a:gd name="connsiteX6" fmla="*/ 178134 w 2582946"/>
              <a:gd name="connsiteY6" fmla="*/ 865066 h 3572608"/>
              <a:gd name="connsiteX7" fmla="*/ 212391 w 2582946"/>
              <a:gd name="connsiteY7" fmla="*/ 1213339 h 3572608"/>
              <a:gd name="connsiteX8" fmla="*/ 150729 w 2582946"/>
              <a:gd name="connsiteY8" fmla="*/ 1640254 h 3572608"/>
              <a:gd name="connsiteX9" fmla="*/ 13703 w 2582946"/>
              <a:gd name="connsiteY9" fmla="*/ 2123343 h 3572608"/>
              <a:gd name="connsiteX10" fmla="*/ 0 w 2582946"/>
              <a:gd name="connsiteY10" fmla="*/ 2348035 h 3572608"/>
              <a:gd name="connsiteX11" fmla="*/ 246647 w 2582946"/>
              <a:gd name="connsiteY11" fmla="*/ 2943470 h 3572608"/>
              <a:gd name="connsiteX12" fmla="*/ 527551 w 2582946"/>
              <a:gd name="connsiteY12" fmla="*/ 3415323 h 3572608"/>
              <a:gd name="connsiteX13" fmla="*/ 493295 w 2582946"/>
              <a:gd name="connsiteY13" fmla="*/ 3572608 h 3572608"/>
              <a:gd name="connsiteX0" fmla="*/ 2602322 w 2602322"/>
              <a:gd name="connsiteY0" fmla="*/ 0 h 3572608"/>
              <a:gd name="connsiteX1" fmla="*/ 2259756 w 2602322"/>
              <a:gd name="connsiteY1" fmla="*/ 67408 h 3572608"/>
              <a:gd name="connsiteX2" fmla="*/ 1780164 w 2602322"/>
              <a:gd name="connsiteY2" fmla="*/ 134816 h 3572608"/>
              <a:gd name="connsiteX3" fmla="*/ 1403342 w 2602322"/>
              <a:gd name="connsiteY3" fmla="*/ 224693 h 3572608"/>
              <a:gd name="connsiteX4" fmla="*/ 820980 w 2602322"/>
              <a:gd name="connsiteY4" fmla="*/ 404447 h 3572608"/>
              <a:gd name="connsiteX5" fmla="*/ 286577 w 2602322"/>
              <a:gd name="connsiteY5" fmla="*/ 528027 h 3572608"/>
              <a:gd name="connsiteX6" fmla="*/ 197510 w 2602322"/>
              <a:gd name="connsiteY6" fmla="*/ 865066 h 3572608"/>
              <a:gd name="connsiteX7" fmla="*/ 231767 w 2602322"/>
              <a:gd name="connsiteY7" fmla="*/ 1213339 h 3572608"/>
              <a:gd name="connsiteX8" fmla="*/ 170105 w 2602322"/>
              <a:gd name="connsiteY8" fmla="*/ 1640254 h 3572608"/>
              <a:gd name="connsiteX9" fmla="*/ 33079 w 2602322"/>
              <a:gd name="connsiteY9" fmla="*/ 2123343 h 3572608"/>
              <a:gd name="connsiteX10" fmla="*/ 19376 w 2602322"/>
              <a:gd name="connsiteY10" fmla="*/ 2348035 h 3572608"/>
              <a:gd name="connsiteX11" fmla="*/ 266023 w 2602322"/>
              <a:gd name="connsiteY11" fmla="*/ 2943470 h 3572608"/>
              <a:gd name="connsiteX12" fmla="*/ 546927 w 2602322"/>
              <a:gd name="connsiteY12" fmla="*/ 3415323 h 3572608"/>
              <a:gd name="connsiteX13" fmla="*/ 512671 w 2602322"/>
              <a:gd name="connsiteY13" fmla="*/ 3572608 h 3572608"/>
              <a:gd name="connsiteX0" fmla="*/ 2602322 w 2602322"/>
              <a:gd name="connsiteY0" fmla="*/ 0 h 3572608"/>
              <a:gd name="connsiteX1" fmla="*/ 2259756 w 2602322"/>
              <a:gd name="connsiteY1" fmla="*/ 67408 h 3572608"/>
              <a:gd name="connsiteX2" fmla="*/ 1780164 w 2602322"/>
              <a:gd name="connsiteY2" fmla="*/ 134816 h 3572608"/>
              <a:gd name="connsiteX3" fmla="*/ 1403342 w 2602322"/>
              <a:gd name="connsiteY3" fmla="*/ 224693 h 3572608"/>
              <a:gd name="connsiteX4" fmla="*/ 820980 w 2602322"/>
              <a:gd name="connsiteY4" fmla="*/ 404447 h 3572608"/>
              <a:gd name="connsiteX5" fmla="*/ 286577 w 2602322"/>
              <a:gd name="connsiteY5" fmla="*/ 528027 h 3572608"/>
              <a:gd name="connsiteX6" fmla="*/ 197510 w 2602322"/>
              <a:gd name="connsiteY6" fmla="*/ 865066 h 3572608"/>
              <a:gd name="connsiteX7" fmla="*/ 231767 w 2602322"/>
              <a:gd name="connsiteY7" fmla="*/ 1213339 h 3572608"/>
              <a:gd name="connsiteX8" fmla="*/ 170105 w 2602322"/>
              <a:gd name="connsiteY8" fmla="*/ 1640254 h 3572608"/>
              <a:gd name="connsiteX9" fmla="*/ 33079 w 2602322"/>
              <a:gd name="connsiteY9" fmla="*/ 2123343 h 3572608"/>
              <a:gd name="connsiteX10" fmla="*/ 19376 w 2602322"/>
              <a:gd name="connsiteY10" fmla="*/ 2348035 h 3572608"/>
              <a:gd name="connsiteX11" fmla="*/ 266023 w 2602322"/>
              <a:gd name="connsiteY11" fmla="*/ 2943470 h 3572608"/>
              <a:gd name="connsiteX12" fmla="*/ 546927 w 2602322"/>
              <a:gd name="connsiteY12" fmla="*/ 3415323 h 3572608"/>
              <a:gd name="connsiteX13" fmla="*/ 512671 w 2602322"/>
              <a:gd name="connsiteY13" fmla="*/ 3572608 h 3572608"/>
              <a:gd name="connsiteX0" fmla="*/ 2602322 w 2602322"/>
              <a:gd name="connsiteY0" fmla="*/ 0 h 3572608"/>
              <a:gd name="connsiteX1" fmla="*/ 2259756 w 2602322"/>
              <a:gd name="connsiteY1" fmla="*/ 67408 h 3572608"/>
              <a:gd name="connsiteX2" fmla="*/ 1780164 w 2602322"/>
              <a:gd name="connsiteY2" fmla="*/ 134816 h 3572608"/>
              <a:gd name="connsiteX3" fmla="*/ 1403342 w 2602322"/>
              <a:gd name="connsiteY3" fmla="*/ 224693 h 3572608"/>
              <a:gd name="connsiteX4" fmla="*/ 820980 w 2602322"/>
              <a:gd name="connsiteY4" fmla="*/ 404447 h 3572608"/>
              <a:gd name="connsiteX5" fmla="*/ 286577 w 2602322"/>
              <a:gd name="connsiteY5" fmla="*/ 528027 h 3572608"/>
              <a:gd name="connsiteX6" fmla="*/ 197510 w 2602322"/>
              <a:gd name="connsiteY6" fmla="*/ 865066 h 3572608"/>
              <a:gd name="connsiteX7" fmla="*/ 231767 w 2602322"/>
              <a:gd name="connsiteY7" fmla="*/ 1213339 h 3572608"/>
              <a:gd name="connsiteX8" fmla="*/ 170105 w 2602322"/>
              <a:gd name="connsiteY8" fmla="*/ 1640254 h 3572608"/>
              <a:gd name="connsiteX9" fmla="*/ 33079 w 2602322"/>
              <a:gd name="connsiteY9" fmla="*/ 2123343 h 3572608"/>
              <a:gd name="connsiteX10" fmla="*/ 19376 w 2602322"/>
              <a:gd name="connsiteY10" fmla="*/ 2348035 h 3572608"/>
              <a:gd name="connsiteX11" fmla="*/ 266023 w 2602322"/>
              <a:gd name="connsiteY11" fmla="*/ 2943470 h 3572608"/>
              <a:gd name="connsiteX12" fmla="*/ 546927 w 2602322"/>
              <a:gd name="connsiteY12" fmla="*/ 3415323 h 3572608"/>
              <a:gd name="connsiteX13" fmla="*/ 512671 w 2602322"/>
              <a:gd name="connsiteY13" fmla="*/ 3572608 h 3572608"/>
              <a:gd name="connsiteX0" fmla="*/ 2602322 w 2602322"/>
              <a:gd name="connsiteY0" fmla="*/ 0 h 3572608"/>
              <a:gd name="connsiteX1" fmla="*/ 2259756 w 2602322"/>
              <a:gd name="connsiteY1" fmla="*/ 67408 h 3572608"/>
              <a:gd name="connsiteX2" fmla="*/ 1780164 w 2602322"/>
              <a:gd name="connsiteY2" fmla="*/ 134816 h 3572608"/>
              <a:gd name="connsiteX3" fmla="*/ 1403342 w 2602322"/>
              <a:gd name="connsiteY3" fmla="*/ 224693 h 3572608"/>
              <a:gd name="connsiteX4" fmla="*/ 820980 w 2602322"/>
              <a:gd name="connsiteY4" fmla="*/ 404447 h 3572608"/>
              <a:gd name="connsiteX5" fmla="*/ 286577 w 2602322"/>
              <a:gd name="connsiteY5" fmla="*/ 528027 h 3572608"/>
              <a:gd name="connsiteX6" fmla="*/ 197510 w 2602322"/>
              <a:gd name="connsiteY6" fmla="*/ 865066 h 3572608"/>
              <a:gd name="connsiteX7" fmla="*/ 231767 w 2602322"/>
              <a:gd name="connsiteY7" fmla="*/ 1213339 h 3572608"/>
              <a:gd name="connsiteX8" fmla="*/ 170105 w 2602322"/>
              <a:gd name="connsiteY8" fmla="*/ 1640254 h 3572608"/>
              <a:gd name="connsiteX9" fmla="*/ 33079 w 2602322"/>
              <a:gd name="connsiteY9" fmla="*/ 2123343 h 3572608"/>
              <a:gd name="connsiteX10" fmla="*/ 19376 w 2602322"/>
              <a:gd name="connsiteY10" fmla="*/ 2348035 h 3572608"/>
              <a:gd name="connsiteX11" fmla="*/ 266023 w 2602322"/>
              <a:gd name="connsiteY11" fmla="*/ 2943470 h 3572608"/>
              <a:gd name="connsiteX12" fmla="*/ 546927 w 2602322"/>
              <a:gd name="connsiteY12" fmla="*/ 3415323 h 3572608"/>
              <a:gd name="connsiteX13" fmla="*/ 512671 w 2602322"/>
              <a:gd name="connsiteY13" fmla="*/ 3572608 h 3572608"/>
              <a:gd name="connsiteX0" fmla="*/ 2602322 w 2602322"/>
              <a:gd name="connsiteY0" fmla="*/ 0 h 3572608"/>
              <a:gd name="connsiteX1" fmla="*/ 2259756 w 2602322"/>
              <a:gd name="connsiteY1" fmla="*/ 67408 h 3572608"/>
              <a:gd name="connsiteX2" fmla="*/ 1780164 w 2602322"/>
              <a:gd name="connsiteY2" fmla="*/ 134816 h 3572608"/>
              <a:gd name="connsiteX3" fmla="*/ 1403342 w 2602322"/>
              <a:gd name="connsiteY3" fmla="*/ 224693 h 3572608"/>
              <a:gd name="connsiteX4" fmla="*/ 820980 w 2602322"/>
              <a:gd name="connsiteY4" fmla="*/ 404447 h 3572608"/>
              <a:gd name="connsiteX5" fmla="*/ 286577 w 2602322"/>
              <a:gd name="connsiteY5" fmla="*/ 528027 h 3572608"/>
              <a:gd name="connsiteX6" fmla="*/ 197510 w 2602322"/>
              <a:gd name="connsiteY6" fmla="*/ 865066 h 3572608"/>
              <a:gd name="connsiteX7" fmla="*/ 231767 w 2602322"/>
              <a:gd name="connsiteY7" fmla="*/ 1213339 h 3572608"/>
              <a:gd name="connsiteX8" fmla="*/ 170105 w 2602322"/>
              <a:gd name="connsiteY8" fmla="*/ 1640254 h 3572608"/>
              <a:gd name="connsiteX9" fmla="*/ 33079 w 2602322"/>
              <a:gd name="connsiteY9" fmla="*/ 2123343 h 3572608"/>
              <a:gd name="connsiteX10" fmla="*/ 19376 w 2602322"/>
              <a:gd name="connsiteY10" fmla="*/ 2348035 h 3572608"/>
              <a:gd name="connsiteX11" fmla="*/ 266023 w 2602322"/>
              <a:gd name="connsiteY11" fmla="*/ 2943470 h 3572608"/>
              <a:gd name="connsiteX12" fmla="*/ 546927 w 2602322"/>
              <a:gd name="connsiteY12" fmla="*/ 3415323 h 3572608"/>
              <a:gd name="connsiteX13" fmla="*/ 512671 w 2602322"/>
              <a:gd name="connsiteY13" fmla="*/ 3572608 h 3572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2322" h="3572608">
                <a:moveTo>
                  <a:pt x="2602322" y="0"/>
                </a:moveTo>
                <a:cubicBezTo>
                  <a:pt x="2545228" y="11235"/>
                  <a:pt x="2396782" y="44939"/>
                  <a:pt x="2259756" y="67408"/>
                </a:cubicBezTo>
                <a:cubicBezTo>
                  <a:pt x="2122730" y="89877"/>
                  <a:pt x="1922900" y="108602"/>
                  <a:pt x="1780164" y="134816"/>
                </a:cubicBezTo>
                <a:cubicBezTo>
                  <a:pt x="1637428" y="161030"/>
                  <a:pt x="1563206" y="179755"/>
                  <a:pt x="1403342" y="224693"/>
                </a:cubicBezTo>
                <a:cubicBezTo>
                  <a:pt x="1243478" y="269631"/>
                  <a:pt x="1007107" y="353891"/>
                  <a:pt x="820980" y="404447"/>
                </a:cubicBezTo>
                <a:cubicBezTo>
                  <a:pt x="634853" y="455003"/>
                  <a:pt x="390489" y="451257"/>
                  <a:pt x="286577" y="528027"/>
                </a:cubicBezTo>
                <a:cubicBezTo>
                  <a:pt x="182665" y="604797"/>
                  <a:pt x="206645" y="750847"/>
                  <a:pt x="197510" y="865066"/>
                </a:cubicBezTo>
                <a:cubicBezTo>
                  <a:pt x="188375" y="979285"/>
                  <a:pt x="236335" y="1084141"/>
                  <a:pt x="231767" y="1213339"/>
                </a:cubicBezTo>
                <a:cubicBezTo>
                  <a:pt x="227200" y="1342537"/>
                  <a:pt x="203220" y="1488587"/>
                  <a:pt x="170105" y="1640254"/>
                </a:cubicBezTo>
                <a:cubicBezTo>
                  <a:pt x="136990" y="1791921"/>
                  <a:pt x="58201" y="2005380"/>
                  <a:pt x="33079" y="2123343"/>
                </a:cubicBezTo>
                <a:cubicBezTo>
                  <a:pt x="7958" y="2241307"/>
                  <a:pt x="-19448" y="2211347"/>
                  <a:pt x="19376" y="2348035"/>
                </a:cubicBezTo>
                <a:cubicBezTo>
                  <a:pt x="58200" y="2484723"/>
                  <a:pt x="178098" y="2765589"/>
                  <a:pt x="266023" y="2943470"/>
                </a:cubicBezTo>
                <a:cubicBezTo>
                  <a:pt x="353948" y="3121351"/>
                  <a:pt x="505819" y="3310467"/>
                  <a:pt x="546927" y="3415323"/>
                </a:cubicBezTo>
                <a:cubicBezTo>
                  <a:pt x="588035" y="3520179"/>
                  <a:pt x="519808" y="3539840"/>
                  <a:pt x="512671" y="3572608"/>
                </a:cubicBezTo>
              </a:path>
            </a:pathLst>
          </a:custGeom>
          <a:ln w="25400">
            <a:solidFill>
              <a:srgbClr val="6F9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River Sozh">
            <a:extLst>
              <a:ext uri="{FF2B5EF4-FFF2-40B4-BE49-F238E27FC236}">
                <a16:creationId xmlns:a16="http://schemas.microsoft.com/office/drawing/2014/main" id="{836EF3E4-B8CE-44B3-3BE5-FBA5BE379685}"/>
              </a:ext>
            </a:extLst>
          </p:cNvPr>
          <p:cNvSpPr/>
          <p:nvPr/>
        </p:nvSpPr>
        <p:spPr>
          <a:xfrm>
            <a:off x="3532605" y="3372827"/>
            <a:ext cx="1027698" cy="2819888"/>
          </a:xfrm>
          <a:custGeom>
            <a:avLst/>
            <a:gdLst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  <a:gd name="connsiteX0" fmla="*/ 1027698 w 1027698"/>
              <a:gd name="connsiteY0" fmla="*/ 0 h 2819888"/>
              <a:gd name="connsiteX1" fmla="*/ 822158 w 1027698"/>
              <a:gd name="connsiteY1" fmla="*/ 449385 h 2819888"/>
              <a:gd name="connsiteX2" fmla="*/ 623470 w 1027698"/>
              <a:gd name="connsiteY2" fmla="*/ 842596 h 2819888"/>
              <a:gd name="connsiteX3" fmla="*/ 342566 w 1027698"/>
              <a:gd name="connsiteY3" fmla="*/ 1291981 h 2819888"/>
              <a:gd name="connsiteX4" fmla="*/ 82216 w 1027698"/>
              <a:gd name="connsiteY4" fmla="*/ 1718896 h 2819888"/>
              <a:gd name="connsiteX5" fmla="*/ 137026 w 1027698"/>
              <a:gd name="connsiteY5" fmla="*/ 2269392 h 2819888"/>
              <a:gd name="connsiteX6" fmla="*/ 0 w 1027698"/>
              <a:gd name="connsiteY6" fmla="*/ 2819888 h 281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7698" h="2819888">
                <a:moveTo>
                  <a:pt x="1027698" y="0"/>
                </a:moveTo>
                <a:cubicBezTo>
                  <a:pt x="993441" y="74897"/>
                  <a:pt x="889529" y="308952"/>
                  <a:pt x="822158" y="449385"/>
                </a:cubicBezTo>
                <a:cubicBezTo>
                  <a:pt x="754787" y="589818"/>
                  <a:pt x="703402" y="702163"/>
                  <a:pt x="623470" y="842596"/>
                </a:cubicBezTo>
                <a:cubicBezTo>
                  <a:pt x="543538" y="983029"/>
                  <a:pt x="432775" y="1145931"/>
                  <a:pt x="342566" y="1291981"/>
                </a:cubicBezTo>
                <a:cubicBezTo>
                  <a:pt x="252357" y="1438031"/>
                  <a:pt x="116473" y="1555994"/>
                  <a:pt x="82216" y="1718896"/>
                </a:cubicBezTo>
                <a:cubicBezTo>
                  <a:pt x="47959" y="1881798"/>
                  <a:pt x="150729" y="2085893"/>
                  <a:pt x="137026" y="2269392"/>
                </a:cubicBezTo>
                <a:cubicBezTo>
                  <a:pt x="123323" y="2452891"/>
                  <a:pt x="28547" y="2705201"/>
                  <a:pt x="0" y="2819888"/>
                </a:cubicBezTo>
              </a:path>
            </a:pathLst>
          </a:custGeom>
          <a:ln w="25400">
            <a:solidFill>
              <a:srgbClr val="6F9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River Dvina">
            <a:extLst>
              <a:ext uri="{FF2B5EF4-FFF2-40B4-BE49-F238E27FC236}">
                <a16:creationId xmlns:a16="http://schemas.microsoft.com/office/drawing/2014/main" id="{B9B33BB2-587D-6977-674D-144A1CC219C2}"/>
              </a:ext>
            </a:extLst>
          </p:cNvPr>
          <p:cNvSpPr/>
          <p:nvPr/>
        </p:nvSpPr>
        <p:spPr>
          <a:xfrm>
            <a:off x="381000" y="901212"/>
            <a:ext cx="4145046" cy="1810245"/>
          </a:xfrm>
          <a:custGeom>
            <a:avLst/>
            <a:gdLst>
              <a:gd name="connsiteX0" fmla="*/ 4145046 w 4145046"/>
              <a:gd name="connsiteY0" fmla="*/ 0 h 1797538"/>
              <a:gd name="connsiteX1" fmla="*/ 4028574 w 4145046"/>
              <a:gd name="connsiteY1" fmla="*/ 438150 h 1797538"/>
              <a:gd name="connsiteX2" fmla="*/ 3425658 w 4145046"/>
              <a:gd name="connsiteY2" fmla="*/ 1179634 h 1797538"/>
              <a:gd name="connsiteX3" fmla="*/ 3103646 w 4145046"/>
              <a:gd name="connsiteY3" fmla="*/ 1381857 h 1797538"/>
              <a:gd name="connsiteX4" fmla="*/ 2740526 w 4145046"/>
              <a:gd name="connsiteY4" fmla="*/ 1640253 h 1797538"/>
              <a:gd name="connsiteX5" fmla="*/ 2226678 w 4145046"/>
              <a:gd name="connsiteY5" fmla="*/ 1797538 h 1797538"/>
              <a:gd name="connsiteX6" fmla="*/ 1767639 w 4145046"/>
              <a:gd name="connsiteY6" fmla="*/ 1303215 h 1797538"/>
              <a:gd name="connsiteX7" fmla="*/ 1192129 w 4145046"/>
              <a:gd name="connsiteY7" fmla="*/ 977411 h 1797538"/>
              <a:gd name="connsiteX8" fmla="*/ 856414 w 4145046"/>
              <a:gd name="connsiteY8" fmla="*/ 966177 h 1797538"/>
              <a:gd name="connsiteX9" fmla="*/ 664578 w 4145046"/>
              <a:gd name="connsiteY9" fmla="*/ 842596 h 1797538"/>
              <a:gd name="connsiteX10" fmla="*/ 0 w 4145046"/>
              <a:gd name="connsiteY10" fmla="*/ 865065 h 1797538"/>
              <a:gd name="connsiteX0" fmla="*/ 4145046 w 4145046"/>
              <a:gd name="connsiteY0" fmla="*/ 0 h 1797538"/>
              <a:gd name="connsiteX1" fmla="*/ 4028574 w 4145046"/>
              <a:gd name="connsiteY1" fmla="*/ 438150 h 1797538"/>
              <a:gd name="connsiteX2" fmla="*/ 3425658 w 4145046"/>
              <a:gd name="connsiteY2" fmla="*/ 1179634 h 1797538"/>
              <a:gd name="connsiteX3" fmla="*/ 3103646 w 4145046"/>
              <a:gd name="connsiteY3" fmla="*/ 1381857 h 1797538"/>
              <a:gd name="connsiteX4" fmla="*/ 2740526 w 4145046"/>
              <a:gd name="connsiteY4" fmla="*/ 1640253 h 1797538"/>
              <a:gd name="connsiteX5" fmla="*/ 2226678 w 4145046"/>
              <a:gd name="connsiteY5" fmla="*/ 1797538 h 1797538"/>
              <a:gd name="connsiteX6" fmla="*/ 1767639 w 4145046"/>
              <a:gd name="connsiteY6" fmla="*/ 1303215 h 1797538"/>
              <a:gd name="connsiteX7" fmla="*/ 1192129 w 4145046"/>
              <a:gd name="connsiteY7" fmla="*/ 977411 h 1797538"/>
              <a:gd name="connsiteX8" fmla="*/ 856414 w 4145046"/>
              <a:gd name="connsiteY8" fmla="*/ 966177 h 1797538"/>
              <a:gd name="connsiteX9" fmla="*/ 664578 w 4145046"/>
              <a:gd name="connsiteY9" fmla="*/ 842596 h 1797538"/>
              <a:gd name="connsiteX10" fmla="*/ 0 w 4145046"/>
              <a:gd name="connsiteY10" fmla="*/ 865065 h 1797538"/>
              <a:gd name="connsiteX0" fmla="*/ 4145046 w 4145046"/>
              <a:gd name="connsiteY0" fmla="*/ 0 h 1797538"/>
              <a:gd name="connsiteX1" fmla="*/ 4028574 w 4145046"/>
              <a:gd name="connsiteY1" fmla="*/ 438150 h 1797538"/>
              <a:gd name="connsiteX2" fmla="*/ 3425658 w 4145046"/>
              <a:gd name="connsiteY2" fmla="*/ 1179634 h 1797538"/>
              <a:gd name="connsiteX3" fmla="*/ 3103646 w 4145046"/>
              <a:gd name="connsiteY3" fmla="*/ 1381857 h 1797538"/>
              <a:gd name="connsiteX4" fmla="*/ 2740526 w 4145046"/>
              <a:gd name="connsiteY4" fmla="*/ 1640253 h 1797538"/>
              <a:gd name="connsiteX5" fmla="*/ 2226678 w 4145046"/>
              <a:gd name="connsiteY5" fmla="*/ 1797538 h 1797538"/>
              <a:gd name="connsiteX6" fmla="*/ 1767639 w 4145046"/>
              <a:gd name="connsiteY6" fmla="*/ 1303215 h 1797538"/>
              <a:gd name="connsiteX7" fmla="*/ 1192129 w 4145046"/>
              <a:gd name="connsiteY7" fmla="*/ 977411 h 1797538"/>
              <a:gd name="connsiteX8" fmla="*/ 856414 w 4145046"/>
              <a:gd name="connsiteY8" fmla="*/ 966177 h 1797538"/>
              <a:gd name="connsiteX9" fmla="*/ 664578 w 4145046"/>
              <a:gd name="connsiteY9" fmla="*/ 842596 h 1797538"/>
              <a:gd name="connsiteX10" fmla="*/ 0 w 4145046"/>
              <a:gd name="connsiteY10" fmla="*/ 865065 h 1797538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  <a:gd name="connsiteX0" fmla="*/ 4145046 w 4145046"/>
              <a:gd name="connsiteY0" fmla="*/ 0 h 1810245"/>
              <a:gd name="connsiteX1" fmla="*/ 4028574 w 4145046"/>
              <a:gd name="connsiteY1" fmla="*/ 438150 h 1810245"/>
              <a:gd name="connsiteX2" fmla="*/ 3425658 w 4145046"/>
              <a:gd name="connsiteY2" fmla="*/ 1179634 h 1810245"/>
              <a:gd name="connsiteX3" fmla="*/ 3103646 w 4145046"/>
              <a:gd name="connsiteY3" fmla="*/ 1381857 h 1810245"/>
              <a:gd name="connsiteX4" fmla="*/ 2740526 w 4145046"/>
              <a:gd name="connsiteY4" fmla="*/ 1640253 h 1810245"/>
              <a:gd name="connsiteX5" fmla="*/ 2226678 w 4145046"/>
              <a:gd name="connsiteY5" fmla="*/ 1797538 h 1810245"/>
              <a:gd name="connsiteX6" fmla="*/ 1767639 w 4145046"/>
              <a:gd name="connsiteY6" fmla="*/ 1303215 h 1810245"/>
              <a:gd name="connsiteX7" fmla="*/ 1192129 w 4145046"/>
              <a:gd name="connsiteY7" fmla="*/ 977411 h 1810245"/>
              <a:gd name="connsiteX8" fmla="*/ 856414 w 4145046"/>
              <a:gd name="connsiteY8" fmla="*/ 966177 h 1810245"/>
              <a:gd name="connsiteX9" fmla="*/ 664578 w 4145046"/>
              <a:gd name="connsiteY9" fmla="*/ 842596 h 1810245"/>
              <a:gd name="connsiteX10" fmla="*/ 0 w 4145046"/>
              <a:gd name="connsiteY10" fmla="*/ 865065 h 181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45046" h="1810245">
                <a:moveTo>
                  <a:pt x="4145046" y="0"/>
                </a:moveTo>
                <a:cubicBezTo>
                  <a:pt x="4125634" y="73025"/>
                  <a:pt x="4148472" y="241544"/>
                  <a:pt x="4028574" y="438150"/>
                </a:cubicBezTo>
                <a:cubicBezTo>
                  <a:pt x="3908676" y="634756"/>
                  <a:pt x="3579813" y="1022350"/>
                  <a:pt x="3425658" y="1179634"/>
                </a:cubicBezTo>
                <a:cubicBezTo>
                  <a:pt x="3271503" y="1336918"/>
                  <a:pt x="3217835" y="1305087"/>
                  <a:pt x="3103646" y="1381857"/>
                </a:cubicBezTo>
                <a:cubicBezTo>
                  <a:pt x="2989457" y="1458627"/>
                  <a:pt x="2886687" y="1570973"/>
                  <a:pt x="2740526" y="1640253"/>
                </a:cubicBezTo>
                <a:cubicBezTo>
                  <a:pt x="2594365" y="1709533"/>
                  <a:pt x="2388826" y="1853711"/>
                  <a:pt x="2226678" y="1797538"/>
                </a:cubicBezTo>
                <a:cubicBezTo>
                  <a:pt x="2064530" y="1741365"/>
                  <a:pt x="1940064" y="1439903"/>
                  <a:pt x="1767639" y="1303215"/>
                </a:cubicBezTo>
                <a:cubicBezTo>
                  <a:pt x="1595214" y="1166527"/>
                  <a:pt x="1344000" y="1033584"/>
                  <a:pt x="1192129" y="977411"/>
                </a:cubicBezTo>
                <a:cubicBezTo>
                  <a:pt x="1040258" y="921238"/>
                  <a:pt x="944339" y="988646"/>
                  <a:pt x="856414" y="966177"/>
                </a:cubicBezTo>
                <a:cubicBezTo>
                  <a:pt x="768489" y="943708"/>
                  <a:pt x="807314" y="859448"/>
                  <a:pt x="664578" y="842596"/>
                </a:cubicBezTo>
                <a:cubicBezTo>
                  <a:pt x="521842" y="825744"/>
                  <a:pt x="138454" y="860384"/>
                  <a:pt x="0" y="865065"/>
                </a:cubicBezTo>
              </a:path>
            </a:pathLst>
          </a:custGeom>
          <a:ln w="25400">
            <a:solidFill>
              <a:srgbClr val="6F9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Place Гомель">
            <a:extLst>
              <a:ext uri="{FF2B5EF4-FFF2-40B4-BE49-F238E27FC236}">
                <a16:creationId xmlns:a16="http://schemas.microsoft.com/office/drawing/2014/main" id="{1D470A97-FB0F-3798-C6E8-C141E87D7DA5}"/>
              </a:ext>
            </a:extLst>
          </p:cNvPr>
          <p:cNvSpPr/>
          <p:nvPr/>
        </p:nvSpPr>
        <p:spPr>
          <a:xfrm>
            <a:off x="3580731" y="5553319"/>
            <a:ext cx="177800" cy="177800"/>
          </a:xfrm>
          <a:prstGeom prst="ellipse">
            <a:avLst/>
          </a:prstGeom>
          <a:solidFill>
            <a:srgbClr val="5A5C9E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Label Гомель">
            <a:extLst>
              <a:ext uri="{FF2B5EF4-FFF2-40B4-BE49-F238E27FC236}">
                <a16:creationId xmlns:a16="http://schemas.microsoft.com/office/drawing/2014/main" id="{1A5422E7-C5BF-2C60-4D57-B5710C3830AC}"/>
              </a:ext>
            </a:extLst>
          </p:cNvPr>
          <p:cNvSpPr txBox="1"/>
          <p:nvPr/>
        </p:nvSpPr>
        <p:spPr>
          <a:xfrm>
            <a:off x="3822031" y="5477119"/>
            <a:ext cx="1778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Segoe UI" panose="020B0502040204020203" pitchFamily="34" charset="0"/>
              </a:rPr>
              <a:t>Гомель</a:t>
            </a:r>
          </a:p>
        </p:txBody>
      </p:sp>
      <p:sp>
        <p:nvSpPr>
          <p:cNvPr id="36" name="Place Себеж">
            <a:extLst>
              <a:ext uri="{FF2B5EF4-FFF2-40B4-BE49-F238E27FC236}">
                <a16:creationId xmlns:a16="http://schemas.microsoft.com/office/drawing/2014/main" id="{D562386B-B84D-B5FC-DC40-F9D46D36590E}"/>
              </a:ext>
            </a:extLst>
          </p:cNvPr>
          <p:cNvSpPr/>
          <p:nvPr/>
        </p:nvSpPr>
        <p:spPr>
          <a:xfrm>
            <a:off x="1854200" y="1216758"/>
            <a:ext cx="177800" cy="177800"/>
          </a:xfrm>
          <a:prstGeom prst="ellipse">
            <a:avLst/>
          </a:prstGeom>
          <a:solidFill>
            <a:srgbClr val="B03A2E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Label Себеж">
            <a:extLst>
              <a:ext uri="{FF2B5EF4-FFF2-40B4-BE49-F238E27FC236}">
                <a16:creationId xmlns:a16="http://schemas.microsoft.com/office/drawing/2014/main" id="{28541B77-2CD4-25F8-B416-93AA5A4E638B}"/>
              </a:ext>
            </a:extLst>
          </p:cNvPr>
          <p:cNvSpPr txBox="1"/>
          <p:nvPr/>
        </p:nvSpPr>
        <p:spPr>
          <a:xfrm>
            <a:off x="12700" y="1140558"/>
            <a:ext cx="1778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ru-RU" b="1" dirty="0">
                <a:solidFill>
                  <a:srgbClr val="FFFFFF"/>
                </a:solidFill>
                <a:latin typeface="Segoe UI" panose="020B0502040204020203" pitchFamily="34" charset="0"/>
              </a:rPr>
              <a:t>Себеж</a:t>
            </a:r>
          </a:p>
        </p:txBody>
      </p:sp>
      <p:sp>
        <p:nvSpPr>
          <p:cNvPr id="38" name="Place Заволочье">
            <a:extLst>
              <a:ext uri="{FF2B5EF4-FFF2-40B4-BE49-F238E27FC236}">
                <a16:creationId xmlns:a16="http://schemas.microsoft.com/office/drawing/2014/main" id="{15C88385-FF10-D494-394A-82845168317B}"/>
              </a:ext>
            </a:extLst>
          </p:cNvPr>
          <p:cNvSpPr/>
          <p:nvPr/>
        </p:nvSpPr>
        <p:spPr>
          <a:xfrm>
            <a:off x="2518778" y="1081942"/>
            <a:ext cx="177800" cy="177800"/>
          </a:xfrm>
          <a:prstGeom prst="ellipse">
            <a:avLst/>
          </a:prstGeom>
          <a:solidFill>
            <a:srgbClr val="B03A2E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Label Заволочье">
            <a:extLst>
              <a:ext uri="{FF2B5EF4-FFF2-40B4-BE49-F238E27FC236}">
                <a16:creationId xmlns:a16="http://schemas.microsoft.com/office/drawing/2014/main" id="{D073D9D4-622F-D43A-CB04-5A8B2430785B}"/>
              </a:ext>
            </a:extLst>
          </p:cNvPr>
          <p:cNvSpPr txBox="1"/>
          <p:nvPr/>
        </p:nvSpPr>
        <p:spPr>
          <a:xfrm>
            <a:off x="2760078" y="1005742"/>
            <a:ext cx="1778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Segoe UI" panose="020B0502040204020203" pitchFamily="34" charset="0"/>
              </a:rPr>
              <a:t>Заволочье</a:t>
            </a:r>
          </a:p>
        </p:txBody>
      </p:sp>
      <p:sp>
        <p:nvSpPr>
          <p:cNvPr id="40" name="Place Смоленск">
            <a:extLst>
              <a:ext uri="{FF2B5EF4-FFF2-40B4-BE49-F238E27FC236}">
                <a16:creationId xmlns:a16="http://schemas.microsoft.com/office/drawing/2014/main" id="{78C59CD6-12E8-5DD8-FBDC-A734E5AF6961}"/>
              </a:ext>
            </a:extLst>
          </p:cNvPr>
          <p:cNvSpPr/>
          <p:nvPr/>
        </p:nvSpPr>
        <p:spPr>
          <a:xfrm>
            <a:off x="4300120" y="2913185"/>
            <a:ext cx="177800" cy="177800"/>
          </a:xfrm>
          <a:prstGeom prst="ellipse">
            <a:avLst/>
          </a:prstGeom>
          <a:solidFill>
            <a:srgbClr val="B03A2E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Label Смоленск">
            <a:extLst>
              <a:ext uri="{FF2B5EF4-FFF2-40B4-BE49-F238E27FC236}">
                <a16:creationId xmlns:a16="http://schemas.microsoft.com/office/drawing/2014/main" id="{17C2E551-0FEB-36E2-A27B-9149586422C6}"/>
              </a:ext>
            </a:extLst>
          </p:cNvPr>
          <p:cNvSpPr txBox="1"/>
          <p:nvPr/>
        </p:nvSpPr>
        <p:spPr>
          <a:xfrm>
            <a:off x="4541420" y="2836985"/>
            <a:ext cx="1778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b="1" dirty="0">
                <a:solidFill>
                  <a:srgbClr val="FFFFFF"/>
                </a:solidFill>
                <a:latin typeface="Segoe UI" panose="020B0502040204020203" pitchFamily="34" charset="0"/>
              </a:rPr>
              <a:t>Смоленск</a:t>
            </a:r>
          </a:p>
        </p:txBody>
      </p:sp>
      <p:sp>
        <p:nvSpPr>
          <p:cNvPr id="42" name="Signature 100ballnik.com">
            <a:extLst>
              <a:ext uri="{FF2B5EF4-FFF2-40B4-BE49-F238E27FC236}">
                <a16:creationId xmlns:a16="http://schemas.microsoft.com/office/drawing/2014/main" id="{72B58976-2DFF-C46E-BCD6-6EFC25CC662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23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70906D9-12C0-9B63-A7A3-C91178F87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220"/>
                </a:solidFill>
                <a:latin typeface="Sitka Heading" pitchFamily="2" charset="0"/>
              </a:rPr>
              <a:t>Опалы и казни при Елене Глинской.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523845FD-386F-A039-F945-98E3B11EBD5F}"/>
              </a:ext>
            </a:extLst>
          </p:cNvPr>
          <p:cNvCxnSpPr/>
          <p:nvPr/>
        </p:nvCxnSpPr>
        <p:spPr>
          <a:xfrm>
            <a:off x="609600" y="953008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76A1629D-516F-1FC5-6480-70294BDFBED4}"/>
              </a:ext>
            </a:extLst>
          </p:cNvPr>
          <p:cNvSpPr/>
          <p:nvPr/>
        </p:nvSpPr>
        <p:spPr>
          <a:xfrm>
            <a:off x="1498600" y="908558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ail">
            <a:extLst>
              <a:ext uri="{FF2B5EF4-FFF2-40B4-BE49-F238E27FC236}">
                <a16:creationId xmlns:a16="http://schemas.microsoft.com/office/drawing/2014/main" id="{E3117686-EB55-6C5D-0D1D-3892E447C4F8}"/>
              </a:ext>
            </a:extLst>
          </p:cNvPr>
          <p:cNvCxnSpPr/>
          <p:nvPr/>
        </p:nvCxnSpPr>
        <p:spPr>
          <a:xfrm>
            <a:off x="609600" y="1359408"/>
            <a:ext cx="10972800" cy="0"/>
          </a:xfrm>
          <a:prstGeom prst="line">
            <a:avLst/>
          </a:prstGeom>
          <a:ln w="19050">
            <a:solidFill>
              <a:srgbClr val="B995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erson 0">
            <a:extLst>
              <a:ext uri="{FF2B5EF4-FFF2-40B4-BE49-F238E27FC236}">
                <a16:creationId xmlns:a16="http://schemas.microsoft.com/office/drawing/2014/main" id="{D1B24D93-1D9B-B889-16D5-8CC585896DD7}"/>
              </a:ext>
            </a:extLst>
          </p:cNvPr>
          <p:cNvSpPr txBox="1"/>
          <p:nvPr/>
        </p:nvSpPr>
        <p:spPr>
          <a:xfrm>
            <a:off x="609600" y="1613408"/>
            <a:ext cx="34544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A2220"/>
                </a:solidFill>
                <a:latin typeface="Sitka Heading" pitchFamily="2" charset="0"/>
              </a:rPr>
              <a:t>Князь Юрий Дмитровский</a:t>
            </a:r>
          </a:p>
        </p:txBody>
      </p:sp>
      <p:sp>
        <p:nvSpPr>
          <p:cNvPr id="7" name="Rail dot 0">
            <a:extLst>
              <a:ext uri="{FF2B5EF4-FFF2-40B4-BE49-F238E27FC236}">
                <a16:creationId xmlns:a16="http://schemas.microsoft.com/office/drawing/2014/main" id="{4F44958E-0BCA-71BF-84EC-F63C1CA0DC27}"/>
              </a:ext>
            </a:extLst>
          </p:cNvPr>
          <p:cNvSpPr/>
          <p:nvPr/>
        </p:nvSpPr>
        <p:spPr>
          <a:xfrm>
            <a:off x="635000" y="1257808"/>
            <a:ext cx="203200" cy="203200"/>
          </a:xfrm>
          <a:prstGeom prst="ellipse">
            <a:avLst/>
          </a:prstGeom>
          <a:solidFill>
            <a:srgbClr val="9A3D5C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acts 0">
            <a:extLst>
              <a:ext uri="{FF2B5EF4-FFF2-40B4-BE49-F238E27FC236}">
                <a16:creationId xmlns:a16="http://schemas.microsoft.com/office/drawing/2014/main" id="{9C3EA9C9-13F2-C0C6-4900-99876762121A}"/>
              </a:ext>
            </a:extLst>
          </p:cNvPr>
          <p:cNvSpPr txBox="1"/>
          <p:nvPr/>
        </p:nvSpPr>
        <p:spPr>
          <a:xfrm>
            <a:off x="609600" y="2543048"/>
            <a:ext cx="34544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2A2220"/>
                </a:solidFill>
                <a:latin typeface="Segoe UI" panose="020B0502040204020203" pitchFamily="34" charset="0"/>
              </a:rPr>
              <a:t>Претендент на престол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Арестован </a:t>
            </a:r>
            <a:r>
              <a:rPr lang="ru-RU" sz="2000" b="1" dirty="0">
                <a:solidFill>
                  <a:srgbClr val="A57D2E"/>
                </a:solidFill>
                <a:latin typeface="Sitka Heading" pitchFamily="2" charset="0"/>
              </a:rPr>
              <a:t>в декабре 1533 г.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Умер в заключении </a:t>
            </a:r>
            <a:r>
              <a:rPr lang="ru-RU" sz="2000" b="1" dirty="0">
                <a:solidFill>
                  <a:srgbClr val="A57D2E"/>
                </a:solidFill>
                <a:latin typeface="Sitka Heading" pitchFamily="2" charset="0"/>
              </a:rPr>
              <a:t>в 1536 г.</a:t>
            </a:r>
          </a:p>
        </p:txBody>
      </p:sp>
      <p:sp>
        <p:nvSpPr>
          <p:cNvPr id="9" name="Rail dot 1">
            <a:extLst>
              <a:ext uri="{FF2B5EF4-FFF2-40B4-BE49-F238E27FC236}">
                <a16:creationId xmlns:a16="http://schemas.microsoft.com/office/drawing/2014/main" id="{34873211-5C9B-0F65-445C-9FE0CF87D742}"/>
              </a:ext>
            </a:extLst>
          </p:cNvPr>
          <p:cNvSpPr/>
          <p:nvPr/>
        </p:nvSpPr>
        <p:spPr>
          <a:xfrm>
            <a:off x="4394200" y="1257808"/>
            <a:ext cx="203200" cy="203200"/>
          </a:xfrm>
          <a:prstGeom prst="ellipse">
            <a:avLst/>
          </a:prstGeom>
          <a:solidFill>
            <a:srgbClr val="B9602A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acts 1">
            <a:extLst>
              <a:ext uri="{FF2B5EF4-FFF2-40B4-BE49-F238E27FC236}">
                <a16:creationId xmlns:a16="http://schemas.microsoft.com/office/drawing/2014/main" id="{2D8CEB7D-2133-556B-5805-EBF0EE7B413E}"/>
              </a:ext>
            </a:extLst>
          </p:cNvPr>
          <p:cNvSpPr txBox="1"/>
          <p:nvPr/>
        </p:nvSpPr>
        <p:spPr>
          <a:xfrm>
            <a:off x="4368800" y="2192528"/>
            <a:ext cx="34544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Вступил в </a:t>
            </a:r>
            <a:r>
              <a:rPr lang="ru-RU" sz="2000" b="1" dirty="0">
                <a:solidFill>
                  <a:srgbClr val="3B5E9A"/>
                </a:solidFill>
                <a:latin typeface="Segoe UI" panose="020B0502040204020203" pitchFamily="34" charset="0"/>
              </a:rPr>
              <a:t>заговор с Бельскими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Конфликт с </a:t>
            </a:r>
            <a:r>
              <a:rPr lang="ru-RU" sz="2000" b="1" dirty="0">
                <a:solidFill>
                  <a:srgbClr val="9A3D5C"/>
                </a:solidFill>
                <a:latin typeface="Segoe UI" panose="020B0502040204020203" pitchFamily="34" charset="0"/>
              </a:rPr>
              <a:t>фаворитом Елены</a:t>
            </a: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 Арестован </a:t>
            </a:r>
            <a:r>
              <a:rPr lang="ru-RU" sz="2000" b="1" dirty="0">
                <a:solidFill>
                  <a:srgbClr val="A57D2E"/>
                </a:solidFill>
                <a:latin typeface="Sitka Heading" pitchFamily="2" charset="0"/>
              </a:rPr>
              <a:t>в 1534 г.</a:t>
            </a:r>
          </a:p>
        </p:txBody>
      </p:sp>
      <p:sp>
        <p:nvSpPr>
          <p:cNvPr id="11" name="Rail dot 2">
            <a:extLst>
              <a:ext uri="{FF2B5EF4-FFF2-40B4-BE49-F238E27FC236}">
                <a16:creationId xmlns:a16="http://schemas.microsoft.com/office/drawing/2014/main" id="{F3628757-36FE-853C-7253-8E153CC5CD1B}"/>
              </a:ext>
            </a:extLst>
          </p:cNvPr>
          <p:cNvSpPr/>
          <p:nvPr/>
        </p:nvSpPr>
        <p:spPr>
          <a:xfrm>
            <a:off x="8153400" y="1257808"/>
            <a:ext cx="203200" cy="203200"/>
          </a:xfrm>
          <a:prstGeom prst="ellipse">
            <a:avLst/>
          </a:prstGeom>
          <a:solidFill>
            <a:srgbClr val="9A3D5C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acts 2">
            <a:extLst>
              <a:ext uri="{FF2B5EF4-FFF2-40B4-BE49-F238E27FC236}">
                <a16:creationId xmlns:a16="http://schemas.microsoft.com/office/drawing/2014/main" id="{2AD6D0EC-22F8-B283-2E6C-E60748374794}"/>
              </a:ext>
            </a:extLst>
          </p:cNvPr>
          <p:cNvSpPr txBox="1"/>
          <p:nvPr/>
        </p:nvSpPr>
        <p:spPr>
          <a:xfrm>
            <a:off x="8128000" y="2192528"/>
            <a:ext cx="3454400" cy="162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Планировал собрать </a:t>
            </a:r>
            <a:r>
              <a:rPr lang="ru-RU" sz="2000" b="1" dirty="0">
                <a:solidFill>
                  <a:srgbClr val="2A2220"/>
                </a:solidFill>
                <a:latin typeface="Segoe UI" panose="020B0502040204020203" pitchFamily="34" charset="0"/>
              </a:rPr>
              <a:t>армию против Елены Глинской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После смерти Юрия бежал из Старицы</a:t>
            </a:r>
          </a:p>
          <a:p>
            <a:pPr>
              <a:spcAft>
                <a:spcPts val="400"/>
              </a:spcAft>
            </a:pPr>
            <a:r>
              <a:rPr lang="ru-RU" sz="2000" dirty="0">
                <a:solidFill>
                  <a:srgbClr val="2A2220"/>
                </a:solidFill>
                <a:latin typeface="Segoe UI" panose="020B0502040204020203" pitchFamily="34" charset="0"/>
              </a:rPr>
              <a:t>Арестован </a:t>
            </a:r>
            <a:r>
              <a:rPr lang="ru-RU" sz="2000" b="1" dirty="0">
                <a:solidFill>
                  <a:srgbClr val="A57D2E"/>
                </a:solidFill>
                <a:latin typeface="Sitka Heading" pitchFamily="2" charset="0"/>
              </a:rPr>
              <a:t>в 1537 г.</a:t>
            </a:r>
          </a:p>
        </p:txBody>
      </p:sp>
      <p:sp>
        <p:nvSpPr>
          <p:cNvPr id="13" name="Results card">
            <a:extLst>
              <a:ext uri="{FF2B5EF4-FFF2-40B4-BE49-F238E27FC236}">
                <a16:creationId xmlns:a16="http://schemas.microsoft.com/office/drawing/2014/main" id="{C0FC9B63-8A2B-3748-FB26-6C0A20155317}"/>
              </a:ext>
            </a:extLst>
          </p:cNvPr>
          <p:cNvSpPr/>
          <p:nvPr/>
        </p:nvSpPr>
        <p:spPr>
          <a:xfrm>
            <a:off x="609600" y="4000500"/>
            <a:ext cx="10972800" cy="2209800"/>
          </a:xfrm>
          <a:prstGeom prst="roundRect">
            <a:avLst>
              <a:gd name="adj" fmla="val 6000"/>
            </a:avLst>
          </a:prstGeom>
          <a:solidFill>
            <a:srgbClr val="2B17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ults">
            <a:extLst>
              <a:ext uri="{FF2B5EF4-FFF2-40B4-BE49-F238E27FC236}">
                <a16:creationId xmlns:a16="http://schemas.microsoft.com/office/drawing/2014/main" id="{C4F48FB9-A9C6-0613-1F8A-01D75ACDD923}"/>
              </a:ext>
            </a:extLst>
          </p:cNvPr>
          <p:cNvSpPr txBox="1"/>
          <p:nvPr/>
        </p:nvSpPr>
        <p:spPr>
          <a:xfrm>
            <a:off x="889000" y="4152900"/>
            <a:ext cx="10490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D9B465"/>
                </a:solidFill>
                <a:latin typeface="Segoe UI" panose="020B0502040204020203" pitchFamily="34" charset="0"/>
              </a:rPr>
              <a:t>Результаты политики Елены Глинской:</a:t>
            </a:r>
          </a:p>
          <a:p>
            <a:pPr marL="304800" indent="-304800">
              <a:spcAft>
                <a:spcPts val="600"/>
              </a:spcAft>
              <a:buClr>
                <a:srgbClr val="D9B46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F5EEE3"/>
                </a:solidFill>
                <a:latin typeface="Segoe UI" panose="020B0502040204020203" pitchFamily="34" charset="0"/>
              </a:rPr>
              <a:t>Укрепление центральной власти</a:t>
            </a:r>
          </a:p>
          <a:p>
            <a:pPr marL="304800" indent="-304800">
              <a:spcAft>
                <a:spcPts val="600"/>
              </a:spcAft>
              <a:buClr>
                <a:srgbClr val="D9B46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F5EEE3"/>
                </a:solidFill>
                <a:latin typeface="Segoe UI" panose="020B0502040204020203" pitchFamily="34" charset="0"/>
              </a:rPr>
              <a:t>Ликвидация угрозы удельных князей</a:t>
            </a:r>
          </a:p>
          <a:p>
            <a:pPr marL="304800" indent="-304800">
              <a:spcAft>
                <a:spcPts val="600"/>
              </a:spcAft>
              <a:buClr>
                <a:srgbClr val="D9B46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F5EEE3"/>
                </a:solidFill>
                <a:latin typeface="Segoe UI" panose="020B0502040204020203" pitchFamily="34" charset="0"/>
              </a:rPr>
              <a:t>Подавление боярской оппозиции</a:t>
            </a:r>
          </a:p>
          <a:p>
            <a:pPr marL="304800" indent="-304800">
              <a:spcAft>
                <a:spcPts val="600"/>
              </a:spcAft>
              <a:buClr>
                <a:srgbClr val="D9B46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F5EEE3"/>
                </a:solidFill>
                <a:latin typeface="Segoe UI" panose="020B0502040204020203" pitchFamily="34" charset="0"/>
              </a:rPr>
              <a:t>Создание условий для единоличного правления</a:t>
            </a:r>
          </a:p>
        </p:txBody>
      </p:sp>
      <p:sp>
        <p:nvSpPr>
          <p:cNvPr id="15" name="Results bar">
            <a:extLst>
              <a:ext uri="{FF2B5EF4-FFF2-40B4-BE49-F238E27FC236}">
                <a16:creationId xmlns:a16="http://schemas.microsoft.com/office/drawing/2014/main" id="{B0B562EC-AE2A-52C2-4977-947CDE73F97F}"/>
              </a:ext>
            </a:extLst>
          </p:cNvPr>
          <p:cNvSpPr/>
          <p:nvPr/>
        </p:nvSpPr>
        <p:spPr>
          <a:xfrm>
            <a:off x="711200" y="4127500"/>
            <a:ext cx="50800" cy="195580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erson 1">
            <a:extLst>
              <a:ext uri="{FF2B5EF4-FFF2-40B4-BE49-F238E27FC236}">
                <a16:creationId xmlns:a16="http://schemas.microsoft.com/office/drawing/2014/main" id="{6FC6723D-E174-6A9D-B2B5-5239DEB52156}"/>
              </a:ext>
            </a:extLst>
          </p:cNvPr>
          <p:cNvSpPr txBox="1"/>
          <p:nvPr/>
        </p:nvSpPr>
        <p:spPr>
          <a:xfrm>
            <a:off x="4368800" y="1613408"/>
            <a:ext cx="34544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A2220"/>
                </a:solidFill>
                <a:latin typeface="Sitka Heading" pitchFamily="2" charset="0"/>
              </a:rPr>
              <a:t>Михаил Глинский</a:t>
            </a:r>
          </a:p>
        </p:txBody>
      </p:sp>
      <p:sp>
        <p:nvSpPr>
          <p:cNvPr id="17" name="Person 2">
            <a:extLst>
              <a:ext uri="{FF2B5EF4-FFF2-40B4-BE49-F238E27FC236}">
                <a16:creationId xmlns:a16="http://schemas.microsoft.com/office/drawing/2014/main" id="{D62968E7-4677-0397-831B-7CF8E5AF3071}"/>
              </a:ext>
            </a:extLst>
          </p:cNvPr>
          <p:cNvSpPr txBox="1"/>
          <p:nvPr/>
        </p:nvSpPr>
        <p:spPr>
          <a:xfrm>
            <a:off x="8128000" y="1613408"/>
            <a:ext cx="34544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A2220"/>
                </a:solidFill>
                <a:latin typeface="Sitka Heading" pitchFamily="2" charset="0"/>
              </a:rPr>
              <a:t>Андрей Старицкий</a:t>
            </a:r>
          </a:p>
        </p:txBody>
      </p:sp>
      <p:sp>
        <p:nvSpPr>
          <p:cNvPr id="18" name="Person 0 rule">
            <a:extLst>
              <a:ext uri="{FF2B5EF4-FFF2-40B4-BE49-F238E27FC236}">
                <a16:creationId xmlns:a16="http://schemas.microsoft.com/office/drawing/2014/main" id="{48B24099-C3BE-AC0B-2C84-1588E4218656}"/>
              </a:ext>
            </a:extLst>
          </p:cNvPr>
          <p:cNvSpPr/>
          <p:nvPr/>
        </p:nvSpPr>
        <p:spPr>
          <a:xfrm>
            <a:off x="609600" y="2390648"/>
            <a:ext cx="609600" cy="381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erson 1 rule">
            <a:extLst>
              <a:ext uri="{FF2B5EF4-FFF2-40B4-BE49-F238E27FC236}">
                <a16:creationId xmlns:a16="http://schemas.microsoft.com/office/drawing/2014/main" id="{3DDFEA7C-C6B0-76F1-1EAD-6A1927D205BA}"/>
              </a:ext>
            </a:extLst>
          </p:cNvPr>
          <p:cNvSpPr/>
          <p:nvPr/>
        </p:nvSpPr>
        <p:spPr>
          <a:xfrm>
            <a:off x="4368800" y="2040128"/>
            <a:ext cx="609600" cy="38100"/>
          </a:xfrm>
          <a:prstGeom prst="rect">
            <a:avLst/>
          </a:prstGeom>
          <a:solidFill>
            <a:srgbClr val="B96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erson 2 rule">
            <a:extLst>
              <a:ext uri="{FF2B5EF4-FFF2-40B4-BE49-F238E27FC236}">
                <a16:creationId xmlns:a16="http://schemas.microsoft.com/office/drawing/2014/main" id="{3C06884D-B135-CBA9-EC8F-F56C7B88C09A}"/>
              </a:ext>
            </a:extLst>
          </p:cNvPr>
          <p:cNvSpPr/>
          <p:nvPr/>
        </p:nvSpPr>
        <p:spPr>
          <a:xfrm>
            <a:off x="8128000" y="2040128"/>
            <a:ext cx="609600" cy="381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19FE72BB-4611-4A10-7AF1-5992D86AC679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43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9601DC0-1459-C2E4-0EBB-4B61CAFA8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D9B465"/>
                </a:solidFill>
                <a:latin typeface="Sitka Heading" pitchFamily="2" charset="0"/>
              </a:rPr>
              <a:t>Обострение придворной борьбы в 1538–1547 гг.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481F98A2-C1FC-9BE4-E680-A1A58A42D767}"/>
              </a:ext>
            </a:extLst>
          </p:cNvPr>
          <p:cNvCxnSpPr/>
          <p:nvPr/>
        </p:nvCxnSpPr>
        <p:spPr>
          <a:xfrm>
            <a:off x="609600" y="924052"/>
            <a:ext cx="812800" cy="0"/>
          </a:xfrm>
          <a:prstGeom prst="line">
            <a:avLst/>
          </a:prstGeom>
          <a:ln w="28575">
            <a:solidFill>
              <a:srgbClr val="D9B4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2DAB5B0F-A50C-F3AE-437A-68EC1FC70987}"/>
              </a:ext>
            </a:extLst>
          </p:cNvPr>
          <p:cNvSpPr/>
          <p:nvPr/>
        </p:nvSpPr>
        <p:spPr>
          <a:xfrm>
            <a:off x="1498600" y="879602"/>
            <a:ext cx="88900" cy="88900"/>
          </a:xfrm>
          <a:prstGeom prst="diamond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End of regency">
            <a:extLst>
              <a:ext uri="{FF2B5EF4-FFF2-40B4-BE49-F238E27FC236}">
                <a16:creationId xmlns:a16="http://schemas.microsoft.com/office/drawing/2014/main" id="{417FF231-28B5-A445-CAFE-1A4B91CCD98F}"/>
              </a:ext>
            </a:extLst>
          </p:cNvPr>
          <p:cNvSpPr txBox="1"/>
          <p:nvPr/>
        </p:nvSpPr>
        <p:spPr>
          <a:xfrm>
            <a:off x="609600" y="1127252"/>
            <a:ext cx="9652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Регентство закончилось </a:t>
            </a:r>
            <a:r>
              <a:rPr lang="ru-RU" sz="2300" b="1" dirty="0">
                <a:solidFill>
                  <a:srgbClr val="D9B465"/>
                </a:solidFill>
                <a:latin typeface="Segoe UI" panose="020B0502040204020203" pitchFamily="34" charset="0"/>
              </a:rPr>
              <a:t>боярским заговором</a:t>
            </a: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. </a:t>
            </a:r>
            <a:r>
              <a:rPr lang="ru-RU" sz="2300" b="1" dirty="0">
                <a:solidFill>
                  <a:srgbClr val="D9B465"/>
                </a:solidFill>
                <a:latin typeface="Sitka Heading" pitchFamily="2" charset="0"/>
              </a:rPr>
              <a:t>В апреле 1538 г.</a:t>
            </a:r>
            <a:r>
              <a:rPr lang="ru-RU" sz="2300" dirty="0">
                <a:solidFill>
                  <a:srgbClr val="F5EEE3"/>
                </a:solidFill>
                <a:latin typeface="Segoe UI" panose="020B0502040204020203" pitchFamily="34" charset="0"/>
              </a:rPr>
              <a:t>, выйдя из храма, правительница почувствовала себя плохо и скоропостижно скончалась.</a:t>
            </a:r>
          </a:p>
        </p:txBody>
      </p:sp>
      <p:sp>
        <p:nvSpPr>
          <p:cNvPr id="6" name="Boyar rule card">
            <a:extLst>
              <a:ext uri="{FF2B5EF4-FFF2-40B4-BE49-F238E27FC236}">
                <a16:creationId xmlns:a16="http://schemas.microsoft.com/office/drawing/2014/main" id="{0B0A0939-62C9-F68F-0E57-86BD8F9C9C51}"/>
              </a:ext>
            </a:extLst>
          </p:cNvPr>
          <p:cNvSpPr/>
          <p:nvPr/>
        </p:nvSpPr>
        <p:spPr>
          <a:xfrm>
            <a:off x="609600" y="3017012"/>
            <a:ext cx="10972800" cy="1696720"/>
          </a:xfrm>
          <a:prstGeom prst="roundRect">
            <a:avLst>
              <a:gd name="adj" fmla="val 6000"/>
            </a:avLst>
          </a:prstGeom>
          <a:solidFill>
            <a:srgbClr val="F8F1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oyar rule">
            <a:extLst>
              <a:ext uri="{FF2B5EF4-FFF2-40B4-BE49-F238E27FC236}">
                <a16:creationId xmlns:a16="http://schemas.microsoft.com/office/drawing/2014/main" id="{F975E4C1-9A43-0660-C69B-9E217BDA7D98}"/>
              </a:ext>
            </a:extLst>
          </p:cNvPr>
          <p:cNvSpPr txBox="1"/>
          <p:nvPr/>
        </p:nvSpPr>
        <p:spPr>
          <a:xfrm>
            <a:off x="889000" y="3194812"/>
            <a:ext cx="10490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A57D2E"/>
                </a:solidFill>
                <a:latin typeface="Segoe UI" panose="020B0502040204020203" pitchFamily="34" charset="0"/>
              </a:rPr>
              <a:t>Боярское правление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 период в истории России, когда при малолетнем Иване IV власть находилась в руках боярских группировок. Начался после смерти Елены Глинской в </a:t>
            </a:r>
            <a:r>
              <a:rPr lang="ru-RU" sz="2200" b="1" dirty="0">
                <a:solidFill>
                  <a:srgbClr val="A57D2E"/>
                </a:solidFill>
                <a:latin typeface="Sitka Heading" pitchFamily="2" charset="0"/>
              </a:rPr>
              <a:t>1538 году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 и продолжался до венчания Ивана IV на царство в </a:t>
            </a:r>
            <a:r>
              <a:rPr lang="ru-RU" sz="2200" b="1" dirty="0">
                <a:solidFill>
                  <a:srgbClr val="A57D2E"/>
                </a:solidFill>
                <a:latin typeface="Sitka Heading" pitchFamily="2" charset="0"/>
              </a:rPr>
              <a:t>1547 году</a:t>
            </a:r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8" name="Boyar rule bar">
            <a:extLst>
              <a:ext uri="{FF2B5EF4-FFF2-40B4-BE49-F238E27FC236}">
                <a16:creationId xmlns:a16="http://schemas.microsoft.com/office/drawing/2014/main" id="{D97A8268-71AF-AEA0-D4A8-CF575EAE0242}"/>
              </a:ext>
            </a:extLst>
          </p:cNvPr>
          <p:cNvSpPr/>
          <p:nvPr/>
        </p:nvSpPr>
        <p:spPr>
          <a:xfrm>
            <a:off x="711200" y="3144012"/>
            <a:ext cx="50800" cy="1442720"/>
          </a:xfrm>
          <a:prstGeom prst="rect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eriod bar">
            <a:extLst>
              <a:ext uri="{FF2B5EF4-FFF2-40B4-BE49-F238E27FC236}">
                <a16:creationId xmlns:a16="http://schemas.microsoft.com/office/drawing/2014/main" id="{4512FC0E-1E17-5CAB-33C2-7892C7BCEE87}"/>
              </a:ext>
            </a:extLst>
          </p:cNvPr>
          <p:cNvSpPr/>
          <p:nvPr/>
        </p:nvSpPr>
        <p:spPr>
          <a:xfrm>
            <a:off x="609600" y="2610612"/>
            <a:ext cx="10972800" cy="177800"/>
          </a:xfrm>
          <a:prstGeom prst="roundRect">
            <a:avLst/>
          </a:prstGeom>
          <a:solidFill>
            <a:srgbClr val="5A3A3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eriod start">
            <a:extLst>
              <a:ext uri="{FF2B5EF4-FFF2-40B4-BE49-F238E27FC236}">
                <a16:creationId xmlns:a16="http://schemas.microsoft.com/office/drawing/2014/main" id="{37CE912A-4CF2-FC77-533E-5FBF274AB894}"/>
              </a:ext>
            </a:extLst>
          </p:cNvPr>
          <p:cNvSpPr/>
          <p:nvPr/>
        </p:nvSpPr>
        <p:spPr>
          <a:xfrm>
            <a:off x="469900" y="2559812"/>
            <a:ext cx="279400" cy="279400"/>
          </a:xfrm>
          <a:prstGeom prst="ellipse">
            <a:avLst/>
          </a:prstGeom>
          <a:solidFill>
            <a:srgbClr val="D9B465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eriod end">
            <a:extLst>
              <a:ext uri="{FF2B5EF4-FFF2-40B4-BE49-F238E27FC236}">
                <a16:creationId xmlns:a16="http://schemas.microsoft.com/office/drawing/2014/main" id="{9ED5AE08-095D-3FEB-4C57-23860421BBEB}"/>
              </a:ext>
            </a:extLst>
          </p:cNvPr>
          <p:cNvSpPr/>
          <p:nvPr/>
        </p:nvSpPr>
        <p:spPr>
          <a:xfrm>
            <a:off x="11442700" y="2559812"/>
            <a:ext cx="279400" cy="279400"/>
          </a:xfrm>
          <a:prstGeom prst="ellipse">
            <a:avLst/>
          </a:prstGeom>
          <a:solidFill>
            <a:srgbClr val="D9B465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lans lead">
            <a:extLst>
              <a:ext uri="{FF2B5EF4-FFF2-40B4-BE49-F238E27FC236}">
                <a16:creationId xmlns:a16="http://schemas.microsoft.com/office/drawing/2014/main" id="{DEAC005C-A7A7-3E0C-352B-1D870133CE53}"/>
              </a:ext>
            </a:extLst>
          </p:cNvPr>
          <p:cNvSpPr txBox="1"/>
          <p:nvPr/>
        </p:nvSpPr>
        <p:spPr>
          <a:xfrm>
            <a:off x="609600" y="4866132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F5EEE3"/>
                </a:solidFill>
                <a:latin typeface="Segoe UI" panose="020B0502040204020203" pitchFamily="34" charset="0"/>
              </a:rPr>
              <a:t>Шла борьба трёх знатных родов —</a:t>
            </a:r>
          </a:p>
        </p:txBody>
      </p:sp>
      <p:sp>
        <p:nvSpPr>
          <p:cNvPr id="13" name="Clan 0 chip">
            <a:extLst>
              <a:ext uri="{FF2B5EF4-FFF2-40B4-BE49-F238E27FC236}">
                <a16:creationId xmlns:a16="http://schemas.microsoft.com/office/drawing/2014/main" id="{E3EB8CE6-2CA4-6115-8357-2CB86A7C6514}"/>
              </a:ext>
            </a:extLst>
          </p:cNvPr>
          <p:cNvSpPr/>
          <p:nvPr/>
        </p:nvSpPr>
        <p:spPr>
          <a:xfrm>
            <a:off x="609600" y="5379212"/>
            <a:ext cx="2921000" cy="584200"/>
          </a:xfrm>
          <a:prstGeom prst="roundRect">
            <a:avLst>
              <a:gd name="adj" fmla="val 50000"/>
            </a:avLst>
          </a:prstGeom>
          <a:solidFill>
            <a:srgbClr val="3B5E9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lan 0">
            <a:extLst>
              <a:ext uri="{FF2B5EF4-FFF2-40B4-BE49-F238E27FC236}">
                <a16:creationId xmlns:a16="http://schemas.microsoft.com/office/drawing/2014/main" id="{6F85DBCA-1C32-99A6-3674-9C2808C6B3CE}"/>
              </a:ext>
            </a:extLst>
          </p:cNvPr>
          <p:cNvSpPr txBox="1"/>
          <p:nvPr/>
        </p:nvSpPr>
        <p:spPr>
          <a:xfrm>
            <a:off x="711200" y="5379212"/>
            <a:ext cx="2717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Sitka Heading" pitchFamily="2" charset="0"/>
              </a:rPr>
              <a:t>Бельских,</a:t>
            </a:r>
          </a:p>
        </p:txBody>
      </p:sp>
      <p:sp>
        <p:nvSpPr>
          <p:cNvPr id="15" name="Clan 1 chip">
            <a:extLst>
              <a:ext uri="{FF2B5EF4-FFF2-40B4-BE49-F238E27FC236}">
                <a16:creationId xmlns:a16="http://schemas.microsoft.com/office/drawing/2014/main" id="{906BB1D7-924C-8F7D-312A-C1F70EDF11C9}"/>
              </a:ext>
            </a:extLst>
          </p:cNvPr>
          <p:cNvSpPr/>
          <p:nvPr/>
        </p:nvSpPr>
        <p:spPr>
          <a:xfrm>
            <a:off x="4635500" y="5379212"/>
            <a:ext cx="2921000" cy="584200"/>
          </a:xfrm>
          <a:prstGeom prst="roundRect">
            <a:avLst>
              <a:gd name="adj" fmla="val 50000"/>
            </a:avLst>
          </a:prstGeom>
          <a:solidFill>
            <a:srgbClr val="2F7A6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lan 1">
            <a:extLst>
              <a:ext uri="{FF2B5EF4-FFF2-40B4-BE49-F238E27FC236}">
                <a16:creationId xmlns:a16="http://schemas.microsoft.com/office/drawing/2014/main" id="{F38D3713-FB01-83E1-F66F-722F0B5DEF77}"/>
              </a:ext>
            </a:extLst>
          </p:cNvPr>
          <p:cNvSpPr txBox="1"/>
          <p:nvPr/>
        </p:nvSpPr>
        <p:spPr>
          <a:xfrm>
            <a:off x="4737100" y="5379212"/>
            <a:ext cx="2717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Sitka Heading" pitchFamily="2" charset="0"/>
              </a:rPr>
              <a:t>Шуйский</a:t>
            </a:r>
          </a:p>
        </p:txBody>
      </p:sp>
      <p:sp>
        <p:nvSpPr>
          <p:cNvPr id="17" name="Clan 2 chip">
            <a:extLst>
              <a:ext uri="{FF2B5EF4-FFF2-40B4-BE49-F238E27FC236}">
                <a16:creationId xmlns:a16="http://schemas.microsoft.com/office/drawing/2014/main" id="{AD969B78-6B9C-44FF-1741-8678031C49C8}"/>
              </a:ext>
            </a:extLst>
          </p:cNvPr>
          <p:cNvSpPr/>
          <p:nvPr/>
        </p:nvSpPr>
        <p:spPr>
          <a:xfrm>
            <a:off x="8661400" y="5379212"/>
            <a:ext cx="2921000" cy="584200"/>
          </a:xfrm>
          <a:prstGeom prst="roundRect">
            <a:avLst>
              <a:gd name="adj" fmla="val 50000"/>
            </a:avLst>
          </a:prstGeom>
          <a:solidFill>
            <a:srgbClr val="B96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lan 2">
            <a:extLst>
              <a:ext uri="{FF2B5EF4-FFF2-40B4-BE49-F238E27FC236}">
                <a16:creationId xmlns:a16="http://schemas.microsoft.com/office/drawing/2014/main" id="{413460BB-9462-A6CA-D462-01E6F4FEF254}"/>
              </a:ext>
            </a:extLst>
          </p:cNvPr>
          <p:cNvSpPr txBox="1"/>
          <p:nvPr/>
        </p:nvSpPr>
        <p:spPr>
          <a:xfrm>
            <a:off x="8763000" y="5379212"/>
            <a:ext cx="27178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Sitka Heading" pitchFamily="2" charset="0"/>
              </a:rPr>
              <a:t>и Глинских.</a:t>
            </a:r>
          </a:p>
        </p:txBody>
      </p:sp>
      <p:cxnSp>
        <p:nvCxnSpPr>
          <p:cNvPr id="19" name="Rivalry">
            <a:extLst>
              <a:ext uri="{FF2B5EF4-FFF2-40B4-BE49-F238E27FC236}">
                <a16:creationId xmlns:a16="http://schemas.microsoft.com/office/drawing/2014/main" id="{C5785ADE-5E22-2670-7A78-5BDF1F91AB2F}"/>
              </a:ext>
            </a:extLst>
          </p:cNvPr>
          <p:cNvCxnSpPr/>
          <p:nvPr/>
        </p:nvCxnSpPr>
        <p:spPr>
          <a:xfrm>
            <a:off x="3632200" y="5671312"/>
            <a:ext cx="901700" cy="0"/>
          </a:xfrm>
          <a:prstGeom prst="line">
            <a:avLst/>
          </a:prstGeom>
          <a:ln w="25400">
            <a:solidFill>
              <a:srgbClr val="D9B465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ivalry">
            <a:extLst>
              <a:ext uri="{FF2B5EF4-FFF2-40B4-BE49-F238E27FC236}">
                <a16:creationId xmlns:a16="http://schemas.microsoft.com/office/drawing/2014/main" id="{67D9628E-FE04-7499-F642-9D813EC56C07}"/>
              </a:ext>
            </a:extLst>
          </p:cNvPr>
          <p:cNvCxnSpPr/>
          <p:nvPr/>
        </p:nvCxnSpPr>
        <p:spPr>
          <a:xfrm>
            <a:off x="7658100" y="5671312"/>
            <a:ext cx="901700" cy="0"/>
          </a:xfrm>
          <a:prstGeom prst="line">
            <a:avLst/>
          </a:prstGeom>
          <a:ln w="25400">
            <a:solidFill>
              <a:srgbClr val="D9B465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0825953C-9D82-5D1A-C632-5E3600980CEA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39C9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B39C9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2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4EFCE9-501B-11ED-B08F-83214584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220"/>
                </a:solidFill>
                <a:latin typeface="Sitka Heading" pitchFamily="2" charset="0"/>
              </a:rPr>
              <a:t>Детство великого князя Ивана IV.</a:t>
            </a:r>
          </a:p>
        </p:txBody>
      </p:sp>
      <p:cxnSp>
        <p:nvCxnSpPr>
          <p:cNvPr id="3" name="Title rule">
            <a:extLst>
              <a:ext uri="{FF2B5EF4-FFF2-40B4-BE49-F238E27FC236}">
                <a16:creationId xmlns:a16="http://schemas.microsoft.com/office/drawing/2014/main" id="{DA1450DC-8FB9-59AF-F95C-093674111A31}"/>
              </a:ext>
            </a:extLst>
          </p:cNvPr>
          <p:cNvCxnSpPr/>
          <p:nvPr/>
        </p:nvCxnSpPr>
        <p:spPr>
          <a:xfrm>
            <a:off x="609600" y="981964"/>
            <a:ext cx="812800" cy="0"/>
          </a:xfrm>
          <a:prstGeom prst="line">
            <a:avLst/>
          </a:prstGeom>
          <a:ln w="28575">
            <a:solidFill>
              <a:srgbClr val="A57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lozenge">
            <a:extLst>
              <a:ext uri="{FF2B5EF4-FFF2-40B4-BE49-F238E27FC236}">
                <a16:creationId xmlns:a16="http://schemas.microsoft.com/office/drawing/2014/main" id="{CD55DD7C-D4B2-02C9-3B2D-7E6FE8F98EEB}"/>
              </a:ext>
            </a:extLst>
          </p:cNvPr>
          <p:cNvSpPr/>
          <p:nvPr/>
        </p:nvSpPr>
        <p:spPr>
          <a:xfrm>
            <a:off x="1498600" y="937514"/>
            <a:ext cx="88900" cy="88900"/>
          </a:xfrm>
          <a:prstGeom prst="diamond">
            <a:avLst/>
          </a:prstGeom>
          <a:solidFill>
            <a:srgbClr val="A57D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ead">
            <a:extLst>
              <a:ext uri="{FF2B5EF4-FFF2-40B4-BE49-F238E27FC236}">
                <a16:creationId xmlns:a16="http://schemas.microsoft.com/office/drawing/2014/main" id="{2C10591A-E3BE-16D8-530A-5C6BFDECAE33}"/>
              </a:ext>
            </a:extLst>
          </p:cNvPr>
          <p:cNvSpPr txBox="1"/>
          <p:nvPr/>
        </p:nvSpPr>
        <p:spPr>
          <a:xfrm>
            <a:off x="609600" y="1185164"/>
            <a:ext cx="109728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b="1" dirty="0">
                <a:solidFill>
                  <a:srgbClr val="9A3D5C"/>
                </a:solidFill>
                <a:latin typeface="Segoe UI" panose="020B0502040204020203" pitchFamily="34" charset="0"/>
              </a:rPr>
              <a:t>Эпоха боярского самовластия</a:t>
            </a:r>
            <a:r>
              <a:rPr lang="ru-RU" sz="2300" dirty="0">
                <a:solidFill>
                  <a:srgbClr val="2A2220"/>
                </a:solidFill>
                <a:latin typeface="Segoe UI" panose="020B0502040204020203" pitchFamily="34" charset="0"/>
              </a:rPr>
              <a:t> наложила глубокий отпечаток на личность Ивана IV.</a:t>
            </a:r>
          </a:p>
        </p:txBody>
      </p:sp>
      <p:sp>
        <p:nvSpPr>
          <p:cNvPr id="6" name="Features head">
            <a:extLst>
              <a:ext uri="{FF2B5EF4-FFF2-40B4-BE49-F238E27FC236}">
                <a16:creationId xmlns:a16="http://schemas.microsoft.com/office/drawing/2014/main" id="{7D2CA4F7-723F-1B94-A289-145426952B6D}"/>
              </a:ext>
            </a:extLst>
          </p:cNvPr>
          <p:cNvSpPr txBox="1"/>
          <p:nvPr/>
        </p:nvSpPr>
        <p:spPr>
          <a:xfrm>
            <a:off x="7874000" y="2114804"/>
            <a:ext cx="37084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i="1" dirty="0">
                <a:solidFill>
                  <a:srgbClr val="9A3D5C"/>
                </a:solidFill>
                <a:latin typeface="Sitka Heading" pitchFamily="2" charset="0"/>
              </a:rPr>
              <a:t>Особенности периода:</a:t>
            </a:r>
          </a:p>
        </p:txBody>
      </p:sp>
      <p:sp>
        <p:nvSpPr>
          <p:cNvPr id="7" name="Feature 0 card">
            <a:extLst>
              <a:ext uri="{FF2B5EF4-FFF2-40B4-BE49-F238E27FC236}">
                <a16:creationId xmlns:a16="http://schemas.microsoft.com/office/drawing/2014/main" id="{2191FC4E-35F1-FF50-DFC6-59B70188494C}"/>
              </a:ext>
            </a:extLst>
          </p:cNvPr>
          <p:cNvSpPr/>
          <p:nvPr/>
        </p:nvSpPr>
        <p:spPr>
          <a:xfrm>
            <a:off x="7874000" y="2607564"/>
            <a:ext cx="3708400" cy="635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eature 0 bar">
            <a:extLst>
              <a:ext uri="{FF2B5EF4-FFF2-40B4-BE49-F238E27FC236}">
                <a16:creationId xmlns:a16="http://schemas.microsoft.com/office/drawing/2014/main" id="{D8B5ECD6-6526-1EE5-A2FF-2414E4AA4AE8}"/>
              </a:ext>
            </a:extLst>
          </p:cNvPr>
          <p:cNvSpPr/>
          <p:nvPr/>
        </p:nvSpPr>
        <p:spPr>
          <a:xfrm>
            <a:off x="8001000" y="2759964"/>
            <a:ext cx="50800" cy="3302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eature 0">
            <a:extLst>
              <a:ext uri="{FF2B5EF4-FFF2-40B4-BE49-F238E27FC236}">
                <a16:creationId xmlns:a16="http://schemas.microsoft.com/office/drawing/2014/main" id="{B9DA1E33-CB94-8E1E-E155-1B6A7711FCD6}"/>
              </a:ext>
            </a:extLst>
          </p:cNvPr>
          <p:cNvSpPr txBox="1"/>
          <p:nvPr/>
        </p:nvSpPr>
        <p:spPr>
          <a:xfrm>
            <a:off x="8204200" y="2607564"/>
            <a:ext cx="3200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Борьба за власть</a:t>
            </a:r>
          </a:p>
        </p:txBody>
      </p:sp>
      <p:sp>
        <p:nvSpPr>
          <p:cNvPr id="10" name="Feature 1 card">
            <a:extLst>
              <a:ext uri="{FF2B5EF4-FFF2-40B4-BE49-F238E27FC236}">
                <a16:creationId xmlns:a16="http://schemas.microsoft.com/office/drawing/2014/main" id="{C0132EFA-8428-EB25-386D-4624B77ADCDB}"/>
              </a:ext>
            </a:extLst>
          </p:cNvPr>
          <p:cNvSpPr/>
          <p:nvPr/>
        </p:nvSpPr>
        <p:spPr>
          <a:xfrm>
            <a:off x="7874000" y="3344164"/>
            <a:ext cx="3708400" cy="635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eature 1 bar">
            <a:extLst>
              <a:ext uri="{FF2B5EF4-FFF2-40B4-BE49-F238E27FC236}">
                <a16:creationId xmlns:a16="http://schemas.microsoft.com/office/drawing/2014/main" id="{6B5BA71A-3FAD-F61D-B8C2-E774FDC2E7C7}"/>
              </a:ext>
            </a:extLst>
          </p:cNvPr>
          <p:cNvSpPr/>
          <p:nvPr/>
        </p:nvSpPr>
        <p:spPr>
          <a:xfrm>
            <a:off x="8001000" y="3496564"/>
            <a:ext cx="50800" cy="3302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eature 1">
            <a:extLst>
              <a:ext uri="{FF2B5EF4-FFF2-40B4-BE49-F238E27FC236}">
                <a16:creationId xmlns:a16="http://schemas.microsoft.com/office/drawing/2014/main" id="{ECD8A658-1EEA-B583-C007-0A1C9758294C}"/>
              </a:ext>
            </a:extLst>
          </p:cNvPr>
          <p:cNvSpPr txBox="1"/>
          <p:nvPr/>
        </p:nvSpPr>
        <p:spPr>
          <a:xfrm>
            <a:off x="8204200" y="3344164"/>
            <a:ext cx="3200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Дворцовые интриги</a:t>
            </a:r>
          </a:p>
        </p:txBody>
      </p:sp>
      <p:sp>
        <p:nvSpPr>
          <p:cNvPr id="13" name="Feature 2 card">
            <a:extLst>
              <a:ext uri="{FF2B5EF4-FFF2-40B4-BE49-F238E27FC236}">
                <a16:creationId xmlns:a16="http://schemas.microsoft.com/office/drawing/2014/main" id="{BDD7752B-6033-D249-236E-764A3594D2CE}"/>
              </a:ext>
            </a:extLst>
          </p:cNvPr>
          <p:cNvSpPr/>
          <p:nvPr/>
        </p:nvSpPr>
        <p:spPr>
          <a:xfrm>
            <a:off x="7874000" y="4080764"/>
            <a:ext cx="3708400" cy="635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eature 2 bar">
            <a:extLst>
              <a:ext uri="{FF2B5EF4-FFF2-40B4-BE49-F238E27FC236}">
                <a16:creationId xmlns:a16="http://schemas.microsoft.com/office/drawing/2014/main" id="{04C84500-FC3E-65A6-5364-10D5441F2899}"/>
              </a:ext>
            </a:extLst>
          </p:cNvPr>
          <p:cNvSpPr/>
          <p:nvPr/>
        </p:nvSpPr>
        <p:spPr>
          <a:xfrm>
            <a:off x="8001000" y="4233164"/>
            <a:ext cx="50800" cy="3302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eature 2">
            <a:extLst>
              <a:ext uri="{FF2B5EF4-FFF2-40B4-BE49-F238E27FC236}">
                <a16:creationId xmlns:a16="http://schemas.microsoft.com/office/drawing/2014/main" id="{865F2AD1-0C0A-C6CB-8B76-9E53406B0EE9}"/>
              </a:ext>
            </a:extLst>
          </p:cNvPr>
          <p:cNvSpPr txBox="1"/>
          <p:nvPr/>
        </p:nvSpPr>
        <p:spPr>
          <a:xfrm>
            <a:off x="8204200" y="4080764"/>
            <a:ext cx="3200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Расхищение казны</a:t>
            </a:r>
          </a:p>
        </p:txBody>
      </p:sp>
      <p:sp>
        <p:nvSpPr>
          <p:cNvPr id="16" name="Feature 3 card">
            <a:extLst>
              <a:ext uri="{FF2B5EF4-FFF2-40B4-BE49-F238E27FC236}">
                <a16:creationId xmlns:a16="http://schemas.microsoft.com/office/drawing/2014/main" id="{A8C52791-3179-C7CD-5AE6-2642FF2CFD74}"/>
              </a:ext>
            </a:extLst>
          </p:cNvPr>
          <p:cNvSpPr/>
          <p:nvPr/>
        </p:nvSpPr>
        <p:spPr>
          <a:xfrm>
            <a:off x="7874000" y="4817364"/>
            <a:ext cx="3708400" cy="635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eature 3 bar">
            <a:extLst>
              <a:ext uri="{FF2B5EF4-FFF2-40B4-BE49-F238E27FC236}">
                <a16:creationId xmlns:a16="http://schemas.microsoft.com/office/drawing/2014/main" id="{A2B78508-5D85-D77F-2FAE-DCE482786C46}"/>
              </a:ext>
            </a:extLst>
          </p:cNvPr>
          <p:cNvSpPr/>
          <p:nvPr/>
        </p:nvSpPr>
        <p:spPr>
          <a:xfrm>
            <a:off x="8001000" y="4969764"/>
            <a:ext cx="50800" cy="330200"/>
          </a:xfrm>
          <a:prstGeom prst="rect">
            <a:avLst/>
          </a:prstGeom>
          <a:solidFill>
            <a:srgbClr val="9A3D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eature 3">
            <a:extLst>
              <a:ext uri="{FF2B5EF4-FFF2-40B4-BE49-F238E27FC236}">
                <a16:creationId xmlns:a16="http://schemas.microsoft.com/office/drawing/2014/main" id="{95E18ADC-8521-E266-55E2-B8F59DF1AE09}"/>
              </a:ext>
            </a:extLst>
          </p:cNvPr>
          <p:cNvSpPr txBox="1"/>
          <p:nvPr/>
        </p:nvSpPr>
        <p:spPr>
          <a:xfrm>
            <a:off x="8204200" y="4817364"/>
            <a:ext cx="3200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A2220"/>
                </a:solidFill>
                <a:latin typeface="Segoe UI" panose="020B0502040204020203" pitchFamily="34" charset="0"/>
              </a:rPr>
              <a:t>Произвол бояр</a:t>
            </a:r>
          </a:p>
        </p:txBody>
      </p:sp>
      <p:pic>
        <p:nvPicPr>
          <p:cNvPr id="20" name="Young Ivan" descr="Юный Иван IV">
            <a:extLst>
              <a:ext uri="{FF2B5EF4-FFF2-40B4-BE49-F238E27FC236}">
                <a16:creationId xmlns:a16="http://schemas.microsoft.com/office/drawing/2014/main" id="{FFB15B69-1E2B-3FD1-A005-0A235A57BCE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14804"/>
            <a:ext cx="2413000" cy="4311396"/>
          </a:xfrm>
          <a:prstGeom prst="roundRect">
            <a:avLst>
              <a:gd name="adj" fmla="val 4000"/>
            </a:avLst>
          </a:prstGeom>
          <a:ln w="15875">
            <a:solidFill>
              <a:srgbClr val="9A3D5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Quote card">
            <a:extLst>
              <a:ext uri="{FF2B5EF4-FFF2-40B4-BE49-F238E27FC236}">
                <a16:creationId xmlns:a16="http://schemas.microsoft.com/office/drawing/2014/main" id="{2BA06D60-952D-4471-17E3-5745BD7BB986}"/>
              </a:ext>
            </a:extLst>
          </p:cNvPr>
          <p:cNvSpPr/>
          <p:nvPr/>
        </p:nvSpPr>
        <p:spPr>
          <a:xfrm>
            <a:off x="3225800" y="2114804"/>
            <a:ext cx="4394200" cy="2961640"/>
          </a:xfrm>
          <a:prstGeom prst="roundRect">
            <a:avLst>
              <a:gd name="adj" fmla="val 6000"/>
            </a:avLst>
          </a:prstGeom>
          <a:solidFill>
            <a:srgbClr val="2B17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Quote">
            <a:extLst>
              <a:ext uri="{FF2B5EF4-FFF2-40B4-BE49-F238E27FC236}">
                <a16:creationId xmlns:a16="http://schemas.microsoft.com/office/drawing/2014/main" id="{1D783E21-8E17-011A-1C82-444285C36DB0}"/>
              </a:ext>
            </a:extLst>
          </p:cNvPr>
          <p:cNvSpPr txBox="1"/>
          <p:nvPr/>
        </p:nvSpPr>
        <p:spPr>
          <a:xfrm>
            <a:off x="3505200" y="2292604"/>
            <a:ext cx="3911600" cy="2606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i="1" dirty="0">
                <a:solidFill>
                  <a:srgbClr val="F5EEE3"/>
                </a:solidFill>
                <a:latin typeface="Sitka Heading" pitchFamily="2" charset="0"/>
              </a:rPr>
              <a:t>«Нас же с покойным братом Георгием начали воспитывать, как иностранцев или как нищих. Какой только нужды ни натерпелись мы в одежде и в пище! Ни в чём нам воли не было; ни в чём не поступали с нами, как следует поступать с детьми» </a:t>
            </a:r>
            <a:r>
              <a:rPr lang="ru-RU" sz="1900" dirty="0">
                <a:solidFill>
                  <a:srgbClr val="D9B465"/>
                </a:solidFill>
                <a:latin typeface="Segoe UI" panose="020B0502040204020203" pitchFamily="34" charset="0"/>
              </a:rPr>
              <a:t>— из переписки с Курбским.</a:t>
            </a:r>
          </a:p>
        </p:txBody>
      </p:sp>
      <p:sp>
        <p:nvSpPr>
          <p:cNvPr id="23" name="Quote bar">
            <a:extLst>
              <a:ext uri="{FF2B5EF4-FFF2-40B4-BE49-F238E27FC236}">
                <a16:creationId xmlns:a16="http://schemas.microsoft.com/office/drawing/2014/main" id="{DCFE49B4-9B8F-F020-E957-089CC901E99A}"/>
              </a:ext>
            </a:extLst>
          </p:cNvPr>
          <p:cNvSpPr/>
          <p:nvPr/>
        </p:nvSpPr>
        <p:spPr>
          <a:xfrm>
            <a:off x="3327400" y="2241804"/>
            <a:ext cx="50800" cy="2707640"/>
          </a:xfrm>
          <a:prstGeom prst="rect">
            <a:avLst/>
          </a:prstGeom>
          <a:solidFill>
            <a:srgbClr val="D9B46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D93937E2-D81F-7EA5-44D1-90AADEAD2320}"/>
              </a:ext>
            </a:extLst>
          </p:cNvPr>
          <p:cNvSpPr txBox="1"/>
          <p:nvPr/>
        </p:nvSpPr>
        <p:spPr>
          <a:xfrm>
            <a:off x="9194800" y="6489700"/>
            <a:ext cx="2540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D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2756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220"/>
      </a:dk1>
      <a:lt1>
        <a:srgbClr val="FFFFFF"/>
      </a:lt1>
      <a:dk2>
        <a:srgbClr val="5C504B"/>
      </a:dk2>
      <a:lt2>
        <a:srgbClr val="F4EAD5"/>
      </a:lt2>
      <a:accent1>
        <a:srgbClr val="B03A2E"/>
      </a:accent1>
      <a:accent2>
        <a:srgbClr val="3B5E9A"/>
      </a:accent2>
      <a:accent3>
        <a:srgbClr val="A57D2E"/>
      </a:accent3>
      <a:accent4>
        <a:srgbClr val="2F7A62"/>
      </a:accent4>
      <a:accent5>
        <a:srgbClr val="9A3D5C"/>
      </a:accent5>
      <a:accent6>
        <a:srgbClr val="B9602A"/>
      </a:accent6>
      <a:hlink>
        <a:srgbClr val="467886"/>
      </a:hlink>
      <a:folHlink>
        <a:srgbClr val="96607D"/>
      </a:folHlink>
    </a:clrScheme>
    <a:fontScheme name="Стандартная">
      <a:majorFont>
        <a:latin typeface="Sitka Heading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628</Words>
  <Application>Microsoft Office PowerPoint</Application>
  <PresentationFormat>Произвольный</PresentationFormat>
  <Paragraphs>84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Segoe UI</vt:lpstr>
      <vt:lpstr>Sitka Heading</vt:lpstr>
      <vt:lpstr>Тема Office</vt:lpstr>
      <vt:lpstr>Презентация PowerPoint</vt:lpstr>
      <vt:lpstr>Внутренняя и внешняя политика Елены Глинской.</vt:lpstr>
      <vt:lpstr>Внутренняя и внешняя политика Елены Глинской.</vt:lpstr>
      <vt:lpstr>Внутренняя и внешняя политика Елены Глинской.</vt:lpstr>
      <vt:lpstr>Внутренняя и внешняя политика Елены Глинской.</vt:lpstr>
      <vt:lpstr>Внутренняя и внешняя политика Елены Глинской.</vt:lpstr>
      <vt:lpstr>Внутренняя и внешняя политика Елены Глинской.</vt:lpstr>
      <vt:lpstr>Опалы и казни при Елене Глинской.</vt:lpstr>
      <vt:lpstr>Обострение придворной борьбы в 1538–1547 гг.</vt:lpstr>
      <vt:lpstr>Детство великого князя Ивана IV.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в 1533–1547 гг.</dc:title>
  <dc:creator>100ballnik.com</dc:creator>
  <cp:lastModifiedBy>Mendal</cp:lastModifiedBy>
  <cp:revision>1</cp:revision>
  <dcterms:created xsi:type="dcterms:W3CDTF">2026-11-02T20:33:14Z</dcterms:created>
  <dcterms:modified xsi:type="dcterms:W3CDTF">2026-11-02T20:33:14Z</dcterms:modified>
</cp:coreProperties>
</file>