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10C700-E019-100E-CC5D-681CC34DD1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D484A5-192F-4EF7-3331-3D1EA45323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8E4AE4-340F-ECFD-654F-5EE132622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1B16-622B-461C-9D8B-7C90AC40A583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A84E29-DB19-A8F8-C8AC-75FC92823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0505C5-2E1C-BE11-720A-248210E23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F52C-FE91-4502-A4F2-85DFF4B58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692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FB6CF8-46FB-32AD-32DE-A2D21DE5C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231344-2E9E-36C8-BAF9-9D4A05779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F4BEB3-F39A-7DA5-0AF6-2F73EA1AD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1B16-622B-461C-9D8B-7C90AC40A583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0A34F5-FE30-BB6A-E2DC-12E9F22BD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0A052E-8F8D-C3E2-C415-FD7CA30C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F52C-FE91-4502-A4F2-85DFF4B58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776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9DDEA5-BD84-2D16-1DE0-E718FA062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EAF696-220D-5A97-6B89-808C4B5F1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DBC0FC-FD50-E2A3-62E2-DD2DA3B48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1B16-622B-461C-9D8B-7C90AC40A583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4448D5-3534-D8E4-B0B5-162F64520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CF704D-F80B-B92E-7BDC-219268254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F52C-FE91-4502-A4F2-85DFF4B58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73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BD578C-D364-6187-68FC-19650CE96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0AFF8D-81D3-462B-6F34-D0D26B8510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1F84840-7A25-D4B1-7373-8F02276F5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D4B8B0-AA26-40D5-EB3B-C6AA0A3E5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1B16-622B-461C-9D8B-7C90AC40A583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6D5961-C20A-9C67-40BF-AC942A5BB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732541-C2D2-1829-2933-41E9C2C11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F52C-FE91-4502-A4F2-85DFF4B58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425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C0873A-A5F4-7386-73BE-BC67842E2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3B49CF-BD39-6211-4F85-74CB8C7F6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683FAD-5DD9-A9A9-E703-454317534F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D391F21-5D02-7CCA-ACAD-D175A7F2EB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D22528A-343B-1A64-5FB5-A02FA1DF65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BFAA634-1346-02B5-07F4-DE5096784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1B16-622B-461C-9D8B-7C90AC40A583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E03D9E9-39E1-D193-8884-EC2C9E486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48FFF47-7ECD-B0C7-6B83-19EF2FE53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F52C-FE91-4502-A4F2-85DFF4B58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76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84E801-33D7-81C6-2B98-E74BF6AB3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060880-8ABC-D297-DFF0-23B419917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1B16-622B-461C-9D8B-7C90AC40A583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E7FEF3F-82B5-08EA-6632-2709644CE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6B52CDF-2AC8-D43E-8951-3359EAE33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F52C-FE91-4502-A4F2-85DFF4B58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91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7BB6CBC-341E-FB64-A938-5518B0E6D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1B16-622B-461C-9D8B-7C90AC40A583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02C7BC6-1FC4-78A3-637F-CD7EFEE8E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2E55C6-4156-3F6E-BC88-6A7BDEE31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F52C-FE91-4502-A4F2-85DFF4B58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213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E3A8AE-5906-17F7-34AF-1EE37B8B3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82CFB7-F3D6-CABB-EE50-92B9D196D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B99A32-587D-D325-D465-1E7329EF5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266055-F08F-50D0-FA17-803B5982E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1B16-622B-461C-9D8B-7C90AC40A583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3031FB-2B55-766A-C4DE-1DCDE765C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86F886-8C35-819C-C2E7-2AB8C2D33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F52C-FE91-4502-A4F2-85DFF4B58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944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66A970-1C7E-89C7-7EA6-6E701AB6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065483F-831C-713C-C9C4-0034408D37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D817AA-9185-FA29-00C7-B36351FDB1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AD4AB3-E9F3-22C5-4D2D-D5E051B43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1B16-622B-461C-9D8B-7C90AC40A583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B666C81-2AD1-4227-86C1-DC6F934E8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B38574-F48E-0C24-EA20-82109C3AB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F52C-FE91-4502-A4F2-85DFF4B58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875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0F6D98-3F52-0005-D95D-59E261047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7DEDEF7-023D-F9F8-B947-1DE0E61EB5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F0851E-4651-A700-E74D-3FC3E6ED4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1B16-622B-461C-9D8B-7C90AC40A583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DE7542-31A4-84B5-AE97-63E051964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72BBCE-98BD-B578-DA52-CAEBDEB3E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F52C-FE91-4502-A4F2-85DFF4B58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761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3551032-3F1A-0AD8-B7B0-6591F9890F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9265C74-2CAB-9409-32F7-380B2E3EF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904CF-0BF8-0310-6468-7C5633086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11B16-622B-461C-9D8B-7C90AC40A583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421D2B-850C-7459-52B6-C552D05BF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7898A2-3B51-F792-DE72-14E196FFC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7F52C-FE91-4502-A4F2-85DFF4B58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745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C930C-200E-AF77-782D-1D98E5832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1181CD-A2C6-6ED3-AC53-689B6E601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462352-76F9-8E51-7FD9-EC197FA40E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911B16-622B-461C-9D8B-7C90AC40A583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531BB1-F7E4-E460-2BD1-A7F820FEC3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C18DCA-54A8-940E-ECC1-8CABF8922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C7F52C-FE91-4502-A4F2-85DFF4B584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162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aticule">
            <a:extLst>
              <a:ext uri="{FF2B5EF4-FFF2-40B4-BE49-F238E27FC236}">
                <a16:creationId xmlns:a16="http://schemas.microsoft.com/office/drawing/2014/main" id="{1159DD3D-FC0F-0BC0-B380-9FF83DE59839}"/>
              </a:ext>
            </a:extLst>
          </p:cNvPr>
          <p:cNvGrpSpPr/>
          <p:nvPr/>
        </p:nvGrpSpPr>
        <p:grpSpPr>
          <a:xfrm>
            <a:off x="0" y="0"/>
            <a:ext cx="3810000" cy="6858000"/>
            <a:chOff x="0" y="0"/>
            <a:chExt cx="3810000" cy="6858000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FE2785C7-918F-9A22-2BF9-05E976995076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6AF7C23A-1E6A-4043-6CAB-480EEB7342D8}"/>
                </a:ext>
              </a:extLst>
            </p:cNvPr>
            <p:cNvCxnSpPr/>
            <p:nvPr/>
          </p:nvCxnSpPr>
          <p:spPr>
            <a:xfrm>
              <a:off x="381000" y="0"/>
              <a:ext cx="0" cy="6858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9000988C-FB66-6A2B-D358-5A39F58BED9D}"/>
                </a:ext>
              </a:extLst>
            </p:cNvPr>
            <p:cNvCxnSpPr/>
            <p:nvPr/>
          </p:nvCxnSpPr>
          <p:spPr>
            <a:xfrm>
              <a:off x="762000" y="0"/>
              <a:ext cx="0" cy="6858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FA6384A4-707F-8213-531B-533A1CAB0BC9}"/>
                </a:ext>
              </a:extLst>
            </p:cNvPr>
            <p:cNvCxnSpPr/>
            <p:nvPr/>
          </p:nvCxnSpPr>
          <p:spPr>
            <a:xfrm>
              <a:off x="1143000" y="0"/>
              <a:ext cx="0" cy="6858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40FAE763-F1F6-DA7C-1E1E-33C10C2009B2}"/>
                </a:ext>
              </a:extLst>
            </p:cNvPr>
            <p:cNvCxnSpPr/>
            <p:nvPr/>
          </p:nvCxnSpPr>
          <p:spPr>
            <a:xfrm>
              <a:off x="1524000" y="0"/>
              <a:ext cx="0" cy="6858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43C0E05B-7A6D-F4FA-95C8-6C746514FB54}"/>
                </a:ext>
              </a:extLst>
            </p:cNvPr>
            <p:cNvCxnSpPr/>
            <p:nvPr/>
          </p:nvCxnSpPr>
          <p:spPr>
            <a:xfrm>
              <a:off x="1905000" y="0"/>
              <a:ext cx="0" cy="6858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7A69BC33-B6B6-4942-7514-4FBF1C562470}"/>
                </a:ext>
              </a:extLst>
            </p:cNvPr>
            <p:cNvCxnSpPr/>
            <p:nvPr/>
          </p:nvCxnSpPr>
          <p:spPr>
            <a:xfrm>
              <a:off x="2286000" y="0"/>
              <a:ext cx="0" cy="6858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61D5D971-0E78-2F66-ECDC-0DDEF0DCD9E7}"/>
                </a:ext>
              </a:extLst>
            </p:cNvPr>
            <p:cNvCxnSpPr/>
            <p:nvPr/>
          </p:nvCxnSpPr>
          <p:spPr>
            <a:xfrm>
              <a:off x="2667000" y="0"/>
              <a:ext cx="0" cy="6858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71C602A7-BB0C-43EA-BE4F-DB4C64E0B946}"/>
                </a:ext>
              </a:extLst>
            </p:cNvPr>
            <p:cNvCxnSpPr/>
            <p:nvPr/>
          </p:nvCxnSpPr>
          <p:spPr>
            <a:xfrm>
              <a:off x="3048000" y="0"/>
              <a:ext cx="0" cy="6858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59E7360B-6F36-E150-CF68-C92F5E8276F7}"/>
                </a:ext>
              </a:extLst>
            </p:cNvPr>
            <p:cNvCxnSpPr/>
            <p:nvPr/>
          </p:nvCxnSpPr>
          <p:spPr>
            <a:xfrm>
              <a:off x="3429000" y="0"/>
              <a:ext cx="0" cy="6858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143F0521-3DDB-5A3D-D119-8A3AB4AE3919}"/>
                </a:ext>
              </a:extLst>
            </p:cNvPr>
            <p:cNvCxnSpPr/>
            <p:nvPr/>
          </p:nvCxnSpPr>
          <p:spPr>
            <a:xfrm>
              <a:off x="3810000" y="0"/>
              <a:ext cx="0" cy="6858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630D464B-CD76-D82E-8FBC-334D7C57639E}"/>
                </a:ext>
              </a:extLst>
            </p:cNvPr>
            <p:cNvCxnSpPr/>
            <p:nvPr/>
          </p:nvCxnSpPr>
          <p:spPr>
            <a:xfrm>
              <a:off x="0" y="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89AA7A28-2C96-6E37-F026-968DBE09A97C}"/>
                </a:ext>
              </a:extLst>
            </p:cNvPr>
            <p:cNvCxnSpPr/>
            <p:nvPr/>
          </p:nvCxnSpPr>
          <p:spPr>
            <a:xfrm>
              <a:off x="0" y="38100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F5059287-D4F2-70CF-B323-2D816132857E}"/>
                </a:ext>
              </a:extLst>
            </p:cNvPr>
            <p:cNvCxnSpPr/>
            <p:nvPr/>
          </p:nvCxnSpPr>
          <p:spPr>
            <a:xfrm>
              <a:off x="0" y="76200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F4AD6D1B-93F9-6351-C7FC-44923F25F39D}"/>
                </a:ext>
              </a:extLst>
            </p:cNvPr>
            <p:cNvCxnSpPr/>
            <p:nvPr/>
          </p:nvCxnSpPr>
          <p:spPr>
            <a:xfrm>
              <a:off x="0" y="114300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2CB2FD13-F5AD-7BE7-90E7-5291A16A2E23}"/>
                </a:ext>
              </a:extLst>
            </p:cNvPr>
            <p:cNvCxnSpPr/>
            <p:nvPr/>
          </p:nvCxnSpPr>
          <p:spPr>
            <a:xfrm>
              <a:off x="0" y="152400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AFD54C67-EB4F-72F1-6C36-874FC38255B0}"/>
                </a:ext>
              </a:extLst>
            </p:cNvPr>
            <p:cNvCxnSpPr/>
            <p:nvPr/>
          </p:nvCxnSpPr>
          <p:spPr>
            <a:xfrm>
              <a:off x="0" y="190500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9F3E7F59-4B4E-2DA2-E19C-94CF3A8FD7A4}"/>
                </a:ext>
              </a:extLst>
            </p:cNvPr>
            <p:cNvCxnSpPr/>
            <p:nvPr/>
          </p:nvCxnSpPr>
          <p:spPr>
            <a:xfrm>
              <a:off x="0" y="228600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8C05087E-5EED-9B54-01A6-14E9D5C13376}"/>
                </a:ext>
              </a:extLst>
            </p:cNvPr>
            <p:cNvCxnSpPr/>
            <p:nvPr/>
          </p:nvCxnSpPr>
          <p:spPr>
            <a:xfrm>
              <a:off x="0" y="266700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483568FC-E531-818D-8CCE-4EE7F201E3A5}"/>
                </a:ext>
              </a:extLst>
            </p:cNvPr>
            <p:cNvCxnSpPr/>
            <p:nvPr/>
          </p:nvCxnSpPr>
          <p:spPr>
            <a:xfrm>
              <a:off x="0" y="304800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8E8C4971-A6FF-D684-B164-C159F32FC357}"/>
                </a:ext>
              </a:extLst>
            </p:cNvPr>
            <p:cNvCxnSpPr/>
            <p:nvPr/>
          </p:nvCxnSpPr>
          <p:spPr>
            <a:xfrm>
              <a:off x="0" y="342900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B9E7689F-A8FE-92A0-2BF9-EFBD9B084441}"/>
                </a:ext>
              </a:extLst>
            </p:cNvPr>
            <p:cNvCxnSpPr/>
            <p:nvPr/>
          </p:nvCxnSpPr>
          <p:spPr>
            <a:xfrm>
              <a:off x="0" y="381000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B41C5C41-C814-B1B9-2C82-414BA1225E0F}"/>
                </a:ext>
              </a:extLst>
            </p:cNvPr>
            <p:cNvCxnSpPr/>
            <p:nvPr/>
          </p:nvCxnSpPr>
          <p:spPr>
            <a:xfrm>
              <a:off x="0" y="419100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476E5D80-3D01-68DE-846F-256FFB1D9F0B}"/>
                </a:ext>
              </a:extLst>
            </p:cNvPr>
            <p:cNvCxnSpPr/>
            <p:nvPr/>
          </p:nvCxnSpPr>
          <p:spPr>
            <a:xfrm>
              <a:off x="0" y="457200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1D4D369D-73FD-0B27-D764-308B18C56BA4}"/>
                </a:ext>
              </a:extLst>
            </p:cNvPr>
            <p:cNvCxnSpPr/>
            <p:nvPr/>
          </p:nvCxnSpPr>
          <p:spPr>
            <a:xfrm>
              <a:off x="0" y="495300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C8460FDE-78A9-9653-AE2A-8E5FF0D12358}"/>
                </a:ext>
              </a:extLst>
            </p:cNvPr>
            <p:cNvCxnSpPr/>
            <p:nvPr/>
          </p:nvCxnSpPr>
          <p:spPr>
            <a:xfrm>
              <a:off x="0" y="533400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831836CE-986E-AEDC-ABF2-950CBA74CF1E}"/>
                </a:ext>
              </a:extLst>
            </p:cNvPr>
            <p:cNvCxnSpPr/>
            <p:nvPr/>
          </p:nvCxnSpPr>
          <p:spPr>
            <a:xfrm>
              <a:off x="0" y="571500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CFE3F473-D066-7CC3-4CAD-88FFB3103FB3}"/>
                </a:ext>
              </a:extLst>
            </p:cNvPr>
            <p:cNvCxnSpPr/>
            <p:nvPr/>
          </p:nvCxnSpPr>
          <p:spPr>
            <a:xfrm>
              <a:off x="0" y="609600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C852EE91-AD89-A6A6-AE49-9EF4B2D56396}"/>
                </a:ext>
              </a:extLst>
            </p:cNvPr>
            <p:cNvCxnSpPr/>
            <p:nvPr/>
          </p:nvCxnSpPr>
          <p:spPr>
            <a:xfrm>
              <a:off x="0" y="647700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21D6B84A-33CB-1E57-C60E-ADBA5552EF5B}"/>
                </a:ext>
              </a:extLst>
            </p:cNvPr>
            <p:cNvCxnSpPr/>
            <p:nvPr/>
          </p:nvCxnSpPr>
          <p:spPr>
            <a:xfrm>
              <a:off x="0" y="6858000"/>
              <a:ext cx="3810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Veil">
            <a:extLst>
              <a:ext uri="{FF2B5EF4-FFF2-40B4-BE49-F238E27FC236}">
                <a16:creationId xmlns:a16="http://schemas.microsoft.com/office/drawing/2014/main" id="{63828411-101D-AD04-91D9-A0786FF065D7}"/>
              </a:ext>
            </a:extLst>
          </p:cNvPr>
          <p:cNvSpPr/>
          <p:nvPr/>
        </p:nvSpPr>
        <p:spPr>
          <a:xfrm>
            <a:off x="0" y="0"/>
            <a:ext cx="5334000" cy="6858000"/>
          </a:xfrm>
          <a:prstGeom prst="rect">
            <a:avLst/>
          </a:prstGeom>
          <a:gradFill flip="none" rotWithShape="1">
            <a:gsLst>
              <a:gs pos="0">
                <a:srgbClr val="131A26">
                  <a:alpha val="0"/>
                </a:srgbClr>
              </a:gs>
              <a:gs pos="100000">
                <a:srgbClr val="131A26"/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Cover map passe-partout">
            <a:extLst>
              <a:ext uri="{FF2B5EF4-FFF2-40B4-BE49-F238E27FC236}">
                <a16:creationId xmlns:a16="http://schemas.microsoft.com/office/drawing/2014/main" id="{19DBDC92-9CDB-3427-7B99-5256B26E1314}"/>
              </a:ext>
            </a:extLst>
          </p:cNvPr>
          <p:cNvSpPr/>
          <p:nvPr/>
        </p:nvSpPr>
        <p:spPr>
          <a:xfrm>
            <a:off x="5207000" y="1037167"/>
            <a:ext cx="6553200" cy="4783666"/>
          </a:xfrm>
          <a:prstGeom prst="roundRect">
            <a:avLst>
              <a:gd name="adj" fmla="val 2500"/>
            </a:avLst>
          </a:prstGeom>
          <a:solidFill>
            <a:srgbClr val="EDE6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Cover map" descr="Юмористическая карта Европы 1914 года (Германия, 1914)">
            <a:extLst>
              <a:ext uri="{FF2B5EF4-FFF2-40B4-BE49-F238E27FC236}">
                <a16:creationId xmlns:a16="http://schemas.microsoft.com/office/drawing/2014/main" id="{26C69A23-9C15-CEE4-4E62-9A1FDA60E2C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164167"/>
            <a:ext cx="6299200" cy="4529667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38" name="Cover title">
            <a:extLst>
              <a:ext uri="{FF2B5EF4-FFF2-40B4-BE49-F238E27FC236}">
                <a16:creationId xmlns:a16="http://schemas.microsoft.com/office/drawing/2014/main" id="{CB73314C-9CC2-716D-42E6-220770AF87AB}"/>
              </a:ext>
            </a:extLst>
          </p:cNvPr>
          <p:cNvSpPr txBox="1"/>
          <p:nvPr/>
        </p:nvSpPr>
        <p:spPr>
          <a:xfrm>
            <a:off x="685800" y="1905000"/>
            <a:ext cx="4191000" cy="3185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4400" b="1" dirty="0">
                <a:solidFill>
                  <a:srgbClr val="F2EDE2"/>
                </a:solidFill>
                <a:latin typeface="Georgia" panose="02040502050405020303" pitchFamily="18" charset="0"/>
              </a:rPr>
              <a:t>Россия и мир накануне </a:t>
            </a:r>
            <a:r>
              <a:rPr lang="ru-RU" sz="4400" b="1" dirty="0">
                <a:solidFill>
                  <a:srgbClr val="D6B061"/>
                </a:solidFill>
                <a:latin typeface="Georgia" panose="02040502050405020303" pitchFamily="18" charset="0"/>
              </a:rPr>
              <a:t>Первой мировой войны</a:t>
            </a:r>
          </a:p>
        </p:txBody>
      </p:sp>
      <p:cxnSp>
        <p:nvCxnSpPr>
          <p:cNvPr id="39" name="Rule">
            <a:extLst>
              <a:ext uri="{FF2B5EF4-FFF2-40B4-BE49-F238E27FC236}">
                <a16:creationId xmlns:a16="http://schemas.microsoft.com/office/drawing/2014/main" id="{528B5A12-6111-9233-7B46-0B930166D983}"/>
              </a:ext>
            </a:extLst>
          </p:cNvPr>
          <p:cNvCxnSpPr/>
          <p:nvPr/>
        </p:nvCxnSpPr>
        <p:spPr>
          <a:xfrm>
            <a:off x="711200" y="5369560"/>
            <a:ext cx="1905000" cy="0"/>
          </a:xfrm>
          <a:prstGeom prst="line">
            <a:avLst/>
          </a:prstGeom>
          <a:ln w="15875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ule lozenge">
            <a:extLst>
              <a:ext uri="{FF2B5EF4-FFF2-40B4-BE49-F238E27FC236}">
                <a16:creationId xmlns:a16="http://schemas.microsoft.com/office/drawing/2014/main" id="{DFBC7336-664E-19FA-3BFE-638F2BF7F6D9}"/>
              </a:ext>
            </a:extLst>
          </p:cNvPr>
          <p:cNvSpPr/>
          <p:nvPr/>
        </p:nvSpPr>
        <p:spPr>
          <a:xfrm>
            <a:off x="685800" y="5325110"/>
            <a:ext cx="88900" cy="88900"/>
          </a:xfrm>
          <a:prstGeom prst="diamond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Key bar">
            <a:extLst>
              <a:ext uri="{FF2B5EF4-FFF2-40B4-BE49-F238E27FC236}">
                <a16:creationId xmlns:a16="http://schemas.microsoft.com/office/drawing/2014/main" id="{8BA01C07-E7EE-16A0-AC93-8F61BB9670B7}"/>
              </a:ext>
            </a:extLst>
          </p:cNvPr>
          <p:cNvSpPr/>
          <p:nvPr/>
        </p:nvSpPr>
        <p:spPr>
          <a:xfrm>
            <a:off x="711200" y="5598160"/>
            <a:ext cx="431800" cy="6350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Key bar">
            <a:extLst>
              <a:ext uri="{FF2B5EF4-FFF2-40B4-BE49-F238E27FC236}">
                <a16:creationId xmlns:a16="http://schemas.microsoft.com/office/drawing/2014/main" id="{61B6975F-C067-E7AF-433B-ECA5F86D5DA6}"/>
              </a:ext>
            </a:extLst>
          </p:cNvPr>
          <p:cNvSpPr/>
          <p:nvPr/>
        </p:nvSpPr>
        <p:spPr>
          <a:xfrm>
            <a:off x="1193800" y="5598160"/>
            <a:ext cx="431800" cy="63500"/>
          </a:xfrm>
          <a:prstGeom prst="rect">
            <a:avLst/>
          </a:prstGeom>
          <a:solidFill>
            <a:srgbClr val="8E2B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Signature 100ballnik.com">
            <a:extLst>
              <a:ext uri="{FF2B5EF4-FFF2-40B4-BE49-F238E27FC236}">
                <a16:creationId xmlns:a16="http://schemas.microsoft.com/office/drawing/2014/main" id="{A52E300A-F290-9181-89C9-451D5369151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861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001A202-5941-DD00-6FD1-40BFEA0EB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0032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1E222A"/>
                </a:solidFill>
                <a:latin typeface="Georgia" panose="02040502050405020303" pitchFamily="18" charset="0"/>
              </a:rPr>
              <a:t>Изменения в расстановке сил на международной арене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D74EFDCF-F027-8F19-B7F1-7F4B2A600B6A}"/>
              </a:ext>
            </a:extLst>
          </p:cNvPr>
          <p:cNvCxnSpPr/>
          <p:nvPr/>
        </p:nvCxnSpPr>
        <p:spPr>
          <a:xfrm>
            <a:off x="609600" y="1582928"/>
            <a:ext cx="1524000" cy="0"/>
          </a:xfrm>
          <a:prstGeom prst="line">
            <a:avLst/>
          </a:prstGeom>
          <a:ln w="15875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968A76A9-8379-16DB-CBBD-70D7B2BB55C7}"/>
              </a:ext>
            </a:extLst>
          </p:cNvPr>
          <p:cNvSpPr/>
          <p:nvPr/>
        </p:nvSpPr>
        <p:spPr>
          <a:xfrm>
            <a:off x="584200" y="1538478"/>
            <a:ext cx="88900" cy="88900"/>
          </a:xfrm>
          <a:prstGeom prst="diamond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Krupp" descr="Заводы Круппа в Эссене (Германия) накануне Первой мировой войны, аэрофотоснимок (Имперский военный музей)">
            <a:extLst>
              <a:ext uri="{FF2B5EF4-FFF2-40B4-BE49-F238E27FC236}">
                <a16:creationId xmlns:a16="http://schemas.microsoft.com/office/drawing/2014/main" id="{345ED1C9-0E7E-735D-2282-E384FD8B1EF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62328"/>
            <a:ext cx="5334000" cy="2717800"/>
          </a:xfrm>
          <a:prstGeom prst="roundRect">
            <a:avLst>
              <a:gd name="adj" fmla="val 4000"/>
            </a:avLst>
          </a:prstGeom>
          <a:ln w="12700">
            <a:solidFill>
              <a:srgbClr val="D3C8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8" name="Zlatoust" descr="С. М. Прокудин-Горский. Цех Златоустовского завода, 1910 г.">
            <a:extLst>
              <a:ext uri="{FF2B5EF4-FFF2-40B4-BE49-F238E27FC236}">
                <a16:creationId xmlns:a16="http://schemas.microsoft.com/office/drawing/2014/main" id="{58C66E74-C6C5-49DE-96EE-BFCA93DC7B8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862328"/>
            <a:ext cx="5334000" cy="2717800"/>
          </a:xfrm>
          <a:prstGeom prst="roundRect">
            <a:avLst>
              <a:gd name="adj" fmla="val 4000"/>
            </a:avLst>
          </a:prstGeom>
          <a:ln w="12700">
            <a:solidFill>
              <a:srgbClr val="D3C8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Germany card">
            <a:extLst>
              <a:ext uri="{FF2B5EF4-FFF2-40B4-BE49-F238E27FC236}">
                <a16:creationId xmlns:a16="http://schemas.microsoft.com/office/drawing/2014/main" id="{FB1A86CA-E132-1F74-277F-98EADD03BAAB}"/>
              </a:ext>
            </a:extLst>
          </p:cNvPr>
          <p:cNvSpPr/>
          <p:nvPr/>
        </p:nvSpPr>
        <p:spPr>
          <a:xfrm>
            <a:off x="609600" y="4808728"/>
            <a:ext cx="5334000" cy="1686560"/>
          </a:xfrm>
          <a:prstGeom prst="roundRect">
            <a:avLst>
              <a:gd name="adj" fmla="val 6000"/>
            </a:avLst>
          </a:prstGeom>
          <a:solidFill>
            <a:srgbClr val="F2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Germany">
            <a:extLst>
              <a:ext uri="{FF2B5EF4-FFF2-40B4-BE49-F238E27FC236}">
                <a16:creationId xmlns:a16="http://schemas.microsoft.com/office/drawing/2014/main" id="{6FC3FA28-2BC4-FB95-1500-ECC4859D487F}"/>
              </a:ext>
            </a:extLst>
          </p:cNvPr>
          <p:cNvSpPr txBox="1"/>
          <p:nvPr/>
        </p:nvSpPr>
        <p:spPr>
          <a:xfrm>
            <a:off x="914400" y="5011928"/>
            <a:ext cx="48006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b="1" dirty="0">
                <a:solidFill>
                  <a:srgbClr val="8E2B22"/>
                </a:solidFill>
                <a:latin typeface="Segoe UI" panose="020B0502040204020203" pitchFamily="34" charset="0"/>
              </a:rPr>
              <a:t>Германия</a:t>
            </a:r>
            <a:r>
              <a:rPr lang="ru-RU" sz="2800" dirty="0">
                <a:solidFill>
                  <a:srgbClr val="1E222A"/>
                </a:solidFill>
                <a:latin typeface="Segoe UI" panose="020B0502040204020203" pitchFamily="34" charset="0"/>
              </a:rPr>
              <a:t> обогнала </a:t>
            </a:r>
            <a:r>
              <a:rPr lang="ru-RU" sz="2800" b="1" dirty="0">
                <a:solidFill>
                  <a:srgbClr val="1E222A"/>
                </a:solidFill>
                <a:latin typeface="Segoe UI" panose="020B0502040204020203" pitchFamily="34" charset="0"/>
              </a:rPr>
              <a:t>Англию</a:t>
            </a:r>
            <a:r>
              <a:rPr lang="ru-RU" sz="2800" dirty="0">
                <a:solidFill>
                  <a:srgbClr val="1E222A"/>
                </a:solidFill>
                <a:latin typeface="Segoe UI" panose="020B0502040204020203" pitchFamily="34" charset="0"/>
              </a:rPr>
              <a:t> по промышленному развитию.</a:t>
            </a:r>
          </a:p>
        </p:txBody>
      </p:sp>
      <p:sp>
        <p:nvSpPr>
          <p:cNvPr id="11" name="Germany bar">
            <a:extLst>
              <a:ext uri="{FF2B5EF4-FFF2-40B4-BE49-F238E27FC236}">
                <a16:creationId xmlns:a16="http://schemas.microsoft.com/office/drawing/2014/main" id="{C0BD63F2-5814-020A-3718-FB5911B061DA}"/>
              </a:ext>
            </a:extLst>
          </p:cNvPr>
          <p:cNvSpPr/>
          <p:nvPr/>
        </p:nvSpPr>
        <p:spPr>
          <a:xfrm>
            <a:off x="711200" y="4935728"/>
            <a:ext cx="50800" cy="1432560"/>
          </a:xfrm>
          <a:prstGeom prst="rect">
            <a:avLst/>
          </a:prstGeom>
          <a:solidFill>
            <a:srgbClr val="8E2B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ussia card">
            <a:extLst>
              <a:ext uri="{FF2B5EF4-FFF2-40B4-BE49-F238E27FC236}">
                <a16:creationId xmlns:a16="http://schemas.microsoft.com/office/drawing/2014/main" id="{E096D728-3B09-F70B-AB6D-1CDA5911F873}"/>
              </a:ext>
            </a:extLst>
          </p:cNvPr>
          <p:cNvSpPr/>
          <p:nvPr/>
        </p:nvSpPr>
        <p:spPr>
          <a:xfrm>
            <a:off x="6248400" y="4808728"/>
            <a:ext cx="5334000" cy="1686560"/>
          </a:xfrm>
          <a:prstGeom prst="roundRect">
            <a:avLst>
              <a:gd name="adj" fmla="val 6000"/>
            </a:avLst>
          </a:prstGeom>
          <a:solidFill>
            <a:srgbClr val="DFE7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ussia">
            <a:extLst>
              <a:ext uri="{FF2B5EF4-FFF2-40B4-BE49-F238E27FC236}">
                <a16:creationId xmlns:a16="http://schemas.microsoft.com/office/drawing/2014/main" id="{CFBE5AE6-2F32-1AE8-4193-85CE87235806}"/>
              </a:ext>
            </a:extLst>
          </p:cNvPr>
          <p:cNvSpPr txBox="1"/>
          <p:nvPr/>
        </p:nvSpPr>
        <p:spPr>
          <a:xfrm>
            <a:off x="6553200" y="5011928"/>
            <a:ext cx="48006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b="1" dirty="0">
                <a:solidFill>
                  <a:srgbClr val="2F5E8E"/>
                </a:solidFill>
                <a:latin typeface="Segoe UI" panose="020B0502040204020203" pitchFamily="34" charset="0"/>
              </a:rPr>
              <a:t>Россия</a:t>
            </a:r>
            <a:r>
              <a:rPr lang="ru-RU" sz="2800" dirty="0">
                <a:solidFill>
                  <a:srgbClr val="1E222A"/>
                </a:solidFill>
                <a:latin typeface="Segoe UI" panose="020B0502040204020203" pitchFamily="34" charset="0"/>
              </a:rPr>
              <a:t> стала </a:t>
            </a:r>
            <a:r>
              <a:rPr lang="ru-RU" sz="2800" dirty="0">
                <a:solidFill>
                  <a:srgbClr val="2F5E8E"/>
                </a:solidFill>
                <a:latin typeface="Segoe UI" panose="020B0502040204020203" pitchFamily="34" charset="0"/>
              </a:rPr>
              <a:t>лидером по темпам промышленного роста</a:t>
            </a:r>
            <a:r>
              <a:rPr lang="ru-RU" sz="2800" dirty="0">
                <a:solidFill>
                  <a:srgbClr val="1E222A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4" name="Russia bar">
            <a:extLst>
              <a:ext uri="{FF2B5EF4-FFF2-40B4-BE49-F238E27FC236}">
                <a16:creationId xmlns:a16="http://schemas.microsoft.com/office/drawing/2014/main" id="{A05E299E-A0B5-5523-0BAE-04F726633BE5}"/>
              </a:ext>
            </a:extLst>
          </p:cNvPr>
          <p:cNvSpPr/>
          <p:nvPr/>
        </p:nvSpPr>
        <p:spPr>
          <a:xfrm>
            <a:off x="6350000" y="4935728"/>
            <a:ext cx="50800" cy="143256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08141607-864B-0C7A-B9A0-05BB755AA81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C6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C6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793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1FE44C4-BD43-C196-A075-60A377C46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31800"/>
            <a:ext cx="4572000" cy="156362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D6B061"/>
                </a:solidFill>
                <a:latin typeface="Georgia" panose="02040502050405020303" pitchFamily="18" charset="0"/>
              </a:rPr>
              <a:t>Усиление территориальной экспансии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D947C76A-80D0-A616-F441-A75282B9508A}"/>
              </a:ext>
            </a:extLst>
          </p:cNvPr>
          <p:cNvCxnSpPr/>
          <p:nvPr/>
        </p:nvCxnSpPr>
        <p:spPr>
          <a:xfrm>
            <a:off x="609600" y="2122424"/>
            <a:ext cx="1524000" cy="0"/>
          </a:xfrm>
          <a:prstGeom prst="line">
            <a:avLst/>
          </a:prstGeom>
          <a:ln w="12700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B47A84EB-E9FB-F7D6-F611-A15640210FE5}"/>
              </a:ext>
            </a:extLst>
          </p:cNvPr>
          <p:cNvSpPr/>
          <p:nvPr/>
        </p:nvSpPr>
        <p:spPr>
          <a:xfrm>
            <a:off x="584200" y="2077974"/>
            <a:ext cx="88900" cy="88900"/>
          </a:xfrm>
          <a:prstGeom prst="diamond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Expansion">
            <a:extLst>
              <a:ext uri="{FF2B5EF4-FFF2-40B4-BE49-F238E27FC236}">
                <a16:creationId xmlns:a16="http://schemas.microsoft.com/office/drawing/2014/main" id="{57629A62-B46C-EF60-8257-257155EB0B8D}"/>
              </a:ext>
            </a:extLst>
          </p:cNvPr>
          <p:cNvSpPr txBox="1"/>
          <p:nvPr/>
        </p:nvSpPr>
        <p:spPr>
          <a:xfrm>
            <a:off x="609600" y="2503424"/>
            <a:ext cx="4191000" cy="3159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1400"/>
              </a:spcAft>
              <a:buClr>
                <a:srgbClr val="D6B061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F2EDE2"/>
                </a:solidFill>
                <a:latin typeface="Segoe UI" panose="020B0502040204020203" pitchFamily="34" charset="0"/>
              </a:rPr>
              <a:t>Завершился колониальный раздел </a:t>
            </a:r>
            <a:r>
              <a:rPr lang="ru-RU" sz="2300" b="1" dirty="0">
                <a:solidFill>
                  <a:srgbClr val="D6B061"/>
                </a:solidFill>
                <a:latin typeface="Segoe UI" panose="020B0502040204020203" pitchFamily="34" charset="0"/>
              </a:rPr>
              <a:t>Африки</a:t>
            </a:r>
            <a:r>
              <a:rPr lang="ru-RU" sz="2300" dirty="0">
                <a:solidFill>
                  <a:srgbClr val="F2EDE2"/>
                </a:solidFill>
                <a:latin typeface="Segoe UI" panose="020B0502040204020203" pitchFamily="34" charset="0"/>
              </a:rPr>
              <a:t>.</a:t>
            </a:r>
          </a:p>
          <a:p>
            <a:pPr marL="304800" indent="-304800">
              <a:spcAft>
                <a:spcPts val="1400"/>
              </a:spcAft>
              <a:buClr>
                <a:srgbClr val="D6B061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F2EDE2"/>
                </a:solidFill>
                <a:latin typeface="Segoe UI" panose="020B0502040204020203" pitchFamily="34" charset="0"/>
              </a:rPr>
              <a:t>Усилилось проникновение ведущих держав в </a:t>
            </a:r>
            <a:r>
              <a:rPr lang="ru-RU" sz="2300" b="1" dirty="0">
                <a:solidFill>
                  <a:srgbClr val="D6B061"/>
                </a:solidFill>
                <a:latin typeface="Segoe UI" panose="020B0502040204020203" pitchFamily="34" charset="0"/>
              </a:rPr>
              <a:t>Китай, на Ближний и Средний Восток</a:t>
            </a:r>
            <a:r>
              <a:rPr lang="ru-RU" sz="2300" dirty="0">
                <a:solidFill>
                  <a:srgbClr val="F2EDE2"/>
                </a:solidFill>
                <a:latin typeface="Segoe UI" panose="020B0502040204020203" pitchFamily="34" charset="0"/>
              </a:rPr>
              <a:t>.</a:t>
            </a:r>
          </a:p>
          <a:p>
            <a:pPr marL="304800" indent="-304800">
              <a:spcAft>
                <a:spcPts val="1400"/>
              </a:spcAft>
              <a:buClr>
                <a:srgbClr val="D6B061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b="1" dirty="0">
                <a:solidFill>
                  <a:srgbClr val="E2958A"/>
                </a:solidFill>
                <a:latin typeface="Segoe UI" panose="020B0502040204020203" pitchFamily="34" charset="0"/>
              </a:rPr>
              <a:t>Германия</a:t>
            </a:r>
            <a:r>
              <a:rPr lang="ru-RU" sz="2300" dirty="0">
                <a:solidFill>
                  <a:srgbClr val="F2EDE2"/>
                </a:solidFill>
                <a:latin typeface="Segoe UI" panose="020B0502040204020203" pitchFamily="34" charset="0"/>
              </a:rPr>
              <a:t> активизировалась в Китае, на Тихом океане и в Африке.</a:t>
            </a:r>
          </a:p>
        </p:txBody>
      </p:sp>
      <p:sp>
        <p:nvSpPr>
          <p:cNvPr id="6" name="World map mount">
            <a:extLst>
              <a:ext uri="{FF2B5EF4-FFF2-40B4-BE49-F238E27FC236}">
                <a16:creationId xmlns:a16="http://schemas.microsoft.com/office/drawing/2014/main" id="{802FC06E-FF1A-DD36-E437-BDAF63093B62}"/>
              </a:ext>
            </a:extLst>
          </p:cNvPr>
          <p:cNvSpPr/>
          <p:nvPr/>
        </p:nvSpPr>
        <p:spPr>
          <a:xfrm>
            <a:off x="5130800" y="1720850"/>
            <a:ext cx="6553200" cy="3416300"/>
          </a:xfrm>
          <a:prstGeom prst="roundRect">
            <a:avLst>
              <a:gd name="adj" fmla="val 3000"/>
            </a:avLst>
          </a:prstGeom>
          <a:solidFill>
            <a:srgbClr val="F4EFE3"/>
          </a:solidFill>
          <a:ln w="9525">
            <a:solidFill>
              <a:srgbClr val="A8823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World map" descr="Колониальные владения держав в 1914 г. (карта)">
            <a:extLst>
              <a:ext uri="{FF2B5EF4-FFF2-40B4-BE49-F238E27FC236}">
                <a16:creationId xmlns:a16="http://schemas.microsoft.com/office/drawing/2014/main" id="{8002563E-E907-03E3-B83C-F7CE7425B36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400" y="1822450"/>
            <a:ext cx="6350000" cy="3213100"/>
          </a:xfrm>
          <a:prstGeom prst="rect">
            <a:avLst/>
          </a:prstGeom>
        </p:spPr>
      </p:pic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829A78DB-DB3A-627C-AEC8-027AF6F7084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686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F3C1550-86A1-EA85-A066-1D5AFAADA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1E222A"/>
                </a:solidFill>
                <a:latin typeface="Georgia" panose="02040502050405020303" pitchFamily="18" charset="0"/>
              </a:rPr>
              <a:t>Активность Германии в Османской империи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716C2CA6-3E74-618A-DFE4-EE74094A6F9D}"/>
              </a:ext>
            </a:extLst>
          </p:cNvPr>
          <p:cNvCxnSpPr/>
          <p:nvPr/>
        </p:nvCxnSpPr>
        <p:spPr>
          <a:xfrm>
            <a:off x="609600" y="1032764"/>
            <a:ext cx="1524000" cy="0"/>
          </a:xfrm>
          <a:prstGeom prst="line">
            <a:avLst/>
          </a:prstGeom>
          <a:ln w="15875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2FC57028-E02E-CF67-EA37-91AA5702ED32}"/>
              </a:ext>
            </a:extLst>
          </p:cNvPr>
          <p:cNvSpPr/>
          <p:nvPr/>
        </p:nvSpPr>
        <p:spPr>
          <a:xfrm>
            <a:off x="584200" y="988314"/>
            <a:ext cx="88900" cy="88900"/>
          </a:xfrm>
          <a:prstGeom prst="diamond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ailway">
            <a:extLst>
              <a:ext uri="{FF2B5EF4-FFF2-40B4-BE49-F238E27FC236}">
                <a16:creationId xmlns:a16="http://schemas.microsoft.com/office/drawing/2014/main" id="{56D6969D-C1FF-3372-D240-5A1F146797DC}"/>
              </a:ext>
            </a:extLst>
          </p:cNvPr>
          <p:cNvSpPr txBox="1"/>
          <p:nvPr/>
        </p:nvSpPr>
        <p:spPr>
          <a:xfrm>
            <a:off x="609600" y="1261364"/>
            <a:ext cx="74930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Германия участвовала в </a:t>
            </a:r>
            <a:r>
              <a:rPr lang="ru-RU" sz="2200" b="1" dirty="0">
                <a:solidFill>
                  <a:srgbClr val="8E2B22"/>
                </a:solidFill>
                <a:latin typeface="Segoe UI" panose="020B0502040204020203" pitchFamily="34" charset="0"/>
              </a:rPr>
              <a:t>модернизации Турции</a:t>
            </a: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, инвестируя в экономику.</a:t>
            </a:r>
          </a:p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Проект строительства </a:t>
            </a:r>
            <a:r>
              <a:rPr lang="ru-RU" sz="2200" b="1" dirty="0">
                <a:solidFill>
                  <a:srgbClr val="8E2B22"/>
                </a:solidFill>
                <a:latin typeface="Segoe UI" panose="020B0502040204020203" pitchFamily="34" charset="0"/>
              </a:rPr>
              <a:t>Багдадской железной дороги</a:t>
            </a: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 (начало XX века) вызвал тревогу у </a:t>
            </a:r>
            <a:r>
              <a:rPr lang="ru-RU" sz="2200" b="1" dirty="0">
                <a:solidFill>
                  <a:srgbClr val="2F5E8E"/>
                </a:solidFill>
                <a:latin typeface="Segoe UI" panose="020B0502040204020203" pitchFamily="34" charset="0"/>
              </a:rPr>
              <a:t>Франции, Англии и России</a:t>
            </a: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 и способствовал их сближению.</a:t>
            </a:r>
          </a:p>
        </p:txBody>
      </p:sp>
      <p:sp>
        <p:nvSpPr>
          <p:cNvPr id="6" name="Alarm head">
            <a:extLst>
              <a:ext uri="{FF2B5EF4-FFF2-40B4-BE49-F238E27FC236}">
                <a16:creationId xmlns:a16="http://schemas.microsoft.com/office/drawing/2014/main" id="{69F43CE8-CD74-AA71-5DA8-211501B49F35}"/>
              </a:ext>
            </a:extLst>
          </p:cNvPr>
          <p:cNvSpPr txBox="1"/>
          <p:nvPr/>
        </p:nvSpPr>
        <p:spPr>
          <a:xfrm>
            <a:off x="609600" y="3166364"/>
            <a:ext cx="7493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B8432F"/>
                </a:solidFill>
                <a:latin typeface="Georgia" panose="02040502050405020303" pitchFamily="18" charset="0"/>
              </a:rPr>
              <a:t>Причины тревоги</a:t>
            </a:r>
          </a:p>
        </p:txBody>
      </p:sp>
      <p:sp>
        <p:nvSpPr>
          <p:cNvPr id="7" name="Alarm 1 card">
            <a:extLst>
              <a:ext uri="{FF2B5EF4-FFF2-40B4-BE49-F238E27FC236}">
                <a16:creationId xmlns:a16="http://schemas.microsoft.com/office/drawing/2014/main" id="{45172C40-B978-96C3-8574-39F3A00041D1}"/>
              </a:ext>
            </a:extLst>
          </p:cNvPr>
          <p:cNvSpPr/>
          <p:nvPr/>
        </p:nvSpPr>
        <p:spPr>
          <a:xfrm>
            <a:off x="609600" y="3633724"/>
            <a:ext cx="7493000" cy="843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larm 1">
            <a:extLst>
              <a:ext uri="{FF2B5EF4-FFF2-40B4-BE49-F238E27FC236}">
                <a16:creationId xmlns:a16="http://schemas.microsoft.com/office/drawing/2014/main" id="{D82397BD-BD52-41F2-5246-53744DBB8D8D}"/>
              </a:ext>
            </a:extLst>
          </p:cNvPr>
          <p:cNvSpPr txBox="1"/>
          <p:nvPr/>
        </p:nvSpPr>
        <p:spPr>
          <a:xfrm>
            <a:off x="812800" y="3735324"/>
            <a:ext cx="71628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i="1" dirty="0">
                <a:solidFill>
                  <a:srgbClr val="2F5E8E"/>
                </a:solidFill>
                <a:latin typeface="Segoe UI" panose="020B0502040204020203" pitchFamily="34" charset="0"/>
              </a:rPr>
              <a:t>Франция:</a:t>
            </a:r>
            <a:r>
              <a:rPr lang="ru-RU" sz="2100" i="1" dirty="0">
                <a:solidFill>
                  <a:srgbClr val="1E222A"/>
                </a:solidFill>
                <a:latin typeface="Segoe UI" panose="020B0502040204020203" pitchFamily="34" charset="0"/>
              </a:rPr>
              <a:t> большие капиталовложения в экономику Турции.</a:t>
            </a:r>
          </a:p>
        </p:txBody>
      </p:sp>
      <p:sp>
        <p:nvSpPr>
          <p:cNvPr id="9" name="Alarm 1 bar">
            <a:extLst>
              <a:ext uri="{FF2B5EF4-FFF2-40B4-BE49-F238E27FC236}">
                <a16:creationId xmlns:a16="http://schemas.microsoft.com/office/drawing/2014/main" id="{F29D34CA-236A-C8ED-BCD4-1E960DBDAF6B}"/>
              </a:ext>
            </a:extLst>
          </p:cNvPr>
          <p:cNvSpPr/>
          <p:nvPr/>
        </p:nvSpPr>
        <p:spPr>
          <a:xfrm>
            <a:off x="711200" y="3760724"/>
            <a:ext cx="50800" cy="58928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Alarm 2 card">
            <a:extLst>
              <a:ext uri="{FF2B5EF4-FFF2-40B4-BE49-F238E27FC236}">
                <a16:creationId xmlns:a16="http://schemas.microsoft.com/office/drawing/2014/main" id="{68254C07-A78D-920A-D8FE-C16BC99F6FB3}"/>
              </a:ext>
            </a:extLst>
          </p:cNvPr>
          <p:cNvSpPr/>
          <p:nvPr/>
        </p:nvSpPr>
        <p:spPr>
          <a:xfrm>
            <a:off x="609600" y="4578604"/>
            <a:ext cx="7493000" cy="843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Alarm 2">
            <a:extLst>
              <a:ext uri="{FF2B5EF4-FFF2-40B4-BE49-F238E27FC236}">
                <a16:creationId xmlns:a16="http://schemas.microsoft.com/office/drawing/2014/main" id="{17BA6453-872B-049F-EDEC-49843C8A65B9}"/>
              </a:ext>
            </a:extLst>
          </p:cNvPr>
          <p:cNvSpPr txBox="1"/>
          <p:nvPr/>
        </p:nvSpPr>
        <p:spPr>
          <a:xfrm>
            <a:off x="812800" y="4680204"/>
            <a:ext cx="71628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i="1" dirty="0">
                <a:solidFill>
                  <a:srgbClr val="2F5E8E"/>
                </a:solidFill>
                <a:latin typeface="Segoe UI" panose="020B0502040204020203" pitchFamily="34" charset="0"/>
              </a:rPr>
              <a:t>Англия:</a:t>
            </a:r>
            <a:r>
              <a:rPr lang="ru-RU" sz="2100" i="1" dirty="0">
                <a:solidFill>
                  <a:srgbClr val="1E222A"/>
                </a:solidFill>
                <a:latin typeface="Segoe UI" panose="020B0502040204020203" pitchFamily="34" charset="0"/>
              </a:rPr>
              <a:t> угроза владениям в Египте, Индии, на Среднем Востоке.</a:t>
            </a:r>
          </a:p>
        </p:txBody>
      </p:sp>
      <p:sp>
        <p:nvSpPr>
          <p:cNvPr id="12" name="Alarm 2 bar">
            <a:extLst>
              <a:ext uri="{FF2B5EF4-FFF2-40B4-BE49-F238E27FC236}">
                <a16:creationId xmlns:a16="http://schemas.microsoft.com/office/drawing/2014/main" id="{16AA7EB9-744D-D63D-D5F6-773099DECB3D}"/>
              </a:ext>
            </a:extLst>
          </p:cNvPr>
          <p:cNvSpPr/>
          <p:nvPr/>
        </p:nvSpPr>
        <p:spPr>
          <a:xfrm>
            <a:off x="711200" y="4705604"/>
            <a:ext cx="50800" cy="58928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Alarm 3 card">
            <a:extLst>
              <a:ext uri="{FF2B5EF4-FFF2-40B4-BE49-F238E27FC236}">
                <a16:creationId xmlns:a16="http://schemas.microsoft.com/office/drawing/2014/main" id="{D728C84F-9400-E0FC-111E-691BCAF396DF}"/>
              </a:ext>
            </a:extLst>
          </p:cNvPr>
          <p:cNvSpPr/>
          <p:nvPr/>
        </p:nvSpPr>
        <p:spPr>
          <a:xfrm>
            <a:off x="609600" y="5523484"/>
            <a:ext cx="7493000" cy="523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Alarm 3">
            <a:extLst>
              <a:ext uri="{FF2B5EF4-FFF2-40B4-BE49-F238E27FC236}">
                <a16:creationId xmlns:a16="http://schemas.microsoft.com/office/drawing/2014/main" id="{52567F95-DDBF-9774-A87C-5F83D2FD9E47}"/>
              </a:ext>
            </a:extLst>
          </p:cNvPr>
          <p:cNvSpPr txBox="1"/>
          <p:nvPr/>
        </p:nvSpPr>
        <p:spPr>
          <a:xfrm>
            <a:off x="812800" y="5625084"/>
            <a:ext cx="71628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i="1" dirty="0">
                <a:solidFill>
                  <a:srgbClr val="2F5E8E"/>
                </a:solidFill>
                <a:latin typeface="Segoe UI" panose="020B0502040204020203" pitchFamily="34" charset="0"/>
              </a:rPr>
              <a:t>Россия:</a:t>
            </a:r>
            <a:r>
              <a:rPr lang="ru-RU" sz="2100" i="1" dirty="0">
                <a:solidFill>
                  <a:srgbClr val="1E222A"/>
                </a:solidFill>
                <a:latin typeface="Segoe UI" panose="020B0502040204020203" pitchFamily="34" charset="0"/>
              </a:rPr>
              <a:t> вывоз 90% зерна через Босфор и Дарданеллы.</a:t>
            </a:r>
          </a:p>
        </p:txBody>
      </p:sp>
      <p:sp>
        <p:nvSpPr>
          <p:cNvPr id="15" name="Alarm 3 bar">
            <a:extLst>
              <a:ext uri="{FF2B5EF4-FFF2-40B4-BE49-F238E27FC236}">
                <a16:creationId xmlns:a16="http://schemas.microsoft.com/office/drawing/2014/main" id="{BE3E2B91-5F08-9B5E-FDAA-CEA8CE3ED5DA}"/>
              </a:ext>
            </a:extLst>
          </p:cNvPr>
          <p:cNvSpPr/>
          <p:nvPr/>
        </p:nvSpPr>
        <p:spPr>
          <a:xfrm>
            <a:off x="711200" y="5650484"/>
            <a:ext cx="50800" cy="26924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Baghdad map mount">
            <a:extLst>
              <a:ext uri="{FF2B5EF4-FFF2-40B4-BE49-F238E27FC236}">
                <a16:creationId xmlns:a16="http://schemas.microsoft.com/office/drawing/2014/main" id="{B687FB92-E87D-8808-7A76-688A57CA4610}"/>
              </a:ext>
            </a:extLst>
          </p:cNvPr>
          <p:cNvSpPr/>
          <p:nvPr/>
        </p:nvSpPr>
        <p:spPr>
          <a:xfrm>
            <a:off x="8382000" y="1902948"/>
            <a:ext cx="3200400" cy="3805468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Baghdad map" descr="Схема Багдадской железной дороги">
            <a:extLst>
              <a:ext uri="{FF2B5EF4-FFF2-40B4-BE49-F238E27FC236}">
                <a16:creationId xmlns:a16="http://schemas.microsoft.com/office/drawing/2014/main" id="{D126A431-1468-7CDE-8DA2-9B12316285E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600" y="2004548"/>
            <a:ext cx="2997200" cy="3602268"/>
          </a:xfrm>
          <a:prstGeom prst="rect">
            <a:avLst/>
          </a:prstGeom>
        </p:spPr>
      </p:pic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BE9515FD-82DA-2B57-8C05-4F5AADCA210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C6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C6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174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 panel">
            <a:extLst>
              <a:ext uri="{FF2B5EF4-FFF2-40B4-BE49-F238E27FC236}">
                <a16:creationId xmlns:a16="http://schemas.microsoft.com/office/drawing/2014/main" id="{D5946BC9-35D5-0729-762D-986701B1A7DB}"/>
              </a:ext>
            </a:extLst>
          </p:cNvPr>
          <p:cNvSpPr/>
          <p:nvPr/>
        </p:nvSpPr>
        <p:spPr>
          <a:xfrm>
            <a:off x="0" y="0"/>
            <a:ext cx="3962400" cy="6858000"/>
          </a:xfrm>
          <a:prstGeom prst="rect">
            <a:avLst/>
          </a:prstGeom>
          <a:solidFill>
            <a:srgbClr val="1E29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51AA38E-BA88-CDA4-D271-706BAAB01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8800" y="381000"/>
            <a:ext cx="7213600" cy="98450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D6B061"/>
                </a:solidFill>
                <a:latin typeface="Georgia" panose="02040502050405020303" pitchFamily="18" charset="0"/>
              </a:rPr>
              <a:t>Причины кризиса международных отношений в начале XX в.</a:t>
            </a:r>
          </a:p>
        </p:txBody>
      </p:sp>
      <p:sp>
        <p:nvSpPr>
          <p:cNvPr id="4" name="Caricature passe-partout">
            <a:extLst>
              <a:ext uri="{FF2B5EF4-FFF2-40B4-BE49-F238E27FC236}">
                <a16:creationId xmlns:a16="http://schemas.microsoft.com/office/drawing/2014/main" id="{C6D8A85B-E813-95F8-E39B-CD0C31F991BF}"/>
              </a:ext>
            </a:extLst>
          </p:cNvPr>
          <p:cNvSpPr/>
          <p:nvPr/>
        </p:nvSpPr>
        <p:spPr>
          <a:xfrm>
            <a:off x="330200" y="1330890"/>
            <a:ext cx="3302000" cy="4196220"/>
          </a:xfrm>
          <a:prstGeom prst="roundRect">
            <a:avLst>
              <a:gd name="adj" fmla="val 2500"/>
            </a:avLst>
          </a:prstGeom>
          <a:solidFill>
            <a:srgbClr val="EDE6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Caricature" descr="Карикатура: «Европа» и бочка с порохом «Balkan powder» (из исходной презентации)">
            <a:extLst>
              <a:ext uri="{FF2B5EF4-FFF2-40B4-BE49-F238E27FC236}">
                <a16:creationId xmlns:a16="http://schemas.microsoft.com/office/drawing/2014/main" id="{01636F67-391B-356B-3D21-4439EFA8E97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57890"/>
            <a:ext cx="3048000" cy="3942219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cxnSp>
        <p:nvCxnSpPr>
          <p:cNvPr id="7" name="Rule">
            <a:extLst>
              <a:ext uri="{FF2B5EF4-FFF2-40B4-BE49-F238E27FC236}">
                <a16:creationId xmlns:a16="http://schemas.microsoft.com/office/drawing/2014/main" id="{5E93249D-C016-88AA-1D85-2170013F9439}"/>
              </a:ext>
            </a:extLst>
          </p:cNvPr>
          <p:cNvCxnSpPr/>
          <p:nvPr/>
        </p:nvCxnSpPr>
        <p:spPr>
          <a:xfrm>
            <a:off x="4368800" y="1492504"/>
            <a:ext cx="1524000" cy="0"/>
          </a:xfrm>
          <a:prstGeom prst="line">
            <a:avLst/>
          </a:prstGeom>
          <a:ln w="12700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ule lozenge">
            <a:extLst>
              <a:ext uri="{FF2B5EF4-FFF2-40B4-BE49-F238E27FC236}">
                <a16:creationId xmlns:a16="http://schemas.microsoft.com/office/drawing/2014/main" id="{34BE3F96-55A5-5014-8B59-1FB6180A6F64}"/>
              </a:ext>
            </a:extLst>
          </p:cNvPr>
          <p:cNvSpPr/>
          <p:nvPr/>
        </p:nvSpPr>
        <p:spPr>
          <a:xfrm>
            <a:off x="4343400" y="1448054"/>
            <a:ext cx="88900" cy="88900"/>
          </a:xfrm>
          <a:prstGeom prst="diamond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ause 1 card">
            <a:extLst>
              <a:ext uri="{FF2B5EF4-FFF2-40B4-BE49-F238E27FC236}">
                <a16:creationId xmlns:a16="http://schemas.microsoft.com/office/drawing/2014/main" id="{A7C66365-DA0C-80BB-B7C7-5D00ACA9B7B7}"/>
              </a:ext>
            </a:extLst>
          </p:cNvPr>
          <p:cNvSpPr/>
          <p:nvPr/>
        </p:nvSpPr>
        <p:spPr>
          <a:xfrm>
            <a:off x="4368800" y="1949704"/>
            <a:ext cx="7213600" cy="1310640"/>
          </a:xfrm>
          <a:prstGeom prst="roundRect">
            <a:avLst>
              <a:gd name="adj" fmla="val 6000"/>
            </a:avLst>
          </a:prstGeom>
          <a:solidFill>
            <a:srgbClr val="1E29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ause 1">
            <a:extLst>
              <a:ext uri="{FF2B5EF4-FFF2-40B4-BE49-F238E27FC236}">
                <a16:creationId xmlns:a16="http://schemas.microsoft.com/office/drawing/2014/main" id="{4A59BB57-D8D9-B61B-A03D-6966A1427642}"/>
              </a:ext>
            </a:extLst>
          </p:cNvPr>
          <p:cNvSpPr txBox="1"/>
          <p:nvPr/>
        </p:nvSpPr>
        <p:spPr>
          <a:xfrm>
            <a:off x="4622800" y="2102104"/>
            <a:ext cx="67818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F2EDE2"/>
                </a:solidFill>
                <a:latin typeface="Segoe UI" panose="020B0502040204020203" pitchFamily="34" charset="0"/>
              </a:rPr>
              <a:t>Противоречия между европейскими державами, вызванные </a:t>
            </a:r>
            <a:r>
              <a:rPr lang="ru-RU" sz="2200" b="1" dirty="0">
                <a:solidFill>
                  <a:srgbClr val="D6B061"/>
                </a:solidFill>
                <a:latin typeface="Segoe UI" panose="020B0502040204020203" pitchFamily="34" charset="0"/>
              </a:rPr>
              <a:t>неравномерностью экономического развития</a:t>
            </a:r>
            <a:r>
              <a:rPr lang="ru-RU" sz="2200" dirty="0">
                <a:solidFill>
                  <a:srgbClr val="F2EDE2"/>
                </a:solidFill>
                <a:latin typeface="Segoe UI" panose="020B0502040204020203" pitchFamily="34" charset="0"/>
              </a:rPr>
              <a:t> и борьбой за колонии и сферы влияния.</a:t>
            </a:r>
          </a:p>
        </p:txBody>
      </p:sp>
      <p:sp>
        <p:nvSpPr>
          <p:cNvPr id="11" name="Cause 1 bar">
            <a:extLst>
              <a:ext uri="{FF2B5EF4-FFF2-40B4-BE49-F238E27FC236}">
                <a16:creationId xmlns:a16="http://schemas.microsoft.com/office/drawing/2014/main" id="{6022C182-34AD-C14E-3645-CBF87FBCC085}"/>
              </a:ext>
            </a:extLst>
          </p:cNvPr>
          <p:cNvSpPr/>
          <p:nvPr/>
        </p:nvSpPr>
        <p:spPr>
          <a:xfrm>
            <a:off x="4470400" y="2076704"/>
            <a:ext cx="50800" cy="1056640"/>
          </a:xfrm>
          <a:prstGeom prst="rect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ause 2 card">
            <a:extLst>
              <a:ext uri="{FF2B5EF4-FFF2-40B4-BE49-F238E27FC236}">
                <a16:creationId xmlns:a16="http://schemas.microsoft.com/office/drawing/2014/main" id="{BD1AE27A-2A37-F443-23D4-AF0F500B8959}"/>
              </a:ext>
            </a:extLst>
          </p:cNvPr>
          <p:cNvSpPr/>
          <p:nvPr/>
        </p:nvSpPr>
        <p:spPr>
          <a:xfrm>
            <a:off x="4368800" y="3438144"/>
            <a:ext cx="7213600" cy="1310640"/>
          </a:xfrm>
          <a:prstGeom prst="roundRect">
            <a:avLst>
              <a:gd name="adj" fmla="val 6000"/>
            </a:avLst>
          </a:prstGeom>
          <a:solidFill>
            <a:srgbClr val="1E29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ause 2">
            <a:extLst>
              <a:ext uri="{FF2B5EF4-FFF2-40B4-BE49-F238E27FC236}">
                <a16:creationId xmlns:a16="http://schemas.microsoft.com/office/drawing/2014/main" id="{EB2F46C9-68F4-8B9A-6AD1-2B91E33D7008}"/>
              </a:ext>
            </a:extLst>
          </p:cNvPr>
          <p:cNvSpPr txBox="1"/>
          <p:nvPr/>
        </p:nvSpPr>
        <p:spPr>
          <a:xfrm>
            <a:off x="4622800" y="3590544"/>
            <a:ext cx="67818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E2958A"/>
                </a:solidFill>
                <a:latin typeface="Segoe UI" panose="020B0502040204020203" pitchFamily="34" charset="0"/>
              </a:rPr>
              <a:t>Агрессивная внешняя политика Германии</a:t>
            </a:r>
            <a:r>
              <a:rPr lang="ru-RU" sz="2200" dirty="0">
                <a:solidFill>
                  <a:srgbClr val="F2EDE2"/>
                </a:solidFill>
                <a:latin typeface="Segoe UI" panose="020B0502040204020203" pitchFamily="34" charset="0"/>
              </a:rPr>
              <a:t>, направленная на передел мира и достижение мирового господства.</a:t>
            </a:r>
          </a:p>
        </p:txBody>
      </p:sp>
      <p:sp>
        <p:nvSpPr>
          <p:cNvPr id="14" name="Cause 2 bar">
            <a:extLst>
              <a:ext uri="{FF2B5EF4-FFF2-40B4-BE49-F238E27FC236}">
                <a16:creationId xmlns:a16="http://schemas.microsoft.com/office/drawing/2014/main" id="{26039704-C051-EFE5-C34C-FE5C9E52E003}"/>
              </a:ext>
            </a:extLst>
          </p:cNvPr>
          <p:cNvSpPr/>
          <p:nvPr/>
        </p:nvSpPr>
        <p:spPr>
          <a:xfrm>
            <a:off x="4470400" y="3565144"/>
            <a:ext cx="50800" cy="1056640"/>
          </a:xfrm>
          <a:prstGeom prst="rect">
            <a:avLst/>
          </a:prstGeom>
          <a:solidFill>
            <a:srgbClr val="E295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ause 3 card">
            <a:extLst>
              <a:ext uri="{FF2B5EF4-FFF2-40B4-BE49-F238E27FC236}">
                <a16:creationId xmlns:a16="http://schemas.microsoft.com/office/drawing/2014/main" id="{3E904E83-4DC4-7E29-88AC-AB7925B647D3}"/>
              </a:ext>
            </a:extLst>
          </p:cNvPr>
          <p:cNvSpPr/>
          <p:nvPr/>
        </p:nvSpPr>
        <p:spPr>
          <a:xfrm>
            <a:off x="4368800" y="4926584"/>
            <a:ext cx="7213600" cy="1310640"/>
          </a:xfrm>
          <a:prstGeom prst="roundRect">
            <a:avLst>
              <a:gd name="adj" fmla="val 6000"/>
            </a:avLst>
          </a:prstGeom>
          <a:solidFill>
            <a:srgbClr val="1E29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ause 3">
            <a:extLst>
              <a:ext uri="{FF2B5EF4-FFF2-40B4-BE49-F238E27FC236}">
                <a16:creationId xmlns:a16="http://schemas.microsoft.com/office/drawing/2014/main" id="{9F9F53EF-228F-0D1F-BF8A-D9BA61FCCD14}"/>
              </a:ext>
            </a:extLst>
          </p:cNvPr>
          <p:cNvSpPr txBox="1"/>
          <p:nvPr/>
        </p:nvSpPr>
        <p:spPr>
          <a:xfrm>
            <a:off x="4622800" y="5078984"/>
            <a:ext cx="67818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F2EDE2"/>
                </a:solidFill>
                <a:latin typeface="Segoe UI" panose="020B0502040204020203" pitchFamily="34" charset="0"/>
              </a:rPr>
              <a:t>Формирование военно-политических блоков – </a:t>
            </a:r>
            <a:r>
              <a:rPr lang="ru-RU" sz="2200" b="1" dirty="0">
                <a:solidFill>
                  <a:srgbClr val="8DB4DB"/>
                </a:solidFill>
                <a:latin typeface="Segoe UI" panose="020B0502040204020203" pitchFamily="34" charset="0"/>
              </a:rPr>
              <a:t>Антанты и Тройственного союза</a:t>
            </a:r>
            <a:r>
              <a:rPr lang="ru-RU" sz="2200" dirty="0">
                <a:solidFill>
                  <a:srgbClr val="F2EDE2"/>
                </a:solidFill>
                <a:latin typeface="Segoe UI" panose="020B0502040204020203" pitchFamily="34" charset="0"/>
              </a:rPr>
              <a:t>, что усиливало напряженность и недоверие между странами.</a:t>
            </a:r>
          </a:p>
        </p:txBody>
      </p:sp>
      <p:sp>
        <p:nvSpPr>
          <p:cNvPr id="17" name="Cause 3 bar">
            <a:extLst>
              <a:ext uri="{FF2B5EF4-FFF2-40B4-BE49-F238E27FC236}">
                <a16:creationId xmlns:a16="http://schemas.microsoft.com/office/drawing/2014/main" id="{4FFE777D-F230-16E9-C90C-EF88D90013C1}"/>
              </a:ext>
            </a:extLst>
          </p:cNvPr>
          <p:cNvSpPr/>
          <p:nvPr/>
        </p:nvSpPr>
        <p:spPr>
          <a:xfrm>
            <a:off x="4470400" y="5053584"/>
            <a:ext cx="50800" cy="1056640"/>
          </a:xfrm>
          <a:prstGeom prst="rect">
            <a:avLst/>
          </a:prstGeom>
          <a:solidFill>
            <a:srgbClr val="8DB4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319BB933-91EB-C10D-1583-8BA1A705986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821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FAD2FE1-5026-F980-EF09-194269D25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110032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1E222A"/>
                </a:solidFill>
                <a:latin typeface="Georgia" panose="02040502050405020303" pitchFamily="18" charset="0"/>
              </a:rPr>
              <a:t>Военно-политические блоки в конце XIX – начале XX в.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8805476D-70EA-6530-DB65-3C625C3160CE}"/>
              </a:ext>
            </a:extLst>
          </p:cNvPr>
          <p:cNvCxnSpPr/>
          <p:nvPr/>
        </p:nvCxnSpPr>
        <p:spPr>
          <a:xfrm>
            <a:off x="609600" y="1557528"/>
            <a:ext cx="1524000" cy="0"/>
          </a:xfrm>
          <a:prstGeom prst="line">
            <a:avLst/>
          </a:prstGeom>
          <a:ln w="15875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6C7FFF32-A367-58F5-0C33-06EAEE8E9A35}"/>
              </a:ext>
            </a:extLst>
          </p:cNvPr>
          <p:cNvSpPr/>
          <p:nvPr/>
        </p:nvSpPr>
        <p:spPr>
          <a:xfrm>
            <a:off x="584200" y="1513078"/>
            <a:ext cx="88900" cy="88900"/>
          </a:xfrm>
          <a:prstGeom prst="diamond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Blocs head">
            <a:extLst>
              <a:ext uri="{FF2B5EF4-FFF2-40B4-BE49-F238E27FC236}">
                <a16:creationId xmlns:a16="http://schemas.microsoft.com/office/drawing/2014/main" id="{F888C0FD-351F-8AFC-99D7-DE740175EF05}"/>
              </a:ext>
            </a:extLst>
          </p:cNvPr>
          <p:cNvSpPr txBox="1"/>
          <p:nvPr/>
        </p:nvSpPr>
        <p:spPr>
          <a:xfrm>
            <a:off x="609600" y="1786128"/>
            <a:ext cx="3429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1E222A"/>
                </a:solidFill>
                <a:latin typeface="Georgia" panose="02040502050405020303" pitchFamily="18" charset="0"/>
              </a:rPr>
              <a:t>Военные блоки</a:t>
            </a:r>
          </a:p>
        </p:txBody>
      </p:sp>
      <p:sp>
        <p:nvSpPr>
          <p:cNvPr id="6" name="Entente card">
            <a:extLst>
              <a:ext uri="{FF2B5EF4-FFF2-40B4-BE49-F238E27FC236}">
                <a16:creationId xmlns:a16="http://schemas.microsoft.com/office/drawing/2014/main" id="{7D3A813A-EF09-75CE-6080-3B779D9A1F4B}"/>
              </a:ext>
            </a:extLst>
          </p:cNvPr>
          <p:cNvSpPr/>
          <p:nvPr/>
        </p:nvSpPr>
        <p:spPr>
          <a:xfrm>
            <a:off x="609600" y="2309368"/>
            <a:ext cx="3429000" cy="1356360"/>
          </a:xfrm>
          <a:prstGeom prst="roundRect">
            <a:avLst>
              <a:gd name="adj" fmla="val 6000"/>
            </a:avLst>
          </a:prstGeom>
          <a:solidFill>
            <a:srgbClr val="DFE7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Entente">
            <a:extLst>
              <a:ext uri="{FF2B5EF4-FFF2-40B4-BE49-F238E27FC236}">
                <a16:creationId xmlns:a16="http://schemas.microsoft.com/office/drawing/2014/main" id="{060DAC5B-5DCD-54FC-C302-D4B6DEEC9170}"/>
              </a:ext>
            </a:extLst>
          </p:cNvPr>
          <p:cNvSpPr txBox="1"/>
          <p:nvPr/>
        </p:nvSpPr>
        <p:spPr>
          <a:xfrm>
            <a:off x="863600" y="2461768"/>
            <a:ext cx="29972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2F5E8E"/>
                </a:solidFill>
                <a:latin typeface="Segoe UI" panose="020B0502040204020203" pitchFamily="34" charset="0"/>
              </a:rPr>
              <a:t>Антанта:</a:t>
            </a:r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 Франция, Россия, Великобритания.</a:t>
            </a:r>
          </a:p>
        </p:txBody>
      </p:sp>
      <p:sp>
        <p:nvSpPr>
          <p:cNvPr id="8" name="Entente bar">
            <a:extLst>
              <a:ext uri="{FF2B5EF4-FFF2-40B4-BE49-F238E27FC236}">
                <a16:creationId xmlns:a16="http://schemas.microsoft.com/office/drawing/2014/main" id="{864EDCA2-C871-8C8B-B6AC-581917413C7E}"/>
              </a:ext>
            </a:extLst>
          </p:cNvPr>
          <p:cNvSpPr/>
          <p:nvPr/>
        </p:nvSpPr>
        <p:spPr>
          <a:xfrm>
            <a:off x="711200" y="2436368"/>
            <a:ext cx="50800" cy="110236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riple card">
            <a:extLst>
              <a:ext uri="{FF2B5EF4-FFF2-40B4-BE49-F238E27FC236}">
                <a16:creationId xmlns:a16="http://schemas.microsoft.com/office/drawing/2014/main" id="{B253FD0A-40C0-3E1D-39FE-37C55529F740}"/>
              </a:ext>
            </a:extLst>
          </p:cNvPr>
          <p:cNvSpPr/>
          <p:nvPr/>
        </p:nvSpPr>
        <p:spPr>
          <a:xfrm>
            <a:off x="609600" y="3843528"/>
            <a:ext cx="3429000" cy="1356360"/>
          </a:xfrm>
          <a:prstGeom prst="roundRect">
            <a:avLst>
              <a:gd name="adj" fmla="val 6000"/>
            </a:avLst>
          </a:prstGeom>
          <a:solidFill>
            <a:srgbClr val="F2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riple">
            <a:extLst>
              <a:ext uri="{FF2B5EF4-FFF2-40B4-BE49-F238E27FC236}">
                <a16:creationId xmlns:a16="http://schemas.microsoft.com/office/drawing/2014/main" id="{E7B37567-7479-1EE8-DBA7-DBB0FED73946}"/>
              </a:ext>
            </a:extLst>
          </p:cNvPr>
          <p:cNvSpPr txBox="1"/>
          <p:nvPr/>
        </p:nvSpPr>
        <p:spPr>
          <a:xfrm>
            <a:off x="863600" y="3995928"/>
            <a:ext cx="29972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8E2B22"/>
                </a:solidFill>
                <a:latin typeface="Segoe UI" panose="020B0502040204020203" pitchFamily="34" charset="0"/>
              </a:rPr>
              <a:t>Тройственный союз:</a:t>
            </a:r>
            <a:r>
              <a:rPr lang="ru-RU" sz="2300" dirty="0">
                <a:solidFill>
                  <a:srgbClr val="1E222A"/>
                </a:solidFill>
                <a:latin typeface="Segoe UI" panose="020B0502040204020203" pitchFamily="34" charset="0"/>
              </a:rPr>
              <a:t> Германия, Австро-Венгрия, Италия.</a:t>
            </a:r>
          </a:p>
        </p:txBody>
      </p:sp>
      <p:sp>
        <p:nvSpPr>
          <p:cNvPr id="11" name="Triple bar">
            <a:extLst>
              <a:ext uri="{FF2B5EF4-FFF2-40B4-BE49-F238E27FC236}">
                <a16:creationId xmlns:a16="http://schemas.microsoft.com/office/drawing/2014/main" id="{ECAB7A65-F6D3-890B-E76B-10B37258789A}"/>
              </a:ext>
            </a:extLst>
          </p:cNvPr>
          <p:cNvSpPr/>
          <p:nvPr/>
        </p:nvSpPr>
        <p:spPr>
          <a:xfrm>
            <a:off x="711200" y="3970528"/>
            <a:ext cx="50800" cy="1102360"/>
          </a:xfrm>
          <a:prstGeom prst="rect">
            <a:avLst/>
          </a:prstGeom>
          <a:solidFill>
            <a:srgbClr val="8E2B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Alliance map mount">
            <a:extLst>
              <a:ext uri="{FF2B5EF4-FFF2-40B4-BE49-F238E27FC236}">
                <a16:creationId xmlns:a16="http://schemas.microsoft.com/office/drawing/2014/main" id="{95E7CA24-5B8C-F5B7-0383-A8D351F465CE}"/>
              </a:ext>
            </a:extLst>
          </p:cNvPr>
          <p:cNvSpPr/>
          <p:nvPr/>
        </p:nvSpPr>
        <p:spPr>
          <a:xfrm>
            <a:off x="4241800" y="1760728"/>
            <a:ext cx="3708400" cy="2269067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Alliance map" descr="Военно-политические союзы в Европе в 1914 г. (современная карта, Викисклад)">
            <a:extLst>
              <a:ext uri="{FF2B5EF4-FFF2-40B4-BE49-F238E27FC236}">
                <a16:creationId xmlns:a16="http://schemas.microsoft.com/office/drawing/2014/main" id="{3F4DBF91-75E0-EF34-A048-BFC9EE934A3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700" y="1849628"/>
            <a:ext cx="3530600" cy="2091267"/>
          </a:xfrm>
          <a:prstGeom prst="rect">
            <a:avLst/>
          </a:prstGeom>
        </p:spPr>
      </p:pic>
      <p:sp>
        <p:nvSpPr>
          <p:cNvPr id="15" name="Reasons head">
            <a:extLst>
              <a:ext uri="{FF2B5EF4-FFF2-40B4-BE49-F238E27FC236}">
                <a16:creationId xmlns:a16="http://schemas.microsoft.com/office/drawing/2014/main" id="{3210BA85-E3B8-46A5-B4A5-339C58CB189F}"/>
              </a:ext>
            </a:extLst>
          </p:cNvPr>
          <p:cNvSpPr txBox="1"/>
          <p:nvPr/>
        </p:nvSpPr>
        <p:spPr>
          <a:xfrm>
            <a:off x="8153400" y="1786128"/>
            <a:ext cx="34290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1E222A"/>
                </a:solidFill>
                <a:latin typeface="Georgia" panose="02040502050405020303" pitchFamily="18" charset="0"/>
              </a:rPr>
              <a:t>Причины противостояния</a:t>
            </a:r>
          </a:p>
        </p:txBody>
      </p:sp>
      <p:sp>
        <p:nvSpPr>
          <p:cNvPr id="16" name="Reasons">
            <a:extLst>
              <a:ext uri="{FF2B5EF4-FFF2-40B4-BE49-F238E27FC236}">
                <a16:creationId xmlns:a16="http://schemas.microsoft.com/office/drawing/2014/main" id="{65D5A287-9EA6-E1B0-2AB2-0C4778FFAB51}"/>
              </a:ext>
            </a:extLst>
          </p:cNvPr>
          <p:cNvSpPr txBox="1"/>
          <p:nvPr/>
        </p:nvSpPr>
        <p:spPr>
          <a:xfrm>
            <a:off x="8153400" y="2705608"/>
            <a:ext cx="3429000" cy="3606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1000"/>
              </a:spcAft>
              <a:buClr>
                <a:srgbClr val="B8432F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Борьба за колонии и сферы влияния.</a:t>
            </a:r>
          </a:p>
          <a:p>
            <a:pPr marL="304800" indent="-304800">
              <a:spcAft>
                <a:spcPts val="1000"/>
              </a:spcAft>
              <a:buClr>
                <a:srgbClr val="B8432F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Стремление Германии к переделу мира и достижению гегемонии.</a:t>
            </a:r>
          </a:p>
          <a:p>
            <a:pPr marL="304800" indent="-304800">
              <a:spcAft>
                <a:spcPts val="1000"/>
              </a:spcAft>
              <a:buClr>
                <a:srgbClr val="B8432F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Противоречия между великими державами в Европе (</a:t>
            </a:r>
            <a:r>
              <a:rPr lang="ru-RU" sz="2200" b="1" dirty="0">
                <a:solidFill>
                  <a:srgbClr val="2F5E8E"/>
                </a:solidFill>
                <a:latin typeface="Segoe UI" panose="020B0502040204020203" pitchFamily="34" charset="0"/>
              </a:rPr>
              <a:t>Франция – Германия</a:t>
            </a: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, </a:t>
            </a:r>
            <a:r>
              <a:rPr lang="ru-RU" sz="2200" b="1" dirty="0">
                <a:solidFill>
                  <a:srgbClr val="2F5E8E"/>
                </a:solidFill>
                <a:latin typeface="Segoe UI" panose="020B0502040204020203" pitchFamily="34" charset="0"/>
              </a:rPr>
              <a:t>Россия – Австро-Венгрия</a:t>
            </a: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).</a:t>
            </a:r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AC16D6AD-3D11-CB6E-1777-3F5AC0CD5B1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C6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C6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278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7FA1B07-7984-ADD0-71A7-23A435A37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31800"/>
            <a:ext cx="5969000" cy="104241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D6B061"/>
                </a:solidFill>
                <a:latin typeface="Georgia" panose="02040502050405020303" pitchFamily="18" charset="0"/>
              </a:rPr>
              <a:t>О чем свидетельствует данное заявление?</a:t>
            </a:r>
          </a:p>
        </p:txBody>
      </p:sp>
      <p:pic>
        <p:nvPicPr>
          <p:cNvPr id="4" name="Wilhelm" descr="Вильгельм II, германский император (фотография нач. XX в.)">
            <a:extLst>
              <a:ext uri="{FF2B5EF4-FFF2-40B4-BE49-F238E27FC236}">
                <a16:creationId xmlns:a16="http://schemas.microsoft.com/office/drawing/2014/main" id="{76D1358D-021F-ED37-9E4A-662B598B316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000" y="0"/>
            <a:ext cx="5461000" cy="6858000"/>
          </a:xfrm>
          <a:prstGeom prst="rect">
            <a:avLst/>
          </a:prstGeom>
          <a:effectLst>
            <a:softEdge rad="3810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AF3ECB9F-48BD-89D7-6988-C2BE4D65DB6A}"/>
              </a:ext>
            </a:extLst>
          </p:cNvPr>
          <p:cNvSpPr/>
          <p:nvPr/>
        </p:nvSpPr>
        <p:spPr>
          <a:xfrm>
            <a:off x="6350000" y="0"/>
            <a:ext cx="2540000" cy="6858000"/>
          </a:xfrm>
          <a:prstGeom prst="rect">
            <a:avLst/>
          </a:prstGeom>
          <a:gradFill flip="none" rotWithShape="1">
            <a:gsLst>
              <a:gs pos="0">
                <a:srgbClr val="131A26"/>
              </a:gs>
              <a:gs pos="100000">
                <a:srgbClr val="131A26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121D7D96-033A-CB43-A39D-644B03C24D94}"/>
              </a:ext>
            </a:extLst>
          </p:cNvPr>
          <p:cNvCxnSpPr/>
          <p:nvPr/>
        </p:nvCxnSpPr>
        <p:spPr>
          <a:xfrm>
            <a:off x="685800" y="1601216"/>
            <a:ext cx="1524000" cy="0"/>
          </a:xfrm>
          <a:prstGeom prst="line">
            <a:avLst/>
          </a:prstGeom>
          <a:ln w="12700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ule lozenge">
            <a:extLst>
              <a:ext uri="{FF2B5EF4-FFF2-40B4-BE49-F238E27FC236}">
                <a16:creationId xmlns:a16="http://schemas.microsoft.com/office/drawing/2014/main" id="{D514138C-5819-9E37-4407-98600DC16F9F}"/>
              </a:ext>
            </a:extLst>
          </p:cNvPr>
          <p:cNvSpPr/>
          <p:nvPr/>
        </p:nvSpPr>
        <p:spPr>
          <a:xfrm>
            <a:off x="660400" y="1556766"/>
            <a:ext cx="88900" cy="88900"/>
          </a:xfrm>
          <a:prstGeom prst="diamond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Quote rule">
            <a:extLst>
              <a:ext uri="{FF2B5EF4-FFF2-40B4-BE49-F238E27FC236}">
                <a16:creationId xmlns:a16="http://schemas.microsoft.com/office/drawing/2014/main" id="{95D78ADC-8EC3-86FB-EB58-B32825E2D37B}"/>
              </a:ext>
            </a:extLst>
          </p:cNvPr>
          <p:cNvSpPr/>
          <p:nvPr/>
        </p:nvSpPr>
        <p:spPr>
          <a:xfrm>
            <a:off x="685800" y="2109216"/>
            <a:ext cx="38100" cy="3929254"/>
          </a:xfrm>
          <a:prstGeom prst="rect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Quote">
            <a:extLst>
              <a:ext uri="{FF2B5EF4-FFF2-40B4-BE49-F238E27FC236}">
                <a16:creationId xmlns:a16="http://schemas.microsoft.com/office/drawing/2014/main" id="{6533DC39-EE2D-FBC3-7FF3-A2CF7CF07B29}"/>
              </a:ext>
            </a:extLst>
          </p:cNvPr>
          <p:cNvSpPr txBox="1"/>
          <p:nvPr/>
        </p:nvSpPr>
        <p:spPr>
          <a:xfrm>
            <a:off x="965200" y="2058417"/>
            <a:ext cx="5588000" cy="338061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2000"/>
              </a:lnSpc>
            </a:pPr>
            <a:r>
              <a:rPr lang="ru-RU" sz="2500" i="1" dirty="0">
                <a:solidFill>
                  <a:srgbClr val="F2EDE2"/>
                </a:solidFill>
                <a:latin typeface="Georgia" panose="02040502050405020303" pitchFamily="18" charset="0"/>
              </a:rPr>
              <a:t>«Или скоро германское знамя будет развеваться над укреплениями Босфора, или меня постигнет такая же печальная судьба, как и великого изгнанника на острове Святой Елены… Русско-прусские отношения умерли раз и навсегда! Мы стали врагами!»</a:t>
            </a:r>
          </a:p>
        </p:txBody>
      </p:sp>
      <p:sp>
        <p:nvSpPr>
          <p:cNvPr id="10" name="Author">
            <a:extLst>
              <a:ext uri="{FF2B5EF4-FFF2-40B4-BE49-F238E27FC236}">
                <a16:creationId xmlns:a16="http://schemas.microsoft.com/office/drawing/2014/main" id="{844ED520-2D7D-E3FD-F967-E8D6615BEF06}"/>
              </a:ext>
            </a:extLst>
          </p:cNvPr>
          <p:cNvSpPr txBox="1"/>
          <p:nvPr/>
        </p:nvSpPr>
        <p:spPr>
          <a:xfrm>
            <a:off x="965200" y="5642230"/>
            <a:ext cx="5588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600" b="1">
                <a:solidFill>
                  <a:srgbClr val="D6B061"/>
                </a:solidFill>
                <a:latin typeface="Georgia" panose="02040502050405020303" pitchFamily="18" charset="0"/>
              </a:rPr>
              <a:t>Вильгельм II</a:t>
            </a:r>
            <a:endParaRPr lang="ru-RU" sz="2600" b="1" dirty="0">
              <a:solidFill>
                <a:srgbClr val="D6B061"/>
              </a:solidFill>
              <a:latin typeface="Georgia" panose="02040502050405020303" pitchFamily="18" charset="0"/>
            </a:endParaRP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A2E650F6-634C-E422-9593-099CE8FEB12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275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rk panel">
            <a:extLst>
              <a:ext uri="{FF2B5EF4-FFF2-40B4-BE49-F238E27FC236}">
                <a16:creationId xmlns:a16="http://schemas.microsoft.com/office/drawing/2014/main" id="{4E170287-6AC3-EBCF-7D12-861F47AB5A3E}"/>
              </a:ext>
            </a:extLst>
          </p:cNvPr>
          <p:cNvSpPr/>
          <p:nvPr/>
        </p:nvSpPr>
        <p:spPr>
          <a:xfrm>
            <a:off x="0" y="0"/>
            <a:ext cx="4318000" cy="6858000"/>
          </a:xfrm>
          <a:prstGeom prst="rect">
            <a:avLst/>
          </a:prstGeom>
          <a:solidFill>
            <a:srgbClr val="131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1588255-0F21-B65D-7306-8C040CC49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431800"/>
            <a:ext cx="3556000" cy="147675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D6B061"/>
                </a:solidFill>
                <a:latin typeface="Georgia" panose="02040502050405020303" pitchFamily="18" charset="0"/>
              </a:rPr>
              <a:t>Сараевский выстрел и начало войны</a:t>
            </a:r>
          </a:p>
        </p:txBody>
      </p:sp>
      <p:sp>
        <p:nvSpPr>
          <p:cNvPr id="4" name="Sarajevo passe-partout">
            <a:extLst>
              <a:ext uri="{FF2B5EF4-FFF2-40B4-BE49-F238E27FC236}">
                <a16:creationId xmlns:a16="http://schemas.microsoft.com/office/drawing/2014/main" id="{DF359B49-CF6E-6A8E-4839-0E0A82525F54}"/>
              </a:ext>
            </a:extLst>
          </p:cNvPr>
          <p:cNvSpPr/>
          <p:nvPr/>
        </p:nvSpPr>
        <p:spPr>
          <a:xfrm>
            <a:off x="671701" y="2111756"/>
            <a:ext cx="2974598" cy="4238244"/>
          </a:xfrm>
          <a:prstGeom prst="roundRect">
            <a:avLst>
              <a:gd name="adj" fmla="val 2500"/>
            </a:avLst>
          </a:prstGeom>
          <a:solidFill>
            <a:srgbClr val="EDE6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Sarajevo" descr="Покушение в Сараеве 28 июня 1914 г. Обложка А. Бельтраме, «Доменика дель Коррьере», 12 июля 1914 г.">
            <a:extLst>
              <a:ext uri="{FF2B5EF4-FFF2-40B4-BE49-F238E27FC236}">
                <a16:creationId xmlns:a16="http://schemas.microsoft.com/office/drawing/2014/main" id="{685C75BD-13D7-717C-B54C-23D1B3C6CA3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01" y="2226056"/>
            <a:ext cx="2745999" cy="4009644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7" name="Date 1">
            <a:extLst>
              <a:ext uri="{FF2B5EF4-FFF2-40B4-BE49-F238E27FC236}">
                <a16:creationId xmlns:a16="http://schemas.microsoft.com/office/drawing/2014/main" id="{25DE372B-06C0-9DB7-25EF-A56770429CA7}"/>
              </a:ext>
            </a:extLst>
          </p:cNvPr>
          <p:cNvSpPr txBox="1"/>
          <p:nvPr/>
        </p:nvSpPr>
        <p:spPr>
          <a:xfrm>
            <a:off x="4521200" y="584200"/>
            <a:ext cx="2413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b="1" dirty="0">
                <a:solidFill>
                  <a:srgbClr val="B8432F"/>
                </a:solidFill>
                <a:latin typeface="Georgia" panose="02040502050405020303" pitchFamily="18" charset="0"/>
              </a:rPr>
              <a:t>28 июня 1914 г.:</a:t>
            </a:r>
          </a:p>
        </p:txBody>
      </p:sp>
      <p:sp>
        <p:nvSpPr>
          <p:cNvPr id="8" name="Event 1">
            <a:extLst>
              <a:ext uri="{FF2B5EF4-FFF2-40B4-BE49-F238E27FC236}">
                <a16:creationId xmlns:a16="http://schemas.microsoft.com/office/drawing/2014/main" id="{5B6F78D3-D115-A0DB-8EEE-717ED4D94A2C}"/>
              </a:ext>
            </a:extLst>
          </p:cNvPr>
          <p:cNvSpPr txBox="1"/>
          <p:nvPr/>
        </p:nvSpPr>
        <p:spPr>
          <a:xfrm>
            <a:off x="7366000" y="584200"/>
            <a:ext cx="42926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Убийство наследника австрийского престола Франца Фердинанда в Сараево (Босния).</a:t>
            </a:r>
          </a:p>
        </p:txBody>
      </p:sp>
      <p:sp>
        <p:nvSpPr>
          <p:cNvPr id="9" name="Date 2">
            <a:extLst>
              <a:ext uri="{FF2B5EF4-FFF2-40B4-BE49-F238E27FC236}">
                <a16:creationId xmlns:a16="http://schemas.microsoft.com/office/drawing/2014/main" id="{C253EF79-DD3F-FF69-7CFF-8E70B9AF6DA8}"/>
              </a:ext>
            </a:extLst>
          </p:cNvPr>
          <p:cNvSpPr txBox="1"/>
          <p:nvPr/>
        </p:nvSpPr>
        <p:spPr>
          <a:xfrm>
            <a:off x="4521200" y="1701800"/>
            <a:ext cx="2413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b="1" dirty="0">
                <a:solidFill>
                  <a:srgbClr val="B8432F"/>
                </a:solidFill>
                <a:latin typeface="Georgia" panose="02040502050405020303" pitchFamily="18" charset="0"/>
              </a:rPr>
              <a:t>23 июля 1914 г.:</a:t>
            </a:r>
          </a:p>
        </p:txBody>
      </p:sp>
      <p:sp>
        <p:nvSpPr>
          <p:cNvPr id="10" name="Event 2">
            <a:extLst>
              <a:ext uri="{FF2B5EF4-FFF2-40B4-BE49-F238E27FC236}">
                <a16:creationId xmlns:a16="http://schemas.microsoft.com/office/drawing/2014/main" id="{DA6FB8B7-0777-09C9-B879-E8299CF3CA28}"/>
              </a:ext>
            </a:extLst>
          </p:cNvPr>
          <p:cNvSpPr txBox="1"/>
          <p:nvPr/>
        </p:nvSpPr>
        <p:spPr>
          <a:xfrm>
            <a:off x="7366000" y="1701800"/>
            <a:ext cx="42926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Австро-Венгрия при поддержке Германии выдвинула Сербии ультиматум.</a:t>
            </a:r>
          </a:p>
        </p:txBody>
      </p:sp>
      <p:sp>
        <p:nvSpPr>
          <p:cNvPr id="11" name="Date 3">
            <a:extLst>
              <a:ext uri="{FF2B5EF4-FFF2-40B4-BE49-F238E27FC236}">
                <a16:creationId xmlns:a16="http://schemas.microsoft.com/office/drawing/2014/main" id="{DB8A5E82-85BD-BF68-8370-58772C87DC2D}"/>
              </a:ext>
            </a:extLst>
          </p:cNvPr>
          <p:cNvSpPr txBox="1"/>
          <p:nvPr/>
        </p:nvSpPr>
        <p:spPr>
          <a:xfrm>
            <a:off x="4521200" y="2819400"/>
            <a:ext cx="24130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b="1" dirty="0">
                <a:solidFill>
                  <a:srgbClr val="2F5E8E"/>
                </a:solidFill>
                <a:latin typeface="Georgia" panose="02040502050405020303" pitchFamily="18" charset="0"/>
              </a:rPr>
              <a:t>17 (30) июля</a:t>
            </a:r>
            <a:br>
              <a:rPr lang="ru-RU" b="1" dirty="0">
                <a:solidFill>
                  <a:srgbClr val="2F5E8E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2F5E8E"/>
                </a:solidFill>
                <a:latin typeface="Georgia" panose="02040502050405020303" pitchFamily="18" charset="0"/>
              </a:rPr>
              <a:t>1914 г.:</a:t>
            </a:r>
          </a:p>
        </p:txBody>
      </p:sp>
      <p:sp>
        <p:nvSpPr>
          <p:cNvPr id="12" name="Event 3">
            <a:extLst>
              <a:ext uri="{FF2B5EF4-FFF2-40B4-BE49-F238E27FC236}">
                <a16:creationId xmlns:a16="http://schemas.microsoft.com/office/drawing/2014/main" id="{DF4DD97F-5475-0056-C8FF-5003FAE91B1B}"/>
              </a:ext>
            </a:extLst>
          </p:cNvPr>
          <p:cNvSpPr txBox="1"/>
          <p:nvPr/>
        </p:nvSpPr>
        <p:spPr>
          <a:xfrm>
            <a:off x="7366000" y="2819400"/>
            <a:ext cx="42926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Россия, заявив о недопустимости оккупации Сербии, начала мобилизацию.</a:t>
            </a:r>
          </a:p>
        </p:txBody>
      </p:sp>
      <p:sp>
        <p:nvSpPr>
          <p:cNvPr id="13" name="Date 4">
            <a:extLst>
              <a:ext uri="{FF2B5EF4-FFF2-40B4-BE49-F238E27FC236}">
                <a16:creationId xmlns:a16="http://schemas.microsoft.com/office/drawing/2014/main" id="{07236733-C340-672D-E4BD-6F0AE8CD093C}"/>
              </a:ext>
            </a:extLst>
          </p:cNvPr>
          <p:cNvSpPr txBox="1"/>
          <p:nvPr/>
        </p:nvSpPr>
        <p:spPr>
          <a:xfrm>
            <a:off x="4521200" y="3937000"/>
            <a:ext cx="24130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b="1" dirty="0">
                <a:solidFill>
                  <a:srgbClr val="8E2B22"/>
                </a:solidFill>
                <a:latin typeface="Georgia" panose="02040502050405020303" pitchFamily="18" charset="0"/>
              </a:rPr>
              <a:t>19 июля (1 августа)</a:t>
            </a:r>
            <a:br>
              <a:rPr lang="ru-RU" b="1" dirty="0">
                <a:solidFill>
                  <a:srgbClr val="8E2B22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8E2B22"/>
                </a:solidFill>
                <a:latin typeface="Georgia" panose="02040502050405020303" pitchFamily="18" charset="0"/>
              </a:rPr>
              <a:t>1914 г.:</a:t>
            </a:r>
          </a:p>
        </p:txBody>
      </p:sp>
      <p:sp>
        <p:nvSpPr>
          <p:cNvPr id="14" name="Event 4">
            <a:extLst>
              <a:ext uri="{FF2B5EF4-FFF2-40B4-BE49-F238E27FC236}">
                <a16:creationId xmlns:a16="http://schemas.microsoft.com/office/drawing/2014/main" id="{7E1F9B2E-A4DC-F6E3-84D2-43D20B279FAE}"/>
              </a:ext>
            </a:extLst>
          </p:cNvPr>
          <p:cNvSpPr txBox="1"/>
          <p:nvPr/>
        </p:nvSpPr>
        <p:spPr>
          <a:xfrm>
            <a:off x="7366000" y="3937000"/>
            <a:ext cx="42926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Германия объявила войну России.</a:t>
            </a:r>
          </a:p>
        </p:txBody>
      </p:sp>
      <p:sp>
        <p:nvSpPr>
          <p:cNvPr id="15" name="Date 5">
            <a:extLst>
              <a:ext uri="{FF2B5EF4-FFF2-40B4-BE49-F238E27FC236}">
                <a16:creationId xmlns:a16="http://schemas.microsoft.com/office/drawing/2014/main" id="{7622517B-6FA6-43DF-372B-6A76C53F1733}"/>
              </a:ext>
            </a:extLst>
          </p:cNvPr>
          <p:cNvSpPr txBox="1"/>
          <p:nvPr/>
        </p:nvSpPr>
        <p:spPr>
          <a:xfrm>
            <a:off x="4521200" y="4688840"/>
            <a:ext cx="24130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b="1" dirty="0">
                <a:solidFill>
                  <a:srgbClr val="8E2B22"/>
                </a:solidFill>
                <a:latin typeface="Georgia" panose="02040502050405020303" pitchFamily="18" charset="0"/>
              </a:rPr>
              <a:t>21 июля (3 августа)</a:t>
            </a:r>
            <a:br>
              <a:rPr lang="ru-RU" b="1" dirty="0">
                <a:solidFill>
                  <a:srgbClr val="8E2B22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8E2B22"/>
                </a:solidFill>
                <a:latin typeface="Georgia" panose="02040502050405020303" pitchFamily="18" charset="0"/>
              </a:rPr>
              <a:t>1914 г.:</a:t>
            </a:r>
          </a:p>
        </p:txBody>
      </p:sp>
      <p:sp>
        <p:nvSpPr>
          <p:cNvPr id="16" name="Event 5">
            <a:extLst>
              <a:ext uri="{FF2B5EF4-FFF2-40B4-BE49-F238E27FC236}">
                <a16:creationId xmlns:a16="http://schemas.microsoft.com/office/drawing/2014/main" id="{D317C9A2-A61F-888B-202B-609BFE3BA2D3}"/>
              </a:ext>
            </a:extLst>
          </p:cNvPr>
          <p:cNvSpPr txBox="1"/>
          <p:nvPr/>
        </p:nvSpPr>
        <p:spPr>
          <a:xfrm>
            <a:off x="7366000" y="4688840"/>
            <a:ext cx="42926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Германия объявила войну Франции.</a:t>
            </a:r>
          </a:p>
        </p:txBody>
      </p:sp>
      <p:sp>
        <p:nvSpPr>
          <p:cNvPr id="17" name="Date 6">
            <a:extLst>
              <a:ext uri="{FF2B5EF4-FFF2-40B4-BE49-F238E27FC236}">
                <a16:creationId xmlns:a16="http://schemas.microsoft.com/office/drawing/2014/main" id="{63C182E4-290D-51DD-F0C2-38393EFA46E7}"/>
              </a:ext>
            </a:extLst>
          </p:cNvPr>
          <p:cNvSpPr txBox="1"/>
          <p:nvPr/>
        </p:nvSpPr>
        <p:spPr>
          <a:xfrm>
            <a:off x="4521200" y="5440680"/>
            <a:ext cx="24130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b="1" dirty="0">
                <a:solidFill>
                  <a:srgbClr val="8E2B22"/>
                </a:solidFill>
                <a:latin typeface="Georgia" panose="02040502050405020303" pitchFamily="18" charset="0"/>
              </a:rPr>
              <a:t>23 июля (4 августа)</a:t>
            </a:r>
            <a:br>
              <a:rPr lang="ru-RU" b="1" dirty="0">
                <a:solidFill>
                  <a:srgbClr val="8E2B22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rgbClr val="8E2B22"/>
                </a:solidFill>
                <a:latin typeface="Georgia" panose="02040502050405020303" pitchFamily="18" charset="0"/>
              </a:rPr>
              <a:t>1914 г.:</a:t>
            </a:r>
          </a:p>
        </p:txBody>
      </p:sp>
      <p:sp>
        <p:nvSpPr>
          <p:cNvPr id="18" name="Event 6">
            <a:extLst>
              <a:ext uri="{FF2B5EF4-FFF2-40B4-BE49-F238E27FC236}">
                <a16:creationId xmlns:a16="http://schemas.microsoft.com/office/drawing/2014/main" id="{C74A00BE-F58C-B19E-D0F6-6A3D0E780572}"/>
              </a:ext>
            </a:extLst>
          </p:cNvPr>
          <p:cNvSpPr txBox="1"/>
          <p:nvPr/>
        </p:nvSpPr>
        <p:spPr>
          <a:xfrm>
            <a:off x="7366000" y="5440680"/>
            <a:ext cx="42926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Англия объявила войну Германии.</a:t>
            </a:r>
          </a:p>
        </p:txBody>
      </p:sp>
      <p:cxnSp>
        <p:nvCxnSpPr>
          <p:cNvPr id="19" name="Time axis">
            <a:extLst>
              <a:ext uri="{FF2B5EF4-FFF2-40B4-BE49-F238E27FC236}">
                <a16:creationId xmlns:a16="http://schemas.microsoft.com/office/drawing/2014/main" id="{592218FA-2D7F-438D-8C1E-0D131C9E87D9}"/>
              </a:ext>
            </a:extLst>
          </p:cNvPr>
          <p:cNvCxnSpPr/>
          <p:nvPr/>
        </p:nvCxnSpPr>
        <p:spPr>
          <a:xfrm>
            <a:off x="7112000" y="635000"/>
            <a:ext cx="0" cy="5278120"/>
          </a:xfrm>
          <a:prstGeom prst="line">
            <a:avLst/>
          </a:prstGeom>
          <a:ln w="25400">
            <a:solidFill>
              <a:srgbClr val="D3C8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Marker event">
            <a:extLst>
              <a:ext uri="{FF2B5EF4-FFF2-40B4-BE49-F238E27FC236}">
                <a16:creationId xmlns:a16="http://schemas.microsoft.com/office/drawing/2014/main" id="{82F9BBDF-C71B-195A-8CB9-12BDFA84570F}"/>
              </a:ext>
            </a:extLst>
          </p:cNvPr>
          <p:cNvSpPr/>
          <p:nvPr/>
        </p:nvSpPr>
        <p:spPr>
          <a:xfrm>
            <a:off x="7010400" y="647700"/>
            <a:ext cx="203200" cy="203200"/>
          </a:xfrm>
          <a:prstGeom prst="ellipse">
            <a:avLst/>
          </a:prstGeom>
          <a:solidFill>
            <a:srgbClr val="B8432F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Marker ultimatum">
            <a:extLst>
              <a:ext uri="{FF2B5EF4-FFF2-40B4-BE49-F238E27FC236}">
                <a16:creationId xmlns:a16="http://schemas.microsoft.com/office/drawing/2014/main" id="{E0CEC622-C1CF-141E-2383-6E769C143BE4}"/>
              </a:ext>
            </a:extLst>
          </p:cNvPr>
          <p:cNvSpPr/>
          <p:nvPr/>
        </p:nvSpPr>
        <p:spPr>
          <a:xfrm>
            <a:off x="6997700" y="1752600"/>
            <a:ext cx="228600" cy="228600"/>
          </a:xfrm>
          <a:prstGeom prst="diamond">
            <a:avLst/>
          </a:prstGeom>
          <a:solidFill>
            <a:srgbClr val="A8823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Marker mobilisation">
            <a:extLst>
              <a:ext uri="{FF2B5EF4-FFF2-40B4-BE49-F238E27FC236}">
                <a16:creationId xmlns:a16="http://schemas.microsoft.com/office/drawing/2014/main" id="{F2476798-6CAA-5E4E-F8C4-6C87206D6043}"/>
              </a:ext>
            </a:extLst>
          </p:cNvPr>
          <p:cNvSpPr/>
          <p:nvPr/>
        </p:nvSpPr>
        <p:spPr>
          <a:xfrm>
            <a:off x="7016750" y="2889250"/>
            <a:ext cx="190500" cy="190500"/>
          </a:xfrm>
          <a:prstGeom prst="rect">
            <a:avLst/>
          </a:prstGeom>
          <a:solidFill>
            <a:srgbClr val="2F5E8E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Marker war">
            <a:extLst>
              <a:ext uri="{FF2B5EF4-FFF2-40B4-BE49-F238E27FC236}">
                <a16:creationId xmlns:a16="http://schemas.microsoft.com/office/drawing/2014/main" id="{A4DBD5B0-1833-DB2C-97F9-D09094C0F1D4}"/>
              </a:ext>
            </a:extLst>
          </p:cNvPr>
          <p:cNvSpPr/>
          <p:nvPr/>
        </p:nvSpPr>
        <p:spPr>
          <a:xfrm>
            <a:off x="7010400" y="4000500"/>
            <a:ext cx="203200" cy="203200"/>
          </a:xfrm>
          <a:prstGeom prst="ellipse">
            <a:avLst/>
          </a:prstGeom>
          <a:solidFill>
            <a:srgbClr val="8E2B22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Marker war">
            <a:extLst>
              <a:ext uri="{FF2B5EF4-FFF2-40B4-BE49-F238E27FC236}">
                <a16:creationId xmlns:a16="http://schemas.microsoft.com/office/drawing/2014/main" id="{A5F9847E-E6DE-A794-118B-AF1598B41DF5}"/>
              </a:ext>
            </a:extLst>
          </p:cNvPr>
          <p:cNvSpPr/>
          <p:nvPr/>
        </p:nvSpPr>
        <p:spPr>
          <a:xfrm>
            <a:off x="7010400" y="4752340"/>
            <a:ext cx="203200" cy="203200"/>
          </a:xfrm>
          <a:prstGeom prst="ellipse">
            <a:avLst/>
          </a:prstGeom>
          <a:solidFill>
            <a:srgbClr val="8E2B22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Marker war">
            <a:extLst>
              <a:ext uri="{FF2B5EF4-FFF2-40B4-BE49-F238E27FC236}">
                <a16:creationId xmlns:a16="http://schemas.microsoft.com/office/drawing/2014/main" id="{1E8F7AC2-05D9-DF28-A3B6-472E660984C1}"/>
              </a:ext>
            </a:extLst>
          </p:cNvPr>
          <p:cNvSpPr/>
          <p:nvPr/>
        </p:nvSpPr>
        <p:spPr>
          <a:xfrm>
            <a:off x="7010400" y="5504180"/>
            <a:ext cx="203200" cy="203200"/>
          </a:xfrm>
          <a:prstGeom prst="ellipse">
            <a:avLst/>
          </a:prstGeom>
          <a:solidFill>
            <a:srgbClr val="8E2B22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38794A86-12D9-BE49-BCFA-7BBB0FB3B73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C6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C6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583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aticule">
            <a:extLst>
              <a:ext uri="{FF2B5EF4-FFF2-40B4-BE49-F238E27FC236}">
                <a16:creationId xmlns:a16="http://schemas.microsoft.com/office/drawing/2014/main" id="{4F1AF872-EA40-212E-AF8B-15572389AF4C}"/>
              </a:ext>
            </a:extLst>
          </p:cNvPr>
          <p:cNvGrpSpPr/>
          <p:nvPr/>
        </p:nvGrpSpPr>
        <p:grpSpPr>
          <a:xfrm>
            <a:off x="8890000" y="0"/>
            <a:ext cx="3302000" cy="1524000"/>
            <a:chOff x="8890000" y="0"/>
            <a:chExt cx="3302000" cy="1524000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6543E1FA-DC54-3BEC-6BFF-6442D6A6B19D}"/>
                </a:ext>
              </a:extLst>
            </p:cNvPr>
            <p:cNvCxnSpPr/>
            <p:nvPr/>
          </p:nvCxnSpPr>
          <p:spPr>
            <a:xfrm>
              <a:off x="8890000" y="0"/>
              <a:ext cx="0" cy="1524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8AD12102-96B9-61E5-9CF5-AEA2C569BA17}"/>
                </a:ext>
              </a:extLst>
            </p:cNvPr>
            <p:cNvCxnSpPr/>
            <p:nvPr/>
          </p:nvCxnSpPr>
          <p:spPr>
            <a:xfrm>
              <a:off x="9220200" y="0"/>
              <a:ext cx="0" cy="1524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4AB93EE9-B891-E3B0-7B28-EAE930DC9842}"/>
                </a:ext>
              </a:extLst>
            </p:cNvPr>
            <p:cNvCxnSpPr/>
            <p:nvPr/>
          </p:nvCxnSpPr>
          <p:spPr>
            <a:xfrm>
              <a:off x="9550400" y="0"/>
              <a:ext cx="0" cy="1524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6DA6A120-D266-B6F5-6872-AA90E1B40660}"/>
                </a:ext>
              </a:extLst>
            </p:cNvPr>
            <p:cNvCxnSpPr/>
            <p:nvPr/>
          </p:nvCxnSpPr>
          <p:spPr>
            <a:xfrm>
              <a:off x="9880600" y="0"/>
              <a:ext cx="0" cy="1524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601A5680-B6D7-FCDA-3C87-4EE08520E3AD}"/>
                </a:ext>
              </a:extLst>
            </p:cNvPr>
            <p:cNvCxnSpPr/>
            <p:nvPr/>
          </p:nvCxnSpPr>
          <p:spPr>
            <a:xfrm>
              <a:off x="10210800" y="0"/>
              <a:ext cx="0" cy="1524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10CDBC06-9BC9-EB52-A193-B3F86B788958}"/>
                </a:ext>
              </a:extLst>
            </p:cNvPr>
            <p:cNvCxnSpPr/>
            <p:nvPr/>
          </p:nvCxnSpPr>
          <p:spPr>
            <a:xfrm>
              <a:off x="10541000" y="0"/>
              <a:ext cx="0" cy="1524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DF63DBCC-65B9-FEA9-3228-A1D8FD06B0BE}"/>
                </a:ext>
              </a:extLst>
            </p:cNvPr>
            <p:cNvCxnSpPr/>
            <p:nvPr/>
          </p:nvCxnSpPr>
          <p:spPr>
            <a:xfrm>
              <a:off x="10871200" y="0"/>
              <a:ext cx="0" cy="1524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5154FDC4-67E1-2C9C-A29B-30A4AB2DCFEA}"/>
                </a:ext>
              </a:extLst>
            </p:cNvPr>
            <p:cNvCxnSpPr/>
            <p:nvPr/>
          </p:nvCxnSpPr>
          <p:spPr>
            <a:xfrm>
              <a:off x="11201400" y="0"/>
              <a:ext cx="0" cy="1524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F8CB2BA3-F1FF-CD88-B09F-87706853573F}"/>
                </a:ext>
              </a:extLst>
            </p:cNvPr>
            <p:cNvCxnSpPr/>
            <p:nvPr/>
          </p:nvCxnSpPr>
          <p:spPr>
            <a:xfrm>
              <a:off x="11531600" y="0"/>
              <a:ext cx="0" cy="1524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A740E2FC-F79D-E1C3-0582-812E2F291862}"/>
                </a:ext>
              </a:extLst>
            </p:cNvPr>
            <p:cNvCxnSpPr/>
            <p:nvPr/>
          </p:nvCxnSpPr>
          <p:spPr>
            <a:xfrm>
              <a:off x="11861800" y="0"/>
              <a:ext cx="0" cy="1524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2729B0CC-D242-3DEF-B5B2-5BDDBCB1257A}"/>
                </a:ext>
              </a:extLst>
            </p:cNvPr>
            <p:cNvCxnSpPr/>
            <p:nvPr/>
          </p:nvCxnSpPr>
          <p:spPr>
            <a:xfrm>
              <a:off x="12192000" y="0"/>
              <a:ext cx="0" cy="1524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EDFCCB8D-A48D-CDF3-17AD-595B4265531A}"/>
                </a:ext>
              </a:extLst>
            </p:cNvPr>
            <p:cNvCxnSpPr/>
            <p:nvPr/>
          </p:nvCxnSpPr>
          <p:spPr>
            <a:xfrm>
              <a:off x="8890000" y="0"/>
              <a:ext cx="3302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4A146333-E5D1-01AE-D43D-A8A62B990947}"/>
                </a:ext>
              </a:extLst>
            </p:cNvPr>
            <p:cNvCxnSpPr/>
            <p:nvPr/>
          </p:nvCxnSpPr>
          <p:spPr>
            <a:xfrm>
              <a:off x="8890000" y="330200"/>
              <a:ext cx="3302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6FA8242A-BBA5-B2A4-023B-68A981973FA8}"/>
                </a:ext>
              </a:extLst>
            </p:cNvPr>
            <p:cNvCxnSpPr/>
            <p:nvPr/>
          </p:nvCxnSpPr>
          <p:spPr>
            <a:xfrm>
              <a:off x="8890000" y="660400"/>
              <a:ext cx="3302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80B77C7B-4F2C-9F23-7633-BF3432939487}"/>
                </a:ext>
              </a:extLst>
            </p:cNvPr>
            <p:cNvCxnSpPr/>
            <p:nvPr/>
          </p:nvCxnSpPr>
          <p:spPr>
            <a:xfrm>
              <a:off x="8890000" y="990600"/>
              <a:ext cx="3302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5C8C4E64-C464-2C1C-A9DA-6CFF783475EF}"/>
                </a:ext>
              </a:extLst>
            </p:cNvPr>
            <p:cNvCxnSpPr/>
            <p:nvPr/>
          </p:nvCxnSpPr>
          <p:spPr>
            <a:xfrm>
              <a:off x="8890000" y="1320800"/>
              <a:ext cx="3302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">
            <a:extLst>
              <a:ext uri="{FF2B5EF4-FFF2-40B4-BE49-F238E27FC236}">
                <a16:creationId xmlns:a16="http://schemas.microsoft.com/office/drawing/2014/main" id="{A4B3EE6E-043D-C63B-E54F-D56CB0B56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76200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D6B061"/>
                </a:solidFill>
                <a:latin typeface="Georgia" panose="02040502050405020303" pitchFamily="18" charset="0"/>
              </a:rPr>
              <a:t>Планы сторон</a:t>
            </a:r>
          </a:p>
        </p:txBody>
      </p:sp>
      <p:cxnSp>
        <p:nvCxnSpPr>
          <p:cNvPr id="20" name="Rule">
            <a:extLst>
              <a:ext uri="{FF2B5EF4-FFF2-40B4-BE49-F238E27FC236}">
                <a16:creationId xmlns:a16="http://schemas.microsoft.com/office/drawing/2014/main" id="{D1AB9C5D-9AA2-8A51-D99B-2ED179B1B20F}"/>
              </a:ext>
            </a:extLst>
          </p:cNvPr>
          <p:cNvCxnSpPr/>
          <p:nvPr/>
        </p:nvCxnSpPr>
        <p:spPr>
          <a:xfrm>
            <a:off x="609600" y="1003808"/>
            <a:ext cx="1524000" cy="0"/>
          </a:xfrm>
          <a:prstGeom prst="line">
            <a:avLst/>
          </a:prstGeom>
          <a:ln w="12700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ule lozenge">
            <a:extLst>
              <a:ext uri="{FF2B5EF4-FFF2-40B4-BE49-F238E27FC236}">
                <a16:creationId xmlns:a16="http://schemas.microsoft.com/office/drawing/2014/main" id="{48CF059B-AB9A-0068-71B1-CFB9AF04C73A}"/>
              </a:ext>
            </a:extLst>
          </p:cNvPr>
          <p:cNvSpPr/>
          <p:nvPr/>
        </p:nvSpPr>
        <p:spPr>
          <a:xfrm>
            <a:off x="584200" y="959358"/>
            <a:ext cx="88900" cy="88900"/>
          </a:xfrm>
          <a:prstGeom prst="diamond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Plan 48 chip">
            <a:extLst>
              <a:ext uri="{FF2B5EF4-FFF2-40B4-BE49-F238E27FC236}">
                <a16:creationId xmlns:a16="http://schemas.microsoft.com/office/drawing/2014/main" id="{66228D46-6B46-0B53-C9F3-B6089D60C575}"/>
              </a:ext>
            </a:extLst>
          </p:cNvPr>
          <p:cNvSpPr/>
          <p:nvPr/>
        </p:nvSpPr>
        <p:spPr>
          <a:xfrm>
            <a:off x="609600" y="1334008"/>
            <a:ext cx="5334000" cy="508000"/>
          </a:xfrm>
          <a:prstGeom prst="roundRect">
            <a:avLst>
              <a:gd name="adj" fmla="val 50000"/>
            </a:avLst>
          </a:prstGeom>
          <a:solidFill>
            <a:srgbClr val="8E2B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Plan 48">
            <a:extLst>
              <a:ext uri="{FF2B5EF4-FFF2-40B4-BE49-F238E27FC236}">
                <a16:creationId xmlns:a16="http://schemas.microsoft.com/office/drawing/2014/main" id="{74C52962-3EC7-CE97-B7E2-62B3217AB966}"/>
              </a:ext>
            </a:extLst>
          </p:cNvPr>
          <p:cNvSpPr txBox="1"/>
          <p:nvPr/>
        </p:nvSpPr>
        <p:spPr>
          <a:xfrm>
            <a:off x="711200" y="1334008"/>
            <a:ext cx="51308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FFFFFF"/>
                </a:solidFill>
                <a:latin typeface="Georgia" panose="02040502050405020303" pitchFamily="18" charset="0"/>
              </a:rPr>
              <a:t>План </a:t>
            </a:r>
            <a:r>
              <a:rPr lang="ru-RU" sz="2300" dirty="0" err="1">
                <a:solidFill>
                  <a:srgbClr val="FFFFFF"/>
                </a:solidFill>
                <a:latin typeface="Georgia" panose="02040502050405020303" pitchFamily="18" charset="0"/>
              </a:rPr>
              <a:t>Шлиффена</a:t>
            </a:r>
            <a:r>
              <a:rPr lang="ru-RU" sz="2300" dirty="0">
                <a:solidFill>
                  <a:srgbClr val="FFFFFF"/>
                </a:solidFill>
                <a:latin typeface="Georgia" panose="02040502050405020303" pitchFamily="18" charset="0"/>
              </a:rPr>
              <a:t> (Германия)</a:t>
            </a:r>
          </a:p>
        </p:txBody>
      </p:sp>
      <p:sp>
        <p:nvSpPr>
          <p:cNvPr id="24" name="Plan 48 text">
            <a:extLst>
              <a:ext uri="{FF2B5EF4-FFF2-40B4-BE49-F238E27FC236}">
                <a16:creationId xmlns:a16="http://schemas.microsoft.com/office/drawing/2014/main" id="{1A7980AB-9550-A095-B1D8-9E3A113DB152}"/>
              </a:ext>
            </a:extLst>
          </p:cNvPr>
          <p:cNvSpPr txBox="1"/>
          <p:nvPr/>
        </p:nvSpPr>
        <p:spPr>
          <a:xfrm>
            <a:off x="609600" y="1994408"/>
            <a:ext cx="5334000" cy="2616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700"/>
              </a:spcAft>
              <a:buClr>
                <a:srgbClr val="E2958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Разработан в начале XX века начальником Генштаба А. фон </a:t>
            </a:r>
            <a:r>
              <a:rPr lang="ru-RU" sz="2000" dirty="0" err="1">
                <a:solidFill>
                  <a:srgbClr val="F2EDE2"/>
                </a:solidFill>
                <a:latin typeface="Segoe UI" panose="020B0502040204020203" pitchFamily="34" charset="0"/>
              </a:rPr>
              <a:t>Шлиффеном</a:t>
            </a: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.</a:t>
            </a:r>
          </a:p>
          <a:p>
            <a:pPr marL="304800" indent="-304800">
              <a:spcAft>
                <a:spcPts val="700"/>
              </a:spcAft>
              <a:buClr>
                <a:srgbClr val="E2958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Предусматривал стремительный удар по Франции, чтобы вывести её из войны до мобилизации армий Англии и России.</a:t>
            </a:r>
          </a:p>
          <a:p>
            <a:pPr marL="304800" indent="-304800">
              <a:spcAft>
                <a:spcPts val="700"/>
              </a:spcAft>
              <a:buClr>
                <a:srgbClr val="E2958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После разгрома Франции планировалось бросить все силы против России, а затем против Англии.</a:t>
            </a:r>
          </a:p>
        </p:txBody>
      </p:sp>
      <p:sp>
        <p:nvSpPr>
          <p:cNvPr id="25" name="Plan 48 type card">
            <a:extLst>
              <a:ext uri="{FF2B5EF4-FFF2-40B4-BE49-F238E27FC236}">
                <a16:creationId xmlns:a16="http://schemas.microsoft.com/office/drawing/2014/main" id="{C7C910DF-E802-0D8A-822F-DC767E3F0C15}"/>
              </a:ext>
            </a:extLst>
          </p:cNvPr>
          <p:cNvSpPr/>
          <p:nvPr/>
        </p:nvSpPr>
        <p:spPr>
          <a:xfrm>
            <a:off x="609600" y="4737608"/>
            <a:ext cx="5334000" cy="1168400"/>
          </a:xfrm>
          <a:prstGeom prst="roundRect">
            <a:avLst>
              <a:gd name="adj" fmla="val 6000"/>
            </a:avLst>
          </a:prstGeom>
          <a:solidFill>
            <a:srgbClr val="1E2939"/>
          </a:solidFill>
          <a:ln w="9525">
            <a:solidFill>
              <a:srgbClr val="E295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Plan 48 type">
            <a:extLst>
              <a:ext uri="{FF2B5EF4-FFF2-40B4-BE49-F238E27FC236}">
                <a16:creationId xmlns:a16="http://schemas.microsoft.com/office/drawing/2014/main" id="{6A593977-6A97-DBDE-F3C0-DBE745D0E8E3}"/>
              </a:ext>
            </a:extLst>
          </p:cNvPr>
          <p:cNvSpPr txBox="1"/>
          <p:nvPr/>
        </p:nvSpPr>
        <p:spPr>
          <a:xfrm>
            <a:off x="838200" y="4864608"/>
            <a:ext cx="49530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План молниеносной войны </a:t>
            </a:r>
            <a:r>
              <a:rPr lang="ru-RU" sz="2000" b="1" dirty="0">
                <a:solidFill>
                  <a:srgbClr val="E2958A"/>
                </a:solidFill>
                <a:latin typeface="Segoe UI" panose="020B0502040204020203" pitchFamily="34" charset="0"/>
              </a:rPr>
              <a:t>(“блицкрига”)</a:t>
            </a: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, направленный на разгром противников поодиночке, начиная с Франции.</a:t>
            </a:r>
          </a:p>
        </p:txBody>
      </p:sp>
      <p:sp>
        <p:nvSpPr>
          <p:cNvPr id="27" name="Plan 48 type bar">
            <a:extLst>
              <a:ext uri="{FF2B5EF4-FFF2-40B4-BE49-F238E27FC236}">
                <a16:creationId xmlns:a16="http://schemas.microsoft.com/office/drawing/2014/main" id="{A7F9A745-40CA-3246-8A9A-C8B1DFA47C7B}"/>
              </a:ext>
            </a:extLst>
          </p:cNvPr>
          <p:cNvSpPr/>
          <p:nvPr/>
        </p:nvSpPr>
        <p:spPr>
          <a:xfrm>
            <a:off x="711200" y="4864608"/>
            <a:ext cx="50800" cy="914400"/>
          </a:xfrm>
          <a:prstGeom prst="rect">
            <a:avLst/>
          </a:prstGeom>
          <a:solidFill>
            <a:srgbClr val="E295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Plan 492 chip">
            <a:extLst>
              <a:ext uri="{FF2B5EF4-FFF2-40B4-BE49-F238E27FC236}">
                <a16:creationId xmlns:a16="http://schemas.microsoft.com/office/drawing/2014/main" id="{61A6BE6A-1C96-25C8-F207-D680696ABC05}"/>
              </a:ext>
            </a:extLst>
          </p:cNvPr>
          <p:cNvSpPr/>
          <p:nvPr/>
        </p:nvSpPr>
        <p:spPr>
          <a:xfrm>
            <a:off x="6248400" y="1334008"/>
            <a:ext cx="5334000" cy="508000"/>
          </a:xfrm>
          <a:prstGeom prst="roundRect">
            <a:avLst>
              <a:gd name="adj" fmla="val 50000"/>
            </a:avLst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Plan 492">
            <a:extLst>
              <a:ext uri="{FF2B5EF4-FFF2-40B4-BE49-F238E27FC236}">
                <a16:creationId xmlns:a16="http://schemas.microsoft.com/office/drawing/2014/main" id="{1DD59A41-F637-CBD7-B914-332D46761E97}"/>
              </a:ext>
            </a:extLst>
          </p:cNvPr>
          <p:cNvSpPr txBox="1"/>
          <p:nvPr/>
        </p:nvSpPr>
        <p:spPr>
          <a:xfrm>
            <a:off x="6350000" y="1334008"/>
            <a:ext cx="51308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FFFFFF"/>
                </a:solidFill>
                <a:latin typeface="Georgia" panose="02040502050405020303" pitchFamily="18" charset="0"/>
              </a:rPr>
              <a:t>План Франции и России</a:t>
            </a:r>
          </a:p>
        </p:txBody>
      </p:sp>
      <p:sp>
        <p:nvSpPr>
          <p:cNvPr id="30" name="Plan 492 text">
            <a:extLst>
              <a:ext uri="{FF2B5EF4-FFF2-40B4-BE49-F238E27FC236}">
                <a16:creationId xmlns:a16="http://schemas.microsoft.com/office/drawing/2014/main" id="{4398EB62-EB6B-F83D-49E9-491B8E8453E4}"/>
              </a:ext>
            </a:extLst>
          </p:cNvPr>
          <p:cNvSpPr txBox="1"/>
          <p:nvPr/>
        </p:nvSpPr>
        <p:spPr>
          <a:xfrm>
            <a:off x="6248400" y="1994408"/>
            <a:ext cx="5334000" cy="292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700"/>
              </a:spcAft>
              <a:buClr>
                <a:srgbClr val="8DB4D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Одновременное наступление на Германию с двух сторон.</a:t>
            </a:r>
          </a:p>
          <a:p>
            <a:pPr marL="304800" indent="-304800">
              <a:spcAft>
                <a:spcPts val="700"/>
              </a:spcAft>
              <a:buClr>
                <a:srgbClr val="8DB4D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Франция: размещение на границе с Германией до </a:t>
            </a:r>
            <a:r>
              <a:rPr lang="ru-RU" sz="2000" b="1" dirty="0">
                <a:solidFill>
                  <a:srgbClr val="D6B061"/>
                </a:solidFill>
                <a:latin typeface="Segoe UI" panose="020B0502040204020203" pitchFamily="34" charset="0"/>
              </a:rPr>
              <a:t>1,3 млн человек</a:t>
            </a: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.</a:t>
            </a:r>
          </a:p>
          <a:p>
            <a:pPr marL="304800" indent="-304800">
              <a:spcAft>
                <a:spcPts val="700"/>
              </a:spcAft>
              <a:buClr>
                <a:srgbClr val="8DB4D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Россия: сосредоточение на границе </a:t>
            </a:r>
            <a:r>
              <a:rPr lang="ru-RU" sz="2000" b="1" dirty="0">
                <a:solidFill>
                  <a:srgbClr val="D6B061"/>
                </a:solidFill>
                <a:latin typeface="Segoe UI" panose="020B0502040204020203" pitchFamily="34" charset="0"/>
              </a:rPr>
              <a:t>не менее 800 тыс. человек</a:t>
            </a: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. Планировалось сначала разгромить Австро-Венгрию, а затем основные силы направить против Германии.</a:t>
            </a:r>
          </a:p>
        </p:txBody>
      </p:sp>
      <p:sp>
        <p:nvSpPr>
          <p:cNvPr id="31" name="Plan 492 type card">
            <a:extLst>
              <a:ext uri="{FF2B5EF4-FFF2-40B4-BE49-F238E27FC236}">
                <a16:creationId xmlns:a16="http://schemas.microsoft.com/office/drawing/2014/main" id="{DE60C62B-F533-1E8D-B9FB-48E09AF40F96}"/>
              </a:ext>
            </a:extLst>
          </p:cNvPr>
          <p:cNvSpPr/>
          <p:nvPr/>
        </p:nvSpPr>
        <p:spPr>
          <a:xfrm>
            <a:off x="6248400" y="5042408"/>
            <a:ext cx="5334000" cy="1473200"/>
          </a:xfrm>
          <a:prstGeom prst="roundRect">
            <a:avLst>
              <a:gd name="adj" fmla="val 6000"/>
            </a:avLst>
          </a:prstGeom>
          <a:solidFill>
            <a:srgbClr val="1E2939"/>
          </a:solidFill>
          <a:ln w="9525">
            <a:solidFill>
              <a:srgbClr val="8DB4D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Plan 492 type">
            <a:extLst>
              <a:ext uri="{FF2B5EF4-FFF2-40B4-BE49-F238E27FC236}">
                <a16:creationId xmlns:a16="http://schemas.microsoft.com/office/drawing/2014/main" id="{04479D1F-2263-711E-EBF0-2CBF6F2D5515}"/>
              </a:ext>
            </a:extLst>
          </p:cNvPr>
          <p:cNvSpPr txBox="1"/>
          <p:nvPr/>
        </p:nvSpPr>
        <p:spPr>
          <a:xfrm>
            <a:off x="6477000" y="5169408"/>
            <a:ext cx="49530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План ведения </a:t>
            </a:r>
            <a:r>
              <a:rPr lang="ru-RU" sz="2000" b="1" dirty="0">
                <a:solidFill>
                  <a:srgbClr val="8DB4DB"/>
                </a:solidFill>
                <a:latin typeface="Segoe UI" panose="020B0502040204020203" pitchFamily="34" charset="0"/>
              </a:rPr>
              <a:t>длительной войны на истощение</a:t>
            </a:r>
            <a:r>
              <a:rPr lang="ru-RU" sz="2000" dirty="0">
                <a:solidFill>
                  <a:srgbClr val="F2EDE2"/>
                </a:solidFill>
                <a:latin typeface="Segoe UI" panose="020B0502040204020203" pitchFamily="34" charset="0"/>
              </a:rPr>
              <a:t>, основанный на нанесении одновременных ударов по Германии с востока и запада.</a:t>
            </a:r>
          </a:p>
        </p:txBody>
      </p:sp>
      <p:sp>
        <p:nvSpPr>
          <p:cNvPr id="33" name="Plan 492 type bar">
            <a:extLst>
              <a:ext uri="{FF2B5EF4-FFF2-40B4-BE49-F238E27FC236}">
                <a16:creationId xmlns:a16="http://schemas.microsoft.com/office/drawing/2014/main" id="{92E17C7F-7486-A163-1650-7739A34E3E77}"/>
              </a:ext>
            </a:extLst>
          </p:cNvPr>
          <p:cNvSpPr/>
          <p:nvPr/>
        </p:nvSpPr>
        <p:spPr>
          <a:xfrm>
            <a:off x="6350000" y="5169408"/>
            <a:ext cx="50800" cy="1219200"/>
          </a:xfrm>
          <a:prstGeom prst="rect">
            <a:avLst/>
          </a:prstGeom>
          <a:solidFill>
            <a:srgbClr val="8DB4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Signature 100ballnik.com">
            <a:extLst>
              <a:ext uri="{FF2B5EF4-FFF2-40B4-BE49-F238E27FC236}">
                <a16:creationId xmlns:a16="http://schemas.microsoft.com/office/drawing/2014/main" id="{06F1A75D-B08B-3D14-05C0-1FC54168D9B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606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7B787EA-28FB-4DFD-DA3F-04508EEF7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1E222A"/>
                </a:solidFill>
                <a:latin typeface="Georgia" panose="02040502050405020303" pitchFamily="18" charset="0"/>
              </a:rPr>
              <a:t>Закрепляем то, что знаем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1E733DB7-2044-8419-B7E9-6F62C62D3F00}"/>
              </a:ext>
            </a:extLst>
          </p:cNvPr>
          <p:cNvCxnSpPr/>
          <p:nvPr/>
        </p:nvCxnSpPr>
        <p:spPr>
          <a:xfrm>
            <a:off x="609600" y="1032764"/>
            <a:ext cx="1524000" cy="0"/>
          </a:xfrm>
          <a:prstGeom prst="line">
            <a:avLst/>
          </a:prstGeom>
          <a:ln w="15875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4A0D0CB2-3383-3E9E-A37E-7AD5B95E7C6E}"/>
              </a:ext>
            </a:extLst>
          </p:cNvPr>
          <p:cNvSpPr/>
          <p:nvPr/>
        </p:nvSpPr>
        <p:spPr>
          <a:xfrm>
            <a:off x="584200" y="988314"/>
            <a:ext cx="88900" cy="88900"/>
          </a:xfrm>
          <a:prstGeom prst="diamond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Question">
            <a:extLst>
              <a:ext uri="{FF2B5EF4-FFF2-40B4-BE49-F238E27FC236}">
                <a16:creationId xmlns:a16="http://schemas.microsoft.com/office/drawing/2014/main" id="{F2F05D0A-E5FC-7739-64F4-89CC117209A6}"/>
              </a:ext>
            </a:extLst>
          </p:cNvPr>
          <p:cNvSpPr txBox="1"/>
          <p:nvPr/>
        </p:nvSpPr>
        <p:spPr>
          <a:xfrm>
            <a:off x="609600" y="1286764"/>
            <a:ext cx="109728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1E222A"/>
                </a:solidFill>
                <a:latin typeface="Segoe UI" panose="020B0502040204020203" pitchFamily="34" charset="0"/>
              </a:rPr>
              <a:t>Укажите причины Первой мировой войны. Выберите все подходящие варианты ответа.</a:t>
            </a:r>
          </a:p>
        </p:txBody>
      </p:sp>
      <p:sp>
        <p:nvSpPr>
          <p:cNvPr id="6" name="Option 1 card">
            <a:extLst>
              <a:ext uri="{FF2B5EF4-FFF2-40B4-BE49-F238E27FC236}">
                <a16:creationId xmlns:a16="http://schemas.microsoft.com/office/drawing/2014/main" id="{74E10F67-2632-5C2B-6465-E764D4B8F005}"/>
              </a:ext>
            </a:extLst>
          </p:cNvPr>
          <p:cNvSpPr/>
          <p:nvPr/>
        </p:nvSpPr>
        <p:spPr>
          <a:xfrm>
            <a:off x="609600" y="2196084"/>
            <a:ext cx="10972800" cy="563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ption 1">
            <a:extLst>
              <a:ext uri="{FF2B5EF4-FFF2-40B4-BE49-F238E27FC236}">
                <a16:creationId xmlns:a16="http://schemas.microsoft.com/office/drawing/2014/main" id="{42457927-14EE-7A0F-2EE4-8C97C1147745}"/>
              </a:ext>
            </a:extLst>
          </p:cNvPr>
          <p:cNvSpPr txBox="1"/>
          <p:nvPr/>
        </p:nvSpPr>
        <p:spPr>
          <a:xfrm>
            <a:off x="749300" y="2310384"/>
            <a:ext cx="10693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B8432F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Рост национализма в странах Европы</a:t>
            </a:r>
          </a:p>
        </p:txBody>
      </p:sp>
      <p:sp>
        <p:nvSpPr>
          <p:cNvPr id="8" name="Option 2 card">
            <a:extLst>
              <a:ext uri="{FF2B5EF4-FFF2-40B4-BE49-F238E27FC236}">
                <a16:creationId xmlns:a16="http://schemas.microsoft.com/office/drawing/2014/main" id="{187692FD-71C0-3D1E-CC66-5E13F9B74289}"/>
              </a:ext>
            </a:extLst>
          </p:cNvPr>
          <p:cNvSpPr/>
          <p:nvPr/>
        </p:nvSpPr>
        <p:spPr>
          <a:xfrm>
            <a:off x="609600" y="2874264"/>
            <a:ext cx="10972800" cy="563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ption 2">
            <a:extLst>
              <a:ext uri="{FF2B5EF4-FFF2-40B4-BE49-F238E27FC236}">
                <a16:creationId xmlns:a16="http://schemas.microsoft.com/office/drawing/2014/main" id="{9F9ADDA1-0775-A4C6-5EDC-57A654E979E4}"/>
              </a:ext>
            </a:extLst>
          </p:cNvPr>
          <p:cNvSpPr txBox="1"/>
          <p:nvPr/>
        </p:nvSpPr>
        <p:spPr>
          <a:xfrm>
            <a:off x="749300" y="2988564"/>
            <a:ext cx="10693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B8432F"/>
              </a:buClr>
              <a:buSzPct val="100000"/>
              <a:buFont typeface="Georgia" panose="02040502050405020303" pitchFamily="18" charset="0"/>
              <a:buAutoNum type="arabicPeriod" startAt="2"/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Распространение социалистической идеологии в странах Европы</a:t>
            </a:r>
          </a:p>
        </p:txBody>
      </p:sp>
      <p:sp>
        <p:nvSpPr>
          <p:cNvPr id="10" name="Option 3 card">
            <a:extLst>
              <a:ext uri="{FF2B5EF4-FFF2-40B4-BE49-F238E27FC236}">
                <a16:creationId xmlns:a16="http://schemas.microsoft.com/office/drawing/2014/main" id="{A0861961-1F1F-A7DF-66E4-E8E5A1C0551C}"/>
              </a:ext>
            </a:extLst>
          </p:cNvPr>
          <p:cNvSpPr/>
          <p:nvPr/>
        </p:nvSpPr>
        <p:spPr>
          <a:xfrm>
            <a:off x="609600" y="3552444"/>
            <a:ext cx="10972800" cy="563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ption 3">
            <a:extLst>
              <a:ext uri="{FF2B5EF4-FFF2-40B4-BE49-F238E27FC236}">
                <a16:creationId xmlns:a16="http://schemas.microsoft.com/office/drawing/2014/main" id="{887AE217-9054-EB7B-9780-1F28C4AC56DF}"/>
              </a:ext>
            </a:extLst>
          </p:cNvPr>
          <p:cNvSpPr txBox="1"/>
          <p:nvPr/>
        </p:nvSpPr>
        <p:spPr>
          <a:xfrm>
            <a:off x="749300" y="3666744"/>
            <a:ext cx="10693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B8432F"/>
              </a:buClr>
              <a:buSzPct val="100000"/>
              <a:buFont typeface="Georgia" panose="02040502050405020303" pitchFamily="18" charset="0"/>
              <a:buAutoNum type="arabicPeriod" startAt="3"/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Территориальные притязания ведущих мировых держав</a:t>
            </a:r>
          </a:p>
        </p:txBody>
      </p:sp>
      <p:sp>
        <p:nvSpPr>
          <p:cNvPr id="12" name="Option 4 card">
            <a:extLst>
              <a:ext uri="{FF2B5EF4-FFF2-40B4-BE49-F238E27FC236}">
                <a16:creationId xmlns:a16="http://schemas.microsoft.com/office/drawing/2014/main" id="{5897E0F7-148F-979E-28D2-1848EFB6C000}"/>
              </a:ext>
            </a:extLst>
          </p:cNvPr>
          <p:cNvSpPr/>
          <p:nvPr/>
        </p:nvSpPr>
        <p:spPr>
          <a:xfrm>
            <a:off x="609600" y="4230624"/>
            <a:ext cx="10972800" cy="563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Option 4">
            <a:extLst>
              <a:ext uri="{FF2B5EF4-FFF2-40B4-BE49-F238E27FC236}">
                <a16:creationId xmlns:a16="http://schemas.microsoft.com/office/drawing/2014/main" id="{4BBBFE2E-AD31-F1B2-2227-ED4CA707367C}"/>
              </a:ext>
            </a:extLst>
          </p:cNvPr>
          <p:cNvSpPr txBox="1"/>
          <p:nvPr/>
        </p:nvSpPr>
        <p:spPr>
          <a:xfrm>
            <a:off x="749300" y="4344924"/>
            <a:ext cx="10693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B8432F"/>
              </a:buClr>
              <a:buSzPct val="100000"/>
              <a:buFont typeface="Georgia" panose="02040502050405020303" pitchFamily="18" charset="0"/>
              <a:buAutoNum type="arabicPeriod" startAt="4"/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Торговое соперничество европейских государств</a:t>
            </a:r>
          </a:p>
        </p:txBody>
      </p:sp>
      <p:sp>
        <p:nvSpPr>
          <p:cNvPr id="14" name="Option 5 card">
            <a:extLst>
              <a:ext uri="{FF2B5EF4-FFF2-40B4-BE49-F238E27FC236}">
                <a16:creationId xmlns:a16="http://schemas.microsoft.com/office/drawing/2014/main" id="{56375DC6-6C97-6D87-1EA5-8D008BE1E2E8}"/>
              </a:ext>
            </a:extLst>
          </p:cNvPr>
          <p:cNvSpPr/>
          <p:nvPr/>
        </p:nvSpPr>
        <p:spPr>
          <a:xfrm>
            <a:off x="609600" y="4908804"/>
            <a:ext cx="10972800" cy="563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Option 5">
            <a:extLst>
              <a:ext uri="{FF2B5EF4-FFF2-40B4-BE49-F238E27FC236}">
                <a16:creationId xmlns:a16="http://schemas.microsoft.com/office/drawing/2014/main" id="{ED2191A3-1516-8135-F9F3-3F63A2E70528}"/>
              </a:ext>
            </a:extLst>
          </p:cNvPr>
          <p:cNvSpPr txBox="1"/>
          <p:nvPr/>
        </p:nvSpPr>
        <p:spPr>
          <a:xfrm>
            <a:off x="749300" y="5023104"/>
            <a:ext cx="10693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B8432F"/>
              </a:buClr>
              <a:buSzPct val="100000"/>
              <a:buFont typeface="Georgia" panose="02040502050405020303" pitchFamily="18" charset="0"/>
              <a:buAutoNum type="arabicPeriod" startAt="5"/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Усиление национально-освободительного движения в колониях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BB084338-6E60-CE45-C088-ADCD6A63DC0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C6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C6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669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CC0E555-ECB9-2E35-60BA-2BC37E74E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1E222A"/>
                </a:solidFill>
                <a:latin typeface="Georgia" panose="02040502050405020303" pitchFamily="18" charset="0"/>
              </a:rPr>
              <a:t>Закрепляем то, что знаем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5067F32E-631E-07BD-30D0-33506E665F75}"/>
              </a:ext>
            </a:extLst>
          </p:cNvPr>
          <p:cNvCxnSpPr/>
          <p:nvPr/>
        </p:nvCxnSpPr>
        <p:spPr>
          <a:xfrm>
            <a:off x="609600" y="1032764"/>
            <a:ext cx="1524000" cy="0"/>
          </a:xfrm>
          <a:prstGeom prst="line">
            <a:avLst/>
          </a:prstGeom>
          <a:ln w="15875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CA2BF234-83FC-EC0E-EBD4-13CBD80EAF25}"/>
              </a:ext>
            </a:extLst>
          </p:cNvPr>
          <p:cNvSpPr/>
          <p:nvPr/>
        </p:nvSpPr>
        <p:spPr>
          <a:xfrm>
            <a:off x="584200" y="988314"/>
            <a:ext cx="88900" cy="88900"/>
          </a:xfrm>
          <a:prstGeom prst="diamond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Question">
            <a:extLst>
              <a:ext uri="{FF2B5EF4-FFF2-40B4-BE49-F238E27FC236}">
                <a16:creationId xmlns:a16="http://schemas.microsoft.com/office/drawing/2014/main" id="{70ED1C44-671E-3702-CC94-F424F140739F}"/>
              </a:ext>
            </a:extLst>
          </p:cNvPr>
          <p:cNvSpPr txBox="1"/>
          <p:nvPr/>
        </p:nvSpPr>
        <p:spPr>
          <a:xfrm>
            <a:off x="609600" y="1286764"/>
            <a:ext cx="109728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1E222A"/>
                </a:solidFill>
                <a:latin typeface="Segoe UI" panose="020B0502040204020203" pitchFamily="34" charset="0"/>
              </a:rPr>
              <a:t>Укажите причины Первой мировой войны. Выберите все подходящие варианты ответа.</a:t>
            </a:r>
          </a:p>
        </p:txBody>
      </p:sp>
      <p:sp>
        <p:nvSpPr>
          <p:cNvPr id="6" name="Option 1 card">
            <a:extLst>
              <a:ext uri="{FF2B5EF4-FFF2-40B4-BE49-F238E27FC236}">
                <a16:creationId xmlns:a16="http://schemas.microsoft.com/office/drawing/2014/main" id="{01D4C290-F60E-AA66-4904-94506C39D624}"/>
              </a:ext>
            </a:extLst>
          </p:cNvPr>
          <p:cNvSpPr/>
          <p:nvPr/>
        </p:nvSpPr>
        <p:spPr>
          <a:xfrm>
            <a:off x="609600" y="2196084"/>
            <a:ext cx="10972800" cy="563880"/>
          </a:xfrm>
          <a:prstGeom prst="roundRect">
            <a:avLst>
              <a:gd name="adj" fmla="val 6000"/>
            </a:avLst>
          </a:prstGeom>
          <a:solidFill>
            <a:srgbClr val="DFE7F0"/>
          </a:solidFill>
          <a:ln w="25400">
            <a:solidFill>
              <a:srgbClr val="2F5E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ption 1">
            <a:extLst>
              <a:ext uri="{FF2B5EF4-FFF2-40B4-BE49-F238E27FC236}">
                <a16:creationId xmlns:a16="http://schemas.microsoft.com/office/drawing/2014/main" id="{1331879A-CB16-0305-501B-D6B8CA93F3B9}"/>
              </a:ext>
            </a:extLst>
          </p:cNvPr>
          <p:cNvSpPr txBox="1"/>
          <p:nvPr/>
        </p:nvSpPr>
        <p:spPr>
          <a:xfrm>
            <a:off x="749300" y="2310384"/>
            <a:ext cx="10693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B8432F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200" b="1" u="sng" dirty="0">
                <a:solidFill>
                  <a:srgbClr val="2F5E8E"/>
                </a:solidFill>
                <a:latin typeface="Segoe UI" panose="020B0502040204020203" pitchFamily="34" charset="0"/>
              </a:rPr>
              <a:t>Рост национализма в странах Европы</a:t>
            </a:r>
          </a:p>
        </p:txBody>
      </p:sp>
      <p:sp>
        <p:nvSpPr>
          <p:cNvPr id="8" name="Option 2 card">
            <a:extLst>
              <a:ext uri="{FF2B5EF4-FFF2-40B4-BE49-F238E27FC236}">
                <a16:creationId xmlns:a16="http://schemas.microsoft.com/office/drawing/2014/main" id="{5D1C9477-87D8-F10C-CAF6-A118BFE07392}"/>
              </a:ext>
            </a:extLst>
          </p:cNvPr>
          <p:cNvSpPr/>
          <p:nvPr/>
        </p:nvSpPr>
        <p:spPr>
          <a:xfrm>
            <a:off x="609600" y="2874264"/>
            <a:ext cx="10972800" cy="563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ption 2">
            <a:extLst>
              <a:ext uri="{FF2B5EF4-FFF2-40B4-BE49-F238E27FC236}">
                <a16:creationId xmlns:a16="http://schemas.microsoft.com/office/drawing/2014/main" id="{A2DC7EC8-79D8-EB7A-ED69-416C46C1FEDD}"/>
              </a:ext>
            </a:extLst>
          </p:cNvPr>
          <p:cNvSpPr txBox="1"/>
          <p:nvPr/>
        </p:nvSpPr>
        <p:spPr>
          <a:xfrm>
            <a:off x="749300" y="2988564"/>
            <a:ext cx="10693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B8432F"/>
              </a:buClr>
              <a:buSzPct val="100000"/>
              <a:buFont typeface="Georgia" panose="02040502050405020303" pitchFamily="18" charset="0"/>
              <a:buAutoNum type="arabicPeriod" startAt="2"/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Распространение социалистической идеологии в странах Европы</a:t>
            </a:r>
          </a:p>
        </p:txBody>
      </p:sp>
      <p:sp>
        <p:nvSpPr>
          <p:cNvPr id="10" name="Option 3 card">
            <a:extLst>
              <a:ext uri="{FF2B5EF4-FFF2-40B4-BE49-F238E27FC236}">
                <a16:creationId xmlns:a16="http://schemas.microsoft.com/office/drawing/2014/main" id="{40BE0E08-9AD9-8592-BBF4-033EE89B5E9F}"/>
              </a:ext>
            </a:extLst>
          </p:cNvPr>
          <p:cNvSpPr/>
          <p:nvPr/>
        </p:nvSpPr>
        <p:spPr>
          <a:xfrm>
            <a:off x="609600" y="3552444"/>
            <a:ext cx="10972800" cy="563880"/>
          </a:xfrm>
          <a:prstGeom prst="roundRect">
            <a:avLst>
              <a:gd name="adj" fmla="val 6000"/>
            </a:avLst>
          </a:prstGeom>
          <a:solidFill>
            <a:srgbClr val="DFE7F0"/>
          </a:solidFill>
          <a:ln w="25400">
            <a:solidFill>
              <a:srgbClr val="2F5E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ption 3">
            <a:extLst>
              <a:ext uri="{FF2B5EF4-FFF2-40B4-BE49-F238E27FC236}">
                <a16:creationId xmlns:a16="http://schemas.microsoft.com/office/drawing/2014/main" id="{C5064CF3-0F42-665C-D9FC-FAE3A6298AD4}"/>
              </a:ext>
            </a:extLst>
          </p:cNvPr>
          <p:cNvSpPr txBox="1"/>
          <p:nvPr/>
        </p:nvSpPr>
        <p:spPr>
          <a:xfrm>
            <a:off x="749300" y="3666744"/>
            <a:ext cx="10693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B8432F"/>
              </a:buClr>
              <a:buSzPct val="100000"/>
              <a:buFont typeface="Georgia" panose="02040502050405020303" pitchFamily="18" charset="0"/>
              <a:buAutoNum type="arabicPeriod" startAt="3"/>
            </a:pPr>
            <a:r>
              <a:rPr lang="ru-RU" sz="2200" b="1" u="sng" dirty="0">
                <a:solidFill>
                  <a:srgbClr val="2F5E8E"/>
                </a:solidFill>
                <a:latin typeface="Segoe UI" panose="020B0502040204020203" pitchFamily="34" charset="0"/>
              </a:rPr>
              <a:t>Территориальные притязания ведущих мировых держав</a:t>
            </a:r>
          </a:p>
        </p:txBody>
      </p:sp>
      <p:sp>
        <p:nvSpPr>
          <p:cNvPr id="12" name="Option 4 card">
            <a:extLst>
              <a:ext uri="{FF2B5EF4-FFF2-40B4-BE49-F238E27FC236}">
                <a16:creationId xmlns:a16="http://schemas.microsoft.com/office/drawing/2014/main" id="{243AC7A0-F6F0-101E-1438-16DE6B725E76}"/>
              </a:ext>
            </a:extLst>
          </p:cNvPr>
          <p:cNvSpPr/>
          <p:nvPr/>
        </p:nvSpPr>
        <p:spPr>
          <a:xfrm>
            <a:off x="609600" y="4230624"/>
            <a:ext cx="10972800" cy="563880"/>
          </a:xfrm>
          <a:prstGeom prst="roundRect">
            <a:avLst>
              <a:gd name="adj" fmla="val 6000"/>
            </a:avLst>
          </a:prstGeom>
          <a:solidFill>
            <a:srgbClr val="DFE7F0"/>
          </a:solidFill>
          <a:ln w="25400">
            <a:solidFill>
              <a:srgbClr val="2F5E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Option 4">
            <a:extLst>
              <a:ext uri="{FF2B5EF4-FFF2-40B4-BE49-F238E27FC236}">
                <a16:creationId xmlns:a16="http://schemas.microsoft.com/office/drawing/2014/main" id="{2C176FDF-2C17-00D5-5900-C0EE419377AF}"/>
              </a:ext>
            </a:extLst>
          </p:cNvPr>
          <p:cNvSpPr txBox="1"/>
          <p:nvPr/>
        </p:nvSpPr>
        <p:spPr>
          <a:xfrm>
            <a:off x="749300" y="4344924"/>
            <a:ext cx="10693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B8432F"/>
              </a:buClr>
              <a:buSzPct val="100000"/>
              <a:buFont typeface="Georgia" panose="02040502050405020303" pitchFamily="18" charset="0"/>
              <a:buAutoNum type="arabicPeriod" startAt="4"/>
            </a:pPr>
            <a:r>
              <a:rPr lang="ru-RU" sz="2200" b="1" u="sng" dirty="0">
                <a:solidFill>
                  <a:srgbClr val="2F5E8E"/>
                </a:solidFill>
                <a:latin typeface="Segoe UI" panose="020B0502040204020203" pitchFamily="34" charset="0"/>
              </a:rPr>
              <a:t>Торговое соперничество европейских государств</a:t>
            </a:r>
          </a:p>
        </p:txBody>
      </p:sp>
      <p:sp>
        <p:nvSpPr>
          <p:cNvPr id="14" name="Option 5 card">
            <a:extLst>
              <a:ext uri="{FF2B5EF4-FFF2-40B4-BE49-F238E27FC236}">
                <a16:creationId xmlns:a16="http://schemas.microsoft.com/office/drawing/2014/main" id="{2C1AD51F-B13D-DBDF-CBA5-EB058921C648}"/>
              </a:ext>
            </a:extLst>
          </p:cNvPr>
          <p:cNvSpPr/>
          <p:nvPr/>
        </p:nvSpPr>
        <p:spPr>
          <a:xfrm>
            <a:off x="609600" y="4908804"/>
            <a:ext cx="10972800" cy="563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C8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Option 5">
            <a:extLst>
              <a:ext uri="{FF2B5EF4-FFF2-40B4-BE49-F238E27FC236}">
                <a16:creationId xmlns:a16="http://schemas.microsoft.com/office/drawing/2014/main" id="{E1016261-E14C-25DA-75BD-61A5BE465FC8}"/>
              </a:ext>
            </a:extLst>
          </p:cNvPr>
          <p:cNvSpPr txBox="1"/>
          <p:nvPr/>
        </p:nvSpPr>
        <p:spPr>
          <a:xfrm>
            <a:off x="749300" y="5023104"/>
            <a:ext cx="10693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B8432F"/>
              </a:buClr>
              <a:buSzPct val="100000"/>
              <a:buFont typeface="Georgia" panose="02040502050405020303" pitchFamily="18" charset="0"/>
              <a:buAutoNum type="arabicPeriod" startAt="5"/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Усиление национально-освободительного движения в колониях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6EC35F45-2439-E90E-FA5D-07651CC0F38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C6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C6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270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BAE97CB-4824-39A4-F68C-F77D6980B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D6B061"/>
                </a:solidFill>
                <a:latin typeface="Georgia" panose="02040502050405020303" pitchFamily="18" charset="0"/>
              </a:rPr>
              <a:t>Закрепляем то, что знаем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E9946F47-89C1-0EAF-3AB6-483476CD5DE5}"/>
              </a:ext>
            </a:extLst>
          </p:cNvPr>
          <p:cNvCxnSpPr/>
          <p:nvPr/>
        </p:nvCxnSpPr>
        <p:spPr>
          <a:xfrm>
            <a:off x="609600" y="1003808"/>
            <a:ext cx="1524000" cy="0"/>
          </a:xfrm>
          <a:prstGeom prst="line">
            <a:avLst/>
          </a:prstGeom>
          <a:ln w="12700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EC4FB05D-441F-35D4-0F20-AFBD83CFEEC9}"/>
              </a:ext>
            </a:extLst>
          </p:cNvPr>
          <p:cNvSpPr/>
          <p:nvPr/>
        </p:nvSpPr>
        <p:spPr>
          <a:xfrm>
            <a:off x="584200" y="959358"/>
            <a:ext cx="88900" cy="88900"/>
          </a:xfrm>
          <a:prstGeom prst="diamond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Prompt">
            <a:extLst>
              <a:ext uri="{FF2B5EF4-FFF2-40B4-BE49-F238E27FC236}">
                <a16:creationId xmlns:a16="http://schemas.microsoft.com/office/drawing/2014/main" id="{34CCC843-BE4F-2552-6CE0-F53DC649A85E}"/>
              </a:ext>
            </a:extLst>
          </p:cNvPr>
          <p:cNvSpPr txBox="1"/>
          <p:nvPr/>
        </p:nvSpPr>
        <p:spPr>
          <a:xfrm>
            <a:off x="609600" y="1283208"/>
            <a:ext cx="109728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F2EDE2"/>
                </a:solidFill>
                <a:latin typeface="Segoe UI" panose="020B0502040204020203" pitchFamily="34" charset="0"/>
              </a:rPr>
              <a:t>Проанализируйте таблицу </a:t>
            </a:r>
            <a:r>
              <a:rPr lang="ru-RU" sz="2200" b="1" dirty="0">
                <a:solidFill>
                  <a:srgbClr val="D6B061"/>
                </a:solidFill>
                <a:latin typeface="Segoe UI" panose="020B0502040204020203" pitchFamily="34" charset="0"/>
              </a:rPr>
              <a:t>«Военно-экономические возможности сторон в 1914 году»</a:t>
            </a:r>
            <a:r>
              <a:rPr lang="ru-RU" sz="2200" dirty="0">
                <a:solidFill>
                  <a:srgbClr val="F2EDE2"/>
                </a:solidFill>
                <a:latin typeface="Segoe UI" panose="020B0502040204020203" pitchFamily="34" charset="0"/>
              </a:rPr>
              <a:t> и выполните задания.</a:t>
            </a:r>
          </a:p>
        </p:txBody>
      </p:sp>
      <p:sp>
        <p:nvSpPr>
          <p:cNvPr id="6" name="Table area">
            <a:extLst>
              <a:ext uri="{FF2B5EF4-FFF2-40B4-BE49-F238E27FC236}">
                <a16:creationId xmlns:a16="http://schemas.microsoft.com/office/drawing/2014/main" id="{EF2F5727-ABFC-9299-DCF2-D9899F4D1586}"/>
              </a:ext>
            </a:extLst>
          </p:cNvPr>
          <p:cNvSpPr/>
          <p:nvPr/>
        </p:nvSpPr>
        <p:spPr>
          <a:xfrm>
            <a:off x="508000" y="2055368"/>
            <a:ext cx="7670800" cy="4396232"/>
          </a:xfrm>
          <a:prstGeom prst="roundRect">
            <a:avLst>
              <a:gd name="adj" fmla="val 3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Table">
            <a:extLst>
              <a:ext uri="{FF2B5EF4-FFF2-40B4-BE49-F238E27FC236}">
                <a16:creationId xmlns:a16="http://schemas.microsoft.com/office/drawing/2014/main" id="{7E302EC8-9416-ACEF-81A9-300155400A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657624"/>
              </p:ext>
            </p:extLst>
          </p:nvPr>
        </p:nvGraphicFramePr>
        <p:xfrm>
          <a:off x="635000" y="2156968"/>
          <a:ext cx="7416800" cy="3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8600">
                  <a:extLst>
                    <a:ext uri="{9D8B030D-6E8A-4147-A177-3AD203B41FA5}">
                      <a16:colId xmlns:a16="http://schemas.microsoft.com/office/drawing/2014/main" val="2826549353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1000408244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295144319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4242119381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1424945733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3134741481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Государство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1E22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Население, млн чел.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1E22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Выплавка чугуна и стали, млн т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1E22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Армия мирного времени, млн чел.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1E22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Армия по окончании мобилизации, млн чел.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1E22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Количество артиллерийских орудий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1E22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279497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Германия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64,9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32,5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0,761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2,415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6 528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790104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Австро-Венгрия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3EEE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52,8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3EEE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4,5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3EEE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0,478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3EEE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2,300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3EEE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4 088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3EE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139095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ИТОГО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2E0D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117,7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2E0D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37,0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2E0D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1,239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2E0D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4,715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2E0D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10 616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2E0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830443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Англия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3EEE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47,0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3EEE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17,7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3EEE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0,132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3EEE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0,567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3EEE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1 352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3EE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867508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Франция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39,6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9,2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0,863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2,575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4 648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543016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Россия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3EEE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169,4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3EEE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8,5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3EEE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1,423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3EEE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5,338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3EEE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7 088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F3EE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684369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ИТОГО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DFE7F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256,0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DFE7F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35,4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DFE7F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2,418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DFE7F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8,480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DFE7F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rgbClr val="1E222A"/>
                          </a:solidFill>
                          <a:latin typeface="Segoe UI" panose="020B0502040204020203" pitchFamily="34" charset="0"/>
                        </a:rPr>
                        <a:t>13 088</a:t>
                      </a:r>
                    </a:p>
                  </a:txBody>
                  <a:tcPr marL="76200" marR="88900" marT="38100" marB="381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3C8B0"/>
                      </a:solidFill>
                    </a:lnT>
                    <a:lnB w="9525" cmpd="sng">
                      <a:solidFill>
                        <a:srgbClr val="D3C8B0"/>
                      </a:solidFill>
                    </a:lnB>
                    <a:solidFill>
                      <a:srgbClr val="DFE7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9684221"/>
                  </a:ext>
                </a:extLst>
              </a:tr>
            </a:tbl>
          </a:graphicData>
        </a:graphic>
      </p:graphicFrame>
      <p:sp>
        <p:nvSpPr>
          <p:cNvPr id="8" name="Tasks card">
            <a:extLst>
              <a:ext uri="{FF2B5EF4-FFF2-40B4-BE49-F238E27FC236}">
                <a16:creationId xmlns:a16="http://schemas.microsoft.com/office/drawing/2014/main" id="{AACF2445-FF94-04CE-4EF2-BCAF662AE200}"/>
              </a:ext>
            </a:extLst>
          </p:cNvPr>
          <p:cNvSpPr/>
          <p:nvPr/>
        </p:nvSpPr>
        <p:spPr>
          <a:xfrm>
            <a:off x="8382000" y="2055368"/>
            <a:ext cx="3251200" cy="4424680"/>
          </a:xfrm>
          <a:prstGeom prst="roundRect">
            <a:avLst>
              <a:gd name="adj" fmla="val 6000"/>
            </a:avLst>
          </a:prstGeom>
          <a:solidFill>
            <a:srgbClr val="1E29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asks">
            <a:extLst>
              <a:ext uri="{FF2B5EF4-FFF2-40B4-BE49-F238E27FC236}">
                <a16:creationId xmlns:a16="http://schemas.microsoft.com/office/drawing/2014/main" id="{7A577758-44B9-ABC3-9BCE-785543EF650F}"/>
              </a:ext>
            </a:extLst>
          </p:cNvPr>
          <p:cNvSpPr txBox="1"/>
          <p:nvPr/>
        </p:nvSpPr>
        <p:spPr>
          <a:xfrm>
            <a:off x="8585200" y="2233168"/>
            <a:ext cx="2844800" cy="4069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D6B061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dirty="0">
                <a:solidFill>
                  <a:srgbClr val="F2EDE2"/>
                </a:solidFill>
                <a:latin typeface="Segoe UI" panose="020B0502040204020203" pitchFamily="34" charset="0"/>
              </a:rPr>
              <a:t>Укажите государство-лидера по количеству людских ресурсов</a:t>
            </a:r>
          </a:p>
          <a:p>
            <a:pPr marL="304800" indent="-304800">
              <a:spcAft>
                <a:spcPts val="600"/>
              </a:spcAft>
              <a:buClr>
                <a:srgbClr val="D6B061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dirty="0">
                <a:solidFill>
                  <a:srgbClr val="F2EDE2"/>
                </a:solidFill>
                <a:latin typeface="Segoe UI" panose="020B0502040204020203" pitchFamily="34" charset="0"/>
              </a:rPr>
              <a:t>Укажите государство-лидера тяжёлой промышленности</a:t>
            </a:r>
          </a:p>
          <a:p>
            <a:pPr marL="304800" indent="-304800">
              <a:spcAft>
                <a:spcPts val="600"/>
              </a:spcAft>
              <a:buClr>
                <a:srgbClr val="D6B061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dirty="0">
                <a:solidFill>
                  <a:srgbClr val="F2EDE2"/>
                </a:solidFill>
                <a:latin typeface="Segoe UI" panose="020B0502040204020203" pitchFamily="34" charset="0"/>
              </a:rPr>
              <a:t>Укажите государство с наименьшей сухопутной армией.</a:t>
            </a:r>
          </a:p>
          <a:p>
            <a:pPr marL="304800" indent="-304800">
              <a:spcAft>
                <a:spcPts val="600"/>
              </a:spcAft>
              <a:buClr>
                <a:srgbClr val="D6B061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dirty="0">
                <a:solidFill>
                  <a:srgbClr val="F2EDE2"/>
                </a:solidFill>
                <a:latin typeface="Segoe UI" panose="020B0502040204020203" pitchFamily="34" charset="0"/>
              </a:rPr>
              <a:t>Укажите государство, больше всех увеличившее свою армию во время мобилизации.</a:t>
            </a:r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B77E58EA-0493-6F7B-CD47-92AC9DC0DAF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97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aticule">
            <a:extLst>
              <a:ext uri="{FF2B5EF4-FFF2-40B4-BE49-F238E27FC236}">
                <a16:creationId xmlns:a16="http://schemas.microsoft.com/office/drawing/2014/main" id="{BB8D372C-0FB9-535A-3879-8B4CF4094722}"/>
              </a:ext>
            </a:extLst>
          </p:cNvPr>
          <p:cNvGrpSpPr/>
          <p:nvPr/>
        </p:nvGrpSpPr>
        <p:grpSpPr>
          <a:xfrm>
            <a:off x="9906000" y="0"/>
            <a:ext cx="2286000" cy="1270000"/>
            <a:chOff x="9906000" y="0"/>
            <a:chExt cx="2286000" cy="1270000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C1436CFE-0F53-C821-534D-CDAB98438483}"/>
                </a:ext>
              </a:extLst>
            </p:cNvPr>
            <p:cNvCxnSpPr/>
            <p:nvPr/>
          </p:nvCxnSpPr>
          <p:spPr>
            <a:xfrm>
              <a:off x="9906000" y="0"/>
              <a:ext cx="0" cy="1270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13824CED-24BA-DA0B-4D08-2BF607AAA3D6}"/>
                </a:ext>
              </a:extLst>
            </p:cNvPr>
            <p:cNvCxnSpPr/>
            <p:nvPr/>
          </p:nvCxnSpPr>
          <p:spPr>
            <a:xfrm>
              <a:off x="10236200" y="0"/>
              <a:ext cx="0" cy="1270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D010C20B-5643-1398-BFDC-31FD3AA37953}"/>
                </a:ext>
              </a:extLst>
            </p:cNvPr>
            <p:cNvCxnSpPr/>
            <p:nvPr/>
          </p:nvCxnSpPr>
          <p:spPr>
            <a:xfrm>
              <a:off x="10566400" y="0"/>
              <a:ext cx="0" cy="1270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6ACE34A0-4E79-5E68-D620-C987562CE8EF}"/>
                </a:ext>
              </a:extLst>
            </p:cNvPr>
            <p:cNvCxnSpPr/>
            <p:nvPr/>
          </p:nvCxnSpPr>
          <p:spPr>
            <a:xfrm>
              <a:off x="10896600" y="0"/>
              <a:ext cx="0" cy="1270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54D5AF8E-711E-A4F3-94E2-8B863826FB1F}"/>
                </a:ext>
              </a:extLst>
            </p:cNvPr>
            <p:cNvCxnSpPr/>
            <p:nvPr/>
          </p:nvCxnSpPr>
          <p:spPr>
            <a:xfrm>
              <a:off x="11226800" y="0"/>
              <a:ext cx="0" cy="1270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50941A16-B733-424F-368F-35050F4009CD}"/>
                </a:ext>
              </a:extLst>
            </p:cNvPr>
            <p:cNvCxnSpPr/>
            <p:nvPr/>
          </p:nvCxnSpPr>
          <p:spPr>
            <a:xfrm>
              <a:off x="11557000" y="0"/>
              <a:ext cx="0" cy="1270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53E5FA02-D171-A748-4FEE-55133691803F}"/>
                </a:ext>
              </a:extLst>
            </p:cNvPr>
            <p:cNvCxnSpPr/>
            <p:nvPr/>
          </p:nvCxnSpPr>
          <p:spPr>
            <a:xfrm>
              <a:off x="11887200" y="0"/>
              <a:ext cx="0" cy="1270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CDB85C4F-79C5-2B92-477D-E0347F1A5765}"/>
                </a:ext>
              </a:extLst>
            </p:cNvPr>
            <p:cNvCxnSpPr/>
            <p:nvPr/>
          </p:nvCxnSpPr>
          <p:spPr>
            <a:xfrm>
              <a:off x="9906000" y="0"/>
              <a:ext cx="2286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8AB65D9E-DA0B-B708-C9FF-32CBFBC3A202}"/>
                </a:ext>
              </a:extLst>
            </p:cNvPr>
            <p:cNvCxnSpPr/>
            <p:nvPr/>
          </p:nvCxnSpPr>
          <p:spPr>
            <a:xfrm>
              <a:off x="9906000" y="330200"/>
              <a:ext cx="2286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2B8883BE-2C64-FD62-F0EF-23AC2C53E946}"/>
                </a:ext>
              </a:extLst>
            </p:cNvPr>
            <p:cNvCxnSpPr/>
            <p:nvPr/>
          </p:nvCxnSpPr>
          <p:spPr>
            <a:xfrm>
              <a:off x="9906000" y="660400"/>
              <a:ext cx="2286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D858BEEA-E8E6-AC55-4F96-55988DAD5CFE}"/>
                </a:ext>
              </a:extLst>
            </p:cNvPr>
            <p:cNvCxnSpPr/>
            <p:nvPr/>
          </p:nvCxnSpPr>
          <p:spPr>
            <a:xfrm>
              <a:off x="9906000" y="990600"/>
              <a:ext cx="2286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">
            <a:extLst>
              <a:ext uri="{FF2B5EF4-FFF2-40B4-BE49-F238E27FC236}">
                <a16:creationId xmlns:a16="http://schemas.microsoft.com/office/drawing/2014/main" id="{55DDDEF8-2E25-0D94-EED7-03B542D54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D6B061"/>
                </a:solidFill>
                <a:latin typeface="Georgia" panose="02040502050405020303" pitchFamily="18" charset="0"/>
              </a:rPr>
              <a:t>Закрепляем то, что знаем</a:t>
            </a:r>
          </a:p>
        </p:txBody>
      </p:sp>
      <p:cxnSp>
        <p:nvCxnSpPr>
          <p:cNvPr id="15" name="Rule">
            <a:extLst>
              <a:ext uri="{FF2B5EF4-FFF2-40B4-BE49-F238E27FC236}">
                <a16:creationId xmlns:a16="http://schemas.microsoft.com/office/drawing/2014/main" id="{8DE56A66-460A-0310-C638-39783786E305}"/>
              </a:ext>
            </a:extLst>
          </p:cNvPr>
          <p:cNvCxnSpPr/>
          <p:nvPr/>
        </p:nvCxnSpPr>
        <p:spPr>
          <a:xfrm>
            <a:off x="609600" y="1003808"/>
            <a:ext cx="1524000" cy="0"/>
          </a:xfrm>
          <a:prstGeom prst="line">
            <a:avLst/>
          </a:prstGeom>
          <a:ln w="12700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ule lozenge">
            <a:extLst>
              <a:ext uri="{FF2B5EF4-FFF2-40B4-BE49-F238E27FC236}">
                <a16:creationId xmlns:a16="http://schemas.microsoft.com/office/drawing/2014/main" id="{824EE14F-A4B3-1865-56B0-AD52742609F6}"/>
              </a:ext>
            </a:extLst>
          </p:cNvPr>
          <p:cNvSpPr/>
          <p:nvPr/>
        </p:nvSpPr>
        <p:spPr>
          <a:xfrm>
            <a:off x="584200" y="959358"/>
            <a:ext cx="88900" cy="88900"/>
          </a:xfrm>
          <a:prstGeom prst="diamond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Question">
            <a:extLst>
              <a:ext uri="{FF2B5EF4-FFF2-40B4-BE49-F238E27FC236}">
                <a16:creationId xmlns:a16="http://schemas.microsoft.com/office/drawing/2014/main" id="{4A419114-6F7B-8E8B-0073-2C67ADF8D6FF}"/>
              </a:ext>
            </a:extLst>
          </p:cNvPr>
          <p:cNvSpPr txBox="1"/>
          <p:nvPr/>
        </p:nvSpPr>
        <p:spPr>
          <a:xfrm>
            <a:off x="609600" y="1232408"/>
            <a:ext cx="109728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F2EDE2"/>
                </a:solidFill>
                <a:latin typeface="Segoe UI" panose="020B0502040204020203" pitchFamily="34" charset="0"/>
              </a:rPr>
              <a:t>Выберите верные выводы на основе таблицы.</a:t>
            </a:r>
          </a:p>
        </p:txBody>
      </p:sp>
      <p:sp>
        <p:nvSpPr>
          <p:cNvPr id="18" name="Option 1 card">
            <a:extLst>
              <a:ext uri="{FF2B5EF4-FFF2-40B4-BE49-F238E27FC236}">
                <a16:creationId xmlns:a16="http://schemas.microsoft.com/office/drawing/2014/main" id="{C2D8872C-BEFE-425D-A58B-F2F68A080771}"/>
              </a:ext>
            </a:extLst>
          </p:cNvPr>
          <p:cNvSpPr/>
          <p:nvPr/>
        </p:nvSpPr>
        <p:spPr>
          <a:xfrm>
            <a:off x="609600" y="1775968"/>
            <a:ext cx="10972800" cy="899160"/>
          </a:xfrm>
          <a:prstGeom prst="roundRect">
            <a:avLst>
              <a:gd name="adj" fmla="val 6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Option 1">
            <a:extLst>
              <a:ext uri="{FF2B5EF4-FFF2-40B4-BE49-F238E27FC236}">
                <a16:creationId xmlns:a16="http://schemas.microsoft.com/office/drawing/2014/main" id="{8975950D-9AE7-3369-D962-CBBC66D40723}"/>
              </a:ext>
            </a:extLst>
          </p:cNvPr>
          <p:cNvSpPr txBox="1"/>
          <p:nvPr/>
        </p:nvSpPr>
        <p:spPr>
          <a:xfrm>
            <a:off x="749300" y="1890268"/>
            <a:ext cx="106934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A8823A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Потенциал людских ресурсов Антанты был вдвое больше Германии и Австро-Венгрии</a:t>
            </a:r>
          </a:p>
        </p:txBody>
      </p:sp>
      <p:sp>
        <p:nvSpPr>
          <p:cNvPr id="20" name="Option 2 card">
            <a:extLst>
              <a:ext uri="{FF2B5EF4-FFF2-40B4-BE49-F238E27FC236}">
                <a16:creationId xmlns:a16="http://schemas.microsoft.com/office/drawing/2014/main" id="{3EE48212-96A2-261D-FC75-C0536FC75379}"/>
              </a:ext>
            </a:extLst>
          </p:cNvPr>
          <p:cNvSpPr/>
          <p:nvPr/>
        </p:nvSpPr>
        <p:spPr>
          <a:xfrm>
            <a:off x="609600" y="2789428"/>
            <a:ext cx="10972800" cy="563880"/>
          </a:xfrm>
          <a:prstGeom prst="roundRect">
            <a:avLst>
              <a:gd name="adj" fmla="val 6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Option 2">
            <a:extLst>
              <a:ext uri="{FF2B5EF4-FFF2-40B4-BE49-F238E27FC236}">
                <a16:creationId xmlns:a16="http://schemas.microsoft.com/office/drawing/2014/main" id="{F10EECE3-5E85-7B1F-9B22-7045B5ABB132}"/>
              </a:ext>
            </a:extLst>
          </p:cNvPr>
          <p:cNvSpPr txBox="1"/>
          <p:nvPr/>
        </p:nvSpPr>
        <p:spPr>
          <a:xfrm>
            <a:off x="749300" y="2903728"/>
            <a:ext cx="10693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A8823A"/>
              </a:buClr>
              <a:buSzPct val="100000"/>
              <a:buFont typeface="Georgia" panose="02040502050405020303" pitchFamily="18" charset="0"/>
              <a:buAutoNum type="arabicPeriod" startAt="2"/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Армия Германии и Австро-Венгрии превосходила армию Антанты</a:t>
            </a:r>
          </a:p>
        </p:txBody>
      </p:sp>
      <p:sp>
        <p:nvSpPr>
          <p:cNvPr id="22" name="Option 3 card">
            <a:extLst>
              <a:ext uri="{FF2B5EF4-FFF2-40B4-BE49-F238E27FC236}">
                <a16:creationId xmlns:a16="http://schemas.microsoft.com/office/drawing/2014/main" id="{1B7AB1EF-EE68-70C6-86E7-96211156C4A3}"/>
              </a:ext>
            </a:extLst>
          </p:cNvPr>
          <p:cNvSpPr/>
          <p:nvPr/>
        </p:nvSpPr>
        <p:spPr>
          <a:xfrm>
            <a:off x="609600" y="3467608"/>
            <a:ext cx="10972800" cy="899160"/>
          </a:xfrm>
          <a:prstGeom prst="roundRect">
            <a:avLst>
              <a:gd name="adj" fmla="val 6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Option 3">
            <a:extLst>
              <a:ext uri="{FF2B5EF4-FFF2-40B4-BE49-F238E27FC236}">
                <a16:creationId xmlns:a16="http://schemas.microsoft.com/office/drawing/2014/main" id="{5B063DD0-D2FC-D811-E49C-44676E8911CB}"/>
              </a:ext>
            </a:extLst>
          </p:cNvPr>
          <p:cNvSpPr txBox="1"/>
          <p:nvPr/>
        </p:nvSpPr>
        <p:spPr>
          <a:xfrm>
            <a:off x="749300" y="3581908"/>
            <a:ext cx="106934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A8823A"/>
              </a:buClr>
              <a:buSzPct val="100000"/>
              <a:buFont typeface="Georgia" panose="02040502050405020303" pitchFamily="18" charset="0"/>
              <a:buAutoNum type="arabicPeriod" startAt="3"/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Российская империя предоставила самое большое количество солдат во время мобилизации</a:t>
            </a:r>
          </a:p>
        </p:txBody>
      </p:sp>
      <p:sp>
        <p:nvSpPr>
          <p:cNvPr id="24" name="Option 4 card">
            <a:extLst>
              <a:ext uri="{FF2B5EF4-FFF2-40B4-BE49-F238E27FC236}">
                <a16:creationId xmlns:a16="http://schemas.microsoft.com/office/drawing/2014/main" id="{8FA68149-B2B5-7D78-CBB2-320D0CB1BED0}"/>
              </a:ext>
            </a:extLst>
          </p:cNvPr>
          <p:cNvSpPr/>
          <p:nvPr/>
        </p:nvSpPr>
        <p:spPr>
          <a:xfrm>
            <a:off x="609600" y="4481068"/>
            <a:ext cx="10972800" cy="899160"/>
          </a:xfrm>
          <a:prstGeom prst="roundRect">
            <a:avLst>
              <a:gd name="adj" fmla="val 6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Option 4">
            <a:extLst>
              <a:ext uri="{FF2B5EF4-FFF2-40B4-BE49-F238E27FC236}">
                <a16:creationId xmlns:a16="http://schemas.microsoft.com/office/drawing/2014/main" id="{C759A3F7-264B-91DD-D4ED-2C54FD1E0EAC}"/>
              </a:ext>
            </a:extLst>
          </p:cNvPr>
          <p:cNvSpPr txBox="1"/>
          <p:nvPr/>
        </p:nvSpPr>
        <p:spPr>
          <a:xfrm>
            <a:off x="749300" y="4595368"/>
            <a:ext cx="106934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A8823A"/>
              </a:buClr>
              <a:buSzPct val="100000"/>
              <a:buFont typeface="Georgia" panose="02040502050405020303" pitchFamily="18" charset="0"/>
              <a:buAutoNum type="arabicPeriod" startAt="4"/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Уровень развития экономики противоборствующих блоков был примерно одинаков</a:t>
            </a:r>
          </a:p>
        </p:txBody>
      </p:sp>
      <p:sp>
        <p:nvSpPr>
          <p:cNvPr id="26" name="Option 5 card">
            <a:extLst>
              <a:ext uri="{FF2B5EF4-FFF2-40B4-BE49-F238E27FC236}">
                <a16:creationId xmlns:a16="http://schemas.microsoft.com/office/drawing/2014/main" id="{5B1AE3EA-6230-9FC6-358D-9AF7E95E7A5D}"/>
              </a:ext>
            </a:extLst>
          </p:cNvPr>
          <p:cNvSpPr/>
          <p:nvPr/>
        </p:nvSpPr>
        <p:spPr>
          <a:xfrm>
            <a:off x="609600" y="5494528"/>
            <a:ext cx="10972800" cy="899160"/>
          </a:xfrm>
          <a:prstGeom prst="roundRect">
            <a:avLst>
              <a:gd name="adj" fmla="val 6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Option 5">
            <a:extLst>
              <a:ext uri="{FF2B5EF4-FFF2-40B4-BE49-F238E27FC236}">
                <a16:creationId xmlns:a16="http://schemas.microsoft.com/office/drawing/2014/main" id="{DD1F5519-83A2-41F7-B37F-7EC9B20C547D}"/>
              </a:ext>
            </a:extLst>
          </p:cNvPr>
          <p:cNvSpPr txBox="1"/>
          <p:nvPr/>
        </p:nvSpPr>
        <p:spPr>
          <a:xfrm>
            <a:off x="749300" y="5608828"/>
            <a:ext cx="106934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A8823A"/>
              </a:buClr>
              <a:buSzPct val="100000"/>
              <a:buFont typeface="Georgia" panose="02040502050405020303" pitchFamily="18" charset="0"/>
              <a:buAutoNum type="arabicPeriod" startAt="5"/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Возможности противников обеспечить армии артиллерией были примерно одинаковы</a:t>
            </a:r>
          </a:p>
        </p:txBody>
      </p:sp>
      <p:sp>
        <p:nvSpPr>
          <p:cNvPr id="28" name="Signature 100ballnik.com">
            <a:extLst>
              <a:ext uri="{FF2B5EF4-FFF2-40B4-BE49-F238E27FC236}">
                <a16:creationId xmlns:a16="http://schemas.microsoft.com/office/drawing/2014/main" id="{16EC0EE9-C609-974B-AAE4-2418B609D36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712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A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aticule">
            <a:extLst>
              <a:ext uri="{FF2B5EF4-FFF2-40B4-BE49-F238E27FC236}">
                <a16:creationId xmlns:a16="http://schemas.microsoft.com/office/drawing/2014/main" id="{598B2982-52DB-CA57-18F4-7E01D986A755}"/>
              </a:ext>
            </a:extLst>
          </p:cNvPr>
          <p:cNvGrpSpPr/>
          <p:nvPr/>
        </p:nvGrpSpPr>
        <p:grpSpPr>
          <a:xfrm>
            <a:off x="9906000" y="0"/>
            <a:ext cx="2286000" cy="1270000"/>
            <a:chOff x="9906000" y="0"/>
            <a:chExt cx="2286000" cy="1270000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D3F8FCE6-4EBC-D1B4-2432-E4A924A1CC55}"/>
                </a:ext>
              </a:extLst>
            </p:cNvPr>
            <p:cNvCxnSpPr/>
            <p:nvPr/>
          </p:nvCxnSpPr>
          <p:spPr>
            <a:xfrm>
              <a:off x="9906000" y="0"/>
              <a:ext cx="0" cy="1270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750FD384-4736-79DD-FAC2-FE94743AA22C}"/>
                </a:ext>
              </a:extLst>
            </p:cNvPr>
            <p:cNvCxnSpPr/>
            <p:nvPr/>
          </p:nvCxnSpPr>
          <p:spPr>
            <a:xfrm>
              <a:off x="10236200" y="0"/>
              <a:ext cx="0" cy="1270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5C176CF5-8EDA-9417-58F2-B8A3715F7CFC}"/>
                </a:ext>
              </a:extLst>
            </p:cNvPr>
            <p:cNvCxnSpPr/>
            <p:nvPr/>
          </p:nvCxnSpPr>
          <p:spPr>
            <a:xfrm>
              <a:off x="10566400" y="0"/>
              <a:ext cx="0" cy="1270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430FED40-5727-C6CE-D5CE-FDC79ED8F165}"/>
                </a:ext>
              </a:extLst>
            </p:cNvPr>
            <p:cNvCxnSpPr/>
            <p:nvPr/>
          </p:nvCxnSpPr>
          <p:spPr>
            <a:xfrm>
              <a:off x="10896600" y="0"/>
              <a:ext cx="0" cy="1270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A65BC05B-8817-74EC-713A-30A16E35A55C}"/>
                </a:ext>
              </a:extLst>
            </p:cNvPr>
            <p:cNvCxnSpPr/>
            <p:nvPr/>
          </p:nvCxnSpPr>
          <p:spPr>
            <a:xfrm>
              <a:off x="11226800" y="0"/>
              <a:ext cx="0" cy="1270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895A42F8-7BE3-DE47-6B71-51694A25792E}"/>
                </a:ext>
              </a:extLst>
            </p:cNvPr>
            <p:cNvCxnSpPr/>
            <p:nvPr/>
          </p:nvCxnSpPr>
          <p:spPr>
            <a:xfrm>
              <a:off x="11557000" y="0"/>
              <a:ext cx="0" cy="1270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24DFC38A-722B-70B7-F803-DBD37FF01599}"/>
                </a:ext>
              </a:extLst>
            </p:cNvPr>
            <p:cNvCxnSpPr/>
            <p:nvPr/>
          </p:nvCxnSpPr>
          <p:spPr>
            <a:xfrm>
              <a:off x="11887200" y="0"/>
              <a:ext cx="0" cy="127000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8E88C765-63AE-B182-938F-53D0BE55EDAE}"/>
                </a:ext>
              </a:extLst>
            </p:cNvPr>
            <p:cNvCxnSpPr/>
            <p:nvPr/>
          </p:nvCxnSpPr>
          <p:spPr>
            <a:xfrm>
              <a:off x="9906000" y="0"/>
              <a:ext cx="2286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118EB523-6CE8-792F-55A1-9CF9599F14F4}"/>
                </a:ext>
              </a:extLst>
            </p:cNvPr>
            <p:cNvCxnSpPr/>
            <p:nvPr/>
          </p:nvCxnSpPr>
          <p:spPr>
            <a:xfrm>
              <a:off x="9906000" y="330200"/>
              <a:ext cx="2286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A01A885C-3070-BE89-9F24-178D066C60D7}"/>
                </a:ext>
              </a:extLst>
            </p:cNvPr>
            <p:cNvCxnSpPr/>
            <p:nvPr/>
          </p:nvCxnSpPr>
          <p:spPr>
            <a:xfrm>
              <a:off x="9906000" y="660400"/>
              <a:ext cx="2286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79D16350-4EB5-8B84-13FD-3DD641FFB84D}"/>
                </a:ext>
              </a:extLst>
            </p:cNvPr>
            <p:cNvCxnSpPr/>
            <p:nvPr/>
          </p:nvCxnSpPr>
          <p:spPr>
            <a:xfrm>
              <a:off x="9906000" y="990600"/>
              <a:ext cx="2286000" cy="0"/>
            </a:xfrm>
            <a:prstGeom prst="line">
              <a:avLst/>
            </a:prstGeom>
            <a:ln w="6350">
              <a:solidFill>
                <a:srgbClr val="2C3A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">
            <a:extLst>
              <a:ext uri="{FF2B5EF4-FFF2-40B4-BE49-F238E27FC236}">
                <a16:creationId xmlns:a16="http://schemas.microsoft.com/office/drawing/2014/main" id="{B8001576-595B-1F36-0FEC-17FDE038A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D6B061"/>
                </a:solidFill>
                <a:latin typeface="Georgia" panose="02040502050405020303" pitchFamily="18" charset="0"/>
              </a:rPr>
              <a:t>Закрепляем то, что знаем</a:t>
            </a:r>
          </a:p>
        </p:txBody>
      </p:sp>
      <p:cxnSp>
        <p:nvCxnSpPr>
          <p:cNvPr id="15" name="Rule">
            <a:extLst>
              <a:ext uri="{FF2B5EF4-FFF2-40B4-BE49-F238E27FC236}">
                <a16:creationId xmlns:a16="http://schemas.microsoft.com/office/drawing/2014/main" id="{8D9CAEE0-5263-E6A8-A91E-87946136AE91}"/>
              </a:ext>
            </a:extLst>
          </p:cNvPr>
          <p:cNvCxnSpPr/>
          <p:nvPr/>
        </p:nvCxnSpPr>
        <p:spPr>
          <a:xfrm>
            <a:off x="609600" y="1003808"/>
            <a:ext cx="1524000" cy="0"/>
          </a:xfrm>
          <a:prstGeom prst="line">
            <a:avLst/>
          </a:prstGeom>
          <a:ln w="12700">
            <a:solidFill>
              <a:srgbClr val="A882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ule lozenge">
            <a:extLst>
              <a:ext uri="{FF2B5EF4-FFF2-40B4-BE49-F238E27FC236}">
                <a16:creationId xmlns:a16="http://schemas.microsoft.com/office/drawing/2014/main" id="{3BB0C016-FF7F-BF89-6F35-5620218416EE}"/>
              </a:ext>
            </a:extLst>
          </p:cNvPr>
          <p:cNvSpPr/>
          <p:nvPr/>
        </p:nvSpPr>
        <p:spPr>
          <a:xfrm>
            <a:off x="584200" y="959358"/>
            <a:ext cx="88900" cy="88900"/>
          </a:xfrm>
          <a:prstGeom prst="diamond">
            <a:avLst/>
          </a:prstGeom>
          <a:solidFill>
            <a:srgbClr val="D6B06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Question">
            <a:extLst>
              <a:ext uri="{FF2B5EF4-FFF2-40B4-BE49-F238E27FC236}">
                <a16:creationId xmlns:a16="http://schemas.microsoft.com/office/drawing/2014/main" id="{437F84E3-036F-1FDF-5A08-6A035F0651BD}"/>
              </a:ext>
            </a:extLst>
          </p:cNvPr>
          <p:cNvSpPr txBox="1"/>
          <p:nvPr/>
        </p:nvSpPr>
        <p:spPr>
          <a:xfrm>
            <a:off x="609600" y="1232408"/>
            <a:ext cx="109728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F2EDE2"/>
                </a:solidFill>
                <a:latin typeface="Segoe UI" panose="020B0502040204020203" pitchFamily="34" charset="0"/>
              </a:rPr>
              <a:t>Выберите верные выводы на основе таблицы.</a:t>
            </a:r>
          </a:p>
        </p:txBody>
      </p:sp>
      <p:sp>
        <p:nvSpPr>
          <p:cNvPr id="18" name="Option 1 card">
            <a:extLst>
              <a:ext uri="{FF2B5EF4-FFF2-40B4-BE49-F238E27FC236}">
                <a16:creationId xmlns:a16="http://schemas.microsoft.com/office/drawing/2014/main" id="{1A8CCB48-34EB-C33F-EF21-728A75A38C23}"/>
              </a:ext>
            </a:extLst>
          </p:cNvPr>
          <p:cNvSpPr/>
          <p:nvPr/>
        </p:nvSpPr>
        <p:spPr>
          <a:xfrm>
            <a:off x="609600" y="1775968"/>
            <a:ext cx="10972800" cy="899160"/>
          </a:xfrm>
          <a:prstGeom prst="roundRect">
            <a:avLst>
              <a:gd name="adj" fmla="val 6000"/>
            </a:avLst>
          </a:prstGeom>
          <a:solidFill>
            <a:srgbClr val="FFF6DE"/>
          </a:solidFill>
          <a:ln w="25400">
            <a:solidFill>
              <a:srgbClr val="D6B06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Option 1">
            <a:extLst>
              <a:ext uri="{FF2B5EF4-FFF2-40B4-BE49-F238E27FC236}">
                <a16:creationId xmlns:a16="http://schemas.microsoft.com/office/drawing/2014/main" id="{2BFEAA05-1C32-3FFA-E856-4691018906BF}"/>
              </a:ext>
            </a:extLst>
          </p:cNvPr>
          <p:cNvSpPr txBox="1"/>
          <p:nvPr/>
        </p:nvSpPr>
        <p:spPr>
          <a:xfrm>
            <a:off x="749300" y="1890268"/>
            <a:ext cx="106934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A8823A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200" b="1" u="sng" dirty="0">
                <a:solidFill>
                  <a:srgbClr val="8E2B22"/>
                </a:solidFill>
                <a:latin typeface="Segoe UI" panose="020B0502040204020203" pitchFamily="34" charset="0"/>
              </a:rPr>
              <a:t>Потенциал людских ресурсов Антанты был вдвое больше Германии и Австро-Венгрии</a:t>
            </a:r>
          </a:p>
        </p:txBody>
      </p:sp>
      <p:sp>
        <p:nvSpPr>
          <p:cNvPr id="20" name="Option 2 card">
            <a:extLst>
              <a:ext uri="{FF2B5EF4-FFF2-40B4-BE49-F238E27FC236}">
                <a16:creationId xmlns:a16="http://schemas.microsoft.com/office/drawing/2014/main" id="{741BA898-8FA5-3179-EBBA-948708A2579B}"/>
              </a:ext>
            </a:extLst>
          </p:cNvPr>
          <p:cNvSpPr/>
          <p:nvPr/>
        </p:nvSpPr>
        <p:spPr>
          <a:xfrm>
            <a:off x="609600" y="2789428"/>
            <a:ext cx="10972800" cy="563880"/>
          </a:xfrm>
          <a:prstGeom prst="roundRect">
            <a:avLst>
              <a:gd name="adj" fmla="val 6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Option 2">
            <a:extLst>
              <a:ext uri="{FF2B5EF4-FFF2-40B4-BE49-F238E27FC236}">
                <a16:creationId xmlns:a16="http://schemas.microsoft.com/office/drawing/2014/main" id="{82CB0185-1AC1-9B81-15A0-C9E68B093DA1}"/>
              </a:ext>
            </a:extLst>
          </p:cNvPr>
          <p:cNvSpPr txBox="1"/>
          <p:nvPr/>
        </p:nvSpPr>
        <p:spPr>
          <a:xfrm>
            <a:off x="749300" y="2903728"/>
            <a:ext cx="10693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A8823A"/>
              </a:buClr>
              <a:buSzPct val="100000"/>
              <a:buFont typeface="Georgia" panose="02040502050405020303" pitchFamily="18" charset="0"/>
              <a:buAutoNum type="arabicPeriod" startAt="2"/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Армия Германии и Австро-Венгрии превосходила армию Антанты</a:t>
            </a:r>
          </a:p>
        </p:txBody>
      </p:sp>
      <p:sp>
        <p:nvSpPr>
          <p:cNvPr id="22" name="Option 3 card">
            <a:extLst>
              <a:ext uri="{FF2B5EF4-FFF2-40B4-BE49-F238E27FC236}">
                <a16:creationId xmlns:a16="http://schemas.microsoft.com/office/drawing/2014/main" id="{3A9CEAD4-668F-8DC6-21AA-40A18327D4E1}"/>
              </a:ext>
            </a:extLst>
          </p:cNvPr>
          <p:cNvSpPr/>
          <p:nvPr/>
        </p:nvSpPr>
        <p:spPr>
          <a:xfrm>
            <a:off x="609600" y="3467608"/>
            <a:ext cx="10972800" cy="899160"/>
          </a:xfrm>
          <a:prstGeom prst="roundRect">
            <a:avLst>
              <a:gd name="adj" fmla="val 6000"/>
            </a:avLst>
          </a:prstGeom>
          <a:solidFill>
            <a:srgbClr val="FFF6DE"/>
          </a:solidFill>
          <a:ln w="25400">
            <a:solidFill>
              <a:srgbClr val="D6B06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Option 3">
            <a:extLst>
              <a:ext uri="{FF2B5EF4-FFF2-40B4-BE49-F238E27FC236}">
                <a16:creationId xmlns:a16="http://schemas.microsoft.com/office/drawing/2014/main" id="{09EBEF70-CA48-A3C0-E096-E0665F11D94F}"/>
              </a:ext>
            </a:extLst>
          </p:cNvPr>
          <p:cNvSpPr txBox="1"/>
          <p:nvPr/>
        </p:nvSpPr>
        <p:spPr>
          <a:xfrm>
            <a:off x="749300" y="3581908"/>
            <a:ext cx="106934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A8823A"/>
              </a:buClr>
              <a:buSzPct val="100000"/>
              <a:buFont typeface="Georgia" panose="02040502050405020303" pitchFamily="18" charset="0"/>
              <a:buAutoNum type="arabicPeriod" startAt="3"/>
            </a:pPr>
            <a:r>
              <a:rPr lang="ru-RU" sz="2200" b="1" u="sng" dirty="0">
                <a:solidFill>
                  <a:srgbClr val="8E2B22"/>
                </a:solidFill>
                <a:latin typeface="Segoe UI" panose="020B0502040204020203" pitchFamily="34" charset="0"/>
              </a:rPr>
              <a:t>Российская империя предоставила самое большое количество солдат во время мобилизации</a:t>
            </a:r>
          </a:p>
        </p:txBody>
      </p:sp>
      <p:sp>
        <p:nvSpPr>
          <p:cNvPr id="24" name="Option 4 card">
            <a:extLst>
              <a:ext uri="{FF2B5EF4-FFF2-40B4-BE49-F238E27FC236}">
                <a16:creationId xmlns:a16="http://schemas.microsoft.com/office/drawing/2014/main" id="{7E85C3E1-2423-7F46-9BBE-A031C60D07D3}"/>
              </a:ext>
            </a:extLst>
          </p:cNvPr>
          <p:cNvSpPr/>
          <p:nvPr/>
        </p:nvSpPr>
        <p:spPr>
          <a:xfrm>
            <a:off x="609600" y="4481068"/>
            <a:ext cx="10972800" cy="899160"/>
          </a:xfrm>
          <a:prstGeom prst="roundRect">
            <a:avLst>
              <a:gd name="adj" fmla="val 6000"/>
            </a:avLst>
          </a:prstGeom>
          <a:solidFill>
            <a:srgbClr val="F4EF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Option 4">
            <a:extLst>
              <a:ext uri="{FF2B5EF4-FFF2-40B4-BE49-F238E27FC236}">
                <a16:creationId xmlns:a16="http://schemas.microsoft.com/office/drawing/2014/main" id="{9E976BBD-56CD-CFCA-813E-A085BE930F07}"/>
              </a:ext>
            </a:extLst>
          </p:cNvPr>
          <p:cNvSpPr txBox="1"/>
          <p:nvPr/>
        </p:nvSpPr>
        <p:spPr>
          <a:xfrm>
            <a:off x="749300" y="4595368"/>
            <a:ext cx="106934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A8823A"/>
              </a:buClr>
              <a:buSzPct val="100000"/>
              <a:buFont typeface="Georgia" panose="02040502050405020303" pitchFamily="18" charset="0"/>
              <a:buAutoNum type="arabicPeriod" startAt="4"/>
            </a:pPr>
            <a:r>
              <a:rPr lang="ru-RU" sz="2200" dirty="0">
                <a:solidFill>
                  <a:srgbClr val="1E222A"/>
                </a:solidFill>
                <a:latin typeface="Segoe UI" panose="020B0502040204020203" pitchFamily="34" charset="0"/>
              </a:rPr>
              <a:t>Уровень развития экономики противоборствующих блоков был примерно одинаков</a:t>
            </a:r>
          </a:p>
        </p:txBody>
      </p:sp>
      <p:sp>
        <p:nvSpPr>
          <p:cNvPr id="26" name="Option 5 card">
            <a:extLst>
              <a:ext uri="{FF2B5EF4-FFF2-40B4-BE49-F238E27FC236}">
                <a16:creationId xmlns:a16="http://schemas.microsoft.com/office/drawing/2014/main" id="{A7895777-B666-4B11-75C7-8DB8FE0DBE4C}"/>
              </a:ext>
            </a:extLst>
          </p:cNvPr>
          <p:cNvSpPr/>
          <p:nvPr/>
        </p:nvSpPr>
        <p:spPr>
          <a:xfrm>
            <a:off x="609600" y="5494528"/>
            <a:ext cx="10972800" cy="899160"/>
          </a:xfrm>
          <a:prstGeom prst="roundRect">
            <a:avLst>
              <a:gd name="adj" fmla="val 6000"/>
            </a:avLst>
          </a:prstGeom>
          <a:solidFill>
            <a:srgbClr val="FFF6DE"/>
          </a:solidFill>
          <a:ln w="25400">
            <a:solidFill>
              <a:srgbClr val="D6B06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Option 5">
            <a:extLst>
              <a:ext uri="{FF2B5EF4-FFF2-40B4-BE49-F238E27FC236}">
                <a16:creationId xmlns:a16="http://schemas.microsoft.com/office/drawing/2014/main" id="{446AAC99-DCFD-2297-D8A7-A61F256DBD94}"/>
              </a:ext>
            </a:extLst>
          </p:cNvPr>
          <p:cNvSpPr txBox="1"/>
          <p:nvPr/>
        </p:nvSpPr>
        <p:spPr>
          <a:xfrm>
            <a:off x="749300" y="5608828"/>
            <a:ext cx="106934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57200" indent="-457200">
              <a:spcAft>
                <a:spcPts val="600"/>
              </a:spcAft>
              <a:buClr>
                <a:srgbClr val="A8823A"/>
              </a:buClr>
              <a:buSzPct val="100000"/>
              <a:buFont typeface="Georgia" panose="02040502050405020303" pitchFamily="18" charset="0"/>
              <a:buAutoNum type="arabicPeriod" startAt="5"/>
            </a:pPr>
            <a:r>
              <a:rPr lang="ru-RU" sz="2200" b="1" u="sng" dirty="0">
                <a:solidFill>
                  <a:srgbClr val="8E2B22"/>
                </a:solidFill>
                <a:latin typeface="Segoe UI" panose="020B0502040204020203" pitchFamily="34" charset="0"/>
              </a:rPr>
              <a:t>Возможности противников обеспечить армии артиллерией были примерно одинаковы</a:t>
            </a:r>
          </a:p>
        </p:txBody>
      </p:sp>
      <p:sp>
        <p:nvSpPr>
          <p:cNvPr id="28" name="Signature 100ballnik.com">
            <a:extLst>
              <a:ext uri="{FF2B5EF4-FFF2-40B4-BE49-F238E27FC236}">
                <a16:creationId xmlns:a16="http://schemas.microsoft.com/office/drawing/2014/main" id="{773B42F8-2DBD-52F7-1701-B134AC46C1E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96A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96A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481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op band">
            <a:extLst>
              <a:ext uri="{FF2B5EF4-FFF2-40B4-BE49-F238E27FC236}">
                <a16:creationId xmlns:a16="http://schemas.microsoft.com/office/drawing/2014/main" id="{D817BD41-E77F-0C82-D490-CAE16A9FCCED}"/>
              </a:ext>
            </a:extLst>
          </p:cNvPr>
          <p:cNvSpPr/>
          <p:nvPr/>
        </p:nvSpPr>
        <p:spPr>
          <a:xfrm>
            <a:off x="0" y="0"/>
            <a:ext cx="12192000" cy="1168400"/>
          </a:xfrm>
          <a:prstGeom prst="rect">
            <a:avLst/>
          </a:prstGeom>
          <a:solidFill>
            <a:srgbClr val="131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906F360-7149-1CF5-7489-E7890CCA4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8890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800" dirty="0">
                <a:solidFill>
                  <a:srgbClr val="D6B061"/>
                </a:solidFill>
                <a:latin typeface="Georgia" panose="02040502050405020303" pitchFamily="18" charset="0"/>
              </a:rPr>
              <a:t>Подведем итоги</a:t>
            </a:r>
          </a:p>
        </p:txBody>
      </p:sp>
      <p:sp>
        <p:nvSpPr>
          <p:cNvPr id="4" name="Key bar">
            <a:extLst>
              <a:ext uri="{FF2B5EF4-FFF2-40B4-BE49-F238E27FC236}">
                <a16:creationId xmlns:a16="http://schemas.microsoft.com/office/drawing/2014/main" id="{6E612CD5-FACA-3DEA-8808-F5DB2A0C4458}"/>
              </a:ext>
            </a:extLst>
          </p:cNvPr>
          <p:cNvSpPr/>
          <p:nvPr/>
        </p:nvSpPr>
        <p:spPr>
          <a:xfrm>
            <a:off x="10414000" y="558800"/>
            <a:ext cx="431800" cy="6350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Key bar">
            <a:extLst>
              <a:ext uri="{FF2B5EF4-FFF2-40B4-BE49-F238E27FC236}">
                <a16:creationId xmlns:a16="http://schemas.microsoft.com/office/drawing/2014/main" id="{DA057ADE-D71E-D570-EB6F-2BF5216B85B6}"/>
              </a:ext>
            </a:extLst>
          </p:cNvPr>
          <p:cNvSpPr/>
          <p:nvPr/>
        </p:nvSpPr>
        <p:spPr>
          <a:xfrm>
            <a:off x="10896600" y="558800"/>
            <a:ext cx="431800" cy="63500"/>
          </a:xfrm>
          <a:prstGeom prst="rect">
            <a:avLst/>
          </a:prstGeom>
          <a:solidFill>
            <a:srgbClr val="8E2B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m 00 card">
            <a:extLst>
              <a:ext uri="{FF2B5EF4-FFF2-40B4-BE49-F238E27FC236}">
                <a16:creationId xmlns:a16="http://schemas.microsoft.com/office/drawing/2014/main" id="{BD394FDF-D4BF-3B37-9B93-36DDC289AD24}"/>
              </a:ext>
            </a:extLst>
          </p:cNvPr>
          <p:cNvSpPr/>
          <p:nvPr/>
        </p:nvSpPr>
        <p:spPr>
          <a:xfrm>
            <a:off x="609600" y="1422400"/>
            <a:ext cx="5334000" cy="863600"/>
          </a:xfrm>
          <a:prstGeom prst="roundRect">
            <a:avLst>
              <a:gd name="adj" fmla="val 6000"/>
            </a:avLst>
          </a:prstGeom>
          <a:solidFill>
            <a:srgbClr val="DFE7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um 00">
            <a:extLst>
              <a:ext uri="{FF2B5EF4-FFF2-40B4-BE49-F238E27FC236}">
                <a16:creationId xmlns:a16="http://schemas.microsoft.com/office/drawing/2014/main" id="{B467B962-4AA9-EFDF-E0AD-7F38F6CC1121}"/>
              </a:ext>
            </a:extLst>
          </p:cNvPr>
          <p:cNvSpPr txBox="1"/>
          <p:nvPr/>
        </p:nvSpPr>
        <p:spPr>
          <a:xfrm>
            <a:off x="838200" y="1549400"/>
            <a:ext cx="49530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Накануне Первой мировой войны экономика России активно развивалась.</a:t>
            </a:r>
          </a:p>
        </p:txBody>
      </p:sp>
      <p:sp>
        <p:nvSpPr>
          <p:cNvPr id="8" name="Sum 00 bar">
            <a:extLst>
              <a:ext uri="{FF2B5EF4-FFF2-40B4-BE49-F238E27FC236}">
                <a16:creationId xmlns:a16="http://schemas.microsoft.com/office/drawing/2014/main" id="{FAE04A2A-61C3-1D13-E5A2-64335BE6988B}"/>
              </a:ext>
            </a:extLst>
          </p:cNvPr>
          <p:cNvSpPr/>
          <p:nvPr/>
        </p:nvSpPr>
        <p:spPr>
          <a:xfrm>
            <a:off x="711200" y="1549400"/>
            <a:ext cx="50800" cy="60960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um 01 card">
            <a:extLst>
              <a:ext uri="{FF2B5EF4-FFF2-40B4-BE49-F238E27FC236}">
                <a16:creationId xmlns:a16="http://schemas.microsoft.com/office/drawing/2014/main" id="{67AAB3E7-66E9-D643-A826-DF913C813F00}"/>
              </a:ext>
            </a:extLst>
          </p:cNvPr>
          <p:cNvSpPr/>
          <p:nvPr/>
        </p:nvSpPr>
        <p:spPr>
          <a:xfrm>
            <a:off x="609600" y="2413000"/>
            <a:ext cx="5334000" cy="1778000"/>
          </a:xfrm>
          <a:prstGeom prst="roundRect">
            <a:avLst>
              <a:gd name="adj" fmla="val 6000"/>
            </a:avLst>
          </a:prstGeom>
          <a:solidFill>
            <a:srgbClr val="F4EAD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um 01">
            <a:extLst>
              <a:ext uri="{FF2B5EF4-FFF2-40B4-BE49-F238E27FC236}">
                <a16:creationId xmlns:a16="http://schemas.microsoft.com/office/drawing/2014/main" id="{E5B18117-DC72-EE38-F140-53AF3770383A}"/>
              </a:ext>
            </a:extLst>
          </p:cNvPr>
          <p:cNvSpPr txBox="1"/>
          <p:nvPr/>
        </p:nvSpPr>
        <p:spPr>
          <a:xfrm>
            <a:off x="838200" y="2540000"/>
            <a:ext cx="49530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Россия входила в состав </a:t>
            </a:r>
            <a:r>
              <a:rPr lang="ru-RU" sz="2000" b="1" i="1" dirty="0">
                <a:solidFill>
                  <a:srgbClr val="2F5E8E"/>
                </a:solidFill>
                <a:latin typeface="Segoe UI" panose="020B0502040204020203" pitchFamily="34" charset="0"/>
              </a:rPr>
              <a:t>Антанты</a:t>
            </a:r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 (также Франция, Великобритания), которая противостояла </a:t>
            </a:r>
            <a:r>
              <a:rPr lang="ru-RU" sz="2000" b="1" i="1" dirty="0">
                <a:solidFill>
                  <a:srgbClr val="8E2B22"/>
                </a:solidFill>
                <a:latin typeface="Segoe UI" panose="020B0502040204020203" pitchFamily="34" charset="0"/>
              </a:rPr>
              <a:t>Тройственному союзу</a:t>
            </a:r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 (Германия, Австро-Венгрия, Италия).</a:t>
            </a:r>
          </a:p>
        </p:txBody>
      </p:sp>
      <p:sp>
        <p:nvSpPr>
          <p:cNvPr id="11" name="Sum 01 bar">
            <a:extLst>
              <a:ext uri="{FF2B5EF4-FFF2-40B4-BE49-F238E27FC236}">
                <a16:creationId xmlns:a16="http://schemas.microsoft.com/office/drawing/2014/main" id="{60C17B98-E0A1-D822-8292-C5C23AE9C859}"/>
              </a:ext>
            </a:extLst>
          </p:cNvPr>
          <p:cNvSpPr/>
          <p:nvPr/>
        </p:nvSpPr>
        <p:spPr>
          <a:xfrm>
            <a:off x="711200" y="2540000"/>
            <a:ext cx="50800" cy="1524000"/>
          </a:xfrm>
          <a:prstGeom prst="rect">
            <a:avLst/>
          </a:prstGeom>
          <a:solidFill>
            <a:srgbClr val="A882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um 02 card">
            <a:extLst>
              <a:ext uri="{FF2B5EF4-FFF2-40B4-BE49-F238E27FC236}">
                <a16:creationId xmlns:a16="http://schemas.microsoft.com/office/drawing/2014/main" id="{03E2241F-CD2F-2D32-5D8D-06C0AFA623AC}"/>
              </a:ext>
            </a:extLst>
          </p:cNvPr>
          <p:cNvSpPr/>
          <p:nvPr/>
        </p:nvSpPr>
        <p:spPr>
          <a:xfrm>
            <a:off x="609600" y="4318000"/>
            <a:ext cx="5334000" cy="2082800"/>
          </a:xfrm>
          <a:prstGeom prst="roundRect">
            <a:avLst>
              <a:gd name="adj" fmla="val 6000"/>
            </a:avLst>
          </a:prstGeom>
          <a:solidFill>
            <a:srgbClr val="DFE7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um 02">
            <a:extLst>
              <a:ext uri="{FF2B5EF4-FFF2-40B4-BE49-F238E27FC236}">
                <a16:creationId xmlns:a16="http://schemas.microsoft.com/office/drawing/2014/main" id="{E36258BD-707C-53E6-1185-537B32E4C184}"/>
              </a:ext>
            </a:extLst>
          </p:cNvPr>
          <p:cNvSpPr txBox="1"/>
          <p:nvPr/>
        </p:nvSpPr>
        <p:spPr>
          <a:xfrm>
            <a:off x="838200" y="4445000"/>
            <a:ext cx="4953000" cy="182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Интересы России сталкивались на Балканах с Австро-Венгрией; в Чёрном море и на Востоке — с Османской империей (контроль над проливами), а также Германией (проект Багдадской железной дороги).</a:t>
            </a:r>
          </a:p>
        </p:txBody>
      </p:sp>
      <p:sp>
        <p:nvSpPr>
          <p:cNvPr id="14" name="Sum 02 bar">
            <a:extLst>
              <a:ext uri="{FF2B5EF4-FFF2-40B4-BE49-F238E27FC236}">
                <a16:creationId xmlns:a16="http://schemas.microsoft.com/office/drawing/2014/main" id="{3A23408C-ED39-D4C1-B9BB-D61CD6719E2A}"/>
              </a:ext>
            </a:extLst>
          </p:cNvPr>
          <p:cNvSpPr/>
          <p:nvPr/>
        </p:nvSpPr>
        <p:spPr>
          <a:xfrm>
            <a:off x="711200" y="4445000"/>
            <a:ext cx="50800" cy="1828800"/>
          </a:xfrm>
          <a:prstGeom prst="rect">
            <a:avLst/>
          </a:prstGeom>
          <a:solidFill>
            <a:srgbClr val="2F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um 10 card">
            <a:extLst>
              <a:ext uri="{FF2B5EF4-FFF2-40B4-BE49-F238E27FC236}">
                <a16:creationId xmlns:a16="http://schemas.microsoft.com/office/drawing/2014/main" id="{7932BCB8-705D-510E-B6A9-430F726B2EC0}"/>
              </a:ext>
            </a:extLst>
          </p:cNvPr>
          <p:cNvSpPr/>
          <p:nvPr/>
        </p:nvSpPr>
        <p:spPr>
          <a:xfrm>
            <a:off x="6248400" y="1422400"/>
            <a:ext cx="5334000" cy="1778000"/>
          </a:xfrm>
          <a:prstGeom prst="roundRect">
            <a:avLst>
              <a:gd name="adj" fmla="val 6000"/>
            </a:avLst>
          </a:prstGeom>
          <a:solidFill>
            <a:srgbClr val="F2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um 10">
            <a:extLst>
              <a:ext uri="{FF2B5EF4-FFF2-40B4-BE49-F238E27FC236}">
                <a16:creationId xmlns:a16="http://schemas.microsoft.com/office/drawing/2014/main" id="{E466673F-946B-F5A9-E7F8-901229BF41E4}"/>
              </a:ext>
            </a:extLst>
          </p:cNvPr>
          <p:cNvSpPr txBox="1"/>
          <p:nvPr/>
        </p:nvSpPr>
        <p:spPr>
          <a:xfrm>
            <a:off x="6477000" y="1549400"/>
            <a:ext cx="49530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Военно-­стратегические планы командования: одновременное наступление против Австро-Венгрии и Германии с целью отвлечения сил от Франции.</a:t>
            </a:r>
          </a:p>
        </p:txBody>
      </p:sp>
      <p:sp>
        <p:nvSpPr>
          <p:cNvPr id="17" name="Sum 10 bar">
            <a:extLst>
              <a:ext uri="{FF2B5EF4-FFF2-40B4-BE49-F238E27FC236}">
                <a16:creationId xmlns:a16="http://schemas.microsoft.com/office/drawing/2014/main" id="{09A184FE-70E8-15FF-F9E4-913AB61BFCC6}"/>
              </a:ext>
            </a:extLst>
          </p:cNvPr>
          <p:cNvSpPr/>
          <p:nvPr/>
        </p:nvSpPr>
        <p:spPr>
          <a:xfrm>
            <a:off x="6350000" y="1549400"/>
            <a:ext cx="50800" cy="1524000"/>
          </a:xfrm>
          <a:prstGeom prst="rect">
            <a:avLst/>
          </a:prstGeom>
          <a:solidFill>
            <a:srgbClr val="8E2B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um 11 card">
            <a:extLst>
              <a:ext uri="{FF2B5EF4-FFF2-40B4-BE49-F238E27FC236}">
                <a16:creationId xmlns:a16="http://schemas.microsoft.com/office/drawing/2014/main" id="{85D95073-50DC-1339-06E8-0677BF1E717A}"/>
              </a:ext>
            </a:extLst>
          </p:cNvPr>
          <p:cNvSpPr/>
          <p:nvPr/>
        </p:nvSpPr>
        <p:spPr>
          <a:xfrm>
            <a:off x="6248400" y="3327400"/>
            <a:ext cx="5334000" cy="1473200"/>
          </a:xfrm>
          <a:prstGeom prst="roundRect">
            <a:avLst>
              <a:gd name="adj" fmla="val 6000"/>
            </a:avLst>
          </a:prstGeom>
          <a:solidFill>
            <a:srgbClr val="F7E4D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um 11">
            <a:extLst>
              <a:ext uri="{FF2B5EF4-FFF2-40B4-BE49-F238E27FC236}">
                <a16:creationId xmlns:a16="http://schemas.microsoft.com/office/drawing/2014/main" id="{3C5B43CA-4216-A176-DA88-E3781931C878}"/>
              </a:ext>
            </a:extLst>
          </p:cNvPr>
          <p:cNvSpPr txBox="1"/>
          <p:nvPr/>
        </p:nvSpPr>
        <p:spPr>
          <a:xfrm>
            <a:off x="6477000" y="3454400"/>
            <a:ext cx="49530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После Сараевского убийства и Июльского ультиматума Австро-Венгрия объявила войну Сербии 28 июля. Россия начала всеобщую мобилизацию 30 июля.</a:t>
            </a:r>
          </a:p>
        </p:txBody>
      </p:sp>
      <p:sp>
        <p:nvSpPr>
          <p:cNvPr id="20" name="Sum 11 bar">
            <a:extLst>
              <a:ext uri="{FF2B5EF4-FFF2-40B4-BE49-F238E27FC236}">
                <a16:creationId xmlns:a16="http://schemas.microsoft.com/office/drawing/2014/main" id="{D2F1DC30-00CB-F8E5-EE09-F3841420F89B}"/>
              </a:ext>
            </a:extLst>
          </p:cNvPr>
          <p:cNvSpPr/>
          <p:nvPr/>
        </p:nvSpPr>
        <p:spPr>
          <a:xfrm>
            <a:off x="6350000" y="3454400"/>
            <a:ext cx="50800" cy="1219200"/>
          </a:xfrm>
          <a:prstGeom prst="rect">
            <a:avLst/>
          </a:prstGeom>
          <a:solidFill>
            <a:srgbClr val="B843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Sum 12 card">
            <a:extLst>
              <a:ext uri="{FF2B5EF4-FFF2-40B4-BE49-F238E27FC236}">
                <a16:creationId xmlns:a16="http://schemas.microsoft.com/office/drawing/2014/main" id="{DCE8F9CC-9A56-15FB-312C-3AB9B4671A7D}"/>
              </a:ext>
            </a:extLst>
          </p:cNvPr>
          <p:cNvSpPr/>
          <p:nvPr/>
        </p:nvSpPr>
        <p:spPr>
          <a:xfrm>
            <a:off x="6248400" y="4927600"/>
            <a:ext cx="5334000" cy="863600"/>
          </a:xfrm>
          <a:prstGeom prst="roundRect">
            <a:avLst>
              <a:gd name="adj" fmla="val 6000"/>
            </a:avLst>
          </a:prstGeom>
          <a:solidFill>
            <a:srgbClr val="F2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Sum 12">
            <a:extLst>
              <a:ext uri="{FF2B5EF4-FFF2-40B4-BE49-F238E27FC236}">
                <a16:creationId xmlns:a16="http://schemas.microsoft.com/office/drawing/2014/main" id="{BC1B7896-D6BC-7290-2C2A-72E4623AD621}"/>
              </a:ext>
            </a:extLst>
          </p:cNvPr>
          <p:cNvSpPr txBox="1"/>
          <p:nvPr/>
        </p:nvSpPr>
        <p:spPr>
          <a:xfrm>
            <a:off x="6477000" y="5054600"/>
            <a:ext cx="49530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8E2B22"/>
                </a:solidFill>
                <a:latin typeface="Segoe UI" panose="020B0502040204020203" pitchFamily="34" charset="0"/>
              </a:rPr>
              <a:t>1 августа 1914 г.</a:t>
            </a:r>
            <a:r>
              <a:rPr lang="ru-RU" sz="2000" dirty="0">
                <a:solidFill>
                  <a:srgbClr val="1E222A"/>
                </a:solidFill>
                <a:latin typeface="Segoe UI" panose="020B0502040204020203" pitchFamily="34" charset="0"/>
              </a:rPr>
              <a:t> Германия объявила войну России.</a:t>
            </a:r>
          </a:p>
        </p:txBody>
      </p:sp>
      <p:sp>
        <p:nvSpPr>
          <p:cNvPr id="23" name="Sum 12 bar">
            <a:extLst>
              <a:ext uri="{FF2B5EF4-FFF2-40B4-BE49-F238E27FC236}">
                <a16:creationId xmlns:a16="http://schemas.microsoft.com/office/drawing/2014/main" id="{4100B300-E08A-A8AA-3117-8F17F7C94B9E}"/>
              </a:ext>
            </a:extLst>
          </p:cNvPr>
          <p:cNvSpPr/>
          <p:nvPr/>
        </p:nvSpPr>
        <p:spPr>
          <a:xfrm>
            <a:off x="6350000" y="5054600"/>
            <a:ext cx="50800" cy="609600"/>
          </a:xfrm>
          <a:prstGeom prst="rect">
            <a:avLst/>
          </a:prstGeom>
          <a:solidFill>
            <a:srgbClr val="8E2B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68DB1291-64F9-DB73-BA47-E136FE6CCFF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C6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C6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4812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1E222A"/>
      </a:dk1>
      <a:lt1>
        <a:srgbClr val="FFFFFF"/>
      </a:lt1>
      <a:dk2>
        <a:srgbClr val="4C5260"/>
      </a:dk2>
      <a:lt2>
        <a:srgbClr val="F4EAD3"/>
      </a:lt2>
      <a:accent1>
        <a:srgbClr val="B8432F"/>
      </a:accent1>
      <a:accent2>
        <a:srgbClr val="2F5E8E"/>
      </a:accent2>
      <a:accent3>
        <a:srgbClr val="A8823A"/>
      </a:accent3>
      <a:accent4>
        <a:srgbClr val="5B6B7F"/>
      </a:accent4>
      <a:accent5>
        <a:srgbClr val="8E2B22"/>
      </a:accent5>
      <a:accent6>
        <a:srgbClr val="C27A2C"/>
      </a:accent6>
      <a:hlink>
        <a:srgbClr val="467886"/>
      </a:hlink>
      <a:folHlink>
        <a:srgbClr val="96607D"/>
      </a:folHlink>
    </a:clrScheme>
    <a:fontScheme name="Стандартная">
      <a:majorFont>
        <a:latin typeface="Georg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1016</Words>
  <Application>Microsoft Office PowerPoint</Application>
  <PresentationFormat>Произвольный</PresentationFormat>
  <Paragraphs>158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Georgia</vt:lpstr>
      <vt:lpstr>Segoe UI</vt:lpstr>
      <vt:lpstr>Wingdings</vt:lpstr>
      <vt:lpstr>Тема Office</vt:lpstr>
      <vt:lpstr>Презентация PowerPoint</vt:lpstr>
      <vt:lpstr>Изменения в расстановке сил на международной арене</vt:lpstr>
      <vt:lpstr>Усиление территориальной экспансии</vt:lpstr>
      <vt:lpstr>Активность Германии в Османской империи</vt:lpstr>
      <vt:lpstr>Причины кризиса международных отношений в начале XX в.</vt:lpstr>
      <vt:lpstr>Военно-политические блоки в конце XIX – начале XX в.</vt:lpstr>
      <vt:lpstr>О чем свидетельствует данное заявление?</vt:lpstr>
      <vt:lpstr>Сараевский выстрел и начало войны</vt:lpstr>
      <vt:lpstr>Планы сторон</vt:lpstr>
      <vt:lpstr>Закрепляем то, что знаем</vt:lpstr>
      <vt:lpstr>Закрепляем то, что знаем</vt:lpstr>
      <vt:lpstr>Закрепляем то, что знаем</vt:lpstr>
      <vt:lpstr>Закрепляем то, что знаем</vt:lpstr>
      <vt:lpstr>Закрепляем то, что знаем</vt:lpstr>
      <vt:lpstr>Подведем итоги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и мир накануне Первой мировой войны</dc:title>
  <dc:creator>100ballnik.com</dc:creator>
  <cp:lastModifiedBy>Mendal</cp:lastModifiedBy>
  <cp:revision>1</cp:revision>
  <dcterms:created xsi:type="dcterms:W3CDTF">2026-11-01T12:39:08Z</dcterms:created>
  <dcterms:modified xsi:type="dcterms:W3CDTF">2026-11-01T12:39:09Z</dcterms:modified>
</cp:coreProperties>
</file>