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60FA31-718B-249B-8A03-ECF9248D36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650FC2F-1A81-F4CA-045D-CD15E4E7BA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41B36B-F69B-CFBA-421B-E60A37B5C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1F144ED-EF22-8FFA-66D7-581E06C92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F54132-2C76-4C2D-A82C-5FE15151B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224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679ABE-A090-DD5D-9569-A0B0CC75A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3B2A3A-C36B-870F-3DC7-ED753BB7AF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A984C7-5B2C-49DF-1DFE-61EF688A5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8C1F05-0DA5-D8A6-70DB-D1CA6AE28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760794-F7CD-837C-6B12-EA68B3601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99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491E97-FABD-BE45-03E2-99AA1FBD7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9FD8886-48C9-B63C-41E2-29D564EFD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2939B38-E53A-7207-FF1E-1F0674B12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D52930-C18D-FF64-CAD7-CC2325C8E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2676DA-BC0B-9E44-F01D-224139CCB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762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DD716-BD98-942E-4E9F-1B4CB1A87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432FA7-7821-1C0C-9A50-6D44AE7136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08C728C-212B-221E-157F-55F2062E5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C31AD25-1715-09D5-7294-F150DF155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EBFE8EE-8306-E349-E356-49D20D5AD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808AA42-0A6E-D12B-2206-F745EFDE4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893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3C7233-E374-A95A-5AD6-0CDD2A817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2900E3D-8328-BB1C-7ACF-D053FD57CE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4C110DA-1492-18FA-E9B4-CD0A2D26F3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B7E3E64-5DE5-1A6B-74AE-E97B0FCFAE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325B81E-437C-02B2-C11B-229BC84CC5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342E89F-81FA-AA9C-C461-1DBEAA5C6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FB84642-8496-378F-A478-C74EC9E3E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9C29CC7-D190-C93E-80CD-4FA50E016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631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2DB140-1F04-4AD8-A571-13F014971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330CC97-2CC5-B6AC-B3A0-1401954A9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788E644-87B9-DBBE-EF2B-53ACEF978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A28D31C-EC23-D82E-D043-26348043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424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407F0E7-0392-356E-D22A-F57C46C95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4344F8C-29D5-3691-BE76-F04D8261F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2F6B664-AC20-6413-9FC0-76C5A5490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087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2D7BCD-D66F-4B09-A36E-46FD3491A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1D49A5-D7FD-06B7-E9BB-30798F26A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0CAED3-7D49-0D24-AAEF-9F042402BD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EF3EF6F-611C-31D0-9EC6-542BE7237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9DA355C-650F-9E29-E641-D7366C592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58CF0FA-A553-ED01-4AA5-0637ED82F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797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CCA01F-4D99-DC2A-0FFE-DEF83482E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03C3115-F487-CED9-A18D-F1E5DBF93B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3428BD-5771-3362-1CA8-E8375BAB41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DA84B34-590A-D156-8516-9D6942BA8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749F308-1DBF-B1B5-421A-B992DDF1A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1F47758-E0B8-7402-94C7-F6DACC79E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563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A3CF58-8044-AFD5-E597-014E61A1F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F6DB7AF-6599-DCE4-A38A-FEA645E4A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935DF4F-977F-F9C3-AEF3-663B8A514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2E3F3A8-8B26-5E6E-475F-31ED2FFB4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809551D-315F-BC23-9AD2-9DC901B83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274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1CAC523-B225-27A1-B190-C1D336539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80CDF93-ABB0-60E5-E74E-C6B078926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8FECD70-3C74-74B1-C666-EFD4900F2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EE45F58-9FC0-C462-EBF9-EE405F546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7D8E36-F790-F656-FB09-107F3FA9B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176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2F6673-1588-1DD8-DBED-15E9ACCCE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896D3FA-69C8-FA35-2B7B-E31AD23C47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0A9042-8FC2-52B2-AE32-EFD3DF77FE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5559BC-346B-4CA8-884C-DACDC2687F1C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0A2DA8-1031-1C35-55D2-F98826E4AE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791067-62DD-F77C-E8ED-CD24791B9F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364EA4-F1E6-4AD1-8994-8928E0A7F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824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rtrait panel">
            <a:extLst>
              <a:ext uri="{FF2B5EF4-FFF2-40B4-BE49-F238E27FC236}">
                <a16:creationId xmlns:a16="http://schemas.microsoft.com/office/drawing/2014/main" id="{F3955E6C-C533-B156-B15D-25E8EFCF641B}"/>
              </a:ext>
            </a:extLst>
          </p:cNvPr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solidFill>
            <a:srgbClr val="1D4239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Cover portrait" descr="Николай I. Портрет">
            <a:extLst>
              <a:ext uri="{FF2B5EF4-FFF2-40B4-BE49-F238E27FC236}">
                <a16:creationId xmlns:a16="http://schemas.microsoft.com/office/drawing/2014/main" id="{585C22BD-5CB0-D784-5AA5-FF299008F1C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660400"/>
            <a:ext cx="3759200" cy="5080000"/>
          </a:xfrm>
          <a:prstGeom prst="roundRect">
            <a:avLst>
              <a:gd name="adj" fmla="val 4000"/>
            </a:avLst>
          </a:prstGeom>
          <a:ln w="15875">
            <a:solidFill>
              <a:srgbClr val="D9B66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6" name="Kicker">
            <a:extLst>
              <a:ext uri="{FF2B5EF4-FFF2-40B4-BE49-F238E27FC236}">
                <a16:creationId xmlns:a16="http://schemas.microsoft.com/office/drawing/2014/main" id="{B8D01950-86E1-E05F-4702-27430365298E}"/>
              </a:ext>
            </a:extLst>
          </p:cNvPr>
          <p:cNvSpPr txBox="1"/>
          <p:nvPr/>
        </p:nvSpPr>
        <p:spPr>
          <a:xfrm>
            <a:off x="711200" y="762000"/>
            <a:ext cx="6604000" cy="381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000" spc="120" dirty="0">
                <a:solidFill>
                  <a:srgbClr val="CFD9D2"/>
                </a:solidFill>
                <a:latin typeface="Segoe UI" panose="020B0502040204020203" pitchFamily="34" charset="0"/>
              </a:rPr>
              <a:t>История России. 1825-1914 гг.</a:t>
            </a:r>
          </a:p>
        </p:txBody>
      </p:sp>
      <p:cxnSp>
        <p:nvCxnSpPr>
          <p:cNvPr id="7" name="Kicker rule">
            <a:extLst>
              <a:ext uri="{FF2B5EF4-FFF2-40B4-BE49-F238E27FC236}">
                <a16:creationId xmlns:a16="http://schemas.microsoft.com/office/drawing/2014/main" id="{42EC586E-9CCB-014E-E57C-D8A2278FF201}"/>
              </a:ext>
            </a:extLst>
          </p:cNvPr>
          <p:cNvCxnSpPr/>
          <p:nvPr/>
        </p:nvCxnSpPr>
        <p:spPr>
          <a:xfrm>
            <a:off x="711200" y="1270000"/>
            <a:ext cx="3098800" cy="0"/>
          </a:xfrm>
          <a:prstGeom prst="line">
            <a:avLst/>
          </a:prstGeom>
          <a:ln w="12700">
            <a:solidFill>
              <a:srgbClr val="D9B66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Paragraph sign">
            <a:extLst>
              <a:ext uri="{FF2B5EF4-FFF2-40B4-BE49-F238E27FC236}">
                <a16:creationId xmlns:a16="http://schemas.microsoft.com/office/drawing/2014/main" id="{C6A71C92-F7C0-A120-9485-92B87A6882CB}"/>
              </a:ext>
            </a:extLst>
          </p:cNvPr>
          <p:cNvSpPr txBox="1"/>
          <p:nvPr/>
        </p:nvSpPr>
        <p:spPr>
          <a:xfrm>
            <a:off x="711200" y="1625600"/>
            <a:ext cx="762000" cy="889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5400" dirty="0">
                <a:solidFill>
                  <a:srgbClr val="D9B66C"/>
                </a:solidFill>
                <a:latin typeface="Georgia" panose="02040502050405020303" pitchFamily="18" charset="0"/>
              </a:rPr>
              <a:t>§</a:t>
            </a:r>
          </a:p>
        </p:txBody>
      </p:sp>
      <p:sp>
        <p:nvSpPr>
          <p:cNvPr id="9" name="Paragraph number">
            <a:extLst>
              <a:ext uri="{FF2B5EF4-FFF2-40B4-BE49-F238E27FC236}">
                <a16:creationId xmlns:a16="http://schemas.microsoft.com/office/drawing/2014/main" id="{F9FE4D18-2C85-8902-C025-B21D44620E45}"/>
              </a:ext>
            </a:extLst>
          </p:cNvPr>
          <p:cNvSpPr txBox="1"/>
          <p:nvPr/>
        </p:nvSpPr>
        <p:spPr>
          <a:xfrm>
            <a:off x="1244600" y="1905000"/>
            <a:ext cx="762000" cy="635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3400" dirty="0">
                <a:solidFill>
                  <a:srgbClr val="D9B66C"/>
                </a:solidFill>
                <a:latin typeface="Georgia" panose="02040502050405020303" pitchFamily="18" charset="0"/>
              </a:rPr>
              <a:t>1</a:t>
            </a:r>
          </a:p>
        </p:txBody>
      </p:sp>
      <p:sp>
        <p:nvSpPr>
          <p:cNvPr id="10" name="Cover title">
            <a:extLst>
              <a:ext uri="{FF2B5EF4-FFF2-40B4-BE49-F238E27FC236}">
                <a16:creationId xmlns:a16="http://schemas.microsoft.com/office/drawing/2014/main" id="{6835212A-40BD-FD9B-509A-3E55A61EF126}"/>
              </a:ext>
            </a:extLst>
          </p:cNvPr>
          <p:cNvSpPr txBox="1"/>
          <p:nvPr/>
        </p:nvSpPr>
        <p:spPr>
          <a:xfrm>
            <a:off x="711200" y="2717801"/>
            <a:ext cx="6604000" cy="2196973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ct val="98000"/>
              </a:lnSpc>
              <a:spcAft>
                <a:spcPts val="600"/>
              </a:spcAft>
            </a:pPr>
            <a:r>
              <a:rPr lang="ru-RU" sz="2200" dirty="0">
                <a:solidFill>
                  <a:srgbClr val="CFD9D2"/>
                </a:solidFill>
                <a:latin typeface="Segoe UI" panose="020B0502040204020203" pitchFamily="34" charset="0"/>
              </a:rPr>
              <a:t>Тема урока</a:t>
            </a:r>
          </a:p>
          <a:p>
            <a:pPr>
              <a:lnSpc>
                <a:spcPct val="98000"/>
              </a:lnSpc>
              <a:spcAft>
                <a:spcPts val="600"/>
              </a:spcAft>
            </a:pPr>
            <a:r>
              <a:rPr lang="ru-RU" sz="4000" dirty="0">
                <a:solidFill>
                  <a:srgbClr val="F4EFE4"/>
                </a:solidFill>
                <a:latin typeface="Georgia" panose="02040502050405020303" pitchFamily="18" charset="0"/>
              </a:rPr>
              <a:t>«</a:t>
            </a:r>
            <a:r>
              <a:rPr lang="ru-RU" sz="4000" dirty="0">
                <a:solidFill>
                  <a:srgbClr val="D9B66C"/>
                </a:solidFill>
                <a:latin typeface="Georgia" panose="02040502050405020303" pitchFamily="18" charset="0"/>
              </a:rPr>
              <a:t>Реформаторские</a:t>
            </a:r>
            <a:r>
              <a:rPr lang="ru-RU" sz="4000" dirty="0">
                <a:solidFill>
                  <a:srgbClr val="F4EFE4"/>
                </a:solidFill>
                <a:latin typeface="Georgia" panose="02040502050405020303" pitchFamily="18" charset="0"/>
              </a:rPr>
              <a:t> и </a:t>
            </a:r>
            <a:r>
              <a:rPr lang="ru-RU" sz="4000" dirty="0">
                <a:solidFill>
                  <a:srgbClr val="E58C88"/>
                </a:solidFill>
                <a:latin typeface="Georgia" panose="02040502050405020303" pitchFamily="18" charset="0"/>
              </a:rPr>
              <a:t>консервативные</a:t>
            </a:r>
            <a:r>
              <a:rPr lang="ru-RU" sz="4000" dirty="0">
                <a:solidFill>
                  <a:srgbClr val="F4EFE4"/>
                </a:solidFill>
                <a:latin typeface="Georgia" panose="02040502050405020303" pitchFamily="18" charset="0"/>
              </a:rPr>
              <a:t> тенденции в политике Николая I»</a:t>
            </a:r>
          </a:p>
        </p:txBody>
      </p:sp>
      <p:sp>
        <p:nvSpPr>
          <p:cNvPr id="11" name="Grade">
            <a:extLst>
              <a:ext uri="{FF2B5EF4-FFF2-40B4-BE49-F238E27FC236}">
                <a16:creationId xmlns:a16="http://schemas.microsoft.com/office/drawing/2014/main" id="{57CC1380-4F70-2BBA-8D92-01508B7B4A72}"/>
              </a:ext>
            </a:extLst>
          </p:cNvPr>
          <p:cNvSpPr txBox="1"/>
          <p:nvPr/>
        </p:nvSpPr>
        <p:spPr>
          <a:xfrm>
            <a:off x="711200" y="5295774"/>
            <a:ext cx="3810000" cy="457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3000" dirty="0">
                <a:solidFill>
                  <a:srgbClr val="F4EFE4"/>
                </a:solidFill>
                <a:latin typeface="Georgia" panose="02040502050405020303" pitchFamily="18" charset="0"/>
              </a:rPr>
              <a:t>9 класс</a:t>
            </a:r>
          </a:p>
        </p:txBody>
      </p:sp>
      <p:cxnSp>
        <p:nvCxnSpPr>
          <p:cNvPr id="12" name="Grade rule">
            <a:extLst>
              <a:ext uri="{FF2B5EF4-FFF2-40B4-BE49-F238E27FC236}">
                <a16:creationId xmlns:a16="http://schemas.microsoft.com/office/drawing/2014/main" id="{ACC8D2D6-A4DA-E2ED-C25D-3C77131BB67C}"/>
              </a:ext>
            </a:extLst>
          </p:cNvPr>
          <p:cNvCxnSpPr/>
          <p:nvPr/>
        </p:nvCxnSpPr>
        <p:spPr>
          <a:xfrm>
            <a:off x="711200" y="5143374"/>
            <a:ext cx="1016000" cy="0"/>
          </a:xfrm>
          <a:prstGeom prst="line">
            <a:avLst/>
          </a:prstGeom>
          <a:ln w="28575">
            <a:solidFill>
              <a:srgbClr val="D9B66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ignature Автор: 100ballnik.com">
            <a:extLst>
              <a:ext uri="{FF2B5EF4-FFF2-40B4-BE49-F238E27FC236}">
                <a16:creationId xmlns:a16="http://schemas.microsoft.com/office/drawing/2014/main" id="{74DCEDA2-399E-C4E9-A2D2-C14C35914A7F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3AFA4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3AFA4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3AFA4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194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EA54B1E7-ECFB-67E3-1160-ED5BCEEFD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556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1F2623"/>
                </a:solidFill>
                <a:latin typeface="Georgia" panose="02040502050405020303" pitchFamily="18" charset="0"/>
              </a:rPr>
              <a:t>1. Особенности внутренней политики Николая I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012BA2F6-9719-8A1B-B543-82403300C902}"/>
              </a:ext>
            </a:extLst>
          </p:cNvPr>
          <p:cNvCxnSpPr/>
          <p:nvPr/>
        </p:nvCxnSpPr>
        <p:spPr>
          <a:xfrm>
            <a:off x="609600" y="1032764"/>
            <a:ext cx="812800" cy="0"/>
          </a:xfrm>
          <a:prstGeom prst="line">
            <a:avLst/>
          </a:prstGeom>
          <a:ln w="28575">
            <a:solidFill>
              <a:srgbClr val="A07B2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82058D3A-9C45-7113-7954-0D0F01D1795A}"/>
              </a:ext>
            </a:extLst>
          </p:cNvPr>
          <p:cNvSpPr/>
          <p:nvPr/>
        </p:nvSpPr>
        <p:spPr>
          <a:xfrm>
            <a:off x="1498600" y="988314"/>
            <a:ext cx="88900" cy="88900"/>
          </a:xfrm>
          <a:prstGeom prst="diamond">
            <a:avLst/>
          </a:prstGeom>
          <a:solidFill>
            <a:srgbClr val="A07B2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Faith card">
            <a:extLst>
              <a:ext uri="{FF2B5EF4-FFF2-40B4-BE49-F238E27FC236}">
                <a16:creationId xmlns:a16="http://schemas.microsoft.com/office/drawing/2014/main" id="{6634DFEE-C013-9DA2-CACC-0968518C410E}"/>
              </a:ext>
            </a:extLst>
          </p:cNvPr>
          <p:cNvSpPr/>
          <p:nvPr/>
        </p:nvSpPr>
        <p:spPr>
          <a:xfrm>
            <a:off x="609600" y="1235964"/>
            <a:ext cx="7620000" cy="1026160"/>
          </a:xfrm>
          <a:prstGeom prst="roundRect">
            <a:avLst>
              <a:gd name="adj" fmla="val 6000"/>
            </a:avLst>
          </a:prstGeom>
          <a:solidFill>
            <a:srgbClr val="F3EAD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Faith">
            <a:extLst>
              <a:ext uri="{FF2B5EF4-FFF2-40B4-BE49-F238E27FC236}">
                <a16:creationId xmlns:a16="http://schemas.microsoft.com/office/drawing/2014/main" id="{445583AD-D964-6EA6-FBC5-B714930A8E06}"/>
              </a:ext>
            </a:extLst>
          </p:cNvPr>
          <p:cNvSpPr txBox="1"/>
          <p:nvPr/>
        </p:nvSpPr>
        <p:spPr>
          <a:xfrm>
            <a:off x="889000" y="1413764"/>
            <a:ext cx="71374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A07B2E"/>
                </a:solidFill>
                <a:latin typeface="Segoe UI" panose="020B0502040204020203" pitchFamily="34" charset="0"/>
              </a:rPr>
              <a:t>Православная вера</a:t>
            </a:r>
            <a:r>
              <a:rPr lang="ru-RU" sz="2200" dirty="0">
                <a:solidFill>
                  <a:srgbClr val="1F2623"/>
                </a:solidFill>
                <a:latin typeface="Segoe UI" panose="020B0502040204020203" pitchFamily="34" charset="0"/>
              </a:rPr>
              <a:t> – нравственная основа российского общества.</a:t>
            </a:r>
          </a:p>
        </p:txBody>
      </p:sp>
      <p:sp>
        <p:nvSpPr>
          <p:cNvPr id="7" name="Faith bar">
            <a:extLst>
              <a:ext uri="{FF2B5EF4-FFF2-40B4-BE49-F238E27FC236}">
                <a16:creationId xmlns:a16="http://schemas.microsoft.com/office/drawing/2014/main" id="{13ADACE0-6482-999F-9D08-6FB63D00ABAA}"/>
              </a:ext>
            </a:extLst>
          </p:cNvPr>
          <p:cNvSpPr/>
          <p:nvPr/>
        </p:nvSpPr>
        <p:spPr>
          <a:xfrm>
            <a:off x="711200" y="1362964"/>
            <a:ext cx="50800" cy="772160"/>
          </a:xfrm>
          <a:prstGeom prst="rect">
            <a:avLst/>
          </a:prstGeom>
          <a:solidFill>
            <a:srgbClr val="A07B2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Principle card">
            <a:extLst>
              <a:ext uri="{FF2B5EF4-FFF2-40B4-BE49-F238E27FC236}">
                <a16:creationId xmlns:a16="http://schemas.microsoft.com/office/drawing/2014/main" id="{C82B49DE-A7ED-E4EE-EACA-1BEF471B2687}"/>
              </a:ext>
            </a:extLst>
          </p:cNvPr>
          <p:cNvSpPr/>
          <p:nvPr/>
        </p:nvSpPr>
        <p:spPr>
          <a:xfrm>
            <a:off x="609600" y="2439924"/>
            <a:ext cx="7620000" cy="250444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9525">
            <a:solidFill>
              <a:srgbClr val="D6CBB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Principle">
            <a:extLst>
              <a:ext uri="{FF2B5EF4-FFF2-40B4-BE49-F238E27FC236}">
                <a16:creationId xmlns:a16="http://schemas.microsoft.com/office/drawing/2014/main" id="{FB313A3D-F716-D0E8-E8CA-ACC24BDDDF8C}"/>
              </a:ext>
            </a:extLst>
          </p:cNvPr>
          <p:cNvSpPr txBox="1"/>
          <p:nvPr/>
        </p:nvSpPr>
        <p:spPr>
          <a:xfrm>
            <a:off x="889000" y="2617724"/>
            <a:ext cx="7137400" cy="2148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b="1" dirty="0">
                <a:solidFill>
                  <a:srgbClr val="9E2B30"/>
                </a:solidFill>
                <a:latin typeface="Segoe UI" panose="020B0502040204020203" pitchFamily="34" charset="0"/>
              </a:rPr>
              <a:t>Главный принцип внутренней политики:</a:t>
            </a:r>
          </a:p>
          <a:p>
            <a:pPr marL="304800" indent="-304800">
              <a:spcAft>
                <a:spcPts val="600"/>
              </a:spcAft>
              <a:buClr>
                <a:srgbClr val="9E2B30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100" dirty="0">
                <a:solidFill>
                  <a:srgbClr val="1F2623"/>
                </a:solidFill>
                <a:latin typeface="Segoe UI" panose="020B0502040204020203" pitchFamily="34" charset="0"/>
              </a:rPr>
              <a:t>незыблемость престола;</a:t>
            </a:r>
          </a:p>
          <a:p>
            <a:pPr marL="304800" indent="-304800">
              <a:spcAft>
                <a:spcPts val="600"/>
              </a:spcAft>
              <a:buClr>
                <a:srgbClr val="9E2B30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100" dirty="0">
                <a:solidFill>
                  <a:srgbClr val="1F2623"/>
                </a:solidFill>
                <a:latin typeface="Segoe UI" panose="020B0502040204020203" pitchFamily="34" charset="0"/>
              </a:rPr>
              <a:t>воспитание подданных в национально-патриотическом духе;</a:t>
            </a:r>
          </a:p>
          <a:p>
            <a:pPr marL="304800" indent="-304800">
              <a:spcAft>
                <a:spcPts val="600"/>
              </a:spcAft>
              <a:buClr>
                <a:srgbClr val="9E2B30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100" dirty="0">
                <a:solidFill>
                  <a:srgbClr val="1F2623"/>
                </a:solidFill>
                <a:latin typeface="Segoe UI" panose="020B0502040204020203" pitchFamily="34" charset="0"/>
              </a:rPr>
              <a:t>жёсткий контроль властей за всеми сферами жизни общества.</a:t>
            </a:r>
          </a:p>
        </p:txBody>
      </p:sp>
      <p:sp>
        <p:nvSpPr>
          <p:cNvPr id="10" name="Principle bar">
            <a:extLst>
              <a:ext uri="{FF2B5EF4-FFF2-40B4-BE49-F238E27FC236}">
                <a16:creationId xmlns:a16="http://schemas.microsoft.com/office/drawing/2014/main" id="{76E6E623-C8E8-86D4-F833-5252D2A7B982}"/>
              </a:ext>
            </a:extLst>
          </p:cNvPr>
          <p:cNvSpPr/>
          <p:nvPr/>
        </p:nvSpPr>
        <p:spPr>
          <a:xfrm>
            <a:off x="711200" y="2566924"/>
            <a:ext cx="50800" cy="2250440"/>
          </a:xfrm>
          <a:prstGeom prst="rect">
            <a:avLst/>
          </a:prstGeom>
          <a:solidFill>
            <a:srgbClr val="9E2B3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Biography">
            <a:extLst>
              <a:ext uri="{FF2B5EF4-FFF2-40B4-BE49-F238E27FC236}">
                <a16:creationId xmlns:a16="http://schemas.microsoft.com/office/drawing/2014/main" id="{2AF133AF-B2E1-EEE8-1039-AE4DBE6FE634}"/>
              </a:ext>
            </a:extLst>
          </p:cNvPr>
          <p:cNvSpPr txBox="1"/>
          <p:nvPr/>
        </p:nvSpPr>
        <p:spPr>
          <a:xfrm>
            <a:off x="609600" y="5122164"/>
            <a:ext cx="7620000" cy="1320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800"/>
              </a:spcAft>
            </a:pPr>
            <a:r>
              <a:rPr lang="ru-RU" sz="2000" dirty="0">
                <a:solidFill>
                  <a:srgbClr val="4C5551"/>
                </a:solidFill>
                <a:latin typeface="Segoe UI" panose="020B0502040204020203" pitchFamily="34" charset="0"/>
              </a:rPr>
              <a:t>Николай I до воцарения был </a:t>
            </a:r>
            <a:r>
              <a:rPr lang="ru-RU" sz="2000" b="1" dirty="0">
                <a:solidFill>
                  <a:srgbClr val="1F2623"/>
                </a:solidFill>
                <a:latin typeface="Segoe UI" panose="020B0502040204020203" pitchFamily="34" charset="0"/>
              </a:rPr>
              <a:t>бригадным генералом</a:t>
            </a:r>
            <a:r>
              <a:rPr lang="ru-RU" sz="2000" dirty="0">
                <a:solidFill>
                  <a:srgbClr val="4C5551"/>
                </a:solidFill>
                <a:latin typeface="Segoe UI" panose="020B0502040204020203" pitchFamily="34" charset="0"/>
              </a:rPr>
              <a:t> и </a:t>
            </a:r>
            <a:r>
              <a:rPr lang="ru-RU" sz="2000" b="1" dirty="0">
                <a:solidFill>
                  <a:srgbClr val="1F2623"/>
                </a:solidFill>
                <a:latin typeface="Segoe UI" panose="020B0502040204020203" pitchFamily="34" charset="0"/>
              </a:rPr>
              <a:t>главным военным инженером</a:t>
            </a:r>
            <a:r>
              <a:rPr lang="ru-RU" sz="2000" dirty="0">
                <a:solidFill>
                  <a:srgbClr val="4C5551"/>
                </a:solidFill>
                <a:latin typeface="Segoe UI" panose="020B0502040204020203" pitchFamily="34" charset="0"/>
              </a:rPr>
              <a:t>.</a:t>
            </a:r>
          </a:p>
          <a:p>
            <a:pPr>
              <a:spcAft>
                <a:spcPts val="800"/>
              </a:spcAft>
            </a:pPr>
            <a:r>
              <a:rPr lang="ru-RU" sz="2000" dirty="0">
                <a:solidFill>
                  <a:srgbClr val="4C5551"/>
                </a:solidFill>
                <a:latin typeface="Segoe UI" panose="020B0502040204020203" pitchFamily="34" charset="0"/>
              </a:rPr>
              <a:t>Не имел системных представлений об устройстве общества и не обладал программой чётко сформулированных действий.</a:t>
            </a:r>
          </a:p>
        </p:txBody>
      </p:sp>
      <p:pic>
        <p:nvPicPr>
          <p:cNvPr id="13" name="Nicholas oval" descr="Николай I. Портрет">
            <a:extLst>
              <a:ext uri="{FF2B5EF4-FFF2-40B4-BE49-F238E27FC236}">
                <a16:creationId xmlns:a16="http://schemas.microsoft.com/office/drawing/2014/main" id="{E6A8A44B-0CAB-5950-4863-7E0868E6810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1498600"/>
            <a:ext cx="2870200" cy="3810000"/>
          </a:xfrm>
          <a:prstGeom prst="ellipse">
            <a:avLst/>
          </a:prstGeom>
          <a:ln w="15875">
            <a:solidFill>
              <a:srgbClr val="A07B2E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4" name="Nicholas oval ring">
            <a:extLst>
              <a:ext uri="{FF2B5EF4-FFF2-40B4-BE49-F238E27FC236}">
                <a16:creationId xmlns:a16="http://schemas.microsoft.com/office/drawing/2014/main" id="{11C9C736-DCD8-5F49-3235-F0B9FBDBD6BA}"/>
              </a:ext>
            </a:extLst>
          </p:cNvPr>
          <p:cNvSpPr/>
          <p:nvPr/>
        </p:nvSpPr>
        <p:spPr>
          <a:xfrm>
            <a:off x="8674100" y="1409700"/>
            <a:ext cx="3048000" cy="3987800"/>
          </a:xfrm>
          <a:prstGeom prst="ellipse">
            <a:avLst/>
          </a:prstGeom>
          <a:noFill/>
          <a:ln w="9525" cap="flat" cmpd="sng" algn="ctr">
            <a:solidFill>
              <a:srgbClr val="A07B2E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Nicholas caption">
            <a:extLst>
              <a:ext uri="{FF2B5EF4-FFF2-40B4-BE49-F238E27FC236}">
                <a16:creationId xmlns:a16="http://schemas.microsoft.com/office/drawing/2014/main" id="{23806B92-C4C3-0098-F89C-A1CFA4912DF8}"/>
              </a:ext>
            </a:extLst>
          </p:cNvPr>
          <p:cNvSpPr txBox="1"/>
          <p:nvPr/>
        </p:nvSpPr>
        <p:spPr>
          <a:xfrm>
            <a:off x="8585200" y="5562600"/>
            <a:ext cx="322580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2000">
                <a:solidFill>
                  <a:srgbClr val="1F2623"/>
                </a:solidFill>
                <a:latin typeface="Georgia" panose="02040502050405020303" pitchFamily="18" charset="0"/>
              </a:rPr>
              <a:t>Николай I</a:t>
            </a:r>
            <a:endParaRPr lang="ru-RU" sz="2000" dirty="0">
              <a:solidFill>
                <a:srgbClr val="1F2623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Signature Автор: 100ballnik.com">
            <a:extLst>
              <a:ext uri="{FF2B5EF4-FFF2-40B4-BE49-F238E27FC236}">
                <a16:creationId xmlns:a16="http://schemas.microsoft.com/office/drawing/2014/main" id="{15FE0170-61F8-869F-B240-45CDD2FF7FBB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A8172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A8172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A8172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471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Link">
            <a:extLst>
              <a:ext uri="{FF2B5EF4-FFF2-40B4-BE49-F238E27FC236}">
                <a16:creationId xmlns:a16="http://schemas.microsoft.com/office/drawing/2014/main" id="{25C3B500-D792-D1AA-6B69-2D2A854E29AC}"/>
              </a:ext>
            </a:extLst>
          </p:cNvPr>
          <p:cNvCxnSpPr/>
          <p:nvPr/>
        </p:nvCxnSpPr>
        <p:spPr>
          <a:xfrm>
            <a:off x="6934200" y="2658364"/>
            <a:ext cx="965200" cy="2540000"/>
          </a:xfrm>
          <a:prstGeom prst="line">
            <a:avLst/>
          </a:prstGeom>
          <a:ln w="12700">
            <a:solidFill>
              <a:srgbClr val="2F5A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Link">
            <a:extLst>
              <a:ext uri="{FF2B5EF4-FFF2-40B4-BE49-F238E27FC236}">
                <a16:creationId xmlns:a16="http://schemas.microsoft.com/office/drawing/2014/main" id="{4D567FE0-1D43-93A0-FAAA-EB502119773A}"/>
              </a:ext>
            </a:extLst>
          </p:cNvPr>
          <p:cNvCxnSpPr/>
          <p:nvPr/>
        </p:nvCxnSpPr>
        <p:spPr>
          <a:xfrm>
            <a:off x="6934200" y="2658364"/>
            <a:ext cx="965200" cy="914400"/>
          </a:xfrm>
          <a:prstGeom prst="line">
            <a:avLst/>
          </a:prstGeom>
          <a:ln w="12700">
            <a:solidFill>
              <a:srgbClr val="2F5A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Link">
            <a:extLst>
              <a:ext uri="{FF2B5EF4-FFF2-40B4-BE49-F238E27FC236}">
                <a16:creationId xmlns:a16="http://schemas.microsoft.com/office/drawing/2014/main" id="{997279AC-FE4A-A744-DB5F-9E3153554878}"/>
              </a:ext>
            </a:extLst>
          </p:cNvPr>
          <p:cNvCxnSpPr/>
          <p:nvPr/>
        </p:nvCxnSpPr>
        <p:spPr>
          <a:xfrm flipV="1">
            <a:off x="6934200" y="1947164"/>
            <a:ext cx="965200" cy="711200"/>
          </a:xfrm>
          <a:prstGeom prst="line">
            <a:avLst/>
          </a:prstGeom>
          <a:ln w="12700">
            <a:solidFill>
              <a:srgbClr val="2F5A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Link">
            <a:extLst>
              <a:ext uri="{FF2B5EF4-FFF2-40B4-BE49-F238E27FC236}">
                <a16:creationId xmlns:a16="http://schemas.microsoft.com/office/drawing/2014/main" id="{103CCAD5-614B-3620-AAF1-87C956B08ECE}"/>
              </a:ext>
            </a:extLst>
          </p:cNvPr>
          <p:cNvCxnSpPr/>
          <p:nvPr/>
        </p:nvCxnSpPr>
        <p:spPr>
          <a:xfrm flipH="1">
            <a:off x="4292600" y="2658364"/>
            <a:ext cx="965200" cy="2540000"/>
          </a:xfrm>
          <a:prstGeom prst="line">
            <a:avLst/>
          </a:prstGeom>
          <a:ln w="12700">
            <a:solidFill>
              <a:srgbClr val="2F5A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Link">
            <a:extLst>
              <a:ext uri="{FF2B5EF4-FFF2-40B4-BE49-F238E27FC236}">
                <a16:creationId xmlns:a16="http://schemas.microsoft.com/office/drawing/2014/main" id="{3E6FF59C-5B03-3C13-C21F-0D6775FA53DE}"/>
              </a:ext>
            </a:extLst>
          </p:cNvPr>
          <p:cNvCxnSpPr/>
          <p:nvPr/>
        </p:nvCxnSpPr>
        <p:spPr>
          <a:xfrm flipH="1">
            <a:off x="4292600" y="2658364"/>
            <a:ext cx="965200" cy="914400"/>
          </a:xfrm>
          <a:prstGeom prst="line">
            <a:avLst/>
          </a:prstGeom>
          <a:ln w="12700">
            <a:solidFill>
              <a:srgbClr val="2F5A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Link">
            <a:extLst>
              <a:ext uri="{FF2B5EF4-FFF2-40B4-BE49-F238E27FC236}">
                <a16:creationId xmlns:a16="http://schemas.microsoft.com/office/drawing/2014/main" id="{4F880854-7CEF-E21F-B3E1-4E40DA7E4457}"/>
              </a:ext>
            </a:extLst>
          </p:cNvPr>
          <p:cNvCxnSpPr/>
          <p:nvPr/>
        </p:nvCxnSpPr>
        <p:spPr>
          <a:xfrm flipH="1" flipV="1">
            <a:off x="4292600" y="1947164"/>
            <a:ext cx="965200" cy="711200"/>
          </a:xfrm>
          <a:prstGeom prst="line">
            <a:avLst/>
          </a:prstGeom>
          <a:ln w="12700">
            <a:solidFill>
              <a:srgbClr val="2F5A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">
            <a:extLst>
              <a:ext uri="{FF2B5EF4-FFF2-40B4-BE49-F238E27FC236}">
                <a16:creationId xmlns:a16="http://schemas.microsoft.com/office/drawing/2014/main" id="{0EFCAA1D-8A7D-4C51-0C41-147CB62FB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556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D9B66C"/>
                </a:solidFill>
                <a:latin typeface="Georgia" panose="02040502050405020303" pitchFamily="18" charset="0"/>
              </a:rPr>
              <a:t>2. Императорская канцелярия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58F8E26D-F276-D278-D11F-D60A9A395216}"/>
              </a:ext>
            </a:extLst>
          </p:cNvPr>
          <p:cNvCxnSpPr/>
          <p:nvPr/>
        </p:nvCxnSpPr>
        <p:spPr>
          <a:xfrm>
            <a:off x="609600" y="1032764"/>
            <a:ext cx="812800" cy="0"/>
          </a:xfrm>
          <a:prstGeom prst="line">
            <a:avLst/>
          </a:prstGeom>
          <a:ln w="28575">
            <a:solidFill>
              <a:srgbClr val="D9B66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7606F9DF-1C1A-1817-3EF2-B765D71ED06D}"/>
              </a:ext>
            </a:extLst>
          </p:cNvPr>
          <p:cNvSpPr/>
          <p:nvPr/>
        </p:nvSpPr>
        <p:spPr>
          <a:xfrm>
            <a:off x="1498600" y="988314"/>
            <a:ext cx="88900" cy="88900"/>
          </a:xfrm>
          <a:prstGeom prst="diamond">
            <a:avLst/>
          </a:prstGeom>
          <a:solidFill>
            <a:srgbClr val="D9B66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Dept 1 card">
            <a:extLst>
              <a:ext uri="{FF2B5EF4-FFF2-40B4-BE49-F238E27FC236}">
                <a16:creationId xmlns:a16="http://schemas.microsoft.com/office/drawing/2014/main" id="{250BA4A1-6380-EDAB-6D03-402823496278}"/>
              </a:ext>
            </a:extLst>
          </p:cNvPr>
          <p:cNvSpPr/>
          <p:nvPr/>
        </p:nvSpPr>
        <p:spPr>
          <a:xfrm>
            <a:off x="609600" y="1235964"/>
            <a:ext cx="3683000" cy="1422400"/>
          </a:xfrm>
          <a:prstGeom prst="roundRect">
            <a:avLst>
              <a:gd name="adj" fmla="val 8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Dept 1">
            <a:extLst>
              <a:ext uri="{FF2B5EF4-FFF2-40B4-BE49-F238E27FC236}">
                <a16:creationId xmlns:a16="http://schemas.microsoft.com/office/drawing/2014/main" id="{3A2BB771-0DDE-2C38-9C01-E4779C002626}"/>
              </a:ext>
            </a:extLst>
          </p:cNvPr>
          <p:cNvSpPr txBox="1"/>
          <p:nvPr/>
        </p:nvSpPr>
        <p:spPr>
          <a:xfrm>
            <a:off x="812800" y="1235964"/>
            <a:ext cx="3327400" cy="14224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000" b="1" dirty="0">
                <a:solidFill>
                  <a:srgbClr val="D9B66C"/>
                </a:solidFill>
                <a:latin typeface="Georgia" panose="02040502050405020303" pitchFamily="18" charset="0"/>
              </a:rPr>
              <a:t>I Отделение</a:t>
            </a:r>
            <a:r>
              <a:rPr lang="ru-RU" dirty="0">
                <a:solidFill>
                  <a:srgbClr val="F4EFE4"/>
                </a:solidFill>
                <a:latin typeface="Segoe UI" panose="020B0502040204020203" pitchFamily="34" charset="0"/>
              </a:rPr>
              <a:t> – личная императорская документация.</a:t>
            </a:r>
          </a:p>
        </p:txBody>
      </p:sp>
      <p:sp>
        <p:nvSpPr>
          <p:cNvPr id="7" name="Dept 2 card">
            <a:extLst>
              <a:ext uri="{FF2B5EF4-FFF2-40B4-BE49-F238E27FC236}">
                <a16:creationId xmlns:a16="http://schemas.microsoft.com/office/drawing/2014/main" id="{CC56D613-E8B7-C01B-C0D5-A14C3BE3E5F8}"/>
              </a:ext>
            </a:extLst>
          </p:cNvPr>
          <p:cNvSpPr/>
          <p:nvPr/>
        </p:nvSpPr>
        <p:spPr>
          <a:xfrm>
            <a:off x="609600" y="2861564"/>
            <a:ext cx="3683000" cy="1422400"/>
          </a:xfrm>
          <a:prstGeom prst="roundRect">
            <a:avLst>
              <a:gd name="adj" fmla="val 8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Dept 2">
            <a:extLst>
              <a:ext uri="{FF2B5EF4-FFF2-40B4-BE49-F238E27FC236}">
                <a16:creationId xmlns:a16="http://schemas.microsoft.com/office/drawing/2014/main" id="{C6086E05-F568-AE79-1B9D-A752F510389E}"/>
              </a:ext>
            </a:extLst>
          </p:cNvPr>
          <p:cNvSpPr txBox="1"/>
          <p:nvPr/>
        </p:nvSpPr>
        <p:spPr>
          <a:xfrm>
            <a:off x="812800" y="2861564"/>
            <a:ext cx="3327400" cy="14224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000" b="1" dirty="0">
                <a:solidFill>
                  <a:srgbClr val="D9B66C"/>
                </a:solidFill>
                <a:latin typeface="Georgia" panose="02040502050405020303" pitchFamily="18" charset="0"/>
              </a:rPr>
              <a:t>II Отделение</a:t>
            </a:r>
            <a:r>
              <a:rPr lang="ru-RU" dirty="0">
                <a:solidFill>
                  <a:srgbClr val="F4EFE4"/>
                </a:solidFill>
                <a:latin typeface="Segoe UI" panose="020B0502040204020203" pitchFamily="34" charset="0"/>
              </a:rPr>
              <a:t> – кодификация законов Российской Империи.</a:t>
            </a:r>
          </a:p>
        </p:txBody>
      </p:sp>
      <p:sp>
        <p:nvSpPr>
          <p:cNvPr id="9" name="Dept 3 card">
            <a:extLst>
              <a:ext uri="{FF2B5EF4-FFF2-40B4-BE49-F238E27FC236}">
                <a16:creationId xmlns:a16="http://schemas.microsoft.com/office/drawing/2014/main" id="{14432E96-7D8F-F073-C929-75EFFC85B1EC}"/>
              </a:ext>
            </a:extLst>
          </p:cNvPr>
          <p:cNvSpPr/>
          <p:nvPr/>
        </p:nvSpPr>
        <p:spPr>
          <a:xfrm>
            <a:off x="609600" y="4487164"/>
            <a:ext cx="3683000" cy="1422400"/>
          </a:xfrm>
          <a:prstGeom prst="roundRect">
            <a:avLst>
              <a:gd name="adj" fmla="val 8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Dept 3">
            <a:extLst>
              <a:ext uri="{FF2B5EF4-FFF2-40B4-BE49-F238E27FC236}">
                <a16:creationId xmlns:a16="http://schemas.microsoft.com/office/drawing/2014/main" id="{ADAAB45D-6020-4525-8C65-A014306145D0}"/>
              </a:ext>
            </a:extLst>
          </p:cNvPr>
          <p:cNvSpPr txBox="1"/>
          <p:nvPr/>
        </p:nvSpPr>
        <p:spPr>
          <a:xfrm>
            <a:off x="812800" y="4487164"/>
            <a:ext cx="3327400" cy="14224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000" b="1">
                <a:solidFill>
                  <a:srgbClr val="D9B66C"/>
                </a:solidFill>
                <a:latin typeface="Georgia" panose="02040502050405020303" pitchFamily="18" charset="0"/>
              </a:rPr>
              <a:t>III Отделение</a:t>
            </a:r>
            <a:r>
              <a:rPr lang="ru-RU">
                <a:solidFill>
                  <a:srgbClr val="F4EFE4"/>
                </a:solidFill>
                <a:latin typeface="Segoe UI" panose="020B0502040204020203" pitchFamily="34" charset="0"/>
              </a:rPr>
              <a:t> </a:t>
            </a:r>
            <a:r>
              <a:rPr lang="ru-RU" dirty="0">
                <a:solidFill>
                  <a:srgbClr val="F4EFE4"/>
                </a:solidFill>
                <a:latin typeface="Segoe UI" panose="020B0502040204020203" pitchFamily="34" charset="0"/>
              </a:rPr>
              <a:t>– политическая полиция.</a:t>
            </a:r>
          </a:p>
        </p:txBody>
      </p:sp>
      <p:sp>
        <p:nvSpPr>
          <p:cNvPr id="11" name="Dept 4 card">
            <a:extLst>
              <a:ext uri="{FF2B5EF4-FFF2-40B4-BE49-F238E27FC236}">
                <a16:creationId xmlns:a16="http://schemas.microsoft.com/office/drawing/2014/main" id="{36BEFC73-350D-DBCD-C4EB-F5205DDE276F}"/>
              </a:ext>
            </a:extLst>
          </p:cNvPr>
          <p:cNvSpPr/>
          <p:nvPr/>
        </p:nvSpPr>
        <p:spPr>
          <a:xfrm>
            <a:off x="7899400" y="1235964"/>
            <a:ext cx="3683000" cy="1422400"/>
          </a:xfrm>
          <a:prstGeom prst="roundRect">
            <a:avLst>
              <a:gd name="adj" fmla="val 8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Dept 4">
            <a:extLst>
              <a:ext uri="{FF2B5EF4-FFF2-40B4-BE49-F238E27FC236}">
                <a16:creationId xmlns:a16="http://schemas.microsoft.com/office/drawing/2014/main" id="{0822D48F-02AE-8B59-546F-B0623EB4CB2E}"/>
              </a:ext>
            </a:extLst>
          </p:cNvPr>
          <p:cNvSpPr txBox="1"/>
          <p:nvPr/>
        </p:nvSpPr>
        <p:spPr>
          <a:xfrm>
            <a:off x="8102600" y="1235964"/>
            <a:ext cx="3327400" cy="14224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000" b="1" dirty="0">
                <a:solidFill>
                  <a:srgbClr val="D9B66C"/>
                </a:solidFill>
                <a:latin typeface="Georgia" panose="02040502050405020303" pitchFamily="18" charset="0"/>
              </a:rPr>
              <a:t>IV Отделение</a:t>
            </a:r>
            <a:r>
              <a:rPr lang="ru-RU" dirty="0">
                <a:solidFill>
                  <a:srgbClr val="F4EFE4"/>
                </a:solidFill>
                <a:latin typeface="Segoe UI" panose="020B0502040204020203" pitchFamily="34" charset="0"/>
              </a:rPr>
              <a:t> – управление учебными заведениями и благотворительными организациями.</a:t>
            </a:r>
          </a:p>
        </p:txBody>
      </p:sp>
      <p:sp>
        <p:nvSpPr>
          <p:cNvPr id="13" name="Dept 5 card">
            <a:extLst>
              <a:ext uri="{FF2B5EF4-FFF2-40B4-BE49-F238E27FC236}">
                <a16:creationId xmlns:a16="http://schemas.microsoft.com/office/drawing/2014/main" id="{30139EC5-3ADB-8586-1601-C820CACD7C9C}"/>
              </a:ext>
            </a:extLst>
          </p:cNvPr>
          <p:cNvSpPr/>
          <p:nvPr/>
        </p:nvSpPr>
        <p:spPr>
          <a:xfrm>
            <a:off x="7899400" y="2861564"/>
            <a:ext cx="3683000" cy="1422400"/>
          </a:xfrm>
          <a:prstGeom prst="roundRect">
            <a:avLst>
              <a:gd name="adj" fmla="val 8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Dept 5">
            <a:extLst>
              <a:ext uri="{FF2B5EF4-FFF2-40B4-BE49-F238E27FC236}">
                <a16:creationId xmlns:a16="http://schemas.microsoft.com/office/drawing/2014/main" id="{26CA7492-E694-797D-7FD0-26C00A23068E}"/>
              </a:ext>
            </a:extLst>
          </p:cNvPr>
          <p:cNvSpPr txBox="1"/>
          <p:nvPr/>
        </p:nvSpPr>
        <p:spPr>
          <a:xfrm>
            <a:off x="8102600" y="2861564"/>
            <a:ext cx="3327400" cy="14224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000" b="1" dirty="0">
                <a:solidFill>
                  <a:srgbClr val="D9B66C"/>
                </a:solidFill>
                <a:latin typeface="Georgia" panose="02040502050405020303" pitchFamily="18" charset="0"/>
              </a:rPr>
              <a:t>V Отделение</a:t>
            </a:r>
            <a:r>
              <a:rPr lang="ru-RU" dirty="0">
                <a:solidFill>
                  <a:srgbClr val="F4EFE4"/>
                </a:solidFill>
                <a:latin typeface="Segoe UI" panose="020B0502040204020203" pitchFamily="34" charset="0"/>
              </a:rPr>
              <a:t> – управление государственными крестьянами.</a:t>
            </a:r>
          </a:p>
        </p:txBody>
      </p:sp>
      <p:sp>
        <p:nvSpPr>
          <p:cNvPr id="15" name="Dept 6 card">
            <a:extLst>
              <a:ext uri="{FF2B5EF4-FFF2-40B4-BE49-F238E27FC236}">
                <a16:creationId xmlns:a16="http://schemas.microsoft.com/office/drawing/2014/main" id="{4819127F-B70E-657D-8794-0453B0A3480B}"/>
              </a:ext>
            </a:extLst>
          </p:cNvPr>
          <p:cNvSpPr/>
          <p:nvPr/>
        </p:nvSpPr>
        <p:spPr>
          <a:xfrm>
            <a:off x="7899400" y="4487164"/>
            <a:ext cx="3683000" cy="1422400"/>
          </a:xfrm>
          <a:prstGeom prst="roundRect">
            <a:avLst>
              <a:gd name="adj" fmla="val 8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Dept 6">
            <a:extLst>
              <a:ext uri="{FF2B5EF4-FFF2-40B4-BE49-F238E27FC236}">
                <a16:creationId xmlns:a16="http://schemas.microsoft.com/office/drawing/2014/main" id="{05DCBD7D-5A54-A7E6-A464-5EBF95C62444}"/>
              </a:ext>
            </a:extLst>
          </p:cNvPr>
          <p:cNvSpPr txBox="1"/>
          <p:nvPr/>
        </p:nvSpPr>
        <p:spPr>
          <a:xfrm>
            <a:off x="8102600" y="4487164"/>
            <a:ext cx="3327400" cy="14224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000" b="1">
                <a:solidFill>
                  <a:srgbClr val="D9B66C"/>
                </a:solidFill>
                <a:latin typeface="Georgia" panose="02040502050405020303" pitchFamily="18" charset="0"/>
              </a:rPr>
              <a:t>VI Отделение</a:t>
            </a:r>
            <a:r>
              <a:rPr lang="ru-RU">
                <a:solidFill>
                  <a:srgbClr val="F4EFE4"/>
                </a:solidFill>
                <a:latin typeface="Segoe UI" panose="020B0502040204020203" pitchFamily="34" charset="0"/>
              </a:rPr>
              <a:t> </a:t>
            </a:r>
            <a:r>
              <a:rPr lang="ru-RU" dirty="0">
                <a:solidFill>
                  <a:srgbClr val="F4EFE4"/>
                </a:solidFill>
                <a:latin typeface="Segoe UI" panose="020B0502040204020203" pitchFamily="34" charset="0"/>
              </a:rPr>
              <a:t>– управление Кавказом.</a:t>
            </a:r>
          </a:p>
        </p:txBody>
      </p:sp>
      <p:pic>
        <p:nvPicPr>
          <p:cNvPr id="24" name="Nicholas centre" descr="Николай I. Портрет">
            <a:extLst>
              <a:ext uri="{FF2B5EF4-FFF2-40B4-BE49-F238E27FC236}">
                <a16:creationId xmlns:a16="http://schemas.microsoft.com/office/drawing/2014/main" id="{0DF177CB-7C58-58FB-8F28-17A64D0DB10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1591564"/>
            <a:ext cx="1676400" cy="2133600"/>
          </a:xfrm>
          <a:prstGeom prst="ellipse">
            <a:avLst/>
          </a:prstGeom>
          <a:ln w="15875">
            <a:solidFill>
              <a:srgbClr val="D9B66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5" name="Nicholas centre ring">
            <a:extLst>
              <a:ext uri="{FF2B5EF4-FFF2-40B4-BE49-F238E27FC236}">
                <a16:creationId xmlns:a16="http://schemas.microsoft.com/office/drawing/2014/main" id="{0EC4DC44-500C-EDD2-FC3F-3ECE3CE11E79}"/>
              </a:ext>
            </a:extLst>
          </p:cNvPr>
          <p:cNvSpPr/>
          <p:nvPr/>
        </p:nvSpPr>
        <p:spPr>
          <a:xfrm>
            <a:off x="5181600" y="1515364"/>
            <a:ext cx="1828800" cy="2286000"/>
          </a:xfrm>
          <a:prstGeom prst="ellipse">
            <a:avLst/>
          </a:prstGeom>
          <a:noFill/>
          <a:ln w="9525" cap="flat" cmpd="sng" algn="ctr">
            <a:solidFill>
              <a:srgbClr val="D9B66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Emperor label">
            <a:extLst>
              <a:ext uri="{FF2B5EF4-FFF2-40B4-BE49-F238E27FC236}">
                <a16:creationId xmlns:a16="http://schemas.microsoft.com/office/drawing/2014/main" id="{C09499CB-56C4-A775-90AA-EB415545EF66}"/>
              </a:ext>
            </a:extLst>
          </p:cNvPr>
          <p:cNvSpPr txBox="1"/>
          <p:nvPr/>
        </p:nvSpPr>
        <p:spPr>
          <a:xfrm>
            <a:off x="4953000" y="3877564"/>
            <a:ext cx="2286000" cy="381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2200">
                <a:solidFill>
                  <a:srgbClr val="D9B66C"/>
                </a:solidFill>
                <a:latin typeface="Georgia" panose="02040502050405020303" pitchFamily="18" charset="0"/>
              </a:rPr>
              <a:t>Николай I</a:t>
            </a:r>
            <a:endParaRPr lang="ru-RU" sz="2200" dirty="0">
              <a:solidFill>
                <a:srgbClr val="D9B66C"/>
              </a:solidFill>
              <a:latin typeface="Georgia" panose="02040502050405020303" pitchFamily="18" charset="0"/>
            </a:endParaRPr>
          </a:p>
        </p:txBody>
      </p:sp>
      <p:pic>
        <p:nvPicPr>
          <p:cNvPr id="28" name="Speransky" descr="М. М. Сперанский. Портрет">
            <a:extLst>
              <a:ext uri="{FF2B5EF4-FFF2-40B4-BE49-F238E27FC236}">
                <a16:creationId xmlns:a16="http://schemas.microsoft.com/office/drawing/2014/main" id="{B57DB457-19C5-CCA0-D690-79532E520554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00" y="4614164"/>
            <a:ext cx="1168400" cy="1422400"/>
          </a:xfrm>
          <a:prstGeom prst="ellipse">
            <a:avLst/>
          </a:prstGeom>
          <a:ln w="15875">
            <a:solidFill>
              <a:srgbClr val="D9B66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9" name="Speransky ring">
            <a:extLst>
              <a:ext uri="{FF2B5EF4-FFF2-40B4-BE49-F238E27FC236}">
                <a16:creationId xmlns:a16="http://schemas.microsoft.com/office/drawing/2014/main" id="{0121E355-9335-C1FE-94CE-A853F6114BFC}"/>
              </a:ext>
            </a:extLst>
          </p:cNvPr>
          <p:cNvSpPr/>
          <p:nvPr/>
        </p:nvSpPr>
        <p:spPr>
          <a:xfrm>
            <a:off x="4533900" y="4550664"/>
            <a:ext cx="1295400" cy="1549400"/>
          </a:xfrm>
          <a:prstGeom prst="ellipse">
            <a:avLst/>
          </a:prstGeom>
          <a:noFill/>
          <a:ln w="9525" cap="flat" cmpd="sng" algn="ctr">
            <a:solidFill>
              <a:srgbClr val="D9B66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Speransky caption">
            <a:extLst>
              <a:ext uri="{FF2B5EF4-FFF2-40B4-BE49-F238E27FC236}">
                <a16:creationId xmlns:a16="http://schemas.microsoft.com/office/drawing/2014/main" id="{7A6D7C73-80CF-C03A-CC2D-500FC1819A64}"/>
              </a:ext>
            </a:extLst>
          </p:cNvPr>
          <p:cNvSpPr txBox="1"/>
          <p:nvPr/>
        </p:nvSpPr>
        <p:spPr>
          <a:xfrm>
            <a:off x="4165600" y="6138164"/>
            <a:ext cx="203200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dirty="0">
                <a:solidFill>
                  <a:srgbClr val="CFD9D2"/>
                </a:solidFill>
                <a:latin typeface="Segoe UI" panose="020B0502040204020203" pitchFamily="34" charset="0"/>
              </a:rPr>
              <a:t>М. Сперанский</a:t>
            </a:r>
          </a:p>
        </p:txBody>
      </p:sp>
      <p:pic>
        <p:nvPicPr>
          <p:cNvPr id="32" name="Benckendorff" descr="А. Х. Бенкендорф. Портрет">
            <a:extLst>
              <a:ext uri="{FF2B5EF4-FFF2-40B4-BE49-F238E27FC236}">
                <a16:creationId xmlns:a16="http://schemas.microsoft.com/office/drawing/2014/main" id="{663BBE55-C3E4-01B4-80DB-9CFB29AEEBA7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200" y="4614164"/>
            <a:ext cx="1168400" cy="1422400"/>
          </a:xfrm>
          <a:prstGeom prst="ellipse">
            <a:avLst/>
          </a:prstGeom>
          <a:ln w="15875">
            <a:solidFill>
              <a:srgbClr val="D9B66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33" name="Benckendorff ring">
            <a:extLst>
              <a:ext uri="{FF2B5EF4-FFF2-40B4-BE49-F238E27FC236}">
                <a16:creationId xmlns:a16="http://schemas.microsoft.com/office/drawing/2014/main" id="{E008934E-6B93-E578-69A8-B0776097BEAB}"/>
              </a:ext>
            </a:extLst>
          </p:cNvPr>
          <p:cNvSpPr/>
          <p:nvPr/>
        </p:nvSpPr>
        <p:spPr>
          <a:xfrm>
            <a:off x="6362700" y="4550664"/>
            <a:ext cx="1295400" cy="1549400"/>
          </a:xfrm>
          <a:prstGeom prst="ellipse">
            <a:avLst/>
          </a:prstGeom>
          <a:noFill/>
          <a:ln w="9525" cap="flat" cmpd="sng" algn="ctr">
            <a:solidFill>
              <a:srgbClr val="D9B66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Benckendorff caption">
            <a:extLst>
              <a:ext uri="{FF2B5EF4-FFF2-40B4-BE49-F238E27FC236}">
                <a16:creationId xmlns:a16="http://schemas.microsoft.com/office/drawing/2014/main" id="{BE685E0D-DA9B-3EE0-C4F6-7290FE50479A}"/>
              </a:ext>
            </a:extLst>
          </p:cNvPr>
          <p:cNvSpPr txBox="1"/>
          <p:nvPr/>
        </p:nvSpPr>
        <p:spPr>
          <a:xfrm>
            <a:off x="5994400" y="6138164"/>
            <a:ext cx="203200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dirty="0">
                <a:solidFill>
                  <a:srgbClr val="CFD9D2"/>
                </a:solidFill>
                <a:latin typeface="Segoe UI" panose="020B0502040204020203" pitchFamily="34" charset="0"/>
              </a:rPr>
              <a:t>А. Бенкендорф</a:t>
            </a:r>
          </a:p>
        </p:txBody>
      </p:sp>
      <p:sp>
        <p:nvSpPr>
          <p:cNvPr id="35" name="Signature Автор: 100ballnik.com">
            <a:extLst>
              <a:ext uri="{FF2B5EF4-FFF2-40B4-BE49-F238E27FC236}">
                <a16:creationId xmlns:a16="http://schemas.microsoft.com/office/drawing/2014/main" id="{1FB08D38-ED06-9EB5-4B33-3F93530D9DD6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3AFA4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3AFA4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3AFA4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293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1296C4B7-140E-20CD-750F-41DBE2E8D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55600"/>
            <a:ext cx="109728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1F2623"/>
                </a:solidFill>
                <a:latin typeface="Georgia" panose="02040502050405020303" pitchFamily="18" charset="0"/>
              </a:rPr>
              <a:t>3. Преобразование в сфере печати и просвещения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D00E543B-9416-618C-9769-46F95AFE7F9F}"/>
              </a:ext>
            </a:extLst>
          </p:cNvPr>
          <p:cNvCxnSpPr/>
          <p:nvPr/>
        </p:nvCxnSpPr>
        <p:spPr>
          <a:xfrm>
            <a:off x="609600" y="1003808"/>
            <a:ext cx="812800" cy="0"/>
          </a:xfrm>
          <a:prstGeom prst="line">
            <a:avLst/>
          </a:prstGeom>
          <a:ln w="28575">
            <a:solidFill>
              <a:srgbClr val="A07B2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37F258F3-055D-16AA-8084-A1318818E6B4}"/>
              </a:ext>
            </a:extLst>
          </p:cNvPr>
          <p:cNvSpPr/>
          <p:nvPr/>
        </p:nvSpPr>
        <p:spPr>
          <a:xfrm>
            <a:off x="1498600" y="959358"/>
            <a:ext cx="88900" cy="88900"/>
          </a:xfrm>
          <a:prstGeom prst="diamond">
            <a:avLst/>
          </a:prstGeom>
          <a:solidFill>
            <a:srgbClr val="A07B2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Press head">
            <a:extLst>
              <a:ext uri="{FF2B5EF4-FFF2-40B4-BE49-F238E27FC236}">
                <a16:creationId xmlns:a16="http://schemas.microsoft.com/office/drawing/2014/main" id="{07B877EB-0D0A-76E4-E5A3-CBEECD034D2D}"/>
              </a:ext>
            </a:extLst>
          </p:cNvPr>
          <p:cNvSpPr txBox="1"/>
          <p:nvPr/>
        </p:nvSpPr>
        <p:spPr>
          <a:xfrm>
            <a:off x="609600" y="1207008"/>
            <a:ext cx="10972800" cy="4267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800" dirty="0">
                <a:solidFill>
                  <a:srgbClr val="9E2B30"/>
                </a:solidFill>
                <a:latin typeface="Georgia" panose="02040502050405020303" pitchFamily="18" charset="0"/>
              </a:rPr>
              <a:t>Контроль над печатью.</a:t>
            </a:r>
          </a:p>
        </p:txBody>
      </p:sp>
      <p:cxnSp>
        <p:nvCxnSpPr>
          <p:cNvPr id="6" name="Rail">
            <a:extLst>
              <a:ext uri="{FF2B5EF4-FFF2-40B4-BE49-F238E27FC236}">
                <a16:creationId xmlns:a16="http://schemas.microsoft.com/office/drawing/2014/main" id="{0C63CA78-6A38-9D08-2BA0-7DCF829656FD}"/>
              </a:ext>
            </a:extLst>
          </p:cNvPr>
          <p:cNvCxnSpPr/>
          <p:nvPr/>
        </p:nvCxnSpPr>
        <p:spPr>
          <a:xfrm>
            <a:off x="609600" y="2141728"/>
            <a:ext cx="10972800" cy="0"/>
          </a:xfrm>
          <a:prstGeom prst="line">
            <a:avLst/>
          </a:prstGeom>
          <a:ln w="25400">
            <a:solidFill>
              <a:srgbClr val="9E2B3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ail dot 0">
            <a:extLst>
              <a:ext uri="{FF2B5EF4-FFF2-40B4-BE49-F238E27FC236}">
                <a16:creationId xmlns:a16="http://schemas.microsoft.com/office/drawing/2014/main" id="{E0217E34-0451-C4B4-B0D5-31E25D3A3B2B}"/>
              </a:ext>
            </a:extLst>
          </p:cNvPr>
          <p:cNvSpPr/>
          <p:nvPr/>
        </p:nvSpPr>
        <p:spPr>
          <a:xfrm>
            <a:off x="673100" y="2027428"/>
            <a:ext cx="228600" cy="228600"/>
          </a:xfrm>
          <a:prstGeom prst="ellipse">
            <a:avLst/>
          </a:prstGeom>
          <a:solidFill>
            <a:srgbClr val="9E2B30"/>
          </a:solidFill>
          <a:ln w="15875"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Press 0 card">
            <a:extLst>
              <a:ext uri="{FF2B5EF4-FFF2-40B4-BE49-F238E27FC236}">
                <a16:creationId xmlns:a16="http://schemas.microsoft.com/office/drawing/2014/main" id="{BE3A4985-49BA-23D7-1F95-5AA8577C0433}"/>
              </a:ext>
            </a:extLst>
          </p:cNvPr>
          <p:cNvSpPr/>
          <p:nvPr/>
        </p:nvSpPr>
        <p:spPr>
          <a:xfrm>
            <a:off x="609600" y="2446528"/>
            <a:ext cx="2514600" cy="1680972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9525">
            <a:solidFill>
              <a:srgbClr val="D6CBB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Press 0">
            <a:extLst>
              <a:ext uri="{FF2B5EF4-FFF2-40B4-BE49-F238E27FC236}">
                <a16:creationId xmlns:a16="http://schemas.microsoft.com/office/drawing/2014/main" id="{77AA3E16-5601-2183-7F22-68681B43610D}"/>
              </a:ext>
            </a:extLst>
          </p:cNvPr>
          <p:cNvSpPr txBox="1"/>
          <p:nvPr/>
        </p:nvSpPr>
        <p:spPr>
          <a:xfrm>
            <a:off x="863600" y="2598928"/>
            <a:ext cx="2082800" cy="12801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600" b="1" dirty="0">
                <a:solidFill>
                  <a:srgbClr val="9E2B30"/>
                </a:solidFill>
                <a:latin typeface="Georgia" panose="02040502050405020303" pitchFamily="18" charset="0"/>
              </a:rPr>
              <a:t>1826 г.</a:t>
            </a:r>
            <a:r>
              <a:rPr lang="ru-RU" sz="2100" dirty="0">
                <a:solidFill>
                  <a:srgbClr val="1F2623"/>
                </a:solidFill>
                <a:latin typeface="Segoe UI" panose="020B0502040204020203" pitchFamily="34" charset="0"/>
              </a:rPr>
              <a:t> Цензурный «чугунный» устав.</a:t>
            </a:r>
          </a:p>
        </p:txBody>
      </p:sp>
      <p:sp>
        <p:nvSpPr>
          <p:cNvPr id="10" name="Press 0 bar">
            <a:extLst>
              <a:ext uri="{FF2B5EF4-FFF2-40B4-BE49-F238E27FC236}">
                <a16:creationId xmlns:a16="http://schemas.microsoft.com/office/drawing/2014/main" id="{726C5489-4D00-CC51-DFAA-F38EA9E038D0}"/>
              </a:ext>
            </a:extLst>
          </p:cNvPr>
          <p:cNvSpPr/>
          <p:nvPr/>
        </p:nvSpPr>
        <p:spPr>
          <a:xfrm>
            <a:off x="711200" y="2573528"/>
            <a:ext cx="50800" cy="1330960"/>
          </a:xfrm>
          <a:prstGeom prst="rect">
            <a:avLst/>
          </a:prstGeom>
          <a:solidFill>
            <a:srgbClr val="9E2B3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Rail dot 1">
            <a:extLst>
              <a:ext uri="{FF2B5EF4-FFF2-40B4-BE49-F238E27FC236}">
                <a16:creationId xmlns:a16="http://schemas.microsoft.com/office/drawing/2014/main" id="{0730013F-6CD1-1986-7345-6EC5100A8BD4}"/>
              </a:ext>
            </a:extLst>
          </p:cNvPr>
          <p:cNvSpPr/>
          <p:nvPr/>
        </p:nvSpPr>
        <p:spPr>
          <a:xfrm>
            <a:off x="3441700" y="2027428"/>
            <a:ext cx="228600" cy="228600"/>
          </a:xfrm>
          <a:prstGeom prst="ellipse">
            <a:avLst/>
          </a:prstGeom>
          <a:solidFill>
            <a:srgbClr val="9E2B30"/>
          </a:solidFill>
          <a:ln w="15875"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Press 1 card">
            <a:extLst>
              <a:ext uri="{FF2B5EF4-FFF2-40B4-BE49-F238E27FC236}">
                <a16:creationId xmlns:a16="http://schemas.microsoft.com/office/drawing/2014/main" id="{773F8371-1F2B-50EE-07BE-0C418E2586D3}"/>
              </a:ext>
            </a:extLst>
          </p:cNvPr>
          <p:cNvSpPr/>
          <p:nvPr/>
        </p:nvSpPr>
        <p:spPr>
          <a:xfrm>
            <a:off x="3378200" y="2446528"/>
            <a:ext cx="2514600" cy="1680972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9525">
            <a:solidFill>
              <a:srgbClr val="D6CBB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Press 1">
            <a:extLst>
              <a:ext uri="{FF2B5EF4-FFF2-40B4-BE49-F238E27FC236}">
                <a16:creationId xmlns:a16="http://schemas.microsoft.com/office/drawing/2014/main" id="{A3FBC4FF-E3BE-A5C2-B953-927E2399FB95}"/>
              </a:ext>
            </a:extLst>
          </p:cNvPr>
          <p:cNvSpPr txBox="1"/>
          <p:nvPr/>
        </p:nvSpPr>
        <p:spPr>
          <a:xfrm>
            <a:off x="3632200" y="2598928"/>
            <a:ext cx="2082800" cy="6400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600" b="1" dirty="0">
                <a:solidFill>
                  <a:srgbClr val="9E2B30"/>
                </a:solidFill>
                <a:latin typeface="Georgia" panose="02040502050405020303" pitchFamily="18" charset="0"/>
              </a:rPr>
              <a:t>1828 г.</a:t>
            </a:r>
            <a:r>
              <a:rPr lang="ru-RU" sz="2100" dirty="0">
                <a:solidFill>
                  <a:srgbClr val="1F2623"/>
                </a:solidFill>
                <a:latin typeface="Segoe UI" panose="020B0502040204020203" pitchFamily="34" charset="0"/>
              </a:rPr>
              <a:t> новый устав.</a:t>
            </a:r>
          </a:p>
        </p:txBody>
      </p:sp>
      <p:sp>
        <p:nvSpPr>
          <p:cNvPr id="14" name="Press 1 bar">
            <a:extLst>
              <a:ext uri="{FF2B5EF4-FFF2-40B4-BE49-F238E27FC236}">
                <a16:creationId xmlns:a16="http://schemas.microsoft.com/office/drawing/2014/main" id="{3A5FC502-94E6-3A46-0E8A-925001BF16B3}"/>
              </a:ext>
            </a:extLst>
          </p:cNvPr>
          <p:cNvSpPr/>
          <p:nvPr/>
        </p:nvSpPr>
        <p:spPr>
          <a:xfrm>
            <a:off x="3479800" y="2573528"/>
            <a:ext cx="50800" cy="690880"/>
          </a:xfrm>
          <a:prstGeom prst="rect">
            <a:avLst/>
          </a:prstGeom>
          <a:solidFill>
            <a:srgbClr val="9E2B3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ail dot 2">
            <a:extLst>
              <a:ext uri="{FF2B5EF4-FFF2-40B4-BE49-F238E27FC236}">
                <a16:creationId xmlns:a16="http://schemas.microsoft.com/office/drawing/2014/main" id="{EF39E860-FA4A-07CF-48AA-B1CAC09779BD}"/>
              </a:ext>
            </a:extLst>
          </p:cNvPr>
          <p:cNvSpPr/>
          <p:nvPr/>
        </p:nvSpPr>
        <p:spPr>
          <a:xfrm>
            <a:off x="6210300" y="2027428"/>
            <a:ext cx="228600" cy="228600"/>
          </a:xfrm>
          <a:prstGeom prst="ellipse">
            <a:avLst/>
          </a:prstGeom>
          <a:solidFill>
            <a:srgbClr val="9E2B30"/>
          </a:solidFill>
          <a:ln w="15875"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Press 2 card">
            <a:extLst>
              <a:ext uri="{FF2B5EF4-FFF2-40B4-BE49-F238E27FC236}">
                <a16:creationId xmlns:a16="http://schemas.microsoft.com/office/drawing/2014/main" id="{EE3A1EC6-C627-86E0-FC5C-290E03CF20C1}"/>
              </a:ext>
            </a:extLst>
          </p:cNvPr>
          <p:cNvSpPr/>
          <p:nvPr/>
        </p:nvSpPr>
        <p:spPr>
          <a:xfrm>
            <a:off x="6146800" y="2446528"/>
            <a:ext cx="5435600" cy="1680972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9525">
            <a:solidFill>
              <a:srgbClr val="D6CBB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Press 2">
            <a:extLst>
              <a:ext uri="{FF2B5EF4-FFF2-40B4-BE49-F238E27FC236}">
                <a16:creationId xmlns:a16="http://schemas.microsoft.com/office/drawing/2014/main" id="{B2B3F484-5B40-9512-A484-5DBD59D6AC71}"/>
              </a:ext>
            </a:extLst>
          </p:cNvPr>
          <p:cNvSpPr txBox="1"/>
          <p:nvPr/>
        </p:nvSpPr>
        <p:spPr>
          <a:xfrm>
            <a:off x="6400800" y="2598928"/>
            <a:ext cx="5003800" cy="12801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600" b="1" dirty="0">
                <a:solidFill>
                  <a:srgbClr val="9E2B30"/>
                </a:solidFill>
                <a:latin typeface="Georgia" panose="02040502050405020303" pitchFamily="18" charset="0"/>
              </a:rPr>
              <a:t>С 1831 по 1836 г.</a:t>
            </a:r>
            <a:r>
              <a:rPr lang="ru-RU" sz="2100" dirty="0">
                <a:solidFill>
                  <a:srgbClr val="1F2623"/>
                </a:solidFill>
                <a:latin typeface="Segoe UI" panose="020B0502040204020203" pitchFamily="34" charset="0"/>
              </a:rPr>
              <a:t> запрещены «Литературная газета» А. Дельвига, журналы «Европеец» П. Киреевского, «Телескоп» Н. Надеждина.</a:t>
            </a:r>
          </a:p>
        </p:txBody>
      </p:sp>
      <p:sp>
        <p:nvSpPr>
          <p:cNvPr id="18" name="Press 2 bar">
            <a:extLst>
              <a:ext uri="{FF2B5EF4-FFF2-40B4-BE49-F238E27FC236}">
                <a16:creationId xmlns:a16="http://schemas.microsoft.com/office/drawing/2014/main" id="{A039A6FC-B393-856C-6E23-D5914BA61C05}"/>
              </a:ext>
            </a:extLst>
          </p:cNvPr>
          <p:cNvSpPr/>
          <p:nvPr/>
        </p:nvSpPr>
        <p:spPr>
          <a:xfrm>
            <a:off x="6248400" y="2573528"/>
            <a:ext cx="50800" cy="1330960"/>
          </a:xfrm>
          <a:prstGeom prst="rect">
            <a:avLst/>
          </a:prstGeom>
          <a:solidFill>
            <a:srgbClr val="9E2B3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Bureaus card">
            <a:extLst>
              <a:ext uri="{FF2B5EF4-FFF2-40B4-BE49-F238E27FC236}">
                <a16:creationId xmlns:a16="http://schemas.microsoft.com/office/drawing/2014/main" id="{F80CC10E-0E45-0923-4BE1-C6D5C0ACE5D1}"/>
              </a:ext>
            </a:extLst>
          </p:cNvPr>
          <p:cNvSpPr/>
          <p:nvPr/>
        </p:nvSpPr>
        <p:spPr>
          <a:xfrm>
            <a:off x="609600" y="4457700"/>
            <a:ext cx="3810000" cy="1270000"/>
          </a:xfrm>
          <a:prstGeom prst="roundRect">
            <a:avLst>
              <a:gd name="adj" fmla="val 6000"/>
            </a:avLst>
          </a:prstGeom>
          <a:solidFill>
            <a:srgbClr val="F4DED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Bureaus">
            <a:extLst>
              <a:ext uri="{FF2B5EF4-FFF2-40B4-BE49-F238E27FC236}">
                <a16:creationId xmlns:a16="http://schemas.microsoft.com/office/drawing/2014/main" id="{DA9670A6-0706-DC15-733F-7093E5132FB4}"/>
              </a:ext>
            </a:extLst>
          </p:cNvPr>
          <p:cNvSpPr txBox="1"/>
          <p:nvPr/>
        </p:nvSpPr>
        <p:spPr>
          <a:xfrm>
            <a:off x="889000" y="4635500"/>
            <a:ext cx="33274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3600" b="1" dirty="0">
                <a:solidFill>
                  <a:srgbClr val="9E2B30"/>
                </a:solidFill>
                <a:latin typeface="Georgia" panose="02040502050405020303" pitchFamily="18" charset="0"/>
              </a:rPr>
              <a:t>12</a:t>
            </a:r>
            <a:r>
              <a:rPr lang="ru-RU" sz="2400" dirty="0">
                <a:solidFill>
                  <a:srgbClr val="1F2623"/>
                </a:solidFill>
                <a:latin typeface="Segoe UI" panose="020B0502040204020203" pitchFamily="34" charset="0"/>
              </a:rPr>
              <a:t> цензурных ведомств.</a:t>
            </a:r>
          </a:p>
        </p:txBody>
      </p:sp>
      <p:sp>
        <p:nvSpPr>
          <p:cNvPr id="21" name="Bureaus bar">
            <a:extLst>
              <a:ext uri="{FF2B5EF4-FFF2-40B4-BE49-F238E27FC236}">
                <a16:creationId xmlns:a16="http://schemas.microsoft.com/office/drawing/2014/main" id="{8EC12C75-0B1C-8214-9FC5-0A43961F0CE7}"/>
              </a:ext>
            </a:extLst>
          </p:cNvPr>
          <p:cNvSpPr/>
          <p:nvPr/>
        </p:nvSpPr>
        <p:spPr>
          <a:xfrm>
            <a:off x="711200" y="4584700"/>
            <a:ext cx="50800" cy="833120"/>
          </a:xfrm>
          <a:prstGeom prst="rect">
            <a:avLst/>
          </a:prstGeom>
          <a:solidFill>
            <a:srgbClr val="9E2B3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School statutes card">
            <a:extLst>
              <a:ext uri="{FF2B5EF4-FFF2-40B4-BE49-F238E27FC236}">
                <a16:creationId xmlns:a16="http://schemas.microsoft.com/office/drawing/2014/main" id="{A8DBDEAC-73C0-5355-03CE-2A84DED11957}"/>
              </a:ext>
            </a:extLst>
          </p:cNvPr>
          <p:cNvSpPr/>
          <p:nvPr/>
        </p:nvSpPr>
        <p:spPr>
          <a:xfrm>
            <a:off x="4724400" y="4457700"/>
            <a:ext cx="6858000" cy="1270000"/>
          </a:xfrm>
          <a:prstGeom prst="roundRect">
            <a:avLst>
              <a:gd name="adj" fmla="val 6000"/>
            </a:avLst>
          </a:prstGeom>
          <a:solidFill>
            <a:srgbClr val="DDE7F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School statutes">
            <a:extLst>
              <a:ext uri="{FF2B5EF4-FFF2-40B4-BE49-F238E27FC236}">
                <a16:creationId xmlns:a16="http://schemas.microsoft.com/office/drawing/2014/main" id="{1D10A796-B74A-C75F-B6FC-B11CDBADF6D5}"/>
              </a:ext>
            </a:extLst>
          </p:cNvPr>
          <p:cNvSpPr txBox="1"/>
          <p:nvPr/>
        </p:nvSpPr>
        <p:spPr>
          <a:xfrm>
            <a:off x="5003800" y="4635500"/>
            <a:ext cx="63754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2D5D8E"/>
                </a:solidFill>
                <a:latin typeface="Georgia" panose="02040502050405020303" pitchFamily="18" charset="0"/>
              </a:rPr>
              <a:t>В 1828 и 1835 гг.</a:t>
            </a:r>
            <a:r>
              <a:rPr lang="ru-RU" sz="2200" dirty="0">
                <a:solidFill>
                  <a:srgbClr val="1F2623"/>
                </a:solidFill>
                <a:latin typeface="Segoe UI" panose="020B0502040204020203" pitchFamily="34" charset="0"/>
              </a:rPr>
              <a:t> опубликованы новые уставы школ и университетов.</a:t>
            </a:r>
          </a:p>
        </p:txBody>
      </p:sp>
      <p:sp>
        <p:nvSpPr>
          <p:cNvPr id="24" name="School statutes bar">
            <a:extLst>
              <a:ext uri="{FF2B5EF4-FFF2-40B4-BE49-F238E27FC236}">
                <a16:creationId xmlns:a16="http://schemas.microsoft.com/office/drawing/2014/main" id="{BB65522A-421D-B605-D22E-3F523F265654}"/>
              </a:ext>
            </a:extLst>
          </p:cNvPr>
          <p:cNvSpPr/>
          <p:nvPr/>
        </p:nvSpPr>
        <p:spPr>
          <a:xfrm>
            <a:off x="4826000" y="4584700"/>
            <a:ext cx="50800" cy="772160"/>
          </a:xfrm>
          <a:prstGeom prst="rect">
            <a:avLst/>
          </a:prstGeom>
          <a:solidFill>
            <a:srgbClr val="2D5D8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Signature Автор: 100ballnik.com">
            <a:extLst>
              <a:ext uri="{FF2B5EF4-FFF2-40B4-BE49-F238E27FC236}">
                <a16:creationId xmlns:a16="http://schemas.microsoft.com/office/drawing/2014/main" id="{436F88C4-B77F-63C5-0880-742C10FABB5C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A8172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A8172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A8172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186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7D72B817-9764-3F67-43F6-D794360D8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55600"/>
            <a:ext cx="109728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D9B66C"/>
                </a:solidFill>
                <a:latin typeface="Georgia" panose="02040502050405020303" pitchFamily="18" charset="0"/>
              </a:rPr>
              <a:t>3. Преобразование в сфере печати и просвещения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EED214E6-F818-B1F3-9A8F-D9FB2CDFA730}"/>
              </a:ext>
            </a:extLst>
          </p:cNvPr>
          <p:cNvCxnSpPr/>
          <p:nvPr/>
        </p:nvCxnSpPr>
        <p:spPr>
          <a:xfrm>
            <a:off x="609600" y="1003808"/>
            <a:ext cx="812800" cy="0"/>
          </a:xfrm>
          <a:prstGeom prst="line">
            <a:avLst/>
          </a:prstGeom>
          <a:ln w="28575">
            <a:solidFill>
              <a:srgbClr val="D9B66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7F912C81-2AD9-4774-D15A-5540075928E0}"/>
              </a:ext>
            </a:extLst>
          </p:cNvPr>
          <p:cNvSpPr/>
          <p:nvPr/>
        </p:nvSpPr>
        <p:spPr>
          <a:xfrm>
            <a:off x="1498600" y="959358"/>
            <a:ext cx="88900" cy="88900"/>
          </a:xfrm>
          <a:prstGeom prst="diamond">
            <a:avLst/>
          </a:prstGeom>
          <a:solidFill>
            <a:srgbClr val="D9B66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Edu 0 card">
            <a:extLst>
              <a:ext uri="{FF2B5EF4-FFF2-40B4-BE49-F238E27FC236}">
                <a16:creationId xmlns:a16="http://schemas.microsoft.com/office/drawing/2014/main" id="{FC327D81-B75C-BD86-8364-6DCFDC901300}"/>
              </a:ext>
            </a:extLst>
          </p:cNvPr>
          <p:cNvSpPr/>
          <p:nvPr/>
        </p:nvSpPr>
        <p:spPr>
          <a:xfrm>
            <a:off x="609600" y="1207008"/>
            <a:ext cx="5334000" cy="1000760"/>
          </a:xfrm>
          <a:prstGeom prst="roundRect">
            <a:avLst>
              <a:gd name="adj" fmla="val 6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Edu 0">
            <a:extLst>
              <a:ext uri="{FF2B5EF4-FFF2-40B4-BE49-F238E27FC236}">
                <a16:creationId xmlns:a16="http://schemas.microsoft.com/office/drawing/2014/main" id="{7975206B-CAC1-77AF-7338-F83F28CC1963}"/>
              </a:ext>
            </a:extLst>
          </p:cNvPr>
          <p:cNvSpPr txBox="1"/>
          <p:nvPr/>
        </p:nvSpPr>
        <p:spPr>
          <a:xfrm>
            <a:off x="863600" y="1359408"/>
            <a:ext cx="49022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93B6DE"/>
                </a:solidFill>
                <a:latin typeface="Segoe UI" panose="020B0502040204020203" pitchFamily="34" charset="0"/>
              </a:rPr>
              <a:t>Министерства народного просвещения</a:t>
            </a: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7" name="Edu 0 bar">
            <a:extLst>
              <a:ext uri="{FF2B5EF4-FFF2-40B4-BE49-F238E27FC236}">
                <a16:creationId xmlns:a16="http://schemas.microsoft.com/office/drawing/2014/main" id="{E27448E9-5AA9-226C-3080-BB00FAD3D4B4}"/>
              </a:ext>
            </a:extLst>
          </p:cNvPr>
          <p:cNvSpPr/>
          <p:nvPr/>
        </p:nvSpPr>
        <p:spPr>
          <a:xfrm>
            <a:off x="711200" y="1334008"/>
            <a:ext cx="50800" cy="746760"/>
          </a:xfrm>
          <a:prstGeom prst="rect">
            <a:avLst/>
          </a:prstGeom>
          <a:solidFill>
            <a:srgbClr val="93B6D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Edu 1 card">
            <a:extLst>
              <a:ext uri="{FF2B5EF4-FFF2-40B4-BE49-F238E27FC236}">
                <a16:creationId xmlns:a16="http://schemas.microsoft.com/office/drawing/2014/main" id="{9F6D42FB-C0A8-4707-D8FE-8309CCF1D965}"/>
              </a:ext>
            </a:extLst>
          </p:cNvPr>
          <p:cNvSpPr/>
          <p:nvPr/>
        </p:nvSpPr>
        <p:spPr>
          <a:xfrm>
            <a:off x="6248400" y="1207008"/>
            <a:ext cx="5334000" cy="1000760"/>
          </a:xfrm>
          <a:prstGeom prst="roundRect">
            <a:avLst>
              <a:gd name="adj" fmla="val 6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Edu 1">
            <a:extLst>
              <a:ext uri="{FF2B5EF4-FFF2-40B4-BE49-F238E27FC236}">
                <a16:creationId xmlns:a16="http://schemas.microsoft.com/office/drawing/2014/main" id="{55DECD99-B59C-2D94-BD08-EAEF03C351E3}"/>
              </a:ext>
            </a:extLst>
          </p:cNvPr>
          <p:cNvSpPr txBox="1"/>
          <p:nvPr/>
        </p:nvSpPr>
        <p:spPr>
          <a:xfrm>
            <a:off x="6502400" y="1359408"/>
            <a:ext cx="49022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Единая образовательная система, основанная на </a:t>
            </a:r>
            <a:r>
              <a:rPr lang="ru-RU" sz="2200" b="1" dirty="0">
                <a:solidFill>
                  <a:srgbClr val="93B6DE"/>
                </a:solidFill>
                <a:latin typeface="Segoe UI" panose="020B0502040204020203" pitchFamily="34" charset="0"/>
              </a:rPr>
              <a:t>учебных округах</a:t>
            </a: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10" name="Edu 1 bar">
            <a:extLst>
              <a:ext uri="{FF2B5EF4-FFF2-40B4-BE49-F238E27FC236}">
                <a16:creationId xmlns:a16="http://schemas.microsoft.com/office/drawing/2014/main" id="{0323D7C9-1CAC-6D07-015C-ADAA5244E963}"/>
              </a:ext>
            </a:extLst>
          </p:cNvPr>
          <p:cNvSpPr/>
          <p:nvPr/>
        </p:nvSpPr>
        <p:spPr>
          <a:xfrm>
            <a:off x="6350000" y="1334008"/>
            <a:ext cx="50800" cy="746760"/>
          </a:xfrm>
          <a:prstGeom prst="rect">
            <a:avLst/>
          </a:prstGeom>
          <a:solidFill>
            <a:srgbClr val="93B6D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Edu 2 card">
            <a:extLst>
              <a:ext uri="{FF2B5EF4-FFF2-40B4-BE49-F238E27FC236}">
                <a16:creationId xmlns:a16="http://schemas.microsoft.com/office/drawing/2014/main" id="{A732568C-85E9-C19B-4281-3BA251D1490E}"/>
              </a:ext>
            </a:extLst>
          </p:cNvPr>
          <p:cNvSpPr/>
          <p:nvPr/>
        </p:nvSpPr>
        <p:spPr>
          <a:xfrm>
            <a:off x="609600" y="2360168"/>
            <a:ext cx="5334000" cy="1671320"/>
          </a:xfrm>
          <a:prstGeom prst="roundRect">
            <a:avLst>
              <a:gd name="adj" fmla="val 6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Edu 2">
            <a:extLst>
              <a:ext uri="{FF2B5EF4-FFF2-40B4-BE49-F238E27FC236}">
                <a16:creationId xmlns:a16="http://schemas.microsoft.com/office/drawing/2014/main" id="{EF18CC66-8716-E5E8-25F4-F52E35337B41}"/>
              </a:ext>
            </a:extLst>
          </p:cNvPr>
          <p:cNvSpPr txBox="1"/>
          <p:nvPr/>
        </p:nvSpPr>
        <p:spPr>
          <a:xfrm>
            <a:off x="863600" y="2512568"/>
            <a:ext cx="4902200" cy="1341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Дети из низших сословий </a:t>
            </a:r>
            <a:r>
              <a:rPr lang="ru-RU" sz="2200" b="1" dirty="0">
                <a:solidFill>
                  <a:srgbClr val="E58C88"/>
                </a:solidFill>
                <a:latin typeface="Segoe UI" panose="020B0502040204020203" pitchFamily="34" charset="0"/>
              </a:rPr>
              <a:t>практически не имели права</a:t>
            </a: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 учиться в гимназиях и в высших учебных заведениях.</a:t>
            </a:r>
          </a:p>
        </p:txBody>
      </p:sp>
      <p:sp>
        <p:nvSpPr>
          <p:cNvPr id="13" name="Edu 2 bar">
            <a:extLst>
              <a:ext uri="{FF2B5EF4-FFF2-40B4-BE49-F238E27FC236}">
                <a16:creationId xmlns:a16="http://schemas.microsoft.com/office/drawing/2014/main" id="{33F54464-4A8E-D084-AC02-4D29F41DF811}"/>
              </a:ext>
            </a:extLst>
          </p:cNvPr>
          <p:cNvSpPr/>
          <p:nvPr/>
        </p:nvSpPr>
        <p:spPr>
          <a:xfrm>
            <a:off x="711200" y="2487168"/>
            <a:ext cx="50800" cy="1417320"/>
          </a:xfrm>
          <a:prstGeom prst="rect">
            <a:avLst/>
          </a:prstGeom>
          <a:solidFill>
            <a:srgbClr val="93B6D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Edu 3 card">
            <a:extLst>
              <a:ext uri="{FF2B5EF4-FFF2-40B4-BE49-F238E27FC236}">
                <a16:creationId xmlns:a16="http://schemas.microsoft.com/office/drawing/2014/main" id="{E410F55E-51CA-833B-B3A4-9E085FA60A82}"/>
              </a:ext>
            </a:extLst>
          </p:cNvPr>
          <p:cNvSpPr/>
          <p:nvPr/>
        </p:nvSpPr>
        <p:spPr>
          <a:xfrm>
            <a:off x="6248400" y="2360168"/>
            <a:ext cx="5334000" cy="1671320"/>
          </a:xfrm>
          <a:prstGeom prst="roundRect">
            <a:avLst>
              <a:gd name="adj" fmla="val 6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Edu 3">
            <a:extLst>
              <a:ext uri="{FF2B5EF4-FFF2-40B4-BE49-F238E27FC236}">
                <a16:creationId xmlns:a16="http://schemas.microsoft.com/office/drawing/2014/main" id="{1BE19A10-7407-1615-6D2A-76447874989F}"/>
              </a:ext>
            </a:extLst>
          </p:cNvPr>
          <p:cNvSpPr txBox="1"/>
          <p:nvPr/>
        </p:nvSpPr>
        <p:spPr>
          <a:xfrm>
            <a:off x="6502400" y="2512568"/>
            <a:ext cx="49022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В каждом университете </a:t>
            </a:r>
            <a:r>
              <a:rPr lang="ru-RU" sz="2600" b="1" dirty="0">
                <a:solidFill>
                  <a:srgbClr val="D9B66C"/>
                </a:solidFill>
                <a:latin typeface="Georgia" panose="02040502050405020303" pitchFamily="18" charset="0"/>
              </a:rPr>
              <a:t>не более 300 студентов</a:t>
            </a: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16" name="Edu 3 bar">
            <a:extLst>
              <a:ext uri="{FF2B5EF4-FFF2-40B4-BE49-F238E27FC236}">
                <a16:creationId xmlns:a16="http://schemas.microsoft.com/office/drawing/2014/main" id="{B296A84F-8402-E14C-9199-3D6A708622F9}"/>
              </a:ext>
            </a:extLst>
          </p:cNvPr>
          <p:cNvSpPr/>
          <p:nvPr/>
        </p:nvSpPr>
        <p:spPr>
          <a:xfrm>
            <a:off x="6350000" y="2487168"/>
            <a:ext cx="50800" cy="1417320"/>
          </a:xfrm>
          <a:prstGeom prst="rect">
            <a:avLst/>
          </a:prstGeom>
          <a:solidFill>
            <a:srgbClr val="93B6D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Edu 4 card">
            <a:extLst>
              <a:ext uri="{FF2B5EF4-FFF2-40B4-BE49-F238E27FC236}">
                <a16:creationId xmlns:a16="http://schemas.microsoft.com/office/drawing/2014/main" id="{176C2BC5-CCF8-92AD-80BF-CD6F8255505F}"/>
              </a:ext>
            </a:extLst>
          </p:cNvPr>
          <p:cNvSpPr/>
          <p:nvPr/>
        </p:nvSpPr>
        <p:spPr>
          <a:xfrm>
            <a:off x="609600" y="4183888"/>
            <a:ext cx="5334000" cy="2189480"/>
          </a:xfrm>
          <a:prstGeom prst="roundRect">
            <a:avLst>
              <a:gd name="adj" fmla="val 6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Edu 4">
            <a:extLst>
              <a:ext uri="{FF2B5EF4-FFF2-40B4-BE49-F238E27FC236}">
                <a16:creationId xmlns:a16="http://schemas.microsoft.com/office/drawing/2014/main" id="{7362FDD7-1F1F-2E08-D08A-569B2875877B}"/>
              </a:ext>
            </a:extLst>
          </p:cNvPr>
          <p:cNvSpPr txBox="1"/>
          <p:nvPr/>
        </p:nvSpPr>
        <p:spPr>
          <a:xfrm>
            <a:off x="863600" y="4336288"/>
            <a:ext cx="49022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D9B66C"/>
                </a:solidFill>
                <a:latin typeface="Georgia" panose="02040502050405020303" pitchFamily="18" charset="0"/>
              </a:rPr>
              <a:t>С 1831 г.</a:t>
            </a: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 дворянские дети </a:t>
            </a:r>
            <a:r>
              <a:rPr lang="ru-RU" sz="2600" b="1" dirty="0">
                <a:solidFill>
                  <a:srgbClr val="D9B66C"/>
                </a:solidFill>
                <a:latin typeface="Georgia" panose="02040502050405020303" pitchFamily="18" charset="0"/>
              </a:rPr>
              <a:t>с 10 до 18 лет</a:t>
            </a: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 могли обучаться только в России.</a:t>
            </a:r>
          </a:p>
        </p:txBody>
      </p:sp>
      <p:sp>
        <p:nvSpPr>
          <p:cNvPr id="19" name="Edu 4 bar">
            <a:extLst>
              <a:ext uri="{FF2B5EF4-FFF2-40B4-BE49-F238E27FC236}">
                <a16:creationId xmlns:a16="http://schemas.microsoft.com/office/drawing/2014/main" id="{29274E4C-8462-1526-CCB7-7FD9386A6AF6}"/>
              </a:ext>
            </a:extLst>
          </p:cNvPr>
          <p:cNvSpPr/>
          <p:nvPr/>
        </p:nvSpPr>
        <p:spPr>
          <a:xfrm>
            <a:off x="711200" y="4310888"/>
            <a:ext cx="50800" cy="1935480"/>
          </a:xfrm>
          <a:prstGeom prst="rect">
            <a:avLst/>
          </a:prstGeom>
          <a:solidFill>
            <a:srgbClr val="93B6D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Edu 5 card">
            <a:extLst>
              <a:ext uri="{FF2B5EF4-FFF2-40B4-BE49-F238E27FC236}">
                <a16:creationId xmlns:a16="http://schemas.microsoft.com/office/drawing/2014/main" id="{C56120F4-942B-5E0A-C665-7E96E63CEAD8}"/>
              </a:ext>
            </a:extLst>
          </p:cNvPr>
          <p:cNvSpPr/>
          <p:nvPr/>
        </p:nvSpPr>
        <p:spPr>
          <a:xfrm>
            <a:off x="6248400" y="4183888"/>
            <a:ext cx="5334000" cy="2189480"/>
          </a:xfrm>
          <a:prstGeom prst="roundRect">
            <a:avLst>
              <a:gd name="adj" fmla="val 6000"/>
            </a:avLst>
          </a:prstGeom>
          <a:solidFill>
            <a:srgbClr val="1D4239"/>
          </a:solidFill>
          <a:ln w="9525">
            <a:solidFill>
              <a:srgbClr val="2F5A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Edu 5">
            <a:extLst>
              <a:ext uri="{FF2B5EF4-FFF2-40B4-BE49-F238E27FC236}">
                <a16:creationId xmlns:a16="http://schemas.microsoft.com/office/drawing/2014/main" id="{318EC385-EFF4-69B4-C31C-8093406E5EBF}"/>
              </a:ext>
            </a:extLst>
          </p:cNvPr>
          <p:cNvSpPr txBox="1"/>
          <p:nvPr/>
        </p:nvSpPr>
        <p:spPr>
          <a:xfrm>
            <a:off x="6502400" y="4336288"/>
            <a:ext cx="4902200" cy="1341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D9B66C"/>
                </a:solidFill>
                <a:latin typeface="Georgia" panose="02040502050405020303" pitchFamily="18" charset="0"/>
              </a:rPr>
              <a:t>В 1834 г.</a:t>
            </a: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 подданному Российской Империи (дворянину) за границей разрешено пребывать </a:t>
            </a:r>
            <a:r>
              <a:rPr lang="ru-RU" sz="2600" b="1" dirty="0">
                <a:solidFill>
                  <a:srgbClr val="D9B66C"/>
                </a:solidFill>
                <a:latin typeface="Georgia" panose="02040502050405020303" pitchFamily="18" charset="0"/>
              </a:rPr>
              <a:t>только 5 лет</a:t>
            </a: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, а членам других сословий – </a:t>
            </a:r>
            <a:r>
              <a:rPr lang="ru-RU" sz="2600" b="1" dirty="0">
                <a:solidFill>
                  <a:srgbClr val="D9B66C"/>
                </a:solidFill>
                <a:latin typeface="Georgia" panose="02040502050405020303" pitchFamily="18" charset="0"/>
              </a:rPr>
              <a:t>3 года</a:t>
            </a: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22" name="Edu 5 bar">
            <a:extLst>
              <a:ext uri="{FF2B5EF4-FFF2-40B4-BE49-F238E27FC236}">
                <a16:creationId xmlns:a16="http://schemas.microsoft.com/office/drawing/2014/main" id="{CF4FEB03-D186-82E8-AC1E-CFE08502E597}"/>
              </a:ext>
            </a:extLst>
          </p:cNvPr>
          <p:cNvSpPr/>
          <p:nvPr/>
        </p:nvSpPr>
        <p:spPr>
          <a:xfrm>
            <a:off x="6350000" y="4310888"/>
            <a:ext cx="50800" cy="1935480"/>
          </a:xfrm>
          <a:prstGeom prst="rect">
            <a:avLst/>
          </a:prstGeom>
          <a:solidFill>
            <a:srgbClr val="93B6D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69D9882E-DB26-81A2-9D6A-D733C7B2BCF1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3AFA4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3AFA4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3AFA4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367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D1ACC017-E388-CC5E-FF10-3F7A4D8CD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55600"/>
            <a:ext cx="109728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1F2623"/>
                </a:solidFill>
                <a:latin typeface="Georgia" panose="02040502050405020303" pitchFamily="18" charset="0"/>
              </a:rPr>
              <a:t>3. Преобразование в сфере печати и просвещения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A23A930C-F6DF-2E0A-4B06-E2FC017C1028}"/>
              </a:ext>
            </a:extLst>
          </p:cNvPr>
          <p:cNvCxnSpPr/>
          <p:nvPr/>
        </p:nvCxnSpPr>
        <p:spPr>
          <a:xfrm>
            <a:off x="609600" y="1003808"/>
            <a:ext cx="812800" cy="0"/>
          </a:xfrm>
          <a:prstGeom prst="line">
            <a:avLst/>
          </a:prstGeom>
          <a:ln w="28575">
            <a:solidFill>
              <a:srgbClr val="A07B2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AAC428C5-873C-7B33-3D7D-909E4B34B41E}"/>
              </a:ext>
            </a:extLst>
          </p:cNvPr>
          <p:cNvSpPr/>
          <p:nvPr/>
        </p:nvSpPr>
        <p:spPr>
          <a:xfrm>
            <a:off x="1498600" y="959358"/>
            <a:ext cx="88900" cy="88900"/>
          </a:xfrm>
          <a:prstGeom prst="diamond">
            <a:avLst/>
          </a:prstGeom>
          <a:solidFill>
            <a:srgbClr val="A07B2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Passport card">
            <a:extLst>
              <a:ext uri="{FF2B5EF4-FFF2-40B4-BE49-F238E27FC236}">
                <a16:creationId xmlns:a16="http://schemas.microsoft.com/office/drawing/2014/main" id="{F0F46889-95F2-CFA4-BF64-1EF5124DD36C}"/>
              </a:ext>
            </a:extLst>
          </p:cNvPr>
          <p:cNvSpPr/>
          <p:nvPr/>
        </p:nvSpPr>
        <p:spPr>
          <a:xfrm>
            <a:off x="609600" y="1207008"/>
            <a:ext cx="2921000" cy="1981200"/>
          </a:xfrm>
          <a:prstGeom prst="roundRect">
            <a:avLst>
              <a:gd name="adj" fmla="val 6000"/>
            </a:avLst>
          </a:prstGeom>
          <a:solidFill>
            <a:srgbClr val="F4DED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Passport">
            <a:extLst>
              <a:ext uri="{FF2B5EF4-FFF2-40B4-BE49-F238E27FC236}">
                <a16:creationId xmlns:a16="http://schemas.microsoft.com/office/drawing/2014/main" id="{7875ABF5-E696-956E-4632-FE7AF8976076}"/>
              </a:ext>
            </a:extLst>
          </p:cNvPr>
          <p:cNvSpPr txBox="1"/>
          <p:nvPr/>
        </p:nvSpPr>
        <p:spPr>
          <a:xfrm>
            <a:off x="863600" y="1359408"/>
            <a:ext cx="2489200" cy="1676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3000" b="1" dirty="0">
                <a:solidFill>
                  <a:srgbClr val="9E2B30"/>
                </a:solidFill>
                <a:latin typeface="Georgia" panose="02040502050405020303" pitchFamily="18" charset="0"/>
              </a:rPr>
              <a:t>700 рублей</a:t>
            </a: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 стоимость пошлины для получения заграничного паспорта.</a:t>
            </a:r>
          </a:p>
        </p:txBody>
      </p:sp>
      <p:sp>
        <p:nvSpPr>
          <p:cNvPr id="7" name="Passport bar">
            <a:extLst>
              <a:ext uri="{FF2B5EF4-FFF2-40B4-BE49-F238E27FC236}">
                <a16:creationId xmlns:a16="http://schemas.microsoft.com/office/drawing/2014/main" id="{AAD97164-66B2-A8D5-2DF2-A39FBAEBECFC}"/>
              </a:ext>
            </a:extLst>
          </p:cNvPr>
          <p:cNvSpPr/>
          <p:nvPr/>
        </p:nvSpPr>
        <p:spPr>
          <a:xfrm>
            <a:off x="711200" y="1334008"/>
            <a:ext cx="50800" cy="1727200"/>
          </a:xfrm>
          <a:prstGeom prst="rect">
            <a:avLst/>
          </a:prstGeom>
          <a:solidFill>
            <a:srgbClr val="9E2B3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Age card">
            <a:extLst>
              <a:ext uri="{FF2B5EF4-FFF2-40B4-BE49-F238E27FC236}">
                <a16:creationId xmlns:a16="http://schemas.microsoft.com/office/drawing/2014/main" id="{621F43C0-59ED-B7F1-0F08-63EB9827CE6B}"/>
              </a:ext>
            </a:extLst>
          </p:cNvPr>
          <p:cNvSpPr/>
          <p:nvPr/>
        </p:nvSpPr>
        <p:spPr>
          <a:xfrm>
            <a:off x="609600" y="3391408"/>
            <a:ext cx="2921000" cy="1371600"/>
          </a:xfrm>
          <a:prstGeom prst="roundRect">
            <a:avLst>
              <a:gd name="adj" fmla="val 6000"/>
            </a:avLst>
          </a:prstGeom>
          <a:solidFill>
            <a:srgbClr val="F4DED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Age">
            <a:extLst>
              <a:ext uri="{FF2B5EF4-FFF2-40B4-BE49-F238E27FC236}">
                <a16:creationId xmlns:a16="http://schemas.microsoft.com/office/drawing/2014/main" id="{8D5E68C6-A8B5-FB95-45EF-022C017366BF}"/>
              </a:ext>
            </a:extLst>
          </p:cNvPr>
          <p:cNvSpPr txBox="1"/>
          <p:nvPr/>
        </p:nvSpPr>
        <p:spPr>
          <a:xfrm>
            <a:off x="863600" y="3543808"/>
            <a:ext cx="2489200" cy="1066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3000" b="1" dirty="0">
                <a:solidFill>
                  <a:srgbClr val="9E2B30"/>
                </a:solidFill>
                <a:latin typeface="Georgia" panose="02040502050405020303" pitchFamily="18" charset="0"/>
              </a:rPr>
              <a:t>С 25 лет</a:t>
            </a: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 был разрешён выезд за рубеж.</a:t>
            </a:r>
          </a:p>
        </p:txBody>
      </p:sp>
      <p:sp>
        <p:nvSpPr>
          <p:cNvPr id="10" name="Age bar">
            <a:extLst>
              <a:ext uri="{FF2B5EF4-FFF2-40B4-BE49-F238E27FC236}">
                <a16:creationId xmlns:a16="http://schemas.microsoft.com/office/drawing/2014/main" id="{F43F485C-8752-4F0D-C8B2-E9B5B1508AEE}"/>
              </a:ext>
            </a:extLst>
          </p:cNvPr>
          <p:cNvSpPr/>
          <p:nvPr/>
        </p:nvSpPr>
        <p:spPr>
          <a:xfrm>
            <a:off x="711200" y="3518408"/>
            <a:ext cx="50800" cy="1117600"/>
          </a:xfrm>
          <a:prstGeom prst="rect">
            <a:avLst/>
          </a:prstGeom>
          <a:solidFill>
            <a:srgbClr val="9E2B3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Institutes card">
            <a:extLst>
              <a:ext uri="{FF2B5EF4-FFF2-40B4-BE49-F238E27FC236}">
                <a16:creationId xmlns:a16="http://schemas.microsoft.com/office/drawing/2014/main" id="{3745BA6F-074A-515B-4285-8D9EA71CDDC1}"/>
              </a:ext>
            </a:extLst>
          </p:cNvPr>
          <p:cNvSpPr/>
          <p:nvPr/>
        </p:nvSpPr>
        <p:spPr>
          <a:xfrm>
            <a:off x="3759200" y="1207008"/>
            <a:ext cx="4267200" cy="48514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9525">
            <a:solidFill>
              <a:srgbClr val="D6CBB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Institutes">
            <a:extLst>
              <a:ext uri="{FF2B5EF4-FFF2-40B4-BE49-F238E27FC236}">
                <a16:creationId xmlns:a16="http://schemas.microsoft.com/office/drawing/2014/main" id="{2CB832C1-5176-441A-0473-99B1767F0F46}"/>
              </a:ext>
            </a:extLst>
          </p:cNvPr>
          <p:cNvSpPr txBox="1"/>
          <p:nvPr/>
        </p:nvSpPr>
        <p:spPr>
          <a:xfrm>
            <a:off x="4038600" y="1384808"/>
            <a:ext cx="3784600" cy="4495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b="1" dirty="0">
                <a:solidFill>
                  <a:srgbClr val="2D5D8E"/>
                </a:solidFill>
                <a:latin typeface="Georgia" panose="02040502050405020303" pitchFamily="18" charset="0"/>
              </a:rPr>
              <a:t>С 1828 по 1848 г.</a:t>
            </a:r>
            <a:r>
              <a:rPr lang="ru-RU" sz="2000" b="1" dirty="0">
                <a:solidFill>
                  <a:srgbClr val="2D5D8E"/>
                </a:solidFill>
                <a:latin typeface="Segoe UI" panose="020B0502040204020203" pitchFamily="34" charset="0"/>
              </a:rPr>
              <a:t> были открыты:</a:t>
            </a:r>
          </a:p>
          <a:p>
            <a:pPr marL="304800" indent="-304800">
              <a:spcAft>
                <a:spcPts val="600"/>
              </a:spcAft>
              <a:buClr>
                <a:srgbClr val="2D5D8E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Технологический институт;</a:t>
            </a:r>
          </a:p>
          <a:p>
            <a:pPr marL="304800" indent="-304800">
              <a:spcAft>
                <a:spcPts val="600"/>
              </a:spcAft>
              <a:buClr>
                <a:srgbClr val="2D5D8E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Высшее техническое училище;</a:t>
            </a:r>
          </a:p>
          <a:p>
            <a:pPr marL="304800" indent="-304800">
              <a:spcAft>
                <a:spcPts val="600"/>
              </a:spcAft>
              <a:buClr>
                <a:srgbClr val="2D5D8E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Главный педагогический институт;</a:t>
            </a:r>
          </a:p>
          <a:p>
            <a:pPr marL="304800" indent="-304800">
              <a:spcAft>
                <a:spcPts val="600"/>
              </a:spcAft>
              <a:buClr>
                <a:srgbClr val="2D5D8E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Архитектурное училище;</a:t>
            </a:r>
          </a:p>
          <a:p>
            <a:pPr marL="304800" indent="-304800">
              <a:spcAft>
                <a:spcPts val="600"/>
              </a:spcAft>
              <a:buClr>
                <a:srgbClr val="2D5D8E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Училище гражданских инженеров;</a:t>
            </a:r>
          </a:p>
          <a:p>
            <a:pPr marL="304800" indent="-304800">
              <a:spcAft>
                <a:spcPts val="600"/>
              </a:spcAft>
              <a:buClr>
                <a:srgbClr val="2D5D8E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Земледельческий и Межевой институты;</a:t>
            </a:r>
          </a:p>
          <a:p>
            <a:pPr marL="304800" indent="-304800">
              <a:spcAft>
                <a:spcPts val="600"/>
              </a:spcAft>
              <a:buClr>
                <a:srgbClr val="2D5D8E"/>
              </a:buClr>
              <a:buSzPct val="62000"/>
              <a:buFont typeface="Arial" panose="020B0604020202020204" pitchFamily="34" charset="0"/>
              <a:buChar char="●"/>
            </a:pP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Училище правоведения.</a:t>
            </a:r>
          </a:p>
        </p:txBody>
      </p:sp>
      <p:sp>
        <p:nvSpPr>
          <p:cNvPr id="13" name="Institutes bar">
            <a:extLst>
              <a:ext uri="{FF2B5EF4-FFF2-40B4-BE49-F238E27FC236}">
                <a16:creationId xmlns:a16="http://schemas.microsoft.com/office/drawing/2014/main" id="{45E43191-1807-F557-E4CF-CADB48F0840E}"/>
              </a:ext>
            </a:extLst>
          </p:cNvPr>
          <p:cNvSpPr/>
          <p:nvPr/>
        </p:nvSpPr>
        <p:spPr>
          <a:xfrm>
            <a:off x="3860800" y="1334008"/>
            <a:ext cx="50800" cy="4597400"/>
          </a:xfrm>
          <a:prstGeom prst="rect">
            <a:avLst/>
          </a:prstGeom>
          <a:solidFill>
            <a:srgbClr val="2D5D8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Pulkovo" descr="Пулковская обсерватория">
            <a:extLst>
              <a:ext uri="{FF2B5EF4-FFF2-40B4-BE49-F238E27FC236}">
                <a16:creationId xmlns:a16="http://schemas.microsoft.com/office/drawing/2014/main" id="{7BA314E4-BEFC-AC79-01D7-29CA69335F4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1207008"/>
            <a:ext cx="3276600" cy="2184400"/>
          </a:xfrm>
          <a:prstGeom prst="roundRect">
            <a:avLst>
              <a:gd name="adj" fmla="val 4000"/>
            </a:avLst>
          </a:prstGeom>
          <a:ln w="12700">
            <a:solidFill>
              <a:srgbClr val="D6CBB3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6" name="Pulkovo text">
            <a:extLst>
              <a:ext uri="{FF2B5EF4-FFF2-40B4-BE49-F238E27FC236}">
                <a16:creationId xmlns:a16="http://schemas.microsoft.com/office/drawing/2014/main" id="{9C0FDE84-7AA6-0E2A-260C-9753063561E0}"/>
              </a:ext>
            </a:extLst>
          </p:cNvPr>
          <p:cNvSpPr txBox="1"/>
          <p:nvPr/>
        </p:nvSpPr>
        <p:spPr>
          <a:xfrm>
            <a:off x="8305800" y="3569208"/>
            <a:ext cx="32766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400"/>
              </a:spcAft>
            </a:pPr>
            <a:r>
              <a:rPr lang="ru-RU" sz="2100" b="1" dirty="0">
                <a:solidFill>
                  <a:srgbClr val="A07B2E"/>
                </a:solidFill>
                <a:latin typeface="Georgia" panose="02040502050405020303" pitchFamily="18" charset="0"/>
              </a:rPr>
              <a:t>В 1834-1838 гг.</a:t>
            </a: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 под Петербургом на Пулковской горе сооружена </a:t>
            </a:r>
            <a:r>
              <a:rPr lang="ru-RU" sz="2000" b="1" dirty="0">
                <a:solidFill>
                  <a:srgbClr val="2D5D8E"/>
                </a:solidFill>
                <a:latin typeface="Segoe UI" panose="020B0502040204020203" pitchFamily="34" charset="0"/>
              </a:rPr>
              <a:t>главная в стране астрономическая обсерватория</a:t>
            </a:r>
            <a:r>
              <a:rPr lang="ru-RU" sz="2000" dirty="0">
                <a:solidFill>
                  <a:srgbClr val="1F2623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17" name="Signature Автор: 100ballnik.com">
            <a:extLst>
              <a:ext uri="{FF2B5EF4-FFF2-40B4-BE49-F238E27FC236}">
                <a16:creationId xmlns:a16="http://schemas.microsoft.com/office/drawing/2014/main" id="{EB5E026D-6781-1C64-031B-C175E216C522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A8172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A8172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A8172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587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ft 2">
            <a:extLst>
              <a:ext uri="{FF2B5EF4-FFF2-40B4-BE49-F238E27FC236}">
                <a16:creationId xmlns:a16="http://schemas.microsoft.com/office/drawing/2014/main" id="{559199B1-1C24-DB22-8533-0376AC935870}"/>
              </a:ext>
            </a:extLst>
          </p:cNvPr>
          <p:cNvSpPr/>
          <p:nvPr/>
        </p:nvSpPr>
        <p:spPr>
          <a:xfrm>
            <a:off x="8128000" y="3352800"/>
            <a:ext cx="3454400" cy="2895600"/>
          </a:xfrm>
          <a:prstGeom prst="rect">
            <a:avLst/>
          </a:prstGeom>
          <a:solidFill>
            <a:srgbClr val="1D4239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Shaft 1">
            <a:extLst>
              <a:ext uri="{FF2B5EF4-FFF2-40B4-BE49-F238E27FC236}">
                <a16:creationId xmlns:a16="http://schemas.microsoft.com/office/drawing/2014/main" id="{62BE229F-DCE1-27B7-B540-9B48D5ECAA0A}"/>
              </a:ext>
            </a:extLst>
          </p:cNvPr>
          <p:cNvSpPr/>
          <p:nvPr/>
        </p:nvSpPr>
        <p:spPr>
          <a:xfrm>
            <a:off x="4368800" y="3352800"/>
            <a:ext cx="3454400" cy="2895600"/>
          </a:xfrm>
          <a:prstGeom prst="rect">
            <a:avLst/>
          </a:prstGeom>
          <a:solidFill>
            <a:srgbClr val="1D4239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Shaft 0">
            <a:extLst>
              <a:ext uri="{FF2B5EF4-FFF2-40B4-BE49-F238E27FC236}">
                <a16:creationId xmlns:a16="http://schemas.microsoft.com/office/drawing/2014/main" id="{19A63228-FF3C-8E79-99E1-8A3690803D8E}"/>
              </a:ext>
            </a:extLst>
          </p:cNvPr>
          <p:cNvSpPr/>
          <p:nvPr/>
        </p:nvSpPr>
        <p:spPr>
          <a:xfrm>
            <a:off x="609600" y="3352800"/>
            <a:ext cx="3454400" cy="2895600"/>
          </a:xfrm>
          <a:prstGeom prst="rect">
            <a:avLst/>
          </a:prstGeom>
          <a:solidFill>
            <a:srgbClr val="1D4239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3AD4815A-740F-6DCE-4588-6A56FE8B6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55600"/>
            <a:ext cx="81280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D9B66C"/>
                </a:solidFill>
                <a:latin typeface="Georgia" panose="02040502050405020303" pitchFamily="18" charset="0"/>
              </a:rPr>
              <a:t>4. «Триада» С. Уварова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ABB27732-4701-4C9D-86B5-313356E30033}"/>
              </a:ext>
            </a:extLst>
          </p:cNvPr>
          <p:cNvCxnSpPr/>
          <p:nvPr/>
        </p:nvCxnSpPr>
        <p:spPr>
          <a:xfrm>
            <a:off x="609600" y="1032764"/>
            <a:ext cx="812800" cy="0"/>
          </a:xfrm>
          <a:prstGeom prst="line">
            <a:avLst/>
          </a:prstGeom>
          <a:ln w="28575">
            <a:solidFill>
              <a:srgbClr val="D9B66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60B53809-748C-FD49-3C2A-6769A7F0E174}"/>
              </a:ext>
            </a:extLst>
          </p:cNvPr>
          <p:cNvSpPr/>
          <p:nvPr/>
        </p:nvSpPr>
        <p:spPr>
          <a:xfrm>
            <a:off x="1498600" y="988314"/>
            <a:ext cx="88900" cy="88900"/>
          </a:xfrm>
          <a:prstGeom prst="diamond">
            <a:avLst/>
          </a:prstGeom>
          <a:solidFill>
            <a:srgbClr val="D9B66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Formula">
            <a:extLst>
              <a:ext uri="{FF2B5EF4-FFF2-40B4-BE49-F238E27FC236}">
                <a16:creationId xmlns:a16="http://schemas.microsoft.com/office/drawing/2014/main" id="{37CA4BE2-6125-A0DB-899F-7656CB69470D}"/>
              </a:ext>
            </a:extLst>
          </p:cNvPr>
          <p:cNvSpPr txBox="1"/>
          <p:nvPr/>
        </p:nvSpPr>
        <p:spPr>
          <a:xfrm>
            <a:off x="609600" y="1235964"/>
            <a:ext cx="8382000" cy="11277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D9B66C"/>
                </a:solidFill>
                <a:latin typeface="Georgia" panose="02040502050405020303" pitchFamily="18" charset="0"/>
              </a:rPr>
              <a:t>В 1832 г.</a:t>
            </a:r>
            <a:r>
              <a:rPr lang="ru-RU" sz="2200" dirty="0">
                <a:solidFill>
                  <a:srgbClr val="F4EFE4"/>
                </a:solidFill>
                <a:latin typeface="Segoe UI" panose="020B0502040204020203" pitchFamily="34" charset="0"/>
              </a:rPr>
              <a:t> в докладе императору Уваров предложил свою «триаду» – формулу </a:t>
            </a:r>
            <a:r>
              <a:rPr lang="ru-RU" sz="2600" b="1" dirty="0">
                <a:solidFill>
                  <a:srgbClr val="D9B66C"/>
                </a:solidFill>
                <a:latin typeface="Georgia" panose="02040502050405020303" pitchFamily="18" charset="0"/>
              </a:rPr>
              <a:t>«Православие. Самодержавие. Народность».</a:t>
            </a:r>
          </a:p>
        </p:txBody>
      </p:sp>
      <p:sp>
        <p:nvSpPr>
          <p:cNvPr id="6" name="Capital 0">
            <a:extLst>
              <a:ext uri="{FF2B5EF4-FFF2-40B4-BE49-F238E27FC236}">
                <a16:creationId xmlns:a16="http://schemas.microsoft.com/office/drawing/2014/main" id="{C1EAB0B4-85BB-F406-F7DB-37D4C58256FA}"/>
              </a:ext>
            </a:extLst>
          </p:cNvPr>
          <p:cNvSpPr/>
          <p:nvPr/>
        </p:nvSpPr>
        <p:spPr>
          <a:xfrm>
            <a:off x="533400" y="3200400"/>
            <a:ext cx="3606800" cy="101600"/>
          </a:xfrm>
          <a:prstGeom prst="rect">
            <a:avLst/>
          </a:prstGeom>
          <a:solidFill>
            <a:srgbClr val="86C9A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bacus 0">
            <a:extLst>
              <a:ext uri="{FF2B5EF4-FFF2-40B4-BE49-F238E27FC236}">
                <a16:creationId xmlns:a16="http://schemas.microsoft.com/office/drawing/2014/main" id="{5A4FA93E-F267-04D9-47BA-F29268FAEEA7}"/>
              </a:ext>
            </a:extLst>
          </p:cNvPr>
          <p:cNvSpPr/>
          <p:nvPr/>
        </p:nvSpPr>
        <p:spPr>
          <a:xfrm>
            <a:off x="609600" y="3302000"/>
            <a:ext cx="3454400" cy="50800"/>
          </a:xfrm>
          <a:prstGeom prst="rect">
            <a:avLst/>
          </a:prstGeom>
          <a:solidFill>
            <a:srgbClr val="86C9A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Pillar 0">
            <a:extLst>
              <a:ext uri="{FF2B5EF4-FFF2-40B4-BE49-F238E27FC236}">
                <a16:creationId xmlns:a16="http://schemas.microsoft.com/office/drawing/2014/main" id="{12E9FF1D-2773-8C34-E05A-375C7B024877}"/>
              </a:ext>
            </a:extLst>
          </p:cNvPr>
          <p:cNvSpPr txBox="1"/>
          <p:nvPr/>
        </p:nvSpPr>
        <p:spPr>
          <a:xfrm>
            <a:off x="762000" y="3530600"/>
            <a:ext cx="3149600" cy="2540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800"/>
              </a:spcAft>
            </a:pPr>
            <a:r>
              <a:rPr lang="ru-RU" sz="2000" b="1" dirty="0">
                <a:solidFill>
                  <a:srgbClr val="86C9A6"/>
                </a:solidFill>
                <a:latin typeface="Segoe UI" panose="020B0502040204020203" pitchFamily="34" charset="0"/>
              </a:rPr>
              <a:t>Православие</a:t>
            </a:r>
            <a:r>
              <a:rPr lang="ru-RU" sz="2000" dirty="0">
                <a:solidFill>
                  <a:srgbClr val="F4EFE4"/>
                </a:solidFill>
                <a:latin typeface="Segoe UI" panose="020B0502040204020203" pitchFamily="34" charset="0"/>
              </a:rPr>
              <a:t> «обладает твёрдым составом», что обеспечивает единство русского народа.</a:t>
            </a:r>
          </a:p>
          <a:p>
            <a:pPr>
              <a:spcAft>
                <a:spcPts val="800"/>
              </a:spcAft>
            </a:pPr>
            <a:r>
              <a:rPr lang="ru-RU" sz="2000" dirty="0">
                <a:solidFill>
                  <a:srgbClr val="F4EFE4"/>
                </a:solidFill>
                <a:latin typeface="Segoe UI" panose="020B0502040204020203" pitchFamily="34" charset="0"/>
              </a:rPr>
              <a:t>Оно «сохранило свою чистоту и поддерживает своим авторитетом самодержавную власть».</a:t>
            </a:r>
          </a:p>
        </p:txBody>
      </p:sp>
      <p:sp>
        <p:nvSpPr>
          <p:cNvPr id="9" name="Capital 1">
            <a:extLst>
              <a:ext uri="{FF2B5EF4-FFF2-40B4-BE49-F238E27FC236}">
                <a16:creationId xmlns:a16="http://schemas.microsoft.com/office/drawing/2014/main" id="{04194637-6B55-A415-B1B5-9E1764703EA0}"/>
              </a:ext>
            </a:extLst>
          </p:cNvPr>
          <p:cNvSpPr/>
          <p:nvPr/>
        </p:nvSpPr>
        <p:spPr>
          <a:xfrm>
            <a:off x="4292600" y="3200400"/>
            <a:ext cx="3606800" cy="101600"/>
          </a:xfrm>
          <a:prstGeom prst="rect">
            <a:avLst/>
          </a:prstGeom>
          <a:solidFill>
            <a:srgbClr val="D9B66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Abacus 1">
            <a:extLst>
              <a:ext uri="{FF2B5EF4-FFF2-40B4-BE49-F238E27FC236}">
                <a16:creationId xmlns:a16="http://schemas.microsoft.com/office/drawing/2014/main" id="{641547A3-C642-5F35-AC63-0E19847874CC}"/>
              </a:ext>
            </a:extLst>
          </p:cNvPr>
          <p:cNvSpPr/>
          <p:nvPr/>
        </p:nvSpPr>
        <p:spPr>
          <a:xfrm>
            <a:off x="4368800" y="3302000"/>
            <a:ext cx="3454400" cy="50800"/>
          </a:xfrm>
          <a:prstGeom prst="rect">
            <a:avLst/>
          </a:prstGeom>
          <a:solidFill>
            <a:srgbClr val="D9B66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Pillar 1">
            <a:extLst>
              <a:ext uri="{FF2B5EF4-FFF2-40B4-BE49-F238E27FC236}">
                <a16:creationId xmlns:a16="http://schemas.microsoft.com/office/drawing/2014/main" id="{DCEA5D74-F711-AAEA-B755-CAAD1BCD462F}"/>
              </a:ext>
            </a:extLst>
          </p:cNvPr>
          <p:cNvSpPr txBox="1"/>
          <p:nvPr/>
        </p:nvSpPr>
        <p:spPr>
          <a:xfrm>
            <a:off x="4521200" y="3530600"/>
            <a:ext cx="3149600" cy="2133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800"/>
              </a:spcAft>
            </a:pPr>
            <a:r>
              <a:rPr lang="ru-RU" sz="2000" b="1" dirty="0">
                <a:solidFill>
                  <a:srgbClr val="D9B66C"/>
                </a:solidFill>
                <a:latin typeface="Segoe UI" panose="020B0502040204020203" pitchFamily="34" charset="0"/>
              </a:rPr>
              <a:t>«Самодержавная монархия</a:t>
            </a:r>
            <a:r>
              <a:rPr lang="ru-RU" sz="2000" dirty="0">
                <a:solidFill>
                  <a:srgbClr val="F4EFE4"/>
                </a:solidFill>
                <a:latin typeface="Segoe UI" panose="020B0502040204020203" pitchFamily="34" charset="0"/>
              </a:rPr>
              <a:t> поддерживается традициями народных масс, не знающих и не принимающих иного государственного устройства».</a:t>
            </a:r>
          </a:p>
        </p:txBody>
      </p:sp>
      <p:sp>
        <p:nvSpPr>
          <p:cNvPr id="12" name="Capital 2">
            <a:extLst>
              <a:ext uri="{FF2B5EF4-FFF2-40B4-BE49-F238E27FC236}">
                <a16:creationId xmlns:a16="http://schemas.microsoft.com/office/drawing/2014/main" id="{8B850E79-2AA6-D118-5A5A-F3E79262F748}"/>
              </a:ext>
            </a:extLst>
          </p:cNvPr>
          <p:cNvSpPr/>
          <p:nvPr/>
        </p:nvSpPr>
        <p:spPr>
          <a:xfrm>
            <a:off x="8051800" y="3200400"/>
            <a:ext cx="3606800" cy="101600"/>
          </a:xfrm>
          <a:prstGeom prst="rect">
            <a:avLst/>
          </a:prstGeom>
          <a:solidFill>
            <a:srgbClr val="93B6D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Abacus 2">
            <a:extLst>
              <a:ext uri="{FF2B5EF4-FFF2-40B4-BE49-F238E27FC236}">
                <a16:creationId xmlns:a16="http://schemas.microsoft.com/office/drawing/2014/main" id="{61635A8C-513E-1C4A-0FFE-8FBBD0614AE0}"/>
              </a:ext>
            </a:extLst>
          </p:cNvPr>
          <p:cNvSpPr/>
          <p:nvPr/>
        </p:nvSpPr>
        <p:spPr>
          <a:xfrm>
            <a:off x="8128000" y="3302000"/>
            <a:ext cx="3454400" cy="50800"/>
          </a:xfrm>
          <a:prstGeom prst="rect">
            <a:avLst/>
          </a:prstGeom>
          <a:solidFill>
            <a:srgbClr val="93B6D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Pillar 2">
            <a:extLst>
              <a:ext uri="{FF2B5EF4-FFF2-40B4-BE49-F238E27FC236}">
                <a16:creationId xmlns:a16="http://schemas.microsoft.com/office/drawing/2014/main" id="{6FFE1F65-4B5D-3AA4-86F8-7F7519794A7A}"/>
              </a:ext>
            </a:extLst>
          </p:cNvPr>
          <p:cNvSpPr txBox="1"/>
          <p:nvPr/>
        </p:nvSpPr>
        <p:spPr>
          <a:xfrm>
            <a:off x="8280400" y="3530600"/>
            <a:ext cx="3149600" cy="1219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800"/>
              </a:spcAft>
            </a:pPr>
            <a:r>
              <a:rPr lang="ru-RU" sz="2000" dirty="0">
                <a:solidFill>
                  <a:srgbClr val="F4EFE4"/>
                </a:solidFill>
                <a:latin typeface="Segoe UI" panose="020B0502040204020203" pitchFamily="34" charset="0"/>
              </a:rPr>
              <a:t>Суть термина </a:t>
            </a:r>
            <a:r>
              <a:rPr lang="ru-RU" sz="2000" b="1" dirty="0">
                <a:solidFill>
                  <a:srgbClr val="93B6DE"/>
                </a:solidFill>
                <a:latin typeface="Segoe UI" panose="020B0502040204020203" pitchFamily="34" charset="0"/>
              </a:rPr>
              <a:t>«народность»</a:t>
            </a:r>
            <a:r>
              <a:rPr lang="ru-RU" sz="2000" dirty="0">
                <a:solidFill>
                  <a:srgbClr val="F4EFE4"/>
                </a:solidFill>
                <a:latin typeface="Segoe UI" panose="020B0502040204020203" pitchFamily="34" charset="0"/>
              </a:rPr>
              <a:t> Уваров умышленно не стал  расшифровывать.</a:t>
            </a:r>
          </a:p>
        </p:txBody>
      </p:sp>
      <p:sp>
        <p:nvSpPr>
          <p:cNvPr id="16" name="Base 0">
            <a:extLst>
              <a:ext uri="{FF2B5EF4-FFF2-40B4-BE49-F238E27FC236}">
                <a16:creationId xmlns:a16="http://schemas.microsoft.com/office/drawing/2014/main" id="{7D231D89-B968-B0E1-3F98-08B5942E62CB}"/>
              </a:ext>
            </a:extLst>
          </p:cNvPr>
          <p:cNvSpPr/>
          <p:nvPr/>
        </p:nvSpPr>
        <p:spPr>
          <a:xfrm>
            <a:off x="533400" y="6248400"/>
            <a:ext cx="3606800" cy="101600"/>
          </a:xfrm>
          <a:prstGeom prst="rect">
            <a:avLst/>
          </a:prstGeom>
          <a:solidFill>
            <a:srgbClr val="86C9A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Base 1">
            <a:extLst>
              <a:ext uri="{FF2B5EF4-FFF2-40B4-BE49-F238E27FC236}">
                <a16:creationId xmlns:a16="http://schemas.microsoft.com/office/drawing/2014/main" id="{D70688B5-6870-9A89-3C31-FAD3B6FCB6D2}"/>
              </a:ext>
            </a:extLst>
          </p:cNvPr>
          <p:cNvSpPr/>
          <p:nvPr/>
        </p:nvSpPr>
        <p:spPr>
          <a:xfrm>
            <a:off x="4292600" y="6248400"/>
            <a:ext cx="3606800" cy="101600"/>
          </a:xfrm>
          <a:prstGeom prst="rect">
            <a:avLst/>
          </a:prstGeom>
          <a:solidFill>
            <a:srgbClr val="D9B66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Base 2">
            <a:extLst>
              <a:ext uri="{FF2B5EF4-FFF2-40B4-BE49-F238E27FC236}">
                <a16:creationId xmlns:a16="http://schemas.microsoft.com/office/drawing/2014/main" id="{73302EDA-BA85-024C-AD4F-587DA7D90CE5}"/>
              </a:ext>
            </a:extLst>
          </p:cNvPr>
          <p:cNvSpPr/>
          <p:nvPr/>
        </p:nvSpPr>
        <p:spPr>
          <a:xfrm>
            <a:off x="8051800" y="6248400"/>
            <a:ext cx="3606800" cy="101600"/>
          </a:xfrm>
          <a:prstGeom prst="rect">
            <a:avLst/>
          </a:prstGeom>
          <a:solidFill>
            <a:srgbClr val="93B6D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Uvarov" descr="С. С. Уваров. Портрет">
            <a:extLst>
              <a:ext uri="{FF2B5EF4-FFF2-40B4-BE49-F238E27FC236}">
                <a16:creationId xmlns:a16="http://schemas.microsoft.com/office/drawing/2014/main" id="{B736739A-D9C7-9E5C-BF59-E961797848F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355600"/>
            <a:ext cx="1803400" cy="2311400"/>
          </a:xfrm>
          <a:prstGeom prst="ellipse">
            <a:avLst/>
          </a:prstGeom>
          <a:ln w="15875">
            <a:solidFill>
              <a:srgbClr val="D9B66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3" name="Uvarov ring">
            <a:extLst>
              <a:ext uri="{FF2B5EF4-FFF2-40B4-BE49-F238E27FC236}">
                <a16:creationId xmlns:a16="http://schemas.microsoft.com/office/drawing/2014/main" id="{724ECBB0-E0F5-24F4-2142-A2E903393F3D}"/>
              </a:ext>
            </a:extLst>
          </p:cNvPr>
          <p:cNvSpPr/>
          <p:nvPr/>
        </p:nvSpPr>
        <p:spPr>
          <a:xfrm>
            <a:off x="9664700" y="266700"/>
            <a:ext cx="1981200" cy="2489200"/>
          </a:xfrm>
          <a:prstGeom prst="ellipse">
            <a:avLst/>
          </a:prstGeom>
          <a:noFill/>
          <a:ln w="9525" cap="flat" cmpd="sng" algn="ctr">
            <a:solidFill>
              <a:srgbClr val="D9B66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Uvarov caption">
            <a:extLst>
              <a:ext uri="{FF2B5EF4-FFF2-40B4-BE49-F238E27FC236}">
                <a16:creationId xmlns:a16="http://schemas.microsoft.com/office/drawing/2014/main" id="{6CD243F5-0B06-FF53-2D12-AC4687FAEC80}"/>
              </a:ext>
            </a:extLst>
          </p:cNvPr>
          <p:cNvSpPr txBox="1"/>
          <p:nvPr/>
        </p:nvSpPr>
        <p:spPr>
          <a:xfrm>
            <a:off x="9169400" y="2743200"/>
            <a:ext cx="2971800" cy="3352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2200" dirty="0">
                <a:solidFill>
                  <a:srgbClr val="D9B66C"/>
                </a:solidFill>
                <a:latin typeface="Georgia" panose="02040502050405020303" pitchFamily="18" charset="0"/>
              </a:rPr>
              <a:t>С. Уваров</a:t>
            </a:r>
          </a:p>
        </p:txBody>
      </p:sp>
      <p:sp>
        <p:nvSpPr>
          <p:cNvPr id="25" name="Signature Автор: 100ballnik.com">
            <a:extLst>
              <a:ext uri="{FF2B5EF4-FFF2-40B4-BE49-F238E27FC236}">
                <a16:creationId xmlns:a16="http://schemas.microsoft.com/office/drawing/2014/main" id="{77F109C0-4C99-B916-CA11-B6F06FA7320E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3AFA4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3AFA4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3AFA4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622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E639C269-AAD0-986E-53C9-4824CD0C0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55600"/>
            <a:ext cx="10972800" cy="57912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4000" dirty="0">
                <a:solidFill>
                  <a:srgbClr val="1F2623"/>
                </a:solidFill>
                <a:latin typeface="Georgia" panose="02040502050405020303" pitchFamily="18" charset="0"/>
              </a:rPr>
              <a:t>Подведём итоги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F0C7A0BC-0812-0BA4-30A2-5332AB7CC5FC}"/>
              </a:ext>
            </a:extLst>
          </p:cNvPr>
          <p:cNvCxnSpPr/>
          <p:nvPr/>
        </p:nvCxnSpPr>
        <p:spPr>
          <a:xfrm>
            <a:off x="609600" y="1061720"/>
            <a:ext cx="812800" cy="0"/>
          </a:xfrm>
          <a:prstGeom prst="line">
            <a:avLst/>
          </a:prstGeom>
          <a:ln w="28575">
            <a:solidFill>
              <a:srgbClr val="A07B2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98E356B1-39BD-1211-16C4-D67C01BA0E62}"/>
              </a:ext>
            </a:extLst>
          </p:cNvPr>
          <p:cNvSpPr/>
          <p:nvPr/>
        </p:nvSpPr>
        <p:spPr>
          <a:xfrm>
            <a:off x="1498600" y="1017270"/>
            <a:ext cx="88900" cy="88900"/>
          </a:xfrm>
          <a:prstGeom prst="diamond">
            <a:avLst/>
          </a:prstGeom>
          <a:solidFill>
            <a:srgbClr val="A07B2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Sum 0 card">
            <a:extLst>
              <a:ext uri="{FF2B5EF4-FFF2-40B4-BE49-F238E27FC236}">
                <a16:creationId xmlns:a16="http://schemas.microsoft.com/office/drawing/2014/main" id="{5F7F2764-80D5-369B-E8FF-5B81A10C28A3}"/>
              </a:ext>
            </a:extLst>
          </p:cNvPr>
          <p:cNvSpPr/>
          <p:nvPr/>
        </p:nvSpPr>
        <p:spPr>
          <a:xfrm>
            <a:off x="2794000" y="1264920"/>
            <a:ext cx="6604000" cy="1696720"/>
          </a:xfrm>
          <a:prstGeom prst="roundRect">
            <a:avLst>
              <a:gd name="adj" fmla="val 6000"/>
            </a:avLst>
          </a:prstGeom>
          <a:solidFill>
            <a:srgbClr val="F4DED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Sum 0">
            <a:extLst>
              <a:ext uri="{FF2B5EF4-FFF2-40B4-BE49-F238E27FC236}">
                <a16:creationId xmlns:a16="http://schemas.microsoft.com/office/drawing/2014/main" id="{CABD991C-84A4-AB0B-4BE7-47F5C1D273B2}"/>
              </a:ext>
            </a:extLst>
          </p:cNvPr>
          <p:cNvSpPr txBox="1"/>
          <p:nvPr/>
        </p:nvSpPr>
        <p:spPr>
          <a:xfrm>
            <a:off x="3073400" y="1442720"/>
            <a:ext cx="6121400" cy="1341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1F2623"/>
                </a:solidFill>
                <a:latin typeface="Segoe UI" panose="020B0502040204020203" pitchFamily="34" charset="0"/>
              </a:rPr>
              <a:t>Главными направлениями внутренней политики Николая I стали </a:t>
            </a:r>
            <a:r>
              <a:rPr lang="ru-RU" sz="2200" b="1" dirty="0">
                <a:solidFill>
                  <a:srgbClr val="9E2B30"/>
                </a:solidFill>
                <a:latin typeface="Segoe UI" panose="020B0502040204020203" pitchFamily="34" charset="0"/>
              </a:rPr>
              <a:t>контроль над населением, усиление центральной власти, борьба против революционной угрозы</a:t>
            </a:r>
            <a:r>
              <a:rPr lang="ru-RU" sz="2200" dirty="0">
                <a:solidFill>
                  <a:srgbClr val="1F2623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7" name="Sum 0 bar">
            <a:extLst>
              <a:ext uri="{FF2B5EF4-FFF2-40B4-BE49-F238E27FC236}">
                <a16:creationId xmlns:a16="http://schemas.microsoft.com/office/drawing/2014/main" id="{FFF006A3-BC1D-762A-3BE2-127CD3C5D5B2}"/>
              </a:ext>
            </a:extLst>
          </p:cNvPr>
          <p:cNvSpPr/>
          <p:nvPr/>
        </p:nvSpPr>
        <p:spPr>
          <a:xfrm>
            <a:off x="2895600" y="1391920"/>
            <a:ext cx="50800" cy="1442720"/>
          </a:xfrm>
          <a:prstGeom prst="rect">
            <a:avLst/>
          </a:prstGeom>
          <a:solidFill>
            <a:srgbClr val="9E2B3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Sum 1 card">
            <a:extLst>
              <a:ext uri="{FF2B5EF4-FFF2-40B4-BE49-F238E27FC236}">
                <a16:creationId xmlns:a16="http://schemas.microsoft.com/office/drawing/2014/main" id="{B0BCC0D0-DA82-62AB-835B-9A145184E285}"/>
              </a:ext>
            </a:extLst>
          </p:cNvPr>
          <p:cNvSpPr/>
          <p:nvPr/>
        </p:nvSpPr>
        <p:spPr>
          <a:xfrm>
            <a:off x="6858000" y="3804920"/>
            <a:ext cx="4724400" cy="1361440"/>
          </a:xfrm>
          <a:prstGeom prst="roundRect">
            <a:avLst>
              <a:gd name="adj" fmla="val 6000"/>
            </a:avLst>
          </a:prstGeom>
          <a:solidFill>
            <a:srgbClr val="DDE7F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Sum 1">
            <a:extLst>
              <a:ext uri="{FF2B5EF4-FFF2-40B4-BE49-F238E27FC236}">
                <a16:creationId xmlns:a16="http://schemas.microsoft.com/office/drawing/2014/main" id="{9C02F995-B994-5EF3-08BC-11C1A6923FB8}"/>
              </a:ext>
            </a:extLst>
          </p:cNvPr>
          <p:cNvSpPr txBox="1"/>
          <p:nvPr/>
        </p:nvSpPr>
        <p:spPr>
          <a:xfrm>
            <a:off x="7137400" y="3982720"/>
            <a:ext cx="4241800" cy="1005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2D5D8E"/>
                </a:solidFill>
                <a:latin typeface="Segoe UI" panose="020B0502040204020203" pitchFamily="34" charset="0"/>
              </a:rPr>
              <a:t>Императорская канцелярия</a:t>
            </a:r>
            <a:r>
              <a:rPr lang="ru-RU" sz="2200" dirty="0">
                <a:solidFill>
                  <a:srgbClr val="1F2623"/>
                </a:solidFill>
                <a:latin typeface="Segoe UI" panose="020B0502040204020203" pitchFamily="34" charset="0"/>
              </a:rPr>
              <a:t> – особый орган для решения этих задач.</a:t>
            </a:r>
          </a:p>
        </p:txBody>
      </p:sp>
      <p:sp>
        <p:nvSpPr>
          <p:cNvPr id="10" name="Sum 1 bar">
            <a:extLst>
              <a:ext uri="{FF2B5EF4-FFF2-40B4-BE49-F238E27FC236}">
                <a16:creationId xmlns:a16="http://schemas.microsoft.com/office/drawing/2014/main" id="{EB9E79F6-91AE-2848-CE64-3E867FF7573B}"/>
              </a:ext>
            </a:extLst>
          </p:cNvPr>
          <p:cNvSpPr/>
          <p:nvPr/>
        </p:nvSpPr>
        <p:spPr>
          <a:xfrm>
            <a:off x="6959600" y="3931920"/>
            <a:ext cx="50800" cy="1107440"/>
          </a:xfrm>
          <a:prstGeom prst="rect">
            <a:avLst/>
          </a:prstGeom>
          <a:solidFill>
            <a:srgbClr val="2D5D8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Sum 2 card">
            <a:extLst>
              <a:ext uri="{FF2B5EF4-FFF2-40B4-BE49-F238E27FC236}">
                <a16:creationId xmlns:a16="http://schemas.microsoft.com/office/drawing/2014/main" id="{E61FAD84-0958-8481-A852-4773AFA504B1}"/>
              </a:ext>
            </a:extLst>
          </p:cNvPr>
          <p:cNvSpPr/>
          <p:nvPr/>
        </p:nvSpPr>
        <p:spPr>
          <a:xfrm>
            <a:off x="609600" y="3804920"/>
            <a:ext cx="4724400" cy="1696720"/>
          </a:xfrm>
          <a:prstGeom prst="roundRect">
            <a:avLst>
              <a:gd name="adj" fmla="val 6000"/>
            </a:avLst>
          </a:prstGeom>
          <a:solidFill>
            <a:srgbClr val="DCEDE3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Sum 2">
            <a:extLst>
              <a:ext uri="{FF2B5EF4-FFF2-40B4-BE49-F238E27FC236}">
                <a16:creationId xmlns:a16="http://schemas.microsoft.com/office/drawing/2014/main" id="{74FBD4DE-E0D0-D342-BF10-6F2E7A6A5C33}"/>
              </a:ext>
            </a:extLst>
          </p:cNvPr>
          <p:cNvSpPr txBox="1"/>
          <p:nvPr/>
        </p:nvSpPr>
        <p:spPr>
          <a:xfrm>
            <a:off x="889000" y="3982720"/>
            <a:ext cx="4241800" cy="1341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1F2623"/>
                </a:solidFill>
                <a:latin typeface="Segoe UI" panose="020B0502040204020203" pitchFamily="34" charset="0"/>
              </a:rPr>
              <a:t>Идеи, разработанные </a:t>
            </a:r>
            <a:r>
              <a:rPr lang="ru-RU" sz="2200" b="1" dirty="0">
                <a:solidFill>
                  <a:srgbClr val="2F6E52"/>
                </a:solidFill>
                <a:latin typeface="Segoe UI" panose="020B0502040204020203" pitchFamily="34" charset="0"/>
              </a:rPr>
              <a:t>С. Уваровым</a:t>
            </a:r>
            <a:r>
              <a:rPr lang="ru-RU" sz="2200" dirty="0">
                <a:solidFill>
                  <a:srgbClr val="1F2623"/>
                </a:solidFill>
                <a:latin typeface="Segoe UI" panose="020B0502040204020203" pitchFamily="34" charset="0"/>
              </a:rPr>
              <a:t> стали эффективным идеологическим инструментом в руках власти.</a:t>
            </a:r>
          </a:p>
        </p:txBody>
      </p:sp>
      <p:sp>
        <p:nvSpPr>
          <p:cNvPr id="13" name="Sum 2 bar">
            <a:extLst>
              <a:ext uri="{FF2B5EF4-FFF2-40B4-BE49-F238E27FC236}">
                <a16:creationId xmlns:a16="http://schemas.microsoft.com/office/drawing/2014/main" id="{6A738100-8627-3B1F-2980-7A0B4FB48672}"/>
              </a:ext>
            </a:extLst>
          </p:cNvPr>
          <p:cNvSpPr/>
          <p:nvPr/>
        </p:nvSpPr>
        <p:spPr>
          <a:xfrm>
            <a:off x="711200" y="3931920"/>
            <a:ext cx="50800" cy="1442720"/>
          </a:xfrm>
          <a:prstGeom prst="rect">
            <a:avLst/>
          </a:prstGeom>
          <a:solidFill>
            <a:srgbClr val="2F6E5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Arrow">
            <a:extLst>
              <a:ext uri="{FF2B5EF4-FFF2-40B4-BE49-F238E27FC236}">
                <a16:creationId xmlns:a16="http://schemas.microsoft.com/office/drawing/2014/main" id="{CA5740C2-5AD8-2996-9C9D-8E697B060DF3}"/>
              </a:ext>
            </a:extLst>
          </p:cNvPr>
          <p:cNvCxnSpPr/>
          <p:nvPr/>
        </p:nvCxnSpPr>
        <p:spPr>
          <a:xfrm flipH="1">
            <a:off x="8382000" y="3037840"/>
            <a:ext cx="508000" cy="665480"/>
          </a:xfrm>
          <a:prstGeom prst="line">
            <a:avLst/>
          </a:prstGeom>
          <a:ln w="31750">
            <a:solidFill>
              <a:srgbClr val="A07B2E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Arrow">
            <a:extLst>
              <a:ext uri="{FF2B5EF4-FFF2-40B4-BE49-F238E27FC236}">
                <a16:creationId xmlns:a16="http://schemas.microsoft.com/office/drawing/2014/main" id="{5C2797DA-03E3-80CC-E45D-41EDB414411E}"/>
              </a:ext>
            </a:extLst>
          </p:cNvPr>
          <p:cNvCxnSpPr/>
          <p:nvPr/>
        </p:nvCxnSpPr>
        <p:spPr>
          <a:xfrm flipH="1">
            <a:off x="5461000" y="4485640"/>
            <a:ext cx="1270000" cy="167640"/>
          </a:xfrm>
          <a:prstGeom prst="line">
            <a:avLst/>
          </a:prstGeom>
          <a:ln w="31750">
            <a:solidFill>
              <a:srgbClr val="A07B2E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Arrow">
            <a:extLst>
              <a:ext uri="{FF2B5EF4-FFF2-40B4-BE49-F238E27FC236}">
                <a16:creationId xmlns:a16="http://schemas.microsoft.com/office/drawing/2014/main" id="{5ACE47E6-9B71-68C8-3CA5-5E20013ED256}"/>
              </a:ext>
            </a:extLst>
          </p:cNvPr>
          <p:cNvCxnSpPr/>
          <p:nvPr/>
        </p:nvCxnSpPr>
        <p:spPr>
          <a:xfrm flipV="1">
            <a:off x="2641600" y="3037840"/>
            <a:ext cx="660400" cy="665480"/>
          </a:xfrm>
          <a:prstGeom prst="line">
            <a:avLst/>
          </a:prstGeom>
          <a:ln w="31750">
            <a:solidFill>
              <a:srgbClr val="A07B2E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Signature Автор: 100ballnik.com">
            <a:extLst>
              <a:ext uri="{FF2B5EF4-FFF2-40B4-BE49-F238E27FC236}">
                <a16:creationId xmlns:a16="http://schemas.microsoft.com/office/drawing/2014/main" id="{EF9393B1-E87C-7BE2-3BB4-C19F898A4950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A8172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A8172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A8172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1036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1F2623"/>
      </a:dk1>
      <a:lt1>
        <a:srgbClr val="FFFFFF"/>
      </a:lt1>
      <a:dk2>
        <a:srgbClr val="4C5551"/>
      </a:dk2>
      <a:lt2>
        <a:srgbClr val="F3EAD6"/>
      </a:lt2>
      <a:accent1>
        <a:srgbClr val="9E2B30"/>
      </a:accent1>
      <a:accent2>
        <a:srgbClr val="2D5D8E"/>
      </a:accent2>
      <a:accent3>
        <a:srgbClr val="A07B2E"/>
      </a:accent3>
      <a:accent4>
        <a:srgbClr val="2F6E52"/>
      </a:accent4>
      <a:accent5>
        <a:srgbClr val="A07B2E"/>
      </a:accent5>
      <a:accent6>
        <a:srgbClr val="9E2B30"/>
      </a:accent6>
      <a:hlink>
        <a:srgbClr val="467886"/>
      </a:hlink>
      <a:folHlink>
        <a:srgbClr val="96607D"/>
      </a:folHlink>
    </a:clrScheme>
    <a:fontScheme name="Стандартная">
      <a:majorFont>
        <a:latin typeface="Georgia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Segoe UI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556</Words>
  <Application>Microsoft Office PowerPoint</Application>
  <PresentationFormat>Произвольный</PresentationFormat>
  <Paragraphs>70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Georgia</vt:lpstr>
      <vt:lpstr>Segoe UI</vt:lpstr>
      <vt:lpstr>Тема Office</vt:lpstr>
      <vt:lpstr>Презентация PowerPoint</vt:lpstr>
      <vt:lpstr>1. Особенности внутренней политики Николая I</vt:lpstr>
      <vt:lpstr>2. Императорская канцелярия</vt:lpstr>
      <vt:lpstr>3. Преобразование в сфере печати и просвещения</vt:lpstr>
      <vt:lpstr>3. Преобразование в сфере печати и просвещения</vt:lpstr>
      <vt:lpstr>3. Преобразование в сфере печати и просвещения</vt:lpstr>
      <vt:lpstr>4. «Триада» С. Уварова</vt:lpstr>
      <vt:lpstr>Подведём итоги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Реформаторские и консервативные тенденции в политике Николая I</dc:title>
  <dc:creator>100ballnik.com</dc:creator>
  <cp:lastModifiedBy>Mendal</cp:lastModifiedBy>
  <cp:revision>1</cp:revision>
  <dcterms:created xsi:type="dcterms:W3CDTF">2026-11-02T20:33:47Z</dcterms:created>
  <dcterms:modified xsi:type="dcterms:W3CDTF">2026-11-02T20:33:47Z</dcterms:modified>
</cp:coreProperties>
</file>