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D3D17-6A6A-596F-2424-BBC0A5034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AB8DE5-C819-9E7D-F290-6F8C93B24A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C578D7-D191-0040-E9D1-7D0296E95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40F68D-E75E-FF17-ADCD-5E3C7015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A6A0B4-EC58-DE7A-35AD-B90410FF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23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2A4C37-D0C8-95C6-A9CC-5B95CE0E0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C16145-ED71-9BEA-E75E-8746D80D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F828AF-1106-D10E-7ACA-2534657A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15FEA-8A96-E804-6C48-9E3676F9F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BA755A-DC03-509B-1E40-3F9A0876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5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AC4672-3133-DC4B-9AAE-0D79D0899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1FF2D5-DC7F-DFB0-EA43-605486CB4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42B585-3BEF-2D5B-3DD3-31D6E701A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0DF88F-B4F8-A156-3D6B-032796DF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C8CF29-ECE2-D160-CA8E-DA2AB1E4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29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7181B-023F-443B-27B5-DA8178DA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1B640-B157-CB55-D69C-39E2B53D6D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23E4B6-2FC9-89EB-7C09-7A68241D2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F53E85-BDCF-F944-343E-806018DB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C3C349-4870-79C4-CA39-9717C0270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2A0F5B-B140-4D9C-E6D4-183C46CF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218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67248-DEE0-0977-861E-EA30C95FC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3E6A35-505C-4C1C-8925-7AFC61B83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9FAE16-CA3B-2675-FC97-6E09A4E8A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FD67AF-16BF-BE8F-72CC-EE33C25CD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CB0E57-73D7-E420-46F2-51E33BB67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F01E629-E617-075C-59FC-2C26E259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CDFB64-FE17-B32F-FD66-DCF7E581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919281-95DB-1BF6-4478-F411657A4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80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5617D-A084-6183-5772-07496A95F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9E06B5-E2BC-41CA-EC3A-4C5F580A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A0FB0B-FA96-9E54-D9E0-1598840A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9215500-FE1A-112D-B1DF-9BF6A698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471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E53EE65-702A-7614-5E32-83C94FE01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D9A834-73F1-536F-5AF1-E93348C3D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B87DEC-D975-0DAF-E9A6-61EB8CC6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3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CD918-D6DA-A59E-32E0-0233C080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DA5F5C-2F41-7E43-19A3-3A78058A4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14A900-2126-2D2A-FBE5-3AC50AF35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DD067F-C08E-BCB8-F8DE-B2705456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D48E56-8F87-E310-64B1-EAB45612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8E8468-DAD6-83D2-C4B2-574EB5B6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43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E7C4A-59BD-E056-8D74-AE3B49834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56A698F-887D-9003-5622-5CE79CAA7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A3ED81-0D68-D86C-A690-CC32BE419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68B767-57D4-214B-F31B-8FFFFBEB1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1E8337-F685-0E69-FDD2-44D9718E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A1E918-6A31-7D92-6F6C-25185426F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92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D62146-35BE-21D5-7F9F-FEB1B1D82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8AFA87-7CBF-C36C-CAB8-60E0A361B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BD96B6-4F2C-7070-7BB2-89C484EA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808807-C43E-4AFD-45B6-8A40ABEDE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014383-86B6-8154-345C-E9690B80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26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F26F81-4387-D508-62CF-B4C62513A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463D7B-7F66-AD84-7864-73972FA39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FC2402-FCE4-B142-2B5A-49C205A9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69B26A-34E1-505A-4DE5-DBEA6DC5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A6C19A-A83D-4245-B4E4-86937D9EE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31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9C9EC-FDE3-22F5-B239-B05AE23CF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FECDA-3247-1857-C661-337386A04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EE74E0-D61D-A554-CAD2-475EEE92D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B2E384-7302-406F-B3CF-4D46410C9B76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E01830-A62E-7699-7007-173AB03A4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2C65F0-51C4-A0F8-BAD1-87F32E644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C1B38F-1227-4F02-AC68-2CD17916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39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icture" descr="Н. К. Рерих. «Заморские гости», 1901 г., Государственная Третьяковская галерея">
            <a:extLst>
              <a:ext uri="{FF2B5EF4-FFF2-40B4-BE49-F238E27FC236}">
                <a16:creationId xmlns:a16="http://schemas.microsoft.com/office/drawing/2014/main" id="{9596DABE-D799-486D-E8F1-7430102FBED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6B74363E-D9CD-B9B1-A7FC-026E57285554}"/>
              </a:ext>
            </a:extLst>
          </p:cNvPr>
          <p:cNvSpPr/>
          <p:nvPr/>
        </p:nvSpPr>
        <p:spPr>
          <a:xfrm>
            <a:off x="5588000" y="0"/>
            <a:ext cx="2540000" cy="6858000"/>
          </a:xfrm>
          <a:prstGeom prst="rect">
            <a:avLst/>
          </a:prstGeom>
          <a:gradFill flip="none" rotWithShape="1">
            <a:gsLst>
              <a:gs pos="0">
                <a:srgbClr val="18231C">
                  <a:alpha val="0"/>
                </a:srgbClr>
              </a:gs>
              <a:gs pos="100000">
                <a:srgbClr val="18231C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EA46DACD-E0EB-8B11-9E60-B439D76C9301}"/>
              </a:ext>
            </a:extLst>
          </p:cNvPr>
          <p:cNvSpPr txBox="1"/>
          <p:nvPr/>
        </p:nvSpPr>
        <p:spPr>
          <a:xfrm>
            <a:off x="7874000" y="1905000"/>
            <a:ext cx="3810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E6BE6B"/>
                </a:solidFill>
                <a:latin typeface="Georgia" panose="02040502050405020303" pitchFamily="18" charset="0"/>
              </a:rPr>
              <a:t>ВОСТОЧНЫЕ СЛАВЯНЕ</a:t>
            </a:r>
            <a:r>
              <a:rPr lang="ru-RU" sz="4000" dirty="0">
                <a:solidFill>
                  <a:srgbClr val="F4EEE1"/>
                </a:solidFill>
                <a:latin typeface="Georgia" panose="02040502050405020303" pitchFamily="18" charset="0"/>
              </a:rPr>
              <a:t> И ИХ СОСЕДИ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92C6FE69-CCB4-2D7A-EA99-3B46EB6BA304}"/>
              </a:ext>
            </a:extLst>
          </p:cNvPr>
          <p:cNvSpPr/>
          <p:nvPr/>
        </p:nvSpPr>
        <p:spPr>
          <a:xfrm>
            <a:off x="7899400" y="3975100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63A51768-FF67-4CEF-C0CA-1F75BC4C4D92}"/>
              </a:ext>
            </a:extLst>
          </p:cNvPr>
          <p:cNvSpPr/>
          <p:nvPr/>
        </p:nvSpPr>
        <p:spPr>
          <a:xfrm>
            <a:off x="8102600" y="3975100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91B336DC-E31A-2808-2D13-9377F56FB5CA}"/>
              </a:ext>
            </a:extLst>
          </p:cNvPr>
          <p:cNvSpPr/>
          <p:nvPr/>
        </p:nvSpPr>
        <p:spPr>
          <a:xfrm>
            <a:off x="8305800" y="3975100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4679565C-8B51-0CD8-777B-263623E21D1B}"/>
              </a:ext>
            </a:extLst>
          </p:cNvPr>
          <p:cNvCxnSpPr/>
          <p:nvPr/>
        </p:nvCxnSpPr>
        <p:spPr>
          <a:xfrm>
            <a:off x="8585200" y="4038600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urse chip">
            <a:extLst>
              <a:ext uri="{FF2B5EF4-FFF2-40B4-BE49-F238E27FC236}">
                <a16:creationId xmlns:a16="http://schemas.microsoft.com/office/drawing/2014/main" id="{7EA031B8-B63E-502B-A9D7-DE40DD3AD60C}"/>
              </a:ext>
            </a:extLst>
          </p:cNvPr>
          <p:cNvSpPr/>
          <p:nvPr/>
        </p:nvSpPr>
        <p:spPr>
          <a:xfrm>
            <a:off x="7874000" y="4343400"/>
            <a:ext cx="3429000" cy="508000"/>
          </a:xfrm>
          <a:prstGeom prst="roundRect">
            <a:avLst>
              <a:gd name="adj" fmla="val 50000"/>
            </a:avLst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urse">
            <a:extLst>
              <a:ext uri="{FF2B5EF4-FFF2-40B4-BE49-F238E27FC236}">
                <a16:creationId xmlns:a16="http://schemas.microsoft.com/office/drawing/2014/main" id="{20716F33-9CB5-43D0-D639-BB550F072654}"/>
              </a:ext>
            </a:extLst>
          </p:cNvPr>
          <p:cNvSpPr txBox="1"/>
          <p:nvPr/>
        </p:nvSpPr>
        <p:spPr>
          <a:xfrm>
            <a:off x="7975600" y="4343400"/>
            <a:ext cx="3225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История России 6 класс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07D21DAC-5660-56D8-7D31-FCE78613FD2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6CE4F1D2-35F9-8E26-21BE-C7CED68755A9}"/>
              </a:ext>
            </a:extLst>
          </p:cNvPr>
          <p:cNvSpPr txBox="1"/>
          <p:nvPr/>
        </p:nvSpPr>
        <p:spPr>
          <a:xfrm>
            <a:off x="609600" y="330200"/>
            <a:ext cx="6604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25221D"/>
                </a:solidFill>
                <a:latin typeface="Georgia" panose="02040502050405020303" pitchFamily="18" charset="0"/>
              </a:rPr>
              <a:t>Индоевропейцы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953B8C62-2B0F-6262-0913-42D8D750EF1E}"/>
              </a:ext>
            </a:extLst>
          </p:cNvPr>
          <p:cNvSpPr/>
          <p:nvPr/>
        </p:nvSpPr>
        <p:spPr>
          <a:xfrm>
            <a:off x="609600" y="953008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98F54739-1B99-E66D-B224-90E9A4C4503F}"/>
              </a:ext>
            </a:extLst>
          </p:cNvPr>
          <p:cNvSpPr/>
          <p:nvPr/>
        </p:nvSpPr>
        <p:spPr>
          <a:xfrm>
            <a:off x="812800" y="953008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2E59A8D5-920B-E30F-28DB-82FAB6914FA0}"/>
              </a:ext>
            </a:extLst>
          </p:cNvPr>
          <p:cNvSpPr/>
          <p:nvPr/>
        </p:nvSpPr>
        <p:spPr>
          <a:xfrm>
            <a:off x="1016000" y="953008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92846371-FF48-46A4-8E8A-EC69FE0C5AD5}"/>
              </a:ext>
            </a:extLst>
          </p:cNvPr>
          <p:cNvCxnSpPr/>
          <p:nvPr/>
        </p:nvCxnSpPr>
        <p:spPr>
          <a:xfrm>
            <a:off x="1295400" y="1016508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1 card">
            <a:extLst>
              <a:ext uri="{FF2B5EF4-FFF2-40B4-BE49-F238E27FC236}">
                <a16:creationId xmlns:a16="http://schemas.microsoft.com/office/drawing/2014/main" id="{A6114D2C-ABCE-BFEE-6D55-E73DBAEEFA9B}"/>
              </a:ext>
            </a:extLst>
          </p:cNvPr>
          <p:cNvSpPr/>
          <p:nvPr/>
        </p:nvSpPr>
        <p:spPr>
          <a:xfrm>
            <a:off x="609600" y="1232408"/>
            <a:ext cx="6350000" cy="1356360"/>
          </a:xfrm>
          <a:prstGeom prst="roundRect">
            <a:avLst>
              <a:gd name="adj" fmla="val 6000"/>
            </a:avLst>
          </a:prstGeom>
          <a:solidFill>
            <a:srgbClr val="DC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1">
            <a:extLst>
              <a:ext uri="{FF2B5EF4-FFF2-40B4-BE49-F238E27FC236}">
                <a16:creationId xmlns:a16="http://schemas.microsoft.com/office/drawing/2014/main" id="{1E85A13D-5EB6-17B2-EAA9-23AD54B43D00}"/>
              </a:ext>
            </a:extLst>
          </p:cNvPr>
          <p:cNvSpPr txBox="1"/>
          <p:nvPr/>
        </p:nvSpPr>
        <p:spPr>
          <a:xfrm>
            <a:off x="863600" y="1384808"/>
            <a:ext cx="5918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Территории Европы и Азии издавна населяли народы, которые ученые называют </a:t>
            </a:r>
            <a:r>
              <a:rPr lang="ru-RU" sz="2300" b="1" dirty="0">
                <a:solidFill>
                  <a:srgbClr val="2C6891"/>
                </a:solidFill>
                <a:latin typeface="Georgia" panose="02040502050405020303" pitchFamily="18" charset="0"/>
              </a:rPr>
              <a:t>ИНДОЕВРОПЕЙСКИМИ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P1 bar">
            <a:extLst>
              <a:ext uri="{FF2B5EF4-FFF2-40B4-BE49-F238E27FC236}">
                <a16:creationId xmlns:a16="http://schemas.microsoft.com/office/drawing/2014/main" id="{5511ECCB-6DDF-84BF-AC0A-6DA4FABFF683}"/>
              </a:ext>
            </a:extLst>
          </p:cNvPr>
          <p:cNvSpPr/>
          <p:nvPr/>
        </p:nvSpPr>
        <p:spPr>
          <a:xfrm>
            <a:off x="711200" y="1359408"/>
            <a:ext cx="50800" cy="1102360"/>
          </a:xfrm>
          <a:prstGeom prst="rect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2 card">
            <a:extLst>
              <a:ext uri="{FF2B5EF4-FFF2-40B4-BE49-F238E27FC236}">
                <a16:creationId xmlns:a16="http://schemas.microsoft.com/office/drawing/2014/main" id="{C1D08307-5D97-EE4C-7F9E-26BB5A87E575}"/>
              </a:ext>
            </a:extLst>
          </p:cNvPr>
          <p:cNvSpPr/>
          <p:nvPr/>
        </p:nvSpPr>
        <p:spPr>
          <a:xfrm>
            <a:off x="609600" y="2664968"/>
            <a:ext cx="6350000" cy="1005840"/>
          </a:xfrm>
          <a:prstGeom prst="roundRect">
            <a:avLst>
              <a:gd name="adj" fmla="val 6000"/>
            </a:avLst>
          </a:prstGeom>
          <a:solidFill>
            <a:srgbClr val="E1ED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2">
            <a:extLst>
              <a:ext uri="{FF2B5EF4-FFF2-40B4-BE49-F238E27FC236}">
                <a16:creationId xmlns:a16="http://schemas.microsoft.com/office/drawing/2014/main" id="{BF822032-A847-DFC1-2E0A-97FDFF7D60AC}"/>
              </a:ext>
            </a:extLst>
          </p:cNvPr>
          <p:cNvSpPr txBox="1"/>
          <p:nvPr/>
        </p:nvSpPr>
        <p:spPr>
          <a:xfrm>
            <a:off x="863600" y="2817368"/>
            <a:ext cx="5918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3D6A39"/>
                </a:solidFill>
                <a:latin typeface="Georgia" panose="02040502050405020303" pitchFamily="18" charset="0"/>
              </a:rPr>
              <a:t>II тыс. до н. э.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выделение </a:t>
            </a:r>
            <a:r>
              <a:rPr lang="ru-RU" sz="2300" b="1" dirty="0">
                <a:solidFill>
                  <a:srgbClr val="3D6A39"/>
                </a:solidFill>
                <a:latin typeface="Segoe UI" panose="020B0502040204020203" pitchFamily="34" charset="0"/>
              </a:rPr>
              <a:t>БАЛТОСЛАВЯНСКИХ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племен.</a:t>
            </a:r>
          </a:p>
        </p:txBody>
      </p:sp>
      <p:sp>
        <p:nvSpPr>
          <p:cNvPr id="13" name="P2 bar">
            <a:extLst>
              <a:ext uri="{FF2B5EF4-FFF2-40B4-BE49-F238E27FC236}">
                <a16:creationId xmlns:a16="http://schemas.microsoft.com/office/drawing/2014/main" id="{BFA09E91-0514-C217-31DD-D01FE03F5F0D}"/>
              </a:ext>
            </a:extLst>
          </p:cNvPr>
          <p:cNvSpPr/>
          <p:nvPr/>
        </p:nvSpPr>
        <p:spPr>
          <a:xfrm>
            <a:off x="711200" y="2791968"/>
            <a:ext cx="50800" cy="751840"/>
          </a:xfrm>
          <a:prstGeom prst="rect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3">
            <a:extLst>
              <a:ext uri="{FF2B5EF4-FFF2-40B4-BE49-F238E27FC236}">
                <a16:creationId xmlns:a16="http://schemas.microsoft.com/office/drawing/2014/main" id="{318E693A-7AC1-5887-551E-AE841F3D1B58}"/>
              </a:ext>
            </a:extLst>
          </p:cNvPr>
          <p:cNvSpPr txBox="1"/>
          <p:nvPr/>
        </p:nvSpPr>
        <p:spPr>
          <a:xfrm>
            <a:off x="787400" y="3696208"/>
            <a:ext cx="6096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Они заселили часть Центральной и Восточной Европы.</a:t>
            </a:r>
          </a:p>
        </p:txBody>
      </p:sp>
      <p:cxnSp>
        <p:nvCxnSpPr>
          <p:cNvPr id="15" name="Arrow">
            <a:extLst>
              <a:ext uri="{FF2B5EF4-FFF2-40B4-BE49-F238E27FC236}">
                <a16:creationId xmlns:a16="http://schemas.microsoft.com/office/drawing/2014/main" id="{BD7E1BD2-BF13-4E49-2557-341E9BAA46E1}"/>
              </a:ext>
            </a:extLst>
          </p:cNvPr>
          <p:cNvCxnSpPr/>
          <p:nvPr/>
        </p:nvCxnSpPr>
        <p:spPr>
          <a:xfrm flipH="1">
            <a:off x="1778000" y="4549648"/>
            <a:ext cx="762000" cy="279400"/>
          </a:xfrm>
          <a:prstGeom prst="line">
            <a:avLst/>
          </a:prstGeom>
          <a:ln w="2540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Arrow">
            <a:extLst>
              <a:ext uri="{FF2B5EF4-FFF2-40B4-BE49-F238E27FC236}">
                <a16:creationId xmlns:a16="http://schemas.microsoft.com/office/drawing/2014/main" id="{33AD5235-8257-F7D5-E10E-DE32A70EB70C}"/>
              </a:ext>
            </a:extLst>
          </p:cNvPr>
          <p:cNvCxnSpPr/>
          <p:nvPr/>
        </p:nvCxnSpPr>
        <p:spPr>
          <a:xfrm>
            <a:off x="4191000" y="4549648"/>
            <a:ext cx="762000" cy="279400"/>
          </a:xfrm>
          <a:prstGeom prst="line">
            <a:avLst/>
          </a:prstGeom>
          <a:ln w="25400">
            <a:solidFill>
              <a:srgbClr val="3D6A3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654ABE3C-A5C2-6C06-C1D8-CFFD09E8E914}"/>
              </a:ext>
            </a:extLst>
          </p:cNvPr>
          <p:cNvCxnSpPr/>
          <p:nvPr/>
        </p:nvCxnSpPr>
        <p:spPr>
          <a:xfrm>
            <a:off x="2540000" y="4549648"/>
            <a:ext cx="1651000" cy="0"/>
          </a:xfrm>
          <a:prstGeom prst="line">
            <a:avLst/>
          </a:prstGeom>
          <a:ln w="25400">
            <a:solidFill>
              <a:srgbClr val="3D6A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Balts card">
            <a:extLst>
              <a:ext uri="{FF2B5EF4-FFF2-40B4-BE49-F238E27FC236}">
                <a16:creationId xmlns:a16="http://schemas.microsoft.com/office/drawing/2014/main" id="{44D683FC-2526-78E7-BDB9-EC1BEBB40A06}"/>
              </a:ext>
            </a:extLst>
          </p:cNvPr>
          <p:cNvSpPr/>
          <p:nvPr/>
        </p:nvSpPr>
        <p:spPr>
          <a:xfrm>
            <a:off x="787400" y="4829048"/>
            <a:ext cx="2159000" cy="558800"/>
          </a:xfrm>
          <a:prstGeom prst="roundRect">
            <a:avLst>
              <a:gd name="adj" fmla="val 18000"/>
            </a:avLst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alts">
            <a:extLst>
              <a:ext uri="{FF2B5EF4-FFF2-40B4-BE49-F238E27FC236}">
                <a16:creationId xmlns:a16="http://schemas.microsoft.com/office/drawing/2014/main" id="{B05B1393-7271-037B-0C6E-98872F66DBBE}"/>
              </a:ext>
            </a:extLst>
          </p:cNvPr>
          <p:cNvSpPr txBox="1"/>
          <p:nvPr/>
        </p:nvSpPr>
        <p:spPr>
          <a:xfrm>
            <a:off x="889000" y="4829048"/>
            <a:ext cx="19558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БАЛТЫ</a:t>
            </a:r>
          </a:p>
        </p:txBody>
      </p:sp>
      <p:sp>
        <p:nvSpPr>
          <p:cNvPr id="20" name="Slavs card">
            <a:extLst>
              <a:ext uri="{FF2B5EF4-FFF2-40B4-BE49-F238E27FC236}">
                <a16:creationId xmlns:a16="http://schemas.microsoft.com/office/drawing/2014/main" id="{49998F15-8EDE-86EB-655A-261E5C63E7DC}"/>
              </a:ext>
            </a:extLst>
          </p:cNvPr>
          <p:cNvSpPr/>
          <p:nvPr/>
        </p:nvSpPr>
        <p:spPr>
          <a:xfrm>
            <a:off x="3937000" y="4829048"/>
            <a:ext cx="2159000" cy="558800"/>
          </a:xfrm>
          <a:prstGeom prst="roundRect">
            <a:avLst>
              <a:gd name="adj" fmla="val 18000"/>
            </a:avLst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lavs">
            <a:extLst>
              <a:ext uri="{FF2B5EF4-FFF2-40B4-BE49-F238E27FC236}">
                <a16:creationId xmlns:a16="http://schemas.microsoft.com/office/drawing/2014/main" id="{C305E64E-F630-5F46-9D4B-D7401162D480}"/>
              </a:ext>
            </a:extLst>
          </p:cNvPr>
          <p:cNvSpPr txBox="1"/>
          <p:nvPr/>
        </p:nvSpPr>
        <p:spPr>
          <a:xfrm>
            <a:off x="4038600" y="4829048"/>
            <a:ext cx="19558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FFFFF"/>
                </a:solidFill>
                <a:latin typeface="Segoe UI" panose="020B0502040204020203" pitchFamily="34" charset="0"/>
              </a:rPr>
              <a:t>СЛАВЯНЕ</a:t>
            </a:r>
          </a:p>
        </p:txBody>
      </p:sp>
      <p:pic>
        <p:nvPicPr>
          <p:cNvPr id="23" name="Picture" descr="Н. К. Рерих. «Славяне на Днепре», 1905 г.">
            <a:extLst>
              <a:ext uri="{FF2B5EF4-FFF2-40B4-BE49-F238E27FC236}">
                <a16:creationId xmlns:a16="http://schemas.microsoft.com/office/drawing/2014/main" id="{8D577ED3-1DFA-E18C-B413-DEB62CD2FC9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1232408"/>
            <a:ext cx="4241800" cy="3172513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Banner card">
            <a:extLst>
              <a:ext uri="{FF2B5EF4-FFF2-40B4-BE49-F238E27FC236}">
                <a16:creationId xmlns:a16="http://schemas.microsoft.com/office/drawing/2014/main" id="{A34562AB-6B10-937D-617B-0909A4BEA444}"/>
              </a:ext>
            </a:extLst>
          </p:cNvPr>
          <p:cNvSpPr/>
          <p:nvPr/>
        </p:nvSpPr>
        <p:spPr>
          <a:xfrm>
            <a:off x="609600" y="5486400"/>
            <a:ext cx="10972800" cy="787400"/>
          </a:xfrm>
          <a:prstGeom prst="roundRect">
            <a:avLst>
              <a:gd name="adj" fmla="val 20000"/>
            </a:avLst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Banner">
            <a:extLst>
              <a:ext uri="{FF2B5EF4-FFF2-40B4-BE49-F238E27FC236}">
                <a16:creationId xmlns:a16="http://schemas.microsoft.com/office/drawing/2014/main" id="{A6B283EA-CACE-33E6-B30A-B7950A73CB7E}"/>
              </a:ext>
            </a:extLst>
          </p:cNvPr>
          <p:cNvSpPr txBox="1"/>
          <p:nvPr/>
        </p:nvSpPr>
        <p:spPr>
          <a:xfrm>
            <a:off x="889000" y="5486400"/>
            <a:ext cx="10414000" cy="787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600" dirty="0">
                <a:solidFill>
                  <a:srgbClr val="FFFFFF"/>
                </a:solidFill>
                <a:latin typeface="Georgia" panose="02040502050405020303" pitchFamily="18" charset="0"/>
              </a:rPr>
              <a:t>Участвовали в Великом переселении народов</a:t>
            </a:r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4961264C-6BF5-997E-9327-FA95929C9D0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41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B352D82A-C2D4-6461-6CC5-524AC9934A87}"/>
              </a:ext>
            </a:extLst>
          </p:cNvPr>
          <p:cNvSpPr txBox="1"/>
          <p:nvPr/>
        </p:nvSpPr>
        <p:spPr>
          <a:xfrm>
            <a:off x="609600" y="279400"/>
            <a:ext cx="7112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Происхождение восточных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8135BBFD-0F58-18DB-A7D4-09F34299CC43}"/>
              </a:ext>
            </a:extLst>
          </p:cNvPr>
          <p:cNvSpPr/>
          <p:nvPr/>
        </p:nvSpPr>
        <p:spPr>
          <a:xfrm>
            <a:off x="609600" y="8732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A0450EAB-788F-820F-7A9E-4E2D60A3A83D}"/>
              </a:ext>
            </a:extLst>
          </p:cNvPr>
          <p:cNvSpPr/>
          <p:nvPr/>
        </p:nvSpPr>
        <p:spPr>
          <a:xfrm>
            <a:off x="812800" y="8732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4B3B1E7E-6B54-21D5-60DD-9E3A0F6E9342}"/>
              </a:ext>
            </a:extLst>
          </p:cNvPr>
          <p:cNvSpPr/>
          <p:nvPr/>
        </p:nvSpPr>
        <p:spPr>
          <a:xfrm>
            <a:off x="1016000" y="8732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E63D3AC1-793D-27FA-F4D3-E5DF83088D19}"/>
              </a:ext>
            </a:extLst>
          </p:cNvPr>
          <p:cNvCxnSpPr/>
          <p:nvPr/>
        </p:nvCxnSpPr>
        <p:spPr>
          <a:xfrm>
            <a:off x="1295400" y="9367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ead">
            <a:extLst>
              <a:ext uri="{FF2B5EF4-FFF2-40B4-BE49-F238E27FC236}">
                <a16:creationId xmlns:a16="http://schemas.microsoft.com/office/drawing/2014/main" id="{9CE4D310-0CCC-5427-5FE4-9345412A37CF}"/>
              </a:ext>
            </a:extLst>
          </p:cNvPr>
          <p:cNvSpPr txBox="1"/>
          <p:nvPr/>
        </p:nvSpPr>
        <p:spPr>
          <a:xfrm>
            <a:off x="609600" y="1076452"/>
            <a:ext cx="7112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В ходе переселения славяне разделились на три ветви:</a:t>
            </a:r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4BF418A9-75A1-E9FF-4E74-03AB29AC44D3}"/>
              </a:ext>
            </a:extLst>
          </p:cNvPr>
          <p:cNvCxnSpPr/>
          <p:nvPr/>
        </p:nvCxnSpPr>
        <p:spPr>
          <a:xfrm flipH="1">
            <a:off x="1727200" y="1879092"/>
            <a:ext cx="2336800" cy="431800"/>
          </a:xfrm>
          <a:prstGeom prst="line">
            <a:avLst/>
          </a:prstGeom>
          <a:ln w="25400">
            <a:solidFill>
              <a:srgbClr val="E6BE6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Branch 0 card">
            <a:extLst>
              <a:ext uri="{FF2B5EF4-FFF2-40B4-BE49-F238E27FC236}">
                <a16:creationId xmlns:a16="http://schemas.microsoft.com/office/drawing/2014/main" id="{DF29852E-6DEE-1BF9-247D-B9FF0D71BDCA}"/>
              </a:ext>
            </a:extLst>
          </p:cNvPr>
          <p:cNvSpPr/>
          <p:nvPr/>
        </p:nvSpPr>
        <p:spPr>
          <a:xfrm>
            <a:off x="609600" y="2361692"/>
            <a:ext cx="2235200" cy="31750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Branch 0">
            <a:extLst>
              <a:ext uri="{FF2B5EF4-FFF2-40B4-BE49-F238E27FC236}">
                <a16:creationId xmlns:a16="http://schemas.microsoft.com/office/drawing/2014/main" id="{CEEAF28B-8E12-4DD9-71E4-CF26C42DA8D2}"/>
              </a:ext>
            </a:extLst>
          </p:cNvPr>
          <p:cNvSpPr txBox="1"/>
          <p:nvPr/>
        </p:nvSpPr>
        <p:spPr>
          <a:xfrm>
            <a:off x="711200" y="2539492"/>
            <a:ext cx="2032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A87A22"/>
                </a:solidFill>
                <a:latin typeface="Georgia" panose="02040502050405020303" pitchFamily="18" charset="0"/>
              </a:rPr>
              <a:t>ВОСТОЧНЫЕ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74C53D8-9065-198C-ED20-6B65B9031833}"/>
              </a:ext>
            </a:extLst>
          </p:cNvPr>
          <p:cNvCxnSpPr/>
          <p:nvPr/>
        </p:nvCxnSpPr>
        <p:spPr>
          <a:xfrm>
            <a:off x="1244600" y="3072892"/>
            <a:ext cx="965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eoples 0">
            <a:extLst>
              <a:ext uri="{FF2B5EF4-FFF2-40B4-BE49-F238E27FC236}">
                <a16:creationId xmlns:a16="http://schemas.microsoft.com/office/drawing/2014/main" id="{5CDCB3A0-3CFA-48E2-68CF-FD449A4086F8}"/>
              </a:ext>
            </a:extLst>
          </p:cNvPr>
          <p:cNvSpPr txBox="1"/>
          <p:nvPr/>
        </p:nvSpPr>
        <p:spPr>
          <a:xfrm>
            <a:off x="711200" y="3276092"/>
            <a:ext cx="2032000" cy="203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Русские</a:t>
            </a:r>
          </a:p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Украинцы</a:t>
            </a:r>
          </a:p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Белорусы</a:t>
            </a:r>
          </a:p>
        </p:txBody>
      </p:sp>
      <p:cxnSp>
        <p:nvCxnSpPr>
          <p:cNvPr id="14" name="Arrow">
            <a:extLst>
              <a:ext uri="{FF2B5EF4-FFF2-40B4-BE49-F238E27FC236}">
                <a16:creationId xmlns:a16="http://schemas.microsoft.com/office/drawing/2014/main" id="{FD0FBD80-5541-75AE-0700-1E0DC56E85DE}"/>
              </a:ext>
            </a:extLst>
          </p:cNvPr>
          <p:cNvCxnSpPr/>
          <p:nvPr/>
        </p:nvCxnSpPr>
        <p:spPr>
          <a:xfrm>
            <a:off x="4064000" y="1879092"/>
            <a:ext cx="76200" cy="431800"/>
          </a:xfrm>
          <a:prstGeom prst="line">
            <a:avLst/>
          </a:prstGeom>
          <a:ln w="25400">
            <a:solidFill>
              <a:srgbClr val="C9D1C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Branch 1 card">
            <a:extLst>
              <a:ext uri="{FF2B5EF4-FFF2-40B4-BE49-F238E27FC236}">
                <a16:creationId xmlns:a16="http://schemas.microsoft.com/office/drawing/2014/main" id="{4F622240-54E7-AD60-C0E8-B2E365D7C288}"/>
              </a:ext>
            </a:extLst>
          </p:cNvPr>
          <p:cNvSpPr/>
          <p:nvPr/>
        </p:nvSpPr>
        <p:spPr>
          <a:xfrm>
            <a:off x="3022600" y="2361692"/>
            <a:ext cx="2235200" cy="31750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ranch 1">
            <a:extLst>
              <a:ext uri="{FF2B5EF4-FFF2-40B4-BE49-F238E27FC236}">
                <a16:creationId xmlns:a16="http://schemas.microsoft.com/office/drawing/2014/main" id="{D42D74B8-B046-CFAE-C03B-91D4E0ED65F4}"/>
              </a:ext>
            </a:extLst>
          </p:cNvPr>
          <p:cNvSpPr txBox="1"/>
          <p:nvPr/>
        </p:nvSpPr>
        <p:spPr>
          <a:xfrm>
            <a:off x="3124200" y="2539492"/>
            <a:ext cx="2032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6BE6B"/>
                </a:solidFill>
                <a:latin typeface="Georgia" panose="02040502050405020303" pitchFamily="18" charset="0"/>
              </a:rPr>
              <a:t>ЗАПАДНЫЕ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DC36D221-B572-04A7-998B-F826327333D5}"/>
              </a:ext>
            </a:extLst>
          </p:cNvPr>
          <p:cNvCxnSpPr/>
          <p:nvPr/>
        </p:nvCxnSpPr>
        <p:spPr>
          <a:xfrm>
            <a:off x="3657600" y="3072892"/>
            <a:ext cx="965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eoples 1">
            <a:extLst>
              <a:ext uri="{FF2B5EF4-FFF2-40B4-BE49-F238E27FC236}">
                <a16:creationId xmlns:a16="http://schemas.microsoft.com/office/drawing/2014/main" id="{569B8493-AC56-0016-5DE7-47B41DF01C69}"/>
              </a:ext>
            </a:extLst>
          </p:cNvPr>
          <p:cNvSpPr txBox="1"/>
          <p:nvPr/>
        </p:nvSpPr>
        <p:spPr>
          <a:xfrm>
            <a:off x="3124200" y="3276092"/>
            <a:ext cx="2032000" cy="203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Поляки</a:t>
            </a:r>
          </a:p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Чехи</a:t>
            </a:r>
          </a:p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Словаки</a:t>
            </a:r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6DFC9FCC-6A72-6831-AE7F-471D38BF4FB7}"/>
              </a:ext>
            </a:extLst>
          </p:cNvPr>
          <p:cNvCxnSpPr/>
          <p:nvPr/>
        </p:nvCxnSpPr>
        <p:spPr>
          <a:xfrm>
            <a:off x="4064000" y="1879092"/>
            <a:ext cx="2489200" cy="431800"/>
          </a:xfrm>
          <a:prstGeom prst="line">
            <a:avLst/>
          </a:prstGeom>
          <a:ln w="25400">
            <a:solidFill>
              <a:srgbClr val="C9D1C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Branch 2 card">
            <a:extLst>
              <a:ext uri="{FF2B5EF4-FFF2-40B4-BE49-F238E27FC236}">
                <a16:creationId xmlns:a16="http://schemas.microsoft.com/office/drawing/2014/main" id="{71E9CD65-563A-3C91-2DAA-290847DBC5D0}"/>
              </a:ext>
            </a:extLst>
          </p:cNvPr>
          <p:cNvSpPr/>
          <p:nvPr/>
        </p:nvSpPr>
        <p:spPr>
          <a:xfrm>
            <a:off x="5435600" y="2361692"/>
            <a:ext cx="2235200" cy="31750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ranch 2">
            <a:extLst>
              <a:ext uri="{FF2B5EF4-FFF2-40B4-BE49-F238E27FC236}">
                <a16:creationId xmlns:a16="http://schemas.microsoft.com/office/drawing/2014/main" id="{3F894D8A-DCC1-191C-2FF3-8476B51E1213}"/>
              </a:ext>
            </a:extLst>
          </p:cNvPr>
          <p:cNvSpPr txBox="1"/>
          <p:nvPr/>
        </p:nvSpPr>
        <p:spPr>
          <a:xfrm>
            <a:off x="5537200" y="2539492"/>
            <a:ext cx="2032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dirty="0">
                <a:solidFill>
                  <a:srgbClr val="E6BE6B"/>
                </a:solidFill>
                <a:latin typeface="Georgia" panose="02040502050405020303" pitchFamily="18" charset="0"/>
              </a:rPr>
              <a:t>ЮЖНЫЕ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304D059-96C0-F171-05BE-121E5F90493F}"/>
              </a:ext>
            </a:extLst>
          </p:cNvPr>
          <p:cNvCxnSpPr/>
          <p:nvPr/>
        </p:nvCxnSpPr>
        <p:spPr>
          <a:xfrm>
            <a:off x="6070600" y="3072892"/>
            <a:ext cx="965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eoples 2">
            <a:extLst>
              <a:ext uri="{FF2B5EF4-FFF2-40B4-BE49-F238E27FC236}">
                <a16:creationId xmlns:a16="http://schemas.microsoft.com/office/drawing/2014/main" id="{8C2AADBC-5D8C-2F4E-E197-1FFD0529AE30}"/>
              </a:ext>
            </a:extLst>
          </p:cNvPr>
          <p:cNvSpPr txBox="1"/>
          <p:nvPr/>
        </p:nvSpPr>
        <p:spPr>
          <a:xfrm>
            <a:off x="5537200" y="3276092"/>
            <a:ext cx="2032000" cy="203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Болгары</a:t>
            </a:r>
          </a:p>
          <a:p>
            <a:pPr algn="ctr">
              <a:spcAft>
                <a:spcPts val="600"/>
              </a:spcAft>
            </a:pPr>
            <a:r>
              <a:rPr lang="ru-RU" sz="2300" dirty="0">
                <a:solidFill>
                  <a:srgbClr val="F4EEE1"/>
                </a:solidFill>
                <a:latin typeface="Segoe UI" panose="020B0502040204020203" pitchFamily="34" charset="0"/>
              </a:rPr>
              <a:t>Сербы</a:t>
            </a:r>
          </a:p>
          <a:p>
            <a:pPr algn="ctr">
              <a:spcAft>
                <a:spcPts val="600"/>
              </a:spcAft>
            </a:pPr>
            <a:r>
              <a:rPr lang="ru-RU" sz="2300" dirty="0" err="1">
                <a:solidFill>
                  <a:srgbClr val="F4EEE1"/>
                </a:solidFill>
                <a:latin typeface="Segoe UI" panose="020B0502040204020203" pitchFamily="34" charset="0"/>
              </a:rPr>
              <a:t>Хорваиы</a:t>
            </a:r>
            <a:endParaRPr lang="ru-RU" sz="2300" dirty="0">
              <a:solidFill>
                <a:srgbClr val="F4EEE1"/>
              </a:solidFill>
              <a:latin typeface="Segoe UI" panose="020B0502040204020203" pitchFamily="34" charset="0"/>
            </a:endParaRPr>
          </a:p>
        </p:txBody>
      </p:sp>
      <p:sp>
        <p:nvSpPr>
          <p:cNvPr id="24" name="Map mount">
            <a:extLst>
              <a:ext uri="{FF2B5EF4-FFF2-40B4-BE49-F238E27FC236}">
                <a16:creationId xmlns:a16="http://schemas.microsoft.com/office/drawing/2014/main" id="{725099E3-3CFB-7996-0F11-DBC0D8A3FE0E}"/>
              </a:ext>
            </a:extLst>
          </p:cNvPr>
          <p:cNvSpPr/>
          <p:nvPr/>
        </p:nvSpPr>
        <p:spPr>
          <a:xfrm>
            <a:off x="8001000" y="842433"/>
            <a:ext cx="3683000" cy="5122334"/>
          </a:xfrm>
          <a:prstGeom prst="roundRect">
            <a:avLst>
              <a:gd name="adj" fmla="val 3000"/>
            </a:avLst>
          </a:prstGeom>
          <a:solidFill>
            <a:srgbClr val="F7F1E4"/>
          </a:solidFill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Map" descr="Карта: славянские языки — восточные, западные, южные (Ю. Коряков)">
            <a:extLst>
              <a:ext uri="{FF2B5EF4-FFF2-40B4-BE49-F238E27FC236}">
                <a16:creationId xmlns:a16="http://schemas.microsoft.com/office/drawing/2014/main" id="{5E0D3470-96C2-38BA-C9C5-C77726B0C27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00" y="944033"/>
            <a:ext cx="3479800" cy="4919133"/>
          </a:xfrm>
          <a:prstGeom prst="rect">
            <a:avLst/>
          </a:prstGeom>
        </p:spPr>
      </p:pic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603AF587-775E-D61B-46BB-D289322E81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23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2FF7E634-4D3A-D771-91C5-8853BFD76E3D}"/>
              </a:ext>
            </a:extLst>
          </p:cNvPr>
          <p:cNvSpPr/>
          <p:nvPr/>
        </p:nvSpPr>
        <p:spPr>
          <a:xfrm>
            <a:off x="5935133" y="304800"/>
            <a:ext cx="5647267" cy="619760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славяне и их соседи в VII–VIII вв. (Ю. Коряков)">
            <a:extLst>
              <a:ext uri="{FF2B5EF4-FFF2-40B4-BE49-F238E27FC236}">
                <a16:creationId xmlns:a16="http://schemas.microsoft.com/office/drawing/2014/main" id="{3CF43DD4-4F4C-732F-EDA0-A96E6C0131B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33" y="406400"/>
            <a:ext cx="5444067" cy="5994400"/>
          </a:xfrm>
          <a:prstGeom prst="rect">
            <a:avLst/>
          </a:prstGeom>
        </p:spPr>
      </p:pic>
      <p:sp>
        <p:nvSpPr>
          <p:cNvPr id="6" name="Heading">
            <a:extLst>
              <a:ext uri="{FF2B5EF4-FFF2-40B4-BE49-F238E27FC236}">
                <a16:creationId xmlns:a16="http://schemas.microsoft.com/office/drawing/2014/main" id="{1B285A64-C96C-137D-78C3-7D4381DDF220}"/>
              </a:ext>
            </a:extLst>
          </p:cNvPr>
          <p:cNvSpPr txBox="1"/>
          <p:nvPr/>
        </p:nvSpPr>
        <p:spPr>
          <a:xfrm>
            <a:off x="609600" y="762000"/>
            <a:ext cx="2921000" cy="1645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25221D"/>
                </a:solidFill>
                <a:latin typeface="Georgia" panose="02040502050405020303" pitchFamily="18" charset="0"/>
              </a:rPr>
              <a:t>Карта расселения славян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1491D016-A114-252E-7975-248F8672E5CA}"/>
              </a:ext>
            </a:extLst>
          </p:cNvPr>
          <p:cNvSpPr/>
          <p:nvPr/>
        </p:nvSpPr>
        <p:spPr>
          <a:xfrm>
            <a:off x="635000" y="2573020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0C5F3511-ACA6-C5BD-2FA7-B5D69B9CAACB}"/>
              </a:ext>
            </a:extLst>
          </p:cNvPr>
          <p:cNvSpPr/>
          <p:nvPr/>
        </p:nvSpPr>
        <p:spPr>
          <a:xfrm>
            <a:off x="838200" y="2573020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953F8F6A-AADF-F867-AAC0-9BC78611890F}"/>
              </a:ext>
            </a:extLst>
          </p:cNvPr>
          <p:cNvSpPr/>
          <p:nvPr/>
        </p:nvSpPr>
        <p:spPr>
          <a:xfrm>
            <a:off x="1041400" y="2573020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078C9F8F-146A-CEB7-8703-543B1151FB38}"/>
              </a:ext>
            </a:extLst>
          </p:cNvPr>
          <p:cNvCxnSpPr/>
          <p:nvPr/>
        </p:nvCxnSpPr>
        <p:spPr>
          <a:xfrm>
            <a:off x="1320800" y="2636520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9AB151D-94BF-255C-EA3E-C27A74A3C4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64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ACA0A7F1-72A9-2754-31B4-21AB19CEE046}"/>
              </a:ext>
            </a:extLst>
          </p:cNvPr>
          <p:cNvSpPr txBox="1"/>
          <p:nvPr/>
        </p:nvSpPr>
        <p:spPr>
          <a:xfrm>
            <a:off x="609600" y="3048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F4EEE1"/>
                </a:solidFill>
                <a:latin typeface="Georgia" panose="02040502050405020303" pitchFamily="18" charset="0"/>
              </a:rPr>
              <a:t>Хозяйство славян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A4292D34-E9DB-40EB-6DF0-75C11AB2CA58}"/>
              </a:ext>
            </a:extLst>
          </p:cNvPr>
          <p:cNvSpPr/>
          <p:nvPr/>
        </p:nvSpPr>
        <p:spPr>
          <a:xfrm>
            <a:off x="609600" y="927608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28471203-3EA5-CEA0-5748-9BD9366D5EE0}"/>
              </a:ext>
            </a:extLst>
          </p:cNvPr>
          <p:cNvSpPr/>
          <p:nvPr/>
        </p:nvSpPr>
        <p:spPr>
          <a:xfrm>
            <a:off x="812800" y="927608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0AF9C8D4-177E-09F2-4C8A-DAC3EB70FC7B}"/>
              </a:ext>
            </a:extLst>
          </p:cNvPr>
          <p:cNvSpPr/>
          <p:nvPr/>
        </p:nvSpPr>
        <p:spPr>
          <a:xfrm>
            <a:off x="1016000" y="927608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95605973-8407-9CCF-76C7-10BFBF4D8DF9}"/>
              </a:ext>
            </a:extLst>
          </p:cNvPr>
          <p:cNvCxnSpPr/>
          <p:nvPr/>
        </p:nvCxnSpPr>
        <p:spPr>
          <a:xfrm>
            <a:off x="1295400" y="991108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Agri card">
            <a:extLst>
              <a:ext uri="{FF2B5EF4-FFF2-40B4-BE49-F238E27FC236}">
                <a16:creationId xmlns:a16="http://schemas.microsoft.com/office/drawing/2014/main" id="{6CDAB8CB-3DDD-3078-26D0-1125C8F60CAB}"/>
              </a:ext>
            </a:extLst>
          </p:cNvPr>
          <p:cNvSpPr/>
          <p:nvPr/>
        </p:nvSpPr>
        <p:spPr>
          <a:xfrm>
            <a:off x="609600" y="1207008"/>
            <a:ext cx="5080000" cy="109728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gri">
            <a:extLst>
              <a:ext uri="{FF2B5EF4-FFF2-40B4-BE49-F238E27FC236}">
                <a16:creationId xmlns:a16="http://schemas.microsoft.com/office/drawing/2014/main" id="{BEBB2C15-EF2B-CF9D-32BB-EA75C2B9EB3C}"/>
              </a:ext>
            </a:extLst>
          </p:cNvPr>
          <p:cNvSpPr txBox="1"/>
          <p:nvPr/>
        </p:nvSpPr>
        <p:spPr>
          <a:xfrm>
            <a:off x="863600" y="1359408"/>
            <a:ext cx="4648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A87A22"/>
                </a:solidFill>
                <a:latin typeface="Georgia" panose="02040502050405020303" pitchFamily="18" charset="0"/>
              </a:rPr>
              <a:t>ЗЕМЛЕДЕЛИЕ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 - главное занятие восточных славян.</a:t>
            </a:r>
          </a:p>
        </p:txBody>
      </p:sp>
      <p:sp>
        <p:nvSpPr>
          <p:cNvPr id="10" name="Agri bar">
            <a:extLst>
              <a:ext uri="{FF2B5EF4-FFF2-40B4-BE49-F238E27FC236}">
                <a16:creationId xmlns:a16="http://schemas.microsoft.com/office/drawing/2014/main" id="{885D2442-C9B1-D6FB-6D07-EFB7F914F82A}"/>
              </a:ext>
            </a:extLst>
          </p:cNvPr>
          <p:cNvSpPr/>
          <p:nvPr/>
        </p:nvSpPr>
        <p:spPr>
          <a:xfrm>
            <a:off x="711200" y="1334008"/>
            <a:ext cx="50800" cy="843280"/>
          </a:xfrm>
          <a:prstGeom prst="rect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attle">
            <a:extLst>
              <a:ext uri="{FF2B5EF4-FFF2-40B4-BE49-F238E27FC236}">
                <a16:creationId xmlns:a16="http://schemas.microsoft.com/office/drawing/2014/main" id="{9EC82BCC-8D94-06CD-6044-E37558B437DA}"/>
              </a:ext>
            </a:extLst>
          </p:cNvPr>
          <p:cNvSpPr txBox="1"/>
          <p:nvPr/>
        </p:nvSpPr>
        <p:spPr>
          <a:xfrm>
            <a:off x="609600" y="2456688"/>
            <a:ext cx="508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F4EEE1"/>
                </a:solidFill>
                <a:latin typeface="Segoe UI" panose="020B0502040204020203" pitchFamily="34" charset="0"/>
              </a:rPr>
              <a:t>Также занимались </a:t>
            </a:r>
            <a:r>
              <a:rPr lang="ru-RU" sz="2400" b="1" dirty="0">
                <a:solidFill>
                  <a:srgbClr val="EE9E7A"/>
                </a:solidFill>
                <a:latin typeface="Segoe UI" panose="020B0502040204020203" pitchFamily="34" charset="0"/>
              </a:rPr>
              <a:t>скотоводством</a:t>
            </a:r>
            <a:r>
              <a:rPr lang="ru-RU" sz="2400" dirty="0">
                <a:solidFill>
                  <a:srgbClr val="F4EEE1"/>
                </a:solidFill>
                <a:latin typeface="Segoe UI" panose="020B0502040204020203" pitchFamily="34" charset="0"/>
              </a:rPr>
              <a:t>:</a:t>
            </a:r>
          </a:p>
        </p:txBody>
      </p:sp>
      <p:sp>
        <p:nvSpPr>
          <p:cNvPr id="12" name="Bred">
            <a:extLst>
              <a:ext uri="{FF2B5EF4-FFF2-40B4-BE49-F238E27FC236}">
                <a16:creationId xmlns:a16="http://schemas.microsoft.com/office/drawing/2014/main" id="{E7CE64D5-B098-08D7-CCA3-CF8C7D8B7EFE}"/>
              </a:ext>
            </a:extLst>
          </p:cNvPr>
          <p:cNvSpPr txBox="1"/>
          <p:nvPr/>
        </p:nvSpPr>
        <p:spPr>
          <a:xfrm>
            <a:off x="609600" y="3000248"/>
            <a:ext cx="508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E9E7A"/>
                </a:solidFill>
                <a:latin typeface="Georgia" panose="02040502050405020303" pitchFamily="18" charset="0"/>
              </a:rPr>
              <a:t>РАЗВОДИЛИ:</a:t>
            </a:r>
          </a:p>
        </p:txBody>
      </p:sp>
      <p:sp>
        <p:nvSpPr>
          <p:cNvPr id="13" name="Animal 3 chip">
            <a:extLst>
              <a:ext uri="{FF2B5EF4-FFF2-40B4-BE49-F238E27FC236}">
                <a16:creationId xmlns:a16="http://schemas.microsoft.com/office/drawing/2014/main" id="{BAE6914B-FE6E-84BD-ED2F-18B2C29EC5BE}"/>
              </a:ext>
            </a:extLst>
          </p:cNvPr>
          <p:cNvSpPr/>
          <p:nvPr/>
        </p:nvSpPr>
        <p:spPr>
          <a:xfrm>
            <a:off x="609600" y="3493008"/>
            <a:ext cx="13843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E9E7A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nimal 3">
            <a:extLst>
              <a:ext uri="{FF2B5EF4-FFF2-40B4-BE49-F238E27FC236}">
                <a16:creationId xmlns:a16="http://schemas.microsoft.com/office/drawing/2014/main" id="{658C2CC9-0ED8-0B8F-203F-F75D2C38C2ED}"/>
              </a:ext>
            </a:extLst>
          </p:cNvPr>
          <p:cNvSpPr txBox="1"/>
          <p:nvPr/>
        </p:nvSpPr>
        <p:spPr>
          <a:xfrm>
            <a:off x="711200" y="3493008"/>
            <a:ext cx="11811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Коровы</a:t>
            </a:r>
          </a:p>
        </p:txBody>
      </p:sp>
      <p:sp>
        <p:nvSpPr>
          <p:cNvPr id="15" name="Animal 4 chip">
            <a:extLst>
              <a:ext uri="{FF2B5EF4-FFF2-40B4-BE49-F238E27FC236}">
                <a16:creationId xmlns:a16="http://schemas.microsoft.com/office/drawing/2014/main" id="{6BCBA679-281D-1475-08AA-F2ADB1ED6AD1}"/>
              </a:ext>
            </a:extLst>
          </p:cNvPr>
          <p:cNvSpPr/>
          <p:nvPr/>
        </p:nvSpPr>
        <p:spPr>
          <a:xfrm>
            <a:off x="2120900" y="3493008"/>
            <a:ext cx="13843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E9E7A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nimal 4">
            <a:extLst>
              <a:ext uri="{FF2B5EF4-FFF2-40B4-BE49-F238E27FC236}">
                <a16:creationId xmlns:a16="http://schemas.microsoft.com/office/drawing/2014/main" id="{C402B1F0-A2B4-7011-6791-AAEA9A0FF92C}"/>
              </a:ext>
            </a:extLst>
          </p:cNvPr>
          <p:cNvSpPr txBox="1"/>
          <p:nvPr/>
        </p:nvSpPr>
        <p:spPr>
          <a:xfrm>
            <a:off x="2222500" y="3493008"/>
            <a:ext cx="11811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Лошади</a:t>
            </a:r>
          </a:p>
        </p:txBody>
      </p:sp>
      <p:sp>
        <p:nvSpPr>
          <p:cNvPr id="17" name="Animal 5 chip">
            <a:extLst>
              <a:ext uri="{FF2B5EF4-FFF2-40B4-BE49-F238E27FC236}">
                <a16:creationId xmlns:a16="http://schemas.microsoft.com/office/drawing/2014/main" id="{6349AF44-0D97-0143-5BD9-7BD41CC26BFD}"/>
              </a:ext>
            </a:extLst>
          </p:cNvPr>
          <p:cNvSpPr/>
          <p:nvPr/>
        </p:nvSpPr>
        <p:spPr>
          <a:xfrm>
            <a:off x="3632200" y="3493008"/>
            <a:ext cx="10668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E9E7A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nimal 5">
            <a:extLst>
              <a:ext uri="{FF2B5EF4-FFF2-40B4-BE49-F238E27FC236}">
                <a16:creationId xmlns:a16="http://schemas.microsoft.com/office/drawing/2014/main" id="{7B99BFE2-7EDB-7055-51CA-FDDC98968D90}"/>
              </a:ext>
            </a:extLst>
          </p:cNvPr>
          <p:cNvSpPr txBox="1"/>
          <p:nvPr/>
        </p:nvSpPr>
        <p:spPr>
          <a:xfrm>
            <a:off x="3733800" y="3493008"/>
            <a:ext cx="8636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Козы</a:t>
            </a:r>
          </a:p>
        </p:txBody>
      </p:sp>
      <p:sp>
        <p:nvSpPr>
          <p:cNvPr id="19" name="Animal 6 chip">
            <a:extLst>
              <a:ext uri="{FF2B5EF4-FFF2-40B4-BE49-F238E27FC236}">
                <a16:creationId xmlns:a16="http://schemas.microsoft.com/office/drawing/2014/main" id="{4CCE46EA-70C3-10E4-60CD-3B81C615D944}"/>
              </a:ext>
            </a:extLst>
          </p:cNvPr>
          <p:cNvSpPr/>
          <p:nvPr/>
        </p:nvSpPr>
        <p:spPr>
          <a:xfrm>
            <a:off x="609600" y="4128008"/>
            <a:ext cx="10668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E9E7A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nimal 6">
            <a:extLst>
              <a:ext uri="{FF2B5EF4-FFF2-40B4-BE49-F238E27FC236}">
                <a16:creationId xmlns:a16="http://schemas.microsoft.com/office/drawing/2014/main" id="{FA18ED1A-0057-DA2B-5AD8-9BC077421615}"/>
              </a:ext>
            </a:extLst>
          </p:cNvPr>
          <p:cNvSpPr txBox="1"/>
          <p:nvPr/>
        </p:nvSpPr>
        <p:spPr>
          <a:xfrm>
            <a:off x="711200" y="4128008"/>
            <a:ext cx="8636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Овцы</a:t>
            </a:r>
          </a:p>
        </p:txBody>
      </p:sp>
      <p:sp>
        <p:nvSpPr>
          <p:cNvPr id="21" name="Animal 7 chip">
            <a:extLst>
              <a:ext uri="{FF2B5EF4-FFF2-40B4-BE49-F238E27FC236}">
                <a16:creationId xmlns:a16="http://schemas.microsoft.com/office/drawing/2014/main" id="{3F1118F4-ABB8-1A46-EBC7-A35078FEF570}"/>
              </a:ext>
            </a:extLst>
          </p:cNvPr>
          <p:cNvSpPr/>
          <p:nvPr/>
        </p:nvSpPr>
        <p:spPr>
          <a:xfrm>
            <a:off x="1803400" y="4128008"/>
            <a:ext cx="13843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E9E7A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nimal 7">
            <a:extLst>
              <a:ext uri="{FF2B5EF4-FFF2-40B4-BE49-F238E27FC236}">
                <a16:creationId xmlns:a16="http://schemas.microsoft.com/office/drawing/2014/main" id="{D9ED16DE-D38B-0646-F744-7E751E0E2CD9}"/>
              </a:ext>
            </a:extLst>
          </p:cNvPr>
          <p:cNvSpPr txBox="1"/>
          <p:nvPr/>
        </p:nvSpPr>
        <p:spPr>
          <a:xfrm>
            <a:off x="1905000" y="4128008"/>
            <a:ext cx="11811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Свиньи</a:t>
            </a:r>
          </a:p>
        </p:txBody>
      </p:sp>
      <p:pic>
        <p:nvPicPr>
          <p:cNvPr id="24" name="Picture" descr="С. В. Иванов. «Жилище восточных славян», 1909 г.">
            <a:extLst>
              <a:ext uri="{FF2B5EF4-FFF2-40B4-BE49-F238E27FC236}">
                <a16:creationId xmlns:a16="http://schemas.microsoft.com/office/drawing/2014/main" id="{D896B609-2C6D-ABDA-E389-29638E5F65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1868212"/>
            <a:ext cx="5537200" cy="3922183"/>
          </a:xfrm>
          <a:prstGeom prst="roundRect">
            <a:avLst>
              <a:gd name="adj" fmla="val 4000"/>
            </a:avLst>
          </a:prstGeom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7152A642-E0FA-1032-AFD3-123CA9C7649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218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side">
            <a:extLst>
              <a:ext uri="{FF2B5EF4-FFF2-40B4-BE49-F238E27FC236}">
                <a16:creationId xmlns:a16="http://schemas.microsoft.com/office/drawing/2014/main" id="{10AEB179-BC96-8819-383A-C2C2E321DED1}"/>
              </a:ext>
            </a:extLst>
          </p:cNvPr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18231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xes passe-partout">
            <a:extLst>
              <a:ext uri="{FF2B5EF4-FFF2-40B4-BE49-F238E27FC236}">
                <a16:creationId xmlns:a16="http://schemas.microsoft.com/office/drawing/2014/main" id="{6D144A97-41FF-2D36-2EF2-CA33F475F683}"/>
              </a:ext>
            </a:extLst>
          </p:cNvPr>
          <p:cNvSpPr/>
          <p:nvPr/>
        </p:nvSpPr>
        <p:spPr>
          <a:xfrm>
            <a:off x="381000" y="1305983"/>
            <a:ext cx="4445000" cy="4246034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Axes" descr="Топоры, IX–X вв., Тульская область, Государственный Исторический музей">
            <a:extLst>
              <a:ext uri="{FF2B5EF4-FFF2-40B4-BE49-F238E27FC236}">
                <a16:creationId xmlns:a16="http://schemas.microsoft.com/office/drawing/2014/main" id="{D3B0B517-D5DF-C7AD-E76D-2D89474765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58383"/>
            <a:ext cx="4140200" cy="39412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7" name="Heading">
            <a:extLst>
              <a:ext uri="{FF2B5EF4-FFF2-40B4-BE49-F238E27FC236}">
                <a16:creationId xmlns:a16="http://schemas.microsoft.com/office/drawing/2014/main" id="{61E1DADE-AD3C-864C-EEBB-98E227547A74}"/>
              </a:ext>
            </a:extLst>
          </p:cNvPr>
          <p:cNvSpPr txBox="1"/>
          <p:nvPr/>
        </p:nvSpPr>
        <p:spPr>
          <a:xfrm>
            <a:off x="5588000" y="330200"/>
            <a:ext cx="60960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Подсечно-огневая система земледелия</a:t>
            </a:r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B6A67840-EE66-DEA4-429B-4E5C43786E83}"/>
              </a:ext>
            </a:extLst>
          </p:cNvPr>
          <p:cNvSpPr/>
          <p:nvPr/>
        </p:nvSpPr>
        <p:spPr>
          <a:xfrm>
            <a:off x="5588000" y="1416304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E7F83EBB-9522-8CC2-5505-3DA8B51B2BF0}"/>
              </a:ext>
            </a:extLst>
          </p:cNvPr>
          <p:cNvSpPr/>
          <p:nvPr/>
        </p:nvSpPr>
        <p:spPr>
          <a:xfrm>
            <a:off x="5791200" y="1416304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ozenge">
            <a:extLst>
              <a:ext uri="{FF2B5EF4-FFF2-40B4-BE49-F238E27FC236}">
                <a16:creationId xmlns:a16="http://schemas.microsoft.com/office/drawing/2014/main" id="{5E43FBAE-6300-B76D-3FE9-768A50EB197F}"/>
              </a:ext>
            </a:extLst>
          </p:cNvPr>
          <p:cNvSpPr/>
          <p:nvPr/>
        </p:nvSpPr>
        <p:spPr>
          <a:xfrm>
            <a:off x="5994400" y="1416304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Rule">
            <a:extLst>
              <a:ext uri="{FF2B5EF4-FFF2-40B4-BE49-F238E27FC236}">
                <a16:creationId xmlns:a16="http://schemas.microsoft.com/office/drawing/2014/main" id="{A46308A4-0C1C-1143-A1B4-0EA2B9E9CA7C}"/>
              </a:ext>
            </a:extLst>
          </p:cNvPr>
          <p:cNvCxnSpPr/>
          <p:nvPr/>
        </p:nvCxnSpPr>
        <p:spPr>
          <a:xfrm>
            <a:off x="6273800" y="1479804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13B099C-5CDE-D59C-DEEB-7F6BB8FE38D5}"/>
              </a:ext>
            </a:extLst>
          </p:cNvPr>
          <p:cNvCxnSpPr/>
          <p:nvPr/>
        </p:nvCxnSpPr>
        <p:spPr>
          <a:xfrm>
            <a:off x="5867400" y="1949704"/>
            <a:ext cx="0" cy="3962400"/>
          </a:xfrm>
          <a:prstGeom prst="line">
            <a:avLst/>
          </a:prstGeom>
          <a:ln w="2540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ep dot 0">
            <a:extLst>
              <a:ext uri="{FF2B5EF4-FFF2-40B4-BE49-F238E27FC236}">
                <a16:creationId xmlns:a16="http://schemas.microsoft.com/office/drawing/2014/main" id="{2C6EB539-DEEC-03E4-80CB-83B4BF6EC541}"/>
              </a:ext>
            </a:extLst>
          </p:cNvPr>
          <p:cNvSpPr/>
          <p:nvPr/>
        </p:nvSpPr>
        <p:spPr>
          <a:xfrm>
            <a:off x="5740400" y="1822704"/>
            <a:ext cx="254000" cy="254000"/>
          </a:xfrm>
          <a:prstGeom prst="ellipse">
            <a:avLst/>
          </a:prstGeom>
          <a:solidFill>
            <a:srgbClr val="AE522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ep 0">
            <a:extLst>
              <a:ext uri="{FF2B5EF4-FFF2-40B4-BE49-F238E27FC236}">
                <a16:creationId xmlns:a16="http://schemas.microsoft.com/office/drawing/2014/main" id="{8F91ABA2-0A1C-B39B-7F62-45E9B4D95EA7}"/>
              </a:ext>
            </a:extLst>
          </p:cNvPr>
          <p:cNvSpPr txBox="1"/>
          <p:nvPr/>
        </p:nvSpPr>
        <p:spPr>
          <a:xfrm>
            <a:off x="6223000" y="17465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Вырубка деревьев</a:t>
            </a:r>
          </a:p>
        </p:txBody>
      </p:sp>
      <p:sp>
        <p:nvSpPr>
          <p:cNvPr id="15" name="Step dot 1">
            <a:extLst>
              <a:ext uri="{FF2B5EF4-FFF2-40B4-BE49-F238E27FC236}">
                <a16:creationId xmlns:a16="http://schemas.microsoft.com/office/drawing/2014/main" id="{5CA22329-2C0D-BCFF-7F31-D167107D2D35}"/>
              </a:ext>
            </a:extLst>
          </p:cNvPr>
          <p:cNvSpPr/>
          <p:nvPr/>
        </p:nvSpPr>
        <p:spPr>
          <a:xfrm>
            <a:off x="5740400" y="2483104"/>
            <a:ext cx="254000" cy="254000"/>
          </a:xfrm>
          <a:prstGeom prst="ellipse">
            <a:avLst/>
          </a:prstGeom>
          <a:solidFill>
            <a:srgbClr val="AE522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ep 1">
            <a:extLst>
              <a:ext uri="{FF2B5EF4-FFF2-40B4-BE49-F238E27FC236}">
                <a16:creationId xmlns:a16="http://schemas.microsoft.com/office/drawing/2014/main" id="{7E8398AC-18C5-FFEF-0516-00C6BD0959AB}"/>
              </a:ext>
            </a:extLst>
          </p:cNvPr>
          <p:cNvSpPr txBox="1"/>
          <p:nvPr/>
        </p:nvSpPr>
        <p:spPr>
          <a:xfrm>
            <a:off x="6223000" y="24069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Сжигание деревьев</a:t>
            </a:r>
          </a:p>
        </p:txBody>
      </p:sp>
      <p:sp>
        <p:nvSpPr>
          <p:cNvPr id="17" name="Step dot 2">
            <a:extLst>
              <a:ext uri="{FF2B5EF4-FFF2-40B4-BE49-F238E27FC236}">
                <a16:creationId xmlns:a16="http://schemas.microsoft.com/office/drawing/2014/main" id="{4BDA0290-6FF8-5B89-5963-1BDA70EFCA02}"/>
              </a:ext>
            </a:extLst>
          </p:cNvPr>
          <p:cNvSpPr/>
          <p:nvPr/>
        </p:nvSpPr>
        <p:spPr>
          <a:xfrm>
            <a:off x="5740400" y="3143504"/>
            <a:ext cx="254000" cy="254000"/>
          </a:xfrm>
          <a:prstGeom prst="ellipse">
            <a:avLst/>
          </a:prstGeom>
          <a:solidFill>
            <a:srgbClr val="AE522D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ep 2">
            <a:extLst>
              <a:ext uri="{FF2B5EF4-FFF2-40B4-BE49-F238E27FC236}">
                <a16:creationId xmlns:a16="http://schemas.microsoft.com/office/drawing/2014/main" id="{AC5C60F2-A798-FE38-1ECE-1E74EAC028F6}"/>
              </a:ext>
            </a:extLst>
          </p:cNvPr>
          <p:cNvSpPr txBox="1"/>
          <p:nvPr/>
        </p:nvSpPr>
        <p:spPr>
          <a:xfrm>
            <a:off x="6223000" y="30673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Обработка почвы золой</a:t>
            </a:r>
          </a:p>
        </p:txBody>
      </p:sp>
      <p:sp>
        <p:nvSpPr>
          <p:cNvPr id="19" name="Step dot 3">
            <a:extLst>
              <a:ext uri="{FF2B5EF4-FFF2-40B4-BE49-F238E27FC236}">
                <a16:creationId xmlns:a16="http://schemas.microsoft.com/office/drawing/2014/main" id="{931B54A5-5C4E-164A-D409-A41F2E40962C}"/>
              </a:ext>
            </a:extLst>
          </p:cNvPr>
          <p:cNvSpPr/>
          <p:nvPr/>
        </p:nvSpPr>
        <p:spPr>
          <a:xfrm>
            <a:off x="5740400" y="3803904"/>
            <a:ext cx="254000" cy="254000"/>
          </a:xfrm>
          <a:prstGeom prst="ellipse">
            <a:avLst/>
          </a:prstGeom>
          <a:solidFill>
            <a:srgbClr val="A87A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tep 3">
            <a:extLst>
              <a:ext uri="{FF2B5EF4-FFF2-40B4-BE49-F238E27FC236}">
                <a16:creationId xmlns:a16="http://schemas.microsoft.com/office/drawing/2014/main" id="{7B82547E-09A5-9428-1182-2CB6FDDEC5E9}"/>
              </a:ext>
            </a:extLst>
          </p:cNvPr>
          <p:cNvSpPr txBox="1"/>
          <p:nvPr/>
        </p:nvSpPr>
        <p:spPr>
          <a:xfrm>
            <a:off x="6223000" y="37277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Выкорчевывание пней</a:t>
            </a:r>
          </a:p>
        </p:txBody>
      </p:sp>
      <p:sp>
        <p:nvSpPr>
          <p:cNvPr id="21" name="Step dot 4">
            <a:extLst>
              <a:ext uri="{FF2B5EF4-FFF2-40B4-BE49-F238E27FC236}">
                <a16:creationId xmlns:a16="http://schemas.microsoft.com/office/drawing/2014/main" id="{4CA05033-2C65-F81E-EC36-E6362223681E}"/>
              </a:ext>
            </a:extLst>
          </p:cNvPr>
          <p:cNvSpPr/>
          <p:nvPr/>
        </p:nvSpPr>
        <p:spPr>
          <a:xfrm>
            <a:off x="5740400" y="4464304"/>
            <a:ext cx="254000" cy="254000"/>
          </a:xfrm>
          <a:prstGeom prst="ellipse">
            <a:avLst/>
          </a:prstGeom>
          <a:solidFill>
            <a:srgbClr val="A87A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ep 4">
            <a:extLst>
              <a:ext uri="{FF2B5EF4-FFF2-40B4-BE49-F238E27FC236}">
                <a16:creationId xmlns:a16="http://schemas.microsoft.com/office/drawing/2014/main" id="{5AC7EA06-67A1-1804-FF75-BC3A4749E2D5}"/>
              </a:ext>
            </a:extLst>
          </p:cNvPr>
          <p:cNvSpPr txBox="1"/>
          <p:nvPr/>
        </p:nvSpPr>
        <p:spPr>
          <a:xfrm>
            <a:off x="6223000" y="43881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Работа на участке</a:t>
            </a:r>
          </a:p>
        </p:txBody>
      </p:sp>
      <p:sp>
        <p:nvSpPr>
          <p:cNvPr id="23" name="Step dot 5">
            <a:extLst>
              <a:ext uri="{FF2B5EF4-FFF2-40B4-BE49-F238E27FC236}">
                <a16:creationId xmlns:a16="http://schemas.microsoft.com/office/drawing/2014/main" id="{41F45798-F399-7FFC-3D7F-2F324D97AD5E}"/>
              </a:ext>
            </a:extLst>
          </p:cNvPr>
          <p:cNvSpPr/>
          <p:nvPr/>
        </p:nvSpPr>
        <p:spPr>
          <a:xfrm>
            <a:off x="5740400" y="5124704"/>
            <a:ext cx="254000" cy="254000"/>
          </a:xfrm>
          <a:prstGeom prst="ellipse">
            <a:avLst/>
          </a:prstGeom>
          <a:solidFill>
            <a:srgbClr val="3D6A39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tep 5">
            <a:extLst>
              <a:ext uri="{FF2B5EF4-FFF2-40B4-BE49-F238E27FC236}">
                <a16:creationId xmlns:a16="http://schemas.microsoft.com/office/drawing/2014/main" id="{9E655E08-4DAE-037D-14FA-4920958E119D}"/>
              </a:ext>
            </a:extLst>
          </p:cNvPr>
          <p:cNvSpPr txBox="1"/>
          <p:nvPr/>
        </p:nvSpPr>
        <p:spPr>
          <a:xfrm>
            <a:off x="6223000" y="50485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Забрасывание участка</a:t>
            </a:r>
          </a:p>
        </p:txBody>
      </p:sp>
      <p:sp>
        <p:nvSpPr>
          <p:cNvPr id="25" name="Step dot 6">
            <a:extLst>
              <a:ext uri="{FF2B5EF4-FFF2-40B4-BE49-F238E27FC236}">
                <a16:creationId xmlns:a16="http://schemas.microsoft.com/office/drawing/2014/main" id="{1087F209-6D6A-DD54-889C-4FCBA7FF75F9}"/>
              </a:ext>
            </a:extLst>
          </p:cNvPr>
          <p:cNvSpPr/>
          <p:nvPr/>
        </p:nvSpPr>
        <p:spPr>
          <a:xfrm>
            <a:off x="5740400" y="5785104"/>
            <a:ext cx="254000" cy="254000"/>
          </a:xfrm>
          <a:prstGeom prst="ellipse">
            <a:avLst/>
          </a:prstGeom>
          <a:solidFill>
            <a:srgbClr val="3D6A39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tep 6">
            <a:extLst>
              <a:ext uri="{FF2B5EF4-FFF2-40B4-BE49-F238E27FC236}">
                <a16:creationId xmlns:a16="http://schemas.microsoft.com/office/drawing/2014/main" id="{7E23AA84-2416-3FE8-5001-486AEA6ADB1E}"/>
              </a:ext>
            </a:extLst>
          </p:cNvPr>
          <p:cNvSpPr txBox="1"/>
          <p:nvPr/>
        </p:nvSpPr>
        <p:spPr>
          <a:xfrm>
            <a:off x="6223000" y="5708904"/>
            <a:ext cx="5334000" cy="406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Поиск нового участка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9B177A75-79CF-CF91-B96A-63B080E1A3C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0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0CD27312-49A9-71F2-EE5D-9248FE9933E3}"/>
              </a:ext>
            </a:extLst>
          </p:cNvPr>
          <p:cNvSpPr txBox="1"/>
          <p:nvPr/>
        </p:nvSpPr>
        <p:spPr>
          <a:xfrm>
            <a:off x="609600" y="3048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F4EEE1"/>
                </a:solidFill>
                <a:latin typeface="Georgia" panose="02040502050405020303" pitchFamily="18" charset="0"/>
              </a:rPr>
              <a:t>Переложная система земледелия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54BCAC75-51F2-A6E7-60B5-0FB83E7CA6DC}"/>
              </a:ext>
            </a:extLst>
          </p:cNvPr>
          <p:cNvSpPr/>
          <p:nvPr/>
        </p:nvSpPr>
        <p:spPr>
          <a:xfrm>
            <a:off x="609600" y="927608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255DF8BE-9316-4884-E756-B149A6991C0F}"/>
              </a:ext>
            </a:extLst>
          </p:cNvPr>
          <p:cNvSpPr/>
          <p:nvPr/>
        </p:nvSpPr>
        <p:spPr>
          <a:xfrm>
            <a:off x="812800" y="927608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E8864A83-3266-9C01-FC96-88405BD649A9}"/>
              </a:ext>
            </a:extLst>
          </p:cNvPr>
          <p:cNvSpPr/>
          <p:nvPr/>
        </p:nvSpPr>
        <p:spPr>
          <a:xfrm>
            <a:off x="1016000" y="927608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F6B71FBB-65BD-295D-A94F-8CC19A652B90}"/>
              </a:ext>
            </a:extLst>
          </p:cNvPr>
          <p:cNvCxnSpPr/>
          <p:nvPr/>
        </p:nvCxnSpPr>
        <p:spPr>
          <a:xfrm>
            <a:off x="1295400" y="991108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cle ring">
            <a:extLst>
              <a:ext uri="{FF2B5EF4-FFF2-40B4-BE49-F238E27FC236}">
                <a16:creationId xmlns:a16="http://schemas.microsoft.com/office/drawing/2014/main" id="{F367BD33-294F-2FD1-4BAB-C55FC3B7E722}"/>
              </a:ext>
            </a:extLst>
          </p:cNvPr>
          <p:cNvSpPr/>
          <p:nvPr/>
        </p:nvSpPr>
        <p:spPr>
          <a:xfrm>
            <a:off x="1498600" y="1664208"/>
            <a:ext cx="4622800" cy="3962400"/>
          </a:xfrm>
          <a:prstGeom prst="ellipse">
            <a:avLst/>
          </a:prstGeom>
          <a:noFill/>
          <a:ln w="19050" cap="flat" cmpd="sng" algn="ctr">
            <a:solidFill>
              <a:srgbClr val="E6BE6B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hase 0 card">
            <a:extLst>
              <a:ext uri="{FF2B5EF4-FFF2-40B4-BE49-F238E27FC236}">
                <a16:creationId xmlns:a16="http://schemas.microsoft.com/office/drawing/2014/main" id="{8440080B-69B6-A1F8-3F59-9324DFB32DEC}"/>
              </a:ext>
            </a:extLst>
          </p:cNvPr>
          <p:cNvSpPr/>
          <p:nvPr/>
        </p:nvSpPr>
        <p:spPr>
          <a:xfrm>
            <a:off x="2476500" y="1295908"/>
            <a:ext cx="2667000" cy="7366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hase 0">
            <a:extLst>
              <a:ext uri="{FF2B5EF4-FFF2-40B4-BE49-F238E27FC236}">
                <a16:creationId xmlns:a16="http://schemas.microsoft.com/office/drawing/2014/main" id="{0C580A79-C0E5-BF51-4A28-ECF6A2F42B55}"/>
              </a:ext>
            </a:extLst>
          </p:cNvPr>
          <p:cNvSpPr txBox="1"/>
          <p:nvPr/>
        </p:nvSpPr>
        <p:spPr>
          <a:xfrm>
            <a:off x="2578100" y="1295908"/>
            <a:ext cx="24638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Поиск плодородного участка</a:t>
            </a:r>
          </a:p>
        </p:txBody>
      </p:sp>
      <p:sp>
        <p:nvSpPr>
          <p:cNvPr id="11" name="Phase 1 card">
            <a:extLst>
              <a:ext uri="{FF2B5EF4-FFF2-40B4-BE49-F238E27FC236}">
                <a16:creationId xmlns:a16="http://schemas.microsoft.com/office/drawing/2014/main" id="{26BB8532-65B5-5EF7-B7F4-5E15A72FB425}"/>
              </a:ext>
            </a:extLst>
          </p:cNvPr>
          <p:cNvSpPr/>
          <p:nvPr/>
        </p:nvSpPr>
        <p:spPr>
          <a:xfrm>
            <a:off x="4674772" y="2664883"/>
            <a:ext cx="2667000" cy="7366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hase 1">
            <a:extLst>
              <a:ext uri="{FF2B5EF4-FFF2-40B4-BE49-F238E27FC236}">
                <a16:creationId xmlns:a16="http://schemas.microsoft.com/office/drawing/2014/main" id="{2B5576CA-F4D3-99A4-D7A7-24D102473FC8}"/>
              </a:ext>
            </a:extLst>
          </p:cNvPr>
          <p:cNvSpPr txBox="1"/>
          <p:nvPr/>
        </p:nvSpPr>
        <p:spPr>
          <a:xfrm>
            <a:off x="4776372" y="2664883"/>
            <a:ext cx="24638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Работа на участке</a:t>
            </a:r>
          </a:p>
        </p:txBody>
      </p:sp>
      <p:sp>
        <p:nvSpPr>
          <p:cNvPr id="13" name="Phase 2 card">
            <a:extLst>
              <a:ext uri="{FF2B5EF4-FFF2-40B4-BE49-F238E27FC236}">
                <a16:creationId xmlns:a16="http://schemas.microsoft.com/office/drawing/2014/main" id="{89FFE45B-DA73-F5E3-2431-FBD632354BAF}"/>
              </a:ext>
            </a:extLst>
          </p:cNvPr>
          <p:cNvSpPr/>
          <p:nvPr/>
        </p:nvSpPr>
        <p:spPr>
          <a:xfrm>
            <a:off x="3835107" y="4879932"/>
            <a:ext cx="2667000" cy="7366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hase 2">
            <a:extLst>
              <a:ext uri="{FF2B5EF4-FFF2-40B4-BE49-F238E27FC236}">
                <a16:creationId xmlns:a16="http://schemas.microsoft.com/office/drawing/2014/main" id="{994BA123-4786-0780-6488-34DD286DE80C}"/>
              </a:ext>
            </a:extLst>
          </p:cNvPr>
          <p:cNvSpPr txBox="1"/>
          <p:nvPr/>
        </p:nvSpPr>
        <p:spPr>
          <a:xfrm>
            <a:off x="3936707" y="4879932"/>
            <a:ext cx="24638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Забрасывание участка</a:t>
            </a:r>
          </a:p>
        </p:txBody>
      </p:sp>
      <p:sp>
        <p:nvSpPr>
          <p:cNvPr id="15" name="Phase 3 card">
            <a:extLst>
              <a:ext uri="{FF2B5EF4-FFF2-40B4-BE49-F238E27FC236}">
                <a16:creationId xmlns:a16="http://schemas.microsoft.com/office/drawing/2014/main" id="{0C8E1E9C-EC2E-6CCA-C2F0-74F6961E0B95}"/>
              </a:ext>
            </a:extLst>
          </p:cNvPr>
          <p:cNvSpPr/>
          <p:nvPr/>
        </p:nvSpPr>
        <p:spPr>
          <a:xfrm>
            <a:off x="1117893" y="4879932"/>
            <a:ext cx="2667000" cy="736600"/>
          </a:xfrm>
          <a:prstGeom prst="roundRect">
            <a:avLst>
              <a:gd name="adj" fmla="val 18000"/>
            </a:avLst>
          </a:prstGeom>
          <a:solidFill>
            <a:srgbClr val="223027"/>
          </a:solidFill>
          <a:ln w="12700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hase 3">
            <a:extLst>
              <a:ext uri="{FF2B5EF4-FFF2-40B4-BE49-F238E27FC236}">
                <a16:creationId xmlns:a16="http://schemas.microsoft.com/office/drawing/2014/main" id="{674B4FBA-1301-4072-813E-03D17B9228E7}"/>
              </a:ext>
            </a:extLst>
          </p:cNvPr>
          <p:cNvSpPr txBox="1"/>
          <p:nvPr/>
        </p:nvSpPr>
        <p:spPr>
          <a:xfrm>
            <a:off x="1219493" y="4879932"/>
            <a:ext cx="2463800" cy="736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000" dirty="0">
                <a:solidFill>
                  <a:srgbClr val="F4EEE1"/>
                </a:solidFill>
                <a:latin typeface="Segoe UI" panose="020B0502040204020203" pitchFamily="34" charset="0"/>
              </a:rPr>
              <a:t>Поиск нового участка</a:t>
            </a:r>
          </a:p>
        </p:txBody>
      </p:sp>
      <p:sp>
        <p:nvSpPr>
          <p:cNvPr id="17" name="Phase 4 card">
            <a:extLst>
              <a:ext uri="{FF2B5EF4-FFF2-40B4-BE49-F238E27FC236}">
                <a16:creationId xmlns:a16="http://schemas.microsoft.com/office/drawing/2014/main" id="{660513AA-A365-9B38-7AD8-7B51A2FDE6EE}"/>
              </a:ext>
            </a:extLst>
          </p:cNvPr>
          <p:cNvSpPr/>
          <p:nvPr/>
        </p:nvSpPr>
        <p:spPr>
          <a:xfrm>
            <a:off x="24228" y="2321983"/>
            <a:ext cx="3175000" cy="1422400"/>
          </a:xfrm>
          <a:prstGeom prst="roundRect">
            <a:avLst>
              <a:gd name="adj" fmla="val 18000"/>
            </a:avLst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hase 4">
            <a:extLst>
              <a:ext uri="{FF2B5EF4-FFF2-40B4-BE49-F238E27FC236}">
                <a16:creationId xmlns:a16="http://schemas.microsoft.com/office/drawing/2014/main" id="{AB50A35E-326F-8F33-D559-4757D1A5D652}"/>
              </a:ext>
            </a:extLst>
          </p:cNvPr>
          <p:cNvSpPr txBox="1"/>
          <p:nvPr/>
        </p:nvSpPr>
        <p:spPr>
          <a:xfrm>
            <a:off x="125828" y="2321983"/>
            <a:ext cx="29718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latin typeface="Segoe UI" panose="020B0502040204020203" pitchFamily="34" charset="0"/>
              </a:rPr>
              <a:t>Возвращение на старые участки, где восстановилось плодородие.</a:t>
            </a:r>
          </a:p>
        </p:txBody>
      </p:sp>
      <p:sp>
        <p:nvSpPr>
          <p:cNvPr id="19" name="Tools passe-partout">
            <a:extLst>
              <a:ext uri="{FF2B5EF4-FFF2-40B4-BE49-F238E27FC236}">
                <a16:creationId xmlns:a16="http://schemas.microsoft.com/office/drawing/2014/main" id="{8849CC47-B07F-5B4F-A45C-C3ECF1F3AC46}"/>
              </a:ext>
            </a:extLst>
          </p:cNvPr>
          <p:cNvSpPr/>
          <p:nvPr/>
        </p:nvSpPr>
        <p:spPr>
          <a:xfrm>
            <a:off x="7188200" y="1289304"/>
            <a:ext cx="4394200" cy="5029200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Tools" descr="Серп, мотыга и сошник, IX–X вв., Курская область, Государственный Исторический музей">
            <a:extLst>
              <a:ext uri="{FF2B5EF4-FFF2-40B4-BE49-F238E27FC236}">
                <a16:creationId xmlns:a16="http://schemas.microsoft.com/office/drawing/2014/main" id="{5C708829-7F40-7EA2-1EC2-B471DEB8632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1441704"/>
            <a:ext cx="4089400" cy="47244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3137B73C-2D9C-15A5-D911-36CD8898777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27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95771829-786F-204A-D1CB-2827B51D912E}"/>
              </a:ext>
            </a:extLst>
          </p:cNvPr>
          <p:cNvSpPr txBox="1"/>
          <p:nvPr/>
        </p:nvSpPr>
        <p:spPr>
          <a:xfrm>
            <a:off x="609600" y="3048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25221D"/>
                </a:solidFill>
                <a:latin typeface="Georgia" panose="02040502050405020303" pitchFamily="18" charset="0"/>
              </a:rPr>
              <a:t>Двуполье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809447C3-2C94-F382-3A31-83DE3AB87F70}"/>
              </a:ext>
            </a:extLst>
          </p:cNvPr>
          <p:cNvSpPr/>
          <p:nvPr/>
        </p:nvSpPr>
        <p:spPr>
          <a:xfrm>
            <a:off x="609600" y="927608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743AA3B0-4ED5-88AF-18A4-FE7524FA2DAA}"/>
              </a:ext>
            </a:extLst>
          </p:cNvPr>
          <p:cNvSpPr/>
          <p:nvPr/>
        </p:nvSpPr>
        <p:spPr>
          <a:xfrm>
            <a:off x="812800" y="927608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2AB32E2F-B707-D4B9-1C15-857664F59921}"/>
              </a:ext>
            </a:extLst>
          </p:cNvPr>
          <p:cNvSpPr/>
          <p:nvPr/>
        </p:nvSpPr>
        <p:spPr>
          <a:xfrm>
            <a:off x="1016000" y="927608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4D9EFE89-42D7-8FD4-4DC5-A5D567C23012}"/>
              </a:ext>
            </a:extLst>
          </p:cNvPr>
          <p:cNvCxnSpPr/>
          <p:nvPr/>
        </p:nvCxnSpPr>
        <p:spPr>
          <a:xfrm>
            <a:off x="1295400" y="991108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ield sown">
            <a:extLst>
              <a:ext uri="{FF2B5EF4-FFF2-40B4-BE49-F238E27FC236}">
                <a16:creationId xmlns:a16="http://schemas.microsoft.com/office/drawing/2014/main" id="{D7748192-5DB5-D2BF-3BE8-B5D028D11783}"/>
              </a:ext>
            </a:extLst>
          </p:cNvPr>
          <p:cNvSpPr/>
          <p:nvPr/>
        </p:nvSpPr>
        <p:spPr>
          <a:xfrm>
            <a:off x="609600" y="1283208"/>
            <a:ext cx="5410200" cy="2159000"/>
          </a:xfrm>
          <a:prstGeom prst="rect">
            <a:avLst/>
          </a:prstGeom>
          <a:solidFill>
            <a:srgbClr val="F6EAD0"/>
          </a:solidFill>
          <a:ln w="19050">
            <a:solidFill>
              <a:srgbClr val="A87A2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21D0C63-0B1B-3C76-684D-5B1A37AFA095}"/>
              </a:ext>
            </a:extLst>
          </p:cNvPr>
          <p:cNvCxnSpPr/>
          <p:nvPr/>
        </p:nvCxnSpPr>
        <p:spPr>
          <a:xfrm>
            <a:off x="787400" y="1523097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53BE5FD-C87E-0D3C-5E93-0D8EA27734DE}"/>
              </a:ext>
            </a:extLst>
          </p:cNvPr>
          <p:cNvCxnSpPr/>
          <p:nvPr/>
        </p:nvCxnSpPr>
        <p:spPr>
          <a:xfrm>
            <a:off x="787400" y="1762986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C010966-E4B1-938C-1264-5B460B837142}"/>
              </a:ext>
            </a:extLst>
          </p:cNvPr>
          <p:cNvCxnSpPr/>
          <p:nvPr/>
        </p:nvCxnSpPr>
        <p:spPr>
          <a:xfrm>
            <a:off x="787400" y="2002875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086CBB4-D315-D17F-2CA5-13AA5445B0A4}"/>
              </a:ext>
            </a:extLst>
          </p:cNvPr>
          <p:cNvCxnSpPr/>
          <p:nvPr/>
        </p:nvCxnSpPr>
        <p:spPr>
          <a:xfrm>
            <a:off x="787400" y="2242763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E833E76-FB2D-15CD-13E7-9A48ABB2399E}"/>
              </a:ext>
            </a:extLst>
          </p:cNvPr>
          <p:cNvCxnSpPr/>
          <p:nvPr/>
        </p:nvCxnSpPr>
        <p:spPr>
          <a:xfrm>
            <a:off x="787400" y="2482653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9F12E84-69C3-108B-886B-424FE29950F6}"/>
              </a:ext>
            </a:extLst>
          </p:cNvPr>
          <p:cNvCxnSpPr/>
          <p:nvPr/>
        </p:nvCxnSpPr>
        <p:spPr>
          <a:xfrm>
            <a:off x="787400" y="2722541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396BC89-274E-3D84-16F1-120C627D5174}"/>
              </a:ext>
            </a:extLst>
          </p:cNvPr>
          <p:cNvCxnSpPr/>
          <p:nvPr/>
        </p:nvCxnSpPr>
        <p:spPr>
          <a:xfrm>
            <a:off x="787400" y="2962430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3C9438D-E857-3499-068B-925355C4A1A7}"/>
              </a:ext>
            </a:extLst>
          </p:cNvPr>
          <p:cNvCxnSpPr/>
          <p:nvPr/>
        </p:nvCxnSpPr>
        <p:spPr>
          <a:xfrm>
            <a:off x="787400" y="3202319"/>
            <a:ext cx="5054600" cy="0"/>
          </a:xfrm>
          <a:prstGeom prst="line">
            <a:avLst/>
          </a:prstGeom>
          <a:ln w="31750">
            <a:solidFill>
              <a:srgbClr val="E6B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ield fallow">
            <a:extLst>
              <a:ext uri="{FF2B5EF4-FFF2-40B4-BE49-F238E27FC236}">
                <a16:creationId xmlns:a16="http://schemas.microsoft.com/office/drawing/2014/main" id="{3C7DE7CD-C634-E1BA-E8EA-3C90FB600729}"/>
              </a:ext>
            </a:extLst>
          </p:cNvPr>
          <p:cNvSpPr/>
          <p:nvPr/>
        </p:nvSpPr>
        <p:spPr>
          <a:xfrm>
            <a:off x="6172200" y="1283208"/>
            <a:ext cx="5410200" cy="2159000"/>
          </a:xfrm>
          <a:prstGeom prst="rect">
            <a:avLst/>
          </a:prstGeom>
          <a:solidFill>
            <a:srgbClr val="E7D7BF"/>
          </a:solidFill>
          <a:ln w="19050">
            <a:solidFill>
              <a:srgbClr val="A27C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17734A5-EAF9-6D15-C7AB-DC23DACF4319}"/>
              </a:ext>
            </a:extLst>
          </p:cNvPr>
          <p:cNvCxnSpPr/>
          <p:nvPr/>
        </p:nvCxnSpPr>
        <p:spPr>
          <a:xfrm>
            <a:off x="6350000" y="1523097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1A3201B-408E-93CD-761E-AB28F9F5BFD5}"/>
              </a:ext>
            </a:extLst>
          </p:cNvPr>
          <p:cNvCxnSpPr/>
          <p:nvPr/>
        </p:nvCxnSpPr>
        <p:spPr>
          <a:xfrm>
            <a:off x="6350000" y="1762986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E6A3763-B82D-E6EA-E98B-2F589B1E326B}"/>
              </a:ext>
            </a:extLst>
          </p:cNvPr>
          <p:cNvCxnSpPr/>
          <p:nvPr/>
        </p:nvCxnSpPr>
        <p:spPr>
          <a:xfrm>
            <a:off x="6350000" y="2002875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F5E542C-B185-795D-F526-1542B571D8C4}"/>
              </a:ext>
            </a:extLst>
          </p:cNvPr>
          <p:cNvCxnSpPr/>
          <p:nvPr/>
        </p:nvCxnSpPr>
        <p:spPr>
          <a:xfrm>
            <a:off x="6350000" y="2242763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1704451-BF16-76C1-B70A-573EA1FDC292}"/>
              </a:ext>
            </a:extLst>
          </p:cNvPr>
          <p:cNvCxnSpPr/>
          <p:nvPr/>
        </p:nvCxnSpPr>
        <p:spPr>
          <a:xfrm>
            <a:off x="6350000" y="2482653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DEBE7E9-354D-6113-CC38-0DDCB6FC81CC}"/>
              </a:ext>
            </a:extLst>
          </p:cNvPr>
          <p:cNvCxnSpPr/>
          <p:nvPr/>
        </p:nvCxnSpPr>
        <p:spPr>
          <a:xfrm>
            <a:off x="6350000" y="2722541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D077897-823D-C0B4-12DB-226FA9ADEA2D}"/>
              </a:ext>
            </a:extLst>
          </p:cNvPr>
          <p:cNvCxnSpPr/>
          <p:nvPr/>
        </p:nvCxnSpPr>
        <p:spPr>
          <a:xfrm>
            <a:off x="6350000" y="2962430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FCA0A79-B351-B78E-3C46-A312C96B7935}"/>
              </a:ext>
            </a:extLst>
          </p:cNvPr>
          <p:cNvCxnSpPr/>
          <p:nvPr/>
        </p:nvCxnSpPr>
        <p:spPr>
          <a:xfrm>
            <a:off x="6350000" y="3202319"/>
            <a:ext cx="5054600" cy="0"/>
          </a:xfrm>
          <a:prstGeom prst="line">
            <a:avLst/>
          </a:prstGeom>
          <a:ln w="15875">
            <a:solidFill>
              <a:srgbClr val="B996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wap arrow">
            <a:extLst>
              <a:ext uri="{FF2B5EF4-FFF2-40B4-BE49-F238E27FC236}">
                <a16:creationId xmlns:a16="http://schemas.microsoft.com/office/drawing/2014/main" id="{3D3FD3A0-1CA2-B36B-426F-23F47D266ED4}"/>
              </a:ext>
            </a:extLst>
          </p:cNvPr>
          <p:cNvCxnSpPr/>
          <p:nvPr/>
        </p:nvCxnSpPr>
        <p:spPr>
          <a:xfrm>
            <a:off x="5511800" y="3670808"/>
            <a:ext cx="1168400" cy="0"/>
          </a:xfrm>
          <a:prstGeom prst="line">
            <a:avLst/>
          </a:prstGeom>
          <a:ln w="31750">
            <a:solidFill>
              <a:srgbClr val="AE522D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Half 1 card">
            <a:extLst>
              <a:ext uri="{FF2B5EF4-FFF2-40B4-BE49-F238E27FC236}">
                <a16:creationId xmlns:a16="http://schemas.microsoft.com/office/drawing/2014/main" id="{475F9A37-D6D2-DA7E-8A85-7CF71312950E}"/>
              </a:ext>
            </a:extLst>
          </p:cNvPr>
          <p:cNvSpPr/>
          <p:nvPr/>
        </p:nvSpPr>
        <p:spPr>
          <a:xfrm>
            <a:off x="609600" y="3950208"/>
            <a:ext cx="5410200" cy="604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Half 1">
            <a:extLst>
              <a:ext uri="{FF2B5EF4-FFF2-40B4-BE49-F238E27FC236}">
                <a16:creationId xmlns:a16="http://schemas.microsoft.com/office/drawing/2014/main" id="{9D7B9534-528B-749C-9745-579C75445E54}"/>
              </a:ext>
            </a:extLst>
          </p:cNvPr>
          <p:cNvSpPr txBox="1"/>
          <p:nvPr/>
        </p:nvSpPr>
        <p:spPr>
          <a:xfrm>
            <a:off x="838200" y="4077208"/>
            <a:ext cx="50292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87A22"/>
                </a:solidFill>
                <a:latin typeface="Georgia" panose="02040502050405020303" pitchFamily="18" charset="0"/>
              </a:rPr>
              <a:t>1 ПОЛОВИНА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засеивали .</a:t>
            </a:r>
          </a:p>
        </p:txBody>
      </p:sp>
      <p:sp>
        <p:nvSpPr>
          <p:cNvPr id="29" name="Half 1 bar">
            <a:extLst>
              <a:ext uri="{FF2B5EF4-FFF2-40B4-BE49-F238E27FC236}">
                <a16:creationId xmlns:a16="http://schemas.microsoft.com/office/drawing/2014/main" id="{172ACFD0-6382-9D4C-A9E5-8094C6512F6E}"/>
              </a:ext>
            </a:extLst>
          </p:cNvPr>
          <p:cNvSpPr/>
          <p:nvPr/>
        </p:nvSpPr>
        <p:spPr>
          <a:xfrm>
            <a:off x="711200" y="4077208"/>
            <a:ext cx="50800" cy="350520"/>
          </a:xfrm>
          <a:prstGeom prst="rect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Half 2 card">
            <a:extLst>
              <a:ext uri="{FF2B5EF4-FFF2-40B4-BE49-F238E27FC236}">
                <a16:creationId xmlns:a16="http://schemas.microsoft.com/office/drawing/2014/main" id="{07ECC646-3D04-EF7F-9A6B-35981CECDCA3}"/>
              </a:ext>
            </a:extLst>
          </p:cNvPr>
          <p:cNvSpPr/>
          <p:nvPr/>
        </p:nvSpPr>
        <p:spPr>
          <a:xfrm>
            <a:off x="6172200" y="3950208"/>
            <a:ext cx="5410200" cy="1305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Half 2">
            <a:extLst>
              <a:ext uri="{FF2B5EF4-FFF2-40B4-BE49-F238E27FC236}">
                <a16:creationId xmlns:a16="http://schemas.microsoft.com/office/drawing/2014/main" id="{BD660C0C-343E-AEED-AFD9-F940DB678B65}"/>
              </a:ext>
            </a:extLst>
          </p:cNvPr>
          <p:cNvSpPr txBox="1"/>
          <p:nvPr/>
        </p:nvSpPr>
        <p:spPr>
          <a:xfrm>
            <a:off x="6400800" y="4077208"/>
            <a:ext cx="5029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27C52"/>
                </a:solidFill>
                <a:latin typeface="Georgia" panose="02040502050405020303" pitchFamily="18" charset="0"/>
              </a:rPr>
              <a:t>2 ПОЛОВИНА (ПАР)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распахивали и оставляли отдыхать на год.</a:t>
            </a:r>
          </a:p>
        </p:txBody>
      </p:sp>
      <p:sp>
        <p:nvSpPr>
          <p:cNvPr id="32" name="Half 2 bar">
            <a:extLst>
              <a:ext uri="{FF2B5EF4-FFF2-40B4-BE49-F238E27FC236}">
                <a16:creationId xmlns:a16="http://schemas.microsoft.com/office/drawing/2014/main" id="{483A3123-8644-A6D9-37E5-E665A8F6DBE1}"/>
              </a:ext>
            </a:extLst>
          </p:cNvPr>
          <p:cNvSpPr/>
          <p:nvPr/>
        </p:nvSpPr>
        <p:spPr>
          <a:xfrm>
            <a:off x="6273800" y="4077208"/>
            <a:ext cx="50800" cy="701040"/>
          </a:xfrm>
          <a:prstGeom prst="rect">
            <a:avLst/>
          </a:prstGeom>
          <a:solidFill>
            <a:srgbClr val="A27C5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wap card">
            <a:extLst>
              <a:ext uri="{FF2B5EF4-FFF2-40B4-BE49-F238E27FC236}">
                <a16:creationId xmlns:a16="http://schemas.microsoft.com/office/drawing/2014/main" id="{83DC4B75-013B-9A05-A7BF-DBCD02B017EE}"/>
              </a:ext>
            </a:extLst>
          </p:cNvPr>
          <p:cNvSpPr/>
          <p:nvPr/>
        </p:nvSpPr>
        <p:spPr>
          <a:xfrm>
            <a:off x="609600" y="5382768"/>
            <a:ext cx="10972800" cy="619760"/>
          </a:xfrm>
          <a:prstGeom prst="roundRect">
            <a:avLst>
              <a:gd name="adj" fmla="val 6000"/>
            </a:avLst>
          </a:prstGeom>
          <a:solidFill>
            <a:srgbClr val="F6E2D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wap">
            <a:extLst>
              <a:ext uri="{FF2B5EF4-FFF2-40B4-BE49-F238E27FC236}">
                <a16:creationId xmlns:a16="http://schemas.microsoft.com/office/drawing/2014/main" id="{1D256B4A-7EA6-28ED-A895-BDF362BC2099}"/>
              </a:ext>
            </a:extLst>
          </p:cNvPr>
          <p:cNvSpPr txBox="1"/>
          <p:nvPr/>
        </p:nvSpPr>
        <p:spPr>
          <a:xfrm>
            <a:off x="838200" y="5509768"/>
            <a:ext cx="10591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5221D"/>
                </a:solidFill>
                <a:latin typeface="Segoe UI" panose="020B0502040204020203" pitchFamily="34" charset="0"/>
              </a:rPr>
              <a:t>Затем поля меняли.</a:t>
            </a:r>
          </a:p>
        </p:txBody>
      </p:sp>
      <p:sp>
        <p:nvSpPr>
          <p:cNvPr id="35" name="Swap bar">
            <a:extLst>
              <a:ext uri="{FF2B5EF4-FFF2-40B4-BE49-F238E27FC236}">
                <a16:creationId xmlns:a16="http://schemas.microsoft.com/office/drawing/2014/main" id="{857B9BCB-BCF1-D942-B8D1-7DBA99BC4B99}"/>
              </a:ext>
            </a:extLst>
          </p:cNvPr>
          <p:cNvSpPr/>
          <p:nvPr/>
        </p:nvSpPr>
        <p:spPr>
          <a:xfrm>
            <a:off x="711200" y="5509768"/>
            <a:ext cx="50800" cy="36576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ignature 100ballnik.com">
            <a:extLst>
              <a:ext uri="{FF2B5EF4-FFF2-40B4-BE49-F238E27FC236}">
                <a16:creationId xmlns:a16="http://schemas.microsoft.com/office/drawing/2014/main" id="{6FDF036E-58B2-A349-366B-8C7D96AD159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158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ing">
            <a:extLst>
              <a:ext uri="{FF2B5EF4-FFF2-40B4-BE49-F238E27FC236}">
                <a16:creationId xmlns:a16="http://schemas.microsoft.com/office/drawing/2014/main" id="{A22CDB1F-B746-B354-40EA-C802568E07D8}"/>
              </a:ext>
            </a:extLst>
          </p:cNvPr>
          <p:cNvSpPr txBox="1"/>
          <p:nvPr/>
        </p:nvSpPr>
        <p:spPr>
          <a:xfrm>
            <a:off x="609600" y="304800"/>
            <a:ext cx="109728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F4EEE1"/>
                </a:solidFill>
                <a:latin typeface="Georgia" panose="02040502050405020303" pitchFamily="18" charset="0"/>
              </a:rPr>
              <a:t>Трехполье</a:t>
            </a:r>
          </a:p>
        </p:txBody>
      </p:sp>
      <p:sp>
        <p:nvSpPr>
          <p:cNvPr id="4" name="Lozenge">
            <a:extLst>
              <a:ext uri="{FF2B5EF4-FFF2-40B4-BE49-F238E27FC236}">
                <a16:creationId xmlns:a16="http://schemas.microsoft.com/office/drawing/2014/main" id="{0ABBEBB7-779A-BC73-18C3-64E894593DE5}"/>
              </a:ext>
            </a:extLst>
          </p:cNvPr>
          <p:cNvSpPr/>
          <p:nvPr/>
        </p:nvSpPr>
        <p:spPr>
          <a:xfrm>
            <a:off x="609600" y="927608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zenge">
            <a:extLst>
              <a:ext uri="{FF2B5EF4-FFF2-40B4-BE49-F238E27FC236}">
                <a16:creationId xmlns:a16="http://schemas.microsoft.com/office/drawing/2014/main" id="{17D2930A-AB2D-755A-CEF3-D3B7F3C6851F}"/>
              </a:ext>
            </a:extLst>
          </p:cNvPr>
          <p:cNvSpPr/>
          <p:nvPr/>
        </p:nvSpPr>
        <p:spPr>
          <a:xfrm>
            <a:off x="812800" y="927608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3B22051F-E5B0-BF39-39EE-51D6E9B908A7}"/>
              </a:ext>
            </a:extLst>
          </p:cNvPr>
          <p:cNvSpPr/>
          <p:nvPr/>
        </p:nvSpPr>
        <p:spPr>
          <a:xfrm>
            <a:off x="1016000" y="927608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30CEDF58-77E6-8B38-0A00-A4093CC97CFC}"/>
              </a:ext>
            </a:extLst>
          </p:cNvPr>
          <p:cNvCxnSpPr/>
          <p:nvPr/>
        </p:nvCxnSpPr>
        <p:spPr>
          <a:xfrm>
            <a:off x="1295400" y="991108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lot 00">
            <a:extLst>
              <a:ext uri="{FF2B5EF4-FFF2-40B4-BE49-F238E27FC236}">
                <a16:creationId xmlns:a16="http://schemas.microsoft.com/office/drawing/2014/main" id="{6EB541FE-3371-C112-2A35-3AD1E0F49CD3}"/>
              </a:ext>
            </a:extLst>
          </p:cNvPr>
          <p:cNvSpPr/>
          <p:nvPr/>
        </p:nvSpPr>
        <p:spPr>
          <a:xfrm>
            <a:off x="609600" y="1283208"/>
            <a:ext cx="1905000" cy="1320800"/>
          </a:xfrm>
          <a:prstGeom prst="rect">
            <a:avLst/>
          </a:prstGeom>
          <a:solidFill>
            <a:srgbClr val="8DC26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bl 00">
            <a:extLst>
              <a:ext uri="{FF2B5EF4-FFF2-40B4-BE49-F238E27FC236}">
                <a16:creationId xmlns:a16="http://schemas.microsoft.com/office/drawing/2014/main" id="{C4BEAED3-271A-1962-9260-A4B5B46645EA}"/>
              </a:ext>
            </a:extLst>
          </p:cNvPr>
          <p:cNvSpPr txBox="1"/>
          <p:nvPr/>
        </p:nvSpPr>
        <p:spPr>
          <a:xfrm>
            <a:off x="609600" y="1283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яровые</a:t>
            </a:r>
          </a:p>
        </p:txBody>
      </p:sp>
      <p:sp>
        <p:nvSpPr>
          <p:cNvPr id="10" name="Plot 01">
            <a:extLst>
              <a:ext uri="{FF2B5EF4-FFF2-40B4-BE49-F238E27FC236}">
                <a16:creationId xmlns:a16="http://schemas.microsoft.com/office/drawing/2014/main" id="{FD6C90EC-4C1E-2D8C-12D7-73AFCB182182}"/>
              </a:ext>
            </a:extLst>
          </p:cNvPr>
          <p:cNvSpPr/>
          <p:nvPr/>
        </p:nvSpPr>
        <p:spPr>
          <a:xfrm>
            <a:off x="2590800" y="1283208"/>
            <a:ext cx="1905000" cy="1320800"/>
          </a:xfrm>
          <a:prstGeom prst="rect">
            <a:avLst/>
          </a:prstGeom>
          <a:solidFill>
            <a:srgbClr val="4E9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bl 01">
            <a:extLst>
              <a:ext uri="{FF2B5EF4-FFF2-40B4-BE49-F238E27FC236}">
                <a16:creationId xmlns:a16="http://schemas.microsoft.com/office/drawing/2014/main" id="{B32204B4-C533-6DBC-BE3C-A8F595A19B79}"/>
              </a:ext>
            </a:extLst>
          </p:cNvPr>
          <p:cNvSpPr txBox="1"/>
          <p:nvPr/>
        </p:nvSpPr>
        <p:spPr>
          <a:xfrm>
            <a:off x="2590800" y="1283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Georgia" panose="02040502050405020303" pitchFamily="18" charset="0"/>
              </a:rPr>
              <a:t>озимые</a:t>
            </a:r>
          </a:p>
        </p:txBody>
      </p:sp>
      <p:sp>
        <p:nvSpPr>
          <p:cNvPr id="12" name="Plot 02">
            <a:extLst>
              <a:ext uri="{FF2B5EF4-FFF2-40B4-BE49-F238E27FC236}">
                <a16:creationId xmlns:a16="http://schemas.microsoft.com/office/drawing/2014/main" id="{91D768A6-361C-36D3-FA39-A71142A745A0}"/>
              </a:ext>
            </a:extLst>
          </p:cNvPr>
          <p:cNvSpPr/>
          <p:nvPr/>
        </p:nvSpPr>
        <p:spPr>
          <a:xfrm>
            <a:off x="4572000" y="1283208"/>
            <a:ext cx="1905000" cy="1320800"/>
          </a:xfrm>
          <a:prstGeom prst="rect">
            <a:avLst/>
          </a:prstGeom>
          <a:solidFill>
            <a:srgbClr val="E8C7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bl 02">
            <a:extLst>
              <a:ext uri="{FF2B5EF4-FFF2-40B4-BE49-F238E27FC236}">
                <a16:creationId xmlns:a16="http://schemas.microsoft.com/office/drawing/2014/main" id="{51E94A9D-1947-089B-6DEF-65EDF8D97A17}"/>
              </a:ext>
            </a:extLst>
          </p:cNvPr>
          <p:cNvSpPr txBox="1"/>
          <p:nvPr/>
        </p:nvSpPr>
        <p:spPr>
          <a:xfrm>
            <a:off x="4572000" y="1283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пар</a:t>
            </a:r>
          </a:p>
        </p:txBody>
      </p:sp>
      <p:sp>
        <p:nvSpPr>
          <p:cNvPr id="14" name="Year 0">
            <a:extLst>
              <a:ext uri="{FF2B5EF4-FFF2-40B4-BE49-F238E27FC236}">
                <a16:creationId xmlns:a16="http://schemas.microsoft.com/office/drawing/2014/main" id="{0F165478-3420-FD5C-9C09-4F699B3775A3}"/>
              </a:ext>
            </a:extLst>
          </p:cNvPr>
          <p:cNvSpPr/>
          <p:nvPr/>
        </p:nvSpPr>
        <p:spPr>
          <a:xfrm>
            <a:off x="6553200" y="1283208"/>
            <a:ext cx="1524000" cy="1320800"/>
          </a:xfrm>
          <a:prstGeom prst="roundRect">
            <a:avLst>
              <a:gd name="adj" fmla="val 8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bl 03">
            <a:extLst>
              <a:ext uri="{FF2B5EF4-FFF2-40B4-BE49-F238E27FC236}">
                <a16:creationId xmlns:a16="http://schemas.microsoft.com/office/drawing/2014/main" id="{B3FCFDF6-E1FA-D98B-3F4B-A8C34531B2FD}"/>
              </a:ext>
            </a:extLst>
          </p:cNvPr>
          <p:cNvSpPr txBox="1"/>
          <p:nvPr/>
        </p:nvSpPr>
        <p:spPr>
          <a:xfrm>
            <a:off x="6553200" y="1283208"/>
            <a:ext cx="1524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Georgia" panose="02040502050405020303" pitchFamily="18" charset="0"/>
              </a:rPr>
              <a:t>Первый год</a:t>
            </a:r>
          </a:p>
        </p:txBody>
      </p:sp>
      <p:sp>
        <p:nvSpPr>
          <p:cNvPr id="16" name="Plot 10">
            <a:extLst>
              <a:ext uri="{FF2B5EF4-FFF2-40B4-BE49-F238E27FC236}">
                <a16:creationId xmlns:a16="http://schemas.microsoft.com/office/drawing/2014/main" id="{735D056F-67FC-4744-70B9-1AB7BEBB5B67}"/>
              </a:ext>
            </a:extLst>
          </p:cNvPr>
          <p:cNvSpPr/>
          <p:nvPr/>
        </p:nvSpPr>
        <p:spPr>
          <a:xfrm>
            <a:off x="609600" y="2680208"/>
            <a:ext cx="1905000" cy="1320800"/>
          </a:xfrm>
          <a:prstGeom prst="rect">
            <a:avLst/>
          </a:prstGeom>
          <a:solidFill>
            <a:srgbClr val="E8C7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bl 10">
            <a:extLst>
              <a:ext uri="{FF2B5EF4-FFF2-40B4-BE49-F238E27FC236}">
                <a16:creationId xmlns:a16="http://schemas.microsoft.com/office/drawing/2014/main" id="{F92811AB-2C4A-F0CD-D837-55D29165D555}"/>
              </a:ext>
            </a:extLst>
          </p:cNvPr>
          <p:cNvSpPr txBox="1"/>
          <p:nvPr/>
        </p:nvSpPr>
        <p:spPr>
          <a:xfrm>
            <a:off x="609600" y="2680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пар</a:t>
            </a:r>
          </a:p>
        </p:txBody>
      </p:sp>
      <p:sp>
        <p:nvSpPr>
          <p:cNvPr id="18" name="Plot 11">
            <a:extLst>
              <a:ext uri="{FF2B5EF4-FFF2-40B4-BE49-F238E27FC236}">
                <a16:creationId xmlns:a16="http://schemas.microsoft.com/office/drawing/2014/main" id="{278DEFA2-8833-7DED-93D5-4140FF2CC2BF}"/>
              </a:ext>
            </a:extLst>
          </p:cNvPr>
          <p:cNvSpPr/>
          <p:nvPr/>
        </p:nvSpPr>
        <p:spPr>
          <a:xfrm>
            <a:off x="2590800" y="2680208"/>
            <a:ext cx="1905000" cy="1320800"/>
          </a:xfrm>
          <a:prstGeom prst="rect">
            <a:avLst/>
          </a:prstGeom>
          <a:solidFill>
            <a:srgbClr val="8DC26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bl 11">
            <a:extLst>
              <a:ext uri="{FF2B5EF4-FFF2-40B4-BE49-F238E27FC236}">
                <a16:creationId xmlns:a16="http://schemas.microsoft.com/office/drawing/2014/main" id="{5FA1AEC3-691A-E422-886F-01DF4ACB32E2}"/>
              </a:ext>
            </a:extLst>
          </p:cNvPr>
          <p:cNvSpPr txBox="1"/>
          <p:nvPr/>
        </p:nvSpPr>
        <p:spPr>
          <a:xfrm>
            <a:off x="2590800" y="2680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яровые</a:t>
            </a:r>
          </a:p>
        </p:txBody>
      </p:sp>
      <p:sp>
        <p:nvSpPr>
          <p:cNvPr id="20" name="Plot 12">
            <a:extLst>
              <a:ext uri="{FF2B5EF4-FFF2-40B4-BE49-F238E27FC236}">
                <a16:creationId xmlns:a16="http://schemas.microsoft.com/office/drawing/2014/main" id="{AFC31517-73DE-55BC-064A-237D092844F0}"/>
              </a:ext>
            </a:extLst>
          </p:cNvPr>
          <p:cNvSpPr/>
          <p:nvPr/>
        </p:nvSpPr>
        <p:spPr>
          <a:xfrm>
            <a:off x="4572000" y="2680208"/>
            <a:ext cx="1905000" cy="1320800"/>
          </a:xfrm>
          <a:prstGeom prst="rect">
            <a:avLst/>
          </a:prstGeom>
          <a:solidFill>
            <a:srgbClr val="4E9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bl 12">
            <a:extLst>
              <a:ext uri="{FF2B5EF4-FFF2-40B4-BE49-F238E27FC236}">
                <a16:creationId xmlns:a16="http://schemas.microsoft.com/office/drawing/2014/main" id="{5B8863F3-6A05-CC09-5985-12C487FAD2A4}"/>
              </a:ext>
            </a:extLst>
          </p:cNvPr>
          <p:cNvSpPr txBox="1"/>
          <p:nvPr/>
        </p:nvSpPr>
        <p:spPr>
          <a:xfrm>
            <a:off x="4572000" y="2680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Georgia" panose="02040502050405020303" pitchFamily="18" charset="0"/>
              </a:rPr>
              <a:t>озимые</a:t>
            </a:r>
          </a:p>
        </p:txBody>
      </p:sp>
      <p:sp>
        <p:nvSpPr>
          <p:cNvPr id="22" name="Year 1">
            <a:extLst>
              <a:ext uri="{FF2B5EF4-FFF2-40B4-BE49-F238E27FC236}">
                <a16:creationId xmlns:a16="http://schemas.microsoft.com/office/drawing/2014/main" id="{95A2F741-921F-FFA0-3972-C6D67835DA1F}"/>
              </a:ext>
            </a:extLst>
          </p:cNvPr>
          <p:cNvSpPr/>
          <p:nvPr/>
        </p:nvSpPr>
        <p:spPr>
          <a:xfrm>
            <a:off x="6553200" y="2680208"/>
            <a:ext cx="1524000" cy="1320800"/>
          </a:xfrm>
          <a:prstGeom prst="roundRect">
            <a:avLst>
              <a:gd name="adj" fmla="val 8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bl 13">
            <a:extLst>
              <a:ext uri="{FF2B5EF4-FFF2-40B4-BE49-F238E27FC236}">
                <a16:creationId xmlns:a16="http://schemas.microsoft.com/office/drawing/2014/main" id="{C125D12E-10C7-C262-1426-3E6E4FB567B8}"/>
              </a:ext>
            </a:extLst>
          </p:cNvPr>
          <p:cNvSpPr txBox="1"/>
          <p:nvPr/>
        </p:nvSpPr>
        <p:spPr>
          <a:xfrm>
            <a:off x="6553200" y="2680208"/>
            <a:ext cx="1524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Georgia" panose="02040502050405020303" pitchFamily="18" charset="0"/>
              </a:rPr>
              <a:t>Второй год</a:t>
            </a:r>
          </a:p>
        </p:txBody>
      </p:sp>
      <p:sp>
        <p:nvSpPr>
          <p:cNvPr id="24" name="Plot 20">
            <a:extLst>
              <a:ext uri="{FF2B5EF4-FFF2-40B4-BE49-F238E27FC236}">
                <a16:creationId xmlns:a16="http://schemas.microsoft.com/office/drawing/2014/main" id="{2E1FE95C-A17C-546C-4AEF-7BCB6481DFC7}"/>
              </a:ext>
            </a:extLst>
          </p:cNvPr>
          <p:cNvSpPr/>
          <p:nvPr/>
        </p:nvSpPr>
        <p:spPr>
          <a:xfrm>
            <a:off x="609600" y="4077208"/>
            <a:ext cx="1905000" cy="1320800"/>
          </a:xfrm>
          <a:prstGeom prst="rect">
            <a:avLst/>
          </a:prstGeom>
          <a:solidFill>
            <a:srgbClr val="4E9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bl 20">
            <a:extLst>
              <a:ext uri="{FF2B5EF4-FFF2-40B4-BE49-F238E27FC236}">
                <a16:creationId xmlns:a16="http://schemas.microsoft.com/office/drawing/2014/main" id="{D92202EC-D2B3-22A7-AE47-6ECAACA9FE9E}"/>
              </a:ext>
            </a:extLst>
          </p:cNvPr>
          <p:cNvSpPr txBox="1"/>
          <p:nvPr/>
        </p:nvSpPr>
        <p:spPr>
          <a:xfrm>
            <a:off x="609600" y="4077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Georgia" panose="02040502050405020303" pitchFamily="18" charset="0"/>
              </a:rPr>
              <a:t>озимые</a:t>
            </a:r>
          </a:p>
        </p:txBody>
      </p:sp>
      <p:sp>
        <p:nvSpPr>
          <p:cNvPr id="26" name="Plot 21">
            <a:extLst>
              <a:ext uri="{FF2B5EF4-FFF2-40B4-BE49-F238E27FC236}">
                <a16:creationId xmlns:a16="http://schemas.microsoft.com/office/drawing/2014/main" id="{AB651D2D-F1C3-416D-19F0-4E93F8EF8897}"/>
              </a:ext>
            </a:extLst>
          </p:cNvPr>
          <p:cNvSpPr/>
          <p:nvPr/>
        </p:nvSpPr>
        <p:spPr>
          <a:xfrm>
            <a:off x="2590800" y="4077208"/>
            <a:ext cx="1905000" cy="1320800"/>
          </a:xfrm>
          <a:prstGeom prst="rect">
            <a:avLst/>
          </a:prstGeom>
          <a:solidFill>
            <a:srgbClr val="E8C7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bl 21">
            <a:extLst>
              <a:ext uri="{FF2B5EF4-FFF2-40B4-BE49-F238E27FC236}">
                <a16:creationId xmlns:a16="http://schemas.microsoft.com/office/drawing/2014/main" id="{E762D9E1-0C99-F017-313A-41FED45B16B1}"/>
              </a:ext>
            </a:extLst>
          </p:cNvPr>
          <p:cNvSpPr txBox="1"/>
          <p:nvPr/>
        </p:nvSpPr>
        <p:spPr>
          <a:xfrm>
            <a:off x="2590800" y="4077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пар</a:t>
            </a:r>
          </a:p>
        </p:txBody>
      </p:sp>
      <p:sp>
        <p:nvSpPr>
          <p:cNvPr id="28" name="Plot 22">
            <a:extLst>
              <a:ext uri="{FF2B5EF4-FFF2-40B4-BE49-F238E27FC236}">
                <a16:creationId xmlns:a16="http://schemas.microsoft.com/office/drawing/2014/main" id="{CBDEADBF-FE6E-A176-B501-35188564A66A}"/>
              </a:ext>
            </a:extLst>
          </p:cNvPr>
          <p:cNvSpPr/>
          <p:nvPr/>
        </p:nvSpPr>
        <p:spPr>
          <a:xfrm>
            <a:off x="4572000" y="4077208"/>
            <a:ext cx="1905000" cy="1320800"/>
          </a:xfrm>
          <a:prstGeom prst="rect">
            <a:avLst/>
          </a:prstGeom>
          <a:solidFill>
            <a:srgbClr val="8DC26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bl 22">
            <a:extLst>
              <a:ext uri="{FF2B5EF4-FFF2-40B4-BE49-F238E27FC236}">
                <a16:creationId xmlns:a16="http://schemas.microsoft.com/office/drawing/2014/main" id="{4BBEACFF-8AD6-A8E1-9A3D-A3AE61F00B0A}"/>
              </a:ext>
            </a:extLst>
          </p:cNvPr>
          <p:cNvSpPr txBox="1"/>
          <p:nvPr/>
        </p:nvSpPr>
        <p:spPr>
          <a:xfrm>
            <a:off x="4572000" y="4077208"/>
            <a:ext cx="1905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5221D"/>
                </a:solidFill>
                <a:latin typeface="Georgia" panose="02040502050405020303" pitchFamily="18" charset="0"/>
              </a:rPr>
              <a:t>яровые</a:t>
            </a:r>
          </a:p>
        </p:txBody>
      </p:sp>
      <p:sp>
        <p:nvSpPr>
          <p:cNvPr id="30" name="Year 2">
            <a:extLst>
              <a:ext uri="{FF2B5EF4-FFF2-40B4-BE49-F238E27FC236}">
                <a16:creationId xmlns:a16="http://schemas.microsoft.com/office/drawing/2014/main" id="{9354C692-83F2-3278-C8DD-8251883F52A8}"/>
              </a:ext>
            </a:extLst>
          </p:cNvPr>
          <p:cNvSpPr/>
          <p:nvPr/>
        </p:nvSpPr>
        <p:spPr>
          <a:xfrm>
            <a:off x="6553200" y="4077208"/>
            <a:ext cx="1524000" cy="1320800"/>
          </a:xfrm>
          <a:prstGeom prst="roundRect">
            <a:avLst>
              <a:gd name="adj" fmla="val 8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bl 23">
            <a:extLst>
              <a:ext uri="{FF2B5EF4-FFF2-40B4-BE49-F238E27FC236}">
                <a16:creationId xmlns:a16="http://schemas.microsoft.com/office/drawing/2014/main" id="{77A23B80-4AE2-1347-7735-DE90B4C84F19}"/>
              </a:ext>
            </a:extLst>
          </p:cNvPr>
          <p:cNvSpPr txBox="1"/>
          <p:nvPr/>
        </p:nvSpPr>
        <p:spPr>
          <a:xfrm>
            <a:off x="6553200" y="4077208"/>
            <a:ext cx="15240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Georgia" panose="02040502050405020303" pitchFamily="18" charset="0"/>
              </a:rPr>
              <a:t>Третий год</a:t>
            </a:r>
          </a:p>
        </p:txBody>
      </p:sp>
      <p:sp>
        <p:nvSpPr>
          <p:cNvPr id="32" name="Grew">
            <a:extLst>
              <a:ext uri="{FF2B5EF4-FFF2-40B4-BE49-F238E27FC236}">
                <a16:creationId xmlns:a16="http://schemas.microsoft.com/office/drawing/2014/main" id="{CAB0DB3D-5E77-2A25-2CA8-D8E15C0DFAE2}"/>
              </a:ext>
            </a:extLst>
          </p:cNvPr>
          <p:cNvSpPr txBox="1"/>
          <p:nvPr/>
        </p:nvSpPr>
        <p:spPr>
          <a:xfrm>
            <a:off x="8636000" y="1283208"/>
            <a:ext cx="29464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E6BE6B"/>
                </a:solidFill>
                <a:latin typeface="Georgia" panose="02040502050405020303" pitchFamily="18" charset="0"/>
              </a:rPr>
              <a:t>ВЫРАЩИВАЛИ:</a:t>
            </a:r>
          </a:p>
        </p:txBody>
      </p:sp>
      <p:sp>
        <p:nvSpPr>
          <p:cNvPr id="33" name="Crop 1 chip">
            <a:extLst>
              <a:ext uri="{FF2B5EF4-FFF2-40B4-BE49-F238E27FC236}">
                <a16:creationId xmlns:a16="http://schemas.microsoft.com/office/drawing/2014/main" id="{C11D06E0-7B87-1F38-7B0B-61525BAE359F}"/>
              </a:ext>
            </a:extLst>
          </p:cNvPr>
          <p:cNvSpPr/>
          <p:nvPr/>
        </p:nvSpPr>
        <p:spPr>
          <a:xfrm>
            <a:off x="8636000" y="1826768"/>
            <a:ext cx="25400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6BE6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Crop 1">
            <a:extLst>
              <a:ext uri="{FF2B5EF4-FFF2-40B4-BE49-F238E27FC236}">
                <a16:creationId xmlns:a16="http://schemas.microsoft.com/office/drawing/2014/main" id="{3BF0B337-1432-B4D6-E1A4-F3CC41510205}"/>
              </a:ext>
            </a:extLst>
          </p:cNvPr>
          <p:cNvSpPr txBox="1"/>
          <p:nvPr/>
        </p:nvSpPr>
        <p:spPr>
          <a:xfrm>
            <a:off x="8737600" y="1826768"/>
            <a:ext cx="23368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Пшеница</a:t>
            </a:r>
          </a:p>
        </p:txBody>
      </p:sp>
      <p:sp>
        <p:nvSpPr>
          <p:cNvPr id="35" name="Crop 2 chip">
            <a:extLst>
              <a:ext uri="{FF2B5EF4-FFF2-40B4-BE49-F238E27FC236}">
                <a16:creationId xmlns:a16="http://schemas.microsoft.com/office/drawing/2014/main" id="{929C80C3-6884-CE1C-5F59-C66C753AE12C}"/>
              </a:ext>
            </a:extLst>
          </p:cNvPr>
          <p:cNvSpPr/>
          <p:nvPr/>
        </p:nvSpPr>
        <p:spPr>
          <a:xfrm>
            <a:off x="8636000" y="2512568"/>
            <a:ext cx="25400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6BE6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Crop 2">
            <a:extLst>
              <a:ext uri="{FF2B5EF4-FFF2-40B4-BE49-F238E27FC236}">
                <a16:creationId xmlns:a16="http://schemas.microsoft.com/office/drawing/2014/main" id="{07E4580D-06A7-D9F9-3D1C-08BE6FC37BDF}"/>
              </a:ext>
            </a:extLst>
          </p:cNvPr>
          <p:cNvSpPr txBox="1"/>
          <p:nvPr/>
        </p:nvSpPr>
        <p:spPr>
          <a:xfrm>
            <a:off x="8737600" y="2512568"/>
            <a:ext cx="23368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Рожь</a:t>
            </a:r>
          </a:p>
        </p:txBody>
      </p:sp>
      <p:sp>
        <p:nvSpPr>
          <p:cNvPr id="37" name="Crop 3 chip">
            <a:extLst>
              <a:ext uri="{FF2B5EF4-FFF2-40B4-BE49-F238E27FC236}">
                <a16:creationId xmlns:a16="http://schemas.microsoft.com/office/drawing/2014/main" id="{147A1CEE-07A6-D58F-AE50-62F66D2208DA}"/>
              </a:ext>
            </a:extLst>
          </p:cNvPr>
          <p:cNvSpPr/>
          <p:nvPr/>
        </p:nvSpPr>
        <p:spPr>
          <a:xfrm>
            <a:off x="8636000" y="3198368"/>
            <a:ext cx="25400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6BE6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Crop 3">
            <a:extLst>
              <a:ext uri="{FF2B5EF4-FFF2-40B4-BE49-F238E27FC236}">
                <a16:creationId xmlns:a16="http://schemas.microsoft.com/office/drawing/2014/main" id="{3618FA7F-9215-EC6B-B508-B281CBCC7AB0}"/>
              </a:ext>
            </a:extLst>
          </p:cNvPr>
          <p:cNvSpPr txBox="1"/>
          <p:nvPr/>
        </p:nvSpPr>
        <p:spPr>
          <a:xfrm>
            <a:off x="8737600" y="3198368"/>
            <a:ext cx="23368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Просо</a:t>
            </a:r>
          </a:p>
        </p:txBody>
      </p:sp>
      <p:sp>
        <p:nvSpPr>
          <p:cNvPr id="39" name="Crop 4 chip">
            <a:extLst>
              <a:ext uri="{FF2B5EF4-FFF2-40B4-BE49-F238E27FC236}">
                <a16:creationId xmlns:a16="http://schemas.microsoft.com/office/drawing/2014/main" id="{8D804176-D149-C8B8-DE6B-BE1D6EF8BAC6}"/>
              </a:ext>
            </a:extLst>
          </p:cNvPr>
          <p:cNvSpPr/>
          <p:nvPr/>
        </p:nvSpPr>
        <p:spPr>
          <a:xfrm>
            <a:off x="8636000" y="3884168"/>
            <a:ext cx="25400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6BE6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Crop 4">
            <a:extLst>
              <a:ext uri="{FF2B5EF4-FFF2-40B4-BE49-F238E27FC236}">
                <a16:creationId xmlns:a16="http://schemas.microsoft.com/office/drawing/2014/main" id="{711017F0-88D7-1043-B25A-F4A07BA89E62}"/>
              </a:ext>
            </a:extLst>
          </p:cNvPr>
          <p:cNvSpPr txBox="1"/>
          <p:nvPr/>
        </p:nvSpPr>
        <p:spPr>
          <a:xfrm>
            <a:off x="8737600" y="3884168"/>
            <a:ext cx="23368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Ячмень</a:t>
            </a:r>
          </a:p>
        </p:txBody>
      </p:sp>
      <p:sp>
        <p:nvSpPr>
          <p:cNvPr id="41" name="Crop 5 chip">
            <a:extLst>
              <a:ext uri="{FF2B5EF4-FFF2-40B4-BE49-F238E27FC236}">
                <a16:creationId xmlns:a16="http://schemas.microsoft.com/office/drawing/2014/main" id="{2025F8E0-3300-D8D9-F73A-B936A0A7EE0D}"/>
              </a:ext>
            </a:extLst>
          </p:cNvPr>
          <p:cNvSpPr/>
          <p:nvPr/>
        </p:nvSpPr>
        <p:spPr>
          <a:xfrm>
            <a:off x="8636000" y="4569968"/>
            <a:ext cx="2540000" cy="533400"/>
          </a:xfrm>
          <a:prstGeom prst="roundRect">
            <a:avLst>
              <a:gd name="adj" fmla="val 50000"/>
            </a:avLst>
          </a:prstGeom>
          <a:solidFill>
            <a:srgbClr val="223027"/>
          </a:solidFill>
          <a:ln w="19050" cap="flat" cmpd="sng" algn="ctr">
            <a:solidFill>
              <a:srgbClr val="E6BE6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Crop 5">
            <a:extLst>
              <a:ext uri="{FF2B5EF4-FFF2-40B4-BE49-F238E27FC236}">
                <a16:creationId xmlns:a16="http://schemas.microsoft.com/office/drawing/2014/main" id="{D86C79BC-D689-5612-AEF5-F44FA8FF2BDF}"/>
              </a:ext>
            </a:extLst>
          </p:cNvPr>
          <p:cNvSpPr txBox="1"/>
          <p:nvPr/>
        </p:nvSpPr>
        <p:spPr>
          <a:xfrm>
            <a:off x="8737600" y="4569968"/>
            <a:ext cx="23368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4EEE1"/>
                </a:solidFill>
                <a:latin typeface="Segoe UI" panose="020B0502040204020203" pitchFamily="34" charset="0"/>
              </a:rPr>
              <a:t>Гречиха</a:t>
            </a:r>
          </a:p>
        </p:txBody>
      </p:sp>
      <p:sp>
        <p:nvSpPr>
          <p:cNvPr id="43" name="Signature 100ballnik.com">
            <a:extLst>
              <a:ext uri="{FF2B5EF4-FFF2-40B4-BE49-F238E27FC236}">
                <a16:creationId xmlns:a16="http://schemas.microsoft.com/office/drawing/2014/main" id="{876FD366-08B3-0E97-2B49-C6854179249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573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 descr="Музейная модель полуземлянки (именьковская культура, V–VII вв.)">
            <a:extLst>
              <a:ext uri="{FF2B5EF4-FFF2-40B4-BE49-F238E27FC236}">
                <a16:creationId xmlns:a16="http://schemas.microsoft.com/office/drawing/2014/main" id="{FBB9440D-DE6B-D2E4-46E4-E0A72FCBFF2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</p:spPr>
      </p:pic>
      <p:sp>
        <p:nvSpPr>
          <p:cNvPr id="5" name="Heading">
            <a:extLst>
              <a:ext uri="{FF2B5EF4-FFF2-40B4-BE49-F238E27FC236}">
                <a16:creationId xmlns:a16="http://schemas.microsoft.com/office/drawing/2014/main" id="{1FB4DFFE-E8CC-90B0-6B35-DC57A83BFE6B}"/>
              </a:ext>
            </a:extLst>
          </p:cNvPr>
          <p:cNvSpPr txBox="1"/>
          <p:nvPr/>
        </p:nvSpPr>
        <p:spPr>
          <a:xfrm>
            <a:off x="609600" y="381000"/>
            <a:ext cx="4572000" cy="9845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Быт и нравы </a:t>
            </a:r>
            <a:r>
              <a:rPr lang="ru-RU" sz="3400" dirty="0" err="1">
                <a:solidFill>
                  <a:srgbClr val="25221D"/>
                </a:solidFill>
                <a:latin typeface="Georgia" panose="02040502050405020303" pitchFamily="18" charset="0"/>
              </a:rPr>
              <a:t>высточных</a:t>
            </a:r>
            <a:r>
              <a:rPr lang="ru-RU" sz="3400" dirty="0">
                <a:solidFill>
                  <a:srgbClr val="25221D"/>
                </a:solidFill>
                <a:latin typeface="Georgia" panose="02040502050405020303" pitchFamily="18" charset="0"/>
              </a:rPr>
              <a:t> славян</a:t>
            </a:r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57E76012-C71C-441B-8053-A1469D92C980}"/>
              </a:ext>
            </a:extLst>
          </p:cNvPr>
          <p:cNvSpPr/>
          <p:nvPr/>
        </p:nvSpPr>
        <p:spPr>
          <a:xfrm>
            <a:off x="609600" y="1467104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B012BB54-B156-9D7F-2329-6BBE1672AFCF}"/>
              </a:ext>
            </a:extLst>
          </p:cNvPr>
          <p:cNvSpPr/>
          <p:nvPr/>
        </p:nvSpPr>
        <p:spPr>
          <a:xfrm>
            <a:off x="812800" y="1467104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0D8ED8B3-C43A-82D9-CD1D-D3EA9DE0061B}"/>
              </a:ext>
            </a:extLst>
          </p:cNvPr>
          <p:cNvSpPr/>
          <p:nvPr/>
        </p:nvSpPr>
        <p:spPr>
          <a:xfrm>
            <a:off x="1016000" y="1467104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3C810C67-9467-EE15-A4CE-776945D27E60}"/>
              </a:ext>
            </a:extLst>
          </p:cNvPr>
          <p:cNvCxnSpPr/>
          <p:nvPr/>
        </p:nvCxnSpPr>
        <p:spPr>
          <a:xfrm>
            <a:off x="1295400" y="1530604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ife 0 card">
            <a:extLst>
              <a:ext uri="{FF2B5EF4-FFF2-40B4-BE49-F238E27FC236}">
                <a16:creationId xmlns:a16="http://schemas.microsoft.com/office/drawing/2014/main" id="{7A660D77-D4D2-ACF0-DB43-B086DA4B308D}"/>
              </a:ext>
            </a:extLst>
          </p:cNvPr>
          <p:cNvSpPr/>
          <p:nvPr/>
        </p:nvSpPr>
        <p:spPr>
          <a:xfrm>
            <a:off x="609600" y="1822704"/>
            <a:ext cx="4572000" cy="701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ife 0">
            <a:extLst>
              <a:ext uri="{FF2B5EF4-FFF2-40B4-BE49-F238E27FC236}">
                <a16:creationId xmlns:a16="http://schemas.microsoft.com/office/drawing/2014/main" id="{D554AADC-7D9B-C9D5-4016-E21DCDCEA7CF}"/>
              </a:ext>
            </a:extLst>
          </p:cNvPr>
          <p:cNvSpPr txBox="1"/>
          <p:nvPr/>
        </p:nvSpPr>
        <p:spPr>
          <a:xfrm>
            <a:off x="863600" y="1975104"/>
            <a:ext cx="4140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AE522D"/>
                </a:solidFill>
                <a:latin typeface="Georgia" panose="02040502050405020303" pitchFamily="18" charset="0"/>
              </a:rPr>
              <a:t>СЕЛА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 - поселения славян.</a:t>
            </a:r>
          </a:p>
        </p:txBody>
      </p:sp>
      <p:sp>
        <p:nvSpPr>
          <p:cNvPr id="12" name="Life 0 bar">
            <a:extLst>
              <a:ext uri="{FF2B5EF4-FFF2-40B4-BE49-F238E27FC236}">
                <a16:creationId xmlns:a16="http://schemas.microsoft.com/office/drawing/2014/main" id="{41146DCE-3652-F858-A6C3-69BB9B7387C8}"/>
              </a:ext>
            </a:extLst>
          </p:cNvPr>
          <p:cNvSpPr/>
          <p:nvPr/>
        </p:nvSpPr>
        <p:spPr>
          <a:xfrm>
            <a:off x="711200" y="1949704"/>
            <a:ext cx="50800" cy="44704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ife 1 card">
            <a:extLst>
              <a:ext uri="{FF2B5EF4-FFF2-40B4-BE49-F238E27FC236}">
                <a16:creationId xmlns:a16="http://schemas.microsoft.com/office/drawing/2014/main" id="{B7B6B20F-7D8F-DD03-1946-000AA4183D1F}"/>
              </a:ext>
            </a:extLst>
          </p:cNvPr>
          <p:cNvSpPr/>
          <p:nvPr/>
        </p:nvSpPr>
        <p:spPr>
          <a:xfrm>
            <a:off x="609600" y="2853944"/>
            <a:ext cx="457200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Life 1">
            <a:extLst>
              <a:ext uri="{FF2B5EF4-FFF2-40B4-BE49-F238E27FC236}">
                <a16:creationId xmlns:a16="http://schemas.microsoft.com/office/drawing/2014/main" id="{0EB1451E-FA93-2B18-4A8D-891E32915A4A}"/>
              </a:ext>
            </a:extLst>
          </p:cNvPr>
          <p:cNvSpPr txBox="1"/>
          <p:nvPr/>
        </p:nvSpPr>
        <p:spPr>
          <a:xfrm>
            <a:off x="863600" y="3006344"/>
            <a:ext cx="4140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Стены, посуда и мебель - из </a:t>
            </a:r>
            <a:r>
              <a:rPr lang="ru-RU" sz="2600" b="1" dirty="0">
                <a:solidFill>
                  <a:srgbClr val="3D6A39"/>
                </a:solidFill>
                <a:latin typeface="Georgia" panose="02040502050405020303" pitchFamily="18" charset="0"/>
              </a:rPr>
              <a:t>ДЕРЕВА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Life 1 bar">
            <a:extLst>
              <a:ext uri="{FF2B5EF4-FFF2-40B4-BE49-F238E27FC236}">
                <a16:creationId xmlns:a16="http://schemas.microsoft.com/office/drawing/2014/main" id="{19DC507B-B04F-AE8E-2270-F8D31D4427F9}"/>
              </a:ext>
            </a:extLst>
          </p:cNvPr>
          <p:cNvSpPr/>
          <p:nvPr/>
        </p:nvSpPr>
        <p:spPr>
          <a:xfrm>
            <a:off x="711200" y="2980944"/>
            <a:ext cx="50800" cy="843280"/>
          </a:xfrm>
          <a:prstGeom prst="rect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ife 2 card">
            <a:extLst>
              <a:ext uri="{FF2B5EF4-FFF2-40B4-BE49-F238E27FC236}">
                <a16:creationId xmlns:a16="http://schemas.microsoft.com/office/drawing/2014/main" id="{79815628-683B-C3A6-0FAD-E8B1A70138C4}"/>
              </a:ext>
            </a:extLst>
          </p:cNvPr>
          <p:cNvSpPr/>
          <p:nvPr/>
        </p:nvSpPr>
        <p:spPr>
          <a:xfrm>
            <a:off x="609600" y="4281424"/>
            <a:ext cx="457200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ife 2">
            <a:extLst>
              <a:ext uri="{FF2B5EF4-FFF2-40B4-BE49-F238E27FC236}">
                <a16:creationId xmlns:a16="http://schemas.microsoft.com/office/drawing/2014/main" id="{3DCDA2D3-CE44-AD88-95BE-3E4A374AE9AD}"/>
              </a:ext>
            </a:extLst>
          </p:cNvPr>
          <p:cNvSpPr txBox="1"/>
          <p:nvPr/>
        </p:nvSpPr>
        <p:spPr>
          <a:xfrm>
            <a:off x="863600" y="4433824"/>
            <a:ext cx="4140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Топилось жилище по-черному.</a:t>
            </a:r>
          </a:p>
        </p:txBody>
      </p:sp>
      <p:sp>
        <p:nvSpPr>
          <p:cNvPr id="18" name="Life 2 bar">
            <a:extLst>
              <a:ext uri="{FF2B5EF4-FFF2-40B4-BE49-F238E27FC236}">
                <a16:creationId xmlns:a16="http://schemas.microsoft.com/office/drawing/2014/main" id="{ACD1C1DE-5DFF-7B31-12A6-68E4080C3E04}"/>
              </a:ext>
            </a:extLst>
          </p:cNvPr>
          <p:cNvSpPr/>
          <p:nvPr/>
        </p:nvSpPr>
        <p:spPr>
          <a:xfrm>
            <a:off x="711200" y="4408424"/>
            <a:ext cx="50800" cy="843280"/>
          </a:xfrm>
          <a:prstGeom prst="rect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9F786B85-2BB2-2004-4997-75716F08E8D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326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raits 6 card">
            <a:extLst>
              <a:ext uri="{FF2B5EF4-FFF2-40B4-BE49-F238E27FC236}">
                <a16:creationId xmlns:a16="http://schemas.microsoft.com/office/drawing/2014/main" id="{E4BF9A3D-4D82-8E77-1686-61BB26BC4B15}"/>
              </a:ext>
            </a:extLst>
          </p:cNvPr>
          <p:cNvSpPr/>
          <p:nvPr/>
        </p:nvSpPr>
        <p:spPr>
          <a:xfrm>
            <a:off x="5207000" y="4636008"/>
            <a:ext cx="6375400" cy="10922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raits 4 card">
            <a:extLst>
              <a:ext uri="{FF2B5EF4-FFF2-40B4-BE49-F238E27FC236}">
                <a16:creationId xmlns:a16="http://schemas.microsoft.com/office/drawing/2014/main" id="{F52D5D08-B777-3CB5-4A0B-A251F552BAD9}"/>
              </a:ext>
            </a:extLst>
          </p:cNvPr>
          <p:cNvSpPr/>
          <p:nvPr/>
        </p:nvSpPr>
        <p:spPr>
          <a:xfrm>
            <a:off x="5207000" y="3366008"/>
            <a:ext cx="6375400" cy="10922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raits 0 card">
            <a:extLst>
              <a:ext uri="{FF2B5EF4-FFF2-40B4-BE49-F238E27FC236}">
                <a16:creationId xmlns:a16="http://schemas.microsoft.com/office/drawing/2014/main" id="{435CFD45-3C07-9751-CD45-0D7A1BD441E3}"/>
              </a:ext>
            </a:extLst>
          </p:cNvPr>
          <p:cNvSpPr/>
          <p:nvPr/>
        </p:nvSpPr>
        <p:spPr>
          <a:xfrm>
            <a:off x="5207000" y="1283208"/>
            <a:ext cx="6375400" cy="19050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Costumes passe-partout">
            <a:extLst>
              <a:ext uri="{FF2B5EF4-FFF2-40B4-BE49-F238E27FC236}">
                <a16:creationId xmlns:a16="http://schemas.microsoft.com/office/drawing/2014/main" id="{7C1E4197-61BD-298E-7483-D5F0C12CADC4}"/>
              </a:ext>
            </a:extLst>
          </p:cNvPr>
          <p:cNvSpPr/>
          <p:nvPr/>
        </p:nvSpPr>
        <p:spPr>
          <a:xfrm>
            <a:off x="508000" y="449565"/>
            <a:ext cx="4191000" cy="5958870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stumes" descr="М. М. Герасимов. Реконструкция облика женщины из племени вятичей">
            <a:extLst>
              <a:ext uri="{FF2B5EF4-FFF2-40B4-BE49-F238E27FC236}">
                <a16:creationId xmlns:a16="http://schemas.microsoft.com/office/drawing/2014/main" id="{78C8D16E-2847-BF5A-5095-544A146E5E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601965"/>
            <a:ext cx="3886200" cy="565407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Heading">
            <a:extLst>
              <a:ext uri="{FF2B5EF4-FFF2-40B4-BE49-F238E27FC236}">
                <a16:creationId xmlns:a16="http://schemas.microsoft.com/office/drawing/2014/main" id="{5EF3F295-1B4D-7FE1-C69B-D8CEF5A92A02}"/>
              </a:ext>
            </a:extLst>
          </p:cNvPr>
          <p:cNvSpPr txBox="1"/>
          <p:nvPr/>
        </p:nvSpPr>
        <p:spPr>
          <a:xfrm>
            <a:off x="5207000" y="381000"/>
            <a:ext cx="6350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F4EEE1"/>
                </a:solidFill>
                <a:latin typeface="Georgia" panose="02040502050405020303" pitchFamily="18" charset="0"/>
              </a:rPr>
              <a:t>Восточные славяне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B1D72C64-DD30-617F-FBE6-EDE41DB3CBC0}"/>
              </a:ext>
            </a:extLst>
          </p:cNvPr>
          <p:cNvSpPr/>
          <p:nvPr/>
        </p:nvSpPr>
        <p:spPr>
          <a:xfrm>
            <a:off x="5207000" y="1003808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D9EC882C-D51A-5724-97B3-F05F9A1878F3}"/>
              </a:ext>
            </a:extLst>
          </p:cNvPr>
          <p:cNvSpPr/>
          <p:nvPr/>
        </p:nvSpPr>
        <p:spPr>
          <a:xfrm>
            <a:off x="5410200" y="1003808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E5C05C0F-DAAB-1FEF-58D1-E853CCDE3FB1}"/>
              </a:ext>
            </a:extLst>
          </p:cNvPr>
          <p:cNvSpPr/>
          <p:nvPr/>
        </p:nvSpPr>
        <p:spPr>
          <a:xfrm>
            <a:off x="5613400" y="1003808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67916323-B0B8-1C67-AE16-540C3D7D73C0}"/>
              </a:ext>
            </a:extLst>
          </p:cNvPr>
          <p:cNvCxnSpPr/>
          <p:nvPr/>
        </p:nvCxnSpPr>
        <p:spPr>
          <a:xfrm>
            <a:off x="5892800" y="1067308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raits 0">
            <a:extLst>
              <a:ext uri="{FF2B5EF4-FFF2-40B4-BE49-F238E27FC236}">
                <a16:creationId xmlns:a16="http://schemas.microsoft.com/office/drawing/2014/main" id="{44494F89-6520-1EAE-AE5B-19B32301065E}"/>
              </a:ext>
            </a:extLst>
          </p:cNvPr>
          <p:cNvSpPr txBox="1"/>
          <p:nvPr/>
        </p:nvSpPr>
        <p:spPr>
          <a:xfrm>
            <a:off x="5588000" y="1435608"/>
            <a:ext cx="5715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Высокий рост</a:t>
            </a:r>
          </a:p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Крепкое телосложение</a:t>
            </a:r>
          </a:p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Физическая сила</a:t>
            </a:r>
          </a:p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Выносливость</a:t>
            </a:r>
          </a:p>
        </p:txBody>
      </p:sp>
      <p:sp>
        <p:nvSpPr>
          <p:cNvPr id="13" name="Bar">
            <a:extLst>
              <a:ext uri="{FF2B5EF4-FFF2-40B4-BE49-F238E27FC236}">
                <a16:creationId xmlns:a16="http://schemas.microsoft.com/office/drawing/2014/main" id="{25B54007-1EA4-A010-5E46-B80ADD223CDB}"/>
              </a:ext>
            </a:extLst>
          </p:cNvPr>
          <p:cNvSpPr/>
          <p:nvPr/>
        </p:nvSpPr>
        <p:spPr>
          <a:xfrm>
            <a:off x="5308600" y="1410208"/>
            <a:ext cx="50800" cy="1651000"/>
          </a:xfrm>
          <a:prstGeom prst="rect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raits 4">
            <a:extLst>
              <a:ext uri="{FF2B5EF4-FFF2-40B4-BE49-F238E27FC236}">
                <a16:creationId xmlns:a16="http://schemas.microsoft.com/office/drawing/2014/main" id="{E61B56FB-D45D-46A8-8F18-6E4AA52C0DA7}"/>
              </a:ext>
            </a:extLst>
          </p:cNvPr>
          <p:cNvSpPr txBox="1"/>
          <p:nvPr/>
        </p:nvSpPr>
        <p:spPr>
          <a:xfrm>
            <a:off x="5588000" y="3518408"/>
            <a:ext cx="5715000" cy="787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Русые волосы</a:t>
            </a:r>
          </a:p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Серые глаза</a:t>
            </a:r>
          </a:p>
        </p:txBody>
      </p:sp>
      <p:sp>
        <p:nvSpPr>
          <p:cNvPr id="16" name="Bar">
            <a:extLst>
              <a:ext uri="{FF2B5EF4-FFF2-40B4-BE49-F238E27FC236}">
                <a16:creationId xmlns:a16="http://schemas.microsoft.com/office/drawing/2014/main" id="{294AE11F-0C15-55F1-D289-84B707048A4D}"/>
              </a:ext>
            </a:extLst>
          </p:cNvPr>
          <p:cNvSpPr/>
          <p:nvPr/>
        </p:nvSpPr>
        <p:spPr>
          <a:xfrm>
            <a:off x="5308600" y="3493008"/>
            <a:ext cx="50800" cy="838200"/>
          </a:xfrm>
          <a:prstGeom prst="rect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raits 6">
            <a:extLst>
              <a:ext uri="{FF2B5EF4-FFF2-40B4-BE49-F238E27FC236}">
                <a16:creationId xmlns:a16="http://schemas.microsoft.com/office/drawing/2014/main" id="{BDA98F57-071B-B769-8DE0-51EB949BAEA2}"/>
              </a:ext>
            </a:extLst>
          </p:cNvPr>
          <p:cNvSpPr txBox="1"/>
          <p:nvPr/>
        </p:nvSpPr>
        <p:spPr>
          <a:xfrm>
            <a:off x="5588000" y="4788408"/>
            <a:ext cx="5715000" cy="787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Добродушие</a:t>
            </a:r>
          </a:p>
          <a:p>
            <a:pPr>
              <a:spcAft>
                <a:spcPts val="200"/>
              </a:spcAft>
            </a:pP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Гостеприимство</a:t>
            </a:r>
          </a:p>
        </p:txBody>
      </p:sp>
      <p:sp>
        <p:nvSpPr>
          <p:cNvPr id="19" name="Bar">
            <a:extLst>
              <a:ext uri="{FF2B5EF4-FFF2-40B4-BE49-F238E27FC236}">
                <a16:creationId xmlns:a16="http://schemas.microsoft.com/office/drawing/2014/main" id="{88041EB8-BA76-6EFA-F122-3B31679C4AA4}"/>
              </a:ext>
            </a:extLst>
          </p:cNvPr>
          <p:cNvSpPr/>
          <p:nvPr/>
        </p:nvSpPr>
        <p:spPr>
          <a:xfrm>
            <a:off x="5308600" y="4763008"/>
            <a:ext cx="50800" cy="838200"/>
          </a:xfrm>
          <a:prstGeom prst="rect">
            <a:avLst/>
          </a:prstGeom>
          <a:solidFill>
            <a:srgbClr val="EE9E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6A11AC5A-DA24-6022-698A-136AB64584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160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 descr="Збручский идол, X в. (?), Археологический музей Кракова">
            <a:extLst>
              <a:ext uri="{FF2B5EF4-FFF2-40B4-BE49-F238E27FC236}">
                <a16:creationId xmlns:a16="http://schemas.microsoft.com/office/drawing/2014/main" id="{F029F897-A2EF-D74E-3940-58DDC21C4F8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381000"/>
            <a:ext cx="3708400" cy="6070600"/>
          </a:xfrm>
          <a:prstGeom prst="roundRect">
            <a:avLst>
              <a:gd name="adj" fmla="val 4000"/>
            </a:avLst>
          </a:prstGeom>
          <a:ln w="12700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Heading">
            <a:extLst>
              <a:ext uri="{FF2B5EF4-FFF2-40B4-BE49-F238E27FC236}">
                <a16:creationId xmlns:a16="http://schemas.microsoft.com/office/drawing/2014/main" id="{D81E4420-62BF-D247-15E3-59B640C3A565}"/>
              </a:ext>
            </a:extLst>
          </p:cNvPr>
          <p:cNvSpPr txBox="1"/>
          <p:nvPr/>
        </p:nvSpPr>
        <p:spPr>
          <a:xfrm>
            <a:off x="609600" y="381000"/>
            <a:ext cx="6858000" cy="5212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25221D"/>
                </a:solidFill>
                <a:latin typeface="Georgia" panose="02040502050405020303" pitchFamily="18" charset="0"/>
              </a:rPr>
              <a:t>Духовный мир славян</a:t>
            </a:r>
          </a:p>
        </p:txBody>
      </p:sp>
      <p:sp>
        <p:nvSpPr>
          <p:cNvPr id="6" name="Lozenge">
            <a:extLst>
              <a:ext uri="{FF2B5EF4-FFF2-40B4-BE49-F238E27FC236}">
                <a16:creationId xmlns:a16="http://schemas.microsoft.com/office/drawing/2014/main" id="{A67BAC41-E10A-F5DA-C154-4068565416AD}"/>
              </a:ext>
            </a:extLst>
          </p:cNvPr>
          <p:cNvSpPr/>
          <p:nvPr/>
        </p:nvSpPr>
        <p:spPr>
          <a:xfrm>
            <a:off x="609600" y="1003808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7D0AA23A-885B-19F4-515A-505C7EA7BDBC}"/>
              </a:ext>
            </a:extLst>
          </p:cNvPr>
          <p:cNvSpPr/>
          <p:nvPr/>
        </p:nvSpPr>
        <p:spPr>
          <a:xfrm>
            <a:off x="812800" y="1003808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B303F6D3-EB15-9E52-EFAB-BEBFDEC011FA}"/>
              </a:ext>
            </a:extLst>
          </p:cNvPr>
          <p:cNvSpPr/>
          <p:nvPr/>
        </p:nvSpPr>
        <p:spPr>
          <a:xfrm>
            <a:off x="1016000" y="1003808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72DE46D4-0A6E-BAAD-27A6-DF065CAFADD7}"/>
              </a:ext>
            </a:extLst>
          </p:cNvPr>
          <p:cNvCxnSpPr/>
          <p:nvPr/>
        </p:nvCxnSpPr>
        <p:spPr>
          <a:xfrm>
            <a:off x="1295400" y="1067308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agans card">
            <a:extLst>
              <a:ext uri="{FF2B5EF4-FFF2-40B4-BE49-F238E27FC236}">
                <a16:creationId xmlns:a16="http://schemas.microsoft.com/office/drawing/2014/main" id="{F55BC4AC-1AE7-1450-F8D4-A98AA5A4EC7E}"/>
              </a:ext>
            </a:extLst>
          </p:cNvPr>
          <p:cNvSpPr/>
          <p:nvPr/>
        </p:nvSpPr>
        <p:spPr>
          <a:xfrm>
            <a:off x="609600" y="1283208"/>
            <a:ext cx="6858000" cy="1066800"/>
          </a:xfrm>
          <a:prstGeom prst="roundRect">
            <a:avLst>
              <a:gd name="adj" fmla="val 6000"/>
            </a:avLst>
          </a:prstGeom>
          <a:solidFill>
            <a:srgbClr val="EFE2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agans">
            <a:extLst>
              <a:ext uri="{FF2B5EF4-FFF2-40B4-BE49-F238E27FC236}">
                <a16:creationId xmlns:a16="http://schemas.microsoft.com/office/drawing/2014/main" id="{979C0313-7A74-481C-5B03-5D6DDCE8EE1B}"/>
              </a:ext>
            </a:extLst>
          </p:cNvPr>
          <p:cNvSpPr txBox="1"/>
          <p:nvPr/>
        </p:nvSpPr>
        <p:spPr>
          <a:xfrm>
            <a:off x="863600" y="1435608"/>
            <a:ext cx="6426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5221D"/>
                </a:solidFill>
                <a:latin typeface="Segoe UI" panose="020B0502040204020203" pitchFamily="34" charset="0"/>
              </a:rPr>
              <a:t>Восточные славяне были </a:t>
            </a: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ЯЗЫЧНИКАМИ</a:t>
            </a:r>
            <a:r>
              <a:rPr lang="ru-RU" sz="2500" dirty="0">
                <a:solidFill>
                  <a:srgbClr val="25221D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Pagans bar">
            <a:extLst>
              <a:ext uri="{FF2B5EF4-FFF2-40B4-BE49-F238E27FC236}">
                <a16:creationId xmlns:a16="http://schemas.microsoft.com/office/drawing/2014/main" id="{B40EE290-9BD2-5C9C-503C-823D9AB196A1}"/>
              </a:ext>
            </a:extLst>
          </p:cNvPr>
          <p:cNvSpPr/>
          <p:nvPr/>
        </p:nvSpPr>
        <p:spPr>
          <a:xfrm>
            <a:off x="711200" y="1410208"/>
            <a:ext cx="50800" cy="43180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d 1 card">
            <a:extLst>
              <a:ext uri="{FF2B5EF4-FFF2-40B4-BE49-F238E27FC236}">
                <a16:creationId xmlns:a16="http://schemas.microsoft.com/office/drawing/2014/main" id="{90B9A986-EE1A-779B-3D1A-E38D66548D35}"/>
              </a:ext>
            </a:extLst>
          </p:cNvPr>
          <p:cNvSpPr/>
          <p:nvPr/>
        </p:nvSpPr>
        <p:spPr>
          <a:xfrm>
            <a:off x="609600" y="2451608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d 1">
            <a:extLst>
              <a:ext uri="{FF2B5EF4-FFF2-40B4-BE49-F238E27FC236}">
                <a16:creationId xmlns:a16="http://schemas.microsoft.com/office/drawing/2014/main" id="{42CEABB9-67A9-209A-F352-EF0352CDE0E9}"/>
              </a:ext>
            </a:extLst>
          </p:cNvPr>
          <p:cNvSpPr txBox="1"/>
          <p:nvPr/>
        </p:nvSpPr>
        <p:spPr>
          <a:xfrm>
            <a:off x="863600" y="2604008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ЯРИЛО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бог солнца</a:t>
            </a:r>
          </a:p>
        </p:txBody>
      </p:sp>
      <p:sp>
        <p:nvSpPr>
          <p:cNvPr id="15" name="God 1 bar">
            <a:extLst>
              <a:ext uri="{FF2B5EF4-FFF2-40B4-BE49-F238E27FC236}">
                <a16:creationId xmlns:a16="http://schemas.microsoft.com/office/drawing/2014/main" id="{806B1896-AF40-0976-F7DE-D528865EDACA}"/>
              </a:ext>
            </a:extLst>
          </p:cNvPr>
          <p:cNvSpPr/>
          <p:nvPr/>
        </p:nvSpPr>
        <p:spPr>
          <a:xfrm>
            <a:off x="711200" y="2578608"/>
            <a:ext cx="50800" cy="4013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God 2 card">
            <a:extLst>
              <a:ext uri="{FF2B5EF4-FFF2-40B4-BE49-F238E27FC236}">
                <a16:creationId xmlns:a16="http://schemas.microsoft.com/office/drawing/2014/main" id="{0586B4E9-7521-902B-B603-0AD91903A984}"/>
              </a:ext>
            </a:extLst>
          </p:cNvPr>
          <p:cNvSpPr/>
          <p:nvPr/>
        </p:nvSpPr>
        <p:spPr>
          <a:xfrm>
            <a:off x="609600" y="3137408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od 2">
            <a:extLst>
              <a:ext uri="{FF2B5EF4-FFF2-40B4-BE49-F238E27FC236}">
                <a16:creationId xmlns:a16="http://schemas.microsoft.com/office/drawing/2014/main" id="{93FB24E0-0D0D-DAA6-8CA9-707792064896}"/>
              </a:ext>
            </a:extLst>
          </p:cNvPr>
          <p:cNvSpPr txBox="1"/>
          <p:nvPr/>
        </p:nvSpPr>
        <p:spPr>
          <a:xfrm>
            <a:off x="863600" y="3289808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ПЕРУН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бог грома и молнии</a:t>
            </a:r>
          </a:p>
        </p:txBody>
      </p:sp>
      <p:sp>
        <p:nvSpPr>
          <p:cNvPr id="18" name="God 2 bar">
            <a:extLst>
              <a:ext uri="{FF2B5EF4-FFF2-40B4-BE49-F238E27FC236}">
                <a16:creationId xmlns:a16="http://schemas.microsoft.com/office/drawing/2014/main" id="{37922F36-9378-F2BD-460F-9BF8BD115B1A}"/>
              </a:ext>
            </a:extLst>
          </p:cNvPr>
          <p:cNvSpPr/>
          <p:nvPr/>
        </p:nvSpPr>
        <p:spPr>
          <a:xfrm>
            <a:off x="711200" y="3264408"/>
            <a:ext cx="50800" cy="4013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od 3 card">
            <a:extLst>
              <a:ext uri="{FF2B5EF4-FFF2-40B4-BE49-F238E27FC236}">
                <a16:creationId xmlns:a16="http://schemas.microsoft.com/office/drawing/2014/main" id="{F6B0E32D-9812-2782-6753-A58AE51E2C9E}"/>
              </a:ext>
            </a:extLst>
          </p:cNvPr>
          <p:cNvSpPr/>
          <p:nvPr/>
        </p:nvSpPr>
        <p:spPr>
          <a:xfrm>
            <a:off x="609600" y="3823208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od 3">
            <a:extLst>
              <a:ext uri="{FF2B5EF4-FFF2-40B4-BE49-F238E27FC236}">
                <a16:creationId xmlns:a16="http://schemas.microsoft.com/office/drawing/2014/main" id="{D1F2700B-8794-49BD-E224-426E0D740551}"/>
              </a:ext>
            </a:extLst>
          </p:cNvPr>
          <p:cNvSpPr txBox="1"/>
          <p:nvPr/>
        </p:nvSpPr>
        <p:spPr>
          <a:xfrm>
            <a:off x="863600" y="3975608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СТРИБОГ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повелитель ветра</a:t>
            </a:r>
          </a:p>
        </p:txBody>
      </p:sp>
      <p:sp>
        <p:nvSpPr>
          <p:cNvPr id="21" name="God 3 bar">
            <a:extLst>
              <a:ext uri="{FF2B5EF4-FFF2-40B4-BE49-F238E27FC236}">
                <a16:creationId xmlns:a16="http://schemas.microsoft.com/office/drawing/2014/main" id="{ED0182C3-80AC-FC4E-027B-57C5787423E2}"/>
              </a:ext>
            </a:extLst>
          </p:cNvPr>
          <p:cNvSpPr/>
          <p:nvPr/>
        </p:nvSpPr>
        <p:spPr>
          <a:xfrm>
            <a:off x="711200" y="3950208"/>
            <a:ext cx="50800" cy="4013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God 4 card">
            <a:extLst>
              <a:ext uri="{FF2B5EF4-FFF2-40B4-BE49-F238E27FC236}">
                <a16:creationId xmlns:a16="http://schemas.microsoft.com/office/drawing/2014/main" id="{5A8C852A-BBD3-0640-F094-7340664A7887}"/>
              </a:ext>
            </a:extLst>
          </p:cNvPr>
          <p:cNvSpPr/>
          <p:nvPr/>
        </p:nvSpPr>
        <p:spPr>
          <a:xfrm>
            <a:off x="609600" y="4509008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od 4">
            <a:extLst>
              <a:ext uri="{FF2B5EF4-FFF2-40B4-BE49-F238E27FC236}">
                <a16:creationId xmlns:a16="http://schemas.microsoft.com/office/drawing/2014/main" id="{14D22DBA-B878-988C-ECD4-72EF1EFAE8B8}"/>
              </a:ext>
            </a:extLst>
          </p:cNvPr>
          <p:cNvSpPr txBox="1"/>
          <p:nvPr/>
        </p:nvSpPr>
        <p:spPr>
          <a:xfrm>
            <a:off x="863600" y="4661408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ВОЛОС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покровитель </a:t>
            </a:r>
            <a:r>
              <a:rPr lang="ru-RU" sz="2300" dirty="0" err="1">
                <a:solidFill>
                  <a:srgbClr val="25221D"/>
                </a:solidFill>
                <a:latin typeface="Segoe UI" panose="020B0502040204020203" pitchFamily="34" charset="0"/>
              </a:rPr>
              <a:t>скотоводтва</a:t>
            </a:r>
            <a:endParaRPr lang="ru-RU" sz="2300" dirty="0">
              <a:solidFill>
                <a:srgbClr val="25221D"/>
              </a:solidFill>
              <a:latin typeface="Segoe UI" panose="020B0502040204020203" pitchFamily="34" charset="0"/>
            </a:endParaRPr>
          </a:p>
        </p:txBody>
      </p:sp>
      <p:sp>
        <p:nvSpPr>
          <p:cNvPr id="24" name="God 4 bar">
            <a:extLst>
              <a:ext uri="{FF2B5EF4-FFF2-40B4-BE49-F238E27FC236}">
                <a16:creationId xmlns:a16="http://schemas.microsoft.com/office/drawing/2014/main" id="{6E9B40E9-EFE7-00F3-EF58-8224089E12A1}"/>
              </a:ext>
            </a:extLst>
          </p:cNvPr>
          <p:cNvSpPr/>
          <p:nvPr/>
        </p:nvSpPr>
        <p:spPr>
          <a:xfrm>
            <a:off x="711200" y="4636008"/>
            <a:ext cx="50800" cy="4013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God 5 card">
            <a:extLst>
              <a:ext uri="{FF2B5EF4-FFF2-40B4-BE49-F238E27FC236}">
                <a16:creationId xmlns:a16="http://schemas.microsoft.com/office/drawing/2014/main" id="{C85F557F-E213-8902-901B-5139858F75F9}"/>
              </a:ext>
            </a:extLst>
          </p:cNvPr>
          <p:cNvSpPr/>
          <p:nvPr/>
        </p:nvSpPr>
        <p:spPr>
          <a:xfrm>
            <a:off x="609600" y="5194808"/>
            <a:ext cx="6858000" cy="68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 cap="flat" cmpd="sng" algn="ctr">
            <a:solidFill>
              <a:srgbClr val="EFE2ED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od 5">
            <a:extLst>
              <a:ext uri="{FF2B5EF4-FFF2-40B4-BE49-F238E27FC236}">
                <a16:creationId xmlns:a16="http://schemas.microsoft.com/office/drawing/2014/main" id="{A9405B8F-9713-6ACC-34C5-DDEA521D7F8E}"/>
              </a:ext>
            </a:extLst>
          </p:cNvPr>
          <p:cNvSpPr txBox="1"/>
          <p:nvPr/>
        </p:nvSpPr>
        <p:spPr>
          <a:xfrm>
            <a:off x="863600" y="5347208"/>
            <a:ext cx="6426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73406D"/>
                </a:solidFill>
                <a:latin typeface="Georgia" panose="02040502050405020303" pitchFamily="18" charset="0"/>
              </a:rPr>
              <a:t>МОКОШЬ</a:t>
            </a:r>
            <a:r>
              <a:rPr lang="ru-RU" sz="2300" dirty="0">
                <a:solidFill>
                  <a:srgbClr val="25221D"/>
                </a:solidFill>
                <a:latin typeface="Segoe UI" panose="020B0502040204020203" pitchFamily="34" charset="0"/>
              </a:rPr>
              <a:t> - богиня плодородия</a:t>
            </a:r>
          </a:p>
        </p:txBody>
      </p:sp>
      <p:sp>
        <p:nvSpPr>
          <p:cNvPr id="27" name="God 5 bar">
            <a:extLst>
              <a:ext uri="{FF2B5EF4-FFF2-40B4-BE49-F238E27FC236}">
                <a16:creationId xmlns:a16="http://schemas.microsoft.com/office/drawing/2014/main" id="{940CC1C6-AC33-5E5B-3DD9-0DB966744538}"/>
              </a:ext>
            </a:extLst>
          </p:cNvPr>
          <p:cNvSpPr/>
          <p:nvPr/>
        </p:nvSpPr>
        <p:spPr>
          <a:xfrm>
            <a:off x="711200" y="5321808"/>
            <a:ext cx="50800" cy="401320"/>
          </a:xfrm>
          <a:prstGeom prst="rect">
            <a:avLst/>
          </a:prstGeom>
          <a:solidFill>
            <a:srgbClr val="7340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6CFA6699-D4F2-AFBD-0AD5-043BE7706C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925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iniature passe-partout">
            <a:extLst>
              <a:ext uri="{FF2B5EF4-FFF2-40B4-BE49-F238E27FC236}">
                <a16:creationId xmlns:a16="http://schemas.microsoft.com/office/drawing/2014/main" id="{72B9D28A-D1F8-2B96-F7E0-11DBD834D26E}"/>
              </a:ext>
            </a:extLst>
          </p:cNvPr>
          <p:cNvSpPr/>
          <p:nvPr/>
        </p:nvSpPr>
        <p:spPr>
          <a:xfrm>
            <a:off x="381000" y="1974850"/>
            <a:ext cx="5334000" cy="2908300"/>
          </a:xfrm>
          <a:prstGeom prst="roundRect">
            <a:avLst>
              <a:gd name="adj" fmla="val 2500"/>
            </a:avLst>
          </a:prstGeom>
          <a:solidFill>
            <a:srgbClr val="EFE9DA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iniature" descr="Игрища северных племён, миниатюра Радзивилловской летописи, конец XV в.">
            <a:extLst>
              <a:ext uri="{FF2B5EF4-FFF2-40B4-BE49-F238E27FC236}">
                <a16:creationId xmlns:a16="http://schemas.microsoft.com/office/drawing/2014/main" id="{51601573-6D95-04D5-927C-B0001E336F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27250"/>
            <a:ext cx="5029200" cy="26035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Heading">
            <a:extLst>
              <a:ext uri="{FF2B5EF4-FFF2-40B4-BE49-F238E27FC236}">
                <a16:creationId xmlns:a16="http://schemas.microsoft.com/office/drawing/2014/main" id="{A855A4A2-C5A1-3108-0628-7C59DB1E6564}"/>
              </a:ext>
            </a:extLst>
          </p:cNvPr>
          <p:cNvSpPr txBox="1"/>
          <p:nvPr/>
        </p:nvSpPr>
        <p:spPr>
          <a:xfrm>
            <a:off x="6096000" y="381000"/>
            <a:ext cx="5588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Общины земледельцев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13F2922A-35E3-A53B-18D5-E414B3D2AB71}"/>
              </a:ext>
            </a:extLst>
          </p:cNvPr>
          <p:cNvSpPr/>
          <p:nvPr/>
        </p:nvSpPr>
        <p:spPr>
          <a:xfrm>
            <a:off x="6096000" y="9748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94CEFF32-EA35-7508-7666-CDA56A777DB4}"/>
              </a:ext>
            </a:extLst>
          </p:cNvPr>
          <p:cNvSpPr/>
          <p:nvPr/>
        </p:nvSpPr>
        <p:spPr>
          <a:xfrm>
            <a:off x="6299200" y="9748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2E40B615-87CF-CD5E-368B-B85078554B6B}"/>
              </a:ext>
            </a:extLst>
          </p:cNvPr>
          <p:cNvSpPr/>
          <p:nvPr/>
        </p:nvSpPr>
        <p:spPr>
          <a:xfrm>
            <a:off x="6502400" y="9748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CD846ACB-A596-0896-433F-C904B053C1FD}"/>
              </a:ext>
            </a:extLst>
          </p:cNvPr>
          <p:cNvCxnSpPr/>
          <p:nvPr/>
        </p:nvCxnSpPr>
        <p:spPr>
          <a:xfrm>
            <a:off x="6781800" y="10383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lan card">
            <a:extLst>
              <a:ext uri="{FF2B5EF4-FFF2-40B4-BE49-F238E27FC236}">
                <a16:creationId xmlns:a16="http://schemas.microsoft.com/office/drawing/2014/main" id="{EE5F1FAE-69C0-3AF3-4187-07A44F2BFD37}"/>
              </a:ext>
            </a:extLst>
          </p:cNvPr>
          <p:cNvSpPr/>
          <p:nvPr/>
        </p:nvSpPr>
        <p:spPr>
          <a:xfrm>
            <a:off x="6096000" y="1254252"/>
            <a:ext cx="5486400" cy="111252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lan">
            <a:extLst>
              <a:ext uri="{FF2B5EF4-FFF2-40B4-BE49-F238E27FC236}">
                <a16:creationId xmlns:a16="http://schemas.microsoft.com/office/drawing/2014/main" id="{9E1D0F90-49A4-9642-1CBA-2797E131671F}"/>
              </a:ext>
            </a:extLst>
          </p:cNvPr>
          <p:cNvSpPr txBox="1"/>
          <p:nvPr/>
        </p:nvSpPr>
        <p:spPr>
          <a:xfrm>
            <a:off x="6350000" y="1406652"/>
            <a:ext cx="5054600" cy="807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EE9E7A"/>
                </a:solidFill>
                <a:latin typeface="Georgia" panose="02040502050405020303" pitchFamily="18" charset="0"/>
              </a:rPr>
              <a:t>Родовая община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F4EEE1"/>
                </a:solidFill>
                <a:latin typeface="Segoe UI" panose="020B0502040204020203" pitchFamily="34" charset="0"/>
              </a:rPr>
              <a:t>Во главе рода - </a:t>
            </a:r>
            <a:r>
              <a:rPr lang="ru-RU" sz="2400" b="1" dirty="0">
                <a:solidFill>
                  <a:srgbClr val="EE9E7A"/>
                </a:solidFill>
                <a:latin typeface="Segoe UI" panose="020B0502040204020203" pitchFamily="34" charset="0"/>
              </a:rPr>
              <a:t>СТАРЕЙШИНА</a:t>
            </a:r>
          </a:p>
        </p:txBody>
      </p:sp>
      <p:sp>
        <p:nvSpPr>
          <p:cNvPr id="13" name="Clan bar">
            <a:extLst>
              <a:ext uri="{FF2B5EF4-FFF2-40B4-BE49-F238E27FC236}">
                <a16:creationId xmlns:a16="http://schemas.microsoft.com/office/drawing/2014/main" id="{5D89688E-91FF-92D2-E579-FF7192F9B450}"/>
              </a:ext>
            </a:extLst>
          </p:cNvPr>
          <p:cNvSpPr/>
          <p:nvPr/>
        </p:nvSpPr>
        <p:spPr>
          <a:xfrm>
            <a:off x="6197600" y="1381252"/>
            <a:ext cx="50800" cy="858520"/>
          </a:xfrm>
          <a:prstGeom prst="rect">
            <a:avLst/>
          </a:prstGeom>
          <a:solidFill>
            <a:srgbClr val="EE9E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own arrow">
            <a:extLst>
              <a:ext uri="{FF2B5EF4-FFF2-40B4-BE49-F238E27FC236}">
                <a16:creationId xmlns:a16="http://schemas.microsoft.com/office/drawing/2014/main" id="{B9BFBE95-7092-79B2-9D56-1A59FEE8CB8A}"/>
              </a:ext>
            </a:extLst>
          </p:cNvPr>
          <p:cNvSpPr/>
          <p:nvPr/>
        </p:nvSpPr>
        <p:spPr>
          <a:xfrm>
            <a:off x="8534400" y="2366772"/>
            <a:ext cx="584200" cy="584200"/>
          </a:xfrm>
          <a:prstGeom prst="downArrow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Verv card">
            <a:extLst>
              <a:ext uri="{FF2B5EF4-FFF2-40B4-BE49-F238E27FC236}">
                <a16:creationId xmlns:a16="http://schemas.microsoft.com/office/drawing/2014/main" id="{2C8B6A7D-75BA-4DB2-B678-A7AFDABBF788}"/>
              </a:ext>
            </a:extLst>
          </p:cNvPr>
          <p:cNvSpPr/>
          <p:nvPr/>
        </p:nvSpPr>
        <p:spPr>
          <a:xfrm>
            <a:off x="6096000" y="3103372"/>
            <a:ext cx="5486400" cy="23622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Verv">
            <a:extLst>
              <a:ext uri="{FF2B5EF4-FFF2-40B4-BE49-F238E27FC236}">
                <a16:creationId xmlns:a16="http://schemas.microsoft.com/office/drawing/2014/main" id="{AC47D84C-4C1A-9B8D-A04D-4F5312308FB7}"/>
              </a:ext>
            </a:extLst>
          </p:cNvPr>
          <p:cNvSpPr txBox="1"/>
          <p:nvPr/>
        </p:nvSpPr>
        <p:spPr>
          <a:xfrm>
            <a:off x="6350000" y="3255772"/>
            <a:ext cx="5054600" cy="2057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AE522D"/>
                </a:solidFill>
                <a:latin typeface="Georgia" panose="02040502050405020303" pitchFamily="18" charset="0"/>
              </a:rPr>
              <a:t>ВЕРВЬ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5221D"/>
                </a:solidFill>
                <a:latin typeface="Segoe UI" panose="020B0502040204020203" pitchFamily="34" charset="0"/>
              </a:rPr>
              <a:t>(Соседская община)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5221D"/>
                </a:solidFill>
                <a:latin typeface="Segoe UI" panose="020B0502040204020203" pitchFamily="34" charset="0"/>
              </a:rPr>
              <a:t>Члены верви совместно владели угодьями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AE522D"/>
                </a:solidFill>
                <a:latin typeface="Georgia" panose="02040502050405020303" pitchFamily="18" charset="0"/>
              </a:rPr>
              <a:t>ВЕЧЕ</a:t>
            </a:r>
            <a:r>
              <a:rPr lang="ru-RU" sz="2400" dirty="0">
                <a:solidFill>
                  <a:srgbClr val="25221D"/>
                </a:solidFill>
                <a:latin typeface="Segoe UI" panose="020B0502040204020203" pitchFamily="34" charset="0"/>
              </a:rPr>
              <a:t> - общий совет</a:t>
            </a:r>
          </a:p>
        </p:txBody>
      </p:sp>
      <p:sp>
        <p:nvSpPr>
          <p:cNvPr id="17" name="Verv bar">
            <a:extLst>
              <a:ext uri="{FF2B5EF4-FFF2-40B4-BE49-F238E27FC236}">
                <a16:creationId xmlns:a16="http://schemas.microsoft.com/office/drawing/2014/main" id="{0A13A32A-25A0-26F6-9BAB-7373FEBCCD98}"/>
              </a:ext>
            </a:extLst>
          </p:cNvPr>
          <p:cNvSpPr/>
          <p:nvPr/>
        </p:nvSpPr>
        <p:spPr>
          <a:xfrm>
            <a:off x="6197600" y="3230372"/>
            <a:ext cx="50800" cy="210820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29178C16-9A7A-C160-533F-23EF1D44C04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05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C409A0EA-DAF9-7B7C-7DF8-D526838BC01F}"/>
              </a:ext>
            </a:extLst>
          </p:cNvPr>
          <p:cNvSpPr/>
          <p:nvPr/>
        </p:nvSpPr>
        <p:spPr>
          <a:xfrm>
            <a:off x="6203950" y="228600"/>
            <a:ext cx="5245100" cy="6350000"/>
          </a:xfrm>
          <a:prstGeom prst="roundRect">
            <a:avLst>
              <a:gd name="adj" fmla="val 3000"/>
            </a:avLst>
          </a:prstGeom>
          <a:solidFill>
            <a:srgbClr val="FFFDF7"/>
          </a:solidFill>
          <a:ln w="9525">
            <a:solidFill>
              <a:srgbClr val="D8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народы Восточной Европы в конце IX – начале X в. (Ю. Коряков)">
            <a:extLst>
              <a:ext uri="{FF2B5EF4-FFF2-40B4-BE49-F238E27FC236}">
                <a16:creationId xmlns:a16="http://schemas.microsoft.com/office/drawing/2014/main" id="{0DCAA3CF-EEC4-A7C4-C5BE-6625B55D26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330200"/>
            <a:ext cx="5041900" cy="6146800"/>
          </a:xfrm>
          <a:prstGeom prst="rect">
            <a:avLst/>
          </a:prstGeom>
        </p:spPr>
      </p:pic>
      <p:sp>
        <p:nvSpPr>
          <p:cNvPr id="6" name="Heading">
            <a:extLst>
              <a:ext uri="{FF2B5EF4-FFF2-40B4-BE49-F238E27FC236}">
                <a16:creationId xmlns:a16="http://schemas.microsoft.com/office/drawing/2014/main" id="{1362DAAA-C1E2-24D7-BC8F-D1F6B0AE403C}"/>
              </a:ext>
            </a:extLst>
          </p:cNvPr>
          <p:cNvSpPr txBox="1"/>
          <p:nvPr/>
        </p:nvSpPr>
        <p:spPr>
          <a:xfrm>
            <a:off x="609600" y="381000"/>
            <a:ext cx="5080000" cy="10424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600" dirty="0">
                <a:solidFill>
                  <a:srgbClr val="25221D"/>
                </a:solidFill>
                <a:latin typeface="Georgia" panose="02040502050405020303" pitchFamily="18" charset="0"/>
              </a:rPr>
              <a:t>Племена восточных славян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9678114A-E465-4213-B20D-EBE4C866E8B8}"/>
              </a:ext>
            </a:extLst>
          </p:cNvPr>
          <p:cNvSpPr/>
          <p:nvPr/>
        </p:nvSpPr>
        <p:spPr>
          <a:xfrm>
            <a:off x="609600" y="1525016"/>
            <a:ext cx="127000" cy="127000"/>
          </a:xfrm>
          <a:prstGeom prst="diamond">
            <a:avLst/>
          </a:prstGeom>
          <a:solidFill>
            <a:srgbClr val="A87A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AECC2445-428F-8373-A7A5-34F0EE000E40}"/>
              </a:ext>
            </a:extLst>
          </p:cNvPr>
          <p:cNvSpPr/>
          <p:nvPr/>
        </p:nvSpPr>
        <p:spPr>
          <a:xfrm>
            <a:off x="812800" y="1525016"/>
            <a:ext cx="127000" cy="127000"/>
          </a:xfrm>
          <a:prstGeom prst="diamond">
            <a:avLst/>
          </a:prstGeom>
          <a:solidFill>
            <a:srgbClr val="3D6A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ADD8C372-7982-8495-6107-2A31B00C493B}"/>
              </a:ext>
            </a:extLst>
          </p:cNvPr>
          <p:cNvSpPr/>
          <p:nvPr/>
        </p:nvSpPr>
        <p:spPr>
          <a:xfrm>
            <a:off x="1016000" y="1525016"/>
            <a:ext cx="127000" cy="127000"/>
          </a:xfrm>
          <a:prstGeom prst="diamond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0FEF3F81-F598-8330-1852-99B519A83DD5}"/>
              </a:ext>
            </a:extLst>
          </p:cNvPr>
          <p:cNvCxnSpPr/>
          <p:nvPr/>
        </p:nvCxnSpPr>
        <p:spPr>
          <a:xfrm>
            <a:off x="1295400" y="1588516"/>
            <a:ext cx="1981200" cy="0"/>
          </a:xfrm>
          <a:prstGeom prst="line">
            <a:avLst/>
          </a:prstGeom>
          <a:ln w="9525">
            <a:solidFill>
              <a:srgbClr val="C2A6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ity 0 card">
            <a:extLst>
              <a:ext uri="{FF2B5EF4-FFF2-40B4-BE49-F238E27FC236}">
                <a16:creationId xmlns:a16="http://schemas.microsoft.com/office/drawing/2014/main" id="{41DF6E9C-8212-5551-8A2C-B3DDEFD0CE00}"/>
              </a:ext>
            </a:extLst>
          </p:cNvPr>
          <p:cNvSpPr/>
          <p:nvPr/>
        </p:nvSpPr>
        <p:spPr>
          <a:xfrm>
            <a:off x="609600" y="1931416"/>
            <a:ext cx="5080000" cy="1544320"/>
          </a:xfrm>
          <a:prstGeom prst="roundRect">
            <a:avLst>
              <a:gd name="adj" fmla="val 6000"/>
            </a:avLst>
          </a:prstGeom>
          <a:solidFill>
            <a:srgbClr val="F6E2D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ity 0">
            <a:extLst>
              <a:ext uri="{FF2B5EF4-FFF2-40B4-BE49-F238E27FC236}">
                <a16:creationId xmlns:a16="http://schemas.microsoft.com/office/drawing/2014/main" id="{6DF417A5-134D-D0BD-D01A-3A0F9594BEED}"/>
              </a:ext>
            </a:extLst>
          </p:cNvPr>
          <p:cNvSpPr txBox="1"/>
          <p:nvPr/>
        </p:nvSpPr>
        <p:spPr>
          <a:xfrm>
            <a:off x="889000" y="2109216"/>
            <a:ext cx="4597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По легенде, вождь полян </a:t>
            </a:r>
            <a:r>
              <a:rPr lang="ru-RU" sz="2600" b="1" dirty="0">
                <a:solidFill>
                  <a:srgbClr val="AE522D"/>
                </a:solidFill>
                <a:latin typeface="Segoe UI" panose="020B0502040204020203" pitchFamily="34" charset="0"/>
              </a:rPr>
              <a:t>Кий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 стал основателем города </a:t>
            </a:r>
            <a:r>
              <a:rPr lang="ru-RU" sz="2600" b="1" dirty="0">
                <a:solidFill>
                  <a:srgbClr val="AE522D"/>
                </a:solidFill>
                <a:latin typeface="Georgia" panose="02040502050405020303" pitchFamily="18" charset="0"/>
              </a:rPr>
              <a:t>КИЕВ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 - центра </a:t>
            </a:r>
            <a:r>
              <a:rPr lang="ru-RU" sz="2600" dirty="0" err="1">
                <a:solidFill>
                  <a:srgbClr val="25221D"/>
                </a:solidFill>
                <a:latin typeface="Segoe UI" panose="020B0502040204020203" pitchFamily="34" charset="0"/>
              </a:rPr>
              <a:t>полнян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City 0 bar">
            <a:extLst>
              <a:ext uri="{FF2B5EF4-FFF2-40B4-BE49-F238E27FC236}">
                <a16:creationId xmlns:a16="http://schemas.microsoft.com/office/drawing/2014/main" id="{9B5692B9-CA70-A304-8D08-011F66CB16C7}"/>
              </a:ext>
            </a:extLst>
          </p:cNvPr>
          <p:cNvSpPr/>
          <p:nvPr/>
        </p:nvSpPr>
        <p:spPr>
          <a:xfrm>
            <a:off x="711200" y="2058416"/>
            <a:ext cx="50800" cy="1290320"/>
          </a:xfrm>
          <a:prstGeom prst="rect">
            <a:avLst/>
          </a:prstGeom>
          <a:solidFill>
            <a:srgbClr val="AE52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ity 1 card">
            <a:extLst>
              <a:ext uri="{FF2B5EF4-FFF2-40B4-BE49-F238E27FC236}">
                <a16:creationId xmlns:a16="http://schemas.microsoft.com/office/drawing/2014/main" id="{7729BBE9-7169-C788-54AF-72E76F195E4B}"/>
              </a:ext>
            </a:extLst>
          </p:cNvPr>
          <p:cNvSpPr/>
          <p:nvPr/>
        </p:nvSpPr>
        <p:spPr>
          <a:xfrm>
            <a:off x="609600" y="3780536"/>
            <a:ext cx="5080000" cy="1148080"/>
          </a:xfrm>
          <a:prstGeom prst="roundRect">
            <a:avLst>
              <a:gd name="adj" fmla="val 6000"/>
            </a:avLst>
          </a:prstGeom>
          <a:solidFill>
            <a:srgbClr val="DC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ity 1">
            <a:extLst>
              <a:ext uri="{FF2B5EF4-FFF2-40B4-BE49-F238E27FC236}">
                <a16:creationId xmlns:a16="http://schemas.microsoft.com/office/drawing/2014/main" id="{4032C46E-94C2-817F-3658-4175E1390F8B}"/>
              </a:ext>
            </a:extLst>
          </p:cNvPr>
          <p:cNvSpPr txBox="1"/>
          <p:nvPr/>
        </p:nvSpPr>
        <p:spPr>
          <a:xfrm>
            <a:off x="889000" y="3958336"/>
            <a:ext cx="45974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C6891"/>
                </a:solidFill>
                <a:latin typeface="Georgia" panose="02040502050405020303" pitchFamily="18" charset="0"/>
              </a:rPr>
              <a:t>НОВГОРОД</a:t>
            </a:r>
            <a:r>
              <a:rPr lang="ru-RU" sz="2600" dirty="0">
                <a:solidFill>
                  <a:srgbClr val="25221D"/>
                </a:solidFill>
                <a:latin typeface="Segoe UI" panose="020B0502040204020203" pitchFamily="34" charset="0"/>
              </a:rPr>
              <a:t> - центр ильменских словен.</a:t>
            </a:r>
          </a:p>
        </p:txBody>
      </p:sp>
      <p:sp>
        <p:nvSpPr>
          <p:cNvPr id="16" name="City 1 bar">
            <a:extLst>
              <a:ext uri="{FF2B5EF4-FFF2-40B4-BE49-F238E27FC236}">
                <a16:creationId xmlns:a16="http://schemas.microsoft.com/office/drawing/2014/main" id="{246178D8-AA0D-4536-FB0A-CBA2CA608723}"/>
              </a:ext>
            </a:extLst>
          </p:cNvPr>
          <p:cNvSpPr/>
          <p:nvPr/>
        </p:nvSpPr>
        <p:spPr>
          <a:xfrm>
            <a:off x="711200" y="3907536"/>
            <a:ext cx="50800" cy="894080"/>
          </a:xfrm>
          <a:prstGeom prst="rect">
            <a:avLst/>
          </a:prstGeom>
          <a:solidFill>
            <a:srgbClr val="2C689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F2758767-8D07-6017-1034-87454C20F2A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57B6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57B6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62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p mount">
            <a:extLst>
              <a:ext uri="{FF2B5EF4-FFF2-40B4-BE49-F238E27FC236}">
                <a16:creationId xmlns:a16="http://schemas.microsoft.com/office/drawing/2014/main" id="{F07717AB-CA95-E434-E119-A40DD15E690D}"/>
              </a:ext>
            </a:extLst>
          </p:cNvPr>
          <p:cNvSpPr/>
          <p:nvPr/>
        </p:nvSpPr>
        <p:spPr>
          <a:xfrm>
            <a:off x="508000" y="361950"/>
            <a:ext cx="5588000" cy="6134100"/>
          </a:xfrm>
          <a:prstGeom prst="roundRect">
            <a:avLst>
              <a:gd name="adj" fmla="val 3000"/>
            </a:avLst>
          </a:prstGeom>
          <a:solidFill>
            <a:srgbClr val="F7F1E4"/>
          </a:solidFill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ap" descr="Карта: славяне и их соседи в VII–VIII вв. (Ю. Коряков)">
            <a:extLst>
              <a:ext uri="{FF2B5EF4-FFF2-40B4-BE49-F238E27FC236}">
                <a16:creationId xmlns:a16="http://schemas.microsoft.com/office/drawing/2014/main" id="{B8ECD53C-7F55-4B3B-7100-4A619969793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3550"/>
            <a:ext cx="5384800" cy="5930900"/>
          </a:xfrm>
          <a:prstGeom prst="rect">
            <a:avLst/>
          </a:prstGeom>
        </p:spPr>
      </p:pic>
      <p:sp>
        <p:nvSpPr>
          <p:cNvPr id="6" name="Heading">
            <a:extLst>
              <a:ext uri="{FF2B5EF4-FFF2-40B4-BE49-F238E27FC236}">
                <a16:creationId xmlns:a16="http://schemas.microsoft.com/office/drawing/2014/main" id="{08DE3F94-DF89-1587-E80A-6264872A4B6F}"/>
              </a:ext>
            </a:extLst>
          </p:cNvPr>
          <p:cNvSpPr txBox="1"/>
          <p:nvPr/>
        </p:nvSpPr>
        <p:spPr>
          <a:xfrm>
            <a:off x="6477000" y="508000"/>
            <a:ext cx="5207000" cy="4922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3400" dirty="0">
                <a:solidFill>
                  <a:srgbClr val="F4EEE1"/>
                </a:solidFill>
                <a:latin typeface="Georgia" panose="02040502050405020303" pitchFamily="18" charset="0"/>
              </a:rPr>
              <a:t>Соседи восточных славян</a:t>
            </a:r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4D29B459-8ED8-CF85-CC60-9DF6303B0FED}"/>
              </a:ext>
            </a:extLst>
          </p:cNvPr>
          <p:cNvSpPr/>
          <p:nvPr/>
        </p:nvSpPr>
        <p:spPr>
          <a:xfrm>
            <a:off x="6477000" y="1101852"/>
            <a:ext cx="127000" cy="127000"/>
          </a:xfrm>
          <a:prstGeom prst="diamond">
            <a:avLst/>
          </a:prstGeom>
          <a:solidFill>
            <a:srgbClr val="E6BE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zenge">
            <a:extLst>
              <a:ext uri="{FF2B5EF4-FFF2-40B4-BE49-F238E27FC236}">
                <a16:creationId xmlns:a16="http://schemas.microsoft.com/office/drawing/2014/main" id="{21A0D58B-168B-4FA8-4551-A764E59F8606}"/>
              </a:ext>
            </a:extLst>
          </p:cNvPr>
          <p:cNvSpPr/>
          <p:nvPr/>
        </p:nvSpPr>
        <p:spPr>
          <a:xfrm>
            <a:off x="6680200" y="1101852"/>
            <a:ext cx="127000" cy="127000"/>
          </a:xfrm>
          <a:prstGeom prst="diamond">
            <a:avLst/>
          </a:prstGeom>
          <a:solidFill>
            <a:srgbClr val="9DCB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zenge">
            <a:extLst>
              <a:ext uri="{FF2B5EF4-FFF2-40B4-BE49-F238E27FC236}">
                <a16:creationId xmlns:a16="http://schemas.microsoft.com/office/drawing/2014/main" id="{933E2707-14B8-FAF9-9721-C307432D9A4F}"/>
              </a:ext>
            </a:extLst>
          </p:cNvPr>
          <p:cNvSpPr/>
          <p:nvPr/>
        </p:nvSpPr>
        <p:spPr>
          <a:xfrm>
            <a:off x="6883400" y="1101852"/>
            <a:ext cx="127000" cy="127000"/>
          </a:xfrm>
          <a:prstGeom prst="diamond">
            <a:avLst/>
          </a:prstGeom>
          <a:solidFill>
            <a:srgbClr val="90C1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40D289A2-1AF6-03B8-DA7E-EC7502AE0FFA}"/>
              </a:ext>
            </a:extLst>
          </p:cNvPr>
          <p:cNvCxnSpPr/>
          <p:nvPr/>
        </p:nvCxnSpPr>
        <p:spPr>
          <a:xfrm>
            <a:off x="7162800" y="1165352"/>
            <a:ext cx="1981200" cy="0"/>
          </a:xfrm>
          <a:prstGeom prst="line">
            <a:avLst/>
          </a:prstGeom>
          <a:ln w="9525">
            <a:solidFill>
              <a:srgbClr val="3A4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ribute card">
            <a:extLst>
              <a:ext uri="{FF2B5EF4-FFF2-40B4-BE49-F238E27FC236}">
                <a16:creationId xmlns:a16="http://schemas.microsoft.com/office/drawing/2014/main" id="{AEA633DD-4A68-CA34-C771-9483E9F47764}"/>
              </a:ext>
            </a:extLst>
          </p:cNvPr>
          <p:cNvSpPr/>
          <p:nvPr/>
        </p:nvSpPr>
        <p:spPr>
          <a:xfrm>
            <a:off x="6477000" y="1508252"/>
            <a:ext cx="5105400" cy="2387600"/>
          </a:xfrm>
          <a:prstGeom prst="roundRect">
            <a:avLst>
              <a:gd name="adj" fmla="val 6000"/>
            </a:avLst>
          </a:prstGeom>
          <a:solidFill>
            <a:srgbClr val="223027"/>
          </a:solidFill>
          <a:ln w="9525">
            <a:solidFill>
              <a:srgbClr val="3A4B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ribute">
            <a:extLst>
              <a:ext uri="{FF2B5EF4-FFF2-40B4-BE49-F238E27FC236}">
                <a16:creationId xmlns:a16="http://schemas.microsoft.com/office/drawing/2014/main" id="{9F785A87-BAD0-4379-2CAB-1E14D92F31A6}"/>
              </a:ext>
            </a:extLst>
          </p:cNvPr>
          <p:cNvSpPr txBox="1"/>
          <p:nvPr/>
        </p:nvSpPr>
        <p:spPr>
          <a:xfrm>
            <a:off x="6781800" y="1711452"/>
            <a:ext cx="4572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E6BE6B"/>
                </a:solidFill>
                <a:latin typeface="Georgia" panose="02040502050405020303" pitchFamily="18" charset="0"/>
              </a:rPr>
              <a:t>VIII в.</a:t>
            </a: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 - восточнославянские племена, жившие близко к степям, попали в зависимость от </a:t>
            </a:r>
            <a:r>
              <a:rPr lang="ru-RU" sz="2500" b="1" dirty="0">
                <a:solidFill>
                  <a:srgbClr val="B0BACA"/>
                </a:solidFill>
                <a:latin typeface="Segoe UI" panose="020B0502040204020203" pitchFamily="34" charset="0"/>
              </a:rPr>
              <a:t>Хазарского каганата</a:t>
            </a: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 и </a:t>
            </a:r>
            <a:r>
              <a:rPr lang="ru-RU" sz="2500" b="1" dirty="0">
                <a:solidFill>
                  <a:srgbClr val="E6BE6B"/>
                </a:solidFill>
                <a:latin typeface="Segoe UI" panose="020B0502040204020203" pitchFamily="34" charset="0"/>
              </a:rPr>
              <a:t>платили ему дань</a:t>
            </a:r>
            <a:r>
              <a:rPr lang="ru-RU" sz="2500" dirty="0">
                <a:solidFill>
                  <a:srgbClr val="F4EEE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Tribute bar">
            <a:extLst>
              <a:ext uri="{FF2B5EF4-FFF2-40B4-BE49-F238E27FC236}">
                <a16:creationId xmlns:a16="http://schemas.microsoft.com/office/drawing/2014/main" id="{47B62D61-69C0-9A2D-5513-C14338EB5FB6}"/>
              </a:ext>
            </a:extLst>
          </p:cNvPr>
          <p:cNvSpPr/>
          <p:nvPr/>
        </p:nvSpPr>
        <p:spPr>
          <a:xfrm>
            <a:off x="6578600" y="1635252"/>
            <a:ext cx="50800" cy="2057400"/>
          </a:xfrm>
          <a:prstGeom prst="rect">
            <a:avLst/>
          </a:prstGeom>
          <a:solidFill>
            <a:srgbClr val="B0BAC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Miniature" descr="Требование хазарами дани с полян, миниатюра Радзивилловской летописи, конец XV в.">
            <a:extLst>
              <a:ext uri="{FF2B5EF4-FFF2-40B4-BE49-F238E27FC236}">
                <a16:creationId xmlns:a16="http://schemas.microsoft.com/office/drawing/2014/main" id="{38780CA6-A3E3-5413-82DA-45511198209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84" y="4073652"/>
            <a:ext cx="4953032" cy="2377948"/>
          </a:xfrm>
          <a:prstGeom prst="roundRect">
            <a:avLst>
              <a:gd name="adj" fmla="val 4000"/>
            </a:avLst>
          </a:prstGeom>
          <a:ln w="9525">
            <a:solidFill>
              <a:srgbClr val="3A4B3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9F234BA3-63C5-0D27-1B2D-D916029066F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A394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A394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4972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21D"/>
      </a:dk1>
      <a:lt1>
        <a:srgbClr val="FFFFFF"/>
      </a:lt1>
      <a:dk2>
        <a:srgbClr val="574F44"/>
      </a:dk2>
      <a:lt2>
        <a:srgbClr val="F6EAD0"/>
      </a:lt2>
      <a:accent1>
        <a:srgbClr val="AE522D"/>
      </a:accent1>
      <a:accent2>
        <a:srgbClr val="2C6891"/>
      </a:accent2>
      <a:accent3>
        <a:srgbClr val="A87A22"/>
      </a:accent3>
      <a:accent4>
        <a:srgbClr val="3D6A39"/>
      </a:accent4>
      <a:accent5>
        <a:srgbClr val="73406D"/>
      </a:accent5>
      <a:accent6>
        <a:srgbClr val="56606E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Произвольный</PresentationFormat>
  <Paragraphs>117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Georgia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ВОСТОЧНЫЕ СЛАВЯНЕ И ИХ СОСЕДИ</dc:title>
  <dc:creator>100ballnik.com</dc:creator>
  <cp:lastModifiedBy>Mendal</cp:lastModifiedBy>
  <cp:revision>1</cp:revision>
  <dcterms:created xsi:type="dcterms:W3CDTF">2026-11-02T07:20:16Z</dcterms:created>
  <dcterms:modified xsi:type="dcterms:W3CDTF">2026-11-02T07:20:16Z</dcterms:modified>
</cp:coreProperties>
</file>