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CC89C9-A592-7DAD-B5B7-2FEF3A61A9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C469EE-9AA4-A7D3-B47B-5D23D6915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46263D-5AE4-FA28-24CA-FD5D719B7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DF4D5F-B2F3-6647-FC2B-05DDA3C42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2D533D-5A53-5ED4-5CC6-652CA261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921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75F4E1-1C8F-11B3-7A0C-EC97CD507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C9911B-C2F9-AE1D-0170-E0D56457D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7FDE07-940B-5E66-5DF6-2A96D069F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49F5D0-919B-0A61-2B33-CC48127A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372049-F520-FE9E-20A9-ACEC5FDB1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323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88C77-166C-F6F4-EC95-82A2489C8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5269C3-D7EF-25DD-E0C2-337B44D47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830D6A-F055-75CB-A827-08F6C78CA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6DB75B-9C6A-60C8-BAB9-CB12D987C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ED3205-2334-2FB7-83D5-11F72758C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80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F321C1-4EA7-5985-861B-15BC4194B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33591B-4AAA-3B1E-BA65-C980E51B4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697360-3D07-CEFF-7C72-1E860819A9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9C0F1D-6DAB-F237-A4E4-EC2FCEDAD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F1A737-7E1B-FC71-6143-53EC448F0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D5E2A6-A3F3-BA2C-91CF-F4FAECD57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26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11603F-EE76-DC4A-B0C2-F5D1A5F8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0C203D-AA1F-147A-81DA-5EFBD9F54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F177A1-B471-643D-1E94-22380751D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97AABA-CE62-8274-FEF7-C5E738727C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9F812F-DDBE-02FF-7124-1DF7688474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72F467-BFAD-6AFD-BD08-2C05573C5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3A5390-2979-3E4E-B1B1-1B2CDEDD2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551DA09-1F6A-DC2D-7FD1-A300D2E48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702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1309A0-88DF-F702-ACDB-9309C0679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ACFAE69-5ED6-0C6E-5549-99436D4AA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B1C2A0F-FA77-4A26-87E5-293FC251D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87E62C-1AED-783E-AE76-34056708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83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C7DDA70-CC8D-AD98-F1C3-0F1DDB7F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717060D-E67D-DCA5-E471-FA6EA1BB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320946-21B8-6434-7776-9E0E29057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33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E56C00-0ABE-FC5F-3B6C-31561660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29BEBF-AFBA-FC52-4CE0-F6E7DDB95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674679-F2B0-C8D4-EA2C-376687BAC0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E43E50-8BB8-C288-91EC-A7EDC3323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192EDB-6E23-D1DF-5808-D6AD5A0C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BFF80D-FD92-428E-AB17-85498C25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567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976D96-C495-905F-08EE-9EC30E16E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6F562B2-AA61-4EF1-DD46-580F8BE80A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D80838-FE26-DC40-25FA-54F1A7249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9C5D9A-DFAB-D400-FC92-A3D6865CB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AD3A6A-FA89-540F-D269-E566B0180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114091-039B-3BA9-5499-6CE3B6A9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579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FD208-17A3-1DEC-DF76-9BE8D6E5E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6ACD186-2187-B238-E3DA-E1E12306A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01D0B5-6E72-2FD4-4206-2DD712CBF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E3619C-EC2B-2A52-1AA7-5C4FED4FD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296D09-36F2-39B1-A512-2BCFF7B0A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481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FAAA547-A1F3-E9E0-6E82-6C1DFE260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E4B1CC-E669-BD6F-7210-C9DB1AFE8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5B3662-CC09-9A36-BB01-FA849B53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463D35-578C-4A00-52E5-C59E6C210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DCDCDE-DB9E-02B7-2866-F5F085DFB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444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54F8E-21B3-DFFE-4459-C6555138A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F9EC6A-5FA3-7EA3-3326-BC25C4266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502F2D-275B-5FF8-5B78-E4625D1987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DBFBC0-9577-4502-B703-A6872ED0ED50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628C28-1DE7-09AF-09CF-60D2A952B8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3B07C9-2FF7-F1A7-E433-31610F38B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24FCF6-B9CA-492D-AD72-CAFF1575A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330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aticule">
            <a:extLst>
              <a:ext uri="{FF2B5EF4-FFF2-40B4-BE49-F238E27FC236}">
                <a16:creationId xmlns:a16="http://schemas.microsoft.com/office/drawing/2014/main" id="{AB5C68D7-D70E-6E40-9CAD-C07C889AB346}"/>
              </a:ext>
            </a:extLst>
          </p:cNvPr>
          <p:cNvGrpSpPr/>
          <p:nvPr/>
        </p:nvGrpSpPr>
        <p:grpSpPr>
          <a:xfrm>
            <a:off x="0" y="4191000"/>
            <a:ext cx="12192000" cy="2667000"/>
            <a:chOff x="0" y="4191000"/>
            <a:chExt cx="12192000" cy="2667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370C8E5C-A64B-CD1E-80F2-1BC23133E152}"/>
                </a:ext>
              </a:extLst>
            </p:cNvPr>
            <p:cNvCxnSpPr/>
            <p:nvPr/>
          </p:nvCxnSpPr>
          <p:spPr>
            <a:xfrm>
              <a:off x="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256434D1-13FC-D193-40D6-9CAE2524449C}"/>
                </a:ext>
              </a:extLst>
            </p:cNvPr>
            <p:cNvCxnSpPr/>
            <p:nvPr/>
          </p:nvCxnSpPr>
          <p:spPr>
            <a:xfrm>
              <a:off x="381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DE41632B-FDD4-9C49-D412-861F67DDDFB0}"/>
                </a:ext>
              </a:extLst>
            </p:cNvPr>
            <p:cNvCxnSpPr/>
            <p:nvPr/>
          </p:nvCxnSpPr>
          <p:spPr>
            <a:xfrm>
              <a:off x="762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E13B8BD5-5240-8015-B54C-327F38E89D1D}"/>
                </a:ext>
              </a:extLst>
            </p:cNvPr>
            <p:cNvCxnSpPr/>
            <p:nvPr/>
          </p:nvCxnSpPr>
          <p:spPr>
            <a:xfrm>
              <a:off x="1143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6D5AD8D9-5633-453A-3AFA-769E04DDE414}"/>
                </a:ext>
              </a:extLst>
            </p:cNvPr>
            <p:cNvCxnSpPr/>
            <p:nvPr/>
          </p:nvCxnSpPr>
          <p:spPr>
            <a:xfrm>
              <a:off x="1524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F6CE9540-8621-240B-6326-7C68D0D543C5}"/>
                </a:ext>
              </a:extLst>
            </p:cNvPr>
            <p:cNvCxnSpPr/>
            <p:nvPr/>
          </p:nvCxnSpPr>
          <p:spPr>
            <a:xfrm>
              <a:off x="1905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3F007BB7-6C4C-BD0D-7D55-798A4F3751A0}"/>
                </a:ext>
              </a:extLst>
            </p:cNvPr>
            <p:cNvCxnSpPr/>
            <p:nvPr/>
          </p:nvCxnSpPr>
          <p:spPr>
            <a:xfrm>
              <a:off x="2286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8F4EEEF8-8C09-AFE5-7ABA-9DDAFFB38B3A}"/>
                </a:ext>
              </a:extLst>
            </p:cNvPr>
            <p:cNvCxnSpPr/>
            <p:nvPr/>
          </p:nvCxnSpPr>
          <p:spPr>
            <a:xfrm>
              <a:off x="2667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9000127D-8C88-F91F-64FC-E94065D09495}"/>
                </a:ext>
              </a:extLst>
            </p:cNvPr>
            <p:cNvCxnSpPr/>
            <p:nvPr/>
          </p:nvCxnSpPr>
          <p:spPr>
            <a:xfrm>
              <a:off x="3048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AFBAEBAF-6261-0EF3-9847-75BCA1DFF5C2}"/>
                </a:ext>
              </a:extLst>
            </p:cNvPr>
            <p:cNvCxnSpPr/>
            <p:nvPr/>
          </p:nvCxnSpPr>
          <p:spPr>
            <a:xfrm>
              <a:off x="3429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2175B0DE-EE95-59A2-448F-1B05025C2DB3}"/>
                </a:ext>
              </a:extLst>
            </p:cNvPr>
            <p:cNvCxnSpPr/>
            <p:nvPr/>
          </p:nvCxnSpPr>
          <p:spPr>
            <a:xfrm>
              <a:off x="3810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1CFAA512-F17B-7B59-065F-F5AD6118812C}"/>
                </a:ext>
              </a:extLst>
            </p:cNvPr>
            <p:cNvCxnSpPr/>
            <p:nvPr/>
          </p:nvCxnSpPr>
          <p:spPr>
            <a:xfrm>
              <a:off x="4191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57CF8885-EA8A-5AD6-B547-26BE32A18A36}"/>
                </a:ext>
              </a:extLst>
            </p:cNvPr>
            <p:cNvCxnSpPr/>
            <p:nvPr/>
          </p:nvCxnSpPr>
          <p:spPr>
            <a:xfrm>
              <a:off x="4572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42652014-8108-2B8A-4257-F45ACDA57B59}"/>
                </a:ext>
              </a:extLst>
            </p:cNvPr>
            <p:cNvCxnSpPr/>
            <p:nvPr/>
          </p:nvCxnSpPr>
          <p:spPr>
            <a:xfrm>
              <a:off x="4953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0DC79B1C-2320-0493-BFBF-56B8B26B6E66}"/>
                </a:ext>
              </a:extLst>
            </p:cNvPr>
            <p:cNvCxnSpPr/>
            <p:nvPr/>
          </p:nvCxnSpPr>
          <p:spPr>
            <a:xfrm>
              <a:off x="5334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111C892F-A37F-59C4-CD9E-D44FB7FD89CF}"/>
                </a:ext>
              </a:extLst>
            </p:cNvPr>
            <p:cNvCxnSpPr/>
            <p:nvPr/>
          </p:nvCxnSpPr>
          <p:spPr>
            <a:xfrm>
              <a:off x="5715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940CAA78-1238-194E-F357-03D6FEE1BFAC}"/>
                </a:ext>
              </a:extLst>
            </p:cNvPr>
            <p:cNvCxnSpPr/>
            <p:nvPr/>
          </p:nvCxnSpPr>
          <p:spPr>
            <a:xfrm>
              <a:off x="6096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5D64E27D-27E7-52EB-92BC-50A7B1B9CFAD}"/>
                </a:ext>
              </a:extLst>
            </p:cNvPr>
            <p:cNvCxnSpPr/>
            <p:nvPr/>
          </p:nvCxnSpPr>
          <p:spPr>
            <a:xfrm>
              <a:off x="6477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DAA8F82-2DF3-5D18-CF7A-A520859E7207}"/>
                </a:ext>
              </a:extLst>
            </p:cNvPr>
            <p:cNvCxnSpPr/>
            <p:nvPr/>
          </p:nvCxnSpPr>
          <p:spPr>
            <a:xfrm>
              <a:off x="6858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EF998035-DF38-DE87-18E3-B16AFB535CDF}"/>
                </a:ext>
              </a:extLst>
            </p:cNvPr>
            <p:cNvCxnSpPr/>
            <p:nvPr/>
          </p:nvCxnSpPr>
          <p:spPr>
            <a:xfrm>
              <a:off x="7239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3E9F6081-B084-25B2-14B3-D3C7C1F14AEE}"/>
                </a:ext>
              </a:extLst>
            </p:cNvPr>
            <p:cNvCxnSpPr/>
            <p:nvPr/>
          </p:nvCxnSpPr>
          <p:spPr>
            <a:xfrm>
              <a:off x="7620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99E834F7-3BA0-7DF4-B99C-B5311E3820B0}"/>
                </a:ext>
              </a:extLst>
            </p:cNvPr>
            <p:cNvCxnSpPr/>
            <p:nvPr/>
          </p:nvCxnSpPr>
          <p:spPr>
            <a:xfrm>
              <a:off x="8001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BCB39953-AA8B-8B39-7C32-5B0CCD0C923C}"/>
                </a:ext>
              </a:extLst>
            </p:cNvPr>
            <p:cNvCxnSpPr/>
            <p:nvPr/>
          </p:nvCxnSpPr>
          <p:spPr>
            <a:xfrm>
              <a:off x="8382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C88183B7-0BDC-5D25-2B84-0141AB6CB056}"/>
                </a:ext>
              </a:extLst>
            </p:cNvPr>
            <p:cNvCxnSpPr/>
            <p:nvPr/>
          </p:nvCxnSpPr>
          <p:spPr>
            <a:xfrm>
              <a:off x="8763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DBB740B6-9B31-A2FE-85C6-6ABA3F410365}"/>
                </a:ext>
              </a:extLst>
            </p:cNvPr>
            <p:cNvCxnSpPr/>
            <p:nvPr/>
          </p:nvCxnSpPr>
          <p:spPr>
            <a:xfrm>
              <a:off x="9144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3FBFFB14-F2C8-73F3-FDBB-0AE2F384D748}"/>
                </a:ext>
              </a:extLst>
            </p:cNvPr>
            <p:cNvCxnSpPr/>
            <p:nvPr/>
          </p:nvCxnSpPr>
          <p:spPr>
            <a:xfrm>
              <a:off x="9525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3E256D2A-CFD6-4517-8EDE-3DE834602BB1}"/>
                </a:ext>
              </a:extLst>
            </p:cNvPr>
            <p:cNvCxnSpPr/>
            <p:nvPr/>
          </p:nvCxnSpPr>
          <p:spPr>
            <a:xfrm>
              <a:off x="9906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0321B1D6-7B19-FA38-695E-498FFD816FA8}"/>
                </a:ext>
              </a:extLst>
            </p:cNvPr>
            <p:cNvCxnSpPr/>
            <p:nvPr/>
          </p:nvCxnSpPr>
          <p:spPr>
            <a:xfrm>
              <a:off x="10287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4A9A5861-D0CE-FC77-DD9A-EEF5F8D01CE5}"/>
                </a:ext>
              </a:extLst>
            </p:cNvPr>
            <p:cNvCxnSpPr/>
            <p:nvPr/>
          </p:nvCxnSpPr>
          <p:spPr>
            <a:xfrm>
              <a:off x="10668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3B72AF3A-0F58-2E39-4D0D-7AF8FB642DF1}"/>
                </a:ext>
              </a:extLst>
            </p:cNvPr>
            <p:cNvCxnSpPr/>
            <p:nvPr/>
          </p:nvCxnSpPr>
          <p:spPr>
            <a:xfrm>
              <a:off x="11049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FF8EFFAB-F1FE-1D78-8D50-CE5CA612688B}"/>
                </a:ext>
              </a:extLst>
            </p:cNvPr>
            <p:cNvCxnSpPr/>
            <p:nvPr/>
          </p:nvCxnSpPr>
          <p:spPr>
            <a:xfrm>
              <a:off x="11430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E75A1D60-B6A2-3689-3BEC-52458AE2C486}"/>
                </a:ext>
              </a:extLst>
            </p:cNvPr>
            <p:cNvCxnSpPr/>
            <p:nvPr/>
          </p:nvCxnSpPr>
          <p:spPr>
            <a:xfrm>
              <a:off x="11811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859196CA-7BC2-18A5-0AA8-D8A86D7F870D}"/>
                </a:ext>
              </a:extLst>
            </p:cNvPr>
            <p:cNvCxnSpPr/>
            <p:nvPr/>
          </p:nvCxnSpPr>
          <p:spPr>
            <a:xfrm>
              <a:off x="12192000" y="4191000"/>
              <a:ext cx="0" cy="2667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18C6318A-F278-7E3D-C91A-4E79B23F7372}"/>
                </a:ext>
              </a:extLst>
            </p:cNvPr>
            <p:cNvCxnSpPr/>
            <p:nvPr/>
          </p:nvCxnSpPr>
          <p:spPr>
            <a:xfrm>
              <a:off x="0" y="4191000"/>
              <a:ext cx="1219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2622F86B-9AAE-BC9F-9AA2-2B95CBAD3305}"/>
                </a:ext>
              </a:extLst>
            </p:cNvPr>
            <p:cNvCxnSpPr/>
            <p:nvPr/>
          </p:nvCxnSpPr>
          <p:spPr>
            <a:xfrm>
              <a:off x="0" y="4572000"/>
              <a:ext cx="1219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C6E71F15-DC77-F555-777B-716134AAF6D3}"/>
                </a:ext>
              </a:extLst>
            </p:cNvPr>
            <p:cNvCxnSpPr/>
            <p:nvPr/>
          </p:nvCxnSpPr>
          <p:spPr>
            <a:xfrm>
              <a:off x="0" y="4953000"/>
              <a:ext cx="1219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95103593-EF8F-E9CE-F5A9-B9D4DC81FC65}"/>
                </a:ext>
              </a:extLst>
            </p:cNvPr>
            <p:cNvCxnSpPr/>
            <p:nvPr/>
          </p:nvCxnSpPr>
          <p:spPr>
            <a:xfrm>
              <a:off x="0" y="5334000"/>
              <a:ext cx="1219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6AFF3504-DC6C-FABC-517B-A20A14102E45}"/>
                </a:ext>
              </a:extLst>
            </p:cNvPr>
            <p:cNvCxnSpPr/>
            <p:nvPr/>
          </p:nvCxnSpPr>
          <p:spPr>
            <a:xfrm>
              <a:off x="0" y="5715000"/>
              <a:ext cx="1219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DB2729BC-717D-DF63-625F-DBB84714ECEE}"/>
                </a:ext>
              </a:extLst>
            </p:cNvPr>
            <p:cNvCxnSpPr/>
            <p:nvPr/>
          </p:nvCxnSpPr>
          <p:spPr>
            <a:xfrm>
              <a:off x="0" y="6096000"/>
              <a:ext cx="1219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6C195C13-7308-4856-7ADB-FD31A17E3E2C}"/>
                </a:ext>
              </a:extLst>
            </p:cNvPr>
            <p:cNvCxnSpPr/>
            <p:nvPr/>
          </p:nvCxnSpPr>
          <p:spPr>
            <a:xfrm>
              <a:off x="0" y="6477000"/>
              <a:ext cx="1219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A1AE3CAA-4054-897B-C1BB-C3541641F56E}"/>
                </a:ext>
              </a:extLst>
            </p:cNvPr>
            <p:cNvCxnSpPr/>
            <p:nvPr/>
          </p:nvCxnSpPr>
          <p:spPr>
            <a:xfrm>
              <a:off x="0" y="6858000"/>
              <a:ext cx="1219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Veil">
            <a:extLst>
              <a:ext uri="{FF2B5EF4-FFF2-40B4-BE49-F238E27FC236}">
                <a16:creationId xmlns:a16="http://schemas.microsoft.com/office/drawing/2014/main" id="{AE224D7C-1213-51CF-7275-A7059DCE25C1}"/>
              </a:ext>
            </a:extLst>
          </p:cNvPr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gradFill flip="none" rotWithShape="1">
            <a:gsLst>
              <a:gs pos="0">
                <a:srgbClr val="131A26"/>
              </a:gs>
              <a:gs pos="100000">
                <a:srgbClr val="131A26">
                  <a:alpha val="0"/>
                </a:srgbClr>
              </a:gs>
            </a:gsLst>
            <a:lin ang="540000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Cover title">
            <a:extLst>
              <a:ext uri="{FF2B5EF4-FFF2-40B4-BE49-F238E27FC236}">
                <a16:creationId xmlns:a16="http://schemas.microsoft.com/office/drawing/2014/main" id="{A28393AD-252C-5B2F-3E34-B4BF2E2B06F9}"/>
              </a:ext>
            </a:extLst>
          </p:cNvPr>
          <p:cNvSpPr txBox="1"/>
          <p:nvPr/>
        </p:nvSpPr>
        <p:spPr>
          <a:xfrm>
            <a:off x="685800" y="1905000"/>
            <a:ext cx="5080000" cy="3474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800" b="1" dirty="0">
                <a:solidFill>
                  <a:srgbClr val="F2EDE2"/>
                </a:solidFill>
                <a:latin typeface="Georgia" panose="02040502050405020303" pitchFamily="18" charset="0"/>
              </a:rPr>
              <a:t>Россия и мир накануне </a:t>
            </a:r>
            <a:r>
              <a:rPr lang="ru-RU" sz="4800" b="1" dirty="0">
                <a:solidFill>
                  <a:srgbClr val="D6B061"/>
                </a:solidFill>
                <a:latin typeface="Georgia" panose="02040502050405020303" pitchFamily="18" charset="0"/>
              </a:rPr>
              <a:t>Первой мировой войны</a:t>
            </a:r>
          </a:p>
        </p:txBody>
      </p:sp>
      <p:cxnSp>
        <p:nvCxnSpPr>
          <p:cNvPr id="47" name="Rule">
            <a:extLst>
              <a:ext uri="{FF2B5EF4-FFF2-40B4-BE49-F238E27FC236}">
                <a16:creationId xmlns:a16="http://schemas.microsoft.com/office/drawing/2014/main" id="{91D541D2-5C90-B993-37DB-0897BCFC8C0A}"/>
              </a:ext>
            </a:extLst>
          </p:cNvPr>
          <p:cNvCxnSpPr/>
          <p:nvPr/>
        </p:nvCxnSpPr>
        <p:spPr>
          <a:xfrm>
            <a:off x="711200" y="5659120"/>
            <a:ext cx="1905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ule lozenge">
            <a:extLst>
              <a:ext uri="{FF2B5EF4-FFF2-40B4-BE49-F238E27FC236}">
                <a16:creationId xmlns:a16="http://schemas.microsoft.com/office/drawing/2014/main" id="{1FB6FC56-8E68-C76F-C54F-9AC8B39B9336}"/>
              </a:ext>
            </a:extLst>
          </p:cNvPr>
          <p:cNvSpPr/>
          <p:nvPr/>
        </p:nvSpPr>
        <p:spPr>
          <a:xfrm>
            <a:off x="685800" y="5614670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Key bar">
            <a:extLst>
              <a:ext uri="{FF2B5EF4-FFF2-40B4-BE49-F238E27FC236}">
                <a16:creationId xmlns:a16="http://schemas.microsoft.com/office/drawing/2014/main" id="{D64D8146-2E98-38C2-F724-1F708A4E294C}"/>
              </a:ext>
            </a:extLst>
          </p:cNvPr>
          <p:cNvSpPr/>
          <p:nvPr/>
        </p:nvSpPr>
        <p:spPr>
          <a:xfrm>
            <a:off x="711200" y="5887720"/>
            <a:ext cx="431800" cy="6350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Key bar">
            <a:extLst>
              <a:ext uri="{FF2B5EF4-FFF2-40B4-BE49-F238E27FC236}">
                <a16:creationId xmlns:a16="http://schemas.microsoft.com/office/drawing/2014/main" id="{11E23D1A-A10D-854F-804A-94F685411156}"/>
              </a:ext>
            </a:extLst>
          </p:cNvPr>
          <p:cNvSpPr/>
          <p:nvPr/>
        </p:nvSpPr>
        <p:spPr>
          <a:xfrm>
            <a:off x="1193800" y="5887720"/>
            <a:ext cx="431800" cy="635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Entente passe-partout">
            <a:extLst>
              <a:ext uri="{FF2B5EF4-FFF2-40B4-BE49-F238E27FC236}">
                <a16:creationId xmlns:a16="http://schemas.microsoft.com/office/drawing/2014/main" id="{41839CBF-D576-5E9E-A083-F174450CE62B}"/>
              </a:ext>
            </a:extLst>
          </p:cNvPr>
          <p:cNvSpPr/>
          <p:nvPr/>
        </p:nvSpPr>
        <p:spPr>
          <a:xfrm>
            <a:off x="5969000" y="508000"/>
            <a:ext cx="3429000" cy="4597400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Entente" descr="Плакат «Согласие» (Россия, 1914 г.)">
            <a:extLst>
              <a:ext uri="{FF2B5EF4-FFF2-40B4-BE49-F238E27FC236}">
                <a16:creationId xmlns:a16="http://schemas.microsoft.com/office/drawing/2014/main" id="{EDCDC838-6247-11CC-4BC1-D4A95D9400D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300" y="622300"/>
            <a:ext cx="3200400" cy="43688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54" name="Triple passe-partout">
            <a:extLst>
              <a:ext uri="{FF2B5EF4-FFF2-40B4-BE49-F238E27FC236}">
                <a16:creationId xmlns:a16="http://schemas.microsoft.com/office/drawing/2014/main" id="{567EBE1E-A816-423F-1568-958B4904D510}"/>
              </a:ext>
            </a:extLst>
          </p:cNvPr>
          <p:cNvSpPr/>
          <p:nvPr/>
        </p:nvSpPr>
        <p:spPr>
          <a:xfrm>
            <a:off x="9550400" y="508000"/>
            <a:ext cx="2184400" cy="2959100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6" name="Triple" descr="Открытка «Тройственный союз и мир» (Италия, кон. XIX в.)">
            <a:extLst>
              <a:ext uri="{FF2B5EF4-FFF2-40B4-BE49-F238E27FC236}">
                <a16:creationId xmlns:a16="http://schemas.microsoft.com/office/drawing/2014/main" id="{6A4F5977-10E5-C803-79C5-01F8A6097CD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622300"/>
            <a:ext cx="1955800" cy="27305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57" name="Signature 100ballnik.com">
            <a:extLst>
              <a:ext uri="{FF2B5EF4-FFF2-40B4-BE49-F238E27FC236}">
                <a16:creationId xmlns:a16="http://schemas.microsoft.com/office/drawing/2014/main" id="{F74B836A-1AA6-F240-1867-3EC52AB0A8E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78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hoto" descr="Николай II объявляет о вступлении России в войну с балкона Зимнего дворца, 20 июля (2 августа) 1914 г.">
            <a:extLst>
              <a:ext uri="{FF2B5EF4-FFF2-40B4-BE49-F238E27FC236}">
                <a16:creationId xmlns:a16="http://schemas.microsoft.com/office/drawing/2014/main" id="{A147A459-AD89-CF76-5E9C-5A3C0A1CCBD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8382000" cy="6858000"/>
          </a:xfrm>
          <a:prstGeom prst="rect">
            <a:avLst/>
          </a:prstGeom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47A2E8DA-0C58-AD33-9CB7-B97FF7EBF9B5}"/>
              </a:ext>
            </a:extLst>
          </p:cNvPr>
          <p:cNvSpPr/>
          <p:nvPr/>
        </p:nvSpPr>
        <p:spPr>
          <a:xfrm>
            <a:off x="3556000" y="0"/>
            <a:ext cx="5334000" cy="6858000"/>
          </a:xfrm>
          <a:prstGeom prst="rect">
            <a:avLst/>
          </a:prstGeom>
          <a:gradFill flip="none" rotWithShape="1">
            <a:gsLst>
              <a:gs pos="0">
                <a:srgbClr val="131A26"/>
              </a:gs>
              <a:gs pos="100000">
                <a:srgbClr val="131A26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Question">
            <a:extLst>
              <a:ext uri="{FF2B5EF4-FFF2-40B4-BE49-F238E27FC236}">
                <a16:creationId xmlns:a16="http://schemas.microsoft.com/office/drawing/2014/main" id="{95E34DAB-9F3B-74D7-FD7D-5342A3B5EC72}"/>
              </a:ext>
            </a:extLst>
          </p:cNvPr>
          <p:cNvSpPr txBox="1"/>
          <p:nvPr/>
        </p:nvSpPr>
        <p:spPr>
          <a:xfrm>
            <a:off x="685800" y="1905000"/>
            <a:ext cx="6604000" cy="23454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5400" b="1" dirty="0">
                <a:solidFill>
                  <a:srgbClr val="F2EDE2"/>
                </a:solidFill>
                <a:latin typeface="Georgia" panose="02040502050405020303" pitchFamily="18" charset="0"/>
              </a:rPr>
              <a:t>Почему началась</a:t>
            </a:r>
            <a:br>
              <a:rPr lang="ru-RU" sz="5400" b="1" dirty="0">
                <a:solidFill>
                  <a:srgbClr val="F2EDE2"/>
                </a:solidFill>
                <a:latin typeface="Georgia" panose="02040502050405020303" pitchFamily="18" charset="0"/>
              </a:rPr>
            </a:br>
            <a:r>
              <a:rPr lang="ru-RU" sz="5400" b="1" dirty="0">
                <a:solidFill>
                  <a:srgbClr val="D6B061"/>
                </a:solidFill>
                <a:latin typeface="Georgia" panose="02040502050405020303" pitchFamily="18" charset="0"/>
              </a:rPr>
              <a:t>Первая мировая война?</a:t>
            </a: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691C5A6D-77C9-5D3F-E665-527A724548FA}"/>
              </a:ext>
            </a:extLst>
          </p:cNvPr>
          <p:cNvCxnSpPr/>
          <p:nvPr/>
        </p:nvCxnSpPr>
        <p:spPr>
          <a:xfrm>
            <a:off x="711200" y="4580636"/>
            <a:ext cx="1905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ule lozenge">
            <a:extLst>
              <a:ext uri="{FF2B5EF4-FFF2-40B4-BE49-F238E27FC236}">
                <a16:creationId xmlns:a16="http://schemas.microsoft.com/office/drawing/2014/main" id="{D7D2975E-0505-1728-762C-DDA9D2A11733}"/>
              </a:ext>
            </a:extLst>
          </p:cNvPr>
          <p:cNvSpPr/>
          <p:nvPr/>
        </p:nvSpPr>
        <p:spPr>
          <a:xfrm>
            <a:off x="685800" y="4536186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A5B0CADF-064C-EDD5-DC1C-AF12A1832F3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006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panel">
            <a:extLst>
              <a:ext uri="{FF2B5EF4-FFF2-40B4-BE49-F238E27FC236}">
                <a16:creationId xmlns:a16="http://schemas.microsoft.com/office/drawing/2014/main" id="{5F98AE59-6D97-5B99-DFFC-8AAAF84CDB8F}"/>
              </a:ext>
            </a:extLst>
          </p:cNvPr>
          <p:cNvSpPr/>
          <p:nvPr/>
        </p:nvSpPr>
        <p:spPr>
          <a:xfrm>
            <a:off x="0" y="0"/>
            <a:ext cx="4826000" cy="6858000"/>
          </a:xfrm>
          <a:prstGeom prst="rect">
            <a:avLst/>
          </a:prstGeom>
          <a:solidFill>
            <a:srgbClr val="131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ection">
            <a:extLst>
              <a:ext uri="{FF2B5EF4-FFF2-40B4-BE49-F238E27FC236}">
                <a16:creationId xmlns:a16="http://schemas.microsoft.com/office/drawing/2014/main" id="{C57885AE-4791-C9D1-CCA5-600910262882}"/>
              </a:ext>
            </a:extLst>
          </p:cNvPr>
          <p:cNvSpPr txBox="1"/>
          <p:nvPr/>
        </p:nvSpPr>
        <p:spPr>
          <a:xfrm>
            <a:off x="558800" y="1016000"/>
            <a:ext cx="3810000" cy="3535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7200" b="1" dirty="0">
                <a:solidFill>
                  <a:srgbClr val="D6B061"/>
                </a:solidFill>
                <a:latin typeface="Georgia" panose="02040502050405020303" pitchFamily="18" charset="0"/>
              </a:rPr>
              <a:t>1.</a:t>
            </a:r>
            <a:r>
              <a:rPr lang="ru-RU" sz="3200" dirty="0">
                <a:solidFill>
                  <a:srgbClr val="F2EDE2"/>
                </a:solidFill>
                <a:latin typeface="Georgia" panose="02040502050405020303" pitchFamily="18" charset="0"/>
              </a:rPr>
              <a:t> Завершение территориального раздела мира и кризис международных отношений.</a:t>
            </a:r>
          </a:p>
        </p:txBody>
      </p:sp>
      <p:sp>
        <p:nvSpPr>
          <p:cNvPr id="5" name="Key bar">
            <a:extLst>
              <a:ext uri="{FF2B5EF4-FFF2-40B4-BE49-F238E27FC236}">
                <a16:creationId xmlns:a16="http://schemas.microsoft.com/office/drawing/2014/main" id="{193A3879-43D1-0BD2-3ABD-5D2138F4505B}"/>
              </a:ext>
            </a:extLst>
          </p:cNvPr>
          <p:cNvSpPr/>
          <p:nvPr/>
        </p:nvSpPr>
        <p:spPr>
          <a:xfrm>
            <a:off x="584200" y="4856480"/>
            <a:ext cx="431800" cy="6350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Key bar">
            <a:extLst>
              <a:ext uri="{FF2B5EF4-FFF2-40B4-BE49-F238E27FC236}">
                <a16:creationId xmlns:a16="http://schemas.microsoft.com/office/drawing/2014/main" id="{D3402E85-2175-7B6F-6AEF-D7C114D3D79A}"/>
              </a:ext>
            </a:extLst>
          </p:cNvPr>
          <p:cNvSpPr/>
          <p:nvPr/>
        </p:nvSpPr>
        <p:spPr>
          <a:xfrm>
            <a:off x="1066800" y="4856480"/>
            <a:ext cx="431800" cy="635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ACCDF184-FD46-A21E-FCD0-28AFCC76032B}"/>
              </a:ext>
            </a:extLst>
          </p:cNvPr>
          <p:cNvSpPr txBox="1"/>
          <p:nvPr/>
        </p:nvSpPr>
        <p:spPr>
          <a:xfrm>
            <a:off x="5334000" y="1349946"/>
            <a:ext cx="6248400" cy="415810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ru-RU" sz="2500" dirty="0">
                <a:solidFill>
                  <a:srgbClr val="1E222A"/>
                </a:solidFill>
                <a:latin typeface="Segoe UI" panose="020B0502040204020203" pitchFamily="34" charset="0"/>
              </a:rPr>
              <a:t>В начале XX века произошло значительное изменение в расстановке сил на мировой арене. Сильнейшими державами стали </a:t>
            </a:r>
            <a:r>
              <a:rPr lang="ru-RU" sz="2500" b="1" dirty="0">
                <a:solidFill>
                  <a:srgbClr val="8E2B22"/>
                </a:solidFill>
                <a:latin typeface="Segoe UI" panose="020B0502040204020203" pitchFamily="34" charset="0"/>
              </a:rPr>
              <a:t>Великобритания, Германия</a:t>
            </a:r>
            <a:r>
              <a:rPr lang="ru-RU" sz="2500" dirty="0">
                <a:solidFill>
                  <a:srgbClr val="1E222A"/>
                </a:solidFill>
                <a:latin typeface="Segoe UI" panose="020B0502040204020203" pitchFamily="34" charset="0"/>
              </a:rPr>
              <a:t>, а также </a:t>
            </a:r>
            <a:r>
              <a:rPr lang="ru-RU" sz="2500" b="1" dirty="0">
                <a:solidFill>
                  <a:srgbClr val="2F5E8E"/>
                </a:solidFill>
                <a:latin typeface="Segoe UI" panose="020B0502040204020203" pitchFamily="34" charset="0"/>
              </a:rPr>
              <a:t>Соединённые Штаты</a:t>
            </a:r>
            <a:r>
              <a:rPr lang="ru-RU" sz="2500" dirty="0">
                <a:solidFill>
                  <a:srgbClr val="1E222A"/>
                </a:solidFill>
                <a:latin typeface="Segoe UI" panose="020B0502040204020203" pitchFamily="34" charset="0"/>
              </a:rPr>
              <a:t>, что привело к росту напряжённости в их взаимоотношениях. Завершился </a:t>
            </a:r>
            <a:r>
              <a:rPr lang="ru-RU" sz="2500" b="1" dirty="0">
                <a:solidFill>
                  <a:srgbClr val="B8432F"/>
                </a:solidFill>
                <a:latin typeface="Segoe UI" panose="020B0502040204020203" pitchFamily="34" charset="0"/>
              </a:rPr>
              <a:t>колониальный раздел Африки</a:t>
            </a:r>
            <a:r>
              <a:rPr lang="ru-RU" sz="2500" dirty="0">
                <a:solidFill>
                  <a:srgbClr val="1E222A"/>
                </a:solidFill>
                <a:latin typeface="Segoe UI" panose="020B0502040204020203" pitchFamily="34" charset="0"/>
              </a:rPr>
              <a:t>, но борьба за влияние продолжалась </a:t>
            </a:r>
            <a:r>
              <a:rPr lang="ru-RU" sz="2500" b="1" dirty="0">
                <a:solidFill>
                  <a:srgbClr val="1E222A"/>
                </a:solidFill>
                <a:latin typeface="Segoe UI" panose="020B0502040204020203" pitchFamily="34" charset="0"/>
              </a:rPr>
              <a:t>в Китае, Индии, на Балканах и в Турции</a:t>
            </a:r>
            <a:r>
              <a:rPr lang="ru-RU" sz="2500" dirty="0">
                <a:solidFill>
                  <a:srgbClr val="1E222A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FE1174C4-2D2B-6A7E-2BBD-22339631022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353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1CF42E-F2D4-D505-D994-A5B80EAE1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D6B061"/>
                </a:solidFill>
                <a:latin typeface="Georgia" panose="02040502050405020303" pitchFamily="18" charset="0"/>
              </a:rPr>
              <a:t>Мир в начале XX века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E12C828C-5181-3134-2BE1-39B5382FAB04}"/>
              </a:ext>
            </a:extLst>
          </p:cNvPr>
          <p:cNvCxnSpPr/>
          <p:nvPr/>
        </p:nvCxnSpPr>
        <p:spPr>
          <a:xfrm>
            <a:off x="609600" y="953008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EC3C78FE-EE00-C78E-F517-3234CA02EACC}"/>
              </a:ext>
            </a:extLst>
          </p:cNvPr>
          <p:cNvSpPr/>
          <p:nvPr/>
        </p:nvSpPr>
        <p:spPr>
          <a:xfrm>
            <a:off x="584200" y="908558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World map mount">
            <a:extLst>
              <a:ext uri="{FF2B5EF4-FFF2-40B4-BE49-F238E27FC236}">
                <a16:creationId xmlns:a16="http://schemas.microsoft.com/office/drawing/2014/main" id="{4428A6BA-1817-65D7-DE86-0EBCBBB66D30}"/>
              </a:ext>
            </a:extLst>
          </p:cNvPr>
          <p:cNvSpPr/>
          <p:nvPr/>
        </p:nvSpPr>
        <p:spPr>
          <a:xfrm>
            <a:off x="839642" y="1080008"/>
            <a:ext cx="10512715" cy="5422392"/>
          </a:xfrm>
          <a:prstGeom prst="roundRect">
            <a:avLst>
              <a:gd name="adj" fmla="val 3000"/>
            </a:avLst>
          </a:prstGeom>
          <a:solidFill>
            <a:srgbClr val="F4EFE3"/>
          </a:solidFill>
          <a:ln w="9525">
            <a:solidFill>
              <a:srgbClr val="A882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World map" descr="Колониальные владения держав в 1914 г. (карта)">
            <a:extLst>
              <a:ext uri="{FF2B5EF4-FFF2-40B4-BE49-F238E27FC236}">
                <a16:creationId xmlns:a16="http://schemas.microsoft.com/office/drawing/2014/main" id="{DFD0B356-D37F-75EB-432A-32C602DC60E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42" y="1181608"/>
            <a:ext cx="10309515" cy="5219192"/>
          </a:xfrm>
          <a:prstGeom prst="rect">
            <a:avLst/>
          </a:prstGeom>
        </p:spPr>
      </p:pic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8A80A41A-547B-D25D-CEF8-43B15D904EC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109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513545B-9A2C-180F-8FE9-ABB79F80B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1E222A"/>
                </a:solidFill>
                <a:latin typeface="Georgia" panose="02040502050405020303" pitchFamily="18" charset="0"/>
              </a:rPr>
              <a:t>Строительство Багдадской железной дороги.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3EFEB80E-8AE0-4B55-6729-C0F5A36DB9FF}"/>
              </a:ext>
            </a:extLst>
          </p:cNvPr>
          <p:cNvCxnSpPr/>
          <p:nvPr/>
        </p:nvCxnSpPr>
        <p:spPr>
          <a:xfrm>
            <a:off x="609600" y="1108964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6210997F-52BA-18F5-9852-D3F7F0DB7641}"/>
              </a:ext>
            </a:extLst>
          </p:cNvPr>
          <p:cNvSpPr/>
          <p:nvPr/>
        </p:nvSpPr>
        <p:spPr>
          <a:xfrm>
            <a:off x="584200" y="1064514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nflict card">
            <a:extLst>
              <a:ext uri="{FF2B5EF4-FFF2-40B4-BE49-F238E27FC236}">
                <a16:creationId xmlns:a16="http://schemas.microsoft.com/office/drawing/2014/main" id="{5685F03D-87C5-F6BE-97F9-D2CCB122F049}"/>
              </a:ext>
            </a:extLst>
          </p:cNvPr>
          <p:cNvSpPr/>
          <p:nvPr/>
        </p:nvSpPr>
        <p:spPr>
          <a:xfrm>
            <a:off x="609600" y="1388364"/>
            <a:ext cx="5334000" cy="140716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nflict">
            <a:extLst>
              <a:ext uri="{FF2B5EF4-FFF2-40B4-BE49-F238E27FC236}">
                <a16:creationId xmlns:a16="http://schemas.microsoft.com/office/drawing/2014/main" id="{B1805893-AB58-94BF-9A56-C22621E28ABA}"/>
              </a:ext>
            </a:extLst>
          </p:cNvPr>
          <p:cNvSpPr txBox="1"/>
          <p:nvPr/>
        </p:nvSpPr>
        <p:spPr>
          <a:xfrm>
            <a:off x="889000" y="1566164"/>
            <a:ext cx="48514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Конфликт из-за  ее строительства  связан с противоречиями между </a:t>
            </a:r>
            <a:r>
              <a:rPr lang="ru-RU" sz="2300" b="1" dirty="0">
                <a:solidFill>
                  <a:srgbClr val="8E2B22"/>
                </a:solidFill>
                <a:latin typeface="Segoe UI" panose="020B0502040204020203" pitchFamily="34" charset="0"/>
              </a:rPr>
              <a:t>Германией, Англией и Россией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7" name="Conflict bar">
            <a:extLst>
              <a:ext uri="{FF2B5EF4-FFF2-40B4-BE49-F238E27FC236}">
                <a16:creationId xmlns:a16="http://schemas.microsoft.com/office/drawing/2014/main" id="{97D03F78-3979-FD4C-24AE-4EB18B95023B}"/>
              </a:ext>
            </a:extLst>
          </p:cNvPr>
          <p:cNvSpPr/>
          <p:nvPr/>
        </p:nvSpPr>
        <p:spPr>
          <a:xfrm>
            <a:off x="711200" y="1515364"/>
            <a:ext cx="50800" cy="115316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oute">
            <a:extLst>
              <a:ext uri="{FF2B5EF4-FFF2-40B4-BE49-F238E27FC236}">
                <a16:creationId xmlns:a16="http://schemas.microsoft.com/office/drawing/2014/main" id="{0B904BE9-5E8E-49D7-DF15-68CF6C4AAD8F}"/>
              </a:ext>
            </a:extLst>
          </p:cNvPr>
          <p:cNvSpPr txBox="1"/>
          <p:nvPr/>
        </p:nvSpPr>
        <p:spPr>
          <a:xfrm>
            <a:off x="609600" y="3024124"/>
            <a:ext cx="5334000" cy="21823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600"/>
              </a:spcAft>
            </a:pPr>
            <a:r>
              <a:rPr lang="ru-RU" sz="2300" b="1" dirty="0">
                <a:solidFill>
                  <a:srgbClr val="B8432F"/>
                </a:solidFill>
                <a:latin typeface="Segoe UI" panose="020B0502040204020203" pitchFamily="34" charset="0"/>
              </a:rPr>
              <a:t>Багдадская железная дорога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— главный отрезок запланированной в XIX веке и частично построенной железнодорожной магистрали </a:t>
            </a:r>
            <a:r>
              <a:rPr lang="ru-RU" sz="2300" b="1" dirty="0">
                <a:solidFill>
                  <a:srgbClr val="2F5E8E"/>
                </a:solidFill>
                <a:latin typeface="Segoe UI" panose="020B0502040204020203" pitchFamily="34" charset="0"/>
              </a:rPr>
              <a:t>Берлин — Вена — Стамбул — Багдад — Басра — Кувейт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9" name="Baghdad map mount">
            <a:extLst>
              <a:ext uri="{FF2B5EF4-FFF2-40B4-BE49-F238E27FC236}">
                <a16:creationId xmlns:a16="http://schemas.microsoft.com/office/drawing/2014/main" id="{314C14B3-A71C-2DCE-1988-622C255E9FE3}"/>
              </a:ext>
            </a:extLst>
          </p:cNvPr>
          <p:cNvSpPr/>
          <p:nvPr/>
        </p:nvSpPr>
        <p:spPr>
          <a:xfrm>
            <a:off x="6248400" y="2177473"/>
            <a:ext cx="5334000" cy="3459617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Baghdad map" descr="Багдадская железная дорога: незавершённые участки к началу Первой мировой войны (британская карта)">
            <a:extLst>
              <a:ext uri="{FF2B5EF4-FFF2-40B4-BE49-F238E27FC236}">
                <a16:creationId xmlns:a16="http://schemas.microsoft.com/office/drawing/2014/main" id="{18FD8600-D260-4694-42EE-EE51C609330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2279073"/>
            <a:ext cx="5130800" cy="3256417"/>
          </a:xfrm>
          <a:prstGeom prst="rect">
            <a:avLst/>
          </a:prstGeom>
        </p:spPr>
      </p:pic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DF3C8F8C-A875-523D-39D3-D8444706C6A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00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74BC4F0-C469-280F-CF1D-95AB84BC4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F2EDE2"/>
                </a:solidFill>
                <a:latin typeface="Georgia" panose="02040502050405020303" pitchFamily="18" charset="0"/>
              </a:rPr>
              <a:t>2.</a:t>
            </a:r>
            <a:r>
              <a:rPr lang="ru-RU" sz="3600" dirty="0">
                <a:solidFill>
                  <a:srgbClr val="D6B061"/>
                </a:solidFill>
                <a:latin typeface="Georgia" panose="02040502050405020303" pitchFamily="18" charset="0"/>
              </a:rPr>
              <a:t> Военно-политические блоки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D3E4FAD6-5A07-1237-D448-367D4E7B6224}"/>
              </a:ext>
            </a:extLst>
          </p:cNvPr>
          <p:cNvCxnSpPr/>
          <p:nvPr/>
        </p:nvCxnSpPr>
        <p:spPr>
          <a:xfrm>
            <a:off x="609600" y="953008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09483BCE-51B4-AF27-3ADD-5ADAA7D9DD59}"/>
              </a:ext>
            </a:extLst>
          </p:cNvPr>
          <p:cNvSpPr/>
          <p:nvPr/>
        </p:nvSpPr>
        <p:spPr>
          <a:xfrm>
            <a:off x="584200" y="908558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Bloc 48">
            <a:extLst>
              <a:ext uri="{FF2B5EF4-FFF2-40B4-BE49-F238E27FC236}">
                <a16:creationId xmlns:a16="http://schemas.microsoft.com/office/drawing/2014/main" id="{6E11C6C1-7D1C-E9C3-BB55-2D380DC9C19C}"/>
              </a:ext>
            </a:extLst>
          </p:cNvPr>
          <p:cNvSpPr/>
          <p:nvPr/>
        </p:nvSpPr>
        <p:spPr>
          <a:xfrm>
            <a:off x="609600" y="1181608"/>
            <a:ext cx="5334000" cy="5219192"/>
          </a:xfrm>
          <a:prstGeom prst="roundRect">
            <a:avLst>
              <a:gd name="adj" fmla="val 3000"/>
            </a:avLst>
          </a:prstGeom>
          <a:solidFill>
            <a:srgbClr val="1E29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Bloc 48 bar">
            <a:extLst>
              <a:ext uri="{FF2B5EF4-FFF2-40B4-BE49-F238E27FC236}">
                <a16:creationId xmlns:a16="http://schemas.microsoft.com/office/drawing/2014/main" id="{68D6D5A8-2DDC-7B96-2B44-905409F52830}"/>
              </a:ext>
            </a:extLst>
          </p:cNvPr>
          <p:cNvSpPr/>
          <p:nvPr/>
        </p:nvSpPr>
        <p:spPr>
          <a:xfrm>
            <a:off x="609600" y="1181608"/>
            <a:ext cx="5334000" cy="762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Bloc 48 name">
            <a:extLst>
              <a:ext uri="{FF2B5EF4-FFF2-40B4-BE49-F238E27FC236}">
                <a16:creationId xmlns:a16="http://schemas.microsoft.com/office/drawing/2014/main" id="{5D7F9987-4065-B826-6BA6-A46BFCBAEEDA}"/>
              </a:ext>
            </a:extLst>
          </p:cNvPr>
          <p:cNvSpPr txBox="1"/>
          <p:nvPr/>
        </p:nvSpPr>
        <p:spPr>
          <a:xfrm>
            <a:off x="863600" y="1410208"/>
            <a:ext cx="25908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E2958A"/>
                </a:solidFill>
                <a:latin typeface="Georgia" panose="02040502050405020303" pitchFamily="18" charset="0"/>
              </a:rPr>
              <a:t>Тройственный союз</a:t>
            </a:r>
          </a:p>
        </p:txBody>
      </p:sp>
      <p:sp>
        <p:nvSpPr>
          <p:cNvPr id="8" name="Bloc 48 year">
            <a:extLst>
              <a:ext uri="{FF2B5EF4-FFF2-40B4-BE49-F238E27FC236}">
                <a16:creationId xmlns:a16="http://schemas.microsoft.com/office/drawing/2014/main" id="{8DCE2ED5-B004-279C-EBA4-86F17785EDF1}"/>
              </a:ext>
            </a:extLst>
          </p:cNvPr>
          <p:cNvSpPr txBox="1"/>
          <p:nvPr/>
        </p:nvSpPr>
        <p:spPr>
          <a:xfrm>
            <a:off x="863600" y="2187448"/>
            <a:ext cx="25400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D6B061"/>
                </a:solidFill>
                <a:latin typeface="Georgia" panose="02040502050405020303" pitchFamily="18" charset="0"/>
              </a:rPr>
              <a:t>1882 год</a:t>
            </a:r>
          </a:p>
        </p:txBody>
      </p:sp>
      <p:sp>
        <p:nvSpPr>
          <p:cNvPr id="9" name="Bloc 48 members">
            <a:extLst>
              <a:ext uri="{FF2B5EF4-FFF2-40B4-BE49-F238E27FC236}">
                <a16:creationId xmlns:a16="http://schemas.microsoft.com/office/drawing/2014/main" id="{81F1A60D-6B11-A1D7-13C6-10510DE569F4}"/>
              </a:ext>
            </a:extLst>
          </p:cNvPr>
          <p:cNvSpPr txBox="1"/>
          <p:nvPr/>
        </p:nvSpPr>
        <p:spPr>
          <a:xfrm>
            <a:off x="863600" y="2858008"/>
            <a:ext cx="2489200" cy="112515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dirty="0">
                <a:solidFill>
                  <a:srgbClr val="F2EDE2"/>
                </a:solidFill>
                <a:latin typeface="Segoe UI" panose="020B0502040204020203" pitchFamily="34" charset="0"/>
              </a:rPr>
              <a:t>Германия, Австро-Венгрия, Италия</a:t>
            </a:r>
          </a:p>
        </p:txBody>
      </p:sp>
      <p:sp>
        <p:nvSpPr>
          <p:cNvPr id="10" name="Bloc 48 img passe-partout">
            <a:extLst>
              <a:ext uri="{FF2B5EF4-FFF2-40B4-BE49-F238E27FC236}">
                <a16:creationId xmlns:a16="http://schemas.microsoft.com/office/drawing/2014/main" id="{3554D930-D86D-B522-7859-7B2F5425D329}"/>
              </a:ext>
            </a:extLst>
          </p:cNvPr>
          <p:cNvSpPr/>
          <p:nvPr/>
        </p:nvSpPr>
        <p:spPr>
          <a:xfrm>
            <a:off x="3429000" y="2233337"/>
            <a:ext cx="2362200" cy="3217333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Bloc 48 img" descr="Открытка «Тройственный союз и мир» (Италия, кон. XIX в.)">
            <a:extLst>
              <a:ext uri="{FF2B5EF4-FFF2-40B4-BE49-F238E27FC236}">
                <a16:creationId xmlns:a16="http://schemas.microsoft.com/office/drawing/2014/main" id="{BCB00035-E1E0-028A-0FD7-37DCBC528BE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600" y="2334937"/>
            <a:ext cx="2159000" cy="3014133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3" name="Bloc 492">
            <a:extLst>
              <a:ext uri="{FF2B5EF4-FFF2-40B4-BE49-F238E27FC236}">
                <a16:creationId xmlns:a16="http://schemas.microsoft.com/office/drawing/2014/main" id="{E88D74F7-6D98-15F2-4B76-0020130F90BC}"/>
              </a:ext>
            </a:extLst>
          </p:cNvPr>
          <p:cNvSpPr/>
          <p:nvPr/>
        </p:nvSpPr>
        <p:spPr>
          <a:xfrm>
            <a:off x="6248400" y="1181608"/>
            <a:ext cx="5334000" cy="5219192"/>
          </a:xfrm>
          <a:prstGeom prst="roundRect">
            <a:avLst>
              <a:gd name="adj" fmla="val 3000"/>
            </a:avLst>
          </a:prstGeom>
          <a:solidFill>
            <a:srgbClr val="1E29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Bloc 492 bar">
            <a:extLst>
              <a:ext uri="{FF2B5EF4-FFF2-40B4-BE49-F238E27FC236}">
                <a16:creationId xmlns:a16="http://schemas.microsoft.com/office/drawing/2014/main" id="{4651E8AB-9686-2C8C-9F04-ED98929D6778}"/>
              </a:ext>
            </a:extLst>
          </p:cNvPr>
          <p:cNvSpPr/>
          <p:nvPr/>
        </p:nvSpPr>
        <p:spPr>
          <a:xfrm>
            <a:off x="6248400" y="1181608"/>
            <a:ext cx="5334000" cy="7620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loc 492 name">
            <a:extLst>
              <a:ext uri="{FF2B5EF4-FFF2-40B4-BE49-F238E27FC236}">
                <a16:creationId xmlns:a16="http://schemas.microsoft.com/office/drawing/2014/main" id="{7545662A-AF4A-AB8C-8717-9EF7655EE86B}"/>
              </a:ext>
            </a:extLst>
          </p:cNvPr>
          <p:cNvSpPr txBox="1"/>
          <p:nvPr/>
        </p:nvSpPr>
        <p:spPr>
          <a:xfrm>
            <a:off x="6502400" y="1410208"/>
            <a:ext cx="2590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8DB4DB"/>
                </a:solidFill>
                <a:latin typeface="Georgia" panose="02040502050405020303" pitchFamily="18" charset="0"/>
              </a:rPr>
              <a:t>Антанта</a:t>
            </a:r>
          </a:p>
        </p:txBody>
      </p:sp>
      <p:sp>
        <p:nvSpPr>
          <p:cNvPr id="16" name="Bloc 492 year">
            <a:extLst>
              <a:ext uri="{FF2B5EF4-FFF2-40B4-BE49-F238E27FC236}">
                <a16:creationId xmlns:a16="http://schemas.microsoft.com/office/drawing/2014/main" id="{988E5366-EA82-17D4-B78E-2C482B72802D}"/>
              </a:ext>
            </a:extLst>
          </p:cNvPr>
          <p:cNvSpPr txBox="1"/>
          <p:nvPr/>
        </p:nvSpPr>
        <p:spPr>
          <a:xfrm>
            <a:off x="6502400" y="1836928"/>
            <a:ext cx="2540000" cy="1036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D6B061"/>
                </a:solidFill>
                <a:latin typeface="Georgia" panose="02040502050405020303" pitchFamily="18" charset="0"/>
              </a:rPr>
              <a:t>1904-1907 годы</a:t>
            </a:r>
          </a:p>
        </p:txBody>
      </p:sp>
      <p:sp>
        <p:nvSpPr>
          <p:cNvPr id="17" name="Bloc 492 members">
            <a:extLst>
              <a:ext uri="{FF2B5EF4-FFF2-40B4-BE49-F238E27FC236}">
                <a16:creationId xmlns:a16="http://schemas.microsoft.com/office/drawing/2014/main" id="{69B3565E-F21A-9F0A-0C53-A854ABBBE11D}"/>
              </a:ext>
            </a:extLst>
          </p:cNvPr>
          <p:cNvSpPr txBox="1"/>
          <p:nvPr/>
        </p:nvSpPr>
        <p:spPr>
          <a:xfrm>
            <a:off x="6502400" y="3025649"/>
            <a:ext cx="2489200" cy="74110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dirty="0">
                <a:solidFill>
                  <a:srgbClr val="F2EDE2"/>
                </a:solidFill>
                <a:latin typeface="Segoe UI" panose="020B0502040204020203" pitchFamily="34" charset="0"/>
              </a:rPr>
              <a:t>Франция, Англия, Россия</a:t>
            </a:r>
          </a:p>
        </p:txBody>
      </p:sp>
      <p:sp>
        <p:nvSpPr>
          <p:cNvPr id="18" name="Bloc 492 img passe-partout">
            <a:extLst>
              <a:ext uri="{FF2B5EF4-FFF2-40B4-BE49-F238E27FC236}">
                <a16:creationId xmlns:a16="http://schemas.microsoft.com/office/drawing/2014/main" id="{50FB0260-9ACC-E276-5D30-CF2BCA13D1EE}"/>
              </a:ext>
            </a:extLst>
          </p:cNvPr>
          <p:cNvSpPr/>
          <p:nvPr/>
        </p:nvSpPr>
        <p:spPr>
          <a:xfrm>
            <a:off x="9067800" y="2660904"/>
            <a:ext cx="2362200" cy="2362200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Bloc 492 img" descr="Открытка с аллегорией Антанты (1914)">
            <a:extLst>
              <a:ext uri="{FF2B5EF4-FFF2-40B4-BE49-F238E27FC236}">
                <a16:creationId xmlns:a16="http://schemas.microsoft.com/office/drawing/2014/main" id="{A87C3E35-EE7E-2C72-77CE-E5B3670A222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400" y="2762504"/>
            <a:ext cx="2159000" cy="21590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731EA6BB-AA55-6730-C5A5-05A128AA489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04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readnought" descr="Линкор «Дредноут» (Великобритания), 1906 г.">
            <a:extLst>
              <a:ext uri="{FF2B5EF4-FFF2-40B4-BE49-F238E27FC236}">
                <a16:creationId xmlns:a16="http://schemas.microsoft.com/office/drawing/2014/main" id="{41E60A24-21D8-05CC-0357-475B7F37385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47800"/>
            <a:ext cx="5486400" cy="3949700"/>
          </a:xfrm>
          <a:prstGeom prst="roundRect">
            <a:avLst>
              <a:gd name="adj" fmla="val 4000"/>
            </a:avLst>
          </a:prstGeom>
          <a:ln w="12700">
            <a:solidFill>
              <a:srgbClr val="D3C8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Section">
            <a:extLst>
              <a:ext uri="{FF2B5EF4-FFF2-40B4-BE49-F238E27FC236}">
                <a16:creationId xmlns:a16="http://schemas.microsoft.com/office/drawing/2014/main" id="{33DC9A81-E872-E911-9490-632D7BE5EB41}"/>
              </a:ext>
            </a:extLst>
          </p:cNvPr>
          <p:cNvSpPr txBox="1"/>
          <p:nvPr/>
        </p:nvSpPr>
        <p:spPr>
          <a:xfrm>
            <a:off x="609600" y="635000"/>
            <a:ext cx="5080000" cy="2377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6000" b="1" dirty="0">
                <a:solidFill>
                  <a:srgbClr val="B8432F"/>
                </a:solidFill>
                <a:latin typeface="Georgia" panose="02040502050405020303" pitchFamily="18" charset="0"/>
              </a:rPr>
              <a:t>3.</a:t>
            </a:r>
            <a:r>
              <a:rPr lang="ru-RU" sz="3200" dirty="0">
                <a:solidFill>
                  <a:srgbClr val="1E222A"/>
                </a:solidFill>
                <a:latin typeface="Georgia" panose="02040502050405020303" pitchFamily="18" charset="0"/>
              </a:rPr>
              <a:t> Новые средства военной техники и программы перевооружений</a:t>
            </a:r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47207E6D-96AA-71B2-3FAD-AB945B372BC3}"/>
              </a:ext>
            </a:extLst>
          </p:cNvPr>
          <p:cNvCxnSpPr/>
          <p:nvPr/>
        </p:nvCxnSpPr>
        <p:spPr>
          <a:xfrm>
            <a:off x="609600" y="3190240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9E521E1D-9E4E-D5F2-8AAB-6B2AAFC4C3BF}"/>
              </a:ext>
            </a:extLst>
          </p:cNvPr>
          <p:cNvSpPr/>
          <p:nvPr/>
        </p:nvSpPr>
        <p:spPr>
          <a:xfrm>
            <a:off x="584200" y="3145790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B9A38779-30A9-3D36-1638-465EF656951D}"/>
              </a:ext>
            </a:extLst>
          </p:cNvPr>
          <p:cNvSpPr txBox="1"/>
          <p:nvPr/>
        </p:nvSpPr>
        <p:spPr>
          <a:xfrm>
            <a:off x="609600" y="3444240"/>
            <a:ext cx="5080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ru-RU" sz="2400" dirty="0">
                <a:solidFill>
                  <a:srgbClr val="1E222A"/>
                </a:solidFill>
                <a:latin typeface="Segoe UI" panose="020B0502040204020203" pitchFamily="34" charset="0"/>
              </a:rPr>
              <a:t>Накануне войны все заинтересованные державы начали </a:t>
            </a:r>
            <a:r>
              <a:rPr lang="ru-RU" sz="2400" b="1" dirty="0">
                <a:solidFill>
                  <a:srgbClr val="B8432F"/>
                </a:solidFill>
                <a:latin typeface="Segoe UI" panose="020B0502040204020203" pitchFamily="34" charset="0"/>
              </a:rPr>
              <a:t>массовое перевооружение</a:t>
            </a:r>
            <a:r>
              <a:rPr lang="ru-RU" sz="2400" dirty="0">
                <a:solidFill>
                  <a:srgbClr val="1E222A"/>
                </a:solidFill>
                <a:latin typeface="Segoe UI" panose="020B0502040204020203" pitchFamily="34" charset="0"/>
              </a:rPr>
              <a:t> своих армий. Модернизация шла по двум направлениям: создание </a:t>
            </a:r>
            <a:r>
              <a:rPr lang="ru-RU" sz="2400" b="1" dirty="0">
                <a:solidFill>
                  <a:srgbClr val="8E2B22"/>
                </a:solidFill>
                <a:latin typeface="Segoe UI" panose="020B0502040204020203" pitchFamily="34" charset="0"/>
              </a:rPr>
              <a:t>оружия массового поражения</a:t>
            </a:r>
            <a:r>
              <a:rPr lang="ru-RU" sz="2400" dirty="0">
                <a:solidFill>
                  <a:srgbClr val="1E222A"/>
                </a:solidFill>
                <a:latin typeface="Segoe UI" panose="020B0502040204020203" pitchFamily="34" charset="0"/>
              </a:rPr>
              <a:t> и </a:t>
            </a:r>
            <a:r>
              <a:rPr lang="ru-RU" sz="2400" b="1" dirty="0">
                <a:solidFill>
                  <a:srgbClr val="2F5E8E"/>
                </a:solidFill>
                <a:latin typeface="Segoe UI" panose="020B0502040204020203" pitchFamily="34" charset="0"/>
              </a:rPr>
              <a:t>принципиально нового оружия</a:t>
            </a:r>
            <a:r>
              <a:rPr lang="ru-RU" sz="2400" dirty="0">
                <a:solidFill>
                  <a:srgbClr val="1E222A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72EFCDF5-C708-EF5D-9C5D-74DFA3E5092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395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panel">
            <a:extLst>
              <a:ext uri="{FF2B5EF4-FFF2-40B4-BE49-F238E27FC236}">
                <a16:creationId xmlns:a16="http://schemas.microsoft.com/office/drawing/2014/main" id="{2141D5A0-A2D4-73EF-D969-D21CDDA76D3B}"/>
              </a:ext>
            </a:extLst>
          </p:cNvPr>
          <p:cNvSpPr/>
          <p:nvPr/>
        </p:nvSpPr>
        <p:spPr>
          <a:xfrm>
            <a:off x="7010400" y="0"/>
            <a:ext cx="5181600" cy="6858000"/>
          </a:xfrm>
          <a:prstGeom prst="rect">
            <a:avLst/>
          </a:prstGeom>
          <a:solidFill>
            <a:srgbClr val="1E29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Item 1 img" descr="Подводная лодка «Акула» у крейсера «Рюрик» (Россия), 1913 г.">
            <a:extLst>
              <a:ext uri="{FF2B5EF4-FFF2-40B4-BE49-F238E27FC236}">
                <a16:creationId xmlns:a16="http://schemas.microsoft.com/office/drawing/2014/main" id="{E9D93D55-68FC-A5EC-8A1C-2D1EDD2915A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31800"/>
            <a:ext cx="1143000" cy="1143000"/>
          </a:xfrm>
          <a:prstGeom prst="roundRect">
            <a:avLst>
              <a:gd name="adj" fmla="val 8000"/>
            </a:avLst>
          </a:prstGeom>
          <a:ln w="12700">
            <a:solidFill>
              <a:srgbClr val="A8823A"/>
            </a:solidFill>
          </a:ln>
        </p:spPr>
      </p:pic>
      <p:sp>
        <p:nvSpPr>
          <p:cNvPr id="5" name="Item 1">
            <a:extLst>
              <a:ext uri="{FF2B5EF4-FFF2-40B4-BE49-F238E27FC236}">
                <a16:creationId xmlns:a16="http://schemas.microsoft.com/office/drawing/2014/main" id="{040FD85F-3ABB-A036-861A-C885CC057AEF}"/>
              </a:ext>
            </a:extLst>
          </p:cNvPr>
          <p:cNvSpPr txBox="1"/>
          <p:nvPr/>
        </p:nvSpPr>
        <p:spPr>
          <a:xfrm>
            <a:off x="1905000" y="431800"/>
            <a:ext cx="46990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- </a:t>
            </a:r>
            <a:r>
              <a:rPr lang="ru-RU" sz="2000" b="1" dirty="0">
                <a:solidFill>
                  <a:srgbClr val="D6B061"/>
                </a:solidFill>
                <a:latin typeface="Segoe UI" panose="020B0502040204020203" pitchFamily="34" charset="0"/>
              </a:rPr>
              <a:t>Подводные лодки.</a:t>
            </a: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 Их стали оснащать торпедными аппаратами для дистанционного поражения кораблей противника.</a:t>
            </a:r>
          </a:p>
        </p:txBody>
      </p:sp>
      <p:pic>
        <p:nvPicPr>
          <p:cNvPr id="7" name="Item 2 img" descr="Хайрем Максим (в центре) с пулемётом, изготовленным для Германии, ок. 1895 г.">
            <a:extLst>
              <a:ext uri="{FF2B5EF4-FFF2-40B4-BE49-F238E27FC236}">
                <a16:creationId xmlns:a16="http://schemas.microsoft.com/office/drawing/2014/main" id="{3680F5FC-E9A2-98B5-24A5-7076A081012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54200"/>
            <a:ext cx="1143000" cy="1143000"/>
          </a:xfrm>
          <a:prstGeom prst="roundRect">
            <a:avLst>
              <a:gd name="adj" fmla="val 8000"/>
            </a:avLst>
          </a:prstGeom>
          <a:ln w="12700">
            <a:solidFill>
              <a:srgbClr val="A8823A"/>
            </a:solidFill>
          </a:ln>
        </p:spPr>
      </p:pic>
      <p:sp>
        <p:nvSpPr>
          <p:cNvPr id="8" name="Item 2">
            <a:extLst>
              <a:ext uri="{FF2B5EF4-FFF2-40B4-BE49-F238E27FC236}">
                <a16:creationId xmlns:a16="http://schemas.microsoft.com/office/drawing/2014/main" id="{27608040-35ED-8F4F-3A84-D667AF37538C}"/>
              </a:ext>
            </a:extLst>
          </p:cNvPr>
          <p:cNvSpPr txBox="1"/>
          <p:nvPr/>
        </p:nvSpPr>
        <p:spPr>
          <a:xfrm>
            <a:off x="1905000" y="1854200"/>
            <a:ext cx="4699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- </a:t>
            </a:r>
            <a:r>
              <a:rPr lang="ru-RU" sz="2000" b="1" dirty="0">
                <a:solidFill>
                  <a:srgbClr val="D6B061"/>
                </a:solidFill>
                <a:latin typeface="Segoe UI" panose="020B0502040204020203" pitchFamily="34" charset="0"/>
              </a:rPr>
              <a:t>Пулемёт.</a:t>
            </a: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 Впервые изобретённый в 1884 году американским инженером Х. Максимом.</a:t>
            </a:r>
          </a:p>
        </p:txBody>
      </p:sp>
      <p:sp>
        <p:nvSpPr>
          <p:cNvPr id="9" name="Item 3">
            <a:extLst>
              <a:ext uri="{FF2B5EF4-FFF2-40B4-BE49-F238E27FC236}">
                <a16:creationId xmlns:a16="http://schemas.microsoft.com/office/drawing/2014/main" id="{6C841FD5-B3E2-A912-F96B-4CD836FC7019}"/>
              </a:ext>
            </a:extLst>
          </p:cNvPr>
          <p:cNvSpPr txBox="1"/>
          <p:nvPr/>
        </p:nvSpPr>
        <p:spPr>
          <a:xfrm>
            <a:off x="609600" y="3200400"/>
            <a:ext cx="5994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- </a:t>
            </a:r>
            <a:r>
              <a:rPr lang="ru-RU" sz="2000" b="1" dirty="0">
                <a:solidFill>
                  <a:srgbClr val="D6B061"/>
                </a:solidFill>
                <a:latin typeface="Segoe UI" panose="020B0502040204020203" pitchFamily="34" charset="0"/>
              </a:rPr>
              <a:t>Химическое оружие</a:t>
            </a: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. Газообразный и жидкий хлор, мины с газовой начинкой были поставлены на вооружение германской армии.</a:t>
            </a:r>
          </a:p>
        </p:txBody>
      </p:sp>
      <p:sp>
        <p:nvSpPr>
          <p:cNvPr id="10" name="Item 4">
            <a:extLst>
              <a:ext uri="{FF2B5EF4-FFF2-40B4-BE49-F238E27FC236}">
                <a16:creationId xmlns:a16="http://schemas.microsoft.com/office/drawing/2014/main" id="{8F97C22E-F288-7200-DFF9-E563BB400964}"/>
              </a:ext>
            </a:extLst>
          </p:cNvPr>
          <p:cNvSpPr txBox="1"/>
          <p:nvPr/>
        </p:nvSpPr>
        <p:spPr>
          <a:xfrm>
            <a:off x="609600" y="4318000"/>
            <a:ext cx="5994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- </a:t>
            </a:r>
            <a:r>
              <a:rPr lang="ru-RU" sz="2000" b="1" dirty="0">
                <a:solidFill>
                  <a:srgbClr val="D6B061"/>
                </a:solidFill>
                <a:latin typeface="Segoe UI" panose="020B0502040204020203" pitchFamily="34" charset="0"/>
              </a:rPr>
              <a:t>Колючая проволока.</a:t>
            </a:r>
          </a:p>
        </p:txBody>
      </p:sp>
      <p:pic>
        <p:nvPicPr>
          <p:cNvPr id="13" name="Item 5 img" descr="И. И. Сикорский у самолёта «Русский витязь», лето 1913 г. (фото К. Буллы)">
            <a:extLst>
              <a:ext uri="{FF2B5EF4-FFF2-40B4-BE49-F238E27FC236}">
                <a16:creationId xmlns:a16="http://schemas.microsoft.com/office/drawing/2014/main" id="{D537176C-FA39-9FC7-CD03-166DBF65D05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31800"/>
            <a:ext cx="4572000" cy="2794000"/>
          </a:xfrm>
          <a:prstGeom prst="roundRect">
            <a:avLst>
              <a:gd name="adj" fmla="val 4000"/>
            </a:avLst>
          </a:prstGeom>
          <a:ln w="12700">
            <a:solidFill>
              <a:srgbClr val="A882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Item 5">
            <a:extLst>
              <a:ext uri="{FF2B5EF4-FFF2-40B4-BE49-F238E27FC236}">
                <a16:creationId xmlns:a16="http://schemas.microsoft.com/office/drawing/2014/main" id="{11A8F757-8B03-465A-488F-4D9DCD512844}"/>
              </a:ext>
            </a:extLst>
          </p:cNvPr>
          <p:cNvSpPr txBox="1"/>
          <p:nvPr/>
        </p:nvSpPr>
        <p:spPr>
          <a:xfrm>
            <a:off x="7315200" y="3505201"/>
            <a:ext cx="4572000" cy="24669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- </a:t>
            </a:r>
            <a:r>
              <a:rPr lang="ru-RU" sz="2000" b="1" dirty="0">
                <a:solidFill>
                  <a:srgbClr val="D6B061"/>
                </a:solidFill>
                <a:latin typeface="Segoe UI" panose="020B0502040204020203" pitchFamily="34" charset="0"/>
              </a:rPr>
              <a:t>Тяжёлые специализированные самолёты.</a:t>
            </a: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 В 1913 году российским инженером и изобретателем Игорем Сикорским были созданы первые в мире тяжёлые специализированные самолёты: разведчик </a:t>
            </a:r>
            <a:r>
              <a:rPr lang="ru-RU" sz="2000" b="1" dirty="0">
                <a:solidFill>
                  <a:srgbClr val="D6B061"/>
                </a:solidFill>
                <a:latin typeface="Segoe UI" panose="020B0502040204020203" pitchFamily="34" charset="0"/>
              </a:rPr>
              <a:t>«Русский витязь»</a:t>
            </a: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 и бомбардировщик </a:t>
            </a:r>
            <a:r>
              <a:rPr lang="ru-RU" sz="2000" b="1" dirty="0">
                <a:solidFill>
                  <a:srgbClr val="D6B061"/>
                </a:solidFill>
                <a:latin typeface="Segoe UI" panose="020B0502040204020203" pitchFamily="34" charset="0"/>
              </a:rPr>
              <a:t>«Илья Муромец»</a:t>
            </a: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D9C9ECC7-DA50-CC7E-1D08-EA3A0C10E40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646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uromets passe-partout">
            <a:extLst>
              <a:ext uri="{FF2B5EF4-FFF2-40B4-BE49-F238E27FC236}">
                <a16:creationId xmlns:a16="http://schemas.microsoft.com/office/drawing/2014/main" id="{30832CAB-C007-B2B6-53CA-DCB3F52DACA7}"/>
              </a:ext>
            </a:extLst>
          </p:cNvPr>
          <p:cNvSpPr/>
          <p:nvPr/>
        </p:nvSpPr>
        <p:spPr>
          <a:xfrm>
            <a:off x="670891" y="381000"/>
            <a:ext cx="10850218" cy="5969000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uromets" descr="Самолёт «Илья Муромец» в день рекордного полёта с пассажирами, февраль 1914 г.">
            <a:extLst>
              <a:ext uri="{FF2B5EF4-FFF2-40B4-BE49-F238E27FC236}">
                <a16:creationId xmlns:a16="http://schemas.microsoft.com/office/drawing/2014/main" id="{4F5C18C7-4AF4-104F-5432-81BA59396A7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91" y="508000"/>
            <a:ext cx="10596218" cy="57150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6" name="Signature 100ballnik.com">
            <a:extLst>
              <a:ext uri="{FF2B5EF4-FFF2-40B4-BE49-F238E27FC236}">
                <a16:creationId xmlns:a16="http://schemas.microsoft.com/office/drawing/2014/main" id="{34DD5597-FEF2-9940-97BF-C6CBB0E5762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655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DE1592F-B6E4-7705-DEB7-EB03B72EA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E222A"/>
                </a:solidFill>
                <a:latin typeface="Georgia" panose="02040502050405020303" pitchFamily="18" charset="0"/>
              </a:rPr>
              <a:t>Некоторые программы перевооружений в России: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B228011D-1E3A-4AD7-6470-FBDA2E801B3C}"/>
              </a:ext>
            </a:extLst>
          </p:cNvPr>
          <p:cNvCxnSpPr/>
          <p:nvPr/>
        </p:nvCxnSpPr>
        <p:spPr>
          <a:xfrm>
            <a:off x="609600" y="1003808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C48B6D85-2842-1D36-5937-CFD77343AAAD}"/>
              </a:ext>
            </a:extLst>
          </p:cNvPr>
          <p:cNvSpPr/>
          <p:nvPr/>
        </p:nvSpPr>
        <p:spPr>
          <a:xfrm>
            <a:off x="584200" y="959358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Battleship" descr="Линейный корабль «Севастополь» выходит с Балтийского завода, 1914 г.">
            <a:extLst>
              <a:ext uri="{FF2B5EF4-FFF2-40B4-BE49-F238E27FC236}">
                <a16:creationId xmlns:a16="http://schemas.microsoft.com/office/drawing/2014/main" id="{985E0DD0-D8D1-D3F5-4BF5-EEB2552B27E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559304"/>
            <a:ext cx="3962400" cy="2438400"/>
          </a:xfrm>
          <a:prstGeom prst="roundRect">
            <a:avLst>
              <a:gd name="adj" fmla="val 4000"/>
            </a:avLst>
          </a:prstGeom>
          <a:ln w="12700">
            <a:solidFill>
              <a:srgbClr val="D3C8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Prog 1 card">
            <a:extLst>
              <a:ext uri="{FF2B5EF4-FFF2-40B4-BE49-F238E27FC236}">
                <a16:creationId xmlns:a16="http://schemas.microsoft.com/office/drawing/2014/main" id="{8E302FDE-1666-48EC-6672-440257DAC69B}"/>
              </a:ext>
            </a:extLst>
          </p:cNvPr>
          <p:cNvSpPr/>
          <p:nvPr/>
        </p:nvSpPr>
        <p:spPr>
          <a:xfrm>
            <a:off x="609600" y="1257808"/>
            <a:ext cx="6731000" cy="164592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Prog 1">
            <a:extLst>
              <a:ext uri="{FF2B5EF4-FFF2-40B4-BE49-F238E27FC236}">
                <a16:creationId xmlns:a16="http://schemas.microsoft.com/office/drawing/2014/main" id="{030FF100-B334-16B2-922C-F7EBDF635B26}"/>
              </a:ext>
            </a:extLst>
          </p:cNvPr>
          <p:cNvSpPr txBox="1"/>
          <p:nvPr/>
        </p:nvSpPr>
        <p:spPr>
          <a:xfrm>
            <a:off x="863600" y="1410208"/>
            <a:ext cx="62992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- </a:t>
            </a:r>
            <a:r>
              <a:rPr lang="ru-RU" sz="2200" b="1" dirty="0">
                <a:solidFill>
                  <a:srgbClr val="2F5E8E"/>
                </a:solidFill>
                <a:latin typeface="Segoe UI" panose="020B0502040204020203" pitchFamily="34" charset="0"/>
              </a:rPr>
              <a:t>В марте 1908 года</a:t>
            </a: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 Николай II повелел составить общую программу возрождения флота и перевооружения сухопутной армии, рассчитанную на ближайшие 10–15 лет.</a:t>
            </a:r>
          </a:p>
        </p:txBody>
      </p:sp>
      <p:sp>
        <p:nvSpPr>
          <p:cNvPr id="9" name="Prog 1 bar">
            <a:extLst>
              <a:ext uri="{FF2B5EF4-FFF2-40B4-BE49-F238E27FC236}">
                <a16:creationId xmlns:a16="http://schemas.microsoft.com/office/drawing/2014/main" id="{E1299A57-C1A9-787A-870B-A074DB3E79F9}"/>
              </a:ext>
            </a:extLst>
          </p:cNvPr>
          <p:cNvSpPr/>
          <p:nvPr/>
        </p:nvSpPr>
        <p:spPr>
          <a:xfrm>
            <a:off x="711200" y="1384808"/>
            <a:ext cx="50800" cy="139192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rog 2 card">
            <a:extLst>
              <a:ext uri="{FF2B5EF4-FFF2-40B4-BE49-F238E27FC236}">
                <a16:creationId xmlns:a16="http://schemas.microsoft.com/office/drawing/2014/main" id="{DE61CBED-84A8-BEF1-E0FC-6DB3410BF1D3}"/>
              </a:ext>
            </a:extLst>
          </p:cNvPr>
          <p:cNvSpPr/>
          <p:nvPr/>
        </p:nvSpPr>
        <p:spPr>
          <a:xfrm>
            <a:off x="609600" y="3081528"/>
            <a:ext cx="6731000" cy="1310640"/>
          </a:xfrm>
          <a:prstGeom prst="roundRect">
            <a:avLst>
              <a:gd name="adj" fmla="val 6000"/>
            </a:avLst>
          </a:prstGeom>
          <a:solidFill>
            <a:srgbClr val="F7E4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rog 2">
            <a:extLst>
              <a:ext uri="{FF2B5EF4-FFF2-40B4-BE49-F238E27FC236}">
                <a16:creationId xmlns:a16="http://schemas.microsoft.com/office/drawing/2014/main" id="{31D13CA3-DFB7-9126-3559-43A95DF11AAE}"/>
              </a:ext>
            </a:extLst>
          </p:cNvPr>
          <p:cNvSpPr txBox="1"/>
          <p:nvPr/>
        </p:nvSpPr>
        <p:spPr>
          <a:xfrm>
            <a:off x="863600" y="3233928"/>
            <a:ext cx="62992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- </a:t>
            </a:r>
            <a:r>
              <a:rPr lang="ru-RU" sz="2200" b="1" dirty="0">
                <a:solidFill>
                  <a:srgbClr val="B8432F"/>
                </a:solidFill>
                <a:latin typeface="Segoe UI" panose="020B0502040204020203" pitchFamily="34" charset="0"/>
              </a:rPr>
              <a:t>В 1912 году</a:t>
            </a: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 в России была реализована программа усиления Балтийского и Черноморского флотов.</a:t>
            </a:r>
          </a:p>
        </p:txBody>
      </p:sp>
      <p:sp>
        <p:nvSpPr>
          <p:cNvPr id="12" name="Prog 2 bar">
            <a:extLst>
              <a:ext uri="{FF2B5EF4-FFF2-40B4-BE49-F238E27FC236}">
                <a16:creationId xmlns:a16="http://schemas.microsoft.com/office/drawing/2014/main" id="{BCD1DD10-4179-BF87-4746-03AF1E6F9257}"/>
              </a:ext>
            </a:extLst>
          </p:cNvPr>
          <p:cNvSpPr/>
          <p:nvPr/>
        </p:nvSpPr>
        <p:spPr>
          <a:xfrm>
            <a:off x="711200" y="3208528"/>
            <a:ext cx="50800" cy="1056640"/>
          </a:xfrm>
          <a:prstGeom prst="rect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rog 3 card">
            <a:extLst>
              <a:ext uri="{FF2B5EF4-FFF2-40B4-BE49-F238E27FC236}">
                <a16:creationId xmlns:a16="http://schemas.microsoft.com/office/drawing/2014/main" id="{2F04466B-E827-97C2-1100-BD84BBFEFE2B}"/>
              </a:ext>
            </a:extLst>
          </p:cNvPr>
          <p:cNvSpPr/>
          <p:nvPr/>
        </p:nvSpPr>
        <p:spPr>
          <a:xfrm>
            <a:off x="609600" y="4569968"/>
            <a:ext cx="6731000" cy="164592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rog 3">
            <a:extLst>
              <a:ext uri="{FF2B5EF4-FFF2-40B4-BE49-F238E27FC236}">
                <a16:creationId xmlns:a16="http://schemas.microsoft.com/office/drawing/2014/main" id="{017F9B2D-DD12-8880-9125-9C7E7AF31D11}"/>
              </a:ext>
            </a:extLst>
          </p:cNvPr>
          <p:cNvSpPr txBox="1"/>
          <p:nvPr/>
        </p:nvSpPr>
        <p:spPr>
          <a:xfrm>
            <a:off x="863600" y="4722368"/>
            <a:ext cx="62992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- </a:t>
            </a:r>
            <a:r>
              <a:rPr lang="ru-RU" sz="2200" b="1" dirty="0">
                <a:solidFill>
                  <a:srgbClr val="2F5E8E"/>
                </a:solidFill>
                <a:latin typeface="Segoe UI" panose="020B0502040204020203" pitchFamily="34" charset="0"/>
              </a:rPr>
              <a:t>В марте 1908 года</a:t>
            </a: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 Николай II повелел составить программу, которая должна была начаться со строительства четырёх броненосцев.</a:t>
            </a:r>
          </a:p>
        </p:txBody>
      </p:sp>
      <p:sp>
        <p:nvSpPr>
          <p:cNvPr id="15" name="Prog 3 bar">
            <a:extLst>
              <a:ext uri="{FF2B5EF4-FFF2-40B4-BE49-F238E27FC236}">
                <a16:creationId xmlns:a16="http://schemas.microsoft.com/office/drawing/2014/main" id="{85E2E720-85CE-7A24-A4BA-A2FADFD6AB6A}"/>
              </a:ext>
            </a:extLst>
          </p:cNvPr>
          <p:cNvSpPr/>
          <p:nvPr/>
        </p:nvSpPr>
        <p:spPr>
          <a:xfrm>
            <a:off x="711200" y="4696968"/>
            <a:ext cx="50800" cy="139192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AE8B9E57-D1EF-909B-D09A-B4D45996EAA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75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aticule">
            <a:extLst>
              <a:ext uri="{FF2B5EF4-FFF2-40B4-BE49-F238E27FC236}">
                <a16:creationId xmlns:a16="http://schemas.microsoft.com/office/drawing/2014/main" id="{B92F1E9B-AC18-00D5-051D-4EE250721F8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869E63F8-D3CB-9403-93D3-A86AB3545660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D9EFA4C1-8795-8019-E285-694D721CADE7}"/>
                </a:ext>
              </a:extLst>
            </p:cNvPr>
            <p:cNvCxnSpPr/>
            <p:nvPr/>
          </p:nvCxnSpPr>
          <p:spPr>
            <a:xfrm>
              <a:off x="508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9F2C5441-1FC7-A2E6-623C-18BA5E6E3E39}"/>
                </a:ext>
              </a:extLst>
            </p:cNvPr>
            <p:cNvCxnSpPr/>
            <p:nvPr/>
          </p:nvCxnSpPr>
          <p:spPr>
            <a:xfrm>
              <a:off x="1016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284F71C8-2196-9B40-8CFD-539C159AE508}"/>
                </a:ext>
              </a:extLst>
            </p:cNvPr>
            <p:cNvCxnSpPr/>
            <p:nvPr/>
          </p:nvCxnSpPr>
          <p:spPr>
            <a:xfrm>
              <a:off x="1524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078969F5-7E86-74AE-381A-E6580CDADFCA}"/>
                </a:ext>
              </a:extLst>
            </p:cNvPr>
            <p:cNvCxnSpPr/>
            <p:nvPr/>
          </p:nvCxnSpPr>
          <p:spPr>
            <a:xfrm>
              <a:off x="2032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48B200B3-5E0B-4352-0D7A-BC708782E900}"/>
                </a:ext>
              </a:extLst>
            </p:cNvPr>
            <p:cNvCxnSpPr/>
            <p:nvPr/>
          </p:nvCxnSpPr>
          <p:spPr>
            <a:xfrm>
              <a:off x="2540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3C400134-21B3-3E2A-5023-F381E285ADAE}"/>
                </a:ext>
              </a:extLst>
            </p:cNvPr>
            <p:cNvCxnSpPr/>
            <p:nvPr/>
          </p:nvCxnSpPr>
          <p:spPr>
            <a:xfrm>
              <a:off x="3048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70AB8EE8-9617-D1F8-3A07-21D72F3831C8}"/>
                </a:ext>
              </a:extLst>
            </p:cNvPr>
            <p:cNvCxnSpPr/>
            <p:nvPr/>
          </p:nvCxnSpPr>
          <p:spPr>
            <a:xfrm>
              <a:off x="3556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C91E8548-68D5-7FEB-64E0-5698A9CD77DC}"/>
                </a:ext>
              </a:extLst>
            </p:cNvPr>
            <p:cNvCxnSpPr/>
            <p:nvPr/>
          </p:nvCxnSpPr>
          <p:spPr>
            <a:xfrm>
              <a:off x="4064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E1A9E87A-0719-9362-6EF2-38863574A5D5}"/>
                </a:ext>
              </a:extLst>
            </p:cNvPr>
            <p:cNvCxnSpPr/>
            <p:nvPr/>
          </p:nvCxnSpPr>
          <p:spPr>
            <a:xfrm>
              <a:off x="4572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964D9681-DD30-DD2E-DE9B-4D999B5845BB}"/>
                </a:ext>
              </a:extLst>
            </p:cNvPr>
            <p:cNvCxnSpPr/>
            <p:nvPr/>
          </p:nvCxnSpPr>
          <p:spPr>
            <a:xfrm>
              <a:off x="5080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2548B975-60BD-703D-BF62-341669183811}"/>
                </a:ext>
              </a:extLst>
            </p:cNvPr>
            <p:cNvCxnSpPr/>
            <p:nvPr/>
          </p:nvCxnSpPr>
          <p:spPr>
            <a:xfrm>
              <a:off x="5588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235392D8-5742-8195-A5F6-E1818F76FD24}"/>
                </a:ext>
              </a:extLst>
            </p:cNvPr>
            <p:cNvCxnSpPr/>
            <p:nvPr/>
          </p:nvCxnSpPr>
          <p:spPr>
            <a:xfrm>
              <a:off x="6096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5062E672-AD09-0973-7294-1A6065D65E01}"/>
                </a:ext>
              </a:extLst>
            </p:cNvPr>
            <p:cNvCxnSpPr/>
            <p:nvPr/>
          </p:nvCxnSpPr>
          <p:spPr>
            <a:xfrm>
              <a:off x="6604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20CFA006-0A7C-E731-4BE9-F5756BE492D8}"/>
                </a:ext>
              </a:extLst>
            </p:cNvPr>
            <p:cNvCxnSpPr/>
            <p:nvPr/>
          </p:nvCxnSpPr>
          <p:spPr>
            <a:xfrm>
              <a:off x="7112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A528CBC8-2AE5-CD48-AE6E-106526F0A0E9}"/>
                </a:ext>
              </a:extLst>
            </p:cNvPr>
            <p:cNvCxnSpPr/>
            <p:nvPr/>
          </p:nvCxnSpPr>
          <p:spPr>
            <a:xfrm>
              <a:off x="7620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B2D8D370-B57E-9A61-DCE6-8AD4DE95E7E3}"/>
                </a:ext>
              </a:extLst>
            </p:cNvPr>
            <p:cNvCxnSpPr/>
            <p:nvPr/>
          </p:nvCxnSpPr>
          <p:spPr>
            <a:xfrm>
              <a:off x="8128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63F214E7-BE7A-F223-4E5A-F480BF3ABA31}"/>
                </a:ext>
              </a:extLst>
            </p:cNvPr>
            <p:cNvCxnSpPr/>
            <p:nvPr/>
          </p:nvCxnSpPr>
          <p:spPr>
            <a:xfrm>
              <a:off x="8636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035B2380-A4FE-A1EC-8D0B-D59105CF63A9}"/>
                </a:ext>
              </a:extLst>
            </p:cNvPr>
            <p:cNvCxnSpPr/>
            <p:nvPr/>
          </p:nvCxnSpPr>
          <p:spPr>
            <a:xfrm>
              <a:off x="9144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5BC0ADAF-FD34-5D26-8A3C-E3166FACF7E3}"/>
                </a:ext>
              </a:extLst>
            </p:cNvPr>
            <p:cNvCxnSpPr/>
            <p:nvPr/>
          </p:nvCxnSpPr>
          <p:spPr>
            <a:xfrm>
              <a:off x="9652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7BC61405-0450-D1E8-07E9-1C25EE578627}"/>
                </a:ext>
              </a:extLst>
            </p:cNvPr>
            <p:cNvCxnSpPr/>
            <p:nvPr/>
          </p:nvCxnSpPr>
          <p:spPr>
            <a:xfrm>
              <a:off x="10160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D8A31D90-53AB-9971-0B7A-D402DBD6E386}"/>
                </a:ext>
              </a:extLst>
            </p:cNvPr>
            <p:cNvCxnSpPr/>
            <p:nvPr/>
          </p:nvCxnSpPr>
          <p:spPr>
            <a:xfrm>
              <a:off x="10668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219FDC6E-3E06-D912-9B9C-F3FD03A3BE71}"/>
                </a:ext>
              </a:extLst>
            </p:cNvPr>
            <p:cNvCxnSpPr/>
            <p:nvPr/>
          </p:nvCxnSpPr>
          <p:spPr>
            <a:xfrm>
              <a:off x="11176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F9D30978-E71D-17D4-1068-FDF7CA9EDBF1}"/>
                </a:ext>
              </a:extLst>
            </p:cNvPr>
            <p:cNvCxnSpPr/>
            <p:nvPr/>
          </p:nvCxnSpPr>
          <p:spPr>
            <a:xfrm>
              <a:off x="11684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7F416CAF-5341-5C5C-3ECE-C0E07E2C49AC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7D3E36DE-1642-4F4C-3502-F6C00D56E88A}"/>
                </a:ext>
              </a:extLst>
            </p:cNvPr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FDE9CA01-A75C-79EB-114E-B0C6C5F778F2}"/>
                </a:ext>
              </a:extLst>
            </p:cNvPr>
            <p:cNvCxnSpPr/>
            <p:nvPr/>
          </p:nvCxnSpPr>
          <p:spPr>
            <a:xfrm>
              <a:off x="0" y="508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19EA4E8F-D222-6047-11BE-6CAF09907498}"/>
                </a:ext>
              </a:extLst>
            </p:cNvPr>
            <p:cNvCxnSpPr/>
            <p:nvPr/>
          </p:nvCxnSpPr>
          <p:spPr>
            <a:xfrm>
              <a:off x="0" y="1016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00FEC86A-F013-6916-A1AE-65E7D53E19CB}"/>
                </a:ext>
              </a:extLst>
            </p:cNvPr>
            <p:cNvCxnSpPr/>
            <p:nvPr/>
          </p:nvCxnSpPr>
          <p:spPr>
            <a:xfrm>
              <a:off x="0" y="1524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E48CDA98-F7D5-0121-CB8B-06D4D8243242}"/>
                </a:ext>
              </a:extLst>
            </p:cNvPr>
            <p:cNvCxnSpPr/>
            <p:nvPr/>
          </p:nvCxnSpPr>
          <p:spPr>
            <a:xfrm>
              <a:off x="0" y="2032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DA656393-6C6B-0B59-0210-59472840CD74}"/>
                </a:ext>
              </a:extLst>
            </p:cNvPr>
            <p:cNvCxnSpPr/>
            <p:nvPr/>
          </p:nvCxnSpPr>
          <p:spPr>
            <a:xfrm>
              <a:off x="0" y="2540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CBAD7448-2B04-59AE-D6DA-62FECE63C9E7}"/>
                </a:ext>
              </a:extLst>
            </p:cNvPr>
            <p:cNvCxnSpPr/>
            <p:nvPr/>
          </p:nvCxnSpPr>
          <p:spPr>
            <a:xfrm>
              <a:off x="0" y="3048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B3B65D11-E4EA-3667-56EA-01B81AE400BD}"/>
                </a:ext>
              </a:extLst>
            </p:cNvPr>
            <p:cNvCxnSpPr/>
            <p:nvPr/>
          </p:nvCxnSpPr>
          <p:spPr>
            <a:xfrm>
              <a:off x="0" y="3556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407050B7-AE97-B998-4B03-A2A37C3779DE}"/>
                </a:ext>
              </a:extLst>
            </p:cNvPr>
            <p:cNvCxnSpPr/>
            <p:nvPr/>
          </p:nvCxnSpPr>
          <p:spPr>
            <a:xfrm>
              <a:off x="0" y="4064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C0306168-AAF9-EE49-A06A-FDEDD911982B}"/>
                </a:ext>
              </a:extLst>
            </p:cNvPr>
            <p:cNvCxnSpPr/>
            <p:nvPr/>
          </p:nvCxnSpPr>
          <p:spPr>
            <a:xfrm>
              <a:off x="0" y="4572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304B16A6-40C1-7841-C727-D85DE22E66A9}"/>
                </a:ext>
              </a:extLst>
            </p:cNvPr>
            <p:cNvCxnSpPr/>
            <p:nvPr/>
          </p:nvCxnSpPr>
          <p:spPr>
            <a:xfrm>
              <a:off x="0" y="5080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82A528CB-769E-3A92-6E46-6C95C83324E4}"/>
                </a:ext>
              </a:extLst>
            </p:cNvPr>
            <p:cNvCxnSpPr/>
            <p:nvPr/>
          </p:nvCxnSpPr>
          <p:spPr>
            <a:xfrm>
              <a:off x="0" y="5588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DA3FABC3-9D4A-1CE5-EB9F-3B23248121B0}"/>
                </a:ext>
              </a:extLst>
            </p:cNvPr>
            <p:cNvCxnSpPr/>
            <p:nvPr/>
          </p:nvCxnSpPr>
          <p:spPr>
            <a:xfrm>
              <a:off x="0" y="6096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4C63AB29-D60E-0EE7-C863-AFB73818D5DF}"/>
                </a:ext>
              </a:extLst>
            </p:cNvPr>
            <p:cNvCxnSpPr/>
            <p:nvPr/>
          </p:nvCxnSpPr>
          <p:spPr>
            <a:xfrm>
              <a:off x="0" y="6604000"/>
              <a:ext cx="12192000" cy="0"/>
            </a:xfrm>
            <a:prstGeom prst="line">
              <a:avLst/>
            </a:prstGeom>
            <a:ln w="508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Weapons plate mount">
            <a:extLst>
              <a:ext uri="{FF2B5EF4-FFF2-40B4-BE49-F238E27FC236}">
                <a16:creationId xmlns:a16="http://schemas.microsoft.com/office/drawing/2014/main" id="{C859CF69-717F-563A-185A-CF7E648167D0}"/>
              </a:ext>
            </a:extLst>
          </p:cNvPr>
          <p:cNvSpPr/>
          <p:nvPr/>
        </p:nvSpPr>
        <p:spPr>
          <a:xfrm>
            <a:off x="1972733" y="304800"/>
            <a:ext cx="8246533" cy="6248400"/>
          </a:xfrm>
          <a:prstGeom prst="roundRect">
            <a:avLst>
              <a:gd name="adj" fmla="val 3000"/>
            </a:avLst>
          </a:prstGeom>
          <a:solidFill>
            <a:srgbClr val="FBF6E6"/>
          </a:solidFill>
          <a:ln w="9525">
            <a:solidFill>
              <a:srgbClr val="A882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Weapons plate" descr="Военная техника к началу XX века (таблица из исходной презентации)">
            <a:extLst>
              <a:ext uri="{FF2B5EF4-FFF2-40B4-BE49-F238E27FC236}">
                <a16:creationId xmlns:a16="http://schemas.microsoft.com/office/drawing/2014/main" id="{6057AE09-9272-6BB8-31BB-7C0F386CCAF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733" y="431800"/>
            <a:ext cx="7992533" cy="5994400"/>
          </a:xfrm>
          <a:prstGeom prst="rect">
            <a:avLst/>
          </a:prstGeom>
        </p:spPr>
      </p:pic>
      <p:sp>
        <p:nvSpPr>
          <p:cNvPr id="46" name="Signature 100ballnik.com">
            <a:extLst>
              <a:ext uri="{FF2B5EF4-FFF2-40B4-BE49-F238E27FC236}">
                <a16:creationId xmlns:a16="http://schemas.microsoft.com/office/drawing/2014/main" id="{F6AF9963-DD10-378B-F89D-01F008BC352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270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C8B6B9B-6306-EC71-A0C7-ED9F92303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B8432F"/>
                </a:solidFill>
                <a:latin typeface="Georgia" panose="02040502050405020303" pitchFamily="18" charset="0"/>
              </a:rPr>
              <a:t>4.</a:t>
            </a:r>
            <a:r>
              <a:rPr lang="ru-RU" sz="3600" dirty="0">
                <a:solidFill>
                  <a:srgbClr val="1E222A"/>
                </a:solidFill>
                <a:latin typeface="Georgia" panose="02040502050405020303" pitchFamily="18" charset="0"/>
              </a:rPr>
              <a:t> Предвоенные международные кризисы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52EF5CE1-FBFB-BDBE-F912-1222CDA45C65}"/>
              </a:ext>
            </a:extLst>
          </p:cNvPr>
          <p:cNvCxnSpPr/>
          <p:nvPr/>
        </p:nvCxnSpPr>
        <p:spPr>
          <a:xfrm>
            <a:off x="609600" y="978408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8DC2481D-C38A-1607-78CB-721D585C38CC}"/>
              </a:ext>
            </a:extLst>
          </p:cNvPr>
          <p:cNvSpPr/>
          <p:nvPr/>
        </p:nvSpPr>
        <p:spPr>
          <a:xfrm>
            <a:off x="584200" y="933958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Morocco mount">
            <a:extLst>
              <a:ext uri="{FF2B5EF4-FFF2-40B4-BE49-F238E27FC236}">
                <a16:creationId xmlns:a16="http://schemas.microsoft.com/office/drawing/2014/main" id="{96777C73-BA14-2602-1D9D-AA6F5F5099E0}"/>
              </a:ext>
            </a:extLst>
          </p:cNvPr>
          <p:cNvSpPr/>
          <p:nvPr/>
        </p:nvSpPr>
        <p:spPr>
          <a:xfrm>
            <a:off x="838200" y="1207008"/>
            <a:ext cx="2082800" cy="2616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Morocco" descr="Вильгельм II в Танжере, 31 марта 1905 г. Рисунок из журнала «Иллюстрасьон» (Первый марокканский кризис)">
            <a:extLst>
              <a:ext uri="{FF2B5EF4-FFF2-40B4-BE49-F238E27FC236}">
                <a16:creationId xmlns:a16="http://schemas.microsoft.com/office/drawing/2014/main" id="{6C568726-DB9A-40DB-C0AD-D69B9DC17F3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83208"/>
            <a:ext cx="1930400" cy="2463800"/>
          </a:xfrm>
          <a:prstGeom prst="rect">
            <a:avLst/>
          </a:prstGeom>
        </p:spPr>
      </p:pic>
      <p:sp>
        <p:nvSpPr>
          <p:cNvPr id="8" name="Bosnia mount">
            <a:extLst>
              <a:ext uri="{FF2B5EF4-FFF2-40B4-BE49-F238E27FC236}">
                <a16:creationId xmlns:a16="http://schemas.microsoft.com/office/drawing/2014/main" id="{3B1358CA-2D6C-CA06-C88F-5DB00A2C5B43}"/>
              </a:ext>
            </a:extLst>
          </p:cNvPr>
          <p:cNvSpPr/>
          <p:nvPr/>
        </p:nvSpPr>
        <p:spPr>
          <a:xfrm>
            <a:off x="3748617" y="1207008"/>
            <a:ext cx="1849966" cy="2616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Bosnia" descr="Обложка «Ле Пти Журналь», 18 октября 1908 г.: Боснийский кризис">
            <a:extLst>
              <a:ext uri="{FF2B5EF4-FFF2-40B4-BE49-F238E27FC236}">
                <a16:creationId xmlns:a16="http://schemas.microsoft.com/office/drawing/2014/main" id="{6DEDD917-D2B9-DECF-28C5-534037D2736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817" y="1283208"/>
            <a:ext cx="1697567" cy="2463800"/>
          </a:xfrm>
          <a:prstGeom prst="rect">
            <a:avLst/>
          </a:prstGeom>
        </p:spPr>
      </p:pic>
      <p:pic>
        <p:nvPicPr>
          <p:cNvPr id="12" name="Balkans" descr="Первая Балканская война: болгарская артиллерия в бою у Сакизкёя, 1912 г. (Библиотека Конгресса США)">
            <a:extLst>
              <a:ext uri="{FF2B5EF4-FFF2-40B4-BE49-F238E27FC236}">
                <a16:creationId xmlns:a16="http://schemas.microsoft.com/office/drawing/2014/main" id="{37B67319-F7C9-B945-C441-4D4A1E4BBC5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1283208"/>
            <a:ext cx="5384800" cy="2413000"/>
          </a:xfrm>
          <a:prstGeom prst="roundRect">
            <a:avLst>
              <a:gd name="adj" fmla="val 4000"/>
            </a:avLst>
          </a:prstGeom>
          <a:ln w="12700">
            <a:solidFill>
              <a:srgbClr val="D3C8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13" name="Time axis">
            <a:extLst>
              <a:ext uri="{FF2B5EF4-FFF2-40B4-BE49-F238E27FC236}">
                <a16:creationId xmlns:a16="http://schemas.microsoft.com/office/drawing/2014/main" id="{449647E9-691B-5E82-8178-B47D2CFC87CE}"/>
              </a:ext>
            </a:extLst>
          </p:cNvPr>
          <p:cNvCxnSpPr/>
          <p:nvPr/>
        </p:nvCxnSpPr>
        <p:spPr>
          <a:xfrm>
            <a:off x="609600" y="4051808"/>
            <a:ext cx="10972800" cy="0"/>
          </a:xfrm>
          <a:prstGeom prst="line">
            <a:avLst/>
          </a:prstGeom>
          <a:ln w="25400">
            <a:solidFill>
              <a:srgbClr val="D3C8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4BEC26BD-A599-FD39-568E-838563C67C97}"/>
              </a:ext>
            </a:extLst>
          </p:cNvPr>
          <p:cNvSpPr/>
          <p:nvPr/>
        </p:nvSpPr>
        <p:spPr>
          <a:xfrm>
            <a:off x="635000" y="3950208"/>
            <a:ext cx="203200" cy="203200"/>
          </a:xfrm>
          <a:prstGeom prst="ellipse">
            <a:avLst/>
          </a:prstGeom>
          <a:solidFill>
            <a:srgbClr val="B843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risis 1">
            <a:extLst>
              <a:ext uri="{FF2B5EF4-FFF2-40B4-BE49-F238E27FC236}">
                <a16:creationId xmlns:a16="http://schemas.microsoft.com/office/drawing/2014/main" id="{3075FAD4-F6CE-53B0-9C48-09582354F3B2}"/>
              </a:ext>
            </a:extLst>
          </p:cNvPr>
          <p:cNvSpPr txBox="1"/>
          <p:nvPr/>
        </p:nvSpPr>
        <p:spPr>
          <a:xfrm>
            <a:off x="609600" y="4255008"/>
            <a:ext cx="2616200" cy="1158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1E222A"/>
                </a:solidFill>
                <a:latin typeface="Segoe UI" panose="020B0502040204020203" pitchFamily="34" charset="0"/>
              </a:rPr>
              <a:t>- </a:t>
            </a:r>
            <a:r>
              <a:rPr lang="ru-RU" sz="2100" b="1" dirty="0">
                <a:solidFill>
                  <a:srgbClr val="B8432F"/>
                </a:solidFill>
                <a:latin typeface="Georgia" panose="02040502050405020303" pitchFamily="18" charset="0"/>
              </a:rPr>
              <a:t>1905-1911 гг.-</a:t>
            </a:r>
            <a:r>
              <a:rPr lang="ru-RU" sz="1900" dirty="0">
                <a:solidFill>
                  <a:srgbClr val="1E222A"/>
                </a:solidFill>
                <a:latin typeface="Segoe UI" panose="020B0502040204020203" pitchFamily="34" charset="0"/>
              </a:rPr>
              <a:t> марокканские кризисы – угроза франко- германской войны.</a:t>
            </a:r>
          </a:p>
        </p:txBody>
      </p:sp>
      <p:sp>
        <p:nvSpPr>
          <p:cNvPr id="16" name="Marker">
            <a:extLst>
              <a:ext uri="{FF2B5EF4-FFF2-40B4-BE49-F238E27FC236}">
                <a16:creationId xmlns:a16="http://schemas.microsoft.com/office/drawing/2014/main" id="{AAE0C2C7-458C-14B3-A10D-37E9B5EBECFD}"/>
              </a:ext>
            </a:extLst>
          </p:cNvPr>
          <p:cNvSpPr/>
          <p:nvPr/>
        </p:nvSpPr>
        <p:spPr>
          <a:xfrm>
            <a:off x="3429000" y="3950208"/>
            <a:ext cx="203200" cy="203200"/>
          </a:xfrm>
          <a:prstGeom prst="ellipse">
            <a:avLst/>
          </a:prstGeom>
          <a:solidFill>
            <a:srgbClr val="8E2B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risis 2">
            <a:extLst>
              <a:ext uri="{FF2B5EF4-FFF2-40B4-BE49-F238E27FC236}">
                <a16:creationId xmlns:a16="http://schemas.microsoft.com/office/drawing/2014/main" id="{E891722A-4FC2-4676-E0BE-F981BF79EBAD}"/>
              </a:ext>
            </a:extLst>
          </p:cNvPr>
          <p:cNvSpPr txBox="1"/>
          <p:nvPr/>
        </p:nvSpPr>
        <p:spPr>
          <a:xfrm>
            <a:off x="3403600" y="4255008"/>
            <a:ext cx="2616200" cy="2026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1E222A"/>
                </a:solidFill>
                <a:latin typeface="Segoe UI" panose="020B0502040204020203" pitchFamily="34" charset="0"/>
              </a:rPr>
              <a:t>- </a:t>
            </a:r>
            <a:r>
              <a:rPr lang="ru-RU" sz="2100" b="1" dirty="0">
                <a:solidFill>
                  <a:srgbClr val="8E2B22"/>
                </a:solidFill>
                <a:latin typeface="Georgia" panose="02040502050405020303" pitchFamily="18" charset="0"/>
              </a:rPr>
              <a:t>1908-1909 гг.-</a:t>
            </a:r>
            <a:r>
              <a:rPr lang="ru-RU" sz="1900" dirty="0">
                <a:solidFill>
                  <a:srgbClr val="1E222A"/>
                </a:solidFill>
                <a:latin typeface="Segoe UI" panose="020B0502040204020203" pitchFamily="34" charset="0"/>
              </a:rPr>
              <a:t> </a:t>
            </a:r>
            <a:r>
              <a:rPr lang="ru-RU" sz="1900" b="1" dirty="0">
                <a:solidFill>
                  <a:srgbClr val="8E2B22"/>
                </a:solidFill>
                <a:latin typeface="Segoe UI" panose="020B0502040204020203" pitchFamily="34" charset="0"/>
              </a:rPr>
              <a:t>«Боснийский кризис»,</a:t>
            </a:r>
            <a:r>
              <a:rPr lang="ru-RU" sz="1900" dirty="0">
                <a:solidFill>
                  <a:srgbClr val="1E222A"/>
                </a:solidFill>
                <a:latin typeface="Segoe UI" panose="020B0502040204020203" pitchFamily="34" charset="0"/>
              </a:rPr>
              <a:t> вызванный аннексией Австро-Венгрией Боснии и Герцеговины при поддержке Германии.</a:t>
            </a:r>
          </a:p>
        </p:txBody>
      </p:sp>
      <p:sp>
        <p:nvSpPr>
          <p:cNvPr id="18" name="Marker">
            <a:extLst>
              <a:ext uri="{FF2B5EF4-FFF2-40B4-BE49-F238E27FC236}">
                <a16:creationId xmlns:a16="http://schemas.microsoft.com/office/drawing/2014/main" id="{FCCE3CBB-BF4F-AD44-A7D1-F4D71EF0A69B}"/>
              </a:ext>
            </a:extLst>
          </p:cNvPr>
          <p:cNvSpPr/>
          <p:nvPr/>
        </p:nvSpPr>
        <p:spPr>
          <a:xfrm>
            <a:off x="6223000" y="3950208"/>
            <a:ext cx="203200" cy="203200"/>
          </a:xfrm>
          <a:prstGeom prst="ellipse">
            <a:avLst/>
          </a:prstGeom>
          <a:solidFill>
            <a:srgbClr val="2F5E8E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Crisis 3">
            <a:extLst>
              <a:ext uri="{FF2B5EF4-FFF2-40B4-BE49-F238E27FC236}">
                <a16:creationId xmlns:a16="http://schemas.microsoft.com/office/drawing/2014/main" id="{385685E5-74EF-BC9C-30FD-16DDDB7DA1A6}"/>
              </a:ext>
            </a:extLst>
          </p:cNvPr>
          <p:cNvSpPr txBox="1"/>
          <p:nvPr/>
        </p:nvSpPr>
        <p:spPr>
          <a:xfrm>
            <a:off x="6197600" y="4255008"/>
            <a:ext cx="26162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1E222A"/>
                </a:solidFill>
                <a:latin typeface="Segoe UI" panose="020B0502040204020203" pitchFamily="34" charset="0"/>
              </a:rPr>
              <a:t>- </a:t>
            </a:r>
            <a:r>
              <a:rPr lang="ru-RU" sz="2100" b="1" dirty="0">
                <a:solidFill>
                  <a:srgbClr val="2F5E8E"/>
                </a:solidFill>
                <a:latin typeface="Georgia" panose="02040502050405020303" pitchFamily="18" charset="0"/>
              </a:rPr>
              <a:t>1912-1913 гг. -</a:t>
            </a:r>
            <a:r>
              <a:rPr lang="ru-RU" sz="1900" dirty="0">
                <a:solidFill>
                  <a:srgbClr val="1E222A"/>
                </a:solidFill>
                <a:latin typeface="Segoe UI" panose="020B0502040204020203" pitchFamily="34" charset="0"/>
              </a:rPr>
              <a:t> </a:t>
            </a:r>
            <a:r>
              <a:rPr lang="ru-RU" sz="1900" b="1" dirty="0">
                <a:solidFill>
                  <a:srgbClr val="2F5E8E"/>
                </a:solidFill>
                <a:latin typeface="Segoe UI" panose="020B0502040204020203" pitchFamily="34" charset="0"/>
              </a:rPr>
              <a:t>Балканские войны -</a:t>
            </a:r>
            <a:r>
              <a:rPr lang="ru-RU" sz="1900" dirty="0">
                <a:solidFill>
                  <a:srgbClr val="1E222A"/>
                </a:solidFill>
                <a:latin typeface="Segoe UI" panose="020B0502040204020203" pitchFamily="34" charset="0"/>
              </a:rPr>
              <a:t> угроза общеевропейского конфликта.</a:t>
            </a:r>
          </a:p>
        </p:txBody>
      </p:sp>
      <p:sp>
        <p:nvSpPr>
          <p:cNvPr id="20" name="Marker">
            <a:extLst>
              <a:ext uri="{FF2B5EF4-FFF2-40B4-BE49-F238E27FC236}">
                <a16:creationId xmlns:a16="http://schemas.microsoft.com/office/drawing/2014/main" id="{7A131B78-1469-AAE6-D549-064D91AE945F}"/>
              </a:ext>
            </a:extLst>
          </p:cNvPr>
          <p:cNvSpPr/>
          <p:nvPr/>
        </p:nvSpPr>
        <p:spPr>
          <a:xfrm>
            <a:off x="9017000" y="3950208"/>
            <a:ext cx="203200" cy="203200"/>
          </a:xfrm>
          <a:prstGeom prst="ellipse">
            <a:avLst/>
          </a:prstGeom>
          <a:solidFill>
            <a:srgbClr val="A8823A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Crisis 4">
            <a:extLst>
              <a:ext uri="{FF2B5EF4-FFF2-40B4-BE49-F238E27FC236}">
                <a16:creationId xmlns:a16="http://schemas.microsoft.com/office/drawing/2014/main" id="{0017F72C-ED23-8E5F-D68F-C42465468892}"/>
              </a:ext>
            </a:extLst>
          </p:cNvPr>
          <p:cNvSpPr txBox="1"/>
          <p:nvPr/>
        </p:nvSpPr>
        <p:spPr>
          <a:xfrm>
            <a:off x="8991600" y="4255008"/>
            <a:ext cx="26162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1E222A"/>
                </a:solidFill>
                <a:latin typeface="Segoe UI" panose="020B0502040204020203" pitchFamily="34" charset="0"/>
              </a:rPr>
              <a:t>- Борьба европейских стран </a:t>
            </a:r>
            <a:r>
              <a:rPr lang="ru-RU" sz="1900" b="1" dirty="0">
                <a:solidFill>
                  <a:srgbClr val="A8823A"/>
                </a:solidFill>
                <a:latin typeface="Segoe UI" panose="020B0502040204020203" pitchFamily="34" charset="0"/>
              </a:rPr>
              <a:t>за турецкое наследство</a:t>
            </a:r>
            <a:r>
              <a:rPr lang="ru-RU" sz="1900" dirty="0">
                <a:solidFill>
                  <a:srgbClr val="1E222A"/>
                </a:solidFill>
                <a:latin typeface="Segoe UI" panose="020B0502040204020203" pitchFamily="34" charset="0"/>
              </a:rPr>
              <a:t> и влияние на политику на Балканах.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6E4ECD34-17A0-6FE6-F1F0-9F8BD5F750D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077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rtoon passe-partout">
            <a:extLst>
              <a:ext uri="{FF2B5EF4-FFF2-40B4-BE49-F238E27FC236}">
                <a16:creationId xmlns:a16="http://schemas.microsoft.com/office/drawing/2014/main" id="{55801A94-8072-4118-294C-083A72AB9A20}"/>
              </a:ext>
            </a:extLst>
          </p:cNvPr>
          <p:cNvSpPr/>
          <p:nvPr/>
        </p:nvSpPr>
        <p:spPr>
          <a:xfrm>
            <a:off x="381000" y="1695450"/>
            <a:ext cx="5334000" cy="3467100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artoon" descr="Балканский вопрос. Карикатура журнала «Стрекоза», июль 1908 г.">
            <a:extLst>
              <a:ext uri="{FF2B5EF4-FFF2-40B4-BE49-F238E27FC236}">
                <a16:creationId xmlns:a16="http://schemas.microsoft.com/office/drawing/2014/main" id="{6CC12FD4-E284-9990-87F8-F9E80BB4E17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822450"/>
            <a:ext cx="5080000" cy="32131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6" name="Head">
            <a:extLst>
              <a:ext uri="{FF2B5EF4-FFF2-40B4-BE49-F238E27FC236}">
                <a16:creationId xmlns:a16="http://schemas.microsoft.com/office/drawing/2014/main" id="{F08F9735-5AA9-8223-56F1-4A6D2B2B3A60}"/>
              </a:ext>
            </a:extLst>
          </p:cNvPr>
          <p:cNvSpPr txBox="1"/>
          <p:nvPr/>
        </p:nvSpPr>
        <p:spPr>
          <a:xfrm>
            <a:off x="6223000" y="558800"/>
            <a:ext cx="5334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000" dirty="0">
                <a:solidFill>
                  <a:srgbClr val="D6B061"/>
                </a:solidFill>
                <a:latin typeface="Georgia" panose="02040502050405020303" pitchFamily="18" charset="0"/>
              </a:rPr>
              <a:t>Причины войны</a:t>
            </a: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773FB27F-2029-2202-C154-5DC7DA007FE2}"/>
              </a:ext>
            </a:extLst>
          </p:cNvPr>
          <p:cNvCxnSpPr/>
          <p:nvPr/>
        </p:nvCxnSpPr>
        <p:spPr>
          <a:xfrm>
            <a:off x="6223000" y="1295400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ule lozenge">
            <a:extLst>
              <a:ext uri="{FF2B5EF4-FFF2-40B4-BE49-F238E27FC236}">
                <a16:creationId xmlns:a16="http://schemas.microsoft.com/office/drawing/2014/main" id="{7C09723D-8005-76A2-F0E0-D7D668D7C064}"/>
              </a:ext>
            </a:extLst>
          </p:cNvPr>
          <p:cNvSpPr/>
          <p:nvPr/>
        </p:nvSpPr>
        <p:spPr>
          <a:xfrm>
            <a:off x="6197600" y="1250950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ause 1 card">
            <a:extLst>
              <a:ext uri="{FF2B5EF4-FFF2-40B4-BE49-F238E27FC236}">
                <a16:creationId xmlns:a16="http://schemas.microsoft.com/office/drawing/2014/main" id="{8CE30CBC-3BA8-435C-7FBF-5356837F7EB3}"/>
              </a:ext>
            </a:extLst>
          </p:cNvPr>
          <p:cNvSpPr/>
          <p:nvPr/>
        </p:nvSpPr>
        <p:spPr>
          <a:xfrm>
            <a:off x="6223000" y="1600200"/>
            <a:ext cx="5359400" cy="1224280"/>
          </a:xfrm>
          <a:prstGeom prst="roundRect">
            <a:avLst>
              <a:gd name="adj" fmla="val 6000"/>
            </a:avLst>
          </a:prstGeom>
          <a:solidFill>
            <a:srgbClr val="1E29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ause 1">
            <a:extLst>
              <a:ext uri="{FF2B5EF4-FFF2-40B4-BE49-F238E27FC236}">
                <a16:creationId xmlns:a16="http://schemas.microsoft.com/office/drawing/2014/main" id="{8B0738C8-C21E-E47F-1BB3-7E3C4E0EF1A2}"/>
              </a:ext>
            </a:extLst>
          </p:cNvPr>
          <p:cNvSpPr txBox="1"/>
          <p:nvPr/>
        </p:nvSpPr>
        <p:spPr>
          <a:xfrm>
            <a:off x="6502400" y="1778000"/>
            <a:ext cx="48768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b="1" dirty="0">
                <a:solidFill>
                  <a:srgbClr val="8DB4DB"/>
                </a:solidFill>
                <a:latin typeface="Georgia" panose="02040502050405020303" pitchFamily="18" charset="0"/>
              </a:rPr>
              <a:t>1.</a:t>
            </a:r>
            <a:r>
              <a:rPr lang="ru-RU" sz="2700" dirty="0">
                <a:solidFill>
                  <a:srgbClr val="F2EDE2"/>
                </a:solidFill>
                <a:latin typeface="Segoe UI" panose="020B0502040204020203" pitchFamily="34" charset="0"/>
              </a:rPr>
              <a:t> Противостояние Антанты и Тройственного союза.</a:t>
            </a:r>
          </a:p>
        </p:txBody>
      </p:sp>
      <p:sp>
        <p:nvSpPr>
          <p:cNvPr id="11" name="Cause 1 bar">
            <a:extLst>
              <a:ext uri="{FF2B5EF4-FFF2-40B4-BE49-F238E27FC236}">
                <a16:creationId xmlns:a16="http://schemas.microsoft.com/office/drawing/2014/main" id="{05B76B72-041B-3F41-8447-4F167B6701C6}"/>
              </a:ext>
            </a:extLst>
          </p:cNvPr>
          <p:cNvSpPr/>
          <p:nvPr/>
        </p:nvSpPr>
        <p:spPr>
          <a:xfrm>
            <a:off x="6324600" y="1727200"/>
            <a:ext cx="50800" cy="970280"/>
          </a:xfrm>
          <a:prstGeom prst="rect">
            <a:avLst/>
          </a:prstGeom>
          <a:solidFill>
            <a:srgbClr val="8DB4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ause 2 card">
            <a:extLst>
              <a:ext uri="{FF2B5EF4-FFF2-40B4-BE49-F238E27FC236}">
                <a16:creationId xmlns:a16="http://schemas.microsoft.com/office/drawing/2014/main" id="{C05B4383-28F9-BB95-B2C7-12A40DE4F123}"/>
              </a:ext>
            </a:extLst>
          </p:cNvPr>
          <p:cNvSpPr/>
          <p:nvPr/>
        </p:nvSpPr>
        <p:spPr>
          <a:xfrm>
            <a:off x="6223000" y="3027680"/>
            <a:ext cx="5359400" cy="1224280"/>
          </a:xfrm>
          <a:prstGeom prst="roundRect">
            <a:avLst>
              <a:gd name="adj" fmla="val 6000"/>
            </a:avLst>
          </a:prstGeom>
          <a:solidFill>
            <a:srgbClr val="1E29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ause 2">
            <a:extLst>
              <a:ext uri="{FF2B5EF4-FFF2-40B4-BE49-F238E27FC236}">
                <a16:creationId xmlns:a16="http://schemas.microsoft.com/office/drawing/2014/main" id="{B5F204A4-3755-A811-1767-27C96B33F1F3}"/>
              </a:ext>
            </a:extLst>
          </p:cNvPr>
          <p:cNvSpPr txBox="1"/>
          <p:nvPr/>
        </p:nvSpPr>
        <p:spPr>
          <a:xfrm>
            <a:off x="6502400" y="3205480"/>
            <a:ext cx="48768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b="1" dirty="0">
                <a:solidFill>
                  <a:srgbClr val="D6B061"/>
                </a:solidFill>
                <a:latin typeface="Georgia" panose="02040502050405020303" pitchFamily="18" charset="0"/>
              </a:rPr>
              <a:t>2.</a:t>
            </a:r>
            <a:r>
              <a:rPr lang="ru-RU" sz="2700" dirty="0">
                <a:solidFill>
                  <a:srgbClr val="F2EDE2"/>
                </a:solidFill>
                <a:latin typeface="Segoe UI" panose="020B0502040204020203" pitchFamily="34" charset="0"/>
              </a:rPr>
              <a:t> Борьба стран за передел мира.</a:t>
            </a:r>
          </a:p>
        </p:txBody>
      </p:sp>
      <p:sp>
        <p:nvSpPr>
          <p:cNvPr id="14" name="Cause 2 bar">
            <a:extLst>
              <a:ext uri="{FF2B5EF4-FFF2-40B4-BE49-F238E27FC236}">
                <a16:creationId xmlns:a16="http://schemas.microsoft.com/office/drawing/2014/main" id="{DAD294F1-A7AA-EA1C-5B2B-84C51064CEB7}"/>
              </a:ext>
            </a:extLst>
          </p:cNvPr>
          <p:cNvSpPr/>
          <p:nvPr/>
        </p:nvSpPr>
        <p:spPr>
          <a:xfrm>
            <a:off x="6324600" y="3154680"/>
            <a:ext cx="50800" cy="970280"/>
          </a:xfrm>
          <a:prstGeom prst="rect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ause 3 card">
            <a:extLst>
              <a:ext uri="{FF2B5EF4-FFF2-40B4-BE49-F238E27FC236}">
                <a16:creationId xmlns:a16="http://schemas.microsoft.com/office/drawing/2014/main" id="{BCC6EDCE-B7E8-221F-E541-7B1CA798411A}"/>
              </a:ext>
            </a:extLst>
          </p:cNvPr>
          <p:cNvSpPr/>
          <p:nvPr/>
        </p:nvSpPr>
        <p:spPr>
          <a:xfrm>
            <a:off x="6223000" y="4455160"/>
            <a:ext cx="5359400" cy="1224280"/>
          </a:xfrm>
          <a:prstGeom prst="roundRect">
            <a:avLst>
              <a:gd name="adj" fmla="val 6000"/>
            </a:avLst>
          </a:prstGeom>
          <a:solidFill>
            <a:srgbClr val="1E29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ause 3">
            <a:extLst>
              <a:ext uri="{FF2B5EF4-FFF2-40B4-BE49-F238E27FC236}">
                <a16:creationId xmlns:a16="http://schemas.microsoft.com/office/drawing/2014/main" id="{C25ACFF9-C40D-1B30-6A2B-DC4E916FB9A9}"/>
              </a:ext>
            </a:extLst>
          </p:cNvPr>
          <p:cNvSpPr txBox="1"/>
          <p:nvPr/>
        </p:nvSpPr>
        <p:spPr>
          <a:xfrm>
            <a:off x="6502400" y="4632960"/>
            <a:ext cx="48768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b="1" dirty="0">
                <a:solidFill>
                  <a:srgbClr val="E2958A"/>
                </a:solidFill>
                <a:latin typeface="Georgia" panose="02040502050405020303" pitchFamily="18" charset="0"/>
              </a:rPr>
              <a:t>3.</a:t>
            </a:r>
            <a:r>
              <a:rPr lang="ru-RU" sz="2700" dirty="0">
                <a:solidFill>
                  <a:srgbClr val="F2EDE2"/>
                </a:solidFill>
                <a:latin typeface="Segoe UI" panose="020B0502040204020203" pitchFamily="34" charset="0"/>
              </a:rPr>
              <a:t> Желание Германии господствовать.</a:t>
            </a:r>
          </a:p>
        </p:txBody>
      </p:sp>
      <p:sp>
        <p:nvSpPr>
          <p:cNvPr id="17" name="Cause 3 bar">
            <a:extLst>
              <a:ext uri="{FF2B5EF4-FFF2-40B4-BE49-F238E27FC236}">
                <a16:creationId xmlns:a16="http://schemas.microsoft.com/office/drawing/2014/main" id="{9760AF2A-CB36-B42F-1123-DD6F4BB6C86A}"/>
              </a:ext>
            </a:extLst>
          </p:cNvPr>
          <p:cNvSpPr/>
          <p:nvPr/>
        </p:nvSpPr>
        <p:spPr>
          <a:xfrm>
            <a:off x="6324600" y="4582160"/>
            <a:ext cx="50800" cy="970280"/>
          </a:xfrm>
          <a:prstGeom prst="rect">
            <a:avLst/>
          </a:prstGeom>
          <a:solidFill>
            <a:srgbClr val="E295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966A9FCB-FAEE-0C01-40DF-27ADA3ADF88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716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panel">
            <a:extLst>
              <a:ext uri="{FF2B5EF4-FFF2-40B4-BE49-F238E27FC236}">
                <a16:creationId xmlns:a16="http://schemas.microsoft.com/office/drawing/2014/main" id="{D3DFC57F-6B51-9E96-DBE0-C5686F5BF741}"/>
              </a:ext>
            </a:extLst>
          </p:cNvPr>
          <p:cNvSpPr/>
          <p:nvPr/>
        </p:nvSpPr>
        <p:spPr>
          <a:xfrm>
            <a:off x="7874000" y="0"/>
            <a:ext cx="4318000" cy="6858000"/>
          </a:xfrm>
          <a:prstGeom prst="rect">
            <a:avLst/>
          </a:prstGeom>
          <a:solidFill>
            <a:srgbClr val="131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rincip" descr="Гаврило Принцип (фотография 1914 г.)">
            <a:extLst>
              <a:ext uri="{FF2B5EF4-FFF2-40B4-BE49-F238E27FC236}">
                <a16:creationId xmlns:a16="http://schemas.microsoft.com/office/drawing/2014/main" id="{3BE7CF9F-286E-C898-AFD0-CE279992757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00" y="889000"/>
            <a:ext cx="3098800" cy="4064000"/>
          </a:xfrm>
          <a:prstGeom prst="ellipse">
            <a:avLst/>
          </a:prstGeom>
          <a:ln w="15875">
            <a:solidFill>
              <a:srgbClr val="A882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Princip ring">
            <a:extLst>
              <a:ext uri="{FF2B5EF4-FFF2-40B4-BE49-F238E27FC236}">
                <a16:creationId xmlns:a16="http://schemas.microsoft.com/office/drawing/2014/main" id="{6029233F-7D01-99BA-9E2B-C9E2195FB1EC}"/>
              </a:ext>
            </a:extLst>
          </p:cNvPr>
          <p:cNvSpPr/>
          <p:nvPr/>
        </p:nvSpPr>
        <p:spPr>
          <a:xfrm>
            <a:off x="8394700" y="800100"/>
            <a:ext cx="3276600" cy="4241800"/>
          </a:xfrm>
          <a:prstGeom prst="ellipse">
            <a:avLst/>
          </a:prstGeom>
          <a:noFill/>
          <a:ln w="9525" cap="flat" cmpd="sng" algn="ctr">
            <a:solidFill>
              <a:srgbClr val="A882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ection">
            <a:extLst>
              <a:ext uri="{FF2B5EF4-FFF2-40B4-BE49-F238E27FC236}">
                <a16:creationId xmlns:a16="http://schemas.microsoft.com/office/drawing/2014/main" id="{0008312E-562A-7D4F-8275-75182503A758}"/>
              </a:ext>
            </a:extLst>
          </p:cNvPr>
          <p:cNvSpPr txBox="1"/>
          <p:nvPr/>
        </p:nvSpPr>
        <p:spPr>
          <a:xfrm>
            <a:off x="609600" y="508000"/>
            <a:ext cx="68580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600" b="1" dirty="0">
                <a:solidFill>
                  <a:srgbClr val="B8432F"/>
                </a:solidFill>
                <a:latin typeface="Georgia" panose="02040502050405020303" pitchFamily="18" charset="0"/>
              </a:rPr>
              <a:t>5.</a:t>
            </a:r>
            <a:r>
              <a:rPr lang="ru-RU" sz="3400" dirty="0">
                <a:solidFill>
                  <a:srgbClr val="1E222A"/>
                </a:solidFill>
                <a:latin typeface="Georgia" panose="02040502050405020303" pitchFamily="18" charset="0"/>
              </a:rPr>
              <a:t> Сараевский выстрел и начало войны</a:t>
            </a:r>
          </a:p>
        </p:txBody>
      </p:sp>
      <p:cxnSp>
        <p:nvCxnSpPr>
          <p:cNvPr id="8" name="Rule">
            <a:extLst>
              <a:ext uri="{FF2B5EF4-FFF2-40B4-BE49-F238E27FC236}">
                <a16:creationId xmlns:a16="http://schemas.microsoft.com/office/drawing/2014/main" id="{8EDA6466-5A5A-6A04-5E1F-D53F5F3E6F55}"/>
              </a:ext>
            </a:extLst>
          </p:cNvPr>
          <p:cNvCxnSpPr/>
          <p:nvPr/>
        </p:nvCxnSpPr>
        <p:spPr>
          <a:xfrm>
            <a:off x="609600" y="1879600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ule lozenge">
            <a:extLst>
              <a:ext uri="{FF2B5EF4-FFF2-40B4-BE49-F238E27FC236}">
                <a16:creationId xmlns:a16="http://schemas.microsoft.com/office/drawing/2014/main" id="{1162209E-96D9-0B1A-3FFA-971E2671F9AC}"/>
              </a:ext>
            </a:extLst>
          </p:cNvPr>
          <p:cNvSpPr/>
          <p:nvPr/>
        </p:nvSpPr>
        <p:spPr>
          <a:xfrm>
            <a:off x="584200" y="1835150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retext card">
            <a:extLst>
              <a:ext uri="{FF2B5EF4-FFF2-40B4-BE49-F238E27FC236}">
                <a16:creationId xmlns:a16="http://schemas.microsoft.com/office/drawing/2014/main" id="{9A889954-6CFB-2FAD-18CA-2FCBC85E8064}"/>
              </a:ext>
            </a:extLst>
          </p:cNvPr>
          <p:cNvSpPr/>
          <p:nvPr/>
        </p:nvSpPr>
        <p:spPr>
          <a:xfrm>
            <a:off x="609600" y="2133600"/>
            <a:ext cx="6858000" cy="701040"/>
          </a:xfrm>
          <a:prstGeom prst="roundRect">
            <a:avLst>
              <a:gd name="adj" fmla="val 6000"/>
            </a:avLst>
          </a:prstGeom>
          <a:solidFill>
            <a:srgbClr val="F7E4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retext">
            <a:extLst>
              <a:ext uri="{FF2B5EF4-FFF2-40B4-BE49-F238E27FC236}">
                <a16:creationId xmlns:a16="http://schemas.microsoft.com/office/drawing/2014/main" id="{3C050486-47FB-3CFB-C824-EE8B0CE19B1F}"/>
              </a:ext>
            </a:extLst>
          </p:cNvPr>
          <p:cNvSpPr txBox="1"/>
          <p:nvPr/>
        </p:nvSpPr>
        <p:spPr>
          <a:xfrm>
            <a:off x="863600" y="2286000"/>
            <a:ext cx="64262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B8432F"/>
                </a:solidFill>
                <a:latin typeface="Georgia" panose="02040502050405020303" pitchFamily="18" charset="0"/>
              </a:rPr>
              <a:t>Повод</a:t>
            </a:r>
            <a:r>
              <a:rPr lang="ru-RU" sz="2600" dirty="0">
                <a:solidFill>
                  <a:srgbClr val="1E222A"/>
                </a:solidFill>
                <a:latin typeface="Segoe UI" panose="020B0502040204020203" pitchFamily="34" charset="0"/>
              </a:rPr>
              <a:t>  - «Июльский кризис»</a:t>
            </a:r>
          </a:p>
        </p:txBody>
      </p:sp>
      <p:sp>
        <p:nvSpPr>
          <p:cNvPr id="12" name="Pretext bar">
            <a:extLst>
              <a:ext uri="{FF2B5EF4-FFF2-40B4-BE49-F238E27FC236}">
                <a16:creationId xmlns:a16="http://schemas.microsoft.com/office/drawing/2014/main" id="{C3DF76ED-FA8B-1BFD-9D61-8C64B6C34292}"/>
              </a:ext>
            </a:extLst>
          </p:cNvPr>
          <p:cNvSpPr/>
          <p:nvPr/>
        </p:nvSpPr>
        <p:spPr>
          <a:xfrm>
            <a:off x="711200" y="2260600"/>
            <a:ext cx="50800" cy="447040"/>
          </a:xfrm>
          <a:prstGeom prst="rect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C0BCBB49-1863-847B-5C13-94B1B70EDE8B}"/>
              </a:ext>
            </a:extLst>
          </p:cNvPr>
          <p:cNvSpPr txBox="1"/>
          <p:nvPr/>
        </p:nvSpPr>
        <p:spPr>
          <a:xfrm>
            <a:off x="609600" y="3063240"/>
            <a:ext cx="6858000" cy="267741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300" b="1" dirty="0">
                <a:solidFill>
                  <a:srgbClr val="B8432F"/>
                </a:solidFill>
                <a:latin typeface="Georgia" panose="02040502050405020303" pitchFamily="18" charset="0"/>
              </a:rPr>
              <a:t>28.06.1914 г.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в Сараево (столица Боснии и Герцеговины) произошло убийство наследника Австро-Венгерского престола </a:t>
            </a:r>
            <a:r>
              <a:rPr lang="ru-RU" sz="2300" b="1" dirty="0">
                <a:solidFill>
                  <a:srgbClr val="8E2B22"/>
                </a:solidFill>
                <a:latin typeface="Segoe UI" panose="020B0502040204020203" pitchFamily="34" charset="0"/>
              </a:rPr>
              <a:t>Франца Фердинанда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Убийство совершил член революционной организации </a:t>
            </a:r>
            <a:r>
              <a:rPr lang="ru-RU" sz="2300" b="1" dirty="0">
                <a:solidFill>
                  <a:srgbClr val="1E222A"/>
                </a:solidFill>
                <a:latin typeface="Segoe UI" panose="020B0502040204020203" pitchFamily="34" charset="0"/>
              </a:rPr>
              <a:t>«Млада </a:t>
            </a:r>
            <a:r>
              <a:rPr lang="ru-RU" sz="2300" b="1" dirty="0" err="1">
                <a:solidFill>
                  <a:srgbClr val="1E222A"/>
                </a:solidFill>
                <a:latin typeface="Segoe UI" panose="020B0502040204020203" pitchFamily="34" charset="0"/>
              </a:rPr>
              <a:t>Босна</a:t>
            </a:r>
            <a:r>
              <a:rPr lang="ru-RU" sz="2300" b="1" dirty="0">
                <a:solidFill>
                  <a:srgbClr val="1E222A"/>
                </a:solidFill>
                <a:latin typeface="Segoe UI" panose="020B0502040204020203" pitchFamily="34" charset="0"/>
              </a:rPr>
              <a:t>»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</a:t>
            </a:r>
            <a:r>
              <a:rPr lang="ru-RU" sz="2300" b="1" dirty="0">
                <a:solidFill>
                  <a:srgbClr val="1E222A"/>
                </a:solidFill>
                <a:latin typeface="Segoe UI" panose="020B0502040204020203" pitchFamily="34" charset="0"/>
              </a:rPr>
              <a:t>Гаврило Принцип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– серб на национальности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4D2737AA-8EDD-6753-F96E-DD13A351075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437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5995643-1D94-12A5-4A62-DFA7B6F1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D6B061"/>
                </a:solidFill>
                <a:latin typeface="Georgia" panose="02040502050405020303" pitchFamily="18" charset="0"/>
              </a:rPr>
              <a:t>Убийство Франца Фердинанда в Сараево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6235D311-D444-26E6-AF4B-21A931816763}"/>
              </a:ext>
            </a:extLst>
          </p:cNvPr>
          <p:cNvCxnSpPr/>
          <p:nvPr/>
        </p:nvCxnSpPr>
        <p:spPr>
          <a:xfrm>
            <a:off x="609600" y="924052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E7C096EA-0EA3-CE2D-269B-057C6C46E782}"/>
              </a:ext>
            </a:extLst>
          </p:cNvPr>
          <p:cNvSpPr/>
          <p:nvPr/>
        </p:nvSpPr>
        <p:spPr>
          <a:xfrm>
            <a:off x="584200" y="879602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arajevo passe-partout">
            <a:extLst>
              <a:ext uri="{FF2B5EF4-FFF2-40B4-BE49-F238E27FC236}">
                <a16:creationId xmlns:a16="http://schemas.microsoft.com/office/drawing/2014/main" id="{AA5FB422-38F9-2BA9-CFE5-4670938FD12F}"/>
              </a:ext>
            </a:extLst>
          </p:cNvPr>
          <p:cNvSpPr/>
          <p:nvPr/>
        </p:nvSpPr>
        <p:spPr>
          <a:xfrm>
            <a:off x="2313386" y="1051052"/>
            <a:ext cx="7565228" cy="5451348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Sarajevo" descr="Убийство эрцгерцога Франца Фердинанда в Сараеве 28 июня 1914 г. Иллюстрация А. Бельтраме, «Доменика дель Коррьере», 12 июля 1914 г.">
            <a:extLst>
              <a:ext uri="{FF2B5EF4-FFF2-40B4-BE49-F238E27FC236}">
                <a16:creationId xmlns:a16="http://schemas.microsoft.com/office/drawing/2014/main" id="{2AFFC34D-1202-0C2F-1294-5F1CA07F0F0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386" y="1178052"/>
            <a:ext cx="7311227" cy="5197348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F77E2536-28B5-A35A-7215-9B4B82764E4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191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B376AC7-2169-1A90-A7B7-E18AF4E44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76200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E222A"/>
                </a:solidFill>
                <a:latin typeface="Georgia" panose="02040502050405020303" pitchFamily="18" charset="0"/>
              </a:rPr>
              <a:t>Начало войны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894C7154-EFAE-6BB2-8A5D-BB189F4C72BB}"/>
              </a:ext>
            </a:extLst>
          </p:cNvPr>
          <p:cNvCxnSpPr/>
          <p:nvPr/>
        </p:nvCxnSpPr>
        <p:spPr>
          <a:xfrm>
            <a:off x="609600" y="978408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7327D6F8-129F-8161-B12A-9A1A7B2C7F06}"/>
              </a:ext>
            </a:extLst>
          </p:cNvPr>
          <p:cNvSpPr/>
          <p:nvPr/>
        </p:nvSpPr>
        <p:spPr>
          <a:xfrm>
            <a:off x="584200" y="933958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Date 1">
            <a:extLst>
              <a:ext uri="{FF2B5EF4-FFF2-40B4-BE49-F238E27FC236}">
                <a16:creationId xmlns:a16="http://schemas.microsoft.com/office/drawing/2014/main" id="{A4868648-B351-A24C-4DE8-A629352119E4}"/>
              </a:ext>
            </a:extLst>
          </p:cNvPr>
          <p:cNvSpPr txBox="1"/>
          <p:nvPr/>
        </p:nvSpPr>
        <p:spPr>
          <a:xfrm>
            <a:off x="609600" y="1257808"/>
            <a:ext cx="254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b="1" dirty="0">
                <a:solidFill>
                  <a:srgbClr val="B8432F"/>
                </a:solidFill>
                <a:latin typeface="Georgia" panose="02040502050405020303" pitchFamily="18" charset="0"/>
              </a:rPr>
              <a:t>28 июня 1914 г.</a:t>
            </a:r>
          </a:p>
        </p:txBody>
      </p:sp>
      <p:sp>
        <p:nvSpPr>
          <p:cNvPr id="6" name="Event 1">
            <a:extLst>
              <a:ext uri="{FF2B5EF4-FFF2-40B4-BE49-F238E27FC236}">
                <a16:creationId xmlns:a16="http://schemas.microsoft.com/office/drawing/2014/main" id="{0958A1D2-9519-4575-C5C2-D59BAAE7E482}"/>
              </a:ext>
            </a:extLst>
          </p:cNvPr>
          <p:cNvSpPr txBox="1"/>
          <p:nvPr/>
        </p:nvSpPr>
        <p:spPr>
          <a:xfrm>
            <a:off x="3683000" y="1257808"/>
            <a:ext cx="41910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1E222A"/>
                </a:solidFill>
                <a:latin typeface="Segoe UI" panose="020B0502040204020203" pitchFamily="34" charset="0"/>
              </a:rPr>
              <a:t>- убийство в Сараево</a:t>
            </a:r>
          </a:p>
        </p:txBody>
      </p:sp>
      <p:sp>
        <p:nvSpPr>
          <p:cNvPr id="7" name="Date 2">
            <a:extLst>
              <a:ext uri="{FF2B5EF4-FFF2-40B4-BE49-F238E27FC236}">
                <a16:creationId xmlns:a16="http://schemas.microsoft.com/office/drawing/2014/main" id="{DD4D45FB-F931-A282-CFC3-A4F5D46BE12F}"/>
              </a:ext>
            </a:extLst>
          </p:cNvPr>
          <p:cNvSpPr txBox="1"/>
          <p:nvPr/>
        </p:nvSpPr>
        <p:spPr>
          <a:xfrm>
            <a:off x="609600" y="1770888"/>
            <a:ext cx="254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b="1" dirty="0">
                <a:solidFill>
                  <a:srgbClr val="8E2B22"/>
                </a:solidFill>
                <a:latin typeface="Georgia" panose="02040502050405020303" pitchFamily="18" charset="0"/>
              </a:rPr>
              <a:t>28 июля 1914 г.</a:t>
            </a:r>
          </a:p>
        </p:txBody>
      </p:sp>
      <p:sp>
        <p:nvSpPr>
          <p:cNvPr id="8" name="Event 2">
            <a:extLst>
              <a:ext uri="{FF2B5EF4-FFF2-40B4-BE49-F238E27FC236}">
                <a16:creationId xmlns:a16="http://schemas.microsoft.com/office/drawing/2014/main" id="{2D54867E-104C-5778-1F30-B1EE60142FEA}"/>
              </a:ext>
            </a:extLst>
          </p:cNvPr>
          <p:cNvSpPr txBox="1"/>
          <p:nvPr/>
        </p:nvSpPr>
        <p:spPr>
          <a:xfrm>
            <a:off x="3683000" y="1770888"/>
            <a:ext cx="4191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1E222A"/>
                </a:solidFill>
                <a:latin typeface="Segoe UI" panose="020B0502040204020203" pitchFamily="34" charset="0"/>
              </a:rPr>
              <a:t>- Австро-Венгрия объявила войну Сербии</a:t>
            </a:r>
          </a:p>
        </p:txBody>
      </p:sp>
      <p:sp>
        <p:nvSpPr>
          <p:cNvPr id="9" name="Date 3">
            <a:extLst>
              <a:ext uri="{FF2B5EF4-FFF2-40B4-BE49-F238E27FC236}">
                <a16:creationId xmlns:a16="http://schemas.microsoft.com/office/drawing/2014/main" id="{C97A553A-1183-A222-550E-50642D64C30D}"/>
              </a:ext>
            </a:extLst>
          </p:cNvPr>
          <p:cNvSpPr txBox="1"/>
          <p:nvPr/>
        </p:nvSpPr>
        <p:spPr>
          <a:xfrm>
            <a:off x="609600" y="2588768"/>
            <a:ext cx="254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b="1" dirty="0">
                <a:solidFill>
                  <a:srgbClr val="8E2B22"/>
                </a:solidFill>
                <a:latin typeface="Georgia" panose="02040502050405020303" pitchFamily="18" charset="0"/>
              </a:rPr>
              <a:t>1 августа 1914 г.</a:t>
            </a:r>
          </a:p>
        </p:txBody>
      </p:sp>
      <p:sp>
        <p:nvSpPr>
          <p:cNvPr id="10" name="Event 3">
            <a:extLst>
              <a:ext uri="{FF2B5EF4-FFF2-40B4-BE49-F238E27FC236}">
                <a16:creationId xmlns:a16="http://schemas.microsoft.com/office/drawing/2014/main" id="{4E35F18D-007B-F176-80C4-CA1378453A6D}"/>
              </a:ext>
            </a:extLst>
          </p:cNvPr>
          <p:cNvSpPr txBox="1"/>
          <p:nvPr/>
        </p:nvSpPr>
        <p:spPr>
          <a:xfrm>
            <a:off x="3683000" y="2588768"/>
            <a:ext cx="4191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1E222A"/>
                </a:solidFill>
                <a:latin typeface="Segoe UI" panose="020B0502040204020203" pitchFamily="34" charset="0"/>
              </a:rPr>
              <a:t>- Германией объявила войну России</a:t>
            </a:r>
          </a:p>
        </p:txBody>
      </p:sp>
      <p:sp>
        <p:nvSpPr>
          <p:cNvPr id="11" name="Date 4">
            <a:extLst>
              <a:ext uri="{FF2B5EF4-FFF2-40B4-BE49-F238E27FC236}">
                <a16:creationId xmlns:a16="http://schemas.microsoft.com/office/drawing/2014/main" id="{A153F744-59CF-7A45-9B7A-29612CEE7B4F}"/>
              </a:ext>
            </a:extLst>
          </p:cNvPr>
          <p:cNvSpPr txBox="1"/>
          <p:nvPr/>
        </p:nvSpPr>
        <p:spPr>
          <a:xfrm>
            <a:off x="609600" y="3406648"/>
            <a:ext cx="254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b="1" dirty="0">
                <a:solidFill>
                  <a:srgbClr val="8E2B22"/>
                </a:solidFill>
                <a:latin typeface="Georgia" panose="02040502050405020303" pitchFamily="18" charset="0"/>
              </a:rPr>
              <a:t>3 августа 1914 г.</a:t>
            </a:r>
          </a:p>
        </p:txBody>
      </p:sp>
      <p:sp>
        <p:nvSpPr>
          <p:cNvPr id="12" name="Event 4">
            <a:extLst>
              <a:ext uri="{FF2B5EF4-FFF2-40B4-BE49-F238E27FC236}">
                <a16:creationId xmlns:a16="http://schemas.microsoft.com/office/drawing/2014/main" id="{E816A101-CD69-3C80-AB34-35FFB9BEF5A5}"/>
              </a:ext>
            </a:extLst>
          </p:cNvPr>
          <p:cNvSpPr txBox="1"/>
          <p:nvPr/>
        </p:nvSpPr>
        <p:spPr>
          <a:xfrm>
            <a:off x="3683000" y="3406648"/>
            <a:ext cx="41910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1E222A"/>
                </a:solidFill>
                <a:latin typeface="Segoe UI" panose="020B0502040204020203" pitchFamily="34" charset="0"/>
              </a:rPr>
              <a:t>– Германия – Франции</a:t>
            </a:r>
          </a:p>
        </p:txBody>
      </p:sp>
      <p:sp>
        <p:nvSpPr>
          <p:cNvPr id="13" name="Date 5">
            <a:extLst>
              <a:ext uri="{FF2B5EF4-FFF2-40B4-BE49-F238E27FC236}">
                <a16:creationId xmlns:a16="http://schemas.microsoft.com/office/drawing/2014/main" id="{CF0750D5-E3D9-38A5-0C85-D6FC143CA013}"/>
              </a:ext>
            </a:extLst>
          </p:cNvPr>
          <p:cNvSpPr txBox="1"/>
          <p:nvPr/>
        </p:nvSpPr>
        <p:spPr>
          <a:xfrm>
            <a:off x="609600" y="3919728"/>
            <a:ext cx="254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b="1" dirty="0">
                <a:solidFill>
                  <a:srgbClr val="8E2B22"/>
                </a:solidFill>
                <a:latin typeface="Georgia" panose="02040502050405020303" pitchFamily="18" charset="0"/>
              </a:rPr>
              <a:t>4 августа 1914 г.</a:t>
            </a:r>
          </a:p>
        </p:txBody>
      </p:sp>
      <p:sp>
        <p:nvSpPr>
          <p:cNvPr id="14" name="Event 5">
            <a:extLst>
              <a:ext uri="{FF2B5EF4-FFF2-40B4-BE49-F238E27FC236}">
                <a16:creationId xmlns:a16="http://schemas.microsoft.com/office/drawing/2014/main" id="{2BEBFB75-1227-2101-FC7A-EB358679C8A4}"/>
              </a:ext>
            </a:extLst>
          </p:cNvPr>
          <p:cNvSpPr txBox="1"/>
          <p:nvPr/>
        </p:nvSpPr>
        <p:spPr>
          <a:xfrm>
            <a:off x="3683000" y="3919728"/>
            <a:ext cx="4191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1E222A"/>
                </a:solidFill>
                <a:latin typeface="Segoe UI" panose="020B0502040204020203" pitchFamily="34" charset="0"/>
              </a:rPr>
              <a:t>- вступление Англии, под предлогом защиты Бельгии, так как Германия вторглась в Бельгию</a:t>
            </a:r>
          </a:p>
        </p:txBody>
      </p:sp>
      <p:sp>
        <p:nvSpPr>
          <p:cNvPr id="15" name="Date 6">
            <a:extLst>
              <a:ext uri="{FF2B5EF4-FFF2-40B4-BE49-F238E27FC236}">
                <a16:creationId xmlns:a16="http://schemas.microsoft.com/office/drawing/2014/main" id="{9F0ED450-744D-60F5-6331-1F9175DA5218}"/>
              </a:ext>
            </a:extLst>
          </p:cNvPr>
          <p:cNvSpPr txBox="1"/>
          <p:nvPr/>
        </p:nvSpPr>
        <p:spPr>
          <a:xfrm>
            <a:off x="609600" y="5377688"/>
            <a:ext cx="254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b="1" dirty="0">
                <a:solidFill>
                  <a:srgbClr val="8E2B22"/>
                </a:solidFill>
                <a:latin typeface="Georgia" panose="02040502050405020303" pitchFamily="18" charset="0"/>
              </a:rPr>
              <a:t>6 августа 1914 г.</a:t>
            </a:r>
          </a:p>
        </p:txBody>
      </p:sp>
      <p:sp>
        <p:nvSpPr>
          <p:cNvPr id="16" name="Event 6">
            <a:extLst>
              <a:ext uri="{FF2B5EF4-FFF2-40B4-BE49-F238E27FC236}">
                <a16:creationId xmlns:a16="http://schemas.microsoft.com/office/drawing/2014/main" id="{191980F5-6D34-D1D5-58D5-1087FD4884A8}"/>
              </a:ext>
            </a:extLst>
          </p:cNvPr>
          <p:cNvSpPr txBox="1"/>
          <p:nvPr/>
        </p:nvSpPr>
        <p:spPr>
          <a:xfrm>
            <a:off x="3683000" y="5377688"/>
            <a:ext cx="41910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1E222A"/>
                </a:solidFill>
                <a:latin typeface="Segoe UI" panose="020B0502040204020203" pitchFamily="34" charset="0"/>
              </a:rPr>
              <a:t>– Австро-Венгрия объявила войну России, Франция и Англия  - Австро-Венгрии</a:t>
            </a:r>
          </a:p>
        </p:txBody>
      </p:sp>
      <p:cxnSp>
        <p:nvCxnSpPr>
          <p:cNvPr id="17" name="Time axis">
            <a:extLst>
              <a:ext uri="{FF2B5EF4-FFF2-40B4-BE49-F238E27FC236}">
                <a16:creationId xmlns:a16="http://schemas.microsoft.com/office/drawing/2014/main" id="{9058FC62-CF82-B354-3A43-4D4FEB8F5044}"/>
              </a:ext>
            </a:extLst>
          </p:cNvPr>
          <p:cNvCxnSpPr/>
          <p:nvPr/>
        </p:nvCxnSpPr>
        <p:spPr>
          <a:xfrm>
            <a:off x="3403600" y="1283208"/>
            <a:ext cx="0" cy="5003800"/>
          </a:xfrm>
          <a:prstGeom prst="line">
            <a:avLst/>
          </a:prstGeom>
          <a:ln w="25400">
            <a:solidFill>
              <a:srgbClr val="D3C8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Marker event">
            <a:extLst>
              <a:ext uri="{FF2B5EF4-FFF2-40B4-BE49-F238E27FC236}">
                <a16:creationId xmlns:a16="http://schemas.microsoft.com/office/drawing/2014/main" id="{9A77426F-4ED1-CC5B-E817-4EC22F9B1F97}"/>
              </a:ext>
            </a:extLst>
          </p:cNvPr>
          <p:cNvSpPr/>
          <p:nvPr/>
        </p:nvSpPr>
        <p:spPr>
          <a:xfrm>
            <a:off x="3302000" y="1321308"/>
            <a:ext cx="203200" cy="203200"/>
          </a:xfrm>
          <a:prstGeom prst="ellipse">
            <a:avLst/>
          </a:prstGeom>
          <a:solidFill>
            <a:srgbClr val="B843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arker war">
            <a:extLst>
              <a:ext uri="{FF2B5EF4-FFF2-40B4-BE49-F238E27FC236}">
                <a16:creationId xmlns:a16="http://schemas.microsoft.com/office/drawing/2014/main" id="{0E0D8F27-F915-7286-4340-C0AC403960EB}"/>
              </a:ext>
            </a:extLst>
          </p:cNvPr>
          <p:cNvSpPr/>
          <p:nvPr/>
        </p:nvSpPr>
        <p:spPr>
          <a:xfrm>
            <a:off x="3302000" y="1834388"/>
            <a:ext cx="203200" cy="203200"/>
          </a:xfrm>
          <a:prstGeom prst="ellipse">
            <a:avLst/>
          </a:prstGeom>
          <a:solidFill>
            <a:srgbClr val="8E2B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arker war">
            <a:extLst>
              <a:ext uri="{FF2B5EF4-FFF2-40B4-BE49-F238E27FC236}">
                <a16:creationId xmlns:a16="http://schemas.microsoft.com/office/drawing/2014/main" id="{8B00ED40-CD37-06BB-C5C6-302018E74653}"/>
              </a:ext>
            </a:extLst>
          </p:cNvPr>
          <p:cNvSpPr/>
          <p:nvPr/>
        </p:nvSpPr>
        <p:spPr>
          <a:xfrm>
            <a:off x="3302000" y="2652268"/>
            <a:ext cx="203200" cy="203200"/>
          </a:xfrm>
          <a:prstGeom prst="ellipse">
            <a:avLst/>
          </a:prstGeom>
          <a:solidFill>
            <a:srgbClr val="8E2B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Marker war">
            <a:extLst>
              <a:ext uri="{FF2B5EF4-FFF2-40B4-BE49-F238E27FC236}">
                <a16:creationId xmlns:a16="http://schemas.microsoft.com/office/drawing/2014/main" id="{25A71587-9990-8D57-CE54-DA7747659751}"/>
              </a:ext>
            </a:extLst>
          </p:cNvPr>
          <p:cNvSpPr/>
          <p:nvPr/>
        </p:nvSpPr>
        <p:spPr>
          <a:xfrm>
            <a:off x="3302000" y="3470148"/>
            <a:ext cx="203200" cy="203200"/>
          </a:xfrm>
          <a:prstGeom prst="ellipse">
            <a:avLst/>
          </a:prstGeom>
          <a:solidFill>
            <a:srgbClr val="8E2B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Marker war">
            <a:extLst>
              <a:ext uri="{FF2B5EF4-FFF2-40B4-BE49-F238E27FC236}">
                <a16:creationId xmlns:a16="http://schemas.microsoft.com/office/drawing/2014/main" id="{1772084B-7587-874C-6C20-A7FE6B4F6972}"/>
              </a:ext>
            </a:extLst>
          </p:cNvPr>
          <p:cNvSpPr/>
          <p:nvPr/>
        </p:nvSpPr>
        <p:spPr>
          <a:xfrm>
            <a:off x="3302000" y="3983228"/>
            <a:ext cx="203200" cy="203200"/>
          </a:xfrm>
          <a:prstGeom prst="ellipse">
            <a:avLst/>
          </a:prstGeom>
          <a:solidFill>
            <a:srgbClr val="8E2B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Marker war">
            <a:extLst>
              <a:ext uri="{FF2B5EF4-FFF2-40B4-BE49-F238E27FC236}">
                <a16:creationId xmlns:a16="http://schemas.microsoft.com/office/drawing/2014/main" id="{B90EA2B7-BD69-F507-0552-DE3AD005EE35}"/>
              </a:ext>
            </a:extLst>
          </p:cNvPr>
          <p:cNvSpPr/>
          <p:nvPr/>
        </p:nvSpPr>
        <p:spPr>
          <a:xfrm>
            <a:off x="3302000" y="5441188"/>
            <a:ext cx="203200" cy="203200"/>
          </a:xfrm>
          <a:prstGeom prst="ellipse">
            <a:avLst/>
          </a:prstGeom>
          <a:solidFill>
            <a:srgbClr val="8E2B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Document mount">
            <a:extLst>
              <a:ext uri="{FF2B5EF4-FFF2-40B4-BE49-F238E27FC236}">
                <a16:creationId xmlns:a16="http://schemas.microsoft.com/office/drawing/2014/main" id="{1F27DC1B-C196-E320-1DF8-7F73EDC861BA}"/>
              </a:ext>
            </a:extLst>
          </p:cNvPr>
          <p:cNvSpPr/>
          <p:nvPr/>
        </p:nvSpPr>
        <p:spPr>
          <a:xfrm>
            <a:off x="8128000" y="873227"/>
            <a:ext cx="3454400" cy="508614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Document" descr="Объявление войны Австро-Венгрией Сербии: проект телеграммы с подписью Франца Иосифа, июль 1914 г. (Государственный архив Австрии)">
            <a:extLst>
              <a:ext uri="{FF2B5EF4-FFF2-40B4-BE49-F238E27FC236}">
                <a16:creationId xmlns:a16="http://schemas.microsoft.com/office/drawing/2014/main" id="{4B73716D-6082-69DB-175D-A7391B19D0C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900" y="962127"/>
            <a:ext cx="3276600" cy="4908347"/>
          </a:xfrm>
          <a:prstGeom prst="rect">
            <a:avLst/>
          </a:prstGeom>
        </p:spPr>
      </p:pic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6043CCC1-4E9F-03A4-D662-5E2F91A7D8B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61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aticule">
            <a:extLst>
              <a:ext uri="{FF2B5EF4-FFF2-40B4-BE49-F238E27FC236}">
                <a16:creationId xmlns:a16="http://schemas.microsoft.com/office/drawing/2014/main" id="{3766233B-EE02-08A6-390B-B9054BC5645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8810F439-2AB3-C2BB-7C7D-6F102F98DF5F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6E8B7312-EF26-F0BC-2D19-2446FD3A96DD}"/>
                </a:ext>
              </a:extLst>
            </p:cNvPr>
            <p:cNvCxnSpPr/>
            <p:nvPr/>
          </p:nvCxnSpPr>
          <p:spPr>
            <a:xfrm>
              <a:off x="508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17958A23-1CEA-7968-B905-F4E12C098713}"/>
                </a:ext>
              </a:extLst>
            </p:cNvPr>
            <p:cNvCxnSpPr/>
            <p:nvPr/>
          </p:nvCxnSpPr>
          <p:spPr>
            <a:xfrm>
              <a:off x="1016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35248748-E5F3-2EE8-2454-E86CB79629E2}"/>
                </a:ext>
              </a:extLst>
            </p:cNvPr>
            <p:cNvCxnSpPr/>
            <p:nvPr/>
          </p:nvCxnSpPr>
          <p:spPr>
            <a:xfrm>
              <a:off x="1524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817330FC-1FCA-7C7B-0176-C896D3C59AB1}"/>
                </a:ext>
              </a:extLst>
            </p:cNvPr>
            <p:cNvCxnSpPr/>
            <p:nvPr/>
          </p:nvCxnSpPr>
          <p:spPr>
            <a:xfrm>
              <a:off x="2032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FBA72361-DB72-147A-4540-ACC6EEE9FEB7}"/>
                </a:ext>
              </a:extLst>
            </p:cNvPr>
            <p:cNvCxnSpPr/>
            <p:nvPr/>
          </p:nvCxnSpPr>
          <p:spPr>
            <a:xfrm>
              <a:off x="2540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C06EB471-8388-C3A7-45FE-1815A5F16F42}"/>
                </a:ext>
              </a:extLst>
            </p:cNvPr>
            <p:cNvCxnSpPr/>
            <p:nvPr/>
          </p:nvCxnSpPr>
          <p:spPr>
            <a:xfrm>
              <a:off x="3048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C53324E8-ADC8-C715-C5B0-2832CEB577F6}"/>
                </a:ext>
              </a:extLst>
            </p:cNvPr>
            <p:cNvCxnSpPr/>
            <p:nvPr/>
          </p:nvCxnSpPr>
          <p:spPr>
            <a:xfrm>
              <a:off x="3556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BF6B02FC-CE34-0A26-5E08-70D5248C67D8}"/>
                </a:ext>
              </a:extLst>
            </p:cNvPr>
            <p:cNvCxnSpPr/>
            <p:nvPr/>
          </p:nvCxnSpPr>
          <p:spPr>
            <a:xfrm>
              <a:off x="4064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8FCF0A24-F481-3D48-800F-52E46EDB1AFC}"/>
                </a:ext>
              </a:extLst>
            </p:cNvPr>
            <p:cNvCxnSpPr/>
            <p:nvPr/>
          </p:nvCxnSpPr>
          <p:spPr>
            <a:xfrm>
              <a:off x="4572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999C8CE8-1827-3911-8772-BD1D10609A0B}"/>
                </a:ext>
              </a:extLst>
            </p:cNvPr>
            <p:cNvCxnSpPr/>
            <p:nvPr/>
          </p:nvCxnSpPr>
          <p:spPr>
            <a:xfrm>
              <a:off x="5080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A4AEB138-EFB4-3B18-8AC5-13BB36C6A78C}"/>
                </a:ext>
              </a:extLst>
            </p:cNvPr>
            <p:cNvCxnSpPr/>
            <p:nvPr/>
          </p:nvCxnSpPr>
          <p:spPr>
            <a:xfrm>
              <a:off x="5588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56407E6B-B9C6-AC23-4D69-82A92358CACD}"/>
                </a:ext>
              </a:extLst>
            </p:cNvPr>
            <p:cNvCxnSpPr/>
            <p:nvPr/>
          </p:nvCxnSpPr>
          <p:spPr>
            <a:xfrm>
              <a:off x="6096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B24B1A6A-F6AC-72C1-0FAD-21C65D2B5B77}"/>
                </a:ext>
              </a:extLst>
            </p:cNvPr>
            <p:cNvCxnSpPr/>
            <p:nvPr/>
          </p:nvCxnSpPr>
          <p:spPr>
            <a:xfrm>
              <a:off x="6604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B16DB98C-8CC4-BF65-EC21-FEF483DCBCED}"/>
                </a:ext>
              </a:extLst>
            </p:cNvPr>
            <p:cNvCxnSpPr/>
            <p:nvPr/>
          </p:nvCxnSpPr>
          <p:spPr>
            <a:xfrm>
              <a:off x="7112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A2F45D88-DFE6-125A-C3A5-246C9B139319}"/>
                </a:ext>
              </a:extLst>
            </p:cNvPr>
            <p:cNvCxnSpPr/>
            <p:nvPr/>
          </p:nvCxnSpPr>
          <p:spPr>
            <a:xfrm>
              <a:off x="7620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FB97E276-5B77-C8A1-B725-C275EA6A8FF2}"/>
                </a:ext>
              </a:extLst>
            </p:cNvPr>
            <p:cNvCxnSpPr/>
            <p:nvPr/>
          </p:nvCxnSpPr>
          <p:spPr>
            <a:xfrm>
              <a:off x="8128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FBB23E95-55DE-1019-2B98-C2B3636E8944}"/>
                </a:ext>
              </a:extLst>
            </p:cNvPr>
            <p:cNvCxnSpPr/>
            <p:nvPr/>
          </p:nvCxnSpPr>
          <p:spPr>
            <a:xfrm>
              <a:off x="8636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D665608-84CC-260B-2188-3360F1438A04}"/>
                </a:ext>
              </a:extLst>
            </p:cNvPr>
            <p:cNvCxnSpPr/>
            <p:nvPr/>
          </p:nvCxnSpPr>
          <p:spPr>
            <a:xfrm>
              <a:off x="9144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D143AE71-C994-96B4-BCCA-3EB4D9786FA6}"/>
                </a:ext>
              </a:extLst>
            </p:cNvPr>
            <p:cNvCxnSpPr/>
            <p:nvPr/>
          </p:nvCxnSpPr>
          <p:spPr>
            <a:xfrm>
              <a:off x="9652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D455EA35-3EBC-5822-DC85-BB02B30DC21F}"/>
                </a:ext>
              </a:extLst>
            </p:cNvPr>
            <p:cNvCxnSpPr/>
            <p:nvPr/>
          </p:nvCxnSpPr>
          <p:spPr>
            <a:xfrm>
              <a:off x="10160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0FA7E5BC-F07E-0322-D6FC-B38607CF4670}"/>
                </a:ext>
              </a:extLst>
            </p:cNvPr>
            <p:cNvCxnSpPr/>
            <p:nvPr/>
          </p:nvCxnSpPr>
          <p:spPr>
            <a:xfrm>
              <a:off x="10668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BF79373B-0F6D-E449-5CE1-61464F061252}"/>
                </a:ext>
              </a:extLst>
            </p:cNvPr>
            <p:cNvCxnSpPr/>
            <p:nvPr/>
          </p:nvCxnSpPr>
          <p:spPr>
            <a:xfrm>
              <a:off x="11176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A6B3E0FB-2F8E-74EC-D292-A0D179B081A9}"/>
                </a:ext>
              </a:extLst>
            </p:cNvPr>
            <p:cNvCxnSpPr/>
            <p:nvPr/>
          </p:nvCxnSpPr>
          <p:spPr>
            <a:xfrm>
              <a:off x="11684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C24382DE-66B2-37C5-FF91-6A2A83AFB27F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7AA1890B-B9E9-6C77-20D9-B32AC3379347}"/>
                </a:ext>
              </a:extLst>
            </p:cNvPr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C9FFB4FF-97F8-4A85-0683-5DE0F6460758}"/>
                </a:ext>
              </a:extLst>
            </p:cNvPr>
            <p:cNvCxnSpPr/>
            <p:nvPr/>
          </p:nvCxnSpPr>
          <p:spPr>
            <a:xfrm>
              <a:off x="0" y="508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3E4A18FE-BF93-1424-1539-4EFC704A12AC}"/>
                </a:ext>
              </a:extLst>
            </p:cNvPr>
            <p:cNvCxnSpPr/>
            <p:nvPr/>
          </p:nvCxnSpPr>
          <p:spPr>
            <a:xfrm>
              <a:off x="0" y="1016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4C1AC160-3E89-8563-5CA2-4FC7887EACC4}"/>
                </a:ext>
              </a:extLst>
            </p:cNvPr>
            <p:cNvCxnSpPr/>
            <p:nvPr/>
          </p:nvCxnSpPr>
          <p:spPr>
            <a:xfrm>
              <a:off x="0" y="1524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525E6EB4-98B7-7A35-3101-9747B348BAC1}"/>
                </a:ext>
              </a:extLst>
            </p:cNvPr>
            <p:cNvCxnSpPr/>
            <p:nvPr/>
          </p:nvCxnSpPr>
          <p:spPr>
            <a:xfrm>
              <a:off x="0" y="2032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E5B2A866-8B32-ED8E-E1CA-F663DAA10C0E}"/>
                </a:ext>
              </a:extLst>
            </p:cNvPr>
            <p:cNvCxnSpPr/>
            <p:nvPr/>
          </p:nvCxnSpPr>
          <p:spPr>
            <a:xfrm>
              <a:off x="0" y="2540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F0DC0961-77AC-D9D0-9DCC-06ACCF6CC9AD}"/>
                </a:ext>
              </a:extLst>
            </p:cNvPr>
            <p:cNvCxnSpPr/>
            <p:nvPr/>
          </p:nvCxnSpPr>
          <p:spPr>
            <a:xfrm>
              <a:off x="0" y="3048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93600D90-14D5-8BEC-7D2C-6B3D027F87B6}"/>
                </a:ext>
              </a:extLst>
            </p:cNvPr>
            <p:cNvCxnSpPr/>
            <p:nvPr/>
          </p:nvCxnSpPr>
          <p:spPr>
            <a:xfrm>
              <a:off x="0" y="3556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818B3182-CB7F-917C-248A-3C108214A678}"/>
                </a:ext>
              </a:extLst>
            </p:cNvPr>
            <p:cNvCxnSpPr/>
            <p:nvPr/>
          </p:nvCxnSpPr>
          <p:spPr>
            <a:xfrm>
              <a:off x="0" y="4064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37770901-8618-D26C-8666-2B6A07AF7EA7}"/>
                </a:ext>
              </a:extLst>
            </p:cNvPr>
            <p:cNvCxnSpPr/>
            <p:nvPr/>
          </p:nvCxnSpPr>
          <p:spPr>
            <a:xfrm>
              <a:off x="0" y="4572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029E5997-FAA2-F126-5D72-FF05F4B9CA9B}"/>
                </a:ext>
              </a:extLst>
            </p:cNvPr>
            <p:cNvCxnSpPr/>
            <p:nvPr/>
          </p:nvCxnSpPr>
          <p:spPr>
            <a:xfrm>
              <a:off x="0" y="5080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46F8C0C3-324D-B021-A7DC-B118919A649D}"/>
                </a:ext>
              </a:extLst>
            </p:cNvPr>
            <p:cNvCxnSpPr/>
            <p:nvPr/>
          </p:nvCxnSpPr>
          <p:spPr>
            <a:xfrm>
              <a:off x="0" y="5588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D7A24A31-FBDB-EDA8-231F-F18147ED387C}"/>
                </a:ext>
              </a:extLst>
            </p:cNvPr>
            <p:cNvCxnSpPr/>
            <p:nvPr/>
          </p:nvCxnSpPr>
          <p:spPr>
            <a:xfrm>
              <a:off x="0" y="6096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49FCDE63-D717-334B-FB67-2F353135D39D}"/>
                </a:ext>
              </a:extLst>
            </p:cNvPr>
            <p:cNvCxnSpPr/>
            <p:nvPr/>
          </p:nvCxnSpPr>
          <p:spPr>
            <a:xfrm>
              <a:off x="0" y="6604000"/>
              <a:ext cx="12192000" cy="0"/>
            </a:xfrm>
            <a:prstGeom prst="line">
              <a:avLst/>
            </a:prstGeom>
            <a:ln w="6350">
              <a:solidFill>
                <a:srgbClr val="1E293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Poster passe-partout">
            <a:extLst>
              <a:ext uri="{FF2B5EF4-FFF2-40B4-BE49-F238E27FC236}">
                <a16:creationId xmlns:a16="http://schemas.microsoft.com/office/drawing/2014/main" id="{83839B7A-7616-8514-117D-CCD46F79B8C0}"/>
              </a:ext>
            </a:extLst>
          </p:cNvPr>
          <p:cNvSpPr/>
          <p:nvPr/>
        </p:nvSpPr>
        <p:spPr>
          <a:xfrm>
            <a:off x="508000" y="819150"/>
            <a:ext cx="4191000" cy="5219700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Poster" descr="Приказ о всеобщей мобилизации во Франции, 1–2 августа 1914 г. (Национальная библиотека Франции)">
            <a:extLst>
              <a:ext uri="{FF2B5EF4-FFF2-40B4-BE49-F238E27FC236}">
                <a16:creationId xmlns:a16="http://schemas.microsoft.com/office/drawing/2014/main" id="{471D2D31-735D-A17A-0D42-252CEA17634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946150"/>
            <a:ext cx="3937000" cy="49657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46" name="Dates">
            <a:extLst>
              <a:ext uri="{FF2B5EF4-FFF2-40B4-BE49-F238E27FC236}">
                <a16:creationId xmlns:a16="http://schemas.microsoft.com/office/drawing/2014/main" id="{19F3D78F-2417-ED6E-C2D6-64E8B5D84A22}"/>
              </a:ext>
            </a:extLst>
          </p:cNvPr>
          <p:cNvSpPr txBox="1"/>
          <p:nvPr/>
        </p:nvSpPr>
        <p:spPr>
          <a:xfrm>
            <a:off x="5207000" y="2350103"/>
            <a:ext cx="64770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4400" dirty="0">
                <a:solidFill>
                  <a:srgbClr val="F2EDE2"/>
                </a:solidFill>
                <a:latin typeface="Georgia" panose="02040502050405020303" pitchFamily="18" charset="0"/>
              </a:rPr>
              <a:t>Первая мировая война –</a:t>
            </a:r>
            <a:br>
              <a:rPr lang="ru-RU" sz="4400" dirty="0">
                <a:solidFill>
                  <a:srgbClr val="F2EDE2"/>
                </a:solidFill>
                <a:latin typeface="Georgia" panose="02040502050405020303" pitchFamily="18" charset="0"/>
              </a:rPr>
            </a:br>
            <a:r>
              <a:rPr lang="ru-RU" sz="4400" b="1" dirty="0">
                <a:solidFill>
                  <a:srgbClr val="D6B061"/>
                </a:solidFill>
                <a:latin typeface="Georgia" panose="02040502050405020303" pitchFamily="18" charset="0"/>
              </a:rPr>
              <a:t>28 июля 1914 года</a:t>
            </a:r>
            <a:r>
              <a:rPr lang="ru-RU" sz="4400" dirty="0">
                <a:solidFill>
                  <a:srgbClr val="F2EDE2"/>
                </a:solidFill>
                <a:latin typeface="Georgia" panose="02040502050405020303" pitchFamily="18" charset="0"/>
              </a:rPr>
              <a:t> - </a:t>
            </a:r>
            <a:r>
              <a:rPr lang="ru-RU" sz="4400" b="1" dirty="0">
                <a:solidFill>
                  <a:srgbClr val="D6B061"/>
                </a:solidFill>
                <a:latin typeface="Georgia" panose="02040502050405020303" pitchFamily="18" charset="0"/>
              </a:rPr>
              <a:t>11 ноября 1918 года</a:t>
            </a:r>
          </a:p>
        </p:txBody>
      </p:sp>
      <p:sp>
        <p:nvSpPr>
          <p:cNvPr id="47" name="Signature 100ballnik.com">
            <a:extLst>
              <a:ext uri="{FF2B5EF4-FFF2-40B4-BE49-F238E27FC236}">
                <a16:creationId xmlns:a16="http://schemas.microsoft.com/office/drawing/2014/main" id="{7FEC0A0B-8DD4-82D9-7B89-40ABFC174FB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256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ad">
            <a:extLst>
              <a:ext uri="{FF2B5EF4-FFF2-40B4-BE49-F238E27FC236}">
                <a16:creationId xmlns:a16="http://schemas.microsoft.com/office/drawing/2014/main" id="{E2E388FF-ED35-AEF7-3CDF-76F91D0398C6}"/>
              </a:ext>
            </a:extLst>
          </p:cNvPr>
          <p:cNvSpPr txBox="1"/>
          <p:nvPr/>
        </p:nvSpPr>
        <p:spPr>
          <a:xfrm>
            <a:off x="609600" y="431800"/>
            <a:ext cx="109728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dirty="0">
                <a:solidFill>
                  <a:srgbClr val="1E222A"/>
                </a:solidFill>
                <a:latin typeface="Georgia" panose="02040502050405020303" pitchFamily="18" charset="0"/>
              </a:rPr>
              <a:t>Участниками Первой мировой войны стали </a:t>
            </a:r>
            <a:r>
              <a:rPr lang="ru-RU" sz="4800" b="1" dirty="0">
                <a:solidFill>
                  <a:srgbClr val="B8432F"/>
                </a:solidFill>
                <a:latin typeface="Georgia" panose="02040502050405020303" pitchFamily="18" charset="0"/>
              </a:rPr>
              <a:t>38 из 59</a:t>
            </a:r>
            <a:r>
              <a:rPr lang="ru-RU" sz="3000" dirty="0">
                <a:solidFill>
                  <a:srgbClr val="1E222A"/>
                </a:solidFill>
                <a:latin typeface="Georgia" panose="02040502050405020303" pitchFamily="18" charset="0"/>
              </a:rPr>
              <a:t> существовавших на тот момент государств.</a:t>
            </a:r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0BA77062-07E5-FBA2-7740-CA6FFB223B86}"/>
              </a:ext>
            </a:extLst>
          </p:cNvPr>
          <p:cNvCxnSpPr/>
          <p:nvPr/>
        </p:nvCxnSpPr>
        <p:spPr>
          <a:xfrm>
            <a:off x="609600" y="1772920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F6182088-55FD-60D6-8290-A4D0B414FC9A}"/>
              </a:ext>
            </a:extLst>
          </p:cNvPr>
          <p:cNvSpPr/>
          <p:nvPr/>
        </p:nvSpPr>
        <p:spPr>
          <a:xfrm>
            <a:off x="584200" y="1728470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entral head">
            <a:extLst>
              <a:ext uri="{FF2B5EF4-FFF2-40B4-BE49-F238E27FC236}">
                <a16:creationId xmlns:a16="http://schemas.microsoft.com/office/drawing/2014/main" id="{1AE45CE5-044A-EB12-E314-0DFBDC8281DB}"/>
              </a:ext>
            </a:extLst>
          </p:cNvPr>
          <p:cNvSpPr txBox="1"/>
          <p:nvPr/>
        </p:nvSpPr>
        <p:spPr>
          <a:xfrm>
            <a:off x="609600" y="2001520"/>
            <a:ext cx="7620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8E2B22"/>
                </a:solidFill>
                <a:latin typeface="Georgia" panose="02040502050405020303" pitchFamily="18" charset="0"/>
              </a:rPr>
              <a:t>Центральные державы:</a:t>
            </a:r>
          </a:p>
        </p:txBody>
      </p:sp>
      <p:sp>
        <p:nvSpPr>
          <p:cNvPr id="7" name="Power 1 card">
            <a:extLst>
              <a:ext uri="{FF2B5EF4-FFF2-40B4-BE49-F238E27FC236}">
                <a16:creationId xmlns:a16="http://schemas.microsoft.com/office/drawing/2014/main" id="{5FB99BD2-7BD9-1ED4-052A-F0CEF271891C}"/>
              </a:ext>
            </a:extLst>
          </p:cNvPr>
          <p:cNvSpPr/>
          <p:nvPr/>
        </p:nvSpPr>
        <p:spPr>
          <a:xfrm>
            <a:off x="609600" y="2606040"/>
            <a:ext cx="5334000" cy="121920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Power 1">
            <a:extLst>
              <a:ext uri="{FF2B5EF4-FFF2-40B4-BE49-F238E27FC236}">
                <a16:creationId xmlns:a16="http://schemas.microsoft.com/office/drawing/2014/main" id="{2786853F-9B6E-4355-8E7C-6133494E3C9D}"/>
              </a:ext>
            </a:extLst>
          </p:cNvPr>
          <p:cNvSpPr txBox="1"/>
          <p:nvPr/>
        </p:nvSpPr>
        <p:spPr>
          <a:xfrm>
            <a:off x="889000" y="2783840"/>
            <a:ext cx="4851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8E2B22"/>
                </a:solidFill>
                <a:latin typeface="Georgia" panose="02040502050405020303" pitchFamily="18" charset="0"/>
              </a:rPr>
              <a:t>Германская империя</a:t>
            </a:r>
            <a:r>
              <a:rPr lang="ru-RU" sz="2400" dirty="0">
                <a:solidFill>
                  <a:srgbClr val="1E222A"/>
                </a:solidFill>
                <a:latin typeface="Segoe UI" panose="020B0502040204020203" pitchFamily="34" charset="0"/>
              </a:rPr>
              <a:t> (1 августа 1914 — 11 ноября 1918),</a:t>
            </a:r>
          </a:p>
        </p:txBody>
      </p:sp>
      <p:sp>
        <p:nvSpPr>
          <p:cNvPr id="9" name="Power 1 bar">
            <a:extLst>
              <a:ext uri="{FF2B5EF4-FFF2-40B4-BE49-F238E27FC236}">
                <a16:creationId xmlns:a16="http://schemas.microsoft.com/office/drawing/2014/main" id="{4F6E2A54-6A5C-1636-76AB-777A73DBE86C}"/>
              </a:ext>
            </a:extLst>
          </p:cNvPr>
          <p:cNvSpPr/>
          <p:nvPr/>
        </p:nvSpPr>
        <p:spPr>
          <a:xfrm>
            <a:off x="711200" y="2733040"/>
            <a:ext cx="50800" cy="9652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ower 2 card">
            <a:extLst>
              <a:ext uri="{FF2B5EF4-FFF2-40B4-BE49-F238E27FC236}">
                <a16:creationId xmlns:a16="http://schemas.microsoft.com/office/drawing/2014/main" id="{2F0C231D-4E31-8708-9155-B608C34DF261}"/>
              </a:ext>
            </a:extLst>
          </p:cNvPr>
          <p:cNvSpPr/>
          <p:nvPr/>
        </p:nvSpPr>
        <p:spPr>
          <a:xfrm>
            <a:off x="6248400" y="2606040"/>
            <a:ext cx="5334000" cy="121920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ower 2">
            <a:extLst>
              <a:ext uri="{FF2B5EF4-FFF2-40B4-BE49-F238E27FC236}">
                <a16:creationId xmlns:a16="http://schemas.microsoft.com/office/drawing/2014/main" id="{EF598BFF-0340-9CE1-0A02-76D25557B61E}"/>
              </a:ext>
            </a:extLst>
          </p:cNvPr>
          <p:cNvSpPr txBox="1"/>
          <p:nvPr/>
        </p:nvSpPr>
        <p:spPr>
          <a:xfrm>
            <a:off x="6527800" y="2783840"/>
            <a:ext cx="4851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8E2B22"/>
                </a:solidFill>
                <a:latin typeface="Georgia" panose="02040502050405020303" pitchFamily="18" charset="0"/>
              </a:rPr>
              <a:t>Австро-Венгрия</a:t>
            </a:r>
            <a:r>
              <a:rPr lang="ru-RU" sz="2400" dirty="0">
                <a:solidFill>
                  <a:srgbClr val="1E222A"/>
                </a:solidFill>
                <a:latin typeface="Segoe UI" panose="020B0502040204020203" pitchFamily="34" charset="0"/>
              </a:rPr>
              <a:t> (28 июля 1914 — 4 ноября 1918),</a:t>
            </a:r>
          </a:p>
        </p:txBody>
      </p:sp>
      <p:sp>
        <p:nvSpPr>
          <p:cNvPr id="12" name="Power 2 bar">
            <a:extLst>
              <a:ext uri="{FF2B5EF4-FFF2-40B4-BE49-F238E27FC236}">
                <a16:creationId xmlns:a16="http://schemas.microsoft.com/office/drawing/2014/main" id="{2F700697-7D14-F095-99DD-F2C643F44CF0}"/>
              </a:ext>
            </a:extLst>
          </p:cNvPr>
          <p:cNvSpPr/>
          <p:nvPr/>
        </p:nvSpPr>
        <p:spPr>
          <a:xfrm>
            <a:off x="6350000" y="2733040"/>
            <a:ext cx="50800" cy="9652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ower 3 card">
            <a:extLst>
              <a:ext uri="{FF2B5EF4-FFF2-40B4-BE49-F238E27FC236}">
                <a16:creationId xmlns:a16="http://schemas.microsoft.com/office/drawing/2014/main" id="{8655C3FE-9185-E5A1-7EF4-39F3C2C6713C}"/>
              </a:ext>
            </a:extLst>
          </p:cNvPr>
          <p:cNvSpPr/>
          <p:nvPr/>
        </p:nvSpPr>
        <p:spPr>
          <a:xfrm>
            <a:off x="609600" y="4130040"/>
            <a:ext cx="5334000" cy="121920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ower 3">
            <a:extLst>
              <a:ext uri="{FF2B5EF4-FFF2-40B4-BE49-F238E27FC236}">
                <a16:creationId xmlns:a16="http://schemas.microsoft.com/office/drawing/2014/main" id="{150A561A-286E-BB73-6F34-62036B58A59E}"/>
              </a:ext>
            </a:extLst>
          </p:cNvPr>
          <p:cNvSpPr txBox="1"/>
          <p:nvPr/>
        </p:nvSpPr>
        <p:spPr>
          <a:xfrm>
            <a:off x="889000" y="4307840"/>
            <a:ext cx="4851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8E2B22"/>
                </a:solidFill>
                <a:latin typeface="Georgia" panose="02040502050405020303" pitchFamily="18" charset="0"/>
              </a:rPr>
              <a:t>Османская империя</a:t>
            </a:r>
            <a:r>
              <a:rPr lang="ru-RU" sz="2400" dirty="0">
                <a:solidFill>
                  <a:srgbClr val="1E222A"/>
                </a:solidFill>
                <a:latin typeface="Segoe UI" panose="020B0502040204020203" pitchFamily="34" charset="0"/>
              </a:rPr>
              <a:t> (29 октября 1914 — 30 октября 1918),</a:t>
            </a:r>
          </a:p>
        </p:txBody>
      </p:sp>
      <p:sp>
        <p:nvSpPr>
          <p:cNvPr id="15" name="Power 3 bar">
            <a:extLst>
              <a:ext uri="{FF2B5EF4-FFF2-40B4-BE49-F238E27FC236}">
                <a16:creationId xmlns:a16="http://schemas.microsoft.com/office/drawing/2014/main" id="{BB21DE60-6F33-177D-3B6D-A809B61E7096}"/>
              </a:ext>
            </a:extLst>
          </p:cNvPr>
          <p:cNvSpPr/>
          <p:nvPr/>
        </p:nvSpPr>
        <p:spPr>
          <a:xfrm>
            <a:off x="711200" y="4257040"/>
            <a:ext cx="50800" cy="9652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ower 4 card">
            <a:extLst>
              <a:ext uri="{FF2B5EF4-FFF2-40B4-BE49-F238E27FC236}">
                <a16:creationId xmlns:a16="http://schemas.microsoft.com/office/drawing/2014/main" id="{DD0AA2A7-A846-436C-F76C-C3F82F01AFC1}"/>
              </a:ext>
            </a:extLst>
          </p:cNvPr>
          <p:cNvSpPr/>
          <p:nvPr/>
        </p:nvSpPr>
        <p:spPr>
          <a:xfrm>
            <a:off x="6248400" y="4130040"/>
            <a:ext cx="5334000" cy="121920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ower 4">
            <a:extLst>
              <a:ext uri="{FF2B5EF4-FFF2-40B4-BE49-F238E27FC236}">
                <a16:creationId xmlns:a16="http://schemas.microsoft.com/office/drawing/2014/main" id="{5AF907D7-7BBC-D6C8-1DC4-3EF340BBC0F0}"/>
              </a:ext>
            </a:extLst>
          </p:cNvPr>
          <p:cNvSpPr txBox="1"/>
          <p:nvPr/>
        </p:nvSpPr>
        <p:spPr>
          <a:xfrm>
            <a:off x="6527800" y="4307840"/>
            <a:ext cx="4851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8E2B22"/>
                </a:solidFill>
                <a:latin typeface="Georgia" panose="02040502050405020303" pitchFamily="18" charset="0"/>
              </a:rPr>
              <a:t>Болгарское царство</a:t>
            </a:r>
            <a:r>
              <a:rPr lang="ru-RU" sz="2400" dirty="0">
                <a:solidFill>
                  <a:srgbClr val="1E222A"/>
                </a:solidFill>
                <a:latin typeface="Segoe UI" panose="020B0502040204020203" pitchFamily="34" charset="0"/>
              </a:rPr>
              <a:t> (14 октября 1915 — 29 сентября 1918).</a:t>
            </a:r>
          </a:p>
        </p:txBody>
      </p:sp>
      <p:sp>
        <p:nvSpPr>
          <p:cNvPr id="18" name="Power 4 bar">
            <a:extLst>
              <a:ext uri="{FF2B5EF4-FFF2-40B4-BE49-F238E27FC236}">
                <a16:creationId xmlns:a16="http://schemas.microsoft.com/office/drawing/2014/main" id="{204373EB-7162-5EE0-9452-B22982806239}"/>
              </a:ext>
            </a:extLst>
          </p:cNvPr>
          <p:cNvSpPr/>
          <p:nvPr/>
        </p:nvSpPr>
        <p:spPr>
          <a:xfrm>
            <a:off x="6350000" y="4257040"/>
            <a:ext cx="50800" cy="9652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F2A82787-AEF2-364A-D968-41CA8A31B6E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325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Ally 26 chip">
            <a:extLst>
              <a:ext uri="{FF2B5EF4-FFF2-40B4-BE49-F238E27FC236}">
                <a16:creationId xmlns:a16="http://schemas.microsoft.com/office/drawing/2014/main" id="{9E33B9E0-5C91-2F48-4E03-CD155564039C}"/>
              </a:ext>
            </a:extLst>
          </p:cNvPr>
          <p:cNvSpPr/>
          <p:nvPr/>
        </p:nvSpPr>
        <p:spPr>
          <a:xfrm>
            <a:off x="7697509" y="5334000"/>
            <a:ext cx="1535658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Ally 25 chip">
            <a:extLst>
              <a:ext uri="{FF2B5EF4-FFF2-40B4-BE49-F238E27FC236}">
                <a16:creationId xmlns:a16="http://schemas.microsoft.com/office/drawing/2014/main" id="{4383A856-E41B-A408-0D3E-584B659B09BA}"/>
              </a:ext>
            </a:extLst>
          </p:cNvPr>
          <p:cNvSpPr/>
          <p:nvPr/>
        </p:nvSpPr>
        <p:spPr>
          <a:xfrm>
            <a:off x="6114423" y="5334000"/>
            <a:ext cx="1456086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Ally 24 chip">
            <a:extLst>
              <a:ext uri="{FF2B5EF4-FFF2-40B4-BE49-F238E27FC236}">
                <a16:creationId xmlns:a16="http://schemas.microsoft.com/office/drawing/2014/main" id="{55B6E0D1-AC45-0780-2CC1-C48AA286AA10}"/>
              </a:ext>
            </a:extLst>
          </p:cNvPr>
          <p:cNvSpPr/>
          <p:nvPr/>
        </p:nvSpPr>
        <p:spPr>
          <a:xfrm>
            <a:off x="4928434" y="5334000"/>
            <a:ext cx="1058989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Ally 23 chip">
            <a:extLst>
              <a:ext uri="{FF2B5EF4-FFF2-40B4-BE49-F238E27FC236}">
                <a16:creationId xmlns:a16="http://schemas.microsoft.com/office/drawing/2014/main" id="{C575B2B6-870A-AE89-E22C-9262C7967B9E}"/>
              </a:ext>
            </a:extLst>
          </p:cNvPr>
          <p:cNvSpPr/>
          <p:nvPr/>
        </p:nvSpPr>
        <p:spPr>
          <a:xfrm>
            <a:off x="609600" y="5334000"/>
            <a:ext cx="4191834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Ally 22 chip">
            <a:extLst>
              <a:ext uri="{FF2B5EF4-FFF2-40B4-BE49-F238E27FC236}">
                <a16:creationId xmlns:a16="http://schemas.microsoft.com/office/drawing/2014/main" id="{A58F920C-6D9A-2777-5B57-E1CBE31602C9}"/>
              </a:ext>
            </a:extLst>
          </p:cNvPr>
          <p:cNvSpPr/>
          <p:nvPr/>
        </p:nvSpPr>
        <p:spPr>
          <a:xfrm>
            <a:off x="6238263" y="4648200"/>
            <a:ext cx="1538864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Ally 21 chip">
            <a:extLst>
              <a:ext uri="{FF2B5EF4-FFF2-40B4-BE49-F238E27FC236}">
                <a16:creationId xmlns:a16="http://schemas.microsoft.com/office/drawing/2014/main" id="{5E93D51C-F827-E237-E773-C3FF421EB3AC}"/>
              </a:ext>
            </a:extLst>
          </p:cNvPr>
          <p:cNvSpPr/>
          <p:nvPr/>
        </p:nvSpPr>
        <p:spPr>
          <a:xfrm>
            <a:off x="4217238" y="4648200"/>
            <a:ext cx="1894025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Ally 20 chip">
            <a:extLst>
              <a:ext uri="{FF2B5EF4-FFF2-40B4-BE49-F238E27FC236}">
                <a16:creationId xmlns:a16="http://schemas.microsoft.com/office/drawing/2014/main" id="{9179B3CC-07B5-363B-CC42-9DA600B1B872}"/>
              </a:ext>
            </a:extLst>
          </p:cNvPr>
          <p:cNvSpPr/>
          <p:nvPr/>
        </p:nvSpPr>
        <p:spPr>
          <a:xfrm>
            <a:off x="2483342" y="4648200"/>
            <a:ext cx="1606896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Ally 19 chip">
            <a:extLst>
              <a:ext uri="{FF2B5EF4-FFF2-40B4-BE49-F238E27FC236}">
                <a16:creationId xmlns:a16="http://schemas.microsoft.com/office/drawing/2014/main" id="{0848A940-22C6-961C-C406-7228E81F8BE8}"/>
              </a:ext>
            </a:extLst>
          </p:cNvPr>
          <p:cNvSpPr/>
          <p:nvPr/>
        </p:nvSpPr>
        <p:spPr>
          <a:xfrm>
            <a:off x="609600" y="4648200"/>
            <a:ext cx="1746742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Ally 18 chip">
            <a:extLst>
              <a:ext uri="{FF2B5EF4-FFF2-40B4-BE49-F238E27FC236}">
                <a16:creationId xmlns:a16="http://schemas.microsoft.com/office/drawing/2014/main" id="{D3550608-32DF-A4E2-A225-47336C04CDC3}"/>
              </a:ext>
            </a:extLst>
          </p:cNvPr>
          <p:cNvSpPr/>
          <p:nvPr/>
        </p:nvSpPr>
        <p:spPr>
          <a:xfrm>
            <a:off x="9172727" y="3962400"/>
            <a:ext cx="1433066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Ally 17 chip">
            <a:extLst>
              <a:ext uri="{FF2B5EF4-FFF2-40B4-BE49-F238E27FC236}">
                <a16:creationId xmlns:a16="http://schemas.microsoft.com/office/drawing/2014/main" id="{2E5989F7-6732-1B37-2E6A-152BF1225C02}"/>
              </a:ext>
            </a:extLst>
          </p:cNvPr>
          <p:cNvSpPr/>
          <p:nvPr/>
        </p:nvSpPr>
        <p:spPr>
          <a:xfrm>
            <a:off x="7461979" y="3962400"/>
            <a:ext cx="1583748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Ally 16 chip">
            <a:extLst>
              <a:ext uri="{FF2B5EF4-FFF2-40B4-BE49-F238E27FC236}">
                <a16:creationId xmlns:a16="http://schemas.microsoft.com/office/drawing/2014/main" id="{35DA14EE-8342-CC10-3493-E8D1358B16B0}"/>
              </a:ext>
            </a:extLst>
          </p:cNvPr>
          <p:cNvSpPr/>
          <p:nvPr/>
        </p:nvSpPr>
        <p:spPr>
          <a:xfrm>
            <a:off x="6218473" y="3962400"/>
            <a:ext cx="1116506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Ally 15 chip">
            <a:extLst>
              <a:ext uri="{FF2B5EF4-FFF2-40B4-BE49-F238E27FC236}">
                <a16:creationId xmlns:a16="http://schemas.microsoft.com/office/drawing/2014/main" id="{1A3352CB-580C-EDB5-2676-A49E7E4111C3}"/>
              </a:ext>
            </a:extLst>
          </p:cNvPr>
          <p:cNvSpPr/>
          <p:nvPr/>
        </p:nvSpPr>
        <p:spPr>
          <a:xfrm>
            <a:off x="4985420" y="3962400"/>
            <a:ext cx="1106053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Ally 14 chip">
            <a:extLst>
              <a:ext uri="{FF2B5EF4-FFF2-40B4-BE49-F238E27FC236}">
                <a16:creationId xmlns:a16="http://schemas.microsoft.com/office/drawing/2014/main" id="{2B0F9266-C5E4-BFF4-BB6A-EDB3AD4A9C32}"/>
              </a:ext>
            </a:extLst>
          </p:cNvPr>
          <p:cNvSpPr/>
          <p:nvPr/>
        </p:nvSpPr>
        <p:spPr>
          <a:xfrm>
            <a:off x="3060575" y="3962400"/>
            <a:ext cx="1797845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Ally 13 chip">
            <a:extLst>
              <a:ext uri="{FF2B5EF4-FFF2-40B4-BE49-F238E27FC236}">
                <a16:creationId xmlns:a16="http://schemas.microsoft.com/office/drawing/2014/main" id="{9FADF0BA-936B-A1FF-BC3A-F141935DC8B7}"/>
              </a:ext>
            </a:extLst>
          </p:cNvPr>
          <p:cNvSpPr/>
          <p:nvPr/>
        </p:nvSpPr>
        <p:spPr>
          <a:xfrm>
            <a:off x="1916392" y="3962400"/>
            <a:ext cx="1017183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Ally 12 chip">
            <a:extLst>
              <a:ext uri="{FF2B5EF4-FFF2-40B4-BE49-F238E27FC236}">
                <a16:creationId xmlns:a16="http://schemas.microsoft.com/office/drawing/2014/main" id="{3061E435-9B00-5A63-7640-69597B62D2BA}"/>
              </a:ext>
            </a:extLst>
          </p:cNvPr>
          <p:cNvSpPr/>
          <p:nvPr/>
        </p:nvSpPr>
        <p:spPr>
          <a:xfrm>
            <a:off x="609600" y="3962400"/>
            <a:ext cx="1179792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Ally 11 chip">
            <a:extLst>
              <a:ext uri="{FF2B5EF4-FFF2-40B4-BE49-F238E27FC236}">
                <a16:creationId xmlns:a16="http://schemas.microsoft.com/office/drawing/2014/main" id="{759E6099-7C35-5653-719E-F3A9D119C21E}"/>
              </a:ext>
            </a:extLst>
          </p:cNvPr>
          <p:cNvSpPr/>
          <p:nvPr/>
        </p:nvSpPr>
        <p:spPr>
          <a:xfrm>
            <a:off x="8846587" y="3276600"/>
            <a:ext cx="1661590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Ally 10 chip">
            <a:extLst>
              <a:ext uri="{FF2B5EF4-FFF2-40B4-BE49-F238E27FC236}">
                <a16:creationId xmlns:a16="http://schemas.microsoft.com/office/drawing/2014/main" id="{0564F053-A929-741A-AFE7-7C5930ADE23F}"/>
              </a:ext>
            </a:extLst>
          </p:cNvPr>
          <p:cNvSpPr/>
          <p:nvPr/>
        </p:nvSpPr>
        <p:spPr>
          <a:xfrm>
            <a:off x="7387511" y="3276600"/>
            <a:ext cx="1332076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Ally 9 chip">
            <a:extLst>
              <a:ext uri="{FF2B5EF4-FFF2-40B4-BE49-F238E27FC236}">
                <a16:creationId xmlns:a16="http://schemas.microsoft.com/office/drawing/2014/main" id="{55BEC460-7497-64A8-ABEF-A3F40CD34024}"/>
              </a:ext>
            </a:extLst>
          </p:cNvPr>
          <p:cNvSpPr/>
          <p:nvPr/>
        </p:nvSpPr>
        <p:spPr>
          <a:xfrm>
            <a:off x="5651115" y="3276600"/>
            <a:ext cx="1609396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Ally 8 chip">
            <a:extLst>
              <a:ext uri="{FF2B5EF4-FFF2-40B4-BE49-F238E27FC236}">
                <a16:creationId xmlns:a16="http://schemas.microsoft.com/office/drawing/2014/main" id="{FED1A558-30E7-C3F7-114D-4DDAA9941F73}"/>
              </a:ext>
            </a:extLst>
          </p:cNvPr>
          <p:cNvSpPr/>
          <p:nvPr/>
        </p:nvSpPr>
        <p:spPr>
          <a:xfrm>
            <a:off x="3579883" y="3276600"/>
            <a:ext cx="1944232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Ally 7 chip">
            <a:extLst>
              <a:ext uri="{FF2B5EF4-FFF2-40B4-BE49-F238E27FC236}">
                <a16:creationId xmlns:a16="http://schemas.microsoft.com/office/drawing/2014/main" id="{0F08027E-5D69-3912-375C-C9C8651C6186}"/>
              </a:ext>
            </a:extLst>
          </p:cNvPr>
          <p:cNvSpPr/>
          <p:nvPr/>
        </p:nvSpPr>
        <p:spPr>
          <a:xfrm>
            <a:off x="2190505" y="3276600"/>
            <a:ext cx="1262378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Ally 6 chip">
            <a:extLst>
              <a:ext uri="{FF2B5EF4-FFF2-40B4-BE49-F238E27FC236}">
                <a16:creationId xmlns:a16="http://schemas.microsoft.com/office/drawing/2014/main" id="{BF9E1B40-5E4E-C3A6-1D61-D2DE251454B9}"/>
              </a:ext>
            </a:extLst>
          </p:cNvPr>
          <p:cNvSpPr/>
          <p:nvPr/>
        </p:nvSpPr>
        <p:spPr>
          <a:xfrm>
            <a:off x="609600" y="3276600"/>
            <a:ext cx="1453905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Ally 5 chip">
            <a:extLst>
              <a:ext uri="{FF2B5EF4-FFF2-40B4-BE49-F238E27FC236}">
                <a16:creationId xmlns:a16="http://schemas.microsoft.com/office/drawing/2014/main" id="{9CEBA44E-C808-70CA-59B4-EB9D82774DCF}"/>
              </a:ext>
            </a:extLst>
          </p:cNvPr>
          <p:cNvSpPr/>
          <p:nvPr/>
        </p:nvSpPr>
        <p:spPr>
          <a:xfrm>
            <a:off x="9543672" y="2590800"/>
            <a:ext cx="2033679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lly 4 chip">
            <a:extLst>
              <a:ext uri="{FF2B5EF4-FFF2-40B4-BE49-F238E27FC236}">
                <a16:creationId xmlns:a16="http://schemas.microsoft.com/office/drawing/2014/main" id="{1880B456-594C-0916-7619-0234C74A0F05}"/>
              </a:ext>
            </a:extLst>
          </p:cNvPr>
          <p:cNvSpPr/>
          <p:nvPr/>
        </p:nvSpPr>
        <p:spPr>
          <a:xfrm>
            <a:off x="609600" y="2590800"/>
            <a:ext cx="8807072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lly 3 chip">
            <a:extLst>
              <a:ext uri="{FF2B5EF4-FFF2-40B4-BE49-F238E27FC236}">
                <a16:creationId xmlns:a16="http://schemas.microsoft.com/office/drawing/2014/main" id="{DBBC343C-C2BE-C486-5AFD-9E59062AFA87}"/>
              </a:ext>
            </a:extLst>
          </p:cNvPr>
          <p:cNvSpPr/>
          <p:nvPr/>
        </p:nvSpPr>
        <p:spPr>
          <a:xfrm>
            <a:off x="3324620" y="1905000"/>
            <a:ext cx="1396196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lly 2 chip">
            <a:extLst>
              <a:ext uri="{FF2B5EF4-FFF2-40B4-BE49-F238E27FC236}">
                <a16:creationId xmlns:a16="http://schemas.microsoft.com/office/drawing/2014/main" id="{3B65EE92-5696-BF35-E813-61C7B88226FF}"/>
              </a:ext>
            </a:extLst>
          </p:cNvPr>
          <p:cNvSpPr/>
          <p:nvPr/>
        </p:nvSpPr>
        <p:spPr>
          <a:xfrm>
            <a:off x="1795012" y="1905000"/>
            <a:ext cx="1402608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lly 1 chip">
            <a:extLst>
              <a:ext uri="{FF2B5EF4-FFF2-40B4-BE49-F238E27FC236}">
                <a16:creationId xmlns:a16="http://schemas.microsoft.com/office/drawing/2014/main" id="{D4345EDF-38A9-6D06-217D-F8C557796DB7}"/>
              </a:ext>
            </a:extLst>
          </p:cNvPr>
          <p:cNvSpPr/>
          <p:nvPr/>
        </p:nvSpPr>
        <p:spPr>
          <a:xfrm>
            <a:off x="609600" y="1905000"/>
            <a:ext cx="1058412" cy="533400"/>
          </a:xfrm>
          <a:prstGeom prst="roundRect">
            <a:avLst>
              <a:gd name="adj" fmla="val 50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Entente">
            <a:extLst>
              <a:ext uri="{FF2B5EF4-FFF2-40B4-BE49-F238E27FC236}">
                <a16:creationId xmlns:a16="http://schemas.microsoft.com/office/drawing/2014/main" id="{D5561B8A-A36C-D931-356B-6B38F301EEB9}"/>
              </a:ext>
            </a:extLst>
          </p:cNvPr>
          <p:cNvSpPr txBox="1"/>
          <p:nvPr/>
        </p:nvSpPr>
        <p:spPr>
          <a:xfrm>
            <a:off x="609600" y="431800"/>
            <a:ext cx="109728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b="1" dirty="0">
                <a:solidFill>
                  <a:srgbClr val="8DB4DB"/>
                </a:solidFill>
                <a:latin typeface="Georgia" panose="02040502050405020303" pitchFamily="18" charset="0"/>
              </a:rPr>
              <a:t>Антанта:</a:t>
            </a:r>
            <a:r>
              <a:rPr lang="ru-RU" sz="3400" dirty="0">
                <a:solidFill>
                  <a:srgbClr val="F2EDE2"/>
                </a:solidFill>
                <a:latin typeface="Georgia" panose="02040502050405020303" pitchFamily="18" charset="0"/>
              </a:rPr>
              <a:t> Великобритания, Россия, Франция.</a:t>
            </a:r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8A374D73-C177-2B9C-31C8-14DB8AB670B8}"/>
              </a:ext>
            </a:extLst>
          </p:cNvPr>
          <p:cNvCxnSpPr/>
          <p:nvPr/>
        </p:nvCxnSpPr>
        <p:spPr>
          <a:xfrm>
            <a:off x="609600" y="1102360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2C0814AE-F716-CFFD-5812-97637ED4113F}"/>
              </a:ext>
            </a:extLst>
          </p:cNvPr>
          <p:cNvSpPr/>
          <p:nvPr/>
        </p:nvSpPr>
        <p:spPr>
          <a:xfrm>
            <a:off x="584200" y="1057910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llies head">
            <a:extLst>
              <a:ext uri="{FF2B5EF4-FFF2-40B4-BE49-F238E27FC236}">
                <a16:creationId xmlns:a16="http://schemas.microsoft.com/office/drawing/2014/main" id="{0F8947CC-9D3D-9B64-00F1-E97F26DBD9E4}"/>
              </a:ext>
            </a:extLst>
          </p:cNvPr>
          <p:cNvSpPr txBox="1"/>
          <p:nvPr/>
        </p:nvSpPr>
        <p:spPr>
          <a:xfrm>
            <a:off x="609600" y="1330960"/>
            <a:ext cx="109728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D6B061"/>
                </a:solidFill>
                <a:latin typeface="Georgia" panose="02040502050405020303" pitchFamily="18" charset="0"/>
              </a:rPr>
              <a:t>Союзники Антанты:</a:t>
            </a:r>
          </a:p>
        </p:txBody>
      </p:sp>
      <p:sp>
        <p:nvSpPr>
          <p:cNvPr id="7" name="Ally 1">
            <a:extLst>
              <a:ext uri="{FF2B5EF4-FFF2-40B4-BE49-F238E27FC236}">
                <a16:creationId xmlns:a16="http://schemas.microsoft.com/office/drawing/2014/main" id="{C7009426-B561-89EF-6CDE-DB5204A3B8FB}"/>
              </a:ext>
            </a:extLst>
          </p:cNvPr>
          <p:cNvSpPr txBox="1"/>
          <p:nvPr/>
        </p:nvSpPr>
        <p:spPr>
          <a:xfrm>
            <a:off x="609600" y="1904999"/>
            <a:ext cx="1058412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США,</a:t>
            </a:r>
          </a:p>
        </p:txBody>
      </p:sp>
      <p:sp>
        <p:nvSpPr>
          <p:cNvPr id="9" name="Ally 2">
            <a:extLst>
              <a:ext uri="{FF2B5EF4-FFF2-40B4-BE49-F238E27FC236}">
                <a16:creationId xmlns:a16="http://schemas.microsoft.com/office/drawing/2014/main" id="{A98CFB87-615F-91C8-0245-804FBC167C51}"/>
              </a:ext>
            </a:extLst>
          </p:cNvPr>
          <p:cNvSpPr txBox="1"/>
          <p:nvPr/>
        </p:nvSpPr>
        <p:spPr>
          <a:xfrm>
            <a:off x="1795012" y="1904999"/>
            <a:ext cx="1402608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Япония,</a:t>
            </a:r>
          </a:p>
        </p:txBody>
      </p:sp>
      <p:sp>
        <p:nvSpPr>
          <p:cNvPr id="11" name="Ally 3">
            <a:extLst>
              <a:ext uri="{FF2B5EF4-FFF2-40B4-BE49-F238E27FC236}">
                <a16:creationId xmlns:a16="http://schemas.microsoft.com/office/drawing/2014/main" id="{0E76E341-862F-CAA3-1986-BD726F79B9A4}"/>
              </a:ext>
            </a:extLst>
          </p:cNvPr>
          <p:cNvSpPr txBox="1"/>
          <p:nvPr/>
        </p:nvSpPr>
        <p:spPr>
          <a:xfrm>
            <a:off x="3324620" y="1904999"/>
            <a:ext cx="1396196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Сербия,</a:t>
            </a:r>
          </a:p>
        </p:txBody>
      </p:sp>
      <p:sp>
        <p:nvSpPr>
          <p:cNvPr id="13" name="Ally 4">
            <a:extLst>
              <a:ext uri="{FF2B5EF4-FFF2-40B4-BE49-F238E27FC236}">
                <a16:creationId xmlns:a16="http://schemas.microsoft.com/office/drawing/2014/main" id="{0CDA84F1-DD1B-09C8-7CF8-52880B47A2FD}"/>
              </a:ext>
            </a:extLst>
          </p:cNvPr>
          <p:cNvSpPr txBox="1"/>
          <p:nvPr/>
        </p:nvSpPr>
        <p:spPr>
          <a:xfrm>
            <a:off x="609600" y="2590799"/>
            <a:ext cx="8807072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Италия (участвовала в войне на стороне Антанты с 1915 года),</a:t>
            </a:r>
          </a:p>
        </p:txBody>
      </p:sp>
      <p:sp>
        <p:nvSpPr>
          <p:cNvPr id="15" name="Ally 5">
            <a:extLst>
              <a:ext uri="{FF2B5EF4-FFF2-40B4-BE49-F238E27FC236}">
                <a16:creationId xmlns:a16="http://schemas.microsoft.com/office/drawing/2014/main" id="{3AB4DDBA-2D6A-3789-EB44-60646CDF0EFF}"/>
              </a:ext>
            </a:extLst>
          </p:cNvPr>
          <p:cNvSpPr txBox="1"/>
          <p:nvPr/>
        </p:nvSpPr>
        <p:spPr>
          <a:xfrm>
            <a:off x="9543672" y="2590799"/>
            <a:ext cx="2033680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Черногория,</a:t>
            </a:r>
          </a:p>
        </p:txBody>
      </p:sp>
      <p:sp>
        <p:nvSpPr>
          <p:cNvPr id="17" name="Ally 6">
            <a:extLst>
              <a:ext uri="{FF2B5EF4-FFF2-40B4-BE49-F238E27FC236}">
                <a16:creationId xmlns:a16="http://schemas.microsoft.com/office/drawing/2014/main" id="{E76623B2-F587-BE4C-13FE-F60747B0B27C}"/>
              </a:ext>
            </a:extLst>
          </p:cNvPr>
          <p:cNvSpPr txBox="1"/>
          <p:nvPr/>
        </p:nvSpPr>
        <p:spPr>
          <a:xfrm>
            <a:off x="609600" y="3276599"/>
            <a:ext cx="1453905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Бельгия,</a:t>
            </a:r>
          </a:p>
        </p:txBody>
      </p:sp>
      <p:sp>
        <p:nvSpPr>
          <p:cNvPr id="19" name="Ally 7">
            <a:extLst>
              <a:ext uri="{FF2B5EF4-FFF2-40B4-BE49-F238E27FC236}">
                <a16:creationId xmlns:a16="http://schemas.microsoft.com/office/drawing/2014/main" id="{E65A5865-91A3-773E-71A1-9BBC63A9D8FE}"/>
              </a:ext>
            </a:extLst>
          </p:cNvPr>
          <p:cNvSpPr txBox="1"/>
          <p:nvPr/>
        </p:nvSpPr>
        <p:spPr>
          <a:xfrm>
            <a:off x="2190505" y="3276599"/>
            <a:ext cx="1262378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Египет,</a:t>
            </a:r>
          </a:p>
        </p:txBody>
      </p:sp>
      <p:sp>
        <p:nvSpPr>
          <p:cNvPr id="21" name="Ally 8">
            <a:extLst>
              <a:ext uri="{FF2B5EF4-FFF2-40B4-BE49-F238E27FC236}">
                <a16:creationId xmlns:a16="http://schemas.microsoft.com/office/drawing/2014/main" id="{F3CF172D-E7C8-426C-3326-8D332F4E089C}"/>
              </a:ext>
            </a:extLst>
          </p:cNvPr>
          <p:cNvSpPr txBox="1"/>
          <p:nvPr/>
        </p:nvSpPr>
        <p:spPr>
          <a:xfrm>
            <a:off x="3579883" y="3276599"/>
            <a:ext cx="1944232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Португалия,</a:t>
            </a:r>
          </a:p>
        </p:txBody>
      </p:sp>
      <p:sp>
        <p:nvSpPr>
          <p:cNvPr id="23" name="Ally 9">
            <a:extLst>
              <a:ext uri="{FF2B5EF4-FFF2-40B4-BE49-F238E27FC236}">
                <a16:creationId xmlns:a16="http://schemas.microsoft.com/office/drawing/2014/main" id="{1DD686BF-320C-3DE6-76EF-D5A1164DB8B4}"/>
              </a:ext>
            </a:extLst>
          </p:cNvPr>
          <p:cNvSpPr txBox="1"/>
          <p:nvPr/>
        </p:nvSpPr>
        <p:spPr>
          <a:xfrm>
            <a:off x="5651115" y="3276599"/>
            <a:ext cx="1609396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Румыния,</a:t>
            </a:r>
          </a:p>
        </p:txBody>
      </p:sp>
      <p:sp>
        <p:nvSpPr>
          <p:cNvPr id="25" name="Ally 10">
            <a:extLst>
              <a:ext uri="{FF2B5EF4-FFF2-40B4-BE49-F238E27FC236}">
                <a16:creationId xmlns:a16="http://schemas.microsoft.com/office/drawing/2014/main" id="{5F82F848-6FDF-C379-0011-49797248F157}"/>
              </a:ext>
            </a:extLst>
          </p:cNvPr>
          <p:cNvSpPr txBox="1"/>
          <p:nvPr/>
        </p:nvSpPr>
        <p:spPr>
          <a:xfrm>
            <a:off x="7387511" y="3276599"/>
            <a:ext cx="1332076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Греция,</a:t>
            </a:r>
          </a:p>
        </p:txBody>
      </p:sp>
      <p:sp>
        <p:nvSpPr>
          <p:cNvPr id="27" name="Ally 11">
            <a:extLst>
              <a:ext uri="{FF2B5EF4-FFF2-40B4-BE49-F238E27FC236}">
                <a16:creationId xmlns:a16="http://schemas.microsoft.com/office/drawing/2014/main" id="{09819E3A-4E47-BC35-2F53-AC07DE084F42}"/>
              </a:ext>
            </a:extLst>
          </p:cNvPr>
          <p:cNvSpPr txBox="1"/>
          <p:nvPr/>
        </p:nvSpPr>
        <p:spPr>
          <a:xfrm>
            <a:off x="8846587" y="3276599"/>
            <a:ext cx="1661590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Бразилия,</a:t>
            </a:r>
          </a:p>
        </p:txBody>
      </p:sp>
      <p:sp>
        <p:nvSpPr>
          <p:cNvPr id="29" name="Ally 12">
            <a:extLst>
              <a:ext uri="{FF2B5EF4-FFF2-40B4-BE49-F238E27FC236}">
                <a16:creationId xmlns:a16="http://schemas.microsoft.com/office/drawing/2014/main" id="{1819D8D3-FE17-73A1-7797-86496E23AE3A}"/>
              </a:ext>
            </a:extLst>
          </p:cNvPr>
          <p:cNvSpPr txBox="1"/>
          <p:nvPr/>
        </p:nvSpPr>
        <p:spPr>
          <a:xfrm>
            <a:off x="609600" y="3962399"/>
            <a:ext cx="1179792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Китай,</a:t>
            </a:r>
          </a:p>
        </p:txBody>
      </p:sp>
      <p:sp>
        <p:nvSpPr>
          <p:cNvPr id="31" name="Ally 13">
            <a:extLst>
              <a:ext uri="{FF2B5EF4-FFF2-40B4-BE49-F238E27FC236}">
                <a16:creationId xmlns:a16="http://schemas.microsoft.com/office/drawing/2014/main" id="{D598EE02-3CFE-547F-F5E5-A1232914A95B}"/>
              </a:ext>
            </a:extLst>
          </p:cNvPr>
          <p:cNvSpPr txBox="1"/>
          <p:nvPr/>
        </p:nvSpPr>
        <p:spPr>
          <a:xfrm>
            <a:off x="1916392" y="3962399"/>
            <a:ext cx="1017183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Куба,</a:t>
            </a:r>
          </a:p>
        </p:txBody>
      </p:sp>
      <p:sp>
        <p:nvSpPr>
          <p:cNvPr id="33" name="Ally 14">
            <a:extLst>
              <a:ext uri="{FF2B5EF4-FFF2-40B4-BE49-F238E27FC236}">
                <a16:creationId xmlns:a16="http://schemas.microsoft.com/office/drawing/2014/main" id="{BF657C7C-7E4F-5C4F-EEFD-DDC5F346C434}"/>
              </a:ext>
            </a:extLst>
          </p:cNvPr>
          <p:cNvSpPr txBox="1"/>
          <p:nvPr/>
        </p:nvSpPr>
        <p:spPr>
          <a:xfrm>
            <a:off x="3060575" y="3962399"/>
            <a:ext cx="1797845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Никарагуа,</a:t>
            </a:r>
          </a:p>
        </p:txBody>
      </p:sp>
      <p:sp>
        <p:nvSpPr>
          <p:cNvPr id="35" name="Ally 15">
            <a:extLst>
              <a:ext uri="{FF2B5EF4-FFF2-40B4-BE49-F238E27FC236}">
                <a16:creationId xmlns:a16="http://schemas.microsoft.com/office/drawing/2014/main" id="{EC9FA5B9-9B72-7DCD-9F6C-ABEA68170720}"/>
              </a:ext>
            </a:extLst>
          </p:cNvPr>
          <p:cNvSpPr txBox="1"/>
          <p:nvPr/>
        </p:nvSpPr>
        <p:spPr>
          <a:xfrm>
            <a:off x="4985420" y="3962399"/>
            <a:ext cx="1106053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Сиам,</a:t>
            </a:r>
          </a:p>
        </p:txBody>
      </p:sp>
      <p:sp>
        <p:nvSpPr>
          <p:cNvPr id="37" name="Ally 16">
            <a:extLst>
              <a:ext uri="{FF2B5EF4-FFF2-40B4-BE49-F238E27FC236}">
                <a16:creationId xmlns:a16="http://schemas.microsoft.com/office/drawing/2014/main" id="{2E81424E-8912-56E5-4B57-C65609B24B51}"/>
              </a:ext>
            </a:extLst>
          </p:cNvPr>
          <p:cNvSpPr txBox="1"/>
          <p:nvPr/>
        </p:nvSpPr>
        <p:spPr>
          <a:xfrm>
            <a:off x="6218473" y="3962399"/>
            <a:ext cx="1116506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Гаити,</a:t>
            </a:r>
          </a:p>
        </p:txBody>
      </p:sp>
      <p:sp>
        <p:nvSpPr>
          <p:cNvPr id="39" name="Ally 17">
            <a:extLst>
              <a:ext uri="{FF2B5EF4-FFF2-40B4-BE49-F238E27FC236}">
                <a16:creationId xmlns:a16="http://schemas.microsoft.com/office/drawing/2014/main" id="{B02FCBD9-2849-8BD3-8C27-CC9675DA67B3}"/>
              </a:ext>
            </a:extLst>
          </p:cNvPr>
          <p:cNvSpPr txBox="1"/>
          <p:nvPr/>
        </p:nvSpPr>
        <p:spPr>
          <a:xfrm>
            <a:off x="7461979" y="3962399"/>
            <a:ext cx="1583748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Либерия,</a:t>
            </a:r>
          </a:p>
        </p:txBody>
      </p:sp>
      <p:sp>
        <p:nvSpPr>
          <p:cNvPr id="41" name="Ally 18">
            <a:extLst>
              <a:ext uri="{FF2B5EF4-FFF2-40B4-BE49-F238E27FC236}">
                <a16:creationId xmlns:a16="http://schemas.microsoft.com/office/drawing/2014/main" id="{4EA90D34-92EB-D1ED-A6B9-2886CE989008}"/>
              </a:ext>
            </a:extLst>
          </p:cNvPr>
          <p:cNvSpPr txBox="1"/>
          <p:nvPr/>
        </p:nvSpPr>
        <p:spPr>
          <a:xfrm>
            <a:off x="9172727" y="3962399"/>
            <a:ext cx="1433066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Панама,</a:t>
            </a:r>
          </a:p>
        </p:txBody>
      </p:sp>
      <p:sp>
        <p:nvSpPr>
          <p:cNvPr id="43" name="Ally 19">
            <a:extLst>
              <a:ext uri="{FF2B5EF4-FFF2-40B4-BE49-F238E27FC236}">
                <a16:creationId xmlns:a16="http://schemas.microsoft.com/office/drawing/2014/main" id="{DD7459AA-4B85-3EA0-FECD-50FBF0E9E2FA}"/>
              </a:ext>
            </a:extLst>
          </p:cNvPr>
          <p:cNvSpPr txBox="1"/>
          <p:nvPr/>
        </p:nvSpPr>
        <p:spPr>
          <a:xfrm>
            <a:off x="609600" y="4648199"/>
            <a:ext cx="1746742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Гватемала,</a:t>
            </a:r>
          </a:p>
        </p:txBody>
      </p:sp>
      <p:sp>
        <p:nvSpPr>
          <p:cNvPr id="45" name="Ally 20">
            <a:extLst>
              <a:ext uri="{FF2B5EF4-FFF2-40B4-BE49-F238E27FC236}">
                <a16:creationId xmlns:a16="http://schemas.microsoft.com/office/drawing/2014/main" id="{05F57AA7-341B-8B98-F5A2-0D416040BC22}"/>
              </a:ext>
            </a:extLst>
          </p:cNvPr>
          <p:cNvSpPr txBox="1"/>
          <p:nvPr/>
        </p:nvSpPr>
        <p:spPr>
          <a:xfrm>
            <a:off x="2483342" y="4648199"/>
            <a:ext cx="1606896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Гондурас,</a:t>
            </a:r>
          </a:p>
        </p:txBody>
      </p:sp>
      <p:sp>
        <p:nvSpPr>
          <p:cNvPr id="47" name="Ally 21">
            <a:extLst>
              <a:ext uri="{FF2B5EF4-FFF2-40B4-BE49-F238E27FC236}">
                <a16:creationId xmlns:a16="http://schemas.microsoft.com/office/drawing/2014/main" id="{9BA7E3A5-4440-9DA1-D3BF-6BDC99415365}"/>
              </a:ext>
            </a:extLst>
          </p:cNvPr>
          <p:cNvSpPr txBox="1"/>
          <p:nvPr/>
        </p:nvSpPr>
        <p:spPr>
          <a:xfrm>
            <a:off x="4217238" y="4648199"/>
            <a:ext cx="1894025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Коста-Рика,</a:t>
            </a:r>
          </a:p>
        </p:txBody>
      </p:sp>
      <p:sp>
        <p:nvSpPr>
          <p:cNvPr id="49" name="Ally 22">
            <a:extLst>
              <a:ext uri="{FF2B5EF4-FFF2-40B4-BE49-F238E27FC236}">
                <a16:creationId xmlns:a16="http://schemas.microsoft.com/office/drawing/2014/main" id="{8FC5AAD3-866A-E889-4239-98C5CE682F78}"/>
              </a:ext>
            </a:extLst>
          </p:cNvPr>
          <p:cNvSpPr txBox="1"/>
          <p:nvPr/>
        </p:nvSpPr>
        <p:spPr>
          <a:xfrm>
            <a:off x="6238263" y="4648199"/>
            <a:ext cx="1538864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Боливия,</a:t>
            </a:r>
          </a:p>
        </p:txBody>
      </p:sp>
      <p:sp>
        <p:nvSpPr>
          <p:cNvPr id="51" name="Ally 23">
            <a:extLst>
              <a:ext uri="{FF2B5EF4-FFF2-40B4-BE49-F238E27FC236}">
                <a16:creationId xmlns:a16="http://schemas.microsoft.com/office/drawing/2014/main" id="{E3037322-191E-6F9A-12E5-DCE60D1D33D3}"/>
              </a:ext>
            </a:extLst>
          </p:cNvPr>
          <p:cNvSpPr txBox="1"/>
          <p:nvPr/>
        </p:nvSpPr>
        <p:spPr>
          <a:xfrm>
            <a:off x="609600" y="5333999"/>
            <a:ext cx="4191834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Доминиканская республика,</a:t>
            </a:r>
          </a:p>
        </p:txBody>
      </p:sp>
      <p:sp>
        <p:nvSpPr>
          <p:cNvPr id="53" name="Ally 24">
            <a:extLst>
              <a:ext uri="{FF2B5EF4-FFF2-40B4-BE49-F238E27FC236}">
                <a16:creationId xmlns:a16="http://schemas.microsoft.com/office/drawing/2014/main" id="{A7000D45-B421-2068-6296-5AC4EBD3182F}"/>
              </a:ext>
            </a:extLst>
          </p:cNvPr>
          <p:cNvSpPr txBox="1"/>
          <p:nvPr/>
        </p:nvSpPr>
        <p:spPr>
          <a:xfrm>
            <a:off x="4928434" y="5333999"/>
            <a:ext cx="1058989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Перу,</a:t>
            </a:r>
          </a:p>
        </p:txBody>
      </p:sp>
      <p:sp>
        <p:nvSpPr>
          <p:cNvPr id="55" name="Ally 25">
            <a:extLst>
              <a:ext uri="{FF2B5EF4-FFF2-40B4-BE49-F238E27FC236}">
                <a16:creationId xmlns:a16="http://schemas.microsoft.com/office/drawing/2014/main" id="{183D1D67-DCEB-065E-E73D-A30AE3EF54EE}"/>
              </a:ext>
            </a:extLst>
          </p:cNvPr>
          <p:cNvSpPr txBox="1"/>
          <p:nvPr/>
        </p:nvSpPr>
        <p:spPr>
          <a:xfrm>
            <a:off x="6114423" y="5333999"/>
            <a:ext cx="1456086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Уругвай,</a:t>
            </a:r>
          </a:p>
        </p:txBody>
      </p:sp>
      <p:sp>
        <p:nvSpPr>
          <p:cNvPr id="57" name="Ally 26">
            <a:extLst>
              <a:ext uri="{FF2B5EF4-FFF2-40B4-BE49-F238E27FC236}">
                <a16:creationId xmlns:a16="http://schemas.microsoft.com/office/drawing/2014/main" id="{0FE9015B-B15C-6F8E-0C9B-01B58F2C5A28}"/>
              </a:ext>
            </a:extLst>
          </p:cNvPr>
          <p:cNvSpPr txBox="1"/>
          <p:nvPr/>
        </p:nvSpPr>
        <p:spPr>
          <a:xfrm>
            <a:off x="7697509" y="5333999"/>
            <a:ext cx="1535658" cy="5334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Эквадор.</a:t>
            </a:r>
          </a:p>
        </p:txBody>
      </p:sp>
      <p:sp>
        <p:nvSpPr>
          <p:cNvPr id="59" name="Signature 100ballnik.com">
            <a:extLst>
              <a:ext uri="{FF2B5EF4-FFF2-40B4-BE49-F238E27FC236}">
                <a16:creationId xmlns:a16="http://schemas.microsoft.com/office/drawing/2014/main" id="{18748D7B-C67D-2AB5-8F3B-F612A52B53B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574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E01AD3E-ED07-7132-7EF8-E7FA3AA3F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E222A"/>
                </a:solidFill>
                <a:latin typeface="Georgia" panose="02040502050405020303" pitchFamily="18" charset="0"/>
              </a:rPr>
              <a:t>Цели сторон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C65CE9B0-1AD1-67CA-0355-38D1B5934A79}"/>
              </a:ext>
            </a:extLst>
          </p:cNvPr>
          <p:cNvCxnSpPr/>
          <p:nvPr/>
        </p:nvCxnSpPr>
        <p:spPr>
          <a:xfrm>
            <a:off x="609600" y="953008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51802201-3002-B6FE-6D32-E2DCBA56AFDA}"/>
              </a:ext>
            </a:extLst>
          </p:cNvPr>
          <p:cNvSpPr/>
          <p:nvPr/>
        </p:nvSpPr>
        <p:spPr>
          <a:xfrm>
            <a:off x="584200" y="908558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Aim 1 card">
            <a:extLst>
              <a:ext uri="{FF2B5EF4-FFF2-40B4-BE49-F238E27FC236}">
                <a16:creationId xmlns:a16="http://schemas.microsoft.com/office/drawing/2014/main" id="{C8A3D457-7B56-87A1-052E-A4EF19D39861}"/>
              </a:ext>
            </a:extLst>
          </p:cNvPr>
          <p:cNvSpPr/>
          <p:nvPr/>
        </p:nvSpPr>
        <p:spPr>
          <a:xfrm>
            <a:off x="609600" y="1181608"/>
            <a:ext cx="5334000" cy="142240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im 1">
            <a:extLst>
              <a:ext uri="{FF2B5EF4-FFF2-40B4-BE49-F238E27FC236}">
                <a16:creationId xmlns:a16="http://schemas.microsoft.com/office/drawing/2014/main" id="{861A72BD-5506-BE5F-5163-5BFDCA871175}"/>
              </a:ext>
            </a:extLst>
          </p:cNvPr>
          <p:cNvSpPr txBox="1"/>
          <p:nvPr/>
        </p:nvSpPr>
        <p:spPr>
          <a:xfrm>
            <a:off x="863600" y="1334008"/>
            <a:ext cx="49022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8E2B22"/>
                </a:solidFill>
                <a:latin typeface="Georgia" panose="02040502050405020303" pitchFamily="18" charset="0"/>
              </a:rPr>
              <a:t>Германия</a:t>
            </a: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 - захват колоний Англии и Франции и европейской части русской территории.</a:t>
            </a:r>
          </a:p>
        </p:txBody>
      </p:sp>
      <p:sp>
        <p:nvSpPr>
          <p:cNvPr id="7" name="Aim 1 bar">
            <a:extLst>
              <a:ext uri="{FF2B5EF4-FFF2-40B4-BE49-F238E27FC236}">
                <a16:creationId xmlns:a16="http://schemas.microsoft.com/office/drawing/2014/main" id="{2B9AF835-C1EF-1871-BD29-7805770153EF}"/>
              </a:ext>
            </a:extLst>
          </p:cNvPr>
          <p:cNvSpPr/>
          <p:nvPr/>
        </p:nvSpPr>
        <p:spPr>
          <a:xfrm>
            <a:off x="711200" y="1308608"/>
            <a:ext cx="50800" cy="11684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im 2 card">
            <a:extLst>
              <a:ext uri="{FF2B5EF4-FFF2-40B4-BE49-F238E27FC236}">
                <a16:creationId xmlns:a16="http://schemas.microsoft.com/office/drawing/2014/main" id="{89F36F00-70D9-27DF-5A1B-AE8AE76B8DE1}"/>
              </a:ext>
            </a:extLst>
          </p:cNvPr>
          <p:cNvSpPr/>
          <p:nvPr/>
        </p:nvSpPr>
        <p:spPr>
          <a:xfrm>
            <a:off x="6248400" y="1181608"/>
            <a:ext cx="5334000" cy="142240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Aim 2">
            <a:extLst>
              <a:ext uri="{FF2B5EF4-FFF2-40B4-BE49-F238E27FC236}">
                <a16:creationId xmlns:a16="http://schemas.microsoft.com/office/drawing/2014/main" id="{43053138-44B3-DB88-671B-6D5AB0ECB9AB}"/>
              </a:ext>
            </a:extLst>
          </p:cNvPr>
          <p:cNvSpPr txBox="1"/>
          <p:nvPr/>
        </p:nvSpPr>
        <p:spPr>
          <a:xfrm>
            <a:off x="6502400" y="1334008"/>
            <a:ext cx="49022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F5E8E"/>
                </a:solidFill>
                <a:latin typeface="Georgia" panose="02040502050405020303" pitchFamily="18" charset="0"/>
              </a:rPr>
              <a:t>Англия</a:t>
            </a: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 - разгром Германии, захват ее колоний.</a:t>
            </a:r>
          </a:p>
        </p:txBody>
      </p:sp>
      <p:sp>
        <p:nvSpPr>
          <p:cNvPr id="10" name="Aim 2 bar">
            <a:extLst>
              <a:ext uri="{FF2B5EF4-FFF2-40B4-BE49-F238E27FC236}">
                <a16:creationId xmlns:a16="http://schemas.microsoft.com/office/drawing/2014/main" id="{D34425A3-5565-412E-3781-853FBEEE9D9F}"/>
              </a:ext>
            </a:extLst>
          </p:cNvPr>
          <p:cNvSpPr/>
          <p:nvPr/>
        </p:nvSpPr>
        <p:spPr>
          <a:xfrm>
            <a:off x="6350000" y="1308608"/>
            <a:ext cx="50800" cy="116840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im 3 card">
            <a:extLst>
              <a:ext uri="{FF2B5EF4-FFF2-40B4-BE49-F238E27FC236}">
                <a16:creationId xmlns:a16="http://schemas.microsoft.com/office/drawing/2014/main" id="{ABBCA5BB-8989-24F5-4E40-971662297890}"/>
              </a:ext>
            </a:extLst>
          </p:cNvPr>
          <p:cNvSpPr/>
          <p:nvPr/>
        </p:nvSpPr>
        <p:spPr>
          <a:xfrm>
            <a:off x="609600" y="2807208"/>
            <a:ext cx="5334000" cy="142240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im 3">
            <a:extLst>
              <a:ext uri="{FF2B5EF4-FFF2-40B4-BE49-F238E27FC236}">
                <a16:creationId xmlns:a16="http://schemas.microsoft.com/office/drawing/2014/main" id="{B8EC0656-30BD-CDFA-B033-DDCFACBF3A15}"/>
              </a:ext>
            </a:extLst>
          </p:cNvPr>
          <p:cNvSpPr txBox="1"/>
          <p:nvPr/>
        </p:nvSpPr>
        <p:spPr>
          <a:xfrm>
            <a:off x="863600" y="2959608"/>
            <a:ext cx="49022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F5E8E"/>
                </a:solidFill>
                <a:latin typeface="Georgia" panose="02040502050405020303" pitchFamily="18" charset="0"/>
              </a:rPr>
              <a:t>Франция</a:t>
            </a: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 - разгром Германии и возвращение Эльзаса и Лотарингии.</a:t>
            </a:r>
          </a:p>
        </p:txBody>
      </p:sp>
      <p:sp>
        <p:nvSpPr>
          <p:cNvPr id="13" name="Aim 3 bar">
            <a:extLst>
              <a:ext uri="{FF2B5EF4-FFF2-40B4-BE49-F238E27FC236}">
                <a16:creationId xmlns:a16="http://schemas.microsoft.com/office/drawing/2014/main" id="{14CAC8FE-7D6D-A699-5573-C77C7607D624}"/>
              </a:ext>
            </a:extLst>
          </p:cNvPr>
          <p:cNvSpPr/>
          <p:nvPr/>
        </p:nvSpPr>
        <p:spPr>
          <a:xfrm>
            <a:off x="711200" y="2934208"/>
            <a:ext cx="50800" cy="116840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im 4 card">
            <a:extLst>
              <a:ext uri="{FF2B5EF4-FFF2-40B4-BE49-F238E27FC236}">
                <a16:creationId xmlns:a16="http://schemas.microsoft.com/office/drawing/2014/main" id="{F897289F-7F66-AC26-61D3-33D950301005}"/>
              </a:ext>
            </a:extLst>
          </p:cNvPr>
          <p:cNvSpPr/>
          <p:nvPr/>
        </p:nvSpPr>
        <p:spPr>
          <a:xfrm>
            <a:off x="6248400" y="2807208"/>
            <a:ext cx="5334000" cy="142240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Aim 4">
            <a:extLst>
              <a:ext uri="{FF2B5EF4-FFF2-40B4-BE49-F238E27FC236}">
                <a16:creationId xmlns:a16="http://schemas.microsoft.com/office/drawing/2014/main" id="{5B7BE9D6-B4C6-1D1C-DD06-9A351746C19E}"/>
              </a:ext>
            </a:extLst>
          </p:cNvPr>
          <p:cNvSpPr txBox="1"/>
          <p:nvPr/>
        </p:nvSpPr>
        <p:spPr>
          <a:xfrm>
            <a:off x="6502400" y="2959608"/>
            <a:ext cx="49022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F5E8E"/>
                </a:solidFill>
                <a:latin typeface="Georgia" panose="02040502050405020303" pitchFamily="18" charset="0"/>
              </a:rPr>
              <a:t>Россия</a:t>
            </a: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 - укрепление позиций на Балканах, контроль над проливами Босфор и Дарданеллы.</a:t>
            </a:r>
          </a:p>
        </p:txBody>
      </p:sp>
      <p:sp>
        <p:nvSpPr>
          <p:cNvPr id="16" name="Aim 4 bar">
            <a:extLst>
              <a:ext uri="{FF2B5EF4-FFF2-40B4-BE49-F238E27FC236}">
                <a16:creationId xmlns:a16="http://schemas.microsoft.com/office/drawing/2014/main" id="{DA378305-781B-ECD7-1F05-AD6EB3E38A37}"/>
              </a:ext>
            </a:extLst>
          </p:cNvPr>
          <p:cNvSpPr/>
          <p:nvPr/>
        </p:nvSpPr>
        <p:spPr>
          <a:xfrm>
            <a:off x="6350000" y="2934208"/>
            <a:ext cx="50800" cy="116840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Aim 5 card">
            <a:extLst>
              <a:ext uri="{FF2B5EF4-FFF2-40B4-BE49-F238E27FC236}">
                <a16:creationId xmlns:a16="http://schemas.microsoft.com/office/drawing/2014/main" id="{760CF21A-D1F1-EE84-ECCB-DAB8DD90B7A9}"/>
              </a:ext>
            </a:extLst>
          </p:cNvPr>
          <p:cNvSpPr/>
          <p:nvPr/>
        </p:nvSpPr>
        <p:spPr>
          <a:xfrm>
            <a:off x="609600" y="4432808"/>
            <a:ext cx="5334000" cy="142240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Aim 5">
            <a:extLst>
              <a:ext uri="{FF2B5EF4-FFF2-40B4-BE49-F238E27FC236}">
                <a16:creationId xmlns:a16="http://schemas.microsoft.com/office/drawing/2014/main" id="{BE47E4F0-00EE-A211-69D3-E7CB056A445B}"/>
              </a:ext>
            </a:extLst>
          </p:cNvPr>
          <p:cNvSpPr txBox="1"/>
          <p:nvPr/>
        </p:nvSpPr>
        <p:spPr>
          <a:xfrm>
            <a:off x="863600" y="4585208"/>
            <a:ext cx="49022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8E2B22"/>
                </a:solidFill>
                <a:latin typeface="Georgia" panose="02040502050405020303" pitchFamily="18" charset="0"/>
              </a:rPr>
              <a:t>Австро-Венгрия</a:t>
            </a: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 - захват Балканского полуострова, подавление панславянского движения.</a:t>
            </a:r>
          </a:p>
        </p:txBody>
      </p:sp>
      <p:sp>
        <p:nvSpPr>
          <p:cNvPr id="19" name="Aim 5 bar">
            <a:extLst>
              <a:ext uri="{FF2B5EF4-FFF2-40B4-BE49-F238E27FC236}">
                <a16:creationId xmlns:a16="http://schemas.microsoft.com/office/drawing/2014/main" id="{1F4FC05B-8766-2E47-1C94-DA995902993D}"/>
              </a:ext>
            </a:extLst>
          </p:cNvPr>
          <p:cNvSpPr/>
          <p:nvPr/>
        </p:nvSpPr>
        <p:spPr>
          <a:xfrm>
            <a:off x="711200" y="4559808"/>
            <a:ext cx="50800" cy="11684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Aim 6 card">
            <a:extLst>
              <a:ext uri="{FF2B5EF4-FFF2-40B4-BE49-F238E27FC236}">
                <a16:creationId xmlns:a16="http://schemas.microsoft.com/office/drawing/2014/main" id="{1F63BFCB-730C-42D8-FAE0-329E1F64590D}"/>
              </a:ext>
            </a:extLst>
          </p:cNvPr>
          <p:cNvSpPr/>
          <p:nvPr/>
        </p:nvSpPr>
        <p:spPr>
          <a:xfrm>
            <a:off x="6248400" y="4432808"/>
            <a:ext cx="5334000" cy="1524000"/>
          </a:xfrm>
          <a:prstGeom prst="roundRect">
            <a:avLst>
              <a:gd name="adj" fmla="val 6000"/>
            </a:avLst>
          </a:prstGeom>
          <a:solidFill>
            <a:srgbClr val="F4EA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Aim 6">
            <a:extLst>
              <a:ext uri="{FF2B5EF4-FFF2-40B4-BE49-F238E27FC236}">
                <a16:creationId xmlns:a16="http://schemas.microsoft.com/office/drawing/2014/main" id="{0963728D-8C4B-F02F-2E3E-A8DC44F0176A}"/>
              </a:ext>
            </a:extLst>
          </p:cNvPr>
          <p:cNvSpPr txBox="1"/>
          <p:nvPr/>
        </p:nvSpPr>
        <p:spPr>
          <a:xfrm>
            <a:off x="6502400" y="4585208"/>
            <a:ext cx="49022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A8823A"/>
                </a:solidFill>
                <a:latin typeface="Georgia" panose="02040502050405020303" pitchFamily="18" charset="0"/>
              </a:rPr>
              <a:t>Италия</a:t>
            </a: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 – претендовала на западные районы Балкан, соперничала с Австро-Венгрией, с 1915 г. вступила в войну на стороне Антанты.</a:t>
            </a:r>
          </a:p>
        </p:txBody>
      </p:sp>
      <p:sp>
        <p:nvSpPr>
          <p:cNvPr id="22" name="Aim 6 bar">
            <a:extLst>
              <a:ext uri="{FF2B5EF4-FFF2-40B4-BE49-F238E27FC236}">
                <a16:creationId xmlns:a16="http://schemas.microsoft.com/office/drawing/2014/main" id="{B6F9B5B5-65BF-D260-D1A6-C4D628FCFB16}"/>
              </a:ext>
            </a:extLst>
          </p:cNvPr>
          <p:cNvSpPr/>
          <p:nvPr/>
        </p:nvSpPr>
        <p:spPr>
          <a:xfrm>
            <a:off x="6350000" y="4559808"/>
            <a:ext cx="50800" cy="1270000"/>
          </a:xfrm>
          <a:prstGeom prst="rect">
            <a:avLst/>
          </a:prstGeom>
          <a:solidFill>
            <a:srgbClr val="A882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A046395F-B21C-23EC-AE69-790DD21D225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391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panel">
            <a:extLst>
              <a:ext uri="{FF2B5EF4-FFF2-40B4-BE49-F238E27FC236}">
                <a16:creationId xmlns:a16="http://schemas.microsoft.com/office/drawing/2014/main" id="{09EE43A5-7AC0-8A37-051F-7DC4C993BE62}"/>
              </a:ext>
            </a:extLst>
          </p:cNvPr>
          <p:cNvSpPr/>
          <p:nvPr/>
        </p:nvSpPr>
        <p:spPr>
          <a:xfrm>
            <a:off x="0" y="0"/>
            <a:ext cx="4191000" cy="6858000"/>
          </a:xfrm>
          <a:prstGeom prst="rect">
            <a:avLst/>
          </a:prstGeom>
          <a:solidFill>
            <a:srgbClr val="131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Schlieffen" descr="Альфред фон Шлиффен, начальник Генерального штаба Германии в 1891–1906 гг.">
            <a:extLst>
              <a:ext uri="{FF2B5EF4-FFF2-40B4-BE49-F238E27FC236}">
                <a16:creationId xmlns:a16="http://schemas.microsoft.com/office/drawing/2014/main" id="{BB08C0F0-D5F7-BA70-B795-32EDFA8E66D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1143000"/>
            <a:ext cx="2870200" cy="3683000"/>
          </a:xfrm>
          <a:prstGeom prst="ellipse">
            <a:avLst/>
          </a:prstGeom>
          <a:ln w="15875">
            <a:solidFill>
              <a:srgbClr val="A882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Schlieffen ring">
            <a:extLst>
              <a:ext uri="{FF2B5EF4-FFF2-40B4-BE49-F238E27FC236}">
                <a16:creationId xmlns:a16="http://schemas.microsoft.com/office/drawing/2014/main" id="{E4169A05-1D9E-AC9C-0E48-8489A38C13D6}"/>
              </a:ext>
            </a:extLst>
          </p:cNvPr>
          <p:cNvSpPr/>
          <p:nvPr/>
        </p:nvSpPr>
        <p:spPr>
          <a:xfrm>
            <a:off x="571500" y="1054100"/>
            <a:ext cx="3048000" cy="3860800"/>
          </a:xfrm>
          <a:prstGeom prst="ellipse">
            <a:avLst/>
          </a:prstGeom>
          <a:noFill/>
          <a:ln w="9525" cap="flat" cmpd="sng" algn="ctr">
            <a:solidFill>
              <a:srgbClr val="A882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ection">
            <a:extLst>
              <a:ext uri="{FF2B5EF4-FFF2-40B4-BE49-F238E27FC236}">
                <a16:creationId xmlns:a16="http://schemas.microsoft.com/office/drawing/2014/main" id="{0D694E5A-6D86-4AE7-E016-CCDF5DB07D49}"/>
              </a:ext>
            </a:extLst>
          </p:cNvPr>
          <p:cNvSpPr txBox="1"/>
          <p:nvPr/>
        </p:nvSpPr>
        <p:spPr>
          <a:xfrm>
            <a:off x="4699000" y="508000"/>
            <a:ext cx="68834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600" b="1" dirty="0">
                <a:solidFill>
                  <a:srgbClr val="B8432F"/>
                </a:solidFill>
                <a:latin typeface="Georgia" panose="02040502050405020303" pitchFamily="18" charset="0"/>
              </a:rPr>
              <a:t>6.</a:t>
            </a:r>
            <a:r>
              <a:rPr lang="ru-RU" sz="3400" dirty="0">
                <a:solidFill>
                  <a:srgbClr val="1E222A"/>
                </a:solidFill>
                <a:latin typeface="Georgia" panose="02040502050405020303" pitchFamily="18" charset="0"/>
              </a:rPr>
              <a:t> Планы сторон - </a:t>
            </a:r>
            <a:r>
              <a:rPr lang="ru-RU" sz="3400" dirty="0">
                <a:solidFill>
                  <a:srgbClr val="8E2B22"/>
                </a:solidFill>
                <a:latin typeface="Georgia" panose="02040502050405020303" pitchFamily="18" charset="0"/>
              </a:rPr>
              <a:t>Германия</a:t>
            </a:r>
          </a:p>
        </p:txBody>
      </p:sp>
      <p:cxnSp>
        <p:nvCxnSpPr>
          <p:cNvPr id="8" name="Rule">
            <a:extLst>
              <a:ext uri="{FF2B5EF4-FFF2-40B4-BE49-F238E27FC236}">
                <a16:creationId xmlns:a16="http://schemas.microsoft.com/office/drawing/2014/main" id="{1528B6F8-3A83-8473-D951-E7A1FE8FD389}"/>
              </a:ext>
            </a:extLst>
          </p:cNvPr>
          <p:cNvCxnSpPr/>
          <p:nvPr/>
        </p:nvCxnSpPr>
        <p:spPr>
          <a:xfrm>
            <a:off x="4699000" y="1361440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ule lozenge">
            <a:extLst>
              <a:ext uri="{FF2B5EF4-FFF2-40B4-BE49-F238E27FC236}">
                <a16:creationId xmlns:a16="http://schemas.microsoft.com/office/drawing/2014/main" id="{6F7069F6-99D4-F634-7158-E978E9AF6D03}"/>
              </a:ext>
            </a:extLst>
          </p:cNvPr>
          <p:cNvSpPr/>
          <p:nvPr/>
        </p:nvSpPr>
        <p:spPr>
          <a:xfrm>
            <a:off x="4673600" y="1316990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lan card">
            <a:extLst>
              <a:ext uri="{FF2B5EF4-FFF2-40B4-BE49-F238E27FC236}">
                <a16:creationId xmlns:a16="http://schemas.microsoft.com/office/drawing/2014/main" id="{E22837DD-CA13-438B-BE36-9E44807A6B51}"/>
              </a:ext>
            </a:extLst>
          </p:cNvPr>
          <p:cNvSpPr/>
          <p:nvPr/>
        </p:nvSpPr>
        <p:spPr>
          <a:xfrm>
            <a:off x="4699000" y="1590040"/>
            <a:ext cx="6883400" cy="175768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lan">
            <a:extLst>
              <a:ext uri="{FF2B5EF4-FFF2-40B4-BE49-F238E27FC236}">
                <a16:creationId xmlns:a16="http://schemas.microsoft.com/office/drawing/2014/main" id="{CC130D1B-BAC6-505A-6117-2782A9374DD5}"/>
              </a:ext>
            </a:extLst>
          </p:cNvPr>
          <p:cNvSpPr txBox="1"/>
          <p:nvPr/>
        </p:nvSpPr>
        <p:spPr>
          <a:xfrm>
            <a:off x="4978400" y="1767840"/>
            <a:ext cx="64008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8E2B22"/>
                </a:solidFill>
                <a:latin typeface="Segoe UI" panose="020B0502040204020203" pitchFamily="34" charset="0"/>
              </a:rPr>
              <a:t>План </a:t>
            </a:r>
            <a:r>
              <a:rPr lang="ru-RU" sz="2300" b="1" dirty="0" err="1">
                <a:solidFill>
                  <a:srgbClr val="8E2B22"/>
                </a:solidFill>
                <a:latin typeface="Segoe UI" panose="020B0502040204020203" pitchFamily="34" charset="0"/>
              </a:rPr>
              <a:t>Шлиффена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— план Германской империи. Он представлял собой замысел ведения войны </a:t>
            </a:r>
            <a:r>
              <a:rPr lang="ru-RU" sz="2300" b="1" dirty="0">
                <a:solidFill>
                  <a:srgbClr val="8E2B22"/>
                </a:solidFill>
                <a:latin typeface="Segoe UI" panose="020B0502040204020203" pitchFamily="34" charset="0"/>
              </a:rPr>
              <a:t>на два фронта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— против Франции и России.</a:t>
            </a:r>
          </a:p>
        </p:txBody>
      </p:sp>
      <p:sp>
        <p:nvSpPr>
          <p:cNvPr id="12" name="Plan bar">
            <a:extLst>
              <a:ext uri="{FF2B5EF4-FFF2-40B4-BE49-F238E27FC236}">
                <a16:creationId xmlns:a16="http://schemas.microsoft.com/office/drawing/2014/main" id="{3A1914C3-B70A-D6C5-7A45-627F2B3AD510}"/>
              </a:ext>
            </a:extLst>
          </p:cNvPr>
          <p:cNvSpPr/>
          <p:nvPr/>
        </p:nvSpPr>
        <p:spPr>
          <a:xfrm>
            <a:off x="4800600" y="1717040"/>
            <a:ext cx="50800" cy="150368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ssence card">
            <a:extLst>
              <a:ext uri="{FF2B5EF4-FFF2-40B4-BE49-F238E27FC236}">
                <a16:creationId xmlns:a16="http://schemas.microsoft.com/office/drawing/2014/main" id="{AF505E21-38AC-E5F7-C5CC-1159595867B7}"/>
              </a:ext>
            </a:extLst>
          </p:cNvPr>
          <p:cNvSpPr/>
          <p:nvPr/>
        </p:nvSpPr>
        <p:spPr>
          <a:xfrm>
            <a:off x="4699000" y="3550920"/>
            <a:ext cx="6883400" cy="2108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Essence">
            <a:extLst>
              <a:ext uri="{FF2B5EF4-FFF2-40B4-BE49-F238E27FC236}">
                <a16:creationId xmlns:a16="http://schemas.microsoft.com/office/drawing/2014/main" id="{BAF1246A-3026-3136-0BD2-22E73A8A5A28}"/>
              </a:ext>
            </a:extLst>
          </p:cNvPr>
          <p:cNvSpPr txBox="1"/>
          <p:nvPr/>
        </p:nvSpPr>
        <p:spPr>
          <a:xfrm>
            <a:off x="4978400" y="3728720"/>
            <a:ext cx="64008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8432F"/>
                </a:solidFill>
                <a:latin typeface="Segoe UI" panose="020B0502040204020203" pitchFamily="34" charset="0"/>
              </a:rPr>
              <a:t>Суть плана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заключалась в том, чтобы нанести первостепенный удар по Франции </a:t>
            </a:r>
            <a:r>
              <a:rPr lang="ru-RU" sz="2300" b="1" dirty="0">
                <a:solidFill>
                  <a:srgbClr val="1E222A"/>
                </a:solidFill>
                <a:latin typeface="Segoe UI" panose="020B0502040204020203" pitchFamily="34" charset="0"/>
              </a:rPr>
              <a:t>через Бельгию и Люксембург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, овладев Парижем, а затем перебросить силы на восток для противостояния России.</a:t>
            </a:r>
          </a:p>
        </p:txBody>
      </p:sp>
      <p:sp>
        <p:nvSpPr>
          <p:cNvPr id="15" name="Essence bar">
            <a:extLst>
              <a:ext uri="{FF2B5EF4-FFF2-40B4-BE49-F238E27FC236}">
                <a16:creationId xmlns:a16="http://schemas.microsoft.com/office/drawing/2014/main" id="{D28E8328-F4D9-0149-2C18-EF71083D3F86}"/>
              </a:ext>
            </a:extLst>
          </p:cNvPr>
          <p:cNvSpPr/>
          <p:nvPr/>
        </p:nvSpPr>
        <p:spPr>
          <a:xfrm>
            <a:off x="4800600" y="3677920"/>
            <a:ext cx="50800" cy="1854200"/>
          </a:xfrm>
          <a:prstGeom prst="rect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C97968B0-D08F-5D86-CB81-45A0C91F052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385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749CF12-E610-67CE-0E51-6CD61D960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D6B061"/>
                </a:solidFill>
                <a:latin typeface="Georgia" panose="02040502050405020303" pitchFamily="18" charset="0"/>
              </a:rPr>
              <a:t>План </a:t>
            </a:r>
            <a:r>
              <a:rPr lang="ru-RU" sz="3400" dirty="0" err="1">
                <a:solidFill>
                  <a:srgbClr val="D6B061"/>
                </a:solidFill>
                <a:latin typeface="Georgia" panose="02040502050405020303" pitchFamily="18" charset="0"/>
              </a:rPr>
              <a:t>Шлиффена</a:t>
            </a:r>
            <a:endParaRPr lang="ru-RU" sz="3400" dirty="0">
              <a:solidFill>
                <a:srgbClr val="D6B061"/>
              </a:solidFill>
              <a:latin typeface="Georgia" panose="02040502050405020303" pitchFamily="18" charset="0"/>
            </a:endParaRP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8D818F12-9661-1B62-A7DA-FA2238ED76B9}"/>
              </a:ext>
            </a:extLst>
          </p:cNvPr>
          <p:cNvCxnSpPr/>
          <p:nvPr/>
        </p:nvCxnSpPr>
        <p:spPr>
          <a:xfrm>
            <a:off x="609600" y="924052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42A5BCE7-A76B-8F8E-B1A5-EAF3F4CD614F}"/>
              </a:ext>
            </a:extLst>
          </p:cNvPr>
          <p:cNvSpPr/>
          <p:nvPr/>
        </p:nvSpPr>
        <p:spPr>
          <a:xfrm>
            <a:off x="584200" y="879602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Plan map mount">
            <a:extLst>
              <a:ext uri="{FF2B5EF4-FFF2-40B4-BE49-F238E27FC236}">
                <a16:creationId xmlns:a16="http://schemas.microsoft.com/office/drawing/2014/main" id="{D56C8F84-6E3C-96DD-A83A-16145486CD4E}"/>
              </a:ext>
            </a:extLst>
          </p:cNvPr>
          <p:cNvSpPr/>
          <p:nvPr/>
        </p:nvSpPr>
        <p:spPr>
          <a:xfrm>
            <a:off x="1982487" y="1051052"/>
            <a:ext cx="8227025" cy="5451348"/>
          </a:xfrm>
          <a:prstGeom prst="roundRect">
            <a:avLst>
              <a:gd name="adj" fmla="val 3000"/>
            </a:avLst>
          </a:prstGeom>
          <a:solidFill>
            <a:srgbClr val="F4EFE3"/>
          </a:solidFill>
          <a:ln w="9525">
            <a:solidFill>
              <a:srgbClr val="A882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lan map" descr="План Шлиффена: замысел наступления германских армий через Бельгию (карта из исходной презентации)">
            <a:extLst>
              <a:ext uri="{FF2B5EF4-FFF2-40B4-BE49-F238E27FC236}">
                <a16:creationId xmlns:a16="http://schemas.microsoft.com/office/drawing/2014/main" id="{B9749608-7D91-2660-6975-F70740CC5AB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787" y="1165352"/>
            <a:ext cx="7998425" cy="5222748"/>
          </a:xfrm>
          <a:prstGeom prst="rect">
            <a:avLst/>
          </a:prstGeom>
        </p:spPr>
      </p:pic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39CE9703-ABDB-4AE8-523A-7FF3E6D49D3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11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6845732-CF47-0894-E9A8-D4754B1D5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E222A"/>
                </a:solidFill>
                <a:latin typeface="Georgia" panose="02040502050405020303" pitchFamily="18" charset="0"/>
              </a:rPr>
              <a:t>Планы сторон – Россия и Франция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5E4E00D2-5A5E-7170-3A5B-0E4509628D83}"/>
              </a:ext>
            </a:extLst>
          </p:cNvPr>
          <p:cNvCxnSpPr/>
          <p:nvPr/>
        </p:nvCxnSpPr>
        <p:spPr>
          <a:xfrm>
            <a:off x="609600" y="978408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93D65099-8A69-39E2-CCB4-DB855701D8C7}"/>
              </a:ext>
            </a:extLst>
          </p:cNvPr>
          <p:cNvSpPr/>
          <p:nvPr/>
        </p:nvSpPr>
        <p:spPr>
          <a:xfrm>
            <a:off x="584200" y="933958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ussia card">
            <a:extLst>
              <a:ext uri="{FF2B5EF4-FFF2-40B4-BE49-F238E27FC236}">
                <a16:creationId xmlns:a16="http://schemas.microsoft.com/office/drawing/2014/main" id="{CA0D1344-3575-220F-12D1-119D1069E914}"/>
              </a:ext>
            </a:extLst>
          </p:cNvPr>
          <p:cNvSpPr/>
          <p:nvPr/>
        </p:nvSpPr>
        <p:spPr>
          <a:xfrm>
            <a:off x="609600" y="1232408"/>
            <a:ext cx="10972800" cy="108712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ussia">
            <a:extLst>
              <a:ext uri="{FF2B5EF4-FFF2-40B4-BE49-F238E27FC236}">
                <a16:creationId xmlns:a16="http://schemas.microsoft.com/office/drawing/2014/main" id="{C7F0EC1A-9FC1-CE31-532C-16AED5A27A07}"/>
              </a:ext>
            </a:extLst>
          </p:cNvPr>
          <p:cNvSpPr txBox="1"/>
          <p:nvPr/>
        </p:nvSpPr>
        <p:spPr>
          <a:xfrm>
            <a:off x="889000" y="1410208"/>
            <a:ext cx="10490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1E222A"/>
                </a:solidFill>
                <a:latin typeface="Segoe UI" panose="020B0502040204020203" pitchFamily="34" charset="0"/>
              </a:rPr>
              <a:t>Предполагалось, что </a:t>
            </a:r>
            <a:r>
              <a:rPr lang="ru-RU" sz="2400" b="1" dirty="0">
                <a:solidFill>
                  <a:srgbClr val="2F5E8E"/>
                </a:solidFill>
                <a:latin typeface="Segoe UI" panose="020B0502040204020203" pitchFamily="34" charset="0"/>
              </a:rPr>
              <a:t>Россия отвлечёт на себя часть германских войск</a:t>
            </a:r>
            <a:r>
              <a:rPr lang="ru-RU" sz="2400" dirty="0">
                <a:solidFill>
                  <a:srgbClr val="1E222A"/>
                </a:solidFill>
                <a:latin typeface="Segoe UI" panose="020B0502040204020203" pitchFamily="34" charset="0"/>
              </a:rPr>
              <a:t> и будет сдерживать их до момента генерального сражения на западе.</a:t>
            </a:r>
          </a:p>
        </p:txBody>
      </p:sp>
      <p:sp>
        <p:nvSpPr>
          <p:cNvPr id="7" name="Russia bar">
            <a:extLst>
              <a:ext uri="{FF2B5EF4-FFF2-40B4-BE49-F238E27FC236}">
                <a16:creationId xmlns:a16="http://schemas.microsoft.com/office/drawing/2014/main" id="{00B6667A-AA9D-312E-E130-5D668399E754}"/>
              </a:ext>
            </a:extLst>
          </p:cNvPr>
          <p:cNvSpPr/>
          <p:nvPr/>
        </p:nvSpPr>
        <p:spPr>
          <a:xfrm>
            <a:off x="711200" y="1359408"/>
            <a:ext cx="50800" cy="83312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rance head">
            <a:extLst>
              <a:ext uri="{FF2B5EF4-FFF2-40B4-BE49-F238E27FC236}">
                <a16:creationId xmlns:a16="http://schemas.microsoft.com/office/drawing/2014/main" id="{351A8949-6D39-4A3B-3982-DD7A9B4F43DB}"/>
              </a:ext>
            </a:extLst>
          </p:cNvPr>
          <p:cNvSpPr txBox="1"/>
          <p:nvPr/>
        </p:nvSpPr>
        <p:spPr>
          <a:xfrm>
            <a:off x="609600" y="2522728"/>
            <a:ext cx="109728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F5E8E"/>
                </a:solidFill>
                <a:latin typeface="Georgia" panose="02040502050405020303" pitchFamily="18" charset="0"/>
              </a:rPr>
              <a:t>Франция планировала войну против Германии с учётом трёх компонентов:</a:t>
            </a:r>
          </a:p>
        </p:txBody>
      </p:sp>
      <p:sp>
        <p:nvSpPr>
          <p:cNvPr id="9" name="Comp 1 card">
            <a:extLst>
              <a:ext uri="{FF2B5EF4-FFF2-40B4-BE49-F238E27FC236}">
                <a16:creationId xmlns:a16="http://schemas.microsoft.com/office/drawing/2014/main" id="{B1F254FC-C42D-6BE6-54DE-C000FEBD3A2F}"/>
              </a:ext>
            </a:extLst>
          </p:cNvPr>
          <p:cNvSpPr/>
          <p:nvPr/>
        </p:nvSpPr>
        <p:spPr>
          <a:xfrm>
            <a:off x="609600" y="3493008"/>
            <a:ext cx="3505200" cy="1524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mp 1">
            <a:extLst>
              <a:ext uri="{FF2B5EF4-FFF2-40B4-BE49-F238E27FC236}">
                <a16:creationId xmlns:a16="http://schemas.microsoft.com/office/drawing/2014/main" id="{F60A7467-E4B1-A87D-4779-C29E878553FE}"/>
              </a:ext>
            </a:extLst>
          </p:cNvPr>
          <p:cNvSpPr txBox="1"/>
          <p:nvPr/>
        </p:nvSpPr>
        <p:spPr>
          <a:xfrm>
            <a:off x="889000" y="3670808"/>
            <a:ext cx="30226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400" b="1" dirty="0">
                <a:solidFill>
                  <a:srgbClr val="2F5E8E"/>
                </a:solidFill>
                <a:latin typeface="Georgia" panose="02040502050405020303" pitchFamily="18" charset="0"/>
              </a:rPr>
              <a:t>1.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Участие России.</a:t>
            </a:r>
          </a:p>
        </p:txBody>
      </p:sp>
      <p:sp>
        <p:nvSpPr>
          <p:cNvPr id="11" name="Comp 1 bar">
            <a:extLst>
              <a:ext uri="{FF2B5EF4-FFF2-40B4-BE49-F238E27FC236}">
                <a16:creationId xmlns:a16="http://schemas.microsoft.com/office/drawing/2014/main" id="{0B0E5844-0759-6816-179E-32BF69796507}"/>
              </a:ext>
            </a:extLst>
          </p:cNvPr>
          <p:cNvSpPr/>
          <p:nvPr/>
        </p:nvSpPr>
        <p:spPr>
          <a:xfrm>
            <a:off x="711200" y="3620008"/>
            <a:ext cx="50800" cy="127000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omp 2 card">
            <a:extLst>
              <a:ext uri="{FF2B5EF4-FFF2-40B4-BE49-F238E27FC236}">
                <a16:creationId xmlns:a16="http://schemas.microsoft.com/office/drawing/2014/main" id="{93B0BDF4-FE8F-7042-A726-203A21C268CA}"/>
              </a:ext>
            </a:extLst>
          </p:cNvPr>
          <p:cNvSpPr/>
          <p:nvPr/>
        </p:nvSpPr>
        <p:spPr>
          <a:xfrm>
            <a:off x="4318000" y="3493008"/>
            <a:ext cx="3505200" cy="1757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omp 2">
            <a:extLst>
              <a:ext uri="{FF2B5EF4-FFF2-40B4-BE49-F238E27FC236}">
                <a16:creationId xmlns:a16="http://schemas.microsoft.com/office/drawing/2014/main" id="{DFE6D2B5-2A4F-FB2C-C679-3DCBA9BCF984}"/>
              </a:ext>
            </a:extLst>
          </p:cNvPr>
          <p:cNvSpPr txBox="1"/>
          <p:nvPr/>
        </p:nvSpPr>
        <p:spPr>
          <a:xfrm>
            <a:off x="4597400" y="3670808"/>
            <a:ext cx="30226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400" b="1" dirty="0">
                <a:solidFill>
                  <a:srgbClr val="2F5E8E"/>
                </a:solidFill>
                <a:latin typeface="Georgia" panose="02040502050405020303" pitchFamily="18" charset="0"/>
              </a:rPr>
              <a:t>2.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Возведение системы укреплений на северо-западной границе.</a:t>
            </a:r>
          </a:p>
        </p:txBody>
      </p:sp>
      <p:sp>
        <p:nvSpPr>
          <p:cNvPr id="14" name="Comp 2 bar">
            <a:extLst>
              <a:ext uri="{FF2B5EF4-FFF2-40B4-BE49-F238E27FC236}">
                <a16:creationId xmlns:a16="http://schemas.microsoft.com/office/drawing/2014/main" id="{E76D5F06-86A5-B55A-B0D3-ACB5C7599266}"/>
              </a:ext>
            </a:extLst>
          </p:cNvPr>
          <p:cNvSpPr/>
          <p:nvPr/>
        </p:nvSpPr>
        <p:spPr>
          <a:xfrm>
            <a:off x="4419600" y="3620008"/>
            <a:ext cx="50800" cy="150368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omp 3 card">
            <a:extLst>
              <a:ext uri="{FF2B5EF4-FFF2-40B4-BE49-F238E27FC236}">
                <a16:creationId xmlns:a16="http://schemas.microsoft.com/office/drawing/2014/main" id="{7056DD6C-0EBB-438F-0011-12C2C15B71AE}"/>
              </a:ext>
            </a:extLst>
          </p:cNvPr>
          <p:cNvSpPr/>
          <p:nvPr/>
        </p:nvSpPr>
        <p:spPr>
          <a:xfrm>
            <a:off x="8026400" y="3493008"/>
            <a:ext cx="3505200" cy="1757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omp 3">
            <a:extLst>
              <a:ext uri="{FF2B5EF4-FFF2-40B4-BE49-F238E27FC236}">
                <a16:creationId xmlns:a16="http://schemas.microsoft.com/office/drawing/2014/main" id="{8DF00D2E-331B-AF5A-6452-A0BDECB2D1A0}"/>
              </a:ext>
            </a:extLst>
          </p:cNvPr>
          <p:cNvSpPr txBox="1"/>
          <p:nvPr/>
        </p:nvSpPr>
        <p:spPr>
          <a:xfrm>
            <a:off x="8305800" y="3670808"/>
            <a:ext cx="30226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400" b="1" dirty="0">
                <a:solidFill>
                  <a:srgbClr val="2F5E8E"/>
                </a:solidFill>
                <a:latin typeface="Georgia" panose="02040502050405020303" pitchFamily="18" charset="0"/>
              </a:rPr>
              <a:t>3.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Перенос боевых действий на территорию Бельгии и Люксембурга.</a:t>
            </a:r>
          </a:p>
        </p:txBody>
      </p:sp>
      <p:sp>
        <p:nvSpPr>
          <p:cNvPr id="17" name="Comp 3 bar">
            <a:extLst>
              <a:ext uri="{FF2B5EF4-FFF2-40B4-BE49-F238E27FC236}">
                <a16:creationId xmlns:a16="http://schemas.microsoft.com/office/drawing/2014/main" id="{D534561A-E426-D2D5-1223-E4C28E261F20}"/>
              </a:ext>
            </a:extLst>
          </p:cNvPr>
          <p:cNvSpPr/>
          <p:nvPr/>
        </p:nvSpPr>
        <p:spPr>
          <a:xfrm>
            <a:off x="8128000" y="3620008"/>
            <a:ext cx="50800" cy="150368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841113FF-7AA8-9608-FFC2-B7332CDCFC2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023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1E222A"/>
      </a:dk1>
      <a:lt1>
        <a:srgbClr val="FFFFFF"/>
      </a:lt1>
      <a:dk2>
        <a:srgbClr val="4C5260"/>
      </a:dk2>
      <a:lt2>
        <a:srgbClr val="F4EAD3"/>
      </a:lt2>
      <a:accent1>
        <a:srgbClr val="B8432F"/>
      </a:accent1>
      <a:accent2>
        <a:srgbClr val="2F5E8E"/>
      </a:accent2>
      <a:accent3>
        <a:srgbClr val="A8823A"/>
      </a:accent3>
      <a:accent4>
        <a:srgbClr val="5B6B7F"/>
      </a:accent4>
      <a:accent5>
        <a:srgbClr val="8E2B22"/>
      </a:accent5>
      <a:accent6>
        <a:srgbClr val="C27A2C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973</Words>
  <Application>Microsoft Office PowerPoint</Application>
  <PresentationFormat>Произвольный</PresentationFormat>
  <Paragraphs>128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Georgia</vt:lpstr>
      <vt:lpstr>Segoe UI</vt:lpstr>
      <vt:lpstr>Тема Office</vt:lpstr>
      <vt:lpstr>Презентация PowerPoint</vt:lpstr>
      <vt:lpstr>Презентация PowerPoint</vt:lpstr>
      <vt:lpstr>Презентация PowerPoint</vt:lpstr>
      <vt:lpstr>Мир в начале XX века</vt:lpstr>
      <vt:lpstr>Строительство Багдадской железной дороги.</vt:lpstr>
      <vt:lpstr>2. Военно-политические блоки</vt:lpstr>
      <vt:lpstr>Презентация PowerPoint</vt:lpstr>
      <vt:lpstr>Презентация PowerPoint</vt:lpstr>
      <vt:lpstr>Презентация PowerPoint</vt:lpstr>
      <vt:lpstr>Некоторые программы перевооружений в России:</vt:lpstr>
      <vt:lpstr>Презентация PowerPoint</vt:lpstr>
      <vt:lpstr>4. Предвоенные международные кризисы</vt:lpstr>
      <vt:lpstr>Презентация PowerPoint</vt:lpstr>
      <vt:lpstr>Презентация PowerPoint</vt:lpstr>
      <vt:lpstr>Убийство Франца Фердинанда в Сараево</vt:lpstr>
      <vt:lpstr>Начало войны</vt:lpstr>
      <vt:lpstr>Презентация PowerPoint</vt:lpstr>
      <vt:lpstr>Презентация PowerPoint</vt:lpstr>
      <vt:lpstr>Презентация PowerPoint</vt:lpstr>
      <vt:lpstr>Цели сторон</vt:lpstr>
      <vt:lpstr>Презентация PowerPoint</vt:lpstr>
      <vt:lpstr>План Шлиффена</vt:lpstr>
      <vt:lpstr>Планы сторон – Россия и Франция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и мир накануне Первой мировой войны</dc:title>
  <dc:creator>100ballnik.com</dc:creator>
  <cp:lastModifiedBy>Mendal</cp:lastModifiedBy>
  <cp:revision>1</cp:revision>
  <dcterms:created xsi:type="dcterms:W3CDTF">2026-11-01T12:39:24Z</dcterms:created>
  <dcterms:modified xsi:type="dcterms:W3CDTF">2026-11-01T12:39:24Z</dcterms:modified>
</cp:coreProperties>
</file>