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63A43A-AE6E-19F2-0ECC-D47F4DA200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7D05142-9DD3-335A-E37D-CE58802600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A46720-D2D6-8F30-2784-9FC7F70DF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B8480-16FC-46B8-9BB7-755B181141F4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114552-4864-0272-1119-F193A07E1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F8A4C1-7667-9ACC-F356-5F863CC99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384D-5856-4DDA-868F-2FA58BBA6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518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14E79-A611-8CA2-21BA-65D52DD5E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AB9487-C27E-6646-9103-239A0EA655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FE0670-7D73-5B56-82B7-59FBE4258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B8480-16FC-46B8-9BB7-755B181141F4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155AF8-946A-8D28-EB12-E48D5F5E9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EB0543-1CA2-C30E-28E1-59F328D7D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384D-5856-4DDA-868F-2FA58BBA6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644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E28F8A-F49D-8994-A760-3B1928BC4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65F6AA-9E92-1F59-2595-0101DC928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3445C8-79DF-5671-F22B-36EA904D5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B8480-16FC-46B8-9BB7-755B181141F4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D4EE2C-AA23-98AE-98E7-53D03D729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E41AC5-7878-CC58-5BCF-344DF1F9A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384D-5856-4DDA-868F-2FA58BBA6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300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7D9945-7ABB-C68D-2B82-40D53430E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DEB62E-1F9A-C70A-BB36-AC07390DD6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D389F3B-1990-ECE3-0FC3-738C494F6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744E24E-BA23-77B7-F931-E228E03F3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B8480-16FC-46B8-9BB7-755B181141F4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5F64AE-1B19-0E1A-E441-559F24670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A80AE2A-7EDF-7DCE-5280-27BAFE38B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384D-5856-4DDA-868F-2FA58BBA6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825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83996C-460E-A622-E651-A1275E34A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FA72EF-A133-E910-7275-B27CEE0FA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2A716AA-F17E-DBCB-EED0-2F0CA76F1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BA7C7A4-CEBA-7513-A1A4-AB8706644C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7162C47-3534-56BC-AE6D-7DE6EDBF22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9AF6ED3-10C7-FE7E-A422-DF8EAEBEE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B8480-16FC-46B8-9BB7-755B181141F4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FC651C3-3728-96E0-FD64-EEB49F560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184D095-865B-D7AE-04B7-7AF6477F4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384D-5856-4DDA-868F-2FA58BBA6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927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B839BA-DC91-9154-9AF0-8027AB8C8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0ED21F1-D25B-8AD2-5D93-28CC6BCA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B8480-16FC-46B8-9BB7-755B181141F4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2BE647D-A6E3-A810-4BF9-13FF810A0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813997C-C1DF-D4A7-5F9C-57726465B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384D-5856-4DDA-868F-2FA58BBA6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492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E6B6886-B450-C5DF-5243-2944CABCA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B8480-16FC-46B8-9BB7-755B181141F4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4964405-5C2A-651A-82EE-613B78C20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B131648-A82C-A119-7057-6BB058E14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384D-5856-4DDA-868F-2FA58BBA6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041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C6E6D8-599D-92BF-95C3-3BDFFC64A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9DF5A4-4117-6A2C-BBF3-2D5DBCC191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7A6009B-7696-9951-97B3-1FA2A41B1A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480442-F017-686A-F465-041B0BE16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B8480-16FC-46B8-9BB7-755B181141F4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4444F46-6471-532D-ED50-09E872016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5EDACF3-6AF4-011D-FB9A-D3E093D34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384D-5856-4DDA-868F-2FA58BBA6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561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E10989-170D-9BD9-3933-1B170EE75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3044881-A380-BDE3-DC79-F80465C2D1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A554299-73FD-336B-4251-4FAA48582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A97942A-3822-380D-C102-ACEC3D9AC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B8480-16FC-46B8-9BB7-755B181141F4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B344F0F-8DC0-03F7-B5ED-6057A97EE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B325522-E80E-89A8-2444-C4DF699F9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384D-5856-4DDA-868F-2FA58BBA6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775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56589E-0AFC-0743-D48C-48345679E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3B75695-A885-3D12-5322-CD4C97D184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7908B4-483B-762E-EF3C-C170A6654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B8480-16FC-46B8-9BB7-755B181141F4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B9259E-B90E-6B85-FE30-37325B341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A15FFD-51A9-480D-2AF2-2707DB59A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384D-5856-4DDA-868F-2FA58BBA6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795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47ADDA8-236C-4F99-CF3C-5A90DE4894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310B0DB-BA10-E660-066B-420F2D0C4C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E31C35-9FF8-6C29-73CB-410F01256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B8480-16FC-46B8-9BB7-755B181141F4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AF3DF4-966E-12AA-7FA3-657F679C0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1B4187-C602-F13F-A4B1-C2B019B8C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8384D-5856-4DDA-868F-2FA58BBA6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590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9F3053-82AD-083A-D4DE-25E2817EF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AA3C29-9FFE-5F85-99DC-69C8C7D59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BB5565-D05E-8847-3919-AFF7183453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9B8480-16FC-46B8-9BB7-755B181141F4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246A95-CEE2-63CD-279C-C819298552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20BC78-9239-7AF5-11A7-04DC4A1FB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8384D-5856-4DDA-868F-2FA58BBA6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551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010589A-114D-BFD2-2EEC-A7F017CD9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7620000" cy="104241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3222A"/>
                </a:solidFill>
                <a:latin typeface="Book Antiqua" panose="02040602050305030304" pitchFamily="18" charset="0"/>
              </a:rPr>
              <a:t>Вспомни, какие титулы носили правитель русского государства?</a:t>
            </a:r>
          </a:p>
        </p:txBody>
      </p:sp>
      <p:cxnSp>
        <p:nvCxnSpPr>
          <p:cNvPr id="3" name="Title rule">
            <a:extLst>
              <a:ext uri="{FF2B5EF4-FFF2-40B4-BE49-F238E27FC236}">
                <a16:creationId xmlns:a16="http://schemas.microsoft.com/office/drawing/2014/main" id="{56772762-4227-481C-1497-64CFDC095606}"/>
              </a:ext>
            </a:extLst>
          </p:cNvPr>
          <p:cNvCxnSpPr/>
          <p:nvPr/>
        </p:nvCxnSpPr>
        <p:spPr>
          <a:xfrm>
            <a:off x="609600" y="1550416"/>
            <a:ext cx="812800" cy="0"/>
          </a:xfrm>
          <a:prstGeom prst="line">
            <a:avLst/>
          </a:prstGeom>
          <a:ln w="28575">
            <a:solidFill>
              <a:srgbClr val="A37B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lozenge">
            <a:extLst>
              <a:ext uri="{FF2B5EF4-FFF2-40B4-BE49-F238E27FC236}">
                <a16:creationId xmlns:a16="http://schemas.microsoft.com/office/drawing/2014/main" id="{E54CE498-DB39-10D3-CBEE-CAABCE494A7D}"/>
              </a:ext>
            </a:extLst>
          </p:cNvPr>
          <p:cNvSpPr/>
          <p:nvPr/>
        </p:nvSpPr>
        <p:spPr>
          <a:xfrm>
            <a:off x="1498600" y="1505966"/>
            <a:ext cx="88900" cy="88900"/>
          </a:xfrm>
          <a:prstGeom prst="diamond">
            <a:avLst/>
          </a:prstGeom>
          <a:solidFill>
            <a:srgbClr val="A37B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itle 0 card">
            <a:extLst>
              <a:ext uri="{FF2B5EF4-FFF2-40B4-BE49-F238E27FC236}">
                <a16:creationId xmlns:a16="http://schemas.microsoft.com/office/drawing/2014/main" id="{C542AC5B-EC5E-C934-6C34-51C5B0407B8B}"/>
              </a:ext>
            </a:extLst>
          </p:cNvPr>
          <p:cNvSpPr/>
          <p:nvPr/>
        </p:nvSpPr>
        <p:spPr>
          <a:xfrm>
            <a:off x="609600" y="1829816"/>
            <a:ext cx="4572000" cy="660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9525">
            <a:solidFill>
              <a:srgbClr val="D7C9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itle 0 mark">
            <a:extLst>
              <a:ext uri="{FF2B5EF4-FFF2-40B4-BE49-F238E27FC236}">
                <a16:creationId xmlns:a16="http://schemas.microsoft.com/office/drawing/2014/main" id="{5B5A36E7-798D-DC52-2348-CDEA7453152D}"/>
              </a:ext>
            </a:extLst>
          </p:cNvPr>
          <p:cNvSpPr/>
          <p:nvPr/>
        </p:nvSpPr>
        <p:spPr>
          <a:xfrm>
            <a:off x="609600" y="1829816"/>
            <a:ext cx="127000" cy="660400"/>
          </a:xfrm>
          <a:prstGeom prst="rect">
            <a:avLst/>
          </a:prstGeom>
          <a:solidFill>
            <a:srgbClr val="55525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itle 0">
            <a:extLst>
              <a:ext uri="{FF2B5EF4-FFF2-40B4-BE49-F238E27FC236}">
                <a16:creationId xmlns:a16="http://schemas.microsoft.com/office/drawing/2014/main" id="{E7FABE48-59C1-D9DB-468F-A5DA35CEA346}"/>
              </a:ext>
            </a:extLst>
          </p:cNvPr>
          <p:cNvSpPr txBox="1"/>
          <p:nvPr/>
        </p:nvSpPr>
        <p:spPr>
          <a:xfrm>
            <a:off x="914400" y="1829816"/>
            <a:ext cx="4064000" cy="660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600" dirty="0">
                <a:solidFill>
                  <a:srgbClr val="23222A"/>
                </a:solidFill>
                <a:latin typeface="Book Antiqua" panose="02040602050305030304" pitchFamily="18" charset="0"/>
              </a:rPr>
              <a:t>Князь</a:t>
            </a:r>
          </a:p>
        </p:txBody>
      </p:sp>
      <p:sp>
        <p:nvSpPr>
          <p:cNvPr id="8" name="Title 1 card">
            <a:extLst>
              <a:ext uri="{FF2B5EF4-FFF2-40B4-BE49-F238E27FC236}">
                <a16:creationId xmlns:a16="http://schemas.microsoft.com/office/drawing/2014/main" id="{4FCF58E6-EFE2-2A3E-CCFA-0ED38F7FC6D4}"/>
              </a:ext>
            </a:extLst>
          </p:cNvPr>
          <p:cNvSpPr/>
          <p:nvPr/>
        </p:nvSpPr>
        <p:spPr>
          <a:xfrm>
            <a:off x="1041400" y="2642616"/>
            <a:ext cx="4572000" cy="660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9525">
            <a:solidFill>
              <a:srgbClr val="D7C9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itle 1 mark">
            <a:extLst>
              <a:ext uri="{FF2B5EF4-FFF2-40B4-BE49-F238E27FC236}">
                <a16:creationId xmlns:a16="http://schemas.microsoft.com/office/drawing/2014/main" id="{4718AE57-70F7-C213-F266-196E9F00FC0A}"/>
              </a:ext>
            </a:extLst>
          </p:cNvPr>
          <p:cNvSpPr/>
          <p:nvPr/>
        </p:nvSpPr>
        <p:spPr>
          <a:xfrm>
            <a:off x="1041400" y="2642616"/>
            <a:ext cx="127000" cy="660400"/>
          </a:xfrm>
          <a:prstGeom prst="rect">
            <a:avLst/>
          </a:prstGeom>
          <a:solidFill>
            <a:srgbClr val="3A62A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81C1CDE-DC5A-8B91-F90D-7199DC90FDA6}"/>
              </a:ext>
            </a:extLst>
          </p:cNvPr>
          <p:cNvSpPr txBox="1"/>
          <p:nvPr/>
        </p:nvSpPr>
        <p:spPr>
          <a:xfrm>
            <a:off x="1346200" y="2642616"/>
            <a:ext cx="4064000" cy="660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600" dirty="0">
                <a:solidFill>
                  <a:srgbClr val="23222A"/>
                </a:solidFill>
                <a:latin typeface="Book Antiqua" panose="02040602050305030304" pitchFamily="18" charset="0"/>
              </a:rPr>
              <a:t>Великий князь</a:t>
            </a:r>
          </a:p>
        </p:txBody>
      </p:sp>
      <p:sp>
        <p:nvSpPr>
          <p:cNvPr id="11" name="Title 2 card">
            <a:extLst>
              <a:ext uri="{FF2B5EF4-FFF2-40B4-BE49-F238E27FC236}">
                <a16:creationId xmlns:a16="http://schemas.microsoft.com/office/drawing/2014/main" id="{B7D37D3A-AFB1-7CB7-CD6C-103365348FF6}"/>
              </a:ext>
            </a:extLst>
          </p:cNvPr>
          <p:cNvSpPr/>
          <p:nvPr/>
        </p:nvSpPr>
        <p:spPr>
          <a:xfrm>
            <a:off x="1473200" y="3455416"/>
            <a:ext cx="4572000" cy="660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9525">
            <a:solidFill>
              <a:srgbClr val="D7C9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itle 2 mark">
            <a:extLst>
              <a:ext uri="{FF2B5EF4-FFF2-40B4-BE49-F238E27FC236}">
                <a16:creationId xmlns:a16="http://schemas.microsoft.com/office/drawing/2014/main" id="{291FE6CE-9B63-0059-89BE-6F8278C326E5}"/>
              </a:ext>
            </a:extLst>
          </p:cNvPr>
          <p:cNvSpPr/>
          <p:nvPr/>
        </p:nvSpPr>
        <p:spPr>
          <a:xfrm>
            <a:off x="1473200" y="3455416"/>
            <a:ext cx="127000" cy="660400"/>
          </a:xfrm>
          <a:prstGeom prst="rect">
            <a:avLst/>
          </a:prstGeom>
          <a:solidFill>
            <a:srgbClr val="B0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92F59251-6DDE-AC43-75C5-79048E5799C4}"/>
              </a:ext>
            </a:extLst>
          </p:cNvPr>
          <p:cNvSpPr txBox="1"/>
          <p:nvPr/>
        </p:nvSpPr>
        <p:spPr>
          <a:xfrm>
            <a:off x="1778000" y="3455416"/>
            <a:ext cx="4064000" cy="660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600" dirty="0">
                <a:solidFill>
                  <a:srgbClr val="23222A"/>
                </a:solidFill>
                <a:latin typeface="Book Antiqua" panose="02040602050305030304" pitchFamily="18" charset="0"/>
              </a:rPr>
              <a:t>Государь всея Руси</a:t>
            </a:r>
          </a:p>
        </p:txBody>
      </p:sp>
      <p:sp>
        <p:nvSpPr>
          <p:cNvPr id="14" name="Title 3 card">
            <a:extLst>
              <a:ext uri="{FF2B5EF4-FFF2-40B4-BE49-F238E27FC236}">
                <a16:creationId xmlns:a16="http://schemas.microsoft.com/office/drawing/2014/main" id="{4180CDC0-22E6-BB98-C928-1E098F92F6D7}"/>
              </a:ext>
            </a:extLst>
          </p:cNvPr>
          <p:cNvSpPr/>
          <p:nvPr/>
        </p:nvSpPr>
        <p:spPr>
          <a:xfrm>
            <a:off x="1905000" y="4268216"/>
            <a:ext cx="4572000" cy="660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9525">
            <a:solidFill>
              <a:srgbClr val="D7C9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itle 3 mark">
            <a:extLst>
              <a:ext uri="{FF2B5EF4-FFF2-40B4-BE49-F238E27FC236}">
                <a16:creationId xmlns:a16="http://schemas.microsoft.com/office/drawing/2014/main" id="{A8B12E04-13D3-EF3F-9F14-F817267D7DB4}"/>
              </a:ext>
            </a:extLst>
          </p:cNvPr>
          <p:cNvSpPr/>
          <p:nvPr/>
        </p:nvSpPr>
        <p:spPr>
          <a:xfrm>
            <a:off x="1905000" y="4268216"/>
            <a:ext cx="127000" cy="660400"/>
          </a:xfrm>
          <a:prstGeom prst="rect">
            <a:avLst/>
          </a:prstGeom>
          <a:solidFill>
            <a:srgbClr val="B23B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77B0C9CF-F0E4-5368-A2FF-9667F4C13DBE}"/>
              </a:ext>
            </a:extLst>
          </p:cNvPr>
          <p:cNvSpPr txBox="1"/>
          <p:nvPr/>
        </p:nvSpPr>
        <p:spPr>
          <a:xfrm>
            <a:off x="2209800" y="4268216"/>
            <a:ext cx="4064000" cy="660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600" dirty="0">
                <a:solidFill>
                  <a:srgbClr val="23222A"/>
                </a:solidFill>
                <a:latin typeface="Book Antiqua" panose="02040602050305030304" pitchFamily="18" charset="0"/>
              </a:rPr>
              <a:t>Царь</a:t>
            </a:r>
          </a:p>
        </p:txBody>
      </p:sp>
      <p:sp>
        <p:nvSpPr>
          <p:cNvPr id="17" name="Question card">
            <a:extLst>
              <a:ext uri="{FF2B5EF4-FFF2-40B4-BE49-F238E27FC236}">
                <a16:creationId xmlns:a16="http://schemas.microsoft.com/office/drawing/2014/main" id="{FB6F4828-3817-10DD-0B40-310E5FFC7ADF}"/>
              </a:ext>
            </a:extLst>
          </p:cNvPr>
          <p:cNvSpPr/>
          <p:nvPr/>
        </p:nvSpPr>
        <p:spPr>
          <a:xfrm>
            <a:off x="609600" y="5436616"/>
            <a:ext cx="7112000" cy="721360"/>
          </a:xfrm>
          <a:prstGeom prst="roundRect">
            <a:avLst>
              <a:gd name="adj" fmla="val 6000"/>
            </a:avLst>
          </a:prstGeom>
          <a:solidFill>
            <a:srgbClr val="F5DF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0A0D9740-EDF8-8582-1262-594DCFBABC10}"/>
              </a:ext>
            </a:extLst>
          </p:cNvPr>
          <p:cNvSpPr txBox="1"/>
          <p:nvPr/>
        </p:nvSpPr>
        <p:spPr>
          <a:xfrm>
            <a:off x="889000" y="5614416"/>
            <a:ext cx="66294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23222A"/>
                </a:solidFill>
                <a:latin typeface="Segoe UI" panose="020B0502040204020203" pitchFamily="34" charset="0"/>
              </a:rPr>
              <a:t>Какой правитель впервые принял титул царя?</a:t>
            </a:r>
          </a:p>
        </p:txBody>
      </p:sp>
      <p:sp>
        <p:nvSpPr>
          <p:cNvPr id="19" name="Question bar">
            <a:extLst>
              <a:ext uri="{FF2B5EF4-FFF2-40B4-BE49-F238E27FC236}">
                <a16:creationId xmlns:a16="http://schemas.microsoft.com/office/drawing/2014/main" id="{60D98199-048D-1B35-92BD-D20A9B1EAC1D}"/>
              </a:ext>
            </a:extLst>
          </p:cNvPr>
          <p:cNvSpPr/>
          <p:nvPr/>
        </p:nvSpPr>
        <p:spPr>
          <a:xfrm>
            <a:off x="711200" y="5563616"/>
            <a:ext cx="50800" cy="467360"/>
          </a:xfrm>
          <a:prstGeom prst="rect">
            <a:avLst/>
          </a:prstGeom>
          <a:solidFill>
            <a:srgbClr val="B23B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Cap" descr="Шапка Мономаха. Оружейная палата Московского Кремля">
            <a:extLst>
              <a:ext uri="{FF2B5EF4-FFF2-40B4-BE49-F238E27FC236}">
                <a16:creationId xmlns:a16="http://schemas.microsoft.com/office/drawing/2014/main" id="{D2E1C801-6582-D69E-5A34-34D463BD12B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0" y="1358900"/>
            <a:ext cx="3327400" cy="4394200"/>
          </a:xfrm>
          <a:prstGeom prst="roundRect">
            <a:avLst>
              <a:gd name="adj" fmla="val 4000"/>
            </a:avLst>
          </a:prstGeom>
          <a:ln w="12700">
            <a:solidFill>
              <a:srgbClr val="D7C9A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EFEFC663-7E64-AA35-0BCF-FEE6EC5982CE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06F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B806F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297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ronation passe-partout">
            <a:extLst>
              <a:ext uri="{FF2B5EF4-FFF2-40B4-BE49-F238E27FC236}">
                <a16:creationId xmlns:a16="http://schemas.microsoft.com/office/drawing/2014/main" id="{C4C40FED-F3C9-00E2-5A79-E98AF299FDFD}"/>
              </a:ext>
            </a:extLst>
          </p:cNvPr>
          <p:cNvSpPr/>
          <p:nvPr/>
        </p:nvSpPr>
        <p:spPr>
          <a:xfrm>
            <a:off x="6868583" y="381000"/>
            <a:ext cx="4677833" cy="6096000"/>
          </a:xfrm>
          <a:prstGeom prst="roundRect">
            <a:avLst>
              <a:gd name="adj" fmla="val 2500"/>
            </a:avLst>
          </a:prstGeom>
          <a:solidFill>
            <a:srgbClr val="EFE7D6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Coronation" descr="«Царское место» (Мономахов трон), 1551 г. Успенский собор Московского Кремля">
            <a:extLst>
              <a:ext uri="{FF2B5EF4-FFF2-40B4-BE49-F238E27FC236}">
                <a16:creationId xmlns:a16="http://schemas.microsoft.com/office/drawing/2014/main" id="{7C5334D4-FAD5-DABE-3344-5B655C5F592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583" y="508000"/>
            <a:ext cx="4423833" cy="5842000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6" name="Cover title">
            <a:extLst>
              <a:ext uri="{FF2B5EF4-FFF2-40B4-BE49-F238E27FC236}">
                <a16:creationId xmlns:a16="http://schemas.microsoft.com/office/drawing/2014/main" id="{807D904D-79CC-360B-46A3-E1D87E27991B}"/>
              </a:ext>
            </a:extLst>
          </p:cNvPr>
          <p:cNvSpPr txBox="1"/>
          <p:nvPr/>
        </p:nvSpPr>
        <p:spPr>
          <a:xfrm>
            <a:off x="711200" y="1524000"/>
            <a:ext cx="5588000" cy="20610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400" dirty="0">
                <a:solidFill>
                  <a:srgbClr val="C9D0E0"/>
                </a:solidFill>
                <a:latin typeface="Segoe UI" panose="020B0502040204020203" pitchFamily="34" charset="0"/>
              </a:rPr>
              <a:t>Тема урока:</a:t>
            </a:r>
            <a:r>
              <a:rPr lang="ru-RU" sz="4600" dirty="0">
                <a:solidFill>
                  <a:srgbClr val="F4EFE4"/>
                </a:solidFill>
                <a:latin typeface="Book Antiqua" panose="02040602050305030304" pitchFamily="18" charset="0"/>
              </a:rPr>
              <a:t> </a:t>
            </a:r>
            <a:r>
              <a:rPr lang="ru-RU" sz="4600" dirty="0">
                <a:solidFill>
                  <a:srgbClr val="D8B45F"/>
                </a:solidFill>
                <a:latin typeface="Book Antiqua" panose="02040602050305030304" pitchFamily="18" charset="0"/>
              </a:rPr>
              <a:t>Начало царствования Ивана IV</a:t>
            </a:r>
          </a:p>
        </p:txBody>
      </p:sp>
      <p:grpSp>
        <p:nvGrpSpPr>
          <p:cNvPr id="11" name="Divider">
            <a:extLst>
              <a:ext uri="{FF2B5EF4-FFF2-40B4-BE49-F238E27FC236}">
                <a16:creationId xmlns:a16="http://schemas.microsoft.com/office/drawing/2014/main" id="{1102E4C8-FAF7-DF34-2C40-C6187751B1F6}"/>
              </a:ext>
            </a:extLst>
          </p:cNvPr>
          <p:cNvGrpSpPr/>
          <p:nvPr/>
        </p:nvGrpSpPr>
        <p:grpSpPr>
          <a:xfrm>
            <a:off x="711200" y="3845370"/>
            <a:ext cx="3810000" cy="88900"/>
            <a:chOff x="711200" y="3845370"/>
            <a:chExt cx="3810000" cy="88900"/>
          </a:xfrm>
        </p:grpSpPr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C21B5090-1F61-6388-0791-9E22700150CE}"/>
                </a:ext>
              </a:extLst>
            </p:cNvPr>
            <p:cNvCxnSpPr/>
            <p:nvPr/>
          </p:nvCxnSpPr>
          <p:spPr>
            <a:xfrm>
              <a:off x="711200" y="3889820"/>
              <a:ext cx="1727200" cy="0"/>
            </a:xfrm>
            <a:prstGeom prst="line">
              <a:avLst/>
            </a:prstGeom>
            <a:ln w="9525">
              <a:solidFill>
                <a:srgbClr val="D8B45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B730F85F-AC62-7F70-3B06-D1FEFD404427}"/>
                </a:ext>
              </a:extLst>
            </p:cNvPr>
            <p:cNvCxnSpPr/>
            <p:nvPr/>
          </p:nvCxnSpPr>
          <p:spPr>
            <a:xfrm>
              <a:off x="2794000" y="3889820"/>
              <a:ext cx="1727200" cy="0"/>
            </a:xfrm>
            <a:prstGeom prst="line">
              <a:avLst/>
            </a:prstGeom>
            <a:ln w="9525">
              <a:solidFill>
                <a:srgbClr val="D8B45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Ромб 8">
              <a:extLst>
                <a:ext uri="{FF2B5EF4-FFF2-40B4-BE49-F238E27FC236}">
                  <a16:creationId xmlns:a16="http://schemas.microsoft.com/office/drawing/2014/main" id="{0D2BA153-5EF0-32DC-5AA0-F7C4050961DF}"/>
                </a:ext>
              </a:extLst>
            </p:cNvPr>
            <p:cNvSpPr/>
            <p:nvPr/>
          </p:nvSpPr>
          <p:spPr>
            <a:xfrm>
              <a:off x="2476500" y="3845370"/>
              <a:ext cx="88900" cy="88900"/>
            </a:xfrm>
            <a:prstGeom prst="diamond">
              <a:avLst/>
            </a:prstGeom>
            <a:solidFill>
              <a:srgbClr val="D8B45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Ромб 9">
              <a:extLst>
                <a:ext uri="{FF2B5EF4-FFF2-40B4-BE49-F238E27FC236}">
                  <a16:creationId xmlns:a16="http://schemas.microsoft.com/office/drawing/2014/main" id="{3812AEFA-C670-BB83-3BD5-B0575C98C2EC}"/>
                </a:ext>
              </a:extLst>
            </p:cNvPr>
            <p:cNvSpPr/>
            <p:nvPr/>
          </p:nvSpPr>
          <p:spPr>
            <a:xfrm>
              <a:off x="2667000" y="3845370"/>
              <a:ext cx="88900" cy="88900"/>
            </a:xfrm>
            <a:prstGeom prst="diamond">
              <a:avLst/>
            </a:prstGeom>
            <a:solidFill>
              <a:srgbClr val="D8B45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" name="Cover subtitle">
            <a:extLst>
              <a:ext uri="{FF2B5EF4-FFF2-40B4-BE49-F238E27FC236}">
                <a16:creationId xmlns:a16="http://schemas.microsoft.com/office/drawing/2014/main" id="{95D8FF04-7530-0D28-D451-07D64F4E2846}"/>
              </a:ext>
            </a:extLst>
          </p:cNvPr>
          <p:cNvSpPr txBox="1"/>
          <p:nvPr/>
        </p:nvSpPr>
        <p:spPr>
          <a:xfrm>
            <a:off x="711200" y="4143820"/>
            <a:ext cx="5588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C9D0E0"/>
                </a:solidFill>
                <a:latin typeface="Segoe UI" panose="020B0502040204020203" pitchFamily="34" charset="0"/>
              </a:rPr>
              <a:t>Глава I. Россия в XVI в.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CDED6273-CDF6-5810-0444-DD99362144D0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9AA4B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9AA4B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272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al card">
            <a:extLst>
              <a:ext uri="{FF2B5EF4-FFF2-40B4-BE49-F238E27FC236}">
                <a16:creationId xmlns:a16="http://schemas.microsoft.com/office/drawing/2014/main" id="{A668A751-9F83-D4F3-36AE-B210D0F86388}"/>
              </a:ext>
            </a:extLst>
          </p:cNvPr>
          <p:cNvSpPr/>
          <p:nvPr/>
        </p:nvSpPr>
        <p:spPr>
          <a:xfrm>
            <a:off x="609600" y="381000"/>
            <a:ext cx="10972800" cy="1457960"/>
          </a:xfrm>
          <a:prstGeom prst="roundRect">
            <a:avLst>
              <a:gd name="adj" fmla="val 6000"/>
            </a:avLst>
          </a:prstGeom>
          <a:solidFill>
            <a:srgbClr val="171F3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Goal">
            <a:extLst>
              <a:ext uri="{FF2B5EF4-FFF2-40B4-BE49-F238E27FC236}">
                <a16:creationId xmlns:a16="http://schemas.microsoft.com/office/drawing/2014/main" id="{2D06736E-DA4F-2DAD-3D23-8513B7F51ACC}"/>
              </a:ext>
            </a:extLst>
          </p:cNvPr>
          <p:cNvSpPr txBox="1"/>
          <p:nvPr/>
        </p:nvSpPr>
        <p:spPr>
          <a:xfrm>
            <a:off x="914400" y="584200"/>
            <a:ext cx="104394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D8B45F"/>
                </a:solidFill>
                <a:latin typeface="Book Antiqua" panose="02040602050305030304" pitchFamily="18" charset="0"/>
              </a:rPr>
              <a:t>Цель урока:</a:t>
            </a:r>
            <a:r>
              <a:rPr lang="ru-RU" sz="2300" dirty="0">
                <a:solidFill>
                  <a:srgbClr val="F4EFE4"/>
                </a:solidFill>
                <a:latin typeface="Segoe UI" panose="020B0502040204020203" pitchFamily="34" charset="0"/>
              </a:rPr>
              <a:t> узнать, почему Иван IV приступил в середине XVI в. к проведению целого ряда реформ и преобразований в области государственного управления и культуры?</a:t>
            </a:r>
          </a:p>
        </p:txBody>
      </p:sp>
      <p:sp>
        <p:nvSpPr>
          <p:cNvPr id="5" name="Goal bar">
            <a:extLst>
              <a:ext uri="{FF2B5EF4-FFF2-40B4-BE49-F238E27FC236}">
                <a16:creationId xmlns:a16="http://schemas.microsoft.com/office/drawing/2014/main" id="{BD9A6F7F-66DA-EF97-7A73-C002570F9CD8}"/>
              </a:ext>
            </a:extLst>
          </p:cNvPr>
          <p:cNvSpPr/>
          <p:nvPr/>
        </p:nvSpPr>
        <p:spPr>
          <a:xfrm>
            <a:off x="711200" y="508000"/>
            <a:ext cx="50800" cy="1203960"/>
          </a:xfrm>
          <a:prstGeom prst="rect">
            <a:avLst/>
          </a:prstGeom>
          <a:solidFill>
            <a:srgbClr val="D8B45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Plan head">
            <a:extLst>
              <a:ext uri="{FF2B5EF4-FFF2-40B4-BE49-F238E27FC236}">
                <a16:creationId xmlns:a16="http://schemas.microsoft.com/office/drawing/2014/main" id="{2DA60FDE-AC7F-207A-5C9C-294CD444027C}"/>
              </a:ext>
            </a:extLst>
          </p:cNvPr>
          <p:cNvSpPr txBox="1"/>
          <p:nvPr/>
        </p:nvSpPr>
        <p:spPr>
          <a:xfrm>
            <a:off x="609600" y="1960880"/>
            <a:ext cx="50800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b="1" dirty="0">
                <a:solidFill>
                  <a:srgbClr val="B23B2E"/>
                </a:solidFill>
                <a:latin typeface="Book Antiqua" panose="02040602050305030304" pitchFamily="18" charset="0"/>
              </a:rPr>
              <a:t>План урока:</a:t>
            </a:r>
          </a:p>
        </p:txBody>
      </p:sp>
      <p:sp>
        <p:nvSpPr>
          <p:cNvPr id="7" name="Plan 1">
            <a:extLst>
              <a:ext uri="{FF2B5EF4-FFF2-40B4-BE49-F238E27FC236}">
                <a16:creationId xmlns:a16="http://schemas.microsoft.com/office/drawing/2014/main" id="{4BB22F16-50BA-9F70-C4B0-B21DCCB2CEF0}"/>
              </a:ext>
            </a:extLst>
          </p:cNvPr>
          <p:cNvSpPr txBox="1"/>
          <p:nvPr/>
        </p:nvSpPr>
        <p:spPr>
          <a:xfrm>
            <a:off x="609600" y="2514600"/>
            <a:ext cx="4381500" cy="2057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800"/>
              </a:spcAft>
              <a:buClr>
                <a:srgbClr val="B23B2E"/>
              </a:buClr>
              <a:buSzPct val="100000"/>
              <a:buFont typeface="Book Antiqua" panose="02040602050305030304" pitchFamily="18" charset="0"/>
              <a:buAutoNum type="arabicPeriod"/>
            </a:pPr>
            <a:r>
              <a:rPr lang="ru-RU" sz="2300" dirty="0">
                <a:solidFill>
                  <a:srgbClr val="23222A"/>
                </a:solidFill>
                <a:latin typeface="Segoe UI" panose="020B0502040204020203" pitchFamily="34" charset="0"/>
              </a:rPr>
              <a:t>Принятие царского титула</a:t>
            </a:r>
          </a:p>
          <a:p>
            <a:pPr marL="304800" indent="-304800">
              <a:spcAft>
                <a:spcPts val="800"/>
              </a:spcAft>
              <a:buClr>
                <a:srgbClr val="B23B2E"/>
              </a:buClr>
              <a:buSzPct val="100000"/>
              <a:buFont typeface="Book Antiqua" panose="02040602050305030304" pitchFamily="18" charset="0"/>
              <a:buAutoNum type="arabicPeriod"/>
            </a:pPr>
            <a:r>
              <a:rPr lang="ru-RU" sz="2300" dirty="0">
                <a:solidFill>
                  <a:srgbClr val="23222A"/>
                </a:solidFill>
                <a:latin typeface="Segoe UI" panose="020B0502040204020203" pitchFamily="34" charset="0"/>
              </a:rPr>
              <a:t>Московское восстание 1547 г.</a:t>
            </a:r>
          </a:p>
          <a:p>
            <a:pPr marL="304800" indent="-304800">
              <a:spcAft>
                <a:spcPts val="800"/>
              </a:spcAft>
              <a:buClr>
                <a:srgbClr val="B23B2E"/>
              </a:buClr>
              <a:buSzPct val="100000"/>
              <a:buFont typeface="Book Antiqua" panose="02040602050305030304" pitchFamily="18" charset="0"/>
              <a:buAutoNum type="arabicPeriod"/>
            </a:pPr>
            <a:r>
              <a:rPr lang="ru-RU" sz="2300" dirty="0">
                <a:solidFill>
                  <a:srgbClr val="23222A"/>
                </a:solidFill>
                <a:latin typeface="Segoe UI" panose="020B0502040204020203" pitchFamily="34" charset="0"/>
              </a:rPr>
              <a:t>Избранная рада</a:t>
            </a:r>
          </a:p>
          <a:p>
            <a:pPr marL="304800" indent="-304800">
              <a:spcAft>
                <a:spcPts val="800"/>
              </a:spcAft>
              <a:buClr>
                <a:srgbClr val="B23B2E"/>
              </a:buClr>
              <a:buSzPct val="100000"/>
              <a:buFont typeface="Book Antiqua" panose="02040602050305030304" pitchFamily="18" charset="0"/>
              <a:buAutoNum type="arabicPeriod"/>
            </a:pPr>
            <a:r>
              <a:rPr lang="ru-RU" sz="2300" dirty="0">
                <a:solidFill>
                  <a:srgbClr val="23222A"/>
                </a:solidFill>
                <a:latin typeface="Segoe UI" panose="020B0502040204020203" pitchFamily="34" charset="0"/>
              </a:rPr>
              <a:t>Первый Земский собор и Судебник 1550 г.</a:t>
            </a:r>
          </a:p>
        </p:txBody>
      </p:sp>
      <p:sp>
        <p:nvSpPr>
          <p:cNvPr id="8" name="Plan 2">
            <a:extLst>
              <a:ext uri="{FF2B5EF4-FFF2-40B4-BE49-F238E27FC236}">
                <a16:creationId xmlns:a16="http://schemas.microsoft.com/office/drawing/2014/main" id="{BB0D50F9-4265-3D20-28DC-A49D9E191898}"/>
              </a:ext>
            </a:extLst>
          </p:cNvPr>
          <p:cNvSpPr txBox="1"/>
          <p:nvPr/>
        </p:nvSpPr>
        <p:spPr>
          <a:xfrm>
            <a:off x="5143500" y="2514600"/>
            <a:ext cx="4381500" cy="2407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457200" indent="-457200">
              <a:spcAft>
                <a:spcPts val="800"/>
              </a:spcAft>
              <a:buClr>
                <a:srgbClr val="B23B2E"/>
              </a:buClr>
              <a:buSzPct val="100000"/>
              <a:buFont typeface="Book Antiqua" panose="02040602050305030304" pitchFamily="18" charset="0"/>
              <a:buAutoNum type="arabicPeriod" startAt="5"/>
            </a:pPr>
            <a:r>
              <a:rPr lang="ru-RU" sz="2300" dirty="0">
                <a:solidFill>
                  <a:srgbClr val="23222A"/>
                </a:solidFill>
                <a:latin typeface="Segoe UI" panose="020B0502040204020203" pitchFamily="34" charset="0"/>
              </a:rPr>
              <a:t>Церковные соборы и начало книгопечатания</a:t>
            </a:r>
          </a:p>
          <a:p>
            <a:pPr marL="457200" indent="-457200">
              <a:spcAft>
                <a:spcPts val="800"/>
              </a:spcAft>
              <a:buClr>
                <a:srgbClr val="B23B2E"/>
              </a:buClr>
              <a:buSzPct val="100000"/>
              <a:buFont typeface="Book Antiqua" panose="02040602050305030304" pitchFamily="18" charset="0"/>
              <a:buAutoNum type="arabicPeriod" startAt="5"/>
            </a:pPr>
            <a:r>
              <a:rPr lang="ru-RU" sz="2300" dirty="0">
                <a:solidFill>
                  <a:srgbClr val="23222A"/>
                </a:solidFill>
                <a:latin typeface="Segoe UI" panose="020B0502040204020203" pitchFamily="34" charset="0"/>
              </a:rPr>
              <a:t>Создание приказов и губная реформа</a:t>
            </a:r>
          </a:p>
          <a:p>
            <a:pPr marL="457200" indent="-457200">
              <a:spcAft>
                <a:spcPts val="800"/>
              </a:spcAft>
              <a:buClr>
                <a:srgbClr val="B23B2E"/>
              </a:buClr>
              <a:buSzPct val="100000"/>
              <a:buFont typeface="Book Antiqua" panose="02040602050305030304" pitchFamily="18" charset="0"/>
              <a:buAutoNum type="arabicPeriod" startAt="5"/>
            </a:pPr>
            <a:r>
              <a:rPr lang="ru-RU" sz="2300" dirty="0">
                <a:solidFill>
                  <a:srgbClr val="23222A"/>
                </a:solidFill>
                <a:latin typeface="Segoe UI" panose="020B0502040204020203" pitchFamily="34" charset="0"/>
              </a:rPr>
              <a:t>Налоговая реформа</a:t>
            </a:r>
          </a:p>
          <a:p>
            <a:pPr marL="457200" indent="-457200">
              <a:spcAft>
                <a:spcPts val="800"/>
              </a:spcAft>
              <a:buClr>
                <a:srgbClr val="B23B2E"/>
              </a:buClr>
              <a:buSzPct val="100000"/>
              <a:buFont typeface="Book Antiqua" panose="02040602050305030304" pitchFamily="18" charset="0"/>
              <a:buAutoNum type="arabicPeriod" startAt="5"/>
            </a:pPr>
            <a:r>
              <a:rPr lang="ru-RU" sz="2300" dirty="0">
                <a:solidFill>
                  <a:srgbClr val="23222A"/>
                </a:solidFill>
                <a:latin typeface="Segoe UI" panose="020B0502040204020203" pitchFamily="34" charset="0"/>
              </a:rPr>
              <a:t>Итоги</a:t>
            </a:r>
          </a:p>
        </p:txBody>
      </p:sp>
      <p:pic>
        <p:nvPicPr>
          <p:cNvPr id="10" name="Seal" descr="Печать Ивана IV">
            <a:extLst>
              <a:ext uri="{FF2B5EF4-FFF2-40B4-BE49-F238E27FC236}">
                <a16:creationId xmlns:a16="http://schemas.microsoft.com/office/drawing/2014/main" id="{E95E678B-CDDB-9846-5323-463E0B0CD0B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2208379"/>
            <a:ext cx="1905000" cy="1867202"/>
          </a:xfrm>
          <a:prstGeom prst="roundRect">
            <a:avLst>
              <a:gd name="adj" fmla="val 4000"/>
            </a:avLst>
          </a:prstGeom>
          <a:ln w="12700">
            <a:solidFill>
              <a:srgbClr val="D7C9A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A19D118E-4BD5-B8C6-78CE-AC684CA7A780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06F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B806F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019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0532A8E-1638-E7B4-70DF-7AEA99A98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D8B45F"/>
                </a:solidFill>
                <a:latin typeface="Book Antiqua" panose="02040602050305030304" pitchFamily="18" charset="0"/>
              </a:rPr>
              <a:t>Принятие царского титула</a:t>
            </a:r>
          </a:p>
        </p:txBody>
      </p:sp>
      <p:cxnSp>
        <p:nvCxnSpPr>
          <p:cNvPr id="3" name="Title rule">
            <a:extLst>
              <a:ext uri="{FF2B5EF4-FFF2-40B4-BE49-F238E27FC236}">
                <a16:creationId xmlns:a16="http://schemas.microsoft.com/office/drawing/2014/main" id="{5B83E126-2E93-BC18-22E2-7E38BE2BB774}"/>
              </a:ext>
            </a:extLst>
          </p:cNvPr>
          <p:cNvCxnSpPr/>
          <p:nvPr/>
        </p:nvCxnSpPr>
        <p:spPr>
          <a:xfrm>
            <a:off x="609600" y="1007364"/>
            <a:ext cx="812800" cy="0"/>
          </a:xfrm>
          <a:prstGeom prst="line">
            <a:avLst/>
          </a:prstGeom>
          <a:ln w="28575">
            <a:solidFill>
              <a:srgbClr val="D8B4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lozenge">
            <a:extLst>
              <a:ext uri="{FF2B5EF4-FFF2-40B4-BE49-F238E27FC236}">
                <a16:creationId xmlns:a16="http://schemas.microsoft.com/office/drawing/2014/main" id="{A39B5A5F-C238-DED1-E968-DB99699121CA}"/>
              </a:ext>
            </a:extLst>
          </p:cNvPr>
          <p:cNvSpPr/>
          <p:nvPr/>
        </p:nvSpPr>
        <p:spPr>
          <a:xfrm>
            <a:off x="1498600" y="962914"/>
            <a:ext cx="88900" cy="88900"/>
          </a:xfrm>
          <a:prstGeom prst="diamond">
            <a:avLst/>
          </a:prstGeom>
          <a:solidFill>
            <a:srgbClr val="D8B45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Coronation text">
            <a:extLst>
              <a:ext uri="{FF2B5EF4-FFF2-40B4-BE49-F238E27FC236}">
                <a16:creationId xmlns:a16="http://schemas.microsoft.com/office/drawing/2014/main" id="{023C550B-8795-C067-2310-A0F80522DF37}"/>
              </a:ext>
            </a:extLst>
          </p:cNvPr>
          <p:cNvSpPr txBox="1"/>
          <p:nvPr/>
        </p:nvSpPr>
        <p:spPr>
          <a:xfrm>
            <a:off x="609600" y="1210564"/>
            <a:ext cx="7112000" cy="1508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300" b="1" dirty="0">
                <a:solidFill>
                  <a:srgbClr val="D8B45F"/>
                </a:solidFill>
                <a:latin typeface="Book Antiqua" panose="02040602050305030304" pitchFamily="18" charset="0"/>
              </a:rPr>
              <a:t>В 1546 г.</a:t>
            </a:r>
            <a:r>
              <a:rPr lang="ru-RU" sz="2300" dirty="0">
                <a:solidFill>
                  <a:srgbClr val="F4EFE4"/>
                </a:solidFill>
                <a:latin typeface="Segoe UI" panose="020B0502040204020203" pitchFamily="34" charset="0"/>
              </a:rPr>
              <a:t> Иван созвал бояр и объявил им о своём намерении принять </a:t>
            </a:r>
            <a:r>
              <a:rPr lang="ru-RU" sz="2300" b="1" dirty="0">
                <a:solidFill>
                  <a:srgbClr val="EE8F82"/>
                </a:solidFill>
                <a:latin typeface="Segoe UI" panose="020B0502040204020203" pitchFamily="34" charset="0"/>
              </a:rPr>
              <a:t>титул царя</a:t>
            </a:r>
            <a:r>
              <a:rPr lang="ru-RU" sz="2300" dirty="0">
                <a:solidFill>
                  <a:srgbClr val="F4EFE4"/>
                </a:solidFill>
                <a:latin typeface="Segoe UI" panose="020B0502040204020203" pitchFamily="34" charset="0"/>
              </a:rPr>
              <a:t>. </a:t>
            </a:r>
            <a:r>
              <a:rPr lang="ru-RU" sz="2300" b="1" dirty="0">
                <a:solidFill>
                  <a:srgbClr val="EE8F82"/>
                </a:solidFill>
                <a:latin typeface="Segoe UI" panose="020B0502040204020203" pitchFamily="34" charset="0"/>
              </a:rPr>
              <a:t>Венчание на царство</a:t>
            </a:r>
            <a:r>
              <a:rPr lang="ru-RU" sz="2300" dirty="0">
                <a:solidFill>
                  <a:srgbClr val="F4EFE4"/>
                </a:solidFill>
                <a:latin typeface="Segoe UI" panose="020B0502040204020203" pitchFamily="34" charset="0"/>
              </a:rPr>
              <a:t> произошло </a:t>
            </a:r>
            <a:r>
              <a:rPr lang="ru-RU" sz="3000" b="1" dirty="0">
                <a:solidFill>
                  <a:srgbClr val="D8B45F"/>
                </a:solidFill>
                <a:latin typeface="Book Antiqua" panose="02040602050305030304" pitchFamily="18" charset="0"/>
              </a:rPr>
              <a:t>16 января 1547 г.</a:t>
            </a:r>
            <a:r>
              <a:rPr lang="ru-RU" sz="2300" dirty="0">
                <a:solidFill>
                  <a:srgbClr val="F4EFE4"/>
                </a:solidFill>
                <a:latin typeface="Segoe UI" panose="020B0502040204020203" pitchFamily="34" charset="0"/>
              </a:rPr>
              <a:t> В </a:t>
            </a:r>
            <a:r>
              <a:rPr lang="ru-RU" sz="2300" b="1" dirty="0">
                <a:solidFill>
                  <a:srgbClr val="F4EFE4"/>
                </a:solidFill>
                <a:latin typeface="Segoe UI" panose="020B0502040204020203" pitchFamily="34" charset="0"/>
              </a:rPr>
              <a:t>Успенском соборе Московского Кремля</a:t>
            </a:r>
            <a:r>
              <a:rPr lang="ru-RU" sz="2300" dirty="0">
                <a:solidFill>
                  <a:srgbClr val="F4EFE4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6" name="Questions card">
            <a:extLst>
              <a:ext uri="{FF2B5EF4-FFF2-40B4-BE49-F238E27FC236}">
                <a16:creationId xmlns:a16="http://schemas.microsoft.com/office/drawing/2014/main" id="{3CBBCDC2-6FC4-A082-6BF8-118F49B740B7}"/>
              </a:ext>
            </a:extLst>
          </p:cNvPr>
          <p:cNvSpPr/>
          <p:nvPr/>
        </p:nvSpPr>
        <p:spPr>
          <a:xfrm>
            <a:off x="609600" y="3024124"/>
            <a:ext cx="7112000" cy="2611120"/>
          </a:xfrm>
          <a:prstGeom prst="roundRect">
            <a:avLst>
              <a:gd name="adj" fmla="val 6000"/>
            </a:avLst>
          </a:prstGeom>
          <a:solidFill>
            <a:srgbClr val="F8F2E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Questions">
            <a:extLst>
              <a:ext uri="{FF2B5EF4-FFF2-40B4-BE49-F238E27FC236}">
                <a16:creationId xmlns:a16="http://schemas.microsoft.com/office/drawing/2014/main" id="{C42104E2-AC4C-EDD4-0E98-CD614E7FBFBB}"/>
              </a:ext>
            </a:extLst>
          </p:cNvPr>
          <p:cNvSpPr txBox="1"/>
          <p:nvPr/>
        </p:nvSpPr>
        <p:spPr>
          <a:xfrm>
            <a:off x="889000" y="3201924"/>
            <a:ext cx="6629400" cy="2255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A37B2B"/>
                </a:solidFill>
                <a:latin typeface="Segoe UI" panose="020B0502040204020203" pitchFamily="34" charset="0"/>
              </a:rPr>
              <a:t>§ 3-4, пункт 1. Ответь на вопросы:</a:t>
            </a:r>
          </a:p>
          <a:p>
            <a:pPr marL="304800" indent="-304800">
              <a:spcAft>
                <a:spcPts val="600"/>
              </a:spcAft>
              <a:buClr>
                <a:srgbClr val="A37B2B"/>
              </a:buClr>
              <a:buSzPct val="100000"/>
              <a:buFont typeface="Book Antiqua" panose="02040602050305030304" pitchFamily="18" charset="0"/>
              <a:buAutoNum type="arabicPeriod"/>
            </a:pPr>
            <a:r>
              <a:rPr lang="ru-RU" sz="2300" dirty="0">
                <a:solidFill>
                  <a:srgbClr val="23222A"/>
                </a:solidFill>
                <a:latin typeface="Segoe UI" panose="020B0502040204020203" pitchFamily="34" charset="0"/>
              </a:rPr>
              <a:t>Чем был обусловлен обряд венчания Ивана IV на царство, если он уже обладал верховной властью в статусе великого князя?</a:t>
            </a:r>
          </a:p>
          <a:p>
            <a:pPr marL="304800" indent="-304800">
              <a:spcAft>
                <a:spcPts val="600"/>
              </a:spcAft>
              <a:buClr>
                <a:srgbClr val="A37B2B"/>
              </a:buClr>
              <a:buSzPct val="100000"/>
              <a:buFont typeface="Book Antiqua" panose="02040602050305030304" pitchFamily="18" charset="0"/>
              <a:buAutoNum type="arabicPeriod"/>
            </a:pPr>
            <a:r>
              <a:rPr lang="ru-RU" sz="2300" dirty="0">
                <a:solidFill>
                  <a:srgbClr val="23222A"/>
                </a:solidFill>
                <a:latin typeface="Segoe UI" panose="020B0502040204020203" pitchFamily="34" charset="0"/>
              </a:rPr>
              <a:t>Какое значение имело принятие Иваном IV царского титула для государства?</a:t>
            </a:r>
          </a:p>
        </p:txBody>
      </p:sp>
      <p:sp>
        <p:nvSpPr>
          <p:cNvPr id="8" name="Questions bar">
            <a:extLst>
              <a:ext uri="{FF2B5EF4-FFF2-40B4-BE49-F238E27FC236}">
                <a16:creationId xmlns:a16="http://schemas.microsoft.com/office/drawing/2014/main" id="{DBD23CF7-079F-7B95-9AB8-01FCBB93F0A2}"/>
              </a:ext>
            </a:extLst>
          </p:cNvPr>
          <p:cNvSpPr/>
          <p:nvPr/>
        </p:nvSpPr>
        <p:spPr>
          <a:xfrm>
            <a:off x="711200" y="3151124"/>
            <a:ext cx="50800" cy="2357120"/>
          </a:xfrm>
          <a:prstGeom prst="rect">
            <a:avLst/>
          </a:prstGeom>
          <a:solidFill>
            <a:srgbClr val="A37B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Cathedral" descr="Успенский собор Московского Кремля">
            <a:extLst>
              <a:ext uri="{FF2B5EF4-FFF2-40B4-BE49-F238E27FC236}">
                <a16:creationId xmlns:a16="http://schemas.microsoft.com/office/drawing/2014/main" id="{C2DF2FFA-6BA8-F385-FD55-32773C3075E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1415965"/>
            <a:ext cx="3505200" cy="4830233"/>
          </a:xfrm>
          <a:prstGeom prst="roundRect">
            <a:avLst>
              <a:gd name="adj" fmla="val 4000"/>
            </a:avLst>
          </a:prstGeom>
          <a:ln w="15875">
            <a:solidFill>
              <a:srgbClr val="D8B45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E3CCF25D-6F83-1B3C-0C47-E1257B396B63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9AA4B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9AA4B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430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8CC8F59-82BE-B2F4-64FE-361B644D0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3222A"/>
                </a:solidFill>
                <a:latin typeface="Book Antiqua" panose="02040602050305030304" pitchFamily="18" charset="0"/>
              </a:rPr>
              <a:t>Принятие царского титула</a:t>
            </a:r>
          </a:p>
        </p:txBody>
      </p:sp>
      <p:cxnSp>
        <p:nvCxnSpPr>
          <p:cNvPr id="3" name="Title rule">
            <a:extLst>
              <a:ext uri="{FF2B5EF4-FFF2-40B4-BE49-F238E27FC236}">
                <a16:creationId xmlns:a16="http://schemas.microsoft.com/office/drawing/2014/main" id="{32A80140-D99A-2E4C-A4C0-AB5B8A23AAFD}"/>
              </a:ext>
            </a:extLst>
          </p:cNvPr>
          <p:cNvCxnSpPr/>
          <p:nvPr/>
        </p:nvCxnSpPr>
        <p:spPr>
          <a:xfrm>
            <a:off x="609600" y="1007364"/>
            <a:ext cx="812800" cy="0"/>
          </a:xfrm>
          <a:prstGeom prst="line">
            <a:avLst/>
          </a:prstGeom>
          <a:ln w="28575">
            <a:solidFill>
              <a:srgbClr val="A37B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lozenge">
            <a:extLst>
              <a:ext uri="{FF2B5EF4-FFF2-40B4-BE49-F238E27FC236}">
                <a16:creationId xmlns:a16="http://schemas.microsoft.com/office/drawing/2014/main" id="{B91AD9BD-D114-E059-119A-ADFDA1ED1E70}"/>
              </a:ext>
            </a:extLst>
          </p:cNvPr>
          <p:cNvSpPr/>
          <p:nvPr/>
        </p:nvSpPr>
        <p:spPr>
          <a:xfrm>
            <a:off x="1498600" y="962914"/>
            <a:ext cx="88900" cy="88900"/>
          </a:xfrm>
          <a:prstGeom prst="diamond">
            <a:avLst/>
          </a:prstGeom>
          <a:solidFill>
            <a:srgbClr val="A37B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Check head chip">
            <a:extLst>
              <a:ext uri="{FF2B5EF4-FFF2-40B4-BE49-F238E27FC236}">
                <a16:creationId xmlns:a16="http://schemas.microsoft.com/office/drawing/2014/main" id="{E8764B08-19BE-E37E-3F8E-1D80EFED0B31}"/>
              </a:ext>
            </a:extLst>
          </p:cNvPr>
          <p:cNvSpPr/>
          <p:nvPr/>
        </p:nvSpPr>
        <p:spPr>
          <a:xfrm>
            <a:off x="609600" y="1210564"/>
            <a:ext cx="4826000" cy="482600"/>
          </a:xfrm>
          <a:prstGeom prst="roundRect">
            <a:avLst>
              <a:gd name="adj" fmla="val 50000"/>
            </a:avLst>
          </a:prstGeom>
          <a:solidFill>
            <a:srgbClr val="A37B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heck head">
            <a:extLst>
              <a:ext uri="{FF2B5EF4-FFF2-40B4-BE49-F238E27FC236}">
                <a16:creationId xmlns:a16="http://schemas.microsoft.com/office/drawing/2014/main" id="{E466998A-9151-D358-DC50-D420F116FA14}"/>
              </a:ext>
            </a:extLst>
          </p:cNvPr>
          <p:cNvSpPr txBox="1"/>
          <p:nvPr/>
        </p:nvSpPr>
        <p:spPr>
          <a:xfrm>
            <a:off x="711200" y="1210564"/>
            <a:ext cx="4622800" cy="482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100" dirty="0">
                <a:solidFill>
                  <a:srgbClr val="FFFFFF"/>
                </a:solidFill>
                <a:latin typeface="Book Antiqua" panose="02040602050305030304" pitchFamily="18" charset="0"/>
              </a:rPr>
              <a:t>§ 3-4, пункт 1. Проверь себя:</a:t>
            </a:r>
          </a:p>
        </p:txBody>
      </p:sp>
      <p:sp>
        <p:nvSpPr>
          <p:cNvPr id="7" name="Answers card">
            <a:extLst>
              <a:ext uri="{FF2B5EF4-FFF2-40B4-BE49-F238E27FC236}">
                <a16:creationId xmlns:a16="http://schemas.microsoft.com/office/drawing/2014/main" id="{F1233AB7-CAAE-344C-53E2-5DD21F0D6347}"/>
              </a:ext>
            </a:extLst>
          </p:cNvPr>
          <p:cNvSpPr/>
          <p:nvPr/>
        </p:nvSpPr>
        <p:spPr>
          <a:xfrm>
            <a:off x="609600" y="1896364"/>
            <a:ext cx="6350000" cy="4119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7C9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Answers">
            <a:extLst>
              <a:ext uri="{FF2B5EF4-FFF2-40B4-BE49-F238E27FC236}">
                <a16:creationId xmlns:a16="http://schemas.microsoft.com/office/drawing/2014/main" id="{2E513819-3940-00B8-1633-3EBF40F7CEC2}"/>
              </a:ext>
            </a:extLst>
          </p:cNvPr>
          <p:cNvSpPr txBox="1"/>
          <p:nvPr/>
        </p:nvSpPr>
        <p:spPr>
          <a:xfrm>
            <a:off x="889000" y="2074164"/>
            <a:ext cx="5867400" cy="3764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600"/>
              </a:spcAft>
              <a:buClr>
                <a:srgbClr val="B23B2E"/>
              </a:buClr>
              <a:buSzPct val="100000"/>
              <a:buFont typeface="Book Antiqua" panose="02040602050305030304" pitchFamily="18" charset="0"/>
              <a:buAutoNum type="arabicPeriod"/>
            </a:pPr>
            <a:r>
              <a:rPr lang="ru-RU" sz="2200" b="1" dirty="0">
                <a:solidFill>
                  <a:srgbClr val="B23B2E"/>
                </a:solidFill>
                <a:latin typeface="Segoe UI" panose="020B0502040204020203" pitchFamily="34" charset="0"/>
              </a:rPr>
              <a:t>Венчание на царство</a:t>
            </a:r>
            <a:r>
              <a:rPr lang="ru-RU" sz="2200" dirty="0">
                <a:solidFill>
                  <a:srgbClr val="23222A"/>
                </a:solidFill>
                <a:latin typeface="Segoe UI" panose="020B0502040204020203" pitchFamily="34" charset="0"/>
              </a:rPr>
              <a:t> было необходимо, чтобы символически подчеркнуть взросление и самостоятельную власть семнадцатилетнего Ивана, переставшего быть лишь </a:t>
            </a:r>
            <a:r>
              <a:rPr lang="ru-RU" sz="2200" b="1" dirty="0">
                <a:solidFill>
                  <a:srgbClr val="B23B2E"/>
                </a:solidFill>
                <a:latin typeface="Segoe UI" panose="020B0502040204020203" pitchFamily="34" charset="0"/>
              </a:rPr>
              <a:t>номинальным</a:t>
            </a:r>
            <a:r>
              <a:rPr lang="ru-RU" sz="2200" dirty="0">
                <a:solidFill>
                  <a:srgbClr val="23222A"/>
                </a:solidFill>
                <a:latin typeface="Segoe UI" panose="020B0502040204020203" pitchFamily="34" charset="0"/>
              </a:rPr>
              <a:t> правителем.</a:t>
            </a:r>
          </a:p>
          <a:p>
            <a:pPr marL="304800" indent="-304800">
              <a:spcAft>
                <a:spcPts val="600"/>
              </a:spcAft>
              <a:buClr>
                <a:srgbClr val="B23B2E"/>
              </a:buClr>
              <a:buSzPct val="100000"/>
              <a:buFont typeface="Book Antiqua" panose="02040602050305030304" pitchFamily="18" charset="0"/>
              <a:buAutoNum type="arabicPeriod"/>
            </a:pPr>
            <a:r>
              <a:rPr lang="ru-RU" sz="2200" b="1" dirty="0">
                <a:solidFill>
                  <a:srgbClr val="B23B2E"/>
                </a:solidFill>
                <a:latin typeface="Segoe UI" panose="020B0502040204020203" pitchFamily="34" charset="0"/>
              </a:rPr>
              <a:t>Принятие царского титула</a:t>
            </a:r>
            <a:r>
              <a:rPr lang="ru-RU" sz="2200" dirty="0">
                <a:solidFill>
                  <a:srgbClr val="23222A"/>
                </a:solidFill>
                <a:latin typeface="Segoe UI" panose="020B0502040204020203" pitchFamily="34" charset="0"/>
              </a:rPr>
              <a:t> значительно подняло авторитет верховной власти, развило идею </a:t>
            </a:r>
            <a:r>
              <a:rPr lang="ru-RU" sz="2200" b="1" dirty="0">
                <a:solidFill>
                  <a:srgbClr val="B23B2E"/>
                </a:solidFill>
                <a:latin typeface="Segoe UI" panose="020B0502040204020203" pitchFamily="34" charset="0"/>
              </a:rPr>
              <a:t>«Москва — Третий Рим»</a:t>
            </a:r>
            <a:r>
              <a:rPr lang="ru-RU" sz="2200" dirty="0">
                <a:solidFill>
                  <a:srgbClr val="23222A"/>
                </a:solidFill>
                <a:latin typeface="Segoe UI" panose="020B0502040204020203" pitchFamily="34" charset="0"/>
              </a:rPr>
              <a:t> и уравняло статус русского государя с монархами других христианских государств.</a:t>
            </a:r>
          </a:p>
        </p:txBody>
      </p:sp>
      <p:sp>
        <p:nvSpPr>
          <p:cNvPr id="9" name="Answers bar">
            <a:extLst>
              <a:ext uri="{FF2B5EF4-FFF2-40B4-BE49-F238E27FC236}">
                <a16:creationId xmlns:a16="http://schemas.microsoft.com/office/drawing/2014/main" id="{816E6AE7-26EE-90F1-1D40-085C29C51BFC}"/>
              </a:ext>
            </a:extLst>
          </p:cNvPr>
          <p:cNvSpPr/>
          <p:nvPr/>
        </p:nvSpPr>
        <p:spPr>
          <a:xfrm>
            <a:off x="711200" y="2023364"/>
            <a:ext cx="50800" cy="3865880"/>
          </a:xfrm>
          <a:prstGeom prst="rect">
            <a:avLst/>
          </a:prstGeom>
          <a:solidFill>
            <a:srgbClr val="B23B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oronation drawing mount">
            <a:extLst>
              <a:ext uri="{FF2B5EF4-FFF2-40B4-BE49-F238E27FC236}">
                <a16:creationId xmlns:a16="http://schemas.microsoft.com/office/drawing/2014/main" id="{4CF1002B-8BC6-639E-274A-E64CC68054F0}"/>
              </a:ext>
            </a:extLst>
          </p:cNvPr>
          <p:cNvSpPr/>
          <p:nvPr/>
        </p:nvSpPr>
        <p:spPr>
          <a:xfrm>
            <a:off x="7264400" y="1693211"/>
            <a:ext cx="4318000" cy="4275742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9A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Coronation drawing" descr="Венчание на царство. Рисунок миниатюры">
            <a:extLst>
              <a:ext uri="{FF2B5EF4-FFF2-40B4-BE49-F238E27FC236}">
                <a16:creationId xmlns:a16="http://schemas.microsoft.com/office/drawing/2014/main" id="{75AD0692-C4BC-9BE0-169B-75FC2A27795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0" y="1794811"/>
            <a:ext cx="4114800" cy="4072543"/>
          </a:xfrm>
          <a:prstGeom prst="rect">
            <a:avLst/>
          </a:prstGeom>
        </p:spPr>
      </p:pic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3C68078C-CDFB-BF62-B979-016A3D3BF25E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06F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B806F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03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Event rail">
            <a:extLst>
              <a:ext uri="{FF2B5EF4-FFF2-40B4-BE49-F238E27FC236}">
                <a16:creationId xmlns:a16="http://schemas.microsoft.com/office/drawing/2014/main" id="{41C045E3-741C-691E-846A-F28CCE5B2166}"/>
              </a:ext>
            </a:extLst>
          </p:cNvPr>
          <p:cNvCxnSpPr/>
          <p:nvPr/>
        </p:nvCxnSpPr>
        <p:spPr>
          <a:xfrm>
            <a:off x="787400" y="2541524"/>
            <a:ext cx="0" cy="2458720"/>
          </a:xfrm>
          <a:prstGeom prst="line">
            <a:avLst/>
          </a:prstGeom>
          <a:ln w="19050">
            <a:solidFill>
              <a:srgbClr val="3B4A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">
            <a:extLst>
              <a:ext uri="{FF2B5EF4-FFF2-40B4-BE49-F238E27FC236}">
                <a16:creationId xmlns:a16="http://schemas.microsoft.com/office/drawing/2014/main" id="{5914229D-BF30-6B08-2BFA-10BBB4A52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D8B45F"/>
                </a:solidFill>
                <a:latin typeface="Book Antiqua" panose="02040602050305030304" pitchFamily="18" charset="0"/>
              </a:rPr>
              <a:t>Московское восстание 1547 г.</a:t>
            </a:r>
          </a:p>
        </p:txBody>
      </p:sp>
      <p:cxnSp>
        <p:nvCxnSpPr>
          <p:cNvPr id="3" name="Title rule">
            <a:extLst>
              <a:ext uri="{FF2B5EF4-FFF2-40B4-BE49-F238E27FC236}">
                <a16:creationId xmlns:a16="http://schemas.microsoft.com/office/drawing/2014/main" id="{038E0D37-0E07-9B5F-12A3-F160044DE6B4}"/>
              </a:ext>
            </a:extLst>
          </p:cNvPr>
          <p:cNvCxnSpPr/>
          <p:nvPr/>
        </p:nvCxnSpPr>
        <p:spPr>
          <a:xfrm>
            <a:off x="609600" y="1007364"/>
            <a:ext cx="812800" cy="0"/>
          </a:xfrm>
          <a:prstGeom prst="line">
            <a:avLst/>
          </a:prstGeom>
          <a:ln w="28575">
            <a:solidFill>
              <a:srgbClr val="D8B4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lozenge">
            <a:extLst>
              <a:ext uri="{FF2B5EF4-FFF2-40B4-BE49-F238E27FC236}">
                <a16:creationId xmlns:a16="http://schemas.microsoft.com/office/drawing/2014/main" id="{B1ABE9CE-30FC-1448-D1F5-DE57D2BFA6EC}"/>
              </a:ext>
            </a:extLst>
          </p:cNvPr>
          <p:cNvSpPr/>
          <p:nvPr/>
        </p:nvSpPr>
        <p:spPr>
          <a:xfrm>
            <a:off x="1498600" y="962914"/>
            <a:ext cx="88900" cy="88900"/>
          </a:xfrm>
          <a:prstGeom prst="diamond">
            <a:avLst/>
          </a:prstGeom>
          <a:solidFill>
            <a:srgbClr val="D8B45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Fire card">
            <a:extLst>
              <a:ext uri="{FF2B5EF4-FFF2-40B4-BE49-F238E27FC236}">
                <a16:creationId xmlns:a16="http://schemas.microsoft.com/office/drawing/2014/main" id="{2C4DF5FD-1D41-8843-AB68-05FE0F4B1AB4}"/>
              </a:ext>
            </a:extLst>
          </p:cNvPr>
          <p:cNvSpPr/>
          <p:nvPr/>
        </p:nvSpPr>
        <p:spPr>
          <a:xfrm>
            <a:off x="609600" y="1210564"/>
            <a:ext cx="7239000" cy="1056640"/>
          </a:xfrm>
          <a:prstGeom prst="roundRect">
            <a:avLst>
              <a:gd name="adj" fmla="val 6000"/>
            </a:avLst>
          </a:prstGeom>
          <a:solidFill>
            <a:srgbClr val="B23B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Fire">
            <a:extLst>
              <a:ext uri="{FF2B5EF4-FFF2-40B4-BE49-F238E27FC236}">
                <a16:creationId xmlns:a16="http://schemas.microsoft.com/office/drawing/2014/main" id="{230A9E63-45D1-8722-D588-8599A701C26F}"/>
              </a:ext>
            </a:extLst>
          </p:cNvPr>
          <p:cNvSpPr txBox="1"/>
          <p:nvPr/>
        </p:nvSpPr>
        <p:spPr>
          <a:xfrm>
            <a:off x="812800" y="1388364"/>
            <a:ext cx="68326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FFFFFF"/>
                </a:solidFill>
                <a:latin typeface="Book Antiqua" panose="02040602050305030304" pitchFamily="18" charset="0"/>
              </a:rPr>
              <a:t>В июне 1547 г.</a:t>
            </a:r>
            <a:r>
              <a:rPr lang="ru-RU" sz="2300" dirty="0">
                <a:solidFill>
                  <a:srgbClr val="FFFFFF"/>
                </a:solidFill>
                <a:latin typeface="Segoe UI" panose="020B0502040204020203" pitchFamily="34" charset="0"/>
              </a:rPr>
              <a:t> в Москве случился грандиозный пожар. Дотла выгорела треть города.</a:t>
            </a:r>
          </a:p>
        </p:txBody>
      </p:sp>
      <p:sp>
        <p:nvSpPr>
          <p:cNvPr id="7" name="Event 0 dot">
            <a:extLst>
              <a:ext uri="{FF2B5EF4-FFF2-40B4-BE49-F238E27FC236}">
                <a16:creationId xmlns:a16="http://schemas.microsoft.com/office/drawing/2014/main" id="{5A32BEEB-ED72-E6D8-275B-9ABBB82FA3E2}"/>
              </a:ext>
            </a:extLst>
          </p:cNvPr>
          <p:cNvSpPr/>
          <p:nvPr/>
        </p:nvSpPr>
        <p:spPr>
          <a:xfrm>
            <a:off x="647700" y="2401824"/>
            <a:ext cx="279400" cy="279400"/>
          </a:xfrm>
          <a:prstGeom prst="ellipse">
            <a:avLst/>
          </a:prstGeom>
          <a:solidFill>
            <a:srgbClr val="D8B45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Event 0">
            <a:extLst>
              <a:ext uri="{FF2B5EF4-FFF2-40B4-BE49-F238E27FC236}">
                <a16:creationId xmlns:a16="http://schemas.microsoft.com/office/drawing/2014/main" id="{4385D2FB-D95E-28E1-D972-8AEA8F0E2414}"/>
              </a:ext>
            </a:extLst>
          </p:cNvPr>
          <p:cNvSpPr txBox="1"/>
          <p:nvPr/>
        </p:nvSpPr>
        <p:spPr>
          <a:xfrm>
            <a:off x="1117600" y="2363724"/>
            <a:ext cx="67310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D8B45F"/>
                </a:solidFill>
                <a:latin typeface="Segoe UI" panose="020B0502040204020203" pitchFamily="34" charset="0"/>
              </a:rPr>
              <a:t>Распространился слух</a:t>
            </a:r>
            <a:r>
              <a:rPr lang="ru-RU" sz="2300" dirty="0">
                <a:solidFill>
                  <a:srgbClr val="F4EFE4"/>
                </a:solidFill>
                <a:latin typeface="Segoe UI" panose="020B0502040204020203" pitchFamily="34" charset="0"/>
              </a:rPr>
              <a:t>: смерти православных жаждут литовские князья Глинские, дяди царя по матери.</a:t>
            </a:r>
          </a:p>
        </p:txBody>
      </p:sp>
      <p:sp>
        <p:nvSpPr>
          <p:cNvPr id="9" name="Event 1 dot">
            <a:extLst>
              <a:ext uri="{FF2B5EF4-FFF2-40B4-BE49-F238E27FC236}">
                <a16:creationId xmlns:a16="http://schemas.microsoft.com/office/drawing/2014/main" id="{210FAEF1-FF7C-8A25-8F42-854F9D6E49FB}"/>
              </a:ext>
            </a:extLst>
          </p:cNvPr>
          <p:cNvSpPr/>
          <p:nvPr/>
        </p:nvSpPr>
        <p:spPr>
          <a:xfrm>
            <a:off x="647700" y="3631184"/>
            <a:ext cx="279400" cy="279400"/>
          </a:xfrm>
          <a:prstGeom prst="ellipse">
            <a:avLst/>
          </a:prstGeom>
          <a:solidFill>
            <a:srgbClr val="D8B45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Event 1">
            <a:extLst>
              <a:ext uri="{FF2B5EF4-FFF2-40B4-BE49-F238E27FC236}">
                <a16:creationId xmlns:a16="http://schemas.microsoft.com/office/drawing/2014/main" id="{B78E8996-E78E-0383-DA14-6D875208017E}"/>
              </a:ext>
            </a:extLst>
          </p:cNvPr>
          <p:cNvSpPr txBox="1"/>
          <p:nvPr/>
        </p:nvSpPr>
        <p:spPr>
          <a:xfrm>
            <a:off x="1117600" y="3593084"/>
            <a:ext cx="67310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dirty="0">
                <a:solidFill>
                  <a:srgbClr val="F4EFE4"/>
                </a:solidFill>
                <a:latin typeface="Segoe UI" panose="020B0502040204020203" pitchFamily="34" charset="0"/>
              </a:rPr>
              <a:t>Мятежная толпа забила камнями </a:t>
            </a:r>
            <a:r>
              <a:rPr lang="ru-RU" sz="2300" b="1" dirty="0">
                <a:solidFill>
                  <a:srgbClr val="D8B45F"/>
                </a:solidFill>
                <a:latin typeface="Segoe UI" panose="020B0502040204020203" pitchFamily="34" charset="0"/>
              </a:rPr>
              <a:t>Юрия Глинского</a:t>
            </a:r>
            <a:r>
              <a:rPr lang="ru-RU" sz="2300" dirty="0">
                <a:solidFill>
                  <a:srgbClr val="F4EFE4"/>
                </a:solidFill>
                <a:latin typeface="Segoe UI" panose="020B0502040204020203" pitchFamily="34" charset="0"/>
              </a:rPr>
              <a:t>. Остальным Глинским удалось бежать, но дворы их были разгромлены.</a:t>
            </a:r>
          </a:p>
        </p:txBody>
      </p:sp>
      <p:sp>
        <p:nvSpPr>
          <p:cNvPr id="11" name="Event 2 dot">
            <a:extLst>
              <a:ext uri="{FF2B5EF4-FFF2-40B4-BE49-F238E27FC236}">
                <a16:creationId xmlns:a16="http://schemas.microsoft.com/office/drawing/2014/main" id="{57EC1CE3-3D1A-B17A-EF1E-1E905DFFCD63}"/>
              </a:ext>
            </a:extLst>
          </p:cNvPr>
          <p:cNvSpPr/>
          <p:nvPr/>
        </p:nvSpPr>
        <p:spPr>
          <a:xfrm>
            <a:off x="647700" y="4860544"/>
            <a:ext cx="279400" cy="279400"/>
          </a:xfrm>
          <a:prstGeom prst="ellipse">
            <a:avLst/>
          </a:prstGeom>
          <a:solidFill>
            <a:srgbClr val="D8B45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Event 2">
            <a:extLst>
              <a:ext uri="{FF2B5EF4-FFF2-40B4-BE49-F238E27FC236}">
                <a16:creationId xmlns:a16="http://schemas.microsoft.com/office/drawing/2014/main" id="{6E4CC73E-74AF-ED4B-10DB-BA867C88A8AA}"/>
              </a:ext>
            </a:extLst>
          </p:cNvPr>
          <p:cNvSpPr txBox="1"/>
          <p:nvPr/>
        </p:nvSpPr>
        <p:spPr>
          <a:xfrm>
            <a:off x="1117600" y="4822444"/>
            <a:ext cx="6731000" cy="1402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dirty="0">
                <a:solidFill>
                  <a:srgbClr val="F4EFE4"/>
                </a:solidFill>
                <a:latin typeface="Segoe UI" panose="020B0502040204020203" pitchFamily="34" charset="0"/>
              </a:rPr>
              <a:t>В этих трагических обстоятельствах молодому царю пришлось выслушать горячую речь протопопа (старшего священника) кремлёвского Благовещенского собора </a:t>
            </a:r>
            <a:r>
              <a:rPr lang="ru-RU" sz="2300" b="1" dirty="0">
                <a:solidFill>
                  <a:srgbClr val="D8B45F"/>
                </a:solidFill>
                <a:latin typeface="Segoe UI" panose="020B0502040204020203" pitchFamily="34" charset="0"/>
              </a:rPr>
              <a:t>Сильвестра</a:t>
            </a:r>
            <a:r>
              <a:rPr lang="ru-RU" sz="2300" dirty="0">
                <a:solidFill>
                  <a:srgbClr val="F4EFE4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4" name="Sylvester painting passe-partout">
            <a:extLst>
              <a:ext uri="{FF2B5EF4-FFF2-40B4-BE49-F238E27FC236}">
                <a16:creationId xmlns:a16="http://schemas.microsoft.com/office/drawing/2014/main" id="{C05E84C9-6A8A-F027-3BF9-8571C74BD6DE}"/>
              </a:ext>
            </a:extLst>
          </p:cNvPr>
          <p:cNvSpPr/>
          <p:nvPr/>
        </p:nvSpPr>
        <p:spPr>
          <a:xfrm>
            <a:off x="8128000" y="1335532"/>
            <a:ext cx="3683000" cy="4965700"/>
          </a:xfrm>
          <a:prstGeom prst="roundRect">
            <a:avLst>
              <a:gd name="adj" fmla="val 2500"/>
            </a:avLst>
          </a:prstGeom>
          <a:solidFill>
            <a:srgbClr val="EFE7D6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Sylvester painting" descr="П. Плешанов. Иоанн Грозный и Сильвестр во время большого московского пожара 1547 года. 1856 г.">
            <a:extLst>
              <a:ext uri="{FF2B5EF4-FFF2-40B4-BE49-F238E27FC236}">
                <a16:creationId xmlns:a16="http://schemas.microsoft.com/office/drawing/2014/main" id="{0DF6D3A3-363A-93F6-1A63-C80CA6BA9FC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0" y="1462532"/>
            <a:ext cx="3429000" cy="4711700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07FBAF97-C7CE-71BB-0BE9-52597A4DC09B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9AA4B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9AA4B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873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E8B8A54-59EF-8CE9-FF9C-D21F821AA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3222A"/>
                </a:solidFill>
                <a:latin typeface="Book Antiqua" panose="02040602050305030304" pitchFamily="18" charset="0"/>
              </a:rPr>
              <a:t>Избранная рада</a:t>
            </a:r>
          </a:p>
        </p:txBody>
      </p:sp>
      <p:cxnSp>
        <p:nvCxnSpPr>
          <p:cNvPr id="3" name="Title rule">
            <a:extLst>
              <a:ext uri="{FF2B5EF4-FFF2-40B4-BE49-F238E27FC236}">
                <a16:creationId xmlns:a16="http://schemas.microsoft.com/office/drawing/2014/main" id="{771616C3-3F64-BA17-C665-EC603CB920E9}"/>
              </a:ext>
            </a:extLst>
          </p:cNvPr>
          <p:cNvCxnSpPr/>
          <p:nvPr/>
        </p:nvCxnSpPr>
        <p:spPr>
          <a:xfrm>
            <a:off x="609600" y="1007364"/>
            <a:ext cx="812800" cy="0"/>
          </a:xfrm>
          <a:prstGeom prst="line">
            <a:avLst/>
          </a:prstGeom>
          <a:ln w="28575">
            <a:solidFill>
              <a:srgbClr val="A37B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lozenge">
            <a:extLst>
              <a:ext uri="{FF2B5EF4-FFF2-40B4-BE49-F238E27FC236}">
                <a16:creationId xmlns:a16="http://schemas.microsoft.com/office/drawing/2014/main" id="{EF2838FF-EA11-7D85-50F5-9F0F51E87616}"/>
              </a:ext>
            </a:extLst>
          </p:cNvPr>
          <p:cNvSpPr/>
          <p:nvPr/>
        </p:nvSpPr>
        <p:spPr>
          <a:xfrm>
            <a:off x="1498600" y="962914"/>
            <a:ext cx="88900" cy="88900"/>
          </a:xfrm>
          <a:prstGeom prst="diamond">
            <a:avLst/>
          </a:prstGeom>
          <a:solidFill>
            <a:srgbClr val="A37B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Definition card">
            <a:extLst>
              <a:ext uri="{FF2B5EF4-FFF2-40B4-BE49-F238E27FC236}">
                <a16:creationId xmlns:a16="http://schemas.microsoft.com/office/drawing/2014/main" id="{803B7D48-5CE0-FCCD-F204-F86A36FAE9F7}"/>
              </a:ext>
            </a:extLst>
          </p:cNvPr>
          <p:cNvSpPr/>
          <p:nvPr/>
        </p:nvSpPr>
        <p:spPr>
          <a:xfrm>
            <a:off x="609600" y="1210564"/>
            <a:ext cx="10972800" cy="1056640"/>
          </a:xfrm>
          <a:prstGeom prst="roundRect">
            <a:avLst>
              <a:gd name="adj" fmla="val 6000"/>
            </a:avLst>
          </a:prstGeom>
          <a:solidFill>
            <a:srgbClr val="F5DF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Definition">
            <a:extLst>
              <a:ext uri="{FF2B5EF4-FFF2-40B4-BE49-F238E27FC236}">
                <a16:creationId xmlns:a16="http://schemas.microsoft.com/office/drawing/2014/main" id="{3B0D2D8E-D8E1-474E-6090-0A18A7DB6182}"/>
              </a:ext>
            </a:extLst>
          </p:cNvPr>
          <p:cNvSpPr txBox="1"/>
          <p:nvPr/>
        </p:nvSpPr>
        <p:spPr>
          <a:xfrm>
            <a:off x="889000" y="1388364"/>
            <a:ext cx="104902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B23B2E"/>
                </a:solidFill>
                <a:latin typeface="Segoe UI" panose="020B0502040204020203" pitchFamily="34" charset="0"/>
              </a:rPr>
              <a:t>«Избранная рада»</a:t>
            </a:r>
            <a:r>
              <a:rPr lang="ru-RU" sz="2300" dirty="0">
                <a:solidFill>
                  <a:srgbClr val="23222A"/>
                </a:solidFill>
                <a:latin typeface="Segoe UI" panose="020B0502040204020203" pitchFamily="34" charset="0"/>
              </a:rPr>
              <a:t> — </a:t>
            </a:r>
            <a:r>
              <a:rPr lang="ru-RU" sz="2300" b="1" dirty="0">
                <a:solidFill>
                  <a:srgbClr val="23222A"/>
                </a:solidFill>
                <a:latin typeface="Segoe UI" panose="020B0502040204020203" pitchFamily="34" charset="0"/>
              </a:rPr>
              <a:t>неофициальное правительство</a:t>
            </a:r>
            <a:r>
              <a:rPr lang="ru-RU" sz="2300" dirty="0">
                <a:solidFill>
                  <a:srgbClr val="23222A"/>
                </a:solidFill>
                <a:latin typeface="Segoe UI" panose="020B0502040204020203" pitchFamily="34" charset="0"/>
              </a:rPr>
              <a:t> Ивана IV, действовавшее с </a:t>
            </a:r>
            <a:r>
              <a:rPr lang="ru-RU" sz="2300" b="1" dirty="0">
                <a:solidFill>
                  <a:srgbClr val="A37B2B"/>
                </a:solidFill>
                <a:latin typeface="Book Antiqua" panose="02040602050305030304" pitchFamily="18" charset="0"/>
              </a:rPr>
              <a:t>1547г. по 1560 г.</a:t>
            </a:r>
          </a:p>
        </p:txBody>
      </p:sp>
      <p:sp>
        <p:nvSpPr>
          <p:cNvPr id="7" name="Definition bar">
            <a:extLst>
              <a:ext uri="{FF2B5EF4-FFF2-40B4-BE49-F238E27FC236}">
                <a16:creationId xmlns:a16="http://schemas.microsoft.com/office/drawing/2014/main" id="{E0F76723-E95A-AE4F-C640-69993EABFE18}"/>
              </a:ext>
            </a:extLst>
          </p:cNvPr>
          <p:cNvSpPr/>
          <p:nvPr/>
        </p:nvSpPr>
        <p:spPr>
          <a:xfrm>
            <a:off x="711200" y="1337564"/>
            <a:ext cx="50800" cy="802640"/>
          </a:xfrm>
          <a:prstGeom prst="rect">
            <a:avLst/>
          </a:prstGeom>
          <a:solidFill>
            <a:srgbClr val="B23B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Portrait 0 plate">
            <a:extLst>
              <a:ext uri="{FF2B5EF4-FFF2-40B4-BE49-F238E27FC236}">
                <a16:creationId xmlns:a16="http://schemas.microsoft.com/office/drawing/2014/main" id="{F89D2F02-07BF-2B71-6C64-8913BAABE2D8}"/>
              </a:ext>
            </a:extLst>
          </p:cNvPr>
          <p:cNvSpPr/>
          <p:nvPr/>
        </p:nvSpPr>
        <p:spPr>
          <a:xfrm>
            <a:off x="609600" y="2343404"/>
            <a:ext cx="2489200" cy="3447796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7C9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ortrait 0" descr="Андрей Курбский">
            <a:extLst>
              <a:ext uri="{FF2B5EF4-FFF2-40B4-BE49-F238E27FC236}">
                <a16:creationId xmlns:a16="http://schemas.microsoft.com/office/drawing/2014/main" id="{445C4AEE-CB56-6338-FE87-2B5B6EBAC15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2968714"/>
            <a:ext cx="2260600" cy="2197176"/>
          </a:xfrm>
          <a:prstGeom prst="rect">
            <a:avLst/>
          </a:prstGeom>
        </p:spPr>
      </p:pic>
      <p:sp>
        <p:nvSpPr>
          <p:cNvPr id="11" name="Name 0">
            <a:extLst>
              <a:ext uri="{FF2B5EF4-FFF2-40B4-BE49-F238E27FC236}">
                <a16:creationId xmlns:a16="http://schemas.microsoft.com/office/drawing/2014/main" id="{D0793F53-9B87-8C25-0E36-D1DE04676B8B}"/>
              </a:ext>
            </a:extLst>
          </p:cNvPr>
          <p:cNvSpPr txBox="1"/>
          <p:nvPr/>
        </p:nvSpPr>
        <p:spPr>
          <a:xfrm>
            <a:off x="444500" y="5918200"/>
            <a:ext cx="28194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000" b="1" dirty="0">
                <a:solidFill>
                  <a:srgbClr val="23222A"/>
                </a:solidFill>
                <a:latin typeface="Book Antiqua" panose="02040602050305030304" pitchFamily="18" charset="0"/>
              </a:rPr>
              <a:t>Андрей Курбский</a:t>
            </a:r>
          </a:p>
        </p:txBody>
      </p:sp>
      <p:sp>
        <p:nvSpPr>
          <p:cNvPr id="12" name="Portrait 1 plate">
            <a:extLst>
              <a:ext uri="{FF2B5EF4-FFF2-40B4-BE49-F238E27FC236}">
                <a16:creationId xmlns:a16="http://schemas.microsoft.com/office/drawing/2014/main" id="{8AE8BAC2-E5B6-7D4B-104B-261F82FFB0EA}"/>
              </a:ext>
            </a:extLst>
          </p:cNvPr>
          <p:cNvSpPr/>
          <p:nvPr/>
        </p:nvSpPr>
        <p:spPr>
          <a:xfrm>
            <a:off x="3429000" y="2343404"/>
            <a:ext cx="2489200" cy="3447796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7C9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ortrait 1" descr="Алексей Адашев">
            <a:extLst>
              <a:ext uri="{FF2B5EF4-FFF2-40B4-BE49-F238E27FC236}">
                <a16:creationId xmlns:a16="http://schemas.microsoft.com/office/drawing/2014/main" id="{5ADA101C-06A8-9EC4-8D56-2A022C116882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300" y="2462555"/>
            <a:ext cx="2260600" cy="3209494"/>
          </a:xfrm>
          <a:prstGeom prst="rect">
            <a:avLst/>
          </a:prstGeom>
        </p:spPr>
      </p:pic>
      <p:sp>
        <p:nvSpPr>
          <p:cNvPr id="15" name="Name 1">
            <a:extLst>
              <a:ext uri="{FF2B5EF4-FFF2-40B4-BE49-F238E27FC236}">
                <a16:creationId xmlns:a16="http://schemas.microsoft.com/office/drawing/2014/main" id="{CF7A0488-13BB-D91E-8AAC-23A98C73D2E6}"/>
              </a:ext>
            </a:extLst>
          </p:cNvPr>
          <p:cNvSpPr txBox="1"/>
          <p:nvPr/>
        </p:nvSpPr>
        <p:spPr>
          <a:xfrm>
            <a:off x="3263900" y="5918200"/>
            <a:ext cx="28194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000" b="1" dirty="0">
                <a:solidFill>
                  <a:srgbClr val="23222A"/>
                </a:solidFill>
                <a:latin typeface="Book Antiqua" panose="02040602050305030304" pitchFamily="18" charset="0"/>
              </a:rPr>
              <a:t>Алексей Адашев</a:t>
            </a:r>
          </a:p>
        </p:txBody>
      </p:sp>
      <p:sp>
        <p:nvSpPr>
          <p:cNvPr id="16" name="Portrait 2 plate">
            <a:extLst>
              <a:ext uri="{FF2B5EF4-FFF2-40B4-BE49-F238E27FC236}">
                <a16:creationId xmlns:a16="http://schemas.microsoft.com/office/drawing/2014/main" id="{12F81D89-2EB8-2185-B8AD-8A9703DBAB91}"/>
              </a:ext>
            </a:extLst>
          </p:cNvPr>
          <p:cNvSpPr/>
          <p:nvPr/>
        </p:nvSpPr>
        <p:spPr>
          <a:xfrm>
            <a:off x="6248400" y="2343404"/>
            <a:ext cx="2489200" cy="3447796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7C9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ortrait 2" descr="Иван Висковатый">
            <a:extLst>
              <a:ext uri="{FF2B5EF4-FFF2-40B4-BE49-F238E27FC236}">
                <a16:creationId xmlns:a16="http://schemas.microsoft.com/office/drawing/2014/main" id="{EFBE110E-241F-55FA-B886-72FFEB9E1769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700" y="2717126"/>
            <a:ext cx="2260600" cy="2700352"/>
          </a:xfrm>
          <a:prstGeom prst="rect">
            <a:avLst/>
          </a:prstGeom>
        </p:spPr>
      </p:pic>
      <p:sp>
        <p:nvSpPr>
          <p:cNvPr id="19" name="Name 2">
            <a:extLst>
              <a:ext uri="{FF2B5EF4-FFF2-40B4-BE49-F238E27FC236}">
                <a16:creationId xmlns:a16="http://schemas.microsoft.com/office/drawing/2014/main" id="{40296CFA-E7D2-21DF-7B11-CE3B139E39B2}"/>
              </a:ext>
            </a:extLst>
          </p:cNvPr>
          <p:cNvSpPr txBox="1"/>
          <p:nvPr/>
        </p:nvSpPr>
        <p:spPr>
          <a:xfrm>
            <a:off x="6083300" y="5918200"/>
            <a:ext cx="28194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000" b="1" dirty="0">
                <a:solidFill>
                  <a:srgbClr val="23222A"/>
                </a:solidFill>
                <a:latin typeface="Book Antiqua" panose="02040602050305030304" pitchFamily="18" charset="0"/>
              </a:rPr>
              <a:t>Иван </a:t>
            </a:r>
            <a:r>
              <a:rPr lang="ru-RU" sz="2000" b="1" dirty="0" err="1">
                <a:solidFill>
                  <a:srgbClr val="23222A"/>
                </a:solidFill>
                <a:latin typeface="Book Antiqua" panose="02040602050305030304" pitchFamily="18" charset="0"/>
              </a:rPr>
              <a:t>Висковатый</a:t>
            </a:r>
            <a:endParaRPr lang="ru-RU" sz="2000" b="1" dirty="0">
              <a:solidFill>
                <a:srgbClr val="23222A"/>
              </a:solidFill>
              <a:latin typeface="Book Antiqua" panose="02040602050305030304" pitchFamily="18" charset="0"/>
            </a:endParaRPr>
          </a:p>
        </p:txBody>
      </p:sp>
      <p:sp>
        <p:nvSpPr>
          <p:cNvPr id="20" name="Portrait 3 plate">
            <a:extLst>
              <a:ext uri="{FF2B5EF4-FFF2-40B4-BE49-F238E27FC236}">
                <a16:creationId xmlns:a16="http://schemas.microsoft.com/office/drawing/2014/main" id="{953C639C-2344-C9D0-74D9-E4413426784E}"/>
              </a:ext>
            </a:extLst>
          </p:cNvPr>
          <p:cNvSpPr/>
          <p:nvPr/>
        </p:nvSpPr>
        <p:spPr>
          <a:xfrm>
            <a:off x="9067800" y="2343404"/>
            <a:ext cx="2489200" cy="3447796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7C9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Portrait 3" descr="Протопоп Сильвестр">
            <a:extLst>
              <a:ext uri="{FF2B5EF4-FFF2-40B4-BE49-F238E27FC236}">
                <a16:creationId xmlns:a16="http://schemas.microsoft.com/office/drawing/2014/main" id="{D64879FB-9ECE-EFC8-45DA-189506BFD0B8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100" y="3100543"/>
            <a:ext cx="2260600" cy="1933517"/>
          </a:xfrm>
          <a:prstGeom prst="rect">
            <a:avLst/>
          </a:prstGeom>
        </p:spPr>
      </p:pic>
      <p:sp>
        <p:nvSpPr>
          <p:cNvPr id="23" name="Name 3">
            <a:extLst>
              <a:ext uri="{FF2B5EF4-FFF2-40B4-BE49-F238E27FC236}">
                <a16:creationId xmlns:a16="http://schemas.microsoft.com/office/drawing/2014/main" id="{434F6B85-75CB-C8BB-D974-E2CB55ECC01D}"/>
              </a:ext>
            </a:extLst>
          </p:cNvPr>
          <p:cNvSpPr txBox="1"/>
          <p:nvPr/>
        </p:nvSpPr>
        <p:spPr>
          <a:xfrm>
            <a:off x="8902700" y="5918200"/>
            <a:ext cx="28194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000" b="1" dirty="0">
                <a:solidFill>
                  <a:srgbClr val="23222A"/>
                </a:solidFill>
                <a:latin typeface="Book Antiqua" panose="02040602050305030304" pitchFamily="18" charset="0"/>
              </a:rPr>
              <a:t>Протопоп Сильвестр</a:t>
            </a:r>
          </a:p>
        </p:txBody>
      </p:sp>
      <p:sp>
        <p:nvSpPr>
          <p:cNvPr id="24" name="Signature 100ballnik.com">
            <a:extLst>
              <a:ext uri="{FF2B5EF4-FFF2-40B4-BE49-F238E27FC236}">
                <a16:creationId xmlns:a16="http://schemas.microsoft.com/office/drawing/2014/main" id="{3245E84D-4813-E1EF-71DA-29693E52E1E4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06F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B806F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004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2B7E251-C847-FDEC-F3A6-6BD57A788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D8B45F"/>
                </a:solidFill>
                <a:latin typeface="Book Antiqua" panose="02040602050305030304" pitchFamily="18" charset="0"/>
              </a:rPr>
              <a:t>Реформы Избранной рады:</a:t>
            </a:r>
          </a:p>
        </p:txBody>
      </p:sp>
      <p:cxnSp>
        <p:nvCxnSpPr>
          <p:cNvPr id="3" name="Title rule">
            <a:extLst>
              <a:ext uri="{FF2B5EF4-FFF2-40B4-BE49-F238E27FC236}">
                <a16:creationId xmlns:a16="http://schemas.microsoft.com/office/drawing/2014/main" id="{E9ACEAF8-432B-5681-F86A-CEAA999E1D65}"/>
              </a:ext>
            </a:extLst>
          </p:cNvPr>
          <p:cNvCxnSpPr/>
          <p:nvPr/>
        </p:nvCxnSpPr>
        <p:spPr>
          <a:xfrm>
            <a:off x="609600" y="1036320"/>
            <a:ext cx="812800" cy="0"/>
          </a:xfrm>
          <a:prstGeom prst="line">
            <a:avLst/>
          </a:prstGeom>
          <a:ln w="28575">
            <a:solidFill>
              <a:srgbClr val="D8B4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lozenge">
            <a:extLst>
              <a:ext uri="{FF2B5EF4-FFF2-40B4-BE49-F238E27FC236}">
                <a16:creationId xmlns:a16="http://schemas.microsoft.com/office/drawing/2014/main" id="{003BD32A-6502-4F93-6201-9D6F4E0F3A63}"/>
              </a:ext>
            </a:extLst>
          </p:cNvPr>
          <p:cNvSpPr/>
          <p:nvPr/>
        </p:nvSpPr>
        <p:spPr>
          <a:xfrm>
            <a:off x="1498600" y="991870"/>
            <a:ext cx="88900" cy="88900"/>
          </a:xfrm>
          <a:prstGeom prst="diamond">
            <a:avLst/>
          </a:prstGeom>
          <a:solidFill>
            <a:srgbClr val="D8B45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form 0 card">
            <a:extLst>
              <a:ext uri="{FF2B5EF4-FFF2-40B4-BE49-F238E27FC236}">
                <a16:creationId xmlns:a16="http://schemas.microsoft.com/office/drawing/2014/main" id="{4BE337DB-68EE-F42F-66FA-4737B4303456}"/>
              </a:ext>
            </a:extLst>
          </p:cNvPr>
          <p:cNvSpPr/>
          <p:nvPr/>
        </p:nvSpPr>
        <p:spPr>
          <a:xfrm>
            <a:off x="609600" y="1290320"/>
            <a:ext cx="6858000" cy="838200"/>
          </a:xfrm>
          <a:prstGeom prst="roundRect">
            <a:avLst>
              <a:gd name="adj" fmla="val 50000"/>
            </a:avLst>
          </a:prstGeom>
          <a:solidFill>
            <a:srgbClr val="24304F"/>
          </a:solidFill>
          <a:ln w="9525">
            <a:solidFill>
              <a:srgbClr val="3B4A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form 0 mark">
            <a:extLst>
              <a:ext uri="{FF2B5EF4-FFF2-40B4-BE49-F238E27FC236}">
                <a16:creationId xmlns:a16="http://schemas.microsoft.com/office/drawing/2014/main" id="{BA7F034D-70A2-B490-CE6C-C1D0E2BB50DF}"/>
              </a:ext>
            </a:extLst>
          </p:cNvPr>
          <p:cNvSpPr/>
          <p:nvPr/>
        </p:nvSpPr>
        <p:spPr>
          <a:xfrm>
            <a:off x="850900" y="1518920"/>
            <a:ext cx="381000" cy="381000"/>
          </a:xfrm>
          <a:prstGeom prst="ellipse">
            <a:avLst/>
          </a:prstGeom>
          <a:solidFill>
            <a:srgbClr val="DDB4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form 0">
            <a:extLst>
              <a:ext uri="{FF2B5EF4-FFF2-40B4-BE49-F238E27FC236}">
                <a16:creationId xmlns:a16="http://schemas.microsoft.com/office/drawing/2014/main" id="{EF8D740B-42BC-3521-DF73-9A4F3EE3F377}"/>
              </a:ext>
            </a:extLst>
          </p:cNvPr>
          <p:cNvSpPr txBox="1"/>
          <p:nvPr/>
        </p:nvSpPr>
        <p:spPr>
          <a:xfrm>
            <a:off x="1498600" y="1290320"/>
            <a:ext cx="5842000" cy="838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700" dirty="0">
                <a:solidFill>
                  <a:srgbClr val="F4EFE4"/>
                </a:solidFill>
                <a:latin typeface="Book Antiqua" panose="02040602050305030304" pitchFamily="18" charset="0"/>
              </a:rPr>
              <a:t>Создание нового Судебника</a:t>
            </a:r>
          </a:p>
        </p:txBody>
      </p:sp>
      <p:sp>
        <p:nvSpPr>
          <p:cNvPr id="8" name="Reform 1 card">
            <a:extLst>
              <a:ext uri="{FF2B5EF4-FFF2-40B4-BE49-F238E27FC236}">
                <a16:creationId xmlns:a16="http://schemas.microsoft.com/office/drawing/2014/main" id="{F09766D0-EF5C-66B8-BF0F-762307723275}"/>
              </a:ext>
            </a:extLst>
          </p:cNvPr>
          <p:cNvSpPr/>
          <p:nvPr/>
        </p:nvSpPr>
        <p:spPr>
          <a:xfrm>
            <a:off x="609600" y="2306320"/>
            <a:ext cx="6858000" cy="838200"/>
          </a:xfrm>
          <a:prstGeom prst="roundRect">
            <a:avLst>
              <a:gd name="adj" fmla="val 50000"/>
            </a:avLst>
          </a:prstGeom>
          <a:solidFill>
            <a:srgbClr val="24304F"/>
          </a:solidFill>
          <a:ln w="9525">
            <a:solidFill>
              <a:srgbClr val="3B4A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form 1 mark">
            <a:extLst>
              <a:ext uri="{FF2B5EF4-FFF2-40B4-BE49-F238E27FC236}">
                <a16:creationId xmlns:a16="http://schemas.microsoft.com/office/drawing/2014/main" id="{797D0FC2-8CD0-589C-B51C-FB5DCBD92D5A}"/>
              </a:ext>
            </a:extLst>
          </p:cNvPr>
          <p:cNvSpPr/>
          <p:nvPr/>
        </p:nvSpPr>
        <p:spPr>
          <a:xfrm>
            <a:off x="850900" y="2534920"/>
            <a:ext cx="381000" cy="381000"/>
          </a:xfrm>
          <a:prstGeom prst="ellipse">
            <a:avLst/>
          </a:prstGeom>
          <a:solidFill>
            <a:srgbClr val="86CDB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form 1">
            <a:extLst>
              <a:ext uri="{FF2B5EF4-FFF2-40B4-BE49-F238E27FC236}">
                <a16:creationId xmlns:a16="http://schemas.microsoft.com/office/drawing/2014/main" id="{94319AEE-5218-A877-4760-7874C7E2A3CE}"/>
              </a:ext>
            </a:extLst>
          </p:cNvPr>
          <p:cNvSpPr txBox="1"/>
          <p:nvPr/>
        </p:nvSpPr>
        <p:spPr>
          <a:xfrm>
            <a:off x="1498600" y="2306320"/>
            <a:ext cx="5842000" cy="838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700" dirty="0">
                <a:solidFill>
                  <a:srgbClr val="F4EFE4"/>
                </a:solidFill>
                <a:latin typeface="Book Antiqua" panose="02040602050305030304" pitchFamily="18" charset="0"/>
              </a:rPr>
              <a:t>Создание системы приказов</a:t>
            </a:r>
          </a:p>
        </p:txBody>
      </p:sp>
      <p:sp>
        <p:nvSpPr>
          <p:cNvPr id="11" name="Reform 2 card">
            <a:extLst>
              <a:ext uri="{FF2B5EF4-FFF2-40B4-BE49-F238E27FC236}">
                <a16:creationId xmlns:a16="http://schemas.microsoft.com/office/drawing/2014/main" id="{8ACF1D9B-81C4-8155-8C88-AA08A4508CCA}"/>
              </a:ext>
            </a:extLst>
          </p:cNvPr>
          <p:cNvSpPr/>
          <p:nvPr/>
        </p:nvSpPr>
        <p:spPr>
          <a:xfrm>
            <a:off x="609600" y="3322320"/>
            <a:ext cx="6858000" cy="838200"/>
          </a:xfrm>
          <a:prstGeom prst="roundRect">
            <a:avLst>
              <a:gd name="adj" fmla="val 50000"/>
            </a:avLst>
          </a:prstGeom>
          <a:solidFill>
            <a:srgbClr val="24304F"/>
          </a:solidFill>
          <a:ln w="9525">
            <a:solidFill>
              <a:srgbClr val="3B4A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form 2 mark">
            <a:extLst>
              <a:ext uri="{FF2B5EF4-FFF2-40B4-BE49-F238E27FC236}">
                <a16:creationId xmlns:a16="http://schemas.microsoft.com/office/drawing/2014/main" id="{1794ACBD-47A4-64E0-2EBC-833A40FC2C57}"/>
              </a:ext>
            </a:extLst>
          </p:cNvPr>
          <p:cNvSpPr/>
          <p:nvPr/>
        </p:nvSpPr>
        <p:spPr>
          <a:xfrm>
            <a:off x="850900" y="3550920"/>
            <a:ext cx="381000" cy="381000"/>
          </a:xfrm>
          <a:prstGeom prst="ellipse">
            <a:avLst/>
          </a:prstGeom>
          <a:solidFill>
            <a:srgbClr val="86CDB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eform 2">
            <a:extLst>
              <a:ext uri="{FF2B5EF4-FFF2-40B4-BE49-F238E27FC236}">
                <a16:creationId xmlns:a16="http://schemas.microsoft.com/office/drawing/2014/main" id="{A01C3419-4A26-51B9-AF11-6FE81E81BD03}"/>
              </a:ext>
            </a:extLst>
          </p:cNvPr>
          <p:cNvSpPr txBox="1"/>
          <p:nvPr/>
        </p:nvSpPr>
        <p:spPr>
          <a:xfrm>
            <a:off x="1498600" y="3322320"/>
            <a:ext cx="5842000" cy="838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700" dirty="0">
                <a:solidFill>
                  <a:srgbClr val="F4EFE4"/>
                </a:solidFill>
                <a:latin typeface="Book Antiqua" panose="02040602050305030304" pitchFamily="18" charset="0"/>
              </a:rPr>
              <a:t>Реформа местного управления</a:t>
            </a:r>
          </a:p>
        </p:txBody>
      </p:sp>
      <p:sp>
        <p:nvSpPr>
          <p:cNvPr id="14" name="Reform 3 card">
            <a:extLst>
              <a:ext uri="{FF2B5EF4-FFF2-40B4-BE49-F238E27FC236}">
                <a16:creationId xmlns:a16="http://schemas.microsoft.com/office/drawing/2014/main" id="{EEAD15B0-F43D-4E3D-913A-477D1A625300}"/>
              </a:ext>
            </a:extLst>
          </p:cNvPr>
          <p:cNvSpPr/>
          <p:nvPr/>
        </p:nvSpPr>
        <p:spPr>
          <a:xfrm>
            <a:off x="609600" y="4338320"/>
            <a:ext cx="6858000" cy="838200"/>
          </a:xfrm>
          <a:prstGeom prst="roundRect">
            <a:avLst>
              <a:gd name="adj" fmla="val 50000"/>
            </a:avLst>
          </a:prstGeom>
          <a:solidFill>
            <a:srgbClr val="24304F"/>
          </a:solidFill>
          <a:ln w="9525">
            <a:solidFill>
              <a:srgbClr val="3B4A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eform 3 mark">
            <a:extLst>
              <a:ext uri="{FF2B5EF4-FFF2-40B4-BE49-F238E27FC236}">
                <a16:creationId xmlns:a16="http://schemas.microsoft.com/office/drawing/2014/main" id="{40C29AF7-E2A0-E624-20B6-DB6560ED9498}"/>
              </a:ext>
            </a:extLst>
          </p:cNvPr>
          <p:cNvSpPr/>
          <p:nvPr/>
        </p:nvSpPr>
        <p:spPr>
          <a:xfrm>
            <a:off x="850900" y="4566920"/>
            <a:ext cx="381000" cy="381000"/>
          </a:xfrm>
          <a:prstGeom prst="ellipse">
            <a:avLst/>
          </a:prstGeom>
          <a:solidFill>
            <a:srgbClr val="C1A8E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form 3">
            <a:extLst>
              <a:ext uri="{FF2B5EF4-FFF2-40B4-BE49-F238E27FC236}">
                <a16:creationId xmlns:a16="http://schemas.microsoft.com/office/drawing/2014/main" id="{F6CBBA29-ABEF-403D-FF58-483445ABB6A3}"/>
              </a:ext>
            </a:extLst>
          </p:cNvPr>
          <p:cNvSpPr txBox="1"/>
          <p:nvPr/>
        </p:nvSpPr>
        <p:spPr>
          <a:xfrm>
            <a:off x="1498600" y="4338320"/>
            <a:ext cx="5842000" cy="838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700" dirty="0">
                <a:solidFill>
                  <a:srgbClr val="F4EFE4"/>
                </a:solidFill>
                <a:latin typeface="Book Antiqua" panose="02040602050305030304" pitchFamily="18" charset="0"/>
              </a:rPr>
              <a:t>Церковная реформа</a:t>
            </a:r>
          </a:p>
        </p:txBody>
      </p:sp>
      <p:sp>
        <p:nvSpPr>
          <p:cNvPr id="17" name="Reform 4 card">
            <a:extLst>
              <a:ext uri="{FF2B5EF4-FFF2-40B4-BE49-F238E27FC236}">
                <a16:creationId xmlns:a16="http://schemas.microsoft.com/office/drawing/2014/main" id="{22603F33-1B00-22F1-E479-7144447C2233}"/>
              </a:ext>
            </a:extLst>
          </p:cNvPr>
          <p:cNvSpPr/>
          <p:nvPr/>
        </p:nvSpPr>
        <p:spPr>
          <a:xfrm>
            <a:off x="609600" y="5354320"/>
            <a:ext cx="6858000" cy="838200"/>
          </a:xfrm>
          <a:prstGeom prst="roundRect">
            <a:avLst>
              <a:gd name="adj" fmla="val 50000"/>
            </a:avLst>
          </a:prstGeom>
          <a:solidFill>
            <a:srgbClr val="24304F"/>
          </a:solidFill>
          <a:ln w="9525">
            <a:solidFill>
              <a:srgbClr val="3B4A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Reform 4 mark">
            <a:extLst>
              <a:ext uri="{FF2B5EF4-FFF2-40B4-BE49-F238E27FC236}">
                <a16:creationId xmlns:a16="http://schemas.microsoft.com/office/drawing/2014/main" id="{68C2F427-CDAC-8E12-4E21-23DE3A8D65C8}"/>
              </a:ext>
            </a:extLst>
          </p:cNvPr>
          <p:cNvSpPr/>
          <p:nvPr/>
        </p:nvSpPr>
        <p:spPr>
          <a:xfrm>
            <a:off x="850900" y="5582920"/>
            <a:ext cx="381000" cy="381000"/>
          </a:xfrm>
          <a:prstGeom prst="ellipse">
            <a:avLst/>
          </a:prstGeom>
          <a:solidFill>
            <a:srgbClr val="E8B65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Reform 4">
            <a:extLst>
              <a:ext uri="{FF2B5EF4-FFF2-40B4-BE49-F238E27FC236}">
                <a16:creationId xmlns:a16="http://schemas.microsoft.com/office/drawing/2014/main" id="{E7C04A27-D496-4EAB-D2C6-8A2048A8F58D}"/>
              </a:ext>
            </a:extLst>
          </p:cNvPr>
          <p:cNvSpPr txBox="1"/>
          <p:nvPr/>
        </p:nvSpPr>
        <p:spPr>
          <a:xfrm>
            <a:off x="1498600" y="5354320"/>
            <a:ext cx="5842000" cy="838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700" dirty="0">
                <a:solidFill>
                  <a:srgbClr val="F4EFE4"/>
                </a:solidFill>
                <a:latin typeface="Book Antiqua" panose="02040602050305030304" pitchFamily="18" charset="0"/>
              </a:rPr>
              <a:t>Налоговая реформа</a:t>
            </a:r>
          </a:p>
        </p:txBody>
      </p:sp>
      <p:sp>
        <p:nvSpPr>
          <p:cNvPr id="20" name="Book passe-partout">
            <a:extLst>
              <a:ext uri="{FF2B5EF4-FFF2-40B4-BE49-F238E27FC236}">
                <a16:creationId xmlns:a16="http://schemas.microsoft.com/office/drawing/2014/main" id="{E67571C8-08D9-0772-AE1D-2D8AFBCF20D0}"/>
              </a:ext>
            </a:extLst>
          </p:cNvPr>
          <p:cNvSpPr/>
          <p:nvPr/>
        </p:nvSpPr>
        <p:spPr>
          <a:xfrm>
            <a:off x="7772400" y="2399877"/>
            <a:ext cx="3911600" cy="2891366"/>
          </a:xfrm>
          <a:prstGeom prst="roundRect">
            <a:avLst>
              <a:gd name="adj" fmla="val 2500"/>
            </a:avLst>
          </a:prstGeom>
          <a:solidFill>
            <a:srgbClr val="EFE7D6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Book" descr="Царственная книга (Лицевой летописный свод), 1570-е гг. Государственный исторический музей">
            <a:extLst>
              <a:ext uri="{FF2B5EF4-FFF2-40B4-BE49-F238E27FC236}">
                <a16:creationId xmlns:a16="http://schemas.microsoft.com/office/drawing/2014/main" id="{B8D44FF9-B1AD-39D6-2C22-6006FC0FA41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400" y="2526877"/>
            <a:ext cx="3657600" cy="2637367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23" name="Signature 100ballnik.com">
            <a:extLst>
              <a:ext uri="{FF2B5EF4-FFF2-40B4-BE49-F238E27FC236}">
                <a16:creationId xmlns:a16="http://schemas.microsoft.com/office/drawing/2014/main" id="{231B2F88-2FB9-86EC-8460-9CB48FAC6FC9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9AA4B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9AA4B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079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E95074A-901B-EF24-0BD7-6153ADF8A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3222A"/>
                </a:solidFill>
                <a:latin typeface="Book Antiqua" panose="02040602050305030304" pitchFamily="18" charset="0"/>
              </a:rPr>
              <a:t>Первый Земский собор и  Судебник 1550 г</a:t>
            </a:r>
          </a:p>
        </p:txBody>
      </p:sp>
      <p:cxnSp>
        <p:nvCxnSpPr>
          <p:cNvPr id="3" name="Title rule">
            <a:extLst>
              <a:ext uri="{FF2B5EF4-FFF2-40B4-BE49-F238E27FC236}">
                <a16:creationId xmlns:a16="http://schemas.microsoft.com/office/drawing/2014/main" id="{D3D2C71E-3982-D4A7-C620-31333263C049}"/>
              </a:ext>
            </a:extLst>
          </p:cNvPr>
          <p:cNvCxnSpPr/>
          <p:nvPr/>
        </p:nvCxnSpPr>
        <p:spPr>
          <a:xfrm>
            <a:off x="609600" y="1007364"/>
            <a:ext cx="812800" cy="0"/>
          </a:xfrm>
          <a:prstGeom prst="line">
            <a:avLst/>
          </a:prstGeom>
          <a:ln w="28575">
            <a:solidFill>
              <a:srgbClr val="A37B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lozenge">
            <a:extLst>
              <a:ext uri="{FF2B5EF4-FFF2-40B4-BE49-F238E27FC236}">
                <a16:creationId xmlns:a16="http://schemas.microsoft.com/office/drawing/2014/main" id="{261E5BB5-3205-FD78-A2CA-864510875069}"/>
              </a:ext>
            </a:extLst>
          </p:cNvPr>
          <p:cNvSpPr/>
          <p:nvPr/>
        </p:nvSpPr>
        <p:spPr>
          <a:xfrm>
            <a:off x="1498600" y="962914"/>
            <a:ext cx="88900" cy="88900"/>
          </a:xfrm>
          <a:prstGeom prst="diamond">
            <a:avLst/>
          </a:prstGeom>
          <a:solidFill>
            <a:srgbClr val="A37B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Definition card">
            <a:extLst>
              <a:ext uri="{FF2B5EF4-FFF2-40B4-BE49-F238E27FC236}">
                <a16:creationId xmlns:a16="http://schemas.microsoft.com/office/drawing/2014/main" id="{D1653635-14A3-6C7C-0483-DBF88DB31B2E}"/>
              </a:ext>
            </a:extLst>
          </p:cNvPr>
          <p:cNvSpPr/>
          <p:nvPr/>
        </p:nvSpPr>
        <p:spPr>
          <a:xfrm>
            <a:off x="609600" y="1210564"/>
            <a:ext cx="10972800" cy="1056640"/>
          </a:xfrm>
          <a:prstGeom prst="roundRect">
            <a:avLst>
              <a:gd name="adj" fmla="val 6000"/>
            </a:avLst>
          </a:prstGeom>
          <a:solidFill>
            <a:srgbClr val="F6E8C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Definition">
            <a:extLst>
              <a:ext uri="{FF2B5EF4-FFF2-40B4-BE49-F238E27FC236}">
                <a16:creationId xmlns:a16="http://schemas.microsoft.com/office/drawing/2014/main" id="{ACFEDF11-81BA-7948-0CEF-9C0A11263E0B}"/>
              </a:ext>
            </a:extLst>
          </p:cNvPr>
          <p:cNvSpPr txBox="1"/>
          <p:nvPr/>
        </p:nvSpPr>
        <p:spPr>
          <a:xfrm>
            <a:off x="889000" y="1388364"/>
            <a:ext cx="104902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A37B2B"/>
                </a:solidFill>
                <a:latin typeface="Book Antiqua" panose="02040602050305030304" pitchFamily="18" charset="0"/>
              </a:rPr>
              <a:t>В 1549 г.</a:t>
            </a:r>
            <a:r>
              <a:rPr lang="ru-RU" sz="2300" dirty="0">
                <a:solidFill>
                  <a:srgbClr val="23222A"/>
                </a:solidFill>
                <a:latin typeface="Segoe UI" panose="020B0502040204020203" pitchFamily="34" charset="0"/>
              </a:rPr>
              <a:t> в Москве впервые был созван </a:t>
            </a:r>
            <a:r>
              <a:rPr lang="ru-RU" sz="2300" b="1" dirty="0">
                <a:solidFill>
                  <a:srgbClr val="B07A22"/>
                </a:solidFill>
                <a:latin typeface="Segoe UI" panose="020B0502040204020203" pitchFamily="34" charset="0"/>
              </a:rPr>
              <a:t>Земский собор</a:t>
            </a:r>
            <a:r>
              <a:rPr lang="ru-RU" sz="2300" dirty="0">
                <a:solidFill>
                  <a:srgbClr val="23222A"/>
                </a:solidFill>
                <a:latin typeface="Segoe UI" panose="020B0502040204020203" pitchFamily="34" charset="0"/>
              </a:rPr>
              <a:t> — </a:t>
            </a:r>
            <a:r>
              <a:rPr lang="ru-RU" sz="2300" b="1" dirty="0">
                <a:solidFill>
                  <a:srgbClr val="23222A"/>
                </a:solidFill>
                <a:latin typeface="Segoe UI" panose="020B0502040204020203" pitchFamily="34" charset="0"/>
              </a:rPr>
              <a:t>высший совещательный сословно-представительный орган</a:t>
            </a:r>
            <a:r>
              <a:rPr lang="ru-RU" sz="2300" dirty="0">
                <a:solidFill>
                  <a:srgbClr val="23222A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7" name="Definition bar">
            <a:extLst>
              <a:ext uri="{FF2B5EF4-FFF2-40B4-BE49-F238E27FC236}">
                <a16:creationId xmlns:a16="http://schemas.microsoft.com/office/drawing/2014/main" id="{F10C9AF7-F7B5-C372-7852-AB406CE4B981}"/>
              </a:ext>
            </a:extLst>
          </p:cNvPr>
          <p:cNvSpPr/>
          <p:nvPr/>
        </p:nvSpPr>
        <p:spPr>
          <a:xfrm>
            <a:off x="711200" y="1337564"/>
            <a:ext cx="50800" cy="802640"/>
          </a:xfrm>
          <a:prstGeom prst="rect">
            <a:avLst/>
          </a:prstGeom>
          <a:solidFill>
            <a:srgbClr val="B0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obor card">
            <a:extLst>
              <a:ext uri="{FF2B5EF4-FFF2-40B4-BE49-F238E27FC236}">
                <a16:creationId xmlns:a16="http://schemas.microsoft.com/office/drawing/2014/main" id="{1935E785-19A5-E043-2694-BFBBA9AF8990}"/>
              </a:ext>
            </a:extLst>
          </p:cNvPr>
          <p:cNvSpPr/>
          <p:nvPr/>
        </p:nvSpPr>
        <p:spPr>
          <a:xfrm>
            <a:off x="609600" y="2343404"/>
            <a:ext cx="889000" cy="4108196"/>
          </a:xfrm>
          <a:prstGeom prst="roundRect">
            <a:avLst>
              <a:gd name="adj" fmla="val 20000"/>
            </a:avLst>
          </a:prstGeom>
          <a:solidFill>
            <a:srgbClr val="B0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obor">
            <a:extLst>
              <a:ext uri="{FF2B5EF4-FFF2-40B4-BE49-F238E27FC236}">
                <a16:creationId xmlns:a16="http://schemas.microsoft.com/office/drawing/2014/main" id="{D23B91C3-55DA-2CA7-9ACC-B806EC28E826}"/>
              </a:ext>
            </a:extLst>
          </p:cNvPr>
          <p:cNvSpPr txBox="1"/>
          <p:nvPr/>
        </p:nvSpPr>
        <p:spPr>
          <a:xfrm>
            <a:off x="609600" y="2343404"/>
            <a:ext cx="889000" cy="4108196"/>
          </a:xfrm>
          <a:prstGeom prst="rect">
            <a:avLst/>
          </a:prstGeom>
          <a:noFill/>
        </p:spPr>
        <p:txBody>
          <a:bodyPr vert="vert270" wrap="square" lIns="0" tIns="0" rIns="0" bIns="0" rtlCol="0" anchor="ctr">
            <a:noAutofit/>
          </a:bodyPr>
          <a:lstStyle/>
          <a:p>
            <a:pPr algn="ctr"/>
            <a:r>
              <a:rPr lang="ru-RU" sz="2400" b="1" dirty="0">
                <a:solidFill>
                  <a:srgbClr val="FFFFFF"/>
                </a:solidFill>
                <a:latin typeface="Book Antiqua" panose="02040602050305030304" pitchFamily="18" charset="0"/>
              </a:rPr>
              <a:t>Земский собор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316BCE83-6B3D-5B5B-F391-4C6DC3852777}"/>
              </a:ext>
            </a:extLst>
          </p:cNvPr>
          <p:cNvCxnSpPr/>
          <p:nvPr/>
        </p:nvCxnSpPr>
        <p:spPr>
          <a:xfrm>
            <a:off x="1498600" y="2809304"/>
            <a:ext cx="279400" cy="0"/>
          </a:xfrm>
          <a:prstGeom prst="line">
            <a:avLst/>
          </a:prstGeom>
          <a:ln w="19050">
            <a:solidFill>
              <a:srgbClr val="B07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Member 0 card">
            <a:extLst>
              <a:ext uri="{FF2B5EF4-FFF2-40B4-BE49-F238E27FC236}">
                <a16:creationId xmlns:a16="http://schemas.microsoft.com/office/drawing/2014/main" id="{B0FA9EF5-F611-3326-7518-8056B4B370CF}"/>
              </a:ext>
            </a:extLst>
          </p:cNvPr>
          <p:cNvSpPr/>
          <p:nvPr/>
        </p:nvSpPr>
        <p:spPr>
          <a:xfrm>
            <a:off x="1778000" y="2343404"/>
            <a:ext cx="4699000" cy="931799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Member 0 bar">
            <a:extLst>
              <a:ext uri="{FF2B5EF4-FFF2-40B4-BE49-F238E27FC236}">
                <a16:creationId xmlns:a16="http://schemas.microsoft.com/office/drawing/2014/main" id="{F96CBBFC-83FD-490D-51A6-8001CD772FFA}"/>
              </a:ext>
            </a:extLst>
          </p:cNvPr>
          <p:cNvSpPr/>
          <p:nvPr/>
        </p:nvSpPr>
        <p:spPr>
          <a:xfrm>
            <a:off x="1905000" y="2495804"/>
            <a:ext cx="50800" cy="626999"/>
          </a:xfrm>
          <a:prstGeom prst="rect">
            <a:avLst/>
          </a:prstGeom>
          <a:solidFill>
            <a:srgbClr val="B0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Member 0">
            <a:extLst>
              <a:ext uri="{FF2B5EF4-FFF2-40B4-BE49-F238E27FC236}">
                <a16:creationId xmlns:a16="http://schemas.microsoft.com/office/drawing/2014/main" id="{4AA8B1A2-C62B-99CA-073D-BE50ABB88E10}"/>
              </a:ext>
            </a:extLst>
          </p:cNvPr>
          <p:cNvSpPr txBox="1"/>
          <p:nvPr/>
        </p:nvSpPr>
        <p:spPr>
          <a:xfrm>
            <a:off x="2108200" y="2343404"/>
            <a:ext cx="4191000" cy="931799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200" dirty="0">
                <a:solidFill>
                  <a:srgbClr val="23222A"/>
                </a:solidFill>
                <a:latin typeface="Segoe UI" panose="020B0502040204020203" pitchFamily="34" charset="0"/>
              </a:rPr>
              <a:t>Члены Боярской думы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2B94D35B-AFB5-551E-9D7F-682D39183446}"/>
              </a:ext>
            </a:extLst>
          </p:cNvPr>
          <p:cNvCxnSpPr/>
          <p:nvPr/>
        </p:nvCxnSpPr>
        <p:spPr>
          <a:xfrm>
            <a:off x="1498600" y="3868103"/>
            <a:ext cx="279400" cy="0"/>
          </a:xfrm>
          <a:prstGeom prst="line">
            <a:avLst/>
          </a:prstGeom>
          <a:ln w="19050">
            <a:solidFill>
              <a:srgbClr val="B07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Member 1 card">
            <a:extLst>
              <a:ext uri="{FF2B5EF4-FFF2-40B4-BE49-F238E27FC236}">
                <a16:creationId xmlns:a16="http://schemas.microsoft.com/office/drawing/2014/main" id="{55C5A531-9CE6-B5B7-899D-C5FA0B0A2D73}"/>
              </a:ext>
            </a:extLst>
          </p:cNvPr>
          <p:cNvSpPr/>
          <p:nvPr/>
        </p:nvSpPr>
        <p:spPr>
          <a:xfrm>
            <a:off x="1778000" y="3402203"/>
            <a:ext cx="4699000" cy="931799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Member 1 bar">
            <a:extLst>
              <a:ext uri="{FF2B5EF4-FFF2-40B4-BE49-F238E27FC236}">
                <a16:creationId xmlns:a16="http://schemas.microsoft.com/office/drawing/2014/main" id="{771D24D1-CD33-BCA7-B4F9-94966A10E97D}"/>
              </a:ext>
            </a:extLst>
          </p:cNvPr>
          <p:cNvSpPr/>
          <p:nvPr/>
        </p:nvSpPr>
        <p:spPr>
          <a:xfrm>
            <a:off x="1905000" y="3554603"/>
            <a:ext cx="50800" cy="626999"/>
          </a:xfrm>
          <a:prstGeom prst="rect">
            <a:avLst/>
          </a:prstGeom>
          <a:solidFill>
            <a:srgbClr val="B0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Member 1">
            <a:extLst>
              <a:ext uri="{FF2B5EF4-FFF2-40B4-BE49-F238E27FC236}">
                <a16:creationId xmlns:a16="http://schemas.microsoft.com/office/drawing/2014/main" id="{B890EA41-7445-9F2F-AC8D-9F3A4AE8AEAE}"/>
              </a:ext>
            </a:extLst>
          </p:cNvPr>
          <p:cNvSpPr txBox="1"/>
          <p:nvPr/>
        </p:nvSpPr>
        <p:spPr>
          <a:xfrm>
            <a:off x="2108200" y="3402203"/>
            <a:ext cx="4191000" cy="931799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200" dirty="0">
                <a:solidFill>
                  <a:srgbClr val="23222A"/>
                </a:solidFill>
                <a:latin typeface="Segoe UI" panose="020B0502040204020203" pitchFamily="34" charset="0"/>
              </a:rPr>
              <a:t>Высшее духовенство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25BEC0ED-CAFC-2B24-5BCC-013B0DAD51C3}"/>
              </a:ext>
            </a:extLst>
          </p:cNvPr>
          <p:cNvCxnSpPr/>
          <p:nvPr/>
        </p:nvCxnSpPr>
        <p:spPr>
          <a:xfrm>
            <a:off x="1498600" y="4926902"/>
            <a:ext cx="279400" cy="0"/>
          </a:xfrm>
          <a:prstGeom prst="line">
            <a:avLst/>
          </a:prstGeom>
          <a:ln w="19050">
            <a:solidFill>
              <a:srgbClr val="B07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Member 2 card">
            <a:extLst>
              <a:ext uri="{FF2B5EF4-FFF2-40B4-BE49-F238E27FC236}">
                <a16:creationId xmlns:a16="http://schemas.microsoft.com/office/drawing/2014/main" id="{4774180D-917A-A29D-56F4-862DBDC59DE5}"/>
              </a:ext>
            </a:extLst>
          </p:cNvPr>
          <p:cNvSpPr/>
          <p:nvPr/>
        </p:nvSpPr>
        <p:spPr>
          <a:xfrm>
            <a:off x="1778000" y="4461002"/>
            <a:ext cx="4699000" cy="931799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Member 2 bar">
            <a:extLst>
              <a:ext uri="{FF2B5EF4-FFF2-40B4-BE49-F238E27FC236}">
                <a16:creationId xmlns:a16="http://schemas.microsoft.com/office/drawing/2014/main" id="{27F0E225-65C5-D263-BEDD-0BFFC2B91A9B}"/>
              </a:ext>
            </a:extLst>
          </p:cNvPr>
          <p:cNvSpPr/>
          <p:nvPr/>
        </p:nvSpPr>
        <p:spPr>
          <a:xfrm>
            <a:off x="1905000" y="4613402"/>
            <a:ext cx="50800" cy="626999"/>
          </a:xfrm>
          <a:prstGeom prst="rect">
            <a:avLst/>
          </a:prstGeom>
          <a:solidFill>
            <a:srgbClr val="B0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Member 2">
            <a:extLst>
              <a:ext uri="{FF2B5EF4-FFF2-40B4-BE49-F238E27FC236}">
                <a16:creationId xmlns:a16="http://schemas.microsoft.com/office/drawing/2014/main" id="{C6B886F0-7D6A-56FA-9549-09823748E85E}"/>
              </a:ext>
            </a:extLst>
          </p:cNvPr>
          <p:cNvSpPr txBox="1"/>
          <p:nvPr/>
        </p:nvSpPr>
        <p:spPr>
          <a:xfrm>
            <a:off x="2108200" y="4461002"/>
            <a:ext cx="4191000" cy="931799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200" dirty="0">
                <a:solidFill>
                  <a:srgbClr val="23222A"/>
                </a:solidFill>
                <a:latin typeface="Segoe UI" panose="020B0502040204020203" pitchFamily="34" charset="0"/>
              </a:rPr>
              <a:t>Служилые людей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BEC9725F-655D-8B22-5DEE-8CDD3230A89B}"/>
              </a:ext>
            </a:extLst>
          </p:cNvPr>
          <p:cNvCxnSpPr/>
          <p:nvPr/>
        </p:nvCxnSpPr>
        <p:spPr>
          <a:xfrm>
            <a:off x="1498600" y="5985701"/>
            <a:ext cx="279400" cy="0"/>
          </a:xfrm>
          <a:prstGeom prst="line">
            <a:avLst/>
          </a:prstGeom>
          <a:ln w="19050">
            <a:solidFill>
              <a:srgbClr val="B07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Member 3 card">
            <a:extLst>
              <a:ext uri="{FF2B5EF4-FFF2-40B4-BE49-F238E27FC236}">
                <a16:creationId xmlns:a16="http://schemas.microsoft.com/office/drawing/2014/main" id="{743FD68B-2687-F8CD-9DBF-4E5B7F392CCF}"/>
              </a:ext>
            </a:extLst>
          </p:cNvPr>
          <p:cNvSpPr/>
          <p:nvPr/>
        </p:nvSpPr>
        <p:spPr>
          <a:xfrm>
            <a:off x="1778000" y="5519801"/>
            <a:ext cx="4699000" cy="931799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Member 3 bar">
            <a:extLst>
              <a:ext uri="{FF2B5EF4-FFF2-40B4-BE49-F238E27FC236}">
                <a16:creationId xmlns:a16="http://schemas.microsoft.com/office/drawing/2014/main" id="{90C5C017-080A-5E82-BC58-9DD79DFA6A58}"/>
              </a:ext>
            </a:extLst>
          </p:cNvPr>
          <p:cNvSpPr/>
          <p:nvPr/>
        </p:nvSpPr>
        <p:spPr>
          <a:xfrm>
            <a:off x="1905000" y="5672201"/>
            <a:ext cx="50800" cy="626999"/>
          </a:xfrm>
          <a:prstGeom prst="rect">
            <a:avLst/>
          </a:prstGeom>
          <a:solidFill>
            <a:srgbClr val="B0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Member 3">
            <a:extLst>
              <a:ext uri="{FF2B5EF4-FFF2-40B4-BE49-F238E27FC236}">
                <a16:creationId xmlns:a16="http://schemas.microsoft.com/office/drawing/2014/main" id="{A84F919B-B700-4423-AD53-47F94A21CE6F}"/>
              </a:ext>
            </a:extLst>
          </p:cNvPr>
          <p:cNvSpPr txBox="1"/>
          <p:nvPr/>
        </p:nvSpPr>
        <p:spPr>
          <a:xfrm>
            <a:off x="2108200" y="5519801"/>
            <a:ext cx="4191000" cy="931799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200" dirty="0">
                <a:solidFill>
                  <a:srgbClr val="23222A"/>
                </a:solidFill>
                <a:latin typeface="Segoe UI" panose="020B0502040204020203" pitchFamily="34" charset="0"/>
              </a:rPr>
              <a:t>Купцы и посадские люди</a:t>
            </a:r>
          </a:p>
        </p:txBody>
      </p:sp>
      <p:pic>
        <p:nvPicPr>
          <p:cNvPr id="27" name="Sobor painting" descr="Земский собор. Картина">
            <a:extLst>
              <a:ext uri="{FF2B5EF4-FFF2-40B4-BE49-F238E27FC236}">
                <a16:creationId xmlns:a16="http://schemas.microsoft.com/office/drawing/2014/main" id="{0A33043E-10D3-7DAE-6F8A-00DF1E3B622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2693585"/>
            <a:ext cx="4800600" cy="3407833"/>
          </a:xfrm>
          <a:prstGeom prst="roundRect">
            <a:avLst>
              <a:gd name="adj" fmla="val 4000"/>
            </a:avLst>
          </a:prstGeom>
          <a:ln w="12700">
            <a:solidFill>
              <a:srgbClr val="D7C9A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8" name="Signature 100ballnik.com">
            <a:extLst>
              <a:ext uri="{FF2B5EF4-FFF2-40B4-BE49-F238E27FC236}">
                <a16:creationId xmlns:a16="http://schemas.microsoft.com/office/drawing/2014/main" id="{847C9F24-04BC-EE64-6043-3326A0A42884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06F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B806F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767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0E1E817-12C1-57EA-6453-9DA8EE7F8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D8B45F"/>
                </a:solidFill>
                <a:latin typeface="Book Antiqua" panose="02040602050305030304" pitchFamily="18" charset="0"/>
              </a:rPr>
              <a:t>Первый Земский собор и  Судебник 1550 г</a:t>
            </a:r>
          </a:p>
        </p:txBody>
      </p:sp>
      <p:cxnSp>
        <p:nvCxnSpPr>
          <p:cNvPr id="3" name="Title rule">
            <a:extLst>
              <a:ext uri="{FF2B5EF4-FFF2-40B4-BE49-F238E27FC236}">
                <a16:creationId xmlns:a16="http://schemas.microsoft.com/office/drawing/2014/main" id="{3685DDEE-0102-046A-46DA-F60879315DE3}"/>
              </a:ext>
            </a:extLst>
          </p:cNvPr>
          <p:cNvCxnSpPr/>
          <p:nvPr/>
        </p:nvCxnSpPr>
        <p:spPr>
          <a:xfrm>
            <a:off x="609600" y="1007364"/>
            <a:ext cx="812800" cy="0"/>
          </a:xfrm>
          <a:prstGeom prst="line">
            <a:avLst/>
          </a:prstGeom>
          <a:ln w="28575">
            <a:solidFill>
              <a:srgbClr val="D8B4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lozenge">
            <a:extLst>
              <a:ext uri="{FF2B5EF4-FFF2-40B4-BE49-F238E27FC236}">
                <a16:creationId xmlns:a16="http://schemas.microsoft.com/office/drawing/2014/main" id="{65FC66FA-C435-69BC-FDB2-F326F5A01911}"/>
              </a:ext>
            </a:extLst>
          </p:cNvPr>
          <p:cNvSpPr/>
          <p:nvPr/>
        </p:nvSpPr>
        <p:spPr>
          <a:xfrm>
            <a:off x="1498600" y="962914"/>
            <a:ext cx="88900" cy="88900"/>
          </a:xfrm>
          <a:prstGeom prst="diamond">
            <a:avLst/>
          </a:prstGeom>
          <a:solidFill>
            <a:srgbClr val="D8B45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udebnik text">
            <a:extLst>
              <a:ext uri="{FF2B5EF4-FFF2-40B4-BE49-F238E27FC236}">
                <a16:creationId xmlns:a16="http://schemas.microsoft.com/office/drawing/2014/main" id="{025DC612-1466-BDC4-FE76-93A3928F6E1F}"/>
              </a:ext>
            </a:extLst>
          </p:cNvPr>
          <p:cNvSpPr txBox="1"/>
          <p:nvPr/>
        </p:nvSpPr>
        <p:spPr>
          <a:xfrm>
            <a:off x="609600" y="1210564"/>
            <a:ext cx="5080000" cy="1844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300" b="1" dirty="0">
                <a:solidFill>
                  <a:srgbClr val="E8B65A"/>
                </a:solidFill>
                <a:latin typeface="Segoe UI" panose="020B0502040204020203" pitchFamily="34" charset="0"/>
              </a:rPr>
              <a:t>Земский собор 1549 г.</a:t>
            </a:r>
            <a:r>
              <a:rPr lang="ru-RU" sz="2300" dirty="0">
                <a:solidFill>
                  <a:srgbClr val="F4EFE4"/>
                </a:solidFill>
                <a:latin typeface="Segoe UI" panose="020B0502040204020203" pitchFamily="34" charset="0"/>
              </a:rPr>
              <a:t> утвердил составление </a:t>
            </a:r>
            <a:r>
              <a:rPr lang="ru-RU" sz="2300" b="1" dirty="0">
                <a:solidFill>
                  <a:srgbClr val="D8B45F"/>
                </a:solidFill>
                <a:latin typeface="Segoe UI" panose="020B0502040204020203" pitchFamily="34" charset="0"/>
              </a:rPr>
              <a:t>нового Судебника</a:t>
            </a:r>
            <a:r>
              <a:rPr lang="ru-RU" sz="2300" dirty="0">
                <a:solidFill>
                  <a:srgbClr val="F4EFE4"/>
                </a:solidFill>
                <a:latin typeface="Segoe UI" panose="020B0502040204020203" pitchFamily="34" charset="0"/>
              </a:rPr>
              <a:t>, который был подготовлен под руководством </a:t>
            </a:r>
            <a:r>
              <a:rPr lang="ru-RU" sz="2300" b="1" dirty="0">
                <a:solidFill>
                  <a:srgbClr val="F4EFE4"/>
                </a:solidFill>
                <a:latin typeface="Segoe UI" panose="020B0502040204020203" pitchFamily="34" charset="0"/>
              </a:rPr>
              <a:t>Алексея Адашева</a:t>
            </a:r>
            <a:r>
              <a:rPr lang="ru-RU" sz="2300" dirty="0">
                <a:solidFill>
                  <a:srgbClr val="F4EFE4"/>
                </a:solidFill>
                <a:latin typeface="Segoe UI" panose="020B0502040204020203" pitchFamily="34" charset="0"/>
              </a:rPr>
              <a:t> </a:t>
            </a:r>
            <a:r>
              <a:rPr lang="ru-RU" sz="2600" b="1" dirty="0">
                <a:solidFill>
                  <a:srgbClr val="D8B45F"/>
                </a:solidFill>
                <a:latin typeface="Book Antiqua" panose="02040602050305030304" pitchFamily="18" charset="0"/>
              </a:rPr>
              <a:t>в 1550 г.</a:t>
            </a:r>
          </a:p>
        </p:txBody>
      </p:sp>
      <p:sp>
        <p:nvSpPr>
          <p:cNvPr id="6" name="Question card">
            <a:extLst>
              <a:ext uri="{FF2B5EF4-FFF2-40B4-BE49-F238E27FC236}">
                <a16:creationId xmlns:a16="http://schemas.microsoft.com/office/drawing/2014/main" id="{F6236865-6EAA-E218-9D78-726744B80043}"/>
              </a:ext>
            </a:extLst>
          </p:cNvPr>
          <p:cNvSpPr/>
          <p:nvPr/>
        </p:nvSpPr>
        <p:spPr>
          <a:xfrm>
            <a:off x="609600" y="3384804"/>
            <a:ext cx="5080000" cy="1452880"/>
          </a:xfrm>
          <a:prstGeom prst="roundRect">
            <a:avLst>
              <a:gd name="adj" fmla="val 6000"/>
            </a:avLst>
          </a:prstGeom>
          <a:solidFill>
            <a:srgbClr val="F8F2E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Question">
            <a:extLst>
              <a:ext uri="{FF2B5EF4-FFF2-40B4-BE49-F238E27FC236}">
                <a16:creationId xmlns:a16="http://schemas.microsoft.com/office/drawing/2014/main" id="{A88A677C-6C1C-CD10-84BF-7C03FCE89F35}"/>
              </a:ext>
            </a:extLst>
          </p:cNvPr>
          <p:cNvSpPr txBox="1"/>
          <p:nvPr/>
        </p:nvSpPr>
        <p:spPr>
          <a:xfrm>
            <a:off x="889000" y="3562604"/>
            <a:ext cx="45974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A37B2B"/>
                </a:solidFill>
                <a:latin typeface="Segoe UI" panose="020B0502040204020203" pitchFamily="34" charset="0"/>
              </a:rPr>
              <a:t>§ 3-4, пункт 4.</a:t>
            </a:r>
            <a:r>
              <a:rPr lang="ru-RU" sz="2400" dirty="0">
                <a:solidFill>
                  <a:srgbClr val="23222A"/>
                </a:solidFill>
                <a:latin typeface="Segoe UI" panose="020B0502040204020203" pitchFamily="34" charset="0"/>
              </a:rPr>
              <a:t> Какие новые законы устанавливал судебник 1550 года?</a:t>
            </a:r>
          </a:p>
        </p:txBody>
      </p:sp>
      <p:sp>
        <p:nvSpPr>
          <p:cNvPr id="8" name="Question bar">
            <a:extLst>
              <a:ext uri="{FF2B5EF4-FFF2-40B4-BE49-F238E27FC236}">
                <a16:creationId xmlns:a16="http://schemas.microsoft.com/office/drawing/2014/main" id="{C2DF70F5-DDC3-2F87-F4DA-2BDDE3076B82}"/>
              </a:ext>
            </a:extLst>
          </p:cNvPr>
          <p:cNvSpPr/>
          <p:nvPr/>
        </p:nvSpPr>
        <p:spPr>
          <a:xfrm>
            <a:off x="711200" y="3511804"/>
            <a:ext cx="50800" cy="1198880"/>
          </a:xfrm>
          <a:prstGeom prst="rect">
            <a:avLst/>
          </a:prstGeom>
          <a:solidFill>
            <a:srgbClr val="A37B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udebnik passe-partout">
            <a:extLst>
              <a:ext uri="{FF2B5EF4-FFF2-40B4-BE49-F238E27FC236}">
                <a16:creationId xmlns:a16="http://schemas.microsoft.com/office/drawing/2014/main" id="{E088FDF6-970C-2708-38BB-F0BB64B5EB2C}"/>
              </a:ext>
            </a:extLst>
          </p:cNvPr>
          <p:cNvSpPr/>
          <p:nvPr/>
        </p:nvSpPr>
        <p:spPr>
          <a:xfrm>
            <a:off x="6019800" y="1894332"/>
            <a:ext cx="5664200" cy="3848100"/>
          </a:xfrm>
          <a:prstGeom prst="roundRect">
            <a:avLst>
              <a:gd name="adj" fmla="val 2500"/>
            </a:avLst>
          </a:prstGeom>
          <a:solidFill>
            <a:srgbClr val="EFE7D6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Sudebnik" descr="Судебник 1550 г. Рукопись">
            <a:extLst>
              <a:ext uri="{FF2B5EF4-FFF2-40B4-BE49-F238E27FC236}">
                <a16:creationId xmlns:a16="http://schemas.microsoft.com/office/drawing/2014/main" id="{4E808A8F-E753-333E-88F4-0F2E8AE55FF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800" y="2021332"/>
            <a:ext cx="5410200" cy="3594100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15770336-4DBC-A8C8-CE84-BF22E8823095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9AA4B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9AA4B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978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B83A9D5-0C5D-5800-D652-D23F71147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3222A"/>
                </a:solidFill>
                <a:latin typeface="Book Antiqua" panose="02040602050305030304" pitchFamily="18" charset="0"/>
              </a:rPr>
              <a:t>Первый Земский собор и Судебник 1550 г</a:t>
            </a:r>
          </a:p>
        </p:txBody>
      </p:sp>
      <p:cxnSp>
        <p:nvCxnSpPr>
          <p:cNvPr id="3" name="Title rule">
            <a:extLst>
              <a:ext uri="{FF2B5EF4-FFF2-40B4-BE49-F238E27FC236}">
                <a16:creationId xmlns:a16="http://schemas.microsoft.com/office/drawing/2014/main" id="{B09BFE32-5DE4-BC2E-49B6-5DDA735A5A44}"/>
              </a:ext>
            </a:extLst>
          </p:cNvPr>
          <p:cNvCxnSpPr/>
          <p:nvPr/>
        </p:nvCxnSpPr>
        <p:spPr>
          <a:xfrm>
            <a:off x="609600" y="1007364"/>
            <a:ext cx="812800" cy="0"/>
          </a:xfrm>
          <a:prstGeom prst="line">
            <a:avLst/>
          </a:prstGeom>
          <a:ln w="28575">
            <a:solidFill>
              <a:srgbClr val="A37B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lozenge">
            <a:extLst>
              <a:ext uri="{FF2B5EF4-FFF2-40B4-BE49-F238E27FC236}">
                <a16:creationId xmlns:a16="http://schemas.microsoft.com/office/drawing/2014/main" id="{84C29743-95BB-3DDF-6728-7E728BB8929C}"/>
              </a:ext>
            </a:extLst>
          </p:cNvPr>
          <p:cNvSpPr/>
          <p:nvPr/>
        </p:nvSpPr>
        <p:spPr>
          <a:xfrm>
            <a:off x="1498600" y="962914"/>
            <a:ext cx="88900" cy="88900"/>
          </a:xfrm>
          <a:prstGeom prst="diamond">
            <a:avLst/>
          </a:prstGeom>
          <a:solidFill>
            <a:srgbClr val="A37B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udebnik text">
            <a:extLst>
              <a:ext uri="{FF2B5EF4-FFF2-40B4-BE49-F238E27FC236}">
                <a16:creationId xmlns:a16="http://schemas.microsoft.com/office/drawing/2014/main" id="{762B8247-ACE7-7190-0057-B1CA4FF748ED}"/>
              </a:ext>
            </a:extLst>
          </p:cNvPr>
          <p:cNvSpPr txBox="1"/>
          <p:nvPr/>
        </p:nvSpPr>
        <p:spPr>
          <a:xfrm>
            <a:off x="609600" y="1210564"/>
            <a:ext cx="76200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200" dirty="0">
                <a:solidFill>
                  <a:srgbClr val="55525C"/>
                </a:solidFill>
                <a:latin typeface="Segoe UI" panose="020B0502040204020203" pitchFamily="34" charset="0"/>
              </a:rPr>
              <a:t>Земский собор 1549 г. утвердил составление нового Судебника, который был подготовлен под руководством Алексея Адашева в 1550 г.</a:t>
            </a:r>
          </a:p>
        </p:txBody>
      </p:sp>
      <p:sp>
        <p:nvSpPr>
          <p:cNvPr id="6" name="Check head chip">
            <a:extLst>
              <a:ext uri="{FF2B5EF4-FFF2-40B4-BE49-F238E27FC236}">
                <a16:creationId xmlns:a16="http://schemas.microsoft.com/office/drawing/2014/main" id="{5EC4530D-B0A7-C0BF-E1CC-32FE10FF983F}"/>
              </a:ext>
            </a:extLst>
          </p:cNvPr>
          <p:cNvSpPr/>
          <p:nvPr/>
        </p:nvSpPr>
        <p:spPr>
          <a:xfrm>
            <a:off x="609600" y="2445004"/>
            <a:ext cx="2794000" cy="482600"/>
          </a:xfrm>
          <a:prstGeom prst="roundRect">
            <a:avLst>
              <a:gd name="adj" fmla="val 50000"/>
            </a:avLst>
          </a:prstGeom>
          <a:solidFill>
            <a:srgbClr val="A37B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Check head">
            <a:extLst>
              <a:ext uri="{FF2B5EF4-FFF2-40B4-BE49-F238E27FC236}">
                <a16:creationId xmlns:a16="http://schemas.microsoft.com/office/drawing/2014/main" id="{9485AB6B-5D54-AC06-ABA9-B04B80D4A297}"/>
              </a:ext>
            </a:extLst>
          </p:cNvPr>
          <p:cNvSpPr txBox="1"/>
          <p:nvPr/>
        </p:nvSpPr>
        <p:spPr>
          <a:xfrm>
            <a:off x="711200" y="2445004"/>
            <a:ext cx="2590800" cy="482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100" dirty="0">
                <a:solidFill>
                  <a:srgbClr val="FFFFFF"/>
                </a:solidFill>
                <a:latin typeface="Book Antiqua" panose="02040602050305030304" pitchFamily="18" charset="0"/>
              </a:rPr>
              <a:t>Проверь себя:</a:t>
            </a:r>
          </a:p>
        </p:txBody>
      </p:sp>
      <p:sp>
        <p:nvSpPr>
          <p:cNvPr id="8" name="Law 0 card">
            <a:extLst>
              <a:ext uri="{FF2B5EF4-FFF2-40B4-BE49-F238E27FC236}">
                <a16:creationId xmlns:a16="http://schemas.microsoft.com/office/drawing/2014/main" id="{559D22C5-D37A-7303-8D4F-9D79258A8EFE}"/>
              </a:ext>
            </a:extLst>
          </p:cNvPr>
          <p:cNvSpPr/>
          <p:nvPr/>
        </p:nvSpPr>
        <p:spPr>
          <a:xfrm>
            <a:off x="609600" y="3105404"/>
            <a:ext cx="3708400" cy="1320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aw 0 bar">
            <a:extLst>
              <a:ext uri="{FF2B5EF4-FFF2-40B4-BE49-F238E27FC236}">
                <a16:creationId xmlns:a16="http://schemas.microsoft.com/office/drawing/2014/main" id="{5AC9CDDB-74F9-59DE-3BEC-D0C5385B2AF4}"/>
              </a:ext>
            </a:extLst>
          </p:cNvPr>
          <p:cNvSpPr/>
          <p:nvPr/>
        </p:nvSpPr>
        <p:spPr>
          <a:xfrm>
            <a:off x="736600" y="3257804"/>
            <a:ext cx="50800" cy="1016000"/>
          </a:xfrm>
          <a:prstGeom prst="rect">
            <a:avLst/>
          </a:prstGeom>
          <a:solidFill>
            <a:srgbClr val="B23B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Law 0">
            <a:extLst>
              <a:ext uri="{FF2B5EF4-FFF2-40B4-BE49-F238E27FC236}">
                <a16:creationId xmlns:a16="http://schemas.microsoft.com/office/drawing/2014/main" id="{64BE3122-067F-E272-6534-6EDDAA708814}"/>
              </a:ext>
            </a:extLst>
          </p:cNvPr>
          <p:cNvSpPr txBox="1"/>
          <p:nvPr/>
        </p:nvSpPr>
        <p:spPr>
          <a:xfrm>
            <a:off x="939800" y="3105404"/>
            <a:ext cx="3200400" cy="1320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300" dirty="0">
                <a:solidFill>
                  <a:srgbClr val="23222A"/>
                </a:solidFill>
                <a:latin typeface="Segoe UI" panose="020B0502040204020203" pitchFamily="34" charset="0"/>
              </a:rPr>
              <a:t>Устанавливал наказания за произвол и взятки.</a:t>
            </a:r>
          </a:p>
        </p:txBody>
      </p:sp>
      <p:sp>
        <p:nvSpPr>
          <p:cNvPr id="11" name="Law 1 card">
            <a:extLst>
              <a:ext uri="{FF2B5EF4-FFF2-40B4-BE49-F238E27FC236}">
                <a16:creationId xmlns:a16="http://schemas.microsoft.com/office/drawing/2014/main" id="{5DF9E13A-D5BA-92F4-D3FA-254811EAEB60}"/>
              </a:ext>
            </a:extLst>
          </p:cNvPr>
          <p:cNvSpPr/>
          <p:nvPr/>
        </p:nvSpPr>
        <p:spPr>
          <a:xfrm>
            <a:off x="4521200" y="3105404"/>
            <a:ext cx="3708400" cy="1320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Law 1 bar">
            <a:extLst>
              <a:ext uri="{FF2B5EF4-FFF2-40B4-BE49-F238E27FC236}">
                <a16:creationId xmlns:a16="http://schemas.microsoft.com/office/drawing/2014/main" id="{3BBC86F9-2E6A-A46A-A336-F90A68F70F8A}"/>
              </a:ext>
            </a:extLst>
          </p:cNvPr>
          <p:cNvSpPr/>
          <p:nvPr/>
        </p:nvSpPr>
        <p:spPr>
          <a:xfrm>
            <a:off x="4648200" y="3257804"/>
            <a:ext cx="50800" cy="1016000"/>
          </a:xfrm>
          <a:prstGeom prst="rect">
            <a:avLst/>
          </a:prstGeom>
          <a:solidFill>
            <a:srgbClr val="B23B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Law 1">
            <a:extLst>
              <a:ext uri="{FF2B5EF4-FFF2-40B4-BE49-F238E27FC236}">
                <a16:creationId xmlns:a16="http://schemas.microsoft.com/office/drawing/2014/main" id="{9AA99EDB-DE92-2E16-2948-509086AE85B7}"/>
              </a:ext>
            </a:extLst>
          </p:cNvPr>
          <p:cNvSpPr txBox="1"/>
          <p:nvPr/>
        </p:nvSpPr>
        <p:spPr>
          <a:xfrm>
            <a:off x="4851400" y="3105404"/>
            <a:ext cx="3200400" cy="1320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300" dirty="0">
                <a:solidFill>
                  <a:srgbClr val="23222A"/>
                </a:solidFill>
                <a:latin typeface="Segoe UI" panose="020B0502040204020203" pitchFamily="34" charset="0"/>
              </a:rPr>
              <a:t>Ограничивал власть наместников.</a:t>
            </a:r>
          </a:p>
        </p:txBody>
      </p:sp>
      <p:sp>
        <p:nvSpPr>
          <p:cNvPr id="14" name="Law 2 card">
            <a:extLst>
              <a:ext uri="{FF2B5EF4-FFF2-40B4-BE49-F238E27FC236}">
                <a16:creationId xmlns:a16="http://schemas.microsoft.com/office/drawing/2014/main" id="{300BBF62-C8C4-40E7-2556-2031CDAC8B5B}"/>
              </a:ext>
            </a:extLst>
          </p:cNvPr>
          <p:cNvSpPr/>
          <p:nvPr/>
        </p:nvSpPr>
        <p:spPr>
          <a:xfrm>
            <a:off x="609600" y="4604004"/>
            <a:ext cx="3708400" cy="1320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Law 2 bar">
            <a:extLst>
              <a:ext uri="{FF2B5EF4-FFF2-40B4-BE49-F238E27FC236}">
                <a16:creationId xmlns:a16="http://schemas.microsoft.com/office/drawing/2014/main" id="{53E3CCBD-CF86-72CA-C87E-415867523511}"/>
              </a:ext>
            </a:extLst>
          </p:cNvPr>
          <p:cNvSpPr/>
          <p:nvPr/>
        </p:nvSpPr>
        <p:spPr>
          <a:xfrm>
            <a:off x="736600" y="4756404"/>
            <a:ext cx="50800" cy="1016000"/>
          </a:xfrm>
          <a:prstGeom prst="rect">
            <a:avLst/>
          </a:prstGeom>
          <a:solidFill>
            <a:srgbClr val="B23B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Law 2">
            <a:extLst>
              <a:ext uri="{FF2B5EF4-FFF2-40B4-BE49-F238E27FC236}">
                <a16:creationId xmlns:a16="http://schemas.microsoft.com/office/drawing/2014/main" id="{C2A34B22-A367-4ADD-0157-5E8E6961E3AE}"/>
              </a:ext>
            </a:extLst>
          </p:cNvPr>
          <p:cNvSpPr txBox="1"/>
          <p:nvPr/>
        </p:nvSpPr>
        <p:spPr>
          <a:xfrm>
            <a:off x="939800" y="4604004"/>
            <a:ext cx="3200400" cy="1320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300" dirty="0">
                <a:solidFill>
                  <a:srgbClr val="23222A"/>
                </a:solidFill>
                <a:latin typeface="Segoe UI" panose="020B0502040204020203" pitchFamily="34" charset="0"/>
              </a:rPr>
              <a:t>Подтвердил право крестьян на смену хозяина в Юрьев день.</a:t>
            </a:r>
          </a:p>
        </p:txBody>
      </p:sp>
      <p:sp>
        <p:nvSpPr>
          <p:cNvPr id="17" name="Law 3 card">
            <a:extLst>
              <a:ext uri="{FF2B5EF4-FFF2-40B4-BE49-F238E27FC236}">
                <a16:creationId xmlns:a16="http://schemas.microsoft.com/office/drawing/2014/main" id="{2F0C480F-1FB7-ED50-1FD0-C902FC6F3FFE}"/>
              </a:ext>
            </a:extLst>
          </p:cNvPr>
          <p:cNvSpPr/>
          <p:nvPr/>
        </p:nvSpPr>
        <p:spPr>
          <a:xfrm>
            <a:off x="4521200" y="4604004"/>
            <a:ext cx="3708400" cy="1320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Law 3 bar">
            <a:extLst>
              <a:ext uri="{FF2B5EF4-FFF2-40B4-BE49-F238E27FC236}">
                <a16:creationId xmlns:a16="http://schemas.microsoft.com/office/drawing/2014/main" id="{FBEDCF30-AEE7-FA66-D4F6-5682756A3DC8}"/>
              </a:ext>
            </a:extLst>
          </p:cNvPr>
          <p:cNvSpPr/>
          <p:nvPr/>
        </p:nvSpPr>
        <p:spPr>
          <a:xfrm>
            <a:off x="4648200" y="4756404"/>
            <a:ext cx="50800" cy="1016000"/>
          </a:xfrm>
          <a:prstGeom prst="rect">
            <a:avLst/>
          </a:prstGeom>
          <a:solidFill>
            <a:srgbClr val="B23B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Law 3">
            <a:extLst>
              <a:ext uri="{FF2B5EF4-FFF2-40B4-BE49-F238E27FC236}">
                <a16:creationId xmlns:a16="http://schemas.microsoft.com/office/drawing/2014/main" id="{3653BFE8-BCD7-097C-2F66-E96C43F8DB4F}"/>
              </a:ext>
            </a:extLst>
          </p:cNvPr>
          <p:cNvSpPr txBox="1"/>
          <p:nvPr/>
        </p:nvSpPr>
        <p:spPr>
          <a:xfrm>
            <a:off x="4851400" y="4604004"/>
            <a:ext cx="3200400" cy="1320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300" dirty="0">
                <a:solidFill>
                  <a:srgbClr val="23222A"/>
                </a:solidFill>
                <a:latin typeface="Segoe UI" panose="020B0502040204020203" pitchFamily="34" charset="0"/>
              </a:rPr>
              <a:t>Увеличивал размер пожилого.</a:t>
            </a:r>
          </a:p>
        </p:txBody>
      </p:sp>
      <p:sp>
        <p:nvSpPr>
          <p:cNvPr id="20" name="Sudebnik edition mount">
            <a:extLst>
              <a:ext uri="{FF2B5EF4-FFF2-40B4-BE49-F238E27FC236}">
                <a16:creationId xmlns:a16="http://schemas.microsoft.com/office/drawing/2014/main" id="{9E41173E-43C7-0DF6-27BE-FDD5AC7F5937}"/>
              </a:ext>
            </a:extLst>
          </p:cNvPr>
          <p:cNvSpPr/>
          <p:nvPr/>
        </p:nvSpPr>
        <p:spPr>
          <a:xfrm>
            <a:off x="8509000" y="1902778"/>
            <a:ext cx="3073400" cy="3856608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9A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Sudebnik edition" descr="Судебник царя Иоанна Васильевича. Издание В. Н. Татищева, 1768 г.">
            <a:extLst>
              <a:ext uri="{FF2B5EF4-FFF2-40B4-BE49-F238E27FC236}">
                <a16:creationId xmlns:a16="http://schemas.microsoft.com/office/drawing/2014/main" id="{14C2489A-41E9-00DF-4659-1A69C9C2EB6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2004378"/>
            <a:ext cx="2870200" cy="3653408"/>
          </a:xfrm>
          <a:prstGeom prst="rect">
            <a:avLst/>
          </a:prstGeom>
        </p:spPr>
      </p:pic>
      <p:sp>
        <p:nvSpPr>
          <p:cNvPr id="23" name="Signature 100ballnik.com">
            <a:extLst>
              <a:ext uri="{FF2B5EF4-FFF2-40B4-BE49-F238E27FC236}">
                <a16:creationId xmlns:a16="http://schemas.microsoft.com/office/drawing/2014/main" id="{637C7EE8-6984-7165-B7D5-EAE0F88D173C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06F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B806F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102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AC635FD-31C9-0A5A-864C-282FAB4BD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dirty="0">
                <a:solidFill>
                  <a:srgbClr val="D8B45F"/>
                </a:solidFill>
                <a:latin typeface="Book Antiqua" panose="02040602050305030304" pitchFamily="18" charset="0"/>
              </a:rPr>
              <a:t>Церковные соборы и начало книгопечатания</a:t>
            </a:r>
          </a:p>
        </p:txBody>
      </p:sp>
      <p:cxnSp>
        <p:nvCxnSpPr>
          <p:cNvPr id="3" name="Title rule">
            <a:extLst>
              <a:ext uri="{FF2B5EF4-FFF2-40B4-BE49-F238E27FC236}">
                <a16:creationId xmlns:a16="http://schemas.microsoft.com/office/drawing/2014/main" id="{F4333FB0-4E69-F7E1-CD97-DD4766E13580}"/>
              </a:ext>
            </a:extLst>
          </p:cNvPr>
          <p:cNvCxnSpPr/>
          <p:nvPr/>
        </p:nvCxnSpPr>
        <p:spPr>
          <a:xfrm>
            <a:off x="609600" y="949452"/>
            <a:ext cx="812800" cy="0"/>
          </a:xfrm>
          <a:prstGeom prst="line">
            <a:avLst/>
          </a:prstGeom>
          <a:ln w="28575">
            <a:solidFill>
              <a:srgbClr val="D8B4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lozenge">
            <a:extLst>
              <a:ext uri="{FF2B5EF4-FFF2-40B4-BE49-F238E27FC236}">
                <a16:creationId xmlns:a16="http://schemas.microsoft.com/office/drawing/2014/main" id="{31460CD8-73D2-68C4-4D44-BB5215C7FD6F}"/>
              </a:ext>
            </a:extLst>
          </p:cNvPr>
          <p:cNvSpPr/>
          <p:nvPr/>
        </p:nvSpPr>
        <p:spPr>
          <a:xfrm>
            <a:off x="1498600" y="905002"/>
            <a:ext cx="88900" cy="88900"/>
          </a:xfrm>
          <a:prstGeom prst="diamond">
            <a:avLst/>
          </a:prstGeom>
          <a:solidFill>
            <a:srgbClr val="D8B45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oglav passe-partout">
            <a:extLst>
              <a:ext uri="{FF2B5EF4-FFF2-40B4-BE49-F238E27FC236}">
                <a16:creationId xmlns:a16="http://schemas.microsoft.com/office/drawing/2014/main" id="{17317663-8BC0-C84B-8F88-AD55A585C124}"/>
              </a:ext>
            </a:extLst>
          </p:cNvPr>
          <p:cNvSpPr/>
          <p:nvPr/>
        </p:nvSpPr>
        <p:spPr>
          <a:xfrm>
            <a:off x="508000" y="1110273"/>
            <a:ext cx="3810000" cy="5358306"/>
          </a:xfrm>
          <a:prstGeom prst="roundRect">
            <a:avLst>
              <a:gd name="adj" fmla="val 2500"/>
            </a:avLst>
          </a:prstGeom>
          <a:solidFill>
            <a:srgbClr val="EFE7D6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Stoglav" descr="Стоглав. Рукопись">
            <a:extLst>
              <a:ext uri="{FF2B5EF4-FFF2-40B4-BE49-F238E27FC236}">
                <a16:creationId xmlns:a16="http://schemas.microsoft.com/office/drawing/2014/main" id="{C77E9599-BECD-22CA-06A0-6836B90C48F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1237273"/>
            <a:ext cx="3556000" cy="5104306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8" name="Stoglav text">
            <a:extLst>
              <a:ext uri="{FF2B5EF4-FFF2-40B4-BE49-F238E27FC236}">
                <a16:creationId xmlns:a16="http://schemas.microsoft.com/office/drawing/2014/main" id="{BF632A75-4D5F-9F84-90EC-C5F33C788F98}"/>
              </a:ext>
            </a:extLst>
          </p:cNvPr>
          <p:cNvSpPr txBox="1"/>
          <p:nvPr/>
        </p:nvSpPr>
        <p:spPr>
          <a:xfrm>
            <a:off x="4724400" y="1152652"/>
            <a:ext cx="6858000" cy="1280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100" b="1" dirty="0">
                <a:solidFill>
                  <a:srgbClr val="C1A8E6"/>
                </a:solidFill>
                <a:latin typeface="Segoe UI" panose="020B0502040204020203" pitchFamily="34" charset="0"/>
              </a:rPr>
              <a:t>Церковный собор 1551 года</a:t>
            </a:r>
            <a:r>
              <a:rPr lang="ru-RU" sz="2100" dirty="0">
                <a:solidFill>
                  <a:srgbClr val="F4EFE4"/>
                </a:solidFill>
                <a:latin typeface="Segoe UI" panose="020B0502040204020203" pitchFamily="34" charset="0"/>
              </a:rPr>
              <a:t> вошёл в историю под названием </a:t>
            </a:r>
            <a:r>
              <a:rPr lang="ru-RU" sz="2100" b="1" dirty="0">
                <a:solidFill>
                  <a:srgbClr val="D8B45F"/>
                </a:solidFill>
                <a:latin typeface="Segoe UI" panose="020B0502040204020203" pitchFamily="34" charset="0"/>
              </a:rPr>
              <a:t>«Стоглавый»</a:t>
            </a:r>
            <a:r>
              <a:rPr lang="ru-RU" sz="2100" dirty="0">
                <a:solidFill>
                  <a:srgbClr val="F4EFE4"/>
                </a:solidFill>
                <a:latin typeface="Segoe UI" panose="020B0502040204020203" pitchFamily="34" charset="0"/>
              </a:rPr>
              <a:t>, поскольку итоги его работы были систематизированы в сборнике, состоящем из </a:t>
            </a:r>
            <a:r>
              <a:rPr lang="ru-RU" sz="2100" b="1" dirty="0">
                <a:solidFill>
                  <a:srgbClr val="D8B45F"/>
                </a:solidFill>
                <a:latin typeface="Segoe UI" panose="020B0502040204020203" pitchFamily="34" charset="0"/>
              </a:rPr>
              <a:t>ста глав</a:t>
            </a:r>
            <a:r>
              <a:rPr lang="ru-RU" sz="2100" dirty="0">
                <a:solidFill>
                  <a:srgbClr val="F4EFE4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9" name="Rule 0 card">
            <a:extLst>
              <a:ext uri="{FF2B5EF4-FFF2-40B4-BE49-F238E27FC236}">
                <a16:creationId xmlns:a16="http://schemas.microsoft.com/office/drawing/2014/main" id="{AFE590BF-9137-09E4-AD2D-D7024D951EF9}"/>
              </a:ext>
            </a:extLst>
          </p:cNvPr>
          <p:cNvSpPr/>
          <p:nvPr/>
        </p:nvSpPr>
        <p:spPr>
          <a:xfrm>
            <a:off x="4724400" y="2686812"/>
            <a:ext cx="6858000" cy="944880"/>
          </a:xfrm>
          <a:prstGeom prst="roundRect">
            <a:avLst>
              <a:gd name="adj" fmla="val 6000"/>
            </a:avLst>
          </a:prstGeom>
          <a:solidFill>
            <a:srgbClr val="24304F"/>
          </a:solidFill>
          <a:ln w="9525">
            <a:solidFill>
              <a:srgbClr val="3B4A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ule 0">
            <a:extLst>
              <a:ext uri="{FF2B5EF4-FFF2-40B4-BE49-F238E27FC236}">
                <a16:creationId xmlns:a16="http://schemas.microsoft.com/office/drawing/2014/main" id="{1085BB89-1881-9A68-F7B1-B5A55B0329DA}"/>
              </a:ext>
            </a:extLst>
          </p:cNvPr>
          <p:cNvSpPr txBox="1"/>
          <p:nvPr/>
        </p:nvSpPr>
        <p:spPr>
          <a:xfrm>
            <a:off x="4978400" y="2839212"/>
            <a:ext cx="64262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F4EFE4"/>
                </a:solidFill>
                <a:latin typeface="Segoe UI" panose="020B0502040204020203" pitchFamily="34" charset="0"/>
              </a:rPr>
              <a:t>Сохранилась привилегия особого </a:t>
            </a:r>
            <a:r>
              <a:rPr lang="ru-RU" sz="2100" b="1" dirty="0">
                <a:solidFill>
                  <a:srgbClr val="C1A8E6"/>
                </a:solidFill>
                <a:latin typeface="Segoe UI" panose="020B0502040204020203" pitchFamily="34" charset="0"/>
              </a:rPr>
              <a:t>церковного суда</a:t>
            </a:r>
            <a:r>
              <a:rPr lang="ru-RU" sz="2100" dirty="0">
                <a:solidFill>
                  <a:srgbClr val="F4EFE4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1" name="Rule 0 bar">
            <a:extLst>
              <a:ext uri="{FF2B5EF4-FFF2-40B4-BE49-F238E27FC236}">
                <a16:creationId xmlns:a16="http://schemas.microsoft.com/office/drawing/2014/main" id="{EE5535FF-9972-CCC7-12FA-8E712B029A68}"/>
              </a:ext>
            </a:extLst>
          </p:cNvPr>
          <p:cNvSpPr/>
          <p:nvPr/>
        </p:nvSpPr>
        <p:spPr>
          <a:xfrm>
            <a:off x="4826000" y="2813812"/>
            <a:ext cx="50800" cy="690880"/>
          </a:xfrm>
          <a:prstGeom prst="rect">
            <a:avLst/>
          </a:prstGeom>
          <a:solidFill>
            <a:srgbClr val="C1A8E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ule 1 card">
            <a:extLst>
              <a:ext uri="{FF2B5EF4-FFF2-40B4-BE49-F238E27FC236}">
                <a16:creationId xmlns:a16="http://schemas.microsoft.com/office/drawing/2014/main" id="{F87F20BC-07FB-B06B-B309-753A6E008959}"/>
              </a:ext>
            </a:extLst>
          </p:cNvPr>
          <p:cNvSpPr/>
          <p:nvPr/>
        </p:nvSpPr>
        <p:spPr>
          <a:xfrm>
            <a:off x="4724400" y="3784092"/>
            <a:ext cx="6858000" cy="944880"/>
          </a:xfrm>
          <a:prstGeom prst="roundRect">
            <a:avLst>
              <a:gd name="adj" fmla="val 6000"/>
            </a:avLst>
          </a:prstGeom>
          <a:solidFill>
            <a:srgbClr val="24304F"/>
          </a:solidFill>
          <a:ln w="9525">
            <a:solidFill>
              <a:srgbClr val="3B4A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ule 1">
            <a:extLst>
              <a:ext uri="{FF2B5EF4-FFF2-40B4-BE49-F238E27FC236}">
                <a16:creationId xmlns:a16="http://schemas.microsoft.com/office/drawing/2014/main" id="{3DC8049C-539E-242F-E7BD-B6C119AAFD8F}"/>
              </a:ext>
            </a:extLst>
          </p:cNvPr>
          <p:cNvSpPr txBox="1"/>
          <p:nvPr/>
        </p:nvSpPr>
        <p:spPr>
          <a:xfrm>
            <a:off x="4978400" y="3936492"/>
            <a:ext cx="64262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F4EFE4"/>
                </a:solidFill>
                <a:latin typeface="Segoe UI" panose="020B0502040204020203" pitchFamily="34" charset="0"/>
              </a:rPr>
              <a:t>В обязанности </a:t>
            </a:r>
            <a:r>
              <a:rPr lang="ru-RU" sz="2100" b="1" dirty="0">
                <a:solidFill>
                  <a:srgbClr val="C1A8E6"/>
                </a:solidFill>
                <a:latin typeface="Segoe UI" panose="020B0502040204020203" pitchFamily="34" charset="0"/>
              </a:rPr>
              <a:t>духовенства</a:t>
            </a:r>
            <a:r>
              <a:rPr lang="ru-RU" sz="2100" dirty="0">
                <a:solidFill>
                  <a:srgbClr val="F4EFE4"/>
                </a:solidFill>
                <a:latin typeface="Segoe UI" panose="020B0502040204020203" pitchFamily="34" charset="0"/>
              </a:rPr>
              <a:t> вменялась борьба с народным пьянством и забота о нравах прихожан.</a:t>
            </a:r>
          </a:p>
        </p:txBody>
      </p:sp>
      <p:sp>
        <p:nvSpPr>
          <p:cNvPr id="14" name="Rule 1 bar">
            <a:extLst>
              <a:ext uri="{FF2B5EF4-FFF2-40B4-BE49-F238E27FC236}">
                <a16:creationId xmlns:a16="http://schemas.microsoft.com/office/drawing/2014/main" id="{9B1F914C-0FD8-8680-EA21-088ED1F90929}"/>
              </a:ext>
            </a:extLst>
          </p:cNvPr>
          <p:cNvSpPr/>
          <p:nvPr/>
        </p:nvSpPr>
        <p:spPr>
          <a:xfrm>
            <a:off x="4826000" y="3911092"/>
            <a:ext cx="50800" cy="690880"/>
          </a:xfrm>
          <a:prstGeom prst="rect">
            <a:avLst/>
          </a:prstGeom>
          <a:solidFill>
            <a:srgbClr val="C1A8E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ule 2 card">
            <a:extLst>
              <a:ext uri="{FF2B5EF4-FFF2-40B4-BE49-F238E27FC236}">
                <a16:creationId xmlns:a16="http://schemas.microsoft.com/office/drawing/2014/main" id="{56B8E81F-D38E-A5C0-28C9-F14BC0169EDB}"/>
              </a:ext>
            </a:extLst>
          </p:cNvPr>
          <p:cNvSpPr/>
          <p:nvPr/>
        </p:nvSpPr>
        <p:spPr>
          <a:xfrm>
            <a:off x="4724400" y="4881372"/>
            <a:ext cx="6858000" cy="944880"/>
          </a:xfrm>
          <a:prstGeom prst="roundRect">
            <a:avLst>
              <a:gd name="adj" fmla="val 6000"/>
            </a:avLst>
          </a:prstGeom>
          <a:solidFill>
            <a:srgbClr val="24304F"/>
          </a:solidFill>
          <a:ln w="9525">
            <a:solidFill>
              <a:srgbClr val="3B4A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ule 2">
            <a:extLst>
              <a:ext uri="{FF2B5EF4-FFF2-40B4-BE49-F238E27FC236}">
                <a16:creationId xmlns:a16="http://schemas.microsoft.com/office/drawing/2014/main" id="{351A56E8-EF9E-B22F-9870-8906C6BE00BF}"/>
              </a:ext>
            </a:extLst>
          </p:cNvPr>
          <p:cNvSpPr txBox="1"/>
          <p:nvPr/>
        </p:nvSpPr>
        <p:spPr>
          <a:xfrm>
            <a:off x="4978400" y="5033772"/>
            <a:ext cx="64262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F4EFE4"/>
                </a:solidFill>
                <a:latin typeface="Segoe UI" panose="020B0502040204020203" pitchFamily="34" charset="0"/>
              </a:rPr>
              <a:t>На </a:t>
            </a:r>
            <a:r>
              <a:rPr lang="ru-RU" sz="2100" b="1" dirty="0">
                <a:solidFill>
                  <a:srgbClr val="C1A8E6"/>
                </a:solidFill>
                <a:latin typeface="Segoe UI" panose="020B0502040204020203" pitchFamily="34" charset="0"/>
              </a:rPr>
              <a:t>монастыри</a:t>
            </a:r>
            <a:r>
              <a:rPr lang="ru-RU" sz="2100" dirty="0">
                <a:solidFill>
                  <a:srgbClr val="F4EFE4"/>
                </a:solidFill>
                <a:latin typeface="Segoe UI" panose="020B0502040204020203" pitchFamily="34" charset="0"/>
              </a:rPr>
              <a:t> возлагались задачи по обучению грамоте и оказанию помощи убогим и больным.</a:t>
            </a:r>
          </a:p>
        </p:txBody>
      </p:sp>
      <p:sp>
        <p:nvSpPr>
          <p:cNvPr id="17" name="Rule 2 bar">
            <a:extLst>
              <a:ext uri="{FF2B5EF4-FFF2-40B4-BE49-F238E27FC236}">
                <a16:creationId xmlns:a16="http://schemas.microsoft.com/office/drawing/2014/main" id="{F31C2903-4744-4F60-A093-B701F821C10B}"/>
              </a:ext>
            </a:extLst>
          </p:cNvPr>
          <p:cNvSpPr/>
          <p:nvPr/>
        </p:nvSpPr>
        <p:spPr>
          <a:xfrm>
            <a:off x="4826000" y="5008372"/>
            <a:ext cx="50800" cy="690880"/>
          </a:xfrm>
          <a:prstGeom prst="rect">
            <a:avLst/>
          </a:prstGeom>
          <a:solidFill>
            <a:srgbClr val="C1A8E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06207482-EEBB-D3D9-16C5-B6196B3A22C6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9AA4B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9AA4B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436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2A2331D-1418-D7BC-A858-D1574A52C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dirty="0">
                <a:solidFill>
                  <a:srgbClr val="23222A"/>
                </a:solidFill>
                <a:latin typeface="Book Antiqua" panose="02040602050305030304" pitchFamily="18" charset="0"/>
              </a:rPr>
              <a:t>Церковные соборы и начало книгопечатания</a:t>
            </a:r>
          </a:p>
        </p:txBody>
      </p:sp>
      <p:cxnSp>
        <p:nvCxnSpPr>
          <p:cNvPr id="3" name="Title rule">
            <a:extLst>
              <a:ext uri="{FF2B5EF4-FFF2-40B4-BE49-F238E27FC236}">
                <a16:creationId xmlns:a16="http://schemas.microsoft.com/office/drawing/2014/main" id="{05D3E11F-F0E6-FBF9-7920-CB88E18DD261}"/>
              </a:ext>
            </a:extLst>
          </p:cNvPr>
          <p:cNvCxnSpPr/>
          <p:nvPr/>
        </p:nvCxnSpPr>
        <p:spPr>
          <a:xfrm>
            <a:off x="609600" y="949452"/>
            <a:ext cx="812800" cy="0"/>
          </a:xfrm>
          <a:prstGeom prst="line">
            <a:avLst/>
          </a:prstGeom>
          <a:ln w="28575">
            <a:solidFill>
              <a:srgbClr val="A37B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lozenge">
            <a:extLst>
              <a:ext uri="{FF2B5EF4-FFF2-40B4-BE49-F238E27FC236}">
                <a16:creationId xmlns:a16="http://schemas.microsoft.com/office/drawing/2014/main" id="{B2E7049E-6DD9-5892-2C1D-03F84CFCF48A}"/>
              </a:ext>
            </a:extLst>
          </p:cNvPr>
          <p:cNvSpPr/>
          <p:nvPr/>
        </p:nvSpPr>
        <p:spPr>
          <a:xfrm>
            <a:off x="1498600" y="905002"/>
            <a:ext cx="88900" cy="88900"/>
          </a:xfrm>
          <a:prstGeom prst="diamond">
            <a:avLst/>
          </a:prstGeom>
          <a:solidFill>
            <a:srgbClr val="A37B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Printing lead">
            <a:extLst>
              <a:ext uri="{FF2B5EF4-FFF2-40B4-BE49-F238E27FC236}">
                <a16:creationId xmlns:a16="http://schemas.microsoft.com/office/drawing/2014/main" id="{05A663AA-2B24-234D-BA38-478E4E239141}"/>
              </a:ext>
            </a:extLst>
          </p:cNvPr>
          <p:cNvSpPr txBox="1"/>
          <p:nvPr/>
        </p:nvSpPr>
        <p:spPr>
          <a:xfrm>
            <a:off x="609600" y="1152652"/>
            <a:ext cx="109728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200" dirty="0">
                <a:solidFill>
                  <a:srgbClr val="23222A"/>
                </a:solidFill>
                <a:latin typeface="Segoe UI" panose="020B0502040204020203" pitchFamily="34" charset="0"/>
              </a:rPr>
              <a:t>Развитие книгопечатания на Руси в XVI веке связано с двумя ключевыми событиями:</a:t>
            </a:r>
          </a:p>
        </p:txBody>
      </p:sp>
      <p:sp>
        <p:nvSpPr>
          <p:cNvPr id="6" name="Start card">
            <a:extLst>
              <a:ext uri="{FF2B5EF4-FFF2-40B4-BE49-F238E27FC236}">
                <a16:creationId xmlns:a16="http://schemas.microsoft.com/office/drawing/2014/main" id="{1AA0523D-CB57-A7B4-2069-88D04B179373}"/>
              </a:ext>
            </a:extLst>
          </p:cNvPr>
          <p:cNvSpPr/>
          <p:nvPr/>
        </p:nvSpPr>
        <p:spPr>
          <a:xfrm>
            <a:off x="609600" y="2026412"/>
            <a:ext cx="5588000" cy="2032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7C9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tart">
            <a:extLst>
              <a:ext uri="{FF2B5EF4-FFF2-40B4-BE49-F238E27FC236}">
                <a16:creationId xmlns:a16="http://schemas.microsoft.com/office/drawing/2014/main" id="{3246AC52-080E-0A02-9D52-92C51DE1DAF8}"/>
              </a:ext>
            </a:extLst>
          </p:cNvPr>
          <p:cNvSpPr txBox="1"/>
          <p:nvPr/>
        </p:nvSpPr>
        <p:spPr>
          <a:xfrm>
            <a:off x="889000" y="2204212"/>
            <a:ext cx="5105400" cy="167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7A5532"/>
                </a:solidFill>
                <a:latin typeface="Segoe UI" panose="020B0502040204020203" pitchFamily="34" charset="0"/>
              </a:rPr>
              <a:t>Начало:</a:t>
            </a:r>
            <a:r>
              <a:rPr lang="ru-RU" sz="2200" dirty="0">
                <a:solidFill>
                  <a:srgbClr val="23222A"/>
                </a:solidFill>
                <a:latin typeface="Segoe UI" panose="020B0502040204020203" pitchFamily="34" charset="0"/>
              </a:rPr>
              <a:t> В 1560-х годах </a:t>
            </a:r>
            <a:r>
              <a:rPr lang="ru-RU" sz="2200" b="1" dirty="0">
                <a:solidFill>
                  <a:srgbClr val="23222A"/>
                </a:solidFill>
                <a:latin typeface="Segoe UI" panose="020B0502040204020203" pitchFamily="34" charset="0"/>
              </a:rPr>
              <a:t>Иван Фёдоров и Пётр </a:t>
            </a:r>
            <a:r>
              <a:rPr lang="ru-RU" sz="2200" b="1" dirty="0" err="1">
                <a:solidFill>
                  <a:srgbClr val="23222A"/>
                </a:solidFill>
                <a:latin typeface="Segoe UI" panose="020B0502040204020203" pitchFamily="34" charset="0"/>
              </a:rPr>
              <a:t>Мстиславец</a:t>
            </a:r>
            <a:r>
              <a:rPr lang="ru-RU" sz="2200" dirty="0">
                <a:solidFill>
                  <a:srgbClr val="23222A"/>
                </a:solidFill>
                <a:latin typeface="Segoe UI" panose="020B0502040204020203" pitchFamily="34" charset="0"/>
              </a:rPr>
              <a:t> основали в Москве первую типографию, где в </a:t>
            </a:r>
            <a:r>
              <a:rPr lang="ru-RU" sz="2200" b="1" dirty="0">
                <a:solidFill>
                  <a:srgbClr val="A37B2B"/>
                </a:solidFill>
                <a:latin typeface="Book Antiqua" panose="02040602050305030304" pitchFamily="18" charset="0"/>
              </a:rPr>
              <a:t>1564 году</a:t>
            </a:r>
            <a:r>
              <a:rPr lang="ru-RU" sz="2200" dirty="0">
                <a:solidFill>
                  <a:srgbClr val="23222A"/>
                </a:solidFill>
                <a:latin typeface="Segoe UI" panose="020B0502040204020203" pitchFamily="34" charset="0"/>
              </a:rPr>
              <a:t> был напечатан </a:t>
            </a:r>
            <a:r>
              <a:rPr lang="ru-RU" sz="2200" b="1" dirty="0">
                <a:solidFill>
                  <a:srgbClr val="7A5532"/>
                </a:solidFill>
                <a:latin typeface="Segoe UI" panose="020B0502040204020203" pitchFamily="34" charset="0"/>
              </a:rPr>
              <a:t>«Апостол»</a:t>
            </a:r>
            <a:r>
              <a:rPr lang="ru-RU" sz="2200" dirty="0">
                <a:solidFill>
                  <a:srgbClr val="23222A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8" name="Start bar">
            <a:extLst>
              <a:ext uri="{FF2B5EF4-FFF2-40B4-BE49-F238E27FC236}">
                <a16:creationId xmlns:a16="http://schemas.microsoft.com/office/drawing/2014/main" id="{44839989-6830-20D1-DDBF-5358DB6A8BCF}"/>
              </a:ext>
            </a:extLst>
          </p:cNvPr>
          <p:cNvSpPr/>
          <p:nvPr/>
        </p:nvSpPr>
        <p:spPr>
          <a:xfrm>
            <a:off x="711200" y="2153412"/>
            <a:ext cx="50800" cy="1778000"/>
          </a:xfrm>
          <a:prstGeom prst="rect">
            <a:avLst/>
          </a:prstGeom>
          <a:solidFill>
            <a:srgbClr val="7A553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Peak card">
            <a:extLst>
              <a:ext uri="{FF2B5EF4-FFF2-40B4-BE49-F238E27FC236}">
                <a16:creationId xmlns:a16="http://schemas.microsoft.com/office/drawing/2014/main" id="{BA360886-E7BC-684C-72F6-AD29C6183893}"/>
              </a:ext>
            </a:extLst>
          </p:cNvPr>
          <p:cNvSpPr/>
          <p:nvPr/>
        </p:nvSpPr>
        <p:spPr>
          <a:xfrm>
            <a:off x="609600" y="4236212"/>
            <a:ext cx="5588000" cy="2032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7C9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Peak">
            <a:extLst>
              <a:ext uri="{FF2B5EF4-FFF2-40B4-BE49-F238E27FC236}">
                <a16:creationId xmlns:a16="http://schemas.microsoft.com/office/drawing/2014/main" id="{47946FD1-A979-5A0B-EB2C-F0A4441CEFE9}"/>
              </a:ext>
            </a:extLst>
          </p:cNvPr>
          <p:cNvSpPr txBox="1"/>
          <p:nvPr/>
        </p:nvSpPr>
        <p:spPr>
          <a:xfrm>
            <a:off x="889000" y="4414012"/>
            <a:ext cx="5105400" cy="167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7A5532"/>
                </a:solidFill>
                <a:latin typeface="Segoe UI" panose="020B0502040204020203" pitchFamily="34" charset="0"/>
              </a:rPr>
              <a:t>Вершина:</a:t>
            </a:r>
            <a:r>
              <a:rPr lang="ru-RU" sz="2200" dirty="0">
                <a:solidFill>
                  <a:srgbClr val="23222A"/>
                </a:solidFill>
                <a:latin typeface="Segoe UI" panose="020B0502040204020203" pitchFamily="34" charset="0"/>
              </a:rPr>
              <a:t> Главным достижением Фёдорова стало создание в </a:t>
            </a:r>
            <a:r>
              <a:rPr lang="ru-RU" sz="2200" b="1" dirty="0">
                <a:solidFill>
                  <a:srgbClr val="A37B2B"/>
                </a:solidFill>
                <a:latin typeface="Book Antiqua" panose="02040602050305030304" pitchFamily="18" charset="0"/>
              </a:rPr>
              <a:t>1580-1581 гг.</a:t>
            </a:r>
            <a:r>
              <a:rPr lang="ru-RU" sz="2200" dirty="0">
                <a:solidFill>
                  <a:srgbClr val="23222A"/>
                </a:solidFill>
                <a:latin typeface="Segoe UI" panose="020B0502040204020203" pitchFamily="34" charset="0"/>
              </a:rPr>
              <a:t> </a:t>
            </a:r>
            <a:r>
              <a:rPr lang="ru-RU" sz="2200" b="1" dirty="0">
                <a:solidFill>
                  <a:srgbClr val="7A5532"/>
                </a:solidFill>
                <a:latin typeface="Segoe UI" panose="020B0502040204020203" pitchFamily="34" charset="0"/>
              </a:rPr>
              <a:t>Острожской Библии</a:t>
            </a:r>
            <a:r>
              <a:rPr lang="ru-RU" sz="2200" dirty="0">
                <a:solidFill>
                  <a:srgbClr val="23222A"/>
                </a:solidFill>
                <a:latin typeface="Segoe UI" panose="020B0502040204020203" pitchFamily="34" charset="0"/>
              </a:rPr>
              <a:t> — первого полного печатного издания Библии на церковнославянском языке.</a:t>
            </a:r>
          </a:p>
        </p:txBody>
      </p:sp>
      <p:sp>
        <p:nvSpPr>
          <p:cNvPr id="11" name="Peak bar">
            <a:extLst>
              <a:ext uri="{FF2B5EF4-FFF2-40B4-BE49-F238E27FC236}">
                <a16:creationId xmlns:a16="http://schemas.microsoft.com/office/drawing/2014/main" id="{43E7920C-2A07-6E9E-1922-69DA806BDA73}"/>
              </a:ext>
            </a:extLst>
          </p:cNvPr>
          <p:cNvSpPr/>
          <p:nvPr/>
        </p:nvSpPr>
        <p:spPr>
          <a:xfrm>
            <a:off x="711200" y="4363212"/>
            <a:ext cx="50800" cy="1778000"/>
          </a:xfrm>
          <a:prstGeom prst="rect">
            <a:avLst/>
          </a:prstGeom>
          <a:solidFill>
            <a:srgbClr val="7A553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Apostol mount">
            <a:extLst>
              <a:ext uri="{FF2B5EF4-FFF2-40B4-BE49-F238E27FC236}">
                <a16:creationId xmlns:a16="http://schemas.microsoft.com/office/drawing/2014/main" id="{F0786694-88F5-7980-6713-654286B446F2}"/>
              </a:ext>
            </a:extLst>
          </p:cNvPr>
          <p:cNvSpPr/>
          <p:nvPr/>
        </p:nvSpPr>
        <p:spPr>
          <a:xfrm>
            <a:off x="6451600" y="2026412"/>
            <a:ext cx="5130800" cy="38227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9A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Apostol" descr="«Апостол». Москва, 1564 г. Фронтиспис с изображением евангелиста Луки и первая страница">
            <a:extLst>
              <a:ext uri="{FF2B5EF4-FFF2-40B4-BE49-F238E27FC236}">
                <a16:creationId xmlns:a16="http://schemas.microsoft.com/office/drawing/2014/main" id="{F1793813-C1DE-FC56-A958-E23D44DA00D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2128012"/>
            <a:ext cx="4927600" cy="3619500"/>
          </a:xfrm>
          <a:prstGeom prst="rect">
            <a:avLst/>
          </a:prstGeom>
        </p:spPr>
      </p:pic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9921F2B8-D73F-1897-7691-31DA49A64B9D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06F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B806F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571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AD7CB26-2DD4-2B56-04B9-72F7B17D4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D8B45F"/>
                </a:solidFill>
                <a:latin typeface="Book Antiqua" panose="02040602050305030304" pitchFamily="18" charset="0"/>
              </a:rPr>
              <a:t>Создание приказов и  губная реформа</a:t>
            </a:r>
          </a:p>
        </p:txBody>
      </p:sp>
      <p:cxnSp>
        <p:nvCxnSpPr>
          <p:cNvPr id="3" name="Title rule">
            <a:extLst>
              <a:ext uri="{FF2B5EF4-FFF2-40B4-BE49-F238E27FC236}">
                <a16:creationId xmlns:a16="http://schemas.microsoft.com/office/drawing/2014/main" id="{8DB6C968-D18D-612C-A600-EBC20975EC2D}"/>
              </a:ext>
            </a:extLst>
          </p:cNvPr>
          <p:cNvCxnSpPr/>
          <p:nvPr/>
        </p:nvCxnSpPr>
        <p:spPr>
          <a:xfrm>
            <a:off x="609600" y="978408"/>
            <a:ext cx="812800" cy="0"/>
          </a:xfrm>
          <a:prstGeom prst="line">
            <a:avLst/>
          </a:prstGeom>
          <a:ln w="28575">
            <a:solidFill>
              <a:srgbClr val="D8B4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lozenge">
            <a:extLst>
              <a:ext uri="{FF2B5EF4-FFF2-40B4-BE49-F238E27FC236}">
                <a16:creationId xmlns:a16="http://schemas.microsoft.com/office/drawing/2014/main" id="{7FD517AF-8BD7-BBEF-A5BC-93F6D1350816}"/>
              </a:ext>
            </a:extLst>
          </p:cNvPr>
          <p:cNvSpPr/>
          <p:nvPr/>
        </p:nvSpPr>
        <p:spPr>
          <a:xfrm>
            <a:off x="1498600" y="933958"/>
            <a:ext cx="88900" cy="88900"/>
          </a:xfrm>
          <a:prstGeom prst="diamond">
            <a:avLst/>
          </a:prstGeom>
          <a:solidFill>
            <a:srgbClr val="D8B45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Prikazy text">
            <a:extLst>
              <a:ext uri="{FF2B5EF4-FFF2-40B4-BE49-F238E27FC236}">
                <a16:creationId xmlns:a16="http://schemas.microsoft.com/office/drawing/2014/main" id="{3A402A46-902A-751C-F9FA-4DD496E8A85E}"/>
              </a:ext>
            </a:extLst>
          </p:cNvPr>
          <p:cNvSpPr txBox="1"/>
          <p:nvPr/>
        </p:nvSpPr>
        <p:spPr>
          <a:xfrm>
            <a:off x="609600" y="1181608"/>
            <a:ext cx="109728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400" b="1" dirty="0">
                <a:solidFill>
                  <a:srgbClr val="D8B45F"/>
                </a:solidFill>
                <a:latin typeface="Book Antiqua" panose="02040602050305030304" pitchFamily="18" charset="0"/>
              </a:rPr>
              <a:t>В 1550-е гг.</a:t>
            </a:r>
            <a:r>
              <a:rPr lang="ru-RU" sz="2400" dirty="0">
                <a:solidFill>
                  <a:srgbClr val="F4EFE4"/>
                </a:solidFill>
                <a:latin typeface="Segoe UI" panose="020B0502040204020203" pitchFamily="34" charset="0"/>
              </a:rPr>
              <a:t> появились новые органы центральной государственной власти. Многие функции, отошли к </a:t>
            </a:r>
            <a:r>
              <a:rPr lang="ru-RU" sz="2400" b="1" dirty="0">
                <a:solidFill>
                  <a:srgbClr val="86CDB0"/>
                </a:solidFill>
                <a:latin typeface="Segoe UI" panose="020B0502040204020203" pitchFamily="34" charset="0"/>
              </a:rPr>
              <a:t>приказам</a:t>
            </a:r>
            <a:r>
              <a:rPr lang="ru-RU" sz="2400" dirty="0">
                <a:solidFill>
                  <a:srgbClr val="F4EFE4"/>
                </a:solidFill>
                <a:latin typeface="Segoe UI" panose="020B0502040204020203" pitchFamily="34" charset="0"/>
              </a:rPr>
              <a:t> Они были специализированы </a:t>
            </a:r>
            <a:r>
              <a:rPr lang="ru-RU" sz="2400" b="1" dirty="0">
                <a:solidFill>
                  <a:srgbClr val="86CDB0"/>
                </a:solidFill>
                <a:latin typeface="Segoe UI" panose="020B0502040204020203" pitchFamily="34" charset="0"/>
              </a:rPr>
              <a:t>по отраслям или по территориям</a:t>
            </a:r>
            <a:r>
              <a:rPr lang="ru-RU" sz="2400" dirty="0">
                <a:solidFill>
                  <a:srgbClr val="F4EFE4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6" name="Root card">
            <a:extLst>
              <a:ext uri="{FF2B5EF4-FFF2-40B4-BE49-F238E27FC236}">
                <a16:creationId xmlns:a16="http://schemas.microsoft.com/office/drawing/2014/main" id="{D689D0E1-8426-BD9F-ABAD-E4FF3E225515}"/>
              </a:ext>
            </a:extLst>
          </p:cNvPr>
          <p:cNvSpPr/>
          <p:nvPr/>
        </p:nvSpPr>
        <p:spPr>
          <a:xfrm>
            <a:off x="4826000" y="2532888"/>
            <a:ext cx="2540000" cy="584200"/>
          </a:xfrm>
          <a:prstGeom prst="roundRect">
            <a:avLst>
              <a:gd name="adj" fmla="val 12000"/>
            </a:avLst>
          </a:prstGeom>
          <a:solidFill>
            <a:srgbClr val="DCEEE6"/>
          </a:solidFill>
          <a:ln w="22225">
            <a:solidFill>
              <a:srgbClr val="2F7A5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oot">
            <a:extLst>
              <a:ext uri="{FF2B5EF4-FFF2-40B4-BE49-F238E27FC236}">
                <a16:creationId xmlns:a16="http://schemas.microsoft.com/office/drawing/2014/main" id="{EBA46889-E50A-07B1-E558-B37F52AF7BC9}"/>
              </a:ext>
            </a:extLst>
          </p:cNvPr>
          <p:cNvSpPr txBox="1"/>
          <p:nvPr/>
        </p:nvSpPr>
        <p:spPr>
          <a:xfrm>
            <a:off x="4927600" y="2532888"/>
            <a:ext cx="23368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2400" b="1" dirty="0">
                <a:solidFill>
                  <a:srgbClr val="23222A"/>
                </a:solidFill>
                <a:latin typeface="Book Antiqua" panose="02040602050305030304" pitchFamily="18" charset="0"/>
              </a:rPr>
              <a:t>Приказы</a:t>
            </a:r>
          </a:p>
        </p:txBody>
      </p:sp>
      <p:cxnSp>
        <p:nvCxnSpPr>
          <p:cNvPr id="8" name="Bus">
            <a:extLst>
              <a:ext uri="{FF2B5EF4-FFF2-40B4-BE49-F238E27FC236}">
                <a16:creationId xmlns:a16="http://schemas.microsoft.com/office/drawing/2014/main" id="{8DF3A8BE-57D7-2250-B56B-BB4A605E51AD}"/>
              </a:ext>
            </a:extLst>
          </p:cNvPr>
          <p:cNvCxnSpPr/>
          <p:nvPr/>
        </p:nvCxnSpPr>
        <p:spPr>
          <a:xfrm>
            <a:off x="6096000" y="3117088"/>
            <a:ext cx="0" cy="2387600"/>
          </a:xfrm>
          <a:prstGeom prst="line">
            <a:avLst/>
          </a:prstGeom>
          <a:ln w="19050">
            <a:solidFill>
              <a:srgbClr val="86CD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595AFD3F-15CE-FA60-1B28-D173C28C88CB}"/>
              </a:ext>
            </a:extLst>
          </p:cNvPr>
          <p:cNvCxnSpPr/>
          <p:nvPr/>
        </p:nvCxnSpPr>
        <p:spPr>
          <a:xfrm>
            <a:off x="5181600" y="3777488"/>
            <a:ext cx="914400" cy="0"/>
          </a:xfrm>
          <a:prstGeom prst="line">
            <a:avLst/>
          </a:prstGeom>
          <a:ln w="19050">
            <a:solidFill>
              <a:srgbClr val="86CD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Prikaz 0 card">
            <a:extLst>
              <a:ext uri="{FF2B5EF4-FFF2-40B4-BE49-F238E27FC236}">
                <a16:creationId xmlns:a16="http://schemas.microsoft.com/office/drawing/2014/main" id="{8542F0C5-6AA5-7360-C69B-70CB9BAC9BD5}"/>
              </a:ext>
            </a:extLst>
          </p:cNvPr>
          <p:cNvSpPr/>
          <p:nvPr/>
        </p:nvSpPr>
        <p:spPr>
          <a:xfrm>
            <a:off x="2133600" y="3447288"/>
            <a:ext cx="3048000" cy="660400"/>
          </a:xfrm>
          <a:prstGeom prst="roundRect">
            <a:avLst>
              <a:gd name="adj" fmla="val 18000"/>
            </a:avLst>
          </a:prstGeom>
          <a:solidFill>
            <a:srgbClr val="24304F"/>
          </a:solidFill>
          <a:ln w="15875">
            <a:solidFill>
              <a:srgbClr val="86CD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Prikaz 0">
            <a:extLst>
              <a:ext uri="{FF2B5EF4-FFF2-40B4-BE49-F238E27FC236}">
                <a16:creationId xmlns:a16="http://schemas.microsoft.com/office/drawing/2014/main" id="{ADF757D5-8328-B30E-9690-03F1E1B6DA32}"/>
              </a:ext>
            </a:extLst>
          </p:cNvPr>
          <p:cNvSpPr txBox="1"/>
          <p:nvPr/>
        </p:nvSpPr>
        <p:spPr>
          <a:xfrm>
            <a:off x="2235200" y="3447288"/>
            <a:ext cx="2844800" cy="660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F4EFE4"/>
                </a:solidFill>
                <a:latin typeface="Book Antiqua" panose="02040602050305030304" pitchFamily="18" charset="0"/>
              </a:rPr>
              <a:t>Посольский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99604EEC-25BD-73E1-35DF-CE4556FA7BC4}"/>
              </a:ext>
            </a:extLst>
          </p:cNvPr>
          <p:cNvCxnSpPr/>
          <p:nvPr/>
        </p:nvCxnSpPr>
        <p:spPr>
          <a:xfrm>
            <a:off x="5181600" y="4641088"/>
            <a:ext cx="914400" cy="0"/>
          </a:xfrm>
          <a:prstGeom prst="line">
            <a:avLst/>
          </a:prstGeom>
          <a:ln w="19050">
            <a:solidFill>
              <a:srgbClr val="86CD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rikaz 1 card">
            <a:extLst>
              <a:ext uri="{FF2B5EF4-FFF2-40B4-BE49-F238E27FC236}">
                <a16:creationId xmlns:a16="http://schemas.microsoft.com/office/drawing/2014/main" id="{30737C06-84AF-2A69-8E8F-17111D0D3C43}"/>
              </a:ext>
            </a:extLst>
          </p:cNvPr>
          <p:cNvSpPr/>
          <p:nvPr/>
        </p:nvSpPr>
        <p:spPr>
          <a:xfrm>
            <a:off x="2133600" y="4310888"/>
            <a:ext cx="3048000" cy="660400"/>
          </a:xfrm>
          <a:prstGeom prst="roundRect">
            <a:avLst>
              <a:gd name="adj" fmla="val 18000"/>
            </a:avLst>
          </a:prstGeom>
          <a:solidFill>
            <a:srgbClr val="24304F"/>
          </a:solidFill>
          <a:ln w="15875">
            <a:solidFill>
              <a:srgbClr val="86CD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Prikaz 1">
            <a:extLst>
              <a:ext uri="{FF2B5EF4-FFF2-40B4-BE49-F238E27FC236}">
                <a16:creationId xmlns:a16="http://schemas.microsoft.com/office/drawing/2014/main" id="{EEFDEC3A-0E0C-6394-AB5D-647B9A223BA0}"/>
              </a:ext>
            </a:extLst>
          </p:cNvPr>
          <p:cNvSpPr txBox="1"/>
          <p:nvPr/>
        </p:nvSpPr>
        <p:spPr>
          <a:xfrm>
            <a:off x="2235200" y="4310888"/>
            <a:ext cx="2844800" cy="660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F4EFE4"/>
                </a:solidFill>
                <a:latin typeface="Book Antiqua" panose="02040602050305030304" pitchFamily="18" charset="0"/>
              </a:rPr>
              <a:t>Челобитный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A185CEEB-4654-0B7B-0028-35CD72C343F0}"/>
              </a:ext>
            </a:extLst>
          </p:cNvPr>
          <p:cNvCxnSpPr/>
          <p:nvPr/>
        </p:nvCxnSpPr>
        <p:spPr>
          <a:xfrm>
            <a:off x="5181600" y="5504688"/>
            <a:ext cx="914400" cy="0"/>
          </a:xfrm>
          <a:prstGeom prst="line">
            <a:avLst/>
          </a:prstGeom>
          <a:ln w="19050">
            <a:solidFill>
              <a:srgbClr val="86CD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rikaz 2 card">
            <a:extLst>
              <a:ext uri="{FF2B5EF4-FFF2-40B4-BE49-F238E27FC236}">
                <a16:creationId xmlns:a16="http://schemas.microsoft.com/office/drawing/2014/main" id="{85D832DF-81EE-B810-1961-352D1A86E63D}"/>
              </a:ext>
            </a:extLst>
          </p:cNvPr>
          <p:cNvSpPr/>
          <p:nvPr/>
        </p:nvSpPr>
        <p:spPr>
          <a:xfrm>
            <a:off x="2133600" y="5174488"/>
            <a:ext cx="3048000" cy="660400"/>
          </a:xfrm>
          <a:prstGeom prst="roundRect">
            <a:avLst>
              <a:gd name="adj" fmla="val 18000"/>
            </a:avLst>
          </a:prstGeom>
          <a:solidFill>
            <a:srgbClr val="24304F"/>
          </a:solidFill>
          <a:ln w="15875">
            <a:solidFill>
              <a:srgbClr val="86CD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Prikaz 2">
            <a:extLst>
              <a:ext uri="{FF2B5EF4-FFF2-40B4-BE49-F238E27FC236}">
                <a16:creationId xmlns:a16="http://schemas.microsoft.com/office/drawing/2014/main" id="{4E0A50C7-04AB-D186-8B5D-4F9A2B0C0760}"/>
              </a:ext>
            </a:extLst>
          </p:cNvPr>
          <p:cNvSpPr txBox="1"/>
          <p:nvPr/>
        </p:nvSpPr>
        <p:spPr>
          <a:xfrm>
            <a:off x="2235200" y="5174488"/>
            <a:ext cx="2844800" cy="660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F4EFE4"/>
                </a:solidFill>
                <a:latin typeface="Book Antiqua" panose="02040602050305030304" pitchFamily="18" charset="0"/>
              </a:rPr>
              <a:t>Большой приход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2D0A5582-CD6F-1446-3D68-CC4D43082E4A}"/>
              </a:ext>
            </a:extLst>
          </p:cNvPr>
          <p:cNvCxnSpPr/>
          <p:nvPr/>
        </p:nvCxnSpPr>
        <p:spPr>
          <a:xfrm>
            <a:off x="6096000" y="3777488"/>
            <a:ext cx="914400" cy="0"/>
          </a:xfrm>
          <a:prstGeom prst="line">
            <a:avLst/>
          </a:prstGeom>
          <a:ln w="19050">
            <a:solidFill>
              <a:srgbClr val="86CD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rikaz 3 card">
            <a:extLst>
              <a:ext uri="{FF2B5EF4-FFF2-40B4-BE49-F238E27FC236}">
                <a16:creationId xmlns:a16="http://schemas.microsoft.com/office/drawing/2014/main" id="{6EEDC950-12EC-9459-071C-A893B64EFCBC}"/>
              </a:ext>
            </a:extLst>
          </p:cNvPr>
          <p:cNvSpPr/>
          <p:nvPr/>
        </p:nvSpPr>
        <p:spPr>
          <a:xfrm>
            <a:off x="7010400" y="3447288"/>
            <a:ext cx="3048000" cy="660400"/>
          </a:xfrm>
          <a:prstGeom prst="roundRect">
            <a:avLst>
              <a:gd name="adj" fmla="val 18000"/>
            </a:avLst>
          </a:prstGeom>
          <a:solidFill>
            <a:srgbClr val="24304F"/>
          </a:solidFill>
          <a:ln w="15875">
            <a:solidFill>
              <a:srgbClr val="86CD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Prikaz 3">
            <a:extLst>
              <a:ext uri="{FF2B5EF4-FFF2-40B4-BE49-F238E27FC236}">
                <a16:creationId xmlns:a16="http://schemas.microsoft.com/office/drawing/2014/main" id="{2320B8F1-9CE0-502C-81C7-ACBF4FDD5077}"/>
              </a:ext>
            </a:extLst>
          </p:cNvPr>
          <p:cNvSpPr txBox="1"/>
          <p:nvPr/>
        </p:nvSpPr>
        <p:spPr>
          <a:xfrm>
            <a:off x="7112000" y="3447288"/>
            <a:ext cx="2844800" cy="660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F4EFE4"/>
                </a:solidFill>
                <a:latin typeface="Book Antiqua" panose="02040602050305030304" pitchFamily="18" charset="0"/>
              </a:rPr>
              <a:t>Поместный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7EC484C3-EEA3-DB07-F754-2627664135DB}"/>
              </a:ext>
            </a:extLst>
          </p:cNvPr>
          <p:cNvCxnSpPr/>
          <p:nvPr/>
        </p:nvCxnSpPr>
        <p:spPr>
          <a:xfrm>
            <a:off x="6096000" y="4641088"/>
            <a:ext cx="914400" cy="0"/>
          </a:xfrm>
          <a:prstGeom prst="line">
            <a:avLst/>
          </a:prstGeom>
          <a:ln w="19050">
            <a:solidFill>
              <a:srgbClr val="86CD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rikaz 4 card">
            <a:extLst>
              <a:ext uri="{FF2B5EF4-FFF2-40B4-BE49-F238E27FC236}">
                <a16:creationId xmlns:a16="http://schemas.microsoft.com/office/drawing/2014/main" id="{7D9E7C2B-5E94-43C3-55EB-E56BECF16B2B}"/>
              </a:ext>
            </a:extLst>
          </p:cNvPr>
          <p:cNvSpPr/>
          <p:nvPr/>
        </p:nvSpPr>
        <p:spPr>
          <a:xfrm>
            <a:off x="7010400" y="4310888"/>
            <a:ext cx="3048000" cy="660400"/>
          </a:xfrm>
          <a:prstGeom prst="roundRect">
            <a:avLst>
              <a:gd name="adj" fmla="val 18000"/>
            </a:avLst>
          </a:prstGeom>
          <a:solidFill>
            <a:srgbClr val="24304F"/>
          </a:solidFill>
          <a:ln w="15875">
            <a:solidFill>
              <a:srgbClr val="86CD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Prikaz 4">
            <a:extLst>
              <a:ext uri="{FF2B5EF4-FFF2-40B4-BE49-F238E27FC236}">
                <a16:creationId xmlns:a16="http://schemas.microsoft.com/office/drawing/2014/main" id="{FE29BE40-A703-86C3-8A6E-51DF6302669B}"/>
              </a:ext>
            </a:extLst>
          </p:cNvPr>
          <p:cNvSpPr txBox="1"/>
          <p:nvPr/>
        </p:nvSpPr>
        <p:spPr>
          <a:xfrm>
            <a:off x="7112000" y="4310888"/>
            <a:ext cx="2844800" cy="660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F4EFE4"/>
                </a:solidFill>
                <a:latin typeface="Book Antiqua" panose="02040602050305030304" pitchFamily="18" charset="0"/>
              </a:rPr>
              <a:t>Разрядный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73D97DF-D3F1-D526-BCFB-A1CF4FB5BF7B}"/>
              </a:ext>
            </a:extLst>
          </p:cNvPr>
          <p:cNvCxnSpPr/>
          <p:nvPr/>
        </p:nvCxnSpPr>
        <p:spPr>
          <a:xfrm>
            <a:off x="6096000" y="5504688"/>
            <a:ext cx="914400" cy="0"/>
          </a:xfrm>
          <a:prstGeom prst="line">
            <a:avLst/>
          </a:prstGeom>
          <a:ln w="19050">
            <a:solidFill>
              <a:srgbClr val="86CD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Prikaz 5 card">
            <a:extLst>
              <a:ext uri="{FF2B5EF4-FFF2-40B4-BE49-F238E27FC236}">
                <a16:creationId xmlns:a16="http://schemas.microsoft.com/office/drawing/2014/main" id="{C9906CF4-B5B1-4862-409D-DC220D860CA6}"/>
              </a:ext>
            </a:extLst>
          </p:cNvPr>
          <p:cNvSpPr/>
          <p:nvPr/>
        </p:nvSpPr>
        <p:spPr>
          <a:xfrm>
            <a:off x="7010400" y="5174488"/>
            <a:ext cx="3048000" cy="660400"/>
          </a:xfrm>
          <a:prstGeom prst="roundRect">
            <a:avLst>
              <a:gd name="adj" fmla="val 18000"/>
            </a:avLst>
          </a:prstGeom>
          <a:solidFill>
            <a:srgbClr val="24304F"/>
          </a:solidFill>
          <a:ln w="15875">
            <a:solidFill>
              <a:srgbClr val="86CD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Prikaz 5">
            <a:extLst>
              <a:ext uri="{FF2B5EF4-FFF2-40B4-BE49-F238E27FC236}">
                <a16:creationId xmlns:a16="http://schemas.microsoft.com/office/drawing/2014/main" id="{8C77146E-B297-0FB0-C391-E479E54F6D22}"/>
              </a:ext>
            </a:extLst>
          </p:cNvPr>
          <p:cNvSpPr txBox="1"/>
          <p:nvPr/>
        </p:nvSpPr>
        <p:spPr>
          <a:xfrm>
            <a:off x="7112000" y="5174488"/>
            <a:ext cx="2844800" cy="660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F4EFE4"/>
                </a:solidFill>
                <a:latin typeface="Book Antiqua" panose="02040602050305030304" pitchFamily="18" charset="0"/>
              </a:rPr>
              <a:t>Разбойный</a:t>
            </a:r>
          </a:p>
        </p:txBody>
      </p:sp>
      <p:sp>
        <p:nvSpPr>
          <p:cNvPr id="27" name="Signature 100ballnik.com">
            <a:extLst>
              <a:ext uri="{FF2B5EF4-FFF2-40B4-BE49-F238E27FC236}">
                <a16:creationId xmlns:a16="http://schemas.microsoft.com/office/drawing/2014/main" id="{58E1ADCA-6A3A-BFE3-9105-C64CD304238C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9AA4B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9AA4B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74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6984626-F9E2-7086-BB23-8343DDF27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109728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dirty="0">
                <a:solidFill>
                  <a:srgbClr val="23222A"/>
                </a:solidFill>
                <a:latin typeface="Book Antiqua" panose="02040602050305030304" pitchFamily="18" charset="0"/>
              </a:rPr>
              <a:t>Создание приказов и  губная реформа</a:t>
            </a:r>
          </a:p>
        </p:txBody>
      </p:sp>
      <p:cxnSp>
        <p:nvCxnSpPr>
          <p:cNvPr id="3" name="Title rule">
            <a:extLst>
              <a:ext uri="{FF2B5EF4-FFF2-40B4-BE49-F238E27FC236}">
                <a16:creationId xmlns:a16="http://schemas.microsoft.com/office/drawing/2014/main" id="{76E66A50-E989-64A6-A374-5E92DBD6F72E}"/>
              </a:ext>
            </a:extLst>
          </p:cNvPr>
          <p:cNvCxnSpPr/>
          <p:nvPr/>
        </p:nvCxnSpPr>
        <p:spPr>
          <a:xfrm>
            <a:off x="609600" y="898652"/>
            <a:ext cx="812800" cy="0"/>
          </a:xfrm>
          <a:prstGeom prst="line">
            <a:avLst/>
          </a:prstGeom>
          <a:ln w="28575">
            <a:solidFill>
              <a:srgbClr val="A37B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lozenge">
            <a:extLst>
              <a:ext uri="{FF2B5EF4-FFF2-40B4-BE49-F238E27FC236}">
                <a16:creationId xmlns:a16="http://schemas.microsoft.com/office/drawing/2014/main" id="{6B1D6A95-C2B4-AEE8-2081-6A1A7F0D19B5}"/>
              </a:ext>
            </a:extLst>
          </p:cNvPr>
          <p:cNvSpPr/>
          <p:nvPr/>
        </p:nvSpPr>
        <p:spPr>
          <a:xfrm>
            <a:off x="1498600" y="854202"/>
            <a:ext cx="88900" cy="88900"/>
          </a:xfrm>
          <a:prstGeom prst="diamond">
            <a:avLst/>
          </a:prstGeom>
          <a:solidFill>
            <a:srgbClr val="A37B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Local card">
            <a:extLst>
              <a:ext uri="{FF2B5EF4-FFF2-40B4-BE49-F238E27FC236}">
                <a16:creationId xmlns:a16="http://schemas.microsoft.com/office/drawing/2014/main" id="{794E200E-FE73-AC9E-83F6-9EB2FFA42009}"/>
              </a:ext>
            </a:extLst>
          </p:cNvPr>
          <p:cNvSpPr/>
          <p:nvPr/>
        </p:nvSpPr>
        <p:spPr>
          <a:xfrm>
            <a:off x="609600" y="1101852"/>
            <a:ext cx="10972800" cy="1645920"/>
          </a:xfrm>
          <a:prstGeom prst="roundRect">
            <a:avLst>
              <a:gd name="adj" fmla="val 6000"/>
            </a:avLst>
          </a:prstGeom>
          <a:solidFill>
            <a:srgbClr val="DCEEE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Local">
            <a:extLst>
              <a:ext uri="{FF2B5EF4-FFF2-40B4-BE49-F238E27FC236}">
                <a16:creationId xmlns:a16="http://schemas.microsoft.com/office/drawing/2014/main" id="{2C974EF1-DCCC-C294-9D2A-3878A38D1CCF}"/>
              </a:ext>
            </a:extLst>
          </p:cNvPr>
          <p:cNvSpPr txBox="1"/>
          <p:nvPr/>
        </p:nvSpPr>
        <p:spPr>
          <a:xfrm>
            <a:off x="863600" y="1254252"/>
            <a:ext cx="10541000" cy="1341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3222A"/>
                </a:solidFill>
                <a:latin typeface="Segoe UI" panose="020B0502040204020203" pitchFamily="34" charset="0"/>
              </a:rPr>
              <a:t>Органами местного самоуправления были </a:t>
            </a:r>
            <a:r>
              <a:rPr lang="ru-RU" sz="2200" b="1" dirty="0">
                <a:solidFill>
                  <a:srgbClr val="2F7A5E"/>
                </a:solidFill>
                <a:latin typeface="Segoe UI" panose="020B0502040204020203" pitchFamily="34" charset="0"/>
              </a:rPr>
              <a:t>губные и земские избы</a:t>
            </a:r>
            <a:r>
              <a:rPr lang="ru-RU" sz="2200" dirty="0">
                <a:solidFill>
                  <a:srgbClr val="23222A"/>
                </a:solidFill>
                <a:latin typeface="Segoe UI" panose="020B0502040204020203" pitchFamily="34" charset="0"/>
              </a:rPr>
              <a:t>. Они собирали </a:t>
            </a:r>
            <a:r>
              <a:rPr lang="ru-RU" sz="2200" b="1" dirty="0">
                <a:solidFill>
                  <a:srgbClr val="2F7A5E"/>
                </a:solidFill>
                <a:latin typeface="Segoe UI" panose="020B0502040204020203" pitchFamily="34" charset="0"/>
              </a:rPr>
              <a:t>«</a:t>
            </a:r>
            <a:r>
              <a:rPr lang="ru-RU" sz="2200" b="1" dirty="0" err="1">
                <a:solidFill>
                  <a:srgbClr val="2F7A5E"/>
                </a:solidFill>
                <a:latin typeface="Segoe UI" panose="020B0502040204020203" pitchFamily="34" charset="0"/>
              </a:rPr>
              <a:t>кормленичный</a:t>
            </a:r>
            <a:r>
              <a:rPr lang="ru-RU" sz="2200" b="1" dirty="0">
                <a:solidFill>
                  <a:srgbClr val="2F7A5E"/>
                </a:solidFill>
                <a:latin typeface="Segoe UI" panose="020B0502040204020203" pitchFamily="34" charset="0"/>
              </a:rPr>
              <a:t> откуп»</a:t>
            </a:r>
            <a:r>
              <a:rPr lang="ru-RU" sz="2200" dirty="0">
                <a:solidFill>
                  <a:srgbClr val="23222A"/>
                </a:solidFill>
                <a:latin typeface="Segoe UI" panose="020B0502040204020203" pitchFamily="34" charset="0"/>
              </a:rPr>
              <a:t>, который использовался для помощи обедневшим служилым людям, чтобы они могли выйти на службу на коне и с хорошим вооружением.</a:t>
            </a:r>
          </a:p>
        </p:txBody>
      </p:sp>
      <p:sp>
        <p:nvSpPr>
          <p:cNvPr id="7" name="Local bar">
            <a:extLst>
              <a:ext uri="{FF2B5EF4-FFF2-40B4-BE49-F238E27FC236}">
                <a16:creationId xmlns:a16="http://schemas.microsoft.com/office/drawing/2014/main" id="{41ACFFAD-B753-0930-3F76-0B1546DEDA44}"/>
              </a:ext>
            </a:extLst>
          </p:cNvPr>
          <p:cNvSpPr/>
          <p:nvPr/>
        </p:nvSpPr>
        <p:spPr>
          <a:xfrm>
            <a:off x="711200" y="1228852"/>
            <a:ext cx="50800" cy="1391920"/>
          </a:xfrm>
          <a:prstGeom prst="rect">
            <a:avLst/>
          </a:prstGeom>
          <a:solidFill>
            <a:srgbClr val="2F7A5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sar card">
            <a:extLst>
              <a:ext uri="{FF2B5EF4-FFF2-40B4-BE49-F238E27FC236}">
                <a16:creationId xmlns:a16="http://schemas.microsoft.com/office/drawing/2014/main" id="{1B273A97-F045-FB3F-8C57-A7E1DED86419}"/>
              </a:ext>
            </a:extLst>
          </p:cNvPr>
          <p:cNvSpPr/>
          <p:nvPr/>
        </p:nvSpPr>
        <p:spPr>
          <a:xfrm>
            <a:off x="3810000" y="2874772"/>
            <a:ext cx="2794000" cy="736600"/>
          </a:xfrm>
          <a:prstGeom prst="roundRect">
            <a:avLst>
              <a:gd name="adj" fmla="val 12000"/>
            </a:avLst>
          </a:prstGeom>
          <a:solidFill>
            <a:srgbClr val="F5DFDA"/>
          </a:solidFill>
          <a:ln w="22225">
            <a:solidFill>
              <a:srgbClr val="B23B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sar">
            <a:extLst>
              <a:ext uri="{FF2B5EF4-FFF2-40B4-BE49-F238E27FC236}">
                <a16:creationId xmlns:a16="http://schemas.microsoft.com/office/drawing/2014/main" id="{71B6C79C-7A19-44DB-380D-0217EC7FACF2}"/>
              </a:ext>
            </a:extLst>
          </p:cNvPr>
          <p:cNvSpPr txBox="1"/>
          <p:nvPr/>
        </p:nvSpPr>
        <p:spPr>
          <a:xfrm>
            <a:off x="3911600" y="2874772"/>
            <a:ext cx="2590800" cy="736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2600" b="1" dirty="0">
                <a:solidFill>
                  <a:srgbClr val="23222A"/>
                </a:solidFill>
                <a:latin typeface="Book Antiqua" panose="02040602050305030304" pitchFamily="18" charset="0"/>
              </a:rPr>
              <a:t>Царь</a:t>
            </a:r>
          </a:p>
        </p:txBody>
      </p:sp>
      <p:sp>
        <p:nvSpPr>
          <p:cNvPr id="10" name="Zemsky card">
            <a:extLst>
              <a:ext uri="{FF2B5EF4-FFF2-40B4-BE49-F238E27FC236}">
                <a16:creationId xmlns:a16="http://schemas.microsoft.com/office/drawing/2014/main" id="{4D9DAFCE-F28B-F8C5-8886-305E978D8D15}"/>
              </a:ext>
            </a:extLst>
          </p:cNvPr>
          <p:cNvSpPr/>
          <p:nvPr/>
        </p:nvSpPr>
        <p:spPr>
          <a:xfrm>
            <a:off x="609600" y="4043172"/>
            <a:ext cx="2489200" cy="736600"/>
          </a:xfrm>
          <a:prstGeom prst="roundRect">
            <a:avLst>
              <a:gd name="adj" fmla="val 12000"/>
            </a:avLst>
          </a:prstGeom>
          <a:solidFill>
            <a:srgbClr val="F6E8CC"/>
          </a:solidFill>
          <a:ln w="22225">
            <a:solidFill>
              <a:srgbClr val="B07A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Zemsky">
            <a:extLst>
              <a:ext uri="{FF2B5EF4-FFF2-40B4-BE49-F238E27FC236}">
                <a16:creationId xmlns:a16="http://schemas.microsoft.com/office/drawing/2014/main" id="{38E0103F-21F8-7544-6E70-5225D6EB574A}"/>
              </a:ext>
            </a:extLst>
          </p:cNvPr>
          <p:cNvSpPr txBox="1"/>
          <p:nvPr/>
        </p:nvSpPr>
        <p:spPr>
          <a:xfrm>
            <a:off x="711200" y="4043172"/>
            <a:ext cx="2286000" cy="736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2100" b="1" dirty="0">
                <a:solidFill>
                  <a:srgbClr val="23222A"/>
                </a:solidFill>
                <a:latin typeface="Book Antiqua" panose="02040602050305030304" pitchFamily="18" charset="0"/>
              </a:rPr>
              <a:t>Земский собор</a:t>
            </a:r>
          </a:p>
        </p:txBody>
      </p:sp>
      <p:sp>
        <p:nvSpPr>
          <p:cNvPr id="12" name="Duma card">
            <a:extLst>
              <a:ext uri="{FF2B5EF4-FFF2-40B4-BE49-F238E27FC236}">
                <a16:creationId xmlns:a16="http://schemas.microsoft.com/office/drawing/2014/main" id="{61ECD3E3-A4C1-13CF-D7F7-1768BEA14B45}"/>
              </a:ext>
            </a:extLst>
          </p:cNvPr>
          <p:cNvSpPr/>
          <p:nvPr/>
        </p:nvSpPr>
        <p:spPr>
          <a:xfrm>
            <a:off x="3962400" y="4043172"/>
            <a:ext cx="2489200" cy="736600"/>
          </a:xfrm>
          <a:prstGeom prst="roundRect">
            <a:avLst>
              <a:gd name="adj" fmla="val 12000"/>
            </a:avLst>
          </a:prstGeom>
          <a:solidFill>
            <a:srgbClr val="DFE7F5"/>
          </a:solidFill>
          <a:ln w="22225">
            <a:solidFill>
              <a:srgbClr val="3A62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Duma">
            <a:extLst>
              <a:ext uri="{FF2B5EF4-FFF2-40B4-BE49-F238E27FC236}">
                <a16:creationId xmlns:a16="http://schemas.microsoft.com/office/drawing/2014/main" id="{27BBCF83-EAA8-D087-D0E7-6C434078DDE1}"/>
              </a:ext>
            </a:extLst>
          </p:cNvPr>
          <p:cNvSpPr txBox="1"/>
          <p:nvPr/>
        </p:nvSpPr>
        <p:spPr>
          <a:xfrm>
            <a:off x="4064000" y="4043172"/>
            <a:ext cx="2286000" cy="736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2100" b="1" dirty="0">
                <a:solidFill>
                  <a:srgbClr val="23222A"/>
                </a:solidFill>
                <a:latin typeface="Book Antiqua" panose="02040602050305030304" pitchFamily="18" charset="0"/>
              </a:rPr>
              <a:t>Боярская дума</a:t>
            </a:r>
          </a:p>
        </p:txBody>
      </p:sp>
      <p:sp>
        <p:nvSpPr>
          <p:cNvPr id="14" name="Prikazy card">
            <a:extLst>
              <a:ext uri="{FF2B5EF4-FFF2-40B4-BE49-F238E27FC236}">
                <a16:creationId xmlns:a16="http://schemas.microsoft.com/office/drawing/2014/main" id="{F2819D9F-FB1D-6B34-E7CB-3FAA46E4561C}"/>
              </a:ext>
            </a:extLst>
          </p:cNvPr>
          <p:cNvSpPr/>
          <p:nvPr/>
        </p:nvSpPr>
        <p:spPr>
          <a:xfrm>
            <a:off x="3962400" y="5211572"/>
            <a:ext cx="2489200" cy="736600"/>
          </a:xfrm>
          <a:prstGeom prst="roundRect">
            <a:avLst>
              <a:gd name="adj" fmla="val 12000"/>
            </a:avLst>
          </a:prstGeom>
          <a:solidFill>
            <a:srgbClr val="DCEEE6"/>
          </a:solidFill>
          <a:ln w="22225">
            <a:solidFill>
              <a:srgbClr val="2F7A5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Prikazy">
            <a:extLst>
              <a:ext uri="{FF2B5EF4-FFF2-40B4-BE49-F238E27FC236}">
                <a16:creationId xmlns:a16="http://schemas.microsoft.com/office/drawing/2014/main" id="{F7E37F92-E3C6-5A67-72EA-DB1B57CF8459}"/>
              </a:ext>
            </a:extLst>
          </p:cNvPr>
          <p:cNvSpPr txBox="1"/>
          <p:nvPr/>
        </p:nvSpPr>
        <p:spPr>
          <a:xfrm>
            <a:off x="4064000" y="5211572"/>
            <a:ext cx="2286000" cy="736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2100" b="1" dirty="0">
                <a:solidFill>
                  <a:srgbClr val="23222A"/>
                </a:solidFill>
                <a:latin typeface="Book Antiqua" panose="02040602050305030304" pitchFamily="18" charset="0"/>
              </a:rPr>
              <a:t>Приказы</a:t>
            </a:r>
          </a:p>
        </p:txBody>
      </p:sp>
      <p:sp>
        <p:nvSpPr>
          <p:cNvPr id="16" name="Metropolitan card">
            <a:extLst>
              <a:ext uri="{FF2B5EF4-FFF2-40B4-BE49-F238E27FC236}">
                <a16:creationId xmlns:a16="http://schemas.microsoft.com/office/drawing/2014/main" id="{542180EF-03B6-19FA-C12C-4CE1383A501F}"/>
              </a:ext>
            </a:extLst>
          </p:cNvPr>
          <p:cNvSpPr/>
          <p:nvPr/>
        </p:nvSpPr>
        <p:spPr>
          <a:xfrm>
            <a:off x="8636000" y="2874772"/>
            <a:ext cx="2946400" cy="736600"/>
          </a:xfrm>
          <a:prstGeom prst="roundRect">
            <a:avLst>
              <a:gd name="adj" fmla="val 12000"/>
            </a:avLst>
          </a:prstGeom>
          <a:solidFill>
            <a:srgbClr val="ECE4F4"/>
          </a:solidFill>
          <a:ln w="22225">
            <a:solidFill>
              <a:srgbClr val="6B4B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Metropolitan">
            <a:extLst>
              <a:ext uri="{FF2B5EF4-FFF2-40B4-BE49-F238E27FC236}">
                <a16:creationId xmlns:a16="http://schemas.microsoft.com/office/drawing/2014/main" id="{4467C289-E2D2-2D30-50F1-910F55BC4FC4}"/>
              </a:ext>
            </a:extLst>
          </p:cNvPr>
          <p:cNvSpPr txBox="1"/>
          <p:nvPr/>
        </p:nvSpPr>
        <p:spPr>
          <a:xfrm>
            <a:off x="8737600" y="2874772"/>
            <a:ext cx="2743200" cy="736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2200" b="1" dirty="0">
                <a:solidFill>
                  <a:srgbClr val="23222A"/>
                </a:solidFill>
                <a:latin typeface="Book Antiqua" panose="02040602050305030304" pitchFamily="18" charset="0"/>
              </a:rPr>
              <a:t>Митрополит</a:t>
            </a:r>
          </a:p>
        </p:txBody>
      </p:sp>
      <p:sp>
        <p:nvSpPr>
          <p:cNvPr id="18" name="Sobor card">
            <a:extLst>
              <a:ext uri="{FF2B5EF4-FFF2-40B4-BE49-F238E27FC236}">
                <a16:creationId xmlns:a16="http://schemas.microsoft.com/office/drawing/2014/main" id="{31F1CCEF-038A-8D00-0A96-57DAEB93D63D}"/>
              </a:ext>
            </a:extLst>
          </p:cNvPr>
          <p:cNvSpPr/>
          <p:nvPr/>
        </p:nvSpPr>
        <p:spPr>
          <a:xfrm>
            <a:off x="8636000" y="5211572"/>
            <a:ext cx="2946400" cy="736600"/>
          </a:xfrm>
          <a:prstGeom prst="roundRect">
            <a:avLst>
              <a:gd name="adj" fmla="val 12000"/>
            </a:avLst>
          </a:prstGeom>
          <a:solidFill>
            <a:srgbClr val="ECE4F4"/>
          </a:solidFill>
          <a:ln w="22225">
            <a:solidFill>
              <a:srgbClr val="6B4B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obor">
            <a:extLst>
              <a:ext uri="{FF2B5EF4-FFF2-40B4-BE49-F238E27FC236}">
                <a16:creationId xmlns:a16="http://schemas.microsoft.com/office/drawing/2014/main" id="{54EA8FC0-83E1-6561-0AC6-E8BEE353FA82}"/>
              </a:ext>
            </a:extLst>
          </p:cNvPr>
          <p:cNvSpPr txBox="1"/>
          <p:nvPr/>
        </p:nvSpPr>
        <p:spPr>
          <a:xfrm>
            <a:off x="9177338" y="5211572"/>
            <a:ext cx="1863725" cy="736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2200" b="1">
                <a:solidFill>
                  <a:srgbClr val="23222A"/>
                </a:solidFill>
                <a:latin typeface="Book Antiqua" panose="02040602050305030304" pitchFamily="18" charset="0"/>
              </a:rPr>
              <a:t>Освящённыйсобор</a:t>
            </a:r>
            <a:endParaRPr lang="ru-RU" sz="2200" b="1" dirty="0">
              <a:solidFill>
                <a:srgbClr val="23222A"/>
              </a:solidFill>
              <a:latin typeface="Book Antiqua" panose="02040602050305030304" pitchFamily="18" charset="0"/>
            </a:endParaRP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66966F66-9379-FBD4-6439-2ACF5E180A2F}"/>
              </a:ext>
            </a:extLst>
          </p:cNvPr>
          <p:cNvCxnSpPr/>
          <p:nvPr/>
        </p:nvCxnSpPr>
        <p:spPr>
          <a:xfrm flipH="1">
            <a:off x="1854200" y="3243072"/>
            <a:ext cx="1955800" cy="0"/>
          </a:xfrm>
          <a:prstGeom prst="line">
            <a:avLst/>
          </a:prstGeom>
          <a:ln w="22225">
            <a:solidFill>
              <a:srgbClr val="5552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Arrow">
            <a:extLst>
              <a:ext uri="{FF2B5EF4-FFF2-40B4-BE49-F238E27FC236}">
                <a16:creationId xmlns:a16="http://schemas.microsoft.com/office/drawing/2014/main" id="{3D9C74F7-4974-4813-1D0B-2F01B49E668A}"/>
              </a:ext>
            </a:extLst>
          </p:cNvPr>
          <p:cNvCxnSpPr/>
          <p:nvPr/>
        </p:nvCxnSpPr>
        <p:spPr>
          <a:xfrm>
            <a:off x="1854200" y="3243072"/>
            <a:ext cx="0" cy="774700"/>
          </a:xfrm>
          <a:prstGeom prst="line">
            <a:avLst/>
          </a:prstGeom>
          <a:ln w="22225">
            <a:solidFill>
              <a:srgbClr val="55525C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Arrow">
            <a:extLst>
              <a:ext uri="{FF2B5EF4-FFF2-40B4-BE49-F238E27FC236}">
                <a16:creationId xmlns:a16="http://schemas.microsoft.com/office/drawing/2014/main" id="{4039D945-26A5-2AE9-DE47-2FD2EAE33FF1}"/>
              </a:ext>
            </a:extLst>
          </p:cNvPr>
          <p:cNvCxnSpPr/>
          <p:nvPr/>
        </p:nvCxnSpPr>
        <p:spPr>
          <a:xfrm>
            <a:off x="5207000" y="3611372"/>
            <a:ext cx="0" cy="406400"/>
          </a:xfrm>
          <a:prstGeom prst="line">
            <a:avLst/>
          </a:prstGeom>
          <a:ln w="22225">
            <a:solidFill>
              <a:srgbClr val="55525C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Arrow">
            <a:extLst>
              <a:ext uri="{FF2B5EF4-FFF2-40B4-BE49-F238E27FC236}">
                <a16:creationId xmlns:a16="http://schemas.microsoft.com/office/drawing/2014/main" id="{F2FCF72D-64A4-82A3-DCE0-6D8C8B5BDEEC}"/>
              </a:ext>
            </a:extLst>
          </p:cNvPr>
          <p:cNvCxnSpPr/>
          <p:nvPr/>
        </p:nvCxnSpPr>
        <p:spPr>
          <a:xfrm>
            <a:off x="5207000" y="4779772"/>
            <a:ext cx="0" cy="406400"/>
          </a:xfrm>
          <a:prstGeom prst="line">
            <a:avLst/>
          </a:prstGeom>
          <a:ln w="22225">
            <a:solidFill>
              <a:srgbClr val="55525C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7416C358-E3E9-D9A6-96CB-AA713D532D20}"/>
              </a:ext>
            </a:extLst>
          </p:cNvPr>
          <p:cNvCxnSpPr/>
          <p:nvPr/>
        </p:nvCxnSpPr>
        <p:spPr>
          <a:xfrm>
            <a:off x="10109200" y="3636772"/>
            <a:ext cx="0" cy="1549400"/>
          </a:xfrm>
          <a:prstGeom prst="line">
            <a:avLst/>
          </a:prstGeom>
          <a:ln w="22225">
            <a:solidFill>
              <a:srgbClr val="6B4B91"/>
            </a:solidFill>
            <a:headEnd type="triangl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Scheme caption">
            <a:extLst>
              <a:ext uri="{FF2B5EF4-FFF2-40B4-BE49-F238E27FC236}">
                <a16:creationId xmlns:a16="http://schemas.microsoft.com/office/drawing/2014/main" id="{1ADB8D43-BE8E-DADD-DFE6-62D463CA7D72}"/>
              </a:ext>
            </a:extLst>
          </p:cNvPr>
          <p:cNvSpPr txBox="1"/>
          <p:nvPr/>
        </p:nvSpPr>
        <p:spPr>
          <a:xfrm>
            <a:off x="609600" y="6075172"/>
            <a:ext cx="109728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i="1" dirty="0">
                <a:solidFill>
                  <a:srgbClr val="55525C"/>
                </a:solidFill>
                <a:latin typeface="Book Antiqua" panose="02040602050305030304" pitchFamily="18" charset="0"/>
              </a:rPr>
              <a:t>Органы государственной власти и Русская православная церковь в XVI в.</a:t>
            </a:r>
          </a:p>
        </p:txBody>
      </p:sp>
      <p:sp>
        <p:nvSpPr>
          <p:cNvPr id="27" name="Signature 100ballnik.com">
            <a:extLst>
              <a:ext uri="{FF2B5EF4-FFF2-40B4-BE49-F238E27FC236}">
                <a16:creationId xmlns:a16="http://schemas.microsoft.com/office/drawing/2014/main" id="{7DCEA90E-ED9E-4000-DD20-F163CC535009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06F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B806F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980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8E5A594-4E29-BD79-74D6-059101361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76200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D8B45F"/>
                </a:solidFill>
                <a:latin typeface="Book Antiqua" panose="02040602050305030304" pitchFamily="18" charset="0"/>
              </a:rPr>
              <a:t>Налоговая реформа</a:t>
            </a:r>
          </a:p>
        </p:txBody>
      </p:sp>
      <p:cxnSp>
        <p:nvCxnSpPr>
          <p:cNvPr id="3" name="Title rule">
            <a:extLst>
              <a:ext uri="{FF2B5EF4-FFF2-40B4-BE49-F238E27FC236}">
                <a16:creationId xmlns:a16="http://schemas.microsoft.com/office/drawing/2014/main" id="{B1C68918-1174-C300-9E86-4EF509A9B8B4}"/>
              </a:ext>
            </a:extLst>
          </p:cNvPr>
          <p:cNvCxnSpPr/>
          <p:nvPr/>
        </p:nvCxnSpPr>
        <p:spPr>
          <a:xfrm>
            <a:off x="609600" y="1007364"/>
            <a:ext cx="812800" cy="0"/>
          </a:xfrm>
          <a:prstGeom prst="line">
            <a:avLst/>
          </a:prstGeom>
          <a:ln w="28575">
            <a:solidFill>
              <a:srgbClr val="D8B4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lozenge">
            <a:extLst>
              <a:ext uri="{FF2B5EF4-FFF2-40B4-BE49-F238E27FC236}">
                <a16:creationId xmlns:a16="http://schemas.microsoft.com/office/drawing/2014/main" id="{77919DC3-13CE-3135-F2AF-5D34CF3F08CE}"/>
              </a:ext>
            </a:extLst>
          </p:cNvPr>
          <p:cNvSpPr/>
          <p:nvPr/>
        </p:nvSpPr>
        <p:spPr>
          <a:xfrm>
            <a:off x="1498600" y="962914"/>
            <a:ext cx="88900" cy="88900"/>
          </a:xfrm>
          <a:prstGeom prst="diamond">
            <a:avLst/>
          </a:prstGeom>
          <a:solidFill>
            <a:srgbClr val="D8B45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ax 0 card">
            <a:extLst>
              <a:ext uri="{FF2B5EF4-FFF2-40B4-BE49-F238E27FC236}">
                <a16:creationId xmlns:a16="http://schemas.microsoft.com/office/drawing/2014/main" id="{70499B68-AB66-8A8C-5BF2-5BDD4C0E506F}"/>
              </a:ext>
            </a:extLst>
          </p:cNvPr>
          <p:cNvSpPr/>
          <p:nvPr/>
        </p:nvSpPr>
        <p:spPr>
          <a:xfrm>
            <a:off x="609600" y="1905000"/>
            <a:ext cx="5334000" cy="2159000"/>
          </a:xfrm>
          <a:prstGeom prst="roundRect">
            <a:avLst>
              <a:gd name="adj" fmla="val 6000"/>
            </a:avLst>
          </a:prstGeom>
          <a:solidFill>
            <a:srgbClr val="24304F"/>
          </a:solidFill>
          <a:ln w="9525">
            <a:solidFill>
              <a:srgbClr val="3B4A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ax 0">
            <a:extLst>
              <a:ext uri="{FF2B5EF4-FFF2-40B4-BE49-F238E27FC236}">
                <a16:creationId xmlns:a16="http://schemas.microsoft.com/office/drawing/2014/main" id="{7BDD2C26-5494-B4DB-0867-64AFCA1AE760}"/>
              </a:ext>
            </a:extLst>
          </p:cNvPr>
          <p:cNvSpPr txBox="1"/>
          <p:nvPr/>
        </p:nvSpPr>
        <p:spPr>
          <a:xfrm>
            <a:off x="863600" y="2057400"/>
            <a:ext cx="4902200" cy="1447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E8B65A"/>
                </a:solidFill>
                <a:latin typeface="Segoe UI" panose="020B0502040204020203" pitchFamily="34" charset="0"/>
              </a:rPr>
              <a:t>Введение единой единицы налогообложения — </a:t>
            </a:r>
            <a:r>
              <a:rPr lang="ru-RU" sz="2100" b="1" dirty="0">
                <a:solidFill>
                  <a:srgbClr val="D8B45F"/>
                </a:solidFill>
                <a:latin typeface="Segoe UI" panose="020B0502040204020203" pitchFamily="34" charset="0"/>
              </a:rPr>
              <a:t>«большой сохи»</a:t>
            </a:r>
            <a:r>
              <a:rPr lang="ru-RU" sz="2100" b="1" dirty="0">
                <a:solidFill>
                  <a:srgbClr val="E8B65A"/>
                </a:solidFill>
                <a:latin typeface="Segoe UI" panose="020B0502040204020203" pitchFamily="34" charset="0"/>
              </a:rPr>
              <a:t>.</a:t>
            </a:r>
            <a:br>
              <a:rPr lang="ru-RU" sz="1900" dirty="0">
                <a:solidFill>
                  <a:srgbClr val="F4EFE4"/>
                </a:solidFill>
                <a:latin typeface="Segoe UI" panose="020B0502040204020203" pitchFamily="34" charset="0"/>
              </a:rPr>
            </a:br>
            <a:r>
              <a:rPr lang="ru-RU" sz="1900" dirty="0">
                <a:solidFill>
                  <a:srgbClr val="F4EFE4"/>
                </a:solidFill>
                <a:latin typeface="Segoe UI" panose="020B0502040204020203" pitchFamily="34" charset="0"/>
              </a:rPr>
              <a:t>Размер налога теперь зависел не от урожая, а от размера и качества земли у её владельца.</a:t>
            </a:r>
          </a:p>
        </p:txBody>
      </p:sp>
      <p:sp>
        <p:nvSpPr>
          <p:cNvPr id="7" name="Tax 0 bar">
            <a:extLst>
              <a:ext uri="{FF2B5EF4-FFF2-40B4-BE49-F238E27FC236}">
                <a16:creationId xmlns:a16="http://schemas.microsoft.com/office/drawing/2014/main" id="{C58B99D6-71FF-07A6-E927-5A056F9C8B85}"/>
              </a:ext>
            </a:extLst>
          </p:cNvPr>
          <p:cNvSpPr/>
          <p:nvPr/>
        </p:nvSpPr>
        <p:spPr>
          <a:xfrm>
            <a:off x="711200" y="2032000"/>
            <a:ext cx="50800" cy="1905000"/>
          </a:xfrm>
          <a:prstGeom prst="rect">
            <a:avLst/>
          </a:prstGeom>
          <a:solidFill>
            <a:srgbClr val="E8B65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ax 1 card">
            <a:extLst>
              <a:ext uri="{FF2B5EF4-FFF2-40B4-BE49-F238E27FC236}">
                <a16:creationId xmlns:a16="http://schemas.microsoft.com/office/drawing/2014/main" id="{57BBBBCA-D639-F53A-F9F1-C7EF8BC9B019}"/>
              </a:ext>
            </a:extLst>
          </p:cNvPr>
          <p:cNvSpPr/>
          <p:nvPr/>
        </p:nvSpPr>
        <p:spPr>
          <a:xfrm>
            <a:off x="6248400" y="1905000"/>
            <a:ext cx="5334000" cy="2159000"/>
          </a:xfrm>
          <a:prstGeom prst="roundRect">
            <a:avLst>
              <a:gd name="adj" fmla="val 6000"/>
            </a:avLst>
          </a:prstGeom>
          <a:solidFill>
            <a:srgbClr val="24304F"/>
          </a:solidFill>
          <a:ln w="9525">
            <a:solidFill>
              <a:srgbClr val="3B4A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ax 1">
            <a:extLst>
              <a:ext uri="{FF2B5EF4-FFF2-40B4-BE49-F238E27FC236}">
                <a16:creationId xmlns:a16="http://schemas.microsoft.com/office/drawing/2014/main" id="{6F51DAF4-7DF0-A1B4-D9E9-1DF5BFFC6FAA}"/>
              </a:ext>
            </a:extLst>
          </p:cNvPr>
          <p:cNvSpPr txBox="1"/>
          <p:nvPr/>
        </p:nvSpPr>
        <p:spPr>
          <a:xfrm>
            <a:off x="6502400" y="2057400"/>
            <a:ext cx="4902200" cy="1737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E8B65A"/>
                </a:solidFill>
                <a:latin typeface="Segoe UI" panose="020B0502040204020203" pitchFamily="34" charset="0"/>
              </a:rPr>
              <a:t>Установление размера налога в зависимости от владельца земли.</a:t>
            </a:r>
            <a:br>
              <a:rPr lang="ru-RU" sz="1900" dirty="0">
                <a:solidFill>
                  <a:srgbClr val="F4EFE4"/>
                </a:solidFill>
                <a:latin typeface="Segoe UI" panose="020B0502040204020203" pitchFamily="34" charset="0"/>
              </a:rPr>
            </a:br>
            <a:r>
              <a:rPr lang="ru-RU" sz="1900" dirty="0">
                <a:solidFill>
                  <a:srgbClr val="F4EFE4"/>
                </a:solidFill>
                <a:latin typeface="Segoe UI" panose="020B0502040204020203" pitchFamily="34" charset="0"/>
              </a:rPr>
              <a:t>Было три вида «сохи»: для церкви, для служилых людей (дворян) и для чёрных (государственных) земель, и каждая облагалась налогом по-разному.</a:t>
            </a:r>
          </a:p>
        </p:txBody>
      </p:sp>
      <p:sp>
        <p:nvSpPr>
          <p:cNvPr id="10" name="Tax 1 bar">
            <a:extLst>
              <a:ext uri="{FF2B5EF4-FFF2-40B4-BE49-F238E27FC236}">
                <a16:creationId xmlns:a16="http://schemas.microsoft.com/office/drawing/2014/main" id="{3615C3E5-2051-15BA-5AC3-22386778224F}"/>
              </a:ext>
            </a:extLst>
          </p:cNvPr>
          <p:cNvSpPr/>
          <p:nvPr/>
        </p:nvSpPr>
        <p:spPr>
          <a:xfrm>
            <a:off x="6350000" y="2032000"/>
            <a:ext cx="50800" cy="1905000"/>
          </a:xfrm>
          <a:prstGeom prst="rect">
            <a:avLst/>
          </a:prstGeom>
          <a:solidFill>
            <a:srgbClr val="E8B65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ax 2 card">
            <a:extLst>
              <a:ext uri="{FF2B5EF4-FFF2-40B4-BE49-F238E27FC236}">
                <a16:creationId xmlns:a16="http://schemas.microsoft.com/office/drawing/2014/main" id="{1EDF7154-38F1-CC84-6FF9-36F388C647B7}"/>
              </a:ext>
            </a:extLst>
          </p:cNvPr>
          <p:cNvSpPr/>
          <p:nvPr/>
        </p:nvSpPr>
        <p:spPr>
          <a:xfrm>
            <a:off x="609600" y="4241800"/>
            <a:ext cx="5334000" cy="2128520"/>
          </a:xfrm>
          <a:prstGeom prst="roundRect">
            <a:avLst>
              <a:gd name="adj" fmla="val 6000"/>
            </a:avLst>
          </a:prstGeom>
          <a:solidFill>
            <a:srgbClr val="24304F"/>
          </a:solidFill>
          <a:ln w="9525">
            <a:solidFill>
              <a:srgbClr val="3B4A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ax 2">
            <a:extLst>
              <a:ext uri="{FF2B5EF4-FFF2-40B4-BE49-F238E27FC236}">
                <a16:creationId xmlns:a16="http://schemas.microsoft.com/office/drawing/2014/main" id="{1CD42EE7-E184-9274-2410-294FC1DD4DA2}"/>
              </a:ext>
            </a:extLst>
          </p:cNvPr>
          <p:cNvSpPr txBox="1"/>
          <p:nvPr/>
        </p:nvSpPr>
        <p:spPr>
          <a:xfrm>
            <a:off x="863600" y="4394200"/>
            <a:ext cx="4902200" cy="1447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E8B65A"/>
                </a:solidFill>
                <a:latin typeface="Segoe UI" panose="020B0502040204020203" pitchFamily="34" charset="0"/>
              </a:rPr>
              <a:t>Упорядочивание и централизация сбора налогов.</a:t>
            </a:r>
            <a:br>
              <a:rPr lang="ru-RU" sz="1900" dirty="0">
                <a:solidFill>
                  <a:srgbClr val="F4EFE4"/>
                </a:solidFill>
                <a:latin typeface="Segoe UI" panose="020B0502040204020203" pitchFamily="34" charset="0"/>
              </a:rPr>
            </a:br>
            <a:r>
              <a:rPr lang="ru-RU" sz="1900" dirty="0">
                <a:solidFill>
                  <a:srgbClr val="F4EFE4"/>
                </a:solidFill>
                <a:latin typeface="Segoe UI" panose="020B0502040204020203" pitchFamily="34" charset="0"/>
              </a:rPr>
              <a:t>Реформа позволила государству точнее знать, сколько налогов следует получить, и собирать их систематически.</a:t>
            </a:r>
          </a:p>
        </p:txBody>
      </p:sp>
      <p:sp>
        <p:nvSpPr>
          <p:cNvPr id="13" name="Tax 2 bar">
            <a:extLst>
              <a:ext uri="{FF2B5EF4-FFF2-40B4-BE49-F238E27FC236}">
                <a16:creationId xmlns:a16="http://schemas.microsoft.com/office/drawing/2014/main" id="{119554FD-6697-01C2-6AA0-581C58589892}"/>
              </a:ext>
            </a:extLst>
          </p:cNvPr>
          <p:cNvSpPr/>
          <p:nvPr/>
        </p:nvSpPr>
        <p:spPr>
          <a:xfrm>
            <a:off x="711200" y="4368800"/>
            <a:ext cx="50800" cy="1874520"/>
          </a:xfrm>
          <a:prstGeom prst="rect">
            <a:avLst/>
          </a:prstGeom>
          <a:solidFill>
            <a:srgbClr val="E8B65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ax 3 card">
            <a:extLst>
              <a:ext uri="{FF2B5EF4-FFF2-40B4-BE49-F238E27FC236}">
                <a16:creationId xmlns:a16="http://schemas.microsoft.com/office/drawing/2014/main" id="{9E0A98BC-8A1F-5042-34B5-86F2E67C1103}"/>
              </a:ext>
            </a:extLst>
          </p:cNvPr>
          <p:cNvSpPr/>
          <p:nvPr/>
        </p:nvSpPr>
        <p:spPr>
          <a:xfrm>
            <a:off x="6248400" y="4241800"/>
            <a:ext cx="5334000" cy="2128520"/>
          </a:xfrm>
          <a:prstGeom prst="roundRect">
            <a:avLst>
              <a:gd name="adj" fmla="val 6000"/>
            </a:avLst>
          </a:prstGeom>
          <a:solidFill>
            <a:srgbClr val="24304F"/>
          </a:solidFill>
          <a:ln w="9525">
            <a:solidFill>
              <a:srgbClr val="3B4A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ax 3">
            <a:extLst>
              <a:ext uri="{FF2B5EF4-FFF2-40B4-BE49-F238E27FC236}">
                <a16:creationId xmlns:a16="http://schemas.microsoft.com/office/drawing/2014/main" id="{88256B21-56F8-9069-442B-1DC9CD543E83}"/>
              </a:ext>
            </a:extLst>
          </p:cNvPr>
          <p:cNvSpPr txBox="1"/>
          <p:nvPr/>
        </p:nvSpPr>
        <p:spPr>
          <a:xfrm>
            <a:off x="6502400" y="4394200"/>
            <a:ext cx="4902200" cy="1737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E8B65A"/>
                </a:solidFill>
                <a:latin typeface="Segoe UI" panose="020B0502040204020203" pitchFamily="34" charset="0"/>
              </a:rPr>
              <a:t>Облегчение положения беднейших слоёв населения.</a:t>
            </a:r>
            <a:br>
              <a:rPr lang="ru-RU" sz="1900" dirty="0">
                <a:solidFill>
                  <a:srgbClr val="F4EFE4"/>
                </a:solidFill>
                <a:latin typeface="Segoe UI" panose="020B0502040204020203" pitchFamily="34" charset="0"/>
              </a:rPr>
            </a:br>
            <a:r>
              <a:rPr lang="ru-RU" sz="1900" dirty="0">
                <a:solidFill>
                  <a:srgbClr val="F4EFE4"/>
                </a:solidFill>
                <a:latin typeface="Segoe UI" panose="020B0502040204020203" pitchFamily="34" charset="0"/>
              </a:rPr>
              <a:t>Для малоземельных крестьян налоговая нагрузка стала менее тяжёлой, так как чётко учитывалось количество и качество их земли.</a:t>
            </a:r>
          </a:p>
        </p:txBody>
      </p:sp>
      <p:sp>
        <p:nvSpPr>
          <p:cNvPr id="16" name="Tax 3 bar">
            <a:extLst>
              <a:ext uri="{FF2B5EF4-FFF2-40B4-BE49-F238E27FC236}">
                <a16:creationId xmlns:a16="http://schemas.microsoft.com/office/drawing/2014/main" id="{1CB99A03-4773-CD87-9DF3-B669174C7B92}"/>
              </a:ext>
            </a:extLst>
          </p:cNvPr>
          <p:cNvSpPr/>
          <p:nvPr/>
        </p:nvSpPr>
        <p:spPr>
          <a:xfrm>
            <a:off x="6350000" y="4368800"/>
            <a:ext cx="50800" cy="1874520"/>
          </a:xfrm>
          <a:prstGeom prst="rect">
            <a:avLst/>
          </a:prstGeom>
          <a:solidFill>
            <a:srgbClr val="E8B65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lowing" descr="Пахота. Миниатюра из Жития Сергия Радонежского, XVI в.">
            <a:extLst>
              <a:ext uri="{FF2B5EF4-FFF2-40B4-BE49-F238E27FC236}">
                <a16:creationId xmlns:a16="http://schemas.microsoft.com/office/drawing/2014/main" id="{E8B46E26-84F9-E9A4-5008-71F9CF62CBC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600" y="203200"/>
            <a:ext cx="2717800" cy="1574800"/>
          </a:xfrm>
          <a:prstGeom prst="roundRect">
            <a:avLst>
              <a:gd name="adj" fmla="val 4000"/>
            </a:avLst>
          </a:prstGeom>
          <a:ln w="12700">
            <a:solidFill>
              <a:srgbClr val="E8B65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F7915F0F-6EC4-2BAF-FE91-2113EA50A9B3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9AA4B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9AA4B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712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B02D5E2-408E-1D25-EC78-AB6E17038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08000"/>
            <a:ext cx="73660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3222A"/>
                </a:solidFill>
                <a:latin typeface="Book Antiqua" panose="02040602050305030304" pitchFamily="18" charset="0"/>
              </a:rPr>
              <a:t>Подведем итоги</a:t>
            </a:r>
          </a:p>
        </p:txBody>
      </p:sp>
      <p:sp>
        <p:nvSpPr>
          <p:cNvPr id="3" name="Headpiece mount">
            <a:extLst>
              <a:ext uri="{FF2B5EF4-FFF2-40B4-BE49-F238E27FC236}">
                <a16:creationId xmlns:a16="http://schemas.microsoft.com/office/drawing/2014/main" id="{059BA002-08AF-A984-9307-442A4BFC6D24}"/>
              </a:ext>
            </a:extLst>
          </p:cNvPr>
          <p:cNvSpPr/>
          <p:nvPr/>
        </p:nvSpPr>
        <p:spPr>
          <a:xfrm>
            <a:off x="8356600" y="304800"/>
            <a:ext cx="3200400" cy="1320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9A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Headpiece" descr="Заставка из «Апостола» 1564 г.">
            <a:extLst>
              <a:ext uri="{FF2B5EF4-FFF2-40B4-BE49-F238E27FC236}">
                <a16:creationId xmlns:a16="http://schemas.microsoft.com/office/drawing/2014/main" id="{A2885393-C0C1-1737-6CAB-0278A9311F6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800" y="381000"/>
            <a:ext cx="3048000" cy="1168400"/>
          </a:xfrm>
          <a:prstGeom prst="rect">
            <a:avLst/>
          </a:prstGeom>
        </p:spPr>
      </p:pic>
      <p:cxnSp>
        <p:nvCxnSpPr>
          <p:cNvPr id="6" name="Title rule">
            <a:extLst>
              <a:ext uri="{FF2B5EF4-FFF2-40B4-BE49-F238E27FC236}">
                <a16:creationId xmlns:a16="http://schemas.microsoft.com/office/drawing/2014/main" id="{A8AC6408-FDF3-71D9-BC78-83D4A7557140}"/>
              </a:ext>
            </a:extLst>
          </p:cNvPr>
          <p:cNvCxnSpPr/>
          <p:nvPr/>
        </p:nvCxnSpPr>
        <p:spPr>
          <a:xfrm>
            <a:off x="609600" y="1214120"/>
            <a:ext cx="812800" cy="0"/>
          </a:xfrm>
          <a:prstGeom prst="line">
            <a:avLst/>
          </a:prstGeom>
          <a:ln w="28575">
            <a:solidFill>
              <a:srgbClr val="A37B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lozenge">
            <a:extLst>
              <a:ext uri="{FF2B5EF4-FFF2-40B4-BE49-F238E27FC236}">
                <a16:creationId xmlns:a16="http://schemas.microsoft.com/office/drawing/2014/main" id="{815222CA-F51C-85B3-0ECE-BD52420A5C4A}"/>
              </a:ext>
            </a:extLst>
          </p:cNvPr>
          <p:cNvSpPr/>
          <p:nvPr/>
        </p:nvSpPr>
        <p:spPr>
          <a:xfrm>
            <a:off x="1498600" y="1169670"/>
            <a:ext cx="88900" cy="88900"/>
          </a:xfrm>
          <a:prstGeom prst="diamond">
            <a:avLst/>
          </a:prstGeom>
          <a:solidFill>
            <a:srgbClr val="A37B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Questions head">
            <a:extLst>
              <a:ext uri="{FF2B5EF4-FFF2-40B4-BE49-F238E27FC236}">
                <a16:creationId xmlns:a16="http://schemas.microsoft.com/office/drawing/2014/main" id="{403E96CD-E5AB-5013-7930-5D7A201391DF}"/>
              </a:ext>
            </a:extLst>
          </p:cNvPr>
          <p:cNvSpPr txBox="1"/>
          <p:nvPr/>
        </p:nvSpPr>
        <p:spPr>
          <a:xfrm>
            <a:off x="609600" y="1417320"/>
            <a:ext cx="7620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B23B2E"/>
                </a:solidFill>
                <a:latin typeface="Book Antiqua" panose="02040602050305030304" pitchFamily="18" charset="0"/>
              </a:rPr>
              <a:t>Ответь на вопросы:</a:t>
            </a:r>
          </a:p>
        </p:txBody>
      </p:sp>
      <p:sp>
        <p:nvSpPr>
          <p:cNvPr id="9" name="Questions">
            <a:extLst>
              <a:ext uri="{FF2B5EF4-FFF2-40B4-BE49-F238E27FC236}">
                <a16:creationId xmlns:a16="http://schemas.microsoft.com/office/drawing/2014/main" id="{06C60CEC-D8CA-F7A5-AB8B-1C5C9DD44CDE}"/>
              </a:ext>
            </a:extLst>
          </p:cNvPr>
          <p:cNvSpPr txBox="1"/>
          <p:nvPr/>
        </p:nvSpPr>
        <p:spPr>
          <a:xfrm>
            <a:off x="609600" y="1940560"/>
            <a:ext cx="10972800" cy="368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1000"/>
              </a:spcAft>
              <a:buClr>
                <a:srgbClr val="B23B2E"/>
              </a:buClr>
              <a:buSzPct val="100000"/>
              <a:buFont typeface="Book Antiqua" panose="02040602050305030304" pitchFamily="18" charset="0"/>
              <a:buAutoNum type="arabicPeriod"/>
            </a:pPr>
            <a:r>
              <a:rPr lang="ru-RU" sz="2500" dirty="0">
                <a:solidFill>
                  <a:srgbClr val="23222A"/>
                </a:solidFill>
                <a:latin typeface="Segoe UI" panose="020B0502040204020203" pitchFamily="34" charset="0"/>
              </a:rPr>
              <a:t>Какое значение имело принятие Иваном IV царского титула?</a:t>
            </a:r>
          </a:p>
          <a:p>
            <a:pPr marL="304800" indent="-304800">
              <a:spcAft>
                <a:spcPts val="1000"/>
              </a:spcAft>
              <a:buClr>
                <a:srgbClr val="B23B2E"/>
              </a:buClr>
              <a:buSzPct val="100000"/>
              <a:buFont typeface="Book Antiqua" panose="02040602050305030304" pitchFamily="18" charset="0"/>
              <a:buAutoNum type="arabicPeriod"/>
            </a:pPr>
            <a:r>
              <a:rPr lang="ru-RU" sz="2500" dirty="0">
                <a:solidFill>
                  <a:srgbClr val="23222A"/>
                </a:solidFill>
                <a:latin typeface="Segoe UI" panose="020B0502040204020203" pitchFamily="34" charset="0"/>
              </a:rPr>
              <a:t>Какие идеи выражал Иван Пересветов?</a:t>
            </a:r>
          </a:p>
          <a:p>
            <a:pPr marL="304800" indent="-304800">
              <a:spcAft>
                <a:spcPts val="1000"/>
              </a:spcAft>
              <a:buClr>
                <a:srgbClr val="B23B2E"/>
              </a:buClr>
              <a:buSzPct val="100000"/>
              <a:buFont typeface="Book Antiqua" panose="02040602050305030304" pitchFamily="18" charset="0"/>
              <a:buAutoNum type="arabicPeriod"/>
            </a:pPr>
            <a:r>
              <a:rPr lang="ru-RU" sz="2500" dirty="0">
                <a:solidFill>
                  <a:srgbClr val="23222A"/>
                </a:solidFill>
                <a:latin typeface="Segoe UI" panose="020B0502040204020203" pitchFamily="34" charset="0"/>
              </a:rPr>
              <a:t>Каковы были причины созыва Земского собора?</a:t>
            </a:r>
          </a:p>
          <a:p>
            <a:pPr marL="304800" indent="-304800">
              <a:spcAft>
                <a:spcPts val="1000"/>
              </a:spcAft>
              <a:buClr>
                <a:srgbClr val="B23B2E"/>
              </a:buClr>
              <a:buSzPct val="100000"/>
              <a:buFont typeface="Book Antiqua" panose="02040602050305030304" pitchFamily="18" charset="0"/>
              <a:buAutoNum type="arabicPeriod"/>
            </a:pPr>
            <a:r>
              <a:rPr lang="ru-RU" sz="2500" dirty="0">
                <a:solidFill>
                  <a:srgbClr val="23222A"/>
                </a:solidFill>
                <a:latin typeface="Segoe UI" panose="020B0502040204020203" pitchFamily="34" charset="0"/>
              </a:rPr>
              <a:t>Можно ли утверждать, что книгопечатание в XVI в. было государственным делом?</a:t>
            </a:r>
          </a:p>
          <a:p>
            <a:pPr marL="304800" indent="-304800">
              <a:spcAft>
                <a:spcPts val="1000"/>
              </a:spcAft>
              <a:buClr>
                <a:srgbClr val="B23B2E"/>
              </a:buClr>
              <a:buSzPct val="100000"/>
              <a:buFont typeface="Book Antiqua" panose="02040602050305030304" pitchFamily="18" charset="0"/>
              <a:buAutoNum type="arabicPeriod"/>
            </a:pPr>
            <a:r>
              <a:rPr lang="ru-RU" sz="2500" dirty="0">
                <a:solidFill>
                  <a:srgbClr val="23222A"/>
                </a:solidFill>
                <a:latin typeface="Segoe UI" panose="020B0502040204020203" pitchFamily="34" charset="0"/>
              </a:rPr>
              <a:t>Какую роль в государственной жизни играли приказы?</a:t>
            </a:r>
          </a:p>
          <a:p>
            <a:pPr marL="304800" indent="-304800">
              <a:spcAft>
                <a:spcPts val="1000"/>
              </a:spcAft>
              <a:buClr>
                <a:srgbClr val="B23B2E"/>
              </a:buClr>
              <a:buSzPct val="100000"/>
              <a:buFont typeface="Book Antiqua" panose="02040602050305030304" pitchFamily="18" charset="0"/>
              <a:buAutoNum type="arabicPeriod"/>
            </a:pPr>
            <a:r>
              <a:rPr lang="ru-RU" sz="2500" dirty="0">
                <a:solidFill>
                  <a:srgbClr val="23222A"/>
                </a:solidFill>
                <a:latin typeface="Segoe UI" panose="020B0502040204020203" pitchFamily="34" charset="0"/>
              </a:rPr>
              <a:t>Как изменилась система налогообложения в Русском государстве при Иване IV?</a:t>
            </a:r>
          </a:p>
        </p:txBody>
      </p:sp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56C2F887-9871-B047-B247-754EE8DEA97A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06F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B806F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7145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ck head chip">
            <a:extLst>
              <a:ext uri="{FF2B5EF4-FFF2-40B4-BE49-F238E27FC236}">
                <a16:creationId xmlns:a16="http://schemas.microsoft.com/office/drawing/2014/main" id="{49D054D0-B952-C770-C943-64351D0CED01}"/>
              </a:ext>
            </a:extLst>
          </p:cNvPr>
          <p:cNvSpPr/>
          <p:nvPr/>
        </p:nvSpPr>
        <p:spPr>
          <a:xfrm>
            <a:off x="609600" y="330200"/>
            <a:ext cx="3810000" cy="558800"/>
          </a:xfrm>
          <a:prstGeom prst="roundRect">
            <a:avLst>
              <a:gd name="adj" fmla="val 50000"/>
            </a:avLst>
          </a:prstGeom>
          <a:solidFill>
            <a:srgbClr val="D8B45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Check head">
            <a:extLst>
              <a:ext uri="{FF2B5EF4-FFF2-40B4-BE49-F238E27FC236}">
                <a16:creationId xmlns:a16="http://schemas.microsoft.com/office/drawing/2014/main" id="{928CD044-5A2A-82E4-6A7E-94CDB73036BC}"/>
              </a:ext>
            </a:extLst>
          </p:cNvPr>
          <p:cNvSpPr txBox="1"/>
          <p:nvPr/>
        </p:nvSpPr>
        <p:spPr>
          <a:xfrm>
            <a:off x="711200" y="330200"/>
            <a:ext cx="36068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600" dirty="0">
                <a:solidFill>
                  <a:srgbClr val="171F36"/>
                </a:solidFill>
                <a:latin typeface="Book Antiqua" panose="02040602050305030304" pitchFamily="18" charset="0"/>
              </a:rPr>
              <a:t>Проверь себя:</a:t>
            </a:r>
          </a:p>
        </p:txBody>
      </p:sp>
      <p:sp>
        <p:nvSpPr>
          <p:cNvPr id="5" name="Answer 0 card">
            <a:extLst>
              <a:ext uri="{FF2B5EF4-FFF2-40B4-BE49-F238E27FC236}">
                <a16:creationId xmlns:a16="http://schemas.microsoft.com/office/drawing/2014/main" id="{A8A55137-8AB1-1FAD-D7F3-7980AB236209}"/>
              </a:ext>
            </a:extLst>
          </p:cNvPr>
          <p:cNvSpPr/>
          <p:nvPr/>
        </p:nvSpPr>
        <p:spPr>
          <a:xfrm>
            <a:off x="609600" y="1117600"/>
            <a:ext cx="5334000" cy="1778000"/>
          </a:xfrm>
          <a:prstGeom prst="roundRect">
            <a:avLst>
              <a:gd name="adj" fmla="val 6000"/>
            </a:avLst>
          </a:prstGeom>
          <a:solidFill>
            <a:srgbClr val="24304F"/>
          </a:solidFill>
          <a:ln w="9525">
            <a:solidFill>
              <a:srgbClr val="3B4A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nswer 0">
            <a:extLst>
              <a:ext uri="{FF2B5EF4-FFF2-40B4-BE49-F238E27FC236}">
                <a16:creationId xmlns:a16="http://schemas.microsoft.com/office/drawing/2014/main" id="{8ABCE554-B8C0-B1B0-751B-26647C87D3A7}"/>
              </a:ext>
            </a:extLst>
          </p:cNvPr>
          <p:cNvSpPr txBox="1"/>
          <p:nvPr/>
        </p:nvSpPr>
        <p:spPr>
          <a:xfrm>
            <a:off x="863600" y="1270000"/>
            <a:ext cx="4902200" cy="1158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F4EFE4"/>
                </a:solidFill>
                <a:latin typeface="Segoe UI" panose="020B0502040204020203" pitchFamily="34" charset="0"/>
              </a:rPr>
              <a:t>Принятие царского титула резко повысило международный престиж России и укрепило власть великого князя внутри страны.</a:t>
            </a:r>
          </a:p>
        </p:txBody>
      </p:sp>
      <p:sp>
        <p:nvSpPr>
          <p:cNvPr id="7" name="Answer 0 bar">
            <a:extLst>
              <a:ext uri="{FF2B5EF4-FFF2-40B4-BE49-F238E27FC236}">
                <a16:creationId xmlns:a16="http://schemas.microsoft.com/office/drawing/2014/main" id="{3C0D89A6-CF40-8790-99FA-1E39391ED837}"/>
              </a:ext>
            </a:extLst>
          </p:cNvPr>
          <p:cNvSpPr/>
          <p:nvPr/>
        </p:nvSpPr>
        <p:spPr>
          <a:xfrm>
            <a:off x="711200" y="1244600"/>
            <a:ext cx="50800" cy="1524000"/>
          </a:xfrm>
          <a:prstGeom prst="rect">
            <a:avLst/>
          </a:prstGeom>
          <a:solidFill>
            <a:srgbClr val="D8B45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Answer 1 card">
            <a:extLst>
              <a:ext uri="{FF2B5EF4-FFF2-40B4-BE49-F238E27FC236}">
                <a16:creationId xmlns:a16="http://schemas.microsoft.com/office/drawing/2014/main" id="{3178981E-ECDB-8E86-8D3D-876C1CBC4532}"/>
              </a:ext>
            </a:extLst>
          </p:cNvPr>
          <p:cNvSpPr/>
          <p:nvPr/>
        </p:nvSpPr>
        <p:spPr>
          <a:xfrm>
            <a:off x="6248400" y="1117600"/>
            <a:ext cx="5334000" cy="1778000"/>
          </a:xfrm>
          <a:prstGeom prst="roundRect">
            <a:avLst>
              <a:gd name="adj" fmla="val 6000"/>
            </a:avLst>
          </a:prstGeom>
          <a:solidFill>
            <a:srgbClr val="24304F"/>
          </a:solidFill>
          <a:ln w="9525">
            <a:solidFill>
              <a:srgbClr val="3B4A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Answer 1">
            <a:extLst>
              <a:ext uri="{FF2B5EF4-FFF2-40B4-BE49-F238E27FC236}">
                <a16:creationId xmlns:a16="http://schemas.microsoft.com/office/drawing/2014/main" id="{10552EF8-E744-CEC5-3CCD-BE0880FC36EB}"/>
              </a:ext>
            </a:extLst>
          </p:cNvPr>
          <p:cNvSpPr txBox="1"/>
          <p:nvPr/>
        </p:nvSpPr>
        <p:spPr>
          <a:xfrm>
            <a:off x="6502400" y="1270000"/>
            <a:ext cx="4902200" cy="1447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F4EFE4"/>
                </a:solidFill>
                <a:latin typeface="Segoe UI" panose="020B0502040204020203" pitchFamily="34" charset="0"/>
              </a:rPr>
              <a:t>Иван Пересветов в своих сочинениях выражал идеи сильной самодержавной власти, опирающейся на служилое дворянство, и критиковал боярское засилье.</a:t>
            </a:r>
          </a:p>
        </p:txBody>
      </p:sp>
      <p:sp>
        <p:nvSpPr>
          <p:cNvPr id="10" name="Answer 1 bar">
            <a:extLst>
              <a:ext uri="{FF2B5EF4-FFF2-40B4-BE49-F238E27FC236}">
                <a16:creationId xmlns:a16="http://schemas.microsoft.com/office/drawing/2014/main" id="{FA0BFFA4-9BA7-B0B2-83DA-B8FE685881DC}"/>
              </a:ext>
            </a:extLst>
          </p:cNvPr>
          <p:cNvSpPr/>
          <p:nvPr/>
        </p:nvSpPr>
        <p:spPr>
          <a:xfrm>
            <a:off x="6350000" y="1244600"/>
            <a:ext cx="50800" cy="1524000"/>
          </a:xfrm>
          <a:prstGeom prst="rect">
            <a:avLst/>
          </a:prstGeom>
          <a:solidFill>
            <a:srgbClr val="D8B45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Answer 2 card">
            <a:extLst>
              <a:ext uri="{FF2B5EF4-FFF2-40B4-BE49-F238E27FC236}">
                <a16:creationId xmlns:a16="http://schemas.microsoft.com/office/drawing/2014/main" id="{62E2A618-FDBC-80EF-7A64-AE451D3E7E62}"/>
              </a:ext>
            </a:extLst>
          </p:cNvPr>
          <p:cNvSpPr/>
          <p:nvPr/>
        </p:nvSpPr>
        <p:spPr>
          <a:xfrm>
            <a:off x="609600" y="3048000"/>
            <a:ext cx="5334000" cy="1488440"/>
          </a:xfrm>
          <a:prstGeom prst="roundRect">
            <a:avLst>
              <a:gd name="adj" fmla="val 6000"/>
            </a:avLst>
          </a:prstGeom>
          <a:solidFill>
            <a:srgbClr val="24304F"/>
          </a:solidFill>
          <a:ln w="9525">
            <a:solidFill>
              <a:srgbClr val="3B4A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Answer 2">
            <a:extLst>
              <a:ext uri="{FF2B5EF4-FFF2-40B4-BE49-F238E27FC236}">
                <a16:creationId xmlns:a16="http://schemas.microsoft.com/office/drawing/2014/main" id="{A0F30301-33C4-9235-68B3-04E6B4C065EC}"/>
              </a:ext>
            </a:extLst>
          </p:cNvPr>
          <p:cNvSpPr txBox="1"/>
          <p:nvPr/>
        </p:nvSpPr>
        <p:spPr>
          <a:xfrm>
            <a:off x="863600" y="3200400"/>
            <a:ext cx="4902200" cy="1158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F4EFE4"/>
                </a:solidFill>
                <a:latin typeface="Segoe UI" panose="020B0502040204020203" pitchFamily="34" charset="0"/>
              </a:rPr>
              <a:t>Земский собор был созван для выработки единого курса реформ и получения поддержки различных слоёв населения для укрепления центральной власти.</a:t>
            </a:r>
          </a:p>
        </p:txBody>
      </p:sp>
      <p:sp>
        <p:nvSpPr>
          <p:cNvPr id="13" name="Answer 2 bar">
            <a:extLst>
              <a:ext uri="{FF2B5EF4-FFF2-40B4-BE49-F238E27FC236}">
                <a16:creationId xmlns:a16="http://schemas.microsoft.com/office/drawing/2014/main" id="{A1F9BCC2-A90A-2FF8-9C18-CE9E55DE582C}"/>
              </a:ext>
            </a:extLst>
          </p:cNvPr>
          <p:cNvSpPr/>
          <p:nvPr/>
        </p:nvSpPr>
        <p:spPr>
          <a:xfrm>
            <a:off x="711200" y="3175000"/>
            <a:ext cx="50800" cy="1234440"/>
          </a:xfrm>
          <a:prstGeom prst="rect">
            <a:avLst/>
          </a:prstGeom>
          <a:solidFill>
            <a:srgbClr val="D8B45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Answer 3 card">
            <a:extLst>
              <a:ext uri="{FF2B5EF4-FFF2-40B4-BE49-F238E27FC236}">
                <a16:creationId xmlns:a16="http://schemas.microsoft.com/office/drawing/2014/main" id="{BEBEA986-B103-D617-30A5-E45C732F2CD2}"/>
              </a:ext>
            </a:extLst>
          </p:cNvPr>
          <p:cNvSpPr/>
          <p:nvPr/>
        </p:nvSpPr>
        <p:spPr>
          <a:xfrm>
            <a:off x="6248400" y="3048000"/>
            <a:ext cx="5334000" cy="1488440"/>
          </a:xfrm>
          <a:prstGeom prst="roundRect">
            <a:avLst>
              <a:gd name="adj" fmla="val 6000"/>
            </a:avLst>
          </a:prstGeom>
          <a:solidFill>
            <a:srgbClr val="24304F"/>
          </a:solidFill>
          <a:ln w="9525">
            <a:solidFill>
              <a:srgbClr val="3B4A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Answer 3">
            <a:extLst>
              <a:ext uri="{FF2B5EF4-FFF2-40B4-BE49-F238E27FC236}">
                <a16:creationId xmlns:a16="http://schemas.microsoft.com/office/drawing/2014/main" id="{8744BF04-1DAE-1F5F-FEC7-EE346855F535}"/>
              </a:ext>
            </a:extLst>
          </p:cNvPr>
          <p:cNvSpPr txBox="1"/>
          <p:nvPr/>
        </p:nvSpPr>
        <p:spPr>
          <a:xfrm>
            <a:off x="6502400" y="3200400"/>
            <a:ext cx="4902200" cy="1158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F4EFE4"/>
                </a:solidFill>
                <a:latin typeface="Segoe UI" panose="020B0502040204020203" pitchFamily="34" charset="0"/>
              </a:rPr>
              <a:t>Да, можно, так как первая типография в Москве была создана по государственному указу и для распространения официально утверждённых религиозных текстов.</a:t>
            </a:r>
          </a:p>
        </p:txBody>
      </p:sp>
      <p:sp>
        <p:nvSpPr>
          <p:cNvPr id="16" name="Answer 3 bar">
            <a:extLst>
              <a:ext uri="{FF2B5EF4-FFF2-40B4-BE49-F238E27FC236}">
                <a16:creationId xmlns:a16="http://schemas.microsoft.com/office/drawing/2014/main" id="{BE29F367-28EB-AE48-48C6-10E4F4082CE9}"/>
              </a:ext>
            </a:extLst>
          </p:cNvPr>
          <p:cNvSpPr/>
          <p:nvPr/>
        </p:nvSpPr>
        <p:spPr>
          <a:xfrm>
            <a:off x="6350000" y="3175000"/>
            <a:ext cx="50800" cy="1234440"/>
          </a:xfrm>
          <a:prstGeom prst="rect">
            <a:avLst/>
          </a:prstGeom>
          <a:solidFill>
            <a:srgbClr val="D8B45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Answer 4 card">
            <a:extLst>
              <a:ext uri="{FF2B5EF4-FFF2-40B4-BE49-F238E27FC236}">
                <a16:creationId xmlns:a16="http://schemas.microsoft.com/office/drawing/2014/main" id="{40E650F6-623C-6278-9228-E98643E5F6A4}"/>
              </a:ext>
            </a:extLst>
          </p:cNvPr>
          <p:cNvSpPr/>
          <p:nvPr/>
        </p:nvSpPr>
        <p:spPr>
          <a:xfrm>
            <a:off x="609600" y="4688840"/>
            <a:ext cx="5334000" cy="1488440"/>
          </a:xfrm>
          <a:prstGeom prst="roundRect">
            <a:avLst>
              <a:gd name="adj" fmla="val 6000"/>
            </a:avLst>
          </a:prstGeom>
          <a:solidFill>
            <a:srgbClr val="24304F"/>
          </a:solidFill>
          <a:ln w="9525">
            <a:solidFill>
              <a:srgbClr val="3B4A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Answer 4">
            <a:extLst>
              <a:ext uri="{FF2B5EF4-FFF2-40B4-BE49-F238E27FC236}">
                <a16:creationId xmlns:a16="http://schemas.microsoft.com/office/drawing/2014/main" id="{1ABA8E74-9F00-23FE-F96E-6D60410E2480}"/>
              </a:ext>
            </a:extLst>
          </p:cNvPr>
          <p:cNvSpPr txBox="1"/>
          <p:nvPr/>
        </p:nvSpPr>
        <p:spPr>
          <a:xfrm>
            <a:off x="863600" y="4841240"/>
            <a:ext cx="4902200" cy="868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F4EFE4"/>
                </a:solidFill>
                <a:latin typeface="Segoe UI" panose="020B0502040204020203" pitchFamily="34" charset="0"/>
              </a:rPr>
              <a:t>Приказы стали центральными органами государственного управления, каждый из которых отвечал за определённую сферу.</a:t>
            </a:r>
          </a:p>
        </p:txBody>
      </p:sp>
      <p:sp>
        <p:nvSpPr>
          <p:cNvPr id="19" name="Answer 4 bar">
            <a:extLst>
              <a:ext uri="{FF2B5EF4-FFF2-40B4-BE49-F238E27FC236}">
                <a16:creationId xmlns:a16="http://schemas.microsoft.com/office/drawing/2014/main" id="{4BACBA07-19F9-54DE-B36C-D028C72674A5}"/>
              </a:ext>
            </a:extLst>
          </p:cNvPr>
          <p:cNvSpPr/>
          <p:nvPr/>
        </p:nvSpPr>
        <p:spPr>
          <a:xfrm>
            <a:off x="711200" y="4815840"/>
            <a:ext cx="50800" cy="1234440"/>
          </a:xfrm>
          <a:prstGeom prst="rect">
            <a:avLst/>
          </a:prstGeom>
          <a:solidFill>
            <a:srgbClr val="D8B45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Answer 5 card">
            <a:extLst>
              <a:ext uri="{FF2B5EF4-FFF2-40B4-BE49-F238E27FC236}">
                <a16:creationId xmlns:a16="http://schemas.microsoft.com/office/drawing/2014/main" id="{F7D1CA9D-BDF3-878F-3E22-20CA2C7914D6}"/>
              </a:ext>
            </a:extLst>
          </p:cNvPr>
          <p:cNvSpPr/>
          <p:nvPr/>
        </p:nvSpPr>
        <p:spPr>
          <a:xfrm>
            <a:off x="6248400" y="4688840"/>
            <a:ext cx="5334000" cy="1488440"/>
          </a:xfrm>
          <a:prstGeom prst="roundRect">
            <a:avLst>
              <a:gd name="adj" fmla="val 6000"/>
            </a:avLst>
          </a:prstGeom>
          <a:solidFill>
            <a:srgbClr val="24304F"/>
          </a:solidFill>
          <a:ln w="9525">
            <a:solidFill>
              <a:srgbClr val="3B4A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Answer 5">
            <a:extLst>
              <a:ext uri="{FF2B5EF4-FFF2-40B4-BE49-F238E27FC236}">
                <a16:creationId xmlns:a16="http://schemas.microsoft.com/office/drawing/2014/main" id="{7966DF01-5021-FFD5-7132-5AB237DB309A}"/>
              </a:ext>
            </a:extLst>
          </p:cNvPr>
          <p:cNvSpPr txBox="1"/>
          <p:nvPr/>
        </p:nvSpPr>
        <p:spPr>
          <a:xfrm>
            <a:off x="6502400" y="4841240"/>
            <a:ext cx="4902200" cy="1158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F4EFE4"/>
                </a:solidFill>
                <a:latin typeface="Segoe UI" panose="020B0502040204020203" pitchFamily="34" charset="0"/>
              </a:rPr>
              <a:t>Система налогообложения была унифицирована путём введения единой единицы обложения — «большой сохи», что упорядочило сбор податей.</a:t>
            </a:r>
          </a:p>
        </p:txBody>
      </p:sp>
      <p:sp>
        <p:nvSpPr>
          <p:cNvPr id="22" name="Answer 5 bar">
            <a:extLst>
              <a:ext uri="{FF2B5EF4-FFF2-40B4-BE49-F238E27FC236}">
                <a16:creationId xmlns:a16="http://schemas.microsoft.com/office/drawing/2014/main" id="{E16B27C0-14A9-9BC1-FBCE-1A7C5922E7A3}"/>
              </a:ext>
            </a:extLst>
          </p:cNvPr>
          <p:cNvSpPr/>
          <p:nvPr/>
        </p:nvSpPr>
        <p:spPr>
          <a:xfrm>
            <a:off x="6350000" y="4815840"/>
            <a:ext cx="50800" cy="1234440"/>
          </a:xfrm>
          <a:prstGeom prst="rect">
            <a:avLst/>
          </a:prstGeom>
          <a:solidFill>
            <a:srgbClr val="D8B45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Signature 100ballnik.com">
            <a:extLst>
              <a:ext uri="{FF2B5EF4-FFF2-40B4-BE49-F238E27FC236}">
                <a16:creationId xmlns:a16="http://schemas.microsoft.com/office/drawing/2014/main" id="{DED3D731-8B49-EB14-5EF1-1A194EE1ABE2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9AA4BD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9AA4BD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1378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52EA5BC-0A51-395F-73A1-8F78329BC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3222A"/>
                </a:solidFill>
                <a:latin typeface="Book Antiqua" panose="02040602050305030304" pitchFamily="18" charset="0"/>
              </a:rPr>
              <a:t>Подведем итоги</a:t>
            </a:r>
          </a:p>
        </p:txBody>
      </p:sp>
      <p:cxnSp>
        <p:nvCxnSpPr>
          <p:cNvPr id="3" name="Title rule">
            <a:extLst>
              <a:ext uri="{FF2B5EF4-FFF2-40B4-BE49-F238E27FC236}">
                <a16:creationId xmlns:a16="http://schemas.microsoft.com/office/drawing/2014/main" id="{1F517853-4A4E-6368-0495-1E1921F4109D}"/>
              </a:ext>
            </a:extLst>
          </p:cNvPr>
          <p:cNvCxnSpPr/>
          <p:nvPr/>
        </p:nvCxnSpPr>
        <p:spPr>
          <a:xfrm>
            <a:off x="609600" y="1007364"/>
            <a:ext cx="812800" cy="0"/>
          </a:xfrm>
          <a:prstGeom prst="line">
            <a:avLst/>
          </a:prstGeom>
          <a:ln w="28575">
            <a:solidFill>
              <a:srgbClr val="A37B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lozenge">
            <a:extLst>
              <a:ext uri="{FF2B5EF4-FFF2-40B4-BE49-F238E27FC236}">
                <a16:creationId xmlns:a16="http://schemas.microsoft.com/office/drawing/2014/main" id="{F49FDA83-3F78-46E2-F472-0079BF2F5326}"/>
              </a:ext>
            </a:extLst>
          </p:cNvPr>
          <p:cNvSpPr/>
          <p:nvPr/>
        </p:nvSpPr>
        <p:spPr>
          <a:xfrm>
            <a:off x="1498600" y="962914"/>
            <a:ext cx="88900" cy="88900"/>
          </a:xfrm>
          <a:prstGeom prst="diamond">
            <a:avLst/>
          </a:prstGeom>
          <a:solidFill>
            <a:srgbClr val="A37B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ummary">
            <a:extLst>
              <a:ext uri="{FF2B5EF4-FFF2-40B4-BE49-F238E27FC236}">
                <a16:creationId xmlns:a16="http://schemas.microsoft.com/office/drawing/2014/main" id="{16EB1003-FB73-2093-20B9-82579E6E1D01}"/>
              </a:ext>
            </a:extLst>
          </p:cNvPr>
          <p:cNvSpPr txBox="1"/>
          <p:nvPr/>
        </p:nvSpPr>
        <p:spPr>
          <a:xfrm>
            <a:off x="609600" y="1210564"/>
            <a:ext cx="7162800" cy="3688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3222A"/>
                </a:solidFill>
                <a:latin typeface="Segoe UI" panose="020B0502040204020203" pitchFamily="34" charset="0"/>
              </a:rPr>
              <a:t>Внутренние реформы </a:t>
            </a:r>
            <a:r>
              <a:rPr lang="ru-RU" sz="2200" b="1" dirty="0">
                <a:solidFill>
                  <a:srgbClr val="B23B2E"/>
                </a:solidFill>
                <a:latin typeface="Segoe UI" panose="020B0502040204020203" pitchFamily="34" charset="0"/>
              </a:rPr>
              <a:t>Ивана IV</a:t>
            </a:r>
            <a:r>
              <a:rPr lang="ru-RU" sz="2200" dirty="0">
                <a:solidFill>
                  <a:srgbClr val="23222A"/>
                </a:solidFill>
                <a:latin typeface="Segoe UI" panose="020B0502040204020203" pitchFamily="34" charset="0"/>
              </a:rPr>
              <a:t> и </a:t>
            </a:r>
            <a:r>
              <a:rPr lang="ru-RU" sz="2200" b="1" dirty="0">
                <a:solidFill>
                  <a:srgbClr val="B23B2E"/>
                </a:solidFill>
                <a:latin typeface="Segoe UI" panose="020B0502040204020203" pitchFamily="34" charset="0"/>
              </a:rPr>
              <a:t>Избранной рады</a:t>
            </a:r>
            <a:r>
              <a:rPr lang="ru-RU" sz="2200" dirty="0">
                <a:solidFill>
                  <a:srgbClr val="23222A"/>
                </a:solidFill>
                <a:latin typeface="Segoe UI" panose="020B0502040204020203" pitchFamily="34" charset="0"/>
              </a:rPr>
              <a:t> охватили все стороны жизни единого Русского государства. Их значение состояло в дальнейшем </a:t>
            </a:r>
            <a:r>
              <a:rPr lang="ru-RU" sz="2200" b="1" dirty="0">
                <a:solidFill>
                  <a:srgbClr val="23222A"/>
                </a:solidFill>
                <a:latin typeface="Segoe UI" panose="020B0502040204020203" pitchFamily="34" charset="0"/>
              </a:rPr>
              <a:t>укреплении и централизации власти</a:t>
            </a:r>
            <a:r>
              <a:rPr lang="ru-RU" sz="2200" dirty="0">
                <a:solidFill>
                  <a:srgbClr val="23222A"/>
                </a:solidFill>
                <a:latin typeface="Segoe UI" panose="020B0502040204020203" pitchFamily="34" charset="0"/>
              </a:rPr>
              <a:t>, в улучшении системы управления, наведении порядка в центре и на местах. В итоге </a:t>
            </a:r>
            <a:r>
              <a:rPr lang="ru-RU" sz="2200" b="1" dirty="0">
                <a:solidFill>
                  <a:srgbClr val="B07A22"/>
                </a:solidFill>
                <a:latin typeface="Segoe UI" panose="020B0502040204020203" pitchFamily="34" charset="0"/>
              </a:rPr>
              <a:t>экономика</a:t>
            </a:r>
            <a:r>
              <a:rPr lang="ru-RU" sz="2200" dirty="0">
                <a:solidFill>
                  <a:srgbClr val="23222A"/>
                </a:solidFill>
                <a:latin typeface="Segoe UI" panose="020B0502040204020203" pitchFamily="34" charset="0"/>
              </a:rPr>
              <a:t> страны стала более устойчивой. Развивались городские ремёсла, внутренняя и внешняя торговля. Жизнь тяглых и служилых людей вошла в размеренную, правильную, по их представлениям, колею. </a:t>
            </a:r>
            <a:r>
              <a:rPr lang="ru-RU" sz="2200" b="1" dirty="0">
                <a:solidFill>
                  <a:srgbClr val="B23B2E"/>
                </a:solidFill>
                <a:latin typeface="Segoe UI" panose="020B0502040204020203" pitchFamily="34" charset="0"/>
              </a:rPr>
              <a:t>Вера в государя как опекуна и защитника укрепилась.</a:t>
            </a:r>
          </a:p>
        </p:txBody>
      </p:sp>
      <p:pic>
        <p:nvPicPr>
          <p:cNvPr id="7" name="Kremlin" descr="Венчание Ивана IV на царство. Миниатюра Царственной книги (Лицевой летописный свод)">
            <a:extLst>
              <a:ext uri="{FF2B5EF4-FFF2-40B4-BE49-F238E27FC236}">
                <a16:creationId xmlns:a16="http://schemas.microsoft.com/office/drawing/2014/main" id="{AB0360D2-1DF4-2077-C415-0C9A708CF63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2190873"/>
            <a:ext cx="3505200" cy="3280418"/>
          </a:xfrm>
          <a:prstGeom prst="roundRect">
            <a:avLst>
              <a:gd name="adj" fmla="val 4000"/>
            </a:avLst>
          </a:prstGeom>
          <a:ln w="12700">
            <a:solidFill>
              <a:srgbClr val="D7C9A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Signature 100ballnik.com">
            <a:extLst>
              <a:ext uri="{FF2B5EF4-FFF2-40B4-BE49-F238E27FC236}">
                <a16:creationId xmlns:a16="http://schemas.microsoft.com/office/drawing/2014/main" id="{AB4FDAC1-426F-8A79-7831-EC5FEA0C8CCC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B806F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B806F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1073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3222A"/>
      </a:dk1>
      <a:lt1>
        <a:srgbClr val="FFFFFF"/>
      </a:lt1>
      <a:dk2>
        <a:srgbClr val="55525C"/>
      </a:dk2>
      <a:lt2>
        <a:srgbClr val="F6E8CC"/>
      </a:lt2>
      <a:accent1>
        <a:srgbClr val="B23B2E"/>
      </a:accent1>
      <a:accent2>
        <a:srgbClr val="3A62A6"/>
      </a:accent2>
      <a:accent3>
        <a:srgbClr val="B07A22"/>
      </a:accent3>
      <a:accent4>
        <a:srgbClr val="2F7A5E"/>
      </a:accent4>
      <a:accent5>
        <a:srgbClr val="6B4B91"/>
      </a:accent5>
      <a:accent6>
        <a:srgbClr val="7A5532"/>
      </a:accent6>
      <a:hlink>
        <a:srgbClr val="467886"/>
      </a:hlink>
      <a:folHlink>
        <a:srgbClr val="96607D"/>
      </a:folHlink>
    </a:clrScheme>
    <a:fontScheme name="Стандартная">
      <a:majorFont>
        <a:latin typeface="Book Antiqu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1159</Words>
  <Application>Microsoft Office PowerPoint</Application>
  <PresentationFormat>Произвольный</PresentationFormat>
  <Paragraphs>129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Book Antiqua</vt:lpstr>
      <vt:lpstr>Segoe UI</vt:lpstr>
      <vt:lpstr>Тема Office</vt:lpstr>
      <vt:lpstr>Вспомни, какие титулы носили правитель русского государства?</vt:lpstr>
      <vt:lpstr>Презентация PowerPoint</vt:lpstr>
      <vt:lpstr>Презентация PowerPoint</vt:lpstr>
      <vt:lpstr>Принятие царского титула</vt:lpstr>
      <vt:lpstr>Принятие царского титула</vt:lpstr>
      <vt:lpstr>Московское восстание 1547 г.</vt:lpstr>
      <vt:lpstr>Избранная рада</vt:lpstr>
      <vt:lpstr>Реформы Избранной рады:</vt:lpstr>
      <vt:lpstr>Первый Земский собор и  Судебник 1550 г</vt:lpstr>
      <vt:lpstr>Первый Земский собор и  Судебник 1550 г</vt:lpstr>
      <vt:lpstr>Первый Земский собор и Судебник 1550 г</vt:lpstr>
      <vt:lpstr>Церковные соборы и начало книгопечатания</vt:lpstr>
      <vt:lpstr>Церковные соборы и начало книгопечатания</vt:lpstr>
      <vt:lpstr>Создание приказов и  губная реформа</vt:lpstr>
      <vt:lpstr>Создание приказов и  губная реформа</vt:lpstr>
      <vt:lpstr>Налоговая реформа</vt:lpstr>
      <vt:lpstr>Подведем итоги</vt:lpstr>
      <vt:lpstr>Презентация PowerPoint</vt:lpstr>
      <vt:lpstr>Подведем итоги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Начало царствования Ивана IV</dc:title>
  <dc:creator>100ballnik.com</dc:creator>
  <cp:lastModifiedBy>Mendal</cp:lastModifiedBy>
  <cp:revision>1</cp:revision>
  <dcterms:created xsi:type="dcterms:W3CDTF">2026-11-02T20:33:27Z</dcterms:created>
  <dcterms:modified xsi:type="dcterms:W3CDTF">2026-11-02T20:33:27Z</dcterms:modified>
</cp:coreProperties>
</file>