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2670A99-C763-F480-7711-417E23C2AA2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D5A35AED-11DD-2125-E6A9-003FF3766A6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D24A103-8B69-7830-47FF-0E7ECAA615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42EC9-1671-41C3-990C-6429ACE7F4D6}" type="datetimeFigureOut">
              <a:rPr lang="ru-RU" smtClean="0"/>
              <a:t>08.11.2026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90437B0-49F1-F3E1-382D-BE5D388842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FEAB72F-24F1-9279-5F81-E1B875F22D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9217C-9732-4138-B918-E13E96FF8D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74774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75005D0-36D2-40F1-380A-F3C38EDBAC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10F8AC8-AA67-C038-1999-810C364165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2A10C09-57D8-BDAB-B6FD-D078EF44F0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42EC9-1671-41C3-990C-6429ACE7F4D6}" type="datetimeFigureOut">
              <a:rPr lang="ru-RU" smtClean="0"/>
              <a:t>08.11.2026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D083081-65CF-7488-445A-1801561688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E9D4358-81B0-8A35-79E6-40708B2101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9217C-9732-4138-B918-E13E96FF8D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26658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5D0EE1-D3B7-3E0F-DE97-1BE4FEE5A6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79ACF4A-CBC2-58FC-7267-06146B3858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782538A-8EE8-2D61-0EB6-FD90442084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42EC9-1671-41C3-990C-6429ACE7F4D6}" type="datetimeFigureOut">
              <a:rPr lang="ru-RU" smtClean="0"/>
              <a:t>08.11.2026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6988FF4-F849-8BE2-1226-F0628AC2C7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EA20A18-B7FB-8A3E-2649-AC7D85CC7E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9217C-9732-4138-B918-E13E96FF8D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70433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CA69F7-990B-6B0F-1F7A-A925CF25D2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67A49D9-7428-1AB5-64EF-2B31B75AB9C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93FC3F27-8293-9CD2-C465-8D7859615C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0898797-17F2-5A85-B7FF-3CCE5A8B90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42EC9-1671-41C3-990C-6429ACE7F4D6}" type="datetimeFigureOut">
              <a:rPr lang="ru-RU" smtClean="0"/>
              <a:t>08.11.2026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2D2EABB-87DD-1B42-A246-105D85B644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9A6EA29-4772-132D-076A-C26C6D424B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9217C-9732-4138-B918-E13E96FF8D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72855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92B6FE5-A80C-316D-020D-2AAE2DD11C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3D16C51-2091-976F-22B4-1A8CA7FF58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F521E52-48A2-E3EB-FE0E-79EF42BC650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21262525-F5E7-CF06-B8F5-08E76990407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276E50AB-13B4-EABC-2B1A-58936700B58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3D59795B-CF8E-7DF9-FC6E-8A0FD545CA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42EC9-1671-41C3-990C-6429ACE7F4D6}" type="datetimeFigureOut">
              <a:rPr lang="ru-RU" smtClean="0"/>
              <a:t>08.11.2026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2B4552A-4D2F-89F7-1914-20A8716CB0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65A13E22-187B-DCB6-896B-E3EC8F9A46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9217C-9732-4138-B918-E13E96FF8D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89368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6AD9AB9-E742-7998-478D-716411B838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3FCDDB66-8562-374D-A62E-05976DC163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42EC9-1671-41C3-990C-6429ACE7F4D6}" type="datetimeFigureOut">
              <a:rPr lang="ru-RU" smtClean="0"/>
              <a:t>08.11.2026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F2EB5A0B-86C3-CDFD-E6D1-2AC76B7823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CE1F529-399B-0C47-8733-676093E8D8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9217C-9732-4138-B918-E13E96FF8D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00182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294F53EF-17D5-1B49-6AAB-8A05AD94BE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42EC9-1671-41C3-990C-6429ACE7F4D6}" type="datetimeFigureOut">
              <a:rPr lang="ru-RU" smtClean="0"/>
              <a:t>08.11.2026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0560D5D3-D7FB-170F-038D-44996C2A49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A16E56BF-76BC-BEE1-E476-79265C8738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9217C-9732-4138-B918-E13E96FF8D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75099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A236882-7740-2CDD-0202-82C667884F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A499866-9C31-A45F-4BA9-B71173D107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56E047F-28C8-A76C-CD2B-048CB74ABC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BEB0F62-E2EE-A350-D1A9-4D1E6AEAA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42EC9-1671-41C3-990C-6429ACE7F4D6}" type="datetimeFigureOut">
              <a:rPr lang="ru-RU" smtClean="0"/>
              <a:t>08.11.2026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42FECE4-30C6-86CF-C97A-3843FBC2BC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B58A117-910E-87A3-E7AD-58639127E2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9217C-9732-4138-B918-E13E96FF8D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2196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AFCE2C9-9C4A-46C0-F1A1-47223C171E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7EE96D83-16A0-2AFC-1640-03A45A9CCD8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4CC7AB7-C4E4-83F2-4529-71F715A2019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1AC6F72-8599-3F30-E3F8-0AE2A89946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42EC9-1671-41C3-990C-6429ACE7F4D6}" type="datetimeFigureOut">
              <a:rPr lang="ru-RU" smtClean="0"/>
              <a:t>08.11.2026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AFC679E-7D86-39C6-79DA-E51D0C7FDA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52FAD05-0D9C-8628-370A-E8FDDE534C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9217C-9732-4138-B918-E13E96FF8D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1092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3E3536F-836E-BE5C-721C-49A14EEF9F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26FD9C9E-6FDF-BA41-19CC-109D6DDA07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550F354-6154-D1C3-EC75-5806ED8C43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42EC9-1671-41C3-990C-6429ACE7F4D6}" type="datetimeFigureOut">
              <a:rPr lang="ru-RU" smtClean="0"/>
              <a:t>08.11.2026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3A03D2B-019B-56D1-7FDF-4E292A4DC4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A2DD952-9A4A-85E3-BC74-FE7558A2B7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9217C-9732-4138-B918-E13E96FF8D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28441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1015B579-C00C-4779-C401-5C8C2076409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D3E95E8B-250B-BC20-52BA-C63C45257B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895538F-3C6C-D57B-3FA1-5F678642E4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42EC9-1671-41C3-990C-6429ACE7F4D6}" type="datetimeFigureOut">
              <a:rPr lang="ru-RU" smtClean="0"/>
              <a:t>08.11.2026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394EA95-2084-D08C-9450-3B5870A377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9716F33-1426-C05D-FEA2-56275D19F6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9217C-9732-4138-B918-E13E96FF8D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09206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82C8B14-9A26-1EEF-F40C-1D9AE3E932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D5B1C10-C7F4-3024-FD64-5CB280797E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763D40B-BA94-4C4D-A13F-9B65F053841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B342EC9-1671-41C3-990C-6429ACE7F4D6}" type="datetimeFigureOut">
              <a:rPr lang="ru-RU" smtClean="0"/>
              <a:t>08.11.2026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9546E6A-08ED-F37D-3415-A55042E289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5CF7546-D7D3-2B6F-5050-40AD460E16E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399217C-9732-4138-B918-E13E96FF8D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7735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Ladya">
            <a:extLst>
              <a:ext uri="{FF2B5EF4-FFF2-40B4-BE49-F238E27FC236}">
                <a16:creationId xmlns:a16="http://schemas.microsoft.com/office/drawing/2014/main" id="{32F5FC56-234C-B300-8B72-A10343B8D26B}"/>
              </a:ext>
            </a:extLst>
          </p:cNvPr>
          <p:cNvGrpSpPr/>
          <p:nvPr/>
        </p:nvGrpSpPr>
        <p:grpSpPr>
          <a:xfrm>
            <a:off x="7747000" y="609600"/>
            <a:ext cx="762001" cy="558801"/>
            <a:chOff x="7747000" y="609600"/>
            <a:chExt cx="762001" cy="558801"/>
          </a:xfrm>
        </p:grpSpPr>
        <p:sp>
          <p:nvSpPr>
            <p:cNvPr id="3" name="Полилиния: фигура 2">
              <a:extLst>
                <a:ext uri="{FF2B5EF4-FFF2-40B4-BE49-F238E27FC236}">
                  <a16:creationId xmlns:a16="http://schemas.microsoft.com/office/drawing/2014/main" id="{25503046-9694-1947-0328-1E8337DF4F2E}"/>
                </a:ext>
              </a:extLst>
            </p:cNvPr>
            <p:cNvSpPr/>
            <p:nvPr/>
          </p:nvSpPr>
          <p:spPr>
            <a:xfrm>
              <a:off x="7747000" y="1016000"/>
              <a:ext cx="762001" cy="152401"/>
            </a:xfrm>
            <a:custGeom>
              <a:avLst/>
              <a:gdLst/>
              <a:ahLst/>
              <a:cxnLst/>
              <a:rect l="0" t="0" r="0" b="0"/>
              <a:pathLst>
                <a:path w="762001" h="152401">
                  <a:moveTo>
                    <a:pt x="0" y="25400"/>
                  </a:moveTo>
                  <a:lnTo>
                    <a:pt x="76200" y="127000"/>
                  </a:lnTo>
                  <a:lnTo>
                    <a:pt x="177800" y="152400"/>
                  </a:lnTo>
                  <a:lnTo>
                    <a:pt x="584200" y="152400"/>
                  </a:lnTo>
                  <a:lnTo>
                    <a:pt x="685800" y="127000"/>
                  </a:lnTo>
                  <a:lnTo>
                    <a:pt x="762000" y="0"/>
                  </a:lnTo>
                  <a:lnTo>
                    <a:pt x="711200" y="12700"/>
                  </a:lnTo>
                  <a:lnTo>
                    <a:pt x="635000" y="76200"/>
                  </a:lnTo>
                  <a:lnTo>
                    <a:pt x="127000" y="76200"/>
                  </a:lnTo>
                  <a:lnTo>
                    <a:pt x="50800" y="12700"/>
                  </a:lnTo>
                  <a:lnTo>
                    <a:pt x="0" y="0"/>
                  </a:lnTo>
                </a:path>
              </a:pathLst>
            </a:custGeom>
            <a:ln w="13970">
              <a:solidFill>
                <a:srgbClr val="E2B04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4" name="Прямая соединительная линия 3">
              <a:extLst>
                <a:ext uri="{FF2B5EF4-FFF2-40B4-BE49-F238E27FC236}">
                  <a16:creationId xmlns:a16="http://schemas.microsoft.com/office/drawing/2014/main" id="{DBAFC32C-37EB-701F-6CDE-A06557CA7FA8}"/>
                </a:ext>
              </a:extLst>
            </p:cNvPr>
            <p:cNvCxnSpPr/>
            <p:nvPr/>
          </p:nvCxnSpPr>
          <p:spPr>
            <a:xfrm flipV="1">
              <a:off x="8128000" y="609600"/>
              <a:ext cx="0" cy="482600"/>
            </a:xfrm>
            <a:prstGeom prst="line">
              <a:avLst/>
            </a:prstGeom>
            <a:ln w="13970">
              <a:solidFill>
                <a:srgbClr val="E2B04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Sail">
              <a:extLst>
                <a:ext uri="{FF2B5EF4-FFF2-40B4-BE49-F238E27FC236}">
                  <a16:creationId xmlns:a16="http://schemas.microsoft.com/office/drawing/2014/main" id="{1E330391-9E36-95A0-F8FA-8E3C5213B390}"/>
                </a:ext>
              </a:extLst>
            </p:cNvPr>
            <p:cNvSpPr/>
            <p:nvPr/>
          </p:nvSpPr>
          <p:spPr>
            <a:xfrm>
              <a:off x="7988300" y="660400"/>
              <a:ext cx="279400" cy="304800"/>
            </a:xfrm>
            <a:prstGeom prst="rect">
              <a:avLst/>
            </a:prstGeom>
            <a:noFill/>
            <a:ln w="13970" cap="flat" cmpd="sng" algn="ctr">
              <a:solidFill>
                <a:srgbClr val="E2B04F"/>
              </a:solidFill>
              <a:prstDash val="solid"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6" name="Прямая соединительная линия 5">
              <a:extLst>
                <a:ext uri="{FF2B5EF4-FFF2-40B4-BE49-F238E27FC236}">
                  <a16:creationId xmlns:a16="http://schemas.microsoft.com/office/drawing/2014/main" id="{356B7CBB-8870-67E5-68B9-153BE76CE078}"/>
                </a:ext>
              </a:extLst>
            </p:cNvPr>
            <p:cNvCxnSpPr/>
            <p:nvPr/>
          </p:nvCxnSpPr>
          <p:spPr>
            <a:xfrm>
              <a:off x="7988300" y="812800"/>
              <a:ext cx="279400" cy="0"/>
            </a:xfrm>
            <a:prstGeom prst="line">
              <a:avLst/>
            </a:prstGeom>
            <a:ln w="9779">
              <a:solidFill>
                <a:srgbClr val="E2B04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ver title">
            <a:extLst>
              <a:ext uri="{FF2B5EF4-FFF2-40B4-BE49-F238E27FC236}">
                <a16:creationId xmlns:a16="http://schemas.microsoft.com/office/drawing/2014/main" id="{B3A93453-D135-E939-4463-52FE0CE27163}"/>
              </a:ext>
            </a:extLst>
          </p:cNvPr>
          <p:cNvSpPr txBox="1"/>
          <p:nvPr/>
        </p:nvSpPr>
        <p:spPr>
          <a:xfrm>
            <a:off x="508000" y="812801"/>
            <a:ext cx="7112000" cy="1289939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ct val="92000"/>
              </a:lnSpc>
            </a:pPr>
            <a:r>
              <a:rPr lang="ru-RU" sz="4600" dirty="0">
                <a:solidFill>
                  <a:srgbClr val="F4EEE2"/>
                </a:solidFill>
                <a:latin typeface="Palatino Linotype" panose="02040502050505030304" pitchFamily="18" charset="0"/>
              </a:rPr>
              <a:t>Начало династии </a:t>
            </a:r>
            <a:r>
              <a:rPr lang="ru-RU" sz="4600" dirty="0">
                <a:solidFill>
                  <a:srgbClr val="E2B04F"/>
                </a:solidFill>
                <a:latin typeface="Palatino Linotype" panose="02040502050505030304" pitchFamily="18" charset="0"/>
              </a:rPr>
              <a:t>Рюриковичей</a:t>
            </a:r>
          </a:p>
        </p:txBody>
      </p:sp>
      <p:sp>
        <p:nvSpPr>
          <p:cNvPr id="9" name="Grade chip">
            <a:extLst>
              <a:ext uri="{FF2B5EF4-FFF2-40B4-BE49-F238E27FC236}">
                <a16:creationId xmlns:a16="http://schemas.microsoft.com/office/drawing/2014/main" id="{98C2D219-61C0-2F6F-76CF-BE74278AD77A}"/>
              </a:ext>
            </a:extLst>
          </p:cNvPr>
          <p:cNvSpPr/>
          <p:nvPr/>
        </p:nvSpPr>
        <p:spPr>
          <a:xfrm>
            <a:off x="508000" y="381000"/>
            <a:ext cx="1320800" cy="330200"/>
          </a:xfrm>
          <a:prstGeom prst="roundRect">
            <a:avLst>
              <a:gd name="adj" fmla="val 50000"/>
            </a:avLst>
          </a:prstGeom>
          <a:solidFill>
            <a:srgbClr val="E2B04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Grade">
            <a:extLst>
              <a:ext uri="{FF2B5EF4-FFF2-40B4-BE49-F238E27FC236}">
                <a16:creationId xmlns:a16="http://schemas.microsoft.com/office/drawing/2014/main" id="{5211DF6D-A939-6871-3013-458090AE4E05}"/>
              </a:ext>
            </a:extLst>
          </p:cNvPr>
          <p:cNvSpPr txBox="1"/>
          <p:nvPr/>
        </p:nvSpPr>
        <p:spPr>
          <a:xfrm>
            <a:off x="508000" y="381000"/>
            <a:ext cx="1320800" cy="330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ru-RU" sz="1600" b="1" dirty="0">
                <a:solidFill>
                  <a:srgbClr val="0F1C23"/>
                </a:solidFill>
                <a:latin typeface="Segoe UI" panose="020B0502040204020203" pitchFamily="34" charset="0"/>
              </a:rPr>
              <a:t>6 класс</a:t>
            </a:r>
          </a:p>
        </p:txBody>
      </p:sp>
      <p:sp>
        <p:nvSpPr>
          <p:cNvPr id="11" name="Wave rule">
            <a:extLst>
              <a:ext uri="{FF2B5EF4-FFF2-40B4-BE49-F238E27FC236}">
                <a16:creationId xmlns:a16="http://schemas.microsoft.com/office/drawing/2014/main" id="{13C4F23C-D9B3-9D2B-7122-E9FAECB49FB3}"/>
              </a:ext>
            </a:extLst>
          </p:cNvPr>
          <p:cNvSpPr/>
          <p:nvPr/>
        </p:nvSpPr>
        <p:spPr>
          <a:xfrm>
            <a:off x="508000" y="2227624"/>
            <a:ext cx="1524001" cy="55032"/>
          </a:xfrm>
          <a:custGeom>
            <a:avLst/>
            <a:gdLst/>
            <a:ahLst/>
            <a:cxnLst/>
            <a:rect l="0" t="0" r="0" b="0"/>
            <a:pathLst>
              <a:path w="1524001" h="55032">
                <a:moveTo>
                  <a:pt x="0" y="27516"/>
                </a:moveTo>
                <a:lnTo>
                  <a:pt x="25400" y="45475"/>
                </a:lnTo>
                <a:lnTo>
                  <a:pt x="50800" y="55031"/>
                </a:lnTo>
                <a:lnTo>
                  <a:pt x="76200" y="51713"/>
                </a:lnTo>
                <a:lnTo>
                  <a:pt x="101600" y="37072"/>
                </a:lnTo>
                <a:lnTo>
                  <a:pt x="127000" y="17960"/>
                </a:lnTo>
                <a:lnTo>
                  <a:pt x="152400" y="3319"/>
                </a:lnTo>
                <a:lnTo>
                  <a:pt x="177800" y="0"/>
                </a:lnTo>
                <a:lnTo>
                  <a:pt x="203200" y="9556"/>
                </a:lnTo>
                <a:lnTo>
                  <a:pt x="228600" y="27516"/>
                </a:lnTo>
                <a:lnTo>
                  <a:pt x="254000" y="45475"/>
                </a:lnTo>
                <a:lnTo>
                  <a:pt x="279400" y="55031"/>
                </a:lnTo>
                <a:lnTo>
                  <a:pt x="304800" y="51713"/>
                </a:lnTo>
                <a:lnTo>
                  <a:pt x="330200" y="37072"/>
                </a:lnTo>
                <a:lnTo>
                  <a:pt x="355600" y="17960"/>
                </a:lnTo>
                <a:lnTo>
                  <a:pt x="381000" y="3319"/>
                </a:lnTo>
                <a:lnTo>
                  <a:pt x="406400" y="0"/>
                </a:lnTo>
                <a:lnTo>
                  <a:pt x="431800" y="9556"/>
                </a:lnTo>
                <a:lnTo>
                  <a:pt x="457200" y="27516"/>
                </a:lnTo>
                <a:lnTo>
                  <a:pt x="482600" y="45475"/>
                </a:lnTo>
                <a:lnTo>
                  <a:pt x="508000" y="55031"/>
                </a:lnTo>
                <a:lnTo>
                  <a:pt x="533400" y="51713"/>
                </a:lnTo>
                <a:lnTo>
                  <a:pt x="558800" y="37072"/>
                </a:lnTo>
                <a:lnTo>
                  <a:pt x="584200" y="17960"/>
                </a:lnTo>
                <a:lnTo>
                  <a:pt x="609600" y="3319"/>
                </a:lnTo>
                <a:lnTo>
                  <a:pt x="635000" y="0"/>
                </a:lnTo>
                <a:lnTo>
                  <a:pt x="660400" y="9556"/>
                </a:lnTo>
                <a:lnTo>
                  <a:pt x="685800" y="27516"/>
                </a:lnTo>
                <a:lnTo>
                  <a:pt x="711200" y="45475"/>
                </a:lnTo>
                <a:lnTo>
                  <a:pt x="736600" y="55031"/>
                </a:lnTo>
                <a:lnTo>
                  <a:pt x="762000" y="51713"/>
                </a:lnTo>
                <a:lnTo>
                  <a:pt x="787400" y="37072"/>
                </a:lnTo>
                <a:lnTo>
                  <a:pt x="812800" y="17960"/>
                </a:lnTo>
                <a:lnTo>
                  <a:pt x="838200" y="3319"/>
                </a:lnTo>
                <a:lnTo>
                  <a:pt x="863600" y="0"/>
                </a:lnTo>
                <a:lnTo>
                  <a:pt x="889000" y="9556"/>
                </a:lnTo>
                <a:lnTo>
                  <a:pt x="914400" y="27516"/>
                </a:lnTo>
                <a:lnTo>
                  <a:pt x="939800" y="45475"/>
                </a:lnTo>
                <a:lnTo>
                  <a:pt x="965200" y="55031"/>
                </a:lnTo>
                <a:lnTo>
                  <a:pt x="990600" y="51713"/>
                </a:lnTo>
                <a:lnTo>
                  <a:pt x="1016000" y="37072"/>
                </a:lnTo>
                <a:lnTo>
                  <a:pt x="1041400" y="17960"/>
                </a:lnTo>
                <a:lnTo>
                  <a:pt x="1066800" y="3319"/>
                </a:lnTo>
                <a:lnTo>
                  <a:pt x="1092200" y="0"/>
                </a:lnTo>
                <a:lnTo>
                  <a:pt x="1117600" y="9556"/>
                </a:lnTo>
                <a:lnTo>
                  <a:pt x="1143000" y="27516"/>
                </a:lnTo>
                <a:lnTo>
                  <a:pt x="1168400" y="45475"/>
                </a:lnTo>
                <a:lnTo>
                  <a:pt x="1193800" y="55031"/>
                </a:lnTo>
                <a:lnTo>
                  <a:pt x="1219200" y="51713"/>
                </a:lnTo>
                <a:lnTo>
                  <a:pt x="1244600" y="37072"/>
                </a:lnTo>
                <a:lnTo>
                  <a:pt x="1270000" y="17960"/>
                </a:lnTo>
                <a:lnTo>
                  <a:pt x="1295400" y="3319"/>
                </a:lnTo>
                <a:lnTo>
                  <a:pt x="1320800" y="0"/>
                </a:lnTo>
                <a:lnTo>
                  <a:pt x="1346200" y="9556"/>
                </a:lnTo>
                <a:lnTo>
                  <a:pt x="1371600" y="27516"/>
                </a:lnTo>
                <a:lnTo>
                  <a:pt x="1397000" y="45475"/>
                </a:lnTo>
                <a:lnTo>
                  <a:pt x="1422400" y="55031"/>
                </a:lnTo>
                <a:lnTo>
                  <a:pt x="1447800" y="51713"/>
                </a:lnTo>
                <a:lnTo>
                  <a:pt x="1473200" y="37072"/>
                </a:lnTo>
                <a:lnTo>
                  <a:pt x="1498600" y="17960"/>
                </a:lnTo>
                <a:lnTo>
                  <a:pt x="1524000" y="3319"/>
                </a:lnTo>
              </a:path>
            </a:pathLst>
          </a:custGeom>
          <a:ln w="15875">
            <a:solidFill>
              <a:srgbClr val="E2B04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Cover painting passe-partout">
            <a:extLst>
              <a:ext uri="{FF2B5EF4-FFF2-40B4-BE49-F238E27FC236}">
                <a16:creationId xmlns:a16="http://schemas.microsoft.com/office/drawing/2014/main" id="{92795844-4449-D6D9-1FF9-2C815DC6675C}"/>
              </a:ext>
            </a:extLst>
          </p:cNvPr>
          <p:cNvSpPr/>
          <p:nvPr/>
        </p:nvSpPr>
        <p:spPr>
          <a:xfrm>
            <a:off x="454609" y="2483740"/>
            <a:ext cx="8234782" cy="3713860"/>
          </a:xfrm>
          <a:prstGeom prst="roundRect">
            <a:avLst>
              <a:gd name="adj" fmla="val 2500"/>
            </a:avLst>
          </a:prstGeom>
          <a:solidFill>
            <a:srgbClr val="EFE6D2"/>
          </a:solidFill>
          <a:ln w="19050" cap="flat" cmpd="sng" algn="ctr">
            <a:noFill/>
            <a:prstDash val="solid"/>
            <a:miter lim="800000"/>
          </a:ln>
          <a:effectLst>
            <a:outerShdw blurRad="228600" dist="50800" dir="5400000" rotWithShape="0">
              <a:srgbClr val="000000">
                <a:alpha val="45000"/>
              </a:srgbClr>
            </a:outerShdw>
          </a:effectLst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" name="Cover painting" descr="Призвание варягов. Художник В. Васнецов, 1909 г.">
            <a:extLst>
              <a:ext uri="{FF2B5EF4-FFF2-40B4-BE49-F238E27FC236}">
                <a16:creationId xmlns:a16="http://schemas.microsoft.com/office/drawing/2014/main" id="{413F56C1-5034-BCD9-97E9-CEA3483EE0AC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209" y="2585340"/>
            <a:ext cx="8031582" cy="3510660"/>
          </a:xfrm>
          <a:prstGeom prst="rect">
            <a:avLst/>
          </a:prstGeom>
          <a:ln w="6350">
            <a:solidFill>
              <a:srgbClr val="BFB59C"/>
            </a:solidFill>
          </a:ln>
        </p:spPr>
      </p:pic>
      <p:sp>
        <p:nvSpPr>
          <p:cNvPr id="15" name="Caption">
            <a:extLst>
              <a:ext uri="{FF2B5EF4-FFF2-40B4-BE49-F238E27FC236}">
                <a16:creationId xmlns:a16="http://schemas.microsoft.com/office/drawing/2014/main" id="{AA292F03-5F8A-D08D-7D9A-8070713EAB34}"/>
              </a:ext>
            </a:extLst>
          </p:cNvPr>
          <p:cNvSpPr txBox="1"/>
          <p:nvPr/>
        </p:nvSpPr>
        <p:spPr>
          <a:xfrm>
            <a:off x="508000" y="6248400"/>
            <a:ext cx="6604000" cy="2540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r>
              <a:rPr lang="ru-RU" sz="1300" i="1" dirty="0">
                <a:solidFill>
                  <a:srgbClr val="F4EEE2"/>
                </a:solidFill>
                <a:latin typeface="Segoe UI" panose="020B0502040204020203" pitchFamily="34" charset="0"/>
              </a:rPr>
              <a:t>Призвание варягов.</a:t>
            </a:r>
            <a:r>
              <a:rPr lang="ru-RU" sz="1300" i="1" dirty="0">
                <a:solidFill>
                  <a:srgbClr val="CBD6D6"/>
                </a:solidFill>
                <a:latin typeface="Segoe UI" panose="020B0502040204020203" pitchFamily="34" charset="0"/>
              </a:rPr>
              <a:t> Художник В. Васнецов, 1909 г.</a:t>
            </a:r>
          </a:p>
        </p:txBody>
      </p:sp>
      <p:sp>
        <p:nvSpPr>
          <p:cNvPr id="16" name="Signature Автор: 100ballnik.com">
            <a:extLst>
              <a:ext uri="{FF2B5EF4-FFF2-40B4-BE49-F238E27FC236}">
                <a16:creationId xmlns:a16="http://schemas.microsoft.com/office/drawing/2014/main" id="{EB89D205-3C74-04A2-DEC1-212109C279FC}"/>
              </a:ext>
            </a:extLst>
          </p:cNvPr>
          <p:cNvSpPr txBox="1"/>
          <p:nvPr/>
        </p:nvSpPr>
        <p:spPr>
          <a:xfrm>
            <a:off x="6146800" y="6489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r"/>
            <a:r>
              <a:rPr lang="ru-RU" sz="1100" spc="40" dirty="0">
                <a:solidFill>
                  <a:srgbClr val="93A6AA"/>
                </a:solidFill>
                <a:latin typeface="Segoe UI" panose="020B0502040204020203" pitchFamily="34" charset="0"/>
              </a:rPr>
              <a:t>Автор</a:t>
            </a:r>
            <a:r>
              <a:rPr lang="ru-RU" sz="1100" spc="40">
                <a:solidFill>
                  <a:srgbClr val="93A6AA"/>
                </a:solidFill>
                <a:latin typeface="Segoe UI" panose="020B0502040204020203" pitchFamily="34" charset="0"/>
              </a:rPr>
              <a:t>: 100ballnik.com</a:t>
            </a:r>
            <a:endParaRPr lang="ru-RU" sz="1100" spc="40" dirty="0">
              <a:solidFill>
                <a:srgbClr val="93A6AA"/>
              </a:solidFill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85802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4" name="Step 1 link">
            <a:extLst>
              <a:ext uri="{FF2B5EF4-FFF2-40B4-BE49-F238E27FC236}">
                <a16:creationId xmlns:a16="http://schemas.microsoft.com/office/drawing/2014/main" id="{EB33EBCD-F339-6FFC-635E-D0A9FFC927A0}"/>
              </a:ext>
            </a:extLst>
          </p:cNvPr>
          <p:cNvCxnSpPr/>
          <p:nvPr/>
        </p:nvCxnSpPr>
        <p:spPr>
          <a:xfrm>
            <a:off x="850900" y="3404108"/>
            <a:ext cx="0" cy="762000"/>
          </a:xfrm>
          <a:prstGeom prst="line">
            <a:avLst/>
          </a:prstGeom>
          <a:ln w="19050">
            <a:solidFill>
              <a:srgbClr val="9C6B1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ep 0 link">
            <a:extLst>
              <a:ext uri="{FF2B5EF4-FFF2-40B4-BE49-F238E27FC236}">
                <a16:creationId xmlns:a16="http://schemas.microsoft.com/office/drawing/2014/main" id="{A2CF9970-BCE4-4782-6AF4-52BB90F4E117}"/>
              </a:ext>
            </a:extLst>
          </p:cNvPr>
          <p:cNvCxnSpPr/>
          <p:nvPr/>
        </p:nvCxnSpPr>
        <p:spPr>
          <a:xfrm>
            <a:off x="850900" y="2057908"/>
            <a:ext cx="0" cy="762000"/>
          </a:xfrm>
          <a:prstGeom prst="line">
            <a:avLst/>
          </a:prstGeom>
          <a:ln w="19050">
            <a:solidFill>
              <a:srgbClr val="9C6B1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">
            <a:extLst>
              <a:ext uri="{FF2B5EF4-FFF2-40B4-BE49-F238E27FC236}">
                <a16:creationId xmlns:a16="http://schemas.microsoft.com/office/drawing/2014/main" id="{BE95FDE4-EFD7-42C8-ED66-10A5977071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8000" y="304800"/>
            <a:ext cx="8128000" cy="521208"/>
          </a:xfrm>
        </p:spPr>
        <p:txBody>
          <a:bodyPr wrap="square" lIns="0" tIns="0" rIns="0" bIns="0" anchor="t">
            <a:noAutofit/>
          </a:bodyPr>
          <a:lstStyle/>
          <a:p>
            <a:pPr>
              <a:lnSpc>
                <a:spcPct val="95000"/>
              </a:lnSpc>
              <a:spcBef>
                <a:spcPts val="0"/>
              </a:spcBef>
            </a:pPr>
            <a:r>
              <a:rPr lang="ru-RU" sz="3600" dirty="0">
                <a:solidFill>
                  <a:srgbClr val="F4EEE2"/>
                </a:solidFill>
                <a:latin typeface="Palatino Linotype" panose="02040502050505030304" pitchFamily="18" charset="0"/>
              </a:rPr>
              <a:t>Начало русской государственности</a:t>
            </a:r>
          </a:p>
        </p:txBody>
      </p:sp>
      <p:sp>
        <p:nvSpPr>
          <p:cNvPr id="3" name="Wave rule">
            <a:extLst>
              <a:ext uri="{FF2B5EF4-FFF2-40B4-BE49-F238E27FC236}">
                <a16:creationId xmlns:a16="http://schemas.microsoft.com/office/drawing/2014/main" id="{B3DC012D-CEEA-0B8A-92A6-019A67716DF4}"/>
              </a:ext>
            </a:extLst>
          </p:cNvPr>
          <p:cNvSpPr/>
          <p:nvPr/>
        </p:nvSpPr>
        <p:spPr>
          <a:xfrm>
            <a:off x="508000" y="912792"/>
            <a:ext cx="1143001" cy="55033"/>
          </a:xfrm>
          <a:custGeom>
            <a:avLst/>
            <a:gdLst/>
            <a:ahLst/>
            <a:cxnLst/>
            <a:rect l="0" t="0" r="0" b="0"/>
            <a:pathLst>
              <a:path w="1143001" h="55033">
                <a:moveTo>
                  <a:pt x="0" y="27516"/>
                </a:moveTo>
                <a:lnTo>
                  <a:pt x="25400" y="45475"/>
                </a:lnTo>
                <a:lnTo>
                  <a:pt x="50800" y="55032"/>
                </a:lnTo>
                <a:lnTo>
                  <a:pt x="76200" y="51713"/>
                </a:lnTo>
                <a:lnTo>
                  <a:pt x="101600" y="37072"/>
                </a:lnTo>
                <a:lnTo>
                  <a:pt x="127000" y="17960"/>
                </a:lnTo>
                <a:lnTo>
                  <a:pt x="152400" y="3319"/>
                </a:lnTo>
                <a:lnTo>
                  <a:pt x="177800" y="0"/>
                </a:lnTo>
                <a:lnTo>
                  <a:pt x="203200" y="9557"/>
                </a:lnTo>
                <a:lnTo>
                  <a:pt x="228600" y="27516"/>
                </a:lnTo>
                <a:lnTo>
                  <a:pt x="254000" y="45475"/>
                </a:lnTo>
                <a:lnTo>
                  <a:pt x="279400" y="55032"/>
                </a:lnTo>
                <a:lnTo>
                  <a:pt x="304800" y="51713"/>
                </a:lnTo>
                <a:lnTo>
                  <a:pt x="330200" y="37072"/>
                </a:lnTo>
                <a:lnTo>
                  <a:pt x="355600" y="17960"/>
                </a:lnTo>
                <a:lnTo>
                  <a:pt x="381000" y="3319"/>
                </a:lnTo>
                <a:lnTo>
                  <a:pt x="406400" y="0"/>
                </a:lnTo>
                <a:lnTo>
                  <a:pt x="431800" y="9557"/>
                </a:lnTo>
                <a:lnTo>
                  <a:pt x="457200" y="27516"/>
                </a:lnTo>
                <a:lnTo>
                  <a:pt x="482600" y="45475"/>
                </a:lnTo>
                <a:lnTo>
                  <a:pt x="508000" y="55032"/>
                </a:lnTo>
                <a:lnTo>
                  <a:pt x="533400" y="51713"/>
                </a:lnTo>
                <a:lnTo>
                  <a:pt x="558800" y="37072"/>
                </a:lnTo>
                <a:lnTo>
                  <a:pt x="584200" y="17960"/>
                </a:lnTo>
                <a:lnTo>
                  <a:pt x="609600" y="3319"/>
                </a:lnTo>
                <a:lnTo>
                  <a:pt x="635000" y="0"/>
                </a:lnTo>
                <a:lnTo>
                  <a:pt x="660400" y="9557"/>
                </a:lnTo>
                <a:lnTo>
                  <a:pt x="685800" y="27516"/>
                </a:lnTo>
                <a:lnTo>
                  <a:pt x="711200" y="45475"/>
                </a:lnTo>
                <a:lnTo>
                  <a:pt x="736600" y="55032"/>
                </a:lnTo>
                <a:lnTo>
                  <a:pt x="762000" y="51713"/>
                </a:lnTo>
                <a:lnTo>
                  <a:pt x="787400" y="37072"/>
                </a:lnTo>
                <a:lnTo>
                  <a:pt x="812800" y="17960"/>
                </a:lnTo>
                <a:lnTo>
                  <a:pt x="838200" y="3319"/>
                </a:lnTo>
                <a:lnTo>
                  <a:pt x="863600" y="0"/>
                </a:lnTo>
                <a:lnTo>
                  <a:pt x="889000" y="9557"/>
                </a:lnTo>
                <a:lnTo>
                  <a:pt x="914400" y="27516"/>
                </a:lnTo>
                <a:lnTo>
                  <a:pt x="939800" y="45475"/>
                </a:lnTo>
                <a:lnTo>
                  <a:pt x="965200" y="55032"/>
                </a:lnTo>
                <a:lnTo>
                  <a:pt x="990600" y="51713"/>
                </a:lnTo>
                <a:lnTo>
                  <a:pt x="1016000" y="37072"/>
                </a:lnTo>
                <a:lnTo>
                  <a:pt x="1041400" y="17960"/>
                </a:lnTo>
                <a:lnTo>
                  <a:pt x="1066800" y="3319"/>
                </a:lnTo>
                <a:lnTo>
                  <a:pt x="1092200" y="0"/>
                </a:lnTo>
                <a:lnTo>
                  <a:pt x="1117600" y="9557"/>
                </a:lnTo>
                <a:lnTo>
                  <a:pt x="1143000" y="27516"/>
                </a:lnTo>
              </a:path>
            </a:pathLst>
          </a:custGeom>
          <a:ln w="15875">
            <a:solidFill>
              <a:srgbClr val="E2B04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itle lozenge">
            <a:extLst>
              <a:ext uri="{FF2B5EF4-FFF2-40B4-BE49-F238E27FC236}">
                <a16:creationId xmlns:a16="http://schemas.microsoft.com/office/drawing/2014/main" id="{AD9791FF-03AB-AE1F-D810-E12142516D91}"/>
              </a:ext>
            </a:extLst>
          </p:cNvPr>
          <p:cNvSpPr/>
          <p:nvPr/>
        </p:nvSpPr>
        <p:spPr>
          <a:xfrm>
            <a:off x="1752600" y="895858"/>
            <a:ext cx="88900" cy="88900"/>
          </a:xfrm>
          <a:prstGeom prst="diamond">
            <a:avLst/>
          </a:prstGeom>
          <a:solidFill>
            <a:srgbClr val="B5432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Step 0 badge">
            <a:extLst>
              <a:ext uri="{FF2B5EF4-FFF2-40B4-BE49-F238E27FC236}">
                <a16:creationId xmlns:a16="http://schemas.microsoft.com/office/drawing/2014/main" id="{7A588408-1BF7-B860-A38D-CB667F9DC70A}"/>
              </a:ext>
            </a:extLst>
          </p:cNvPr>
          <p:cNvSpPr/>
          <p:nvPr/>
        </p:nvSpPr>
        <p:spPr>
          <a:xfrm>
            <a:off x="558800" y="1473708"/>
            <a:ext cx="584200" cy="584200"/>
          </a:xfrm>
          <a:prstGeom prst="ellipse">
            <a:avLst/>
          </a:prstGeom>
          <a:solidFill>
            <a:srgbClr val="E2B04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Step 0 number">
            <a:extLst>
              <a:ext uri="{FF2B5EF4-FFF2-40B4-BE49-F238E27FC236}">
                <a16:creationId xmlns:a16="http://schemas.microsoft.com/office/drawing/2014/main" id="{F7BBA03F-F567-F2AF-466B-54EDA5D53963}"/>
              </a:ext>
            </a:extLst>
          </p:cNvPr>
          <p:cNvSpPr txBox="1"/>
          <p:nvPr/>
        </p:nvSpPr>
        <p:spPr>
          <a:xfrm>
            <a:off x="558800" y="1473708"/>
            <a:ext cx="584200" cy="584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ru-RU" sz="2600" b="1" dirty="0">
                <a:solidFill>
                  <a:srgbClr val="0F1C23"/>
                </a:solidFill>
                <a:latin typeface="Palatino Linotype" panose="02040502050505030304" pitchFamily="18" charset="0"/>
              </a:rPr>
              <a:t>1</a:t>
            </a:r>
          </a:p>
        </p:txBody>
      </p:sp>
      <p:sp>
        <p:nvSpPr>
          <p:cNvPr id="7" name="Step 0 card">
            <a:extLst>
              <a:ext uri="{FF2B5EF4-FFF2-40B4-BE49-F238E27FC236}">
                <a16:creationId xmlns:a16="http://schemas.microsoft.com/office/drawing/2014/main" id="{D99AE9AC-7A20-89ED-A319-1D0BF2B42149}"/>
              </a:ext>
            </a:extLst>
          </p:cNvPr>
          <p:cNvSpPr/>
          <p:nvPr/>
        </p:nvSpPr>
        <p:spPr>
          <a:xfrm>
            <a:off x="1320800" y="1181608"/>
            <a:ext cx="4318000" cy="1168400"/>
          </a:xfrm>
          <a:prstGeom prst="roundRect">
            <a:avLst>
              <a:gd name="adj" fmla="val 6000"/>
            </a:avLst>
          </a:prstGeom>
          <a:solidFill>
            <a:srgbClr val="F3EAD7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Step 0">
            <a:extLst>
              <a:ext uri="{FF2B5EF4-FFF2-40B4-BE49-F238E27FC236}">
                <a16:creationId xmlns:a16="http://schemas.microsoft.com/office/drawing/2014/main" id="{71E1446A-E31A-AEAE-593F-F78B1E81A2C3}"/>
              </a:ext>
            </a:extLst>
          </p:cNvPr>
          <p:cNvSpPr txBox="1"/>
          <p:nvPr/>
        </p:nvSpPr>
        <p:spPr>
          <a:xfrm>
            <a:off x="1473200" y="1308608"/>
            <a:ext cx="4013200" cy="9144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000" b="1" dirty="0">
                <a:solidFill>
                  <a:srgbClr val="9C6B1C"/>
                </a:solidFill>
                <a:latin typeface="Palatino Linotype" panose="02040502050505030304" pitchFamily="18" charset="0"/>
              </a:rPr>
              <a:t>VIII – IX вв.</a:t>
            </a:r>
            <a:r>
              <a:rPr lang="ru-RU" sz="2000" dirty="0">
                <a:solidFill>
                  <a:srgbClr val="2A2420"/>
                </a:solidFill>
                <a:latin typeface="Segoe UI" panose="020B0502040204020203" pitchFamily="34" charset="0"/>
              </a:rPr>
              <a:t> у восточных славян возникают города, где устраивали вече</a:t>
            </a:r>
          </a:p>
        </p:txBody>
      </p:sp>
      <p:sp>
        <p:nvSpPr>
          <p:cNvPr id="10" name="Step 1 badge">
            <a:extLst>
              <a:ext uri="{FF2B5EF4-FFF2-40B4-BE49-F238E27FC236}">
                <a16:creationId xmlns:a16="http://schemas.microsoft.com/office/drawing/2014/main" id="{F1212F07-B840-7D70-2CC5-293E7E50F0B4}"/>
              </a:ext>
            </a:extLst>
          </p:cNvPr>
          <p:cNvSpPr/>
          <p:nvPr/>
        </p:nvSpPr>
        <p:spPr>
          <a:xfrm>
            <a:off x="558800" y="2819908"/>
            <a:ext cx="584200" cy="584200"/>
          </a:xfrm>
          <a:prstGeom prst="ellipse">
            <a:avLst/>
          </a:prstGeom>
          <a:solidFill>
            <a:srgbClr val="E2B04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Step 1 number">
            <a:extLst>
              <a:ext uri="{FF2B5EF4-FFF2-40B4-BE49-F238E27FC236}">
                <a16:creationId xmlns:a16="http://schemas.microsoft.com/office/drawing/2014/main" id="{839BC519-9398-9DF9-3C18-B73BAA4F5495}"/>
              </a:ext>
            </a:extLst>
          </p:cNvPr>
          <p:cNvSpPr txBox="1"/>
          <p:nvPr/>
        </p:nvSpPr>
        <p:spPr>
          <a:xfrm>
            <a:off x="558800" y="2819908"/>
            <a:ext cx="584200" cy="584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ru-RU" sz="2600" b="1" dirty="0">
                <a:solidFill>
                  <a:srgbClr val="0F1C23"/>
                </a:solidFill>
                <a:latin typeface="Palatino Linotype" panose="02040502050505030304" pitchFamily="18" charset="0"/>
              </a:rPr>
              <a:t>2</a:t>
            </a:r>
          </a:p>
        </p:txBody>
      </p:sp>
      <p:sp>
        <p:nvSpPr>
          <p:cNvPr id="12" name="Step 1 card">
            <a:extLst>
              <a:ext uri="{FF2B5EF4-FFF2-40B4-BE49-F238E27FC236}">
                <a16:creationId xmlns:a16="http://schemas.microsoft.com/office/drawing/2014/main" id="{75301E7E-03D8-17B2-6409-7021B5633ADE}"/>
              </a:ext>
            </a:extLst>
          </p:cNvPr>
          <p:cNvSpPr/>
          <p:nvPr/>
        </p:nvSpPr>
        <p:spPr>
          <a:xfrm>
            <a:off x="1320800" y="2527808"/>
            <a:ext cx="4318000" cy="1168400"/>
          </a:xfrm>
          <a:prstGeom prst="roundRect">
            <a:avLst>
              <a:gd name="adj" fmla="val 6000"/>
            </a:avLst>
          </a:prstGeom>
          <a:solidFill>
            <a:srgbClr val="F3EAD7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Step 1">
            <a:extLst>
              <a:ext uri="{FF2B5EF4-FFF2-40B4-BE49-F238E27FC236}">
                <a16:creationId xmlns:a16="http://schemas.microsoft.com/office/drawing/2014/main" id="{279E754F-8826-D325-55D1-199E2D2F49C6}"/>
              </a:ext>
            </a:extLst>
          </p:cNvPr>
          <p:cNvSpPr txBox="1"/>
          <p:nvPr/>
        </p:nvSpPr>
        <p:spPr>
          <a:xfrm>
            <a:off x="1473200" y="2654808"/>
            <a:ext cx="4013200" cy="9144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000" dirty="0">
                <a:solidFill>
                  <a:srgbClr val="2A2420"/>
                </a:solidFill>
                <a:latin typeface="Segoe UI" panose="020B0502040204020203" pitchFamily="34" charset="0"/>
              </a:rPr>
              <a:t>В </a:t>
            </a:r>
            <a:r>
              <a:rPr lang="ru-RU" sz="2000" b="1" dirty="0">
                <a:solidFill>
                  <a:srgbClr val="9C6B1C"/>
                </a:solidFill>
                <a:latin typeface="Palatino Linotype" panose="02040502050505030304" pitchFamily="18" charset="0"/>
              </a:rPr>
              <a:t>IX – X вв.</a:t>
            </a:r>
            <a:r>
              <a:rPr lang="ru-RU" sz="2000" dirty="0">
                <a:solidFill>
                  <a:srgbClr val="2A2420"/>
                </a:solidFill>
                <a:latin typeface="Segoe UI" panose="020B0502040204020203" pitchFamily="34" charset="0"/>
              </a:rPr>
              <a:t> шел процесс объединения восточных славян </a:t>
            </a:r>
            <a:r>
              <a:rPr lang="ru-RU" sz="2000" b="1" dirty="0">
                <a:solidFill>
                  <a:srgbClr val="2F7F7A"/>
                </a:solidFill>
                <a:latin typeface="Segoe UI" panose="020B0502040204020203" pitchFamily="34" charset="0"/>
              </a:rPr>
              <a:t>(Славия и Куяба)</a:t>
            </a:r>
          </a:p>
        </p:txBody>
      </p:sp>
      <p:sp>
        <p:nvSpPr>
          <p:cNvPr id="15" name="Step 2 badge">
            <a:extLst>
              <a:ext uri="{FF2B5EF4-FFF2-40B4-BE49-F238E27FC236}">
                <a16:creationId xmlns:a16="http://schemas.microsoft.com/office/drawing/2014/main" id="{782408DB-6335-1DC2-682F-87E5739AA8AB}"/>
              </a:ext>
            </a:extLst>
          </p:cNvPr>
          <p:cNvSpPr/>
          <p:nvPr/>
        </p:nvSpPr>
        <p:spPr>
          <a:xfrm>
            <a:off x="558800" y="4318508"/>
            <a:ext cx="584200" cy="584200"/>
          </a:xfrm>
          <a:prstGeom prst="ellipse">
            <a:avLst/>
          </a:prstGeom>
          <a:solidFill>
            <a:srgbClr val="E2B04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Step 2 number">
            <a:extLst>
              <a:ext uri="{FF2B5EF4-FFF2-40B4-BE49-F238E27FC236}">
                <a16:creationId xmlns:a16="http://schemas.microsoft.com/office/drawing/2014/main" id="{B4C1889B-DF54-55A7-609A-9A76E0FB2B19}"/>
              </a:ext>
            </a:extLst>
          </p:cNvPr>
          <p:cNvSpPr txBox="1"/>
          <p:nvPr/>
        </p:nvSpPr>
        <p:spPr>
          <a:xfrm>
            <a:off x="558800" y="4318508"/>
            <a:ext cx="584200" cy="584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ru-RU" sz="2600" b="1" dirty="0">
                <a:solidFill>
                  <a:srgbClr val="0F1C23"/>
                </a:solidFill>
                <a:latin typeface="Palatino Linotype" panose="02040502050505030304" pitchFamily="18" charset="0"/>
              </a:rPr>
              <a:t>3</a:t>
            </a:r>
          </a:p>
        </p:txBody>
      </p:sp>
      <p:sp>
        <p:nvSpPr>
          <p:cNvPr id="17" name="Step 2 card">
            <a:extLst>
              <a:ext uri="{FF2B5EF4-FFF2-40B4-BE49-F238E27FC236}">
                <a16:creationId xmlns:a16="http://schemas.microsoft.com/office/drawing/2014/main" id="{C07048AC-A9A7-882B-7C07-E2CF80828E5B}"/>
              </a:ext>
            </a:extLst>
          </p:cNvPr>
          <p:cNvSpPr/>
          <p:nvPr/>
        </p:nvSpPr>
        <p:spPr>
          <a:xfrm>
            <a:off x="1320800" y="3874008"/>
            <a:ext cx="4318000" cy="1473200"/>
          </a:xfrm>
          <a:prstGeom prst="roundRect">
            <a:avLst>
              <a:gd name="adj" fmla="val 6000"/>
            </a:avLst>
          </a:prstGeom>
          <a:solidFill>
            <a:srgbClr val="F3EAD7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Step 2">
            <a:extLst>
              <a:ext uri="{FF2B5EF4-FFF2-40B4-BE49-F238E27FC236}">
                <a16:creationId xmlns:a16="http://schemas.microsoft.com/office/drawing/2014/main" id="{967FA8A7-4D16-72B1-3388-8483270D871C}"/>
              </a:ext>
            </a:extLst>
          </p:cNvPr>
          <p:cNvSpPr txBox="1"/>
          <p:nvPr/>
        </p:nvSpPr>
        <p:spPr>
          <a:xfrm>
            <a:off x="1473200" y="4001008"/>
            <a:ext cx="4013200" cy="1219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000" b="1" dirty="0">
                <a:solidFill>
                  <a:srgbClr val="B5432F"/>
                </a:solidFill>
                <a:latin typeface="Palatino Linotype" panose="02040502050505030304" pitchFamily="18" charset="0"/>
              </a:rPr>
              <a:t>862 г.</a:t>
            </a:r>
            <a:r>
              <a:rPr lang="ru-RU" sz="2000" dirty="0">
                <a:solidFill>
                  <a:srgbClr val="2A2420"/>
                </a:solidFill>
                <a:latin typeface="Segoe UI" panose="020B0502040204020203" pitchFamily="34" charset="0"/>
              </a:rPr>
              <a:t> – </a:t>
            </a:r>
            <a:r>
              <a:rPr lang="ru-RU" sz="2000" b="1" dirty="0">
                <a:solidFill>
                  <a:srgbClr val="B5432F"/>
                </a:solidFill>
                <a:latin typeface="Segoe UI" panose="020B0502040204020203" pitchFamily="34" charset="0"/>
              </a:rPr>
              <a:t>приглашение Рюрика</a:t>
            </a:r>
            <a:r>
              <a:rPr lang="ru-RU" sz="2000" dirty="0">
                <a:solidFill>
                  <a:srgbClr val="2A2420"/>
                </a:solidFill>
                <a:latin typeface="Segoe UI" panose="020B0502040204020203" pitchFamily="34" charset="0"/>
              </a:rPr>
              <a:t> на княжение в надежде преодолеть разногласия между племенами восточных славян</a:t>
            </a:r>
          </a:p>
        </p:txBody>
      </p:sp>
      <p:pic>
        <p:nvPicPr>
          <p:cNvPr id="20" name="Rurik" descr="Князь Рюрик">
            <a:extLst>
              <a:ext uri="{FF2B5EF4-FFF2-40B4-BE49-F238E27FC236}">
                <a16:creationId xmlns:a16="http://schemas.microsoft.com/office/drawing/2014/main" id="{E31FD593-9BBC-D167-E52B-77D7A9695CA8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9000" y="1156208"/>
            <a:ext cx="2717800" cy="5219192"/>
          </a:xfrm>
          <a:prstGeom prst="round2SameRect">
            <a:avLst>
              <a:gd name="adj1" fmla="val 50000"/>
              <a:gd name="adj2" fmla="val 0"/>
            </a:avLst>
          </a:prstGeom>
          <a:ln w="9525">
            <a:solidFill>
              <a:srgbClr val="E2B04F"/>
            </a:solidFill>
          </a:ln>
        </p:spPr>
      </p:pic>
      <p:sp>
        <p:nvSpPr>
          <p:cNvPr id="21" name="Rurik niche">
            <a:extLst>
              <a:ext uri="{FF2B5EF4-FFF2-40B4-BE49-F238E27FC236}">
                <a16:creationId xmlns:a16="http://schemas.microsoft.com/office/drawing/2014/main" id="{AACA623B-0CDC-D496-E952-2815A9FC9CCA}"/>
              </a:ext>
            </a:extLst>
          </p:cNvPr>
          <p:cNvSpPr/>
          <p:nvPr/>
        </p:nvSpPr>
        <p:spPr>
          <a:xfrm>
            <a:off x="5892800" y="1080008"/>
            <a:ext cx="2870200" cy="5371592"/>
          </a:xfrm>
          <a:prstGeom prst="round2SameRect">
            <a:avLst>
              <a:gd name="adj1" fmla="val 50000"/>
              <a:gd name="adj2" fmla="val 0"/>
            </a:avLst>
          </a:prstGeom>
          <a:noFill/>
          <a:ln w="9525" cap="flat" cmpd="sng" algn="ctr">
            <a:solidFill>
              <a:srgbClr val="E2B04F"/>
            </a:solidFill>
            <a:prstDash val="solid"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Signature Автор: 100ballnik.com">
            <a:extLst>
              <a:ext uri="{FF2B5EF4-FFF2-40B4-BE49-F238E27FC236}">
                <a16:creationId xmlns:a16="http://schemas.microsoft.com/office/drawing/2014/main" id="{BFF7E4E5-03F8-8B11-7FB4-74AC220569B8}"/>
              </a:ext>
            </a:extLst>
          </p:cNvPr>
          <p:cNvSpPr txBox="1"/>
          <p:nvPr/>
        </p:nvSpPr>
        <p:spPr>
          <a:xfrm>
            <a:off x="6146800" y="6489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r"/>
            <a:r>
              <a:rPr lang="ru-RU" sz="1100" spc="40" dirty="0">
                <a:solidFill>
                  <a:srgbClr val="93A6AA"/>
                </a:solidFill>
                <a:latin typeface="Segoe UI" panose="020B0502040204020203" pitchFamily="34" charset="0"/>
              </a:rPr>
              <a:t>Автор</a:t>
            </a:r>
            <a:r>
              <a:rPr lang="ru-RU" sz="1100" spc="40">
                <a:solidFill>
                  <a:srgbClr val="93A6AA"/>
                </a:solidFill>
                <a:latin typeface="Segoe UI" panose="020B0502040204020203" pitchFamily="34" charset="0"/>
              </a:rPr>
              <a:t>: 100ballnik.com</a:t>
            </a:r>
            <a:endParaRPr lang="ru-RU" sz="1100" spc="40" dirty="0">
              <a:solidFill>
                <a:srgbClr val="93A6AA"/>
              </a:solidFill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43158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84FFAD86-A284-8800-29F8-150872D9DE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8000" y="279400"/>
            <a:ext cx="8128000" cy="463296"/>
          </a:xfrm>
        </p:spPr>
        <p:txBody>
          <a:bodyPr wrap="square" lIns="0" tIns="0" rIns="0" bIns="0" anchor="t">
            <a:noAutofit/>
          </a:bodyPr>
          <a:lstStyle/>
          <a:p>
            <a:pPr>
              <a:lnSpc>
                <a:spcPct val="95000"/>
              </a:lnSpc>
              <a:spcBef>
                <a:spcPts val="0"/>
              </a:spcBef>
            </a:pPr>
            <a:r>
              <a:rPr lang="ru-RU" sz="3200" dirty="0">
                <a:solidFill>
                  <a:srgbClr val="F4EEE2"/>
                </a:solidFill>
                <a:latin typeface="Palatino Linotype" panose="02040502050505030304" pitchFamily="18" charset="0"/>
              </a:rPr>
              <a:t>Объединение двух центров славян Олегом</a:t>
            </a:r>
          </a:p>
        </p:txBody>
      </p:sp>
      <p:sp>
        <p:nvSpPr>
          <p:cNvPr id="3" name="Wave rule">
            <a:extLst>
              <a:ext uri="{FF2B5EF4-FFF2-40B4-BE49-F238E27FC236}">
                <a16:creationId xmlns:a16="http://schemas.microsoft.com/office/drawing/2014/main" id="{6D129BAB-0196-5FC6-9106-4B9B47AC34C2}"/>
              </a:ext>
            </a:extLst>
          </p:cNvPr>
          <p:cNvSpPr/>
          <p:nvPr/>
        </p:nvSpPr>
        <p:spPr>
          <a:xfrm>
            <a:off x="508000" y="829480"/>
            <a:ext cx="1143001" cy="55033"/>
          </a:xfrm>
          <a:custGeom>
            <a:avLst/>
            <a:gdLst/>
            <a:ahLst/>
            <a:cxnLst/>
            <a:rect l="0" t="0" r="0" b="0"/>
            <a:pathLst>
              <a:path w="1143001" h="55033">
                <a:moveTo>
                  <a:pt x="0" y="27516"/>
                </a:moveTo>
                <a:lnTo>
                  <a:pt x="25400" y="45476"/>
                </a:lnTo>
                <a:lnTo>
                  <a:pt x="50800" y="55032"/>
                </a:lnTo>
                <a:lnTo>
                  <a:pt x="76200" y="51713"/>
                </a:lnTo>
                <a:lnTo>
                  <a:pt x="101600" y="37072"/>
                </a:lnTo>
                <a:lnTo>
                  <a:pt x="127000" y="17960"/>
                </a:lnTo>
                <a:lnTo>
                  <a:pt x="152400" y="3319"/>
                </a:lnTo>
                <a:lnTo>
                  <a:pt x="177800" y="0"/>
                </a:lnTo>
                <a:lnTo>
                  <a:pt x="203200" y="9556"/>
                </a:lnTo>
                <a:lnTo>
                  <a:pt x="228600" y="27516"/>
                </a:lnTo>
                <a:lnTo>
                  <a:pt x="254000" y="45476"/>
                </a:lnTo>
                <a:lnTo>
                  <a:pt x="279400" y="55032"/>
                </a:lnTo>
                <a:lnTo>
                  <a:pt x="304800" y="51713"/>
                </a:lnTo>
                <a:lnTo>
                  <a:pt x="330200" y="37072"/>
                </a:lnTo>
                <a:lnTo>
                  <a:pt x="355600" y="17960"/>
                </a:lnTo>
                <a:lnTo>
                  <a:pt x="381000" y="3319"/>
                </a:lnTo>
                <a:lnTo>
                  <a:pt x="406400" y="0"/>
                </a:lnTo>
                <a:lnTo>
                  <a:pt x="431800" y="9556"/>
                </a:lnTo>
                <a:lnTo>
                  <a:pt x="457200" y="27516"/>
                </a:lnTo>
                <a:lnTo>
                  <a:pt x="482600" y="45476"/>
                </a:lnTo>
                <a:lnTo>
                  <a:pt x="508000" y="55032"/>
                </a:lnTo>
                <a:lnTo>
                  <a:pt x="533400" y="51713"/>
                </a:lnTo>
                <a:lnTo>
                  <a:pt x="558800" y="37072"/>
                </a:lnTo>
                <a:lnTo>
                  <a:pt x="584200" y="17960"/>
                </a:lnTo>
                <a:lnTo>
                  <a:pt x="609600" y="3319"/>
                </a:lnTo>
                <a:lnTo>
                  <a:pt x="635000" y="0"/>
                </a:lnTo>
                <a:lnTo>
                  <a:pt x="660400" y="9556"/>
                </a:lnTo>
                <a:lnTo>
                  <a:pt x="685800" y="27516"/>
                </a:lnTo>
                <a:lnTo>
                  <a:pt x="711200" y="45476"/>
                </a:lnTo>
                <a:lnTo>
                  <a:pt x="736600" y="55032"/>
                </a:lnTo>
                <a:lnTo>
                  <a:pt x="762000" y="51713"/>
                </a:lnTo>
                <a:lnTo>
                  <a:pt x="787400" y="37072"/>
                </a:lnTo>
                <a:lnTo>
                  <a:pt x="812800" y="17960"/>
                </a:lnTo>
                <a:lnTo>
                  <a:pt x="838200" y="3319"/>
                </a:lnTo>
                <a:lnTo>
                  <a:pt x="863600" y="0"/>
                </a:lnTo>
                <a:lnTo>
                  <a:pt x="889000" y="9556"/>
                </a:lnTo>
                <a:lnTo>
                  <a:pt x="914400" y="27516"/>
                </a:lnTo>
                <a:lnTo>
                  <a:pt x="939800" y="45476"/>
                </a:lnTo>
                <a:lnTo>
                  <a:pt x="965200" y="55032"/>
                </a:lnTo>
                <a:lnTo>
                  <a:pt x="990600" y="51713"/>
                </a:lnTo>
                <a:lnTo>
                  <a:pt x="1016000" y="37072"/>
                </a:lnTo>
                <a:lnTo>
                  <a:pt x="1041400" y="17960"/>
                </a:lnTo>
                <a:lnTo>
                  <a:pt x="1066800" y="3319"/>
                </a:lnTo>
                <a:lnTo>
                  <a:pt x="1092200" y="0"/>
                </a:lnTo>
                <a:lnTo>
                  <a:pt x="1117600" y="9556"/>
                </a:lnTo>
                <a:lnTo>
                  <a:pt x="1143000" y="27516"/>
                </a:lnTo>
              </a:path>
            </a:pathLst>
          </a:custGeom>
          <a:ln w="15875">
            <a:solidFill>
              <a:srgbClr val="E2B04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itle lozenge">
            <a:extLst>
              <a:ext uri="{FF2B5EF4-FFF2-40B4-BE49-F238E27FC236}">
                <a16:creationId xmlns:a16="http://schemas.microsoft.com/office/drawing/2014/main" id="{EE7DCDB2-D91D-33CE-A530-293B494636ED}"/>
              </a:ext>
            </a:extLst>
          </p:cNvPr>
          <p:cNvSpPr/>
          <p:nvPr/>
        </p:nvSpPr>
        <p:spPr>
          <a:xfrm>
            <a:off x="1752600" y="812546"/>
            <a:ext cx="88900" cy="88900"/>
          </a:xfrm>
          <a:prstGeom prst="diamond">
            <a:avLst/>
          </a:prstGeom>
          <a:solidFill>
            <a:srgbClr val="B5432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Date 879">
            <a:extLst>
              <a:ext uri="{FF2B5EF4-FFF2-40B4-BE49-F238E27FC236}">
                <a16:creationId xmlns:a16="http://schemas.microsoft.com/office/drawing/2014/main" id="{19702AD1-9E17-C5F5-D32F-67ABFD0A2B0D}"/>
              </a:ext>
            </a:extLst>
          </p:cNvPr>
          <p:cNvSpPr txBox="1"/>
          <p:nvPr/>
        </p:nvSpPr>
        <p:spPr>
          <a:xfrm>
            <a:off x="508000" y="1047496"/>
            <a:ext cx="5207000" cy="64008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r>
              <a:rPr lang="ru-RU" sz="2200" b="1" dirty="0">
                <a:solidFill>
                  <a:srgbClr val="E2B04F"/>
                </a:solidFill>
                <a:latin typeface="Palatino Linotype" panose="02040502050505030304" pitchFamily="18" charset="0"/>
              </a:rPr>
              <a:t>879 г.</a:t>
            </a:r>
            <a:r>
              <a:rPr lang="ru-RU" sz="2000" dirty="0">
                <a:solidFill>
                  <a:srgbClr val="F4EEE2"/>
                </a:solidFill>
                <a:latin typeface="Segoe UI" panose="020B0502040204020203" pitchFamily="34" charset="0"/>
              </a:rPr>
              <a:t> – смерть Рюрика, начало правления Олега, родственника Рюрика.</a:t>
            </a:r>
          </a:p>
        </p:txBody>
      </p:sp>
      <p:sp>
        <p:nvSpPr>
          <p:cNvPr id="6" name="Date 882">
            <a:extLst>
              <a:ext uri="{FF2B5EF4-FFF2-40B4-BE49-F238E27FC236}">
                <a16:creationId xmlns:a16="http://schemas.microsoft.com/office/drawing/2014/main" id="{36A1ED17-302D-3A12-AB65-4D161C326652}"/>
              </a:ext>
            </a:extLst>
          </p:cNvPr>
          <p:cNvSpPr txBox="1"/>
          <p:nvPr/>
        </p:nvSpPr>
        <p:spPr>
          <a:xfrm>
            <a:off x="508000" y="1789176"/>
            <a:ext cx="5207000" cy="64008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r>
              <a:rPr lang="ru-RU" sz="2200" b="1" dirty="0">
                <a:solidFill>
                  <a:srgbClr val="E2B04F"/>
                </a:solidFill>
                <a:latin typeface="Palatino Linotype" panose="02040502050505030304" pitchFamily="18" charset="0"/>
              </a:rPr>
              <a:t>882 г.</a:t>
            </a:r>
            <a:r>
              <a:rPr lang="ru-RU" sz="2000" dirty="0">
                <a:solidFill>
                  <a:srgbClr val="F4EEE2"/>
                </a:solidFill>
                <a:latin typeface="Segoe UI" panose="020B0502040204020203" pitchFamily="34" charset="0"/>
              </a:rPr>
              <a:t> – объединение </a:t>
            </a:r>
            <a:r>
              <a:rPr lang="ru-RU" sz="2000" b="1" dirty="0">
                <a:solidFill>
                  <a:srgbClr val="8FD0C8"/>
                </a:solidFill>
                <a:latin typeface="Segoe UI" panose="020B0502040204020203" pitchFamily="34" charset="0"/>
              </a:rPr>
              <a:t>Киева и Новгорода</a:t>
            </a:r>
            <a:r>
              <a:rPr lang="ru-RU" sz="2000" dirty="0">
                <a:solidFill>
                  <a:srgbClr val="F4EEE2"/>
                </a:solidFill>
                <a:latin typeface="Segoe UI" panose="020B0502040204020203" pitchFamily="34" charset="0"/>
              </a:rPr>
              <a:t> под властью Олега.</a:t>
            </a:r>
          </a:p>
        </p:txBody>
      </p:sp>
      <p:sp>
        <p:nvSpPr>
          <p:cNvPr id="7" name="Kiev phrase card">
            <a:extLst>
              <a:ext uri="{FF2B5EF4-FFF2-40B4-BE49-F238E27FC236}">
                <a16:creationId xmlns:a16="http://schemas.microsoft.com/office/drawing/2014/main" id="{5F1B1897-8341-BBCC-A92F-8D22C06DCC3B}"/>
              </a:ext>
            </a:extLst>
          </p:cNvPr>
          <p:cNvSpPr/>
          <p:nvPr/>
        </p:nvSpPr>
        <p:spPr>
          <a:xfrm>
            <a:off x="508000" y="2581656"/>
            <a:ext cx="5080000" cy="589280"/>
          </a:xfrm>
          <a:prstGeom prst="roundRect">
            <a:avLst>
              <a:gd name="adj" fmla="val 6000"/>
            </a:avLst>
          </a:prstGeom>
          <a:solidFill>
            <a:srgbClr val="B5432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Kiev phrase">
            <a:extLst>
              <a:ext uri="{FF2B5EF4-FFF2-40B4-BE49-F238E27FC236}">
                <a16:creationId xmlns:a16="http://schemas.microsoft.com/office/drawing/2014/main" id="{31EEDE19-02B6-FDAA-2DDD-D40B1C4EFAFA}"/>
              </a:ext>
            </a:extLst>
          </p:cNvPr>
          <p:cNvSpPr txBox="1"/>
          <p:nvPr/>
        </p:nvSpPr>
        <p:spPr>
          <a:xfrm>
            <a:off x="660400" y="2708656"/>
            <a:ext cx="4775200" cy="33528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ctr">
              <a:spcAft>
                <a:spcPts val="600"/>
              </a:spcAft>
            </a:pPr>
            <a:r>
              <a:rPr lang="ru-RU" sz="2200" i="1" dirty="0">
                <a:solidFill>
                  <a:srgbClr val="FFFFFF"/>
                </a:solidFill>
                <a:latin typeface="Palatino Linotype" panose="02040502050505030304" pitchFamily="18" charset="0"/>
              </a:rPr>
              <a:t>Киев – матерь городам русским</a:t>
            </a:r>
          </a:p>
        </p:txBody>
      </p:sp>
      <p:sp>
        <p:nvSpPr>
          <p:cNvPr id="9" name="Chain 0 card">
            <a:extLst>
              <a:ext uri="{FF2B5EF4-FFF2-40B4-BE49-F238E27FC236}">
                <a16:creationId xmlns:a16="http://schemas.microsoft.com/office/drawing/2014/main" id="{78C10DE0-D428-A72E-74D6-80441D8F59DB}"/>
              </a:ext>
            </a:extLst>
          </p:cNvPr>
          <p:cNvSpPr/>
          <p:nvPr/>
        </p:nvSpPr>
        <p:spPr>
          <a:xfrm>
            <a:off x="508000" y="3221736"/>
            <a:ext cx="5207000" cy="751840"/>
          </a:xfrm>
          <a:prstGeom prst="roundRect">
            <a:avLst>
              <a:gd name="adj" fmla="val 6000"/>
            </a:avLst>
          </a:prstGeom>
          <a:solidFill>
            <a:srgbClr val="DCEDE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Chain 0">
            <a:extLst>
              <a:ext uri="{FF2B5EF4-FFF2-40B4-BE49-F238E27FC236}">
                <a16:creationId xmlns:a16="http://schemas.microsoft.com/office/drawing/2014/main" id="{AB8F4849-D418-0000-7116-DCD788054D61}"/>
              </a:ext>
            </a:extLst>
          </p:cNvPr>
          <p:cNvSpPr txBox="1"/>
          <p:nvPr/>
        </p:nvSpPr>
        <p:spPr>
          <a:xfrm>
            <a:off x="711200" y="3323336"/>
            <a:ext cx="4876800" cy="54864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dirty="0">
                <a:solidFill>
                  <a:srgbClr val="2A2420"/>
                </a:solidFill>
                <a:latin typeface="Segoe UI" panose="020B0502040204020203" pitchFamily="34" charset="0"/>
              </a:rPr>
              <a:t>Город лежал на середине пути </a:t>
            </a:r>
            <a:r>
              <a:rPr lang="ru-RU" b="1" dirty="0">
                <a:solidFill>
                  <a:srgbClr val="2F7F7A"/>
                </a:solidFill>
                <a:latin typeface="Segoe UI" panose="020B0502040204020203" pitchFamily="34" charset="0"/>
              </a:rPr>
              <a:t>«из варяг в греки»</a:t>
            </a:r>
          </a:p>
        </p:txBody>
      </p:sp>
      <p:sp>
        <p:nvSpPr>
          <p:cNvPr id="11" name="Chain 0 bar">
            <a:extLst>
              <a:ext uri="{FF2B5EF4-FFF2-40B4-BE49-F238E27FC236}">
                <a16:creationId xmlns:a16="http://schemas.microsoft.com/office/drawing/2014/main" id="{CC8D968E-30D0-A790-944D-87DB10B260CF}"/>
              </a:ext>
            </a:extLst>
          </p:cNvPr>
          <p:cNvSpPr/>
          <p:nvPr/>
        </p:nvSpPr>
        <p:spPr>
          <a:xfrm>
            <a:off x="609600" y="3348736"/>
            <a:ext cx="50800" cy="497840"/>
          </a:xfrm>
          <a:prstGeom prst="rect">
            <a:avLst/>
          </a:prstGeom>
          <a:solidFill>
            <a:srgbClr val="2F7F7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2" name="Arrow">
            <a:extLst>
              <a:ext uri="{FF2B5EF4-FFF2-40B4-BE49-F238E27FC236}">
                <a16:creationId xmlns:a16="http://schemas.microsoft.com/office/drawing/2014/main" id="{66E1F13F-4837-08CF-3F5D-A0748936C871}"/>
              </a:ext>
            </a:extLst>
          </p:cNvPr>
          <p:cNvCxnSpPr/>
          <p:nvPr/>
        </p:nvCxnSpPr>
        <p:spPr>
          <a:xfrm>
            <a:off x="3048000" y="3884676"/>
            <a:ext cx="0" cy="165100"/>
          </a:xfrm>
          <a:prstGeom prst="line">
            <a:avLst/>
          </a:prstGeom>
          <a:ln w="25400">
            <a:solidFill>
              <a:srgbClr val="E2B04F"/>
            </a:solidFill>
            <a:tailEnd type="triangl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Chain 1 card">
            <a:extLst>
              <a:ext uri="{FF2B5EF4-FFF2-40B4-BE49-F238E27FC236}">
                <a16:creationId xmlns:a16="http://schemas.microsoft.com/office/drawing/2014/main" id="{CF58FF20-76EE-3A94-5314-EFFFAA55B9CA}"/>
              </a:ext>
            </a:extLst>
          </p:cNvPr>
          <p:cNvSpPr/>
          <p:nvPr/>
        </p:nvSpPr>
        <p:spPr>
          <a:xfrm>
            <a:off x="508000" y="4075176"/>
            <a:ext cx="5207000" cy="751840"/>
          </a:xfrm>
          <a:prstGeom prst="roundRect">
            <a:avLst>
              <a:gd name="adj" fmla="val 6000"/>
            </a:avLst>
          </a:prstGeom>
          <a:solidFill>
            <a:srgbClr val="DCEDE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Chain 1">
            <a:extLst>
              <a:ext uri="{FF2B5EF4-FFF2-40B4-BE49-F238E27FC236}">
                <a16:creationId xmlns:a16="http://schemas.microsoft.com/office/drawing/2014/main" id="{B1B8BCD4-8B84-F435-C53A-19EA81C329D5}"/>
              </a:ext>
            </a:extLst>
          </p:cNvPr>
          <p:cNvSpPr txBox="1"/>
          <p:nvPr/>
        </p:nvSpPr>
        <p:spPr>
          <a:xfrm>
            <a:off x="711200" y="4176776"/>
            <a:ext cx="4876800" cy="54864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dirty="0">
                <a:solidFill>
                  <a:srgbClr val="2A2420"/>
                </a:solidFill>
                <a:latin typeface="Segoe UI" panose="020B0502040204020203" pitchFamily="34" charset="0"/>
              </a:rPr>
              <a:t>В городе могли зимовать купцы, прибывшие из Скандинавии и Западной Европы</a:t>
            </a:r>
          </a:p>
        </p:txBody>
      </p:sp>
      <p:sp>
        <p:nvSpPr>
          <p:cNvPr id="15" name="Chain 1 bar">
            <a:extLst>
              <a:ext uri="{FF2B5EF4-FFF2-40B4-BE49-F238E27FC236}">
                <a16:creationId xmlns:a16="http://schemas.microsoft.com/office/drawing/2014/main" id="{EE0894EF-4A39-CB93-F8BA-69E731791892}"/>
              </a:ext>
            </a:extLst>
          </p:cNvPr>
          <p:cNvSpPr/>
          <p:nvPr/>
        </p:nvSpPr>
        <p:spPr>
          <a:xfrm>
            <a:off x="609600" y="4202176"/>
            <a:ext cx="50800" cy="497840"/>
          </a:xfrm>
          <a:prstGeom prst="rect">
            <a:avLst/>
          </a:prstGeom>
          <a:solidFill>
            <a:srgbClr val="2F7F7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6" name="Arrow">
            <a:extLst>
              <a:ext uri="{FF2B5EF4-FFF2-40B4-BE49-F238E27FC236}">
                <a16:creationId xmlns:a16="http://schemas.microsoft.com/office/drawing/2014/main" id="{BDF2076B-EE85-A1ED-EB4E-7EDF0A03C5EB}"/>
              </a:ext>
            </a:extLst>
          </p:cNvPr>
          <p:cNvCxnSpPr/>
          <p:nvPr/>
        </p:nvCxnSpPr>
        <p:spPr>
          <a:xfrm>
            <a:off x="3048000" y="4738116"/>
            <a:ext cx="0" cy="165100"/>
          </a:xfrm>
          <a:prstGeom prst="line">
            <a:avLst/>
          </a:prstGeom>
          <a:ln w="25400">
            <a:solidFill>
              <a:srgbClr val="E2B04F"/>
            </a:solidFill>
            <a:tailEnd type="triangl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Chain 2 card">
            <a:extLst>
              <a:ext uri="{FF2B5EF4-FFF2-40B4-BE49-F238E27FC236}">
                <a16:creationId xmlns:a16="http://schemas.microsoft.com/office/drawing/2014/main" id="{E816F9E7-6E28-1C7A-682C-F57DE85AFB9E}"/>
              </a:ext>
            </a:extLst>
          </p:cNvPr>
          <p:cNvSpPr/>
          <p:nvPr/>
        </p:nvSpPr>
        <p:spPr>
          <a:xfrm>
            <a:off x="508000" y="4928616"/>
            <a:ext cx="5207000" cy="751840"/>
          </a:xfrm>
          <a:prstGeom prst="roundRect">
            <a:avLst>
              <a:gd name="adj" fmla="val 6000"/>
            </a:avLst>
          </a:prstGeom>
          <a:solidFill>
            <a:srgbClr val="F4E2B8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Chain 2">
            <a:extLst>
              <a:ext uri="{FF2B5EF4-FFF2-40B4-BE49-F238E27FC236}">
                <a16:creationId xmlns:a16="http://schemas.microsoft.com/office/drawing/2014/main" id="{7C22DE5B-F4E3-198C-D577-818030D26286}"/>
              </a:ext>
            </a:extLst>
          </p:cNvPr>
          <p:cNvSpPr txBox="1"/>
          <p:nvPr/>
        </p:nvSpPr>
        <p:spPr>
          <a:xfrm>
            <a:off x="711200" y="5030216"/>
            <a:ext cx="4876800" cy="54864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b="1" dirty="0">
                <a:solidFill>
                  <a:srgbClr val="2A2420"/>
                </a:solidFill>
                <a:latin typeface="Segoe UI" panose="020B0502040204020203" pitchFamily="34" charset="0"/>
              </a:rPr>
              <a:t>Выгодное географическое и экономическое положение</a:t>
            </a:r>
          </a:p>
        </p:txBody>
      </p:sp>
      <p:sp>
        <p:nvSpPr>
          <p:cNvPr id="19" name="Chain 2 bar">
            <a:extLst>
              <a:ext uri="{FF2B5EF4-FFF2-40B4-BE49-F238E27FC236}">
                <a16:creationId xmlns:a16="http://schemas.microsoft.com/office/drawing/2014/main" id="{3175CD09-AAA7-0FAD-E4C2-5BEB76621DF3}"/>
              </a:ext>
            </a:extLst>
          </p:cNvPr>
          <p:cNvSpPr/>
          <p:nvPr/>
        </p:nvSpPr>
        <p:spPr>
          <a:xfrm>
            <a:off x="609600" y="5055616"/>
            <a:ext cx="50800" cy="497840"/>
          </a:xfrm>
          <a:prstGeom prst="rect">
            <a:avLst/>
          </a:prstGeom>
          <a:solidFill>
            <a:srgbClr val="9C6B1C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Route map mount">
            <a:extLst>
              <a:ext uri="{FF2B5EF4-FFF2-40B4-BE49-F238E27FC236}">
                <a16:creationId xmlns:a16="http://schemas.microsoft.com/office/drawing/2014/main" id="{23C4C605-AA38-B173-1BE0-A97ED4539273}"/>
              </a:ext>
            </a:extLst>
          </p:cNvPr>
          <p:cNvSpPr/>
          <p:nvPr/>
        </p:nvSpPr>
        <p:spPr>
          <a:xfrm>
            <a:off x="5791200" y="1963081"/>
            <a:ext cx="2921000" cy="3522134"/>
          </a:xfrm>
          <a:prstGeom prst="roundRect">
            <a:avLst>
              <a:gd name="adj" fmla="val 3000"/>
            </a:avLst>
          </a:prstGeom>
          <a:solidFill>
            <a:srgbClr val="F7F1E4"/>
          </a:solidFill>
          <a:ln w="9525">
            <a:solidFill>
              <a:srgbClr val="D2C4A8"/>
            </a:solidFill>
          </a:ln>
          <a:effectLst>
            <a:outerShdw blurRad="177800" dist="38100" dir="5400000" rotWithShape="0">
              <a:srgbClr val="000000">
                <a:alpha val="22000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2" name="Route map" descr="Путь «из варяг в греки»: Новгород и Киев">
            <a:extLst>
              <a:ext uri="{FF2B5EF4-FFF2-40B4-BE49-F238E27FC236}">
                <a16:creationId xmlns:a16="http://schemas.microsoft.com/office/drawing/2014/main" id="{5EEDB8E1-4FD3-93D0-0D70-BA4195AB8A47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0100" y="2051981"/>
            <a:ext cx="2743200" cy="3344333"/>
          </a:xfrm>
          <a:prstGeom prst="rect">
            <a:avLst/>
          </a:prstGeom>
        </p:spPr>
      </p:pic>
      <p:sp>
        <p:nvSpPr>
          <p:cNvPr id="23" name="Signature Автор: 100ballnik.com">
            <a:extLst>
              <a:ext uri="{FF2B5EF4-FFF2-40B4-BE49-F238E27FC236}">
                <a16:creationId xmlns:a16="http://schemas.microsoft.com/office/drawing/2014/main" id="{82A4BA6B-F2A2-62A5-E576-5C9BAED7B520}"/>
              </a:ext>
            </a:extLst>
          </p:cNvPr>
          <p:cNvSpPr txBox="1"/>
          <p:nvPr/>
        </p:nvSpPr>
        <p:spPr>
          <a:xfrm>
            <a:off x="6146800" y="6489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r"/>
            <a:r>
              <a:rPr lang="ru-RU" sz="1100" spc="40" dirty="0">
                <a:solidFill>
                  <a:srgbClr val="93A6AA"/>
                </a:solidFill>
                <a:latin typeface="Segoe UI" panose="020B0502040204020203" pitchFamily="34" charset="0"/>
              </a:rPr>
              <a:t>Автор</a:t>
            </a:r>
            <a:r>
              <a:rPr lang="ru-RU" sz="1100" spc="40">
                <a:solidFill>
                  <a:srgbClr val="93A6AA"/>
                </a:solidFill>
                <a:latin typeface="Segoe UI" panose="020B0502040204020203" pitchFamily="34" charset="0"/>
              </a:rPr>
              <a:t>: 100ballnik.com</a:t>
            </a:r>
            <a:endParaRPr lang="ru-RU" sz="1100" spc="40" dirty="0">
              <a:solidFill>
                <a:srgbClr val="93A6AA"/>
              </a:solidFill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17027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2B1E95F0-E4CF-0A3A-B0BF-B291049E43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8000" y="279400"/>
            <a:ext cx="8128000" cy="492252"/>
          </a:xfrm>
        </p:spPr>
        <p:txBody>
          <a:bodyPr wrap="square" lIns="0" tIns="0" rIns="0" bIns="0" anchor="t">
            <a:noAutofit/>
          </a:bodyPr>
          <a:lstStyle/>
          <a:p>
            <a:pPr>
              <a:lnSpc>
                <a:spcPct val="95000"/>
              </a:lnSpc>
              <a:spcBef>
                <a:spcPts val="0"/>
              </a:spcBef>
            </a:pPr>
            <a:r>
              <a:rPr lang="ru-RU" sz="3400" dirty="0">
                <a:solidFill>
                  <a:srgbClr val="2A2420"/>
                </a:solidFill>
                <a:latin typeface="Palatino Linotype" panose="02040502050505030304" pitchFamily="18" charset="0"/>
              </a:rPr>
              <a:t>Как Олег управлял государством</a:t>
            </a:r>
          </a:p>
        </p:txBody>
      </p:sp>
      <p:sp>
        <p:nvSpPr>
          <p:cNvPr id="3" name="Wave rule">
            <a:extLst>
              <a:ext uri="{FF2B5EF4-FFF2-40B4-BE49-F238E27FC236}">
                <a16:creationId xmlns:a16="http://schemas.microsoft.com/office/drawing/2014/main" id="{0B51A1B9-0625-FC7F-ECAF-ED8E357A4350}"/>
              </a:ext>
            </a:extLst>
          </p:cNvPr>
          <p:cNvSpPr/>
          <p:nvPr/>
        </p:nvSpPr>
        <p:spPr>
          <a:xfrm>
            <a:off x="508000" y="858436"/>
            <a:ext cx="1143001" cy="55032"/>
          </a:xfrm>
          <a:custGeom>
            <a:avLst/>
            <a:gdLst/>
            <a:ahLst/>
            <a:cxnLst/>
            <a:rect l="0" t="0" r="0" b="0"/>
            <a:pathLst>
              <a:path w="1143001" h="55032">
                <a:moveTo>
                  <a:pt x="0" y="27516"/>
                </a:moveTo>
                <a:lnTo>
                  <a:pt x="25400" y="45475"/>
                </a:lnTo>
                <a:lnTo>
                  <a:pt x="50800" y="55031"/>
                </a:lnTo>
                <a:lnTo>
                  <a:pt x="76200" y="51713"/>
                </a:lnTo>
                <a:lnTo>
                  <a:pt x="101600" y="37072"/>
                </a:lnTo>
                <a:lnTo>
                  <a:pt x="127000" y="17960"/>
                </a:lnTo>
                <a:lnTo>
                  <a:pt x="152400" y="3319"/>
                </a:lnTo>
                <a:lnTo>
                  <a:pt x="177800" y="0"/>
                </a:lnTo>
                <a:lnTo>
                  <a:pt x="203200" y="9556"/>
                </a:lnTo>
                <a:lnTo>
                  <a:pt x="228600" y="27516"/>
                </a:lnTo>
                <a:lnTo>
                  <a:pt x="254000" y="45475"/>
                </a:lnTo>
                <a:lnTo>
                  <a:pt x="279400" y="55031"/>
                </a:lnTo>
                <a:lnTo>
                  <a:pt x="304800" y="51713"/>
                </a:lnTo>
                <a:lnTo>
                  <a:pt x="330200" y="37072"/>
                </a:lnTo>
                <a:lnTo>
                  <a:pt x="355600" y="17960"/>
                </a:lnTo>
                <a:lnTo>
                  <a:pt x="381000" y="3319"/>
                </a:lnTo>
                <a:lnTo>
                  <a:pt x="406400" y="0"/>
                </a:lnTo>
                <a:lnTo>
                  <a:pt x="431800" y="9556"/>
                </a:lnTo>
                <a:lnTo>
                  <a:pt x="457200" y="27516"/>
                </a:lnTo>
                <a:lnTo>
                  <a:pt x="482600" y="45475"/>
                </a:lnTo>
                <a:lnTo>
                  <a:pt x="508000" y="55031"/>
                </a:lnTo>
                <a:lnTo>
                  <a:pt x="533400" y="51713"/>
                </a:lnTo>
                <a:lnTo>
                  <a:pt x="558800" y="37072"/>
                </a:lnTo>
                <a:lnTo>
                  <a:pt x="584200" y="17960"/>
                </a:lnTo>
                <a:lnTo>
                  <a:pt x="609600" y="3319"/>
                </a:lnTo>
                <a:lnTo>
                  <a:pt x="635000" y="0"/>
                </a:lnTo>
                <a:lnTo>
                  <a:pt x="660400" y="9556"/>
                </a:lnTo>
                <a:lnTo>
                  <a:pt x="685800" y="27516"/>
                </a:lnTo>
                <a:lnTo>
                  <a:pt x="711200" y="45475"/>
                </a:lnTo>
                <a:lnTo>
                  <a:pt x="736600" y="55031"/>
                </a:lnTo>
                <a:lnTo>
                  <a:pt x="762000" y="51713"/>
                </a:lnTo>
                <a:lnTo>
                  <a:pt x="787400" y="37072"/>
                </a:lnTo>
                <a:lnTo>
                  <a:pt x="812800" y="17960"/>
                </a:lnTo>
                <a:lnTo>
                  <a:pt x="838200" y="3319"/>
                </a:lnTo>
                <a:lnTo>
                  <a:pt x="863600" y="0"/>
                </a:lnTo>
                <a:lnTo>
                  <a:pt x="889000" y="9556"/>
                </a:lnTo>
                <a:lnTo>
                  <a:pt x="914400" y="27516"/>
                </a:lnTo>
                <a:lnTo>
                  <a:pt x="939800" y="45475"/>
                </a:lnTo>
                <a:lnTo>
                  <a:pt x="965200" y="55031"/>
                </a:lnTo>
                <a:lnTo>
                  <a:pt x="990600" y="51713"/>
                </a:lnTo>
                <a:lnTo>
                  <a:pt x="1016000" y="37072"/>
                </a:lnTo>
                <a:lnTo>
                  <a:pt x="1041400" y="17960"/>
                </a:lnTo>
                <a:lnTo>
                  <a:pt x="1066800" y="3319"/>
                </a:lnTo>
                <a:lnTo>
                  <a:pt x="1092200" y="0"/>
                </a:lnTo>
                <a:lnTo>
                  <a:pt x="1117600" y="9556"/>
                </a:lnTo>
                <a:lnTo>
                  <a:pt x="1143000" y="27516"/>
                </a:lnTo>
              </a:path>
            </a:pathLst>
          </a:custGeom>
          <a:ln w="15875">
            <a:solidFill>
              <a:srgbClr val="9C6B1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itle lozenge">
            <a:extLst>
              <a:ext uri="{FF2B5EF4-FFF2-40B4-BE49-F238E27FC236}">
                <a16:creationId xmlns:a16="http://schemas.microsoft.com/office/drawing/2014/main" id="{549CFC12-90CE-3AD0-AC7C-E3E084B56766}"/>
              </a:ext>
            </a:extLst>
          </p:cNvPr>
          <p:cNvSpPr/>
          <p:nvPr/>
        </p:nvSpPr>
        <p:spPr>
          <a:xfrm>
            <a:off x="1752600" y="841502"/>
            <a:ext cx="88900" cy="88900"/>
          </a:xfrm>
          <a:prstGeom prst="diamond">
            <a:avLst/>
          </a:prstGeom>
          <a:solidFill>
            <a:srgbClr val="B5432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Definition card">
            <a:extLst>
              <a:ext uri="{FF2B5EF4-FFF2-40B4-BE49-F238E27FC236}">
                <a16:creationId xmlns:a16="http://schemas.microsoft.com/office/drawing/2014/main" id="{CB3E8C3C-176B-2478-6654-00606DD18C15}"/>
              </a:ext>
            </a:extLst>
          </p:cNvPr>
          <p:cNvSpPr/>
          <p:nvPr/>
        </p:nvSpPr>
        <p:spPr>
          <a:xfrm>
            <a:off x="508000" y="1076452"/>
            <a:ext cx="5461000" cy="1168400"/>
          </a:xfrm>
          <a:prstGeom prst="roundRect">
            <a:avLst>
              <a:gd name="adj" fmla="val 6000"/>
            </a:avLst>
          </a:prstGeom>
          <a:solidFill>
            <a:srgbClr val="FFFFFF"/>
          </a:solidFill>
          <a:ln w="9525">
            <a:solidFill>
              <a:srgbClr val="D2C4A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Definition">
            <a:extLst>
              <a:ext uri="{FF2B5EF4-FFF2-40B4-BE49-F238E27FC236}">
                <a16:creationId xmlns:a16="http://schemas.microsoft.com/office/drawing/2014/main" id="{04EFEDA5-9BC2-3FAD-038A-94F6D90DDDF0}"/>
              </a:ext>
            </a:extLst>
          </p:cNvPr>
          <p:cNvSpPr txBox="1"/>
          <p:nvPr/>
        </p:nvSpPr>
        <p:spPr>
          <a:xfrm>
            <a:off x="736600" y="1203452"/>
            <a:ext cx="5080000" cy="9144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200" b="1" dirty="0">
                <a:solidFill>
                  <a:srgbClr val="B5432F"/>
                </a:solidFill>
                <a:latin typeface="Palatino Linotype" panose="02040502050505030304" pitchFamily="18" charset="0"/>
              </a:rPr>
              <a:t>Полюдье</a:t>
            </a:r>
            <a:r>
              <a:rPr lang="ru-RU" sz="2000" dirty="0">
                <a:solidFill>
                  <a:srgbClr val="2A2420"/>
                </a:solidFill>
                <a:latin typeface="Segoe UI" panose="020B0502040204020203" pitchFamily="34" charset="0"/>
              </a:rPr>
              <a:t> – это объезд князем подвластной территории для сбора дани и решения вопросов суда и управления.</a:t>
            </a:r>
          </a:p>
        </p:txBody>
      </p:sp>
      <p:sp>
        <p:nvSpPr>
          <p:cNvPr id="7" name="Definition bar">
            <a:extLst>
              <a:ext uri="{FF2B5EF4-FFF2-40B4-BE49-F238E27FC236}">
                <a16:creationId xmlns:a16="http://schemas.microsoft.com/office/drawing/2014/main" id="{ED3CB635-82C2-D6AE-42BD-1CBD07DA76D6}"/>
              </a:ext>
            </a:extLst>
          </p:cNvPr>
          <p:cNvSpPr/>
          <p:nvPr/>
        </p:nvSpPr>
        <p:spPr>
          <a:xfrm>
            <a:off x="609600" y="1203452"/>
            <a:ext cx="50800" cy="914400"/>
          </a:xfrm>
          <a:prstGeom prst="rect">
            <a:avLst/>
          </a:prstGeom>
          <a:solidFill>
            <a:srgbClr val="B5432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Season card">
            <a:extLst>
              <a:ext uri="{FF2B5EF4-FFF2-40B4-BE49-F238E27FC236}">
                <a16:creationId xmlns:a16="http://schemas.microsoft.com/office/drawing/2014/main" id="{BD7A798E-462B-A3D7-CAD4-2C3932AB3DA6}"/>
              </a:ext>
            </a:extLst>
          </p:cNvPr>
          <p:cNvSpPr/>
          <p:nvPr/>
        </p:nvSpPr>
        <p:spPr>
          <a:xfrm>
            <a:off x="508000" y="2275332"/>
            <a:ext cx="5461000" cy="1122680"/>
          </a:xfrm>
          <a:prstGeom prst="roundRect">
            <a:avLst>
              <a:gd name="adj" fmla="val 6000"/>
            </a:avLst>
          </a:prstGeom>
          <a:solidFill>
            <a:srgbClr val="DCEDE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Season">
            <a:extLst>
              <a:ext uri="{FF2B5EF4-FFF2-40B4-BE49-F238E27FC236}">
                <a16:creationId xmlns:a16="http://schemas.microsoft.com/office/drawing/2014/main" id="{33241B68-6C35-58BF-432F-DB9D13FF13D9}"/>
              </a:ext>
            </a:extLst>
          </p:cNvPr>
          <p:cNvSpPr txBox="1"/>
          <p:nvPr/>
        </p:nvSpPr>
        <p:spPr>
          <a:xfrm>
            <a:off x="736600" y="2402332"/>
            <a:ext cx="5080000" cy="86868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1900" dirty="0">
                <a:solidFill>
                  <a:srgbClr val="2A2420"/>
                </a:solidFill>
                <a:latin typeface="Segoe UI" panose="020B0502040204020203" pitchFamily="34" charset="0"/>
              </a:rPr>
              <a:t>Полюдье длилось </a:t>
            </a:r>
            <a:r>
              <a:rPr lang="ru-RU" sz="1900" b="1" dirty="0">
                <a:solidFill>
                  <a:srgbClr val="2F7F7A"/>
                </a:solidFill>
                <a:latin typeface="Segoe UI" panose="020B0502040204020203" pitchFamily="34" charset="0"/>
              </a:rPr>
              <a:t>с поздней осени до весны</a:t>
            </a:r>
            <a:r>
              <a:rPr lang="ru-RU" sz="1900" dirty="0">
                <a:solidFill>
                  <a:srgbClr val="2A2420"/>
                </a:solidFill>
                <a:latin typeface="Segoe UI" panose="020B0502040204020203" pitchFamily="34" charset="0"/>
              </a:rPr>
              <a:t> (в апреле, когда таял лед на Днепре, князь возвращался в Киев).</a:t>
            </a:r>
          </a:p>
        </p:txBody>
      </p:sp>
      <p:sp>
        <p:nvSpPr>
          <p:cNvPr id="10" name="Season bar">
            <a:extLst>
              <a:ext uri="{FF2B5EF4-FFF2-40B4-BE49-F238E27FC236}">
                <a16:creationId xmlns:a16="http://schemas.microsoft.com/office/drawing/2014/main" id="{17202639-3572-D6A2-564A-0FBC223D79C8}"/>
              </a:ext>
            </a:extLst>
          </p:cNvPr>
          <p:cNvSpPr/>
          <p:nvPr/>
        </p:nvSpPr>
        <p:spPr>
          <a:xfrm>
            <a:off x="609600" y="2402332"/>
            <a:ext cx="50800" cy="868680"/>
          </a:xfrm>
          <a:prstGeom prst="rect">
            <a:avLst/>
          </a:prstGeom>
          <a:solidFill>
            <a:srgbClr val="2F7F7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ribute card">
            <a:extLst>
              <a:ext uri="{FF2B5EF4-FFF2-40B4-BE49-F238E27FC236}">
                <a16:creationId xmlns:a16="http://schemas.microsoft.com/office/drawing/2014/main" id="{B2903985-0098-1592-3150-38FF5CEFB6B3}"/>
              </a:ext>
            </a:extLst>
          </p:cNvPr>
          <p:cNvSpPr/>
          <p:nvPr/>
        </p:nvSpPr>
        <p:spPr>
          <a:xfrm>
            <a:off x="508000" y="3398012"/>
            <a:ext cx="5461000" cy="863600"/>
          </a:xfrm>
          <a:prstGeom prst="roundRect">
            <a:avLst>
              <a:gd name="adj" fmla="val 6000"/>
            </a:avLst>
          </a:prstGeom>
          <a:solidFill>
            <a:srgbClr val="F4E2B8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Tribute">
            <a:extLst>
              <a:ext uri="{FF2B5EF4-FFF2-40B4-BE49-F238E27FC236}">
                <a16:creationId xmlns:a16="http://schemas.microsoft.com/office/drawing/2014/main" id="{DF074288-273F-539D-6BFD-4A5889CF976B}"/>
              </a:ext>
            </a:extLst>
          </p:cNvPr>
          <p:cNvSpPr txBox="1"/>
          <p:nvPr/>
        </p:nvSpPr>
        <p:spPr>
          <a:xfrm>
            <a:off x="736600" y="3525012"/>
            <a:ext cx="5080000" cy="6096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200" b="1" dirty="0">
                <a:solidFill>
                  <a:srgbClr val="9C6B1C"/>
                </a:solidFill>
                <a:latin typeface="Palatino Linotype" panose="02040502050505030304" pitchFamily="18" charset="0"/>
              </a:rPr>
              <a:t>Дань</a:t>
            </a:r>
            <a:r>
              <a:rPr lang="ru-RU" sz="2000" dirty="0">
                <a:solidFill>
                  <a:srgbClr val="2A2420"/>
                </a:solidFill>
                <a:latin typeface="Segoe UI" panose="020B0502040204020203" pitchFamily="34" charset="0"/>
              </a:rPr>
              <a:t> – зерно, скот, пушнина, мед, воск, невольники.</a:t>
            </a:r>
          </a:p>
        </p:txBody>
      </p:sp>
      <p:sp>
        <p:nvSpPr>
          <p:cNvPr id="13" name="Tribute bar">
            <a:extLst>
              <a:ext uri="{FF2B5EF4-FFF2-40B4-BE49-F238E27FC236}">
                <a16:creationId xmlns:a16="http://schemas.microsoft.com/office/drawing/2014/main" id="{3D3520F6-80F4-C6D5-978E-A8292FC69F98}"/>
              </a:ext>
            </a:extLst>
          </p:cNvPr>
          <p:cNvSpPr/>
          <p:nvPr/>
        </p:nvSpPr>
        <p:spPr>
          <a:xfrm>
            <a:off x="609600" y="3525012"/>
            <a:ext cx="50800" cy="609600"/>
          </a:xfrm>
          <a:prstGeom prst="rect">
            <a:avLst/>
          </a:prstGeom>
          <a:solidFill>
            <a:srgbClr val="9C6B1C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ribute use">
            <a:extLst>
              <a:ext uri="{FF2B5EF4-FFF2-40B4-BE49-F238E27FC236}">
                <a16:creationId xmlns:a16="http://schemas.microsoft.com/office/drawing/2014/main" id="{6F9976C9-B713-86BF-F643-DC0944691DDB}"/>
              </a:ext>
            </a:extLst>
          </p:cNvPr>
          <p:cNvSpPr txBox="1"/>
          <p:nvPr/>
        </p:nvSpPr>
        <p:spPr>
          <a:xfrm>
            <a:off x="508000" y="4292092"/>
            <a:ext cx="5461000" cy="86868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r>
              <a:rPr lang="ru-RU" sz="1900" dirty="0">
                <a:solidFill>
                  <a:srgbClr val="2A2420"/>
                </a:solidFill>
                <a:latin typeface="Segoe UI" panose="020B0502040204020203" pitchFamily="34" charset="0"/>
              </a:rPr>
              <a:t>Дань позволяла содержать дружину. Излишки дани продавали в </a:t>
            </a:r>
            <a:r>
              <a:rPr lang="ru-RU" sz="1900" b="1" dirty="0">
                <a:solidFill>
                  <a:srgbClr val="B5432F"/>
                </a:solidFill>
                <a:latin typeface="Segoe UI" panose="020B0502040204020203" pitchFamily="34" charset="0"/>
              </a:rPr>
              <a:t>Константинополе</a:t>
            </a:r>
            <a:r>
              <a:rPr lang="ru-RU" sz="1900" dirty="0">
                <a:solidFill>
                  <a:srgbClr val="2A2420"/>
                </a:solidFill>
                <a:latin typeface="Segoe UI" panose="020B0502040204020203" pitchFamily="34" charset="0"/>
              </a:rPr>
              <a:t> и на других рынках.</a:t>
            </a:r>
          </a:p>
        </p:txBody>
      </p:sp>
      <p:sp>
        <p:nvSpPr>
          <p:cNvPr id="15" name="Question card">
            <a:extLst>
              <a:ext uri="{FF2B5EF4-FFF2-40B4-BE49-F238E27FC236}">
                <a16:creationId xmlns:a16="http://schemas.microsoft.com/office/drawing/2014/main" id="{A4B7D70B-048A-E6F8-8F03-5F75CAB06BAF}"/>
              </a:ext>
            </a:extLst>
          </p:cNvPr>
          <p:cNvSpPr/>
          <p:nvPr/>
        </p:nvSpPr>
        <p:spPr>
          <a:xfrm>
            <a:off x="508000" y="5313172"/>
            <a:ext cx="8128000" cy="863600"/>
          </a:xfrm>
          <a:prstGeom prst="roundRect">
            <a:avLst>
              <a:gd name="adj" fmla="val 6000"/>
            </a:avLst>
          </a:prstGeom>
          <a:solidFill>
            <a:srgbClr val="0F1C23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Question">
            <a:extLst>
              <a:ext uri="{FF2B5EF4-FFF2-40B4-BE49-F238E27FC236}">
                <a16:creationId xmlns:a16="http://schemas.microsoft.com/office/drawing/2014/main" id="{E430CAFF-CA52-61D8-29AF-91C79F412C9E}"/>
              </a:ext>
            </a:extLst>
          </p:cNvPr>
          <p:cNvSpPr txBox="1"/>
          <p:nvPr/>
        </p:nvSpPr>
        <p:spPr>
          <a:xfrm>
            <a:off x="736600" y="5440172"/>
            <a:ext cx="7747000" cy="6096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000" b="1" dirty="0">
                <a:solidFill>
                  <a:srgbClr val="E2B04F"/>
                </a:solidFill>
                <a:latin typeface="Segoe UI" panose="020B0502040204020203" pitchFamily="34" charset="0"/>
              </a:rPr>
              <a:t>Вопрос:</a:t>
            </a:r>
            <a:r>
              <a:rPr lang="ru-RU" sz="2000" dirty="0">
                <a:solidFill>
                  <a:srgbClr val="F4EEE2"/>
                </a:solidFill>
                <a:latin typeface="Segoe UI" panose="020B0502040204020203" pitchFamily="34" charset="0"/>
              </a:rPr>
              <a:t> Почему подвластные территории объезжали с поздней осени до весны?</a:t>
            </a:r>
          </a:p>
        </p:txBody>
      </p:sp>
      <p:sp>
        <p:nvSpPr>
          <p:cNvPr id="17" name="Question bar">
            <a:extLst>
              <a:ext uri="{FF2B5EF4-FFF2-40B4-BE49-F238E27FC236}">
                <a16:creationId xmlns:a16="http://schemas.microsoft.com/office/drawing/2014/main" id="{A2CBC429-4F7A-1030-741A-71231257948B}"/>
              </a:ext>
            </a:extLst>
          </p:cNvPr>
          <p:cNvSpPr/>
          <p:nvPr/>
        </p:nvSpPr>
        <p:spPr>
          <a:xfrm>
            <a:off x="609600" y="5440172"/>
            <a:ext cx="50800" cy="609600"/>
          </a:xfrm>
          <a:prstGeom prst="rect">
            <a:avLst/>
          </a:prstGeom>
          <a:solidFill>
            <a:srgbClr val="E2B04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9" name="Poliudie picture" descr="Полюдье">
            <a:extLst>
              <a:ext uri="{FF2B5EF4-FFF2-40B4-BE49-F238E27FC236}">
                <a16:creationId xmlns:a16="http://schemas.microsoft.com/office/drawing/2014/main" id="{2DC9AB67-6A48-A9B0-0205-589D375FE791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1076452"/>
            <a:ext cx="2463800" cy="2739746"/>
          </a:xfrm>
          <a:prstGeom prst="roundRect">
            <a:avLst>
              <a:gd name="adj" fmla="val 4000"/>
            </a:avLst>
          </a:prstGeom>
          <a:ln w="12700">
            <a:solidFill>
              <a:srgbClr val="D2C4A8"/>
            </a:solidFill>
          </a:ln>
          <a:effectLst>
            <a:outerShdw blurRad="177800" dist="38100" dir="5400000" rotWithShape="0">
              <a:srgbClr val="000000">
                <a:alpha val="22000"/>
              </a:srgbClr>
            </a:outerShdw>
          </a:effectLst>
        </p:spPr>
      </p:pic>
      <p:sp>
        <p:nvSpPr>
          <p:cNvPr id="20" name="Signature Автор: 100ballnik.com">
            <a:extLst>
              <a:ext uri="{FF2B5EF4-FFF2-40B4-BE49-F238E27FC236}">
                <a16:creationId xmlns:a16="http://schemas.microsoft.com/office/drawing/2014/main" id="{0473902F-44F6-8ECD-522B-A9BFCC03F827}"/>
              </a:ext>
            </a:extLst>
          </p:cNvPr>
          <p:cNvSpPr txBox="1"/>
          <p:nvPr/>
        </p:nvSpPr>
        <p:spPr>
          <a:xfrm>
            <a:off x="6146800" y="6489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r"/>
            <a:r>
              <a:rPr lang="ru-RU" sz="1100" spc="40" dirty="0">
                <a:solidFill>
                  <a:srgbClr val="857A69"/>
                </a:solidFill>
                <a:latin typeface="Segoe UI" panose="020B0502040204020203" pitchFamily="34" charset="0"/>
              </a:rPr>
              <a:t>Автор</a:t>
            </a:r>
            <a:r>
              <a:rPr lang="ru-RU" sz="1100" spc="40">
                <a:solidFill>
                  <a:srgbClr val="857A69"/>
                </a:solidFill>
                <a:latin typeface="Segoe UI" panose="020B0502040204020203" pitchFamily="34" charset="0"/>
              </a:rPr>
              <a:t>: 100ballnik.com</a:t>
            </a:r>
            <a:endParaRPr lang="ru-RU" sz="1100" spc="40" dirty="0">
              <a:solidFill>
                <a:srgbClr val="857A69"/>
              </a:solidFill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50061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F9934B57-83A7-3344-69BD-65DCEFA6B0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8000" y="304800"/>
            <a:ext cx="8128000" cy="521208"/>
          </a:xfrm>
        </p:spPr>
        <p:txBody>
          <a:bodyPr wrap="square" lIns="0" tIns="0" rIns="0" bIns="0" anchor="t">
            <a:noAutofit/>
          </a:bodyPr>
          <a:lstStyle/>
          <a:p>
            <a:pPr>
              <a:lnSpc>
                <a:spcPct val="95000"/>
              </a:lnSpc>
              <a:spcBef>
                <a:spcPts val="0"/>
              </a:spcBef>
            </a:pPr>
            <a:r>
              <a:rPr lang="ru-RU" sz="3600" dirty="0">
                <a:solidFill>
                  <a:srgbClr val="F4EEE2"/>
                </a:solidFill>
                <a:latin typeface="Palatino Linotype" panose="02040502050505030304" pitchFamily="18" charset="0"/>
              </a:rPr>
              <a:t>Поход Олега на Царьград</a:t>
            </a:r>
          </a:p>
        </p:txBody>
      </p:sp>
      <p:sp>
        <p:nvSpPr>
          <p:cNvPr id="3" name="Wave rule">
            <a:extLst>
              <a:ext uri="{FF2B5EF4-FFF2-40B4-BE49-F238E27FC236}">
                <a16:creationId xmlns:a16="http://schemas.microsoft.com/office/drawing/2014/main" id="{5FD80105-8BE9-E469-CBD6-9606E7CD7D60}"/>
              </a:ext>
            </a:extLst>
          </p:cNvPr>
          <p:cNvSpPr/>
          <p:nvPr/>
        </p:nvSpPr>
        <p:spPr>
          <a:xfrm>
            <a:off x="508000" y="912792"/>
            <a:ext cx="1143001" cy="55033"/>
          </a:xfrm>
          <a:custGeom>
            <a:avLst/>
            <a:gdLst/>
            <a:ahLst/>
            <a:cxnLst/>
            <a:rect l="0" t="0" r="0" b="0"/>
            <a:pathLst>
              <a:path w="1143001" h="55033">
                <a:moveTo>
                  <a:pt x="0" y="27516"/>
                </a:moveTo>
                <a:lnTo>
                  <a:pt x="25400" y="45475"/>
                </a:lnTo>
                <a:lnTo>
                  <a:pt x="50800" y="55032"/>
                </a:lnTo>
                <a:lnTo>
                  <a:pt x="76200" y="51713"/>
                </a:lnTo>
                <a:lnTo>
                  <a:pt x="101600" y="37072"/>
                </a:lnTo>
                <a:lnTo>
                  <a:pt x="127000" y="17960"/>
                </a:lnTo>
                <a:lnTo>
                  <a:pt x="152400" y="3319"/>
                </a:lnTo>
                <a:lnTo>
                  <a:pt x="177800" y="0"/>
                </a:lnTo>
                <a:lnTo>
                  <a:pt x="203200" y="9557"/>
                </a:lnTo>
                <a:lnTo>
                  <a:pt x="228600" y="27516"/>
                </a:lnTo>
                <a:lnTo>
                  <a:pt x="254000" y="45475"/>
                </a:lnTo>
                <a:lnTo>
                  <a:pt x="279400" y="55032"/>
                </a:lnTo>
                <a:lnTo>
                  <a:pt x="304800" y="51713"/>
                </a:lnTo>
                <a:lnTo>
                  <a:pt x="330200" y="37072"/>
                </a:lnTo>
                <a:lnTo>
                  <a:pt x="355600" y="17960"/>
                </a:lnTo>
                <a:lnTo>
                  <a:pt x="381000" y="3319"/>
                </a:lnTo>
                <a:lnTo>
                  <a:pt x="406400" y="0"/>
                </a:lnTo>
                <a:lnTo>
                  <a:pt x="431800" y="9557"/>
                </a:lnTo>
                <a:lnTo>
                  <a:pt x="457200" y="27516"/>
                </a:lnTo>
                <a:lnTo>
                  <a:pt x="482600" y="45475"/>
                </a:lnTo>
                <a:lnTo>
                  <a:pt x="508000" y="55032"/>
                </a:lnTo>
                <a:lnTo>
                  <a:pt x="533400" y="51713"/>
                </a:lnTo>
                <a:lnTo>
                  <a:pt x="558800" y="37072"/>
                </a:lnTo>
                <a:lnTo>
                  <a:pt x="584200" y="17960"/>
                </a:lnTo>
                <a:lnTo>
                  <a:pt x="609600" y="3319"/>
                </a:lnTo>
                <a:lnTo>
                  <a:pt x="635000" y="0"/>
                </a:lnTo>
                <a:lnTo>
                  <a:pt x="660400" y="9557"/>
                </a:lnTo>
                <a:lnTo>
                  <a:pt x="685800" y="27516"/>
                </a:lnTo>
                <a:lnTo>
                  <a:pt x="711200" y="45475"/>
                </a:lnTo>
                <a:lnTo>
                  <a:pt x="736600" y="55032"/>
                </a:lnTo>
                <a:lnTo>
                  <a:pt x="762000" y="51713"/>
                </a:lnTo>
                <a:lnTo>
                  <a:pt x="787400" y="37072"/>
                </a:lnTo>
                <a:lnTo>
                  <a:pt x="812800" y="17960"/>
                </a:lnTo>
                <a:lnTo>
                  <a:pt x="838200" y="3319"/>
                </a:lnTo>
                <a:lnTo>
                  <a:pt x="863600" y="0"/>
                </a:lnTo>
                <a:lnTo>
                  <a:pt x="889000" y="9557"/>
                </a:lnTo>
                <a:lnTo>
                  <a:pt x="914400" y="27516"/>
                </a:lnTo>
                <a:lnTo>
                  <a:pt x="939800" y="45475"/>
                </a:lnTo>
                <a:lnTo>
                  <a:pt x="965200" y="55032"/>
                </a:lnTo>
                <a:lnTo>
                  <a:pt x="990600" y="51713"/>
                </a:lnTo>
                <a:lnTo>
                  <a:pt x="1016000" y="37072"/>
                </a:lnTo>
                <a:lnTo>
                  <a:pt x="1041400" y="17960"/>
                </a:lnTo>
                <a:lnTo>
                  <a:pt x="1066800" y="3319"/>
                </a:lnTo>
                <a:lnTo>
                  <a:pt x="1092200" y="0"/>
                </a:lnTo>
                <a:lnTo>
                  <a:pt x="1117600" y="9557"/>
                </a:lnTo>
                <a:lnTo>
                  <a:pt x="1143000" y="27516"/>
                </a:lnTo>
              </a:path>
            </a:pathLst>
          </a:custGeom>
          <a:ln w="15875">
            <a:solidFill>
              <a:srgbClr val="E2B04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itle lozenge">
            <a:extLst>
              <a:ext uri="{FF2B5EF4-FFF2-40B4-BE49-F238E27FC236}">
                <a16:creationId xmlns:a16="http://schemas.microsoft.com/office/drawing/2014/main" id="{AE39367C-4B13-367D-A0AA-276C51F70F28}"/>
              </a:ext>
            </a:extLst>
          </p:cNvPr>
          <p:cNvSpPr/>
          <p:nvPr/>
        </p:nvSpPr>
        <p:spPr>
          <a:xfrm>
            <a:off x="1752600" y="895858"/>
            <a:ext cx="88900" cy="88900"/>
          </a:xfrm>
          <a:prstGeom prst="diamond">
            <a:avLst/>
          </a:prstGeom>
          <a:solidFill>
            <a:srgbClr val="B5432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5" name="Timeline">
            <a:extLst>
              <a:ext uri="{FF2B5EF4-FFF2-40B4-BE49-F238E27FC236}">
                <a16:creationId xmlns:a16="http://schemas.microsoft.com/office/drawing/2014/main" id="{C036BA5F-0D3A-05A3-875D-B4798FE97BDB}"/>
              </a:ext>
            </a:extLst>
          </p:cNvPr>
          <p:cNvCxnSpPr/>
          <p:nvPr/>
        </p:nvCxnSpPr>
        <p:spPr>
          <a:xfrm>
            <a:off x="711200" y="1283208"/>
            <a:ext cx="0" cy="2138680"/>
          </a:xfrm>
          <a:prstGeom prst="line">
            <a:avLst/>
          </a:prstGeom>
          <a:ln w="19050">
            <a:solidFill>
              <a:srgbClr val="E2B04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Marker">
            <a:extLst>
              <a:ext uri="{FF2B5EF4-FFF2-40B4-BE49-F238E27FC236}">
                <a16:creationId xmlns:a16="http://schemas.microsoft.com/office/drawing/2014/main" id="{C8875F62-7C7D-0151-B934-34F1556483CE}"/>
              </a:ext>
            </a:extLst>
          </p:cNvPr>
          <p:cNvSpPr/>
          <p:nvPr/>
        </p:nvSpPr>
        <p:spPr>
          <a:xfrm>
            <a:off x="628650" y="1251458"/>
            <a:ext cx="165100" cy="165100"/>
          </a:xfrm>
          <a:prstGeom prst="ellipse">
            <a:avLst/>
          </a:prstGeom>
          <a:solidFill>
            <a:srgbClr val="E2B04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Event 907">
            <a:extLst>
              <a:ext uri="{FF2B5EF4-FFF2-40B4-BE49-F238E27FC236}">
                <a16:creationId xmlns:a16="http://schemas.microsoft.com/office/drawing/2014/main" id="{839B3702-EC03-0D61-9C51-DD88764FDE3F}"/>
              </a:ext>
            </a:extLst>
          </p:cNvPr>
          <p:cNvSpPr txBox="1"/>
          <p:nvPr/>
        </p:nvSpPr>
        <p:spPr>
          <a:xfrm>
            <a:off x="965200" y="1130808"/>
            <a:ext cx="3810000" cy="100584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r>
              <a:rPr lang="ru-RU" sz="2600" b="1" dirty="0">
                <a:solidFill>
                  <a:srgbClr val="E2B04F"/>
                </a:solidFill>
                <a:latin typeface="Palatino Linotype" panose="02040502050505030304" pitchFamily="18" charset="0"/>
              </a:rPr>
              <a:t>907 г.</a:t>
            </a:r>
            <a:r>
              <a:rPr lang="ru-RU" sz="2000" dirty="0">
                <a:solidFill>
                  <a:srgbClr val="F4EEE2"/>
                </a:solidFill>
                <a:latin typeface="Segoe UI" panose="020B0502040204020203" pitchFamily="34" charset="0"/>
              </a:rPr>
              <a:t> – князь Олег совершил поход на Царьград, осадил его и взял с греков большую дань</a:t>
            </a:r>
          </a:p>
        </p:txBody>
      </p:sp>
      <p:sp>
        <p:nvSpPr>
          <p:cNvPr id="8" name="Marker">
            <a:extLst>
              <a:ext uri="{FF2B5EF4-FFF2-40B4-BE49-F238E27FC236}">
                <a16:creationId xmlns:a16="http://schemas.microsoft.com/office/drawing/2014/main" id="{00C6987E-FD23-05C8-435E-012ABE6444B7}"/>
              </a:ext>
            </a:extLst>
          </p:cNvPr>
          <p:cNvSpPr/>
          <p:nvPr/>
        </p:nvSpPr>
        <p:spPr>
          <a:xfrm>
            <a:off x="628650" y="2282698"/>
            <a:ext cx="165100" cy="165100"/>
          </a:xfrm>
          <a:prstGeom prst="ellipse">
            <a:avLst/>
          </a:prstGeom>
          <a:solidFill>
            <a:srgbClr val="E2B04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Event 911">
            <a:extLst>
              <a:ext uri="{FF2B5EF4-FFF2-40B4-BE49-F238E27FC236}">
                <a16:creationId xmlns:a16="http://schemas.microsoft.com/office/drawing/2014/main" id="{8ACD2461-9F69-F818-6B06-DD56502D9098}"/>
              </a:ext>
            </a:extLst>
          </p:cNvPr>
          <p:cNvSpPr txBox="1"/>
          <p:nvPr/>
        </p:nvSpPr>
        <p:spPr>
          <a:xfrm>
            <a:off x="965200" y="2314448"/>
            <a:ext cx="3810000" cy="100584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r>
              <a:rPr lang="ru-RU" sz="2600" b="1" dirty="0">
                <a:solidFill>
                  <a:srgbClr val="E2B04F"/>
                </a:solidFill>
                <a:latin typeface="Palatino Linotype" panose="02040502050505030304" pitchFamily="18" charset="0"/>
              </a:rPr>
              <a:t>911 г.</a:t>
            </a:r>
            <a:r>
              <a:rPr lang="ru-RU" sz="2000" dirty="0">
                <a:solidFill>
                  <a:srgbClr val="F4EEE2"/>
                </a:solidFill>
                <a:latin typeface="Segoe UI" panose="020B0502040204020203" pitchFamily="34" charset="0"/>
              </a:rPr>
              <a:t> – заключение с Византией </a:t>
            </a:r>
            <a:r>
              <a:rPr lang="ru-RU" sz="2000" b="1" dirty="0">
                <a:solidFill>
                  <a:srgbClr val="8FD0C8"/>
                </a:solidFill>
                <a:latin typeface="Segoe UI" panose="020B0502040204020203" pitchFamily="34" charset="0"/>
              </a:rPr>
              <a:t>письменного договора о торговле</a:t>
            </a:r>
            <a:r>
              <a:rPr lang="ru-RU" sz="2000" dirty="0">
                <a:solidFill>
                  <a:srgbClr val="F4EEE2"/>
                </a:solidFill>
                <a:latin typeface="Segoe UI" panose="020B0502040204020203" pitchFamily="34" charset="0"/>
              </a:rPr>
              <a:t>.</a:t>
            </a:r>
          </a:p>
        </p:txBody>
      </p:sp>
      <p:cxnSp>
        <p:nvCxnSpPr>
          <p:cNvPr id="10" name="Arrow">
            <a:extLst>
              <a:ext uri="{FF2B5EF4-FFF2-40B4-BE49-F238E27FC236}">
                <a16:creationId xmlns:a16="http://schemas.microsoft.com/office/drawing/2014/main" id="{9AE55EB8-4489-671D-24E5-349F52A47A30}"/>
              </a:ext>
            </a:extLst>
          </p:cNvPr>
          <p:cNvCxnSpPr/>
          <p:nvPr/>
        </p:nvCxnSpPr>
        <p:spPr>
          <a:xfrm>
            <a:off x="711200" y="3421888"/>
            <a:ext cx="0" cy="254000"/>
          </a:xfrm>
          <a:prstGeom prst="line">
            <a:avLst/>
          </a:prstGeom>
          <a:ln w="25400">
            <a:solidFill>
              <a:srgbClr val="E2B04F"/>
            </a:solidFill>
            <a:tailEnd type="triangl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Result card">
            <a:extLst>
              <a:ext uri="{FF2B5EF4-FFF2-40B4-BE49-F238E27FC236}">
                <a16:creationId xmlns:a16="http://schemas.microsoft.com/office/drawing/2014/main" id="{C101F6BF-14E5-4BF0-C7AD-49B1E6D8705B}"/>
              </a:ext>
            </a:extLst>
          </p:cNvPr>
          <p:cNvSpPr/>
          <p:nvPr/>
        </p:nvSpPr>
        <p:spPr>
          <a:xfrm>
            <a:off x="508000" y="3726688"/>
            <a:ext cx="4267200" cy="1122680"/>
          </a:xfrm>
          <a:prstGeom prst="roundRect">
            <a:avLst>
              <a:gd name="adj" fmla="val 6000"/>
            </a:avLst>
          </a:prstGeom>
          <a:solidFill>
            <a:srgbClr val="F3EAD7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Result">
            <a:extLst>
              <a:ext uri="{FF2B5EF4-FFF2-40B4-BE49-F238E27FC236}">
                <a16:creationId xmlns:a16="http://schemas.microsoft.com/office/drawing/2014/main" id="{C7FD0C80-0806-265C-B876-3C1C17A237F4}"/>
              </a:ext>
            </a:extLst>
          </p:cNvPr>
          <p:cNvSpPr txBox="1"/>
          <p:nvPr/>
        </p:nvSpPr>
        <p:spPr>
          <a:xfrm>
            <a:off x="736600" y="3853688"/>
            <a:ext cx="3886200" cy="86868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1900" dirty="0">
                <a:solidFill>
                  <a:srgbClr val="2A2420"/>
                </a:solidFill>
                <a:latin typeface="Segoe UI" panose="020B0502040204020203" pitchFamily="34" charset="0"/>
              </a:rPr>
              <a:t>Признание Византией военной силы Руси и желание греков торговать с русскими князьями</a:t>
            </a:r>
          </a:p>
        </p:txBody>
      </p:sp>
      <p:sp>
        <p:nvSpPr>
          <p:cNvPr id="13" name="Result bar">
            <a:extLst>
              <a:ext uri="{FF2B5EF4-FFF2-40B4-BE49-F238E27FC236}">
                <a16:creationId xmlns:a16="http://schemas.microsoft.com/office/drawing/2014/main" id="{A09F4686-6897-FAD0-B71E-D0D526CAA4D7}"/>
              </a:ext>
            </a:extLst>
          </p:cNvPr>
          <p:cNvSpPr/>
          <p:nvPr/>
        </p:nvSpPr>
        <p:spPr>
          <a:xfrm>
            <a:off x="609600" y="3853688"/>
            <a:ext cx="50800" cy="868680"/>
          </a:xfrm>
          <a:prstGeom prst="rect">
            <a:avLst/>
          </a:prstGeom>
          <a:solidFill>
            <a:srgbClr val="B5432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Miniature passe-partout">
            <a:extLst>
              <a:ext uri="{FF2B5EF4-FFF2-40B4-BE49-F238E27FC236}">
                <a16:creationId xmlns:a16="http://schemas.microsoft.com/office/drawing/2014/main" id="{F7A8E0C8-B65F-C4F9-A75F-FFFAEFE3B19B}"/>
              </a:ext>
            </a:extLst>
          </p:cNvPr>
          <p:cNvSpPr/>
          <p:nvPr/>
        </p:nvSpPr>
        <p:spPr>
          <a:xfrm>
            <a:off x="5048360" y="1080008"/>
            <a:ext cx="3619280" cy="5396992"/>
          </a:xfrm>
          <a:prstGeom prst="roundRect">
            <a:avLst>
              <a:gd name="adj" fmla="val 2500"/>
            </a:avLst>
          </a:prstGeom>
          <a:solidFill>
            <a:srgbClr val="EFE6D2"/>
          </a:solidFill>
          <a:ln w="19050" cap="flat" cmpd="sng" algn="ctr">
            <a:noFill/>
            <a:prstDash val="solid"/>
            <a:miter lim="800000"/>
          </a:ln>
          <a:effectLst>
            <a:outerShdw blurRad="228600" dist="50800" dir="5400000" rotWithShape="0">
              <a:srgbClr val="000000">
                <a:alpha val="45000"/>
              </a:srgbClr>
            </a:outerShdw>
          </a:effectLst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6" name="Miniature" descr="Поход Олега на Царьград. Миниатюра Радзивилловской летописи">
            <a:extLst>
              <a:ext uri="{FF2B5EF4-FFF2-40B4-BE49-F238E27FC236}">
                <a16:creationId xmlns:a16="http://schemas.microsoft.com/office/drawing/2014/main" id="{E28B6E2F-02DF-27E0-3056-6B819A7CD42B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9960" y="1181608"/>
            <a:ext cx="3416079" cy="5193792"/>
          </a:xfrm>
          <a:prstGeom prst="rect">
            <a:avLst/>
          </a:prstGeom>
          <a:ln w="6350">
            <a:solidFill>
              <a:srgbClr val="BFB59C"/>
            </a:solidFill>
          </a:ln>
        </p:spPr>
      </p:pic>
      <p:sp>
        <p:nvSpPr>
          <p:cNvPr id="17" name="Signature Автор: 100ballnik.com">
            <a:extLst>
              <a:ext uri="{FF2B5EF4-FFF2-40B4-BE49-F238E27FC236}">
                <a16:creationId xmlns:a16="http://schemas.microsoft.com/office/drawing/2014/main" id="{C36717F1-1F59-51C4-74C8-0F012CD5AFDC}"/>
              </a:ext>
            </a:extLst>
          </p:cNvPr>
          <p:cNvSpPr txBox="1"/>
          <p:nvPr/>
        </p:nvSpPr>
        <p:spPr>
          <a:xfrm>
            <a:off x="6146800" y="6489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r"/>
            <a:r>
              <a:rPr lang="ru-RU" sz="1100" spc="40" dirty="0">
                <a:solidFill>
                  <a:srgbClr val="93A6AA"/>
                </a:solidFill>
                <a:latin typeface="Segoe UI" panose="020B0502040204020203" pitchFamily="34" charset="0"/>
              </a:rPr>
              <a:t>Автор</a:t>
            </a:r>
            <a:r>
              <a:rPr lang="ru-RU" sz="1100" spc="40">
                <a:solidFill>
                  <a:srgbClr val="93A6AA"/>
                </a:solidFill>
                <a:latin typeface="Segoe UI" panose="020B0502040204020203" pitchFamily="34" charset="0"/>
              </a:rPr>
              <a:t>: 100ballnik.com</a:t>
            </a:r>
            <a:endParaRPr lang="ru-RU" sz="1100" spc="40" dirty="0">
              <a:solidFill>
                <a:srgbClr val="93A6AA"/>
              </a:solidFill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25497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40DDC440-4559-45FB-15EA-06B746F469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8000" y="304800"/>
            <a:ext cx="8128000" cy="550164"/>
          </a:xfrm>
        </p:spPr>
        <p:txBody>
          <a:bodyPr wrap="square" lIns="0" tIns="0" rIns="0" bIns="0" anchor="t">
            <a:noAutofit/>
          </a:bodyPr>
          <a:lstStyle/>
          <a:p>
            <a:pPr>
              <a:lnSpc>
                <a:spcPct val="95000"/>
              </a:lnSpc>
              <a:spcBef>
                <a:spcPts val="0"/>
              </a:spcBef>
            </a:pPr>
            <a:r>
              <a:rPr lang="ru-RU" sz="3800" dirty="0">
                <a:solidFill>
                  <a:srgbClr val="F4EEE2"/>
                </a:solidFill>
                <a:latin typeface="Palatino Linotype" panose="02040502050505030304" pitchFamily="18" charset="0"/>
              </a:rPr>
              <a:t>Рефлексия</a:t>
            </a:r>
          </a:p>
        </p:txBody>
      </p:sp>
      <p:sp>
        <p:nvSpPr>
          <p:cNvPr id="3" name="Wave rule">
            <a:extLst>
              <a:ext uri="{FF2B5EF4-FFF2-40B4-BE49-F238E27FC236}">
                <a16:creationId xmlns:a16="http://schemas.microsoft.com/office/drawing/2014/main" id="{CF95B53A-722A-068A-9508-C0B91122267C}"/>
              </a:ext>
            </a:extLst>
          </p:cNvPr>
          <p:cNvSpPr/>
          <p:nvPr/>
        </p:nvSpPr>
        <p:spPr>
          <a:xfrm>
            <a:off x="508000" y="941748"/>
            <a:ext cx="1143001" cy="55033"/>
          </a:xfrm>
          <a:custGeom>
            <a:avLst/>
            <a:gdLst/>
            <a:ahLst/>
            <a:cxnLst/>
            <a:rect l="0" t="0" r="0" b="0"/>
            <a:pathLst>
              <a:path w="1143001" h="55033">
                <a:moveTo>
                  <a:pt x="0" y="27516"/>
                </a:moveTo>
                <a:lnTo>
                  <a:pt x="25400" y="45475"/>
                </a:lnTo>
                <a:lnTo>
                  <a:pt x="50800" y="55032"/>
                </a:lnTo>
                <a:lnTo>
                  <a:pt x="76200" y="51713"/>
                </a:lnTo>
                <a:lnTo>
                  <a:pt x="101600" y="37072"/>
                </a:lnTo>
                <a:lnTo>
                  <a:pt x="127000" y="17960"/>
                </a:lnTo>
                <a:lnTo>
                  <a:pt x="152400" y="3319"/>
                </a:lnTo>
                <a:lnTo>
                  <a:pt x="177800" y="0"/>
                </a:lnTo>
                <a:lnTo>
                  <a:pt x="203200" y="9557"/>
                </a:lnTo>
                <a:lnTo>
                  <a:pt x="228600" y="27516"/>
                </a:lnTo>
                <a:lnTo>
                  <a:pt x="254000" y="45475"/>
                </a:lnTo>
                <a:lnTo>
                  <a:pt x="279400" y="55032"/>
                </a:lnTo>
                <a:lnTo>
                  <a:pt x="304800" y="51713"/>
                </a:lnTo>
                <a:lnTo>
                  <a:pt x="330200" y="37072"/>
                </a:lnTo>
                <a:lnTo>
                  <a:pt x="355600" y="17960"/>
                </a:lnTo>
                <a:lnTo>
                  <a:pt x="381000" y="3319"/>
                </a:lnTo>
                <a:lnTo>
                  <a:pt x="406400" y="0"/>
                </a:lnTo>
                <a:lnTo>
                  <a:pt x="431800" y="9557"/>
                </a:lnTo>
                <a:lnTo>
                  <a:pt x="457200" y="27516"/>
                </a:lnTo>
                <a:lnTo>
                  <a:pt x="482600" y="45475"/>
                </a:lnTo>
                <a:lnTo>
                  <a:pt x="508000" y="55032"/>
                </a:lnTo>
                <a:lnTo>
                  <a:pt x="533400" y="51713"/>
                </a:lnTo>
                <a:lnTo>
                  <a:pt x="558800" y="37072"/>
                </a:lnTo>
                <a:lnTo>
                  <a:pt x="584200" y="17960"/>
                </a:lnTo>
                <a:lnTo>
                  <a:pt x="609600" y="3319"/>
                </a:lnTo>
                <a:lnTo>
                  <a:pt x="635000" y="0"/>
                </a:lnTo>
                <a:lnTo>
                  <a:pt x="660400" y="9557"/>
                </a:lnTo>
                <a:lnTo>
                  <a:pt x="685800" y="27516"/>
                </a:lnTo>
                <a:lnTo>
                  <a:pt x="711200" y="45475"/>
                </a:lnTo>
                <a:lnTo>
                  <a:pt x="736600" y="55032"/>
                </a:lnTo>
                <a:lnTo>
                  <a:pt x="762000" y="51713"/>
                </a:lnTo>
                <a:lnTo>
                  <a:pt x="787400" y="37072"/>
                </a:lnTo>
                <a:lnTo>
                  <a:pt x="812800" y="17960"/>
                </a:lnTo>
                <a:lnTo>
                  <a:pt x="838200" y="3319"/>
                </a:lnTo>
                <a:lnTo>
                  <a:pt x="863600" y="0"/>
                </a:lnTo>
                <a:lnTo>
                  <a:pt x="889000" y="9557"/>
                </a:lnTo>
                <a:lnTo>
                  <a:pt x="914400" y="27516"/>
                </a:lnTo>
                <a:lnTo>
                  <a:pt x="939800" y="45475"/>
                </a:lnTo>
                <a:lnTo>
                  <a:pt x="965200" y="55032"/>
                </a:lnTo>
                <a:lnTo>
                  <a:pt x="990600" y="51713"/>
                </a:lnTo>
                <a:lnTo>
                  <a:pt x="1016000" y="37072"/>
                </a:lnTo>
                <a:lnTo>
                  <a:pt x="1041400" y="17960"/>
                </a:lnTo>
                <a:lnTo>
                  <a:pt x="1066800" y="3319"/>
                </a:lnTo>
                <a:lnTo>
                  <a:pt x="1092200" y="0"/>
                </a:lnTo>
                <a:lnTo>
                  <a:pt x="1117600" y="9557"/>
                </a:lnTo>
                <a:lnTo>
                  <a:pt x="1143000" y="27516"/>
                </a:lnTo>
              </a:path>
            </a:pathLst>
          </a:custGeom>
          <a:ln w="15875">
            <a:solidFill>
              <a:srgbClr val="E2B04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itle lozenge">
            <a:extLst>
              <a:ext uri="{FF2B5EF4-FFF2-40B4-BE49-F238E27FC236}">
                <a16:creationId xmlns:a16="http://schemas.microsoft.com/office/drawing/2014/main" id="{2FA05369-FADC-D95F-606D-7E1750E1D534}"/>
              </a:ext>
            </a:extLst>
          </p:cNvPr>
          <p:cNvSpPr/>
          <p:nvPr/>
        </p:nvSpPr>
        <p:spPr>
          <a:xfrm>
            <a:off x="1752600" y="924814"/>
            <a:ext cx="88900" cy="88900"/>
          </a:xfrm>
          <a:prstGeom prst="diamond">
            <a:avLst/>
          </a:prstGeom>
          <a:solidFill>
            <a:srgbClr val="B5432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Card 0">
            <a:extLst>
              <a:ext uri="{FF2B5EF4-FFF2-40B4-BE49-F238E27FC236}">
                <a16:creationId xmlns:a16="http://schemas.microsoft.com/office/drawing/2014/main" id="{C8180380-362B-39A5-A454-E5B62BC79D82}"/>
              </a:ext>
            </a:extLst>
          </p:cNvPr>
          <p:cNvSpPr/>
          <p:nvPr/>
        </p:nvSpPr>
        <p:spPr>
          <a:xfrm>
            <a:off x="508000" y="1388364"/>
            <a:ext cx="2540000" cy="4191000"/>
          </a:xfrm>
          <a:prstGeom prst="roundRect">
            <a:avLst>
              <a:gd name="adj" fmla="val 6000"/>
            </a:avLst>
          </a:prstGeom>
          <a:solidFill>
            <a:srgbClr val="F3EAD7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Icon 0 disc">
            <a:extLst>
              <a:ext uri="{FF2B5EF4-FFF2-40B4-BE49-F238E27FC236}">
                <a16:creationId xmlns:a16="http://schemas.microsoft.com/office/drawing/2014/main" id="{2D5CD726-D3D9-D22F-EF11-6A656B6295EA}"/>
              </a:ext>
            </a:extLst>
          </p:cNvPr>
          <p:cNvSpPr/>
          <p:nvPr/>
        </p:nvSpPr>
        <p:spPr>
          <a:xfrm>
            <a:off x="1117600" y="1667764"/>
            <a:ext cx="1320800" cy="1320800"/>
          </a:xfrm>
          <a:prstGeom prst="ellipse">
            <a:avLst/>
          </a:prstGeom>
          <a:solidFill>
            <a:srgbClr val="0F1C23"/>
          </a:solidFill>
          <a:ln w="25400">
            <a:solidFill>
              <a:srgbClr val="2F7F7A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Suitcase body">
            <a:extLst>
              <a:ext uri="{FF2B5EF4-FFF2-40B4-BE49-F238E27FC236}">
                <a16:creationId xmlns:a16="http://schemas.microsoft.com/office/drawing/2014/main" id="{B248B52B-F31D-8D23-36BD-98D4D3C9F1D6}"/>
              </a:ext>
            </a:extLst>
          </p:cNvPr>
          <p:cNvSpPr/>
          <p:nvPr/>
        </p:nvSpPr>
        <p:spPr>
          <a:xfrm>
            <a:off x="1397000" y="2150364"/>
            <a:ext cx="762000" cy="508000"/>
          </a:xfrm>
          <a:prstGeom prst="roundRect">
            <a:avLst>
              <a:gd name="adj" fmla="val 18000"/>
            </a:avLst>
          </a:prstGeom>
          <a:noFill/>
          <a:ln w="28575" cap="flat" cmpd="sng" algn="ctr">
            <a:solidFill>
              <a:srgbClr val="F4EEE2"/>
            </a:solidFill>
            <a:prstDash val="solid"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Suitcase handle">
            <a:extLst>
              <a:ext uri="{FF2B5EF4-FFF2-40B4-BE49-F238E27FC236}">
                <a16:creationId xmlns:a16="http://schemas.microsoft.com/office/drawing/2014/main" id="{C29288C2-46F0-3906-EFC8-99C7694FDE1C}"/>
              </a:ext>
            </a:extLst>
          </p:cNvPr>
          <p:cNvSpPr/>
          <p:nvPr/>
        </p:nvSpPr>
        <p:spPr>
          <a:xfrm>
            <a:off x="1638300" y="2023364"/>
            <a:ext cx="279400" cy="152400"/>
          </a:xfrm>
          <a:prstGeom prst="roundRect">
            <a:avLst>
              <a:gd name="adj" fmla="val 35000"/>
            </a:avLst>
          </a:prstGeom>
          <a:noFill/>
          <a:ln w="25400" cap="flat" cmpd="sng" algn="ctr">
            <a:solidFill>
              <a:srgbClr val="F4EEE2"/>
            </a:solidFill>
            <a:prstDash val="solid"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9" name="Прямая соединительная линия 8">
            <a:extLst>
              <a:ext uri="{FF2B5EF4-FFF2-40B4-BE49-F238E27FC236}">
                <a16:creationId xmlns:a16="http://schemas.microsoft.com/office/drawing/2014/main" id="{0F505503-7A9B-F5C8-6F91-0F0BB5E9EDB0}"/>
              </a:ext>
            </a:extLst>
          </p:cNvPr>
          <p:cNvCxnSpPr/>
          <p:nvPr/>
        </p:nvCxnSpPr>
        <p:spPr>
          <a:xfrm>
            <a:off x="1397000" y="2353564"/>
            <a:ext cx="762000" cy="0"/>
          </a:xfrm>
          <a:prstGeom prst="line">
            <a:avLst/>
          </a:prstGeom>
          <a:ln w="19050">
            <a:solidFill>
              <a:srgbClr val="F4EEE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Suitcase lock">
            <a:extLst>
              <a:ext uri="{FF2B5EF4-FFF2-40B4-BE49-F238E27FC236}">
                <a16:creationId xmlns:a16="http://schemas.microsoft.com/office/drawing/2014/main" id="{AC69A49F-3A3D-C7DD-1CB2-8DFCE43D9589}"/>
              </a:ext>
            </a:extLst>
          </p:cNvPr>
          <p:cNvSpPr/>
          <p:nvPr/>
        </p:nvSpPr>
        <p:spPr>
          <a:xfrm>
            <a:off x="1727200" y="2302764"/>
            <a:ext cx="101600" cy="101600"/>
          </a:xfrm>
          <a:prstGeom prst="rect">
            <a:avLst/>
          </a:prstGeom>
          <a:solidFill>
            <a:srgbClr val="E2B04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Answer 0">
            <a:extLst>
              <a:ext uri="{FF2B5EF4-FFF2-40B4-BE49-F238E27FC236}">
                <a16:creationId xmlns:a16="http://schemas.microsoft.com/office/drawing/2014/main" id="{431ADF23-481D-4DEE-A8CA-CC34229D3370}"/>
              </a:ext>
            </a:extLst>
          </p:cNvPr>
          <p:cNvSpPr txBox="1"/>
          <p:nvPr/>
        </p:nvSpPr>
        <p:spPr>
          <a:xfrm>
            <a:off x="685800" y="3242564"/>
            <a:ext cx="2184400" cy="20320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ctr"/>
            <a:r>
              <a:rPr lang="ru-RU" sz="2200" dirty="0">
                <a:solidFill>
                  <a:srgbClr val="2A2420"/>
                </a:solidFill>
                <a:latin typeface="Segoe UI" panose="020B0502040204020203" pitchFamily="34" charset="0"/>
              </a:rPr>
              <a:t>информация, которая пригодится в дальнейшем</a:t>
            </a:r>
          </a:p>
        </p:txBody>
      </p:sp>
      <p:sp>
        <p:nvSpPr>
          <p:cNvPr id="12" name="Card 0 bar">
            <a:extLst>
              <a:ext uri="{FF2B5EF4-FFF2-40B4-BE49-F238E27FC236}">
                <a16:creationId xmlns:a16="http://schemas.microsoft.com/office/drawing/2014/main" id="{39946C4F-34FD-48D9-5580-339D67598E11}"/>
              </a:ext>
            </a:extLst>
          </p:cNvPr>
          <p:cNvSpPr/>
          <p:nvPr/>
        </p:nvSpPr>
        <p:spPr>
          <a:xfrm>
            <a:off x="1270000" y="5249164"/>
            <a:ext cx="1016000" cy="50800"/>
          </a:xfrm>
          <a:prstGeom prst="rect">
            <a:avLst/>
          </a:prstGeom>
          <a:solidFill>
            <a:srgbClr val="2F7F7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Card 1">
            <a:extLst>
              <a:ext uri="{FF2B5EF4-FFF2-40B4-BE49-F238E27FC236}">
                <a16:creationId xmlns:a16="http://schemas.microsoft.com/office/drawing/2014/main" id="{5E410F5C-98E6-DC98-5398-38C5A6864CD0}"/>
              </a:ext>
            </a:extLst>
          </p:cNvPr>
          <p:cNvSpPr/>
          <p:nvPr/>
        </p:nvSpPr>
        <p:spPr>
          <a:xfrm>
            <a:off x="3302000" y="1388364"/>
            <a:ext cx="2540000" cy="4191000"/>
          </a:xfrm>
          <a:prstGeom prst="roundRect">
            <a:avLst>
              <a:gd name="adj" fmla="val 6000"/>
            </a:avLst>
          </a:prstGeom>
          <a:solidFill>
            <a:srgbClr val="F3EAD7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Icon 1 disc">
            <a:extLst>
              <a:ext uri="{FF2B5EF4-FFF2-40B4-BE49-F238E27FC236}">
                <a16:creationId xmlns:a16="http://schemas.microsoft.com/office/drawing/2014/main" id="{2DADDBF1-9EEE-52F2-D3BC-8ACD5CFAA30B}"/>
              </a:ext>
            </a:extLst>
          </p:cNvPr>
          <p:cNvSpPr/>
          <p:nvPr/>
        </p:nvSpPr>
        <p:spPr>
          <a:xfrm>
            <a:off x="3911600" y="1667764"/>
            <a:ext cx="1320800" cy="1320800"/>
          </a:xfrm>
          <a:prstGeom prst="ellipse">
            <a:avLst/>
          </a:prstGeom>
          <a:solidFill>
            <a:srgbClr val="0F1C23"/>
          </a:solidFill>
          <a:ln w="25400">
            <a:solidFill>
              <a:srgbClr val="9C6B1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Grinder hopper">
            <a:extLst>
              <a:ext uri="{FF2B5EF4-FFF2-40B4-BE49-F238E27FC236}">
                <a16:creationId xmlns:a16="http://schemas.microsoft.com/office/drawing/2014/main" id="{853AD548-D9BC-50AB-76FE-B3256824331F}"/>
              </a:ext>
            </a:extLst>
          </p:cNvPr>
          <p:cNvSpPr/>
          <p:nvPr/>
        </p:nvSpPr>
        <p:spPr>
          <a:xfrm>
            <a:off x="4292600" y="1997964"/>
            <a:ext cx="558801" cy="228601"/>
          </a:xfrm>
          <a:custGeom>
            <a:avLst/>
            <a:gdLst/>
            <a:ahLst/>
            <a:cxnLst/>
            <a:rect l="0" t="0" r="0" b="0"/>
            <a:pathLst>
              <a:path w="558801" h="228601">
                <a:moveTo>
                  <a:pt x="0" y="0"/>
                </a:moveTo>
                <a:lnTo>
                  <a:pt x="558800" y="0"/>
                </a:lnTo>
                <a:lnTo>
                  <a:pt x="381000" y="228600"/>
                </a:lnTo>
                <a:lnTo>
                  <a:pt x="177800" y="228600"/>
                </a:lnTo>
                <a:close/>
              </a:path>
            </a:pathLst>
          </a:custGeom>
          <a:noFill/>
          <a:ln w="28575" cap="flat" cmpd="sng" algn="ctr">
            <a:solidFill>
              <a:srgbClr val="F4EEE2"/>
            </a:solidFill>
            <a:prstDash val="solid"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Grinder body">
            <a:extLst>
              <a:ext uri="{FF2B5EF4-FFF2-40B4-BE49-F238E27FC236}">
                <a16:creationId xmlns:a16="http://schemas.microsoft.com/office/drawing/2014/main" id="{103E61D3-7762-DA5B-DBDD-2AEFBB962CFE}"/>
              </a:ext>
            </a:extLst>
          </p:cNvPr>
          <p:cNvSpPr/>
          <p:nvPr/>
        </p:nvSpPr>
        <p:spPr>
          <a:xfrm>
            <a:off x="4241800" y="2226564"/>
            <a:ext cx="558800" cy="279400"/>
          </a:xfrm>
          <a:prstGeom prst="roundRect">
            <a:avLst>
              <a:gd name="adj" fmla="val 50000"/>
            </a:avLst>
          </a:prstGeom>
          <a:noFill/>
          <a:ln w="28575" cap="flat" cmpd="sng" algn="ctr">
            <a:solidFill>
              <a:srgbClr val="F4EEE2"/>
            </a:solidFill>
            <a:prstDash val="solid"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7" name="Прямая соединительная линия 16">
            <a:extLst>
              <a:ext uri="{FF2B5EF4-FFF2-40B4-BE49-F238E27FC236}">
                <a16:creationId xmlns:a16="http://schemas.microsoft.com/office/drawing/2014/main" id="{9F561265-90C6-1764-3158-A7F43F4BD72C}"/>
              </a:ext>
            </a:extLst>
          </p:cNvPr>
          <p:cNvCxnSpPr/>
          <p:nvPr/>
        </p:nvCxnSpPr>
        <p:spPr>
          <a:xfrm>
            <a:off x="4800600" y="2366264"/>
            <a:ext cx="152400" cy="0"/>
          </a:xfrm>
          <a:prstGeom prst="line">
            <a:avLst/>
          </a:prstGeom>
          <a:ln w="28575">
            <a:solidFill>
              <a:srgbClr val="F4EEE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>
            <a:extLst>
              <a:ext uri="{FF2B5EF4-FFF2-40B4-BE49-F238E27FC236}">
                <a16:creationId xmlns:a16="http://schemas.microsoft.com/office/drawing/2014/main" id="{5799E1C3-BCFE-18BC-C70C-F12025EA3C9B}"/>
              </a:ext>
            </a:extLst>
          </p:cNvPr>
          <p:cNvCxnSpPr/>
          <p:nvPr/>
        </p:nvCxnSpPr>
        <p:spPr>
          <a:xfrm>
            <a:off x="4953000" y="2175764"/>
            <a:ext cx="0" cy="381000"/>
          </a:xfrm>
          <a:prstGeom prst="line">
            <a:avLst/>
          </a:prstGeom>
          <a:ln w="28575">
            <a:solidFill>
              <a:srgbClr val="F4EEE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Grinder knob">
            <a:extLst>
              <a:ext uri="{FF2B5EF4-FFF2-40B4-BE49-F238E27FC236}">
                <a16:creationId xmlns:a16="http://schemas.microsoft.com/office/drawing/2014/main" id="{E85BC82B-652A-E81A-E48C-0F895067EE3B}"/>
              </a:ext>
            </a:extLst>
          </p:cNvPr>
          <p:cNvSpPr/>
          <p:nvPr/>
        </p:nvSpPr>
        <p:spPr>
          <a:xfrm>
            <a:off x="4902200" y="2531364"/>
            <a:ext cx="101600" cy="127000"/>
          </a:xfrm>
          <a:prstGeom prst="rect">
            <a:avLst/>
          </a:prstGeom>
          <a:solidFill>
            <a:srgbClr val="E2B04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0" name="Прямая соединительная линия 19">
            <a:extLst>
              <a:ext uri="{FF2B5EF4-FFF2-40B4-BE49-F238E27FC236}">
                <a16:creationId xmlns:a16="http://schemas.microsoft.com/office/drawing/2014/main" id="{2A6726EA-372E-7953-C622-D4E88D07FBAA}"/>
              </a:ext>
            </a:extLst>
          </p:cNvPr>
          <p:cNvCxnSpPr/>
          <p:nvPr/>
        </p:nvCxnSpPr>
        <p:spPr>
          <a:xfrm flipH="1">
            <a:off x="4394200" y="2505964"/>
            <a:ext cx="76200" cy="203200"/>
          </a:xfrm>
          <a:prstGeom prst="line">
            <a:avLst/>
          </a:prstGeom>
          <a:ln w="28575">
            <a:solidFill>
              <a:srgbClr val="F4EEE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>
            <a:extLst>
              <a:ext uri="{FF2B5EF4-FFF2-40B4-BE49-F238E27FC236}">
                <a16:creationId xmlns:a16="http://schemas.microsoft.com/office/drawing/2014/main" id="{D9C38C90-892B-7422-DF16-51967B1A0AA5}"/>
              </a:ext>
            </a:extLst>
          </p:cNvPr>
          <p:cNvCxnSpPr/>
          <p:nvPr/>
        </p:nvCxnSpPr>
        <p:spPr>
          <a:xfrm>
            <a:off x="4597400" y="2505964"/>
            <a:ext cx="76200" cy="203200"/>
          </a:xfrm>
          <a:prstGeom prst="line">
            <a:avLst/>
          </a:prstGeom>
          <a:ln w="28575">
            <a:solidFill>
              <a:srgbClr val="F4EEE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Answer 1">
            <a:extLst>
              <a:ext uri="{FF2B5EF4-FFF2-40B4-BE49-F238E27FC236}">
                <a16:creationId xmlns:a16="http://schemas.microsoft.com/office/drawing/2014/main" id="{3F6FED13-8172-85E2-21A4-6C9EF4FD8E7F}"/>
              </a:ext>
            </a:extLst>
          </p:cNvPr>
          <p:cNvSpPr txBox="1"/>
          <p:nvPr/>
        </p:nvSpPr>
        <p:spPr>
          <a:xfrm>
            <a:off x="3479800" y="3242564"/>
            <a:ext cx="2184400" cy="20320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ctr"/>
            <a:r>
              <a:rPr lang="ru-RU" sz="2200" dirty="0">
                <a:solidFill>
                  <a:srgbClr val="2A2420"/>
                </a:solidFill>
                <a:latin typeface="Segoe UI" panose="020B0502040204020203" pitchFamily="34" charset="0"/>
              </a:rPr>
              <a:t>все обдумано, переработаю информацию</a:t>
            </a:r>
          </a:p>
        </p:txBody>
      </p:sp>
      <p:sp>
        <p:nvSpPr>
          <p:cNvPr id="23" name="Card 1 bar">
            <a:extLst>
              <a:ext uri="{FF2B5EF4-FFF2-40B4-BE49-F238E27FC236}">
                <a16:creationId xmlns:a16="http://schemas.microsoft.com/office/drawing/2014/main" id="{4964C4DA-3DB9-9545-83A6-DD9677FC8B4D}"/>
              </a:ext>
            </a:extLst>
          </p:cNvPr>
          <p:cNvSpPr/>
          <p:nvPr/>
        </p:nvSpPr>
        <p:spPr>
          <a:xfrm>
            <a:off x="4064000" y="5249164"/>
            <a:ext cx="1016000" cy="50800"/>
          </a:xfrm>
          <a:prstGeom prst="rect">
            <a:avLst/>
          </a:prstGeom>
          <a:solidFill>
            <a:srgbClr val="9C6B1C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Card 2">
            <a:extLst>
              <a:ext uri="{FF2B5EF4-FFF2-40B4-BE49-F238E27FC236}">
                <a16:creationId xmlns:a16="http://schemas.microsoft.com/office/drawing/2014/main" id="{49A0B10C-B75D-F0F1-87FB-0A0F6D61D61B}"/>
              </a:ext>
            </a:extLst>
          </p:cNvPr>
          <p:cNvSpPr/>
          <p:nvPr/>
        </p:nvSpPr>
        <p:spPr>
          <a:xfrm>
            <a:off x="6096000" y="1388364"/>
            <a:ext cx="2540000" cy="4191000"/>
          </a:xfrm>
          <a:prstGeom prst="roundRect">
            <a:avLst>
              <a:gd name="adj" fmla="val 6000"/>
            </a:avLst>
          </a:prstGeom>
          <a:solidFill>
            <a:srgbClr val="F3EAD7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Icon 2 disc">
            <a:extLst>
              <a:ext uri="{FF2B5EF4-FFF2-40B4-BE49-F238E27FC236}">
                <a16:creationId xmlns:a16="http://schemas.microsoft.com/office/drawing/2014/main" id="{0EFC81B8-9003-D5ED-F30A-F8F95F38B28D}"/>
              </a:ext>
            </a:extLst>
          </p:cNvPr>
          <p:cNvSpPr/>
          <p:nvPr/>
        </p:nvSpPr>
        <p:spPr>
          <a:xfrm>
            <a:off x="6705600" y="1667764"/>
            <a:ext cx="1320800" cy="1320800"/>
          </a:xfrm>
          <a:prstGeom prst="ellipse">
            <a:avLst/>
          </a:prstGeom>
          <a:solidFill>
            <a:srgbClr val="0F1C23"/>
          </a:solidFill>
          <a:ln w="25400">
            <a:solidFill>
              <a:srgbClr val="B5432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Basket">
            <a:extLst>
              <a:ext uri="{FF2B5EF4-FFF2-40B4-BE49-F238E27FC236}">
                <a16:creationId xmlns:a16="http://schemas.microsoft.com/office/drawing/2014/main" id="{0A8AB715-8F68-CB4A-C4FD-A1FD8E494F6D}"/>
              </a:ext>
            </a:extLst>
          </p:cNvPr>
          <p:cNvSpPr/>
          <p:nvPr/>
        </p:nvSpPr>
        <p:spPr>
          <a:xfrm>
            <a:off x="7061200" y="2099564"/>
            <a:ext cx="609601" cy="584201"/>
          </a:xfrm>
          <a:custGeom>
            <a:avLst/>
            <a:gdLst/>
            <a:ahLst/>
            <a:cxnLst/>
            <a:rect l="0" t="0" r="0" b="0"/>
            <a:pathLst>
              <a:path w="609601" h="584201">
                <a:moveTo>
                  <a:pt x="0" y="0"/>
                </a:moveTo>
                <a:lnTo>
                  <a:pt x="609600" y="0"/>
                </a:lnTo>
                <a:lnTo>
                  <a:pt x="520700" y="584200"/>
                </a:lnTo>
                <a:lnTo>
                  <a:pt x="88900" y="584200"/>
                </a:lnTo>
                <a:close/>
              </a:path>
            </a:pathLst>
          </a:custGeom>
          <a:noFill/>
          <a:ln w="28575" cap="flat" cmpd="sng" algn="ctr">
            <a:solidFill>
              <a:srgbClr val="F4EEE2"/>
            </a:solidFill>
            <a:prstDash val="solid"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7" name="Прямая соединительная линия 26">
            <a:extLst>
              <a:ext uri="{FF2B5EF4-FFF2-40B4-BE49-F238E27FC236}">
                <a16:creationId xmlns:a16="http://schemas.microsoft.com/office/drawing/2014/main" id="{73BB738C-FD3B-E79A-45EF-15BE471E0475}"/>
              </a:ext>
            </a:extLst>
          </p:cNvPr>
          <p:cNvCxnSpPr/>
          <p:nvPr/>
        </p:nvCxnSpPr>
        <p:spPr>
          <a:xfrm>
            <a:off x="7010400" y="2048764"/>
            <a:ext cx="711200" cy="0"/>
          </a:xfrm>
          <a:prstGeom prst="line">
            <a:avLst/>
          </a:prstGeom>
          <a:ln w="31750">
            <a:solidFill>
              <a:srgbClr val="F4EEE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>
            <a:extLst>
              <a:ext uri="{FF2B5EF4-FFF2-40B4-BE49-F238E27FC236}">
                <a16:creationId xmlns:a16="http://schemas.microsoft.com/office/drawing/2014/main" id="{AF5734F0-12EA-608F-2F7E-9B7600D28704}"/>
              </a:ext>
            </a:extLst>
          </p:cNvPr>
          <p:cNvCxnSpPr/>
          <p:nvPr/>
        </p:nvCxnSpPr>
        <p:spPr>
          <a:xfrm>
            <a:off x="7239000" y="2201164"/>
            <a:ext cx="25400" cy="381000"/>
          </a:xfrm>
          <a:prstGeom prst="line">
            <a:avLst/>
          </a:prstGeom>
          <a:ln w="19050">
            <a:solidFill>
              <a:srgbClr val="F4EEE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>
            <a:extLst>
              <a:ext uri="{FF2B5EF4-FFF2-40B4-BE49-F238E27FC236}">
                <a16:creationId xmlns:a16="http://schemas.microsoft.com/office/drawing/2014/main" id="{CE8EFEC5-94F4-2522-3434-9E0D81B1A082}"/>
              </a:ext>
            </a:extLst>
          </p:cNvPr>
          <p:cNvCxnSpPr/>
          <p:nvPr/>
        </p:nvCxnSpPr>
        <p:spPr>
          <a:xfrm>
            <a:off x="7366000" y="2201164"/>
            <a:ext cx="0" cy="381000"/>
          </a:xfrm>
          <a:prstGeom prst="line">
            <a:avLst/>
          </a:prstGeom>
          <a:ln w="19050">
            <a:solidFill>
              <a:srgbClr val="F4EEE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>
            <a:extLst>
              <a:ext uri="{FF2B5EF4-FFF2-40B4-BE49-F238E27FC236}">
                <a16:creationId xmlns:a16="http://schemas.microsoft.com/office/drawing/2014/main" id="{D8E3AC16-E2E4-52EA-441E-904A8860A839}"/>
              </a:ext>
            </a:extLst>
          </p:cNvPr>
          <p:cNvCxnSpPr/>
          <p:nvPr/>
        </p:nvCxnSpPr>
        <p:spPr>
          <a:xfrm flipH="1">
            <a:off x="7467600" y="2201164"/>
            <a:ext cx="25400" cy="381000"/>
          </a:xfrm>
          <a:prstGeom prst="line">
            <a:avLst/>
          </a:prstGeom>
          <a:ln w="19050">
            <a:solidFill>
              <a:srgbClr val="F4EEE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1" name="Paper ball">
            <a:extLst>
              <a:ext uri="{FF2B5EF4-FFF2-40B4-BE49-F238E27FC236}">
                <a16:creationId xmlns:a16="http://schemas.microsoft.com/office/drawing/2014/main" id="{6E3A202E-9927-55B1-3E48-4B07C871564E}"/>
              </a:ext>
            </a:extLst>
          </p:cNvPr>
          <p:cNvSpPr/>
          <p:nvPr/>
        </p:nvSpPr>
        <p:spPr>
          <a:xfrm>
            <a:off x="7264400" y="1896364"/>
            <a:ext cx="203200" cy="101600"/>
          </a:xfrm>
          <a:prstGeom prst="rect">
            <a:avLst/>
          </a:prstGeom>
          <a:solidFill>
            <a:srgbClr val="E2B04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Answer 2">
            <a:extLst>
              <a:ext uri="{FF2B5EF4-FFF2-40B4-BE49-F238E27FC236}">
                <a16:creationId xmlns:a16="http://schemas.microsoft.com/office/drawing/2014/main" id="{29AD7FCC-328A-AC5A-1D4F-228EC046D75C}"/>
              </a:ext>
            </a:extLst>
          </p:cNvPr>
          <p:cNvSpPr txBox="1"/>
          <p:nvPr/>
        </p:nvSpPr>
        <p:spPr>
          <a:xfrm>
            <a:off x="6273800" y="3242564"/>
            <a:ext cx="2184400" cy="20320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ctr"/>
            <a:r>
              <a:rPr lang="ru-RU" sz="2200" dirty="0">
                <a:solidFill>
                  <a:srgbClr val="2A2420"/>
                </a:solidFill>
                <a:latin typeface="Segoe UI" panose="020B0502040204020203" pitchFamily="34" charset="0"/>
              </a:rPr>
              <a:t>выброшу, это мне не нужно</a:t>
            </a:r>
          </a:p>
        </p:txBody>
      </p:sp>
      <p:sp>
        <p:nvSpPr>
          <p:cNvPr id="33" name="Card 2 bar">
            <a:extLst>
              <a:ext uri="{FF2B5EF4-FFF2-40B4-BE49-F238E27FC236}">
                <a16:creationId xmlns:a16="http://schemas.microsoft.com/office/drawing/2014/main" id="{92E1ACA1-281E-D6BE-9418-4F4B059CE467}"/>
              </a:ext>
            </a:extLst>
          </p:cNvPr>
          <p:cNvSpPr/>
          <p:nvPr/>
        </p:nvSpPr>
        <p:spPr>
          <a:xfrm>
            <a:off x="6858000" y="5249164"/>
            <a:ext cx="1016000" cy="50800"/>
          </a:xfrm>
          <a:prstGeom prst="rect">
            <a:avLst/>
          </a:prstGeom>
          <a:solidFill>
            <a:srgbClr val="B5432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Signature Автор: 100ballnik.com">
            <a:extLst>
              <a:ext uri="{FF2B5EF4-FFF2-40B4-BE49-F238E27FC236}">
                <a16:creationId xmlns:a16="http://schemas.microsoft.com/office/drawing/2014/main" id="{6A49ECEE-DE52-A78C-0D12-DA2DC0113A39}"/>
              </a:ext>
            </a:extLst>
          </p:cNvPr>
          <p:cNvSpPr txBox="1"/>
          <p:nvPr/>
        </p:nvSpPr>
        <p:spPr>
          <a:xfrm>
            <a:off x="6146800" y="6489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r"/>
            <a:r>
              <a:rPr lang="ru-RU" sz="1100" spc="40" dirty="0">
                <a:solidFill>
                  <a:srgbClr val="93A6AA"/>
                </a:solidFill>
                <a:latin typeface="Segoe UI" panose="020B0502040204020203" pitchFamily="34" charset="0"/>
              </a:rPr>
              <a:t>Автор</a:t>
            </a:r>
            <a:r>
              <a:rPr lang="ru-RU" sz="1100" spc="40">
                <a:solidFill>
                  <a:srgbClr val="93A6AA"/>
                </a:solidFill>
                <a:latin typeface="Segoe UI" panose="020B0502040204020203" pitchFamily="34" charset="0"/>
              </a:rPr>
              <a:t>: 100ballnik.com</a:t>
            </a:r>
            <a:endParaRPr lang="ru-RU" sz="1100" spc="40" dirty="0">
              <a:solidFill>
                <a:srgbClr val="93A6AA"/>
              </a:solidFill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38374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379BCF63-500C-142B-752E-AE63D6C71E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8000" y="304800"/>
            <a:ext cx="8128000" cy="550164"/>
          </a:xfrm>
        </p:spPr>
        <p:txBody>
          <a:bodyPr wrap="square" lIns="0" tIns="0" rIns="0" bIns="0" anchor="t">
            <a:noAutofit/>
          </a:bodyPr>
          <a:lstStyle/>
          <a:p>
            <a:pPr>
              <a:lnSpc>
                <a:spcPct val="95000"/>
              </a:lnSpc>
              <a:spcBef>
                <a:spcPts val="0"/>
              </a:spcBef>
            </a:pPr>
            <a:r>
              <a:rPr lang="ru-RU" sz="3800" dirty="0">
                <a:solidFill>
                  <a:srgbClr val="2A2420"/>
                </a:solidFill>
                <a:latin typeface="Palatino Linotype" panose="02040502050505030304" pitchFamily="18" charset="0"/>
              </a:rPr>
              <a:t>Домашнее задание</a:t>
            </a:r>
          </a:p>
        </p:txBody>
      </p:sp>
      <p:sp>
        <p:nvSpPr>
          <p:cNvPr id="3" name="Wave rule">
            <a:extLst>
              <a:ext uri="{FF2B5EF4-FFF2-40B4-BE49-F238E27FC236}">
                <a16:creationId xmlns:a16="http://schemas.microsoft.com/office/drawing/2014/main" id="{28B31036-9817-F6E7-8CF6-4217E3F0DA04}"/>
              </a:ext>
            </a:extLst>
          </p:cNvPr>
          <p:cNvSpPr/>
          <p:nvPr/>
        </p:nvSpPr>
        <p:spPr>
          <a:xfrm>
            <a:off x="508000" y="941748"/>
            <a:ext cx="1143001" cy="55033"/>
          </a:xfrm>
          <a:custGeom>
            <a:avLst/>
            <a:gdLst/>
            <a:ahLst/>
            <a:cxnLst/>
            <a:rect l="0" t="0" r="0" b="0"/>
            <a:pathLst>
              <a:path w="1143001" h="55033">
                <a:moveTo>
                  <a:pt x="0" y="27516"/>
                </a:moveTo>
                <a:lnTo>
                  <a:pt x="25400" y="45475"/>
                </a:lnTo>
                <a:lnTo>
                  <a:pt x="50800" y="55032"/>
                </a:lnTo>
                <a:lnTo>
                  <a:pt x="76200" y="51713"/>
                </a:lnTo>
                <a:lnTo>
                  <a:pt x="101600" y="37072"/>
                </a:lnTo>
                <a:lnTo>
                  <a:pt x="127000" y="17960"/>
                </a:lnTo>
                <a:lnTo>
                  <a:pt x="152400" y="3319"/>
                </a:lnTo>
                <a:lnTo>
                  <a:pt x="177800" y="0"/>
                </a:lnTo>
                <a:lnTo>
                  <a:pt x="203200" y="9557"/>
                </a:lnTo>
                <a:lnTo>
                  <a:pt x="228600" y="27516"/>
                </a:lnTo>
                <a:lnTo>
                  <a:pt x="254000" y="45475"/>
                </a:lnTo>
                <a:lnTo>
                  <a:pt x="279400" y="55032"/>
                </a:lnTo>
                <a:lnTo>
                  <a:pt x="304800" y="51713"/>
                </a:lnTo>
                <a:lnTo>
                  <a:pt x="330200" y="37072"/>
                </a:lnTo>
                <a:lnTo>
                  <a:pt x="355600" y="17960"/>
                </a:lnTo>
                <a:lnTo>
                  <a:pt x="381000" y="3319"/>
                </a:lnTo>
                <a:lnTo>
                  <a:pt x="406400" y="0"/>
                </a:lnTo>
                <a:lnTo>
                  <a:pt x="431800" y="9557"/>
                </a:lnTo>
                <a:lnTo>
                  <a:pt x="457200" y="27516"/>
                </a:lnTo>
                <a:lnTo>
                  <a:pt x="482600" y="45475"/>
                </a:lnTo>
                <a:lnTo>
                  <a:pt x="508000" y="55032"/>
                </a:lnTo>
                <a:lnTo>
                  <a:pt x="533400" y="51713"/>
                </a:lnTo>
                <a:lnTo>
                  <a:pt x="558800" y="37072"/>
                </a:lnTo>
                <a:lnTo>
                  <a:pt x="584200" y="17960"/>
                </a:lnTo>
                <a:lnTo>
                  <a:pt x="609600" y="3319"/>
                </a:lnTo>
                <a:lnTo>
                  <a:pt x="635000" y="0"/>
                </a:lnTo>
                <a:lnTo>
                  <a:pt x="660400" y="9557"/>
                </a:lnTo>
                <a:lnTo>
                  <a:pt x="685800" y="27516"/>
                </a:lnTo>
                <a:lnTo>
                  <a:pt x="711200" y="45475"/>
                </a:lnTo>
                <a:lnTo>
                  <a:pt x="736600" y="55032"/>
                </a:lnTo>
                <a:lnTo>
                  <a:pt x="762000" y="51713"/>
                </a:lnTo>
                <a:lnTo>
                  <a:pt x="787400" y="37072"/>
                </a:lnTo>
                <a:lnTo>
                  <a:pt x="812800" y="17960"/>
                </a:lnTo>
                <a:lnTo>
                  <a:pt x="838200" y="3319"/>
                </a:lnTo>
                <a:lnTo>
                  <a:pt x="863600" y="0"/>
                </a:lnTo>
                <a:lnTo>
                  <a:pt x="889000" y="9557"/>
                </a:lnTo>
                <a:lnTo>
                  <a:pt x="914400" y="27516"/>
                </a:lnTo>
                <a:lnTo>
                  <a:pt x="939800" y="45475"/>
                </a:lnTo>
                <a:lnTo>
                  <a:pt x="965200" y="55032"/>
                </a:lnTo>
                <a:lnTo>
                  <a:pt x="990600" y="51713"/>
                </a:lnTo>
                <a:lnTo>
                  <a:pt x="1016000" y="37072"/>
                </a:lnTo>
                <a:lnTo>
                  <a:pt x="1041400" y="17960"/>
                </a:lnTo>
                <a:lnTo>
                  <a:pt x="1066800" y="3319"/>
                </a:lnTo>
                <a:lnTo>
                  <a:pt x="1092200" y="0"/>
                </a:lnTo>
                <a:lnTo>
                  <a:pt x="1117600" y="9557"/>
                </a:lnTo>
                <a:lnTo>
                  <a:pt x="1143000" y="27516"/>
                </a:lnTo>
              </a:path>
            </a:pathLst>
          </a:custGeom>
          <a:ln w="15875">
            <a:solidFill>
              <a:srgbClr val="9C6B1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itle lozenge">
            <a:extLst>
              <a:ext uri="{FF2B5EF4-FFF2-40B4-BE49-F238E27FC236}">
                <a16:creationId xmlns:a16="http://schemas.microsoft.com/office/drawing/2014/main" id="{2787600C-081C-972C-C837-21DC5C07EC1F}"/>
              </a:ext>
            </a:extLst>
          </p:cNvPr>
          <p:cNvSpPr/>
          <p:nvPr/>
        </p:nvSpPr>
        <p:spPr>
          <a:xfrm>
            <a:off x="1752600" y="924814"/>
            <a:ext cx="88900" cy="88900"/>
          </a:xfrm>
          <a:prstGeom prst="diamond">
            <a:avLst/>
          </a:prstGeom>
          <a:solidFill>
            <a:srgbClr val="B5432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asks">
            <a:extLst>
              <a:ext uri="{FF2B5EF4-FFF2-40B4-BE49-F238E27FC236}">
                <a16:creationId xmlns:a16="http://schemas.microsoft.com/office/drawing/2014/main" id="{1771824C-EC3A-256C-6355-7F6DA7ED6266}"/>
              </a:ext>
            </a:extLst>
          </p:cNvPr>
          <p:cNvSpPr txBox="1"/>
          <p:nvPr/>
        </p:nvSpPr>
        <p:spPr>
          <a:xfrm>
            <a:off x="508000" y="1210564"/>
            <a:ext cx="4953000" cy="38354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marL="381000" indent="-381000">
              <a:spcAft>
                <a:spcPts val="1400"/>
              </a:spcAft>
              <a:buClr>
                <a:srgbClr val="B5432F"/>
              </a:buClr>
              <a:buFont typeface="+mj-lt"/>
              <a:buAutoNum type="arabicPeriod"/>
            </a:pPr>
            <a:r>
              <a:rPr lang="ru-RU" sz="2400" dirty="0">
                <a:solidFill>
                  <a:srgbClr val="2A2420"/>
                </a:solidFill>
                <a:latin typeface="Segoe UI" panose="020B0502040204020203" pitchFamily="34" charset="0"/>
              </a:rPr>
              <a:t>С помощью дополнительных источников узнайте о судьбе князя Олега.</a:t>
            </a:r>
          </a:p>
          <a:p>
            <a:pPr marL="381000" indent="-381000">
              <a:spcAft>
                <a:spcPts val="1400"/>
              </a:spcAft>
              <a:buClr>
                <a:srgbClr val="B5432F"/>
              </a:buClr>
              <a:buFont typeface="+mj-lt"/>
              <a:buAutoNum type="arabicPeriod"/>
            </a:pPr>
            <a:r>
              <a:rPr lang="ru-RU" sz="2400" dirty="0">
                <a:solidFill>
                  <a:srgbClr val="2A2420"/>
                </a:solidFill>
                <a:latin typeface="Segoe UI" panose="020B0502040204020203" pitchFamily="34" charset="0"/>
              </a:rPr>
              <a:t>Прочитайте в </a:t>
            </a:r>
            <a:r>
              <a:rPr lang="ru-RU" sz="2400" b="1" dirty="0">
                <a:solidFill>
                  <a:srgbClr val="B5432F"/>
                </a:solidFill>
                <a:latin typeface="Segoe UI" panose="020B0502040204020203" pitchFamily="34" charset="0"/>
              </a:rPr>
              <a:t>«Повести временных лет»</a:t>
            </a:r>
            <a:r>
              <a:rPr lang="ru-RU" sz="2400" dirty="0">
                <a:solidFill>
                  <a:srgbClr val="2A2420"/>
                </a:solidFill>
                <a:latin typeface="Segoe UI" panose="020B0502040204020203" pitchFamily="34" charset="0"/>
              </a:rPr>
              <a:t> легенду об основании Киева, описание походов князя Олега на Царьград – выпишите незнакомые слова, подготовьте пересказ.</a:t>
            </a:r>
          </a:p>
        </p:txBody>
      </p:sp>
      <p:sp>
        <p:nvSpPr>
          <p:cNvPr id="6" name="Chronicle page mount">
            <a:extLst>
              <a:ext uri="{FF2B5EF4-FFF2-40B4-BE49-F238E27FC236}">
                <a16:creationId xmlns:a16="http://schemas.microsoft.com/office/drawing/2014/main" id="{8CB34C32-2B01-0D7D-3B3A-EE365AEA6499}"/>
              </a:ext>
            </a:extLst>
          </p:cNvPr>
          <p:cNvSpPr/>
          <p:nvPr/>
        </p:nvSpPr>
        <p:spPr>
          <a:xfrm>
            <a:off x="5689600" y="1940899"/>
            <a:ext cx="2997200" cy="3704166"/>
          </a:xfrm>
          <a:prstGeom prst="roundRect">
            <a:avLst>
              <a:gd name="adj" fmla="val 3000"/>
            </a:avLst>
          </a:prstGeom>
          <a:solidFill>
            <a:srgbClr val="F7F1E4"/>
          </a:solidFill>
          <a:ln w="9525">
            <a:solidFill>
              <a:srgbClr val="D2C4A8"/>
            </a:solidFill>
          </a:ln>
          <a:effectLst>
            <a:outerShdw blurRad="177800" dist="38100" dir="5400000" rotWithShape="0">
              <a:srgbClr val="000000">
                <a:alpha val="22000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Chronicle page" descr="Страница летописи">
            <a:extLst>
              <a:ext uri="{FF2B5EF4-FFF2-40B4-BE49-F238E27FC236}">
                <a16:creationId xmlns:a16="http://schemas.microsoft.com/office/drawing/2014/main" id="{7A2CCEB6-673F-6083-CE3F-69C639DFE4AA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1200" y="2042499"/>
            <a:ext cx="2794000" cy="3500967"/>
          </a:xfrm>
          <a:prstGeom prst="rect">
            <a:avLst/>
          </a:prstGeom>
        </p:spPr>
      </p:pic>
      <p:sp>
        <p:nvSpPr>
          <p:cNvPr id="9" name="Signature Автор: 100ballnik.com">
            <a:extLst>
              <a:ext uri="{FF2B5EF4-FFF2-40B4-BE49-F238E27FC236}">
                <a16:creationId xmlns:a16="http://schemas.microsoft.com/office/drawing/2014/main" id="{47B5BC12-0071-AE91-BE69-51C6775E495F}"/>
              </a:ext>
            </a:extLst>
          </p:cNvPr>
          <p:cNvSpPr txBox="1"/>
          <p:nvPr/>
        </p:nvSpPr>
        <p:spPr>
          <a:xfrm>
            <a:off x="6146800" y="6489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r"/>
            <a:r>
              <a:rPr lang="ru-RU" sz="1100" spc="40" dirty="0">
                <a:solidFill>
                  <a:srgbClr val="857A69"/>
                </a:solidFill>
                <a:latin typeface="Segoe UI" panose="020B0502040204020203" pitchFamily="34" charset="0"/>
              </a:rPr>
              <a:t>Автор</a:t>
            </a:r>
            <a:r>
              <a:rPr lang="ru-RU" sz="1100" spc="40">
                <a:solidFill>
                  <a:srgbClr val="857A69"/>
                </a:solidFill>
                <a:latin typeface="Segoe UI" panose="020B0502040204020203" pitchFamily="34" charset="0"/>
              </a:rPr>
              <a:t>: 100ballnik.com</a:t>
            </a:r>
            <a:endParaRPr lang="ru-RU" sz="1100" spc="40" dirty="0">
              <a:solidFill>
                <a:srgbClr val="857A69"/>
              </a:solidFill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039104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rgbClr val="2A2420"/>
      </a:dk1>
      <a:lt1>
        <a:srgbClr val="FFFFFF"/>
      </a:lt1>
      <a:dk2>
        <a:srgbClr val="5E544A"/>
      </a:dk2>
      <a:lt2>
        <a:srgbClr val="F4E8D0"/>
      </a:lt2>
      <a:accent1>
        <a:srgbClr val="B5432F"/>
      </a:accent1>
      <a:accent2>
        <a:srgbClr val="2F7F7A"/>
      </a:accent2>
      <a:accent3>
        <a:srgbClr val="9C6B1C"/>
      </a:accent3>
      <a:accent4>
        <a:srgbClr val="2F7F7A"/>
      </a:accent4>
      <a:accent5>
        <a:srgbClr val="9C6B1C"/>
      </a:accent5>
      <a:accent6>
        <a:srgbClr val="B5432F"/>
      </a:accent6>
      <a:hlink>
        <a:srgbClr val="467886"/>
      </a:hlink>
      <a:folHlink>
        <a:srgbClr val="96607D"/>
      </a:folHlink>
    </a:clrScheme>
    <a:fontScheme name="Стандартная">
      <a:majorFont>
        <a:latin typeface="Palatino Linotype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Segoe UI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354</Words>
  <Application>Microsoft Office PowerPoint</Application>
  <PresentationFormat>Произвольный</PresentationFormat>
  <Paragraphs>41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1" baseType="lpstr">
      <vt:lpstr>Arial</vt:lpstr>
      <vt:lpstr>Palatino Linotype</vt:lpstr>
      <vt:lpstr>Segoe UI</vt:lpstr>
      <vt:lpstr>Тема Office</vt:lpstr>
      <vt:lpstr>Презентация PowerPoint</vt:lpstr>
      <vt:lpstr>Начало русской государственности</vt:lpstr>
      <vt:lpstr>Объединение двух центров славян Олегом</vt:lpstr>
      <vt:lpstr>Как Олег управлял государством</vt:lpstr>
      <vt:lpstr>Поход Олега на Царьград</vt:lpstr>
      <vt:lpstr>Рефлексия</vt:lpstr>
      <vt:lpstr>Домашнее задание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Начало династии Рюриковичей</dc:title>
  <dc:creator>100ballnik.com</dc:creator>
  <cp:lastModifiedBy>Mendal</cp:lastModifiedBy>
  <cp:revision>1</cp:revision>
  <dcterms:created xsi:type="dcterms:W3CDTF">2026-11-08T13:32:00Z</dcterms:created>
  <dcterms:modified xsi:type="dcterms:W3CDTF">2026-11-08T13:32:00Z</dcterms:modified>
</cp:coreProperties>
</file>