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E18479-7F3E-2124-56FD-589A97005E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9B264-2543-25AE-E483-F2BC4CD0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72441F-AF52-D9FC-2858-4D0FF2ECC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17794-3410-3600-4D3F-EE48DE4AA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828FED-D338-6ECE-AECF-A6B75518A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06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60ED6-4FFA-677E-C00C-1F734D48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93DC87-11AA-2B6F-0068-41DE89A64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2B610D-87E7-DA14-2379-2317005C0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266C0F-19E1-8EC9-5E7F-3E8CE8A3F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AC4030-DDFD-3424-6119-5FC778AFC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816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4181C-429D-3B3D-FFFE-1A428668A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E63E15-6138-1F0B-488C-1690E6B5C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D97C18-0C5E-53A5-9CE1-7AF19AAF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6471A1-7884-A7E1-856F-DE09F7AC0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9BE3D8-BA0E-38DA-B440-E8B7F9A0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51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53EDDD-83D1-AA2B-0EFD-D9CFD7670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6608C2-B1DA-14CD-AF75-8F56B983DC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4CF8D0-CC41-DC34-09AA-F071ADD06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38FBD0-D0C5-9855-4AC3-A5A904B00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1F8A8F-8ABC-A74C-B9C1-FFFED146F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549440-40F6-18DE-52C6-9FC071FA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82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E1773-886B-226E-9995-A2547B51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92BFCB-99E5-CD4E-1088-D6DB9F6AC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F64566-D18E-156F-F623-FF310A6E2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79F48F-B21D-5EF3-AA3E-E29922C510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BEBA6B-36E4-B819-A5D3-1187D6465B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FFD013-A3C5-1959-394A-8BB2A436F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3B57D7E-742F-584C-F4A7-93425FB07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9AC27E-F642-AC15-DB1B-351BDA0EF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41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BA44F5-A4A6-06D3-CCC3-BCA5242F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2C1636-3D67-4F83-6412-D189F0C85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9F4C9F-79FA-FAA3-E2F5-F07B57515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7F8083-2383-4407-C3FC-8ADE648D9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8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6F8EB1-AAD9-4D5A-A9AC-07BDD7373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D8B3AF-51CA-89BF-416B-07F191B1B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24611C-509E-D68C-08E7-962923DA0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60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7BA58-8E00-CC02-B53E-935990FF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3D735D-01D5-D3D5-BEE9-503114EDC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AB52E7-1683-0E2F-7314-7C1AE0A65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1366BB-1576-559D-75EA-3D0138DF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7012C5-BACA-7DD7-F44B-C0091979E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BD9469-363E-5EAA-635B-150581FC3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09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55543-F13B-BEB9-2103-161966617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02174E6-4AB5-3CAC-C3B1-A3FC855046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2479A0-20C5-1076-84B4-C20292259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FBD0ED-F5CF-5BCC-6491-2D719BF5D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55B475A-61C5-18E9-7128-99C7DE433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0CD96B-0B30-1FE4-328A-B4093F40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09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FD3A8-7302-DAAF-9648-A9C77AC7D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092637-F8C0-C184-3175-FAB7DF26A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8DDEB5-C3BA-EAC0-3680-A9701E715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C85EE8-C08B-1039-08CD-5BB6EB54A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D4BFC5-1A2B-C100-B553-C27352469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8C8A097-7B31-9EC3-F846-AEF45A5A05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7F2426-2668-0DDC-9290-57757BD9C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2C710D-592F-AB8D-35DC-DE567081B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B70E27-3368-9072-E136-BBC8D099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B39861-EABC-8808-F25B-F7BE53007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28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F0516A-95D0-28D4-3CE7-2F70E0C0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C7A3FA-2CF0-0BD0-01A5-3A1DCFB06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C9DA00-72DE-E47C-2FC7-27E7FE89A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9A6094-10C4-4A22-A6DC-0A9FA7F53B99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17E1BE-7F3C-9BB0-1DB6-1E8208FC0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C887CE-7EC9-4C87-422C-900712454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28D35C-7C1B-4EF3-B184-D9851D05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4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photo" descr="Т. Сомерскейлз. Вальпараисо (Чили), 1882 г.">
            <a:extLst>
              <a:ext uri="{FF2B5EF4-FFF2-40B4-BE49-F238E27FC236}">
                <a16:creationId xmlns:a16="http://schemas.microsoft.com/office/drawing/2014/main" id="{8241074C-437A-FEBC-BEF8-D5A5C7400B8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7620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CD456D09-D82A-C98D-65BA-5343E76236DA}"/>
              </a:ext>
            </a:extLst>
          </p:cNvPr>
          <p:cNvSpPr/>
          <p:nvPr/>
        </p:nvSpPr>
        <p:spPr>
          <a:xfrm>
            <a:off x="4191000" y="0"/>
            <a:ext cx="4826000" cy="6858000"/>
          </a:xfrm>
          <a:prstGeom prst="rect">
            <a:avLst/>
          </a:prstGeom>
          <a:gradFill flip="none" rotWithShape="1">
            <a:gsLst>
              <a:gs pos="0">
                <a:srgbClr val="12262E"/>
              </a:gs>
              <a:gs pos="100000">
                <a:srgbClr val="12262E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49FA2A29-8F9E-7A2E-3E4C-2AD5963BA1AD}"/>
              </a:ext>
            </a:extLst>
          </p:cNvPr>
          <p:cNvSpPr txBox="1"/>
          <p:nvPr/>
        </p:nvSpPr>
        <p:spPr>
          <a:xfrm>
            <a:off x="685800" y="1778000"/>
            <a:ext cx="6604000" cy="1767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5800" b="1" dirty="0">
                <a:solidFill>
                  <a:srgbClr val="F4EEE2"/>
                </a:solidFill>
                <a:latin typeface="Constantia" panose="02030602050306030303" pitchFamily="18" charset="0"/>
              </a:rPr>
              <a:t>Латинская Америка: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A8D98E79-B0A5-679A-8C80-5D931A9F7A0A}"/>
              </a:ext>
            </a:extLst>
          </p:cNvPr>
          <p:cNvSpPr txBox="1"/>
          <p:nvPr/>
        </p:nvSpPr>
        <p:spPr>
          <a:xfrm>
            <a:off x="685800" y="3647440"/>
            <a:ext cx="60960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800" i="1" dirty="0">
                <a:solidFill>
                  <a:srgbClr val="E8BE6A"/>
                </a:solidFill>
                <a:latin typeface="Constantia" panose="02030602050306030303" pitchFamily="18" charset="0"/>
              </a:rPr>
              <a:t>нелёгкий груз независимости</a:t>
            </a:r>
          </a:p>
        </p:txBody>
      </p:sp>
      <p:sp>
        <p:nvSpPr>
          <p:cNvPr id="8" name="Stroke">
            <a:extLst>
              <a:ext uri="{FF2B5EF4-FFF2-40B4-BE49-F238E27FC236}">
                <a16:creationId xmlns:a16="http://schemas.microsoft.com/office/drawing/2014/main" id="{AC1CAF97-25C7-65DC-2576-240A10B52CC4}"/>
              </a:ext>
            </a:extLst>
          </p:cNvPr>
          <p:cNvSpPr/>
          <p:nvPr/>
        </p:nvSpPr>
        <p:spPr>
          <a:xfrm>
            <a:off x="711200" y="5135880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roke">
            <a:extLst>
              <a:ext uri="{FF2B5EF4-FFF2-40B4-BE49-F238E27FC236}">
                <a16:creationId xmlns:a16="http://schemas.microsoft.com/office/drawing/2014/main" id="{FDD107D5-1991-D3DB-AB1C-D6BCF52129A2}"/>
              </a:ext>
            </a:extLst>
          </p:cNvPr>
          <p:cNvSpPr/>
          <p:nvPr/>
        </p:nvSpPr>
        <p:spPr>
          <a:xfrm>
            <a:off x="977900" y="5135880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troke">
            <a:extLst>
              <a:ext uri="{FF2B5EF4-FFF2-40B4-BE49-F238E27FC236}">
                <a16:creationId xmlns:a16="http://schemas.microsoft.com/office/drawing/2014/main" id="{DBB45312-87A8-4666-265F-D80B9C70A08F}"/>
              </a:ext>
            </a:extLst>
          </p:cNvPr>
          <p:cNvSpPr/>
          <p:nvPr/>
        </p:nvSpPr>
        <p:spPr>
          <a:xfrm>
            <a:off x="1244600" y="5135880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Rule">
            <a:extLst>
              <a:ext uri="{FF2B5EF4-FFF2-40B4-BE49-F238E27FC236}">
                <a16:creationId xmlns:a16="http://schemas.microsoft.com/office/drawing/2014/main" id="{276BDBE2-7E31-EB58-115F-71ADB967EF1B}"/>
              </a:ext>
            </a:extLst>
          </p:cNvPr>
          <p:cNvCxnSpPr/>
          <p:nvPr/>
        </p:nvCxnSpPr>
        <p:spPr>
          <a:xfrm>
            <a:off x="1574800" y="5161280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rade chip">
            <a:extLst>
              <a:ext uri="{FF2B5EF4-FFF2-40B4-BE49-F238E27FC236}">
                <a16:creationId xmlns:a16="http://schemas.microsoft.com/office/drawing/2014/main" id="{27866E50-299F-0808-1504-1A9D9D222EA4}"/>
              </a:ext>
            </a:extLst>
          </p:cNvPr>
          <p:cNvSpPr/>
          <p:nvPr/>
        </p:nvSpPr>
        <p:spPr>
          <a:xfrm>
            <a:off x="685800" y="5466080"/>
            <a:ext cx="1524000" cy="457200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rade">
            <a:extLst>
              <a:ext uri="{FF2B5EF4-FFF2-40B4-BE49-F238E27FC236}">
                <a16:creationId xmlns:a16="http://schemas.microsoft.com/office/drawing/2014/main" id="{5C32A7DB-5EB8-B112-90C7-AEDF9E4350E6}"/>
              </a:ext>
            </a:extLst>
          </p:cNvPr>
          <p:cNvSpPr txBox="1"/>
          <p:nvPr/>
        </p:nvSpPr>
        <p:spPr>
          <a:xfrm>
            <a:off x="787400" y="5466080"/>
            <a:ext cx="13208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</a:rPr>
              <a:t>9 класс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7AF6BCC2-66B7-787E-905C-7490EC4B52E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77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194F5E2-5768-26DC-7670-BADC7044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889000"/>
            <a:ext cx="6604000" cy="4572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000" dirty="0">
                <a:solidFill>
                  <a:srgbClr val="C0603A"/>
                </a:solidFill>
                <a:latin typeface="Constantia" panose="02030602050306030303" pitchFamily="18" charset="0"/>
              </a:rPr>
              <a:t>Основной вопрос урока</a:t>
            </a:r>
          </a:p>
        </p:txBody>
      </p:sp>
      <p:pic>
        <p:nvPicPr>
          <p:cNvPr id="4" name="Map" descr="Карта Южной Америки (Рэнд Макнелли, 1878–1879 гг.)">
            <a:extLst>
              <a:ext uri="{FF2B5EF4-FFF2-40B4-BE49-F238E27FC236}">
                <a16:creationId xmlns:a16="http://schemas.microsoft.com/office/drawing/2014/main" id="{8D041F1D-A38C-3140-0EFB-A5CE53C7698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0"/>
            <a:ext cx="5080000" cy="6858000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820C7785-66CF-66CE-F10E-7AE7E14DC367}"/>
              </a:ext>
            </a:extLst>
          </p:cNvPr>
          <p:cNvSpPr/>
          <p:nvPr/>
        </p:nvSpPr>
        <p:spPr>
          <a:xfrm>
            <a:off x="6604000" y="0"/>
            <a:ext cx="2540000" cy="6858000"/>
          </a:xfrm>
          <a:prstGeom prst="rect">
            <a:avLst/>
          </a:prstGeom>
          <a:gradFill flip="none" rotWithShape="1">
            <a:gsLst>
              <a:gs pos="0">
                <a:srgbClr val="F4EDDF"/>
              </a:gs>
              <a:gs pos="100000">
                <a:srgbClr val="F4EDDF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troke">
            <a:extLst>
              <a:ext uri="{FF2B5EF4-FFF2-40B4-BE49-F238E27FC236}">
                <a16:creationId xmlns:a16="http://schemas.microsoft.com/office/drawing/2014/main" id="{D8A6B234-52F6-C980-F1E6-8069F127CE4B}"/>
              </a:ext>
            </a:extLst>
          </p:cNvPr>
          <p:cNvSpPr/>
          <p:nvPr/>
        </p:nvSpPr>
        <p:spPr>
          <a:xfrm>
            <a:off x="914400" y="1498600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roke">
            <a:extLst>
              <a:ext uri="{FF2B5EF4-FFF2-40B4-BE49-F238E27FC236}">
                <a16:creationId xmlns:a16="http://schemas.microsoft.com/office/drawing/2014/main" id="{2B8B1297-93BC-2A9C-1763-593553DC59B2}"/>
              </a:ext>
            </a:extLst>
          </p:cNvPr>
          <p:cNvSpPr/>
          <p:nvPr/>
        </p:nvSpPr>
        <p:spPr>
          <a:xfrm>
            <a:off x="1181100" y="1498600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roke">
            <a:extLst>
              <a:ext uri="{FF2B5EF4-FFF2-40B4-BE49-F238E27FC236}">
                <a16:creationId xmlns:a16="http://schemas.microsoft.com/office/drawing/2014/main" id="{8A502664-096C-360C-1154-E14DD89B8299}"/>
              </a:ext>
            </a:extLst>
          </p:cNvPr>
          <p:cNvSpPr/>
          <p:nvPr/>
        </p:nvSpPr>
        <p:spPr>
          <a:xfrm>
            <a:off x="1447800" y="1498600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01EF4A62-F5A3-226B-2126-BD9575E55816}"/>
              </a:ext>
            </a:extLst>
          </p:cNvPr>
          <p:cNvCxnSpPr/>
          <p:nvPr/>
        </p:nvCxnSpPr>
        <p:spPr>
          <a:xfrm>
            <a:off x="1778000" y="1524000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Question">
            <a:extLst>
              <a:ext uri="{FF2B5EF4-FFF2-40B4-BE49-F238E27FC236}">
                <a16:creationId xmlns:a16="http://schemas.microsoft.com/office/drawing/2014/main" id="{9209ADBE-03CD-C19D-60C3-A8A6E547F219}"/>
              </a:ext>
            </a:extLst>
          </p:cNvPr>
          <p:cNvSpPr txBox="1"/>
          <p:nvPr/>
        </p:nvSpPr>
        <p:spPr>
          <a:xfrm>
            <a:off x="889000" y="1854201"/>
            <a:ext cx="7112000" cy="283578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4600" dirty="0">
                <a:solidFill>
                  <a:srgbClr val="1F2526"/>
                </a:solidFill>
                <a:latin typeface="Constantia" panose="02030602050306030303" pitchFamily="18" charset="0"/>
              </a:rPr>
              <a:t>Почему страны </a:t>
            </a:r>
            <a:r>
              <a:rPr lang="ru-RU" sz="4600" b="1" dirty="0">
                <a:solidFill>
                  <a:srgbClr val="2E7D5B"/>
                </a:solidFill>
                <a:latin typeface="Constantia" panose="02030602050306030303" pitchFamily="18" charset="0"/>
              </a:rPr>
              <a:t>Латинской Америки</a:t>
            </a:r>
            <a:r>
              <a:rPr lang="ru-RU" sz="4600" dirty="0">
                <a:solidFill>
                  <a:srgbClr val="1F2526"/>
                </a:solidFill>
                <a:latin typeface="Constantia" panose="02030602050306030303" pitchFamily="18" charset="0"/>
              </a:rPr>
              <a:t> оказались </a:t>
            </a:r>
            <a:r>
              <a:rPr lang="ru-RU" sz="4600" b="1" dirty="0">
                <a:solidFill>
                  <a:srgbClr val="B7832A"/>
                </a:solidFill>
                <a:latin typeface="Constantia" panose="02030602050306030303" pitchFamily="18" charset="0"/>
              </a:rPr>
              <a:t>в зависимости от Запада?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A0278920-604E-B937-A265-6DEC5A0AD3E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7F6C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7F6C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7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B0FC5E9-A288-BB36-C90E-C506D150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E8BE6A"/>
                </a:solidFill>
                <a:latin typeface="Constantia" panose="02030602050306030303" pitchFamily="18" charset="0"/>
              </a:rPr>
              <a:t>Основные термины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3FC90C5B-2BB8-5CC7-2657-F4A0DCD43475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99B21E10-274A-2FCE-36AB-590DC01F1E4D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3AC17EA3-F772-537A-E441-85D84ECDB369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FA253015-2953-F0C1-7EA7-4B9213A39844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rm 1 card">
            <a:extLst>
              <a:ext uri="{FF2B5EF4-FFF2-40B4-BE49-F238E27FC236}">
                <a16:creationId xmlns:a16="http://schemas.microsoft.com/office/drawing/2014/main" id="{1353A525-0DCA-DBA7-F528-97BA4923B418}"/>
              </a:ext>
            </a:extLst>
          </p:cNvPr>
          <p:cNvSpPr/>
          <p:nvPr/>
        </p:nvSpPr>
        <p:spPr>
          <a:xfrm>
            <a:off x="609600" y="1207008"/>
            <a:ext cx="6731000" cy="3683000"/>
          </a:xfrm>
          <a:prstGeom prst="roundRect">
            <a:avLst>
              <a:gd name="adj" fmla="val 6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rm 1">
            <a:extLst>
              <a:ext uri="{FF2B5EF4-FFF2-40B4-BE49-F238E27FC236}">
                <a16:creationId xmlns:a16="http://schemas.microsoft.com/office/drawing/2014/main" id="{405101CB-EB8E-753C-E7AD-77F5221236A9}"/>
              </a:ext>
            </a:extLst>
          </p:cNvPr>
          <p:cNvSpPr txBox="1"/>
          <p:nvPr/>
        </p:nvSpPr>
        <p:spPr>
          <a:xfrm>
            <a:off x="914400" y="1410208"/>
            <a:ext cx="6197600" cy="3200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 err="1">
                <a:solidFill>
                  <a:srgbClr val="7FC9A6"/>
                </a:solidFill>
                <a:latin typeface="Constantia" panose="02030602050306030303" pitchFamily="18" charset="0"/>
              </a:rPr>
              <a:t>Каудильизм</a:t>
            </a:r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 — система политико-социального господства в странах Латинской Америки, основанная на власти сильного лидера (каудильо). Характеризуется диктаторской формой правления, при которой власть принадлежит небольшой группе господствующих слоёв населения. Каудильо — региональные военные лидеры, обеспечивавшие порядок через систему подчинения на основе патерналистских отношений.</a:t>
            </a:r>
          </a:p>
        </p:txBody>
      </p:sp>
      <p:sp>
        <p:nvSpPr>
          <p:cNvPr id="9" name="Term 1 bar">
            <a:extLst>
              <a:ext uri="{FF2B5EF4-FFF2-40B4-BE49-F238E27FC236}">
                <a16:creationId xmlns:a16="http://schemas.microsoft.com/office/drawing/2014/main" id="{935C8162-B4BA-E783-2568-9C1EDBB0A6FE}"/>
              </a:ext>
            </a:extLst>
          </p:cNvPr>
          <p:cNvSpPr/>
          <p:nvPr/>
        </p:nvSpPr>
        <p:spPr>
          <a:xfrm>
            <a:off x="711200" y="1334008"/>
            <a:ext cx="50800" cy="3352800"/>
          </a:xfrm>
          <a:prstGeom prst="rect">
            <a:avLst/>
          </a:prstGeom>
          <a:solidFill>
            <a:srgbClr val="7FC9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rm 2 card">
            <a:extLst>
              <a:ext uri="{FF2B5EF4-FFF2-40B4-BE49-F238E27FC236}">
                <a16:creationId xmlns:a16="http://schemas.microsoft.com/office/drawing/2014/main" id="{F4F85286-78B8-7A81-8648-BD4287722D1B}"/>
              </a:ext>
            </a:extLst>
          </p:cNvPr>
          <p:cNvSpPr/>
          <p:nvPr/>
        </p:nvSpPr>
        <p:spPr>
          <a:xfrm>
            <a:off x="7620000" y="1207008"/>
            <a:ext cx="3962400" cy="3683000"/>
          </a:xfrm>
          <a:prstGeom prst="roundRect">
            <a:avLst>
              <a:gd name="adj" fmla="val 6000"/>
            </a:avLst>
          </a:prstGeom>
          <a:solidFill>
            <a:srgbClr val="F6F0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rm 2">
            <a:extLst>
              <a:ext uri="{FF2B5EF4-FFF2-40B4-BE49-F238E27FC236}">
                <a16:creationId xmlns:a16="http://schemas.microsoft.com/office/drawing/2014/main" id="{C16B65A9-FA2D-69BA-BE39-2EEB07B28954}"/>
              </a:ext>
            </a:extLst>
          </p:cNvPr>
          <p:cNvSpPr txBox="1"/>
          <p:nvPr/>
        </p:nvSpPr>
        <p:spPr>
          <a:xfrm>
            <a:off x="7924800" y="1410208"/>
            <a:ext cx="3429000" cy="2880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3F5A86"/>
                </a:solidFill>
                <a:latin typeface="Constantia" panose="02030602050306030303" pitchFamily="18" charset="0"/>
              </a:rPr>
              <a:t>Панамериканизм</a:t>
            </a:r>
            <a:r>
              <a:rPr lang="ru-RU" sz="2100" dirty="0">
                <a:solidFill>
                  <a:srgbClr val="1F2526"/>
                </a:solidFill>
                <a:latin typeface="Segoe UI" panose="020B0502040204020203" pitchFamily="34" charset="0"/>
              </a:rPr>
              <a:t> — идея единства стран Северной и Южной Америки, основанная на культурном, экономическом и политическом сотрудничестве между государствами американского континента.</a:t>
            </a:r>
          </a:p>
        </p:txBody>
      </p:sp>
      <p:sp>
        <p:nvSpPr>
          <p:cNvPr id="12" name="Term 2 bar">
            <a:extLst>
              <a:ext uri="{FF2B5EF4-FFF2-40B4-BE49-F238E27FC236}">
                <a16:creationId xmlns:a16="http://schemas.microsoft.com/office/drawing/2014/main" id="{FDB14A2C-AA45-83B8-F310-87F7DC620694}"/>
              </a:ext>
            </a:extLst>
          </p:cNvPr>
          <p:cNvSpPr/>
          <p:nvPr/>
        </p:nvSpPr>
        <p:spPr>
          <a:xfrm>
            <a:off x="7721600" y="1334008"/>
            <a:ext cx="50800" cy="3032760"/>
          </a:xfrm>
          <a:prstGeom prst="rect">
            <a:avLst/>
          </a:prstGeom>
          <a:solidFill>
            <a:srgbClr val="3F5A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D45B77D1-E160-9C1A-290D-EB3B8F49B2F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49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CC14A21-4A62-4174-DAC1-328D6BB3E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526"/>
                </a:solidFill>
                <a:latin typeface="Constantia" panose="02030602050306030303" pitchFamily="18" charset="0"/>
              </a:rPr>
              <a:t>Основные персоналии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3CDB05FD-161B-7BEC-B57D-2F31A6A1F3B3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E228CBEA-D379-B63F-BBFC-56E572EA0F1E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3F6548B3-ABC4-DE83-3675-B014E5D7E463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70AB0B3B-CA73-B739-41B1-5B63873D8C9B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erson 0 card">
            <a:extLst>
              <a:ext uri="{FF2B5EF4-FFF2-40B4-BE49-F238E27FC236}">
                <a16:creationId xmlns:a16="http://schemas.microsoft.com/office/drawing/2014/main" id="{D7E26014-65ED-8F86-D5B4-E3CDB5EAEC78}"/>
              </a:ext>
            </a:extLst>
          </p:cNvPr>
          <p:cNvSpPr/>
          <p:nvPr/>
        </p:nvSpPr>
        <p:spPr>
          <a:xfrm>
            <a:off x="609600" y="1207008"/>
            <a:ext cx="10972800" cy="2438400"/>
          </a:xfrm>
          <a:prstGeom prst="roundRect">
            <a:avLst>
              <a:gd name="adj" fmla="val 5000"/>
            </a:avLst>
          </a:prstGeom>
          <a:solidFill>
            <a:srgbClr val="DDEE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ortrait 0" descr="Доминго Фаустино Сармьенто (фотография)">
            <a:extLst>
              <a:ext uri="{FF2B5EF4-FFF2-40B4-BE49-F238E27FC236}">
                <a16:creationId xmlns:a16="http://schemas.microsoft.com/office/drawing/2014/main" id="{4D2B1201-E9D9-8883-51B0-62030737240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384808"/>
            <a:ext cx="1498600" cy="2082800"/>
          </a:xfrm>
          <a:prstGeom prst="ellipse">
            <a:avLst/>
          </a:prstGeom>
          <a:ln w="15875">
            <a:solidFill>
              <a:srgbClr val="2E7D5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Portrait 0 ring">
            <a:extLst>
              <a:ext uri="{FF2B5EF4-FFF2-40B4-BE49-F238E27FC236}">
                <a16:creationId xmlns:a16="http://schemas.microsoft.com/office/drawing/2014/main" id="{ED6845BA-0C5A-67DF-1D3E-F15AF374D7F3}"/>
              </a:ext>
            </a:extLst>
          </p:cNvPr>
          <p:cNvSpPr/>
          <p:nvPr/>
        </p:nvSpPr>
        <p:spPr>
          <a:xfrm>
            <a:off x="825500" y="1321308"/>
            <a:ext cx="1625600" cy="2209800"/>
          </a:xfrm>
          <a:prstGeom prst="ellipse">
            <a:avLst/>
          </a:prstGeom>
          <a:noFill/>
          <a:ln w="9525" cap="flat" cmpd="sng" algn="ctr">
            <a:solidFill>
              <a:srgbClr val="2E7D5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erson 0">
            <a:extLst>
              <a:ext uri="{FF2B5EF4-FFF2-40B4-BE49-F238E27FC236}">
                <a16:creationId xmlns:a16="http://schemas.microsoft.com/office/drawing/2014/main" id="{73E99E68-A4DA-47E1-7D61-EE64F1B7D295}"/>
              </a:ext>
            </a:extLst>
          </p:cNvPr>
          <p:cNvSpPr txBox="1"/>
          <p:nvPr/>
        </p:nvSpPr>
        <p:spPr>
          <a:xfrm>
            <a:off x="2794000" y="1526477"/>
            <a:ext cx="8483600" cy="17994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600" b="1" dirty="0">
                <a:solidFill>
                  <a:srgbClr val="2E7D5B"/>
                </a:solidFill>
                <a:latin typeface="Constantia" panose="02030602050306030303" pitchFamily="18" charset="0"/>
              </a:rPr>
              <a:t>Доминго </a:t>
            </a:r>
            <a:r>
              <a:rPr lang="ru-RU" sz="2600" b="1" dirty="0" err="1">
                <a:solidFill>
                  <a:srgbClr val="2E7D5B"/>
                </a:solidFill>
                <a:latin typeface="Constantia" panose="02030602050306030303" pitchFamily="18" charset="0"/>
              </a:rPr>
              <a:t>Фаустино</a:t>
            </a:r>
            <a:r>
              <a:rPr lang="ru-RU" sz="2600" b="1" dirty="0">
                <a:solidFill>
                  <a:srgbClr val="2E7D5B"/>
                </a:solidFill>
                <a:latin typeface="Constantia" panose="02030602050306030303" pitchFamily="18" charset="0"/>
              </a:rPr>
              <a:t> Сармьенто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 — президент Аргентины, выдающийся государственный деятель и писатель. Автор книги </a:t>
            </a:r>
            <a:r>
              <a:rPr lang="ru-RU" sz="2200" i="1" dirty="0">
                <a:solidFill>
                  <a:srgbClr val="1F2526"/>
                </a:solidFill>
                <a:latin typeface="Segoe UI" panose="020B0502040204020203" pitchFamily="34" charset="0"/>
              </a:rPr>
              <a:t>«Факундо: цивилизация и варварство»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, в которой обосновывал необходимость развития европейской культуры для прогресса Аргентины.</a:t>
            </a:r>
          </a:p>
        </p:txBody>
      </p:sp>
      <p:sp>
        <p:nvSpPr>
          <p:cNvPr id="12" name="Person 1 card">
            <a:extLst>
              <a:ext uri="{FF2B5EF4-FFF2-40B4-BE49-F238E27FC236}">
                <a16:creationId xmlns:a16="http://schemas.microsoft.com/office/drawing/2014/main" id="{E9B4999F-FC7A-120B-8257-693DD80A61A9}"/>
              </a:ext>
            </a:extLst>
          </p:cNvPr>
          <p:cNvSpPr/>
          <p:nvPr/>
        </p:nvSpPr>
        <p:spPr>
          <a:xfrm>
            <a:off x="609600" y="3823208"/>
            <a:ext cx="10972800" cy="2438400"/>
          </a:xfrm>
          <a:prstGeom prst="roundRect">
            <a:avLst>
              <a:gd name="adj" fmla="val 5000"/>
            </a:avLst>
          </a:prstGeom>
          <a:solidFill>
            <a:srgbClr val="F8E6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ortrait 1" descr="Эмилиано Сапата, 1911 г. (Библиотека Конгресса США)">
            <a:extLst>
              <a:ext uri="{FF2B5EF4-FFF2-40B4-BE49-F238E27FC236}">
                <a16:creationId xmlns:a16="http://schemas.microsoft.com/office/drawing/2014/main" id="{5E3CBEDD-EAC9-1C49-9AB0-109FAD90EA6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4001008"/>
            <a:ext cx="1498600" cy="2082800"/>
          </a:xfrm>
          <a:prstGeom prst="ellipse">
            <a:avLst/>
          </a:prstGeom>
          <a:ln w="15875">
            <a:solidFill>
              <a:srgbClr val="C060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Portrait 1 ring">
            <a:extLst>
              <a:ext uri="{FF2B5EF4-FFF2-40B4-BE49-F238E27FC236}">
                <a16:creationId xmlns:a16="http://schemas.microsoft.com/office/drawing/2014/main" id="{C0FFB41B-8014-E9F7-5640-F4234C99BEBE}"/>
              </a:ext>
            </a:extLst>
          </p:cNvPr>
          <p:cNvSpPr/>
          <p:nvPr/>
        </p:nvSpPr>
        <p:spPr>
          <a:xfrm>
            <a:off x="825500" y="3937508"/>
            <a:ext cx="1625600" cy="2209800"/>
          </a:xfrm>
          <a:prstGeom prst="ellipse">
            <a:avLst/>
          </a:prstGeom>
          <a:noFill/>
          <a:ln w="9525" cap="flat" cmpd="sng" algn="ctr">
            <a:solidFill>
              <a:srgbClr val="C060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erson 1">
            <a:extLst>
              <a:ext uri="{FF2B5EF4-FFF2-40B4-BE49-F238E27FC236}">
                <a16:creationId xmlns:a16="http://schemas.microsoft.com/office/drawing/2014/main" id="{C4F60469-7EF7-6D02-98B7-2865C34650A6}"/>
              </a:ext>
            </a:extLst>
          </p:cNvPr>
          <p:cNvSpPr txBox="1"/>
          <p:nvPr/>
        </p:nvSpPr>
        <p:spPr>
          <a:xfrm>
            <a:off x="2794000" y="4142678"/>
            <a:ext cx="8483600" cy="17994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600" b="1" dirty="0">
                <a:solidFill>
                  <a:srgbClr val="C0603A"/>
                </a:solidFill>
                <a:latin typeface="Constantia" panose="02030602050306030303" pitchFamily="18" charset="0"/>
              </a:rPr>
              <a:t>Эмилиано </a:t>
            </a:r>
            <a:r>
              <a:rPr lang="ru-RU" sz="2600" b="1" dirty="0" err="1">
                <a:solidFill>
                  <a:srgbClr val="C0603A"/>
                </a:solidFill>
                <a:latin typeface="Constantia" panose="02030602050306030303" pitchFamily="18" charset="0"/>
              </a:rPr>
              <a:t>Сапата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 — мексиканский революционный лидер, аграрный повстанец, один из ключевых участников Мексиканской революции. Боролся за права крестьян и реализацию реформ, направленных на перераспределение земли.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4E9CF599-8A53-3CA6-02ED-0DC0AD6C54B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7F6C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7F6C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9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4F328B4-74B6-61C3-477A-DBDB21DA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E8BE6A"/>
                </a:solidFill>
                <a:latin typeface="Constantia" panose="02030602050306030303" pitchFamily="18" charset="0"/>
              </a:rPr>
              <a:t>Политическое развитие Латинской Америки на рубеже XIX—XX вв.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1B19FDD0-143E-76A3-2F32-C136F136C8D6}"/>
              </a:ext>
            </a:extLst>
          </p:cNvPr>
          <p:cNvSpPr/>
          <p:nvPr/>
        </p:nvSpPr>
        <p:spPr>
          <a:xfrm>
            <a:off x="609600" y="1383792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B8A9B298-C764-E8DD-D9E1-923EDC3BD9CF}"/>
              </a:ext>
            </a:extLst>
          </p:cNvPr>
          <p:cNvSpPr/>
          <p:nvPr/>
        </p:nvSpPr>
        <p:spPr>
          <a:xfrm>
            <a:off x="876300" y="1383792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9F2285E2-C13D-5B1F-1B9B-783BE2335B10}"/>
              </a:ext>
            </a:extLst>
          </p:cNvPr>
          <p:cNvSpPr/>
          <p:nvPr/>
        </p:nvSpPr>
        <p:spPr>
          <a:xfrm>
            <a:off x="1143000" y="1383792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54E147B9-8E88-CA06-43A9-4CA6AEFFA964}"/>
              </a:ext>
            </a:extLst>
          </p:cNvPr>
          <p:cNvCxnSpPr/>
          <p:nvPr/>
        </p:nvCxnSpPr>
        <p:spPr>
          <a:xfrm>
            <a:off x="1473200" y="1409192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Independence card">
            <a:extLst>
              <a:ext uri="{FF2B5EF4-FFF2-40B4-BE49-F238E27FC236}">
                <a16:creationId xmlns:a16="http://schemas.microsoft.com/office/drawing/2014/main" id="{DF6C920F-2222-BB9E-F3A3-5B157C468425}"/>
              </a:ext>
            </a:extLst>
          </p:cNvPr>
          <p:cNvSpPr/>
          <p:nvPr/>
        </p:nvSpPr>
        <p:spPr>
          <a:xfrm>
            <a:off x="609600" y="1586992"/>
            <a:ext cx="10972800" cy="975360"/>
          </a:xfrm>
          <a:prstGeom prst="roundRect">
            <a:avLst>
              <a:gd name="adj" fmla="val 6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Independence">
            <a:extLst>
              <a:ext uri="{FF2B5EF4-FFF2-40B4-BE49-F238E27FC236}">
                <a16:creationId xmlns:a16="http://schemas.microsoft.com/office/drawing/2014/main" id="{95386F0E-AFAC-C831-727D-C5E54AC4B3D9}"/>
              </a:ext>
            </a:extLst>
          </p:cNvPr>
          <p:cNvSpPr txBox="1"/>
          <p:nvPr/>
        </p:nvSpPr>
        <p:spPr>
          <a:xfrm>
            <a:off x="863600" y="1739392"/>
            <a:ext cx="10541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i="1" dirty="0">
                <a:solidFill>
                  <a:srgbClr val="7FC9A6"/>
                </a:solidFill>
                <a:latin typeface="Segoe UI" panose="020B0502040204020203" pitchFamily="34" charset="0"/>
              </a:rPr>
              <a:t>Война за независимость (1810–1826 гг.)</a:t>
            </a:r>
            <a:r>
              <a:rPr lang="ru-RU" sz="2200" dirty="0">
                <a:solidFill>
                  <a:srgbClr val="F4EEE2"/>
                </a:solidFill>
                <a:latin typeface="Segoe UI" panose="020B0502040204020203" pitchFamily="34" charset="0"/>
              </a:rPr>
              <a:t> привела к потере Испанией почти всех колоний в Латинской Америке.</a:t>
            </a:r>
          </a:p>
        </p:txBody>
      </p:sp>
      <p:sp>
        <p:nvSpPr>
          <p:cNvPr id="9" name="Independence bar">
            <a:extLst>
              <a:ext uri="{FF2B5EF4-FFF2-40B4-BE49-F238E27FC236}">
                <a16:creationId xmlns:a16="http://schemas.microsoft.com/office/drawing/2014/main" id="{D8B2AACC-50CE-B30D-7166-3C7DC762FDAA}"/>
              </a:ext>
            </a:extLst>
          </p:cNvPr>
          <p:cNvSpPr/>
          <p:nvPr/>
        </p:nvSpPr>
        <p:spPr>
          <a:xfrm>
            <a:off x="711200" y="1713992"/>
            <a:ext cx="50800" cy="721360"/>
          </a:xfrm>
          <a:prstGeom prst="rect">
            <a:avLst/>
          </a:prstGeom>
          <a:solidFill>
            <a:srgbClr val="7FC9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lonies">
            <a:extLst>
              <a:ext uri="{FF2B5EF4-FFF2-40B4-BE49-F238E27FC236}">
                <a16:creationId xmlns:a16="http://schemas.microsoft.com/office/drawing/2014/main" id="{E6F88641-1F64-150D-452F-92858872E705}"/>
              </a:ext>
            </a:extLst>
          </p:cNvPr>
          <p:cNvSpPr txBox="1"/>
          <p:nvPr/>
        </p:nvSpPr>
        <p:spPr>
          <a:xfrm>
            <a:off x="609600" y="2740152"/>
            <a:ext cx="5334000" cy="325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800"/>
              </a:spcAft>
              <a:buClr>
                <a:srgbClr val="E8BE6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На островах Карибского моря сохранялись владения </a:t>
            </a:r>
            <a:r>
              <a:rPr lang="ru-RU" sz="2000" b="1" dirty="0">
                <a:solidFill>
                  <a:srgbClr val="9DB4DA"/>
                </a:solidFill>
                <a:latin typeface="Segoe UI" panose="020B0502040204020203" pitchFamily="34" charset="0"/>
              </a:rPr>
              <a:t>Англии, Франции, Нидерландов и Дании</a:t>
            </a: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.</a:t>
            </a:r>
          </a:p>
          <a:p>
            <a:pPr marL="304800" indent="-304800">
              <a:spcAft>
                <a:spcPts val="800"/>
              </a:spcAft>
              <a:buClr>
                <a:srgbClr val="E8BE6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000" b="1" dirty="0">
                <a:solidFill>
                  <a:srgbClr val="E89A92"/>
                </a:solidFill>
                <a:latin typeface="Segoe UI" panose="020B0502040204020203" pitchFamily="34" charset="0"/>
              </a:rPr>
              <a:t>Испания</a:t>
            </a: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 не сразу признала независимость колоний и пыталась вернуть утраченные территории, включая Кубу и Пуэрто-Рико.</a:t>
            </a:r>
          </a:p>
          <a:p>
            <a:pPr marL="304800" indent="-304800">
              <a:spcAft>
                <a:spcPts val="800"/>
              </a:spcAft>
              <a:buClr>
                <a:srgbClr val="E8BE6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В конце XIX века оставались испанские владения Куба и Пуэрто-Рико; в 1860-х годах </a:t>
            </a:r>
            <a:r>
              <a:rPr lang="ru-RU" sz="2000" b="1" dirty="0">
                <a:solidFill>
                  <a:srgbClr val="E89A92"/>
                </a:solidFill>
                <a:latin typeface="Segoe UI" panose="020B0502040204020203" pitchFamily="34" charset="0"/>
              </a:rPr>
              <a:t>оккупировала Доминикану</a:t>
            </a: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, вела войны с Перу и Чили.</a:t>
            </a:r>
          </a:p>
        </p:txBody>
      </p:sp>
      <p:sp>
        <p:nvSpPr>
          <p:cNvPr id="11" name="Caribbean map mount">
            <a:extLst>
              <a:ext uri="{FF2B5EF4-FFF2-40B4-BE49-F238E27FC236}">
                <a16:creationId xmlns:a16="http://schemas.microsoft.com/office/drawing/2014/main" id="{DDDCEE5D-7067-AB22-988E-BD22CBA070D4}"/>
              </a:ext>
            </a:extLst>
          </p:cNvPr>
          <p:cNvSpPr/>
          <p:nvPr/>
        </p:nvSpPr>
        <p:spPr>
          <a:xfrm>
            <a:off x="6172200" y="2860209"/>
            <a:ext cx="5511800" cy="3420534"/>
          </a:xfrm>
          <a:prstGeom prst="roundRect">
            <a:avLst>
              <a:gd name="adj" fmla="val 3000"/>
            </a:avLst>
          </a:prstGeom>
          <a:solidFill>
            <a:srgbClr val="F4EFE3"/>
          </a:solidFill>
          <a:ln w="9525">
            <a:solidFill>
              <a:srgbClr val="B783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Caribbean map" descr="Мексика, Центральная Америка и Вест-Индия (карта С. А. Митчелла, 1880-е гг.)">
            <a:extLst>
              <a:ext uri="{FF2B5EF4-FFF2-40B4-BE49-F238E27FC236}">
                <a16:creationId xmlns:a16="http://schemas.microsoft.com/office/drawing/2014/main" id="{0E4ABDC8-2ADF-7657-809E-AED4AE2706A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2961809"/>
            <a:ext cx="5308600" cy="3217333"/>
          </a:xfrm>
          <a:prstGeom prst="rect">
            <a:avLst/>
          </a:prstGeom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34544CA8-36BC-02D2-E9E3-A7A9C35606A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34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BE1D6B5-5AF1-CBCC-FA4F-8178047CC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1F2526"/>
                </a:solidFill>
                <a:latin typeface="Constantia" panose="02030602050306030303" pitchFamily="18" charset="0"/>
              </a:rPr>
              <a:t>Политическое развитие Латинской Америки на рубеже XIX—XX вв.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65A50399-7C99-BFB8-7651-ED0F1A2F4C4B}"/>
              </a:ext>
            </a:extLst>
          </p:cNvPr>
          <p:cNvSpPr/>
          <p:nvPr/>
        </p:nvSpPr>
        <p:spPr>
          <a:xfrm>
            <a:off x="609600" y="1383792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C2F23587-08AF-2D5F-FA87-ED0542B39CC0}"/>
              </a:ext>
            </a:extLst>
          </p:cNvPr>
          <p:cNvSpPr/>
          <p:nvPr/>
        </p:nvSpPr>
        <p:spPr>
          <a:xfrm>
            <a:off x="876300" y="1383792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1C5EAC6D-0C7E-F81F-0349-A696D00EB9FC}"/>
              </a:ext>
            </a:extLst>
          </p:cNvPr>
          <p:cNvSpPr/>
          <p:nvPr/>
        </p:nvSpPr>
        <p:spPr>
          <a:xfrm>
            <a:off x="1143000" y="1383792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4AC6BB5D-8E1A-3C8D-D9E5-CFE4F5060815}"/>
              </a:ext>
            </a:extLst>
          </p:cNvPr>
          <p:cNvCxnSpPr/>
          <p:nvPr/>
        </p:nvCxnSpPr>
        <p:spPr>
          <a:xfrm>
            <a:off x="1473200" y="1409192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tates">
            <a:extLst>
              <a:ext uri="{FF2B5EF4-FFF2-40B4-BE49-F238E27FC236}">
                <a16:creationId xmlns:a16="http://schemas.microsoft.com/office/drawing/2014/main" id="{2318CE02-74D1-2A05-2ABB-CDE369AF926B}"/>
              </a:ext>
            </a:extLst>
          </p:cNvPr>
          <p:cNvSpPr txBox="1"/>
          <p:nvPr/>
        </p:nvSpPr>
        <p:spPr>
          <a:xfrm>
            <a:off x="609600" y="1586992"/>
            <a:ext cx="10972800" cy="7101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На континенте существовало </a:t>
            </a:r>
            <a:r>
              <a:rPr lang="ru-RU" sz="2300" b="1" dirty="0">
                <a:solidFill>
                  <a:srgbClr val="2E7D5B"/>
                </a:solidFill>
                <a:latin typeface="Segoe UI" panose="020B0502040204020203" pitchFamily="34" charset="0"/>
              </a:rPr>
              <a:t>около двух десятков независимых государств</a:t>
            </a: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, крупнейшие — </a:t>
            </a:r>
            <a:r>
              <a:rPr lang="ru-RU" sz="2300" b="1" dirty="0">
                <a:solidFill>
                  <a:srgbClr val="1F2526"/>
                </a:solidFill>
                <a:latin typeface="Segoe UI" panose="020B0502040204020203" pitchFamily="34" charset="0"/>
              </a:rPr>
              <a:t>Аргентина, Мексика, Бразилия</a:t>
            </a: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 (более 60% населения региона).</a:t>
            </a:r>
          </a:p>
        </p:txBody>
      </p:sp>
      <p:pic>
        <p:nvPicPr>
          <p:cNvPr id="9" name="City 0" descr="Буэнос-Айрес, Авенида-де-Майо, 1908–1919 гг.">
            <a:extLst>
              <a:ext uri="{FF2B5EF4-FFF2-40B4-BE49-F238E27FC236}">
                <a16:creationId xmlns:a16="http://schemas.microsoft.com/office/drawing/2014/main" id="{9D2B8F80-048F-46D8-79E8-920BE7B7B9A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00376"/>
            <a:ext cx="3505200" cy="2057400"/>
          </a:xfrm>
          <a:prstGeom prst="roundRect">
            <a:avLst>
              <a:gd name="adj" fmla="val 4000"/>
            </a:avLst>
          </a:prstGeom>
          <a:ln w="12700">
            <a:solidFill>
              <a:srgbClr val="D6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1" name="City 1" descr="Мехико: собор на главной площади, ок. 1905–1910 гг.">
            <a:extLst>
              <a:ext uri="{FF2B5EF4-FFF2-40B4-BE49-F238E27FC236}">
                <a16:creationId xmlns:a16="http://schemas.microsoft.com/office/drawing/2014/main" id="{B8E59B1E-0413-BC3C-D3A9-D234ECB9100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500376"/>
            <a:ext cx="3505200" cy="2057400"/>
          </a:xfrm>
          <a:prstGeom prst="roundRect">
            <a:avLst>
              <a:gd name="adj" fmla="val 4000"/>
            </a:avLst>
          </a:prstGeom>
          <a:ln w="12700">
            <a:solidFill>
              <a:srgbClr val="D6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3" name="City 2" descr="Рио-де-Жанейро, Центральный проспект, 1906 г.">
            <a:extLst>
              <a:ext uri="{FF2B5EF4-FFF2-40B4-BE49-F238E27FC236}">
                <a16:creationId xmlns:a16="http://schemas.microsoft.com/office/drawing/2014/main" id="{F720F664-8D69-E1AE-30DF-83DFAF66D99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2500376"/>
            <a:ext cx="3505200" cy="2057400"/>
          </a:xfrm>
          <a:prstGeom prst="roundRect">
            <a:avLst>
              <a:gd name="adj" fmla="val 4000"/>
            </a:avLst>
          </a:prstGeom>
          <a:ln w="12700">
            <a:solidFill>
              <a:srgbClr val="D6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Liberalism card">
            <a:extLst>
              <a:ext uri="{FF2B5EF4-FFF2-40B4-BE49-F238E27FC236}">
                <a16:creationId xmlns:a16="http://schemas.microsoft.com/office/drawing/2014/main" id="{AA84BB16-EF34-17CF-BE41-CCCFC2F295B1}"/>
              </a:ext>
            </a:extLst>
          </p:cNvPr>
          <p:cNvSpPr/>
          <p:nvPr/>
        </p:nvSpPr>
        <p:spPr>
          <a:xfrm>
            <a:off x="609600" y="4786376"/>
            <a:ext cx="10972800" cy="1056640"/>
          </a:xfrm>
          <a:prstGeom prst="roundRect">
            <a:avLst>
              <a:gd name="adj" fmla="val 6000"/>
            </a:avLst>
          </a:prstGeom>
          <a:solidFill>
            <a:srgbClr val="F6EB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iberalism">
            <a:extLst>
              <a:ext uri="{FF2B5EF4-FFF2-40B4-BE49-F238E27FC236}">
                <a16:creationId xmlns:a16="http://schemas.microsoft.com/office/drawing/2014/main" id="{BA1C126E-6AB4-02FF-4F9B-CBD635A8DD0F}"/>
              </a:ext>
            </a:extLst>
          </p:cNvPr>
          <p:cNvSpPr txBox="1"/>
          <p:nvPr/>
        </p:nvSpPr>
        <p:spPr>
          <a:xfrm>
            <a:off x="889000" y="4964176"/>
            <a:ext cx="10490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В регионе сочетались </a:t>
            </a:r>
            <a:r>
              <a:rPr lang="ru-RU" sz="2300" b="1" dirty="0">
                <a:solidFill>
                  <a:srgbClr val="3F5A86"/>
                </a:solidFill>
                <a:latin typeface="Segoe UI" panose="020B0502040204020203" pitchFamily="34" charset="0"/>
              </a:rPr>
              <a:t>идеи либерализма</a:t>
            </a: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 и </a:t>
            </a:r>
            <a:r>
              <a:rPr lang="ru-RU" sz="2300" b="1" dirty="0">
                <a:solidFill>
                  <a:srgbClr val="B7832A"/>
                </a:solidFill>
                <a:latin typeface="Segoe UI" panose="020B0502040204020203" pitchFamily="34" charset="0"/>
              </a:rPr>
              <a:t>традиционные испанские культурные черты</a:t>
            </a: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, проявлявшиеся в </a:t>
            </a:r>
            <a:r>
              <a:rPr lang="ru-RU" sz="2300" b="1" dirty="0" err="1">
                <a:solidFill>
                  <a:srgbClr val="2E7D5B"/>
                </a:solidFill>
                <a:latin typeface="Segoe UI" panose="020B0502040204020203" pitchFamily="34" charset="0"/>
              </a:rPr>
              <a:t>каудильизме</a:t>
            </a:r>
            <a:r>
              <a:rPr lang="ru-RU" sz="2300" b="1" dirty="0">
                <a:solidFill>
                  <a:srgbClr val="2E7D5B"/>
                </a:solidFill>
                <a:latin typeface="Segoe UI" panose="020B0502040204020203" pitchFamily="34" charset="0"/>
              </a:rPr>
              <a:t> и клановых </a:t>
            </a:r>
            <a:r>
              <a:rPr lang="ru-RU" sz="2300" b="1" dirty="0" err="1">
                <a:solidFill>
                  <a:srgbClr val="2E7D5B"/>
                </a:solidFill>
                <a:latin typeface="Segoe UI" panose="020B0502040204020203" pitchFamily="34" charset="0"/>
              </a:rPr>
              <a:t>борьбах</a:t>
            </a: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6" name="Liberalism bar">
            <a:extLst>
              <a:ext uri="{FF2B5EF4-FFF2-40B4-BE49-F238E27FC236}">
                <a16:creationId xmlns:a16="http://schemas.microsoft.com/office/drawing/2014/main" id="{265FAAC5-99CD-532E-54DF-0156E4594EFE}"/>
              </a:ext>
            </a:extLst>
          </p:cNvPr>
          <p:cNvSpPr/>
          <p:nvPr/>
        </p:nvSpPr>
        <p:spPr>
          <a:xfrm>
            <a:off x="711200" y="4913376"/>
            <a:ext cx="50800" cy="80264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6EFA823B-416F-D421-1C9F-67C04974508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7F6C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7F6C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875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B92F207-CAD6-CF14-6711-975F32E8D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E8BE6A"/>
                </a:solidFill>
                <a:latin typeface="Constantia" panose="02030602050306030303" pitchFamily="18" charset="0"/>
              </a:rPr>
              <a:t>Политическое развитие Латинской Америки на рубеже XIX—XX вв.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23113394-9513-5C68-5569-F5AD8D2EA5FE}"/>
              </a:ext>
            </a:extLst>
          </p:cNvPr>
          <p:cNvSpPr/>
          <p:nvPr/>
        </p:nvSpPr>
        <p:spPr>
          <a:xfrm>
            <a:off x="609600" y="1383792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09DAFA63-A384-9F09-F2B1-0F474DF38CBE}"/>
              </a:ext>
            </a:extLst>
          </p:cNvPr>
          <p:cNvSpPr/>
          <p:nvPr/>
        </p:nvSpPr>
        <p:spPr>
          <a:xfrm>
            <a:off x="876300" y="1383792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DBB5735B-7161-586E-D0BF-D395B36E0FC3}"/>
              </a:ext>
            </a:extLst>
          </p:cNvPr>
          <p:cNvSpPr/>
          <p:nvPr/>
        </p:nvSpPr>
        <p:spPr>
          <a:xfrm>
            <a:off x="1143000" y="1383792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AF92BCBA-28F7-CE56-AF8F-66A6D1652675}"/>
              </a:ext>
            </a:extLst>
          </p:cNvPr>
          <p:cNvCxnSpPr/>
          <p:nvPr/>
        </p:nvCxnSpPr>
        <p:spPr>
          <a:xfrm>
            <a:off x="1473200" y="1409192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Diaz" descr="Порфирио Диас, президент Мексики (фотография нач. XX в.)">
            <a:extLst>
              <a:ext uri="{FF2B5EF4-FFF2-40B4-BE49-F238E27FC236}">
                <a16:creationId xmlns:a16="http://schemas.microsoft.com/office/drawing/2014/main" id="{9B12FC2F-C003-9C80-E5B5-25282B55705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63192"/>
            <a:ext cx="1625600" cy="2108200"/>
          </a:xfrm>
          <a:prstGeom prst="ellipse">
            <a:avLst/>
          </a:prstGeom>
          <a:ln w="15875">
            <a:solidFill>
              <a:srgbClr val="E8BE6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Diaz ring">
            <a:extLst>
              <a:ext uri="{FF2B5EF4-FFF2-40B4-BE49-F238E27FC236}">
                <a16:creationId xmlns:a16="http://schemas.microsoft.com/office/drawing/2014/main" id="{D8F79EB7-EA47-70A2-55B9-09B5A707F5A0}"/>
              </a:ext>
            </a:extLst>
          </p:cNvPr>
          <p:cNvSpPr/>
          <p:nvPr/>
        </p:nvSpPr>
        <p:spPr>
          <a:xfrm>
            <a:off x="622300" y="1599692"/>
            <a:ext cx="1752600" cy="2235200"/>
          </a:xfrm>
          <a:prstGeom prst="ellipse">
            <a:avLst/>
          </a:prstGeom>
          <a:noFill/>
          <a:ln w="9525" cap="flat" cmpd="sng" algn="ctr">
            <a:solidFill>
              <a:srgbClr val="E8BE6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Zapata2" descr="Эмилиано Сапата, 1911 г.">
            <a:extLst>
              <a:ext uri="{FF2B5EF4-FFF2-40B4-BE49-F238E27FC236}">
                <a16:creationId xmlns:a16="http://schemas.microsoft.com/office/drawing/2014/main" id="{76D977B8-789C-5B95-FF3A-343CCBE32F3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663192"/>
            <a:ext cx="1625600" cy="2108200"/>
          </a:xfrm>
          <a:prstGeom prst="ellipse">
            <a:avLst/>
          </a:prstGeom>
          <a:ln w="15875">
            <a:solidFill>
              <a:srgbClr val="7FC9A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Zapata2 ring">
            <a:extLst>
              <a:ext uri="{FF2B5EF4-FFF2-40B4-BE49-F238E27FC236}">
                <a16:creationId xmlns:a16="http://schemas.microsoft.com/office/drawing/2014/main" id="{E993E637-B28B-AB2B-6B6D-081DB91319B9}"/>
              </a:ext>
            </a:extLst>
          </p:cNvPr>
          <p:cNvSpPr/>
          <p:nvPr/>
        </p:nvSpPr>
        <p:spPr>
          <a:xfrm>
            <a:off x="2451100" y="1599692"/>
            <a:ext cx="1752600" cy="2235200"/>
          </a:xfrm>
          <a:prstGeom prst="ellipse">
            <a:avLst/>
          </a:prstGeom>
          <a:noFill/>
          <a:ln w="9525" cap="flat" cmpd="sng" algn="ctr">
            <a:solidFill>
              <a:srgbClr val="7FC9A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volution">
            <a:extLst>
              <a:ext uri="{FF2B5EF4-FFF2-40B4-BE49-F238E27FC236}">
                <a16:creationId xmlns:a16="http://schemas.microsoft.com/office/drawing/2014/main" id="{049B63F0-4DAD-1097-C775-D78E82A6141E}"/>
              </a:ext>
            </a:extLst>
          </p:cNvPr>
          <p:cNvSpPr txBox="1"/>
          <p:nvPr/>
        </p:nvSpPr>
        <p:spPr>
          <a:xfrm>
            <a:off x="4495800" y="1637792"/>
            <a:ext cx="70866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b="1" dirty="0">
                <a:solidFill>
                  <a:srgbClr val="E8BE6A"/>
                </a:solidFill>
                <a:latin typeface="Constantia" panose="02030602050306030303" pitchFamily="18" charset="0"/>
              </a:rPr>
              <a:t>В Мексике революция 1910–1917 гг.</a:t>
            </a:r>
            <a:r>
              <a:rPr lang="ru-RU" sz="2200" dirty="0">
                <a:solidFill>
                  <a:srgbClr val="F4EEE2"/>
                </a:solidFill>
                <a:latin typeface="Segoe UI" panose="020B0502040204020203" pitchFamily="34" charset="0"/>
              </a:rPr>
              <a:t> боролась против диктатуры </a:t>
            </a:r>
            <a:r>
              <a:rPr lang="ru-RU" sz="2200" b="1" dirty="0">
                <a:solidFill>
                  <a:srgbClr val="F4EEE2"/>
                </a:solidFill>
                <a:latin typeface="Segoe UI" panose="020B0502040204020203" pitchFamily="34" charset="0"/>
              </a:rPr>
              <a:t>П. Диаса</a:t>
            </a:r>
            <a:r>
              <a:rPr lang="ru-RU" sz="2200" dirty="0">
                <a:solidFill>
                  <a:srgbClr val="F4EEE2"/>
                </a:solidFill>
                <a:latin typeface="Segoe UI" panose="020B0502040204020203" pitchFamily="34" charset="0"/>
              </a:rPr>
              <a:t>, решая земельный вопрос и проводя демократические реформы.</a:t>
            </a:r>
          </a:p>
        </p:txBody>
      </p:sp>
      <p:pic>
        <p:nvPicPr>
          <p:cNvPr id="15" name="Rev photo" descr="Франсиско (Панчо) Вилья со своими войсками, 1914 г.">
            <a:extLst>
              <a:ext uri="{FF2B5EF4-FFF2-40B4-BE49-F238E27FC236}">
                <a16:creationId xmlns:a16="http://schemas.microsoft.com/office/drawing/2014/main" id="{BCB97E82-EF34-C189-1905-3BA8B6F6416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49192"/>
            <a:ext cx="3810000" cy="2400808"/>
          </a:xfrm>
          <a:prstGeom prst="roundRect">
            <a:avLst>
              <a:gd name="adj" fmla="val 4000"/>
            </a:avLst>
          </a:prstGeom>
          <a:ln w="12700">
            <a:solidFill>
              <a:srgbClr val="2A4A5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Peasants card">
            <a:extLst>
              <a:ext uri="{FF2B5EF4-FFF2-40B4-BE49-F238E27FC236}">
                <a16:creationId xmlns:a16="http://schemas.microsoft.com/office/drawing/2014/main" id="{A5DEFFFB-7A7C-3266-FC9D-02A5CC58A0CD}"/>
              </a:ext>
            </a:extLst>
          </p:cNvPr>
          <p:cNvSpPr/>
          <p:nvPr/>
        </p:nvSpPr>
        <p:spPr>
          <a:xfrm>
            <a:off x="4699000" y="3949192"/>
            <a:ext cx="6883400" cy="1168400"/>
          </a:xfrm>
          <a:prstGeom prst="roundRect">
            <a:avLst>
              <a:gd name="adj" fmla="val 6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easants">
            <a:extLst>
              <a:ext uri="{FF2B5EF4-FFF2-40B4-BE49-F238E27FC236}">
                <a16:creationId xmlns:a16="http://schemas.microsoft.com/office/drawing/2014/main" id="{E241A443-098F-96BE-3D8E-9F14824EF1C3}"/>
              </a:ext>
            </a:extLst>
          </p:cNvPr>
          <p:cNvSpPr txBox="1"/>
          <p:nvPr/>
        </p:nvSpPr>
        <p:spPr>
          <a:xfrm>
            <a:off x="4927600" y="4076192"/>
            <a:ext cx="6502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i="1" dirty="0">
                <a:solidFill>
                  <a:srgbClr val="F4EEE2"/>
                </a:solidFill>
                <a:latin typeface="Segoe UI" panose="020B0502040204020203" pitchFamily="34" charset="0"/>
              </a:rPr>
              <a:t>Мексиканская революция включала </a:t>
            </a:r>
            <a:r>
              <a:rPr lang="ru-RU" sz="2000" b="1" i="1" dirty="0">
                <a:solidFill>
                  <a:srgbClr val="7FC9A6"/>
                </a:solidFill>
                <a:latin typeface="Segoe UI" panose="020B0502040204020203" pitchFamily="34" charset="0"/>
              </a:rPr>
              <a:t>крестьянское движение</a:t>
            </a:r>
            <a:r>
              <a:rPr lang="ru-RU" sz="2000" i="1" dirty="0">
                <a:solidFill>
                  <a:srgbClr val="F4EEE2"/>
                </a:solidFill>
                <a:latin typeface="Segoe UI" panose="020B0502040204020203" pitchFamily="34" charset="0"/>
              </a:rPr>
              <a:t> и привела к важным социальным изменениям, несмотря на вмешательство США.</a:t>
            </a:r>
          </a:p>
        </p:txBody>
      </p:sp>
      <p:sp>
        <p:nvSpPr>
          <p:cNvPr id="18" name="Peasants bar">
            <a:extLst>
              <a:ext uri="{FF2B5EF4-FFF2-40B4-BE49-F238E27FC236}">
                <a16:creationId xmlns:a16="http://schemas.microsoft.com/office/drawing/2014/main" id="{7B1571BE-D85E-B6E9-79F6-F708AF855F33}"/>
              </a:ext>
            </a:extLst>
          </p:cNvPr>
          <p:cNvSpPr/>
          <p:nvPr/>
        </p:nvSpPr>
        <p:spPr>
          <a:xfrm>
            <a:off x="4800600" y="4076192"/>
            <a:ext cx="50800" cy="914400"/>
          </a:xfrm>
          <a:prstGeom prst="rect">
            <a:avLst/>
          </a:prstGeom>
          <a:solidFill>
            <a:srgbClr val="7FC9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US intervention card">
            <a:extLst>
              <a:ext uri="{FF2B5EF4-FFF2-40B4-BE49-F238E27FC236}">
                <a16:creationId xmlns:a16="http://schemas.microsoft.com/office/drawing/2014/main" id="{DE1C7F9C-94FE-71B7-71CD-75FAF36A3827}"/>
              </a:ext>
            </a:extLst>
          </p:cNvPr>
          <p:cNvSpPr/>
          <p:nvPr/>
        </p:nvSpPr>
        <p:spPr>
          <a:xfrm>
            <a:off x="4699000" y="5244592"/>
            <a:ext cx="6883400" cy="1168400"/>
          </a:xfrm>
          <a:prstGeom prst="roundRect">
            <a:avLst>
              <a:gd name="adj" fmla="val 6000"/>
            </a:avLst>
          </a:prstGeom>
          <a:solidFill>
            <a:srgbClr val="F5E0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US intervention">
            <a:extLst>
              <a:ext uri="{FF2B5EF4-FFF2-40B4-BE49-F238E27FC236}">
                <a16:creationId xmlns:a16="http://schemas.microsoft.com/office/drawing/2014/main" id="{855B464E-8494-AEF3-0151-99C2EF0706EB}"/>
              </a:ext>
            </a:extLst>
          </p:cNvPr>
          <p:cNvSpPr txBox="1"/>
          <p:nvPr/>
        </p:nvSpPr>
        <p:spPr>
          <a:xfrm>
            <a:off x="4927600" y="5371592"/>
            <a:ext cx="6502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США активно вмешивались в мексиканские дела, включая </a:t>
            </a:r>
            <a:r>
              <a:rPr lang="ru-RU" sz="2000" b="1" dirty="0">
                <a:solidFill>
                  <a:srgbClr val="9F2B2B"/>
                </a:solidFill>
                <a:latin typeface="Segoe UI" panose="020B0502040204020203" pitchFamily="34" charset="0"/>
              </a:rPr>
              <a:t>высадки морской пехоты</a:t>
            </a: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 и </a:t>
            </a:r>
            <a:r>
              <a:rPr lang="ru-RU" sz="2000" b="1" dirty="0">
                <a:solidFill>
                  <a:srgbClr val="9F2B2B"/>
                </a:solidFill>
                <a:latin typeface="Segoe UI" panose="020B0502040204020203" pitchFamily="34" charset="0"/>
              </a:rPr>
              <a:t>интервенцию (1916–1917 гг.)</a:t>
            </a: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1" name="US intervention bar">
            <a:extLst>
              <a:ext uri="{FF2B5EF4-FFF2-40B4-BE49-F238E27FC236}">
                <a16:creationId xmlns:a16="http://schemas.microsoft.com/office/drawing/2014/main" id="{2B32434F-959A-C26B-7583-4F0624A125DB}"/>
              </a:ext>
            </a:extLst>
          </p:cNvPr>
          <p:cNvSpPr/>
          <p:nvPr/>
        </p:nvSpPr>
        <p:spPr>
          <a:xfrm>
            <a:off x="4800600" y="5371592"/>
            <a:ext cx="50800" cy="914400"/>
          </a:xfrm>
          <a:prstGeom prst="rect">
            <a:avLst/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254CA173-CC9E-F056-FB0D-DDC63F3D8A3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8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F6EE022-541B-5606-9E48-5F507E9B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526"/>
                </a:solidFill>
                <a:latin typeface="Constantia" panose="02030602050306030303" pitchFamily="18" charset="0"/>
              </a:rPr>
              <a:t>Как избавиться от новой зависимости?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E69B9E28-3A6F-C7ED-1789-20066937C4EA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5D08F069-17F8-59E2-0A14-3448AF5F0C00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AEC7A2A3-4CC5-4903-DF84-58B73988B5F1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4CF0467B-7BB5-C287-0363-18E72A701499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Lead card">
            <a:extLst>
              <a:ext uri="{FF2B5EF4-FFF2-40B4-BE49-F238E27FC236}">
                <a16:creationId xmlns:a16="http://schemas.microsoft.com/office/drawing/2014/main" id="{A387D83A-8F4F-25A0-C956-571C490365AF}"/>
              </a:ext>
            </a:extLst>
          </p:cNvPr>
          <p:cNvSpPr/>
          <p:nvPr/>
        </p:nvSpPr>
        <p:spPr>
          <a:xfrm>
            <a:off x="609600" y="1207008"/>
            <a:ext cx="7112000" cy="1696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FFBAA0C9-69B9-6FEC-54C3-2FD6B99C9D51}"/>
              </a:ext>
            </a:extLst>
          </p:cNvPr>
          <p:cNvSpPr txBox="1"/>
          <p:nvPr/>
        </p:nvSpPr>
        <p:spPr>
          <a:xfrm>
            <a:off x="889000" y="1384808"/>
            <a:ext cx="66294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E7D5B"/>
                </a:solidFill>
                <a:latin typeface="Segoe UI" panose="020B0502040204020203" pitchFamily="34" charset="0"/>
              </a:rPr>
              <a:t>После обретения независимости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 страны Латинской Америки попали в </a:t>
            </a:r>
            <a:r>
              <a:rPr lang="ru-RU" sz="2200" b="1" dirty="0">
                <a:solidFill>
                  <a:srgbClr val="B7832A"/>
                </a:solidFill>
                <a:latin typeface="Segoe UI" panose="020B0502040204020203" pitchFamily="34" charset="0"/>
              </a:rPr>
              <a:t>новую форму зависимости от Запада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, несмотря на ожидания экономического развития</a:t>
            </a:r>
          </a:p>
        </p:txBody>
      </p:sp>
      <p:sp>
        <p:nvSpPr>
          <p:cNvPr id="9" name="Lead bar">
            <a:extLst>
              <a:ext uri="{FF2B5EF4-FFF2-40B4-BE49-F238E27FC236}">
                <a16:creationId xmlns:a16="http://schemas.microsoft.com/office/drawing/2014/main" id="{45AFF10B-56F4-2309-CC38-A837658A698E}"/>
              </a:ext>
            </a:extLst>
          </p:cNvPr>
          <p:cNvSpPr/>
          <p:nvPr/>
        </p:nvSpPr>
        <p:spPr>
          <a:xfrm>
            <a:off x="711200" y="1334008"/>
            <a:ext cx="50800" cy="144272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ort" descr="Гавань Вальпараисо (Чили), 1908–1919 гг.">
            <a:extLst>
              <a:ext uri="{FF2B5EF4-FFF2-40B4-BE49-F238E27FC236}">
                <a16:creationId xmlns:a16="http://schemas.microsoft.com/office/drawing/2014/main" id="{89F385E6-D92B-5143-A130-E7FC0A45E66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600" y="1130808"/>
            <a:ext cx="3606800" cy="1772920"/>
          </a:xfrm>
          <a:prstGeom prst="roundRect">
            <a:avLst>
              <a:gd name="adj" fmla="val 4000"/>
            </a:avLst>
          </a:prstGeom>
          <a:ln w="12700">
            <a:solidFill>
              <a:srgbClr val="D6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Factor head card">
            <a:extLst>
              <a:ext uri="{FF2B5EF4-FFF2-40B4-BE49-F238E27FC236}">
                <a16:creationId xmlns:a16="http://schemas.microsoft.com/office/drawing/2014/main" id="{F96DDC43-B351-0E47-5F41-7D74A8DC4019}"/>
              </a:ext>
            </a:extLst>
          </p:cNvPr>
          <p:cNvSpPr/>
          <p:nvPr/>
        </p:nvSpPr>
        <p:spPr>
          <a:xfrm>
            <a:off x="609600" y="3112008"/>
            <a:ext cx="10972800" cy="685800"/>
          </a:xfrm>
          <a:prstGeom prst="roundRect">
            <a:avLst>
              <a:gd name="adj" fmla="val 12000"/>
            </a:avLst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actor head">
            <a:extLst>
              <a:ext uri="{FF2B5EF4-FFF2-40B4-BE49-F238E27FC236}">
                <a16:creationId xmlns:a16="http://schemas.microsoft.com/office/drawing/2014/main" id="{93246AA4-FCCB-AFFA-3F00-99596E47265C}"/>
              </a:ext>
            </a:extLst>
          </p:cNvPr>
          <p:cNvSpPr txBox="1"/>
          <p:nvPr/>
        </p:nvSpPr>
        <p:spPr>
          <a:xfrm>
            <a:off x="736600" y="3112008"/>
            <a:ext cx="107188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dirty="0">
                <a:solidFill>
                  <a:srgbClr val="FFFFFF"/>
                </a:solidFill>
                <a:latin typeface="Constantia" panose="02030602050306030303" pitchFamily="18" charset="0"/>
              </a:rPr>
              <a:t>Факторы формирования зависимости</a:t>
            </a:r>
          </a:p>
        </p:txBody>
      </p:sp>
      <p:cxnSp>
        <p:nvCxnSpPr>
          <p:cNvPr id="14" name="Link">
            <a:extLst>
              <a:ext uri="{FF2B5EF4-FFF2-40B4-BE49-F238E27FC236}">
                <a16:creationId xmlns:a16="http://schemas.microsoft.com/office/drawing/2014/main" id="{379536D4-0637-0BD7-1120-9A6FADFFFAB6}"/>
              </a:ext>
            </a:extLst>
          </p:cNvPr>
          <p:cNvCxnSpPr/>
          <p:nvPr/>
        </p:nvCxnSpPr>
        <p:spPr>
          <a:xfrm>
            <a:off x="2336800" y="3797808"/>
            <a:ext cx="0" cy="431800"/>
          </a:xfrm>
          <a:prstGeom prst="line">
            <a:avLst/>
          </a:prstGeom>
          <a:ln w="19050">
            <a:solidFill>
              <a:srgbClr val="B783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actor 1 card">
            <a:extLst>
              <a:ext uri="{FF2B5EF4-FFF2-40B4-BE49-F238E27FC236}">
                <a16:creationId xmlns:a16="http://schemas.microsoft.com/office/drawing/2014/main" id="{6FAA4450-3987-DDFD-307C-798D8640E057}"/>
              </a:ext>
            </a:extLst>
          </p:cNvPr>
          <p:cNvSpPr/>
          <p:nvPr/>
        </p:nvSpPr>
        <p:spPr>
          <a:xfrm>
            <a:off x="609600" y="4229608"/>
            <a:ext cx="3454400" cy="2120392"/>
          </a:xfrm>
          <a:prstGeom prst="roundRect">
            <a:avLst>
              <a:gd name="adj" fmla="val 12000"/>
            </a:avLst>
          </a:prstGeom>
          <a:solidFill>
            <a:srgbClr val="F6EB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actor 1">
            <a:extLst>
              <a:ext uri="{FF2B5EF4-FFF2-40B4-BE49-F238E27FC236}">
                <a16:creationId xmlns:a16="http://schemas.microsoft.com/office/drawing/2014/main" id="{5343C722-45CC-F3A7-3E05-D15F8BCD404A}"/>
              </a:ext>
            </a:extLst>
          </p:cNvPr>
          <p:cNvSpPr txBox="1"/>
          <p:nvPr/>
        </p:nvSpPr>
        <p:spPr>
          <a:xfrm>
            <a:off x="736600" y="4229608"/>
            <a:ext cx="3200400" cy="212039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Технический прогресс и транспортная революция</a:t>
            </a:r>
          </a:p>
        </p:txBody>
      </p:sp>
      <p:cxnSp>
        <p:nvCxnSpPr>
          <p:cNvPr id="17" name="Link">
            <a:extLst>
              <a:ext uri="{FF2B5EF4-FFF2-40B4-BE49-F238E27FC236}">
                <a16:creationId xmlns:a16="http://schemas.microsoft.com/office/drawing/2014/main" id="{B98A443B-CC95-1E10-A8E6-DF1A18D05336}"/>
              </a:ext>
            </a:extLst>
          </p:cNvPr>
          <p:cNvCxnSpPr/>
          <p:nvPr/>
        </p:nvCxnSpPr>
        <p:spPr>
          <a:xfrm>
            <a:off x="6096000" y="3797808"/>
            <a:ext cx="0" cy="431800"/>
          </a:xfrm>
          <a:prstGeom prst="line">
            <a:avLst/>
          </a:prstGeom>
          <a:ln w="19050">
            <a:solidFill>
              <a:srgbClr val="B783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actor 2 card">
            <a:extLst>
              <a:ext uri="{FF2B5EF4-FFF2-40B4-BE49-F238E27FC236}">
                <a16:creationId xmlns:a16="http://schemas.microsoft.com/office/drawing/2014/main" id="{C98518F9-6662-FEB8-B629-7CD8360CA431}"/>
              </a:ext>
            </a:extLst>
          </p:cNvPr>
          <p:cNvSpPr/>
          <p:nvPr/>
        </p:nvSpPr>
        <p:spPr>
          <a:xfrm>
            <a:off x="4368800" y="4229608"/>
            <a:ext cx="3454400" cy="2120392"/>
          </a:xfrm>
          <a:prstGeom prst="roundRect">
            <a:avLst>
              <a:gd name="adj" fmla="val 12000"/>
            </a:avLst>
          </a:prstGeom>
          <a:solidFill>
            <a:srgbClr val="F6EB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Factor 2">
            <a:extLst>
              <a:ext uri="{FF2B5EF4-FFF2-40B4-BE49-F238E27FC236}">
                <a16:creationId xmlns:a16="http://schemas.microsoft.com/office/drawing/2014/main" id="{A06524AC-C61A-CCD4-08EC-CC8AB0B42EB1}"/>
              </a:ext>
            </a:extLst>
          </p:cNvPr>
          <p:cNvSpPr txBox="1"/>
          <p:nvPr/>
        </p:nvSpPr>
        <p:spPr>
          <a:xfrm>
            <a:off x="4495800" y="4229608"/>
            <a:ext cx="3200400" cy="212039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Формирование мирового рынка</a:t>
            </a:r>
          </a:p>
        </p:txBody>
      </p:sp>
      <p:cxnSp>
        <p:nvCxnSpPr>
          <p:cNvPr id="20" name="Link">
            <a:extLst>
              <a:ext uri="{FF2B5EF4-FFF2-40B4-BE49-F238E27FC236}">
                <a16:creationId xmlns:a16="http://schemas.microsoft.com/office/drawing/2014/main" id="{F7B346AE-628E-F96C-F146-3B5131D8134E}"/>
              </a:ext>
            </a:extLst>
          </p:cNvPr>
          <p:cNvCxnSpPr/>
          <p:nvPr/>
        </p:nvCxnSpPr>
        <p:spPr>
          <a:xfrm>
            <a:off x="9855200" y="3797808"/>
            <a:ext cx="0" cy="431800"/>
          </a:xfrm>
          <a:prstGeom prst="line">
            <a:avLst/>
          </a:prstGeom>
          <a:ln w="19050">
            <a:solidFill>
              <a:srgbClr val="B783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actor 3 card">
            <a:extLst>
              <a:ext uri="{FF2B5EF4-FFF2-40B4-BE49-F238E27FC236}">
                <a16:creationId xmlns:a16="http://schemas.microsoft.com/office/drawing/2014/main" id="{FC425D75-70F8-8775-8198-5F89F698E220}"/>
              </a:ext>
            </a:extLst>
          </p:cNvPr>
          <p:cNvSpPr/>
          <p:nvPr/>
        </p:nvSpPr>
        <p:spPr>
          <a:xfrm>
            <a:off x="8128000" y="4229608"/>
            <a:ext cx="3454400" cy="2120392"/>
          </a:xfrm>
          <a:prstGeom prst="roundRect">
            <a:avLst>
              <a:gd name="adj" fmla="val 12000"/>
            </a:avLst>
          </a:prstGeom>
          <a:solidFill>
            <a:srgbClr val="F6EB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Factor 3">
            <a:extLst>
              <a:ext uri="{FF2B5EF4-FFF2-40B4-BE49-F238E27FC236}">
                <a16:creationId xmlns:a16="http://schemas.microsoft.com/office/drawing/2014/main" id="{8492618A-C6A6-4DEC-89D3-B54BD3EC662F}"/>
              </a:ext>
            </a:extLst>
          </p:cNvPr>
          <p:cNvSpPr txBox="1"/>
          <p:nvPr/>
        </p:nvSpPr>
        <p:spPr>
          <a:xfrm>
            <a:off x="8255000" y="4229608"/>
            <a:ext cx="3200400" cy="212039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Специализация регионов на производстве отдельных товаров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9274B9A0-B2D4-9689-249F-4B8F92ACCCD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7F6C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7F6C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583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19DD0D1-8E84-F9A4-6BD7-E21D175D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E8BE6A"/>
                </a:solidFill>
                <a:latin typeface="Constantia" panose="02030602050306030303" pitchFamily="18" charset="0"/>
              </a:rPr>
              <a:t>Как избавиться от новой зависимости?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21F54157-2790-D750-1B27-410EDC87C6CE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1CB7AD37-DC4C-29C0-4ED6-531A8758BD7D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3F082211-9BE3-B986-E23E-255914EE3519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CD5D9CF2-E564-E688-F735-CE829765A56D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sults">
            <a:extLst>
              <a:ext uri="{FF2B5EF4-FFF2-40B4-BE49-F238E27FC236}">
                <a16:creationId xmlns:a16="http://schemas.microsoft.com/office/drawing/2014/main" id="{9F5C1BE4-8852-5D79-4CE1-C664042549F6}"/>
              </a:ext>
            </a:extLst>
          </p:cNvPr>
          <p:cNvSpPr txBox="1"/>
          <p:nvPr/>
        </p:nvSpPr>
        <p:spPr>
          <a:xfrm>
            <a:off x="609600" y="1207008"/>
            <a:ext cx="5588000" cy="2865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E8BE6A"/>
                </a:solidFill>
                <a:latin typeface="Segoe UI" panose="020B0502040204020203" pitchFamily="34" charset="0"/>
              </a:rPr>
              <a:t>Негативные результаты:</a:t>
            </a:r>
          </a:p>
          <a:p>
            <a:pPr marL="304800" indent="-304800">
              <a:spcAft>
                <a:spcPts val="600"/>
              </a:spcAft>
              <a:buClr>
                <a:srgbClr val="E8BE6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Слабое развитие промышленности</a:t>
            </a:r>
          </a:p>
          <a:p>
            <a:pPr marL="304800" indent="-304800">
              <a:spcAft>
                <a:spcPts val="600"/>
              </a:spcAft>
              <a:buClr>
                <a:srgbClr val="E8BE6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Начало промышленного переворота только в 1870–1880-х годах</a:t>
            </a:r>
          </a:p>
          <a:p>
            <a:pPr marL="304800" indent="-304800">
              <a:spcAft>
                <a:spcPts val="600"/>
              </a:spcAft>
              <a:buClr>
                <a:srgbClr val="E8BE6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Экономическая зависимость от западных стран</a:t>
            </a:r>
          </a:p>
          <a:p>
            <a:pPr marL="304800" indent="-304800">
              <a:spcAft>
                <a:spcPts val="600"/>
              </a:spcAft>
              <a:buClr>
                <a:srgbClr val="E8BE6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Военные конфликты за ресурсы между странами региона</a:t>
            </a:r>
          </a:p>
        </p:txBody>
      </p:sp>
      <p:pic>
        <p:nvPicPr>
          <p:cNvPr id="9" name="Nitrate" descr="Т. Сомерскейлз. Морской бой при Икике 21 мая 1879 г. (Вторая тихоокеанская, «селитряная», война)">
            <a:extLst>
              <a:ext uri="{FF2B5EF4-FFF2-40B4-BE49-F238E27FC236}">
                <a16:creationId xmlns:a16="http://schemas.microsoft.com/office/drawing/2014/main" id="{3FF628AE-B9A9-90F7-E068-46811D33FFE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00728"/>
            <a:ext cx="5588000" cy="2049272"/>
          </a:xfrm>
          <a:prstGeom prst="roundRect">
            <a:avLst>
              <a:gd name="adj" fmla="val 4000"/>
            </a:avLst>
          </a:prstGeom>
          <a:ln w="12700">
            <a:solidFill>
              <a:srgbClr val="2A4A5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altpetre card">
            <a:extLst>
              <a:ext uri="{FF2B5EF4-FFF2-40B4-BE49-F238E27FC236}">
                <a16:creationId xmlns:a16="http://schemas.microsoft.com/office/drawing/2014/main" id="{5E533CC7-6D50-A56C-8A70-0EE0358AC2DB}"/>
              </a:ext>
            </a:extLst>
          </p:cNvPr>
          <p:cNvSpPr/>
          <p:nvPr/>
        </p:nvSpPr>
        <p:spPr>
          <a:xfrm>
            <a:off x="6502400" y="1156208"/>
            <a:ext cx="5080000" cy="3830320"/>
          </a:xfrm>
          <a:prstGeom prst="roundRect">
            <a:avLst>
              <a:gd name="adj" fmla="val 6000"/>
            </a:avLst>
          </a:prstGeom>
          <a:solidFill>
            <a:srgbClr val="F6F0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altpetre">
            <a:extLst>
              <a:ext uri="{FF2B5EF4-FFF2-40B4-BE49-F238E27FC236}">
                <a16:creationId xmlns:a16="http://schemas.microsoft.com/office/drawing/2014/main" id="{AC703C5F-8F10-A596-2C99-EDFE33588319}"/>
              </a:ext>
            </a:extLst>
          </p:cNvPr>
          <p:cNvSpPr txBox="1"/>
          <p:nvPr/>
        </p:nvSpPr>
        <p:spPr>
          <a:xfrm>
            <a:off x="6781800" y="1334008"/>
            <a:ext cx="4597400" cy="3474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9F2B2B"/>
                </a:solidFill>
                <a:latin typeface="Constantia" panose="02030602050306030303" pitchFamily="18" charset="0"/>
              </a:rPr>
              <a:t>Пример «Селитряной войны»</a:t>
            </a: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1F2526"/>
                </a:solidFill>
                <a:latin typeface="Segoe UI" panose="020B0502040204020203" pitchFamily="34" charset="0"/>
              </a:rPr>
              <a:t>Конфликт 1870–1880-х годов:</a:t>
            </a:r>
          </a:p>
          <a:p>
            <a:pPr marL="304800" indent="-304800">
              <a:spcAft>
                <a:spcPts val="600"/>
              </a:spcAft>
              <a:buClr>
                <a:srgbClr val="E89A92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Война Чили против Перу и Боливии</a:t>
            </a:r>
          </a:p>
          <a:p>
            <a:pPr marL="304800" indent="-304800">
              <a:spcAft>
                <a:spcPts val="600"/>
              </a:spcAft>
              <a:buClr>
                <a:srgbClr val="E89A92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За контроль над месторождениями селитры</a:t>
            </a:r>
          </a:p>
          <a:p>
            <a:pPr marL="304800" indent="-304800">
              <a:spcAft>
                <a:spcPts val="600"/>
              </a:spcAft>
              <a:buClr>
                <a:srgbClr val="E89A92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Заинтересованность </a:t>
            </a:r>
            <a:r>
              <a:rPr lang="ru-RU" sz="2000" b="1" dirty="0">
                <a:solidFill>
                  <a:srgbClr val="3F5A86"/>
                </a:solidFill>
                <a:latin typeface="Segoe UI" panose="020B0502040204020203" pitchFamily="34" charset="0"/>
              </a:rPr>
              <a:t>Англии</a:t>
            </a: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 в конфликте</a:t>
            </a:r>
          </a:p>
          <a:p>
            <a:pPr marL="304800" indent="-304800">
              <a:spcAft>
                <a:spcPts val="600"/>
              </a:spcAft>
              <a:buClr>
                <a:srgbClr val="E89A92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Использование латиноамериканских стран в чужих интересах</a:t>
            </a:r>
          </a:p>
        </p:txBody>
      </p:sp>
      <p:sp>
        <p:nvSpPr>
          <p:cNvPr id="12" name="Saltpetre bar">
            <a:extLst>
              <a:ext uri="{FF2B5EF4-FFF2-40B4-BE49-F238E27FC236}">
                <a16:creationId xmlns:a16="http://schemas.microsoft.com/office/drawing/2014/main" id="{93672241-D9A2-A061-DC9F-35000ACA85D5}"/>
              </a:ext>
            </a:extLst>
          </p:cNvPr>
          <p:cNvSpPr/>
          <p:nvPr/>
        </p:nvSpPr>
        <p:spPr>
          <a:xfrm>
            <a:off x="6604000" y="1283208"/>
            <a:ext cx="50800" cy="3576320"/>
          </a:xfrm>
          <a:prstGeom prst="rect">
            <a:avLst/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CABCD3F1-201C-8EB7-E3A1-32FE84F8736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162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5EFD618-7E95-C3FA-8B28-F9FCA95AD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526"/>
                </a:solidFill>
                <a:latin typeface="Constantia" panose="02030602050306030303" pitchFamily="18" charset="0"/>
              </a:rPr>
              <a:t>«Дипломатия канонерок»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16995047-82DD-6618-B989-A42734C3D81C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8119A049-8AC5-D17E-2F78-E2977C76DD17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80826760-4DF0-9F7E-BB13-CDC47227AFB1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73243ADC-E53B-4F22-1398-654508A38C86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b">
            <a:extLst>
              <a:ext uri="{FF2B5EF4-FFF2-40B4-BE49-F238E27FC236}">
                <a16:creationId xmlns:a16="http://schemas.microsoft.com/office/drawing/2014/main" id="{E611D6EB-A702-EAF2-67CF-90331FDA9967}"/>
              </a:ext>
            </a:extLst>
          </p:cNvPr>
          <p:cNvSpPr txBox="1"/>
          <p:nvPr/>
        </p:nvSpPr>
        <p:spPr>
          <a:xfrm>
            <a:off x="609600" y="1130808"/>
            <a:ext cx="10972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9F2B2B"/>
                </a:solidFill>
                <a:latin typeface="Constantia" panose="02030602050306030303" pitchFamily="18" charset="0"/>
              </a:rPr>
              <a:t>Политика «канонерок» в Латинской Америке</a:t>
            </a:r>
          </a:p>
        </p:txBody>
      </p:sp>
      <p:sp>
        <p:nvSpPr>
          <p:cNvPr id="8" name="Definition card">
            <a:extLst>
              <a:ext uri="{FF2B5EF4-FFF2-40B4-BE49-F238E27FC236}">
                <a16:creationId xmlns:a16="http://schemas.microsoft.com/office/drawing/2014/main" id="{94D6A57D-517D-21BD-4691-7FC5AA7BF815}"/>
              </a:ext>
            </a:extLst>
          </p:cNvPr>
          <p:cNvSpPr/>
          <p:nvPr/>
        </p:nvSpPr>
        <p:spPr>
          <a:xfrm>
            <a:off x="609600" y="1654048"/>
            <a:ext cx="10972800" cy="863600"/>
          </a:xfrm>
          <a:prstGeom prst="roundRect">
            <a:avLst>
              <a:gd name="adj" fmla="val 6000"/>
            </a:avLst>
          </a:prstGeom>
          <a:solidFill>
            <a:srgbClr val="F5E0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Definition">
            <a:extLst>
              <a:ext uri="{FF2B5EF4-FFF2-40B4-BE49-F238E27FC236}">
                <a16:creationId xmlns:a16="http://schemas.microsoft.com/office/drawing/2014/main" id="{C8451924-198C-654B-7479-B5EB5B655EB2}"/>
              </a:ext>
            </a:extLst>
          </p:cNvPr>
          <p:cNvSpPr txBox="1"/>
          <p:nvPr/>
        </p:nvSpPr>
        <p:spPr>
          <a:xfrm>
            <a:off x="838200" y="1781048"/>
            <a:ext cx="105918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9F2B2B"/>
                </a:solidFill>
                <a:latin typeface="Constantia" panose="02030602050306030303" pitchFamily="18" charset="0"/>
              </a:rPr>
              <a:t>Тактика канонерок</a:t>
            </a:r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 — практика военного давления на государства путём обстрелов и блокад побережья для получения политических и экономических уступок.</a:t>
            </a:r>
          </a:p>
        </p:txBody>
      </p:sp>
      <p:sp>
        <p:nvSpPr>
          <p:cNvPr id="10" name="Definition bar">
            <a:extLst>
              <a:ext uri="{FF2B5EF4-FFF2-40B4-BE49-F238E27FC236}">
                <a16:creationId xmlns:a16="http://schemas.microsoft.com/office/drawing/2014/main" id="{CE540BAF-11EA-3B84-E73A-EBCB21A6E98D}"/>
              </a:ext>
            </a:extLst>
          </p:cNvPr>
          <p:cNvSpPr/>
          <p:nvPr/>
        </p:nvSpPr>
        <p:spPr>
          <a:xfrm>
            <a:off x="711200" y="1781048"/>
            <a:ext cx="50800" cy="609600"/>
          </a:xfrm>
          <a:prstGeom prst="rect">
            <a:avLst/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Watermelon card">
            <a:extLst>
              <a:ext uri="{FF2B5EF4-FFF2-40B4-BE49-F238E27FC236}">
                <a16:creationId xmlns:a16="http://schemas.microsoft.com/office/drawing/2014/main" id="{0CAB05B1-8D87-3437-3591-29EFB072D1F4}"/>
              </a:ext>
            </a:extLst>
          </p:cNvPr>
          <p:cNvSpPr/>
          <p:nvPr/>
        </p:nvSpPr>
        <p:spPr>
          <a:xfrm>
            <a:off x="609600" y="2715768"/>
            <a:ext cx="3810000" cy="3327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Watermelon">
            <a:extLst>
              <a:ext uri="{FF2B5EF4-FFF2-40B4-BE49-F238E27FC236}">
                <a16:creationId xmlns:a16="http://schemas.microsoft.com/office/drawing/2014/main" id="{DA7C1294-ADE7-6382-2DB8-FEED3AADFAE5}"/>
              </a:ext>
            </a:extLst>
          </p:cNvPr>
          <p:cNvSpPr txBox="1"/>
          <p:nvPr/>
        </p:nvSpPr>
        <p:spPr>
          <a:xfrm>
            <a:off x="863600" y="2868168"/>
            <a:ext cx="33782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rgbClr val="9F2B2B"/>
                </a:solidFill>
                <a:latin typeface="Segoe UI" panose="020B0502040204020203" pitchFamily="34" charset="0"/>
              </a:rPr>
              <a:t>«Арбузная война» (1856)</a:t>
            </a:r>
            <a:r>
              <a:rPr lang="ru-RU" sz="1900" dirty="0">
                <a:solidFill>
                  <a:srgbClr val="1F2526"/>
                </a:solidFill>
                <a:latin typeface="Segoe UI" panose="020B0502040204020203" pitchFamily="34" charset="0"/>
              </a:rPr>
              <a:t> — конфликт из-за бытового инцидента привёл к оккупации части Панамского перешейка</a:t>
            </a:r>
          </a:p>
        </p:txBody>
      </p:sp>
      <p:sp>
        <p:nvSpPr>
          <p:cNvPr id="13" name="Watermelon bar">
            <a:extLst>
              <a:ext uri="{FF2B5EF4-FFF2-40B4-BE49-F238E27FC236}">
                <a16:creationId xmlns:a16="http://schemas.microsoft.com/office/drawing/2014/main" id="{99DC5F46-A6BD-6905-7B29-DA1F72F717B7}"/>
              </a:ext>
            </a:extLst>
          </p:cNvPr>
          <p:cNvSpPr/>
          <p:nvPr/>
        </p:nvSpPr>
        <p:spPr>
          <a:xfrm>
            <a:off x="711200" y="2842768"/>
            <a:ext cx="50800" cy="1498600"/>
          </a:xfrm>
          <a:prstGeom prst="rect">
            <a:avLst/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rance Mexico card">
            <a:extLst>
              <a:ext uri="{FF2B5EF4-FFF2-40B4-BE49-F238E27FC236}">
                <a16:creationId xmlns:a16="http://schemas.microsoft.com/office/drawing/2014/main" id="{49030F78-6C97-6773-2908-3C880CBEC703}"/>
              </a:ext>
            </a:extLst>
          </p:cNvPr>
          <p:cNvSpPr/>
          <p:nvPr/>
        </p:nvSpPr>
        <p:spPr>
          <a:xfrm>
            <a:off x="4622800" y="2715768"/>
            <a:ext cx="3810000" cy="3327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France Mexico">
            <a:extLst>
              <a:ext uri="{FF2B5EF4-FFF2-40B4-BE49-F238E27FC236}">
                <a16:creationId xmlns:a16="http://schemas.microsoft.com/office/drawing/2014/main" id="{53340AC0-F8F5-4E5F-4812-E85C6D45FBE9}"/>
              </a:ext>
            </a:extLst>
          </p:cNvPr>
          <p:cNvSpPr txBox="1"/>
          <p:nvPr/>
        </p:nvSpPr>
        <p:spPr>
          <a:xfrm>
            <a:off x="4902200" y="2893568"/>
            <a:ext cx="332740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9F2B2B"/>
                </a:solidFill>
                <a:latin typeface="Segoe UI" panose="020B0502040204020203" pitchFamily="34" charset="0"/>
              </a:rPr>
              <a:t>Французская интервенция в Мексику (1861–1867):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1F2526"/>
                </a:solidFill>
                <a:latin typeface="Segoe UI" panose="020B0502040204020203" pitchFamily="34" charset="0"/>
              </a:rPr>
              <a:t>Причина: задержка выплат по займам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1F2526"/>
                </a:solidFill>
                <a:latin typeface="Segoe UI" panose="020B0502040204020203" pitchFamily="34" charset="0"/>
              </a:rPr>
              <a:t>Попытка установления марионеточного режима </a:t>
            </a:r>
            <a:r>
              <a:rPr lang="ru-RU" b="1" dirty="0">
                <a:solidFill>
                  <a:srgbClr val="3F5A86"/>
                </a:solidFill>
                <a:latin typeface="Segoe UI" panose="020B0502040204020203" pitchFamily="34" charset="0"/>
              </a:rPr>
              <a:t>Максимилиана Габсбурга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1F2526"/>
                </a:solidFill>
                <a:latin typeface="Segoe UI" panose="020B0502040204020203" pitchFamily="34" charset="0"/>
              </a:rPr>
              <a:t>Завершилась провалом и выводом французских войск</a:t>
            </a:r>
          </a:p>
        </p:txBody>
      </p:sp>
      <p:sp>
        <p:nvSpPr>
          <p:cNvPr id="16" name="France Mexico bar">
            <a:extLst>
              <a:ext uri="{FF2B5EF4-FFF2-40B4-BE49-F238E27FC236}">
                <a16:creationId xmlns:a16="http://schemas.microsoft.com/office/drawing/2014/main" id="{61A87578-D6EF-8722-2F97-55361D78DD52}"/>
              </a:ext>
            </a:extLst>
          </p:cNvPr>
          <p:cNvSpPr/>
          <p:nvPr/>
        </p:nvSpPr>
        <p:spPr>
          <a:xfrm>
            <a:off x="4724400" y="2842768"/>
            <a:ext cx="50800" cy="3073400"/>
          </a:xfrm>
          <a:prstGeom prst="rect">
            <a:avLst/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p mount">
            <a:extLst>
              <a:ext uri="{FF2B5EF4-FFF2-40B4-BE49-F238E27FC236}">
                <a16:creationId xmlns:a16="http://schemas.microsoft.com/office/drawing/2014/main" id="{2072FE79-A706-7D4A-B912-3EF9D00034B8}"/>
              </a:ext>
            </a:extLst>
          </p:cNvPr>
          <p:cNvSpPr/>
          <p:nvPr/>
        </p:nvSpPr>
        <p:spPr>
          <a:xfrm>
            <a:off x="8636000" y="2639568"/>
            <a:ext cx="2946400" cy="2108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Map" descr="Французская интервенция в Мексику 1861–1867 гг. (карта из исходной презентации)">
            <a:extLst>
              <a:ext uri="{FF2B5EF4-FFF2-40B4-BE49-F238E27FC236}">
                <a16:creationId xmlns:a16="http://schemas.microsoft.com/office/drawing/2014/main" id="{1C1F4902-A1FE-4F42-9786-C41E8752748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200" y="2715768"/>
            <a:ext cx="2794000" cy="1955800"/>
          </a:xfrm>
          <a:prstGeom prst="rect">
            <a:avLst/>
          </a:prstGeom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F9F8706F-33CC-8B97-F6EB-9DBE10079B9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7F6C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7F6C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547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33F8D3E-E7FE-96D1-BDC6-168456D0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E8BE6A"/>
                </a:solidFill>
                <a:latin typeface="Constantia" panose="02030602050306030303" pitchFamily="18" charset="0"/>
              </a:rPr>
              <a:t>«Дипломатия канонерок»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824B4E87-2F36-278F-9435-533723354FDC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B25AF708-88D5-7D6B-2950-6CD7A554861E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22CD3C68-1E44-063D-A67C-7288C9DC0FFF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0242E50B-8EF9-7901-C16F-8F67EBCA9DCA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omination card">
            <a:extLst>
              <a:ext uri="{FF2B5EF4-FFF2-40B4-BE49-F238E27FC236}">
                <a16:creationId xmlns:a16="http://schemas.microsoft.com/office/drawing/2014/main" id="{5DA43246-AB1B-40BF-2505-F035B967A097}"/>
              </a:ext>
            </a:extLst>
          </p:cNvPr>
          <p:cNvSpPr/>
          <p:nvPr/>
        </p:nvSpPr>
        <p:spPr>
          <a:xfrm>
            <a:off x="609600" y="1207008"/>
            <a:ext cx="10972800" cy="1803400"/>
          </a:xfrm>
          <a:prstGeom prst="roundRect">
            <a:avLst>
              <a:gd name="adj" fmla="val 6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omination">
            <a:extLst>
              <a:ext uri="{FF2B5EF4-FFF2-40B4-BE49-F238E27FC236}">
                <a16:creationId xmlns:a16="http://schemas.microsoft.com/office/drawing/2014/main" id="{0A64BE86-693C-6928-E7D3-E44544584562}"/>
              </a:ext>
            </a:extLst>
          </p:cNvPr>
          <p:cNvSpPr txBox="1"/>
          <p:nvPr/>
        </p:nvSpPr>
        <p:spPr>
          <a:xfrm>
            <a:off x="889000" y="1384808"/>
            <a:ext cx="104902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9DB4DA"/>
                </a:solidFill>
                <a:latin typeface="Segoe UI" panose="020B0502040204020203" pitchFamily="34" charset="0"/>
              </a:rPr>
              <a:t>Политика доминирования:</a:t>
            </a:r>
          </a:p>
          <a:p>
            <a:pPr marL="304800" indent="-304800">
              <a:spcAft>
                <a:spcPts val="600"/>
              </a:spcAft>
              <a:buClr>
                <a:srgbClr val="9DB4D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После Гражданской войны (1861–1865) США усилили влияние</a:t>
            </a:r>
          </a:p>
          <a:p>
            <a:pPr marL="304800" indent="-304800">
              <a:spcAft>
                <a:spcPts val="600"/>
              </a:spcAft>
              <a:buClr>
                <a:srgbClr val="9DB4D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Использование лозунгов о «свободе» для экономического подчинения</a:t>
            </a:r>
          </a:p>
          <a:p>
            <a:pPr marL="304800" indent="-304800">
              <a:spcAft>
                <a:spcPts val="600"/>
              </a:spcAft>
              <a:buClr>
                <a:srgbClr val="9DB4D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Противоречие между декларируемыми идеалами и реальной политикой</a:t>
            </a:r>
          </a:p>
        </p:txBody>
      </p:sp>
      <p:sp>
        <p:nvSpPr>
          <p:cNvPr id="9" name="Domination bar">
            <a:extLst>
              <a:ext uri="{FF2B5EF4-FFF2-40B4-BE49-F238E27FC236}">
                <a16:creationId xmlns:a16="http://schemas.microsoft.com/office/drawing/2014/main" id="{6AC3930D-7949-3DC3-0FAB-A4CEF474DDA4}"/>
              </a:ext>
            </a:extLst>
          </p:cNvPr>
          <p:cNvSpPr/>
          <p:nvPr/>
        </p:nvSpPr>
        <p:spPr>
          <a:xfrm>
            <a:off x="711200" y="1334008"/>
            <a:ext cx="50800" cy="1549400"/>
          </a:xfrm>
          <a:prstGeom prst="rect">
            <a:avLst/>
          </a:prstGeom>
          <a:solidFill>
            <a:srgbClr val="9DB4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Drago" descr="Луис Мария Драго, министр иностранных дел Аргентины">
            <a:extLst>
              <a:ext uri="{FF2B5EF4-FFF2-40B4-BE49-F238E27FC236}">
                <a16:creationId xmlns:a16="http://schemas.microsoft.com/office/drawing/2014/main" id="{8B35652D-0A1A-CDC6-086D-7A7D02A2262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213608"/>
            <a:ext cx="1905000" cy="3136392"/>
          </a:xfrm>
          <a:prstGeom prst="ellipse">
            <a:avLst/>
          </a:prstGeom>
          <a:ln w="15875">
            <a:solidFill>
              <a:srgbClr val="7FC9A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Drago ring">
            <a:extLst>
              <a:ext uri="{FF2B5EF4-FFF2-40B4-BE49-F238E27FC236}">
                <a16:creationId xmlns:a16="http://schemas.microsoft.com/office/drawing/2014/main" id="{422865D3-26A9-8A58-F0C6-CB11BC0F3B21}"/>
              </a:ext>
            </a:extLst>
          </p:cNvPr>
          <p:cNvSpPr/>
          <p:nvPr/>
        </p:nvSpPr>
        <p:spPr>
          <a:xfrm>
            <a:off x="685800" y="3137408"/>
            <a:ext cx="2057400" cy="3288792"/>
          </a:xfrm>
          <a:prstGeom prst="ellipse">
            <a:avLst/>
          </a:prstGeom>
          <a:noFill/>
          <a:ln w="9525" cap="flat" cmpd="sng" algn="ctr">
            <a:solidFill>
              <a:srgbClr val="7FC9A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egal">
            <a:extLst>
              <a:ext uri="{FF2B5EF4-FFF2-40B4-BE49-F238E27FC236}">
                <a16:creationId xmlns:a16="http://schemas.microsoft.com/office/drawing/2014/main" id="{F023D8D9-16FC-1848-6A8C-0F5E70314693}"/>
              </a:ext>
            </a:extLst>
          </p:cNvPr>
          <p:cNvSpPr txBox="1"/>
          <p:nvPr/>
        </p:nvSpPr>
        <p:spPr>
          <a:xfrm>
            <a:off x="3175000" y="3162808"/>
            <a:ext cx="8407400" cy="2438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b="1" dirty="0">
                <a:solidFill>
                  <a:srgbClr val="7FC9A6"/>
                </a:solidFill>
                <a:latin typeface="Segoe UI" panose="020B0502040204020203" pitchFamily="34" charset="0"/>
              </a:rPr>
              <a:t>Правовые механизмы противодействия:</a:t>
            </a:r>
          </a:p>
          <a:p>
            <a:pPr marL="304800" indent="-304800">
              <a:spcAft>
                <a:spcPts val="400"/>
              </a:spcAft>
              <a:buClr>
                <a:srgbClr val="7FC9A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Обращение к международному праву</a:t>
            </a:r>
          </a:p>
          <a:p>
            <a:pPr marL="304800" indent="-304800">
              <a:spcAft>
                <a:spcPts val="400"/>
              </a:spcAft>
              <a:buClr>
                <a:srgbClr val="7FC9A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Использование доктрины Монро</a:t>
            </a:r>
          </a:p>
          <a:p>
            <a:pPr>
              <a:spcAft>
                <a:spcPts val="400"/>
              </a:spcAft>
            </a:pPr>
            <a:r>
              <a:rPr lang="ru-RU" sz="2000" b="1" dirty="0">
                <a:solidFill>
                  <a:srgbClr val="E8BE6A"/>
                </a:solidFill>
                <a:latin typeface="Constantia" panose="02030602050306030303" pitchFamily="18" charset="0"/>
              </a:rPr>
              <a:t>«Доктрина Драго» (1902):</a:t>
            </a:r>
          </a:p>
          <a:p>
            <a:pPr marL="584200" indent="-279400">
              <a:spcAft>
                <a:spcPts val="400"/>
              </a:spcAft>
              <a:buClr>
                <a:srgbClr val="7FC9A6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Предложение министра иностранных дел Аргентины Л. Драго</a:t>
            </a:r>
          </a:p>
          <a:p>
            <a:pPr marL="584200" indent="-279400">
              <a:spcAft>
                <a:spcPts val="400"/>
              </a:spcAft>
              <a:buClr>
                <a:srgbClr val="7FC9A6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Отказ от вооружённой интервенции для взыскания долгов</a:t>
            </a:r>
          </a:p>
          <a:p>
            <a:pPr marL="584200" indent="-279400">
              <a:spcAft>
                <a:spcPts val="400"/>
              </a:spcAft>
              <a:buClr>
                <a:srgbClr val="7FC9A6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000" dirty="0">
                <a:solidFill>
                  <a:srgbClr val="F4EEE2"/>
                </a:solidFill>
                <a:latin typeface="Segoe UI" panose="020B0502040204020203" pitchFamily="34" charset="0"/>
              </a:rPr>
              <a:t>Частичное принятие на Гаагской конференции 1907 года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58329C95-ADAB-E6BD-D87F-E4EEBE8454F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776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154AFD-EDA1-2DD5-E4BF-A8CBE5D1D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526"/>
                </a:solidFill>
                <a:latin typeface="Constantia" panose="02030602050306030303" pitchFamily="18" charset="0"/>
              </a:rPr>
              <a:t>«Дипломатия канонерок»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70F85DD2-B6F1-190D-F9E5-12369500858D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02F0C9BD-6628-610B-3EF1-FB2AE11B3239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F4E4C4BB-4EB8-BD84-38EF-8232791B7632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1A144FA2-3772-F20C-DE41-D8EE5247EDA3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Head">
            <a:extLst>
              <a:ext uri="{FF2B5EF4-FFF2-40B4-BE49-F238E27FC236}">
                <a16:creationId xmlns:a16="http://schemas.microsoft.com/office/drawing/2014/main" id="{EBE03AAD-44DB-C7CA-B348-F3A53529B34D}"/>
              </a:ext>
            </a:extLst>
          </p:cNvPr>
          <p:cNvSpPr txBox="1"/>
          <p:nvPr/>
        </p:nvSpPr>
        <p:spPr>
          <a:xfrm>
            <a:off x="609600" y="1207008"/>
            <a:ext cx="109728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dirty="0">
                <a:solidFill>
                  <a:srgbClr val="9F2B2B"/>
                </a:solidFill>
                <a:latin typeface="Constantia" panose="02030602050306030303" pitchFamily="18" charset="0"/>
              </a:rPr>
              <a:t>Последствия вмешательства:</a:t>
            </a:r>
          </a:p>
        </p:txBody>
      </p:sp>
      <p:sp>
        <p:nvSpPr>
          <p:cNvPr id="8" name="Cons 1 card">
            <a:extLst>
              <a:ext uri="{FF2B5EF4-FFF2-40B4-BE49-F238E27FC236}">
                <a16:creationId xmlns:a16="http://schemas.microsoft.com/office/drawing/2014/main" id="{73973A2C-C9AA-382F-6415-711C494E4C0E}"/>
              </a:ext>
            </a:extLst>
          </p:cNvPr>
          <p:cNvSpPr/>
          <p:nvPr/>
        </p:nvSpPr>
        <p:spPr>
          <a:xfrm>
            <a:off x="609600" y="1923288"/>
            <a:ext cx="5334000" cy="1524000"/>
          </a:xfrm>
          <a:prstGeom prst="roundRect">
            <a:avLst>
              <a:gd name="adj" fmla="val 6000"/>
            </a:avLst>
          </a:prstGeom>
          <a:solidFill>
            <a:srgbClr val="F6EB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ns 1">
            <a:extLst>
              <a:ext uri="{FF2B5EF4-FFF2-40B4-BE49-F238E27FC236}">
                <a16:creationId xmlns:a16="http://schemas.microsoft.com/office/drawing/2014/main" id="{3BE83089-F71D-A94B-6FE3-22DF4F3AD0A8}"/>
              </a:ext>
            </a:extLst>
          </p:cNvPr>
          <p:cNvSpPr txBox="1"/>
          <p:nvPr/>
        </p:nvSpPr>
        <p:spPr>
          <a:xfrm>
            <a:off x="914400" y="2126488"/>
            <a:ext cx="48006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14350" indent="-514350">
              <a:spcAft>
                <a:spcPts val="600"/>
              </a:spcAft>
              <a:buClr>
                <a:srgbClr val="B7832A"/>
              </a:buClr>
              <a:buSzPct val="100000"/>
              <a:buFont typeface="Constantia" panose="02030602050306030303" pitchFamily="18" charset="0"/>
              <a:buAutoNum type="arabicPeriod"/>
            </a:pPr>
            <a:r>
              <a:rPr lang="ru-RU" sz="2600" dirty="0">
                <a:solidFill>
                  <a:srgbClr val="1F2526"/>
                </a:solidFill>
                <a:latin typeface="Segoe UI" panose="020B0502040204020203" pitchFamily="34" charset="0"/>
              </a:rPr>
              <a:t>Усиление экономической зависимости региона</a:t>
            </a:r>
          </a:p>
        </p:txBody>
      </p:sp>
      <p:sp>
        <p:nvSpPr>
          <p:cNvPr id="10" name="Cons 1 bar">
            <a:extLst>
              <a:ext uri="{FF2B5EF4-FFF2-40B4-BE49-F238E27FC236}">
                <a16:creationId xmlns:a16="http://schemas.microsoft.com/office/drawing/2014/main" id="{83EB38E2-DADB-D608-A450-C7D63483E098}"/>
              </a:ext>
            </a:extLst>
          </p:cNvPr>
          <p:cNvSpPr/>
          <p:nvPr/>
        </p:nvSpPr>
        <p:spPr>
          <a:xfrm>
            <a:off x="711200" y="2050288"/>
            <a:ext cx="50800" cy="12700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ns 2 card">
            <a:extLst>
              <a:ext uri="{FF2B5EF4-FFF2-40B4-BE49-F238E27FC236}">
                <a16:creationId xmlns:a16="http://schemas.microsoft.com/office/drawing/2014/main" id="{2C354C95-C9CB-7A31-BDC0-D57929482931}"/>
              </a:ext>
            </a:extLst>
          </p:cNvPr>
          <p:cNvSpPr/>
          <p:nvPr/>
        </p:nvSpPr>
        <p:spPr>
          <a:xfrm>
            <a:off x="6248400" y="1923288"/>
            <a:ext cx="5334000" cy="1524000"/>
          </a:xfrm>
          <a:prstGeom prst="roundRect">
            <a:avLst>
              <a:gd name="adj" fmla="val 6000"/>
            </a:avLst>
          </a:prstGeom>
          <a:solidFill>
            <a:srgbClr val="E0E6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ns 2">
            <a:extLst>
              <a:ext uri="{FF2B5EF4-FFF2-40B4-BE49-F238E27FC236}">
                <a16:creationId xmlns:a16="http://schemas.microsoft.com/office/drawing/2014/main" id="{76226E4C-978B-9CEB-86E7-B10FB3EB9F33}"/>
              </a:ext>
            </a:extLst>
          </p:cNvPr>
          <p:cNvSpPr txBox="1"/>
          <p:nvPr/>
        </p:nvSpPr>
        <p:spPr>
          <a:xfrm>
            <a:off x="6553200" y="2126488"/>
            <a:ext cx="48006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14350" indent="-514350">
              <a:spcAft>
                <a:spcPts val="600"/>
              </a:spcAft>
              <a:buClr>
                <a:srgbClr val="3F5A86"/>
              </a:buClr>
              <a:buSzPct val="100000"/>
              <a:buFont typeface="Constantia" panose="02030602050306030303" pitchFamily="18" charset="0"/>
              <a:buAutoNum type="arabicPeriod" startAt="2"/>
            </a:pPr>
            <a:r>
              <a:rPr lang="ru-RU" sz="2600" dirty="0">
                <a:solidFill>
                  <a:srgbClr val="1F2526"/>
                </a:solidFill>
                <a:latin typeface="Segoe UI" panose="020B0502040204020203" pitchFamily="34" charset="0"/>
              </a:rPr>
              <a:t>Сохранение неравноправных отношений</a:t>
            </a:r>
          </a:p>
        </p:txBody>
      </p:sp>
      <p:sp>
        <p:nvSpPr>
          <p:cNvPr id="13" name="Cons 2 bar">
            <a:extLst>
              <a:ext uri="{FF2B5EF4-FFF2-40B4-BE49-F238E27FC236}">
                <a16:creationId xmlns:a16="http://schemas.microsoft.com/office/drawing/2014/main" id="{ADA50E0C-CCFF-F39F-6851-08EFA47ABD87}"/>
              </a:ext>
            </a:extLst>
          </p:cNvPr>
          <p:cNvSpPr/>
          <p:nvPr/>
        </p:nvSpPr>
        <p:spPr>
          <a:xfrm>
            <a:off x="6350000" y="2050288"/>
            <a:ext cx="50800" cy="1270000"/>
          </a:xfrm>
          <a:prstGeom prst="rect">
            <a:avLst/>
          </a:prstGeom>
          <a:solidFill>
            <a:srgbClr val="3F5A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ns 3 card">
            <a:extLst>
              <a:ext uri="{FF2B5EF4-FFF2-40B4-BE49-F238E27FC236}">
                <a16:creationId xmlns:a16="http://schemas.microsoft.com/office/drawing/2014/main" id="{7CC5D111-65F5-EB0E-D423-4F9052C475DD}"/>
              </a:ext>
            </a:extLst>
          </p:cNvPr>
          <p:cNvSpPr/>
          <p:nvPr/>
        </p:nvSpPr>
        <p:spPr>
          <a:xfrm>
            <a:off x="609600" y="3701288"/>
            <a:ext cx="5334000" cy="1595120"/>
          </a:xfrm>
          <a:prstGeom prst="roundRect">
            <a:avLst>
              <a:gd name="adj" fmla="val 6000"/>
            </a:avLst>
          </a:prstGeom>
          <a:solidFill>
            <a:srgbClr val="F5E0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ns 3">
            <a:extLst>
              <a:ext uri="{FF2B5EF4-FFF2-40B4-BE49-F238E27FC236}">
                <a16:creationId xmlns:a16="http://schemas.microsoft.com/office/drawing/2014/main" id="{E28652F5-FD19-B448-215E-7E32BFF35B60}"/>
              </a:ext>
            </a:extLst>
          </p:cNvPr>
          <p:cNvSpPr txBox="1"/>
          <p:nvPr/>
        </p:nvSpPr>
        <p:spPr>
          <a:xfrm>
            <a:off x="914400" y="3904488"/>
            <a:ext cx="48006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14350" indent="-514350">
              <a:spcAft>
                <a:spcPts val="600"/>
              </a:spcAft>
              <a:buClr>
                <a:srgbClr val="9F2B2B"/>
              </a:buClr>
              <a:buSzPct val="100000"/>
              <a:buFont typeface="Constantia" panose="02030602050306030303" pitchFamily="18" charset="0"/>
              <a:buAutoNum type="arabicPeriod" startAt="3"/>
            </a:pPr>
            <a:r>
              <a:rPr lang="ru-RU" sz="2600" dirty="0">
                <a:solidFill>
                  <a:srgbClr val="1F2526"/>
                </a:solidFill>
                <a:latin typeface="Segoe UI" panose="020B0502040204020203" pitchFamily="34" charset="0"/>
              </a:rPr>
              <a:t>Ограничение суверенитета латиноамериканских государств</a:t>
            </a:r>
          </a:p>
        </p:txBody>
      </p:sp>
      <p:sp>
        <p:nvSpPr>
          <p:cNvPr id="16" name="Cons 3 bar">
            <a:extLst>
              <a:ext uri="{FF2B5EF4-FFF2-40B4-BE49-F238E27FC236}">
                <a16:creationId xmlns:a16="http://schemas.microsoft.com/office/drawing/2014/main" id="{04F1AB00-9B4B-3E20-E792-783BDF43F3B6}"/>
              </a:ext>
            </a:extLst>
          </p:cNvPr>
          <p:cNvSpPr/>
          <p:nvPr/>
        </p:nvSpPr>
        <p:spPr>
          <a:xfrm>
            <a:off x="711200" y="3828288"/>
            <a:ext cx="50800" cy="1341120"/>
          </a:xfrm>
          <a:prstGeom prst="rect">
            <a:avLst/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ons 4 card">
            <a:extLst>
              <a:ext uri="{FF2B5EF4-FFF2-40B4-BE49-F238E27FC236}">
                <a16:creationId xmlns:a16="http://schemas.microsoft.com/office/drawing/2014/main" id="{25A1FCCF-7DA5-DF8A-6754-2043442DC62A}"/>
              </a:ext>
            </a:extLst>
          </p:cNvPr>
          <p:cNvSpPr/>
          <p:nvPr/>
        </p:nvSpPr>
        <p:spPr>
          <a:xfrm>
            <a:off x="6248400" y="3701288"/>
            <a:ext cx="5334000" cy="1595120"/>
          </a:xfrm>
          <a:prstGeom prst="roundRect">
            <a:avLst>
              <a:gd name="adj" fmla="val 6000"/>
            </a:avLst>
          </a:prstGeom>
          <a:solidFill>
            <a:srgbClr val="F6EB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ons 4">
            <a:extLst>
              <a:ext uri="{FF2B5EF4-FFF2-40B4-BE49-F238E27FC236}">
                <a16:creationId xmlns:a16="http://schemas.microsoft.com/office/drawing/2014/main" id="{F2A3A793-EFB4-D704-5663-53229BCCA4CA}"/>
              </a:ext>
            </a:extLst>
          </p:cNvPr>
          <p:cNvSpPr txBox="1"/>
          <p:nvPr/>
        </p:nvSpPr>
        <p:spPr>
          <a:xfrm>
            <a:off x="6553200" y="3904488"/>
            <a:ext cx="48006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14350" indent="-514350">
              <a:spcAft>
                <a:spcPts val="600"/>
              </a:spcAft>
              <a:buClr>
                <a:srgbClr val="B7832A"/>
              </a:buClr>
              <a:buSzPct val="100000"/>
              <a:buFont typeface="Constantia" panose="02030602050306030303" pitchFamily="18" charset="0"/>
              <a:buAutoNum type="arabicPeriod" startAt="4"/>
            </a:pPr>
            <a:r>
              <a:rPr lang="ru-RU" sz="2600" dirty="0">
                <a:solidFill>
                  <a:srgbClr val="1F2526"/>
                </a:solidFill>
                <a:latin typeface="Segoe UI" panose="020B0502040204020203" pitchFamily="34" charset="0"/>
              </a:rPr>
              <a:t>Формирование системы внешнего контроля над экономикой региона</a:t>
            </a:r>
          </a:p>
        </p:txBody>
      </p:sp>
      <p:sp>
        <p:nvSpPr>
          <p:cNvPr id="19" name="Cons 4 bar">
            <a:extLst>
              <a:ext uri="{FF2B5EF4-FFF2-40B4-BE49-F238E27FC236}">
                <a16:creationId xmlns:a16="http://schemas.microsoft.com/office/drawing/2014/main" id="{B9631A66-DCD0-34E7-74C1-95510CB3FDE1}"/>
              </a:ext>
            </a:extLst>
          </p:cNvPr>
          <p:cNvSpPr/>
          <p:nvPr/>
        </p:nvSpPr>
        <p:spPr>
          <a:xfrm>
            <a:off x="6350000" y="3828288"/>
            <a:ext cx="50800" cy="134112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632C591F-358B-63BA-E422-8D81717C8F2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7F6C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7F6C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568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8D73BFC-6BD3-98A9-BD9A-F08BC6271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7493000" cy="81076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2800" dirty="0">
                <a:solidFill>
                  <a:srgbClr val="E8BE6A"/>
                </a:solidFill>
                <a:latin typeface="Constantia" panose="02030602050306030303" pitchFamily="18" charset="0"/>
              </a:rPr>
              <a:t>«Бедная Мексика! Так далеко от бога — так близко от США!»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68D01A5C-6A42-2696-91C7-7AA3BC48EC5B}"/>
              </a:ext>
            </a:extLst>
          </p:cNvPr>
          <p:cNvSpPr/>
          <p:nvPr/>
        </p:nvSpPr>
        <p:spPr>
          <a:xfrm>
            <a:off x="609600" y="124256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E64F1579-DC9D-9D45-266F-22DEA19A5738}"/>
              </a:ext>
            </a:extLst>
          </p:cNvPr>
          <p:cNvSpPr/>
          <p:nvPr/>
        </p:nvSpPr>
        <p:spPr>
          <a:xfrm>
            <a:off x="876300" y="124256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D9551685-9CC5-12BC-C2D6-498082BD3959}"/>
              </a:ext>
            </a:extLst>
          </p:cNvPr>
          <p:cNvSpPr/>
          <p:nvPr/>
        </p:nvSpPr>
        <p:spPr>
          <a:xfrm>
            <a:off x="1143000" y="124256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E5707954-2D5B-81EF-1968-73D7F397F2EE}"/>
              </a:ext>
            </a:extLst>
          </p:cNvPr>
          <p:cNvCxnSpPr/>
          <p:nvPr/>
        </p:nvCxnSpPr>
        <p:spPr>
          <a:xfrm>
            <a:off x="1473200" y="1267968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b">
            <a:extLst>
              <a:ext uri="{FF2B5EF4-FFF2-40B4-BE49-F238E27FC236}">
                <a16:creationId xmlns:a16="http://schemas.microsoft.com/office/drawing/2014/main" id="{B60FD0AB-FFFA-1E15-4925-A412770A41AC}"/>
              </a:ext>
            </a:extLst>
          </p:cNvPr>
          <p:cNvSpPr txBox="1"/>
          <p:nvPr/>
        </p:nvSpPr>
        <p:spPr>
          <a:xfrm>
            <a:off x="609600" y="1369568"/>
            <a:ext cx="7493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9DB4DA"/>
                </a:solidFill>
                <a:latin typeface="Constantia" panose="02030602050306030303" pitchFamily="18" charset="0"/>
              </a:rPr>
              <a:t>Политика США в Латинской Америке</a:t>
            </a:r>
          </a:p>
        </p:txBody>
      </p:sp>
      <p:sp>
        <p:nvSpPr>
          <p:cNvPr id="8" name="Goals card">
            <a:extLst>
              <a:ext uri="{FF2B5EF4-FFF2-40B4-BE49-F238E27FC236}">
                <a16:creationId xmlns:a16="http://schemas.microsoft.com/office/drawing/2014/main" id="{7099CF5B-DF87-D9C8-3107-11FE27EE20DA}"/>
              </a:ext>
            </a:extLst>
          </p:cNvPr>
          <p:cNvSpPr/>
          <p:nvPr/>
        </p:nvSpPr>
        <p:spPr>
          <a:xfrm>
            <a:off x="609600" y="1877568"/>
            <a:ext cx="7493000" cy="1605280"/>
          </a:xfrm>
          <a:prstGeom prst="roundRect">
            <a:avLst>
              <a:gd name="adj" fmla="val 6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Goals">
            <a:extLst>
              <a:ext uri="{FF2B5EF4-FFF2-40B4-BE49-F238E27FC236}">
                <a16:creationId xmlns:a16="http://schemas.microsoft.com/office/drawing/2014/main" id="{F0170975-8C5A-A5BD-A55E-70407D591C4B}"/>
              </a:ext>
            </a:extLst>
          </p:cNvPr>
          <p:cNvSpPr txBox="1"/>
          <p:nvPr/>
        </p:nvSpPr>
        <p:spPr>
          <a:xfrm>
            <a:off x="889000" y="2055368"/>
            <a:ext cx="7010400" cy="1249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9DB4DA"/>
                </a:solidFill>
                <a:latin typeface="Segoe UI" panose="020B0502040204020203" pitchFamily="34" charset="0"/>
              </a:rPr>
              <a:t>Основные цели США:</a:t>
            </a:r>
          </a:p>
          <a:p>
            <a:pPr marL="304800" indent="-304800">
              <a:spcAft>
                <a:spcPts val="600"/>
              </a:spcAft>
              <a:buClr>
                <a:srgbClr val="9DB4D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F4EEE2"/>
                </a:solidFill>
                <a:latin typeface="Segoe UI" panose="020B0502040204020203" pitchFamily="34" charset="0"/>
              </a:rPr>
              <a:t>Контроль над будущим каналом между Атлантическим и Тихим океанами</a:t>
            </a:r>
          </a:p>
          <a:p>
            <a:pPr marL="304800" indent="-304800">
              <a:spcAft>
                <a:spcPts val="600"/>
              </a:spcAft>
              <a:buClr>
                <a:srgbClr val="9DB4D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F4EEE2"/>
                </a:solidFill>
                <a:latin typeface="Segoe UI" panose="020B0502040204020203" pitchFamily="34" charset="0"/>
              </a:rPr>
              <a:t>Господство на рынках Южной Америки и Карибского бассейна</a:t>
            </a:r>
          </a:p>
        </p:txBody>
      </p:sp>
      <p:sp>
        <p:nvSpPr>
          <p:cNvPr id="10" name="Goals bar">
            <a:extLst>
              <a:ext uri="{FF2B5EF4-FFF2-40B4-BE49-F238E27FC236}">
                <a16:creationId xmlns:a16="http://schemas.microsoft.com/office/drawing/2014/main" id="{3CF22D0C-D614-A4D1-9FEF-69DDB21DFCCB}"/>
              </a:ext>
            </a:extLst>
          </p:cNvPr>
          <p:cNvSpPr/>
          <p:nvPr/>
        </p:nvSpPr>
        <p:spPr>
          <a:xfrm>
            <a:off x="711200" y="2004568"/>
            <a:ext cx="50800" cy="1351280"/>
          </a:xfrm>
          <a:prstGeom prst="rect">
            <a:avLst/>
          </a:prstGeom>
          <a:solidFill>
            <a:srgbClr val="9DB4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logans card">
            <a:extLst>
              <a:ext uri="{FF2B5EF4-FFF2-40B4-BE49-F238E27FC236}">
                <a16:creationId xmlns:a16="http://schemas.microsoft.com/office/drawing/2014/main" id="{F4A0ED2E-30D4-40A4-95DC-CA59F251E875}"/>
              </a:ext>
            </a:extLst>
          </p:cNvPr>
          <p:cNvSpPr/>
          <p:nvPr/>
        </p:nvSpPr>
        <p:spPr>
          <a:xfrm>
            <a:off x="609600" y="3584448"/>
            <a:ext cx="7493000" cy="2854960"/>
          </a:xfrm>
          <a:prstGeom prst="roundRect">
            <a:avLst>
              <a:gd name="adj" fmla="val 6000"/>
            </a:avLst>
          </a:prstGeom>
          <a:solidFill>
            <a:srgbClr val="F6F0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logans">
            <a:extLst>
              <a:ext uri="{FF2B5EF4-FFF2-40B4-BE49-F238E27FC236}">
                <a16:creationId xmlns:a16="http://schemas.microsoft.com/office/drawing/2014/main" id="{C10D4B2E-C821-32E4-840D-A6770634DF0A}"/>
              </a:ext>
            </a:extLst>
          </p:cNvPr>
          <p:cNvSpPr txBox="1"/>
          <p:nvPr/>
        </p:nvSpPr>
        <p:spPr>
          <a:xfrm>
            <a:off x="889000" y="3762248"/>
            <a:ext cx="7010400" cy="2499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3F5A86"/>
                </a:solidFill>
                <a:latin typeface="Segoe UI" panose="020B0502040204020203" pitchFamily="34" charset="0"/>
              </a:rPr>
              <a:t>Лозунги и политика: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1F2526"/>
                </a:solidFill>
                <a:latin typeface="Segoe UI" panose="020B0502040204020203" pitchFamily="34" charset="0"/>
              </a:rPr>
              <a:t>Панамериканизм — идея «солидарности» стран обеих Америк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1F2526"/>
                </a:solidFill>
                <a:latin typeface="Segoe UI" panose="020B0502040204020203" pitchFamily="34" charset="0"/>
              </a:rPr>
              <a:t>Попытка создания таможенного союза (1889) — неудачная инициатива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b="1" dirty="0">
                <a:solidFill>
                  <a:srgbClr val="9F2B2B"/>
                </a:solidFill>
                <a:latin typeface="Segoe UI" panose="020B0502040204020203" pitchFamily="34" charset="0"/>
              </a:rPr>
              <a:t>«Политика большой дубинки»</a:t>
            </a:r>
            <a:r>
              <a:rPr lang="ru-RU" dirty="0">
                <a:solidFill>
                  <a:srgbClr val="1F2526"/>
                </a:solidFill>
                <a:latin typeface="Segoe UI" panose="020B0502040204020203" pitchFamily="34" charset="0"/>
              </a:rPr>
              <a:t> президента Т. Рузвельта (начало XX века)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1F2526"/>
                </a:solidFill>
                <a:latin typeface="Segoe UI" panose="020B0502040204020203" pitchFamily="34" charset="0"/>
              </a:rPr>
              <a:t>Поправка Рузвельта к доктрине Монро (1904) — </a:t>
            </a:r>
            <a:r>
              <a:rPr lang="ru-RU" b="1" dirty="0">
                <a:solidFill>
                  <a:srgbClr val="9F2B2B"/>
                </a:solidFill>
                <a:latin typeface="Segoe UI" panose="020B0502040204020203" pitchFamily="34" charset="0"/>
              </a:rPr>
              <a:t>право США на вооружённое вмешательство</a:t>
            </a:r>
          </a:p>
        </p:txBody>
      </p:sp>
      <p:sp>
        <p:nvSpPr>
          <p:cNvPr id="13" name="Slogans bar">
            <a:extLst>
              <a:ext uri="{FF2B5EF4-FFF2-40B4-BE49-F238E27FC236}">
                <a16:creationId xmlns:a16="http://schemas.microsoft.com/office/drawing/2014/main" id="{4D0CA920-EB0A-9AC5-A007-5D8945B8F082}"/>
              </a:ext>
            </a:extLst>
          </p:cNvPr>
          <p:cNvSpPr/>
          <p:nvPr/>
        </p:nvSpPr>
        <p:spPr>
          <a:xfrm>
            <a:off x="711200" y="3711448"/>
            <a:ext cx="50800" cy="2600960"/>
          </a:xfrm>
          <a:prstGeom prst="rect">
            <a:avLst/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Big stick passe-partout">
            <a:extLst>
              <a:ext uri="{FF2B5EF4-FFF2-40B4-BE49-F238E27FC236}">
                <a16:creationId xmlns:a16="http://schemas.microsoft.com/office/drawing/2014/main" id="{2887E0CD-1D58-D2EE-8F21-4465FA0E753B}"/>
              </a:ext>
            </a:extLst>
          </p:cNvPr>
          <p:cNvSpPr/>
          <p:nvPr/>
        </p:nvSpPr>
        <p:spPr>
          <a:xfrm>
            <a:off x="8331200" y="1958238"/>
            <a:ext cx="3429000" cy="2814523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Big stick" descr="У. А. Роджерс. «Большая дубинка в Карибском море». Карикатура, 1904 г.">
            <a:extLst>
              <a:ext uri="{FF2B5EF4-FFF2-40B4-BE49-F238E27FC236}">
                <a16:creationId xmlns:a16="http://schemas.microsoft.com/office/drawing/2014/main" id="{58FC925B-A76F-AB5F-E518-C47106C9104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0" y="2072538"/>
            <a:ext cx="3200400" cy="258592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5142B040-AA43-1EB3-1335-6FA69CCFF09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404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4003073-0E69-64E1-0959-81AAD533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1F2526"/>
                </a:solidFill>
                <a:latin typeface="Constantia" panose="02030602050306030303" pitchFamily="18" charset="0"/>
              </a:rPr>
              <a:t>«Бедная Мексика! Так далеко от бога — так близко от США!»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E1E480B3-0D1F-F7C4-7B20-D41CC1678800}"/>
              </a:ext>
            </a:extLst>
          </p:cNvPr>
          <p:cNvSpPr/>
          <p:nvPr/>
        </p:nvSpPr>
        <p:spPr>
          <a:xfrm>
            <a:off x="609600" y="1358392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104AAA63-DFCD-DE43-45F2-571EC947D9DE}"/>
              </a:ext>
            </a:extLst>
          </p:cNvPr>
          <p:cNvSpPr/>
          <p:nvPr/>
        </p:nvSpPr>
        <p:spPr>
          <a:xfrm>
            <a:off x="876300" y="1358392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22FD72E5-4586-062D-0185-81752388323C}"/>
              </a:ext>
            </a:extLst>
          </p:cNvPr>
          <p:cNvSpPr/>
          <p:nvPr/>
        </p:nvSpPr>
        <p:spPr>
          <a:xfrm>
            <a:off x="1143000" y="1358392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B20CFFAA-CFEF-F45A-B005-AA6CAB5A843A}"/>
              </a:ext>
            </a:extLst>
          </p:cNvPr>
          <p:cNvCxnSpPr/>
          <p:nvPr/>
        </p:nvCxnSpPr>
        <p:spPr>
          <a:xfrm>
            <a:off x="1473200" y="1383792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b">
            <a:extLst>
              <a:ext uri="{FF2B5EF4-FFF2-40B4-BE49-F238E27FC236}">
                <a16:creationId xmlns:a16="http://schemas.microsoft.com/office/drawing/2014/main" id="{B2E1BA07-16D0-5253-5DB1-546A6BC6F1D1}"/>
              </a:ext>
            </a:extLst>
          </p:cNvPr>
          <p:cNvSpPr txBox="1"/>
          <p:nvPr/>
        </p:nvSpPr>
        <p:spPr>
          <a:xfrm>
            <a:off x="609600" y="1485392"/>
            <a:ext cx="7620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9F2B2B"/>
                </a:solidFill>
                <a:latin typeface="Constantia" panose="02030602050306030303" pitchFamily="18" charset="0"/>
              </a:rPr>
              <a:t>Панамский инцидент</a:t>
            </a:r>
          </a:p>
        </p:txBody>
      </p:sp>
      <p:sp>
        <p:nvSpPr>
          <p:cNvPr id="8" name="Stages head">
            <a:extLst>
              <a:ext uri="{FF2B5EF4-FFF2-40B4-BE49-F238E27FC236}">
                <a16:creationId xmlns:a16="http://schemas.microsoft.com/office/drawing/2014/main" id="{3DD74440-69FE-A628-05DC-31C8BBB70B8E}"/>
              </a:ext>
            </a:extLst>
          </p:cNvPr>
          <p:cNvSpPr txBox="1"/>
          <p:nvPr/>
        </p:nvSpPr>
        <p:spPr>
          <a:xfrm>
            <a:off x="609600" y="2034032"/>
            <a:ext cx="7112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F2526"/>
                </a:solidFill>
                <a:latin typeface="Segoe UI" panose="020B0502040204020203" pitchFamily="34" charset="0"/>
              </a:rPr>
              <a:t>Этапы захвата:</a:t>
            </a:r>
          </a:p>
        </p:txBody>
      </p:sp>
      <p:sp>
        <p:nvSpPr>
          <p:cNvPr id="9" name="Stage 1 mark">
            <a:extLst>
              <a:ext uri="{FF2B5EF4-FFF2-40B4-BE49-F238E27FC236}">
                <a16:creationId xmlns:a16="http://schemas.microsoft.com/office/drawing/2014/main" id="{699D8369-803F-00A5-9F04-E072DE1A3493}"/>
              </a:ext>
            </a:extLst>
          </p:cNvPr>
          <p:cNvSpPr/>
          <p:nvPr/>
        </p:nvSpPr>
        <p:spPr>
          <a:xfrm>
            <a:off x="609600" y="2470912"/>
            <a:ext cx="457200" cy="6731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tage 1 card">
            <a:extLst>
              <a:ext uri="{FF2B5EF4-FFF2-40B4-BE49-F238E27FC236}">
                <a16:creationId xmlns:a16="http://schemas.microsoft.com/office/drawing/2014/main" id="{4BA9FB2C-13E3-5CEB-FE77-9D88D4CACDB5}"/>
              </a:ext>
            </a:extLst>
          </p:cNvPr>
          <p:cNvSpPr/>
          <p:nvPr/>
        </p:nvSpPr>
        <p:spPr>
          <a:xfrm>
            <a:off x="1066800" y="2470912"/>
            <a:ext cx="6654800" cy="673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age 1">
            <a:extLst>
              <a:ext uri="{FF2B5EF4-FFF2-40B4-BE49-F238E27FC236}">
                <a16:creationId xmlns:a16="http://schemas.microsoft.com/office/drawing/2014/main" id="{6C3D8267-3EB5-7D50-24E0-8472EEA1DB2C}"/>
              </a:ext>
            </a:extLst>
          </p:cNvPr>
          <p:cNvSpPr txBox="1"/>
          <p:nvPr/>
        </p:nvSpPr>
        <p:spPr>
          <a:xfrm>
            <a:off x="1244600" y="2470912"/>
            <a:ext cx="6350000" cy="6731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Планы строительства канала через Панамский перешеек</a:t>
            </a:r>
          </a:p>
        </p:txBody>
      </p:sp>
      <p:sp>
        <p:nvSpPr>
          <p:cNvPr id="12" name="Stage 2 mark">
            <a:extLst>
              <a:ext uri="{FF2B5EF4-FFF2-40B4-BE49-F238E27FC236}">
                <a16:creationId xmlns:a16="http://schemas.microsoft.com/office/drawing/2014/main" id="{5A7ADBB9-5213-25ED-6340-AE4BCD965AF0}"/>
              </a:ext>
            </a:extLst>
          </p:cNvPr>
          <p:cNvSpPr/>
          <p:nvPr/>
        </p:nvSpPr>
        <p:spPr>
          <a:xfrm>
            <a:off x="609600" y="3271012"/>
            <a:ext cx="457200" cy="673100"/>
          </a:xfrm>
          <a:prstGeom prst="rect">
            <a:avLst/>
          </a:prstGeom>
          <a:solidFill>
            <a:srgbClr val="3F5A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age 2 card">
            <a:extLst>
              <a:ext uri="{FF2B5EF4-FFF2-40B4-BE49-F238E27FC236}">
                <a16:creationId xmlns:a16="http://schemas.microsoft.com/office/drawing/2014/main" id="{C0FC22DE-776E-0854-8B44-F58A8139584F}"/>
              </a:ext>
            </a:extLst>
          </p:cNvPr>
          <p:cNvSpPr/>
          <p:nvPr/>
        </p:nvSpPr>
        <p:spPr>
          <a:xfrm>
            <a:off x="1066800" y="3271012"/>
            <a:ext cx="6654800" cy="673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age 2">
            <a:extLst>
              <a:ext uri="{FF2B5EF4-FFF2-40B4-BE49-F238E27FC236}">
                <a16:creationId xmlns:a16="http://schemas.microsoft.com/office/drawing/2014/main" id="{60494C61-D81E-1ADD-C9C2-8D3A8D79BBFF}"/>
              </a:ext>
            </a:extLst>
          </p:cNvPr>
          <p:cNvSpPr txBox="1"/>
          <p:nvPr/>
        </p:nvSpPr>
        <p:spPr>
          <a:xfrm>
            <a:off x="1244600" y="3271012"/>
            <a:ext cx="6350000" cy="6731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Отказ Колумбии от грабительского договора (1903)</a:t>
            </a:r>
          </a:p>
        </p:txBody>
      </p:sp>
      <p:sp>
        <p:nvSpPr>
          <p:cNvPr id="15" name="Stage 3 mark">
            <a:extLst>
              <a:ext uri="{FF2B5EF4-FFF2-40B4-BE49-F238E27FC236}">
                <a16:creationId xmlns:a16="http://schemas.microsoft.com/office/drawing/2014/main" id="{A0C93BF8-2580-9C73-C8D3-6C1B6EC69A0D}"/>
              </a:ext>
            </a:extLst>
          </p:cNvPr>
          <p:cNvSpPr/>
          <p:nvPr/>
        </p:nvSpPr>
        <p:spPr>
          <a:xfrm>
            <a:off x="609600" y="4071112"/>
            <a:ext cx="457200" cy="673100"/>
          </a:xfrm>
          <a:prstGeom prst="rect">
            <a:avLst/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age 3 card">
            <a:extLst>
              <a:ext uri="{FF2B5EF4-FFF2-40B4-BE49-F238E27FC236}">
                <a16:creationId xmlns:a16="http://schemas.microsoft.com/office/drawing/2014/main" id="{0ADDCE8F-74E6-A002-3142-023284E5D089}"/>
              </a:ext>
            </a:extLst>
          </p:cNvPr>
          <p:cNvSpPr/>
          <p:nvPr/>
        </p:nvSpPr>
        <p:spPr>
          <a:xfrm>
            <a:off x="1066800" y="4071112"/>
            <a:ext cx="6654800" cy="673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tage 3">
            <a:extLst>
              <a:ext uri="{FF2B5EF4-FFF2-40B4-BE49-F238E27FC236}">
                <a16:creationId xmlns:a16="http://schemas.microsoft.com/office/drawing/2014/main" id="{D776F3FF-01CF-FD02-FA22-AFFA887718E0}"/>
              </a:ext>
            </a:extLst>
          </p:cNvPr>
          <p:cNvSpPr txBox="1"/>
          <p:nvPr/>
        </p:nvSpPr>
        <p:spPr>
          <a:xfrm>
            <a:off x="1244600" y="4071112"/>
            <a:ext cx="6350000" cy="6731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Организация переворота при поддержке американского флота</a:t>
            </a:r>
          </a:p>
        </p:txBody>
      </p:sp>
      <p:sp>
        <p:nvSpPr>
          <p:cNvPr id="18" name="Stage 4 mark">
            <a:extLst>
              <a:ext uri="{FF2B5EF4-FFF2-40B4-BE49-F238E27FC236}">
                <a16:creationId xmlns:a16="http://schemas.microsoft.com/office/drawing/2014/main" id="{ADFC7DE6-16F5-2366-FDDE-EA6AB844A743}"/>
              </a:ext>
            </a:extLst>
          </p:cNvPr>
          <p:cNvSpPr/>
          <p:nvPr/>
        </p:nvSpPr>
        <p:spPr>
          <a:xfrm>
            <a:off x="609600" y="4871212"/>
            <a:ext cx="457200" cy="673100"/>
          </a:xfrm>
          <a:prstGeom prst="rect">
            <a:avLst/>
          </a:prstGeom>
          <a:solidFill>
            <a:srgbClr val="3F5A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tage 4 card">
            <a:extLst>
              <a:ext uri="{FF2B5EF4-FFF2-40B4-BE49-F238E27FC236}">
                <a16:creationId xmlns:a16="http://schemas.microsoft.com/office/drawing/2014/main" id="{32458CEB-AFF3-17DC-5290-8706BA39CE20}"/>
              </a:ext>
            </a:extLst>
          </p:cNvPr>
          <p:cNvSpPr/>
          <p:nvPr/>
        </p:nvSpPr>
        <p:spPr>
          <a:xfrm>
            <a:off x="1066800" y="4871212"/>
            <a:ext cx="6654800" cy="673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tage 4">
            <a:extLst>
              <a:ext uri="{FF2B5EF4-FFF2-40B4-BE49-F238E27FC236}">
                <a16:creationId xmlns:a16="http://schemas.microsoft.com/office/drawing/2014/main" id="{B1BFFB91-8936-4A53-8CC2-3767A176BB54}"/>
              </a:ext>
            </a:extLst>
          </p:cNvPr>
          <p:cNvSpPr txBox="1"/>
          <p:nvPr/>
        </p:nvSpPr>
        <p:spPr>
          <a:xfrm>
            <a:off x="1244600" y="4871212"/>
            <a:ext cx="6350000" cy="6731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Создание «независимой» Панамы </a:t>
            </a:r>
            <a:r>
              <a:rPr lang="ru-RU" sz="2000" b="1" dirty="0">
                <a:solidFill>
                  <a:srgbClr val="3F5A86"/>
                </a:solidFill>
                <a:latin typeface="Segoe UI" panose="020B0502040204020203" pitchFamily="34" charset="0"/>
              </a:rPr>
              <a:t>(население — 300 тыс. человек)</a:t>
            </a:r>
          </a:p>
        </p:txBody>
      </p:sp>
      <p:sp>
        <p:nvSpPr>
          <p:cNvPr id="21" name="Stage 5 mark">
            <a:extLst>
              <a:ext uri="{FF2B5EF4-FFF2-40B4-BE49-F238E27FC236}">
                <a16:creationId xmlns:a16="http://schemas.microsoft.com/office/drawing/2014/main" id="{399A4B94-1897-21AA-1018-07CC915594D1}"/>
              </a:ext>
            </a:extLst>
          </p:cNvPr>
          <p:cNvSpPr/>
          <p:nvPr/>
        </p:nvSpPr>
        <p:spPr>
          <a:xfrm>
            <a:off x="609600" y="5671312"/>
            <a:ext cx="457200" cy="6731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tage 5 card">
            <a:extLst>
              <a:ext uri="{FF2B5EF4-FFF2-40B4-BE49-F238E27FC236}">
                <a16:creationId xmlns:a16="http://schemas.microsoft.com/office/drawing/2014/main" id="{B009749F-FBFC-C90B-A96B-B3658544B2BF}"/>
              </a:ext>
            </a:extLst>
          </p:cNvPr>
          <p:cNvSpPr/>
          <p:nvPr/>
        </p:nvSpPr>
        <p:spPr>
          <a:xfrm>
            <a:off x="1066800" y="5671312"/>
            <a:ext cx="6654800" cy="673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tage 5">
            <a:extLst>
              <a:ext uri="{FF2B5EF4-FFF2-40B4-BE49-F238E27FC236}">
                <a16:creationId xmlns:a16="http://schemas.microsoft.com/office/drawing/2014/main" id="{4FE8BEB0-F68D-9F69-13E9-4E75A9EDC8A8}"/>
              </a:ext>
            </a:extLst>
          </p:cNvPr>
          <p:cNvSpPr txBox="1"/>
          <p:nvPr/>
        </p:nvSpPr>
        <p:spPr>
          <a:xfrm>
            <a:off x="1244600" y="5671312"/>
            <a:ext cx="6350000" cy="6731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1F2526"/>
                </a:solidFill>
                <a:latin typeface="Segoe UI" panose="020B0502040204020203" pitchFamily="34" charset="0"/>
              </a:rPr>
              <a:t>Заключение выгодного договора с </a:t>
            </a:r>
            <a:r>
              <a:rPr lang="ru-RU" sz="2000" b="1" dirty="0">
                <a:solidFill>
                  <a:srgbClr val="9F2B2B"/>
                </a:solidFill>
                <a:latin typeface="Segoe UI" panose="020B0502040204020203" pitchFamily="34" charset="0"/>
              </a:rPr>
              <a:t>марионеточным правительством</a:t>
            </a:r>
          </a:p>
        </p:txBody>
      </p:sp>
      <p:sp>
        <p:nvSpPr>
          <p:cNvPr id="24" name="Panama map mount">
            <a:extLst>
              <a:ext uri="{FF2B5EF4-FFF2-40B4-BE49-F238E27FC236}">
                <a16:creationId xmlns:a16="http://schemas.microsoft.com/office/drawing/2014/main" id="{29A25395-C76F-37BC-AD66-569E1B497D02}"/>
              </a:ext>
            </a:extLst>
          </p:cNvPr>
          <p:cNvSpPr/>
          <p:nvPr/>
        </p:nvSpPr>
        <p:spPr>
          <a:xfrm>
            <a:off x="8001000" y="1459992"/>
            <a:ext cx="3581400" cy="3683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anama map" descr="Строительство Панамского канала, 1907 г.">
            <a:extLst>
              <a:ext uri="{FF2B5EF4-FFF2-40B4-BE49-F238E27FC236}">
                <a16:creationId xmlns:a16="http://schemas.microsoft.com/office/drawing/2014/main" id="{57E18E2E-821C-37D7-0B5A-0165ACE30BC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900" y="1548892"/>
            <a:ext cx="3403600" cy="3505200"/>
          </a:xfrm>
          <a:prstGeom prst="rect">
            <a:avLst/>
          </a:prstGeom>
        </p:spPr>
      </p:pic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45340333-B6F8-A74E-4A39-54370BA676C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7F6C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7F6C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62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C9B46F2-B215-8A40-1D0C-339BE09F2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4343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dirty="0">
                <a:solidFill>
                  <a:srgbClr val="E8BE6A"/>
                </a:solidFill>
                <a:latin typeface="Constantia" panose="02030602050306030303" pitchFamily="18" charset="0"/>
              </a:rPr>
              <a:t>«Бедная Мексика! Так далеко от бога — так близко от США!»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85C290A6-C2B9-9D57-F89A-C9C385583EAE}"/>
              </a:ext>
            </a:extLst>
          </p:cNvPr>
          <p:cNvSpPr/>
          <p:nvPr/>
        </p:nvSpPr>
        <p:spPr>
          <a:xfrm>
            <a:off x="609600" y="866140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8FC22142-3B24-85AE-D837-7BDC7B6D0ED4}"/>
              </a:ext>
            </a:extLst>
          </p:cNvPr>
          <p:cNvSpPr/>
          <p:nvPr/>
        </p:nvSpPr>
        <p:spPr>
          <a:xfrm>
            <a:off x="876300" y="866140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885802B2-DCE7-2672-9F73-B5016CEEFE06}"/>
              </a:ext>
            </a:extLst>
          </p:cNvPr>
          <p:cNvSpPr/>
          <p:nvPr/>
        </p:nvSpPr>
        <p:spPr>
          <a:xfrm>
            <a:off x="1143000" y="866140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02BA73F5-626D-01BD-B524-B5E4730B08C1}"/>
              </a:ext>
            </a:extLst>
          </p:cNvPr>
          <p:cNvCxnSpPr/>
          <p:nvPr/>
        </p:nvCxnSpPr>
        <p:spPr>
          <a:xfrm>
            <a:off x="1473200" y="891540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p mount">
            <a:extLst>
              <a:ext uri="{FF2B5EF4-FFF2-40B4-BE49-F238E27FC236}">
                <a16:creationId xmlns:a16="http://schemas.microsoft.com/office/drawing/2014/main" id="{EF5D4AF9-C95E-14FF-CCAA-076BEBC391F6}"/>
              </a:ext>
            </a:extLst>
          </p:cNvPr>
          <p:cNvSpPr/>
          <p:nvPr/>
        </p:nvSpPr>
        <p:spPr>
          <a:xfrm>
            <a:off x="508000" y="1590887"/>
            <a:ext cx="3810000" cy="4313766"/>
          </a:xfrm>
          <a:prstGeom prst="roundRect">
            <a:avLst>
              <a:gd name="adj" fmla="val 3000"/>
            </a:avLst>
          </a:prstGeom>
          <a:solidFill>
            <a:srgbClr val="F4EFE3"/>
          </a:solidFill>
          <a:ln w="9525">
            <a:solidFill>
              <a:srgbClr val="B783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Map" descr="Карта Южной Америки с политическим делением (С. А. Митчелл, кон. XIX в.)">
            <a:extLst>
              <a:ext uri="{FF2B5EF4-FFF2-40B4-BE49-F238E27FC236}">
                <a16:creationId xmlns:a16="http://schemas.microsoft.com/office/drawing/2014/main" id="{01D7A6D7-122A-7585-3225-EB57E788FC7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92487"/>
            <a:ext cx="3606800" cy="4110567"/>
          </a:xfrm>
          <a:prstGeom prst="rect">
            <a:avLst/>
          </a:prstGeom>
        </p:spPr>
      </p:pic>
      <p:sp>
        <p:nvSpPr>
          <p:cNvPr id="10" name="Results">
            <a:extLst>
              <a:ext uri="{FF2B5EF4-FFF2-40B4-BE49-F238E27FC236}">
                <a16:creationId xmlns:a16="http://schemas.microsoft.com/office/drawing/2014/main" id="{695DC921-6CF0-B9D2-8728-81724EF3D44D}"/>
              </a:ext>
            </a:extLst>
          </p:cNvPr>
          <p:cNvSpPr txBox="1"/>
          <p:nvPr/>
        </p:nvSpPr>
        <p:spPr>
          <a:xfrm>
            <a:off x="4699000" y="1069340"/>
            <a:ext cx="6883400" cy="3652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0"/>
              </a:spcAft>
            </a:pPr>
            <a:r>
              <a:rPr lang="ru-RU" sz="3000" b="1" dirty="0">
                <a:solidFill>
                  <a:srgbClr val="E8BE6A"/>
                </a:solidFill>
                <a:latin typeface="Constantia" panose="02030602050306030303" pitchFamily="18" charset="0"/>
              </a:rPr>
              <a:t>Последствия политики США</a:t>
            </a:r>
          </a:p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E89A92"/>
                </a:solidFill>
                <a:latin typeface="Segoe UI" panose="020B0502040204020203" pitchFamily="34" charset="0"/>
              </a:rPr>
              <a:t>Результаты вмешательства:</a:t>
            </a:r>
          </a:p>
          <a:p>
            <a:pPr marL="304800" indent="-304800">
              <a:spcAft>
                <a:spcPts val="1000"/>
              </a:spcAft>
              <a:buClr>
                <a:srgbClr val="E89A92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F4EEE2"/>
                </a:solidFill>
                <a:latin typeface="Segoe UI" panose="020B0502040204020203" pitchFamily="34" charset="0"/>
              </a:rPr>
              <a:t>Установление американского контроля над стратегическими территориями</a:t>
            </a:r>
          </a:p>
          <a:p>
            <a:pPr marL="304800" indent="-304800">
              <a:spcAft>
                <a:spcPts val="1000"/>
              </a:spcAft>
              <a:buClr>
                <a:srgbClr val="E89A92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F4EEE2"/>
                </a:solidFill>
                <a:latin typeface="Segoe UI" panose="020B0502040204020203" pitchFamily="34" charset="0"/>
              </a:rPr>
              <a:t>Нарушение суверенитета латиноамериканских государств</a:t>
            </a:r>
          </a:p>
          <a:p>
            <a:pPr marL="304800" indent="-304800">
              <a:spcAft>
                <a:spcPts val="1000"/>
              </a:spcAft>
              <a:buClr>
                <a:srgbClr val="E89A92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F4EEE2"/>
                </a:solidFill>
                <a:latin typeface="Segoe UI" panose="020B0502040204020203" pitchFamily="34" charset="0"/>
              </a:rPr>
              <a:t>Экономическая зависимость региона от США</a:t>
            </a:r>
          </a:p>
          <a:p>
            <a:pPr marL="304800" indent="-304800">
              <a:spcAft>
                <a:spcPts val="1000"/>
              </a:spcAft>
              <a:buClr>
                <a:srgbClr val="E89A92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F4EEE2"/>
                </a:solidFill>
                <a:latin typeface="Segoe UI" panose="020B0502040204020203" pitchFamily="34" charset="0"/>
              </a:rPr>
              <a:t>Подавление демократических институтов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4E0CE189-2E73-62CC-D4E9-7222EBB0F71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606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4E5ECCF-08E9-69DD-3AEC-B82FF06DB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526"/>
                </a:solidFill>
                <a:latin typeface="Constantia" panose="02030602050306030303" pitchFamily="18" charset="0"/>
              </a:rPr>
              <a:t>«Блестящая маленькая война»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A7B9DA48-CC17-BA05-47AD-0A098EE0DAF8}"/>
              </a:ext>
            </a:extLst>
          </p:cNvPr>
          <p:cNvSpPr/>
          <p:nvPr/>
        </p:nvSpPr>
        <p:spPr>
          <a:xfrm>
            <a:off x="609600" y="9784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7F3B2E32-71A4-B81F-E803-992930E515F1}"/>
              </a:ext>
            </a:extLst>
          </p:cNvPr>
          <p:cNvSpPr/>
          <p:nvPr/>
        </p:nvSpPr>
        <p:spPr>
          <a:xfrm>
            <a:off x="876300" y="9784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693BCEF1-CF19-6B4B-8DD1-F7D863E516D3}"/>
              </a:ext>
            </a:extLst>
          </p:cNvPr>
          <p:cNvSpPr/>
          <p:nvPr/>
        </p:nvSpPr>
        <p:spPr>
          <a:xfrm>
            <a:off x="1143000" y="9784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36C54368-F7BB-600B-8CF2-0143FE22C0EA}"/>
              </a:ext>
            </a:extLst>
          </p:cNvPr>
          <p:cNvCxnSpPr/>
          <p:nvPr/>
        </p:nvCxnSpPr>
        <p:spPr>
          <a:xfrm>
            <a:off x="1473200" y="1003808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b">
            <a:extLst>
              <a:ext uri="{FF2B5EF4-FFF2-40B4-BE49-F238E27FC236}">
                <a16:creationId xmlns:a16="http://schemas.microsoft.com/office/drawing/2014/main" id="{58DF6521-E12F-4DF6-CC31-D4E0DC4903F3}"/>
              </a:ext>
            </a:extLst>
          </p:cNvPr>
          <p:cNvSpPr txBox="1"/>
          <p:nvPr/>
        </p:nvSpPr>
        <p:spPr>
          <a:xfrm>
            <a:off x="609600" y="1105408"/>
            <a:ext cx="7620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9F2B2B"/>
                </a:solidFill>
                <a:latin typeface="Constantia" panose="02030602050306030303" pitchFamily="18" charset="0"/>
              </a:rPr>
              <a:t>Испано-американская война и судьба Кубы</a:t>
            </a:r>
          </a:p>
        </p:txBody>
      </p:sp>
      <p:sp>
        <p:nvSpPr>
          <p:cNvPr id="8" name="Prehistory card">
            <a:extLst>
              <a:ext uri="{FF2B5EF4-FFF2-40B4-BE49-F238E27FC236}">
                <a16:creationId xmlns:a16="http://schemas.microsoft.com/office/drawing/2014/main" id="{3C1B441F-8A84-2227-7818-B669B472AD71}"/>
              </a:ext>
            </a:extLst>
          </p:cNvPr>
          <p:cNvSpPr/>
          <p:nvPr/>
        </p:nvSpPr>
        <p:spPr>
          <a:xfrm>
            <a:off x="609600" y="1679448"/>
            <a:ext cx="7112000" cy="3114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rehistory">
            <a:extLst>
              <a:ext uri="{FF2B5EF4-FFF2-40B4-BE49-F238E27FC236}">
                <a16:creationId xmlns:a16="http://schemas.microsoft.com/office/drawing/2014/main" id="{A7AD4824-92AF-81D8-54B6-3ACF88449731}"/>
              </a:ext>
            </a:extLst>
          </p:cNvPr>
          <p:cNvSpPr txBox="1"/>
          <p:nvPr/>
        </p:nvSpPr>
        <p:spPr>
          <a:xfrm>
            <a:off x="889000" y="1857248"/>
            <a:ext cx="6629400" cy="2758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3F5A86"/>
                </a:solidFill>
                <a:latin typeface="Segoe UI" panose="020B0502040204020203" pitchFamily="34" charset="0"/>
              </a:rPr>
              <a:t>Предыстория американского интереса к Кубе:</a:t>
            </a:r>
          </a:p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3F5A86"/>
                </a:solidFill>
                <a:latin typeface="Constantia" panose="02030602050306030303" pitchFamily="18" charset="0"/>
              </a:rPr>
              <a:t>1823 год</a:t>
            </a: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 — заявление Дж. Монро о стратегической важности острова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Попытки США приобрести Кубу у Испании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Организация </a:t>
            </a:r>
            <a:r>
              <a:rPr lang="ru-RU" sz="2300" dirty="0" err="1">
                <a:solidFill>
                  <a:srgbClr val="1F2526"/>
                </a:solidFill>
                <a:latin typeface="Segoe UI" panose="020B0502040204020203" pitchFamily="34" charset="0"/>
              </a:rPr>
              <a:t>антииспанских</a:t>
            </a: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 восстаний</a:t>
            </a:r>
          </a:p>
          <a:p>
            <a:pPr marL="304800" indent="-304800">
              <a:spcAft>
                <a:spcPts val="600"/>
              </a:spcAft>
              <a:buClr>
                <a:srgbClr val="3F5A8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1F2526"/>
                </a:solidFill>
                <a:latin typeface="Segoe UI" panose="020B0502040204020203" pitchFamily="34" charset="0"/>
              </a:rPr>
              <a:t>Дипломатическое давление на Мадрид</a:t>
            </a:r>
          </a:p>
        </p:txBody>
      </p:sp>
      <p:sp>
        <p:nvSpPr>
          <p:cNvPr id="10" name="Prehistory bar">
            <a:extLst>
              <a:ext uri="{FF2B5EF4-FFF2-40B4-BE49-F238E27FC236}">
                <a16:creationId xmlns:a16="http://schemas.microsoft.com/office/drawing/2014/main" id="{9BBC1B0C-F603-E8DE-3303-FA8505DC03F4}"/>
              </a:ext>
            </a:extLst>
          </p:cNvPr>
          <p:cNvSpPr/>
          <p:nvPr/>
        </p:nvSpPr>
        <p:spPr>
          <a:xfrm>
            <a:off x="711200" y="1806448"/>
            <a:ext cx="50800" cy="2860040"/>
          </a:xfrm>
          <a:prstGeom prst="rect">
            <a:avLst/>
          </a:prstGeom>
          <a:solidFill>
            <a:srgbClr val="3F5A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Monroe" descr="Г. Стюарт. Джеймс Монро, ок. 1817 г. (Национальная галерея искусства, Вашингтон)">
            <a:extLst>
              <a:ext uri="{FF2B5EF4-FFF2-40B4-BE49-F238E27FC236}">
                <a16:creationId xmlns:a16="http://schemas.microsoft.com/office/drawing/2014/main" id="{870775F5-948C-3D7A-3494-06C40A6927E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889000"/>
            <a:ext cx="3175000" cy="4191000"/>
          </a:xfrm>
          <a:prstGeom prst="ellipse">
            <a:avLst/>
          </a:prstGeom>
          <a:ln w="15875">
            <a:solidFill>
              <a:srgbClr val="3F5A8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Monroe ring">
            <a:extLst>
              <a:ext uri="{FF2B5EF4-FFF2-40B4-BE49-F238E27FC236}">
                <a16:creationId xmlns:a16="http://schemas.microsoft.com/office/drawing/2014/main" id="{E967E6F6-7862-8D1E-279C-715771BD6B9F}"/>
              </a:ext>
            </a:extLst>
          </p:cNvPr>
          <p:cNvSpPr/>
          <p:nvPr/>
        </p:nvSpPr>
        <p:spPr>
          <a:xfrm>
            <a:off x="8293100" y="800100"/>
            <a:ext cx="3352800" cy="4368800"/>
          </a:xfrm>
          <a:prstGeom prst="ellipse">
            <a:avLst/>
          </a:prstGeom>
          <a:noFill/>
          <a:ln w="9525" cap="flat" cmpd="sng" algn="ctr">
            <a:solidFill>
              <a:srgbClr val="3F5A8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A02FC2DF-386E-D339-7C6F-6FFCDD45E91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7F6C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7F6C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72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96CDA7B-2EBE-5D4A-8325-140007751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E8BE6A"/>
                </a:solidFill>
                <a:latin typeface="Constantia" panose="02030602050306030303" pitchFamily="18" charset="0"/>
              </a:rPr>
              <a:t>«Блестящая маленькая война»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E502EAA9-9F7F-1312-22B5-9F2F4F3D2612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525E2701-6EB6-1979-3053-90B8D4DCBEC4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C9AA178C-8F4C-A3A9-BBB2-3F6D111758B4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A9298841-5701-2398-7FB3-1314E225BA5C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b">
            <a:extLst>
              <a:ext uri="{FF2B5EF4-FFF2-40B4-BE49-F238E27FC236}">
                <a16:creationId xmlns:a16="http://schemas.microsoft.com/office/drawing/2014/main" id="{1A40417D-C738-E63E-2052-0B79CCEB345C}"/>
              </a:ext>
            </a:extLst>
          </p:cNvPr>
          <p:cNvSpPr txBox="1"/>
          <p:nvPr/>
        </p:nvSpPr>
        <p:spPr>
          <a:xfrm>
            <a:off x="609600" y="1130808"/>
            <a:ext cx="10972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E89A92"/>
                </a:solidFill>
                <a:latin typeface="Constantia" panose="02030602050306030303" pitchFamily="18" charset="0"/>
              </a:rPr>
              <a:t>Испано-американская война и судьба Кубы</a:t>
            </a:r>
          </a:p>
        </p:txBody>
      </p:sp>
      <p:pic>
        <p:nvPicPr>
          <p:cNvPr id="9" name="Maine" descr="Обломки броненосца «Мэн» в гаванской бухте, 1898 г.">
            <a:extLst>
              <a:ext uri="{FF2B5EF4-FFF2-40B4-BE49-F238E27FC236}">
                <a16:creationId xmlns:a16="http://schemas.microsoft.com/office/drawing/2014/main" id="{C97BC924-1E8E-ACFA-284A-0FB56F5CB62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54048"/>
            <a:ext cx="4191000" cy="1905000"/>
          </a:xfrm>
          <a:prstGeom prst="roundRect">
            <a:avLst>
              <a:gd name="adj" fmla="val 4000"/>
            </a:avLst>
          </a:prstGeom>
          <a:ln w="12700">
            <a:solidFill>
              <a:srgbClr val="2A4A5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Factors head card">
            <a:extLst>
              <a:ext uri="{FF2B5EF4-FFF2-40B4-BE49-F238E27FC236}">
                <a16:creationId xmlns:a16="http://schemas.microsoft.com/office/drawing/2014/main" id="{31E0EC61-97D4-4730-2DC4-79DA99791E1D}"/>
              </a:ext>
            </a:extLst>
          </p:cNvPr>
          <p:cNvSpPr/>
          <p:nvPr/>
        </p:nvSpPr>
        <p:spPr>
          <a:xfrm>
            <a:off x="5207000" y="1908048"/>
            <a:ext cx="6375400" cy="711200"/>
          </a:xfrm>
          <a:prstGeom prst="roundRect">
            <a:avLst>
              <a:gd name="adj" fmla="val 12000"/>
            </a:avLst>
          </a:prstGeom>
          <a:solidFill>
            <a:srgbClr val="F6F0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actors head">
            <a:extLst>
              <a:ext uri="{FF2B5EF4-FFF2-40B4-BE49-F238E27FC236}">
                <a16:creationId xmlns:a16="http://schemas.microsoft.com/office/drawing/2014/main" id="{0BA404EC-612F-5902-68CC-367E047C0E9B}"/>
              </a:ext>
            </a:extLst>
          </p:cNvPr>
          <p:cNvSpPr txBox="1"/>
          <p:nvPr/>
        </p:nvSpPr>
        <p:spPr>
          <a:xfrm>
            <a:off x="5334000" y="1908048"/>
            <a:ext cx="61214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1F2526"/>
                </a:solidFill>
                <a:latin typeface="Constantia" panose="02030602050306030303" pitchFamily="18" charset="0"/>
              </a:rPr>
              <a:t>Ключевые факторы</a:t>
            </a:r>
          </a:p>
        </p:txBody>
      </p:sp>
      <p:cxnSp>
        <p:nvCxnSpPr>
          <p:cNvPr id="12" name="Link">
            <a:extLst>
              <a:ext uri="{FF2B5EF4-FFF2-40B4-BE49-F238E27FC236}">
                <a16:creationId xmlns:a16="http://schemas.microsoft.com/office/drawing/2014/main" id="{DB5C60DD-64A1-6A78-EEEE-85ACCFD0EEEB}"/>
              </a:ext>
            </a:extLst>
          </p:cNvPr>
          <p:cNvCxnSpPr/>
          <p:nvPr/>
        </p:nvCxnSpPr>
        <p:spPr>
          <a:xfrm>
            <a:off x="8394700" y="2619248"/>
            <a:ext cx="0" cy="1117600"/>
          </a:xfrm>
          <a:prstGeom prst="line">
            <a:avLst/>
          </a:prstGeom>
          <a:ln w="15875">
            <a:solidFill>
              <a:srgbClr val="C9D3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Link">
            <a:extLst>
              <a:ext uri="{FF2B5EF4-FFF2-40B4-BE49-F238E27FC236}">
                <a16:creationId xmlns:a16="http://schemas.microsoft.com/office/drawing/2014/main" id="{92DCE42B-CACD-9931-33BB-E08D35C3A257}"/>
              </a:ext>
            </a:extLst>
          </p:cNvPr>
          <p:cNvCxnSpPr/>
          <p:nvPr/>
        </p:nvCxnSpPr>
        <p:spPr>
          <a:xfrm>
            <a:off x="1930400" y="3736848"/>
            <a:ext cx="8382000" cy="0"/>
          </a:xfrm>
          <a:prstGeom prst="line">
            <a:avLst/>
          </a:prstGeom>
          <a:ln w="15875">
            <a:solidFill>
              <a:srgbClr val="C9D3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Factor 1 bar">
            <a:extLst>
              <a:ext uri="{FF2B5EF4-FFF2-40B4-BE49-F238E27FC236}">
                <a16:creationId xmlns:a16="http://schemas.microsoft.com/office/drawing/2014/main" id="{D99C4DB7-06FF-B78B-D9C1-299CD88AAD28}"/>
              </a:ext>
            </a:extLst>
          </p:cNvPr>
          <p:cNvSpPr/>
          <p:nvPr/>
        </p:nvSpPr>
        <p:spPr>
          <a:xfrm>
            <a:off x="609600" y="3940048"/>
            <a:ext cx="2641600" cy="63500"/>
          </a:xfrm>
          <a:prstGeom prst="rect">
            <a:avLst/>
          </a:prstGeom>
          <a:solidFill>
            <a:srgbClr val="7FC9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Factor 1 card">
            <a:extLst>
              <a:ext uri="{FF2B5EF4-FFF2-40B4-BE49-F238E27FC236}">
                <a16:creationId xmlns:a16="http://schemas.microsoft.com/office/drawing/2014/main" id="{34912873-52AF-E596-696B-243D8B99470B}"/>
              </a:ext>
            </a:extLst>
          </p:cNvPr>
          <p:cNvSpPr/>
          <p:nvPr/>
        </p:nvSpPr>
        <p:spPr>
          <a:xfrm>
            <a:off x="609600" y="4003548"/>
            <a:ext cx="2641600" cy="2346452"/>
          </a:xfrm>
          <a:prstGeom prst="roundRect">
            <a:avLst>
              <a:gd name="adj" fmla="val 12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actor 1">
            <a:extLst>
              <a:ext uri="{FF2B5EF4-FFF2-40B4-BE49-F238E27FC236}">
                <a16:creationId xmlns:a16="http://schemas.microsoft.com/office/drawing/2014/main" id="{BD082084-A8E9-D130-617D-4ECF9E3BBAD0}"/>
              </a:ext>
            </a:extLst>
          </p:cNvPr>
          <p:cNvSpPr txBox="1"/>
          <p:nvPr/>
        </p:nvSpPr>
        <p:spPr>
          <a:xfrm>
            <a:off x="736600" y="4003548"/>
            <a:ext cx="2387600" cy="234645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Восстание на Кубе 1895 года</a:t>
            </a:r>
          </a:p>
        </p:txBody>
      </p:sp>
      <p:cxnSp>
        <p:nvCxnSpPr>
          <p:cNvPr id="17" name="Link">
            <a:extLst>
              <a:ext uri="{FF2B5EF4-FFF2-40B4-BE49-F238E27FC236}">
                <a16:creationId xmlns:a16="http://schemas.microsoft.com/office/drawing/2014/main" id="{88D2A9AA-0B31-A38B-B000-0ABBBC725CBE}"/>
              </a:ext>
            </a:extLst>
          </p:cNvPr>
          <p:cNvCxnSpPr/>
          <p:nvPr/>
        </p:nvCxnSpPr>
        <p:spPr>
          <a:xfrm>
            <a:off x="4749800" y="3736848"/>
            <a:ext cx="0" cy="203200"/>
          </a:xfrm>
          <a:prstGeom prst="line">
            <a:avLst/>
          </a:prstGeom>
          <a:ln w="15875">
            <a:solidFill>
              <a:srgbClr val="C9D3D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actor 2 bar">
            <a:extLst>
              <a:ext uri="{FF2B5EF4-FFF2-40B4-BE49-F238E27FC236}">
                <a16:creationId xmlns:a16="http://schemas.microsoft.com/office/drawing/2014/main" id="{718C830F-C41B-715A-2533-2548DF5B1D96}"/>
              </a:ext>
            </a:extLst>
          </p:cNvPr>
          <p:cNvSpPr/>
          <p:nvPr/>
        </p:nvSpPr>
        <p:spPr>
          <a:xfrm>
            <a:off x="3429000" y="3940048"/>
            <a:ext cx="2641600" cy="63500"/>
          </a:xfrm>
          <a:prstGeom prst="rect">
            <a:avLst/>
          </a:prstGeom>
          <a:solidFill>
            <a:srgbClr val="E8BE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Factor 2 card">
            <a:extLst>
              <a:ext uri="{FF2B5EF4-FFF2-40B4-BE49-F238E27FC236}">
                <a16:creationId xmlns:a16="http://schemas.microsoft.com/office/drawing/2014/main" id="{34901330-2BF5-095F-0A5C-EB9B39D26116}"/>
              </a:ext>
            </a:extLst>
          </p:cNvPr>
          <p:cNvSpPr/>
          <p:nvPr/>
        </p:nvSpPr>
        <p:spPr>
          <a:xfrm>
            <a:off x="3429000" y="4003548"/>
            <a:ext cx="2641600" cy="2346452"/>
          </a:xfrm>
          <a:prstGeom prst="roundRect">
            <a:avLst>
              <a:gd name="adj" fmla="val 12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Factor 2">
            <a:extLst>
              <a:ext uri="{FF2B5EF4-FFF2-40B4-BE49-F238E27FC236}">
                <a16:creationId xmlns:a16="http://schemas.microsoft.com/office/drawing/2014/main" id="{F896F79E-FD25-3CC0-336E-6E1F4DC2A869}"/>
              </a:ext>
            </a:extLst>
          </p:cNvPr>
          <p:cNvSpPr txBox="1"/>
          <p:nvPr/>
        </p:nvSpPr>
        <p:spPr>
          <a:xfrm>
            <a:off x="3556000" y="4003548"/>
            <a:ext cx="2387600" cy="234645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Интересы американских владельцев сахарных плантаций</a:t>
            </a:r>
          </a:p>
        </p:txBody>
      </p:sp>
      <p:cxnSp>
        <p:nvCxnSpPr>
          <p:cNvPr id="21" name="Link">
            <a:extLst>
              <a:ext uri="{FF2B5EF4-FFF2-40B4-BE49-F238E27FC236}">
                <a16:creationId xmlns:a16="http://schemas.microsoft.com/office/drawing/2014/main" id="{CF473384-6EA3-BFBE-AE2E-05FC0F5A1A17}"/>
              </a:ext>
            </a:extLst>
          </p:cNvPr>
          <p:cNvCxnSpPr/>
          <p:nvPr/>
        </p:nvCxnSpPr>
        <p:spPr>
          <a:xfrm>
            <a:off x="7569200" y="3736848"/>
            <a:ext cx="0" cy="203200"/>
          </a:xfrm>
          <a:prstGeom prst="line">
            <a:avLst/>
          </a:prstGeom>
          <a:ln w="15875">
            <a:solidFill>
              <a:srgbClr val="C9D3D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actor 3 bar">
            <a:extLst>
              <a:ext uri="{FF2B5EF4-FFF2-40B4-BE49-F238E27FC236}">
                <a16:creationId xmlns:a16="http://schemas.microsoft.com/office/drawing/2014/main" id="{A95AB280-AECB-657D-BC44-6D4441E75CC5}"/>
              </a:ext>
            </a:extLst>
          </p:cNvPr>
          <p:cNvSpPr/>
          <p:nvPr/>
        </p:nvSpPr>
        <p:spPr>
          <a:xfrm>
            <a:off x="6248400" y="3940048"/>
            <a:ext cx="2641600" cy="63500"/>
          </a:xfrm>
          <a:prstGeom prst="rect">
            <a:avLst/>
          </a:prstGeom>
          <a:solidFill>
            <a:srgbClr val="9DB4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Factor 3 card">
            <a:extLst>
              <a:ext uri="{FF2B5EF4-FFF2-40B4-BE49-F238E27FC236}">
                <a16:creationId xmlns:a16="http://schemas.microsoft.com/office/drawing/2014/main" id="{7894A50D-4DF4-F44F-9745-3870B11F7192}"/>
              </a:ext>
            </a:extLst>
          </p:cNvPr>
          <p:cNvSpPr/>
          <p:nvPr/>
        </p:nvSpPr>
        <p:spPr>
          <a:xfrm>
            <a:off x="6248400" y="4003548"/>
            <a:ext cx="2641600" cy="2346452"/>
          </a:xfrm>
          <a:prstGeom prst="roundRect">
            <a:avLst>
              <a:gd name="adj" fmla="val 12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Factor 3">
            <a:extLst>
              <a:ext uri="{FF2B5EF4-FFF2-40B4-BE49-F238E27FC236}">
                <a16:creationId xmlns:a16="http://schemas.microsoft.com/office/drawing/2014/main" id="{4056D6E2-D9C4-E480-1262-B71F3B92A846}"/>
              </a:ext>
            </a:extLst>
          </p:cNvPr>
          <p:cNvSpPr txBox="1"/>
          <p:nvPr/>
        </p:nvSpPr>
        <p:spPr>
          <a:xfrm>
            <a:off x="6375400" y="4003548"/>
            <a:ext cx="2387600" cy="234645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Стратегические планы в связи со строительством Панамского канала</a:t>
            </a:r>
          </a:p>
        </p:txBody>
      </p:sp>
      <p:cxnSp>
        <p:nvCxnSpPr>
          <p:cNvPr id="25" name="Link">
            <a:extLst>
              <a:ext uri="{FF2B5EF4-FFF2-40B4-BE49-F238E27FC236}">
                <a16:creationId xmlns:a16="http://schemas.microsoft.com/office/drawing/2014/main" id="{D3BCED61-B106-02E8-9B5E-EF406CC9FB98}"/>
              </a:ext>
            </a:extLst>
          </p:cNvPr>
          <p:cNvCxnSpPr/>
          <p:nvPr/>
        </p:nvCxnSpPr>
        <p:spPr>
          <a:xfrm>
            <a:off x="10388600" y="3736848"/>
            <a:ext cx="0" cy="203200"/>
          </a:xfrm>
          <a:prstGeom prst="line">
            <a:avLst/>
          </a:prstGeom>
          <a:ln w="15875">
            <a:solidFill>
              <a:srgbClr val="C9D3D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Factor 4 bar">
            <a:extLst>
              <a:ext uri="{FF2B5EF4-FFF2-40B4-BE49-F238E27FC236}">
                <a16:creationId xmlns:a16="http://schemas.microsoft.com/office/drawing/2014/main" id="{4278AABC-3B3E-5835-905B-0A8A3D418F9A}"/>
              </a:ext>
            </a:extLst>
          </p:cNvPr>
          <p:cNvSpPr/>
          <p:nvPr/>
        </p:nvSpPr>
        <p:spPr>
          <a:xfrm>
            <a:off x="9067800" y="3940048"/>
            <a:ext cx="2641600" cy="63500"/>
          </a:xfrm>
          <a:prstGeom prst="rect">
            <a:avLst/>
          </a:prstGeom>
          <a:solidFill>
            <a:srgbClr val="9DB4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Factor 4 card">
            <a:extLst>
              <a:ext uri="{FF2B5EF4-FFF2-40B4-BE49-F238E27FC236}">
                <a16:creationId xmlns:a16="http://schemas.microsoft.com/office/drawing/2014/main" id="{DFE65522-CEFD-8A07-6191-A824ED595F37}"/>
              </a:ext>
            </a:extLst>
          </p:cNvPr>
          <p:cNvSpPr/>
          <p:nvPr/>
        </p:nvSpPr>
        <p:spPr>
          <a:xfrm>
            <a:off x="9067800" y="4003548"/>
            <a:ext cx="2641600" cy="2346452"/>
          </a:xfrm>
          <a:prstGeom prst="roundRect">
            <a:avLst>
              <a:gd name="adj" fmla="val 12000"/>
            </a:avLst>
          </a:prstGeom>
          <a:solidFill>
            <a:srgbClr val="1C35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Factor 4">
            <a:extLst>
              <a:ext uri="{FF2B5EF4-FFF2-40B4-BE49-F238E27FC236}">
                <a16:creationId xmlns:a16="http://schemas.microsoft.com/office/drawing/2014/main" id="{7483A6B6-0D41-4B77-342D-9B31E1B85047}"/>
              </a:ext>
            </a:extLst>
          </p:cNvPr>
          <p:cNvSpPr txBox="1"/>
          <p:nvPr/>
        </p:nvSpPr>
        <p:spPr>
          <a:xfrm>
            <a:off x="9194800" y="4003548"/>
            <a:ext cx="2387600" cy="234645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4EEE2"/>
                </a:solidFill>
                <a:latin typeface="Segoe UI" panose="020B0502040204020203" pitchFamily="34" charset="0"/>
              </a:rPr>
              <a:t>Желание контролировать Карибский бассейн</a:t>
            </a:r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6454203A-5F4B-4003-9DB3-E00D3CF0D28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870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rk panel">
            <a:extLst>
              <a:ext uri="{FF2B5EF4-FFF2-40B4-BE49-F238E27FC236}">
                <a16:creationId xmlns:a16="http://schemas.microsoft.com/office/drawing/2014/main" id="{30981222-ECED-3293-871F-DA59B5CE0B30}"/>
              </a:ext>
            </a:extLst>
          </p:cNvPr>
          <p:cNvSpPr/>
          <p:nvPr/>
        </p:nvSpPr>
        <p:spPr>
          <a:xfrm>
            <a:off x="6756400" y="0"/>
            <a:ext cx="5435600" cy="6858000"/>
          </a:xfrm>
          <a:prstGeom prst="rect">
            <a:avLst/>
          </a:prstGeom>
          <a:solidFill>
            <a:srgbClr val="1226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596B64-7B36-B1E9-CFC6-7D0D55D5B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59690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526"/>
                </a:solidFill>
                <a:latin typeface="Constantia" panose="02030602050306030303" pitchFamily="18" charset="0"/>
              </a:rPr>
              <a:t>«Блестящая маленькая война»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AA753958-9DC9-A35E-5FA6-BE0E2ADC8AF8}"/>
              </a:ext>
            </a:extLst>
          </p:cNvPr>
          <p:cNvSpPr/>
          <p:nvPr/>
        </p:nvSpPr>
        <p:spPr>
          <a:xfrm>
            <a:off x="609600" y="1525016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FC357829-6A81-C488-3495-DDF944A6F377}"/>
              </a:ext>
            </a:extLst>
          </p:cNvPr>
          <p:cNvSpPr/>
          <p:nvPr/>
        </p:nvSpPr>
        <p:spPr>
          <a:xfrm>
            <a:off x="876300" y="1525016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C9C3C311-325C-C682-F4A2-CE6080A863F6}"/>
              </a:ext>
            </a:extLst>
          </p:cNvPr>
          <p:cNvSpPr/>
          <p:nvPr/>
        </p:nvSpPr>
        <p:spPr>
          <a:xfrm>
            <a:off x="1143000" y="1525016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AF6E5E5E-6FF8-174D-823B-A5516BDC4782}"/>
              </a:ext>
            </a:extLst>
          </p:cNvPr>
          <p:cNvCxnSpPr/>
          <p:nvPr/>
        </p:nvCxnSpPr>
        <p:spPr>
          <a:xfrm>
            <a:off x="1473200" y="1550416"/>
            <a:ext cx="1676400" cy="0"/>
          </a:xfrm>
          <a:prstGeom prst="line">
            <a:avLst/>
          </a:prstGeom>
          <a:ln w="9525">
            <a:solidFill>
              <a:srgbClr val="C4A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Hay" descr="Джон Хей, государственный секретарь США (фотография ок. 1904 г.)">
            <a:extLst>
              <a:ext uri="{FF2B5EF4-FFF2-40B4-BE49-F238E27FC236}">
                <a16:creationId xmlns:a16="http://schemas.microsoft.com/office/drawing/2014/main" id="{8DA9C022-C040-E9D6-D5FD-80D0ADF415F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04416"/>
            <a:ext cx="1524000" cy="1981200"/>
          </a:xfrm>
          <a:prstGeom prst="ellipse">
            <a:avLst/>
          </a:prstGeom>
          <a:ln w="15875">
            <a:solidFill>
              <a:srgbClr val="3F5A8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Hay ring">
            <a:extLst>
              <a:ext uri="{FF2B5EF4-FFF2-40B4-BE49-F238E27FC236}">
                <a16:creationId xmlns:a16="http://schemas.microsoft.com/office/drawing/2014/main" id="{7686D6F5-218C-3F98-247A-BE7A8EB9ADF8}"/>
              </a:ext>
            </a:extLst>
          </p:cNvPr>
          <p:cNvSpPr/>
          <p:nvPr/>
        </p:nvSpPr>
        <p:spPr>
          <a:xfrm>
            <a:off x="622300" y="1740916"/>
            <a:ext cx="1651000" cy="2108200"/>
          </a:xfrm>
          <a:prstGeom prst="ellipse">
            <a:avLst/>
          </a:prstGeom>
          <a:noFill/>
          <a:ln w="9525" cap="flat" cmpd="sng" algn="ctr">
            <a:solidFill>
              <a:srgbClr val="3F5A8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urse">
            <a:extLst>
              <a:ext uri="{FF2B5EF4-FFF2-40B4-BE49-F238E27FC236}">
                <a16:creationId xmlns:a16="http://schemas.microsoft.com/office/drawing/2014/main" id="{A9F53A76-EF6B-BAD6-C1A3-FDE31DF69A91}"/>
              </a:ext>
            </a:extLst>
          </p:cNvPr>
          <p:cNvSpPr txBox="1"/>
          <p:nvPr/>
        </p:nvSpPr>
        <p:spPr>
          <a:xfrm>
            <a:off x="2540000" y="1728216"/>
            <a:ext cx="3810000" cy="293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9F2B2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Начало конфликта </a:t>
            </a:r>
            <a:r>
              <a:rPr lang="ru-RU" sz="2200" b="1" dirty="0">
                <a:solidFill>
                  <a:srgbClr val="9F2B2B"/>
                </a:solidFill>
                <a:latin typeface="Segoe UI" panose="020B0502040204020203" pitchFamily="34" charset="0"/>
              </a:rPr>
              <a:t>весной 1898 года</a:t>
            </a:r>
          </a:p>
          <a:p>
            <a:pPr marL="304800" indent="-304800">
              <a:spcAft>
                <a:spcPts val="1000"/>
              </a:spcAft>
              <a:buClr>
                <a:srgbClr val="9F2B2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Быстрое поражение Испании</a:t>
            </a:r>
          </a:p>
          <a:p>
            <a:pPr marL="304800" indent="-304800">
              <a:spcAft>
                <a:spcPts val="1000"/>
              </a:spcAft>
              <a:buClr>
                <a:srgbClr val="9F2B2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Характер войны — </a:t>
            </a:r>
            <a:r>
              <a:rPr lang="ru-RU" sz="2200" b="1" dirty="0">
                <a:solidFill>
                  <a:srgbClr val="9F2B2B"/>
                </a:solidFill>
                <a:latin typeface="Segoe UI" panose="020B0502040204020203" pitchFamily="34" charset="0"/>
              </a:rPr>
              <a:t>«блестящая маленькая война»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 (по выражению госсекретаря Дж. </a:t>
            </a:r>
            <a:r>
              <a:rPr lang="ru-RU" sz="2200" dirty="0" err="1">
                <a:solidFill>
                  <a:srgbClr val="1F2526"/>
                </a:solidFill>
                <a:latin typeface="Segoe UI" panose="020B0502040204020203" pitchFamily="34" charset="0"/>
              </a:rPr>
              <a:t>Хея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)</a:t>
            </a:r>
          </a:p>
        </p:txBody>
      </p:sp>
      <p:pic>
        <p:nvPicPr>
          <p:cNvPr id="12" name="War photo" descr="Холм, с которого спешенная кавалерия атаковала высоту Сан-Хуан под Сантьяго-де-Куба, 1 июля 1898 г.">
            <a:extLst>
              <a:ext uri="{FF2B5EF4-FFF2-40B4-BE49-F238E27FC236}">
                <a16:creationId xmlns:a16="http://schemas.microsoft.com/office/drawing/2014/main" id="{21645539-D600-7492-8833-CE7326D2EFF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42256"/>
            <a:ext cx="5740400" cy="1507744"/>
          </a:xfrm>
          <a:prstGeom prst="roundRect">
            <a:avLst>
              <a:gd name="adj" fmla="val 4000"/>
            </a:avLst>
          </a:prstGeom>
          <a:ln w="12700">
            <a:solidFill>
              <a:srgbClr val="D6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Cuba">
            <a:extLst>
              <a:ext uri="{FF2B5EF4-FFF2-40B4-BE49-F238E27FC236}">
                <a16:creationId xmlns:a16="http://schemas.microsoft.com/office/drawing/2014/main" id="{41971D21-2E1F-5AD4-D40F-12A63D61E7CE}"/>
              </a:ext>
            </a:extLst>
          </p:cNvPr>
          <p:cNvSpPr txBox="1"/>
          <p:nvPr/>
        </p:nvSpPr>
        <p:spPr>
          <a:xfrm>
            <a:off x="7188200" y="1779016"/>
            <a:ext cx="4394200" cy="4038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3000" b="1" dirty="0">
                <a:solidFill>
                  <a:srgbClr val="E8BE6A"/>
                </a:solidFill>
                <a:latin typeface="Constantia" panose="02030602050306030303" pitchFamily="18" charset="0"/>
              </a:rPr>
              <a:t>Последствия для Кубы</a:t>
            </a:r>
          </a:p>
          <a:p>
            <a:pPr marL="304800" indent="-304800">
              <a:spcAft>
                <a:spcPts val="1200"/>
              </a:spcAft>
              <a:buClr>
                <a:srgbClr val="E8BE6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b="1" dirty="0">
                <a:solidFill>
                  <a:srgbClr val="7FC9A6"/>
                </a:solidFill>
                <a:latin typeface="Segoe UI" panose="020B0502040204020203" pitchFamily="34" charset="0"/>
              </a:rPr>
              <a:t>Формальная независимость</a:t>
            </a:r>
          </a:p>
          <a:p>
            <a:pPr marL="304800" indent="-304800">
              <a:spcAft>
                <a:spcPts val="1200"/>
              </a:spcAft>
              <a:buClr>
                <a:srgbClr val="E8BE6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b="1" dirty="0">
                <a:solidFill>
                  <a:srgbClr val="9DB4DA"/>
                </a:solidFill>
                <a:latin typeface="Segoe UI" panose="020B0502040204020203" pitchFamily="34" charset="0"/>
              </a:rPr>
              <a:t>Фактический американский контроль</a:t>
            </a:r>
          </a:p>
          <a:p>
            <a:pPr marL="304800" indent="-304800">
              <a:spcAft>
                <a:spcPts val="1200"/>
              </a:spcAft>
              <a:buClr>
                <a:srgbClr val="E8BE6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F4EEE2"/>
                </a:solidFill>
                <a:latin typeface="Segoe UI" panose="020B0502040204020203" pitchFamily="34" charset="0"/>
              </a:rPr>
              <a:t>Экономическая зависимость</a:t>
            </a:r>
          </a:p>
          <a:p>
            <a:pPr marL="304800" indent="-304800">
              <a:spcAft>
                <a:spcPts val="1200"/>
              </a:spcAft>
              <a:buClr>
                <a:srgbClr val="E8BE6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F4EEE2"/>
                </a:solidFill>
                <a:latin typeface="Segoe UI" panose="020B0502040204020203" pitchFamily="34" charset="0"/>
              </a:rPr>
              <a:t>Ограничение политического суверенитета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C84749E8-8C83-F730-772A-4F4546F2F5B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626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5F150C3-92A5-B7BA-79C5-9B0D38BB9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E8BE6A"/>
                </a:solidFill>
                <a:latin typeface="Constantia" panose="02030602050306030303" pitchFamily="18" charset="0"/>
              </a:rPr>
              <a:t>«Блестящая маленькая война»</a:t>
            </a:r>
          </a:p>
        </p:txBody>
      </p:sp>
      <p:sp>
        <p:nvSpPr>
          <p:cNvPr id="3" name="Stroke">
            <a:extLst>
              <a:ext uri="{FF2B5EF4-FFF2-40B4-BE49-F238E27FC236}">
                <a16:creationId xmlns:a16="http://schemas.microsoft.com/office/drawing/2014/main" id="{9A73CD5A-AFD6-F75C-9DFF-C5C9EE76C77F}"/>
              </a:ext>
            </a:extLst>
          </p:cNvPr>
          <p:cNvSpPr/>
          <p:nvPr/>
        </p:nvSpPr>
        <p:spPr>
          <a:xfrm>
            <a:off x="609600" y="1003808"/>
            <a:ext cx="228600" cy="50800"/>
          </a:xfrm>
          <a:prstGeom prst="rect">
            <a:avLst/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oke">
            <a:extLst>
              <a:ext uri="{FF2B5EF4-FFF2-40B4-BE49-F238E27FC236}">
                <a16:creationId xmlns:a16="http://schemas.microsoft.com/office/drawing/2014/main" id="{61845AAD-BBF4-21C1-8EEC-7B6E41C8CF43}"/>
              </a:ext>
            </a:extLst>
          </p:cNvPr>
          <p:cNvSpPr/>
          <p:nvPr/>
        </p:nvSpPr>
        <p:spPr>
          <a:xfrm>
            <a:off x="876300" y="1003808"/>
            <a:ext cx="228600" cy="5080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oke">
            <a:extLst>
              <a:ext uri="{FF2B5EF4-FFF2-40B4-BE49-F238E27FC236}">
                <a16:creationId xmlns:a16="http://schemas.microsoft.com/office/drawing/2014/main" id="{CBDED6B0-883F-4A22-06BE-77FAA45B6EEF}"/>
              </a:ext>
            </a:extLst>
          </p:cNvPr>
          <p:cNvSpPr/>
          <p:nvPr/>
        </p:nvSpPr>
        <p:spPr>
          <a:xfrm>
            <a:off x="1143000" y="1003808"/>
            <a:ext cx="228600" cy="50800"/>
          </a:xfrm>
          <a:prstGeom prst="rect">
            <a:avLst/>
          </a:prstGeom>
          <a:solidFill>
            <a:srgbClr val="C060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6D3B180E-2045-5EFB-D887-B9A1302DC08B}"/>
              </a:ext>
            </a:extLst>
          </p:cNvPr>
          <p:cNvCxnSpPr/>
          <p:nvPr/>
        </p:nvCxnSpPr>
        <p:spPr>
          <a:xfrm>
            <a:off x="1473200" y="1029208"/>
            <a:ext cx="1676400" cy="0"/>
          </a:xfrm>
          <a:prstGeom prst="line">
            <a:avLst/>
          </a:prstGeom>
          <a:ln w="9525">
            <a:solidFill>
              <a:srgbClr val="2A4A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b">
            <a:extLst>
              <a:ext uri="{FF2B5EF4-FFF2-40B4-BE49-F238E27FC236}">
                <a16:creationId xmlns:a16="http://schemas.microsoft.com/office/drawing/2014/main" id="{122B4848-606F-B6D2-3482-62A6FD84A0F9}"/>
              </a:ext>
            </a:extLst>
          </p:cNvPr>
          <p:cNvSpPr txBox="1"/>
          <p:nvPr/>
        </p:nvSpPr>
        <p:spPr>
          <a:xfrm>
            <a:off x="609600" y="1130808"/>
            <a:ext cx="10972800" cy="411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i="1" dirty="0">
                <a:solidFill>
                  <a:srgbClr val="E8BE6A"/>
                </a:solidFill>
                <a:latin typeface="Constantia" panose="02030602050306030303" pitchFamily="18" charset="0"/>
              </a:rPr>
              <a:t>Реакция на американское вмешательство:</a:t>
            </a:r>
          </a:p>
        </p:txBody>
      </p:sp>
      <p:sp>
        <p:nvSpPr>
          <p:cNvPr id="8" name="Phase 1 card">
            <a:extLst>
              <a:ext uri="{FF2B5EF4-FFF2-40B4-BE49-F238E27FC236}">
                <a16:creationId xmlns:a16="http://schemas.microsoft.com/office/drawing/2014/main" id="{85123FAD-E062-C9B7-96E6-3C53326878B1}"/>
              </a:ext>
            </a:extLst>
          </p:cNvPr>
          <p:cNvSpPr/>
          <p:nvPr/>
        </p:nvSpPr>
        <p:spPr>
          <a:xfrm>
            <a:off x="609600" y="1720088"/>
            <a:ext cx="3200400" cy="939800"/>
          </a:xfrm>
          <a:prstGeom prst="roundRect">
            <a:avLst>
              <a:gd name="adj" fmla="val 12000"/>
            </a:avLst>
          </a:prstGeom>
          <a:solidFill>
            <a:srgbClr val="2E7D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hase 1">
            <a:extLst>
              <a:ext uri="{FF2B5EF4-FFF2-40B4-BE49-F238E27FC236}">
                <a16:creationId xmlns:a16="http://schemas.microsoft.com/office/drawing/2014/main" id="{B49243D8-23CA-4026-9E44-DAF5D46A4275}"/>
              </a:ext>
            </a:extLst>
          </p:cNvPr>
          <p:cNvSpPr txBox="1"/>
          <p:nvPr/>
        </p:nvSpPr>
        <p:spPr>
          <a:xfrm>
            <a:off x="736600" y="1720088"/>
            <a:ext cx="2946400" cy="939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</a:rPr>
              <a:t>Попытки организации сопротивления</a:t>
            </a:r>
          </a:p>
        </p:txBody>
      </p:sp>
      <p:sp>
        <p:nvSpPr>
          <p:cNvPr id="10" name="Phase arrow 0">
            <a:extLst>
              <a:ext uri="{FF2B5EF4-FFF2-40B4-BE49-F238E27FC236}">
                <a16:creationId xmlns:a16="http://schemas.microsoft.com/office/drawing/2014/main" id="{09D0740F-FFB5-56BD-710E-E0B1EDD66F1A}"/>
              </a:ext>
            </a:extLst>
          </p:cNvPr>
          <p:cNvSpPr/>
          <p:nvPr/>
        </p:nvSpPr>
        <p:spPr>
          <a:xfrm>
            <a:off x="3911600" y="2037588"/>
            <a:ext cx="406400" cy="304800"/>
          </a:xfrm>
          <a:prstGeom prst="rightArrow">
            <a:avLst/>
          </a:prstGeom>
          <a:solidFill>
            <a:srgbClr val="C9D3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hase 2 card">
            <a:extLst>
              <a:ext uri="{FF2B5EF4-FFF2-40B4-BE49-F238E27FC236}">
                <a16:creationId xmlns:a16="http://schemas.microsoft.com/office/drawing/2014/main" id="{E206814F-7C75-7206-AAA7-5F7A92333306}"/>
              </a:ext>
            </a:extLst>
          </p:cNvPr>
          <p:cNvSpPr/>
          <p:nvPr/>
        </p:nvSpPr>
        <p:spPr>
          <a:xfrm>
            <a:off x="4419600" y="1720088"/>
            <a:ext cx="3200400" cy="939800"/>
          </a:xfrm>
          <a:prstGeom prst="roundRect">
            <a:avLst>
              <a:gd name="adj" fmla="val 12000"/>
            </a:avLst>
          </a:prstGeom>
          <a:solidFill>
            <a:srgbClr val="9F2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hase 2">
            <a:extLst>
              <a:ext uri="{FF2B5EF4-FFF2-40B4-BE49-F238E27FC236}">
                <a16:creationId xmlns:a16="http://schemas.microsoft.com/office/drawing/2014/main" id="{3EF02533-22AE-0786-6FD6-F1437CEAA58D}"/>
              </a:ext>
            </a:extLst>
          </p:cNvPr>
          <p:cNvSpPr txBox="1"/>
          <p:nvPr/>
        </p:nvSpPr>
        <p:spPr>
          <a:xfrm>
            <a:off x="4546600" y="1720088"/>
            <a:ext cx="2946400" cy="939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</a:rPr>
              <a:t>Вооружённая интервенция США</a:t>
            </a:r>
          </a:p>
        </p:txBody>
      </p:sp>
      <p:sp>
        <p:nvSpPr>
          <p:cNvPr id="13" name="Phase arrow 1">
            <a:extLst>
              <a:ext uri="{FF2B5EF4-FFF2-40B4-BE49-F238E27FC236}">
                <a16:creationId xmlns:a16="http://schemas.microsoft.com/office/drawing/2014/main" id="{635BF534-15EF-31FE-1690-12B475647634}"/>
              </a:ext>
            </a:extLst>
          </p:cNvPr>
          <p:cNvSpPr/>
          <p:nvPr/>
        </p:nvSpPr>
        <p:spPr>
          <a:xfrm>
            <a:off x="7721600" y="2037588"/>
            <a:ext cx="406400" cy="304800"/>
          </a:xfrm>
          <a:prstGeom prst="rightArrow">
            <a:avLst/>
          </a:prstGeom>
          <a:solidFill>
            <a:srgbClr val="C9D3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hase 3 card">
            <a:extLst>
              <a:ext uri="{FF2B5EF4-FFF2-40B4-BE49-F238E27FC236}">
                <a16:creationId xmlns:a16="http://schemas.microsoft.com/office/drawing/2014/main" id="{18A69544-85FC-CAEB-4798-F4BEB791FCD5}"/>
              </a:ext>
            </a:extLst>
          </p:cNvPr>
          <p:cNvSpPr/>
          <p:nvPr/>
        </p:nvSpPr>
        <p:spPr>
          <a:xfrm>
            <a:off x="8229600" y="1720088"/>
            <a:ext cx="3200400" cy="939800"/>
          </a:xfrm>
          <a:prstGeom prst="roundRect">
            <a:avLst>
              <a:gd name="adj" fmla="val 12000"/>
            </a:avLst>
          </a:prstGeom>
          <a:solidFill>
            <a:srgbClr val="3F5A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hase 3">
            <a:extLst>
              <a:ext uri="{FF2B5EF4-FFF2-40B4-BE49-F238E27FC236}">
                <a16:creationId xmlns:a16="http://schemas.microsoft.com/office/drawing/2014/main" id="{9708DD67-5D0C-DD4E-95A2-AC863DE25C3A}"/>
              </a:ext>
            </a:extLst>
          </p:cNvPr>
          <p:cNvSpPr txBox="1"/>
          <p:nvPr/>
        </p:nvSpPr>
        <p:spPr>
          <a:xfrm>
            <a:off x="8356600" y="1720088"/>
            <a:ext cx="2946400" cy="939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</a:rPr>
              <a:t>Подавление национально-освободительного движения</a:t>
            </a:r>
          </a:p>
        </p:txBody>
      </p:sp>
      <p:sp>
        <p:nvSpPr>
          <p:cNvPr id="16" name="Conclusion card">
            <a:extLst>
              <a:ext uri="{FF2B5EF4-FFF2-40B4-BE49-F238E27FC236}">
                <a16:creationId xmlns:a16="http://schemas.microsoft.com/office/drawing/2014/main" id="{5408D622-9E20-1B81-A1E4-DD8299A227F7}"/>
              </a:ext>
            </a:extLst>
          </p:cNvPr>
          <p:cNvSpPr/>
          <p:nvPr/>
        </p:nvSpPr>
        <p:spPr>
          <a:xfrm>
            <a:off x="609600" y="2990088"/>
            <a:ext cx="6604000" cy="2367280"/>
          </a:xfrm>
          <a:prstGeom prst="roundRect">
            <a:avLst>
              <a:gd name="adj" fmla="val 6000"/>
            </a:avLst>
          </a:prstGeom>
          <a:solidFill>
            <a:srgbClr val="F6F0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onclusion">
            <a:extLst>
              <a:ext uri="{FF2B5EF4-FFF2-40B4-BE49-F238E27FC236}">
                <a16:creationId xmlns:a16="http://schemas.microsoft.com/office/drawing/2014/main" id="{9764953F-A7BD-826E-1B9E-56FADB0AF379}"/>
              </a:ext>
            </a:extLst>
          </p:cNvPr>
          <p:cNvSpPr txBox="1"/>
          <p:nvPr/>
        </p:nvSpPr>
        <p:spPr>
          <a:xfrm>
            <a:off x="889000" y="3167888"/>
            <a:ext cx="6121400" cy="2011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Таким образом, война 1898 года стала </a:t>
            </a:r>
            <a:r>
              <a:rPr lang="ru-RU" sz="2200" b="1" dirty="0">
                <a:solidFill>
                  <a:srgbClr val="B7832A"/>
                </a:solidFill>
                <a:latin typeface="Segoe UI" panose="020B0502040204020203" pitchFamily="34" charset="0"/>
              </a:rPr>
              <a:t>поворотным моментом в истории Кубы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, превратившей её из испанской колонии в территорию, </a:t>
            </a:r>
            <a:r>
              <a:rPr lang="ru-RU" sz="2200" b="1" dirty="0">
                <a:solidFill>
                  <a:srgbClr val="3F5A86"/>
                </a:solidFill>
                <a:latin typeface="Segoe UI" panose="020B0502040204020203" pitchFamily="34" charset="0"/>
              </a:rPr>
              <a:t>фактически контролируемую США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, несмотря на </a:t>
            </a:r>
            <a:r>
              <a:rPr lang="ru-RU" sz="2200" b="1" dirty="0">
                <a:solidFill>
                  <a:srgbClr val="2E7D5B"/>
                </a:solidFill>
                <a:latin typeface="Segoe UI" panose="020B0502040204020203" pitchFamily="34" charset="0"/>
              </a:rPr>
              <a:t>формальное провозглашение независимости</a:t>
            </a:r>
            <a:r>
              <a:rPr lang="ru-RU" sz="2200" dirty="0">
                <a:solidFill>
                  <a:srgbClr val="1F252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8" name="Conclusion bar">
            <a:extLst>
              <a:ext uri="{FF2B5EF4-FFF2-40B4-BE49-F238E27FC236}">
                <a16:creationId xmlns:a16="http://schemas.microsoft.com/office/drawing/2014/main" id="{46B7DCC3-2ADB-1958-BAC7-52D27515DAFD}"/>
              </a:ext>
            </a:extLst>
          </p:cNvPr>
          <p:cNvSpPr/>
          <p:nvPr/>
        </p:nvSpPr>
        <p:spPr>
          <a:xfrm>
            <a:off x="711200" y="3117088"/>
            <a:ext cx="50800" cy="2113280"/>
          </a:xfrm>
          <a:prstGeom prst="rect">
            <a:avLst/>
          </a:prstGeom>
          <a:solidFill>
            <a:srgbClr val="B7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Cuba map mount">
            <a:extLst>
              <a:ext uri="{FF2B5EF4-FFF2-40B4-BE49-F238E27FC236}">
                <a16:creationId xmlns:a16="http://schemas.microsoft.com/office/drawing/2014/main" id="{F2B0AB0D-AA8A-030D-E065-A10F8CB4810C}"/>
              </a:ext>
            </a:extLst>
          </p:cNvPr>
          <p:cNvSpPr/>
          <p:nvPr/>
        </p:nvSpPr>
        <p:spPr>
          <a:xfrm>
            <a:off x="7493000" y="3374644"/>
            <a:ext cx="4191000" cy="2667000"/>
          </a:xfrm>
          <a:prstGeom prst="roundRect">
            <a:avLst>
              <a:gd name="adj" fmla="val 3000"/>
            </a:avLst>
          </a:prstGeom>
          <a:solidFill>
            <a:srgbClr val="F4EFE3"/>
          </a:solidFill>
          <a:ln w="9525">
            <a:solidFill>
              <a:srgbClr val="B783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Cuba map" descr="Карта Кубы (Рэнд Макнелли, 1898 г.)">
            <a:extLst>
              <a:ext uri="{FF2B5EF4-FFF2-40B4-BE49-F238E27FC236}">
                <a16:creationId xmlns:a16="http://schemas.microsoft.com/office/drawing/2014/main" id="{0493137D-3D85-F548-E6DB-CD69280B47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00" y="3476244"/>
            <a:ext cx="3987800" cy="2463800"/>
          </a:xfrm>
          <a:prstGeom prst="rect">
            <a:avLst/>
          </a:prstGeom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0DFF496F-8D38-EDF9-2E30-910C45097C9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6AA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6AA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3101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F2526"/>
      </a:dk1>
      <a:lt1>
        <a:srgbClr val="FFFFFF"/>
      </a:lt1>
      <a:dk2>
        <a:srgbClr val="4E5757"/>
      </a:dk2>
      <a:lt2>
        <a:srgbClr val="F6EBD3"/>
      </a:lt2>
      <a:accent1>
        <a:srgbClr val="C0603A"/>
      </a:accent1>
      <a:accent2>
        <a:srgbClr val="3F5A86"/>
      </a:accent2>
      <a:accent3>
        <a:srgbClr val="B7832A"/>
      </a:accent3>
      <a:accent4>
        <a:srgbClr val="2E7D5B"/>
      </a:accent4>
      <a:accent5>
        <a:srgbClr val="9F2B2B"/>
      </a:accent5>
      <a:accent6>
        <a:srgbClr val="C0603A"/>
      </a:accent6>
      <a:hlink>
        <a:srgbClr val="467886"/>
      </a:hlink>
      <a:folHlink>
        <a:srgbClr val="96607D"/>
      </a:folHlink>
    </a:clrScheme>
    <a:fontScheme name="Стандартная">
      <a:majorFont>
        <a:latin typeface="Constant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1046</Words>
  <Application>Microsoft Office PowerPoint</Application>
  <PresentationFormat>Произвольный</PresentationFormat>
  <Paragraphs>140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Constantia</vt:lpstr>
      <vt:lpstr>Segoe UI</vt:lpstr>
      <vt:lpstr>Wingdings</vt:lpstr>
      <vt:lpstr>Тема Office</vt:lpstr>
      <vt:lpstr>Презентация PowerPoint</vt:lpstr>
      <vt:lpstr>Основной вопрос урока</vt:lpstr>
      <vt:lpstr>Основные термины</vt:lpstr>
      <vt:lpstr>Основные персоналии</vt:lpstr>
      <vt:lpstr>Политическое развитие Латинской Америки на рубеже XIX—XX вв.</vt:lpstr>
      <vt:lpstr>Политическое развитие Латинской Америки на рубеже XIX—XX вв.</vt:lpstr>
      <vt:lpstr>Политическое развитие Латинской Америки на рубеже XIX—XX вв.</vt:lpstr>
      <vt:lpstr>Как избавиться от новой зависимости?</vt:lpstr>
      <vt:lpstr>Как избавиться от новой зависимости?</vt:lpstr>
      <vt:lpstr>«Дипломатия канонерок»</vt:lpstr>
      <vt:lpstr>«Дипломатия канонерок»</vt:lpstr>
      <vt:lpstr>«Дипломатия канонерок»</vt:lpstr>
      <vt:lpstr>«Бедная Мексика! Так далеко от бога — так близко от США!»</vt:lpstr>
      <vt:lpstr>«Бедная Мексика! Так далеко от бога — так близко от США!»</vt:lpstr>
      <vt:lpstr>«Бедная Мексика! Так далеко от бога — так близко от США!»</vt:lpstr>
      <vt:lpstr>«Блестящая маленькая война»</vt:lpstr>
      <vt:lpstr>«Блестящая маленькая война»</vt:lpstr>
      <vt:lpstr>«Блестящая маленькая война»</vt:lpstr>
      <vt:lpstr>«Блестящая маленькая война»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Латинская Америка: нелёгкий груз независимости</dc:title>
  <dc:creator>100ballnik.com</dc:creator>
  <cp:lastModifiedBy>Mendal</cp:lastModifiedBy>
  <cp:revision>1</cp:revision>
  <dcterms:created xsi:type="dcterms:W3CDTF">2026-11-01T12:39:36Z</dcterms:created>
  <dcterms:modified xsi:type="dcterms:W3CDTF">2026-11-01T12:39:36Z</dcterms:modified>
</cp:coreProperties>
</file>