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9C3E1-D729-0A0F-0427-107AA90C1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8AF07A-D125-6A1A-353E-8EFB500B67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E5B207-AE26-6890-00AA-691407CAE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3082EA-1C94-F923-C810-F6B063F8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8C6476-937C-8EB7-E84E-1322D3CB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201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0CB98-3275-99BE-2BCB-18359696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F550A0-7AFE-7FD8-473D-D1AB68D05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9788E1-A1C8-2803-9A39-C7F42AC70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F6C294-79A4-0314-581C-BE4D66FE1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35318A-6044-74EF-3467-F942B546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48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E681B-804F-4AF1-82AD-C1D0A7C5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0861FE-3C51-8305-5F71-6FE4A463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91FDF9-AD57-9E09-F96A-5B4F2C1A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7C3C2C-7F54-888F-5155-11402F609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A2C6DA-C1FF-F16F-B5D8-B9114C0D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5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0CF9B4-1B70-EF4C-20CD-4DD51F17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AF7BAF-05EF-2D96-3AAD-B42BCB1C5D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D2151D7-4281-28CF-44B7-A16043A48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D9707C-6F76-BE2E-6188-68B5A4DE4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4A6ECC-AED1-91B4-0808-EE09F2B00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33423B-BA3D-FDF2-75FC-C0FA1E37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82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121472-A16C-C74D-339A-3EA4C00DB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BD0886-7523-3ED6-518D-CB0FB358C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7A6BAE-4694-3CB5-9BFC-31F408544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776B7E-4CEC-8D78-1E09-17954A5C6D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84B47DE-FCB4-C344-CD5F-DCD55FD4AA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454935F-08AF-60BB-42F6-D555FC04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26A3372-4414-82B0-613F-7E7A05BF7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97B6B1-72A3-A98A-E07E-6DFBE486D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2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60F184-1CC8-195E-D7F4-16B4B6844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647456-2BD3-FA35-734C-4CED3139D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9BDBFE-55A8-6688-E540-5A2B61CC8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7A023D-D941-1750-CE26-DE2B4342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34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755C454-B619-30A7-74CE-0C9DF2B7A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846919D-4582-7F52-01CF-F96D6E792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4C2097-DAD6-0BB4-8442-49FFE006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453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04B01B-E8DA-9029-E7A3-9CD6F4F6A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868D3A-0431-14B1-BE42-3A27FC568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D9C12F-36F6-598C-C525-1FE67173F9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530ED7-7A7E-B423-B814-EF97CAF4C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FD3CB9-19D2-7D64-3602-837E01CE5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C0660A-BF40-BCF6-B400-41879CA7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01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22F7D-984C-10CE-4902-A8C27012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476E35F-9692-8870-8897-0E7AF7EEE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C909E28-935A-300E-BB14-35A69E6ACE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5046409-B2F1-E2AF-F99F-BAF832C56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034D71-CE4E-F059-13B9-89656EC9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77B121-FB46-2DB9-096D-62AB276EF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5136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6F685-09C2-DF13-97AE-5ACC6797D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D7B713-2FC7-1CF3-1511-D88E45908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6F9BBB-AF79-2D23-D4AF-9F9419C6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CF3EE2-7F3E-AB9A-DFBD-E8F8466F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F3D415-EF5F-28F3-D6FF-116D75370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4594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12B578-911C-5BC3-6885-1A16AE4EEB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254D020-E91D-B354-F5E1-B3067A3A5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2C944D-A593-044B-7FEC-5E2C2A8D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153948-24BF-CF97-7C54-FB6066EE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727679-AA4C-BEC5-110B-9CDFE9CEF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85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D8811-AA27-D84B-3470-75E4998A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146490-CD45-214F-CE4C-43FF8AF78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4684B5-E4FE-9826-EC50-3DE20DED8A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BCA09-3A5F-44B2-9142-979897B2929C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F4621B-B81A-527C-D0F0-7F4EA5F0D1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5F2331-4684-51DC-2945-1E97615A51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17875B-66B2-43D9-BBE2-27A1D75121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66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China" descr="Ворота Пекина. Акварель кон. XVIII – нач. XIX в. (из исходной презентации)">
            <a:extLst>
              <a:ext uri="{FF2B5EF4-FFF2-40B4-BE49-F238E27FC236}">
                <a16:creationId xmlns:a16="http://schemas.microsoft.com/office/drawing/2014/main" id="{2423A9D5-1086-BA0D-03C4-D085A22CF6E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508000"/>
            <a:ext cx="4978400" cy="28702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Cover Japan" descr="Хиросигэ. Мост Нихонбаси: выход процессии даймё. Из серии «53 станции Токайдо», 1833–1834 гг.">
            <a:extLst>
              <a:ext uri="{FF2B5EF4-FFF2-40B4-BE49-F238E27FC236}">
                <a16:creationId xmlns:a16="http://schemas.microsoft.com/office/drawing/2014/main" id="{7D1F44B2-FAF7-ED10-461B-944D2375E08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3581400"/>
            <a:ext cx="4978400" cy="27686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Cover title">
            <a:extLst>
              <a:ext uri="{FF2B5EF4-FFF2-40B4-BE49-F238E27FC236}">
                <a16:creationId xmlns:a16="http://schemas.microsoft.com/office/drawing/2014/main" id="{39C32CD4-684A-E6F1-97AA-A91B2722A65A}"/>
              </a:ext>
            </a:extLst>
          </p:cNvPr>
          <p:cNvSpPr txBox="1"/>
          <p:nvPr/>
        </p:nvSpPr>
        <p:spPr>
          <a:xfrm>
            <a:off x="609600" y="1320800"/>
            <a:ext cx="5588000" cy="78181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400" dirty="0">
                <a:solidFill>
                  <a:srgbClr val="B8382A"/>
                </a:solidFill>
                <a:latin typeface="Georgia" panose="02040502050405020303" pitchFamily="18" charset="0"/>
              </a:rPr>
              <a:t>Китай</a:t>
            </a:r>
            <a:r>
              <a:rPr lang="ru-RU" sz="5400" dirty="0">
                <a:solidFill>
                  <a:srgbClr val="23262E"/>
                </a:solidFill>
                <a:latin typeface="Georgia" panose="02040502050405020303" pitchFamily="18" charset="0"/>
              </a:rPr>
              <a:t> и </a:t>
            </a:r>
            <a:r>
              <a:rPr lang="ru-RU" sz="5400" dirty="0">
                <a:solidFill>
                  <a:srgbClr val="2C4C7E"/>
                </a:solidFill>
                <a:latin typeface="Georgia" panose="02040502050405020303" pitchFamily="18" charset="0"/>
              </a:rPr>
              <a:t>Япония</a:t>
            </a:r>
            <a:r>
              <a:rPr lang="ru-RU" sz="5400" dirty="0">
                <a:solidFill>
                  <a:srgbClr val="23262E"/>
                </a:solidFill>
                <a:latin typeface="Georgia" panose="02040502050405020303" pitchFamily="18" charset="0"/>
              </a:rPr>
              <a:t>:</a:t>
            </a:r>
          </a:p>
        </p:txBody>
      </p:sp>
      <p:sp>
        <p:nvSpPr>
          <p:cNvPr id="8" name="Key-fret">
            <a:extLst>
              <a:ext uri="{FF2B5EF4-FFF2-40B4-BE49-F238E27FC236}">
                <a16:creationId xmlns:a16="http://schemas.microsoft.com/office/drawing/2014/main" id="{47CD6B67-43C0-056F-7184-6DB360129A1A}"/>
              </a:ext>
            </a:extLst>
          </p:cNvPr>
          <p:cNvSpPr/>
          <p:nvPr/>
        </p:nvSpPr>
        <p:spPr>
          <a:xfrm>
            <a:off x="609600" y="2280412"/>
            <a:ext cx="1066801" cy="142241"/>
          </a:xfrm>
          <a:custGeom>
            <a:avLst/>
            <a:gdLst/>
            <a:ahLst/>
            <a:cxnLst/>
            <a:rect l="0" t="0" r="0" b="0"/>
            <a:pathLst>
              <a:path w="1066801" h="142241">
                <a:moveTo>
                  <a:pt x="0" y="142240"/>
                </a:moveTo>
                <a:lnTo>
                  <a:pt x="0" y="0"/>
                </a:lnTo>
                <a:lnTo>
                  <a:pt x="142240" y="0"/>
                </a:lnTo>
                <a:lnTo>
                  <a:pt x="142240" y="106680"/>
                </a:lnTo>
                <a:lnTo>
                  <a:pt x="71120" y="106680"/>
                </a:lnTo>
                <a:lnTo>
                  <a:pt x="71120" y="71120"/>
                </a:lnTo>
                <a:lnTo>
                  <a:pt x="106680" y="71120"/>
                </a:lnTo>
                <a:lnTo>
                  <a:pt x="106680" y="35560"/>
                </a:lnTo>
                <a:lnTo>
                  <a:pt x="35560" y="35560"/>
                </a:lnTo>
                <a:lnTo>
                  <a:pt x="35560" y="142240"/>
                </a:lnTo>
                <a:lnTo>
                  <a:pt x="177800" y="142240"/>
                </a:lnTo>
                <a:lnTo>
                  <a:pt x="177800" y="0"/>
                </a:lnTo>
                <a:lnTo>
                  <a:pt x="320040" y="0"/>
                </a:lnTo>
                <a:lnTo>
                  <a:pt x="320040" y="106680"/>
                </a:lnTo>
                <a:lnTo>
                  <a:pt x="248920" y="106680"/>
                </a:lnTo>
                <a:lnTo>
                  <a:pt x="248920" y="71120"/>
                </a:lnTo>
                <a:lnTo>
                  <a:pt x="284480" y="71120"/>
                </a:lnTo>
                <a:lnTo>
                  <a:pt x="284480" y="35560"/>
                </a:lnTo>
                <a:lnTo>
                  <a:pt x="213360" y="35560"/>
                </a:lnTo>
                <a:lnTo>
                  <a:pt x="213360" y="142240"/>
                </a:lnTo>
                <a:lnTo>
                  <a:pt x="355600" y="142240"/>
                </a:lnTo>
                <a:lnTo>
                  <a:pt x="355600" y="0"/>
                </a:lnTo>
                <a:lnTo>
                  <a:pt x="497840" y="0"/>
                </a:lnTo>
                <a:lnTo>
                  <a:pt x="497840" y="106680"/>
                </a:lnTo>
                <a:lnTo>
                  <a:pt x="426720" y="106680"/>
                </a:lnTo>
                <a:lnTo>
                  <a:pt x="426720" y="71120"/>
                </a:lnTo>
                <a:lnTo>
                  <a:pt x="462280" y="71120"/>
                </a:lnTo>
                <a:lnTo>
                  <a:pt x="462280" y="35560"/>
                </a:lnTo>
                <a:lnTo>
                  <a:pt x="391160" y="35560"/>
                </a:lnTo>
                <a:lnTo>
                  <a:pt x="391160" y="142240"/>
                </a:lnTo>
                <a:lnTo>
                  <a:pt x="533400" y="142240"/>
                </a:lnTo>
                <a:lnTo>
                  <a:pt x="533400" y="0"/>
                </a:lnTo>
                <a:lnTo>
                  <a:pt x="675640" y="0"/>
                </a:lnTo>
                <a:lnTo>
                  <a:pt x="675640" y="106680"/>
                </a:lnTo>
                <a:lnTo>
                  <a:pt x="604520" y="106680"/>
                </a:lnTo>
                <a:lnTo>
                  <a:pt x="604520" y="71120"/>
                </a:lnTo>
                <a:lnTo>
                  <a:pt x="640080" y="71120"/>
                </a:lnTo>
                <a:lnTo>
                  <a:pt x="640080" y="35560"/>
                </a:lnTo>
                <a:lnTo>
                  <a:pt x="568960" y="35560"/>
                </a:lnTo>
                <a:lnTo>
                  <a:pt x="568960" y="142240"/>
                </a:lnTo>
                <a:lnTo>
                  <a:pt x="711200" y="142240"/>
                </a:lnTo>
                <a:lnTo>
                  <a:pt x="711200" y="0"/>
                </a:lnTo>
                <a:lnTo>
                  <a:pt x="853440" y="0"/>
                </a:lnTo>
                <a:lnTo>
                  <a:pt x="853440" y="106680"/>
                </a:lnTo>
                <a:lnTo>
                  <a:pt x="782320" y="106680"/>
                </a:lnTo>
                <a:lnTo>
                  <a:pt x="782320" y="71120"/>
                </a:lnTo>
                <a:lnTo>
                  <a:pt x="817880" y="71120"/>
                </a:lnTo>
                <a:lnTo>
                  <a:pt x="817880" y="35560"/>
                </a:lnTo>
                <a:lnTo>
                  <a:pt x="746760" y="35560"/>
                </a:lnTo>
                <a:lnTo>
                  <a:pt x="746760" y="142240"/>
                </a:lnTo>
                <a:lnTo>
                  <a:pt x="889000" y="142240"/>
                </a:lnTo>
                <a:lnTo>
                  <a:pt x="889000" y="0"/>
                </a:lnTo>
                <a:lnTo>
                  <a:pt x="1031240" y="0"/>
                </a:lnTo>
                <a:lnTo>
                  <a:pt x="1031240" y="106680"/>
                </a:lnTo>
                <a:lnTo>
                  <a:pt x="960120" y="106680"/>
                </a:lnTo>
                <a:lnTo>
                  <a:pt x="960120" y="71120"/>
                </a:lnTo>
                <a:lnTo>
                  <a:pt x="995680" y="71120"/>
                </a:lnTo>
                <a:lnTo>
                  <a:pt x="995680" y="35560"/>
                </a:lnTo>
                <a:lnTo>
                  <a:pt x="924560" y="35560"/>
                </a:lnTo>
                <a:lnTo>
                  <a:pt x="924560" y="142240"/>
                </a:lnTo>
                <a:lnTo>
                  <a:pt x="1066800" y="142240"/>
                </a:lnTo>
              </a:path>
            </a:pathLst>
          </a:custGeom>
          <a:ln w="1524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Waves">
            <a:extLst>
              <a:ext uri="{FF2B5EF4-FFF2-40B4-BE49-F238E27FC236}">
                <a16:creationId xmlns:a16="http://schemas.microsoft.com/office/drawing/2014/main" id="{B9107BD8-5851-E0C0-8A80-9BDA690027D9}"/>
              </a:ext>
            </a:extLst>
          </p:cNvPr>
          <p:cNvGrpSpPr/>
          <p:nvPr/>
        </p:nvGrpSpPr>
        <p:grpSpPr>
          <a:xfrm>
            <a:off x="1625600" y="2356612"/>
            <a:ext cx="914400" cy="304800"/>
            <a:chOff x="1625600" y="2356612"/>
            <a:chExt cx="914400" cy="304800"/>
          </a:xfrm>
        </p:grpSpPr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4FBAC72F-CACB-2084-3474-4E2811B10212}"/>
                </a:ext>
              </a:extLst>
            </p:cNvPr>
            <p:cNvSpPr/>
            <p:nvPr/>
          </p:nvSpPr>
          <p:spPr>
            <a:xfrm>
              <a:off x="1625600" y="2356612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A0455CDE-1518-0262-65F8-4718EB0AF904}"/>
                </a:ext>
              </a:extLst>
            </p:cNvPr>
            <p:cNvSpPr/>
            <p:nvPr/>
          </p:nvSpPr>
          <p:spPr>
            <a:xfrm>
              <a:off x="1698752" y="2380996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FF47C705-B931-54D5-4FC7-1E0BF366FF3B}"/>
                </a:ext>
              </a:extLst>
            </p:cNvPr>
            <p:cNvSpPr/>
            <p:nvPr/>
          </p:nvSpPr>
          <p:spPr>
            <a:xfrm>
              <a:off x="1771904" y="2405380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3C972F6D-F1B2-1A94-FD7D-BDB108F62DE7}"/>
                </a:ext>
              </a:extLst>
            </p:cNvPr>
            <p:cNvSpPr/>
            <p:nvPr/>
          </p:nvSpPr>
          <p:spPr>
            <a:xfrm>
              <a:off x="1778000" y="2356612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1EC6B4B3-1D6E-5399-B26C-039048BC10BC}"/>
                </a:ext>
              </a:extLst>
            </p:cNvPr>
            <p:cNvSpPr/>
            <p:nvPr/>
          </p:nvSpPr>
          <p:spPr>
            <a:xfrm>
              <a:off x="1851152" y="2380996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9DC505F1-3BED-FAB3-2B01-A0C8AD91381E}"/>
                </a:ext>
              </a:extLst>
            </p:cNvPr>
            <p:cNvSpPr/>
            <p:nvPr/>
          </p:nvSpPr>
          <p:spPr>
            <a:xfrm>
              <a:off x="1924304" y="2405380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2406EC52-665F-ABC0-34B2-556A00B18194}"/>
                </a:ext>
              </a:extLst>
            </p:cNvPr>
            <p:cNvSpPr/>
            <p:nvPr/>
          </p:nvSpPr>
          <p:spPr>
            <a:xfrm>
              <a:off x="1930400" y="2356612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Дуга 15">
              <a:extLst>
                <a:ext uri="{FF2B5EF4-FFF2-40B4-BE49-F238E27FC236}">
                  <a16:creationId xmlns:a16="http://schemas.microsoft.com/office/drawing/2014/main" id="{4569DD12-EEAE-DECE-FE5A-FB0C83A48541}"/>
                </a:ext>
              </a:extLst>
            </p:cNvPr>
            <p:cNvSpPr/>
            <p:nvPr/>
          </p:nvSpPr>
          <p:spPr>
            <a:xfrm>
              <a:off x="2003552" y="2380996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Дуга 16">
              <a:extLst>
                <a:ext uri="{FF2B5EF4-FFF2-40B4-BE49-F238E27FC236}">
                  <a16:creationId xmlns:a16="http://schemas.microsoft.com/office/drawing/2014/main" id="{FB59DEC2-15E9-5EFA-1E5E-DBEEB112649F}"/>
                </a:ext>
              </a:extLst>
            </p:cNvPr>
            <p:cNvSpPr/>
            <p:nvPr/>
          </p:nvSpPr>
          <p:spPr>
            <a:xfrm>
              <a:off x="2076704" y="2405380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Дуга 17">
              <a:extLst>
                <a:ext uri="{FF2B5EF4-FFF2-40B4-BE49-F238E27FC236}">
                  <a16:creationId xmlns:a16="http://schemas.microsoft.com/office/drawing/2014/main" id="{58560928-C909-644A-05FB-4CA9C5DA6E66}"/>
                </a:ext>
              </a:extLst>
            </p:cNvPr>
            <p:cNvSpPr/>
            <p:nvPr/>
          </p:nvSpPr>
          <p:spPr>
            <a:xfrm>
              <a:off x="2082800" y="2356612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8BE0A56E-ECBE-3E28-83DE-27B021569EF4}"/>
                </a:ext>
              </a:extLst>
            </p:cNvPr>
            <p:cNvSpPr/>
            <p:nvPr/>
          </p:nvSpPr>
          <p:spPr>
            <a:xfrm>
              <a:off x="2155952" y="2380996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Дуга 19">
              <a:extLst>
                <a:ext uri="{FF2B5EF4-FFF2-40B4-BE49-F238E27FC236}">
                  <a16:creationId xmlns:a16="http://schemas.microsoft.com/office/drawing/2014/main" id="{0F5A8411-F5DB-3064-C1C2-F4CBE5F86220}"/>
                </a:ext>
              </a:extLst>
            </p:cNvPr>
            <p:cNvSpPr/>
            <p:nvPr/>
          </p:nvSpPr>
          <p:spPr>
            <a:xfrm>
              <a:off x="2229104" y="2405380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Дуга 20">
              <a:extLst>
                <a:ext uri="{FF2B5EF4-FFF2-40B4-BE49-F238E27FC236}">
                  <a16:creationId xmlns:a16="http://schemas.microsoft.com/office/drawing/2014/main" id="{284175C5-1BB8-2A17-0912-78FA33FED991}"/>
                </a:ext>
              </a:extLst>
            </p:cNvPr>
            <p:cNvSpPr/>
            <p:nvPr/>
          </p:nvSpPr>
          <p:spPr>
            <a:xfrm>
              <a:off x="2235200" y="2356612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Дуга 21">
              <a:extLst>
                <a:ext uri="{FF2B5EF4-FFF2-40B4-BE49-F238E27FC236}">
                  <a16:creationId xmlns:a16="http://schemas.microsoft.com/office/drawing/2014/main" id="{CECDC480-C497-0251-1FCB-B394562A5837}"/>
                </a:ext>
              </a:extLst>
            </p:cNvPr>
            <p:cNvSpPr/>
            <p:nvPr/>
          </p:nvSpPr>
          <p:spPr>
            <a:xfrm>
              <a:off x="2308352" y="2380996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Дуга 22">
              <a:extLst>
                <a:ext uri="{FF2B5EF4-FFF2-40B4-BE49-F238E27FC236}">
                  <a16:creationId xmlns:a16="http://schemas.microsoft.com/office/drawing/2014/main" id="{113A164E-99AF-BCAA-FED1-93DAA320224C}"/>
                </a:ext>
              </a:extLst>
            </p:cNvPr>
            <p:cNvSpPr/>
            <p:nvPr/>
          </p:nvSpPr>
          <p:spPr>
            <a:xfrm>
              <a:off x="2381504" y="2405380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270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Cover subtitle">
            <a:extLst>
              <a:ext uri="{FF2B5EF4-FFF2-40B4-BE49-F238E27FC236}">
                <a16:creationId xmlns:a16="http://schemas.microsoft.com/office/drawing/2014/main" id="{A9EAF172-34EB-9BA9-1A44-816B54E0E90A}"/>
              </a:ext>
            </a:extLst>
          </p:cNvPr>
          <p:cNvSpPr txBox="1"/>
          <p:nvPr/>
        </p:nvSpPr>
        <p:spPr>
          <a:xfrm>
            <a:off x="609600" y="2712212"/>
            <a:ext cx="5588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i="1" dirty="0">
                <a:solidFill>
                  <a:srgbClr val="525765"/>
                </a:solidFill>
                <a:latin typeface="Georgia" panose="02040502050405020303" pitchFamily="18" charset="0"/>
              </a:rPr>
              <a:t>разные ответы на вызовы модернизации</a:t>
            </a:r>
          </a:p>
        </p:txBody>
      </p:sp>
      <p:sp>
        <p:nvSpPr>
          <p:cNvPr id="26" name="Grade">
            <a:extLst>
              <a:ext uri="{FF2B5EF4-FFF2-40B4-BE49-F238E27FC236}">
                <a16:creationId xmlns:a16="http://schemas.microsoft.com/office/drawing/2014/main" id="{AC3FAF16-5E52-1FB2-E914-A49A9B2DE303}"/>
              </a:ext>
            </a:extLst>
          </p:cNvPr>
          <p:cNvSpPr txBox="1"/>
          <p:nvPr/>
        </p:nvSpPr>
        <p:spPr>
          <a:xfrm>
            <a:off x="609600" y="3956812"/>
            <a:ext cx="2540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b="1" spc="200" dirty="0">
                <a:solidFill>
                  <a:srgbClr val="BF8D2A"/>
                </a:solidFill>
                <a:latin typeface="Segoe UI" panose="020B0502040204020203" pitchFamily="34" charset="0"/>
              </a:rPr>
              <a:t>9 класс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B5258A99-0B16-A09A-4859-10A95AE1EEC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99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Question card">
            <a:extLst>
              <a:ext uri="{FF2B5EF4-FFF2-40B4-BE49-F238E27FC236}">
                <a16:creationId xmlns:a16="http://schemas.microsoft.com/office/drawing/2014/main" id="{94671322-50BF-72C1-EF72-32EA837B4C73}"/>
              </a:ext>
            </a:extLst>
          </p:cNvPr>
          <p:cNvSpPr/>
          <p:nvPr/>
        </p:nvSpPr>
        <p:spPr>
          <a:xfrm>
            <a:off x="1143000" y="889000"/>
            <a:ext cx="9906000" cy="5080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Question top">
            <a:extLst>
              <a:ext uri="{FF2B5EF4-FFF2-40B4-BE49-F238E27FC236}">
                <a16:creationId xmlns:a16="http://schemas.microsoft.com/office/drawing/2014/main" id="{C0160D2D-0E38-264F-4FD7-5F2D318A8E83}"/>
              </a:ext>
            </a:extLst>
          </p:cNvPr>
          <p:cNvSpPr/>
          <p:nvPr/>
        </p:nvSpPr>
        <p:spPr>
          <a:xfrm>
            <a:off x="1143000" y="889000"/>
            <a:ext cx="9906000" cy="101600"/>
          </a:xfrm>
          <a:prstGeom prst="rect">
            <a:avLst/>
          </a:prstGeom>
          <a:solidFill>
            <a:srgbClr val="BF8D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Question title">
            <a:extLst>
              <a:ext uri="{FF2B5EF4-FFF2-40B4-BE49-F238E27FC236}">
                <a16:creationId xmlns:a16="http://schemas.microsoft.com/office/drawing/2014/main" id="{5A150A4E-C5CD-3293-7792-E210263DFD79}"/>
              </a:ext>
            </a:extLst>
          </p:cNvPr>
          <p:cNvSpPr txBox="1"/>
          <p:nvPr/>
        </p:nvSpPr>
        <p:spPr>
          <a:xfrm>
            <a:off x="1651000" y="1320800"/>
            <a:ext cx="8890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800" i="1" dirty="0">
                <a:solidFill>
                  <a:srgbClr val="BF8D2A"/>
                </a:solidFill>
                <a:latin typeface="Georgia" panose="02040502050405020303" pitchFamily="18" charset="0"/>
              </a:rPr>
              <a:t>Основной вопрос урока</a:t>
            </a:r>
          </a:p>
        </p:txBody>
      </p:sp>
      <p:sp>
        <p:nvSpPr>
          <p:cNvPr id="6" name="Key-fret">
            <a:extLst>
              <a:ext uri="{FF2B5EF4-FFF2-40B4-BE49-F238E27FC236}">
                <a16:creationId xmlns:a16="http://schemas.microsoft.com/office/drawing/2014/main" id="{8596E0A1-E24E-FFD5-98F4-051B2DC27FFD}"/>
              </a:ext>
            </a:extLst>
          </p:cNvPr>
          <p:cNvSpPr/>
          <p:nvPr/>
        </p:nvSpPr>
        <p:spPr>
          <a:xfrm>
            <a:off x="5080000" y="1925320"/>
            <a:ext cx="762001" cy="121921"/>
          </a:xfrm>
          <a:custGeom>
            <a:avLst/>
            <a:gdLst/>
            <a:ahLst/>
            <a:cxnLst/>
            <a:rect l="0" t="0" r="0" b="0"/>
            <a:pathLst>
              <a:path w="762001" h="121921">
                <a:moveTo>
                  <a:pt x="0" y="121920"/>
                </a:moveTo>
                <a:lnTo>
                  <a:pt x="0" y="0"/>
                </a:lnTo>
                <a:lnTo>
                  <a:pt x="121920" y="0"/>
                </a:lnTo>
                <a:lnTo>
                  <a:pt x="121920" y="91440"/>
                </a:lnTo>
                <a:lnTo>
                  <a:pt x="60960" y="91440"/>
                </a:lnTo>
                <a:lnTo>
                  <a:pt x="60960" y="60960"/>
                </a:lnTo>
                <a:lnTo>
                  <a:pt x="91440" y="60960"/>
                </a:lnTo>
                <a:lnTo>
                  <a:pt x="91440" y="30480"/>
                </a:lnTo>
                <a:lnTo>
                  <a:pt x="30480" y="30480"/>
                </a:lnTo>
                <a:lnTo>
                  <a:pt x="30480" y="121920"/>
                </a:lnTo>
                <a:lnTo>
                  <a:pt x="152400" y="121920"/>
                </a:lnTo>
                <a:lnTo>
                  <a:pt x="152400" y="0"/>
                </a:lnTo>
                <a:lnTo>
                  <a:pt x="274320" y="0"/>
                </a:lnTo>
                <a:lnTo>
                  <a:pt x="274320" y="91440"/>
                </a:lnTo>
                <a:lnTo>
                  <a:pt x="213360" y="91440"/>
                </a:lnTo>
                <a:lnTo>
                  <a:pt x="213360" y="60960"/>
                </a:lnTo>
                <a:lnTo>
                  <a:pt x="243840" y="60960"/>
                </a:lnTo>
                <a:lnTo>
                  <a:pt x="243840" y="30480"/>
                </a:lnTo>
                <a:lnTo>
                  <a:pt x="182880" y="30480"/>
                </a:lnTo>
                <a:lnTo>
                  <a:pt x="182880" y="121920"/>
                </a:lnTo>
                <a:lnTo>
                  <a:pt x="304800" y="121920"/>
                </a:lnTo>
                <a:lnTo>
                  <a:pt x="304800" y="0"/>
                </a:lnTo>
                <a:lnTo>
                  <a:pt x="426720" y="0"/>
                </a:lnTo>
                <a:lnTo>
                  <a:pt x="426720" y="91440"/>
                </a:lnTo>
                <a:lnTo>
                  <a:pt x="365760" y="91440"/>
                </a:lnTo>
                <a:lnTo>
                  <a:pt x="365760" y="60960"/>
                </a:lnTo>
                <a:lnTo>
                  <a:pt x="396240" y="60960"/>
                </a:lnTo>
                <a:lnTo>
                  <a:pt x="396240" y="30480"/>
                </a:lnTo>
                <a:lnTo>
                  <a:pt x="335280" y="30480"/>
                </a:lnTo>
                <a:lnTo>
                  <a:pt x="335280" y="121920"/>
                </a:lnTo>
                <a:lnTo>
                  <a:pt x="457200" y="121920"/>
                </a:lnTo>
                <a:lnTo>
                  <a:pt x="457200" y="0"/>
                </a:lnTo>
                <a:lnTo>
                  <a:pt x="579120" y="0"/>
                </a:lnTo>
                <a:lnTo>
                  <a:pt x="579120" y="91440"/>
                </a:lnTo>
                <a:lnTo>
                  <a:pt x="518160" y="91440"/>
                </a:lnTo>
                <a:lnTo>
                  <a:pt x="518160" y="60960"/>
                </a:lnTo>
                <a:lnTo>
                  <a:pt x="548640" y="60960"/>
                </a:lnTo>
                <a:lnTo>
                  <a:pt x="548640" y="30480"/>
                </a:lnTo>
                <a:lnTo>
                  <a:pt x="487680" y="30480"/>
                </a:lnTo>
                <a:lnTo>
                  <a:pt x="487680" y="121920"/>
                </a:lnTo>
                <a:lnTo>
                  <a:pt x="609600" y="121920"/>
                </a:lnTo>
                <a:lnTo>
                  <a:pt x="609600" y="0"/>
                </a:lnTo>
                <a:lnTo>
                  <a:pt x="731520" y="0"/>
                </a:lnTo>
                <a:lnTo>
                  <a:pt x="731520" y="91440"/>
                </a:lnTo>
                <a:lnTo>
                  <a:pt x="670560" y="91440"/>
                </a:lnTo>
                <a:lnTo>
                  <a:pt x="670560" y="60960"/>
                </a:lnTo>
                <a:lnTo>
                  <a:pt x="701040" y="60960"/>
                </a:lnTo>
                <a:lnTo>
                  <a:pt x="701040" y="30480"/>
                </a:lnTo>
                <a:lnTo>
                  <a:pt x="640080" y="30480"/>
                </a:lnTo>
                <a:lnTo>
                  <a:pt x="640080" y="121920"/>
                </a:lnTo>
                <a:lnTo>
                  <a:pt x="762000" y="121920"/>
                </a:lnTo>
              </a:path>
            </a:pathLst>
          </a:custGeom>
          <a:ln w="12700">
            <a:solidFill>
              <a:srgbClr val="B838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Waves">
            <a:extLst>
              <a:ext uri="{FF2B5EF4-FFF2-40B4-BE49-F238E27FC236}">
                <a16:creationId xmlns:a16="http://schemas.microsoft.com/office/drawing/2014/main" id="{9A33B494-0C58-E5F5-940F-071ACB8061FE}"/>
              </a:ext>
            </a:extLst>
          </p:cNvPr>
          <p:cNvGrpSpPr/>
          <p:nvPr/>
        </p:nvGrpSpPr>
        <p:grpSpPr>
          <a:xfrm>
            <a:off x="5816600" y="2001520"/>
            <a:ext cx="609600" cy="304800"/>
            <a:chOff x="5816600" y="2001520"/>
            <a:chExt cx="609600" cy="304800"/>
          </a:xfrm>
        </p:grpSpPr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D259079D-607A-7DBD-27DE-390A392E08E3}"/>
                </a:ext>
              </a:extLst>
            </p:cNvPr>
            <p:cNvSpPr/>
            <p:nvPr/>
          </p:nvSpPr>
          <p:spPr>
            <a:xfrm>
              <a:off x="5816600" y="200152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83DE2D22-855B-C367-7140-4D6CA2E4F95D}"/>
                </a:ext>
              </a:extLst>
            </p:cNvPr>
            <p:cNvSpPr/>
            <p:nvPr/>
          </p:nvSpPr>
          <p:spPr>
            <a:xfrm>
              <a:off x="5889752" y="202590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26422E11-8B2B-0D03-E09A-56C8520B0FAC}"/>
                </a:ext>
              </a:extLst>
            </p:cNvPr>
            <p:cNvSpPr/>
            <p:nvPr/>
          </p:nvSpPr>
          <p:spPr>
            <a:xfrm>
              <a:off x="5962904" y="205028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5B6664B7-A404-EB25-5BB6-0A110B8591D3}"/>
                </a:ext>
              </a:extLst>
            </p:cNvPr>
            <p:cNvSpPr/>
            <p:nvPr/>
          </p:nvSpPr>
          <p:spPr>
            <a:xfrm>
              <a:off x="5969000" y="200152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5ED552CF-B147-B077-5E4C-26FE0A2FEDAD}"/>
                </a:ext>
              </a:extLst>
            </p:cNvPr>
            <p:cNvSpPr/>
            <p:nvPr/>
          </p:nvSpPr>
          <p:spPr>
            <a:xfrm>
              <a:off x="6042152" y="202590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5B7E5FF9-1D21-A8A2-32E5-B4256722967B}"/>
                </a:ext>
              </a:extLst>
            </p:cNvPr>
            <p:cNvSpPr/>
            <p:nvPr/>
          </p:nvSpPr>
          <p:spPr>
            <a:xfrm>
              <a:off x="6115304" y="205028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245BC611-E822-116C-41A3-2FCADD947712}"/>
                </a:ext>
              </a:extLst>
            </p:cNvPr>
            <p:cNvSpPr/>
            <p:nvPr/>
          </p:nvSpPr>
          <p:spPr>
            <a:xfrm>
              <a:off x="6121400" y="2001520"/>
              <a:ext cx="304800" cy="304800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3CB4BA77-FF94-CEA2-2EE8-ADECA86BCAE0}"/>
                </a:ext>
              </a:extLst>
            </p:cNvPr>
            <p:cNvSpPr/>
            <p:nvPr/>
          </p:nvSpPr>
          <p:spPr>
            <a:xfrm>
              <a:off x="6194552" y="2025904"/>
              <a:ext cx="207264" cy="207264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Дуга 14">
              <a:extLst>
                <a:ext uri="{FF2B5EF4-FFF2-40B4-BE49-F238E27FC236}">
                  <a16:creationId xmlns:a16="http://schemas.microsoft.com/office/drawing/2014/main" id="{8A93C959-1A2E-BB9E-B701-3361BC827AE9}"/>
                </a:ext>
              </a:extLst>
            </p:cNvPr>
            <p:cNvSpPr/>
            <p:nvPr/>
          </p:nvSpPr>
          <p:spPr>
            <a:xfrm>
              <a:off x="6267704" y="2050288"/>
              <a:ext cx="109728" cy="109728"/>
            </a:xfrm>
            <a:prstGeom prst="arc">
              <a:avLst>
                <a:gd name="adj1" fmla="val 10800000"/>
                <a:gd name="adj2" fmla="val 0"/>
              </a:avLst>
            </a:prstGeom>
            <a:ln w="1143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Question">
            <a:extLst>
              <a:ext uri="{FF2B5EF4-FFF2-40B4-BE49-F238E27FC236}">
                <a16:creationId xmlns:a16="http://schemas.microsoft.com/office/drawing/2014/main" id="{290F4E4B-962C-7274-8B95-C69E8D9C1418}"/>
              </a:ext>
            </a:extLst>
          </p:cNvPr>
          <p:cNvSpPr txBox="1"/>
          <p:nvPr/>
        </p:nvSpPr>
        <p:spPr>
          <a:xfrm>
            <a:off x="1651000" y="2382520"/>
            <a:ext cx="8890000" cy="2011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4400" dirty="0">
                <a:solidFill>
                  <a:srgbClr val="23262E"/>
                </a:solidFill>
                <a:latin typeface="Georgia" panose="02040502050405020303" pitchFamily="18" charset="0"/>
              </a:rPr>
              <a:t>Почему </a:t>
            </a:r>
            <a:r>
              <a:rPr lang="ru-RU" sz="4400" dirty="0">
                <a:solidFill>
                  <a:srgbClr val="2C4C7E"/>
                </a:solidFill>
                <a:latin typeface="Georgia" panose="02040502050405020303" pitchFamily="18" charset="0"/>
              </a:rPr>
              <a:t>Япония</a:t>
            </a:r>
            <a:r>
              <a:rPr lang="ru-RU" sz="4400" dirty="0">
                <a:solidFill>
                  <a:srgbClr val="23262E"/>
                </a:solidFill>
                <a:latin typeface="Georgia" panose="02040502050405020303" pitchFamily="18" charset="0"/>
              </a:rPr>
              <a:t> смогла сохранить независимость, а </a:t>
            </a:r>
            <a:r>
              <a:rPr lang="ru-RU" sz="4400" dirty="0">
                <a:solidFill>
                  <a:srgbClr val="B8382A"/>
                </a:solidFill>
                <a:latin typeface="Georgia" panose="02040502050405020303" pitchFamily="18" charset="0"/>
              </a:rPr>
              <a:t>Китай</a:t>
            </a:r>
            <a:r>
              <a:rPr lang="ru-RU" sz="4400" dirty="0">
                <a:solidFill>
                  <a:srgbClr val="23262E"/>
                </a:solidFill>
                <a:latin typeface="Georgia" panose="02040502050405020303" pitchFamily="18" charset="0"/>
              </a:rPr>
              <a:t> нет?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8939348A-1F5A-9F99-B5DF-20502039C89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931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FA40613-2DBF-613F-27DC-BFF90E724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800" dirty="0">
                <a:solidFill>
                  <a:srgbClr val="23262E"/>
                </a:solidFill>
                <a:latin typeface="Georgia" panose="02040502050405020303" pitchFamily="18" charset="0"/>
              </a:rPr>
              <a:t>Основные термины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C47023A1-AF57-0975-ACCD-30FC45CB7957}"/>
              </a:ext>
            </a:extLst>
          </p:cNvPr>
          <p:cNvSpPr/>
          <p:nvPr/>
        </p:nvSpPr>
        <p:spPr>
          <a:xfrm>
            <a:off x="609600" y="98552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0A6B049-E07C-8DB5-DF82-14CC9804804B}"/>
              </a:ext>
            </a:extLst>
          </p:cNvPr>
          <p:cNvCxnSpPr/>
          <p:nvPr/>
        </p:nvCxnSpPr>
        <p:spPr>
          <a:xfrm>
            <a:off x="1041400" y="1087120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EB47AF17-9974-9362-8F8E-65D4D6A3226E}"/>
              </a:ext>
            </a:extLst>
          </p:cNvPr>
          <p:cNvSpPr/>
          <p:nvPr/>
        </p:nvSpPr>
        <p:spPr>
          <a:xfrm>
            <a:off x="3124200" y="1049020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Opium war" descr="Уничтожение опиума в 1839 г. Китайская живопись XIX в.">
            <a:extLst>
              <a:ext uri="{FF2B5EF4-FFF2-40B4-BE49-F238E27FC236}">
                <a16:creationId xmlns:a16="http://schemas.microsoft.com/office/drawing/2014/main" id="{4E613C38-BA85-3038-2F40-8B155452400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41120"/>
            <a:ext cx="2540000" cy="2413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9" name="Boxers" descr="Ихэтуани, 1900 г. Фотография (из исходной презентации)">
            <a:extLst>
              <a:ext uri="{FF2B5EF4-FFF2-40B4-BE49-F238E27FC236}">
                <a16:creationId xmlns:a16="http://schemas.microsoft.com/office/drawing/2014/main" id="{2E2B5ACC-D718-FFED-075E-D63A455E5E2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957320"/>
            <a:ext cx="2540000" cy="21844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Term 1 card">
            <a:extLst>
              <a:ext uri="{FF2B5EF4-FFF2-40B4-BE49-F238E27FC236}">
                <a16:creationId xmlns:a16="http://schemas.microsoft.com/office/drawing/2014/main" id="{E8762F1A-CDE9-C9E5-B8D7-3BA9D1AE4B0A}"/>
              </a:ext>
            </a:extLst>
          </p:cNvPr>
          <p:cNvSpPr/>
          <p:nvPr/>
        </p:nvSpPr>
        <p:spPr>
          <a:xfrm>
            <a:off x="3429000" y="1341120"/>
            <a:ext cx="8153400" cy="2301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rm 1">
            <a:extLst>
              <a:ext uri="{FF2B5EF4-FFF2-40B4-BE49-F238E27FC236}">
                <a16:creationId xmlns:a16="http://schemas.microsoft.com/office/drawing/2014/main" id="{FE2031C0-D677-9187-C530-2FE183D1A2B3}"/>
              </a:ext>
            </a:extLst>
          </p:cNvPr>
          <p:cNvSpPr txBox="1"/>
          <p:nvPr/>
        </p:nvSpPr>
        <p:spPr>
          <a:xfrm>
            <a:off x="3683000" y="1493520"/>
            <a:ext cx="7721600" cy="1996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B8382A"/>
                </a:solidFill>
                <a:latin typeface="True"/>
              </a:rPr>
              <a:t>Опиумные войны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 — это два военных конфликта между Китаем и Великобританией (1840–1842 и 1856–1860 гг.), вызванные попытками Великобритании навязать Китаю торговлю опиумом. Эти войны привели к поражению Китая и подписанию неравноправных договоров, которые ослабили страну.</a:t>
            </a:r>
          </a:p>
        </p:txBody>
      </p:sp>
      <p:sp>
        <p:nvSpPr>
          <p:cNvPr id="12" name="Term 1 bar">
            <a:extLst>
              <a:ext uri="{FF2B5EF4-FFF2-40B4-BE49-F238E27FC236}">
                <a16:creationId xmlns:a16="http://schemas.microsoft.com/office/drawing/2014/main" id="{26D4A141-6BB1-CE16-B280-CF41080C136C}"/>
              </a:ext>
            </a:extLst>
          </p:cNvPr>
          <p:cNvSpPr/>
          <p:nvPr/>
        </p:nvSpPr>
        <p:spPr>
          <a:xfrm>
            <a:off x="3530600" y="1468120"/>
            <a:ext cx="50800" cy="204724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rm 2 card">
            <a:extLst>
              <a:ext uri="{FF2B5EF4-FFF2-40B4-BE49-F238E27FC236}">
                <a16:creationId xmlns:a16="http://schemas.microsoft.com/office/drawing/2014/main" id="{F5E3ECC6-BFE3-CF0A-F8D6-C547ED3BD008}"/>
              </a:ext>
            </a:extLst>
          </p:cNvPr>
          <p:cNvSpPr/>
          <p:nvPr/>
        </p:nvSpPr>
        <p:spPr>
          <a:xfrm>
            <a:off x="3429000" y="3845560"/>
            <a:ext cx="8153400" cy="1981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rm 2">
            <a:extLst>
              <a:ext uri="{FF2B5EF4-FFF2-40B4-BE49-F238E27FC236}">
                <a16:creationId xmlns:a16="http://schemas.microsoft.com/office/drawing/2014/main" id="{17CE14C7-7D42-8568-A2A5-102C3832DE7A}"/>
              </a:ext>
            </a:extLst>
          </p:cNvPr>
          <p:cNvSpPr txBox="1"/>
          <p:nvPr/>
        </p:nvSpPr>
        <p:spPr>
          <a:xfrm>
            <a:off x="3683000" y="3997960"/>
            <a:ext cx="77216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E7D6B"/>
                </a:solidFill>
                <a:latin typeface="True"/>
              </a:rPr>
              <a:t>Ихэтуань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 — участники восстания ихэтуаней (1899–1901 гг.), также известного как «Боксерское восстание». Это было массовое движение против иностранного влияния в Китае. Восстание было подавлено коалицией европейских держав и Японии.</a:t>
            </a:r>
          </a:p>
        </p:txBody>
      </p:sp>
      <p:sp>
        <p:nvSpPr>
          <p:cNvPr id="15" name="Term 2 bar">
            <a:extLst>
              <a:ext uri="{FF2B5EF4-FFF2-40B4-BE49-F238E27FC236}">
                <a16:creationId xmlns:a16="http://schemas.microsoft.com/office/drawing/2014/main" id="{B85AA878-56AA-47C4-514F-58B28BA68FD3}"/>
              </a:ext>
            </a:extLst>
          </p:cNvPr>
          <p:cNvSpPr/>
          <p:nvPr/>
        </p:nvSpPr>
        <p:spPr>
          <a:xfrm>
            <a:off x="3530600" y="3972560"/>
            <a:ext cx="50800" cy="1727200"/>
          </a:xfrm>
          <a:prstGeom prst="rect">
            <a:avLst/>
          </a:prstGeom>
          <a:solidFill>
            <a:srgbClr val="2E7D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27792902-FFE3-AB30-939E-24933044B59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57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F606C4A-CD6B-879C-5596-92BBFD55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486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Основные персоналии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82CDD97C-633F-2CE0-2B7B-EC7D74EB6688}"/>
              </a:ext>
            </a:extLst>
          </p:cNvPr>
          <p:cNvSpPr/>
          <p:nvPr/>
        </p:nvSpPr>
        <p:spPr>
          <a:xfrm>
            <a:off x="609600" y="90424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45AC03C-6A11-7A26-42F3-2CEC8537AE91}"/>
              </a:ext>
            </a:extLst>
          </p:cNvPr>
          <p:cNvCxnSpPr/>
          <p:nvPr/>
        </p:nvCxnSpPr>
        <p:spPr>
          <a:xfrm>
            <a:off x="1041400" y="1005840"/>
            <a:ext cx="1524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11B83E06-6D32-6854-07B1-E3E4AD923CDC}"/>
              </a:ext>
            </a:extLst>
          </p:cNvPr>
          <p:cNvSpPr/>
          <p:nvPr/>
        </p:nvSpPr>
        <p:spPr>
          <a:xfrm>
            <a:off x="2616200" y="967740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Waves">
            <a:extLst>
              <a:ext uri="{FF2B5EF4-FFF2-40B4-BE49-F238E27FC236}">
                <a16:creationId xmlns:a16="http://schemas.microsoft.com/office/drawing/2014/main" id="{FF0EA977-A1E7-5696-DFD6-B24EA511CF0F}"/>
              </a:ext>
            </a:extLst>
          </p:cNvPr>
          <p:cNvGrpSpPr/>
          <p:nvPr/>
        </p:nvGrpSpPr>
        <p:grpSpPr>
          <a:xfrm>
            <a:off x="2794000" y="955040"/>
            <a:ext cx="508000" cy="254000"/>
            <a:chOff x="2794000" y="955040"/>
            <a:chExt cx="508000" cy="254000"/>
          </a:xfrm>
        </p:grpSpPr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F1136E26-F66A-4416-EBB4-C286FFE45C58}"/>
                </a:ext>
              </a:extLst>
            </p:cNvPr>
            <p:cNvSpPr/>
            <p:nvPr/>
          </p:nvSpPr>
          <p:spPr>
            <a:xfrm>
              <a:off x="2794000" y="95504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FC95889C-9E94-E18A-19D5-87C499C51114}"/>
                </a:ext>
              </a:extLst>
            </p:cNvPr>
            <p:cNvSpPr/>
            <p:nvPr/>
          </p:nvSpPr>
          <p:spPr>
            <a:xfrm>
              <a:off x="2854960" y="97536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21872748-6CE1-C960-BAB8-DC076E70A7F8}"/>
                </a:ext>
              </a:extLst>
            </p:cNvPr>
            <p:cNvSpPr/>
            <p:nvPr/>
          </p:nvSpPr>
          <p:spPr>
            <a:xfrm>
              <a:off x="2915920" y="99568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9BF0CD2E-53D9-0EE3-E566-AEDCA067A0E9}"/>
                </a:ext>
              </a:extLst>
            </p:cNvPr>
            <p:cNvSpPr/>
            <p:nvPr/>
          </p:nvSpPr>
          <p:spPr>
            <a:xfrm>
              <a:off x="2921000" y="95504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5EF62B51-16EB-E7C1-B37E-707B3CA4BCA3}"/>
                </a:ext>
              </a:extLst>
            </p:cNvPr>
            <p:cNvSpPr/>
            <p:nvPr/>
          </p:nvSpPr>
          <p:spPr>
            <a:xfrm>
              <a:off x="2981960" y="97536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149D2FFF-A4A3-507D-232E-FDAFA623E267}"/>
                </a:ext>
              </a:extLst>
            </p:cNvPr>
            <p:cNvSpPr/>
            <p:nvPr/>
          </p:nvSpPr>
          <p:spPr>
            <a:xfrm>
              <a:off x="3042920" y="99568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Дуга 11">
              <a:extLst>
                <a:ext uri="{FF2B5EF4-FFF2-40B4-BE49-F238E27FC236}">
                  <a16:creationId xmlns:a16="http://schemas.microsoft.com/office/drawing/2014/main" id="{65417755-9F25-8641-ACF1-6160D94AECCD}"/>
                </a:ext>
              </a:extLst>
            </p:cNvPr>
            <p:cNvSpPr/>
            <p:nvPr/>
          </p:nvSpPr>
          <p:spPr>
            <a:xfrm>
              <a:off x="3048000" y="955040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Дуга 12">
              <a:extLst>
                <a:ext uri="{FF2B5EF4-FFF2-40B4-BE49-F238E27FC236}">
                  <a16:creationId xmlns:a16="http://schemas.microsoft.com/office/drawing/2014/main" id="{C3219A95-A934-DA70-CC19-3B1F7D2C14C8}"/>
                </a:ext>
              </a:extLst>
            </p:cNvPr>
            <p:cNvSpPr/>
            <p:nvPr/>
          </p:nvSpPr>
          <p:spPr>
            <a:xfrm>
              <a:off x="3108960" y="975360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Дуга 13">
              <a:extLst>
                <a:ext uri="{FF2B5EF4-FFF2-40B4-BE49-F238E27FC236}">
                  <a16:creationId xmlns:a16="http://schemas.microsoft.com/office/drawing/2014/main" id="{FFFDAFC9-53CC-8716-FF25-59D45893D009}"/>
                </a:ext>
              </a:extLst>
            </p:cNvPr>
            <p:cNvSpPr/>
            <p:nvPr/>
          </p:nvSpPr>
          <p:spPr>
            <a:xfrm>
              <a:off x="3169920" y="995680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6" name="Rule">
            <a:extLst>
              <a:ext uri="{FF2B5EF4-FFF2-40B4-BE49-F238E27FC236}">
                <a16:creationId xmlns:a16="http://schemas.microsoft.com/office/drawing/2014/main" id="{5AE4AC58-C11B-2AB3-0FFA-62BF5084D506}"/>
              </a:ext>
            </a:extLst>
          </p:cNvPr>
          <p:cNvCxnSpPr/>
          <p:nvPr/>
        </p:nvCxnSpPr>
        <p:spPr>
          <a:xfrm>
            <a:off x="3378200" y="1005840"/>
            <a:ext cx="1524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Marker">
            <a:extLst>
              <a:ext uri="{FF2B5EF4-FFF2-40B4-BE49-F238E27FC236}">
                <a16:creationId xmlns:a16="http://schemas.microsoft.com/office/drawing/2014/main" id="{565D9A57-E91C-BA58-6228-13D1436E25A7}"/>
              </a:ext>
            </a:extLst>
          </p:cNvPr>
          <p:cNvSpPr/>
          <p:nvPr/>
        </p:nvSpPr>
        <p:spPr>
          <a:xfrm>
            <a:off x="4965700" y="967740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erson 1 card">
            <a:extLst>
              <a:ext uri="{FF2B5EF4-FFF2-40B4-BE49-F238E27FC236}">
                <a16:creationId xmlns:a16="http://schemas.microsoft.com/office/drawing/2014/main" id="{BE05B6F9-C50C-6AF4-5880-C9C95A264352}"/>
              </a:ext>
            </a:extLst>
          </p:cNvPr>
          <p:cNvSpPr/>
          <p:nvPr/>
        </p:nvSpPr>
        <p:spPr>
          <a:xfrm>
            <a:off x="2133600" y="1234440"/>
            <a:ext cx="9448800" cy="1219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erson 1">
            <a:extLst>
              <a:ext uri="{FF2B5EF4-FFF2-40B4-BE49-F238E27FC236}">
                <a16:creationId xmlns:a16="http://schemas.microsoft.com/office/drawing/2014/main" id="{E35D13A8-FC22-365F-11B1-47029AEA86B8}"/>
              </a:ext>
            </a:extLst>
          </p:cNvPr>
          <p:cNvSpPr txBox="1"/>
          <p:nvPr/>
        </p:nvSpPr>
        <p:spPr>
          <a:xfrm>
            <a:off x="2311400" y="1386840"/>
            <a:ext cx="9093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B8382A"/>
                </a:solidFill>
                <a:latin typeface="True"/>
              </a:rPr>
              <a:t>Хун </a:t>
            </a:r>
            <a:r>
              <a:rPr lang="ru-RU" sz="2000" dirty="0" err="1">
                <a:solidFill>
                  <a:srgbClr val="B8382A"/>
                </a:solidFill>
                <a:latin typeface="True"/>
              </a:rPr>
              <a:t>Сюцюань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 — лидер </a:t>
            </a:r>
            <a:r>
              <a:rPr lang="ru-RU" sz="2000" dirty="0" err="1">
                <a:solidFill>
                  <a:srgbClr val="23262E"/>
                </a:solidFill>
                <a:latin typeface="Segoe UI" panose="020B0502040204020203" pitchFamily="34" charset="0"/>
              </a:rPr>
              <a:t>Тайпинского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восстания (1850–1864 гг.), крестьянского движения, направленного против династии Цин. Он проповедовал идеи равенства и социальной справедливости, вдохновленные христианством.</a:t>
            </a:r>
          </a:p>
        </p:txBody>
      </p:sp>
      <p:sp>
        <p:nvSpPr>
          <p:cNvPr id="20" name="Person 2 card">
            <a:extLst>
              <a:ext uri="{FF2B5EF4-FFF2-40B4-BE49-F238E27FC236}">
                <a16:creationId xmlns:a16="http://schemas.microsoft.com/office/drawing/2014/main" id="{D3AE1FAF-6619-4B0B-C0C7-70E225553642}"/>
              </a:ext>
            </a:extLst>
          </p:cNvPr>
          <p:cNvSpPr/>
          <p:nvPr/>
        </p:nvSpPr>
        <p:spPr>
          <a:xfrm>
            <a:off x="2133600" y="2606040"/>
            <a:ext cx="9448800" cy="1524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erson 2">
            <a:extLst>
              <a:ext uri="{FF2B5EF4-FFF2-40B4-BE49-F238E27FC236}">
                <a16:creationId xmlns:a16="http://schemas.microsoft.com/office/drawing/2014/main" id="{CCE1D7EB-6221-A757-F02A-567393BC9611}"/>
              </a:ext>
            </a:extLst>
          </p:cNvPr>
          <p:cNvSpPr txBox="1"/>
          <p:nvPr/>
        </p:nvSpPr>
        <p:spPr>
          <a:xfrm>
            <a:off x="2311400" y="2758440"/>
            <a:ext cx="90932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E7D6B"/>
                </a:solidFill>
                <a:latin typeface="True"/>
              </a:rPr>
              <a:t>Сунь Ятсен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 — китайский революционер и первый президент Китайской республики (1912 г.). Он был основателем партии Гоминьдан и автором трех народных принципов: национализма, народовластия и народного благосостояния.</a:t>
            </a:r>
          </a:p>
        </p:txBody>
      </p:sp>
      <p:sp>
        <p:nvSpPr>
          <p:cNvPr id="22" name="Person 3 card">
            <a:extLst>
              <a:ext uri="{FF2B5EF4-FFF2-40B4-BE49-F238E27FC236}">
                <a16:creationId xmlns:a16="http://schemas.microsoft.com/office/drawing/2014/main" id="{82154EAC-CD64-52AC-EAE1-6A3F3456D4F5}"/>
              </a:ext>
            </a:extLst>
          </p:cNvPr>
          <p:cNvSpPr/>
          <p:nvPr/>
        </p:nvSpPr>
        <p:spPr>
          <a:xfrm>
            <a:off x="2133600" y="4282440"/>
            <a:ext cx="9448800" cy="1219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Person 3">
            <a:extLst>
              <a:ext uri="{FF2B5EF4-FFF2-40B4-BE49-F238E27FC236}">
                <a16:creationId xmlns:a16="http://schemas.microsoft.com/office/drawing/2014/main" id="{41C142BA-2190-978F-839B-7AD9C8A95F8D}"/>
              </a:ext>
            </a:extLst>
          </p:cNvPr>
          <p:cNvSpPr txBox="1"/>
          <p:nvPr/>
        </p:nvSpPr>
        <p:spPr>
          <a:xfrm>
            <a:off x="2311400" y="4434840"/>
            <a:ext cx="90932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C4C7E"/>
                </a:solidFill>
                <a:latin typeface="True"/>
              </a:rPr>
              <a:t>Муцухито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 — император Японии, правивший под именем Мэйдзи (1867–1912 гг.). Его правление ознаменовалось эпохой Мэйдзи, когда Япония прошла через масштабные реформы и стала современной державой.</a:t>
            </a:r>
          </a:p>
        </p:txBody>
      </p:sp>
      <p:pic>
        <p:nvPicPr>
          <p:cNvPr id="25" name="Portrait 1" descr="Предполагаемое изображение Хун Сюцюаня. Гравюра 1853 г.">
            <a:extLst>
              <a:ext uri="{FF2B5EF4-FFF2-40B4-BE49-F238E27FC236}">
                <a16:creationId xmlns:a16="http://schemas.microsoft.com/office/drawing/2014/main" id="{D94D6895-80FF-B327-174F-EDE95810FA4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5540"/>
            <a:ext cx="1092200" cy="1397000"/>
          </a:xfrm>
          <a:prstGeom prst="ellipse">
            <a:avLst/>
          </a:prstGeom>
          <a:ln w="15875">
            <a:solidFill>
              <a:srgbClr val="B838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Portrait 1 ring">
            <a:extLst>
              <a:ext uri="{FF2B5EF4-FFF2-40B4-BE49-F238E27FC236}">
                <a16:creationId xmlns:a16="http://schemas.microsoft.com/office/drawing/2014/main" id="{0CD264F8-4BFB-934B-C64B-6C2F4F62AA28}"/>
              </a:ext>
            </a:extLst>
          </p:cNvPr>
          <p:cNvSpPr/>
          <p:nvPr/>
        </p:nvSpPr>
        <p:spPr>
          <a:xfrm>
            <a:off x="787400" y="1094740"/>
            <a:ext cx="1193800" cy="1498600"/>
          </a:xfrm>
          <a:prstGeom prst="ellipse">
            <a:avLst/>
          </a:prstGeom>
          <a:noFill/>
          <a:ln w="9525" cap="flat" cmpd="sng" algn="ctr">
            <a:solidFill>
              <a:srgbClr val="B838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ortrait 2" descr="Сунь Ятсен. Фотография 1911 г. Национальная библиотека Франции">
            <a:extLst>
              <a:ext uri="{FF2B5EF4-FFF2-40B4-BE49-F238E27FC236}">
                <a16:creationId xmlns:a16="http://schemas.microsoft.com/office/drawing/2014/main" id="{2B5FC2E9-7420-BB5B-2D1F-B6457D34548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69540"/>
            <a:ext cx="1092200" cy="1397000"/>
          </a:xfrm>
          <a:prstGeom prst="ellipse">
            <a:avLst/>
          </a:prstGeom>
          <a:ln w="15875">
            <a:solidFill>
              <a:srgbClr val="2E7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9" name="Portrait 2 ring">
            <a:extLst>
              <a:ext uri="{FF2B5EF4-FFF2-40B4-BE49-F238E27FC236}">
                <a16:creationId xmlns:a16="http://schemas.microsoft.com/office/drawing/2014/main" id="{AD65023C-1C4A-F3AF-6ACC-8A2EAF416958}"/>
              </a:ext>
            </a:extLst>
          </p:cNvPr>
          <p:cNvSpPr/>
          <p:nvPr/>
        </p:nvSpPr>
        <p:spPr>
          <a:xfrm>
            <a:off x="787400" y="2618740"/>
            <a:ext cx="1193800" cy="1498600"/>
          </a:xfrm>
          <a:prstGeom prst="ellipse">
            <a:avLst/>
          </a:prstGeom>
          <a:noFill/>
          <a:ln w="9525" cap="flat" cmpd="sng" algn="ctr">
            <a:solidFill>
              <a:srgbClr val="2E7D6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Portrait 3" descr="Император Муцухито (Мэйдзи). Фотография Утиды Куити, 1872 г. Музей Метрополитен">
            <a:extLst>
              <a:ext uri="{FF2B5EF4-FFF2-40B4-BE49-F238E27FC236}">
                <a16:creationId xmlns:a16="http://schemas.microsoft.com/office/drawing/2014/main" id="{3061D2DE-5C07-41C7-83F8-1BAFEAEE6C4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93540"/>
            <a:ext cx="1092200" cy="1397000"/>
          </a:xfrm>
          <a:prstGeom prst="ellipse">
            <a:avLst/>
          </a:prstGeom>
          <a:ln w="15875">
            <a:solidFill>
              <a:srgbClr val="2C4C7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2" name="Portrait 3 ring">
            <a:extLst>
              <a:ext uri="{FF2B5EF4-FFF2-40B4-BE49-F238E27FC236}">
                <a16:creationId xmlns:a16="http://schemas.microsoft.com/office/drawing/2014/main" id="{0C195788-DE76-AAA9-60F8-6D63CCF57DE3}"/>
              </a:ext>
            </a:extLst>
          </p:cNvPr>
          <p:cNvSpPr/>
          <p:nvPr/>
        </p:nvSpPr>
        <p:spPr>
          <a:xfrm>
            <a:off x="787400" y="4142740"/>
            <a:ext cx="1193800" cy="1498600"/>
          </a:xfrm>
          <a:prstGeom prst="ellipse">
            <a:avLst/>
          </a:prstGeom>
          <a:noFill/>
          <a:ln w="9525" cap="flat" cmpd="sng" algn="ctr">
            <a:solidFill>
              <a:srgbClr val="2C4C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ignature 100ballnik.com">
            <a:extLst>
              <a:ext uri="{FF2B5EF4-FFF2-40B4-BE49-F238E27FC236}">
                <a16:creationId xmlns:a16="http://schemas.microsoft.com/office/drawing/2014/main" id="{69D7B01B-5565-13ED-77FF-936DF6A373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503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96DDBBB-92B5-29CC-1ACE-0F4435C3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Китай: спящий гигант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9EFFEF16-728F-A1A0-2FC0-C1C1AC4CE0F5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EAC140F6-6CF0-1451-801E-2BD53EAF63E0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4B4D89ED-8E81-AB0C-E66B-678B9D807ACD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Population">
            <a:extLst>
              <a:ext uri="{FF2B5EF4-FFF2-40B4-BE49-F238E27FC236}">
                <a16:creationId xmlns:a16="http://schemas.microsoft.com/office/drawing/2014/main" id="{20F6A33F-76AD-40C0-C0D0-61425BAB2F8E}"/>
              </a:ext>
            </a:extLst>
          </p:cNvPr>
          <p:cNvSpPr txBox="1"/>
          <p:nvPr/>
        </p:nvSpPr>
        <p:spPr>
          <a:xfrm>
            <a:off x="609600" y="1156208"/>
            <a:ext cx="6604000" cy="138341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200" b="1" dirty="0">
                <a:solidFill>
                  <a:srgbClr val="B8382A"/>
                </a:solidFill>
                <a:latin typeface="Segoe UI" panose="020B0502040204020203" pitchFamily="34" charset="0"/>
              </a:rPr>
              <a:t>Демографическое превосходство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 Китая было очевидным: население страны </a:t>
            </a:r>
            <a:r>
              <a:rPr lang="ru-RU" sz="2200" b="1" dirty="0">
                <a:solidFill>
                  <a:srgbClr val="B8382A"/>
                </a:solidFill>
                <a:latin typeface="Segoe UI" panose="020B0502040204020203" pitchFamily="34" charset="0"/>
              </a:rPr>
              <a:t>(320 млн человек)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 значительно превышало население всей Европы </a:t>
            </a:r>
            <a:r>
              <a:rPr lang="ru-RU" sz="2200" b="1" dirty="0">
                <a:solidFill>
                  <a:srgbClr val="5A5F6B"/>
                </a:solidFill>
                <a:latin typeface="Segoe UI" panose="020B0502040204020203" pitchFamily="34" charset="0"/>
              </a:rPr>
              <a:t>(188 млн человек)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7" name="Bar China">
            <a:extLst>
              <a:ext uri="{FF2B5EF4-FFF2-40B4-BE49-F238E27FC236}">
                <a16:creationId xmlns:a16="http://schemas.microsoft.com/office/drawing/2014/main" id="{0DD08899-E576-C83E-E566-E9C3CB8D46D6}"/>
              </a:ext>
            </a:extLst>
          </p:cNvPr>
          <p:cNvSpPr/>
          <p:nvPr/>
        </p:nvSpPr>
        <p:spPr>
          <a:xfrm>
            <a:off x="7620000" y="1334008"/>
            <a:ext cx="3810000" cy="3810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Bar Europe">
            <a:extLst>
              <a:ext uri="{FF2B5EF4-FFF2-40B4-BE49-F238E27FC236}">
                <a16:creationId xmlns:a16="http://schemas.microsoft.com/office/drawing/2014/main" id="{0A3D0965-56E1-F81A-EABA-57AE09D241D9}"/>
              </a:ext>
            </a:extLst>
          </p:cNvPr>
          <p:cNvSpPr/>
          <p:nvPr/>
        </p:nvSpPr>
        <p:spPr>
          <a:xfrm>
            <a:off x="7620000" y="2096008"/>
            <a:ext cx="2238375" cy="381000"/>
          </a:xfrm>
          <a:prstGeom prst="rect">
            <a:avLst/>
          </a:prstGeom>
          <a:solidFill>
            <a:srgbClr val="5A5F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bel 320 млн человек">
            <a:extLst>
              <a:ext uri="{FF2B5EF4-FFF2-40B4-BE49-F238E27FC236}">
                <a16:creationId xmlns:a16="http://schemas.microsoft.com/office/drawing/2014/main" id="{AD880CB0-3BD3-A643-D6AF-9433243A70B9}"/>
              </a:ext>
            </a:extLst>
          </p:cNvPr>
          <p:cNvSpPr txBox="1"/>
          <p:nvPr/>
        </p:nvSpPr>
        <p:spPr>
          <a:xfrm>
            <a:off x="7620000" y="1740408"/>
            <a:ext cx="3810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600" dirty="0">
                <a:solidFill>
                  <a:srgbClr val="B8382A"/>
                </a:solidFill>
                <a:latin typeface="Georgia" panose="02040502050405020303" pitchFamily="18" charset="0"/>
              </a:rPr>
              <a:t>320 млн человек</a:t>
            </a:r>
          </a:p>
        </p:txBody>
      </p:sp>
      <p:sp>
        <p:nvSpPr>
          <p:cNvPr id="10" name="Label 188 млн человек">
            <a:extLst>
              <a:ext uri="{FF2B5EF4-FFF2-40B4-BE49-F238E27FC236}">
                <a16:creationId xmlns:a16="http://schemas.microsoft.com/office/drawing/2014/main" id="{633E7E07-004D-29D8-1CF9-DCE55523B3AA}"/>
              </a:ext>
            </a:extLst>
          </p:cNvPr>
          <p:cNvSpPr txBox="1"/>
          <p:nvPr/>
        </p:nvSpPr>
        <p:spPr>
          <a:xfrm>
            <a:off x="7620000" y="2502408"/>
            <a:ext cx="3810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600" dirty="0">
                <a:solidFill>
                  <a:srgbClr val="5A5F6B"/>
                </a:solidFill>
                <a:latin typeface="Georgia" panose="02040502050405020303" pitchFamily="18" charset="0"/>
              </a:rPr>
              <a:t>188 млн человек</a:t>
            </a:r>
          </a:p>
        </p:txBody>
      </p:sp>
      <p:sp>
        <p:nvSpPr>
          <p:cNvPr id="11" name="Qing card">
            <a:extLst>
              <a:ext uri="{FF2B5EF4-FFF2-40B4-BE49-F238E27FC236}">
                <a16:creationId xmlns:a16="http://schemas.microsoft.com/office/drawing/2014/main" id="{FF264BD6-FC04-6DD1-6FE6-0C9E7B539865}"/>
              </a:ext>
            </a:extLst>
          </p:cNvPr>
          <p:cNvSpPr/>
          <p:nvPr/>
        </p:nvSpPr>
        <p:spPr>
          <a:xfrm>
            <a:off x="609600" y="2934208"/>
            <a:ext cx="6604000" cy="293116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Qing">
            <a:extLst>
              <a:ext uri="{FF2B5EF4-FFF2-40B4-BE49-F238E27FC236}">
                <a16:creationId xmlns:a16="http://schemas.microsoft.com/office/drawing/2014/main" id="{79FB5386-E1F0-1067-7DA5-158219FD9359}"/>
              </a:ext>
            </a:extLst>
          </p:cNvPr>
          <p:cNvSpPr txBox="1"/>
          <p:nvPr/>
        </p:nvSpPr>
        <p:spPr>
          <a:xfrm>
            <a:off x="889000" y="3112008"/>
            <a:ext cx="6121400" cy="2575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B8382A"/>
                </a:solidFill>
                <a:latin typeface="Segoe UI" panose="020B0502040204020203" pitchFamily="34" charset="0"/>
              </a:rPr>
              <a:t>Политическая система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 страны отличалась высокой централизацией под управлением </a:t>
            </a:r>
            <a:r>
              <a:rPr lang="ru-RU" sz="2200" b="1" dirty="0">
                <a:solidFill>
                  <a:srgbClr val="B8382A"/>
                </a:solidFill>
                <a:latin typeface="Segoe UI" panose="020B0502040204020203" pitchFamily="34" charset="0"/>
              </a:rPr>
              <a:t>маньчжурской династии Цин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, которая:</a:t>
            </a:r>
          </a:p>
          <a:p>
            <a:pPr marL="304800" indent="-304800">
              <a:spcAft>
                <a:spcPts val="6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Успешно правила страной</a:t>
            </a:r>
          </a:p>
          <a:p>
            <a:pPr marL="304800" indent="-304800">
              <a:spcAft>
                <a:spcPts val="6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Расширила территорию почти вдвое</a:t>
            </a:r>
          </a:p>
          <a:p>
            <a:pPr marL="304800" indent="-304800">
              <a:spcAft>
                <a:spcPts val="6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Присоединила Монголию, Восточный Туркестан и Тибет</a:t>
            </a:r>
          </a:p>
        </p:txBody>
      </p:sp>
      <p:sp>
        <p:nvSpPr>
          <p:cNvPr id="13" name="Qing bar">
            <a:extLst>
              <a:ext uri="{FF2B5EF4-FFF2-40B4-BE49-F238E27FC236}">
                <a16:creationId xmlns:a16="http://schemas.microsoft.com/office/drawing/2014/main" id="{ADD18800-CF48-29BA-110A-CEEE82D54B4D}"/>
              </a:ext>
            </a:extLst>
          </p:cNvPr>
          <p:cNvSpPr/>
          <p:nvPr/>
        </p:nvSpPr>
        <p:spPr>
          <a:xfrm>
            <a:off x="711200" y="3061208"/>
            <a:ext cx="50800" cy="267716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Qing family" descr="Китайская семья эпохи Цин. Фотография XIX в. (из исходной презентации)">
            <a:extLst>
              <a:ext uri="{FF2B5EF4-FFF2-40B4-BE49-F238E27FC236}">
                <a16:creationId xmlns:a16="http://schemas.microsoft.com/office/drawing/2014/main" id="{DE89245B-86D7-A110-AE92-C91AA86512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010408"/>
            <a:ext cx="3962400" cy="33395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3884A1B1-62FB-87E8-416D-7753910B592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758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C07437D-06D8-46E3-F0DB-6113D7C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Китай: спящий гигант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28A56181-DB70-1496-8382-57DFEDCBE8D5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A3F7F0E-5A0B-4C15-4615-597CD4516E66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509E7669-2B48-392B-EA9B-8AEC07074956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trength hub">
            <a:extLst>
              <a:ext uri="{FF2B5EF4-FFF2-40B4-BE49-F238E27FC236}">
                <a16:creationId xmlns:a16="http://schemas.microsoft.com/office/drawing/2014/main" id="{A9582512-87D7-4312-67F6-98BC77297844}"/>
              </a:ext>
            </a:extLst>
          </p:cNvPr>
          <p:cNvSpPr/>
          <p:nvPr/>
        </p:nvSpPr>
        <p:spPr>
          <a:xfrm>
            <a:off x="4191000" y="1156208"/>
            <a:ext cx="3810000" cy="584200"/>
          </a:xfrm>
          <a:prstGeom prst="roundRect">
            <a:avLst>
              <a:gd name="adj" fmla="val 30000"/>
            </a:avLst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Strength head">
            <a:extLst>
              <a:ext uri="{FF2B5EF4-FFF2-40B4-BE49-F238E27FC236}">
                <a16:creationId xmlns:a16="http://schemas.microsoft.com/office/drawing/2014/main" id="{CB3BFFD9-853C-9950-E969-C6ECF1F5E0A3}"/>
              </a:ext>
            </a:extLst>
          </p:cNvPr>
          <p:cNvSpPr txBox="1"/>
          <p:nvPr/>
        </p:nvSpPr>
        <p:spPr>
          <a:xfrm>
            <a:off x="4191000" y="1270508"/>
            <a:ext cx="3810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dirty="0">
                <a:solidFill>
                  <a:srgbClr val="FFFFFF"/>
                </a:solidFill>
                <a:latin typeface="Georgia" panose="02040502050405020303" pitchFamily="18" charset="0"/>
              </a:rPr>
              <a:t>Сильные стороны Китая</a:t>
            </a:r>
          </a:p>
        </p:txBody>
      </p:sp>
      <p:cxnSp>
        <p:nvCxnSpPr>
          <p:cNvPr id="8" name="Hub line">
            <a:extLst>
              <a:ext uri="{FF2B5EF4-FFF2-40B4-BE49-F238E27FC236}">
                <a16:creationId xmlns:a16="http://schemas.microsoft.com/office/drawing/2014/main" id="{66BF057C-831C-0D64-D78A-FE2628377EA5}"/>
              </a:ext>
            </a:extLst>
          </p:cNvPr>
          <p:cNvCxnSpPr/>
          <p:nvPr/>
        </p:nvCxnSpPr>
        <p:spPr>
          <a:xfrm>
            <a:off x="1524000" y="1994408"/>
            <a:ext cx="9144000" cy="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Hub stem">
            <a:extLst>
              <a:ext uri="{FF2B5EF4-FFF2-40B4-BE49-F238E27FC236}">
                <a16:creationId xmlns:a16="http://schemas.microsoft.com/office/drawing/2014/main" id="{240373DF-ADEA-D7D4-14F7-E202760C494B}"/>
              </a:ext>
            </a:extLst>
          </p:cNvPr>
          <p:cNvCxnSpPr/>
          <p:nvPr/>
        </p:nvCxnSpPr>
        <p:spPr>
          <a:xfrm>
            <a:off x="6096000" y="1740408"/>
            <a:ext cx="0" cy="25400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Hub leg">
            <a:extLst>
              <a:ext uri="{FF2B5EF4-FFF2-40B4-BE49-F238E27FC236}">
                <a16:creationId xmlns:a16="http://schemas.microsoft.com/office/drawing/2014/main" id="{7354FBDC-716C-D712-97C4-333A8F7FE32D}"/>
              </a:ext>
            </a:extLst>
          </p:cNvPr>
          <p:cNvCxnSpPr/>
          <p:nvPr/>
        </p:nvCxnSpPr>
        <p:spPr>
          <a:xfrm>
            <a:off x="1651000" y="1994408"/>
            <a:ext cx="0" cy="17780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trength 1 card">
            <a:extLst>
              <a:ext uri="{FF2B5EF4-FFF2-40B4-BE49-F238E27FC236}">
                <a16:creationId xmlns:a16="http://schemas.microsoft.com/office/drawing/2014/main" id="{6E295C5F-F686-FC23-6E44-46E3DB388E67}"/>
              </a:ext>
            </a:extLst>
          </p:cNvPr>
          <p:cNvSpPr/>
          <p:nvPr/>
        </p:nvSpPr>
        <p:spPr>
          <a:xfrm>
            <a:off x="609600" y="2172208"/>
            <a:ext cx="2082800" cy="107188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Strength 1">
            <a:extLst>
              <a:ext uri="{FF2B5EF4-FFF2-40B4-BE49-F238E27FC236}">
                <a16:creationId xmlns:a16="http://schemas.microsoft.com/office/drawing/2014/main" id="{DDE5F173-F15F-1C63-719A-DC47F5FF4B78}"/>
              </a:ext>
            </a:extLst>
          </p:cNvPr>
          <p:cNvSpPr txBox="1"/>
          <p:nvPr/>
        </p:nvSpPr>
        <p:spPr>
          <a:xfrm>
            <a:off x="736600" y="2273808"/>
            <a:ext cx="1828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Развитое сельское хозяйство</a:t>
            </a:r>
          </a:p>
        </p:txBody>
      </p:sp>
      <p:cxnSp>
        <p:nvCxnSpPr>
          <p:cNvPr id="13" name="Hub leg">
            <a:extLst>
              <a:ext uri="{FF2B5EF4-FFF2-40B4-BE49-F238E27FC236}">
                <a16:creationId xmlns:a16="http://schemas.microsoft.com/office/drawing/2014/main" id="{D8300697-391E-983A-D452-B8350D2A167E}"/>
              </a:ext>
            </a:extLst>
          </p:cNvPr>
          <p:cNvCxnSpPr/>
          <p:nvPr/>
        </p:nvCxnSpPr>
        <p:spPr>
          <a:xfrm>
            <a:off x="3873500" y="1994408"/>
            <a:ext cx="0" cy="17780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trength 2 card">
            <a:extLst>
              <a:ext uri="{FF2B5EF4-FFF2-40B4-BE49-F238E27FC236}">
                <a16:creationId xmlns:a16="http://schemas.microsoft.com/office/drawing/2014/main" id="{E8E5EF60-0C30-8292-6BB3-FE8B80968319}"/>
              </a:ext>
            </a:extLst>
          </p:cNvPr>
          <p:cNvSpPr/>
          <p:nvPr/>
        </p:nvSpPr>
        <p:spPr>
          <a:xfrm>
            <a:off x="2832100" y="2172208"/>
            <a:ext cx="2082800" cy="107188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trength 2">
            <a:extLst>
              <a:ext uri="{FF2B5EF4-FFF2-40B4-BE49-F238E27FC236}">
                <a16:creationId xmlns:a16="http://schemas.microsoft.com/office/drawing/2014/main" id="{6636114E-B2DF-5352-5604-56B4ACFB7474}"/>
              </a:ext>
            </a:extLst>
          </p:cNvPr>
          <p:cNvSpPr txBox="1"/>
          <p:nvPr/>
        </p:nvSpPr>
        <p:spPr>
          <a:xfrm>
            <a:off x="2959100" y="2273808"/>
            <a:ext cx="1828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Эффективный государственный аппарат</a:t>
            </a:r>
          </a:p>
        </p:txBody>
      </p:sp>
      <p:cxnSp>
        <p:nvCxnSpPr>
          <p:cNvPr id="16" name="Hub leg">
            <a:extLst>
              <a:ext uri="{FF2B5EF4-FFF2-40B4-BE49-F238E27FC236}">
                <a16:creationId xmlns:a16="http://schemas.microsoft.com/office/drawing/2014/main" id="{E90081E1-EBF5-B2FC-69F9-83D8B1146910}"/>
              </a:ext>
            </a:extLst>
          </p:cNvPr>
          <p:cNvCxnSpPr/>
          <p:nvPr/>
        </p:nvCxnSpPr>
        <p:spPr>
          <a:xfrm>
            <a:off x="6096000" y="1994408"/>
            <a:ext cx="0" cy="17780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trength 3 card">
            <a:extLst>
              <a:ext uri="{FF2B5EF4-FFF2-40B4-BE49-F238E27FC236}">
                <a16:creationId xmlns:a16="http://schemas.microsoft.com/office/drawing/2014/main" id="{B0661512-37F1-D66D-2CAE-467DF52C1AF7}"/>
              </a:ext>
            </a:extLst>
          </p:cNvPr>
          <p:cNvSpPr/>
          <p:nvPr/>
        </p:nvSpPr>
        <p:spPr>
          <a:xfrm>
            <a:off x="5054600" y="2172208"/>
            <a:ext cx="2082800" cy="107188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trength 3">
            <a:extLst>
              <a:ext uri="{FF2B5EF4-FFF2-40B4-BE49-F238E27FC236}">
                <a16:creationId xmlns:a16="http://schemas.microsoft.com/office/drawing/2014/main" id="{B9A1E28E-5DE1-3703-905C-A30E9A805AD1}"/>
              </a:ext>
            </a:extLst>
          </p:cNvPr>
          <p:cNvSpPr txBox="1"/>
          <p:nvPr/>
        </p:nvSpPr>
        <p:spPr>
          <a:xfrm>
            <a:off x="5181600" y="2273808"/>
            <a:ext cx="18288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Высококвалифицированные чиновники</a:t>
            </a:r>
          </a:p>
        </p:txBody>
      </p:sp>
      <p:cxnSp>
        <p:nvCxnSpPr>
          <p:cNvPr id="19" name="Hub leg">
            <a:extLst>
              <a:ext uri="{FF2B5EF4-FFF2-40B4-BE49-F238E27FC236}">
                <a16:creationId xmlns:a16="http://schemas.microsoft.com/office/drawing/2014/main" id="{760A76C8-0F58-ACF0-2B18-09D3FE401C2C}"/>
              </a:ext>
            </a:extLst>
          </p:cNvPr>
          <p:cNvCxnSpPr/>
          <p:nvPr/>
        </p:nvCxnSpPr>
        <p:spPr>
          <a:xfrm>
            <a:off x="8318500" y="1994408"/>
            <a:ext cx="0" cy="17780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Strength 4 card">
            <a:extLst>
              <a:ext uri="{FF2B5EF4-FFF2-40B4-BE49-F238E27FC236}">
                <a16:creationId xmlns:a16="http://schemas.microsoft.com/office/drawing/2014/main" id="{CD53729C-1924-7611-129F-B742B36ADCC8}"/>
              </a:ext>
            </a:extLst>
          </p:cNvPr>
          <p:cNvSpPr/>
          <p:nvPr/>
        </p:nvSpPr>
        <p:spPr>
          <a:xfrm>
            <a:off x="7277100" y="2172208"/>
            <a:ext cx="2082800" cy="106680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trength 4">
            <a:extLst>
              <a:ext uri="{FF2B5EF4-FFF2-40B4-BE49-F238E27FC236}">
                <a16:creationId xmlns:a16="http://schemas.microsoft.com/office/drawing/2014/main" id="{B47BAADB-C56F-769A-8279-3D4919F9534B}"/>
              </a:ext>
            </a:extLst>
          </p:cNvPr>
          <p:cNvSpPr txBox="1"/>
          <p:nvPr/>
        </p:nvSpPr>
        <p:spPr>
          <a:xfrm>
            <a:off x="7404100" y="2273808"/>
            <a:ext cx="1828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Искусные ремёсла</a:t>
            </a:r>
          </a:p>
        </p:txBody>
      </p:sp>
      <p:cxnSp>
        <p:nvCxnSpPr>
          <p:cNvPr id="22" name="Hub leg">
            <a:extLst>
              <a:ext uri="{FF2B5EF4-FFF2-40B4-BE49-F238E27FC236}">
                <a16:creationId xmlns:a16="http://schemas.microsoft.com/office/drawing/2014/main" id="{5A596DC4-B613-D398-12C2-02133036656E}"/>
              </a:ext>
            </a:extLst>
          </p:cNvPr>
          <p:cNvCxnSpPr/>
          <p:nvPr/>
        </p:nvCxnSpPr>
        <p:spPr>
          <a:xfrm>
            <a:off x="10541000" y="1994408"/>
            <a:ext cx="0" cy="177800"/>
          </a:xfrm>
          <a:prstGeom prst="line">
            <a:avLst/>
          </a:prstGeom>
          <a:ln w="1587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trength 5 card">
            <a:extLst>
              <a:ext uri="{FF2B5EF4-FFF2-40B4-BE49-F238E27FC236}">
                <a16:creationId xmlns:a16="http://schemas.microsoft.com/office/drawing/2014/main" id="{C9031FE7-4E59-CF11-F29A-DED73C54F7E0}"/>
              </a:ext>
            </a:extLst>
          </p:cNvPr>
          <p:cNvSpPr/>
          <p:nvPr/>
        </p:nvSpPr>
        <p:spPr>
          <a:xfrm>
            <a:off x="9499600" y="2172208"/>
            <a:ext cx="2082800" cy="106680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trength 5">
            <a:extLst>
              <a:ext uri="{FF2B5EF4-FFF2-40B4-BE49-F238E27FC236}">
                <a16:creationId xmlns:a16="http://schemas.microsoft.com/office/drawing/2014/main" id="{4F983168-37E8-99CF-88B9-AAD25CD070FD}"/>
              </a:ext>
            </a:extLst>
          </p:cNvPr>
          <p:cNvSpPr txBox="1"/>
          <p:nvPr/>
        </p:nvSpPr>
        <p:spPr>
          <a:xfrm>
            <a:off x="9626600" y="2273808"/>
            <a:ext cx="18288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Достижения в науке</a:t>
            </a:r>
          </a:p>
        </p:txBody>
      </p:sp>
      <p:sp>
        <p:nvSpPr>
          <p:cNvPr id="25" name="Challenges">
            <a:extLst>
              <a:ext uri="{FF2B5EF4-FFF2-40B4-BE49-F238E27FC236}">
                <a16:creationId xmlns:a16="http://schemas.microsoft.com/office/drawing/2014/main" id="{75262358-2549-7500-2017-AC3E02C45B68}"/>
              </a:ext>
            </a:extLst>
          </p:cNvPr>
          <p:cNvSpPr txBox="1"/>
          <p:nvPr/>
        </p:nvSpPr>
        <p:spPr>
          <a:xfrm>
            <a:off x="609600" y="3467608"/>
            <a:ext cx="5969000" cy="2164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B8382A"/>
                </a:solidFill>
                <a:latin typeface="Segoe UI" panose="020B0502040204020203" pitchFamily="34" charset="0"/>
              </a:rPr>
              <a:t>Традиционное общество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 Китая столкнулось с вызовами:</a:t>
            </a:r>
          </a:p>
          <a:p>
            <a:pPr marL="304800" indent="-304800">
              <a:spcAft>
                <a:spcPts val="4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Промышленная революция в Европе</a:t>
            </a:r>
          </a:p>
          <a:p>
            <a:pPr marL="304800" indent="-304800">
              <a:spcAft>
                <a:spcPts val="4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Ускоренная модернизация европейских стран</a:t>
            </a:r>
          </a:p>
          <a:p>
            <a:pPr marL="304800" indent="-304800">
              <a:spcAft>
                <a:spcPts val="4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Сохранение устаревших порядков в Китае</a:t>
            </a:r>
          </a:p>
        </p:txBody>
      </p:sp>
      <p:pic>
        <p:nvPicPr>
          <p:cNvPr id="27" name="Workshop" descr="Ткацкая мастерская в Китае. Фотография кон. XIX – нач. XX в. (из исходной презентации)">
            <a:extLst>
              <a:ext uri="{FF2B5EF4-FFF2-40B4-BE49-F238E27FC236}">
                <a16:creationId xmlns:a16="http://schemas.microsoft.com/office/drawing/2014/main" id="{DD205686-4F0E-599B-8A72-17A7A193B6E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467608"/>
            <a:ext cx="4648200" cy="28569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44EB311C-D896-95DB-70EC-E80C7D3806E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623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01A6A3-5F73-3C73-6A48-B42846A7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Китай: спящий гигант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F9FA528A-3C86-6F43-AD2F-D2B7CF432763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E13079FD-69F7-2030-FA2D-D3EF48B21888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06E5559E-AB0E-F6D5-E982-AC857107FB94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Canton" descr="У. Даниелл. Европейские фактории в Кантоне, 1806 г.">
            <a:extLst>
              <a:ext uri="{FF2B5EF4-FFF2-40B4-BE49-F238E27FC236}">
                <a16:creationId xmlns:a16="http://schemas.microsoft.com/office/drawing/2014/main" id="{84C97624-603F-FC66-AF11-59D234D4F6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56208"/>
            <a:ext cx="10972800" cy="16256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Closure card">
            <a:extLst>
              <a:ext uri="{FF2B5EF4-FFF2-40B4-BE49-F238E27FC236}">
                <a16:creationId xmlns:a16="http://schemas.microsoft.com/office/drawing/2014/main" id="{956F6542-6819-A3A7-CFD4-B7226CA749B9}"/>
              </a:ext>
            </a:extLst>
          </p:cNvPr>
          <p:cNvSpPr/>
          <p:nvPr/>
        </p:nvSpPr>
        <p:spPr>
          <a:xfrm>
            <a:off x="609600" y="2959608"/>
            <a:ext cx="5334000" cy="322072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losure">
            <a:extLst>
              <a:ext uri="{FF2B5EF4-FFF2-40B4-BE49-F238E27FC236}">
                <a16:creationId xmlns:a16="http://schemas.microsoft.com/office/drawing/2014/main" id="{E9F2D616-1D67-B880-BBCC-6DC8B358C8B8}"/>
              </a:ext>
            </a:extLst>
          </p:cNvPr>
          <p:cNvSpPr txBox="1"/>
          <p:nvPr/>
        </p:nvSpPr>
        <p:spPr>
          <a:xfrm>
            <a:off x="889000" y="3137408"/>
            <a:ext cx="4851400" cy="2865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B8382A"/>
                </a:solidFill>
                <a:latin typeface="Segoe UI" panose="020B0502040204020203" pitchFamily="34" charset="0"/>
              </a:rPr>
              <a:t>Закрытие Китая проявилось в: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Ограничении контактов с внешним миром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Высылке миссионеров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Торговле только через порт Кантон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Сложности дипломатических отношений из-за требуемых ритуалов подчинения</a:t>
            </a:r>
          </a:p>
        </p:txBody>
      </p:sp>
      <p:sp>
        <p:nvSpPr>
          <p:cNvPr id="10" name="Closure bar">
            <a:extLst>
              <a:ext uri="{FF2B5EF4-FFF2-40B4-BE49-F238E27FC236}">
                <a16:creationId xmlns:a16="http://schemas.microsoft.com/office/drawing/2014/main" id="{CC245715-5636-7062-CB8D-042D5C945E58}"/>
              </a:ext>
            </a:extLst>
          </p:cNvPr>
          <p:cNvSpPr/>
          <p:nvPr/>
        </p:nvSpPr>
        <p:spPr>
          <a:xfrm>
            <a:off x="711200" y="3086608"/>
            <a:ext cx="50800" cy="296672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owers card">
            <a:extLst>
              <a:ext uri="{FF2B5EF4-FFF2-40B4-BE49-F238E27FC236}">
                <a16:creationId xmlns:a16="http://schemas.microsoft.com/office/drawing/2014/main" id="{7DFA7C73-265A-7696-BB18-A4A3921384C5}"/>
              </a:ext>
            </a:extLst>
          </p:cNvPr>
          <p:cNvSpPr/>
          <p:nvPr/>
        </p:nvSpPr>
        <p:spPr>
          <a:xfrm>
            <a:off x="6248400" y="2959608"/>
            <a:ext cx="5334000" cy="3220720"/>
          </a:xfrm>
          <a:prstGeom prst="roundRect">
            <a:avLst>
              <a:gd name="adj" fmla="val 6000"/>
            </a:avLst>
          </a:prstGeom>
          <a:solidFill>
            <a:srgbClr val="E9E9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owers">
            <a:extLst>
              <a:ext uri="{FF2B5EF4-FFF2-40B4-BE49-F238E27FC236}">
                <a16:creationId xmlns:a16="http://schemas.microsoft.com/office/drawing/2014/main" id="{402FBC9A-33DE-A3F0-7D88-4E9926FB354E}"/>
              </a:ext>
            </a:extLst>
          </p:cNvPr>
          <p:cNvSpPr txBox="1"/>
          <p:nvPr/>
        </p:nvSpPr>
        <p:spPr>
          <a:xfrm>
            <a:off x="6527800" y="3137408"/>
            <a:ext cx="4851400" cy="2788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Европейские державы были заинтересованы в:</a:t>
            </a: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Поддержании изоляции Китая</a:t>
            </a: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Использовании страны как рынка сбыта</a:t>
            </a: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Распространении опиума как средства влияния на китайское общество</a:t>
            </a:r>
          </a:p>
        </p:txBody>
      </p:sp>
      <p:sp>
        <p:nvSpPr>
          <p:cNvPr id="13" name="Powers bar">
            <a:extLst>
              <a:ext uri="{FF2B5EF4-FFF2-40B4-BE49-F238E27FC236}">
                <a16:creationId xmlns:a16="http://schemas.microsoft.com/office/drawing/2014/main" id="{548374E0-1445-7C8C-AB92-A6AB791AEEBA}"/>
              </a:ext>
            </a:extLst>
          </p:cNvPr>
          <p:cNvSpPr/>
          <p:nvPr/>
        </p:nvSpPr>
        <p:spPr>
          <a:xfrm>
            <a:off x="6350000" y="3086608"/>
            <a:ext cx="50800" cy="2966720"/>
          </a:xfrm>
          <a:prstGeom prst="rect">
            <a:avLst/>
          </a:prstGeom>
          <a:solidFill>
            <a:srgbClr val="5A5F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A4A8F3DD-B424-5864-1D7F-F01B0ED6CBF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7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47DB000-DCAB-7E3D-D7E8-A0747DD9D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Как заставить торговать?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139E14FB-73DB-223C-1606-D7ED152CE8EE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09ACBCE-7448-196D-F34E-40357C4335A5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DFEA9C43-55E7-379E-8DD7-7FAB89F7C220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28C3A6D8-343C-C911-A5D4-1F1032995B57}"/>
              </a:ext>
            </a:extLst>
          </p:cNvPr>
          <p:cNvSpPr txBox="1"/>
          <p:nvPr/>
        </p:nvSpPr>
        <p:spPr>
          <a:xfrm>
            <a:off x="609600" y="110540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BF8D2A"/>
                </a:solidFill>
                <a:latin typeface="Georgia" panose="02040502050405020303" pitchFamily="18" charset="0"/>
              </a:rPr>
              <a:t>Англо-китайские торговые отношения</a:t>
            </a:r>
          </a:p>
        </p:txBody>
      </p:sp>
      <p:sp>
        <p:nvSpPr>
          <p:cNvPr id="7" name="Edict card">
            <a:extLst>
              <a:ext uri="{FF2B5EF4-FFF2-40B4-BE49-F238E27FC236}">
                <a16:creationId xmlns:a16="http://schemas.microsoft.com/office/drawing/2014/main" id="{A3155E6A-1FA4-E64F-277D-09D245ABC624}"/>
              </a:ext>
            </a:extLst>
          </p:cNvPr>
          <p:cNvSpPr/>
          <p:nvPr/>
        </p:nvSpPr>
        <p:spPr>
          <a:xfrm>
            <a:off x="609600" y="1623568"/>
            <a:ext cx="10972800" cy="1441450"/>
          </a:xfrm>
          <a:prstGeom prst="roundRect">
            <a:avLst>
              <a:gd name="adj" fmla="val 5000"/>
            </a:avLst>
          </a:prstGeom>
          <a:solidFill>
            <a:srgbClr val="FBF4E2"/>
          </a:solidFill>
          <a:ln w="12700">
            <a:solidFill>
              <a:srgbClr val="D9C4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dict">
            <a:extLst>
              <a:ext uri="{FF2B5EF4-FFF2-40B4-BE49-F238E27FC236}">
                <a16:creationId xmlns:a16="http://schemas.microsoft.com/office/drawing/2014/main" id="{91FE3E51-A131-4C30-D0D9-4AB09BAD7F3A}"/>
              </a:ext>
            </a:extLst>
          </p:cNvPr>
          <p:cNvSpPr txBox="1"/>
          <p:nvPr/>
        </p:nvSpPr>
        <p:spPr>
          <a:xfrm>
            <a:off x="1016000" y="1801368"/>
            <a:ext cx="10287000" cy="1060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200" i="1" dirty="0">
                <a:solidFill>
                  <a:srgbClr val="23262E"/>
                </a:solidFill>
                <a:latin typeface="Georgia" panose="02040502050405020303" pitchFamily="18" charset="0"/>
              </a:rPr>
              <a:t>Отказ Китая от торговли был обусловлен самодостаточностью страны. Как гласил императорский указ конца XVIII века: </a:t>
            </a:r>
            <a:r>
              <a:rPr lang="ru-RU" sz="2200" b="1" dirty="0">
                <a:solidFill>
                  <a:srgbClr val="B8382A"/>
                </a:solidFill>
                <a:latin typeface="Georgia" panose="02040502050405020303" pitchFamily="18" charset="0"/>
              </a:rPr>
              <a:t>«У нас есть абсолютно всё. Мы не нуждаемся в изделиях вашей страны».</a:t>
            </a:r>
          </a:p>
        </p:txBody>
      </p:sp>
      <p:sp>
        <p:nvSpPr>
          <p:cNvPr id="10" name="Edict bar">
            <a:extLst>
              <a:ext uri="{FF2B5EF4-FFF2-40B4-BE49-F238E27FC236}">
                <a16:creationId xmlns:a16="http://schemas.microsoft.com/office/drawing/2014/main" id="{1B7DBC24-C36A-A630-2B13-833D956AF1C4}"/>
              </a:ext>
            </a:extLst>
          </p:cNvPr>
          <p:cNvSpPr/>
          <p:nvPr/>
        </p:nvSpPr>
        <p:spPr>
          <a:xfrm>
            <a:off x="736600" y="1775968"/>
            <a:ext cx="50800" cy="113665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ngland interests">
            <a:extLst>
              <a:ext uri="{FF2B5EF4-FFF2-40B4-BE49-F238E27FC236}">
                <a16:creationId xmlns:a16="http://schemas.microsoft.com/office/drawing/2014/main" id="{66DBC229-CD74-BA7A-25FD-443BFEE72F41}"/>
              </a:ext>
            </a:extLst>
          </p:cNvPr>
          <p:cNvSpPr txBox="1"/>
          <p:nvPr/>
        </p:nvSpPr>
        <p:spPr>
          <a:xfrm>
            <a:off x="609600" y="3293618"/>
            <a:ext cx="4191000" cy="255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200" b="1" dirty="0">
                <a:solidFill>
                  <a:srgbClr val="5A5F6B"/>
                </a:solidFill>
                <a:latin typeface="Segoe UI" panose="020B0502040204020203" pitchFamily="34" charset="0"/>
              </a:rPr>
              <a:t>Интересы Англии</a:t>
            </a: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 в торговле с Китаем были значительны. Британцев привлекали: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Китайский чай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Фарфор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Шёлковые ткани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Художественные изделия</a:t>
            </a:r>
          </a:p>
        </p:txBody>
      </p:sp>
      <p:pic>
        <p:nvPicPr>
          <p:cNvPr id="13" name="Macartney reception" descr="У. Александер. Император Цяньлун направляется в шатёр для приёма британского посольства Дж. Макартни, 1793 г.">
            <a:extLst>
              <a:ext uri="{FF2B5EF4-FFF2-40B4-BE49-F238E27FC236}">
                <a16:creationId xmlns:a16="http://schemas.microsoft.com/office/drawing/2014/main" id="{11086061-B3C9-8F2F-F157-F0899DDA04E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3293618"/>
            <a:ext cx="3175000" cy="310718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5" name="Gillray" descr="Дж. Гилрей. Приём посольства Макартни при пекинском дворе. Английская карикатура, 1792 г.">
            <a:extLst>
              <a:ext uri="{FF2B5EF4-FFF2-40B4-BE49-F238E27FC236}">
                <a16:creationId xmlns:a16="http://schemas.microsoft.com/office/drawing/2014/main" id="{5F7A844B-4691-ADDA-6A9C-DCD4E810058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400" y="3293618"/>
            <a:ext cx="3175000" cy="310718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619FF5CA-667E-82B6-C70F-86E682924CD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913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E69C862-E567-C491-746F-497A2DB5E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Как заставить торговать?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BEC059E1-7251-13C5-95EC-B2C1D8F28C68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3C6F999-B6BA-9947-578A-716AF99ABFEF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011CD5CB-CBBA-D268-8234-EB52E2EA6E09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921B7CAD-A117-C315-1930-3C8254F93A82}"/>
              </a:ext>
            </a:extLst>
          </p:cNvPr>
          <p:cNvSpPr txBox="1"/>
          <p:nvPr/>
        </p:nvSpPr>
        <p:spPr>
          <a:xfrm>
            <a:off x="609600" y="1105408"/>
            <a:ext cx="762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BF8D2A"/>
                </a:solidFill>
                <a:latin typeface="Georgia" panose="02040502050405020303" pitchFamily="18" charset="0"/>
              </a:rPr>
              <a:t>Англо-китайские торговые отношения</a:t>
            </a:r>
          </a:p>
        </p:txBody>
      </p:sp>
      <p:sp>
        <p:nvSpPr>
          <p:cNvPr id="7" name="Problems card">
            <a:extLst>
              <a:ext uri="{FF2B5EF4-FFF2-40B4-BE49-F238E27FC236}">
                <a16:creationId xmlns:a16="http://schemas.microsoft.com/office/drawing/2014/main" id="{157A770F-9503-326F-F906-1B27F34A362D}"/>
              </a:ext>
            </a:extLst>
          </p:cNvPr>
          <p:cNvSpPr/>
          <p:nvPr/>
        </p:nvSpPr>
        <p:spPr>
          <a:xfrm>
            <a:off x="609600" y="1567688"/>
            <a:ext cx="5334000" cy="2032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Problems">
            <a:extLst>
              <a:ext uri="{FF2B5EF4-FFF2-40B4-BE49-F238E27FC236}">
                <a16:creationId xmlns:a16="http://schemas.microsoft.com/office/drawing/2014/main" id="{E7E2BAE3-D0C2-2129-47F2-EE802CEA93DE}"/>
              </a:ext>
            </a:extLst>
          </p:cNvPr>
          <p:cNvSpPr txBox="1"/>
          <p:nvPr/>
        </p:nvSpPr>
        <p:spPr>
          <a:xfrm>
            <a:off x="889000" y="1745488"/>
            <a:ext cx="4851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23262E"/>
                </a:solidFill>
                <a:latin typeface="Segoe UI" panose="020B0502040204020203" pitchFamily="34" charset="0"/>
              </a:rPr>
              <a:t>Проблемы торговли возникли по двум причинам: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Политика изоляции Китая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Отсутствие востребованных товаров у англичан</a:t>
            </a:r>
          </a:p>
        </p:txBody>
      </p:sp>
      <p:sp>
        <p:nvSpPr>
          <p:cNvPr id="9" name="Problems bar">
            <a:extLst>
              <a:ext uri="{FF2B5EF4-FFF2-40B4-BE49-F238E27FC236}">
                <a16:creationId xmlns:a16="http://schemas.microsoft.com/office/drawing/2014/main" id="{30E3563D-0D80-835A-8C5E-F80B09DEB999}"/>
              </a:ext>
            </a:extLst>
          </p:cNvPr>
          <p:cNvSpPr/>
          <p:nvPr/>
        </p:nvSpPr>
        <p:spPr>
          <a:xfrm>
            <a:off x="711200" y="1694688"/>
            <a:ext cx="50800" cy="1778000"/>
          </a:xfrm>
          <a:prstGeom prst="rect">
            <a:avLst/>
          </a:prstGeom>
          <a:solidFill>
            <a:srgbClr val="BF8D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pium trade card">
            <a:extLst>
              <a:ext uri="{FF2B5EF4-FFF2-40B4-BE49-F238E27FC236}">
                <a16:creationId xmlns:a16="http://schemas.microsoft.com/office/drawing/2014/main" id="{CA53C6A7-6D3B-7698-E985-BAE2050B7971}"/>
              </a:ext>
            </a:extLst>
          </p:cNvPr>
          <p:cNvSpPr/>
          <p:nvPr/>
        </p:nvSpPr>
        <p:spPr>
          <a:xfrm>
            <a:off x="609600" y="3650488"/>
            <a:ext cx="5334000" cy="261112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Opium trade">
            <a:extLst>
              <a:ext uri="{FF2B5EF4-FFF2-40B4-BE49-F238E27FC236}">
                <a16:creationId xmlns:a16="http://schemas.microsoft.com/office/drawing/2014/main" id="{7C00E502-EEF7-F553-2C88-03F0BC2774FE}"/>
              </a:ext>
            </a:extLst>
          </p:cNvPr>
          <p:cNvSpPr txBox="1"/>
          <p:nvPr/>
        </p:nvSpPr>
        <p:spPr>
          <a:xfrm>
            <a:off x="889000" y="3828288"/>
            <a:ext cx="4851400" cy="2255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B8382A"/>
                </a:solidFill>
                <a:latin typeface="Georgia" panose="02040502050405020303" pitchFamily="18" charset="0"/>
              </a:rPr>
              <a:t>Опиумная торговля</a:t>
            </a:r>
          </a:p>
          <a:p>
            <a:pPr>
              <a:spcAft>
                <a:spcPts val="600"/>
              </a:spcAft>
            </a:pPr>
            <a:r>
              <a:rPr lang="ru-RU" sz="1900" b="1" dirty="0">
                <a:solidFill>
                  <a:srgbClr val="B8382A"/>
                </a:solidFill>
                <a:latin typeface="Segoe UI" panose="020B0502040204020203" pitchFamily="34" charset="0"/>
              </a:rPr>
              <a:t>Криминальное решение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 было найдено в конце XVIII века:</a:t>
            </a:r>
          </a:p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Ост-Индская компания начала поставки индийского опиума</a:t>
            </a:r>
          </a:p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Объёмы торговли росли: </a:t>
            </a:r>
            <a:r>
              <a:rPr lang="ru-RU" sz="1900" b="1" dirty="0">
                <a:solidFill>
                  <a:srgbClr val="B8382A"/>
                </a:solidFill>
                <a:latin typeface="Segoe UI" panose="020B0502040204020203" pitchFamily="34" charset="0"/>
              </a:rPr>
              <a:t>300 тонн в 1810 году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, </a:t>
            </a:r>
            <a:r>
              <a:rPr lang="ru-RU" sz="1900" b="1" dirty="0">
                <a:solidFill>
                  <a:srgbClr val="B8382A"/>
                </a:solidFill>
                <a:latin typeface="Segoe UI" panose="020B0502040204020203" pitchFamily="34" charset="0"/>
              </a:rPr>
              <a:t>2600 тонн в 1839 году</a:t>
            </a:r>
          </a:p>
        </p:txBody>
      </p:sp>
      <p:sp>
        <p:nvSpPr>
          <p:cNvPr id="12" name="Opium trade bar">
            <a:extLst>
              <a:ext uri="{FF2B5EF4-FFF2-40B4-BE49-F238E27FC236}">
                <a16:creationId xmlns:a16="http://schemas.microsoft.com/office/drawing/2014/main" id="{B1C6263C-9385-8250-2CD1-5D13A928FB94}"/>
              </a:ext>
            </a:extLst>
          </p:cNvPr>
          <p:cNvSpPr/>
          <p:nvPr/>
        </p:nvSpPr>
        <p:spPr>
          <a:xfrm>
            <a:off x="711200" y="3777488"/>
            <a:ext cx="50800" cy="235712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Opium store" descr="Склад опиумной фабрики Ост-Индской компании в Патне (Индия). Литография по рисунку У. Шервилла, ок. 1850 г.">
            <a:extLst>
              <a:ext uri="{FF2B5EF4-FFF2-40B4-BE49-F238E27FC236}">
                <a16:creationId xmlns:a16="http://schemas.microsoft.com/office/drawing/2014/main" id="{1084D3AA-F4A6-0072-D4BD-61D27D67E96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1567688"/>
            <a:ext cx="52324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Bar 1810">
            <a:extLst>
              <a:ext uri="{FF2B5EF4-FFF2-40B4-BE49-F238E27FC236}">
                <a16:creationId xmlns:a16="http://schemas.microsoft.com/office/drawing/2014/main" id="{570AB69C-89B6-A5E9-444D-DBA1739187A9}"/>
              </a:ext>
            </a:extLst>
          </p:cNvPr>
          <p:cNvSpPr/>
          <p:nvPr/>
        </p:nvSpPr>
        <p:spPr>
          <a:xfrm>
            <a:off x="7112000" y="3675888"/>
            <a:ext cx="495300" cy="279400"/>
          </a:xfrm>
          <a:prstGeom prst="rect">
            <a:avLst/>
          </a:prstGeom>
          <a:solidFill>
            <a:srgbClr val="D9A79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Bar 1839">
            <a:extLst>
              <a:ext uri="{FF2B5EF4-FFF2-40B4-BE49-F238E27FC236}">
                <a16:creationId xmlns:a16="http://schemas.microsoft.com/office/drawing/2014/main" id="{0335BFAB-D8DB-421A-A9B3-9A2160BB6DFE}"/>
              </a:ext>
            </a:extLst>
          </p:cNvPr>
          <p:cNvSpPr/>
          <p:nvPr/>
        </p:nvSpPr>
        <p:spPr>
          <a:xfrm>
            <a:off x="7112000" y="4107688"/>
            <a:ext cx="4292600" cy="2794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Label 1810">
            <a:extLst>
              <a:ext uri="{FF2B5EF4-FFF2-40B4-BE49-F238E27FC236}">
                <a16:creationId xmlns:a16="http://schemas.microsoft.com/office/drawing/2014/main" id="{3DB6576B-B3CF-D812-2851-95ABD3D8FA11}"/>
              </a:ext>
            </a:extLst>
          </p:cNvPr>
          <p:cNvSpPr txBox="1"/>
          <p:nvPr/>
        </p:nvSpPr>
        <p:spPr>
          <a:xfrm>
            <a:off x="6350000" y="3701288"/>
            <a:ext cx="7112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500" dirty="0">
                <a:solidFill>
                  <a:srgbClr val="525765"/>
                </a:solidFill>
                <a:latin typeface="Georgia" panose="02040502050405020303" pitchFamily="18" charset="0"/>
              </a:rPr>
              <a:t>1810</a:t>
            </a:r>
          </a:p>
        </p:txBody>
      </p:sp>
      <p:sp>
        <p:nvSpPr>
          <p:cNvPr id="18" name="Label 1839">
            <a:extLst>
              <a:ext uri="{FF2B5EF4-FFF2-40B4-BE49-F238E27FC236}">
                <a16:creationId xmlns:a16="http://schemas.microsoft.com/office/drawing/2014/main" id="{BE1EBDB1-2B87-08F5-E799-E2C7FC15B446}"/>
              </a:ext>
            </a:extLst>
          </p:cNvPr>
          <p:cNvSpPr txBox="1"/>
          <p:nvPr/>
        </p:nvSpPr>
        <p:spPr>
          <a:xfrm>
            <a:off x="6350000" y="4133088"/>
            <a:ext cx="7112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500" dirty="0">
                <a:solidFill>
                  <a:srgbClr val="525765"/>
                </a:solidFill>
                <a:latin typeface="Georgia" panose="02040502050405020303" pitchFamily="18" charset="0"/>
              </a:rPr>
              <a:t>1839</a:t>
            </a:r>
          </a:p>
        </p:txBody>
      </p:sp>
      <p:sp>
        <p:nvSpPr>
          <p:cNvPr id="19" name="Label 300 тонн">
            <a:extLst>
              <a:ext uri="{FF2B5EF4-FFF2-40B4-BE49-F238E27FC236}">
                <a16:creationId xmlns:a16="http://schemas.microsoft.com/office/drawing/2014/main" id="{9AC6B7E0-A0B0-7965-E075-16B2B5B8C3C6}"/>
              </a:ext>
            </a:extLst>
          </p:cNvPr>
          <p:cNvSpPr txBox="1"/>
          <p:nvPr/>
        </p:nvSpPr>
        <p:spPr>
          <a:xfrm>
            <a:off x="7683500" y="3701288"/>
            <a:ext cx="152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500" dirty="0">
                <a:solidFill>
                  <a:srgbClr val="525765"/>
                </a:solidFill>
                <a:latin typeface="Georgia" panose="02040502050405020303" pitchFamily="18" charset="0"/>
              </a:rPr>
              <a:t>300 тонн</a:t>
            </a:r>
          </a:p>
        </p:txBody>
      </p:sp>
      <p:sp>
        <p:nvSpPr>
          <p:cNvPr id="20" name="Label 2600 тонн">
            <a:extLst>
              <a:ext uri="{FF2B5EF4-FFF2-40B4-BE49-F238E27FC236}">
                <a16:creationId xmlns:a16="http://schemas.microsoft.com/office/drawing/2014/main" id="{66ED9F20-30D7-66C6-E30A-FEB9F666458F}"/>
              </a:ext>
            </a:extLst>
          </p:cNvPr>
          <p:cNvSpPr txBox="1"/>
          <p:nvPr/>
        </p:nvSpPr>
        <p:spPr>
          <a:xfrm>
            <a:off x="7213600" y="4133088"/>
            <a:ext cx="1524000" cy="25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500" dirty="0">
                <a:solidFill>
                  <a:srgbClr val="FFFFFF"/>
                </a:solidFill>
                <a:latin typeface="Georgia" panose="02040502050405020303" pitchFamily="18" charset="0"/>
              </a:rPr>
              <a:t>2600 тонн</a:t>
            </a:r>
          </a:p>
        </p:txBody>
      </p:sp>
      <p:sp>
        <p:nvSpPr>
          <p:cNvPr id="21" name="Consequences card">
            <a:extLst>
              <a:ext uri="{FF2B5EF4-FFF2-40B4-BE49-F238E27FC236}">
                <a16:creationId xmlns:a16="http://schemas.microsoft.com/office/drawing/2014/main" id="{2209E7EF-8FB3-4060-8526-0148AC4DE06C}"/>
              </a:ext>
            </a:extLst>
          </p:cNvPr>
          <p:cNvSpPr/>
          <p:nvPr/>
        </p:nvSpPr>
        <p:spPr>
          <a:xfrm>
            <a:off x="6350000" y="4590288"/>
            <a:ext cx="5232400" cy="1803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onsequences">
            <a:extLst>
              <a:ext uri="{FF2B5EF4-FFF2-40B4-BE49-F238E27FC236}">
                <a16:creationId xmlns:a16="http://schemas.microsoft.com/office/drawing/2014/main" id="{264BCEAB-946A-BE97-29CB-C67DCD922FFE}"/>
              </a:ext>
            </a:extLst>
          </p:cNvPr>
          <p:cNvSpPr txBox="1"/>
          <p:nvPr/>
        </p:nvSpPr>
        <p:spPr>
          <a:xfrm>
            <a:off x="6629400" y="4768088"/>
            <a:ext cx="4749800" cy="1447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5A5F6B"/>
                </a:solidFill>
                <a:latin typeface="Segoe UI" panose="020B0502040204020203" pitchFamily="34" charset="0"/>
              </a:rPr>
              <a:t>Последствия: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Миллионы наркозависимых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Отток серебра из Китая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Разрушение экономики</a:t>
            </a:r>
          </a:p>
        </p:txBody>
      </p:sp>
      <p:sp>
        <p:nvSpPr>
          <p:cNvPr id="23" name="Consequences bar">
            <a:extLst>
              <a:ext uri="{FF2B5EF4-FFF2-40B4-BE49-F238E27FC236}">
                <a16:creationId xmlns:a16="http://schemas.microsoft.com/office/drawing/2014/main" id="{6C1D179A-8B99-49D7-9565-DE3F35527171}"/>
              </a:ext>
            </a:extLst>
          </p:cNvPr>
          <p:cNvSpPr/>
          <p:nvPr/>
        </p:nvSpPr>
        <p:spPr>
          <a:xfrm>
            <a:off x="6451600" y="4717288"/>
            <a:ext cx="50800" cy="1549400"/>
          </a:xfrm>
          <a:prstGeom prst="rect">
            <a:avLst/>
          </a:prstGeom>
          <a:solidFill>
            <a:srgbClr val="5A5F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B3787A12-EDC6-AB59-073B-4C776F498DC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82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56D2BE8-086D-B185-C739-FAAE35832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Как заставить торговать?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7451CE45-14AA-9DB1-18A6-FE848500680A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AF9F424-820C-5450-3226-FF7E71F254A9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FCF881D0-F80A-1C64-EB38-0E67404D9CD2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urning point">
            <a:extLst>
              <a:ext uri="{FF2B5EF4-FFF2-40B4-BE49-F238E27FC236}">
                <a16:creationId xmlns:a16="http://schemas.microsoft.com/office/drawing/2014/main" id="{75253A9F-D306-F8E5-8964-2DC10E58E222}"/>
              </a:ext>
            </a:extLst>
          </p:cNvPr>
          <p:cNvSpPr txBox="1"/>
          <p:nvPr/>
        </p:nvSpPr>
        <p:spPr>
          <a:xfrm>
            <a:off x="609600" y="115620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B8382A"/>
                </a:solidFill>
                <a:latin typeface="Georgia" panose="02040502050405020303" pitchFamily="18" charset="0"/>
              </a:rPr>
              <a:t>Поворотный момент наступил в </a:t>
            </a:r>
            <a:r>
              <a:rPr lang="ru-RU" sz="2400" b="1" i="1" dirty="0">
                <a:solidFill>
                  <a:srgbClr val="B8382A"/>
                </a:solidFill>
                <a:latin typeface="Georgia" panose="02040502050405020303" pitchFamily="18" charset="0"/>
              </a:rPr>
              <a:t>1839 году</a:t>
            </a:r>
            <a:r>
              <a:rPr lang="ru-RU" sz="2400" i="1" dirty="0">
                <a:solidFill>
                  <a:srgbClr val="B8382A"/>
                </a:solidFill>
                <a:latin typeface="Georgia" panose="02040502050405020303" pitchFamily="18" charset="0"/>
              </a:rPr>
              <a:t>, когда:</a:t>
            </a:r>
          </a:p>
        </p:txBody>
      </p:sp>
      <p:sp>
        <p:nvSpPr>
          <p:cNvPr id="7" name="Event 1 card">
            <a:extLst>
              <a:ext uri="{FF2B5EF4-FFF2-40B4-BE49-F238E27FC236}">
                <a16:creationId xmlns:a16="http://schemas.microsoft.com/office/drawing/2014/main" id="{45239D57-4AC0-347E-0D48-4A78AF2746DB}"/>
              </a:ext>
            </a:extLst>
          </p:cNvPr>
          <p:cNvSpPr/>
          <p:nvPr/>
        </p:nvSpPr>
        <p:spPr>
          <a:xfrm>
            <a:off x="609600" y="1674368"/>
            <a:ext cx="3454400" cy="119380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vent 1">
            <a:extLst>
              <a:ext uri="{FF2B5EF4-FFF2-40B4-BE49-F238E27FC236}">
                <a16:creationId xmlns:a16="http://schemas.microsoft.com/office/drawing/2014/main" id="{7A17B044-92C1-1A0C-7717-C1C3C588A67C}"/>
              </a:ext>
            </a:extLst>
          </p:cNvPr>
          <p:cNvSpPr txBox="1"/>
          <p:nvPr/>
        </p:nvSpPr>
        <p:spPr>
          <a:xfrm>
            <a:off x="838200" y="1801368"/>
            <a:ext cx="3073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Наместник </a:t>
            </a: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Линь </a:t>
            </a:r>
            <a:r>
              <a:rPr lang="ru-RU" sz="2000" b="1" dirty="0" err="1">
                <a:solidFill>
                  <a:srgbClr val="B8382A"/>
                </a:solidFill>
                <a:latin typeface="Segoe UI" panose="020B0502040204020203" pitchFamily="34" charset="0"/>
              </a:rPr>
              <a:t>Цзэсюй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уничтожил 1300 тонн опиума</a:t>
            </a:r>
          </a:p>
        </p:txBody>
      </p:sp>
      <p:sp>
        <p:nvSpPr>
          <p:cNvPr id="9" name="Event 1 bar">
            <a:extLst>
              <a:ext uri="{FF2B5EF4-FFF2-40B4-BE49-F238E27FC236}">
                <a16:creationId xmlns:a16="http://schemas.microsoft.com/office/drawing/2014/main" id="{70A37342-2254-4B78-0072-43514BCF2156}"/>
              </a:ext>
            </a:extLst>
          </p:cNvPr>
          <p:cNvSpPr/>
          <p:nvPr/>
        </p:nvSpPr>
        <p:spPr>
          <a:xfrm>
            <a:off x="711200" y="1801368"/>
            <a:ext cx="50800" cy="9398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Event 2 card">
            <a:extLst>
              <a:ext uri="{FF2B5EF4-FFF2-40B4-BE49-F238E27FC236}">
                <a16:creationId xmlns:a16="http://schemas.microsoft.com/office/drawing/2014/main" id="{7C7C8514-D3CA-B2CF-A3F2-926B677A1614}"/>
              </a:ext>
            </a:extLst>
          </p:cNvPr>
          <p:cNvSpPr/>
          <p:nvPr/>
        </p:nvSpPr>
        <p:spPr>
          <a:xfrm>
            <a:off x="4368800" y="1674368"/>
            <a:ext cx="3454400" cy="1193800"/>
          </a:xfrm>
          <a:prstGeom prst="roundRect">
            <a:avLst>
              <a:gd name="adj" fmla="val 6000"/>
            </a:avLst>
          </a:prstGeom>
          <a:solidFill>
            <a:srgbClr val="E9E9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vent 2">
            <a:extLst>
              <a:ext uri="{FF2B5EF4-FFF2-40B4-BE49-F238E27FC236}">
                <a16:creationId xmlns:a16="http://schemas.microsoft.com/office/drawing/2014/main" id="{46FAB092-8C8B-19A7-06F8-CF67E851163A}"/>
              </a:ext>
            </a:extLst>
          </p:cNvPr>
          <p:cNvSpPr txBox="1"/>
          <p:nvPr/>
        </p:nvSpPr>
        <p:spPr>
          <a:xfrm>
            <a:off x="4597400" y="1801368"/>
            <a:ext cx="3073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Английское правительство вступилось за торговцев</a:t>
            </a:r>
          </a:p>
        </p:txBody>
      </p:sp>
      <p:sp>
        <p:nvSpPr>
          <p:cNvPr id="12" name="Event 2 bar">
            <a:extLst>
              <a:ext uri="{FF2B5EF4-FFF2-40B4-BE49-F238E27FC236}">
                <a16:creationId xmlns:a16="http://schemas.microsoft.com/office/drawing/2014/main" id="{C34DF03B-A113-C9FC-FE9A-F9F8257B757B}"/>
              </a:ext>
            </a:extLst>
          </p:cNvPr>
          <p:cNvSpPr/>
          <p:nvPr/>
        </p:nvSpPr>
        <p:spPr>
          <a:xfrm>
            <a:off x="4470400" y="1801368"/>
            <a:ext cx="50800" cy="939800"/>
          </a:xfrm>
          <a:prstGeom prst="rect">
            <a:avLst/>
          </a:prstGeom>
          <a:solidFill>
            <a:srgbClr val="5A5F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vent 3 card">
            <a:extLst>
              <a:ext uri="{FF2B5EF4-FFF2-40B4-BE49-F238E27FC236}">
                <a16:creationId xmlns:a16="http://schemas.microsoft.com/office/drawing/2014/main" id="{D1E94645-D5C6-0D48-E5AC-88A130B0511F}"/>
              </a:ext>
            </a:extLst>
          </p:cNvPr>
          <p:cNvSpPr/>
          <p:nvPr/>
        </p:nvSpPr>
        <p:spPr>
          <a:xfrm>
            <a:off x="8128000" y="1674368"/>
            <a:ext cx="3454400" cy="1193800"/>
          </a:xfrm>
          <a:prstGeom prst="roundRect">
            <a:avLst>
              <a:gd name="adj" fmla="val 6000"/>
            </a:avLst>
          </a:prstGeom>
          <a:solidFill>
            <a:srgbClr val="E9E9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Event 3">
            <a:extLst>
              <a:ext uri="{FF2B5EF4-FFF2-40B4-BE49-F238E27FC236}">
                <a16:creationId xmlns:a16="http://schemas.microsoft.com/office/drawing/2014/main" id="{A78C8A70-6A99-3999-DCB5-6B58FBEB62BD}"/>
              </a:ext>
            </a:extLst>
          </p:cNvPr>
          <p:cNvSpPr txBox="1"/>
          <p:nvPr/>
        </p:nvSpPr>
        <p:spPr>
          <a:xfrm>
            <a:off x="8356600" y="1801368"/>
            <a:ext cx="3073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Бизнесмены-наркоторговцы повлияли на общественное мнение</a:t>
            </a:r>
          </a:p>
        </p:txBody>
      </p:sp>
      <p:sp>
        <p:nvSpPr>
          <p:cNvPr id="15" name="Event 3 bar">
            <a:extLst>
              <a:ext uri="{FF2B5EF4-FFF2-40B4-BE49-F238E27FC236}">
                <a16:creationId xmlns:a16="http://schemas.microsoft.com/office/drawing/2014/main" id="{F5442307-E311-42A5-AB5E-6B389FC178EB}"/>
              </a:ext>
            </a:extLst>
          </p:cNvPr>
          <p:cNvSpPr/>
          <p:nvPr/>
        </p:nvSpPr>
        <p:spPr>
          <a:xfrm>
            <a:off x="8229600" y="1801368"/>
            <a:ext cx="50800" cy="939800"/>
          </a:xfrm>
          <a:prstGeom prst="rect">
            <a:avLst/>
          </a:prstGeom>
          <a:solidFill>
            <a:srgbClr val="5A5F6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War map mount">
            <a:extLst>
              <a:ext uri="{FF2B5EF4-FFF2-40B4-BE49-F238E27FC236}">
                <a16:creationId xmlns:a16="http://schemas.microsoft.com/office/drawing/2014/main" id="{53296802-F110-96B5-35C5-11C568114D03}"/>
              </a:ext>
            </a:extLst>
          </p:cNvPr>
          <p:cNvSpPr/>
          <p:nvPr/>
        </p:nvSpPr>
        <p:spPr>
          <a:xfrm>
            <a:off x="609600" y="3096768"/>
            <a:ext cx="4083977" cy="3329432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War map" descr="Карта: Первая опиумная война, 1839–1842 гг. (из исходной презентации)">
            <a:extLst>
              <a:ext uri="{FF2B5EF4-FFF2-40B4-BE49-F238E27FC236}">
                <a16:creationId xmlns:a16="http://schemas.microsoft.com/office/drawing/2014/main" id="{7DD99C32-6EF3-87CA-66D1-B7B05B0042F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172968"/>
            <a:ext cx="3931577" cy="3177032"/>
          </a:xfrm>
          <a:prstGeom prst="rect">
            <a:avLst/>
          </a:prstGeom>
        </p:spPr>
      </p:pic>
      <p:pic>
        <p:nvPicPr>
          <p:cNvPr id="20" name="Lin Zexu" descr="Лам Куа. Портрет Линь Цзэсюя, XIX в.">
            <a:extLst>
              <a:ext uri="{FF2B5EF4-FFF2-40B4-BE49-F238E27FC236}">
                <a16:creationId xmlns:a16="http://schemas.microsoft.com/office/drawing/2014/main" id="{7DB1EC59-1B4F-FC89-DAF6-2498EC8BBD8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0" y="3198368"/>
            <a:ext cx="1397000" cy="1778000"/>
          </a:xfrm>
          <a:prstGeom prst="ellipse">
            <a:avLst/>
          </a:prstGeom>
          <a:ln w="15875">
            <a:solidFill>
              <a:srgbClr val="B838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Lin Zexu ring">
            <a:extLst>
              <a:ext uri="{FF2B5EF4-FFF2-40B4-BE49-F238E27FC236}">
                <a16:creationId xmlns:a16="http://schemas.microsoft.com/office/drawing/2014/main" id="{CEC3BD25-ED46-F651-C45B-80BF0E6D0BDC}"/>
              </a:ext>
            </a:extLst>
          </p:cNvPr>
          <p:cNvSpPr/>
          <p:nvPr/>
        </p:nvSpPr>
        <p:spPr>
          <a:xfrm>
            <a:off x="5016500" y="3134868"/>
            <a:ext cx="1524000" cy="1905000"/>
          </a:xfrm>
          <a:prstGeom prst="ellipse">
            <a:avLst/>
          </a:prstGeom>
          <a:noFill/>
          <a:ln w="9525" cap="flat" cmpd="sng" algn="ctr">
            <a:solidFill>
              <a:srgbClr val="B838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War causes">
            <a:extLst>
              <a:ext uri="{FF2B5EF4-FFF2-40B4-BE49-F238E27FC236}">
                <a16:creationId xmlns:a16="http://schemas.microsoft.com/office/drawing/2014/main" id="{473EACB7-EF5B-43BD-B9D6-8895C8C64516}"/>
              </a:ext>
            </a:extLst>
          </p:cNvPr>
          <p:cNvSpPr txBox="1"/>
          <p:nvPr/>
        </p:nvSpPr>
        <p:spPr>
          <a:xfrm>
            <a:off x="6756400" y="3096768"/>
            <a:ext cx="4826000" cy="2443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dirty="0">
                <a:solidFill>
                  <a:srgbClr val="5A5F6B"/>
                </a:solidFill>
                <a:latin typeface="Georgia" panose="02040502050405020303" pitchFamily="18" charset="0"/>
              </a:rPr>
              <a:t>Причины военного конфликта</a:t>
            </a:r>
          </a:p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Интересы Великобритании включали:</a:t>
            </a:r>
          </a:p>
          <a:p>
            <a:pPr marL="304800" indent="-304800">
              <a:spcAft>
                <a:spcPts val="400"/>
              </a:spcAft>
              <a:buClr>
                <a:srgbClr val="5A5F6B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Расширение рынков сбыта</a:t>
            </a:r>
          </a:p>
          <a:p>
            <a:pPr marL="304800" indent="-304800">
              <a:spcAft>
                <a:spcPts val="400"/>
              </a:spcAft>
              <a:buClr>
                <a:srgbClr val="5A5F6B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Промышленный потенциал Китая</a:t>
            </a:r>
          </a:p>
          <a:p>
            <a:pPr marL="304800" indent="-304800">
              <a:spcAft>
                <a:spcPts val="400"/>
              </a:spcAft>
              <a:buClr>
                <a:srgbClr val="5A5F6B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Требования текстильных фабрикантов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A9FE295F-A521-DDC9-3651-8D1A7133DF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882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E5B6ADB-9ABD-FFB9-BC75-2ABD95C31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Как заставить торговать?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9365B7DE-24F7-FF6D-6E46-E10B3F9D7077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C339BA7-783F-BF33-CADB-A73E2AFC804F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536B4907-5D21-DEAE-34E1-D6D35A322C65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Nanking treaty" descr="Дж. Платт. Подписание Нанкинского договора 29 августа 1842 г. (из исходной презентации)">
            <a:extLst>
              <a:ext uri="{FF2B5EF4-FFF2-40B4-BE49-F238E27FC236}">
                <a16:creationId xmlns:a16="http://schemas.microsoft.com/office/drawing/2014/main" id="{C146D1E3-BB7A-B4B0-D076-ADACA08D4D2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56208"/>
            <a:ext cx="4318000" cy="51937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War course card">
            <a:extLst>
              <a:ext uri="{FF2B5EF4-FFF2-40B4-BE49-F238E27FC236}">
                <a16:creationId xmlns:a16="http://schemas.microsoft.com/office/drawing/2014/main" id="{0054D6A0-4769-0E76-F6BD-45C8D385EE99}"/>
              </a:ext>
            </a:extLst>
          </p:cNvPr>
          <p:cNvSpPr/>
          <p:nvPr/>
        </p:nvSpPr>
        <p:spPr>
          <a:xfrm>
            <a:off x="5181600" y="1156208"/>
            <a:ext cx="6400800" cy="2489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War course">
            <a:extLst>
              <a:ext uri="{FF2B5EF4-FFF2-40B4-BE49-F238E27FC236}">
                <a16:creationId xmlns:a16="http://schemas.microsoft.com/office/drawing/2014/main" id="{DAC32459-766F-8E28-FE0B-91B77434C9FC}"/>
              </a:ext>
            </a:extLst>
          </p:cNvPr>
          <p:cNvSpPr txBox="1"/>
          <p:nvPr/>
        </p:nvSpPr>
        <p:spPr>
          <a:xfrm>
            <a:off x="5461000" y="1334008"/>
            <a:ext cx="5918200" cy="2133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B8382A"/>
                </a:solidFill>
                <a:latin typeface="Georgia" panose="02040502050405020303" pitchFamily="18" charset="0"/>
              </a:rPr>
              <a:t>Первая опиумная война </a:t>
            </a:r>
            <a:r>
              <a:rPr lang="ru-RU" sz="2000" dirty="0">
                <a:solidFill>
                  <a:srgbClr val="BF8D2A"/>
                </a:solidFill>
                <a:latin typeface="Georgia" panose="02040502050405020303" pitchFamily="18" charset="0"/>
              </a:rPr>
              <a:t>(1840–1842)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Военные действия характеризовались: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Численным превосходством китайской армии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Техническим превосходством английского флота и артиллерии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Захватом Гонконга и других городов</a:t>
            </a:r>
          </a:p>
        </p:txBody>
      </p:sp>
      <p:sp>
        <p:nvSpPr>
          <p:cNvPr id="10" name="War course bar">
            <a:extLst>
              <a:ext uri="{FF2B5EF4-FFF2-40B4-BE49-F238E27FC236}">
                <a16:creationId xmlns:a16="http://schemas.microsoft.com/office/drawing/2014/main" id="{411098B6-0480-F7A9-DE77-802AD1B67FBD}"/>
              </a:ext>
            </a:extLst>
          </p:cNvPr>
          <p:cNvSpPr/>
          <p:nvPr/>
        </p:nvSpPr>
        <p:spPr>
          <a:xfrm>
            <a:off x="5283200" y="1283208"/>
            <a:ext cx="50800" cy="2235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War results card">
            <a:extLst>
              <a:ext uri="{FF2B5EF4-FFF2-40B4-BE49-F238E27FC236}">
                <a16:creationId xmlns:a16="http://schemas.microsoft.com/office/drawing/2014/main" id="{48CE031A-1F85-D292-796B-D310D46A1664}"/>
              </a:ext>
            </a:extLst>
          </p:cNvPr>
          <p:cNvSpPr/>
          <p:nvPr/>
        </p:nvSpPr>
        <p:spPr>
          <a:xfrm>
            <a:off x="5181600" y="3848608"/>
            <a:ext cx="6400800" cy="218440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War results">
            <a:extLst>
              <a:ext uri="{FF2B5EF4-FFF2-40B4-BE49-F238E27FC236}">
                <a16:creationId xmlns:a16="http://schemas.microsoft.com/office/drawing/2014/main" id="{6F269BF7-D4F5-F5CA-524E-B7DD4BEF05E5}"/>
              </a:ext>
            </a:extLst>
          </p:cNvPr>
          <p:cNvSpPr txBox="1"/>
          <p:nvPr/>
        </p:nvSpPr>
        <p:spPr>
          <a:xfrm>
            <a:off x="5461000" y="4026408"/>
            <a:ext cx="59182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5A5F6B"/>
                </a:solidFill>
                <a:latin typeface="Segoe UI" panose="020B0502040204020203" pitchFamily="34" charset="0"/>
              </a:rPr>
              <a:t>Результаты конфликта: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Открытие 4 новых портов для торговли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Подписание </a:t>
            </a:r>
            <a:r>
              <a:rPr lang="ru-RU" sz="2000" b="1" dirty="0" err="1">
                <a:solidFill>
                  <a:srgbClr val="B8382A"/>
                </a:solidFill>
                <a:latin typeface="Segoe UI" panose="020B0502040204020203" pitchFamily="34" charset="0"/>
              </a:rPr>
              <a:t>Нанкинского</a:t>
            </a: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 договора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Начало эпохи </a:t>
            </a: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неравноправных договоров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Продолжение опиумной торговли до 1911 года</a:t>
            </a:r>
          </a:p>
        </p:txBody>
      </p:sp>
      <p:sp>
        <p:nvSpPr>
          <p:cNvPr id="13" name="War results bar">
            <a:extLst>
              <a:ext uri="{FF2B5EF4-FFF2-40B4-BE49-F238E27FC236}">
                <a16:creationId xmlns:a16="http://schemas.microsoft.com/office/drawing/2014/main" id="{20B85D05-B8DA-D94D-1FD4-D8729A723CC2}"/>
              </a:ext>
            </a:extLst>
          </p:cNvPr>
          <p:cNvSpPr/>
          <p:nvPr/>
        </p:nvSpPr>
        <p:spPr>
          <a:xfrm>
            <a:off x="5283200" y="3975608"/>
            <a:ext cx="50800" cy="19304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26307FE5-955E-722B-35E5-E9535004197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498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3EDE298-0B79-3316-02A1-6038F8C0F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«Небесное государство»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2AB1E4AA-3F69-2FE6-9F76-29AF882FF44F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DAADA8B3-A9FE-3B64-D4A4-407BB733E865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EB0CD665-789C-531A-36F0-E2F268DF9203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Weakening">
            <a:extLst>
              <a:ext uri="{FF2B5EF4-FFF2-40B4-BE49-F238E27FC236}">
                <a16:creationId xmlns:a16="http://schemas.microsoft.com/office/drawing/2014/main" id="{43639634-1E06-4512-0EAE-1BAA858DBCC5}"/>
              </a:ext>
            </a:extLst>
          </p:cNvPr>
          <p:cNvSpPr txBox="1"/>
          <p:nvPr/>
        </p:nvSpPr>
        <p:spPr>
          <a:xfrm>
            <a:off x="609600" y="1156208"/>
            <a:ext cx="10972800" cy="1803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BF8D2A"/>
                </a:solidFill>
                <a:latin typeface="Segoe UI" panose="020B0502040204020203" pitchFamily="34" charset="0"/>
              </a:rPr>
              <a:t>Экономическое ослабление</a:t>
            </a:r>
            <a:r>
              <a:rPr lang="ru-RU" sz="2100" b="1" dirty="0">
                <a:solidFill>
                  <a:srgbClr val="23262E"/>
                </a:solidFill>
                <a:latin typeface="Segoe UI" panose="020B0502040204020203" pitchFamily="34" charset="0"/>
              </a:rPr>
              <a:t> Китая после поражения проявилось в: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Утечке серебра к англичанам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Обесценивании медных денег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Росте налогов</a:t>
            </a:r>
          </a:p>
          <a:p>
            <a:pPr marL="304800" indent="-304800">
              <a:spcAft>
                <a:spcPts val="400"/>
              </a:spcAft>
              <a:buClr>
                <a:srgbClr val="BF8D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Земельном голоде из-за роста населения</a:t>
            </a:r>
          </a:p>
        </p:txBody>
      </p:sp>
      <p:cxnSp>
        <p:nvCxnSpPr>
          <p:cNvPr id="7" name="Arrow">
            <a:extLst>
              <a:ext uri="{FF2B5EF4-FFF2-40B4-BE49-F238E27FC236}">
                <a16:creationId xmlns:a16="http://schemas.microsoft.com/office/drawing/2014/main" id="{2D1716A7-84D2-389C-D366-4D6D4D986F03}"/>
              </a:ext>
            </a:extLst>
          </p:cNvPr>
          <p:cNvCxnSpPr/>
          <p:nvPr/>
        </p:nvCxnSpPr>
        <p:spPr>
          <a:xfrm>
            <a:off x="2540000" y="3035808"/>
            <a:ext cx="0" cy="203200"/>
          </a:xfrm>
          <a:prstGeom prst="line">
            <a:avLst/>
          </a:prstGeom>
          <a:ln w="31750">
            <a:solidFill>
              <a:srgbClr val="BF8D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Taiping" descr="Сражение с тайпинами. Китайская живопись XIX в. (из исходной презентации)">
            <a:extLst>
              <a:ext uri="{FF2B5EF4-FFF2-40B4-BE49-F238E27FC236}">
                <a16:creationId xmlns:a16="http://schemas.microsoft.com/office/drawing/2014/main" id="{BAC9C6A7-1459-DACF-4C39-E6DBB5FB167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315208"/>
            <a:ext cx="3606800" cy="30347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Taiping rebellion card">
            <a:extLst>
              <a:ext uri="{FF2B5EF4-FFF2-40B4-BE49-F238E27FC236}">
                <a16:creationId xmlns:a16="http://schemas.microsoft.com/office/drawing/2014/main" id="{636677CC-B729-D355-F33E-24D4E4970BD1}"/>
              </a:ext>
            </a:extLst>
          </p:cNvPr>
          <p:cNvSpPr/>
          <p:nvPr/>
        </p:nvSpPr>
        <p:spPr>
          <a:xfrm>
            <a:off x="4470400" y="3315208"/>
            <a:ext cx="7112000" cy="302260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iping rebellion">
            <a:extLst>
              <a:ext uri="{FF2B5EF4-FFF2-40B4-BE49-F238E27FC236}">
                <a16:creationId xmlns:a16="http://schemas.microsoft.com/office/drawing/2014/main" id="{97FF6EB8-0C44-A837-4950-8064ABF17A4E}"/>
              </a:ext>
            </a:extLst>
          </p:cNvPr>
          <p:cNvSpPr txBox="1"/>
          <p:nvPr/>
        </p:nvSpPr>
        <p:spPr>
          <a:xfrm>
            <a:off x="4749800" y="3493008"/>
            <a:ext cx="6629400" cy="2667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8382A"/>
                </a:solidFill>
                <a:latin typeface="Georgia" panose="02040502050405020303" pitchFamily="18" charset="0"/>
              </a:rPr>
              <a:t>Восстание тайпинов (1851–1864)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стало самым кровопролитным в истории (</a:t>
            </a: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около 30 млн жертв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). Восставшие: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Создали государство </a:t>
            </a: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Тайпин </a:t>
            </a:r>
            <a:r>
              <a:rPr lang="ru-RU" sz="2000" b="1" dirty="0" err="1">
                <a:solidFill>
                  <a:srgbClr val="B8382A"/>
                </a:solidFill>
                <a:latin typeface="Segoe UI" panose="020B0502040204020203" pitchFamily="34" charset="0"/>
              </a:rPr>
              <a:t>Тяньго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со столицей в Нанкине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Возглавлялись учителем Хун </a:t>
            </a:r>
            <a:r>
              <a:rPr lang="ru-RU" sz="2000" dirty="0" err="1">
                <a:solidFill>
                  <a:srgbClr val="23262E"/>
                </a:solidFill>
                <a:latin typeface="Segoe UI" panose="020B0502040204020203" pitchFamily="34" charset="0"/>
              </a:rPr>
              <a:t>Сюцюанем</a:t>
            </a:r>
            <a:endParaRPr lang="ru-RU" sz="2000" dirty="0">
              <a:solidFill>
                <a:srgbClr val="23262E"/>
              </a:solidFill>
              <a:latin typeface="Segoe UI" panose="020B0502040204020203" pitchFamily="34" charset="0"/>
            </a:endParaRP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Объединили идеи конфуцианства, буддизма и христианства</a:t>
            </a:r>
          </a:p>
        </p:txBody>
      </p:sp>
      <p:sp>
        <p:nvSpPr>
          <p:cNvPr id="12" name="Taiping rebellion bar">
            <a:extLst>
              <a:ext uri="{FF2B5EF4-FFF2-40B4-BE49-F238E27FC236}">
                <a16:creationId xmlns:a16="http://schemas.microsoft.com/office/drawing/2014/main" id="{83C7400A-9C58-0D62-FC91-4D2B54B85317}"/>
              </a:ext>
            </a:extLst>
          </p:cNvPr>
          <p:cNvSpPr/>
          <p:nvPr/>
        </p:nvSpPr>
        <p:spPr>
          <a:xfrm>
            <a:off x="4572000" y="3442208"/>
            <a:ext cx="50800" cy="27686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851E229E-3B69-1DB4-9200-29FF4990B01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71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F2040AE-AF74-C3B4-1226-C70FD3D98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«Небесное государство»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0E755FE1-4537-FC13-F3BB-3D323B48B45E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F1C18E5D-2ADA-A3F1-985E-7F025AE1A7D0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D50B50CF-9D2E-6026-8729-2C5283C50FAE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Intervention card">
            <a:extLst>
              <a:ext uri="{FF2B5EF4-FFF2-40B4-BE49-F238E27FC236}">
                <a16:creationId xmlns:a16="http://schemas.microsoft.com/office/drawing/2014/main" id="{AFF8DBD7-0E6A-7CFD-A31C-131211FC458B}"/>
              </a:ext>
            </a:extLst>
          </p:cNvPr>
          <p:cNvSpPr/>
          <p:nvPr/>
        </p:nvSpPr>
        <p:spPr>
          <a:xfrm>
            <a:off x="609600" y="1156208"/>
            <a:ext cx="4572000" cy="4089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Intervention">
            <a:extLst>
              <a:ext uri="{FF2B5EF4-FFF2-40B4-BE49-F238E27FC236}">
                <a16:creationId xmlns:a16="http://schemas.microsoft.com/office/drawing/2014/main" id="{2CF3C73B-42E0-3188-1F2B-0ED941F6BEA0}"/>
              </a:ext>
            </a:extLst>
          </p:cNvPr>
          <p:cNvSpPr txBox="1"/>
          <p:nvPr/>
        </p:nvSpPr>
        <p:spPr>
          <a:xfrm>
            <a:off x="889000" y="1334008"/>
            <a:ext cx="4089400" cy="3733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B8382A"/>
                </a:solidFill>
                <a:latin typeface="Georgia" panose="02040502050405020303" pitchFamily="18" charset="0"/>
              </a:rPr>
              <a:t>Иностранное вмешательство</a:t>
            </a:r>
          </a:p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B8382A"/>
                </a:solidFill>
                <a:latin typeface="Segoe UI" panose="020B0502040204020203" pitchFamily="34" charset="0"/>
              </a:rPr>
              <a:t>Вторая опиумная война </a:t>
            </a:r>
            <a:r>
              <a:rPr lang="ru-RU" sz="2200" b="1" dirty="0">
                <a:solidFill>
                  <a:srgbClr val="BF8D2A"/>
                </a:solidFill>
                <a:latin typeface="Segoe UI" panose="020B0502040204020203" pitchFamily="34" charset="0"/>
              </a:rPr>
              <a:t>(1856–1860):</a:t>
            </a: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Нападение Англии и Франции</a:t>
            </a: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Разграбление Пекина</a:t>
            </a: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Уничтожение дворца </a:t>
            </a:r>
            <a:r>
              <a:rPr lang="ru-RU" sz="2200" dirty="0" err="1">
                <a:solidFill>
                  <a:srgbClr val="23262E"/>
                </a:solidFill>
                <a:latin typeface="Segoe UI" panose="020B0502040204020203" pitchFamily="34" charset="0"/>
              </a:rPr>
              <a:t>Юаньминъюань</a:t>
            </a:r>
            <a:endParaRPr lang="ru-RU" sz="2200" dirty="0">
              <a:solidFill>
                <a:srgbClr val="23262E"/>
              </a:solidFill>
              <a:latin typeface="Segoe UI" panose="020B0502040204020203" pitchFamily="34" charset="0"/>
            </a:endParaRPr>
          </a:p>
          <a:p>
            <a:pPr marL="304800" indent="-304800">
              <a:spcAft>
                <a:spcPts val="600"/>
              </a:spcAft>
              <a:buClr>
                <a:srgbClr val="5A5F6B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200" dirty="0">
                <a:solidFill>
                  <a:srgbClr val="23262E"/>
                </a:solidFill>
                <a:latin typeface="Segoe UI" panose="020B0502040204020203" pitchFamily="34" charset="0"/>
              </a:rPr>
              <a:t>Новые неравноправные договоры</a:t>
            </a:r>
          </a:p>
        </p:txBody>
      </p:sp>
      <p:sp>
        <p:nvSpPr>
          <p:cNvPr id="8" name="Intervention bar">
            <a:extLst>
              <a:ext uri="{FF2B5EF4-FFF2-40B4-BE49-F238E27FC236}">
                <a16:creationId xmlns:a16="http://schemas.microsoft.com/office/drawing/2014/main" id="{9EF04890-D741-CF9F-BD14-D8B9FC91E16C}"/>
              </a:ext>
            </a:extLst>
          </p:cNvPr>
          <p:cNvSpPr/>
          <p:nvPr/>
        </p:nvSpPr>
        <p:spPr>
          <a:xfrm>
            <a:off x="711200" y="1283208"/>
            <a:ext cx="50800" cy="38354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Yuanmingyuan" descr="Руины дворца Юаньминъюань в Пекине. Фотография Э. Ольмера, 1872–1873 гг.">
            <a:extLst>
              <a:ext uri="{FF2B5EF4-FFF2-40B4-BE49-F238E27FC236}">
                <a16:creationId xmlns:a16="http://schemas.microsoft.com/office/drawing/2014/main" id="{0A3EDB5E-6525-30F2-9406-B8016BAB1DD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156208"/>
            <a:ext cx="6096000" cy="3175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2" name="Fleet" descr="Корабли европейского флота у берегов Китая. Живопись XIX в. (из исходной презентации)">
            <a:extLst>
              <a:ext uri="{FF2B5EF4-FFF2-40B4-BE49-F238E27FC236}">
                <a16:creationId xmlns:a16="http://schemas.microsoft.com/office/drawing/2014/main" id="{E52E972B-B173-7C36-36E2-FC12AA0532E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509008"/>
            <a:ext cx="6096000" cy="18409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3F545CD6-C418-155F-0BAA-42B9D8F28CC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971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FC1061E-CD99-C40F-610B-4A521D18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Раздел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EBE9C6BC-9012-AD40-7E28-542F3D4ACCEA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399A484-D159-51FE-6DA2-3BD19CD1FA4B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29C5396B-E7C3-122E-E691-5A44E73D55DA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Li Hongzhang" descr="Ли Хунчжан, один из руководителей политики самоусиления. Фотография 1871 г.">
            <a:extLst>
              <a:ext uri="{FF2B5EF4-FFF2-40B4-BE49-F238E27FC236}">
                <a16:creationId xmlns:a16="http://schemas.microsoft.com/office/drawing/2014/main" id="{0F605B0A-F45E-AAE6-AF1E-90CC476A670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56208"/>
            <a:ext cx="5461000" cy="51937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elf-strengthening card">
            <a:extLst>
              <a:ext uri="{FF2B5EF4-FFF2-40B4-BE49-F238E27FC236}">
                <a16:creationId xmlns:a16="http://schemas.microsoft.com/office/drawing/2014/main" id="{8F29CBD9-0409-AD90-738C-DCC5243EA967}"/>
              </a:ext>
            </a:extLst>
          </p:cNvPr>
          <p:cNvSpPr/>
          <p:nvPr/>
        </p:nvSpPr>
        <p:spPr>
          <a:xfrm>
            <a:off x="6426200" y="1283208"/>
            <a:ext cx="5156200" cy="3876040"/>
          </a:xfrm>
          <a:prstGeom prst="roundRect">
            <a:avLst>
              <a:gd name="adj" fmla="val 6000"/>
            </a:avLst>
          </a:prstGeom>
          <a:solidFill>
            <a:srgbClr val="F6EBD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elf-strengthening">
            <a:extLst>
              <a:ext uri="{FF2B5EF4-FFF2-40B4-BE49-F238E27FC236}">
                <a16:creationId xmlns:a16="http://schemas.microsoft.com/office/drawing/2014/main" id="{F34960D1-4FA0-A80E-074D-EB28BB860540}"/>
              </a:ext>
            </a:extLst>
          </p:cNvPr>
          <p:cNvSpPr txBox="1"/>
          <p:nvPr/>
        </p:nvSpPr>
        <p:spPr>
          <a:xfrm>
            <a:off x="6705600" y="1461008"/>
            <a:ext cx="4673600" cy="3520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BF8D2A"/>
                </a:solidFill>
                <a:latin typeface="Segoe UI" panose="020B0502040204020203" pitchFamily="34" charset="0"/>
              </a:rPr>
              <a:t>Политика самоусиления</a:t>
            </a: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 не дала существенных результатов:</a:t>
            </a:r>
          </a:p>
          <a:p>
            <a:pPr marL="304800" indent="-304800">
              <a:spcAft>
                <a:spcPts val="6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Реформы затронули только армию</a:t>
            </a:r>
          </a:p>
          <a:p>
            <a:pPr marL="304800" indent="-304800">
              <a:spcAft>
                <a:spcPts val="6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Мешали коррупция и бюрократия</a:t>
            </a:r>
          </a:p>
          <a:p>
            <a:pPr marL="304800" indent="-304800">
              <a:spcAft>
                <a:spcPts val="600"/>
              </a:spcAft>
              <a:buClr>
                <a:srgbClr val="BF8D2A"/>
              </a:buClr>
              <a:buSzPct val="70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Серьёзные изменения начались </a:t>
            </a:r>
            <a:r>
              <a:rPr lang="ru-RU" sz="2400" b="1" dirty="0">
                <a:solidFill>
                  <a:srgbClr val="B8382A"/>
                </a:solidFill>
                <a:latin typeface="Segoe UI" panose="020B0502040204020203" pitchFamily="34" charset="0"/>
              </a:rPr>
              <a:t>только в 1890-х годах</a:t>
            </a:r>
          </a:p>
        </p:txBody>
      </p:sp>
      <p:sp>
        <p:nvSpPr>
          <p:cNvPr id="10" name="Self-strengthening bar">
            <a:extLst>
              <a:ext uri="{FF2B5EF4-FFF2-40B4-BE49-F238E27FC236}">
                <a16:creationId xmlns:a16="http://schemas.microsoft.com/office/drawing/2014/main" id="{DDF44287-FAA7-7A44-BAAD-5331782D1E52}"/>
              </a:ext>
            </a:extLst>
          </p:cNvPr>
          <p:cNvSpPr/>
          <p:nvPr/>
        </p:nvSpPr>
        <p:spPr>
          <a:xfrm>
            <a:off x="6527800" y="1410208"/>
            <a:ext cx="50800" cy="3622040"/>
          </a:xfrm>
          <a:prstGeom prst="rect">
            <a:avLst/>
          </a:prstGeom>
          <a:solidFill>
            <a:srgbClr val="BF8D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8D2AA984-ADFF-8B74-501F-8243461BD99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516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05A6860-F049-A551-8A74-027D83DAC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Раздел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FE0883E8-05E0-28E9-1B37-F35E29F31E21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728477A-E3C2-877E-D4CE-B5E80F72EE88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7C0E49D6-0F37-4180-4C9E-853856888CE9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pheres">
            <a:extLst>
              <a:ext uri="{FF2B5EF4-FFF2-40B4-BE49-F238E27FC236}">
                <a16:creationId xmlns:a16="http://schemas.microsoft.com/office/drawing/2014/main" id="{D598A922-80E8-519F-1B63-F705F6846D3D}"/>
              </a:ext>
            </a:extLst>
          </p:cNvPr>
          <p:cNvSpPr txBox="1"/>
          <p:nvPr/>
        </p:nvSpPr>
        <p:spPr>
          <a:xfrm>
            <a:off x="609600" y="1156208"/>
            <a:ext cx="5080000" cy="355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B8382A"/>
                </a:solidFill>
                <a:latin typeface="Segoe UI" panose="020B0502040204020203" pitchFamily="34" charset="0"/>
              </a:rPr>
              <a:t>Последствия поражения в войне с Японией </a:t>
            </a:r>
            <a:r>
              <a:rPr lang="ru-RU" sz="2100" b="1" dirty="0">
                <a:solidFill>
                  <a:srgbClr val="BF8D2A"/>
                </a:solidFill>
                <a:latin typeface="Segoe UI" panose="020B0502040204020203" pitchFamily="34" charset="0"/>
              </a:rPr>
              <a:t>(1894–1895)</a:t>
            </a:r>
            <a:r>
              <a:rPr lang="ru-RU" sz="2100" b="1" dirty="0">
                <a:solidFill>
                  <a:srgbClr val="B8382A"/>
                </a:solidFill>
                <a:latin typeface="Segoe UI" panose="020B0502040204020203" pitchFamily="34" charset="0"/>
              </a:rPr>
              <a:t>:</a:t>
            </a:r>
          </a:p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23262E"/>
                </a:solidFill>
                <a:latin typeface="Segoe UI" panose="020B0502040204020203" pitchFamily="34" charset="0"/>
              </a:rPr>
              <a:t>Раздел на сферы влияния:</a:t>
            </a:r>
          </a:p>
          <a:p>
            <a:pPr marL="584200" indent="-279400">
              <a:spcAft>
                <a:spcPts val="400"/>
              </a:spcAft>
              <a:buClr>
                <a:srgbClr val="5A5F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Франция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 — юг Китая</a:t>
            </a:r>
          </a:p>
          <a:p>
            <a:pPr marL="584200" indent="-279400">
              <a:spcAft>
                <a:spcPts val="400"/>
              </a:spcAft>
              <a:buClr>
                <a:srgbClr val="5A5F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Англия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 — долина Янцзы</a:t>
            </a:r>
          </a:p>
          <a:p>
            <a:pPr marL="584200" indent="-279400">
              <a:spcAft>
                <a:spcPts val="400"/>
              </a:spcAft>
              <a:buClr>
                <a:srgbClr val="5A5F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Германия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 — Шаньдун</a:t>
            </a:r>
          </a:p>
          <a:p>
            <a:pPr marL="584200" indent="-279400">
              <a:spcAft>
                <a:spcPts val="400"/>
              </a:spcAft>
              <a:buClr>
                <a:srgbClr val="5A5F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Россия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 — Маньчжурия</a:t>
            </a:r>
          </a:p>
          <a:p>
            <a:pPr marL="304800" indent="-304800">
              <a:spcAft>
                <a:spcPts val="400"/>
              </a:spcAft>
              <a:buClr>
                <a:srgbClr val="5A5F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Распространение концессий</a:t>
            </a:r>
          </a:p>
          <a:p>
            <a:pPr marL="304800" indent="-304800">
              <a:spcAft>
                <a:spcPts val="400"/>
              </a:spcAft>
              <a:buClr>
                <a:srgbClr val="5A5F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Принятие </a:t>
            </a:r>
            <a:r>
              <a:rPr lang="ru-RU" sz="2100" b="1" dirty="0">
                <a:solidFill>
                  <a:srgbClr val="5A5F6B"/>
                </a:solidFill>
                <a:latin typeface="Segoe UI" panose="020B0502040204020203" pitchFamily="34" charset="0"/>
              </a:rPr>
              <a:t>доктрины «открытых дверей» США</a:t>
            </a:r>
          </a:p>
        </p:txBody>
      </p:sp>
      <p:sp>
        <p:nvSpPr>
          <p:cNvPr id="7" name="Spheres map mount">
            <a:extLst>
              <a:ext uri="{FF2B5EF4-FFF2-40B4-BE49-F238E27FC236}">
                <a16:creationId xmlns:a16="http://schemas.microsoft.com/office/drawing/2014/main" id="{5F346EF0-9166-8B22-7982-48D6F9F4A8C3}"/>
              </a:ext>
            </a:extLst>
          </p:cNvPr>
          <p:cNvSpPr/>
          <p:nvPr/>
        </p:nvSpPr>
        <p:spPr>
          <a:xfrm>
            <a:off x="5969000" y="782630"/>
            <a:ext cx="5715000" cy="514034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Spheres map" descr="Карта: Китай в конце XIX – начале XX в. (из исходной презентации)">
            <a:extLst>
              <a:ext uri="{FF2B5EF4-FFF2-40B4-BE49-F238E27FC236}">
                <a16:creationId xmlns:a16="http://schemas.microsoft.com/office/drawing/2014/main" id="{833DBE0F-84FF-745C-6618-17BA58C0DA5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884230"/>
            <a:ext cx="5511800" cy="4937139"/>
          </a:xfrm>
          <a:prstGeom prst="rect">
            <a:avLst/>
          </a:prstGeom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0AB05028-764F-4840-DE45-3B66F6513C8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995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263990F-5A65-ACF2-0993-63C4A7282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0" y="304800"/>
            <a:ext cx="58674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Раздел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6E2598C3-55D3-4B4A-9A7C-32A84B715649}"/>
              </a:ext>
            </a:extLst>
          </p:cNvPr>
          <p:cNvSpPr/>
          <p:nvPr/>
        </p:nvSpPr>
        <p:spPr>
          <a:xfrm>
            <a:off x="57150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6F81533-BAA2-F0DD-C010-DCE54D802FA8}"/>
              </a:ext>
            </a:extLst>
          </p:cNvPr>
          <p:cNvCxnSpPr/>
          <p:nvPr/>
        </p:nvCxnSpPr>
        <p:spPr>
          <a:xfrm>
            <a:off x="61468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52C2BDE0-F5E9-8109-9000-C5F32AB3F1C4}"/>
              </a:ext>
            </a:extLst>
          </p:cNvPr>
          <p:cNvSpPr/>
          <p:nvPr/>
        </p:nvSpPr>
        <p:spPr>
          <a:xfrm>
            <a:off x="82296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Boxers" descr="Ихэтуани, 1900 г. Фотография (из исходной презентации)">
            <a:extLst>
              <a:ext uri="{FF2B5EF4-FFF2-40B4-BE49-F238E27FC236}">
                <a16:creationId xmlns:a16="http://schemas.microsoft.com/office/drawing/2014/main" id="{144ABD33-56BE-5C45-120C-FE7753F96C0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4902200" cy="5969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Boxer events">
            <a:extLst>
              <a:ext uri="{FF2B5EF4-FFF2-40B4-BE49-F238E27FC236}">
                <a16:creationId xmlns:a16="http://schemas.microsoft.com/office/drawing/2014/main" id="{E65B38AE-EE3D-6F41-638D-3F2AF16EDB50}"/>
              </a:ext>
            </a:extLst>
          </p:cNvPr>
          <p:cNvSpPr txBox="1"/>
          <p:nvPr/>
        </p:nvSpPr>
        <p:spPr>
          <a:xfrm>
            <a:off x="5715000" y="1156208"/>
            <a:ext cx="5867400" cy="3459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300" dirty="0">
                <a:solidFill>
                  <a:srgbClr val="2E7D6B"/>
                </a:solidFill>
                <a:latin typeface="Georgia" panose="02040502050405020303" pitchFamily="18" charset="0"/>
              </a:rPr>
              <a:t>Восстание ихэтуаней </a:t>
            </a:r>
            <a:r>
              <a:rPr lang="ru-RU" sz="2300" dirty="0">
                <a:solidFill>
                  <a:srgbClr val="BF8D2A"/>
                </a:solidFill>
                <a:latin typeface="Georgia" panose="02040502050405020303" pitchFamily="18" charset="0"/>
              </a:rPr>
              <a:t>(1900)</a:t>
            </a:r>
          </a:p>
          <a:p>
            <a:pPr>
              <a:spcAft>
                <a:spcPts val="400"/>
              </a:spcAft>
            </a:pPr>
            <a:r>
              <a:rPr lang="ru-RU" sz="2300" b="1" dirty="0">
                <a:solidFill>
                  <a:srgbClr val="2E7D6B"/>
                </a:solidFill>
                <a:latin typeface="Segoe UI" panose="020B0502040204020203" pitchFamily="34" charset="0"/>
              </a:rPr>
              <a:t>Основные события:</a:t>
            </a:r>
          </a:p>
          <a:p>
            <a:pPr marL="304800" indent="-304800">
              <a:spcAft>
                <a:spcPts val="4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3262E"/>
                </a:solidFill>
                <a:latin typeface="Segoe UI" panose="020B0502040204020203" pitchFamily="34" charset="0"/>
              </a:rPr>
              <a:t>Народное восстание против иностранцев</a:t>
            </a:r>
          </a:p>
          <a:p>
            <a:pPr marL="304800" indent="-304800">
              <a:spcAft>
                <a:spcPts val="4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3262E"/>
                </a:solidFill>
                <a:latin typeface="Segoe UI" panose="020B0502040204020203" pitchFamily="34" charset="0"/>
              </a:rPr>
              <a:t>Применение боевых искусств («боксёры»)</a:t>
            </a:r>
          </a:p>
          <a:p>
            <a:pPr marL="304800" indent="-304800">
              <a:spcAft>
                <a:spcPts val="4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3262E"/>
                </a:solidFill>
                <a:latin typeface="Segoe UI" panose="020B0502040204020203" pitchFamily="34" charset="0"/>
              </a:rPr>
              <a:t>Нападения на европейцев</a:t>
            </a:r>
          </a:p>
          <a:p>
            <a:pPr marL="304800" indent="-304800">
              <a:spcAft>
                <a:spcPts val="4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3262E"/>
                </a:solidFill>
                <a:latin typeface="Segoe UI" panose="020B0502040204020203" pitchFamily="34" charset="0"/>
              </a:rPr>
              <a:t>Вмешательство армии восьми держав</a:t>
            </a:r>
          </a:p>
          <a:p>
            <a:pPr marL="304800" indent="-304800">
              <a:spcAft>
                <a:spcPts val="4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300" dirty="0">
                <a:solidFill>
                  <a:srgbClr val="23262E"/>
                </a:solidFill>
                <a:latin typeface="Segoe UI" panose="020B0502040204020203" pitchFamily="34" charset="0"/>
              </a:rPr>
              <a:t>Подавление восстания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F90D14EF-C48E-9381-D65A-61347E924AA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158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143C3F8-78B6-7C57-0DBE-DDB5D9DC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Раздел 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5A2097C0-AC9C-F397-4489-7103B91C6C6A}"/>
              </a:ext>
            </a:extLst>
          </p:cNvPr>
          <p:cNvSpPr/>
          <p:nvPr/>
        </p:nvSpPr>
        <p:spPr>
          <a:xfrm>
            <a:off x="609600" y="9022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518E14B-FC7D-2381-0576-693E498BCE2B}"/>
              </a:ext>
            </a:extLst>
          </p:cNvPr>
          <p:cNvCxnSpPr/>
          <p:nvPr/>
        </p:nvCxnSpPr>
        <p:spPr>
          <a:xfrm>
            <a:off x="1041400" y="1003808"/>
            <a:ext cx="2032000" cy="0"/>
          </a:xfrm>
          <a:prstGeom prst="line">
            <a:avLst/>
          </a:prstGeom>
          <a:ln w="9525">
            <a:solidFill>
              <a:srgbClr val="BF8D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C42A2D2C-ABDF-86B6-EFD3-8627D5982BBF}"/>
              </a:ext>
            </a:extLst>
          </p:cNvPr>
          <p:cNvSpPr/>
          <p:nvPr/>
        </p:nvSpPr>
        <p:spPr>
          <a:xfrm>
            <a:off x="3124200" y="965708"/>
            <a:ext cx="76200" cy="7620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un Yat-sen" descr="Сунь Ятсен. Фотография 1911 г.">
            <a:extLst>
              <a:ext uri="{FF2B5EF4-FFF2-40B4-BE49-F238E27FC236}">
                <a16:creationId xmlns:a16="http://schemas.microsoft.com/office/drawing/2014/main" id="{F48D9BE8-FBA5-9F8C-D41D-AF435F7B015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232408"/>
            <a:ext cx="1320800" cy="1676400"/>
          </a:xfrm>
          <a:prstGeom prst="ellipse">
            <a:avLst/>
          </a:prstGeom>
          <a:ln w="15875">
            <a:solidFill>
              <a:srgbClr val="2E7D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un Yat-sen ring">
            <a:extLst>
              <a:ext uri="{FF2B5EF4-FFF2-40B4-BE49-F238E27FC236}">
                <a16:creationId xmlns:a16="http://schemas.microsoft.com/office/drawing/2014/main" id="{7B58FF47-CCFA-6737-1EBA-6B831606EE89}"/>
              </a:ext>
            </a:extLst>
          </p:cNvPr>
          <p:cNvSpPr/>
          <p:nvPr/>
        </p:nvSpPr>
        <p:spPr>
          <a:xfrm>
            <a:off x="647700" y="1168908"/>
            <a:ext cx="1447800" cy="1803400"/>
          </a:xfrm>
          <a:prstGeom prst="ellipse">
            <a:avLst/>
          </a:prstGeom>
          <a:noFill/>
          <a:ln w="9525" cap="flat" cmpd="sng" algn="ctr">
            <a:solidFill>
              <a:srgbClr val="2E7D6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volution">
            <a:extLst>
              <a:ext uri="{FF2B5EF4-FFF2-40B4-BE49-F238E27FC236}">
                <a16:creationId xmlns:a16="http://schemas.microsoft.com/office/drawing/2014/main" id="{BFE03BEE-6E80-A3C2-4FFE-2C48F0109D9E}"/>
              </a:ext>
            </a:extLst>
          </p:cNvPr>
          <p:cNvSpPr txBox="1"/>
          <p:nvPr/>
        </p:nvSpPr>
        <p:spPr>
          <a:xfrm>
            <a:off x="2311400" y="1156208"/>
            <a:ext cx="3429000" cy="3530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000" b="1" dirty="0">
                <a:solidFill>
                  <a:srgbClr val="2E7D6B"/>
                </a:solidFill>
                <a:latin typeface="Segoe UI" panose="020B0502040204020203" pitchFamily="34" charset="0"/>
              </a:rPr>
              <a:t>Сунь Ятсен и революция:</a:t>
            </a:r>
          </a:p>
          <a:p>
            <a:pPr marL="304800" indent="-304800">
              <a:spcAft>
                <a:spcPts val="2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Создание «Союзной лиги»</a:t>
            </a:r>
          </a:p>
          <a:p>
            <a:pPr>
              <a:spcAft>
                <a:spcPts val="200"/>
              </a:spcAft>
            </a:pPr>
            <a:r>
              <a:rPr lang="ru-RU" sz="2000" b="1" dirty="0">
                <a:solidFill>
                  <a:srgbClr val="2E7D6B"/>
                </a:solidFill>
                <a:latin typeface="Segoe UI" panose="020B0502040204020203" pitchFamily="34" charset="0"/>
              </a:rPr>
              <a:t>Программа из трёх принципов:</a:t>
            </a:r>
          </a:p>
          <a:p>
            <a:pPr marL="584200" indent="-279400">
              <a:spcAft>
                <a:spcPts val="200"/>
              </a:spcAft>
              <a:buClr>
                <a:srgbClr val="2E7D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Национализм</a:t>
            </a:r>
          </a:p>
          <a:p>
            <a:pPr marL="584200" indent="-279400">
              <a:spcAft>
                <a:spcPts val="200"/>
              </a:spcAft>
              <a:buClr>
                <a:srgbClr val="2E7D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Народовластие</a:t>
            </a:r>
          </a:p>
          <a:p>
            <a:pPr marL="584200" indent="-279400">
              <a:spcAft>
                <a:spcPts val="200"/>
              </a:spcAft>
              <a:buClr>
                <a:srgbClr val="2E7D6B"/>
              </a:buClr>
              <a:buSzPct val="100000"/>
              <a:buFont typeface="Segoe UI" panose="020B0502040204020203" pitchFamily="34" charset="0"/>
              <a:buChar char="–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Народное благосостояние</a:t>
            </a:r>
          </a:p>
          <a:p>
            <a:pPr marL="304800" indent="-304800">
              <a:spcAft>
                <a:spcPts val="2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b="1" dirty="0">
                <a:solidFill>
                  <a:srgbClr val="B8382A"/>
                </a:solidFill>
                <a:latin typeface="Segoe UI" panose="020B0502040204020203" pitchFamily="34" charset="0"/>
              </a:rPr>
              <a:t>Революция 1911 года</a:t>
            </a:r>
          </a:p>
          <a:p>
            <a:pPr marL="304800" indent="-304800">
              <a:spcAft>
                <a:spcPts val="200"/>
              </a:spcAft>
              <a:buClr>
                <a:srgbClr val="2E7D6B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Провозглашение республики</a:t>
            </a:r>
          </a:p>
        </p:txBody>
      </p:sp>
      <p:cxnSp>
        <p:nvCxnSpPr>
          <p:cNvPr id="10" name="Arrow">
            <a:extLst>
              <a:ext uri="{FF2B5EF4-FFF2-40B4-BE49-F238E27FC236}">
                <a16:creationId xmlns:a16="http://schemas.microsoft.com/office/drawing/2014/main" id="{1888736A-67D8-B70C-7AF3-9A0663BD8028}"/>
              </a:ext>
            </a:extLst>
          </p:cNvPr>
          <p:cNvCxnSpPr/>
          <p:nvPr/>
        </p:nvCxnSpPr>
        <p:spPr>
          <a:xfrm>
            <a:off x="5969000" y="3429000"/>
            <a:ext cx="381000" cy="0"/>
          </a:xfrm>
          <a:prstGeom prst="line">
            <a:avLst/>
          </a:prstGeom>
          <a:ln w="38100">
            <a:solidFill>
              <a:srgbClr val="B8382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sults card">
            <a:extLst>
              <a:ext uri="{FF2B5EF4-FFF2-40B4-BE49-F238E27FC236}">
                <a16:creationId xmlns:a16="http://schemas.microsoft.com/office/drawing/2014/main" id="{20EF3C44-6DDE-10A8-5CD1-9371CC474747}"/>
              </a:ext>
            </a:extLst>
          </p:cNvPr>
          <p:cNvSpPr/>
          <p:nvPr/>
        </p:nvSpPr>
        <p:spPr>
          <a:xfrm>
            <a:off x="6502400" y="1156208"/>
            <a:ext cx="5080000" cy="2976880"/>
          </a:xfrm>
          <a:prstGeom prst="roundRect">
            <a:avLst>
              <a:gd name="adj" fmla="val 6000"/>
            </a:avLst>
          </a:prstGeom>
          <a:solidFill>
            <a:srgbClr val="F7E2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sults">
            <a:extLst>
              <a:ext uri="{FF2B5EF4-FFF2-40B4-BE49-F238E27FC236}">
                <a16:creationId xmlns:a16="http://schemas.microsoft.com/office/drawing/2014/main" id="{39F1B0BC-9CF7-B2EE-F3A3-AEB31BEF80DC}"/>
              </a:ext>
            </a:extLst>
          </p:cNvPr>
          <p:cNvSpPr txBox="1"/>
          <p:nvPr/>
        </p:nvSpPr>
        <p:spPr>
          <a:xfrm>
            <a:off x="6781800" y="1334008"/>
            <a:ext cx="4597400" cy="2621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B8382A"/>
                </a:solidFill>
                <a:latin typeface="Georgia" panose="02040502050405020303" pitchFamily="18" charset="0"/>
              </a:rPr>
              <a:t>Итоги революции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Отстранение Сунь Ятсена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Приход к власти Юань Шикая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Запрет партии Гоминьдан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Сохранение внешней зависимости</a:t>
            </a:r>
          </a:p>
          <a:p>
            <a:pPr marL="304800" indent="-304800">
              <a:spcAft>
                <a:spcPts val="600"/>
              </a:spcAft>
              <a:buClr>
                <a:srgbClr val="B8382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Ослабление государства внутренними противоречиями</a:t>
            </a:r>
          </a:p>
        </p:txBody>
      </p:sp>
      <p:sp>
        <p:nvSpPr>
          <p:cNvPr id="13" name="Results bar">
            <a:extLst>
              <a:ext uri="{FF2B5EF4-FFF2-40B4-BE49-F238E27FC236}">
                <a16:creationId xmlns:a16="http://schemas.microsoft.com/office/drawing/2014/main" id="{89D75B25-35D8-13AA-C5C4-4E38A9D4C7E2}"/>
              </a:ext>
            </a:extLst>
          </p:cNvPr>
          <p:cNvSpPr/>
          <p:nvPr/>
        </p:nvSpPr>
        <p:spPr>
          <a:xfrm>
            <a:off x="6604000" y="1283208"/>
            <a:ext cx="50800" cy="2722880"/>
          </a:xfrm>
          <a:prstGeom prst="rect">
            <a:avLst/>
          </a:prstGeom>
          <a:solidFill>
            <a:srgbClr val="B838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Yuan Shikai" descr="Юань Шикай. Фотография 1915 г.">
            <a:extLst>
              <a:ext uri="{FF2B5EF4-FFF2-40B4-BE49-F238E27FC236}">
                <a16:creationId xmlns:a16="http://schemas.microsoft.com/office/drawing/2014/main" id="{8FFC5E71-82A8-4C1F-471C-E57FEF744E3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3188208"/>
            <a:ext cx="1320800" cy="1676400"/>
          </a:xfrm>
          <a:prstGeom prst="ellipse">
            <a:avLst/>
          </a:prstGeom>
          <a:ln w="15875">
            <a:solidFill>
              <a:srgbClr val="5A5F6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Yuan Shikai ring">
            <a:extLst>
              <a:ext uri="{FF2B5EF4-FFF2-40B4-BE49-F238E27FC236}">
                <a16:creationId xmlns:a16="http://schemas.microsoft.com/office/drawing/2014/main" id="{8E97D6B2-976A-A654-DBB2-DA823499F972}"/>
              </a:ext>
            </a:extLst>
          </p:cNvPr>
          <p:cNvSpPr/>
          <p:nvPr/>
        </p:nvSpPr>
        <p:spPr>
          <a:xfrm>
            <a:off x="647700" y="3124708"/>
            <a:ext cx="1447800" cy="1803400"/>
          </a:xfrm>
          <a:prstGeom prst="ellipse">
            <a:avLst/>
          </a:prstGeom>
          <a:noFill/>
          <a:ln w="9525" cap="flat" cmpd="sng" algn="ctr">
            <a:solidFill>
              <a:srgbClr val="5A5F6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99672F94-7C7A-1D2A-7FB2-DE5E3178395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0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1C3B16A-3ACD-A64A-5F2F-89E8F49EC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Япония: реформы эпохи </a:t>
            </a:r>
            <a:r>
              <a:rPr lang="ru-RU" sz="3600" dirty="0" err="1">
                <a:solidFill>
                  <a:srgbClr val="23262E"/>
                </a:solidFill>
                <a:latin typeface="Georgia" panose="02040502050405020303" pitchFamily="18" charset="0"/>
              </a:rPr>
              <a:t>Тэмпо</a:t>
            </a:r>
            <a:endParaRPr lang="ru-RU" sz="3600" dirty="0">
              <a:solidFill>
                <a:srgbClr val="23262E"/>
              </a:solidFill>
              <a:latin typeface="Georgia" panose="02040502050405020303" pitchFamily="18" charset="0"/>
            </a:endParaRP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5F6C2665-155F-595C-9D8B-80A92531C979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D7D5E04B-B4CE-618D-5DF5-B30BF86D6388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FC8214AC-886A-FED4-E381-497C98FC4218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209D6A18-080F-B643-72D5-61C2F879CC05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942CA88E-6997-0971-0E9F-A3C70D8C35B0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C49A0ECC-DA9E-00FD-DD3C-637BB5EC0ED0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C940C1A7-0508-26BB-0EB9-3827241BDEBA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E92BCD6C-40B8-FC98-FE8A-B8F71113E14D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0B9AACC9-70F7-F2B7-2ED5-A003F5E0F15E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E9FA344B-6455-7557-F2F6-3AE903D4FA81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B58E616A-135D-4C1C-0831-26C84AABB3F3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77D2A009-6EB3-ECA9-8B99-9909E863A07F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75697843-AFA0-89BA-A24E-5F449075C3A7}"/>
              </a:ext>
            </a:extLst>
          </p:cNvPr>
          <p:cNvSpPr txBox="1"/>
          <p:nvPr/>
        </p:nvSpPr>
        <p:spPr>
          <a:xfrm>
            <a:off x="609600" y="1105408"/>
            <a:ext cx="5080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2C4C7E"/>
                </a:solidFill>
                <a:latin typeface="Georgia" panose="02040502050405020303" pitchFamily="18" charset="0"/>
              </a:rPr>
              <a:t>Система власти</a:t>
            </a:r>
          </a:p>
        </p:txBody>
      </p:sp>
      <p:sp>
        <p:nvSpPr>
          <p:cNvPr id="16" name="Power 1 card">
            <a:extLst>
              <a:ext uri="{FF2B5EF4-FFF2-40B4-BE49-F238E27FC236}">
                <a16:creationId xmlns:a16="http://schemas.microsoft.com/office/drawing/2014/main" id="{432AA382-9EBA-F23C-F401-E6707C7DC1E3}"/>
              </a:ext>
            </a:extLst>
          </p:cNvPr>
          <p:cNvSpPr/>
          <p:nvPr/>
        </p:nvSpPr>
        <p:spPr>
          <a:xfrm>
            <a:off x="609600" y="1598168"/>
            <a:ext cx="2489200" cy="107188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ower 1">
            <a:extLst>
              <a:ext uri="{FF2B5EF4-FFF2-40B4-BE49-F238E27FC236}">
                <a16:creationId xmlns:a16="http://schemas.microsoft.com/office/drawing/2014/main" id="{088E3EC8-8609-B294-A8AC-B9771E517CA6}"/>
              </a:ext>
            </a:extLst>
          </p:cNvPr>
          <p:cNvSpPr txBox="1"/>
          <p:nvPr/>
        </p:nvSpPr>
        <p:spPr>
          <a:xfrm>
            <a:off x="812800" y="1699768"/>
            <a:ext cx="21590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A3456A"/>
                </a:solidFill>
                <a:latin typeface="Georgia" panose="02040502050405020303" pitchFamily="18" charset="0"/>
              </a:rPr>
              <a:t>Император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 (формальный глава)</a:t>
            </a:r>
          </a:p>
        </p:txBody>
      </p:sp>
      <p:sp>
        <p:nvSpPr>
          <p:cNvPr id="18" name="Power 1 bar">
            <a:extLst>
              <a:ext uri="{FF2B5EF4-FFF2-40B4-BE49-F238E27FC236}">
                <a16:creationId xmlns:a16="http://schemas.microsoft.com/office/drawing/2014/main" id="{6B616642-817F-BAFF-7E74-3AA325EEF58F}"/>
              </a:ext>
            </a:extLst>
          </p:cNvPr>
          <p:cNvSpPr/>
          <p:nvPr/>
        </p:nvSpPr>
        <p:spPr>
          <a:xfrm>
            <a:off x="711200" y="1725168"/>
            <a:ext cx="50800" cy="817880"/>
          </a:xfrm>
          <a:prstGeom prst="rect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Arrow">
            <a:extLst>
              <a:ext uri="{FF2B5EF4-FFF2-40B4-BE49-F238E27FC236}">
                <a16:creationId xmlns:a16="http://schemas.microsoft.com/office/drawing/2014/main" id="{850F4A4C-AE1C-C40E-CC86-59CE106FA767}"/>
              </a:ext>
            </a:extLst>
          </p:cNvPr>
          <p:cNvCxnSpPr/>
          <p:nvPr/>
        </p:nvCxnSpPr>
        <p:spPr>
          <a:xfrm>
            <a:off x="3124200" y="2068068"/>
            <a:ext cx="279400" cy="0"/>
          </a:xfrm>
          <a:prstGeom prst="line">
            <a:avLst/>
          </a:prstGeom>
          <a:ln w="28575">
            <a:solidFill>
              <a:srgbClr val="2C4C7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Power 2 card">
            <a:extLst>
              <a:ext uri="{FF2B5EF4-FFF2-40B4-BE49-F238E27FC236}">
                <a16:creationId xmlns:a16="http://schemas.microsoft.com/office/drawing/2014/main" id="{BFDF583C-1811-0D2A-F809-A7A5DBD2EF17}"/>
              </a:ext>
            </a:extLst>
          </p:cNvPr>
          <p:cNvSpPr/>
          <p:nvPr/>
        </p:nvSpPr>
        <p:spPr>
          <a:xfrm>
            <a:off x="3429000" y="1598168"/>
            <a:ext cx="2489200" cy="107188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Power 2">
            <a:extLst>
              <a:ext uri="{FF2B5EF4-FFF2-40B4-BE49-F238E27FC236}">
                <a16:creationId xmlns:a16="http://schemas.microsoft.com/office/drawing/2014/main" id="{E39E14EB-78B6-733C-C3C1-FB9A459C31FF}"/>
              </a:ext>
            </a:extLst>
          </p:cNvPr>
          <p:cNvSpPr txBox="1"/>
          <p:nvPr/>
        </p:nvSpPr>
        <p:spPr>
          <a:xfrm>
            <a:off x="3632200" y="1699768"/>
            <a:ext cx="2159000" cy="868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C4C7E"/>
                </a:solidFill>
                <a:latin typeface="Georgia" panose="02040502050405020303" pitchFamily="18" charset="0"/>
              </a:rPr>
              <a:t>Сёгуны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 (фактические правители)</a:t>
            </a:r>
          </a:p>
        </p:txBody>
      </p:sp>
      <p:sp>
        <p:nvSpPr>
          <p:cNvPr id="22" name="Power 2 bar">
            <a:extLst>
              <a:ext uri="{FF2B5EF4-FFF2-40B4-BE49-F238E27FC236}">
                <a16:creationId xmlns:a16="http://schemas.microsoft.com/office/drawing/2014/main" id="{F9887869-0546-F967-2690-74951FC39A28}"/>
              </a:ext>
            </a:extLst>
          </p:cNvPr>
          <p:cNvSpPr/>
          <p:nvPr/>
        </p:nvSpPr>
        <p:spPr>
          <a:xfrm>
            <a:off x="3530600" y="1725168"/>
            <a:ext cx="50800" cy="817880"/>
          </a:xfrm>
          <a:prstGeom prst="rect">
            <a:avLst/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Arrow">
            <a:extLst>
              <a:ext uri="{FF2B5EF4-FFF2-40B4-BE49-F238E27FC236}">
                <a16:creationId xmlns:a16="http://schemas.microsoft.com/office/drawing/2014/main" id="{A042D3F3-B80C-411F-A5E8-2B7297E9A607}"/>
              </a:ext>
            </a:extLst>
          </p:cNvPr>
          <p:cNvCxnSpPr/>
          <p:nvPr/>
        </p:nvCxnSpPr>
        <p:spPr>
          <a:xfrm>
            <a:off x="5943600" y="2068068"/>
            <a:ext cx="279400" cy="0"/>
          </a:xfrm>
          <a:prstGeom prst="line">
            <a:avLst/>
          </a:prstGeom>
          <a:ln w="28575">
            <a:solidFill>
              <a:srgbClr val="2C4C7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Power 3 card">
            <a:extLst>
              <a:ext uri="{FF2B5EF4-FFF2-40B4-BE49-F238E27FC236}">
                <a16:creationId xmlns:a16="http://schemas.microsoft.com/office/drawing/2014/main" id="{51E046ED-DB6B-DC78-782C-486EC49CB92D}"/>
              </a:ext>
            </a:extLst>
          </p:cNvPr>
          <p:cNvSpPr/>
          <p:nvPr/>
        </p:nvSpPr>
        <p:spPr>
          <a:xfrm>
            <a:off x="6248400" y="1598168"/>
            <a:ext cx="2489200" cy="939800"/>
          </a:xfrm>
          <a:prstGeom prst="roundRect">
            <a:avLst>
              <a:gd name="adj" fmla="val 6000"/>
            </a:avLst>
          </a:prstGeom>
          <a:solidFill>
            <a:srgbClr val="E1EC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Power 3">
            <a:extLst>
              <a:ext uri="{FF2B5EF4-FFF2-40B4-BE49-F238E27FC236}">
                <a16:creationId xmlns:a16="http://schemas.microsoft.com/office/drawing/2014/main" id="{EDCEEA59-5540-B781-CC9F-F4E3B617548C}"/>
              </a:ext>
            </a:extLst>
          </p:cNvPr>
          <p:cNvSpPr txBox="1"/>
          <p:nvPr/>
        </p:nvSpPr>
        <p:spPr>
          <a:xfrm>
            <a:off x="6451600" y="1699768"/>
            <a:ext cx="2159000" cy="289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 err="1">
                <a:solidFill>
                  <a:srgbClr val="3F6C8F"/>
                </a:solidFill>
                <a:latin typeface="Georgia" panose="02040502050405020303" pitchFamily="18" charset="0"/>
              </a:rPr>
              <a:t>Даймё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 (князья)</a:t>
            </a:r>
          </a:p>
        </p:txBody>
      </p:sp>
      <p:sp>
        <p:nvSpPr>
          <p:cNvPr id="26" name="Power 3 bar">
            <a:extLst>
              <a:ext uri="{FF2B5EF4-FFF2-40B4-BE49-F238E27FC236}">
                <a16:creationId xmlns:a16="http://schemas.microsoft.com/office/drawing/2014/main" id="{B21FCCBE-1CFA-B2B6-47CA-C3E6109734C0}"/>
              </a:ext>
            </a:extLst>
          </p:cNvPr>
          <p:cNvSpPr/>
          <p:nvPr/>
        </p:nvSpPr>
        <p:spPr>
          <a:xfrm>
            <a:off x="6350000" y="1725168"/>
            <a:ext cx="50800" cy="685800"/>
          </a:xfrm>
          <a:prstGeom prst="rect">
            <a:avLst/>
          </a:prstGeom>
          <a:solidFill>
            <a:srgbClr val="3F6C8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Arrow">
            <a:extLst>
              <a:ext uri="{FF2B5EF4-FFF2-40B4-BE49-F238E27FC236}">
                <a16:creationId xmlns:a16="http://schemas.microsoft.com/office/drawing/2014/main" id="{E22C3900-A155-BDE8-7A83-3BF3EE5A3BA1}"/>
              </a:ext>
            </a:extLst>
          </p:cNvPr>
          <p:cNvCxnSpPr/>
          <p:nvPr/>
        </p:nvCxnSpPr>
        <p:spPr>
          <a:xfrm>
            <a:off x="8763000" y="2068068"/>
            <a:ext cx="279400" cy="0"/>
          </a:xfrm>
          <a:prstGeom prst="line">
            <a:avLst/>
          </a:prstGeom>
          <a:ln w="28575">
            <a:solidFill>
              <a:srgbClr val="2C4C7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Power 4 card">
            <a:extLst>
              <a:ext uri="{FF2B5EF4-FFF2-40B4-BE49-F238E27FC236}">
                <a16:creationId xmlns:a16="http://schemas.microsoft.com/office/drawing/2014/main" id="{53ACB409-8C5F-8E92-2EE0-254F939A9A99}"/>
              </a:ext>
            </a:extLst>
          </p:cNvPr>
          <p:cNvSpPr/>
          <p:nvPr/>
        </p:nvSpPr>
        <p:spPr>
          <a:xfrm>
            <a:off x="9067800" y="1598168"/>
            <a:ext cx="2489200" cy="939800"/>
          </a:xfrm>
          <a:prstGeom prst="roundRect">
            <a:avLst>
              <a:gd name="adj" fmla="val 6000"/>
            </a:avLst>
          </a:prstGeom>
          <a:solidFill>
            <a:srgbClr val="E8EF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Power 4">
            <a:extLst>
              <a:ext uri="{FF2B5EF4-FFF2-40B4-BE49-F238E27FC236}">
                <a16:creationId xmlns:a16="http://schemas.microsoft.com/office/drawing/2014/main" id="{15E2F5A5-CF04-862D-2FDA-F058BA2DBC3C}"/>
              </a:ext>
            </a:extLst>
          </p:cNvPr>
          <p:cNvSpPr txBox="1"/>
          <p:nvPr/>
        </p:nvSpPr>
        <p:spPr>
          <a:xfrm>
            <a:off x="9271000" y="1699768"/>
            <a:ext cx="2159000" cy="579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5B7B33"/>
                </a:solidFill>
                <a:latin typeface="Georgia" panose="02040502050405020303" pitchFamily="18" charset="0"/>
              </a:rPr>
              <a:t>Самураи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 (военное сословие)</a:t>
            </a:r>
          </a:p>
        </p:txBody>
      </p:sp>
      <p:sp>
        <p:nvSpPr>
          <p:cNvPr id="30" name="Power 4 bar">
            <a:extLst>
              <a:ext uri="{FF2B5EF4-FFF2-40B4-BE49-F238E27FC236}">
                <a16:creationId xmlns:a16="http://schemas.microsoft.com/office/drawing/2014/main" id="{D7A4D7AB-42AE-5024-CB36-051CBE339B76}"/>
              </a:ext>
            </a:extLst>
          </p:cNvPr>
          <p:cNvSpPr/>
          <p:nvPr/>
        </p:nvSpPr>
        <p:spPr>
          <a:xfrm>
            <a:off x="9169400" y="1725168"/>
            <a:ext cx="50800" cy="685800"/>
          </a:xfrm>
          <a:prstGeom prst="rect">
            <a:avLst/>
          </a:prstGeom>
          <a:solidFill>
            <a:srgbClr val="5B7B3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mpo crisis">
            <a:extLst>
              <a:ext uri="{FF2B5EF4-FFF2-40B4-BE49-F238E27FC236}">
                <a16:creationId xmlns:a16="http://schemas.microsoft.com/office/drawing/2014/main" id="{10CF1D38-C9C3-A568-221F-0E3E500405AE}"/>
              </a:ext>
            </a:extLst>
          </p:cNvPr>
          <p:cNvSpPr txBox="1"/>
          <p:nvPr/>
        </p:nvSpPr>
        <p:spPr>
          <a:xfrm>
            <a:off x="609600" y="2817368"/>
            <a:ext cx="5334000" cy="2494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100" dirty="0">
                <a:solidFill>
                  <a:srgbClr val="A3456A"/>
                </a:solidFill>
                <a:latin typeface="Georgia" panose="02040502050405020303" pitchFamily="18" charset="0"/>
              </a:rPr>
              <a:t>Кризис 1830–1844 годов</a:t>
            </a:r>
          </a:p>
          <a:p>
            <a:pPr>
              <a:spcAft>
                <a:spcPts val="400"/>
              </a:spcAft>
            </a:pPr>
            <a:r>
              <a:rPr lang="ru-RU" sz="2100" b="1" dirty="0">
                <a:solidFill>
                  <a:srgbClr val="A3456A"/>
                </a:solidFill>
                <a:latin typeface="Segoe UI" panose="020B0502040204020203" pitchFamily="34" charset="0"/>
              </a:rPr>
              <a:t>Главные проблемы:</a:t>
            </a:r>
          </a:p>
          <a:p>
            <a:pPr marL="304800" indent="-304800">
              <a:spcAft>
                <a:spcPts val="400"/>
              </a:spcAft>
              <a:buClr>
                <a:srgbClr val="A3456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Экономический упадок</a:t>
            </a:r>
          </a:p>
          <a:p>
            <a:pPr marL="304800" indent="-304800">
              <a:spcAft>
                <a:spcPts val="400"/>
              </a:spcAft>
              <a:buClr>
                <a:srgbClr val="A3456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Отсталое сельское хозяйство</a:t>
            </a:r>
          </a:p>
          <a:p>
            <a:pPr marL="304800" indent="-304800">
              <a:spcAft>
                <a:spcPts val="400"/>
              </a:spcAft>
              <a:buClr>
                <a:srgbClr val="A3456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b="1" dirty="0">
                <a:solidFill>
                  <a:srgbClr val="A3456A"/>
                </a:solidFill>
                <a:latin typeface="Segoe UI" panose="020B0502040204020203" pitchFamily="34" charset="0"/>
              </a:rPr>
              <a:t>Голод 1833–1837 (более 1 млн погибших)</a:t>
            </a:r>
          </a:p>
          <a:p>
            <a:pPr marL="304800" indent="-304800">
              <a:spcAft>
                <a:spcPts val="400"/>
              </a:spcAft>
              <a:buClr>
                <a:srgbClr val="A3456A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Массовая миграция крестьян</a:t>
            </a:r>
          </a:p>
        </p:txBody>
      </p:sp>
      <p:pic>
        <p:nvPicPr>
          <p:cNvPr id="33" name="Peasants" descr="Японские крестьяне. Фотография XIX в. (из исходной презентации)">
            <a:extLst>
              <a:ext uri="{FF2B5EF4-FFF2-40B4-BE49-F238E27FC236}">
                <a16:creationId xmlns:a16="http://schemas.microsoft.com/office/drawing/2014/main" id="{80A3CF19-0AC2-0D80-09A4-21D7E20DC78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817368"/>
            <a:ext cx="5334000" cy="353263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4" name="Signature 100ballnik.com">
            <a:extLst>
              <a:ext uri="{FF2B5EF4-FFF2-40B4-BE49-F238E27FC236}">
                <a16:creationId xmlns:a16="http://schemas.microsoft.com/office/drawing/2014/main" id="{28CB3C48-7B38-4489-A9C4-E2F79D238A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187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D2BAADC-E5C9-F084-8FFC-3F0DD647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Япония: реформы эпохи </a:t>
            </a:r>
            <a:r>
              <a:rPr lang="ru-RU" sz="3600" dirty="0" err="1">
                <a:solidFill>
                  <a:srgbClr val="23262E"/>
                </a:solidFill>
                <a:latin typeface="Georgia" panose="02040502050405020303" pitchFamily="18" charset="0"/>
              </a:rPr>
              <a:t>Тэмпо</a:t>
            </a:r>
            <a:endParaRPr lang="ru-RU" sz="3600" dirty="0">
              <a:solidFill>
                <a:srgbClr val="23262E"/>
              </a:solidFill>
              <a:latin typeface="Georgia" panose="02040502050405020303" pitchFamily="18" charset="0"/>
            </a:endParaRP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CC697D59-7C49-7081-F09F-1AE15878B429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F3F0CA20-61D8-FDBE-BC97-CEBC43C39A5C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081FAF1F-F418-D889-F7B6-4EA6C002C1AD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C76C0D75-013D-78D6-D17A-1D22A2C690CE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C6D53139-2660-62D2-0FD1-D0A6E5ECF124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B57F64F2-4273-294D-E17C-84BE3FC949E0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AE71DF44-152E-61D4-B2D7-3ED6221EB16B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26F40BE3-57F6-3DA7-C145-B99A4E33D62B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498A117C-FFE2-29CE-1299-31EEF3379CB9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0358B945-2744-D274-633D-20682D550EF3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7E0520CB-C63B-08AC-5B7F-30BB452B8308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0FD6450B-B500-5C96-2FC4-AB24C7CFFC1E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F3B63C51-4A21-7B05-D5AF-49D5FB853696}"/>
              </a:ext>
            </a:extLst>
          </p:cNvPr>
          <p:cNvSpPr txBox="1"/>
          <p:nvPr/>
        </p:nvSpPr>
        <p:spPr>
          <a:xfrm>
            <a:off x="609600" y="1105408"/>
            <a:ext cx="660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2C4C7E"/>
                </a:solidFill>
                <a:latin typeface="Georgia" panose="02040502050405020303" pitchFamily="18" charset="0"/>
              </a:rPr>
              <a:t>Реформы </a:t>
            </a:r>
            <a:r>
              <a:rPr lang="ru-RU" sz="2600" i="1" dirty="0" err="1">
                <a:solidFill>
                  <a:srgbClr val="2C4C7E"/>
                </a:solidFill>
                <a:latin typeface="Georgia" panose="02040502050405020303" pitchFamily="18" charset="0"/>
              </a:rPr>
              <a:t>Тадакуни</a:t>
            </a:r>
            <a:r>
              <a:rPr lang="ru-RU" sz="2600" i="1" dirty="0">
                <a:solidFill>
                  <a:srgbClr val="2C4C7E"/>
                </a:solidFill>
                <a:latin typeface="Georgia" panose="02040502050405020303" pitchFamily="18" charset="0"/>
              </a:rPr>
              <a:t> (1841–1843)</a:t>
            </a:r>
          </a:p>
        </p:txBody>
      </p:sp>
      <p:sp>
        <p:nvSpPr>
          <p:cNvPr id="16" name="Tempo measures">
            <a:extLst>
              <a:ext uri="{FF2B5EF4-FFF2-40B4-BE49-F238E27FC236}">
                <a16:creationId xmlns:a16="http://schemas.microsoft.com/office/drawing/2014/main" id="{D8759A0D-DB43-6459-5EF2-B6E9E018F89A}"/>
              </a:ext>
            </a:extLst>
          </p:cNvPr>
          <p:cNvSpPr txBox="1"/>
          <p:nvPr/>
        </p:nvSpPr>
        <p:spPr>
          <a:xfrm>
            <a:off x="609600" y="1679448"/>
            <a:ext cx="6604000" cy="1615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400"/>
              </a:spcAft>
            </a:pPr>
            <a:r>
              <a:rPr lang="ru-RU" sz="2400" b="1" dirty="0">
                <a:solidFill>
                  <a:srgbClr val="2C4C7E"/>
                </a:solidFill>
                <a:latin typeface="Segoe UI" panose="020B0502040204020203" pitchFamily="34" charset="0"/>
              </a:rPr>
              <a:t>Основные меры:</a:t>
            </a:r>
          </a:p>
          <a:p>
            <a:pPr marL="304800" indent="-304800">
              <a:spcAft>
                <a:spcPts val="400"/>
              </a:spcAft>
              <a:buClr>
                <a:srgbClr val="2C4C7E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Денежный налог вместо рисового</a:t>
            </a:r>
          </a:p>
          <a:p>
            <a:pPr marL="304800" indent="-304800">
              <a:spcAft>
                <a:spcPts val="400"/>
              </a:spcAft>
              <a:buClr>
                <a:srgbClr val="2C4C7E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Борьба с роскошью</a:t>
            </a:r>
          </a:p>
          <a:p>
            <a:pPr marL="304800" indent="-304800">
              <a:spcAft>
                <a:spcPts val="400"/>
              </a:spcAft>
              <a:buClr>
                <a:srgbClr val="2C4C7E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Ограничение развлечений</a:t>
            </a:r>
          </a:p>
        </p:txBody>
      </p:sp>
      <p:sp>
        <p:nvSpPr>
          <p:cNvPr id="17" name="Tempo result card">
            <a:extLst>
              <a:ext uri="{FF2B5EF4-FFF2-40B4-BE49-F238E27FC236}">
                <a16:creationId xmlns:a16="http://schemas.microsoft.com/office/drawing/2014/main" id="{B37A83D7-092D-6ECA-34D8-DAEF6AB235E0}"/>
              </a:ext>
            </a:extLst>
          </p:cNvPr>
          <p:cNvSpPr/>
          <p:nvPr/>
        </p:nvSpPr>
        <p:spPr>
          <a:xfrm>
            <a:off x="609600" y="3548888"/>
            <a:ext cx="6604000" cy="140716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mpo result">
            <a:extLst>
              <a:ext uri="{FF2B5EF4-FFF2-40B4-BE49-F238E27FC236}">
                <a16:creationId xmlns:a16="http://schemas.microsoft.com/office/drawing/2014/main" id="{7E8756CA-76FC-6AF0-E31B-FF9DF5BF2A86}"/>
              </a:ext>
            </a:extLst>
          </p:cNvPr>
          <p:cNvSpPr txBox="1"/>
          <p:nvPr/>
        </p:nvSpPr>
        <p:spPr>
          <a:xfrm>
            <a:off x="889000" y="3726688"/>
            <a:ext cx="61214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A3456A"/>
                </a:solidFill>
                <a:latin typeface="Segoe UI" panose="020B0502040204020203" pitchFamily="34" charset="0"/>
              </a:rPr>
              <a:t>Итог:</a:t>
            </a:r>
            <a:r>
              <a:rPr lang="ru-RU" sz="2300" dirty="0">
                <a:solidFill>
                  <a:srgbClr val="23262E"/>
                </a:solidFill>
                <a:latin typeface="Segoe UI" panose="020B0502040204020203" pitchFamily="34" charset="0"/>
              </a:rPr>
              <a:t> реформы дали лишь временный эффект и не решили системных проблем страны.</a:t>
            </a:r>
          </a:p>
        </p:txBody>
      </p:sp>
      <p:sp>
        <p:nvSpPr>
          <p:cNvPr id="19" name="Tempo result bar">
            <a:extLst>
              <a:ext uri="{FF2B5EF4-FFF2-40B4-BE49-F238E27FC236}">
                <a16:creationId xmlns:a16="http://schemas.microsoft.com/office/drawing/2014/main" id="{2EFA080B-81F5-4E79-5647-2AEF3864890F}"/>
              </a:ext>
            </a:extLst>
          </p:cNvPr>
          <p:cNvSpPr/>
          <p:nvPr/>
        </p:nvSpPr>
        <p:spPr>
          <a:xfrm>
            <a:off x="711200" y="3675888"/>
            <a:ext cx="50800" cy="1153160"/>
          </a:xfrm>
          <a:prstGeom prst="rect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Mizuno" descr="Мидзуно Тадакуни. Японский портрет эпохи Тэмпо">
            <a:extLst>
              <a:ext uri="{FF2B5EF4-FFF2-40B4-BE49-F238E27FC236}">
                <a16:creationId xmlns:a16="http://schemas.microsoft.com/office/drawing/2014/main" id="{98ED1BCE-AD21-220D-E9AF-8FED1139D06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35000"/>
            <a:ext cx="3302000" cy="5461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2C4C7E"/>
            </a:solidFill>
          </a:ln>
        </p:spPr>
      </p:pic>
      <p:sp>
        <p:nvSpPr>
          <p:cNvPr id="22" name="Mizuno niche">
            <a:extLst>
              <a:ext uri="{FF2B5EF4-FFF2-40B4-BE49-F238E27FC236}">
                <a16:creationId xmlns:a16="http://schemas.microsoft.com/office/drawing/2014/main" id="{9654708C-4D79-4F47-E715-F3EA90DD4DFE}"/>
              </a:ext>
            </a:extLst>
          </p:cNvPr>
          <p:cNvSpPr/>
          <p:nvPr/>
        </p:nvSpPr>
        <p:spPr>
          <a:xfrm>
            <a:off x="8039100" y="546100"/>
            <a:ext cx="3479800" cy="56388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2C4C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1E17DDCB-147F-95A1-B3A5-6C1E4898716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767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47AA993-477C-0F25-1FBC-5B03E3DAC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«Открытие» Японии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D6167B9F-74C8-106C-E4B4-6E98B95CCA66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7F1324DC-6D16-DDE5-BBAB-531C9019017B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FE49459E-7A99-5AEE-8F76-534D82005F50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3DD07CD5-8CB9-9110-BDED-5DF3D4ABE18F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9FAD5CAC-DFED-ECE2-1D0A-1285E169A314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0B6A0696-EAF1-137C-98E7-DEA33546F193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8C0CD0DB-2C95-2095-06DC-9577124912A4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5DECA645-202F-A556-4914-3F92F495C946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B2BED012-FC6A-62D0-DAE2-B890DFE459A5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46072AE3-4774-C376-8EF0-2F0EB0136EB7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E39883A1-86BD-DAF5-9F74-D13CCEDA56AF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2FD569A1-4BF5-46C5-04A2-D7961DFE2F9A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C005F6F0-9115-B059-83DC-C52062BE9DC0}"/>
              </a:ext>
            </a:extLst>
          </p:cNvPr>
          <p:cNvSpPr txBox="1"/>
          <p:nvPr/>
        </p:nvSpPr>
        <p:spPr>
          <a:xfrm>
            <a:off x="609600" y="110540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2C4C7E"/>
                </a:solidFill>
                <a:latin typeface="Georgia" panose="02040502050405020303" pitchFamily="18" charset="0"/>
              </a:rPr>
              <a:t>Изменения после восстания</a:t>
            </a:r>
          </a:p>
        </p:txBody>
      </p:sp>
      <p:pic>
        <p:nvPicPr>
          <p:cNvPr id="17" name="Black ships" descr="Американские моряки экспедиции коммодора Перри глазами японского художника. Свиток 1854 г. Британский музей">
            <a:extLst>
              <a:ext uri="{FF2B5EF4-FFF2-40B4-BE49-F238E27FC236}">
                <a16:creationId xmlns:a16="http://schemas.microsoft.com/office/drawing/2014/main" id="{EEDABF42-6253-74E3-41AF-410AAF915AA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98168"/>
            <a:ext cx="3175000" cy="475183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Group 1 card">
            <a:extLst>
              <a:ext uri="{FF2B5EF4-FFF2-40B4-BE49-F238E27FC236}">
                <a16:creationId xmlns:a16="http://schemas.microsoft.com/office/drawing/2014/main" id="{92E9AE07-F783-C07B-6055-0A9DE6CF7F4C}"/>
              </a:ext>
            </a:extLst>
          </p:cNvPr>
          <p:cNvSpPr/>
          <p:nvPr/>
        </p:nvSpPr>
        <p:spPr>
          <a:xfrm>
            <a:off x="4038600" y="1598168"/>
            <a:ext cx="2362200" cy="508000"/>
          </a:xfrm>
          <a:prstGeom prst="roundRect">
            <a:avLst>
              <a:gd name="adj" fmla="val 6000"/>
            </a:avLst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Group 1">
            <a:extLst>
              <a:ext uri="{FF2B5EF4-FFF2-40B4-BE49-F238E27FC236}">
                <a16:creationId xmlns:a16="http://schemas.microsoft.com/office/drawing/2014/main" id="{CD4DFE02-1D0E-2A70-6CCB-25DA116C7609}"/>
              </a:ext>
            </a:extLst>
          </p:cNvPr>
          <p:cNvSpPr txBox="1"/>
          <p:nvPr/>
        </p:nvSpPr>
        <p:spPr>
          <a:xfrm>
            <a:off x="4165600" y="1699768"/>
            <a:ext cx="2108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FFFFFF"/>
                </a:solidFill>
                <a:latin typeface="Segoe UI" panose="020B0502040204020203" pitchFamily="34" charset="0"/>
              </a:rPr>
              <a:t>Период изоляции</a:t>
            </a:r>
          </a:p>
        </p:txBody>
      </p:sp>
      <p:sp>
        <p:nvSpPr>
          <p:cNvPr id="20" name="Group 1 item 1 card">
            <a:extLst>
              <a:ext uri="{FF2B5EF4-FFF2-40B4-BE49-F238E27FC236}">
                <a16:creationId xmlns:a16="http://schemas.microsoft.com/office/drawing/2014/main" id="{605A1010-F36C-12E9-1061-142A860EDE07}"/>
              </a:ext>
            </a:extLst>
          </p:cNvPr>
          <p:cNvSpPr/>
          <p:nvPr/>
        </p:nvSpPr>
        <p:spPr>
          <a:xfrm>
            <a:off x="4038600" y="2588768"/>
            <a:ext cx="2362200" cy="75184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roup 1 item 1">
            <a:extLst>
              <a:ext uri="{FF2B5EF4-FFF2-40B4-BE49-F238E27FC236}">
                <a16:creationId xmlns:a16="http://schemas.microsoft.com/office/drawing/2014/main" id="{1F4D4B78-0600-17AB-F891-EAF53B55E82A}"/>
              </a:ext>
            </a:extLst>
          </p:cNvPr>
          <p:cNvSpPr txBox="1"/>
          <p:nvPr/>
        </p:nvSpPr>
        <p:spPr>
          <a:xfrm>
            <a:off x="4165600" y="2690368"/>
            <a:ext cx="21082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Страх перед колонизацией</a:t>
            </a:r>
          </a:p>
        </p:txBody>
      </p:sp>
      <p:sp>
        <p:nvSpPr>
          <p:cNvPr id="22" name="Group 1 item 2 card">
            <a:extLst>
              <a:ext uri="{FF2B5EF4-FFF2-40B4-BE49-F238E27FC236}">
                <a16:creationId xmlns:a16="http://schemas.microsoft.com/office/drawing/2014/main" id="{CA7301AA-2269-4B93-4D9C-74E4185CAE17}"/>
              </a:ext>
            </a:extLst>
          </p:cNvPr>
          <p:cNvSpPr/>
          <p:nvPr/>
        </p:nvSpPr>
        <p:spPr>
          <a:xfrm>
            <a:off x="4038600" y="3416808"/>
            <a:ext cx="2362200" cy="75184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Group 1 item 2">
            <a:extLst>
              <a:ext uri="{FF2B5EF4-FFF2-40B4-BE49-F238E27FC236}">
                <a16:creationId xmlns:a16="http://schemas.microsoft.com/office/drawing/2014/main" id="{40DEBC75-E31A-770D-3531-D85E63055D20}"/>
              </a:ext>
            </a:extLst>
          </p:cNvPr>
          <p:cNvSpPr txBox="1"/>
          <p:nvPr/>
        </p:nvSpPr>
        <p:spPr>
          <a:xfrm>
            <a:off x="4165600" y="3518408"/>
            <a:ext cx="21082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Запрет на контакты с иностранцами</a:t>
            </a:r>
          </a:p>
        </p:txBody>
      </p:sp>
      <p:sp>
        <p:nvSpPr>
          <p:cNvPr id="24" name="Group 1 item 3 card">
            <a:extLst>
              <a:ext uri="{FF2B5EF4-FFF2-40B4-BE49-F238E27FC236}">
                <a16:creationId xmlns:a16="http://schemas.microsoft.com/office/drawing/2014/main" id="{B3FAA15B-B220-EB5B-3E86-45242A708111}"/>
              </a:ext>
            </a:extLst>
          </p:cNvPr>
          <p:cNvSpPr/>
          <p:nvPr/>
        </p:nvSpPr>
        <p:spPr>
          <a:xfrm>
            <a:off x="4038600" y="4244848"/>
            <a:ext cx="2362200" cy="75184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Group 1 item 3">
            <a:extLst>
              <a:ext uri="{FF2B5EF4-FFF2-40B4-BE49-F238E27FC236}">
                <a16:creationId xmlns:a16="http://schemas.microsoft.com/office/drawing/2014/main" id="{F407B857-4C50-B9D7-175C-E2FA27DCF722}"/>
              </a:ext>
            </a:extLst>
          </p:cNvPr>
          <p:cNvSpPr txBox="1"/>
          <p:nvPr/>
        </p:nvSpPr>
        <p:spPr>
          <a:xfrm>
            <a:off x="4165600" y="4346448"/>
            <a:ext cx="21082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Прорыв изоляции </a:t>
            </a:r>
            <a:r>
              <a:rPr lang="ru-RU" b="1" dirty="0">
                <a:solidFill>
                  <a:srgbClr val="2C4C7E"/>
                </a:solidFill>
                <a:latin typeface="Segoe UI" panose="020B0502040204020203" pitchFamily="34" charset="0"/>
              </a:rPr>
              <a:t>(1853)</a:t>
            </a:r>
          </a:p>
        </p:txBody>
      </p:sp>
      <p:sp>
        <p:nvSpPr>
          <p:cNvPr id="26" name="Group 1 item 4 card">
            <a:extLst>
              <a:ext uri="{FF2B5EF4-FFF2-40B4-BE49-F238E27FC236}">
                <a16:creationId xmlns:a16="http://schemas.microsoft.com/office/drawing/2014/main" id="{0A8CB411-846A-EF1E-8B7E-9D5DABC157B6}"/>
              </a:ext>
            </a:extLst>
          </p:cNvPr>
          <p:cNvSpPr/>
          <p:nvPr/>
        </p:nvSpPr>
        <p:spPr>
          <a:xfrm>
            <a:off x="4038600" y="5072888"/>
            <a:ext cx="2362200" cy="75184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roup 1 item 4">
            <a:extLst>
              <a:ext uri="{FF2B5EF4-FFF2-40B4-BE49-F238E27FC236}">
                <a16:creationId xmlns:a16="http://schemas.microsoft.com/office/drawing/2014/main" id="{9A26B4C1-4068-4682-1014-E0104269F898}"/>
              </a:ext>
            </a:extLst>
          </p:cNvPr>
          <p:cNvSpPr txBox="1"/>
          <p:nvPr/>
        </p:nvSpPr>
        <p:spPr>
          <a:xfrm>
            <a:off x="4165600" y="5174488"/>
            <a:ext cx="2108200" cy="548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Торговые договоры с Западом</a:t>
            </a:r>
          </a:p>
        </p:txBody>
      </p:sp>
      <p:sp>
        <p:nvSpPr>
          <p:cNvPr id="28" name="Group 2 card">
            <a:extLst>
              <a:ext uri="{FF2B5EF4-FFF2-40B4-BE49-F238E27FC236}">
                <a16:creationId xmlns:a16="http://schemas.microsoft.com/office/drawing/2014/main" id="{73B3321B-7F8A-C157-92A3-3A7BFF1510E4}"/>
              </a:ext>
            </a:extLst>
          </p:cNvPr>
          <p:cNvSpPr/>
          <p:nvPr/>
        </p:nvSpPr>
        <p:spPr>
          <a:xfrm>
            <a:off x="6578600" y="1598168"/>
            <a:ext cx="2362200" cy="812800"/>
          </a:xfrm>
          <a:prstGeom prst="roundRect">
            <a:avLst>
              <a:gd name="adj" fmla="val 6000"/>
            </a:avLst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Group 2">
            <a:extLst>
              <a:ext uri="{FF2B5EF4-FFF2-40B4-BE49-F238E27FC236}">
                <a16:creationId xmlns:a16="http://schemas.microsoft.com/office/drawing/2014/main" id="{7D2A822D-D928-2124-7B8C-EE72AA38A370}"/>
              </a:ext>
            </a:extLst>
          </p:cNvPr>
          <p:cNvSpPr txBox="1"/>
          <p:nvPr/>
        </p:nvSpPr>
        <p:spPr>
          <a:xfrm>
            <a:off x="6705600" y="1699768"/>
            <a:ext cx="21082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FFFFFF"/>
                </a:solidFill>
                <a:latin typeface="Segoe UI" panose="020B0502040204020203" pitchFamily="34" charset="0"/>
              </a:rPr>
              <a:t>Реакция на вмешательство</a:t>
            </a:r>
          </a:p>
        </p:txBody>
      </p:sp>
      <p:sp>
        <p:nvSpPr>
          <p:cNvPr id="30" name="Group 2 item 1 card">
            <a:extLst>
              <a:ext uri="{FF2B5EF4-FFF2-40B4-BE49-F238E27FC236}">
                <a16:creationId xmlns:a16="http://schemas.microsoft.com/office/drawing/2014/main" id="{7FACCF40-8F23-1BFD-4E6E-14BC1BB83F10}"/>
              </a:ext>
            </a:extLst>
          </p:cNvPr>
          <p:cNvSpPr/>
          <p:nvPr/>
        </p:nvSpPr>
        <p:spPr>
          <a:xfrm>
            <a:off x="6578600" y="2588768"/>
            <a:ext cx="2362200" cy="102616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Group 2 item 1">
            <a:extLst>
              <a:ext uri="{FF2B5EF4-FFF2-40B4-BE49-F238E27FC236}">
                <a16:creationId xmlns:a16="http://schemas.microsoft.com/office/drawing/2014/main" id="{F82D518F-367E-9D80-946A-0BFC628205B3}"/>
              </a:ext>
            </a:extLst>
          </p:cNvPr>
          <p:cNvSpPr txBox="1"/>
          <p:nvPr/>
        </p:nvSpPr>
        <p:spPr>
          <a:xfrm>
            <a:off x="6705600" y="2690368"/>
            <a:ext cx="2108200" cy="822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Китай: медленные и неэффективные реформы</a:t>
            </a:r>
          </a:p>
        </p:txBody>
      </p:sp>
      <p:sp>
        <p:nvSpPr>
          <p:cNvPr id="32" name="Group 2 item 2 card">
            <a:extLst>
              <a:ext uri="{FF2B5EF4-FFF2-40B4-BE49-F238E27FC236}">
                <a16:creationId xmlns:a16="http://schemas.microsoft.com/office/drawing/2014/main" id="{9833B675-462D-E0A7-9556-8A46BF2F52A4}"/>
              </a:ext>
            </a:extLst>
          </p:cNvPr>
          <p:cNvSpPr/>
          <p:nvPr/>
        </p:nvSpPr>
        <p:spPr>
          <a:xfrm>
            <a:off x="6578600" y="3691128"/>
            <a:ext cx="2362200" cy="130048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Group 2 item 2">
            <a:extLst>
              <a:ext uri="{FF2B5EF4-FFF2-40B4-BE49-F238E27FC236}">
                <a16:creationId xmlns:a16="http://schemas.microsoft.com/office/drawing/2014/main" id="{442FDA7A-EAEF-0B35-4656-546727F66B71}"/>
              </a:ext>
            </a:extLst>
          </p:cNvPr>
          <p:cNvSpPr txBox="1"/>
          <p:nvPr/>
        </p:nvSpPr>
        <p:spPr>
          <a:xfrm>
            <a:off x="6705600" y="3792728"/>
            <a:ext cx="2108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Япония: решительные преобразования через 13 лет</a:t>
            </a:r>
          </a:p>
        </p:txBody>
      </p:sp>
      <p:sp>
        <p:nvSpPr>
          <p:cNvPr id="34" name="Group 3 card">
            <a:extLst>
              <a:ext uri="{FF2B5EF4-FFF2-40B4-BE49-F238E27FC236}">
                <a16:creationId xmlns:a16="http://schemas.microsoft.com/office/drawing/2014/main" id="{B26FFB4F-E766-2BC4-8E25-A6E3561223D3}"/>
              </a:ext>
            </a:extLst>
          </p:cNvPr>
          <p:cNvSpPr/>
          <p:nvPr/>
        </p:nvSpPr>
        <p:spPr>
          <a:xfrm>
            <a:off x="9118600" y="1598168"/>
            <a:ext cx="2362200" cy="508000"/>
          </a:xfrm>
          <a:prstGeom prst="roundRect">
            <a:avLst>
              <a:gd name="adj" fmla="val 6000"/>
            </a:avLst>
          </a:prstGeom>
          <a:solidFill>
            <a:srgbClr val="5B7B3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Group 3">
            <a:extLst>
              <a:ext uri="{FF2B5EF4-FFF2-40B4-BE49-F238E27FC236}">
                <a16:creationId xmlns:a16="http://schemas.microsoft.com/office/drawing/2014/main" id="{7839B6CD-5F11-67DF-008D-EC8DADA48C19}"/>
              </a:ext>
            </a:extLst>
          </p:cNvPr>
          <p:cNvSpPr txBox="1"/>
          <p:nvPr/>
        </p:nvSpPr>
        <p:spPr>
          <a:xfrm>
            <a:off x="9245600" y="1699768"/>
            <a:ext cx="2108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FFFFFF"/>
                </a:solidFill>
                <a:latin typeface="Segoe UI" panose="020B0502040204020203" pitchFamily="34" charset="0"/>
              </a:rPr>
              <a:t>Итог</a:t>
            </a:r>
          </a:p>
        </p:txBody>
      </p:sp>
      <p:sp>
        <p:nvSpPr>
          <p:cNvPr id="36" name="Group 3 item 1 card">
            <a:extLst>
              <a:ext uri="{FF2B5EF4-FFF2-40B4-BE49-F238E27FC236}">
                <a16:creationId xmlns:a16="http://schemas.microsoft.com/office/drawing/2014/main" id="{F985855B-F879-FA0E-9492-5B45E861F6DA}"/>
              </a:ext>
            </a:extLst>
          </p:cNvPr>
          <p:cNvSpPr/>
          <p:nvPr/>
        </p:nvSpPr>
        <p:spPr>
          <a:xfrm>
            <a:off x="9118600" y="2283968"/>
            <a:ext cx="2362200" cy="2123440"/>
          </a:xfrm>
          <a:prstGeom prst="roundRect">
            <a:avLst>
              <a:gd name="adj" fmla="val 6000"/>
            </a:avLst>
          </a:prstGeom>
          <a:solidFill>
            <a:srgbClr val="E8EF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Group 3 item 1">
            <a:extLst>
              <a:ext uri="{FF2B5EF4-FFF2-40B4-BE49-F238E27FC236}">
                <a16:creationId xmlns:a16="http://schemas.microsoft.com/office/drawing/2014/main" id="{F7364EA5-4AE7-B066-1F1C-530E3C52B37B}"/>
              </a:ext>
            </a:extLst>
          </p:cNvPr>
          <p:cNvSpPr txBox="1"/>
          <p:nvPr/>
        </p:nvSpPr>
        <p:spPr>
          <a:xfrm>
            <a:off x="9245600" y="2385568"/>
            <a:ext cx="2108200" cy="1920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rgbClr val="23262E"/>
                </a:solidFill>
                <a:latin typeface="Segoe UI" panose="020B0502040204020203" pitchFamily="34" charset="0"/>
              </a:rPr>
              <a:t>Слабость Японии стала катализатором масштабных реформ и модернизации страны.</a:t>
            </a:r>
          </a:p>
        </p:txBody>
      </p:sp>
      <p:sp>
        <p:nvSpPr>
          <p:cNvPr id="38" name="Signature 100ballnik.com">
            <a:extLst>
              <a:ext uri="{FF2B5EF4-FFF2-40B4-BE49-F238E27FC236}">
                <a16:creationId xmlns:a16="http://schemas.microsoft.com/office/drawing/2014/main" id="{817969C1-FEE7-FAEA-E024-7D7258DE355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528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965DAB8-6991-4BE0-B85C-7501F763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«Реставрация Мэйдзи» и реформы 1868 г.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7EA4DCC7-2318-4370-4F75-0594C5EC97AB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F3634261-7BB5-E441-B119-AAD7BCB2CD96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FE2D3F27-5C97-2905-234E-A3CDF720D7CD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629E5928-DE8E-BBB0-FDD8-4162D150961D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4F7513FF-D8CB-DCBB-4DE8-24DAE621E02B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473533F4-2B51-531B-0E30-F0E7EF4D0C69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1DD5E4C5-844A-2110-0A61-6BF0ACC994EF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FC4BCEE9-A5AC-590B-DC99-D1E46AC7B7D2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ED05F32E-0905-5F8E-FCED-DC8BAE6D082A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92203733-A763-AAA0-9A61-F519C84B093E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D286B89D-08A5-D3EC-3FF7-DF4B7CF63BCE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60403E5A-72E7-CABD-5B35-50FCFEB0640A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reconditions card">
            <a:extLst>
              <a:ext uri="{FF2B5EF4-FFF2-40B4-BE49-F238E27FC236}">
                <a16:creationId xmlns:a16="http://schemas.microsoft.com/office/drawing/2014/main" id="{A129A882-A3EC-E6D6-997F-CF80D730EACC}"/>
              </a:ext>
            </a:extLst>
          </p:cNvPr>
          <p:cNvSpPr/>
          <p:nvPr/>
        </p:nvSpPr>
        <p:spPr>
          <a:xfrm>
            <a:off x="609600" y="1232408"/>
            <a:ext cx="6350000" cy="3530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reconditions">
            <a:extLst>
              <a:ext uri="{FF2B5EF4-FFF2-40B4-BE49-F238E27FC236}">
                <a16:creationId xmlns:a16="http://schemas.microsoft.com/office/drawing/2014/main" id="{6C7724F8-73F9-1596-2BF0-DD105529F684}"/>
              </a:ext>
            </a:extLst>
          </p:cNvPr>
          <p:cNvSpPr txBox="1"/>
          <p:nvPr/>
        </p:nvSpPr>
        <p:spPr>
          <a:xfrm>
            <a:off x="914400" y="1435608"/>
            <a:ext cx="58166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dirty="0">
                <a:solidFill>
                  <a:srgbClr val="A3456A"/>
                </a:solidFill>
                <a:latin typeface="Georgia" panose="02040502050405020303" pitchFamily="18" charset="0"/>
              </a:rPr>
              <a:t>Предпосылки перемен</a:t>
            </a:r>
          </a:p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23262E"/>
                </a:solidFill>
                <a:latin typeface="Segoe UI" panose="020B0502040204020203" pitchFamily="34" charset="0"/>
              </a:rPr>
              <a:t>Экономический кризис, вызванный проникновением европейских товаров, и военные поражения от западных стран в </a:t>
            </a:r>
            <a:r>
              <a:rPr lang="ru-RU" sz="2500" b="1" dirty="0">
                <a:solidFill>
                  <a:srgbClr val="A3456A"/>
                </a:solidFill>
                <a:latin typeface="Segoe UI" panose="020B0502040204020203" pitchFamily="34" charset="0"/>
              </a:rPr>
              <a:t>1863–1864 годах</a:t>
            </a:r>
            <a:r>
              <a:rPr lang="ru-RU" sz="2500" dirty="0">
                <a:solidFill>
                  <a:srgbClr val="23262E"/>
                </a:solidFill>
                <a:latin typeface="Segoe UI" panose="020B0502040204020203" pitchFamily="34" charset="0"/>
              </a:rPr>
              <a:t> привели к </a:t>
            </a:r>
            <a:r>
              <a:rPr lang="ru-RU" sz="2500" b="1" dirty="0">
                <a:solidFill>
                  <a:srgbClr val="2C4C7E"/>
                </a:solidFill>
                <a:latin typeface="Segoe UI" panose="020B0502040204020203" pitchFamily="34" charset="0"/>
              </a:rPr>
              <a:t>падению авторитета сёгуната</a:t>
            </a:r>
            <a:r>
              <a:rPr lang="ru-RU" sz="2500" dirty="0">
                <a:solidFill>
                  <a:srgbClr val="23262E"/>
                </a:solidFill>
                <a:latin typeface="Segoe UI" panose="020B0502040204020203" pitchFamily="34" charset="0"/>
              </a:rPr>
              <a:t> и росту поддержки императора</a:t>
            </a:r>
          </a:p>
        </p:txBody>
      </p:sp>
      <p:sp>
        <p:nvSpPr>
          <p:cNvPr id="17" name="Preconditions bar">
            <a:extLst>
              <a:ext uri="{FF2B5EF4-FFF2-40B4-BE49-F238E27FC236}">
                <a16:creationId xmlns:a16="http://schemas.microsoft.com/office/drawing/2014/main" id="{E6A5DDED-EC0D-2158-68A0-4E796505447A}"/>
              </a:ext>
            </a:extLst>
          </p:cNvPr>
          <p:cNvSpPr/>
          <p:nvPr/>
        </p:nvSpPr>
        <p:spPr>
          <a:xfrm>
            <a:off x="711200" y="1359408"/>
            <a:ext cx="50800" cy="3276600"/>
          </a:xfrm>
          <a:prstGeom prst="rect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Shogun" descr="Японский самурай. Фотография 1860-х гг. (из исходной презентации)">
            <a:extLst>
              <a:ext uri="{FF2B5EF4-FFF2-40B4-BE49-F238E27FC236}">
                <a16:creationId xmlns:a16="http://schemas.microsoft.com/office/drawing/2014/main" id="{EF942F2A-00C9-BB30-FD3D-B1E506E4040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207008"/>
            <a:ext cx="3810000" cy="5117592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2C4C7E"/>
            </a:solidFill>
          </a:ln>
        </p:spPr>
      </p:pic>
      <p:sp>
        <p:nvSpPr>
          <p:cNvPr id="20" name="Shogun niche">
            <a:extLst>
              <a:ext uri="{FF2B5EF4-FFF2-40B4-BE49-F238E27FC236}">
                <a16:creationId xmlns:a16="http://schemas.microsoft.com/office/drawing/2014/main" id="{8002D82D-C77E-C002-0E80-9988436957B6}"/>
              </a:ext>
            </a:extLst>
          </p:cNvPr>
          <p:cNvSpPr/>
          <p:nvPr/>
        </p:nvSpPr>
        <p:spPr>
          <a:xfrm>
            <a:off x="7531100" y="1118108"/>
            <a:ext cx="3987800" cy="5295392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2C4C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41148F5D-7328-6FAE-E44B-8E396D5CA7E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723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2B37D30-2C42-5B53-B5E8-DFBF40F9F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«Реставрация Мэйдзи» и реформы 1868 г.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AD7457E0-BAFD-F544-B33B-D141E6DCF371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B43527A8-904B-5046-A12B-C49DE756CFAA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B07D9790-313C-51EF-DC9D-629C56B51FC6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BAAA2F61-BBF4-BB81-0466-EFCC7537421E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E363C1D2-CE5E-FEC4-1DF1-A77B58420247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573E5DE5-90F0-F85C-776E-B84855439227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20744B22-EA53-BC21-78EC-99495740210F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36867B08-E738-8F2E-B107-64523D2942CD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89C5C7E8-C1FF-4104-2CE6-62DEC3A0F3C2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D50F40E1-9F54-6588-4084-74996D86F0B8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610A72F3-EA26-55DF-8A42-0B1CB4245984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153CCAA0-D8EA-C5BE-05B1-8AD078931DCE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Meiji" descr="Император Мэйдзи. Портрет (из исходной презентации)">
            <a:extLst>
              <a:ext uri="{FF2B5EF4-FFF2-40B4-BE49-F238E27FC236}">
                <a16:creationId xmlns:a16="http://schemas.microsoft.com/office/drawing/2014/main" id="{A5CFEDBF-4E5E-0AE1-D00E-6ED2305F8E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07008"/>
            <a:ext cx="4826000" cy="51429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Politics head">
            <a:extLst>
              <a:ext uri="{FF2B5EF4-FFF2-40B4-BE49-F238E27FC236}">
                <a16:creationId xmlns:a16="http://schemas.microsoft.com/office/drawing/2014/main" id="{596AE9D9-BB20-24C8-52B5-3FBCFDCF9CFF}"/>
              </a:ext>
            </a:extLst>
          </p:cNvPr>
          <p:cNvSpPr txBox="1"/>
          <p:nvPr/>
        </p:nvSpPr>
        <p:spPr>
          <a:xfrm>
            <a:off x="5791200" y="1257808"/>
            <a:ext cx="57912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dirty="0">
                <a:solidFill>
                  <a:srgbClr val="2C4C7E"/>
                </a:solidFill>
                <a:latin typeface="Georgia" panose="02040502050405020303" pitchFamily="18" charset="0"/>
              </a:rPr>
              <a:t>Политические преобразования</a:t>
            </a:r>
          </a:p>
        </p:txBody>
      </p:sp>
      <p:sp>
        <p:nvSpPr>
          <p:cNvPr id="18" name="Politics">
            <a:extLst>
              <a:ext uri="{FF2B5EF4-FFF2-40B4-BE49-F238E27FC236}">
                <a16:creationId xmlns:a16="http://schemas.microsoft.com/office/drawing/2014/main" id="{F2556529-8C63-7B96-99BC-CD9ADEDF4B9D}"/>
              </a:ext>
            </a:extLst>
          </p:cNvPr>
          <p:cNvSpPr txBox="1"/>
          <p:nvPr/>
        </p:nvSpPr>
        <p:spPr>
          <a:xfrm>
            <a:off x="5791200" y="1892808"/>
            <a:ext cx="5791200" cy="273551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В результате </a:t>
            </a:r>
            <a:r>
              <a:rPr lang="ru-RU" sz="2400" b="1" dirty="0">
                <a:solidFill>
                  <a:srgbClr val="2C4C7E"/>
                </a:solidFill>
                <a:latin typeface="Segoe UI" panose="020B0502040204020203" pitchFamily="34" charset="0"/>
              </a:rPr>
              <a:t>переворота 1867 года</a:t>
            </a: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 власть перешла к императору </a:t>
            </a:r>
            <a:r>
              <a:rPr lang="ru-RU" sz="2400" b="1" dirty="0">
                <a:solidFill>
                  <a:srgbClr val="A3456A"/>
                </a:solidFill>
                <a:latin typeface="Segoe UI" panose="020B0502040204020203" pitchFamily="34" charset="0"/>
              </a:rPr>
              <a:t>Муцухито (Мэйдзи)</a:t>
            </a: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, который </a:t>
            </a:r>
            <a:r>
              <a:rPr lang="ru-RU" sz="2400" b="1" dirty="0">
                <a:solidFill>
                  <a:srgbClr val="2C4C7E"/>
                </a:solidFill>
                <a:latin typeface="Segoe UI" panose="020B0502040204020203" pitchFamily="34" charset="0"/>
              </a:rPr>
              <a:t>отменил сёгунат</a:t>
            </a: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, </a:t>
            </a:r>
            <a:r>
              <a:rPr lang="ru-RU" sz="2400" b="1" dirty="0">
                <a:solidFill>
                  <a:srgbClr val="2C4C7E"/>
                </a:solidFill>
                <a:latin typeface="Segoe UI" panose="020B0502040204020203" pitchFamily="34" charset="0"/>
              </a:rPr>
              <a:t>перенёс столицу в Токио</a:t>
            </a:r>
            <a:r>
              <a:rPr lang="ru-RU" sz="2400" dirty="0">
                <a:solidFill>
                  <a:srgbClr val="23262E"/>
                </a:solidFill>
                <a:latin typeface="Segoe UI" panose="020B0502040204020203" pitchFamily="34" charset="0"/>
              </a:rPr>
              <a:t> и провозгласил курс на заимствование мировых достижений для укрепления императорской власти.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7F769DB3-A7A0-0A42-9324-D6B16957DA0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3868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8B3B281-43D6-7859-9E35-DF6403FB9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«Реставрация Мэйдзи» и реформы 1868 г.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2B7E0CF3-C798-357E-7623-263C081C5BB4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B816C7F1-AC6E-DEAC-1327-522690F1ACF8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F4B2C746-3110-AB66-8D0D-29C7B8FD8E80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BD375098-8A9C-93F4-0615-74EE217E6472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01CBD004-56CB-B7FC-277A-2411572BFD07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93C777E7-AEDC-3F26-72C6-587C9D7ADFF7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F5ED1BF8-20C4-5D93-A766-1BAA51FA2F58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F821FDEE-38CD-8616-BDF5-990BA23A824C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EC397BA7-84C1-3E2D-9CB0-FA51B1C2767B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F24C32D4-DB5D-6E07-795F-CC7400366638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1B84491B-D2E2-0BC7-F8EF-E3D9367BC71B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CC424953-F5FE-971C-500C-D138120C40F0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orrowing head">
            <a:extLst>
              <a:ext uri="{FF2B5EF4-FFF2-40B4-BE49-F238E27FC236}">
                <a16:creationId xmlns:a16="http://schemas.microsoft.com/office/drawing/2014/main" id="{5E53EA6D-056D-D330-98B3-E87E905D361E}"/>
              </a:ext>
            </a:extLst>
          </p:cNvPr>
          <p:cNvSpPr txBox="1"/>
          <p:nvPr/>
        </p:nvSpPr>
        <p:spPr>
          <a:xfrm>
            <a:off x="609600" y="1156208"/>
            <a:ext cx="109728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400" b="1" dirty="0">
                <a:solidFill>
                  <a:srgbClr val="2C4C7E"/>
                </a:solidFill>
                <a:latin typeface="Georgia" panose="02040502050405020303" pitchFamily="18" charset="0"/>
              </a:rPr>
              <a:t>Модернизация страны</a:t>
            </a:r>
            <a:r>
              <a:rPr lang="ru-RU" sz="2400" dirty="0">
                <a:solidFill>
                  <a:srgbClr val="2C4C7E"/>
                </a:solidFill>
                <a:latin typeface="Georgia" panose="02040502050405020303" pitchFamily="18" charset="0"/>
              </a:rPr>
              <a:t> Япония активно перенимала западный опыт:</a:t>
            </a:r>
          </a:p>
        </p:txBody>
      </p:sp>
      <p:pic>
        <p:nvPicPr>
          <p:cNvPr id="17" name="Borrow img 1" descr="Миссия Ивакуры — японские государственные деятели, изучавшие устройство западных стран. Лондон, 1872 г.">
            <a:extLst>
              <a:ext uri="{FF2B5EF4-FFF2-40B4-BE49-F238E27FC236}">
                <a16:creationId xmlns:a16="http://schemas.microsoft.com/office/drawing/2014/main" id="{CAB08D3C-BB79-F199-CFFC-7D5A105AB1F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99768"/>
            <a:ext cx="3454400" cy="1524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Borrow 1 card">
            <a:extLst>
              <a:ext uri="{FF2B5EF4-FFF2-40B4-BE49-F238E27FC236}">
                <a16:creationId xmlns:a16="http://schemas.microsoft.com/office/drawing/2014/main" id="{DD89E5FD-4A7E-2682-A671-06B66E554396}"/>
              </a:ext>
            </a:extLst>
          </p:cNvPr>
          <p:cNvSpPr/>
          <p:nvPr/>
        </p:nvSpPr>
        <p:spPr>
          <a:xfrm>
            <a:off x="609600" y="3325368"/>
            <a:ext cx="3454400" cy="111760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rrow 1">
            <a:extLst>
              <a:ext uri="{FF2B5EF4-FFF2-40B4-BE49-F238E27FC236}">
                <a16:creationId xmlns:a16="http://schemas.microsoft.com/office/drawing/2014/main" id="{BAED3297-0908-72AD-5A8C-7C09F30125AF}"/>
              </a:ext>
            </a:extLst>
          </p:cNvPr>
          <p:cNvSpPr txBox="1"/>
          <p:nvPr/>
        </p:nvSpPr>
        <p:spPr>
          <a:xfrm>
            <a:off x="736600" y="3426968"/>
            <a:ext cx="3200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2C4C7E"/>
                </a:solidFill>
                <a:latin typeface="Segoe UI" panose="020B0502040204020203" pitchFamily="34" charset="0"/>
              </a:rPr>
              <a:t>у Франции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— административную систему,</a:t>
            </a:r>
          </a:p>
        </p:txBody>
      </p:sp>
      <p:pic>
        <p:nvPicPr>
          <p:cNvPr id="21" name="Borrow img 2" descr="Хиросигэ III. Паровоз и корабли на побережье Иокогамы, 1874 г.">
            <a:extLst>
              <a:ext uri="{FF2B5EF4-FFF2-40B4-BE49-F238E27FC236}">
                <a16:creationId xmlns:a16="http://schemas.microsoft.com/office/drawing/2014/main" id="{EA28694C-CF32-8A74-4990-F74987CF237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8800" y="1699768"/>
            <a:ext cx="3454400" cy="1524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Borrow 2 card">
            <a:extLst>
              <a:ext uri="{FF2B5EF4-FFF2-40B4-BE49-F238E27FC236}">
                <a16:creationId xmlns:a16="http://schemas.microsoft.com/office/drawing/2014/main" id="{579427D6-E178-E1BA-2F50-8155115A4866}"/>
              </a:ext>
            </a:extLst>
          </p:cNvPr>
          <p:cNvSpPr/>
          <p:nvPr/>
        </p:nvSpPr>
        <p:spPr>
          <a:xfrm>
            <a:off x="4368800" y="3325368"/>
            <a:ext cx="3454400" cy="81280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Borrow 2">
            <a:extLst>
              <a:ext uri="{FF2B5EF4-FFF2-40B4-BE49-F238E27FC236}">
                <a16:creationId xmlns:a16="http://schemas.microsoft.com/office/drawing/2014/main" id="{48A7EB5C-C54C-BC31-9A8F-03EE967C3FC9}"/>
              </a:ext>
            </a:extLst>
          </p:cNvPr>
          <p:cNvSpPr txBox="1"/>
          <p:nvPr/>
        </p:nvSpPr>
        <p:spPr>
          <a:xfrm>
            <a:off x="4495800" y="3426968"/>
            <a:ext cx="32004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2C4C7E"/>
                </a:solidFill>
                <a:latin typeface="Segoe UI" panose="020B0502040204020203" pitchFamily="34" charset="0"/>
              </a:rPr>
              <a:t>у Англии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— флот и железные дороги,</a:t>
            </a:r>
          </a:p>
        </p:txBody>
      </p:sp>
      <p:pic>
        <p:nvPicPr>
          <p:cNvPr id="25" name="Borrow img 3" descr="Урок в японской школе. Гравюра 1874 г.">
            <a:extLst>
              <a:ext uri="{FF2B5EF4-FFF2-40B4-BE49-F238E27FC236}">
                <a16:creationId xmlns:a16="http://schemas.microsoft.com/office/drawing/2014/main" id="{D1AACCDE-7D7D-74D7-A5FF-8C73E377488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699768"/>
            <a:ext cx="3454400" cy="1524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Borrow 3 card">
            <a:extLst>
              <a:ext uri="{FF2B5EF4-FFF2-40B4-BE49-F238E27FC236}">
                <a16:creationId xmlns:a16="http://schemas.microsoft.com/office/drawing/2014/main" id="{D7430064-FBED-F750-303B-462C5764CE47}"/>
              </a:ext>
            </a:extLst>
          </p:cNvPr>
          <p:cNvSpPr/>
          <p:nvPr/>
        </p:nvSpPr>
        <p:spPr>
          <a:xfrm>
            <a:off x="8128000" y="3325368"/>
            <a:ext cx="3454400" cy="111760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Borrow 3">
            <a:extLst>
              <a:ext uri="{FF2B5EF4-FFF2-40B4-BE49-F238E27FC236}">
                <a16:creationId xmlns:a16="http://schemas.microsoft.com/office/drawing/2014/main" id="{887D1F18-E7BF-BE97-9A2A-47A416DFFA17}"/>
              </a:ext>
            </a:extLst>
          </p:cNvPr>
          <p:cNvSpPr txBox="1"/>
          <p:nvPr/>
        </p:nvSpPr>
        <p:spPr>
          <a:xfrm>
            <a:off x="8255000" y="3426968"/>
            <a:ext cx="3200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2000" b="1" dirty="0">
                <a:solidFill>
                  <a:srgbClr val="2C4C7E"/>
                </a:solidFill>
                <a:latin typeface="Segoe UI" panose="020B0502040204020203" pitchFamily="34" charset="0"/>
              </a:rPr>
              <a:t>у Германии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— армию и систему высшего образования.</a:t>
            </a:r>
          </a:p>
        </p:txBody>
      </p:sp>
      <p:sp>
        <p:nvSpPr>
          <p:cNvPr id="28" name="Social card">
            <a:extLst>
              <a:ext uri="{FF2B5EF4-FFF2-40B4-BE49-F238E27FC236}">
                <a16:creationId xmlns:a16="http://schemas.microsoft.com/office/drawing/2014/main" id="{4A38CA9F-77A2-2B55-D374-A55DCBBE873D}"/>
              </a:ext>
            </a:extLst>
          </p:cNvPr>
          <p:cNvSpPr/>
          <p:nvPr/>
        </p:nvSpPr>
        <p:spPr>
          <a:xfrm>
            <a:off x="609600" y="4646168"/>
            <a:ext cx="10972800" cy="166116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Social">
            <a:extLst>
              <a:ext uri="{FF2B5EF4-FFF2-40B4-BE49-F238E27FC236}">
                <a16:creationId xmlns:a16="http://schemas.microsoft.com/office/drawing/2014/main" id="{EC61D0A2-651B-D412-2039-B9ED01A53CA7}"/>
              </a:ext>
            </a:extLst>
          </p:cNvPr>
          <p:cNvSpPr txBox="1"/>
          <p:nvPr/>
        </p:nvSpPr>
        <p:spPr>
          <a:xfrm>
            <a:off x="863600" y="4798568"/>
            <a:ext cx="10541000" cy="1356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A3456A"/>
                </a:solidFill>
                <a:latin typeface="Segoe UI" panose="020B0502040204020203" pitchFamily="34" charset="0"/>
              </a:rPr>
              <a:t>Социальные реформы</a:t>
            </a:r>
          </a:p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Ликвидация феодальных порядков включала упразднение привилегий самураев, проведение образовательной реформы и введение </a:t>
            </a:r>
            <a:r>
              <a:rPr lang="ru-RU" sz="2100" b="1" dirty="0">
                <a:solidFill>
                  <a:srgbClr val="A3456A"/>
                </a:solidFill>
                <a:latin typeface="Segoe UI" panose="020B0502040204020203" pitchFamily="34" charset="0"/>
              </a:rPr>
              <a:t>обязательного школьного обучения.</a:t>
            </a:r>
            <a:r>
              <a:rPr lang="ru-RU" sz="2100" dirty="0">
                <a:solidFill>
                  <a:srgbClr val="23262E"/>
                </a:solidFill>
                <a:latin typeface="Segoe UI" panose="020B0502040204020203" pitchFamily="34" charset="0"/>
              </a:rPr>
              <a:t> Патриотический подъём стал важной движущей силой преобразований.</a:t>
            </a:r>
          </a:p>
        </p:txBody>
      </p:sp>
      <p:sp>
        <p:nvSpPr>
          <p:cNvPr id="30" name="Social bar">
            <a:extLst>
              <a:ext uri="{FF2B5EF4-FFF2-40B4-BE49-F238E27FC236}">
                <a16:creationId xmlns:a16="http://schemas.microsoft.com/office/drawing/2014/main" id="{C1CC2645-B536-9E9E-9553-96C6FCC882B3}"/>
              </a:ext>
            </a:extLst>
          </p:cNvPr>
          <p:cNvSpPr/>
          <p:nvPr/>
        </p:nvSpPr>
        <p:spPr>
          <a:xfrm>
            <a:off x="711200" y="4773168"/>
            <a:ext cx="50800" cy="1407160"/>
          </a:xfrm>
          <a:prstGeom prst="rect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ignature 100ballnik.com">
            <a:extLst>
              <a:ext uri="{FF2B5EF4-FFF2-40B4-BE49-F238E27FC236}">
                <a16:creationId xmlns:a16="http://schemas.microsoft.com/office/drawing/2014/main" id="{6A9262A5-B78E-0CAA-7CDB-97DF70FF00A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439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53D427B-F472-4611-A3AA-7D67A5D1B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«Реставрация Мэйдзи» и реформы 1868 г.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8181E3D2-C1D2-F44B-6C7C-D8CB2CFFF319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17C9376B-A1CD-9E24-5DFF-5E71927A0849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61DCBC70-18AC-D4BE-AB2A-A5A873B97002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B42A0266-28E2-8E87-E5DD-3151146D1D69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9A4B8605-09CA-0433-A4AD-328379E4E543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FBC51A81-546C-33E3-80AE-CAFC0324C8B9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7450FED3-AF1C-845E-0798-2CDC0DEE0795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D676E28A-977D-D950-6D83-D04C826E2EA5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87D507C5-4DA8-1102-1041-0EA425170FF6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F9A26C9A-27B2-FF99-7E3E-71976160979E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345A0C53-1A06-1B15-B5EB-2B2CA0D12137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19FD543E-3287-85E9-C809-C70A612D0014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Economy card">
            <a:extLst>
              <a:ext uri="{FF2B5EF4-FFF2-40B4-BE49-F238E27FC236}">
                <a16:creationId xmlns:a16="http://schemas.microsoft.com/office/drawing/2014/main" id="{72AE5DDF-7D99-4AC6-0599-F84C7F83B514}"/>
              </a:ext>
            </a:extLst>
          </p:cNvPr>
          <p:cNvSpPr/>
          <p:nvPr/>
        </p:nvSpPr>
        <p:spPr>
          <a:xfrm>
            <a:off x="609600" y="1232408"/>
            <a:ext cx="6096000" cy="3835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D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Economy">
            <a:extLst>
              <a:ext uri="{FF2B5EF4-FFF2-40B4-BE49-F238E27FC236}">
                <a16:creationId xmlns:a16="http://schemas.microsoft.com/office/drawing/2014/main" id="{01638547-CE77-E9BA-CF66-015D86291424}"/>
              </a:ext>
            </a:extLst>
          </p:cNvPr>
          <p:cNvSpPr txBox="1"/>
          <p:nvPr/>
        </p:nvSpPr>
        <p:spPr>
          <a:xfrm>
            <a:off x="914400" y="1435608"/>
            <a:ext cx="5562600" cy="342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5B7B33"/>
                </a:solidFill>
                <a:latin typeface="Segoe UI" panose="020B0502040204020203" pitchFamily="34" charset="0"/>
              </a:rPr>
              <a:t>Аграрная реформа</a:t>
            </a:r>
            <a:r>
              <a:rPr lang="ru-RU" sz="2500" dirty="0">
                <a:solidFill>
                  <a:srgbClr val="23262E"/>
                </a:solidFill>
                <a:latin typeface="Segoe UI" panose="020B0502040204020203" pitchFamily="34" charset="0"/>
              </a:rPr>
              <a:t>, сделавшая крестьян собственниками земли, стимулировала развитие промышленности. </a:t>
            </a:r>
            <a:r>
              <a:rPr lang="ru-RU" sz="2500" b="1" dirty="0">
                <a:solidFill>
                  <a:srgbClr val="2C4C7E"/>
                </a:solidFill>
                <a:latin typeface="Segoe UI" panose="020B0502040204020203" pitchFamily="34" charset="0"/>
              </a:rPr>
              <a:t>Государство активно поддерживало создание предприятий</a:t>
            </a:r>
            <a:r>
              <a:rPr lang="ru-RU" sz="2500" dirty="0">
                <a:solidFill>
                  <a:srgbClr val="23262E"/>
                </a:solidFill>
                <a:latin typeface="Segoe UI" panose="020B0502040204020203" pitchFamily="34" charset="0"/>
              </a:rPr>
              <a:t>, предоставляло льготы и передавало заводы в частные руки. К началу XX века в Японии бурно развивались</a:t>
            </a:r>
          </a:p>
        </p:txBody>
      </p:sp>
      <p:sp>
        <p:nvSpPr>
          <p:cNvPr id="17" name="Economy bar">
            <a:extLst>
              <a:ext uri="{FF2B5EF4-FFF2-40B4-BE49-F238E27FC236}">
                <a16:creationId xmlns:a16="http://schemas.microsoft.com/office/drawing/2014/main" id="{0A081611-1D4E-25C7-20A3-D83E97B56740}"/>
              </a:ext>
            </a:extLst>
          </p:cNvPr>
          <p:cNvSpPr/>
          <p:nvPr/>
        </p:nvSpPr>
        <p:spPr>
          <a:xfrm>
            <a:off x="711200" y="1359408"/>
            <a:ext cx="50800" cy="3581400"/>
          </a:xfrm>
          <a:prstGeom prst="rect">
            <a:avLst/>
          </a:prstGeom>
          <a:solidFill>
            <a:srgbClr val="5B7B3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Tomioka" descr="Утагава Кунитэру. Шелкопрядильная фабрика в Томиоке, 1872 г. Национальная парламентская библиотека Японии">
            <a:extLst>
              <a:ext uri="{FF2B5EF4-FFF2-40B4-BE49-F238E27FC236}">
                <a16:creationId xmlns:a16="http://schemas.microsoft.com/office/drawing/2014/main" id="{1D47AE8D-639C-A7D1-27E5-98738FB082C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207008"/>
            <a:ext cx="4521200" cy="25400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Peasants" descr="Японские крестьяне. Фотография кон. XIX в. (из исходной презентации)">
            <a:extLst>
              <a:ext uri="{FF2B5EF4-FFF2-40B4-BE49-F238E27FC236}">
                <a16:creationId xmlns:a16="http://schemas.microsoft.com/office/drawing/2014/main" id="{B78B6123-7A17-B0D6-37DD-3EAD69E66A4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3924808"/>
            <a:ext cx="4521200" cy="23743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20EC25C1-86C8-89DD-C13E-29A089F98C8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72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3F3A25E-85EB-B1F5-7940-F0613E2BF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3262E"/>
                </a:solidFill>
                <a:latin typeface="Georgia" panose="02040502050405020303" pitchFamily="18" charset="0"/>
              </a:rPr>
              <a:t>«Реставрация Мэйдзи» и реформы 1868 г.</a:t>
            </a:r>
          </a:p>
        </p:txBody>
      </p:sp>
      <p:grpSp>
        <p:nvGrpSpPr>
          <p:cNvPr id="12" name="Waves">
            <a:extLst>
              <a:ext uri="{FF2B5EF4-FFF2-40B4-BE49-F238E27FC236}">
                <a16:creationId xmlns:a16="http://schemas.microsoft.com/office/drawing/2014/main" id="{53AACEFF-5200-7415-BBB8-652C477D87A7}"/>
              </a:ext>
            </a:extLst>
          </p:cNvPr>
          <p:cNvGrpSpPr/>
          <p:nvPr/>
        </p:nvGrpSpPr>
        <p:grpSpPr>
          <a:xfrm>
            <a:off x="482600" y="953008"/>
            <a:ext cx="508000" cy="254000"/>
            <a:chOff x="482600" y="953008"/>
            <a:chExt cx="508000" cy="254000"/>
          </a:xfrm>
        </p:grpSpPr>
        <p:sp>
          <p:nvSpPr>
            <p:cNvPr id="3" name="Дуга 2">
              <a:extLst>
                <a:ext uri="{FF2B5EF4-FFF2-40B4-BE49-F238E27FC236}">
                  <a16:creationId xmlns:a16="http://schemas.microsoft.com/office/drawing/2014/main" id="{1AD7C2BA-F660-8751-3E87-BBE2E049EA70}"/>
                </a:ext>
              </a:extLst>
            </p:cNvPr>
            <p:cNvSpPr/>
            <p:nvPr/>
          </p:nvSpPr>
          <p:spPr>
            <a:xfrm>
              <a:off x="482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Дуга 3">
              <a:extLst>
                <a:ext uri="{FF2B5EF4-FFF2-40B4-BE49-F238E27FC236}">
                  <a16:creationId xmlns:a16="http://schemas.microsoft.com/office/drawing/2014/main" id="{0CA67776-FB18-A6A0-32CB-B941575604A4}"/>
                </a:ext>
              </a:extLst>
            </p:cNvPr>
            <p:cNvSpPr/>
            <p:nvPr/>
          </p:nvSpPr>
          <p:spPr>
            <a:xfrm>
              <a:off x="543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Дуга 4">
              <a:extLst>
                <a:ext uri="{FF2B5EF4-FFF2-40B4-BE49-F238E27FC236}">
                  <a16:creationId xmlns:a16="http://schemas.microsoft.com/office/drawing/2014/main" id="{14837B71-C19A-9B71-29CE-6390FB95F09D}"/>
                </a:ext>
              </a:extLst>
            </p:cNvPr>
            <p:cNvSpPr/>
            <p:nvPr/>
          </p:nvSpPr>
          <p:spPr>
            <a:xfrm>
              <a:off x="604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Дуга 5">
              <a:extLst>
                <a:ext uri="{FF2B5EF4-FFF2-40B4-BE49-F238E27FC236}">
                  <a16:creationId xmlns:a16="http://schemas.microsoft.com/office/drawing/2014/main" id="{075F058D-ABEF-6B62-29B9-15E146742768}"/>
                </a:ext>
              </a:extLst>
            </p:cNvPr>
            <p:cNvSpPr/>
            <p:nvPr/>
          </p:nvSpPr>
          <p:spPr>
            <a:xfrm>
              <a:off x="609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Дуга 6">
              <a:extLst>
                <a:ext uri="{FF2B5EF4-FFF2-40B4-BE49-F238E27FC236}">
                  <a16:creationId xmlns:a16="http://schemas.microsoft.com/office/drawing/2014/main" id="{908C153C-C0C9-0720-1E64-6F78723E4DD5}"/>
                </a:ext>
              </a:extLst>
            </p:cNvPr>
            <p:cNvSpPr/>
            <p:nvPr/>
          </p:nvSpPr>
          <p:spPr>
            <a:xfrm>
              <a:off x="670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Дуга 7">
              <a:extLst>
                <a:ext uri="{FF2B5EF4-FFF2-40B4-BE49-F238E27FC236}">
                  <a16:creationId xmlns:a16="http://schemas.microsoft.com/office/drawing/2014/main" id="{36686494-E6EF-B845-6099-76797CA28DF7}"/>
                </a:ext>
              </a:extLst>
            </p:cNvPr>
            <p:cNvSpPr/>
            <p:nvPr/>
          </p:nvSpPr>
          <p:spPr>
            <a:xfrm>
              <a:off x="731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Дуга 8">
              <a:extLst>
                <a:ext uri="{FF2B5EF4-FFF2-40B4-BE49-F238E27FC236}">
                  <a16:creationId xmlns:a16="http://schemas.microsoft.com/office/drawing/2014/main" id="{50969014-4BE4-C3A6-0243-36AE3A04B78F}"/>
                </a:ext>
              </a:extLst>
            </p:cNvPr>
            <p:cNvSpPr/>
            <p:nvPr/>
          </p:nvSpPr>
          <p:spPr>
            <a:xfrm>
              <a:off x="736600" y="953008"/>
              <a:ext cx="254000" cy="25400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Дуга 9">
              <a:extLst>
                <a:ext uri="{FF2B5EF4-FFF2-40B4-BE49-F238E27FC236}">
                  <a16:creationId xmlns:a16="http://schemas.microsoft.com/office/drawing/2014/main" id="{2049F8B4-667D-7350-CEF3-41E0F1D8DC63}"/>
                </a:ext>
              </a:extLst>
            </p:cNvPr>
            <p:cNvSpPr/>
            <p:nvPr/>
          </p:nvSpPr>
          <p:spPr>
            <a:xfrm>
              <a:off x="797560" y="973328"/>
              <a:ext cx="172720" cy="17272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Дуга 10">
              <a:extLst>
                <a:ext uri="{FF2B5EF4-FFF2-40B4-BE49-F238E27FC236}">
                  <a16:creationId xmlns:a16="http://schemas.microsoft.com/office/drawing/2014/main" id="{C3C8CC95-C313-6F8C-9858-22DBB951DBB8}"/>
                </a:ext>
              </a:extLst>
            </p:cNvPr>
            <p:cNvSpPr/>
            <p:nvPr/>
          </p:nvSpPr>
          <p:spPr>
            <a:xfrm>
              <a:off x="858520" y="993648"/>
              <a:ext cx="91440" cy="91440"/>
            </a:xfrm>
            <a:prstGeom prst="arc">
              <a:avLst>
                <a:gd name="adj1" fmla="val 10800000"/>
                <a:gd name="adj2" fmla="val 0"/>
              </a:avLst>
            </a:prstGeom>
            <a:ln w="10160">
              <a:solidFill>
                <a:srgbClr val="2C4C7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C7808EDD-B0EC-7085-9F66-D5AB68C3D469}"/>
              </a:ext>
            </a:extLst>
          </p:cNvPr>
          <p:cNvCxnSpPr/>
          <p:nvPr/>
        </p:nvCxnSpPr>
        <p:spPr>
          <a:xfrm>
            <a:off x="1066800" y="1003808"/>
            <a:ext cx="2032000" cy="0"/>
          </a:xfrm>
          <a:prstGeom prst="line">
            <a:avLst/>
          </a:prstGeom>
          <a:ln w="9525">
            <a:solidFill>
              <a:srgbClr val="2C4C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650F7F21-C319-4023-3B4C-3F1BAEA002A6}"/>
              </a:ext>
            </a:extLst>
          </p:cNvPr>
          <p:cNvSpPr/>
          <p:nvPr/>
        </p:nvSpPr>
        <p:spPr>
          <a:xfrm>
            <a:off x="3162300" y="965708"/>
            <a:ext cx="76200" cy="76200"/>
          </a:xfrm>
          <a:prstGeom prst="ellipse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Constitution" descr="Кобаяси Икухидэ. Празднование провозглашения конституции, 1889 г. Музей искусств Гонолулу">
            <a:extLst>
              <a:ext uri="{FF2B5EF4-FFF2-40B4-BE49-F238E27FC236}">
                <a16:creationId xmlns:a16="http://schemas.microsoft.com/office/drawing/2014/main" id="{C3E4D646-D746-FC1F-4674-E926FCE74E3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56208"/>
            <a:ext cx="3175000" cy="2184400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Politics band card">
            <a:extLst>
              <a:ext uri="{FF2B5EF4-FFF2-40B4-BE49-F238E27FC236}">
                <a16:creationId xmlns:a16="http://schemas.microsoft.com/office/drawing/2014/main" id="{43036534-A4E6-53A4-3BC9-1CFBB0A7F5E6}"/>
              </a:ext>
            </a:extLst>
          </p:cNvPr>
          <p:cNvSpPr/>
          <p:nvPr/>
        </p:nvSpPr>
        <p:spPr>
          <a:xfrm>
            <a:off x="4064000" y="1156208"/>
            <a:ext cx="7518400" cy="589280"/>
          </a:xfrm>
          <a:prstGeom prst="roundRect">
            <a:avLst>
              <a:gd name="adj" fmla="val 6000"/>
            </a:avLst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olitics band">
            <a:extLst>
              <a:ext uri="{FF2B5EF4-FFF2-40B4-BE49-F238E27FC236}">
                <a16:creationId xmlns:a16="http://schemas.microsoft.com/office/drawing/2014/main" id="{31E5D9D6-6416-5F56-A6A2-A2ECA408CF02}"/>
              </a:ext>
            </a:extLst>
          </p:cNvPr>
          <p:cNvSpPr txBox="1"/>
          <p:nvPr/>
        </p:nvSpPr>
        <p:spPr>
          <a:xfrm>
            <a:off x="4216400" y="1283208"/>
            <a:ext cx="72136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FFFFF"/>
                </a:solidFill>
                <a:latin typeface="Segoe UI" panose="020B0502040204020203" pitchFamily="34" charset="0"/>
              </a:rPr>
              <a:t>Политическая система</a:t>
            </a:r>
          </a:p>
        </p:txBody>
      </p:sp>
      <p:sp>
        <p:nvSpPr>
          <p:cNvPr id="19" name="Politics text card">
            <a:extLst>
              <a:ext uri="{FF2B5EF4-FFF2-40B4-BE49-F238E27FC236}">
                <a16:creationId xmlns:a16="http://schemas.microsoft.com/office/drawing/2014/main" id="{45FC8C8E-9BD8-EBB3-E83C-64EED97A0A75}"/>
              </a:ext>
            </a:extLst>
          </p:cNvPr>
          <p:cNvSpPr/>
          <p:nvPr/>
        </p:nvSpPr>
        <p:spPr>
          <a:xfrm>
            <a:off x="4064000" y="1770888"/>
            <a:ext cx="7518400" cy="1473200"/>
          </a:xfrm>
          <a:prstGeom prst="roundRect">
            <a:avLst>
              <a:gd name="adj" fmla="val 6000"/>
            </a:avLst>
          </a:prstGeom>
          <a:solidFill>
            <a:srgbClr val="E0E7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Politics text">
            <a:extLst>
              <a:ext uri="{FF2B5EF4-FFF2-40B4-BE49-F238E27FC236}">
                <a16:creationId xmlns:a16="http://schemas.microsoft.com/office/drawing/2014/main" id="{374A6DBD-B5C5-AA72-AE2A-DF41A3E880C8}"/>
              </a:ext>
            </a:extLst>
          </p:cNvPr>
          <p:cNvSpPr txBox="1"/>
          <p:nvPr/>
        </p:nvSpPr>
        <p:spPr>
          <a:xfrm>
            <a:off x="4292600" y="1897888"/>
            <a:ext cx="71374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Принятие конституции </a:t>
            </a:r>
            <a:r>
              <a:rPr lang="ru-RU" sz="2000" b="1" dirty="0">
                <a:solidFill>
                  <a:srgbClr val="2C4C7E"/>
                </a:solidFill>
                <a:latin typeface="Segoe UI" panose="020B0502040204020203" pitchFamily="34" charset="0"/>
              </a:rPr>
              <a:t>в 1889 году</a:t>
            </a:r>
            <a:r>
              <a:rPr lang="ru-RU" sz="2000" dirty="0">
                <a:solidFill>
                  <a:srgbClr val="23262E"/>
                </a:solidFill>
                <a:latin typeface="Segoe UI" panose="020B0502040204020203" pitchFamily="34" charset="0"/>
              </a:rPr>
              <a:t> превратило Японию в конституционную монархию с сильной императорской властью и двухпалатным парламентом. В 1890-х годах появились первые политические партии.</a:t>
            </a:r>
          </a:p>
        </p:txBody>
      </p:sp>
      <p:sp>
        <p:nvSpPr>
          <p:cNvPr id="21" name="Politics text bar">
            <a:extLst>
              <a:ext uri="{FF2B5EF4-FFF2-40B4-BE49-F238E27FC236}">
                <a16:creationId xmlns:a16="http://schemas.microsoft.com/office/drawing/2014/main" id="{C0C79EF5-4666-BBB1-6748-C854B8019D94}"/>
              </a:ext>
            </a:extLst>
          </p:cNvPr>
          <p:cNvSpPr/>
          <p:nvPr/>
        </p:nvSpPr>
        <p:spPr>
          <a:xfrm>
            <a:off x="4165600" y="1897888"/>
            <a:ext cx="50800" cy="1219200"/>
          </a:xfrm>
          <a:prstGeom prst="rect">
            <a:avLst/>
          </a:prstGeom>
          <a:solidFill>
            <a:srgbClr val="2C4C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Arrow">
            <a:extLst>
              <a:ext uri="{FF2B5EF4-FFF2-40B4-BE49-F238E27FC236}">
                <a16:creationId xmlns:a16="http://schemas.microsoft.com/office/drawing/2014/main" id="{B1A7F5AB-44ED-EBF2-4340-300EA7668CC9}"/>
              </a:ext>
            </a:extLst>
          </p:cNvPr>
          <p:cNvCxnSpPr/>
          <p:nvPr/>
        </p:nvCxnSpPr>
        <p:spPr>
          <a:xfrm>
            <a:off x="7823200" y="3264408"/>
            <a:ext cx="0" cy="254000"/>
          </a:xfrm>
          <a:prstGeom prst="line">
            <a:avLst/>
          </a:prstGeom>
          <a:ln w="38100">
            <a:solidFill>
              <a:srgbClr val="A3456A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Yalu" descr="Огата Гэкко. Победа японского флота у Такушаня в японо-китайской войне. Гравюра 1895 г.">
            <a:extLst>
              <a:ext uri="{FF2B5EF4-FFF2-40B4-BE49-F238E27FC236}">
                <a16:creationId xmlns:a16="http://schemas.microsoft.com/office/drawing/2014/main" id="{DAD0A84A-385E-64B0-EC13-FF6D508ECEB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69208"/>
            <a:ext cx="3175000" cy="2780792"/>
          </a:xfrm>
          <a:prstGeom prst="roundRect">
            <a:avLst>
              <a:gd name="adj" fmla="val 4000"/>
            </a:avLst>
          </a:prstGeom>
          <a:ln w="12700">
            <a:solidFill>
              <a:srgbClr val="D9CD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Foreign band card">
            <a:extLst>
              <a:ext uri="{FF2B5EF4-FFF2-40B4-BE49-F238E27FC236}">
                <a16:creationId xmlns:a16="http://schemas.microsoft.com/office/drawing/2014/main" id="{71870DFA-217B-A434-696A-BF6BA209D985}"/>
              </a:ext>
            </a:extLst>
          </p:cNvPr>
          <p:cNvSpPr/>
          <p:nvPr/>
        </p:nvSpPr>
        <p:spPr>
          <a:xfrm>
            <a:off x="4064000" y="3569208"/>
            <a:ext cx="7518400" cy="589280"/>
          </a:xfrm>
          <a:prstGeom prst="roundRect">
            <a:avLst>
              <a:gd name="adj" fmla="val 6000"/>
            </a:avLst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Foreign band">
            <a:extLst>
              <a:ext uri="{FF2B5EF4-FFF2-40B4-BE49-F238E27FC236}">
                <a16:creationId xmlns:a16="http://schemas.microsoft.com/office/drawing/2014/main" id="{1873D917-AE49-E192-D9E6-F7399EE0D12F}"/>
              </a:ext>
            </a:extLst>
          </p:cNvPr>
          <p:cNvSpPr txBox="1"/>
          <p:nvPr/>
        </p:nvSpPr>
        <p:spPr>
          <a:xfrm>
            <a:off x="4216400" y="3696208"/>
            <a:ext cx="72136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FFFFFF"/>
                </a:solidFill>
                <a:latin typeface="Segoe UI" panose="020B0502040204020203" pitchFamily="34" charset="0"/>
              </a:rPr>
              <a:t>Внешняя политика</a:t>
            </a:r>
          </a:p>
        </p:txBody>
      </p:sp>
      <p:sp>
        <p:nvSpPr>
          <p:cNvPr id="27" name="Foreign text card">
            <a:extLst>
              <a:ext uri="{FF2B5EF4-FFF2-40B4-BE49-F238E27FC236}">
                <a16:creationId xmlns:a16="http://schemas.microsoft.com/office/drawing/2014/main" id="{B4A38DA4-5503-3E02-B528-BB1AFA4F7924}"/>
              </a:ext>
            </a:extLst>
          </p:cNvPr>
          <p:cNvSpPr/>
          <p:nvPr/>
        </p:nvSpPr>
        <p:spPr>
          <a:xfrm>
            <a:off x="4064000" y="4183888"/>
            <a:ext cx="7518400" cy="1991360"/>
          </a:xfrm>
          <a:prstGeom prst="roundRect">
            <a:avLst>
              <a:gd name="adj" fmla="val 6000"/>
            </a:avLst>
          </a:prstGeom>
          <a:solidFill>
            <a:srgbClr val="F4E1E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Foreign text">
            <a:extLst>
              <a:ext uri="{FF2B5EF4-FFF2-40B4-BE49-F238E27FC236}">
                <a16:creationId xmlns:a16="http://schemas.microsoft.com/office/drawing/2014/main" id="{53B87B82-8597-3B90-D489-A7E8A9F10F5F}"/>
              </a:ext>
            </a:extLst>
          </p:cNvPr>
          <p:cNvSpPr txBox="1"/>
          <p:nvPr/>
        </p:nvSpPr>
        <p:spPr>
          <a:xfrm>
            <a:off x="4292600" y="4310888"/>
            <a:ext cx="7137400" cy="1737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Быстрое превращение в развитую промышленную державу позволило Японии </a:t>
            </a:r>
            <a:r>
              <a:rPr lang="ru-RU" sz="1900" b="1" dirty="0">
                <a:solidFill>
                  <a:srgbClr val="A3456A"/>
                </a:solidFill>
                <a:latin typeface="Segoe UI" panose="020B0502040204020203" pitchFamily="34" charset="0"/>
              </a:rPr>
              <a:t>отказаться от неравноправных договоров</a:t>
            </a:r>
            <a:r>
              <a:rPr lang="ru-RU" sz="1900" dirty="0">
                <a:solidFill>
                  <a:srgbClr val="23262E"/>
                </a:solidFill>
                <a:latin typeface="Segoe UI" panose="020B0502040204020203" pitchFamily="34" charset="0"/>
              </a:rPr>
              <a:t> и начать собственную экспансию. Страна навязала Корее неравноправный договор, участвовала в разделе Китая, победила в войне с Китаем (1894) и в Русско-японской войне (1904–1905), утвердившись в Корее и на Южном Сахалине.</a:t>
            </a:r>
          </a:p>
        </p:txBody>
      </p:sp>
      <p:sp>
        <p:nvSpPr>
          <p:cNvPr id="29" name="Foreign text bar">
            <a:extLst>
              <a:ext uri="{FF2B5EF4-FFF2-40B4-BE49-F238E27FC236}">
                <a16:creationId xmlns:a16="http://schemas.microsoft.com/office/drawing/2014/main" id="{AF05ED97-BA05-F1C8-F5D2-20F3BA2CD25B}"/>
              </a:ext>
            </a:extLst>
          </p:cNvPr>
          <p:cNvSpPr/>
          <p:nvPr/>
        </p:nvSpPr>
        <p:spPr>
          <a:xfrm>
            <a:off x="4165600" y="4310888"/>
            <a:ext cx="50800" cy="1737360"/>
          </a:xfrm>
          <a:prstGeom prst="rect">
            <a:avLst/>
          </a:prstGeom>
          <a:solidFill>
            <a:srgbClr val="A3456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93AD7E32-2BFC-4605-67F1-54E2ABCCE82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577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577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932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3262E"/>
      </a:dk1>
      <a:lt1>
        <a:srgbClr val="FFFFFF"/>
      </a:lt1>
      <a:dk2>
        <a:srgbClr val="525765"/>
      </a:dk2>
      <a:lt2>
        <a:srgbClr val="F6EBD0"/>
      </a:lt2>
      <a:accent1>
        <a:srgbClr val="B8382A"/>
      </a:accent1>
      <a:accent2>
        <a:srgbClr val="2C4C7E"/>
      </a:accent2>
      <a:accent3>
        <a:srgbClr val="BF8D2A"/>
      </a:accent3>
      <a:accent4>
        <a:srgbClr val="2E7D6B"/>
      </a:accent4>
      <a:accent5>
        <a:srgbClr val="A3456A"/>
      </a:accent5>
      <a:accent6>
        <a:srgbClr val="5B7B33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1289</Words>
  <Application>Microsoft Office PowerPoint</Application>
  <PresentationFormat>Произвольный</PresentationFormat>
  <Paragraphs>217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Georgia</vt:lpstr>
      <vt:lpstr>Segoe UI</vt:lpstr>
      <vt:lpstr>True</vt:lpstr>
      <vt:lpstr>Wingdings</vt:lpstr>
      <vt:lpstr>Тема Office</vt:lpstr>
      <vt:lpstr>Презентация PowerPoint</vt:lpstr>
      <vt:lpstr>Презентация PowerPoint</vt:lpstr>
      <vt:lpstr>Основные термины</vt:lpstr>
      <vt:lpstr>Основные персоналии</vt:lpstr>
      <vt:lpstr>Китай: спящий гигант</vt:lpstr>
      <vt:lpstr>Китай: спящий гигант</vt:lpstr>
      <vt:lpstr>Китай: спящий гигант</vt:lpstr>
      <vt:lpstr>Как заставить торговать?</vt:lpstr>
      <vt:lpstr>Как заставить торговать?</vt:lpstr>
      <vt:lpstr>Как заставить торговать?</vt:lpstr>
      <vt:lpstr>Как заставить торговать?</vt:lpstr>
      <vt:lpstr>«Небесное государство»</vt:lpstr>
      <vt:lpstr>«Небесное государство»</vt:lpstr>
      <vt:lpstr>Раздел Китая</vt:lpstr>
      <vt:lpstr>Раздел Китая</vt:lpstr>
      <vt:lpstr>Раздел Китая</vt:lpstr>
      <vt:lpstr>Раздел Китая</vt:lpstr>
      <vt:lpstr>Япония: реформы эпохи Тэмпо</vt:lpstr>
      <vt:lpstr>Япония: реформы эпохи Тэмпо</vt:lpstr>
      <vt:lpstr>«Открытие» Японии</vt:lpstr>
      <vt:lpstr>«Реставрация Мэйдзи» и реформы 1868 г.</vt:lpstr>
      <vt:lpstr>«Реставрация Мэйдзи» и реформы 1868 г.</vt:lpstr>
      <vt:lpstr>«Реставрация Мэйдзи» и реформы 1868 г.</vt:lpstr>
      <vt:lpstr>«Реставрация Мэйдзи» и реформы 1868 г.</vt:lpstr>
      <vt:lpstr>«Реставрация Мэйдзи» и реформы 1868 г.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Китай и Япония: разные ответы на вызовы модернизации</dc:title>
  <dc:creator>100ballnik.com</dc:creator>
  <cp:lastModifiedBy>Mendal</cp:lastModifiedBy>
  <cp:revision>1</cp:revision>
  <dcterms:created xsi:type="dcterms:W3CDTF">2026-10-29T21:40:17Z</dcterms:created>
  <dcterms:modified xsi:type="dcterms:W3CDTF">2026-10-29T21:40:18Z</dcterms:modified>
</cp:coreProperties>
</file>