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75AE69-DA84-795B-18D9-0A6DEF4F60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40B9BA0-DFDA-0AE8-8C26-B8B2CB643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11001B-2123-CCE6-3E5C-605A63FFD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AC36843-3A71-BC54-C9C1-045C170F6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EFAAA7-A7EC-E0EF-FCFA-E03796837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920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950699-74BA-8A0D-4EF8-CCCEB884A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39827-066D-50E9-55E7-5D4DE26D54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5766D3-C2C6-8534-2592-57692CECB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37E4E3F-FD03-26A4-752C-E44D061B6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8583957-6E9E-2225-3398-580BE59AD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609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91AF60-6B20-A86A-0CDE-13C4193F9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6279CDB-3E57-7A33-EC52-477F84BD5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E4C8DC-E815-2369-7E90-508928AB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D1657D-FA7F-9A29-738A-758FF6BA2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B725B6-2261-DD75-48B5-2D4DD19B5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2324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D280A8-7229-0DCC-2975-E7BE3762C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EBBB3C-7A86-2FDE-6B5D-89BE9A6A96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992130-D452-DE0E-56BD-556B6CB42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55A2C2-89A7-B204-6ED8-00812D438C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B1BC177-C104-B7E6-DCF9-4B8AD1950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A14BBE9-0BC9-88EB-BEC9-A752A86A1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13029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ABFAEA-5BDD-9B7C-BE10-BB885BD505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20D438-91D3-48DA-5E3B-F20F34798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9CC38C2-E757-85FC-3BFE-8060C2CAF8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5EFA80-B649-A9E8-19EF-D8493B65C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8F4A224-ED2B-0311-D9FE-D1A5263B2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BAFADF5-A13B-C01D-606E-867A7B52E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8DFA1FA-2840-9329-9ABD-C09FF27F0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EBCDA10-510A-6CD4-DD7E-1A0DA8CCA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427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CBFEBA-1C23-A886-786F-FB19EAE58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A385B7E-1007-4F43-35AB-3079A812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8A7EDF-000E-53E6-8C83-55B48D048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FF076BF-AD36-B9EB-ACF7-5B433B4F6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2645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E72088B-E7BD-A0E1-1163-F1FED0E71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D06E203-120A-61C4-EA72-55F939721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87B030-086B-E104-0D46-FEE53DD93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94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19540-D649-F394-55EB-E7196F2ED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7E6588-B562-4754-51C7-7DF2E9845F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FBBB7B3-09DA-57C3-B881-5CD657BF35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A028AF-BFCC-6A4E-8DAA-61309F13EA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CDAC742-F987-43C5-4F70-91195DF26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D99F30-ABB6-908C-7C11-8FAC3E71F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1546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7B5476-5B98-0AAF-50E5-D54EF4D1B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93B999A-BBD4-DC3F-C619-709A476BE9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0A962C-DE25-D1A7-5CED-D2F67C405B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3EA33F0-072B-9CF3-3427-AD94121ADB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DD4F894-77C8-E2C7-4428-A752AAC4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E378C7-BA36-ED74-1D4B-0F8800C4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748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29AAAC2-EC54-652B-D043-D93A4D45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473D4F-3512-4E12-FCFC-FA70FDD79C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8620D0-87FD-2AC4-1324-083049E919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E19580-B5AF-DA66-37DF-EF9D495F6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751D97E-D7E3-879A-0A46-6AE046286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618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EE29FC-16CA-933B-F35E-752C0881AC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42B222-54F4-B6BE-ECD7-B30C345DF1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26B254-14C1-4394-5A7F-2D60F30F0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43C9FD-9726-A7B1-E952-6855FF45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57E017A-B034-55F4-1008-5B117864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683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DF42A1-C113-935E-9A89-903757CEC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1462790-DC36-F5EB-8187-5A686A8EE8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3F44876-C9A0-8DEA-FEB9-364DC4F0E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FFB102-46FB-4C00-8DBE-1E834ECBF9EE}" type="datetimeFigureOut">
              <a:rPr lang="ru-RU" smtClean="0"/>
              <a:t>01.11.2026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465069-F8A3-A1E5-8260-91F73F8A5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37A8F2C-1F7E-643B-3405-599F0A201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F5E906-5312-486E-B2A9-00FB7BAA02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38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ver view" descr="Я. ван Рейн. Вид Форт-Уильяма в Бенгалии. Гравюра, 1754 г.">
            <a:extLst>
              <a:ext uri="{FF2B5EF4-FFF2-40B4-BE49-F238E27FC236}">
                <a16:creationId xmlns:a16="http://schemas.microsoft.com/office/drawing/2014/main" id="{D0844091-130A-E95E-928E-1257438228D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0"/>
            <a:ext cx="8382000" cy="6858000"/>
          </a:xfrm>
          <a:prstGeom prst="rect">
            <a:avLst/>
          </a:prstGeom>
        </p:spPr>
      </p:pic>
      <p:sp>
        <p:nvSpPr>
          <p:cNvPr id="5" name="Veil">
            <a:extLst>
              <a:ext uri="{FF2B5EF4-FFF2-40B4-BE49-F238E27FC236}">
                <a16:creationId xmlns:a16="http://schemas.microsoft.com/office/drawing/2014/main" id="{338A5F8B-BC35-5D3D-CC69-0F5D6EA3C57C}"/>
              </a:ext>
            </a:extLst>
          </p:cNvPr>
          <p:cNvSpPr/>
          <p:nvPr/>
        </p:nvSpPr>
        <p:spPr>
          <a:xfrm>
            <a:off x="3556000" y="0"/>
            <a:ext cx="5334000" cy="6858000"/>
          </a:xfrm>
          <a:prstGeom prst="rect">
            <a:avLst/>
          </a:prstGeom>
          <a:gradFill flip="none" rotWithShape="1">
            <a:gsLst>
              <a:gs pos="0">
                <a:srgbClr val="1C1A31"/>
              </a:gs>
              <a:gs pos="100000">
                <a:srgbClr val="1C1A31">
                  <a:alpha val="0"/>
                </a:srgbClr>
              </a:gs>
            </a:gsLst>
            <a:lin ang="0" scaled="1"/>
            <a:tileRect/>
          </a:grad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ver title">
            <a:extLst>
              <a:ext uri="{FF2B5EF4-FFF2-40B4-BE49-F238E27FC236}">
                <a16:creationId xmlns:a16="http://schemas.microsoft.com/office/drawing/2014/main" id="{170C63AE-9C88-C0AC-0F8A-B3377F1F38F0}"/>
              </a:ext>
            </a:extLst>
          </p:cNvPr>
          <p:cNvSpPr txBox="1"/>
          <p:nvPr/>
        </p:nvSpPr>
        <p:spPr>
          <a:xfrm>
            <a:off x="685800" y="1905001"/>
            <a:ext cx="6350000" cy="167271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8000"/>
              </a:lnSpc>
            </a:pPr>
            <a:r>
              <a:rPr lang="ru-RU" sz="5600" b="1" dirty="0">
                <a:solidFill>
                  <a:srgbClr val="F5EFE3"/>
                </a:solidFill>
                <a:latin typeface="Palatino Linotype" panose="02040502050505030304" pitchFamily="18" charset="0"/>
              </a:rPr>
              <a:t>Индия: </a:t>
            </a:r>
            <a:r>
              <a:rPr lang="ru-RU" sz="5600" b="1" dirty="0">
                <a:solidFill>
                  <a:srgbClr val="F1B556"/>
                </a:solidFill>
                <a:latin typeface="Palatino Linotype" panose="02040502050505030304" pitchFamily="18" charset="0"/>
              </a:rPr>
              <a:t>утрата независимости</a:t>
            </a:r>
          </a:p>
        </p:txBody>
      </p:sp>
      <p:sp>
        <p:nvSpPr>
          <p:cNvPr id="7" name="Lobe">
            <a:extLst>
              <a:ext uri="{FF2B5EF4-FFF2-40B4-BE49-F238E27FC236}">
                <a16:creationId xmlns:a16="http://schemas.microsoft.com/office/drawing/2014/main" id="{BF8692C5-ACDB-B598-52BD-01070AB9D046}"/>
              </a:ext>
            </a:extLst>
          </p:cNvPr>
          <p:cNvSpPr/>
          <p:nvPr/>
        </p:nvSpPr>
        <p:spPr>
          <a:xfrm>
            <a:off x="711200" y="383171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D9B25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be">
            <a:extLst>
              <a:ext uri="{FF2B5EF4-FFF2-40B4-BE49-F238E27FC236}">
                <a16:creationId xmlns:a16="http://schemas.microsoft.com/office/drawing/2014/main" id="{32A447B0-B265-6D90-5C35-1A467E272024}"/>
              </a:ext>
            </a:extLst>
          </p:cNvPr>
          <p:cNvSpPr/>
          <p:nvPr/>
        </p:nvSpPr>
        <p:spPr>
          <a:xfrm>
            <a:off x="863600" y="383171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D9B25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be">
            <a:extLst>
              <a:ext uri="{FF2B5EF4-FFF2-40B4-BE49-F238E27FC236}">
                <a16:creationId xmlns:a16="http://schemas.microsoft.com/office/drawing/2014/main" id="{373DADED-D480-BC5A-8526-33B368A54930}"/>
              </a:ext>
            </a:extLst>
          </p:cNvPr>
          <p:cNvSpPr/>
          <p:nvPr/>
        </p:nvSpPr>
        <p:spPr>
          <a:xfrm>
            <a:off x="1016000" y="383171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D9B25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B85DC821-DF00-4170-DCBF-59199FC2BD82}"/>
              </a:ext>
            </a:extLst>
          </p:cNvPr>
          <p:cNvCxnSpPr/>
          <p:nvPr/>
        </p:nvCxnSpPr>
        <p:spPr>
          <a:xfrm>
            <a:off x="1244600" y="3895218"/>
            <a:ext cx="1879600" cy="0"/>
          </a:xfrm>
          <a:prstGeom prst="line">
            <a:avLst/>
          </a:prstGeom>
          <a:ln w="9525">
            <a:solidFill>
              <a:srgbClr val="D9B25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ubtitle">
            <a:extLst>
              <a:ext uri="{FF2B5EF4-FFF2-40B4-BE49-F238E27FC236}">
                <a16:creationId xmlns:a16="http://schemas.microsoft.com/office/drawing/2014/main" id="{42751AFF-2336-2880-BE27-6BC4D704F2F3}"/>
              </a:ext>
            </a:extLst>
          </p:cNvPr>
          <p:cNvSpPr txBox="1"/>
          <p:nvPr/>
        </p:nvSpPr>
        <p:spPr>
          <a:xfrm>
            <a:off x="711200" y="4161918"/>
            <a:ext cx="5842000" cy="335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dirty="0">
                <a:solidFill>
                  <a:srgbClr val="CFC9DC"/>
                </a:solidFill>
                <a:latin typeface="Segoe UI" panose="020B0502040204020203" pitchFamily="34" charset="0"/>
              </a:rPr>
              <a:t>Всеобщая история. 8 класс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E0D1619E-0F97-68BE-1880-1E108EFFE4F5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690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AF8123B-BC39-8B49-6751-8700A8B349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5211F"/>
                </a:solidFill>
                <a:latin typeface="Palatino Linotype" panose="02040502050505030304" pitchFamily="18" charset="0"/>
              </a:rPr>
              <a:t>Конец империи Великих Моголов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910A88AF-A5B0-716A-0174-C2786F751A64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E0E00A8F-F40B-3B63-0EDD-A0DC0F2D755A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03618F97-053F-FB4D-4835-14312F6EFE8B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58EEA454-9558-1C44-5A3E-CC109B6DB3D9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Nadir" descr="Надир-шах. Портрет, ок. 1740 г. (Музей Виктории и Альберта)">
            <a:extLst>
              <a:ext uri="{FF2B5EF4-FFF2-40B4-BE49-F238E27FC236}">
                <a16:creationId xmlns:a16="http://schemas.microsoft.com/office/drawing/2014/main" id="{53BCDDCF-892C-33A0-1CEA-17DFC58F7D06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312164"/>
            <a:ext cx="1714500" cy="228600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A88534"/>
            </a:solidFill>
          </a:ln>
        </p:spPr>
      </p:pic>
      <p:sp>
        <p:nvSpPr>
          <p:cNvPr id="9" name="Nadir niche">
            <a:extLst>
              <a:ext uri="{FF2B5EF4-FFF2-40B4-BE49-F238E27FC236}">
                <a16:creationId xmlns:a16="http://schemas.microsoft.com/office/drawing/2014/main" id="{DC9D61A1-CDA3-7082-C50E-D75ADBB669B1}"/>
              </a:ext>
            </a:extLst>
          </p:cNvPr>
          <p:cNvSpPr/>
          <p:nvPr/>
        </p:nvSpPr>
        <p:spPr>
          <a:xfrm>
            <a:off x="609600" y="1235964"/>
            <a:ext cx="1866900" cy="243840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Nadir text card">
            <a:extLst>
              <a:ext uri="{FF2B5EF4-FFF2-40B4-BE49-F238E27FC236}">
                <a16:creationId xmlns:a16="http://schemas.microsoft.com/office/drawing/2014/main" id="{F6C046B1-B657-D1AF-C63E-5F1FBB83FCB9}"/>
              </a:ext>
            </a:extLst>
          </p:cNvPr>
          <p:cNvSpPr/>
          <p:nvPr/>
        </p:nvSpPr>
        <p:spPr>
          <a:xfrm>
            <a:off x="2717800" y="1235964"/>
            <a:ext cx="5918200" cy="2032000"/>
          </a:xfrm>
          <a:prstGeom prst="roundRect">
            <a:avLst>
              <a:gd name="adj" fmla="val 6000"/>
            </a:avLst>
          </a:prstGeom>
          <a:solidFill>
            <a:srgbClr val="FA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adir text">
            <a:extLst>
              <a:ext uri="{FF2B5EF4-FFF2-40B4-BE49-F238E27FC236}">
                <a16:creationId xmlns:a16="http://schemas.microsoft.com/office/drawing/2014/main" id="{95A55B88-641C-26F8-EE87-70005F8898EC}"/>
              </a:ext>
            </a:extLst>
          </p:cNvPr>
          <p:cNvSpPr txBox="1"/>
          <p:nvPr/>
        </p:nvSpPr>
        <p:spPr>
          <a:xfrm>
            <a:off x="2997200" y="1413764"/>
            <a:ext cx="54356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В </a:t>
            </a:r>
            <a:r>
              <a:rPr lang="ru-RU" sz="2200" b="1" dirty="0">
                <a:solidFill>
                  <a:srgbClr val="C97A12"/>
                </a:solidFill>
                <a:latin typeface="Palatino Linotype" panose="02040502050505030304" pitchFamily="18" charset="0"/>
              </a:rPr>
              <a:t>1739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году правитель Персии </a:t>
            </a:r>
            <a:r>
              <a:rPr lang="ru-RU" sz="2200" b="1" dirty="0">
                <a:solidFill>
                  <a:srgbClr val="25211F"/>
                </a:solidFill>
                <a:latin typeface="Segoe UI" panose="020B0502040204020203" pitchFamily="34" charset="0"/>
              </a:rPr>
              <a:t>Надир-шах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совершил победоносный поход на столицу империи Великих Моголов – </a:t>
            </a:r>
            <a:r>
              <a:rPr lang="ru-RU" sz="2200" b="1" dirty="0">
                <a:solidFill>
                  <a:srgbClr val="C97A12"/>
                </a:solidFill>
                <a:latin typeface="Segoe UI" panose="020B0502040204020203" pitchFamily="34" charset="0"/>
              </a:rPr>
              <a:t>Дели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 С могуществом Великих Моголов было покончено.</a:t>
            </a:r>
          </a:p>
        </p:txBody>
      </p:sp>
      <p:sp>
        <p:nvSpPr>
          <p:cNvPr id="12" name="Nadir text bar">
            <a:extLst>
              <a:ext uri="{FF2B5EF4-FFF2-40B4-BE49-F238E27FC236}">
                <a16:creationId xmlns:a16="http://schemas.microsoft.com/office/drawing/2014/main" id="{AA572A41-ECB3-6951-0836-FCD20CF59305}"/>
              </a:ext>
            </a:extLst>
          </p:cNvPr>
          <p:cNvSpPr/>
          <p:nvPr/>
        </p:nvSpPr>
        <p:spPr>
          <a:xfrm>
            <a:off x="2819400" y="1362964"/>
            <a:ext cx="50800" cy="177800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States card">
            <a:extLst>
              <a:ext uri="{FF2B5EF4-FFF2-40B4-BE49-F238E27FC236}">
                <a16:creationId xmlns:a16="http://schemas.microsoft.com/office/drawing/2014/main" id="{D56821EE-3033-AB2A-9CAA-6F622BA7605F}"/>
              </a:ext>
            </a:extLst>
          </p:cNvPr>
          <p:cNvSpPr/>
          <p:nvPr/>
        </p:nvSpPr>
        <p:spPr>
          <a:xfrm>
            <a:off x="609600" y="3852164"/>
            <a:ext cx="8026400" cy="19558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States">
            <a:extLst>
              <a:ext uri="{FF2B5EF4-FFF2-40B4-BE49-F238E27FC236}">
                <a16:creationId xmlns:a16="http://schemas.microsoft.com/office/drawing/2014/main" id="{21F04C8B-90E1-54E9-0170-2581C4EC1838}"/>
              </a:ext>
            </a:extLst>
          </p:cNvPr>
          <p:cNvSpPr txBox="1"/>
          <p:nvPr/>
        </p:nvSpPr>
        <p:spPr>
          <a:xfrm>
            <a:off x="889000" y="4029964"/>
            <a:ext cx="75438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Индия разделилась на </a:t>
            </a:r>
            <a:r>
              <a:rPr lang="ru-RU" sz="2100" b="1" dirty="0">
                <a:solidFill>
                  <a:srgbClr val="C97A12"/>
                </a:solidFill>
                <a:latin typeface="Segoe UI" panose="020B0502040204020203" pitchFamily="34" charset="0"/>
              </a:rPr>
              <a:t>множество княжеств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. Они различались по размеру территорий, по уровню развития экономики, в военном отношении. Во главе княжеств стояли </a:t>
            </a:r>
            <a:r>
              <a:rPr lang="ru-RU" sz="2100" b="1" dirty="0">
                <a:solidFill>
                  <a:srgbClr val="25211F"/>
                </a:solidFill>
                <a:latin typeface="Segoe UI" panose="020B0502040204020203" pitchFamily="34" charset="0"/>
              </a:rPr>
              <a:t>мусульманские или индусские династии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. Обычным делом была политика </a:t>
            </a:r>
            <a:r>
              <a:rPr lang="ru-RU" sz="2100" b="1" dirty="0">
                <a:solidFill>
                  <a:srgbClr val="2F7A5A"/>
                </a:solidFill>
                <a:latin typeface="Segoe UI" panose="020B0502040204020203" pitchFamily="34" charset="0"/>
              </a:rPr>
              <a:t>веротерпимости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5" name="States bar">
            <a:extLst>
              <a:ext uri="{FF2B5EF4-FFF2-40B4-BE49-F238E27FC236}">
                <a16:creationId xmlns:a16="http://schemas.microsoft.com/office/drawing/2014/main" id="{DA61DCF7-189F-BA92-7263-B9146F9FC6C0}"/>
              </a:ext>
            </a:extLst>
          </p:cNvPr>
          <p:cNvSpPr/>
          <p:nvPr/>
        </p:nvSpPr>
        <p:spPr>
          <a:xfrm>
            <a:off x="711200" y="3979164"/>
            <a:ext cx="50800" cy="170180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Map 1751 mount">
            <a:extLst>
              <a:ext uri="{FF2B5EF4-FFF2-40B4-BE49-F238E27FC236}">
                <a16:creationId xmlns:a16="http://schemas.microsoft.com/office/drawing/2014/main" id="{B6411A6C-DA41-60F1-F756-E79E114A9588}"/>
              </a:ext>
            </a:extLst>
          </p:cNvPr>
          <p:cNvSpPr/>
          <p:nvPr/>
        </p:nvSpPr>
        <p:spPr>
          <a:xfrm>
            <a:off x="8864600" y="1134364"/>
            <a:ext cx="2819400" cy="4173498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8" name="Map 1751" descr="Индия в 1751 г. Карта из «Исторического атласа Индии» Ш. Йоппена, 1907 г.">
            <a:extLst>
              <a:ext uri="{FF2B5EF4-FFF2-40B4-BE49-F238E27FC236}">
                <a16:creationId xmlns:a16="http://schemas.microsoft.com/office/drawing/2014/main" id="{3F679CDD-6CF0-5566-9087-7E046E5DFC6D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3500" y="1223264"/>
            <a:ext cx="2641600" cy="3995698"/>
          </a:xfrm>
          <a:prstGeom prst="rect">
            <a:avLst/>
          </a:prstGeom>
        </p:spPr>
      </p:pic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ABF2D271-DB2F-E622-D1A1-EC3FE14B8F3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488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FDCDC94-6D0A-D4F6-66A4-D93A0FF32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66040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9B25E"/>
                </a:solidFill>
                <a:latin typeface="Palatino Linotype" panose="02040502050505030304" pitchFamily="18" charset="0"/>
              </a:rPr>
              <a:t>Конец империи Великих Моголов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75F0FB1D-BC6F-3AF9-F4A7-419C999B45EA}"/>
              </a:ext>
            </a:extLst>
          </p:cNvPr>
          <p:cNvSpPr/>
          <p:nvPr/>
        </p:nvSpPr>
        <p:spPr>
          <a:xfrm>
            <a:off x="609600" y="153212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0CC53DDE-C475-E8DC-162E-04F9B2D2EFE5}"/>
              </a:ext>
            </a:extLst>
          </p:cNvPr>
          <p:cNvSpPr/>
          <p:nvPr/>
        </p:nvSpPr>
        <p:spPr>
          <a:xfrm>
            <a:off x="762000" y="153212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16E3C7DF-ADFA-3C21-228D-B1D8C49B91EC}"/>
              </a:ext>
            </a:extLst>
          </p:cNvPr>
          <p:cNvSpPr/>
          <p:nvPr/>
        </p:nvSpPr>
        <p:spPr>
          <a:xfrm>
            <a:off x="914400" y="153212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BE97F5AD-1C56-ECAC-E364-A7B2991BE58C}"/>
              </a:ext>
            </a:extLst>
          </p:cNvPr>
          <p:cNvCxnSpPr/>
          <p:nvPr/>
        </p:nvCxnSpPr>
        <p:spPr>
          <a:xfrm>
            <a:off x="1143000" y="1595628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arathas card">
            <a:extLst>
              <a:ext uri="{FF2B5EF4-FFF2-40B4-BE49-F238E27FC236}">
                <a16:creationId xmlns:a16="http://schemas.microsoft.com/office/drawing/2014/main" id="{A410F4ED-EAE0-CE28-DDD9-0C8795033DA2}"/>
              </a:ext>
            </a:extLst>
          </p:cNvPr>
          <p:cNvSpPr/>
          <p:nvPr/>
        </p:nvSpPr>
        <p:spPr>
          <a:xfrm>
            <a:off x="609600" y="1786128"/>
            <a:ext cx="6350000" cy="1955800"/>
          </a:xfrm>
          <a:prstGeom prst="roundRect">
            <a:avLst>
              <a:gd name="adj" fmla="val 6000"/>
            </a:avLst>
          </a:prstGeom>
          <a:solidFill>
            <a:srgbClr val="2A274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Marathas">
            <a:extLst>
              <a:ext uri="{FF2B5EF4-FFF2-40B4-BE49-F238E27FC236}">
                <a16:creationId xmlns:a16="http://schemas.microsoft.com/office/drawing/2014/main" id="{C95FDE5A-E0F1-4C21-4C74-04B9DE56F857}"/>
              </a:ext>
            </a:extLst>
          </p:cNvPr>
          <p:cNvSpPr txBox="1"/>
          <p:nvPr/>
        </p:nvSpPr>
        <p:spPr>
          <a:xfrm>
            <a:off x="889000" y="1963928"/>
            <a:ext cx="58674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Княжества вели междоусобные войны, но ни одному из них не удалось встать во главе объединения Индии. Одно время на эту роль претендовали </a:t>
            </a:r>
            <a:r>
              <a:rPr lang="ru-RU" sz="2100" b="1" dirty="0">
                <a:solidFill>
                  <a:srgbClr val="F1B556"/>
                </a:solidFill>
                <a:latin typeface="Segoe UI" panose="020B0502040204020203" pitchFamily="34" charset="0"/>
              </a:rPr>
              <a:t>маратхи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, чьё государство находилось в западной части страны.</a:t>
            </a:r>
          </a:p>
        </p:txBody>
      </p:sp>
      <p:sp>
        <p:nvSpPr>
          <p:cNvPr id="9" name="Marathas bar">
            <a:extLst>
              <a:ext uri="{FF2B5EF4-FFF2-40B4-BE49-F238E27FC236}">
                <a16:creationId xmlns:a16="http://schemas.microsoft.com/office/drawing/2014/main" id="{E6DAB42C-D110-2E32-74D5-0DC53B25B19F}"/>
              </a:ext>
            </a:extLst>
          </p:cNvPr>
          <p:cNvSpPr/>
          <p:nvPr/>
        </p:nvSpPr>
        <p:spPr>
          <a:xfrm>
            <a:off x="711200" y="1913128"/>
            <a:ext cx="50800" cy="1701800"/>
          </a:xfrm>
          <a:prstGeom prst="rect">
            <a:avLst/>
          </a:prstGeom>
          <a:solidFill>
            <a:srgbClr val="F1B55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Panipat card">
            <a:extLst>
              <a:ext uri="{FF2B5EF4-FFF2-40B4-BE49-F238E27FC236}">
                <a16:creationId xmlns:a16="http://schemas.microsoft.com/office/drawing/2014/main" id="{D83D8F81-0AAB-CA05-B571-FE6728386D50}"/>
              </a:ext>
            </a:extLst>
          </p:cNvPr>
          <p:cNvSpPr/>
          <p:nvPr/>
        </p:nvSpPr>
        <p:spPr>
          <a:xfrm>
            <a:off x="609600" y="3868928"/>
            <a:ext cx="6350000" cy="25654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Panipat">
            <a:extLst>
              <a:ext uri="{FF2B5EF4-FFF2-40B4-BE49-F238E27FC236}">
                <a16:creationId xmlns:a16="http://schemas.microsoft.com/office/drawing/2014/main" id="{F58685E4-F396-64CD-BA83-5EEFBDAD76E9}"/>
              </a:ext>
            </a:extLst>
          </p:cNvPr>
          <p:cNvSpPr txBox="1"/>
          <p:nvPr/>
        </p:nvSpPr>
        <p:spPr>
          <a:xfrm>
            <a:off x="889000" y="4046728"/>
            <a:ext cx="58674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После поражения от афганцев в </a:t>
            </a:r>
            <a:r>
              <a:rPr lang="ru-RU" sz="2000" b="1" dirty="0">
                <a:solidFill>
                  <a:srgbClr val="A3392B"/>
                </a:solidFill>
                <a:latin typeface="Segoe UI" panose="020B0502040204020203" pitchFamily="34" charset="0"/>
              </a:rPr>
              <a:t>битве при </a:t>
            </a:r>
            <a:r>
              <a:rPr lang="ru-RU" sz="2000" b="1" dirty="0" err="1">
                <a:solidFill>
                  <a:srgbClr val="A3392B"/>
                </a:solidFill>
                <a:latin typeface="Segoe UI" panose="020B0502040204020203" pitchFamily="34" charset="0"/>
              </a:rPr>
              <a:t>Панипате</a:t>
            </a: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 в </a:t>
            </a:r>
            <a:r>
              <a:rPr lang="ru-RU" sz="2000" b="1" dirty="0">
                <a:solidFill>
                  <a:srgbClr val="A3392B"/>
                </a:solidFill>
                <a:latin typeface="Palatino Linotype" panose="02040502050505030304" pitchFamily="18" charset="0"/>
              </a:rPr>
              <a:t>1761</a:t>
            </a: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 году, маратхи утратили своё могущество.</a:t>
            </a: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Как раз в это время на Индию обратили внимание </a:t>
            </a:r>
            <a:r>
              <a:rPr lang="ru-RU" sz="2000" b="1" dirty="0">
                <a:solidFill>
                  <a:srgbClr val="2E4C8C"/>
                </a:solidFill>
                <a:latin typeface="Segoe UI" panose="020B0502040204020203" pitchFamily="34" charset="0"/>
              </a:rPr>
              <a:t>европейцы</a:t>
            </a: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. Началась их борьба между собой за безраздельное господство над страной.</a:t>
            </a:r>
          </a:p>
        </p:txBody>
      </p:sp>
      <p:sp>
        <p:nvSpPr>
          <p:cNvPr id="12" name="Panipat bar">
            <a:extLst>
              <a:ext uri="{FF2B5EF4-FFF2-40B4-BE49-F238E27FC236}">
                <a16:creationId xmlns:a16="http://schemas.microsoft.com/office/drawing/2014/main" id="{53BB37A4-B3E6-722E-D100-92B24F6BD50A}"/>
              </a:ext>
            </a:extLst>
          </p:cNvPr>
          <p:cNvSpPr/>
          <p:nvPr/>
        </p:nvSpPr>
        <p:spPr>
          <a:xfrm>
            <a:off x="711200" y="3995928"/>
            <a:ext cx="50800" cy="2311400"/>
          </a:xfrm>
          <a:prstGeom prst="rect">
            <a:avLst/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Panipat img passe-partout">
            <a:extLst>
              <a:ext uri="{FF2B5EF4-FFF2-40B4-BE49-F238E27FC236}">
                <a16:creationId xmlns:a16="http://schemas.microsoft.com/office/drawing/2014/main" id="{B27F1FB3-760A-E9EB-6F9B-F3BCE17DD87C}"/>
              </a:ext>
            </a:extLst>
          </p:cNvPr>
          <p:cNvSpPr/>
          <p:nvPr/>
        </p:nvSpPr>
        <p:spPr>
          <a:xfrm>
            <a:off x="7264400" y="1655900"/>
            <a:ext cx="4470400" cy="35462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Panipat img" descr="Третья битва при Панипате 14 января 1761 г. Живопись Файзабада, ок. 1770 г.">
            <a:extLst>
              <a:ext uri="{FF2B5EF4-FFF2-40B4-BE49-F238E27FC236}">
                <a16:creationId xmlns:a16="http://schemas.microsoft.com/office/drawing/2014/main" id="{AED3CAC4-1F19-167D-F4FC-9557FA05158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1782900"/>
            <a:ext cx="4216400" cy="3292199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19A50D7E-4CC4-4FC2-7292-C2FDD5DD688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17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9BDFE091-50E5-CA0C-D211-1C473CF14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5211F"/>
                </a:solidFill>
                <a:latin typeface="Palatino Linotype" panose="02040502050505030304" pitchFamily="18" charset="0"/>
              </a:rPr>
              <a:t>Англия и Франция в борьбе за Индию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85BEC94A-4F79-1363-8073-AE2916940ADD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B36AE4B8-5168-E80A-88A3-DE6F5640276F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808DC6E3-FFAA-0567-0DF5-DEAEE17F4366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97FCC5D0-6988-42CF-A82A-A5CDC5A0A321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ngland card">
            <a:extLst>
              <a:ext uri="{FF2B5EF4-FFF2-40B4-BE49-F238E27FC236}">
                <a16:creationId xmlns:a16="http://schemas.microsoft.com/office/drawing/2014/main" id="{3EDE9675-311C-1726-7D23-8B63865E86A4}"/>
              </a:ext>
            </a:extLst>
          </p:cNvPr>
          <p:cNvSpPr/>
          <p:nvPr/>
        </p:nvSpPr>
        <p:spPr>
          <a:xfrm>
            <a:off x="609600" y="1235964"/>
            <a:ext cx="4064000" cy="4145280"/>
          </a:xfrm>
          <a:prstGeom prst="roundRect">
            <a:avLst>
              <a:gd name="adj" fmla="val 6000"/>
            </a:avLst>
          </a:prstGeom>
          <a:solidFill>
            <a:srgbClr val="F5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England">
            <a:extLst>
              <a:ext uri="{FF2B5EF4-FFF2-40B4-BE49-F238E27FC236}">
                <a16:creationId xmlns:a16="http://schemas.microsoft.com/office/drawing/2014/main" id="{C7CEBF0B-EC55-3343-D4B4-69590B33A7FA}"/>
              </a:ext>
            </a:extLst>
          </p:cNvPr>
          <p:cNvSpPr txBox="1"/>
          <p:nvPr/>
        </p:nvSpPr>
        <p:spPr>
          <a:xfrm>
            <a:off x="889000" y="1413764"/>
            <a:ext cx="3581400" cy="3352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В середине XVIII века у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Ост-Индской компании Англии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было немного владений в Индии. Однако все они находились в местах с оживлённой торговлей и были стратегически важными. Важно было и то, что у Англии был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сильный флот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9" name="England bar">
            <a:extLst>
              <a:ext uri="{FF2B5EF4-FFF2-40B4-BE49-F238E27FC236}">
                <a16:creationId xmlns:a16="http://schemas.microsoft.com/office/drawing/2014/main" id="{F9A22A8C-0ACC-19F8-36C1-F549EED10085}"/>
              </a:ext>
            </a:extLst>
          </p:cNvPr>
          <p:cNvSpPr/>
          <p:nvPr/>
        </p:nvSpPr>
        <p:spPr>
          <a:xfrm>
            <a:off x="711200" y="1362964"/>
            <a:ext cx="50800" cy="3454400"/>
          </a:xfrm>
          <a:prstGeom prst="rect">
            <a:avLst/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France card">
            <a:extLst>
              <a:ext uri="{FF2B5EF4-FFF2-40B4-BE49-F238E27FC236}">
                <a16:creationId xmlns:a16="http://schemas.microsoft.com/office/drawing/2014/main" id="{0EB17C18-EF92-1D3F-811B-2772BCC248B7}"/>
              </a:ext>
            </a:extLst>
          </p:cNvPr>
          <p:cNvSpPr/>
          <p:nvPr/>
        </p:nvSpPr>
        <p:spPr>
          <a:xfrm>
            <a:off x="7518400" y="1235964"/>
            <a:ext cx="4064000" cy="4145280"/>
          </a:xfrm>
          <a:prstGeom prst="roundRect">
            <a:avLst>
              <a:gd name="adj" fmla="val 6000"/>
            </a:avLst>
          </a:prstGeom>
          <a:solidFill>
            <a:srgbClr val="E0E7F3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France">
            <a:extLst>
              <a:ext uri="{FF2B5EF4-FFF2-40B4-BE49-F238E27FC236}">
                <a16:creationId xmlns:a16="http://schemas.microsoft.com/office/drawing/2014/main" id="{33FFB92A-0B22-7F8E-7926-DE85E6C75EBC}"/>
              </a:ext>
            </a:extLst>
          </p:cNvPr>
          <p:cNvSpPr txBox="1"/>
          <p:nvPr/>
        </p:nvSpPr>
        <p:spPr>
          <a:xfrm>
            <a:off x="7797800" y="1413764"/>
            <a:ext cx="3581400" cy="3764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b="1" dirty="0">
                <a:solidFill>
                  <a:srgbClr val="2E4C8C"/>
                </a:solidFill>
                <a:latin typeface="Segoe UI" panose="020B0502040204020203" pitchFamily="34" charset="0"/>
              </a:rPr>
              <a:t>Ост-Индская компания Франции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контролировала юго-восток страны с центром в городе </a:t>
            </a:r>
            <a:r>
              <a:rPr lang="ru-RU" sz="2200" b="1" dirty="0" err="1">
                <a:solidFill>
                  <a:srgbClr val="2E4C8C"/>
                </a:solidFill>
                <a:latin typeface="Segoe UI" panose="020B0502040204020203" pitchFamily="34" charset="0"/>
              </a:rPr>
              <a:t>Пондишери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 Но политика, проводимая в Индии, была непоследовательной. Французы часто уступали свои ключевые позиции англичанам.</a:t>
            </a:r>
          </a:p>
          <a:p>
            <a:pPr>
              <a:spcAft>
                <a:spcPts val="600"/>
              </a:spcAft>
            </a:pPr>
            <a:endParaRPr lang="ru-RU" sz="2200" dirty="0">
              <a:solidFill>
                <a:srgbClr val="25211F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France bar">
            <a:extLst>
              <a:ext uri="{FF2B5EF4-FFF2-40B4-BE49-F238E27FC236}">
                <a16:creationId xmlns:a16="http://schemas.microsoft.com/office/drawing/2014/main" id="{777CFBA7-B5F5-BE18-CAC2-33DEE436DE9D}"/>
              </a:ext>
            </a:extLst>
          </p:cNvPr>
          <p:cNvSpPr/>
          <p:nvPr/>
        </p:nvSpPr>
        <p:spPr>
          <a:xfrm>
            <a:off x="7620000" y="1362964"/>
            <a:ext cx="50800" cy="3865880"/>
          </a:xfrm>
          <a:prstGeom prst="rect">
            <a:avLst/>
          </a:prstGeom>
          <a:solidFill>
            <a:srgbClr val="2E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Ship" descr="Р. Додд. Корабль Ост-Индской компании «Делафорд», 1787 г.">
            <a:extLst>
              <a:ext uri="{FF2B5EF4-FFF2-40B4-BE49-F238E27FC236}">
                <a16:creationId xmlns:a16="http://schemas.microsoft.com/office/drawing/2014/main" id="{32A82C34-4A3A-4030-F874-96CCA8C9C65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7600" y="1337564"/>
            <a:ext cx="2336800" cy="3942080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A88534"/>
            </a:solidFill>
          </a:ln>
        </p:spPr>
      </p:pic>
      <p:sp>
        <p:nvSpPr>
          <p:cNvPr id="15" name="Ship niche">
            <a:extLst>
              <a:ext uri="{FF2B5EF4-FFF2-40B4-BE49-F238E27FC236}">
                <a16:creationId xmlns:a16="http://schemas.microsoft.com/office/drawing/2014/main" id="{76179620-C54A-E979-1856-7FFF5D3126B0}"/>
              </a:ext>
            </a:extLst>
          </p:cNvPr>
          <p:cNvSpPr/>
          <p:nvPr/>
        </p:nvSpPr>
        <p:spPr>
          <a:xfrm>
            <a:off x="4851400" y="1261364"/>
            <a:ext cx="2489200" cy="4094480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0FDB631C-57C0-72F1-9371-EB9D906B27B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48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FF0E1EC-AE84-41C2-DCC8-22320BE94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0" y="381000"/>
            <a:ext cx="53594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dirty="0">
                <a:solidFill>
                  <a:srgbClr val="D9B25E"/>
                </a:solidFill>
                <a:latin typeface="Palatino Linotype" panose="02040502050505030304" pitchFamily="18" charset="0"/>
              </a:rPr>
              <a:t>Битва при Плесси</a:t>
            </a:r>
          </a:p>
        </p:txBody>
      </p:sp>
      <p:sp>
        <p:nvSpPr>
          <p:cNvPr id="3" name="Plassey img passe-partout">
            <a:extLst>
              <a:ext uri="{FF2B5EF4-FFF2-40B4-BE49-F238E27FC236}">
                <a16:creationId xmlns:a16="http://schemas.microsoft.com/office/drawing/2014/main" id="{BDF0482D-9422-B25A-E77B-3D2577DDCA27}"/>
              </a:ext>
            </a:extLst>
          </p:cNvPr>
          <p:cNvSpPr/>
          <p:nvPr/>
        </p:nvSpPr>
        <p:spPr>
          <a:xfrm>
            <a:off x="381000" y="1274233"/>
            <a:ext cx="5461000" cy="4309534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Plassey img" descr="Ф. Хейман. Роберт Клайв и Мир Джафар после битвы при Плесси. Ок. 1760 г. (Национальная портретная галерея, Лондон)">
            <a:extLst>
              <a:ext uri="{FF2B5EF4-FFF2-40B4-BE49-F238E27FC236}">
                <a16:creationId xmlns:a16="http://schemas.microsoft.com/office/drawing/2014/main" id="{E80C6064-2FD2-41F0-3BD1-67D8233D64B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401233"/>
            <a:ext cx="5207000" cy="40555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6" name="Lobe">
            <a:extLst>
              <a:ext uri="{FF2B5EF4-FFF2-40B4-BE49-F238E27FC236}">
                <a16:creationId xmlns:a16="http://schemas.microsoft.com/office/drawing/2014/main" id="{F009EDA6-8E81-5C17-5E89-D80F88C83664}"/>
              </a:ext>
            </a:extLst>
          </p:cNvPr>
          <p:cNvSpPr/>
          <p:nvPr/>
        </p:nvSpPr>
        <p:spPr>
          <a:xfrm>
            <a:off x="6223000" y="1061720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obe">
            <a:extLst>
              <a:ext uri="{FF2B5EF4-FFF2-40B4-BE49-F238E27FC236}">
                <a16:creationId xmlns:a16="http://schemas.microsoft.com/office/drawing/2014/main" id="{CD976F79-62D2-0B7C-BB55-B646D36E8069}"/>
              </a:ext>
            </a:extLst>
          </p:cNvPr>
          <p:cNvSpPr/>
          <p:nvPr/>
        </p:nvSpPr>
        <p:spPr>
          <a:xfrm>
            <a:off x="6375400" y="1061720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be">
            <a:extLst>
              <a:ext uri="{FF2B5EF4-FFF2-40B4-BE49-F238E27FC236}">
                <a16:creationId xmlns:a16="http://schemas.microsoft.com/office/drawing/2014/main" id="{B8B707BB-2272-8AFD-7521-FDE791B01829}"/>
              </a:ext>
            </a:extLst>
          </p:cNvPr>
          <p:cNvSpPr/>
          <p:nvPr/>
        </p:nvSpPr>
        <p:spPr>
          <a:xfrm>
            <a:off x="6527800" y="1061720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Rule">
            <a:extLst>
              <a:ext uri="{FF2B5EF4-FFF2-40B4-BE49-F238E27FC236}">
                <a16:creationId xmlns:a16="http://schemas.microsoft.com/office/drawing/2014/main" id="{A94E04C6-9A72-E13D-9325-58B084B106A1}"/>
              </a:ext>
            </a:extLst>
          </p:cNvPr>
          <p:cNvCxnSpPr/>
          <p:nvPr/>
        </p:nvCxnSpPr>
        <p:spPr>
          <a:xfrm>
            <a:off x="6756400" y="1125220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Plassey">
            <a:extLst>
              <a:ext uri="{FF2B5EF4-FFF2-40B4-BE49-F238E27FC236}">
                <a16:creationId xmlns:a16="http://schemas.microsoft.com/office/drawing/2014/main" id="{AD2C0E68-5C29-D8BF-47F5-CA48A06A346B}"/>
              </a:ext>
            </a:extLst>
          </p:cNvPr>
          <p:cNvSpPr txBox="1"/>
          <p:nvPr/>
        </p:nvSpPr>
        <p:spPr>
          <a:xfrm>
            <a:off x="6223000" y="1315720"/>
            <a:ext cx="5359400" cy="4175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200"/>
              </a:spcAft>
            </a:pP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Интересы Англии и Франции столкнулись на территории </a:t>
            </a:r>
            <a:r>
              <a:rPr lang="ru-RU" sz="2200" b="1" dirty="0">
                <a:solidFill>
                  <a:srgbClr val="F1B556"/>
                </a:solidFill>
                <a:latin typeface="Segoe UI" panose="020B0502040204020203" pitchFamily="34" charset="0"/>
              </a:rPr>
              <a:t>Бенгалии</a:t>
            </a: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, во главе которой стоял наваб </a:t>
            </a:r>
            <a:r>
              <a:rPr lang="ru-RU" sz="2200" b="1" dirty="0">
                <a:solidFill>
                  <a:srgbClr val="F1B556"/>
                </a:solidFill>
                <a:latin typeface="Segoe UI" panose="020B0502040204020203" pitchFamily="34" charset="0"/>
              </a:rPr>
              <a:t>Сирадж уд-</a:t>
            </a:r>
            <a:r>
              <a:rPr lang="ru-RU" sz="2200" b="1" dirty="0" err="1">
                <a:solidFill>
                  <a:srgbClr val="F1B556"/>
                </a:solidFill>
                <a:latin typeface="Segoe UI" panose="020B0502040204020203" pitchFamily="34" charset="0"/>
              </a:rPr>
              <a:t>Даул</a:t>
            </a: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, враждебно настроенный против англичан.</a:t>
            </a:r>
          </a:p>
          <a:p>
            <a:pPr>
              <a:spcAft>
                <a:spcPts val="1200"/>
              </a:spcAft>
            </a:pP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В </a:t>
            </a:r>
            <a:r>
              <a:rPr lang="ru-RU" sz="3400" b="1" dirty="0">
                <a:solidFill>
                  <a:srgbClr val="D9B25E"/>
                </a:solidFill>
                <a:latin typeface="Palatino Linotype" panose="02040502050505030304" pitchFamily="18" charset="0"/>
              </a:rPr>
              <a:t>1757</a:t>
            </a: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 году англичане во главе с </a:t>
            </a:r>
            <a:r>
              <a:rPr lang="ru-RU" sz="2200" b="1" dirty="0">
                <a:solidFill>
                  <a:srgbClr val="E89484"/>
                </a:solidFill>
                <a:latin typeface="Segoe UI" panose="020B0502040204020203" pitchFamily="34" charset="0"/>
              </a:rPr>
              <a:t>Робертом Клайвом</a:t>
            </a: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 разгромили войска наваба.</a:t>
            </a:r>
          </a:p>
          <a:p>
            <a:pPr>
              <a:spcAft>
                <a:spcPts val="1200"/>
              </a:spcAft>
            </a:pPr>
            <a:r>
              <a:rPr lang="ru-RU" sz="2200" b="1" dirty="0">
                <a:solidFill>
                  <a:srgbClr val="D9B25E"/>
                </a:solidFill>
                <a:latin typeface="Segoe UI" panose="020B0502040204020203" pitchFamily="34" charset="0"/>
              </a:rPr>
              <a:t>Победа при Плесси</a:t>
            </a:r>
            <a:r>
              <a:rPr lang="ru-RU" sz="2200" dirty="0">
                <a:solidFill>
                  <a:srgbClr val="F5EFE3"/>
                </a:solidFill>
                <a:latin typeface="Segoe UI" panose="020B0502040204020203" pitchFamily="34" charset="0"/>
              </a:rPr>
              <a:t> – важная веха в процессе установления британского владычества над всей Индией.</a:t>
            </a:r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7A453C53-BC17-C81C-E216-876C5C94FFA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536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A50DF97-E36C-EA61-284E-8F2134CFBB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6604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5211F"/>
                </a:solidFill>
                <a:latin typeface="Palatino Linotype" panose="02040502050505030304" pitchFamily="18" charset="0"/>
              </a:rPr>
              <a:t>Победа Англии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F5EC112E-B6C5-A071-F6A0-A2419ED8BE13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46A55503-78A4-2BD8-9E3E-16B33BEA2C25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14838E21-E100-28C7-5477-A17AD7BC8670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C522B2E6-AEE1-F87D-6B0B-FBD54D46F6E1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Victory card">
            <a:extLst>
              <a:ext uri="{FF2B5EF4-FFF2-40B4-BE49-F238E27FC236}">
                <a16:creationId xmlns:a16="http://schemas.microsoft.com/office/drawing/2014/main" id="{F0CE77E1-2071-CEDB-AD1B-87F38D28EA8D}"/>
              </a:ext>
            </a:extLst>
          </p:cNvPr>
          <p:cNvSpPr/>
          <p:nvPr/>
        </p:nvSpPr>
        <p:spPr>
          <a:xfrm>
            <a:off x="609600" y="1235964"/>
            <a:ext cx="6604000" cy="328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9C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Victory">
            <a:extLst>
              <a:ext uri="{FF2B5EF4-FFF2-40B4-BE49-F238E27FC236}">
                <a16:creationId xmlns:a16="http://schemas.microsoft.com/office/drawing/2014/main" id="{131870D0-50D4-E7E9-287B-448D7C284C0F}"/>
              </a:ext>
            </a:extLst>
          </p:cNvPr>
          <p:cNvSpPr txBox="1"/>
          <p:nvPr/>
        </p:nvSpPr>
        <p:spPr>
          <a:xfrm>
            <a:off x="889000" y="1413764"/>
            <a:ext cx="6121400" cy="2926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Неудавшаяся осада французами </a:t>
            </a:r>
            <a:r>
              <a:rPr lang="ru-RU" sz="2300" b="1" dirty="0">
                <a:solidFill>
                  <a:srgbClr val="A3392B"/>
                </a:solidFill>
                <a:latin typeface="Segoe UI" panose="020B0502040204020203" pitchFamily="34" charset="0"/>
              </a:rPr>
              <a:t>Мадраса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, потеря ими территорий на северо-востоке Индии и </a:t>
            </a:r>
            <a:r>
              <a:rPr lang="ru-RU" sz="2300" b="1" dirty="0">
                <a:solidFill>
                  <a:srgbClr val="2E4C8C"/>
                </a:solidFill>
                <a:latin typeface="Segoe UI" panose="020B0502040204020203" pitchFamily="34" charset="0"/>
              </a:rPr>
              <a:t>сдача англичанам </a:t>
            </a:r>
            <a:r>
              <a:rPr lang="ru-RU" sz="2300" b="1" dirty="0" err="1">
                <a:solidFill>
                  <a:srgbClr val="2E4C8C"/>
                </a:solidFill>
                <a:latin typeface="Segoe UI" panose="020B0502040204020203" pitchFamily="34" charset="0"/>
              </a:rPr>
              <a:t>Пондишери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 – всё это привело к потере Индии для Франции.</a:t>
            </a:r>
          </a:p>
          <a:p>
            <a:pPr>
              <a:spcAft>
                <a:spcPts val="600"/>
              </a:spcAft>
            </a:pP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В </a:t>
            </a:r>
            <a:r>
              <a:rPr lang="ru-RU" sz="2600" b="1" dirty="0">
                <a:solidFill>
                  <a:srgbClr val="A88534"/>
                </a:solidFill>
                <a:latin typeface="Palatino Linotype" panose="02040502050505030304" pitchFamily="18" charset="0"/>
              </a:rPr>
              <a:t>1763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 году был подписан </a:t>
            </a:r>
            <a:r>
              <a:rPr lang="ru-RU" sz="2300" b="1" dirty="0">
                <a:solidFill>
                  <a:srgbClr val="25211F"/>
                </a:solidFill>
                <a:latin typeface="Segoe UI" panose="020B0502040204020203" pitchFamily="34" charset="0"/>
              </a:rPr>
              <a:t>Парижский мир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, по которому у Франции в Индии остался только </a:t>
            </a:r>
            <a:r>
              <a:rPr lang="ru-RU" sz="2300" dirty="0" err="1">
                <a:solidFill>
                  <a:srgbClr val="25211F"/>
                </a:solidFill>
                <a:latin typeface="Segoe UI" panose="020B0502040204020203" pitchFamily="34" charset="0"/>
              </a:rPr>
              <a:t>Пондишери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 и несколько факторий.</a:t>
            </a:r>
          </a:p>
        </p:txBody>
      </p:sp>
      <p:sp>
        <p:nvSpPr>
          <p:cNvPr id="9" name="Victory bar">
            <a:extLst>
              <a:ext uri="{FF2B5EF4-FFF2-40B4-BE49-F238E27FC236}">
                <a16:creationId xmlns:a16="http://schemas.microsoft.com/office/drawing/2014/main" id="{3D63D55F-A8D5-EF50-B927-CE2D332AC2F0}"/>
              </a:ext>
            </a:extLst>
          </p:cNvPr>
          <p:cNvSpPr/>
          <p:nvPr/>
        </p:nvSpPr>
        <p:spPr>
          <a:xfrm>
            <a:off x="711200" y="1362964"/>
            <a:ext cx="50800" cy="3027680"/>
          </a:xfrm>
          <a:prstGeom prst="rect">
            <a:avLst/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Question card">
            <a:extLst>
              <a:ext uri="{FF2B5EF4-FFF2-40B4-BE49-F238E27FC236}">
                <a16:creationId xmlns:a16="http://schemas.microsoft.com/office/drawing/2014/main" id="{4C7F0A39-ED37-E4EB-2A6F-40A7BC73F68A}"/>
              </a:ext>
            </a:extLst>
          </p:cNvPr>
          <p:cNvSpPr/>
          <p:nvPr/>
        </p:nvSpPr>
        <p:spPr>
          <a:xfrm>
            <a:off x="609600" y="4797044"/>
            <a:ext cx="6604000" cy="995680"/>
          </a:xfrm>
          <a:prstGeom prst="roundRect">
            <a:avLst>
              <a:gd name="adj" fmla="val 6000"/>
            </a:avLst>
          </a:prstGeom>
          <a:solidFill>
            <a:srgbClr val="FA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Question">
            <a:extLst>
              <a:ext uri="{FF2B5EF4-FFF2-40B4-BE49-F238E27FC236}">
                <a16:creationId xmlns:a16="http://schemas.microsoft.com/office/drawing/2014/main" id="{001567B7-EF37-9652-3192-7BB90A935CD9}"/>
              </a:ext>
            </a:extLst>
          </p:cNvPr>
          <p:cNvSpPr txBox="1"/>
          <p:nvPr/>
        </p:nvSpPr>
        <p:spPr>
          <a:xfrm>
            <a:off x="889000" y="4974844"/>
            <a:ext cx="6121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i="1" dirty="0">
                <a:solidFill>
                  <a:srgbClr val="25211F"/>
                </a:solidFill>
                <a:latin typeface="Segoe UI" panose="020B0502040204020203" pitchFamily="34" charset="0"/>
              </a:rPr>
              <a:t>Каковы причины дипломатического и военного поражения Франции в борьбе за Индию?</a:t>
            </a:r>
          </a:p>
        </p:txBody>
      </p:sp>
      <p:sp>
        <p:nvSpPr>
          <p:cNvPr id="12" name="Question bar">
            <a:extLst>
              <a:ext uri="{FF2B5EF4-FFF2-40B4-BE49-F238E27FC236}">
                <a16:creationId xmlns:a16="http://schemas.microsoft.com/office/drawing/2014/main" id="{1D9B0331-7DE5-BAD4-D9E0-102D4A13BAB9}"/>
              </a:ext>
            </a:extLst>
          </p:cNvPr>
          <p:cNvSpPr/>
          <p:nvPr/>
        </p:nvSpPr>
        <p:spPr>
          <a:xfrm>
            <a:off x="711200" y="4924044"/>
            <a:ext cx="50800" cy="74168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Marker">
            <a:extLst>
              <a:ext uri="{FF2B5EF4-FFF2-40B4-BE49-F238E27FC236}">
                <a16:creationId xmlns:a16="http://schemas.microsoft.com/office/drawing/2014/main" id="{9D1E7E46-0D76-1168-2140-4B404616C5DC}"/>
              </a:ext>
            </a:extLst>
          </p:cNvPr>
          <p:cNvSpPr/>
          <p:nvPr/>
        </p:nvSpPr>
        <p:spPr>
          <a:xfrm>
            <a:off x="6946900" y="4708144"/>
            <a:ext cx="330200" cy="330200"/>
          </a:xfrm>
          <a:prstGeom prst="ellipse">
            <a:avLst/>
          </a:prstGeom>
          <a:solidFill>
            <a:srgbClr val="C97A1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Pondicherry mount">
            <a:extLst>
              <a:ext uri="{FF2B5EF4-FFF2-40B4-BE49-F238E27FC236}">
                <a16:creationId xmlns:a16="http://schemas.microsoft.com/office/drawing/2014/main" id="{294D1A6D-53A9-E88C-5A7C-F9C83C6D9879}"/>
              </a:ext>
            </a:extLst>
          </p:cNvPr>
          <p:cNvSpPr/>
          <p:nvPr/>
        </p:nvSpPr>
        <p:spPr>
          <a:xfrm>
            <a:off x="7518400" y="1955800"/>
            <a:ext cx="4064000" cy="2921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9C9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ondicherry" descr="План Пондишери, XVIII в. (Национальная библиотека Франции)">
            <a:extLst>
              <a:ext uri="{FF2B5EF4-FFF2-40B4-BE49-F238E27FC236}">
                <a16:creationId xmlns:a16="http://schemas.microsoft.com/office/drawing/2014/main" id="{3B23DAB3-6589-FC95-D45A-DA364C82FE39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300" y="2044700"/>
            <a:ext cx="3886200" cy="2743200"/>
          </a:xfrm>
          <a:prstGeom prst="rect">
            <a:avLst/>
          </a:prstGeom>
        </p:spPr>
      </p:pic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2DEB8D0A-FE8D-160B-AE4F-48DA311BDD5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23621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40F41E0F-4B9F-0900-D826-EC473FE82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62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9B25E"/>
                </a:solidFill>
                <a:latin typeface="Palatino Linotype" panose="02040502050505030304" pitchFamily="18" charset="0"/>
              </a:rPr>
              <a:t>Ост-Индская компания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91740769-12E8-E30E-6A3A-37027833809C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FE70100C-7EFC-9847-4683-8B2CA225F3A5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7E4CFEE9-B61C-A21A-637A-9E2BF4E8583C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8BEA3D74-39A6-BABF-14A1-AD933E19CD9C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iwani passe-partout">
            <a:extLst>
              <a:ext uri="{FF2B5EF4-FFF2-40B4-BE49-F238E27FC236}">
                <a16:creationId xmlns:a16="http://schemas.microsoft.com/office/drawing/2014/main" id="{E0068389-1504-C3D6-932A-A102ADC4EFE6}"/>
              </a:ext>
            </a:extLst>
          </p:cNvPr>
          <p:cNvSpPr/>
          <p:nvPr/>
        </p:nvSpPr>
        <p:spPr>
          <a:xfrm>
            <a:off x="508000" y="1159764"/>
            <a:ext cx="3810000" cy="2755900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Diwani" descr="Б. Уэст. Шах Алам II передаёт Роберту Клайву право на дивани (сбор налогов) Бенгалии. 1818 г. — позднейшая картина">
            <a:extLst>
              <a:ext uri="{FF2B5EF4-FFF2-40B4-BE49-F238E27FC236}">
                <a16:creationId xmlns:a16="http://schemas.microsoft.com/office/drawing/2014/main" id="{50320072-7597-892B-2703-8066A79D260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" y="1274064"/>
            <a:ext cx="3581400" cy="2527300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10" name="Taxes card">
            <a:extLst>
              <a:ext uri="{FF2B5EF4-FFF2-40B4-BE49-F238E27FC236}">
                <a16:creationId xmlns:a16="http://schemas.microsoft.com/office/drawing/2014/main" id="{297D5D98-6CC1-5A3E-D6FB-396F01FA8F12}"/>
              </a:ext>
            </a:extLst>
          </p:cNvPr>
          <p:cNvSpPr/>
          <p:nvPr/>
        </p:nvSpPr>
        <p:spPr>
          <a:xfrm>
            <a:off x="4673600" y="1235964"/>
            <a:ext cx="6908800" cy="2250440"/>
          </a:xfrm>
          <a:prstGeom prst="roundRect">
            <a:avLst>
              <a:gd name="adj" fmla="val 6000"/>
            </a:avLst>
          </a:prstGeom>
          <a:solidFill>
            <a:srgbClr val="2A274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axes">
            <a:extLst>
              <a:ext uri="{FF2B5EF4-FFF2-40B4-BE49-F238E27FC236}">
                <a16:creationId xmlns:a16="http://schemas.microsoft.com/office/drawing/2014/main" id="{57ECFC0F-8F9D-502D-B0E9-BDE37DE550BA}"/>
              </a:ext>
            </a:extLst>
          </p:cNvPr>
          <p:cNvSpPr txBox="1"/>
          <p:nvPr/>
        </p:nvSpPr>
        <p:spPr>
          <a:xfrm>
            <a:off x="4902200" y="1362964"/>
            <a:ext cx="6527800" cy="19964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F5EFE3"/>
                </a:solidFill>
                <a:latin typeface="Segoe UI" panose="020B0502040204020203" pitchFamily="34" charset="0"/>
              </a:rPr>
              <a:t>С </a:t>
            </a:r>
            <a:r>
              <a:rPr lang="ru-RU" sz="2600" b="1" dirty="0">
                <a:solidFill>
                  <a:srgbClr val="D9B25E"/>
                </a:solidFill>
                <a:latin typeface="Palatino Linotype" panose="02040502050505030304" pitchFamily="18" charset="0"/>
              </a:rPr>
              <a:t>1765</a:t>
            </a:r>
            <a:r>
              <a:rPr lang="ru-RU" sz="2000" dirty="0">
                <a:solidFill>
                  <a:srgbClr val="F5EFE3"/>
                </a:solidFill>
                <a:latin typeface="Segoe UI" panose="020B0502040204020203" pitchFamily="34" charset="0"/>
              </a:rPr>
              <a:t> года Ост-Индская компания получила </a:t>
            </a:r>
            <a:r>
              <a:rPr lang="ru-RU" sz="2000" b="1" dirty="0">
                <a:solidFill>
                  <a:srgbClr val="E89484"/>
                </a:solidFill>
                <a:latin typeface="Segoe UI" panose="020B0502040204020203" pitchFamily="34" charset="0"/>
              </a:rPr>
              <a:t>право сбора налогов</a:t>
            </a:r>
            <a:r>
              <a:rPr lang="ru-RU" sz="2000" dirty="0">
                <a:solidFill>
                  <a:srgbClr val="F5EFE3"/>
                </a:solidFill>
                <a:latin typeface="Segoe UI" panose="020B0502040204020203" pitchFamily="34" charset="0"/>
              </a:rPr>
              <a:t>.  Налоги были непомерно большими. Это привело к невиданному голоду </a:t>
            </a:r>
            <a:r>
              <a:rPr lang="ru-RU" sz="2000" b="1" dirty="0">
                <a:solidFill>
                  <a:srgbClr val="D9B25E"/>
                </a:solidFill>
                <a:latin typeface="Palatino Linotype" panose="02040502050505030304" pitchFamily="18" charset="0"/>
              </a:rPr>
              <a:t>1769-1770</a:t>
            </a:r>
            <a:r>
              <a:rPr lang="ru-RU" sz="2000" dirty="0">
                <a:solidFill>
                  <a:srgbClr val="F5EFE3"/>
                </a:solidFill>
                <a:latin typeface="Segoe UI" panose="020B0502040204020203" pitchFamily="34" charset="0"/>
              </a:rPr>
              <a:t> годов, в результате которого погибло </a:t>
            </a:r>
            <a:r>
              <a:rPr lang="ru-RU" sz="2000" b="1" dirty="0">
                <a:solidFill>
                  <a:srgbClr val="E89484"/>
                </a:solidFill>
                <a:latin typeface="Segoe UI" panose="020B0502040204020203" pitchFamily="34" charset="0"/>
              </a:rPr>
              <a:t>более миллиона</a:t>
            </a:r>
            <a:r>
              <a:rPr lang="ru-RU" sz="2000" dirty="0">
                <a:solidFill>
                  <a:srgbClr val="F5EFE3"/>
                </a:solidFill>
                <a:latin typeface="Segoe UI" panose="020B0502040204020203" pitchFamily="34" charset="0"/>
              </a:rPr>
              <a:t> человек. </a:t>
            </a:r>
          </a:p>
          <a:p>
            <a:pPr>
              <a:spcAft>
                <a:spcPts val="600"/>
              </a:spcAft>
            </a:pPr>
            <a:endParaRPr lang="ru-RU" sz="2000" dirty="0">
              <a:solidFill>
                <a:srgbClr val="F5EFE3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axes bar">
            <a:extLst>
              <a:ext uri="{FF2B5EF4-FFF2-40B4-BE49-F238E27FC236}">
                <a16:creationId xmlns:a16="http://schemas.microsoft.com/office/drawing/2014/main" id="{129FB2B3-622F-CC8E-7D61-C571C26EE312}"/>
              </a:ext>
            </a:extLst>
          </p:cNvPr>
          <p:cNvSpPr/>
          <p:nvPr/>
        </p:nvSpPr>
        <p:spPr>
          <a:xfrm>
            <a:off x="4775200" y="1362964"/>
            <a:ext cx="50800" cy="1996440"/>
          </a:xfrm>
          <a:prstGeom prst="rect">
            <a:avLst/>
          </a:prstGeom>
          <a:solidFill>
            <a:srgbClr val="E8948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live card">
            <a:extLst>
              <a:ext uri="{FF2B5EF4-FFF2-40B4-BE49-F238E27FC236}">
                <a16:creationId xmlns:a16="http://schemas.microsoft.com/office/drawing/2014/main" id="{AEF5E3D4-4290-EB2E-F20D-C034B2C96E9F}"/>
              </a:ext>
            </a:extLst>
          </p:cNvPr>
          <p:cNvSpPr/>
          <p:nvPr/>
        </p:nvSpPr>
        <p:spPr>
          <a:xfrm>
            <a:off x="4673600" y="3613404"/>
            <a:ext cx="5334000" cy="27686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live">
            <a:extLst>
              <a:ext uri="{FF2B5EF4-FFF2-40B4-BE49-F238E27FC236}">
                <a16:creationId xmlns:a16="http://schemas.microsoft.com/office/drawing/2014/main" id="{214C1A01-88FF-8F9C-6CD3-94B6F4C1E59A}"/>
              </a:ext>
            </a:extLst>
          </p:cNvPr>
          <p:cNvSpPr txBox="1"/>
          <p:nvPr/>
        </p:nvSpPr>
        <p:spPr>
          <a:xfrm>
            <a:off x="4902200" y="3740404"/>
            <a:ext cx="4953000" cy="2514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Английский парламент признал </a:t>
            </a:r>
            <a:r>
              <a:rPr lang="ru-RU" sz="2000" b="1" dirty="0">
                <a:solidFill>
                  <a:srgbClr val="A3392B"/>
                </a:solidFill>
                <a:latin typeface="Segoe UI" panose="020B0502040204020203" pitchFamily="34" charset="0"/>
              </a:rPr>
              <a:t>Роберта Клайва</a:t>
            </a: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 виновным в этой трагедии. Однако вскоре он был оправдан за </a:t>
            </a:r>
            <a:r>
              <a:rPr lang="ru-RU" sz="2000" i="1" dirty="0">
                <a:solidFill>
                  <a:srgbClr val="25211F"/>
                </a:solidFill>
                <a:latin typeface="Segoe UI" panose="020B0502040204020203" pitchFamily="34" charset="0"/>
              </a:rPr>
              <a:t>«огромные услуги родине»</a:t>
            </a:r>
            <a:r>
              <a:rPr lang="ru-RU" sz="2000" dirty="0">
                <a:solidFill>
                  <a:srgbClr val="25211F"/>
                </a:solidFill>
                <a:latin typeface="Segoe UI" panose="020B0502040204020203" pitchFamily="34" charset="0"/>
              </a:rPr>
              <a:t>. В Англии по сей день стоят памятники Клайва, как одного из основателей Британской империи. </a:t>
            </a:r>
          </a:p>
          <a:p>
            <a:pPr>
              <a:spcAft>
                <a:spcPts val="600"/>
              </a:spcAft>
            </a:pPr>
            <a:endParaRPr lang="ru-RU" sz="2000" dirty="0">
              <a:solidFill>
                <a:srgbClr val="25211F"/>
              </a:solidFill>
              <a:latin typeface="Segoe UI" panose="020B0502040204020203" pitchFamily="34" charset="0"/>
            </a:endParaRPr>
          </a:p>
        </p:txBody>
      </p:sp>
      <p:sp>
        <p:nvSpPr>
          <p:cNvPr id="15" name="Clive bar">
            <a:extLst>
              <a:ext uri="{FF2B5EF4-FFF2-40B4-BE49-F238E27FC236}">
                <a16:creationId xmlns:a16="http://schemas.microsoft.com/office/drawing/2014/main" id="{103FDEBE-120A-DC88-2AF0-ECBE41869BC3}"/>
              </a:ext>
            </a:extLst>
          </p:cNvPr>
          <p:cNvSpPr/>
          <p:nvPr/>
        </p:nvSpPr>
        <p:spPr>
          <a:xfrm>
            <a:off x="4775200" y="3740404"/>
            <a:ext cx="50800" cy="2514600"/>
          </a:xfrm>
          <a:prstGeom prst="rect">
            <a:avLst/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Statue" descr="Памятник Роберту Клайву в Шрусбери (Англия), фотография 2016 г.">
            <a:extLst>
              <a:ext uri="{FF2B5EF4-FFF2-40B4-BE49-F238E27FC236}">
                <a16:creationId xmlns:a16="http://schemas.microsoft.com/office/drawing/2014/main" id="{1B9566C9-6414-306E-EA64-AA4766FA37A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5400" y="3613404"/>
            <a:ext cx="1397000" cy="2768600"/>
          </a:xfrm>
          <a:prstGeom prst="roundRect">
            <a:avLst>
              <a:gd name="adj" fmla="val 4000"/>
            </a:avLst>
          </a:prstGeom>
          <a:ln w="12700">
            <a:solidFill>
              <a:srgbClr val="A8853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7C188039-315E-1DDD-993B-E77DB5E85A7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1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BD2F6D1F-C31B-1059-0A13-B58A1E2DB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112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25211F"/>
                </a:solidFill>
                <a:latin typeface="Palatino Linotype" panose="02040502050505030304" pitchFamily="18" charset="0"/>
              </a:rPr>
              <a:t>Ост-Индская компания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FC07E812-12CB-7AE3-140D-2447DAA257C7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22135295-906A-C2F2-C748-D8AD18396A30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67D01C2D-62B4-DA0C-1C53-55BE3E78A160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7B09A8E3-83CC-A653-6A4D-448918190849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ank 4 card">
            <a:extLst>
              <a:ext uri="{FF2B5EF4-FFF2-40B4-BE49-F238E27FC236}">
                <a16:creationId xmlns:a16="http://schemas.microsoft.com/office/drawing/2014/main" id="{3F5A0084-5CB1-9D75-C34A-352133966858}"/>
              </a:ext>
            </a:extLst>
          </p:cNvPr>
          <p:cNvSpPr/>
          <p:nvPr/>
        </p:nvSpPr>
        <p:spPr>
          <a:xfrm>
            <a:off x="609600" y="5604764"/>
            <a:ext cx="6096000" cy="711200"/>
          </a:xfrm>
          <a:prstGeom prst="roundRect">
            <a:avLst>
              <a:gd name="adj" fmla="val 12000"/>
            </a:avLst>
          </a:prstGeom>
          <a:solidFill>
            <a:srgbClr val="F5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Rank 4">
            <a:extLst>
              <a:ext uri="{FF2B5EF4-FFF2-40B4-BE49-F238E27FC236}">
                <a16:creationId xmlns:a16="http://schemas.microsoft.com/office/drawing/2014/main" id="{9A38DDEE-8F5C-E69E-3D5E-E960275268D7}"/>
              </a:ext>
            </a:extLst>
          </p:cNvPr>
          <p:cNvSpPr txBox="1"/>
          <p:nvPr/>
        </p:nvSpPr>
        <p:spPr>
          <a:xfrm>
            <a:off x="736600" y="5604764"/>
            <a:ext cx="58420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Британские и </a:t>
            </a:r>
            <a:r>
              <a:rPr lang="ru-RU" sz="2300" dirty="0" err="1">
                <a:solidFill>
                  <a:srgbClr val="25211F"/>
                </a:solidFill>
                <a:latin typeface="Segoe UI" panose="020B0502040204020203" pitchFamily="34" charset="0"/>
              </a:rPr>
              <a:t>сипайские</a:t>
            </a:r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 полки</a:t>
            </a:r>
          </a:p>
        </p:txBody>
      </p:sp>
      <p:sp>
        <p:nvSpPr>
          <p:cNvPr id="9" name="Rank 1 card">
            <a:extLst>
              <a:ext uri="{FF2B5EF4-FFF2-40B4-BE49-F238E27FC236}">
                <a16:creationId xmlns:a16="http://schemas.microsoft.com/office/drawing/2014/main" id="{0BA1FA96-2E23-9958-E806-F8FB2DF40E86}"/>
              </a:ext>
            </a:extLst>
          </p:cNvPr>
          <p:cNvSpPr/>
          <p:nvPr/>
        </p:nvSpPr>
        <p:spPr>
          <a:xfrm>
            <a:off x="1181100" y="2328164"/>
            <a:ext cx="4953000" cy="711200"/>
          </a:xfrm>
          <a:prstGeom prst="roundRect">
            <a:avLst>
              <a:gd name="adj" fmla="val 12000"/>
            </a:avLst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ank 1">
            <a:extLst>
              <a:ext uri="{FF2B5EF4-FFF2-40B4-BE49-F238E27FC236}">
                <a16:creationId xmlns:a16="http://schemas.microsoft.com/office/drawing/2014/main" id="{D224D7C8-06CC-3855-4E51-D51A8E5FD8B9}"/>
              </a:ext>
            </a:extLst>
          </p:cNvPr>
          <p:cNvSpPr txBox="1"/>
          <p:nvPr/>
        </p:nvSpPr>
        <p:spPr>
          <a:xfrm>
            <a:off x="1308100" y="2328164"/>
            <a:ext cx="46990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FFFFF"/>
                </a:solidFill>
                <a:latin typeface="Segoe UI" panose="020B0502040204020203" pitchFamily="34" charset="0"/>
              </a:rPr>
              <a:t>Генерал-губернатор</a:t>
            </a:r>
          </a:p>
        </p:txBody>
      </p:sp>
      <p:sp>
        <p:nvSpPr>
          <p:cNvPr id="11" name="Rank 2 card">
            <a:extLst>
              <a:ext uri="{FF2B5EF4-FFF2-40B4-BE49-F238E27FC236}">
                <a16:creationId xmlns:a16="http://schemas.microsoft.com/office/drawing/2014/main" id="{50EF8E6D-A6E7-08BF-F821-6595FC717BEF}"/>
              </a:ext>
            </a:extLst>
          </p:cNvPr>
          <p:cNvSpPr/>
          <p:nvPr/>
        </p:nvSpPr>
        <p:spPr>
          <a:xfrm>
            <a:off x="990600" y="3420364"/>
            <a:ext cx="5334000" cy="711200"/>
          </a:xfrm>
          <a:prstGeom prst="roundRect">
            <a:avLst>
              <a:gd name="adj" fmla="val 12000"/>
            </a:avLst>
          </a:prstGeom>
          <a:solidFill>
            <a:srgbClr val="FA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ank 2">
            <a:extLst>
              <a:ext uri="{FF2B5EF4-FFF2-40B4-BE49-F238E27FC236}">
                <a16:creationId xmlns:a16="http://schemas.microsoft.com/office/drawing/2014/main" id="{683F5D28-00D2-B731-089F-8F931AF0E563}"/>
              </a:ext>
            </a:extLst>
          </p:cNvPr>
          <p:cNvSpPr txBox="1"/>
          <p:nvPr/>
        </p:nvSpPr>
        <p:spPr>
          <a:xfrm>
            <a:off x="1117600" y="3420364"/>
            <a:ext cx="50800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Чиновники в провинциях</a:t>
            </a:r>
          </a:p>
        </p:txBody>
      </p:sp>
      <p:sp>
        <p:nvSpPr>
          <p:cNvPr id="13" name="Rank 3 card">
            <a:extLst>
              <a:ext uri="{FF2B5EF4-FFF2-40B4-BE49-F238E27FC236}">
                <a16:creationId xmlns:a16="http://schemas.microsoft.com/office/drawing/2014/main" id="{C0BABA2E-2404-A558-FCF0-2F0A1FE1F7EA}"/>
              </a:ext>
            </a:extLst>
          </p:cNvPr>
          <p:cNvSpPr/>
          <p:nvPr/>
        </p:nvSpPr>
        <p:spPr>
          <a:xfrm>
            <a:off x="800100" y="4512564"/>
            <a:ext cx="5715000" cy="711200"/>
          </a:xfrm>
          <a:prstGeom prst="roundRect">
            <a:avLst>
              <a:gd name="adj" fmla="val 12000"/>
            </a:avLst>
          </a:prstGeom>
          <a:solidFill>
            <a:srgbClr val="F5E1D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ank 3">
            <a:extLst>
              <a:ext uri="{FF2B5EF4-FFF2-40B4-BE49-F238E27FC236}">
                <a16:creationId xmlns:a16="http://schemas.microsoft.com/office/drawing/2014/main" id="{460A1521-AF57-3D35-F578-A9692054FAFE}"/>
              </a:ext>
            </a:extLst>
          </p:cNvPr>
          <p:cNvSpPr txBox="1"/>
          <p:nvPr/>
        </p:nvSpPr>
        <p:spPr>
          <a:xfrm>
            <a:off x="927100" y="4512564"/>
            <a:ext cx="54610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25211F"/>
                </a:solidFill>
                <a:latin typeface="Segoe UI" panose="020B0502040204020203" pitchFamily="34" charset="0"/>
              </a:rPr>
              <a:t>Войска</a:t>
            </a:r>
          </a:p>
        </p:txBody>
      </p:sp>
      <p:sp>
        <p:nvSpPr>
          <p:cNvPr id="15" name="Rank 0 card">
            <a:extLst>
              <a:ext uri="{FF2B5EF4-FFF2-40B4-BE49-F238E27FC236}">
                <a16:creationId xmlns:a16="http://schemas.microsoft.com/office/drawing/2014/main" id="{1AAAB794-7B4E-BFCF-3F03-D2B21A69AC12}"/>
              </a:ext>
            </a:extLst>
          </p:cNvPr>
          <p:cNvSpPr/>
          <p:nvPr/>
        </p:nvSpPr>
        <p:spPr>
          <a:xfrm>
            <a:off x="1371600" y="1235964"/>
            <a:ext cx="4572000" cy="711200"/>
          </a:xfrm>
          <a:prstGeom prst="roundRect">
            <a:avLst>
              <a:gd name="adj" fmla="val 12000"/>
            </a:avLst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ank 0">
            <a:extLst>
              <a:ext uri="{FF2B5EF4-FFF2-40B4-BE49-F238E27FC236}">
                <a16:creationId xmlns:a16="http://schemas.microsoft.com/office/drawing/2014/main" id="{BE5B7CF6-BA96-7293-FEFE-C3E8A48994BD}"/>
              </a:ext>
            </a:extLst>
          </p:cNvPr>
          <p:cNvSpPr txBox="1"/>
          <p:nvPr/>
        </p:nvSpPr>
        <p:spPr>
          <a:xfrm>
            <a:off x="1498600" y="1235964"/>
            <a:ext cx="4318000" cy="711200"/>
          </a:xfrm>
          <a:prstGeom prst="rect">
            <a:avLst/>
          </a:prstGeom>
          <a:noFill/>
        </p:spPr>
        <p:txBody>
          <a:bodyPr vert="horz" wrap="square" lIns="0" tIns="0" rIns="0" bIns="0" rtlCol="0" anchor="ctr">
            <a:noAutofit/>
          </a:bodyPr>
          <a:lstStyle/>
          <a:p>
            <a:pPr algn="ctr"/>
            <a:r>
              <a:rPr lang="ru-RU" sz="2300" dirty="0">
                <a:solidFill>
                  <a:srgbClr val="FFFFFF"/>
                </a:solidFill>
                <a:latin typeface="Segoe UI" panose="020B0502040204020203" pitchFamily="34" charset="0"/>
              </a:rPr>
              <a:t>Совет компании</a:t>
            </a:r>
          </a:p>
        </p:txBody>
      </p:sp>
      <p:cxnSp>
        <p:nvCxnSpPr>
          <p:cNvPr id="17" name="Link">
            <a:extLst>
              <a:ext uri="{FF2B5EF4-FFF2-40B4-BE49-F238E27FC236}">
                <a16:creationId xmlns:a16="http://schemas.microsoft.com/office/drawing/2014/main" id="{0A9C3907-FD17-DE28-1229-AE4DF9FC2FED}"/>
              </a:ext>
            </a:extLst>
          </p:cNvPr>
          <p:cNvCxnSpPr/>
          <p:nvPr/>
        </p:nvCxnSpPr>
        <p:spPr>
          <a:xfrm>
            <a:off x="3657600" y="1972564"/>
            <a:ext cx="0" cy="330200"/>
          </a:xfrm>
          <a:prstGeom prst="line">
            <a:avLst/>
          </a:prstGeom>
          <a:ln w="22225">
            <a:solidFill>
              <a:srgbClr val="A3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k">
            <a:extLst>
              <a:ext uri="{FF2B5EF4-FFF2-40B4-BE49-F238E27FC236}">
                <a16:creationId xmlns:a16="http://schemas.microsoft.com/office/drawing/2014/main" id="{908BAB64-7E85-D7E6-F79A-88D375D24705}"/>
              </a:ext>
            </a:extLst>
          </p:cNvPr>
          <p:cNvCxnSpPr/>
          <p:nvPr/>
        </p:nvCxnSpPr>
        <p:spPr>
          <a:xfrm>
            <a:off x="3657600" y="3064764"/>
            <a:ext cx="0" cy="330200"/>
          </a:xfrm>
          <a:prstGeom prst="line">
            <a:avLst/>
          </a:prstGeom>
          <a:ln w="22225">
            <a:solidFill>
              <a:srgbClr val="A3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k">
            <a:extLst>
              <a:ext uri="{FF2B5EF4-FFF2-40B4-BE49-F238E27FC236}">
                <a16:creationId xmlns:a16="http://schemas.microsoft.com/office/drawing/2014/main" id="{327AB229-CCB7-6F0F-B694-E4C2D442140E}"/>
              </a:ext>
            </a:extLst>
          </p:cNvPr>
          <p:cNvCxnSpPr/>
          <p:nvPr/>
        </p:nvCxnSpPr>
        <p:spPr>
          <a:xfrm>
            <a:off x="3657600" y="4156964"/>
            <a:ext cx="0" cy="330200"/>
          </a:xfrm>
          <a:prstGeom prst="line">
            <a:avLst/>
          </a:prstGeom>
          <a:ln w="22225">
            <a:solidFill>
              <a:srgbClr val="A3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k">
            <a:extLst>
              <a:ext uri="{FF2B5EF4-FFF2-40B4-BE49-F238E27FC236}">
                <a16:creationId xmlns:a16="http://schemas.microsoft.com/office/drawing/2014/main" id="{EAAAC283-C1B7-0A6F-83DB-BD2989027E85}"/>
              </a:ext>
            </a:extLst>
          </p:cNvPr>
          <p:cNvCxnSpPr/>
          <p:nvPr/>
        </p:nvCxnSpPr>
        <p:spPr>
          <a:xfrm>
            <a:off x="3657600" y="5249164"/>
            <a:ext cx="0" cy="330200"/>
          </a:xfrm>
          <a:prstGeom prst="line">
            <a:avLst/>
          </a:prstGeom>
          <a:ln w="22225">
            <a:solidFill>
              <a:srgbClr val="A3392B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Sepoy" descr="Сипай на службе английской Ост-Индской компании. Немецкая гравюра, 1790–1800 гг. (Рейксмузеум)">
            <a:extLst>
              <a:ext uri="{FF2B5EF4-FFF2-40B4-BE49-F238E27FC236}">
                <a16:creationId xmlns:a16="http://schemas.microsoft.com/office/drawing/2014/main" id="{1755F9F4-0690-C12F-33E1-A978318620B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7000" y="727964"/>
            <a:ext cx="3556000" cy="5622036"/>
          </a:xfrm>
          <a:prstGeom prst="round2SameRect">
            <a:avLst>
              <a:gd name="adj1" fmla="val 50000"/>
              <a:gd name="adj2" fmla="val 0"/>
            </a:avLst>
          </a:prstGeom>
          <a:ln w="9525">
            <a:solidFill>
              <a:srgbClr val="A88534"/>
            </a:solidFill>
          </a:ln>
        </p:spPr>
      </p:pic>
      <p:sp>
        <p:nvSpPr>
          <p:cNvPr id="23" name="Sepoy niche">
            <a:extLst>
              <a:ext uri="{FF2B5EF4-FFF2-40B4-BE49-F238E27FC236}">
                <a16:creationId xmlns:a16="http://schemas.microsoft.com/office/drawing/2014/main" id="{15F0C8FB-50A6-6E62-D8CA-2A7AAD4C0CB5}"/>
              </a:ext>
            </a:extLst>
          </p:cNvPr>
          <p:cNvSpPr/>
          <p:nvPr/>
        </p:nvSpPr>
        <p:spPr>
          <a:xfrm>
            <a:off x="7658100" y="639064"/>
            <a:ext cx="3733800" cy="5799836"/>
          </a:xfrm>
          <a:prstGeom prst="round2SameRect">
            <a:avLst>
              <a:gd name="adj1" fmla="val 50000"/>
              <a:gd name="adj2" fmla="val 0"/>
            </a:avLst>
          </a:prstGeom>
          <a:noFill/>
          <a:ln w="9525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Signature 100ballnik.com">
            <a:extLst>
              <a:ext uri="{FF2B5EF4-FFF2-40B4-BE49-F238E27FC236}">
                <a16:creationId xmlns:a16="http://schemas.microsoft.com/office/drawing/2014/main" id="{91AA2170-D814-35D6-29B5-35AEE29233A8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429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8FD19A1-8E2F-16F8-9FCB-857996A95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dirty="0">
                <a:solidFill>
                  <a:srgbClr val="D9B25E"/>
                </a:solidFill>
                <a:latin typeface="Palatino Linotype" panose="02040502050505030304" pitchFamily="18" charset="0"/>
              </a:rPr>
              <a:t>Сопротивление англичанам. Княжество </a:t>
            </a:r>
            <a:r>
              <a:rPr lang="ru-RU" sz="3600" dirty="0" err="1">
                <a:solidFill>
                  <a:srgbClr val="D9B25E"/>
                </a:solidFill>
                <a:latin typeface="Palatino Linotype" panose="02040502050505030304" pitchFamily="18" charset="0"/>
              </a:rPr>
              <a:t>Майсур</a:t>
            </a:r>
            <a:endParaRPr lang="ru-RU" sz="3600" dirty="0">
              <a:solidFill>
                <a:srgbClr val="D9B25E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6F87D983-801F-79A5-A523-78A2F88E7DD1}"/>
              </a:ext>
            </a:extLst>
          </p:cNvPr>
          <p:cNvSpPr/>
          <p:nvPr/>
        </p:nvSpPr>
        <p:spPr>
          <a:xfrm>
            <a:off x="609600" y="95300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5A3AE92C-1050-37B1-8370-40C684A72675}"/>
              </a:ext>
            </a:extLst>
          </p:cNvPr>
          <p:cNvSpPr/>
          <p:nvPr/>
        </p:nvSpPr>
        <p:spPr>
          <a:xfrm>
            <a:off x="762000" y="95300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29E2355E-4410-5EB1-1486-E185BEDB296F}"/>
              </a:ext>
            </a:extLst>
          </p:cNvPr>
          <p:cNvSpPr/>
          <p:nvPr/>
        </p:nvSpPr>
        <p:spPr>
          <a:xfrm>
            <a:off x="914400" y="953008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38417C9D-7D5C-1545-5F57-A80FED5CB314}"/>
              </a:ext>
            </a:extLst>
          </p:cNvPr>
          <p:cNvCxnSpPr/>
          <p:nvPr/>
        </p:nvCxnSpPr>
        <p:spPr>
          <a:xfrm>
            <a:off x="1143000" y="1016508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Mysore">
            <a:extLst>
              <a:ext uri="{FF2B5EF4-FFF2-40B4-BE49-F238E27FC236}">
                <a16:creationId xmlns:a16="http://schemas.microsoft.com/office/drawing/2014/main" id="{8AAC250C-8EDB-F2B7-1269-EBEDCAE18206}"/>
              </a:ext>
            </a:extLst>
          </p:cNvPr>
          <p:cNvSpPr txBox="1"/>
          <p:nvPr/>
        </p:nvSpPr>
        <p:spPr>
          <a:xfrm>
            <a:off x="3175000" y="1207008"/>
            <a:ext cx="5842000" cy="4465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800"/>
              </a:spcAft>
            </a:pP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Большинство князей не видели в англичанах угрозу и даже передавали Ост-Индской компании право на владение своими землями в обмен на какие-то блага.</a:t>
            </a:r>
          </a:p>
          <a:p>
            <a:pPr>
              <a:spcAft>
                <a:spcPts val="800"/>
              </a:spcAft>
            </a:pP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Сопротивление оказало княжество </a:t>
            </a:r>
            <a:r>
              <a:rPr lang="ru-RU" sz="2100" b="1" dirty="0" err="1">
                <a:solidFill>
                  <a:srgbClr val="7FCBA6"/>
                </a:solidFill>
                <a:latin typeface="Segoe UI" panose="020B0502040204020203" pitchFamily="34" charset="0"/>
              </a:rPr>
              <a:t>Майсур</a:t>
            </a:r>
            <a:r>
              <a:rPr lang="ru-RU" sz="2100" b="1" dirty="0">
                <a:solidFill>
                  <a:srgbClr val="7FCBA6"/>
                </a:solidFill>
                <a:latin typeface="Segoe UI" panose="020B0502040204020203" pitchFamily="34" charset="0"/>
              </a:rPr>
              <a:t> на юге Индии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В правление </a:t>
            </a:r>
            <a:r>
              <a:rPr lang="ru-RU" sz="2100" b="1" dirty="0" err="1">
                <a:solidFill>
                  <a:srgbClr val="7FCBA6"/>
                </a:solidFill>
                <a:latin typeface="Segoe UI" panose="020B0502040204020203" pitchFamily="34" charset="0"/>
              </a:rPr>
              <a:t>Хейдара</a:t>
            </a:r>
            <a:r>
              <a:rPr lang="ru-RU" sz="2100" b="1" dirty="0">
                <a:solidFill>
                  <a:srgbClr val="7FCBA6"/>
                </a:solidFill>
                <a:latin typeface="Segoe UI" panose="020B0502040204020203" pitchFamily="34" charset="0"/>
              </a:rPr>
              <a:t> Али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 и его сына </a:t>
            </a:r>
            <a:r>
              <a:rPr lang="ru-RU" sz="2100" b="1" dirty="0">
                <a:solidFill>
                  <a:srgbClr val="7FCBA6"/>
                </a:solidFill>
                <a:latin typeface="Segoe UI" panose="020B0502040204020203" pitchFamily="34" charset="0"/>
              </a:rPr>
              <a:t>Типу Султана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 в </a:t>
            </a:r>
            <a:r>
              <a:rPr lang="ru-RU" sz="2100" dirty="0" err="1">
                <a:solidFill>
                  <a:srgbClr val="F5EFE3"/>
                </a:solidFill>
                <a:latin typeface="Segoe UI" panose="020B0502040204020203" pitchFamily="34" charset="0"/>
              </a:rPr>
              <a:t>Майсуре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 проводились реформы, схожие с </a:t>
            </a:r>
            <a:r>
              <a:rPr lang="ru-RU" sz="2100" b="1" dirty="0">
                <a:solidFill>
                  <a:srgbClr val="D9B25E"/>
                </a:solidFill>
                <a:latin typeface="Segoe UI" panose="020B0502040204020203" pitchFamily="34" charset="0"/>
              </a:rPr>
              <a:t>петровскими преобразованиями в России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spcAft>
                <a:spcPts val="800"/>
              </a:spcAft>
            </a:pP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Отец и сын создали </a:t>
            </a:r>
            <a:r>
              <a:rPr lang="ru-RU" sz="2100" b="1" dirty="0">
                <a:solidFill>
                  <a:srgbClr val="7FCBA6"/>
                </a:solidFill>
                <a:latin typeface="Segoe UI" panose="020B0502040204020203" pitchFamily="34" charset="0"/>
              </a:rPr>
              <a:t>регулярную армию и флот</a:t>
            </a:r>
            <a:r>
              <a:rPr lang="ru-RU" sz="2100" dirty="0">
                <a:solidFill>
                  <a:srgbClr val="F5EFE3"/>
                </a:solidFill>
                <a:latin typeface="Segoe UI" panose="020B0502040204020203" pitchFamily="34" charset="0"/>
              </a:rPr>
              <a:t>, способствовали развитию ремёсел и торговли.</a:t>
            </a:r>
          </a:p>
        </p:txBody>
      </p:sp>
      <p:pic>
        <p:nvPicPr>
          <p:cNvPr id="9" name="Portrait 1" descr="Хейдар Али. Портрет сер. XIX в.">
            <a:extLst>
              <a:ext uri="{FF2B5EF4-FFF2-40B4-BE49-F238E27FC236}">
                <a16:creationId xmlns:a16="http://schemas.microsoft.com/office/drawing/2014/main" id="{48ABB23F-2A0B-4FC0-87CF-119AF167A6A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283208"/>
            <a:ext cx="1879600" cy="2489200"/>
          </a:xfrm>
          <a:prstGeom prst="ellipse">
            <a:avLst/>
          </a:prstGeom>
          <a:ln w="15875">
            <a:solidFill>
              <a:srgbClr val="7FCBA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Portrait 1 ring">
            <a:extLst>
              <a:ext uri="{FF2B5EF4-FFF2-40B4-BE49-F238E27FC236}">
                <a16:creationId xmlns:a16="http://schemas.microsoft.com/office/drawing/2014/main" id="{68BF81FD-FA79-B49A-9E2B-178FC3A76863}"/>
              </a:ext>
            </a:extLst>
          </p:cNvPr>
          <p:cNvSpPr/>
          <p:nvPr/>
        </p:nvSpPr>
        <p:spPr>
          <a:xfrm>
            <a:off x="685800" y="1207008"/>
            <a:ext cx="2032000" cy="2641600"/>
          </a:xfrm>
          <a:prstGeom prst="ellipse">
            <a:avLst/>
          </a:prstGeom>
          <a:noFill/>
          <a:ln w="9525" cap="flat" cmpd="sng" algn="ctr">
            <a:solidFill>
              <a:srgbClr val="7FCBA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Name 1">
            <a:extLst>
              <a:ext uri="{FF2B5EF4-FFF2-40B4-BE49-F238E27FC236}">
                <a16:creationId xmlns:a16="http://schemas.microsoft.com/office/drawing/2014/main" id="{68BA3521-1BC4-6136-6174-C6BB839DE257}"/>
              </a:ext>
            </a:extLst>
          </p:cNvPr>
          <p:cNvSpPr txBox="1"/>
          <p:nvPr/>
        </p:nvSpPr>
        <p:spPr>
          <a:xfrm>
            <a:off x="609600" y="4026408"/>
            <a:ext cx="2184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200"/>
              </a:spcAft>
            </a:pPr>
            <a:r>
              <a:rPr lang="ru-RU" sz="2200" b="1" dirty="0" err="1">
                <a:solidFill>
                  <a:srgbClr val="D9B25E"/>
                </a:solidFill>
                <a:latin typeface="Palatino Linotype" panose="02040502050505030304" pitchFamily="18" charset="0"/>
              </a:rPr>
              <a:t>Хейдар</a:t>
            </a:r>
            <a:r>
              <a:rPr lang="ru-RU" sz="2200" b="1" dirty="0">
                <a:solidFill>
                  <a:srgbClr val="D9B25E"/>
                </a:solidFill>
                <a:latin typeface="Palatino Linotype" panose="02040502050505030304" pitchFamily="18" charset="0"/>
              </a:rPr>
              <a:t> Али</a:t>
            </a:r>
          </a:p>
          <a:p>
            <a:pPr algn="ctr">
              <a:spcAft>
                <a:spcPts val="200"/>
              </a:spcAft>
            </a:pPr>
            <a:r>
              <a:rPr lang="ru-RU" dirty="0">
                <a:solidFill>
                  <a:srgbClr val="CFC9DC"/>
                </a:solidFill>
                <a:latin typeface="Palatino Linotype" panose="02040502050505030304" pitchFamily="18" charset="0"/>
              </a:rPr>
              <a:t>1761-1782 годы</a:t>
            </a:r>
          </a:p>
        </p:txBody>
      </p:sp>
      <p:pic>
        <p:nvPicPr>
          <p:cNvPr id="13" name="Portrait 2" descr="Типу Султан. Портрет работы майсурского художника, ок. 1790 г.">
            <a:extLst>
              <a:ext uri="{FF2B5EF4-FFF2-40B4-BE49-F238E27FC236}">
                <a16:creationId xmlns:a16="http://schemas.microsoft.com/office/drawing/2014/main" id="{84E0367F-AD70-E778-FBAE-EE54DD9DFFE4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0400" y="1283208"/>
            <a:ext cx="1879600" cy="2489200"/>
          </a:xfrm>
          <a:prstGeom prst="ellipse">
            <a:avLst/>
          </a:prstGeom>
          <a:ln w="15875">
            <a:solidFill>
              <a:srgbClr val="7FCBA6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Portrait 2 ring">
            <a:extLst>
              <a:ext uri="{FF2B5EF4-FFF2-40B4-BE49-F238E27FC236}">
                <a16:creationId xmlns:a16="http://schemas.microsoft.com/office/drawing/2014/main" id="{6C7F6CE3-F0C1-140F-3F70-0AA7961201EA}"/>
              </a:ext>
            </a:extLst>
          </p:cNvPr>
          <p:cNvSpPr/>
          <p:nvPr/>
        </p:nvSpPr>
        <p:spPr>
          <a:xfrm>
            <a:off x="9474200" y="1207008"/>
            <a:ext cx="2032000" cy="2641600"/>
          </a:xfrm>
          <a:prstGeom prst="ellipse">
            <a:avLst/>
          </a:prstGeom>
          <a:noFill/>
          <a:ln w="9525" cap="flat" cmpd="sng" algn="ctr">
            <a:solidFill>
              <a:srgbClr val="7FCBA6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Name 2">
            <a:extLst>
              <a:ext uri="{FF2B5EF4-FFF2-40B4-BE49-F238E27FC236}">
                <a16:creationId xmlns:a16="http://schemas.microsoft.com/office/drawing/2014/main" id="{B2D1A54E-7464-DF7A-60D7-EEC4CADDD594}"/>
              </a:ext>
            </a:extLst>
          </p:cNvPr>
          <p:cNvSpPr txBox="1"/>
          <p:nvPr/>
        </p:nvSpPr>
        <p:spPr>
          <a:xfrm>
            <a:off x="9398000" y="4026408"/>
            <a:ext cx="2184400" cy="635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spcAft>
                <a:spcPts val="200"/>
              </a:spcAft>
            </a:pPr>
            <a:r>
              <a:rPr lang="ru-RU" sz="2200" b="1" dirty="0">
                <a:solidFill>
                  <a:srgbClr val="D9B25E"/>
                </a:solidFill>
                <a:latin typeface="Palatino Linotype" panose="02040502050505030304" pitchFamily="18" charset="0"/>
              </a:rPr>
              <a:t>Типу Султан</a:t>
            </a:r>
          </a:p>
          <a:p>
            <a:pPr algn="ctr">
              <a:spcAft>
                <a:spcPts val="200"/>
              </a:spcAft>
            </a:pPr>
            <a:r>
              <a:rPr lang="ru-RU" dirty="0">
                <a:solidFill>
                  <a:srgbClr val="CFC9DC"/>
                </a:solidFill>
                <a:latin typeface="Palatino Linotype" panose="02040502050505030304" pitchFamily="18" charset="0"/>
              </a:rPr>
              <a:t>1782-1799 годы</a:t>
            </a:r>
          </a:p>
        </p:txBody>
      </p:sp>
      <p:pic>
        <p:nvPicPr>
          <p:cNvPr id="17" name="Map L" descr="Вид Серингапатама, столицы Майсура, 1792 г.">
            <a:extLst>
              <a:ext uri="{FF2B5EF4-FFF2-40B4-BE49-F238E27FC236}">
                <a16:creationId xmlns:a16="http://schemas.microsoft.com/office/drawing/2014/main" id="{227C62D1-DA69-B6E4-7EAA-5849B9B91F03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17008"/>
            <a:ext cx="2184400" cy="1332992"/>
          </a:xfrm>
          <a:prstGeom prst="roundRect">
            <a:avLst>
              <a:gd name="adj" fmla="val 4000"/>
            </a:avLst>
          </a:prstGeom>
          <a:ln w="12700">
            <a:solidFill>
              <a:srgbClr val="3D396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9" name="Tiger" descr="Р. Хоум. Ракетчик майсурской армии, кон. XVIII в.">
            <a:extLst>
              <a:ext uri="{FF2B5EF4-FFF2-40B4-BE49-F238E27FC236}">
                <a16:creationId xmlns:a16="http://schemas.microsoft.com/office/drawing/2014/main" id="{87B15DDB-C928-A8FB-E09D-FB6E3BB6C34F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8000" y="5017008"/>
            <a:ext cx="2184400" cy="1332992"/>
          </a:xfrm>
          <a:prstGeom prst="roundRect">
            <a:avLst>
              <a:gd name="adj" fmla="val 4000"/>
            </a:avLst>
          </a:prstGeom>
          <a:ln w="12700">
            <a:solidFill>
              <a:srgbClr val="3D3960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20" name="Signature 100ballnik.com">
            <a:extLst>
              <a:ext uri="{FF2B5EF4-FFF2-40B4-BE49-F238E27FC236}">
                <a16:creationId xmlns:a16="http://schemas.microsoft.com/office/drawing/2014/main" id="{8F3E132B-9DBD-2493-9BE4-DC7A96B6F83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6427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rk panel">
            <a:extLst>
              <a:ext uri="{FF2B5EF4-FFF2-40B4-BE49-F238E27FC236}">
                <a16:creationId xmlns:a16="http://schemas.microsoft.com/office/drawing/2014/main" id="{AB0FF5BD-74D7-2772-997C-67736DAFA4AF}"/>
              </a:ext>
            </a:extLst>
          </p:cNvPr>
          <p:cNvSpPr/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1C1A31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764671CA-F860-74ED-8929-4AED5A405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0400" y="330200"/>
            <a:ext cx="5842000" cy="98450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400" dirty="0">
                <a:solidFill>
                  <a:srgbClr val="25211F"/>
                </a:solidFill>
                <a:latin typeface="Palatino Linotype" panose="02040502050505030304" pitchFamily="18" charset="0"/>
              </a:rPr>
              <a:t>Сопротивление англичанам. Княжество </a:t>
            </a:r>
            <a:r>
              <a:rPr lang="ru-RU" sz="3400" dirty="0" err="1">
                <a:solidFill>
                  <a:srgbClr val="25211F"/>
                </a:solidFill>
                <a:latin typeface="Palatino Linotype" panose="02040502050505030304" pitchFamily="18" charset="0"/>
              </a:rPr>
              <a:t>Майсур</a:t>
            </a:r>
            <a:endParaRPr lang="ru-RU" sz="3400" dirty="0">
              <a:solidFill>
                <a:srgbClr val="25211F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4" name="Storm passe-partout">
            <a:extLst>
              <a:ext uri="{FF2B5EF4-FFF2-40B4-BE49-F238E27FC236}">
                <a16:creationId xmlns:a16="http://schemas.microsoft.com/office/drawing/2014/main" id="{EF4979C7-9713-2788-8C33-B3CA2680783F}"/>
              </a:ext>
            </a:extLst>
          </p:cNvPr>
          <p:cNvSpPr/>
          <p:nvPr/>
        </p:nvSpPr>
        <p:spPr>
          <a:xfrm>
            <a:off x="254000" y="1706033"/>
            <a:ext cx="4826000" cy="3445934"/>
          </a:xfrm>
          <a:prstGeom prst="roundRect">
            <a:avLst>
              <a:gd name="adj" fmla="val 2500"/>
            </a:avLst>
          </a:prstGeom>
          <a:solidFill>
            <a:srgbClr val="EDE6D3"/>
          </a:solidFill>
          <a:ln w="19050" cap="flat" cmpd="sng" algn="ctr">
            <a:noFill/>
            <a:prstDash val="solid"/>
            <a:miter lim="800000"/>
          </a:ln>
          <a:effectLst>
            <a:outerShdw blurRad="228600" dist="50800" dir="5400000" rotWithShape="0">
              <a:srgbClr val="000000">
                <a:alpha val="45000"/>
              </a:srgbClr>
            </a:outerShdw>
          </a:effectLst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Storm" descr="Штурм Серингапатама 4 мая 1799 г. Гравюра Дж. Вендрамини по панораме Р. К. Портера, 1802 г. (Британская библиотека)">
            <a:extLst>
              <a:ext uri="{FF2B5EF4-FFF2-40B4-BE49-F238E27FC236}">
                <a16:creationId xmlns:a16="http://schemas.microsoft.com/office/drawing/2014/main" id="{498C1839-F8EB-CAA6-254F-B70EC434119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1820333"/>
            <a:ext cx="4597400" cy="3217333"/>
          </a:xfrm>
          <a:prstGeom prst="rect">
            <a:avLst/>
          </a:prstGeom>
          <a:ln w="6350">
            <a:solidFill>
              <a:srgbClr val="BFB59C"/>
            </a:solidFill>
          </a:ln>
        </p:spPr>
      </p:pic>
      <p:sp>
        <p:nvSpPr>
          <p:cNvPr id="7" name="Lobe">
            <a:extLst>
              <a:ext uri="{FF2B5EF4-FFF2-40B4-BE49-F238E27FC236}">
                <a16:creationId xmlns:a16="http://schemas.microsoft.com/office/drawing/2014/main" id="{E89851F6-E391-EB6C-FECC-B205FB27991B}"/>
              </a:ext>
            </a:extLst>
          </p:cNvPr>
          <p:cNvSpPr/>
          <p:nvPr/>
        </p:nvSpPr>
        <p:spPr>
          <a:xfrm>
            <a:off x="5740400" y="141630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Lobe">
            <a:extLst>
              <a:ext uri="{FF2B5EF4-FFF2-40B4-BE49-F238E27FC236}">
                <a16:creationId xmlns:a16="http://schemas.microsoft.com/office/drawing/2014/main" id="{01E7A6BA-DE53-21F5-2543-E0EA2ECED231}"/>
              </a:ext>
            </a:extLst>
          </p:cNvPr>
          <p:cNvSpPr/>
          <p:nvPr/>
        </p:nvSpPr>
        <p:spPr>
          <a:xfrm>
            <a:off x="5892800" y="141630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be">
            <a:extLst>
              <a:ext uri="{FF2B5EF4-FFF2-40B4-BE49-F238E27FC236}">
                <a16:creationId xmlns:a16="http://schemas.microsoft.com/office/drawing/2014/main" id="{7A1652C1-D519-1358-19B3-CCD21DFB65D9}"/>
              </a:ext>
            </a:extLst>
          </p:cNvPr>
          <p:cNvSpPr/>
          <p:nvPr/>
        </p:nvSpPr>
        <p:spPr>
          <a:xfrm>
            <a:off x="6045200" y="141630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08B5F541-E581-91FC-B06F-C7EB4024A351}"/>
              </a:ext>
            </a:extLst>
          </p:cNvPr>
          <p:cNvCxnSpPr/>
          <p:nvPr/>
        </p:nvCxnSpPr>
        <p:spPr>
          <a:xfrm>
            <a:off x="6273800" y="147980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nd">
            <a:extLst>
              <a:ext uri="{FF2B5EF4-FFF2-40B4-BE49-F238E27FC236}">
                <a16:creationId xmlns:a16="http://schemas.microsoft.com/office/drawing/2014/main" id="{2FB78DA4-FD20-047A-1E9F-C5920B8703FD}"/>
              </a:ext>
            </a:extLst>
          </p:cNvPr>
          <p:cNvSpPr txBox="1"/>
          <p:nvPr/>
        </p:nvSpPr>
        <p:spPr>
          <a:xfrm>
            <a:off x="5740400" y="1670304"/>
            <a:ext cx="5842000" cy="327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1000"/>
              </a:spcAft>
            </a:pP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Попытки </a:t>
            </a:r>
            <a:r>
              <a:rPr lang="ru-RU" sz="2200" b="1" dirty="0">
                <a:solidFill>
                  <a:srgbClr val="2F7A5A"/>
                </a:solidFill>
                <a:latin typeface="Segoe UI" panose="020B0502040204020203" pitchFamily="34" charset="0"/>
              </a:rPr>
              <a:t>Типу Султана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призвать других князей к объединению против англичан, попытки найти союзников для борьбы с Англией за пределами страны </a:t>
            </a:r>
            <a:r>
              <a:rPr lang="ru-RU" sz="2200" b="1" dirty="0">
                <a:solidFill>
                  <a:srgbClr val="25211F"/>
                </a:solidFill>
                <a:latin typeface="Segoe UI" panose="020B0502040204020203" pitchFamily="34" charset="0"/>
              </a:rPr>
              <a:t>закончились неудачей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</a:t>
            </a:r>
          </a:p>
          <a:p>
            <a:pPr>
              <a:spcAft>
                <a:spcPts val="1000"/>
              </a:spcAft>
            </a:pP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Правитель погиб при штурме столицы </a:t>
            </a:r>
            <a:r>
              <a:rPr lang="ru-RU" sz="2200" b="1" dirty="0" err="1">
                <a:solidFill>
                  <a:srgbClr val="A3392B"/>
                </a:solidFill>
                <a:latin typeface="Segoe UI" panose="020B0502040204020203" pitchFamily="34" charset="0"/>
              </a:rPr>
              <a:t>Майсура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 англичанами.</a:t>
            </a:r>
          </a:p>
          <a:p>
            <a:pPr>
              <a:spcAft>
                <a:spcPts val="1000"/>
              </a:spcAft>
            </a:pP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К началу XIX века Ост-Индская компания получила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всю полноту власти над Индией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2" name="Question card">
            <a:extLst>
              <a:ext uri="{FF2B5EF4-FFF2-40B4-BE49-F238E27FC236}">
                <a16:creationId xmlns:a16="http://schemas.microsoft.com/office/drawing/2014/main" id="{0E95A47B-25F0-4333-37AA-553898686DF6}"/>
              </a:ext>
            </a:extLst>
          </p:cNvPr>
          <p:cNvSpPr/>
          <p:nvPr/>
        </p:nvSpPr>
        <p:spPr>
          <a:xfrm>
            <a:off x="5740400" y="5221224"/>
            <a:ext cx="5842000" cy="995680"/>
          </a:xfrm>
          <a:prstGeom prst="roundRect">
            <a:avLst>
              <a:gd name="adj" fmla="val 6000"/>
            </a:avLst>
          </a:prstGeom>
          <a:solidFill>
            <a:srgbClr val="FAEBD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8D673BAC-9837-54A6-43E7-256B8AAF5B8F}"/>
              </a:ext>
            </a:extLst>
          </p:cNvPr>
          <p:cNvSpPr txBox="1"/>
          <p:nvPr/>
        </p:nvSpPr>
        <p:spPr>
          <a:xfrm>
            <a:off x="6019800" y="5399024"/>
            <a:ext cx="5359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i="1" dirty="0">
                <a:solidFill>
                  <a:srgbClr val="25211F"/>
                </a:solidFill>
                <a:latin typeface="Segoe UI" panose="020B0502040204020203" pitchFamily="34" charset="0"/>
              </a:rPr>
              <a:t>Чем обернулось для местного населения английское владычество?</a:t>
            </a:r>
          </a:p>
        </p:txBody>
      </p:sp>
      <p:sp>
        <p:nvSpPr>
          <p:cNvPr id="14" name="Question bar">
            <a:extLst>
              <a:ext uri="{FF2B5EF4-FFF2-40B4-BE49-F238E27FC236}">
                <a16:creationId xmlns:a16="http://schemas.microsoft.com/office/drawing/2014/main" id="{EA9E72AD-2B02-411D-58DB-BE1D58724AED}"/>
              </a:ext>
            </a:extLst>
          </p:cNvPr>
          <p:cNvSpPr/>
          <p:nvPr/>
        </p:nvSpPr>
        <p:spPr>
          <a:xfrm>
            <a:off x="5842000" y="5348224"/>
            <a:ext cx="50800" cy="74168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663FC632-4C63-B49D-CA04-7CC0E3903FB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C8070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8C8070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5294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1A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25FA0DC6-AEE4-22D7-069B-53FB8C72B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dirty="0">
                <a:solidFill>
                  <a:srgbClr val="D9B25E"/>
                </a:solidFill>
                <a:latin typeface="Palatino Linotype" panose="02040502050505030304" pitchFamily="18" charset="0"/>
              </a:rPr>
              <a:t>Ответы к вопросам презентации</a:t>
            </a:r>
          </a:p>
        </p:txBody>
      </p:sp>
      <p:sp>
        <p:nvSpPr>
          <p:cNvPr id="3" name="Lobe">
            <a:extLst>
              <a:ext uri="{FF2B5EF4-FFF2-40B4-BE49-F238E27FC236}">
                <a16:creationId xmlns:a16="http://schemas.microsoft.com/office/drawing/2014/main" id="{6FD79C12-B905-2FD3-5EC8-D746C3DD2FDE}"/>
              </a:ext>
            </a:extLst>
          </p:cNvPr>
          <p:cNvSpPr/>
          <p:nvPr/>
        </p:nvSpPr>
        <p:spPr>
          <a:xfrm>
            <a:off x="6096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Lobe">
            <a:extLst>
              <a:ext uri="{FF2B5EF4-FFF2-40B4-BE49-F238E27FC236}">
                <a16:creationId xmlns:a16="http://schemas.microsoft.com/office/drawing/2014/main" id="{2CA28123-7E1C-9F48-A38E-5E07411B47E7}"/>
              </a:ext>
            </a:extLst>
          </p:cNvPr>
          <p:cNvSpPr/>
          <p:nvPr/>
        </p:nvSpPr>
        <p:spPr>
          <a:xfrm>
            <a:off x="7620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Lobe">
            <a:extLst>
              <a:ext uri="{FF2B5EF4-FFF2-40B4-BE49-F238E27FC236}">
                <a16:creationId xmlns:a16="http://schemas.microsoft.com/office/drawing/2014/main" id="{52C25364-DA68-2FB1-487B-E093C581308E}"/>
              </a:ext>
            </a:extLst>
          </p:cNvPr>
          <p:cNvSpPr/>
          <p:nvPr/>
        </p:nvSpPr>
        <p:spPr>
          <a:xfrm>
            <a:off x="914400" y="981964"/>
            <a:ext cx="127000" cy="127000"/>
          </a:xfrm>
          <a:prstGeom prst="ellipse">
            <a:avLst/>
          </a:prstGeom>
          <a:noFill/>
          <a:ln w="12700" cap="flat" cmpd="sng" algn="ctr">
            <a:solidFill>
              <a:srgbClr val="A8853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EE49D383-4183-A729-95F8-A911E90E9641}"/>
              </a:ext>
            </a:extLst>
          </p:cNvPr>
          <p:cNvCxnSpPr/>
          <p:nvPr/>
        </p:nvCxnSpPr>
        <p:spPr>
          <a:xfrm>
            <a:off x="1143000" y="1045464"/>
            <a:ext cx="1879600" cy="0"/>
          </a:xfrm>
          <a:prstGeom prst="line">
            <a:avLst/>
          </a:prstGeom>
          <a:ln w="9525">
            <a:solidFill>
              <a:srgbClr val="A8853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Q right card">
            <a:extLst>
              <a:ext uri="{FF2B5EF4-FFF2-40B4-BE49-F238E27FC236}">
                <a16:creationId xmlns:a16="http://schemas.microsoft.com/office/drawing/2014/main" id="{F79B5FAE-11E1-2C8C-FB6C-29AFDC2385DC}"/>
              </a:ext>
            </a:extLst>
          </p:cNvPr>
          <p:cNvSpPr/>
          <p:nvPr/>
        </p:nvSpPr>
        <p:spPr>
          <a:xfrm>
            <a:off x="6248400" y="1235964"/>
            <a:ext cx="5334000" cy="1315720"/>
          </a:xfrm>
          <a:prstGeom prst="roundRect">
            <a:avLst>
              <a:gd name="adj" fmla="val 6000"/>
            </a:avLst>
          </a:prstGeom>
          <a:solidFill>
            <a:srgbClr val="2A2746"/>
          </a:solidFill>
          <a:ln w="9525">
            <a:solidFill>
              <a:srgbClr val="F1B5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Q right">
            <a:extLst>
              <a:ext uri="{FF2B5EF4-FFF2-40B4-BE49-F238E27FC236}">
                <a16:creationId xmlns:a16="http://schemas.microsoft.com/office/drawing/2014/main" id="{3F4B8344-5E49-3356-F299-7F2A10A5E25F}"/>
              </a:ext>
            </a:extLst>
          </p:cNvPr>
          <p:cNvSpPr txBox="1"/>
          <p:nvPr/>
        </p:nvSpPr>
        <p:spPr>
          <a:xfrm>
            <a:off x="6527800" y="1413764"/>
            <a:ext cx="48514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i="1" dirty="0">
                <a:solidFill>
                  <a:srgbClr val="F5EFE3"/>
                </a:solidFill>
                <a:latin typeface="Segoe UI" panose="020B0502040204020203" pitchFamily="34" charset="0"/>
              </a:rPr>
              <a:t>Чем обернулось для местного населения английское владычество?</a:t>
            </a:r>
          </a:p>
        </p:txBody>
      </p:sp>
      <p:sp>
        <p:nvSpPr>
          <p:cNvPr id="9" name="Q right bar">
            <a:extLst>
              <a:ext uri="{FF2B5EF4-FFF2-40B4-BE49-F238E27FC236}">
                <a16:creationId xmlns:a16="http://schemas.microsoft.com/office/drawing/2014/main" id="{CFD11261-119C-18DA-9797-C936485604B6}"/>
              </a:ext>
            </a:extLst>
          </p:cNvPr>
          <p:cNvSpPr/>
          <p:nvPr/>
        </p:nvSpPr>
        <p:spPr>
          <a:xfrm>
            <a:off x="6350000" y="1362964"/>
            <a:ext cx="50800" cy="74168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Q left card">
            <a:extLst>
              <a:ext uri="{FF2B5EF4-FFF2-40B4-BE49-F238E27FC236}">
                <a16:creationId xmlns:a16="http://schemas.microsoft.com/office/drawing/2014/main" id="{A2E460EE-5F1A-5DE4-3310-73B64692F608}"/>
              </a:ext>
            </a:extLst>
          </p:cNvPr>
          <p:cNvSpPr/>
          <p:nvPr/>
        </p:nvSpPr>
        <p:spPr>
          <a:xfrm>
            <a:off x="609600" y="1235964"/>
            <a:ext cx="5334000" cy="1315720"/>
          </a:xfrm>
          <a:prstGeom prst="roundRect">
            <a:avLst>
              <a:gd name="adj" fmla="val 6000"/>
            </a:avLst>
          </a:prstGeom>
          <a:solidFill>
            <a:srgbClr val="2A2746"/>
          </a:solidFill>
          <a:ln w="9525">
            <a:solidFill>
              <a:srgbClr val="F1B55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Q left">
            <a:extLst>
              <a:ext uri="{FF2B5EF4-FFF2-40B4-BE49-F238E27FC236}">
                <a16:creationId xmlns:a16="http://schemas.microsoft.com/office/drawing/2014/main" id="{17A2B4E1-0C30-9528-CE06-C65A558E9919}"/>
              </a:ext>
            </a:extLst>
          </p:cNvPr>
          <p:cNvSpPr txBox="1"/>
          <p:nvPr/>
        </p:nvSpPr>
        <p:spPr>
          <a:xfrm>
            <a:off x="889000" y="1413764"/>
            <a:ext cx="48514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i="1" dirty="0">
                <a:solidFill>
                  <a:srgbClr val="F5EFE3"/>
                </a:solidFill>
                <a:latin typeface="Segoe UI" panose="020B0502040204020203" pitchFamily="34" charset="0"/>
              </a:rPr>
              <a:t>Каковы причины дипломатического и военного поражения Франции в борьбе за Индию?</a:t>
            </a:r>
          </a:p>
        </p:txBody>
      </p:sp>
      <p:sp>
        <p:nvSpPr>
          <p:cNvPr id="12" name="Q left bar">
            <a:extLst>
              <a:ext uri="{FF2B5EF4-FFF2-40B4-BE49-F238E27FC236}">
                <a16:creationId xmlns:a16="http://schemas.microsoft.com/office/drawing/2014/main" id="{4EE13114-CDD3-6CC3-9361-6E5992E42A5E}"/>
              </a:ext>
            </a:extLst>
          </p:cNvPr>
          <p:cNvSpPr/>
          <p:nvPr/>
        </p:nvSpPr>
        <p:spPr>
          <a:xfrm>
            <a:off x="711200" y="1362964"/>
            <a:ext cx="50800" cy="1061720"/>
          </a:xfrm>
          <a:prstGeom prst="rect">
            <a:avLst/>
          </a:prstGeom>
          <a:solidFill>
            <a:srgbClr val="C97A1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A left card">
            <a:extLst>
              <a:ext uri="{FF2B5EF4-FFF2-40B4-BE49-F238E27FC236}">
                <a16:creationId xmlns:a16="http://schemas.microsoft.com/office/drawing/2014/main" id="{AB1278CA-AF0C-DDA2-DFBB-ECFD25462A5B}"/>
              </a:ext>
            </a:extLst>
          </p:cNvPr>
          <p:cNvSpPr/>
          <p:nvPr/>
        </p:nvSpPr>
        <p:spPr>
          <a:xfrm>
            <a:off x="609600" y="2831084"/>
            <a:ext cx="5334000" cy="338836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A left">
            <a:extLst>
              <a:ext uri="{FF2B5EF4-FFF2-40B4-BE49-F238E27FC236}">
                <a16:creationId xmlns:a16="http://schemas.microsoft.com/office/drawing/2014/main" id="{88DA434A-381B-167F-E8E4-60ED3EF2B795}"/>
              </a:ext>
            </a:extLst>
          </p:cNvPr>
          <p:cNvSpPr txBox="1"/>
          <p:nvPr/>
        </p:nvSpPr>
        <p:spPr>
          <a:xfrm>
            <a:off x="889000" y="3008884"/>
            <a:ext cx="4851400" cy="3032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E4C8C"/>
                </a:solidFill>
                <a:latin typeface="Palatino Linotype" panose="02040502050505030304" pitchFamily="18" charset="0"/>
              </a:rPr>
              <a:t>1.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 Ошибки военного руководства, военный флот по силе и могуществу уступал английскому флоту.</a:t>
            </a:r>
          </a:p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E4C8C"/>
                </a:solidFill>
                <a:latin typeface="Palatino Linotype" panose="02040502050505030304" pitchFamily="18" charset="0"/>
              </a:rPr>
              <a:t>2.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 Отсутствие у французского правительства понимания внутренней ситуации в Индии.</a:t>
            </a:r>
          </a:p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E4C8C"/>
                </a:solidFill>
                <a:latin typeface="Palatino Linotype" panose="02040502050505030304" pitchFamily="18" charset="0"/>
              </a:rPr>
              <a:t>3.</a:t>
            </a:r>
            <a:r>
              <a:rPr lang="ru-RU" sz="2100" dirty="0">
                <a:solidFill>
                  <a:srgbClr val="25211F"/>
                </a:solidFill>
                <a:latin typeface="Segoe UI" panose="020B0502040204020203" pitchFamily="34" charset="0"/>
              </a:rPr>
              <a:t> Гораздо меньшая, по сравнению с Англией, заинтересованность Франции в этом регионе.</a:t>
            </a:r>
          </a:p>
        </p:txBody>
      </p:sp>
      <p:sp>
        <p:nvSpPr>
          <p:cNvPr id="15" name="A left bar">
            <a:extLst>
              <a:ext uri="{FF2B5EF4-FFF2-40B4-BE49-F238E27FC236}">
                <a16:creationId xmlns:a16="http://schemas.microsoft.com/office/drawing/2014/main" id="{E7081362-B8BF-13AB-AE9C-D2FA7155AB0A}"/>
              </a:ext>
            </a:extLst>
          </p:cNvPr>
          <p:cNvSpPr/>
          <p:nvPr/>
        </p:nvSpPr>
        <p:spPr>
          <a:xfrm>
            <a:off x="711200" y="2958084"/>
            <a:ext cx="50800" cy="3134360"/>
          </a:xfrm>
          <a:prstGeom prst="rect">
            <a:avLst/>
          </a:prstGeom>
          <a:solidFill>
            <a:srgbClr val="2E4C8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A right card">
            <a:extLst>
              <a:ext uri="{FF2B5EF4-FFF2-40B4-BE49-F238E27FC236}">
                <a16:creationId xmlns:a16="http://schemas.microsoft.com/office/drawing/2014/main" id="{C062B0BE-A324-F3D5-9511-95A6C7BEB4BA}"/>
              </a:ext>
            </a:extLst>
          </p:cNvPr>
          <p:cNvSpPr/>
          <p:nvPr/>
        </p:nvSpPr>
        <p:spPr>
          <a:xfrm>
            <a:off x="6248400" y="2831084"/>
            <a:ext cx="5334000" cy="2032000"/>
          </a:xfrm>
          <a:prstGeom prst="roundRect">
            <a:avLst>
              <a:gd name="adj" fmla="val 6000"/>
            </a:avLst>
          </a:prstGeom>
          <a:solidFill>
            <a:srgbClr val="F7F1E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A right">
            <a:extLst>
              <a:ext uri="{FF2B5EF4-FFF2-40B4-BE49-F238E27FC236}">
                <a16:creationId xmlns:a16="http://schemas.microsoft.com/office/drawing/2014/main" id="{D18B3F62-63E2-1711-F731-446C9274083B}"/>
              </a:ext>
            </a:extLst>
          </p:cNvPr>
          <p:cNvSpPr txBox="1"/>
          <p:nvPr/>
        </p:nvSpPr>
        <p:spPr>
          <a:xfrm>
            <a:off x="6527800" y="3008884"/>
            <a:ext cx="4851400" cy="1676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Английское владычество обернулось для жителей Индии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обнищанием большей части населения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,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массовым голодом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, </a:t>
            </a:r>
            <a:r>
              <a:rPr lang="ru-RU" sz="2200" b="1" dirty="0">
                <a:solidFill>
                  <a:srgbClr val="A3392B"/>
                </a:solidFill>
                <a:latin typeface="Segoe UI" panose="020B0502040204020203" pitchFamily="34" charset="0"/>
              </a:rPr>
              <a:t>утратой традиционных ремёсел</a:t>
            </a:r>
            <a:r>
              <a:rPr lang="ru-RU" sz="2200" dirty="0">
                <a:solidFill>
                  <a:srgbClr val="25211F"/>
                </a:solidFill>
                <a:latin typeface="Segoe UI" panose="020B0502040204020203" pitchFamily="34" charset="0"/>
              </a:rPr>
              <a:t>.</a:t>
            </a:r>
          </a:p>
        </p:txBody>
      </p:sp>
      <p:sp>
        <p:nvSpPr>
          <p:cNvPr id="18" name="A right bar">
            <a:extLst>
              <a:ext uri="{FF2B5EF4-FFF2-40B4-BE49-F238E27FC236}">
                <a16:creationId xmlns:a16="http://schemas.microsoft.com/office/drawing/2014/main" id="{5E263A04-27DB-C2FE-C83D-40918004824D}"/>
              </a:ext>
            </a:extLst>
          </p:cNvPr>
          <p:cNvSpPr/>
          <p:nvPr/>
        </p:nvSpPr>
        <p:spPr>
          <a:xfrm>
            <a:off x="6350000" y="2958084"/>
            <a:ext cx="50800" cy="1778000"/>
          </a:xfrm>
          <a:prstGeom prst="rect">
            <a:avLst/>
          </a:prstGeom>
          <a:solidFill>
            <a:srgbClr val="A3392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Signature 100ballnik.com">
            <a:extLst>
              <a:ext uri="{FF2B5EF4-FFF2-40B4-BE49-F238E27FC236}">
                <a16:creationId xmlns:a16="http://schemas.microsoft.com/office/drawing/2014/main" id="{ADC40708-BBD9-3EB8-AC61-95E8C173C39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9C97B3"/>
                </a:solidFill>
                <a:latin typeface="Segoe UI" panose="020B0502040204020203" pitchFamily="34" charset="0"/>
              </a:rPr>
              <a:t>100ballnik.com</a:t>
            </a:r>
            <a:endParaRPr lang="ru-RU" sz="1100" spc="40" dirty="0">
              <a:solidFill>
                <a:srgbClr val="9C97B3"/>
              </a:solidFill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178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5211F"/>
      </a:dk1>
      <a:lt1>
        <a:srgbClr val="FFFFFF"/>
      </a:lt1>
      <a:dk2>
        <a:srgbClr val="574F49"/>
      </a:dk2>
      <a:lt2>
        <a:srgbClr val="FAEBD2"/>
      </a:lt2>
      <a:accent1>
        <a:srgbClr val="A3392B"/>
      </a:accent1>
      <a:accent2>
        <a:srgbClr val="2E4C8C"/>
      </a:accent2>
      <a:accent3>
        <a:srgbClr val="C97A12"/>
      </a:accent3>
      <a:accent4>
        <a:srgbClr val="2F7A5A"/>
      </a:accent4>
      <a:accent5>
        <a:srgbClr val="A88534"/>
      </a:accent5>
      <a:accent6>
        <a:srgbClr val="C97A12"/>
      </a:accent6>
      <a:hlink>
        <a:srgbClr val="467886"/>
      </a:hlink>
      <a:folHlink>
        <a:srgbClr val="96607D"/>
      </a:folHlink>
    </a:clrScheme>
    <a:fontScheme name="Стандартная">
      <a:majorFont>
        <a:latin typeface="Palatino Linotype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egoe U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680</Words>
  <Application>Microsoft Office PowerPoint</Application>
  <PresentationFormat>Произвольный</PresentationFormat>
  <Paragraphs>61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Palatino Linotype</vt:lpstr>
      <vt:lpstr>Segoe UI</vt:lpstr>
      <vt:lpstr>Тема Office</vt:lpstr>
      <vt:lpstr>Презентация PowerPoint</vt:lpstr>
      <vt:lpstr>Конец империи Великих Моголов</vt:lpstr>
      <vt:lpstr>Конец империи Великих Моголов</vt:lpstr>
      <vt:lpstr>Англия и Франция в борьбе за Индию</vt:lpstr>
      <vt:lpstr>Битва при Плесси</vt:lpstr>
      <vt:lpstr>Победа Англии</vt:lpstr>
      <vt:lpstr>Ост-Индская компания</vt:lpstr>
      <vt:lpstr>Ост-Индская компания</vt:lpstr>
      <vt:lpstr>Сопротивление англичанам. Княжество Майсур</vt:lpstr>
      <vt:lpstr>Сопротивление англичанам. Княжество Майсур</vt:lpstr>
      <vt:lpstr>Ответы к вопросам презентации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Индия: утрата независимости</dc:title>
  <dc:creator>100ballnik.com</dc:creator>
  <cp:lastModifiedBy>Mendal</cp:lastModifiedBy>
  <cp:revision>1</cp:revision>
  <dcterms:created xsi:type="dcterms:W3CDTF">2026-11-01T12:39:45Z</dcterms:created>
  <dcterms:modified xsi:type="dcterms:W3CDTF">2026-11-01T12:39:45Z</dcterms:modified>
</cp:coreProperties>
</file>