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170A79-44AD-C4BA-092D-CB47512C1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CB7B1A-66C0-73D4-A5F3-39C62E1E1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3740B0-BC32-4894-8D01-8465B0C4D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65211-0029-7701-88D3-E2EA02F8F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D1B753-1A76-6A88-1627-CDFCD4FF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30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04164-9199-9320-C1A8-E060E3FF0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F0EC99-BA90-82B6-A71F-55BB51753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93EDFE-2974-7AAA-DA08-A7382451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504B27-ACB4-D892-989C-2FCC283A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B8AADB-B024-C7BD-E17F-E1C1DDE0D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46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FFF06-9609-5A60-D601-00013D0A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C7B798-9DEC-7F73-282D-B88C6E10F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0391C8-0810-410B-2B23-91D1F9494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06F3A7-8146-B103-92AC-521AAD997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451A3A-11FE-8A75-DA99-E3D6ABCF4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260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E2D55-74E5-52FC-3E19-CDAD20D3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E523F6-CE01-3BD5-C97A-CE98CD26C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FAB737-E185-E478-91F1-9B8091174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87E667-2796-99ED-5BFD-DC600AA40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2CF9B4-F51F-19CA-E913-7B0859A70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65FFC4-6098-7509-7381-0DA1D0C48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15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5A3AC-B3A6-78B9-36AB-B3C152749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BEB196-3ED9-F963-04F4-CF20E7D53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EF4784-97C6-8790-3547-57DFCD6E1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1BA8943-5D39-4F49-68C6-318914E02D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8FB8B14-C9B3-83BF-DFF8-2F96A11D49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B669F99-1C59-27D6-DD7F-CE2816806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84929A2-E41E-5B24-AC03-F77E31573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FC8A645-7D0C-24C1-0CE4-5A36C8076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91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E863CC-7649-0C1F-10E2-8084F57B1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FE7AE6-CC0E-BA9D-C13B-B0358D7F3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64FB624-A8F9-46A8-0E2C-74D52BBC2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09A923-4D63-FEED-0457-B512CD7E4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85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E066B12-8EDC-3BC4-26E7-D2C1D4E22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D8E8B2F-DBE7-E4DF-1DD9-6F111F509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40000E-AA78-6B79-4B0B-A6BCC92C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89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686A80-580A-C9A2-6BC6-022FDF2AE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928ACC-D84E-30FF-ECF9-344373C5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0CD848-3833-3830-F361-E161AA081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581857-7C96-DDCE-9650-B07073D39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095C87-30BE-F861-DD82-7544B3819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BD0D7F-DEB8-8F48-02DE-A5FDF73B4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89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2934D-CE54-063A-F93E-CEC0EDC25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BB69831-30A4-8F86-8FE4-F86E937F86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82C46D-0BE4-5D76-57AF-DC5D725CD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F6B7EA-3B7A-5C8B-FC3D-25FDD5303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C96D03-0045-F99A-1DA6-E910E09AD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93636A-90AF-0F9A-86AC-37B652DE2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71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3ED1A-1880-DC67-F8F1-6710933BB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38DD73-A8F6-A9AF-7CA6-891D76C5F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BB81D-C3BC-6E9F-C5C1-FA0335ED4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909FC7-EC0A-2CEA-6C0E-2C4C71807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EF9FB5-EA42-6161-C190-D5AD82669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454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AC5DF6-1A31-42CF-9C7E-052EC2B848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DBE267-2DB7-920D-14A5-BC9AEF6BF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3AF37B-C9B6-204A-E8C5-37463EFD8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AFA20F-EF66-563A-58E2-20253D237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3D7026-E57B-12A9-739A-E6E6BA30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2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F1EA46-7C5C-CF9D-57A5-DE0C99F44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28B6CA-FE73-BCE8-C92E-86EB5D31B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79EE96-8BC5-04B4-0ED9-5F21774B11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3079A2-7941-4FAB-B55C-AD5C81BADF3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E78940-CB51-9C52-3BB2-A35F3B93A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C61BCA-B361-C9AB-4BD7-A8C2E95DE8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69EE0-7889-46F3-A371-CFE384633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92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3DF41F1-D537-538E-C255-FF433CD05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0"/>
            <a:ext cx="5969000" cy="225856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5200" dirty="0">
                <a:solidFill>
                  <a:srgbClr val="B4532F"/>
                </a:solidFill>
                <a:latin typeface="Cambria" panose="02040503050406030204" pitchFamily="18" charset="0"/>
              </a:rPr>
              <a:t>Африка</a:t>
            </a:r>
            <a:r>
              <a:rPr lang="ru-RU" sz="5200" dirty="0">
                <a:solidFill>
                  <a:srgbClr val="26231F"/>
                </a:solidFill>
                <a:latin typeface="Cambria" panose="02040503050406030204" pitchFamily="18" charset="0"/>
              </a:rPr>
              <a:t> в XIX в.: </a:t>
            </a:r>
            <a:r>
              <a:rPr lang="ru-RU" sz="5200" dirty="0">
                <a:solidFill>
                  <a:srgbClr val="7A5634"/>
                </a:solidFill>
                <a:latin typeface="Cambria" panose="02040503050406030204" pitchFamily="18" charset="0"/>
              </a:rPr>
              <a:t>захваты и эксплуатация</a:t>
            </a:r>
          </a:p>
        </p:txBody>
      </p:sp>
      <p:sp>
        <p:nvSpPr>
          <p:cNvPr id="3" name="Cover map mount">
            <a:extLst>
              <a:ext uri="{FF2B5EF4-FFF2-40B4-BE49-F238E27FC236}">
                <a16:creationId xmlns:a16="http://schemas.microsoft.com/office/drawing/2014/main" id="{33F2E2EE-4789-390E-1216-07AE8DA9E1D0}"/>
              </a:ext>
            </a:extLst>
          </p:cNvPr>
          <p:cNvSpPr/>
          <p:nvPr/>
        </p:nvSpPr>
        <p:spPr>
          <a:xfrm>
            <a:off x="5969000" y="1056217"/>
            <a:ext cx="5715000" cy="449156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ver map" descr="Обзорная карта Африки из атласа Андре, 1899 г.">
            <a:extLst>
              <a:ext uri="{FF2B5EF4-FFF2-40B4-BE49-F238E27FC236}">
                <a16:creationId xmlns:a16="http://schemas.microsoft.com/office/drawing/2014/main" id="{C3604635-35E8-86C5-8170-E3B29AA4DE3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600" y="1157817"/>
            <a:ext cx="5511800" cy="4288367"/>
          </a:xfrm>
          <a:prstGeom prst="rect">
            <a:avLst/>
          </a:prstGeom>
        </p:spPr>
      </p:pic>
      <p:sp>
        <p:nvSpPr>
          <p:cNvPr id="6" name="Stripe">
            <a:extLst>
              <a:ext uri="{FF2B5EF4-FFF2-40B4-BE49-F238E27FC236}">
                <a16:creationId xmlns:a16="http://schemas.microsoft.com/office/drawing/2014/main" id="{4DFAE440-667A-BF52-41CD-990C920D4DF6}"/>
              </a:ext>
            </a:extLst>
          </p:cNvPr>
          <p:cNvSpPr/>
          <p:nvPr/>
        </p:nvSpPr>
        <p:spPr>
          <a:xfrm>
            <a:off x="609600" y="4011168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ripe">
            <a:extLst>
              <a:ext uri="{FF2B5EF4-FFF2-40B4-BE49-F238E27FC236}">
                <a16:creationId xmlns:a16="http://schemas.microsoft.com/office/drawing/2014/main" id="{18D7A5A8-052F-153D-F6EC-9A904977AD7A}"/>
              </a:ext>
            </a:extLst>
          </p:cNvPr>
          <p:cNvSpPr/>
          <p:nvPr/>
        </p:nvSpPr>
        <p:spPr>
          <a:xfrm>
            <a:off x="812800" y="4011168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ripe">
            <a:extLst>
              <a:ext uri="{FF2B5EF4-FFF2-40B4-BE49-F238E27FC236}">
                <a16:creationId xmlns:a16="http://schemas.microsoft.com/office/drawing/2014/main" id="{16869336-6B62-A94A-A049-B71BE6B71025}"/>
              </a:ext>
            </a:extLst>
          </p:cNvPr>
          <p:cNvSpPr/>
          <p:nvPr/>
        </p:nvSpPr>
        <p:spPr>
          <a:xfrm>
            <a:off x="1016000" y="4011168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Rule">
            <a:extLst>
              <a:ext uri="{FF2B5EF4-FFF2-40B4-BE49-F238E27FC236}">
                <a16:creationId xmlns:a16="http://schemas.microsoft.com/office/drawing/2014/main" id="{86D56C4E-7BE7-D5BD-A1F4-8E7353CF07ED}"/>
              </a:ext>
            </a:extLst>
          </p:cNvPr>
          <p:cNvCxnSpPr/>
          <p:nvPr/>
        </p:nvCxnSpPr>
        <p:spPr>
          <a:xfrm>
            <a:off x="1295400" y="4042918"/>
            <a:ext cx="2794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ubtitle">
            <a:extLst>
              <a:ext uri="{FF2B5EF4-FFF2-40B4-BE49-F238E27FC236}">
                <a16:creationId xmlns:a16="http://schemas.microsoft.com/office/drawing/2014/main" id="{6F4BC9C7-09DE-3C36-523E-C3BFA7F01767}"/>
              </a:ext>
            </a:extLst>
          </p:cNvPr>
          <p:cNvSpPr txBox="1"/>
          <p:nvPr/>
        </p:nvSpPr>
        <p:spPr>
          <a:xfrm>
            <a:off x="609600" y="4290568"/>
            <a:ext cx="5969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57524A"/>
                </a:solidFill>
                <a:latin typeface="Segoe UI" panose="020B0502040204020203" pitchFamily="34" charset="0"/>
              </a:rPr>
              <a:t>История Нового времени, 9 класс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E31A1F9E-EFE6-03FD-DA2B-AF524C233B0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50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AD2326B-519D-B197-CBFA-CD12BF499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609600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31F"/>
                </a:solidFill>
                <a:latin typeface="Cambria" panose="02040503050406030204" pitchFamily="18" charset="0"/>
              </a:rPr>
              <a:t>«Спящий континент»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C2E921CA-D019-F07F-F5E3-533A2095803D}"/>
              </a:ext>
            </a:extLst>
          </p:cNvPr>
          <p:cNvSpPr/>
          <p:nvPr/>
        </p:nvSpPr>
        <p:spPr>
          <a:xfrm>
            <a:off x="4826000" y="1066800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9BBBFDD2-A4F6-3D63-7121-073BC5F0A7ED}"/>
              </a:ext>
            </a:extLst>
          </p:cNvPr>
          <p:cNvSpPr/>
          <p:nvPr/>
        </p:nvSpPr>
        <p:spPr>
          <a:xfrm>
            <a:off x="5029200" y="1066800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C6E3A3C6-E6EB-DFA3-B128-1C928AC9A927}"/>
              </a:ext>
            </a:extLst>
          </p:cNvPr>
          <p:cNvSpPr/>
          <p:nvPr/>
        </p:nvSpPr>
        <p:spPr>
          <a:xfrm>
            <a:off x="5232400" y="1066800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9A322D39-79C4-A19E-0748-C1390B29815A}"/>
              </a:ext>
            </a:extLst>
          </p:cNvPr>
          <p:cNvCxnSpPr/>
          <p:nvPr/>
        </p:nvCxnSpPr>
        <p:spPr>
          <a:xfrm>
            <a:off x="5511800" y="1098550"/>
            <a:ext cx="1778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North img" descr="Северная Африка на карте атласа Штилера, 1879 г.">
            <a:extLst>
              <a:ext uri="{FF2B5EF4-FFF2-40B4-BE49-F238E27FC236}">
                <a16:creationId xmlns:a16="http://schemas.microsoft.com/office/drawing/2014/main" id="{19693D46-4E65-B2C1-DDF3-6ACCBC463D9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71600"/>
            <a:ext cx="5334000" cy="2159000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0" name="South img" descr="Экваториальная Африка на карте атласа Штилера, 1879 г.">
            <a:extLst>
              <a:ext uri="{FF2B5EF4-FFF2-40B4-BE49-F238E27FC236}">
                <a16:creationId xmlns:a16="http://schemas.microsoft.com/office/drawing/2014/main" id="{00459A83-6721-5AEA-79A2-FD2AFDB67DA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371600"/>
            <a:ext cx="5334000" cy="2159000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North chip">
            <a:extLst>
              <a:ext uri="{FF2B5EF4-FFF2-40B4-BE49-F238E27FC236}">
                <a16:creationId xmlns:a16="http://schemas.microsoft.com/office/drawing/2014/main" id="{65623FCD-E048-E928-C863-92428B4F7918}"/>
              </a:ext>
            </a:extLst>
          </p:cNvPr>
          <p:cNvSpPr/>
          <p:nvPr/>
        </p:nvSpPr>
        <p:spPr>
          <a:xfrm>
            <a:off x="609600" y="3708400"/>
            <a:ext cx="2032000" cy="533400"/>
          </a:xfrm>
          <a:prstGeom prst="roundRect">
            <a:avLst>
              <a:gd name="adj" fmla="val 30000"/>
            </a:avLst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North">
            <a:extLst>
              <a:ext uri="{FF2B5EF4-FFF2-40B4-BE49-F238E27FC236}">
                <a16:creationId xmlns:a16="http://schemas.microsoft.com/office/drawing/2014/main" id="{13DF89B0-745F-1D33-81DE-E16F368FEF0F}"/>
              </a:ext>
            </a:extLst>
          </p:cNvPr>
          <p:cNvSpPr txBox="1"/>
          <p:nvPr/>
        </p:nvSpPr>
        <p:spPr>
          <a:xfrm>
            <a:off x="609600" y="3771900"/>
            <a:ext cx="2032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FFFFFF"/>
                </a:solidFill>
                <a:latin typeface="Cambria" panose="02040503050406030204" pitchFamily="18" charset="0"/>
              </a:rPr>
              <a:t>Север</a:t>
            </a:r>
          </a:p>
        </p:txBody>
      </p:sp>
      <p:sp>
        <p:nvSpPr>
          <p:cNvPr id="13" name="North text">
            <a:extLst>
              <a:ext uri="{FF2B5EF4-FFF2-40B4-BE49-F238E27FC236}">
                <a16:creationId xmlns:a16="http://schemas.microsoft.com/office/drawing/2014/main" id="{BAF22C69-6FC4-747C-B839-2129EDD57551}"/>
              </a:ext>
            </a:extLst>
          </p:cNvPr>
          <p:cNvSpPr txBox="1"/>
          <p:nvPr/>
        </p:nvSpPr>
        <p:spPr>
          <a:xfrm>
            <a:off x="609600" y="4394200"/>
            <a:ext cx="5334000" cy="203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400"/>
              </a:spcAft>
              <a:buClr>
                <a:srgbClr val="C08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Более развитый, т.к. больше контактировал с другими странами</a:t>
            </a:r>
          </a:p>
          <a:p>
            <a:pPr marL="304800" indent="-304800">
              <a:spcAft>
                <a:spcPts val="400"/>
              </a:spcAft>
              <a:buClr>
                <a:srgbClr val="C08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b="1" dirty="0">
                <a:solidFill>
                  <a:srgbClr val="C08A26"/>
                </a:solidFill>
                <a:latin typeface="Segoe UI" panose="020B0502040204020203" pitchFamily="34" charset="0"/>
              </a:rPr>
              <a:t>Египет, Алжир, Марокко, Триполитания</a:t>
            </a:r>
          </a:p>
        </p:txBody>
      </p:sp>
      <p:sp>
        <p:nvSpPr>
          <p:cNvPr id="14" name="South chip">
            <a:extLst>
              <a:ext uri="{FF2B5EF4-FFF2-40B4-BE49-F238E27FC236}">
                <a16:creationId xmlns:a16="http://schemas.microsoft.com/office/drawing/2014/main" id="{9D2338F6-D42F-9EC0-C78E-5B8601086DD8}"/>
              </a:ext>
            </a:extLst>
          </p:cNvPr>
          <p:cNvSpPr/>
          <p:nvPr/>
        </p:nvSpPr>
        <p:spPr>
          <a:xfrm>
            <a:off x="6248400" y="3708400"/>
            <a:ext cx="2032000" cy="533400"/>
          </a:xfrm>
          <a:prstGeom prst="roundRect">
            <a:avLst>
              <a:gd name="adj" fmla="val 30000"/>
            </a:avLst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outh">
            <a:extLst>
              <a:ext uri="{FF2B5EF4-FFF2-40B4-BE49-F238E27FC236}">
                <a16:creationId xmlns:a16="http://schemas.microsoft.com/office/drawing/2014/main" id="{A9E3D84A-C3AC-5A45-DDCF-2EE1087DA169}"/>
              </a:ext>
            </a:extLst>
          </p:cNvPr>
          <p:cNvSpPr txBox="1"/>
          <p:nvPr/>
        </p:nvSpPr>
        <p:spPr>
          <a:xfrm>
            <a:off x="6248400" y="3771900"/>
            <a:ext cx="2032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FFFFFF"/>
                </a:solidFill>
                <a:latin typeface="Cambria" panose="02040503050406030204" pitchFamily="18" charset="0"/>
              </a:rPr>
              <a:t>Юг</a:t>
            </a:r>
          </a:p>
        </p:txBody>
      </p:sp>
      <p:sp>
        <p:nvSpPr>
          <p:cNvPr id="16" name="South text">
            <a:extLst>
              <a:ext uri="{FF2B5EF4-FFF2-40B4-BE49-F238E27FC236}">
                <a16:creationId xmlns:a16="http://schemas.microsoft.com/office/drawing/2014/main" id="{328C03CE-E9BD-6F13-215B-2F47DA9C910E}"/>
              </a:ext>
            </a:extLst>
          </p:cNvPr>
          <p:cNvSpPr txBox="1"/>
          <p:nvPr/>
        </p:nvSpPr>
        <p:spPr>
          <a:xfrm>
            <a:off x="6248400" y="4394200"/>
            <a:ext cx="5334000" cy="163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400"/>
              </a:spcAft>
              <a:buClr>
                <a:srgbClr val="3E6B4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Мир «черной» экваториальной Африки</a:t>
            </a:r>
          </a:p>
          <a:p>
            <a:pPr marL="304800" indent="-304800">
              <a:spcAft>
                <a:spcPts val="400"/>
              </a:spcAft>
              <a:buClr>
                <a:srgbClr val="3E6B4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Тяжелый климат, много болезней, скудная почва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45B462AF-F0AC-92D0-BFDF-4B3BE30CF79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616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est card">
            <a:extLst>
              <a:ext uri="{FF2B5EF4-FFF2-40B4-BE49-F238E27FC236}">
                <a16:creationId xmlns:a16="http://schemas.microsoft.com/office/drawing/2014/main" id="{DD865A06-CB66-DF97-29FC-FB902F09BD3A}"/>
              </a:ext>
            </a:extLst>
          </p:cNvPr>
          <p:cNvSpPr/>
          <p:nvPr/>
        </p:nvSpPr>
        <p:spPr>
          <a:xfrm>
            <a:off x="609600" y="609600"/>
            <a:ext cx="3810000" cy="563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West chip">
            <a:extLst>
              <a:ext uri="{FF2B5EF4-FFF2-40B4-BE49-F238E27FC236}">
                <a16:creationId xmlns:a16="http://schemas.microsoft.com/office/drawing/2014/main" id="{3AA69092-982C-8D08-B927-1C60FE624D9E}"/>
              </a:ext>
            </a:extLst>
          </p:cNvPr>
          <p:cNvSpPr/>
          <p:nvPr/>
        </p:nvSpPr>
        <p:spPr>
          <a:xfrm>
            <a:off x="990600" y="990600"/>
            <a:ext cx="3048000" cy="533400"/>
          </a:xfrm>
          <a:prstGeom prst="roundRect">
            <a:avLst>
              <a:gd name="adj" fmla="val 30000"/>
            </a:avLst>
          </a:prstGeom>
          <a:solidFill>
            <a:srgbClr val="7A563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West">
            <a:extLst>
              <a:ext uri="{FF2B5EF4-FFF2-40B4-BE49-F238E27FC236}">
                <a16:creationId xmlns:a16="http://schemas.microsoft.com/office/drawing/2014/main" id="{16D8C3FE-3DE4-5BD7-140A-3185E150D360}"/>
              </a:ext>
            </a:extLst>
          </p:cNvPr>
          <p:cNvSpPr txBox="1"/>
          <p:nvPr/>
        </p:nvSpPr>
        <p:spPr>
          <a:xfrm>
            <a:off x="990600" y="1054100"/>
            <a:ext cx="3048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FFFFFF"/>
                </a:solidFill>
                <a:latin typeface="Cambria" panose="02040503050406030204" pitchFamily="18" charset="0"/>
              </a:rPr>
              <a:t>Запад</a:t>
            </a:r>
          </a:p>
        </p:txBody>
      </p:sp>
      <p:sp>
        <p:nvSpPr>
          <p:cNvPr id="6" name="West text">
            <a:extLst>
              <a:ext uri="{FF2B5EF4-FFF2-40B4-BE49-F238E27FC236}">
                <a16:creationId xmlns:a16="http://schemas.microsoft.com/office/drawing/2014/main" id="{9583F059-FE86-B0E2-C7A0-C4DA7AF5568F}"/>
              </a:ext>
            </a:extLst>
          </p:cNvPr>
          <p:cNvSpPr txBox="1"/>
          <p:nvPr/>
        </p:nvSpPr>
        <p:spPr>
          <a:xfrm>
            <a:off x="990600" y="1778000"/>
            <a:ext cx="3048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000" i="1" dirty="0">
                <a:solidFill>
                  <a:srgbClr val="7A5634"/>
                </a:solidFill>
                <a:latin typeface="Cambria" panose="02040503050406030204" pitchFamily="18" charset="0"/>
              </a:rPr>
              <a:t>Менее развитый</a:t>
            </a:r>
          </a:p>
        </p:txBody>
      </p:sp>
      <p:pic>
        <p:nvPicPr>
          <p:cNvPr id="8" name="West img" descr="Сбор плодов масличной пальмы, Калабар (Западная Африка). Фотография нач. XX в.">
            <a:extLst>
              <a:ext uri="{FF2B5EF4-FFF2-40B4-BE49-F238E27FC236}">
                <a16:creationId xmlns:a16="http://schemas.microsoft.com/office/drawing/2014/main" id="{22303BDA-6C90-4FDA-069F-D9FF686E965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540000"/>
            <a:ext cx="3048000" cy="3378200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East card">
            <a:extLst>
              <a:ext uri="{FF2B5EF4-FFF2-40B4-BE49-F238E27FC236}">
                <a16:creationId xmlns:a16="http://schemas.microsoft.com/office/drawing/2014/main" id="{0C3CD62D-EEB6-9611-95CA-2594CAFD343D}"/>
              </a:ext>
            </a:extLst>
          </p:cNvPr>
          <p:cNvSpPr/>
          <p:nvPr/>
        </p:nvSpPr>
        <p:spPr>
          <a:xfrm>
            <a:off x="4724400" y="609600"/>
            <a:ext cx="6858000" cy="563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ast chip">
            <a:extLst>
              <a:ext uri="{FF2B5EF4-FFF2-40B4-BE49-F238E27FC236}">
                <a16:creationId xmlns:a16="http://schemas.microsoft.com/office/drawing/2014/main" id="{9D5EEC94-277B-8EC6-8CEF-839939E15DFE}"/>
              </a:ext>
            </a:extLst>
          </p:cNvPr>
          <p:cNvSpPr/>
          <p:nvPr/>
        </p:nvSpPr>
        <p:spPr>
          <a:xfrm>
            <a:off x="5105400" y="990600"/>
            <a:ext cx="3048000" cy="533400"/>
          </a:xfrm>
          <a:prstGeom prst="roundRect">
            <a:avLst>
              <a:gd name="adj" fmla="val 30000"/>
            </a:avLst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ast">
            <a:extLst>
              <a:ext uri="{FF2B5EF4-FFF2-40B4-BE49-F238E27FC236}">
                <a16:creationId xmlns:a16="http://schemas.microsoft.com/office/drawing/2014/main" id="{BB9F6144-FE1B-E2E6-39F9-A7ED543EB6F1}"/>
              </a:ext>
            </a:extLst>
          </p:cNvPr>
          <p:cNvSpPr txBox="1"/>
          <p:nvPr/>
        </p:nvSpPr>
        <p:spPr>
          <a:xfrm>
            <a:off x="5105400" y="1054100"/>
            <a:ext cx="3048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FFFFFF"/>
                </a:solidFill>
                <a:latin typeface="Cambria" panose="02040503050406030204" pitchFamily="18" charset="0"/>
              </a:rPr>
              <a:t>Восток</a:t>
            </a:r>
          </a:p>
        </p:txBody>
      </p:sp>
      <p:sp>
        <p:nvSpPr>
          <p:cNvPr id="12" name="East text">
            <a:extLst>
              <a:ext uri="{FF2B5EF4-FFF2-40B4-BE49-F238E27FC236}">
                <a16:creationId xmlns:a16="http://schemas.microsoft.com/office/drawing/2014/main" id="{DC5BBE87-1CBF-9D53-5E20-E59B8DDFD219}"/>
              </a:ext>
            </a:extLst>
          </p:cNvPr>
          <p:cNvSpPr txBox="1"/>
          <p:nvPr/>
        </p:nvSpPr>
        <p:spPr>
          <a:xfrm>
            <a:off x="5105400" y="1778000"/>
            <a:ext cx="6096000" cy="144627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ru-RU" sz="3000" dirty="0">
                <a:solidFill>
                  <a:srgbClr val="3E6B4A"/>
                </a:solidFill>
                <a:latin typeface="Cambria" panose="02040503050406030204" pitchFamily="18" charset="0"/>
              </a:rPr>
              <a:t>Более развитый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3E6B4A"/>
                </a:solidFill>
                <a:latin typeface="Segoe UI" panose="020B0502040204020203" pitchFamily="34" charset="0"/>
              </a:rPr>
              <a:t>Султанат Занзибар</a:t>
            </a:r>
            <a:r>
              <a:rPr lang="ru-RU" sz="2800" dirty="0">
                <a:solidFill>
                  <a:srgbClr val="26231F"/>
                </a:solidFill>
                <a:latin typeface="Segoe UI" panose="020B0502040204020203" pitchFamily="34" charset="0"/>
              </a:rPr>
              <a:t> – крупнейший производитель гвоздики в мире</a:t>
            </a:r>
          </a:p>
        </p:txBody>
      </p:sp>
      <p:pic>
        <p:nvPicPr>
          <p:cNvPr id="14" name="Zanzibar" descr="Сушка гвоздики на Занзибаре. Фотография кон. XIX – нач. XX в. Библиотека Конгресса">
            <a:extLst>
              <a:ext uri="{FF2B5EF4-FFF2-40B4-BE49-F238E27FC236}">
                <a16:creationId xmlns:a16="http://schemas.microsoft.com/office/drawing/2014/main" id="{F0105A30-9A96-3F96-2FB9-D2035B60930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427476"/>
            <a:ext cx="3810000" cy="2490724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6" name="Cloves" descr="Гвоздика — высушенные бутоны гвоздичного дерева (из исходной презентации)">
            <a:extLst>
              <a:ext uri="{FF2B5EF4-FFF2-40B4-BE49-F238E27FC236}">
                <a16:creationId xmlns:a16="http://schemas.microsoft.com/office/drawing/2014/main" id="{914B6007-F0E9-22A5-A230-DA72B1C6EBC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800" y="3427476"/>
            <a:ext cx="2006600" cy="2006600"/>
          </a:xfrm>
          <a:prstGeom prst="ellipse">
            <a:avLst/>
          </a:prstGeom>
          <a:ln w="15875">
            <a:solidFill>
              <a:srgbClr val="C08A2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Cloves ring">
            <a:extLst>
              <a:ext uri="{FF2B5EF4-FFF2-40B4-BE49-F238E27FC236}">
                <a16:creationId xmlns:a16="http://schemas.microsoft.com/office/drawing/2014/main" id="{A3B9A571-0C60-379E-D30C-ABFD3B23081A}"/>
              </a:ext>
            </a:extLst>
          </p:cNvPr>
          <p:cNvSpPr/>
          <p:nvPr/>
        </p:nvSpPr>
        <p:spPr>
          <a:xfrm>
            <a:off x="9131300" y="3363976"/>
            <a:ext cx="2133600" cy="2133600"/>
          </a:xfrm>
          <a:prstGeom prst="ellipse">
            <a:avLst/>
          </a:prstGeom>
          <a:noFill/>
          <a:ln w="9525" cap="flat" cmpd="sng" algn="ctr">
            <a:solidFill>
              <a:srgbClr val="C08A2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5422B85B-170E-BFA2-3D04-BFFC12A446C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428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ad">
            <a:extLst>
              <a:ext uri="{FF2B5EF4-FFF2-40B4-BE49-F238E27FC236}">
                <a16:creationId xmlns:a16="http://schemas.microsoft.com/office/drawing/2014/main" id="{1BE56D55-50B1-FD79-39A2-6A210CEBBA52}"/>
              </a:ext>
            </a:extLst>
          </p:cNvPr>
          <p:cNvSpPr txBox="1"/>
          <p:nvPr/>
        </p:nvSpPr>
        <p:spPr>
          <a:xfrm>
            <a:off x="609600" y="381000"/>
            <a:ext cx="10972800" cy="85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26231F"/>
                </a:solidFill>
                <a:latin typeface="Cambria" panose="02040503050406030204" pitchFamily="18" charset="0"/>
              </a:rPr>
              <a:t>Африка казалась европейцам </a:t>
            </a:r>
            <a:r>
              <a:rPr lang="ru-RU" sz="2800" i="1" dirty="0">
                <a:solidFill>
                  <a:srgbClr val="7A5634"/>
                </a:solidFill>
                <a:latin typeface="Cambria" panose="02040503050406030204" pitchFamily="18" charset="0"/>
              </a:rPr>
              <a:t>«спящим» континентом</a:t>
            </a:r>
            <a:r>
              <a:rPr lang="ru-RU" sz="2800" dirty="0">
                <a:solidFill>
                  <a:srgbClr val="26231F"/>
                </a:solidFill>
                <a:latin typeface="Cambria" panose="02040503050406030204" pitchFamily="18" charset="0"/>
              </a:rPr>
              <a:t>, но на самом деле </a:t>
            </a:r>
            <a:r>
              <a:rPr lang="ru-RU" sz="2800" b="1" dirty="0">
                <a:solidFill>
                  <a:srgbClr val="B4532F"/>
                </a:solidFill>
                <a:latin typeface="Cambria" panose="02040503050406030204" pitchFamily="18" charset="0"/>
              </a:rPr>
              <a:t>с рубежа XVIII-XIX вв. начались изменения</a:t>
            </a:r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74093859-9D8D-1D48-BF71-1844F6CFAEC9}"/>
              </a:ext>
            </a:extLst>
          </p:cNvPr>
          <p:cNvSpPr/>
          <p:nvPr/>
        </p:nvSpPr>
        <p:spPr>
          <a:xfrm>
            <a:off x="609600" y="1361440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57A417BD-E886-CC41-0F90-F0591A6CC85A}"/>
              </a:ext>
            </a:extLst>
          </p:cNvPr>
          <p:cNvSpPr/>
          <p:nvPr/>
        </p:nvSpPr>
        <p:spPr>
          <a:xfrm>
            <a:off x="812800" y="1361440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tripe">
            <a:extLst>
              <a:ext uri="{FF2B5EF4-FFF2-40B4-BE49-F238E27FC236}">
                <a16:creationId xmlns:a16="http://schemas.microsoft.com/office/drawing/2014/main" id="{E64E63EF-524E-AE16-7F1C-0876F8B7983D}"/>
              </a:ext>
            </a:extLst>
          </p:cNvPr>
          <p:cNvSpPr/>
          <p:nvPr/>
        </p:nvSpPr>
        <p:spPr>
          <a:xfrm>
            <a:off x="1016000" y="1361440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D5455412-446C-98D3-77F9-2A443B5B3520}"/>
              </a:ext>
            </a:extLst>
          </p:cNvPr>
          <p:cNvCxnSpPr/>
          <p:nvPr/>
        </p:nvCxnSpPr>
        <p:spPr>
          <a:xfrm>
            <a:off x="1295400" y="1393190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uses">
            <a:extLst>
              <a:ext uri="{FF2B5EF4-FFF2-40B4-BE49-F238E27FC236}">
                <a16:creationId xmlns:a16="http://schemas.microsoft.com/office/drawing/2014/main" id="{801A25F7-E44A-2ED0-31D1-1E67FAF06B1D}"/>
              </a:ext>
            </a:extLst>
          </p:cNvPr>
          <p:cNvSpPr txBox="1"/>
          <p:nvPr/>
        </p:nvSpPr>
        <p:spPr>
          <a:xfrm>
            <a:off x="609600" y="1590040"/>
            <a:ext cx="5080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B4532F"/>
                </a:solidFill>
                <a:latin typeface="Cambria" panose="02040503050406030204" pitchFamily="18" charset="0"/>
              </a:rPr>
              <a:t>Причины:</a:t>
            </a:r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E88E6071-CBCB-BA7C-BB29-FBAEE65B3D88}"/>
              </a:ext>
            </a:extLst>
          </p:cNvPr>
          <p:cNvSpPr/>
          <p:nvPr/>
        </p:nvSpPr>
        <p:spPr>
          <a:xfrm>
            <a:off x="723900" y="1973580"/>
            <a:ext cx="330200" cy="330200"/>
          </a:xfrm>
          <a:prstGeom prst="ellipse">
            <a:avLst/>
          </a:prstGeom>
          <a:solidFill>
            <a:srgbClr val="3E6B4A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ause 1 card">
            <a:extLst>
              <a:ext uri="{FF2B5EF4-FFF2-40B4-BE49-F238E27FC236}">
                <a16:creationId xmlns:a16="http://schemas.microsoft.com/office/drawing/2014/main" id="{75BEEF50-BF78-FD79-3EFF-72CC867F61AF}"/>
              </a:ext>
            </a:extLst>
          </p:cNvPr>
          <p:cNvSpPr/>
          <p:nvPr/>
        </p:nvSpPr>
        <p:spPr>
          <a:xfrm>
            <a:off x="609600" y="2367280"/>
            <a:ext cx="3454400" cy="2260600"/>
          </a:xfrm>
          <a:prstGeom prst="roundRect">
            <a:avLst>
              <a:gd name="adj" fmla="val 6000"/>
            </a:avLst>
          </a:prstGeom>
          <a:solidFill>
            <a:srgbClr val="E2EC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use 1">
            <a:extLst>
              <a:ext uri="{FF2B5EF4-FFF2-40B4-BE49-F238E27FC236}">
                <a16:creationId xmlns:a16="http://schemas.microsoft.com/office/drawing/2014/main" id="{8585FB5D-D8B2-1D00-8D07-D0AD6D8D5026}"/>
              </a:ext>
            </a:extLst>
          </p:cNvPr>
          <p:cNvSpPr txBox="1"/>
          <p:nvPr/>
        </p:nvSpPr>
        <p:spPr>
          <a:xfrm>
            <a:off x="812800" y="2545080"/>
            <a:ext cx="3048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3E6B4A"/>
                </a:solidFill>
                <a:latin typeface="Segoe UI" panose="020B0502040204020203" pitchFamily="34" charset="0"/>
              </a:rPr>
              <a:t>Исламский фактор.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Появление религиозных лидеров</a:t>
            </a:r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2926FBAE-1368-612D-337E-08695181E287}"/>
              </a:ext>
            </a:extLst>
          </p:cNvPr>
          <p:cNvSpPr/>
          <p:nvPr/>
        </p:nvSpPr>
        <p:spPr>
          <a:xfrm>
            <a:off x="4483100" y="1973580"/>
            <a:ext cx="330200" cy="330200"/>
          </a:xfrm>
          <a:prstGeom prst="ellipse">
            <a:avLst/>
          </a:prstGeom>
          <a:solidFill>
            <a:srgbClr val="7A5634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ause 2 card">
            <a:extLst>
              <a:ext uri="{FF2B5EF4-FFF2-40B4-BE49-F238E27FC236}">
                <a16:creationId xmlns:a16="http://schemas.microsoft.com/office/drawing/2014/main" id="{50D10205-3271-9A69-D63A-AF243179730C}"/>
              </a:ext>
            </a:extLst>
          </p:cNvPr>
          <p:cNvSpPr/>
          <p:nvPr/>
        </p:nvSpPr>
        <p:spPr>
          <a:xfrm>
            <a:off x="4368800" y="2367280"/>
            <a:ext cx="3454400" cy="2260600"/>
          </a:xfrm>
          <a:prstGeom prst="roundRect">
            <a:avLst>
              <a:gd name="adj" fmla="val 6000"/>
            </a:avLst>
          </a:prstGeom>
          <a:solidFill>
            <a:srgbClr val="EFE6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use 2">
            <a:extLst>
              <a:ext uri="{FF2B5EF4-FFF2-40B4-BE49-F238E27FC236}">
                <a16:creationId xmlns:a16="http://schemas.microsoft.com/office/drawing/2014/main" id="{748BB834-7FA1-93FF-71F0-A51CB6B428B5}"/>
              </a:ext>
            </a:extLst>
          </p:cNvPr>
          <p:cNvSpPr txBox="1"/>
          <p:nvPr/>
        </p:nvSpPr>
        <p:spPr>
          <a:xfrm>
            <a:off x="4572000" y="2545080"/>
            <a:ext cx="30480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7A5634"/>
                </a:solidFill>
                <a:latin typeface="Segoe UI" panose="020B0502040204020203" pitchFamily="34" charset="0"/>
              </a:rPr>
              <a:t>Крах системы работорговли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– порождение нестабильности и конфликтов</a:t>
            </a:r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5C9B66B3-06B3-1FA3-6D1B-8554984A954B}"/>
              </a:ext>
            </a:extLst>
          </p:cNvPr>
          <p:cNvSpPr/>
          <p:nvPr/>
        </p:nvSpPr>
        <p:spPr>
          <a:xfrm>
            <a:off x="8242300" y="1973580"/>
            <a:ext cx="330200" cy="330200"/>
          </a:xfrm>
          <a:prstGeom prst="ellipse">
            <a:avLst/>
          </a:prstGeom>
          <a:solidFill>
            <a:srgbClr val="C08A26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ause 3 card">
            <a:extLst>
              <a:ext uri="{FF2B5EF4-FFF2-40B4-BE49-F238E27FC236}">
                <a16:creationId xmlns:a16="http://schemas.microsoft.com/office/drawing/2014/main" id="{E8C59FB5-AF36-639C-8FDA-41179066762B}"/>
              </a:ext>
            </a:extLst>
          </p:cNvPr>
          <p:cNvSpPr/>
          <p:nvPr/>
        </p:nvSpPr>
        <p:spPr>
          <a:xfrm>
            <a:off x="8128000" y="2367280"/>
            <a:ext cx="3454400" cy="2260600"/>
          </a:xfrm>
          <a:prstGeom prst="roundRect">
            <a:avLst>
              <a:gd name="adj" fmla="val 6000"/>
            </a:avLst>
          </a:prstGeom>
          <a:solidFill>
            <a:srgbClr val="F6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ause 3">
            <a:extLst>
              <a:ext uri="{FF2B5EF4-FFF2-40B4-BE49-F238E27FC236}">
                <a16:creationId xmlns:a16="http://schemas.microsoft.com/office/drawing/2014/main" id="{9D1D7761-0989-0F86-A7AC-917978EF67F3}"/>
              </a:ext>
            </a:extLst>
          </p:cNvPr>
          <p:cNvSpPr txBox="1"/>
          <p:nvPr/>
        </p:nvSpPr>
        <p:spPr>
          <a:xfrm>
            <a:off x="8331200" y="2545080"/>
            <a:ext cx="3048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Давление продвигавшихся на север </a:t>
            </a:r>
            <a:r>
              <a:rPr lang="ru-RU" sz="2500" b="1" dirty="0">
                <a:solidFill>
                  <a:srgbClr val="C08A26"/>
                </a:solidFill>
                <a:latin typeface="Segoe UI" panose="020B0502040204020203" pitchFamily="34" charset="0"/>
              </a:rPr>
              <a:t>буров</a:t>
            </a:r>
          </a:p>
        </p:txBody>
      </p:sp>
      <p:sp>
        <p:nvSpPr>
          <p:cNvPr id="18" name="Boers card">
            <a:extLst>
              <a:ext uri="{FF2B5EF4-FFF2-40B4-BE49-F238E27FC236}">
                <a16:creationId xmlns:a16="http://schemas.microsoft.com/office/drawing/2014/main" id="{69A6DB4D-0DF1-523D-6CF7-EAFE6A63B0E7}"/>
              </a:ext>
            </a:extLst>
          </p:cNvPr>
          <p:cNvSpPr/>
          <p:nvPr/>
        </p:nvSpPr>
        <p:spPr>
          <a:xfrm>
            <a:off x="8128000" y="4780280"/>
            <a:ext cx="3454400" cy="863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ers">
            <a:extLst>
              <a:ext uri="{FF2B5EF4-FFF2-40B4-BE49-F238E27FC236}">
                <a16:creationId xmlns:a16="http://schemas.microsoft.com/office/drawing/2014/main" id="{30EFD1D0-4C6B-7C9A-342E-69688BCE505B}"/>
              </a:ext>
            </a:extLst>
          </p:cNvPr>
          <p:cNvSpPr txBox="1"/>
          <p:nvPr/>
        </p:nvSpPr>
        <p:spPr>
          <a:xfrm>
            <a:off x="8356600" y="4907280"/>
            <a:ext cx="30734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C08A26"/>
                </a:solidFill>
                <a:latin typeface="Segoe UI" panose="020B0502040204020203" pitchFamily="34" charset="0"/>
              </a:rPr>
              <a:t>Буры</a:t>
            </a:r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 – потомки голландских поселенцев</a:t>
            </a:r>
          </a:p>
        </p:txBody>
      </p:sp>
      <p:sp>
        <p:nvSpPr>
          <p:cNvPr id="20" name="Boers bar">
            <a:extLst>
              <a:ext uri="{FF2B5EF4-FFF2-40B4-BE49-F238E27FC236}">
                <a16:creationId xmlns:a16="http://schemas.microsoft.com/office/drawing/2014/main" id="{A7E039EB-4D26-37F2-6318-396CA60726D4}"/>
              </a:ext>
            </a:extLst>
          </p:cNvPr>
          <p:cNvSpPr/>
          <p:nvPr/>
        </p:nvSpPr>
        <p:spPr>
          <a:xfrm>
            <a:off x="8229600" y="4907280"/>
            <a:ext cx="50800" cy="6096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Conclusion">
            <a:extLst>
              <a:ext uri="{FF2B5EF4-FFF2-40B4-BE49-F238E27FC236}">
                <a16:creationId xmlns:a16="http://schemas.microsoft.com/office/drawing/2014/main" id="{BE993FC9-7C8A-7142-413D-49FCCECC2BAB}"/>
              </a:ext>
            </a:extLst>
          </p:cNvPr>
          <p:cNvSpPr txBox="1"/>
          <p:nvPr/>
        </p:nvSpPr>
        <p:spPr>
          <a:xfrm>
            <a:off x="609600" y="4932680"/>
            <a:ext cx="7239000" cy="975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200" i="1" dirty="0">
                <a:solidFill>
                  <a:srgbClr val="B4532F"/>
                </a:solidFill>
                <a:latin typeface="Cambria" panose="02040503050406030204" pitchFamily="18" charset="0"/>
              </a:rPr>
              <a:t>Африка не «спала», она приходила в движение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EEA8F31F-0890-3538-8693-B0D142CF641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783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2BBC18E-6893-3932-55C0-4123B35C3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Покорение Северной Африки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AE3DCC80-424B-12F9-F50B-1368EB40A30D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D8884854-A833-1D6B-8A16-F7F5B1D71863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84E33CA1-2219-CD86-4ED5-7AA4CA86FA3E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B229F44A-C619-E95A-59F2-617650F65D5A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line">
            <a:extLst>
              <a:ext uri="{FF2B5EF4-FFF2-40B4-BE49-F238E27FC236}">
                <a16:creationId xmlns:a16="http://schemas.microsoft.com/office/drawing/2014/main" id="{877C1061-45A2-66F5-0D11-497926C8D976}"/>
              </a:ext>
            </a:extLst>
          </p:cNvPr>
          <p:cNvSpPr txBox="1"/>
          <p:nvPr/>
        </p:nvSpPr>
        <p:spPr>
          <a:xfrm>
            <a:off x="609600" y="1185164"/>
            <a:ext cx="109728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2F5C99"/>
                </a:solidFill>
                <a:latin typeface="Cambria" panose="02040503050406030204" pitchFamily="18" charset="0"/>
              </a:rPr>
              <a:t>1830-е годы</a:t>
            </a:r>
            <a:r>
              <a:rPr lang="ru-RU" sz="2600" dirty="0">
                <a:solidFill>
                  <a:srgbClr val="2F5C99"/>
                </a:solidFill>
                <a:latin typeface="Cambria" panose="02040503050406030204" pitchFamily="18" charset="0"/>
              </a:rPr>
              <a:t> – Франция начала завоевание Алжира</a:t>
            </a:r>
          </a:p>
        </p:txBody>
      </p:sp>
      <p:pic>
        <p:nvPicPr>
          <p:cNvPr id="9" name="Fan incident" descr="Дей Алжира ударяет французского консула веером (1827 г.). Иллюстрация XIX в.">
            <a:extLst>
              <a:ext uri="{FF2B5EF4-FFF2-40B4-BE49-F238E27FC236}">
                <a16:creationId xmlns:a16="http://schemas.microsoft.com/office/drawing/2014/main" id="{C4B82D2F-D256-9158-9289-4DFAA831EB5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59204"/>
            <a:ext cx="3175000" cy="3656061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Occasion card">
            <a:extLst>
              <a:ext uri="{FF2B5EF4-FFF2-40B4-BE49-F238E27FC236}">
                <a16:creationId xmlns:a16="http://schemas.microsoft.com/office/drawing/2014/main" id="{D6E52F26-4960-1B10-8BCC-E2946F096E7A}"/>
              </a:ext>
            </a:extLst>
          </p:cNvPr>
          <p:cNvSpPr/>
          <p:nvPr/>
        </p:nvSpPr>
        <p:spPr>
          <a:xfrm>
            <a:off x="4038600" y="1759204"/>
            <a:ext cx="3683000" cy="2032000"/>
          </a:xfrm>
          <a:prstGeom prst="roundRect">
            <a:avLst>
              <a:gd name="adj" fmla="val 6000"/>
            </a:avLst>
          </a:prstGeom>
          <a:solidFill>
            <a:srgbClr val="F6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ccasion">
            <a:extLst>
              <a:ext uri="{FF2B5EF4-FFF2-40B4-BE49-F238E27FC236}">
                <a16:creationId xmlns:a16="http://schemas.microsoft.com/office/drawing/2014/main" id="{D3C9F0DE-F38D-CA02-67C0-5D38CC0769E8}"/>
              </a:ext>
            </a:extLst>
          </p:cNvPr>
          <p:cNvSpPr txBox="1"/>
          <p:nvPr/>
        </p:nvSpPr>
        <p:spPr>
          <a:xfrm>
            <a:off x="4318000" y="1937004"/>
            <a:ext cx="3200400" cy="1356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C08A26"/>
                </a:solidFill>
                <a:latin typeface="Segoe UI" panose="020B0502040204020203" pitchFamily="34" charset="0"/>
              </a:rPr>
              <a:t>Повод:</a:t>
            </a:r>
          </a:p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Местный правитель ударил французского консула веером</a:t>
            </a:r>
          </a:p>
        </p:txBody>
      </p:sp>
      <p:sp>
        <p:nvSpPr>
          <p:cNvPr id="12" name="Occasion bar">
            <a:extLst>
              <a:ext uri="{FF2B5EF4-FFF2-40B4-BE49-F238E27FC236}">
                <a16:creationId xmlns:a16="http://schemas.microsoft.com/office/drawing/2014/main" id="{2B6ADA91-CF47-A535-BFE8-D30CB6A47082}"/>
              </a:ext>
            </a:extLst>
          </p:cNvPr>
          <p:cNvSpPr/>
          <p:nvPr/>
        </p:nvSpPr>
        <p:spPr>
          <a:xfrm>
            <a:off x="4140200" y="1886204"/>
            <a:ext cx="50800" cy="17780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ause card">
            <a:extLst>
              <a:ext uri="{FF2B5EF4-FFF2-40B4-BE49-F238E27FC236}">
                <a16:creationId xmlns:a16="http://schemas.microsoft.com/office/drawing/2014/main" id="{07394C6F-A9E6-DE25-C501-C4BA06FEBC4F}"/>
              </a:ext>
            </a:extLst>
          </p:cNvPr>
          <p:cNvSpPr/>
          <p:nvPr/>
        </p:nvSpPr>
        <p:spPr>
          <a:xfrm>
            <a:off x="7899400" y="1759204"/>
            <a:ext cx="3683000" cy="2032000"/>
          </a:xfrm>
          <a:prstGeom prst="roundRect">
            <a:avLst>
              <a:gd name="adj" fmla="val 6000"/>
            </a:avLst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use">
            <a:extLst>
              <a:ext uri="{FF2B5EF4-FFF2-40B4-BE49-F238E27FC236}">
                <a16:creationId xmlns:a16="http://schemas.microsoft.com/office/drawing/2014/main" id="{F2770B48-DEA2-9692-894D-EA0D6BF63A2E}"/>
              </a:ext>
            </a:extLst>
          </p:cNvPr>
          <p:cNvSpPr txBox="1"/>
          <p:nvPr/>
        </p:nvSpPr>
        <p:spPr>
          <a:xfrm>
            <a:off x="8178800" y="1937004"/>
            <a:ext cx="32004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2F5C99"/>
                </a:solidFill>
                <a:latin typeface="Segoe UI" panose="020B0502040204020203" pitchFamily="34" charset="0"/>
              </a:rPr>
              <a:t>Причина:</a:t>
            </a:r>
          </a:p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Стремление Карла X спасти свое слабое положение путем успеха во внешней политике</a:t>
            </a:r>
          </a:p>
        </p:txBody>
      </p:sp>
      <p:sp>
        <p:nvSpPr>
          <p:cNvPr id="15" name="Cause bar">
            <a:extLst>
              <a:ext uri="{FF2B5EF4-FFF2-40B4-BE49-F238E27FC236}">
                <a16:creationId xmlns:a16="http://schemas.microsoft.com/office/drawing/2014/main" id="{23F59A81-5182-7650-3D7E-7B7C93A9A925}"/>
              </a:ext>
            </a:extLst>
          </p:cNvPr>
          <p:cNvSpPr/>
          <p:nvPr/>
        </p:nvSpPr>
        <p:spPr>
          <a:xfrm>
            <a:off x="8001000" y="1886204"/>
            <a:ext cx="50800" cy="1778000"/>
          </a:xfrm>
          <a:prstGeom prst="rect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sults card">
            <a:extLst>
              <a:ext uri="{FF2B5EF4-FFF2-40B4-BE49-F238E27FC236}">
                <a16:creationId xmlns:a16="http://schemas.microsoft.com/office/drawing/2014/main" id="{7E9712B6-FA93-94B4-F8F9-A43F8D3519C9}"/>
              </a:ext>
            </a:extLst>
          </p:cNvPr>
          <p:cNvSpPr/>
          <p:nvPr/>
        </p:nvSpPr>
        <p:spPr>
          <a:xfrm>
            <a:off x="4038600" y="3969004"/>
            <a:ext cx="7543800" cy="2336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sults">
            <a:extLst>
              <a:ext uri="{FF2B5EF4-FFF2-40B4-BE49-F238E27FC236}">
                <a16:creationId xmlns:a16="http://schemas.microsoft.com/office/drawing/2014/main" id="{6D6965D8-8CE4-14D1-4263-51E6987BAAF4}"/>
              </a:ext>
            </a:extLst>
          </p:cNvPr>
          <p:cNvSpPr txBox="1"/>
          <p:nvPr/>
        </p:nvSpPr>
        <p:spPr>
          <a:xfrm>
            <a:off x="4318000" y="4146804"/>
            <a:ext cx="70612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B4532F"/>
                </a:solidFill>
                <a:latin typeface="Segoe UI" panose="020B0502040204020203" pitchFamily="34" charset="0"/>
              </a:rPr>
              <a:t>Итоги:</a:t>
            </a:r>
          </a:p>
          <a:p>
            <a:pPr marL="304800" indent="-304800">
              <a:spcAft>
                <a:spcPts val="600"/>
              </a:spcAft>
              <a:buClr>
                <a:srgbClr val="B4532F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Тысячи французов получили в Алжире земли, а местное население оттеснялось</a:t>
            </a:r>
          </a:p>
          <a:p>
            <a:pPr marL="304800" indent="-304800">
              <a:spcAft>
                <a:spcPts val="600"/>
              </a:spcAft>
              <a:buClr>
                <a:srgbClr val="B4532F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Территория Алжира стала главной опорой Франции в Африке, через которую можно было пробираться вглубь континента</a:t>
            </a:r>
          </a:p>
        </p:txBody>
      </p:sp>
      <p:sp>
        <p:nvSpPr>
          <p:cNvPr id="18" name="Results bar">
            <a:extLst>
              <a:ext uri="{FF2B5EF4-FFF2-40B4-BE49-F238E27FC236}">
                <a16:creationId xmlns:a16="http://schemas.microsoft.com/office/drawing/2014/main" id="{35B04E8C-43D3-FA68-7006-7CC6A94CD0DC}"/>
              </a:ext>
            </a:extLst>
          </p:cNvPr>
          <p:cNvSpPr/>
          <p:nvPr/>
        </p:nvSpPr>
        <p:spPr>
          <a:xfrm>
            <a:off x="4140200" y="4096004"/>
            <a:ext cx="50800" cy="20828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602B1C6F-59AE-626B-4F17-F11F9FBB7AB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669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gypt">
            <a:extLst>
              <a:ext uri="{FF2B5EF4-FFF2-40B4-BE49-F238E27FC236}">
                <a16:creationId xmlns:a16="http://schemas.microsoft.com/office/drawing/2014/main" id="{C1605DE2-50DE-4D57-D9D6-05AF5F875308}"/>
              </a:ext>
            </a:extLst>
          </p:cNvPr>
          <p:cNvSpPr txBox="1"/>
          <p:nvPr/>
        </p:nvSpPr>
        <p:spPr>
          <a:xfrm>
            <a:off x="609600" y="355600"/>
            <a:ext cx="7112000" cy="16860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</a:pPr>
            <a:r>
              <a:rPr lang="ru-RU" sz="2600" dirty="0">
                <a:solidFill>
                  <a:srgbClr val="26231F"/>
                </a:solidFill>
                <a:latin typeface="Cambria" panose="02040503050406030204" pitchFamily="18" charset="0"/>
              </a:rPr>
              <a:t>Самой богатой и крупной страной в Африке был </a:t>
            </a:r>
            <a:r>
              <a:rPr lang="ru-RU" sz="2600" b="1" dirty="0">
                <a:solidFill>
                  <a:srgbClr val="C08A26"/>
                </a:solidFill>
                <a:latin typeface="Cambria" panose="02040503050406030204" pitchFamily="18" charset="0"/>
              </a:rPr>
              <a:t>Египет</a:t>
            </a:r>
          </a:p>
          <a:p>
            <a:pPr>
              <a:lnSpc>
                <a:spcPct val="105000"/>
              </a:lnSpc>
              <a:spcAft>
                <a:spcPts val="400"/>
              </a:spcAft>
            </a:pPr>
            <a:r>
              <a:rPr lang="ru-RU" sz="2600" dirty="0">
                <a:solidFill>
                  <a:srgbClr val="26231F"/>
                </a:solidFill>
                <a:latin typeface="Cambria" panose="02040503050406030204" pitchFamily="18" charset="0"/>
              </a:rPr>
              <a:t>Управляли Египтом наместники турецкого султана</a:t>
            </a:r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A989647E-CC4B-4A2E-AC51-26DBC439B27E}"/>
              </a:ext>
            </a:extLst>
          </p:cNvPr>
          <p:cNvSpPr/>
          <p:nvPr/>
        </p:nvSpPr>
        <p:spPr>
          <a:xfrm>
            <a:off x="609600" y="2168652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1BF2AF42-05CC-7137-E3CA-14E71ABF18A7}"/>
              </a:ext>
            </a:extLst>
          </p:cNvPr>
          <p:cNvSpPr/>
          <p:nvPr/>
        </p:nvSpPr>
        <p:spPr>
          <a:xfrm>
            <a:off x="812800" y="2168652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tripe">
            <a:extLst>
              <a:ext uri="{FF2B5EF4-FFF2-40B4-BE49-F238E27FC236}">
                <a16:creationId xmlns:a16="http://schemas.microsoft.com/office/drawing/2014/main" id="{738573FC-28DF-6689-49F8-D76BF11F39C2}"/>
              </a:ext>
            </a:extLst>
          </p:cNvPr>
          <p:cNvSpPr/>
          <p:nvPr/>
        </p:nvSpPr>
        <p:spPr>
          <a:xfrm>
            <a:off x="1016000" y="2168652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8B0F6DF3-821E-705B-29D0-405FAB18AF79}"/>
              </a:ext>
            </a:extLst>
          </p:cNvPr>
          <p:cNvCxnSpPr/>
          <p:nvPr/>
        </p:nvCxnSpPr>
        <p:spPr>
          <a:xfrm>
            <a:off x="1295400" y="2200402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Muhammad Ali" descr="О. Кудер. Мухаммед Али, 1841 г. Версаль">
            <a:extLst>
              <a:ext uri="{FF2B5EF4-FFF2-40B4-BE49-F238E27FC236}">
                <a16:creationId xmlns:a16="http://schemas.microsoft.com/office/drawing/2014/main" id="{20E827DA-0475-7AC8-D69F-8465FFD9359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508000"/>
            <a:ext cx="2921000" cy="3810000"/>
          </a:xfrm>
          <a:prstGeom prst="ellipse">
            <a:avLst/>
          </a:prstGeom>
          <a:ln w="15875">
            <a:solidFill>
              <a:srgbClr val="C08A2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Muhammad Ali ring">
            <a:extLst>
              <a:ext uri="{FF2B5EF4-FFF2-40B4-BE49-F238E27FC236}">
                <a16:creationId xmlns:a16="http://schemas.microsoft.com/office/drawing/2014/main" id="{B9913F7C-6AE2-7892-9222-7A9D559BAF9B}"/>
              </a:ext>
            </a:extLst>
          </p:cNvPr>
          <p:cNvSpPr/>
          <p:nvPr/>
        </p:nvSpPr>
        <p:spPr>
          <a:xfrm>
            <a:off x="8445500" y="419100"/>
            <a:ext cx="3098800" cy="3987800"/>
          </a:xfrm>
          <a:prstGeom prst="ellipse">
            <a:avLst/>
          </a:prstGeom>
          <a:noFill/>
          <a:ln w="9525" cap="flat" cmpd="sng" algn="ctr">
            <a:solidFill>
              <a:srgbClr val="C08A2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Name">
            <a:extLst>
              <a:ext uri="{FF2B5EF4-FFF2-40B4-BE49-F238E27FC236}">
                <a16:creationId xmlns:a16="http://schemas.microsoft.com/office/drawing/2014/main" id="{5D5C3206-D4CD-03EC-3461-437ABCE0037E}"/>
              </a:ext>
            </a:extLst>
          </p:cNvPr>
          <p:cNvSpPr txBox="1"/>
          <p:nvPr/>
        </p:nvSpPr>
        <p:spPr>
          <a:xfrm>
            <a:off x="8229600" y="4597400"/>
            <a:ext cx="3556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800" dirty="0">
                <a:solidFill>
                  <a:srgbClr val="26231F"/>
                </a:solidFill>
                <a:latin typeface="Cambria" panose="02040503050406030204" pitchFamily="18" charset="0"/>
              </a:rPr>
              <a:t>Мухаммед Али</a:t>
            </a:r>
          </a:p>
          <a:p>
            <a:pPr algn="ctr"/>
            <a:r>
              <a:rPr lang="ru-RU" sz="2200" dirty="0">
                <a:solidFill>
                  <a:srgbClr val="57524A"/>
                </a:solidFill>
                <a:latin typeface="Cambria" panose="02040503050406030204" pitchFamily="18" charset="0"/>
              </a:rPr>
              <a:t>(1805-1849)</a:t>
            </a:r>
          </a:p>
        </p:txBody>
      </p:sp>
      <p:sp>
        <p:nvSpPr>
          <p:cNvPr id="12" name="Ali reforms">
            <a:extLst>
              <a:ext uri="{FF2B5EF4-FFF2-40B4-BE49-F238E27FC236}">
                <a16:creationId xmlns:a16="http://schemas.microsoft.com/office/drawing/2014/main" id="{F4F61C2E-CE9D-FB38-55B6-F9311D9CB3A9}"/>
              </a:ext>
            </a:extLst>
          </p:cNvPr>
          <p:cNvSpPr txBox="1"/>
          <p:nvPr/>
        </p:nvSpPr>
        <p:spPr>
          <a:xfrm>
            <a:off x="609600" y="2448052"/>
            <a:ext cx="7112000" cy="342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C08A26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Провел земельную реформу</a:t>
            </a:r>
          </a:p>
          <a:p>
            <a:pPr marL="304800" indent="-304800">
              <a:spcAft>
                <a:spcPts val="600"/>
              </a:spcAft>
              <a:buClr>
                <a:srgbClr val="C08A26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Перестроил армию по европейскому образцу</a:t>
            </a:r>
          </a:p>
          <a:p>
            <a:pPr marL="304800" indent="-304800">
              <a:spcAft>
                <a:spcPts val="600"/>
              </a:spcAft>
              <a:buClr>
                <a:srgbClr val="C08A26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Пытался развивать промышленность</a:t>
            </a:r>
          </a:p>
          <a:p>
            <a:pPr marL="304800" indent="-304800">
              <a:spcAft>
                <a:spcPts val="600"/>
              </a:spcAft>
              <a:buClr>
                <a:srgbClr val="C08A26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Добился фактической самостоятельности Египта</a:t>
            </a:r>
          </a:p>
          <a:p>
            <a:pPr marL="304800" indent="-304800">
              <a:spcAft>
                <a:spcPts val="600"/>
              </a:spcAft>
              <a:buClr>
                <a:srgbClr val="C08A26"/>
              </a:buClr>
              <a:buSzPct val="100000"/>
              <a:buFont typeface="Cambria" panose="02040503050406030204" pitchFamily="18" charset="0"/>
              <a:buAutoNum type="arabicPeriod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Распространил свою власть на Судан</a:t>
            </a:r>
          </a:p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8C2F3E"/>
                </a:solidFill>
                <a:latin typeface="Segoe UI" panose="020B0502040204020203" pitchFamily="34" charset="0"/>
              </a:rPr>
              <a:t>После его смерти влияние европейцев возрастало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A37D717C-0964-4A75-B25D-A75FD53D5B2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858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ez satellite mount">
            <a:extLst>
              <a:ext uri="{FF2B5EF4-FFF2-40B4-BE49-F238E27FC236}">
                <a16:creationId xmlns:a16="http://schemas.microsoft.com/office/drawing/2014/main" id="{9C8AAF31-8ED6-03A8-C134-1954C77F90CD}"/>
              </a:ext>
            </a:extLst>
          </p:cNvPr>
          <p:cNvSpPr/>
          <p:nvPr/>
        </p:nvSpPr>
        <p:spPr>
          <a:xfrm>
            <a:off x="457200" y="626127"/>
            <a:ext cx="2921000" cy="547874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Suez satellite" descr="Суэцкий канал. Снимок со спутника (из исходной презентации)">
            <a:extLst>
              <a:ext uri="{FF2B5EF4-FFF2-40B4-BE49-F238E27FC236}">
                <a16:creationId xmlns:a16="http://schemas.microsoft.com/office/drawing/2014/main" id="{369251FE-8AD7-05AB-1774-DD0DFF01E72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02327"/>
            <a:ext cx="2768600" cy="5326346"/>
          </a:xfrm>
          <a:prstGeom prst="rect">
            <a:avLst/>
          </a:prstGeom>
        </p:spPr>
      </p:pic>
      <p:sp>
        <p:nvSpPr>
          <p:cNvPr id="6" name="Claims card">
            <a:extLst>
              <a:ext uri="{FF2B5EF4-FFF2-40B4-BE49-F238E27FC236}">
                <a16:creationId xmlns:a16="http://schemas.microsoft.com/office/drawing/2014/main" id="{2FB868B6-F0F1-0F55-F8C9-B057D8D59AAC}"/>
              </a:ext>
            </a:extLst>
          </p:cNvPr>
          <p:cNvSpPr/>
          <p:nvPr/>
        </p:nvSpPr>
        <p:spPr>
          <a:xfrm>
            <a:off x="3683000" y="431800"/>
            <a:ext cx="7899400" cy="655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laims">
            <a:extLst>
              <a:ext uri="{FF2B5EF4-FFF2-40B4-BE49-F238E27FC236}">
                <a16:creationId xmlns:a16="http://schemas.microsoft.com/office/drawing/2014/main" id="{8C136E5B-5958-F987-32BF-95C74ADB77A0}"/>
              </a:ext>
            </a:extLst>
          </p:cNvPr>
          <p:cNvSpPr txBox="1"/>
          <p:nvPr/>
        </p:nvSpPr>
        <p:spPr>
          <a:xfrm>
            <a:off x="3937000" y="584200"/>
            <a:ext cx="74676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На Египет претендовали: </a:t>
            </a:r>
            <a:r>
              <a:rPr lang="ru-RU" sz="2300" b="1" dirty="0">
                <a:solidFill>
                  <a:srgbClr val="8C2F3E"/>
                </a:solidFill>
                <a:latin typeface="Segoe UI" panose="020B0502040204020203" pitchFamily="34" charset="0"/>
              </a:rPr>
              <a:t>Англия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и </a:t>
            </a:r>
            <a:r>
              <a:rPr lang="ru-RU" sz="2300" b="1" dirty="0">
                <a:solidFill>
                  <a:srgbClr val="2F5C99"/>
                </a:solidFill>
                <a:latin typeface="Segoe UI" panose="020B0502040204020203" pitchFamily="34" charset="0"/>
              </a:rPr>
              <a:t>Франция</a:t>
            </a:r>
          </a:p>
        </p:txBody>
      </p:sp>
      <p:sp>
        <p:nvSpPr>
          <p:cNvPr id="8" name="Claims bar">
            <a:extLst>
              <a:ext uri="{FF2B5EF4-FFF2-40B4-BE49-F238E27FC236}">
                <a16:creationId xmlns:a16="http://schemas.microsoft.com/office/drawing/2014/main" id="{690015CF-9C70-848B-653A-535003ED7975}"/>
              </a:ext>
            </a:extLst>
          </p:cNvPr>
          <p:cNvSpPr/>
          <p:nvPr/>
        </p:nvSpPr>
        <p:spPr>
          <a:xfrm>
            <a:off x="3784600" y="558800"/>
            <a:ext cx="50800" cy="401320"/>
          </a:xfrm>
          <a:prstGeom prst="rect">
            <a:avLst/>
          </a:prstGeom>
          <a:solidFill>
            <a:srgbClr val="7A563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ncession card">
            <a:extLst>
              <a:ext uri="{FF2B5EF4-FFF2-40B4-BE49-F238E27FC236}">
                <a16:creationId xmlns:a16="http://schemas.microsoft.com/office/drawing/2014/main" id="{78560BC8-C3DF-F540-43C3-810E9B126285}"/>
              </a:ext>
            </a:extLst>
          </p:cNvPr>
          <p:cNvSpPr/>
          <p:nvPr/>
        </p:nvSpPr>
        <p:spPr>
          <a:xfrm>
            <a:off x="3683000" y="1264920"/>
            <a:ext cx="7899400" cy="1371600"/>
          </a:xfrm>
          <a:prstGeom prst="roundRect">
            <a:avLst>
              <a:gd name="adj" fmla="val 6000"/>
            </a:avLst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ncession">
            <a:extLst>
              <a:ext uri="{FF2B5EF4-FFF2-40B4-BE49-F238E27FC236}">
                <a16:creationId xmlns:a16="http://schemas.microsoft.com/office/drawing/2014/main" id="{7B3544FB-9232-090D-70EC-F442E3483076}"/>
              </a:ext>
            </a:extLst>
          </p:cNvPr>
          <p:cNvSpPr txBox="1"/>
          <p:nvPr/>
        </p:nvSpPr>
        <p:spPr>
          <a:xfrm>
            <a:off x="3937000" y="1417320"/>
            <a:ext cx="7467600" cy="1066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2F5C99"/>
                </a:solidFill>
                <a:latin typeface="Cambria" panose="02040503050406030204" pitchFamily="18" charset="0"/>
              </a:rPr>
              <a:t>1854 г.</a:t>
            </a: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 – Ф. Лессепс получил от правителя Египта Саида-Паши разрешение на сооружение Суэцкого канала, руководил его строительством</a:t>
            </a:r>
          </a:p>
        </p:txBody>
      </p:sp>
      <p:sp>
        <p:nvSpPr>
          <p:cNvPr id="11" name="Concession bar">
            <a:extLst>
              <a:ext uri="{FF2B5EF4-FFF2-40B4-BE49-F238E27FC236}">
                <a16:creationId xmlns:a16="http://schemas.microsoft.com/office/drawing/2014/main" id="{D99A13B3-040F-DBAB-84F8-9DED107343A8}"/>
              </a:ext>
            </a:extLst>
          </p:cNvPr>
          <p:cNvSpPr/>
          <p:nvPr/>
        </p:nvSpPr>
        <p:spPr>
          <a:xfrm>
            <a:off x="3784600" y="1391920"/>
            <a:ext cx="50800" cy="1117600"/>
          </a:xfrm>
          <a:prstGeom prst="rect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Buyout card">
            <a:extLst>
              <a:ext uri="{FF2B5EF4-FFF2-40B4-BE49-F238E27FC236}">
                <a16:creationId xmlns:a16="http://schemas.microsoft.com/office/drawing/2014/main" id="{70346297-328F-94B5-2325-31B8B0873ACA}"/>
              </a:ext>
            </a:extLst>
          </p:cNvPr>
          <p:cNvSpPr/>
          <p:nvPr/>
        </p:nvSpPr>
        <p:spPr>
          <a:xfrm>
            <a:off x="3683000" y="2814320"/>
            <a:ext cx="7899400" cy="975360"/>
          </a:xfrm>
          <a:prstGeom prst="roundRect">
            <a:avLst>
              <a:gd name="adj" fmla="val 6000"/>
            </a:avLst>
          </a:prstGeom>
          <a:solidFill>
            <a:srgbClr val="F3E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uyout">
            <a:extLst>
              <a:ext uri="{FF2B5EF4-FFF2-40B4-BE49-F238E27FC236}">
                <a16:creationId xmlns:a16="http://schemas.microsoft.com/office/drawing/2014/main" id="{DD7EBA31-7B02-6A07-5C75-3FD44977C9EB}"/>
              </a:ext>
            </a:extLst>
          </p:cNvPr>
          <p:cNvSpPr txBox="1"/>
          <p:nvPr/>
        </p:nvSpPr>
        <p:spPr>
          <a:xfrm>
            <a:off x="3937000" y="2966720"/>
            <a:ext cx="74676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Франция вырвалась вперед, </a:t>
            </a:r>
            <a:r>
              <a:rPr lang="ru-RU" sz="2200" b="1" dirty="0">
                <a:solidFill>
                  <a:srgbClr val="8C2F3E"/>
                </a:solidFill>
                <a:latin typeface="Segoe UI" panose="020B0502040204020203" pitchFamily="34" charset="0"/>
              </a:rPr>
              <a:t>НО</a:t>
            </a: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 Англии удалось выкупить </a:t>
            </a:r>
            <a:r>
              <a:rPr lang="ru-RU" sz="2200" b="1" dirty="0">
                <a:solidFill>
                  <a:srgbClr val="8C2F3E"/>
                </a:solidFill>
                <a:latin typeface="Segoe UI" panose="020B0502040204020203" pitchFamily="34" charset="0"/>
              </a:rPr>
              <a:t>контрольный пакет акций канала</a:t>
            </a:r>
          </a:p>
        </p:txBody>
      </p:sp>
      <p:sp>
        <p:nvSpPr>
          <p:cNvPr id="14" name="Buyout bar">
            <a:extLst>
              <a:ext uri="{FF2B5EF4-FFF2-40B4-BE49-F238E27FC236}">
                <a16:creationId xmlns:a16="http://schemas.microsoft.com/office/drawing/2014/main" id="{24D80D8C-5A3D-9773-C232-BF27E464FB78}"/>
              </a:ext>
            </a:extLst>
          </p:cNvPr>
          <p:cNvSpPr/>
          <p:nvPr/>
        </p:nvSpPr>
        <p:spPr>
          <a:xfrm>
            <a:off x="3784600" y="2941320"/>
            <a:ext cx="50800" cy="721360"/>
          </a:xfrm>
          <a:prstGeom prst="rect">
            <a:avLst/>
          </a:prstGeom>
          <a:solidFill>
            <a:srgbClr val="8C2F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Canal works" descr="Э. Риу. Открытие Суэцкого канала 17 ноября 1869 г.">
            <a:extLst>
              <a:ext uri="{FF2B5EF4-FFF2-40B4-BE49-F238E27FC236}">
                <a16:creationId xmlns:a16="http://schemas.microsoft.com/office/drawing/2014/main" id="{3BC99DE3-9F25-BB42-4274-4DA056EFD19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0" y="3967480"/>
            <a:ext cx="7899400" cy="2382520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039D01E1-1789-9BBD-672B-36A08D319AA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976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A9C2F0A-035C-B769-8CC0-0253D5BB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Суэцкий канал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3ACACE9D-6E26-1E62-0184-AFDDF38C7D5E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FAE207AD-5138-D060-476B-F5D8538B2747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60F7DC70-DE09-014F-35FA-CCC99A9BB5B2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30D31757-74A2-991D-D04D-A2F9D06332F7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eal">
            <a:extLst>
              <a:ext uri="{FF2B5EF4-FFF2-40B4-BE49-F238E27FC236}">
                <a16:creationId xmlns:a16="http://schemas.microsoft.com/office/drawing/2014/main" id="{6395E7C3-F954-C3CC-AA37-AF864C43D833}"/>
              </a:ext>
            </a:extLst>
          </p:cNvPr>
          <p:cNvSpPr txBox="1"/>
          <p:nvPr/>
        </p:nvSpPr>
        <p:spPr>
          <a:xfrm>
            <a:off x="609600" y="1210564"/>
            <a:ext cx="10972800" cy="1483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800" dirty="0">
                <a:solidFill>
                  <a:srgbClr val="8C2F3E"/>
                </a:solidFill>
                <a:latin typeface="Cambria" panose="02040503050406030204" pitchFamily="18" charset="0"/>
              </a:rPr>
              <a:t>1875 г. – «великая сделка»</a:t>
            </a:r>
          </a:p>
          <a:p>
            <a:pPr>
              <a:spcAft>
                <a:spcPts val="400"/>
              </a:spcAft>
            </a:pP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Премьер Б. Дизраэли воспользовался личными связами с банкиром Л. Ротшильдом. Диалог между секретарем Дизраэли и банкиром о том, что нужны 4 млн фунтов стерлингов:</a:t>
            </a:r>
          </a:p>
        </p:txBody>
      </p:sp>
      <p:pic>
        <p:nvPicPr>
          <p:cNvPr id="9" name="Disraeli" descr="Бенджамин Дизраэли. Фотография 1860-х гг. Библиотека Конгресса">
            <a:extLst>
              <a:ext uri="{FF2B5EF4-FFF2-40B4-BE49-F238E27FC236}">
                <a16:creationId xmlns:a16="http://schemas.microsoft.com/office/drawing/2014/main" id="{9FEBF4DD-19F0-74A7-E2AC-BF0DFD14F97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97124"/>
            <a:ext cx="1905000" cy="2843276"/>
          </a:xfrm>
          <a:prstGeom prst="ellipse">
            <a:avLst/>
          </a:prstGeom>
          <a:ln w="15875">
            <a:solidFill>
              <a:srgbClr val="8C2F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Disraeli ring">
            <a:extLst>
              <a:ext uri="{FF2B5EF4-FFF2-40B4-BE49-F238E27FC236}">
                <a16:creationId xmlns:a16="http://schemas.microsoft.com/office/drawing/2014/main" id="{C3D28FF0-C326-E58F-32B5-F13F99D94ACB}"/>
              </a:ext>
            </a:extLst>
          </p:cNvPr>
          <p:cNvSpPr/>
          <p:nvPr/>
        </p:nvSpPr>
        <p:spPr>
          <a:xfrm>
            <a:off x="698500" y="2833624"/>
            <a:ext cx="2032000" cy="2970276"/>
          </a:xfrm>
          <a:prstGeom prst="ellipse">
            <a:avLst/>
          </a:prstGeom>
          <a:noFill/>
          <a:ln w="9525" cap="flat" cmpd="sng" algn="ctr">
            <a:solidFill>
              <a:srgbClr val="8C2F3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ption Disraeli">
            <a:extLst>
              <a:ext uri="{FF2B5EF4-FFF2-40B4-BE49-F238E27FC236}">
                <a16:creationId xmlns:a16="http://schemas.microsoft.com/office/drawing/2014/main" id="{17B44F8E-FD86-441B-FC6D-41C6951ED9B6}"/>
              </a:ext>
            </a:extLst>
          </p:cNvPr>
          <p:cNvSpPr txBox="1"/>
          <p:nvPr/>
        </p:nvSpPr>
        <p:spPr>
          <a:xfrm>
            <a:off x="381000" y="5892800"/>
            <a:ext cx="26670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600" i="1" dirty="0">
                <a:solidFill>
                  <a:srgbClr val="57524A"/>
                </a:solidFill>
                <a:latin typeface="Segoe UI" panose="020B0502040204020203" pitchFamily="34" charset="0"/>
              </a:rPr>
              <a:t>Бенджамин Дизраэли</a:t>
            </a:r>
          </a:p>
        </p:txBody>
      </p:sp>
      <p:pic>
        <p:nvPicPr>
          <p:cNvPr id="13" name="Rothschild" descr="Лайонел де Ротшильд. Портрет 1830-х гг. (из исходной презентации)">
            <a:extLst>
              <a:ext uri="{FF2B5EF4-FFF2-40B4-BE49-F238E27FC236}">
                <a16:creationId xmlns:a16="http://schemas.microsoft.com/office/drawing/2014/main" id="{967B3E64-9B3B-48E7-1234-F7F0E24C290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2897124"/>
            <a:ext cx="1905000" cy="2843276"/>
          </a:xfrm>
          <a:prstGeom prst="ellipse">
            <a:avLst/>
          </a:prstGeom>
          <a:ln w="15875">
            <a:solidFill>
              <a:srgbClr val="8C2F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Rothschild ring">
            <a:extLst>
              <a:ext uri="{FF2B5EF4-FFF2-40B4-BE49-F238E27FC236}">
                <a16:creationId xmlns:a16="http://schemas.microsoft.com/office/drawing/2014/main" id="{7EFAC1F4-928A-A603-BF3E-D3784A507623}"/>
              </a:ext>
            </a:extLst>
          </p:cNvPr>
          <p:cNvSpPr/>
          <p:nvPr/>
        </p:nvSpPr>
        <p:spPr>
          <a:xfrm>
            <a:off x="9461500" y="2833624"/>
            <a:ext cx="2032000" cy="2970276"/>
          </a:xfrm>
          <a:prstGeom prst="ellipse">
            <a:avLst/>
          </a:prstGeom>
          <a:noFill/>
          <a:ln w="9525" cap="flat" cmpd="sng" algn="ctr">
            <a:solidFill>
              <a:srgbClr val="8C2F3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aption Rothschild">
            <a:extLst>
              <a:ext uri="{FF2B5EF4-FFF2-40B4-BE49-F238E27FC236}">
                <a16:creationId xmlns:a16="http://schemas.microsoft.com/office/drawing/2014/main" id="{E20B6D47-7C38-CC32-931B-C49DE3FE5E2D}"/>
              </a:ext>
            </a:extLst>
          </p:cNvPr>
          <p:cNvSpPr txBox="1"/>
          <p:nvPr/>
        </p:nvSpPr>
        <p:spPr>
          <a:xfrm>
            <a:off x="9144000" y="5892800"/>
            <a:ext cx="26670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600" i="1" dirty="0">
                <a:solidFill>
                  <a:srgbClr val="57524A"/>
                </a:solidFill>
                <a:latin typeface="Segoe UI" panose="020B0502040204020203" pitchFamily="34" charset="0"/>
              </a:rPr>
              <a:t>Лайонел Ротшильд</a:t>
            </a:r>
          </a:p>
        </p:txBody>
      </p:sp>
      <p:sp>
        <p:nvSpPr>
          <p:cNvPr id="16" name="Dialogue card">
            <a:extLst>
              <a:ext uri="{FF2B5EF4-FFF2-40B4-BE49-F238E27FC236}">
                <a16:creationId xmlns:a16="http://schemas.microsoft.com/office/drawing/2014/main" id="{2B6F2ECC-29CC-9DCB-CCFD-C1B25198111B}"/>
              </a:ext>
            </a:extLst>
          </p:cNvPr>
          <p:cNvSpPr/>
          <p:nvPr/>
        </p:nvSpPr>
        <p:spPr>
          <a:xfrm>
            <a:off x="3302000" y="2897124"/>
            <a:ext cx="5588000" cy="3452876"/>
          </a:xfrm>
          <a:prstGeom prst="roundRect">
            <a:avLst>
              <a:gd name="adj" fmla="val 6000"/>
            </a:avLst>
          </a:prstGeom>
          <a:solidFill>
            <a:srgbClr val="FBF4E2"/>
          </a:solidFill>
          <a:ln w="12700">
            <a:solidFill>
              <a:srgbClr val="D9C4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Dialogue">
            <a:extLst>
              <a:ext uri="{FF2B5EF4-FFF2-40B4-BE49-F238E27FC236}">
                <a16:creationId xmlns:a16="http://schemas.microsoft.com/office/drawing/2014/main" id="{A850073C-B592-D75A-CBFD-099C9D66C569}"/>
              </a:ext>
            </a:extLst>
          </p:cNvPr>
          <p:cNvSpPr txBox="1"/>
          <p:nvPr/>
        </p:nvSpPr>
        <p:spPr>
          <a:xfrm>
            <a:off x="3683000" y="3074924"/>
            <a:ext cx="4826000" cy="307187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112000"/>
              </a:lnSpc>
              <a:spcAft>
                <a:spcPts val="200"/>
              </a:spcAft>
            </a:pPr>
            <a:r>
              <a:rPr lang="ru-RU" sz="2500" i="1" dirty="0">
                <a:solidFill>
                  <a:srgbClr val="26231F"/>
                </a:solidFill>
                <a:latin typeface="Cambria" panose="02040503050406030204" pitchFamily="18" charset="0"/>
              </a:rPr>
              <a:t>— Когда?</a:t>
            </a:r>
          </a:p>
          <a:p>
            <a:pPr>
              <a:lnSpc>
                <a:spcPct val="112000"/>
              </a:lnSpc>
              <a:spcAft>
                <a:spcPts val="200"/>
              </a:spcAft>
            </a:pPr>
            <a:r>
              <a:rPr lang="ru-RU" sz="2500" i="1" dirty="0">
                <a:solidFill>
                  <a:srgbClr val="26231F"/>
                </a:solidFill>
                <a:latin typeface="Cambria" panose="02040503050406030204" pitchFamily="18" charset="0"/>
              </a:rPr>
              <a:t>— Завтра.</a:t>
            </a:r>
          </a:p>
          <a:p>
            <a:pPr>
              <a:lnSpc>
                <a:spcPct val="112000"/>
              </a:lnSpc>
              <a:spcAft>
                <a:spcPts val="200"/>
              </a:spcAft>
            </a:pPr>
            <a:r>
              <a:rPr lang="ru-RU" sz="2500" i="1" dirty="0">
                <a:solidFill>
                  <a:srgbClr val="26231F"/>
                </a:solidFill>
                <a:latin typeface="Cambria" panose="02040503050406030204" pitchFamily="18" charset="0"/>
              </a:rPr>
              <a:t>— Кто гарант?</a:t>
            </a:r>
          </a:p>
          <a:p>
            <a:pPr>
              <a:lnSpc>
                <a:spcPct val="112000"/>
              </a:lnSpc>
              <a:spcAft>
                <a:spcPts val="200"/>
              </a:spcAft>
            </a:pPr>
            <a:r>
              <a:rPr lang="ru-RU" sz="2500" b="1" i="1" dirty="0">
                <a:solidFill>
                  <a:srgbClr val="8C2F3E"/>
                </a:solidFill>
                <a:latin typeface="Cambria" panose="02040503050406030204" pitchFamily="18" charset="0"/>
              </a:rPr>
              <a:t>— Британское правительство.</a:t>
            </a:r>
          </a:p>
          <a:p>
            <a:pPr>
              <a:lnSpc>
                <a:spcPct val="112000"/>
              </a:lnSpc>
              <a:spcAft>
                <a:spcPts val="200"/>
              </a:spcAft>
            </a:pPr>
            <a:r>
              <a:rPr lang="ru-RU" sz="2500" i="1" dirty="0">
                <a:solidFill>
                  <a:srgbClr val="26231F"/>
                </a:solidFill>
                <a:latin typeface="Cambria" panose="02040503050406030204" pitchFamily="18" charset="0"/>
              </a:rPr>
              <a:t>— Вы их получите.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32592F9D-B72A-BDE8-3D29-774ECCF332A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96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ebt card">
            <a:extLst>
              <a:ext uri="{FF2B5EF4-FFF2-40B4-BE49-F238E27FC236}">
                <a16:creationId xmlns:a16="http://schemas.microsoft.com/office/drawing/2014/main" id="{A5EA3C3F-819A-477E-E831-D17E66AD6E23}"/>
              </a:ext>
            </a:extLst>
          </p:cNvPr>
          <p:cNvSpPr/>
          <p:nvPr/>
        </p:nvSpPr>
        <p:spPr>
          <a:xfrm>
            <a:off x="609600" y="381000"/>
            <a:ext cx="7620000" cy="2519680"/>
          </a:xfrm>
          <a:prstGeom prst="roundRect">
            <a:avLst>
              <a:gd name="adj" fmla="val 6000"/>
            </a:avLst>
          </a:prstGeom>
          <a:solidFill>
            <a:srgbClr val="F3E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Debt">
            <a:extLst>
              <a:ext uri="{FF2B5EF4-FFF2-40B4-BE49-F238E27FC236}">
                <a16:creationId xmlns:a16="http://schemas.microsoft.com/office/drawing/2014/main" id="{709DEFD7-AB37-CB55-DF22-1C7CAC47D0E6}"/>
              </a:ext>
            </a:extLst>
          </p:cNvPr>
          <p:cNvSpPr txBox="1"/>
          <p:nvPr/>
        </p:nvSpPr>
        <p:spPr>
          <a:xfrm>
            <a:off x="889000" y="558800"/>
            <a:ext cx="7137400" cy="2164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8C2F3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После строительства Суэцкого канала Египет </a:t>
            </a:r>
            <a:r>
              <a:rPr lang="ru-RU" sz="2200" b="1" dirty="0">
                <a:solidFill>
                  <a:srgbClr val="8C2F3E"/>
                </a:solidFill>
                <a:latin typeface="Segoe UI" panose="020B0502040204020203" pitchFamily="34" charset="0"/>
              </a:rPr>
              <a:t>обанкротился</a:t>
            </a:r>
          </a:p>
          <a:p>
            <a:pPr marL="304800" indent="-304800">
              <a:spcAft>
                <a:spcPts val="600"/>
              </a:spcAft>
              <a:buClr>
                <a:srgbClr val="8C2F3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Для выплаты долгов была создана комиссия во главе с англичанами и французами</a:t>
            </a:r>
          </a:p>
          <a:p>
            <a:pPr marL="304800" indent="-304800">
              <a:spcAft>
                <a:spcPts val="600"/>
              </a:spcAft>
              <a:buClr>
                <a:srgbClr val="8C2F3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Исмаил-Паша был вынужден включить в правительство министров-европейцев</a:t>
            </a:r>
          </a:p>
        </p:txBody>
      </p:sp>
      <p:sp>
        <p:nvSpPr>
          <p:cNvPr id="5" name="Debt bar">
            <a:extLst>
              <a:ext uri="{FF2B5EF4-FFF2-40B4-BE49-F238E27FC236}">
                <a16:creationId xmlns:a16="http://schemas.microsoft.com/office/drawing/2014/main" id="{CFEF1AD1-E0EA-8FA5-A006-3970C1CBEF03}"/>
              </a:ext>
            </a:extLst>
          </p:cNvPr>
          <p:cNvSpPr/>
          <p:nvPr/>
        </p:nvSpPr>
        <p:spPr>
          <a:xfrm>
            <a:off x="711200" y="508000"/>
            <a:ext cx="50800" cy="2265680"/>
          </a:xfrm>
          <a:prstGeom prst="rect">
            <a:avLst/>
          </a:prstGeom>
          <a:solidFill>
            <a:srgbClr val="8C2F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herefore">
            <a:extLst>
              <a:ext uri="{FF2B5EF4-FFF2-40B4-BE49-F238E27FC236}">
                <a16:creationId xmlns:a16="http://schemas.microsoft.com/office/drawing/2014/main" id="{B3D8A930-D6FA-BE6C-77E8-B53089AF2417}"/>
              </a:ext>
            </a:extLst>
          </p:cNvPr>
          <p:cNvSpPr txBox="1"/>
          <p:nvPr/>
        </p:nvSpPr>
        <p:spPr>
          <a:xfrm>
            <a:off x="609600" y="3002280"/>
            <a:ext cx="7620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B4532F"/>
                </a:solidFill>
                <a:latin typeface="Cambria" panose="02040503050406030204" pitchFamily="18" charset="0"/>
              </a:rPr>
              <a:t>Это все привело к тому, что…</a:t>
            </a:r>
          </a:p>
        </p:txBody>
      </p:sp>
      <p:sp>
        <p:nvSpPr>
          <p:cNvPr id="7" name="Events">
            <a:extLst>
              <a:ext uri="{FF2B5EF4-FFF2-40B4-BE49-F238E27FC236}">
                <a16:creationId xmlns:a16="http://schemas.microsoft.com/office/drawing/2014/main" id="{8482DE20-8DD9-145B-EB88-D939DF8201A6}"/>
              </a:ext>
            </a:extLst>
          </p:cNvPr>
          <p:cNvSpPr txBox="1"/>
          <p:nvPr/>
        </p:nvSpPr>
        <p:spPr>
          <a:xfrm>
            <a:off x="609600" y="3495040"/>
            <a:ext cx="7620000" cy="1630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B4532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Египтяне недовольны европейским контролем</a:t>
            </a:r>
          </a:p>
          <a:p>
            <a:pPr marL="304800" indent="-304800">
              <a:spcAft>
                <a:spcPts val="600"/>
              </a:spcAft>
              <a:buClr>
                <a:srgbClr val="B4532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Создание партии </a:t>
            </a:r>
            <a:r>
              <a:rPr lang="ru-RU" sz="2300" b="1" dirty="0">
                <a:solidFill>
                  <a:srgbClr val="B4532F"/>
                </a:solidFill>
                <a:latin typeface="Segoe UI" panose="020B0502040204020203" pitchFamily="34" charset="0"/>
              </a:rPr>
              <a:t>Ватан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во главе с А. </a:t>
            </a:r>
            <a:r>
              <a:rPr lang="ru-RU" sz="2300" dirty="0" err="1">
                <a:solidFill>
                  <a:srgbClr val="26231F"/>
                </a:solidFill>
                <a:latin typeface="Segoe UI" panose="020B0502040204020203" pitchFamily="34" charset="0"/>
              </a:rPr>
              <a:t>Ораби</a:t>
            </a:r>
            <a:endParaRPr lang="ru-RU" sz="2300" dirty="0">
              <a:solidFill>
                <a:srgbClr val="26231F"/>
              </a:solidFill>
              <a:latin typeface="Segoe UI" panose="020B0502040204020203" pitchFamily="34" charset="0"/>
            </a:endParaRPr>
          </a:p>
          <a:p>
            <a:pPr marL="304800" indent="-304800">
              <a:spcAft>
                <a:spcPts val="600"/>
              </a:spcAft>
              <a:buClr>
                <a:srgbClr val="B4532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300" b="1" dirty="0">
                <a:solidFill>
                  <a:srgbClr val="B4532F"/>
                </a:solidFill>
                <a:latin typeface="Segoe UI" panose="020B0502040204020203" pitchFamily="34" charset="0"/>
              </a:rPr>
              <a:t>1881 г.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– переворот, изгнание иностранцев</a:t>
            </a:r>
          </a:p>
          <a:p>
            <a:pPr marL="304800" indent="-304800">
              <a:spcAft>
                <a:spcPts val="600"/>
              </a:spcAft>
              <a:buClr>
                <a:srgbClr val="B4532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300" b="1" dirty="0">
                <a:solidFill>
                  <a:srgbClr val="8C2F3E"/>
                </a:solidFill>
                <a:latin typeface="Segoe UI" panose="020B0502040204020203" pitchFamily="34" charset="0"/>
              </a:rPr>
              <a:t>1882 г.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– англичане силой подчинили Египет</a:t>
            </a:r>
          </a:p>
        </p:txBody>
      </p:sp>
      <p:sp>
        <p:nvSpPr>
          <p:cNvPr id="8" name="Result card">
            <a:extLst>
              <a:ext uri="{FF2B5EF4-FFF2-40B4-BE49-F238E27FC236}">
                <a16:creationId xmlns:a16="http://schemas.microsoft.com/office/drawing/2014/main" id="{B709B210-A607-14DF-0111-C0E6C4102612}"/>
              </a:ext>
            </a:extLst>
          </p:cNvPr>
          <p:cNvSpPr/>
          <p:nvPr/>
        </p:nvSpPr>
        <p:spPr>
          <a:xfrm>
            <a:off x="609600" y="5303520"/>
            <a:ext cx="7620000" cy="670560"/>
          </a:xfrm>
          <a:prstGeom prst="roundRect">
            <a:avLst>
              <a:gd name="adj" fmla="val 6000"/>
            </a:avLst>
          </a:prstGeom>
          <a:solidFill>
            <a:srgbClr val="F3E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sult">
            <a:extLst>
              <a:ext uri="{FF2B5EF4-FFF2-40B4-BE49-F238E27FC236}">
                <a16:creationId xmlns:a16="http://schemas.microsoft.com/office/drawing/2014/main" id="{B8EAB21D-B5E0-583B-F546-182F94DEB20B}"/>
              </a:ext>
            </a:extLst>
          </p:cNvPr>
          <p:cNvSpPr txBox="1"/>
          <p:nvPr/>
        </p:nvSpPr>
        <p:spPr>
          <a:xfrm>
            <a:off x="863600" y="5455920"/>
            <a:ext cx="71882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8C2F3E"/>
                </a:solidFill>
                <a:latin typeface="Segoe UI" panose="020B0502040204020203" pitchFamily="34" charset="0"/>
              </a:rPr>
              <a:t>Итог: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Египет превратился в английскую колонию</a:t>
            </a:r>
          </a:p>
        </p:txBody>
      </p:sp>
      <p:sp>
        <p:nvSpPr>
          <p:cNvPr id="10" name="Result bar">
            <a:extLst>
              <a:ext uri="{FF2B5EF4-FFF2-40B4-BE49-F238E27FC236}">
                <a16:creationId xmlns:a16="http://schemas.microsoft.com/office/drawing/2014/main" id="{8B6F1E19-B24D-5C06-9CFB-7F58EB7C82CA}"/>
              </a:ext>
            </a:extLst>
          </p:cNvPr>
          <p:cNvSpPr/>
          <p:nvPr/>
        </p:nvSpPr>
        <p:spPr>
          <a:xfrm>
            <a:off x="711200" y="5430520"/>
            <a:ext cx="50800" cy="416560"/>
          </a:xfrm>
          <a:prstGeom prst="rect">
            <a:avLst/>
          </a:prstGeom>
          <a:solidFill>
            <a:srgbClr val="8C2F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Urabi" descr="Ахмад Ораби-паша. Гравюра из журнала «Světozor», 1882 г.">
            <a:extLst>
              <a:ext uri="{FF2B5EF4-FFF2-40B4-BE49-F238E27FC236}">
                <a16:creationId xmlns:a16="http://schemas.microsoft.com/office/drawing/2014/main" id="{ABD65560-924C-6E21-1332-EAE6841334A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635000"/>
            <a:ext cx="2794000" cy="4826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B4532F"/>
            </a:solidFill>
          </a:ln>
        </p:spPr>
      </p:pic>
      <p:sp>
        <p:nvSpPr>
          <p:cNvPr id="13" name="Urabi niche">
            <a:extLst>
              <a:ext uri="{FF2B5EF4-FFF2-40B4-BE49-F238E27FC236}">
                <a16:creationId xmlns:a16="http://schemas.microsoft.com/office/drawing/2014/main" id="{982B414F-A47D-4E54-B2D2-A77591AF8451}"/>
              </a:ext>
            </a:extLst>
          </p:cNvPr>
          <p:cNvSpPr/>
          <p:nvPr/>
        </p:nvSpPr>
        <p:spPr>
          <a:xfrm>
            <a:off x="8674100" y="546100"/>
            <a:ext cx="2971800" cy="50038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B4532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ption Urabi">
            <a:extLst>
              <a:ext uri="{FF2B5EF4-FFF2-40B4-BE49-F238E27FC236}">
                <a16:creationId xmlns:a16="http://schemas.microsoft.com/office/drawing/2014/main" id="{A15AB3B7-963F-444F-1512-59F74E2B3A23}"/>
              </a:ext>
            </a:extLst>
          </p:cNvPr>
          <p:cNvSpPr txBox="1"/>
          <p:nvPr/>
        </p:nvSpPr>
        <p:spPr>
          <a:xfrm>
            <a:off x="8585200" y="5715000"/>
            <a:ext cx="31496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600" i="1" dirty="0">
                <a:solidFill>
                  <a:srgbClr val="57524A"/>
                </a:solidFill>
                <a:latin typeface="Segoe UI" panose="020B0502040204020203" pitchFamily="34" charset="0"/>
              </a:rPr>
              <a:t>Ахмад </a:t>
            </a:r>
            <a:r>
              <a:rPr lang="ru-RU" sz="1600" i="1" dirty="0" err="1">
                <a:solidFill>
                  <a:srgbClr val="57524A"/>
                </a:solidFill>
                <a:latin typeface="Segoe UI" panose="020B0502040204020203" pitchFamily="34" charset="0"/>
              </a:rPr>
              <a:t>Ораби</a:t>
            </a:r>
            <a:r>
              <a:rPr lang="ru-RU" sz="1600" i="1" dirty="0">
                <a:solidFill>
                  <a:srgbClr val="57524A"/>
                </a:solidFill>
                <a:latin typeface="Segoe UI" panose="020B0502040204020203" pitchFamily="34" charset="0"/>
              </a:rPr>
              <a:t>-паша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55B6AAC0-0BA0-226D-D6D0-56DC51786FC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803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rth map mount">
            <a:extLst>
              <a:ext uri="{FF2B5EF4-FFF2-40B4-BE49-F238E27FC236}">
                <a16:creationId xmlns:a16="http://schemas.microsoft.com/office/drawing/2014/main" id="{F941927D-1805-EC76-F7BF-B47B1CA3BFBE}"/>
              </a:ext>
            </a:extLst>
          </p:cNvPr>
          <p:cNvSpPr/>
          <p:nvPr/>
        </p:nvSpPr>
        <p:spPr>
          <a:xfrm>
            <a:off x="472963" y="304800"/>
            <a:ext cx="5048474" cy="6248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North map" descr="Карта: Колониальный раздел Африки (из исходной презентации)">
            <a:extLst>
              <a:ext uri="{FF2B5EF4-FFF2-40B4-BE49-F238E27FC236}">
                <a16:creationId xmlns:a16="http://schemas.microsoft.com/office/drawing/2014/main" id="{401EA7FD-5FE6-4029-4593-6F18EE3FB25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63" y="406400"/>
            <a:ext cx="4845273" cy="6045200"/>
          </a:xfrm>
          <a:prstGeom prst="rect">
            <a:avLst/>
          </a:prstGeom>
        </p:spPr>
      </p:pic>
      <p:sp>
        <p:nvSpPr>
          <p:cNvPr id="6" name="Tunis card">
            <a:extLst>
              <a:ext uri="{FF2B5EF4-FFF2-40B4-BE49-F238E27FC236}">
                <a16:creationId xmlns:a16="http://schemas.microsoft.com/office/drawing/2014/main" id="{B8BDB187-4782-7665-8794-8F94909E68FB}"/>
              </a:ext>
            </a:extLst>
          </p:cNvPr>
          <p:cNvSpPr/>
          <p:nvPr/>
        </p:nvSpPr>
        <p:spPr>
          <a:xfrm>
            <a:off x="5969000" y="635000"/>
            <a:ext cx="5613400" cy="1163320"/>
          </a:xfrm>
          <a:prstGeom prst="roundRect">
            <a:avLst>
              <a:gd name="adj" fmla="val 6000"/>
            </a:avLst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unis">
            <a:extLst>
              <a:ext uri="{FF2B5EF4-FFF2-40B4-BE49-F238E27FC236}">
                <a16:creationId xmlns:a16="http://schemas.microsoft.com/office/drawing/2014/main" id="{97658EED-7E0C-C960-9D7A-709261673009}"/>
              </a:ext>
            </a:extLst>
          </p:cNvPr>
          <p:cNvSpPr txBox="1"/>
          <p:nvPr/>
        </p:nvSpPr>
        <p:spPr>
          <a:xfrm>
            <a:off x="6248400" y="812800"/>
            <a:ext cx="5130800" cy="807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2F5C99"/>
                </a:solidFill>
                <a:latin typeface="Cambria" panose="02040503050406030204" pitchFamily="18" charset="0"/>
              </a:rPr>
              <a:t>1881 г.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– Франция установила протекторат над </a:t>
            </a:r>
            <a:r>
              <a:rPr lang="ru-RU" sz="2500" b="1" dirty="0">
                <a:solidFill>
                  <a:srgbClr val="2F5C99"/>
                </a:solidFill>
                <a:latin typeface="Segoe UI" panose="020B0502040204020203" pitchFamily="34" charset="0"/>
              </a:rPr>
              <a:t>Тунисом</a:t>
            </a:r>
          </a:p>
        </p:txBody>
      </p:sp>
      <p:sp>
        <p:nvSpPr>
          <p:cNvPr id="8" name="Tunis bar">
            <a:extLst>
              <a:ext uri="{FF2B5EF4-FFF2-40B4-BE49-F238E27FC236}">
                <a16:creationId xmlns:a16="http://schemas.microsoft.com/office/drawing/2014/main" id="{04B6886F-2947-74BB-4350-2A13A1B6F419}"/>
              </a:ext>
            </a:extLst>
          </p:cNvPr>
          <p:cNvSpPr/>
          <p:nvPr/>
        </p:nvSpPr>
        <p:spPr>
          <a:xfrm>
            <a:off x="6070600" y="762000"/>
            <a:ext cx="50800" cy="909320"/>
          </a:xfrm>
          <a:prstGeom prst="rect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orocco card">
            <a:extLst>
              <a:ext uri="{FF2B5EF4-FFF2-40B4-BE49-F238E27FC236}">
                <a16:creationId xmlns:a16="http://schemas.microsoft.com/office/drawing/2014/main" id="{262AF304-D014-3D92-D9CF-B232A823C72B}"/>
              </a:ext>
            </a:extLst>
          </p:cNvPr>
          <p:cNvSpPr/>
          <p:nvPr/>
        </p:nvSpPr>
        <p:spPr>
          <a:xfrm>
            <a:off x="5969000" y="2026920"/>
            <a:ext cx="5613400" cy="1117600"/>
          </a:xfrm>
          <a:prstGeom prst="roundRect">
            <a:avLst>
              <a:gd name="adj" fmla="val 6000"/>
            </a:avLst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orocco">
            <a:extLst>
              <a:ext uri="{FF2B5EF4-FFF2-40B4-BE49-F238E27FC236}">
                <a16:creationId xmlns:a16="http://schemas.microsoft.com/office/drawing/2014/main" id="{C4D8AFB1-3AEF-21BC-0DD7-A8CD02F35CC8}"/>
              </a:ext>
            </a:extLst>
          </p:cNvPr>
          <p:cNvSpPr txBox="1"/>
          <p:nvPr/>
        </p:nvSpPr>
        <p:spPr>
          <a:xfrm>
            <a:off x="6248400" y="2204720"/>
            <a:ext cx="5130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2F5C99"/>
                </a:solidFill>
                <a:latin typeface="Segoe UI" panose="020B0502040204020203" pitchFamily="34" charset="0"/>
              </a:rPr>
              <a:t>Марокко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постепенно становилось зависимым от Франции</a:t>
            </a:r>
          </a:p>
        </p:txBody>
      </p:sp>
      <p:sp>
        <p:nvSpPr>
          <p:cNvPr id="11" name="Morocco bar">
            <a:extLst>
              <a:ext uri="{FF2B5EF4-FFF2-40B4-BE49-F238E27FC236}">
                <a16:creationId xmlns:a16="http://schemas.microsoft.com/office/drawing/2014/main" id="{F26B10B1-6CA7-D210-24DE-2FBA59ACC5C4}"/>
              </a:ext>
            </a:extLst>
          </p:cNvPr>
          <p:cNvSpPr/>
          <p:nvPr/>
        </p:nvSpPr>
        <p:spPr>
          <a:xfrm>
            <a:off x="6070600" y="2153920"/>
            <a:ext cx="50800" cy="863600"/>
          </a:xfrm>
          <a:prstGeom prst="rect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North result card">
            <a:extLst>
              <a:ext uri="{FF2B5EF4-FFF2-40B4-BE49-F238E27FC236}">
                <a16:creationId xmlns:a16="http://schemas.microsoft.com/office/drawing/2014/main" id="{8A09B85E-87B7-202F-444E-F2DC2F02552C}"/>
              </a:ext>
            </a:extLst>
          </p:cNvPr>
          <p:cNvSpPr/>
          <p:nvPr/>
        </p:nvSpPr>
        <p:spPr>
          <a:xfrm>
            <a:off x="5969000" y="3373120"/>
            <a:ext cx="5613400" cy="1879600"/>
          </a:xfrm>
          <a:prstGeom prst="roundRect">
            <a:avLst>
              <a:gd name="adj" fmla="val 6000"/>
            </a:avLst>
          </a:prstGeom>
          <a:solidFill>
            <a:srgbClr val="F6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North result">
            <a:extLst>
              <a:ext uri="{FF2B5EF4-FFF2-40B4-BE49-F238E27FC236}">
                <a16:creationId xmlns:a16="http://schemas.microsoft.com/office/drawing/2014/main" id="{EEAE5EBF-7AB9-4E21-9F0D-2939E4B8D968}"/>
              </a:ext>
            </a:extLst>
          </p:cNvPr>
          <p:cNvSpPr txBox="1"/>
          <p:nvPr/>
        </p:nvSpPr>
        <p:spPr>
          <a:xfrm>
            <a:off x="6248400" y="3550920"/>
            <a:ext cx="51308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B4532F"/>
                </a:solidFill>
                <a:latin typeface="Segoe UI" panose="020B0502040204020203" pitchFamily="34" charset="0"/>
              </a:rPr>
              <a:t>К началу XX в.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почти все государства Северной Африки (кроме Ливии) оказались под властью европейцев</a:t>
            </a:r>
          </a:p>
        </p:txBody>
      </p:sp>
      <p:sp>
        <p:nvSpPr>
          <p:cNvPr id="14" name="North result bar">
            <a:extLst>
              <a:ext uri="{FF2B5EF4-FFF2-40B4-BE49-F238E27FC236}">
                <a16:creationId xmlns:a16="http://schemas.microsoft.com/office/drawing/2014/main" id="{887AC2A1-6539-7D55-8D62-9C57C08E94EC}"/>
              </a:ext>
            </a:extLst>
          </p:cNvPr>
          <p:cNvSpPr/>
          <p:nvPr/>
        </p:nvSpPr>
        <p:spPr>
          <a:xfrm>
            <a:off x="6070600" y="3500120"/>
            <a:ext cx="50800" cy="16256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DA5F2DE0-C704-23F5-8B3F-0724F9CFAD1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178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smail" descr="Исмаил-паша, хедив Египта. Фотография 1860–1880-х гг. Библиотека Конгресса">
            <a:extLst>
              <a:ext uri="{FF2B5EF4-FFF2-40B4-BE49-F238E27FC236}">
                <a16:creationId xmlns:a16="http://schemas.microsoft.com/office/drawing/2014/main" id="{B4FC8242-B5DF-DE99-6CFD-C72B1C08537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00" y="508000"/>
            <a:ext cx="3098800" cy="4826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C08A26"/>
            </a:solidFill>
          </a:ln>
        </p:spPr>
      </p:pic>
      <p:sp>
        <p:nvSpPr>
          <p:cNvPr id="5" name="Ismail niche">
            <a:extLst>
              <a:ext uri="{FF2B5EF4-FFF2-40B4-BE49-F238E27FC236}">
                <a16:creationId xmlns:a16="http://schemas.microsoft.com/office/drawing/2014/main" id="{030B3EA2-A193-0756-16D3-264B019EF03B}"/>
              </a:ext>
            </a:extLst>
          </p:cNvPr>
          <p:cNvSpPr/>
          <p:nvPr/>
        </p:nvSpPr>
        <p:spPr>
          <a:xfrm>
            <a:off x="8394700" y="419100"/>
            <a:ext cx="3276600" cy="50038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C08A2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Name">
            <a:extLst>
              <a:ext uri="{FF2B5EF4-FFF2-40B4-BE49-F238E27FC236}">
                <a16:creationId xmlns:a16="http://schemas.microsoft.com/office/drawing/2014/main" id="{3969D6B5-8A79-6D6C-B5D5-F58A5DC1918A}"/>
              </a:ext>
            </a:extLst>
          </p:cNvPr>
          <p:cNvSpPr txBox="1"/>
          <p:nvPr/>
        </p:nvSpPr>
        <p:spPr>
          <a:xfrm>
            <a:off x="609600" y="406400"/>
            <a:ext cx="7620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800" dirty="0" err="1">
                <a:solidFill>
                  <a:srgbClr val="C08A26"/>
                </a:solidFill>
                <a:latin typeface="Cambria" panose="02040503050406030204" pitchFamily="18" charset="0"/>
              </a:rPr>
              <a:t>Исмаи́л-паша</a:t>
            </a:r>
            <a:r>
              <a:rPr lang="ru-RU" sz="3800" dirty="0">
                <a:solidFill>
                  <a:srgbClr val="C08A26"/>
                </a:solidFill>
                <a:latin typeface="Cambria" panose="02040503050406030204" pitchFamily="18" charset="0"/>
              </a:rPr>
              <a:t>́ </a:t>
            </a:r>
            <a:r>
              <a:rPr lang="ru-RU" sz="2600" dirty="0">
                <a:solidFill>
                  <a:srgbClr val="57524A"/>
                </a:solidFill>
                <a:latin typeface="Cambria" panose="02040503050406030204" pitchFamily="18" charset="0"/>
              </a:rPr>
              <a:t>(1830-1895)</a:t>
            </a:r>
          </a:p>
        </p:txBody>
      </p:sp>
      <p:sp>
        <p:nvSpPr>
          <p:cNvPr id="7" name="Stripe">
            <a:extLst>
              <a:ext uri="{FF2B5EF4-FFF2-40B4-BE49-F238E27FC236}">
                <a16:creationId xmlns:a16="http://schemas.microsoft.com/office/drawing/2014/main" id="{50FA77C8-2BFF-C0F8-8A55-2CA05A6B6407}"/>
              </a:ext>
            </a:extLst>
          </p:cNvPr>
          <p:cNvSpPr/>
          <p:nvPr/>
        </p:nvSpPr>
        <p:spPr>
          <a:xfrm>
            <a:off x="609600" y="1112520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ripe">
            <a:extLst>
              <a:ext uri="{FF2B5EF4-FFF2-40B4-BE49-F238E27FC236}">
                <a16:creationId xmlns:a16="http://schemas.microsoft.com/office/drawing/2014/main" id="{16194729-B356-8F43-3185-12DDB59CCA7E}"/>
              </a:ext>
            </a:extLst>
          </p:cNvPr>
          <p:cNvSpPr/>
          <p:nvPr/>
        </p:nvSpPr>
        <p:spPr>
          <a:xfrm>
            <a:off x="812800" y="1112520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ripe">
            <a:extLst>
              <a:ext uri="{FF2B5EF4-FFF2-40B4-BE49-F238E27FC236}">
                <a16:creationId xmlns:a16="http://schemas.microsoft.com/office/drawing/2014/main" id="{26F8C23D-6782-FAD4-2098-34F10B31319A}"/>
              </a:ext>
            </a:extLst>
          </p:cNvPr>
          <p:cNvSpPr/>
          <p:nvPr/>
        </p:nvSpPr>
        <p:spPr>
          <a:xfrm>
            <a:off x="1016000" y="1112520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45F6A962-417E-B57A-F7DC-035447B90EEE}"/>
              </a:ext>
            </a:extLst>
          </p:cNvPr>
          <p:cNvCxnSpPr/>
          <p:nvPr/>
        </p:nvCxnSpPr>
        <p:spPr>
          <a:xfrm>
            <a:off x="1295400" y="1144270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Ismail reforms">
            <a:extLst>
              <a:ext uri="{FF2B5EF4-FFF2-40B4-BE49-F238E27FC236}">
                <a16:creationId xmlns:a16="http://schemas.microsoft.com/office/drawing/2014/main" id="{AC1345FF-9A9C-1AF5-BC92-580CEE0E7F35}"/>
              </a:ext>
            </a:extLst>
          </p:cNvPr>
          <p:cNvSpPr txBox="1"/>
          <p:nvPr/>
        </p:nvSpPr>
        <p:spPr>
          <a:xfrm>
            <a:off x="609600" y="1366520"/>
            <a:ext cx="7620000" cy="292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500" b="1" i="1" dirty="0">
                <a:solidFill>
                  <a:srgbClr val="57524A"/>
                </a:solidFill>
                <a:latin typeface="Segoe UI" panose="020B0502040204020203" pitchFamily="34" charset="0"/>
              </a:rPr>
              <a:t>Правитель Египта</a:t>
            </a:r>
          </a:p>
          <a:p>
            <a:pPr>
              <a:spcAft>
                <a:spcPts val="400"/>
              </a:spcAft>
            </a:pPr>
            <a:r>
              <a:rPr lang="ru-RU" sz="2500" b="1" dirty="0">
                <a:solidFill>
                  <a:srgbClr val="C08A26"/>
                </a:solidFill>
                <a:latin typeface="Segoe UI" panose="020B0502040204020203" pitchFamily="34" charset="0"/>
              </a:rPr>
              <a:t>Попытка модернизации страны:</a:t>
            </a:r>
          </a:p>
          <a:p>
            <a:pPr marL="304800" indent="-304800">
              <a:spcAft>
                <a:spcPts val="400"/>
              </a:spcAft>
              <a:buClr>
                <a:srgbClr val="C08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Строил каналы, железные дороги, телеграфные линии</a:t>
            </a:r>
          </a:p>
          <a:p>
            <a:pPr marL="304800" indent="-304800">
              <a:spcAft>
                <a:spcPts val="400"/>
              </a:spcAft>
              <a:buClr>
                <a:srgbClr val="C08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Возникали новые отрасли промышленности</a:t>
            </a:r>
          </a:p>
          <a:p>
            <a:pPr marL="304800" indent="-304800">
              <a:spcAft>
                <a:spcPts val="400"/>
              </a:spcAft>
              <a:buClr>
                <a:srgbClr val="C08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Запрещены рабство и работорговля</a:t>
            </a:r>
          </a:p>
          <a:p>
            <a:pPr marL="304800" indent="-304800">
              <a:spcAft>
                <a:spcPts val="400"/>
              </a:spcAft>
              <a:buClr>
                <a:srgbClr val="C08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Развитие образования, преображение городов</a:t>
            </a:r>
          </a:p>
        </p:txBody>
      </p:sp>
      <p:sp>
        <p:nvSpPr>
          <p:cNvPr id="12" name="Price card">
            <a:extLst>
              <a:ext uri="{FF2B5EF4-FFF2-40B4-BE49-F238E27FC236}">
                <a16:creationId xmlns:a16="http://schemas.microsoft.com/office/drawing/2014/main" id="{8978ED1D-768E-4E33-E16D-18CBC88FA639}"/>
              </a:ext>
            </a:extLst>
          </p:cNvPr>
          <p:cNvSpPr/>
          <p:nvPr/>
        </p:nvSpPr>
        <p:spPr>
          <a:xfrm>
            <a:off x="609600" y="4490720"/>
            <a:ext cx="10972800" cy="1112520"/>
          </a:xfrm>
          <a:prstGeom prst="roundRect">
            <a:avLst>
              <a:gd name="adj" fmla="val 6000"/>
            </a:avLst>
          </a:prstGeom>
          <a:solidFill>
            <a:srgbClr val="F3E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rice">
            <a:extLst>
              <a:ext uri="{FF2B5EF4-FFF2-40B4-BE49-F238E27FC236}">
                <a16:creationId xmlns:a16="http://schemas.microsoft.com/office/drawing/2014/main" id="{B34B91A0-FF19-04C7-1808-D4AD7DCE1932}"/>
              </a:ext>
            </a:extLst>
          </p:cNvPr>
          <p:cNvSpPr txBox="1"/>
          <p:nvPr/>
        </p:nvSpPr>
        <p:spPr>
          <a:xfrm>
            <a:off x="863600" y="4643120"/>
            <a:ext cx="10541000" cy="807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Все это требовало денег и страна </a:t>
            </a:r>
            <a:r>
              <a:rPr lang="ru-RU" sz="2400" b="1" dirty="0">
                <a:solidFill>
                  <a:srgbClr val="8C2F3E"/>
                </a:solidFill>
                <a:latin typeface="Segoe UI" panose="020B0502040204020203" pitchFamily="34" charset="0"/>
              </a:rPr>
              <a:t>увязла в кредитах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Сделал Египет </a:t>
            </a:r>
            <a:r>
              <a:rPr lang="ru-RU" sz="2400" b="1" dirty="0">
                <a:solidFill>
                  <a:srgbClr val="8C2F3E"/>
                </a:solidFill>
                <a:latin typeface="Segoe UI" panose="020B0502040204020203" pitchFamily="34" charset="0"/>
              </a:rPr>
              <a:t>гораздо более зависимым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, чем раньше</a:t>
            </a:r>
          </a:p>
        </p:txBody>
      </p:sp>
      <p:sp>
        <p:nvSpPr>
          <p:cNvPr id="14" name="Price bar">
            <a:extLst>
              <a:ext uri="{FF2B5EF4-FFF2-40B4-BE49-F238E27FC236}">
                <a16:creationId xmlns:a16="http://schemas.microsoft.com/office/drawing/2014/main" id="{089AB91B-E9B2-2C7B-97FF-EBB06B217BE7}"/>
              </a:ext>
            </a:extLst>
          </p:cNvPr>
          <p:cNvSpPr/>
          <p:nvPr/>
        </p:nvSpPr>
        <p:spPr>
          <a:xfrm>
            <a:off x="711200" y="4617720"/>
            <a:ext cx="50800" cy="858520"/>
          </a:xfrm>
          <a:prstGeom prst="rect">
            <a:avLst/>
          </a:prstGeom>
          <a:solidFill>
            <a:srgbClr val="8C2F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7539D699-5B5B-FC4C-5D77-C00B8E15EEB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021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150D210-CF5B-FC7E-8E3D-97A519692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6350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«Схватка за Африку»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C426F3F9-48DC-7B22-7DA0-65712AD1C500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B11E6F35-7A4A-1806-0D20-BC40041C60AC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7E11B18A-61F8-78AF-5E6D-7B24C7AEBEF2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87FA41DB-C593-0EFA-6418-CD3CA60A8968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cramble card">
            <a:extLst>
              <a:ext uri="{FF2B5EF4-FFF2-40B4-BE49-F238E27FC236}">
                <a16:creationId xmlns:a16="http://schemas.microsoft.com/office/drawing/2014/main" id="{E5EE37A6-8170-16A1-308D-478B86F0D293}"/>
              </a:ext>
            </a:extLst>
          </p:cNvPr>
          <p:cNvSpPr/>
          <p:nvPr/>
        </p:nvSpPr>
        <p:spPr>
          <a:xfrm>
            <a:off x="609600" y="1210564"/>
            <a:ext cx="6096000" cy="1356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cramble">
            <a:extLst>
              <a:ext uri="{FF2B5EF4-FFF2-40B4-BE49-F238E27FC236}">
                <a16:creationId xmlns:a16="http://schemas.microsoft.com/office/drawing/2014/main" id="{8E0714ED-AC61-F603-7DFA-47C3C2E66818}"/>
              </a:ext>
            </a:extLst>
          </p:cNvPr>
          <p:cNvSpPr txBox="1"/>
          <p:nvPr/>
        </p:nvSpPr>
        <p:spPr>
          <a:xfrm>
            <a:off x="863600" y="1362964"/>
            <a:ext cx="5664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4532F"/>
                </a:solidFill>
                <a:latin typeface="Segoe UI" panose="020B0502040204020203" pitchFamily="34" charset="0"/>
              </a:rPr>
              <a:t>«Схватка за Африку»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– гонка за колониями, начавшаяся после захвата Туниса и Египта</a:t>
            </a:r>
          </a:p>
        </p:txBody>
      </p:sp>
      <p:sp>
        <p:nvSpPr>
          <p:cNvPr id="9" name="Scramble bar">
            <a:extLst>
              <a:ext uri="{FF2B5EF4-FFF2-40B4-BE49-F238E27FC236}">
                <a16:creationId xmlns:a16="http://schemas.microsoft.com/office/drawing/2014/main" id="{58B13043-79CC-C9D8-F150-1D2F1349C51A}"/>
              </a:ext>
            </a:extLst>
          </p:cNvPr>
          <p:cNvSpPr/>
          <p:nvPr/>
        </p:nvSpPr>
        <p:spPr>
          <a:xfrm>
            <a:off x="711200" y="1337564"/>
            <a:ext cx="50800" cy="110236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untries card">
            <a:extLst>
              <a:ext uri="{FF2B5EF4-FFF2-40B4-BE49-F238E27FC236}">
                <a16:creationId xmlns:a16="http://schemas.microsoft.com/office/drawing/2014/main" id="{C6B1B7BF-4C85-8DF1-C489-811AC6777054}"/>
              </a:ext>
            </a:extLst>
          </p:cNvPr>
          <p:cNvSpPr/>
          <p:nvPr/>
        </p:nvSpPr>
        <p:spPr>
          <a:xfrm>
            <a:off x="609600" y="2744724"/>
            <a:ext cx="6096000" cy="1005840"/>
          </a:xfrm>
          <a:prstGeom prst="roundRect">
            <a:avLst>
              <a:gd name="adj" fmla="val 6000"/>
            </a:avLst>
          </a:prstGeom>
          <a:solidFill>
            <a:srgbClr val="E9E9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ountries">
            <a:extLst>
              <a:ext uri="{FF2B5EF4-FFF2-40B4-BE49-F238E27FC236}">
                <a16:creationId xmlns:a16="http://schemas.microsoft.com/office/drawing/2014/main" id="{806B224A-77E2-37BB-B8AA-F50697B6A9EA}"/>
              </a:ext>
            </a:extLst>
          </p:cNvPr>
          <p:cNvSpPr txBox="1"/>
          <p:nvPr/>
        </p:nvSpPr>
        <p:spPr>
          <a:xfrm>
            <a:off x="863600" y="2897124"/>
            <a:ext cx="5664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5A5E66"/>
                </a:solidFill>
                <a:latin typeface="Segoe UI" panose="020B0502040204020203" pitchFamily="34" charset="0"/>
              </a:rPr>
              <a:t>Страны: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</a:t>
            </a:r>
            <a:r>
              <a:rPr lang="ru-RU" sz="2300" b="1" dirty="0">
                <a:solidFill>
                  <a:srgbClr val="8C2F3E"/>
                </a:solidFill>
                <a:latin typeface="Segoe UI" panose="020B0502040204020203" pitchFamily="34" charset="0"/>
              </a:rPr>
              <a:t>Англия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, </a:t>
            </a:r>
            <a:r>
              <a:rPr lang="ru-RU" sz="2300" b="1" dirty="0">
                <a:solidFill>
                  <a:srgbClr val="2F5C99"/>
                </a:solidFill>
                <a:latin typeface="Segoe UI" panose="020B0502040204020203" pitchFamily="34" charset="0"/>
              </a:rPr>
              <a:t>Франция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, Германия, Италия, Испания, Португалия, Бельгия</a:t>
            </a:r>
          </a:p>
        </p:txBody>
      </p:sp>
      <p:sp>
        <p:nvSpPr>
          <p:cNvPr id="12" name="Countries bar">
            <a:extLst>
              <a:ext uri="{FF2B5EF4-FFF2-40B4-BE49-F238E27FC236}">
                <a16:creationId xmlns:a16="http://schemas.microsoft.com/office/drawing/2014/main" id="{EC7CEE28-6E4F-9EFA-D798-4C41C2A1B790}"/>
              </a:ext>
            </a:extLst>
          </p:cNvPr>
          <p:cNvSpPr/>
          <p:nvPr/>
        </p:nvSpPr>
        <p:spPr>
          <a:xfrm>
            <a:off x="711200" y="2871724"/>
            <a:ext cx="50800" cy="751840"/>
          </a:xfrm>
          <a:prstGeom prst="rect">
            <a:avLst/>
          </a:prstGeom>
          <a:solidFill>
            <a:srgbClr val="5A5E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cramble result card">
            <a:extLst>
              <a:ext uri="{FF2B5EF4-FFF2-40B4-BE49-F238E27FC236}">
                <a16:creationId xmlns:a16="http://schemas.microsoft.com/office/drawing/2014/main" id="{A7E33534-7AAA-CF72-9E07-E0B504DB1E27}"/>
              </a:ext>
            </a:extLst>
          </p:cNvPr>
          <p:cNvSpPr/>
          <p:nvPr/>
        </p:nvSpPr>
        <p:spPr>
          <a:xfrm>
            <a:off x="609600" y="3928364"/>
            <a:ext cx="6096000" cy="1005840"/>
          </a:xfrm>
          <a:prstGeom prst="roundRect">
            <a:avLst>
              <a:gd name="adj" fmla="val 6000"/>
            </a:avLst>
          </a:prstGeom>
          <a:solidFill>
            <a:srgbClr val="F6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cramble result">
            <a:extLst>
              <a:ext uri="{FF2B5EF4-FFF2-40B4-BE49-F238E27FC236}">
                <a16:creationId xmlns:a16="http://schemas.microsoft.com/office/drawing/2014/main" id="{54F6A065-4EF4-215D-F387-0E9D2D74B990}"/>
              </a:ext>
            </a:extLst>
          </p:cNvPr>
          <p:cNvSpPr txBox="1"/>
          <p:nvPr/>
        </p:nvSpPr>
        <p:spPr>
          <a:xfrm>
            <a:off x="863600" y="4080764"/>
            <a:ext cx="5664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4532F"/>
                </a:solidFill>
                <a:latin typeface="Segoe UI" panose="020B0502040204020203" pitchFamily="34" charset="0"/>
              </a:rPr>
              <a:t>Итог: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за 30 лет континент был поделен почти без остатка</a:t>
            </a:r>
          </a:p>
        </p:txBody>
      </p:sp>
      <p:sp>
        <p:nvSpPr>
          <p:cNvPr id="15" name="Scramble result bar">
            <a:extLst>
              <a:ext uri="{FF2B5EF4-FFF2-40B4-BE49-F238E27FC236}">
                <a16:creationId xmlns:a16="http://schemas.microsoft.com/office/drawing/2014/main" id="{81959082-2D00-DE82-F09F-DEF883AC49D6}"/>
              </a:ext>
            </a:extLst>
          </p:cNvPr>
          <p:cNvSpPr/>
          <p:nvPr/>
        </p:nvSpPr>
        <p:spPr>
          <a:xfrm>
            <a:off x="711200" y="4055364"/>
            <a:ext cx="50800" cy="75184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artoon mount">
            <a:extLst>
              <a:ext uri="{FF2B5EF4-FFF2-40B4-BE49-F238E27FC236}">
                <a16:creationId xmlns:a16="http://schemas.microsoft.com/office/drawing/2014/main" id="{C0E4A2B2-FA59-1D47-FE03-0580B3AF5144}"/>
              </a:ext>
            </a:extLst>
          </p:cNvPr>
          <p:cNvSpPr/>
          <p:nvPr/>
        </p:nvSpPr>
        <p:spPr>
          <a:xfrm>
            <a:off x="7112000" y="1212196"/>
            <a:ext cx="4572000" cy="430660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Cartoon" descr="Раздел Африки на Берлинской конференции. Карикатура, 1884 г. (из исходной презентации)">
            <a:extLst>
              <a:ext uri="{FF2B5EF4-FFF2-40B4-BE49-F238E27FC236}">
                <a16:creationId xmlns:a16="http://schemas.microsoft.com/office/drawing/2014/main" id="{EB20B1DC-5423-B720-C7CE-2FEEBC2B131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1339196"/>
            <a:ext cx="4318000" cy="4052608"/>
          </a:xfrm>
          <a:prstGeom prst="rect">
            <a:avLst/>
          </a:prstGeom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A95E3B83-8358-1D7E-879C-06DF01935D5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919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w 0">
            <a:extLst>
              <a:ext uri="{FF2B5EF4-FFF2-40B4-BE49-F238E27FC236}">
                <a16:creationId xmlns:a16="http://schemas.microsoft.com/office/drawing/2014/main" id="{FD031293-C645-FBEB-06E3-D0B43B3BEBFE}"/>
              </a:ext>
            </a:extLst>
          </p:cNvPr>
          <p:cNvSpPr/>
          <p:nvPr/>
        </p:nvSpPr>
        <p:spPr>
          <a:xfrm>
            <a:off x="609600" y="381000"/>
            <a:ext cx="5969000" cy="736600"/>
          </a:xfrm>
          <a:prstGeom prst="roundRect">
            <a:avLst>
              <a:gd name="adj" fmla="val 12000"/>
            </a:avLst>
          </a:prstGeom>
          <a:solidFill>
            <a:srgbClr val="FBF6EC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ow 0 bar">
            <a:extLst>
              <a:ext uri="{FF2B5EF4-FFF2-40B4-BE49-F238E27FC236}">
                <a16:creationId xmlns:a16="http://schemas.microsoft.com/office/drawing/2014/main" id="{518DD060-5467-AFC7-72F6-553C6BD9CD54}"/>
              </a:ext>
            </a:extLst>
          </p:cNvPr>
          <p:cNvSpPr/>
          <p:nvPr/>
        </p:nvSpPr>
        <p:spPr>
          <a:xfrm>
            <a:off x="609600" y="381000"/>
            <a:ext cx="101600" cy="736600"/>
          </a:xfrm>
          <a:prstGeom prst="rect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Power 0">
            <a:extLst>
              <a:ext uri="{FF2B5EF4-FFF2-40B4-BE49-F238E27FC236}">
                <a16:creationId xmlns:a16="http://schemas.microsoft.com/office/drawing/2014/main" id="{7CC60FB0-20FC-B3C4-263B-E16F6FA7EF9F}"/>
              </a:ext>
            </a:extLst>
          </p:cNvPr>
          <p:cNvSpPr txBox="1"/>
          <p:nvPr/>
        </p:nvSpPr>
        <p:spPr>
          <a:xfrm>
            <a:off x="863600" y="4572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b="1" dirty="0">
                <a:solidFill>
                  <a:srgbClr val="2F5C99"/>
                </a:solidFill>
                <a:latin typeface="Cambria" panose="02040503050406030204" pitchFamily="18" charset="0"/>
              </a:rPr>
              <a:t>Франция</a:t>
            </a:r>
          </a:p>
        </p:txBody>
      </p:sp>
      <p:sp>
        <p:nvSpPr>
          <p:cNvPr id="6" name="Share 0">
            <a:extLst>
              <a:ext uri="{FF2B5EF4-FFF2-40B4-BE49-F238E27FC236}">
                <a16:creationId xmlns:a16="http://schemas.microsoft.com/office/drawing/2014/main" id="{39A282FC-F945-8CE3-17BA-A0CDEE1F3359}"/>
              </a:ext>
            </a:extLst>
          </p:cNvPr>
          <p:cNvSpPr txBox="1"/>
          <p:nvPr/>
        </p:nvSpPr>
        <p:spPr>
          <a:xfrm>
            <a:off x="2997200" y="457200"/>
            <a:ext cx="34798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Около 1/3 Африки</a:t>
            </a:r>
          </a:p>
        </p:txBody>
      </p:sp>
      <p:sp>
        <p:nvSpPr>
          <p:cNvPr id="7" name="Row 1">
            <a:extLst>
              <a:ext uri="{FF2B5EF4-FFF2-40B4-BE49-F238E27FC236}">
                <a16:creationId xmlns:a16="http://schemas.microsoft.com/office/drawing/2014/main" id="{09BFEBCF-E214-9727-BFF2-80545AE6212A}"/>
              </a:ext>
            </a:extLst>
          </p:cNvPr>
          <p:cNvSpPr/>
          <p:nvPr/>
        </p:nvSpPr>
        <p:spPr>
          <a:xfrm>
            <a:off x="609600" y="1219200"/>
            <a:ext cx="5969000" cy="7366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ow 1 bar">
            <a:extLst>
              <a:ext uri="{FF2B5EF4-FFF2-40B4-BE49-F238E27FC236}">
                <a16:creationId xmlns:a16="http://schemas.microsoft.com/office/drawing/2014/main" id="{9E28C056-7138-F284-2DEF-6F46E9D2F5C1}"/>
              </a:ext>
            </a:extLst>
          </p:cNvPr>
          <p:cNvSpPr/>
          <p:nvPr/>
        </p:nvSpPr>
        <p:spPr>
          <a:xfrm>
            <a:off x="609600" y="1219200"/>
            <a:ext cx="101600" cy="736600"/>
          </a:xfrm>
          <a:prstGeom prst="rect">
            <a:avLst/>
          </a:prstGeom>
          <a:solidFill>
            <a:srgbClr val="8C2F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Power 1">
            <a:extLst>
              <a:ext uri="{FF2B5EF4-FFF2-40B4-BE49-F238E27FC236}">
                <a16:creationId xmlns:a16="http://schemas.microsoft.com/office/drawing/2014/main" id="{74DFF3C3-53D5-9A4B-022A-3DAA1A575BB4}"/>
              </a:ext>
            </a:extLst>
          </p:cNvPr>
          <p:cNvSpPr txBox="1"/>
          <p:nvPr/>
        </p:nvSpPr>
        <p:spPr>
          <a:xfrm>
            <a:off x="863600" y="12954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b="1" dirty="0">
                <a:solidFill>
                  <a:srgbClr val="8C2F3E"/>
                </a:solidFill>
                <a:latin typeface="Cambria" panose="02040503050406030204" pitchFamily="18" charset="0"/>
              </a:rPr>
              <a:t>Англия</a:t>
            </a:r>
          </a:p>
        </p:txBody>
      </p:sp>
      <p:sp>
        <p:nvSpPr>
          <p:cNvPr id="10" name="Share 1">
            <a:extLst>
              <a:ext uri="{FF2B5EF4-FFF2-40B4-BE49-F238E27FC236}">
                <a16:creationId xmlns:a16="http://schemas.microsoft.com/office/drawing/2014/main" id="{E998D70A-DB66-24D2-7791-D32BDD37E228}"/>
              </a:ext>
            </a:extLst>
          </p:cNvPr>
          <p:cNvSpPr txBox="1"/>
          <p:nvPr/>
        </p:nvSpPr>
        <p:spPr>
          <a:xfrm>
            <a:off x="2997200" y="1295400"/>
            <a:ext cx="34798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Нигерия, Капская колония</a:t>
            </a:r>
          </a:p>
        </p:txBody>
      </p:sp>
      <p:sp>
        <p:nvSpPr>
          <p:cNvPr id="11" name="Row 2">
            <a:extLst>
              <a:ext uri="{FF2B5EF4-FFF2-40B4-BE49-F238E27FC236}">
                <a16:creationId xmlns:a16="http://schemas.microsoft.com/office/drawing/2014/main" id="{6A8455C5-C228-671F-36A5-C48F93E50283}"/>
              </a:ext>
            </a:extLst>
          </p:cNvPr>
          <p:cNvSpPr/>
          <p:nvPr/>
        </p:nvSpPr>
        <p:spPr>
          <a:xfrm>
            <a:off x="609600" y="2057400"/>
            <a:ext cx="5969000" cy="736600"/>
          </a:xfrm>
          <a:prstGeom prst="roundRect">
            <a:avLst>
              <a:gd name="adj" fmla="val 12000"/>
            </a:avLst>
          </a:prstGeom>
          <a:solidFill>
            <a:srgbClr val="FBF6EC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ow 2 bar">
            <a:extLst>
              <a:ext uri="{FF2B5EF4-FFF2-40B4-BE49-F238E27FC236}">
                <a16:creationId xmlns:a16="http://schemas.microsoft.com/office/drawing/2014/main" id="{E5077B5F-8210-A09B-C9B3-CE6EBE018A39}"/>
              </a:ext>
            </a:extLst>
          </p:cNvPr>
          <p:cNvSpPr/>
          <p:nvPr/>
        </p:nvSpPr>
        <p:spPr>
          <a:xfrm>
            <a:off x="609600" y="2057400"/>
            <a:ext cx="101600" cy="736600"/>
          </a:xfrm>
          <a:prstGeom prst="rect">
            <a:avLst/>
          </a:prstGeom>
          <a:solidFill>
            <a:srgbClr val="2E7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ower 2">
            <a:extLst>
              <a:ext uri="{FF2B5EF4-FFF2-40B4-BE49-F238E27FC236}">
                <a16:creationId xmlns:a16="http://schemas.microsoft.com/office/drawing/2014/main" id="{FC656189-3B64-D5C1-38CD-EBF86B114EC2}"/>
              </a:ext>
            </a:extLst>
          </p:cNvPr>
          <p:cNvSpPr txBox="1"/>
          <p:nvPr/>
        </p:nvSpPr>
        <p:spPr>
          <a:xfrm>
            <a:off x="863600" y="21336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b="1" dirty="0">
                <a:solidFill>
                  <a:srgbClr val="2E7D6B"/>
                </a:solidFill>
                <a:latin typeface="Cambria" panose="02040503050406030204" pitchFamily="18" charset="0"/>
              </a:rPr>
              <a:t>Португалия</a:t>
            </a:r>
          </a:p>
        </p:txBody>
      </p:sp>
      <p:sp>
        <p:nvSpPr>
          <p:cNvPr id="14" name="Share 2">
            <a:extLst>
              <a:ext uri="{FF2B5EF4-FFF2-40B4-BE49-F238E27FC236}">
                <a16:creationId xmlns:a16="http://schemas.microsoft.com/office/drawing/2014/main" id="{569F270A-1B19-24A0-5845-DBD88B478007}"/>
              </a:ext>
            </a:extLst>
          </p:cNvPr>
          <p:cNvSpPr txBox="1"/>
          <p:nvPr/>
        </p:nvSpPr>
        <p:spPr>
          <a:xfrm>
            <a:off x="2997200" y="2133600"/>
            <a:ext cx="34798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Ангола и Мозамбик</a:t>
            </a:r>
          </a:p>
        </p:txBody>
      </p:sp>
      <p:sp>
        <p:nvSpPr>
          <p:cNvPr id="15" name="Row 3">
            <a:extLst>
              <a:ext uri="{FF2B5EF4-FFF2-40B4-BE49-F238E27FC236}">
                <a16:creationId xmlns:a16="http://schemas.microsoft.com/office/drawing/2014/main" id="{529927DE-FE4D-6A4A-201E-70529F2668F6}"/>
              </a:ext>
            </a:extLst>
          </p:cNvPr>
          <p:cNvSpPr/>
          <p:nvPr/>
        </p:nvSpPr>
        <p:spPr>
          <a:xfrm>
            <a:off x="609600" y="2895600"/>
            <a:ext cx="5969000" cy="7366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ow 3 bar">
            <a:extLst>
              <a:ext uri="{FF2B5EF4-FFF2-40B4-BE49-F238E27FC236}">
                <a16:creationId xmlns:a16="http://schemas.microsoft.com/office/drawing/2014/main" id="{4F80B213-7284-D07D-7728-49E83965434C}"/>
              </a:ext>
            </a:extLst>
          </p:cNvPr>
          <p:cNvSpPr/>
          <p:nvPr/>
        </p:nvSpPr>
        <p:spPr>
          <a:xfrm>
            <a:off x="609600" y="2895600"/>
            <a:ext cx="101600" cy="736600"/>
          </a:xfrm>
          <a:prstGeom prst="rect">
            <a:avLst/>
          </a:prstGeom>
          <a:solidFill>
            <a:srgbClr val="B886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ower 3">
            <a:extLst>
              <a:ext uri="{FF2B5EF4-FFF2-40B4-BE49-F238E27FC236}">
                <a16:creationId xmlns:a16="http://schemas.microsoft.com/office/drawing/2014/main" id="{5BF33F4D-6A86-80A3-1DB8-2490D4B75228}"/>
              </a:ext>
            </a:extLst>
          </p:cNvPr>
          <p:cNvSpPr txBox="1"/>
          <p:nvPr/>
        </p:nvSpPr>
        <p:spPr>
          <a:xfrm>
            <a:off x="863600" y="29718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b="1" dirty="0">
                <a:solidFill>
                  <a:srgbClr val="B8862B"/>
                </a:solidFill>
                <a:latin typeface="Cambria" panose="02040503050406030204" pitchFamily="18" charset="0"/>
              </a:rPr>
              <a:t>Испания</a:t>
            </a:r>
          </a:p>
        </p:txBody>
      </p:sp>
      <p:sp>
        <p:nvSpPr>
          <p:cNvPr id="18" name="Share 3">
            <a:extLst>
              <a:ext uri="{FF2B5EF4-FFF2-40B4-BE49-F238E27FC236}">
                <a16:creationId xmlns:a16="http://schemas.microsoft.com/office/drawing/2014/main" id="{6310BE81-2A5C-B43C-0C1A-A47D9B02867B}"/>
              </a:ext>
            </a:extLst>
          </p:cNvPr>
          <p:cNvSpPr txBox="1"/>
          <p:nvPr/>
        </p:nvSpPr>
        <p:spPr>
          <a:xfrm>
            <a:off x="2997200" y="2971800"/>
            <a:ext cx="34798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Часть Марокко и Западной Сахары</a:t>
            </a:r>
          </a:p>
        </p:txBody>
      </p:sp>
      <p:sp>
        <p:nvSpPr>
          <p:cNvPr id="19" name="Row 4">
            <a:extLst>
              <a:ext uri="{FF2B5EF4-FFF2-40B4-BE49-F238E27FC236}">
                <a16:creationId xmlns:a16="http://schemas.microsoft.com/office/drawing/2014/main" id="{C546E7DF-0A42-5BBC-09B2-995CA94F95E7}"/>
              </a:ext>
            </a:extLst>
          </p:cNvPr>
          <p:cNvSpPr/>
          <p:nvPr/>
        </p:nvSpPr>
        <p:spPr>
          <a:xfrm>
            <a:off x="609600" y="3733800"/>
            <a:ext cx="5969000" cy="736600"/>
          </a:xfrm>
          <a:prstGeom prst="roundRect">
            <a:avLst>
              <a:gd name="adj" fmla="val 12000"/>
            </a:avLst>
          </a:prstGeom>
          <a:solidFill>
            <a:srgbClr val="FBF6EC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ow 4 bar">
            <a:extLst>
              <a:ext uri="{FF2B5EF4-FFF2-40B4-BE49-F238E27FC236}">
                <a16:creationId xmlns:a16="http://schemas.microsoft.com/office/drawing/2014/main" id="{8238A04B-67BA-AE25-605F-D857F7CAFF92}"/>
              </a:ext>
            </a:extLst>
          </p:cNvPr>
          <p:cNvSpPr/>
          <p:nvPr/>
        </p:nvSpPr>
        <p:spPr>
          <a:xfrm>
            <a:off x="609600" y="3733800"/>
            <a:ext cx="101600" cy="736600"/>
          </a:xfrm>
          <a:prstGeom prst="rect">
            <a:avLst/>
          </a:prstGeom>
          <a:solidFill>
            <a:srgbClr val="5A5E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Power 4">
            <a:extLst>
              <a:ext uri="{FF2B5EF4-FFF2-40B4-BE49-F238E27FC236}">
                <a16:creationId xmlns:a16="http://schemas.microsoft.com/office/drawing/2014/main" id="{358636B1-423C-D174-B953-9DE10D1615DD}"/>
              </a:ext>
            </a:extLst>
          </p:cNvPr>
          <p:cNvSpPr txBox="1"/>
          <p:nvPr/>
        </p:nvSpPr>
        <p:spPr>
          <a:xfrm>
            <a:off x="863600" y="38100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b="1" dirty="0">
                <a:solidFill>
                  <a:srgbClr val="5A5E66"/>
                </a:solidFill>
                <a:latin typeface="Cambria" panose="02040503050406030204" pitchFamily="18" charset="0"/>
              </a:rPr>
              <a:t>Германия</a:t>
            </a:r>
          </a:p>
        </p:txBody>
      </p:sp>
      <p:sp>
        <p:nvSpPr>
          <p:cNvPr id="22" name="Share 4">
            <a:extLst>
              <a:ext uri="{FF2B5EF4-FFF2-40B4-BE49-F238E27FC236}">
                <a16:creationId xmlns:a16="http://schemas.microsoft.com/office/drawing/2014/main" id="{B30A0FEB-674D-36B8-275B-F9C157069A57}"/>
              </a:ext>
            </a:extLst>
          </p:cNvPr>
          <p:cNvSpPr txBox="1"/>
          <p:nvPr/>
        </p:nvSpPr>
        <p:spPr>
          <a:xfrm>
            <a:off x="2997200" y="3810000"/>
            <a:ext cx="34798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4 колонии, в т.ч. Того и Камерун</a:t>
            </a:r>
          </a:p>
        </p:txBody>
      </p:sp>
      <p:sp>
        <p:nvSpPr>
          <p:cNvPr id="23" name="Row 5">
            <a:extLst>
              <a:ext uri="{FF2B5EF4-FFF2-40B4-BE49-F238E27FC236}">
                <a16:creationId xmlns:a16="http://schemas.microsoft.com/office/drawing/2014/main" id="{4FFC3F5C-9C6C-272B-C684-692F329D6DB5}"/>
              </a:ext>
            </a:extLst>
          </p:cNvPr>
          <p:cNvSpPr/>
          <p:nvPr/>
        </p:nvSpPr>
        <p:spPr>
          <a:xfrm>
            <a:off x="609600" y="4572000"/>
            <a:ext cx="5969000" cy="7366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ow 5 bar">
            <a:extLst>
              <a:ext uri="{FF2B5EF4-FFF2-40B4-BE49-F238E27FC236}">
                <a16:creationId xmlns:a16="http://schemas.microsoft.com/office/drawing/2014/main" id="{98FE01CB-8EDE-A05B-0375-7D826D8C4CE4}"/>
              </a:ext>
            </a:extLst>
          </p:cNvPr>
          <p:cNvSpPr/>
          <p:nvPr/>
        </p:nvSpPr>
        <p:spPr>
          <a:xfrm>
            <a:off x="609600" y="4572000"/>
            <a:ext cx="101600" cy="736600"/>
          </a:xfrm>
          <a:prstGeom prst="rect">
            <a:avLst/>
          </a:prstGeom>
          <a:solidFill>
            <a:srgbClr val="4E7B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Power 5">
            <a:extLst>
              <a:ext uri="{FF2B5EF4-FFF2-40B4-BE49-F238E27FC236}">
                <a16:creationId xmlns:a16="http://schemas.microsoft.com/office/drawing/2014/main" id="{C271C493-DD12-B58B-B13D-6F2738423BD5}"/>
              </a:ext>
            </a:extLst>
          </p:cNvPr>
          <p:cNvSpPr txBox="1"/>
          <p:nvPr/>
        </p:nvSpPr>
        <p:spPr>
          <a:xfrm>
            <a:off x="863600" y="46482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b="1" dirty="0">
                <a:solidFill>
                  <a:srgbClr val="4E7B3A"/>
                </a:solidFill>
                <a:latin typeface="Cambria" panose="02040503050406030204" pitchFamily="18" charset="0"/>
              </a:rPr>
              <a:t>Италия</a:t>
            </a:r>
          </a:p>
        </p:txBody>
      </p:sp>
      <p:sp>
        <p:nvSpPr>
          <p:cNvPr id="26" name="Share 5">
            <a:extLst>
              <a:ext uri="{FF2B5EF4-FFF2-40B4-BE49-F238E27FC236}">
                <a16:creationId xmlns:a16="http://schemas.microsoft.com/office/drawing/2014/main" id="{EEFF6373-D1B9-7D16-433B-E9CAD12B6BC4}"/>
              </a:ext>
            </a:extLst>
          </p:cNvPr>
          <p:cNvSpPr txBox="1"/>
          <p:nvPr/>
        </p:nvSpPr>
        <p:spPr>
          <a:xfrm>
            <a:off x="2997200" y="4648200"/>
            <a:ext cx="34798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Часть Сомали, Ливия</a:t>
            </a:r>
          </a:p>
        </p:txBody>
      </p:sp>
      <p:sp>
        <p:nvSpPr>
          <p:cNvPr id="27" name="Row 6">
            <a:extLst>
              <a:ext uri="{FF2B5EF4-FFF2-40B4-BE49-F238E27FC236}">
                <a16:creationId xmlns:a16="http://schemas.microsoft.com/office/drawing/2014/main" id="{5C08F212-E089-9015-DF80-48DFCA134099}"/>
              </a:ext>
            </a:extLst>
          </p:cNvPr>
          <p:cNvSpPr/>
          <p:nvPr/>
        </p:nvSpPr>
        <p:spPr>
          <a:xfrm>
            <a:off x="609600" y="5410200"/>
            <a:ext cx="5969000" cy="736600"/>
          </a:xfrm>
          <a:prstGeom prst="roundRect">
            <a:avLst>
              <a:gd name="adj" fmla="val 12000"/>
            </a:avLst>
          </a:prstGeom>
          <a:solidFill>
            <a:srgbClr val="FBF6EC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Row 6 bar">
            <a:extLst>
              <a:ext uri="{FF2B5EF4-FFF2-40B4-BE49-F238E27FC236}">
                <a16:creationId xmlns:a16="http://schemas.microsoft.com/office/drawing/2014/main" id="{9E3370B4-D330-9CED-FE24-6FF9AD58D6E6}"/>
              </a:ext>
            </a:extLst>
          </p:cNvPr>
          <p:cNvSpPr/>
          <p:nvPr/>
        </p:nvSpPr>
        <p:spPr>
          <a:xfrm>
            <a:off x="609600" y="5410200"/>
            <a:ext cx="101600" cy="736600"/>
          </a:xfrm>
          <a:prstGeom prst="rect">
            <a:avLst/>
          </a:prstGeom>
          <a:solidFill>
            <a:srgbClr val="7A4E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Power 6">
            <a:extLst>
              <a:ext uri="{FF2B5EF4-FFF2-40B4-BE49-F238E27FC236}">
                <a16:creationId xmlns:a16="http://schemas.microsoft.com/office/drawing/2014/main" id="{96A9B60C-B514-9065-56EC-D3F85841AEDF}"/>
              </a:ext>
            </a:extLst>
          </p:cNvPr>
          <p:cNvSpPr txBox="1"/>
          <p:nvPr/>
        </p:nvSpPr>
        <p:spPr>
          <a:xfrm>
            <a:off x="863600" y="5486400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b="1" dirty="0">
                <a:solidFill>
                  <a:srgbClr val="7A4E8C"/>
                </a:solidFill>
                <a:latin typeface="Cambria" panose="02040503050406030204" pitchFamily="18" charset="0"/>
              </a:rPr>
              <a:t>Бельгия</a:t>
            </a:r>
          </a:p>
        </p:txBody>
      </p:sp>
      <p:sp>
        <p:nvSpPr>
          <p:cNvPr id="30" name="Share 6">
            <a:extLst>
              <a:ext uri="{FF2B5EF4-FFF2-40B4-BE49-F238E27FC236}">
                <a16:creationId xmlns:a16="http://schemas.microsoft.com/office/drawing/2014/main" id="{D621C7F1-F223-46C9-03FF-9F6DF3261CDE}"/>
              </a:ext>
            </a:extLst>
          </p:cNvPr>
          <p:cNvSpPr txBox="1"/>
          <p:nvPr/>
        </p:nvSpPr>
        <p:spPr>
          <a:xfrm>
            <a:off x="2997200" y="5486400"/>
            <a:ext cx="34798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Территория в долине р. Конго</a:t>
            </a:r>
          </a:p>
        </p:txBody>
      </p:sp>
      <p:sp>
        <p:nvSpPr>
          <p:cNvPr id="31" name="Partition map mount">
            <a:extLst>
              <a:ext uri="{FF2B5EF4-FFF2-40B4-BE49-F238E27FC236}">
                <a16:creationId xmlns:a16="http://schemas.microsoft.com/office/drawing/2014/main" id="{AED9ACFA-8B15-A2C8-E821-FCFAE8EEFAD1}"/>
              </a:ext>
            </a:extLst>
          </p:cNvPr>
          <p:cNvSpPr/>
          <p:nvPr/>
        </p:nvSpPr>
        <p:spPr>
          <a:xfrm>
            <a:off x="6858000" y="448097"/>
            <a:ext cx="4826000" cy="596180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Partition map" descr="Карта: Колониальный раздел Африки к 1914 г. (из исходной презентации)">
            <a:extLst>
              <a:ext uri="{FF2B5EF4-FFF2-40B4-BE49-F238E27FC236}">
                <a16:creationId xmlns:a16="http://schemas.microsoft.com/office/drawing/2014/main" id="{59B80414-26AC-21F7-5A62-F804DD6D85F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00" y="549697"/>
            <a:ext cx="4622800" cy="5758605"/>
          </a:xfrm>
          <a:prstGeom prst="rect">
            <a:avLst/>
          </a:prstGeom>
        </p:spPr>
      </p:pic>
      <p:sp>
        <p:nvSpPr>
          <p:cNvPr id="34" name="Signature 100ballnik.com">
            <a:extLst>
              <a:ext uri="{FF2B5EF4-FFF2-40B4-BE49-F238E27FC236}">
                <a16:creationId xmlns:a16="http://schemas.microsoft.com/office/drawing/2014/main" id="{3F7B7957-8CF2-13F6-868C-100D5B4CC1D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758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A7F69A1-0662-2A4E-FDB7-71E806738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112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«Золотой табурет»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79A69225-9225-98B1-86B7-30037112DD4C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A85F40F0-F86F-7E30-A507-46C0DEDC6FC1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89BD149A-1CD6-FDEF-289C-5C511660595C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3CCDB8E9-1060-CF71-A705-7B595BF346ED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Ashanti 1 card">
            <a:extLst>
              <a:ext uri="{FF2B5EF4-FFF2-40B4-BE49-F238E27FC236}">
                <a16:creationId xmlns:a16="http://schemas.microsoft.com/office/drawing/2014/main" id="{BFF6655F-2731-9AB3-0B21-D6EE5C33468E}"/>
              </a:ext>
            </a:extLst>
          </p:cNvPr>
          <p:cNvSpPr/>
          <p:nvPr/>
        </p:nvSpPr>
        <p:spPr>
          <a:xfrm>
            <a:off x="609600" y="1210564"/>
            <a:ext cx="7112000" cy="1498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shanti 1">
            <a:extLst>
              <a:ext uri="{FF2B5EF4-FFF2-40B4-BE49-F238E27FC236}">
                <a16:creationId xmlns:a16="http://schemas.microsoft.com/office/drawing/2014/main" id="{CA774198-E3E8-930A-60A0-F939F463D440}"/>
              </a:ext>
            </a:extLst>
          </p:cNvPr>
          <p:cNvSpPr txBox="1"/>
          <p:nvPr/>
        </p:nvSpPr>
        <p:spPr>
          <a:xfrm>
            <a:off x="889000" y="1388364"/>
            <a:ext cx="66294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Запад Африки больше всего сопротивлялся колонизаторам, особенно </a:t>
            </a:r>
            <a:r>
              <a:rPr lang="ru-RU" sz="2500" b="1" dirty="0">
                <a:solidFill>
                  <a:srgbClr val="C08A26"/>
                </a:solidFill>
                <a:latin typeface="Segoe UI" panose="020B0502040204020203" pitchFamily="34" charset="0"/>
              </a:rPr>
              <a:t>конфедерация Ашанти</a:t>
            </a:r>
          </a:p>
        </p:txBody>
      </p:sp>
      <p:sp>
        <p:nvSpPr>
          <p:cNvPr id="9" name="Ashanti 1 bar">
            <a:extLst>
              <a:ext uri="{FF2B5EF4-FFF2-40B4-BE49-F238E27FC236}">
                <a16:creationId xmlns:a16="http://schemas.microsoft.com/office/drawing/2014/main" id="{2FBF18B1-2194-616F-EBED-F2F7919205E6}"/>
              </a:ext>
            </a:extLst>
          </p:cNvPr>
          <p:cNvSpPr/>
          <p:nvPr/>
        </p:nvSpPr>
        <p:spPr>
          <a:xfrm>
            <a:off x="711200" y="1337564"/>
            <a:ext cx="50800" cy="12446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shanti 2 card">
            <a:extLst>
              <a:ext uri="{FF2B5EF4-FFF2-40B4-BE49-F238E27FC236}">
                <a16:creationId xmlns:a16="http://schemas.microsoft.com/office/drawing/2014/main" id="{9A168E78-AD23-4954-BD6F-D1D77A4D9BEC}"/>
              </a:ext>
            </a:extLst>
          </p:cNvPr>
          <p:cNvSpPr/>
          <p:nvPr/>
        </p:nvSpPr>
        <p:spPr>
          <a:xfrm>
            <a:off x="609600" y="2886964"/>
            <a:ext cx="7112000" cy="1163320"/>
          </a:xfrm>
          <a:prstGeom prst="roundRect">
            <a:avLst>
              <a:gd name="adj" fmla="val 6000"/>
            </a:avLst>
          </a:prstGeom>
          <a:solidFill>
            <a:srgbClr val="F6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shanti 2">
            <a:extLst>
              <a:ext uri="{FF2B5EF4-FFF2-40B4-BE49-F238E27FC236}">
                <a16:creationId xmlns:a16="http://schemas.microsoft.com/office/drawing/2014/main" id="{61CCB89E-EF9E-43AC-BC3A-9707D700A508}"/>
              </a:ext>
            </a:extLst>
          </p:cNvPr>
          <p:cNvSpPr txBox="1"/>
          <p:nvPr/>
        </p:nvSpPr>
        <p:spPr>
          <a:xfrm>
            <a:off x="889000" y="3064764"/>
            <a:ext cx="6629400" cy="807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C08A26"/>
                </a:solidFill>
                <a:latin typeface="Cambria" panose="02040503050406030204" pitchFamily="18" charset="0"/>
              </a:rPr>
              <a:t>С 1805 по 1896 гг.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(почти век!) сопротивлялись англичанам</a:t>
            </a:r>
          </a:p>
        </p:txBody>
      </p:sp>
      <p:sp>
        <p:nvSpPr>
          <p:cNvPr id="12" name="Ashanti 2 bar">
            <a:extLst>
              <a:ext uri="{FF2B5EF4-FFF2-40B4-BE49-F238E27FC236}">
                <a16:creationId xmlns:a16="http://schemas.microsoft.com/office/drawing/2014/main" id="{9777CB65-82A9-83C0-6D62-C76E849B2890}"/>
              </a:ext>
            </a:extLst>
          </p:cNvPr>
          <p:cNvSpPr/>
          <p:nvPr/>
        </p:nvSpPr>
        <p:spPr>
          <a:xfrm>
            <a:off x="711200" y="3013964"/>
            <a:ext cx="50800" cy="90932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shanti 3 card">
            <a:extLst>
              <a:ext uri="{FF2B5EF4-FFF2-40B4-BE49-F238E27FC236}">
                <a16:creationId xmlns:a16="http://schemas.microsoft.com/office/drawing/2014/main" id="{6B1CC1D6-1E37-89BE-CDDB-F25F8BB4CDB6}"/>
              </a:ext>
            </a:extLst>
          </p:cNvPr>
          <p:cNvSpPr/>
          <p:nvPr/>
        </p:nvSpPr>
        <p:spPr>
          <a:xfrm>
            <a:off x="609600" y="4228084"/>
            <a:ext cx="7112000" cy="1117600"/>
          </a:xfrm>
          <a:prstGeom prst="roundRect">
            <a:avLst>
              <a:gd name="adj" fmla="val 6000"/>
            </a:avLst>
          </a:prstGeom>
          <a:solidFill>
            <a:srgbClr val="F6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shanti 3">
            <a:extLst>
              <a:ext uri="{FF2B5EF4-FFF2-40B4-BE49-F238E27FC236}">
                <a16:creationId xmlns:a16="http://schemas.microsoft.com/office/drawing/2014/main" id="{51D4C363-1576-5698-5C17-FC99B11494DB}"/>
              </a:ext>
            </a:extLst>
          </p:cNvPr>
          <p:cNvSpPr txBox="1"/>
          <p:nvPr/>
        </p:nvSpPr>
        <p:spPr>
          <a:xfrm>
            <a:off x="889000" y="4405884"/>
            <a:ext cx="6629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Причина последнего всплеска сопротивления – </a:t>
            </a:r>
            <a:r>
              <a:rPr lang="ru-RU" sz="2500" b="1" dirty="0">
                <a:solidFill>
                  <a:srgbClr val="B4532F"/>
                </a:solidFill>
                <a:latin typeface="Segoe UI" panose="020B0502040204020203" pitchFamily="34" charset="0"/>
              </a:rPr>
              <a:t>табурет</a:t>
            </a:r>
          </a:p>
        </p:txBody>
      </p:sp>
      <p:sp>
        <p:nvSpPr>
          <p:cNvPr id="15" name="Ashanti 3 bar">
            <a:extLst>
              <a:ext uri="{FF2B5EF4-FFF2-40B4-BE49-F238E27FC236}">
                <a16:creationId xmlns:a16="http://schemas.microsoft.com/office/drawing/2014/main" id="{61937F3A-678E-426E-140E-38484D9AFF5D}"/>
              </a:ext>
            </a:extLst>
          </p:cNvPr>
          <p:cNvSpPr/>
          <p:nvPr/>
        </p:nvSpPr>
        <p:spPr>
          <a:xfrm>
            <a:off x="711200" y="4355084"/>
            <a:ext cx="50800" cy="8636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Warrior plate">
            <a:extLst>
              <a:ext uri="{FF2B5EF4-FFF2-40B4-BE49-F238E27FC236}">
                <a16:creationId xmlns:a16="http://schemas.microsoft.com/office/drawing/2014/main" id="{635DE08E-6A45-2DAD-7ADE-11387BA6BF13}"/>
              </a:ext>
            </a:extLst>
          </p:cNvPr>
          <p:cNvSpPr/>
          <p:nvPr/>
        </p:nvSpPr>
        <p:spPr>
          <a:xfrm>
            <a:off x="8229600" y="304800"/>
            <a:ext cx="3352800" cy="5867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Warrior" descr="Воин ашанти. Гравюра XIX в. (из исходной презентации)">
            <a:extLst>
              <a:ext uri="{FF2B5EF4-FFF2-40B4-BE49-F238E27FC236}">
                <a16:creationId xmlns:a16="http://schemas.microsoft.com/office/drawing/2014/main" id="{B3EBB2D2-A703-CE94-651E-4A730B9F4C0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431800"/>
            <a:ext cx="2946400" cy="5207000"/>
          </a:xfrm>
          <a:prstGeom prst="rect">
            <a:avLst/>
          </a:prstGeom>
        </p:spPr>
      </p:pic>
      <p:sp>
        <p:nvSpPr>
          <p:cNvPr id="19" name="Caption warrior">
            <a:extLst>
              <a:ext uri="{FF2B5EF4-FFF2-40B4-BE49-F238E27FC236}">
                <a16:creationId xmlns:a16="http://schemas.microsoft.com/office/drawing/2014/main" id="{037633DB-613F-7B24-8338-17D36645565E}"/>
              </a:ext>
            </a:extLst>
          </p:cNvPr>
          <p:cNvSpPr txBox="1"/>
          <p:nvPr/>
        </p:nvSpPr>
        <p:spPr>
          <a:xfrm>
            <a:off x="8229600" y="5791200"/>
            <a:ext cx="33528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600" i="1" dirty="0">
                <a:solidFill>
                  <a:srgbClr val="57524A"/>
                </a:solidFill>
                <a:latin typeface="Segoe UI" panose="020B0502040204020203" pitchFamily="34" charset="0"/>
              </a:rPr>
              <a:t>Воин Ашанти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3CE7FDF3-EB08-428F-0AE2-F881D1C4544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673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lden stool" descr="Золотой табурет ашанти на собственном троне. Фотография нач. XX в. (из исходной презентации)">
            <a:extLst>
              <a:ext uri="{FF2B5EF4-FFF2-40B4-BE49-F238E27FC236}">
                <a16:creationId xmlns:a16="http://schemas.microsoft.com/office/drawing/2014/main" id="{4E45E49D-39CE-E56E-E0B8-D1B309B2CD5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431800"/>
            <a:ext cx="5613400" cy="5334000"/>
          </a:xfrm>
          <a:prstGeom prst="roundRect">
            <a:avLst>
              <a:gd name="adj" fmla="val 4000"/>
            </a:avLst>
          </a:prstGeom>
          <a:ln w="19050">
            <a:solidFill>
              <a:srgbClr val="C08A2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Stool 1 card">
            <a:extLst>
              <a:ext uri="{FF2B5EF4-FFF2-40B4-BE49-F238E27FC236}">
                <a16:creationId xmlns:a16="http://schemas.microsoft.com/office/drawing/2014/main" id="{17AD49B4-0C3F-966B-198B-C4F3D8C707BA}"/>
              </a:ext>
            </a:extLst>
          </p:cNvPr>
          <p:cNvSpPr/>
          <p:nvPr/>
        </p:nvSpPr>
        <p:spPr>
          <a:xfrm>
            <a:off x="609600" y="762000"/>
            <a:ext cx="5029200" cy="1686560"/>
          </a:xfrm>
          <a:prstGeom prst="roundRect">
            <a:avLst>
              <a:gd name="adj" fmla="val 6000"/>
            </a:avLst>
          </a:prstGeom>
          <a:solidFill>
            <a:srgbClr val="F6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tool 1">
            <a:extLst>
              <a:ext uri="{FF2B5EF4-FFF2-40B4-BE49-F238E27FC236}">
                <a16:creationId xmlns:a16="http://schemas.microsoft.com/office/drawing/2014/main" id="{F94D36F8-32E9-35C2-63AF-FF70BAE5C1C0}"/>
              </a:ext>
            </a:extLst>
          </p:cNvPr>
          <p:cNvSpPr txBox="1"/>
          <p:nvPr/>
        </p:nvSpPr>
        <p:spPr>
          <a:xfrm>
            <a:off x="914400" y="965200"/>
            <a:ext cx="44958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b="1" dirty="0">
                <a:solidFill>
                  <a:srgbClr val="C08A26"/>
                </a:solidFill>
                <a:latin typeface="Cambria" panose="02040503050406030204" pitchFamily="18" charset="0"/>
              </a:rPr>
              <a:t>«Золотой табурет»</a:t>
            </a: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 - символ страны, вместилище душ всех живых и мертвых</a:t>
            </a:r>
          </a:p>
        </p:txBody>
      </p:sp>
      <p:sp>
        <p:nvSpPr>
          <p:cNvPr id="7" name="Stool 1 bar">
            <a:extLst>
              <a:ext uri="{FF2B5EF4-FFF2-40B4-BE49-F238E27FC236}">
                <a16:creationId xmlns:a16="http://schemas.microsoft.com/office/drawing/2014/main" id="{A0FD3F3E-29CE-5FD9-262A-31FA85183B41}"/>
              </a:ext>
            </a:extLst>
          </p:cNvPr>
          <p:cNvSpPr/>
          <p:nvPr/>
        </p:nvSpPr>
        <p:spPr>
          <a:xfrm>
            <a:off x="711200" y="889000"/>
            <a:ext cx="50800" cy="143256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ool 2 card">
            <a:extLst>
              <a:ext uri="{FF2B5EF4-FFF2-40B4-BE49-F238E27FC236}">
                <a16:creationId xmlns:a16="http://schemas.microsoft.com/office/drawing/2014/main" id="{A3711885-C84A-5CA1-EC30-F165B328530B}"/>
              </a:ext>
            </a:extLst>
          </p:cNvPr>
          <p:cNvSpPr/>
          <p:nvPr/>
        </p:nvSpPr>
        <p:spPr>
          <a:xfrm>
            <a:off x="609600" y="2702560"/>
            <a:ext cx="5029200" cy="1229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ool 2">
            <a:extLst>
              <a:ext uri="{FF2B5EF4-FFF2-40B4-BE49-F238E27FC236}">
                <a16:creationId xmlns:a16="http://schemas.microsoft.com/office/drawing/2014/main" id="{2453B8AB-A384-A1B6-62BA-7E5BDB5492D4}"/>
              </a:ext>
            </a:extLst>
          </p:cNvPr>
          <p:cNvSpPr txBox="1"/>
          <p:nvPr/>
        </p:nvSpPr>
        <p:spPr>
          <a:xfrm>
            <a:off x="914400" y="2905760"/>
            <a:ext cx="44958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На табурете запрещалось сидеть, </a:t>
            </a:r>
            <a:r>
              <a:rPr lang="ru-RU" sz="2700" b="1" dirty="0">
                <a:solidFill>
                  <a:srgbClr val="B4532F"/>
                </a:solidFill>
                <a:latin typeface="Segoe UI" panose="020B0502040204020203" pitchFamily="34" charset="0"/>
              </a:rPr>
              <a:t>даже королям</a:t>
            </a:r>
          </a:p>
        </p:txBody>
      </p:sp>
      <p:sp>
        <p:nvSpPr>
          <p:cNvPr id="10" name="Stool 2 bar">
            <a:extLst>
              <a:ext uri="{FF2B5EF4-FFF2-40B4-BE49-F238E27FC236}">
                <a16:creationId xmlns:a16="http://schemas.microsoft.com/office/drawing/2014/main" id="{8801D766-6D63-CEF2-A6EA-71CE1EAA4B81}"/>
              </a:ext>
            </a:extLst>
          </p:cNvPr>
          <p:cNvSpPr/>
          <p:nvPr/>
        </p:nvSpPr>
        <p:spPr>
          <a:xfrm>
            <a:off x="711200" y="2829560"/>
            <a:ext cx="50800" cy="97536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ption stool">
            <a:extLst>
              <a:ext uri="{FF2B5EF4-FFF2-40B4-BE49-F238E27FC236}">
                <a16:creationId xmlns:a16="http://schemas.microsoft.com/office/drawing/2014/main" id="{95A99B86-5A43-76DB-24F0-E3E2FA8866BB}"/>
              </a:ext>
            </a:extLst>
          </p:cNvPr>
          <p:cNvSpPr txBox="1"/>
          <p:nvPr/>
        </p:nvSpPr>
        <p:spPr>
          <a:xfrm>
            <a:off x="5969000" y="5918200"/>
            <a:ext cx="56134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600" i="1" dirty="0">
                <a:solidFill>
                  <a:srgbClr val="57524A"/>
                </a:solidFill>
                <a:latin typeface="Segoe UI" panose="020B0502040204020203" pitchFamily="34" charset="0"/>
              </a:rPr>
              <a:t>Золотой трон на троне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E21F9902-C851-E447-1F1A-DA2213C078A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109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r date">
            <a:extLst>
              <a:ext uri="{FF2B5EF4-FFF2-40B4-BE49-F238E27FC236}">
                <a16:creationId xmlns:a16="http://schemas.microsoft.com/office/drawing/2014/main" id="{4C9CFCC0-2A4F-406C-22A8-24BF46E670D0}"/>
              </a:ext>
            </a:extLst>
          </p:cNvPr>
          <p:cNvSpPr txBox="1"/>
          <p:nvPr/>
        </p:nvSpPr>
        <p:spPr>
          <a:xfrm>
            <a:off x="609600" y="381000"/>
            <a:ext cx="109728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b="1" dirty="0">
                <a:solidFill>
                  <a:srgbClr val="B4532F"/>
                </a:solidFill>
                <a:latin typeface="Cambria" panose="02040503050406030204" pitchFamily="18" charset="0"/>
              </a:rPr>
              <a:t>1900 г.</a:t>
            </a:r>
            <a:r>
              <a:rPr lang="ru-RU" sz="3000" dirty="0">
                <a:solidFill>
                  <a:srgbClr val="B4532F"/>
                </a:solidFill>
                <a:latin typeface="Cambria" panose="02040503050406030204" pitchFamily="18" charset="0"/>
              </a:rPr>
              <a:t> – начало войны «Золотого табурета»</a:t>
            </a:r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3EF03DE6-AB16-E611-42F8-1DF864851F98}"/>
              </a:ext>
            </a:extLst>
          </p:cNvPr>
          <p:cNvSpPr/>
          <p:nvPr/>
        </p:nvSpPr>
        <p:spPr>
          <a:xfrm>
            <a:off x="609600" y="1056640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DCCFD9A0-4A40-7956-8359-A23B6D25F2A7}"/>
              </a:ext>
            </a:extLst>
          </p:cNvPr>
          <p:cNvSpPr/>
          <p:nvPr/>
        </p:nvSpPr>
        <p:spPr>
          <a:xfrm>
            <a:off x="812800" y="1056640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tripe">
            <a:extLst>
              <a:ext uri="{FF2B5EF4-FFF2-40B4-BE49-F238E27FC236}">
                <a16:creationId xmlns:a16="http://schemas.microsoft.com/office/drawing/2014/main" id="{D0E00287-8895-4802-49FB-F87169C2B128}"/>
              </a:ext>
            </a:extLst>
          </p:cNvPr>
          <p:cNvSpPr/>
          <p:nvPr/>
        </p:nvSpPr>
        <p:spPr>
          <a:xfrm>
            <a:off x="1016000" y="1056640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EBA82E9F-9776-C7C8-9EDA-AEAC7490E74F}"/>
              </a:ext>
            </a:extLst>
          </p:cNvPr>
          <p:cNvCxnSpPr/>
          <p:nvPr/>
        </p:nvCxnSpPr>
        <p:spPr>
          <a:xfrm>
            <a:off x="1295400" y="1088390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War reason card">
            <a:extLst>
              <a:ext uri="{FF2B5EF4-FFF2-40B4-BE49-F238E27FC236}">
                <a16:creationId xmlns:a16="http://schemas.microsoft.com/office/drawing/2014/main" id="{2ACE0BF9-FF23-AA09-7B47-C705B3D76DE4}"/>
              </a:ext>
            </a:extLst>
          </p:cNvPr>
          <p:cNvSpPr/>
          <p:nvPr/>
        </p:nvSpPr>
        <p:spPr>
          <a:xfrm>
            <a:off x="609600" y="1285240"/>
            <a:ext cx="10972800" cy="1005840"/>
          </a:xfrm>
          <a:prstGeom prst="roundRect">
            <a:avLst>
              <a:gd name="adj" fmla="val 6000"/>
            </a:avLst>
          </a:prstGeom>
          <a:solidFill>
            <a:srgbClr val="F6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War reason">
            <a:extLst>
              <a:ext uri="{FF2B5EF4-FFF2-40B4-BE49-F238E27FC236}">
                <a16:creationId xmlns:a16="http://schemas.microsoft.com/office/drawing/2014/main" id="{0D1CA83B-6AB3-84E0-7E39-043DB0A5BB85}"/>
              </a:ext>
            </a:extLst>
          </p:cNvPr>
          <p:cNvSpPr txBox="1"/>
          <p:nvPr/>
        </p:nvSpPr>
        <p:spPr>
          <a:xfrm>
            <a:off x="863600" y="1437640"/>
            <a:ext cx="10541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4532F"/>
                </a:solidFill>
                <a:latin typeface="Segoe UI" panose="020B0502040204020203" pitchFamily="34" charset="0"/>
              </a:rPr>
              <a:t>Причина: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английский губернатор, выступая перед вождями, потребовал предоставить ему табурет, чтобы на него сесть</a:t>
            </a:r>
          </a:p>
        </p:txBody>
      </p:sp>
      <p:sp>
        <p:nvSpPr>
          <p:cNvPr id="10" name="War reason bar">
            <a:extLst>
              <a:ext uri="{FF2B5EF4-FFF2-40B4-BE49-F238E27FC236}">
                <a16:creationId xmlns:a16="http://schemas.microsoft.com/office/drawing/2014/main" id="{059F5956-BF3B-3E98-5C08-D8C30C170D75}"/>
              </a:ext>
            </a:extLst>
          </p:cNvPr>
          <p:cNvSpPr/>
          <p:nvPr/>
        </p:nvSpPr>
        <p:spPr>
          <a:xfrm>
            <a:off x="711200" y="1412240"/>
            <a:ext cx="50800" cy="75184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utcomes">
            <a:extLst>
              <a:ext uri="{FF2B5EF4-FFF2-40B4-BE49-F238E27FC236}">
                <a16:creationId xmlns:a16="http://schemas.microsoft.com/office/drawing/2014/main" id="{B3913017-CCDC-5454-1D0C-AD854CDA34FD}"/>
              </a:ext>
            </a:extLst>
          </p:cNvPr>
          <p:cNvSpPr txBox="1"/>
          <p:nvPr/>
        </p:nvSpPr>
        <p:spPr>
          <a:xfrm>
            <a:off x="609600" y="2418080"/>
            <a:ext cx="7112000" cy="2204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400"/>
              </a:spcAft>
              <a:buClr>
                <a:srgbClr val="8C2F3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Началось восстание, но оно было подавлено и территории Ашанти стали </a:t>
            </a:r>
            <a:r>
              <a:rPr lang="ru-RU" sz="2300" b="1" dirty="0">
                <a:solidFill>
                  <a:srgbClr val="8C2F3E"/>
                </a:solidFill>
                <a:latin typeface="Segoe UI" panose="020B0502040204020203" pitchFamily="34" charset="0"/>
              </a:rPr>
              <a:t>колонией Англии</a:t>
            </a:r>
          </a:p>
          <a:p>
            <a:pPr marL="304800" indent="-304800">
              <a:spcAft>
                <a:spcPts val="400"/>
              </a:spcAft>
              <a:buClr>
                <a:srgbClr val="8C2F3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Соседнюю «империю» </a:t>
            </a:r>
            <a:r>
              <a:rPr lang="ru-RU" sz="2300" dirty="0" err="1">
                <a:solidFill>
                  <a:srgbClr val="26231F"/>
                </a:solidFill>
                <a:latin typeface="Segoe UI" panose="020B0502040204020203" pitchFamily="34" charset="0"/>
              </a:rPr>
              <a:t>Вассулу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колонизировала </a:t>
            </a:r>
            <a:r>
              <a:rPr lang="ru-RU" sz="2300" b="1" dirty="0">
                <a:solidFill>
                  <a:srgbClr val="2F5C99"/>
                </a:solidFill>
                <a:latin typeface="Segoe UI" panose="020B0502040204020203" pitchFamily="34" charset="0"/>
              </a:rPr>
              <a:t>Франция</a:t>
            </a:r>
          </a:p>
          <a:p>
            <a:pPr marL="304800" indent="-304800">
              <a:spcAft>
                <a:spcPts val="400"/>
              </a:spcAft>
              <a:buClr>
                <a:srgbClr val="8C2F3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Из африканских стран только </a:t>
            </a:r>
            <a:r>
              <a:rPr lang="ru-RU" sz="2300" b="1" dirty="0">
                <a:solidFill>
                  <a:srgbClr val="3E6B4A"/>
                </a:solidFill>
                <a:latin typeface="Segoe UI" panose="020B0502040204020203" pitchFamily="34" charset="0"/>
              </a:rPr>
              <a:t>Эфиопия и Либерия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сохранили независимость</a:t>
            </a:r>
          </a:p>
        </p:txBody>
      </p:sp>
      <p:pic>
        <p:nvPicPr>
          <p:cNvPr id="13" name="Asante stool" descr="Табурет ашанти, резное дерево, XIX–XX вв. (из исходной презентации)">
            <a:extLst>
              <a:ext uri="{FF2B5EF4-FFF2-40B4-BE49-F238E27FC236}">
                <a16:creationId xmlns:a16="http://schemas.microsoft.com/office/drawing/2014/main" id="{64E1F741-085C-FD4F-2799-107E55E0467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418080"/>
            <a:ext cx="3454400" cy="3931920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F6A54751-9C2B-026A-F5EF-A93419DCC7A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168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BA05E06-5AD6-F94E-31B8-A34B58792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620000" cy="110032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Эфиопия — страна, сохранившая свободу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BE113D8E-EF3B-8AF2-F74B-6252B58B4047}"/>
              </a:ext>
            </a:extLst>
          </p:cNvPr>
          <p:cNvSpPr/>
          <p:nvPr/>
        </p:nvSpPr>
        <p:spPr>
          <a:xfrm>
            <a:off x="609600" y="1532128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A4E38C0E-7141-87F6-0641-09BC47B3C995}"/>
              </a:ext>
            </a:extLst>
          </p:cNvPr>
          <p:cNvSpPr/>
          <p:nvPr/>
        </p:nvSpPr>
        <p:spPr>
          <a:xfrm>
            <a:off x="812800" y="1532128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F8F589D3-4F87-E768-FB39-D7B257D75F25}"/>
              </a:ext>
            </a:extLst>
          </p:cNvPr>
          <p:cNvSpPr/>
          <p:nvPr/>
        </p:nvSpPr>
        <p:spPr>
          <a:xfrm>
            <a:off x="1016000" y="1532128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4910BE02-B158-4B18-B132-DF45DFAAEFC9}"/>
              </a:ext>
            </a:extLst>
          </p:cNvPr>
          <p:cNvCxnSpPr/>
          <p:nvPr/>
        </p:nvCxnSpPr>
        <p:spPr>
          <a:xfrm>
            <a:off x="1295400" y="1563878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wodros">
            <a:extLst>
              <a:ext uri="{FF2B5EF4-FFF2-40B4-BE49-F238E27FC236}">
                <a16:creationId xmlns:a16="http://schemas.microsoft.com/office/drawing/2014/main" id="{49747ADC-84A2-7065-6135-8F08D7571441}"/>
              </a:ext>
            </a:extLst>
          </p:cNvPr>
          <p:cNvSpPr txBox="1"/>
          <p:nvPr/>
        </p:nvSpPr>
        <p:spPr>
          <a:xfrm>
            <a:off x="609600" y="1760728"/>
            <a:ext cx="7620000" cy="3550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0"/>
              </a:spcAft>
            </a:pPr>
            <a:r>
              <a:rPr lang="ru-RU" sz="2600" b="1" dirty="0">
                <a:solidFill>
                  <a:srgbClr val="3E6B4A"/>
                </a:solidFill>
                <a:latin typeface="Segoe UI" panose="020B0502040204020203" pitchFamily="34" charset="0"/>
              </a:rPr>
              <a:t>Середина XIX в.</a:t>
            </a:r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 – один из местных властителей объединил разрозненные земли и провозгласил себя императором под именем </a:t>
            </a:r>
            <a:r>
              <a:rPr lang="ru-RU" sz="2600" b="1" dirty="0" err="1">
                <a:solidFill>
                  <a:srgbClr val="3E6B4A"/>
                </a:solidFill>
                <a:latin typeface="Segoe UI" panose="020B0502040204020203" pitchFamily="34" charset="0"/>
              </a:rPr>
              <a:t>Теодроса</a:t>
            </a:r>
            <a:r>
              <a:rPr lang="ru-RU" sz="2600" b="1" dirty="0">
                <a:solidFill>
                  <a:srgbClr val="3E6B4A"/>
                </a:solidFill>
                <a:latin typeface="Segoe UI" panose="020B0502040204020203" pitchFamily="34" charset="0"/>
              </a:rPr>
              <a:t> II</a:t>
            </a:r>
          </a:p>
          <a:p>
            <a:pPr marL="304800" indent="-304800">
              <a:spcAft>
                <a:spcPts val="1000"/>
              </a:spcAft>
              <a:buClr>
                <a:srgbClr val="3E6B4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Запретил работорговлю, провел налоговую реформу</a:t>
            </a:r>
          </a:p>
          <a:p>
            <a:pPr marL="304800" indent="-304800">
              <a:spcAft>
                <a:spcPts val="1000"/>
              </a:spcAft>
              <a:buClr>
                <a:srgbClr val="3E6B4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Укрепление страны </a:t>
            </a:r>
            <a:r>
              <a:rPr lang="ru-RU" sz="2600" b="1" dirty="0">
                <a:solidFill>
                  <a:srgbClr val="8C2F3E"/>
                </a:solidFill>
                <a:latin typeface="Segoe UI" panose="020B0502040204020203" pitchFamily="34" charset="0"/>
              </a:rPr>
              <a:t>не устраивало Англию</a:t>
            </a:r>
          </a:p>
          <a:p>
            <a:pPr>
              <a:spcAft>
                <a:spcPts val="1000"/>
              </a:spcAft>
            </a:pPr>
            <a:r>
              <a:rPr lang="ru-RU" sz="2600" b="1" dirty="0">
                <a:solidFill>
                  <a:srgbClr val="3E6B4A"/>
                </a:solidFill>
                <a:latin typeface="Segoe UI" panose="020B0502040204020203" pitchFamily="34" charset="0"/>
              </a:rPr>
              <a:t>Итог:</a:t>
            </a:r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 </a:t>
            </a:r>
            <a:r>
              <a:rPr lang="ru-RU" sz="2600" dirty="0" err="1">
                <a:solidFill>
                  <a:srgbClr val="26231F"/>
                </a:solidFill>
                <a:latin typeface="Segoe UI" panose="020B0502040204020203" pitchFamily="34" charset="0"/>
              </a:rPr>
              <a:t>Теодрос</a:t>
            </a:r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 II потерпел поражение и застрелился, вновь начались усобицы</a:t>
            </a:r>
          </a:p>
        </p:txBody>
      </p:sp>
      <p:pic>
        <p:nvPicPr>
          <p:cNvPr id="9" name="Tewodros" descr="Теодрос II. Рисунок 1860-х гг.">
            <a:extLst>
              <a:ext uri="{FF2B5EF4-FFF2-40B4-BE49-F238E27FC236}">
                <a16:creationId xmlns:a16="http://schemas.microsoft.com/office/drawing/2014/main" id="{FCF84894-CA68-8112-30A0-6C20AA677F7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0" y="762000"/>
            <a:ext cx="2286000" cy="3810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3E6B4A"/>
            </a:solidFill>
          </a:ln>
        </p:spPr>
      </p:pic>
      <p:sp>
        <p:nvSpPr>
          <p:cNvPr id="10" name="Tewodros niche">
            <a:extLst>
              <a:ext uri="{FF2B5EF4-FFF2-40B4-BE49-F238E27FC236}">
                <a16:creationId xmlns:a16="http://schemas.microsoft.com/office/drawing/2014/main" id="{024ED694-516C-D95C-3B96-91BE48F71C94}"/>
              </a:ext>
            </a:extLst>
          </p:cNvPr>
          <p:cNvSpPr/>
          <p:nvPr/>
        </p:nvSpPr>
        <p:spPr>
          <a:xfrm>
            <a:off x="8928100" y="673100"/>
            <a:ext cx="2463800" cy="39878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3E6B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ption Tewodros">
            <a:extLst>
              <a:ext uri="{FF2B5EF4-FFF2-40B4-BE49-F238E27FC236}">
                <a16:creationId xmlns:a16="http://schemas.microsoft.com/office/drawing/2014/main" id="{EC9F10DC-BF57-875F-1DE5-2E78788365ED}"/>
              </a:ext>
            </a:extLst>
          </p:cNvPr>
          <p:cNvSpPr txBox="1"/>
          <p:nvPr/>
        </p:nvSpPr>
        <p:spPr>
          <a:xfrm>
            <a:off x="8585200" y="4876800"/>
            <a:ext cx="31496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i="1" err="1">
                <a:solidFill>
                  <a:srgbClr val="57524A"/>
                </a:solidFill>
                <a:latin typeface="Segoe UI" panose="020B0502040204020203" pitchFamily="34" charset="0"/>
              </a:rPr>
              <a:t>Теодрос</a:t>
            </a:r>
            <a:r>
              <a:rPr lang="ru-RU" sz="2200" i="1">
                <a:solidFill>
                  <a:srgbClr val="57524A"/>
                </a:solidFill>
                <a:latin typeface="Segoe UI" panose="020B0502040204020203" pitchFamily="34" charset="0"/>
              </a:rPr>
              <a:t> II</a:t>
            </a:r>
            <a:endParaRPr lang="ru-RU" sz="2200" i="1" dirty="0">
              <a:solidFill>
                <a:srgbClr val="57524A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82060AF1-054C-A5DA-3C4B-79EC552DB88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280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enelik" descr="Менелик II, император Эфиопии, в коронационном облачении. Фотография кон. XIX в.">
            <a:extLst>
              <a:ext uri="{FF2B5EF4-FFF2-40B4-BE49-F238E27FC236}">
                <a16:creationId xmlns:a16="http://schemas.microsoft.com/office/drawing/2014/main" id="{FFD3279B-9596-D22B-7D67-10C19D31BBD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4826000" cy="5969000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Name">
            <a:extLst>
              <a:ext uri="{FF2B5EF4-FFF2-40B4-BE49-F238E27FC236}">
                <a16:creationId xmlns:a16="http://schemas.microsoft.com/office/drawing/2014/main" id="{83FE7FF3-31DA-AFD8-C438-62C11CAA1E6D}"/>
              </a:ext>
            </a:extLst>
          </p:cNvPr>
          <p:cNvSpPr txBox="1"/>
          <p:nvPr/>
        </p:nvSpPr>
        <p:spPr>
          <a:xfrm>
            <a:off x="5740400" y="508000"/>
            <a:ext cx="5842000" cy="112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400" err="1">
                <a:solidFill>
                  <a:srgbClr val="3E6B4A"/>
                </a:solidFill>
                <a:latin typeface="Cambria" panose="02040503050406030204" pitchFamily="18" charset="0"/>
              </a:rPr>
              <a:t>Менелик</a:t>
            </a:r>
            <a:r>
              <a:rPr lang="ru-RU" sz="4400">
                <a:solidFill>
                  <a:srgbClr val="3E6B4A"/>
                </a:solidFill>
                <a:latin typeface="Cambria" panose="02040503050406030204" pitchFamily="18" charset="0"/>
              </a:rPr>
              <a:t> II</a:t>
            </a:r>
          </a:p>
          <a:p>
            <a:r>
              <a:rPr lang="ru-RU" sz="3000">
                <a:solidFill>
                  <a:srgbClr val="57524A"/>
                </a:solidFill>
                <a:latin typeface="Cambria" panose="02040503050406030204" pitchFamily="18" charset="0"/>
              </a:rPr>
              <a:t>(1889-1913)</a:t>
            </a:r>
            <a:endParaRPr lang="ru-RU" sz="3000" dirty="0">
              <a:solidFill>
                <a:srgbClr val="57524A"/>
              </a:solidFill>
              <a:latin typeface="Cambria" panose="02040503050406030204" pitchFamily="18" charset="0"/>
            </a:endParaRPr>
          </a:p>
        </p:txBody>
      </p:sp>
      <p:sp>
        <p:nvSpPr>
          <p:cNvPr id="6" name="Stripe">
            <a:extLst>
              <a:ext uri="{FF2B5EF4-FFF2-40B4-BE49-F238E27FC236}">
                <a16:creationId xmlns:a16="http://schemas.microsoft.com/office/drawing/2014/main" id="{EABE4424-DD9B-9106-3AE0-DCF91A301D75}"/>
              </a:ext>
            </a:extLst>
          </p:cNvPr>
          <p:cNvSpPr/>
          <p:nvPr/>
        </p:nvSpPr>
        <p:spPr>
          <a:xfrm>
            <a:off x="5740400" y="1762760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ripe">
            <a:extLst>
              <a:ext uri="{FF2B5EF4-FFF2-40B4-BE49-F238E27FC236}">
                <a16:creationId xmlns:a16="http://schemas.microsoft.com/office/drawing/2014/main" id="{9002B4AE-31CE-AA94-D9EB-425482C88918}"/>
              </a:ext>
            </a:extLst>
          </p:cNvPr>
          <p:cNvSpPr/>
          <p:nvPr/>
        </p:nvSpPr>
        <p:spPr>
          <a:xfrm>
            <a:off x="5943600" y="1762760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ripe">
            <a:extLst>
              <a:ext uri="{FF2B5EF4-FFF2-40B4-BE49-F238E27FC236}">
                <a16:creationId xmlns:a16="http://schemas.microsoft.com/office/drawing/2014/main" id="{A187F9B4-232A-C41E-9571-491668C1FBBC}"/>
              </a:ext>
            </a:extLst>
          </p:cNvPr>
          <p:cNvSpPr/>
          <p:nvPr/>
        </p:nvSpPr>
        <p:spPr>
          <a:xfrm>
            <a:off x="6146800" y="1762760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Rule">
            <a:extLst>
              <a:ext uri="{FF2B5EF4-FFF2-40B4-BE49-F238E27FC236}">
                <a16:creationId xmlns:a16="http://schemas.microsoft.com/office/drawing/2014/main" id="{F9604A86-74B4-14C6-F842-D8C8B5A2DA02}"/>
              </a:ext>
            </a:extLst>
          </p:cNvPr>
          <p:cNvCxnSpPr/>
          <p:nvPr/>
        </p:nvCxnSpPr>
        <p:spPr>
          <a:xfrm>
            <a:off x="6426200" y="1794510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Menelik 1 card">
            <a:extLst>
              <a:ext uri="{FF2B5EF4-FFF2-40B4-BE49-F238E27FC236}">
                <a16:creationId xmlns:a16="http://schemas.microsoft.com/office/drawing/2014/main" id="{869359FB-95AB-9904-CF48-4A1E171BCC19}"/>
              </a:ext>
            </a:extLst>
          </p:cNvPr>
          <p:cNvSpPr/>
          <p:nvPr/>
        </p:nvSpPr>
        <p:spPr>
          <a:xfrm>
            <a:off x="5740400" y="2067560"/>
            <a:ext cx="5842000" cy="111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enelik 1">
            <a:extLst>
              <a:ext uri="{FF2B5EF4-FFF2-40B4-BE49-F238E27FC236}">
                <a16:creationId xmlns:a16="http://schemas.microsoft.com/office/drawing/2014/main" id="{D663EDFA-B305-A433-7899-C9644384A1A9}"/>
              </a:ext>
            </a:extLst>
          </p:cNvPr>
          <p:cNvSpPr txBox="1"/>
          <p:nvPr/>
        </p:nvSpPr>
        <p:spPr>
          <a:xfrm>
            <a:off x="6019800" y="2245360"/>
            <a:ext cx="5359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Фактически стал создателем современной Эфиопии</a:t>
            </a:r>
          </a:p>
        </p:txBody>
      </p:sp>
      <p:sp>
        <p:nvSpPr>
          <p:cNvPr id="12" name="Menelik 1 bar">
            <a:extLst>
              <a:ext uri="{FF2B5EF4-FFF2-40B4-BE49-F238E27FC236}">
                <a16:creationId xmlns:a16="http://schemas.microsoft.com/office/drawing/2014/main" id="{9792B98C-B3A9-FFB5-5271-E01AD6652690}"/>
              </a:ext>
            </a:extLst>
          </p:cNvPr>
          <p:cNvSpPr/>
          <p:nvPr/>
        </p:nvSpPr>
        <p:spPr>
          <a:xfrm>
            <a:off x="5842000" y="2194560"/>
            <a:ext cx="50800" cy="8636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enelik 2 card">
            <a:extLst>
              <a:ext uri="{FF2B5EF4-FFF2-40B4-BE49-F238E27FC236}">
                <a16:creationId xmlns:a16="http://schemas.microsoft.com/office/drawing/2014/main" id="{1A604D2F-D49F-3C6E-841F-2869E1BBC2A3}"/>
              </a:ext>
            </a:extLst>
          </p:cNvPr>
          <p:cNvSpPr/>
          <p:nvPr/>
        </p:nvSpPr>
        <p:spPr>
          <a:xfrm>
            <a:off x="5740400" y="3362960"/>
            <a:ext cx="5842000" cy="111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enelik 2">
            <a:extLst>
              <a:ext uri="{FF2B5EF4-FFF2-40B4-BE49-F238E27FC236}">
                <a16:creationId xmlns:a16="http://schemas.microsoft.com/office/drawing/2014/main" id="{9F3BDC42-ACE1-9311-3540-102481F6A520}"/>
              </a:ext>
            </a:extLst>
          </p:cNvPr>
          <p:cNvSpPr txBox="1"/>
          <p:nvPr/>
        </p:nvSpPr>
        <p:spPr>
          <a:xfrm>
            <a:off x="6019800" y="3540760"/>
            <a:ext cx="5359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Продолжил политику централизации</a:t>
            </a:r>
          </a:p>
        </p:txBody>
      </p:sp>
      <p:sp>
        <p:nvSpPr>
          <p:cNvPr id="15" name="Menelik 2 bar">
            <a:extLst>
              <a:ext uri="{FF2B5EF4-FFF2-40B4-BE49-F238E27FC236}">
                <a16:creationId xmlns:a16="http://schemas.microsoft.com/office/drawing/2014/main" id="{206C0D2A-02AD-61FF-B19B-BD7FC313D60A}"/>
              </a:ext>
            </a:extLst>
          </p:cNvPr>
          <p:cNvSpPr/>
          <p:nvPr/>
        </p:nvSpPr>
        <p:spPr>
          <a:xfrm>
            <a:off x="5842000" y="3489960"/>
            <a:ext cx="50800" cy="8636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enelik 3 card">
            <a:extLst>
              <a:ext uri="{FF2B5EF4-FFF2-40B4-BE49-F238E27FC236}">
                <a16:creationId xmlns:a16="http://schemas.microsoft.com/office/drawing/2014/main" id="{6F05618B-4B43-1B6C-13C3-33869E0C679A}"/>
              </a:ext>
            </a:extLst>
          </p:cNvPr>
          <p:cNvSpPr/>
          <p:nvPr/>
        </p:nvSpPr>
        <p:spPr>
          <a:xfrm>
            <a:off x="5740400" y="4658360"/>
            <a:ext cx="5842000" cy="1117600"/>
          </a:xfrm>
          <a:prstGeom prst="roundRect">
            <a:avLst>
              <a:gd name="adj" fmla="val 6000"/>
            </a:avLst>
          </a:prstGeom>
          <a:solidFill>
            <a:srgbClr val="E2EC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enelik 3">
            <a:extLst>
              <a:ext uri="{FF2B5EF4-FFF2-40B4-BE49-F238E27FC236}">
                <a16:creationId xmlns:a16="http://schemas.microsoft.com/office/drawing/2014/main" id="{34EF55EB-B26D-DB4E-B1D5-6E8AA76D420A}"/>
              </a:ext>
            </a:extLst>
          </p:cNvPr>
          <p:cNvSpPr txBox="1"/>
          <p:nvPr/>
        </p:nvSpPr>
        <p:spPr>
          <a:xfrm>
            <a:off x="6019800" y="4836160"/>
            <a:ext cx="5359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3E6B4A"/>
                </a:solidFill>
                <a:latin typeface="Segoe UI" panose="020B0502040204020203" pitchFamily="34" charset="0"/>
              </a:rPr>
              <a:t>Главная заслуга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– смог сохранить независимость страны</a:t>
            </a:r>
          </a:p>
        </p:txBody>
      </p:sp>
      <p:sp>
        <p:nvSpPr>
          <p:cNvPr id="18" name="Menelik 3 bar">
            <a:extLst>
              <a:ext uri="{FF2B5EF4-FFF2-40B4-BE49-F238E27FC236}">
                <a16:creationId xmlns:a16="http://schemas.microsoft.com/office/drawing/2014/main" id="{863C2617-B1D9-E516-98B5-21974ABC3CCC}"/>
              </a:ext>
            </a:extLst>
          </p:cNvPr>
          <p:cNvSpPr/>
          <p:nvPr/>
        </p:nvSpPr>
        <p:spPr>
          <a:xfrm>
            <a:off x="5842000" y="4785360"/>
            <a:ext cx="50800" cy="8636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C95869A6-0714-C6E6-FDAB-E8E3CFB8BBE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065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98AAD12-FFCB-D7C4-7F6C-93DF6C4EA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620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Помощь России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A7BD2E07-2C1B-47EB-8148-8BC489EDA93E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C4053228-C06B-FA3F-3F20-2814ADFBC62C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83944D04-602F-B930-3618-ACF1FE87E5CE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4D51B390-2FCF-440F-D9FB-1B4FEFA3F916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Italy">
            <a:extLst>
              <a:ext uri="{FF2B5EF4-FFF2-40B4-BE49-F238E27FC236}">
                <a16:creationId xmlns:a16="http://schemas.microsoft.com/office/drawing/2014/main" id="{D3825591-2133-0D40-7A0E-4018BD26B553}"/>
              </a:ext>
            </a:extLst>
          </p:cNvPr>
          <p:cNvSpPr txBox="1"/>
          <p:nvPr/>
        </p:nvSpPr>
        <p:spPr>
          <a:xfrm>
            <a:off x="609600" y="1210564"/>
            <a:ext cx="7620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На Эфиопию претендовала </a:t>
            </a:r>
            <a:r>
              <a:rPr lang="ru-RU" sz="2300" b="1" dirty="0">
                <a:solidFill>
                  <a:srgbClr val="5A5E66"/>
                </a:solidFill>
                <a:latin typeface="Segoe UI" panose="020B0502040204020203" pitchFamily="34" charset="0"/>
              </a:rPr>
              <a:t>Италия</a:t>
            </a:r>
          </a:p>
        </p:txBody>
      </p:sp>
      <p:sp>
        <p:nvSpPr>
          <p:cNvPr id="8" name="War 1895 card">
            <a:extLst>
              <a:ext uri="{FF2B5EF4-FFF2-40B4-BE49-F238E27FC236}">
                <a16:creationId xmlns:a16="http://schemas.microsoft.com/office/drawing/2014/main" id="{16600CE5-977B-E985-2787-509F08256771}"/>
              </a:ext>
            </a:extLst>
          </p:cNvPr>
          <p:cNvSpPr/>
          <p:nvPr/>
        </p:nvSpPr>
        <p:spPr>
          <a:xfrm>
            <a:off x="609600" y="1738884"/>
            <a:ext cx="7620000" cy="1513840"/>
          </a:xfrm>
          <a:prstGeom prst="roundRect">
            <a:avLst>
              <a:gd name="adj" fmla="val 6000"/>
            </a:avLst>
          </a:prstGeom>
          <a:solidFill>
            <a:srgbClr val="E2EC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War 1895">
            <a:extLst>
              <a:ext uri="{FF2B5EF4-FFF2-40B4-BE49-F238E27FC236}">
                <a16:creationId xmlns:a16="http://schemas.microsoft.com/office/drawing/2014/main" id="{90B9A205-0592-FE63-C6E3-37C44D878D0E}"/>
              </a:ext>
            </a:extLst>
          </p:cNvPr>
          <p:cNvSpPr txBox="1"/>
          <p:nvPr/>
        </p:nvSpPr>
        <p:spPr>
          <a:xfrm>
            <a:off x="889000" y="1916684"/>
            <a:ext cx="7137400" cy="1158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3E6B4A"/>
                </a:solidFill>
                <a:latin typeface="Cambria" panose="02040503050406030204" pitchFamily="18" charset="0"/>
              </a:rPr>
              <a:t>1895 г.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 – начало войны, Россия предложила помощь:</a:t>
            </a:r>
          </a:p>
          <a:p>
            <a:pPr marL="304800" indent="-304800">
              <a:spcAft>
                <a:spcPts val="600"/>
              </a:spcAft>
              <a:buClr>
                <a:srgbClr val="3E6B4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Партизанская борьба</a:t>
            </a:r>
          </a:p>
          <a:p>
            <a:pPr marL="304800" indent="-304800">
              <a:spcAft>
                <a:spcPts val="600"/>
              </a:spcAft>
              <a:buClr>
                <a:srgbClr val="3E6B4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Русские добровольцы и врачи</a:t>
            </a:r>
          </a:p>
        </p:txBody>
      </p:sp>
      <p:sp>
        <p:nvSpPr>
          <p:cNvPr id="10" name="War 1895 bar">
            <a:extLst>
              <a:ext uri="{FF2B5EF4-FFF2-40B4-BE49-F238E27FC236}">
                <a16:creationId xmlns:a16="http://schemas.microsoft.com/office/drawing/2014/main" id="{1D8888CE-3A90-90ED-49C0-05AFBF8A453A}"/>
              </a:ext>
            </a:extLst>
          </p:cNvPr>
          <p:cNvSpPr/>
          <p:nvPr/>
        </p:nvSpPr>
        <p:spPr>
          <a:xfrm>
            <a:off x="711200" y="1865884"/>
            <a:ext cx="50800" cy="125984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ussia motive card">
            <a:extLst>
              <a:ext uri="{FF2B5EF4-FFF2-40B4-BE49-F238E27FC236}">
                <a16:creationId xmlns:a16="http://schemas.microsoft.com/office/drawing/2014/main" id="{D7FB361B-AA5A-4B16-B778-84B547EEBAFA}"/>
              </a:ext>
            </a:extLst>
          </p:cNvPr>
          <p:cNvSpPr/>
          <p:nvPr/>
        </p:nvSpPr>
        <p:spPr>
          <a:xfrm>
            <a:off x="609600" y="3405124"/>
            <a:ext cx="7620000" cy="944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ussia motive">
            <a:extLst>
              <a:ext uri="{FF2B5EF4-FFF2-40B4-BE49-F238E27FC236}">
                <a16:creationId xmlns:a16="http://schemas.microsoft.com/office/drawing/2014/main" id="{19C9BA77-F66F-22FD-7516-E5936A8735CF}"/>
              </a:ext>
            </a:extLst>
          </p:cNvPr>
          <p:cNvSpPr txBox="1"/>
          <p:nvPr/>
        </p:nvSpPr>
        <p:spPr>
          <a:xfrm>
            <a:off x="863600" y="3557524"/>
            <a:ext cx="71882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Россия действовала из-за стратегических интересов, но действия носили антиколониальный характер</a:t>
            </a:r>
          </a:p>
        </p:txBody>
      </p:sp>
      <p:sp>
        <p:nvSpPr>
          <p:cNvPr id="13" name="Russia motive bar">
            <a:extLst>
              <a:ext uri="{FF2B5EF4-FFF2-40B4-BE49-F238E27FC236}">
                <a16:creationId xmlns:a16="http://schemas.microsoft.com/office/drawing/2014/main" id="{26881DC2-2C22-35A8-DDFE-2B292A2F3E11}"/>
              </a:ext>
            </a:extLst>
          </p:cNvPr>
          <p:cNvSpPr/>
          <p:nvPr/>
        </p:nvSpPr>
        <p:spPr>
          <a:xfrm>
            <a:off x="711200" y="3532124"/>
            <a:ext cx="50800" cy="690880"/>
          </a:xfrm>
          <a:prstGeom prst="rect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dwa card">
            <a:extLst>
              <a:ext uri="{FF2B5EF4-FFF2-40B4-BE49-F238E27FC236}">
                <a16:creationId xmlns:a16="http://schemas.microsoft.com/office/drawing/2014/main" id="{46E93E40-26BF-E174-3302-C934EDCBE00F}"/>
              </a:ext>
            </a:extLst>
          </p:cNvPr>
          <p:cNvSpPr/>
          <p:nvPr/>
        </p:nvSpPr>
        <p:spPr>
          <a:xfrm>
            <a:off x="609600" y="4502404"/>
            <a:ext cx="7620000" cy="1437640"/>
          </a:xfrm>
          <a:prstGeom prst="roundRect">
            <a:avLst>
              <a:gd name="adj" fmla="val 6000"/>
            </a:avLst>
          </a:prstGeom>
          <a:solidFill>
            <a:srgbClr val="F6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Adwa">
            <a:extLst>
              <a:ext uri="{FF2B5EF4-FFF2-40B4-BE49-F238E27FC236}">
                <a16:creationId xmlns:a16="http://schemas.microsoft.com/office/drawing/2014/main" id="{971F05DC-A0EB-89B9-4354-8A1E332A6198}"/>
              </a:ext>
            </a:extLst>
          </p:cNvPr>
          <p:cNvSpPr txBox="1"/>
          <p:nvPr/>
        </p:nvSpPr>
        <p:spPr>
          <a:xfrm>
            <a:off x="889000" y="4680204"/>
            <a:ext cx="7137400" cy="1082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C08A26"/>
                </a:solidFill>
                <a:latin typeface="Cambria" panose="02040503050406030204" pitchFamily="18" charset="0"/>
              </a:rPr>
              <a:t>1896 г.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 – битва при </a:t>
            </a:r>
            <a:r>
              <a:rPr lang="ru-RU" sz="2100" dirty="0" err="1">
                <a:solidFill>
                  <a:srgbClr val="26231F"/>
                </a:solidFill>
                <a:latin typeface="Segoe UI" panose="020B0502040204020203" pitchFamily="34" charset="0"/>
              </a:rPr>
              <a:t>Адуа</a:t>
            </a:r>
            <a:endParaRPr lang="ru-RU" sz="2100" dirty="0">
              <a:solidFill>
                <a:srgbClr val="26231F"/>
              </a:solidFill>
              <a:latin typeface="Segoe UI" panose="020B0502040204020203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C08A26"/>
                </a:solidFill>
                <a:latin typeface="Segoe UI" panose="020B0502040204020203" pitchFamily="34" charset="0"/>
              </a:rPr>
              <a:t>Итог: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 итальянцы потерпели поражение, признание независимости Эфиопии</a:t>
            </a:r>
          </a:p>
        </p:txBody>
      </p:sp>
      <p:sp>
        <p:nvSpPr>
          <p:cNvPr id="16" name="Adwa bar">
            <a:extLst>
              <a:ext uri="{FF2B5EF4-FFF2-40B4-BE49-F238E27FC236}">
                <a16:creationId xmlns:a16="http://schemas.microsoft.com/office/drawing/2014/main" id="{8F7BBBF6-3C1C-A7C0-C586-B416F56EBFC9}"/>
              </a:ext>
            </a:extLst>
          </p:cNvPr>
          <p:cNvSpPr/>
          <p:nvPr/>
        </p:nvSpPr>
        <p:spPr>
          <a:xfrm>
            <a:off x="711200" y="4629404"/>
            <a:ext cx="50800" cy="118364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Adwa painting" descr="Битва при Адуа. Эфиопская живопись в традиционном стиле (автор и дата не установлены)">
            <a:extLst>
              <a:ext uri="{FF2B5EF4-FFF2-40B4-BE49-F238E27FC236}">
                <a16:creationId xmlns:a16="http://schemas.microsoft.com/office/drawing/2014/main" id="{E72EAB24-5815-8D56-75DE-97468A8EEF8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381000"/>
            <a:ext cx="3048000" cy="3175000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0" name="Russian mission" descr="Николай Леонтьев, русский офицер в Эфиопии, с эфиопским спутником. Фотография 1890-х гг.">
            <a:extLst>
              <a:ext uri="{FF2B5EF4-FFF2-40B4-BE49-F238E27FC236}">
                <a16:creationId xmlns:a16="http://schemas.microsoft.com/office/drawing/2014/main" id="{07DE85E8-95F0-316B-BDA6-74B1B329403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3733800"/>
            <a:ext cx="3048000" cy="2616200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C7E40ACD-B980-6727-7A97-70D0CDBDD9F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862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64880B4-6C61-1BF5-5648-B4C9F74D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Либерия — свобода не для всех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F89EA930-DBAB-1681-93E6-A05E3124E0FA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9CC88C35-0D02-7EF6-912B-8D431AD7E548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DF09878E-FAB2-673E-7D95-96CF7BB67133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FF74AE40-E23A-0CC3-D144-AA9C8866A4CA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ACS card">
            <a:extLst>
              <a:ext uri="{FF2B5EF4-FFF2-40B4-BE49-F238E27FC236}">
                <a16:creationId xmlns:a16="http://schemas.microsoft.com/office/drawing/2014/main" id="{A3892CFC-A6BA-0ECA-BBA6-26D44E71898F}"/>
              </a:ext>
            </a:extLst>
          </p:cNvPr>
          <p:cNvSpPr/>
          <p:nvPr/>
        </p:nvSpPr>
        <p:spPr>
          <a:xfrm>
            <a:off x="609600" y="1210564"/>
            <a:ext cx="5334000" cy="1259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CS">
            <a:extLst>
              <a:ext uri="{FF2B5EF4-FFF2-40B4-BE49-F238E27FC236}">
                <a16:creationId xmlns:a16="http://schemas.microsoft.com/office/drawing/2014/main" id="{C5661410-26A7-E42C-70FD-95938CB69B98}"/>
              </a:ext>
            </a:extLst>
          </p:cNvPr>
          <p:cNvSpPr txBox="1"/>
          <p:nvPr/>
        </p:nvSpPr>
        <p:spPr>
          <a:xfrm>
            <a:off x="838200" y="1337564"/>
            <a:ext cx="4953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2F5C99"/>
                </a:solidFill>
                <a:latin typeface="Cambria" panose="02040503050406030204" pitchFamily="18" charset="0"/>
              </a:rPr>
              <a:t>1816 г.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 – учреждение в США Американского колонизационного общества</a:t>
            </a:r>
          </a:p>
        </p:txBody>
      </p:sp>
      <p:sp>
        <p:nvSpPr>
          <p:cNvPr id="9" name="ACS bar">
            <a:extLst>
              <a:ext uri="{FF2B5EF4-FFF2-40B4-BE49-F238E27FC236}">
                <a16:creationId xmlns:a16="http://schemas.microsoft.com/office/drawing/2014/main" id="{37A57876-94F1-EA88-2A72-25C07C2F9628}"/>
              </a:ext>
            </a:extLst>
          </p:cNvPr>
          <p:cNvSpPr/>
          <p:nvPr/>
        </p:nvSpPr>
        <p:spPr>
          <a:xfrm>
            <a:off x="711200" y="1337564"/>
            <a:ext cx="50800" cy="1005840"/>
          </a:xfrm>
          <a:prstGeom prst="rect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ims card">
            <a:extLst>
              <a:ext uri="{FF2B5EF4-FFF2-40B4-BE49-F238E27FC236}">
                <a16:creationId xmlns:a16="http://schemas.microsoft.com/office/drawing/2014/main" id="{3C774856-E76C-C6BC-1240-0D88C88E7571}"/>
              </a:ext>
            </a:extLst>
          </p:cNvPr>
          <p:cNvSpPr/>
          <p:nvPr/>
        </p:nvSpPr>
        <p:spPr>
          <a:xfrm>
            <a:off x="609600" y="2648204"/>
            <a:ext cx="5334000" cy="1930400"/>
          </a:xfrm>
          <a:prstGeom prst="roundRect">
            <a:avLst>
              <a:gd name="adj" fmla="val 6000"/>
            </a:avLst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ims">
            <a:extLst>
              <a:ext uri="{FF2B5EF4-FFF2-40B4-BE49-F238E27FC236}">
                <a16:creationId xmlns:a16="http://schemas.microsoft.com/office/drawing/2014/main" id="{CE72B804-406A-B1D2-D239-05E3196B2670}"/>
              </a:ext>
            </a:extLst>
          </p:cNvPr>
          <p:cNvSpPr txBox="1"/>
          <p:nvPr/>
        </p:nvSpPr>
        <p:spPr>
          <a:xfrm>
            <a:off x="838200" y="2775204"/>
            <a:ext cx="49530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2F5C99"/>
                </a:solidFill>
                <a:latin typeface="Segoe UI" panose="020B0502040204020203" pitchFamily="34" charset="0"/>
              </a:rPr>
              <a:t>Цели: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1) Переселение освобождаемых темнокожих рабов в Африку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6231F"/>
                </a:solidFill>
                <a:latin typeface="Segoe UI" panose="020B0502040204020203" pitchFamily="34" charset="0"/>
              </a:rPr>
              <a:t>2) Плацдарм для распространения влияния США на континенте</a:t>
            </a:r>
          </a:p>
        </p:txBody>
      </p:sp>
      <p:sp>
        <p:nvSpPr>
          <p:cNvPr id="12" name="Aims bar">
            <a:extLst>
              <a:ext uri="{FF2B5EF4-FFF2-40B4-BE49-F238E27FC236}">
                <a16:creationId xmlns:a16="http://schemas.microsoft.com/office/drawing/2014/main" id="{5ECC9074-927C-47C4-06DC-0898E26F2CB3}"/>
              </a:ext>
            </a:extLst>
          </p:cNvPr>
          <p:cNvSpPr/>
          <p:nvPr/>
        </p:nvSpPr>
        <p:spPr>
          <a:xfrm>
            <a:off x="711200" y="2775204"/>
            <a:ext cx="50800" cy="1676400"/>
          </a:xfrm>
          <a:prstGeom prst="rect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Monrovia" descr="Монровия, столица Либерии. Гравюра 1859 г.">
            <a:extLst>
              <a:ext uri="{FF2B5EF4-FFF2-40B4-BE49-F238E27FC236}">
                <a16:creationId xmlns:a16="http://schemas.microsoft.com/office/drawing/2014/main" id="{3BAF50A9-0AFD-2E45-F123-78354BBBBDE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756404"/>
            <a:ext cx="5334000" cy="1593596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15" name="Arrow">
            <a:extLst>
              <a:ext uri="{FF2B5EF4-FFF2-40B4-BE49-F238E27FC236}">
                <a16:creationId xmlns:a16="http://schemas.microsoft.com/office/drawing/2014/main" id="{049C4B81-0FC7-C10A-8CC0-F064D1CF3BF6}"/>
              </a:ext>
            </a:extLst>
          </p:cNvPr>
          <p:cNvCxnSpPr/>
          <p:nvPr/>
        </p:nvCxnSpPr>
        <p:spPr>
          <a:xfrm>
            <a:off x="6019800" y="1718564"/>
            <a:ext cx="152400" cy="0"/>
          </a:xfrm>
          <a:prstGeom prst="line">
            <a:avLst/>
          </a:prstGeom>
          <a:ln w="31750">
            <a:solidFill>
              <a:srgbClr val="2F5C9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urchase card">
            <a:extLst>
              <a:ext uri="{FF2B5EF4-FFF2-40B4-BE49-F238E27FC236}">
                <a16:creationId xmlns:a16="http://schemas.microsoft.com/office/drawing/2014/main" id="{5B3E39A9-2C5B-09DE-A182-03F6BEA29420}"/>
              </a:ext>
            </a:extLst>
          </p:cNvPr>
          <p:cNvSpPr/>
          <p:nvPr/>
        </p:nvSpPr>
        <p:spPr>
          <a:xfrm>
            <a:off x="6248400" y="1210564"/>
            <a:ext cx="5334000" cy="1579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urchase">
            <a:extLst>
              <a:ext uri="{FF2B5EF4-FFF2-40B4-BE49-F238E27FC236}">
                <a16:creationId xmlns:a16="http://schemas.microsoft.com/office/drawing/2014/main" id="{8C752638-7D96-765A-3FC4-3EFC350E494A}"/>
              </a:ext>
            </a:extLst>
          </p:cNvPr>
          <p:cNvSpPr txBox="1"/>
          <p:nvPr/>
        </p:nvSpPr>
        <p:spPr>
          <a:xfrm>
            <a:off x="6477000" y="1337564"/>
            <a:ext cx="4953000" cy="1325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2F5C99"/>
                </a:solidFill>
                <a:latin typeface="Cambria" panose="02040503050406030204" pitchFamily="18" charset="0"/>
              </a:rPr>
              <a:t>1821 г.</a:t>
            </a: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 – Общество выменяло небольшой участок земли у Гвинейского залива на ружья, бусы, табак</a:t>
            </a:r>
          </a:p>
        </p:txBody>
      </p:sp>
      <p:sp>
        <p:nvSpPr>
          <p:cNvPr id="18" name="Purchase bar">
            <a:extLst>
              <a:ext uri="{FF2B5EF4-FFF2-40B4-BE49-F238E27FC236}">
                <a16:creationId xmlns:a16="http://schemas.microsoft.com/office/drawing/2014/main" id="{752B15DE-4CC4-9DA6-329D-0B49354050E5}"/>
              </a:ext>
            </a:extLst>
          </p:cNvPr>
          <p:cNvSpPr/>
          <p:nvPr/>
        </p:nvSpPr>
        <p:spPr>
          <a:xfrm>
            <a:off x="6350000" y="1337564"/>
            <a:ext cx="50800" cy="1325880"/>
          </a:xfrm>
          <a:prstGeom prst="rect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Force card">
            <a:extLst>
              <a:ext uri="{FF2B5EF4-FFF2-40B4-BE49-F238E27FC236}">
                <a16:creationId xmlns:a16="http://schemas.microsoft.com/office/drawing/2014/main" id="{432CBF1A-FA19-21A2-5A71-2ED649AE0F41}"/>
              </a:ext>
            </a:extLst>
          </p:cNvPr>
          <p:cNvSpPr/>
          <p:nvPr/>
        </p:nvSpPr>
        <p:spPr>
          <a:xfrm>
            <a:off x="6248400" y="2968244"/>
            <a:ext cx="5334000" cy="894080"/>
          </a:xfrm>
          <a:prstGeom prst="roundRect">
            <a:avLst>
              <a:gd name="adj" fmla="val 6000"/>
            </a:avLst>
          </a:prstGeom>
          <a:solidFill>
            <a:srgbClr val="F6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Force">
            <a:extLst>
              <a:ext uri="{FF2B5EF4-FFF2-40B4-BE49-F238E27FC236}">
                <a16:creationId xmlns:a16="http://schemas.microsoft.com/office/drawing/2014/main" id="{3F821A02-D703-1FAC-184D-2BB5503A2C66}"/>
              </a:ext>
            </a:extLst>
          </p:cNvPr>
          <p:cNvSpPr txBox="1"/>
          <p:nvPr/>
        </p:nvSpPr>
        <p:spPr>
          <a:xfrm>
            <a:off x="6477000" y="3095244"/>
            <a:ext cx="4953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Местные вожди не согласились, но американцы применили силу оружия</a:t>
            </a:r>
          </a:p>
        </p:txBody>
      </p:sp>
      <p:sp>
        <p:nvSpPr>
          <p:cNvPr id="21" name="Force bar">
            <a:extLst>
              <a:ext uri="{FF2B5EF4-FFF2-40B4-BE49-F238E27FC236}">
                <a16:creationId xmlns:a16="http://schemas.microsoft.com/office/drawing/2014/main" id="{5171D029-6489-3601-C5A2-BF34DD5100E4}"/>
              </a:ext>
            </a:extLst>
          </p:cNvPr>
          <p:cNvSpPr/>
          <p:nvPr/>
        </p:nvSpPr>
        <p:spPr>
          <a:xfrm>
            <a:off x="6350000" y="3095244"/>
            <a:ext cx="50800" cy="64008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Expansion card">
            <a:extLst>
              <a:ext uri="{FF2B5EF4-FFF2-40B4-BE49-F238E27FC236}">
                <a16:creationId xmlns:a16="http://schemas.microsoft.com/office/drawing/2014/main" id="{A2D1B95E-EFB4-BB86-F608-54B91457B75F}"/>
              </a:ext>
            </a:extLst>
          </p:cNvPr>
          <p:cNvSpPr/>
          <p:nvPr/>
        </p:nvSpPr>
        <p:spPr>
          <a:xfrm>
            <a:off x="6248400" y="4040124"/>
            <a:ext cx="5334000" cy="894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Expansion">
            <a:extLst>
              <a:ext uri="{FF2B5EF4-FFF2-40B4-BE49-F238E27FC236}">
                <a16:creationId xmlns:a16="http://schemas.microsoft.com/office/drawing/2014/main" id="{635A0EDC-B9ED-BC6F-A1F6-77E377A83F94}"/>
              </a:ext>
            </a:extLst>
          </p:cNvPr>
          <p:cNvSpPr txBox="1"/>
          <p:nvPr/>
        </p:nvSpPr>
        <p:spPr>
          <a:xfrm>
            <a:off x="6477000" y="4167124"/>
            <a:ext cx="4953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6231F"/>
                </a:solidFill>
                <a:latin typeface="Segoe UI" panose="020B0502040204020203" pitchFamily="34" charset="0"/>
              </a:rPr>
              <a:t>Территория Либерии расширялась, охватывала 16 местных племен</a:t>
            </a:r>
          </a:p>
        </p:txBody>
      </p:sp>
      <p:sp>
        <p:nvSpPr>
          <p:cNvPr id="24" name="Expansion bar">
            <a:extLst>
              <a:ext uri="{FF2B5EF4-FFF2-40B4-BE49-F238E27FC236}">
                <a16:creationId xmlns:a16="http://schemas.microsoft.com/office/drawing/2014/main" id="{253E78A0-8F97-1F88-5309-423C784C631F}"/>
              </a:ext>
            </a:extLst>
          </p:cNvPr>
          <p:cNvSpPr/>
          <p:nvPr/>
        </p:nvSpPr>
        <p:spPr>
          <a:xfrm>
            <a:off x="6350000" y="4167124"/>
            <a:ext cx="50800" cy="640080"/>
          </a:xfrm>
          <a:prstGeom prst="rect">
            <a:avLst/>
          </a:prstGeom>
          <a:solidFill>
            <a:srgbClr val="7A563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91707CD1-F9AE-2F02-7157-E825D19F16D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218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BF236B2-8021-6102-0168-11F705308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Государство, созданное под дулом пистолета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C8F8A87F-66B0-E732-6715-8209A7ED6E8B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62A4267D-77B8-0F37-5C2C-C8BB2D24EBCA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86FDDA16-6CA5-4EF7-1F1A-9C280F134E06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9BB80431-2E55-4AEB-F416-724AA005B2AC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ros card">
            <a:extLst>
              <a:ext uri="{FF2B5EF4-FFF2-40B4-BE49-F238E27FC236}">
                <a16:creationId xmlns:a16="http://schemas.microsoft.com/office/drawing/2014/main" id="{6F76FE5C-B8D3-B596-6A30-83C146AB3231}"/>
              </a:ext>
            </a:extLst>
          </p:cNvPr>
          <p:cNvSpPr/>
          <p:nvPr/>
        </p:nvSpPr>
        <p:spPr>
          <a:xfrm>
            <a:off x="609600" y="1210564"/>
            <a:ext cx="5334000" cy="3728720"/>
          </a:xfrm>
          <a:prstGeom prst="roundRect">
            <a:avLst>
              <a:gd name="adj" fmla="val 6000"/>
            </a:avLst>
          </a:prstGeom>
          <a:solidFill>
            <a:srgbClr val="E2EC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Pros">
            <a:extLst>
              <a:ext uri="{FF2B5EF4-FFF2-40B4-BE49-F238E27FC236}">
                <a16:creationId xmlns:a16="http://schemas.microsoft.com/office/drawing/2014/main" id="{EB898710-FFC6-4473-24C7-15F9221EE897}"/>
              </a:ext>
            </a:extLst>
          </p:cNvPr>
          <p:cNvSpPr txBox="1"/>
          <p:nvPr/>
        </p:nvSpPr>
        <p:spPr>
          <a:xfrm>
            <a:off x="914400" y="1413764"/>
            <a:ext cx="4800600" cy="1783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26231F"/>
                </a:solidFill>
                <a:latin typeface="Segoe UI" panose="020B0502040204020203" pitchFamily="34" charset="0"/>
              </a:rPr>
              <a:t>+ Республиканское устройство и конституция</a:t>
            </a:r>
          </a:p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26231F"/>
                </a:solidFill>
                <a:latin typeface="Segoe UI" panose="020B0502040204020203" pitchFamily="34" charset="0"/>
              </a:rPr>
              <a:t>+ Работорговля была запрещена по конституции</a:t>
            </a:r>
          </a:p>
        </p:txBody>
      </p:sp>
      <p:sp>
        <p:nvSpPr>
          <p:cNvPr id="9" name="Pros bar">
            <a:extLst>
              <a:ext uri="{FF2B5EF4-FFF2-40B4-BE49-F238E27FC236}">
                <a16:creationId xmlns:a16="http://schemas.microsoft.com/office/drawing/2014/main" id="{1A1E190D-AE17-613D-5033-593FF98ABDBE}"/>
              </a:ext>
            </a:extLst>
          </p:cNvPr>
          <p:cNvSpPr/>
          <p:nvPr/>
        </p:nvSpPr>
        <p:spPr>
          <a:xfrm>
            <a:off x="711200" y="1337564"/>
            <a:ext cx="50800" cy="347472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ns card">
            <a:extLst>
              <a:ext uri="{FF2B5EF4-FFF2-40B4-BE49-F238E27FC236}">
                <a16:creationId xmlns:a16="http://schemas.microsoft.com/office/drawing/2014/main" id="{7B07B2D9-3145-5E8C-7FF1-2F452A43B28B}"/>
              </a:ext>
            </a:extLst>
          </p:cNvPr>
          <p:cNvSpPr/>
          <p:nvPr/>
        </p:nvSpPr>
        <p:spPr>
          <a:xfrm>
            <a:off x="6248400" y="1210564"/>
            <a:ext cx="5334000" cy="3728720"/>
          </a:xfrm>
          <a:prstGeom prst="roundRect">
            <a:avLst>
              <a:gd name="adj" fmla="val 6000"/>
            </a:avLst>
          </a:prstGeom>
          <a:solidFill>
            <a:srgbClr val="F6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ons">
            <a:extLst>
              <a:ext uri="{FF2B5EF4-FFF2-40B4-BE49-F238E27FC236}">
                <a16:creationId xmlns:a16="http://schemas.microsoft.com/office/drawing/2014/main" id="{3D6CFAF0-6A01-EC23-5D53-135C7CE280F0}"/>
              </a:ext>
            </a:extLst>
          </p:cNvPr>
          <p:cNvSpPr txBox="1"/>
          <p:nvPr/>
        </p:nvSpPr>
        <p:spPr>
          <a:xfrm>
            <a:off x="6553200" y="1413764"/>
            <a:ext cx="4800600" cy="3322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B4532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Население фактически было лишено права голоса</a:t>
            </a:r>
          </a:p>
          <a:p>
            <a:pPr marL="304800" indent="-304800">
              <a:spcAft>
                <a:spcPts val="600"/>
              </a:spcAft>
              <a:buClr>
                <a:srgbClr val="B4532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Бывшие рабы копировали своих бывших хозяев-американцев, заводили плантации и рабов</a:t>
            </a:r>
          </a:p>
          <a:p>
            <a:pPr marL="304800" indent="-304800">
              <a:spcAft>
                <a:spcPts val="600"/>
              </a:spcAft>
              <a:buClr>
                <a:srgbClr val="B4532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Работорговля существовала несмотря на запрет</a:t>
            </a:r>
          </a:p>
        </p:txBody>
      </p:sp>
      <p:sp>
        <p:nvSpPr>
          <p:cNvPr id="12" name="Cons bar">
            <a:extLst>
              <a:ext uri="{FF2B5EF4-FFF2-40B4-BE49-F238E27FC236}">
                <a16:creationId xmlns:a16="http://schemas.microsoft.com/office/drawing/2014/main" id="{C6DFB4D8-3074-F6AA-21CA-E45E8D341BE9}"/>
              </a:ext>
            </a:extLst>
          </p:cNvPr>
          <p:cNvSpPr/>
          <p:nvPr/>
        </p:nvSpPr>
        <p:spPr>
          <a:xfrm>
            <a:off x="6350000" y="1337564"/>
            <a:ext cx="50800" cy="347472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Liberia conclusion">
            <a:extLst>
              <a:ext uri="{FF2B5EF4-FFF2-40B4-BE49-F238E27FC236}">
                <a16:creationId xmlns:a16="http://schemas.microsoft.com/office/drawing/2014/main" id="{DCEB74EF-289C-F06A-2519-0EB08A30EDF7}"/>
              </a:ext>
            </a:extLst>
          </p:cNvPr>
          <p:cNvSpPr txBox="1"/>
          <p:nvPr/>
        </p:nvSpPr>
        <p:spPr>
          <a:xfrm>
            <a:off x="609600" y="5244084"/>
            <a:ext cx="109728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000" i="1" dirty="0">
                <a:solidFill>
                  <a:srgbClr val="26231F"/>
                </a:solidFill>
                <a:latin typeface="Cambria" panose="02040503050406030204" pitchFamily="18" charset="0"/>
              </a:rPr>
              <a:t>Благодаря США Либерия сохранила независимость, но внутри страны </a:t>
            </a:r>
            <a:r>
              <a:rPr lang="ru-RU" sz="3000" b="1" i="1" dirty="0">
                <a:solidFill>
                  <a:srgbClr val="B4532F"/>
                </a:solidFill>
                <a:latin typeface="Cambria" panose="02040503050406030204" pitchFamily="18" charset="0"/>
              </a:rPr>
              <a:t>сохранился раскол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8304B494-49B8-83AB-D82F-DE0EAE5723C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7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7780A50-A9D1-17BF-688E-5924FB2FE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Колониальное господство в Африке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8D97B21B-4AD0-EE1F-3058-DEEE8BB3FC62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A460B1E6-8E60-61BD-05B6-47A464A91131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C77ACB5E-2A8A-5EE7-53C9-53BA4F06F079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C06E8290-2796-2315-4D8B-2C354F049D28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sources card">
            <a:extLst>
              <a:ext uri="{FF2B5EF4-FFF2-40B4-BE49-F238E27FC236}">
                <a16:creationId xmlns:a16="http://schemas.microsoft.com/office/drawing/2014/main" id="{4CCF0680-F681-0435-ACBB-9C6280D6FE62}"/>
              </a:ext>
            </a:extLst>
          </p:cNvPr>
          <p:cNvSpPr/>
          <p:nvPr/>
        </p:nvSpPr>
        <p:spPr>
          <a:xfrm>
            <a:off x="609600" y="1210564"/>
            <a:ext cx="7112000" cy="1407160"/>
          </a:xfrm>
          <a:prstGeom prst="roundRect">
            <a:avLst>
              <a:gd name="adj" fmla="val 6000"/>
            </a:avLst>
          </a:prstGeom>
          <a:solidFill>
            <a:srgbClr val="F6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sources">
            <a:extLst>
              <a:ext uri="{FF2B5EF4-FFF2-40B4-BE49-F238E27FC236}">
                <a16:creationId xmlns:a16="http://schemas.microsoft.com/office/drawing/2014/main" id="{D7F1A160-C779-D37F-76B4-DFBB5E859673}"/>
              </a:ext>
            </a:extLst>
          </p:cNvPr>
          <p:cNvSpPr txBox="1"/>
          <p:nvPr/>
        </p:nvSpPr>
        <p:spPr>
          <a:xfrm>
            <a:off x="889000" y="1388364"/>
            <a:ext cx="66294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Если раньше Африка привлекала рабами, то теперь - </a:t>
            </a:r>
            <a:r>
              <a:rPr lang="ru-RU" sz="2300" b="1" dirty="0">
                <a:solidFill>
                  <a:srgbClr val="C08A26"/>
                </a:solidFill>
                <a:latin typeface="Segoe UI" panose="020B0502040204020203" pitchFamily="34" charset="0"/>
              </a:rPr>
              <a:t>источниками сырья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(металл, каучук, пальмовое масло) и </a:t>
            </a:r>
            <a:r>
              <a:rPr lang="ru-RU" sz="2300" b="1" dirty="0">
                <a:solidFill>
                  <a:srgbClr val="C08A26"/>
                </a:solidFill>
                <a:latin typeface="Segoe UI" panose="020B0502040204020203" pitchFamily="34" charset="0"/>
              </a:rPr>
              <a:t>рынком сбыта товаров</a:t>
            </a:r>
          </a:p>
        </p:txBody>
      </p:sp>
      <p:sp>
        <p:nvSpPr>
          <p:cNvPr id="9" name="Resources bar">
            <a:extLst>
              <a:ext uri="{FF2B5EF4-FFF2-40B4-BE49-F238E27FC236}">
                <a16:creationId xmlns:a16="http://schemas.microsoft.com/office/drawing/2014/main" id="{E1CF3EFD-86E1-F114-EE57-0F0AC41A2FFB}"/>
              </a:ext>
            </a:extLst>
          </p:cNvPr>
          <p:cNvSpPr/>
          <p:nvPr/>
        </p:nvSpPr>
        <p:spPr>
          <a:xfrm>
            <a:off x="711200" y="1337564"/>
            <a:ext cx="50800" cy="115316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xploitation card">
            <a:extLst>
              <a:ext uri="{FF2B5EF4-FFF2-40B4-BE49-F238E27FC236}">
                <a16:creationId xmlns:a16="http://schemas.microsoft.com/office/drawing/2014/main" id="{7934FE08-4FB7-BFDC-3F52-DB4EBBA5EC77}"/>
              </a:ext>
            </a:extLst>
          </p:cNvPr>
          <p:cNvSpPr/>
          <p:nvPr/>
        </p:nvSpPr>
        <p:spPr>
          <a:xfrm>
            <a:off x="609600" y="2795524"/>
            <a:ext cx="7112000" cy="1407160"/>
          </a:xfrm>
          <a:prstGeom prst="roundRect">
            <a:avLst>
              <a:gd name="adj" fmla="val 6000"/>
            </a:avLst>
          </a:prstGeom>
          <a:solidFill>
            <a:srgbClr val="F6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xploitation">
            <a:extLst>
              <a:ext uri="{FF2B5EF4-FFF2-40B4-BE49-F238E27FC236}">
                <a16:creationId xmlns:a16="http://schemas.microsoft.com/office/drawing/2014/main" id="{822A2A1C-13EE-C0B4-1A1A-A48C21D4E392}"/>
              </a:ext>
            </a:extLst>
          </p:cNvPr>
          <p:cNvSpPr txBox="1"/>
          <p:nvPr/>
        </p:nvSpPr>
        <p:spPr>
          <a:xfrm>
            <a:off x="889000" y="2973324"/>
            <a:ext cx="66294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Местное население </a:t>
            </a:r>
            <a:r>
              <a:rPr lang="ru-RU" sz="2300" b="1" dirty="0">
                <a:solidFill>
                  <a:srgbClr val="B4532F"/>
                </a:solidFill>
                <a:latin typeface="Segoe UI" panose="020B0502040204020203" pitchFamily="34" charset="0"/>
              </a:rPr>
              <a:t>жестоко эксплуатировалось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: работа в шахтах, заготовка каучука</a:t>
            </a:r>
          </a:p>
        </p:txBody>
      </p:sp>
      <p:sp>
        <p:nvSpPr>
          <p:cNvPr id="12" name="Exploitation bar">
            <a:extLst>
              <a:ext uri="{FF2B5EF4-FFF2-40B4-BE49-F238E27FC236}">
                <a16:creationId xmlns:a16="http://schemas.microsoft.com/office/drawing/2014/main" id="{E87E125C-E926-2D7C-4A9F-9769B535E70F}"/>
              </a:ext>
            </a:extLst>
          </p:cNvPr>
          <p:cNvSpPr/>
          <p:nvPr/>
        </p:nvSpPr>
        <p:spPr>
          <a:xfrm>
            <a:off x="711200" y="2922524"/>
            <a:ext cx="50800" cy="115316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ongo card">
            <a:extLst>
              <a:ext uri="{FF2B5EF4-FFF2-40B4-BE49-F238E27FC236}">
                <a16:creationId xmlns:a16="http://schemas.microsoft.com/office/drawing/2014/main" id="{45D9A8F3-EF6E-CD13-2001-1D74C1426DDC}"/>
              </a:ext>
            </a:extLst>
          </p:cNvPr>
          <p:cNvSpPr/>
          <p:nvPr/>
        </p:nvSpPr>
        <p:spPr>
          <a:xfrm>
            <a:off x="609600" y="4380484"/>
            <a:ext cx="7112000" cy="1407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ongo">
            <a:extLst>
              <a:ext uri="{FF2B5EF4-FFF2-40B4-BE49-F238E27FC236}">
                <a16:creationId xmlns:a16="http://schemas.microsoft.com/office/drawing/2014/main" id="{B940F8D1-3F49-320C-691A-539E751CF1BE}"/>
              </a:ext>
            </a:extLst>
          </p:cNvPr>
          <p:cNvSpPr txBox="1"/>
          <p:nvPr/>
        </p:nvSpPr>
        <p:spPr>
          <a:xfrm>
            <a:off x="889000" y="4558284"/>
            <a:ext cx="66294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7A5634"/>
                </a:solidFill>
                <a:latin typeface="Segoe UI" panose="020B0502040204020203" pitchFamily="34" charset="0"/>
              </a:rPr>
              <a:t>В Конго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человеку, который не выполнил дневную норму по сбору смолы, отрубали кисть руки</a:t>
            </a:r>
          </a:p>
        </p:txBody>
      </p:sp>
      <p:sp>
        <p:nvSpPr>
          <p:cNvPr id="15" name="Congo bar">
            <a:extLst>
              <a:ext uri="{FF2B5EF4-FFF2-40B4-BE49-F238E27FC236}">
                <a16:creationId xmlns:a16="http://schemas.microsoft.com/office/drawing/2014/main" id="{E88398F3-024D-2801-15D6-1E61D7185431}"/>
              </a:ext>
            </a:extLst>
          </p:cNvPr>
          <p:cNvSpPr/>
          <p:nvPr/>
        </p:nvSpPr>
        <p:spPr>
          <a:xfrm>
            <a:off x="711200" y="4507484"/>
            <a:ext cx="50800" cy="1153160"/>
          </a:xfrm>
          <a:prstGeom prst="rect">
            <a:avLst/>
          </a:prstGeom>
          <a:solidFill>
            <a:srgbClr val="7A563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Rubber" descr="«Сбор каучука в лесу Лусамбо». Фотография из книги в защиту политики Леопольда II, 1905 г. (источник с определённой позицией)">
            <a:extLst>
              <a:ext uri="{FF2B5EF4-FFF2-40B4-BE49-F238E27FC236}">
                <a16:creationId xmlns:a16="http://schemas.microsoft.com/office/drawing/2014/main" id="{7ECA8DEB-E91D-2A86-4D0D-14AB3301A3D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210564"/>
            <a:ext cx="3505200" cy="5139436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D10DB45A-C643-B548-5214-7059CF758C5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384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05B1182-6396-0D95-6DCB-FB779E641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26231F"/>
                </a:solidFill>
                <a:latin typeface="Cambria" panose="02040503050406030204" pitchFamily="18" charset="0"/>
              </a:rPr>
              <a:t>Подавление немецкими войсками восстания гереро и готтентотов в 1904-1907 гг.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D8D78A0E-3D66-45FA-7AE4-AF0ED0C3B93A}"/>
              </a:ext>
            </a:extLst>
          </p:cNvPr>
          <p:cNvSpPr/>
          <p:nvPr/>
        </p:nvSpPr>
        <p:spPr>
          <a:xfrm>
            <a:off x="609600" y="1358392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34D98FFE-D0EE-DD45-B6F4-ED5EE84F62EF}"/>
              </a:ext>
            </a:extLst>
          </p:cNvPr>
          <p:cNvSpPr/>
          <p:nvPr/>
        </p:nvSpPr>
        <p:spPr>
          <a:xfrm>
            <a:off x="812800" y="1358392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1C4EBD1F-FB1F-5EE3-0109-4B1C3B8154C1}"/>
              </a:ext>
            </a:extLst>
          </p:cNvPr>
          <p:cNvSpPr/>
          <p:nvPr/>
        </p:nvSpPr>
        <p:spPr>
          <a:xfrm>
            <a:off x="1016000" y="1358392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FC1ECEE4-3390-52C7-B70F-FA0017C2A659}"/>
              </a:ext>
            </a:extLst>
          </p:cNvPr>
          <p:cNvCxnSpPr/>
          <p:nvPr/>
        </p:nvCxnSpPr>
        <p:spPr>
          <a:xfrm>
            <a:off x="1295400" y="1390142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WA map mount">
            <a:extLst>
              <a:ext uri="{FF2B5EF4-FFF2-40B4-BE49-F238E27FC236}">
                <a16:creationId xmlns:a16="http://schemas.microsoft.com/office/drawing/2014/main" id="{53E6EEE6-78C5-353E-86D2-EAB1583AD33B}"/>
              </a:ext>
            </a:extLst>
          </p:cNvPr>
          <p:cNvSpPr/>
          <p:nvPr/>
        </p:nvSpPr>
        <p:spPr>
          <a:xfrm>
            <a:off x="7620000" y="2387346"/>
            <a:ext cx="3962400" cy="31623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SWA map" descr="Схема германского Генерального штаба: бои у Уотерберга, август 1904 г.">
            <a:extLst>
              <a:ext uri="{FF2B5EF4-FFF2-40B4-BE49-F238E27FC236}">
                <a16:creationId xmlns:a16="http://schemas.microsoft.com/office/drawing/2014/main" id="{6A8B8196-E2BD-1231-C4DA-015E544FF2F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463546"/>
            <a:ext cx="3810000" cy="3009900"/>
          </a:xfrm>
          <a:prstGeom prst="rect">
            <a:avLst/>
          </a:prstGeom>
        </p:spPr>
      </p:pic>
      <p:sp>
        <p:nvSpPr>
          <p:cNvPr id="10" name="Herero">
            <a:extLst>
              <a:ext uri="{FF2B5EF4-FFF2-40B4-BE49-F238E27FC236}">
                <a16:creationId xmlns:a16="http://schemas.microsoft.com/office/drawing/2014/main" id="{C34A9FB7-0067-EFF4-9DE8-40FA05FF40C4}"/>
              </a:ext>
            </a:extLst>
          </p:cNvPr>
          <p:cNvSpPr txBox="1"/>
          <p:nvPr/>
        </p:nvSpPr>
        <p:spPr>
          <a:xfrm>
            <a:off x="609600" y="1663192"/>
            <a:ext cx="6604000" cy="184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800"/>
              </a:spcAft>
              <a:buClr>
                <a:srgbClr val="7A5634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Много людей было убито</a:t>
            </a:r>
          </a:p>
          <a:p>
            <a:pPr marL="304800" indent="-304800">
              <a:spcAft>
                <a:spcPts val="800"/>
              </a:spcAft>
              <a:buClr>
                <a:srgbClr val="7A5634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Оставшихся немцы загнали в пустыню без воды, обрекая на смерть от жажды</a:t>
            </a:r>
          </a:p>
          <a:p>
            <a:pPr marL="304800" indent="-304800">
              <a:spcAft>
                <a:spcPts val="800"/>
              </a:spcAft>
              <a:buClr>
                <a:srgbClr val="7A5634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Других отправили в концлагеря</a:t>
            </a:r>
          </a:p>
        </p:txBody>
      </p:sp>
      <p:sp>
        <p:nvSpPr>
          <p:cNvPr id="11" name="Herero result card">
            <a:extLst>
              <a:ext uri="{FF2B5EF4-FFF2-40B4-BE49-F238E27FC236}">
                <a16:creationId xmlns:a16="http://schemas.microsoft.com/office/drawing/2014/main" id="{BC9EF728-0997-3372-4C5A-78BA480D3697}"/>
              </a:ext>
            </a:extLst>
          </p:cNvPr>
          <p:cNvSpPr/>
          <p:nvPr/>
        </p:nvSpPr>
        <p:spPr>
          <a:xfrm>
            <a:off x="609600" y="3766312"/>
            <a:ext cx="6604000" cy="1178560"/>
          </a:xfrm>
          <a:prstGeom prst="roundRect">
            <a:avLst>
              <a:gd name="adj" fmla="val 6000"/>
            </a:avLst>
          </a:prstGeom>
          <a:solidFill>
            <a:srgbClr val="EFE6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Herero result">
            <a:extLst>
              <a:ext uri="{FF2B5EF4-FFF2-40B4-BE49-F238E27FC236}">
                <a16:creationId xmlns:a16="http://schemas.microsoft.com/office/drawing/2014/main" id="{5C4661DF-F702-4E5C-7A41-F1FD1A78EEBC}"/>
              </a:ext>
            </a:extLst>
          </p:cNvPr>
          <p:cNvSpPr txBox="1"/>
          <p:nvPr/>
        </p:nvSpPr>
        <p:spPr>
          <a:xfrm>
            <a:off x="889000" y="3944112"/>
            <a:ext cx="61214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b="1" dirty="0">
                <a:solidFill>
                  <a:srgbClr val="7A5634"/>
                </a:solidFill>
                <a:latin typeface="Segoe UI" panose="020B0502040204020203" pitchFamily="34" charset="0"/>
              </a:rPr>
              <a:t>Итог:</a:t>
            </a: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 погибло </a:t>
            </a:r>
            <a:r>
              <a:rPr lang="ru-RU" sz="2700" b="1" dirty="0">
                <a:solidFill>
                  <a:srgbClr val="7A5634"/>
                </a:solidFill>
                <a:latin typeface="Segoe UI" panose="020B0502040204020203" pitchFamily="34" charset="0"/>
              </a:rPr>
              <a:t>до ¾ народа гереро</a:t>
            </a:r>
            <a:r>
              <a:rPr lang="ru-RU" sz="2700" dirty="0">
                <a:solidFill>
                  <a:srgbClr val="26231F"/>
                </a:solidFill>
                <a:latin typeface="Segoe UI" panose="020B0502040204020203" pitchFamily="34" charset="0"/>
              </a:rPr>
              <a:t> и около половины готтентотов</a:t>
            </a:r>
          </a:p>
        </p:txBody>
      </p:sp>
      <p:sp>
        <p:nvSpPr>
          <p:cNvPr id="13" name="Herero result bar">
            <a:extLst>
              <a:ext uri="{FF2B5EF4-FFF2-40B4-BE49-F238E27FC236}">
                <a16:creationId xmlns:a16="http://schemas.microsoft.com/office/drawing/2014/main" id="{8B08DEF7-1206-9A34-4423-39F114CF6F48}"/>
              </a:ext>
            </a:extLst>
          </p:cNvPr>
          <p:cNvSpPr/>
          <p:nvPr/>
        </p:nvSpPr>
        <p:spPr>
          <a:xfrm>
            <a:off x="711200" y="3893312"/>
            <a:ext cx="50800" cy="924560"/>
          </a:xfrm>
          <a:prstGeom prst="rect">
            <a:avLst/>
          </a:prstGeom>
          <a:solidFill>
            <a:srgbClr val="7A563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482910E2-5BDA-75CB-ACFA-ACA0612CAEE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602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1794578-45F3-D1B0-7482-BAFE9E66B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Колониальное соперничество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B3E7261A-2DD8-59D7-5D83-3A014AAB7E79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21B42D5E-BCB3-E065-582C-B463AD98806B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CC8DF089-DA1B-C581-CAD8-0C5E478A1934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8E641B50-94A2-84FF-C14E-B9D061D17499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erlin conference" descr="Берлинская конференция 1884–1885 гг. Гравюра А. фон Рёсслера, журнал «Über Land und Meer», 1884 г.">
            <a:extLst>
              <a:ext uri="{FF2B5EF4-FFF2-40B4-BE49-F238E27FC236}">
                <a16:creationId xmlns:a16="http://schemas.microsoft.com/office/drawing/2014/main" id="{931482F6-77F1-0457-C7D7-85260898C01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10564"/>
            <a:ext cx="10972800" cy="2159000"/>
          </a:xfrm>
          <a:prstGeom prst="roundRect">
            <a:avLst>
              <a:gd name="adj" fmla="val 4000"/>
            </a:avLst>
          </a:prstGeom>
          <a:ln w="12700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Principle card">
            <a:extLst>
              <a:ext uri="{FF2B5EF4-FFF2-40B4-BE49-F238E27FC236}">
                <a16:creationId xmlns:a16="http://schemas.microsoft.com/office/drawing/2014/main" id="{3214CD98-1E8A-2BFF-FAB3-C9219FECC5DB}"/>
              </a:ext>
            </a:extLst>
          </p:cNvPr>
          <p:cNvSpPr/>
          <p:nvPr/>
        </p:nvSpPr>
        <p:spPr>
          <a:xfrm>
            <a:off x="609600" y="3547364"/>
            <a:ext cx="10972800" cy="2159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rinciple">
            <a:extLst>
              <a:ext uri="{FF2B5EF4-FFF2-40B4-BE49-F238E27FC236}">
                <a16:creationId xmlns:a16="http://schemas.microsoft.com/office/drawing/2014/main" id="{97F2222B-44F3-2CFC-27FD-41C0CBCAC7F5}"/>
              </a:ext>
            </a:extLst>
          </p:cNvPr>
          <p:cNvSpPr txBox="1"/>
          <p:nvPr/>
        </p:nvSpPr>
        <p:spPr>
          <a:xfrm>
            <a:off x="914400" y="3750564"/>
            <a:ext cx="10439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5A5E66"/>
                </a:solidFill>
                <a:latin typeface="Cambria" panose="02040503050406030204" pitchFamily="18" charset="0"/>
              </a:rPr>
              <a:t>1884-1885 гг.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– Берлинская конференция по Конго – определен </a:t>
            </a:r>
            <a:r>
              <a:rPr lang="ru-RU" sz="2300" b="1" dirty="0">
                <a:solidFill>
                  <a:srgbClr val="B4532F"/>
                </a:solidFill>
                <a:latin typeface="Segoe UI" panose="020B0502040204020203" pitchFamily="34" charset="0"/>
              </a:rPr>
              <a:t>принцип эффективной оккупации: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колониальный статус той или иной территории считался </a:t>
            </a:r>
            <a:r>
              <a:rPr lang="ru-RU" sz="2300" dirty="0" err="1">
                <a:solidFill>
                  <a:srgbClr val="26231F"/>
                </a:solidFill>
                <a:latin typeface="Segoe UI" panose="020B0502040204020203" pitchFamily="34" charset="0"/>
              </a:rPr>
              <a:t>международно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признанным, если конкретная европейская страна не просто официально заявила о своих претензиях на неё, но осуществляла на её территории </a:t>
            </a:r>
            <a:r>
              <a:rPr lang="ru-RU" sz="2300" b="1" dirty="0">
                <a:solidFill>
                  <a:srgbClr val="B4532F"/>
                </a:solidFill>
                <a:latin typeface="Segoe UI" panose="020B0502040204020203" pitchFamily="34" charset="0"/>
              </a:rPr>
              <a:t>реальное управление</a:t>
            </a:r>
          </a:p>
        </p:txBody>
      </p:sp>
      <p:sp>
        <p:nvSpPr>
          <p:cNvPr id="11" name="Principle bar">
            <a:extLst>
              <a:ext uri="{FF2B5EF4-FFF2-40B4-BE49-F238E27FC236}">
                <a16:creationId xmlns:a16="http://schemas.microsoft.com/office/drawing/2014/main" id="{D585F9FE-F8F8-E345-89CA-DA140F6E4291}"/>
              </a:ext>
            </a:extLst>
          </p:cNvPr>
          <p:cNvSpPr/>
          <p:nvPr/>
        </p:nvSpPr>
        <p:spPr>
          <a:xfrm>
            <a:off x="711200" y="3674364"/>
            <a:ext cx="50800" cy="1905000"/>
          </a:xfrm>
          <a:prstGeom prst="rect">
            <a:avLst/>
          </a:prstGeom>
          <a:solidFill>
            <a:srgbClr val="5A5E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9492075D-001A-6785-C556-F57785BB69F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584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43E9C39-885D-BDCF-8C89-D5B61EBE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Соперники – Англия и Франция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B7DA9287-B013-AFFC-08FE-03ED69A9DFB5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8CB4ABBF-D03E-5E76-FA29-40F124DF6DCB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CD8A4B10-BA9B-D854-729C-E290C8055157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640D8D23-D602-1A7C-B380-71CA03793666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Britain card">
            <a:extLst>
              <a:ext uri="{FF2B5EF4-FFF2-40B4-BE49-F238E27FC236}">
                <a16:creationId xmlns:a16="http://schemas.microsoft.com/office/drawing/2014/main" id="{BDD34F47-A2B5-8C2A-35C6-1E16268F82A4}"/>
              </a:ext>
            </a:extLst>
          </p:cNvPr>
          <p:cNvSpPr/>
          <p:nvPr/>
        </p:nvSpPr>
        <p:spPr>
          <a:xfrm>
            <a:off x="609600" y="1210564"/>
            <a:ext cx="5334000" cy="5139436"/>
          </a:xfrm>
          <a:prstGeom prst="roundRect">
            <a:avLst>
              <a:gd name="adj" fmla="val 5000"/>
            </a:avLst>
          </a:prstGeom>
          <a:solidFill>
            <a:srgbClr val="F3E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rance card">
            <a:extLst>
              <a:ext uri="{FF2B5EF4-FFF2-40B4-BE49-F238E27FC236}">
                <a16:creationId xmlns:a16="http://schemas.microsoft.com/office/drawing/2014/main" id="{019C8938-5C2E-4D28-1229-7ACD07F430EA}"/>
              </a:ext>
            </a:extLst>
          </p:cNvPr>
          <p:cNvSpPr/>
          <p:nvPr/>
        </p:nvSpPr>
        <p:spPr>
          <a:xfrm>
            <a:off x="6248400" y="1210564"/>
            <a:ext cx="5334000" cy="5139436"/>
          </a:xfrm>
          <a:prstGeom prst="roundRect">
            <a:avLst>
              <a:gd name="adj" fmla="val 5000"/>
            </a:avLst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Britain chip">
            <a:extLst>
              <a:ext uri="{FF2B5EF4-FFF2-40B4-BE49-F238E27FC236}">
                <a16:creationId xmlns:a16="http://schemas.microsoft.com/office/drawing/2014/main" id="{90C8BDA6-7A11-AF3D-115F-67BC05925C6B}"/>
              </a:ext>
            </a:extLst>
          </p:cNvPr>
          <p:cNvSpPr/>
          <p:nvPr/>
        </p:nvSpPr>
        <p:spPr>
          <a:xfrm>
            <a:off x="2133600" y="1464564"/>
            <a:ext cx="2286000" cy="533400"/>
          </a:xfrm>
          <a:prstGeom prst="roundRect">
            <a:avLst>
              <a:gd name="adj" fmla="val 30000"/>
            </a:avLst>
          </a:prstGeom>
          <a:solidFill>
            <a:srgbClr val="8C2F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Britain">
            <a:extLst>
              <a:ext uri="{FF2B5EF4-FFF2-40B4-BE49-F238E27FC236}">
                <a16:creationId xmlns:a16="http://schemas.microsoft.com/office/drawing/2014/main" id="{FC237E15-52F8-6728-C14E-F8C24B4609D9}"/>
              </a:ext>
            </a:extLst>
          </p:cNvPr>
          <p:cNvSpPr txBox="1"/>
          <p:nvPr/>
        </p:nvSpPr>
        <p:spPr>
          <a:xfrm>
            <a:off x="2133600" y="1528064"/>
            <a:ext cx="2286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FFFFFF"/>
                </a:solidFill>
                <a:latin typeface="Cambria" panose="02040503050406030204" pitchFamily="18" charset="0"/>
              </a:rPr>
              <a:t>Англия</a:t>
            </a:r>
          </a:p>
        </p:txBody>
      </p:sp>
      <p:sp>
        <p:nvSpPr>
          <p:cNvPr id="11" name="Britain text">
            <a:extLst>
              <a:ext uri="{FF2B5EF4-FFF2-40B4-BE49-F238E27FC236}">
                <a16:creationId xmlns:a16="http://schemas.microsoft.com/office/drawing/2014/main" id="{975E1975-926E-2865-C716-F2C8911236CB}"/>
              </a:ext>
            </a:extLst>
          </p:cNvPr>
          <p:cNvSpPr txBox="1"/>
          <p:nvPr/>
        </p:nvSpPr>
        <p:spPr>
          <a:xfrm>
            <a:off x="914400" y="2201164"/>
            <a:ext cx="47244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Стремились расширять владения </a:t>
            </a:r>
            <a:r>
              <a:rPr lang="ru-RU" sz="2600" b="1" dirty="0">
                <a:solidFill>
                  <a:srgbClr val="8C2F3E"/>
                </a:solidFill>
                <a:latin typeface="Segoe UI" panose="020B0502040204020203" pitchFamily="34" charset="0"/>
              </a:rPr>
              <a:t>с севера на юг</a:t>
            </a:r>
          </a:p>
        </p:txBody>
      </p:sp>
      <p:sp>
        <p:nvSpPr>
          <p:cNvPr id="12" name="France chip">
            <a:extLst>
              <a:ext uri="{FF2B5EF4-FFF2-40B4-BE49-F238E27FC236}">
                <a16:creationId xmlns:a16="http://schemas.microsoft.com/office/drawing/2014/main" id="{DB4E3E71-47CD-1161-DBA5-6DFB702863AF}"/>
              </a:ext>
            </a:extLst>
          </p:cNvPr>
          <p:cNvSpPr/>
          <p:nvPr/>
        </p:nvSpPr>
        <p:spPr>
          <a:xfrm>
            <a:off x="7772400" y="1464564"/>
            <a:ext cx="2286000" cy="533400"/>
          </a:xfrm>
          <a:prstGeom prst="roundRect">
            <a:avLst>
              <a:gd name="adj" fmla="val 30000"/>
            </a:avLst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France">
            <a:extLst>
              <a:ext uri="{FF2B5EF4-FFF2-40B4-BE49-F238E27FC236}">
                <a16:creationId xmlns:a16="http://schemas.microsoft.com/office/drawing/2014/main" id="{F8E5E53E-B32D-EDCE-C133-B0F1F4C51A9A}"/>
              </a:ext>
            </a:extLst>
          </p:cNvPr>
          <p:cNvSpPr txBox="1"/>
          <p:nvPr/>
        </p:nvSpPr>
        <p:spPr>
          <a:xfrm>
            <a:off x="7772400" y="1528064"/>
            <a:ext cx="2286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FFFFFF"/>
                </a:solidFill>
                <a:latin typeface="Cambria" panose="02040503050406030204" pitchFamily="18" charset="0"/>
              </a:rPr>
              <a:t>Франция</a:t>
            </a:r>
          </a:p>
        </p:txBody>
      </p:sp>
      <p:sp>
        <p:nvSpPr>
          <p:cNvPr id="14" name="France text">
            <a:extLst>
              <a:ext uri="{FF2B5EF4-FFF2-40B4-BE49-F238E27FC236}">
                <a16:creationId xmlns:a16="http://schemas.microsoft.com/office/drawing/2014/main" id="{70C4EEF5-B165-7F11-049E-4DDA6814C38A}"/>
              </a:ext>
            </a:extLst>
          </p:cNvPr>
          <p:cNvSpPr txBox="1"/>
          <p:nvPr/>
        </p:nvSpPr>
        <p:spPr>
          <a:xfrm>
            <a:off x="6553200" y="2201164"/>
            <a:ext cx="47244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dirty="0">
                <a:solidFill>
                  <a:srgbClr val="26231F"/>
                </a:solidFill>
                <a:latin typeface="Segoe UI" panose="020B0502040204020203" pitchFamily="34" charset="0"/>
              </a:rPr>
              <a:t>Стремились расширять владения </a:t>
            </a:r>
            <a:r>
              <a:rPr lang="ru-RU" sz="2600" b="1" dirty="0">
                <a:solidFill>
                  <a:srgbClr val="2F5C99"/>
                </a:solidFill>
                <a:latin typeface="Segoe UI" panose="020B0502040204020203" pitchFamily="34" charset="0"/>
              </a:rPr>
              <a:t>с запада на восток</a:t>
            </a:r>
          </a:p>
        </p:txBody>
      </p:sp>
      <p:sp>
        <p:nvSpPr>
          <p:cNvPr id="15" name="Britain arrow">
            <a:extLst>
              <a:ext uri="{FF2B5EF4-FFF2-40B4-BE49-F238E27FC236}">
                <a16:creationId xmlns:a16="http://schemas.microsoft.com/office/drawing/2014/main" id="{426C2B50-FCBD-D88A-A844-395E07FAC915}"/>
              </a:ext>
            </a:extLst>
          </p:cNvPr>
          <p:cNvSpPr/>
          <p:nvPr/>
        </p:nvSpPr>
        <p:spPr>
          <a:xfrm rot="5400000">
            <a:off x="2768600" y="3374644"/>
            <a:ext cx="2032000" cy="1016000"/>
          </a:xfrm>
          <a:prstGeom prst="rightArrow">
            <a:avLst/>
          </a:prstGeom>
          <a:solidFill>
            <a:srgbClr val="8C2F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rance arrow">
            <a:extLst>
              <a:ext uri="{FF2B5EF4-FFF2-40B4-BE49-F238E27FC236}">
                <a16:creationId xmlns:a16="http://schemas.microsoft.com/office/drawing/2014/main" id="{1902124B-4914-73F1-66F7-30888E583978}"/>
              </a:ext>
            </a:extLst>
          </p:cNvPr>
          <p:cNvSpPr/>
          <p:nvPr/>
        </p:nvSpPr>
        <p:spPr>
          <a:xfrm>
            <a:off x="7899400" y="3882644"/>
            <a:ext cx="2032000" cy="1016000"/>
          </a:xfrm>
          <a:prstGeom prst="rightArrow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BBDC7402-AF07-EB2C-C7E9-8A03878DD66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024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E261675-91FC-C6E1-6628-58D9E917C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620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8C2F3E"/>
                </a:solidFill>
                <a:latin typeface="Cambria" panose="02040503050406030204" pitchFamily="18" charset="0"/>
              </a:rPr>
              <a:t>Англия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32C314D4-9B54-11AC-18F4-28689E310D63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3862EA70-95AA-EF3D-3B9A-BE14F59FD8E9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77C21CFB-E39D-6661-8A39-9A9EF379A9B1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946CFE13-8F91-C00A-03D2-C77CB3606023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udan">
            <a:extLst>
              <a:ext uri="{FF2B5EF4-FFF2-40B4-BE49-F238E27FC236}">
                <a16:creationId xmlns:a16="http://schemas.microsoft.com/office/drawing/2014/main" id="{F46E31DA-DAE2-D9E2-7F58-206E46CBC41A}"/>
              </a:ext>
            </a:extLst>
          </p:cNvPr>
          <p:cNvSpPr txBox="1"/>
          <p:nvPr/>
        </p:nvSpPr>
        <p:spPr>
          <a:xfrm>
            <a:off x="609600" y="1210564"/>
            <a:ext cx="7366000" cy="3835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800"/>
              </a:spcAft>
            </a:pPr>
            <a:r>
              <a:rPr lang="ru-RU" sz="2500" b="1" dirty="0">
                <a:solidFill>
                  <a:srgbClr val="3E6B4A"/>
                </a:solidFill>
                <a:latin typeface="Segoe UI" panose="020B0502040204020203" pitchFamily="34" charset="0"/>
              </a:rPr>
              <a:t>1881 г.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– восстание в Судане, начатое </a:t>
            </a:r>
            <a:r>
              <a:rPr lang="ru-RU" sz="2500" b="1" dirty="0">
                <a:solidFill>
                  <a:srgbClr val="3E6B4A"/>
                </a:solidFill>
                <a:latin typeface="Segoe UI" panose="020B0502040204020203" pitchFamily="34" charset="0"/>
              </a:rPr>
              <a:t>Мухаммедом Ахмедом</a:t>
            </a:r>
          </a:p>
          <a:p>
            <a:pPr marL="304800" indent="-304800">
              <a:spcAft>
                <a:spcPts val="800"/>
              </a:spcAft>
              <a:buClr>
                <a:srgbClr val="8C2F3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Он объявил себя </a:t>
            </a:r>
            <a:r>
              <a:rPr lang="ru-RU" sz="2500" b="1" dirty="0" err="1">
                <a:solidFill>
                  <a:srgbClr val="3E6B4A"/>
                </a:solidFill>
                <a:latin typeface="Segoe UI" panose="020B0502040204020203" pitchFamily="34" charset="0"/>
              </a:rPr>
              <a:t>махди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– посланником Аллаха</a:t>
            </a:r>
          </a:p>
          <a:p>
            <a:pPr marL="304800" indent="-304800">
              <a:spcAft>
                <a:spcPts val="800"/>
              </a:spcAft>
              <a:buClr>
                <a:srgbClr val="8C2F3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Восставшие разбили англо-египетские войска, создали мусульманское государство</a:t>
            </a:r>
          </a:p>
          <a:p>
            <a:pPr>
              <a:spcAft>
                <a:spcPts val="800"/>
              </a:spcAft>
            </a:pPr>
            <a:r>
              <a:rPr lang="ru-RU" sz="2500" b="1" dirty="0">
                <a:solidFill>
                  <a:srgbClr val="8C2F3E"/>
                </a:solidFill>
                <a:latin typeface="Segoe UI" panose="020B0502040204020203" pitchFamily="34" charset="0"/>
              </a:rPr>
              <a:t>НО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</a:t>
            </a:r>
            <a:r>
              <a:rPr lang="ru-RU" sz="2500" b="1" dirty="0">
                <a:solidFill>
                  <a:srgbClr val="8C2F3E"/>
                </a:solidFill>
                <a:latin typeface="Segoe UI" panose="020B0502040204020203" pitchFamily="34" charset="0"/>
              </a:rPr>
              <a:t>в 1898 г.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англичане разгромили армию </a:t>
            </a:r>
            <a:r>
              <a:rPr lang="ru-RU" sz="2500" dirty="0" err="1">
                <a:solidFill>
                  <a:srgbClr val="26231F"/>
                </a:solidFill>
                <a:latin typeface="Segoe UI" panose="020B0502040204020203" pitchFamily="34" charset="0"/>
              </a:rPr>
              <a:t>махдистов</a:t>
            </a: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 и продолжили продвигаться на юг</a:t>
            </a:r>
          </a:p>
          <a:p>
            <a:pPr marL="304800" indent="-304800">
              <a:spcAft>
                <a:spcPts val="800"/>
              </a:spcAft>
              <a:buClr>
                <a:srgbClr val="8C2F3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26231F"/>
                </a:solidFill>
                <a:latin typeface="Segoe UI" panose="020B0502040204020203" pitchFamily="34" charset="0"/>
              </a:rPr>
              <a:t>У. Черчилль участвовал в расстреле из пулеметов тысяч </a:t>
            </a:r>
            <a:r>
              <a:rPr lang="ru-RU" sz="2500" dirty="0" err="1">
                <a:solidFill>
                  <a:srgbClr val="26231F"/>
                </a:solidFill>
                <a:latin typeface="Segoe UI" panose="020B0502040204020203" pitchFamily="34" charset="0"/>
              </a:rPr>
              <a:t>махдистов</a:t>
            </a:r>
            <a:endParaRPr lang="ru-RU" sz="2500" dirty="0">
              <a:solidFill>
                <a:srgbClr val="26231F"/>
              </a:solidFill>
              <a:latin typeface="Segoe UI" panose="020B0502040204020203" pitchFamily="34" charset="0"/>
            </a:endParaRPr>
          </a:p>
        </p:txBody>
      </p:sp>
      <p:pic>
        <p:nvPicPr>
          <p:cNvPr id="9" name="Mahdi" descr="Мухаммед Ахмед (Махди). Гравюра XIX в. (из исходной презентации)">
            <a:extLst>
              <a:ext uri="{FF2B5EF4-FFF2-40B4-BE49-F238E27FC236}">
                <a16:creationId xmlns:a16="http://schemas.microsoft.com/office/drawing/2014/main" id="{8F62C483-33E6-C6D8-7C2E-00BECAC96C0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508000"/>
            <a:ext cx="2794000" cy="4572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3E6B4A"/>
            </a:solidFill>
          </a:ln>
        </p:spPr>
      </p:pic>
      <p:sp>
        <p:nvSpPr>
          <p:cNvPr id="10" name="Mahdi niche">
            <a:extLst>
              <a:ext uri="{FF2B5EF4-FFF2-40B4-BE49-F238E27FC236}">
                <a16:creationId xmlns:a16="http://schemas.microsoft.com/office/drawing/2014/main" id="{0B6572FF-8993-C55D-CB76-023027951B14}"/>
              </a:ext>
            </a:extLst>
          </p:cNvPr>
          <p:cNvSpPr/>
          <p:nvPr/>
        </p:nvSpPr>
        <p:spPr>
          <a:xfrm>
            <a:off x="8674100" y="419100"/>
            <a:ext cx="2971800" cy="47498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3E6B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ption Mahdi">
            <a:extLst>
              <a:ext uri="{FF2B5EF4-FFF2-40B4-BE49-F238E27FC236}">
                <a16:creationId xmlns:a16="http://schemas.microsoft.com/office/drawing/2014/main" id="{2968447B-B930-FE88-B2F9-F8F350712E9E}"/>
              </a:ext>
            </a:extLst>
          </p:cNvPr>
          <p:cNvSpPr txBox="1"/>
          <p:nvPr/>
        </p:nvSpPr>
        <p:spPr>
          <a:xfrm>
            <a:off x="8585200" y="5334000"/>
            <a:ext cx="31496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600" i="1" dirty="0">
                <a:solidFill>
                  <a:srgbClr val="57524A"/>
                </a:solidFill>
                <a:latin typeface="Segoe UI" panose="020B0502040204020203" pitchFamily="34" charset="0"/>
              </a:rPr>
              <a:t>Мухаммед Ахмед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1C13170C-1DDA-8369-6CE3-837B9128900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318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4FEB615-CC86-5B39-7F92-83987FF50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112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F5C99"/>
                </a:solidFill>
                <a:latin typeface="Cambria" panose="02040503050406030204" pitchFamily="18" charset="0"/>
              </a:rPr>
              <a:t>Франция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B92367C3-3771-6D0B-E6A9-5E11DF1B92A2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7BF84688-C254-6703-0B06-FBD61F2208B2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4C1CA4CF-2A58-1D02-00DF-FB45BAFF9D99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68E5B6EB-6812-469B-62DD-D7DD946978C3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Axes card">
            <a:extLst>
              <a:ext uri="{FF2B5EF4-FFF2-40B4-BE49-F238E27FC236}">
                <a16:creationId xmlns:a16="http://schemas.microsoft.com/office/drawing/2014/main" id="{937B9427-5BCB-FD0B-5ADD-2009A95C2673}"/>
              </a:ext>
            </a:extLst>
          </p:cNvPr>
          <p:cNvSpPr/>
          <p:nvPr/>
        </p:nvSpPr>
        <p:spPr>
          <a:xfrm>
            <a:off x="609600" y="1210564"/>
            <a:ext cx="7112000" cy="1452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xes">
            <a:extLst>
              <a:ext uri="{FF2B5EF4-FFF2-40B4-BE49-F238E27FC236}">
                <a16:creationId xmlns:a16="http://schemas.microsoft.com/office/drawing/2014/main" id="{537FA22C-F16B-BB08-60F3-4E5BA8DDD3D9}"/>
              </a:ext>
            </a:extLst>
          </p:cNvPr>
          <p:cNvSpPr txBox="1"/>
          <p:nvPr/>
        </p:nvSpPr>
        <p:spPr>
          <a:xfrm>
            <a:off x="889000" y="1388364"/>
            <a:ext cx="66294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Если Англия стремилась расширяться </a:t>
            </a:r>
            <a:r>
              <a:rPr lang="ru-RU" sz="2400" b="1" dirty="0">
                <a:solidFill>
                  <a:srgbClr val="8C2F3E"/>
                </a:solidFill>
                <a:latin typeface="Segoe UI" panose="020B0502040204020203" pitchFamily="34" charset="0"/>
              </a:rPr>
              <a:t>вертикально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, а Франция </a:t>
            </a:r>
            <a:r>
              <a:rPr lang="ru-RU" sz="2400" b="1" dirty="0">
                <a:solidFill>
                  <a:srgbClr val="2F5C99"/>
                </a:solidFill>
                <a:latin typeface="Segoe UI" panose="020B0502040204020203" pitchFamily="34" charset="0"/>
              </a:rPr>
              <a:t>горизонтально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– то их интересы должны были пересечься</a:t>
            </a:r>
          </a:p>
        </p:txBody>
      </p:sp>
      <p:sp>
        <p:nvSpPr>
          <p:cNvPr id="9" name="Axes bar">
            <a:extLst>
              <a:ext uri="{FF2B5EF4-FFF2-40B4-BE49-F238E27FC236}">
                <a16:creationId xmlns:a16="http://schemas.microsoft.com/office/drawing/2014/main" id="{9D39E17D-E10D-F662-8DC0-FDCCFDAD7EA3}"/>
              </a:ext>
            </a:extLst>
          </p:cNvPr>
          <p:cNvSpPr/>
          <p:nvPr/>
        </p:nvSpPr>
        <p:spPr>
          <a:xfrm>
            <a:off x="711200" y="1337564"/>
            <a:ext cx="50800" cy="1198880"/>
          </a:xfrm>
          <a:prstGeom prst="rect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Fashoda card">
            <a:extLst>
              <a:ext uri="{FF2B5EF4-FFF2-40B4-BE49-F238E27FC236}">
                <a16:creationId xmlns:a16="http://schemas.microsoft.com/office/drawing/2014/main" id="{4B819570-33E3-B8B9-DC38-C22C53E2B30B}"/>
              </a:ext>
            </a:extLst>
          </p:cNvPr>
          <p:cNvSpPr/>
          <p:nvPr/>
        </p:nvSpPr>
        <p:spPr>
          <a:xfrm>
            <a:off x="609600" y="2841244"/>
            <a:ext cx="7112000" cy="1148080"/>
          </a:xfrm>
          <a:prstGeom prst="roundRect">
            <a:avLst>
              <a:gd name="adj" fmla="val 6000"/>
            </a:avLst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Fashoda">
            <a:extLst>
              <a:ext uri="{FF2B5EF4-FFF2-40B4-BE49-F238E27FC236}">
                <a16:creationId xmlns:a16="http://schemas.microsoft.com/office/drawing/2014/main" id="{7636FB05-AF39-D96D-9F86-813AA1D4B386}"/>
              </a:ext>
            </a:extLst>
          </p:cNvPr>
          <p:cNvSpPr txBox="1"/>
          <p:nvPr/>
        </p:nvSpPr>
        <p:spPr>
          <a:xfrm>
            <a:off x="889000" y="3019044"/>
            <a:ext cx="66294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2F5C99"/>
                </a:solidFill>
                <a:latin typeface="Cambria" panose="02040503050406030204" pitchFamily="18" charset="0"/>
              </a:rPr>
              <a:t>1898 г.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– столкновение английского и французского отряда в деревне </a:t>
            </a:r>
            <a:r>
              <a:rPr lang="ru-RU" sz="2400" b="1" dirty="0" err="1">
                <a:solidFill>
                  <a:srgbClr val="2F5C99"/>
                </a:solidFill>
                <a:latin typeface="Segoe UI" panose="020B0502040204020203" pitchFamily="34" charset="0"/>
              </a:rPr>
              <a:t>Фашода</a:t>
            </a:r>
            <a:endParaRPr lang="ru-RU" sz="2400" b="1" dirty="0">
              <a:solidFill>
                <a:srgbClr val="2F5C99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Fashoda bar">
            <a:extLst>
              <a:ext uri="{FF2B5EF4-FFF2-40B4-BE49-F238E27FC236}">
                <a16:creationId xmlns:a16="http://schemas.microsoft.com/office/drawing/2014/main" id="{D35F2B4D-B999-CAC8-6D4E-99BCD20AB580}"/>
              </a:ext>
            </a:extLst>
          </p:cNvPr>
          <p:cNvSpPr/>
          <p:nvPr/>
        </p:nvSpPr>
        <p:spPr>
          <a:xfrm>
            <a:off x="711200" y="2968244"/>
            <a:ext cx="50800" cy="894080"/>
          </a:xfrm>
          <a:prstGeom prst="rect">
            <a:avLst/>
          </a:prstGeom>
          <a:solidFill>
            <a:srgbClr val="2F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Fashoda result card">
            <a:extLst>
              <a:ext uri="{FF2B5EF4-FFF2-40B4-BE49-F238E27FC236}">
                <a16:creationId xmlns:a16="http://schemas.microsoft.com/office/drawing/2014/main" id="{CD299637-6AFE-B83F-3476-D65481598610}"/>
              </a:ext>
            </a:extLst>
          </p:cNvPr>
          <p:cNvSpPr/>
          <p:nvPr/>
        </p:nvSpPr>
        <p:spPr>
          <a:xfrm>
            <a:off x="609600" y="4167124"/>
            <a:ext cx="7112000" cy="1087120"/>
          </a:xfrm>
          <a:prstGeom prst="roundRect">
            <a:avLst>
              <a:gd name="adj" fmla="val 6000"/>
            </a:avLst>
          </a:prstGeom>
          <a:solidFill>
            <a:srgbClr val="E9E9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ashoda result">
            <a:extLst>
              <a:ext uri="{FF2B5EF4-FFF2-40B4-BE49-F238E27FC236}">
                <a16:creationId xmlns:a16="http://schemas.microsoft.com/office/drawing/2014/main" id="{F5E84CA6-BBB6-F7C0-4A90-FD56399E2384}"/>
              </a:ext>
            </a:extLst>
          </p:cNvPr>
          <p:cNvSpPr txBox="1"/>
          <p:nvPr/>
        </p:nvSpPr>
        <p:spPr>
          <a:xfrm>
            <a:off x="889000" y="4344924"/>
            <a:ext cx="6629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5A5E66"/>
                </a:solidFill>
                <a:latin typeface="Segoe UI" panose="020B0502040204020203" pitchFamily="34" charset="0"/>
              </a:rPr>
              <a:t>Итог:</a:t>
            </a:r>
            <a:r>
              <a:rPr lang="ru-RU" sz="2400" dirty="0">
                <a:solidFill>
                  <a:srgbClr val="26231F"/>
                </a:solidFill>
                <a:latin typeface="Segoe UI" panose="020B0502040204020203" pitchFamily="34" charset="0"/>
              </a:rPr>
              <a:t> дальнейшее разграничение их владений в Судане</a:t>
            </a:r>
          </a:p>
        </p:txBody>
      </p:sp>
      <p:sp>
        <p:nvSpPr>
          <p:cNvPr id="15" name="Fashoda result bar">
            <a:extLst>
              <a:ext uri="{FF2B5EF4-FFF2-40B4-BE49-F238E27FC236}">
                <a16:creationId xmlns:a16="http://schemas.microsoft.com/office/drawing/2014/main" id="{905977BB-8CB8-0C44-12AC-FC41A52DBDA1}"/>
              </a:ext>
            </a:extLst>
          </p:cNvPr>
          <p:cNvSpPr/>
          <p:nvPr/>
        </p:nvSpPr>
        <p:spPr>
          <a:xfrm>
            <a:off x="711200" y="4294124"/>
            <a:ext cx="50800" cy="833120"/>
          </a:xfrm>
          <a:prstGeom prst="rect">
            <a:avLst/>
          </a:prstGeom>
          <a:solidFill>
            <a:srgbClr val="5A5E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ross card">
            <a:extLst>
              <a:ext uri="{FF2B5EF4-FFF2-40B4-BE49-F238E27FC236}">
                <a16:creationId xmlns:a16="http://schemas.microsoft.com/office/drawing/2014/main" id="{69BE09CA-4D47-E004-6CC5-70AA85BB2187}"/>
              </a:ext>
            </a:extLst>
          </p:cNvPr>
          <p:cNvSpPr/>
          <p:nvPr/>
        </p:nvSpPr>
        <p:spPr>
          <a:xfrm>
            <a:off x="8255000" y="889000"/>
            <a:ext cx="3200400" cy="533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Britain axis">
            <a:extLst>
              <a:ext uri="{FF2B5EF4-FFF2-40B4-BE49-F238E27FC236}">
                <a16:creationId xmlns:a16="http://schemas.microsoft.com/office/drawing/2014/main" id="{786F76C3-109C-083A-789D-6A34BC84ECE9}"/>
              </a:ext>
            </a:extLst>
          </p:cNvPr>
          <p:cNvSpPr/>
          <p:nvPr/>
        </p:nvSpPr>
        <p:spPr>
          <a:xfrm rot="5400000">
            <a:off x="8458200" y="3175000"/>
            <a:ext cx="2794000" cy="762000"/>
          </a:xfrm>
          <a:prstGeom prst="rightArrow">
            <a:avLst/>
          </a:prstGeom>
          <a:solidFill>
            <a:srgbClr val="8C2F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France axis">
            <a:extLst>
              <a:ext uri="{FF2B5EF4-FFF2-40B4-BE49-F238E27FC236}">
                <a16:creationId xmlns:a16="http://schemas.microsoft.com/office/drawing/2014/main" id="{1E562DAA-8071-E935-4B75-5072D6103A13}"/>
              </a:ext>
            </a:extLst>
          </p:cNvPr>
          <p:cNvSpPr/>
          <p:nvPr/>
        </p:nvSpPr>
        <p:spPr>
          <a:xfrm>
            <a:off x="8458200" y="3175000"/>
            <a:ext cx="2794000" cy="762000"/>
          </a:xfrm>
          <a:prstGeom prst="rightArrow">
            <a:avLst/>
          </a:prstGeom>
          <a:solidFill>
            <a:srgbClr val="2F5C99">
              <a:alpha val="85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arker">
            <a:extLst>
              <a:ext uri="{FF2B5EF4-FFF2-40B4-BE49-F238E27FC236}">
                <a16:creationId xmlns:a16="http://schemas.microsoft.com/office/drawing/2014/main" id="{4CEF9521-0B6E-FEF4-83AA-65BB31C1DAA7}"/>
              </a:ext>
            </a:extLst>
          </p:cNvPr>
          <p:cNvSpPr/>
          <p:nvPr/>
        </p:nvSpPr>
        <p:spPr>
          <a:xfrm>
            <a:off x="9664700" y="3365500"/>
            <a:ext cx="381000" cy="381000"/>
          </a:xfrm>
          <a:prstGeom prst="ellipse">
            <a:avLst/>
          </a:prstGeom>
          <a:solidFill>
            <a:srgbClr val="C08A26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96BA7522-2BD5-949F-1212-EC5E5009EB0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8293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E9E0206-EB4D-0A1C-7F3C-14AFB82F2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6350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31F"/>
                </a:solidFill>
                <a:latin typeface="Cambria" panose="02040503050406030204" pitchFamily="18" charset="0"/>
              </a:rPr>
              <a:t>Англо-бурская война</a:t>
            </a:r>
          </a:p>
        </p:txBody>
      </p:sp>
      <p:sp>
        <p:nvSpPr>
          <p:cNvPr id="3" name="Stripe">
            <a:extLst>
              <a:ext uri="{FF2B5EF4-FFF2-40B4-BE49-F238E27FC236}">
                <a16:creationId xmlns:a16="http://schemas.microsoft.com/office/drawing/2014/main" id="{4987EB52-F7A6-F738-808C-BF7671077575}"/>
              </a:ext>
            </a:extLst>
          </p:cNvPr>
          <p:cNvSpPr/>
          <p:nvPr/>
        </p:nvSpPr>
        <p:spPr>
          <a:xfrm>
            <a:off x="609600" y="981964"/>
            <a:ext cx="177800" cy="63500"/>
          </a:xfrm>
          <a:prstGeom prst="rect">
            <a:avLst/>
          </a:prstGeom>
          <a:solidFill>
            <a:srgbClr val="B45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ripe">
            <a:extLst>
              <a:ext uri="{FF2B5EF4-FFF2-40B4-BE49-F238E27FC236}">
                <a16:creationId xmlns:a16="http://schemas.microsoft.com/office/drawing/2014/main" id="{0D890905-5567-DA35-0E19-0911CDA960DD}"/>
              </a:ext>
            </a:extLst>
          </p:cNvPr>
          <p:cNvSpPr/>
          <p:nvPr/>
        </p:nvSpPr>
        <p:spPr>
          <a:xfrm>
            <a:off x="812800" y="981964"/>
            <a:ext cx="177800" cy="6350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ripe">
            <a:extLst>
              <a:ext uri="{FF2B5EF4-FFF2-40B4-BE49-F238E27FC236}">
                <a16:creationId xmlns:a16="http://schemas.microsoft.com/office/drawing/2014/main" id="{3C49278E-85CA-F890-0DE9-0420DE818AA1}"/>
              </a:ext>
            </a:extLst>
          </p:cNvPr>
          <p:cNvSpPr/>
          <p:nvPr/>
        </p:nvSpPr>
        <p:spPr>
          <a:xfrm>
            <a:off x="1016000" y="981964"/>
            <a:ext cx="177800" cy="63500"/>
          </a:xfrm>
          <a:prstGeom prst="rect">
            <a:avLst/>
          </a:prstGeom>
          <a:solidFill>
            <a:srgbClr val="3E6B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9BCF27D9-E6A6-4BE0-B4A8-E43EDEBCA521}"/>
              </a:ext>
            </a:extLst>
          </p:cNvPr>
          <p:cNvCxnSpPr/>
          <p:nvPr/>
        </p:nvCxnSpPr>
        <p:spPr>
          <a:xfrm>
            <a:off x="1295400" y="1013714"/>
            <a:ext cx="2032000" cy="0"/>
          </a:xfrm>
          <a:prstGeom prst="line">
            <a:avLst/>
          </a:prstGeom>
          <a:ln w="9525">
            <a:solidFill>
              <a:srgbClr val="C9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outh">
            <a:extLst>
              <a:ext uri="{FF2B5EF4-FFF2-40B4-BE49-F238E27FC236}">
                <a16:creationId xmlns:a16="http://schemas.microsoft.com/office/drawing/2014/main" id="{260EAFCD-6285-22EB-52B2-435602C77E8C}"/>
              </a:ext>
            </a:extLst>
          </p:cNvPr>
          <p:cNvSpPr txBox="1"/>
          <p:nvPr/>
        </p:nvSpPr>
        <p:spPr>
          <a:xfrm>
            <a:off x="609600" y="1210564"/>
            <a:ext cx="6350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8C2F3E"/>
                </a:solidFill>
                <a:latin typeface="Cambria" panose="02040503050406030204" pitchFamily="18" charset="0"/>
              </a:rPr>
              <a:t>Расширение английских владений на юге</a:t>
            </a:r>
          </a:p>
        </p:txBody>
      </p:sp>
      <p:sp>
        <p:nvSpPr>
          <p:cNvPr id="8" name="Boer republics card">
            <a:extLst>
              <a:ext uri="{FF2B5EF4-FFF2-40B4-BE49-F238E27FC236}">
                <a16:creationId xmlns:a16="http://schemas.microsoft.com/office/drawing/2014/main" id="{EB36CDF8-E7FF-FF7D-2214-F9FF3793482C}"/>
              </a:ext>
            </a:extLst>
          </p:cNvPr>
          <p:cNvSpPr/>
          <p:nvPr/>
        </p:nvSpPr>
        <p:spPr>
          <a:xfrm>
            <a:off x="609600" y="1759204"/>
            <a:ext cx="6350000" cy="1645920"/>
          </a:xfrm>
          <a:prstGeom prst="roundRect">
            <a:avLst>
              <a:gd name="adj" fmla="val 6000"/>
            </a:avLst>
          </a:prstGeom>
          <a:solidFill>
            <a:srgbClr val="F6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Boer republics">
            <a:extLst>
              <a:ext uri="{FF2B5EF4-FFF2-40B4-BE49-F238E27FC236}">
                <a16:creationId xmlns:a16="http://schemas.microsoft.com/office/drawing/2014/main" id="{D52C994C-A69B-FEB2-3DED-6D95A43A16C3}"/>
              </a:ext>
            </a:extLst>
          </p:cNvPr>
          <p:cNvSpPr txBox="1"/>
          <p:nvPr/>
        </p:nvSpPr>
        <p:spPr>
          <a:xfrm>
            <a:off x="863600" y="1911604"/>
            <a:ext cx="59182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Капская колония </a:t>
            </a:r>
            <a:r>
              <a:rPr lang="ru-RU" sz="2200" b="1" dirty="0">
                <a:solidFill>
                  <a:srgbClr val="8C2F3E"/>
                </a:solidFill>
                <a:latin typeface="Segoe UI" panose="020B0502040204020203" pitchFamily="34" charset="0"/>
              </a:rPr>
              <a:t>в 1815 г.</a:t>
            </a: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 досталась англичанам, а населявшие ее буры ушли на север и основали республики </a:t>
            </a:r>
            <a:r>
              <a:rPr lang="ru-RU" sz="2200" b="1" dirty="0">
                <a:solidFill>
                  <a:srgbClr val="C08A26"/>
                </a:solidFill>
                <a:latin typeface="Segoe UI" panose="020B0502040204020203" pitchFamily="34" charset="0"/>
              </a:rPr>
              <a:t>Трансвааль и Оранжевая</a:t>
            </a:r>
          </a:p>
        </p:txBody>
      </p:sp>
      <p:sp>
        <p:nvSpPr>
          <p:cNvPr id="10" name="Boer republics bar">
            <a:extLst>
              <a:ext uri="{FF2B5EF4-FFF2-40B4-BE49-F238E27FC236}">
                <a16:creationId xmlns:a16="http://schemas.microsoft.com/office/drawing/2014/main" id="{C93C8B70-AE12-E7FF-5130-7099D85DA2CE}"/>
              </a:ext>
            </a:extLst>
          </p:cNvPr>
          <p:cNvSpPr/>
          <p:nvPr/>
        </p:nvSpPr>
        <p:spPr>
          <a:xfrm>
            <a:off x="711200" y="1886204"/>
            <a:ext cx="50800" cy="139192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Interest card">
            <a:extLst>
              <a:ext uri="{FF2B5EF4-FFF2-40B4-BE49-F238E27FC236}">
                <a16:creationId xmlns:a16="http://schemas.microsoft.com/office/drawing/2014/main" id="{41E93762-B6A7-4E9B-9B73-ED87F90EA7CD}"/>
              </a:ext>
            </a:extLst>
          </p:cNvPr>
          <p:cNvSpPr/>
          <p:nvPr/>
        </p:nvSpPr>
        <p:spPr>
          <a:xfrm>
            <a:off x="609600" y="3557524"/>
            <a:ext cx="6350000" cy="975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Interest">
            <a:extLst>
              <a:ext uri="{FF2B5EF4-FFF2-40B4-BE49-F238E27FC236}">
                <a16:creationId xmlns:a16="http://schemas.microsoft.com/office/drawing/2014/main" id="{068F942C-998E-E370-9E0B-B85746F14C01}"/>
              </a:ext>
            </a:extLst>
          </p:cNvPr>
          <p:cNvSpPr txBox="1"/>
          <p:nvPr/>
        </p:nvSpPr>
        <p:spPr>
          <a:xfrm>
            <a:off x="863600" y="3709924"/>
            <a:ext cx="59182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Эти территории мешали Англии и привлекали их</a:t>
            </a:r>
          </a:p>
        </p:txBody>
      </p:sp>
      <p:sp>
        <p:nvSpPr>
          <p:cNvPr id="13" name="Interest bar">
            <a:extLst>
              <a:ext uri="{FF2B5EF4-FFF2-40B4-BE49-F238E27FC236}">
                <a16:creationId xmlns:a16="http://schemas.microsoft.com/office/drawing/2014/main" id="{7C6605C4-30B7-77B2-7797-9A9D39FED7A1}"/>
              </a:ext>
            </a:extLst>
          </p:cNvPr>
          <p:cNvSpPr/>
          <p:nvPr/>
        </p:nvSpPr>
        <p:spPr>
          <a:xfrm>
            <a:off x="711200" y="3684524"/>
            <a:ext cx="50800" cy="721360"/>
          </a:xfrm>
          <a:prstGeom prst="rect">
            <a:avLst/>
          </a:prstGeom>
          <a:solidFill>
            <a:srgbClr val="8C2F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War start card">
            <a:extLst>
              <a:ext uri="{FF2B5EF4-FFF2-40B4-BE49-F238E27FC236}">
                <a16:creationId xmlns:a16="http://schemas.microsoft.com/office/drawing/2014/main" id="{2F212620-8E62-3D0B-5E74-71D695EAFFC9}"/>
              </a:ext>
            </a:extLst>
          </p:cNvPr>
          <p:cNvSpPr/>
          <p:nvPr/>
        </p:nvSpPr>
        <p:spPr>
          <a:xfrm>
            <a:off x="609600" y="4685284"/>
            <a:ext cx="6350000" cy="1036320"/>
          </a:xfrm>
          <a:prstGeom prst="roundRect">
            <a:avLst>
              <a:gd name="adj" fmla="val 6000"/>
            </a:avLst>
          </a:prstGeom>
          <a:solidFill>
            <a:srgbClr val="F3E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War start">
            <a:extLst>
              <a:ext uri="{FF2B5EF4-FFF2-40B4-BE49-F238E27FC236}">
                <a16:creationId xmlns:a16="http://schemas.microsoft.com/office/drawing/2014/main" id="{00D6E5FB-18AF-36ED-D3DB-8592E2C8B438}"/>
              </a:ext>
            </a:extLst>
          </p:cNvPr>
          <p:cNvSpPr txBox="1"/>
          <p:nvPr/>
        </p:nvSpPr>
        <p:spPr>
          <a:xfrm>
            <a:off x="863600" y="4837684"/>
            <a:ext cx="5918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8C2F3E"/>
                </a:solidFill>
                <a:latin typeface="Cambria" panose="02040503050406030204" pitchFamily="18" charset="0"/>
              </a:rPr>
              <a:t>1899 г.</a:t>
            </a:r>
            <a:r>
              <a:rPr lang="ru-RU" sz="2200" dirty="0">
                <a:solidFill>
                  <a:srgbClr val="26231F"/>
                </a:solidFill>
                <a:latin typeface="Segoe UI" panose="020B0502040204020203" pitchFamily="34" charset="0"/>
              </a:rPr>
              <a:t> – начало войны против бурских республик</a:t>
            </a:r>
          </a:p>
        </p:txBody>
      </p:sp>
      <p:sp>
        <p:nvSpPr>
          <p:cNvPr id="16" name="War start bar">
            <a:extLst>
              <a:ext uri="{FF2B5EF4-FFF2-40B4-BE49-F238E27FC236}">
                <a16:creationId xmlns:a16="http://schemas.microsoft.com/office/drawing/2014/main" id="{24AC33FB-B695-642C-C5EC-94549D879AE9}"/>
              </a:ext>
            </a:extLst>
          </p:cNvPr>
          <p:cNvSpPr/>
          <p:nvPr/>
        </p:nvSpPr>
        <p:spPr>
          <a:xfrm>
            <a:off x="711200" y="4812284"/>
            <a:ext cx="50800" cy="782320"/>
          </a:xfrm>
          <a:prstGeom prst="rect">
            <a:avLst/>
          </a:prstGeom>
          <a:solidFill>
            <a:srgbClr val="8C2F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Boer map mount">
            <a:extLst>
              <a:ext uri="{FF2B5EF4-FFF2-40B4-BE49-F238E27FC236}">
                <a16:creationId xmlns:a16="http://schemas.microsoft.com/office/drawing/2014/main" id="{C7DB10DF-D4E3-2B7D-2AFF-A4B2ED54F04B}"/>
              </a:ext>
            </a:extLst>
          </p:cNvPr>
          <p:cNvSpPr/>
          <p:nvPr/>
        </p:nvSpPr>
        <p:spPr>
          <a:xfrm>
            <a:off x="7366000" y="1598083"/>
            <a:ext cx="4318000" cy="353483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Boer map" descr="Карта: Южная Африка накануне англо-бурской войны (из исходной презентации)">
            <a:extLst>
              <a:ext uri="{FF2B5EF4-FFF2-40B4-BE49-F238E27FC236}">
                <a16:creationId xmlns:a16="http://schemas.microsoft.com/office/drawing/2014/main" id="{C31EFA1D-8D9A-F437-B8D8-26D858A54AF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699683"/>
            <a:ext cx="4114800" cy="3331633"/>
          </a:xfrm>
          <a:prstGeom prst="rect">
            <a:avLst/>
          </a:prstGeom>
        </p:spPr>
      </p:pic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6536E5DB-743F-91DB-B4AD-7900ED7E6AC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913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rtoon mount">
            <a:extLst>
              <a:ext uri="{FF2B5EF4-FFF2-40B4-BE49-F238E27FC236}">
                <a16:creationId xmlns:a16="http://schemas.microsoft.com/office/drawing/2014/main" id="{0426B7CF-9E92-72A0-1E72-9797C89E2665}"/>
              </a:ext>
            </a:extLst>
          </p:cNvPr>
          <p:cNvSpPr/>
          <p:nvPr/>
        </p:nvSpPr>
        <p:spPr>
          <a:xfrm>
            <a:off x="457200" y="381000"/>
            <a:ext cx="4826000" cy="3373967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B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artoon" descr="Карикатура «Если бы Трансвааль был рыбой…», газета «Новое время», 1899 г. (из исходной презентации)">
            <a:extLst>
              <a:ext uri="{FF2B5EF4-FFF2-40B4-BE49-F238E27FC236}">
                <a16:creationId xmlns:a16="http://schemas.microsoft.com/office/drawing/2014/main" id="{E0A298EE-D0C7-06C6-182B-35B0D8BB9D7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508000"/>
            <a:ext cx="4572000" cy="3119967"/>
          </a:xfrm>
          <a:prstGeom prst="rect">
            <a:avLst/>
          </a:prstGeom>
        </p:spPr>
      </p:pic>
      <p:sp>
        <p:nvSpPr>
          <p:cNvPr id="6" name="Caption cartoon">
            <a:extLst>
              <a:ext uri="{FF2B5EF4-FFF2-40B4-BE49-F238E27FC236}">
                <a16:creationId xmlns:a16="http://schemas.microsoft.com/office/drawing/2014/main" id="{803A6E38-7D0B-0BB7-531D-ADAFC69B4637}"/>
              </a:ext>
            </a:extLst>
          </p:cNvPr>
          <p:cNvSpPr txBox="1"/>
          <p:nvPr/>
        </p:nvSpPr>
        <p:spPr>
          <a:xfrm>
            <a:off x="584200" y="3810000"/>
            <a:ext cx="45720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600" i="1" dirty="0">
                <a:solidFill>
                  <a:srgbClr val="57524A"/>
                </a:solidFill>
                <a:latin typeface="Segoe UI" panose="020B0502040204020203" pitchFamily="34" charset="0"/>
              </a:rPr>
              <a:t>Если бы Трансвааль был рыбой… Русская карикатура из газеты Новое время, 1899</a:t>
            </a:r>
          </a:p>
        </p:txBody>
      </p:sp>
      <p:sp>
        <p:nvSpPr>
          <p:cNvPr id="7" name="Question card">
            <a:extLst>
              <a:ext uri="{FF2B5EF4-FFF2-40B4-BE49-F238E27FC236}">
                <a16:creationId xmlns:a16="http://schemas.microsoft.com/office/drawing/2014/main" id="{C156F64D-D1E9-D230-A11B-24C771F73063}"/>
              </a:ext>
            </a:extLst>
          </p:cNvPr>
          <p:cNvSpPr/>
          <p:nvPr/>
        </p:nvSpPr>
        <p:spPr>
          <a:xfrm>
            <a:off x="584200" y="4500880"/>
            <a:ext cx="4572000" cy="1005840"/>
          </a:xfrm>
          <a:prstGeom prst="roundRect">
            <a:avLst>
              <a:gd name="adj" fmla="val 6000"/>
            </a:avLst>
          </a:prstGeom>
          <a:solidFill>
            <a:srgbClr val="F6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Question">
            <a:extLst>
              <a:ext uri="{FF2B5EF4-FFF2-40B4-BE49-F238E27FC236}">
                <a16:creationId xmlns:a16="http://schemas.microsoft.com/office/drawing/2014/main" id="{663B897B-309F-A561-B175-A9A282506AAF}"/>
              </a:ext>
            </a:extLst>
          </p:cNvPr>
          <p:cNvSpPr txBox="1"/>
          <p:nvPr/>
        </p:nvSpPr>
        <p:spPr>
          <a:xfrm>
            <a:off x="838200" y="4653280"/>
            <a:ext cx="4140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i="1" dirty="0">
                <a:solidFill>
                  <a:srgbClr val="26231F"/>
                </a:solidFill>
                <a:latin typeface="Segoe UI" panose="020B0502040204020203" pitchFamily="34" charset="0"/>
              </a:rPr>
              <a:t>Как вы можете объяснить смысл этой карикатуры?</a:t>
            </a:r>
          </a:p>
        </p:txBody>
      </p:sp>
      <p:sp>
        <p:nvSpPr>
          <p:cNvPr id="9" name="Question bar">
            <a:extLst>
              <a:ext uri="{FF2B5EF4-FFF2-40B4-BE49-F238E27FC236}">
                <a16:creationId xmlns:a16="http://schemas.microsoft.com/office/drawing/2014/main" id="{A31CC572-3159-9A95-E21C-FC5C89E03CE1}"/>
              </a:ext>
            </a:extLst>
          </p:cNvPr>
          <p:cNvSpPr/>
          <p:nvPr/>
        </p:nvSpPr>
        <p:spPr>
          <a:xfrm>
            <a:off x="685800" y="4627880"/>
            <a:ext cx="50800" cy="751840"/>
          </a:xfrm>
          <a:prstGeom prst="rect">
            <a:avLst/>
          </a:prstGeom>
          <a:solidFill>
            <a:srgbClr val="C0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Boer war">
            <a:extLst>
              <a:ext uri="{FF2B5EF4-FFF2-40B4-BE49-F238E27FC236}">
                <a16:creationId xmlns:a16="http://schemas.microsoft.com/office/drawing/2014/main" id="{4E901766-1647-1BE9-F61C-8C0E45B07E54}"/>
              </a:ext>
            </a:extLst>
          </p:cNvPr>
          <p:cNvSpPr txBox="1"/>
          <p:nvPr/>
        </p:nvSpPr>
        <p:spPr>
          <a:xfrm>
            <a:off x="5664200" y="431800"/>
            <a:ext cx="5918200" cy="46507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700"/>
              </a:spcAft>
              <a:buClr>
                <a:srgbClr val="8C2F3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Многие страны помогали бурам, в т.ч. и </a:t>
            </a:r>
            <a:r>
              <a:rPr lang="ru-RU" sz="2300" b="1" dirty="0">
                <a:solidFill>
                  <a:srgbClr val="2F5C99"/>
                </a:solidFill>
                <a:latin typeface="Segoe UI" panose="020B0502040204020203" pitchFamily="34" charset="0"/>
              </a:rPr>
              <a:t>Россия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, отправившая им два госпиталя и добровольцев</a:t>
            </a:r>
          </a:p>
          <a:p>
            <a:pPr marL="304800" indent="-304800">
              <a:spcAft>
                <a:spcPts val="700"/>
              </a:spcAft>
              <a:buClr>
                <a:srgbClr val="8C2F3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Британцы создали сеть концлагерей</a:t>
            </a:r>
          </a:p>
          <a:p>
            <a:pPr>
              <a:spcAft>
                <a:spcPts val="700"/>
              </a:spcAft>
            </a:pPr>
            <a:r>
              <a:rPr lang="ru-RU" sz="2300" b="1" dirty="0">
                <a:solidFill>
                  <a:srgbClr val="8C2F3E"/>
                </a:solidFill>
                <a:latin typeface="Cambria" panose="02040503050406030204" pitchFamily="18" charset="0"/>
              </a:rPr>
              <a:t>1900 г.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– буры потеряли обе столицы, два года вели партизанскую войну</a:t>
            </a:r>
          </a:p>
          <a:p>
            <a:pPr>
              <a:spcAft>
                <a:spcPts val="700"/>
              </a:spcAft>
            </a:pPr>
            <a:r>
              <a:rPr lang="ru-RU" sz="2300" b="1" dirty="0">
                <a:solidFill>
                  <a:srgbClr val="8C2F3E"/>
                </a:solidFill>
                <a:latin typeface="Cambria" panose="02040503050406030204" pitchFamily="18" charset="0"/>
              </a:rPr>
              <a:t>1902 г.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– Трансвааль и Оранжевая потерпели поражение</a:t>
            </a:r>
          </a:p>
          <a:p>
            <a:pPr>
              <a:spcAft>
                <a:spcPts val="700"/>
              </a:spcAft>
            </a:pPr>
            <a:r>
              <a:rPr lang="ru-RU" sz="2300" b="1" dirty="0">
                <a:solidFill>
                  <a:srgbClr val="8C2F3E"/>
                </a:solidFill>
                <a:latin typeface="Cambria" panose="02040503050406030204" pitchFamily="18" charset="0"/>
              </a:rPr>
              <a:t>1910 г.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– вместе с Капской колонией они образовали Южно-Африканский Союз (доминион Британской империи)</a:t>
            </a:r>
          </a:p>
          <a:p>
            <a:pPr>
              <a:spcAft>
                <a:spcPts val="700"/>
              </a:spcAft>
            </a:pPr>
            <a:r>
              <a:rPr lang="ru-RU" sz="2300" b="1" dirty="0">
                <a:solidFill>
                  <a:srgbClr val="8C2F3E"/>
                </a:solidFill>
                <a:latin typeface="Segoe UI" panose="020B0502040204020203" pitchFamily="34" charset="0"/>
              </a:rPr>
              <a:t>Итог:</a:t>
            </a:r>
            <a:r>
              <a:rPr lang="ru-RU" sz="2300" dirty="0">
                <a:solidFill>
                  <a:srgbClr val="26231F"/>
                </a:solidFill>
                <a:latin typeface="Segoe UI" panose="020B0502040204020203" pitchFamily="34" charset="0"/>
              </a:rPr>
              <a:t> Англия победила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86A5210E-EAC6-AAE9-D2AC-F49FE7D6DFB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2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2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190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6231F"/>
      </a:dk1>
      <a:lt1>
        <a:srgbClr val="FFFFFF"/>
      </a:lt1>
      <a:dk2>
        <a:srgbClr val="57524A"/>
      </a:dk2>
      <a:lt2>
        <a:srgbClr val="F6EBD2"/>
      </a:lt2>
      <a:accent1>
        <a:srgbClr val="B4532F"/>
      </a:accent1>
      <a:accent2>
        <a:srgbClr val="2F5C99"/>
      </a:accent2>
      <a:accent3>
        <a:srgbClr val="C08A26"/>
      </a:accent3>
      <a:accent4>
        <a:srgbClr val="3E6B4A"/>
      </a:accent4>
      <a:accent5>
        <a:srgbClr val="8C2F3E"/>
      </a:accent5>
      <a:accent6>
        <a:srgbClr val="7A5634"/>
      </a:accent6>
      <a:hlink>
        <a:srgbClr val="467886"/>
      </a:hlink>
      <a:folHlink>
        <a:srgbClr val="96607D"/>
      </a:folHlink>
    </a:clrScheme>
    <a:fontScheme name="Стандартная">
      <a:majorFont>
        <a:latin typeface="Cambr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1405</Words>
  <Application>Microsoft Office PowerPoint</Application>
  <PresentationFormat>Произвольный</PresentationFormat>
  <Paragraphs>209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Cambria</vt:lpstr>
      <vt:lpstr>Segoe UI</vt:lpstr>
      <vt:lpstr>Wingdings</vt:lpstr>
      <vt:lpstr>Тема Office</vt:lpstr>
      <vt:lpstr>Африка в XIX в.: захваты и эксплуатация</vt:lpstr>
      <vt:lpstr>«Спящий континент»</vt:lpstr>
      <vt:lpstr>Презентация PowerPoint</vt:lpstr>
      <vt:lpstr>Презентация PowerPoint</vt:lpstr>
      <vt:lpstr>Покорение Северной Африки</vt:lpstr>
      <vt:lpstr>Презентация PowerPoint</vt:lpstr>
      <vt:lpstr>Презентация PowerPoint</vt:lpstr>
      <vt:lpstr>Суэцкий канал</vt:lpstr>
      <vt:lpstr>Презентация PowerPoint</vt:lpstr>
      <vt:lpstr>Презентация PowerPoint</vt:lpstr>
      <vt:lpstr>Презентация PowerPoint</vt:lpstr>
      <vt:lpstr>«Схватка за Африку»</vt:lpstr>
      <vt:lpstr>Презентация PowerPoint</vt:lpstr>
      <vt:lpstr>«Золотой табурет»</vt:lpstr>
      <vt:lpstr>Презентация PowerPoint</vt:lpstr>
      <vt:lpstr>Презентация PowerPoint</vt:lpstr>
      <vt:lpstr>Эфиопия — страна, сохранившая свободу</vt:lpstr>
      <vt:lpstr>Презентация PowerPoint</vt:lpstr>
      <vt:lpstr>Помощь России</vt:lpstr>
      <vt:lpstr>Либерия — свобода не для всех</vt:lpstr>
      <vt:lpstr>Государство, созданное под дулом пистолета</vt:lpstr>
      <vt:lpstr>Колониальное господство в Африке</vt:lpstr>
      <vt:lpstr>Подавление немецкими войсками восстания гереро и готтентотов в 1904-1907 гг.</vt:lpstr>
      <vt:lpstr>Колониальное соперничество</vt:lpstr>
      <vt:lpstr>Соперники – Англия и Франция</vt:lpstr>
      <vt:lpstr>Англия</vt:lpstr>
      <vt:lpstr>Франция</vt:lpstr>
      <vt:lpstr>Англо-бурская война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Африка в XIX в.: захваты и эксплуатация</dc:title>
  <dc:creator>100ballnik.com</dc:creator>
  <cp:lastModifiedBy>Mendal</cp:lastModifiedBy>
  <cp:revision>1</cp:revision>
  <dcterms:created xsi:type="dcterms:W3CDTF">2026-10-29T21:39:11Z</dcterms:created>
  <dcterms:modified xsi:type="dcterms:W3CDTF">2026-10-29T21:39:11Z</dcterms:modified>
</cp:coreProperties>
</file>