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73DEB8-013A-E9F3-61D9-B0C34244D2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926B133-F3A2-3422-284D-13861FCFDC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5D863C-1C39-8B1D-2264-826D89979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2B89D-1AFB-4B58-8BB3-7F76367935E5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2A973FE-7DB4-E0B4-E1AE-CB99FB64C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A76C68-761D-7106-9044-1B3C2DB00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E2C80-DBDD-4561-8C75-3D03616D45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803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7D5D46-364F-0C36-4ABA-1F5F82D32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94055E-ED33-A799-C9D6-54D7ECF8F4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94C0654-9142-1760-869D-7F189BDF4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2B89D-1AFB-4B58-8BB3-7F76367935E5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43CAEF-241C-23DF-CDAB-854F20E0D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8E9316-9C8D-E623-3287-D56FAB70D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E2C80-DBDD-4561-8C75-3D03616D45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156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C5D88E-CD38-BB4B-26C0-344191B43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8110799-3337-DB4F-D9A9-B43A262A19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D4D3796-8769-EBE1-653F-041866D0A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2B89D-1AFB-4B58-8BB3-7F76367935E5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9F63C3-6702-6A61-8332-7EEEE4667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111E4B-31AE-7CF2-355A-888CAF98D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E2C80-DBDD-4561-8C75-3D03616D45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6967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DE45E8-E536-E233-1FC1-000A1DD1B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08A2CB-F5DC-2F0C-A9FC-3A31C1AA94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F507F42-4B12-9EF8-A9BD-AE6934732A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DA91FD1-219A-43A5-7FF8-5060A15F1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2B89D-1AFB-4B58-8BB3-7F76367935E5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02BC672-E79E-7533-23D8-5873ADC36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D809DAA-E46A-B318-9E28-371E2C925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E2C80-DBDD-4561-8C75-3D03616D45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590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DCBD77-EF22-FE6B-D31E-9F6223B10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9AEDFE0-705F-613C-631D-3126D6C7BE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1983167-0004-A875-66B9-0E8EF8140B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24C2601-9E90-D033-23E7-B6774536AA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E5AF634-4056-9E81-9AE0-6546AFC815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6D51C9E-2624-AB17-9BFA-78C009E96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2B89D-1AFB-4B58-8BB3-7F76367935E5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CDE2D00-1F08-7809-A2E8-382F34D8E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480A261-8DCE-5CD4-9049-77898BD06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E2C80-DBDD-4561-8C75-3D03616D45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12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97D830-A3F2-E45C-6007-71AE2EDB3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CA091E7-75F5-E99B-250F-A0AC04DF7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2B89D-1AFB-4B58-8BB3-7F76367935E5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05CA37E-D87E-BA03-0635-269E5AC4D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317E93D-60C4-DD68-7F06-91426C337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E2C80-DBDD-4561-8C75-3D03616D45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5415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4F880AB-9760-B41B-B240-A890AD1FE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2B89D-1AFB-4B58-8BB3-7F76367935E5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C512AEF-BCE8-C98B-07CD-A3584E9B3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292EF2E-DCB7-7AEE-1CE1-72AA90979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E2C80-DBDD-4561-8C75-3D03616D45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428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80D4A6-D4E2-9F02-9B60-64F9B6D14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44EAFA-9C87-018E-FBA3-B9CD3ECB8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6A6C1BB-C16C-6853-987B-3527AFDEF6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A23142A-09AA-F701-8534-E9C6EFFA7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2B89D-1AFB-4B58-8BB3-7F76367935E5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AA15E91-3667-E7CB-788A-4553D979F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0348C6C-FDD5-87B8-6930-D619BDF7A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E2C80-DBDD-4561-8C75-3D03616D45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4855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FAD5C8-1DFD-104B-4615-DA2A6DB32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80A106A-BF47-F906-756F-B6B41C20AA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6597225-7B20-089B-B4F5-EB35F2C0E9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75257A0-AEDA-57A4-8BCF-8F21149CD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2B89D-1AFB-4B58-8BB3-7F76367935E5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C90EEF2-EAAE-10B8-3AD7-7E5689BCC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4341BA4-2EB6-581C-F163-6CD98D91F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E2C80-DBDD-4561-8C75-3D03616D45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698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DFEDEE-0510-20FC-0459-7DE54F82D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0D1F885-A3E8-32A0-AF28-1CB470B862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1129364-55C3-C492-5B3E-33772B747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2B89D-1AFB-4B58-8BB3-7F76367935E5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B7803BB-F596-0653-36D5-3A8103351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7402268-20E0-0FA3-BD0E-FCDA6F14A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E2C80-DBDD-4561-8C75-3D03616D45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6692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F90AAC3-510B-18EB-3578-A5A6569DB4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E313CAE-242A-8A76-8AAC-ADC85E5A59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04203-4C68-076C-74E4-F58358F30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2B89D-1AFB-4B58-8BB3-7F76367935E5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C066F1D-04F4-8EB7-2B12-B5524F117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39982E-65CA-0D11-FD34-B7F16A58C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E2C80-DBDD-4561-8C75-3D03616D45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819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8CBF4E-A9D1-22B8-F0FA-70BB1DD4F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3E7321-BBCB-C2E0-2295-BC9D09EEDF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EBB953-512E-86DD-86AB-AB86A668BF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02B89D-1AFB-4B58-8BB3-7F76367935E5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084449-C33B-C75F-73AF-F8BA0BBE31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0E65ED7-3CFC-CE1A-4E61-1394332BB2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8E2C80-DBDD-4561-8C75-3D03616D45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312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ver painting" descr="И. И. Левитан. Вечер. Золотой Плёс. 1889. Государственная Третьяковская галерея">
            <a:extLst>
              <a:ext uri="{FF2B5EF4-FFF2-40B4-BE49-F238E27FC236}">
                <a16:creationId xmlns:a16="http://schemas.microsoft.com/office/drawing/2014/main" id="{B685DEA7-7C81-C426-57AD-549CAFE01D4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997200"/>
          </a:xfrm>
          <a:prstGeom prst="rect">
            <a:avLst/>
          </a:prstGeom>
        </p:spPr>
      </p:pic>
      <p:sp>
        <p:nvSpPr>
          <p:cNvPr id="5" name="Cover rule">
            <a:extLst>
              <a:ext uri="{FF2B5EF4-FFF2-40B4-BE49-F238E27FC236}">
                <a16:creationId xmlns:a16="http://schemas.microsoft.com/office/drawing/2014/main" id="{0CEF01AE-4270-CE01-E42B-4DDAD654526A}"/>
              </a:ext>
            </a:extLst>
          </p:cNvPr>
          <p:cNvSpPr/>
          <p:nvPr/>
        </p:nvSpPr>
        <p:spPr>
          <a:xfrm>
            <a:off x="0" y="2997200"/>
            <a:ext cx="12192000" cy="63500"/>
          </a:xfrm>
          <a:prstGeom prst="rect">
            <a:avLst/>
          </a:prstGeom>
          <a:solidFill>
            <a:srgbClr val="F4BE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Cover title">
            <a:extLst>
              <a:ext uri="{FF2B5EF4-FFF2-40B4-BE49-F238E27FC236}">
                <a16:creationId xmlns:a16="http://schemas.microsoft.com/office/drawing/2014/main" id="{0C6C9709-590D-C4E4-81C9-8FD250C3F226}"/>
              </a:ext>
            </a:extLst>
          </p:cNvPr>
          <p:cNvSpPr txBox="1"/>
          <p:nvPr/>
        </p:nvSpPr>
        <p:spPr>
          <a:xfrm>
            <a:off x="609600" y="3429000"/>
            <a:ext cx="8890000" cy="1828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4000" b="1" u="wavyHeavy" dirty="0">
                <a:solidFill>
                  <a:srgbClr val="7651B3"/>
                </a:solidFill>
                <a:latin typeface="Georgia" panose="02040502050405020303" pitchFamily="18" charset="0"/>
              </a:rPr>
              <a:t>Причастный оборот</a:t>
            </a:r>
            <a:r>
              <a:rPr lang="ru-RU" sz="4000" b="1" dirty="0">
                <a:solidFill>
                  <a:srgbClr val="7651B3"/>
                </a:solidFill>
                <a:latin typeface="Georgia" panose="02040502050405020303" pitchFamily="18" charset="0"/>
              </a:rPr>
              <a:t>.</a:t>
            </a:r>
            <a:r>
              <a:rPr lang="ru-RU" sz="4000" b="1" dirty="0">
                <a:solidFill>
                  <a:srgbClr val="1F3768"/>
                </a:solidFill>
                <a:latin typeface="Georgia" panose="02040502050405020303" pitchFamily="18" charset="0"/>
              </a:rPr>
              <a:t> Знаки препинания в предложениях с причастным оборотом.</a:t>
            </a:r>
          </a:p>
        </p:txBody>
      </p:sp>
      <p:sp>
        <p:nvSpPr>
          <p:cNvPr id="7" name="Grade pill">
            <a:extLst>
              <a:ext uri="{FF2B5EF4-FFF2-40B4-BE49-F238E27FC236}">
                <a16:creationId xmlns:a16="http://schemas.microsoft.com/office/drawing/2014/main" id="{C99B7245-9AB7-8C8C-FE4E-B980746C129A}"/>
              </a:ext>
            </a:extLst>
          </p:cNvPr>
          <p:cNvSpPr/>
          <p:nvPr/>
        </p:nvSpPr>
        <p:spPr>
          <a:xfrm>
            <a:off x="9829800" y="3556000"/>
            <a:ext cx="1752600" cy="584200"/>
          </a:xfrm>
          <a:prstGeom prst="roundRect">
            <a:avLst>
              <a:gd name="adj" fmla="val 50000"/>
            </a:avLst>
          </a:prstGeom>
          <a:solidFill>
            <a:srgbClr val="FFE7A3"/>
          </a:solidFill>
          <a:ln w="15875">
            <a:solidFill>
              <a:srgbClr val="F4BE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Grade">
            <a:extLst>
              <a:ext uri="{FF2B5EF4-FFF2-40B4-BE49-F238E27FC236}">
                <a16:creationId xmlns:a16="http://schemas.microsoft.com/office/drawing/2014/main" id="{6FA0FA00-6FBE-085C-CD68-D93CA2B3E04B}"/>
              </a:ext>
            </a:extLst>
          </p:cNvPr>
          <p:cNvSpPr txBox="1"/>
          <p:nvPr/>
        </p:nvSpPr>
        <p:spPr>
          <a:xfrm>
            <a:off x="9829800" y="3556000"/>
            <a:ext cx="17526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400" b="1" dirty="0">
                <a:solidFill>
                  <a:srgbClr val="23283A"/>
                </a:solidFill>
                <a:latin typeface="Georgia" panose="02040502050405020303" pitchFamily="18" charset="0"/>
              </a:rPr>
              <a:t>7 класс</a:t>
            </a:r>
          </a:p>
        </p:txBody>
      </p:sp>
      <p:sp>
        <p:nvSpPr>
          <p:cNvPr id="9" name="Marker">
            <a:extLst>
              <a:ext uri="{FF2B5EF4-FFF2-40B4-BE49-F238E27FC236}">
                <a16:creationId xmlns:a16="http://schemas.microsoft.com/office/drawing/2014/main" id="{A29990EB-3009-12D4-BD75-13F7F32F079A}"/>
              </a:ext>
            </a:extLst>
          </p:cNvPr>
          <p:cNvSpPr/>
          <p:nvPr/>
        </p:nvSpPr>
        <p:spPr>
          <a:xfrm>
            <a:off x="584200" y="5511800"/>
            <a:ext cx="152400" cy="152400"/>
          </a:xfrm>
          <a:prstGeom prst="ellipse">
            <a:avLst/>
          </a:prstGeom>
          <a:solidFill>
            <a:srgbClr val="F4BE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Marker">
            <a:extLst>
              <a:ext uri="{FF2B5EF4-FFF2-40B4-BE49-F238E27FC236}">
                <a16:creationId xmlns:a16="http://schemas.microsoft.com/office/drawing/2014/main" id="{248A4AFE-B102-2CA0-7BC2-A7783459E659}"/>
              </a:ext>
            </a:extLst>
          </p:cNvPr>
          <p:cNvSpPr/>
          <p:nvPr/>
        </p:nvSpPr>
        <p:spPr>
          <a:xfrm>
            <a:off x="863600" y="5511800"/>
            <a:ext cx="152400" cy="152400"/>
          </a:xfrm>
          <a:prstGeom prst="ellipse">
            <a:avLst/>
          </a:prstGeom>
          <a:solidFill>
            <a:srgbClr val="C335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Marker">
            <a:extLst>
              <a:ext uri="{FF2B5EF4-FFF2-40B4-BE49-F238E27FC236}">
                <a16:creationId xmlns:a16="http://schemas.microsoft.com/office/drawing/2014/main" id="{D00CF3A7-A168-2444-7AB7-64835C5B81BF}"/>
              </a:ext>
            </a:extLst>
          </p:cNvPr>
          <p:cNvSpPr/>
          <p:nvPr/>
        </p:nvSpPr>
        <p:spPr>
          <a:xfrm>
            <a:off x="1143000" y="5511800"/>
            <a:ext cx="152400" cy="152400"/>
          </a:xfrm>
          <a:prstGeom prst="ellipse">
            <a:avLst/>
          </a:prstGeom>
          <a:solidFill>
            <a:srgbClr val="0B7F7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Marker">
            <a:extLst>
              <a:ext uri="{FF2B5EF4-FFF2-40B4-BE49-F238E27FC236}">
                <a16:creationId xmlns:a16="http://schemas.microsoft.com/office/drawing/2014/main" id="{76052BF3-E478-16EF-A299-70B732ACD064}"/>
              </a:ext>
            </a:extLst>
          </p:cNvPr>
          <p:cNvSpPr/>
          <p:nvPr/>
        </p:nvSpPr>
        <p:spPr>
          <a:xfrm>
            <a:off x="1422400" y="5511800"/>
            <a:ext cx="152400" cy="152400"/>
          </a:xfrm>
          <a:prstGeom prst="ellipse">
            <a:avLst/>
          </a:prstGeom>
          <a:solidFill>
            <a:srgbClr val="7651B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Marker">
            <a:extLst>
              <a:ext uri="{FF2B5EF4-FFF2-40B4-BE49-F238E27FC236}">
                <a16:creationId xmlns:a16="http://schemas.microsoft.com/office/drawing/2014/main" id="{20F75D89-75DD-4DEA-DE75-1441C5C4BC87}"/>
              </a:ext>
            </a:extLst>
          </p:cNvPr>
          <p:cNvSpPr/>
          <p:nvPr/>
        </p:nvSpPr>
        <p:spPr>
          <a:xfrm>
            <a:off x="1701800" y="5511800"/>
            <a:ext cx="152400" cy="152400"/>
          </a:xfrm>
          <a:prstGeom prst="ellipse">
            <a:avLst/>
          </a:prstGeom>
          <a:solidFill>
            <a:srgbClr val="E054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D6DFC15F-8EC2-5D32-3CBA-789E887A7D7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57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57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750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3179A325-579A-B5F2-361D-DC9D30F85351}"/>
              </a:ext>
            </a:extLst>
          </p:cNvPr>
          <p:cNvSpPr txBox="1"/>
          <p:nvPr/>
        </p:nvSpPr>
        <p:spPr>
          <a:xfrm>
            <a:off x="609600" y="508000"/>
            <a:ext cx="3810000" cy="1828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4000" b="1" dirty="0">
                <a:solidFill>
                  <a:srgbClr val="7651B3"/>
                </a:solidFill>
                <a:latin typeface="Georgia" panose="02040502050405020303" pitchFamily="18" charset="0"/>
              </a:rPr>
              <a:t>Вспомним</a:t>
            </a:r>
            <a:r>
              <a:rPr lang="ru-RU" sz="4000" b="1" dirty="0">
                <a:solidFill>
                  <a:srgbClr val="1F3768"/>
                </a:solidFill>
                <a:latin typeface="Georgia" panose="02040502050405020303" pitchFamily="18" charset="0"/>
              </a:rPr>
              <a:t> изученное ранее!</a:t>
            </a:r>
          </a:p>
        </p:txBody>
      </p:sp>
      <p:sp>
        <p:nvSpPr>
          <p:cNvPr id="4" name="Code rule 1">
            <a:extLst>
              <a:ext uri="{FF2B5EF4-FFF2-40B4-BE49-F238E27FC236}">
                <a16:creationId xmlns:a16="http://schemas.microsoft.com/office/drawing/2014/main" id="{2E8452FE-5EAE-8CD5-F5B1-B5A1614F4CF9}"/>
              </a:ext>
            </a:extLst>
          </p:cNvPr>
          <p:cNvSpPr/>
          <p:nvPr/>
        </p:nvSpPr>
        <p:spPr>
          <a:xfrm>
            <a:off x="609600" y="2489200"/>
            <a:ext cx="508000" cy="50800"/>
          </a:xfrm>
          <a:prstGeom prst="rect">
            <a:avLst/>
          </a:prstGeom>
          <a:solidFill>
            <a:srgbClr val="F4BE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Code rule 2">
            <a:extLst>
              <a:ext uri="{FF2B5EF4-FFF2-40B4-BE49-F238E27FC236}">
                <a16:creationId xmlns:a16="http://schemas.microsoft.com/office/drawing/2014/main" id="{4DEF0ACB-171C-8756-8547-1B5768BF25D6}"/>
              </a:ext>
            </a:extLst>
          </p:cNvPr>
          <p:cNvSpPr/>
          <p:nvPr/>
        </p:nvSpPr>
        <p:spPr>
          <a:xfrm>
            <a:off x="1143000" y="2489200"/>
            <a:ext cx="508000" cy="50800"/>
          </a:xfrm>
          <a:prstGeom prst="rect">
            <a:avLst/>
          </a:prstGeom>
          <a:solidFill>
            <a:srgbClr val="C335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Code rule 3">
            <a:extLst>
              <a:ext uri="{FF2B5EF4-FFF2-40B4-BE49-F238E27FC236}">
                <a16:creationId xmlns:a16="http://schemas.microsoft.com/office/drawing/2014/main" id="{22E09C2F-FFE4-1091-8918-3C500B1747DB}"/>
              </a:ext>
            </a:extLst>
          </p:cNvPr>
          <p:cNvSpPr/>
          <p:nvPr/>
        </p:nvSpPr>
        <p:spPr>
          <a:xfrm>
            <a:off x="1676400" y="2489200"/>
            <a:ext cx="508000" cy="50800"/>
          </a:xfrm>
          <a:prstGeom prst="rect">
            <a:avLst/>
          </a:prstGeom>
          <a:solidFill>
            <a:srgbClr val="0B7F7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Question card 1">
            <a:extLst>
              <a:ext uri="{FF2B5EF4-FFF2-40B4-BE49-F238E27FC236}">
                <a16:creationId xmlns:a16="http://schemas.microsoft.com/office/drawing/2014/main" id="{6B1896A5-664A-A633-1088-A5251FA975AA}"/>
              </a:ext>
            </a:extLst>
          </p:cNvPr>
          <p:cNvSpPr/>
          <p:nvPr/>
        </p:nvSpPr>
        <p:spPr>
          <a:xfrm>
            <a:off x="4826000" y="711200"/>
            <a:ext cx="6756400" cy="1524000"/>
          </a:xfrm>
          <a:prstGeom prst="roundRect">
            <a:avLst>
              <a:gd name="adj" fmla="val 8000"/>
            </a:avLst>
          </a:prstGeom>
          <a:solidFill>
            <a:srgbClr val="FBE6E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Question bar 1">
            <a:extLst>
              <a:ext uri="{FF2B5EF4-FFF2-40B4-BE49-F238E27FC236}">
                <a16:creationId xmlns:a16="http://schemas.microsoft.com/office/drawing/2014/main" id="{3FE7581F-FDD3-BC83-E2DC-B61D4076B6B6}"/>
              </a:ext>
            </a:extLst>
          </p:cNvPr>
          <p:cNvSpPr/>
          <p:nvPr/>
        </p:nvSpPr>
        <p:spPr>
          <a:xfrm>
            <a:off x="4826000" y="965200"/>
            <a:ext cx="76200" cy="1016000"/>
          </a:xfrm>
          <a:prstGeom prst="rect">
            <a:avLst/>
          </a:prstGeom>
          <a:solidFill>
            <a:srgbClr val="C335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Question 1">
            <a:extLst>
              <a:ext uri="{FF2B5EF4-FFF2-40B4-BE49-F238E27FC236}">
                <a16:creationId xmlns:a16="http://schemas.microsoft.com/office/drawing/2014/main" id="{3E84D1E4-58AC-D90F-C124-C40C8C54F25C}"/>
              </a:ext>
            </a:extLst>
          </p:cNvPr>
          <p:cNvSpPr txBox="1"/>
          <p:nvPr/>
        </p:nvSpPr>
        <p:spPr>
          <a:xfrm>
            <a:off x="5232400" y="1287240"/>
            <a:ext cx="6096000" cy="371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558800" indent="-558800">
              <a:lnSpc>
                <a:spcPct val="105000"/>
              </a:lnSpc>
              <a:buClr>
                <a:srgbClr val="C3352B"/>
              </a:buClr>
              <a:buSzPct val="130000"/>
              <a:buFont typeface="Georgia" panose="02040502050405020303" pitchFamily="18" charset="0"/>
              <a:buAutoNum type="arabicPeriod"/>
            </a:pPr>
            <a:r>
              <a:rPr lang="ru-RU" sz="2500" dirty="0">
                <a:solidFill>
                  <a:srgbClr val="23283A"/>
                </a:solidFill>
                <a:latin typeface="Segoe UI" panose="020B0502040204020203" pitchFamily="34" charset="0"/>
              </a:rPr>
              <a:t>Что такое причастие?</a:t>
            </a:r>
          </a:p>
        </p:txBody>
      </p:sp>
      <p:sp>
        <p:nvSpPr>
          <p:cNvPr id="10" name="Question card 2">
            <a:extLst>
              <a:ext uri="{FF2B5EF4-FFF2-40B4-BE49-F238E27FC236}">
                <a16:creationId xmlns:a16="http://schemas.microsoft.com/office/drawing/2014/main" id="{919AB548-B736-6252-70C3-2DC76D54137E}"/>
              </a:ext>
            </a:extLst>
          </p:cNvPr>
          <p:cNvSpPr/>
          <p:nvPr/>
        </p:nvSpPr>
        <p:spPr>
          <a:xfrm>
            <a:off x="4826000" y="2489200"/>
            <a:ext cx="6756400" cy="1524000"/>
          </a:xfrm>
          <a:prstGeom prst="roundRect">
            <a:avLst>
              <a:gd name="adj" fmla="val 8000"/>
            </a:avLst>
          </a:prstGeom>
          <a:solidFill>
            <a:srgbClr val="E2F1E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Question bar 2">
            <a:extLst>
              <a:ext uri="{FF2B5EF4-FFF2-40B4-BE49-F238E27FC236}">
                <a16:creationId xmlns:a16="http://schemas.microsoft.com/office/drawing/2014/main" id="{5FE5AF4A-6225-74B9-587C-BFD78962EE12}"/>
              </a:ext>
            </a:extLst>
          </p:cNvPr>
          <p:cNvSpPr/>
          <p:nvPr/>
        </p:nvSpPr>
        <p:spPr>
          <a:xfrm>
            <a:off x="4826000" y="2743200"/>
            <a:ext cx="76200" cy="1016000"/>
          </a:xfrm>
          <a:prstGeom prst="rect">
            <a:avLst/>
          </a:prstGeom>
          <a:solidFill>
            <a:srgbClr val="0B7F7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Question 2">
            <a:extLst>
              <a:ext uri="{FF2B5EF4-FFF2-40B4-BE49-F238E27FC236}">
                <a16:creationId xmlns:a16="http://schemas.microsoft.com/office/drawing/2014/main" id="{08FC5E54-A309-385A-3F94-EF9563F70BD6}"/>
              </a:ext>
            </a:extLst>
          </p:cNvPr>
          <p:cNvSpPr txBox="1"/>
          <p:nvPr/>
        </p:nvSpPr>
        <p:spPr>
          <a:xfrm>
            <a:off x="5232400" y="2865215"/>
            <a:ext cx="6096000" cy="77197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558800" indent="-558800">
              <a:lnSpc>
                <a:spcPct val="105000"/>
              </a:lnSpc>
              <a:buClr>
                <a:srgbClr val="0B7F77"/>
              </a:buClr>
              <a:buSzPct val="130000"/>
              <a:buFont typeface="Georgia" panose="02040502050405020303" pitchFamily="18" charset="0"/>
              <a:buAutoNum type="arabicPeriod" startAt="2"/>
            </a:pPr>
            <a:r>
              <a:rPr lang="ru-RU" sz="2500" dirty="0">
                <a:solidFill>
                  <a:srgbClr val="23283A"/>
                </a:solidFill>
                <a:latin typeface="Segoe UI" panose="020B0502040204020203" pitchFamily="34" charset="0"/>
              </a:rPr>
              <a:t>Какие признаки прилагательного имеет причастие?</a:t>
            </a:r>
          </a:p>
        </p:txBody>
      </p:sp>
      <p:sp>
        <p:nvSpPr>
          <p:cNvPr id="13" name="Question card 3">
            <a:extLst>
              <a:ext uri="{FF2B5EF4-FFF2-40B4-BE49-F238E27FC236}">
                <a16:creationId xmlns:a16="http://schemas.microsoft.com/office/drawing/2014/main" id="{064181B4-7E05-3FAE-87CD-EF018D27E298}"/>
              </a:ext>
            </a:extLst>
          </p:cNvPr>
          <p:cNvSpPr/>
          <p:nvPr/>
        </p:nvSpPr>
        <p:spPr>
          <a:xfrm>
            <a:off x="4826000" y="4267200"/>
            <a:ext cx="6756400" cy="1524000"/>
          </a:xfrm>
          <a:prstGeom prst="roundRect">
            <a:avLst>
              <a:gd name="adj" fmla="val 8000"/>
            </a:avLst>
          </a:prstGeom>
          <a:solidFill>
            <a:srgbClr val="E6EEF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Question bar 3">
            <a:extLst>
              <a:ext uri="{FF2B5EF4-FFF2-40B4-BE49-F238E27FC236}">
                <a16:creationId xmlns:a16="http://schemas.microsoft.com/office/drawing/2014/main" id="{D43008CE-FC49-B184-EAEA-230B61BA298D}"/>
              </a:ext>
            </a:extLst>
          </p:cNvPr>
          <p:cNvSpPr/>
          <p:nvPr/>
        </p:nvSpPr>
        <p:spPr>
          <a:xfrm>
            <a:off x="4826000" y="4521200"/>
            <a:ext cx="76200" cy="1016000"/>
          </a:xfrm>
          <a:prstGeom prst="rect">
            <a:avLst/>
          </a:prstGeom>
          <a:solidFill>
            <a:srgbClr val="2B57C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Question 3">
            <a:extLst>
              <a:ext uri="{FF2B5EF4-FFF2-40B4-BE49-F238E27FC236}">
                <a16:creationId xmlns:a16="http://schemas.microsoft.com/office/drawing/2014/main" id="{9598E9DD-D398-BB40-4FAD-148E632F659B}"/>
              </a:ext>
            </a:extLst>
          </p:cNvPr>
          <p:cNvSpPr txBox="1"/>
          <p:nvPr/>
        </p:nvSpPr>
        <p:spPr>
          <a:xfrm>
            <a:off x="5232400" y="4643215"/>
            <a:ext cx="6096000" cy="77197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558800" indent="-558800">
              <a:lnSpc>
                <a:spcPct val="105000"/>
              </a:lnSpc>
              <a:buClr>
                <a:srgbClr val="2B57C0"/>
              </a:buClr>
              <a:buSzPct val="130000"/>
              <a:buFont typeface="Georgia" panose="02040502050405020303" pitchFamily="18" charset="0"/>
              <a:buAutoNum type="arabicPeriod" startAt="3"/>
            </a:pPr>
            <a:r>
              <a:rPr lang="ru-RU" sz="2500" dirty="0">
                <a:solidFill>
                  <a:srgbClr val="23283A"/>
                </a:solidFill>
                <a:latin typeface="Segoe UI" panose="020B0502040204020203" pitchFamily="34" charset="0"/>
              </a:rPr>
              <a:t>Какие признаки глагола есть у прилагательного?</a:t>
            </a:r>
          </a:p>
        </p:txBody>
      </p: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BC65EC09-4752-30AC-3A90-CB84C296A62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57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57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710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inting mount">
            <a:extLst>
              <a:ext uri="{FF2B5EF4-FFF2-40B4-BE49-F238E27FC236}">
                <a16:creationId xmlns:a16="http://schemas.microsoft.com/office/drawing/2014/main" id="{65B32404-7668-D787-5522-040B462BCE0F}"/>
              </a:ext>
            </a:extLst>
          </p:cNvPr>
          <p:cNvSpPr/>
          <p:nvPr/>
        </p:nvSpPr>
        <p:spPr>
          <a:xfrm>
            <a:off x="7645400" y="889000"/>
            <a:ext cx="4089400" cy="50800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CD2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Apple trees" descr="И. И. Левитан. Цветущие яблони. 1896 (этюд)">
            <a:extLst>
              <a:ext uri="{FF2B5EF4-FFF2-40B4-BE49-F238E27FC236}">
                <a16:creationId xmlns:a16="http://schemas.microsoft.com/office/drawing/2014/main" id="{95304668-C2BD-E9F3-9176-D5108062273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1016000"/>
            <a:ext cx="3810000" cy="4826000"/>
          </a:xfrm>
          <a:prstGeom prst="roundRect">
            <a:avLst>
              <a:gd name="adj" fmla="val 3000"/>
            </a:avLst>
          </a:prstGeom>
          <a:ln w="9525">
            <a:solidFill>
              <a:srgbClr val="CDBE9A"/>
            </a:solidFill>
          </a:ln>
        </p:spPr>
      </p:pic>
      <p:sp>
        <p:nvSpPr>
          <p:cNvPr id="6" name="Definition">
            <a:extLst>
              <a:ext uri="{FF2B5EF4-FFF2-40B4-BE49-F238E27FC236}">
                <a16:creationId xmlns:a16="http://schemas.microsoft.com/office/drawing/2014/main" id="{E6BC1934-D4FF-1A4A-0540-506E153CCA46}"/>
              </a:ext>
            </a:extLst>
          </p:cNvPr>
          <p:cNvSpPr txBox="1"/>
          <p:nvPr/>
        </p:nvSpPr>
        <p:spPr>
          <a:xfrm>
            <a:off x="609600" y="889000"/>
            <a:ext cx="6350000" cy="1596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3400" b="1" dirty="0">
                <a:solidFill>
                  <a:srgbClr val="7651B3"/>
                </a:solidFill>
                <a:latin typeface="Georgia" panose="02040502050405020303" pitchFamily="18" charset="0"/>
              </a:rPr>
              <a:t>Причастный оборот</a:t>
            </a:r>
            <a:r>
              <a:rPr lang="ru-RU" sz="3400" b="1" dirty="0">
                <a:solidFill>
                  <a:srgbClr val="23283A"/>
                </a:solidFill>
                <a:latin typeface="Georgia" panose="02040502050405020303" pitchFamily="18" charset="0"/>
              </a:rPr>
              <a:t> — </a:t>
            </a:r>
            <a:r>
              <a:rPr lang="ru-RU" sz="3400" b="1" dirty="0">
                <a:solidFill>
                  <a:srgbClr val="C3352B"/>
                </a:solidFill>
                <a:latin typeface="Georgia" panose="02040502050405020303" pitchFamily="18" charset="0"/>
              </a:rPr>
              <a:t>причастие</a:t>
            </a:r>
            <a:r>
              <a:rPr lang="ru-RU" sz="3400" b="1" dirty="0">
                <a:solidFill>
                  <a:srgbClr val="23283A"/>
                </a:solidFill>
                <a:latin typeface="Georgia" panose="02040502050405020303" pitchFamily="18" charset="0"/>
              </a:rPr>
              <a:t> с </a:t>
            </a:r>
            <a:r>
              <a:rPr lang="ru-RU" sz="3400" b="1" dirty="0">
                <a:solidFill>
                  <a:srgbClr val="0B7F77"/>
                </a:solidFill>
                <a:latin typeface="Georgia" panose="02040502050405020303" pitchFamily="18" charset="0"/>
              </a:rPr>
              <a:t>зависимыми словами</a:t>
            </a:r>
            <a:r>
              <a:rPr lang="ru-RU" sz="3400" b="1" dirty="0">
                <a:solidFill>
                  <a:srgbClr val="23283A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7" name="Code rule 1">
            <a:extLst>
              <a:ext uri="{FF2B5EF4-FFF2-40B4-BE49-F238E27FC236}">
                <a16:creationId xmlns:a16="http://schemas.microsoft.com/office/drawing/2014/main" id="{9F72F1F8-8214-1F6B-3F5F-38D50EC9769C}"/>
              </a:ext>
            </a:extLst>
          </p:cNvPr>
          <p:cNvSpPr/>
          <p:nvPr/>
        </p:nvSpPr>
        <p:spPr>
          <a:xfrm>
            <a:off x="609600" y="2663000"/>
            <a:ext cx="508000" cy="50800"/>
          </a:xfrm>
          <a:prstGeom prst="rect">
            <a:avLst/>
          </a:prstGeom>
          <a:solidFill>
            <a:srgbClr val="F4BE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Code rule 2">
            <a:extLst>
              <a:ext uri="{FF2B5EF4-FFF2-40B4-BE49-F238E27FC236}">
                <a16:creationId xmlns:a16="http://schemas.microsoft.com/office/drawing/2014/main" id="{7CC4AF1F-FCA5-08B6-481A-38D3923C3132}"/>
              </a:ext>
            </a:extLst>
          </p:cNvPr>
          <p:cNvSpPr/>
          <p:nvPr/>
        </p:nvSpPr>
        <p:spPr>
          <a:xfrm>
            <a:off x="1143000" y="2663000"/>
            <a:ext cx="508000" cy="50800"/>
          </a:xfrm>
          <a:prstGeom prst="rect">
            <a:avLst/>
          </a:prstGeom>
          <a:solidFill>
            <a:srgbClr val="C335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Code rule 3">
            <a:extLst>
              <a:ext uri="{FF2B5EF4-FFF2-40B4-BE49-F238E27FC236}">
                <a16:creationId xmlns:a16="http://schemas.microsoft.com/office/drawing/2014/main" id="{0861BA6E-2DB6-D816-2DF2-1851E6BF4999}"/>
              </a:ext>
            </a:extLst>
          </p:cNvPr>
          <p:cNvSpPr/>
          <p:nvPr/>
        </p:nvSpPr>
        <p:spPr>
          <a:xfrm>
            <a:off x="1676400" y="2663000"/>
            <a:ext cx="508000" cy="50800"/>
          </a:xfrm>
          <a:prstGeom prst="rect">
            <a:avLst/>
          </a:prstGeom>
          <a:solidFill>
            <a:srgbClr val="0B7F7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Phrase band">
            <a:extLst>
              <a:ext uri="{FF2B5EF4-FFF2-40B4-BE49-F238E27FC236}">
                <a16:creationId xmlns:a16="http://schemas.microsoft.com/office/drawing/2014/main" id="{778AEF29-AF75-372B-E7D8-5062A808FAAD}"/>
              </a:ext>
            </a:extLst>
          </p:cNvPr>
          <p:cNvSpPr/>
          <p:nvPr/>
        </p:nvSpPr>
        <p:spPr>
          <a:xfrm>
            <a:off x="3751263" y="4047301"/>
            <a:ext cx="3419538" cy="397447"/>
          </a:xfrm>
          <a:prstGeom prst="roundRect">
            <a:avLst>
              <a:gd name="adj" fmla="val 30000"/>
            </a:avLst>
          </a:prstGeom>
          <a:solidFill>
            <a:srgbClr val="EFE8FA"/>
          </a:solidFill>
          <a:ln w="12700">
            <a:solidFill>
              <a:srgbClr val="7651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Example">
            <a:extLst>
              <a:ext uri="{FF2B5EF4-FFF2-40B4-BE49-F238E27FC236}">
                <a16:creationId xmlns:a16="http://schemas.microsoft.com/office/drawing/2014/main" id="{22ED4E18-B000-70D1-2E74-660CFF843B49}"/>
              </a:ext>
            </a:extLst>
          </p:cNvPr>
          <p:cNvSpPr txBox="1"/>
          <p:nvPr/>
        </p:nvSpPr>
        <p:spPr>
          <a:xfrm>
            <a:off x="558800" y="4009201"/>
            <a:ext cx="7010400" cy="38849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600" i="1" dirty="0">
                <a:solidFill>
                  <a:srgbClr val="23283A"/>
                </a:solidFill>
                <a:latin typeface="Georgia" panose="02040502050405020303" pitchFamily="18" charset="0"/>
              </a:rPr>
              <a:t>Мы подошли к саду</a:t>
            </a:r>
            <a:r>
              <a:rPr lang="ru-RU" sz="3000" b="1" i="1" dirty="0">
                <a:solidFill>
                  <a:srgbClr val="E0542A"/>
                </a:solidFill>
                <a:latin typeface="Georgia" panose="02040502050405020303" pitchFamily="18" charset="0"/>
              </a:rPr>
              <a:t>,</a:t>
            </a:r>
            <a:r>
              <a:rPr lang="ru-RU" sz="2600" i="1" dirty="0">
                <a:solidFill>
                  <a:srgbClr val="23283A"/>
                </a:solidFill>
                <a:latin typeface="Georgia" panose="02040502050405020303" pitchFamily="18" charset="0"/>
              </a:rPr>
              <a:t> </a:t>
            </a:r>
            <a:r>
              <a:rPr lang="ru-RU" sz="2600" b="1" i="1" dirty="0">
                <a:solidFill>
                  <a:srgbClr val="C3352B"/>
                </a:solidFill>
                <a:latin typeface="Georgia" panose="02040502050405020303" pitchFamily="18" charset="0"/>
              </a:rPr>
              <a:t>цветущему</a:t>
            </a:r>
            <a:r>
              <a:rPr lang="ru-RU" sz="2600" i="1" dirty="0">
                <a:solidFill>
                  <a:srgbClr val="23283A"/>
                </a:solidFill>
                <a:latin typeface="Georgia" panose="02040502050405020303" pitchFamily="18" charset="0"/>
              </a:rPr>
              <a:t> </a:t>
            </a:r>
            <a:r>
              <a:rPr lang="ru-RU" sz="2600" i="1" dirty="0">
                <a:solidFill>
                  <a:srgbClr val="0B7F77"/>
                </a:solidFill>
                <a:latin typeface="Georgia" panose="02040502050405020303" pitchFamily="18" charset="0"/>
              </a:rPr>
              <a:t>весной</a:t>
            </a:r>
            <a:r>
              <a:rPr lang="ru-RU" sz="2600" i="1" dirty="0">
                <a:solidFill>
                  <a:srgbClr val="23283A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12" name="Bracket arrow">
            <a:extLst>
              <a:ext uri="{FF2B5EF4-FFF2-40B4-BE49-F238E27FC236}">
                <a16:creationId xmlns:a16="http://schemas.microsoft.com/office/drawing/2014/main" id="{9588D9CA-1811-4E10-3136-5E3BCD289530}"/>
              </a:ext>
            </a:extLst>
          </p:cNvPr>
          <p:cNvSpPr/>
          <p:nvPr/>
        </p:nvSpPr>
        <p:spPr>
          <a:xfrm>
            <a:off x="4903026" y="3856801"/>
            <a:ext cx="1685926" cy="228601"/>
          </a:xfrm>
          <a:custGeom>
            <a:avLst/>
            <a:gdLst/>
            <a:ahLst/>
            <a:cxnLst/>
            <a:rect l="0" t="0" r="0" b="0"/>
            <a:pathLst>
              <a:path w="1685926" h="228601">
                <a:moveTo>
                  <a:pt x="0" y="228600"/>
                </a:moveTo>
                <a:lnTo>
                  <a:pt x="0" y="0"/>
                </a:lnTo>
                <a:lnTo>
                  <a:pt x="1685925" y="0"/>
                </a:lnTo>
                <a:lnTo>
                  <a:pt x="1685925" y="228600"/>
                </a:lnTo>
              </a:path>
            </a:pathLst>
          </a:custGeom>
          <a:ln w="20320">
            <a:solidFill>
              <a:srgbClr val="2B57C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32BAA094-BE26-6AE7-2130-D392E207A24F}"/>
              </a:ext>
            </a:extLst>
          </p:cNvPr>
          <p:cNvSpPr txBox="1"/>
          <p:nvPr/>
        </p:nvSpPr>
        <p:spPr>
          <a:xfrm>
            <a:off x="4348988" y="3526601"/>
            <a:ext cx="2794000" cy="274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i="1" dirty="0">
                <a:solidFill>
                  <a:srgbClr val="2B57C0"/>
                </a:solidFill>
                <a:latin typeface="Segoe UI" panose="020B0502040204020203" pitchFamily="34" charset="0"/>
              </a:rPr>
              <a:t>когда?</a:t>
            </a:r>
          </a:p>
        </p:txBody>
      </p:sp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7BC77F0B-F55A-0860-C901-B5E4BBB58AE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57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57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356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efinition">
            <a:extLst>
              <a:ext uri="{FF2B5EF4-FFF2-40B4-BE49-F238E27FC236}">
                <a16:creationId xmlns:a16="http://schemas.microsoft.com/office/drawing/2014/main" id="{6D1F0AB3-7A13-DF16-0558-422C32A7267F}"/>
              </a:ext>
            </a:extLst>
          </p:cNvPr>
          <p:cNvSpPr txBox="1"/>
          <p:nvPr/>
        </p:nvSpPr>
        <p:spPr>
          <a:xfrm>
            <a:off x="609600" y="609600"/>
            <a:ext cx="10972800" cy="10521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5000"/>
              </a:lnSpc>
            </a:pPr>
            <a:r>
              <a:rPr lang="ru-RU" sz="3400" b="1" dirty="0">
                <a:solidFill>
                  <a:srgbClr val="A06A00"/>
                </a:solidFill>
                <a:latin typeface="Georgia" panose="02040502050405020303" pitchFamily="18" charset="0"/>
              </a:rPr>
              <a:t>Определяемое слово</a:t>
            </a:r>
            <a:r>
              <a:rPr lang="ru-RU" sz="3400" b="1" dirty="0">
                <a:solidFill>
                  <a:srgbClr val="23283A"/>
                </a:solidFill>
                <a:latin typeface="Georgia" panose="02040502050405020303" pitchFamily="18" charset="0"/>
              </a:rPr>
              <a:t> — слово, от которого зависит причастный оборот.</a:t>
            </a:r>
          </a:p>
        </p:txBody>
      </p:sp>
      <p:sp>
        <p:nvSpPr>
          <p:cNvPr id="4" name="Code rule 1">
            <a:extLst>
              <a:ext uri="{FF2B5EF4-FFF2-40B4-BE49-F238E27FC236}">
                <a16:creationId xmlns:a16="http://schemas.microsoft.com/office/drawing/2014/main" id="{4D76A8B0-590F-1AAC-661B-7AC102705C12}"/>
              </a:ext>
            </a:extLst>
          </p:cNvPr>
          <p:cNvSpPr/>
          <p:nvPr/>
        </p:nvSpPr>
        <p:spPr>
          <a:xfrm>
            <a:off x="5308600" y="1839532"/>
            <a:ext cx="508000" cy="50800"/>
          </a:xfrm>
          <a:prstGeom prst="rect">
            <a:avLst/>
          </a:prstGeom>
          <a:solidFill>
            <a:srgbClr val="F4BE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Code rule 2">
            <a:extLst>
              <a:ext uri="{FF2B5EF4-FFF2-40B4-BE49-F238E27FC236}">
                <a16:creationId xmlns:a16="http://schemas.microsoft.com/office/drawing/2014/main" id="{824FD09B-0859-F81B-D541-21F891ED0A9A}"/>
              </a:ext>
            </a:extLst>
          </p:cNvPr>
          <p:cNvSpPr/>
          <p:nvPr/>
        </p:nvSpPr>
        <p:spPr>
          <a:xfrm>
            <a:off x="5842000" y="1839532"/>
            <a:ext cx="508000" cy="50800"/>
          </a:xfrm>
          <a:prstGeom prst="rect">
            <a:avLst/>
          </a:prstGeom>
          <a:solidFill>
            <a:srgbClr val="C335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Code rule 3">
            <a:extLst>
              <a:ext uri="{FF2B5EF4-FFF2-40B4-BE49-F238E27FC236}">
                <a16:creationId xmlns:a16="http://schemas.microsoft.com/office/drawing/2014/main" id="{0941CD5E-C7C6-29DA-89C3-5367E197D680}"/>
              </a:ext>
            </a:extLst>
          </p:cNvPr>
          <p:cNvSpPr/>
          <p:nvPr/>
        </p:nvSpPr>
        <p:spPr>
          <a:xfrm>
            <a:off x="6375400" y="1839532"/>
            <a:ext cx="508000" cy="50800"/>
          </a:xfrm>
          <a:prstGeom prst="rect">
            <a:avLst/>
          </a:prstGeom>
          <a:solidFill>
            <a:srgbClr val="0B7F7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Example card">
            <a:extLst>
              <a:ext uri="{FF2B5EF4-FFF2-40B4-BE49-F238E27FC236}">
                <a16:creationId xmlns:a16="http://schemas.microsoft.com/office/drawing/2014/main" id="{384C02FF-38F2-3088-DFF1-DA690227993C}"/>
              </a:ext>
            </a:extLst>
          </p:cNvPr>
          <p:cNvSpPr/>
          <p:nvPr/>
        </p:nvSpPr>
        <p:spPr>
          <a:xfrm>
            <a:off x="1219200" y="2423732"/>
            <a:ext cx="9753600" cy="2794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CD2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Defined word marker">
            <a:extLst>
              <a:ext uri="{FF2B5EF4-FFF2-40B4-BE49-F238E27FC236}">
                <a16:creationId xmlns:a16="http://schemas.microsoft.com/office/drawing/2014/main" id="{A1C57733-76E0-46DF-0EE3-268D2014BF3C}"/>
              </a:ext>
            </a:extLst>
          </p:cNvPr>
          <p:cNvSpPr/>
          <p:nvPr/>
        </p:nvSpPr>
        <p:spPr>
          <a:xfrm>
            <a:off x="4716463" y="3871532"/>
            <a:ext cx="1044638" cy="551371"/>
          </a:xfrm>
          <a:prstGeom prst="roundRect">
            <a:avLst>
              <a:gd name="adj" fmla="val 22000"/>
            </a:avLst>
          </a:prstGeom>
          <a:solidFill>
            <a:srgbClr val="FFE7A3"/>
          </a:solidFill>
          <a:ln w="15875">
            <a:solidFill>
              <a:srgbClr val="F4BE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Phrase band">
            <a:extLst>
              <a:ext uri="{FF2B5EF4-FFF2-40B4-BE49-F238E27FC236}">
                <a16:creationId xmlns:a16="http://schemas.microsoft.com/office/drawing/2014/main" id="{3074A21D-752D-AC5B-1002-4CA856DA9EAF}"/>
              </a:ext>
            </a:extLst>
          </p:cNvPr>
          <p:cNvSpPr/>
          <p:nvPr/>
        </p:nvSpPr>
        <p:spPr>
          <a:xfrm>
            <a:off x="5943600" y="3858832"/>
            <a:ext cx="4687950" cy="576771"/>
          </a:xfrm>
          <a:prstGeom prst="roundRect">
            <a:avLst>
              <a:gd name="adj" fmla="val 30000"/>
            </a:avLst>
          </a:prstGeom>
          <a:solidFill>
            <a:srgbClr val="EFE8FA"/>
          </a:solidFill>
          <a:ln w="12700">
            <a:solidFill>
              <a:srgbClr val="7651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Example">
            <a:extLst>
              <a:ext uri="{FF2B5EF4-FFF2-40B4-BE49-F238E27FC236}">
                <a16:creationId xmlns:a16="http://schemas.microsoft.com/office/drawing/2014/main" id="{8B876B23-973A-1962-86CA-51D4133EDD94}"/>
              </a:ext>
            </a:extLst>
          </p:cNvPr>
          <p:cNvSpPr txBox="1"/>
          <p:nvPr/>
        </p:nvSpPr>
        <p:spPr>
          <a:xfrm>
            <a:off x="1219200" y="3820732"/>
            <a:ext cx="9753600" cy="53797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5000"/>
              </a:lnSpc>
            </a:pPr>
            <a:r>
              <a:rPr lang="ru-RU" sz="3600" i="1" dirty="0">
                <a:solidFill>
                  <a:srgbClr val="23283A"/>
                </a:solidFill>
                <a:latin typeface="Georgia" panose="02040502050405020303" pitchFamily="18" charset="0"/>
              </a:rPr>
              <a:t>Мы подошли к саду</a:t>
            </a:r>
            <a:r>
              <a:rPr lang="ru-RU" sz="4200" b="1" i="1" dirty="0">
                <a:solidFill>
                  <a:srgbClr val="E0542A"/>
                </a:solidFill>
                <a:latin typeface="Georgia" panose="02040502050405020303" pitchFamily="18" charset="0"/>
              </a:rPr>
              <a:t>,</a:t>
            </a:r>
            <a:r>
              <a:rPr lang="ru-RU" sz="3600" i="1" dirty="0">
                <a:solidFill>
                  <a:srgbClr val="23283A"/>
                </a:solidFill>
                <a:latin typeface="Georgia" panose="02040502050405020303" pitchFamily="18" charset="0"/>
              </a:rPr>
              <a:t> </a:t>
            </a:r>
            <a:r>
              <a:rPr lang="ru-RU" sz="3600" b="1" i="1" dirty="0">
                <a:solidFill>
                  <a:srgbClr val="C3352B"/>
                </a:solidFill>
                <a:latin typeface="Georgia" panose="02040502050405020303" pitchFamily="18" charset="0"/>
              </a:rPr>
              <a:t>цветущему</a:t>
            </a:r>
            <a:r>
              <a:rPr lang="ru-RU" sz="3600" i="1" dirty="0">
                <a:solidFill>
                  <a:srgbClr val="23283A"/>
                </a:solidFill>
                <a:latin typeface="Georgia" panose="02040502050405020303" pitchFamily="18" charset="0"/>
              </a:rPr>
              <a:t> </a:t>
            </a:r>
            <a:r>
              <a:rPr lang="ru-RU" sz="3600" i="1" dirty="0">
                <a:solidFill>
                  <a:srgbClr val="0B7F77"/>
                </a:solidFill>
                <a:latin typeface="Georgia" panose="02040502050405020303" pitchFamily="18" charset="0"/>
              </a:rPr>
              <a:t>весной</a:t>
            </a:r>
            <a:r>
              <a:rPr lang="ru-RU" sz="3600" i="1" dirty="0">
                <a:solidFill>
                  <a:srgbClr val="23283A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11" name="Bracket arrow">
            <a:extLst>
              <a:ext uri="{FF2B5EF4-FFF2-40B4-BE49-F238E27FC236}">
                <a16:creationId xmlns:a16="http://schemas.microsoft.com/office/drawing/2014/main" id="{81FDBD86-D381-E242-1987-2E632BBDCFFA}"/>
              </a:ext>
            </a:extLst>
          </p:cNvPr>
          <p:cNvSpPr/>
          <p:nvPr/>
        </p:nvSpPr>
        <p:spPr>
          <a:xfrm>
            <a:off x="5416581" y="3617532"/>
            <a:ext cx="2097882" cy="279401"/>
          </a:xfrm>
          <a:custGeom>
            <a:avLst/>
            <a:gdLst/>
            <a:ahLst/>
            <a:cxnLst/>
            <a:rect l="0" t="0" r="0" b="0"/>
            <a:pathLst>
              <a:path w="2097882" h="279401">
                <a:moveTo>
                  <a:pt x="0" y="279400"/>
                </a:moveTo>
                <a:lnTo>
                  <a:pt x="0" y="0"/>
                </a:lnTo>
                <a:lnTo>
                  <a:pt x="2097881" y="0"/>
                </a:lnTo>
                <a:lnTo>
                  <a:pt x="2097881" y="279400"/>
                </a:lnTo>
              </a:path>
            </a:pathLst>
          </a:custGeom>
          <a:ln w="20320">
            <a:solidFill>
              <a:srgbClr val="2B57C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Question">
            <a:extLst>
              <a:ext uri="{FF2B5EF4-FFF2-40B4-BE49-F238E27FC236}">
                <a16:creationId xmlns:a16="http://schemas.microsoft.com/office/drawing/2014/main" id="{042D3521-09F0-E63E-43E2-96F5D7ED05DA}"/>
              </a:ext>
            </a:extLst>
          </p:cNvPr>
          <p:cNvSpPr txBox="1"/>
          <p:nvPr/>
        </p:nvSpPr>
        <p:spPr>
          <a:xfrm>
            <a:off x="5068522" y="3287332"/>
            <a:ext cx="2794000" cy="289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900" i="1" dirty="0">
                <a:solidFill>
                  <a:srgbClr val="2B57C0"/>
                </a:solidFill>
                <a:latin typeface="Segoe UI" panose="020B0502040204020203" pitchFamily="34" charset="0"/>
              </a:rPr>
              <a:t>какому?</a:t>
            </a:r>
          </a:p>
        </p:txBody>
      </p:sp>
      <p:sp>
        <p:nvSpPr>
          <p:cNvPr id="13" name="Tag x">
            <a:extLst>
              <a:ext uri="{FF2B5EF4-FFF2-40B4-BE49-F238E27FC236}">
                <a16:creationId xmlns:a16="http://schemas.microsoft.com/office/drawing/2014/main" id="{392EA9B3-E3CA-6A40-AA3E-80C0A9223469}"/>
              </a:ext>
            </a:extLst>
          </p:cNvPr>
          <p:cNvSpPr txBox="1"/>
          <p:nvPr/>
        </p:nvSpPr>
        <p:spPr>
          <a:xfrm>
            <a:off x="3714781" y="3439732"/>
            <a:ext cx="27940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200" b="1" dirty="0">
                <a:solidFill>
                  <a:srgbClr val="B07800"/>
                </a:solidFill>
                <a:latin typeface="Segoe UI" panose="020B0502040204020203" pitchFamily="34" charset="0"/>
              </a:rPr>
              <a:t>х</a:t>
            </a:r>
          </a:p>
        </p:txBody>
      </p:sp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ED343BC8-33D1-EAF2-B6D4-8AA7ACC49D8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57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57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206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nel">
            <a:extLst>
              <a:ext uri="{FF2B5EF4-FFF2-40B4-BE49-F238E27FC236}">
                <a16:creationId xmlns:a16="http://schemas.microsoft.com/office/drawing/2014/main" id="{087BF392-C875-191A-A635-5468934B900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E4EAF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Statement card">
            <a:extLst>
              <a:ext uri="{FF2B5EF4-FFF2-40B4-BE49-F238E27FC236}">
                <a16:creationId xmlns:a16="http://schemas.microsoft.com/office/drawing/2014/main" id="{4B26A646-27EF-A8B1-7491-151C1D39059D}"/>
              </a:ext>
            </a:extLst>
          </p:cNvPr>
          <p:cNvSpPr/>
          <p:nvPr/>
        </p:nvSpPr>
        <p:spPr>
          <a:xfrm>
            <a:off x="609600" y="762000"/>
            <a:ext cx="8128000" cy="5334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Decor comma dot">
            <a:extLst>
              <a:ext uri="{FF2B5EF4-FFF2-40B4-BE49-F238E27FC236}">
                <a16:creationId xmlns:a16="http://schemas.microsoft.com/office/drawing/2014/main" id="{786CDF03-A42F-88E3-A604-56565288735B}"/>
              </a:ext>
            </a:extLst>
          </p:cNvPr>
          <p:cNvSpPr/>
          <p:nvPr/>
        </p:nvSpPr>
        <p:spPr>
          <a:xfrm>
            <a:off x="9652000" y="1524000"/>
            <a:ext cx="889000" cy="889000"/>
          </a:xfrm>
          <a:prstGeom prst="ellipse">
            <a:avLst/>
          </a:prstGeom>
          <a:solidFill>
            <a:srgbClr val="E054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Decor comma tail">
            <a:extLst>
              <a:ext uri="{FF2B5EF4-FFF2-40B4-BE49-F238E27FC236}">
                <a16:creationId xmlns:a16="http://schemas.microsoft.com/office/drawing/2014/main" id="{A4256C4A-76E4-C8EC-7258-E09D08B2A36E}"/>
              </a:ext>
            </a:extLst>
          </p:cNvPr>
          <p:cNvSpPr/>
          <p:nvPr/>
        </p:nvSpPr>
        <p:spPr>
          <a:xfrm>
            <a:off x="9874250" y="2012950"/>
            <a:ext cx="648971" cy="1333501"/>
          </a:xfrm>
          <a:custGeom>
            <a:avLst/>
            <a:gdLst/>
            <a:ahLst/>
            <a:cxnLst/>
            <a:rect l="0" t="0" r="0" b="0"/>
            <a:pathLst>
              <a:path w="648971" h="1333501">
                <a:moveTo>
                  <a:pt x="648970" y="0"/>
                </a:moveTo>
                <a:lnTo>
                  <a:pt x="533400" y="889000"/>
                </a:lnTo>
                <a:lnTo>
                  <a:pt x="0" y="1333500"/>
                </a:lnTo>
                <a:lnTo>
                  <a:pt x="266700" y="266700"/>
                </a:lnTo>
              </a:path>
            </a:pathLst>
          </a:custGeom>
          <a:solidFill>
            <a:srgbClr val="E054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Decor comma dot">
            <a:extLst>
              <a:ext uri="{FF2B5EF4-FFF2-40B4-BE49-F238E27FC236}">
                <a16:creationId xmlns:a16="http://schemas.microsoft.com/office/drawing/2014/main" id="{747565F1-51A7-9908-1D74-241B5782EC1C}"/>
              </a:ext>
            </a:extLst>
          </p:cNvPr>
          <p:cNvSpPr/>
          <p:nvPr/>
        </p:nvSpPr>
        <p:spPr>
          <a:xfrm>
            <a:off x="10693400" y="2540000"/>
            <a:ext cx="609600" cy="609600"/>
          </a:xfrm>
          <a:prstGeom prst="ellipse">
            <a:avLst/>
          </a:prstGeom>
          <a:solidFill>
            <a:srgbClr val="F4BE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Decor comma tail">
            <a:extLst>
              <a:ext uri="{FF2B5EF4-FFF2-40B4-BE49-F238E27FC236}">
                <a16:creationId xmlns:a16="http://schemas.microsoft.com/office/drawing/2014/main" id="{F039C671-05CC-505B-3F01-BE70265CEFB4}"/>
              </a:ext>
            </a:extLst>
          </p:cNvPr>
          <p:cNvSpPr/>
          <p:nvPr/>
        </p:nvSpPr>
        <p:spPr>
          <a:xfrm>
            <a:off x="10845800" y="2875280"/>
            <a:ext cx="445009" cy="914401"/>
          </a:xfrm>
          <a:custGeom>
            <a:avLst/>
            <a:gdLst/>
            <a:ahLst/>
            <a:cxnLst/>
            <a:rect l="0" t="0" r="0" b="0"/>
            <a:pathLst>
              <a:path w="445009" h="914401">
                <a:moveTo>
                  <a:pt x="445008" y="0"/>
                </a:moveTo>
                <a:lnTo>
                  <a:pt x="365760" y="609600"/>
                </a:lnTo>
                <a:lnTo>
                  <a:pt x="0" y="914400"/>
                </a:lnTo>
                <a:lnTo>
                  <a:pt x="182880" y="182880"/>
                </a:lnTo>
              </a:path>
            </a:pathLst>
          </a:custGeom>
          <a:solidFill>
            <a:srgbClr val="F4BE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Defined word marker">
            <a:extLst>
              <a:ext uri="{FF2B5EF4-FFF2-40B4-BE49-F238E27FC236}">
                <a16:creationId xmlns:a16="http://schemas.microsoft.com/office/drawing/2014/main" id="{6A9E1CD6-7E41-9E55-31F3-B4AA6DE08626}"/>
              </a:ext>
            </a:extLst>
          </p:cNvPr>
          <p:cNvSpPr/>
          <p:nvPr/>
        </p:nvSpPr>
        <p:spPr>
          <a:xfrm>
            <a:off x="1028700" y="2409952"/>
            <a:ext cx="4118039" cy="493776"/>
          </a:xfrm>
          <a:prstGeom prst="roundRect">
            <a:avLst>
              <a:gd name="adj" fmla="val 22000"/>
            </a:avLst>
          </a:prstGeom>
          <a:solidFill>
            <a:srgbClr val="FFE7A3"/>
          </a:solidFill>
          <a:ln w="15875">
            <a:solidFill>
              <a:srgbClr val="F4BE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Defined word marker">
            <a:extLst>
              <a:ext uri="{FF2B5EF4-FFF2-40B4-BE49-F238E27FC236}">
                <a16:creationId xmlns:a16="http://schemas.microsoft.com/office/drawing/2014/main" id="{40ADAE4E-12F4-312A-624B-7A10624C5A1B}"/>
              </a:ext>
            </a:extLst>
          </p:cNvPr>
          <p:cNvSpPr/>
          <p:nvPr/>
        </p:nvSpPr>
        <p:spPr>
          <a:xfrm>
            <a:off x="1028700" y="2979928"/>
            <a:ext cx="3176651" cy="451295"/>
          </a:xfrm>
          <a:prstGeom prst="roundRect">
            <a:avLst>
              <a:gd name="adj" fmla="val 22000"/>
            </a:avLst>
          </a:prstGeom>
          <a:solidFill>
            <a:srgbClr val="FFE7A3"/>
          </a:solidFill>
          <a:ln w="15875">
            <a:solidFill>
              <a:srgbClr val="F4BE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tatement">
            <a:extLst>
              <a:ext uri="{FF2B5EF4-FFF2-40B4-BE49-F238E27FC236}">
                <a16:creationId xmlns:a16="http://schemas.microsoft.com/office/drawing/2014/main" id="{6BEE0F8A-0129-CE33-14F3-6DD3C4376743}"/>
              </a:ext>
            </a:extLst>
          </p:cNvPr>
          <p:cNvSpPr txBox="1"/>
          <p:nvPr/>
        </p:nvSpPr>
        <p:spPr>
          <a:xfrm>
            <a:off x="1066800" y="1219201"/>
            <a:ext cx="7264400" cy="223742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ru-RU" sz="3400" b="1" dirty="0">
                <a:solidFill>
                  <a:srgbClr val="23283A"/>
                </a:solidFill>
                <a:latin typeface="Georgia" panose="02040502050405020303" pitchFamily="18" charset="0"/>
              </a:rPr>
              <a:t>В роли </a:t>
            </a:r>
            <a:r>
              <a:rPr lang="ru-RU" sz="3400" b="1" dirty="0">
                <a:solidFill>
                  <a:srgbClr val="A06A00"/>
                </a:solidFill>
                <a:latin typeface="Georgia" panose="02040502050405020303" pitchFamily="18" charset="0"/>
              </a:rPr>
              <a:t>определяемого слова</a:t>
            </a:r>
            <a:r>
              <a:rPr lang="ru-RU" sz="3400" b="1" dirty="0">
                <a:solidFill>
                  <a:srgbClr val="23283A"/>
                </a:solidFill>
                <a:latin typeface="Georgia" panose="02040502050405020303" pitchFamily="18" charset="0"/>
              </a:rPr>
              <a:t> может выступать существительное или местоимение.</a:t>
            </a:r>
          </a:p>
        </p:txBody>
      </p:sp>
      <p:cxnSp>
        <p:nvCxnSpPr>
          <p:cNvPr id="12" name="Divider">
            <a:extLst>
              <a:ext uri="{FF2B5EF4-FFF2-40B4-BE49-F238E27FC236}">
                <a16:creationId xmlns:a16="http://schemas.microsoft.com/office/drawing/2014/main" id="{0DAB9EF2-7679-5372-D716-116469EE2510}"/>
              </a:ext>
            </a:extLst>
          </p:cNvPr>
          <p:cNvCxnSpPr/>
          <p:nvPr/>
        </p:nvCxnSpPr>
        <p:spPr>
          <a:xfrm>
            <a:off x="1066800" y="3786824"/>
            <a:ext cx="4013200" cy="0"/>
          </a:xfrm>
          <a:prstGeom prst="line">
            <a:avLst/>
          </a:prstGeom>
          <a:ln w="12700">
            <a:solidFill>
              <a:srgbClr val="CDBE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hy">
            <a:extLst>
              <a:ext uri="{FF2B5EF4-FFF2-40B4-BE49-F238E27FC236}">
                <a16:creationId xmlns:a16="http://schemas.microsoft.com/office/drawing/2014/main" id="{356D0E24-0168-0DB7-31BF-BA0B62CBA3A4}"/>
              </a:ext>
            </a:extLst>
          </p:cNvPr>
          <p:cNvSpPr txBox="1"/>
          <p:nvPr/>
        </p:nvSpPr>
        <p:spPr>
          <a:xfrm>
            <a:off x="1066800" y="4091624"/>
            <a:ext cx="7264400" cy="83750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ru-RU" sz="2600" b="1" dirty="0">
                <a:solidFill>
                  <a:srgbClr val="1F3768"/>
                </a:solidFill>
                <a:latin typeface="Segoe UI" panose="020B0502040204020203" pitchFamily="34" charset="0"/>
              </a:rPr>
              <a:t>Умение находить определяемое слово нужно для постановки </a:t>
            </a:r>
            <a:r>
              <a:rPr lang="ru-RU" sz="2600" b="1" dirty="0">
                <a:solidFill>
                  <a:srgbClr val="E0542A"/>
                </a:solidFill>
                <a:latin typeface="Segoe UI" panose="020B0502040204020203" pitchFamily="34" charset="0"/>
              </a:rPr>
              <a:t>знаков препинания</a:t>
            </a:r>
            <a:r>
              <a:rPr lang="ru-RU" sz="2600" b="1" dirty="0">
                <a:solidFill>
                  <a:srgbClr val="1F3768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57B0917F-92FA-FC0E-248B-39285BAA402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57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57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108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FAA3887C-A689-459B-AAD6-3C42C492A00D}"/>
              </a:ext>
            </a:extLst>
          </p:cNvPr>
          <p:cNvSpPr txBox="1"/>
          <p:nvPr/>
        </p:nvSpPr>
        <p:spPr>
          <a:xfrm>
            <a:off x="609600" y="381000"/>
            <a:ext cx="10972800" cy="98450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400" b="1" dirty="0">
                <a:solidFill>
                  <a:srgbClr val="1F3768"/>
                </a:solidFill>
                <a:latin typeface="Georgia" panose="02040502050405020303" pitchFamily="18" charset="0"/>
              </a:rPr>
              <a:t>Определяемое слово стоит </a:t>
            </a:r>
            <a:r>
              <a:rPr lang="ru-RU" sz="3400" b="1" dirty="0">
                <a:solidFill>
                  <a:srgbClr val="E0542A"/>
                </a:solidFill>
                <a:latin typeface="Georgia" panose="02040502050405020303" pitchFamily="18" charset="0"/>
              </a:rPr>
              <a:t>перед</a:t>
            </a:r>
            <a:r>
              <a:rPr lang="ru-RU" sz="3400" b="1" dirty="0">
                <a:solidFill>
                  <a:srgbClr val="1F3768"/>
                </a:solidFill>
                <a:latin typeface="Georgia" panose="02040502050405020303" pitchFamily="18" charset="0"/>
              </a:rPr>
              <a:t> причастным оборотом:</a:t>
            </a:r>
          </a:p>
        </p:txBody>
      </p:sp>
      <p:sp>
        <p:nvSpPr>
          <p:cNvPr id="4" name="Code rule 1">
            <a:extLst>
              <a:ext uri="{FF2B5EF4-FFF2-40B4-BE49-F238E27FC236}">
                <a16:creationId xmlns:a16="http://schemas.microsoft.com/office/drawing/2014/main" id="{ED8CAA40-29E0-DD74-493F-0F8CBA51E585}"/>
              </a:ext>
            </a:extLst>
          </p:cNvPr>
          <p:cNvSpPr/>
          <p:nvPr/>
        </p:nvSpPr>
        <p:spPr>
          <a:xfrm>
            <a:off x="609600" y="1479804"/>
            <a:ext cx="508000" cy="50800"/>
          </a:xfrm>
          <a:prstGeom prst="rect">
            <a:avLst/>
          </a:prstGeom>
          <a:solidFill>
            <a:srgbClr val="F4BE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Code rule 2">
            <a:extLst>
              <a:ext uri="{FF2B5EF4-FFF2-40B4-BE49-F238E27FC236}">
                <a16:creationId xmlns:a16="http://schemas.microsoft.com/office/drawing/2014/main" id="{860F66A3-ACF2-2D88-995E-032CAB439D79}"/>
              </a:ext>
            </a:extLst>
          </p:cNvPr>
          <p:cNvSpPr/>
          <p:nvPr/>
        </p:nvSpPr>
        <p:spPr>
          <a:xfrm>
            <a:off x="1143000" y="1479804"/>
            <a:ext cx="508000" cy="50800"/>
          </a:xfrm>
          <a:prstGeom prst="rect">
            <a:avLst/>
          </a:prstGeom>
          <a:solidFill>
            <a:srgbClr val="C335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Code rule 3">
            <a:extLst>
              <a:ext uri="{FF2B5EF4-FFF2-40B4-BE49-F238E27FC236}">
                <a16:creationId xmlns:a16="http://schemas.microsoft.com/office/drawing/2014/main" id="{DB520789-083A-7FBA-0D89-FECDDE7269FB}"/>
              </a:ext>
            </a:extLst>
          </p:cNvPr>
          <p:cNvSpPr/>
          <p:nvPr/>
        </p:nvSpPr>
        <p:spPr>
          <a:xfrm>
            <a:off x="1676400" y="1479804"/>
            <a:ext cx="508000" cy="50800"/>
          </a:xfrm>
          <a:prstGeom prst="rect">
            <a:avLst/>
          </a:prstGeom>
          <a:solidFill>
            <a:srgbClr val="0B7F7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Rule card">
            <a:extLst>
              <a:ext uri="{FF2B5EF4-FFF2-40B4-BE49-F238E27FC236}">
                <a16:creationId xmlns:a16="http://schemas.microsoft.com/office/drawing/2014/main" id="{2682DAE7-C0EC-F692-EA9E-8C40AA01C881}"/>
              </a:ext>
            </a:extLst>
          </p:cNvPr>
          <p:cNvSpPr/>
          <p:nvPr/>
        </p:nvSpPr>
        <p:spPr>
          <a:xfrm>
            <a:off x="609600" y="1549400"/>
            <a:ext cx="3352800" cy="4572000"/>
          </a:xfrm>
          <a:prstGeom prst="roundRect">
            <a:avLst>
              <a:gd name="adj" fmla="val 6000"/>
            </a:avLst>
          </a:prstGeom>
          <a:solidFill>
            <a:srgbClr val="FCE7D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Rule bar">
            <a:extLst>
              <a:ext uri="{FF2B5EF4-FFF2-40B4-BE49-F238E27FC236}">
                <a16:creationId xmlns:a16="http://schemas.microsoft.com/office/drawing/2014/main" id="{F95F27E5-7BF9-DE37-C9E7-421210AC6B30}"/>
              </a:ext>
            </a:extLst>
          </p:cNvPr>
          <p:cNvSpPr/>
          <p:nvPr/>
        </p:nvSpPr>
        <p:spPr>
          <a:xfrm>
            <a:off x="609600" y="1778000"/>
            <a:ext cx="76200" cy="4064000"/>
          </a:xfrm>
          <a:prstGeom prst="rect">
            <a:avLst/>
          </a:prstGeom>
          <a:solidFill>
            <a:srgbClr val="E054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ule">
            <a:extLst>
              <a:ext uri="{FF2B5EF4-FFF2-40B4-BE49-F238E27FC236}">
                <a16:creationId xmlns:a16="http://schemas.microsoft.com/office/drawing/2014/main" id="{8D14453F-A587-65AE-1168-DE6561FEDCB2}"/>
              </a:ext>
            </a:extLst>
          </p:cNvPr>
          <p:cNvSpPr txBox="1"/>
          <p:nvPr/>
        </p:nvSpPr>
        <p:spPr>
          <a:xfrm>
            <a:off x="914400" y="1778001"/>
            <a:ext cx="2844800" cy="266871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ru-RU" sz="2300" dirty="0">
                <a:solidFill>
                  <a:srgbClr val="23283A"/>
                </a:solidFill>
                <a:latin typeface="Segoe UI" panose="020B0502040204020203" pitchFamily="34" charset="0"/>
              </a:rPr>
              <a:t>Если определяемое слово стоит </a:t>
            </a:r>
            <a:r>
              <a:rPr lang="ru-RU" sz="2300" b="1" dirty="0">
                <a:solidFill>
                  <a:srgbClr val="E0542A"/>
                </a:solidFill>
                <a:latin typeface="Segoe UI" panose="020B0502040204020203" pitchFamily="34" charset="0"/>
              </a:rPr>
              <a:t>перед</a:t>
            </a:r>
            <a:r>
              <a:rPr lang="ru-RU" sz="2300" dirty="0">
                <a:solidFill>
                  <a:srgbClr val="23283A"/>
                </a:solidFill>
                <a:latin typeface="Segoe UI" panose="020B0502040204020203" pitchFamily="34" charset="0"/>
              </a:rPr>
              <a:t> причастным оборотом, он </a:t>
            </a:r>
            <a:r>
              <a:rPr lang="ru-RU" sz="2300" b="1" dirty="0">
                <a:solidFill>
                  <a:srgbClr val="E0542A"/>
                </a:solidFill>
                <a:latin typeface="Segoe UI" panose="020B0502040204020203" pitchFamily="34" charset="0"/>
              </a:rPr>
              <a:t>выделяется</a:t>
            </a:r>
            <a:r>
              <a:rPr lang="ru-RU" sz="2300" dirty="0">
                <a:solidFill>
                  <a:srgbClr val="23283A"/>
                </a:solidFill>
                <a:latin typeface="Segoe UI" panose="020B0502040204020203" pitchFamily="34" charset="0"/>
              </a:rPr>
              <a:t> запятыми </a:t>
            </a:r>
            <a:r>
              <a:rPr lang="ru-RU" sz="2300" b="1" dirty="0">
                <a:solidFill>
                  <a:srgbClr val="E0542A"/>
                </a:solidFill>
                <a:latin typeface="Segoe UI" panose="020B0502040204020203" pitchFamily="34" charset="0"/>
              </a:rPr>
              <a:t>с двух сторон</a:t>
            </a:r>
            <a:r>
              <a:rPr lang="ru-RU" sz="2300" dirty="0">
                <a:solidFill>
                  <a:srgbClr val="23283A"/>
                </a:solidFill>
                <a:latin typeface="Segoe UI" panose="020B0502040204020203" pitchFamily="34" charset="0"/>
              </a:rPr>
              <a:t>:</a:t>
            </a:r>
          </a:p>
        </p:txBody>
      </p:sp>
      <p:sp>
        <p:nvSpPr>
          <p:cNvPr id="10" name="Examples card">
            <a:extLst>
              <a:ext uri="{FF2B5EF4-FFF2-40B4-BE49-F238E27FC236}">
                <a16:creationId xmlns:a16="http://schemas.microsoft.com/office/drawing/2014/main" id="{93AB248E-C2E7-2817-07F5-D1A45BB5F7DE}"/>
              </a:ext>
            </a:extLst>
          </p:cNvPr>
          <p:cNvSpPr/>
          <p:nvPr/>
        </p:nvSpPr>
        <p:spPr>
          <a:xfrm>
            <a:off x="4216400" y="1549400"/>
            <a:ext cx="7366000" cy="4572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CD2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Defined word marker">
            <a:extLst>
              <a:ext uri="{FF2B5EF4-FFF2-40B4-BE49-F238E27FC236}">
                <a16:creationId xmlns:a16="http://schemas.microsoft.com/office/drawing/2014/main" id="{18D74259-81C1-2D3F-52B8-85DED2DD93FA}"/>
              </a:ext>
            </a:extLst>
          </p:cNvPr>
          <p:cNvSpPr/>
          <p:nvPr/>
        </p:nvSpPr>
        <p:spPr>
          <a:xfrm>
            <a:off x="6707188" y="2413000"/>
            <a:ext cx="858901" cy="451866"/>
          </a:xfrm>
          <a:prstGeom prst="roundRect">
            <a:avLst>
              <a:gd name="adj" fmla="val 22000"/>
            </a:avLst>
          </a:prstGeom>
          <a:solidFill>
            <a:srgbClr val="FFE7A3"/>
          </a:solidFill>
          <a:ln w="15875">
            <a:solidFill>
              <a:srgbClr val="F4BE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Phrase band">
            <a:extLst>
              <a:ext uri="{FF2B5EF4-FFF2-40B4-BE49-F238E27FC236}">
                <a16:creationId xmlns:a16="http://schemas.microsoft.com/office/drawing/2014/main" id="{C1279B6D-4367-F699-64F6-FF68A513F90E}"/>
              </a:ext>
            </a:extLst>
          </p:cNvPr>
          <p:cNvSpPr/>
          <p:nvPr/>
        </p:nvSpPr>
        <p:spPr>
          <a:xfrm>
            <a:off x="4406900" y="2928366"/>
            <a:ext cx="5594414" cy="352616"/>
          </a:xfrm>
          <a:prstGeom prst="roundRect">
            <a:avLst>
              <a:gd name="adj" fmla="val 30000"/>
            </a:avLst>
          </a:prstGeom>
          <a:solidFill>
            <a:srgbClr val="EFE8FA"/>
          </a:solidFill>
          <a:ln w="12700">
            <a:solidFill>
              <a:srgbClr val="7651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Example 1">
            <a:extLst>
              <a:ext uri="{FF2B5EF4-FFF2-40B4-BE49-F238E27FC236}">
                <a16:creationId xmlns:a16="http://schemas.microsoft.com/office/drawing/2014/main" id="{E8A2D115-0AC1-8A5B-76A4-F965A6336BB8}"/>
              </a:ext>
            </a:extLst>
          </p:cNvPr>
          <p:cNvSpPr txBox="1"/>
          <p:nvPr/>
        </p:nvSpPr>
        <p:spPr>
          <a:xfrm>
            <a:off x="4470400" y="2362200"/>
            <a:ext cx="7010400" cy="83547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700" i="1" dirty="0">
                <a:solidFill>
                  <a:srgbClr val="23283A"/>
                </a:solidFill>
                <a:latin typeface="Georgia" panose="02040502050405020303" pitchFamily="18" charset="0"/>
              </a:rPr>
              <a:t>Мы пришли в парк</a:t>
            </a:r>
            <a:r>
              <a:rPr lang="ru-RU" sz="3300" b="1" i="1" dirty="0">
                <a:solidFill>
                  <a:srgbClr val="E0542A"/>
                </a:solidFill>
                <a:latin typeface="Georgia" panose="02040502050405020303" pitchFamily="18" charset="0"/>
              </a:rPr>
              <a:t>,</a:t>
            </a:r>
            <a:br>
              <a:rPr lang="ru-RU" sz="2700" i="1" dirty="0">
                <a:solidFill>
                  <a:srgbClr val="23283A"/>
                </a:solidFill>
                <a:latin typeface="Georgia" panose="02040502050405020303" pitchFamily="18" charset="0"/>
              </a:rPr>
            </a:br>
            <a:r>
              <a:rPr lang="ru-RU" sz="2700" b="1" i="1" dirty="0">
                <a:solidFill>
                  <a:srgbClr val="C3352B"/>
                </a:solidFill>
                <a:latin typeface="Georgia" panose="02040502050405020303" pitchFamily="18" charset="0"/>
              </a:rPr>
              <a:t>построенный</a:t>
            </a:r>
            <a:r>
              <a:rPr lang="ru-RU" sz="2700" i="1" dirty="0">
                <a:solidFill>
                  <a:srgbClr val="23283A"/>
                </a:solidFill>
                <a:latin typeface="Georgia" panose="02040502050405020303" pitchFamily="18" charset="0"/>
              </a:rPr>
              <a:t> </a:t>
            </a:r>
            <a:r>
              <a:rPr lang="ru-RU" sz="2700" b="1" i="1" dirty="0">
                <a:solidFill>
                  <a:srgbClr val="0B7F77"/>
                </a:solidFill>
                <a:latin typeface="Georgia" panose="02040502050405020303" pitchFamily="18" charset="0"/>
              </a:rPr>
              <a:t>в честь героев</a:t>
            </a:r>
            <a:r>
              <a:rPr lang="ru-RU" sz="2700" i="1" dirty="0">
                <a:solidFill>
                  <a:srgbClr val="23283A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15" name="Defined word marker">
            <a:extLst>
              <a:ext uri="{FF2B5EF4-FFF2-40B4-BE49-F238E27FC236}">
                <a16:creationId xmlns:a16="http://schemas.microsoft.com/office/drawing/2014/main" id="{42D6AE32-362E-9864-F12D-7DC0C7DCEC12}"/>
              </a:ext>
            </a:extLst>
          </p:cNvPr>
          <p:cNvSpPr/>
          <p:nvPr/>
        </p:nvSpPr>
        <p:spPr>
          <a:xfrm>
            <a:off x="4432300" y="4309682"/>
            <a:ext cx="1338326" cy="451866"/>
          </a:xfrm>
          <a:prstGeom prst="roundRect">
            <a:avLst>
              <a:gd name="adj" fmla="val 22000"/>
            </a:avLst>
          </a:prstGeom>
          <a:solidFill>
            <a:srgbClr val="FFE7A3"/>
          </a:solidFill>
          <a:ln w="15875">
            <a:solidFill>
              <a:srgbClr val="F4BE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Phrase band">
            <a:extLst>
              <a:ext uri="{FF2B5EF4-FFF2-40B4-BE49-F238E27FC236}">
                <a16:creationId xmlns:a16="http://schemas.microsoft.com/office/drawing/2014/main" id="{FF8EB951-D09E-3508-7508-E157D46DBB30}"/>
              </a:ext>
            </a:extLst>
          </p:cNvPr>
          <p:cNvSpPr/>
          <p:nvPr/>
        </p:nvSpPr>
        <p:spPr>
          <a:xfrm>
            <a:off x="5889625" y="4296982"/>
            <a:ext cx="5407089" cy="477266"/>
          </a:xfrm>
          <a:prstGeom prst="roundRect">
            <a:avLst>
              <a:gd name="adj" fmla="val 30000"/>
            </a:avLst>
          </a:prstGeom>
          <a:solidFill>
            <a:srgbClr val="EFE8FA"/>
          </a:solidFill>
          <a:ln w="12700">
            <a:solidFill>
              <a:srgbClr val="7651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Example 2">
            <a:extLst>
              <a:ext uri="{FF2B5EF4-FFF2-40B4-BE49-F238E27FC236}">
                <a16:creationId xmlns:a16="http://schemas.microsoft.com/office/drawing/2014/main" id="{7562E32C-054B-3E7E-D08D-8D1EDDC9CE61}"/>
              </a:ext>
            </a:extLst>
          </p:cNvPr>
          <p:cNvSpPr txBox="1"/>
          <p:nvPr/>
        </p:nvSpPr>
        <p:spPr>
          <a:xfrm>
            <a:off x="4470400" y="4258882"/>
            <a:ext cx="7010400" cy="83547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700" i="1" dirty="0">
                <a:solidFill>
                  <a:srgbClr val="23283A"/>
                </a:solidFill>
                <a:latin typeface="Georgia" panose="02040502050405020303" pitchFamily="18" charset="0"/>
              </a:rPr>
              <a:t>Рассказ</a:t>
            </a:r>
            <a:r>
              <a:rPr lang="ru-RU" sz="3300" b="1" i="1" dirty="0">
                <a:solidFill>
                  <a:srgbClr val="E0542A"/>
                </a:solidFill>
                <a:latin typeface="Georgia" panose="02040502050405020303" pitchFamily="18" charset="0"/>
              </a:rPr>
              <a:t>,</a:t>
            </a:r>
            <a:r>
              <a:rPr lang="ru-RU" sz="2700" i="1" dirty="0">
                <a:solidFill>
                  <a:srgbClr val="23283A"/>
                </a:solidFill>
                <a:latin typeface="Georgia" panose="02040502050405020303" pitchFamily="18" charset="0"/>
              </a:rPr>
              <a:t> </a:t>
            </a:r>
            <a:r>
              <a:rPr lang="ru-RU" sz="2700" b="1" i="1" dirty="0">
                <a:solidFill>
                  <a:srgbClr val="C3352B"/>
                </a:solidFill>
                <a:latin typeface="Georgia" panose="02040502050405020303" pitchFamily="18" charset="0"/>
              </a:rPr>
              <a:t>пересказанный</a:t>
            </a:r>
            <a:r>
              <a:rPr lang="ru-RU" sz="2700" i="1" dirty="0">
                <a:solidFill>
                  <a:srgbClr val="23283A"/>
                </a:solidFill>
                <a:latin typeface="Georgia" panose="02040502050405020303" pitchFamily="18" charset="0"/>
              </a:rPr>
              <a:t> </a:t>
            </a:r>
            <a:r>
              <a:rPr lang="ru-RU" sz="2700" b="1" i="1" dirty="0">
                <a:solidFill>
                  <a:srgbClr val="0B7F77"/>
                </a:solidFill>
                <a:latin typeface="Georgia" panose="02040502050405020303" pitchFamily="18" charset="0"/>
              </a:rPr>
              <a:t>товарищем</a:t>
            </a:r>
            <a:r>
              <a:rPr lang="ru-RU" sz="3300" b="1" i="1" dirty="0">
                <a:solidFill>
                  <a:srgbClr val="E0542A"/>
                </a:solidFill>
                <a:latin typeface="Georgia" panose="02040502050405020303" pitchFamily="18" charset="0"/>
              </a:rPr>
              <a:t>,</a:t>
            </a:r>
            <a:br>
              <a:rPr lang="ru-RU" sz="2700" i="1" dirty="0">
                <a:solidFill>
                  <a:srgbClr val="23283A"/>
                </a:solidFill>
                <a:latin typeface="Georgia" panose="02040502050405020303" pitchFamily="18" charset="0"/>
              </a:rPr>
            </a:br>
            <a:r>
              <a:rPr lang="ru-RU" sz="2700" i="1" dirty="0">
                <a:solidFill>
                  <a:srgbClr val="23283A"/>
                </a:solidFill>
                <a:latin typeface="Georgia" panose="02040502050405020303" pitchFamily="18" charset="0"/>
              </a:rPr>
              <a:t>был интересен.</a:t>
            </a:r>
          </a:p>
        </p:txBody>
      </p:sp>
      <p:sp>
        <p:nvSpPr>
          <p:cNvPr id="17" name="Tag x парк">
            <a:extLst>
              <a:ext uri="{FF2B5EF4-FFF2-40B4-BE49-F238E27FC236}">
                <a16:creationId xmlns:a16="http://schemas.microsoft.com/office/drawing/2014/main" id="{25AAE0B7-F61D-1563-FAE7-B7B47C01D15A}"/>
              </a:ext>
            </a:extLst>
          </p:cNvPr>
          <p:cNvSpPr txBox="1"/>
          <p:nvPr/>
        </p:nvSpPr>
        <p:spPr>
          <a:xfrm>
            <a:off x="5739639" y="2159000"/>
            <a:ext cx="2794000" cy="274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b="1" dirty="0">
                <a:solidFill>
                  <a:srgbClr val="B07800"/>
                </a:solidFill>
                <a:latin typeface="Segoe UI" panose="020B0502040204020203" pitchFamily="34" charset="0"/>
              </a:rPr>
              <a:t>х</a:t>
            </a:r>
          </a:p>
        </p:txBody>
      </p:sp>
      <p:sp>
        <p:nvSpPr>
          <p:cNvPr id="18" name="Tag x Рассказ">
            <a:extLst>
              <a:ext uri="{FF2B5EF4-FFF2-40B4-BE49-F238E27FC236}">
                <a16:creationId xmlns:a16="http://schemas.microsoft.com/office/drawing/2014/main" id="{81FF6B80-0EB2-51C9-8DF8-56126EBB9EE9}"/>
              </a:ext>
            </a:extLst>
          </p:cNvPr>
          <p:cNvSpPr txBox="1"/>
          <p:nvPr/>
        </p:nvSpPr>
        <p:spPr>
          <a:xfrm>
            <a:off x="3704463" y="4055682"/>
            <a:ext cx="2794000" cy="274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b="1" dirty="0">
                <a:solidFill>
                  <a:srgbClr val="B07800"/>
                </a:solidFill>
                <a:latin typeface="Segoe UI" panose="020B0502040204020203" pitchFamily="34" charset="0"/>
              </a:rPr>
              <a:t>х</a:t>
            </a:r>
          </a:p>
        </p:txBody>
      </p:sp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227158BA-B513-C5E1-7540-6D6DF65E558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57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57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726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D8A9CC13-FE54-BA70-FA6A-85308ECB24CA}"/>
              </a:ext>
            </a:extLst>
          </p:cNvPr>
          <p:cNvSpPr txBox="1"/>
          <p:nvPr/>
        </p:nvSpPr>
        <p:spPr>
          <a:xfrm>
            <a:off x="609600" y="381000"/>
            <a:ext cx="10972800" cy="98450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3400" b="1" dirty="0">
                <a:solidFill>
                  <a:srgbClr val="1F3768"/>
                </a:solidFill>
                <a:latin typeface="Georgia" panose="02040502050405020303" pitchFamily="18" charset="0"/>
              </a:rPr>
              <a:t>Определяемое слово стоит </a:t>
            </a:r>
            <a:r>
              <a:rPr lang="ru-RU" sz="3400" b="1" dirty="0">
                <a:solidFill>
                  <a:srgbClr val="2B57C0"/>
                </a:solidFill>
                <a:latin typeface="Georgia" panose="02040502050405020303" pitchFamily="18" charset="0"/>
              </a:rPr>
              <a:t>после</a:t>
            </a:r>
            <a:r>
              <a:rPr lang="ru-RU" sz="3400" b="1" dirty="0">
                <a:solidFill>
                  <a:srgbClr val="1F3768"/>
                </a:solidFill>
                <a:latin typeface="Georgia" panose="02040502050405020303" pitchFamily="18" charset="0"/>
              </a:rPr>
              <a:t> причастного оборота:</a:t>
            </a:r>
          </a:p>
        </p:txBody>
      </p:sp>
      <p:sp>
        <p:nvSpPr>
          <p:cNvPr id="4" name="Code rule 1">
            <a:extLst>
              <a:ext uri="{FF2B5EF4-FFF2-40B4-BE49-F238E27FC236}">
                <a16:creationId xmlns:a16="http://schemas.microsoft.com/office/drawing/2014/main" id="{66248097-D683-761D-6B09-31DC7D964405}"/>
              </a:ext>
            </a:extLst>
          </p:cNvPr>
          <p:cNvSpPr/>
          <p:nvPr/>
        </p:nvSpPr>
        <p:spPr>
          <a:xfrm>
            <a:off x="5308600" y="1479804"/>
            <a:ext cx="508000" cy="50800"/>
          </a:xfrm>
          <a:prstGeom prst="rect">
            <a:avLst/>
          </a:prstGeom>
          <a:solidFill>
            <a:srgbClr val="F4BE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Code rule 2">
            <a:extLst>
              <a:ext uri="{FF2B5EF4-FFF2-40B4-BE49-F238E27FC236}">
                <a16:creationId xmlns:a16="http://schemas.microsoft.com/office/drawing/2014/main" id="{243812A3-586B-C880-47C1-FFF2F99099BB}"/>
              </a:ext>
            </a:extLst>
          </p:cNvPr>
          <p:cNvSpPr/>
          <p:nvPr/>
        </p:nvSpPr>
        <p:spPr>
          <a:xfrm>
            <a:off x="5842000" y="1479804"/>
            <a:ext cx="508000" cy="50800"/>
          </a:xfrm>
          <a:prstGeom prst="rect">
            <a:avLst/>
          </a:prstGeom>
          <a:solidFill>
            <a:srgbClr val="C335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Code rule 3">
            <a:extLst>
              <a:ext uri="{FF2B5EF4-FFF2-40B4-BE49-F238E27FC236}">
                <a16:creationId xmlns:a16="http://schemas.microsoft.com/office/drawing/2014/main" id="{C63243D5-509B-60E2-A14E-565C2E50F24B}"/>
              </a:ext>
            </a:extLst>
          </p:cNvPr>
          <p:cNvSpPr/>
          <p:nvPr/>
        </p:nvSpPr>
        <p:spPr>
          <a:xfrm>
            <a:off x="6375400" y="1479804"/>
            <a:ext cx="508000" cy="50800"/>
          </a:xfrm>
          <a:prstGeom prst="rect">
            <a:avLst/>
          </a:prstGeom>
          <a:solidFill>
            <a:srgbClr val="0B7F7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Rule banner">
            <a:extLst>
              <a:ext uri="{FF2B5EF4-FFF2-40B4-BE49-F238E27FC236}">
                <a16:creationId xmlns:a16="http://schemas.microsoft.com/office/drawing/2014/main" id="{B59677BF-D34B-5BF0-4AB5-D4EE8EDF612A}"/>
              </a:ext>
            </a:extLst>
          </p:cNvPr>
          <p:cNvSpPr/>
          <p:nvPr/>
        </p:nvSpPr>
        <p:spPr>
          <a:xfrm>
            <a:off x="609600" y="1574800"/>
            <a:ext cx="10972800" cy="1219200"/>
          </a:xfrm>
          <a:prstGeom prst="roundRect">
            <a:avLst>
              <a:gd name="adj" fmla="val 10000"/>
            </a:avLst>
          </a:prstGeom>
          <a:solidFill>
            <a:srgbClr val="E6EEF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Rule">
            <a:extLst>
              <a:ext uri="{FF2B5EF4-FFF2-40B4-BE49-F238E27FC236}">
                <a16:creationId xmlns:a16="http://schemas.microsoft.com/office/drawing/2014/main" id="{B1EA5BC9-D1C2-5C38-745E-CFA6147AD200}"/>
              </a:ext>
            </a:extLst>
          </p:cNvPr>
          <p:cNvSpPr txBox="1"/>
          <p:nvPr/>
        </p:nvSpPr>
        <p:spPr>
          <a:xfrm>
            <a:off x="965200" y="1574800"/>
            <a:ext cx="10261600" cy="1219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ct val="110000"/>
              </a:lnSpc>
            </a:pPr>
            <a:r>
              <a:rPr lang="ru-RU" sz="2500" dirty="0">
                <a:solidFill>
                  <a:srgbClr val="23283A"/>
                </a:solidFill>
                <a:latin typeface="Segoe UI" panose="020B0502040204020203" pitchFamily="34" charset="0"/>
              </a:rPr>
              <a:t>Если определяемое слово стоит </a:t>
            </a:r>
            <a:r>
              <a:rPr lang="ru-RU" sz="2500" b="1" dirty="0">
                <a:solidFill>
                  <a:srgbClr val="2B57C0"/>
                </a:solidFill>
                <a:latin typeface="Segoe UI" panose="020B0502040204020203" pitchFamily="34" charset="0"/>
              </a:rPr>
              <a:t>после</a:t>
            </a:r>
            <a:r>
              <a:rPr lang="ru-RU" sz="2500" dirty="0">
                <a:solidFill>
                  <a:srgbClr val="23283A"/>
                </a:solidFill>
                <a:latin typeface="Segoe UI" panose="020B0502040204020203" pitchFamily="34" charset="0"/>
              </a:rPr>
              <a:t> причастного оборота, он </a:t>
            </a:r>
            <a:r>
              <a:rPr lang="ru-RU" sz="2500" b="1" dirty="0">
                <a:solidFill>
                  <a:srgbClr val="2B57C0"/>
                </a:solidFill>
                <a:latin typeface="Segoe UI" panose="020B0502040204020203" pitchFamily="34" charset="0"/>
              </a:rPr>
              <a:t>не</a:t>
            </a:r>
            <a:r>
              <a:rPr lang="ru-RU" sz="2500" dirty="0">
                <a:solidFill>
                  <a:srgbClr val="23283A"/>
                </a:solidFill>
                <a:latin typeface="Segoe UI" panose="020B0502040204020203" pitchFamily="34" charset="0"/>
              </a:rPr>
              <a:t> </a:t>
            </a:r>
            <a:r>
              <a:rPr lang="ru-RU" sz="2500" b="1" dirty="0">
                <a:solidFill>
                  <a:srgbClr val="2B57C0"/>
                </a:solidFill>
                <a:latin typeface="Segoe UI" panose="020B0502040204020203" pitchFamily="34" charset="0"/>
              </a:rPr>
              <a:t>выделяется</a:t>
            </a:r>
            <a:r>
              <a:rPr lang="ru-RU" sz="2500" dirty="0">
                <a:solidFill>
                  <a:srgbClr val="23283A"/>
                </a:solidFill>
                <a:latin typeface="Segoe UI" panose="020B0502040204020203" pitchFamily="34" charset="0"/>
              </a:rPr>
              <a:t> запятыми:</a:t>
            </a:r>
          </a:p>
        </p:txBody>
      </p:sp>
      <p:sp>
        <p:nvSpPr>
          <p:cNvPr id="9" name="Example card 1">
            <a:extLst>
              <a:ext uri="{FF2B5EF4-FFF2-40B4-BE49-F238E27FC236}">
                <a16:creationId xmlns:a16="http://schemas.microsoft.com/office/drawing/2014/main" id="{77A55765-6120-7DDA-3C42-F359B04EA96A}"/>
              </a:ext>
            </a:extLst>
          </p:cNvPr>
          <p:cNvSpPr/>
          <p:nvPr/>
        </p:nvSpPr>
        <p:spPr>
          <a:xfrm>
            <a:off x="609600" y="3251200"/>
            <a:ext cx="10972800" cy="1270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CD2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Defined word marker">
            <a:extLst>
              <a:ext uri="{FF2B5EF4-FFF2-40B4-BE49-F238E27FC236}">
                <a16:creationId xmlns:a16="http://schemas.microsoft.com/office/drawing/2014/main" id="{99E92088-6EA4-8D3B-E582-769DD626AB70}"/>
              </a:ext>
            </a:extLst>
          </p:cNvPr>
          <p:cNvSpPr/>
          <p:nvPr/>
        </p:nvSpPr>
        <p:spPr>
          <a:xfrm>
            <a:off x="7399338" y="3759201"/>
            <a:ext cx="973201" cy="386969"/>
          </a:xfrm>
          <a:prstGeom prst="roundRect">
            <a:avLst>
              <a:gd name="adj" fmla="val 22000"/>
            </a:avLst>
          </a:prstGeom>
          <a:solidFill>
            <a:srgbClr val="FFE7A3"/>
          </a:solidFill>
          <a:ln w="15875">
            <a:solidFill>
              <a:srgbClr val="F4BE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Phrase band">
            <a:extLst>
              <a:ext uri="{FF2B5EF4-FFF2-40B4-BE49-F238E27FC236}">
                <a16:creationId xmlns:a16="http://schemas.microsoft.com/office/drawing/2014/main" id="{BBB13633-B23E-B000-C613-CA716F949748}"/>
              </a:ext>
            </a:extLst>
          </p:cNvPr>
          <p:cNvSpPr/>
          <p:nvPr/>
        </p:nvSpPr>
        <p:spPr>
          <a:xfrm>
            <a:off x="919163" y="3746501"/>
            <a:ext cx="6486588" cy="412369"/>
          </a:xfrm>
          <a:prstGeom prst="roundRect">
            <a:avLst>
              <a:gd name="adj" fmla="val 30000"/>
            </a:avLst>
          </a:prstGeom>
          <a:solidFill>
            <a:srgbClr val="EFE8FA"/>
          </a:solidFill>
          <a:ln w="12700">
            <a:solidFill>
              <a:srgbClr val="7651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Example 1">
            <a:extLst>
              <a:ext uri="{FF2B5EF4-FFF2-40B4-BE49-F238E27FC236}">
                <a16:creationId xmlns:a16="http://schemas.microsoft.com/office/drawing/2014/main" id="{BFF8FB4C-2A2B-D454-2962-1F482B4C48BE}"/>
              </a:ext>
            </a:extLst>
          </p:cNvPr>
          <p:cNvSpPr txBox="1"/>
          <p:nvPr/>
        </p:nvSpPr>
        <p:spPr>
          <a:xfrm>
            <a:off x="609600" y="3708401"/>
            <a:ext cx="10972800" cy="463169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5000"/>
              </a:lnSpc>
            </a:pPr>
            <a:r>
              <a:rPr lang="ru-RU" sz="3100" b="1" i="1" dirty="0">
                <a:solidFill>
                  <a:srgbClr val="C3352B"/>
                </a:solidFill>
                <a:latin typeface="Georgia" panose="02040502050405020303" pitchFamily="18" charset="0"/>
              </a:rPr>
              <a:t>Построенный</a:t>
            </a:r>
            <a:r>
              <a:rPr lang="ru-RU" sz="3100" i="1" dirty="0">
                <a:solidFill>
                  <a:srgbClr val="23283A"/>
                </a:solidFill>
                <a:latin typeface="Georgia" panose="02040502050405020303" pitchFamily="18" charset="0"/>
              </a:rPr>
              <a:t> </a:t>
            </a:r>
            <a:r>
              <a:rPr lang="ru-RU" sz="3100" b="1" i="1" dirty="0">
                <a:solidFill>
                  <a:srgbClr val="0B7F77"/>
                </a:solidFill>
                <a:latin typeface="Georgia" panose="02040502050405020303" pitchFamily="18" charset="0"/>
              </a:rPr>
              <a:t>в честь героев</a:t>
            </a:r>
            <a:r>
              <a:rPr lang="ru-RU" sz="3100" i="1" dirty="0">
                <a:solidFill>
                  <a:srgbClr val="23283A"/>
                </a:solidFill>
                <a:latin typeface="Georgia" panose="02040502050405020303" pitchFamily="18" charset="0"/>
              </a:rPr>
              <a:t> парк был красивым.</a:t>
            </a:r>
          </a:p>
        </p:txBody>
      </p:sp>
      <p:sp>
        <p:nvSpPr>
          <p:cNvPr id="13" name="Example card 2">
            <a:extLst>
              <a:ext uri="{FF2B5EF4-FFF2-40B4-BE49-F238E27FC236}">
                <a16:creationId xmlns:a16="http://schemas.microsoft.com/office/drawing/2014/main" id="{E0598E09-E63C-07FF-C4C0-196ABCDDD15D}"/>
              </a:ext>
            </a:extLst>
          </p:cNvPr>
          <p:cNvSpPr/>
          <p:nvPr/>
        </p:nvSpPr>
        <p:spPr>
          <a:xfrm>
            <a:off x="609600" y="4775200"/>
            <a:ext cx="10972800" cy="1270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CD2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Defined word marker">
            <a:extLst>
              <a:ext uri="{FF2B5EF4-FFF2-40B4-BE49-F238E27FC236}">
                <a16:creationId xmlns:a16="http://schemas.microsoft.com/office/drawing/2014/main" id="{18D41222-0528-97D5-AD98-C215FB476977}"/>
              </a:ext>
            </a:extLst>
          </p:cNvPr>
          <p:cNvSpPr/>
          <p:nvPr/>
        </p:nvSpPr>
        <p:spPr>
          <a:xfrm>
            <a:off x="6951663" y="5283201"/>
            <a:ext cx="1508187" cy="386969"/>
          </a:xfrm>
          <a:prstGeom prst="roundRect">
            <a:avLst>
              <a:gd name="adj" fmla="val 22000"/>
            </a:avLst>
          </a:prstGeom>
          <a:solidFill>
            <a:srgbClr val="FFE7A3"/>
          </a:solidFill>
          <a:ln w="15875">
            <a:solidFill>
              <a:srgbClr val="F4BE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Phrase band">
            <a:extLst>
              <a:ext uri="{FF2B5EF4-FFF2-40B4-BE49-F238E27FC236}">
                <a16:creationId xmlns:a16="http://schemas.microsoft.com/office/drawing/2014/main" id="{AB369F0B-BD05-4B34-3D3E-47CBF6C6EE24}"/>
              </a:ext>
            </a:extLst>
          </p:cNvPr>
          <p:cNvSpPr/>
          <p:nvPr/>
        </p:nvSpPr>
        <p:spPr>
          <a:xfrm>
            <a:off x="687388" y="5270501"/>
            <a:ext cx="6270687" cy="412369"/>
          </a:xfrm>
          <a:prstGeom prst="roundRect">
            <a:avLst>
              <a:gd name="adj" fmla="val 30000"/>
            </a:avLst>
          </a:prstGeom>
          <a:solidFill>
            <a:srgbClr val="EFE8FA"/>
          </a:solidFill>
          <a:ln w="12700">
            <a:solidFill>
              <a:srgbClr val="7651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Example 2">
            <a:extLst>
              <a:ext uri="{FF2B5EF4-FFF2-40B4-BE49-F238E27FC236}">
                <a16:creationId xmlns:a16="http://schemas.microsoft.com/office/drawing/2014/main" id="{EC5DED92-2CA2-A01C-DA3C-354A64288029}"/>
              </a:ext>
            </a:extLst>
          </p:cNvPr>
          <p:cNvSpPr txBox="1"/>
          <p:nvPr/>
        </p:nvSpPr>
        <p:spPr>
          <a:xfrm>
            <a:off x="609600" y="5232401"/>
            <a:ext cx="10972800" cy="463169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5000"/>
              </a:lnSpc>
            </a:pPr>
            <a:r>
              <a:rPr lang="ru-RU" sz="3100" b="1" i="1" dirty="0">
                <a:solidFill>
                  <a:srgbClr val="C3352B"/>
                </a:solidFill>
                <a:latin typeface="Georgia" panose="02040502050405020303" pitchFamily="18" charset="0"/>
              </a:rPr>
              <a:t>Пересказанный</a:t>
            </a:r>
            <a:r>
              <a:rPr lang="ru-RU" sz="3100" i="1" dirty="0">
                <a:solidFill>
                  <a:srgbClr val="23283A"/>
                </a:solidFill>
                <a:latin typeface="Georgia" panose="02040502050405020303" pitchFamily="18" charset="0"/>
              </a:rPr>
              <a:t> </a:t>
            </a:r>
            <a:r>
              <a:rPr lang="ru-RU" sz="3100" b="1" i="1" dirty="0">
                <a:solidFill>
                  <a:srgbClr val="0B7F77"/>
                </a:solidFill>
                <a:latin typeface="Georgia" panose="02040502050405020303" pitchFamily="18" charset="0"/>
              </a:rPr>
              <a:t>товарищем</a:t>
            </a:r>
            <a:r>
              <a:rPr lang="ru-RU" sz="3100" i="1" dirty="0">
                <a:solidFill>
                  <a:srgbClr val="23283A"/>
                </a:solidFill>
                <a:latin typeface="Georgia" panose="02040502050405020303" pitchFamily="18" charset="0"/>
              </a:rPr>
              <a:t> рассказ был интересен.</a:t>
            </a:r>
          </a:p>
        </p:txBody>
      </p:sp>
      <p:sp>
        <p:nvSpPr>
          <p:cNvPr id="17" name="Tag x парк">
            <a:extLst>
              <a:ext uri="{FF2B5EF4-FFF2-40B4-BE49-F238E27FC236}">
                <a16:creationId xmlns:a16="http://schemas.microsoft.com/office/drawing/2014/main" id="{6712586B-44C1-4B13-6B9D-06FBC3DA5BC0}"/>
              </a:ext>
            </a:extLst>
          </p:cNvPr>
          <p:cNvSpPr txBox="1"/>
          <p:nvPr/>
        </p:nvSpPr>
        <p:spPr>
          <a:xfrm>
            <a:off x="6488938" y="3505201"/>
            <a:ext cx="2794000" cy="274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b="1" dirty="0">
                <a:solidFill>
                  <a:srgbClr val="B07800"/>
                </a:solidFill>
                <a:latin typeface="Segoe UI" panose="020B0502040204020203" pitchFamily="34" charset="0"/>
              </a:rPr>
              <a:t>х</a:t>
            </a:r>
          </a:p>
        </p:txBody>
      </p:sp>
      <p:sp>
        <p:nvSpPr>
          <p:cNvPr id="18" name="Tag x рассказ">
            <a:extLst>
              <a:ext uri="{FF2B5EF4-FFF2-40B4-BE49-F238E27FC236}">
                <a16:creationId xmlns:a16="http://schemas.microsoft.com/office/drawing/2014/main" id="{9E829A77-FBB5-5714-2F1C-C60ECE08ACA4}"/>
              </a:ext>
            </a:extLst>
          </p:cNvPr>
          <p:cNvSpPr txBox="1"/>
          <p:nvPr/>
        </p:nvSpPr>
        <p:spPr>
          <a:xfrm>
            <a:off x="6308756" y="5029201"/>
            <a:ext cx="2794000" cy="274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b="1" dirty="0">
                <a:solidFill>
                  <a:srgbClr val="B07800"/>
                </a:solidFill>
                <a:latin typeface="Segoe UI" panose="020B0502040204020203" pitchFamily="34" charset="0"/>
              </a:rPr>
              <a:t>х</a:t>
            </a:r>
          </a:p>
        </p:txBody>
      </p:sp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6714AB3A-065F-DC49-3020-F6F968D53D6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57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57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236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138D4914-6D5A-5C06-B10A-51410B3B7D2C}"/>
              </a:ext>
            </a:extLst>
          </p:cNvPr>
          <p:cNvSpPr txBox="1"/>
          <p:nvPr/>
        </p:nvSpPr>
        <p:spPr>
          <a:xfrm>
            <a:off x="609600" y="381000"/>
            <a:ext cx="10972800" cy="52120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600" b="1" dirty="0">
                <a:solidFill>
                  <a:srgbClr val="1F3768"/>
                </a:solidFill>
                <a:latin typeface="Georgia" panose="02040502050405020303" pitchFamily="18" charset="0"/>
              </a:rPr>
              <a:t>Найдите причастный оборот:</a:t>
            </a:r>
          </a:p>
        </p:txBody>
      </p:sp>
      <p:sp>
        <p:nvSpPr>
          <p:cNvPr id="4" name="Code rule 1">
            <a:extLst>
              <a:ext uri="{FF2B5EF4-FFF2-40B4-BE49-F238E27FC236}">
                <a16:creationId xmlns:a16="http://schemas.microsoft.com/office/drawing/2014/main" id="{7D744C83-F88D-A245-041C-ACE9A0BFC220}"/>
              </a:ext>
            </a:extLst>
          </p:cNvPr>
          <p:cNvSpPr/>
          <p:nvPr/>
        </p:nvSpPr>
        <p:spPr>
          <a:xfrm>
            <a:off x="609600" y="1016508"/>
            <a:ext cx="508000" cy="50800"/>
          </a:xfrm>
          <a:prstGeom prst="rect">
            <a:avLst/>
          </a:prstGeom>
          <a:solidFill>
            <a:srgbClr val="F4BE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Code rule 2">
            <a:extLst>
              <a:ext uri="{FF2B5EF4-FFF2-40B4-BE49-F238E27FC236}">
                <a16:creationId xmlns:a16="http://schemas.microsoft.com/office/drawing/2014/main" id="{1904761A-D60C-F787-4172-994306DC1102}"/>
              </a:ext>
            </a:extLst>
          </p:cNvPr>
          <p:cNvSpPr/>
          <p:nvPr/>
        </p:nvSpPr>
        <p:spPr>
          <a:xfrm>
            <a:off x="1143000" y="1016508"/>
            <a:ext cx="508000" cy="50800"/>
          </a:xfrm>
          <a:prstGeom prst="rect">
            <a:avLst/>
          </a:prstGeom>
          <a:solidFill>
            <a:srgbClr val="C335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Code rule 3">
            <a:extLst>
              <a:ext uri="{FF2B5EF4-FFF2-40B4-BE49-F238E27FC236}">
                <a16:creationId xmlns:a16="http://schemas.microsoft.com/office/drawing/2014/main" id="{8A8B4C75-4020-237D-6CE9-A4D3CE64B00D}"/>
              </a:ext>
            </a:extLst>
          </p:cNvPr>
          <p:cNvSpPr/>
          <p:nvPr/>
        </p:nvSpPr>
        <p:spPr>
          <a:xfrm>
            <a:off x="1676400" y="1016508"/>
            <a:ext cx="508000" cy="50800"/>
          </a:xfrm>
          <a:prstGeom prst="rect">
            <a:avLst/>
          </a:prstGeom>
          <a:solidFill>
            <a:srgbClr val="0B7F7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Exercise table">
            <a:extLst>
              <a:ext uri="{FF2B5EF4-FFF2-40B4-BE49-F238E27FC236}">
                <a16:creationId xmlns:a16="http://schemas.microsoft.com/office/drawing/2014/main" id="{84CBD937-FC71-9058-D990-6E7FA0E496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1427909"/>
              </p:ext>
            </p:extLst>
          </p:nvPr>
        </p:nvGraphicFramePr>
        <p:xfrm>
          <a:off x="609600" y="1524000"/>
          <a:ext cx="10972800" cy="419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4201436812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3560895404"/>
                    </a:ext>
                  </a:extLst>
                </a:gridCol>
              </a:tblGrid>
              <a:tr h="889000">
                <a:tc>
                  <a:txBody>
                    <a:bodyPr/>
                    <a:lstStyle/>
                    <a:p>
                      <a:r>
                        <a:rPr lang="ru-RU" sz="1900" b="1" dirty="0">
                          <a:solidFill>
                            <a:srgbClr val="FFFFFF"/>
                          </a:solidFill>
                          <a:latin typeface="Segoe UI" panose="020B0502040204020203" pitchFamily="34" charset="0"/>
                        </a:rPr>
                        <a:t>Прич. об. после определяемого слова (ВЫДЕЛЯЕТСЯ)</a:t>
                      </a:r>
                    </a:p>
                  </a:txBody>
                  <a:tcPr marL="228600" marR="228600" marT="152400" marB="1524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9525" cmpd="sng">
                      <a:solidFill>
                        <a:srgbClr val="DCD2BE"/>
                      </a:solidFill>
                    </a:lnB>
                    <a:solidFill>
                      <a:srgbClr val="E054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900" b="1" dirty="0">
                          <a:solidFill>
                            <a:srgbClr val="FFFFFF"/>
                          </a:solidFill>
                          <a:latin typeface="Segoe UI" panose="020B0502040204020203" pitchFamily="34" charset="0"/>
                        </a:rPr>
                        <a:t>Прич. об. перед определяемым словом (НЕ ВЫДЕЛЯЕТСЯ)</a:t>
                      </a:r>
                    </a:p>
                  </a:txBody>
                  <a:tcPr marL="228600" marR="228600" marT="152400" marB="1524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9525" cmpd="sng">
                      <a:solidFill>
                        <a:srgbClr val="DCD2BE"/>
                      </a:solidFill>
                    </a:lnB>
                    <a:solidFill>
                      <a:srgbClr val="2B57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5363101"/>
                  </a:ext>
                </a:extLst>
              </a:tr>
              <a:tr h="139700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lang="ru-RU" sz="2600" b="0" i="1" dirty="0">
                          <a:solidFill>
                            <a:srgbClr val="23283A"/>
                          </a:solidFill>
                          <a:latin typeface="Georgia" panose="02040502050405020303" pitchFamily="18" charset="0"/>
                        </a:rPr>
                        <a:t>Дом, построенный на холме, был виден издалека.</a:t>
                      </a:r>
                    </a:p>
                  </a:txBody>
                  <a:tcPr marL="228600" marR="228600" marT="152400" marB="1524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CD2BE"/>
                      </a:solidFill>
                    </a:lnT>
                    <a:lnB w="9525" cmpd="sng">
                      <a:solidFill>
                        <a:srgbClr val="DCD2B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lang="ru-RU" sz="2600" b="0" i="1" dirty="0">
                          <a:solidFill>
                            <a:srgbClr val="23283A"/>
                          </a:solidFill>
                          <a:latin typeface="Georgia" panose="02040502050405020303" pitchFamily="18" charset="0"/>
                        </a:rPr>
                        <a:t>Построенный на холме дом был виден издалека.</a:t>
                      </a:r>
                    </a:p>
                  </a:txBody>
                  <a:tcPr marL="228600" marR="228600" marT="152400" marB="1524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CD2BE"/>
                      </a:solidFill>
                    </a:lnT>
                    <a:lnB w="9525" cmpd="sng">
                      <a:solidFill>
                        <a:srgbClr val="DCD2BE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3001557"/>
                  </a:ext>
                </a:extLst>
              </a:tr>
              <a:tr h="139700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lang="ru-RU" sz="2600" b="0" i="1" dirty="0">
                          <a:solidFill>
                            <a:srgbClr val="23283A"/>
                          </a:solidFill>
                          <a:latin typeface="Georgia" panose="02040502050405020303" pitchFamily="18" charset="0"/>
                        </a:rPr>
                        <a:t>Ребята, убежавшие далеко вперед, не слышали нас.</a:t>
                      </a:r>
                    </a:p>
                  </a:txBody>
                  <a:tcPr marL="228600" marR="228600" marT="152400" marB="1524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CD2BE"/>
                      </a:solidFill>
                    </a:lnT>
                    <a:lnB w="9525" cmpd="sng">
                      <a:solidFill>
                        <a:srgbClr val="DCD2B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lang="ru-RU" sz="2600" b="0" i="1" dirty="0">
                          <a:solidFill>
                            <a:srgbClr val="23283A"/>
                          </a:solidFill>
                          <a:latin typeface="Georgia" panose="02040502050405020303" pitchFamily="18" charset="0"/>
                        </a:rPr>
                        <a:t>Убежавшие далеко вперед ребята не слышали нас.</a:t>
                      </a:r>
                    </a:p>
                  </a:txBody>
                  <a:tcPr marL="228600" marR="228600" marT="152400" marB="1524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CD2BE"/>
                      </a:solidFill>
                    </a:lnT>
                    <a:lnB w="9525" cmpd="sng">
                      <a:solidFill>
                        <a:srgbClr val="DCD2BE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051530"/>
                  </a:ext>
                </a:extLst>
              </a:tr>
            </a:tbl>
          </a:graphicData>
        </a:graphic>
      </p:graphicFrame>
      <p:sp>
        <p:nvSpPr>
          <p:cNvPr id="8" name="Signature 100ballnik.com">
            <a:extLst>
              <a:ext uri="{FF2B5EF4-FFF2-40B4-BE49-F238E27FC236}">
                <a16:creationId xmlns:a16="http://schemas.microsoft.com/office/drawing/2014/main" id="{14A8BC9C-0278-EDB3-A63B-AB31CE668EC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57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57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1516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28F9E346-E9B6-C99D-5A89-1541FEE29E27}"/>
              </a:ext>
            </a:extLst>
          </p:cNvPr>
          <p:cNvSpPr txBox="1"/>
          <p:nvPr/>
        </p:nvSpPr>
        <p:spPr>
          <a:xfrm>
            <a:off x="609600" y="381000"/>
            <a:ext cx="8890000" cy="52120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600" b="1" dirty="0">
                <a:solidFill>
                  <a:srgbClr val="1F3768"/>
                </a:solidFill>
                <a:latin typeface="Georgia" panose="02040502050405020303" pitchFamily="18" charset="0"/>
              </a:rPr>
              <a:t>Проверьте себя:</a:t>
            </a:r>
          </a:p>
        </p:txBody>
      </p:sp>
      <p:sp>
        <p:nvSpPr>
          <p:cNvPr id="4" name="Code rule 1">
            <a:extLst>
              <a:ext uri="{FF2B5EF4-FFF2-40B4-BE49-F238E27FC236}">
                <a16:creationId xmlns:a16="http://schemas.microsoft.com/office/drawing/2014/main" id="{18DC7B7C-55BE-867C-58AD-02777B8ECBF6}"/>
              </a:ext>
            </a:extLst>
          </p:cNvPr>
          <p:cNvSpPr/>
          <p:nvPr/>
        </p:nvSpPr>
        <p:spPr>
          <a:xfrm>
            <a:off x="609600" y="1016508"/>
            <a:ext cx="508000" cy="50800"/>
          </a:xfrm>
          <a:prstGeom prst="rect">
            <a:avLst/>
          </a:prstGeom>
          <a:solidFill>
            <a:srgbClr val="F4BE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Code rule 2">
            <a:extLst>
              <a:ext uri="{FF2B5EF4-FFF2-40B4-BE49-F238E27FC236}">
                <a16:creationId xmlns:a16="http://schemas.microsoft.com/office/drawing/2014/main" id="{DB46DF0C-87F4-C7FC-EDDE-C7BFD9C9DFDB}"/>
              </a:ext>
            </a:extLst>
          </p:cNvPr>
          <p:cNvSpPr/>
          <p:nvPr/>
        </p:nvSpPr>
        <p:spPr>
          <a:xfrm>
            <a:off x="1143000" y="1016508"/>
            <a:ext cx="508000" cy="50800"/>
          </a:xfrm>
          <a:prstGeom prst="rect">
            <a:avLst/>
          </a:prstGeom>
          <a:solidFill>
            <a:srgbClr val="C335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Code rule 3">
            <a:extLst>
              <a:ext uri="{FF2B5EF4-FFF2-40B4-BE49-F238E27FC236}">
                <a16:creationId xmlns:a16="http://schemas.microsoft.com/office/drawing/2014/main" id="{08512740-2F71-3576-EC99-FC79DFD74B43}"/>
              </a:ext>
            </a:extLst>
          </p:cNvPr>
          <p:cNvSpPr/>
          <p:nvPr/>
        </p:nvSpPr>
        <p:spPr>
          <a:xfrm>
            <a:off x="1676400" y="1016508"/>
            <a:ext cx="508000" cy="50800"/>
          </a:xfrm>
          <a:prstGeom prst="rect">
            <a:avLst/>
          </a:prstGeom>
          <a:solidFill>
            <a:srgbClr val="0B7F7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Answer table">
            <a:extLst>
              <a:ext uri="{FF2B5EF4-FFF2-40B4-BE49-F238E27FC236}">
                <a16:creationId xmlns:a16="http://schemas.microsoft.com/office/drawing/2014/main" id="{8EDEFDEB-2764-FFF4-1852-B09308FDED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9392787"/>
              </p:ext>
            </p:extLst>
          </p:nvPr>
        </p:nvGraphicFramePr>
        <p:xfrm>
          <a:off x="609600" y="1524000"/>
          <a:ext cx="10972800" cy="419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957949087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1005571462"/>
                    </a:ext>
                  </a:extLst>
                </a:gridCol>
              </a:tblGrid>
              <a:tr h="889000">
                <a:tc>
                  <a:txBody>
                    <a:bodyPr/>
                    <a:lstStyle/>
                    <a:p>
                      <a:r>
                        <a:rPr lang="ru-RU" sz="1900" b="1" dirty="0">
                          <a:solidFill>
                            <a:srgbClr val="FFFFFF"/>
                          </a:solidFill>
                          <a:latin typeface="Segoe UI" panose="020B0502040204020203" pitchFamily="34" charset="0"/>
                        </a:rPr>
                        <a:t>Прич. об. после определяемого слова (ВЫДЕЛЯЕТСЯ)</a:t>
                      </a:r>
                    </a:p>
                  </a:txBody>
                  <a:tcPr marL="228600" marR="228600" marT="152400" marB="1524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9525" cmpd="sng">
                      <a:solidFill>
                        <a:srgbClr val="DCD2BE"/>
                      </a:solidFill>
                    </a:lnB>
                    <a:solidFill>
                      <a:srgbClr val="E054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900" b="1" dirty="0">
                          <a:solidFill>
                            <a:srgbClr val="FFFFFF"/>
                          </a:solidFill>
                          <a:latin typeface="Segoe UI" panose="020B0502040204020203" pitchFamily="34" charset="0"/>
                        </a:rPr>
                        <a:t>Прич. об. перед определяемым словом (НЕ ВЫДЕЛЯЕТСЯ)</a:t>
                      </a:r>
                    </a:p>
                  </a:txBody>
                  <a:tcPr marL="228600" marR="228600" marT="152400" marB="1524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9525" cmpd="sng">
                      <a:solidFill>
                        <a:srgbClr val="DCD2BE"/>
                      </a:solidFill>
                    </a:lnB>
                    <a:solidFill>
                      <a:srgbClr val="2B57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8398687"/>
                  </a:ext>
                </a:extLst>
              </a:tr>
              <a:tr h="139700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lang="ru-RU" sz="2600" b="0" i="1" dirty="0">
                          <a:solidFill>
                            <a:srgbClr val="23283A"/>
                          </a:solidFill>
                          <a:latin typeface="Georgia" panose="02040502050405020303" pitchFamily="18" charset="0"/>
                        </a:rPr>
                        <a:t>Дом</a:t>
                      </a:r>
                      <a:r>
                        <a:rPr lang="ru-RU" sz="3000" b="1" i="1" dirty="0">
                          <a:solidFill>
                            <a:srgbClr val="E0542A"/>
                          </a:solidFill>
                          <a:latin typeface="Georgia" panose="02040502050405020303" pitchFamily="18" charset="0"/>
                        </a:rPr>
                        <a:t>,</a:t>
                      </a:r>
                      <a:r>
                        <a:rPr lang="ru-RU" sz="2600" b="0" i="1" dirty="0">
                          <a:solidFill>
                            <a:srgbClr val="23283A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r>
                        <a:rPr lang="ru-RU" sz="2600" b="1" i="1" dirty="0">
                          <a:solidFill>
                            <a:srgbClr val="7651B3"/>
                          </a:solidFill>
                          <a:latin typeface="Georgia" panose="02040502050405020303" pitchFamily="18" charset="0"/>
                        </a:rPr>
                        <a:t>построенный на холме</a:t>
                      </a:r>
                      <a:r>
                        <a:rPr lang="ru-RU" sz="3000" b="1" i="1" dirty="0">
                          <a:solidFill>
                            <a:srgbClr val="E0542A"/>
                          </a:solidFill>
                          <a:latin typeface="Georgia" panose="02040502050405020303" pitchFamily="18" charset="0"/>
                        </a:rPr>
                        <a:t>,</a:t>
                      </a:r>
                      <a:r>
                        <a:rPr lang="ru-RU" sz="2600" b="0" i="1" dirty="0">
                          <a:solidFill>
                            <a:srgbClr val="23283A"/>
                          </a:solidFill>
                          <a:latin typeface="Georgia" panose="02040502050405020303" pitchFamily="18" charset="0"/>
                        </a:rPr>
                        <a:t> был виден издалека.</a:t>
                      </a:r>
                    </a:p>
                  </a:txBody>
                  <a:tcPr marL="228600" marR="228600" marT="152400" marB="1524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CD2BE"/>
                      </a:solidFill>
                    </a:lnT>
                    <a:lnB w="9525" cmpd="sng">
                      <a:solidFill>
                        <a:srgbClr val="DCD2B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lang="ru-RU" sz="2600" b="1" i="1" dirty="0">
                          <a:solidFill>
                            <a:srgbClr val="7651B3"/>
                          </a:solidFill>
                          <a:latin typeface="Georgia" panose="02040502050405020303" pitchFamily="18" charset="0"/>
                        </a:rPr>
                        <a:t>Построенный на холме</a:t>
                      </a:r>
                      <a:r>
                        <a:rPr lang="ru-RU" sz="2600" b="0" i="1" dirty="0">
                          <a:solidFill>
                            <a:srgbClr val="23283A"/>
                          </a:solidFill>
                          <a:latin typeface="Georgia" panose="02040502050405020303" pitchFamily="18" charset="0"/>
                        </a:rPr>
                        <a:t> дом был виден издалека.</a:t>
                      </a:r>
                    </a:p>
                  </a:txBody>
                  <a:tcPr marL="228600" marR="228600" marT="152400" marB="1524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CD2BE"/>
                      </a:solidFill>
                    </a:lnT>
                    <a:lnB w="9525" cmpd="sng">
                      <a:solidFill>
                        <a:srgbClr val="DCD2BE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2779389"/>
                  </a:ext>
                </a:extLst>
              </a:tr>
              <a:tr h="139700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lang="ru-RU" sz="2600" b="0" i="1" dirty="0">
                          <a:solidFill>
                            <a:srgbClr val="23283A"/>
                          </a:solidFill>
                          <a:latin typeface="Georgia" panose="02040502050405020303" pitchFamily="18" charset="0"/>
                        </a:rPr>
                        <a:t>Ребята</a:t>
                      </a:r>
                      <a:r>
                        <a:rPr lang="ru-RU" sz="3000" b="1" i="1" dirty="0">
                          <a:solidFill>
                            <a:srgbClr val="E0542A"/>
                          </a:solidFill>
                          <a:latin typeface="Georgia" panose="02040502050405020303" pitchFamily="18" charset="0"/>
                        </a:rPr>
                        <a:t>,</a:t>
                      </a:r>
                      <a:r>
                        <a:rPr lang="ru-RU" sz="2600" b="0" i="1" dirty="0">
                          <a:solidFill>
                            <a:srgbClr val="23283A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r>
                        <a:rPr lang="ru-RU" sz="2600" b="1" i="1" dirty="0">
                          <a:solidFill>
                            <a:srgbClr val="7651B3"/>
                          </a:solidFill>
                          <a:latin typeface="Georgia" panose="02040502050405020303" pitchFamily="18" charset="0"/>
                        </a:rPr>
                        <a:t>убежавшие далеко вперед</a:t>
                      </a:r>
                      <a:r>
                        <a:rPr lang="ru-RU" sz="3000" b="1" i="1" dirty="0">
                          <a:solidFill>
                            <a:srgbClr val="E0542A"/>
                          </a:solidFill>
                          <a:latin typeface="Georgia" panose="02040502050405020303" pitchFamily="18" charset="0"/>
                        </a:rPr>
                        <a:t>,</a:t>
                      </a:r>
                      <a:r>
                        <a:rPr lang="ru-RU" sz="2600" b="0" i="1" dirty="0">
                          <a:solidFill>
                            <a:srgbClr val="23283A"/>
                          </a:solidFill>
                          <a:latin typeface="Georgia" panose="02040502050405020303" pitchFamily="18" charset="0"/>
                        </a:rPr>
                        <a:t> не слышали нас.</a:t>
                      </a:r>
                    </a:p>
                  </a:txBody>
                  <a:tcPr marL="228600" marR="228600" marT="152400" marB="1524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CD2BE"/>
                      </a:solidFill>
                    </a:lnT>
                    <a:lnB w="9525" cmpd="sng">
                      <a:solidFill>
                        <a:srgbClr val="DCD2B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lang="ru-RU" sz="2600" b="1" i="1" dirty="0">
                          <a:solidFill>
                            <a:srgbClr val="7651B3"/>
                          </a:solidFill>
                          <a:latin typeface="Georgia" panose="02040502050405020303" pitchFamily="18" charset="0"/>
                        </a:rPr>
                        <a:t>Убежавшие далеко вперед</a:t>
                      </a:r>
                      <a:r>
                        <a:rPr lang="ru-RU" sz="2600" b="0" i="1" dirty="0">
                          <a:solidFill>
                            <a:srgbClr val="23283A"/>
                          </a:solidFill>
                          <a:latin typeface="Georgia" panose="02040502050405020303" pitchFamily="18" charset="0"/>
                        </a:rPr>
                        <a:t> ребята не слышали нас.</a:t>
                      </a:r>
                    </a:p>
                  </a:txBody>
                  <a:tcPr marL="228600" marR="228600" marT="152400" marB="1524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CD2BE"/>
                      </a:solidFill>
                    </a:lnT>
                    <a:lnB w="9525" cmpd="sng">
                      <a:solidFill>
                        <a:srgbClr val="DCD2BE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5428577"/>
                  </a:ext>
                </a:extLst>
              </a:tr>
            </a:tbl>
          </a:graphicData>
        </a:graphic>
      </p:graphicFrame>
      <p:sp>
        <p:nvSpPr>
          <p:cNvPr id="8" name="Check disc">
            <a:extLst>
              <a:ext uri="{FF2B5EF4-FFF2-40B4-BE49-F238E27FC236}">
                <a16:creationId xmlns:a16="http://schemas.microsoft.com/office/drawing/2014/main" id="{CBB7707C-3314-F70B-C884-96EA188A079C}"/>
              </a:ext>
            </a:extLst>
          </p:cNvPr>
          <p:cNvSpPr/>
          <p:nvPr/>
        </p:nvSpPr>
        <p:spPr>
          <a:xfrm>
            <a:off x="10820400" y="431800"/>
            <a:ext cx="660400" cy="660400"/>
          </a:xfrm>
          <a:prstGeom prst="ellipse">
            <a:avLst/>
          </a:prstGeom>
          <a:solidFill>
            <a:srgbClr val="0B7F7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Check mark">
            <a:extLst>
              <a:ext uri="{FF2B5EF4-FFF2-40B4-BE49-F238E27FC236}">
                <a16:creationId xmlns:a16="http://schemas.microsoft.com/office/drawing/2014/main" id="{908BC0AF-D0EE-682D-27A5-24FF6F6838F4}"/>
              </a:ext>
            </a:extLst>
          </p:cNvPr>
          <p:cNvSpPr/>
          <p:nvPr/>
        </p:nvSpPr>
        <p:spPr>
          <a:xfrm>
            <a:off x="10998200" y="635000"/>
            <a:ext cx="317501" cy="254001"/>
          </a:xfrm>
          <a:custGeom>
            <a:avLst/>
            <a:gdLst/>
            <a:ahLst/>
            <a:cxnLst/>
            <a:rect l="0" t="0" r="0" b="0"/>
            <a:pathLst>
              <a:path w="317501" h="254001">
                <a:moveTo>
                  <a:pt x="0" y="139700"/>
                </a:moveTo>
                <a:lnTo>
                  <a:pt x="114300" y="254000"/>
                </a:lnTo>
                <a:lnTo>
                  <a:pt x="317500" y="0"/>
                </a:lnTo>
              </a:path>
            </a:pathLst>
          </a:custGeom>
          <a:ln w="5715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Signature 100ballnik.com">
            <a:extLst>
              <a:ext uri="{FF2B5EF4-FFF2-40B4-BE49-F238E27FC236}">
                <a16:creationId xmlns:a16="http://schemas.microsoft.com/office/drawing/2014/main" id="{919B6ADF-DBB3-BE3E-B2F6-3474E9401AC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57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57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662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2D5CA20C-D57D-20D1-1A13-0C1703DBEA9A}"/>
              </a:ext>
            </a:extLst>
          </p:cNvPr>
          <p:cNvSpPr txBox="1"/>
          <p:nvPr/>
        </p:nvSpPr>
        <p:spPr>
          <a:xfrm>
            <a:off x="609600" y="355600"/>
            <a:ext cx="7620000" cy="52120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600" b="1" dirty="0">
                <a:solidFill>
                  <a:srgbClr val="1F3768"/>
                </a:solidFill>
                <a:latin typeface="Georgia" panose="02040502050405020303" pitchFamily="18" charset="0"/>
              </a:rPr>
              <a:t>Выполним задание!</a:t>
            </a:r>
          </a:p>
        </p:txBody>
      </p:sp>
      <p:sp>
        <p:nvSpPr>
          <p:cNvPr id="4" name="Code rule 1">
            <a:extLst>
              <a:ext uri="{FF2B5EF4-FFF2-40B4-BE49-F238E27FC236}">
                <a16:creationId xmlns:a16="http://schemas.microsoft.com/office/drawing/2014/main" id="{64EC53D5-7E2E-182F-6D47-C7B1E05EDC56}"/>
              </a:ext>
            </a:extLst>
          </p:cNvPr>
          <p:cNvSpPr/>
          <p:nvPr/>
        </p:nvSpPr>
        <p:spPr>
          <a:xfrm>
            <a:off x="609600" y="991108"/>
            <a:ext cx="508000" cy="50800"/>
          </a:xfrm>
          <a:prstGeom prst="rect">
            <a:avLst/>
          </a:prstGeom>
          <a:solidFill>
            <a:srgbClr val="F4BE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Code rule 2">
            <a:extLst>
              <a:ext uri="{FF2B5EF4-FFF2-40B4-BE49-F238E27FC236}">
                <a16:creationId xmlns:a16="http://schemas.microsoft.com/office/drawing/2014/main" id="{EC65BB7A-DDF2-22D9-C0AB-783CBA40A095}"/>
              </a:ext>
            </a:extLst>
          </p:cNvPr>
          <p:cNvSpPr/>
          <p:nvPr/>
        </p:nvSpPr>
        <p:spPr>
          <a:xfrm>
            <a:off x="1143000" y="991108"/>
            <a:ext cx="508000" cy="50800"/>
          </a:xfrm>
          <a:prstGeom prst="rect">
            <a:avLst/>
          </a:prstGeom>
          <a:solidFill>
            <a:srgbClr val="C335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Code rule 3">
            <a:extLst>
              <a:ext uri="{FF2B5EF4-FFF2-40B4-BE49-F238E27FC236}">
                <a16:creationId xmlns:a16="http://schemas.microsoft.com/office/drawing/2014/main" id="{53FC3802-1FBF-925E-6F7C-D8C2D44823FB}"/>
              </a:ext>
            </a:extLst>
          </p:cNvPr>
          <p:cNvSpPr/>
          <p:nvPr/>
        </p:nvSpPr>
        <p:spPr>
          <a:xfrm>
            <a:off x="1676400" y="991108"/>
            <a:ext cx="508000" cy="50800"/>
          </a:xfrm>
          <a:prstGeom prst="rect">
            <a:avLst/>
          </a:prstGeom>
          <a:solidFill>
            <a:srgbClr val="0B7F7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ask card">
            <a:extLst>
              <a:ext uri="{FF2B5EF4-FFF2-40B4-BE49-F238E27FC236}">
                <a16:creationId xmlns:a16="http://schemas.microsoft.com/office/drawing/2014/main" id="{AB6D40F4-0F5A-4325-AD0B-F4F5CE39A4A2}"/>
              </a:ext>
            </a:extLst>
          </p:cNvPr>
          <p:cNvSpPr/>
          <p:nvPr/>
        </p:nvSpPr>
        <p:spPr>
          <a:xfrm>
            <a:off x="609600" y="1219200"/>
            <a:ext cx="10972800" cy="1361440"/>
          </a:xfrm>
          <a:prstGeom prst="roundRect">
            <a:avLst>
              <a:gd name="adj" fmla="val 6000"/>
            </a:avLst>
          </a:prstGeom>
          <a:solidFill>
            <a:srgbClr val="FFF3D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ask">
            <a:extLst>
              <a:ext uri="{FF2B5EF4-FFF2-40B4-BE49-F238E27FC236}">
                <a16:creationId xmlns:a16="http://schemas.microsoft.com/office/drawing/2014/main" id="{C20F936D-3080-B2BC-801F-10BEF810F5DA}"/>
              </a:ext>
            </a:extLst>
          </p:cNvPr>
          <p:cNvSpPr txBox="1"/>
          <p:nvPr/>
        </p:nvSpPr>
        <p:spPr>
          <a:xfrm>
            <a:off x="889000" y="1397000"/>
            <a:ext cx="10490200" cy="1005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23283A"/>
                </a:solidFill>
                <a:latin typeface="Segoe UI" panose="020B0502040204020203" pitchFamily="34" charset="0"/>
              </a:rPr>
              <a:t>Спишите предложения, найдите причастный оборот, подчеркните его как определение (волнистой линией), обозначьте определяемое слово, расставьте знаки препинания.</a:t>
            </a:r>
          </a:p>
        </p:txBody>
      </p:sp>
      <p:sp>
        <p:nvSpPr>
          <p:cNvPr id="9" name="Task bar">
            <a:extLst>
              <a:ext uri="{FF2B5EF4-FFF2-40B4-BE49-F238E27FC236}">
                <a16:creationId xmlns:a16="http://schemas.microsoft.com/office/drawing/2014/main" id="{1DD7E666-78D0-5A0B-98E7-482015F2A2A1}"/>
              </a:ext>
            </a:extLst>
          </p:cNvPr>
          <p:cNvSpPr/>
          <p:nvPr/>
        </p:nvSpPr>
        <p:spPr>
          <a:xfrm>
            <a:off x="711200" y="1346200"/>
            <a:ext cx="50800" cy="1107440"/>
          </a:xfrm>
          <a:prstGeom prst="rect">
            <a:avLst/>
          </a:prstGeom>
          <a:solidFill>
            <a:srgbClr val="F4BE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Winter painting" descr="И. И. Шишкин. Зима. 1890. Государственный Русский музей">
            <a:extLst>
              <a:ext uri="{FF2B5EF4-FFF2-40B4-BE49-F238E27FC236}">
                <a16:creationId xmlns:a16="http://schemas.microsoft.com/office/drawing/2014/main" id="{DD6B4039-28D4-351B-B6D2-B9C9AB3CFB8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7400" y="2733040"/>
            <a:ext cx="3175000" cy="3616960"/>
          </a:xfrm>
          <a:prstGeom prst="roundRect">
            <a:avLst>
              <a:gd name="adj" fmla="val 4000"/>
            </a:avLst>
          </a:prstGeom>
          <a:ln w="12700">
            <a:solidFill>
              <a:srgbClr val="DCD2B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2" name="Exercise sheet">
            <a:extLst>
              <a:ext uri="{FF2B5EF4-FFF2-40B4-BE49-F238E27FC236}">
                <a16:creationId xmlns:a16="http://schemas.microsoft.com/office/drawing/2014/main" id="{34318820-0F86-4C24-103B-9CA5E9643DCB}"/>
              </a:ext>
            </a:extLst>
          </p:cNvPr>
          <p:cNvSpPr/>
          <p:nvPr/>
        </p:nvSpPr>
        <p:spPr>
          <a:xfrm>
            <a:off x="609600" y="2733040"/>
            <a:ext cx="7315200" cy="36169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CD2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Sentences">
            <a:extLst>
              <a:ext uri="{FF2B5EF4-FFF2-40B4-BE49-F238E27FC236}">
                <a16:creationId xmlns:a16="http://schemas.microsoft.com/office/drawing/2014/main" id="{A65447F7-B714-0BDC-DB0B-5D384CA6E2C6}"/>
              </a:ext>
            </a:extLst>
          </p:cNvPr>
          <p:cNvSpPr txBox="1"/>
          <p:nvPr/>
        </p:nvSpPr>
        <p:spPr>
          <a:xfrm>
            <a:off x="914400" y="2936240"/>
            <a:ext cx="6705600" cy="3127439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lnSpc>
                <a:spcPct val="110000"/>
              </a:lnSpc>
              <a:spcAft>
                <a:spcPts val="1200"/>
              </a:spcAft>
              <a:buClr>
                <a:srgbClr val="1F3768"/>
              </a:buClr>
              <a:buSzPct val="100000"/>
              <a:buFont typeface="Georgia" panose="02040502050405020303" pitchFamily="18" charset="0"/>
              <a:buAutoNum type="arabicPeriod"/>
            </a:pPr>
            <a:r>
              <a:rPr lang="ru-RU" sz="2300" dirty="0">
                <a:solidFill>
                  <a:srgbClr val="23283A"/>
                </a:solidFill>
                <a:latin typeface="Georgia" panose="02040502050405020303" pitchFamily="18" charset="0"/>
              </a:rPr>
              <a:t>Солнце освещало вершины деревьев покрытых первым снегом.</a:t>
            </a:r>
          </a:p>
          <a:p>
            <a:pPr marL="304800" indent="-304800">
              <a:lnSpc>
                <a:spcPct val="110000"/>
              </a:lnSpc>
              <a:spcAft>
                <a:spcPts val="1200"/>
              </a:spcAft>
              <a:buClr>
                <a:srgbClr val="1F3768"/>
              </a:buClr>
              <a:buSzPct val="100000"/>
              <a:buFont typeface="Georgia" panose="02040502050405020303" pitchFamily="18" charset="0"/>
              <a:buAutoNum type="arabicPeriod"/>
            </a:pPr>
            <a:r>
              <a:rPr lang="ru-RU" sz="2300" dirty="0">
                <a:solidFill>
                  <a:srgbClr val="23283A"/>
                </a:solidFill>
                <a:latin typeface="Georgia" panose="02040502050405020303" pitchFamily="18" charset="0"/>
              </a:rPr>
              <a:t>Покрытые первым снегом вершины деревьев сверкали на солнце.</a:t>
            </a:r>
          </a:p>
          <a:p>
            <a:pPr marL="304800" indent="-304800">
              <a:lnSpc>
                <a:spcPct val="110000"/>
              </a:lnSpc>
              <a:spcAft>
                <a:spcPts val="1200"/>
              </a:spcAft>
              <a:buClr>
                <a:srgbClr val="1F3768"/>
              </a:buClr>
              <a:buSzPct val="100000"/>
              <a:buFont typeface="Georgia" panose="02040502050405020303" pitchFamily="18" charset="0"/>
              <a:buAutoNum type="arabicPeriod"/>
            </a:pPr>
            <a:r>
              <a:rPr lang="ru-RU" sz="2300" dirty="0">
                <a:solidFill>
                  <a:srgbClr val="23283A"/>
                </a:solidFill>
                <a:latin typeface="Georgia" panose="02040502050405020303" pitchFamily="18" charset="0"/>
              </a:rPr>
              <a:t>Мы любовались картиной висевшей на стене.</a:t>
            </a:r>
          </a:p>
          <a:p>
            <a:pPr marL="304800" indent="-304800">
              <a:lnSpc>
                <a:spcPct val="110000"/>
              </a:lnSpc>
              <a:spcAft>
                <a:spcPts val="1200"/>
              </a:spcAft>
              <a:buClr>
                <a:srgbClr val="1F3768"/>
              </a:buClr>
              <a:buSzPct val="100000"/>
              <a:buFont typeface="Georgia" panose="02040502050405020303" pitchFamily="18" charset="0"/>
              <a:buAutoNum type="arabicPeriod"/>
            </a:pPr>
            <a:r>
              <a:rPr lang="ru-RU" sz="2300" dirty="0">
                <a:solidFill>
                  <a:srgbClr val="23283A"/>
                </a:solidFill>
                <a:latin typeface="Georgia" panose="02040502050405020303" pitchFamily="18" charset="0"/>
              </a:rPr>
              <a:t>Висевшая на стене картина привлекла всеобщее внимание.</a:t>
            </a:r>
          </a:p>
        </p:txBody>
      </p:sp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F3C996CB-2078-36B9-0676-52924F15EB6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57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57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910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6BB5B557-63B6-E848-639E-77C1AC6BE89B}"/>
              </a:ext>
            </a:extLst>
          </p:cNvPr>
          <p:cNvSpPr txBox="1"/>
          <p:nvPr/>
        </p:nvSpPr>
        <p:spPr>
          <a:xfrm>
            <a:off x="609600" y="355600"/>
            <a:ext cx="7620000" cy="52120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600" b="1" dirty="0">
                <a:solidFill>
                  <a:srgbClr val="1F3768"/>
                </a:solidFill>
                <a:latin typeface="Georgia" panose="02040502050405020303" pitchFamily="18" charset="0"/>
              </a:rPr>
              <a:t>Проверь себя!</a:t>
            </a:r>
          </a:p>
        </p:txBody>
      </p:sp>
      <p:sp>
        <p:nvSpPr>
          <p:cNvPr id="4" name="Code rule 1">
            <a:extLst>
              <a:ext uri="{FF2B5EF4-FFF2-40B4-BE49-F238E27FC236}">
                <a16:creationId xmlns:a16="http://schemas.microsoft.com/office/drawing/2014/main" id="{C1CC76E0-1470-3F73-DF1F-E54828C74C0E}"/>
              </a:ext>
            </a:extLst>
          </p:cNvPr>
          <p:cNvSpPr/>
          <p:nvPr/>
        </p:nvSpPr>
        <p:spPr>
          <a:xfrm>
            <a:off x="609600" y="991108"/>
            <a:ext cx="508000" cy="50800"/>
          </a:xfrm>
          <a:prstGeom prst="rect">
            <a:avLst/>
          </a:prstGeom>
          <a:solidFill>
            <a:srgbClr val="F4BE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Code rule 2">
            <a:extLst>
              <a:ext uri="{FF2B5EF4-FFF2-40B4-BE49-F238E27FC236}">
                <a16:creationId xmlns:a16="http://schemas.microsoft.com/office/drawing/2014/main" id="{365E5E75-2A16-2C31-096C-B39CD6772ECF}"/>
              </a:ext>
            </a:extLst>
          </p:cNvPr>
          <p:cNvSpPr/>
          <p:nvPr/>
        </p:nvSpPr>
        <p:spPr>
          <a:xfrm>
            <a:off x="1143000" y="991108"/>
            <a:ext cx="508000" cy="50800"/>
          </a:xfrm>
          <a:prstGeom prst="rect">
            <a:avLst/>
          </a:prstGeom>
          <a:solidFill>
            <a:srgbClr val="C335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Code rule 3">
            <a:extLst>
              <a:ext uri="{FF2B5EF4-FFF2-40B4-BE49-F238E27FC236}">
                <a16:creationId xmlns:a16="http://schemas.microsoft.com/office/drawing/2014/main" id="{FCF9A6D6-E8AB-3C22-F2B5-B4538C175D2C}"/>
              </a:ext>
            </a:extLst>
          </p:cNvPr>
          <p:cNvSpPr/>
          <p:nvPr/>
        </p:nvSpPr>
        <p:spPr>
          <a:xfrm>
            <a:off x="1676400" y="991108"/>
            <a:ext cx="508000" cy="50800"/>
          </a:xfrm>
          <a:prstGeom prst="rect">
            <a:avLst/>
          </a:prstGeom>
          <a:solidFill>
            <a:srgbClr val="0B7F7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ask card">
            <a:extLst>
              <a:ext uri="{FF2B5EF4-FFF2-40B4-BE49-F238E27FC236}">
                <a16:creationId xmlns:a16="http://schemas.microsoft.com/office/drawing/2014/main" id="{77B4B3A8-3661-C28C-EC91-250454078431}"/>
              </a:ext>
            </a:extLst>
          </p:cNvPr>
          <p:cNvSpPr/>
          <p:nvPr/>
        </p:nvSpPr>
        <p:spPr>
          <a:xfrm>
            <a:off x="609600" y="1219200"/>
            <a:ext cx="10972800" cy="1361440"/>
          </a:xfrm>
          <a:prstGeom prst="roundRect">
            <a:avLst>
              <a:gd name="adj" fmla="val 6000"/>
            </a:avLst>
          </a:prstGeom>
          <a:solidFill>
            <a:srgbClr val="FFF3D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ask">
            <a:extLst>
              <a:ext uri="{FF2B5EF4-FFF2-40B4-BE49-F238E27FC236}">
                <a16:creationId xmlns:a16="http://schemas.microsoft.com/office/drawing/2014/main" id="{CC7BCE55-AD2E-B3D9-019C-87F3858C3241}"/>
              </a:ext>
            </a:extLst>
          </p:cNvPr>
          <p:cNvSpPr txBox="1"/>
          <p:nvPr/>
        </p:nvSpPr>
        <p:spPr>
          <a:xfrm>
            <a:off x="889000" y="1397000"/>
            <a:ext cx="10490200" cy="1005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23283A"/>
                </a:solidFill>
                <a:latin typeface="Segoe UI" panose="020B0502040204020203" pitchFamily="34" charset="0"/>
              </a:rPr>
              <a:t>Спишите предложения, найдите причастный оборот, подчеркните его как определение (волнистой линией), обозначьте определяемое слово, расставьте знаки препинания.</a:t>
            </a:r>
          </a:p>
        </p:txBody>
      </p:sp>
      <p:sp>
        <p:nvSpPr>
          <p:cNvPr id="9" name="Task bar">
            <a:extLst>
              <a:ext uri="{FF2B5EF4-FFF2-40B4-BE49-F238E27FC236}">
                <a16:creationId xmlns:a16="http://schemas.microsoft.com/office/drawing/2014/main" id="{FC84B545-A6D1-AB2C-04DC-06AC48F36BE9}"/>
              </a:ext>
            </a:extLst>
          </p:cNvPr>
          <p:cNvSpPr/>
          <p:nvPr/>
        </p:nvSpPr>
        <p:spPr>
          <a:xfrm>
            <a:off x="711200" y="1346200"/>
            <a:ext cx="50800" cy="1107440"/>
          </a:xfrm>
          <a:prstGeom prst="rect">
            <a:avLst/>
          </a:prstGeom>
          <a:solidFill>
            <a:srgbClr val="F4BE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Exercise sheet">
            <a:extLst>
              <a:ext uri="{FF2B5EF4-FFF2-40B4-BE49-F238E27FC236}">
                <a16:creationId xmlns:a16="http://schemas.microsoft.com/office/drawing/2014/main" id="{D28516EB-3ED6-7591-CDA2-BB995601EFFB}"/>
              </a:ext>
            </a:extLst>
          </p:cNvPr>
          <p:cNvSpPr/>
          <p:nvPr/>
        </p:nvSpPr>
        <p:spPr>
          <a:xfrm>
            <a:off x="609600" y="2733040"/>
            <a:ext cx="10972800" cy="36169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CD2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Sentences">
            <a:extLst>
              <a:ext uri="{FF2B5EF4-FFF2-40B4-BE49-F238E27FC236}">
                <a16:creationId xmlns:a16="http://schemas.microsoft.com/office/drawing/2014/main" id="{20309929-DDD0-07EB-14BA-9746B91F9909}"/>
              </a:ext>
            </a:extLst>
          </p:cNvPr>
          <p:cNvSpPr txBox="1"/>
          <p:nvPr/>
        </p:nvSpPr>
        <p:spPr>
          <a:xfrm>
            <a:off x="914400" y="2936241"/>
            <a:ext cx="10363200" cy="248583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lnSpc>
                <a:spcPct val="110000"/>
              </a:lnSpc>
              <a:spcAft>
                <a:spcPts val="2200"/>
              </a:spcAft>
              <a:buClr>
                <a:srgbClr val="1F3768"/>
              </a:buClr>
              <a:buSzPct val="100000"/>
              <a:buFont typeface="Georgia" panose="02040502050405020303" pitchFamily="18" charset="0"/>
              <a:buAutoNum type="arabicPeriod"/>
            </a:pPr>
            <a:r>
              <a:rPr lang="ru-RU" sz="2300" dirty="0">
                <a:solidFill>
                  <a:srgbClr val="23283A"/>
                </a:solidFill>
                <a:latin typeface="Georgia" panose="02040502050405020303" pitchFamily="18" charset="0"/>
              </a:rPr>
              <a:t>Солнце освещало вершины деревьев</a:t>
            </a:r>
            <a:r>
              <a:rPr lang="ru-RU" sz="2700" b="1" dirty="0">
                <a:solidFill>
                  <a:srgbClr val="E0542A"/>
                </a:solidFill>
                <a:latin typeface="Georgia" panose="02040502050405020303" pitchFamily="18" charset="0"/>
              </a:rPr>
              <a:t>,</a:t>
            </a:r>
            <a:r>
              <a:rPr lang="ru-RU" sz="2300" dirty="0">
                <a:solidFill>
                  <a:srgbClr val="23283A"/>
                </a:solidFill>
                <a:latin typeface="Georgia" panose="02040502050405020303" pitchFamily="18" charset="0"/>
              </a:rPr>
              <a:t> </a:t>
            </a:r>
            <a:r>
              <a:rPr lang="ru-RU" sz="2300" b="1" dirty="0">
                <a:solidFill>
                  <a:srgbClr val="7651B3"/>
                </a:solidFill>
                <a:latin typeface="Georgia" panose="02040502050405020303" pitchFamily="18" charset="0"/>
              </a:rPr>
              <a:t>покрытых первым снегом</a:t>
            </a:r>
            <a:r>
              <a:rPr lang="ru-RU" sz="2300" dirty="0">
                <a:solidFill>
                  <a:srgbClr val="23283A"/>
                </a:solidFill>
                <a:latin typeface="Georgia" panose="02040502050405020303" pitchFamily="18" charset="0"/>
              </a:rPr>
              <a:t>.</a:t>
            </a:r>
          </a:p>
          <a:p>
            <a:pPr marL="304800" indent="-304800">
              <a:lnSpc>
                <a:spcPct val="110000"/>
              </a:lnSpc>
              <a:spcAft>
                <a:spcPts val="2200"/>
              </a:spcAft>
              <a:buClr>
                <a:srgbClr val="1F3768"/>
              </a:buClr>
              <a:buSzPct val="100000"/>
              <a:buFont typeface="Georgia" panose="02040502050405020303" pitchFamily="18" charset="0"/>
              <a:buAutoNum type="arabicPeriod"/>
            </a:pPr>
            <a:r>
              <a:rPr lang="ru-RU" sz="2300" b="1" dirty="0">
                <a:solidFill>
                  <a:srgbClr val="7651B3"/>
                </a:solidFill>
                <a:latin typeface="Georgia" panose="02040502050405020303" pitchFamily="18" charset="0"/>
              </a:rPr>
              <a:t>Покрытые первым снегом</a:t>
            </a:r>
            <a:r>
              <a:rPr lang="ru-RU" sz="2300" dirty="0">
                <a:solidFill>
                  <a:srgbClr val="23283A"/>
                </a:solidFill>
                <a:latin typeface="Georgia" panose="02040502050405020303" pitchFamily="18" charset="0"/>
              </a:rPr>
              <a:t> вершины деревьев сверкали на солнце.</a:t>
            </a:r>
          </a:p>
          <a:p>
            <a:pPr marL="304800" indent="-304800">
              <a:lnSpc>
                <a:spcPct val="110000"/>
              </a:lnSpc>
              <a:spcAft>
                <a:spcPts val="2200"/>
              </a:spcAft>
              <a:buClr>
                <a:srgbClr val="1F3768"/>
              </a:buClr>
              <a:buSzPct val="100000"/>
              <a:buFont typeface="Georgia" panose="02040502050405020303" pitchFamily="18" charset="0"/>
              <a:buAutoNum type="arabicPeriod"/>
            </a:pPr>
            <a:r>
              <a:rPr lang="ru-RU" sz="2300" dirty="0">
                <a:solidFill>
                  <a:srgbClr val="23283A"/>
                </a:solidFill>
                <a:latin typeface="Georgia" panose="02040502050405020303" pitchFamily="18" charset="0"/>
              </a:rPr>
              <a:t>Мы любовались картиной</a:t>
            </a:r>
            <a:r>
              <a:rPr lang="ru-RU" sz="2700" b="1" dirty="0">
                <a:solidFill>
                  <a:srgbClr val="E0542A"/>
                </a:solidFill>
                <a:latin typeface="Georgia" panose="02040502050405020303" pitchFamily="18" charset="0"/>
              </a:rPr>
              <a:t>,</a:t>
            </a:r>
            <a:r>
              <a:rPr lang="ru-RU" sz="2300" dirty="0">
                <a:solidFill>
                  <a:srgbClr val="23283A"/>
                </a:solidFill>
                <a:latin typeface="Georgia" panose="02040502050405020303" pitchFamily="18" charset="0"/>
              </a:rPr>
              <a:t> </a:t>
            </a:r>
            <a:r>
              <a:rPr lang="ru-RU" sz="2300" b="1" dirty="0">
                <a:solidFill>
                  <a:srgbClr val="7651B3"/>
                </a:solidFill>
                <a:latin typeface="Georgia" panose="02040502050405020303" pitchFamily="18" charset="0"/>
              </a:rPr>
              <a:t>висевшей на стене</a:t>
            </a:r>
            <a:r>
              <a:rPr lang="ru-RU" sz="2300" dirty="0">
                <a:solidFill>
                  <a:srgbClr val="23283A"/>
                </a:solidFill>
                <a:latin typeface="Georgia" panose="02040502050405020303" pitchFamily="18" charset="0"/>
              </a:rPr>
              <a:t>.</a:t>
            </a:r>
          </a:p>
          <a:p>
            <a:pPr marL="304800" indent="-304800">
              <a:lnSpc>
                <a:spcPct val="110000"/>
              </a:lnSpc>
              <a:spcAft>
                <a:spcPts val="2200"/>
              </a:spcAft>
              <a:buClr>
                <a:srgbClr val="1F3768"/>
              </a:buClr>
              <a:buSzPct val="100000"/>
              <a:buFont typeface="Georgia" panose="02040502050405020303" pitchFamily="18" charset="0"/>
              <a:buAutoNum type="arabicPeriod"/>
            </a:pPr>
            <a:r>
              <a:rPr lang="ru-RU" sz="2300" b="1" dirty="0">
                <a:solidFill>
                  <a:srgbClr val="7651B3"/>
                </a:solidFill>
                <a:latin typeface="Georgia" panose="02040502050405020303" pitchFamily="18" charset="0"/>
              </a:rPr>
              <a:t>Висевшая на стене</a:t>
            </a:r>
            <a:r>
              <a:rPr lang="ru-RU" sz="2300" dirty="0">
                <a:solidFill>
                  <a:srgbClr val="23283A"/>
                </a:solidFill>
                <a:latin typeface="Georgia" panose="02040502050405020303" pitchFamily="18" charset="0"/>
              </a:rPr>
              <a:t> картина привлекла всеобщее внимание.</a:t>
            </a:r>
          </a:p>
        </p:txBody>
      </p:sp>
      <p:sp>
        <p:nvSpPr>
          <p:cNvPr id="12" name="Check disc">
            <a:extLst>
              <a:ext uri="{FF2B5EF4-FFF2-40B4-BE49-F238E27FC236}">
                <a16:creationId xmlns:a16="http://schemas.microsoft.com/office/drawing/2014/main" id="{83138C03-3059-5B12-152C-565321508D4D}"/>
              </a:ext>
            </a:extLst>
          </p:cNvPr>
          <p:cNvSpPr/>
          <p:nvPr/>
        </p:nvSpPr>
        <p:spPr>
          <a:xfrm>
            <a:off x="10820400" y="381000"/>
            <a:ext cx="660400" cy="660400"/>
          </a:xfrm>
          <a:prstGeom prst="ellipse">
            <a:avLst/>
          </a:prstGeom>
          <a:solidFill>
            <a:srgbClr val="0B7F7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Check mark">
            <a:extLst>
              <a:ext uri="{FF2B5EF4-FFF2-40B4-BE49-F238E27FC236}">
                <a16:creationId xmlns:a16="http://schemas.microsoft.com/office/drawing/2014/main" id="{841BFE61-9C6C-B18E-A889-D7C46EE7B555}"/>
              </a:ext>
            </a:extLst>
          </p:cNvPr>
          <p:cNvSpPr/>
          <p:nvPr/>
        </p:nvSpPr>
        <p:spPr>
          <a:xfrm>
            <a:off x="10998200" y="584200"/>
            <a:ext cx="317501" cy="254001"/>
          </a:xfrm>
          <a:custGeom>
            <a:avLst/>
            <a:gdLst/>
            <a:ahLst/>
            <a:cxnLst/>
            <a:rect l="0" t="0" r="0" b="0"/>
            <a:pathLst>
              <a:path w="317501" h="254001">
                <a:moveTo>
                  <a:pt x="0" y="139700"/>
                </a:moveTo>
                <a:lnTo>
                  <a:pt x="114300" y="254000"/>
                </a:lnTo>
                <a:lnTo>
                  <a:pt x="317500" y="0"/>
                </a:lnTo>
              </a:path>
            </a:pathLst>
          </a:custGeom>
          <a:ln w="5715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ag x деревьев">
            <a:extLst>
              <a:ext uri="{FF2B5EF4-FFF2-40B4-BE49-F238E27FC236}">
                <a16:creationId xmlns:a16="http://schemas.microsoft.com/office/drawing/2014/main" id="{FB573858-527B-EEBC-0272-7481F4719384}"/>
              </a:ext>
            </a:extLst>
          </p:cNvPr>
          <p:cNvSpPr txBox="1"/>
          <p:nvPr/>
        </p:nvSpPr>
        <p:spPr>
          <a:xfrm>
            <a:off x="4240244" y="2771141"/>
            <a:ext cx="2794000" cy="259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700" b="1" dirty="0">
                <a:solidFill>
                  <a:srgbClr val="B07800"/>
                </a:solidFill>
                <a:latin typeface="Segoe UI" panose="020B0502040204020203" pitchFamily="34" charset="0"/>
              </a:rPr>
              <a:t>х</a:t>
            </a:r>
          </a:p>
        </p:txBody>
      </p:sp>
      <p:sp>
        <p:nvSpPr>
          <p:cNvPr id="15" name="Tag x вершины">
            <a:extLst>
              <a:ext uri="{FF2B5EF4-FFF2-40B4-BE49-F238E27FC236}">
                <a16:creationId xmlns:a16="http://schemas.microsoft.com/office/drawing/2014/main" id="{1D96C878-C0B1-A2FC-F151-8832A14B7A55}"/>
              </a:ext>
            </a:extLst>
          </p:cNvPr>
          <p:cNvSpPr txBox="1"/>
          <p:nvPr/>
        </p:nvSpPr>
        <p:spPr>
          <a:xfrm>
            <a:off x="4716494" y="3503169"/>
            <a:ext cx="2794000" cy="259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700" b="1" dirty="0">
                <a:solidFill>
                  <a:srgbClr val="B07800"/>
                </a:solidFill>
                <a:latin typeface="Segoe UI" panose="020B0502040204020203" pitchFamily="34" charset="0"/>
              </a:rPr>
              <a:t>х</a:t>
            </a:r>
          </a:p>
        </p:txBody>
      </p:sp>
      <p:sp>
        <p:nvSpPr>
          <p:cNvPr id="16" name="Tag x картиной">
            <a:extLst>
              <a:ext uri="{FF2B5EF4-FFF2-40B4-BE49-F238E27FC236}">
                <a16:creationId xmlns:a16="http://schemas.microsoft.com/office/drawing/2014/main" id="{158320D1-2307-4DA0-B1A9-AF9ED4E8BC66}"/>
              </a:ext>
            </a:extLst>
          </p:cNvPr>
          <p:cNvSpPr txBox="1"/>
          <p:nvPr/>
        </p:nvSpPr>
        <p:spPr>
          <a:xfrm>
            <a:off x="2747201" y="4168141"/>
            <a:ext cx="2794000" cy="259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700" b="1" dirty="0">
                <a:solidFill>
                  <a:srgbClr val="B07800"/>
                </a:solidFill>
                <a:latin typeface="Segoe UI" panose="020B0502040204020203" pitchFamily="34" charset="0"/>
              </a:rPr>
              <a:t>х</a:t>
            </a:r>
          </a:p>
        </p:txBody>
      </p:sp>
      <p:sp>
        <p:nvSpPr>
          <p:cNvPr id="17" name="Tag x картина">
            <a:extLst>
              <a:ext uri="{FF2B5EF4-FFF2-40B4-BE49-F238E27FC236}">
                <a16:creationId xmlns:a16="http://schemas.microsoft.com/office/drawing/2014/main" id="{A9F11EF1-8C58-35A5-516B-E173740D1D9A}"/>
              </a:ext>
            </a:extLst>
          </p:cNvPr>
          <p:cNvSpPr txBox="1"/>
          <p:nvPr/>
        </p:nvSpPr>
        <p:spPr>
          <a:xfrm>
            <a:off x="3422682" y="4900169"/>
            <a:ext cx="2794000" cy="259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700" b="1" dirty="0">
                <a:solidFill>
                  <a:srgbClr val="B07800"/>
                </a:solidFill>
                <a:latin typeface="Segoe UI" panose="020B0502040204020203" pitchFamily="34" charset="0"/>
              </a:rPr>
              <a:t>х</a:t>
            </a:r>
          </a:p>
        </p:txBody>
      </p:sp>
      <p:sp>
        <p:nvSpPr>
          <p:cNvPr id="18" name="Signature 100ballnik.com">
            <a:extLst>
              <a:ext uri="{FF2B5EF4-FFF2-40B4-BE49-F238E27FC236}">
                <a16:creationId xmlns:a16="http://schemas.microsoft.com/office/drawing/2014/main" id="{BAD66994-DE1D-A54F-34DB-433A1F041D0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57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57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25699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23283A"/>
      </a:dk1>
      <a:lt1>
        <a:srgbClr val="FFFFFF"/>
      </a:lt1>
      <a:dk2>
        <a:srgbClr val="545B6E"/>
      </a:dk2>
      <a:lt2>
        <a:srgbClr val="FFF3D2"/>
      </a:lt2>
      <a:accent1>
        <a:srgbClr val="1F3768"/>
      </a:accent1>
      <a:accent2>
        <a:srgbClr val="C3352B"/>
      </a:accent2>
      <a:accent3>
        <a:srgbClr val="F4BE3A"/>
      </a:accent3>
      <a:accent4>
        <a:srgbClr val="0B7F77"/>
      </a:accent4>
      <a:accent5>
        <a:srgbClr val="7651B3"/>
      </a:accent5>
      <a:accent6>
        <a:srgbClr val="E0542A"/>
      </a:accent6>
      <a:hlink>
        <a:srgbClr val="467886"/>
      </a:hlink>
      <a:folHlink>
        <a:srgbClr val="96607D"/>
      </a:folHlink>
    </a:clrScheme>
    <a:fontScheme name="Стандартная">
      <a:majorFont>
        <a:latin typeface="Georgia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egoe U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450</Words>
  <Application>Microsoft Office PowerPoint</Application>
  <PresentationFormat>Произвольный</PresentationFormat>
  <Paragraphs>68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Georgia</vt:lpstr>
      <vt:lpstr>Segoe UI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Причастный оборот. Знаки препинания в предложениях с причастным оборотом.</dc:title>
  <dc:creator>100ballnik.com</dc:creator>
  <cp:lastModifiedBy>Mendal</cp:lastModifiedBy>
  <cp:revision>1</cp:revision>
  <dcterms:created xsi:type="dcterms:W3CDTF">2026-10-24T20:20:59Z</dcterms:created>
  <dcterms:modified xsi:type="dcterms:W3CDTF">2026-10-24T20:21:00Z</dcterms:modified>
</cp:coreProperties>
</file>