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369CB-81E2-42C7-E339-C0F51C872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C99AF0-D693-D229-D7CA-1DADEF91F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5DCCB5-9BF7-3C8D-B76A-DC63634F1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EF98-3560-4CB1-86E8-2F071A9DDEB3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88DFDE-A15B-0F3F-C281-69FBB8311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9C3DFF-A620-A2E9-3F2F-5263E58FF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870-43DE-4139-9815-03C60CFF7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951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C7A5CE-C1EE-FEF3-59CD-C1DB5FB8F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254792-897B-B3BC-EDC1-AB77ABE59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649177-0750-7DB9-9078-B51913203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EF98-3560-4CB1-86E8-2F071A9DDEB3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257A45-C5BF-A9BC-28E0-EFD6A003D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92F139-A5A6-0F14-617B-CD10B8A2E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870-43DE-4139-9815-03C60CFF7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891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400AA-D547-05C3-F7F1-079A245C8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A306AA-4C94-1589-4354-40F31413F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8F9F12-6771-C35A-1E68-6EDFF04EA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EF98-3560-4CB1-86E8-2F071A9DDEB3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D4D3DC-EAEA-6755-31BE-E0CE2DD3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E4B413-26FD-4EFA-CD22-FC20B7847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870-43DE-4139-9815-03C60CFF7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515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4B2B20-53B3-F490-78C3-F35D76022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973322-D4EE-548C-B795-A60273224F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71A092-2B88-082D-2CD6-875A3A49D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FAEE4D-388E-F79F-0DD1-38F91E6FD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EF98-3560-4CB1-86E8-2F071A9DDEB3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600234-D2A4-9F6B-8071-31EA38D48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F7BCDA-4726-59DE-1D2B-73F4DF996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870-43DE-4139-9815-03C60CFF7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997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FC4EE-AD2A-3928-952A-9B8DBCF2B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4D5C9E-EC74-566E-37D6-B0C5EA35D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AC74F8-094C-ACC1-2F0D-770417005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1818C53-BB61-7F9F-1657-20DCD3AB79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A7ECD87-503A-B65B-4FD3-77307F0DB3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553C98B-5DB5-5DB1-89F9-10C9F7B6A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EF98-3560-4CB1-86E8-2F071A9DDEB3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B6B26FF-FD89-86F6-4128-B89F9E5AC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E9DC8CF-FEC9-1EBF-1644-3BE83FDB4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870-43DE-4139-9815-03C60CFF7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71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C716C-C343-D5AC-6B2A-B9697AB9B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F8C887A-193E-FC7D-7728-8FE72F2CF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EF98-3560-4CB1-86E8-2F071A9DDEB3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70151D-6D6D-6934-3C93-E81E0AD49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AC2467-912F-22AF-3FE6-B1BA7149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870-43DE-4139-9815-03C60CFF7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377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CE2A831-2A21-A308-068B-059A3144B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EF98-3560-4CB1-86E8-2F071A9DDEB3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74C5A0-0E02-408B-B2F3-207733BC8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8477D1-65FB-5851-EBAD-86A83885E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870-43DE-4139-9815-03C60CFF7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970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0E1E41-F86E-62DA-7AC4-884F08A1F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0ED264-5792-CB50-38CF-0291030E0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1DF08C6-DD6D-ACA6-F32A-DD7FBA584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9A06F5-7395-F3F2-703D-F51EDB6FD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EF98-3560-4CB1-86E8-2F071A9DDEB3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1F8A61-4A3D-CD26-FE38-787F6E4AA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407B76-2892-2FA2-D914-17DE2D7CC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870-43DE-4139-9815-03C60CFF7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857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D9EA2D-6A66-7A5E-957B-52EE8AC25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0BC5C6F-6F9A-AC0B-A3C5-BF9C75FE31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64EC65D-99F2-61C6-2F3E-5665A06DB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BA6E0B-3A3B-4B89-B2CE-44776FAC3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EF98-3560-4CB1-86E8-2F071A9DDEB3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2F8840-61AC-CDD2-7082-0D9CCAB65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CA9602-706A-4B70-2DFD-DA7F0D5B9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870-43DE-4139-9815-03C60CFF7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374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D82110-999C-4F42-0A94-AF9CD22B7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60D32E3-5B94-86EB-ADA6-EAF328E350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6087C7-88C9-AA8D-4B0F-EFCA284B5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EF98-3560-4CB1-86E8-2F071A9DDEB3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549564-5A97-8E88-D76C-B79891920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E9F2D7-6BDC-0066-AAE5-A67F50B26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870-43DE-4139-9815-03C60CFF7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631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3D51C1-948A-68CF-FF73-FB1A2A6C22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B4C5E6-3F5E-3B93-2ADD-8BD3FFE9C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92F959-3929-37F6-9B25-5D28E042E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5EF98-3560-4CB1-86E8-2F071A9DDEB3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CAFCA4-90A9-CF18-5F26-7EE37FD7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2B8A48-7D16-DC56-B131-43599BC2D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50870-43DE-4139-9815-03C60CFF7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782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A9E16-8166-AE52-B789-FFAAC36D5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605157-B512-C8C5-75D1-E7C344BDC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F46579-0DCD-D774-71E5-EDB031A379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45EF98-3560-4CB1-86E8-2F071A9DDEB3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C7A7C8-7790-45E4-2B32-C8E5C9A8E0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63A81E-C7BA-E33D-D340-C81F145F2C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250870-43DE-4139-9815-03C60CFF7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30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707DD98-C08C-2D9D-5F0C-4AB73CB8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1778000"/>
            <a:ext cx="6350000" cy="280416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4600" b="1" dirty="0">
                <a:solidFill>
                  <a:srgbClr val="F3ECDD"/>
                </a:solidFill>
                <a:latin typeface="Georgia" panose="02040502050405020303" pitchFamily="18" charset="0"/>
              </a:rPr>
              <a:t>Завершение Французской революции и её итоги</a:t>
            </a:r>
          </a:p>
        </p:txBody>
      </p:sp>
      <p:pic>
        <p:nvPicPr>
          <p:cNvPr id="4" name="David - General Bonaparte 1797-1798" descr="Ж.-Л. Давид. Портрет генерала Бонапарта (незаконченный), 1797–1798. Лувр">
            <a:extLst>
              <a:ext uri="{FF2B5EF4-FFF2-40B4-BE49-F238E27FC236}">
                <a16:creationId xmlns:a16="http://schemas.microsoft.com/office/drawing/2014/main" id="{0B3AAC3F-E921-A300-04ED-FC6B0AB8305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0" y="812800"/>
            <a:ext cx="3810000" cy="4851400"/>
          </a:xfrm>
          <a:prstGeom prst="rect">
            <a:avLst/>
          </a:prstGeom>
        </p:spPr>
      </p:pic>
      <p:sp>
        <p:nvSpPr>
          <p:cNvPr id="5" name="David - General Bonaparte 1797-1798 frame">
            <a:extLst>
              <a:ext uri="{FF2B5EF4-FFF2-40B4-BE49-F238E27FC236}">
                <a16:creationId xmlns:a16="http://schemas.microsoft.com/office/drawing/2014/main" id="{9A2C4681-A695-D05C-6326-3DB0F3C62EDC}"/>
              </a:ext>
            </a:extLst>
          </p:cNvPr>
          <p:cNvSpPr/>
          <p:nvPr/>
        </p:nvSpPr>
        <p:spPr>
          <a:xfrm>
            <a:off x="7442200" y="736600"/>
            <a:ext cx="3962400" cy="5003800"/>
          </a:xfrm>
          <a:prstGeom prst="rect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Cockade">
            <a:extLst>
              <a:ext uri="{FF2B5EF4-FFF2-40B4-BE49-F238E27FC236}">
                <a16:creationId xmlns:a16="http://schemas.microsoft.com/office/drawing/2014/main" id="{2DC97AF9-7CF9-7253-AF80-F8C9B51EF151}"/>
              </a:ext>
            </a:extLst>
          </p:cNvPr>
          <p:cNvGrpSpPr/>
          <p:nvPr/>
        </p:nvGrpSpPr>
        <p:grpSpPr>
          <a:xfrm>
            <a:off x="723900" y="927100"/>
            <a:ext cx="482600" cy="482600"/>
            <a:chOff x="723900" y="927100"/>
            <a:chExt cx="482600" cy="482600"/>
          </a:xfrm>
        </p:grpSpPr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7F0E4A18-D4FC-8A9B-BC02-1A3182D1EE00}"/>
                </a:ext>
              </a:extLst>
            </p:cNvPr>
            <p:cNvSpPr/>
            <p:nvPr/>
          </p:nvSpPr>
          <p:spPr>
            <a:xfrm>
              <a:off x="723900" y="927100"/>
              <a:ext cx="482600" cy="482600"/>
            </a:xfrm>
            <a:prstGeom prst="ellipse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DE712692-5083-05F9-4B4E-024AE8F915C7}"/>
                </a:ext>
              </a:extLst>
            </p:cNvPr>
            <p:cNvSpPr/>
            <p:nvPr/>
          </p:nvSpPr>
          <p:spPr>
            <a:xfrm>
              <a:off x="801116" y="1004316"/>
              <a:ext cx="328168" cy="32816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EED3B340-4C45-D9E2-FE60-40BECC5C01D1}"/>
                </a:ext>
              </a:extLst>
            </p:cNvPr>
            <p:cNvSpPr/>
            <p:nvPr/>
          </p:nvSpPr>
          <p:spPr>
            <a:xfrm>
              <a:off x="873506" y="1076706"/>
              <a:ext cx="183388" cy="183388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Tricolour">
            <a:extLst>
              <a:ext uri="{FF2B5EF4-FFF2-40B4-BE49-F238E27FC236}">
                <a16:creationId xmlns:a16="http://schemas.microsoft.com/office/drawing/2014/main" id="{80261F04-6CF0-F21D-C811-7E9AAD45A2B7}"/>
              </a:ext>
            </a:extLst>
          </p:cNvPr>
          <p:cNvGrpSpPr/>
          <p:nvPr/>
        </p:nvGrpSpPr>
        <p:grpSpPr>
          <a:xfrm>
            <a:off x="736600" y="4886960"/>
            <a:ext cx="990600" cy="63500"/>
            <a:chOff x="736600" y="4886960"/>
            <a:chExt cx="990600" cy="635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45040AF-D075-1974-A8FF-2DA13630FFBB}"/>
                </a:ext>
              </a:extLst>
            </p:cNvPr>
            <p:cNvSpPr/>
            <p:nvPr/>
          </p:nvSpPr>
          <p:spPr>
            <a:xfrm>
              <a:off x="736600" y="4886960"/>
              <a:ext cx="3302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4F2281C-7904-8BCE-B259-962C8891CD8A}"/>
                </a:ext>
              </a:extLst>
            </p:cNvPr>
            <p:cNvSpPr/>
            <p:nvPr/>
          </p:nvSpPr>
          <p:spPr>
            <a:xfrm>
              <a:off x="1066800" y="4886960"/>
              <a:ext cx="3302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ADB4E44-53D9-2CAA-B34B-50E16F2B5D5E}"/>
                </a:ext>
              </a:extLst>
            </p:cNvPr>
            <p:cNvSpPr/>
            <p:nvPr/>
          </p:nvSpPr>
          <p:spPr>
            <a:xfrm>
              <a:off x="1397000" y="4886960"/>
              <a:ext cx="3302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4" name="Rule">
            <a:extLst>
              <a:ext uri="{FF2B5EF4-FFF2-40B4-BE49-F238E27FC236}">
                <a16:creationId xmlns:a16="http://schemas.microsoft.com/office/drawing/2014/main" id="{63B282E6-3CD7-C0BE-C4CD-E80D07E607BF}"/>
              </a:ext>
            </a:extLst>
          </p:cNvPr>
          <p:cNvCxnSpPr/>
          <p:nvPr/>
        </p:nvCxnSpPr>
        <p:spPr>
          <a:xfrm>
            <a:off x="1905000" y="4918710"/>
            <a:ext cx="4699000" cy="0"/>
          </a:xfrm>
          <a:prstGeom prst="line">
            <a:avLst/>
          </a:prstGeom>
          <a:ln w="952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798AA40C-301C-E433-DF60-C6C474B6DE1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832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FCD938B-4E98-1019-8589-4E4C5C5F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11200"/>
            <a:ext cx="6604000" cy="21717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5000" b="1">
                <a:solidFill>
                  <a:srgbClr val="1B2A47"/>
                </a:solidFill>
                <a:latin typeface="Georgia" panose="02040502050405020303" pitchFamily="18" charset="0"/>
              </a:rPr>
              <a:t>Великая</a:t>
            </a:r>
            <a:br>
              <a:rPr lang="ru-RU" sz="5000" b="1">
                <a:solidFill>
                  <a:srgbClr val="1B2A47"/>
                </a:solidFill>
                <a:latin typeface="Georgia" panose="02040502050405020303" pitchFamily="18" charset="0"/>
              </a:rPr>
            </a:br>
            <a:r>
              <a:rPr lang="ru-RU" sz="5000" b="1">
                <a:solidFill>
                  <a:srgbClr val="1B2A47"/>
                </a:solidFill>
                <a:latin typeface="Georgia" panose="02040502050405020303" pitchFamily="18" charset="0"/>
              </a:rPr>
              <a:t>французская</a:t>
            </a:r>
            <a:br>
              <a:rPr lang="ru-RU" sz="5000" b="1">
                <a:solidFill>
                  <a:srgbClr val="1B2A47"/>
                </a:solidFill>
                <a:latin typeface="Georgia" panose="02040502050405020303" pitchFamily="18" charset="0"/>
              </a:rPr>
            </a:br>
            <a:r>
              <a:rPr lang="ru-RU" sz="5000" b="1">
                <a:solidFill>
                  <a:srgbClr val="1B2A47"/>
                </a:solidFill>
                <a:latin typeface="Georgia" panose="02040502050405020303" pitchFamily="18" charset="0"/>
              </a:rPr>
              <a:t>революция</a:t>
            </a:r>
            <a:endParaRPr lang="ru-RU" sz="5000" b="1" dirty="0">
              <a:solidFill>
                <a:srgbClr val="1B2A47"/>
              </a:solidFill>
              <a:latin typeface="Georgia" panose="02040502050405020303" pitchFamily="18" charset="0"/>
            </a:endParaRPr>
          </a:p>
        </p:txBody>
      </p:sp>
      <p:sp>
        <p:nvSpPr>
          <p:cNvPr id="3" name="Dates">
            <a:extLst>
              <a:ext uri="{FF2B5EF4-FFF2-40B4-BE49-F238E27FC236}">
                <a16:creationId xmlns:a16="http://schemas.microsoft.com/office/drawing/2014/main" id="{3053F81D-C245-CF13-914D-FF5A070F7B5F}"/>
              </a:ext>
            </a:extLst>
          </p:cNvPr>
          <p:cNvSpPr txBox="1"/>
          <p:nvPr/>
        </p:nvSpPr>
        <p:spPr>
          <a:xfrm>
            <a:off x="609600" y="2959100"/>
            <a:ext cx="6604000" cy="975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6400" dirty="0">
                <a:solidFill>
                  <a:srgbClr val="7A1E2C"/>
                </a:solidFill>
                <a:latin typeface="Georgia" panose="02040502050405020303" pitchFamily="18" charset="0"/>
              </a:rPr>
              <a:t>1789-1799 гг.</a:t>
            </a:r>
          </a:p>
        </p:txBody>
      </p:sp>
      <p:grpSp>
        <p:nvGrpSpPr>
          <p:cNvPr id="7" name="Tricolour">
            <a:extLst>
              <a:ext uri="{FF2B5EF4-FFF2-40B4-BE49-F238E27FC236}">
                <a16:creationId xmlns:a16="http://schemas.microsoft.com/office/drawing/2014/main" id="{9AB1B8D7-0CFC-80B0-9753-C13344BD6529}"/>
              </a:ext>
            </a:extLst>
          </p:cNvPr>
          <p:cNvGrpSpPr/>
          <p:nvPr/>
        </p:nvGrpSpPr>
        <p:grpSpPr>
          <a:xfrm>
            <a:off x="635000" y="4163060"/>
            <a:ext cx="990600" cy="63500"/>
            <a:chOff x="635000" y="4163060"/>
            <a:chExt cx="990600" cy="635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26ED8E8F-3FAA-944C-0C0A-88D4A2B27585}"/>
                </a:ext>
              </a:extLst>
            </p:cNvPr>
            <p:cNvSpPr/>
            <p:nvPr/>
          </p:nvSpPr>
          <p:spPr>
            <a:xfrm>
              <a:off x="635000" y="4163060"/>
              <a:ext cx="3302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D9148FAF-8576-4B2B-72E5-9C90727DCCC9}"/>
                </a:ext>
              </a:extLst>
            </p:cNvPr>
            <p:cNvSpPr/>
            <p:nvPr/>
          </p:nvSpPr>
          <p:spPr>
            <a:xfrm>
              <a:off x="965200" y="4163060"/>
              <a:ext cx="3302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057F6BCE-0F28-50BB-CB88-BA515141DAC6}"/>
                </a:ext>
              </a:extLst>
            </p:cNvPr>
            <p:cNvSpPr/>
            <p:nvPr/>
          </p:nvSpPr>
          <p:spPr>
            <a:xfrm>
              <a:off x="1295400" y="4163060"/>
              <a:ext cx="3302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International politics">
            <a:extLst>
              <a:ext uri="{FF2B5EF4-FFF2-40B4-BE49-F238E27FC236}">
                <a16:creationId xmlns:a16="http://schemas.microsoft.com/office/drawing/2014/main" id="{A01B5341-A1CC-0A0F-2634-3A4B899743E3}"/>
              </a:ext>
            </a:extLst>
          </p:cNvPr>
          <p:cNvSpPr txBox="1"/>
          <p:nvPr/>
        </p:nvSpPr>
        <p:spPr>
          <a:xfrm>
            <a:off x="609600" y="4518660"/>
            <a:ext cx="66040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Однако власти Франции </a:t>
            </a:r>
            <a:r>
              <a:rPr lang="ru-RU" sz="2100" b="1" dirty="0">
                <a:solidFill>
                  <a:srgbClr val="1B2A47"/>
                </a:solidFill>
                <a:latin typeface="Calibri" panose="020F0502020204030204" pitchFamily="34" charset="0"/>
              </a:rPr>
              <a:t>не собирались уходить из международной политики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Они </a:t>
            </a:r>
            <a:r>
              <a:rPr lang="ru-RU" sz="2100" b="1" dirty="0">
                <a:solidFill>
                  <a:srgbClr val="7A1E2C"/>
                </a:solidFill>
                <a:latin typeface="Calibri" panose="020F0502020204030204" pitchFamily="34" charset="0"/>
              </a:rPr>
              <a:t>отказались соблюдать правила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, которые до того времени приняты были в отношениях между государствами.</a:t>
            </a:r>
          </a:p>
        </p:txBody>
      </p:sp>
      <p:sp>
        <p:nvSpPr>
          <p:cNvPr id="9" name="Shepherd - Central Europe c. 1786 mat">
            <a:extLst>
              <a:ext uri="{FF2B5EF4-FFF2-40B4-BE49-F238E27FC236}">
                <a16:creationId xmlns:a16="http://schemas.microsoft.com/office/drawing/2014/main" id="{F27D39A0-670B-48D8-16D2-9666989701D8}"/>
              </a:ext>
            </a:extLst>
          </p:cNvPr>
          <p:cNvSpPr/>
          <p:nvPr/>
        </p:nvSpPr>
        <p:spPr>
          <a:xfrm>
            <a:off x="7569200" y="1803400"/>
            <a:ext cx="4013200" cy="31623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Shepherd - Central Europe c. 1786" descr="У. Шеперд. Центральная Европа около 1786 г. (до революционных войн). Исторический атлас, 1911">
            <a:extLst>
              <a:ext uri="{FF2B5EF4-FFF2-40B4-BE49-F238E27FC236}">
                <a16:creationId xmlns:a16="http://schemas.microsoft.com/office/drawing/2014/main" id="{596F3F17-3EC8-21DB-7DE8-A966480AD58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800" y="1905000"/>
            <a:ext cx="3810000" cy="2959100"/>
          </a:xfrm>
          <a:prstGeom prst="rect">
            <a:avLst/>
          </a:prstGeom>
        </p:spPr>
      </p:pic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FB891C53-6178-9FDC-C2B1-F08F6251C1C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094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avid - Tennis Court Oath sketch 1791" descr="Ж.-Л. Давид. Клятва в зале для игры в мяч 20 июня 1789 г. Эскиз, 1791. Музей Карнавале">
            <a:extLst>
              <a:ext uri="{FF2B5EF4-FFF2-40B4-BE49-F238E27FC236}">
                <a16:creationId xmlns:a16="http://schemas.microsoft.com/office/drawing/2014/main" id="{53678F81-FC53-3B84-D36D-2DCC73BF316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168400"/>
            <a:ext cx="6858000" cy="4546600"/>
          </a:xfrm>
          <a:prstGeom prst="rect">
            <a:avLst/>
          </a:prstGeom>
        </p:spPr>
      </p:pic>
      <p:sp>
        <p:nvSpPr>
          <p:cNvPr id="5" name="David - Tennis Court Oath sketch 1791 frame">
            <a:extLst>
              <a:ext uri="{FF2B5EF4-FFF2-40B4-BE49-F238E27FC236}">
                <a16:creationId xmlns:a16="http://schemas.microsoft.com/office/drawing/2014/main" id="{425CFAC7-CE23-2A44-0FF7-86DC43C4271B}"/>
              </a:ext>
            </a:extLst>
          </p:cNvPr>
          <p:cNvSpPr/>
          <p:nvPr/>
        </p:nvSpPr>
        <p:spPr>
          <a:xfrm>
            <a:off x="635000" y="1092200"/>
            <a:ext cx="7010400" cy="4699000"/>
          </a:xfrm>
          <a:prstGeom prst="rect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nnis Court Oath">
            <a:extLst>
              <a:ext uri="{FF2B5EF4-FFF2-40B4-BE49-F238E27FC236}">
                <a16:creationId xmlns:a16="http://schemas.microsoft.com/office/drawing/2014/main" id="{5C63E4CE-76DD-2B23-1EA9-97D7EC5EE079}"/>
              </a:ext>
            </a:extLst>
          </p:cNvPr>
          <p:cNvSpPr txBox="1"/>
          <p:nvPr/>
        </p:nvSpPr>
        <p:spPr>
          <a:xfrm>
            <a:off x="8077200" y="1524000"/>
            <a:ext cx="3505200" cy="3184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Королю велел всех разогнать. Тогда </a:t>
            </a:r>
            <a:r>
              <a:rPr lang="ru-RU" sz="2500" b="1" dirty="0">
                <a:solidFill>
                  <a:srgbClr val="FFFFFF"/>
                </a:solidFill>
                <a:latin typeface="Calibri" panose="020F0502020204030204" pitchFamily="34" charset="0"/>
              </a:rPr>
              <a:t>депутаты третьего сословия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 собрались </a:t>
            </a:r>
            <a:r>
              <a:rPr lang="ru-RU" sz="2500" b="1" dirty="0">
                <a:solidFill>
                  <a:srgbClr val="CDB27E"/>
                </a:solidFill>
                <a:latin typeface="Calibri" panose="020F0502020204030204" pitchFamily="34" charset="0"/>
              </a:rPr>
              <a:t>в зале для игры в мяч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 и дали клятву не расходиться, </a:t>
            </a:r>
            <a:r>
              <a:rPr lang="ru-RU" sz="2500" b="1" dirty="0">
                <a:solidFill>
                  <a:srgbClr val="FFFFFF"/>
                </a:solidFill>
                <a:latin typeface="Calibri" panose="020F0502020204030204" pitchFamily="34" charset="0"/>
              </a:rPr>
              <a:t>пока не примут конституцию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974A92E4-56BD-5F4A-1A7D-709AE5274CE6}"/>
              </a:ext>
            </a:extLst>
          </p:cNvPr>
          <p:cNvCxnSpPr/>
          <p:nvPr/>
        </p:nvCxnSpPr>
        <p:spPr>
          <a:xfrm>
            <a:off x="8077200" y="1219200"/>
            <a:ext cx="1066800" cy="0"/>
          </a:xfrm>
          <a:prstGeom prst="line">
            <a:avLst/>
          </a:prstGeom>
          <a:ln w="12700">
            <a:solidFill>
              <a:srgbClr val="CDB2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Ромб 7">
            <a:extLst>
              <a:ext uri="{FF2B5EF4-FFF2-40B4-BE49-F238E27FC236}">
                <a16:creationId xmlns:a16="http://schemas.microsoft.com/office/drawing/2014/main" id="{696DF6A9-859F-2821-284E-2C6A26265272}"/>
              </a:ext>
            </a:extLst>
          </p:cNvPr>
          <p:cNvSpPr/>
          <p:nvPr/>
        </p:nvSpPr>
        <p:spPr>
          <a:xfrm>
            <a:off x="9188450" y="1174750"/>
            <a:ext cx="88900" cy="88900"/>
          </a:xfrm>
          <a:prstGeom prst="diamond">
            <a:avLst/>
          </a:prstGeom>
          <a:solidFill>
            <a:srgbClr val="B444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1CA651E2-4F34-705F-B04B-D3CBB7D0DC2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238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98159EF-2993-B6F8-AC0B-5208A4F89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B4442E"/>
                </a:solidFill>
                <a:latin typeface="Georgia" panose="02040502050405020303" pitchFamily="18" charset="0"/>
              </a:rPr>
              <a:t>1.</a:t>
            </a:r>
            <a:r>
              <a:rPr lang="ru-RU" sz="3200" b="1" dirty="0">
                <a:solidFill>
                  <a:srgbClr val="7A1E2C"/>
                </a:solidFill>
                <a:latin typeface="Georgia" panose="02040502050405020303" pitchFamily="18" charset="0"/>
              </a:rPr>
              <a:t> Термидор: в поисках компромисса</a:t>
            </a:r>
          </a:p>
        </p:txBody>
      </p:sp>
      <p:grpSp>
        <p:nvGrpSpPr>
          <p:cNvPr id="6" name="Tricolour">
            <a:extLst>
              <a:ext uri="{FF2B5EF4-FFF2-40B4-BE49-F238E27FC236}">
                <a16:creationId xmlns:a16="http://schemas.microsoft.com/office/drawing/2014/main" id="{56EE6EDF-DF77-28C4-840C-E97A0B2DE5FF}"/>
              </a:ext>
            </a:extLst>
          </p:cNvPr>
          <p:cNvGrpSpPr/>
          <p:nvPr/>
        </p:nvGrpSpPr>
        <p:grpSpPr>
          <a:xfrm>
            <a:off x="635000" y="1112520"/>
            <a:ext cx="838200" cy="63500"/>
            <a:chOff x="635000" y="1112520"/>
            <a:chExt cx="838200" cy="635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D5201757-B151-3BDB-9D78-868C75370BCF}"/>
                </a:ext>
              </a:extLst>
            </p:cNvPr>
            <p:cNvSpPr/>
            <p:nvPr/>
          </p:nvSpPr>
          <p:spPr>
            <a:xfrm>
              <a:off x="635000" y="1112520"/>
              <a:ext cx="2794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6F3B7BCD-96A1-6EA7-8B0C-E510C25913B4}"/>
                </a:ext>
              </a:extLst>
            </p:cNvPr>
            <p:cNvSpPr/>
            <p:nvPr/>
          </p:nvSpPr>
          <p:spPr>
            <a:xfrm>
              <a:off x="914400" y="1112520"/>
              <a:ext cx="2794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62FDF43-2C03-791E-566F-F4A55B3B6591}"/>
                </a:ext>
              </a:extLst>
            </p:cNvPr>
            <p:cNvSpPr/>
            <p:nvPr/>
          </p:nvSpPr>
          <p:spPr>
            <a:xfrm>
              <a:off x="1193800" y="1112520"/>
              <a:ext cx="2794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Coup">
            <a:extLst>
              <a:ext uri="{FF2B5EF4-FFF2-40B4-BE49-F238E27FC236}">
                <a16:creationId xmlns:a16="http://schemas.microsoft.com/office/drawing/2014/main" id="{3D13CEBA-B4D6-BBBA-257E-B6A5C96FC79D}"/>
              </a:ext>
            </a:extLst>
          </p:cNvPr>
          <p:cNvSpPr txBox="1"/>
          <p:nvPr/>
        </p:nvSpPr>
        <p:spPr>
          <a:xfrm>
            <a:off x="609600" y="1468120"/>
            <a:ext cx="50800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000" b="1" dirty="0">
                <a:solidFill>
                  <a:srgbClr val="7A1E2C"/>
                </a:solidFill>
                <a:latin typeface="Georgia" panose="02040502050405020303" pitchFamily="18" charset="0"/>
              </a:rPr>
              <a:t>27 июля 1794 г.</a:t>
            </a:r>
            <a:br>
              <a:rPr lang="ru-RU" sz="2600" dirty="0">
                <a:solidFill>
                  <a:srgbClr val="2B2A2C"/>
                </a:solidFill>
                <a:latin typeface="Calibri" panose="020F0502020204030204" pitchFamily="34" charset="0"/>
              </a:rPr>
            </a:br>
            <a:r>
              <a:rPr lang="ru-RU" sz="2800" i="1" dirty="0">
                <a:solidFill>
                  <a:srgbClr val="2D5B97"/>
                </a:solidFill>
                <a:latin typeface="Georgia" panose="02040502050405020303" pitchFamily="18" charset="0"/>
              </a:rPr>
              <a:t>(9 термидора)</a:t>
            </a:r>
            <a:br>
              <a:rPr lang="ru-RU" sz="2600" dirty="0">
                <a:solidFill>
                  <a:srgbClr val="2B2A2C"/>
                </a:solidFill>
                <a:latin typeface="Calibri" panose="020F0502020204030204" pitchFamily="34" charset="0"/>
              </a:rPr>
            </a:br>
            <a:r>
              <a:rPr lang="ru-RU" sz="2600" dirty="0">
                <a:solidFill>
                  <a:srgbClr val="2B2A2C"/>
                </a:solidFill>
                <a:latin typeface="Calibri" panose="020F0502020204030204" pitchFamily="34" charset="0"/>
              </a:rPr>
              <a:t>– государственный переворот - </a:t>
            </a:r>
            <a:r>
              <a:rPr lang="ru-RU" sz="2600" b="1" dirty="0">
                <a:solidFill>
                  <a:srgbClr val="7A1E2C"/>
                </a:solidFill>
                <a:latin typeface="Calibri" panose="020F0502020204030204" pitchFamily="34" charset="0"/>
              </a:rPr>
              <a:t>свержение якобинцев</a:t>
            </a:r>
          </a:p>
        </p:txBody>
      </p:sp>
      <p:cxnSp>
        <p:nvCxnSpPr>
          <p:cNvPr id="8" name="Rule">
            <a:extLst>
              <a:ext uri="{FF2B5EF4-FFF2-40B4-BE49-F238E27FC236}">
                <a16:creationId xmlns:a16="http://schemas.microsoft.com/office/drawing/2014/main" id="{E84F1B7E-03E4-36B8-C2D6-1659BA3F1644}"/>
              </a:ext>
            </a:extLst>
          </p:cNvPr>
          <p:cNvCxnSpPr/>
          <p:nvPr/>
        </p:nvCxnSpPr>
        <p:spPr>
          <a:xfrm>
            <a:off x="609600" y="3525520"/>
            <a:ext cx="1168400" cy="0"/>
          </a:xfrm>
          <a:prstGeom prst="line">
            <a:avLst/>
          </a:prstGeom>
          <a:ln w="952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hermidorian period">
            <a:extLst>
              <a:ext uri="{FF2B5EF4-FFF2-40B4-BE49-F238E27FC236}">
                <a16:creationId xmlns:a16="http://schemas.microsoft.com/office/drawing/2014/main" id="{1B269C8E-9757-D20D-6007-793B39C165FA}"/>
              </a:ext>
            </a:extLst>
          </p:cNvPr>
          <p:cNvSpPr txBox="1"/>
          <p:nvPr/>
        </p:nvSpPr>
        <p:spPr>
          <a:xfrm>
            <a:off x="609600" y="3703320"/>
            <a:ext cx="52070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Время правления Конвента после переворота называют </a:t>
            </a:r>
            <a:r>
              <a:rPr lang="ru-RU" sz="2500" b="1" dirty="0">
                <a:solidFill>
                  <a:srgbClr val="1B2A47"/>
                </a:solidFill>
                <a:latin typeface="Calibri" panose="020F0502020204030204" pitchFamily="34" charset="0"/>
              </a:rPr>
              <a:t>термидорианским периодом</a:t>
            </a: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 революции.</a:t>
            </a:r>
          </a:p>
        </p:txBody>
      </p:sp>
      <p:sp>
        <p:nvSpPr>
          <p:cNvPr id="10" name="Arrest of Robespierre 9 Thermidor 1794 mat">
            <a:extLst>
              <a:ext uri="{FF2B5EF4-FFF2-40B4-BE49-F238E27FC236}">
                <a16:creationId xmlns:a16="http://schemas.microsoft.com/office/drawing/2014/main" id="{1D37D641-3A05-CACD-96A1-1F2C0654D4E9}"/>
              </a:ext>
            </a:extLst>
          </p:cNvPr>
          <p:cNvSpPr/>
          <p:nvPr/>
        </p:nvSpPr>
        <p:spPr>
          <a:xfrm>
            <a:off x="6096000" y="1417320"/>
            <a:ext cx="5486400" cy="41148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Arrest of Robespierre 9 Thermidor 1794" descr="Ж.-Ж.-Ф. Тассар по рис. Ж. Арриé. Ночь с 9 на 10 термидора II года: арест Робеспьера. Гравюра, около 1794. Музей Карнавале">
            <a:extLst>
              <a:ext uri="{FF2B5EF4-FFF2-40B4-BE49-F238E27FC236}">
                <a16:creationId xmlns:a16="http://schemas.microsoft.com/office/drawing/2014/main" id="{8354F34D-2E97-9DF7-234F-230A64C41F1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1518920"/>
            <a:ext cx="5283200" cy="3911600"/>
          </a:xfrm>
          <a:prstGeom prst="rect">
            <a:avLst/>
          </a:prstGeom>
        </p:spPr>
      </p:pic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77BC6020-372C-5474-6299-E939D2C0C88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632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E79851-AC5D-DA44-86B3-DAB74ABC3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6400"/>
            <a:ext cx="71120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B2A47"/>
                </a:solidFill>
                <a:latin typeface="Georgia" panose="02040502050405020303" pitchFamily="18" charset="0"/>
              </a:rPr>
              <a:t>Террор пошёл на спад:</a:t>
            </a:r>
          </a:p>
        </p:txBody>
      </p:sp>
      <p:grpSp>
        <p:nvGrpSpPr>
          <p:cNvPr id="6" name="Tricolour">
            <a:extLst>
              <a:ext uri="{FF2B5EF4-FFF2-40B4-BE49-F238E27FC236}">
                <a16:creationId xmlns:a16="http://schemas.microsoft.com/office/drawing/2014/main" id="{414DA5FC-57A4-F09C-F872-54181ACBFB86}"/>
              </a:ext>
            </a:extLst>
          </p:cNvPr>
          <p:cNvGrpSpPr/>
          <p:nvPr/>
        </p:nvGrpSpPr>
        <p:grpSpPr>
          <a:xfrm>
            <a:off x="635000" y="1051052"/>
            <a:ext cx="838200" cy="63500"/>
            <a:chOff x="635000" y="1051052"/>
            <a:chExt cx="838200" cy="635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5AE2A8B6-3E9F-2E25-0C49-B05F53E2E2B2}"/>
                </a:ext>
              </a:extLst>
            </p:cNvPr>
            <p:cNvSpPr/>
            <p:nvPr/>
          </p:nvSpPr>
          <p:spPr>
            <a:xfrm>
              <a:off x="635000" y="1051052"/>
              <a:ext cx="2794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77F09DC-663C-9470-6186-1240F6965E0C}"/>
                </a:ext>
              </a:extLst>
            </p:cNvPr>
            <p:cNvSpPr/>
            <p:nvPr/>
          </p:nvSpPr>
          <p:spPr>
            <a:xfrm>
              <a:off x="914400" y="1051052"/>
              <a:ext cx="2794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6D0AEFC7-F27D-0980-F5F3-8865EF00A518}"/>
                </a:ext>
              </a:extLst>
            </p:cNvPr>
            <p:cNvSpPr/>
            <p:nvPr/>
          </p:nvSpPr>
          <p:spPr>
            <a:xfrm>
              <a:off x="1193800" y="1051052"/>
              <a:ext cx="2794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Measure 1">
            <a:extLst>
              <a:ext uri="{FF2B5EF4-FFF2-40B4-BE49-F238E27FC236}">
                <a16:creationId xmlns:a16="http://schemas.microsoft.com/office/drawing/2014/main" id="{6C5FB943-4EB8-9EA4-8415-0AB90A014F2E}"/>
              </a:ext>
            </a:extLst>
          </p:cNvPr>
          <p:cNvSpPr txBox="1"/>
          <p:nvPr/>
        </p:nvSpPr>
        <p:spPr>
          <a:xfrm>
            <a:off x="1270000" y="1406652"/>
            <a:ext cx="6096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B2A2C"/>
                </a:solidFill>
                <a:latin typeface="Calibri" panose="020F0502020204030204" pitchFamily="34" charset="0"/>
              </a:rPr>
              <a:t>был реорганизован </a:t>
            </a:r>
            <a:r>
              <a:rPr lang="ru-RU" sz="2400" b="1" dirty="0">
                <a:solidFill>
                  <a:srgbClr val="1B2A47"/>
                </a:solidFill>
                <a:latin typeface="Calibri" panose="020F0502020204030204" pitchFamily="34" charset="0"/>
              </a:rPr>
              <a:t>Революционный трибунал</a:t>
            </a:r>
            <a:r>
              <a:rPr lang="ru-RU" sz="2400" dirty="0">
                <a:solidFill>
                  <a:srgbClr val="2B2A2C"/>
                </a:solidFill>
                <a:latin typeface="Calibri" panose="020F0502020204030204" pitchFamily="34" charset="0"/>
              </a:rPr>
              <a:t>;</a:t>
            </a:r>
          </a:p>
        </p:txBody>
      </p:sp>
      <p:sp>
        <p:nvSpPr>
          <p:cNvPr id="8" name="Marker">
            <a:extLst>
              <a:ext uri="{FF2B5EF4-FFF2-40B4-BE49-F238E27FC236}">
                <a16:creationId xmlns:a16="http://schemas.microsoft.com/office/drawing/2014/main" id="{E04D4691-4E8D-C491-9FE9-6FFCDF30337A}"/>
              </a:ext>
            </a:extLst>
          </p:cNvPr>
          <p:cNvSpPr/>
          <p:nvPr/>
        </p:nvSpPr>
        <p:spPr>
          <a:xfrm>
            <a:off x="723900" y="1457452"/>
            <a:ext cx="279400" cy="279400"/>
          </a:xfrm>
          <a:prstGeom prst="ellipse">
            <a:avLst/>
          </a:prstGeom>
          <a:solidFill>
            <a:srgbClr val="2D5B97"/>
          </a:solidFill>
          <a:ln w="19050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Link">
            <a:extLst>
              <a:ext uri="{FF2B5EF4-FFF2-40B4-BE49-F238E27FC236}">
                <a16:creationId xmlns:a16="http://schemas.microsoft.com/office/drawing/2014/main" id="{F2606B98-55D0-D991-D0BD-9045E8714FCF}"/>
              </a:ext>
            </a:extLst>
          </p:cNvPr>
          <p:cNvCxnSpPr/>
          <p:nvPr/>
        </p:nvCxnSpPr>
        <p:spPr>
          <a:xfrm>
            <a:off x="863600" y="1762252"/>
            <a:ext cx="0" cy="604520"/>
          </a:xfrm>
          <a:prstGeom prst="line">
            <a:avLst/>
          </a:prstGeom>
          <a:ln w="12700">
            <a:solidFill>
              <a:srgbClr val="B8C3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Measure 2">
            <a:extLst>
              <a:ext uri="{FF2B5EF4-FFF2-40B4-BE49-F238E27FC236}">
                <a16:creationId xmlns:a16="http://schemas.microsoft.com/office/drawing/2014/main" id="{8347845F-237C-4B28-45AF-2F5AC4F1B1CD}"/>
              </a:ext>
            </a:extLst>
          </p:cNvPr>
          <p:cNvSpPr txBox="1"/>
          <p:nvPr/>
        </p:nvSpPr>
        <p:spPr>
          <a:xfrm>
            <a:off x="1270000" y="2442972"/>
            <a:ext cx="6096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1B2A47"/>
                </a:solidFill>
                <a:latin typeface="Calibri" panose="020F0502020204030204" pitchFamily="34" charset="0"/>
              </a:rPr>
              <a:t>выпущены из тюрем</a:t>
            </a:r>
            <a:r>
              <a:rPr lang="ru-RU" sz="2400" dirty="0">
                <a:solidFill>
                  <a:srgbClr val="2B2A2C"/>
                </a:solidFill>
                <a:latin typeface="Calibri" panose="020F0502020204030204" pitchFamily="34" charset="0"/>
              </a:rPr>
              <a:t> многие заключённые;</a:t>
            </a:r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5E34AA02-E6BF-3A42-686A-982D421C8F2D}"/>
              </a:ext>
            </a:extLst>
          </p:cNvPr>
          <p:cNvSpPr/>
          <p:nvPr/>
        </p:nvSpPr>
        <p:spPr>
          <a:xfrm>
            <a:off x="723900" y="2493772"/>
            <a:ext cx="279400" cy="279400"/>
          </a:xfrm>
          <a:prstGeom prst="ellipse">
            <a:avLst/>
          </a:prstGeom>
          <a:solidFill>
            <a:srgbClr val="2D5B97"/>
          </a:solidFill>
          <a:ln w="19050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Link">
            <a:extLst>
              <a:ext uri="{FF2B5EF4-FFF2-40B4-BE49-F238E27FC236}">
                <a16:creationId xmlns:a16="http://schemas.microsoft.com/office/drawing/2014/main" id="{2791FAB6-ECD7-8C14-F556-9E5B98523C1F}"/>
              </a:ext>
            </a:extLst>
          </p:cNvPr>
          <p:cNvCxnSpPr/>
          <p:nvPr/>
        </p:nvCxnSpPr>
        <p:spPr>
          <a:xfrm>
            <a:off x="863600" y="2798572"/>
            <a:ext cx="0" cy="238760"/>
          </a:xfrm>
          <a:prstGeom prst="line">
            <a:avLst/>
          </a:prstGeom>
          <a:ln w="12700">
            <a:solidFill>
              <a:srgbClr val="B8C3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Measure 3">
            <a:extLst>
              <a:ext uri="{FF2B5EF4-FFF2-40B4-BE49-F238E27FC236}">
                <a16:creationId xmlns:a16="http://schemas.microsoft.com/office/drawing/2014/main" id="{ADBD31BC-A139-6C6C-8954-9736BB80C8D1}"/>
              </a:ext>
            </a:extLst>
          </p:cNvPr>
          <p:cNvSpPr txBox="1"/>
          <p:nvPr/>
        </p:nvSpPr>
        <p:spPr>
          <a:xfrm>
            <a:off x="1270000" y="3113532"/>
            <a:ext cx="6096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B2A2C"/>
                </a:solidFill>
                <a:latin typeface="Calibri" panose="020F0502020204030204" pitchFamily="34" charset="0"/>
              </a:rPr>
              <a:t>в Конвент вернулись </a:t>
            </a:r>
            <a:r>
              <a:rPr lang="ru-RU" sz="2400" b="1" dirty="0">
                <a:solidFill>
                  <a:srgbClr val="1B2A47"/>
                </a:solidFill>
                <a:latin typeface="Calibri" panose="020F0502020204030204" pitchFamily="34" charset="0"/>
              </a:rPr>
              <a:t>жирондисты</a:t>
            </a:r>
            <a:r>
              <a:rPr lang="ru-RU" sz="2400" dirty="0">
                <a:solidFill>
                  <a:srgbClr val="2B2A2C"/>
                </a:solidFill>
                <a:latin typeface="Calibri" panose="020F0502020204030204" pitchFamily="34" charset="0"/>
              </a:rPr>
              <a:t>;</a:t>
            </a:r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D18A2D03-2E96-0B3E-79DE-D17901D94913}"/>
              </a:ext>
            </a:extLst>
          </p:cNvPr>
          <p:cNvSpPr/>
          <p:nvPr/>
        </p:nvSpPr>
        <p:spPr>
          <a:xfrm>
            <a:off x="723900" y="3164332"/>
            <a:ext cx="279400" cy="279400"/>
          </a:xfrm>
          <a:prstGeom prst="ellipse">
            <a:avLst/>
          </a:prstGeom>
          <a:solidFill>
            <a:srgbClr val="2D5B97"/>
          </a:solidFill>
          <a:ln w="19050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Link">
            <a:extLst>
              <a:ext uri="{FF2B5EF4-FFF2-40B4-BE49-F238E27FC236}">
                <a16:creationId xmlns:a16="http://schemas.microsoft.com/office/drawing/2014/main" id="{D01199DB-6602-73B1-53CC-234EC2FB8EF3}"/>
              </a:ext>
            </a:extLst>
          </p:cNvPr>
          <p:cNvCxnSpPr/>
          <p:nvPr/>
        </p:nvCxnSpPr>
        <p:spPr>
          <a:xfrm>
            <a:off x="863600" y="3469132"/>
            <a:ext cx="0" cy="238760"/>
          </a:xfrm>
          <a:prstGeom prst="line">
            <a:avLst/>
          </a:prstGeom>
          <a:ln w="12700">
            <a:solidFill>
              <a:srgbClr val="B8C3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Measure 4">
            <a:extLst>
              <a:ext uri="{FF2B5EF4-FFF2-40B4-BE49-F238E27FC236}">
                <a16:creationId xmlns:a16="http://schemas.microsoft.com/office/drawing/2014/main" id="{634A58A1-B766-7254-C85B-47CC63F748FB}"/>
              </a:ext>
            </a:extLst>
          </p:cNvPr>
          <p:cNvSpPr txBox="1"/>
          <p:nvPr/>
        </p:nvSpPr>
        <p:spPr>
          <a:xfrm>
            <a:off x="1270000" y="3784092"/>
            <a:ext cx="6096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B2A2C"/>
                </a:solidFill>
                <a:latin typeface="Calibri" panose="020F0502020204030204" pitchFamily="34" charset="0"/>
              </a:rPr>
              <a:t>была сделана попытка отказаться от чрезвычайных мер </a:t>
            </a:r>
            <a:r>
              <a:rPr lang="ru-RU" sz="2400" b="1" dirty="0">
                <a:solidFill>
                  <a:srgbClr val="7A1E2C"/>
                </a:solidFill>
                <a:latin typeface="Calibri" panose="020F0502020204030204" pitchFamily="34" charset="0"/>
              </a:rPr>
              <a:t>в экономике:</a:t>
            </a:r>
            <a:r>
              <a:rPr lang="ru-RU" sz="2400" dirty="0">
                <a:solidFill>
                  <a:srgbClr val="2B2A2C"/>
                </a:solidFill>
                <a:latin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1B2A47"/>
                </a:solidFill>
                <a:latin typeface="Calibri" panose="020F0502020204030204" pitchFamily="34" charset="0"/>
              </a:rPr>
              <a:t>отменили максимум, вернули свободу торговли</a:t>
            </a:r>
            <a:r>
              <a:rPr lang="ru-RU" sz="24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7" name="Marker">
            <a:extLst>
              <a:ext uri="{FF2B5EF4-FFF2-40B4-BE49-F238E27FC236}">
                <a16:creationId xmlns:a16="http://schemas.microsoft.com/office/drawing/2014/main" id="{30C0E143-F511-E2EC-8B2A-34830D547171}"/>
              </a:ext>
            </a:extLst>
          </p:cNvPr>
          <p:cNvSpPr/>
          <p:nvPr/>
        </p:nvSpPr>
        <p:spPr>
          <a:xfrm>
            <a:off x="723900" y="3834892"/>
            <a:ext cx="279400" cy="279400"/>
          </a:xfrm>
          <a:prstGeom prst="ellipse">
            <a:avLst/>
          </a:prstGeom>
          <a:solidFill>
            <a:srgbClr val="7A1E2C"/>
          </a:solidFill>
          <a:ln w="19050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Closing of the Jacobin Club 1794 mat">
            <a:extLst>
              <a:ext uri="{FF2B5EF4-FFF2-40B4-BE49-F238E27FC236}">
                <a16:creationId xmlns:a16="http://schemas.microsoft.com/office/drawing/2014/main" id="{F9C2F7EE-9374-E756-7134-37B81622EBC9}"/>
              </a:ext>
            </a:extLst>
          </p:cNvPr>
          <p:cNvSpPr/>
          <p:nvPr/>
        </p:nvSpPr>
        <p:spPr>
          <a:xfrm>
            <a:off x="7670800" y="1422400"/>
            <a:ext cx="3911600" cy="31750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Closing of the Jacobin Club 1794" descr="Ж. Дюплесси-Берто. Закрытие Якобинского клуба после термидора. Гравюра Р. Винкелеса и Д. Врейдага, 1795–1805. Музей Карнавале">
            <a:extLst>
              <a:ext uri="{FF2B5EF4-FFF2-40B4-BE49-F238E27FC236}">
                <a16:creationId xmlns:a16="http://schemas.microsoft.com/office/drawing/2014/main" id="{AEE0288F-B514-FB2F-7D8D-DA01D3F3C47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524000"/>
            <a:ext cx="3708400" cy="2971800"/>
          </a:xfrm>
          <a:prstGeom prst="rect">
            <a:avLst/>
          </a:prstGeom>
        </p:spPr>
      </p:pic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31B0D4B0-B799-62BD-5722-8DE07AD9225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542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stitution of Year III - title page mat">
            <a:extLst>
              <a:ext uri="{FF2B5EF4-FFF2-40B4-BE49-F238E27FC236}">
                <a16:creationId xmlns:a16="http://schemas.microsoft.com/office/drawing/2014/main" id="{447612EC-E723-7C15-C4B2-FA5C1A249939}"/>
              </a:ext>
            </a:extLst>
          </p:cNvPr>
          <p:cNvSpPr/>
          <p:nvPr/>
        </p:nvSpPr>
        <p:spPr>
          <a:xfrm>
            <a:off x="660400" y="609600"/>
            <a:ext cx="3378200" cy="47371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onstitution of Year III - title page" descr="Подлинник Конституции III года, принятой 5 фрюктидора III года (22 августа 1795 г.), титульный лист. Национальный архив Франции">
            <a:extLst>
              <a:ext uri="{FF2B5EF4-FFF2-40B4-BE49-F238E27FC236}">
                <a16:creationId xmlns:a16="http://schemas.microsoft.com/office/drawing/2014/main" id="{C6FBFB5B-DADE-B726-6947-285B4645A65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11200"/>
            <a:ext cx="3175000" cy="4533900"/>
          </a:xfrm>
          <a:prstGeom prst="rect">
            <a:avLst/>
          </a:prstGeom>
        </p:spPr>
      </p:pic>
      <p:sp>
        <p:nvSpPr>
          <p:cNvPr id="6" name="Constitution 1793">
            <a:extLst>
              <a:ext uri="{FF2B5EF4-FFF2-40B4-BE49-F238E27FC236}">
                <a16:creationId xmlns:a16="http://schemas.microsoft.com/office/drawing/2014/main" id="{F55188ED-6084-4C73-EC67-4CC392EBF9B2}"/>
              </a:ext>
            </a:extLst>
          </p:cNvPr>
          <p:cNvSpPr txBox="1"/>
          <p:nvPr/>
        </p:nvSpPr>
        <p:spPr>
          <a:xfrm>
            <a:off x="4470400" y="660400"/>
            <a:ext cx="7112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1B2A47"/>
                </a:solidFill>
                <a:latin typeface="Georgia" panose="02040502050405020303" pitchFamily="18" charset="0"/>
              </a:rPr>
              <a:t>Конституцию 1793 г.</a:t>
            </a:r>
            <a:r>
              <a:rPr lang="ru-RU" sz="2200" i="1" dirty="0">
                <a:solidFill>
                  <a:srgbClr val="5D5A55"/>
                </a:solidFill>
                <a:latin typeface="Calibri" panose="020F0502020204030204" pitchFamily="34" charset="0"/>
              </a:rPr>
              <a:t> сочли неработающей и вводить в действие не стали.</a:t>
            </a:r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D05AF654-1642-1BC8-72D3-3168053F6737}"/>
              </a:ext>
            </a:extLst>
          </p:cNvPr>
          <p:cNvCxnSpPr/>
          <p:nvPr/>
        </p:nvCxnSpPr>
        <p:spPr>
          <a:xfrm>
            <a:off x="4470400" y="1534160"/>
            <a:ext cx="1117600" cy="0"/>
          </a:xfrm>
          <a:prstGeom prst="line">
            <a:avLst/>
          </a:prstGeom>
          <a:ln w="952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stitution 1795">
            <a:extLst>
              <a:ext uri="{FF2B5EF4-FFF2-40B4-BE49-F238E27FC236}">
                <a16:creationId xmlns:a16="http://schemas.microsoft.com/office/drawing/2014/main" id="{9340A095-4068-27DB-7773-43F69543BD47}"/>
              </a:ext>
            </a:extLst>
          </p:cNvPr>
          <p:cNvSpPr txBox="1"/>
          <p:nvPr/>
        </p:nvSpPr>
        <p:spPr>
          <a:xfrm>
            <a:off x="4470400" y="1711960"/>
            <a:ext cx="71120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000" b="1" dirty="0">
                <a:solidFill>
                  <a:srgbClr val="B4442E"/>
                </a:solidFill>
                <a:latin typeface="Georgia" panose="02040502050405020303" pitchFamily="18" charset="0"/>
              </a:rPr>
              <a:t>Лето 1795 г.</a:t>
            </a:r>
            <a:r>
              <a:rPr lang="ru-RU" sz="3000" b="1" dirty="0">
                <a:solidFill>
                  <a:srgbClr val="7A1E2C"/>
                </a:solidFill>
                <a:latin typeface="Georgia" panose="02040502050405020303" pitchFamily="18" charset="0"/>
              </a:rPr>
              <a:t> - новая Конституция, она сохранила:</a:t>
            </a:r>
          </a:p>
        </p:txBody>
      </p:sp>
      <p:sp>
        <p:nvSpPr>
          <p:cNvPr id="9" name="Pillar card">
            <a:extLst>
              <a:ext uri="{FF2B5EF4-FFF2-40B4-BE49-F238E27FC236}">
                <a16:creationId xmlns:a16="http://schemas.microsoft.com/office/drawing/2014/main" id="{66EBD80A-425E-67AC-3916-02C843850F89}"/>
              </a:ext>
            </a:extLst>
          </p:cNvPr>
          <p:cNvSpPr/>
          <p:nvPr/>
        </p:nvSpPr>
        <p:spPr>
          <a:xfrm>
            <a:off x="4470400" y="2910840"/>
            <a:ext cx="2235200" cy="1905000"/>
          </a:xfrm>
          <a:prstGeom prst="roundRect">
            <a:avLst>
              <a:gd name="adj" fmla="val 6000"/>
            </a:avLst>
          </a:prstGeom>
          <a:solidFill>
            <a:srgbClr val="FBF7EE"/>
          </a:solidFill>
          <a:ln w="9525">
            <a:solidFill>
              <a:srgbClr val="DCCD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illar cap">
            <a:extLst>
              <a:ext uri="{FF2B5EF4-FFF2-40B4-BE49-F238E27FC236}">
                <a16:creationId xmlns:a16="http://schemas.microsoft.com/office/drawing/2014/main" id="{6C89C1AC-5811-54A4-A3E8-EDE0709199DC}"/>
              </a:ext>
            </a:extLst>
          </p:cNvPr>
          <p:cNvSpPr/>
          <p:nvPr/>
        </p:nvSpPr>
        <p:spPr>
          <a:xfrm>
            <a:off x="4470400" y="2910840"/>
            <a:ext cx="2235200" cy="76200"/>
          </a:xfrm>
          <a:prstGeom prst="rect">
            <a:avLst/>
          </a:prstGeom>
          <a:solidFill>
            <a:srgbClr val="2D5B9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illar 1">
            <a:extLst>
              <a:ext uri="{FF2B5EF4-FFF2-40B4-BE49-F238E27FC236}">
                <a16:creationId xmlns:a16="http://schemas.microsoft.com/office/drawing/2014/main" id="{44D60F59-AFA8-4AB1-FFAB-55E2677A9F4F}"/>
              </a:ext>
            </a:extLst>
          </p:cNvPr>
          <p:cNvSpPr txBox="1"/>
          <p:nvPr/>
        </p:nvSpPr>
        <p:spPr>
          <a:xfrm>
            <a:off x="4597400" y="3037840"/>
            <a:ext cx="1981200" cy="1727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rgbClr val="2D5B97"/>
                </a:solidFill>
                <a:latin typeface="Calibri" panose="020F0502020204030204" pitchFamily="34" charset="0"/>
              </a:rPr>
              <a:t>республику,</a:t>
            </a:r>
          </a:p>
        </p:txBody>
      </p:sp>
      <p:sp>
        <p:nvSpPr>
          <p:cNvPr id="12" name="Pillar card">
            <a:extLst>
              <a:ext uri="{FF2B5EF4-FFF2-40B4-BE49-F238E27FC236}">
                <a16:creationId xmlns:a16="http://schemas.microsoft.com/office/drawing/2014/main" id="{61D6B61C-CC8C-A99B-F138-DCB2D9D89229}"/>
              </a:ext>
            </a:extLst>
          </p:cNvPr>
          <p:cNvSpPr/>
          <p:nvPr/>
        </p:nvSpPr>
        <p:spPr>
          <a:xfrm>
            <a:off x="6908800" y="2910840"/>
            <a:ext cx="2235200" cy="1905000"/>
          </a:xfrm>
          <a:prstGeom prst="roundRect">
            <a:avLst>
              <a:gd name="adj" fmla="val 6000"/>
            </a:avLst>
          </a:prstGeom>
          <a:solidFill>
            <a:srgbClr val="FBF7EE"/>
          </a:solidFill>
          <a:ln w="9525">
            <a:solidFill>
              <a:srgbClr val="DCCD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Pillar cap">
            <a:extLst>
              <a:ext uri="{FF2B5EF4-FFF2-40B4-BE49-F238E27FC236}">
                <a16:creationId xmlns:a16="http://schemas.microsoft.com/office/drawing/2014/main" id="{04122DD6-F9FA-4F73-CC04-FA03D2F2F947}"/>
              </a:ext>
            </a:extLst>
          </p:cNvPr>
          <p:cNvSpPr/>
          <p:nvPr/>
        </p:nvSpPr>
        <p:spPr>
          <a:xfrm>
            <a:off x="6908800" y="2910840"/>
            <a:ext cx="2235200" cy="76200"/>
          </a:xfrm>
          <a:prstGeom prst="rect">
            <a:avLst/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illar 2">
            <a:extLst>
              <a:ext uri="{FF2B5EF4-FFF2-40B4-BE49-F238E27FC236}">
                <a16:creationId xmlns:a16="http://schemas.microsoft.com/office/drawing/2014/main" id="{92EC8B8F-1DB1-327A-DB2D-2EA8AC2F8091}"/>
              </a:ext>
            </a:extLst>
          </p:cNvPr>
          <p:cNvSpPr txBox="1"/>
          <p:nvPr/>
        </p:nvSpPr>
        <p:spPr>
          <a:xfrm>
            <a:off x="7035800" y="3037840"/>
            <a:ext cx="1981200" cy="1727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rgbClr val="1B2A47"/>
                </a:solidFill>
                <a:latin typeface="Calibri" panose="020F0502020204030204" pitchFamily="34" charset="0"/>
              </a:rPr>
              <a:t>ограниченное избирательное право,</a:t>
            </a:r>
          </a:p>
        </p:txBody>
      </p:sp>
      <p:sp>
        <p:nvSpPr>
          <p:cNvPr id="15" name="Pillar card">
            <a:extLst>
              <a:ext uri="{FF2B5EF4-FFF2-40B4-BE49-F238E27FC236}">
                <a16:creationId xmlns:a16="http://schemas.microsoft.com/office/drawing/2014/main" id="{F8C36788-CC95-925B-6BD2-52616F519307}"/>
              </a:ext>
            </a:extLst>
          </p:cNvPr>
          <p:cNvSpPr/>
          <p:nvPr/>
        </p:nvSpPr>
        <p:spPr>
          <a:xfrm>
            <a:off x="9347200" y="2910840"/>
            <a:ext cx="2235200" cy="1905000"/>
          </a:xfrm>
          <a:prstGeom prst="roundRect">
            <a:avLst>
              <a:gd name="adj" fmla="val 6000"/>
            </a:avLst>
          </a:prstGeom>
          <a:solidFill>
            <a:srgbClr val="FBF7EE"/>
          </a:solidFill>
          <a:ln w="9525">
            <a:solidFill>
              <a:srgbClr val="DCCD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illar cap">
            <a:extLst>
              <a:ext uri="{FF2B5EF4-FFF2-40B4-BE49-F238E27FC236}">
                <a16:creationId xmlns:a16="http://schemas.microsoft.com/office/drawing/2014/main" id="{3460DD4E-C628-D5D8-EB35-27814E43D28A}"/>
              </a:ext>
            </a:extLst>
          </p:cNvPr>
          <p:cNvSpPr/>
          <p:nvPr/>
        </p:nvSpPr>
        <p:spPr>
          <a:xfrm>
            <a:off x="9347200" y="2910840"/>
            <a:ext cx="2235200" cy="76200"/>
          </a:xfrm>
          <a:prstGeom prst="rect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illar 3">
            <a:extLst>
              <a:ext uri="{FF2B5EF4-FFF2-40B4-BE49-F238E27FC236}">
                <a16:creationId xmlns:a16="http://schemas.microsoft.com/office/drawing/2014/main" id="{96AF8FD5-8211-6488-B848-00EAA0A931AC}"/>
              </a:ext>
            </a:extLst>
          </p:cNvPr>
          <p:cNvSpPr txBox="1"/>
          <p:nvPr/>
        </p:nvSpPr>
        <p:spPr>
          <a:xfrm>
            <a:off x="9474200" y="3037840"/>
            <a:ext cx="1981200" cy="1727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rgbClr val="7A1E2C"/>
                </a:solidFill>
                <a:latin typeface="Calibri" panose="020F0502020204030204" pitchFamily="34" charset="0"/>
              </a:rPr>
              <a:t>разделение властей.</a:t>
            </a:r>
          </a:p>
        </p:txBody>
      </p:sp>
      <p:grpSp>
        <p:nvGrpSpPr>
          <p:cNvPr id="21" name="Tricolour">
            <a:extLst>
              <a:ext uri="{FF2B5EF4-FFF2-40B4-BE49-F238E27FC236}">
                <a16:creationId xmlns:a16="http://schemas.microsoft.com/office/drawing/2014/main" id="{F224D9AC-E802-2966-AFA4-1FE78F6E7842}"/>
              </a:ext>
            </a:extLst>
          </p:cNvPr>
          <p:cNvGrpSpPr/>
          <p:nvPr/>
        </p:nvGrpSpPr>
        <p:grpSpPr>
          <a:xfrm>
            <a:off x="4470400" y="5069840"/>
            <a:ext cx="838200" cy="63500"/>
            <a:chOff x="4470400" y="5069840"/>
            <a:chExt cx="838200" cy="63500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436FD52D-8BAD-4CAE-EB87-E2657CEC4951}"/>
                </a:ext>
              </a:extLst>
            </p:cNvPr>
            <p:cNvSpPr/>
            <p:nvPr/>
          </p:nvSpPr>
          <p:spPr>
            <a:xfrm>
              <a:off x="4470400" y="5069840"/>
              <a:ext cx="2794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4F19572A-FFD8-22D1-E569-39C259B81D57}"/>
                </a:ext>
              </a:extLst>
            </p:cNvPr>
            <p:cNvSpPr/>
            <p:nvPr/>
          </p:nvSpPr>
          <p:spPr>
            <a:xfrm>
              <a:off x="4749800" y="5069840"/>
              <a:ext cx="2794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4ED0DBE5-344C-D174-0C70-B538D8439C52}"/>
                </a:ext>
              </a:extLst>
            </p:cNvPr>
            <p:cNvSpPr/>
            <p:nvPr/>
          </p:nvSpPr>
          <p:spPr>
            <a:xfrm>
              <a:off x="5029200" y="5069840"/>
              <a:ext cx="2794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E8A136D2-EA6A-4A4C-DA8B-356B9ADB782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131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B0FC6BF-3A01-F0EF-68F7-3E0C5A544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B2A47"/>
                </a:solidFill>
                <a:latin typeface="Georgia" panose="02040502050405020303" pitchFamily="18" charset="0"/>
              </a:rPr>
              <a:t>Конституция 1795 г.</a:t>
            </a:r>
          </a:p>
        </p:txBody>
      </p:sp>
      <p:grpSp>
        <p:nvGrpSpPr>
          <p:cNvPr id="6" name="Tricolour">
            <a:extLst>
              <a:ext uri="{FF2B5EF4-FFF2-40B4-BE49-F238E27FC236}">
                <a16:creationId xmlns:a16="http://schemas.microsoft.com/office/drawing/2014/main" id="{74D56E99-AD7B-C672-C3DA-BCB613D06EB7}"/>
              </a:ext>
            </a:extLst>
          </p:cNvPr>
          <p:cNvGrpSpPr/>
          <p:nvPr/>
        </p:nvGrpSpPr>
        <p:grpSpPr>
          <a:xfrm>
            <a:off x="635000" y="949452"/>
            <a:ext cx="838200" cy="63500"/>
            <a:chOff x="635000" y="949452"/>
            <a:chExt cx="838200" cy="635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74CAC571-998C-4D16-E200-E78314582950}"/>
                </a:ext>
              </a:extLst>
            </p:cNvPr>
            <p:cNvSpPr/>
            <p:nvPr/>
          </p:nvSpPr>
          <p:spPr>
            <a:xfrm>
              <a:off x="635000" y="949452"/>
              <a:ext cx="2794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D6EC0A43-994A-32B1-E9B8-8C257584B468}"/>
                </a:ext>
              </a:extLst>
            </p:cNvPr>
            <p:cNvSpPr/>
            <p:nvPr/>
          </p:nvSpPr>
          <p:spPr>
            <a:xfrm>
              <a:off x="914400" y="949452"/>
              <a:ext cx="2794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FADC031-A789-36ED-E693-77A4B81C09A8}"/>
                </a:ext>
              </a:extLst>
            </p:cNvPr>
            <p:cNvSpPr/>
            <p:nvPr/>
          </p:nvSpPr>
          <p:spPr>
            <a:xfrm>
              <a:off x="1193800" y="949452"/>
              <a:ext cx="2794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Legislative panel">
            <a:extLst>
              <a:ext uri="{FF2B5EF4-FFF2-40B4-BE49-F238E27FC236}">
                <a16:creationId xmlns:a16="http://schemas.microsoft.com/office/drawing/2014/main" id="{F1545796-5FF4-C863-0A11-FD8AF4DEA890}"/>
              </a:ext>
            </a:extLst>
          </p:cNvPr>
          <p:cNvSpPr/>
          <p:nvPr/>
        </p:nvSpPr>
        <p:spPr>
          <a:xfrm>
            <a:off x="609600" y="1254252"/>
            <a:ext cx="5181600" cy="5044948"/>
          </a:xfrm>
          <a:prstGeom prst="roundRect">
            <a:avLst>
              <a:gd name="adj" fmla="val 4000"/>
            </a:avLst>
          </a:prstGeom>
          <a:solidFill>
            <a:srgbClr val="E2E8F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egislative header">
            <a:extLst>
              <a:ext uri="{FF2B5EF4-FFF2-40B4-BE49-F238E27FC236}">
                <a16:creationId xmlns:a16="http://schemas.microsoft.com/office/drawing/2014/main" id="{1042CC41-8018-AF03-46E3-BC104093207E}"/>
              </a:ext>
            </a:extLst>
          </p:cNvPr>
          <p:cNvSpPr/>
          <p:nvPr/>
        </p:nvSpPr>
        <p:spPr>
          <a:xfrm>
            <a:off x="609600" y="1254252"/>
            <a:ext cx="5181600" cy="584200"/>
          </a:xfrm>
          <a:prstGeom prst="rect">
            <a:avLst/>
          </a:prstGeom>
          <a:solidFill>
            <a:srgbClr val="2D5B9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egislative corps">
            <a:extLst>
              <a:ext uri="{FF2B5EF4-FFF2-40B4-BE49-F238E27FC236}">
                <a16:creationId xmlns:a16="http://schemas.microsoft.com/office/drawing/2014/main" id="{53DE5043-C0C3-C530-9C3E-96F716D5223D}"/>
              </a:ext>
            </a:extLst>
          </p:cNvPr>
          <p:cNvSpPr txBox="1"/>
          <p:nvPr/>
        </p:nvSpPr>
        <p:spPr>
          <a:xfrm>
            <a:off x="812800" y="1254252"/>
            <a:ext cx="47752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b="1" dirty="0">
                <a:solidFill>
                  <a:srgbClr val="FFFFFF"/>
                </a:solidFill>
                <a:latin typeface="Georgia" panose="02040502050405020303" pitchFamily="18" charset="0"/>
              </a:rPr>
              <a:t>Законодательный корпус</a:t>
            </a:r>
          </a:p>
        </p:txBody>
      </p:sp>
      <p:sp>
        <p:nvSpPr>
          <p:cNvPr id="10" name="Chamber card">
            <a:extLst>
              <a:ext uri="{FF2B5EF4-FFF2-40B4-BE49-F238E27FC236}">
                <a16:creationId xmlns:a16="http://schemas.microsoft.com/office/drawing/2014/main" id="{08B8AB25-9484-C67F-D152-04DBFD68C944}"/>
              </a:ext>
            </a:extLst>
          </p:cNvPr>
          <p:cNvSpPr/>
          <p:nvPr/>
        </p:nvSpPr>
        <p:spPr>
          <a:xfrm>
            <a:off x="914400" y="2067052"/>
            <a:ext cx="457200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B8C3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ouncil of Five Hundred">
            <a:extLst>
              <a:ext uri="{FF2B5EF4-FFF2-40B4-BE49-F238E27FC236}">
                <a16:creationId xmlns:a16="http://schemas.microsoft.com/office/drawing/2014/main" id="{1DA3E47F-6BF4-FCA8-99E2-265D6C99F58C}"/>
              </a:ext>
            </a:extLst>
          </p:cNvPr>
          <p:cNvSpPr txBox="1"/>
          <p:nvPr/>
        </p:nvSpPr>
        <p:spPr>
          <a:xfrm>
            <a:off x="1117600" y="2067052"/>
            <a:ext cx="4165600" cy="1270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Нижняя палата – </a:t>
            </a:r>
            <a:r>
              <a:rPr lang="ru-RU" sz="2100" b="1" dirty="0">
                <a:solidFill>
                  <a:srgbClr val="2D5B97"/>
                </a:solidFill>
                <a:latin typeface="Calibri" panose="020F0502020204030204" pitchFamily="34" charset="0"/>
              </a:rPr>
              <a:t>Совет пятисот</a:t>
            </a:r>
            <a:b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</a:b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(обсуждение законопроектов)</a:t>
            </a:r>
          </a:p>
        </p:txBody>
      </p:sp>
      <p:cxnSp>
        <p:nvCxnSpPr>
          <p:cNvPr id="12" name="Arrow">
            <a:extLst>
              <a:ext uri="{FF2B5EF4-FFF2-40B4-BE49-F238E27FC236}">
                <a16:creationId xmlns:a16="http://schemas.microsoft.com/office/drawing/2014/main" id="{66465F87-8962-D42E-759F-C4CB04601AE6}"/>
              </a:ext>
            </a:extLst>
          </p:cNvPr>
          <p:cNvCxnSpPr/>
          <p:nvPr/>
        </p:nvCxnSpPr>
        <p:spPr>
          <a:xfrm>
            <a:off x="3200400" y="3362452"/>
            <a:ext cx="0" cy="406400"/>
          </a:xfrm>
          <a:prstGeom prst="line">
            <a:avLst/>
          </a:prstGeom>
          <a:ln w="22225">
            <a:solidFill>
              <a:srgbClr val="2D5B9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hamber card">
            <a:extLst>
              <a:ext uri="{FF2B5EF4-FFF2-40B4-BE49-F238E27FC236}">
                <a16:creationId xmlns:a16="http://schemas.microsoft.com/office/drawing/2014/main" id="{3ED273CD-7C93-BC67-1C07-DD87253E2880}"/>
              </a:ext>
            </a:extLst>
          </p:cNvPr>
          <p:cNvSpPr/>
          <p:nvPr/>
        </p:nvSpPr>
        <p:spPr>
          <a:xfrm>
            <a:off x="914400" y="3794252"/>
            <a:ext cx="4572000" cy="1422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B8C3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ouncil of Ancients">
            <a:extLst>
              <a:ext uri="{FF2B5EF4-FFF2-40B4-BE49-F238E27FC236}">
                <a16:creationId xmlns:a16="http://schemas.microsoft.com/office/drawing/2014/main" id="{72F0D77F-25AE-7149-64EB-05112E492574}"/>
              </a:ext>
            </a:extLst>
          </p:cNvPr>
          <p:cNvSpPr txBox="1"/>
          <p:nvPr/>
        </p:nvSpPr>
        <p:spPr>
          <a:xfrm>
            <a:off x="1117600" y="3794252"/>
            <a:ext cx="4165600" cy="1422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Верхняя палата – </a:t>
            </a:r>
            <a:r>
              <a:rPr lang="ru-RU" sz="2100" b="1" dirty="0">
                <a:solidFill>
                  <a:srgbClr val="2D5B97"/>
                </a:solidFill>
                <a:latin typeface="Calibri" panose="020F0502020204030204" pitchFamily="34" charset="0"/>
              </a:rPr>
              <a:t>Совет старейшин</a:t>
            </a:r>
            <a:b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</a:b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(принимала или отвергала законопроекты)</a:t>
            </a:r>
          </a:p>
        </p:txBody>
      </p:sp>
      <p:sp>
        <p:nvSpPr>
          <p:cNvPr id="15" name="Executive panel">
            <a:extLst>
              <a:ext uri="{FF2B5EF4-FFF2-40B4-BE49-F238E27FC236}">
                <a16:creationId xmlns:a16="http://schemas.microsoft.com/office/drawing/2014/main" id="{B72AC437-1C4D-2DDA-4201-675B6A9A270C}"/>
              </a:ext>
            </a:extLst>
          </p:cNvPr>
          <p:cNvSpPr/>
          <p:nvPr/>
        </p:nvSpPr>
        <p:spPr>
          <a:xfrm>
            <a:off x="6400800" y="1254252"/>
            <a:ext cx="5181600" cy="5044948"/>
          </a:xfrm>
          <a:prstGeom prst="roundRect">
            <a:avLst>
              <a:gd name="adj" fmla="val 4000"/>
            </a:avLst>
          </a:prstGeom>
          <a:solidFill>
            <a:srgbClr val="F3E3D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Executive header">
            <a:extLst>
              <a:ext uri="{FF2B5EF4-FFF2-40B4-BE49-F238E27FC236}">
                <a16:creationId xmlns:a16="http://schemas.microsoft.com/office/drawing/2014/main" id="{8CD3BF39-22EA-3A8C-23AB-F30B0DE59F96}"/>
              </a:ext>
            </a:extLst>
          </p:cNvPr>
          <p:cNvSpPr/>
          <p:nvPr/>
        </p:nvSpPr>
        <p:spPr>
          <a:xfrm>
            <a:off x="6400800" y="1254252"/>
            <a:ext cx="5181600" cy="584200"/>
          </a:xfrm>
          <a:prstGeom prst="rect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Executive power">
            <a:extLst>
              <a:ext uri="{FF2B5EF4-FFF2-40B4-BE49-F238E27FC236}">
                <a16:creationId xmlns:a16="http://schemas.microsoft.com/office/drawing/2014/main" id="{5F883D6B-EA90-7E9E-7531-115003332FD7}"/>
              </a:ext>
            </a:extLst>
          </p:cNvPr>
          <p:cNvSpPr txBox="1"/>
          <p:nvPr/>
        </p:nvSpPr>
        <p:spPr>
          <a:xfrm>
            <a:off x="6604000" y="1254252"/>
            <a:ext cx="47752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b="1" dirty="0">
                <a:solidFill>
                  <a:srgbClr val="FFFFFF"/>
                </a:solidFill>
                <a:latin typeface="Georgia" panose="02040502050405020303" pitchFamily="18" charset="0"/>
              </a:rPr>
              <a:t>Исполнительная власть</a:t>
            </a:r>
          </a:p>
        </p:txBody>
      </p:sp>
      <p:sp>
        <p:nvSpPr>
          <p:cNvPr id="18" name="Directory card">
            <a:extLst>
              <a:ext uri="{FF2B5EF4-FFF2-40B4-BE49-F238E27FC236}">
                <a16:creationId xmlns:a16="http://schemas.microsoft.com/office/drawing/2014/main" id="{A76D93C3-7F3B-E1D5-697F-79BFC3F33421}"/>
              </a:ext>
            </a:extLst>
          </p:cNvPr>
          <p:cNvSpPr/>
          <p:nvPr/>
        </p:nvSpPr>
        <p:spPr>
          <a:xfrm>
            <a:off x="6705600" y="2067052"/>
            <a:ext cx="3200400" cy="1778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B9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Directory">
            <a:extLst>
              <a:ext uri="{FF2B5EF4-FFF2-40B4-BE49-F238E27FC236}">
                <a16:creationId xmlns:a16="http://schemas.microsoft.com/office/drawing/2014/main" id="{73695855-E022-3F07-A630-D528DF31E6E8}"/>
              </a:ext>
            </a:extLst>
          </p:cNvPr>
          <p:cNvSpPr txBox="1"/>
          <p:nvPr/>
        </p:nvSpPr>
        <p:spPr>
          <a:xfrm>
            <a:off x="6883400" y="2067052"/>
            <a:ext cx="2870200" cy="177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7A1E2C"/>
                </a:solidFill>
                <a:latin typeface="Georgia" panose="02040502050405020303" pitchFamily="18" charset="0"/>
              </a:rPr>
              <a:t>Директория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– особый комитет </a:t>
            </a:r>
            <a:r>
              <a:rPr lang="ru-RU" sz="2000" b="1" dirty="0">
                <a:solidFill>
                  <a:srgbClr val="7A1E2C"/>
                </a:solidFill>
                <a:latin typeface="Calibri" panose="020F0502020204030204" pitchFamily="34" charset="0"/>
              </a:rPr>
              <a:t>из 5 человек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, избираемый Законодательным корпусом</a:t>
            </a:r>
          </a:p>
        </p:txBody>
      </p:sp>
      <p:pic>
        <p:nvPicPr>
          <p:cNvPr id="21" name="Gohier - member of the Directory in costume" descr="Член Директории в парадном костюме (Л.-Ж. Гойе). Офорт, изд. Ф. Бонвиля, 1799. Музей Карнавале">
            <a:extLst>
              <a:ext uri="{FF2B5EF4-FFF2-40B4-BE49-F238E27FC236}">
                <a16:creationId xmlns:a16="http://schemas.microsoft.com/office/drawing/2014/main" id="{6F731E17-AEDC-1A40-895A-F6A37B89FA8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2092452"/>
            <a:ext cx="1244600" cy="1727200"/>
          </a:xfrm>
          <a:prstGeom prst="ellipse">
            <a:avLst/>
          </a:prstGeom>
          <a:ln w="1587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2" name="Gohier - member of the Directory in costume ring">
            <a:extLst>
              <a:ext uri="{FF2B5EF4-FFF2-40B4-BE49-F238E27FC236}">
                <a16:creationId xmlns:a16="http://schemas.microsoft.com/office/drawing/2014/main" id="{539141AB-4997-8DF2-3AFD-AF441EC5EF91}"/>
              </a:ext>
            </a:extLst>
          </p:cNvPr>
          <p:cNvSpPr/>
          <p:nvPr/>
        </p:nvSpPr>
        <p:spPr>
          <a:xfrm>
            <a:off x="10083800" y="2041652"/>
            <a:ext cx="1346200" cy="1828800"/>
          </a:xfrm>
          <a:prstGeom prst="ellipse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Arrow">
            <a:extLst>
              <a:ext uri="{FF2B5EF4-FFF2-40B4-BE49-F238E27FC236}">
                <a16:creationId xmlns:a16="http://schemas.microsoft.com/office/drawing/2014/main" id="{45271955-EE0C-E097-7259-0D758BABE064}"/>
              </a:ext>
            </a:extLst>
          </p:cNvPr>
          <p:cNvCxnSpPr/>
          <p:nvPr/>
        </p:nvCxnSpPr>
        <p:spPr>
          <a:xfrm>
            <a:off x="5816600" y="2956052"/>
            <a:ext cx="863600" cy="0"/>
          </a:xfrm>
          <a:prstGeom prst="line">
            <a:avLst/>
          </a:prstGeom>
          <a:ln w="25400">
            <a:solidFill>
              <a:srgbClr val="A8854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Bracket">
            <a:extLst>
              <a:ext uri="{FF2B5EF4-FFF2-40B4-BE49-F238E27FC236}">
                <a16:creationId xmlns:a16="http://schemas.microsoft.com/office/drawing/2014/main" id="{58FC6DE4-C161-933D-63BA-FE49C29F111F}"/>
              </a:ext>
            </a:extLst>
          </p:cNvPr>
          <p:cNvCxnSpPr/>
          <p:nvPr/>
        </p:nvCxnSpPr>
        <p:spPr>
          <a:xfrm>
            <a:off x="6959600" y="4073652"/>
            <a:ext cx="4318000" cy="0"/>
          </a:xfrm>
          <a:prstGeom prst="line">
            <a:avLst/>
          </a:prstGeom>
          <a:ln w="9525">
            <a:solidFill>
              <a:srgbClr val="7A1E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Bracket tick">
            <a:extLst>
              <a:ext uri="{FF2B5EF4-FFF2-40B4-BE49-F238E27FC236}">
                <a16:creationId xmlns:a16="http://schemas.microsoft.com/office/drawing/2014/main" id="{767C3930-A529-55B8-7E25-D1E553C9E931}"/>
              </a:ext>
            </a:extLst>
          </p:cNvPr>
          <p:cNvCxnSpPr/>
          <p:nvPr/>
        </p:nvCxnSpPr>
        <p:spPr>
          <a:xfrm>
            <a:off x="6959600" y="4073652"/>
            <a:ext cx="0" cy="101600"/>
          </a:xfrm>
          <a:prstGeom prst="line">
            <a:avLst/>
          </a:prstGeom>
          <a:ln w="9525">
            <a:solidFill>
              <a:srgbClr val="7A1E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Bracket tick">
            <a:extLst>
              <a:ext uri="{FF2B5EF4-FFF2-40B4-BE49-F238E27FC236}">
                <a16:creationId xmlns:a16="http://schemas.microsoft.com/office/drawing/2014/main" id="{05EF403D-066F-4A59-E3FE-A287B32BEC12}"/>
              </a:ext>
            </a:extLst>
          </p:cNvPr>
          <p:cNvCxnSpPr/>
          <p:nvPr/>
        </p:nvCxnSpPr>
        <p:spPr>
          <a:xfrm>
            <a:off x="9118600" y="4073652"/>
            <a:ext cx="0" cy="101600"/>
          </a:xfrm>
          <a:prstGeom prst="line">
            <a:avLst/>
          </a:prstGeom>
          <a:ln w="9525">
            <a:solidFill>
              <a:srgbClr val="7A1E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Bracket tick">
            <a:extLst>
              <a:ext uri="{FF2B5EF4-FFF2-40B4-BE49-F238E27FC236}">
                <a16:creationId xmlns:a16="http://schemas.microsoft.com/office/drawing/2014/main" id="{9D6F3F6C-6E07-7C2B-490C-277A787284E5}"/>
              </a:ext>
            </a:extLst>
          </p:cNvPr>
          <p:cNvCxnSpPr/>
          <p:nvPr/>
        </p:nvCxnSpPr>
        <p:spPr>
          <a:xfrm>
            <a:off x="11277600" y="4073652"/>
            <a:ext cx="0" cy="101600"/>
          </a:xfrm>
          <a:prstGeom prst="line">
            <a:avLst/>
          </a:prstGeom>
          <a:ln w="9525">
            <a:solidFill>
              <a:srgbClr val="7A1E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Bracket stem">
            <a:extLst>
              <a:ext uri="{FF2B5EF4-FFF2-40B4-BE49-F238E27FC236}">
                <a16:creationId xmlns:a16="http://schemas.microsoft.com/office/drawing/2014/main" id="{CE99A01F-356B-4B2E-3FD1-E830EE84EA20}"/>
              </a:ext>
            </a:extLst>
          </p:cNvPr>
          <p:cNvCxnSpPr/>
          <p:nvPr/>
        </p:nvCxnSpPr>
        <p:spPr>
          <a:xfrm>
            <a:off x="8305800" y="3870452"/>
            <a:ext cx="0" cy="203200"/>
          </a:xfrm>
          <a:prstGeom prst="line">
            <a:avLst/>
          </a:prstGeom>
          <a:ln w="9525">
            <a:solidFill>
              <a:srgbClr val="7A1E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xecutive body">
            <a:extLst>
              <a:ext uri="{FF2B5EF4-FFF2-40B4-BE49-F238E27FC236}">
                <a16:creationId xmlns:a16="http://schemas.microsoft.com/office/drawing/2014/main" id="{EB6C5AF1-97B9-9023-09A2-D2A8A43987E3}"/>
              </a:ext>
            </a:extLst>
          </p:cNvPr>
          <p:cNvSpPr/>
          <p:nvPr/>
        </p:nvSpPr>
        <p:spPr>
          <a:xfrm>
            <a:off x="6553200" y="4251452"/>
            <a:ext cx="1574800" cy="939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9B9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Body Rectangle 14">
            <a:extLst>
              <a:ext uri="{FF2B5EF4-FFF2-40B4-BE49-F238E27FC236}">
                <a16:creationId xmlns:a16="http://schemas.microsoft.com/office/drawing/2014/main" id="{66F31569-28DD-0D73-F880-0CAD3B8698BC}"/>
              </a:ext>
            </a:extLst>
          </p:cNvPr>
          <p:cNvSpPr txBox="1"/>
          <p:nvPr/>
        </p:nvSpPr>
        <p:spPr>
          <a:xfrm>
            <a:off x="6604000" y="4251452"/>
            <a:ext cx="1473200" cy="939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00" b="1" dirty="0">
                <a:solidFill>
                  <a:srgbClr val="1B2A47"/>
                </a:solidFill>
                <a:latin typeface="Calibri" panose="020F0502020204030204" pitchFamily="34" charset="0"/>
              </a:rPr>
              <a:t>Министры</a:t>
            </a:r>
          </a:p>
        </p:txBody>
      </p:sp>
      <p:sp>
        <p:nvSpPr>
          <p:cNvPr id="31" name="Executive body">
            <a:extLst>
              <a:ext uri="{FF2B5EF4-FFF2-40B4-BE49-F238E27FC236}">
                <a16:creationId xmlns:a16="http://schemas.microsoft.com/office/drawing/2014/main" id="{497FFCE3-4162-EA96-E5BA-E6113293C745}"/>
              </a:ext>
            </a:extLst>
          </p:cNvPr>
          <p:cNvSpPr/>
          <p:nvPr/>
        </p:nvSpPr>
        <p:spPr>
          <a:xfrm>
            <a:off x="8204200" y="4251452"/>
            <a:ext cx="1574800" cy="939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9B9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Body Rectangle 15">
            <a:extLst>
              <a:ext uri="{FF2B5EF4-FFF2-40B4-BE49-F238E27FC236}">
                <a16:creationId xmlns:a16="http://schemas.microsoft.com/office/drawing/2014/main" id="{0BF0FECB-32B3-1111-4796-9613F83B7A65}"/>
              </a:ext>
            </a:extLst>
          </p:cNvPr>
          <p:cNvSpPr txBox="1"/>
          <p:nvPr/>
        </p:nvSpPr>
        <p:spPr>
          <a:xfrm>
            <a:off x="8255000" y="4251452"/>
            <a:ext cx="1473200" cy="939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00" b="1" dirty="0">
                <a:solidFill>
                  <a:srgbClr val="1B2A47"/>
                </a:solidFill>
                <a:latin typeface="Calibri" panose="020F0502020204030204" pitchFamily="34" charset="0"/>
              </a:rPr>
              <a:t>Департаменты власти</a:t>
            </a:r>
          </a:p>
        </p:txBody>
      </p:sp>
      <p:sp>
        <p:nvSpPr>
          <p:cNvPr id="33" name="Executive body">
            <a:extLst>
              <a:ext uri="{FF2B5EF4-FFF2-40B4-BE49-F238E27FC236}">
                <a16:creationId xmlns:a16="http://schemas.microsoft.com/office/drawing/2014/main" id="{C1CB5768-55BC-047F-5BD4-9C77D681E3ED}"/>
              </a:ext>
            </a:extLst>
          </p:cNvPr>
          <p:cNvSpPr/>
          <p:nvPr/>
        </p:nvSpPr>
        <p:spPr>
          <a:xfrm>
            <a:off x="9855200" y="4251452"/>
            <a:ext cx="1574800" cy="939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9B9B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Body Rectangle 16">
            <a:extLst>
              <a:ext uri="{FF2B5EF4-FFF2-40B4-BE49-F238E27FC236}">
                <a16:creationId xmlns:a16="http://schemas.microsoft.com/office/drawing/2014/main" id="{1C8CD5F9-C0A9-28A6-53DE-493E42494ACB}"/>
              </a:ext>
            </a:extLst>
          </p:cNvPr>
          <p:cNvSpPr txBox="1"/>
          <p:nvPr/>
        </p:nvSpPr>
        <p:spPr>
          <a:xfrm>
            <a:off x="9906000" y="4251452"/>
            <a:ext cx="1473200" cy="939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600" b="1" dirty="0">
                <a:solidFill>
                  <a:srgbClr val="1B2A47"/>
                </a:solidFill>
                <a:latin typeface="Calibri" panose="020F0502020204030204" pitchFamily="34" charset="0"/>
              </a:rPr>
              <a:t>Военное командование</a:t>
            </a:r>
          </a:p>
        </p:txBody>
      </p:sp>
      <p:sp>
        <p:nvSpPr>
          <p:cNvPr id="35" name="Signature 100ballnik.com">
            <a:extLst>
              <a:ext uri="{FF2B5EF4-FFF2-40B4-BE49-F238E27FC236}">
                <a16:creationId xmlns:a16="http://schemas.microsoft.com/office/drawing/2014/main" id="{328477EA-96CA-8B61-1410-DB4A25956BF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313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1570FBF-097E-7687-4CBD-6DFEC0FAA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6400"/>
            <a:ext cx="10972800" cy="60807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200" b="1" dirty="0">
                <a:solidFill>
                  <a:srgbClr val="B4442E"/>
                </a:solidFill>
                <a:latin typeface="Georgia" panose="02040502050405020303" pitchFamily="18" charset="0"/>
              </a:rPr>
              <a:t>2.</a:t>
            </a:r>
            <a:r>
              <a:rPr lang="ru-RU" sz="3400" b="1" dirty="0">
                <a:solidFill>
                  <a:srgbClr val="F3ECDD"/>
                </a:solidFill>
                <a:latin typeface="Georgia" panose="02040502050405020303" pitchFamily="18" charset="0"/>
              </a:rPr>
              <a:t> Шаткий режим Директории</a:t>
            </a:r>
          </a:p>
        </p:txBody>
      </p:sp>
      <p:grpSp>
        <p:nvGrpSpPr>
          <p:cNvPr id="6" name="Tricolour">
            <a:extLst>
              <a:ext uri="{FF2B5EF4-FFF2-40B4-BE49-F238E27FC236}">
                <a16:creationId xmlns:a16="http://schemas.microsoft.com/office/drawing/2014/main" id="{CD04B5DC-7CE3-D34A-6622-9491D5DACE73}"/>
              </a:ext>
            </a:extLst>
          </p:cNvPr>
          <p:cNvGrpSpPr/>
          <p:nvPr/>
        </p:nvGrpSpPr>
        <p:grpSpPr>
          <a:xfrm>
            <a:off x="635000" y="1166876"/>
            <a:ext cx="838200" cy="63500"/>
            <a:chOff x="635000" y="1166876"/>
            <a:chExt cx="838200" cy="635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DAE83E66-CA76-1985-022A-BF1CE913D3BF}"/>
                </a:ext>
              </a:extLst>
            </p:cNvPr>
            <p:cNvSpPr/>
            <p:nvPr/>
          </p:nvSpPr>
          <p:spPr>
            <a:xfrm>
              <a:off x="635000" y="1166876"/>
              <a:ext cx="2794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28AE5FD7-A331-5D3F-C4D8-804C977F3E1F}"/>
                </a:ext>
              </a:extLst>
            </p:cNvPr>
            <p:cNvSpPr/>
            <p:nvPr/>
          </p:nvSpPr>
          <p:spPr>
            <a:xfrm>
              <a:off x="914400" y="1166876"/>
              <a:ext cx="2794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F43FA3D7-B466-77F3-B9CD-65CE4E82B041}"/>
                </a:ext>
              </a:extLst>
            </p:cNvPr>
            <p:cNvSpPr/>
            <p:nvPr/>
          </p:nvSpPr>
          <p:spPr>
            <a:xfrm>
              <a:off x="1193800" y="1166876"/>
              <a:ext cx="2794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" name="Coup of 18 Fructidor 1797" descr="А. Жирарде, П.-Г. Берто. «Знаменитый день 18 фрюктидора V года» (4 сентября 1797 г.). Гравюра, 1798. Музей Карнавале">
            <a:extLst>
              <a:ext uri="{FF2B5EF4-FFF2-40B4-BE49-F238E27FC236}">
                <a16:creationId xmlns:a16="http://schemas.microsoft.com/office/drawing/2014/main" id="{54CB6384-07E6-9FA8-6BD2-2ECA5732610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598676"/>
            <a:ext cx="5588000" cy="4546600"/>
          </a:xfrm>
          <a:prstGeom prst="rect">
            <a:avLst/>
          </a:prstGeom>
        </p:spPr>
      </p:pic>
      <p:sp>
        <p:nvSpPr>
          <p:cNvPr id="9" name="Coup of 18 Fructidor 1797 frame">
            <a:extLst>
              <a:ext uri="{FF2B5EF4-FFF2-40B4-BE49-F238E27FC236}">
                <a16:creationId xmlns:a16="http://schemas.microsoft.com/office/drawing/2014/main" id="{A163295C-FA1D-870B-F1E9-69073373DEB4}"/>
              </a:ext>
            </a:extLst>
          </p:cNvPr>
          <p:cNvSpPr/>
          <p:nvPr/>
        </p:nvSpPr>
        <p:spPr>
          <a:xfrm>
            <a:off x="635000" y="1522476"/>
            <a:ext cx="5740400" cy="4699000"/>
          </a:xfrm>
          <a:prstGeom prst="rect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Violations">
            <a:extLst>
              <a:ext uri="{FF2B5EF4-FFF2-40B4-BE49-F238E27FC236}">
                <a16:creationId xmlns:a16="http://schemas.microsoft.com/office/drawing/2014/main" id="{FF507F5D-9C36-B35B-ECA2-F2324AB715E1}"/>
              </a:ext>
            </a:extLst>
          </p:cNvPr>
          <p:cNvSpPr txBox="1"/>
          <p:nvPr/>
        </p:nvSpPr>
        <p:spPr>
          <a:xfrm>
            <a:off x="6756400" y="1573276"/>
            <a:ext cx="48260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Нарушения Конституции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 и </a:t>
            </a:r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государственные перевороты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 сопровождали всё правление Директории.</a:t>
            </a:r>
          </a:p>
        </p:txBody>
      </p:sp>
      <p:cxnSp>
        <p:nvCxnSpPr>
          <p:cNvPr id="11" name="Rule">
            <a:extLst>
              <a:ext uri="{FF2B5EF4-FFF2-40B4-BE49-F238E27FC236}">
                <a16:creationId xmlns:a16="http://schemas.microsoft.com/office/drawing/2014/main" id="{374F1D54-4735-38D4-B4E0-63F3710FD353}"/>
              </a:ext>
            </a:extLst>
          </p:cNvPr>
          <p:cNvCxnSpPr/>
          <p:nvPr/>
        </p:nvCxnSpPr>
        <p:spPr>
          <a:xfrm>
            <a:off x="6756400" y="3203956"/>
            <a:ext cx="1117600" cy="0"/>
          </a:xfrm>
          <a:prstGeom prst="line">
            <a:avLst/>
          </a:prstGeom>
          <a:ln w="9525">
            <a:solidFill>
              <a:srgbClr val="CDB2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eesaw">
            <a:extLst>
              <a:ext uri="{FF2B5EF4-FFF2-40B4-BE49-F238E27FC236}">
                <a16:creationId xmlns:a16="http://schemas.microsoft.com/office/drawing/2014/main" id="{BC3B215D-40C5-0895-C0C2-83C94580FD1B}"/>
              </a:ext>
            </a:extLst>
          </p:cNvPr>
          <p:cNvSpPr txBox="1"/>
          <p:nvPr/>
        </p:nvSpPr>
        <p:spPr>
          <a:xfrm>
            <a:off x="6756400" y="3381756"/>
            <a:ext cx="48260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Эти перевороты и колебания режима Директории </a:t>
            </a:r>
            <a:r>
              <a:rPr lang="ru-RU" sz="2300" b="1" dirty="0">
                <a:solidFill>
                  <a:srgbClr val="CDB27E"/>
                </a:solidFill>
                <a:latin typeface="Calibri" panose="020F0502020204030204" pitchFamily="34" charset="0"/>
              </a:rPr>
              <a:t>«вправо» и «влево»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 историки нередко называли </a:t>
            </a:r>
            <a:r>
              <a:rPr lang="ru-RU" sz="2600" b="1" i="1" dirty="0">
                <a:solidFill>
                  <a:srgbClr val="CDB27E"/>
                </a:solidFill>
                <a:latin typeface="Georgia" panose="02040502050405020303" pitchFamily="18" charset="0"/>
              </a:rPr>
              <a:t>«политикой качелей»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44892022-9874-0384-1665-C7AC1F137F5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22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37FEB6D-380C-D187-B4B5-51BAC2058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B2A47"/>
                </a:solidFill>
                <a:latin typeface="Georgia" panose="02040502050405020303" pitchFamily="18" charset="0"/>
              </a:rPr>
              <a:t>В это время </a:t>
            </a:r>
            <a:r>
              <a:rPr lang="ru-RU" sz="3400" b="1" dirty="0">
                <a:solidFill>
                  <a:srgbClr val="7A1E2C"/>
                </a:solidFill>
                <a:latin typeface="Georgia" panose="02040502050405020303" pitchFamily="18" charset="0"/>
              </a:rPr>
              <a:t>возрастает значение армии</a:t>
            </a:r>
            <a:r>
              <a:rPr lang="ru-RU" sz="3400" b="1" dirty="0">
                <a:solidFill>
                  <a:srgbClr val="1B2A47"/>
                </a:solidFill>
                <a:latin typeface="Georgia" panose="02040502050405020303" pitchFamily="18" charset="0"/>
              </a:rPr>
              <a:t>.</a:t>
            </a:r>
          </a:p>
        </p:txBody>
      </p:sp>
      <p:grpSp>
        <p:nvGrpSpPr>
          <p:cNvPr id="6" name="Tricolour">
            <a:extLst>
              <a:ext uri="{FF2B5EF4-FFF2-40B4-BE49-F238E27FC236}">
                <a16:creationId xmlns:a16="http://schemas.microsoft.com/office/drawing/2014/main" id="{7D2BF55E-E696-250B-BDC8-80132AB8E541}"/>
              </a:ext>
            </a:extLst>
          </p:cNvPr>
          <p:cNvGrpSpPr/>
          <p:nvPr/>
        </p:nvGrpSpPr>
        <p:grpSpPr>
          <a:xfrm>
            <a:off x="635000" y="1025652"/>
            <a:ext cx="838200" cy="63500"/>
            <a:chOff x="635000" y="1025652"/>
            <a:chExt cx="838200" cy="635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69C95AE4-1C82-DF3A-E3BC-63B12BFF8362}"/>
                </a:ext>
              </a:extLst>
            </p:cNvPr>
            <p:cNvSpPr/>
            <p:nvPr/>
          </p:nvSpPr>
          <p:spPr>
            <a:xfrm>
              <a:off x="635000" y="1025652"/>
              <a:ext cx="2794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7C6EF5CC-E71A-0B6D-8224-1D1BADC76A34}"/>
                </a:ext>
              </a:extLst>
            </p:cNvPr>
            <p:cNvSpPr/>
            <p:nvPr/>
          </p:nvSpPr>
          <p:spPr>
            <a:xfrm>
              <a:off x="914400" y="1025652"/>
              <a:ext cx="2794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9A93B592-257B-84AE-1200-B95D42C18EE5}"/>
                </a:ext>
              </a:extLst>
            </p:cNvPr>
            <p:cNvSpPr/>
            <p:nvPr/>
          </p:nvSpPr>
          <p:spPr>
            <a:xfrm>
              <a:off x="1193800" y="1025652"/>
              <a:ext cx="2794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Helman after Monnet - 13 Vendemiaire 1795 mat">
            <a:extLst>
              <a:ext uri="{FF2B5EF4-FFF2-40B4-BE49-F238E27FC236}">
                <a16:creationId xmlns:a16="http://schemas.microsoft.com/office/drawing/2014/main" id="{636CA45E-08E0-44A5-B3F7-039753D3C755}"/>
              </a:ext>
            </a:extLst>
          </p:cNvPr>
          <p:cNvSpPr/>
          <p:nvPr/>
        </p:nvSpPr>
        <p:spPr>
          <a:xfrm>
            <a:off x="609600" y="1330452"/>
            <a:ext cx="6172200" cy="38608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Helman after Monnet - 13 Vendemiaire 1795" descr="И.-С. Эльман по рис. Ш. Монне. 13 вандемьера IV года (5 октября 1795 г.): бой у церкви Сен-Рок. Гравюра, около 1797. Музей Карнавале">
            <a:extLst>
              <a:ext uri="{FF2B5EF4-FFF2-40B4-BE49-F238E27FC236}">
                <a16:creationId xmlns:a16="http://schemas.microsoft.com/office/drawing/2014/main" id="{459A5020-5BCB-A172-74A4-3DEF3AF78C2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432052"/>
            <a:ext cx="5969000" cy="3657600"/>
          </a:xfrm>
          <a:prstGeom prst="rect">
            <a:avLst/>
          </a:prstGeom>
        </p:spPr>
      </p:pic>
      <p:sp>
        <p:nvSpPr>
          <p:cNvPr id="10" name="Paris 1795">
            <a:extLst>
              <a:ext uri="{FF2B5EF4-FFF2-40B4-BE49-F238E27FC236}">
                <a16:creationId xmlns:a16="http://schemas.microsoft.com/office/drawing/2014/main" id="{F2F59C4C-11D7-6950-7173-1E985DA6747B}"/>
              </a:ext>
            </a:extLst>
          </p:cNvPr>
          <p:cNvSpPr txBox="1"/>
          <p:nvPr/>
        </p:nvSpPr>
        <p:spPr>
          <a:xfrm>
            <a:off x="7213600" y="1381252"/>
            <a:ext cx="4368800" cy="2042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Впервые войска были использованы против недовольных парижан уже </a:t>
            </a:r>
            <a:r>
              <a:rPr lang="ru-RU" sz="2400" b="1" dirty="0">
                <a:solidFill>
                  <a:srgbClr val="7A1E2C"/>
                </a:solidFill>
                <a:latin typeface="Georgia" panose="02040502050405020303" pitchFamily="18" charset="0"/>
              </a:rPr>
              <a:t>в 1795 г.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, значительную роль тогда сыграл молодой генерал 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Наполеон Бонапарт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1" name="Coups">
            <a:extLst>
              <a:ext uri="{FF2B5EF4-FFF2-40B4-BE49-F238E27FC236}">
                <a16:creationId xmlns:a16="http://schemas.microsoft.com/office/drawing/2014/main" id="{83FE8722-36FF-AA70-88F8-78CFD2EE33AF}"/>
              </a:ext>
            </a:extLst>
          </p:cNvPr>
          <p:cNvSpPr txBox="1"/>
          <p:nvPr/>
        </p:nvSpPr>
        <p:spPr>
          <a:xfrm>
            <a:off x="7213600" y="3626612"/>
            <a:ext cx="4368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Помогала армия и в совершении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государственных переворотов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3" name="Appiani - General Bonaparte 1796" descr="А. Аппиани. Генерал Бонапарт, 1796">
            <a:extLst>
              <a:ext uri="{FF2B5EF4-FFF2-40B4-BE49-F238E27FC236}">
                <a16:creationId xmlns:a16="http://schemas.microsoft.com/office/drawing/2014/main" id="{8C912905-4A23-04CE-3C71-905ECFD7C61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0" y="4597400"/>
            <a:ext cx="1219200" cy="1625600"/>
          </a:xfrm>
          <a:prstGeom prst="ellipse">
            <a:avLst/>
          </a:prstGeom>
          <a:ln w="1587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Appiani - General Bonaparte 1796 ring">
            <a:extLst>
              <a:ext uri="{FF2B5EF4-FFF2-40B4-BE49-F238E27FC236}">
                <a16:creationId xmlns:a16="http://schemas.microsoft.com/office/drawing/2014/main" id="{B7EE56C6-28C7-8F8B-7B70-58D5CD3B12FA}"/>
              </a:ext>
            </a:extLst>
          </p:cNvPr>
          <p:cNvSpPr/>
          <p:nvPr/>
        </p:nvSpPr>
        <p:spPr>
          <a:xfrm>
            <a:off x="7150100" y="4533900"/>
            <a:ext cx="1346200" cy="1752600"/>
          </a:xfrm>
          <a:prstGeom prst="ellipse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D07E4BEC-C4F8-273D-9BF2-42473E9EB69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276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D5AFCF8-5009-4E1D-CCC9-A798A6038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B2A47"/>
                </a:solidFill>
                <a:latin typeface="Georgia" panose="02040502050405020303" pitchFamily="18" charset="0"/>
              </a:rPr>
              <a:t>Войны Директории</a:t>
            </a:r>
          </a:p>
        </p:txBody>
      </p:sp>
      <p:grpSp>
        <p:nvGrpSpPr>
          <p:cNvPr id="6" name="Tricolour">
            <a:extLst>
              <a:ext uri="{FF2B5EF4-FFF2-40B4-BE49-F238E27FC236}">
                <a16:creationId xmlns:a16="http://schemas.microsoft.com/office/drawing/2014/main" id="{06540769-4966-D388-4028-E158B17CE3A5}"/>
              </a:ext>
            </a:extLst>
          </p:cNvPr>
          <p:cNvGrpSpPr/>
          <p:nvPr/>
        </p:nvGrpSpPr>
        <p:grpSpPr>
          <a:xfrm>
            <a:off x="635000" y="974852"/>
            <a:ext cx="838200" cy="63500"/>
            <a:chOff x="635000" y="974852"/>
            <a:chExt cx="838200" cy="635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13FF759A-080A-E363-EB6A-BF16B8FDC27B}"/>
                </a:ext>
              </a:extLst>
            </p:cNvPr>
            <p:cNvSpPr/>
            <p:nvPr/>
          </p:nvSpPr>
          <p:spPr>
            <a:xfrm>
              <a:off x="635000" y="974852"/>
              <a:ext cx="2794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6FDBF648-4612-16A2-FE88-A3ED92497F4A}"/>
                </a:ext>
              </a:extLst>
            </p:cNvPr>
            <p:cNvSpPr/>
            <p:nvPr/>
          </p:nvSpPr>
          <p:spPr>
            <a:xfrm>
              <a:off x="914400" y="974852"/>
              <a:ext cx="2794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B86136A-3ECC-6859-F8FB-125C735DF057}"/>
                </a:ext>
              </a:extLst>
            </p:cNvPr>
            <p:cNvSpPr/>
            <p:nvPr/>
          </p:nvSpPr>
          <p:spPr>
            <a:xfrm>
              <a:off x="1193800" y="974852"/>
              <a:ext cx="2794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7" name="Table Table 2">
            <a:extLst>
              <a:ext uri="{FF2B5EF4-FFF2-40B4-BE49-F238E27FC236}">
                <a16:creationId xmlns:a16="http://schemas.microsoft.com/office/drawing/2014/main" id="{E8F6862A-FBAA-7F63-239F-388A48D18C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902105"/>
              </p:ext>
            </p:extLst>
          </p:nvPr>
        </p:nvGraphicFramePr>
        <p:xfrm>
          <a:off x="609600" y="1279652"/>
          <a:ext cx="9144000" cy="4495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7014054"/>
                    </a:ext>
                  </a:extLst>
                </a:gridCol>
                <a:gridCol w="2997200">
                  <a:extLst>
                    <a:ext uri="{9D8B030D-6E8A-4147-A177-3AD203B41FA5}">
                      <a16:colId xmlns:a16="http://schemas.microsoft.com/office/drawing/2014/main" val="3411996751"/>
                    </a:ext>
                  </a:extLst>
                </a:gridCol>
                <a:gridCol w="4241800">
                  <a:extLst>
                    <a:ext uri="{9D8B030D-6E8A-4147-A177-3AD203B41FA5}">
                      <a16:colId xmlns:a16="http://schemas.microsoft.com/office/drawing/2014/main" val="2228432802"/>
                    </a:ext>
                  </a:extLst>
                </a:gridCol>
              </a:tblGrid>
              <a:tr h="5588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100" b="1" i="0" dirty="0">
                        <a:solidFill>
                          <a:srgbClr val="FFFFFF"/>
                        </a:solidFill>
                        <a:latin typeface="Georgia" panose="02040502050405020303" pitchFamily="18" charset="0"/>
                      </a:endParaRP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1" i="0" dirty="0">
                          <a:solidFill>
                            <a:srgbClr val="FFFFFF"/>
                          </a:solidFill>
                          <a:latin typeface="Georgia" panose="02040502050405020303" pitchFamily="18" charset="0"/>
                        </a:rPr>
                        <a:t> Годы</a:t>
                      </a:r>
                    </a:p>
                  </a:txBody>
                  <a:tcPr marL="127000" marR="101600" marT="76200" marB="76200" anchor="ctr">
                    <a:lnL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100" b="1" i="0" dirty="0">
                        <a:solidFill>
                          <a:srgbClr val="FFFFFF"/>
                        </a:solidFill>
                        <a:latin typeface="Georgia" panose="02040502050405020303" pitchFamily="18" charset="0"/>
                      </a:endParaRP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1" i="0" dirty="0">
                          <a:solidFill>
                            <a:srgbClr val="FFFFFF"/>
                          </a:solidFill>
                          <a:latin typeface="Georgia" panose="02040502050405020303" pitchFamily="18" charset="0"/>
                        </a:rPr>
                        <a:t> Событие</a:t>
                      </a:r>
                    </a:p>
                  </a:txBody>
                  <a:tcPr marL="127000" marR="101600" marT="76200" marB="76200" anchor="ctr">
                    <a:lnL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100" b="1" i="0" dirty="0">
                        <a:solidFill>
                          <a:srgbClr val="FFFFFF"/>
                        </a:solidFill>
                        <a:latin typeface="Georgia" panose="02040502050405020303" pitchFamily="18" charset="0"/>
                      </a:endParaRP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100" b="1" i="0" dirty="0">
                          <a:solidFill>
                            <a:srgbClr val="FFFFFF"/>
                          </a:solidFill>
                          <a:latin typeface="Georgia" panose="02040502050405020303" pitchFamily="18" charset="0"/>
                        </a:rPr>
                        <a:t> Значение</a:t>
                      </a:r>
                    </a:p>
                  </a:txBody>
                  <a:tcPr marL="127000" marR="101600" marT="76200" marB="76200" anchor="ctr">
                    <a:lnL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969863"/>
                  </a:ext>
                </a:extLst>
              </a:tr>
              <a:tr h="1270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200" b="1" i="0" dirty="0">
                        <a:solidFill>
                          <a:srgbClr val="7A1E2C"/>
                        </a:solidFill>
                        <a:latin typeface="Georgia" panose="02040502050405020303" pitchFamily="18" charset="0"/>
                      </a:endParaRP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rgbClr val="7A1E2C"/>
                          </a:solidFill>
                          <a:latin typeface="Georgia" panose="02040502050405020303" pitchFamily="18" charset="0"/>
                        </a:rPr>
                        <a:t> 1795 - 1796</a:t>
                      </a:r>
                    </a:p>
                  </a:txBody>
                  <a:tcPr marL="127000" marR="101600" marT="76200" marB="76200" anchor="ctr">
                    <a:lnL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900" b="1" i="0" dirty="0">
                          <a:solidFill>
                            <a:srgbClr val="1B2A47"/>
                          </a:solidFill>
                          <a:latin typeface="Calibri" panose="020F0502020204030204" pitchFamily="34" charset="0"/>
                        </a:rPr>
                        <a:t>Война против антифранцузской коалиции</a:t>
                      </a:r>
                    </a:p>
                  </a:txBody>
                  <a:tcPr marL="127000" marR="101600" marT="76200" marB="76200" anchor="ctr">
                    <a:lnL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0E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9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Бельгия присоединена к Франции.</a:t>
                      </a: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9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Голландия – зависимая республика</a:t>
                      </a:r>
                    </a:p>
                  </a:txBody>
                  <a:tcPr marL="127000" marR="101600" marT="76200" marB="76200" anchor="ctr">
                    <a:lnL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0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371012"/>
                  </a:ext>
                </a:extLst>
              </a:tr>
              <a:tr h="1270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200" b="1" i="0" dirty="0">
                        <a:solidFill>
                          <a:srgbClr val="7A1E2C"/>
                        </a:solidFill>
                        <a:latin typeface="Georgia" panose="02040502050405020303" pitchFamily="18" charset="0"/>
                      </a:endParaRP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rgbClr val="7A1E2C"/>
                          </a:solidFill>
                          <a:latin typeface="Georgia" panose="02040502050405020303" pitchFamily="18" charset="0"/>
                        </a:rPr>
                        <a:t> 1796 - 1797</a:t>
                      </a:r>
                    </a:p>
                  </a:txBody>
                  <a:tcPr marL="127000" marR="101600" marT="76200" marB="76200" anchor="ctr">
                    <a:lnL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900" b="1" i="0" dirty="0">
                        <a:solidFill>
                          <a:srgbClr val="1B2A47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900" b="1" i="0" dirty="0">
                          <a:solidFill>
                            <a:srgbClr val="1B2A47"/>
                          </a:solidFill>
                          <a:latin typeface="Calibri" panose="020F0502020204030204" pitchFamily="34" charset="0"/>
                        </a:rPr>
                        <a:t> Итальянский поход</a:t>
                      </a:r>
                    </a:p>
                  </a:txBody>
                  <a:tcPr marL="127000" marR="101600" marT="76200" marB="76200" anchor="ctr">
                    <a:lnL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900" b="0" i="0" dirty="0">
                        <a:solidFill>
                          <a:srgbClr val="2B2A2C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9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На территории Италии созданы зависимые от Франции республики</a:t>
                      </a:r>
                    </a:p>
                  </a:txBody>
                  <a:tcPr marL="127000" marR="101600" marT="76200" marB="76200" anchor="ctr">
                    <a:lnL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795558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2200" b="1" i="0" dirty="0">
                        <a:solidFill>
                          <a:srgbClr val="7A1E2C"/>
                        </a:solidFill>
                        <a:latin typeface="Georgia" panose="02040502050405020303" pitchFamily="18" charset="0"/>
                      </a:endParaRP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rgbClr val="7A1E2C"/>
                          </a:solidFill>
                          <a:latin typeface="Georgia" panose="02040502050405020303" pitchFamily="18" charset="0"/>
                        </a:rPr>
                        <a:t> 1798 -1799</a:t>
                      </a:r>
                    </a:p>
                  </a:txBody>
                  <a:tcPr marL="127000" marR="101600" marT="76200" marB="76200" anchor="ctr">
                    <a:lnL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C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900" b="1" i="0" dirty="0">
                        <a:solidFill>
                          <a:srgbClr val="1B2A47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900" b="1" i="0" dirty="0">
                          <a:solidFill>
                            <a:srgbClr val="1B2A47"/>
                          </a:solidFill>
                          <a:latin typeface="Calibri" panose="020F0502020204030204" pitchFamily="34" charset="0"/>
                        </a:rPr>
                        <a:t> Экспедиция в Египет</a:t>
                      </a:r>
                    </a:p>
                  </a:txBody>
                  <a:tcPr marL="127000" marR="101600" marT="76200" marB="76200" anchor="ctr">
                    <a:lnL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0E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9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Захват Египта.</a:t>
                      </a: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9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Английская эскадра уничтожила французский флот.</a:t>
                      </a: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900" b="0" i="0" dirty="0">
                          <a:solidFill>
                            <a:srgbClr val="2B2A2C"/>
                          </a:solidFill>
                          <a:latin typeface="Calibri" panose="020F0502020204030204" pitchFamily="34" charset="0"/>
                        </a:rPr>
                        <a:t>Наполеон вернулся во Францию.</a:t>
                      </a:r>
                    </a:p>
                  </a:txBody>
                  <a:tcPr marL="127000" marR="101600" marT="76200" marB="76200" anchor="ctr">
                    <a:lnL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9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0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503892"/>
                  </a:ext>
                </a:extLst>
              </a:tr>
            </a:tbl>
          </a:graphicData>
        </a:graphic>
      </p:graphicFrame>
      <p:pic>
        <p:nvPicPr>
          <p:cNvPr id="9" name="Alliance feast on the Dam 1795" descr="Праздник союза Батавской республики с Францией на площади Дам в Амстердаме, 1795. Гравюра, 1796. Рейксмузеум">
            <a:extLst>
              <a:ext uri="{FF2B5EF4-FFF2-40B4-BE49-F238E27FC236}">
                <a16:creationId xmlns:a16="http://schemas.microsoft.com/office/drawing/2014/main" id="{811A167F-BF78-2A40-9F86-6C7C8B223D7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600" y="2072132"/>
            <a:ext cx="1574800" cy="1270000"/>
          </a:xfrm>
          <a:prstGeom prst="roundRect">
            <a:avLst>
              <a:gd name="adj" fmla="val 5000"/>
            </a:avLst>
          </a:prstGeom>
          <a:ln w="9525">
            <a:solidFill>
              <a:srgbClr val="A8854A"/>
            </a:solidFill>
          </a:ln>
        </p:spPr>
      </p:pic>
      <p:pic>
        <p:nvPicPr>
          <p:cNvPr id="11" name="Battle of Rivoli 1797" descr="К. Верне, Ж. Дюплесси-Берто. Сражение при Риволи 14–15 января 1797 г. Гравюра. Национальная библиотека Франции">
            <a:extLst>
              <a:ext uri="{FF2B5EF4-FFF2-40B4-BE49-F238E27FC236}">
                <a16:creationId xmlns:a16="http://schemas.microsoft.com/office/drawing/2014/main" id="{F0265E00-1978-5575-6202-903527BB39D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600" y="3342132"/>
            <a:ext cx="1574800" cy="1270000"/>
          </a:xfrm>
          <a:prstGeom prst="roundRect">
            <a:avLst>
              <a:gd name="adj" fmla="val 5000"/>
            </a:avLst>
          </a:prstGeom>
          <a:ln w="9525">
            <a:solidFill>
              <a:srgbClr val="A8854A"/>
            </a:solidFill>
          </a:ln>
        </p:spPr>
      </p:pic>
      <p:pic>
        <p:nvPicPr>
          <p:cNvPr id="13" name="Lejeune - Battle of the Pyramids" descr="Л.-Ф. Лежён. Битва у пирамид 21 июля 1798 г. 1808. Версаль">
            <a:extLst>
              <a:ext uri="{FF2B5EF4-FFF2-40B4-BE49-F238E27FC236}">
                <a16:creationId xmlns:a16="http://schemas.microsoft.com/office/drawing/2014/main" id="{E1DEDF73-D430-8CE3-DD33-87BBA87B908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600" y="4599432"/>
            <a:ext cx="1574800" cy="1422400"/>
          </a:xfrm>
          <a:prstGeom prst="roundRect">
            <a:avLst>
              <a:gd name="adj" fmla="val 5000"/>
            </a:avLst>
          </a:prstGeom>
          <a:ln w="9525">
            <a:solidFill>
              <a:srgbClr val="A8854A"/>
            </a:solidFill>
          </a:ln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05519779-A537-C306-DB53-2197E540701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915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2DBEE50-33F3-0BD8-4E79-8284C4614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1800"/>
            <a:ext cx="6604000" cy="110032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200" b="1" dirty="0">
                <a:solidFill>
                  <a:srgbClr val="B4442E"/>
                </a:solidFill>
                <a:latin typeface="Georgia" panose="02040502050405020303" pitchFamily="18" charset="0"/>
              </a:rPr>
              <a:t>3.</a:t>
            </a:r>
            <a:r>
              <a:rPr lang="ru-RU" sz="3400" b="1" dirty="0">
                <a:solidFill>
                  <a:srgbClr val="F3ECDD"/>
                </a:solidFill>
                <a:latin typeface="Georgia" panose="02040502050405020303" pitchFamily="18" charset="0"/>
              </a:rPr>
              <a:t> Бонапарт приходит к власти</a:t>
            </a:r>
          </a:p>
        </p:txBody>
      </p:sp>
      <p:grpSp>
        <p:nvGrpSpPr>
          <p:cNvPr id="6" name="Tricolour">
            <a:extLst>
              <a:ext uri="{FF2B5EF4-FFF2-40B4-BE49-F238E27FC236}">
                <a16:creationId xmlns:a16="http://schemas.microsoft.com/office/drawing/2014/main" id="{499DA3BC-FA4C-DF8A-FCC0-B5B1E923072F}"/>
              </a:ext>
            </a:extLst>
          </p:cNvPr>
          <p:cNvGrpSpPr/>
          <p:nvPr/>
        </p:nvGrpSpPr>
        <p:grpSpPr>
          <a:xfrm>
            <a:off x="635000" y="1684528"/>
            <a:ext cx="838200" cy="63500"/>
            <a:chOff x="635000" y="1684528"/>
            <a:chExt cx="838200" cy="635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77A427B3-F84B-6F9D-87B1-177464F618A9}"/>
                </a:ext>
              </a:extLst>
            </p:cNvPr>
            <p:cNvSpPr/>
            <p:nvPr/>
          </p:nvSpPr>
          <p:spPr>
            <a:xfrm>
              <a:off x="635000" y="1684528"/>
              <a:ext cx="2794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0B835B9-16CB-5FCD-D8C3-6006DD62E9FB}"/>
                </a:ext>
              </a:extLst>
            </p:cNvPr>
            <p:cNvSpPr/>
            <p:nvPr/>
          </p:nvSpPr>
          <p:spPr>
            <a:xfrm>
              <a:off x="914400" y="1684528"/>
              <a:ext cx="2794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71FA21EE-DEAC-4961-D4E0-1B3B27DD1D11}"/>
                </a:ext>
              </a:extLst>
            </p:cNvPr>
            <p:cNvSpPr/>
            <p:nvPr/>
          </p:nvSpPr>
          <p:spPr>
            <a:xfrm>
              <a:off x="1193800" y="1684528"/>
              <a:ext cx="2794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Firm power">
            <a:extLst>
              <a:ext uri="{FF2B5EF4-FFF2-40B4-BE49-F238E27FC236}">
                <a16:creationId xmlns:a16="http://schemas.microsoft.com/office/drawing/2014/main" id="{4D5C5901-8543-B988-5D83-A33F7ED51D9E}"/>
              </a:ext>
            </a:extLst>
          </p:cNvPr>
          <p:cNvSpPr txBox="1"/>
          <p:nvPr/>
        </p:nvSpPr>
        <p:spPr>
          <a:xfrm>
            <a:off x="609600" y="2090928"/>
            <a:ext cx="6604000" cy="1493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CDB27E"/>
                </a:solidFill>
                <a:latin typeface="Georgia" panose="02040502050405020303" pitchFamily="18" charset="0"/>
              </a:rPr>
              <a:t>К 1799 г.</a:t>
            </a: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 в обществе нарастало стремление к установлению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твёрдой власти</a:t>
            </a: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, которую связывали с единственной реальной силой -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армией</a:t>
            </a: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8" name="Rule">
            <a:extLst>
              <a:ext uri="{FF2B5EF4-FFF2-40B4-BE49-F238E27FC236}">
                <a16:creationId xmlns:a16="http://schemas.microsoft.com/office/drawing/2014/main" id="{72D649F1-FAC5-2AAC-59DB-F142C16CE69E}"/>
              </a:ext>
            </a:extLst>
          </p:cNvPr>
          <p:cNvCxnSpPr/>
          <p:nvPr/>
        </p:nvCxnSpPr>
        <p:spPr>
          <a:xfrm>
            <a:off x="609600" y="3813048"/>
            <a:ext cx="1168400" cy="0"/>
          </a:xfrm>
          <a:prstGeom prst="line">
            <a:avLst/>
          </a:prstGeom>
          <a:ln w="9525">
            <a:solidFill>
              <a:srgbClr val="CDB2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opular general">
            <a:extLst>
              <a:ext uri="{FF2B5EF4-FFF2-40B4-BE49-F238E27FC236}">
                <a16:creationId xmlns:a16="http://schemas.microsoft.com/office/drawing/2014/main" id="{73B5F70B-C6B9-BA0E-0FC4-44571EF1E7F1}"/>
              </a:ext>
            </a:extLst>
          </p:cNvPr>
          <p:cNvSpPr txBox="1"/>
          <p:nvPr/>
        </p:nvSpPr>
        <p:spPr>
          <a:xfrm>
            <a:off x="609600" y="3990848"/>
            <a:ext cx="6604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Нужен был </a:t>
            </a:r>
            <a:r>
              <a:rPr lang="ru-RU" sz="2400" b="1" dirty="0">
                <a:solidFill>
                  <a:srgbClr val="CDB27E"/>
                </a:solidFill>
                <a:latin typeface="Calibri" panose="020F0502020204030204" pitchFamily="34" charset="0"/>
              </a:rPr>
              <a:t>популярный генерал</a:t>
            </a: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, которым стал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Наполеон Бонапарт</a:t>
            </a: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1" name="Gros - Bonaparte at Arcole 1796" descr="А.-Ж. Гро. Бонапарт на Аркольском мосту. 1796. Лувр">
            <a:extLst>
              <a:ext uri="{FF2B5EF4-FFF2-40B4-BE49-F238E27FC236}">
                <a16:creationId xmlns:a16="http://schemas.microsoft.com/office/drawing/2014/main" id="{59CB5847-43FC-2DD4-4FBF-5D1666F688A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889000"/>
            <a:ext cx="3810000" cy="4584700"/>
          </a:xfrm>
          <a:prstGeom prst="rect">
            <a:avLst/>
          </a:prstGeom>
        </p:spPr>
      </p:pic>
      <p:sp>
        <p:nvSpPr>
          <p:cNvPr id="12" name="Gros - Bonaparte at Arcole 1796 frame">
            <a:extLst>
              <a:ext uri="{FF2B5EF4-FFF2-40B4-BE49-F238E27FC236}">
                <a16:creationId xmlns:a16="http://schemas.microsoft.com/office/drawing/2014/main" id="{03BF1B67-43B2-C16C-5A27-8380CCB745F8}"/>
              </a:ext>
            </a:extLst>
          </p:cNvPr>
          <p:cNvSpPr/>
          <p:nvPr/>
        </p:nvSpPr>
        <p:spPr>
          <a:xfrm>
            <a:off x="7543800" y="812800"/>
            <a:ext cx="3962400" cy="4737100"/>
          </a:xfrm>
          <a:prstGeom prst="rect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1C30F6AB-79A7-08D5-652A-852399B73F7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411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653C694-5B07-C3B7-7E34-225623FB6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5969000" cy="170688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7A1E2C"/>
                </a:solidFill>
                <a:latin typeface="Georgia" panose="02040502050405020303" pitchFamily="18" charset="0"/>
              </a:rPr>
              <a:t>9—10 ноября</a:t>
            </a:r>
            <a:b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</a:br>
            <a:r>
              <a:rPr lang="ru-RU" sz="2600" i="1" dirty="0">
                <a:solidFill>
                  <a:srgbClr val="2D5B97"/>
                </a:solidFill>
                <a:latin typeface="Georgia" panose="02040502050405020303" pitchFamily="18" charset="0"/>
              </a:rPr>
              <a:t>(18—19 брюмера)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</a:t>
            </a:r>
            <a:r>
              <a:rPr lang="ru-RU" sz="3400" b="1" dirty="0">
                <a:solidFill>
                  <a:srgbClr val="7A1E2C"/>
                </a:solidFill>
                <a:latin typeface="Georgia" panose="02040502050405020303" pitchFamily="18" charset="0"/>
              </a:rPr>
              <a:t>1799 г.</a:t>
            </a:r>
            <a:b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</a:b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- государственный переворот - 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окончание Великой французской буржуазной революции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6" name="Tricolour">
            <a:extLst>
              <a:ext uri="{FF2B5EF4-FFF2-40B4-BE49-F238E27FC236}">
                <a16:creationId xmlns:a16="http://schemas.microsoft.com/office/drawing/2014/main" id="{7E55215F-FFCA-02D1-897B-04ED9640CFCF}"/>
              </a:ext>
            </a:extLst>
          </p:cNvPr>
          <p:cNvGrpSpPr/>
          <p:nvPr/>
        </p:nvGrpSpPr>
        <p:grpSpPr>
          <a:xfrm>
            <a:off x="635000" y="2265680"/>
            <a:ext cx="838200" cy="63500"/>
            <a:chOff x="635000" y="2265680"/>
            <a:chExt cx="838200" cy="635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554B5B27-E3A0-6407-3FC4-76DE6F24BC8C}"/>
                </a:ext>
              </a:extLst>
            </p:cNvPr>
            <p:cNvSpPr/>
            <p:nvPr/>
          </p:nvSpPr>
          <p:spPr>
            <a:xfrm>
              <a:off x="635000" y="2265680"/>
              <a:ext cx="2794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6F171E5-52DA-2E10-7F97-D535355FB476}"/>
                </a:ext>
              </a:extLst>
            </p:cNvPr>
            <p:cNvSpPr/>
            <p:nvPr/>
          </p:nvSpPr>
          <p:spPr>
            <a:xfrm>
              <a:off x="914400" y="2265680"/>
              <a:ext cx="2794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3964BE4B-A6C0-38BA-24BE-1077A7DD80C0}"/>
                </a:ext>
              </a:extLst>
            </p:cNvPr>
            <p:cNvSpPr/>
            <p:nvPr/>
          </p:nvSpPr>
          <p:spPr>
            <a:xfrm>
              <a:off x="1193800" y="2265680"/>
              <a:ext cx="2794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Step card">
            <a:extLst>
              <a:ext uri="{FF2B5EF4-FFF2-40B4-BE49-F238E27FC236}">
                <a16:creationId xmlns:a16="http://schemas.microsoft.com/office/drawing/2014/main" id="{F9C65DB7-5D97-0A92-BE73-1046C853ADF6}"/>
              </a:ext>
            </a:extLst>
          </p:cNvPr>
          <p:cNvSpPr/>
          <p:nvPr/>
        </p:nvSpPr>
        <p:spPr>
          <a:xfrm>
            <a:off x="609600" y="2595880"/>
            <a:ext cx="5969000" cy="812800"/>
          </a:xfrm>
          <a:prstGeom prst="roundRect">
            <a:avLst>
              <a:gd name="adj" fmla="val 10000"/>
            </a:avLst>
          </a:prstGeom>
          <a:solidFill>
            <a:srgbClr val="F3E3D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tep bar">
            <a:extLst>
              <a:ext uri="{FF2B5EF4-FFF2-40B4-BE49-F238E27FC236}">
                <a16:creationId xmlns:a16="http://schemas.microsoft.com/office/drawing/2014/main" id="{DC4BAE48-BE1D-CA26-D551-D614A28B6307}"/>
              </a:ext>
            </a:extLst>
          </p:cNvPr>
          <p:cNvSpPr/>
          <p:nvPr/>
        </p:nvSpPr>
        <p:spPr>
          <a:xfrm>
            <a:off x="622300" y="2697480"/>
            <a:ext cx="63500" cy="609600"/>
          </a:xfrm>
          <a:prstGeom prst="rect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tep 1">
            <a:extLst>
              <a:ext uri="{FF2B5EF4-FFF2-40B4-BE49-F238E27FC236}">
                <a16:creationId xmlns:a16="http://schemas.microsoft.com/office/drawing/2014/main" id="{8F2AE115-831F-CDB7-1D7B-4C14D2A6E288}"/>
              </a:ext>
            </a:extLst>
          </p:cNvPr>
          <p:cNvSpPr txBox="1"/>
          <p:nvPr/>
        </p:nvSpPr>
        <p:spPr>
          <a:xfrm>
            <a:off x="889000" y="2595880"/>
            <a:ext cx="5537200" cy="812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Свержение власти Директории.</a:t>
            </a:r>
          </a:p>
        </p:txBody>
      </p:sp>
      <p:cxnSp>
        <p:nvCxnSpPr>
          <p:cNvPr id="10" name="Arrow">
            <a:extLst>
              <a:ext uri="{FF2B5EF4-FFF2-40B4-BE49-F238E27FC236}">
                <a16:creationId xmlns:a16="http://schemas.microsoft.com/office/drawing/2014/main" id="{B71EEDBA-55F7-DC30-25E6-DF4AC1274812}"/>
              </a:ext>
            </a:extLst>
          </p:cNvPr>
          <p:cNvCxnSpPr/>
          <p:nvPr/>
        </p:nvCxnSpPr>
        <p:spPr>
          <a:xfrm>
            <a:off x="3556000" y="3434080"/>
            <a:ext cx="0" cy="228600"/>
          </a:xfrm>
          <a:prstGeom prst="line">
            <a:avLst/>
          </a:prstGeom>
          <a:ln w="22225">
            <a:solidFill>
              <a:srgbClr val="A8854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tep card">
            <a:extLst>
              <a:ext uri="{FF2B5EF4-FFF2-40B4-BE49-F238E27FC236}">
                <a16:creationId xmlns:a16="http://schemas.microsoft.com/office/drawing/2014/main" id="{B656AE11-3A2D-FFCD-EDFD-4B89B566A64B}"/>
              </a:ext>
            </a:extLst>
          </p:cNvPr>
          <p:cNvSpPr/>
          <p:nvPr/>
        </p:nvSpPr>
        <p:spPr>
          <a:xfrm>
            <a:off x="609600" y="3688080"/>
            <a:ext cx="5969000" cy="812800"/>
          </a:xfrm>
          <a:prstGeom prst="roundRect">
            <a:avLst>
              <a:gd name="adj" fmla="val 10000"/>
            </a:avLst>
          </a:prstGeom>
          <a:solidFill>
            <a:srgbClr val="E2E8F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tep bar">
            <a:extLst>
              <a:ext uri="{FF2B5EF4-FFF2-40B4-BE49-F238E27FC236}">
                <a16:creationId xmlns:a16="http://schemas.microsoft.com/office/drawing/2014/main" id="{628C3A1E-DF5E-B96B-BA69-4133556B820B}"/>
              </a:ext>
            </a:extLst>
          </p:cNvPr>
          <p:cNvSpPr/>
          <p:nvPr/>
        </p:nvSpPr>
        <p:spPr>
          <a:xfrm>
            <a:off x="622300" y="3789680"/>
            <a:ext cx="63500" cy="609600"/>
          </a:xfrm>
          <a:prstGeom prst="rect">
            <a:avLst/>
          </a:prstGeom>
          <a:solidFill>
            <a:srgbClr val="2D5B9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tep 2">
            <a:extLst>
              <a:ext uri="{FF2B5EF4-FFF2-40B4-BE49-F238E27FC236}">
                <a16:creationId xmlns:a16="http://schemas.microsoft.com/office/drawing/2014/main" id="{1CF71A84-97A1-8D34-7400-5F945E714796}"/>
              </a:ext>
            </a:extLst>
          </p:cNvPr>
          <p:cNvSpPr txBox="1"/>
          <p:nvPr/>
        </p:nvSpPr>
        <p:spPr>
          <a:xfrm>
            <a:off x="889000" y="3688080"/>
            <a:ext cx="5537200" cy="812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Передача власти </a:t>
            </a:r>
            <a:r>
              <a:rPr lang="ru-RU" sz="2200" b="1" dirty="0">
                <a:solidFill>
                  <a:srgbClr val="2D5B97"/>
                </a:solidFill>
                <a:latin typeface="Calibri" panose="020F0502020204030204" pitchFamily="34" charset="0"/>
              </a:rPr>
              <a:t>трем временным консулам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во главе с 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Наполеоном Бонапартом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4" name="Bonaparte at the Council of Five Hundred, Saint-Cloud 1799 mat">
            <a:extLst>
              <a:ext uri="{FF2B5EF4-FFF2-40B4-BE49-F238E27FC236}">
                <a16:creationId xmlns:a16="http://schemas.microsoft.com/office/drawing/2014/main" id="{B9E89BE9-9D48-E739-AFF5-2AEF3BD0DB58}"/>
              </a:ext>
            </a:extLst>
          </p:cNvPr>
          <p:cNvSpPr/>
          <p:nvPr/>
        </p:nvSpPr>
        <p:spPr>
          <a:xfrm>
            <a:off x="6959600" y="660400"/>
            <a:ext cx="4622800" cy="30607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Bonaparte at the Council of Five Hundred, Saint-Cloud 1799" descr="Ш. Монне, И.-С. Эльман, Ж. Дюплесси-Берто. Бонапарт в Совете пятисот в оранжерее Сен-Клу 19 брюмера VIII года (10 ноября 1799 г.). Гравюра, 1801–1802. Музей Карнавале">
            <a:extLst>
              <a:ext uri="{FF2B5EF4-FFF2-40B4-BE49-F238E27FC236}">
                <a16:creationId xmlns:a16="http://schemas.microsoft.com/office/drawing/2014/main" id="{65D55BB5-5EA8-A9DA-4173-59006C36413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762000"/>
            <a:ext cx="4419600" cy="2857500"/>
          </a:xfrm>
          <a:prstGeom prst="rect">
            <a:avLst/>
          </a:prstGeom>
        </p:spPr>
      </p:pic>
      <p:pic>
        <p:nvPicPr>
          <p:cNvPr id="18" name="Gros - First Consul Bonaparte 1802" descr="А.-Ж. Гро. Бонапарт — первый консул. 1802. Музей Почётного легиона, Париж">
            <a:extLst>
              <a:ext uri="{FF2B5EF4-FFF2-40B4-BE49-F238E27FC236}">
                <a16:creationId xmlns:a16="http://schemas.microsoft.com/office/drawing/2014/main" id="{0F918399-EDF4-3EAE-B2E3-F71EB8BEDCB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200" y="3886200"/>
            <a:ext cx="1422400" cy="2032000"/>
          </a:xfrm>
          <a:prstGeom prst="ellipse">
            <a:avLst/>
          </a:prstGeom>
          <a:ln w="1587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9" name="Gros - First Consul Bonaparte 1802 ring">
            <a:extLst>
              <a:ext uri="{FF2B5EF4-FFF2-40B4-BE49-F238E27FC236}">
                <a16:creationId xmlns:a16="http://schemas.microsoft.com/office/drawing/2014/main" id="{AF2ACF2F-44E6-BE8E-C2A5-4109E712D7DD}"/>
              </a:ext>
            </a:extLst>
          </p:cNvPr>
          <p:cNvSpPr/>
          <p:nvPr/>
        </p:nvSpPr>
        <p:spPr>
          <a:xfrm>
            <a:off x="8521700" y="3822700"/>
            <a:ext cx="1549400" cy="2159000"/>
          </a:xfrm>
          <a:prstGeom prst="ellipse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A9905DEE-1BBC-C2C8-984F-3DD40F4CEC7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886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EE4E8DD-DD1A-B69F-18DD-A78C3B084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08000"/>
            <a:ext cx="6604000" cy="11582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b="1" dirty="0">
                <a:solidFill>
                  <a:srgbClr val="B4442E"/>
                </a:solidFill>
                <a:latin typeface="Georgia" panose="02040502050405020303" pitchFamily="18" charset="0"/>
              </a:rPr>
              <a:t>4.</a:t>
            </a:r>
            <a:r>
              <a:rPr lang="ru-RU" sz="3600" b="1" dirty="0">
                <a:solidFill>
                  <a:srgbClr val="F3ECDD"/>
                </a:solidFill>
                <a:latin typeface="Georgia" panose="02040502050405020303" pitchFamily="18" charset="0"/>
              </a:rPr>
              <a:t> Итоги Французской революции</a:t>
            </a:r>
          </a:p>
        </p:txBody>
      </p:sp>
      <p:grpSp>
        <p:nvGrpSpPr>
          <p:cNvPr id="6" name="Cockade">
            <a:extLst>
              <a:ext uri="{FF2B5EF4-FFF2-40B4-BE49-F238E27FC236}">
                <a16:creationId xmlns:a16="http://schemas.microsoft.com/office/drawing/2014/main" id="{1D735DD7-04CB-7563-57E5-F3DC58010751}"/>
              </a:ext>
            </a:extLst>
          </p:cNvPr>
          <p:cNvGrpSpPr/>
          <p:nvPr/>
        </p:nvGrpSpPr>
        <p:grpSpPr>
          <a:xfrm>
            <a:off x="660400" y="1869440"/>
            <a:ext cx="355600" cy="355600"/>
            <a:chOff x="660400" y="1869440"/>
            <a:chExt cx="355600" cy="355600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4915645F-C489-1AAC-3387-4F6AD1E011C4}"/>
                </a:ext>
              </a:extLst>
            </p:cNvPr>
            <p:cNvSpPr/>
            <p:nvPr/>
          </p:nvSpPr>
          <p:spPr>
            <a:xfrm>
              <a:off x="660400" y="1869440"/>
              <a:ext cx="355600" cy="355600"/>
            </a:xfrm>
            <a:prstGeom prst="ellipse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86CF7E62-F717-BF0E-9DAF-71DA9E46889D}"/>
                </a:ext>
              </a:extLst>
            </p:cNvPr>
            <p:cNvSpPr/>
            <p:nvPr/>
          </p:nvSpPr>
          <p:spPr>
            <a:xfrm>
              <a:off x="717296" y="1926336"/>
              <a:ext cx="241808" cy="24180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C948D43A-390B-2D5C-8E22-D8CC19F9E95D}"/>
                </a:ext>
              </a:extLst>
            </p:cNvPr>
            <p:cNvSpPr/>
            <p:nvPr/>
          </p:nvSpPr>
          <p:spPr>
            <a:xfrm>
              <a:off x="770636" y="1979676"/>
              <a:ext cx="135128" cy="135128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7" name="Rule">
            <a:extLst>
              <a:ext uri="{FF2B5EF4-FFF2-40B4-BE49-F238E27FC236}">
                <a16:creationId xmlns:a16="http://schemas.microsoft.com/office/drawing/2014/main" id="{F06A9B17-C003-ADC2-89A0-72758F1D011A}"/>
              </a:ext>
            </a:extLst>
          </p:cNvPr>
          <p:cNvCxnSpPr/>
          <p:nvPr/>
        </p:nvCxnSpPr>
        <p:spPr>
          <a:xfrm>
            <a:off x="1143000" y="2047240"/>
            <a:ext cx="2159000" cy="0"/>
          </a:xfrm>
          <a:prstGeom prst="line">
            <a:avLst/>
          </a:prstGeom>
          <a:ln w="9525">
            <a:solidFill>
              <a:srgbClr val="CDB2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World significance">
            <a:extLst>
              <a:ext uri="{FF2B5EF4-FFF2-40B4-BE49-F238E27FC236}">
                <a16:creationId xmlns:a16="http://schemas.microsoft.com/office/drawing/2014/main" id="{69FC56F9-BD9F-53D5-85FF-8785549EAB27}"/>
              </a:ext>
            </a:extLst>
          </p:cNvPr>
          <p:cNvSpPr txBox="1"/>
          <p:nvPr/>
        </p:nvSpPr>
        <p:spPr>
          <a:xfrm>
            <a:off x="609600" y="2428240"/>
            <a:ext cx="6604000" cy="198405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Французская революция стала </a:t>
            </a:r>
            <a:r>
              <a:rPr lang="ru-RU" sz="2500" b="1" dirty="0">
                <a:solidFill>
                  <a:srgbClr val="FFFFFF"/>
                </a:solidFill>
                <a:latin typeface="Calibri" panose="020F0502020204030204" pitchFamily="34" charset="0"/>
              </a:rPr>
              <a:t>событием всемирно-исторического масштаба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, ей удалось </a:t>
            </a:r>
            <a:r>
              <a:rPr lang="ru-RU" sz="2500" b="1" dirty="0">
                <a:solidFill>
                  <a:srgbClr val="CDB27E"/>
                </a:solidFill>
                <a:latin typeface="Calibri" panose="020F0502020204030204" pitchFamily="34" charset="0"/>
              </a:rPr>
              <a:t>перекроить политическую карту Европы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, заложить </a:t>
            </a:r>
            <a:r>
              <a:rPr lang="ru-RU" sz="2500" b="1" dirty="0">
                <a:solidFill>
                  <a:srgbClr val="CDB27E"/>
                </a:solidFill>
                <a:latin typeface="Calibri" panose="020F0502020204030204" pitchFamily="34" charset="0"/>
              </a:rPr>
              <a:t>основы главных идейно-политических течений XIX–XX веков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0" name="Jeaurat de Bertry - Revolutionary allegory 1794" descr="Н.-А. Жора де Бертри. Революционная аллегория. 1794. Музей Карнавале">
            <a:extLst>
              <a:ext uri="{FF2B5EF4-FFF2-40B4-BE49-F238E27FC236}">
                <a16:creationId xmlns:a16="http://schemas.microsoft.com/office/drawing/2014/main" id="{0613EB03-0B4A-4D2C-A23B-00BFDFA59FF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558800"/>
            <a:ext cx="3556000" cy="4711700"/>
          </a:xfrm>
          <a:prstGeom prst="rect">
            <a:avLst/>
          </a:prstGeom>
        </p:spPr>
      </p:pic>
      <p:sp>
        <p:nvSpPr>
          <p:cNvPr id="11" name="Jeaurat de Bertry - Revolutionary allegory 1794 frame">
            <a:extLst>
              <a:ext uri="{FF2B5EF4-FFF2-40B4-BE49-F238E27FC236}">
                <a16:creationId xmlns:a16="http://schemas.microsoft.com/office/drawing/2014/main" id="{B841D0AB-7F93-6D87-596D-30300A60DBC2}"/>
              </a:ext>
            </a:extLst>
          </p:cNvPr>
          <p:cNvSpPr/>
          <p:nvPr/>
        </p:nvSpPr>
        <p:spPr>
          <a:xfrm>
            <a:off x="7797800" y="482600"/>
            <a:ext cx="3708400" cy="4864100"/>
          </a:xfrm>
          <a:prstGeom prst="rect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36096868-02D7-8AFE-1DD4-8BE7B9E9CD1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868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9BF7BB0-5FDE-900C-B6F6-C752A35FF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B2A47"/>
                </a:solidFill>
                <a:latin typeface="Georgia" panose="02040502050405020303" pitchFamily="18" charset="0"/>
              </a:rPr>
              <a:t>Итоги революции</a:t>
            </a:r>
          </a:p>
        </p:txBody>
      </p:sp>
      <p:grpSp>
        <p:nvGrpSpPr>
          <p:cNvPr id="6" name="Tricolour">
            <a:extLst>
              <a:ext uri="{FF2B5EF4-FFF2-40B4-BE49-F238E27FC236}">
                <a16:creationId xmlns:a16="http://schemas.microsoft.com/office/drawing/2014/main" id="{6AE0C5FC-FC69-FDEB-46AC-32CCA2FEB34E}"/>
              </a:ext>
            </a:extLst>
          </p:cNvPr>
          <p:cNvGrpSpPr/>
          <p:nvPr/>
        </p:nvGrpSpPr>
        <p:grpSpPr>
          <a:xfrm>
            <a:off x="635000" y="974852"/>
            <a:ext cx="838200" cy="63500"/>
            <a:chOff x="635000" y="974852"/>
            <a:chExt cx="838200" cy="635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162EFEE3-AEA6-0D5B-EE52-597B35C76A74}"/>
                </a:ext>
              </a:extLst>
            </p:cNvPr>
            <p:cNvSpPr/>
            <p:nvPr/>
          </p:nvSpPr>
          <p:spPr>
            <a:xfrm>
              <a:off x="635000" y="974852"/>
              <a:ext cx="2794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E609ECB6-9973-2C3B-231E-2516249DD66E}"/>
                </a:ext>
              </a:extLst>
            </p:cNvPr>
            <p:cNvSpPr/>
            <p:nvPr/>
          </p:nvSpPr>
          <p:spPr>
            <a:xfrm>
              <a:off x="914400" y="974852"/>
              <a:ext cx="2794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4A89B1C-63C1-7B69-1B13-0A0D9E4F45E2}"/>
                </a:ext>
              </a:extLst>
            </p:cNvPr>
            <p:cNvSpPr/>
            <p:nvPr/>
          </p:nvSpPr>
          <p:spPr>
            <a:xfrm>
              <a:off x="1193800" y="974852"/>
              <a:ext cx="2794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" name="Le Barbier - Declaration of the Rights of Man" descr="Ж.-Ж.-Ф. Ле Барбье. Декларация прав человека и гражданина. Около 1789. Музей Карнавале">
            <a:extLst>
              <a:ext uri="{FF2B5EF4-FFF2-40B4-BE49-F238E27FC236}">
                <a16:creationId xmlns:a16="http://schemas.microsoft.com/office/drawing/2014/main" id="{B2D8B47B-0088-2661-3BB1-87E951A7EBE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0" y="1279652"/>
            <a:ext cx="2032000" cy="2540000"/>
          </a:xfrm>
          <a:prstGeom prst="roundRect">
            <a:avLst>
              <a:gd name="adj" fmla="val 4000"/>
            </a:avLst>
          </a:prstGeom>
          <a:ln w="952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Results Политические:">
            <a:extLst>
              <a:ext uri="{FF2B5EF4-FFF2-40B4-BE49-F238E27FC236}">
                <a16:creationId xmlns:a16="http://schemas.microsoft.com/office/drawing/2014/main" id="{01214136-67C6-E0F3-1A8D-9D1E99D8654C}"/>
              </a:ext>
            </a:extLst>
          </p:cNvPr>
          <p:cNvSpPr txBox="1"/>
          <p:nvPr/>
        </p:nvSpPr>
        <p:spPr>
          <a:xfrm>
            <a:off x="609600" y="4048252"/>
            <a:ext cx="53340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2D5B97"/>
                </a:solidFill>
                <a:latin typeface="Georgia" panose="02040502050405020303" pitchFamily="18" charset="0"/>
              </a:rPr>
              <a:t>Политические: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свержение монархии и установление республики, принятие Декларации прав человека и гражданина.</a:t>
            </a:r>
          </a:p>
        </p:txBody>
      </p:sp>
      <p:pic>
        <p:nvPicPr>
          <p:cNvPr id="11" name="Assignat of 50 livres 1792" descr="Ассигнат в 50 ливров, 1792 (бумажные деньги, обеспеченные конфискованными землями)">
            <a:extLst>
              <a:ext uri="{FF2B5EF4-FFF2-40B4-BE49-F238E27FC236}">
                <a16:creationId xmlns:a16="http://schemas.microsoft.com/office/drawing/2014/main" id="{85707279-E63A-F983-14B0-F2E48E30062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00" y="1279652"/>
            <a:ext cx="4241800" cy="2540000"/>
          </a:xfrm>
          <a:prstGeom prst="roundRect">
            <a:avLst>
              <a:gd name="adj" fmla="val 4000"/>
            </a:avLst>
          </a:prstGeom>
          <a:ln w="952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Results Экономические:">
            <a:extLst>
              <a:ext uri="{FF2B5EF4-FFF2-40B4-BE49-F238E27FC236}">
                <a16:creationId xmlns:a16="http://schemas.microsoft.com/office/drawing/2014/main" id="{4351B6BC-C1C1-706F-A0A7-97D303C68EE0}"/>
              </a:ext>
            </a:extLst>
          </p:cNvPr>
          <p:cNvSpPr txBox="1"/>
          <p:nvPr/>
        </p:nvSpPr>
        <p:spPr>
          <a:xfrm>
            <a:off x="6248400" y="4048252"/>
            <a:ext cx="5334000" cy="1645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7A1E2C"/>
                </a:solidFill>
                <a:latin typeface="Georgia" panose="02040502050405020303" pitchFamily="18" charset="0"/>
              </a:rPr>
              <a:t>Экономические: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ликвидация феодальной системы, реформы в области налогообложения и торговли, направленные на развитие капитализма, конфискация церковных земель.</a:t>
            </a:r>
          </a:p>
        </p:txBody>
      </p:sp>
      <p:cxnSp>
        <p:nvCxnSpPr>
          <p:cNvPr id="13" name="Column rule">
            <a:extLst>
              <a:ext uri="{FF2B5EF4-FFF2-40B4-BE49-F238E27FC236}">
                <a16:creationId xmlns:a16="http://schemas.microsoft.com/office/drawing/2014/main" id="{6770E805-F1B6-F18F-9CB0-20B1C91E643B}"/>
              </a:ext>
            </a:extLst>
          </p:cNvPr>
          <p:cNvCxnSpPr/>
          <p:nvPr/>
        </p:nvCxnSpPr>
        <p:spPr>
          <a:xfrm>
            <a:off x="6096000" y="1330452"/>
            <a:ext cx="0" cy="4892548"/>
          </a:xfrm>
          <a:prstGeom prst="line">
            <a:avLst/>
          </a:prstGeom>
          <a:ln w="9525">
            <a:solidFill>
              <a:srgbClr val="D8C9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36AD8FE7-432D-F05D-94CB-5969AB50E58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490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0BD51DE-53DA-73DD-A417-5132E3E0B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B2A47"/>
                </a:solidFill>
                <a:latin typeface="Georgia" panose="02040502050405020303" pitchFamily="18" charset="0"/>
              </a:rPr>
              <a:t>Итоги революции</a:t>
            </a:r>
          </a:p>
        </p:txBody>
      </p:sp>
      <p:grpSp>
        <p:nvGrpSpPr>
          <p:cNvPr id="6" name="Tricolour">
            <a:extLst>
              <a:ext uri="{FF2B5EF4-FFF2-40B4-BE49-F238E27FC236}">
                <a16:creationId xmlns:a16="http://schemas.microsoft.com/office/drawing/2014/main" id="{E69EBD57-E4B9-212F-6F68-A241FF6EFE4B}"/>
              </a:ext>
            </a:extLst>
          </p:cNvPr>
          <p:cNvGrpSpPr/>
          <p:nvPr/>
        </p:nvGrpSpPr>
        <p:grpSpPr>
          <a:xfrm>
            <a:off x="635000" y="974852"/>
            <a:ext cx="838200" cy="63500"/>
            <a:chOff x="635000" y="974852"/>
            <a:chExt cx="838200" cy="635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95F8D145-FA6E-C869-8210-EA20E4C15A99}"/>
                </a:ext>
              </a:extLst>
            </p:cNvPr>
            <p:cNvSpPr/>
            <p:nvPr/>
          </p:nvSpPr>
          <p:spPr>
            <a:xfrm>
              <a:off x="635000" y="974852"/>
              <a:ext cx="2794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B8C36720-3C97-9CA5-3255-778A08EB81F0}"/>
                </a:ext>
              </a:extLst>
            </p:cNvPr>
            <p:cNvSpPr/>
            <p:nvPr/>
          </p:nvSpPr>
          <p:spPr>
            <a:xfrm>
              <a:off x="914400" y="974852"/>
              <a:ext cx="2794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71F2DFA-199A-A730-E202-6E57FD6B0C6E}"/>
                </a:ext>
              </a:extLst>
            </p:cNvPr>
            <p:cNvSpPr/>
            <p:nvPr/>
          </p:nvSpPr>
          <p:spPr>
            <a:xfrm>
              <a:off x="1193800" y="974852"/>
              <a:ext cx="2794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Night of 4 August 1789 - abolition of privileges mat">
            <a:extLst>
              <a:ext uri="{FF2B5EF4-FFF2-40B4-BE49-F238E27FC236}">
                <a16:creationId xmlns:a16="http://schemas.microsoft.com/office/drawing/2014/main" id="{48D25482-4FFB-28F9-B0DA-40127023D79B}"/>
              </a:ext>
            </a:extLst>
          </p:cNvPr>
          <p:cNvSpPr/>
          <p:nvPr/>
        </p:nvSpPr>
        <p:spPr>
          <a:xfrm>
            <a:off x="622300" y="1241552"/>
            <a:ext cx="3352800" cy="25146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Night of 4 August 1789 - abolition of privileges" descr="И.-С. Эльман по рис. Ш. Монне. Национальное собрание: отказ от всех привилегий в ночь на 4–5 августа 1789 г. Гравюра, 1789. Музей Карнавале">
            <a:extLst>
              <a:ext uri="{FF2B5EF4-FFF2-40B4-BE49-F238E27FC236}">
                <a16:creationId xmlns:a16="http://schemas.microsoft.com/office/drawing/2014/main" id="{3C3C11CA-4F9D-F056-F201-7B7056D9EA7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330452"/>
            <a:ext cx="3175000" cy="2336800"/>
          </a:xfrm>
          <a:prstGeom prst="rect">
            <a:avLst/>
          </a:prstGeom>
        </p:spPr>
      </p:pic>
      <p:sp>
        <p:nvSpPr>
          <p:cNvPr id="10" name="Social">
            <a:extLst>
              <a:ext uri="{FF2B5EF4-FFF2-40B4-BE49-F238E27FC236}">
                <a16:creationId xmlns:a16="http://schemas.microsoft.com/office/drawing/2014/main" id="{4DB1AFFD-09EB-1F60-AD6F-1944E5257B65}"/>
              </a:ext>
            </a:extLst>
          </p:cNvPr>
          <p:cNvSpPr txBox="1"/>
          <p:nvPr/>
        </p:nvSpPr>
        <p:spPr>
          <a:xfrm>
            <a:off x="4292600" y="1279652"/>
            <a:ext cx="7289800" cy="1325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2D5B97"/>
                </a:solidFill>
                <a:latin typeface="Georgia" panose="02040502050405020303" pitchFamily="18" charset="0"/>
              </a:rPr>
              <a:t>Социальные: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</a:t>
            </a:r>
            <a:r>
              <a:rPr lang="ru-RU" sz="2100" b="1" dirty="0">
                <a:solidFill>
                  <a:srgbClr val="1B2A47"/>
                </a:solidFill>
                <a:latin typeface="Calibri" panose="020F0502020204030204" pitchFamily="34" charset="0"/>
              </a:rPr>
              <a:t>отмена феодальных привилегий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и принципа наследования земельного владения, расширение прав и свобод граждан, установление обязательного воинского призыва для всех мужчин и создание </a:t>
            </a:r>
            <a:r>
              <a:rPr lang="ru-RU" sz="2100" b="1" dirty="0">
                <a:solidFill>
                  <a:srgbClr val="1B2A47"/>
                </a:solidFill>
                <a:latin typeface="Calibri" panose="020F0502020204030204" pitchFamily="34" charset="0"/>
              </a:rPr>
              <a:t>национальной армии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11" name="Divider">
            <a:extLst>
              <a:ext uri="{FF2B5EF4-FFF2-40B4-BE49-F238E27FC236}">
                <a16:creationId xmlns:a16="http://schemas.microsoft.com/office/drawing/2014/main" id="{94C126BD-FDF6-70E5-D1F1-DB2E11440E01}"/>
              </a:ext>
            </a:extLst>
          </p:cNvPr>
          <p:cNvCxnSpPr/>
          <p:nvPr/>
        </p:nvCxnSpPr>
        <p:spPr>
          <a:xfrm>
            <a:off x="609600" y="3895852"/>
            <a:ext cx="10972800" cy="0"/>
          </a:xfrm>
          <a:prstGeom prst="line">
            <a:avLst/>
          </a:prstGeom>
          <a:ln w="9525">
            <a:solidFill>
              <a:srgbClr val="D2C4A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Wars">
            <a:extLst>
              <a:ext uri="{FF2B5EF4-FFF2-40B4-BE49-F238E27FC236}">
                <a16:creationId xmlns:a16="http://schemas.microsoft.com/office/drawing/2014/main" id="{867D3FCC-A9E8-6DC8-B7ED-FCF885137EAC}"/>
              </a:ext>
            </a:extLst>
          </p:cNvPr>
          <p:cNvSpPr txBox="1"/>
          <p:nvPr/>
        </p:nvSpPr>
        <p:spPr>
          <a:xfrm>
            <a:off x="609600" y="4073652"/>
            <a:ext cx="72898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7A1E2C"/>
                </a:solidFill>
                <a:latin typeface="Georgia" panose="02040502050405020303" pitchFamily="18" charset="0"/>
              </a:rPr>
              <a:t>Начало эпохи войн: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революция положила начало эпохе </a:t>
            </a:r>
            <a:r>
              <a:rPr lang="ru-RU" sz="2100" b="1" dirty="0">
                <a:solidFill>
                  <a:srgbClr val="7A1E2C"/>
                </a:solidFill>
                <a:latin typeface="Calibri" panose="020F0502020204030204" pitchFamily="34" charset="0"/>
              </a:rPr>
              <a:t>революционных и наполеоновских войн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, нарушивших внешнюю торговлю.</a:t>
            </a:r>
          </a:p>
        </p:txBody>
      </p:sp>
      <p:sp>
        <p:nvSpPr>
          <p:cNvPr id="13" name="Victory at Fleurus 1794 mat">
            <a:extLst>
              <a:ext uri="{FF2B5EF4-FFF2-40B4-BE49-F238E27FC236}">
                <a16:creationId xmlns:a16="http://schemas.microsoft.com/office/drawing/2014/main" id="{4C363687-70F0-A009-3C76-19433EA4EE73}"/>
              </a:ext>
            </a:extLst>
          </p:cNvPr>
          <p:cNvSpPr/>
          <p:nvPr/>
        </p:nvSpPr>
        <p:spPr>
          <a:xfrm>
            <a:off x="8216900" y="4010152"/>
            <a:ext cx="3352800" cy="20828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Victory at Fleurus 1794" descr="Ж.-Ф. Свебах-Дефонтен, П.-Г. Бертó. Победа при Флерюсе 26 июня 1794 г. Гравюра. Музей Карнавале">
            <a:extLst>
              <a:ext uri="{FF2B5EF4-FFF2-40B4-BE49-F238E27FC236}">
                <a16:creationId xmlns:a16="http://schemas.microsoft.com/office/drawing/2014/main" id="{D9085C44-DD89-6294-5AA9-FDDDA8E1DEF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4099052"/>
            <a:ext cx="3175000" cy="1905000"/>
          </a:xfrm>
          <a:prstGeom prst="rect">
            <a:avLst/>
          </a:prstGeom>
        </p:spPr>
      </p:pic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D969BC69-B8CA-60A1-27DE-5CA24417E9A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925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9C41FA6-74D5-B3E1-4776-761F9E432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B2A47"/>
                </a:solidFill>
                <a:latin typeface="Georgia" panose="02040502050405020303" pitchFamily="18" charset="0"/>
              </a:rPr>
              <a:t>Подведем итоги</a:t>
            </a:r>
          </a:p>
        </p:txBody>
      </p:sp>
      <p:grpSp>
        <p:nvGrpSpPr>
          <p:cNvPr id="6" name="Tricolour">
            <a:extLst>
              <a:ext uri="{FF2B5EF4-FFF2-40B4-BE49-F238E27FC236}">
                <a16:creationId xmlns:a16="http://schemas.microsoft.com/office/drawing/2014/main" id="{7EE30437-43AF-3C0F-60F1-E30E1D50B0E0}"/>
              </a:ext>
            </a:extLst>
          </p:cNvPr>
          <p:cNvGrpSpPr/>
          <p:nvPr/>
        </p:nvGrpSpPr>
        <p:grpSpPr>
          <a:xfrm>
            <a:off x="635000" y="974852"/>
            <a:ext cx="838200" cy="63500"/>
            <a:chOff x="635000" y="974852"/>
            <a:chExt cx="838200" cy="635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FA1FE625-2BC6-D410-F9FB-C4ACB448D1AC}"/>
                </a:ext>
              </a:extLst>
            </p:cNvPr>
            <p:cNvSpPr/>
            <p:nvPr/>
          </p:nvSpPr>
          <p:spPr>
            <a:xfrm>
              <a:off x="635000" y="974852"/>
              <a:ext cx="2794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1F59E006-3A80-1422-B642-0BC72F6E28A0}"/>
                </a:ext>
              </a:extLst>
            </p:cNvPr>
            <p:cNvSpPr/>
            <p:nvPr/>
          </p:nvSpPr>
          <p:spPr>
            <a:xfrm>
              <a:off x="914400" y="974852"/>
              <a:ext cx="2794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9EC3FAC-17AF-0AAC-CB2F-2E7152B0356C}"/>
                </a:ext>
              </a:extLst>
            </p:cNvPr>
            <p:cNvSpPr/>
            <p:nvPr/>
          </p:nvSpPr>
          <p:spPr>
            <a:xfrm>
              <a:off x="1193800" y="974852"/>
              <a:ext cx="2794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Execution of Robespierre 1794 mat">
            <a:extLst>
              <a:ext uri="{FF2B5EF4-FFF2-40B4-BE49-F238E27FC236}">
                <a16:creationId xmlns:a16="http://schemas.microsoft.com/office/drawing/2014/main" id="{B02088AD-155D-CD28-09CF-DB33B37AA1A6}"/>
              </a:ext>
            </a:extLst>
          </p:cNvPr>
          <p:cNvSpPr/>
          <p:nvPr/>
        </p:nvSpPr>
        <p:spPr>
          <a:xfrm>
            <a:off x="622300" y="1241552"/>
            <a:ext cx="3225800" cy="26416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Execution of Robespierre 1794" descr="Казнь Робеспьера и его сообщников 10 термидора II года (28 июля 1794 г.). Анонимная гравюра. Музей Карнавале">
            <a:extLst>
              <a:ext uri="{FF2B5EF4-FFF2-40B4-BE49-F238E27FC236}">
                <a16:creationId xmlns:a16="http://schemas.microsoft.com/office/drawing/2014/main" id="{A6D8171A-8AF2-9641-EB78-2F0719430C6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330452"/>
            <a:ext cx="3048000" cy="2463800"/>
          </a:xfrm>
          <a:prstGeom prst="rect">
            <a:avLst/>
          </a:prstGeom>
        </p:spPr>
      </p:pic>
      <p:sp>
        <p:nvSpPr>
          <p:cNvPr id="10" name="Document card">
            <a:extLst>
              <a:ext uri="{FF2B5EF4-FFF2-40B4-BE49-F238E27FC236}">
                <a16:creationId xmlns:a16="http://schemas.microsoft.com/office/drawing/2014/main" id="{12F7E1FA-5A67-F235-166F-3A5318A0F661}"/>
              </a:ext>
            </a:extLst>
          </p:cNvPr>
          <p:cNvSpPr/>
          <p:nvPr/>
        </p:nvSpPr>
        <p:spPr>
          <a:xfrm>
            <a:off x="4140200" y="1228852"/>
            <a:ext cx="7442200" cy="5070348"/>
          </a:xfrm>
          <a:prstGeom prst="roundRect">
            <a:avLst>
              <a:gd name="adj" fmla="val 3000"/>
            </a:avLst>
          </a:prstGeom>
          <a:solidFill>
            <a:srgbClr val="FBF7EE"/>
          </a:solidFill>
          <a:ln w="9525">
            <a:solidFill>
              <a:srgbClr val="CDB2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Document cap">
            <a:extLst>
              <a:ext uri="{FF2B5EF4-FFF2-40B4-BE49-F238E27FC236}">
                <a16:creationId xmlns:a16="http://schemas.microsoft.com/office/drawing/2014/main" id="{CF490013-CFB3-6F01-5A96-2DD7C7F16B09}"/>
              </a:ext>
            </a:extLst>
          </p:cNvPr>
          <p:cNvSpPr/>
          <p:nvPr/>
        </p:nvSpPr>
        <p:spPr>
          <a:xfrm>
            <a:off x="4140200" y="1228852"/>
            <a:ext cx="7442200" cy="63500"/>
          </a:xfrm>
          <a:prstGeom prst="rect">
            <a:avLst/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ummary">
            <a:extLst>
              <a:ext uri="{FF2B5EF4-FFF2-40B4-BE49-F238E27FC236}">
                <a16:creationId xmlns:a16="http://schemas.microsoft.com/office/drawing/2014/main" id="{78557BD8-9817-51BE-0B5E-C3FD8D54695A}"/>
              </a:ext>
            </a:extLst>
          </p:cNvPr>
          <p:cNvSpPr txBox="1"/>
          <p:nvPr/>
        </p:nvSpPr>
        <p:spPr>
          <a:xfrm>
            <a:off x="4445000" y="1482852"/>
            <a:ext cx="6858000" cy="468934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После казни Робеспьера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были отменены многие решения, принятые при диктатуре монтаньяров. Как и их предшественники, депутаты Конвента поставили своей целью 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принять Конституцию, которая закончит революцию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, но и они не преуспели: режиму Директории критически не хватало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политической стабильности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 И лишь переворот, совершённый Бонапартом при поддержке нескольких членов Директории, 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завершил революцию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16" name="Cockade">
            <a:extLst>
              <a:ext uri="{FF2B5EF4-FFF2-40B4-BE49-F238E27FC236}">
                <a16:creationId xmlns:a16="http://schemas.microsoft.com/office/drawing/2014/main" id="{4C1E4222-76DF-7283-454B-E1132AF65926}"/>
              </a:ext>
            </a:extLst>
          </p:cNvPr>
          <p:cNvGrpSpPr/>
          <p:nvPr/>
        </p:nvGrpSpPr>
        <p:grpSpPr>
          <a:xfrm>
            <a:off x="1981200" y="4302252"/>
            <a:ext cx="508000" cy="508000"/>
            <a:chOff x="1981200" y="4302252"/>
            <a:chExt cx="508000" cy="508000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DD6EF700-CA24-7A32-9BF3-D8300BE66DF4}"/>
                </a:ext>
              </a:extLst>
            </p:cNvPr>
            <p:cNvSpPr/>
            <p:nvPr/>
          </p:nvSpPr>
          <p:spPr>
            <a:xfrm>
              <a:off x="1981200" y="4302252"/>
              <a:ext cx="508000" cy="508000"/>
            </a:xfrm>
            <a:prstGeom prst="ellipse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D5616715-CFE9-2F3E-FD89-37B328988FB5}"/>
                </a:ext>
              </a:extLst>
            </p:cNvPr>
            <p:cNvSpPr/>
            <p:nvPr/>
          </p:nvSpPr>
          <p:spPr>
            <a:xfrm>
              <a:off x="2062480" y="4383532"/>
              <a:ext cx="345440" cy="345440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346E9874-FE0A-C7D1-B1ED-6DFD6E0FC3C2}"/>
                </a:ext>
              </a:extLst>
            </p:cNvPr>
            <p:cNvSpPr/>
            <p:nvPr/>
          </p:nvSpPr>
          <p:spPr>
            <a:xfrm>
              <a:off x="2138680" y="4459732"/>
              <a:ext cx="193040" cy="19304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922A9323-C556-DD46-306E-41417C37497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507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8FF8B35-A432-AFD4-8783-064CBA07A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24130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2D5B97"/>
                </a:solidFill>
                <a:latin typeface="Georgia" panose="02040502050405020303" pitchFamily="18" charset="0"/>
              </a:rPr>
              <a:t>Мир</a:t>
            </a:r>
          </a:p>
        </p:txBody>
      </p:sp>
      <p:sp>
        <p:nvSpPr>
          <p:cNvPr id="3" name="Heading bar">
            <a:extLst>
              <a:ext uri="{FF2B5EF4-FFF2-40B4-BE49-F238E27FC236}">
                <a16:creationId xmlns:a16="http://schemas.microsoft.com/office/drawing/2014/main" id="{BF0C1F33-3A34-717D-D5D8-D5B1773F4AA4}"/>
              </a:ext>
            </a:extLst>
          </p:cNvPr>
          <p:cNvSpPr/>
          <p:nvPr/>
        </p:nvSpPr>
        <p:spPr>
          <a:xfrm>
            <a:off x="609600" y="1029208"/>
            <a:ext cx="762000" cy="50800"/>
          </a:xfrm>
          <a:prstGeom prst="rect">
            <a:avLst/>
          </a:prstGeom>
          <a:solidFill>
            <a:srgbClr val="2D5B9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Audience of the Directory 1795" descr="Ж. Дюплесси-Берто, П.-Г. Берто. Аудиенция Директории в парадных костюмах, 30 брюмера IV года (21 ноября 1795 г.). Гравюра, 1798. Музей Карнавале">
            <a:extLst>
              <a:ext uri="{FF2B5EF4-FFF2-40B4-BE49-F238E27FC236}">
                <a16:creationId xmlns:a16="http://schemas.microsoft.com/office/drawing/2014/main" id="{8513F831-573E-D5E0-66DD-DCCAA9D3F52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30200"/>
            <a:ext cx="2540000" cy="2108200"/>
          </a:xfrm>
          <a:prstGeom prst="roundRect">
            <a:avLst>
              <a:gd name="adj" fmla="val 5000"/>
            </a:avLst>
          </a:prstGeom>
          <a:ln w="952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Event 1">
            <a:extLst>
              <a:ext uri="{FF2B5EF4-FFF2-40B4-BE49-F238E27FC236}">
                <a16:creationId xmlns:a16="http://schemas.microsoft.com/office/drawing/2014/main" id="{19CC9AF9-A0C1-3F7D-82AA-8620BA76B039}"/>
              </a:ext>
            </a:extLst>
          </p:cNvPr>
          <p:cNvSpPr txBox="1"/>
          <p:nvPr/>
        </p:nvSpPr>
        <p:spPr>
          <a:xfrm>
            <a:off x="990600" y="2997200"/>
            <a:ext cx="4953000" cy="807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2D5B97"/>
                </a:solidFill>
                <a:latin typeface="Georgia" panose="02040502050405020303" pitchFamily="18" charset="0"/>
              </a:rPr>
              <a:t>1795 г.</a:t>
            </a: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 — объявление амнистии Национальным Конвентом</a:t>
            </a:r>
          </a:p>
        </p:txBody>
      </p:sp>
      <p:sp>
        <p:nvSpPr>
          <p:cNvPr id="7" name="Marker">
            <a:extLst>
              <a:ext uri="{FF2B5EF4-FFF2-40B4-BE49-F238E27FC236}">
                <a16:creationId xmlns:a16="http://schemas.microsoft.com/office/drawing/2014/main" id="{10B85B2C-B84A-71CB-FF3E-BEAAE20E00DE}"/>
              </a:ext>
            </a:extLst>
          </p:cNvPr>
          <p:cNvSpPr/>
          <p:nvPr/>
        </p:nvSpPr>
        <p:spPr>
          <a:xfrm>
            <a:off x="622300" y="3111500"/>
            <a:ext cx="177800" cy="177800"/>
          </a:xfrm>
          <a:prstGeom prst="ellipse">
            <a:avLst/>
          </a:prstGeom>
          <a:solidFill>
            <a:srgbClr val="2D5B97"/>
          </a:solidFill>
          <a:ln w="19050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Time line">
            <a:extLst>
              <a:ext uri="{FF2B5EF4-FFF2-40B4-BE49-F238E27FC236}">
                <a16:creationId xmlns:a16="http://schemas.microsoft.com/office/drawing/2014/main" id="{00599EB1-D8E5-CDBC-2342-8ABCA51C6946}"/>
              </a:ext>
            </a:extLst>
          </p:cNvPr>
          <p:cNvCxnSpPr/>
          <p:nvPr/>
        </p:nvCxnSpPr>
        <p:spPr>
          <a:xfrm>
            <a:off x="711200" y="3327400"/>
            <a:ext cx="0" cy="756920"/>
          </a:xfrm>
          <a:prstGeom prst="line">
            <a:avLst/>
          </a:prstGeom>
          <a:ln w="12700">
            <a:solidFill>
              <a:srgbClr val="2D5B9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vent 2">
            <a:extLst>
              <a:ext uri="{FF2B5EF4-FFF2-40B4-BE49-F238E27FC236}">
                <a16:creationId xmlns:a16="http://schemas.microsoft.com/office/drawing/2014/main" id="{BDFEB3B2-837D-5165-2500-5698044B8F14}"/>
              </a:ext>
            </a:extLst>
          </p:cNvPr>
          <p:cNvSpPr txBox="1"/>
          <p:nvPr/>
        </p:nvSpPr>
        <p:spPr>
          <a:xfrm>
            <a:off x="990600" y="4262120"/>
            <a:ext cx="4953000" cy="807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2D5B97"/>
                </a:solidFill>
                <a:latin typeface="Georgia" panose="02040502050405020303" pitchFamily="18" charset="0"/>
              </a:rPr>
              <a:t>1795—1799 гг.</a:t>
            </a: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 — режим Директории</a:t>
            </a:r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771694AC-6F3A-620F-3AB6-1A875E31E8BD}"/>
              </a:ext>
            </a:extLst>
          </p:cNvPr>
          <p:cNvSpPr/>
          <p:nvPr/>
        </p:nvSpPr>
        <p:spPr>
          <a:xfrm>
            <a:off x="622300" y="4376420"/>
            <a:ext cx="177800" cy="177800"/>
          </a:xfrm>
          <a:prstGeom prst="ellipse">
            <a:avLst/>
          </a:prstGeom>
          <a:solidFill>
            <a:srgbClr val="2D5B97"/>
          </a:solidFill>
          <a:ln w="19050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ussia heading">
            <a:extLst>
              <a:ext uri="{FF2B5EF4-FFF2-40B4-BE49-F238E27FC236}">
                <a16:creationId xmlns:a16="http://schemas.microsoft.com/office/drawing/2014/main" id="{EE0E4BB2-B0F2-DAD4-6AA0-11B158BD539D}"/>
              </a:ext>
            </a:extLst>
          </p:cNvPr>
          <p:cNvSpPr txBox="1"/>
          <p:nvPr/>
        </p:nvSpPr>
        <p:spPr>
          <a:xfrm>
            <a:off x="6248400" y="381000"/>
            <a:ext cx="24130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b="1" dirty="0">
                <a:solidFill>
                  <a:srgbClr val="7A1E2C"/>
                </a:solidFill>
                <a:latin typeface="Georgia" panose="02040502050405020303" pitchFamily="18" charset="0"/>
              </a:rPr>
              <a:t>Россия</a:t>
            </a:r>
          </a:p>
        </p:txBody>
      </p:sp>
      <p:sp>
        <p:nvSpPr>
          <p:cNvPr id="12" name="Heading bar">
            <a:extLst>
              <a:ext uri="{FF2B5EF4-FFF2-40B4-BE49-F238E27FC236}">
                <a16:creationId xmlns:a16="http://schemas.microsoft.com/office/drawing/2014/main" id="{A6F6A249-16DC-96B2-3489-00993BF69862}"/>
              </a:ext>
            </a:extLst>
          </p:cNvPr>
          <p:cNvSpPr/>
          <p:nvPr/>
        </p:nvSpPr>
        <p:spPr>
          <a:xfrm>
            <a:off x="6248400" y="1029208"/>
            <a:ext cx="762000" cy="50800"/>
          </a:xfrm>
          <a:prstGeom prst="rect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Shchukin - Paul I 1797" descr="С. С. Щукин. Император Павел I, 1797. Государственная Третьяковская галерея">
            <a:extLst>
              <a:ext uri="{FF2B5EF4-FFF2-40B4-BE49-F238E27FC236}">
                <a16:creationId xmlns:a16="http://schemas.microsoft.com/office/drawing/2014/main" id="{47039872-1D16-3FF2-9A14-7BE5761A066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400" y="330200"/>
            <a:ext cx="1524000" cy="1968500"/>
          </a:xfrm>
          <a:prstGeom prst="ellipse">
            <a:avLst/>
          </a:prstGeom>
          <a:ln w="1587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Shchukin - Paul I 1797 ring">
            <a:extLst>
              <a:ext uri="{FF2B5EF4-FFF2-40B4-BE49-F238E27FC236}">
                <a16:creationId xmlns:a16="http://schemas.microsoft.com/office/drawing/2014/main" id="{D238B569-79B2-BB63-AD0D-9F908DB6A876}"/>
              </a:ext>
            </a:extLst>
          </p:cNvPr>
          <p:cNvSpPr/>
          <p:nvPr/>
        </p:nvSpPr>
        <p:spPr>
          <a:xfrm>
            <a:off x="9867900" y="266700"/>
            <a:ext cx="1651000" cy="2095500"/>
          </a:xfrm>
          <a:prstGeom prst="ellipse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Event 4">
            <a:extLst>
              <a:ext uri="{FF2B5EF4-FFF2-40B4-BE49-F238E27FC236}">
                <a16:creationId xmlns:a16="http://schemas.microsoft.com/office/drawing/2014/main" id="{A6D4EAFE-9ECE-B502-B3FA-917AA3AF5967}"/>
              </a:ext>
            </a:extLst>
          </p:cNvPr>
          <p:cNvSpPr txBox="1"/>
          <p:nvPr/>
        </p:nvSpPr>
        <p:spPr>
          <a:xfrm>
            <a:off x="6629400" y="2997200"/>
            <a:ext cx="4953000" cy="1569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7A1E2C"/>
                </a:solidFill>
                <a:latin typeface="Georgia" panose="02040502050405020303" pitchFamily="18" charset="0"/>
              </a:rPr>
              <a:t>1796 г.</a:t>
            </a: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 — объявление амнистии «попавшим под наказание, заточение и ссылку по случаю бывших в Польше замешательств»</a:t>
            </a:r>
          </a:p>
        </p:txBody>
      </p:sp>
      <p:sp>
        <p:nvSpPr>
          <p:cNvPr id="17" name="Marker">
            <a:extLst>
              <a:ext uri="{FF2B5EF4-FFF2-40B4-BE49-F238E27FC236}">
                <a16:creationId xmlns:a16="http://schemas.microsoft.com/office/drawing/2014/main" id="{8936589B-0926-FE22-08A5-1C1BA1C70B54}"/>
              </a:ext>
            </a:extLst>
          </p:cNvPr>
          <p:cNvSpPr/>
          <p:nvPr/>
        </p:nvSpPr>
        <p:spPr>
          <a:xfrm>
            <a:off x="6261100" y="3111500"/>
            <a:ext cx="177800" cy="177800"/>
          </a:xfrm>
          <a:prstGeom prst="ellipse">
            <a:avLst/>
          </a:prstGeom>
          <a:solidFill>
            <a:srgbClr val="7A1E2C"/>
          </a:solidFill>
          <a:ln w="19050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Time line">
            <a:extLst>
              <a:ext uri="{FF2B5EF4-FFF2-40B4-BE49-F238E27FC236}">
                <a16:creationId xmlns:a16="http://schemas.microsoft.com/office/drawing/2014/main" id="{EA6DC7E8-6ECD-0931-4C8F-DC19F96FB17E}"/>
              </a:ext>
            </a:extLst>
          </p:cNvPr>
          <p:cNvCxnSpPr/>
          <p:nvPr/>
        </p:nvCxnSpPr>
        <p:spPr>
          <a:xfrm>
            <a:off x="6350000" y="3327400"/>
            <a:ext cx="0" cy="1518920"/>
          </a:xfrm>
          <a:prstGeom prst="line">
            <a:avLst/>
          </a:prstGeom>
          <a:ln w="12700">
            <a:solidFill>
              <a:srgbClr val="7A1E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vent 5">
            <a:extLst>
              <a:ext uri="{FF2B5EF4-FFF2-40B4-BE49-F238E27FC236}">
                <a16:creationId xmlns:a16="http://schemas.microsoft.com/office/drawing/2014/main" id="{0BADC1B4-FA1B-7F13-09AC-110E27A459A4}"/>
              </a:ext>
            </a:extLst>
          </p:cNvPr>
          <p:cNvSpPr txBox="1"/>
          <p:nvPr/>
        </p:nvSpPr>
        <p:spPr>
          <a:xfrm>
            <a:off x="6629400" y="5024120"/>
            <a:ext cx="4953000" cy="807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7A1E2C"/>
                </a:solidFill>
                <a:latin typeface="Georgia" panose="02040502050405020303" pitchFamily="18" charset="0"/>
              </a:rPr>
              <a:t>1796—1801 гг.</a:t>
            </a: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 — правление Павла I</a:t>
            </a:r>
          </a:p>
        </p:txBody>
      </p:sp>
      <p:sp>
        <p:nvSpPr>
          <p:cNvPr id="20" name="Marker">
            <a:extLst>
              <a:ext uri="{FF2B5EF4-FFF2-40B4-BE49-F238E27FC236}">
                <a16:creationId xmlns:a16="http://schemas.microsoft.com/office/drawing/2014/main" id="{6CAE6751-8CFF-ADF7-BD04-F2905B2D5FF7}"/>
              </a:ext>
            </a:extLst>
          </p:cNvPr>
          <p:cNvSpPr/>
          <p:nvPr/>
        </p:nvSpPr>
        <p:spPr>
          <a:xfrm>
            <a:off x="6261100" y="5138420"/>
            <a:ext cx="177800" cy="177800"/>
          </a:xfrm>
          <a:prstGeom prst="ellipse">
            <a:avLst/>
          </a:prstGeom>
          <a:solidFill>
            <a:srgbClr val="7A1E2C"/>
          </a:solidFill>
          <a:ln w="19050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Column rule">
            <a:extLst>
              <a:ext uri="{FF2B5EF4-FFF2-40B4-BE49-F238E27FC236}">
                <a16:creationId xmlns:a16="http://schemas.microsoft.com/office/drawing/2014/main" id="{F5A457DE-692E-3007-CDA7-C83BDCEF48FE}"/>
              </a:ext>
            </a:extLst>
          </p:cNvPr>
          <p:cNvCxnSpPr/>
          <p:nvPr/>
        </p:nvCxnSpPr>
        <p:spPr>
          <a:xfrm>
            <a:off x="6096000" y="508000"/>
            <a:ext cx="0" cy="5715000"/>
          </a:xfrm>
          <a:prstGeom prst="line">
            <a:avLst/>
          </a:prstGeom>
          <a:ln w="952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2876BF9D-DB38-30FF-CCDD-86AD3BB8374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9798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B2A2C"/>
      </a:dk1>
      <a:lt1>
        <a:srgbClr val="FFFFFF"/>
      </a:lt1>
      <a:dk2>
        <a:srgbClr val="1B2A47"/>
      </a:dk2>
      <a:lt2>
        <a:srgbClr val="F3ECDD"/>
      </a:lt2>
      <a:accent1>
        <a:srgbClr val="1B2A47"/>
      </a:accent1>
      <a:accent2>
        <a:srgbClr val="7A1E2C"/>
      </a:accent2>
      <a:accent3>
        <a:srgbClr val="B4442E"/>
      </a:accent3>
      <a:accent4>
        <a:srgbClr val="2D5B97"/>
      </a:accent4>
      <a:accent5>
        <a:srgbClr val="A8854A"/>
      </a:accent5>
      <a:accent6>
        <a:srgbClr val="5E7563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697</Words>
  <Application>Microsoft Office PowerPoint</Application>
  <PresentationFormat>Произвольный</PresentationFormat>
  <Paragraphs>98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Georgia</vt:lpstr>
      <vt:lpstr>Тема Office</vt:lpstr>
      <vt:lpstr>Завершение Французской революции и её итоги</vt:lpstr>
      <vt:lpstr>Великая французская революция</vt:lpstr>
      <vt:lpstr>Презентация PowerPoint</vt:lpstr>
      <vt:lpstr>1. Термидор: в поисках компромисса</vt:lpstr>
      <vt:lpstr>Террор пошёл на спад:</vt:lpstr>
      <vt:lpstr>Презентация PowerPoint</vt:lpstr>
      <vt:lpstr>Конституция 1795 г.</vt:lpstr>
      <vt:lpstr>2. Шаткий режим Директории</vt:lpstr>
      <vt:lpstr>В это время возрастает значение армии.</vt:lpstr>
      <vt:lpstr>Войны Директории</vt:lpstr>
      <vt:lpstr>3. Бонапарт приходит к власти</vt:lpstr>
      <vt:lpstr>9—10 ноября (18—19 брюмера) 1799 г. - государственный переворот - окончание Великой французской буржуазной революции.</vt:lpstr>
      <vt:lpstr>4. Итоги Французской революции</vt:lpstr>
      <vt:lpstr>Итоги революции</vt:lpstr>
      <vt:lpstr>Итоги революции</vt:lpstr>
      <vt:lpstr>Подведем итоги</vt:lpstr>
      <vt:lpstr>Мир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Завершение Французской революции и её итоги</dc:title>
  <dc:creator>100ballnik.com</dc:creator>
  <cp:lastModifiedBy>Mendal</cp:lastModifiedBy>
  <cp:revision>1</cp:revision>
  <dcterms:created xsi:type="dcterms:W3CDTF">2026-10-18T08:46:17Z</dcterms:created>
  <dcterms:modified xsi:type="dcterms:W3CDTF">2026-10-18T08:46:18Z</dcterms:modified>
</cp:coreProperties>
</file>