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A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408913" y="285750"/>
            <a:ext cx="3755924" cy="600075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678299-ACFC-4A8B-B9B4-0F2E787F76F6}"/>
              </a:ext>
            </a:extLst>
          </p:cNvPr>
          <p:cNvSpPr>
            <a:spLocks noGrp="1"/>
          </p:cNvSpPr>
          <p:nvPr/>
        </p:nvSpPr>
        <p:spPr>
          <a:xfrm>
            <a:off x="609600" y="647700"/>
            <a:ext cx="1104900" cy="19050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85ACB2A2-75B7-4DC3-89B0-6D49059B0C83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6381750" cy="3143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950" b="0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4950" b="0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Западноевропейская</a:t>
            </a:r>
          </a:p>
          <a:p>
            <a:pPr algn="l">
              <a:defRPr sz="4950" b="0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4950" b="0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культура</a:t>
            </a:r>
          </a:p>
          <a:p>
            <a:pPr algn="l">
              <a:defRPr sz="4950" b="0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4950" b="0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в XI—XIV вв.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3F754A0-534B-4EE4-B764-1F730D819D42}"/>
              </a:ext>
            </a:extLst>
          </p:cNvPr>
          <p:cNvSpPr>
            <a:spLocks noGrp="1"/>
          </p:cNvSpPr>
          <p:nvPr/>
        </p:nvSpPr>
        <p:spPr>
          <a:xfrm>
            <a:off x="609600" y="4914900"/>
            <a:ext cx="2381250" cy="19050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F49D9811-48CF-44AF-8987-06D3E997EAB5}"/>
              </a:ext>
            </a:extLst>
          </p:cNvPr>
          <p:cNvSpPr>
            <a:spLocks noGrp="1"/>
          </p:cNvSpPr>
          <p:nvPr/>
        </p:nvSpPr>
        <p:spPr>
          <a:xfrm>
            <a:off x="609600" y="5276850"/>
            <a:ext cx="5905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F6EDD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6EDDD"/>
                </a:solidFill>
                <a:latin typeface="Arial"/>
                <a:ea typeface="Arial"/>
                <a:cs typeface="Arial"/>
              </a:rPr>
              <a:t>История, 6 класс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F384D80D-A00A-4C13-8F0A-5A20027BB55F}"/>
              </a:ext>
            </a:extLst>
          </p:cNvPr>
          <p:cNvSpPr>
            <a:spLocks noGrp="1"/>
          </p:cNvSpPr>
          <p:nvPr/>
        </p:nvSpPr>
        <p:spPr>
          <a:xfrm>
            <a:off x="10287000" y="6477000"/>
            <a:ext cx="12954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0">
                <a:solidFill>
                  <a:srgbClr val="DDD5C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DD5C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23204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4F4DD24A-CB70-4835-B874-64BDD3D03915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22A50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22A50"/>
                </a:solidFill>
                <a:latin typeface="Georgia"/>
                <a:ea typeface="Georgia"/>
                <a:cs typeface="Georgia"/>
              </a:rPr>
              <a:t>Введение. Культура Западной Европы </a:t>
            </a:r>
          </a:p>
          <a:p>
            <a:pPr algn="l">
              <a:defRPr sz="3300" b="0">
                <a:solidFill>
                  <a:srgbClr val="122A50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22A50"/>
                </a:solidFill>
                <a:latin typeface="Georgia"/>
                <a:ea typeface="Georgia"/>
                <a:cs typeface="Georgia"/>
              </a:rPr>
              <a:t>в XI–XIV веках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620125" y="1699625"/>
            <a:ext cx="2952750" cy="444934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848C479-31D5-47EE-893A-4C91E2A738CB}"/>
              </a:ext>
            </a:extLst>
          </p:cNvPr>
          <p:cNvSpPr>
            <a:spLocks noGrp="1"/>
          </p:cNvSpPr>
          <p:nvPr/>
        </p:nvSpPr>
        <p:spPr>
          <a:xfrm>
            <a:off x="8229600" y="1657350"/>
            <a:ext cx="19050" cy="4524375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AB9337B0-5EAD-4C12-8191-0DB0A8291A63}"/>
              </a:ext>
            </a:extLst>
          </p:cNvPr>
          <p:cNvSpPr>
            <a:spLocks noGrp="1"/>
          </p:cNvSpPr>
          <p:nvPr/>
        </p:nvSpPr>
        <p:spPr>
          <a:xfrm>
            <a:off x="609600" y="1695450"/>
            <a:ext cx="7200900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772838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772838"/>
                </a:solidFill>
                <a:latin typeface="Arial"/>
                <a:ea typeface="Arial"/>
                <a:cs typeface="Arial"/>
              </a:rPr>
              <a:t>Средневековье</a:t>
            </a:r>
            <a:r>
              <a:rPr sz="2550" b="0">
                <a:solidFill>
                  <a:srgbClr val="772838"/>
                </a:solidFill>
                <a:latin typeface="Arial"/>
                <a:ea typeface="Arial"/>
                <a:cs typeface="Arial"/>
              </a:rPr>
              <a:t> — это эпоха, когда культура была тесно связана с религией, но постепенно появлялись новые светские жанры и знания.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9C73C26-1580-4122-B53E-A00C8D022268}"/>
              </a:ext>
            </a:extLst>
          </p:cNvPr>
          <p:cNvSpPr>
            <a:spLocks noGrp="1"/>
          </p:cNvSpPr>
          <p:nvPr/>
        </p:nvSpPr>
        <p:spPr>
          <a:xfrm>
            <a:off x="609600" y="3114675"/>
            <a:ext cx="7200900" cy="19050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5E2E1C2E-5683-4A1A-957F-712A2A36D21D}"/>
              </a:ext>
            </a:extLst>
          </p:cNvPr>
          <p:cNvSpPr>
            <a:spLocks noGrp="1"/>
          </p:cNvSpPr>
          <p:nvPr/>
        </p:nvSpPr>
        <p:spPr>
          <a:xfrm>
            <a:off x="609600" y="3352800"/>
            <a:ext cx="7162800" cy="1476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В период с XI по XIV век в Западной Европе формировалась уникальная культура. Главным центром жизни был храм, но также развивались литература, образование и наука. 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19C20CCF-AB54-432C-B227-E35E12E4E202}"/>
              </a:ext>
            </a:extLst>
          </p:cNvPr>
          <p:cNvSpPr>
            <a:spLocks noGrp="1"/>
          </p:cNvSpPr>
          <p:nvPr/>
        </p:nvSpPr>
        <p:spPr>
          <a:xfrm>
            <a:off x="609600" y="4914900"/>
            <a:ext cx="7162800" cy="1466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Это время рыцарей, трубадуров, первых университетов и великих учёных. Давайте узнаем, как люди представляли мир, чему учились и что создавали.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1B10A34A-B54A-498D-90AF-A5358113DABA}"/>
              </a:ext>
            </a:extLst>
          </p:cNvPr>
          <p:cNvSpPr>
            <a:spLocks noGrp="1"/>
          </p:cNvSpPr>
          <p:nvPr/>
        </p:nvSpPr>
        <p:spPr>
          <a:xfrm>
            <a:off x="10287000" y="6477000"/>
            <a:ext cx="12954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0">
                <a:solidFill>
                  <a:srgbClr val="766F6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F65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84359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rcRect l="5262" r="5262"/>
          <a:stretch>
            <a:fillRect/>
          </a:stretch>
        </p:blipFill>
        <p:spPr>
          <a:xfrm>
            <a:off x="0" y="0"/>
            <a:ext cx="459105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C92C2E-3357-4A9F-A444-3AF7C9FC844B}"/>
              </a:ext>
            </a:extLst>
          </p:cNvPr>
          <p:cNvSpPr>
            <a:spLocks noGrp="1"/>
          </p:cNvSpPr>
          <p:nvPr/>
        </p:nvSpPr>
        <p:spPr>
          <a:xfrm>
            <a:off x="4591050" y="0"/>
            <a:ext cx="57150" cy="6858000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2545921F-0332-4A81-A375-0706EDB17B13}"/>
              </a:ext>
            </a:extLst>
          </p:cNvPr>
          <p:cNvSpPr>
            <a:spLocks noGrp="1"/>
          </p:cNvSpPr>
          <p:nvPr/>
        </p:nvSpPr>
        <p:spPr>
          <a:xfrm>
            <a:off x="5143500" y="419100"/>
            <a:ext cx="63817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122A50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122A50"/>
                </a:solidFill>
                <a:latin typeface="Georgia"/>
                <a:ea typeface="Georgia"/>
                <a:cs typeface="Georgia"/>
              </a:rPr>
              <a:t>Храм — центр средневековой культуры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750B8E39-D90A-4239-85A0-8E94E83474E0}"/>
              </a:ext>
            </a:extLst>
          </p:cNvPr>
          <p:cNvSpPr>
            <a:spLocks noGrp="1"/>
          </p:cNvSpPr>
          <p:nvPr/>
        </p:nvSpPr>
        <p:spPr>
          <a:xfrm>
            <a:off x="5143500" y="1714500"/>
            <a:ext cx="6362700" cy="1638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772838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772838"/>
                </a:solidFill>
                <a:latin typeface="Arial"/>
                <a:ea typeface="Arial"/>
                <a:cs typeface="Arial"/>
              </a:rPr>
              <a:t>Храм</a:t>
            </a:r>
            <a:r>
              <a:rPr sz="2550" b="0">
                <a:solidFill>
                  <a:srgbClr val="772838"/>
                </a:solidFill>
                <a:latin typeface="Arial"/>
                <a:ea typeface="Arial"/>
                <a:cs typeface="Arial"/>
              </a:rPr>
              <a:t> был главным зданием города или поместья, которое символизировало могущество Бога и должно было поражать воображение людей.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D9929C7-9268-48B3-890A-3421F2AA4FC1}"/>
              </a:ext>
            </a:extLst>
          </p:cNvPr>
          <p:cNvSpPr>
            <a:spLocks noGrp="1"/>
          </p:cNvSpPr>
          <p:nvPr/>
        </p:nvSpPr>
        <p:spPr>
          <a:xfrm>
            <a:off x="5143500" y="3476625"/>
            <a:ext cx="1219200" cy="19050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2C610CE1-EE5C-49B8-A06A-3801F525F0FE}"/>
              </a:ext>
            </a:extLst>
          </p:cNvPr>
          <p:cNvSpPr>
            <a:spLocks noGrp="1"/>
          </p:cNvSpPr>
          <p:nvPr/>
        </p:nvSpPr>
        <p:spPr>
          <a:xfrm>
            <a:off x="5143500" y="3686175"/>
            <a:ext cx="6362700" cy="2590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Всё в храме напоминало о Боге: торжественная </a:t>
            </a:r>
            <a:r>
              <a:rPr sz="2400" b="1">
                <a:solidFill>
                  <a:srgbClr val="262C30"/>
                </a:solidFill>
                <a:latin typeface="Arial"/>
                <a:ea typeface="Arial"/>
                <a:cs typeface="Arial"/>
              </a:rPr>
              <a:t>музыка и хор</a:t>
            </a: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, похожие на пение ангелов, а также </a:t>
            </a:r>
            <a:r>
              <a:rPr sz="2400" b="1">
                <a:solidFill>
                  <a:srgbClr val="262C30"/>
                </a:solidFill>
                <a:latin typeface="Arial"/>
                <a:ea typeface="Arial"/>
                <a:cs typeface="Arial"/>
              </a:rPr>
              <a:t>мозаики, фрески и иконы</a:t>
            </a: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 на библейские темы. Храм строили из камня по строгим правилам, чтобы он казался островком небесного мира на земле.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ABFDE3F1-EAB4-4D9D-A2E7-0B234D185918}"/>
              </a:ext>
            </a:extLst>
          </p:cNvPr>
          <p:cNvSpPr>
            <a:spLocks noGrp="1"/>
          </p:cNvSpPr>
          <p:nvPr/>
        </p:nvSpPr>
        <p:spPr>
          <a:xfrm>
            <a:off x="10287000" y="6477000"/>
            <a:ext cx="12954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0">
                <a:solidFill>
                  <a:srgbClr val="766F6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F65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90790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rcRect l="10366" r="10366"/>
          <a:stretch>
            <a:fillRect/>
          </a:stretch>
        </p:blipFill>
        <p:spPr>
          <a:xfrm>
            <a:off x="8477250" y="0"/>
            <a:ext cx="3714750" cy="62484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7FC5E31-BFC8-4282-AA9D-37F99B5954F9}"/>
              </a:ext>
            </a:extLst>
          </p:cNvPr>
          <p:cNvSpPr>
            <a:spLocks noGrp="1"/>
          </p:cNvSpPr>
          <p:nvPr/>
        </p:nvSpPr>
        <p:spPr>
          <a:xfrm>
            <a:off x="8343900" y="0"/>
            <a:ext cx="47625" cy="6248400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82ED4939-19EB-4FF2-9373-492C70673A4D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334250" cy="1019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772838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772838"/>
                </a:solidFill>
                <a:latin typeface="Georgia"/>
                <a:ea typeface="Georgia"/>
                <a:cs typeface="Georgia"/>
              </a:rPr>
              <a:t>Романский стиль в архитектуре</a:t>
            </a:r>
          </a:p>
          <a:p>
            <a:pPr algn="l">
              <a:defRPr sz="3225" b="0">
                <a:solidFill>
                  <a:srgbClr val="772838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772838"/>
                </a:solidFill>
                <a:latin typeface="Georgia"/>
                <a:ea typeface="Georgia"/>
                <a:cs typeface="Georgia"/>
              </a:rPr>
              <a:t>(XI–XII вв.)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19E192F6-DDF8-48D0-8929-FA8A021518FC}"/>
              </a:ext>
            </a:extLst>
          </p:cNvPr>
          <p:cNvSpPr>
            <a:spLocks noGrp="1"/>
          </p:cNvSpPr>
          <p:nvPr/>
        </p:nvSpPr>
        <p:spPr>
          <a:xfrm>
            <a:off x="609600" y="1647825"/>
            <a:ext cx="725805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Первым главным стилем средневековой архитектуры был романский, который напоминал постройки Древнего Рима.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2B946A7-4D6D-4FC9-A872-ADE8B23D4CEC}"/>
              </a:ext>
            </a:extLst>
          </p:cNvPr>
          <p:cNvSpPr>
            <a:spLocks noGrp="1"/>
          </p:cNvSpPr>
          <p:nvPr/>
        </p:nvSpPr>
        <p:spPr>
          <a:xfrm>
            <a:off x="609600" y="2857500"/>
            <a:ext cx="7334250" cy="19050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88608C30-7615-433B-902D-1F33ED15AC6A}"/>
              </a:ext>
            </a:extLst>
          </p:cNvPr>
          <p:cNvSpPr>
            <a:spLocks noGrp="1"/>
          </p:cNvSpPr>
          <p:nvPr/>
        </p:nvSpPr>
        <p:spPr>
          <a:xfrm>
            <a:off x="609600" y="3114675"/>
            <a:ext cx="7334250" cy="1114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>
                <a:solidFill>
                  <a:srgbClr val="262C30"/>
                </a:solidFill>
                <a:latin typeface="Arial"/>
                <a:ea typeface="Arial"/>
                <a:cs typeface="Arial"/>
              </a:rPr>
              <a:t>Характерные черты:</a:t>
            </a: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 массивные стены, узкие окна, круглые арки, колонны, бочкообразные своды.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209C3C46-15C0-414E-BEB6-87FCF06D025E}"/>
              </a:ext>
            </a:extLst>
          </p:cNvPr>
          <p:cNvSpPr>
            <a:spLocks noGrp="1"/>
          </p:cNvSpPr>
          <p:nvPr/>
        </p:nvSpPr>
        <p:spPr>
          <a:xfrm>
            <a:off x="609600" y="4248150"/>
            <a:ext cx="729615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62C30"/>
                </a:solidFill>
                <a:latin typeface="Arial"/>
                <a:ea typeface="Arial"/>
                <a:cs typeface="Arial"/>
              </a:rPr>
              <a:t>Почему так назывался:</a:t>
            </a:r>
            <a:r>
              <a:rPr sz="2325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 От латинского слова «римский» (romanicus).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C981E8C3-BD3B-40F2-95D6-0E2E7983C9CB}"/>
              </a:ext>
            </a:extLst>
          </p:cNvPr>
          <p:cNvSpPr>
            <a:spLocks noGrp="1"/>
          </p:cNvSpPr>
          <p:nvPr/>
        </p:nvSpPr>
        <p:spPr>
          <a:xfrm>
            <a:off x="609600" y="5095875"/>
            <a:ext cx="7334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62C30"/>
                </a:solidFill>
                <a:latin typeface="Arial"/>
                <a:ea typeface="Arial"/>
                <a:cs typeface="Arial"/>
              </a:rPr>
              <a:t>Основные постройки:</a:t>
            </a:r>
            <a:r>
              <a:rPr sz="2325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 храмы и монастыри.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5BA8B760-7DE5-4209-894E-8F2177D644F2}"/>
              </a:ext>
            </a:extLst>
          </p:cNvPr>
          <p:cNvSpPr>
            <a:spLocks noGrp="1"/>
          </p:cNvSpPr>
          <p:nvPr/>
        </p:nvSpPr>
        <p:spPr>
          <a:xfrm>
            <a:off x="609600" y="5638800"/>
            <a:ext cx="733425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62C30"/>
                </a:solidFill>
                <a:latin typeface="Arial"/>
                <a:ea typeface="Arial"/>
                <a:cs typeface="Arial"/>
              </a:rPr>
              <a:t>Форма здания:</a:t>
            </a:r>
            <a:r>
              <a:rPr sz="2325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 Если смотреть сверху, храм напоминал крест, центр которого венчал купол.</a:t>
            </a: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21DA905A-AF80-4853-8552-1FF373FF2CF9}"/>
              </a:ext>
            </a:extLst>
          </p:cNvPr>
          <p:cNvSpPr>
            <a:spLocks noGrp="1"/>
          </p:cNvSpPr>
          <p:nvPr/>
        </p:nvSpPr>
        <p:spPr>
          <a:xfrm>
            <a:off x="10287000" y="6477000"/>
            <a:ext cx="12954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0">
                <a:solidFill>
                  <a:srgbClr val="766F6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F65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02508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28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rcRect l="27000" r="22000"/>
          <a:stretch/>
        </p:blipFill>
        <p:spPr>
          <a:xfrm>
            <a:off x="0" y="1409700"/>
            <a:ext cx="3790950" cy="49149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507E967-6EB2-4F6D-9403-E0ED982AAD3C}"/>
              </a:ext>
            </a:extLst>
          </p:cNvPr>
          <p:cNvSpPr>
            <a:spLocks noGrp="1"/>
          </p:cNvSpPr>
          <p:nvPr/>
        </p:nvSpPr>
        <p:spPr>
          <a:xfrm>
            <a:off x="3790950" y="1409700"/>
            <a:ext cx="47625" cy="4914900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00513E22-6E55-4EB9-86E0-79C1210BB271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Готический стиль в архитектуре (с XII в.)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3E7A82B-76BC-4B64-898A-E8FE8DE76EC0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9050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F94EE492-8D62-4E79-9242-FFAE69DF2D27}"/>
              </a:ext>
            </a:extLst>
          </p:cNvPr>
          <p:cNvSpPr>
            <a:spLocks noGrp="1"/>
          </p:cNvSpPr>
          <p:nvPr/>
        </p:nvSpPr>
        <p:spPr>
          <a:xfrm>
            <a:off x="4171950" y="1466850"/>
            <a:ext cx="74104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F6EDD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6EDDD"/>
                </a:solidFill>
                <a:latin typeface="Arial"/>
                <a:ea typeface="Arial"/>
                <a:cs typeface="Arial"/>
              </a:rPr>
              <a:t>На смену романскому пришёл более изящный и устремлённый ввысь готический стиль.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175ED8A5-5031-4185-A79D-A384B11D6D7F}"/>
              </a:ext>
            </a:extLst>
          </p:cNvPr>
          <p:cNvSpPr>
            <a:spLocks noGrp="1"/>
          </p:cNvSpPr>
          <p:nvPr/>
        </p:nvSpPr>
        <p:spPr>
          <a:xfrm>
            <a:off x="4171950" y="2352675"/>
            <a:ext cx="741045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F6EDD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6EDDD"/>
                </a:solidFill>
                <a:latin typeface="Arial"/>
                <a:ea typeface="Arial"/>
                <a:cs typeface="Arial"/>
              </a:rPr>
              <a:t>Характерные черты:</a:t>
            </a:r>
            <a:r>
              <a:rPr sz="2400" b="0">
                <a:solidFill>
                  <a:srgbClr val="F6EDDD"/>
                </a:solidFill>
                <a:latin typeface="Arial"/>
                <a:ea typeface="Arial"/>
                <a:cs typeface="Arial"/>
              </a:rPr>
              <a:t> стрельчатые арки, высокие башни со шпилями, тонкие колонны, ажурная резьба, большие витражные окна.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01EC4966-FFA6-49B9-941D-82B76113D091}"/>
              </a:ext>
            </a:extLst>
          </p:cNvPr>
          <p:cNvSpPr>
            <a:spLocks noGrp="1"/>
          </p:cNvSpPr>
          <p:nvPr/>
        </p:nvSpPr>
        <p:spPr>
          <a:xfrm>
            <a:off x="4171950" y="3571875"/>
            <a:ext cx="741045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F6EDD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6EDDD"/>
                </a:solidFill>
                <a:latin typeface="Arial"/>
                <a:ea typeface="Arial"/>
                <a:cs typeface="Arial"/>
              </a:rPr>
              <a:t>Почему так назывался:</a:t>
            </a:r>
            <a:r>
              <a:rPr sz="2400" b="0">
                <a:solidFill>
                  <a:srgbClr val="F6EDDD"/>
                </a:solidFill>
                <a:latin typeface="Arial"/>
                <a:ea typeface="Arial"/>
                <a:cs typeface="Arial"/>
              </a:rPr>
              <a:t> От названия германского племени готов (хотя к ним стиль не имел отношения).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8580C09D-6687-4383-A78A-0CD1597C2D62}"/>
              </a:ext>
            </a:extLst>
          </p:cNvPr>
          <p:cNvSpPr>
            <a:spLocks noGrp="1"/>
          </p:cNvSpPr>
          <p:nvPr/>
        </p:nvSpPr>
        <p:spPr>
          <a:xfrm>
            <a:off x="4171950" y="4772025"/>
            <a:ext cx="74104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F6EDD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6EDDD"/>
                </a:solidFill>
                <a:latin typeface="Arial"/>
                <a:ea typeface="Arial"/>
                <a:cs typeface="Arial"/>
              </a:rPr>
              <a:t>Основные постройки:</a:t>
            </a:r>
            <a:r>
              <a:rPr sz="2400" b="0">
                <a:solidFill>
                  <a:srgbClr val="F6EDDD"/>
                </a:solidFill>
                <a:latin typeface="Arial"/>
                <a:ea typeface="Arial"/>
                <a:cs typeface="Arial"/>
              </a:rPr>
              <a:t> городские соборы, ратуши, королевские замки.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DFD3E07E-D24A-489A-A714-7A828CE46939}"/>
              </a:ext>
            </a:extLst>
          </p:cNvPr>
          <p:cNvSpPr>
            <a:spLocks noGrp="1"/>
          </p:cNvSpPr>
          <p:nvPr/>
        </p:nvSpPr>
        <p:spPr>
          <a:xfrm>
            <a:off x="4171950" y="5610225"/>
            <a:ext cx="74104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F6EDD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6EDDD"/>
                </a:solidFill>
                <a:latin typeface="Arial"/>
                <a:ea typeface="Arial"/>
                <a:cs typeface="Arial"/>
              </a:rPr>
              <a:t>Пример:</a:t>
            </a:r>
            <a:r>
              <a:rPr sz="2400" b="0">
                <a:solidFill>
                  <a:srgbClr val="F6EDDD"/>
                </a:solidFill>
                <a:latin typeface="Arial"/>
                <a:ea typeface="Arial"/>
                <a:cs typeface="Arial"/>
              </a:rPr>
              <a:t> Первый готический храм — аббатство Сен-Дени во Франции (с 1122 г.).</a:t>
            </a: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40A9AEAC-66F1-4697-8EDF-8621AB8207B2}"/>
              </a:ext>
            </a:extLst>
          </p:cNvPr>
          <p:cNvSpPr>
            <a:spLocks noGrp="1"/>
          </p:cNvSpPr>
          <p:nvPr/>
        </p:nvSpPr>
        <p:spPr>
          <a:xfrm>
            <a:off x="10287000" y="6477000"/>
            <a:ext cx="12954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0">
                <a:solidFill>
                  <a:srgbClr val="DDD5C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DD5C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50056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">
            <a:extLst>
              <a:ext uri="{FF2B5EF4-FFF2-40B4-BE49-F238E27FC236}">
                <a16:creationId xmlns:a16="http://schemas.microsoft.com/office/drawing/2014/main" id="{657E1D0D-2935-4127-8686-90CE9BC8A452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09728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22A50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22A50"/>
                </a:solidFill>
                <a:latin typeface="Georgia"/>
                <a:ea typeface="Georgia"/>
                <a:cs typeface="Georgia"/>
              </a:rPr>
              <a:t>Эволюция архитектурных стилей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BD0E7929-F9C1-4B72-B72E-DEEDBE73DDFA}"/>
              </a:ext>
            </a:extLst>
          </p:cNvPr>
          <p:cNvSpPr>
            <a:spLocks noGrp="1"/>
          </p:cNvSpPr>
          <p:nvPr/>
        </p:nvSpPr>
        <p:spPr>
          <a:xfrm>
            <a:off x="609600" y="1295400"/>
            <a:ext cx="10953750" cy="971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Архитектура Средневековья развивалась от мощного и приземлённого романского стиля к лёгкому и устремлённому к небу готическому.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F40F86F-1222-41EF-8C40-9437986A2FAB}"/>
              </a:ext>
            </a:extLst>
          </p:cNvPr>
          <p:cNvSpPr>
            <a:spLocks noGrp="1"/>
          </p:cNvSpPr>
          <p:nvPr/>
        </p:nvSpPr>
        <p:spPr>
          <a:xfrm>
            <a:off x="609600" y="2419350"/>
            <a:ext cx="10972800" cy="19050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6E88100-D0D9-4CC6-900E-3297C076448B}"/>
              </a:ext>
            </a:extLst>
          </p:cNvPr>
          <p:cNvSpPr>
            <a:spLocks noGrp="1"/>
          </p:cNvSpPr>
          <p:nvPr/>
        </p:nvSpPr>
        <p:spPr>
          <a:xfrm>
            <a:off x="609600" y="2705100"/>
            <a:ext cx="5295900" cy="914400"/>
          </a:xfrm>
          <a:prstGeom prst="rect">
            <a:avLst/>
          </a:prstGeom>
          <a:solidFill>
            <a:srgbClr val="772838"/>
          </a:solidFill>
          <a:ln w="0">
            <a:noFill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2ACCA01-7220-4A89-B96F-3FF2DDC16C93}"/>
              </a:ext>
            </a:extLst>
          </p:cNvPr>
          <p:cNvSpPr>
            <a:spLocks noGrp="1"/>
          </p:cNvSpPr>
          <p:nvPr/>
        </p:nvSpPr>
        <p:spPr>
          <a:xfrm>
            <a:off x="6286500" y="2705100"/>
            <a:ext cx="5295900" cy="914400"/>
          </a:xfrm>
          <a:prstGeom prst="rect">
            <a:avLst/>
          </a:prstGeom>
          <a:solidFill>
            <a:srgbClr val="214D85"/>
          </a:solidFill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42E3045-2B1E-47E1-AB9E-4ED7581A4A54}"/>
              </a:ext>
            </a:extLst>
          </p:cNvPr>
          <p:cNvSpPr>
            <a:spLocks noGrp="1"/>
          </p:cNvSpPr>
          <p:nvPr/>
        </p:nvSpPr>
        <p:spPr>
          <a:xfrm>
            <a:off x="838200" y="2876550"/>
            <a:ext cx="4857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2400" b="1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 РОМАНСКИЙ СТИЛЬ</a:t>
            </a:r>
          </a:p>
          <a:p>
            <a:pPr algn="l">
              <a:defRPr sz="2400" b="1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2400" b="1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(XI–XII вв.)</a:t>
            </a:r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F13AB24A-EBDD-48EA-944A-FC90231D9E18}"/>
              </a:ext>
            </a:extLst>
          </p:cNvPr>
          <p:cNvSpPr>
            <a:spLocks noGrp="1"/>
          </p:cNvSpPr>
          <p:nvPr/>
        </p:nvSpPr>
        <p:spPr>
          <a:xfrm>
            <a:off x="6515100" y="2876550"/>
            <a:ext cx="4857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2400" b="1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 ГОТИЧЕСКИЙ СТИЛЬ </a:t>
            </a:r>
          </a:p>
          <a:p>
            <a:pPr algn="l">
              <a:defRPr sz="2400" b="1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2400" b="1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(с XII в.)</a:t>
            </a: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7D0D66BD-0D93-4E12-9FC0-002085BACDF1}"/>
              </a:ext>
            </a:extLst>
          </p:cNvPr>
          <p:cNvSpPr>
            <a:spLocks noGrp="1"/>
          </p:cNvSpPr>
          <p:nvPr/>
        </p:nvSpPr>
        <p:spPr>
          <a:xfrm>
            <a:off x="762000" y="3848100"/>
            <a:ext cx="3619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772838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772838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FACD59E0-F48E-4EF7-88D4-F3F8FA51AD26}"/>
              </a:ext>
            </a:extLst>
          </p:cNvPr>
          <p:cNvSpPr>
            <a:spLocks noGrp="1"/>
          </p:cNvSpPr>
          <p:nvPr/>
        </p:nvSpPr>
        <p:spPr>
          <a:xfrm>
            <a:off x="1257300" y="3848100"/>
            <a:ext cx="45148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Массивные стены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0013932-43A9-4368-B6E8-EBCE0D20931C}"/>
              </a:ext>
            </a:extLst>
          </p:cNvPr>
          <p:cNvSpPr>
            <a:spLocks noGrp="1"/>
          </p:cNvSpPr>
          <p:nvPr/>
        </p:nvSpPr>
        <p:spPr>
          <a:xfrm>
            <a:off x="1257300" y="4295775"/>
            <a:ext cx="4514850" cy="19050"/>
          </a:xfrm>
          <a:prstGeom prst="rect">
            <a:avLst/>
          </a:prstGeom>
          <a:solidFill>
            <a:srgbClr val="DED5C4"/>
          </a:solidFill>
          <a:ln w="0">
            <a:noFill/>
          </a:ln>
        </p:spPr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627C98DA-D985-497C-B762-E316719DEE41}"/>
              </a:ext>
            </a:extLst>
          </p:cNvPr>
          <p:cNvSpPr>
            <a:spLocks noGrp="1"/>
          </p:cNvSpPr>
          <p:nvPr/>
        </p:nvSpPr>
        <p:spPr>
          <a:xfrm>
            <a:off x="762000" y="4448175"/>
            <a:ext cx="3619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772838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772838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55ACB3E2-CD66-4129-8006-120A82FB7AF7}"/>
              </a:ext>
            </a:extLst>
          </p:cNvPr>
          <p:cNvSpPr>
            <a:spLocks noGrp="1"/>
          </p:cNvSpPr>
          <p:nvPr/>
        </p:nvSpPr>
        <p:spPr>
          <a:xfrm>
            <a:off x="1257300" y="4448175"/>
            <a:ext cx="45148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Круглые арки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0E5B359-0D90-493A-9A8E-E11FFC4B3431}"/>
              </a:ext>
            </a:extLst>
          </p:cNvPr>
          <p:cNvSpPr>
            <a:spLocks noGrp="1"/>
          </p:cNvSpPr>
          <p:nvPr/>
        </p:nvSpPr>
        <p:spPr>
          <a:xfrm>
            <a:off x="1257300" y="4895850"/>
            <a:ext cx="4514850" cy="19050"/>
          </a:xfrm>
          <a:prstGeom prst="rect">
            <a:avLst/>
          </a:prstGeom>
          <a:solidFill>
            <a:srgbClr val="DED5C4"/>
          </a:solidFill>
          <a:ln w="0">
            <a:noFill/>
          </a:ln>
        </p:spPr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91302C80-B918-47F1-9ACA-19450834957A}"/>
              </a:ext>
            </a:extLst>
          </p:cNvPr>
          <p:cNvSpPr>
            <a:spLocks noGrp="1"/>
          </p:cNvSpPr>
          <p:nvPr/>
        </p:nvSpPr>
        <p:spPr>
          <a:xfrm>
            <a:off x="762000" y="5048250"/>
            <a:ext cx="3619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772838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772838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B51CC0FC-FE87-49CB-93BB-80F52BFB502D}"/>
              </a:ext>
            </a:extLst>
          </p:cNvPr>
          <p:cNvSpPr>
            <a:spLocks noGrp="1"/>
          </p:cNvSpPr>
          <p:nvPr/>
        </p:nvSpPr>
        <p:spPr>
          <a:xfrm>
            <a:off x="1257300" y="5048250"/>
            <a:ext cx="45148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Узкие окна-бойницы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36AF0D9-F3D0-4C52-A041-091E5FABD9F8}"/>
              </a:ext>
            </a:extLst>
          </p:cNvPr>
          <p:cNvSpPr>
            <a:spLocks noGrp="1"/>
          </p:cNvSpPr>
          <p:nvPr/>
        </p:nvSpPr>
        <p:spPr>
          <a:xfrm>
            <a:off x="1257300" y="5495925"/>
            <a:ext cx="4514850" cy="19050"/>
          </a:xfrm>
          <a:prstGeom prst="rect">
            <a:avLst/>
          </a:prstGeom>
          <a:solidFill>
            <a:srgbClr val="DED5C4"/>
          </a:solidFill>
          <a:ln w="0">
            <a:noFill/>
          </a:ln>
        </p:spPr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787AA165-10F9-41BF-926E-857E73616614}"/>
              </a:ext>
            </a:extLst>
          </p:cNvPr>
          <p:cNvSpPr>
            <a:spLocks noGrp="1"/>
          </p:cNvSpPr>
          <p:nvPr/>
        </p:nvSpPr>
        <p:spPr>
          <a:xfrm>
            <a:off x="762000" y="5648325"/>
            <a:ext cx="3619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772838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772838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5376459B-CE5F-4E70-B463-7561A2C52B6C}"/>
              </a:ext>
            </a:extLst>
          </p:cNvPr>
          <p:cNvSpPr>
            <a:spLocks noGrp="1"/>
          </p:cNvSpPr>
          <p:nvPr/>
        </p:nvSpPr>
        <p:spPr>
          <a:xfrm>
            <a:off x="1257300" y="5648325"/>
            <a:ext cx="45148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Бочкообразные своды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9B96636-A628-4247-A7B4-755F3792B6FF}"/>
              </a:ext>
            </a:extLst>
          </p:cNvPr>
          <p:cNvSpPr>
            <a:spLocks noGrp="1"/>
          </p:cNvSpPr>
          <p:nvPr/>
        </p:nvSpPr>
        <p:spPr>
          <a:xfrm>
            <a:off x="1257300" y="6096000"/>
            <a:ext cx="4514850" cy="19050"/>
          </a:xfrm>
          <a:prstGeom prst="rect">
            <a:avLst/>
          </a:prstGeom>
          <a:solidFill>
            <a:srgbClr val="DED5C4"/>
          </a:solidFill>
          <a:ln w="0">
            <a:noFill/>
          </a:ln>
        </p:spPr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9EA62518-168F-4677-AA8C-DF0CEC00E714}"/>
              </a:ext>
            </a:extLst>
          </p:cNvPr>
          <p:cNvSpPr>
            <a:spLocks noGrp="1"/>
          </p:cNvSpPr>
          <p:nvPr/>
        </p:nvSpPr>
        <p:spPr>
          <a:xfrm>
            <a:off x="6438900" y="3848100"/>
            <a:ext cx="3619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14D85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214D85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21" name="Text">
            <a:extLst>
              <a:ext uri="{FF2B5EF4-FFF2-40B4-BE49-F238E27FC236}">
                <a16:creationId xmlns:a16="http://schemas.microsoft.com/office/drawing/2014/main" id="{F39C2F84-C9AD-4C08-85D8-C5CAEE902208}"/>
              </a:ext>
            </a:extLst>
          </p:cNvPr>
          <p:cNvSpPr>
            <a:spLocks noGrp="1"/>
          </p:cNvSpPr>
          <p:nvPr/>
        </p:nvSpPr>
        <p:spPr>
          <a:xfrm>
            <a:off x="6934200" y="3848100"/>
            <a:ext cx="45148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Стрельчатые арки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61B2989-1501-47B6-B733-A71BE0080D80}"/>
              </a:ext>
            </a:extLst>
          </p:cNvPr>
          <p:cNvSpPr>
            <a:spLocks noGrp="1"/>
          </p:cNvSpPr>
          <p:nvPr/>
        </p:nvSpPr>
        <p:spPr>
          <a:xfrm>
            <a:off x="6934200" y="4295775"/>
            <a:ext cx="4514850" cy="19050"/>
          </a:xfrm>
          <a:prstGeom prst="rect">
            <a:avLst/>
          </a:prstGeom>
          <a:solidFill>
            <a:srgbClr val="DED5C4"/>
          </a:solidFill>
          <a:ln w="0">
            <a:noFill/>
          </a:ln>
        </p:spPr>
      </p:sp>
      <p:sp>
        <p:nvSpPr>
          <p:cNvPr id="23" name="Title">
            <a:extLst>
              <a:ext uri="{FF2B5EF4-FFF2-40B4-BE49-F238E27FC236}">
                <a16:creationId xmlns:a16="http://schemas.microsoft.com/office/drawing/2014/main" id="{369EDD3A-B901-4556-B42F-F3654DD5A2C2}"/>
              </a:ext>
            </a:extLst>
          </p:cNvPr>
          <p:cNvSpPr>
            <a:spLocks noGrp="1"/>
          </p:cNvSpPr>
          <p:nvPr/>
        </p:nvSpPr>
        <p:spPr>
          <a:xfrm>
            <a:off x="6438900" y="4448175"/>
            <a:ext cx="3619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14D85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214D85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24" name="Text">
            <a:extLst>
              <a:ext uri="{FF2B5EF4-FFF2-40B4-BE49-F238E27FC236}">
                <a16:creationId xmlns:a16="http://schemas.microsoft.com/office/drawing/2014/main" id="{9E7AE0A9-1238-4617-8A01-A58D692FE142}"/>
              </a:ext>
            </a:extLst>
          </p:cNvPr>
          <p:cNvSpPr>
            <a:spLocks noGrp="1"/>
          </p:cNvSpPr>
          <p:nvPr/>
        </p:nvSpPr>
        <p:spPr>
          <a:xfrm>
            <a:off x="6934200" y="4448175"/>
            <a:ext cx="45148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Ажурные шпили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FAC7E78-1D9D-4AB5-9FD0-B856032710A8}"/>
              </a:ext>
            </a:extLst>
          </p:cNvPr>
          <p:cNvSpPr>
            <a:spLocks noGrp="1"/>
          </p:cNvSpPr>
          <p:nvPr/>
        </p:nvSpPr>
        <p:spPr>
          <a:xfrm>
            <a:off x="6934200" y="4895850"/>
            <a:ext cx="4514850" cy="19050"/>
          </a:xfrm>
          <a:prstGeom prst="rect">
            <a:avLst/>
          </a:prstGeom>
          <a:solidFill>
            <a:srgbClr val="DED5C4"/>
          </a:solidFill>
          <a:ln w="0">
            <a:noFill/>
          </a:ln>
        </p:spPr>
      </p:sp>
      <p:sp>
        <p:nvSpPr>
          <p:cNvPr id="26" name="Title">
            <a:extLst>
              <a:ext uri="{FF2B5EF4-FFF2-40B4-BE49-F238E27FC236}">
                <a16:creationId xmlns:a16="http://schemas.microsoft.com/office/drawing/2014/main" id="{718BBFA6-7EF3-4A93-8868-3986D139CED7}"/>
              </a:ext>
            </a:extLst>
          </p:cNvPr>
          <p:cNvSpPr>
            <a:spLocks noGrp="1"/>
          </p:cNvSpPr>
          <p:nvPr/>
        </p:nvSpPr>
        <p:spPr>
          <a:xfrm>
            <a:off x="6438900" y="5048250"/>
            <a:ext cx="3619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14D85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214D85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7" name="Text">
            <a:extLst>
              <a:ext uri="{FF2B5EF4-FFF2-40B4-BE49-F238E27FC236}">
                <a16:creationId xmlns:a16="http://schemas.microsoft.com/office/drawing/2014/main" id="{F4C83246-1E99-466C-A5E1-B0690D9A100C}"/>
              </a:ext>
            </a:extLst>
          </p:cNvPr>
          <p:cNvSpPr>
            <a:spLocks noGrp="1"/>
          </p:cNvSpPr>
          <p:nvPr/>
        </p:nvSpPr>
        <p:spPr>
          <a:xfrm>
            <a:off x="6934200" y="5048250"/>
            <a:ext cx="45148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Большие витражи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99D52BF-C4AB-4009-9358-25605999330C}"/>
              </a:ext>
            </a:extLst>
          </p:cNvPr>
          <p:cNvSpPr>
            <a:spLocks noGrp="1"/>
          </p:cNvSpPr>
          <p:nvPr/>
        </p:nvSpPr>
        <p:spPr>
          <a:xfrm>
            <a:off x="6934200" y="5495925"/>
            <a:ext cx="4514850" cy="19050"/>
          </a:xfrm>
          <a:prstGeom prst="rect">
            <a:avLst/>
          </a:prstGeom>
          <a:solidFill>
            <a:srgbClr val="DED5C4"/>
          </a:solidFill>
          <a:ln w="0">
            <a:noFill/>
          </a:ln>
        </p:spPr>
      </p:sp>
      <p:sp>
        <p:nvSpPr>
          <p:cNvPr id="29" name="Title">
            <a:extLst>
              <a:ext uri="{FF2B5EF4-FFF2-40B4-BE49-F238E27FC236}">
                <a16:creationId xmlns:a16="http://schemas.microsoft.com/office/drawing/2014/main" id="{A4D9EC7D-9738-4536-A191-04532939D203}"/>
              </a:ext>
            </a:extLst>
          </p:cNvPr>
          <p:cNvSpPr>
            <a:spLocks noGrp="1"/>
          </p:cNvSpPr>
          <p:nvPr/>
        </p:nvSpPr>
        <p:spPr>
          <a:xfrm>
            <a:off x="6438900" y="5648325"/>
            <a:ext cx="3619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14D85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214D85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30" name="Text">
            <a:extLst>
              <a:ext uri="{FF2B5EF4-FFF2-40B4-BE49-F238E27FC236}">
                <a16:creationId xmlns:a16="http://schemas.microsoft.com/office/drawing/2014/main" id="{8B7D1FA0-4410-4B71-ACDE-ECCB48AB0275}"/>
              </a:ext>
            </a:extLst>
          </p:cNvPr>
          <p:cNvSpPr>
            <a:spLocks noGrp="1"/>
          </p:cNvSpPr>
          <p:nvPr/>
        </p:nvSpPr>
        <p:spPr>
          <a:xfrm>
            <a:off x="6934200" y="5648325"/>
            <a:ext cx="45148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Устремленность ввысь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5A94F61-BB9B-48F7-9B5D-C3C88AA34281}"/>
              </a:ext>
            </a:extLst>
          </p:cNvPr>
          <p:cNvSpPr>
            <a:spLocks noGrp="1"/>
          </p:cNvSpPr>
          <p:nvPr/>
        </p:nvSpPr>
        <p:spPr>
          <a:xfrm>
            <a:off x="6934200" y="6096000"/>
            <a:ext cx="4514850" cy="19050"/>
          </a:xfrm>
          <a:prstGeom prst="rect">
            <a:avLst/>
          </a:prstGeom>
          <a:solidFill>
            <a:srgbClr val="DED5C4"/>
          </a:solidFill>
          <a:ln w="0">
            <a:noFill/>
          </a:ln>
        </p:spPr>
      </p:sp>
      <p:sp>
        <p:nvSpPr>
          <p:cNvPr id="32" name="Text">
            <a:extLst>
              <a:ext uri="{FF2B5EF4-FFF2-40B4-BE49-F238E27FC236}">
                <a16:creationId xmlns:a16="http://schemas.microsoft.com/office/drawing/2014/main" id="{71554001-F00D-460F-84C9-D672DEF1E698}"/>
              </a:ext>
            </a:extLst>
          </p:cNvPr>
          <p:cNvSpPr>
            <a:spLocks noGrp="1"/>
          </p:cNvSpPr>
          <p:nvPr/>
        </p:nvSpPr>
        <p:spPr>
          <a:xfrm>
            <a:off x="10287000" y="6477000"/>
            <a:ext cx="12954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0">
                <a:solidFill>
                  <a:srgbClr val="766F6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F65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95845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A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6C45521E-F696-4B88-B44E-DD6B64C8A5F5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Эволюция архитектурных стилей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88AB3CC-25D9-459E-A6EC-9D17F17BE6F6}"/>
              </a:ext>
            </a:extLst>
          </p:cNvPr>
          <p:cNvSpPr>
            <a:spLocks noGrp="1"/>
          </p:cNvSpPr>
          <p:nvPr/>
        </p:nvSpPr>
        <p:spPr>
          <a:xfrm>
            <a:off x="609600" y="1314450"/>
            <a:ext cx="50863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400" b="1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2400" b="1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 РОМАНСКИЙ СТИЛЬ</a:t>
            </a:r>
          </a:p>
          <a:p>
            <a:pPr algn="ctr">
              <a:defRPr sz="2400" b="1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2400" b="1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(XI–XII вв.)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3235D1A2-5275-449F-BB64-B466C47B853F}"/>
              </a:ext>
            </a:extLst>
          </p:cNvPr>
          <p:cNvSpPr>
            <a:spLocks noGrp="1"/>
          </p:cNvSpPr>
          <p:nvPr/>
        </p:nvSpPr>
        <p:spPr>
          <a:xfrm>
            <a:off x="6496050" y="1314450"/>
            <a:ext cx="50863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400" b="1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2400" b="1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 ГОТИЧЕСКИЙ СТИЛЬ </a:t>
            </a:r>
          </a:p>
          <a:p>
            <a:pPr algn="ctr">
              <a:defRPr sz="2400" b="1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2400" b="1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(с XII в.)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540279" y="2343150"/>
            <a:ext cx="3282142" cy="39243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778098" y="2343150"/>
            <a:ext cx="2522255" cy="39243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F69DAD-89BD-4FDC-82E4-BCB24A03324C}"/>
              </a:ext>
            </a:extLst>
          </p:cNvPr>
          <p:cNvSpPr>
            <a:spLocks noGrp="1"/>
          </p:cNvSpPr>
          <p:nvPr/>
        </p:nvSpPr>
        <p:spPr>
          <a:xfrm>
            <a:off x="6076950" y="1285875"/>
            <a:ext cx="19050" cy="4981575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80B8F53C-AFF8-4DA8-AB64-73440864927D}"/>
              </a:ext>
            </a:extLst>
          </p:cNvPr>
          <p:cNvSpPr>
            <a:spLocks noGrp="1"/>
          </p:cNvSpPr>
          <p:nvPr/>
        </p:nvSpPr>
        <p:spPr>
          <a:xfrm>
            <a:off x="10287000" y="6477000"/>
            <a:ext cx="12954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0">
                <a:solidFill>
                  <a:srgbClr val="DDD5C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DD5C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79058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671B22D5-9A92-40EF-AB10-905DEF32DF3C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772838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772838"/>
                </a:solidFill>
                <a:latin typeface="Georgia"/>
                <a:ea typeface="Georgia"/>
                <a:cs typeface="Georgia"/>
              </a:rPr>
              <a:t>Средневековая литература: от святых до рыцарей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15D55FE8-30CB-4266-9544-790B647749FB}"/>
              </a:ext>
            </a:extLst>
          </p:cNvPr>
          <p:cNvSpPr>
            <a:spLocks noGrp="1"/>
          </p:cNvSpPr>
          <p:nvPr/>
        </p:nvSpPr>
        <p:spPr>
          <a:xfrm>
            <a:off x="609600" y="1343025"/>
            <a:ext cx="109537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Литература того времени отражала интересы разных сословий: духовенства, рыцарей и горожан.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6DD1793-E3C4-4FCA-A4FB-944307404B67}"/>
              </a:ext>
            </a:extLst>
          </p:cNvPr>
          <p:cNvSpPr>
            <a:spLocks noGrp="1"/>
          </p:cNvSpPr>
          <p:nvPr/>
        </p:nvSpPr>
        <p:spPr>
          <a:xfrm>
            <a:off x="609600" y="2228850"/>
            <a:ext cx="10972800" cy="19050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 l="2000" t="10000" r="43000" b="17000"/>
          <a:stretch/>
        </p:blipFill>
        <p:spPr>
          <a:xfrm>
            <a:off x="8591550" y="2705100"/>
            <a:ext cx="2990850" cy="328612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5EDBAA2-83C9-4B75-9846-B1B5E4A0EE36}"/>
              </a:ext>
            </a:extLst>
          </p:cNvPr>
          <p:cNvSpPr>
            <a:spLocks noGrp="1"/>
          </p:cNvSpPr>
          <p:nvPr/>
        </p:nvSpPr>
        <p:spPr>
          <a:xfrm>
            <a:off x="8172450" y="2638425"/>
            <a:ext cx="19050" cy="3590925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8F140564-0616-4B5A-93F2-D1024AAE6324}"/>
              </a:ext>
            </a:extLst>
          </p:cNvPr>
          <p:cNvSpPr>
            <a:spLocks noGrp="1"/>
          </p:cNvSpPr>
          <p:nvPr/>
        </p:nvSpPr>
        <p:spPr>
          <a:xfrm>
            <a:off x="609600" y="2419350"/>
            <a:ext cx="718185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62C30"/>
                </a:solidFill>
                <a:latin typeface="Arial"/>
                <a:ea typeface="Arial"/>
                <a:cs typeface="Arial"/>
              </a:rPr>
              <a:t>Духовенство</a:t>
            </a: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 создавало жития святых и религиозные трактаты, чтобы учить людей жить по заповедям.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AB59C0C6-93FD-433C-A927-B36EC6F0451C}"/>
              </a:ext>
            </a:extLst>
          </p:cNvPr>
          <p:cNvSpPr>
            <a:spLocks noGrp="1"/>
          </p:cNvSpPr>
          <p:nvPr/>
        </p:nvSpPr>
        <p:spPr>
          <a:xfrm>
            <a:off x="609600" y="3648075"/>
            <a:ext cx="718185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>
                <a:solidFill>
                  <a:srgbClr val="262C30"/>
                </a:solidFill>
                <a:latin typeface="Arial"/>
                <a:ea typeface="Arial"/>
                <a:cs typeface="Arial"/>
              </a:rPr>
              <a:t>Придворные поэты-трубадуры</a:t>
            </a: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 прославляли рыцарские подвиги, радости жизни и любовь к Прекрасной даме.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E5B6BE61-3EA6-49BC-AC46-B7667DB44D97}"/>
              </a:ext>
            </a:extLst>
          </p:cNvPr>
          <p:cNvSpPr>
            <a:spLocks noGrp="1"/>
          </p:cNvSpPr>
          <p:nvPr/>
        </p:nvSpPr>
        <p:spPr>
          <a:xfrm>
            <a:off x="609600" y="4876800"/>
            <a:ext cx="7181850" cy="1476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>
                <a:solidFill>
                  <a:srgbClr val="262C30"/>
                </a:solidFill>
                <a:latin typeface="Arial"/>
                <a:ea typeface="Arial"/>
                <a:cs typeface="Arial"/>
              </a:rPr>
              <a:t>Горожане</a:t>
            </a: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 любили весёлые и сатирические новеллы, басни и песни </a:t>
            </a:r>
            <a:r>
              <a:rPr sz="2400" b="1">
                <a:solidFill>
                  <a:srgbClr val="262C30"/>
                </a:solidFill>
                <a:latin typeface="Arial"/>
                <a:ea typeface="Arial"/>
                <a:cs typeface="Arial"/>
              </a:rPr>
              <a:t>вагантов</a:t>
            </a: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 (странствующих студентов), которые высмеивали жадность священников и глупость феодалов.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A59735CB-1D54-4F8B-9E4C-76951F3D2BA8}"/>
              </a:ext>
            </a:extLst>
          </p:cNvPr>
          <p:cNvSpPr>
            <a:spLocks noGrp="1"/>
          </p:cNvSpPr>
          <p:nvPr/>
        </p:nvSpPr>
        <p:spPr>
          <a:xfrm>
            <a:off x="10287000" y="6477000"/>
            <a:ext cx="12954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0">
                <a:solidFill>
                  <a:srgbClr val="766F6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F65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90131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C768C33-5DC4-43B0-852A-F1C5D63B831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04925"/>
          </a:xfrm>
          <a:prstGeom prst="rect">
            <a:avLst/>
          </a:prstGeom>
          <a:solidFill>
            <a:srgbClr val="772838"/>
          </a:solidFill>
          <a:ln w="0">
            <a:noFill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5C9F293-BD8C-418F-A655-67A2C0A70514}"/>
              </a:ext>
            </a:extLst>
          </p:cNvPr>
          <p:cNvSpPr>
            <a:spLocks noGrp="1"/>
          </p:cNvSpPr>
          <p:nvPr/>
        </p:nvSpPr>
        <p:spPr>
          <a:xfrm>
            <a:off x="609600" y="352425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Герои средневековой литературы</a:t>
            </a: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9A222A86-8ABF-4305-A26F-4237EA9FE6D5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1097280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772838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772838"/>
                </a:solidFill>
                <a:latin typeface="Arial"/>
                <a:ea typeface="Arial"/>
                <a:cs typeface="Arial"/>
              </a:rPr>
              <a:t>Героями книг становились благородные короли, верные рыцари и даже народные защитники-разбойники.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EB1B847-D712-4AE9-981D-114BA4385A99}"/>
              </a:ext>
            </a:extLst>
          </p:cNvPr>
          <p:cNvSpPr>
            <a:spLocks noGrp="1"/>
          </p:cNvSpPr>
          <p:nvPr/>
        </p:nvSpPr>
        <p:spPr>
          <a:xfrm>
            <a:off x="609600" y="2562225"/>
            <a:ext cx="10972800" cy="19050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rcRect l="3000" t="2000" r="3000" b="58000"/>
          <a:stretch/>
        </p:blipFill>
        <p:spPr>
          <a:xfrm>
            <a:off x="609600" y="2914650"/>
            <a:ext cx="3762375" cy="320992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06ABFD-B681-4524-BEE0-024E6ACD4D91}"/>
              </a:ext>
            </a:extLst>
          </p:cNvPr>
          <p:cNvSpPr>
            <a:spLocks noGrp="1"/>
          </p:cNvSpPr>
          <p:nvPr/>
        </p:nvSpPr>
        <p:spPr>
          <a:xfrm>
            <a:off x="4724400" y="2886075"/>
            <a:ext cx="19050" cy="3343275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F17BEC65-F585-4AB5-B350-34781BE5A919}"/>
              </a:ext>
            </a:extLst>
          </p:cNvPr>
          <p:cNvSpPr>
            <a:spLocks noGrp="1"/>
          </p:cNvSpPr>
          <p:nvPr/>
        </p:nvSpPr>
        <p:spPr>
          <a:xfrm>
            <a:off x="5133975" y="2895600"/>
            <a:ext cx="6448425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72838"/>
                </a:solidFill>
                <a:latin typeface="Arial"/>
                <a:ea typeface="Arial"/>
                <a:cs typeface="Arial"/>
              </a:rPr>
              <a:t>Король Артур и рыцари Круглого стола</a:t>
            </a:r>
            <a:r>
              <a:rPr sz="2325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 — образец благородства и доблести.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98A554AC-9BB3-4D3D-8405-1DB16E970227}"/>
              </a:ext>
            </a:extLst>
          </p:cNvPr>
          <p:cNvSpPr>
            <a:spLocks noGrp="1"/>
          </p:cNvSpPr>
          <p:nvPr/>
        </p:nvSpPr>
        <p:spPr>
          <a:xfrm>
            <a:off x="5133975" y="3819525"/>
            <a:ext cx="6448425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72838"/>
                </a:solidFill>
                <a:latin typeface="Arial"/>
                <a:ea typeface="Arial"/>
                <a:cs typeface="Arial"/>
              </a:rPr>
              <a:t>Тристан и Изольда</a:t>
            </a:r>
            <a:r>
              <a:rPr sz="2325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 — история о сильной и трагической любви.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4A662108-CEBB-4961-BE62-07AD41624A98}"/>
              </a:ext>
            </a:extLst>
          </p:cNvPr>
          <p:cNvSpPr>
            <a:spLocks noGrp="1"/>
          </p:cNvSpPr>
          <p:nvPr/>
        </p:nvSpPr>
        <p:spPr>
          <a:xfrm>
            <a:off x="5133975" y="4610100"/>
            <a:ext cx="6448425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72838"/>
                </a:solidFill>
                <a:latin typeface="Arial"/>
                <a:ea typeface="Arial"/>
                <a:cs typeface="Arial"/>
              </a:rPr>
              <a:t>Роланд и Сид</a:t>
            </a:r>
            <a:r>
              <a:rPr sz="2325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 — герои эпических поэм, прославлявших воинскую отвагу.</a:t>
            </a: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A2B85A7E-1A1D-4A7A-9DD9-A85F6CA8825A}"/>
              </a:ext>
            </a:extLst>
          </p:cNvPr>
          <p:cNvSpPr>
            <a:spLocks noGrp="1"/>
          </p:cNvSpPr>
          <p:nvPr/>
        </p:nvSpPr>
        <p:spPr>
          <a:xfrm>
            <a:off x="5133975" y="5400675"/>
            <a:ext cx="6448425" cy="828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72838"/>
                </a:solidFill>
                <a:latin typeface="Arial"/>
                <a:ea typeface="Arial"/>
                <a:cs typeface="Arial"/>
              </a:rPr>
              <a:t>Робин Гуд</a:t>
            </a:r>
            <a:r>
              <a:rPr sz="2325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 — народный герой английских баллад, защитник бедных и угнетённых.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A1E153BB-C9DD-4243-B7C4-A579183DF1D3}"/>
              </a:ext>
            </a:extLst>
          </p:cNvPr>
          <p:cNvSpPr>
            <a:spLocks noGrp="1"/>
          </p:cNvSpPr>
          <p:nvPr/>
        </p:nvSpPr>
        <p:spPr>
          <a:xfrm>
            <a:off x="10287000" y="6477000"/>
            <a:ext cx="12954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0">
                <a:solidFill>
                  <a:srgbClr val="766F6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F65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17196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D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C80D7E7B-5F72-416B-BF07-10B79EC18FFD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Средневековое образование и университеты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B2365180-23C9-4F6D-B44D-D774C2EE54BE}"/>
              </a:ext>
            </a:extLst>
          </p:cNvPr>
          <p:cNvSpPr>
            <a:spLocks noGrp="1"/>
          </p:cNvSpPr>
          <p:nvPr/>
        </p:nvSpPr>
        <p:spPr>
          <a:xfrm>
            <a:off x="609600" y="1714500"/>
            <a:ext cx="109728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F6EDDD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6EDDD"/>
                </a:solidFill>
                <a:latin typeface="Arial"/>
                <a:ea typeface="Arial"/>
                <a:cs typeface="Arial"/>
              </a:rPr>
              <a:t>С развитием городов простых церковных школ стало недостаточно, и в Европе появились </a:t>
            </a:r>
            <a:r>
              <a:rPr sz="2550" b="1">
                <a:solidFill>
                  <a:srgbClr val="F6EDDD"/>
                </a:solidFill>
                <a:latin typeface="Arial"/>
                <a:ea typeface="Arial"/>
                <a:cs typeface="Arial"/>
              </a:rPr>
              <a:t>первые университеты</a:t>
            </a:r>
            <a:r>
              <a:rPr sz="2550" b="0">
                <a:solidFill>
                  <a:srgbClr val="F6EDDD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9A716B7-75E6-4C5A-85F5-A9B23CFB6BE3}"/>
              </a:ext>
            </a:extLst>
          </p:cNvPr>
          <p:cNvSpPr>
            <a:spLocks noGrp="1"/>
          </p:cNvSpPr>
          <p:nvPr/>
        </p:nvSpPr>
        <p:spPr>
          <a:xfrm>
            <a:off x="609600" y="2714625"/>
            <a:ext cx="10972800" cy="19050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492322" y="3114675"/>
            <a:ext cx="3846281" cy="3105150"/>
          </a:xfrm>
          <a:prstGeom prst="rect">
            <a:avLst/>
          </a:prstGeom>
        </p:spPr>
      </p:pic>
      <p:sp>
        <p:nvSpPr>
          <p:cNvPr id="5" name="Text">
            <a:extLst>
              <a:ext uri="{FF2B5EF4-FFF2-40B4-BE49-F238E27FC236}">
                <a16:creationId xmlns:a16="http://schemas.microsoft.com/office/drawing/2014/main" id="{5A256A91-51C8-46EB-A51F-334F97D19723}"/>
              </a:ext>
            </a:extLst>
          </p:cNvPr>
          <p:cNvSpPr>
            <a:spLocks noGrp="1"/>
          </p:cNvSpPr>
          <p:nvPr/>
        </p:nvSpPr>
        <p:spPr>
          <a:xfrm>
            <a:off x="609600" y="3086100"/>
            <a:ext cx="62103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F6EDD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6EDDD"/>
                </a:solidFill>
                <a:latin typeface="Arial"/>
                <a:ea typeface="Arial"/>
                <a:cs typeface="Arial"/>
              </a:rPr>
              <a:t>Университеты стали центрами знаний. Первый был основан в </a:t>
            </a:r>
            <a:r>
              <a:rPr sz="2400" b="1">
                <a:solidFill>
                  <a:srgbClr val="F6EDDD"/>
                </a:solidFill>
                <a:latin typeface="Arial"/>
                <a:ea typeface="Arial"/>
                <a:cs typeface="Arial"/>
              </a:rPr>
              <a:t>Болонье (Италия)</a:t>
            </a:r>
            <a:r>
              <a:rPr sz="2400" b="0">
                <a:solidFill>
                  <a:srgbClr val="F6EDDD"/>
                </a:solidFill>
                <a:latin typeface="Arial"/>
                <a:ea typeface="Arial"/>
                <a:cs typeface="Arial"/>
              </a:rPr>
              <a:t> в </a:t>
            </a:r>
            <a:r>
              <a:rPr sz="2400" b="1">
                <a:solidFill>
                  <a:srgbClr val="F6EDDD"/>
                </a:solidFill>
                <a:latin typeface="Arial"/>
                <a:ea typeface="Arial"/>
                <a:cs typeface="Arial"/>
              </a:rPr>
              <a:t>1088</a:t>
            </a:r>
            <a:r>
              <a:rPr sz="2400" b="0">
                <a:solidFill>
                  <a:srgbClr val="F6EDDD"/>
                </a:solidFill>
                <a:latin typeface="Arial"/>
                <a:ea typeface="Arial"/>
                <a:cs typeface="Arial"/>
              </a:rPr>
              <a:t> году. Затем появились Оксфорд, Парижский университет и другие. 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23EADA92-04B8-4DE8-8B8A-F6F0668650C3}"/>
              </a:ext>
            </a:extLst>
          </p:cNvPr>
          <p:cNvSpPr>
            <a:spLocks noGrp="1"/>
          </p:cNvSpPr>
          <p:nvPr/>
        </p:nvSpPr>
        <p:spPr>
          <a:xfrm>
            <a:off x="609600" y="4867275"/>
            <a:ext cx="6210300" cy="1457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F6EDD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6EDDD"/>
                </a:solidFill>
                <a:latin typeface="Arial"/>
                <a:ea typeface="Arial"/>
                <a:cs typeface="Arial"/>
              </a:rPr>
              <a:t>Университеты имели </a:t>
            </a:r>
            <a:r>
              <a:rPr sz="2325" b="1">
                <a:solidFill>
                  <a:srgbClr val="F6EDDD"/>
                </a:solidFill>
                <a:latin typeface="Arial"/>
                <a:ea typeface="Arial"/>
                <a:cs typeface="Arial"/>
              </a:rPr>
              <a:t>самоуправление</a:t>
            </a:r>
            <a:r>
              <a:rPr sz="2325" b="0">
                <a:solidFill>
                  <a:srgbClr val="F6EDDD"/>
                </a:solidFill>
                <a:latin typeface="Arial"/>
                <a:ea typeface="Arial"/>
                <a:cs typeface="Arial"/>
              </a:rPr>
              <a:t>: сами выбирали ректора, преподавателей и даже могли судить своих студентов. Обучение велось </a:t>
            </a:r>
            <a:r>
              <a:rPr sz="2325" b="1">
                <a:solidFill>
                  <a:srgbClr val="F6EDDD"/>
                </a:solidFill>
                <a:latin typeface="Arial"/>
                <a:ea typeface="Arial"/>
                <a:cs typeface="Arial"/>
              </a:rPr>
              <a:t>на латыни</a:t>
            </a:r>
            <a:r>
              <a:rPr sz="2325" b="0">
                <a:solidFill>
                  <a:srgbClr val="F6EDDD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8FDE355C-709D-4EE5-AE01-7746A693C8E6}"/>
              </a:ext>
            </a:extLst>
          </p:cNvPr>
          <p:cNvSpPr>
            <a:spLocks noGrp="1"/>
          </p:cNvSpPr>
          <p:nvPr/>
        </p:nvSpPr>
        <p:spPr>
          <a:xfrm>
            <a:off x="10287000" y="6477000"/>
            <a:ext cx="12954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0">
                <a:solidFill>
                  <a:srgbClr val="DDD5C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DD5C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57035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">
            <a:extLst>
              <a:ext uri="{FF2B5EF4-FFF2-40B4-BE49-F238E27FC236}">
                <a16:creationId xmlns:a16="http://schemas.microsoft.com/office/drawing/2014/main" id="{BA0CCD16-1C18-476C-9AC2-84DC039C3902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22A50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22A50"/>
                </a:solidFill>
                <a:latin typeface="Georgia"/>
                <a:ea typeface="Georgia"/>
                <a:cs typeface="Georgia"/>
              </a:rPr>
              <a:t>Эволюция архитектурных стилей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6E2FFA79-B3CB-4528-BECB-579929B8F90B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Обучение было ступенчатым и состояло из изучения «семи свободных искусств».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9C04BD-2B37-4159-BB47-B28E0033C942}"/>
              </a:ext>
            </a:extLst>
          </p:cNvPr>
          <p:cNvSpPr>
            <a:spLocks noGrp="1"/>
          </p:cNvSpPr>
          <p:nvPr/>
        </p:nvSpPr>
        <p:spPr>
          <a:xfrm>
            <a:off x="609600" y="2409825"/>
            <a:ext cx="10972800" cy="19050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B878CC2-BBD5-4E5C-8571-843D1ACFBF86}"/>
              </a:ext>
            </a:extLst>
          </p:cNvPr>
          <p:cNvSpPr>
            <a:spLocks noGrp="1"/>
          </p:cNvSpPr>
          <p:nvPr/>
        </p:nvSpPr>
        <p:spPr>
          <a:xfrm>
            <a:off x="609600" y="2781300"/>
            <a:ext cx="5162550" cy="952500"/>
          </a:xfrm>
          <a:prstGeom prst="rect">
            <a:avLst/>
          </a:prstGeom>
          <a:solidFill>
            <a:srgbClr val="214D85"/>
          </a:solidFill>
          <a:ln w="0">
            <a:noFill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65D696A-832C-44BC-AE38-79E2BC005248}"/>
              </a:ext>
            </a:extLst>
          </p:cNvPr>
          <p:cNvSpPr>
            <a:spLocks noGrp="1"/>
          </p:cNvSpPr>
          <p:nvPr/>
        </p:nvSpPr>
        <p:spPr>
          <a:xfrm>
            <a:off x="6419850" y="2781300"/>
            <a:ext cx="5162550" cy="952500"/>
          </a:xfrm>
          <a:prstGeom prst="rect">
            <a:avLst/>
          </a:prstGeom>
          <a:solidFill>
            <a:srgbClr val="174D42"/>
          </a:solidFill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74566F0D-648F-474F-821C-8F2AD3B13128}"/>
              </a:ext>
            </a:extLst>
          </p:cNvPr>
          <p:cNvSpPr>
            <a:spLocks noGrp="1"/>
          </p:cNvSpPr>
          <p:nvPr/>
        </p:nvSpPr>
        <p:spPr>
          <a:xfrm>
            <a:off x="800100" y="2905125"/>
            <a:ext cx="47815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400" b="1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2400" b="1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ТРИВИУМ</a:t>
            </a:r>
          </a:p>
          <a:p>
            <a:pPr algn="ctr">
              <a:defRPr sz="2400" b="1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2400" b="1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(искусства речи)</a:t>
            </a:r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1FFA6119-4E34-424F-8C1C-8DFA10CFE2EB}"/>
              </a:ext>
            </a:extLst>
          </p:cNvPr>
          <p:cNvSpPr>
            <a:spLocks noGrp="1"/>
          </p:cNvSpPr>
          <p:nvPr/>
        </p:nvSpPr>
        <p:spPr>
          <a:xfrm>
            <a:off x="6610350" y="2905125"/>
            <a:ext cx="47815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400" b="1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2400" b="1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КВАДРИВИУМ</a:t>
            </a:r>
          </a:p>
          <a:p>
            <a:pPr algn="ctr">
              <a:defRPr sz="2400" b="1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2400" b="1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(искусства чисел)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6B3A650-5263-45E8-80D9-D8383F73B564}"/>
              </a:ext>
            </a:extLst>
          </p:cNvPr>
          <p:cNvSpPr>
            <a:spLocks noGrp="1"/>
          </p:cNvSpPr>
          <p:nvPr/>
        </p:nvSpPr>
        <p:spPr>
          <a:xfrm>
            <a:off x="1076325" y="3733800"/>
            <a:ext cx="19050" cy="2228850"/>
          </a:xfrm>
          <a:prstGeom prst="rect">
            <a:avLst/>
          </a:prstGeom>
          <a:solidFill>
            <a:srgbClr val="214D85"/>
          </a:solidFill>
          <a:ln w="0">
            <a:noFill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8617A8C-0AF7-46DC-8636-CDF94BEDB115}"/>
              </a:ext>
            </a:extLst>
          </p:cNvPr>
          <p:cNvSpPr>
            <a:spLocks noGrp="1"/>
          </p:cNvSpPr>
          <p:nvPr/>
        </p:nvSpPr>
        <p:spPr>
          <a:xfrm>
            <a:off x="6886575" y="3733800"/>
            <a:ext cx="19050" cy="2390775"/>
          </a:xfrm>
          <a:prstGeom prst="rect">
            <a:avLst/>
          </a:prstGeom>
          <a:solidFill>
            <a:srgbClr val="174D42"/>
          </a:solidFill>
          <a:ln w="0">
            <a:noFill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6A89D52-51B0-4E61-B2F9-DAB4F7BABE09}"/>
              </a:ext>
            </a:extLst>
          </p:cNvPr>
          <p:cNvSpPr>
            <a:spLocks noGrp="1"/>
          </p:cNvSpPr>
          <p:nvPr/>
        </p:nvSpPr>
        <p:spPr>
          <a:xfrm>
            <a:off x="1085850" y="4210050"/>
            <a:ext cx="276225" cy="19050"/>
          </a:xfrm>
          <a:prstGeom prst="rect">
            <a:avLst/>
          </a:prstGeom>
          <a:solidFill>
            <a:srgbClr val="214D85"/>
          </a:solidFill>
          <a:ln w="0">
            <a:noFill/>
          </a:ln>
        </p:spPr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9EC40EC1-8F58-46B7-85B2-069261A2A64A}"/>
              </a:ext>
            </a:extLst>
          </p:cNvPr>
          <p:cNvSpPr>
            <a:spLocks noGrp="1"/>
          </p:cNvSpPr>
          <p:nvPr/>
        </p:nvSpPr>
        <p:spPr>
          <a:xfrm>
            <a:off x="1552575" y="4029075"/>
            <a:ext cx="38290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25" b="0">
                <a:solidFill>
                  <a:srgbClr val="122A5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22A50"/>
                </a:solidFill>
                <a:latin typeface="Arial"/>
                <a:ea typeface="Arial"/>
                <a:cs typeface="Arial"/>
              </a:rPr>
              <a:t>Грамматика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1500FB6-0CA4-43C8-90C2-951FBC53B5B0}"/>
              </a:ext>
            </a:extLst>
          </p:cNvPr>
          <p:cNvSpPr>
            <a:spLocks noGrp="1"/>
          </p:cNvSpPr>
          <p:nvPr/>
        </p:nvSpPr>
        <p:spPr>
          <a:xfrm>
            <a:off x="1085850" y="4991100"/>
            <a:ext cx="276225" cy="19050"/>
          </a:xfrm>
          <a:prstGeom prst="rect">
            <a:avLst/>
          </a:prstGeom>
          <a:solidFill>
            <a:srgbClr val="214D85"/>
          </a:solidFill>
          <a:ln w="0">
            <a:noFill/>
          </a:ln>
        </p:spPr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36544442-A69F-49CA-8506-461EFBF128D1}"/>
              </a:ext>
            </a:extLst>
          </p:cNvPr>
          <p:cNvSpPr>
            <a:spLocks noGrp="1"/>
          </p:cNvSpPr>
          <p:nvPr/>
        </p:nvSpPr>
        <p:spPr>
          <a:xfrm>
            <a:off x="1552575" y="4810125"/>
            <a:ext cx="38290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25" b="0">
                <a:solidFill>
                  <a:srgbClr val="122A5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22A50"/>
                </a:solidFill>
                <a:latin typeface="Arial"/>
                <a:ea typeface="Arial"/>
                <a:cs typeface="Arial"/>
              </a:rPr>
              <a:t>Риторика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415035F-0DAA-4E74-A1A5-03921728297D}"/>
              </a:ext>
            </a:extLst>
          </p:cNvPr>
          <p:cNvSpPr>
            <a:spLocks noGrp="1"/>
          </p:cNvSpPr>
          <p:nvPr/>
        </p:nvSpPr>
        <p:spPr>
          <a:xfrm>
            <a:off x="1085850" y="5772150"/>
            <a:ext cx="276225" cy="19050"/>
          </a:xfrm>
          <a:prstGeom prst="rect">
            <a:avLst/>
          </a:prstGeom>
          <a:solidFill>
            <a:srgbClr val="214D85"/>
          </a:solidFill>
          <a:ln w="0">
            <a:noFill/>
          </a:ln>
        </p:spPr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46D0E0D6-AA3D-47F1-8E23-743A46C62540}"/>
              </a:ext>
            </a:extLst>
          </p:cNvPr>
          <p:cNvSpPr>
            <a:spLocks noGrp="1"/>
          </p:cNvSpPr>
          <p:nvPr/>
        </p:nvSpPr>
        <p:spPr>
          <a:xfrm>
            <a:off x="1552575" y="5591175"/>
            <a:ext cx="38290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25" b="0">
                <a:solidFill>
                  <a:srgbClr val="122A5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22A50"/>
                </a:solidFill>
                <a:latin typeface="Arial"/>
                <a:ea typeface="Arial"/>
                <a:cs typeface="Arial"/>
              </a:rPr>
              <a:t>Диалектика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95A6B24-A2A4-4ECE-868C-64EEBC32E581}"/>
              </a:ext>
            </a:extLst>
          </p:cNvPr>
          <p:cNvSpPr>
            <a:spLocks noGrp="1"/>
          </p:cNvSpPr>
          <p:nvPr/>
        </p:nvSpPr>
        <p:spPr>
          <a:xfrm>
            <a:off x="6896100" y="4133850"/>
            <a:ext cx="276225" cy="19050"/>
          </a:xfrm>
          <a:prstGeom prst="rect">
            <a:avLst/>
          </a:prstGeom>
          <a:solidFill>
            <a:srgbClr val="174D42"/>
          </a:solidFill>
          <a:ln w="0">
            <a:noFill/>
          </a:ln>
        </p:spPr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A1263AE7-2D25-4919-80EC-F5891FDE594F}"/>
              </a:ext>
            </a:extLst>
          </p:cNvPr>
          <p:cNvSpPr>
            <a:spLocks noGrp="1"/>
          </p:cNvSpPr>
          <p:nvPr/>
        </p:nvSpPr>
        <p:spPr>
          <a:xfrm>
            <a:off x="7362825" y="3952875"/>
            <a:ext cx="382905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25" b="0">
                <a:solidFill>
                  <a:srgbClr val="174D42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74D42"/>
                </a:solidFill>
                <a:latin typeface="Arial"/>
                <a:ea typeface="Arial"/>
                <a:cs typeface="Arial"/>
              </a:rPr>
              <a:t>Арифметика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17C1FDE-A08B-4559-9FE4-31AC1CE30AA3}"/>
              </a:ext>
            </a:extLst>
          </p:cNvPr>
          <p:cNvSpPr>
            <a:spLocks noGrp="1"/>
          </p:cNvSpPr>
          <p:nvPr/>
        </p:nvSpPr>
        <p:spPr>
          <a:xfrm>
            <a:off x="6896100" y="4752975"/>
            <a:ext cx="276225" cy="19050"/>
          </a:xfrm>
          <a:prstGeom prst="rect">
            <a:avLst/>
          </a:prstGeom>
          <a:solidFill>
            <a:srgbClr val="174D42"/>
          </a:solidFill>
          <a:ln w="0">
            <a:noFill/>
          </a:ln>
        </p:spPr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D0CF85C2-8059-4B4B-8D86-0C20FE80099B}"/>
              </a:ext>
            </a:extLst>
          </p:cNvPr>
          <p:cNvSpPr>
            <a:spLocks noGrp="1"/>
          </p:cNvSpPr>
          <p:nvPr/>
        </p:nvSpPr>
        <p:spPr>
          <a:xfrm>
            <a:off x="7362825" y="4572000"/>
            <a:ext cx="382905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25" b="0">
                <a:solidFill>
                  <a:srgbClr val="174D42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74D42"/>
                </a:solidFill>
                <a:latin typeface="Arial"/>
                <a:ea typeface="Arial"/>
                <a:cs typeface="Arial"/>
              </a:rPr>
              <a:t>Геометрия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46ABDB3-A1BB-401B-853F-2020C775E8CC}"/>
              </a:ext>
            </a:extLst>
          </p:cNvPr>
          <p:cNvSpPr>
            <a:spLocks noGrp="1"/>
          </p:cNvSpPr>
          <p:nvPr/>
        </p:nvSpPr>
        <p:spPr>
          <a:xfrm>
            <a:off x="6896100" y="5372100"/>
            <a:ext cx="276225" cy="19050"/>
          </a:xfrm>
          <a:prstGeom prst="rect">
            <a:avLst/>
          </a:prstGeom>
          <a:solidFill>
            <a:srgbClr val="174D42"/>
          </a:solidFill>
          <a:ln w="0">
            <a:noFill/>
          </a:ln>
        </p:spPr>
      </p:sp>
      <p:sp>
        <p:nvSpPr>
          <p:cNvPr id="21" name="Text">
            <a:extLst>
              <a:ext uri="{FF2B5EF4-FFF2-40B4-BE49-F238E27FC236}">
                <a16:creationId xmlns:a16="http://schemas.microsoft.com/office/drawing/2014/main" id="{5574A71A-7D11-429F-BF6A-2ACC2C3BA8EF}"/>
              </a:ext>
            </a:extLst>
          </p:cNvPr>
          <p:cNvSpPr>
            <a:spLocks noGrp="1"/>
          </p:cNvSpPr>
          <p:nvPr/>
        </p:nvSpPr>
        <p:spPr>
          <a:xfrm>
            <a:off x="7362825" y="5191125"/>
            <a:ext cx="382905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25" b="0">
                <a:solidFill>
                  <a:srgbClr val="174D42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74D42"/>
                </a:solidFill>
                <a:latin typeface="Arial"/>
                <a:ea typeface="Arial"/>
                <a:cs typeface="Arial"/>
              </a:rPr>
              <a:t>Астрономия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38D969C-387D-4B3A-A4B8-FC32F3CF4BA2}"/>
              </a:ext>
            </a:extLst>
          </p:cNvPr>
          <p:cNvSpPr>
            <a:spLocks noGrp="1"/>
          </p:cNvSpPr>
          <p:nvPr/>
        </p:nvSpPr>
        <p:spPr>
          <a:xfrm>
            <a:off x="6896100" y="5991225"/>
            <a:ext cx="276225" cy="19050"/>
          </a:xfrm>
          <a:prstGeom prst="rect">
            <a:avLst/>
          </a:prstGeom>
          <a:solidFill>
            <a:srgbClr val="174D42"/>
          </a:solidFill>
          <a:ln w="0">
            <a:noFill/>
          </a:ln>
        </p:spPr>
      </p:sp>
      <p:sp>
        <p:nvSpPr>
          <p:cNvPr id="23" name="Text">
            <a:extLst>
              <a:ext uri="{FF2B5EF4-FFF2-40B4-BE49-F238E27FC236}">
                <a16:creationId xmlns:a16="http://schemas.microsoft.com/office/drawing/2014/main" id="{2EBD2979-7734-4F3E-9CA9-2D4103133793}"/>
              </a:ext>
            </a:extLst>
          </p:cNvPr>
          <p:cNvSpPr>
            <a:spLocks noGrp="1"/>
          </p:cNvSpPr>
          <p:nvPr/>
        </p:nvSpPr>
        <p:spPr>
          <a:xfrm>
            <a:off x="7362825" y="5810250"/>
            <a:ext cx="382905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25" b="0">
                <a:solidFill>
                  <a:srgbClr val="174D42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74D42"/>
                </a:solidFill>
                <a:latin typeface="Arial"/>
                <a:ea typeface="Arial"/>
                <a:cs typeface="Arial"/>
              </a:rPr>
              <a:t>Музыка</a:t>
            </a:r>
          </a:p>
        </p:txBody>
      </p:sp>
      <p:sp>
        <p:nvSpPr>
          <p:cNvPr id="24" name="Text">
            <a:extLst>
              <a:ext uri="{FF2B5EF4-FFF2-40B4-BE49-F238E27FC236}">
                <a16:creationId xmlns:a16="http://schemas.microsoft.com/office/drawing/2014/main" id="{60E7D7C7-D927-464D-A4F0-B12D5A4D52A7}"/>
              </a:ext>
            </a:extLst>
          </p:cNvPr>
          <p:cNvSpPr>
            <a:spLocks noGrp="1"/>
          </p:cNvSpPr>
          <p:nvPr/>
        </p:nvSpPr>
        <p:spPr>
          <a:xfrm>
            <a:off x="10287000" y="6477000"/>
            <a:ext cx="12954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0">
                <a:solidFill>
                  <a:srgbClr val="766F6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F65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76572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B41E571F-8033-4022-964F-6523AF5FE59D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728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74D42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74D42"/>
                </a:solidFill>
                <a:latin typeface="Georgia"/>
                <a:ea typeface="Georgia"/>
                <a:cs typeface="Georgia"/>
              </a:rPr>
              <a:t>Роджер Бэкон и эксперимент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21D0F0-09CD-43A3-B3FF-78B3A161DD57}"/>
              </a:ext>
            </a:extLst>
          </p:cNvPr>
          <p:cNvSpPr>
            <a:spLocks noGrp="1"/>
          </p:cNvSpPr>
          <p:nvPr/>
        </p:nvSpPr>
        <p:spPr>
          <a:xfrm>
            <a:off x="9410700" y="1400175"/>
            <a:ext cx="2171700" cy="4857750"/>
          </a:xfrm>
          <a:prstGeom prst="rect">
            <a:avLst/>
          </a:prstGeom>
          <a:solidFill>
            <a:srgbClr val="EDE4D2"/>
          </a:solidFill>
          <a:ln w="0">
            <a:noFill/>
          </a:ln>
        </p:spPr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544050" y="1837078"/>
            <a:ext cx="1895475" cy="3745820"/>
          </a:xfrm>
          <a:prstGeom prst="rect">
            <a:avLst/>
          </a:prstGeom>
        </p:spPr>
      </p:pic>
      <p:sp>
        <p:nvSpPr>
          <p:cNvPr id="4" name="Text">
            <a:extLst>
              <a:ext uri="{FF2B5EF4-FFF2-40B4-BE49-F238E27FC236}">
                <a16:creationId xmlns:a16="http://schemas.microsoft.com/office/drawing/2014/main" id="{27B0A61C-4331-4D5A-9861-B797DE4068D1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8572500" cy="1247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174D42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4D42"/>
                </a:solidFill>
                <a:latin typeface="Arial"/>
                <a:ea typeface="Arial"/>
                <a:cs typeface="Arial"/>
              </a:rPr>
              <a:t>Английский учёный </a:t>
            </a:r>
            <a:r>
              <a:rPr sz="2550" b="1">
                <a:solidFill>
                  <a:srgbClr val="174D42"/>
                </a:solidFill>
                <a:latin typeface="Arial"/>
                <a:ea typeface="Arial"/>
                <a:cs typeface="Arial"/>
              </a:rPr>
              <a:t>Роджер Бэкон</a:t>
            </a:r>
            <a:r>
              <a:rPr sz="2550" b="0">
                <a:solidFill>
                  <a:srgbClr val="174D42"/>
                </a:solidFill>
                <a:latin typeface="Arial"/>
                <a:ea typeface="Arial"/>
                <a:cs typeface="Arial"/>
              </a:rPr>
              <a:t> выступал за новый подход к науке — получение знаний через </a:t>
            </a:r>
            <a:r>
              <a:rPr sz="2550" b="1">
                <a:solidFill>
                  <a:srgbClr val="174D42"/>
                </a:solidFill>
                <a:latin typeface="Arial"/>
                <a:ea typeface="Arial"/>
                <a:cs typeface="Arial"/>
              </a:rPr>
              <a:t>эксперименты</a:t>
            </a:r>
            <a:r>
              <a:rPr sz="2550" b="0">
                <a:solidFill>
                  <a:srgbClr val="174D42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1AD27C8-588F-42CC-889E-E9E4A10EE26A}"/>
              </a:ext>
            </a:extLst>
          </p:cNvPr>
          <p:cNvSpPr>
            <a:spLocks noGrp="1"/>
          </p:cNvSpPr>
          <p:nvPr/>
        </p:nvSpPr>
        <p:spPr>
          <a:xfrm>
            <a:off x="609600" y="2867025"/>
            <a:ext cx="8248650" cy="19050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8EBDD7AF-A690-45EF-BB8B-6C2CB2B9C8F2}"/>
              </a:ext>
            </a:extLst>
          </p:cNvPr>
          <p:cNvSpPr>
            <a:spLocks noGrp="1"/>
          </p:cNvSpPr>
          <p:nvPr/>
        </p:nvSpPr>
        <p:spPr>
          <a:xfrm>
            <a:off x="609600" y="3133725"/>
            <a:ext cx="8248650" cy="1933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Бэкон считал, что одной логики и веры недостаточно. Нужно ставить </a:t>
            </a:r>
            <a:r>
              <a:rPr sz="2400" b="1">
                <a:solidFill>
                  <a:srgbClr val="262C30"/>
                </a:solidFill>
                <a:latin typeface="Arial"/>
                <a:ea typeface="Arial"/>
                <a:cs typeface="Arial"/>
              </a:rPr>
              <a:t>опыты и эксперименты</a:t>
            </a: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. Он изучал </a:t>
            </a:r>
            <a:r>
              <a:rPr sz="2400" b="1">
                <a:solidFill>
                  <a:srgbClr val="262C30"/>
                </a:solidFill>
                <a:latin typeface="Arial"/>
                <a:ea typeface="Arial"/>
                <a:cs typeface="Arial"/>
              </a:rPr>
              <a:t>оптику</a:t>
            </a: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, описал устройство линз. За свои передовые взгляды он был обвинён в ереси и много лет провёл в тюрьме. 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2BCD7939-04C0-42EF-A183-5A9443596836}"/>
              </a:ext>
            </a:extLst>
          </p:cNvPr>
          <p:cNvSpPr>
            <a:spLocks noGrp="1"/>
          </p:cNvSpPr>
          <p:nvPr/>
        </p:nvSpPr>
        <p:spPr>
          <a:xfrm>
            <a:off x="609600" y="5210175"/>
            <a:ext cx="8248650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62C3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62C30"/>
                </a:solidFill>
                <a:latin typeface="Arial"/>
                <a:ea typeface="Arial"/>
                <a:cs typeface="Arial"/>
              </a:rPr>
              <a:t>Алхимики</a:t>
            </a: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, искавшие </a:t>
            </a:r>
            <a:r>
              <a:rPr sz="2400" b="1">
                <a:solidFill>
                  <a:srgbClr val="262C30"/>
                </a:solidFill>
                <a:latin typeface="Arial"/>
                <a:ea typeface="Arial"/>
                <a:cs typeface="Arial"/>
              </a:rPr>
              <a:t>«философский камень»</a:t>
            </a:r>
            <a:r>
              <a:rPr sz="2400" b="0">
                <a:solidFill>
                  <a:srgbClr val="262C30"/>
                </a:solidFill>
                <a:latin typeface="Arial"/>
                <a:ea typeface="Arial"/>
                <a:cs typeface="Arial"/>
              </a:rPr>
              <a:t>, тоже ставили опыты, и хотя камня не нашли, открыли много новых веществ, красок и лекарств.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4C275445-442D-4E59-A9FB-6DD152ABE496}"/>
              </a:ext>
            </a:extLst>
          </p:cNvPr>
          <p:cNvSpPr>
            <a:spLocks noGrp="1"/>
          </p:cNvSpPr>
          <p:nvPr/>
        </p:nvSpPr>
        <p:spPr>
          <a:xfrm>
            <a:off x="10287000" y="6477000"/>
            <a:ext cx="12954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0">
                <a:solidFill>
                  <a:srgbClr val="766F6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F65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17363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A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rcRect l="12000" r="22000"/>
          <a:stretch/>
        </p:blipFill>
        <p:spPr>
          <a:xfrm>
            <a:off x="8248650" y="0"/>
            <a:ext cx="3943350" cy="626745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BBA762-82AB-4106-90F5-01D4814A4C75}"/>
              </a:ext>
            </a:extLst>
          </p:cNvPr>
          <p:cNvSpPr>
            <a:spLocks noGrp="1"/>
          </p:cNvSpPr>
          <p:nvPr/>
        </p:nvSpPr>
        <p:spPr>
          <a:xfrm>
            <a:off x="8096250" y="0"/>
            <a:ext cx="47625" cy="6267450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43FED463-6103-4471-8A28-38CC24295E4E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714375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F6EDDD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F6EDDD"/>
                </a:solidFill>
                <a:latin typeface="Georgia"/>
                <a:ea typeface="Georgia"/>
                <a:cs typeface="Georgia"/>
              </a:rPr>
              <a:t>Итоги. Наследие зрелого Средневековья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AE34DC13-D348-4E50-AF52-EE275D71545A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7239000" cy="1571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F6EDDD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F6EDDD"/>
                </a:solidFill>
                <a:latin typeface="Arial"/>
                <a:ea typeface="Arial"/>
                <a:cs typeface="Arial"/>
              </a:rPr>
              <a:t>XI–XIV века</a:t>
            </a:r>
            <a:r>
              <a:rPr sz="2475" b="0">
                <a:solidFill>
                  <a:srgbClr val="F6EDDD"/>
                </a:solidFill>
                <a:latin typeface="Arial"/>
                <a:ea typeface="Arial"/>
                <a:cs typeface="Arial"/>
              </a:rPr>
              <a:t> оставили нам величественные соборы, увлекательные литературные сюжеты и заложили основы европейской науки и образования.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A07FED4-BFC3-4EA0-BE84-2ED23F58612A}"/>
              </a:ext>
            </a:extLst>
          </p:cNvPr>
          <p:cNvSpPr>
            <a:spLocks noGrp="1"/>
          </p:cNvSpPr>
          <p:nvPr/>
        </p:nvSpPr>
        <p:spPr>
          <a:xfrm>
            <a:off x="609600" y="3476625"/>
            <a:ext cx="1409700" cy="19050"/>
          </a:xfrm>
          <a:prstGeom prst="rect">
            <a:avLst/>
          </a:prstGeom>
          <a:solidFill>
            <a:srgbClr val="B49860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EEAE0305-0449-4E97-9BA6-7A8BD4D51BA9}"/>
              </a:ext>
            </a:extLst>
          </p:cNvPr>
          <p:cNvSpPr>
            <a:spLocks noGrp="1"/>
          </p:cNvSpPr>
          <p:nvPr/>
        </p:nvSpPr>
        <p:spPr>
          <a:xfrm>
            <a:off x="609600" y="3743325"/>
            <a:ext cx="7143750" cy="2581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F6EDD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6EDDD"/>
                </a:solidFill>
                <a:latin typeface="Arial"/>
                <a:ea typeface="Arial"/>
                <a:cs typeface="Arial"/>
              </a:rPr>
              <a:t>Мы до сих пор восхищаемся готическими соборами, читаем о подвигах короля Артура и Робин Гуда. </a:t>
            </a:r>
            <a:r>
              <a:rPr sz="2400" b="1">
                <a:solidFill>
                  <a:srgbClr val="F6EDDD"/>
                </a:solidFill>
                <a:latin typeface="Arial"/>
                <a:ea typeface="Arial"/>
                <a:cs typeface="Arial"/>
              </a:rPr>
              <a:t>Университеты</a:t>
            </a:r>
            <a:r>
              <a:rPr sz="2400" b="0">
                <a:solidFill>
                  <a:srgbClr val="F6EDDD"/>
                </a:solidFill>
                <a:latin typeface="Arial"/>
                <a:ea typeface="Arial"/>
                <a:cs typeface="Arial"/>
              </a:rPr>
              <a:t>, основанные в Средние века, до сих пор являются центрами мировой науки. Эта эпоха показала, что </a:t>
            </a:r>
            <a:r>
              <a:rPr sz="2400" b="1">
                <a:solidFill>
                  <a:srgbClr val="F6EDDD"/>
                </a:solidFill>
                <a:latin typeface="Arial"/>
                <a:ea typeface="Arial"/>
                <a:cs typeface="Arial"/>
              </a:rPr>
              <a:t>вера, разум и стремление к красоте</a:t>
            </a:r>
            <a:r>
              <a:rPr sz="2400" b="0">
                <a:solidFill>
                  <a:srgbClr val="F6EDDD"/>
                </a:solidFill>
                <a:latin typeface="Arial"/>
                <a:ea typeface="Arial"/>
                <a:cs typeface="Arial"/>
              </a:rPr>
              <a:t> могут существовать вместе.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C206F978-66F2-4D9C-9C64-2900429CF3FF}"/>
              </a:ext>
            </a:extLst>
          </p:cNvPr>
          <p:cNvSpPr>
            <a:spLocks noGrp="1"/>
          </p:cNvSpPr>
          <p:nvPr/>
        </p:nvSpPr>
        <p:spPr>
          <a:xfrm>
            <a:off x="10287000" y="6477000"/>
            <a:ext cx="12954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0">
                <a:solidFill>
                  <a:srgbClr val="DDD5C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DD5C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8166420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849</Words>
  <Application>Microsoft Office PowerPoint</Application>
  <DocSecurity>0</DocSecurity>
  <PresentationFormat>Широкоэкранный</PresentationFormat>
  <Paragraphs>100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Aptos</vt:lpstr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2026-10-06T19:11:30Z</dcterms:created>
  <dcterms:modified xsi:type="dcterms:W3CDTF">2026-10-07T13:32:47Z</dcterms:modified>
</cp:coreProperties>
</file>