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D7BE6E-E825-5D4C-1C59-3E1CDBC12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96608B9-1CEE-DBAC-B3EF-314F2E11443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015FAC-897A-66F1-A7EF-BE05516E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BCF641-063C-E05D-38A0-C790C776DE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81E8D95-C531-D9D0-C021-348EA830DD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647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F1135-288D-EF6C-8367-44546E23F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5B5996E-8ECD-5147-F9FB-906BD2B37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18B4CDD-A5F5-BAAD-5157-06C46D43D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003AA0-9CEC-348E-AA3B-0C5886CB1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9CAB74-0C72-5714-70D2-78CCD2C96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591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1FADB1-D560-31CB-D50E-09DA71C0A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706B0E-0840-74FC-9DE7-4AD78D938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49E87CA-6D42-32CA-475A-74932DBF9D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F4EA60-B80A-98FB-8FF0-1FD8065DE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625917-1B04-F80E-F58C-D5AFACD64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06613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F16F2-3790-1C4C-945C-0608BA26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6B973B-1699-0B0C-9F78-753BB52997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A7FAF43-BE45-8701-A391-1565AF32DB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AAD332A-4718-5C4B-7F91-DE8F2BD6B2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215A171-7469-A6CD-BCBE-B2A927C61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3C0EA7-40B1-A280-8B68-4EF4CAFEC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1596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012079-ADA2-4AB8-FCF2-273C49FB1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D865328-BCD1-7FB9-2229-8E6D2429E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BAE0C85-C14C-737B-C638-7001974090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0582BDC-36D3-B5EF-3385-82B6551F0E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09D29D-D43B-224C-A44E-64CBD3869F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222C1E5-BD7F-7085-3737-7F4DE6FB72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4C7749-8A33-C523-28EC-8A5711F6AC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3D70DCB-0F46-6E0E-C452-E10B5A383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345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1773B9-7631-98DA-83F4-28F915F8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AE3B71B-CB2D-EBAA-4AD7-3531C37A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820ED50D-F835-B8A2-8333-93CA98F855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F4DBA26-63AF-EC47-AF83-CCDD66E7F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1104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7778F2-49C2-2A67-8D74-F2D82683AF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8593EBE-DF74-E80D-EFC7-0058D0915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E96E7F8-067D-39E4-48A1-1BCCCD2323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09334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A17D665-205E-C1CC-FB78-40414C8869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4F4D5A-5B57-95E0-10E7-C8CD5966C0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AC2BB3-75E7-33F5-E28F-D7C801A9F2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268D71D-39FA-6743-8057-A0AD87CE9B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15F40E3-C582-E70D-F06C-D6FF2C938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6CADAE5-3DD2-0C70-6DAC-BB72CC07EC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421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B234BD-DAB7-7B93-A6F0-5789A21BC1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1CC5A5E-ED2F-8346-3525-448FF1D0BE3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D047C86-808E-81BB-58FE-9922CA7E3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49626F6-F987-013C-86F2-A80BF795C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AF87BA-FBCB-C9D0-291B-5647BFB8E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7B670D8-3892-3C16-2D45-4674B9FD7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881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EA4AE2-C8E3-6713-4028-F846CD2E8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84C8DF-4A3D-2EDB-3F12-40018658DC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0EFD4FF-A870-43E1-0D90-9C5A7654C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EA46F07-A943-0AB6-2144-717FBE3A3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5002C3-72BD-E4BB-9761-B1973590C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816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84176AB-8913-EB54-33CF-5D3B5623ACC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CCE0F8B-5C1E-8FAB-C52F-0EEF28D2BB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874D4D9-5055-9D9A-318B-C535258DB0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861FD98-771D-715D-A5B9-8D2777ABED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2614935-01D8-4DF6-6D69-2CDC8F2B28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787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52B0B6-4CD1-47FB-440F-20895339A2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EE3622-9D37-D86E-AB2A-8F14877EA4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7A84C7D-0F3E-FE6D-22CC-D85DD2206DD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42E3E6-184B-44B9-9D4B-86E71F17F7EC}" type="datetimeFigureOut">
              <a:rPr lang="ru-RU" smtClean="0"/>
              <a:t>24.10.2026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93C64A1-C575-172C-E2FD-235EDBD0E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C7FA6E6-7331-BC90-8C0D-FE4478E4B3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842B95-27AB-41EE-BE51-40928AC5E0F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3433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AEE5976-3ED7-40E9-547A-8FA682289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3403600"/>
            <a:ext cx="7874000" cy="156362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5400" b="1" dirty="0">
                <a:solidFill>
                  <a:srgbClr val="1F3A5A"/>
                </a:solidFill>
                <a:latin typeface="Cambria" panose="02040503050406030204" pitchFamily="18" charset="0"/>
              </a:rPr>
              <a:t>Вокруг света во времена </a:t>
            </a:r>
            <a:r>
              <a:rPr lang="ru-RU" sz="5400" b="1" dirty="0">
                <a:solidFill>
                  <a:srgbClr val="C2402F"/>
                </a:solidFill>
                <a:latin typeface="Cambria" panose="02040503050406030204" pitchFamily="18" charset="0"/>
              </a:rPr>
              <a:t>капитана Кука</a:t>
            </a:r>
          </a:p>
        </p:txBody>
      </p:sp>
      <p:pic>
        <p:nvPicPr>
          <p:cNvPr id="4" name="Roberts general chart" descr="Генри Робертс. Генеральная карта открытий капитана Джеймса Кука в трёх плаваниях с треками его кораблей, 1784 г. (фрагмент)">
            <a:extLst>
              <a:ext uri="{FF2B5EF4-FFF2-40B4-BE49-F238E27FC236}">
                <a16:creationId xmlns:a16="http://schemas.microsoft.com/office/drawing/2014/main" id="{233FFB39-CFD4-85C7-5FDB-C1E43D451F7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997200"/>
          </a:xfrm>
          <a:prstGeom prst="rect">
            <a:avLst/>
          </a:prstGeom>
        </p:spPr>
      </p:pic>
      <p:sp>
        <p:nvSpPr>
          <p:cNvPr id="5" name="Chart edge">
            <a:extLst>
              <a:ext uri="{FF2B5EF4-FFF2-40B4-BE49-F238E27FC236}">
                <a16:creationId xmlns:a16="http://schemas.microsoft.com/office/drawing/2014/main" id="{3EE9BC02-7D2B-57F6-13BF-7CF3E16E22EF}"/>
              </a:ext>
            </a:extLst>
          </p:cNvPr>
          <p:cNvSpPr/>
          <p:nvPr/>
        </p:nvSpPr>
        <p:spPr>
          <a:xfrm>
            <a:off x="0" y="2997200"/>
            <a:ext cx="12192000" cy="50800"/>
          </a:xfrm>
          <a:prstGeom prst="rect">
            <a:avLst/>
          </a:prstGeom>
          <a:solidFill>
            <a:srgbClr val="B0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Cook portrait" descr="Натаниэль Дэнс-Холланд. Портрет капитана Джеймса Кука, 1776 г. Национальный морской музей, Гринвич">
            <a:extLst>
              <a:ext uri="{FF2B5EF4-FFF2-40B4-BE49-F238E27FC236}">
                <a16:creationId xmlns:a16="http://schemas.microsoft.com/office/drawing/2014/main" id="{BD525901-0509-C1DF-4086-A52D746E9E8B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93200" y="1905000"/>
            <a:ext cx="2413000" cy="2997200"/>
          </a:xfrm>
          <a:prstGeom prst="ellipse">
            <a:avLst/>
          </a:prstGeom>
          <a:ln w="15875">
            <a:solidFill>
              <a:srgbClr val="B08A3E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Cook portrait ring">
            <a:extLst>
              <a:ext uri="{FF2B5EF4-FFF2-40B4-BE49-F238E27FC236}">
                <a16:creationId xmlns:a16="http://schemas.microsoft.com/office/drawing/2014/main" id="{DD288F54-6A03-43F8-066E-60AC782AC42C}"/>
              </a:ext>
            </a:extLst>
          </p:cNvPr>
          <p:cNvSpPr/>
          <p:nvPr/>
        </p:nvSpPr>
        <p:spPr>
          <a:xfrm>
            <a:off x="9017000" y="1828800"/>
            <a:ext cx="2565400" cy="3149600"/>
          </a:xfrm>
          <a:prstGeom prst="ellipse">
            <a:avLst/>
          </a:prstGeom>
          <a:noFill/>
          <a:ln w="9525" cap="flat" cmpd="sng" algn="ctr">
            <a:solidFill>
              <a:srgbClr val="B08A3E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6" name="Compass rose">
            <a:extLst>
              <a:ext uri="{FF2B5EF4-FFF2-40B4-BE49-F238E27FC236}">
                <a16:creationId xmlns:a16="http://schemas.microsoft.com/office/drawing/2014/main" id="{D4A1B789-A89F-867F-8FE7-B986D5A5871B}"/>
              </a:ext>
            </a:extLst>
          </p:cNvPr>
          <p:cNvGrpSpPr/>
          <p:nvPr/>
        </p:nvGrpSpPr>
        <p:grpSpPr>
          <a:xfrm>
            <a:off x="7696200" y="5537200"/>
            <a:ext cx="863601" cy="863601"/>
            <a:chOff x="7696200" y="5537200"/>
            <a:chExt cx="863601" cy="863601"/>
          </a:xfrm>
        </p:grpSpPr>
        <p:sp>
          <p:nvSpPr>
            <p:cNvPr id="9" name="Овал 8">
              <a:extLst>
                <a:ext uri="{FF2B5EF4-FFF2-40B4-BE49-F238E27FC236}">
                  <a16:creationId xmlns:a16="http://schemas.microsoft.com/office/drawing/2014/main" id="{BB2D912E-BC18-66BC-C544-17728A2A0A0F}"/>
                </a:ext>
              </a:extLst>
            </p:cNvPr>
            <p:cNvSpPr/>
            <p:nvPr/>
          </p:nvSpPr>
          <p:spPr>
            <a:xfrm>
              <a:off x="7791196" y="5632196"/>
              <a:ext cx="673607" cy="673608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96712B78-877B-4EE2-36A8-84B60B614C31}"/>
                </a:ext>
              </a:extLst>
            </p:cNvPr>
            <p:cNvSpPr/>
            <p:nvPr/>
          </p:nvSpPr>
          <p:spPr>
            <a:xfrm>
              <a:off x="8058912" y="5537200"/>
              <a:ext cx="69089" cy="431801"/>
            </a:xfrm>
            <a:custGeom>
              <a:avLst/>
              <a:gdLst/>
              <a:ahLst/>
              <a:cxnLst/>
              <a:rect l="0" t="0" r="0" b="0"/>
              <a:pathLst>
                <a:path w="69089" h="431801">
                  <a:moveTo>
                    <a:pt x="69088" y="431800"/>
                  </a:moveTo>
                  <a:lnTo>
                    <a:pt x="69088" y="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3FBDFAD6-8F08-720E-9FF2-2AC1E833B6C8}"/>
                </a:ext>
              </a:extLst>
            </p:cNvPr>
            <p:cNvSpPr/>
            <p:nvPr/>
          </p:nvSpPr>
          <p:spPr>
            <a:xfrm>
              <a:off x="8128000" y="5537200"/>
              <a:ext cx="69089" cy="431801"/>
            </a:xfrm>
            <a:custGeom>
              <a:avLst/>
              <a:gdLst/>
              <a:ahLst/>
              <a:cxnLst/>
              <a:rect l="0" t="0" r="0" b="0"/>
              <a:pathLst>
                <a:path w="69089" h="431801">
                  <a:moveTo>
                    <a:pt x="0" y="431800"/>
                  </a:moveTo>
                  <a:lnTo>
                    <a:pt x="0" y="0"/>
                  </a:lnTo>
                  <a:lnTo>
                    <a:pt x="69088" y="4318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93DFB424-AC31-0BED-4940-1846935D743A}"/>
                </a:ext>
              </a:extLst>
            </p:cNvPr>
            <p:cNvSpPr/>
            <p:nvPr/>
          </p:nvSpPr>
          <p:spPr>
            <a:xfrm>
              <a:off x="8079147" y="5779696"/>
              <a:ext cx="238158" cy="189305"/>
            </a:xfrm>
            <a:custGeom>
              <a:avLst/>
              <a:gdLst/>
              <a:ahLst/>
              <a:cxnLst/>
              <a:rect l="0" t="0" r="0" b="0"/>
              <a:pathLst>
                <a:path w="238158" h="189305">
                  <a:moveTo>
                    <a:pt x="48853" y="189304"/>
                  </a:moveTo>
                  <a:lnTo>
                    <a:pt x="238157" y="0"/>
                  </a:lnTo>
                  <a:lnTo>
                    <a:pt x="0" y="140452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277DB9B5-EF7D-0653-AE9E-5D3D9461D4BE}"/>
                </a:ext>
              </a:extLst>
            </p:cNvPr>
            <p:cNvSpPr/>
            <p:nvPr/>
          </p:nvSpPr>
          <p:spPr>
            <a:xfrm>
              <a:off x="8128000" y="5779696"/>
              <a:ext cx="189305" cy="238157"/>
            </a:xfrm>
            <a:custGeom>
              <a:avLst/>
              <a:gdLst/>
              <a:ahLst/>
              <a:cxnLst/>
              <a:rect l="0" t="0" r="0" b="0"/>
              <a:pathLst>
                <a:path w="189305" h="238157">
                  <a:moveTo>
                    <a:pt x="0" y="189304"/>
                  </a:moveTo>
                  <a:lnTo>
                    <a:pt x="189304" y="0"/>
                  </a:lnTo>
                  <a:lnTo>
                    <a:pt x="48853" y="238156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148EB5A6-FAEB-9B0A-6A21-F23D207CEBCD}"/>
                </a:ext>
              </a:extLst>
            </p:cNvPr>
            <p:cNvSpPr/>
            <p:nvPr/>
          </p:nvSpPr>
          <p:spPr>
            <a:xfrm>
              <a:off x="8128000" y="5899912"/>
              <a:ext cx="431801" cy="69089"/>
            </a:xfrm>
            <a:custGeom>
              <a:avLst/>
              <a:gdLst/>
              <a:ahLst/>
              <a:cxnLst/>
              <a:rect l="0" t="0" r="0" b="0"/>
              <a:pathLst>
                <a:path w="431801" h="69089">
                  <a:moveTo>
                    <a:pt x="0" y="69088"/>
                  </a:moveTo>
                  <a:lnTo>
                    <a:pt x="431800" y="69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74467763-0C09-705D-5DC5-B3DE01042D4E}"/>
                </a:ext>
              </a:extLst>
            </p:cNvPr>
            <p:cNvSpPr/>
            <p:nvPr/>
          </p:nvSpPr>
          <p:spPr>
            <a:xfrm>
              <a:off x="8128000" y="5969000"/>
              <a:ext cx="431801" cy="69089"/>
            </a:xfrm>
            <a:custGeom>
              <a:avLst/>
              <a:gdLst/>
              <a:ahLst/>
              <a:cxnLst/>
              <a:rect l="0" t="0" r="0" b="0"/>
              <a:pathLst>
                <a:path w="431801" h="69089">
                  <a:moveTo>
                    <a:pt x="0" y="0"/>
                  </a:moveTo>
                  <a:lnTo>
                    <a:pt x="431800" y="0"/>
                  </a:lnTo>
                  <a:lnTo>
                    <a:pt x="0" y="69088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7E45AE3A-9F84-1D9D-40C1-B5ACA9D502FA}"/>
                </a:ext>
              </a:extLst>
            </p:cNvPr>
            <p:cNvSpPr/>
            <p:nvPr/>
          </p:nvSpPr>
          <p:spPr>
            <a:xfrm>
              <a:off x="8128000" y="5920148"/>
              <a:ext cx="189305" cy="238157"/>
            </a:xfrm>
            <a:custGeom>
              <a:avLst/>
              <a:gdLst/>
              <a:ahLst/>
              <a:cxnLst/>
              <a:rect l="0" t="0" r="0" b="0"/>
              <a:pathLst>
                <a:path w="189305" h="238157">
                  <a:moveTo>
                    <a:pt x="0" y="48852"/>
                  </a:moveTo>
                  <a:lnTo>
                    <a:pt x="189304" y="238156"/>
                  </a:lnTo>
                  <a:lnTo>
                    <a:pt x="48853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08CB5A58-3319-79CB-5762-A08594D65D37}"/>
                </a:ext>
              </a:extLst>
            </p:cNvPr>
            <p:cNvSpPr/>
            <p:nvPr/>
          </p:nvSpPr>
          <p:spPr>
            <a:xfrm>
              <a:off x="8079147" y="5969000"/>
              <a:ext cx="238158" cy="189305"/>
            </a:xfrm>
            <a:custGeom>
              <a:avLst/>
              <a:gdLst/>
              <a:ahLst/>
              <a:cxnLst/>
              <a:rect l="0" t="0" r="0" b="0"/>
              <a:pathLst>
                <a:path w="238158" h="189305">
                  <a:moveTo>
                    <a:pt x="48853" y="0"/>
                  </a:moveTo>
                  <a:lnTo>
                    <a:pt x="238157" y="189304"/>
                  </a:lnTo>
                  <a:lnTo>
                    <a:pt x="0" y="4885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DF492712-3EF9-B1EB-6C57-32FEAA95FF2E}"/>
                </a:ext>
              </a:extLst>
            </p:cNvPr>
            <p:cNvSpPr/>
            <p:nvPr/>
          </p:nvSpPr>
          <p:spPr>
            <a:xfrm>
              <a:off x="8128000" y="5969000"/>
              <a:ext cx="69089" cy="431801"/>
            </a:xfrm>
            <a:custGeom>
              <a:avLst/>
              <a:gdLst/>
              <a:ahLst/>
              <a:cxnLst/>
              <a:rect l="0" t="0" r="0" b="0"/>
              <a:pathLst>
                <a:path w="69089" h="431801">
                  <a:moveTo>
                    <a:pt x="0" y="0"/>
                  </a:moveTo>
                  <a:lnTo>
                    <a:pt x="0" y="431800"/>
                  </a:lnTo>
                  <a:lnTo>
                    <a:pt x="69088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86F1DAA2-71ED-CAC4-D2A0-D5297DC7B4C5}"/>
                </a:ext>
              </a:extLst>
            </p:cNvPr>
            <p:cNvSpPr/>
            <p:nvPr/>
          </p:nvSpPr>
          <p:spPr>
            <a:xfrm>
              <a:off x="8058912" y="5969000"/>
              <a:ext cx="69089" cy="431801"/>
            </a:xfrm>
            <a:custGeom>
              <a:avLst/>
              <a:gdLst/>
              <a:ahLst/>
              <a:cxnLst/>
              <a:rect l="0" t="0" r="0" b="0"/>
              <a:pathLst>
                <a:path w="69089" h="431801">
                  <a:moveTo>
                    <a:pt x="69088" y="0"/>
                  </a:moveTo>
                  <a:lnTo>
                    <a:pt x="69088" y="43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559F0F78-37C5-B297-409E-752149D2CBE5}"/>
                </a:ext>
              </a:extLst>
            </p:cNvPr>
            <p:cNvSpPr/>
            <p:nvPr/>
          </p:nvSpPr>
          <p:spPr>
            <a:xfrm>
              <a:off x="7938696" y="5969000"/>
              <a:ext cx="238158" cy="189305"/>
            </a:xfrm>
            <a:custGeom>
              <a:avLst/>
              <a:gdLst/>
              <a:ahLst/>
              <a:cxnLst/>
              <a:rect l="0" t="0" r="0" b="0"/>
              <a:pathLst>
                <a:path w="238158" h="189305">
                  <a:moveTo>
                    <a:pt x="189304" y="0"/>
                  </a:moveTo>
                  <a:lnTo>
                    <a:pt x="0" y="189304"/>
                  </a:lnTo>
                  <a:lnTo>
                    <a:pt x="238157" y="48852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6C657C40-9D5D-2837-262E-E91AD9A32D03}"/>
                </a:ext>
              </a:extLst>
            </p:cNvPr>
            <p:cNvSpPr/>
            <p:nvPr/>
          </p:nvSpPr>
          <p:spPr>
            <a:xfrm>
              <a:off x="7938696" y="5920148"/>
              <a:ext cx="189305" cy="238157"/>
            </a:xfrm>
            <a:custGeom>
              <a:avLst/>
              <a:gdLst/>
              <a:ahLst/>
              <a:cxnLst/>
              <a:rect l="0" t="0" r="0" b="0"/>
              <a:pathLst>
                <a:path w="189305" h="238157">
                  <a:moveTo>
                    <a:pt x="189304" y="48852"/>
                  </a:moveTo>
                  <a:lnTo>
                    <a:pt x="0" y="238156"/>
                  </a:lnTo>
                  <a:lnTo>
                    <a:pt x="140451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4AD0A450-939A-D462-F48C-19EF728CA43B}"/>
                </a:ext>
              </a:extLst>
            </p:cNvPr>
            <p:cNvSpPr/>
            <p:nvPr/>
          </p:nvSpPr>
          <p:spPr>
            <a:xfrm>
              <a:off x="7696200" y="5969000"/>
              <a:ext cx="431801" cy="69089"/>
            </a:xfrm>
            <a:custGeom>
              <a:avLst/>
              <a:gdLst/>
              <a:ahLst/>
              <a:cxnLst/>
              <a:rect l="0" t="0" r="0" b="0"/>
              <a:pathLst>
                <a:path w="431801" h="69089">
                  <a:moveTo>
                    <a:pt x="431800" y="0"/>
                  </a:moveTo>
                  <a:lnTo>
                    <a:pt x="0" y="0"/>
                  </a:lnTo>
                  <a:lnTo>
                    <a:pt x="431800" y="69088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9BF0AA97-0830-4325-40A3-AFE4132A6F6F}"/>
                </a:ext>
              </a:extLst>
            </p:cNvPr>
            <p:cNvSpPr/>
            <p:nvPr/>
          </p:nvSpPr>
          <p:spPr>
            <a:xfrm>
              <a:off x="7696200" y="5899912"/>
              <a:ext cx="431801" cy="69089"/>
            </a:xfrm>
            <a:custGeom>
              <a:avLst/>
              <a:gdLst/>
              <a:ahLst/>
              <a:cxnLst/>
              <a:rect l="0" t="0" r="0" b="0"/>
              <a:pathLst>
                <a:path w="431801" h="69089">
                  <a:moveTo>
                    <a:pt x="431800" y="69088"/>
                  </a:moveTo>
                  <a:lnTo>
                    <a:pt x="0" y="69088"/>
                  </a:lnTo>
                  <a:lnTo>
                    <a:pt x="4318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6074ADBE-45B3-05EA-E67A-DA5EA91C2700}"/>
                </a:ext>
              </a:extLst>
            </p:cNvPr>
            <p:cNvSpPr/>
            <p:nvPr/>
          </p:nvSpPr>
          <p:spPr>
            <a:xfrm>
              <a:off x="7938696" y="5779696"/>
              <a:ext cx="189305" cy="238157"/>
            </a:xfrm>
            <a:custGeom>
              <a:avLst/>
              <a:gdLst/>
              <a:ahLst/>
              <a:cxnLst/>
              <a:rect l="0" t="0" r="0" b="0"/>
              <a:pathLst>
                <a:path w="189305" h="238157">
                  <a:moveTo>
                    <a:pt x="189304" y="189304"/>
                  </a:moveTo>
                  <a:lnTo>
                    <a:pt x="0" y="0"/>
                  </a:lnTo>
                  <a:lnTo>
                    <a:pt x="140451" y="238156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80E83ADB-C69F-EE31-35FE-B9E11DEB577A}"/>
                </a:ext>
              </a:extLst>
            </p:cNvPr>
            <p:cNvSpPr/>
            <p:nvPr/>
          </p:nvSpPr>
          <p:spPr>
            <a:xfrm>
              <a:off x="7938696" y="5779696"/>
              <a:ext cx="238158" cy="189305"/>
            </a:xfrm>
            <a:custGeom>
              <a:avLst/>
              <a:gdLst/>
              <a:ahLst/>
              <a:cxnLst/>
              <a:rect l="0" t="0" r="0" b="0"/>
              <a:pathLst>
                <a:path w="238158" h="189305">
                  <a:moveTo>
                    <a:pt x="189304" y="189304"/>
                  </a:moveTo>
                  <a:lnTo>
                    <a:pt x="0" y="0"/>
                  </a:lnTo>
                  <a:lnTo>
                    <a:pt x="238157" y="14045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cxnSp>
        <p:nvCxnSpPr>
          <p:cNvPr id="27" name="Rule">
            <a:extLst>
              <a:ext uri="{FF2B5EF4-FFF2-40B4-BE49-F238E27FC236}">
                <a16:creationId xmlns:a16="http://schemas.microsoft.com/office/drawing/2014/main" id="{51D485A8-93A2-FA41-2F11-AF0376053406}"/>
              </a:ext>
            </a:extLst>
          </p:cNvPr>
          <p:cNvCxnSpPr/>
          <p:nvPr/>
        </p:nvCxnSpPr>
        <p:spPr>
          <a:xfrm>
            <a:off x="762000" y="6172200"/>
            <a:ext cx="6731000" cy="0"/>
          </a:xfrm>
          <a:prstGeom prst="line">
            <a:avLst/>
          </a:prstGeom>
          <a:ln w="9525">
            <a:solidFill>
              <a:srgbClr val="C2A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4D748253-332D-4953-8BEC-8354F4D618D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977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97A4BCB-2AFF-3D8D-8C74-CA1CACA74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84200"/>
            <a:ext cx="4699000" cy="11582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B08A3E"/>
                </a:solidFill>
                <a:latin typeface="Cambria" panose="02040503050406030204" pitchFamily="18" charset="0"/>
              </a:rPr>
              <a:t>1.</a:t>
            </a:r>
            <a:r>
              <a:rPr lang="ru-RU" sz="4000" b="1" dirty="0">
                <a:solidFill>
                  <a:srgbClr val="1F3A5A"/>
                </a:solidFill>
                <a:latin typeface="Cambria" panose="02040503050406030204" pitchFamily="18" charset="0"/>
              </a:rPr>
              <a:t> Человек путешествующий</a:t>
            </a:r>
          </a:p>
        </p:txBody>
      </p:sp>
      <p:pic>
        <p:nvPicPr>
          <p:cNvPr id="4" name="Hodges Matavai Bay" descr="Уильям Ходжес. «Резолюшн» и «Адвенчер» в бухте Матаваи (Таити), 1776 г. Национальный морской музей, Гринвич">
            <a:extLst>
              <a:ext uri="{FF2B5EF4-FFF2-40B4-BE49-F238E27FC236}">
                <a16:creationId xmlns:a16="http://schemas.microsoft.com/office/drawing/2014/main" id="{C2D336C3-9A4B-10D1-FA8B-6182090A1807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3400" y="508000"/>
            <a:ext cx="5969000" cy="4224867"/>
          </a:xfrm>
          <a:prstGeom prst="roundRect">
            <a:avLst>
              <a:gd name="adj" fmla="val 4000"/>
            </a:avLst>
          </a:prstGeom>
          <a:ln w="19050">
            <a:solidFill>
              <a:srgbClr val="2A6F8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A2C1C89B-DED9-006A-F2EF-CB62B4666CC9}"/>
              </a:ext>
            </a:extLst>
          </p:cNvPr>
          <p:cNvCxnSpPr/>
          <p:nvPr/>
        </p:nvCxnSpPr>
        <p:spPr>
          <a:xfrm>
            <a:off x="609600" y="1894840"/>
            <a:ext cx="1524000" cy="0"/>
          </a:xfrm>
          <a:prstGeom prst="line">
            <a:avLst/>
          </a:prstGeom>
          <a:ln w="25400">
            <a:solidFill>
              <a:srgbClr val="B08A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Lead">
            <a:extLst>
              <a:ext uri="{FF2B5EF4-FFF2-40B4-BE49-F238E27FC236}">
                <a16:creationId xmlns:a16="http://schemas.microsoft.com/office/drawing/2014/main" id="{DC77E295-E26B-359C-F250-6B9B17FEF3DC}"/>
              </a:ext>
            </a:extLst>
          </p:cNvPr>
          <p:cNvSpPr txBox="1"/>
          <p:nvPr/>
        </p:nvSpPr>
        <p:spPr>
          <a:xfrm>
            <a:off x="609600" y="2123440"/>
            <a:ext cx="4699000" cy="1981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dirty="0">
                <a:solidFill>
                  <a:srgbClr val="22303F"/>
                </a:solidFill>
                <a:latin typeface="Calibri" panose="020F0502020204030204" pitchFamily="34" charset="0"/>
              </a:rPr>
              <a:t>Благодаря </a:t>
            </a:r>
            <a:r>
              <a:rPr lang="ru-RU" sz="2600" b="1" dirty="0">
                <a:solidFill>
                  <a:srgbClr val="2A6F84"/>
                </a:solidFill>
                <a:latin typeface="Calibri" panose="020F0502020204030204" pitchFamily="34" charset="0"/>
              </a:rPr>
              <a:t>географическим открытиям XVIII в.</a:t>
            </a:r>
            <a:r>
              <a:rPr lang="ru-RU" sz="2600" dirty="0">
                <a:solidFill>
                  <a:srgbClr val="22303F"/>
                </a:solidFill>
                <a:latin typeface="Calibri" panose="020F0502020204030204" pitchFamily="34" charset="0"/>
              </a:rPr>
              <a:t> были сделаны важные шаги в изучении </a:t>
            </a:r>
            <a:r>
              <a:rPr lang="ru-RU" sz="2600" b="1" dirty="0">
                <a:solidFill>
                  <a:srgbClr val="C2402F"/>
                </a:solidFill>
                <a:latin typeface="Calibri" panose="020F0502020204030204" pitchFamily="34" charset="0"/>
              </a:rPr>
              <a:t>Азии, Африки и Америки</a:t>
            </a:r>
            <a:r>
              <a:rPr lang="ru-RU" sz="26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7" name="Summary (hidden in the source) card">
            <a:extLst>
              <a:ext uri="{FF2B5EF4-FFF2-40B4-BE49-F238E27FC236}">
                <a16:creationId xmlns:a16="http://schemas.microsoft.com/office/drawing/2014/main" id="{1D73DF88-01CB-8A83-1A87-F0C1F9FD0648}"/>
              </a:ext>
            </a:extLst>
          </p:cNvPr>
          <p:cNvSpPr/>
          <p:nvPr/>
        </p:nvSpPr>
        <p:spPr>
          <a:xfrm>
            <a:off x="5613400" y="4910667"/>
            <a:ext cx="5969000" cy="14097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Summary (hidden in the source)">
            <a:extLst>
              <a:ext uri="{FF2B5EF4-FFF2-40B4-BE49-F238E27FC236}">
                <a16:creationId xmlns:a16="http://schemas.microsoft.com/office/drawing/2014/main" id="{FAA8B2DF-1DD8-9EFE-E46E-FE1DE721FECE}"/>
              </a:ext>
            </a:extLst>
          </p:cNvPr>
          <p:cNvSpPr txBox="1"/>
          <p:nvPr/>
        </p:nvSpPr>
        <p:spPr>
          <a:xfrm>
            <a:off x="5829300" y="5024967"/>
            <a:ext cx="5613400" cy="1181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50" i="1" dirty="0">
                <a:solidFill>
                  <a:srgbClr val="55606C"/>
                </a:solidFill>
                <a:latin typeface="Calibri" panose="020F0502020204030204" pitchFamily="34" charset="0"/>
              </a:rPr>
              <a:t>В XVIII — начале XIX в. были совершены важные географические открытия, позволившие лучше узнать Землю. Они были тесно связаны с политикой. В то же время, знакомясь с миром и встречаясь с другими народами, европейцы глубже понимали и самих себя.</a:t>
            </a:r>
          </a:p>
        </p:txBody>
      </p:sp>
      <p:sp>
        <p:nvSpPr>
          <p:cNvPr id="9" name="Summary (hidden in the source) bar">
            <a:extLst>
              <a:ext uri="{FF2B5EF4-FFF2-40B4-BE49-F238E27FC236}">
                <a16:creationId xmlns:a16="http://schemas.microsoft.com/office/drawing/2014/main" id="{C381AE09-9306-9897-912F-D7ED6AC57D71}"/>
              </a:ext>
            </a:extLst>
          </p:cNvPr>
          <p:cNvSpPr/>
          <p:nvPr/>
        </p:nvSpPr>
        <p:spPr>
          <a:xfrm>
            <a:off x="5715000" y="5037667"/>
            <a:ext cx="50800" cy="1155700"/>
          </a:xfrm>
          <a:prstGeom prst="rect">
            <a:avLst/>
          </a:prstGeom>
          <a:solidFill>
            <a:srgbClr val="B0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7" name="Compass rose">
            <a:extLst>
              <a:ext uri="{FF2B5EF4-FFF2-40B4-BE49-F238E27FC236}">
                <a16:creationId xmlns:a16="http://schemas.microsoft.com/office/drawing/2014/main" id="{2304D5B2-1F40-7526-A6BF-9085C9EB2891}"/>
              </a:ext>
            </a:extLst>
          </p:cNvPr>
          <p:cNvGrpSpPr/>
          <p:nvPr/>
        </p:nvGrpSpPr>
        <p:grpSpPr>
          <a:xfrm>
            <a:off x="914400" y="5080000"/>
            <a:ext cx="1016001" cy="1016001"/>
            <a:chOff x="914400" y="5080000"/>
            <a:chExt cx="1016001" cy="1016001"/>
          </a:xfrm>
        </p:grpSpPr>
        <p:sp>
          <p:nvSpPr>
            <p:cNvPr id="10" name="Овал 9">
              <a:extLst>
                <a:ext uri="{FF2B5EF4-FFF2-40B4-BE49-F238E27FC236}">
                  <a16:creationId xmlns:a16="http://schemas.microsoft.com/office/drawing/2014/main" id="{53B8AE54-DFD4-BB26-BD9A-088ABC4F1AB6}"/>
                </a:ext>
              </a:extLst>
            </p:cNvPr>
            <p:cNvSpPr/>
            <p:nvPr/>
          </p:nvSpPr>
          <p:spPr>
            <a:xfrm>
              <a:off x="1026160" y="5191760"/>
              <a:ext cx="792480" cy="792480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E9DB371A-DAB5-3A69-4DA9-B7176A1C95D3}"/>
                </a:ext>
              </a:extLst>
            </p:cNvPr>
            <p:cNvSpPr/>
            <p:nvPr/>
          </p:nvSpPr>
          <p:spPr>
            <a:xfrm>
              <a:off x="1341120" y="5080000"/>
              <a:ext cx="81281" cy="508001"/>
            </a:xfrm>
            <a:custGeom>
              <a:avLst/>
              <a:gdLst/>
              <a:ahLst/>
              <a:cxnLst/>
              <a:rect l="0" t="0" r="0" b="0"/>
              <a:pathLst>
                <a:path w="81281" h="508001">
                  <a:moveTo>
                    <a:pt x="81280" y="508000"/>
                  </a:moveTo>
                  <a:lnTo>
                    <a:pt x="81280" y="0"/>
                  </a:lnTo>
                  <a:lnTo>
                    <a:pt x="0" y="50800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6BB25DB2-3B3C-E97F-225E-D2E0742FB24D}"/>
                </a:ext>
              </a:extLst>
            </p:cNvPr>
            <p:cNvSpPr/>
            <p:nvPr/>
          </p:nvSpPr>
          <p:spPr>
            <a:xfrm>
              <a:off x="1422400" y="5080000"/>
              <a:ext cx="81281" cy="508001"/>
            </a:xfrm>
            <a:custGeom>
              <a:avLst/>
              <a:gdLst/>
              <a:ahLst/>
              <a:cxnLst/>
              <a:rect l="0" t="0" r="0" b="0"/>
              <a:pathLst>
                <a:path w="81281" h="508001">
                  <a:moveTo>
                    <a:pt x="0" y="508000"/>
                  </a:moveTo>
                  <a:lnTo>
                    <a:pt x="0" y="0"/>
                  </a:lnTo>
                  <a:lnTo>
                    <a:pt x="81280" y="5080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4470656C-4613-DA1F-8A45-F51848EC7008}"/>
                </a:ext>
              </a:extLst>
            </p:cNvPr>
            <p:cNvSpPr/>
            <p:nvPr/>
          </p:nvSpPr>
          <p:spPr>
            <a:xfrm>
              <a:off x="1364926" y="5365290"/>
              <a:ext cx="280185" cy="222711"/>
            </a:xfrm>
            <a:custGeom>
              <a:avLst/>
              <a:gdLst/>
              <a:ahLst/>
              <a:cxnLst/>
              <a:rect l="0" t="0" r="0" b="0"/>
              <a:pathLst>
                <a:path w="280185" h="222711">
                  <a:moveTo>
                    <a:pt x="57474" y="222710"/>
                  </a:moveTo>
                  <a:lnTo>
                    <a:pt x="280184" y="0"/>
                  </a:lnTo>
                  <a:lnTo>
                    <a:pt x="0" y="165236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A41AF32B-792C-740B-1CDA-15D4375D94BE}"/>
                </a:ext>
              </a:extLst>
            </p:cNvPr>
            <p:cNvSpPr/>
            <p:nvPr/>
          </p:nvSpPr>
          <p:spPr>
            <a:xfrm>
              <a:off x="1422400" y="5365290"/>
              <a:ext cx="222711" cy="280185"/>
            </a:xfrm>
            <a:custGeom>
              <a:avLst/>
              <a:gdLst/>
              <a:ahLst/>
              <a:cxnLst/>
              <a:rect l="0" t="0" r="0" b="0"/>
              <a:pathLst>
                <a:path w="222711" h="280185">
                  <a:moveTo>
                    <a:pt x="0" y="222710"/>
                  </a:moveTo>
                  <a:lnTo>
                    <a:pt x="222710" y="0"/>
                  </a:lnTo>
                  <a:lnTo>
                    <a:pt x="57474" y="280184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2BF9AF9C-BE3F-2970-37D3-342E2046469D}"/>
                </a:ext>
              </a:extLst>
            </p:cNvPr>
            <p:cNvSpPr/>
            <p:nvPr/>
          </p:nvSpPr>
          <p:spPr>
            <a:xfrm>
              <a:off x="1422400" y="5506720"/>
              <a:ext cx="508001" cy="81281"/>
            </a:xfrm>
            <a:custGeom>
              <a:avLst/>
              <a:gdLst/>
              <a:ahLst/>
              <a:cxnLst/>
              <a:rect l="0" t="0" r="0" b="0"/>
              <a:pathLst>
                <a:path w="508001" h="81281">
                  <a:moveTo>
                    <a:pt x="0" y="81280"/>
                  </a:moveTo>
                  <a:lnTo>
                    <a:pt x="508000" y="8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09A03DDE-F2E5-C3BD-BC32-2D690916ED78}"/>
                </a:ext>
              </a:extLst>
            </p:cNvPr>
            <p:cNvSpPr/>
            <p:nvPr/>
          </p:nvSpPr>
          <p:spPr>
            <a:xfrm>
              <a:off x="1422400" y="5588000"/>
              <a:ext cx="508001" cy="81281"/>
            </a:xfrm>
            <a:custGeom>
              <a:avLst/>
              <a:gdLst/>
              <a:ahLst/>
              <a:cxnLst/>
              <a:rect l="0" t="0" r="0" b="0"/>
              <a:pathLst>
                <a:path w="508001" h="81281">
                  <a:moveTo>
                    <a:pt x="0" y="0"/>
                  </a:moveTo>
                  <a:lnTo>
                    <a:pt x="508000" y="0"/>
                  </a:lnTo>
                  <a:lnTo>
                    <a:pt x="0" y="8128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E6F3F07D-F166-30EA-FBFF-AEE4008BB16B}"/>
                </a:ext>
              </a:extLst>
            </p:cNvPr>
            <p:cNvSpPr/>
            <p:nvPr/>
          </p:nvSpPr>
          <p:spPr>
            <a:xfrm>
              <a:off x="1422400" y="5530526"/>
              <a:ext cx="222711" cy="280185"/>
            </a:xfrm>
            <a:custGeom>
              <a:avLst/>
              <a:gdLst/>
              <a:ahLst/>
              <a:cxnLst/>
              <a:rect l="0" t="0" r="0" b="0"/>
              <a:pathLst>
                <a:path w="222711" h="280185">
                  <a:moveTo>
                    <a:pt x="0" y="57474"/>
                  </a:moveTo>
                  <a:lnTo>
                    <a:pt x="222710" y="280184"/>
                  </a:lnTo>
                  <a:lnTo>
                    <a:pt x="57474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9C1FDD58-83D5-2BAC-8512-DB5690754082}"/>
                </a:ext>
              </a:extLst>
            </p:cNvPr>
            <p:cNvSpPr/>
            <p:nvPr/>
          </p:nvSpPr>
          <p:spPr>
            <a:xfrm>
              <a:off x="1364926" y="5588000"/>
              <a:ext cx="280185" cy="222711"/>
            </a:xfrm>
            <a:custGeom>
              <a:avLst/>
              <a:gdLst/>
              <a:ahLst/>
              <a:cxnLst/>
              <a:rect l="0" t="0" r="0" b="0"/>
              <a:pathLst>
                <a:path w="280185" h="222711">
                  <a:moveTo>
                    <a:pt x="57474" y="0"/>
                  </a:moveTo>
                  <a:lnTo>
                    <a:pt x="280184" y="222710"/>
                  </a:lnTo>
                  <a:lnTo>
                    <a:pt x="0" y="57474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C851360C-7197-375A-24BB-B5F5C167FBA8}"/>
                </a:ext>
              </a:extLst>
            </p:cNvPr>
            <p:cNvSpPr/>
            <p:nvPr/>
          </p:nvSpPr>
          <p:spPr>
            <a:xfrm>
              <a:off x="1422400" y="5588000"/>
              <a:ext cx="81281" cy="508001"/>
            </a:xfrm>
            <a:custGeom>
              <a:avLst/>
              <a:gdLst/>
              <a:ahLst/>
              <a:cxnLst/>
              <a:rect l="0" t="0" r="0" b="0"/>
              <a:pathLst>
                <a:path w="81281" h="508001">
                  <a:moveTo>
                    <a:pt x="0" y="0"/>
                  </a:moveTo>
                  <a:lnTo>
                    <a:pt x="0" y="508000"/>
                  </a:lnTo>
                  <a:lnTo>
                    <a:pt x="8128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90271A2F-E712-1608-1C4A-0B7CBA00E555}"/>
                </a:ext>
              </a:extLst>
            </p:cNvPr>
            <p:cNvSpPr/>
            <p:nvPr/>
          </p:nvSpPr>
          <p:spPr>
            <a:xfrm>
              <a:off x="1341120" y="5588000"/>
              <a:ext cx="81281" cy="508001"/>
            </a:xfrm>
            <a:custGeom>
              <a:avLst/>
              <a:gdLst/>
              <a:ahLst/>
              <a:cxnLst/>
              <a:rect l="0" t="0" r="0" b="0"/>
              <a:pathLst>
                <a:path w="81281" h="508001">
                  <a:moveTo>
                    <a:pt x="81280" y="0"/>
                  </a:moveTo>
                  <a:lnTo>
                    <a:pt x="81280" y="50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1C40B886-75D0-23F6-7288-7518B9FF6139}"/>
                </a:ext>
              </a:extLst>
            </p:cNvPr>
            <p:cNvSpPr/>
            <p:nvPr/>
          </p:nvSpPr>
          <p:spPr>
            <a:xfrm>
              <a:off x="1199690" y="5588000"/>
              <a:ext cx="280185" cy="222711"/>
            </a:xfrm>
            <a:custGeom>
              <a:avLst/>
              <a:gdLst/>
              <a:ahLst/>
              <a:cxnLst/>
              <a:rect l="0" t="0" r="0" b="0"/>
              <a:pathLst>
                <a:path w="280185" h="222711">
                  <a:moveTo>
                    <a:pt x="222710" y="0"/>
                  </a:moveTo>
                  <a:lnTo>
                    <a:pt x="0" y="222710"/>
                  </a:lnTo>
                  <a:lnTo>
                    <a:pt x="280184" y="57474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C8DEA9B1-D165-B84C-EDE4-71602736D483}"/>
                </a:ext>
              </a:extLst>
            </p:cNvPr>
            <p:cNvSpPr/>
            <p:nvPr/>
          </p:nvSpPr>
          <p:spPr>
            <a:xfrm>
              <a:off x="1199690" y="5530526"/>
              <a:ext cx="222711" cy="280185"/>
            </a:xfrm>
            <a:custGeom>
              <a:avLst/>
              <a:gdLst/>
              <a:ahLst/>
              <a:cxnLst/>
              <a:rect l="0" t="0" r="0" b="0"/>
              <a:pathLst>
                <a:path w="222711" h="280185">
                  <a:moveTo>
                    <a:pt x="222710" y="57474"/>
                  </a:moveTo>
                  <a:lnTo>
                    <a:pt x="0" y="280184"/>
                  </a:lnTo>
                  <a:lnTo>
                    <a:pt x="165236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07BF7053-0251-173E-55D4-4555A36DF538}"/>
                </a:ext>
              </a:extLst>
            </p:cNvPr>
            <p:cNvSpPr/>
            <p:nvPr/>
          </p:nvSpPr>
          <p:spPr>
            <a:xfrm>
              <a:off x="914400" y="5588000"/>
              <a:ext cx="508001" cy="81281"/>
            </a:xfrm>
            <a:custGeom>
              <a:avLst/>
              <a:gdLst/>
              <a:ahLst/>
              <a:cxnLst/>
              <a:rect l="0" t="0" r="0" b="0"/>
              <a:pathLst>
                <a:path w="508001" h="81281">
                  <a:moveTo>
                    <a:pt x="508000" y="0"/>
                  </a:moveTo>
                  <a:lnTo>
                    <a:pt x="0" y="0"/>
                  </a:lnTo>
                  <a:lnTo>
                    <a:pt x="508000" y="8128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8187BBA6-2171-1346-D1EC-BA01078C3F29}"/>
                </a:ext>
              </a:extLst>
            </p:cNvPr>
            <p:cNvSpPr/>
            <p:nvPr/>
          </p:nvSpPr>
          <p:spPr>
            <a:xfrm>
              <a:off x="914400" y="5506720"/>
              <a:ext cx="508001" cy="81281"/>
            </a:xfrm>
            <a:custGeom>
              <a:avLst/>
              <a:gdLst/>
              <a:ahLst/>
              <a:cxnLst/>
              <a:rect l="0" t="0" r="0" b="0"/>
              <a:pathLst>
                <a:path w="508001" h="81281">
                  <a:moveTo>
                    <a:pt x="508000" y="81280"/>
                  </a:moveTo>
                  <a:lnTo>
                    <a:pt x="0" y="81280"/>
                  </a:lnTo>
                  <a:lnTo>
                    <a:pt x="5080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3820C759-290A-DF84-8895-C293ADBCCC25}"/>
                </a:ext>
              </a:extLst>
            </p:cNvPr>
            <p:cNvSpPr/>
            <p:nvPr/>
          </p:nvSpPr>
          <p:spPr>
            <a:xfrm>
              <a:off x="1199690" y="5365290"/>
              <a:ext cx="222711" cy="280185"/>
            </a:xfrm>
            <a:custGeom>
              <a:avLst/>
              <a:gdLst/>
              <a:ahLst/>
              <a:cxnLst/>
              <a:rect l="0" t="0" r="0" b="0"/>
              <a:pathLst>
                <a:path w="222711" h="280185">
                  <a:moveTo>
                    <a:pt x="222710" y="222710"/>
                  </a:moveTo>
                  <a:lnTo>
                    <a:pt x="0" y="0"/>
                  </a:lnTo>
                  <a:lnTo>
                    <a:pt x="165236" y="280184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599923AC-E742-128C-857F-8DCE83B52E07}"/>
                </a:ext>
              </a:extLst>
            </p:cNvPr>
            <p:cNvSpPr/>
            <p:nvPr/>
          </p:nvSpPr>
          <p:spPr>
            <a:xfrm>
              <a:off x="1199690" y="5365290"/>
              <a:ext cx="280185" cy="222711"/>
            </a:xfrm>
            <a:custGeom>
              <a:avLst/>
              <a:gdLst/>
              <a:ahLst/>
              <a:cxnLst/>
              <a:rect l="0" t="0" r="0" b="0"/>
              <a:pathLst>
                <a:path w="280185" h="222711">
                  <a:moveTo>
                    <a:pt x="222710" y="222710"/>
                  </a:moveTo>
                  <a:lnTo>
                    <a:pt x="0" y="0"/>
                  </a:lnTo>
                  <a:lnTo>
                    <a:pt x="280184" y="165236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Signature 100ballnik.com">
            <a:extLst>
              <a:ext uri="{FF2B5EF4-FFF2-40B4-BE49-F238E27FC236}">
                <a16:creationId xmlns:a16="http://schemas.microsoft.com/office/drawing/2014/main" id="{D8147E9A-CAF3-B380-FDBF-20AF6618D8E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53596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uller map 1754 mount">
            <a:extLst>
              <a:ext uri="{FF2B5EF4-FFF2-40B4-BE49-F238E27FC236}">
                <a16:creationId xmlns:a16="http://schemas.microsoft.com/office/drawing/2014/main" id="{05BCEA4A-19E9-B9A4-326D-8688F394993A}"/>
              </a:ext>
            </a:extLst>
          </p:cNvPr>
          <p:cNvSpPr/>
          <p:nvPr/>
        </p:nvSpPr>
        <p:spPr>
          <a:xfrm>
            <a:off x="6019800" y="1130648"/>
            <a:ext cx="5715000" cy="4241104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Muller map 1754" descr="Новая карта открытий, сделанных русскими кораблями у неизвестных берегов Северной Америки… (по Г. Ф. Миллеру), Санкт-Петербург, 1754–1758 гг.">
            <a:extLst>
              <a:ext uri="{FF2B5EF4-FFF2-40B4-BE49-F238E27FC236}">
                <a16:creationId xmlns:a16="http://schemas.microsoft.com/office/drawing/2014/main" id="{CF2DC2A3-EECB-C0C3-EF56-2F19D3883CC3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1232248"/>
            <a:ext cx="5511800" cy="4037904"/>
          </a:xfrm>
          <a:prstGeom prst="rect">
            <a:avLst/>
          </a:prstGeom>
        </p:spPr>
      </p:pic>
      <p:sp>
        <p:nvSpPr>
          <p:cNvPr id="6" name="Marker">
            <a:extLst>
              <a:ext uri="{FF2B5EF4-FFF2-40B4-BE49-F238E27FC236}">
                <a16:creationId xmlns:a16="http://schemas.microsoft.com/office/drawing/2014/main" id="{93A1FC0F-2AA5-538C-78F0-9D94D83AC2F7}"/>
              </a:ext>
            </a:extLst>
          </p:cNvPr>
          <p:cNvSpPr/>
          <p:nvPr/>
        </p:nvSpPr>
        <p:spPr>
          <a:xfrm>
            <a:off x="641350" y="615950"/>
            <a:ext cx="139700" cy="139700"/>
          </a:xfrm>
          <a:prstGeom prst="ellipse">
            <a:avLst/>
          </a:prstGeom>
          <a:solidFill>
            <a:srgbClr val="C27E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Explorer 1">
            <a:extLst>
              <a:ext uri="{FF2B5EF4-FFF2-40B4-BE49-F238E27FC236}">
                <a16:creationId xmlns:a16="http://schemas.microsoft.com/office/drawing/2014/main" id="{EC7A4B63-F55C-BAF0-4D5D-8855B71C6FCE}"/>
              </a:ext>
            </a:extLst>
          </p:cNvPr>
          <p:cNvSpPr txBox="1"/>
          <p:nvPr/>
        </p:nvSpPr>
        <p:spPr>
          <a:xfrm>
            <a:off x="939800" y="508000"/>
            <a:ext cx="4826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Европейские исследователи начали изучать </a:t>
            </a:r>
            <a:r>
              <a:rPr lang="ru-RU" sz="2300" b="1" dirty="0">
                <a:solidFill>
                  <a:srgbClr val="C27E22"/>
                </a:solidFill>
                <a:latin typeface="Calibri" panose="020F0502020204030204" pitchFamily="34" charset="0"/>
              </a:rPr>
              <a:t>Амазонию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, искали </a:t>
            </a:r>
            <a:r>
              <a:rPr lang="ru-RU" sz="2300" b="1" dirty="0">
                <a:solidFill>
                  <a:srgbClr val="C27E22"/>
                </a:solidFill>
                <a:latin typeface="Calibri" panose="020F0502020204030204" pitchFamily="34" charset="0"/>
              </a:rPr>
              <a:t>истоки Нила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27994576-47EB-6857-DD78-C1772816171A}"/>
              </a:ext>
            </a:extLst>
          </p:cNvPr>
          <p:cNvSpPr/>
          <p:nvPr/>
        </p:nvSpPr>
        <p:spPr>
          <a:xfrm>
            <a:off x="641350" y="1870710"/>
            <a:ext cx="139700" cy="139700"/>
          </a:xfrm>
          <a:prstGeom prst="ellipse">
            <a:avLst/>
          </a:prstGeom>
          <a:solidFill>
            <a:srgbClr val="8E2F3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Explorer 2">
            <a:extLst>
              <a:ext uri="{FF2B5EF4-FFF2-40B4-BE49-F238E27FC236}">
                <a16:creationId xmlns:a16="http://schemas.microsoft.com/office/drawing/2014/main" id="{DC8C87C8-C9FE-0918-E854-8D7BA9AADC7E}"/>
              </a:ext>
            </a:extLst>
          </p:cNvPr>
          <p:cNvSpPr txBox="1"/>
          <p:nvPr/>
        </p:nvSpPr>
        <p:spPr>
          <a:xfrm>
            <a:off x="939800" y="1762760"/>
            <a:ext cx="4826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В России </a:t>
            </a:r>
            <a:r>
              <a:rPr lang="ru-RU" sz="2300" b="1" dirty="0">
                <a:solidFill>
                  <a:srgbClr val="8E2F3A"/>
                </a:solidFill>
                <a:latin typeface="Calibri" panose="020F0502020204030204" pitchFamily="34" charset="0"/>
              </a:rPr>
              <a:t>Великая Северная экспедиция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впервые обследовала северные </a:t>
            </a:r>
            <a:r>
              <a:rPr lang="ru-RU" sz="2300" b="1" dirty="0">
                <a:solidFill>
                  <a:srgbClr val="8E2F3A"/>
                </a:solidFill>
                <a:latin typeface="Calibri" panose="020F0502020204030204" pitchFamily="34" charset="0"/>
              </a:rPr>
              <a:t>районы Азии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BB7448F8-06D2-0795-43EB-E172DFA18370}"/>
              </a:ext>
            </a:extLst>
          </p:cNvPr>
          <p:cNvSpPr/>
          <p:nvPr/>
        </p:nvSpPr>
        <p:spPr>
          <a:xfrm>
            <a:off x="641350" y="3125470"/>
            <a:ext cx="139700" cy="139700"/>
          </a:xfrm>
          <a:prstGeom prst="ellips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Explorer 3">
            <a:extLst>
              <a:ext uri="{FF2B5EF4-FFF2-40B4-BE49-F238E27FC236}">
                <a16:creationId xmlns:a16="http://schemas.microsoft.com/office/drawing/2014/main" id="{00D2422C-F9BE-4431-EF59-D87B55019327}"/>
              </a:ext>
            </a:extLst>
          </p:cNvPr>
          <p:cNvSpPr txBox="1"/>
          <p:nvPr/>
        </p:nvSpPr>
        <p:spPr>
          <a:xfrm>
            <a:off x="939800" y="3017520"/>
            <a:ext cx="48260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Шведский учёный </a:t>
            </a:r>
            <a:r>
              <a:rPr lang="ru-RU" sz="2300" b="1" dirty="0">
                <a:solidFill>
                  <a:srgbClr val="3A8A4F"/>
                </a:solidFill>
                <a:latin typeface="Calibri" panose="020F0502020204030204" pitchFamily="34" charset="0"/>
              </a:rPr>
              <a:t>Карл Линней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исследовал </a:t>
            </a:r>
            <a:r>
              <a:rPr lang="ru-RU" sz="2300" b="1" dirty="0">
                <a:solidFill>
                  <a:srgbClr val="3A8A4F"/>
                </a:solidFill>
                <a:latin typeface="Calibri" panose="020F0502020204030204" pitchFamily="34" charset="0"/>
              </a:rPr>
              <a:t>север Скандинавии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2" name="Marker">
            <a:extLst>
              <a:ext uri="{FF2B5EF4-FFF2-40B4-BE49-F238E27FC236}">
                <a16:creationId xmlns:a16="http://schemas.microsoft.com/office/drawing/2014/main" id="{E096B4A5-730C-DA58-872E-9B65DF15CF9E}"/>
              </a:ext>
            </a:extLst>
          </p:cNvPr>
          <p:cNvSpPr/>
          <p:nvPr/>
        </p:nvSpPr>
        <p:spPr>
          <a:xfrm>
            <a:off x="641350" y="4029710"/>
            <a:ext cx="139700" cy="139700"/>
          </a:xfrm>
          <a:prstGeom prst="ellipse">
            <a:avLst/>
          </a:prstGeom>
          <a:solidFill>
            <a:srgbClr val="2A6F8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Explorer 4">
            <a:extLst>
              <a:ext uri="{FF2B5EF4-FFF2-40B4-BE49-F238E27FC236}">
                <a16:creationId xmlns:a16="http://schemas.microsoft.com/office/drawing/2014/main" id="{C5F12A60-B26D-9CDF-717F-690498398B55}"/>
              </a:ext>
            </a:extLst>
          </p:cNvPr>
          <p:cNvSpPr txBox="1"/>
          <p:nvPr/>
        </p:nvSpPr>
        <p:spPr>
          <a:xfrm>
            <a:off x="939800" y="3921760"/>
            <a:ext cx="4826000" cy="2103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Датчанин на русской службе </a:t>
            </a:r>
            <a:r>
              <a:rPr lang="ru-RU" sz="2300" b="1" dirty="0">
                <a:solidFill>
                  <a:srgbClr val="2A6F84"/>
                </a:solidFill>
                <a:latin typeface="Calibri" panose="020F0502020204030204" pitchFamily="34" charset="0"/>
              </a:rPr>
              <a:t>Витус Беринг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, обследовав северо-восточные берега Азии и северо-западные берега Северной Америки, окончательно доказал, что </a:t>
            </a:r>
            <a:r>
              <a:rPr lang="ru-RU" sz="2300" b="1" dirty="0">
                <a:solidFill>
                  <a:srgbClr val="2A6F84"/>
                </a:solidFill>
                <a:latin typeface="Calibri" panose="020F0502020204030204" pitchFamily="34" charset="0"/>
              </a:rPr>
              <a:t>Америка отделена от Азии проливом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930C864F-3A4A-1A96-5632-73884C19811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4167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ew feature">
            <a:extLst>
              <a:ext uri="{FF2B5EF4-FFF2-40B4-BE49-F238E27FC236}">
                <a16:creationId xmlns:a16="http://schemas.microsoft.com/office/drawing/2014/main" id="{5A0F4817-484A-BC5F-5BC4-BD9C2165C7C6}"/>
              </a:ext>
            </a:extLst>
          </p:cNvPr>
          <p:cNvSpPr txBox="1"/>
          <p:nvPr/>
        </p:nvSpPr>
        <p:spPr>
          <a:xfrm>
            <a:off x="609600" y="431800"/>
            <a:ext cx="10972800" cy="4876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200" b="1" dirty="0">
                <a:solidFill>
                  <a:srgbClr val="1F3A5A"/>
                </a:solidFill>
                <a:latin typeface="Cambria" panose="02040503050406030204" pitchFamily="18" charset="0"/>
              </a:rPr>
              <a:t>Новая черта - большее участие </a:t>
            </a:r>
            <a:r>
              <a:rPr lang="ru-RU" sz="3200" b="1" dirty="0">
                <a:solidFill>
                  <a:srgbClr val="2A6F84"/>
                </a:solidFill>
                <a:latin typeface="Cambria" panose="02040503050406030204" pitchFamily="18" charset="0"/>
              </a:rPr>
              <a:t>учёных</a:t>
            </a:r>
            <a:r>
              <a:rPr lang="ru-RU" sz="3200" b="1" dirty="0">
                <a:solidFill>
                  <a:srgbClr val="1F3A5A"/>
                </a:solidFill>
                <a:latin typeface="Cambria" panose="02040503050406030204" pitchFamily="18" charset="0"/>
              </a:rPr>
              <a:t> в путешествиях:</a:t>
            </a:r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7CCC6756-EBF7-B5A0-C4F9-43821AD3DE43}"/>
              </a:ext>
            </a:extLst>
          </p:cNvPr>
          <p:cNvCxnSpPr/>
          <p:nvPr/>
        </p:nvCxnSpPr>
        <p:spPr>
          <a:xfrm>
            <a:off x="609600" y="1046480"/>
            <a:ext cx="1524000" cy="0"/>
          </a:xfrm>
          <a:prstGeom prst="line">
            <a:avLst/>
          </a:prstGeom>
          <a:ln w="25400">
            <a:solidFill>
              <a:srgbClr val="B08A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Academies">
            <a:extLst>
              <a:ext uri="{FF2B5EF4-FFF2-40B4-BE49-F238E27FC236}">
                <a16:creationId xmlns:a16="http://schemas.microsoft.com/office/drawing/2014/main" id="{D3464F5C-F33E-55C3-8BD3-1383C8C40E90}"/>
              </a:ext>
            </a:extLst>
          </p:cNvPr>
          <p:cNvSpPr txBox="1"/>
          <p:nvPr/>
        </p:nvSpPr>
        <p:spPr>
          <a:xfrm>
            <a:off x="609600" y="1224280"/>
            <a:ext cx="109728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2A6F84"/>
                </a:solidFill>
                <a:latin typeface="Calibri" panose="020F0502020204030204" pitchFamily="34" charset="0"/>
              </a:rPr>
              <a:t>научные общества и академии</a:t>
            </a:r>
            <a:r>
              <a:rPr lang="ru-RU" sz="2500" dirty="0">
                <a:solidFill>
                  <a:srgbClr val="22303F"/>
                </a:solidFill>
                <a:latin typeface="Calibri" panose="020F0502020204030204" pitchFamily="34" charset="0"/>
              </a:rPr>
              <a:t> добивались, чтобы каждое плавание имело </a:t>
            </a:r>
            <a:r>
              <a:rPr lang="ru-RU" sz="2500" b="1" dirty="0">
                <a:solidFill>
                  <a:srgbClr val="2A6F84"/>
                </a:solidFill>
                <a:latin typeface="Calibri" panose="020F0502020204030204" pitchFamily="34" charset="0"/>
              </a:rPr>
              <a:t>научный характер</a:t>
            </a:r>
            <a:r>
              <a:rPr lang="ru-RU" sz="25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Exhibit plate 1">
            <a:extLst>
              <a:ext uri="{FF2B5EF4-FFF2-40B4-BE49-F238E27FC236}">
                <a16:creationId xmlns:a16="http://schemas.microsoft.com/office/drawing/2014/main" id="{5F4119DD-9661-551E-2E92-CBC8BBAB6C66}"/>
              </a:ext>
            </a:extLst>
          </p:cNvPr>
          <p:cNvSpPr/>
          <p:nvPr/>
        </p:nvSpPr>
        <p:spPr>
          <a:xfrm>
            <a:off x="609600" y="2265680"/>
            <a:ext cx="3556000" cy="31191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Exhibit 1" descr="Хронометр К1 работы Ларкума Кендалла (1769) — копия хронометра Гаррисона, бывший с Куком во втором и третьем плаваниях. Национальный морской музей, Гринвич">
            <a:extLst>
              <a:ext uri="{FF2B5EF4-FFF2-40B4-BE49-F238E27FC236}">
                <a16:creationId xmlns:a16="http://schemas.microsoft.com/office/drawing/2014/main" id="{4F5DB1B8-9F90-F80F-9FDC-BA0D0BE72525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896" y="2392680"/>
            <a:ext cx="2491409" cy="2865120"/>
          </a:xfrm>
          <a:prstGeom prst="roundRect">
            <a:avLst>
              <a:gd name="adj" fmla="val 4000"/>
            </a:avLst>
          </a:prstGeom>
          <a:ln w="12700">
            <a:solidFill>
              <a:srgbClr val="1F3A5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Exhibit plate 2">
            <a:extLst>
              <a:ext uri="{FF2B5EF4-FFF2-40B4-BE49-F238E27FC236}">
                <a16:creationId xmlns:a16="http://schemas.microsoft.com/office/drawing/2014/main" id="{6F941A38-ED2F-28FD-A425-D7E439A8C2EF}"/>
              </a:ext>
            </a:extLst>
          </p:cNvPr>
          <p:cNvSpPr/>
          <p:nvPr/>
        </p:nvSpPr>
        <p:spPr>
          <a:xfrm>
            <a:off x="4318000" y="2265680"/>
            <a:ext cx="3556000" cy="31191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Exhibit 2" descr="Банксия пильчатая. Акварель по рисунку Сидни Паркинсона, сделанному в первом плавании Кука (1770). Из «Флорилегиума Бэнкса»">
            <a:extLst>
              <a:ext uri="{FF2B5EF4-FFF2-40B4-BE49-F238E27FC236}">
                <a16:creationId xmlns:a16="http://schemas.microsoft.com/office/drawing/2014/main" id="{CAD518EE-F136-002A-F2B0-1A36BE7B006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0407" y="2392680"/>
            <a:ext cx="1831185" cy="2865120"/>
          </a:xfrm>
          <a:prstGeom prst="rect">
            <a:avLst/>
          </a:prstGeom>
        </p:spPr>
      </p:pic>
      <p:sp>
        <p:nvSpPr>
          <p:cNvPr id="12" name="Exhibit plate 3">
            <a:extLst>
              <a:ext uri="{FF2B5EF4-FFF2-40B4-BE49-F238E27FC236}">
                <a16:creationId xmlns:a16="http://schemas.microsoft.com/office/drawing/2014/main" id="{1311D530-A32D-0975-3C84-0A16E89A14A7}"/>
              </a:ext>
            </a:extLst>
          </p:cNvPr>
          <p:cNvSpPr/>
          <p:nvPr/>
        </p:nvSpPr>
        <p:spPr>
          <a:xfrm>
            <a:off x="8026400" y="2265680"/>
            <a:ext cx="3556000" cy="311912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Exhibit 3" descr="Бенджамин Уэст. Джозеф Бэнкс, натуралист первого плавания Кука, 1771–1772 гг. Галерея Ашера, Линкольн">
            <a:extLst>
              <a:ext uri="{FF2B5EF4-FFF2-40B4-BE49-F238E27FC236}">
                <a16:creationId xmlns:a16="http://schemas.microsoft.com/office/drawing/2014/main" id="{AA5E8F1A-A2EE-93F3-126A-FDDBA31D0A69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8695" y="2392680"/>
            <a:ext cx="2491409" cy="2865120"/>
          </a:xfrm>
          <a:prstGeom prst="roundRect">
            <a:avLst>
              <a:gd name="adj" fmla="val 4000"/>
            </a:avLst>
          </a:prstGeom>
          <a:ln w="12700">
            <a:solidFill>
              <a:srgbClr val="C2402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Scientists">
            <a:extLst>
              <a:ext uri="{FF2B5EF4-FFF2-40B4-BE49-F238E27FC236}">
                <a16:creationId xmlns:a16="http://schemas.microsoft.com/office/drawing/2014/main" id="{678541B3-B321-34C7-A893-525626CA5FC6}"/>
              </a:ext>
            </a:extLst>
          </p:cNvPr>
          <p:cNvSpPr txBox="1"/>
          <p:nvPr/>
        </p:nvSpPr>
        <p:spPr>
          <a:xfrm>
            <a:off x="609600" y="5588000"/>
            <a:ext cx="109728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С этой целью в состав экспедиций включались </a:t>
            </a:r>
            <a:r>
              <a:rPr lang="ru-RU" sz="2400" b="1" dirty="0">
                <a:solidFill>
                  <a:srgbClr val="1F3A5A"/>
                </a:solidFill>
                <a:latin typeface="Calibri" panose="020F0502020204030204" pitchFamily="34" charset="0"/>
              </a:rPr>
              <a:t>астрономы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2A6F84"/>
                </a:solidFill>
                <a:latin typeface="Calibri" panose="020F0502020204030204" pitchFamily="34" charset="0"/>
              </a:rPr>
              <a:t>географы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3A8A4F"/>
                </a:solidFill>
                <a:latin typeface="Calibri" panose="020F0502020204030204" pitchFamily="34" charset="0"/>
              </a:rPr>
              <a:t>ботаники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, </a:t>
            </a:r>
            <a:r>
              <a:rPr lang="ru-RU" sz="2400" b="1" dirty="0">
                <a:solidFill>
                  <a:srgbClr val="C2402F"/>
                </a:solidFill>
                <a:latin typeface="Calibri" panose="020F0502020204030204" pitchFamily="34" charset="0"/>
              </a:rPr>
              <a:t>рисовальщики.</a:t>
            </a:r>
          </a:p>
        </p:txBody>
      </p:sp>
      <p:sp>
        <p:nvSpPr>
          <p:cNvPr id="16" name="Signature 100ballnik.com">
            <a:extLst>
              <a:ext uri="{FF2B5EF4-FFF2-40B4-BE49-F238E27FC236}">
                <a16:creationId xmlns:a16="http://schemas.microsoft.com/office/drawing/2014/main" id="{EA424708-2900-3C60-CAA5-1CD273E8820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20589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A496777-FA88-CC44-A6B9-855CACC2A3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B08A3E"/>
                </a:solidFill>
                <a:latin typeface="Cambria" panose="02040503050406030204" pitchFamily="18" charset="0"/>
              </a:rPr>
              <a:t>2.</a:t>
            </a:r>
            <a:r>
              <a:rPr lang="ru-RU" sz="3800" b="1" dirty="0">
                <a:solidFill>
                  <a:srgbClr val="1F3A5A"/>
                </a:solidFill>
                <a:latin typeface="Cambria" panose="02040503050406030204" pitchFamily="18" charset="0"/>
              </a:rPr>
              <a:t> География и политика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473510FA-11F8-229A-AFF9-17112F764640}"/>
              </a:ext>
            </a:extLst>
          </p:cNvPr>
          <p:cNvCxnSpPr/>
          <p:nvPr/>
        </p:nvCxnSpPr>
        <p:spPr>
          <a:xfrm>
            <a:off x="609600" y="1007364"/>
            <a:ext cx="1524000" cy="0"/>
          </a:xfrm>
          <a:prstGeom prst="line">
            <a:avLst/>
          </a:prstGeom>
          <a:ln w="25400">
            <a:solidFill>
              <a:srgbClr val="B08A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Ortelius 1570 mount">
            <a:extLst>
              <a:ext uri="{FF2B5EF4-FFF2-40B4-BE49-F238E27FC236}">
                <a16:creationId xmlns:a16="http://schemas.microsoft.com/office/drawing/2014/main" id="{4A08F062-75B5-862C-FE46-7894BCC03604}"/>
              </a:ext>
            </a:extLst>
          </p:cNvPr>
          <p:cNvSpPr/>
          <p:nvPr/>
        </p:nvSpPr>
        <p:spPr>
          <a:xfrm>
            <a:off x="508000" y="1210564"/>
            <a:ext cx="6172200" cy="467995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Ortelius 1570" descr="Абрахам Ортелий. Карта мира «Typus Orbis Terrarum», 1570 г.: на юге — предполагаемая «Неизвестная Южная земля». Картографический центр Нормана Левенталя, Бостонская публичная библиотека">
            <a:extLst>
              <a:ext uri="{FF2B5EF4-FFF2-40B4-BE49-F238E27FC236}">
                <a16:creationId xmlns:a16="http://schemas.microsoft.com/office/drawing/2014/main" id="{39CCB008-3671-C068-E7F5-7BDB418CC77A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1312164"/>
            <a:ext cx="5969000" cy="4476750"/>
          </a:xfrm>
          <a:prstGeom prst="rect">
            <a:avLst/>
          </a:prstGeom>
        </p:spPr>
      </p:pic>
      <p:sp>
        <p:nvSpPr>
          <p:cNvPr id="7" name="Geo 1">
            <a:extLst>
              <a:ext uri="{FF2B5EF4-FFF2-40B4-BE49-F238E27FC236}">
                <a16:creationId xmlns:a16="http://schemas.microsoft.com/office/drawing/2014/main" id="{3B46CEBE-DE5A-ABEF-C802-F2B609B4F8BB}"/>
              </a:ext>
            </a:extLst>
          </p:cNvPr>
          <p:cNvSpPr txBox="1"/>
          <p:nvPr/>
        </p:nvSpPr>
        <p:spPr>
          <a:xfrm>
            <a:off x="6959600" y="1261364"/>
            <a:ext cx="46228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Учёные с XVI в. </a:t>
            </a:r>
            <a:r>
              <a:rPr lang="ru-RU" sz="2100" b="1" dirty="0">
                <a:solidFill>
                  <a:srgbClr val="C2402F"/>
                </a:solidFill>
                <a:latin typeface="Calibri" panose="020F0502020204030204" pitchFamily="34" charset="0"/>
              </a:rPr>
              <a:t>ошибочно полагали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что в </a:t>
            </a:r>
            <a:r>
              <a:rPr lang="ru-RU" sz="2100" b="1" dirty="0">
                <a:solidFill>
                  <a:srgbClr val="2A6F84"/>
                </a:solidFill>
                <a:latin typeface="Calibri" panose="020F0502020204030204" pitchFamily="34" charset="0"/>
              </a:rPr>
              <a:t>южной части земного шара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находится огромная, богатая и густонаселённая земля.</a:t>
            </a:r>
          </a:p>
        </p:txBody>
      </p:sp>
      <p:cxnSp>
        <p:nvCxnSpPr>
          <p:cNvPr id="8" name="Rule">
            <a:extLst>
              <a:ext uri="{FF2B5EF4-FFF2-40B4-BE49-F238E27FC236}">
                <a16:creationId xmlns:a16="http://schemas.microsoft.com/office/drawing/2014/main" id="{1CDDAC22-382B-A7E8-91D3-DE435254F3E8}"/>
              </a:ext>
            </a:extLst>
          </p:cNvPr>
          <p:cNvCxnSpPr/>
          <p:nvPr/>
        </p:nvCxnSpPr>
        <p:spPr>
          <a:xfrm>
            <a:off x="6959600" y="2630424"/>
            <a:ext cx="1168400" cy="0"/>
          </a:xfrm>
          <a:prstGeom prst="line">
            <a:avLst/>
          </a:prstGeom>
          <a:ln w="9525">
            <a:solidFill>
              <a:srgbClr val="C2A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Geo 2">
            <a:extLst>
              <a:ext uri="{FF2B5EF4-FFF2-40B4-BE49-F238E27FC236}">
                <a16:creationId xmlns:a16="http://schemas.microsoft.com/office/drawing/2014/main" id="{99A25874-0A92-F1EA-8882-E8926B47A045}"/>
              </a:ext>
            </a:extLst>
          </p:cNvPr>
          <p:cNvSpPr txBox="1"/>
          <p:nvPr/>
        </p:nvSpPr>
        <p:spPr>
          <a:xfrm>
            <a:off x="6959600" y="2719324"/>
            <a:ext cx="46228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В третьей четверти XVIII в. </a:t>
            </a:r>
            <a:r>
              <a:rPr lang="ru-RU" sz="2100" b="1" dirty="0">
                <a:solidFill>
                  <a:srgbClr val="2A6F84"/>
                </a:solidFill>
                <a:latin typeface="Calibri" panose="020F0502020204030204" pitchFamily="34" charset="0"/>
              </a:rPr>
              <a:t>поиски Южной земли активизировались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и это не случайно.</a:t>
            </a:r>
          </a:p>
        </p:txBody>
      </p:sp>
      <p:cxnSp>
        <p:nvCxnSpPr>
          <p:cNvPr id="10" name="Rule">
            <a:extLst>
              <a:ext uri="{FF2B5EF4-FFF2-40B4-BE49-F238E27FC236}">
                <a16:creationId xmlns:a16="http://schemas.microsoft.com/office/drawing/2014/main" id="{473F09F5-8A67-639F-FDC5-0CF5AF5CE5B7}"/>
              </a:ext>
            </a:extLst>
          </p:cNvPr>
          <p:cNvCxnSpPr/>
          <p:nvPr/>
        </p:nvCxnSpPr>
        <p:spPr>
          <a:xfrm>
            <a:off x="6959600" y="3768344"/>
            <a:ext cx="1168400" cy="0"/>
          </a:xfrm>
          <a:prstGeom prst="line">
            <a:avLst/>
          </a:prstGeom>
          <a:ln w="9525">
            <a:solidFill>
              <a:srgbClr val="C2A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Geo 3">
            <a:extLst>
              <a:ext uri="{FF2B5EF4-FFF2-40B4-BE49-F238E27FC236}">
                <a16:creationId xmlns:a16="http://schemas.microsoft.com/office/drawing/2014/main" id="{7E510F02-6EDF-7F85-F276-EF0A44C8B894}"/>
              </a:ext>
            </a:extLst>
          </p:cNvPr>
          <p:cNvSpPr txBox="1"/>
          <p:nvPr/>
        </p:nvSpPr>
        <p:spPr>
          <a:xfrm>
            <a:off x="6959600" y="3857244"/>
            <a:ext cx="46228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Едва в </a:t>
            </a:r>
            <a:r>
              <a:rPr lang="ru-RU" sz="2100" b="1" dirty="0">
                <a:solidFill>
                  <a:srgbClr val="B08A3E"/>
                </a:solidFill>
                <a:latin typeface="Calibri" panose="020F0502020204030204" pitchFamily="34" charset="0"/>
              </a:rPr>
              <a:t>1763 г.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закончилась Семилетняя война, как между главными противниками - </a:t>
            </a:r>
            <a:r>
              <a:rPr lang="ru-RU" sz="2100" b="1" dirty="0">
                <a:solidFill>
                  <a:srgbClr val="1F3A5A"/>
                </a:solidFill>
                <a:latin typeface="Calibri" panose="020F0502020204030204" pitchFamily="34" charset="0"/>
              </a:rPr>
              <a:t>Англией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и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Францией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- началась новая, </a:t>
            </a:r>
            <a:r>
              <a:rPr lang="ru-RU" sz="2100" b="1" dirty="0">
                <a:solidFill>
                  <a:srgbClr val="C2402F"/>
                </a:solidFill>
                <a:latin typeface="Calibri" panose="020F0502020204030204" pitchFamily="34" charset="0"/>
              </a:rPr>
              <a:t>бескровная война на просторах океанов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2" name="Signature 100ballnik.com">
            <a:extLst>
              <a:ext uri="{FF2B5EF4-FFF2-40B4-BE49-F238E27FC236}">
                <a16:creationId xmlns:a16="http://schemas.microsoft.com/office/drawing/2014/main" id="{6A9A5A1C-D394-4593-37E0-BA16046276A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304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284900B-FCB6-2366-ACF6-A4268587D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F3A5A"/>
                </a:solidFill>
                <a:latin typeface="Cambria" panose="02040503050406030204" pitchFamily="18" charset="0"/>
              </a:rPr>
              <a:t>Франция и Англия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C1C73E1E-13BB-07CE-5C17-F4ACA834F569}"/>
              </a:ext>
            </a:extLst>
          </p:cNvPr>
          <p:cNvCxnSpPr/>
          <p:nvPr/>
        </p:nvCxnSpPr>
        <p:spPr>
          <a:xfrm>
            <a:off x="609600" y="981964"/>
            <a:ext cx="1524000" cy="0"/>
          </a:xfrm>
          <a:prstGeom prst="line">
            <a:avLst/>
          </a:prstGeom>
          <a:ln w="25400">
            <a:solidFill>
              <a:srgbClr val="B08A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F018418E-BD58-0F17-DF75-C8B3407C50F8}"/>
              </a:ext>
            </a:extLst>
          </p:cNvPr>
          <p:cNvCxnSpPr/>
          <p:nvPr/>
        </p:nvCxnSpPr>
        <p:spPr>
          <a:xfrm>
            <a:off x="2209800" y="981964"/>
            <a:ext cx="1193800" cy="0"/>
          </a:xfrm>
          <a:prstGeom prst="line">
            <a:avLst/>
          </a:prstGeom>
          <a:ln w="9525">
            <a:solidFill>
              <a:srgbClr val="C2A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ival card 1">
            <a:extLst>
              <a:ext uri="{FF2B5EF4-FFF2-40B4-BE49-F238E27FC236}">
                <a16:creationId xmlns:a16="http://schemas.microsoft.com/office/drawing/2014/main" id="{E0398346-32E4-1373-8897-9F7543A48649}"/>
              </a:ext>
            </a:extLst>
          </p:cNvPr>
          <p:cNvSpPr/>
          <p:nvPr/>
        </p:nvSpPr>
        <p:spPr>
          <a:xfrm>
            <a:off x="609600" y="1270000"/>
            <a:ext cx="5384800" cy="5130800"/>
          </a:xfrm>
          <a:prstGeom prst="roundRect">
            <a:avLst>
              <a:gd name="adj" fmla="val 4000"/>
            </a:avLst>
          </a:prstGeom>
          <a:solidFill>
            <a:srgbClr val="F3E3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Rival bar 1">
            <a:extLst>
              <a:ext uri="{FF2B5EF4-FFF2-40B4-BE49-F238E27FC236}">
                <a16:creationId xmlns:a16="http://schemas.microsoft.com/office/drawing/2014/main" id="{F9C972EE-F628-6D65-6F87-26BF4968C004}"/>
              </a:ext>
            </a:extLst>
          </p:cNvPr>
          <p:cNvSpPr/>
          <p:nvPr/>
        </p:nvSpPr>
        <p:spPr>
          <a:xfrm>
            <a:off x="609600" y="1270000"/>
            <a:ext cx="5384800" cy="76200"/>
          </a:xfrm>
          <a:prstGeom prst="rect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Rival portrait 1" descr="Луи Антуан де Бугенвиль. Гравюра, конец XVIII в. Рейксмузеум, Амстердам">
            <a:extLst>
              <a:ext uri="{FF2B5EF4-FFF2-40B4-BE49-F238E27FC236}">
                <a16:creationId xmlns:a16="http://schemas.microsoft.com/office/drawing/2014/main" id="{A8743D37-C5A5-18DC-5379-50FBF1D5E94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500" y="1549400"/>
            <a:ext cx="1905000" cy="2362200"/>
          </a:xfrm>
          <a:prstGeom prst="ellipse">
            <a:avLst/>
          </a:prstGeom>
          <a:ln w="15875">
            <a:solidFill>
              <a:srgbClr val="9C3F7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9" name="Rival portrait 1 ring">
            <a:extLst>
              <a:ext uri="{FF2B5EF4-FFF2-40B4-BE49-F238E27FC236}">
                <a16:creationId xmlns:a16="http://schemas.microsoft.com/office/drawing/2014/main" id="{B664CD46-95E3-CDC0-0C78-4A172A5569A7}"/>
              </a:ext>
            </a:extLst>
          </p:cNvPr>
          <p:cNvSpPr/>
          <p:nvPr/>
        </p:nvSpPr>
        <p:spPr>
          <a:xfrm>
            <a:off x="2286000" y="1485900"/>
            <a:ext cx="2032000" cy="2489200"/>
          </a:xfrm>
          <a:prstGeom prst="ellipse">
            <a:avLst/>
          </a:prstGeom>
          <a:noFill/>
          <a:ln w="9525" cap="flat" cmpd="sng" algn="ctr">
            <a:solidFill>
              <a:srgbClr val="9C3F7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ival text 1">
            <a:extLst>
              <a:ext uri="{FF2B5EF4-FFF2-40B4-BE49-F238E27FC236}">
                <a16:creationId xmlns:a16="http://schemas.microsoft.com/office/drawing/2014/main" id="{6EFE9665-A2D7-F901-8432-814EF64F7545}"/>
              </a:ext>
            </a:extLst>
          </p:cNvPr>
          <p:cNvSpPr txBox="1"/>
          <p:nvPr/>
        </p:nvSpPr>
        <p:spPr>
          <a:xfrm>
            <a:off x="889000" y="4140200"/>
            <a:ext cx="4826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9C3F7B"/>
                </a:solidFill>
                <a:latin typeface="Cambria" panose="02040503050406030204" pitchFamily="18" charset="0"/>
              </a:rPr>
              <a:t>Франция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утратив колонии в Канаде и в Индии, хотела возместить потери за счёт южных земель и помешать расширению владений Англии.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В 1766—1769 гг.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осуществлялась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экспедиция </a:t>
            </a:r>
            <a:r>
              <a:rPr lang="ru-RU" sz="2100" b="1" dirty="0" err="1">
                <a:solidFill>
                  <a:srgbClr val="9C3F7B"/>
                </a:solidFill>
                <a:latin typeface="Calibri" panose="020F0502020204030204" pitchFamily="34" charset="0"/>
              </a:rPr>
              <a:t>Бугенвиля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1" name="Rival card 2">
            <a:extLst>
              <a:ext uri="{FF2B5EF4-FFF2-40B4-BE49-F238E27FC236}">
                <a16:creationId xmlns:a16="http://schemas.microsoft.com/office/drawing/2014/main" id="{5A39F0CD-7350-DA93-2827-F5FB649150DB}"/>
              </a:ext>
            </a:extLst>
          </p:cNvPr>
          <p:cNvSpPr/>
          <p:nvPr/>
        </p:nvSpPr>
        <p:spPr>
          <a:xfrm>
            <a:off x="6197600" y="1270000"/>
            <a:ext cx="5384800" cy="5130800"/>
          </a:xfrm>
          <a:prstGeom prst="roundRect">
            <a:avLst>
              <a:gd name="adj" fmla="val 4000"/>
            </a:avLst>
          </a:prstGeom>
          <a:solidFill>
            <a:srgbClr val="DFEC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ival bar 2">
            <a:extLst>
              <a:ext uri="{FF2B5EF4-FFF2-40B4-BE49-F238E27FC236}">
                <a16:creationId xmlns:a16="http://schemas.microsoft.com/office/drawing/2014/main" id="{8E9AD90E-98AB-DE5D-C153-644C1FC7AD29}"/>
              </a:ext>
            </a:extLst>
          </p:cNvPr>
          <p:cNvSpPr/>
          <p:nvPr/>
        </p:nvSpPr>
        <p:spPr>
          <a:xfrm>
            <a:off x="6197600" y="1270000"/>
            <a:ext cx="5384800" cy="76200"/>
          </a:xfrm>
          <a:prstGeom prst="rect">
            <a:avLst/>
          </a:prstGeom>
          <a:solidFill>
            <a:srgbClr val="1F3A5A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Rival portrait 2" descr="Джошуа Рейнольдс. Капитан Джон Байрон, 1759 г. (Байрон возглавил английскую экспедицию в южные моря 1764–1766 гг.)">
            <a:extLst>
              <a:ext uri="{FF2B5EF4-FFF2-40B4-BE49-F238E27FC236}">
                <a16:creationId xmlns:a16="http://schemas.microsoft.com/office/drawing/2014/main" id="{C9E41B8A-B9D0-5FF9-701D-9F93E3D1EF7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500" y="1549400"/>
            <a:ext cx="1905000" cy="2362200"/>
          </a:xfrm>
          <a:prstGeom prst="ellipse">
            <a:avLst/>
          </a:prstGeom>
          <a:ln w="15875">
            <a:solidFill>
              <a:srgbClr val="1F3A5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5" name="Rival portrait 2 ring">
            <a:extLst>
              <a:ext uri="{FF2B5EF4-FFF2-40B4-BE49-F238E27FC236}">
                <a16:creationId xmlns:a16="http://schemas.microsoft.com/office/drawing/2014/main" id="{E6BC94CE-1F60-9668-F8B7-B7E7B7AD3001}"/>
              </a:ext>
            </a:extLst>
          </p:cNvPr>
          <p:cNvSpPr/>
          <p:nvPr/>
        </p:nvSpPr>
        <p:spPr>
          <a:xfrm>
            <a:off x="7874000" y="1485900"/>
            <a:ext cx="2032000" cy="2489200"/>
          </a:xfrm>
          <a:prstGeom prst="ellipse">
            <a:avLst/>
          </a:prstGeom>
          <a:noFill/>
          <a:ln w="9525" cap="flat" cmpd="sng" algn="ctr">
            <a:solidFill>
              <a:srgbClr val="1F3A5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Rival text 2">
            <a:extLst>
              <a:ext uri="{FF2B5EF4-FFF2-40B4-BE49-F238E27FC236}">
                <a16:creationId xmlns:a16="http://schemas.microsoft.com/office/drawing/2014/main" id="{4A4E8622-F6A4-15FD-9CBB-616446F9B274}"/>
              </a:ext>
            </a:extLst>
          </p:cNvPr>
          <p:cNvSpPr txBox="1"/>
          <p:nvPr/>
        </p:nvSpPr>
        <p:spPr>
          <a:xfrm>
            <a:off x="6477000" y="4140200"/>
            <a:ext cx="4826000" cy="1280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1F3A5A"/>
                </a:solidFill>
                <a:latin typeface="Cambria" panose="02040503050406030204" pitchFamily="18" charset="0"/>
              </a:rPr>
              <a:t>Англия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также не собиралась останавливаться на достигнутом, и уже </a:t>
            </a:r>
            <a:r>
              <a:rPr lang="ru-RU" sz="2100" b="1" dirty="0">
                <a:solidFill>
                  <a:srgbClr val="1F3A5A"/>
                </a:solidFill>
                <a:latin typeface="Calibri" panose="020F0502020204030204" pitchFamily="34" charset="0"/>
              </a:rPr>
              <a:t>в 1764—1766 гг.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отправила </a:t>
            </a:r>
            <a:r>
              <a:rPr lang="ru-RU" sz="2100" b="1" dirty="0">
                <a:solidFill>
                  <a:srgbClr val="1F3A5A"/>
                </a:solidFill>
                <a:latin typeface="Calibri" panose="020F0502020204030204" pitchFamily="34" charset="0"/>
              </a:rPr>
              <a:t>две экспедиции в южные моря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31FF2935-288A-5CB5-AFBD-59C8B15F5D8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0058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C1E59FCF-A24D-71DB-3B94-58E0B9640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6350000" cy="52120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600" b="1" dirty="0">
                <a:solidFill>
                  <a:srgbClr val="B08A3E"/>
                </a:solidFill>
                <a:latin typeface="Cambria" panose="02040503050406030204" pitchFamily="18" charset="0"/>
              </a:rPr>
              <a:t>3.</a:t>
            </a:r>
            <a:r>
              <a:rPr lang="ru-RU" sz="3600" b="1" dirty="0">
                <a:solidFill>
                  <a:srgbClr val="1F3A5A"/>
                </a:solidFill>
                <a:latin typeface="Cambria" panose="02040503050406030204" pitchFamily="18" charset="0"/>
              </a:rPr>
              <a:t> Плавания капитана Кука</a:t>
            </a:r>
          </a:p>
        </p:txBody>
      </p:sp>
      <p:sp>
        <p:nvSpPr>
          <p:cNvPr id="3" name="Voyage 1">
            <a:extLst>
              <a:ext uri="{FF2B5EF4-FFF2-40B4-BE49-F238E27FC236}">
                <a16:creationId xmlns:a16="http://schemas.microsoft.com/office/drawing/2014/main" id="{AE41D59F-4DC9-63C9-B78E-DD88241AB79D}"/>
              </a:ext>
            </a:extLst>
          </p:cNvPr>
          <p:cNvSpPr txBox="1"/>
          <p:nvPr/>
        </p:nvSpPr>
        <p:spPr>
          <a:xfrm>
            <a:off x="609600" y="927608"/>
            <a:ext cx="63500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C2402F"/>
                </a:solidFill>
                <a:latin typeface="Cambria" panose="02040503050406030204" pitchFamily="18" charset="0"/>
              </a:rPr>
              <a:t>Первая экспедиция (1768-1771 гг.)</a:t>
            </a:r>
          </a:p>
        </p:txBody>
      </p:sp>
      <p:sp>
        <p:nvSpPr>
          <p:cNvPr id="4" name="Goal 1 card">
            <a:extLst>
              <a:ext uri="{FF2B5EF4-FFF2-40B4-BE49-F238E27FC236}">
                <a16:creationId xmlns:a16="http://schemas.microsoft.com/office/drawing/2014/main" id="{5203AA38-74B7-56E7-807D-08D9176DB0CF}"/>
              </a:ext>
            </a:extLst>
          </p:cNvPr>
          <p:cNvSpPr/>
          <p:nvPr/>
        </p:nvSpPr>
        <p:spPr>
          <a:xfrm>
            <a:off x="609600" y="1476248"/>
            <a:ext cx="6350000" cy="604520"/>
          </a:xfrm>
          <a:prstGeom prst="roundRect">
            <a:avLst>
              <a:gd name="adj" fmla="val 6000"/>
            </a:avLst>
          </a:prstGeom>
          <a:solidFill>
            <a:srgbClr val="F7E3D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Goal 1">
            <a:extLst>
              <a:ext uri="{FF2B5EF4-FFF2-40B4-BE49-F238E27FC236}">
                <a16:creationId xmlns:a16="http://schemas.microsoft.com/office/drawing/2014/main" id="{FB767579-E20A-D743-52E7-36EDE7295511}"/>
              </a:ext>
            </a:extLst>
          </p:cNvPr>
          <p:cNvSpPr txBox="1"/>
          <p:nvPr/>
        </p:nvSpPr>
        <p:spPr>
          <a:xfrm>
            <a:off x="838200" y="1603248"/>
            <a:ext cx="5969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C2402F"/>
                </a:solidFill>
                <a:latin typeface="Calibri" panose="020F0502020204030204" pitchFamily="34" charset="0"/>
              </a:rPr>
              <a:t>Цель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– поиски Южной земли.</a:t>
            </a:r>
          </a:p>
        </p:txBody>
      </p:sp>
      <p:sp>
        <p:nvSpPr>
          <p:cNvPr id="6" name="Goal 1 bar">
            <a:extLst>
              <a:ext uri="{FF2B5EF4-FFF2-40B4-BE49-F238E27FC236}">
                <a16:creationId xmlns:a16="http://schemas.microsoft.com/office/drawing/2014/main" id="{9FAB5707-B77E-A361-C000-5A91CDC013D4}"/>
              </a:ext>
            </a:extLst>
          </p:cNvPr>
          <p:cNvSpPr/>
          <p:nvPr/>
        </p:nvSpPr>
        <p:spPr>
          <a:xfrm>
            <a:off x="711200" y="1603248"/>
            <a:ext cx="50800" cy="350520"/>
          </a:xfrm>
          <a:prstGeom prst="rect">
            <a:avLst/>
          </a:prstGeom>
          <a:solidFill>
            <a:srgbClr val="C240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sult head 1">
            <a:extLst>
              <a:ext uri="{FF2B5EF4-FFF2-40B4-BE49-F238E27FC236}">
                <a16:creationId xmlns:a16="http://schemas.microsoft.com/office/drawing/2014/main" id="{62E89918-DB70-E70D-1E1E-3CAF64C5EE5A}"/>
              </a:ext>
            </a:extLst>
          </p:cNvPr>
          <p:cNvSpPr txBox="1"/>
          <p:nvPr/>
        </p:nvSpPr>
        <p:spPr>
          <a:xfrm>
            <a:off x="609600" y="2182368"/>
            <a:ext cx="381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i="1" dirty="0">
                <a:solidFill>
                  <a:srgbClr val="C2402F"/>
                </a:solidFill>
                <a:latin typeface="Cambria" panose="02040503050406030204" pitchFamily="18" charset="0"/>
              </a:rPr>
              <a:t>Результат</a:t>
            </a:r>
          </a:p>
        </p:txBody>
      </p:sp>
      <p:sp>
        <p:nvSpPr>
          <p:cNvPr id="8" name="Result 1">
            <a:extLst>
              <a:ext uri="{FF2B5EF4-FFF2-40B4-BE49-F238E27FC236}">
                <a16:creationId xmlns:a16="http://schemas.microsoft.com/office/drawing/2014/main" id="{81C1E413-8A1A-89F5-961E-E2B93DF83ED7}"/>
              </a:ext>
            </a:extLst>
          </p:cNvPr>
          <p:cNvSpPr txBox="1"/>
          <p:nvPr/>
        </p:nvSpPr>
        <p:spPr>
          <a:xfrm>
            <a:off x="609600" y="2609088"/>
            <a:ext cx="6350000" cy="2565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1000"/>
              </a:spcAft>
              <a:buClr>
                <a:srgbClr val="C2402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Было доказано, что </a:t>
            </a:r>
            <a:r>
              <a:rPr lang="ru-RU" sz="2000" b="1" dirty="0">
                <a:solidFill>
                  <a:srgbClr val="C2402F"/>
                </a:solidFill>
                <a:latin typeface="Calibri" panose="020F0502020204030204" pitchFamily="34" charset="0"/>
              </a:rPr>
              <a:t>Новая Зеландия</a:t>
            </a: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 - это два самостоятельных острова, разделённые узким проливом </a:t>
            </a:r>
            <a:r>
              <a:rPr lang="ru-RU" sz="2000" b="1" dirty="0">
                <a:solidFill>
                  <a:srgbClr val="C2402F"/>
                </a:solidFill>
                <a:latin typeface="Calibri" panose="020F0502020204030204" pitchFamily="34" charset="0"/>
              </a:rPr>
              <a:t>(проливом Кука)</a:t>
            </a: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, а не часть неизвестного материка, как было принято считать ранее.</a:t>
            </a:r>
          </a:p>
          <a:p>
            <a:pPr marL="304800" indent="-304800">
              <a:spcAft>
                <a:spcPts val="1000"/>
              </a:spcAft>
              <a:buClr>
                <a:srgbClr val="C2402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На карту было нанесено несколько сотен миль восточного и частично северного </a:t>
            </a:r>
            <a:r>
              <a:rPr lang="ru-RU" sz="2000" b="1" dirty="0">
                <a:solidFill>
                  <a:srgbClr val="C2402F"/>
                </a:solidFill>
                <a:latin typeface="Calibri" panose="020F0502020204030204" pitchFamily="34" charset="0"/>
              </a:rPr>
              <a:t>побережья Австралии</a:t>
            </a: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, а также был открыт </a:t>
            </a:r>
            <a:r>
              <a:rPr lang="ru-RU" sz="2000" b="1" dirty="0">
                <a:solidFill>
                  <a:srgbClr val="C2402F"/>
                </a:solidFill>
                <a:latin typeface="Calibri" panose="020F0502020204030204" pitchFamily="34" charset="0"/>
              </a:rPr>
              <a:t>пролив между Австралией и Новой Гвинеей</a:t>
            </a: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9" name="Cook chart of New Zealand mount">
            <a:extLst>
              <a:ext uri="{FF2B5EF4-FFF2-40B4-BE49-F238E27FC236}">
                <a16:creationId xmlns:a16="http://schemas.microsoft.com/office/drawing/2014/main" id="{EF6A345A-DE30-8E7C-F93F-49C16658191C}"/>
              </a:ext>
            </a:extLst>
          </p:cNvPr>
          <p:cNvSpPr/>
          <p:nvPr/>
        </p:nvSpPr>
        <p:spPr>
          <a:xfrm>
            <a:off x="7188200" y="330200"/>
            <a:ext cx="2743200" cy="3471333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Cook chart of New Zealand" descr="Карта Новой Зеландии, исследованной в 1769 и 1770 гг. лейтенантом Дж. Куком, командиром барка «Индевор». Гравюра, 1773 г.">
            <a:extLst>
              <a:ext uri="{FF2B5EF4-FFF2-40B4-BE49-F238E27FC236}">
                <a16:creationId xmlns:a16="http://schemas.microsoft.com/office/drawing/2014/main" id="{06BADE3E-EB0E-3CEB-58DD-FC1DF5B615B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800" y="431800"/>
            <a:ext cx="2540000" cy="3268133"/>
          </a:xfrm>
          <a:prstGeom prst="rect">
            <a:avLst/>
          </a:prstGeom>
        </p:spPr>
      </p:pic>
      <p:pic>
        <p:nvPicPr>
          <p:cNvPr id="13" name="Cook portrait" descr="Натаниэль Дэнс-Холланд. Портрет капитана Джеймса Кука, 1776 г. Национальный морской музей, Гринвич">
            <a:extLst>
              <a:ext uri="{FF2B5EF4-FFF2-40B4-BE49-F238E27FC236}">
                <a16:creationId xmlns:a16="http://schemas.microsoft.com/office/drawing/2014/main" id="{0C4D8CED-3FA6-4890-0498-296D5D0777A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9200" y="508000"/>
            <a:ext cx="1625600" cy="2032000"/>
          </a:xfrm>
          <a:prstGeom prst="ellipse">
            <a:avLst/>
          </a:prstGeom>
          <a:ln w="15875">
            <a:solidFill>
              <a:srgbClr val="C2402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Cook portrait ring">
            <a:extLst>
              <a:ext uri="{FF2B5EF4-FFF2-40B4-BE49-F238E27FC236}">
                <a16:creationId xmlns:a16="http://schemas.microsoft.com/office/drawing/2014/main" id="{B0E3DF30-CF2E-9F77-F4A1-E176ACCA24F8}"/>
              </a:ext>
            </a:extLst>
          </p:cNvPr>
          <p:cNvSpPr/>
          <p:nvPr/>
        </p:nvSpPr>
        <p:spPr>
          <a:xfrm>
            <a:off x="10045700" y="444500"/>
            <a:ext cx="1752600" cy="2159000"/>
          </a:xfrm>
          <a:prstGeom prst="ellipse">
            <a:avLst/>
          </a:prstGeom>
          <a:noFill/>
          <a:ln w="9525" cap="flat" cmpd="sng" algn="ctr">
            <a:solidFill>
              <a:srgbClr val="C2402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ok caption">
            <a:extLst>
              <a:ext uri="{FF2B5EF4-FFF2-40B4-BE49-F238E27FC236}">
                <a16:creationId xmlns:a16="http://schemas.microsoft.com/office/drawing/2014/main" id="{3E0E0928-822C-6D69-1D2E-CC6A01107712}"/>
              </a:ext>
            </a:extLst>
          </p:cNvPr>
          <p:cNvSpPr txBox="1"/>
          <p:nvPr/>
        </p:nvSpPr>
        <p:spPr>
          <a:xfrm>
            <a:off x="10033000" y="2717800"/>
            <a:ext cx="17780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1900" i="1" dirty="0">
                <a:solidFill>
                  <a:srgbClr val="22303F"/>
                </a:solidFill>
                <a:latin typeface="Cambria" panose="02040503050406030204" pitchFamily="18" charset="0"/>
              </a:rPr>
              <a:t>Британский мореплаватель </a:t>
            </a:r>
            <a:r>
              <a:rPr lang="ru-RU" sz="1900" b="1" dirty="0">
                <a:solidFill>
                  <a:srgbClr val="C2402F"/>
                </a:solidFill>
                <a:latin typeface="Cambria" panose="02040503050406030204" pitchFamily="18" charset="0"/>
              </a:rPr>
              <a:t>Джеймс Кук</a:t>
            </a:r>
          </a:p>
        </p:txBody>
      </p:sp>
      <p:grpSp>
        <p:nvGrpSpPr>
          <p:cNvPr id="33" name="Compass rose">
            <a:extLst>
              <a:ext uri="{FF2B5EF4-FFF2-40B4-BE49-F238E27FC236}">
                <a16:creationId xmlns:a16="http://schemas.microsoft.com/office/drawing/2014/main" id="{9FAF99E8-DFFE-DBD6-0940-BE99955EA382}"/>
              </a:ext>
            </a:extLst>
          </p:cNvPr>
          <p:cNvGrpSpPr/>
          <p:nvPr/>
        </p:nvGrpSpPr>
        <p:grpSpPr>
          <a:xfrm>
            <a:off x="10490200" y="5029200"/>
            <a:ext cx="863601" cy="863601"/>
            <a:chOff x="10490200" y="5029200"/>
            <a:chExt cx="863601" cy="863601"/>
          </a:xfrm>
        </p:grpSpPr>
        <p:sp>
          <p:nvSpPr>
            <p:cNvPr id="16" name="Овал 15">
              <a:extLst>
                <a:ext uri="{FF2B5EF4-FFF2-40B4-BE49-F238E27FC236}">
                  <a16:creationId xmlns:a16="http://schemas.microsoft.com/office/drawing/2014/main" id="{7FBE7BBA-05B3-3B7D-C063-13E9CA000184}"/>
                </a:ext>
              </a:extLst>
            </p:cNvPr>
            <p:cNvSpPr/>
            <p:nvPr/>
          </p:nvSpPr>
          <p:spPr>
            <a:xfrm>
              <a:off x="10585196" y="5124196"/>
              <a:ext cx="673607" cy="673608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45132CE3-9328-6EC5-06B1-B88911407EEC}"/>
                </a:ext>
              </a:extLst>
            </p:cNvPr>
            <p:cNvSpPr/>
            <p:nvPr/>
          </p:nvSpPr>
          <p:spPr>
            <a:xfrm>
              <a:off x="10852912" y="5029200"/>
              <a:ext cx="69089" cy="431801"/>
            </a:xfrm>
            <a:custGeom>
              <a:avLst/>
              <a:gdLst/>
              <a:ahLst/>
              <a:cxnLst/>
              <a:rect l="0" t="0" r="0" b="0"/>
              <a:pathLst>
                <a:path w="69089" h="431801">
                  <a:moveTo>
                    <a:pt x="69088" y="431800"/>
                  </a:moveTo>
                  <a:lnTo>
                    <a:pt x="69088" y="0"/>
                  </a:lnTo>
                  <a:lnTo>
                    <a:pt x="0" y="431800"/>
                  </a:lnTo>
                  <a:close/>
                </a:path>
              </a:pathLst>
            </a:custGeom>
            <a:solidFill>
              <a:srgbClr val="C2402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BB7F2EF1-7925-0EE2-C514-A328EA989936}"/>
                </a:ext>
              </a:extLst>
            </p:cNvPr>
            <p:cNvSpPr/>
            <p:nvPr/>
          </p:nvSpPr>
          <p:spPr>
            <a:xfrm>
              <a:off x="10922000" y="5029200"/>
              <a:ext cx="69089" cy="431801"/>
            </a:xfrm>
            <a:custGeom>
              <a:avLst/>
              <a:gdLst/>
              <a:ahLst/>
              <a:cxnLst/>
              <a:rect l="0" t="0" r="0" b="0"/>
              <a:pathLst>
                <a:path w="69089" h="431801">
                  <a:moveTo>
                    <a:pt x="0" y="431800"/>
                  </a:moveTo>
                  <a:lnTo>
                    <a:pt x="0" y="0"/>
                  </a:lnTo>
                  <a:lnTo>
                    <a:pt x="69088" y="4318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BD85F99E-B2F8-C5D7-C337-6397E5808B78}"/>
                </a:ext>
              </a:extLst>
            </p:cNvPr>
            <p:cNvSpPr/>
            <p:nvPr/>
          </p:nvSpPr>
          <p:spPr>
            <a:xfrm>
              <a:off x="10873147" y="5271696"/>
              <a:ext cx="238158" cy="189305"/>
            </a:xfrm>
            <a:custGeom>
              <a:avLst/>
              <a:gdLst/>
              <a:ahLst/>
              <a:cxnLst/>
              <a:rect l="0" t="0" r="0" b="0"/>
              <a:pathLst>
                <a:path w="238158" h="189305">
                  <a:moveTo>
                    <a:pt x="48853" y="189304"/>
                  </a:moveTo>
                  <a:lnTo>
                    <a:pt x="238157" y="0"/>
                  </a:lnTo>
                  <a:lnTo>
                    <a:pt x="0" y="140452"/>
                  </a:lnTo>
                  <a:close/>
                </a:path>
              </a:pathLst>
            </a:custGeom>
            <a:solidFill>
              <a:srgbClr val="C2402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9AEB8E96-8970-E97B-2AD7-46E074769E3A}"/>
                </a:ext>
              </a:extLst>
            </p:cNvPr>
            <p:cNvSpPr/>
            <p:nvPr/>
          </p:nvSpPr>
          <p:spPr>
            <a:xfrm>
              <a:off x="10922000" y="5271696"/>
              <a:ext cx="189305" cy="238157"/>
            </a:xfrm>
            <a:custGeom>
              <a:avLst/>
              <a:gdLst/>
              <a:ahLst/>
              <a:cxnLst/>
              <a:rect l="0" t="0" r="0" b="0"/>
              <a:pathLst>
                <a:path w="189305" h="238157">
                  <a:moveTo>
                    <a:pt x="0" y="189304"/>
                  </a:moveTo>
                  <a:lnTo>
                    <a:pt x="189304" y="0"/>
                  </a:lnTo>
                  <a:lnTo>
                    <a:pt x="48853" y="238156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3FA32F4C-D04E-DBFC-E7BD-20EAF97393EB}"/>
                </a:ext>
              </a:extLst>
            </p:cNvPr>
            <p:cNvSpPr/>
            <p:nvPr/>
          </p:nvSpPr>
          <p:spPr>
            <a:xfrm>
              <a:off x="10922000" y="5391912"/>
              <a:ext cx="431801" cy="69089"/>
            </a:xfrm>
            <a:custGeom>
              <a:avLst/>
              <a:gdLst/>
              <a:ahLst/>
              <a:cxnLst/>
              <a:rect l="0" t="0" r="0" b="0"/>
              <a:pathLst>
                <a:path w="431801" h="69089">
                  <a:moveTo>
                    <a:pt x="0" y="69088"/>
                  </a:moveTo>
                  <a:lnTo>
                    <a:pt x="431800" y="6908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402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90BCA808-6042-3BEC-786F-EB8EDE6CC42E}"/>
                </a:ext>
              </a:extLst>
            </p:cNvPr>
            <p:cNvSpPr/>
            <p:nvPr/>
          </p:nvSpPr>
          <p:spPr>
            <a:xfrm>
              <a:off x="10922000" y="5461000"/>
              <a:ext cx="431801" cy="69089"/>
            </a:xfrm>
            <a:custGeom>
              <a:avLst/>
              <a:gdLst/>
              <a:ahLst/>
              <a:cxnLst/>
              <a:rect l="0" t="0" r="0" b="0"/>
              <a:pathLst>
                <a:path w="431801" h="69089">
                  <a:moveTo>
                    <a:pt x="0" y="0"/>
                  </a:moveTo>
                  <a:lnTo>
                    <a:pt x="431800" y="0"/>
                  </a:lnTo>
                  <a:lnTo>
                    <a:pt x="0" y="69088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6268DC07-522C-2C4D-D1C5-A1C1F99969B3}"/>
                </a:ext>
              </a:extLst>
            </p:cNvPr>
            <p:cNvSpPr/>
            <p:nvPr/>
          </p:nvSpPr>
          <p:spPr>
            <a:xfrm>
              <a:off x="10922000" y="5412148"/>
              <a:ext cx="189305" cy="238157"/>
            </a:xfrm>
            <a:custGeom>
              <a:avLst/>
              <a:gdLst/>
              <a:ahLst/>
              <a:cxnLst/>
              <a:rect l="0" t="0" r="0" b="0"/>
              <a:pathLst>
                <a:path w="189305" h="238157">
                  <a:moveTo>
                    <a:pt x="0" y="48852"/>
                  </a:moveTo>
                  <a:lnTo>
                    <a:pt x="189304" y="238156"/>
                  </a:lnTo>
                  <a:lnTo>
                    <a:pt x="48853" y="0"/>
                  </a:lnTo>
                  <a:close/>
                </a:path>
              </a:pathLst>
            </a:custGeom>
            <a:solidFill>
              <a:srgbClr val="C2402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86C40238-9E1C-A328-2246-97CE41078A22}"/>
                </a:ext>
              </a:extLst>
            </p:cNvPr>
            <p:cNvSpPr/>
            <p:nvPr/>
          </p:nvSpPr>
          <p:spPr>
            <a:xfrm>
              <a:off x="10873147" y="5461000"/>
              <a:ext cx="238158" cy="189305"/>
            </a:xfrm>
            <a:custGeom>
              <a:avLst/>
              <a:gdLst/>
              <a:ahLst/>
              <a:cxnLst/>
              <a:rect l="0" t="0" r="0" b="0"/>
              <a:pathLst>
                <a:path w="238158" h="189305">
                  <a:moveTo>
                    <a:pt x="48853" y="0"/>
                  </a:moveTo>
                  <a:lnTo>
                    <a:pt x="238157" y="189304"/>
                  </a:lnTo>
                  <a:lnTo>
                    <a:pt x="0" y="4885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7837C892-770E-0D99-C128-EC0F1798B9D9}"/>
                </a:ext>
              </a:extLst>
            </p:cNvPr>
            <p:cNvSpPr/>
            <p:nvPr/>
          </p:nvSpPr>
          <p:spPr>
            <a:xfrm>
              <a:off x="10922000" y="5461000"/>
              <a:ext cx="69089" cy="431801"/>
            </a:xfrm>
            <a:custGeom>
              <a:avLst/>
              <a:gdLst/>
              <a:ahLst/>
              <a:cxnLst/>
              <a:rect l="0" t="0" r="0" b="0"/>
              <a:pathLst>
                <a:path w="69089" h="431801">
                  <a:moveTo>
                    <a:pt x="0" y="0"/>
                  </a:moveTo>
                  <a:lnTo>
                    <a:pt x="0" y="431800"/>
                  </a:lnTo>
                  <a:lnTo>
                    <a:pt x="69088" y="0"/>
                  </a:lnTo>
                  <a:close/>
                </a:path>
              </a:pathLst>
            </a:custGeom>
            <a:solidFill>
              <a:srgbClr val="C2402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66514710-400B-52C0-17E6-36775BD3C391}"/>
                </a:ext>
              </a:extLst>
            </p:cNvPr>
            <p:cNvSpPr/>
            <p:nvPr/>
          </p:nvSpPr>
          <p:spPr>
            <a:xfrm>
              <a:off x="10852912" y="5461000"/>
              <a:ext cx="69089" cy="431801"/>
            </a:xfrm>
            <a:custGeom>
              <a:avLst/>
              <a:gdLst/>
              <a:ahLst/>
              <a:cxnLst/>
              <a:rect l="0" t="0" r="0" b="0"/>
              <a:pathLst>
                <a:path w="69089" h="431801">
                  <a:moveTo>
                    <a:pt x="69088" y="0"/>
                  </a:moveTo>
                  <a:lnTo>
                    <a:pt x="69088" y="4318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2B01A3B3-5CAD-DF5D-04DF-A9419DCDF053}"/>
                </a:ext>
              </a:extLst>
            </p:cNvPr>
            <p:cNvSpPr/>
            <p:nvPr/>
          </p:nvSpPr>
          <p:spPr>
            <a:xfrm>
              <a:off x="10732696" y="5461000"/>
              <a:ext cx="238158" cy="189305"/>
            </a:xfrm>
            <a:custGeom>
              <a:avLst/>
              <a:gdLst/>
              <a:ahLst/>
              <a:cxnLst/>
              <a:rect l="0" t="0" r="0" b="0"/>
              <a:pathLst>
                <a:path w="238158" h="189305">
                  <a:moveTo>
                    <a:pt x="189304" y="0"/>
                  </a:moveTo>
                  <a:lnTo>
                    <a:pt x="0" y="189304"/>
                  </a:lnTo>
                  <a:lnTo>
                    <a:pt x="238157" y="48852"/>
                  </a:lnTo>
                  <a:close/>
                </a:path>
              </a:pathLst>
            </a:custGeom>
            <a:solidFill>
              <a:srgbClr val="C2402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8A9E6395-0F22-5032-031D-C45FB0E52512}"/>
                </a:ext>
              </a:extLst>
            </p:cNvPr>
            <p:cNvSpPr/>
            <p:nvPr/>
          </p:nvSpPr>
          <p:spPr>
            <a:xfrm>
              <a:off x="10732696" y="5412148"/>
              <a:ext cx="189305" cy="238157"/>
            </a:xfrm>
            <a:custGeom>
              <a:avLst/>
              <a:gdLst/>
              <a:ahLst/>
              <a:cxnLst/>
              <a:rect l="0" t="0" r="0" b="0"/>
              <a:pathLst>
                <a:path w="189305" h="238157">
                  <a:moveTo>
                    <a:pt x="189304" y="48852"/>
                  </a:moveTo>
                  <a:lnTo>
                    <a:pt x="0" y="238156"/>
                  </a:lnTo>
                  <a:lnTo>
                    <a:pt x="140451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A6FC69CB-218C-5D7E-9F8B-D7D155623695}"/>
                </a:ext>
              </a:extLst>
            </p:cNvPr>
            <p:cNvSpPr/>
            <p:nvPr/>
          </p:nvSpPr>
          <p:spPr>
            <a:xfrm>
              <a:off x="10490200" y="5461000"/>
              <a:ext cx="431801" cy="69089"/>
            </a:xfrm>
            <a:custGeom>
              <a:avLst/>
              <a:gdLst/>
              <a:ahLst/>
              <a:cxnLst/>
              <a:rect l="0" t="0" r="0" b="0"/>
              <a:pathLst>
                <a:path w="431801" h="69089">
                  <a:moveTo>
                    <a:pt x="431800" y="0"/>
                  </a:moveTo>
                  <a:lnTo>
                    <a:pt x="0" y="0"/>
                  </a:lnTo>
                  <a:lnTo>
                    <a:pt x="431800" y="69088"/>
                  </a:lnTo>
                  <a:close/>
                </a:path>
              </a:pathLst>
            </a:custGeom>
            <a:solidFill>
              <a:srgbClr val="C2402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C8E9DA6C-CEBC-83FB-3384-086786255B63}"/>
                </a:ext>
              </a:extLst>
            </p:cNvPr>
            <p:cNvSpPr/>
            <p:nvPr/>
          </p:nvSpPr>
          <p:spPr>
            <a:xfrm>
              <a:off x="10490200" y="5391912"/>
              <a:ext cx="431801" cy="69089"/>
            </a:xfrm>
            <a:custGeom>
              <a:avLst/>
              <a:gdLst/>
              <a:ahLst/>
              <a:cxnLst/>
              <a:rect l="0" t="0" r="0" b="0"/>
              <a:pathLst>
                <a:path w="431801" h="69089">
                  <a:moveTo>
                    <a:pt x="431800" y="69088"/>
                  </a:moveTo>
                  <a:lnTo>
                    <a:pt x="0" y="69088"/>
                  </a:lnTo>
                  <a:lnTo>
                    <a:pt x="4318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16A31751-21DA-7356-2CC8-66FEFA622DD1}"/>
                </a:ext>
              </a:extLst>
            </p:cNvPr>
            <p:cNvSpPr/>
            <p:nvPr/>
          </p:nvSpPr>
          <p:spPr>
            <a:xfrm>
              <a:off x="10732696" y="5271696"/>
              <a:ext cx="189305" cy="238157"/>
            </a:xfrm>
            <a:custGeom>
              <a:avLst/>
              <a:gdLst/>
              <a:ahLst/>
              <a:cxnLst/>
              <a:rect l="0" t="0" r="0" b="0"/>
              <a:pathLst>
                <a:path w="189305" h="238157">
                  <a:moveTo>
                    <a:pt x="189304" y="189304"/>
                  </a:moveTo>
                  <a:lnTo>
                    <a:pt x="0" y="0"/>
                  </a:lnTo>
                  <a:lnTo>
                    <a:pt x="140451" y="238156"/>
                  </a:lnTo>
                  <a:close/>
                </a:path>
              </a:pathLst>
            </a:custGeom>
            <a:solidFill>
              <a:srgbClr val="C2402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2AA7C916-CF9F-6B3B-8AE8-77C884638ABD}"/>
                </a:ext>
              </a:extLst>
            </p:cNvPr>
            <p:cNvSpPr/>
            <p:nvPr/>
          </p:nvSpPr>
          <p:spPr>
            <a:xfrm>
              <a:off x="10732696" y="5271696"/>
              <a:ext cx="238158" cy="189305"/>
            </a:xfrm>
            <a:custGeom>
              <a:avLst/>
              <a:gdLst/>
              <a:ahLst/>
              <a:cxnLst/>
              <a:rect l="0" t="0" r="0" b="0"/>
              <a:pathLst>
                <a:path w="238158" h="189305">
                  <a:moveTo>
                    <a:pt x="189304" y="189304"/>
                  </a:moveTo>
                  <a:lnTo>
                    <a:pt x="0" y="0"/>
                  </a:lnTo>
                  <a:lnTo>
                    <a:pt x="238157" y="14045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4" name="Signature 100ballnik.com">
            <a:extLst>
              <a:ext uri="{FF2B5EF4-FFF2-40B4-BE49-F238E27FC236}">
                <a16:creationId xmlns:a16="http://schemas.microsoft.com/office/drawing/2014/main" id="{6764093A-B1FB-C20D-622A-3FC06B1857B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8829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dges ice" descr="Уильям Ходжес. «Резолюшн» и «Адвенчер» набирают лёд для пресной воды, 4 января 1773 г. Национальная библиотека Австралии">
            <a:extLst>
              <a:ext uri="{FF2B5EF4-FFF2-40B4-BE49-F238E27FC236}">
                <a16:creationId xmlns:a16="http://schemas.microsoft.com/office/drawing/2014/main" id="{7D7DB00D-E92F-66E9-0D61-C2C839624089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8000"/>
            <a:ext cx="5207000" cy="3611033"/>
          </a:xfrm>
          <a:prstGeom prst="roundRect">
            <a:avLst>
              <a:gd name="adj" fmla="val 4000"/>
            </a:avLst>
          </a:prstGeom>
          <a:ln w="19050">
            <a:solidFill>
              <a:srgbClr val="3A8A4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Voyage 2">
            <a:extLst>
              <a:ext uri="{FF2B5EF4-FFF2-40B4-BE49-F238E27FC236}">
                <a16:creationId xmlns:a16="http://schemas.microsoft.com/office/drawing/2014/main" id="{CCA99197-DBC7-067E-A6E8-13BE934B84CD}"/>
              </a:ext>
            </a:extLst>
          </p:cNvPr>
          <p:cNvSpPr txBox="1"/>
          <p:nvPr/>
        </p:nvSpPr>
        <p:spPr>
          <a:xfrm>
            <a:off x="6121400" y="431800"/>
            <a:ext cx="5461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3A8A4F"/>
                </a:solidFill>
                <a:latin typeface="Cambria" panose="02040503050406030204" pitchFamily="18" charset="0"/>
              </a:rPr>
              <a:t>Второе плавание (1772-1775 гг.)</a:t>
            </a:r>
          </a:p>
        </p:txBody>
      </p:sp>
      <p:cxnSp>
        <p:nvCxnSpPr>
          <p:cNvPr id="6" name="Rule">
            <a:extLst>
              <a:ext uri="{FF2B5EF4-FFF2-40B4-BE49-F238E27FC236}">
                <a16:creationId xmlns:a16="http://schemas.microsoft.com/office/drawing/2014/main" id="{EE77EED3-21D3-1B3F-7EB6-EAC665B2388B}"/>
              </a:ext>
            </a:extLst>
          </p:cNvPr>
          <p:cNvCxnSpPr/>
          <p:nvPr/>
        </p:nvCxnSpPr>
        <p:spPr>
          <a:xfrm>
            <a:off x="6121400" y="1447800"/>
            <a:ext cx="1524000" cy="0"/>
          </a:xfrm>
          <a:prstGeom prst="line">
            <a:avLst/>
          </a:prstGeom>
          <a:ln w="25400">
            <a:solidFill>
              <a:srgbClr val="3A8A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Goal 2 card">
            <a:extLst>
              <a:ext uri="{FF2B5EF4-FFF2-40B4-BE49-F238E27FC236}">
                <a16:creationId xmlns:a16="http://schemas.microsoft.com/office/drawing/2014/main" id="{D8A850B4-2E28-51DD-5523-E83BA022FD84}"/>
              </a:ext>
            </a:extLst>
          </p:cNvPr>
          <p:cNvSpPr/>
          <p:nvPr/>
        </p:nvSpPr>
        <p:spPr>
          <a:xfrm>
            <a:off x="6121400" y="1600200"/>
            <a:ext cx="5461000" cy="604520"/>
          </a:xfrm>
          <a:prstGeom prst="roundRect">
            <a:avLst>
              <a:gd name="adj" fmla="val 6000"/>
            </a:avLst>
          </a:prstGeom>
          <a:solidFill>
            <a:srgbClr val="E2F0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Goal 2">
            <a:extLst>
              <a:ext uri="{FF2B5EF4-FFF2-40B4-BE49-F238E27FC236}">
                <a16:creationId xmlns:a16="http://schemas.microsoft.com/office/drawing/2014/main" id="{876619A3-F1F6-6B0C-C2AE-FE37F3F1776A}"/>
              </a:ext>
            </a:extLst>
          </p:cNvPr>
          <p:cNvSpPr txBox="1"/>
          <p:nvPr/>
        </p:nvSpPr>
        <p:spPr>
          <a:xfrm>
            <a:off x="6350000" y="1727200"/>
            <a:ext cx="508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3A8A4F"/>
                </a:solidFill>
                <a:latin typeface="Calibri" panose="020F0502020204030204" pitchFamily="34" charset="0"/>
              </a:rPr>
              <a:t>Цель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– поиски Южной земли.</a:t>
            </a:r>
          </a:p>
        </p:txBody>
      </p:sp>
      <p:sp>
        <p:nvSpPr>
          <p:cNvPr id="9" name="Goal 2 bar">
            <a:extLst>
              <a:ext uri="{FF2B5EF4-FFF2-40B4-BE49-F238E27FC236}">
                <a16:creationId xmlns:a16="http://schemas.microsoft.com/office/drawing/2014/main" id="{23488444-4F95-8002-60E0-A3AD3723CC51}"/>
              </a:ext>
            </a:extLst>
          </p:cNvPr>
          <p:cNvSpPr/>
          <p:nvPr/>
        </p:nvSpPr>
        <p:spPr>
          <a:xfrm>
            <a:off x="6223000" y="1727200"/>
            <a:ext cx="50800" cy="350520"/>
          </a:xfrm>
          <a:prstGeom prst="rect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Result head 2">
            <a:extLst>
              <a:ext uri="{FF2B5EF4-FFF2-40B4-BE49-F238E27FC236}">
                <a16:creationId xmlns:a16="http://schemas.microsoft.com/office/drawing/2014/main" id="{EBE8B9AD-65CA-7A5E-D69F-666ACDC58FA3}"/>
              </a:ext>
            </a:extLst>
          </p:cNvPr>
          <p:cNvSpPr txBox="1"/>
          <p:nvPr/>
        </p:nvSpPr>
        <p:spPr>
          <a:xfrm>
            <a:off x="6121400" y="2280920"/>
            <a:ext cx="381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i="1" dirty="0">
                <a:solidFill>
                  <a:srgbClr val="3A8A4F"/>
                </a:solidFill>
                <a:latin typeface="Cambria" panose="02040503050406030204" pitchFamily="18" charset="0"/>
              </a:rPr>
              <a:t>Результат</a:t>
            </a:r>
          </a:p>
        </p:txBody>
      </p:sp>
      <p:sp>
        <p:nvSpPr>
          <p:cNvPr id="11" name="Result 2">
            <a:extLst>
              <a:ext uri="{FF2B5EF4-FFF2-40B4-BE49-F238E27FC236}">
                <a16:creationId xmlns:a16="http://schemas.microsoft.com/office/drawing/2014/main" id="{8A3B0097-6B97-0F11-E5B4-B1323C2D0BBE}"/>
              </a:ext>
            </a:extLst>
          </p:cNvPr>
          <p:cNvSpPr txBox="1"/>
          <p:nvPr/>
        </p:nvSpPr>
        <p:spPr>
          <a:xfrm>
            <a:off x="6121400" y="2682240"/>
            <a:ext cx="5461000" cy="3388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800"/>
              </a:spcAft>
              <a:buClr>
                <a:srgbClr val="3A8A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2303F"/>
                </a:solidFill>
                <a:latin typeface="Calibri" panose="020F0502020204030204" pitchFamily="34" charset="0"/>
              </a:rPr>
              <a:t>Кук открыл и нанёс на карту такие острова, как </a:t>
            </a:r>
            <a:r>
              <a:rPr lang="ru-RU" sz="1900" b="1" dirty="0">
                <a:solidFill>
                  <a:srgbClr val="3A8A4F"/>
                </a:solidFill>
                <a:latin typeface="Calibri" panose="020F0502020204030204" pitchFamily="34" charset="0"/>
              </a:rPr>
              <a:t>Новая Каледония, </a:t>
            </a:r>
            <a:r>
              <a:rPr lang="ru-RU" sz="1900" b="1" dirty="0" err="1">
                <a:solidFill>
                  <a:srgbClr val="3A8A4F"/>
                </a:solidFill>
                <a:latin typeface="Calibri" panose="020F0502020204030204" pitchFamily="34" charset="0"/>
              </a:rPr>
              <a:t>Сандвичевы</a:t>
            </a:r>
            <a:r>
              <a:rPr lang="ru-RU" sz="1900" b="1" dirty="0">
                <a:solidFill>
                  <a:srgbClr val="3A8A4F"/>
                </a:solidFill>
                <a:latin typeface="Calibri" panose="020F0502020204030204" pitchFamily="34" charset="0"/>
              </a:rPr>
              <a:t> острова, Южная Георгия и Норфолк</a:t>
            </a:r>
            <a:r>
              <a:rPr lang="ru-RU" sz="19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  <a:p>
            <a:pPr marL="304800" indent="-304800">
              <a:spcAft>
                <a:spcPts val="800"/>
              </a:spcAft>
              <a:buClr>
                <a:srgbClr val="3A8A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2303F"/>
                </a:solidFill>
                <a:latin typeface="Calibri" panose="020F0502020204030204" pitchFamily="34" charset="0"/>
              </a:rPr>
              <a:t>Доказано, что в южных умеренных широтах </a:t>
            </a:r>
            <a:r>
              <a:rPr lang="ru-RU" sz="1900" b="1" dirty="0">
                <a:solidFill>
                  <a:srgbClr val="3A8A4F"/>
                </a:solidFill>
                <a:latin typeface="Calibri" panose="020F0502020204030204" pitchFamily="34" charset="0"/>
              </a:rPr>
              <a:t>нет новых значительных земель</a:t>
            </a:r>
            <a:r>
              <a:rPr lang="ru-RU" sz="1900" dirty="0">
                <a:solidFill>
                  <a:srgbClr val="22303F"/>
                </a:solidFill>
                <a:latin typeface="Calibri" panose="020F0502020204030204" pitchFamily="34" charset="0"/>
              </a:rPr>
              <a:t>, и, следовательно, продолжать поиски в этом направлении нет смысла.</a:t>
            </a:r>
          </a:p>
          <a:p>
            <a:pPr marL="304800" indent="-304800">
              <a:spcAft>
                <a:spcPts val="800"/>
              </a:spcAft>
              <a:buClr>
                <a:srgbClr val="3A8A4F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1900" dirty="0">
                <a:solidFill>
                  <a:srgbClr val="22303F"/>
                </a:solidFill>
                <a:latin typeface="Calibri" panose="020F0502020204030204" pitchFamily="34" charset="0"/>
              </a:rPr>
              <a:t>Хотя реальный южный материк — </a:t>
            </a:r>
            <a:r>
              <a:rPr lang="ru-RU" sz="1900" b="1" dirty="0">
                <a:solidFill>
                  <a:srgbClr val="2F5FA8"/>
                </a:solidFill>
                <a:latin typeface="Calibri" panose="020F0502020204030204" pitchFamily="34" charset="0"/>
              </a:rPr>
              <a:t>Антарктида</a:t>
            </a:r>
            <a:r>
              <a:rPr lang="ru-RU" sz="1900" dirty="0">
                <a:solidFill>
                  <a:srgbClr val="22303F"/>
                </a:solidFill>
                <a:latin typeface="Calibri" panose="020F0502020204030204" pitchFamily="34" charset="0"/>
              </a:rPr>
              <a:t> — так и не был открыт, было установлено, что в любом случае он был бы бесполезен для колониальной экспансии.</a:t>
            </a:r>
          </a:p>
        </p:txBody>
      </p:sp>
      <p:grpSp>
        <p:nvGrpSpPr>
          <p:cNvPr id="29" name="Compass rose">
            <a:extLst>
              <a:ext uri="{FF2B5EF4-FFF2-40B4-BE49-F238E27FC236}">
                <a16:creationId xmlns:a16="http://schemas.microsoft.com/office/drawing/2014/main" id="{A17CDBF6-11B9-817B-90DA-B3DEFA75A982}"/>
              </a:ext>
            </a:extLst>
          </p:cNvPr>
          <p:cNvGrpSpPr/>
          <p:nvPr/>
        </p:nvGrpSpPr>
        <p:grpSpPr>
          <a:xfrm>
            <a:off x="939800" y="4876800"/>
            <a:ext cx="1168401" cy="1168401"/>
            <a:chOff x="939800" y="4876800"/>
            <a:chExt cx="1168401" cy="1168401"/>
          </a:xfrm>
        </p:grpSpPr>
        <p:sp>
          <p:nvSpPr>
            <p:cNvPr id="12" name="Овал 11">
              <a:extLst>
                <a:ext uri="{FF2B5EF4-FFF2-40B4-BE49-F238E27FC236}">
                  <a16:creationId xmlns:a16="http://schemas.microsoft.com/office/drawing/2014/main" id="{0D1C3D05-325E-5D35-299A-21622D7DB0C4}"/>
                </a:ext>
              </a:extLst>
            </p:cNvPr>
            <p:cNvSpPr/>
            <p:nvPr/>
          </p:nvSpPr>
          <p:spPr>
            <a:xfrm>
              <a:off x="1068324" y="5005324"/>
              <a:ext cx="911352" cy="911352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A6EE35D1-BF6B-F861-7072-4DD91D50BAB2}"/>
                </a:ext>
              </a:extLst>
            </p:cNvPr>
            <p:cNvSpPr/>
            <p:nvPr/>
          </p:nvSpPr>
          <p:spPr>
            <a:xfrm>
              <a:off x="1430528" y="4876800"/>
              <a:ext cx="93473" cy="584201"/>
            </a:xfrm>
            <a:custGeom>
              <a:avLst/>
              <a:gdLst/>
              <a:ahLst/>
              <a:cxnLst/>
              <a:rect l="0" t="0" r="0" b="0"/>
              <a:pathLst>
                <a:path w="93473" h="584201">
                  <a:moveTo>
                    <a:pt x="93472" y="584200"/>
                  </a:moveTo>
                  <a:lnTo>
                    <a:pt x="93472" y="0"/>
                  </a:lnTo>
                  <a:lnTo>
                    <a:pt x="0" y="584200"/>
                  </a:lnTo>
                  <a:close/>
                </a:path>
              </a:pathLst>
            </a:custGeom>
            <a:solidFill>
              <a:srgbClr val="3A8A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EF284720-AF9E-66C6-A793-F13F4DDF4EBB}"/>
                </a:ext>
              </a:extLst>
            </p:cNvPr>
            <p:cNvSpPr/>
            <p:nvPr/>
          </p:nvSpPr>
          <p:spPr>
            <a:xfrm>
              <a:off x="1524000" y="4876800"/>
              <a:ext cx="93473" cy="584201"/>
            </a:xfrm>
            <a:custGeom>
              <a:avLst/>
              <a:gdLst/>
              <a:ahLst/>
              <a:cxnLst/>
              <a:rect l="0" t="0" r="0" b="0"/>
              <a:pathLst>
                <a:path w="93473" h="584201">
                  <a:moveTo>
                    <a:pt x="0" y="584200"/>
                  </a:moveTo>
                  <a:lnTo>
                    <a:pt x="0" y="0"/>
                  </a:lnTo>
                  <a:lnTo>
                    <a:pt x="93472" y="5842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4E59A6C2-0ED2-287D-761A-28998E657CFA}"/>
                </a:ext>
              </a:extLst>
            </p:cNvPr>
            <p:cNvSpPr/>
            <p:nvPr/>
          </p:nvSpPr>
          <p:spPr>
            <a:xfrm>
              <a:off x="1457905" y="5204883"/>
              <a:ext cx="322213" cy="256118"/>
            </a:xfrm>
            <a:custGeom>
              <a:avLst/>
              <a:gdLst/>
              <a:ahLst/>
              <a:cxnLst/>
              <a:rect l="0" t="0" r="0" b="0"/>
              <a:pathLst>
                <a:path w="322213" h="256118">
                  <a:moveTo>
                    <a:pt x="66095" y="256117"/>
                  </a:moveTo>
                  <a:lnTo>
                    <a:pt x="322212" y="0"/>
                  </a:lnTo>
                  <a:lnTo>
                    <a:pt x="0" y="190022"/>
                  </a:lnTo>
                  <a:close/>
                </a:path>
              </a:pathLst>
            </a:custGeom>
            <a:solidFill>
              <a:srgbClr val="3A8A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4DD86CCC-BE98-37CD-522B-8AA3E626D286}"/>
                </a:ext>
              </a:extLst>
            </p:cNvPr>
            <p:cNvSpPr/>
            <p:nvPr/>
          </p:nvSpPr>
          <p:spPr>
            <a:xfrm>
              <a:off x="1524000" y="5204883"/>
              <a:ext cx="256118" cy="322213"/>
            </a:xfrm>
            <a:custGeom>
              <a:avLst/>
              <a:gdLst/>
              <a:ahLst/>
              <a:cxnLst/>
              <a:rect l="0" t="0" r="0" b="0"/>
              <a:pathLst>
                <a:path w="256118" h="322213">
                  <a:moveTo>
                    <a:pt x="0" y="256117"/>
                  </a:moveTo>
                  <a:lnTo>
                    <a:pt x="256117" y="0"/>
                  </a:lnTo>
                  <a:lnTo>
                    <a:pt x="66095" y="32221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35C4DC1E-FE69-478B-2A78-EF337F0B4043}"/>
                </a:ext>
              </a:extLst>
            </p:cNvPr>
            <p:cNvSpPr/>
            <p:nvPr/>
          </p:nvSpPr>
          <p:spPr>
            <a:xfrm>
              <a:off x="1524000" y="5367528"/>
              <a:ext cx="584201" cy="93473"/>
            </a:xfrm>
            <a:custGeom>
              <a:avLst/>
              <a:gdLst/>
              <a:ahLst/>
              <a:cxnLst/>
              <a:rect l="0" t="0" r="0" b="0"/>
              <a:pathLst>
                <a:path w="584201" h="93473">
                  <a:moveTo>
                    <a:pt x="0" y="93472"/>
                  </a:moveTo>
                  <a:lnTo>
                    <a:pt x="584200" y="934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8A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E8463DF3-D9A5-52D8-7604-078CB5D0C00A}"/>
                </a:ext>
              </a:extLst>
            </p:cNvPr>
            <p:cNvSpPr/>
            <p:nvPr/>
          </p:nvSpPr>
          <p:spPr>
            <a:xfrm>
              <a:off x="1524000" y="5461000"/>
              <a:ext cx="584201" cy="93473"/>
            </a:xfrm>
            <a:custGeom>
              <a:avLst/>
              <a:gdLst/>
              <a:ahLst/>
              <a:cxnLst/>
              <a:rect l="0" t="0" r="0" b="0"/>
              <a:pathLst>
                <a:path w="584201" h="93473">
                  <a:moveTo>
                    <a:pt x="0" y="0"/>
                  </a:moveTo>
                  <a:lnTo>
                    <a:pt x="584200" y="0"/>
                  </a:lnTo>
                  <a:lnTo>
                    <a:pt x="0" y="9347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814B4D84-D35E-760D-DD6F-335BD7A174C7}"/>
                </a:ext>
              </a:extLst>
            </p:cNvPr>
            <p:cNvSpPr/>
            <p:nvPr/>
          </p:nvSpPr>
          <p:spPr>
            <a:xfrm>
              <a:off x="1524000" y="5394905"/>
              <a:ext cx="256118" cy="322213"/>
            </a:xfrm>
            <a:custGeom>
              <a:avLst/>
              <a:gdLst/>
              <a:ahLst/>
              <a:cxnLst/>
              <a:rect l="0" t="0" r="0" b="0"/>
              <a:pathLst>
                <a:path w="256118" h="322213">
                  <a:moveTo>
                    <a:pt x="0" y="66095"/>
                  </a:moveTo>
                  <a:lnTo>
                    <a:pt x="256117" y="322212"/>
                  </a:lnTo>
                  <a:lnTo>
                    <a:pt x="66095" y="0"/>
                  </a:lnTo>
                  <a:close/>
                </a:path>
              </a:pathLst>
            </a:custGeom>
            <a:solidFill>
              <a:srgbClr val="3A8A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824216A1-97D4-7D52-4FF2-46536BC8EF65}"/>
                </a:ext>
              </a:extLst>
            </p:cNvPr>
            <p:cNvSpPr/>
            <p:nvPr/>
          </p:nvSpPr>
          <p:spPr>
            <a:xfrm>
              <a:off x="1457905" y="5461000"/>
              <a:ext cx="322213" cy="256118"/>
            </a:xfrm>
            <a:custGeom>
              <a:avLst/>
              <a:gdLst/>
              <a:ahLst/>
              <a:cxnLst/>
              <a:rect l="0" t="0" r="0" b="0"/>
              <a:pathLst>
                <a:path w="322213" h="256118">
                  <a:moveTo>
                    <a:pt x="66095" y="0"/>
                  </a:moveTo>
                  <a:lnTo>
                    <a:pt x="322212" y="256117"/>
                  </a:lnTo>
                  <a:lnTo>
                    <a:pt x="0" y="66095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071A7A25-3E5A-77B7-911E-E8FA3E6A637D}"/>
                </a:ext>
              </a:extLst>
            </p:cNvPr>
            <p:cNvSpPr/>
            <p:nvPr/>
          </p:nvSpPr>
          <p:spPr>
            <a:xfrm>
              <a:off x="1524000" y="5461000"/>
              <a:ext cx="93473" cy="584201"/>
            </a:xfrm>
            <a:custGeom>
              <a:avLst/>
              <a:gdLst/>
              <a:ahLst/>
              <a:cxnLst/>
              <a:rect l="0" t="0" r="0" b="0"/>
              <a:pathLst>
                <a:path w="93473" h="584201">
                  <a:moveTo>
                    <a:pt x="0" y="0"/>
                  </a:moveTo>
                  <a:lnTo>
                    <a:pt x="0" y="584200"/>
                  </a:lnTo>
                  <a:lnTo>
                    <a:pt x="93472" y="0"/>
                  </a:lnTo>
                  <a:close/>
                </a:path>
              </a:pathLst>
            </a:custGeom>
            <a:solidFill>
              <a:srgbClr val="3A8A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D1F0CE97-ABC2-3052-7C64-B2884148E572}"/>
                </a:ext>
              </a:extLst>
            </p:cNvPr>
            <p:cNvSpPr/>
            <p:nvPr/>
          </p:nvSpPr>
          <p:spPr>
            <a:xfrm>
              <a:off x="1430528" y="5461000"/>
              <a:ext cx="93473" cy="584201"/>
            </a:xfrm>
            <a:custGeom>
              <a:avLst/>
              <a:gdLst/>
              <a:ahLst/>
              <a:cxnLst/>
              <a:rect l="0" t="0" r="0" b="0"/>
              <a:pathLst>
                <a:path w="93473" h="584201">
                  <a:moveTo>
                    <a:pt x="93472" y="0"/>
                  </a:moveTo>
                  <a:lnTo>
                    <a:pt x="93472" y="584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3A56B26C-BCA7-8318-7DB7-474F7F42D167}"/>
                </a:ext>
              </a:extLst>
            </p:cNvPr>
            <p:cNvSpPr/>
            <p:nvPr/>
          </p:nvSpPr>
          <p:spPr>
            <a:xfrm>
              <a:off x="1267883" y="5461000"/>
              <a:ext cx="322213" cy="256118"/>
            </a:xfrm>
            <a:custGeom>
              <a:avLst/>
              <a:gdLst/>
              <a:ahLst/>
              <a:cxnLst/>
              <a:rect l="0" t="0" r="0" b="0"/>
              <a:pathLst>
                <a:path w="322213" h="256118">
                  <a:moveTo>
                    <a:pt x="256117" y="0"/>
                  </a:moveTo>
                  <a:lnTo>
                    <a:pt x="0" y="256117"/>
                  </a:lnTo>
                  <a:lnTo>
                    <a:pt x="322212" y="66095"/>
                  </a:lnTo>
                  <a:close/>
                </a:path>
              </a:pathLst>
            </a:custGeom>
            <a:solidFill>
              <a:srgbClr val="3A8A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2FFF1F3B-E319-9C50-866B-421B9361C4EC}"/>
                </a:ext>
              </a:extLst>
            </p:cNvPr>
            <p:cNvSpPr/>
            <p:nvPr/>
          </p:nvSpPr>
          <p:spPr>
            <a:xfrm>
              <a:off x="1267883" y="5394905"/>
              <a:ext cx="256118" cy="322213"/>
            </a:xfrm>
            <a:custGeom>
              <a:avLst/>
              <a:gdLst/>
              <a:ahLst/>
              <a:cxnLst/>
              <a:rect l="0" t="0" r="0" b="0"/>
              <a:pathLst>
                <a:path w="256118" h="322213">
                  <a:moveTo>
                    <a:pt x="256117" y="66095"/>
                  </a:moveTo>
                  <a:lnTo>
                    <a:pt x="0" y="322212"/>
                  </a:lnTo>
                  <a:lnTo>
                    <a:pt x="190022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0FEE7081-A6FA-4EEE-EADB-026F9C5DDB4B}"/>
                </a:ext>
              </a:extLst>
            </p:cNvPr>
            <p:cNvSpPr/>
            <p:nvPr/>
          </p:nvSpPr>
          <p:spPr>
            <a:xfrm>
              <a:off x="939800" y="5461000"/>
              <a:ext cx="584201" cy="93473"/>
            </a:xfrm>
            <a:custGeom>
              <a:avLst/>
              <a:gdLst/>
              <a:ahLst/>
              <a:cxnLst/>
              <a:rect l="0" t="0" r="0" b="0"/>
              <a:pathLst>
                <a:path w="584201" h="93473">
                  <a:moveTo>
                    <a:pt x="584200" y="0"/>
                  </a:moveTo>
                  <a:lnTo>
                    <a:pt x="0" y="0"/>
                  </a:lnTo>
                  <a:lnTo>
                    <a:pt x="584200" y="93472"/>
                  </a:lnTo>
                  <a:close/>
                </a:path>
              </a:pathLst>
            </a:custGeom>
            <a:solidFill>
              <a:srgbClr val="3A8A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7E23B383-6706-139B-EE9E-E0294EF62466}"/>
                </a:ext>
              </a:extLst>
            </p:cNvPr>
            <p:cNvSpPr/>
            <p:nvPr/>
          </p:nvSpPr>
          <p:spPr>
            <a:xfrm>
              <a:off x="939800" y="5367528"/>
              <a:ext cx="584201" cy="93473"/>
            </a:xfrm>
            <a:custGeom>
              <a:avLst/>
              <a:gdLst/>
              <a:ahLst/>
              <a:cxnLst/>
              <a:rect l="0" t="0" r="0" b="0"/>
              <a:pathLst>
                <a:path w="584201" h="93473">
                  <a:moveTo>
                    <a:pt x="584200" y="93472"/>
                  </a:moveTo>
                  <a:lnTo>
                    <a:pt x="0" y="93472"/>
                  </a:lnTo>
                  <a:lnTo>
                    <a:pt x="5842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1F8F8CC5-487F-4914-413B-FB4C5DB112E1}"/>
                </a:ext>
              </a:extLst>
            </p:cNvPr>
            <p:cNvSpPr/>
            <p:nvPr/>
          </p:nvSpPr>
          <p:spPr>
            <a:xfrm>
              <a:off x="1267883" y="5204883"/>
              <a:ext cx="256118" cy="322213"/>
            </a:xfrm>
            <a:custGeom>
              <a:avLst/>
              <a:gdLst/>
              <a:ahLst/>
              <a:cxnLst/>
              <a:rect l="0" t="0" r="0" b="0"/>
              <a:pathLst>
                <a:path w="256118" h="322213">
                  <a:moveTo>
                    <a:pt x="256117" y="256117"/>
                  </a:moveTo>
                  <a:lnTo>
                    <a:pt x="0" y="0"/>
                  </a:lnTo>
                  <a:lnTo>
                    <a:pt x="190022" y="322212"/>
                  </a:lnTo>
                  <a:close/>
                </a:path>
              </a:pathLst>
            </a:custGeom>
            <a:solidFill>
              <a:srgbClr val="3A8A4F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B28A6DE7-BC58-AE92-9A56-2859345D871C}"/>
                </a:ext>
              </a:extLst>
            </p:cNvPr>
            <p:cNvSpPr/>
            <p:nvPr/>
          </p:nvSpPr>
          <p:spPr>
            <a:xfrm>
              <a:off x="1267883" y="5204883"/>
              <a:ext cx="322213" cy="256118"/>
            </a:xfrm>
            <a:custGeom>
              <a:avLst/>
              <a:gdLst/>
              <a:ahLst/>
              <a:cxnLst/>
              <a:rect l="0" t="0" r="0" b="0"/>
              <a:pathLst>
                <a:path w="322213" h="256118">
                  <a:moveTo>
                    <a:pt x="256117" y="256117"/>
                  </a:moveTo>
                  <a:lnTo>
                    <a:pt x="0" y="0"/>
                  </a:lnTo>
                  <a:lnTo>
                    <a:pt x="322212" y="19002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0" name="Signature 100ballnik.com">
            <a:extLst>
              <a:ext uri="{FF2B5EF4-FFF2-40B4-BE49-F238E27FC236}">
                <a16:creationId xmlns:a16="http://schemas.microsoft.com/office/drawing/2014/main" id="{F130E551-5355-887B-F6C1-8FB94C98376B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69009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yage 3">
            <a:extLst>
              <a:ext uri="{FF2B5EF4-FFF2-40B4-BE49-F238E27FC236}">
                <a16:creationId xmlns:a16="http://schemas.microsoft.com/office/drawing/2014/main" id="{FF4B848A-F12B-28C6-4E44-4F10487BBFD9}"/>
              </a:ext>
            </a:extLst>
          </p:cNvPr>
          <p:cNvSpPr txBox="1"/>
          <p:nvPr/>
        </p:nvSpPr>
        <p:spPr>
          <a:xfrm>
            <a:off x="609600" y="381000"/>
            <a:ext cx="5461000" cy="914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000" b="1" dirty="0">
                <a:solidFill>
                  <a:srgbClr val="2F5FA8"/>
                </a:solidFill>
                <a:latin typeface="Cambria" panose="02040503050406030204" pitchFamily="18" charset="0"/>
              </a:rPr>
              <a:t>Третье плавание (1776-1779 гг.)</a:t>
            </a:r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0670E7E5-8550-2F13-3D1D-55789C471571}"/>
              </a:ext>
            </a:extLst>
          </p:cNvPr>
          <p:cNvCxnSpPr/>
          <p:nvPr/>
        </p:nvCxnSpPr>
        <p:spPr>
          <a:xfrm>
            <a:off x="609600" y="1397000"/>
            <a:ext cx="1524000" cy="0"/>
          </a:xfrm>
          <a:prstGeom prst="line">
            <a:avLst/>
          </a:prstGeom>
          <a:ln w="25400">
            <a:solidFill>
              <a:srgbClr val="2F5F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Goal 3 card">
            <a:extLst>
              <a:ext uri="{FF2B5EF4-FFF2-40B4-BE49-F238E27FC236}">
                <a16:creationId xmlns:a16="http://schemas.microsoft.com/office/drawing/2014/main" id="{3FE18D16-A861-62A6-23C4-1DF01545F046}"/>
              </a:ext>
            </a:extLst>
          </p:cNvPr>
          <p:cNvSpPr/>
          <p:nvPr/>
        </p:nvSpPr>
        <p:spPr>
          <a:xfrm>
            <a:off x="609600" y="1574800"/>
            <a:ext cx="5207000" cy="1656080"/>
          </a:xfrm>
          <a:prstGeom prst="roundRect">
            <a:avLst>
              <a:gd name="adj" fmla="val 6000"/>
            </a:avLst>
          </a:prstGeom>
          <a:solidFill>
            <a:srgbClr val="E2E9F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Goal 3">
            <a:extLst>
              <a:ext uri="{FF2B5EF4-FFF2-40B4-BE49-F238E27FC236}">
                <a16:creationId xmlns:a16="http://schemas.microsoft.com/office/drawing/2014/main" id="{164DE189-C0B8-B79A-D24E-70DE156E44A1}"/>
              </a:ext>
            </a:extLst>
          </p:cNvPr>
          <p:cNvSpPr txBox="1"/>
          <p:nvPr/>
        </p:nvSpPr>
        <p:spPr>
          <a:xfrm>
            <a:off x="838200" y="1701800"/>
            <a:ext cx="4826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2F5FA8"/>
                </a:solidFill>
                <a:latin typeface="Calibri" panose="020F0502020204030204" pitchFamily="34" charset="0"/>
              </a:rPr>
              <a:t>Цель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- открытие </a:t>
            </a:r>
            <a:r>
              <a:rPr lang="ru-RU" sz="2300" b="1" dirty="0">
                <a:solidFill>
                  <a:srgbClr val="2F5FA8"/>
                </a:solidFill>
                <a:latin typeface="Calibri" panose="020F0502020204030204" pitchFamily="34" charset="0"/>
              </a:rPr>
              <a:t>Северо-Западного прохода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- водного пути, соединяющего Атлантический и Тихий океаны.</a:t>
            </a:r>
          </a:p>
        </p:txBody>
      </p:sp>
      <p:sp>
        <p:nvSpPr>
          <p:cNvPr id="7" name="Goal 3 bar">
            <a:extLst>
              <a:ext uri="{FF2B5EF4-FFF2-40B4-BE49-F238E27FC236}">
                <a16:creationId xmlns:a16="http://schemas.microsoft.com/office/drawing/2014/main" id="{21D6DD9D-72C5-41FE-D28F-115BB4416FE2}"/>
              </a:ext>
            </a:extLst>
          </p:cNvPr>
          <p:cNvSpPr/>
          <p:nvPr/>
        </p:nvSpPr>
        <p:spPr>
          <a:xfrm>
            <a:off x="711200" y="1701800"/>
            <a:ext cx="50800" cy="1402080"/>
          </a:xfrm>
          <a:prstGeom prst="rect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9" name="Webber Kealakekua" descr="Джон Уэббер. Бухта Кеалакекуа и деревня Кавроа (Гавайи), 1779 г. Тушь, акварель">
            <a:extLst>
              <a:ext uri="{FF2B5EF4-FFF2-40B4-BE49-F238E27FC236}">
                <a16:creationId xmlns:a16="http://schemas.microsoft.com/office/drawing/2014/main" id="{F9A6E5B9-6BDA-CB63-BCDB-839E7978CE9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1400" y="431800"/>
            <a:ext cx="5461000" cy="2453116"/>
          </a:xfrm>
          <a:prstGeom prst="roundRect">
            <a:avLst>
              <a:gd name="adj" fmla="val 4000"/>
            </a:avLst>
          </a:prstGeom>
          <a:ln w="15875">
            <a:solidFill>
              <a:srgbClr val="2F5FA8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Result head 3">
            <a:extLst>
              <a:ext uri="{FF2B5EF4-FFF2-40B4-BE49-F238E27FC236}">
                <a16:creationId xmlns:a16="http://schemas.microsoft.com/office/drawing/2014/main" id="{9EEFAF72-221D-A5BA-2260-B39D39F7FD46}"/>
              </a:ext>
            </a:extLst>
          </p:cNvPr>
          <p:cNvSpPr txBox="1"/>
          <p:nvPr/>
        </p:nvSpPr>
        <p:spPr>
          <a:xfrm>
            <a:off x="6121400" y="3113516"/>
            <a:ext cx="3810000" cy="350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i="1" dirty="0">
                <a:solidFill>
                  <a:srgbClr val="2F5FA8"/>
                </a:solidFill>
                <a:latin typeface="Cambria" panose="02040503050406030204" pitchFamily="18" charset="0"/>
              </a:rPr>
              <a:t>Результат</a:t>
            </a:r>
          </a:p>
        </p:txBody>
      </p:sp>
      <p:sp>
        <p:nvSpPr>
          <p:cNvPr id="11" name="Result 3">
            <a:extLst>
              <a:ext uri="{FF2B5EF4-FFF2-40B4-BE49-F238E27FC236}">
                <a16:creationId xmlns:a16="http://schemas.microsoft.com/office/drawing/2014/main" id="{6A90A6E8-5376-6903-BCA8-DAB08188732F}"/>
              </a:ext>
            </a:extLst>
          </p:cNvPr>
          <p:cNvSpPr txBox="1"/>
          <p:nvPr/>
        </p:nvSpPr>
        <p:spPr>
          <a:xfrm>
            <a:off x="6121400" y="3514836"/>
            <a:ext cx="5461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marL="304800" indent="-304800">
              <a:spcAft>
                <a:spcPts val="800"/>
              </a:spcAft>
              <a:buClr>
                <a:srgbClr val="2F5FA8"/>
              </a:buClr>
              <a:buSzPct val="62000"/>
              <a:buFont typeface="Arial" panose="020B0604020202020204" pitchFamily="34" charset="0"/>
              <a:buChar char="●"/>
            </a:pP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Открыты </a:t>
            </a:r>
            <a:r>
              <a:rPr lang="ru-RU" sz="2100" b="1" dirty="0">
                <a:solidFill>
                  <a:srgbClr val="2F5FA8"/>
                </a:solidFill>
                <a:latin typeface="Calibri" panose="020F0502020204030204" pitchFamily="34" charset="0"/>
              </a:rPr>
              <a:t>Гавайские острова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остров Рождества и некоторые другие острова в Тихом океане. Также экспедиция подтвердила наличие пролива между Азией и Америкой - </a:t>
            </a:r>
            <a:r>
              <a:rPr lang="ru-RU" sz="2100" b="1" dirty="0">
                <a:solidFill>
                  <a:srgbClr val="2F5FA8"/>
                </a:solidFill>
                <a:latin typeface="Calibri" panose="020F0502020204030204" pitchFamily="34" charset="0"/>
              </a:rPr>
              <a:t>Берингова пролива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2" name="Cook death card">
            <a:extLst>
              <a:ext uri="{FF2B5EF4-FFF2-40B4-BE49-F238E27FC236}">
                <a16:creationId xmlns:a16="http://schemas.microsoft.com/office/drawing/2014/main" id="{38379FCA-B0EF-179B-6A4E-4ED1C5509B89}"/>
              </a:ext>
            </a:extLst>
          </p:cNvPr>
          <p:cNvSpPr/>
          <p:nvPr/>
        </p:nvSpPr>
        <p:spPr>
          <a:xfrm>
            <a:off x="609600" y="3810000"/>
            <a:ext cx="5207000" cy="1259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Cook death">
            <a:extLst>
              <a:ext uri="{FF2B5EF4-FFF2-40B4-BE49-F238E27FC236}">
                <a16:creationId xmlns:a16="http://schemas.microsoft.com/office/drawing/2014/main" id="{FB5704F8-5235-6C89-0269-9F54C699A50B}"/>
              </a:ext>
            </a:extLst>
          </p:cNvPr>
          <p:cNvSpPr txBox="1"/>
          <p:nvPr/>
        </p:nvSpPr>
        <p:spPr>
          <a:xfrm>
            <a:off x="838200" y="3937000"/>
            <a:ext cx="4826000" cy="10058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200" dirty="0">
                <a:solidFill>
                  <a:srgbClr val="22303F"/>
                </a:solidFill>
                <a:latin typeface="Calibri" panose="020F0502020204030204" pitchFamily="34" charset="0"/>
              </a:rPr>
              <a:t>Во время зимовки на Гавайях Кук погиб в стычке с туземцами </a:t>
            </a:r>
            <a:r>
              <a:rPr lang="ru-RU" sz="2200" b="1" dirty="0">
                <a:solidFill>
                  <a:srgbClr val="2F5FA8"/>
                </a:solidFill>
                <a:latin typeface="Calibri" panose="020F0502020204030204" pitchFamily="34" charset="0"/>
              </a:rPr>
              <a:t>(14 февраля 1779 года)</a:t>
            </a:r>
            <a:r>
              <a:rPr lang="ru-RU" sz="22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4" name="Cook death bar">
            <a:extLst>
              <a:ext uri="{FF2B5EF4-FFF2-40B4-BE49-F238E27FC236}">
                <a16:creationId xmlns:a16="http://schemas.microsoft.com/office/drawing/2014/main" id="{9B3F16FD-5F20-B2A6-C499-ED5149615D1B}"/>
              </a:ext>
            </a:extLst>
          </p:cNvPr>
          <p:cNvSpPr/>
          <p:nvPr/>
        </p:nvSpPr>
        <p:spPr>
          <a:xfrm>
            <a:off x="711200" y="3937000"/>
            <a:ext cx="50800" cy="1005840"/>
          </a:xfrm>
          <a:prstGeom prst="rect">
            <a:avLst/>
          </a:prstGeom>
          <a:solidFill>
            <a:srgbClr val="55606C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Signature 100ballnik.com">
            <a:extLst>
              <a:ext uri="{FF2B5EF4-FFF2-40B4-BE49-F238E27FC236}">
                <a16:creationId xmlns:a16="http://schemas.microsoft.com/office/drawing/2014/main" id="{8CE7C632-62CC-3150-A8D8-4BF01A473B8E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73476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p base" descr="Атласная основа карты мира (по спутниковой мозаике NASA Blue Marble), долготы от 20° в. д. до 20° в. д. через Тихий океан">
            <a:extLst>
              <a:ext uri="{FF2B5EF4-FFF2-40B4-BE49-F238E27FC236}">
                <a16:creationId xmlns:a16="http://schemas.microsoft.com/office/drawing/2014/main" id="{38618699-AEE4-C67E-CD43-B343074171D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939800"/>
            <a:ext cx="11582400" cy="4761230"/>
          </a:xfrm>
          <a:prstGeom prst="rect">
            <a:avLst/>
          </a:prstGeom>
        </p:spPr>
      </p:pic>
      <p:sp>
        <p:nvSpPr>
          <p:cNvPr id="5" name="Map frame">
            <a:extLst>
              <a:ext uri="{FF2B5EF4-FFF2-40B4-BE49-F238E27FC236}">
                <a16:creationId xmlns:a16="http://schemas.microsoft.com/office/drawing/2014/main" id="{DB669228-088D-29D6-7740-40698B560447}"/>
              </a:ext>
            </a:extLst>
          </p:cNvPr>
          <p:cNvSpPr/>
          <p:nvPr/>
        </p:nvSpPr>
        <p:spPr>
          <a:xfrm>
            <a:off x="304800" y="939800"/>
            <a:ext cx="11582400" cy="4761230"/>
          </a:xfrm>
          <a:prstGeom prst="rect">
            <a:avLst/>
          </a:prstGeom>
          <a:noFill/>
          <a:ln w="12700" cap="flat" cmpd="sng" algn="ctr">
            <a:solidFill>
              <a:srgbClr val="2A6F84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Map title">
            <a:extLst>
              <a:ext uri="{FF2B5EF4-FFF2-40B4-BE49-F238E27FC236}">
                <a16:creationId xmlns:a16="http://schemas.microsoft.com/office/drawing/2014/main" id="{045C1C7C-5379-7482-EB02-CDBF2151E460}"/>
              </a:ext>
            </a:extLst>
          </p:cNvPr>
          <p:cNvSpPr txBox="1"/>
          <p:nvPr/>
        </p:nvSpPr>
        <p:spPr>
          <a:xfrm>
            <a:off x="381000" y="355600"/>
            <a:ext cx="6350000" cy="508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1F3A5A"/>
                </a:solidFill>
                <a:latin typeface="Cambria" panose="02040503050406030204" pitchFamily="18" charset="0"/>
              </a:rPr>
              <a:t>Маршруты путешествий Джеймса Кука</a:t>
            </a:r>
          </a:p>
        </p:txBody>
      </p:sp>
      <p:cxnSp>
        <p:nvCxnSpPr>
          <p:cNvPr id="7" name="Legend sample">
            <a:extLst>
              <a:ext uri="{FF2B5EF4-FFF2-40B4-BE49-F238E27FC236}">
                <a16:creationId xmlns:a16="http://schemas.microsoft.com/office/drawing/2014/main" id="{54327A22-922E-48E1-44B5-80B414403379}"/>
              </a:ext>
            </a:extLst>
          </p:cNvPr>
          <p:cNvCxnSpPr/>
          <p:nvPr/>
        </p:nvCxnSpPr>
        <p:spPr>
          <a:xfrm>
            <a:off x="6413500" y="571500"/>
            <a:ext cx="381000" cy="0"/>
          </a:xfrm>
          <a:prstGeom prst="line">
            <a:avLst/>
          </a:prstGeom>
          <a:ln w="38100">
            <a:solidFill>
              <a:srgbClr val="C2402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egend 1">
            <a:extLst>
              <a:ext uri="{FF2B5EF4-FFF2-40B4-BE49-F238E27FC236}">
                <a16:creationId xmlns:a16="http://schemas.microsoft.com/office/drawing/2014/main" id="{F930FF71-D1CF-4F93-7432-F0A989BEB4B0}"/>
              </a:ext>
            </a:extLst>
          </p:cNvPr>
          <p:cNvSpPr txBox="1"/>
          <p:nvPr/>
        </p:nvSpPr>
        <p:spPr>
          <a:xfrm>
            <a:off x="6870700" y="431800"/>
            <a:ext cx="12700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600" b="1" dirty="0">
                <a:solidFill>
                  <a:srgbClr val="C2402F"/>
                </a:solidFill>
                <a:latin typeface="Cambria" panose="02040503050406030204" pitchFamily="18" charset="0"/>
              </a:rPr>
              <a:t>1768—1771</a:t>
            </a:r>
          </a:p>
        </p:txBody>
      </p:sp>
      <p:cxnSp>
        <p:nvCxnSpPr>
          <p:cNvPr id="9" name="Legend sample">
            <a:extLst>
              <a:ext uri="{FF2B5EF4-FFF2-40B4-BE49-F238E27FC236}">
                <a16:creationId xmlns:a16="http://schemas.microsoft.com/office/drawing/2014/main" id="{C33D8BB4-772B-27F1-8086-AF9B14E02553}"/>
              </a:ext>
            </a:extLst>
          </p:cNvPr>
          <p:cNvCxnSpPr/>
          <p:nvPr/>
        </p:nvCxnSpPr>
        <p:spPr>
          <a:xfrm>
            <a:off x="8255000" y="571500"/>
            <a:ext cx="381000" cy="0"/>
          </a:xfrm>
          <a:prstGeom prst="line">
            <a:avLst/>
          </a:prstGeom>
          <a:ln w="38100">
            <a:solidFill>
              <a:srgbClr val="3A8A4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Legend 2">
            <a:extLst>
              <a:ext uri="{FF2B5EF4-FFF2-40B4-BE49-F238E27FC236}">
                <a16:creationId xmlns:a16="http://schemas.microsoft.com/office/drawing/2014/main" id="{D30331FB-37CB-8549-0364-0D7777649CD3}"/>
              </a:ext>
            </a:extLst>
          </p:cNvPr>
          <p:cNvSpPr txBox="1"/>
          <p:nvPr/>
        </p:nvSpPr>
        <p:spPr>
          <a:xfrm>
            <a:off x="8712200" y="431800"/>
            <a:ext cx="12700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600" b="1" dirty="0">
                <a:solidFill>
                  <a:srgbClr val="3A8A4F"/>
                </a:solidFill>
                <a:latin typeface="Cambria" panose="02040503050406030204" pitchFamily="18" charset="0"/>
              </a:rPr>
              <a:t>1772—1775</a:t>
            </a:r>
          </a:p>
        </p:txBody>
      </p:sp>
      <p:cxnSp>
        <p:nvCxnSpPr>
          <p:cNvPr id="11" name="Legend sample">
            <a:extLst>
              <a:ext uri="{FF2B5EF4-FFF2-40B4-BE49-F238E27FC236}">
                <a16:creationId xmlns:a16="http://schemas.microsoft.com/office/drawing/2014/main" id="{07F400AF-60FB-FD50-CCED-33AA22B0F73B}"/>
              </a:ext>
            </a:extLst>
          </p:cNvPr>
          <p:cNvCxnSpPr/>
          <p:nvPr/>
        </p:nvCxnSpPr>
        <p:spPr>
          <a:xfrm>
            <a:off x="10096500" y="571500"/>
            <a:ext cx="381000" cy="0"/>
          </a:xfrm>
          <a:prstGeom prst="line">
            <a:avLst/>
          </a:prstGeom>
          <a:ln w="38100">
            <a:solidFill>
              <a:srgbClr val="2F5FA8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Legend 3">
            <a:extLst>
              <a:ext uri="{FF2B5EF4-FFF2-40B4-BE49-F238E27FC236}">
                <a16:creationId xmlns:a16="http://schemas.microsoft.com/office/drawing/2014/main" id="{5E338217-4A41-E5E9-352C-52D7FDC4CABB}"/>
              </a:ext>
            </a:extLst>
          </p:cNvPr>
          <p:cNvSpPr txBox="1"/>
          <p:nvPr/>
        </p:nvSpPr>
        <p:spPr>
          <a:xfrm>
            <a:off x="10553700" y="431800"/>
            <a:ext cx="1270000" cy="2794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1600" b="1" dirty="0">
                <a:solidFill>
                  <a:srgbClr val="2F5FA8"/>
                </a:solidFill>
                <a:latin typeface="Cambria" panose="02040503050406030204" pitchFamily="18" charset="0"/>
              </a:rPr>
              <a:t>1776—1779</a:t>
            </a:r>
          </a:p>
        </p:txBody>
      </p:sp>
      <p:sp>
        <p:nvSpPr>
          <p:cNvPr id="13" name="Cook 3 after 1779">
            <a:extLst>
              <a:ext uri="{FF2B5EF4-FFF2-40B4-BE49-F238E27FC236}">
                <a16:creationId xmlns:a16="http://schemas.microsoft.com/office/drawing/2014/main" id="{49930009-1EB0-D372-18EC-69C55FBA744C}"/>
              </a:ext>
            </a:extLst>
          </p:cNvPr>
          <p:cNvSpPr/>
          <p:nvPr/>
        </p:nvSpPr>
        <p:spPr>
          <a:xfrm>
            <a:off x="304800" y="1181079"/>
            <a:ext cx="5923112" cy="3393985"/>
          </a:xfrm>
          <a:custGeom>
            <a:avLst/>
            <a:gdLst/>
            <a:ahLst/>
            <a:cxnLst/>
            <a:rect l="0" t="0" r="0" b="0"/>
            <a:pathLst>
              <a:path w="5923112" h="3393985">
                <a:moveTo>
                  <a:pt x="5923111" y="1579570"/>
                </a:moveTo>
                <a:lnTo>
                  <a:pt x="5794417" y="1499144"/>
                </a:lnTo>
                <a:lnTo>
                  <a:pt x="5308600" y="916858"/>
                </a:lnTo>
                <a:lnTo>
                  <a:pt x="4568613" y="595153"/>
                </a:lnTo>
                <a:lnTo>
                  <a:pt x="4491397" y="508293"/>
                </a:lnTo>
                <a:lnTo>
                  <a:pt x="4460833" y="498642"/>
                </a:lnTo>
                <a:lnTo>
                  <a:pt x="4491397" y="508293"/>
                </a:lnTo>
                <a:lnTo>
                  <a:pt x="4600787" y="466471"/>
                </a:lnTo>
                <a:lnTo>
                  <a:pt x="4681220" y="353875"/>
                </a:lnTo>
                <a:lnTo>
                  <a:pt x="4890347" y="305619"/>
                </a:lnTo>
                <a:lnTo>
                  <a:pt x="5212080" y="225193"/>
                </a:lnTo>
                <a:lnTo>
                  <a:pt x="5430859" y="135116"/>
                </a:lnTo>
                <a:lnTo>
                  <a:pt x="5501640" y="70775"/>
                </a:lnTo>
                <a:lnTo>
                  <a:pt x="5501640" y="0"/>
                </a:lnTo>
                <a:lnTo>
                  <a:pt x="5501640" y="70775"/>
                </a:lnTo>
                <a:lnTo>
                  <a:pt x="5430859" y="135116"/>
                </a:lnTo>
                <a:lnTo>
                  <a:pt x="5212080" y="225193"/>
                </a:lnTo>
                <a:lnTo>
                  <a:pt x="4890347" y="305619"/>
                </a:lnTo>
                <a:lnTo>
                  <a:pt x="4681220" y="353875"/>
                </a:lnTo>
                <a:lnTo>
                  <a:pt x="4600787" y="466471"/>
                </a:lnTo>
                <a:lnTo>
                  <a:pt x="4491397" y="508293"/>
                </a:lnTo>
                <a:lnTo>
                  <a:pt x="4375573" y="659494"/>
                </a:lnTo>
                <a:lnTo>
                  <a:pt x="4182533" y="820347"/>
                </a:lnTo>
                <a:lnTo>
                  <a:pt x="4021667" y="949029"/>
                </a:lnTo>
                <a:lnTo>
                  <a:pt x="3941233" y="1071276"/>
                </a:lnTo>
                <a:lnTo>
                  <a:pt x="3539067" y="1431586"/>
                </a:lnTo>
                <a:lnTo>
                  <a:pt x="3281680" y="1518446"/>
                </a:lnTo>
                <a:lnTo>
                  <a:pt x="3088640" y="1512012"/>
                </a:lnTo>
                <a:lnTo>
                  <a:pt x="3011424" y="1492710"/>
                </a:lnTo>
                <a:lnTo>
                  <a:pt x="2959947" y="1576353"/>
                </a:lnTo>
                <a:lnTo>
                  <a:pt x="2911687" y="1721120"/>
                </a:lnTo>
                <a:lnTo>
                  <a:pt x="2895600" y="1817631"/>
                </a:lnTo>
                <a:lnTo>
                  <a:pt x="2786211" y="1927011"/>
                </a:lnTo>
                <a:lnTo>
                  <a:pt x="2782993" y="2107166"/>
                </a:lnTo>
                <a:lnTo>
                  <a:pt x="2805515" y="2284103"/>
                </a:lnTo>
                <a:lnTo>
                  <a:pt x="2782993" y="2364529"/>
                </a:lnTo>
                <a:lnTo>
                  <a:pt x="2763046" y="2393483"/>
                </a:lnTo>
                <a:lnTo>
                  <a:pt x="2741168" y="2422436"/>
                </a:lnTo>
                <a:lnTo>
                  <a:pt x="2252133" y="2686234"/>
                </a:lnTo>
                <a:lnTo>
                  <a:pt x="1286933" y="3168791"/>
                </a:lnTo>
                <a:lnTo>
                  <a:pt x="482600" y="3393984"/>
                </a:lnTo>
                <a:lnTo>
                  <a:pt x="0" y="3345729"/>
                </a:lnTo>
                <a:lnTo>
                  <a:pt x="0" y="3345729"/>
                </a:lnTo>
              </a:path>
            </a:pathLst>
          </a:custGeom>
          <a:ln w="19050">
            <a:solidFill>
              <a:srgbClr val="2F5FA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Cook 3 after 1779 direction">
            <a:extLst>
              <a:ext uri="{FF2B5EF4-FFF2-40B4-BE49-F238E27FC236}">
                <a16:creationId xmlns:a16="http://schemas.microsoft.com/office/drawing/2014/main" id="{EDD2DAC2-63D9-D88F-D688-69F8504BE3CA}"/>
              </a:ext>
            </a:extLst>
          </p:cNvPr>
          <p:cNvSpPr/>
          <p:nvPr/>
        </p:nvSpPr>
        <p:spPr>
          <a:xfrm rot="13688532">
            <a:off x="3987800" y="2369010"/>
            <a:ext cx="114300" cy="127000"/>
          </a:xfrm>
          <a:prstGeom prst="triangle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Cook 3 after 1779">
            <a:extLst>
              <a:ext uri="{FF2B5EF4-FFF2-40B4-BE49-F238E27FC236}">
                <a16:creationId xmlns:a16="http://schemas.microsoft.com/office/drawing/2014/main" id="{66FB60EB-CD97-183B-4E44-262437E16325}"/>
              </a:ext>
            </a:extLst>
          </p:cNvPr>
          <p:cNvSpPr/>
          <p:nvPr/>
        </p:nvSpPr>
        <p:spPr>
          <a:xfrm>
            <a:off x="10278533" y="1489915"/>
            <a:ext cx="1608668" cy="3036894"/>
          </a:xfrm>
          <a:custGeom>
            <a:avLst/>
            <a:gdLst/>
            <a:ahLst/>
            <a:cxnLst/>
            <a:rect l="0" t="0" r="0" b="0"/>
            <a:pathLst>
              <a:path w="1608668" h="3036894">
                <a:moveTo>
                  <a:pt x="1608667" y="3036893"/>
                </a:moveTo>
                <a:lnTo>
                  <a:pt x="1544321" y="3001505"/>
                </a:lnTo>
                <a:lnTo>
                  <a:pt x="1555581" y="2985420"/>
                </a:lnTo>
                <a:lnTo>
                  <a:pt x="804334" y="2377398"/>
                </a:lnTo>
                <a:lnTo>
                  <a:pt x="321734" y="1733989"/>
                </a:lnTo>
                <a:lnTo>
                  <a:pt x="0" y="929727"/>
                </a:lnTo>
                <a:lnTo>
                  <a:pt x="160867" y="286317"/>
                </a:lnTo>
                <a:lnTo>
                  <a:pt x="643467" y="12868"/>
                </a:lnTo>
                <a:lnTo>
                  <a:pt x="859028" y="0"/>
                </a:lnTo>
                <a:lnTo>
                  <a:pt x="881549" y="3217"/>
                </a:lnTo>
                <a:lnTo>
                  <a:pt x="933027" y="45039"/>
                </a:lnTo>
                <a:lnTo>
                  <a:pt x="997373" y="141550"/>
                </a:lnTo>
                <a:lnTo>
                  <a:pt x="1035982" y="199457"/>
                </a:lnTo>
                <a:lnTo>
                  <a:pt x="1015069" y="247713"/>
                </a:lnTo>
              </a:path>
            </a:pathLst>
          </a:custGeom>
          <a:ln w="19050">
            <a:solidFill>
              <a:srgbClr val="2F5FA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Cook 3 after 1779 direction">
            <a:extLst>
              <a:ext uri="{FF2B5EF4-FFF2-40B4-BE49-F238E27FC236}">
                <a16:creationId xmlns:a16="http://schemas.microsoft.com/office/drawing/2014/main" id="{8FB74E99-B9FE-2BA8-A639-8856CD27AE64}"/>
              </a:ext>
            </a:extLst>
          </p:cNvPr>
          <p:cNvSpPr/>
          <p:nvPr/>
        </p:nvSpPr>
        <p:spPr>
          <a:xfrm rot="-1308190">
            <a:off x="10382250" y="2758273"/>
            <a:ext cx="114300" cy="127000"/>
          </a:xfrm>
          <a:prstGeom prst="triangle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Cook 2">
            <a:extLst>
              <a:ext uri="{FF2B5EF4-FFF2-40B4-BE49-F238E27FC236}">
                <a16:creationId xmlns:a16="http://schemas.microsoft.com/office/drawing/2014/main" id="{2C7A74E0-B9F8-3B09-767D-4032B1C6AC0A}"/>
              </a:ext>
            </a:extLst>
          </p:cNvPr>
          <p:cNvSpPr/>
          <p:nvPr/>
        </p:nvSpPr>
        <p:spPr>
          <a:xfrm>
            <a:off x="10490877" y="1766581"/>
            <a:ext cx="1396324" cy="3065847"/>
          </a:xfrm>
          <a:custGeom>
            <a:avLst/>
            <a:gdLst/>
            <a:ahLst/>
            <a:cxnLst/>
            <a:rect l="0" t="0" r="0" b="0"/>
            <a:pathLst>
              <a:path w="1396324" h="3065847">
                <a:moveTo>
                  <a:pt x="620946" y="0"/>
                </a:moveTo>
                <a:lnTo>
                  <a:pt x="398950" y="170504"/>
                </a:lnTo>
                <a:lnTo>
                  <a:pt x="209127" y="575852"/>
                </a:lnTo>
                <a:lnTo>
                  <a:pt x="125477" y="749572"/>
                </a:lnTo>
                <a:lnTo>
                  <a:pt x="61129" y="1109881"/>
                </a:lnTo>
                <a:lnTo>
                  <a:pt x="16087" y="1145269"/>
                </a:lnTo>
                <a:lnTo>
                  <a:pt x="0" y="1140443"/>
                </a:lnTo>
                <a:lnTo>
                  <a:pt x="109390" y="1618175"/>
                </a:lnTo>
                <a:lnTo>
                  <a:pt x="591990" y="2261584"/>
                </a:lnTo>
                <a:lnTo>
                  <a:pt x="1343237" y="2708754"/>
                </a:lnTo>
                <a:lnTo>
                  <a:pt x="1331977" y="2724839"/>
                </a:lnTo>
                <a:lnTo>
                  <a:pt x="1396323" y="3065846"/>
                </a:lnTo>
              </a:path>
            </a:pathLst>
          </a:custGeom>
          <a:ln w="25400">
            <a:solidFill>
              <a:srgbClr val="3A8A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Cook 2 direction">
            <a:extLst>
              <a:ext uri="{FF2B5EF4-FFF2-40B4-BE49-F238E27FC236}">
                <a16:creationId xmlns:a16="http://schemas.microsoft.com/office/drawing/2014/main" id="{8F6C4086-96C3-5CFF-CB78-D2F8B960C229}"/>
              </a:ext>
            </a:extLst>
          </p:cNvPr>
          <p:cNvSpPr/>
          <p:nvPr/>
        </p:nvSpPr>
        <p:spPr>
          <a:xfrm rot="11407533">
            <a:off x="10527030" y="2632808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Cook 2">
            <a:extLst>
              <a:ext uri="{FF2B5EF4-FFF2-40B4-BE49-F238E27FC236}">
                <a16:creationId xmlns:a16="http://schemas.microsoft.com/office/drawing/2014/main" id="{551D6302-5C87-7121-3F74-713B7D1470B4}"/>
              </a:ext>
            </a:extLst>
          </p:cNvPr>
          <p:cNvSpPr/>
          <p:nvPr/>
        </p:nvSpPr>
        <p:spPr>
          <a:xfrm>
            <a:off x="304800" y="1753713"/>
            <a:ext cx="11529315" cy="3921582"/>
          </a:xfrm>
          <a:custGeom>
            <a:avLst/>
            <a:gdLst/>
            <a:ahLst/>
            <a:cxnLst/>
            <a:rect l="0" t="0" r="0" b="0"/>
            <a:pathLst>
              <a:path w="11529315" h="3921582">
                <a:moveTo>
                  <a:pt x="0" y="3078714"/>
                </a:moveTo>
                <a:lnTo>
                  <a:pt x="0" y="3078714"/>
                </a:lnTo>
                <a:lnTo>
                  <a:pt x="160867" y="3368248"/>
                </a:lnTo>
                <a:lnTo>
                  <a:pt x="386080" y="3561271"/>
                </a:lnTo>
                <a:lnTo>
                  <a:pt x="627380" y="3773597"/>
                </a:lnTo>
                <a:lnTo>
                  <a:pt x="1286933" y="3593442"/>
                </a:lnTo>
                <a:lnTo>
                  <a:pt x="1930400" y="3561271"/>
                </a:lnTo>
                <a:lnTo>
                  <a:pt x="2413000" y="3609527"/>
                </a:lnTo>
                <a:lnTo>
                  <a:pt x="3217333" y="3432589"/>
                </a:lnTo>
                <a:lnTo>
                  <a:pt x="4021667" y="3239567"/>
                </a:lnTo>
                <a:lnTo>
                  <a:pt x="4504267" y="3159140"/>
                </a:lnTo>
                <a:lnTo>
                  <a:pt x="4706959" y="3101234"/>
                </a:lnTo>
                <a:lnTo>
                  <a:pt x="4729480" y="3062629"/>
                </a:lnTo>
                <a:lnTo>
                  <a:pt x="4793827" y="3014373"/>
                </a:lnTo>
                <a:lnTo>
                  <a:pt x="4858173" y="2966118"/>
                </a:lnTo>
                <a:lnTo>
                  <a:pt x="4906433" y="2927513"/>
                </a:lnTo>
                <a:lnTo>
                  <a:pt x="4961128" y="2937164"/>
                </a:lnTo>
                <a:lnTo>
                  <a:pt x="4965954" y="2952606"/>
                </a:lnTo>
                <a:lnTo>
                  <a:pt x="4972389" y="2964509"/>
                </a:lnTo>
                <a:lnTo>
                  <a:pt x="5002953" y="2991854"/>
                </a:lnTo>
                <a:lnTo>
                  <a:pt x="5115560" y="3046544"/>
                </a:lnTo>
                <a:lnTo>
                  <a:pt x="5469467" y="3110885"/>
                </a:lnTo>
                <a:lnTo>
                  <a:pt x="6112933" y="3126970"/>
                </a:lnTo>
                <a:lnTo>
                  <a:pt x="6595533" y="3078714"/>
                </a:lnTo>
                <a:lnTo>
                  <a:pt x="6434667" y="2596157"/>
                </a:lnTo>
                <a:lnTo>
                  <a:pt x="6132237" y="2197243"/>
                </a:lnTo>
                <a:lnTo>
                  <a:pt x="6067890" y="2171507"/>
                </a:lnTo>
                <a:lnTo>
                  <a:pt x="5791200" y="2258367"/>
                </a:lnTo>
                <a:lnTo>
                  <a:pt x="5311817" y="2306623"/>
                </a:lnTo>
                <a:lnTo>
                  <a:pt x="5115560" y="2596157"/>
                </a:lnTo>
                <a:lnTo>
                  <a:pt x="5131647" y="2853521"/>
                </a:lnTo>
                <a:lnTo>
                  <a:pt x="5035127" y="2978986"/>
                </a:lnTo>
                <a:lnTo>
                  <a:pt x="4972389" y="2964509"/>
                </a:lnTo>
                <a:lnTo>
                  <a:pt x="4965954" y="2952606"/>
                </a:lnTo>
                <a:lnTo>
                  <a:pt x="4972389" y="2964509"/>
                </a:lnTo>
                <a:lnTo>
                  <a:pt x="5019040" y="2982203"/>
                </a:lnTo>
                <a:lnTo>
                  <a:pt x="5308600" y="3400419"/>
                </a:lnTo>
                <a:lnTo>
                  <a:pt x="5791200" y="3706039"/>
                </a:lnTo>
                <a:lnTo>
                  <a:pt x="6434667" y="3802550"/>
                </a:lnTo>
                <a:lnTo>
                  <a:pt x="7078133" y="3899061"/>
                </a:lnTo>
                <a:lnTo>
                  <a:pt x="7499604" y="3921581"/>
                </a:lnTo>
                <a:lnTo>
                  <a:pt x="7721600" y="3561271"/>
                </a:lnTo>
                <a:lnTo>
                  <a:pt x="7785946" y="3078714"/>
                </a:lnTo>
                <a:lnTo>
                  <a:pt x="7560733" y="2757009"/>
                </a:lnTo>
                <a:lnTo>
                  <a:pt x="7419170" y="2506080"/>
                </a:lnTo>
                <a:lnTo>
                  <a:pt x="6917267" y="2177941"/>
                </a:lnTo>
                <a:lnTo>
                  <a:pt x="6463623" y="1949531"/>
                </a:lnTo>
                <a:lnTo>
                  <a:pt x="6257713" y="2120034"/>
                </a:lnTo>
                <a:lnTo>
                  <a:pt x="6132237" y="2197243"/>
                </a:lnTo>
                <a:lnTo>
                  <a:pt x="6067890" y="2171507"/>
                </a:lnTo>
                <a:lnTo>
                  <a:pt x="5791200" y="2226197"/>
                </a:lnTo>
                <a:lnTo>
                  <a:pt x="5472684" y="2248716"/>
                </a:lnTo>
                <a:lnTo>
                  <a:pt x="5321469" y="2280886"/>
                </a:lnTo>
                <a:lnTo>
                  <a:pt x="5205645" y="2271236"/>
                </a:lnTo>
                <a:lnTo>
                  <a:pt x="4890347" y="2161856"/>
                </a:lnTo>
                <a:lnTo>
                  <a:pt x="4748784" y="2120034"/>
                </a:lnTo>
                <a:lnTo>
                  <a:pt x="4806696" y="2161856"/>
                </a:lnTo>
                <a:lnTo>
                  <a:pt x="4790610" y="2219763"/>
                </a:lnTo>
                <a:lnTo>
                  <a:pt x="4813131" y="2248716"/>
                </a:lnTo>
                <a:lnTo>
                  <a:pt x="4809913" y="2261584"/>
                </a:lnTo>
                <a:lnTo>
                  <a:pt x="4768088" y="2274452"/>
                </a:lnTo>
                <a:lnTo>
                  <a:pt x="4681220" y="2268018"/>
                </a:lnTo>
                <a:lnTo>
                  <a:pt x="4652264" y="2277670"/>
                </a:lnTo>
                <a:lnTo>
                  <a:pt x="4697307" y="2313057"/>
                </a:lnTo>
                <a:lnTo>
                  <a:pt x="4735915" y="2348444"/>
                </a:lnTo>
                <a:lnTo>
                  <a:pt x="4748784" y="2367747"/>
                </a:lnTo>
                <a:lnTo>
                  <a:pt x="4761653" y="2567204"/>
                </a:lnTo>
                <a:lnTo>
                  <a:pt x="4890347" y="2789180"/>
                </a:lnTo>
                <a:lnTo>
                  <a:pt x="4906433" y="2917862"/>
                </a:lnTo>
                <a:lnTo>
                  <a:pt x="4961128" y="2937164"/>
                </a:lnTo>
                <a:lnTo>
                  <a:pt x="4965954" y="2952606"/>
                </a:lnTo>
                <a:lnTo>
                  <a:pt x="4972389" y="2964509"/>
                </a:lnTo>
                <a:lnTo>
                  <a:pt x="5019040" y="2982203"/>
                </a:lnTo>
                <a:lnTo>
                  <a:pt x="5308600" y="3239567"/>
                </a:lnTo>
                <a:lnTo>
                  <a:pt x="5791200" y="3368248"/>
                </a:lnTo>
                <a:lnTo>
                  <a:pt x="6756400" y="3416504"/>
                </a:lnTo>
                <a:lnTo>
                  <a:pt x="7721600" y="3400419"/>
                </a:lnTo>
                <a:lnTo>
                  <a:pt x="8365067" y="3416504"/>
                </a:lnTo>
                <a:lnTo>
                  <a:pt x="8667496" y="3419721"/>
                </a:lnTo>
                <a:lnTo>
                  <a:pt x="8773668" y="3435807"/>
                </a:lnTo>
                <a:lnTo>
                  <a:pt x="8879840" y="3403636"/>
                </a:lnTo>
                <a:lnTo>
                  <a:pt x="9330267" y="3384334"/>
                </a:lnTo>
                <a:lnTo>
                  <a:pt x="9767824" y="3387551"/>
                </a:lnTo>
                <a:lnTo>
                  <a:pt x="9973733" y="3464760"/>
                </a:lnTo>
                <a:lnTo>
                  <a:pt x="10070254" y="3529101"/>
                </a:lnTo>
                <a:lnTo>
                  <a:pt x="10295467" y="3496930"/>
                </a:lnTo>
                <a:lnTo>
                  <a:pt x="10938933" y="3400419"/>
                </a:lnTo>
                <a:lnTo>
                  <a:pt x="11260667" y="3078714"/>
                </a:lnTo>
                <a:lnTo>
                  <a:pt x="11518054" y="2737707"/>
                </a:lnTo>
                <a:lnTo>
                  <a:pt x="11529314" y="2721622"/>
                </a:lnTo>
                <a:lnTo>
                  <a:pt x="10755545" y="2139337"/>
                </a:lnTo>
                <a:lnTo>
                  <a:pt x="10475637" y="1881972"/>
                </a:lnTo>
                <a:lnTo>
                  <a:pt x="9896518" y="1746857"/>
                </a:lnTo>
                <a:lnTo>
                  <a:pt x="10015558" y="395697"/>
                </a:lnTo>
                <a:lnTo>
                  <a:pt x="10552854" y="119031"/>
                </a:lnTo>
                <a:lnTo>
                  <a:pt x="10761980" y="38605"/>
                </a:lnTo>
                <a:lnTo>
                  <a:pt x="10903543" y="0"/>
                </a:lnTo>
              </a:path>
            </a:pathLst>
          </a:custGeom>
          <a:ln w="25400">
            <a:solidFill>
              <a:srgbClr val="3A8A4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Cook 2 direction">
            <a:extLst>
              <a:ext uri="{FF2B5EF4-FFF2-40B4-BE49-F238E27FC236}">
                <a16:creationId xmlns:a16="http://schemas.microsoft.com/office/drawing/2014/main" id="{CDC02D24-838A-A0DF-E218-E10661F11953}"/>
              </a:ext>
            </a:extLst>
          </p:cNvPr>
          <p:cNvSpPr/>
          <p:nvPr/>
        </p:nvSpPr>
        <p:spPr>
          <a:xfrm rot="7880715">
            <a:off x="754380" y="5357647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Cook 2 direction">
            <a:extLst>
              <a:ext uri="{FF2B5EF4-FFF2-40B4-BE49-F238E27FC236}">
                <a16:creationId xmlns:a16="http://schemas.microsoft.com/office/drawing/2014/main" id="{1006FFC7-8CBF-6E93-24B2-DA2438012674}"/>
              </a:ext>
            </a:extLst>
          </p:cNvPr>
          <p:cNvSpPr/>
          <p:nvPr/>
        </p:nvSpPr>
        <p:spPr>
          <a:xfrm rot="5485918">
            <a:off x="6038850" y="4809140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Cook 2 direction">
            <a:extLst>
              <a:ext uri="{FF2B5EF4-FFF2-40B4-BE49-F238E27FC236}">
                <a16:creationId xmlns:a16="http://schemas.microsoft.com/office/drawing/2014/main" id="{1F126206-9598-FC1F-CE31-EEA4E6A1314C}"/>
              </a:ext>
            </a:extLst>
          </p:cNvPr>
          <p:cNvSpPr/>
          <p:nvPr/>
        </p:nvSpPr>
        <p:spPr>
          <a:xfrm rot="13054264">
            <a:off x="5331037" y="4606467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Cook 2 direction">
            <a:extLst>
              <a:ext uri="{FF2B5EF4-FFF2-40B4-BE49-F238E27FC236}">
                <a16:creationId xmlns:a16="http://schemas.microsoft.com/office/drawing/2014/main" id="{3D3E6CC0-DA77-E534-FD95-960687B13F27}"/>
              </a:ext>
            </a:extLst>
          </p:cNvPr>
          <p:cNvSpPr/>
          <p:nvPr/>
        </p:nvSpPr>
        <p:spPr>
          <a:xfrm rot="5583506">
            <a:off x="7536519" y="5600534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Cook 2 direction">
            <a:extLst>
              <a:ext uri="{FF2B5EF4-FFF2-40B4-BE49-F238E27FC236}">
                <a16:creationId xmlns:a16="http://schemas.microsoft.com/office/drawing/2014/main" id="{FF7D4FF1-9B77-63EB-FC6E-A6115785842D}"/>
              </a:ext>
            </a:extLst>
          </p:cNvPr>
          <p:cNvSpPr/>
          <p:nvPr/>
        </p:nvSpPr>
        <p:spPr>
          <a:xfrm rot="8993789">
            <a:off x="5073650" y="4368405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Cook 2 direction">
            <a:extLst>
              <a:ext uri="{FF2B5EF4-FFF2-40B4-BE49-F238E27FC236}">
                <a16:creationId xmlns:a16="http://schemas.microsoft.com/office/drawing/2014/main" id="{AFC2D578-5208-B1A0-7ABE-AD085DF04BB6}"/>
              </a:ext>
            </a:extLst>
          </p:cNvPr>
          <p:cNvSpPr/>
          <p:nvPr/>
        </p:nvSpPr>
        <p:spPr>
          <a:xfrm rot="5342715">
            <a:off x="7486650" y="5098674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Cook 2 direction">
            <a:extLst>
              <a:ext uri="{FF2B5EF4-FFF2-40B4-BE49-F238E27FC236}">
                <a16:creationId xmlns:a16="http://schemas.microsoft.com/office/drawing/2014/main" id="{A38FA31E-7366-137E-0BA2-ED90C201755A}"/>
              </a:ext>
            </a:extLst>
          </p:cNvPr>
          <p:cNvSpPr/>
          <p:nvPr/>
        </p:nvSpPr>
        <p:spPr>
          <a:xfrm rot="4912237">
            <a:off x="10430510" y="5203229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Cook 2 direction">
            <a:extLst>
              <a:ext uri="{FF2B5EF4-FFF2-40B4-BE49-F238E27FC236}">
                <a16:creationId xmlns:a16="http://schemas.microsoft.com/office/drawing/2014/main" id="{AEF30F8A-9ECC-5D85-FDCC-CA96518C43E6}"/>
              </a:ext>
            </a:extLst>
          </p:cNvPr>
          <p:cNvSpPr/>
          <p:nvPr/>
        </p:nvSpPr>
        <p:spPr>
          <a:xfrm rot="3765298">
            <a:off x="10531856" y="1947577"/>
            <a:ext cx="114300" cy="127000"/>
          </a:xfrm>
          <a:prstGeom prst="triangle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Cook 1">
            <a:extLst>
              <a:ext uri="{FF2B5EF4-FFF2-40B4-BE49-F238E27FC236}">
                <a16:creationId xmlns:a16="http://schemas.microsoft.com/office/drawing/2014/main" id="{A7FAF1CC-802D-3319-8BDB-610D10B23C49}"/>
              </a:ext>
            </a:extLst>
          </p:cNvPr>
          <p:cNvSpPr/>
          <p:nvPr/>
        </p:nvSpPr>
        <p:spPr>
          <a:xfrm>
            <a:off x="304800" y="1766581"/>
            <a:ext cx="10807024" cy="3448676"/>
          </a:xfrm>
          <a:custGeom>
            <a:avLst/>
            <a:gdLst/>
            <a:ahLst/>
            <a:cxnLst/>
            <a:rect l="0" t="0" r="0" b="0"/>
            <a:pathLst>
              <a:path w="10807024" h="3448676">
                <a:moveTo>
                  <a:pt x="10807023" y="0"/>
                </a:moveTo>
                <a:lnTo>
                  <a:pt x="10713720" y="73992"/>
                </a:lnTo>
                <a:lnTo>
                  <a:pt x="10395204" y="575852"/>
                </a:lnTo>
                <a:lnTo>
                  <a:pt x="10311554" y="749572"/>
                </a:lnTo>
                <a:lnTo>
                  <a:pt x="10231120" y="1135618"/>
                </a:lnTo>
                <a:lnTo>
                  <a:pt x="9973733" y="1618175"/>
                </a:lnTo>
                <a:lnTo>
                  <a:pt x="9909387" y="1939880"/>
                </a:lnTo>
                <a:lnTo>
                  <a:pt x="9748520" y="2197243"/>
                </a:lnTo>
                <a:lnTo>
                  <a:pt x="9635913" y="2367747"/>
                </a:lnTo>
                <a:lnTo>
                  <a:pt x="9571567" y="2370964"/>
                </a:lnTo>
                <a:lnTo>
                  <a:pt x="9550654" y="2356487"/>
                </a:lnTo>
                <a:lnTo>
                  <a:pt x="9571567" y="2370964"/>
                </a:lnTo>
                <a:lnTo>
                  <a:pt x="9330267" y="2840653"/>
                </a:lnTo>
                <a:lnTo>
                  <a:pt x="8912013" y="3291039"/>
                </a:lnTo>
                <a:lnTo>
                  <a:pt x="8841232" y="3390768"/>
                </a:lnTo>
                <a:lnTo>
                  <a:pt x="8764016" y="3448675"/>
                </a:lnTo>
                <a:lnTo>
                  <a:pt x="8493760" y="3387551"/>
                </a:lnTo>
                <a:lnTo>
                  <a:pt x="7882467" y="3065846"/>
                </a:lnTo>
                <a:lnTo>
                  <a:pt x="7239000" y="2647630"/>
                </a:lnTo>
                <a:lnTo>
                  <a:pt x="6595533" y="2261584"/>
                </a:lnTo>
                <a:lnTo>
                  <a:pt x="6129020" y="2177941"/>
                </a:lnTo>
                <a:lnTo>
                  <a:pt x="6074325" y="2152205"/>
                </a:lnTo>
                <a:lnTo>
                  <a:pt x="5952067" y="2454607"/>
                </a:lnTo>
                <a:lnTo>
                  <a:pt x="5791200" y="2808482"/>
                </a:lnTo>
                <a:lnTo>
                  <a:pt x="5469467" y="2904994"/>
                </a:lnTo>
                <a:lnTo>
                  <a:pt x="5096256" y="2869606"/>
                </a:lnTo>
                <a:lnTo>
                  <a:pt x="5115560" y="2821351"/>
                </a:lnTo>
                <a:lnTo>
                  <a:pt x="5035127" y="2795614"/>
                </a:lnTo>
                <a:lnTo>
                  <a:pt x="4973997" y="2740924"/>
                </a:lnTo>
                <a:lnTo>
                  <a:pt x="4919303" y="2711971"/>
                </a:lnTo>
                <a:lnTo>
                  <a:pt x="4899999" y="2731273"/>
                </a:lnTo>
                <a:lnTo>
                  <a:pt x="4919303" y="2792397"/>
                </a:lnTo>
                <a:lnTo>
                  <a:pt x="4938607" y="2882474"/>
                </a:lnTo>
                <a:lnTo>
                  <a:pt x="4951476" y="2924296"/>
                </a:lnTo>
                <a:lnTo>
                  <a:pt x="4973997" y="2943599"/>
                </a:lnTo>
                <a:lnTo>
                  <a:pt x="5009388" y="2966118"/>
                </a:lnTo>
                <a:lnTo>
                  <a:pt x="4964345" y="2991854"/>
                </a:lnTo>
                <a:lnTo>
                  <a:pt x="4919303" y="3033676"/>
                </a:lnTo>
                <a:lnTo>
                  <a:pt x="4858173" y="3094800"/>
                </a:lnTo>
                <a:lnTo>
                  <a:pt x="4768088" y="3149489"/>
                </a:lnTo>
                <a:lnTo>
                  <a:pt x="4706959" y="3126970"/>
                </a:lnTo>
                <a:lnTo>
                  <a:pt x="4703741" y="3110885"/>
                </a:lnTo>
                <a:lnTo>
                  <a:pt x="4716611" y="3062629"/>
                </a:lnTo>
                <a:lnTo>
                  <a:pt x="4787392" y="3011156"/>
                </a:lnTo>
                <a:lnTo>
                  <a:pt x="4854956" y="2962901"/>
                </a:lnTo>
                <a:lnTo>
                  <a:pt x="4912868" y="2914645"/>
                </a:lnTo>
                <a:lnTo>
                  <a:pt x="4951476" y="2930730"/>
                </a:lnTo>
                <a:lnTo>
                  <a:pt x="4954693" y="2917862"/>
                </a:lnTo>
                <a:lnTo>
                  <a:pt x="4909651" y="2913036"/>
                </a:lnTo>
                <a:lnTo>
                  <a:pt x="4858173" y="2904994"/>
                </a:lnTo>
                <a:lnTo>
                  <a:pt x="4504267" y="2856738"/>
                </a:lnTo>
                <a:lnTo>
                  <a:pt x="4192185" y="2837436"/>
                </a:lnTo>
                <a:lnTo>
                  <a:pt x="4211489" y="2776312"/>
                </a:lnTo>
                <a:lnTo>
                  <a:pt x="4234011" y="2711971"/>
                </a:lnTo>
                <a:lnTo>
                  <a:pt x="4266184" y="2673367"/>
                </a:lnTo>
                <a:lnTo>
                  <a:pt x="4295140" y="2599374"/>
                </a:lnTo>
                <a:lnTo>
                  <a:pt x="4311227" y="2551119"/>
                </a:lnTo>
                <a:lnTo>
                  <a:pt x="4304792" y="2486778"/>
                </a:lnTo>
                <a:lnTo>
                  <a:pt x="4291923" y="2412786"/>
                </a:lnTo>
                <a:lnTo>
                  <a:pt x="4214707" y="2325925"/>
                </a:lnTo>
                <a:lnTo>
                  <a:pt x="4143925" y="2248716"/>
                </a:lnTo>
                <a:lnTo>
                  <a:pt x="4073144" y="2181158"/>
                </a:lnTo>
                <a:lnTo>
                  <a:pt x="4040971" y="2120034"/>
                </a:lnTo>
                <a:lnTo>
                  <a:pt x="4037753" y="2081430"/>
                </a:lnTo>
                <a:lnTo>
                  <a:pt x="3999145" y="2042825"/>
                </a:lnTo>
                <a:lnTo>
                  <a:pt x="3979841" y="2004221"/>
                </a:lnTo>
                <a:lnTo>
                  <a:pt x="3947668" y="1959182"/>
                </a:lnTo>
                <a:lnTo>
                  <a:pt x="3909060" y="1943097"/>
                </a:lnTo>
                <a:lnTo>
                  <a:pt x="3796453" y="1933445"/>
                </a:lnTo>
                <a:lnTo>
                  <a:pt x="3539067" y="1959182"/>
                </a:lnTo>
                <a:lnTo>
                  <a:pt x="3378200" y="1997787"/>
                </a:lnTo>
                <a:lnTo>
                  <a:pt x="3291332" y="1972050"/>
                </a:lnTo>
                <a:lnTo>
                  <a:pt x="3275245" y="1965616"/>
                </a:lnTo>
                <a:lnTo>
                  <a:pt x="2959947" y="1920577"/>
                </a:lnTo>
                <a:lnTo>
                  <a:pt x="2766907" y="1875539"/>
                </a:lnTo>
                <a:lnTo>
                  <a:pt x="2741168" y="1836934"/>
                </a:lnTo>
                <a:lnTo>
                  <a:pt x="2763046" y="1807981"/>
                </a:lnTo>
                <a:lnTo>
                  <a:pt x="2792645" y="1809589"/>
                </a:lnTo>
                <a:lnTo>
                  <a:pt x="2763046" y="1807981"/>
                </a:lnTo>
                <a:lnTo>
                  <a:pt x="2741168" y="1836934"/>
                </a:lnTo>
                <a:lnTo>
                  <a:pt x="2573867" y="1939880"/>
                </a:lnTo>
                <a:lnTo>
                  <a:pt x="1930400" y="2293755"/>
                </a:lnTo>
                <a:lnTo>
                  <a:pt x="1286933" y="2583289"/>
                </a:lnTo>
                <a:lnTo>
                  <a:pt x="643467" y="2776312"/>
                </a:lnTo>
                <a:lnTo>
                  <a:pt x="160867" y="2795614"/>
                </a:lnTo>
                <a:lnTo>
                  <a:pt x="0" y="2757595"/>
                </a:lnTo>
              </a:path>
            </a:pathLst>
          </a:custGeom>
          <a:ln w="25400">
            <a:solidFill>
              <a:srgbClr val="C240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Cook 1 direction">
            <a:extLst>
              <a:ext uri="{FF2B5EF4-FFF2-40B4-BE49-F238E27FC236}">
                <a16:creationId xmlns:a16="http://schemas.microsoft.com/office/drawing/2014/main" id="{0E586EF9-2D39-3C01-3DB4-CA7194AACFB9}"/>
              </a:ext>
            </a:extLst>
          </p:cNvPr>
          <p:cNvSpPr/>
          <p:nvPr/>
        </p:nvSpPr>
        <p:spPr>
          <a:xfrm rot="11506158">
            <a:off x="10518987" y="2645676"/>
            <a:ext cx="114300" cy="127000"/>
          </a:xfrm>
          <a:prstGeom prst="triangle">
            <a:avLst/>
          </a:prstGeom>
          <a:solidFill>
            <a:srgbClr val="C240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Cook 1 direction">
            <a:extLst>
              <a:ext uri="{FF2B5EF4-FFF2-40B4-BE49-F238E27FC236}">
                <a16:creationId xmlns:a16="http://schemas.microsoft.com/office/drawing/2014/main" id="{1B06E605-1618-1F47-2787-24F1B921F5F7}"/>
              </a:ext>
            </a:extLst>
          </p:cNvPr>
          <p:cNvSpPr/>
          <p:nvPr/>
        </p:nvSpPr>
        <p:spPr>
          <a:xfrm rot="13372886">
            <a:off x="9368790" y="4768927"/>
            <a:ext cx="114300" cy="127000"/>
          </a:xfrm>
          <a:prstGeom prst="triangle">
            <a:avLst/>
          </a:prstGeom>
          <a:solidFill>
            <a:srgbClr val="C240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Cook 1 direction">
            <a:extLst>
              <a:ext uri="{FF2B5EF4-FFF2-40B4-BE49-F238E27FC236}">
                <a16:creationId xmlns:a16="http://schemas.microsoft.com/office/drawing/2014/main" id="{292084D6-2A27-9213-F771-331097BDC01E}"/>
              </a:ext>
            </a:extLst>
          </p:cNvPr>
          <p:cNvSpPr/>
          <p:nvPr/>
        </p:nvSpPr>
        <p:spPr>
          <a:xfrm rot="12120783">
            <a:off x="6260846" y="4006487"/>
            <a:ext cx="114300" cy="127000"/>
          </a:xfrm>
          <a:prstGeom prst="triangle">
            <a:avLst/>
          </a:prstGeom>
          <a:solidFill>
            <a:srgbClr val="C240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Cook 1 direction">
            <a:extLst>
              <a:ext uri="{FF2B5EF4-FFF2-40B4-BE49-F238E27FC236}">
                <a16:creationId xmlns:a16="http://schemas.microsoft.com/office/drawing/2014/main" id="{814264DB-BB2E-F852-BC4C-7B9D387919FA}"/>
              </a:ext>
            </a:extLst>
          </p:cNvPr>
          <p:cNvSpPr/>
          <p:nvPr/>
        </p:nvSpPr>
        <p:spPr>
          <a:xfrm rot="-4602154">
            <a:off x="328083" y="4479685"/>
            <a:ext cx="114300" cy="127000"/>
          </a:xfrm>
          <a:prstGeom prst="triangle">
            <a:avLst/>
          </a:prstGeom>
          <a:solidFill>
            <a:srgbClr val="C240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Cook 1">
            <a:extLst>
              <a:ext uri="{FF2B5EF4-FFF2-40B4-BE49-F238E27FC236}">
                <a16:creationId xmlns:a16="http://schemas.microsoft.com/office/drawing/2014/main" id="{96A883E9-411F-A80A-A79F-773F42D13E3D}"/>
              </a:ext>
            </a:extLst>
          </p:cNvPr>
          <p:cNvSpPr/>
          <p:nvPr/>
        </p:nvSpPr>
        <p:spPr>
          <a:xfrm>
            <a:off x="10471573" y="1737628"/>
            <a:ext cx="1415628" cy="2786549"/>
          </a:xfrm>
          <a:custGeom>
            <a:avLst/>
            <a:gdLst/>
            <a:ahLst/>
            <a:cxnLst/>
            <a:rect l="0" t="0" r="0" b="0"/>
            <a:pathLst>
              <a:path w="1415628" h="2786549">
                <a:moveTo>
                  <a:pt x="1415627" y="2786548"/>
                </a:moveTo>
                <a:lnTo>
                  <a:pt x="1399540" y="2782746"/>
                </a:lnTo>
                <a:lnTo>
                  <a:pt x="1351281" y="2753792"/>
                </a:lnTo>
                <a:lnTo>
                  <a:pt x="1362541" y="2737707"/>
                </a:lnTo>
                <a:lnTo>
                  <a:pt x="933027" y="2322708"/>
                </a:lnTo>
                <a:lnTo>
                  <a:pt x="588772" y="2155422"/>
                </a:lnTo>
                <a:lnTo>
                  <a:pt x="289560" y="1711469"/>
                </a:lnTo>
                <a:lnTo>
                  <a:pt x="0" y="1003718"/>
                </a:lnTo>
                <a:lnTo>
                  <a:pt x="64347" y="360309"/>
                </a:lnTo>
                <a:lnTo>
                  <a:pt x="450427" y="119031"/>
                </a:lnTo>
                <a:lnTo>
                  <a:pt x="595207" y="54690"/>
                </a:lnTo>
                <a:lnTo>
                  <a:pt x="788247" y="22519"/>
                </a:lnTo>
                <a:lnTo>
                  <a:pt x="817203" y="11259"/>
                </a:lnTo>
                <a:lnTo>
                  <a:pt x="822029" y="0"/>
                </a:lnTo>
              </a:path>
            </a:pathLst>
          </a:custGeom>
          <a:ln w="25400">
            <a:solidFill>
              <a:srgbClr val="C2402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Cook 1 direction">
            <a:extLst>
              <a:ext uri="{FF2B5EF4-FFF2-40B4-BE49-F238E27FC236}">
                <a16:creationId xmlns:a16="http://schemas.microsoft.com/office/drawing/2014/main" id="{ADEAC41A-8A9F-2244-1925-FE40094103CF}"/>
              </a:ext>
            </a:extLst>
          </p:cNvPr>
          <p:cNvSpPr/>
          <p:nvPr/>
        </p:nvSpPr>
        <p:spPr>
          <a:xfrm rot="-2759080">
            <a:off x="11562207" y="4204336"/>
            <a:ext cx="114300" cy="127000"/>
          </a:xfrm>
          <a:prstGeom prst="triangle">
            <a:avLst/>
          </a:prstGeom>
          <a:solidFill>
            <a:srgbClr val="C2402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Cook 3">
            <a:extLst>
              <a:ext uri="{FF2B5EF4-FFF2-40B4-BE49-F238E27FC236}">
                <a16:creationId xmlns:a16="http://schemas.microsoft.com/office/drawing/2014/main" id="{2A9001A1-1A3C-8387-2855-AFC442036F62}"/>
              </a:ext>
            </a:extLst>
          </p:cNvPr>
          <p:cNvSpPr/>
          <p:nvPr/>
        </p:nvSpPr>
        <p:spPr>
          <a:xfrm>
            <a:off x="10342880" y="1766581"/>
            <a:ext cx="1544321" cy="2769879"/>
          </a:xfrm>
          <a:custGeom>
            <a:avLst/>
            <a:gdLst/>
            <a:ahLst/>
            <a:cxnLst/>
            <a:rect l="0" t="0" r="0" b="0"/>
            <a:pathLst>
              <a:path w="1544321" h="2769879">
                <a:moveTo>
                  <a:pt x="768943" y="0"/>
                </a:moveTo>
                <a:lnTo>
                  <a:pt x="514774" y="170504"/>
                </a:lnTo>
                <a:lnTo>
                  <a:pt x="379645" y="704533"/>
                </a:lnTo>
                <a:lnTo>
                  <a:pt x="96520" y="1296470"/>
                </a:lnTo>
                <a:lnTo>
                  <a:pt x="0" y="1779027"/>
                </a:lnTo>
                <a:lnTo>
                  <a:pt x="257387" y="2422437"/>
                </a:lnTo>
                <a:lnTo>
                  <a:pt x="1491234" y="2708754"/>
                </a:lnTo>
                <a:lnTo>
                  <a:pt x="1476756" y="2724839"/>
                </a:lnTo>
                <a:lnTo>
                  <a:pt x="1499277" y="2744141"/>
                </a:lnTo>
                <a:lnTo>
                  <a:pt x="1544320" y="2769878"/>
                </a:lnTo>
              </a:path>
            </a:pathLst>
          </a:custGeom>
          <a:ln w="25400">
            <a:solidFill>
              <a:srgbClr val="2F5F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Cook 3 direction">
            <a:extLst>
              <a:ext uri="{FF2B5EF4-FFF2-40B4-BE49-F238E27FC236}">
                <a16:creationId xmlns:a16="http://schemas.microsoft.com/office/drawing/2014/main" id="{05BAC928-0C07-4A86-ABC2-AAF7915BB6C3}"/>
              </a:ext>
            </a:extLst>
          </p:cNvPr>
          <p:cNvSpPr/>
          <p:nvPr/>
        </p:nvSpPr>
        <p:spPr>
          <a:xfrm rot="11478655">
            <a:off x="10333990" y="3240830"/>
            <a:ext cx="114300" cy="127000"/>
          </a:xfrm>
          <a:prstGeom prst="triangle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Cook 3">
            <a:extLst>
              <a:ext uri="{FF2B5EF4-FFF2-40B4-BE49-F238E27FC236}">
                <a16:creationId xmlns:a16="http://schemas.microsoft.com/office/drawing/2014/main" id="{34EE3177-FC65-8A48-E90D-F8885B29AD76}"/>
              </a:ext>
            </a:extLst>
          </p:cNvPr>
          <p:cNvSpPr/>
          <p:nvPr/>
        </p:nvSpPr>
        <p:spPr>
          <a:xfrm>
            <a:off x="304800" y="1113521"/>
            <a:ext cx="6930137" cy="3834721"/>
          </a:xfrm>
          <a:custGeom>
            <a:avLst/>
            <a:gdLst/>
            <a:ahLst/>
            <a:cxnLst/>
            <a:rect l="0" t="0" r="0" b="0"/>
            <a:pathLst>
              <a:path w="6930137" h="3834721">
                <a:moveTo>
                  <a:pt x="0" y="3422938"/>
                </a:moveTo>
                <a:lnTo>
                  <a:pt x="0" y="3422938"/>
                </a:lnTo>
                <a:lnTo>
                  <a:pt x="321733" y="3622395"/>
                </a:lnTo>
                <a:lnTo>
                  <a:pt x="572685" y="3789681"/>
                </a:lnTo>
                <a:lnTo>
                  <a:pt x="1586145" y="3834720"/>
                </a:lnTo>
                <a:lnTo>
                  <a:pt x="2573867" y="3751077"/>
                </a:lnTo>
                <a:lnTo>
                  <a:pt x="3539067" y="3702821"/>
                </a:lnTo>
                <a:lnTo>
                  <a:pt x="4069927" y="3686736"/>
                </a:lnTo>
                <a:lnTo>
                  <a:pt x="4108534" y="3672259"/>
                </a:lnTo>
                <a:lnTo>
                  <a:pt x="4100491" y="3665825"/>
                </a:lnTo>
                <a:lnTo>
                  <a:pt x="4108534" y="3672259"/>
                </a:lnTo>
                <a:lnTo>
                  <a:pt x="4504267" y="3654565"/>
                </a:lnTo>
                <a:lnTo>
                  <a:pt x="4874260" y="3570922"/>
                </a:lnTo>
                <a:lnTo>
                  <a:pt x="4916085" y="3562880"/>
                </a:lnTo>
                <a:lnTo>
                  <a:pt x="4961128" y="3577356"/>
                </a:lnTo>
                <a:lnTo>
                  <a:pt x="4965954" y="3592798"/>
                </a:lnTo>
                <a:lnTo>
                  <a:pt x="4972389" y="3604701"/>
                </a:lnTo>
                <a:lnTo>
                  <a:pt x="5019040" y="3619178"/>
                </a:lnTo>
                <a:lnTo>
                  <a:pt x="5469467" y="3236349"/>
                </a:lnTo>
                <a:lnTo>
                  <a:pt x="5858764" y="2978985"/>
                </a:lnTo>
                <a:lnTo>
                  <a:pt x="5630333" y="2962900"/>
                </a:lnTo>
                <a:lnTo>
                  <a:pt x="5302166" y="2946815"/>
                </a:lnTo>
                <a:lnTo>
                  <a:pt x="5791200" y="2995070"/>
                </a:lnTo>
                <a:lnTo>
                  <a:pt x="6132237" y="2837435"/>
                </a:lnTo>
                <a:lnTo>
                  <a:pt x="6067890" y="2811699"/>
                </a:lnTo>
                <a:lnTo>
                  <a:pt x="5871633" y="2213328"/>
                </a:lnTo>
                <a:lnTo>
                  <a:pt x="5804069" y="1569919"/>
                </a:lnTo>
                <a:lnTo>
                  <a:pt x="6434667" y="1306121"/>
                </a:lnTo>
                <a:lnTo>
                  <a:pt x="6930136" y="836432"/>
                </a:lnTo>
                <a:lnTo>
                  <a:pt x="6865789" y="675579"/>
                </a:lnTo>
                <a:lnTo>
                  <a:pt x="6840051" y="682014"/>
                </a:lnTo>
                <a:lnTo>
                  <a:pt x="6724227" y="614456"/>
                </a:lnTo>
                <a:lnTo>
                  <a:pt x="6611620" y="534029"/>
                </a:lnTo>
                <a:lnTo>
                  <a:pt x="6499013" y="421433"/>
                </a:lnTo>
                <a:lnTo>
                  <a:pt x="6222323" y="347441"/>
                </a:lnTo>
                <a:lnTo>
                  <a:pt x="6112933" y="373177"/>
                </a:lnTo>
                <a:lnTo>
                  <a:pt x="6038934" y="374786"/>
                </a:lnTo>
                <a:lnTo>
                  <a:pt x="6045369" y="353875"/>
                </a:lnTo>
                <a:lnTo>
                  <a:pt x="6029283" y="376394"/>
                </a:lnTo>
                <a:lnTo>
                  <a:pt x="6064673" y="395696"/>
                </a:lnTo>
                <a:lnTo>
                  <a:pt x="6032500" y="450386"/>
                </a:lnTo>
                <a:lnTo>
                  <a:pt x="5952067" y="476123"/>
                </a:lnTo>
                <a:lnTo>
                  <a:pt x="5791200" y="517944"/>
                </a:lnTo>
                <a:lnTo>
                  <a:pt x="5646420" y="534029"/>
                </a:lnTo>
                <a:lnTo>
                  <a:pt x="5620681" y="524378"/>
                </a:lnTo>
                <a:lnTo>
                  <a:pt x="5580465" y="532421"/>
                </a:lnTo>
                <a:lnTo>
                  <a:pt x="5549900" y="389262"/>
                </a:lnTo>
                <a:lnTo>
                  <a:pt x="5533813" y="276666"/>
                </a:lnTo>
                <a:lnTo>
                  <a:pt x="5533813" y="225193"/>
                </a:lnTo>
                <a:lnTo>
                  <a:pt x="5508075" y="170503"/>
                </a:lnTo>
                <a:lnTo>
                  <a:pt x="5501640" y="138333"/>
                </a:lnTo>
                <a:lnTo>
                  <a:pt x="5485553" y="67558"/>
                </a:lnTo>
                <a:lnTo>
                  <a:pt x="5598160" y="19302"/>
                </a:lnTo>
                <a:lnTo>
                  <a:pt x="5720419" y="0"/>
                </a:lnTo>
                <a:lnTo>
                  <a:pt x="5276427" y="32170"/>
                </a:lnTo>
                <a:lnTo>
                  <a:pt x="5163820" y="41821"/>
                </a:lnTo>
                <a:lnTo>
                  <a:pt x="5276427" y="67558"/>
                </a:lnTo>
                <a:lnTo>
                  <a:pt x="5421207" y="115813"/>
                </a:lnTo>
                <a:lnTo>
                  <a:pt x="5488771" y="144767"/>
                </a:lnTo>
                <a:lnTo>
                  <a:pt x="5504857" y="173720"/>
                </a:lnTo>
                <a:lnTo>
                  <a:pt x="5582073" y="205891"/>
                </a:lnTo>
                <a:lnTo>
                  <a:pt x="5501640" y="341007"/>
                </a:lnTo>
                <a:lnTo>
                  <a:pt x="5578856" y="534029"/>
                </a:lnTo>
                <a:lnTo>
                  <a:pt x="5855547" y="1402632"/>
                </a:lnTo>
                <a:lnTo>
                  <a:pt x="5913459" y="1592438"/>
                </a:lnTo>
                <a:lnTo>
                  <a:pt x="5961719" y="1634260"/>
                </a:lnTo>
                <a:lnTo>
                  <a:pt x="5923111" y="1647128"/>
                </a:lnTo>
              </a:path>
            </a:pathLst>
          </a:custGeom>
          <a:ln w="25400">
            <a:solidFill>
              <a:srgbClr val="2F5FA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Cook 3 direction">
            <a:extLst>
              <a:ext uri="{FF2B5EF4-FFF2-40B4-BE49-F238E27FC236}">
                <a16:creationId xmlns:a16="http://schemas.microsoft.com/office/drawing/2014/main" id="{0467EB4A-7971-1F27-5131-1D21E346DA04}"/>
              </a:ext>
            </a:extLst>
          </p:cNvPr>
          <p:cNvSpPr/>
          <p:nvPr/>
        </p:nvSpPr>
        <p:spPr>
          <a:xfrm rot="5552675">
            <a:off x="1327065" y="4862221"/>
            <a:ext cx="114300" cy="127000"/>
          </a:xfrm>
          <a:prstGeom prst="triangle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Cook 3 direction">
            <a:extLst>
              <a:ext uri="{FF2B5EF4-FFF2-40B4-BE49-F238E27FC236}">
                <a16:creationId xmlns:a16="http://schemas.microsoft.com/office/drawing/2014/main" id="{6EF0778E-11A1-E2E0-02E0-3563AFD23055}"/>
              </a:ext>
            </a:extLst>
          </p:cNvPr>
          <p:cNvSpPr/>
          <p:nvPr/>
        </p:nvSpPr>
        <p:spPr>
          <a:xfrm rot="4635687">
            <a:off x="4936913" y="4662765"/>
            <a:ext cx="114300" cy="127000"/>
          </a:xfrm>
          <a:prstGeom prst="triangle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Cook 3 direction">
            <a:extLst>
              <a:ext uri="{FF2B5EF4-FFF2-40B4-BE49-F238E27FC236}">
                <a16:creationId xmlns:a16="http://schemas.microsoft.com/office/drawing/2014/main" id="{0C0FA451-67D3-A702-9C72-11EA8BC5BC2F}"/>
              </a:ext>
            </a:extLst>
          </p:cNvPr>
          <p:cNvSpPr/>
          <p:nvPr/>
        </p:nvSpPr>
        <p:spPr>
          <a:xfrm rot="-5158326">
            <a:off x="5992199" y="4020964"/>
            <a:ext cx="114300" cy="127000"/>
          </a:xfrm>
          <a:prstGeom prst="triangle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Cook 3 direction">
            <a:extLst>
              <a:ext uri="{FF2B5EF4-FFF2-40B4-BE49-F238E27FC236}">
                <a16:creationId xmlns:a16="http://schemas.microsoft.com/office/drawing/2014/main" id="{CB55BA35-32AF-3851-1A67-D3B6D4B06AD4}"/>
              </a:ext>
            </a:extLst>
          </p:cNvPr>
          <p:cNvSpPr/>
          <p:nvPr/>
        </p:nvSpPr>
        <p:spPr>
          <a:xfrm rot="2791804">
            <a:off x="6930051" y="2121297"/>
            <a:ext cx="114300" cy="127000"/>
          </a:xfrm>
          <a:prstGeom prst="triangle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Cook 3 direction">
            <a:extLst>
              <a:ext uri="{FF2B5EF4-FFF2-40B4-BE49-F238E27FC236}">
                <a16:creationId xmlns:a16="http://schemas.microsoft.com/office/drawing/2014/main" id="{255C8C82-3228-15CE-A14F-3A088E8B1BDA}"/>
              </a:ext>
            </a:extLst>
          </p:cNvPr>
          <p:cNvSpPr/>
          <p:nvPr/>
        </p:nvSpPr>
        <p:spPr>
          <a:xfrm rot="4008195">
            <a:off x="5789507" y="1093451"/>
            <a:ext cx="114300" cy="127000"/>
          </a:xfrm>
          <a:prstGeom prst="triangle">
            <a:avLst/>
          </a:prstGeom>
          <a:solidFill>
            <a:srgbClr val="2F5FA8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Map point">
            <a:extLst>
              <a:ext uri="{FF2B5EF4-FFF2-40B4-BE49-F238E27FC236}">
                <a16:creationId xmlns:a16="http://schemas.microsoft.com/office/drawing/2014/main" id="{44D5C508-AD24-3F51-AF53-01E92E0037ED}"/>
              </a:ext>
            </a:extLst>
          </p:cNvPr>
          <p:cNvSpPr/>
          <p:nvPr/>
        </p:nvSpPr>
        <p:spPr>
          <a:xfrm>
            <a:off x="11061023" y="1715781"/>
            <a:ext cx="101600" cy="1016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30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Map point">
            <a:extLst>
              <a:ext uri="{FF2B5EF4-FFF2-40B4-BE49-F238E27FC236}">
                <a16:creationId xmlns:a16="http://schemas.microsoft.com/office/drawing/2014/main" id="{D116E9BE-8A0F-F57C-5CA5-FFBD77BFF7AA}"/>
              </a:ext>
            </a:extLst>
          </p:cNvPr>
          <p:cNvSpPr/>
          <p:nvPr/>
        </p:nvSpPr>
        <p:spPr>
          <a:xfrm>
            <a:off x="6170761" y="2701890"/>
            <a:ext cx="114300" cy="114300"/>
          </a:xfrm>
          <a:prstGeom prst="ellipse">
            <a:avLst/>
          </a:prstGeom>
          <a:solidFill>
            <a:srgbClr val="2F5FA8"/>
          </a:solidFill>
          <a:ln w="1587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Summary (hidden in the source) card">
            <a:extLst>
              <a:ext uri="{FF2B5EF4-FFF2-40B4-BE49-F238E27FC236}">
                <a16:creationId xmlns:a16="http://schemas.microsoft.com/office/drawing/2014/main" id="{868BC01F-7D8B-29C1-C5C3-B6794D44FA9C}"/>
              </a:ext>
            </a:extLst>
          </p:cNvPr>
          <p:cNvSpPr/>
          <p:nvPr/>
        </p:nvSpPr>
        <p:spPr>
          <a:xfrm>
            <a:off x="304800" y="5802630"/>
            <a:ext cx="11582400" cy="6705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Summary (hidden in the source)">
            <a:extLst>
              <a:ext uri="{FF2B5EF4-FFF2-40B4-BE49-F238E27FC236}">
                <a16:creationId xmlns:a16="http://schemas.microsoft.com/office/drawing/2014/main" id="{F654B5A3-2392-5555-2209-E23546FFAA2D}"/>
              </a:ext>
            </a:extLst>
          </p:cNvPr>
          <p:cNvSpPr txBox="1"/>
          <p:nvPr/>
        </p:nvSpPr>
        <p:spPr>
          <a:xfrm>
            <a:off x="520700" y="5916930"/>
            <a:ext cx="11226800" cy="4419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450" i="1" dirty="0">
                <a:solidFill>
                  <a:srgbClr val="55606C"/>
                </a:solidFill>
                <a:latin typeface="Calibri" panose="020F0502020204030204" pitchFamily="34" charset="0"/>
              </a:rPr>
              <a:t>В XVIII — начале XIX в. были совершены важные географические открытия, позволившие лучше узнать Землю. Они были тесно связаны с политикой. В то же время, знакомясь с миром и встречаясь с другими народами, европейцы глубже понимали и самих себя.</a:t>
            </a:r>
          </a:p>
        </p:txBody>
      </p:sp>
      <p:sp>
        <p:nvSpPr>
          <p:cNvPr id="47" name="Summary (hidden in the source) bar">
            <a:extLst>
              <a:ext uri="{FF2B5EF4-FFF2-40B4-BE49-F238E27FC236}">
                <a16:creationId xmlns:a16="http://schemas.microsoft.com/office/drawing/2014/main" id="{463DC3EA-51FD-CAD2-30B6-0940F15D6386}"/>
              </a:ext>
            </a:extLst>
          </p:cNvPr>
          <p:cNvSpPr/>
          <p:nvPr/>
        </p:nvSpPr>
        <p:spPr>
          <a:xfrm>
            <a:off x="406400" y="5929630"/>
            <a:ext cx="50800" cy="416560"/>
          </a:xfrm>
          <a:prstGeom prst="rect">
            <a:avLst/>
          </a:prstGeom>
          <a:solidFill>
            <a:srgbClr val="B0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8" name="Label Северный Ледовитый океан">
            <a:extLst>
              <a:ext uri="{FF2B5EF4-FFF2-40B4-BE49-F238E27FC236}">
                <a16:creationId xmlns:a16="http://schemas.microsoft.com/office/drawing/2014/main" id="{A49D5608-A723-57C7-1259-60D9A023EE33}"/>
              </a:ext>
            </a:extLst>
          </p:cNvPr>
          <p:cNvSpPr txBox="1"/>
          <p:nvPr/>
        </p:nvSpPr>
        <p:spPr>
          <a:xfrm>
            <a:off x="4787900" y="902541"/>
            <a:ext cx="1651000" cy="34747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i="1" dirty="0">
                <a:solidFill>
                  <a:srgbClr val="2A6F84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Северный Ледовитый океан</a:t>
            </a:r>
          </a:p>
        </p:txBody>
      </p:sp>
      <p:sp>
        <p:nvSpPr>
          <p:cNvPr id="49" name="Label Евразия">
            <a:extLst>
              <a:ext uri="{FF2B5EF4-FFF2-40B4-BE49-F238E27FC236}">
                <a16:creationId xmlns:a16="http://schemas.microsoft.com/office/drawing/2014/main" id="{07377340-7506-BADE-2EB2-FE7D1212686E}"/>
              </a:ext>
            </a:extLst>
          </p:cNvPr>
          <p:cNvSpPr txBox="1"/>
          <p:nvPr/>
        </p:nvSpPr>
        <p:spPr>
          <a:xfrm>
            <a:off x="1892300" y="1481609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Евразия</a:t>
            </a:r>
          </a:p>
        </p:txBody>
      </p:sp>
      <p:sp>
        <p:nvSpPr>
          <p:cNvPr id="50" name="Label Северная Америка">
            <a:extLst>
              <a:ext uri="{FF2B5EF4-FFF2-40B4-BE49-F238E27FC236}">
                <a16:creationId xmlns:a16="http://schemas.microsoft.com/office/drawing/2014/main" id="{67F88EFD-28E1-17DB-963E-8CDB2D18CBEA}"/>
              </a:ext>
            </a:extLst>
          </p:cNvPr>
          <p:cNvSpPr txBox="1"/>
          <p:nvPr/>
        </p:nvSpPr>
        <p:spPr>
          <a:xfrm>
            <a:off x="7200900" y="1674632"/>
            <a:ext cx="1651000" cy="347472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Северная Америка</a:t>
            </a:r>
          </a:p>
        </p:txBody>
      </p:sp>
      <p:sp>
        <p:nvSpPr>
          <p:cNvPr id="51" name="Label Африка">
            <a:extLst>
              <a:ext uri="{FF2B5EF4-FFF2-40B4-BE49-F238E27FC236}">
                <a16:creationId xmlns:a16="http://schemas.microsoft.com/office/drawing/2014/main" id="{CBCA4033-77BF-AB3C-56FE-DB032E449047}"/>
              </a:ext>
            </a:extLst>
          </p:cNvPr>
          <p:cNvSpPr txBox="1"/>
          <p:nvPr/>
        </p:nvSpPr>
        <p:spPr>
          <a:xfrm>
            <a:off x="330200" y="2961451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20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Африка</a:t>
            </a:r>
          </a:p>
        </p:txBody>
      </p:sp>
      <p:sp>
        <p:nvSpPr>
          <p:cNvPr id="52" name="Label Индийский океан">
            <a:extLst>
              <a:ext uri="{FF2B5EF4-FFF2-40B4-BE49-F238E27FC236}">
                <a16:creationId xmlns:a16="http://schemas.microsoft.com/office/drawing/2014/main" id="{55919A27-333D-CC20-32CF-34870682646C}"/>
              </a:ext>
            </a:extLst>
          </p:cNvPr>
          <p:cNvSpPr txBox="1"/>
          <p:nvPr/>
        </p:nvSpPr>
        <p:spPr>
          <a:xfrm>
            <a:off x="1409700" y="3926565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i="1" dirty="0">
                <a:solidFill>
                  <a:srgbClr val="2A6F84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Индийский океан</a:t>
            </a:r>
          </a:p>
        </p:txBody>
      </p:sp>
      <p:sp>
        <p:nvSpPr>
          <p:cNvPr id="53" name="Label Тихий океан">
            <a:extLst>
              <a:ext uri="{FF2B5EF4-FFF2-40B4-BE49-F238E27FC236}">
                <a16:creationId xmlns:a16="http://schemas.microsoft.com/office/drawing/2014/main" id="{2D47751D-4EB3-A0E3-BC55-D2EAF5D2CE4A}"/>
              </a:ext>
            </a:extLst>
          </p:cNvPr>
          <p:cNvSpPr txBox="1"/>
          <p:nvPr/>
        </p:nvSpPr>
        <p:spPr>
          <a:xfrm>
            <a:off x="6074833" y="3025792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i="1" dirty="0">
                <a:solidFill>
                  <a:srgbClr val="2A6F84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Тихий океан</a:t>
            </a:r>
          </a:p>
        </p:txBody>
      </p:sp>
      <p:sp>
        <p:nvSpPr>
          <p:cNvPr id="54" name="Label Гавайские о-ва">
            <a:extLst>
              <a:ext uri="{FF2B5EF4-FFF2-40B4-BE49-F238E27FC236}">
                <a16:creationId xmlns:a16="http://schemas.microsoft.com/office/drawing/2014/main" id="{A4D9E8CF-C91C-0CC7-91A2-248928C32203}"/>
              </a:ext>
            </a:extLst>
          </p:cNvPr>
          <p:cNvSpPr txBox="1"/>
          <p:nvPr/>
        </p:nvSpPr>
        <p:spPr>
          <a:xfrm>
            <a:off x="5367020" y="2382383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Гавайские о-ва</a:t>
            </a:r>
          </a:p>
        </p:txBody>
      </p:sp>
      <p:sp>
        <p:nvSpPr>
          <p:cNvPr id="55" name="Label о. Новая Гвинея">
            <a:extLst>
              <a:ext uri="{FF2B5EF4-FFF2-40B4-BE49-F238E27FC236}">
                <a16:creationId xmlns:a16="http://schemas.microsoft.com/office/drawing/2014/main" id="{7A361843-4F87-AC78-8284-BBD885A181C3}"/>
              </a:ext>
            </a:extLst>
          </p:cNvPr>
          <p:cNvSpPr txBox="1"/>
          <p:nvPr/>
        </p:nvSpPr>
        <p:spPr>
          <a:xfrm>
            <a:off x="3533140" y="3218815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о. Новая Гвинея</a:t>
            </a:r>
          </a:p>
        </p:txBody>
      </p:sp>
      <p:sp>
        <p:nvSpPr>
          <p:cNvPr id="56" name="Label Австралия">
            <a:extLst>
              <a:ext uri="{FF2B5EF4-FFF2-40B4-BE49-F238E27FC236}">
                <a16:creationId xmlns:a16="http://schemas.microsoft.com/office/drawing/2014/main" id="{EB4C9AB1-A82C-ADBD-FAB7-14E11212D6F7}"/>
              </a:ext>
            </a:extLst>
          </p:cNvPr>
          <p:cNvSpPr txBox="1"/>
          <p:nvPr/>
        </p:nvSpPr>
        <p:spPr>
          <a:xfrm>
            <a:off x="3147060" y="4055247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Австралия</a:t>
            </a:r>
          </a:p>
        </p:txBody>
      </p:sp>
      <p:sp>
        <p:nvSpPr>
          <p:cNvPr id="57" name="Label о-ва Новая Зеландия">
            <a:extLst>
              <a:ext uri="{FF2B5EF4-FFF2-40B4-BE49-F238E27FC236}">
                <a16:creationId xmlns:a16="http://schemas.microsoft.com/office/drawing/2014/main" id="{292813A2-D34B-51FA-752A-FCFEE416EDC0}"/>
              </a:ext>
            </a:extLst>
          </p:cNvPr>
          <p:cNvSpPr txBox="1"/>
          <p:nvPr/>
        </p:nvSpPr>
        <p:spPr>
          <a:xfrm>
            <a:off x="4723553" y="4923850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о-ва Новая Зеландия</a:t>
            </a:r>
          </a:p>
        </p:txBody>
      </p:sp>
      <p:sp>
        <p:nvSpPr>
          <p:cNvPr id="58" name="Label Южная Америка">
            <a:extLst>
              <a:ext uri="{FF2B5EF4-FFF2-40B4-BE49-F238E27FC236}">
                <a16:creationId xmlns:a16="http://schemas.microsoft.com/office/drawing/2014/main" id="{EF69E3B2-807B-D601-C292-CAFC69F64AED}"/>
              </a:ext>
            </a:extLst>
          </p:cNvPr>
          <p:cNvSpPr txBox="1"/>
          <p:nvPr/>
        </p:nvSpPr>
        <p:spPr>
          <a:xfrm>
            <a:off x="8487833" y="3669202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Южная Америка</a:t>
            </a:r>
          </a:p>
        </p:txBody>
      </p:sp>
      <p:sp>
        <p:nvSpPr>
          <p:cNvPr id="59" name="Label Атлантический океан">
            <a:extLst>
              <a:ext uri="{FF2B5EF4-FFF2-40B4-BE49-F238E27FC236}">
                <a16:creationId xmlns:a16="http://schemas.microsoft.com/office/drawing/2014/main" id="{B5746091-C065-DEB0-65F2-05A973D487CE}"/>
              </a:ext>
            </a:extLst>
          </p:cNvPr>
          <p:cNvSpPr txBox="1"/>
          <p:nvPr/>
        </p:nvSpPr>
        <p:spPr>
          <a:xfrm>
            <a:off x="9517380" y="2382383"/>
            <a:ext cx="1651000" cy="173736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200" i="1" dirty="0">
                <a:solidFill>
                  <a:srgbClr val="2A6F84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Атлантический океан</a:t>
            </a:r>
          </a:p>
        </p:txBody>
      </p:sp>
      <p:grpSp>
        <p:nvGrpSpPr>
          <p:cNvPr id="77" name="Compass rose">
            <a:extLst>
              <a:ext uri="{FF2B5EF4-FFF2-40B4-BE49-F238E27FC236}">
                <a16:creationId xmlns:a16="http://schemas.microsoft.com/office/drawing/2014/main" id="{1D72B5F9-AC8A-6A90-7A55-5BCAF4F92FC2}"/>
              </a:ext>
            </a:extLst>
          </p:cNvPr>
          <p:cNvGrpSpPr/>
          <p:nvPr/>
        </p:nvGrpSpPr>
        <p:grpSpPr>
          <a:xfrm>
            <a:off x="431800" y="5066030"/>
            <a:ext cx="508001" cy="508001"/>
            <a:chOff x="431800" y="5066030"/>
            <a:chExt cx="508001" cy="508001"/>
          </a:xfrm>
        </p:grpSpPr>
        <p:sp>
          <p:nvSpPr>
            <p:cNvPr id="60" name="Овал 59">
              <a:extLst>
                <a:ext uri="{FF2B5EF4-FFF2-40B4-BE49-F238E27FC236}">
                  <a16:creationId xmlns:a16="http://schemas.microsoft.com/office/drawing/2014/main" id="{0C04C2DF-7720-E208-A170-5CBA2C28F5B5}"/>
                </a:ext>
              </a:extLst>
            </p:cNvPr>
            <p:cNvSpPr/>
            <p:nvPr/>
          </p:nvSpPr>
          <p:spPr>
            <a:xfrm>
              <a:off x="487680" y="5121910"/>
              <a:ext cx="396240" cy="396240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EB832C85-0183-CD3F-4390-50C9793535A5}"/>
                </a:ext>
              </a:extLst>
            </p:cNvPr>
            <p:cNvSpPr/>
            <p:nvPr/>
          </p:nvSpPr>
          <p:spPr>
            <a:xfrm>
              <a:off x="645160" y="5066030"/>
              <a:ext cx="40641" cy="254001"/>
            </a:xfrm>
            <a:custGeom>
              <a:avLst/>
              <a:gdLst/>
              <a:ahLst/>
              <a:cxnLst/>
              <a:rect l="0" t="0" r="0" b="0"/>
              <a:pathLst>
                <a:path w="40641" h="254001">
                  <a:moveTo>
                    <a:pt x="40640" y="254000"/>
                  </a:moveTo>
                  <a:lnTo>
                    <a:pt x="40640" y="0"/>
                  </a:lnTo>
                  <a:lnTo>
                    <a:pt x="0" y="25400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56BB43B8-7B34-19CC-B79D-C171DE69D3EE}"/>
                </a:ext>
              </a:extLst>
            </p:cNvPr>
            <p:cNvSpPr/>
            <p:nvPr/>
          </p:nvSpPr>
          <p:spPr>
            <a:xfrm>
              <a:off x="685800" y="5066030"/>
              <a:ext cx="40641" cy="254001"/>
            </a:xfrm>
            <a:custGeom>
              <a:avLst/>
              <a:gdLst/>
              <a:ahLst/>
              <a:cxnLst/>
              <a:rect l="0" t="0" r="0" b="0"/>
              <a:pathLst>
                <a:path w="40641" h="254001">
                  <a:moveTo>
                    <a:pt x="0" y="254000"/>
                  </a:moveTo>
                  <a:lnTo>
                    <a:pt x="0" y="0"/>
                  </a:lnTo>
                  <a:lnTo>
                    <a:pt x="40640" y="2540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964DA9E5-F404-22A9-474E-A567370BB978}"/>
                </a:ext>
              </a:extLst>
            </p:cNvPr>
            <p:cNvSpPr/>
            <p:nvPr/>
          </p:nvSpPr>
          <p:spPr>
            <a:xfrm>
              <a:off x="657063" y="5208675"/>
              <a:ext cx="140093" cy="111356"/>
            </a:xfrm>
            <a:custGeom>
              <a:avLst/>
              <a:gdLst/>
              <a:ahLst/>
              <a:cxnLst/>
              <a:rect l="0" t="0" r="0" b="0"/>
              <a:pathLst>
                <a:path w="140093" h="111356">
                  <a:moveTo>
                    <a:pt x="28737" y="111355"/>
                  </a:moveTo>
                  <a:lnTo>
                    <a:pt x="140092" y="0"/>
                  </a:lnTo>
                  <a:lnTo>
                    <a:pt x="0" y="82618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56661508-9B14-0F85-21BD-67AC77B913D5}"/>
                </a:ext>
              </a:extLst>
            </p:cNvPr>
            <p:cNvSpPr/>
            <p:nvPr/>
          </p:nvSpPr>
          <p:spPr>
            <a:xfrm>
              <a:off x="685800" y="5208675"/>
              <a:ext cx="111356" cy="140093"/>
            </a:xfrm>
            <a:custGeom>
              <a:avLst/>
              <a:gdLst/>
              <a:ahLst/>
              <a:cxnLst/>
              <a:rect l="0" t="0" r="0" b="0"/>
              <a:pathLst>
                <a:path w="111356" h="140093">
                  <a:moveTo>
                    <a:pt x="0" y="111355"/>
                  </a:moveTo>
                  <a:lnTo>
                    <a:pt x="111355" y="0"/>
                  </a:lnTo>
                  <a:lnTo>
                    <a:pt x="28737" y="14009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846EAF90-A43D-8714-6CEF-712B36A692CD}"/>
                </a:ext>
              </a:extLst>
            </p:cNvPr>
            <p:cNvSpPr/>
            <p:nvPr/>
          </p:nvSpPr>
          <p:spPr>
            <a:xfrm>
              <a:off x="685800" y="5279390"/>
              <a:ext cx="254001" cy="40641"/>
            </a:xfrm>
            <a:custGeom>
              <a:avLst/>
              <a:gdLst/>
              <a:ahLst/>
              <a:cxnLst/>
              <a:rect l="0" t="0" r="0" b="0"/>
              <a:pathLst>
                <a:path w="254001" h="40641">
                  <a:moveTo>
                    <a:pt x="0" y="40640"/>
                  </a:moveTo>
                  <a:lnTo>
                    <a:pt x="254000" y="40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B4B55BC6-584A-1C8D-9D4F-73C62B260607}"/>
                </a:ext>
              </a:extLst>
            </p:cNvPr>
            <p:cNvSpPr/>
            <p:nvPr/>
          </p:nvSpPr>
          <p:spPr>
            <a:xfrm>
              <a:off x="685800" y="5320030"/>
              <a:ext cx="254001" cy="40641"/>
            </a:xfrm>
            <a:custGeom>
              <a:avLst/>
              <a:gdLst/>
              <a:ahLst/>
              <a:cxnLst/>
              <a:rect l="0" t="0" r="0" b="0"/>
              <a:pathLst>
                <a:path w="254001" h="40641">
                  <a:moveTo>
                    <a:pt x="0" y="0"/>
                  </a:moveTo>
                  <a:lnTo>
                    <a:pt x="254000" y="0"/>
                  </a:lnTo>
                  <a:lnTo>
                    <a:pt x="0" y="4064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C8AEB9D9-F3F2-3F07-873F-B45DE4AE7322}"/>
                </a:ext>
              </a:extLst>
            </p:cNvPr>
            <p:cNvSpPr/>
            <p:nvPr/>
          </p:nvSpPr>
          <p:spPr>
            <a:xfrm>
              <a:off x="685800" y="5291293"/>
              <a:ext cx="111356" cy="140093"/>
            </a:xfrm>
            <a:custGeom>
              <a:avLst/>
              <a:gdLst/>
              <a:ahLst/>
              <a:cxnLst/>
              <a:rect l="0" t="0" r="0" b="0"/>
              <a:pathLst>
                <a:path w="111356" h="140093">
                  <a:moveTo>
                    <a:pt x="0" y="28737"/>
                  </a:moveTo>
                  <a:lnTo>
                    <a:pt x="111355" y="140092"/>
                  </a:lnTo>
                  <a:lnTo>
                    <a:pt x="28737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0B292373-C5E7-D148-0728-605FBDC725FF}"/>
                </a:ext>
              </a:extLst>
            </p:cNvPr>
            <p:cNvSpPr/>
            <p:nvPr/>
          </p:nvSpPr>
          <p:spPr>
            <a:xfrm>
              <a:off x="657063" y="5320030"/>
              <a:ext cx="140093" cy="111356"/>
            </a:xfrm>
            <a:custGeom>
              <a:avLst/>
              <a:gdLst/>
              <a:ahLst/>
              <a:cxnLst/>
              <a:rect l="0" t="0" r="0" b="0"/>
              <a:pathLst>
                <a:path w="140093" h="111356">
                  <a:moveTo>
                    <a:pt x="28737" y="0"/>
                  </a:moveTo>
                  <a:lnTo>
                    <a:pt x="140092" y="111355"/>
                  </a:lnTo>
                  <a:lnTo>
                    <a:pt x="0" y="28737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8A2E15D0-F616-AE1C-0485-C885021EB180}"/>
                </a:ext>
              </a:extLst>
            </p:cNvPr>
            <p:cNvSpPr/>
            <p:nvPr/>
          </p:nvSpPr>
          <p:spPr>
            <a:xfrm>
              <a:off x="685800" y="5320030"/>
              <a:ext cx="40641" cy="254001"/>
            </a:xfrm>
            <a:custGeom>
              <a:avLst/>
              <a:gdLst/>
              <a:ahLst/>
              <a:cxnLst/>
              <a:rect l="0" t="0" r="0" b="0"/>
              <a:pathLst>
                <a:path w="40641" h="254001">
                  <a:moveTo>
                    <a:pt x="0" y="0"/>
                  </a:moveTo>
                  <a:lnTo>
                    <a:pt x="0" y="254000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олилиния: фигура 69">
              <a:extLst>
                <a:ext uri="{FF2B5EF4-FFF2-40B4-BE49-F238E27FC236}">
                  <a16:creationId xmlns:a16="http://schemas.microsoft.com/office/drawing/2014/main" id="{B0865BE5-BACF-7FA1-65E3-78DC6F8AA2C1}"/>
                </a:ext>
              </a:extLst>
            </p:cNvPr>
            <p:cNvSpPr/>
            <p:nvPr/>
          </p:nvSpPr>
          <p:spPr>
            <a:xfrm>
              <a:off x="645160" y="5320030"/>
              <a:ext cx="40641" cy="254001"/>
            </a:xfrm>
            <a:custGeom>
              <a:avLst/>
              <a:gdLst/>
              <a:ahLst/>
              <a:cxnLst/>
              <a:rect l="0" t="0" r="0" b="0"/>
              <a:pathLst>
                <a:path w="40641" h="254001">
                  <a:moveTo>
                    <a:pt x="40640" y="0"/>
                  </a:moveTo>
                  <a:lnTo>
                    <a:pt x="40640" y="25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олилиния: фигура 70">
              <a:extLst>
                <a:ext uri="{FF2B5EF4-FFF2-40B4-BE49-F238E27FC236}">
                  <a16:creationId xmlns:a16="http://schemas.microsoft.com/office/drawing/2014/main" id="{2FF38101-A31E-E706-7A1F-7E67F37B5F8A}"/>
                </a:ext>
              </a:extLst>
            </p:cNvPr>
            <p:cNvSpPr/>
            <p:nvPr/>
          </p:nvSpPr>
          <p:spPr>
            <a:xfrm>
              <a:off x="574445" y="5320030"/>
              <a:ext cx="140093" cy="111356"/>
            </a:xfrm>
            <a:custGeom>
              <a:avLst/>
              <a:gdLst/>
              <a:ahLst/>
              <a:cxnLst/>
              <a:rect l="0" t="0" r="0" b="0"/>
              <a:pathLst>
                <a:path w="140093" h="111356">
                  <a:moveTo>
                    <a:pt x="111355" y="0"/>
                  </a:moveTo>
                  <a:lnTo>
                    <a:pt x="0" y="111355"/>
                  </a:lnTo>
                  <a:lnTo>
                    <a:pt x="140092" y="28737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2" name="Полилиния: фигура 71">
              <a:extLst>
                <a:ext uri="{FF2B5EF4-FFF2-40B4-BE49-F238E27FC236}">
                  <a16:creationId xmlns:a16="http://schemas.microsoft.com/office/drawing/2014/main" id="{156BC582-2163-C762-2F44-597AC39CC44A}"/>
                </a:ext>
              </a:extLst>
            </p:cNvPr>
            <p:cNvSpPr/>
            <p:nvPr/>
          </p:nvSpPr>
          <p:spPr>
            <a:xfrm>
              <a:off x="574445" y="5291293"/>
              <a:ext cx="111356" cy="140093"/>
            </a:xfrm>
            <a:custGeom>
              <a:avLst/>
              <a:gdLst/>
              <a:ahLst/>
              <a:cxnLst/>
              <a:rect l="0" t="0" r="0" b="0"/>
              <a:pathLst>
                <a:path w="111356" h="140093">
                  <a:moveTo>
                    <a:pt x="111355" y="28737"/>
                  </a:moveTo>
                  <a:lnTo>
                    <a:pt x="0" y="140092"/>
                  </a:lnTo>
                  <a:lnTo>
                    <a:pt x="82618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Полилиния: фигура 72">
              <a:extLst>
                <a:ext uri="{FF2B5EF4-FFF2-40B4-BE49-F238E27FC236}">
                  <a16:creationId xmlns:a16="http://schemas.microsoft.com/office/drawing/2014/main" id="{5CF9E6DA-16A3-5609-23BC-65AF8224C3EE}"/>
                </a:ext>
              </a:extLst>
            </p:cNvPr>
            <p:cNvSpPr/>
            <p:nvPr/>
          </p:nvSpPr>
          <p:spPr>
            <a:xfrm>
              <a:off x="431800" y="5320030"/>
              <a:ext cx="254001" cy="40641"/>
            </a:xfrm>
            <a:custGeom>
              <a:avLst/>
              <a:gdLst/>
              <a:ahLst/>
              <a:cxnLst/>
              <a:rect l="0" t="0" r="0" b="0"/>
              <a:pathLst>
                <a:path w="254001" h="40641">
                  <a:moveTo>
                    <a:pt x="254000" y="0"/>
                  </a:moveTo>
                  <a:lnTo>
                    <a:pt x="0" y="0"/>
                  </a:lnTo>
                  <a:lnTo>
                    <a:pt x="254000" y="4064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4" name="Полилиния: фигура 73">
              <a:extLst>
                <a:ext uri="{FF2B5EF4-FFF2-40B4-BE49-F238E27FC236}">
                  <a16:creationId xmlns:a16="http://schemas.microsoft.com/office/drawing/2014/main" id="{B2DB5776-06F2-B07B-F06D-B9EF3E314D23}"/>
                </a:ext>
              </a:extLst>
            </p:cNvPr>
            <p:cNvSpPr/>
            <p:nvPr/>
          </p:nvSpPr>
          <p:spPr>
            <a:xfrm>
              <a:off x="431800" y="5279390"/>
              <a:ext cx="254001" cy="40641"/>
            </a:xfrm>
            <a:custGeom>
              <a:avLst/>
              <a:gdLst/>
              <a:ahLst/>
              <a:cxnLst/>
              <a:rect l="0" t="0" r="0" b="0"/>
              <a:pathLst>
                <a:path w="254001" h="40641">
                  <a:moveTo>
                    <a:pt x="254000" y="40640"/>
                  </a:moveTo>
                  <a:lnTo>
                    <a:pt x="0" y="40640"/>
                  </a:lnTo>
                  <a:lnTo>
                    <a:pt x="2540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5" name="Полилиния: фигура 74">
              <a:extLst>
                <a:ext uri="{FF2B5EF4-FFF2-40B4-BE49-F238E27FC236}">
                  <a16:creationId xmlns:a16="http://schemas.microsoft.com/office/drawing/2014/main" id="{720B183B-9B72-B8F3-E553-99DC245B9ADD}"/>
                </a:ext>
              </a:extLst>
            </p:cNvPr>
            <p:cNvSpPr/>
            <p:nvPr/>
          </p:nvSpPr>
          <p:spPr>
            <a:xfrm>
              <a:off x="574445" y="5208675"/>
              <a:ext cx="111356" cy="140093"/>
            </a:xfrm>
            <a:custGeom>
              <a:avLst/>
              <a:gdLst/>
              <a:ahLst/>
              <a:cxnLst/>
              <a:rect l="0" t="0" r="0" b="0"/>
              <a:pathLst>
                <a:path w="111356" h="140093">
                  <a:moveTo>
                    <a:pt x="111355" y="111355"/>
                  </a:moveTo>
                  <a:lnTo>
                    <a:pt x="0" y="0"/>
                  </a:lnTo>
                  <a:lnTo>
                    <a:pt x="82618" y="140092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6" name="Полилиния: фигура 75">
              <a:extLst>
                <a:ext uri="{FF2B5EF4-FFF2-40B4-BE49-F238E27FC236}">
                  <a16:creationId xmlns:a16="http://schemas.microsoft.com/office/drawing/2014/main" id="{1EDB0E52-42CC-1548-987E-852D657BC8B9}"/>
                </a:ext>
              </a:extLst>
            </p:cNvPr>
            <p:cNvSpPr/>
            <p:nvPr/>
          </p:nvSpPr>
          <p:spPr>
            <a:xfrm>
              <a:off x="574445" y="5208675"/>
              <a:ext cx="140093" cy="111356"/>
            </a:xfrm>
            <a:custGeom>
              <a:avLst/>
              <a:gdLst/>
              <a:ahLst/>
              <a:cxnLst/>
              <a:rect l="0" t="0" r="0" b="0"/>
              <a:pathLst>
                <a:path w="140093" h="111356">
                  <a:moveTo>
                    <a:pt x="111355" y="111355"/>
                  </a:moveTo>
                  <a:lnTo>
                    <a:pt x="0" y="0"/>
                  </a:lnTo>
                  <a:lnTo>
                    <a:pt x="140092" y="82618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8" name="Signature 100ballnik.com">
            <a:extLst>
              <a:ext uri="{FF2B5EF4-FFF2-40B4-BE49-F238E27FC236}">
                <a16:creationId xmlns:a16="http://schemas.microsoft.com/office/drawing/2014/main" id="{D14FBC70-0C67-331C-A9C5-2C239A0658D7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8182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6323880D-6842-DFE5-5821-741A793850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7112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B08A3E"/>
                </a:solidFill>
                <a:latin typeface="Cambria" panose="02040503050406030204" pitchFamily="18" charset="0"/>
              </a:rPr>
              <a:t>4.</a:t>
            </a:r>
            <a:r>
              <a:rPr lang="ru-RU" sz="4000" b="1" dirty="0">
                <a:solidFill>
                  <a:srgbClr val="9C3F7B"/>
                </a:solidFill>
                <a:latin typeface="Cambria" panose="02040503050406030204" pitchFamily="18" charset="0"/>
              </a:rPr>
              <a:t> Плавание Лаперуза</a:t>
            </a:r>
          </a:p>
        </p:txBody>
      </p:sp>
      <p:sp>
        <p:nvSpPr>
          <p:cNvPr id="3" name="Dates">
            <a:extLst>
              <a:ext uri="{FF2B5EF4-FFF2-40B4-BE49-F238E27FC236}">
                <a16:creationId xmlns:a16="http://schemas.microsoft.com/office/drawing/2014/main" id="{4FBC68C4-4B8B-AE8A-BD23-184E03499B3C}"/>
              </a:ext>
            </a:extLst>
          </p:cNvPr>
          <p:cNvSpPr txBox="1"/>
          <p:nvPr/>
        </p:nvSpPr>
        <p:spPr>
          <a:xfrm>
            <a:off x="609600" y="960120"/>
            <a:ext cx="7112000" cy="4267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9C3F7B"/>
                </a:solidFill>
                <a:latin typeface="Cambria" panose="02040503050406030204" pitchFamily="18" charset="0"/>
              </a:rPr>
              <a:t>(1785-1788 гг.)</a:t>
            </a:r>
          </a:p>
        </p:txBody>
      </p:sp>
      <p:sp>
        <p:nvSpPr>
          <p:cNvPr id="4" name="Goal card">
            <a:extLst>
              <a:ext uri="{FF2B5EF4-FFF2-40B4-BE49-F238E27FC236}">
                <a16:creationId xmlns:a16="http://schemas.microsoft.com/office/drawing/2014/main" id="{2AE10714-C549-B668-1C4D-52611804CD07}"/>
              </a:ext>
            </a:extLst>
          </p:cNvPr>
          <p:cNvSpPr/>
          <p:nvPr/>
        </p:nvSpPr>
        <p:spPr>
          <a:xfrm>
            <a:off x="609600" y="1564640"/>
            <a:ext cx="7112000" cy="1656080"/>
          </a:xfrm>
          <a:prstGeom prst="roundRect">
            <a:avLst>
              <a:gd name="adj" fmla="val 6000"/>
            </a:avLst>
          </a:prstGeom>
          <a:solidFill>
            <a:srgbClr val="F3E3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Goal">
            <a:extLst>
              <a:ext uri="{FF2B5EF4-FFF2-40B4-BE49-F238E27FC236}">
                <a16:creationId xmlns:a16="http://schemas.microsoft.com/office/drawing/2014/main" id="{C7E083CD-3B0E-BE5A-FCB7-EE17CD7ADAFD}"/>
              </a:ext>
            </a:extLst>
          </p:cNvPr>
          <p:cNvSpPr txBox="1"/>
          <p:nvPr/>
        </p:nvSpPr>
        <p:spPr>
          <a:xfrm>
            <a:off x="838200" y="1691640"/>
            <a:ext cx="6731000" cy="1402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300" b="1" dirty="0">
                <a:solidFill>
                  <a:srgbClr val="9C3F7B"/>
                </a:solidFill>
                <a:latin typeface="Calibri" panose="020F0502020204030204" pitchFamily="34" charset="0"/>
              </a:rPr>
              <a:t>Цель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- обследовать </a:t>
            </a:r>
            <a:r>
              <a:rPr lang="ru-RU" sz="2300" b="1" dirty="0">
                <a:solidFill>
                  <a:srgbClr val="9C3F7B"/>
                </a:solidFill>
                <a:latin typeface="Calibri" panose="020F0502020204030204" pitchFamily="34" charset="0"/>
              </a:rPr>
              <a:t>тихоокеанские побережья Северной Америки и Азии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, найти проход из Тихого океана в Атлантический, открыть и </a:t>
            </a:r>
            <a:r>
              <a:rPr lang="ru-RU" sz="2300" b="1" dirty="0">
                <a:solidFill>
                  <a:srgbClr val="9C3F7B"/>
                </a:solidFill>
                <a:latin typeface="Calibri" panose="020F0502020204030204" pitchFamily="34" charset="0"/>
              </a:rPr>
              <a:t>присоединить к Франции новые земли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6" name="Goal bar">
            <a:extLst>
              <a:ext uri="{FF2B5EF4-FFF2-40B4-BE49-F238E27FC236}">
                <a16:creationId xmlns:a16="http://schemas.microsoft.com/office/drawing/2014/main" id="{87D103AE-1EED-F316-4422-8E5A36EE5CC8}"/>
              </a:ext>
            </a:extLst>
          </p:cNvPr>
          <p:cNvSpPr/>
          <p:nvPr/>
        </p:nvSpPr>
        <p:spPr>
          <a:xfrm>
            <a:off x="711200" y="1691640"/>
            <a:ext cx="50800" cy="1402080"/>
          </a:xfrm>
          <a:prstGeom prst="rect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Port des Francais" descr="Фрегаты Лаперуза в Порт-де-Франсе (залив Литуя, Аляска) в 1786 г. Гравюра по рисунку из атласа «Путешествия Лаперуза», 1797 г.">
            <a:extLst>
              <a:ext uri="{FF2B5EF4-FFF2-40B4-BE49-F238E27FC236}">
                <a16:creationId xmlns:a16="http://schemas.microsoft.com/office/drawing/2014/main" id="{D9F5532B-278C-5E89-52CD-8B7E85ED1F8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398520"/>
            <a:ext cx="4213200" cy="3002280"/>
          </a:xfrm>
          <a:prstGeom prst="roundRect">
            <a:avLst>
              <a:gd name="adj" fmla="val 4000"/>
            </a:avLst>
          </a:prstGeom>
          <a:ln w="15875">
            <a:solidFill>
              <a:srgbClr val="9C3F7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pic>
        <p:nvPicPr>
          <p:cNvPr id="10" name="La Perouse portrait" descr="Жан-Франсуа де Лаперуз. Гравюра, конец XVIII — начало XIX в.">
            <a:extLst>
              <a:ext uri="{FF2B5EF4-FFF2-40B4-BE49-F238E27FC236}">
                <a16:creationId xmlns:a16="http://schemas.microsoft.com/office/drawing/2014/main" id="{2660F33B-CD7C-04AE-A1F5-6208BA16FF33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2800" y="508000"/>
            <a:ext cx="2540000" cy="3124200"/>
          </a:xfrm>
          <a:prstGeom prst="ellipse">
            <a:avLst/>
          </a:prstGeom>
          <a:ln w="15875">
            <a:solidFill>
              <a:srgbClr val="9C3F7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1" name="La Perouse portrait ring">
            <a:extLst>
              <a:ext uri="{FF2B5EF4-FFF2-40B4-BE49-F238E27FC236}">
                <a16:creationId xmlns:a16="http://schemas.microsoft.com/office/drawing/2014/main" id="{3CF8FE5C-396D-9B77-3EBD-3C805F4BB440}"/>
              </a:ext>
            </a:extLst>
          </p:cNvPr>
          <p:cNvSpPr/>
          <p:nvPr/>
        </p:nvSpPr>
        <p:spPr>
          <a:xfrm>
            <a:off x="8356600" y="431800"/>
            <a:ext cx="2692400" cy="3276600"/>
          </a:xfrm>
          <a:prstGeom prst="ellipse">
            <a:avLst/>
          </a:prstGeom>
          <a:noFill/>
          <a:ln w="9525" cap="flat" cmpd="sng" algn="ctr">
            <a:solidFill>
              <a:srgbClr val="9C3F7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a Perouse caption">
            <a:extLst>
              <a:ext uri="{FF2B5EF4-FFF2-40B4-BE49-F238E27FC236}">
                <a16:creationId xmlns:a16="http://schemas.microsoft.com/office/drawing/2014/main" id="{470C3200-F327-2405-7155-847BD97196BB}"/>
              </a:ext>
            </a:extLst>
          </p:cNvPr>
          <p:cNvSpPr txBox="1"/>
          <p:nvPr/>
        </p:nvSpPr>
        <p:spPr>
          <a:xfrm>
            <a:off x="8026400" y="3911600"/>
            <a:ext cx="3352800" cy="1524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100" i="1" dirty="0">
                <a:solidFill>
                  <a:srgbClr val="22303F"/>
                </a:solidFill>
                <a:latin typeface="Cambria" panose="02040503050406030204" pitchFamily="18" charset="0"/>
              </a:rPr>
              <a:t>Французский мореплаватель </a:t>
            </a:r>
            <a:r>
              <a:rPr lang="ru-RU" sz="2100" b="1" dirty="0">
                <a:solidFill>
                  <a:srgbClr val="9C3F7B"/>
                </a:solidFill>
                <a:latin typeface="Cambria" panose="02040503050406030204" pitchFamily="18" charset="0"/>
              </a:rPr>
              <a:t>Жан-Франсуа де Лаперуза</a:t>
            </a:r>
          </a:p>
        </p:txBody>
      </p:sp>
      <p:sp>
        <p:nvSpPr>
          <p:cNvPr id="13" name="Signature 100ballnik.com">
            <a:extLst>
              <a:ext uri="{FF2B5EF4-FFF2-40B4-BE49-F238E27FC236}">
                <a16:creationId xmlns:a16="http://schemas.microsoft.com/office/drawing/2014/main" id="{61EC657A-7093-FC88-5515-BAED59D23D61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84391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ry chart 1787 mount">
            <a:extLst>
              <a:ext uri="{FF2B5EF4-FFF2-40B4-BE49-F238E27FC236}">
                <a16:creationId xmlns:a16="http://schemas.microsoft.com/office/drawing/2014/main" id="{620615CB-8C40-4207-AF74-89430FAFDA6A}"/>
              </a:ext>
            </a:extLst>
          </p:cNvPr>
          <p:cNvSpPr/>
          <p:nvPr/>
        </p:nvSpPr>
        <p:spPr>
          <a:xfrm>
            <a:off x="658283" y="279400"/>
            <a:ext cx="4525434" cy="62230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Tartary chart 1787" descr="Генеральная карта открытий 1787 г. в Китайском и Татарском морях фрегатов «Буссоль» и «Астролябия» — от Манилы до Авачи (Камчатка), с проливом Лаперуза и мысом Крильон. Атлас «Путешествия Лаперуза», 1797 г. Национальная библиотека Франции">
            <a:extLst>
              <a:ext uri="{FF2B5EF4-FFF2-40B4-BE49-F238E27FC236}">
                <a16:creationId xmlns:a16="http://schemas.microsoft.com/office/drawing/2014/main" id="{803C6704-6888-E339-6B75-E1FDE8080D4F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83" y="381000"/>
            <a:ext cx="4322233" cy="6019800"/>
          </a:xfrm>
          <a:prstGeom prst="rect">
            <a:avLst/>
          </a:prstGeom>
        </p:spPr>
      </p:pic>
      <p:sp>
        <p:nvSpPr>
          <p:cNvPr id="6" name="Results">
            <a:extLst>
              <a:ext uri="{FF2B5EF4-FFF2-40B4-BE49-F238E27FC236}">
                <a16:creationId xmlns:a16="http://schemas.microsoft.com/office/drawing/2014/main" id="{8D1C45F3-A462-3D97-AE92-47313174CE39}"/>
              </a:ext>
            </a:extLst>
          </p:cNvPr>
          <p:cNvSpPr txBox="1"/>
          <p:nvPr/>
        </p:nvSpPr>
        <p:spPr>
          <a:xfrm>
            <a:off x="5791200" y="381000"/>
            <a:ext cx="5791200" cy="5181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3400" b="1" dirty="0">
                <a:solidFill>
                  <a:srgbClr val="9C3F7B"/>
                </a:solidFill>
                <a:latin typeface="Cambria" panose="02040503050406030204" pitchFamily="18" charset="0"/>
              </a:rPr>
              <a:t>Результаты</a:t>
            </a: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BBC76239-A2D4-1656-B308-879C69F19E72}"/>
              </a:ext>
            </a:extLst>
          </p:cNvPr>
          <p:cNvCxnSpPr/>
          <p:nvPr/>
        </p:nvCxnSpPr>
        <p:spPr>
          <a:xfrm>
            <a:off x="5791200" y="1000760"/>
            <a:ext cx="1524000" cy="0"/>
          </a:xfrm>
          <a:prstGeom prst="line">
            <a:avLst/>
          </a:prstGeom>
          <a:ln w="25400">
            <a:solidFill>
              <a:srgbClr val="9C3F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sult 1 card">
            <a:extLst>
              <a:ext uri="{FF2B5EF4-FFF2-40B4-BE49-F238E27FC236}">
                <a16:creationId xmlns:a16="http://schemas.microsoft.com/office/drawing/2014/main" id="{DA795EA0-9B22-4A62-8CB1-11962CC91E48}"/>
              </a:ext>
            </a:extLst>
          </p:cNvPr>
          <p:cNvSpPr/>
          <p:nvPr/>
        </p:nvSpPr>
        <p:spPr>
          <a:xfrm>
            <a:off x="5791200" y="1203960"/>
            <a:ext cx="5791200" cy="1214120"/>
          </a:xfrm>
          <a:prstGeom prst="roundRect">
            <a:avLst>
              <a:gd name="adj" fmla="val 6000"/>
            </a:avLst>
          </a:prstGeom>
          <a:solidFill>
            <a:srgbClr val="F3E3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Result 1">
            <a:extLst>
              <a:ext uri="{FF2B5EF4-FFF2-40B4-BE49-F238E27FC236}">
                <a16:creationId xmlns:a16="http://schemas.microsoft.com/office/drawing/2014/main" id="{07DDBC46-84CA-B3AF-DEF2-58D9C5974CE0}"/>
              </a:ext>
            </a:extLst>
          </p:cNvPr>
          <p:cNvSpPr txBox="1"/>
          <p:nvPr/>
        </p:nvSpPr>
        <p:spPr>
          <a:xfrm>
            <a:off x="6019800" y="1330960"/>
            <a:ext cx="5410200" cy="960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Открытие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пролива длиной 101 км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между Сахалином и островом Хоккайдо (ныне —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пролив Лаперуза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).</a:t>
            </a:r>
          </a:p>
        </p:txBody>
      </p:sp>
      <p:sp>
        <p:nvSpPr>
          <p:cNvPr id="10" name="Result 1 bar">
            <a:extLst>
              <a:ext uri="{FF2B5EF4-FFF2-40B4-BE49-F238E27FC236}">
                <a16:creationId xmlns:a16="http://schemas.microsoft.com/office/drawing/2014/main" id="{E8F2DEE4-504B-6CA5-E95E-7DE401A12DB1}"/>
              </a:ext>
            </a:extLst>
          </p:cNvPr>
          <p:cNvSpPr/>
          <p:nvPr/>
        </p:nvSpPr>
        <p:spPr>
          <a:xfrm>
            <a:off x="5892800" y="1330960"/>
            <a:ext cx="50800" cy="960120"/>
          </a:xfrm>
          <a:prstGeom prst="rect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Result 2 card">
            <a:extLst>
              <a:ext uri="{FF2B5EF4-FFF2-40B4-BE49-F238E27FC236}">
                <a16:creationId xmlns:a16="http://schemas.microsoft.com/office/drawing/2014/main" id="{E06FD55A-B397-5D58-C0AA-E802B6C50EAB}"/>
              </a:ext>
            </a:extLst>
          </p:cNvPr>
          <p:cNvSpPr/>
          <p:nvPr/>
        </p:nvSpPr>
        <p:spPr>
          <a:xfrm>
            <a:off x="5791200" y="2570480"/>
            <a:ext cx="5791200" cy="8940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Result 2">
            <a:extLst>
              <a:ext uri="{FF2B5EF4-FFF2-40B4-BE49-F238E27FC236}">
                <a16:creationId xmlns:a16="http://schemas.microsoft.com/office/drawing/2014/main" id="{6A67AFCA-2CAC-51E2-4155-D4E75D103BA8}"/>
              </a:ext>
            </a:extLst>
          </p:cNvPr>
          <p:cNvSpPr txBox="1"/>
          <p:nvPr/>
        </p:nvSpPr>
        <p:spPr>
          <a:xfrm>
            <a:off x="6019800" y="2697480"/>
            <a:ext cx="5410200" cy="6400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Название южной оконечности Сахалина —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мыс Крильон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3" name="Result 2 bar">
            <a:extLst>
              <a:ext uri="{FF2B5EF4-FFF2-40B4-BE49-F238E27FC236}">
                <a16:creationId xmlns:a16="http://schemas.microsoft.com/office/drawing/2014/main" id="{4A124AD5-FDBB-FA78-DF20-3913C72A9981}"/>
              </a:ext>
            </a:extLst>
          </p:cNvPr>
          <p:cNvSpPr/>
          <p:nvPr/>
        </p:nvSpPr>
        <p:spPr>
          <a:xfrm>
            <a:off x="5892800" y="2697480"/>
            <a:ext cx="50800" cy="640080"/>
          </a:xfrm>
          <a:prstGeom prst="rect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Result 3 card">
            <a:extLst>
              <a:ext uri="{FF2B5EF4-FFF2-40B4-BE49-F238E27FC236}">
                <a16:creationId xmlns:a16="http://schemas.microsoft.com/office/drawing/2014/main" id="{AA9DC39F-1F2C-AD55-4FFB-A7F480A0F95D}"/>
              </a:ext>
            </a:extLst>
          </p:cNvPr>
          <p:cNvSpPr/>
          <p:nvPr/>
        </p:nvSpPr>
        <p:spPr>
          <a:xfrm>
            <a:off x="5791200" y="3616960"/>
            <a:ext cx="5791200" cy="1854200"/>
          </a:xfrm>
          <a:prstGeom prst="roundRect">
            <a:avLst>
              <a:gd name="adj" fmla="val 6000"/>
            </a:avLst>
          </a:prstGeom>
          <a:solidFill>
            <a:srgbClr val="F3E3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esult 3">
            <a:extLst>
              <a:ext uri="{FF2B5EF4-FFF2-40B4-BE49-F238E27FC236}">
                <a16:creationId xmlns:a16="http://schemas.microsoft.com/office/drawing/2014/main" id="{EBB62BE0-785B-A7D0-9962-79B937606E01}"/>
              </a:ext>
            </a:extLst>
          </p:cNvPr>
          <p:cNvSpPr txBox="1"/>
          <p:nvPr/>
        </p:nvSpPr>
        <p:spPr>
          <a:xfrm>
            <a:off x="6019800" y="3743960"/>
            <a:ext cx="54102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Оставление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французского следа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в береговой и прибрежной топонимике Дальнего Востока России (мысы Крильон, </a:t>
            </a:r>
            <a:r>
              <a:rPr lang="ru-RU" sz="2100" dirty="0" err="1">
                <a:solidFill>
                  <a:srgbClr val="22303F"/>
                </a:solidFill>
                <a:latin typeface="Calibri" panose="020F0502020204030204" pitchFamily="34" charset="0"/>
              </a:rPr>
              <a:t>Жонкиер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пролив Буссоль, вулкан Прево, остров Монерон и другие).</a:t>
            </a:r>
          </a:p>
        </p:txBody>
      </p:sp>
      <p:sp>
        <p:nvSpPr>
          <p:cNvPr id="16" name="Result 3 bar">
            <a:extLst>
              <a:ext uri="{FF2B5EF4-FFF2-40B4-BE49-F238E27FC236}">
                <a16:creationId xmlns:a16="http://schemas.microsoft.com/office/drawing/2014/main" id="{596F4317-CC79-F4CC-185B-7C59822203CA}"/>
              </a:ext>
            </a:extLst>
          </p:cNvPr>
          <p:cNvSpPr/>
          <p:nvPr/>
        </p:nvSpPr>
        <p:spPr>
          <a:xfrm>
            <a:off x="5892800" y="3743960"/>
            <a:ext cx="50800" cy="1600200"/>
          </a:xfrm>
          <a:prstGeom prst="rect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66DC4080-C03B-981E-869B-043E1BD24FDF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8675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F9A79C17-C828-9992-9D9A-3DBE022540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28600"/>
            <a:ext cx="7620000" cy="463296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200" b="1" dirty="0">
                <a:solidFill>
                  <a:srgbClr val="9C3F7B"/>
                </a:solidFill>
                <a:latin typeface="Cambria" panose="02040503050406030204" pitchFamily="18" charset="0"/>
              </a:rPr>
              <a:t>Плавание Лаперуза</a:t>
            </a:r>
          </a:p>
        </p:txBody>
      </p:sp>
      <p:pic>
        <p:nvPicPr>
          <p:cNvPr id="4" name="Map base" descr="Атласная основа карты Тихого и Атлантического океанов (по спутниковой мозаике NASA Blue Marble)">
            <a:extLst>
              <a:ext uri="{FF2B5EF4-FFF2-40B4-BE49-F238E27FC236}">
                <a16:creationId xmlns:a16="http://schemas.microsoft.com/office/drawing/2014/main" id="{FF2A599B-2E52-C09C-43AB-1287831F0B06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" y="838200"/>
            <a:ext cx="11074400" cy="5003800"/>
          </a:xfrm>
          <a:prstGeom prst="rect">
            <a:avLst/>
          </a:prstGeom>
        </p:spPr>
      </p:pic>
      <p:sp>
        <p:nvSpPr>
          <p:cNvPr id="5" name="Map frame">
            <a:extLst>
              <a:ext uri="{FF2B5EF4-FFF2-40B4-BE49-F238E27FC236}">
                <a16:creationId xmlns:a16="http://schemas.microsoft.com/office/drawing/2014/main" id="{08B2070F-4E0F-0668-0B72-EFA9C2D8EE13}"/>
              </a:ext>
            </a:extLst>
          </p:cNvPr>
          <p:cNvSpPr/>
          <p:nvPr/>
        </p:nvSpPr>
        <p:spPr>
          <a:xfrm>
            <a:off x="558800" y="838200"/>
            <a:ext cx="11074400" cy="5003800"/>
          </a:xfrm>
          <a:prstGeom prst="rect">
            <a:avLst/>
          </a:prstGeom>
          <a:noFill/>
          <a:ln w="12700" cap="flat" cmpd="sng" algn="ctr">
            <a:solidFill>
              <a:srgbClr val="9C3F7B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6" name="Legend sample">
            <a:extLst>
              <a:ext uri="{FF2B5EF4-FFF2-40B4-BE49-F238E27FC236}">
                <a16:creationId xmlns:a16="http://schemas.microsoft.com/office/drawing/2014/main" id="{D2CB4C9A-97A5-17C0-C7D1-828D10C945CB}"/>
              </a:ext>
            </a:extLst>
          </p:cNvPr>
          <p:cNvCxnSpPr/>
          <p:nvPr/>
        </p:nvCxnSpPr>
        <p:spPr>
          <a:xfrm>
            <a:off x="10414000" y="508000"/>
            <a:ext cx="508000" cy="0"/>
          </a:xfrm>
          <a:prstGeom prst="line">
            <a:avLst/>
          </a:prstGeom>
          <a:ln w="38100">
            <a:solidFill>
              <a:srgbClr val="9C3F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Legend sample dotted">
            <a:extLst>
              <a:ext uri="{FF2B5EF4-FFF2-40B4-BE49-F238E27FC236}">
                <a16:creationId xmlns:a16="http://schemas.microsoft.com/office/drawing/2014/main" id="{A52BFE91-A2EA-68E6-D958-640404DF25DB}"/>
              </a:ext>
            </a:extLst>
          </p:cNvPr>
          <p:cNvCxnSpPr/>
          <p:nvPr/>
        </p:nvCxnSpPr>
        <p:spPr>
          <a:xfrm>
            <a:off x="11125200" y="508000"/>
            <a:ext cx="508000" cy="0"/>
          </a:xfrm>
          <a:prstGeom prst="line">
            <a:avLst/>
          </a:prstGeom>
          <a:ln w="25400" cap="rnd">
            <a:solidFill>
              <a:srgbClr val="9C3F7B"/>
            </a:solidFill>
            <a:prstDash val="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La Perouse">
            <a:extLst>
              <a:ext uri="{FF2B5EF4-FFF2-40B4-BE49-F238E27FC236}">
                <a16:creationId xmlns:a16="http://schemas.microsoft.com/office/drawing/2014/main" id="{42A988BA-0F43-5D9C-C3B7-09CA1A699E39}"/>
              </a:ext>
            </a:extLst>
          </p:cNvPr>
          <p:cNvSpPr/>
          <p:nvPr/>
        </p:nvSpPr>
        <p:spPr>
          <a:xfrm>
            <a:off x="1321703" y="944838"/>
            <a:ext cx="9921843" cy="4774119"/>
          </a:xfrm>
          <a:custGeom>
            <a:avLst/>
            <a:gdLst/>
            <a:ahLst/>
            <a:cxnLst/>
            <a:rect l="0" t="0" r="0" b="0"/>
            <a:pathLst>
              <a:path w="9921843" h="4774119">
                <a:moveTo>
                  <a:pt x="9921842" y="455264"/>
                </a:moveTo>
                <a:lnTo>
                  <a:pt x="9737268" y="631628"/>
                </a:lnTo>
                <a:lnTo>
                  <a:pt x="9413240" y="1107399"/>
                </a:lnTo>
                <a:lnTo>
                  <a:pt x="9441952" y="1271458"/>
                </a:lnTo>
                <a:lnTo>
                  <a:pt x="9122025" y="2026129"/>
                </a:lnTo>
                <a:lnTo>
                  <a:pt x="8916943" y="2641350"/>
                </a:lnTo>
                <a:lnTo>
                  <a:pt x="8900537" y="3281181"/>
                </a:lnTo>
                <a:lnTo>
                  <a:pt x="8141735" y="3572385"/>
                </a:lnTo>
                <a:lnTo>
                  <a:pt x="7973568" y="3871793"/>
                </a:lnTo>
                <a:lnTo>
                  <a:pt x="7542897" y="4569044"/>
                </a:lnTo>
                <a:lnTo>
                  <a:pt x="7440356" y="4692088"/>
                </a:lnTo>
                <a:lnTo>
                  <a:pt x="7325510" y="4757712"/>
                </a:lnTo>
                <a:lnTo>
                  <a:pt x="7153242" y="4774118"/>
                </a:lnTo>
                <a:lnTo>
                  <a:pt x="6968668" y="4630566"/>
                </a:lnTo>
                <a:lnTo>
                  <a:pt x="6997380" y="4404985"/>
                </a:lnTo>
                <a:lnTo>
                  <a:pt x="7005583" y="4158897"/>
                </a:lnTo>
                <a:lnTo>
                  <a:pt x="7050701" y="3974330"/>
                </a:lnTo>
                <a:lnTo>
                  <a:pt x="7101972" y="3939467"/>
                </a:lnTo>
                <a:lnTo>
                  <a:pt x="6414949" y="3748749"/>
                </a:lnTo>
                <a:lnTo>
                  <a:pt x="5615131" y="3551878"/>
                </a:lnTo>
                <a:lnTo>
                  <a:pt x="4979379" y="2846424"/>
                </a:lnTo>
                <a:lnTo>
                  <a:pt x="4159052" y="2026129"/>
                </a:lnTo>
                <a:lnTo>
                  <a:pt x="3748889" y="1821055"/>
                </a:lnTo>
                <a:lnTo>
                  <a:pt x="3679162" y="1632388"/>
                </a:lnTo>
                <a:lnTo>
                  <a:pt x="3689416" y="1593424"/>
                </a:lnTo>
                <a:lnTo>
                  <a:pt x="3953971" y="795687"/>
                </a:lnTo>
                <a:lnTo>
                  <a:pt x="4339524" y="0"/>
                </a:lnTo>
                <a:lnTo>
                  <a:pt x="4458472" y="36914"/>
                </a:lnTo>
                <a:lnTo>
                  <a:pt x="4528199" y="139451"/>
                </a:lnTo>
                <a:lnTo>
                  <a:pt x="4733281" y="344524"/>
                </a:lnTo>
                <a:lnTo>
                  <a:pt x="4938362" y="631628"/>
                </a:lnTo>
                <a:lnTo>
                  <a:pt x="4971175" y="779281"/>
                </a:lnTo>
                <a:lnTo>
                  <a:pt x="5036801" y="894122"/>
                </a:lnTo>
                <a:lnTo>
                  <a:pt x="5077818" y="928984"/>
                </a:lnTo>
                <a:lnTo>
                  <a:pt x="5104478" y="934316"/>
                </a:lnTo>
                <a:lnTo>
                  <a:pt x="4364134" y="1287864"/>
                </a:lnTo>
                <a:lnTo>
                  <a:pt x="3351032" y="1472430"/>
                </a:lnTo>
                <a:lnTo>
                  <a:pt x="3285405" y="1460126"/>
                </a:lnTo>
                <a:lnTo>
                  <a:pt x="1903156" y="1574967"/>
                </a:lnTo>
                <a:lnTo>
                  <a:pt x="1300217" y="1632388"/>
                </a:lnTo>
                <a:lnTo>
                  <a:pt x="672667" y="1574967"/>
                </a:lnTo>
                <a:lnTo>
                  <a:pt x="0" y="1529851"/>
                </a:lnTo>
                <a:lnTo>
                  <a:pt x="139455" y="1739026"/>
                </a:lnTo>
                <a:lnTo>
                  <a:pt x="237895" y="1841563"/>
                </a:lnTo>
                <a:lnTo>
                  <a:pt x="285063" y="1845664"/>
                </a:lnTo>
                <a:lnTo>
                  <a:pt x="295317" y="1839512"/>
                </a:lnTo>
                <a:lnTo>
                  <a:pt x="285063" y="1845664"/>
                </a:lnTo>
                <a:lnTo>
                  <a:pt x="237895" y="1841563"/>
                </a:lnTo>
                <a:lnTo>
                  <a:pt x="237895" y="1718519"/>
                </a:lnTo>
                <a:lnTo>
                  <a:pt x="324029" y="1591373"/>
                </a:lnTo>
                <a:lnTo>
                  <a:pt x="360944" y="1472430"/>
                </a:lnTo>
                <a:lnTo>
                  <a:pt x="360944" y="1410908"/>
                </a:lnTo>
                <a:lnTo>
                  <a:pt x="410163" y="1349386"/>
                </a:lnTo>
                <a:lnTo>
                  <a:pt x="488094" y="1185327"/>
                </a:lnTo>
                <a:lnTo>
                  <a:pt x="533212" y="1082790"/>
                </a:lnTo>
                <a:lnTo>
                  <a:pt x="635753" y="1017166"/>
                </a:lnTo>
                <a:lnTo>
                  <a:pt x="734192" y="877716"/>
                </a:lnTo>
                <a:lnTo>
                  <a:pt x="836732" y="713657"/>
                </a:lnTo>
                <a:lnTo>
                  <a:pt x="947477" y="590613"/>
                </a:lnTo>
                <a:lnTo>
                  <a:pt x="980290" y="602917"/>
                </a:lnTo>
                <a:lnTo>
                  <a:pt x="1062322" y="516786"/>
                </a:lnTo>
                <a:lnTo>
                  <a:pt x="1095135" y="447061"/>
                </a:lnTo>
                <a:lnTo>
                  <a:pt x="1123847" y="385539"/>
                </a:lnTo>
                <a:lnTo>
                  <a:pt x="1123847" y="328118"/>
                </a:lnTo>
                <a:lnTo>
                  <a:pt x="1113593" y="326068"/>
                </a:lnTo>
                <a:lnTo>
                  <a:pt x="1148456" y="426554"/>
                </a:lnTo>
                <a:lnTo>
                  <a:pt x="1144355" y="529091"/>
                </a:lnTo>
                <a:lnTo>
                  <a:pt x="1164863" y="561902"/>
                </a:lnTo>
                <a:lnTo>
                  <a:pt x="1267404" y="566004"/>
                </a:lnTo>
                <a:lnTo>
                  <a:pt x="1451977" y="545497"/>
                </a:lnTo>
                <a:lnTo>
                  <a:pt x="1558619" y="520888"/>
                </a:lnTo>
                <a:lnTo>
                  <a:pt x="1636550" y="524989"/>
                </a:lnTo>
                <a:lnTo>
                  <a:pt x="1792412" y="373235"/>
                </a:lnTo>
                <a:lnTo>
                  <a:pt x="1862140" y="344524"/>
                </a:lnTo>
                <a:lnTo>
                  <a:pt x="1911360" y="287104"/>
                </a:lnTo>
                <a:lnTo>
                  <a:pt x="1847784" y="262495"/>
                </a:lnTo>
                <a:lnTo>
                  <a:pt x="1911360" y="287104"/>
                </a:lnTo>
                <a:lnTo>
                  <a:pt x="2108238" y="1205834"/>
                </a:lnTo>
                <a:lnTo>
                  <a:pt x="2518401" y="2436277"/>
                </a:lnTo>
                <a:lnTo>
                  <a:pt x="3104934" y="3026889"/>
                </a:lnTo>
                <a:lnTo>
                  <a:pt x="2920361" y="3305789"/>
                </a:lnTo>
                <a:lnTo>
                  <a:pt x="2231287" y="3629806"/>
                </a:lnTo>
                <a:lnTo>
                  <a:pt x="1595534" y="3830778"/>
                </a:lnTo>
                <a:lnTo>
                  <a:pt x="1546315" y="3830778"/>
                </a:lnTo>
              </a:path>
            </a:pathLst>
          </a:custGeom>
          <a:ln w="28575">
            <a:solidFill>
              <a:srgbClr val="9C3F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a Perouse direction">
            <a:extLst>
              <a:ext uri="{FF2B5EF4-FFF2-40B4-BE49-F238E27FC236}">
                <a16:creationId xmlns:a16="http://schemas.microsoft.com/office/drawing/2014/main" id="{0B308541-303A-CE90-E6FA-CAAD2FC5553C}"/>
              </a:ext>
            </a:extLst>
          </p:cNvPr>
          <p:cNvSpPr/>
          <p:nvPr/>
        </p:nvSpPr>
        <p:spPr>
          <a:xfrm rot="12178410">
            <a:off x="10546541" y="2530131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La Perouse direction">
            <a:extLst>
              <a:ext uri="{FF2B5EF4-FFF2-40B4-BE49-F238E27FC236}">
                <a16:creationId xmlns:a16="http://schemas.microsoft.com/office/drawing/2014/main" id="{AA63E901-97CA-C44F-1226-5EA24FC2BE74}"/>
              </a:ext>
            </a:extLst>
          </p:cNvPr>
          <p:cNvSpPr/>
          <p:nvPr/>
        </p:nvSpPr>
        <p:spPr>
          <a:xfrm rot="14415363">
            <a:off x="8647486" y="5606238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a Perouse direction">
            <a:extLst>
              <a:ext uri="{FF2B5EF4-FFF2-40B4-BE49-F238E27FC236}">
                <a16:creationId xmlns:a16="http://schemas.microsoft.com/office/drawing/2014/main" id="{3298A110-36E4-23AB-3931-33A8D380E007}"/>
              </a:ext>
            </a:extLst>
          </p:cNvPr>
          <p:cNvSpPr/>
          <p:nvPr/>
        </p:nvSpPr>
        <p:spPr>
          <a:xfrm rot="-4469116">
            <a:off x="8023013" y="4725446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La Perouse direction">
            <a:extLst>
              <a:ext uri="{FF2B5EF4-FFF2-40B4-BE49-F238E27FC236}">
                <a16:creationId xmlns:a16="http://schemas.microsoft.com/office/drawing/2014/main" id="{8671D581-AF9E-B311-8757-BDFF4F6ACE73}"/>
              </a:ext>
            </a:extLst>
          </p:cNvPr>
          <p:cNvSpPr/>
          <p:nvPr/>
        </p:nvSpPr>
        <p:spPr>
          <a:xfrm rot="1100830">
            <a:off x="5086247" y="2075893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La Perouse direction">
            <a:extLst>
              <a:ext uri="{FF2B5EF4-FFF2-40B4-BE49-F238E27FC236}">
                <a16:creationId xmlns:a16="http://schemas.microsoft.com/office/drawing/2014/main" id="{4B2C90C1-D2A4-A421-D3AD-F0A54CA3DD31}"/>
              </a:ext>
            </a:extLst>
          </p:cNvPr>
          <p:cNvSpPr/>
          <p:nvPr/>
        </p:nvSpPr>
        <p:spPr>
          <a:xfrm rot="9015252">
            <a:off x="6268541" y="1718039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La Perouse direction">
            <a:extLst>
              <a:ext uri="{FF2B5EF4-FFF2-40B4-BE49-F238E27FC236}">
                <a16:creationId xmlns:a16="http://schemas.microsoft.com/office/drawing/2014/main" id="{974A807A-EA09-4E13-8AE7-88CCAABB5969}"/>
              </a:ext>
            </a:extLst>
          </p:cNvPr>
          <p:cNvSpPr/>
          <p:nvPr/>
        </p:nvSpPr>
        <p:spPr>
          <a:xfrm rot="15873593">
            <a:off x="2866239" y="2485015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a Perouse direction">
            <a:extLst>
              <a:ext uri="{FF2B5EF4-FFF2-40B4-BE49-F238E27FC236}">
                <a16:creationId xmlns:a16="http://schemas.microsoft.com/office/drawing/2014/main" id="{1064D47E-D2F1-ED72-1772-070EB245E83B}"/>
              </a:ext>
            </a:extLst>
          </p:cNvPr>
          <p:cNvSpPr/>
          <p:nvPr/>
        </p:nvSpPr>
        <p:spPr>
          <a:xfrm rot="1524513">
            <a:off x="1713682" y="2148694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La Perouse direction">
            <a:extLst>
              <a:ext uri="{FF2B5EF4-FFF2-40B4-BE49-F238E27FC236}">
                <a16:creationId xmlns:a16="http://schemas.microsoft.com/office/drawing/2014/main" id="{F74824F2-822D-D74D-B08B-BFB56E82A44B}"/>
              </a:ext>
            </a:extLst>
          </p:cNvPr>
          <p:cNvSpPr/>
          <p:nvPr/>
        </p:nvSpPr>
        <p:spPr>
          <a:xfrm rot="2616234">
            <a:off x="2285859" y="1441190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La Perouse direction">
            <a:extLst>
              <a:ext uri="{FF2B5EF4-FFF2-40B4-BE49-F238E27FC236}">
                <a16:creationId xmlns:a16="http://schemas.microsoft.com/office/drawing/2014/main" id="{91B2062D-CD85-61B7-8465-31C4DA02C8B4}"/>
              </a:ext>
            </a:extLst>
          </p:cNvPr>
          <p:cNvSpPr/>
          <p:nvPr/>
        </p:nvSpPr>
        <p:spPr>
          <a:xfrm rot="14688968">
            <a:off x="3840376" y="4349136"/>
            <a:ext cx="114300" cy="127000"/>
          </a:xfrm>
          <a:prstGeom prst="triangle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La Perouse after 10 March 1788">
            <a:extLst>
              <a:ext uri="{FF2B5EF4-FFF2-40B4-BE49-F238E27FC236}">
                <a16:creationId xmlns:a16="http://schemas.microsoft.com/office/drawing/2014/main" id="{F3BC5E7A-C27A-24D8-6F3B-FB095D079F82}"/>
              </a:ext>
            </a:extLst>
          </p:cNvPr>
          <p:cNvSpPr/>
          <p:nvPr/>
        </p:nvSpPr>
        <p:spPr>
          <a:xfrm>
            <a:off x="2868018" y="3860987"/>
            <a:ext cx="635753" cy="914630"/>
          </a:xfrm>
          <a:custGeom>
            <a:avLst/>
            <a:gdLst/>
            <a:ahLst/>
            <a:cxnLst/>
            <a:rect l="0" t="0" r="0" b="0"/>
            <a:pathLst>
              <a:path w="635753" h="914630">
                <a:moveTo>
                  <a:pt x="0" y="914629"/>
                </a:moveTo>
                <a:lnTo>
                  <a:pt x="49219" y="914629"/>
                </a:lnTo>
                <a:lnTo>
                  <a:pt x="274809" y="545497"/>
                </a:lnTo>
                <a:lnTo>
                  <a:pt x="635752" y="0"/>
                </a:lnTo>
              </a:path>
            </a:pathLst>
          </a:custGeom>
          <a:ln w="25400" cap="rnd">
            <a:solidFill>
              <a:srgbClr val="9C3F7B"/>
            </a:solidFill>
            <a:prstDash val="dot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p point">
            <a:extLst>
              <a:ext uri="{FF2B5EF4-FFF2-40B4-BE49-F238E27FC236}">
                <a16:creationId xmlns:a16="http://schemas.microsoft.com/office/drawing/2014/main" id="{7D92B1B8-EA96-BB11-C4BA-983761DF3377}"/>
              </a:ext>
            </a:extLst>
          </p:cNvPr>
          <p:cNvSpPr/>
          <p:nvPr/>
        </p:nvSpPr>
        <p:spPr>
          <a:xfrm>
            <a:off x="11199095" y="1355652"/>
            <a:ext cx="88900" cy="889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30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Map point">
            <a:extLst>
              <a:ext uri="{FF2B5EF4-FFF2-40B4-BE49-F238E27FC236}">
                <a16:creationId xmlns:a16="http://schemas.microsoft.com/office/drawing/2014/main" id="{6E1EFF51-294E-9C75-FD7F-489B4385F586}"/>
              </a:ext>
            </a:extLst>
          </p:cNvPr>
          <p:cNvSpPr/>
          <p:nvPr/>
        </p:nvSpPr>
        <p:spPr>
          <a:xfrm>
            <a:off x="8381276" y="4837805"/>
            <a:ext cx="88900" cy="889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30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Map point">
            <a:extLst>
              <a:ext uri="{FF2B5EF4-FFF2-40B4-BE49-F238E27FC236}">
                <a16:creationId xmlns:a16="http://schemas.microsoft.com/office/drawing/2014/main" id="{53770BAA-1479-02A4-960E-B26AF5DD2F58}"/>
              </a:ext>
            </a:extLst>
          </p:cNvPr>
          <p:cNvSpPr/>
          <p:nvPr/>
        </p:nvSpPr>
        <p:spPr>
          <a:xfrm>
            <a:off x="6379680" y="1835525"/>
            <a:ext cx="88900" cy="889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30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Map point">
            <a:extLst>
              <a:ext uri="{FF2B5EF4-FFF2-40B4-BE49-F238E27FC236}">
                <a16:creationId xmlns:a16="http://schemas.microsoft.com/office/drawing/2014/main" id="{6A18099D-6A02-F511-148F-2A6D21A8F354}"/>
              </a:ext>
            </a:extLst>
          </p:cNvPr>
          <p:cNvSpPr/>
          <p:nvPr/>
        </p:nvSpPr>
        <p:spPr>
          <a:xfrm>
            <a:off x="1277253" y="2430239"/>
            <a:ext cx="88900" cy="889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30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Map point">
            <a:extLst>
              <a:ext uri="{FF2B5EF4-FFF2-40B4-BE49-F238E27FC236}">
                <a16:creationId xmlns:a16="http://schemas.microsoft.com/office/drawing/2014/main" id="{EB27C017-9792-71F7-DFC1-EBB51F91562F}"/>
              </a:ext>
            </a:extLst>
          </p:cNvPr>
          <p:cNvSpPr/>
          <p:nvPr/>
        </p:nvSpPr>
        <p:spPr>
          <a:xfrm>
            <a:off x="3127088" y="1166984"/>
            <a:ext cx="88900" cy="889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30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Map point">
            <a:extLst>
              <a:ext uri="{FF2B5EF4-FFF2-40B4-BE49-F238E27FC236}">
                <a16:creationId xmlns:a16="http://schemas.microsoft.com/office/drawing/2014/main" id="{4EE32DB2-4E48-6299-4912-77EF31D5CC70}"/>
              </a:ext>
            </a:extLst>
          </p:cNvPr>
          <p:cNvSpPr/>
          <p:nvPr/>
        </p:nvSpPr>
        <p:spPr>
          <a:xfrm>
            <a:off x="2823568" y="4731166"/>
            <a:ext cx="88900" cy="8890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2303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Map point">
            <a:extLst>
              <a:ext uri="{FF2B5EF4-FFF2-40B4-BE49-F238E27FC236}">
                <a16:creationId xmlns:a16="http://schemas.microsoft.com/office/drawing/2014/main" id="{C12C9084-CA5A-71F4-AEE4-CE22C4382C46}"/>
              </a:ext>
            </a:extLst>
          </p:cNvPr>
          <p:cNvSpPr/>
          <p:nvPr/>
        </p:nvSpPr>
        <p:spPr>
          <a:xfrm>
            <a:off x="3440270" y="3797487"/>
            <a:ext cx="127000" cy="127000"/>
          </a:xfrm>
          <a:prstGeom prst="ellipse">
            <a:avLst/>
          </a:prstGeom>
          <a:solidFill>
            <a:srgbClr val="9C3F7B"/>
          </a:solidFill>
          <a:ln w="15875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Summary (hidden in the source) card">
            <a:extLst>
              <a:ext uri="{FF2B5EF4-FFF2-40B4-BE49-F238E27FC236}">
                <a16:creationId xmlns:a16="http://schemas.microsoft.com/office/drawing/2014/main" id="{2FE4243C-82F7-9A16-F0E2-6F29176C2169}"/>
              </a:ext>
            </a:extLst>
          </p:cNvPr>
          <p:cNvSpPr/>
          <p:nvPr/>
        </p:nvSpPr>
        <p:spPr>
          <a:xfrm>
            <a:off x="558800" y="5918200"/>
            <a:ext cx="11074400" cy="62484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Summary (hidden in the source)">
            <a:extLst>
              <a:ext uri="{FF2B5EF4-FFF2-40B4-BE49-F238E27FC236}">
                <a16:creationId xmlns:a16="http://schemas.microsoft.com/office/drawing/2014/main" id="{66DEBCDA-A00B-D03D-0A11-78CF5F6C5BC2}"/>
              </a:ext>
            </a:extLst>
          </p:cNvPr>
          <p:cNvSpPr txBox="1"/>
          <p:nvPr/>
        </p:nvSpPr>
        <p:spPr>
          <a:xfrm>
            <a:off x="774700" y="6032500"/>
            <a:ext cx="10718800" cy="396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300" i="1" dirty="0">
                <a:solidFill>
                  <a:srgbClr val="55606C"/>
                </a:solidFill>
                <a:latin typeface="Calibri" panose="020F0502020204030204" pitchFamily="34" charset="0"/>
              </a:rPr>
              <a:t>В XVIII — начале XIX в. были совершены важные географические открытия, позволившие лучше узнать Землю. Они были тесно связаны с политикой. В то же время, знакомясь с миром и встречаясь с другими народами, европейцы глубже понимали и самих себя.</a:t>
            </a:r>
          </a:p>
        </p:txBody>
      </p:sp>
      <p:sp>
        <p:nvSpPr>
          <p:cNvPr id="28" name="Summary (hidden in the source) bar">
            <a:extLst>
              <a:ext uri="{FF2B5EF4-FFF2-40B4-BE49-F238E27FC236}">
                <a16:creationId xmlns:a16="http://schemas.microsoft.com/office/drawing/2014/main" id="{93441139-C454-1E56-3614-310B7E4535CB}"/>
              </a:ext>
            </a:extLst>
          </p:cNvPr>
          <p:cNvSpPr/>
          <p:nvPr/>
        </p:nvSpPr>
        <p:spPr>
          <a:xfrm>
            <a:off x="660400" y="6045200"/>
            <a:ext cx="50800" cy="370840"/>
          </a:xfrm>
          <a:prstGeom prst="rect">
            <a:avLst/>
          </a:prstGeom>
          <a:solidFill>
            <a:srgbClr val="B0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Label Евразия">
            <a:extLst>
              <a:ext uri="{FF2B5EF4-FFF2-40B4-BE49-F238E27FC236}">
                <a16:creationId xmlns:a16="http://schemas.microsoft.com/office/drawing/2014/main" id="{FC8E2522-483C-E1A4-6359-48093C088D8A}"/>
              </a:ext>
            </a:extLst>
          </p:cNvPr>
          <p:cNvSpPr txBox="1"/>
          <p:nvPr/>
        </p:nvSpPr>
        <p:spPr>
          <a:xfrm>
            <a:off x="367077" y="1146749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Евразия</a:t>
            </a:r>
          </a:p>
        </p:txBody>
      </p:sp>
      <p:sp>
        <p:nvSpPr>
          <p:cNvPr id="30" name="Label Северная Америка">
            <a:extLst>
              <a:ext uri="{FF2B5EF4-FFF2-40B4-BE49-F238E27FC236}">
                <a16:creationId xmlns:a16="http://schemas.microsoft.com/office/drawing/2014/main" id="{91A4BC2F-56D8-6368-5664-ADA36F84F161}"/>
              </a:ext>
            </a:extLst>
          </p:cNvPr>
          <p:cNvSpPr txBox="1"/>
          <p:nvPr/>
        </p:nvSpPr>
        <p:spPr>
          <a:xfrm>
            <a:off x="6355456" y="1392837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Северная Америка</a:t>
            </a:r>
          </a:p>
        </p:txBody>
      </p:sp>
      <p:sp>
        <p:nvSpPr>
          <p:cNvPr id="31" name="Label Южная Америка">
            <a:extLst>
              <a:ext uri="{FF2B5EF4-FFF2-40B4-BE49-F238E27FC236}">
                <a16:creationId xmlns:a16="http://schemas.microsoft.com/office/drawing/2014/main" id="{C346D5DD-8061-DDDC-4D09-D5ABF6406CB1}"/>
              </a:ext>
            </a:extLst>
          </p:cNvPr>
          <p:cNvSpPr txBox="1"/>
          <p:nvPr/>
        </p:nvSpPr>
        <p:spPr>
          <a:xfrm>
            <a:off x="8078141" y="3689663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Южная Америка</a:t>
            </a:r>
          </a:p>
        </p:txBody>
      </p:sp>
      <p:sp>
        <p:nvSpPr>
          <p:cNvPr id="32" name="Label Африка">
            <a:extLst>
              <a:ext uri="{FF2B5EF4-FFF2-40B4-BE49-F238E27FC236}">
                <a16:creationId xmlns:a16="http://schemas.microsoft.com/office/drawing/2014/main" id="{C58959EE-C730-4EF4-814E-7829A9AE31B0}"/>
              </a:ext>
            </a:extLst>
          </p:cNvPr>
          <p:cNvSpPr txBox="1"/>
          <p:nvPr/>
        </p:nvSpPr>
        <p:spPr>
          <a:xfrm>
            <a:off x="10083800" y="3115457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95000"/>
              </a:lnSpc>
            </a:pPr>
            <a:r>
              <a:rPr lang="ru-RU" sz="115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Африка</a:t>
            </a:r>
          </a:p>
        </p:txBody>
      </p:sp>
      <p:sp>
        <p:nvSpPr>
          <p:cNvPr id="33" name="Label Австралия">
            <a:extLst>
              <a:ext uri="{FF2B5EF4-FFF2-40B4-BE49-F238E27FC236}">
                <a16:creationId xmlns:a16="http://schemas.microsoft.com/office/drawing/2014/main" id="{66A82D55-BD8E-C355-B58F-1862517C279B}"/>
              </a:ext>
            </a:extLst>
          </p:cNvPr>
          <p:cNvSpPr txBox="1"/>
          <p:nvPr/>
        </p:nvSpPr>
        <p:spPr>
          <a:xfrm>
            <a:off x="1269436" y="4263870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cap="all" spc="150" dirty="0">
                <a:solidFill>
                  <a:srgbClr val="55606C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Австралия</a:t>
            </a:r>
          </a:p>
        </p:txBody>
      </p:sp>
      <p:sp>
        <p:nvSpPr>
          <p:cNvPr id="34" name="Label Тихий океан">
            <a:extLst>
              <a:ext uri="{FF2B5EF4-FFF2-40B4-BE49-F238E27FC236}">
                <a16:creationId xmlns:a16="http://schemas.microsoft.com/office/drawing/2014/main" id="{F0C9E840-598E-17F7-D2C5-C4434B7FDFD8}"/>
              </a:ext>
            </a:extLst>
          </p:cNvPr>
          <p:cNvSpPr txBox="1"/>
          <p:nvPr/>
        </p:nvSpPr>
        <p:spPr>
          <a:xfrm>
            <a:off x="5289033" y="3525604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i="1" dirty="0">
                <a:solidFill>
                  <a:srgbClr val="2A6F84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Тихий океан</a:t>
            </a:r>
          </a:p>
        </p:txBody>
      </p:sp>
      <p:sp>
        <p:nvSpPr>
          <p:cNvPr id="35" name="Label Атлантический океан">
            <a:extLst>
              <a:ext uri="{FF2B5EF4-FFF2-40B4-BE49-F238E27FC236}">
                <a16:creationId xmlns:a16="http://schemas.microsoft.com/office/drawing/2014/main" id="{1833446C-752A-9004-D219-075DE89EFC6A}"/>
              </a:ext>
            </a:extLst>
          </p:cNvPr>
          <p:cNvSpPr txBox="1"/>
          <p:nvPr/>
        </p:nvSpPr>
        <p:spPr>
          <a:xfrm>
            <a:off x="9062532" y="2623280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i="1" dirty="0">
                <a:solidFill>
                  <a:srgbClr val="2A6F84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Атлантический океан</a:t>
            </a:r>
          </a:p>
        </p:txBody>
      </p:sp>
      <p:sp>
        <p:nvSpPr>
          <p:cNvPr id="36" name="Label Брест">
            <a:extLst>
              <a:ext uri="{FF2B5EF4-FFF2-40B4-BE49-F238E27FC236}">
                <a16:creationId xmlns:a16="http://schemas.microsoft.com/office/drawing/2014/main" id="{7F65B331-6485-F5E7-78CC-72F3AAA4FAF2}"/>
              </a:ext>
            </a:extLst>
          </p:cNvPr>
          <p:cNvSpPr txBox="1"/>
          <p:nvPr/>
        </p:nvSpPr>
        <p:spPr>
          <a:xfrm>
            <a:off x="10083800" y="1146749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Брест</a:t>
            </a:r>
          </a:p>
        </p:txBody>
      </p:sp>
      <p:sp>
        <p:nvSpPr>
          <p:cNvPr id="37" name="Label Канарские о-ва">
            <a:extLst>
              <a:ext uri="{FF2B5EF4-FFF2-40B4-BE49-F238E27FC236}">
                <a16:creationId xmlns:a16="http://schemas.microsoft.com/office/drawing/2014/main" id="{50F449AA-054A-2947-45FA-E9224A3A467D}"/>
              </a:ext>
            </a:extLst>
          </p:cNvPr>
          <p:cNvSpPr txBox="1"/>
          <p:nvPr/>
        </p:nvSpPr>
        <p:spPr>
          <a:xfrm>
            <a:off x="9554728" y="2049073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Канарские о-ва</a:t>
            </a:r>
          </a:p>
        </p:txBody>
      </p:sp>
      <p:sp>
        <p:nvSpPr>
          <p:cNvPr id="38" name="Label Консепсьон">
            <a:extLst>
              <a:ext uri="{FF2B5EF4-FFF2-40B4-BE49-F238E27FC236}">
                <a16:creationId xmlns:a16="http://schemas.microsoft.com/office/drawing/2014/main" id="{18692863-2638-B6DC-D9B4-4295BF40590D}"/>
              </a:ext>
            </a:extLst>
          </p:cNvPr>
          <p:cNvSpPr txBox="1"/>
          <p:nvPr/>
        </p:nvSpPr>
        <p:spPr>
          <a:xfrm>
            <a:off x="7093750" y="4715032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 err="1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Консепсьон</a:t>
            </a:r>
            <a:endParaRPr lang="ru-RU" sz="1150" dirty="0">
              <a:solidFill>
                <a:srgbClr val="22303F"/>
              </a:solidFill>
              <a:effectLst>
                <a:glow rad="50800">
                  <a:srgbClr val="FFFFFF">
                    <a:alpha val="80000"/>
                  </a:srgbClr>
                </a:glow>
              </a:effectLst>
              <a:latin typeface="Cambria" panose="02040503050406030204" pitchFamily="18" charset="0"/>
            </a:endParaRPr>
          </a:p>
        </p:txBody>
      </p:sp>
      <p:sp>
        <p:nvSpPr>
          <p:cNvPr id="39" name="Label Огненная Земля">
            <a:extLst>
              <a:ext uri="{FF2B5EF4-FFF2-40B4-BE49-F238E27FC236}">
                <a16:creationId xmlns:a16="http://schemas.microsoft.com/office/drawing/2014/main" id="{E6EB7BC6-6AC8-F7EB-7977-2E1F13688A8B}"/>
              </a:ext>
            </a:extLst>
          </p:cNvPr>
          <p:cNvSpPr txBox="1"/>
          <p:nvPr/>
        </p:nvSpPr>
        <p:spPr>
          <a:xfrm>
            <a:off x="6847652" y="5535327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Огненная Земля</a:t>
            </a:r>
          </a:p>
        </p:txBody>
      </p:sp>
      <p:sp>
        <p:nvSpPr>
          <p:cNvPr id="40" name="Label о. Пасхи">
            <a:extLst>
              <a:ext uri="{FF2B5EF4-FFF2-40B4-BE49-F238E27FC236}">
                <a16:creationId xmlns:a16="http://schemas.microsoft.com/office/drawing/2014/main" id="{0962D937-8D19-8F19-0622-B46A866D0E17}"/>
              </a:ext>
            </a:extLst>
          </p:cNvPr>
          <p:cNvSpPr txBox="1"/>
          <p:nvPr/>
        </p:nvSpPr>
        <p:spPr>
          <a:xfrm>
            <a:off x="6068342" y="4509958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о. Пасхи</a:t>
            </a:r>
          </a:p>
        </p:txBody>
      </p:sp>
      <p:sp>
        <p:nvSpPr>
          <p:cNvPr id="41" name="Label Гавайские о-ва">
            <a:extLst>
              <a:ext uri="{FF2B5EF4-FFF2-40B4-BE49-F238E27FC236}">
                <a16:creationId xmlns:a16="http://schemas.microsoft.com/office/drawing/2014/main" id="{ABBA8B97-F3A1-AB4C-A010-C1456D08F826}"/>
              </a:ext>
            </a:extLst>
          </p:cNvPr>
          <p:cNvSpPr txBox="1"/>
          <p:nvPr/>
        </p:nvSpPr>
        <p:spPr>
          <a:xfrm>
            <a:off x="4140576" y="2254147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Гавайские о-ва</a:t>
            </a:r>
          </a:p>
        </p:txBody>
      </p:sp>
      <p:sp>
        <p:nvSpPr>
          <p:cNvPr id="42" name="Label Монтерей">
            <a:extLst>
              <a:ext uri="{FF2B5EF4-FFF2-40B4-BE49-F238E27FC236}">
                <a16:creationId xmlns:a16="http://schemas.microsoft.com/office/drawing/2014/main" id="{B095063A-EBF2-4646-3E1C-2E437EDDA74C}"/>
              </a:ext>
            </a:extLst>
          </p:cNvPr>
          <p:cNvSpPr txBox="1"/>
          <p:nvPr/>
        </p:nvSpPr>
        <p:spPr>
          <a:xfrm>
            <a:off x="5083951" y="1885014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Монтерей</a:t>
            </a:r>
          </a:p>
        </p:txBody>
      </p:sp>
      <p:sp>
        <p:nvSpPr>
          <p:cNvPr id="43" name="Label зал. Аляска">
            <a:extLst>
              <a:ext uri="{FF2B5EF4-FFF2-40B4-BE49-F238E27FC236}">
                <a16:creationId xmlns:a16="http://schemas.microsoft.com/office/drawing/2014/main" id="{26A8F394-5ECD-3FB3-5ADB-4578F1594557}"/>
              </a:ext>
            </a:extLst>
          </p:cNvPr>
          <p:cNvSpPr txBox="1"/>
          <p:nvPr/>
        </p:nvSpPr>
        <p:spPr>
          <a:xfrm>
            <a:off x="4550739" y="1023704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i="1" dirty="0">
                <a:solidFill>
                  <a:srgbClr val="2A6F84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зал. Аляска</a:t>
            </a:r>
          </a:p>
        </p:txBody>
      </p:sp>
      <p:sp>
        <p:nvSpPr>
          <p:cNvPr id="44" name="Label п-ов Камчатка">
            <a:extLst>
              <a:ext uri="{FF2B5EF4-FFF2-40B4-BE49-F238E27FC236}">
                <a16:creationId xmlns:a16="http://schemas.microsoft.com/office/drawing/2014/main" id="{26B11FE7-81F2-0C58-0224-DA4B8F7639DD}"/>
              </a:ext>
            </a:extLst>
          </p:cNvPr>
          <p:cNvSpPr txBox="1"/>
          <p:nvPr/>
        </p:nvSpPr>
        <p:spPr>
          <a:xfrm>
            <a:off x="2335859" y="818630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п-ов Камчатка</a:t>
            </a:r>
          </a:p>
        </p:txBody>
      </p:sp>
      <p:sp>
        <p:nvSpPr>
          <p:cNvPr id="45" name="Label Петропавловск">
            <a:extLst>
              <a:ext uri="{FF2B5EF4-FFF2-40B4-BE49-F238E27FC236}">
                <a16:creationId xmlns:a16="http://schemas.microsoft.com/office/drawing/2014/main" id="{0FAD2258-C006-7782-F92C-A98C2A6DC5DA}"/>
              </a:ext>
            </a:extLst>
          </p:cNvPr>
          <p:cNvSpPr txBox="1"/>
          <p:nvPr/>
        </p:nvSpPr>
        <p:spPr>
          <a:xfrm>
            <a:off x="2828055" y="1187763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Петропавловск</a:t>
            </a:r>
          </a:p>
        </p:txBody>
      </p:sp>
      <p:sp>
        <p:nvSpPr>
          <p:cNvPr id="46" name="Label о. Сахалин">
            <a:extLst>
              <a:ext uri="{FF2B5EF4-FFF2-40B4-BE49-F238E27FC236}">
                <a16:creationId xmlns:a16="http://schemas.microsoft.com/office/drawing/2014/main" id="{C49AB488-E2A8-845D-E07D-8BCB30F76975}"/>
              </a:ext>
            </a:extLst>
          </p:cNvPr>
          <p:cNvSpPr txBox="1"/>
          <p:nvPr/>
        </p:nvSpPr>
        <p:spPr>
          <a:xfrm>
            <a:off x="1966713" y="1064719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о. Сахалин</a:t>
            </a:r>
          </a:p>
        </p:txBody>
      </p:sp>
      <p:sp>
        <p:nvSpPr>
          <p:cNvPr id="47" name="Label пр. Лаперуза">
            <a:extLst>
              <a:ext uri="{FF2B5EF4-FFF2-40B4-BE49-F238E27FC236}">
                <a16:creationId xmlns:a16="http://schemas.microsoft.com/office/drawing/2014/main" id="{4B3C850B-DE6D-90FE-1986-0B02C5E5A318}"/>
              </a:ext>
            </a:extLst>
          </p:cNvPr>
          <p:cNvSpPr txBox="1"/>
          <p:nvPr/>
        </p:nvSpPr>
        <p:spPr>
          <a:xfrm>
            <a:off x="1597566" y="1515881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i="1" dirty="0">
                <a:solidFill>
                  <a:srgbClr val="9C3F7B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пр. Лаперуза</a:t>
            </a:r>
          </a:p>
        </p:txBody>
      </p:sp>
      <p:sp>
        <p:nvSpPr>
          <p:cNvPr id="48" name="Label Макао">
            <a:extLst>
              <a:ext uri="{FF2B5EF4-FFF2-40B4-BE49-F238E27FC236}">
                <a16:creationId xmlns:a16="http://schemas.microsoft.com/office/drawing/2014/main" id="{86F96F23-AA86-B17D-9626-920F4B96687D}"/>
              </a:ext>
            </a:extLst>
          </p:cNvPr>
          <p:cNvSpPr txBox="1"/>
          <p:nvPr/>
        </p:nvSpPr>
        <p:spPr>
          <a:xfrm>
            <a:off x="330200" y="2295162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Макао</a:t>
            </a:r>
          </a:p>
        </p:txBody>
      </p:sp>
      <p:sp>
        <p:nvSpPr>
          <p:cNvPr id="49" name="Label Филиппинские о-ва">
            <a:extLst>
              <a:ext uri="{FF2B5EF4-FFF2-40B4-BE49-F238E27FC236}">
                <a16:creationId xmlns:a16="http://schemas.microsoft.com/office/drawing/2014/main" id="{D01E190D-19A9-2B84-759E-04AC5362F800}"/>
              </a:ext>
            </a:extLst>
          </p:cNvPr>
          <p:cNvSpPr txBox="1"/>
          <p:nvPr/>
        </p:nvSpPr>
        <p:spPr>
          <a:xfrm>
            <a:off x="1023338" y="2746324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Филиппинские о-ва</a:t>
            </a:r>
          </a:p>
        </p:txBody>
      </p:sp>
      <p:sp>
        <p:nvSpPr>
          <p:cNvPr id="50" name="Label о-ва Самоа">
            <a:extLst>
              <a:ext uri="{FF2B5EF4-FFF2-40B4-BE49-F238E27FC236}">
                <a16:creationId xmlns:a16="http://schemas.microsoft.com/office/drawing/2014/main" id="{3DDA4FA6-ABA0-C010-DB31-F09BF1C00214}"/>
              </a:ext>
            </a:extLst>
          </p:cNvPr>
          <p:cNvSpPr txBox="1"/>
          <p:nvPr/>
        </p:nvSpPr>
        <p:spPr>
          <a:xfrm>
            <a:off x="3976511" y="3771693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о-ва Самоа</a:t>
            </a:r>
          </a:p>
        </p:txBody>
      </p:sp>
      <p:sp>
        <p:nvSpPr>
          <p:cNvPr id="51" name="Label о-ва Тонга">
            <a:extLst>
              <a:ext uri="{FF2B5EF4-FFF2-40B4-BE49-F238E27FC236}">
                <a16:creationId xmlns:a16="http://schemas.microsoft.com/office/drawing/2014/main" id="{C94F1782-6A21-1D03-82E4-684976A585FE}"/>
              </a:ext>
            </a:extLst>
          </p:cNvPr>
          <p:cNvSpPr txBox="1"/>
          <p:nvPr/>
        </p:nvSpPr>
        <p:spPr>
          <a:xfrm>
            <a:off x="3566348" y="4304885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22303F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о-ва Тонга</a:t>
            </a:r>
          </a:p>
        </p:txBody>
      </p:sp>
      <p:sp>
        <p:nvSpPr>
          <p:cNvPr id="52" name="Label о. Ваниколо (Лаперуза)">
            <a:extLst>
              <a:ext uri="{FF2B5EF4-FFF2-40B4-BE49-F238E27FC236}">
                <a16:creationId xmlns:a16="http://schemas.microsoft.com/office/drawing/2014/main" id="{E3624D8F-8561-7817-5604-D7BF9F8AB3BE}"/>
              </a:ext>
            </a:extLst>
          </p:cNvPr>
          <p:cNvSpPr txBox="1"/>
          <p:nvPr/>
        </p:nvSpPr>
        <p:spPr>
          <a:xfrm>
            <a:off x="2007729" y="3525604"/>
            <a:ext cx="1778000" cy="166497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>
              <a:lnSpc>
                <a:spcPct val="95000"/>
              </a:lnSpc>
            </a:pPr>
            <a:r>
              <a:rPr lang="ru-RU" sz="1150" dirty="0">
                <a:solidFill>
                  <a:srgbClr val="9C3F7B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о. </a:t>
            </a:r>
            <a:r>
              <a:rPr lang="ru-RU" sz="1150" dirty="0" err="1">
                <a:solidFill>
                  <a:srgbClr val="9C3F7B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Ваниколо</a:t>
            </a:r>
            <a:r>
              <a:rPr lang="ru-RU" sz="1150" dirty="0">
                <a:solidFill>
                  <a:srgbClr val="9C3F7B"/>
                </a:solidFill>
                <a:effectLst>
                  <a:glow rad="50800">
                    <a:srgbClr val="FFFFFF">
                      <a:alpha val="80000"/>
                    </a:srgbClr>
                  </a:glow>
                </a:effectLst>
                <a:latin typeface="Cambria" panose="02040503050406030204" pitchFamily="18" charset="0"/>
              </a:rPr>
              <a:t> (Лаперуза)</a:t>
            </a:r>
          </a:p>
        </p:txBody>
      </p:sp>
      <p:grpSp>
        <p:nvGrpSpPr>
          <p:cNvPr id="70" name="Compass rose">
            <a:extLst>
              <a:ext uri="{FF2B5EF4-FFF2-40B4-BE49-F238E27FC236}">
                <a16:creationId xmlns:a16="http://schemas.microsoft.com/office/drawing/2014/main" id="{F5E901A9-DD4B-6EE9-4B87-1E66714966DE}"/>
              </a:ext>
            </a:extLst>
          </p:cNvPr>
          <p:cNvGrpSpPr/>
          <p:nvPr/>
        </p:nvGrpSpPr>
        <p:grpSpPr>
          <a:xfrm>
            <a:off x="685800" y="5207000"/>
            <a:ext cx="508001" cy="508001"/>
            <a:chOff x="685800" y="5207000"/>
            <a:chExt cx="508001" cy="508001"/>
          </a:xfrm>
        </p:grpSpPr>
        <p:sp>
          <p:nvSpPr>
            <p:cNvPr id="53" name="Овал 52">
              <a:extLst>
                <a:ext uri="{FF2B5EF4-FFF2-40B4-BE49-F238E27FC236}">
                  <a16:creationId xmlns:a16="http://schemas.microsoft.com/office/drawing/2014/main" id="{EADCFBEE-8607-725E-7626-976F488A454D}"/>
                </a:ext>
              </a:extLst>
            </p:cNvPr>
            <p:cNvSpPr/>
            <p:nvPr/>
          </p:nvSpPr>
          <p:spPr>
            <a:xfrm>
              <a:off x="741680" y="5262880"/>
              <a:ext cx="396240" cy="396240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олилиния: фигура 53">
              <a:extLst>
                <a:ext uri="{FF2B5EF4-FFF2-40B4-BE49-F238E27FC236}">
                  <a16:creationId xmlns:a16="http://schemas.microsoft.com/office/drawing/2014/main" id="{E318DDF3-8412-59E4-AC5B-496796706C8A}"/>
                </a:ext>
              </a:extLst>
            </p:cNvPr>
            <p:cNvSpPr/>
            <p:nvPr/>
          </p:nvSpPr>
          <p:spPr>
            <a:xfrm>
              <a:off x="899160" y="5207000"/>
              <a:ext cx="40641" cy="254001"/>
            </a:xfrm>
            <a:custGeom>
              <a:avLst/>
              <a:gdLst/>
              <a:ahLst/>
              <a:cxnLst/>
              <a:rect l="0" t="0" r="0" b="0"/>
              <a:pathLst>
                <a:path w="40641" h="254001">
                  <a:moveTo>
                    <a:pt x="40640" y="254000"/>
                  </a:moveTo>
                  <a:lnTo>
                    <a:pt x="40640" y="0"/>
                  </a:lnTo>
                  <a:lnTo>
                    <a:pt x="0" y="254000"/>
                  </a:lnTo>
                  <a:close/>
                </a:path>
              </a:pathLst>
            </a:custGeom>
            <a:solidFill>
              <a:srgbClr val="9C3F7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Полилиния: фигура 54">
              <a:extLst>
                <a:ext uri="{FF2B5EF4-FFF2-40B4-BE49-F238E27FC236}">
                  <a16:creationId xmlns:a16="http://schemas.microsoft.com/office/drawing/2014/main" id="{11079935-745B-CD3D-95CE-5162F53C1168}"/>
                </a:ext>
              </a:extLst>
            </p:cNvPr>
            <p:cNvSpPr/>
            <p:nvPr/>
          </p:nvSpPr>
          <p:spPr>
            <a:xfrm>
              <a:off x="939800" y="5207000"/>
              <a:ext cx="40641" cy="254001"/>
            </a:xfrm>
            <a:custGeom>
              <a:avLst/>
              <a:gdLst/>
              <a:ahLst/>
              <a:cxnLst/>
              <a:rect l="0" t="0" r="0" b="0"/>
              <a:pathLst>
                <a:path w="40641" h="254001">
                  <a:moveTo>
                    <a:pt x="0" y="254000"/>
                  </a:moveTo>
                  <a:lnTo>
                    <a:pt x="0" y="0"/>
                  </a:lnTo>
                  <a:lnTo>
                    <a:pt x="40640" y="2540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6" name="Полилиния: фигура 55">
              <a:extLst>
                <a:ext uri="{FF2B5EF4-FFF2-40B4-BE49-F238E27FC236}">
                  <a16:creationId xmlns:a16="http://schemas.microsoft.com/office/drawing/2014/main" id="{FBFE67BB-1F9C-B519-702F-3DC144D8877F}"/>
                </a:ext>
              </a:extLst>
            </p:cNvPr>
            <p:cNvSpPr/>
            <p:nvPr/>
          </p:nvSpPr>
          <p:spPr>
            <a:xfrm>
              <a:off x="911063" y="5349645"/>
              <a:ext cx="140093" cy="111356"/>
            </a:xfrm>
            <a:custGeom>
              <a:avLst/>
              <a:gdLst/>
              <a:ahLst/>
              <a:cxnLst/>
              <a:rect l="0" t="0" r="0" b="0"/>
              <a:pathLst>
                <a:path w="140093" h="111356">
                  <a:moveTo>
                    <a:pt x="28737" y="111355"/>
                  </a:moveTo>
                  <a:lnTo>
                    <a:pt x="140092" y="0"/>
                  </a:lnTo>
                  <a:lnTo>
                    <a:pt x="0" y="82618"/>
                  </a:lnTo>
                  <a:close/>
                </a:path>
              </a:pathLst>
            </a:custGeom>
            <a:solidFill>
              <a:srgbClr val="9C3F7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Полилиния: фигура 56">
              <a:extLst>
                <a:ext uri="{FF2B5EF4-FFF2-40B4-BE49-F238E27FC236}">
                  <a16:creationId xmlns:a16="http://schemas.microsoft.com/office/drawing/2014/main" id="{2EDA7207-A845-A483-3165-1DC7157DAE50}"/>
                </a:ext>
              </a:extLst>
            </p:cNvPr>
            <p:cNvSpPr/>
            <p:nvPr/>
          </p:nvSpPr>
          <p:spPr>
            <a:xfrm>
              <a:off x="939800" y="5349645"/>
              <a:ext cx="111356" cy="140093"/>
            </a:xfrm>
            <a:custGeom>
              <a:avLst/>
              <a:gdLst/>
              <a:ahLst/>
              <a:cxnLst/>
              <a:rect l="0" t="0" r="0" b="0"/>
              <a:pathLst>
                <a:path w="111356" h="140093">
                  <a:moveTo>
                    <a:pt x="0" y="111355"/>
                  </a:moveTo>
                  <a:lnTo>
                    <a:pt x="111355" y="0"/>
                  </a:lnTo>
                  <a:lnTo>
                    <a:pt x="28737" y="140092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8" name="Полилиния: фигура 57">
              <a:extLst>
                <a:ext uri="{FF2B5EF4-FFF2-40B4-BE49-F238E27FC236}">
                  <a16:creationId xmlns:a16="http://schemas.microsoft.com/office/drawing/2014/main" id="{AD46477C-3D77-2BC0-ABA9-0C90755EB701}"/>
                </a:ext>
              </a:extLst>
            </p:cNvPr>
            <p:cNvSpPr/>
            <p:nvPr/>
          </p:nvSpPr>
          <p:spPr>
            <a:xfrm>
              <a:off x="939800" y="5420360"/>
              <a:ext cx="254001" cy="40641"/>
            </a:xfrm>
            <a:custGeom>
              <a:avLst/>
              <a:gdLst/>
              <a:ahLst/>
              <a:cxnLst/>
              <a:rect l="0" t="0" r="0" b="0"/>
              <a:pathLst>
                <a:path w="254001" h="40641">
                  <a:moveTo>
                    <a:pt x="0" y="40640"/>
                  </a:moveTo>
                  <a:lnTo>
                    <a:pt x="254000" y="406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C3F7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9" name="Полилиния: фигура 58">
              <a:extLst>
                <a:ext uri="{FF2B5EF4-FFF2-40B4-BE49-F238E27FC236}">
                  <a16:creationId xmlns:a16="http://schemas.microsoft.com/office/drawing/2014/main" id="{F9BA491F-319A-F7C2-03FD-86F7DF3BC3F6}"/>
                </a:ext>
              </a:extLst>
            </p:cNvPr>
            <p:cNvSpPr/>
            <p:nvPr/>
          </p:nvSpPr>
          <p:spPr>
            <a:xfrm>
              <a:off x="939800" y="5461000"/>
              <a:ext cx="254001" cy="40641"/>
            </a:xfrm>
            <a:custGeom>
              <a:avLst/>
              <a:gdLst/>
              <a:ahLst/>
              <a:cxnLst/>
              <a:rect l="0" t="0" r="0" b="0"/>
              <a:pathLst>
                <a:path w="254001" h="40641">
                  <a:moveTo>
                    <a:pt x="0" y="0"/>
                  </a:moveTo>
                  <a:lnTo>
                    <a:pt x="254000" y="0"/>
                  </a:lnTo>
                  <a:lnTo>
                    <a:pt x="0" y="4064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олилиния: фигура 59">
              <a:extLst>
                <a:ext uri="{FF2B5EF4-FFF2-40B4-BE49-F238E27FC236}">
                  <a16:creationId xmlns:a16="http://schemas.microsoft.com/office/drawing/2014/main" id="{61A1FAAE-DCAE-3D97-49A0-17C4A1C58DAE}"/>
                </a:ext>
              </a:extLst>
            </p:cNvPr>
            <p:cNvSpPr/>
            <p:nvPr/>
          </p:nvSpPr>
          <p:spPr>
            <a:xfrm>
              <a:off x="939800" y="5432263"/>
              <a:ext cx="111356" cy="140093"/>
            </a:xfrm>
            <a:custGeom>
              <a:avLst/>
              <a:gdLst/>
              <a:ahLst/>
              <a:cxnLst/>
              <a:rect l="0" t="0" r="0" b="0"/>
              <a:pathLst>
                <a:path w="111356" h="140093">
                  <a:moveTo>
                    <a:pt x="0" y="28737"/>
                  </a:moveTo>
                  <a:lnTo>
                    <a:pt x="111355" y="140092"/>
                  </a:lnTo>
                  <a:lnTo>
                    <a:pt x="28737" y="0"/>
                  </a:lnTo>
                  <a:close/>
                </a:path>
              </a:pathLst>
            </a:custGeom>
            <a:solidFill>
              <a:srgbClr val="9C3F7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олилиния: фигура 60">
              <a:extLst>
                <a:ext uri="{FF2B5EF4-FFF2-40B4-BE49-F238E27FC236}">
                  <a16:creationId xmlns:a16="http://schemas.microsoft.com/office/drawing/2014/main" id="{2F5C0CC3-C5B7-4D3C-4660-902D472A289B}"/>
                </a:ext>
              </a:extLst>
            </p:cNvPr>
            <p:cNvSpPr/>
            <p:nvPr/>
          </p:nvSpPr>
          <p:spPr>
            <a:xfrm>
              <a:off x="911063" y="5461000"/>
              <a:ext cx="140093" cy="111356"/>
            </a:xfrm>
            <a:custGeom>
              <a:avLst/>
              <a:gdLst/>
              <a:ahLst/>
              <a:cxnLst/>
              <a:rect l="0" t="0" r="0" b="0"/>
              <a:pathLst>
                <a:path w="140093" h="111356">
                  <a:moveTo>
                    <a:pt x="28737" y="0"/>
                  </a:moveTo>
                  <a:lnTo>
                    <a:pt x="140092" y="111355"/>
                  </a:lnTo>
                  <a:lnTo>
                    <a:pt x="0" y="28737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2" name="Полилиния: фигура 61">
              <a:extLst>
                <a:ext uri="{FF2B5EF4-FFF2-40B4-BE49-F238E27FC236}">
                  <a16:creationId xmlns:a16="http://schemas.microsoft.com/office/drawing/2014/main" id="{BF4E097E-C150-D5E5-23E5-7683263358EA}"/>
                </a:ext>
              </a:extLst>
            </p:cNvPr>
            <p:cNvSpPr/>
            <p:nvPr/>
          </p:nvSpPr>
          <p:spPr>
            <a:xfrm>
              <a:off x="939800" y="5461000"/>
              <a:ext cx="40641" cy="254001"/>
            </a:xfrm>
            <a:custGeom>
              <a:avLst/>
              <a:gdLst/>
              <a:ahLst/>
              <a:cxnLst/>
              <a:rect l="0" t="0" r="0" b="0"/>
              <a:pathLst>
                <a:path w="40641" h="254001">
                  <a:moveTo>
                    <a:pt x="0" y="0"/>
                  </a:moveTo>
                  <a:lnTo>
                    <a:pt x="0" y="254000"/>
                  </a:lnTo>
                  <a:lnTo>
                    <a:pt x="40640" y="0"/>
                  </a:lnTo>
                  <a:close/>
                </a:path>
              </a:pathLst>
            </a:custGeom>
            <a:solidFill>
              <a:srgbClr val="9C3F7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олилиния: фигура 62">
              <a:extLst>
                <a:ext uri="{FF2B5EF4-FFF2-40B4-BE49-F238E27FC236}">
                  <a16:creationId xmlns:a16="http://schemas.microsoft.com/office/drawing/2014/main" id="{D55A6B06-B38A-FCBC-431C-575B83FA6F74}"/>
                </a:ext>
              </a:extLst>
            </p:cNvPr>
            <p:cNvSpPr/>
            <p:nvPr/>
          </p:nvSpPr>
          <p:spPr>
            <a:xfrm>
              <a:off x="899160" y="5461000"/>
              <a:ext cx="40641" cy="254001"/>
            </a:xfrm>
            <a:custGeom>
              <a:avLst/>
              <a:gdLst/>
              <a:ahLst/>
              <a:cxnLst/>
              <a:rect l="0" t="0" r="0" b="0"/>
              <a:pathLst>
                <a:path w="40641" h="254001">
                  <a:moveTo>
                    <a:pt x="40640" y="0"/>
                  </a:moveTo>
                  <a:lnTo>
                    <a:pt x="40640" y="254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4" name="Полилиния: фигура 63">
              <a:extLst>
                <a:ext uri="{FF2B5EF4-FFF2-40B4-BE49-F238E27FC236}">
                  <a16:creationId xmlns:a16="http://schemas.microsoft.com/office/drawing/2014/main" id="{60F905B2-4040-943E-BA25-7B3094AFD111}"/>
                </a:ext>
              </a:extLst>
            </p:cNvPr>
            <p:cNvSpPr/>
            <p:nvPr/>
          </p:nvSpPr>
          <p:spPr>
            <a:xfrm>
              <a:off x="828445" y="5461000"/>
              <a:ext cx="140093" cy="111356"/>
            </a:xfrm>
            <a:custGeom>
              <a:avLst/>
              <a:gdLst/>
              <a:ahLst/>
              <a:cxnLst/>
              <a:rect l="0" t="0" r="0" b="0"/>
              <a:pathLst>
                <a:path w="140093" h="111356">
                  <a:moveTo>
                    <a:pt x="111355" y="0"/>
                  </a:moveTo>
                  <a:lnTo>
                    <a:pt x="0" y="111355"/>
                  </a:lnTo>
                  <a:lnTo>
                    <a:pt x="140092" y="28737"/>
                  </a:lnTo>
                  <a:close/>
                </a:path>
              </a:pathLst>
            </a:custGeom>
            <a:solidFill>
              <a:srgbClr val="9C3F7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5" name="Полилиния: фигура 64">
              <a:extLst>
                <a:ext uri="{FF2B5EF4-FFF2-40B4-BE49-F238E27FC236}">
                  <a16:creationId xmlns:a16="http://schemas.microsoft.com/office/drawing/2014/main" id="{CEDE14BF-CD24-5D03-0C5F-EBAD364F8319}"/>
                </a:ext>
              </a:extLst>
            </p:cNvPr>
            <p:cNvSpPr/>
            <p:nvPr/>
          </p:nvSpPr>
          <p:spPr>
            <a:xfrm>
              <a:off x="828445" y="5432263"/>
              <a:ext cx="111356" cy="140093"/>
            </a:xfrm>
            <a:custGeom>
              <a:avLst/>
              <a:gdLst/>
              <a:ahLst/>
              <a:cxnLst/>
              <a:rect l="0" t="0" r="0" b="0"/>
              <a:pathLst>
                <a:path w="111356" h="140093">
                  <a:moveTo>
                    <a:pt x="111355" y="28737"/>
                  </a:moveTo>
                  <a:lnTo>
                    <a:pt x="0" y="140092"/>
                  </a:lnTo>
                  <a:lnTo>
                    <a:pt x="82618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Полилиния: фигура 65">
              <a:extLst>
                <a:ext uri="{FF2B5EF4-FFF2-40B4-BE49-F238E27FC236}">
                  <a16:creationId xmlns:a16="http://schemas.microsoft.com/office/drawing/2014/main" id="{179FEC70-B769-AA77-711D-60689CAA0427}"/>
                </a:ext>
              </a:extLst>
            </p:cNvPr>
            <p:cNvSpPr/>
            <p:nvPr/>
          </p:nvSpPr>
          <p:spPr>
            <a:xfrm>
              <a:off x="685800" y="5461000"/>
              <a:ext cx="254001" cy="40641"/>
            </a:xfrm>
            <a:custGeom>
              <a:avLst/>
              <a:gdLst/>
              <a:ahLst/>
              <a:cxnLst/>
              <a:rect l="0" t="0" r="0" b="0"/>
              <a:pathLst>
                <a:path w="254001" h="40641">
                  <a:moveTo>
                    <a:pt x="254000" y="0"/>
                  </a:moveTo>
                  <a:lnTo>
                    <a:pt x="0" y="0"/>
                  </a:lnTo>
                  <a:lnTo>
                    <a:pt x="254000" y="40640"/>
                  </a:lnTo>
                  <a:close/>
                </a:path>
              </a:pathLst>
            </a:custGeom>
            <a:solidFill>
              <a:srgbClr val="9C3F7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7" name="Полилиния: фигура 66">
              <a:extLst>
                <a:ext uri="{FF2B5EF4-FFF2-40B4-BE49-F238E27FC236}">
                  <a16:creationId xmlns:a16="http://schemas.microsoft.com/office/drawing/2014/main" id="{930DEDAF-96F3-8DC7-4908-28220226A24F}"/>
                </a:ext>
              </a:extLst>
            </p:cNvPr>
            <p:cNvSpPr/>
            <p:nvPr/>
          </p:nvSpPr>
          <p:spPr>
            <a:xfrm>
              <a:off x="685800" y="5420360"/>
              <a:ext cx="254001" cy="40641"/>
            </a:xfrm>
            <a:custGeom>
              <a:avLst/>
              <a:gdLst/>
              <a:ahLst/>
              <a:cxnLst/>
              <a:rect l="0" t="0" r="0" b="0"/>
              <a:pathLst>
                <a:path w="254001" h="40641">
                  <a:moveTo>
                    <a:pt x="254000" y="40640"/>
                  </a:moveTo>
                  <a:lnTo>
                    <a:pt x="0" y="40640"/>
                  </a:lnTo>
                  <a:lnTo>
                    <a:pt x="2540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8" name="Полилиния: фигура 67">
              <a:extLst>
                <a:ext uri="{FF2B5EF4-FFF2-40B4-BE49-F238E27FC236}">
                  <a16:creationId xmlns:a16="http://schemas.microsoft.com/office/drawing/2014/main" id="{D584B7C1-881D-0373-FFD0-49C869266DE7}"/>
                </a:ext>
              </a:extLst>
            </p:cNvPr>
            <p:cNvSpPr/>
            <p:nvPr/>
          </p:nvSpPr>
          <p:spPr>
            <a:xfrm>
              <a:off x="828445" y="5349645"/>
              <a:ext cx="111356" cy="140093"/>
            </a:xfrm>
            <a:custGeom>
              <a:avLst/>
              <a:gdLst/>
              <a:ahLst/>
              <a:cxnLst/>
              <a:rect l="0" t="0" r="0" b="0"/>
              <a:pathLst>
                <a:path w="111356" h="140093">
                  <a:moveTo>
                    <a:pt x="111355" y="111355"/>
                  </a:moveTo>
                  <a:lnTo>
                    <a:pt x="0" y="0"/>
                  </a:lnTo>
                  <a:lnTo>
                    <a:pt x="82618" y="140092"/>
                  </a:lnTo>
                  <a:close/>
                </a:path>
              </a:pathLst>
            </a:custGeom>
            <a:solidFill>
              <a:srgbClr val="9C3F7B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олилиния: фигура 68">
              <a:extLst>
                <a:ext uri="{FF2B5EF4-FFF2-40B4-BE49-F238E27FC236}">
                  <a16:creationId xmlns:a16="http://schemas.microsoft.com/office/drawing/2014/main" id="{17707F34-12A3-C7B1-9763-04064E68A9E6}"/>
                </a:ext>
              </a:extLst>
            </p:cNvPr>
            <p:cNvSpPr/>
            <p:nvPr/>
          </p:nvSpPr>
          <p:spPr>
            <a:xfrm>
              <a:off x="828445" y="5349645"/>
              <a:ext cx="140093" cy="111356"/>
            </a:xfrm>
            <a:custGeom>
              <a:avLst/>
              <a:gdLst/>
              <a:ahLst/>
              <a:cxnLst/>
              <a:rect l="0" t="0" r="0" b="0"/>
              <a:pathLst>
                <a:path w="140093" h="111356">
                  <a:moveTo>
                    <a:pt x="111355" y="111355"/>
                  </a:moveTo>
                  <a:lnTo>
                    <a:pt x="0" y="0"/>
                  </a:lnTo>
                  <a:lnTo>
                    <a:pt x="140092" y="82618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1" name="Signature 100ballnik.com">
            <a:extLst>
              <a:ext uri="{FF2B5EF4-FFF2-40B4-BE49-F238E27FC236}">
                <a16:creationId xmlns:a16="http://schemas.microsoft.com/office/drawing/2014/main" id="{C5E57BCE-181A-0F49-0DF7-216D997B2B24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714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95986CA-D1DF-60CF-5689-369514646A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63500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9C3F7B"/>
                </a:solidFill>
                <a:latin typeface="Cambria" panose="02040503050406030204" pitchFamily="18" charset="0"/>
              </a:rPr>
              <a:t>Гибель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B74DADF-26C1-0AAB-0C4B-ADC7BDB115C5}"/>
              </a:ext>
            </a:extLst>
          </p:cNvPr>
          <p:cNvCxnSpPr/>
          <p:nvPr/>
        </p:nvCxnSpPr>
        <p:spPr>
          <a:xfrm>
            <a:off x="609600" y="981964"/>
            <a:ext cx="1524000" cy="0"/>
          </a:xfrm>
          <a:prstGeom prst="line">
            <a:avLst/>
          </a:prstGeom>
          <a:ln w="25400">
            <a:solidFill>
              <a:srgbClr val="9C3F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E4BC6A8B-C6B5-320F-F2E8-83E6ED7B4BED}"/>
              </a:ext>
            </a:extLst>
          </p:cNvPr>
          <p:cNvCxnSpPr/>
          <p:nvPr/>
        </p:nvCxnSpPr>
        <p:spPr>
          <a:xfrm>
            <a:off x="2209800" y="981964"/>
            <a:ext cx="1193800" cy="0"/>
          </a:xfrm>
          <a:prstGeom prst="line">
            <a:avLst/>
          </a:prstGeom>
          <a:ln w="9525">
            <a:solidFill>
              <a:srgbClr val="C2A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Log line">
            <a:extLst>
              <a:ext uri="{FF2B5EF4-FFF2-40B4-BE49-F238E27FC236}">
                <a16:creationId xmlns:a16="http://schemas.microsoft.com/office/drawing/2014/main" id="{3D9C7450-319B-B81D-6049-16D9077E61F2}"/>
              </a:ext>
            </a:extLst>
          </p:cNvPr>
          <p:cNvCxnSpPr/>
          <p:nvPr/>
        </p:nvCxnSpPr>
        <p:spPr>
          <a:xfrm>
            <a:off x="787400" y="1447800"/>
            <a:ext cx="0" cy="3886200"/>
          </a:xfrm>
          <a:prstGeom prst="line">
            <a:avLst/>
          </a:prstGeom>
          <a:ln w="38100">
            <a:solidFill>
              <a:srgbClr val="F3E3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Marker">
            <a:extLst>
              <a:ext uri="{FF2B5EF4-FFF2-40B4-BE49-F238E27FC236}">
                <a16:creationId xmlns:a16="http://schemas.microsoft.com/office/drawing/2014/main" id="{66530D6D-7D94-E333-4041-DB3D9D13C9FC}"/>
              </a:ext>
            </a:extLst>
          </p:cNvPr>
          <p:cNvSpPr/>
          <p:nvPr/>
        </p:nvSpPr>
        <p:spPr>
          <a:xfrm>
            <a:off x="704850" y="1390650"/>
            <a:ext cx="165100" cy="1651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9C3F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Log 1">
            <a:extLst>
              <a:ext uri="{FF2B5EF4-FFF2-40B4-BE49-F238E27FC236}">
                <a16:creationId xmlns:a16="http://schemas.microsoft.com/office/drawing/2014/main" id="{ADF80DF7-C398-897B-C268-A00BB3BE9C3F}"/>
              </a:ext>
            </a:extLst>
          </p:cNvPr>
          <p:cNvSpPr txBox="1"/>
          <p:nvPr/>
        </p:nvSpPr>
        <p:spPr>
          <a:xfrm>
            <a:off x="1066800" y="1320800"/>
            <a:ext cx="5588000" cy="6553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9C3F7B"/>
                </a:solidFill>
                <a:latin typeface="Cambria" panose="02040503050406030204" pitchFamily="18" charset="0"/>
              </a:rPr>
              <a:t>10 марта 1788 года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корабли отплыли, и больше их и людей никто не видел.</a:t>
            </a:r>
          </a:p>
        </p:txBody>
      </p:sp>
      <p:sp>
        <p:nvSpPr>
          <p:cNvPr id="8" name="Marker">
            <a:extLst>
              <a:ext uri="{FF2B5EF4-FFF2-40B4-BE49-F238E27FC236}">
                <a16:creationId xmlns:a16="http://schemas.microsoft.com/office/drawing/2014/main" id="{69F6F069-B0CC-8A86-7DDB-B70A5350B78B}"/>
              </a:ext>
            </a:extLst>
          </p:cNvPr>
          <p:cNvSpPr/>
          <p:nvPr/>
        </p:nvSpPr>
        <p:spPr>
          <a:xfrm>
            <a:off x="704850" y="2274570"/>
            <a:ext cx="165100" cy="1651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9C3F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Log 2">
            <a:extLst>
              <a:ext uri="{FF2B5EF4-FFF2-40B4-BE49-F238E27FC236}">
                <a16:creationId xmlns:a16="http://schemas.microsoft.com/office/drawing/2014/main" id="{F198EB5B-01EE-FF09-AF17-7338A00F3E7D}"/>
              </a:ext>
            </a:extLst>
          </p:cNvPr>
          <p:cNvSpPr txBox="1"/>
          <p:nvPr/>
        </p:nvSpPr>
        <p:spPr>
          <a:xfrm>
            <a:off x="1066800" y="2204720"/>
            <a:ext cx="5588000" cy="975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200" b="1" dirty="0">
                <a:solidFill>
                  <a:srgbClr val="9C3F7B"/>
                </a:solidFill>
                <a:latin typeface="Cambria" panose="02040503050406030204" pitchFamily="18" charset="0"/>
              </a:rPr>
              <a:t>В 1826 году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английский капитан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Питер Диллон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обнаружил на острове </a:t>
            </a:r>
            <a:r>
              <a:rPr lang="ru-RU" sz="2100" dirty="0" err="1">
                <a:solidFill>
                  <a:srgbClr val="22303F"/>
                </a:solidFill>
                <a:latin typeface="Calibri" panose="020F0502020204030204" pitchFamily="34" charset="0"/>
              </a:rPr>
              <a:t>Ваникоро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в Океании следы кораблекрушения.</a:t>
            </a:r>
          </a:p>
        </p:txBody>
      </p:sp>
      <p:sp>
        <p:nvSpPr>
          <p:cNvPr id="10" name="Marker">
            <a:extLst>
              <a:ext uri="{FF2B5EF4-FFF2-40B4-BE49-F238E27FC236}">
                <a16:creationId xmlns:a16="http://schemas.microsoft.com/office/drawing/2014/main" id="{279BF90B-BB88-53F1-DDF1-07305CE7CD02}"/>
              </a:ext>
            </a:extLst>
          </p:cNvPr>
          <p:cNvSpPr/>
          <p:nvPr/>
        </p:nvSpPr>
        <p:spPr>
          <a:xfrm>
            <a:off x="704850" y="3478530"/>
            <a:ext cx="165100" cy="1651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9C3F7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Log 3">
            <a:extLst>
              <a:ext uri="{FF2B5EF4-FFF2-40B4-BE49-F238E27FC236}">
                <a16:creationId xmlns:a16="http://schemas.microsoft.com/office/drawing/2014/main" id="{37A4A148-6545-D338-547D-5A0F91B998CD}"/>
              </a:ext>
            </a:extLst>
          </p:cNvPr>
          <p:cNvSpPr txBox="1"/>
          <p:nvPr/>
        </p:nvSpPr>
        <p:spPr>
          <a:xfrm>
            <a:off x="1066800" y="3408680"/>
            <a:ext cx="5588000" cy="9753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Было установлено, что </a:t>
            </a:r>
            <a:r>
              <a:rPr lang="ru-RU" sz="2200" b="1" dirty="0">
                <a:solidFill>
                  <a:srgbClr val="9C3F7B"/>
                </a:solidFill>
                <a:latin typeface="Cambria" panose="02040503050406030204" pitchFamily="18" charset="0"/>
              </a:rPr>
              <a:t>в апреле 1788 года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</a:t>
            </a:r>
            <a:r>
              <a:rPr lang="ru-RU" sz="2100" b="1" dirty="0">
                <a:solidFill>
                  <a:srgbClr val="9C3F7B"/>
                </a:solidFill>
                <a:latin typeface="Calibri" panose="020F0502020204030204" pitchFamily="34" charset="0"/>
              </a:rPr>
              <a:t>«Буссоль» и «Астролябия»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потерпели крушение у острова </a:t>
            </a:r>
            <a:r>
              <a:rPr lang="ru-RU" sz="2100" dirty="0" err="1">
                <a:solidFill>
                  <a:srgbClr val="22303F"/>
                </a:solidFill>
                <a:latin typeface="Calibri" panose="020F0502020204030204" pitchFamily="34" charset="0"/>
              </a:rPr>
              <a:t>Ваникоро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pic>
        <p:nvPicPr>
          <p:cNvPr id="13" name="Lesseps sled" descr="Путешествие Бартелеми Лессепса на собачьих упряжках по Камчатке (1787–1788). Гравюра из издания его путевых записок">
            <a:extLst>
              <a:ext uri="{FF2B5EF4-FFF2-40B4-BE49-F238E27FC236}">
                <a16:creationId xmlns:a16="http://schemas.microsoft.com/office/drawing/2014/main" id="{BF4ABC36-06A9-D4E0-05A6-3AA2CE90953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1200" y="381000"/>
            <a:ext cx="4521200" cy="2974950"/>
          </a:xfrm>
          <a:prstGeom prst="roundRect">
            <a:avLst>
              <a:gd name="adj" fmla="val 4000"/>
            </a:avLst>
          </a:prstGeom>
          <a:ln w="15875">
            <a:solidFill>
              <a:srgbClr val="9C3F7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Lesseps card">
            <a:extLst>
              <a:ext uri="{FF2B5EF4-FFF2-40B4-BE49-F238E27FC236}">
                <a16:creationId xmlns:a16="http://schemas.microsoft.com/office/drawing/2014/main" id="{2EEEEEA5-C1EB-98A6-4474-AA2EEFAC2E50}"/>
              </a:ext>
            </a:extLst>
          </p:cNvPr>
          <p:cNvSpPr/>
          <p:nvPr/>
        </p:nvSpPr>
        <p:spPr>
          <a:xfrm>
            <a:off x="7061200" y="3559149"/>
            <a:ext cx="4521200" cy="2082799"/>
          </a:xfrm>
          <a:prstGeom prst="roundRect">
            <a:avLst>
              <a:gd name="adj" fmla="val 6000"/>
            </a:avLst>
          </a:prstGeom>
          <a:solidFill>
            <a:srgbClr val="F3E3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Lesseps">
            <a:extLst>
              <a:ext uri="{FF2B5EF4-FFF2-40B4-BE49-F238E27FC236}">
                <a16:creationId xmlns:a16="http://schemas.microsoft.com/office/drawing/2014/main" id="{A81C056E-3631-5ABE-27BB-60B4DB3ECB84}"/>
              </a:ext>
            </a:extLst>
          </p:cNvPr>
          <p:cNvSpPr txBox="1"/>
          <p:nvPr/>
        </p:nvSpPr>
        <p:spPr>
          <a:xfrm>
            <a:off x="7289800" y="3686149"/>
            <a:ext cx="4140200" cy="1828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000" b="1" dirty="0">
                <a:solidFill>
                  <a:srgbClr val="9C3F7B"/>
                </a:solidFill>
                <a:latin typeface="Calibri" panose="020F0502020204030204" pitchFamily="34" charset="0"/>
              </a:rPr>
              <a:t>Единственным выжившим</a:t>
            </a: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 членом экспедиции стал </a:t>
            </a:r>
            <a:r>
              <a:rPr lang="ru-RU" sz="2000" b="1" dirty="0">
                <a:solidFill>
                  <a:srgbClr val="9C3F7B"/>
                </a:solidFill>
                <a:latin typeface="Calibri" panose="020F0502020204030204" pitchFamily="34" charset="0"/>
              </a:rPr>
              <a:t>Бартоломе Лессепс</a:t>
            </a: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, который почти год добирался до Европы </a:t>
            </a:r>
            <a:r>
              <a:rPr lang="ru-RU" sz="2000" b="1" dirty="0">
                <a:solidFill>
                  <a:srgbClr val="8E2F3A"/>
                </a:solidFill>
                <a:latin typeface="Calibri" panose="020F0502020204030204" pitchFamily="34" charset="0"/>
              </a:rPr>
              <a:t>по России</a:t>
            </a:r>
            <a:r>
              <a:rPr lang="ru-RU" sz="2000" dirty="0">
                <a:solidFill>
                  <a:srgbClr val="22303F"/>
                </a:solidFill>
                <a:latin typeface="Calibri" panose="020F0502020204030204" pitchFamily="34" charset="0"/>
              </a:rPr>
              <a:t> и доставил в Париж записки Лаперуза и коллекции, собранные в плавании.</a:t>
            </a:r>
          </a:p>
        </p:txBody>
      </p:sp>
      <p:sp>
        <p:nvSpPr>
          <p:cNvPr id="16" name="Lesseps bar">
            <a:extLst>
              <a:ext uri="{FF2B5EF4-FFF2-40B4-BE49-F238E27FC236}">
                <a16:creationId xmlns:a16="http://schemas.microsoft.com/office/drawing/2014/main" id="{08F30234-1886-06D6-A7D6-FBAA68890A70}"/>
              </a:ext>
            </a:extLst>
          </p:cNvPr>
          <p:cNvSpPr/>
          <p:nvPr/>
        </p:nvSpPr>
        <p:spPr>
          <a:xfrm>
            <a:off x="7162800" y="3686149"/>
            <a:ext cx="50800" cy="1828800"/>
          </a:xfrm>
          <a:prstGeom prst="rect">
            <a:avLst/>
          </a:prstGeom>
          <a:solidFill>
            <a:srgbClr val="9C3F7B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734CE908-A393-E665-904F-2647027B0A4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6778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onsiau painting" descr="Николя-Андре Монсио. Людовик XVI даёт инструкции Лаперузу 29 мая 1785 года, 1817 г. Версальский дворец">
            <a:extLst>
              <a:ext uri="{FF2B5EF4-FFF2-40B4-BE49-F238E27FC236}">
                <a16:creationId xmlns:a16="http://schemas.microsoft.com/office/drawing/2014/main" id="{364E738F-8E29-BD35-A0CB-FB17491AB08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713317"/>
            <a:ext cx="7112000" cy="5380567"/>
          </a:xfrm>
          <a:prstGeom prst="roundRect">
            <a:avLst>
              <a:gd name="adj" fmla="val 4000"/>
            </a:avLst>
          </a:prstGeom>
          <a:ln w="19050">
            <a:solidFill>
              <a:srgbClr val="9C3F7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Caption">
            <a:extLst>
              <a:ext uri="{FF2B5EF4-FFF2-40B4-BE49-F238E27FC236}">
                <a16:creationId xmlns:a16="http://schemas.microsoft.com/office/drawing/2014/main" id="{893AD5C6-C092-EA93-E155-C6161077E6D6}"/>
              </a:ext>
            </a:extLst>
          </p:cNvPr>
          <p:cNvSpPr txBox="1"/>
          <p:nvPr/>
        </p:nvSpPr>
        <p:spPr>
          <a:xfrm>
            <a:off x="8077200" y="762000"/>
            <a:ext cx="3505200" cy="1143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500" b="1" dirty="0">
                <a:solidFill>
                  <a:srgbClr val="9C3F7B"/>
                </a:solidFill>
                <a:latin typeface="Cambria" panose="02040503050406030204" pitchFamily="18" charset="0"/>
              </a:rPr>
              <a:t>Людовик XVI</a:t>
            </a:r>
            <a:r>
              <a:rPr lang="ru-RU" sz="2500" b="1" dirty="0">
                <a:solidFill>
                  <a:srgbClr val="22303F"/>
                </a:solidFill>
                <a:latin typeface="Cambria" panose="02040503050406030204" pitchFamily="18" charset="0"/>
              </a:rPr>
              <a:t> даёт инструкции Лаперузу </a:t>
            </a:r>
            <a:r>
              <a:rPr lang="ru-RU" sz="2500" b="1" dirty="0">
                <a:solidFill>
                  <a:srgbClr val="9C3F7B"/>
                </a:solidFill>
                <a:latin typeface="Cambria" panose="02040503050406030204" pitchFamily="18" charset="0"/>
              </a:rPr>
              <a:t>29 мая 1785 года.</a:t>
            </a:r>
          </a:p>
        </p:txBody>
      </p:sp>
      <p:sp>
        <p:nvSpPr>
          <p:cNvPr id="6" name="Artist">
            <a:extLst>
              <a:ext uri="{FF2B5EF4-FFF2-40B4-BE49-F238E27FC236}">
                <a16:creationId xmlns:a16="http://schemas.microsoft.com/office/drawing/2014/main" id="{58ADFF89-6793-948F-5326-BC2C9FF77871}"/>
              </a:ext>
            </a:extLst>
          </p:cNvPr>
          <p:cNvSpPr txBox="1"/>
          <p:nvPr/>
        </p:nvSpPr>
        <p:spPr>
          <a:xfrm>
            <a:off x="8077200" y="2032000"/>
            <a:ext cx="3505200" cy="304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000" i="1" dirty="0">
                <a:solidFill>
                  <a:srgbClr val="55606C"/>
                </a:solidFill>
                <a:latin typeface="Calibri" panose="020F0502020204030204" pitchFamily="34" charset="0"/>
              </a:rPr>
              <a:t>Художник Н.-А. </a:t>
            </a:r>
            <a:r>
              <a:rPr lang="ru-RU" sz="2000" i="1" dirty="0" err="1">
                <a:solidFill>
                  <a:srgbClr val="55606C"/>
                </a:solidFill>
                <a:latin typeface="Calibri" panose="020F0502020204030204" pitchFamily="34" charset="0"/>
              </a:rPr>
              <a:t>Монсио</a:t>
            </a:r>
            <a:endParaRPr lang="ru-RU" sz="2000" i="1" dirty="0">
              <a:solidFill>
                <a:srgbClr val="55606C"/>
              </a:solidFill>
              <a:latin typeface="Calibri" panose="020F0502020204030204" pitchFamily="34" charset="0"/>
            </a:endParaRPr>
          </a:p>
        </p:txBody>
      </p:sp>
      <p:cxnSp>
        <p:nvCxnSpPr>
          <p:cNvPr id="7" name="Rule">
            <a:extLst>
              <a:ext uri="{FF2B5EF4-FFF2-40B4-BE49-F238E27FC236}">
                <a16:creationId xmlns:a16="http://schemas.microsoft.com/office/drawing/2014/main" id="{5005B7D8-15F3-CEA5-2F83-57FE8EEDA927}"/>
              </a:ext>
            </a:extLst>
          </p:cNvPr>
          <p:cNvCxnSpPr/>
          <p:nvPr/>
        </p:nvCxnSpPr>
        <p:spPr>
          <a:xfrm>
            <a:off x="8077200" y="2514600"/>
            <a:ext cx="1524000" cy="0"/>
          </a:xfrm>
          <a:prstGeom prst="line">
            <a:avLst/>
          </a:prstGeom>
          <a:ln w="25400">
            <a:solidFill>
              <a:srgbClr val="9C3F7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ummary (hidden in the source) card">
            <a:extLst>
              <a:ext uri="{FF2B5EF4-FFF2-40B4-BE49-F238E27FC236}">
                <a16:creationId xmlns:a16="http://schemas.microsoft.com/office/drawing/2014/main" id="{17C75E2B-5628-6771-D686-70432C43D1BB}"/>
              </a:ext>
            </a:extLst>
          </p:cNvPr>
          <p:cNvSpPr/>
          <p:nvPr/>
        </p:nvSpPr>
        <p:spPr>
          <a:xfrm>
            <a:off x="8077200" y="2717800"/>
            <a:ext cx="3505200" cy="2438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Summary (hidden in the source)">
            <a:extLst>
              <a:ext uri="{FF2B5EF4-FFF2-40B4-BE49-F238E27FC236}">
                <a16:creationId xmlns:a16="http://schemas.microsoft.com/office/drawing/2014/main" id="{E6FA286C-9925-7193-F2F2-0ED5E59B4570}"/>
              </a:ext>
            </a:extLst>
          </p:cNvPr>
          <p:cNvSpPr txBox="1"/>
          <p:nvPr/>
        </p:nvSpPr>
        <p:spPr>
          <a:xfrm>
            <a:off x="8293100" y="2832100"/>
            <a:ext cx="3149600" cy="2209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1500" i="1" dirty="0">
                <a:solidFill>
                  <a:srgbClr val="55606C"/>
                </a:solidFill>
                <a:latin typeface="Calibri" panose="020F0502020204030204" pitchFamily="34" charset="0"/>
              </a:rPr>
              <a:t>В XVIII — начале XIX в. были совершены важные географические открытия, позволившие лучше узнать Землю.</a:t>
            </a:r>
          </a:p>
          <a:p>
            <a:pPr>
              <a:spcAft>
                <a:spcPts val="600"/>
              </a:spcAft>
            </a:pPr>
            <a:r>
              <a:rPr lang="ru-RU" sz="1500" i="1" dirty="0">
                <a:solidFill>
                  <a:srgbClr val="55606C"/>
                </a:solidFill>
                <a:latin typeface="Calibri" panose="020F0502020204030204" pitchFamily="34" charset="0"/>
              </a:rPr>
              <a:t>Они были тесно связаны с политикой.</a:t>
            </a:r>
          </a:p>
          <a:p>
            <a:pPr>
              <a:spcAft>
                <a:spcPts val="600"/>
              </a:spcAft>
            </a:pPr>
            <a:r>
              <a:rPr lang="ru-RU" sz="1500" i="1" dirty="0">
                <a:solidFill>
                  <a:srgbClr val="55606C"/>
                </a:solidFill>
                <a:latin typeface="Calibri" panose="020F0502020204030204" pitchFamily="34" charset="0"/>
              </a:rPr>
              <a:t>В то же время, знакомясь с миром и встречаясь с другими народами, европейцы глубже понимали и самих себя.</a:t>
            </a:r>
          </a:p>
        </p:txBody>
      </p:sp>
      <p:sp>
        <p:nvSpPr>
          <p:cNvPr id="10" name="Summary (hidden in the source) bar">
            <a:extLst>
              <a:ext uri="{FF2B5EF4-FFF2-40B4-BE49-F238E27FC236}">
                <a16:creationId xmlns:a16="http://schemas.microsoft.com/office/drawing/2014/main" id="{3E930290-9EBE-EC89-447B-FF147B19FB52}"/>
              </a:ext>
            </a:extLst>
          </p:cNvPr>
          <p:cNvSpPr/>
          <p:nvPr/>
        </p:nvSpPr>
        <p:spPr>
          <a:xfrm>
            <a:off x="8178800" y="2844800"/>
            <a:ext cx="50800" cy="2184400"/>
          </a:xfrm>
          <a:prstGeom prst="rect">
            <a:avLst/>
          </a:prstGeom>
          <a:solidFill>
            <a:srgbClr val="B0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0136E924-5B8B-4EEC-7729-E5186F58C0DC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0887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A16FB865-D3F4-EE71-F502-D6F70027C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30200"/>
            <a:ext cx="5334000" cy="1100328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B08A3E"/>
                </a:solidFill>
                <a:latin typeface="Cambria" panose="02040503050406030204" pitchFamily="18" charset="0"/>
              </a:rPr>
              <a:t>5.</a:t>
            </a:r>
            <a:r>
              <a:rPr lang="ru-RU" sz="3800" b="1" dirty="0">
                <a:solidFill>
                  <a:srgbClr val="2A6F84"/>
                </a:solidFill>
                <a:latin typeface="Cambria" panose="02040503050406030204" pitchFamily="18" charset="0"/>
              </a:rPr>
              <a:t> Австралия и Океания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D7F013BE-EA20-E989-A40E-BD26C3AD829C}"/>
              </a:ext>
            </a:extLst>
          </p:cNvPr>
          <p:cNvCxnSpPr/>
          <p:nvPr/>
        </p:nvCxnSpPr>
        <p:spPr>
          <a:xfrm>
            <a:off x="609600" y="1557528"/>
            <a:ext cx="1524000" cy="0"/>
          </a:xfrm>
          <a:prstGeom prst="line">
            <a:avLst/>
          </a:prstGeom>
          <a:ln w="25400">
            <a:solidFill>
              <a:srgbClr val="B08A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Australia">
            <a:extLst>
              <a:ext uri="{FF2B5EF4-FFF2-40B4-BE49-F238E27FC236}">
                <a16:creationId xmlns:a16="http://schemas.microsoft.com/office/drawing/2014/main" id="{488083CC-37F5-31C0-B5A4-7AD0A22D94A6}"/>
              </a:ext>
            </a:extLst>
          </p:cNvPr>
          <p:cNvSpPr txBox="1"/>
          <p:nvPr/>
        </p:nvSpPr>
        <p:spPr>
          <a:xfrm>
            <a:off x="609600" y="1760728"/>
            <a:ext cx="53340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b="1" dirty="0">
                <a:solidFill>
                  <a:srgbClr val="2A6F84"/>
                </a:solidFill>
                <a:latin typeface="Calibri" panose="020F0502020204030204" pitchFamily="34" charset="0"/>
              </a:rPr>
              <a:t>Австралия,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 прежде не интересовавшая европейцев, теперь начала </a:t>
            </a:r>
            <a:r>
              <a:rPr lang="ru-RU" sz="2400" b="1" dirty="0">
                <a:solidFill>
                  <a:srgbClr val="1F3A5A"/>
                </a:solidFill>
                <a:latin typeface="Calibri" panose="020F0502020204030204" pitchFamily="34" charset="0"/>
              </a:rPr>
              <a:t>осваиваться Англией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5" name="Colonisation card">
            <a:extLst>
              <a:ext uri="{FF2B5EF4-FFF2-40B4-BE49-F238E27FC236}">
                <a16:creationId xmlns:a16="http://schemas.microsoft.com/office/drawing/2014/main" id="{ABAE9F05-C7EA-0703-E8E2-0D44828E699B}"/>
              </a:ext>
            </a:extLst>
          </p:cNvPr>
          <p:cNvSpPr/>
          <p:nvPr/>
        </p:nvSpPr>
        <p:spPr>
          <a:xfrm>
            <a:off x="609600" y="3061208"/>
            <a:ext cx="5334000" cy="2494280"/>
          </a:xfrm>
          <a:prstGeom prst="roundRect">
            <a:avLst>
              <a:gd name="adj" fmla="val 6000"/>
            </a:avLst>
          </a:prstGeom>
          <a:solidFill>
            <a:srgbClr val="DFEC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Colonisation">
            <a:extLst>
              <a:ext uri="{FF2B5EF4-FFF2-40B4-BE49-F238E27FC236}">
                <a16:creationId xmlns:a16="http://schemas.microsoft.com/office/drawing/2014/main" id="{1CC0790D-B2ED-939E-6303-16ADABAB2050}"/>
              </a:ext>
            </a:extLst>
          </p:cNvPr>
          <p:cNvSpPr txBox="1"/>
          <p:nvPr/>
        </p:nvSpPr>
        <p:spPr>
          <a:xfrm>
            <a:off x="838200" y="3188208"/>
            <a:ext cx="4953000" cy="2240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b="1" dirty="0">
                <a:solidFill>
                  <a:srgbClr val="2A6F84"/>
                </a:solidFill>
                <a:latin typeface="Calibri" panose="020F0502020204030204" pitchFamily="34" charset="0"/>
              </a:rPr>
              <a:t>Колонизация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стала проводиться уже </a:t>
            </a:r>
            <a:r>
              <a:rPr lang="ru-RU" sz="2100" b="1" dirty="0">
                <a:solidFill>
                  <a:srgbClr val="2A6F84"/>
                </a:solidFill>
                <a:latin typeface="Calibri" panose="020F0502020204030204" pitchFamily="34" charset="0"/>
              </a:rPr>
              <a:t>на других принципах: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англичане искали не столько богатств (золото там нашли, но гораздо позже), сколько возможности </a:t>
            </a:r>
            <a:r>
              <a:rPr lang="ru-RU" sz="2100" b="1" dirty="0">
                <a:solidFill>
                  <a:srgbClr val="C2402F"/>
                </a:solidFill>
                <a:latin typeface="Calibri" panose="020F0502020204030204" pitchFamily="34" charset="0"/>
              </a:rPr>
              <a:t>вывозить из метрополии ненужных там людей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а в перспективе — получить </a:t>
            </a:r>
            <a:r>
              <a:rPr lang="ru-RU" sz="2100" b="1" dirty="0">
                <a:solidFill>
                  <a:srgbClr val="1F3A5A"/>
                </a:solidFill>
                <a:latin typeface="Calibri" panose="020F0502020204030204" pitchFamily="34" charset="0"/>
              </a:rPr>
              <a:t>рынки сбыта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для своих товаров.</a:t>
            </a:r>
          </a:p>
        </p:txBody>
      </p:sp>
      <p:sp>
        <p:nvSpPr>
          <p:cNvPr id="7" name="Colonisation bar">
            <a:extLst>
              <a:ext uri="{FF2B5EF4-FFF2-40B4-BE49-F238E27FC236}">
                <a16:creationId xmlns:a16="http://schemas.microsoft.com/office/drawing/2014/main" id="{FD6639D8-0FFF-ECBB-20F1-BC4F8B390ABC}"/>
              </a:ext>
            </a:extLst>
          </p:cNvPr>
          <p:cNvSpPr/>
          <p:nvPr/>
        </p:nvSpPr>
        <p:spPr>
          <a:xfrm>
            <a:off x="711200" y="3188208"/>
            <a:ext cx="50800" cy="2240280"/>
          </a:xfrm>
          <a:prstGeom prst="rect">
            <a:avLst/>
          </a:prstGeom>
          <a:solidFill>
            <a:srgbClr val="2A6F8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Flinders chart mount">
            <a:extLst>
              <a:ext uri="{FF2B5EF4-FFF2-40B4-BE49-F238E27FC236}">
                <a16:creationId xmlns:a16="http://schemas.microsoft.com/office/drawing/2014/main" id="{3825CEE9-89D2-A9AE-119B-BFD7C63FF424}"/>
              </a:ext>
            </a:extLst>
          </p:cNvPr>
          <p:cNvSpPr/>
          <p:nvPr/>
        </p:nvSpPr>
        <p:spPr>
          <a:xfrm>
            <a:off x="6172200" y="1387337"/>
            <a:ext cx="5537200" cy="3956326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Flinders chart" descr="Мэтью Флиндерс. Генеральная карта Terra Australis, или Австралии, с частями, исследованными в 1798–1803 гг. Лондон, 1814 г.">
            <a:extLst>
              <a:ext uri="{FF2B5EF4-FFF2-40B4-BE49-F238E27FC236}">
                <a16:creationId xmlns:a16="http://schemas.microsoft.com/office/drawing/2014/main" id="{16D90CA1-8228-7989-521E-FEC026C9281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1488937"/>
            <a:ext cx="5334000" cy="3753126"/>
          </a:xfrm>
          <a:prstGeom prst="rect">
            <a:avLst/>
          </a:prstGeom>
        </p:spPr>
      </p:pic>
      <p:sp>
        <p:nvSpPr>
          <p:cNvPr id="11" name="Signature 100ballnik.com">
            <a:extLst>
              <a:ext uri="{FF2B5EF4-FFF2-40B4-BE49-F238E27FC236}">
                <a16:creationId xmlns:a16="http://schemas.microsoft.com/office/drawing/2014/main" id="{069CDFE6-5890-EFCB-427C-045EC59BCEF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8218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dges war galleys" descr="Уильям Ходжес. Военные лодки таитян в бухте Матаваи, 1776 г. Национальный морской музей, Гринвич">
            <a:extLst>
              <a:ext uri="{FF2B5EF4-FFF2-40B4-BE49-F238E27FC236}">
                <a16:creationId xmlns:a16="http://schemas.microsoft.com/office/drawing/2014/main" id="{9D3100BB-B9AB-5FA5-E930-BB7E1694A968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508000"/>
            <a:ext cx="6096000" cy="4034367"/>
          </a:xfrm>
          <a:prstGeom prst="roundRect">
            <a:avLst>
              <a:gd name="adj" fmla="val 4000"/>
            </a:avLst>
          </a:prstGeom>
          <a:ln w="19050">
            <a:solidFill>
              <a:srgbClr val="2A6F8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5" name="Ocean bar 1">
            <a:extLst>
              <a:ext uri="{FF2B5EF4-FFF2-40B4-BE49-F238E27FC236}">
                <a16:creationId xmlns:a16="http://schemas.microsoft.com/office/drawing/2014/main" id="{2874D1D0-EFD7-BA9E-69D7-BD5B0D78AE2F}"/>
              </a:ext>
            </a:extLst>
          </p:cNvPr>
          <p:cNvSpPr/>
          <p:nvPr/>
        </p:nvSpPr>
        <p:spPr>
          <a:xfrm>
            <a:off x="7061200" y="711200"/>
            <a:ext cx="63500" cy="431800"/>
          </a:xfrm>
          <a:prstGeom prst="rect">
            <a:avLst/>
          </a:prstGeom>
          <a:solidFill>
            <a:srgbClr val="2A6F84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Ocean 1">
            <a:extLst>
              <a:ext uri="{FF2B5EF4-FFF2-40B4-BE49-F238E27FC236}">
                <a16:creationId xmlns:a16="http://schemas.microsoft.com/office/drawing/2014/main" id="{9CDBEC8A-3D58-179E-CF43-02013FF8E62E}"/>
              </a:ext>
            </a:extLst>
          </p:cNvPr>
          <p:cNvSpPr txBox="1"/>
          <p:nvPr/>
        </p:nvSpPr>
        <p:spPr>
          <a:xfrm>
            <a:off x="7289800" y="660400"/>
            <a:ext cx="4292600" cy="10972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На просторах Тихого океана взорам европейцев открылись </a:t>
            </a:r>
            <a:r>
              <a:rPr lang="ru-RU" sz="2400" b="1" dirty="0">
                <a:solidFill>
                  <a:srgbClr val="2A6F84"/>
                </a:solidFill>
                <a:latin typeface="Calibri" panose="020F0502020204030204" pitchFamily="34" charset="0"/>
              </a:rPr>
              <a:t>тысячи островов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7" name="Ocean bar 2">
            <a:extLst>
              <a:ext uri="{FF2B5EF4-FFF2-40B4-BE49-F238E27FC236}">
                <a16:creationId xmlns:a16="http://schemas.microsoft.com/office/drawing/2014/main" id="{CCFF0BE9-F835-3560-B659-227941DFD29B}"/>
              </a:ext>
            </a:extLst>
          </p:cNvPr>
          <p:cNvSpPr/>
          <p:nvPr/>
        </p:nvSpPr>
        <p:spPr>
          <a:xfrm>
            <a:off x="7061200" y="2087880"/>
            <a:ext cx="63500" cy="431800"/>
          </a:xfrm>
          <a:prstGeom prst="rect">
            <a:avLst/>
          </a:prstGeom>
          <a:solidFill>
            <a:srgbClr val="3A8A4F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Ocean 2">
            <a:extLst>
              <a:ext uri="{FF2B5EF4-FFF2-40B4-BE49-F238E27FC236}">
                <a16:creationId xmlns:a16="http://schemas.microsoft.com/office/drawing/2014/main" id="{0CE2F7C4-00EB-EE8C-0743-A91711494C7D}"/>
              </a:ext>
            </a:extLst>
          </p:cNvPr>
          <p:cNvSpPr txBox="1"/>
          <p:nvPr/>
        </p:nvSpPr>
        <p:spPr>
          <a:xfrm>
            <a:off x="7289800" y="2037080"/>
            <a:ext cx="4292600" cy="731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 err="1">
                <a:solidFill>
                  <a:srgbClr val="22303F"/>
                </a:solidFill>
                <a:latin typeface="Calibri" panose="020F0502020204030204" pitchFamily="34" charset="0"/>
              </a:rPr>
              <a:t>Океанийцы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 жили </a:t>
            </a:r>
            <a:r>
              <a:rPr lang="ru-RU" sz="2400" b="1" dirty="0">
                <a:solidFill>
                  <a:srgbClr val="3A8A4F"/>
                </a:solidFill>
                <a:latin typeface="Calibri" panose="020F0502020204030204" pitchFamily="34" charset="0"/>
              </a:rPr>
              <a:t>в полной изоляции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 от остального мира.</a:t>
            </a:r>
          </a:p>
        </p:txBody>
      </p:sp>
      <p:sp>
        <p:nvSpPr>
          <p:cNvPr id="9" name="Ocean bar 3">
            <a:extLst>
              <a:ext uri="{FF2B5EF4-FFF2-40B4-BE49-F238E27FC236}">
                <a16:creationId xmlns:a16="http://schemas.microsoft.com/office/drawing/2014/main" id="{34F25CF5-3314-7836-5B72-720CB9E8018B}"/>
              </a:ext>
            </a:extLst>
          </p:cNvPr>
          <p:cNvSpPr/>
          <p:nvPr/>
        </p:nvSpPr>
        <p:spPr>
          <a:xfrm>
            <a:off x="7061200" y="3098800"/>
            <a:ext cx="63500" cy="431800"/>
          </a:xfrm>
          <a:prstGeom prst="rect">
            <a:avLst/>
          </a:prstGeom>
          <a:solidFill>
            <a:srgbClr val="B0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Ocean 3">
            <a:extLst>
              <a:ext uri="{FF2B5EF4-FFF2-40B4-BE49-F238E27FC236}">
                <a16:creationId xmlns:a16="http://schemas.microsoft.com/office/drawing/2014/main" id="{FDC6B19D-7D59-28F0-B1C5-08C201D41ABD}"/>
              </a:ext>
            </a:extLst>
          </p:cNvPr>
          <p:cNvSpPr txBox="1"/>
          <p:nvPr/>
        </p:nvSpPr>
        <p:spPr>
          <a:xfrm>
            <a:off x="7289800" y="3048000"/>
            <a:ext cx="4292600" cy="1463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Европейцы оказывались лицом к лицу с теми, кто находился </a:t>
            </a:r>
            <a:r>
              <a:rPr lang="ru-RU" sz="2400" b="1" dirty="0">
                <a:solidFill>
                  <a:srgbClr val="B08A3E"/>
                </a:solidFill>
                <a:latin typeface="Calibri" panose="020F0502020204030204" pitchFamily="34" charset="0"/>
              </a:rPr>
              <a:t>на совершенно иных стадиях развития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grpSp>
        <p:nvGrpSpPr>
          <p:cNvPr id="28" name="Compass rose">
            <a:extLst>
              <a:ext uri="{FF2B5EF4-FFF2-40B4-BE49-F238E27FC236}">
                <a16:creationId xmlns:a16="http://schemas.microsoft.com/office/drawing/2014/main" id="{47B32A28-BC4F-6179-B1A7-18D979D11B60}"/>
              </a:ext>
            </a:extLst>
          </p:cNvPr>
          <p:cNvGrpSpPr/>
          <p:nvPr/>
        </p:nvGrpSpPr>
        <p:grpSpPr>
          <a:xfrm>
            <a:off x="3251200" y="5384800"/>
            <a:ext cx="812801" cy="812801"/>
            <a:chOff x="3251200" y="5384800"/>
            <a:chExt cx="812801" cy="812801"/>
          </a:xfrm>
        </p:grpSpPr>
        <p:sp>
          <p:nvSpPr>
            <p:cNvPr id="11" name="Овал 10">
              <a:extLst>
                <a:ext uri="{FF2B5EF4-FFF2-40B4-BE49-F238E27FC236}">
                  <a16:creationId xmlns:a16="http://schemas.microsoft.com/office/drawing/2014/main" id="{0A9C57E0-95D2-DE6D-538C-DA1203816DEF}"/>
                </a:ext>
              </a:extLst>
            </p:cNvPr>
            <p:cNvSpPr/>
            <p:nvPr/>
          </p:nvSpPr>
          <p:spPr>
            <a:xfrm>
              <a:off x="3340608" y="5474208"/>
              <a:ext cx="633984" cy="633984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2797E313-8A90-F8EB-A753-9C5BA4ADBCCA}"/>
                </a:ext>
              </a:extLst>
            </p:cNvPr>
            <p:cNvSpPr/>
            <p:nvPr/>
          </p:nvSpPr>
          <p:spPr>
            <a:xfrm>
              <a:off x="3592576" y="5384800"/>
              <a:ext cx="65025" cy="406401"/>
            </a:xfrm>
            <a:custGeom>
              <a:avLst/>
              <a:gdLst/>
              <a:ahLst/>
              <a:cxnLst/>
              <a:rect l="0" t="0" r="0" b="0"/>
              <a:pathLst>
                <a:path w="65025" h="406401">
                  <a:moveTo>
                    <a:pt x="65024" y="406400"/>
                  </a:moveTo>
                  <a:lnTo>
                    <a:pt x="65024" y="0"/>
                  </a:lnTo>
                  <a:lnTo>
                    <a:pt x="0" y="406400"/>
                  </a:lnTo>
                  <a:close/>
                </a:path>
              </a:pathLst>
            </a:custGeom>
            <a:solidFill>
              <a:srgbClr val="2A6F84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B2DEC4AD-4BE5-956E-8F91-DF627F5FA0DE}"/>
                </a:ext>
              </a:extLst>
            </p:cNvPr>
            <p:cNvSpPr/>
            <p:nvPr/>
          </p:nvSpPr>
          <p:spPr>
            <a:xfrm>
              <a:off x="3657600" y="5384800"/>
              <a:ext cx="65025" cy="406401"/>
            </a:xfrm>
            <a:custGeom>
              <a:avLst/>
              <a:gdLst/>
              <a:ahLst/>
              <a:cxnLst/>
              <a:rect l="0" t="0" r="0" b="0"/>
              <a:pathLst>
                <a:path w="65025" h="406401">
                  <a:moveTo>
                    <a:pt x="0" y="406400"/>
                  </a:moveTo>
                  <a:lnTo>
                    <a:pt x="0" y="0"/>
                  </a:lnTo>
                  <a:lnTo>
                    <a:pt x="65024" y="4064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3FF7008E-3277-23CA-25F2-9A652262C383}"/>
                </a:ext>
              </a:extLst>
            </p:cNvPr>
            <p:cNvSpPr/>
            <p:nvPr/>
          </p:nvSpPr>
          <p:spPr>
            <a:xfrm>
              <a:off x="3611621" y="5613032"/>
              <a:ext cx="224148" cy="178169"/>
            </a:xfrm>
            <a:custGeom>
              <a:avLst/>
              <a:gdLst/>
              <a:ahLst/>
              <a:cxnLst/>
              <a:rect l="0" t="0" r="0" b="0"/>
              <a:pathLst>
                <a:path w="224148" h="178169">
                  <a:moveTo>
                    <a:pt x="45979" y="178168"/>
                  </a:moveTo>
                  <a:lnTo>
                    <a:pt x="224147" y="0"/>
                  </a:lnTo>
                  <a:lnTo>
                    <a:pt x="0" y="132189"/>
                  </a:lnTo>
                  <a:close/>
                </a:path>
              </a:pathLst>
            </a:custGeom>
            <a:solidFill>
              <a:srgbClr val="2A6F84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912A20A5-54EC-FA01-698D-24A90B788C59}"/>
                </a:ext>
              </a:extLst>
            </p:cNvPr>
            <p:cNvSpPr/>
            <p:nvPr/>
          </p:nvSpPr>
          <p:spPr>
            <a:xfrm>
              <a:off x="3657600" y="5613032"/>
              <a:ext cx="178169" cy="224148"/>
            </a:xfrm>
            <a:custGeom>
              <a:avLst/>
              <a:gdLst/>
              <a:ahLst/>
              <a:cxnLst/>
              <a:rect l="0" t="0" r="0" b="0"/>
              <a:pathLst>
                <a:path w="178169" h="224148">
                  <a:moveTo>
                    <a:pt x="0" y="178168"/>
                  </a:moveTo>
                  <a:lnTo>
                    <a:pt x="178168" y="0"/>
                  </a:lnTo>
                  <a:lnTo>
                    <a:pt x="45979" y="224147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3A05514C-2336-CB8B-FD6E-A6F9DE9A7BD1}"/>
                </a:ext>
              </a:extLst>
            </p:cNvPr>
            <p:cNvSpPr/>
            <p:nvPr/>
          </p:nvSpPr>
          <p:spPr>
            <a:xfrm>
              <a:off x="3657600" y="5726176"/>
              <a:ext cx="406401" cy="65025"/>
            </a:xfrm>
            <a:custGeom>
              <a:avLst/>
              <a:gdLst/>
              <a:ahLst/>
              <a:cxnLst/>
              <a:rect l="0" t="0" r="0" b="0"/>
              <a:pathLst>
                <a:path w="406401" h="65025">
                  <a:moveTo>
                    <a:pt x="0" y="65024"/>
                  </a:moveTo>
                  <a:lnTo>
                    <a:pt x="406400" y="650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A6F84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59EDAC3D-03F2-D5C5-37CA-A870D8181D02}"/>
                </a:ext>
              </a:extLst>
            </p:cNvPr>
            <p:cNvSpPr/>
            <p:nvPr/>
          </p:nvSpPr>
          <p:spPr>
            <a:xfrm>
              <a:off x="3657600" y="5791200"/>
              <a:ext cx="406401" cy="65025"/>
            </a:xfrm>
            <a:custGeom>
              <a:avLst/>
              <a:gdLst/>
              <a:ahLst/>
              <a:cxnLst/>
              <a:rect l="0" t="0" r="0" b="0"/>
              <a:pathLst>
                <a:path w="406401" h="65025">
                  <a:moveTo>
                    <a:pt x="0" y="0"/>
                  </a:moveTo>
                  <a:lnTo>
                    <a:pt x="406400" y="0"/>
                  </a:lnTo>
                  <a:lnTo>
                    <a:pt x="0" y="65024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FFADBCA2-C556-8173-F7CD-4DBEFF9AD5D0}"/>
                </a:ext>
              </a:extLst>
            </p:cNvPr>
            <p:cNvSpPr/>
            <p:nvPr/>
          </p:nvSpPr>
          <p:spPr>
            <a:xfrm>
              <a:off x="3657600" y="5745221"/>
              <a:ext cx="178169" cy="224148"/>
            </a:xfrm>
            <a:custGeom>
              <a:avLst/>
              <a:gdLst/>
              <a:ahLst/>
              <a:cxnLst/>
              <a:rect l="0" t="0" r="0" b="0"/>
              <a:pathLst>
                <a:path w="178169" h="224148">
                  <a:moveTo>
                    <a:pt x="0" y="45979"/>
                  </a:moveTo>
                  <a:lnTo>
                    <a:pt x="178168" y="224147"/>
                  </a:lnTo>
                  <a:lnTo>
                    <a:pt x="45979" y="0"/>
                  </a:lnTo>
                  <a:close/>
                </a:path>
              </a:pathLst>
            </a:custGeom>
            <a:solidFill>
              <a:srgbClr val="2A6F84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B26FF1D7-1E7C-473D-945E-F945B2A6DA4D}"/>
                </a:ext>
              </a:extLst>
            </p:cNvPr>
            <p:cNvSpPr/>
            <p:nvPr/>
          </p:nvSpPr>
          <p:spPr>
            <a:xfrm>
              <a:off x="3611621" y="5791200"/>
              <a:ext cx="224148" cy="178169"/>
            </a:xfrm>
            <a:custGeom>
              <a:avLst/>
              <a:gdLst/>
              <a:ahLst/>
              <a:cxnLst/>
              <a:rect l="0" t="0" r="0" b="0"/>
              <a:pathLst>
                <a:path w="224148" h="178169">
                  <a:moveTo>
                    <a:pt x="45979" y="0"/>
                  </a:moveTo>
                  <a:lnTo>
                    <a:pt x="224147" y="178168"/>
                  </a:lnTo>
                  <a:lnTo>
                    <a:pt x="0" y="45979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FA885B5D-3F88-2B30-5F7C-E80278D31AF5}"/>
                </a:ext>
              </a:extLst>
            </p:cNvPr>
            <p:cNvSpPr/>
            <p:nvPr/>
          </p:nvSpPr>
          <p:spPr>
            <a:xfrm>
              <a:off x="3657600" y="5791200"/>
              <a:ext cx="65025" cy="406401"/>
            </a:xfrm>
            <a:custGeom>
              <a:avLst/>
              <a:gdLst/>
              <a:ahLst/>
              <a:cxnLst/>
              <a:rect l="0" t="0" r="0" b="0"/>
              <a:pathLst>
                <a:path w="65025" h="406401">
                  <a:moveTo>
                    <a:pt x="0" y="0"/>
                  </a:moveTo>
                  <a:lnTo>
                    <a:pt x="0" y="406400"/>
                  </a:lnTo>
                  <a:lnTo>
                    <a:pt x="65024" y="0"/>
                  </a:lnTo>
                  <a:close/>
                </a:path>
              </a:pathLst>
            </a:custGeom>
            <a:solidFill>
              <a:srgbClr val="2A6F84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60A611C9-A443-5064-903C-BC2DD246FBCF}"/>
                </a:ext>
              </a:extLst>
            </p:cNvPr>
            <p:cNvSpPr/>
            <p:nvPr/>
          </p:nvSpPr>
          <p:spPr>
            <a:xfrm>
              <a:off x="3592576" y="5791200"/>
              <a:ext cx="65025" cy="406401"/>
            </a:xfrm>
            <a:custGeom>
              <a:avLst/>
              <a:gdLst/>
              <a:ahLst/>
              <a:cxnLst/>
              <a:rect l="0" t="0" r="0" b="0"/>
              <a:pathLst>
                <a:path w="65025" h="406401">
                  <a:moveTo>
                    <a:pt x="65024" y="0"/>
                  </a:moveTo>
                  <a:lnTo>
                    <a:pt x="65024" y="406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2697FA4B-929E-B5E3-C0F4-3F9F9BFF4A53}"/>
                </a:ext>
              </a:extLst>
            </p:cNvPr>
            <p:cNvSpPr/>
            <p:nvPr/>
          </p:nvSpPr>
          <p:spPr>
            <a:xfrm>
              <a:off x="3479432" y="5791200"/>
              <a:ext cx="224148" cy="178169"/>
            </a:xfrm>
            <a:custGeom>
              <a:avLst/>
              <a:gdLst/>
              <a:ahLst/>
              <a:cxnLst/>
              <a:rect l="0" t="0" r="0" b="0"/>
              <a:pathLst>
                <a:path w="224148" h="178169">
                  <a:moveTo>
                    <a:pt x="178168" y="0"/>
                  </a:moveTo>
                  <a:lnTo>
                    <a:pt x="0" y="178168"/>
                  </a:lnTo>
                  <a:lnTo>
                    <a:pt x="224147" y="45979"/>
                  </a:lnTo>
                  <a:close/>
                </a:path>
              </a:pathLst>
            </a:custGeom>
            <a:solidFill>
              <a:srgbClr val="2A6F84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9F356D36-A86E-6BE7-1F84-E0C3956FF225}"/>
                </a:ext>
              </a:extLst>
            </p:cNvPr>
            <p:cNvSpPr/>
            <p:nvPr/>
          </p:nvSpPr>
          <p:spPr>
            <a:xfrm>
              <a:off x="3479432" y="5745221"/>
              <a:ext cx="178169" cy="224148"/>
            </a:xfrm>
            <a:custGeom>
              <a:avLst/>
              <a:gdLst/>
              <a:ahLst/>
              <a:cxnLst/>
              <a:rect l="0" t="0" r="0" b="0"/>
              <a:pathLst>
                <a:path w="178169" h="224148">
                  <a:moveTo>
                    <a:pt x="178168" y="45979"/>
                  </a:moveTo>
                  <a:lnTo>
                    <a:pt x="0" y="224147"/>
                  </a:lnTo>
                  <a:lnTo>
                    <a:pt x="132189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F297BCEA-5041-093F-A6DC-73D72E6F85E5}"/>
                </a:ext>
              </a:extLst>
            </p:cNvPr>
            <p:cNvSpPr/>
            <p:nvPr/>
          </p:nvSpPr>
          <p:spPr>
            <a:xfrm>
              <a:off x="3251200" y="5791200"/>
              <a:ext cx="406401" cy="65025"/>
            </a:xfrm>
            <a:custGeom>
              <a:avLst/>
              <a:gdLst/>
              <a:ahLst/>
              <a:cxnLst/>
              <a:rect l="0" t="0" r="0" b="0"/>
              <a:pathLst>
                <a:path w="406401" h="65025">
                  <a:moveTo>
                    <a:pt x="406400" y="0"/>
                  </a:moveTo>
                  <a:lnTo>
                    <a:pt x="0" y="0"/>
                  </a:lnTo>
                  <a:lnTo>
                    <a:pt x="406400" y="65024"/>
                  </a:lnTo>
                  <a:close/>
                </a:path>
              </a:pathLst>
            </a:custGeom>
            <a:solidFill>
              <a:srgbClr val="2A6F84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8FE91354-C09B-A0C4-4883-37618F8BA9FD}"/>
                </a:ext>
              </a:extLst>
            </p:cNvPr>
            <p:cNvSpPr/>
            <p:nvPr/>
          </p:nvSpPr>
          <p:spPr>
            <a:xfrm>
              <a:off x="3251200" y="5726176"/>
              <a:ext cx="406401" cy="65025"/>
            </a:xfrm>
            <a:custGeom>
              <a:avLst/>
              <a:gdLst/>
              <a:ahLst/>
              <a:cxnLst/>
              <a:rect l="0" t="0" r="0" b="0"/>
              <a:pathLst>
                <a:path w="406401" h="65025">
                  <a:moveTo>
                    <a:pt x="406400" y="65024"/>
                  </a:moveTo>
                  <a:lnTo>
                    <a:pt x="0" y="65024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FC1DDDAF-0AD9-088E-A899-A8D9D03F61F1}"/>
                </a:ext>
              </a:extLst>
            </p:cNvPr>
            <p:cNvSpPr/>
            <p:nvPr/>
          </p:nvSpPr>
          <p:spPr>
            <a:xfrm>
              <a:off x="3479432" y="5613032"/>
              <a:ext cx="178169" cy="224148"/>
            </a:xfrm>
            <a:custGeom>
              <a:avLst/>
              <a:gdLst/>
              <a:ahLst/>
              <a:cxnLst/>
              <a:rect l="0" t="0" r="0" b="0"/>
              <a:pathLst>
                <a:path w="178169" h="224148">
                  <a:moveTo>
                    <a:pt x="178168" y="178168"/>
                  </a:moveTo>
                  <a:lnTo>
                    <a:pt x="0" y="0"/>
                  </a:lnTo>
                  <a:lnTo>
                    <a:pt x="132189" y="224147"/>
                  </a:lnTo>
                  <a:close/>
                </a:path>
              </a:pathLst>
            </a:custGeom>
            <a:solidFill>
              <a:srgbClr val="2A6F84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6C893BB4-63A6-E357-CF77-8427AC20131D}"/>
                </a:ext>
              </a:extLst>
            </p:cNvPr>
            <p:cNvSpPr/>
            <p:nvPr/>
          </p:nvSpPr>
          <p:spPr>
            <a:xfrm>
              <a:off x="3479432" y="5613032"/>
              <a:ext cx="224148" cy="178169"/>
            </a:xfrm>
            <a:custGeom>
              <a:avLst/>
              <a:gdLst/>
              <a:ahLst/>
              <a:cxnLst/>
              <a:rect l="0" t="0" r="0" b="0"/>
              <a:pathLst>
                <a:path w="224148" h="178169">
                  <a:moveTo>
                    <a:pt x="178168" y="178168"/>
                  </a:moveTo>
                  <a:lnTo>
                    <a:pt x="0" y="0"/>
                  </a:lnTo>
                  <a:lnTo>
                    <a:pt x="224147" y="132189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9" name="Signature 100ballnik.com">
            <a:extLst>
              <a:ext uri="{FF2B5EF4-FFF2-40B4-BE49-F238E27FC236}">
                <a16:creationId xmlns:a16="http://schemas.microsoft.com/office/drawing/2014/main" id="{AF182500-3AEB-259C-6A6D-ED7A74F504F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3370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051D36C4-0BFE-2D96-7055-EB47004BAB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762000"/>
            <a:ext cx="6350000" cy="115824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B08A3E"/>
                </a:solidFill>
                <a:latin typeface="Cambria" panose="02040503050406030204" pitchFamily="18" charset="0"/>
              </a:rPr>
              <a:t>6.</a:t>
            </a:r>
            <a:r>
              <a:rPr lang="ru-RU" sz="4000" b="1" dirty="0">
                <a:solidFill>
                  <a:srgbClr val="1F3A5A"/>
                </a:solidFill>
                <a:latin typeface="Cambria" panose="02040503050406030204" pitchFamily="18" charset="0"/>
              </a:rPr>
              <a:t> Путешествия и открытия начала XIX в.</a:t>
            </a:r>
          </a:p>
        </p:txBody>
      </p:sp>
      <p:pic>
        <p:nvPicPr>
          <p:cNvPr id="4" name="Weitsch Humboldt" descr="Фридрих Георг Вейч. Александр фон Гумбольдт, 1806 г. Старая национальная галерея, Берлин">
            <a:extLst>
              <a:ext uri="{FF2B5EF4-FFF2-40B4-BE49-F238E27FC236}">
                <a16:creationId xmlns:a16="http://schemas.microsoft.com/office/drawing/2014/main" id="{FFD2F48E-A4ED-EEFB-55E4-7708CC2045A4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400" y="467783"/>
            <a:ext cx="4191000" cy="5795433"/>
          </a:xfrm>
          <a:prstGeom prst="roundRect">
            <a:avLst>
              <a:gd name="adj" fmla="val 4000"/>
            </a:avLst>
          </a:prstGeom>
          <a:ln w="19050">
            <a:solidFill>
              <a:srgbClr val="C27E2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cxnSp>
        <p:nvCxnSpPr>
          <p:cNvPr id="5" name="Rule">
            <a:extLst>
              <a:ext uri="{FF2B5EF4-FFF2-40B4-BE49-F238E27FC236}">
                <a16:creationId xmlns:a16="http://schemas.microsoft.com/office/drawing/2014/main" id="{5DB3E249-2ECF-C8B7-3A5D-49F55C22BE7B}"/>
              </a:ext>
            </a:extLst>
          </p:cNvPr>
          <p:cNvCxnSpPr/>
          <p:nvPr/>
        </p:nvCxnSpPr>
        <p:spPr>
          <a:xfrm>
            <a:off x="609600" y="2072640"/>
            <a:ext cx="1524000" cy="0"/>
          </a:xfrm>
          <a:prstGeom prst="line">
            <a:avLst/>
          </a:prstGeom>
          <a:ln w="25400">
            <a:solidFill>
              <a:srgbClr val="C27E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Humboldt">
            <a:extLst>
              <a:ext uri="{FF2B5EF4-FFF2-40B4-BE49-F238E27FC236}">
                <a16:creationId xmlns:a16="http://schemas.microsoft.com/office/drawing/2014/main" id="{5ED27E76-48B2-D98D-B82F-A11BA38CA6DF}"/>
              </a:ext>
            </a:extLst>
          </p:cNvPr>
          <p:cNvSpPr txBox="1"/>
          <p:nvPr/>
        </p:nvSpPr>
        <p:spPr>
          <a:xfrm>
            <a:off x="609600" y="2352040"/>
            <a:ext cx="6350000" cy="170688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800" dirty="0">
                <a:solidFill>
                  <a:srgbClr val="22303F"/>
                </a:solidFill>
                <a:latin typeface="Calibri" panose="020F0502020204030204" pitchFamily="34" charset="0"/>
              </a:rPr>
              <a:t>Немецкий ученый </a:t>
            </a:r>
            <a:r>
              <a:rPr lang="ru-RU" sz="2800" b="1" dirty="0">
                <a:solidFill>
                  <a:srgbClr val="C27E22"/>
                </a:solidFill>
                <a:latin typeface="Calibri" panose="020F0502020204030204" pitchFamily="34" charset="0"/>
              </a:rPr>
              <a:t>Александр фон Гумбольдт</a:t>
            </a:r>
            <a:r>
              <a:rPr lang="ru-RU" sz="2800" dirty="0">
                <a:solidFill>
                  <a:srgbClr val="22303F"/>
                </a:solidFill>
                <a:latin typeface="Calibri" panose="020F0502020204030204" pitchFamily="34" charset="0"/>
              </a:rPr>
              <a:t> совершил Одно из самых знаменитых путешествий рубежа </a:t>
            </a:r>
            <a:r>
              <a:rPr lang="ru-RU" sz="2800" b="1" dirty="0">
                <a:solidFill>
                  <a:srgbClr val="C27E22"/>
                </a:solidFill>
                <a:latin typeface="Calibri" panose="020F0502020204030204" pitchFamily="34" charset="0"/>
              </a:rPr>
              <a:t>XVIII—XIX вв.</a:t>
            </a:r>
          </a:p>
        </p:txBody>
      </p:sp>
      <p:grpSp>
        <p:nvGrpSpPr>
          <p:cNvPr id="24" name="Compass rose">
            <a:extLst>
              <a:ext uri="{FF2B5EF4-FFF2-40B4-BE49-F238E27FC236}">
                <a16:creationId xmlns:a16="http://schemas.microsoft.com/office/drawing/2014/main" id="{0F99F6FB-46D5-D534-8F5E-D9C3D739631F}"/>
              </a:ext>
            </a:extLst>
          </p:cNvPr>
          <p:cNvGrpSpPr/>
          <p:nvPr/>
        </p:nvGrpSpPr>
        <p:grpSpPr>
          <a:xfrm>
            <a:off x="939800" y="5105400"/>
            <a:ext cx="965201" cy="965201"/>
            <a:chOff x="939800" y="5105400"/>
            <a:chExt cx="965201" cy="965201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5FFF2BEB-5869-83D2-9811-257E870D59B3}"/>
                </a:ext>
              </a:extLst>
            </p:cNvPr>
            <p:cNvSpPr/>
            <p:nvPr/>
          </p:nvSpPr>
          <p:spPr>
            <a:xfrm>
              <a:off x="1045972" y="5211572"/>
              <a:ext cx="752856" cy="752856"/>
            </a:xfrm>
            <a:prstGeom prst="ellipse">
              <a:avLst/>
            </a:prstGeom>
            <a:noFill/>
            <a:ln w="9525" cap="flat" cmpd="sng" algn="ctr">
              <a:solidFill>
                <a:srgbClr val="1F3A5A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65B377A8-7BAC-2AD2-82F0-FA59EC7012C0}"/>
                </a:ext>
              </a:extLst>
            </p:cNvPr>
            <p:cNvSpPr/>
            <p:nvPr/>
          </p:nvSpPr>
          <p:spPr>
            <a:xfrm>
              <a:off x="1345184" y="5105400"/>
              <a:ext cx="77217" cy="482601"/>
            </a:xfrm>
            <a:custGeom>
              <a:avLst/>
              <a:gdLst/>
              <a:ahLst/>
              <a:cxnLst/>
              <a:rect l="0" t="0" r="0" b="0"/>
              <a:pathLst>
                <a:path w="77217" h="482601">
                  <a:moveTo>
                    <a:pt x="77216" y="482600"/>
                  </a:moveTo>
                  <a:lnTo>
                    <a:pt x="77216" y="0"/>
                  </a:lnTo>
                  <a:lnTo>
                    <a:pt x="0" y="482600"/>
                  </a:lnTo>
                  <a:close/>
                </a:path>
              </a:pathLst>
            </a:custGeom>
            <a:solidFill>
              <a:srgbClr val="C27E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0A2EC1BE-5EDA-96CA-C8FE-1A0ECFDC9B98}"/>
                </a:ext>
              </a:extLst>
            </p:cNvPr>
            <p:cNvSpPr/>
            <p:nvPr/>
          </p:nvSpPr>
          <p:spPr>
            <a:xfrm>
              <a:off x="1422400" y="5105400"/>
              <a:ext cx="77217" cy="482601"/>
            </a:xfrm>
            <a:custGeom>
              <a:avLst/>
              <a:gdLst/>
              <a:ahLst/>
              <a:cxnLst/>
              <a:rect l="0" t="0" r="0" b="0"/>
              <a:pathLst>
                <a:path w="77217" h="482601">
                  <a:moveTo>
                    <a:pt x="0" y="482600"/>
                  </a:moveTo>
                  <a:lnTo>
                    <a:pt x="0" y="0"/>
                  </a:lnTo>
                  <a:lnTo>
                    <a:pt x="77216" y="48260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C188C436-3A3C-0F22-BDAB-BF05D65B2DE3}"/>
                </a:ext>
              </a:extLst>
            </p:cNvPr>
            <p:cNvSpPr/>
            <p:nvPr/>
          </p:nvSpPr>
          <p:spPr>
            <a:xfrm>
              <a:off x="1367800" y="5376425"/>
              <a:ext cx="266176" cy="211576"/>
            </a:xfrm>
            <a:custGeom>
              <a:avLst/>
              <a:gdLst/>
              <a:ahLst/>
              <a:cxnLst/>
              <a:rect l="0" t="0" r="0" b="0"/>
              <a:pathLst>
                <a:path w="266176" h="211576">
                  <a:moveTo>
                    <a:pt x="54600" y="211575"/>
                  </a:moveTo>
                  <a:lnTo>
                    <a:pt x="266175" y="0"/>
                  </a:lnTo>
                  <a:lnTo>
                    <a:pt x="0" y="156975"/>
                  </a:lnTo>
                  <a:close/>
                </a:path>
              </a:pathLst>
            </a:custGeom>
            <a:solidFill>
              <a:srgbClr val="C27E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643E5D67-6FCB-8B05-4DE9-EF9F05CC0FDC}"/>
                </a:ext>
              </a:extLst>
            </p:cNvPr>
            <p:cNvSpPr/>
            <p:nvPr/>
          </p:nvSpPr>
          <p:spPr>
            <a:xfrm>
              <a:off x="1422400" y="5376425"/>
              <a:ext cx="211576" cy="266176"/>
            </a:xfrm>
            <a:custGeom>
              <a:avLst/>
              <a:gdLst/>
              <a:ahLst/>
              <a:cxnLst/>
              <a:rect l="0" t="0" r="0" b="0"/>
              <a:pathLst>
                <a:path w="211576" h="266176">
                  <a:moveTo>
                    <a:pt x="0" y="211575"/>
                  </a:moveTo>
                  <a:lnTo>
                    <a:pt x="211575" y="0"/>
                  </a:lnTo>
                  <a:lnTo>
                    <a:pt x="54600" y="266175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CE5E3B7C-6AEB-3624-DDA2-A9B5725707BE}"/>
                </a:ext>
              </a:extLst>
            </p:cNvPr>
            <p:cNvSpPr/>
            <p:nvPr/>
          </p:nvSpPr>
          <p:spPr>
            <a:xfrm>
              <a:off x="1422400" y="5510784"/>
              <a:ext cx="482601" cy="77217"/>
            </a:xfrm>
            <a:custGeom>
              <a:avLst/>
              <a:gdLst/>
              <a:ahLst/>
              <a:cxnLst/>
              <a:rect l="0" t="0" r="0" b="0"/>
              <a:pathLst>
                <a:path w="482601" h="77217">
                  <a:moveTo>
                    <a:pt x="0" y="77216"/>
                  </a:moveTo>
                  <a:lnTo>
                    <a:pt x="482600" y="7721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27E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54C45696-A345-A858-632B-FE0FEF16824A}"/>
                </a:ext>
              </a:extLst>
            </p:cNvPr>
            <p:cNvSpPr/>
            <p:nvPr/>
          </p:nvSpPr>
          <p:spPr>
            <a:xfrm>
              <a:off x="1422400" y="5588000"/>
              <a:ext cx="482601" cy="77217"/>
            </a:xfrm>
            <a:custGeom>
              <a:avLst/>
              <a:gdLst/>
              <a:ahLst/>
              <a:cxnLst/>
              <a:rect l="0" t="0" r="0" b="0"/>
              <a:pathLst>
                <a:path w="482601" h="77217">
                  <a:moveTo>
                    <a:pt x="0" y="0"/>
                  </a:moveTo>
                  <a:lnTo>
                    <a:pt x="482600" y="0"/>
                  </a:lnTo>
                  <a:lnTo>
                    <a:pt x="0" y="77216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367E61B9-7DA4-BD10-331D-96C1A4B604B1}"/>
                </a:ext>
              </a:extLst>
            </p:cNvPr>
            <p:cNvSpPr/>
            <p:nvPr/>
          </p:nvSpPr>
          <p:spPr>
            <a:xfrm>
              <a:off x="1422400" y="5533400"/>
              <a:ext cx="211576" cy="266176"/>
            </a:xfrm>
            <a:custGeom>
              <a:avLst/>
              <a:gdLst/>
              <a:ahLst/>
              <a:cxnLst/>
              <a:rect l="0" t="0" r="0" b="0"/>
              <a:pathLst>
                <a:path w="211576" h="266176">
                  <a:moveTo>
                    <a:pt x="0" y="54600"/>
                  </a:moveTo>
                  <a:lnTo>
                    <a:pt x="211575" y="266175"/>
                  </a:lnTo>
                  <a:lnTo>
                    <a:pt x="54600" y="0"/>
                  </a:lnTo>
                  <a:close/>
                </a:path>
              </a:pathLst>
            </a:custGeom>
            <a:solidFill>
              <a:srgbClr val="C27E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F61E883C-0091-8BF6-A048-A687F4937998}"/>
                </a:ext>
              </a:extLst>
            </p:cNvPr>
            <p:cNvSpPr/>
            <p:nvPr/>
          </p:nvSpPr>
          <p:spPr>
            <a:xfrm>
              <a:off x="1367800" y="5588000"/>
              <a:ext cx="266176" cy="211576"/>
            </a:xfrm>
            <a:custGeom>
              <a:avLst/>
              <a:gdLst/>
              <a:ahLst/>
              <a:cxnLst/>
              <a:rect l="0" t="0" r="0" b="0"/>
              <a:pathLst>
                <a:path w="266176" h="211576">
                  <a:moveTo>
                    <a:pt x="54600" y="0"/>
                  </a:moveTo>
                  <a:lnTo>
                    <a:pt x="266175" y="211575"/>
                  </a:lnTo>
                  <a:lnTo>
                    <a:pt x="0" y="5460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BA6F8C75-8976-CACB-4C24-D4D09141BCB0}"/>
                </a:ext>
              </a:extLst>
            </p:cNvPr>
            <p:cNvSpPr/>
            <p:nvPr/>
          </p:nvSpPr>
          <p:spPr>
            <a:xfrm>
              <a:off x="1422400" y="5588000"/>
              <a:ext cx="77217" cy="482601"/>
            </a:xfrm>
            <a:custGeom>
              <a:avLst/>
              <a:gdLst/>
              <a:ahLst/>
              <a:cxnLst/>
              <a:rect l="0" t="0" r="0" b="0"/>
              <a:pathLst>
                <a:path w="77217" h="482601">
                  <a:moveTo>
                    <a:pt x="0" y="0"/>
                  </a:moveTo>
                  <a:lnTo>
                    <a:pt x="0" y="482600"/>
                  </a:lnTo>
                  <a:lnTo>
                    <a:pt x="77216" y="0"/>
                  </a:lnTo>
                  <a:close/>
                </a:path>
              </a:pathLst>
            </a:custGeom>
            <a:solidFill>
              <a:srgbClr val="C27E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1788653E-9808-8301-B0B2-3A9A3CBD3622}"/>
                </a:ext>
              </a:extLst>
            </p:cNvPr>
            <p:cNvSpPr/>
            <p:nvPr/>
          </p:nvSpPr>
          <p:spPr>
            <a:xfrm>
              <a:off x="1345184" y="5588000"/>
              <a:ext cx="77217" cy="482601"/>
            </a:xfrm>
            <a:custGeom>
              <a:avLst/>
              <a:gdLst/>
              <a:ahLst/>
              <a:cxnLst/>
              <a:rect l="0" t="0" r="0" b="0"/>
              <a:pathLst>
                <a:path w="77217" h="482601">
                  <a:moveTo>
                    <a:pt x="77216" y="0"/>
                  </a:moveTo>
                  <a:lnTo>
                    <a:pt x="77216" y="482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FAFA817B-9252-141F-445A-BC2C64D933FD}"/>
                </a:ext>
              </a:extLst>
            </p:cNvPr>
            <p:cNvSpPr/>
            <p:nvPr/>
          </p:nvSpPr>
          <p:spPr>
            <a:xfrm>
              <a:off x="1210825" y="5588000"/>
              <a:ext cx="266176" cy="211576"/>
            </a:xfrm>
            <a:custGeom>
              <a:avLst/>
              <a:gdLst/>
              <a:ahLst/>
              <a:cxnLst/>
              <a:rect l="0" t="0" r="0" b="0"/>
              <a:pathLst>
                <a:path w="266176" h="211576">
                  <a:moveTo>
                    <a:pt x="211575" y="0"/>
                  </a:moveTo>
                  <a:lnTo>
                    <a:pt x="0" y="211575"/>
                  </a:lnTo>
                  <a:lnTo>
                    <a:pt x="266175" y="54600"/>
                  </a:lnTo>
                  <a:close/>
                </a:path>
              </a:pathLst>
            </a:custGeom>
            <a:solidFill>
              <a:srgbClr val="C27E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D09273C5-112D-C139-030D-9217E20F6D40}"/>
                </a:ext>
              </a:extLst>
            </p:cNvPr>
            <p:cNvSpPr/>
            <p:nvPr/>
          </p:nvSpPr>
          <p:spPr>
            <a:xfrm>
              <a:off x="1210825" y="5533400"/>
              <a:ext cx="211576" cy="266176"/>
            </a:xfrm>
            <a:custGeom>
              <a:avLst/>
              <a:gdLst/>
              <a:ahLst/>
              <a:cxnLst/>
              <a:rect l="0" t="0" r="0" b="0"/>
              <a:pathLst>
                <a:path w="211576" h="266176">
                  <a:moveTo>
                    <a:pt x="211575" y="54600"/>
                  </a:moveTo>
                  <a:lnTo>
                    <a:pt x="0" y="266175"/>
                  </a:lnTo>
                  <a:lnTo>
                    <a:pt x="156975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78A4C3C0-F2D5-784C-878E-4527E1D736D3}"/>
                </a:ext>
              </a:extLst>
            </p:cNvPr>
            <p:cNvSpPr/>
            <p:nvPr/>
          </p:nvSpPr>
          <p:spPr>
            <a:xfrm>
              <a:off x="939800" y="5588000"/>
              <a:ext cx="482601" cy="77217"/>
            </a:xfrm>
            <a:custGeom>
              <a:avLst/>
              <a:gdLst/>
              <a:ahLst/>
              <a:cxnLst/>
              <a:rect l="0" t="0" r="0" b="0"/>
              <a:pathLst>
                <a:path w="482601" h="77217">
                  <a:moveTo>
                    <a:pt x="482600" y="0"/>
                  </a:moveTo>
                  <a:lnTo>
                    <a:pt x="0" y="0"/>
                  </a:lnTo>
                  <a:lnTo>
                    <a:pt x="482600" y="77216"/>
                  </a:lnTo>
                  <a:close/>
                </a:path>
              </a:pathLst>
            </a:custGeom>
            <a:solidFill>
              <a:srgbClr val="C27E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1F220414-28A7-138B-343B-27DAF59CD667}"/>
                </a:ext>
              </a:extLst>
            </p:cNvPr>
            <p:cNvSpPr/>
            <p:nvPr/>
          </p:nvSpPr>
          <p:spPr>
            <a:xfrm>
              <a:off x="939800" y="5510784"/>
              <a:ext cx="482601" cy="77217"/>
            </a:xfrm>
            <a:custGeom>
              <a:avLst/>
              <a:gdLst/>
              <a:ahLst/>
              <a:cxnLst/>
              <a:rect l="0" t="0" r="0" b="0"/>
              <a:pathLst>
                <a:path w="482601" h="77217">
                  <a:moveTo>
                    <a:pt x="482600" y="77216"/>
                  </a:moveTo>
                  <a:lnTo>
                    <a:pt x="0" y="77216"/>
                  </a:lnTo>
                  <a:lnTo>
                    <a:pt x="48260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74616907-FCB3-C4AF-6094-67BECFF50E12}"/>
                </a:ext>
              </a:extLst>
            </p:cNvPr>
            <p:cNvSpPr/>
            <p:nvPr/>
          </p:nvSpPr>
          <p:spPr>
            <a:xfrm>
              <a:off x="1210825" y="5376425"/>
              <a:ext cx="211576" cy="266176"/>
            </a:xfrm>
            <a:custGeom>
              <a:avLst/>
              <a:gdLst/>
              <a:ahLst/>
              <a:cxnLst/>
              <a:rect l="0" t="0" r="0" b="0"/>
              <a:pathLst>
                <a:path w="211576" h="266176">
                  <a:moveTo>
                    <a:pt x="211575" y="211575"/>
                  </a:moveTo>
                  <a:lnTo>
                    <a:pt x="0" y="0"/>
                  </a:lnTo>
                  <a:lnTo>
                    <a:pt x="156975" y="266175"/>
                  </a:lnTo>
                  <a:close/>
                </a:path>
              </a:pathLst>
            </a:custGeom>
            <a:solidFill>
              <a:srgbClr val="C27E22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4CA2DE5F-57DA-9EB0-74FA-C3CCB94BEE03}"/>
                </a:ext>
              </a:extLst>
            </p:cNvPr>
            <p:cNvSpPr/>
            <p:nvPr/>
          </p:nvSpPr>
          <p:spPr>
            <a:xfrm>
              <a:off x="1210825" y="5376425"/>
              <a:ext cx="266176" cy="211576"/>
            </a:xfrm>
            <a:custGeom>
              <a:avLst/>
              <a:gdLst/>
              <a:ahLst/>
              <a:cxnLst/>
              <a:rect l="0" t="0" r="0" b="0"/>
              <a:pathLst>
                <a:path w="266176" h="211576">
                  <a:moveTo>
                    <a:pt x="211575" y="211575"/>
                  </a:moveTo>
                  <a:lnTo>
                    <a:pt x="0" y="0"/>
                  </a:lnTo>
                  <a:lnTo>
                    <a:pt x="266175" y="156975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539C2FB9-01B2-BFC2-2A76-2E16BEACE9FA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82192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onpland">
            <a:extLst>
              <a:ext uri="{FF2B5EF4-FFF2-40B4-BE49-F238E27FC236}">
                <a16:creationId xmlns:a16="http://schemas.microsoft.com/office/drawing/2014/main" id="{60F53E38-0AAD-2C84-6AFC-06026FC93E68}"/>
              </a:ext>
            </a:extLst>
          </p:cNvPr>
          <p:cNvSpPr txBox="1"/>
          <p:nvPr/>
        </p:nvSpPr>
        <p:spPr>
          <a:xfrm>
            <a:off x="609600" y="381000"/>
            <a:ext cx="5334000" cy="1051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b="1" dirty="0">
                <a:solidFill>
                  <a:srgbClr val="22303F"/>
                </a:solidFill>
                <a:latin typeface="Cambria" panose="02040503050406030204" pitchFamily="18" charset="0"/>
              </a:rPr>
              <a:t>Он вместе с французским ботаником </a:t>
            </a:r>
            <a:r>
              <a:rPr lang="ru-RU" sz="2300" b="1" dirty="0">
                <a:solidFill>
                  <a:srgbClr val="C27E22"/>
                </a:solidFill>
                <a:latin typeface="Cambria" panose="02040503050406030204" pitchFamily="18" charset="0"/>
              </a:rPr>
              <a:t>Э. </a:t>
            </a:r>
            <a:r>
              <a:rPr lang="ru-RU" sz="2300" b="1" dirty="0" err="1">
                <a:solidFill>
                  <a:srgbClr val="C27E22"/>
                </a:solidFill>
                <a:latin typeface="Cambria" panose="02040503050406030204" pitchFamily="18" charset="0"/>
              </a:rPr>
              <a:t>Бонпланом</a:t>
            </a:r>
            <a:r>
              <a:rPr lang="ru-RU" sz="2300" b="1" dirty="0">
                <a:solidFill>
                  <a:srgbClr val="22303F"/>
                </a:solidFill>
                <a:latin typeface="Cambria" panose="02040503050406030204" pitchFamily="18" charset="0"/>
              </a:rPr>
              <a:t> путешествовал </a:t>
            </a:r>
            <a:r>
              <a:rPr lang="ru-RU" sz="2300" b="1" dirty="0">
                <a:solidFill>
                  <a:srgbClr val="C27E22"/>
                </a:solidFill>
                <a:latin typeface="Cambria" panose="02040503050406030204" pitchFamily="18" charset="0"/>
              </a:rPr>
              <a:t>по Америке (1799-1804).</a:t>
            </a:r>
          </a:p>
        </p:txBody>
      </p:sp>
      <p:cxnSp>
        <p:nvCxnSpPr>
          <p:cNvPr id="4" name="Rule">
            <a:extLst>
              <a:ext uri="{FF2B5EF4-FFF2-40B4-BE49-F238E27FC236}">
                <a16:creationId xmlns:a16="http://schemas.microsoft.com/office/drawing/2014/main" id="{C6C39476-854E-A94E-9769-C87A4DE5C436}"/>
              </a:ext>
            </a:extLst>
          </p:cNvPr>
          <p:cNvCxnSpPr/>
          <p:nvPr/>
        </p:nvCxnSpPr>
        <p:spPr>
          <a:xfrm>
            <a:off x="609600" y="1559560"/>
            <a:ext cx="1524000" cy="0"/>
          </a:xfrm>
          <a:prstGeom prst="line">
            <a:avLst/>
          </a:prstGeom>
          <a:ln w="25400">
            <a:solidFill>
              <a:srgbClr val="C27E2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Research">
            <a:extLst>
              <a:ext uri="{FF2B5EF4-FFF2-40B4-BE49-F238E27FC236}">
                <a16:creationId xmlns:a16="http://schemas.microsoft.com/office/drawing/2014/main" id="{8961DFB9-D0E4-D7B8-A587-6396F86BC508}"/>
              </a:ext>
            </a:extLst>
          </p:cNvPr>
          <p:cNvSpPr txBox="1"/>
          <p:nvPr/>
        </p:nvSpPr>
        <p:spPr>
          <a:xfrm>
            <a:off x="609600" y="1737360"/>
            <a:ext cx="5334000" cy="1600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Исследовал бассейн </a:t>
            </a:r>
            <a:r>
              <a:rPr lang="ru-RU" sz="2100" b="1" dirty="0">
                <a:solidFill>
                  <a:srgbClr val="C27E22"/>
                </a:solidFill>
                <a:latin typeface="Calibri" panose="020F0502020204030204" pitchFamily="34" charset="0"/>
              </a:rPr>
              <a:t>реки Ориноко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изучал </a:t>
            </a:r>
            <a:r>
              <a:rPr lang="ru-RU" sz="2100" b="1" dirty="0">
                <a:solidFill>
                  <a:srgbClr val="C27E22"/>
                </a:solidFill>
                <a:latin typeface="Calibri" panose="020F0502020204030204" pitchFamily="34" charset="0"/>
              </a:rPr>
              <a:t>вулканы в Андах и в Мексике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собрал </a:t>
            </a:r>
            <a:r>
              <a:rPr lang="ru-RU" sz="2100" b="1" dirty="0">
                <a:solidFill>
                  <a:srgbClr val="3A8A4F"/>
                </a:solidFill>
                <a:latin typeface="Calibri" panose="020F0502020204030204" pitchFamily="34" charset="0"/>
              </a:rPr>
              <a:t>огромную коллекцию растений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а вернувшись в Европу, много лет обрабатывал привезённые материалы.</a:t>
            </a:r>
          </a:p>
        </p:txBody>
      </p:sp>
      <p:sp>
        <p:nvSpPr>
          <p:cNvPr id="6" name="Results card">
            <a:extLst>
              <a:ext uri="{FF2B5EF4-FFF2-40B4-BE49-F238E27FC236}">
                <a16:creationId xmlns:a16="http://schemas.microsoft.com/office/drawing/2014/main" id="{0F876B5E-F665-CC34-5DF6-C3512FF4492A}"/>
              </a:ext>
            </a:extLst>
          </p:cNvPr>
          <p:cNvSpPr/>
          <p:nvPr/>
        </p:nvSpPr>
        <p:spPr>
          <a:xfrm>
            <a:off x="609600" y="3540760"/>
            <a:ext cx="5334000" cy="2174240"/>
          </a:xfrm>
          <a:prstGeom prst="roundRect">
            <a:avLst>
              <a:gd name="adj" fmla="val 6000"/>
            </a:avLst>
          </a:prstGeom>
          <a:solidFill>
            <a:srgbClr val="F8EBD6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Results">
            <a:extLst>
              <a:ext uri="{FF2B5EF4-FFF2-40B4-BE49-F238E27FC236}">
                <a16:creationId xmlns:a16="http://schemas.microsoft.com/office/drawing/2014/main" id="{64B259D2-0FE2-2E50-489F-63817B69E033}"/>
              </a:ext>
            </a:extLst>
          </p:cNvPr>
          <p:cNvSpPr txBox="1"/>
          <p:nvPr/>
        </p:nvSpPr>
        <p:spPr>
          <a:xfrm>
            <a:off x="838200" y="3667760"/>
            <a:ext cx="4953000" cy="19202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По своим научным результатам это было </a:t>
            </a:r>
            <a:r>
              <a:rPr lang="ru-RU" sz="2100" b="1" dirty="0">
                <a:solidFill>
                  <a:srgbClr val="C27E22"/>
                </a:solidFill>
                <a:latin typeface="Calibri" panose="020F0502020204030204" pitchFamily="34" charset="0"/>
              </a:rPr>
              <a:t>одно из величайших путешествий в истории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, хотя Гумбольдт и </a:t>
            </a:r>
            <a:r>
              <a:rPr lang="ru-RU" sz="2100" dirty="0" err="1">
                <a:solidFill>
                  <a:srgbClr val="22303F"/>
                </a:solidFill>
                <a:latin typeface="Calibri" panose="020F0502020204030204" pitchFamily="34" charset="0"/>
              </a:rPr>
              <a:t>Бонплан</a:t>
            </a:r>
            <a:r>
              <a:rPr lang="ru-RU" sz="2100" dirty="0">
                <a:solidFill>
                  <a:srgbClr val="22303F"/>
                </a:solidFill>
                <a:latin typeface="Calibri" panose="020F0502020204030204" pitchFamily="34" charset="0"/>
              </a:rPr>
              <a:t> не открыли новых земель, гор или рек. Зато методы их исследований стали </a:t>
            </a:r>
            <a:r>
              <a:rPr lang="ru-RU" sz="2100" b="1" dirty="0">
                <a:solidFill>
                  <a:srgbClr val="C27E22"/>
                </a:solidFill>
                <a:latin typeface="Calibri" panose="020F0502020204030204" pitchFamily="34" charset="0"/>
              </a:rPr>
              <a:t>образцом для научных экспедиций XIX в.</a:t>
            </a:r>
          </a:p>
        </p:txBody>
      </p:sp>
      <p:sp>
        <p:nvSpPr>
          <p:cNvPr id="8" name="Results bar">
            <a:extLst>
              <a:ext uri="{FF2B5EF4-FFF2-40B4-BE49-F238E27FC236}">
                <a16:creationId xmlns:a16="http://schemas.microsoft.com/office/drawing/2014/main" id="{B95D4CE4-900B-A43B-3D04-726E8A556722}"/>
              </a:ext>
            </a:extLst>
          </p:cNvPr>
          <p:cNvSpPr/>
          <p:nvPr/>
        </p:nvSpPr>
        <p:spPr>
          <a:xfrm>
            <a:off x="711200" y="3667760"/>
            <a:ext cx="50800" cy="1920240"/>
          </a:xfrm>
          <a:prstGeom prst="rect">
            <a:avLst/>
          </a:prstGeom>
          <a:solidFill>
            <a:srgbClr val="C27E22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Naturgemalde mount">
            <a:extLst>
              <a:ext uri="{FF2B5EF4-FFF2-40B4-BE49-F238E27FC236}">
                <a16:creationId xmlns:a16="http://schemas.microsoft.com/office/drawing/2014/main" id="{6BBE0992-C881-F38F-FB5E-0ABAEEA79BCB}"/>
              </a:ext>
            </a:extLst>
          </p:cNvPr>
          <p:cNvSpPr/>
          <p:nvPr/>
        </p:nvSpPr>
        <p:spPr>
          <a:xfrm>
            <a:off x="6172200" y="330200"/>
            <a:ext cx="5486400" cy="3801379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Naturgemalde" descr="Александр фон Гумбольдт и Эме Бонплан. «Картина природы тропических стран» — профиль вулканов Чимборасо и Котопахи с поясами растительности, 1807 г. Центральная библиотека Цюриха">
            <a:extLst>
              <a:ext uri="{FF2B5EF4-FFF2-40B4-BE49-F238E27FC236}">
                <a16:creationId xmlns:a16="http://schemas.microsoft.com/office/drawing/2014/main" id="{F8A251F5-A8FB-75C1-83DC-D2FCC56445D0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800" y="431800"/>
            <a:ext cx="5283200" cy="3598179"/>
          </a:xfrm>
          <a:prstGeom prst="rect">
            <a:avLst/>
          </a:prstGeom>
        </p:spPr>
      </p:pic>
      <p:pic>
        <p:nvPicPr>
          <p:cNvPr id="13" name="Weitsch Chimborazo" descr="Фридрих Георг Вейч. Гумбольдт и Бонплан у подножия Чимборасо, 1810 г. Дворец Сан-Суси, Потсдам">
            <a:extLst>
              <a:ext uri="{FF2B5EF4-FFF2-40B4-BE49-F238E27FC236}">
                <a16:creationId xmlns:a16="http://schemas.microsoft.com/office/drawing/2014/main" id="{6CF6B923-0F0B-C9D2-3679-C4D9CB2BCAF0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856" y="4309379"/>
            <a:ext cx="5413089" cy="2091421"/>
          </a:xfrm>
          <a:prstGeom prst="roundRect">
            <a:avLst>
              <a:gd name="adj" fmla="val 4000"/>
            </a:avLst>
          </a:prstGeom>
          <a:ln w="15875">
            <a:solidFill>
              <a:srgbClr val="C27E2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4" name="Signature 100ballnik.com">
            <a:extLst>
              <a:ext uri="{FF2B5EF4-FFF2-40B4-BE49-F238E27FC236}">
                <a16:creationId xmlns:a16="http://schemas.microsoft.com/office/drawing/2014/main" id="{1BEB409E-6606-D788-61F6-A06720AC702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56087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3A1728E1-36EE-B6FF-D023-9CE7F2440A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972800" cy="550164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3800" b="1" dirty="0">
                <a:solidFill>
                  <a:srgbClr val="1F3A5A"/>
                </a:solidFill>
                <a:latin typeface="Cambria" panose="02040503050406030204" pitchFamily="18" charset="0"/>
              </a:rPr>
              <a:t>Подведем итоги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CE44FBB4-B48B-85FD-1AA5-46F27B31880B}"/>
              </a:ext>
            </a:extLst>
          </p:cNvPr>
          <p:cNvCxnSpPr/>
          <p:nvPr/>
        </p:nvCxnSpPr>
        <p:spPr>
          <a:xfrm>
            <a:off x="609600" y="981964"/>
            <a:ext cx="1524000" cy="0"/>
          </a:xfrm>
          <a:prstGeom prst="line">
            <a:avLst/>
          </a:prstGeom>
          <a:ln w="25400">
            <a:solidFill>
              <a:srgbClr val="B08A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B7A1B7FD-3453-9ADE-91E9-E0BED449D658}"/>
              </a:ext>
            </a:extLst>
          </p:cNvPr>
          <p:cNvCxnSpPr/>
          <p:nvPr/>
        </p:nvCxnSpPr>
        <p:spPr>
          <a:xfrm>
            <a:off x="2209800" y="981964"/>
            <a:ext cx="1193800" cy="0"/>
          </a:xfrm>
          <a:prstGeom prst="line">
            <a:avLst/>
          </a:prstGeom>
          <a:ln w="9525">
            <a:solidFill>
              <a:srgbClr val="C2A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ummary card 1">
            <a:extLst>
              <a:ext uri="{FF2B5EF4-FFF2-40B4-BE49-F238E27FC236}">
                <a16:creationId xmlns:a16="http://schemas.microsoft.com/office/drawing/2014/main" id="{78728F36-7A75-F3F2-DCE6-7B06ED90663B}"/>
              </a:ext>
            </a:extLst>
          </p:cNvPr>
          <p:cNvSpPr/>
          <p:nvPr/>
        </p:nvSpPr>
        <p:spPr>
          <a:xfrm>
            <a:off x="609600" y="1219200"/>
            <a:ext cx="3556000" cy="5207000"/>
          </a:xfrm>
          <a:prstGeom prst="roundRect">
            <a:avLst>
              <a:gd name="adj" fmla="val 4000"/>
            </a:avLst>
          </a:prstGeom>
          <a:solidFill>
            <a:srgbClr val="DFEC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Summary picture 1" descr="Генри Робертс. Генеральная карта открытий капитана Кука, 1784 г. (фрагмент)">
            <a:extLst>
              <a:ext uri="{FF2B5EF4-FFF2-40B4-BE49-F238E27FC236}">
                <a16:creationId xmlns:a16="http://schemas.microsoft.com/office/drawing/2014/main" id="{3B1F683F-C822-4326-53DE-029E32676B8D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295400"/>
            <a:ext cx="3403600" cy="1905000"/>
          </a:xfrm>
          <a:prstGeom prst="roundRect">
            <a:avLst>
              <a:gd name="adj" fmla="val 4000"/>
            </a:avLst>
          </a:prstGeom>
          <a:ln w="12700">
            <a:solidFill>
              <a:srgbClr val="2A6F84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Summary 1">
            <a:extLst>
              <a:ext uri="{FF2B5EF4-FFF2-40B4-BE49-F238E27FC236}">
                <a16:creationId xmlns:a16="http://schemas.microsoft.com/office/drawing/2014/main" id="{63A3379B-880F-060F-547D-3DE0D51611C8}"/>
              </a:ext>
            </a:extLst>
          </p:cNvPr>
          <p:cNvSpPr txBox="1"/>
          <p:nvPr/>
        </p:nvSpPr>
        <p:spPr>
          <a:xfrm>
            <a:off x="812800" y="3403600"/>
            <a:ext cx="31496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В XVIII — начале XIX в. были совершены </a:t>
            </a:r>
            <a:r>
              <a:rPr lang="ru-RU" sz="2300" b="1" dirty="0">
                <a:solidFill>
                  <a:srgbClr val="2A6F84"/>
                </a:solidFill>
                <a:latin typeface="Calibri" panose="020F0502020204030204" pitchFamily="34" charset="0"/>
              </a:rPr>
              <a:t>важные географические открытия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, позволившие лучше узнать Землю.</a:t>
            </a:r>
          </a:p>
        </p:txBody>
      </p:sp>
      <p:sp>
        <p:nvSpPr>
          <p:cNvPr id="9" name="Summary card 2">
            <a:extLst>
              <a:ext uri="{FF2B5EF4-FFF2-40B4-BE49-F238E27FC236}">
                <a16:creationId xmlns:a16="http://schemas.microsoft.com/office/drawing/2014/main" id="{4A7F1354-8920-67D7-966A-5C8D5C1F1303}"/>
              </a:ext>
            </a:extLst>
          </p:cNvPr>
          <p:cNvSpPr/>
          <p:nvPr/>
        </p:nvSpPr>
        <p:spPr>
          <a:xfrm>
            <a:off x="4318000" y="1219200"/>
            <a:ext cx="3556000" cy="5207000"/>
          </a:xfrm>
          <a:prstGeom prst="roundRect">
            <a:avLst>
              <a:gd name="adj" fmla="val 4000"/>
            </a:avLst>
          </a:prstGeom>
          <a:solidFill>
            <a:srgbClr val="F3E3E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Summary picture 2" descr="Н.-А. Монсио. Людовик XVI даёт инструкции Лаперузу, 1817 г. (фрагмент)">
            <a:extLst>
              <a:ext uri="{FF2B5EF4-FFF2-40B4-BE49-F238E27FC236}">
                <a16:creationId xmlns:a16="http://schemas.microsoft.com/office/drawing/2014/main" id="{BD3C4F1A-D4FA-8494-7B44-CFE5B8C8F88E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4200" y="1295400"/>
            <a:ext cx="3403600" cy="1905000"/>
          </a:xfrm>
          <a:prstGeom prst="roundRect">
            <a:avLst>
              <a:gd name="adj" fmla="val 4000"/>
            </a:avLst>
          </a:prstGeom>
          <a:ln w="12700">
            <a:solidFill>
              <a:srgbClr val="9C3F7B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2" name="Summary 2">
            <a:extLst>
              <a:ext uri="{FF2B5EF4-FFF2-40B4-BE49-F238E27FC236}">
                <a16:creationId xmlns:a16="http://schemas.microsoft.com/office/drawing/2014/main" id="{A9F74064-1D3C-BD93-7C8E-53941D5B18A0}"/>
              </a:ext>
            </a:extLst>
          </p:cNvPr>
          <p:cNvSpPr txBox="1"/>
          <p:nvPr/>
        </p:nvSpPr>
        <p:spPr>
          <a:xfrm>
            <a:off x="4521200" y="3403600"/>
            <a:ext cx="3149600" cy="701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Они были </a:t>
            </a:r>
            <a:r>
              <a:rPr lang="ru-RU" sz="2300" b="1" dirty="0">
                <a:solidFill>
                  <a:srgbClr val="9C3F7B"/>
                </a:solidFill>
                <a:latin typeface="Calibri" panose="020F0502020204030204" pitchFamily="34" charset="0"/>
              </a:rPr>
              <a:t>тесно связаны с политикой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3" name="Summary card 3">
            <a:extLst>
              <a:ext uri="{FF2B5EF4-FFF2-40B4-BE49-F238E27FC236}">
                <a16:creationId xmlns:a16="http://schemas.microsoft.com/office/drawing/2014/main" id="{A17E4F5B-601D-A0CA-264C-B069764CB96E}"/>
              </a:ext>
            </a:extLst>
          </p:cNvPr>
          <p:cNvSpPr/>
          <p:nvPr/>
        </p:nvSpPr>
        <p:spPr>
          <a:xfrm>
            <a:off x="8026400" y="1219200"/>
            <a:ext cx="3556000" cy="5207000"/>
          </a:xfrm>
          <a:prstGeom prst="roundRect">
            <a:avLst>
              <a:gd name="adj" fmla="val 4000"/>
            </a:avLst>
          </a:prstGeom>
          <a:solidFill>
            <a:srgbClr val="E2F0E5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Summary picture 3" descr="У. Ходжес. Военные лодки таитян в бухте Матаваи, 1776 г. (фрагмент)">
            <a:extLst>
              <a:ext uri="{FF2B5EF4-FFF2-40B4-BE49-F238E27FC236}">
                <a16:creationId xmlns:a16="http://schemas.microsoft.com/office/drawing/2014/main" id="{23A589EE-B328-1E17-2D6C-0F480C3543C1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2600" y="1295400"/>
            <a:ext cx="3403600" cy="1905000"/>
          </a:xfrm>
          <a:prstGeom prst="roundRect">
            <a:avLst>
              <a:gd name="adj" fmla="val 4000"/>
            </a:avLst>
          </a:prstGeom>
          <a:ln w="12700">
            <a:solidFill>
              <a:srgbClr val="3A8A4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6" name="Summary 3">
            <a:extLst>
              <a:ext uri="{FF2B5EF4-FFF2-40B4-BE49-F238E27FC236}">
                <a16:creationId xmlns:a16="http://schemas.microsoft.com/office/drawing/2014/main" id="{2EA43EB5-E86E-C2AD-9CDA-BBEEC428F565}"/>
              </a:ext>
            </a:extLst>
          </p:cNvPr>
          <p:cNvSpPr txBox="1"/>
          <p:nvPr/>
        </p:nvSpPr>
        <p:spPr>
          <a:xfrm>
            <a:off x="8229600" y="3403600"/>
            <a:ext cx="3149600" cy="21031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В то же время, знакомясь с миром и встречаясь с другими народами, европейцы </a:t>
            </a:r>
            <a:r>
              <a:rPr lang="ru-RU" sz="2300" b="1" dirty="0">
                <a:solidFill>
                  <a:srgbClr val="3A8A4F"/>
                </a:solidFill>
                <a:latin typeface="Calibri" panose="020F0502020204030204" pitchFamily="34" charset="0"/>
              </a:rPr>
              <a:t>глубже понимали и самих себя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17" name="Signature 100ballnik.com">
            <a:extLst>
              <a:ext uri="{FF2B5EF4-FFF2-40B4-BE49-F238E27FC236}">
                <a16:creationId xmlns:a16="http://schemas.microsoft.com/office/drawing/2014/main" id="{9C968939-F38D-D735-687A-E60C858864F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7160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83603B43-1725-13E7-CF6D-242529CE2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5080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1F3A5A"/>
                </a:solidFill>
                <a:latin typeface="Cambria" panose="02040503050406030204" pitchFamily="18" charset="0"/>
              </a:rPr>
              <a:t>Мир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8301873A-F58D-9CC1-C036-BA4F0741DDB1}"/>
              </a:ext>
            </a:extLst>
          </p:cNvPr>
          <p:cNvCxnSpPr/>
          <p:nvPr/>
        </p:nvCxnSpPr>
        <p:spPr>
          <a:xfrm>
            <a:off x="609600" y="1010920"/>
            <a:ext cx="1524000" cy="0"/>
          </a:xfrm>
          <a:prstGeom prst="line">
            <a:avLst/>
          </a:prstGeom>
          <a:ln w="25400">
            <a:solidFill>
              <a:srgbClr val="B08A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AF8E5206-3974-4593-EE86-A9800717E11A}"/>
              </a:ext>
            </a:extLst>
          </p:cNvPr>
          <p:cNvCxnSpPr/>
          <p:nvPr/>
        </p:nvCxnSpPr>
        <p:spPr>
          <a:xfrm>
            <a:off x="2209800" y="1010920"/>
            <a:ext cx="1193800" cy="0"/>
          </a:xfrm>
          <a:prstGeom prst="line">
            <a:avLst/>
          </a:prstGeom>
          <a:ln w="9525">
            <a:solidFill>
              <a:srgbClr val="C2A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Time axis">
            <a:extLst>
              <a:ext uri="{FF2B5EF4-FFF2-40B4-BE49-F238E27FC236}">
                <a16:creationId xmlns:a16="http://schemas.microsoft.com/office/drawing/2014/main" id="{D259244E-0C59-055A-A56A-B599C0A74D51}"/>
              </a:ext>
            </a:extLst>
          </p:cNvPr>
          <p:cNvCxnSpPr/>
          <p:nvPr/>
        </p:nvCxnSpPr>
        <p:spPr>
          <a:xfrm>
            <a:off x="889000" y="3327400"/>
            <a:ext cx="10414000" cy="0"/>
          </a:xfrm>
          <a:prstGeom prst="line">
            <a:avLst/>
          </a:prstGeom>
          <a:ln w="25400">
            <a:solidFill>
              <a:srgbClr val="D4CAB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Medallion 1" descr="Александр Рослин. Карл Линней, 1775 г. Шведская академия наук">
            <a:extLst>
              <a:ext uri="{FF2B5EF4-FFF2-40B4-BE49-F238E27FC236}">
                <a16:creationId xmlns:a16="http://schemas.microsoft.com/office/drawing/2014/main" id="{7DCFD35C-B727-D4EA-E9C1-F980FE7D7F7B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1320800"/>
            <a:ext cx="1524000" cy="1778000"/>
          </a:xfrm>
          <a:prstGeom prst="ellipse">
            <a:avLst/>
          </a:prstGeom>
          <a:ln w="15875">
            <a:solidFill>
              <a:srgbClr val="3A8A4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8" name="Medallion 1 ring">
            <a:extLst>
              <a:ext uri="{FF2B5EF4-FFF2-40B4-BE49-F238E27FC236}">
                <a16:creationId xmlns:a16="http://schemas.microsoft.com/office/drawing/2014/main" id="{280BEE16-9AE2-529F-EC46-C19F8FF29CC1}"/>
              </a:ext>
            </a:extLst>
          </p:cNvPr>
          <p:cNvSpPr/>
          <p:nvPr/>
        </p:nvSpPr>
        <p:spPr>
          <a:xfrm>
            <a:off x="1308100" y="1257300"/>
            <a:ext cx="1651000" cy="1905000"/>
          </a:xfrm>
          <a:prstGeom prst="ellipse">
            <a:avLst/>
          </a:prstGeom>
          <a:noFill/>
          <a:ln w="9525" cap="flat" cmpd="sng" algn="ctr">
            <a:solidFill>
              <a:srgbClr val="3A8A4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Marker">
            <a:extLst>
              <a:ext uri="{FF2B5EF4-FFF2-40B4-BE49-F238E27FC236}">
                <a16:creationId xmlns:a16="http://schemas.microsoft.com/office/drawing/2014/main" id="{0AC5FB44-82D6-07ED-FB12-55E872012C4C}"/>
              </a:ext>
            </a:extLst>
          </p:cNvPr>
          <p:cNvSpPr/>
          <p:nvPr/>
        </p:nvSpPr>
        <p:spPr>
          <a:xfrm>
            <a:off x="2032000" y="3225800"/>
            <a:ext cx="203200" cy="203200"/>
          </a:xfrm>
          <a:prstGeom prst="ellipse">
            <a:avLst/>
          </a:prstGeom>
          <a:solidFill>
            <a:srgbClr val="3A8A4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World 1">
            <a:extLst>
              <a:ext uri="{FF2B5EF4-FFF2-40B4-BE49-F238E27FC236}">
                <a16:creationId xmlns:a16="http://schemas.microsoft.com/office/drawing/2014/main" id="{8CEEFA7E-F8D7-11DB-02E1-DBBBA068FF11}"/>
              </a:ext>
            </a:extLst>
          </p:cNvPr>
          <p:cNvSpPr txBox="1"/>
          <p:nvPr/>
        </p:nvSpPr>
        <p:spPr>
          <a:xfrm>
            <a:off x="355600" y="3606800"/>
            <a:ext cx="3556000" cy="108204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500" b="1" dirty="0">
                <a:solidFill>
                  <a:srgbClr val="3A8A4F"/>
                </a:solidFill>
                <a:latin typeface="Cambria" panose="02040503050406030204" pitchFamily="18" charset="0"/>
              </a:rPr>
              <a:t>1732 г.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— изучение К. Линнеем севера Скандинавии</a:t>
            </a:r>
          </a:p>
        </p:txBody>
      </p:sp>
      <p:pic>
        <p:nvPicPr>
          <p:cNvPr id="12" name="Medallion 2" descr="Н. Дэнс-Холланд. Джеймс Кук, 1776 г. (фрагмент)">
            <a:extLst>
              <a:ext uri="{FF2B5EF4-FFF2-40B4-BE49-F238E27FC236}">
                <a16:creationId xmlns:a16="http://schemas.microsoft.com/office/drawing/2014/main" id="{576C2DE1-A16F-C52C-974B-E5EB0CDFCF02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0" y="1320800"/>
            <a:ext cx="1524000" cy="1778000"/>
          </a:xfrm>
          <a:prstGeom prst="ellipse">
            <a:avLst/>
          </a:prstGeom>
          <a:ln w="15875">
            <a:solidFill>
              <a:srgbClr val="C2402F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3" name="Medallion 2 ring">
            <a:extLst>
              <a:ext uri="{FF2B5EF4-FFF2-40B4-BE49-F238E27FC236}">
                <a16:creationId xmlns:a16="http://schemas.microsoft.com/office/drawing/2014/main" id="{291A7FFE-D9EF-7F83-A678-BBACEADABE73}"/>
              </a:ext>
            </a:extLst>
          </p:cNvPr>
          <p:cNvSpPr/>
          <p:nvPr/>
        </p:nvSpPr>
        <p:spPr>
          <a:xfrm>
            <a:off x="5270500" y="1257300"/>
            <a:ext cx="1651000" cy="1905000"/>
          </a:xfrm>
          <a:prstGeom prst="ellipse">
            <a:avLst/>
          </a:prstGeom>
          <a:noFill/>
          <a:ln w="9525" cap="flat" cmpd="sng" algn="ctr">
            <a:solidFill>
              <a:srgbClr val="C2402F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6FD2C08B-36DF-C1E4-8C7E-5B323E1F446D}"/>
              </a:ext>
            </a:extLst>
          </p:cNvPr>
          <p:cNvSpPr/>
          <p:nvPr/>
        </p:nvSpPr>
        <p:spPr>
          <a:xfrm>
            <a:off x="5994400" y="3225800"/>
            <a:ext cx="203200" cy="203200"/>
          </a:xfrm>
          <a:prstGeom prst="ellipse">
            <a:avLst/>
          </a:prstGeom>
          <a:solidFill>
            <a:srgbClr val="C2402F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World 2">
            <a:extLst>
              <a:ext uri="{FF2B5EF4-FFF2-40B4-BE49-F238E27FC236}">
                <a16:creationId xmlns:a16="http://schemas.microsoft.com/office/drawing/2014/main" id="{1A5DF293-823D-7EB6-B9CA-6B53ECAD5102}"/>
              </a:ext>
            </a:extLst>
          </p:cNvPr>
          <p:cNvSpPr txBox="1"/>
          <p:nvPr/>
        </p:nvSpPr>
        <p:spPr>
          <a:xfrm>
            <a:off x="4318000" y="3606800"/>
            <a:ext cx="3556000" cy="111252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500" b="1" dirty="0">
                <a:solidFill>
                  <a:srgbClr val="C2402F"/>
                </a:solidFill>
                <a:latin typeface="Cambria" panose="02040503050406030204" pitchFamily="18" charset="0"/>
              </a:rPr>
              <a:t>1768—1771, 1772—1775, 1776—1779 гг.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— экспедиции Дж. Кука</a:t>
            </a:r>
          </a:p>
        </p:txBody>
      </p:sp>
      <p:pic>
        <p:nvPicPr>
          <p:cNvPr id="17" name="Medallion 3" descr="Ф. Г. Вейч. Александр фон Гумбольдт, 1806 г. (фрагмент)">
            <a:extLst>
              <a:ext uri="{FF2B5EF4-FFF2-40B4-BE49-F238E27FC236}">
                <a16:creationId xmlns:a16="http://schemas.microsoft.com/office/drawing/2014/main" id="{50FCFBC4-DA97-6931-E582-9BDCEB993A48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6400" y="1320800"/>
            <a:ext cx="1524000" cy="1778000"/>
          </a:xfrm>
          <a:prstGeom prst="ellipse">
            <a:avLst/>
          </a:prstGeom>
          <a:ln w="15875">
            <a:solidFill>
              <a:srgbClr val="C27E2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8" name="Medallion 3 ring">
            <a:extLst>
              <a:ext uri="{FF2B5EF4-FFF2-40B4-BE49-F238E27FC236}">
                <a16:creationId xmlns:a16="http://schemas.microsoft.com/office/drawing/2014/main" id="{925CBD5D-449E-078E-96DE-D8008EAA6B0D}"/>
              </a:ext>
            </a:extLst>
          </p:cNvPr>
          <p:cNvSpPr/>
          <p:nvPr/>
        </p:nvSpPr>
        <p:spPr>
          <a:xfrm>
            <a:off x="9232900" y="1257300"/>
            <a:ext cx="1651000" cy="1905000"/>
          </a:xfrm>
          <a:prstGeom prst="ellipse">
            <a:avLst/>
          </a:prstGeom>
          <a:noFill/>
          <a:ln w="9525" cap="flat" cmpd="sng" algn="ctr">
            <a:solidFill>
              <a:srgbClr val="C27E22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Marker">
            <a:extLst>
              <a:ext uri="{FF2B5EF4-FFF2-40B4-BE49-F238E27FC236}">
                <a16:creationId xmlns:a16="http://schemas.microsoft.com/office/drawing/2014/main" id="{6C888C23-6B64-570B-FAB6-F46140EE560C}"/>
              </a:ext>
            </a:extLst>
          </p:cNvPr>
          <p:cNvSpPr/>
          <p:nvPr/>
        </p:nvSpPr>
        <p:spPr>
          <a:xfrm>
            <a:off x="9956800" y="3225800"/>
            <a:ext cx="203200" cy="203200"/>
          </a:xfrm>
          <a:prstGeom prst="ellipse">
            <a:avLst/>
          </a:prstGeom>
          <a:solidFill>
            <a:srgbClr val="C27E22"/>
          </a:solidFill>
          <a:ln w="25400">
            <a:solidFill>
              <a:srgbClr val="FFFF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World 3">
            <a:extLst>
              <a:ext uri="{FF2B5EF4-FFF2-40B4-BE49-F238E27FC236}">
                <a16:creationId xmlns:a16="http://schemas.microsoft.com/office/drawing/2014/main" id="{4866F040-7AEF-A81E-57A3-B4C74A730910}"/>
              </a:ext>
            </a:extLst>
          </p:cNvPr>
          <p:cNvSpPr txBox="1"/>
          <p:nvPr/>
        </p:nvSpPr>
        <p:spPr>
          <a:xfrm>
            <a:off x="8280400" y="3606800"/>
            <a:ext cx="3556000" cy="14325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2500" b="1" dirty="0">
                <a:solidFill>
                  <a:srgbClr val="C27E22"/>
                </a:solidFill>
                <a:latin typeface="Cambria" panose="02040503050406030204" pitchFamily="18" charset="0"/>
              </a:rPr>
              <a:t>1799—1804 гг.</a:t>
            </a:r>
            <a:r>
              <a:rPr lang="ru-RU" sz="2300" dirty="0">
                <a:solidFill>
                  <a:srgbClr val="22303F"/>
                </a:solidFill>
                <a:latin typeface="Calibri" panose="020F0502020204030204" pitchFamily="34" charset="0"/>
              </a:rPr>
              <a:t> — путешествия А. фон Гумбольдта по Южной и Центральной Америке</a:t>
            </a:r>
          </a:p>
        </p:txBody>
      </p:sp>
      <p:grpSp>
        <p:nvGrpSpPr>
          <p:cNvPr id="38" name="Compass rose">
            <a:extLst>
              <a:ext uri="{FF2B5EF4-FFF2-40B4-BE49-F238E27FC236}">
                <a16:creationId xmlns:a16="http://schemas.microsoft.com/office/drawing/2014/main" id="{6C9A3DAC-4F63-BB84-F2F5-4EE911A602E5}"/>
              </a:ext>
            </a:extLst>
          </p:cNvPr>
          <p:cNvGrpSpPr/>
          <p:nvPr/>
        </p:nvGrpSpPr>
        <p:grpSpPr>
          <a:xfrm>
            <a:off x="10795000" y="5334000"/>
            <a:ext cx="762001" cy="762001"/>
            <a:chOff x="10795000" y="5334000"/>
            <a:chExt cx="762001" cy="762001"/>
          </a:xfrm>
        </p:grpSpPr>
        <p:sp>
          <p:nvSpPr>
            <p:cNvPr id="21" name="Овал 20">
              <a:extLst>
                <a:ext uri="{FF2B5EF4-FFF2-40B4-BE49-F238E27FC236}">
                  <a16:creationId xmlns:a16="http://schemas.microsoft.com/office/drawing/2014/main" id="{6DEDFD82-79C0-163A-FDDF-D061078E3BB7}"/>
                </a:ext>
              </a:extLst>
            </p:cNvPr>
            <p:cNvSpPr/>
            <p:nvPr/>
          </p:nvSpPr>
          <p:spPr>
            <a:xfrm>
              <a:off x="10878820" y="5417820"/>
              <a:ext cx="594360" cy="594360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7CBCCF62-8457-1040-B0A4-F3D5B7862BAB}"/>
                </a:ext>
              </a:extLst>
            </p:cNvPr>
            <p:cNvSpPr/>
            <p:nvPr/>
          </p:nvSpPr>
          <p:spPr>
            <a:xfrm>
              <a:off x="11115040" y="5334000"/>
              <a:ext cx="60961" cy="381001"/>
            </a:xfrm>
            <a:custGeom>
              <a:avLst/>
              <a:gdLst/>
              <a:ahLst/>
              <a:cxnLst/>
              <a:rect l="0" t="0" r="0" b="0"/>
              <a:pathLst>
                <a:path w="60961" h="381001">
                  <a:moveTo>
                    <a:pt x="60960" y="381000"/>
                  </a:moveTo>
                  <a:lnTo>
                    <a:pt x="60960" y="0"/>
                  </a:lnTo>
                  <a:lnTo>
                    <a:pt x="0" y="38100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F3DBEF5C-063F-70A8-40D1-6802DDFD3985}"/>
                </a:ext>
              </a:extLst>
            </p:cNvPr>
            <p:cNvSpPr/>
            <p:nvPr/>
          </p:nvSpPr>
          <p:spPr>
            <a:xfrm>
              <a:off x="11176000" y="5334000"/>
              <a:ext cx="60961" cy="381001"/>
            </a:xfrm>
            <a:custGeom>
              <a:avLst/>
              <a:gdLst/>
              <a:ahLst/>
              <a:cxnLst/>
              <a:rect l="0" t="0" r="0" b="0"/>
              <a:pathLst>
                <a:path w="60961" h="381001">
                  <a:moveTo>
                    <a:pt x="0" y="381000"/>
                  </a:moveTo>
                  <a:lnTo>
                    <a:pt x="0" y="0"/>
                  </a:lnTo>
                  <a:lnTo>
                    <a:pt x="60960" y="3810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4" name="Полилиния: фигура 23">
              <a:extLst>
                <a:ext uri="{FF2B5EF4-FFF2-40B4-BE49-F238E27FC236}">
                  <a16:creationId xmlns:a16="http://schemas.microsoft.com/office/drawing/2014/main" id="{2FB76C18-95DC-E367-1FAB-6EA7E2C7FAF8}"/>
                </a:ext>
              </a:extLst>
            </p:cNvPr>
            <p:cNvSpPr/>
            <p:nvPr/>
          </p:nvSpPr>
          <p:spPr>
            <a:xfrm>
              <a:off x="11132895" y="5547967"/>
              <a:ext cx="210138" cy="167034"/>
            </a:xfrm>
            <a:custGeom>
              <a:avLst/>
              <a:gdLst/>
              <a:ahLst/>
              <a:cxnLst/>
              <a:rect l="0" t="0" r="0" b="0"/>
              <a:pathLst>
                <a:path w="210138" h="167034">
                  <a:moveTo>
                    <a:pt x="43105" y="167033"/>
                  </a:moveTo>
                  <a:lnTo>
                    <a:pt x="210137" y="0"/>
                  </a:lnTo>
                  <a:lnTo>
                    <a:pt x="0" y="123928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5" name="Полилиния: фигура 24">
              <a:extLst>
                <a:ext uri="{FF2B5EF4-FFF2-40B4-BE49-F238E27FC236}">
                  <a16:creationId xmlns:a16="http://schemas.microsoft.com/office/drawing/2014/main" id="{1DAEDDA6-6D83-6361-2F70-48FD5352FDE7}"/>
                </a:ext>
              </a:extLst>
            </p:cNvPr>
            <p:cNvSpPr/>
            <p:nvPr/>
          </p:nvSpPr>
          <p:spPr>
            <a:xfrm>
              <a:off x="11176000" y="5547967"/>
              <a:ext cx="167033" cy="210139"/>
            </a:xfrm>
            <a:custGeom>
              <a:avLst/>
              <a:gdLst/>
              <a:ahLst/>
              <a:cxnLst/>
              <a:rect l="0" t="0" r="0" b="0"/>
              <a:pathLst>
                <a:path w="167033" h="210139">
                  <a:moveTo>
                    <a:pt x="0" y="167033"/>
                  </a:moveTo>
                  <a:lnTo>
                    <a:pt x="167032" y="0"/>
                  </a:lnTo>
                  <a:lnTo>
                    <a:pt x="43105" y="210138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6" name="Полилиния: фигура 25">
              <a:extLst>
                <a:ext uri="{FF2B5EF4-FFF2-40B4-BE49-F238E27FC236}">
                  <a16:creationId xmlns:a16="http://schemas.microsoft.com/office/drawing/2014/main" id="{65F0C41F-5FDA-B399-6FEA-BA287448FB92}"/>
                </a:ext>
              </a:extLst>
            </p:cNvPr>
            <p:cNvSpPr/>
            <p:nvPr/>
          </p:nvSpPr>
          <p:spPr>
            <a:xfrm>
              <a:off x="11176000" y="5654040"/>
              <a:ext cx="381001" cy="60961"/>
            </a:xfrm>
            <a:custGeom>
              <a:avLst/>
              <a:gdLst/>
              <a:ahLst/>
              <a:cxnLst/>
              <a:rect l="0" t="0" r="0" b="0"/>
              <a:pathLst>
                <a:path w="381001" h="60961">
                  <a:moveTo>
                    <a:pt x="0" y="60960"/>
                  </a:moveTo>
                  <a:lnTo>
                    <a:pt x="381000" y="6096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7" name="Полилиния: фигура 26">
              <a:extLst>
                <a:ext uri="{FF2B5EF4-FFF2-40B4-BE49-F238E27FC236}">
                  <a16:creationId xmlns:a16="http://schemas.microsoft.com/office/drawing/2014/main" id="{F2767D6B-A0AE-04FB-46FE-86E8CC906F89}"/>
                </a:ext>
              </a:extLst>
            </p:cNvPr>
            <p:cNvSpPr/>
            <p:nvPr/>
          </p:nvSpPr>
          <p:spPr>
            <a:xfrm>
              <a:off x="11176000" y="5715000"/>
              <a:ext cx="381001" cy="60961"/>
            </a:xfrm>
            <a:custGeom>
              <a:avLst/>
              <a:gdLst/>
              <a:ahLst/>
              <a:cxnLst/>
              <a:rect l="0" t="0" r="0" b="0"/>
              <a:pathLst>
                <a:path w="381001" h="60961">
                  <a:moveTo>
                    <a:pt x="0" y="0"/>
                  </a:moveTo>
                  <a:lnTo>
                    <a:pt x="381000" y="0"/>
                  </a:lnTo>
                  <a:lnTo>
                    <a:pt x="0" y="6096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8" name="Полилиния: фигура 27">
              <a:extLst>
                <a:ext uri="{FF2B5EF4-FFF2-40B4-BE49-F238E27FC236}">
                  <a16:creationId xmlns:a16="http://schemas.microsoft.com/office/drawing/2014/main" id="{955FF6F8-16EF-D594-1051-3D5B6E1841E6}"/>
                </a:ext>
              </a:extLst>
            </p:cNvPr>
            <p:cNvSpPr/>
            <p:nvPr/>
          </p:nvSpPr>
          <p:spPr>
            <a:xfrm>
              <a:off x="11176000" y="5671895"/>
              <a:ext cx="167033" cy="210139"/>
            </a:xfrm>
            <a:custGeom>
              <a:avLst/>
              <a:gdLst/>
              <a:ahLst/>
              <a:cxnLst/>
              <a:rect l="0" t="0" r="0" b="0"/>
              <a:pathLst>
                <a:path w="167033" h="210139">
                  <a:moveTo>
                    <a:pt x="0" y="43105"/>
                  </a:moveTo>
                  <a:lnTo>
                    <a:pt x="167032" y="210138"/>
                  </a:lnTo>
                  <a:lnTo>
                    <a:pt x="43105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9" name="Полилиния: фигура 28">
              <a:extLst>
                <a:ext uri="{FF2B5EF4-FFF2-40B4-BE49-F238E27FC236}">
                  <a16:creationId xmlns:a16="http://schemas.microsoft.com/office/drawing/2014/main" id="{AC14919A-1CAD-9B92-7B39-835A491EFBD8}"/>
                </a:ext>
              </a:extLst>
            </p:cNvPr>
            <p:cNvSpPr/>
            <p:nvPr/>
          </p:nvSpPr>
          <p:spPr>
            <a:xfrm>
              <a:off x="11132895" y="5715000"/>
              <a:ext cx="210138" cy="167034"/>
            </a:xfrm>
            <a:custGeom>
              <a:avLst/>
              <a:gdLst/>
              <a:ahLst/>
              <a:cxnLst/>
              <a:rect l="0" t="0" r="0" b="0"/>
              <a:pathLst>
                <a:path w="210138" h="167034">
                  <a:moveTo>
                    <a:pt x="43105" y="0"/>
                  </a:moveTo>
                  <a:lnTo>
                    <a:pt x="210137" y="167033"/>
                  </a:lnTo>
                  <a:lnTo>
                    <a:pt x="0" y="43105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0" name="Полилиния: фигура 29">
              <a:extLst>
                <a:ext uri="{FF2B5EF4-FFF2-40B4-BE49-F238E27FC236}">
                  <a16:creationId xmlns:a16="http://schemas.microsoft.com/office/drawing/2014/main" id="{48BABBEA-80BA-9FCD-DC7A-667AFD8C3E51}"/>
                </a:ext>
              </a:extLst>
            </p:cNvPr>
            <p:cNvSpPr/>
            <p:nvPr/>
          </p:nvSpPr>
          <p:spPr>
            <a:xfrm>
              <a:off x="11176000" y="5715000"/>
              <a:ext cx="60961" cy="381001"/>
            </a:xfrm>
            <a:custGeom>
              <a:avLst/>
              <a:gdLst/>
              <a:ahLst/>
              <a:cxnLst/>
              <a:rect l="0" t="0" r="0" b="0"/>
              <a:pathLst>
                <a:path w="60961" h="381001">
                  <a:moveTo>
                    <a:pt x="0" y="0"/>
                  </a:moveTo>
                  <a:lnTo>
                    <a:pt x="0" y="381000"/>
                  </a:lnTo>
                  <a:lnTo>
                    <a:pt x="6096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1" name="Полилиния: фигура 30">
              <a:extLst>
                <a:ext uri="{FF2B5EF4-FFF2-40B4-BE49-F238E27FC236}">
                  <a16:creationId xmlns:a16="http://schemas.microsoft.com/office/drawing/2014/main" id="{8873EC21-C27D-5449-8D66-B8DA18CB52F9}"/>
                </a:ext>
              </a:extLst>
            </p:cNvPr>
            <p:cNvSpPr/>
            <p:nvPr/>
          </p:nvSpPr>
          <p:spPr>
            <a:xfrm>
              <a:off x="11115040" y="5715000"/>
              <a:ext cx="60961" cy="381001"/>
            </a:xfrm>
            <a:custGeom>
              <a:avLst/>
              <a:gdLst/>
              <a:ahLst/>
              <a:cxnLst/>
              <a:rect l="0" t="0" r="0" b="0"/>
              <a:pathLst>
                <a:path w="60961" h="381001">
                  <a:moveTo>
                    <a:pt x="60960" y="0"/>
                  </a:moveTo>
                  <a:lnTo>
                    <a:pt x="60960" y="381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2" name="Полилиния: фигура 31">
              <a:extLst>
                <a:ext uri="{FF2B5EF4-FFF2-40B4-BE49-F238E27FC236}">
                  <a16:creationId xmlns:a16="http://schemas.microsoft.com/office/drawing/2014/main" id="{FCC25746-2DF3-A4EB-3971-3A18FC0E4F95}"/>
                </a:ext>
              </a:extLst>
            </p:cNvPr>
            <p:cNvSpPr/>
            <p:nvPr/>
          </p:nvSpPr>
          <p:spPr>
            <a:xfrm>
              <a:off x="11008968" y="5715000"/>
              <a:ext cx="210138" cy="167034"/>
            </a:xfrm>
            <a:custGeom>
              <a:avLst/>
              <a:gdLst/>
              <a:ahLst/>
              <a:cxnLst/>
              <a:rect l="0" t="0" r="0" b="0"/>
              <a:pathLst>
                <a:path w="210138" h="167034">
                  <a:moveTo>
                    <a:pt x="167032" y="0"/>
                  </a:moveTo>
                  <a:lnTo>
                    <a:pt x="0" y="167033"/>
                  </a:lnTo>
                  <a:lnTo>
                    <a:pt x="210137" y="43105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3" name="Полилиния: фигура 32">
              <a:extLst>
                <a:ext uri="{FF2B5EF4-FFF2-40B4-BE49-F238E27FC236}">
                  <a16:creationId xmlns:a16="http://schemas.microsoft.com/office/drawing/2014/main" id="{74DF610B-4550-40D1-7B1C-632CF9ED21DC}"/>
                </a:ext>
              </a:extLst>
            </p:cNvPr>
            <p:cNvSpPr/>
            <p:nvPr/>
          </p:nvSpPr>
          <p:spPr>
            <a:xfrm>
              <a:off x="11008968" y="5671895"/>
              <a:ext cx="167033" cy="210139"/>
            </a:xfrm>
            <a:custGeom>
              <a:avLst/>
              <a:gdLst/>
              <a:ahLst/>
              <a:cxnLst/>
              <a:rect l="0" t="0" r="0" b="0"/>
              <a:pathLst>
                <a:path w="167033" h="210139">
                  <a:moveTo>
                    <a:pt x="167032" y="43105"/>
                  </a:moveTo>
                  <a:lnTo>
                    <a:pt x="0" y="210138"/>
                  </a:lnTo>
                  <a:lnTo>
                    <a:pt x="123927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4" name="Полилиния: фигура 33">
              <a:extLst>
                <a:ext uri="{FF2B5EF4-FFF2-40B4-BE49-F238E27FC236}">
                  <a16:creationId xmlns:a16="http://schemas.microsoft.com/office/drawing/2014/main" id="{7A560CF6-C287-A8FC-BEFC-80C84AC727FC}"/>
                </a:ext>
              </a:extLst>
            </p:cNvPr>
            <p:cNvSpPr/>
            <p:nvPr/>
          </p:nvSpPr>
          <p:spPr>
            <a:xfrm>
              <a:off x="10795000" y="5715000"/>
              <a:ext cx="381001" cy="60961"/>
            </a:xfrm>
            <a:custGeom>
              <a:avLst/>
              <a:gdLst/>
              <a:ahLst/>
              <a:cxnLst/>
              <a:rect l="0" t="0" r="0" b="0"/>
              <a:pathLst>
                <a:path w="381001" h="60961">
                  <a:moveTo>
                    <a:pt x="381000" y="0"/>
                  </a:moveTo>
                  <a:lnTo>
                    <a:pt x="0" y="0"/>
                  </a:lnTo>
                  <a:lnTo>
                    <a:pt x="381000" y="6096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5" name="Полилиния: фигура 34">
              <a:extLst>
                <a:ext uri="{FF2B5EF4-FFF2-40B4-BE49-F238E27FC236}">
                  <a16:creationId xmlns:a16="http://schemas.microsoft.com/office/drawing/2014/main" id="{CD7CCAC9-5B48-7C0B-293C-5047DC099CBD}"/>
                </a:ext>
              </a:extLst>
            </p:cNvPr>
            <p:cNvSpPr/>
            <p:nvPr/>
          </p:nvSpPr>
          <p:spPr>
            <a:xfrm>
              <a:off x="10795000" y="5654040"/>
              <a:ext cx="381001" cy="60961"/>
            </a:xfrm>
            <a:custGeom>
              <a:avLst/>
              <a:gdLst/>
              <a:ahLst/>
              <a:cxnLst/>
              <a:rect l="0" t="0" r="0" b="0"/>
              <a:pathLst>
                <a:path w="381001" h="60961">
                  <a:moveTo>
                    <a:pt x="381000" y="60960"/>
                  </a:moveTo>
                  <a:lnTo>
                    <a:pt x="0" y="60960"/>
                  </a:lnTo>
                  <a:lnTo>
                    <a:pt x="3810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олилиния: фигура 35">
              <a:extLst>
                <a:ext uri="{FF2B5EF4-FFF2-40B4-BE49-F238E27FC236}">
                  <a16:creationId xmlns:a16="http://schemas.microsoft.com/office/drawing/2014/main" id="{C04123E1-1785-EA29-CEDC-86000542F39A}"/>
                </a:ext>
              </a:extLst>
            </p:cNvPr>
            <p:cNvSpPr/>
            <p:nvPr/>
          </p:nvSpPr>
          <p:spPr>
            <a:xfrm>
              <a:off x="11008968" y="5547967"/>
              <a:ext cx="167033" cy="210139"/>
            </a:xfrm>
            <a:custGeom>
              <a:avLst/>
              <a:gdLst/>
              <a:ahLst/>
              <a:cxnLst/>
              <a:rect l="0" t="0" r="0" b="0"/>
              <a:pathLst>
                <a:path w="167033" h="210139">
                  <a:moveTo>
                    <a:pt x="167032" y="167033"/>
                  </a:moveTo>
                  <a:lnTo>
                    <a:pt x="0" y="0"/>
                  </a:lnTo>
                  <a:lnTo>
                    <a:pt x="123927" y="210138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олилиния: фигура 36">
              <a:extLst>
                <a:ext uri="{FF2B5EF4-FFF2-40B4-BE49-F238E27FC236}">
                  <a16:creationId xmlns:a16="http://schemas.microsoft.com/office/drawing/2014/main" id="{78A13326-7B20-4D5A-927B-8D4C1B301A25}"/>
                </a:ext>
              </a:extLst>
            </p:cNvPr>
            <p:cNvSpPr/>
            <p:nvPr/>
          </p:nvSpPr>
          <p:spPr>
            <a:xfrm>
              <a:off x="11008968" y="5547967"/>
              <a:ext cx="210138" cy="167034"/>
            </a:xfrm>
            <a:custGeom>
              <a:avLst/>
              <a:gdLst/>
              <a:ahLst/>
              <a:cxnLst/>
              <a:rect l="0" t="0" r="0" b="0"/>
              <a:pathLst>
                <a:path w="210138" h="167034">
                  <a:moveTo>
                    <a:pt x="167032" y="167033"/>
                  </a:moveTo>
                  <a:lnTo>
                    <a:pt x="0" y="0"/>
                  </a:lnTo>
                  <a:lnTo>
                    <a:pt x="210137" y="123928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39" name="Signature 100ballnik.com">
            <a:extLst>
              <a:ext uri="{FF2B5EF4-FFF2-40B4-BE49-F238E27FC236}">
                <a16:creationId xmlns:a16="http://schemas.microsoft.com/office/drawing/2014/main" id="{2AC5FDB1-1CA5-E7C0-9754-843CF4122262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039194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id="{D4765B92-96ED-3C0C-8EEC-B45B3D206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5080000" cy="579120"/>
          </a:xfrm>
        </p:spPr>
        <p:txBody>
          <a:bodyPr wrap="square" lIns="0" tIns="0" rIns="0" bIns="0" anchor="t">
            <a:noAutofit/>
          </a:bodyPr>
          <a:lstStyle/>
          <a:p>
            <a:pPr>
              <a:lnSpc>
                <a:spcPct val="95000"/>
              </a:lnSpc>
              <a:spcBef>
                <a:spcPts val="0"/>
              </a:spcBef>
            </a:pPr>
            <a:r>
              <a:rPr lang="ru-RU" sz="4000" b="1" dirty="0">
                <a:solidFill>
                  <a:srgbClr val="8E2F3A"/>
                </a:solidFill>
                <a:latin typeface="Cambria" panose="02040503050406030204" pitchFamily="18" charset="0"/>
              </a:rPr>
              <a:t>Россия</a:t>
            </a:r>
          </a:p>
        </p:txBody>
      </p:sp>
      <p:cxnSp>
        <p:nvCxnSpPr>
          <p:cNvPr id="3" name="Rule">
            <a:extLst>
              <a:ext uri="{FF2B5EF4-FFF2-40B4-BE49-F238E27FC236}">
                <a16:creationId xmlns:a16="http://schemas.microsoft.com/office/drawing/2014/main" id="{CD3125A2-50FD-F5C3-45CF-EB53E175848A}"/>
              </a:ext>
            </a:extLst>
          </p:cNvPr>
          <p:cNvCxnSpPr/>
          <p:nvPr/>
        </p:nvCxnSpPr>
        <p:spPr>
          <a:xfrm>
            <a:off x="609600" y="1010920"/>
            <a:ext cx="1524000" cy="0"/>
          </a:xfrm>
          <a:prstGeom prst="line">
            <a:avLst/>
          </a:prstGeom>
          <a:ln w="25400">
            <a:solidFill>
              <a:srgbClr val="8E2F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Rule">
            <a:extLst>
              <a:ext uri="{FF2B5EF4-FFF2-40B4-BE49-F238E27FC236}">
                <a16:creationId xmlns:a16="http://schemas.microsoft.com/office/drawing/2014/main" id="{1FD61DA9-D26F-7DAA-7AA0-3F297E6167BD}"/>
              </a:ext>
            </a:extLst>
          </p:cNvPr>
          <p:cNvCxnSpPr/>
          <p:nvPr/>
        </p:nvCxnSpPr>
        <p:spPr>
          <a:xfrm>
            <a:off x="2209800" y="1010920"/>
            <a:ext cx="1193800" cy="0"/>
          </a:xfrm>
          <a:prstGeom prst="line">
            <a:avLst/>
          </a:prstGeom>
          <a:ln w="9525">
            <a:solidFill>
              <a:srgbClr val="C2AC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Muller map mount">
            <a:extLst>
              <a:ext uri="{FF2B5EF4-FFF2-40B4-BE49-F238E27FC236}">
                <a16:creationId xmlns:a16="http://schemas.microsoft.com/office/drawing/2014/main" id="{49B49EF6-5CB3-DEC6-339E-33CD5F377A6E}"/>
              </a:ext>
            </a:extLst>
          </p:cNvPr>
          <p:cNvSpPr/>
          <p:nvPr/>
        </p:nvSpPr>
        <p:spPr>
          <a:xfrm>
            <a:off x="6680200" y="330200"/>
            <a:ext cx="5029200" cy="373824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9525">
            <a:solidFill>
              <a:srgbClr val="D4CAB2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" name="Muller map" descr="Карта открытий русских мореплавателей у берегов Северной Америки (по Г. Ф. Миллеру), 1754–1758 гг.">
            <a:extLst>
              <a:ext uri="{FF2B5EF4-FFF2-40B4-BE49-F238E27FC236}">
                <a16:creationId xmlns:a16="http://schemas.microsoft.com/office/drawing/2014/main" id="{B6BFA2FD-7091-93BB-E191-28B16F638DE2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431800"/>
            <a:ext cx="4826000" cy="3535045"/>
          </a:xfrm>
          <a:prstGeom prst="rect">
            <a:avLst/>
          </a:prstGeom>
        </p:spPr>
      </p:pic>
      <p:pic>
        <p:nvPicPr>
          <p:cNvPr id="9" name="Krusenstern portrait" descr="Иван Фёдорович Крузенштерн. Портрет первой половины XIX в.">
            <a:extLst>
              <a:ext uri="{FF2B5EF4-FFF2-40B4-BE49-F238E27FC236}">
                <a16:creationId xmlns:a16="http://schemas.microsoft.com/office/drawing/2014/main" id="{6FB2F7AA-1BEB-B44B-C35C-A7D61EA40BDF}"/>
              </a:ext>
            </a:extLst>
          </p:cNvPr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2000" y="4699000"/>
            <a:ext cx="1397000" cy="1714500"/>
          </a:xfrm>
          <a:prstGeom prst="ellipse">
            <a:avLst/>
          </a:prstGeom>
          <a:ln w="15875">
            <a:solidFill>
              <a:srgbClr val="8E2F3A"/>
            </a:solidFill>
          </a:ln>
          <a:effectLst>
            <a:outerShdw blurRad="177800" dist="38100" dir="5400000" rotWithShape="0">
              <a:srgbClr val="000000">
                <a:alpha val="22000"/>
              </a:srgbClr>
            </a:outerShdw>
          </a:effectLst>
        </p:spPr>
      </p:pic>
      <p:sp>
        <p:nvSpPr>
          <p:cNvPr id="10" name="Krusenstern portrait ring">
            <a:extLst>
              <a:ext uri="{FF2B5EF4-FFF2-40B4-BE49-F238E27FC236}">
                <a16:creationId xmlns:a16="http://schemas.microsoft.com/office/drawing/2014/main" id="{3B57EEC7-0C0D-532F-1936-1E3999C14BDF}"/>
              </a:ext>
            </a:extLst>
          </p:cNvPr>
          <p:cNvSpPr/>
          <p:nvPr/>
        </p:nvSpPr>
        <p:spPr>
          <a:xfrm>
            <a:off x="9588500" y="4635500"/>
            <a:ext cx="1524000" cy="1841500"/>
          </a:xfrm>
          <a:prstGeom prst="ellipse">
            <a:avLst/>
          </a:prstGeom>
          <a:noFill/>
          <a:ln w="9525" cap="flat" cmpd="sng" algn="ctr">
            <a:solidFill>
              <a:srgbClr val="8E2F3A"/>
            </a:solidFill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1" name="Log line">
            <a:extLst>
              <a:ext uri="{FF2B5EF4-FFF2-40B4-BE49-F238E27FC236}">
                <a16:creationId xmlns:a16="http://schemas.microsoft.com/office/drawing/2014/main" id="{EE26C805-2CA3-8492-0FE0-F1A48C6F5663}"/>
              </a:ext>
            </a:extLst>
          </p:cNvPr>
          <p:cNvCxnSpPr/>
          <p:nvPr/>
        </p:nvCxnSpPr>
        <p:spPr>
          <a:xfrm>
            <a:off x="812800" y="1498600"/>
            <a:ext cx="0" cy="4089400"/>
          </a:xfrm>
          <a:prstGeom prst="line">
            <a:avLst/>
          </a:prstGeom>
          <a:ln w="38100">
            <a:solidFill>
              <a:srgbClr val="F4E1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Marker">
            <a:extLst>
              <a:ext uri="{FF2B5EF4-FFF2-40B4-BE49-F238E27FC236}">
                <a16:creationId xmlns:a16="http://schemas.microsoft.com/office/drawing/2014/main" id="{83984BF3-F858-5E6F-5774-AE1C06CD9E49}"/>
              </a:ext>
            </a:extLst>
          </p:cNvPr>
          <p:cNvSpPr/>
          <p:nvPr/>
        </p:nvSpPr>
        <p:spPr>
          <a:xfrm>
            <a:off x="723900" y="1485900"/>
            <a:ext cx="177800" cy="177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8E2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Russia 1">
            <a:extLst>
              <a:ext uri="{FF2B5EF4-FFF2-40B4-BE49-F238E27FC236}">
                <a16:creationId xmlns:a16="http://schemas.microsoft.com/office/drawing/2014/main" id="{2128FB6E-CEC9-932F-95A9-8ACA33A5C950}"/>
              </a:ext>
            </a:extLst>
          </p:cNvPr>
          <p:cNvSpPr txBox="1"/>
          <p:nvPr/>
        </p:nvSpPr>
        <p:spPr>
          <a:xfrm>
            <a:off x="1117600" y="1397000"/>
            <a:ext cx="5334000" cy="762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8E2F3A"/>
                </a:solidFill>
                <a:latin typeface="Cambria" panose="02040503050406030204" pitchFamily="18" charset="0"/>
              </a:rPr>
              <a:t>1733—1743 гг.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 — </a:t>
            </a:r>
            <a:r>
              <a:rPr lang="ru-RU" sz="2400" b="1" dirty="0">
                <a:solidFill>
                  <a:srgbClr val="8E2F3A"/>
                </a:solidFill>
                <a:latin typeface="Calibri" panose="020F0502020204030204" pitchFamily="34" charset="0"/>
              </a:rPr>
              <a:t>Великая Северная экспедиция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 в России</a:t>
            </a:r>
          </a:p>
        </p:txBody>
      </p:sp>
      <p:sp>
        <p:nvSpPr>
          <p:cNvPr id="14" name="Marker">
            <a:extLst>
              <a:ext uri="{FF2B5EF4-FFF2-40B4-BE49-F238E27FC236}">
                <a16:creationId xmlns:a16="http://schemas.microsoft.com/office/drawing/2014/main" id="{185E2ACE-E601-F546-65B0-E18FB52E47A4}"/>
              </a:ext>
            </a:extLst>
          </p:cNvPr>
          <p:cNvSpPr/>
          <p:nvPr/>
        </p:nvSpPr>
        <p:spPr>
          <a:xfrm>
            <a:off x="723900" y="2628900"/>
            <a:ext cx="177800" cy="177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8E2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Russia 2">
            <a:extLst>
              <a:ext uri="{FF2B5EF4-FFF2-40B4-BE49-F238E27FC236}">
                <a16:creationId xmlns:a16="http://schemas.microsoft.com/office/drawing/2014/main" id="{F0F8F136-7320-FC07-D380-631A682F9E3F}"/>
              </a:ext>
            </a:extLst>
          </p:cNvPr>
          <p:cNvSpPr txBox="1"/>
          <p:nvPr/>
        </p:nvSpPr>
        <p:spPr>
          <a:xfrm>
            <a:off x="1117600" y="2540000"/>
            <a:ext cx="53340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8E2F3A"/>
                </a:solidFill>
                <a:latin typeface="Cambria" panose="02040503050406030204" pitchFamily="18" charset="0"/>
              </a:rPr>
              <a:t>1768—1769 гг.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 — экспедиция </a:t>
            </a:r>
            <a:r>
              <a:rPr lang="ru-RU" sz="2400" dirty="0" err="1">
                <a:solidFill>
                  <a:srgbClr val="22303F"/>
                </a:solidFill>
                <a:latin typeface="Calibri" panose="020F0502020204030204" pitchFamily="34" charset="0"/>
              </a:rPr>
              <a:t>Креницына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 и Левашова </a:t>
            </a:r>
            <a:r>
              <a:rPr lang="ru-RU" sz="2400" b="1" dirty="0">
                <a:solidFill>
                  <a:srgbClr val="8E2F3A"/>
                </a:solidFill>
                <a:latin typeface="Calibri" panose="020F0502020204030204" pitchFamily="34" charset="0"/>
              </a:rPr>
              <a:t>к Алеутским островам и Аляске</a:t>
            </a:r>
          </a:p>
        </p:txBody>
      </p:sp>
      <p:sp>
        <p:nvSpPr>
          <p:cNvPr id="16" name="Marker">
            <a:extLst>
              <a:ext uri="{FF2B5EF4-FFF2-40B4-BE49-F238E27FC236}">
                <a16:creationId xmlns:a16="http://schemas.microsoft.com/office/drawing/2014/main" id="{CC79B24C-A6A0-4FC0-D622-48E2AE7D0174}"/>
              </a:ext>
            </a:extLst>
          </p:cNvPr>
          <p:cNvSpPr/>
          <p:nvPr/>
        </p:nvSpPr>
        <p:spPr>
          <a:xfrm>
            <a:off x="723900" y="4137660"/>
            <a:ext cx="177800" cy="177800"/>
          </a:xfrm>
          <a:prstGeom prst="ellipse">
            <a:avLst/>
          </a:prstGeom>
          <a:solidFill>
            <a:srgbClr val="FFFFFF"/>
          </a:solidFill>
          <a:ln w="28575">
            <a:solidFill>
              <a:srgbClr val="8E2F3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Russia 3">
            <a:extLst>
              <a:ext uri="{FF2B5EF4-FFF2-40B4-BE49-F238E27FC236}">
                <a16:creationId xmlns:a16="http://schemas.microsoft.com/office/drawing/2014/main" id="{9577C28C-1CB4-A420-5E93-5FBA1AE72916}"/>
              </a:ext>
            </a:extLst>
          </p:cNvPr>
          <p:cNvSpPr txBox="1"/>
          <p:nvPr/>
        </p:nvSpPr>
        <p:spPr>
          <a:xfrm>
            <a:off x="1117600" y="4048760"/>
            <a:ext cx="5334000" cy="112776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r>
              <a:rPr lang="ru-RU" sz="2600" b="1" dirty="0">
                <a:solidFill>
                  <a:srgbClr val="8E2F3A"/>
                </a:solidFill>
                <a:latin typeface="Cambria" panose="02040503050406030204" pitchFamily="18" charset="0"/>
              </a:rPr>
              <a:t>1803—1806 гг.</a:t>
            </a:r>
            <a:r>
              <a:rPr lang="ru-RU" sz="2400" dirty="0">
                <a:solidFill>
                  <a:srgbClr val="22303F"/>
                </a:solidFill>
                <a:latin typeface="Calibri" panose="020F0502020204030204" pitchFamily="34" charset="0"/>
              </a:rPr>
              <a:t> — кругосветное путешествие </a:t>
            </a:r>
            <a:r>
              <a:rPr lang="ru-RU" sz="2400" b="1" dirty="0">
                <a:solidFill>
                  <a:srgbClr val="8E2F3A"/>
                </a:solidFill>
                <a:latin typeface="Calibri" panose="020F0502020204030204" pitchFamily="34" charset="0"/>
              </a:rPr>
              <a:t>Крузенштерна и Лисянского</a:t>
            </a:r>
          </a:p>
        </p:txBody>
      </p:sp>
      <p:sp>
        <p:nvSpPr>
          <p:cNvPr id="18" name="Signature 100ballnik.com">
            <a:extLst>
              <a:ext uri="{FF2B5EF4-FFF2-40B4-BE49-F238E27FC236}">
                <a16:creationId xmlns:a16="http://schemas.microsoft.com/office/drawing/2014/main" id="{6C3B0F37-51D4-0328-4F62-1C6E05540863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867F70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867F70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2017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Finale panorama" descr="Уильям Ходжес. «Резолюшн» и «Адвенчер» в бухте Матаваи (Таити), 1776 г. (фрагмент)">
            <a:extLst>
              <a:ext uri="{FF2B5EF4-FFF2-40B4-BE49-F238E27FC236}">
                <a16:creationId xmlns:a16="http://schemas.microsoft.com/office/drawing/2014/main" id="{A57D5EFF-8423-A879-AD1F-6FE20D6AFD11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8000"/>
            <a:ext cx="12192000" cy="3810000"/>
          </a:xfrm>
          <a:prstGeom prst="rect">
            <a:avLst/>
          </a:prstGeom>
        </p:spPr>
      </p:pic>
      <p:sp>
        <p:nvSpPr>
          <p:cNvPr id="5" name="Panorama edge">
            <a:extLst>
              <a:ext uri="{FF2B5EF4-FFF2-40B4-BE49-F238E27FC236}">
                <a16:creationId xmlns:a16="http://schemas.microsoft.com/office/drawing/2014/main" id="{02181C7C-590B-839E-D0E9-E7E86492A330}"/>
              </a:ext>
            </a:extLst>
          </p:cNvPr>
          <p:cNvSpPr/>
          <p:nvPr/>
        </p:nvSpPr>
        <p:spPr>
          <a:xfrm>
            <a:off x="0" y="2997200"/>
            <a:ext cx="12192000" cy="50800"/>
          </a:xfrm>
          <a:prstGeom prst="rect">
            <a:avLst/>
          </a:prstGeom>
          <a:solidFill>
            <a:srgbClr val="B08A3E"/>
          </a:solidFill>
          <a:ln w="1905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905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hanks">
            <a:extLst>
              <a:ext uri="{FF2B5EF4-FFF2-40B4-BE49-F238E27FC236}">
                <a16:creationId xmlns:a16="http://schemas.microsoft.com/office/drawing/2014/main" id="{FB6F78E1-6EF2-2C93-6F1A-F3CEE73FB689}"/>
              </a:ext>
            </a:extLst>
          </p:cNvPr>
          <p:cNvSpPr txBox="1"/>
          <p:nvPr/>
        </p:nvSpPr>
        <p:spPr>
          <a:xfrm>
            <a:off x="609600" y="1168400"/>
            <a:ext cx="10972800" cy="10160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ctr"/>
            <a:r>
              <a:rPr lang="ru-RU" sz="5400" b="1" dirty="0">
                <a:solidFill>
                  <a:srgbClr val="1F3A5A"/>
                </a:solidFill>
                <a:latin typeface="Cambria" panose="02040503050406030204" pitchFamily="18" charset="0"/>
              </a:rPr>
              <a:t>Спасибо за внимание!!!</a:t>
            </a:r>
          </a:p>
        </p:txBody>
      </p:sp>
      <p:grpSp>
        <p:nvGrpSpPr>
          <p:cNvPr id="24" name="Compass rose">
            <a:extLst>
              <a:ext uri="{FF2B5EF4-FFF2-40B4-BE49-F238E27FC236}">
                <a16:creationId xmlns:a16="http://schemas.microsoft.com/office/drawing/2014/main" id="{E78F1845-45B5-D2F7-A243-9FD8337F3B7B}"/>
              </a:ext>
            </a:extLst>
          </p:cNvPr>
          <p:cNvGrpSpPr/>
          <p:nvPr/>
        </p:nvGrpSpPr>
        <p:grpSpPr>
          <a:xfrm>
            <a:off x="5816600" y="2260600"/>
            <a:ext cx="558801" cy="558801"/>
            <a:chOff x="5816600" y="2260600"/>
            <a:chExt cx="558801" cy="558801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id="{741B12DC-D9E4-DBD3-FC16-262E4479788C}"/>
                </a:ext>
              </a:extLst>
            </p:cNvPr>
            <p:cNvSpPr/>
            <p:nvPr/>
          </p:nvSpPr>
          <p:spPr>
            <a:xfrm>
              <a:off x="5878068" y="2322068"/>
              <a:ext cx="435864" cy="435864"/>
            </a:xfrm>
            <a:prstGeom prst="ellipse">
              <a:avLst/>
            </a:prstGeom>
            <a:noFill/>
            <a:ln w="9525" cap="flat" cmpd="sng" algn="ctr">
              <a:solidFill>
                <a:srgbClr val="B08A3E"/>
              </a:solidFill>
              <a:prstDash val="solid"/>
              <a:miter lim="800000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" name="Полилиния: фигура 7">
              <a:extLst>
                <a:ext uri="{FF2B5EF4-FFF2-40B4-BE49-F238E27FC236}">
                  <a16:creationId xmlns:a16="http://schemas.microsoft.com/office/drawing/2014/main" id="{CB191C3F-C1FB-F059-6A12-9938A9378F7A}"/>
                </a:ext>
              </a:extLst>
            </p:cNvPr>
            <p:cNvSpPr/>
            <p:nvPr/>
          </p:nvSpPr>
          <p:spPr>
            <a:xfrm>
              <a:off x="6051296" y="2260600"/>
              <a:ext cx="44705" cy="279401"/>
            </a:xfrm>
            <a:custGeom>
              <a:avLst/>
              <a:gdLst/>
              <a:ahLst/>
              <a:cxnLst/>
              <a:rect l="0" t="0" r="0" b="0"/>
              <a:pathLst>
                <a:path w="44705" h="279401">
                  <a:moveTo>
                    <a:pt x="44704" y="279400"/>
                  </a:moveTo>
                  <a:lnTo>
                    <a:pt x="44704" y="0"/>
                  </a:lnTo>
                  <a:lnTo>
                    <a:pt x="0" y="27940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олилиния: фигура 8">
              <a:extLst>
                <a:ext uri="{FF2B5EF4-FFF2-40B4-BE49-F238E27FC236}">
                  <a16:creationId xmlns:a16="http://schemas.microsoft.com/office/drawing/2014/main" id="{1A2C6D18-7E83-D17B-24CC-05948058C576}"/>
                </a:ext>
              </a:extLst>
            </p:cNvPr>
            <p:cNvSpPr/>
            <p:nvPr/>
          </p:nvSpPr>
          <p:spPr>
            <a:xfrm>
              <a:off x="6096000" y="2260600"/>
              <a:ext cx="44705" cy="279401"/>
            </a:xfrm>
            <a:custGeom>
              <a:avLst/>
              <a:gdLst/>
              <a:ahLst/>
              <a:cxnLst/>
              <a:rect l="0" t="0" r="0" b="0"/>
              <a:pathLst>
                <a:path w="44705" h="279401">
                  <a:moveTo>
                    <a:pt x="0" y="279400"/>
                  </a:moveTo>
                  <a:lnTo>
                    <a:pt x="0" y="0"/>
                  </a:lnTo>
                  <a:lnTo>
                    <a:pt x="44704" y="27940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0" name="Полилиния: фигура 9">
              <a:extLst>
                <a:ext uri="{FF2B5EF4-FFF2-40B4-BE49-F238E27FC236}">
                  <a16:creationId xmlns:a16="http://schemas.microsoft.com/office/drawing/2014/main" id="{6F139903-1F6F-E031-29CD-6430F1A2347B}"/>
                </a:ext>
              </a:extLst>
            </p:cNvPr>
            <p:cNvSpPr/>
            <p:nvPr/>
          </p:nvSpPr>
          <p:spPr>
            <a:xfrm>
              <a:off x="6064390" y="2417509"/>
              <a:ext cx="154102" cy="122492"/>
            </a:xfrm>
            <a:custGeom>
              <a:avLst/>
              <a:gdLst/>
              <a:ahLst/>
              <a:cxnLst/>
              <a:rect l="0" t="0" r="0" b="0"/>
              <a:pathLst>
                <a:path w="154102" h="122492">
                  <a:moveTo>
                    <a:pt x="31610" y="122491"/>
                  </a:moveTo>
                  <a:lnTo>
                    <a:pt x="154101" y="0"/>
                  </a:lnTo>
                  <a:lnTo>
                    <a:pt x="0" y="90881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олилиния: фигура 10">
              <a:extLst>
                <a:ext uri="{FF2B5EF4-FFF2-40B4-BE49-F238E27FC236}">
                  <a16:creationId xmlns:a16="http://schemas.microsoft.com/office/drawing/2014/main" id="{E8AA9F2A-3E5C-C98B-2E5D-1A7CB9389141}"/>
                </a:ext>
              </a:extLst>
            </p:cNvPr>
            <p:cNvSpPr/>
            <p:nvPr/>
          </p:nvSpPr>
          <p:spPr>
            <a:xfrm>
              <a:off x="6096000" y="2417509"/>
              <a:ext cx="122492" cy="154102"/>
            </a:xfrm>
            <a:custGeom>
              <a:avLst/>
              <a:gdLst/>
              <a:ahLst/>
              <a:cxnLst/>
              <a:rect l="0" t="0" r="0" b="0"/>
              <a:pathLst>
                <a:path w="122492" h="154102">
                  <a:moveTo>
                    <a:pt x="0" y="122491"/>
                  </a:moveTo>
                  <a:lnTo>
                    <a:pt x="122491" y="0"/>
                  </a:lnTo>
                  <a:lnTo>
                    <a:pt x="31610" y="154101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2" name="Полилиния: фигура 11">
              <a:extLst>
                <a:ext uri="{FF2B5EF4-FFF2-40B4-BE49-F238E27FC236}">
                  <a16:creationId xmlns:a16="http://schemas.microsoft.com/office/drawing/2014/main" id="{F0EE7F6A-44AD-D58B-DD90-C92FBBEBD60B}"/>
                </a:ext>
              </a:extLst>
            </p:cNvPr>
            <p:cNvSpPr/>
            <p:nvPr/>
          </p:nvSpPr>
          <p:spPr>
            <a:xfrm>
              <a:off x="6096000" y="2495296"/>
              <a:ext cx="279401" cy="44705"/>
            </a:xfrm>
            <a:custGeom>
              <a:avLst/>
              <a:gdLst/>
              <a:ahLst/>
              <a:cxnLst/>
              <a:rect l="0" t="0" r="0" b="0"/>
              <a:pathLst>
                <a:path w="279401" h="44705">
                  <a:moveTo>
                    <a:pt x="0" y="44704"/>
                  </a:moveTo>
                  <a:lnTo>
                    <a:pt x="279400" y="4470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олилиния: фигура 12">
              <a:extLst>
                <a:ext uri="{FF2B5EF4-FFF2-40B4-BE49-F238E27FC236}">
                  <a16:creationId xmlns:a16="http://schemas.microsoft.com/office/drawing/2014/main" id="{B9F82751-5568-CF14-5F9E-5BAA9D210991}"/>
                </a:ext>
              </a:extLst>
            </p:cNvPr>
            <p:cNvSpPr/>
            <p:nvPr/>
          </p:nvSpPr>
          <p:spPr>
            <a:xfrm>
              <a:off x="6096000" y="2540000"/>
              <a:ext cx="279401" cy="44705"/>
            </a:xfrm>
            <a:custGeom>
              <a:avLst/>
              <a:gdLst/>
              <a:ahLst/>
              <a:cxnLst/>
              <a:rect l="0" t="0" r="0" b="0"/>
              <a:pathLst>
                <a:path w="279401" h="44705">
                  <a:moveTo>
                    <a:pt x="0" y="0"/>
                  </a:moveTo>
                  <a:lnTo>
                    <a:pt x="279400" y="0"/>
                  </a:lnTo>
                  <a:lnTo>
                    <a:pt x="0" y="44704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Полилиния: фигура 13">
              <a:extLst>
                <a:ext uri="{FF2B5EF4-FFF2-40B4-BE49-F238E27FC236}">
                  <a16:creationId xmlns:a16="http://schemas.microsoft.com/office/drawing/2014/main" id="{2A25B23A-AE76-938A-8928-175EF2175664}"/>
                </a:ext>
              </a:extLst>
            </p:cNvPr>
            <p:cNvSpPr/>
            <p:nvPr/>
          </p:nvSpPr>
          <p:spPr>
            <a:xfrm>
              <a:off x="6096000" y="2508390"/>
              <a:ext cx="122492" cy="154102"/>
            </a:xfrm>
            <a:custGeom>
              <a:avLst/>
              <a:gdLst/>
              <a:ahLst/>
              <a:cxnLst/>
              <a:rect l="0" t="0" r="0" b="0"/>
              <a:pathLst>
                <a:path w="122492" h="154102">
                  <a:moveTo>
                    <a:pt x="0" y="31610"/>
                  </a:moveTo>
                  <a:lnTo>
                    <a:pt x="122491" y="154101"/>
                  </a:lnTo>
                  <a:lnTo>
                    <a:pt x="31610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олилиния: фигура 14">
              <a:extLst>
                <a:ext uri="{FF2B5EF4-FFF2-40B4-BE49-F238E27FC236}">
                  <a16:creationId xmlns:a16="http://schemas.microsoft.com/office/drawing/2014/main" id="{24832CA7-2EB3-10C9-A376-2BAE1C0794F1}"/>
                </a:ext>
              </a:extLst>
            </p:cNvPr>
            <p:cNvSpPr/>
            <p:nvPr/>
          </p:nvSpPr>
          <p:spPr>
            <a:xfrm>
              <a:off x="6064390" y="2540000"/>
              <a:ext cx="154102" cy="122492"/>
            </a:xfrm>
            <a:custGeom>
              <a:avLst/>
              <a:gdLst/>
              <a:ahLst/>
              <a:cxnLst/>
              <a:rect l="0" t="0" r="0" b="0"/>
              <a:pathLst>
                <a:path w="154102" h="122492">
                  <a:moveTo>
                    <a:pt x="31610" y="0"/>
                  </a:moveTo>
                  <a:lnTo>
                    <a:pt x="154101" y="122491"/>
                  </a:lnTo>
                  <a:lnTo>
                    <a:pt x="0" y="3161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олилиния: фигура 15">
              <a:extLst>
                <a:ext uri="{FF2B5EF4-FFF2-40B4-BE49-F238E27FC236}">
                  <a16:creationId xmlns:a16="http://schemas.microsoft.com/office/drawing/2014/main" id="{81391A72-DDD1-6681-0127-32D444729F63}"/>
                </a:ext>
              </a:extLst>
            </p:cNvPr>
            <p:cNvSpPr/>
            <p:nvPr/>
          </p:nvSpPr>
          <p:spPr>
            <a:xfrm>
              <a:off x="6096000" y="2540000"/>
              <a:ext cx="44705" cy="279401"/>
            </a:xfrm>
            <a:custGeom>
              <a:avLst/>
              <a:gdLst/>
              <a:ahLst/>
              <a:cxnLst/>
              <a:rect l="0" t="0" r="0" b="0"/>
              <a:pathLst>
                <a:path w="44705" h="279401">
                  <a:moveTo>
                    <a:pt x="0" y="0"/>
                  </a:moveTo>
                  <a:lnTo>
                    <a:pt x="0" y="279400"/>
                  </a:lnTo>
                  <a:lnTo>
                    <a:pt x="44704" y="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Полилиния: фигура 16">
              <a:extLst>
                <a:ext uri="{FF2B5EF4-FFF2-40B4-BE49-F238E27FC236}">
                  <a16:creationId xmlns:a16="http://schemas.microsoft.com/office/drawing/2014/main" id="{ACC476CD-FBF5-C8B8-D339-4253429B7E1D}"/>
                </a:ext>
              </a:extLst>
            </p:cNvPr>
            <p:cNvSpPr/>
            <p:nvPr/>
          </p:nvSpPr>
          <p:spPr>
            <a:xfrm>
              <a:off x="6051296" y="2540000"/>
              <a:ext cx="44705" cy="279401"/>
            </a:xfrm>
            <a:custGeom>
              <a:avLst/>
              <a:gdLst/>
              <a:ahLst/>
              <a:cxnLst/>
              <a:rect l="0" t="0" r="0" b="0"/>
              <a:pathLst>
                <a:path w="44705" h="279401">
                  <a:moveTo>
                    <a:pt x="44704" y="0"/>
                  </a:moveTo>
                  <a:lnTo>
                    <a:pt x="44704" y="2794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: фигура 17">
              <a:extLst>
                <a:ext uri="{FF2B5EF4-FFF2-40B4-BE49-F238E27FC236}">
                  <a16:creationId xmlns:a16="http://schemas.microsoft.com/office/drawing/2014/main" id="{FA67E374-AD06-D7AE-4B31-1C051B278355}"/>
                </a:ext>
              </a:extLst>
            </p:cNvPr>
            <p:cNvSpPr/>
            <p:nvPr/>
          </p:nvSpPr>
          <p:spPr>
            <a:xfrm>
              <a:off x="5973509" y="2540000"/>
              <a:ext cx="154102" cy="122492"/>
            </a:xfrm>
            <a:custGeom>
              <a:avLst/>
              <a:gdLst/>
              <a:ahLst/>
              <a:cxnLst/>
              <a:rect l="0" t="0" r="0" b="0"/>
              <a:pathLst>
                <a:path w="154102" h="122492">
                  <a:moveTo>
                    <a:pt x="122491" y="0"/>
                  </a:moveTo>
                  <a:lnTo>
                    <a:pt x="0" y="122491"/>
                  </a:lnTo>
                  <a:lnTo>
                    <a:pt x="154101" y="31610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: фигура 18">
              <a:extLst>
                <a:ext uri="{FF2B5EF4-FFF2-40B4-BE49-F238E27FC236}">
                  <a16:creationId xmlns:a16="http://schemas.microsoft.com/office/drawing/2014/main" id="{63A6CFE6-B519-F364-732A-EF5226965C3F}"/>
                </a:ext>
              </a:extLst>
            </p:cNvPr>
            <p:cNvSpPr/>
            <p:nvPr/>
          </p:nvSpPr>
          <p:spPr>
            <a:xfrm>
              <a:off x="5973509" y="2508390"/>
              <a:ext cx="122492" cy="154102"/>
            </a:xfrm>
            <a:custGeom>
              <a:avLst/>
              <a:gdLst/>
              <a:ahLst/>
              <a:cxnLst/>
              <a:rect l="0" t="0" r="0" b="0"/>
              <a:pathLst>
                <a:path w="122492" h="154102">
                  <a:moveTo>
                    <a:pt x="122491" y="31610"/>
                  </a:moveTo>
                  <a:lnTo>
                    <a:pt x="0" y="154101"/>
                  </a:lnTo>
                  <a:lnTo>
                    <a:pt x="90881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Полилиния: фигура 19">
              <a:extLst>
                <a:ext uri="{FF2B5EF4-FFF2-40B4-BE49-F238E27FC236}">
                  <a16:creationId xmlns:a16="http://schemas.microsoft.com/office/drawing/2014/main" id="{6EF3AD2B-99A2-0CA3-7BE0-246FA9069245}"/>
                </a:ext>
              </a:extLst>
            </p:cNvPr>
            <p:cNvSpPr/>
            <p:nvPr/>
          </p:nvSpPr>
          <p:spPr>
            <a:xfrm>
              <a:off x="5816600" y="2540000"/>
              <a:ext cx="279401" cy="44705"/>
            </a:xfrm>
            <a:custGeom>
              <a:avLst/>
              <a:gdLst/>
              <a:ahLst/>
              <a:cxnLst/>
              <a:rect l="0" t="0" r="0" b="0"/>
              <a:pathLst>
                <a:path w="279401" h="44705">
                  <a:moveTo>
                    <a:pt x="279400" y="0"/>
                  </a:moveTo>
                  <a:lnTo>
                    <a:pt x="0" y="0"/>
                  </a:lnTo>
                  <a:lnTo>
                    <a:pt x="279400" y="44704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1" name="Полилиния: фигура 20">
              <a:extLst>
                <a:ext uri="{FF2B5EF4-FFF2-40B4-BE49-F238E27FC236}">
                  <a16:creationId xmlns:a16="http://schemas.microsoft.com/office/drawing/2014/main" id="{4707BED2-6B57-420F-CB8C-9096922C4466}"/>
                </a:ext>
              </a:extLst>
            </p:cNvPr>
            <p:cNvSpPr/>
            <p:nvPr/>
          </p:nvSpPr>
          <p:spPr>
            <a:xfrm>
              <a:off x="5816600" y="2495296"/>
              <a:ext cx="279401" cy="44705"/>
            </a:xfrm>
            <a:custGeom>
              <a:avLst/>
              <a:gdLst/>
              <a:ahLst/>
              <a:cxnLst/>
              <a:rect l="0" t="0" r="0" b="0"/>
              <a:pathLst>
                <a:path w="279401" h="44705">
                  <a:moveTo>
                    <a:pt x="279400" y="44704"/>
                  </a:moveTo>
                  <a:lnTo>
                    <a:pt x="0" y="44704"/>
                  </a:lnTo>
                  <a:lnTo>
                    <a:pt x="279400" y="0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2" name="Полилиния: фигура 21">
              <a:extLst>
                <a:ext uri="{FF2B5EF4-FFF2-40B4-BE49-F238E27FC236}">
                  <a16:creationId xmlns:a16="http://schemas.microsoft.com/office/drawing/2014/main" id="{44055153-5200-BB3B-7CD2-1A155280B9C0}"/>
                </a:ext>
              </a:extLst>
            </p:cNvPr>
            <p:cNvSpPr/>
            <p:nvPr/>
          </p:nvSpPr>
          <p:spPr>
            <a:xfrm>
              <a:off x="5973509" y="2417509"/>
              <a:ext cx="122492" cy="154102"/>
            </a:xfrm>
            <a:custGeom>
              <a:avLst/>
              <a:gdLst/>
              <a:ahLst/>
              <a:cxnLst/>
              <a:rect l="0" t="0" r="0" b="0"/>
              <a:pathLst>
                <a:path w="122492" h="154102">
                  <a:moveTo>
                    <a:pt x="122491" y="122491"/>
                  </a:moveTo>
                  <a:lnTo>
                    <a:pt x="0" y="0"/>
                  </a:lnTo>
                  <a:lnTo>
                    <a:pt x="90881" y="154101"/>
                  </a:lnTo>
                  <a:close/>
                </a:path>
              </a:pathLst>
            </a:custGeom>
            <a:solidFill>
              <a:srgbClr val="1F3A5A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3" name="Полилиния: фигура 22">
              <a:extLst>
                <a:ext uri="{FF2B5EF4-FFF2-40B4-BE49-F238E27FC236}">
                  <a16:creationId xmlns:a16="http://schemas.microsoft.com/office/drawing/2014/main" id="{F0A0C901-7EE9-45D4-53AC-082BB3736834}"/>
                </a:ext>
              </a:extLst>
            </p:cNvPr>
            <p:cNvSpPr/>
            <p:nvPr/>
          </p:nvSpPr>
          <p:spPr>
            <a:xfrm>
              <a:off x="5973509" y="2417509"/>
              <a:ext cx="154102" cy="122492"/>
            </a:xfrm>
            <a:custGeom>
              <a:avLst/>
              <a:gdLst/>
              <a:ahLst/>
              <a:cxnLst/>
              <a:rect l="0" t="0" r="0" b="0"/>
              <a:pathLst>
                <a:path w="154102" h="122492">
                  <a:moveTo>
                    <a:pt x="122491" y="122491"/>
                  </a:moveTo>
                  <a:lnTo>
                    <a:pt x="0" y="0"/>
                  </a:lnTo>
                  <a:lnTo>
                    <a:pt x="154101" y="90881"/>
                  </a:lnTo>
                  <a:close/>
                </a:path>
              </a:pathLst>
            </a:custGeom>
            <a:solidFill>
              <a:srgbClr val="B08A3E"/>
            </a:solidFill>
            <a:ln w="1905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9050" cap="flat" cmpd="sng" algn="ctr">
                  <a:solidFill>
                    <a:schemeClr val="accent1">
                      <a:shade val="15000"/>
                    </a:schemeClr>
                  </a:solidFill>
                  <a:prstDash val="solid"/>
                  <a:miter lim="800000"/>
                </a14:hiddenLine>
              </a:ext>
            </a:ex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5" name="Signature 100ballnik.com">
            <a:extLst>
              <a:ext uri="{FF2B5EF4-FFF2-40B4-BE49-F238E27FC236}">
                <a16:creationId xmlns:a16="http://schemas.microsoft.com/office/drawing/2014/main" id="{AE910862-E1E9-5872-E9E1-65580D831B1D}"/>
              </a:ext>
            </a:extLst>
          </p:cNvPr>
          <p:cNvSpPr txBox="1"/>
          <p:nvPr/>
        </p:nvSpPr>
        <p:spPr>
          <a:xfrm>
            <a:off x="9448800" y="6489700"/>
            <a:ext cx="2286000" cy="203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/>
            <a:r>
              <a:rPr lang="ru-RU" sz="1100" spc="40">
                <a:solidFill>
                  <a:srgbClr val="F3EBD8"/>
                </a:solidFill>
                <a:latin typeface="Calibri" panose="020F0502020204030204" pitchFamily="34" charset="0"/>
              </a:rPr>
              <a:t>100ballnik.com</a:t>
            </a:r>
            <a:endParaRPr lang="ru-RU" sz="1100" spc="40" dirty="0">
              <a:solidFill>
                <a:srgbClr val="F3EBD8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7982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22303F"/>
      </a:dk1>
      <a:lt1>
        <a:srgbClr val="FFFFFF"/>
      </a:lt1>
      <a:dk2>
        <a:srgbClr val="55606C"/>
      </a:dk2>
      <a:lt2>
        <a:srgbClr val="F4EBD6"/>
      </a:lt2>
      <a:accent1>
        <a:srgbClr val="C2402F"/>
      </a:accent1>
      <a:accent2>
        <a:srgbClr val="2A6F84"/>
      </a:accent2>
      <a:accent3>
        <a:srgbClr val="B08A3E"/>
      </a:accent3>
      <a:accent4>
        <a:srgbClr val="3A8A4F"/>
      </a:accent4>
      <a:accent5>
        <a:srgbClr val="9C3F7B"/>
      </a:accent5>
      <a:accent6>
        <a:srgbClr val="C27E22"/>
      </a:accent6>
      <a:hlink>
        <a:srgbClr val="467886"/>
      </a:hlink>
      <a:folHlink>
        <a:srgbClr val="96607D"/>
      </a:folHlink>
    </a:clrScheme>
    <a:fontScheme name="Стандартная">
      <a:majorFont>
        <a:latin typeface="Cambria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1324</Words>
  <Application>Microsoft Office PowerPoint</Application>
  <PresentationFormat>Произвольный</PresentationFormat>
  <Paragraphs>144</Paragraphs>
  <Slides>23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7" baseType="lpstr">
      <vt:lpstr>Arial</vt:lpstr>
      <vt:lpstr>Calibri</vt:lpstr>
      <vt:lpstr>Cambria</vt:lpstr>
      <vt:lpstr>Тема Office</vt:lpstr>
      <vt:lpstr>Вокруг света во времена капитана Кука</vt:lpstr>
      <vt:lpstr>1. Человек путешествующий</vt:lpstr>
      <vt:lpstr>Презентация PowerPoint</vt:lpstr>
      <vt:lpstr>Презентация PowerPoint</vt:lpstr>
      <vt:lpstr>2. География и политика</vt:lpstr>
      <vt:lpstr>Франция и Англия</vt:lpstr>
      <vt:lpstr>3. Плавания капитана Кука</vt:lpstr>
      <vt:lpstr>Презентация PowerPoint</vt:lpstr>
      <vt:lpstr>Презентация PowerPoint</vt:lpstr>
      <vt:lpstr>Презентация PowerPoint</vt:lpstr>
      <vt:lpstr>4. Плавание Лаперуза</vt:lpstr>
      <vt:lpstr>Презентация PowerPoint</vt:lpstr>
      <vt:lpstr>Плавание Лаперуза</vt:lpstr>
      <vt:lpstr>Гибель</vt:lpstr>
      <vt:lpstr>Презентация PowerPoint</vt:lpstr>
      <vt:lpstr>5. Австралия и Океания</vt:lpstr>
      <vt:lpstr>Презентация PowerPoint</vt:lpstr>
      <vt:lpstr>6. Путешествия и открытия начала XIX в.</vt:lpstr>
      <vt:lpstr>Презентация PowerPoint</vt:lpstr>
      <vt:lpstr>Подведем итоги</vt:lpstr>
      <vt:lpstr>Мир</vt:lpstr>
      <vt:lpstr>Россия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Вокруг света во времена капитана Кука</dc:title>
  <dc:creator>100ballnik.com</dc:creator>
  <cp:lastModifiedBy>Mendal</cp:lastModifiedBy>
  <cp:revision>1</cp:revision>
  <dcterms:created xsi:type="dcterms:W3CDTF">2026-10-23T21:47:37Z</dcterms:created>
  <dcterms:modified xsi:type="dcterms:W3CDTF">2026-10-23T21:47:37Z</dcterms:modified>
</cp:coreProperties>
</file>