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823F7-FA44-5118-EEBC-585086902E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A7249A-6E31-966F-1E1C-65E43B5270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65BF29-D74F-D6F8-1B5F-C72AE4208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DA7CE3-1C19-86BC-5E68-757B1379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C2DE20-177B-1F71-BB88-6EDC03065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193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2998B-CF81-5713-68A8-090C04BA5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B306FE-B44B-25E5-CCA2-83CFA8215C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AD479E-5DA0-44FB-8FA1-4ACD85EB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58E518-E818-29AD-6BEE-C485D2FDF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386B23-76DE-8876-BA16-DB2F1DDD4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965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EA6EC-2DF3-08DE-885C-A0295947D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2C2394-A1D5-7B42-6F9A-8ECF44125A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91F073-21F7-B4FC-BC29-655765877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CFF4D6-7A8C-1864-03EF-603182EA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B0E6C2-EA2D-5EE1-8934-89AC6FA79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9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12E1B-A013-ACD8-1592-8CA0F892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8BA68F-CE0B-1E3A-A7C3-722D0E5254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1909326-82EB-9FE2-361B-DA16C1F52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4497E7-2D55-8E0A-0174-052ED9546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F0F134-6F4C-C208-ACD2-86C7C7EB6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CAE966-E428-375C-5F8E-BAE83F11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4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F3802-3F02-8271-CD31-52E6CFB39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48F889-2874-641A-FB71-0CECBD2DEF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4ED48F6-3417-1863-43EA-E57EFB0D66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D51506F-B9C0-FDD5-B8BC-D342899E7E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83222F-A495-7AD0-0A80-86D113C4C6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64A478B-1F8D-1FB2-33BA-150ADE72F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DB87F4-DCC9-26AF-FF21-ECBF1B38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E252B75-3D91-39D4-D90F-FE78AFF80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7894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0C359-DF87-38C3-D66D-D2AD30694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AF1E41-39F7-D2BF-BF9A-F45776C10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B70D350-A969-0152-3AF8-09C28CA6C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64BFEE6-EE85-F798-6719-69D27F8A7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202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F3DF316-AFB8-7A39-3443-207DB532B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87471CA-AD1B-1995-86B0-73FC832C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33B74C-0C08-2F2A-745D-242B37AB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224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DA44D-0638-5382-699D-2746845F9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6D758E-183B-8D2B-B85F-1B270DD55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D456E7-A952-629A-5042-233532E21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3A0B04-7319-60F2-5C44-100EA281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895E3C6-DAE3-DD43-28DC-5A714024D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1556D1-2F54-57E5-E8A4-471F792C9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27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B2726-A02F-2A67-3A2C-3DCE34F00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6189A3-224C-2007-E5A7-FE9AD8708A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BC18169-2066-DCEE-5FBD-169A9B8D7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B3ABDC-4432-A579-9556-E6B916B5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1A8551-28BC-3A93-A552-2D5C160FF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E8EBDC-DA5F-9E89-6AE8-0F6D76946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528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906EBF-D4A0-CDE3-BFF2-B8843CAA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2262ED-5154-4073-521E-B619A04FCD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368086-82D7-6F2B-F63E-476BF53F2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1D9ADD-67A8-0CE5-C519-EBE09F5E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BAB23E-5826-CD38-5966-59036D53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78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FFA5A2D-D8E9-2C1C-B796-A6B302ADA0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330BC2F-06BE-466D-33CC-432F47EEA2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031C23-F74B-B2E3-6DC3-F27E71C4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ED3CD7-55CF-17AE-1E3A-57A4CD2F4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AD40B2-F4C6-8217-7076-CAD3BD06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879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4B7E6-1B47-9212-9E06-49A56CDF4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C39D91-7AC3-631D-7E51-ECD942159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72F460-408A-74E8-FC07-3A2CFAE199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9FB197-2CFF-4B8A-B4F0-C64135D7BBCC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2FC945-3845-5685-EF97-AF14DD196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59119-4165-7A5A-F548-682EB14CF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D839D-D9C4-4210-9163-88E3A41F73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38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lympus arch" descr="Олимп: вершина Митикас (2918 м). Современная фотография">
            <a:extLst>
              <a:ext uri="{FF2B5EF4-FFF2-40B4-BE49-F238E27FC236}">
                <a16:creationId xmlns:a16="http://schemas.microsoft.com/office/drawing/2014/main" id="{5514804C-43AC-FF5C-8C41-FE03353D4CF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600" y="508000"/>
            <a:ext cx="4318000" cy="5791200"/>
          </a:xfrm>
          <a:prstGeom prst="round2SameRect">
            <a:avLst>
              <a:gd name="adj1" fmla="val 50000"/>
              <a:gd name="adj2" fmla="val 0"/>
            </a:avLst>
          </a:prstGeom>
          <a:ln w="19050">
            <a:solidFill>
              <a:srgbClr val="B5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Zeus medallion" descr="Голова Зевса. Статуя из Смирны (римская копия, II в.). Лувр">
            <a:extLst>
              <a:ext uri="{FF2B5EF4-FFF2-40B4-BE49-F238E27FC236}">
                <a16:creationId xmlns:a16="http://schemas.microsoft.com/office/drawing/2014/main" id="{13C89C2F-B4F6-854A-5CE5-F350A2918A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4191000"/>
            <a:ext cx="1905000" cy="2159000"/>
          </a:xfrm>
          <a:prstGeom prst="ellipse">
            <a:avLst/>
          </a:prstGeom>
          <a:ln w="15875">
            <a:solidFill>
              <a:srgbClr val="2D5C9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Zeus medallion ring">
            <a:extLst>
              <a:ext uri="{FF2B5EF4-FFF2-40B4-BE49-F238E27FC236}">
                <a16:creationId xmlns:a16="http://schemas.microsoft.com/office/drawing/2014/main" id="{0AE15C90-945B-CAC8-C82A-46D16CD67C1C}"/>
              </a:ext>
            </a:extLst>
          </p:cNvPr>
          <p:cNvSpPr/>
          <p:nvPr/>
        </p:nvSpPr>
        <p:spPr>
          <a:xfrm>
            <a:off x="5892800" y="4114800"/>
            <a:ext cx="2057400" cy="2311400"/>
          </a:xfrm>
          <a:prstGeom prst="ellipse">
            <a:avLst/>
          </a:prstGeom>
          <a:noFill/>
          <a:ln w="9525" cap="flat" cmpd="sng" algn="ctr">
            <a:solidFill>
              <a:srgbClr val="2D5C99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ver title">
            <a:extLst>
              <a:ext uri="{FF2B5EF4-FFF2-40B4-BE49-F238E27FC236}">
                <a16:creationId xmlns:a16="http://schemas.microsoft.com/office/drawing/2014/main" id="{8D59310E-1895-6DDA-667E-82AE80CDF998}"/>
              </a:ext>
            </a:extLst>
          </p:cNvPr>
          <p:cNvSpPr txBox="1"/>
          <p:nvPr/>
        </p:nvSpPr>
        <p:spPr>
          <a:xfrm>
            <a:off x="609600" y="1168400"/>
            <a:ext cx="5969000" cy="1679448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800" dirty="0">
                <a:solidFill>
                  <a:srgbClr val="2B2622"/>
                </a:solidFill>
                <a:latin typeface="Georgia" panose="02040502050405020303" pitchFamily="18" charset="0"/>
              </a:rPr>
              <a:t>Верования </a:t>
            </a:r>
            <a:r>
              <a:rPr lang="ru-RU" sz="5800" dirty="0">
                <a:solidFill>
                  <a:srgbClr val="2D5C99"/>
                </a:solidFill>
                <a:latin typeface="Georgia" panose="02040502050405020303" pitchFamily="18" charset="0"/>
              </a:rPr>
              <a:t>древних греков</a:t>
            </a:r>
          </a:p>
        </p:txBody>
      </p:sp>
      <p:grpSp>
        <p:nvGrpSpPr>
          <p:cNvPr id="20" name="Laurel sprig">
            <a:extLst>
              <a:ext uri="{FF2B5EF4-FFF2-40B4-BE49-F238E27FC236}">
                <a16:creationId xmlns:a16="http://schemas.microsoft.com/office/drawing/2014/main" id="{6C63DE9A-8799-E310-8E17-6321D39EB257}"/>
              </a:ext>
            </a:extLst>
          </p:cNvPr>
          <p:cNvGrpSpPr/>
          <p:nvPr/>
        </p:nvGrpSpPr>
        <p:grpSpPr>
          <a:xfrm>
            <a:off x="994297" y="3079930"/>
            <a:ext cx="492291" cy="959434"/>
            <a:chOff x="994297" y="3079930"/>
            <a:chExt cx="492291" cy="959434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1EF1D948-55DB-EA44-8BEA-23D6E21255C4}"/>
                </a:ext>
              </a:extLst>
            </p:cNvPr>
            <p:cNvSpPr/>
            <p:nvPr/>
          </p:nvSpPr>
          <p:spPr>
            <a:xfrm>
              <a:off x="1066800" y="3079930"/>
              <a:ext cx="419788" cy="877802"/>
            </a:xfrm>
            <a:custGeom>
              <a:avLst/>
              <a:gdLst/>
              <a:ahLst/>
              <a:cxnLst/>
              <a:rect l="0" t="0" r="0" b="0"/>
              <a:pathLst>
                <a:path w="419788" h="877802">
                  <a:moveTo>
                    <a:pt x="419787" y="877801"/>
                  </a:moveTo>
                  <a:lnTo>
                    <a:pt x="373667" y="867435"/>
                  </a:lnTo>
                  <a:lnTo>
                    <a:pt x="328711" y="852828"/>
                  </a:lnTo>
                  <a:lnTo>
                    <a:pt x="285307" y="834106"/>
                  </a:lnTo>
                  <a:lnTo>
                    <a:pt x="243832" y="811429"/>
                  </a:lnTo>
                  <a:lnTo>
                    <a:pt x="204643" y="784996"/>
                  </a:lnTo>
                  <a:lnTo>
                    <a:pt x="168082" y="755036"/>
                  </a:lnTo>
                  <a:lnTo>
                    <a:pt x="134463" y="721806"/>
                  </a:lnTo>
                  <a:lnTo>
                    <a:pt x="104079" y="685595"/>
                  </a:lnTo>
                  <a:lnTo>
                    <a:pt x="77192" y="646717"/>
                  </a:lnTo>
                  <a:lnTo>
                    <a:pt x="54035" y="605508"/>
                  </a:lnTo>
                  <a:lnTo>
                    <a:pt x="34808" y="562325"/>
                  </a:lnTo>
                  <a:lnTo>
                    <a:pt x="19679" y="517542"/>
                  </a:lnTo>
                  <a:lnTo>
                    <a:pt x="8778" y="471546"/>
                  </a:lnTo>
                  <a:lnTo>
                    <a:pt x="2199" y="424737"/>
                  </a:lnTo>
                  <a:lnTo>
                    <a:pt x="0" y="377518"/>
                  </a:lnTo>
                  <a:lnTo>
                    <a:pt x="2199" y="330299"/>
                  </a:lnTo>
                  <a:lnTo>
                    <a:pt x="8778" y="283490"/>
                  </a:lnTo>
                  <a:lnTo>
                    <a:pt x="19679" y="237494"/>
                  </a:lnTo>
                  <a:lnTo>
                    <a:pt x="34808" y="192711"/>
                  </a:lnTo>
                  <a:lnTo>
                    <a:pt x="54035" y="149528"/>
                  </a:lnTo>
                  <a:lnTo>
                    <a:pt x="77192" y="108319"/>
                  </a:lnTo>
                  <a:lnTo>
                    <a:pt x="104079" y="69441"/>
                  </a:lnTo>
                  <a:lnTo>
                    <a:pt x="134463" y="33230"/>
                  </a:lnTo>
                  <a:lnTo>
                    <a:pt x="168082" y="0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16CB4818-036D-579E-E022-28CF61C90A3A}"/>
                </a:ext>
              </a:extLst>
            </p:cNvPr>
            <p:cNvSpPr/>
            <p:nvPr/>
          </p:nvSpPr>
          <p:spPr>
            <a:xfrm rot="10641600">
              <a:off x="1312502" y="3836932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46AB46BB-A9CD-784A-B855-855529395C01}"/>
                </a:ext>
              </a:extLst>
            </p:cNvPr>
            <p:cNvSpPr/>
            <p:nvPr/>
          </p:nvSpPr>
          <p:spPr>
            <a:xfrm rot="14001600">
              <a:off x="1262241" y="3942971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333FCF17-F1A0-0CC5-ED28-ED1C13494FD4}"/>
                </a:ext>
              </a:extLst>
            </p:cNvPr>
            <p:cNvSpPr/>
            <p:nvPr/>
          </p:nvSpPr>
          <p:spPr>
            <a:xfrm rot="12177600">
              <a:off x="1155956" y="371391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7C2582B4-0402-44C4-1649-9F168850DF8B}"/>
                </a:ext>
              </a:extLst>
            </p:cNvPr>
            <p:cNvSpPr/>
            <p:nvPr/>
          </p:nvSpPr>
          <p:spPr>
            <a:xfrm rot="15537599">
              <a:off x="1064811" y="3787832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659838BF-982F-134E-5292-ADD9B45B0869}"/>
                </a:ext>
              </a:extLst>
            </p:cNvPr>
            <p:cNvSpPr/>
            <p:nvPr/>
          </p:nvSpPr>
          <p:spPr>
            <a:xfrm rot="13713600">
              <a:off x="1067929" y="3535340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CE978CF9-9BEE-0F15-F1C8-878A037B757B}"/>
                </a:ext>
              </a:extLst>
            </p:cNvPr>
            <p:cNvSpPr/>
            <p:nvPr/>
          </p:nvSpPr>
          <p:spPr>
            <a:xfrm rot="17073600">
              <a:off x="953795" y="3562615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70EB1387-9DCE-4A7B-7060-3A40C9F3ECD5}"/>
                </a:ext>
              </a:extLst>
            </p:cNvPr>
            <p:cNvSpPr/>
            <p:nvPr/>
          </p:nvSpPr>
          <p:spPr>
            <a:xfrm rot="15249600">
              <a:off x="1065705" y="3336258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A89DF65D-1289-94A9-96D3-C527AC41906D}"/>
                </a:ext>
              </a:extLst>
            </p:cNvPr>
            <p:cNvSpPr/>
            <p:nvPr/>
          </p:nvSpPr>
          <p:spPr>
            <a:xfrm rot="18609600">
              <a:off x="950990" y="331153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60FC7CF1-3DE3-B1F2-14E4-012AB67EFDBF}"/>
                </a:ext>
              </a:extLst>
            </p:cNvPr>
            <p:cNvSpPr/>
            <p:nvPr/>
          </p:nvSpPr>
          <p:spPr>
            <a:xfrm rot="16785601">
              <a:off x="1149721" y="3155758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36EACF30-3AF7-7485-AF97-CC23106ED629}"/>
                </a:ext>
              </a:extLst>
            </p:cNvPr>
            <p:cNvSpPr/>
            <p:nvPr/>
          </p:nvSpPr>
          <p:spPr>
            <a:xfrm rot="20145601">
              <a:off x="1056947" y="308389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Laurel sprig">
            <a:extLst>
              <a:ext uri="{FF2B5EF4-FFF2-40B4-BE49-F238E27FC236}">
                <a16:creationId xmlns:a16="http://schemas.microsoft.com/office/drawing/2014/main" id="{10515508-8144-3D7E-51A4-9041D6DE3DC9}"/>
              </a:ext>
            </a:extLst>
          </p:cNvPr>
          <p:cNvGrpSpPr/>
          <p:nvPr/>
        </p:nvGrpSpPr>
        <p:grpSpPr>
          <a:xfrm>
            <a:off x="1663013" y="3079930"/>
            <a:ext cx="492290" cy="959434"/>
            <a:chOff x="1663013" y="3079930"/>
            <a:chExt cx="492290" cy="959434"/>
          </a:xfrm>
        </p:grpSpPr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F108A025-A972-AB4B-354B-A752E42D242A}"/>
                </a:ext>
              </a:extLst>
            </p:cNvPr>
            <p:cNvSpPr/>
            <p:nvPr/>
          </p:nvSpPr>
          <p:spPr>
            <a:xfrm>
              <a:off x="1663013" y="3079930"/>
              <a:ext cx="419788" cy="877802"/>
            </a:xfrm>
            <a:custGeom>
              <a:avLst/>
              <a:gdLst/>
              <a:ahLst/>
              <a:cxnLst/>
              <a:rect l="0" t="0" r="0" b="0"/>
              <a:pathLst>
                <a:path w="419788" h="877802">
                  <a:moveTo>
                    <a:pt x="0" y="877801"/>
                  </a:moveTo>
                  <a:lnTo>
                    <a:pt x="46119" y="867435"/>
                  </a:lnTo>
                  <a:lnTo>
                    <a:pt x="91076" y="852828"/>
                  </a:lnTo>
                  <a:lnTo>
                    <a:pt x="134480" y="834106"/>
                  </a:lnTo>
                  <a:lnTo>
                    <a:pt x="175955" y="811429"/>
                  </a:lnTo>
                  <a:lnTo>
                    <a:pt x="215143" y="784996"/>
                  </a:lnTo>
                  <a:lnTo>
                    <a:pt x="251705" y="755036"/>
                  </a:lnTo>
                  <a:lnTo>
                    <a:pt x="285324" y="721806"/>
                  </a:lnTo>
                  <a:lnTo>
                    <a:pt x="315708" y="685595"/>
                  </a:lnTo>
                  <a:lnTo>
                    <a:pt x="342595" y="646717"/>
                  </a:lnTo>
                  <a:lnTo>
                    <a:pt x="365752" y="605508"/>
                  </a:lnTo>
                  <a:lnTo>
                    <a:pt x="384979" y="562325"/>
                  </a:lnTo>
                  <a:lnTo>
                    <a:pt x="400108" y="517542"/>
                  </a:lnTo>
                  <a:lnTo>
                    <a:pt x="411009" y="471546"/>
                  </a:lnTo>
                  <a:lnTo>
                    <a:pt x="417588" y="424737"/>
                  </a:lnTo>
                  <a:lnTo>
                    <a:pt x="419787" y="377518"/>
                  </a:lnTo>
                  <a:lnTo>
                    <a:pt x="417588" y="330299"/>
                  </a:lnTo>
                  <a:lnTo>
                    <a:pt x="411009" y="283490"/>
                  </a:lnTo>
                  <a:lnTo>
                    <a:pt x="400108" y="237494"/>
                  </a:lnTo>
                  <a:lnTo>
                    <a:pt x="384979" y="192711"/>
                  </a:lnTo>
                  <a:lnTo>
                    <a:pt x="365752" y="149528"/>
                  </a:lnTo>
                  <a:lnTo>
                    <a:pt x="342595" y="108319"/>
                  </a:lnTo>
                  <a:lnTo>
                    <a:pt x="315708" y="69441"/>
                  </a:lnTo>
                  <a:lnTo>
                    <a:pt x="285324" y="33230"/>
                  </a:lnTo>
                  <a:lnTo>
                    <a:pt x="251705" y="0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225AFFF9-13F0-E6FF-AD36-9D1B63586AE6}"/>
                </a:ext>
              </a:extLst>
            </p:cNvPr>
            <p:cNvSpPr/>
            <p:nvPr/>
          </p:nvSpPr>
          <p:spPr>
            <a:xfrm rot="158400">
              <a:off x="1697398" y="3836932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3800306-79EF-10BC-0E80-9F86AAB51104}"/>
                </a:ext>
              </a:extLst>
            </p:cNvPr>
            <p:cNvSpPr/>
            <p:nvPr/>
          </p:nvSpPr>
          <p:spPr>
            <a:xfrm rot="-3201600">
              <a:off x="1747659" y="3942971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AA1AE956-23D8-A5F7-2350-C25FBAB0727B}"/>
                </a:ext>
              </a:extLst>
            </p:cNvPr>
            <p:cNvSpPr/>
            <p:nvPr/>
          </p:nvSpPr>
          <p:spPr>
            <a:xfrm rot="-1377600">
              <a:off x="1853944" y="371391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42316F86-92DE-AD21-C38A-152272E7BCAE}"/>
                </a:ext>
              </a:extLst>
            </p:cNvPr>
            <p:cNvSpPr/>
            <p:nvPr/>
          </p:nvSpPr>
          <p:spPr>
            <a:xfrm rot="-4737600">
              <a:off x="1945089" y="3787832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033990F0-3B98-1F39-4A90-9B8AA1E221A7}"/>
                </a:ext>
              </a:extLst>
            </p:cNvPr>
            <p:cNvSpPr/>
            <p:nvPr/>
          </p:nvSpPr>
          <p:spPr>
            <a:xfrm rot="-2913600">
              <a:off x="1941971" y="3535340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B529168-244A-6077-891A-DCB0AF4B867C}"/>
                </a:ext>
              </a:extLst>
            </p:cNvPr>
            <p:cNvSpPr/>
            <p:nvPr/>
          </p:nvSpPr>
          <p:spPr>
            <a:xfrm rot="-6273600">
              <a:off x="2056105" y="3562615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0F4AE508-F823-7F7C-1D75-D737330C5CA0}"/>
                </a:ext>
              </a:extLst>
            </p:cNvPr>
            <p:cNvSpPr/>
            <p:nvPr/>
          </p:nvSpPr>
          <p:spPr>
            <a:xfrm rot="-4449600">
              <a:off x="1944195" y="3336258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390BCFA1-0BEF-7CBE-0A1B-F9F60521CFAC}"/>
                </a:ext>
              </a:extLst>
            </p:cNvPr>
            <p:cNvSpPr/>
            <p:nvPr/>
          </p:nvSpPr>
          <p:spPr>
            <a:xfrm rot="-7809600">
              <a:off x="2058910" y="331153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0756EC6-16CC-6C13-5FED-9014B5203161}"/>
                </a:ext>
              </a:extLst>
            </p:cNvPr>
            <p:cNvSpPr/>
            <p:nvPr/>
          </p:nvSpPr>
          <p:spPr>
            <a:xfrm rot="-5985600">
              <a:off x="1860179" y="3155758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7865ABFB-6BA8-BF8E-8B68-5C4737E169E6}"/>
                </a:ext>
              </a:extLst>
            </p:cNvPr>
            <p:cNvSpPr/>
            <p:nvPr/>
          </p:nvSpPr>
          <p:spPr>
            <a:xfrm rot="-9345600">
              <a:off x="1952953" y="3083899"/>
              <a:ext cx="139700" cy="53086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33" name="Rule">
            <a:extLst>
              <a:ext uri="{FF2B5EF4-FFF2-40B4-BE49-F238E27FC236}">
                <a16:creationId xmlns:a16="http://schemas.microsoft.com/office/drawing/2014/main" id="{0B6543D9-297C-C2C1-2C20-19668DD41458}"/>
              </a:ext>
            </a:extLst>
          </p:cNvPr>
          <p:cNvCxnSpPr/>
          <p:nvPr/>
        </p:nvCxnSpPr>
        <p:spPr>
          <a:xfrm>
            <a:off x="2362200" y="3228848"/>
            <a:ext cx="2717800" cy="0"/>
          </a:xfrm>
          <a:prstGeom prst="line">
            <a:avLst/>
          </a:prstGeom>
          <a:ln w="15875">
            <a:solidFill>
              <a:srgbClr val="B586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over credits">
            <a:extLst>
              <a:ext uri="{FF2B5EF4-FFF2-40B4-BE49-F238E27FC236}">
                <a16:creationId xmlns:a16="http://schemas.microsoft.com/office/drawing/2014/main" id="{4169645C-3588-D9BE-C0CD-0463F293F50C}"/>
              </a:ext>
            </a:extLst>
          </p:cNvPr>
          <p:cNvSpPr txBox="1"/>
          <p:nvPr/>
        </p:nvSpPr>
        <p:spPr>
          <a:xfrm>
            <a:off x="2362200" y="3432049"/>
            <a:ext cx="4318000" cy="113658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5000"/>
              </a:lnSpc>
            </a:pPr>
            <a:r>
              <a:rPr lang="ru-RU" sz="2400" b="1" dirty="0">
                <a:solidFill>
                  <a:srgbClr val="2B2622"/>
                </a:solidFill>
                <a:latin typeface="Candara" panose="020E0502030303020204" pitchFamily="34" charset="0"/>
              </a:rPr>
              <a:t>В. Р. Мединский, А. О. Чубарьян</a:t>
            </a:r>
          </a:p>
          <a:p>
            <a:pPr>
              <a:lnSpc>
                <a:spcPct val="105000"/>
              </a:lnSpc>
            </a:pPr>
            <a:r>
              <a:rPr lang="ru-RU" sz="2400" dirty="0">
                <a:solidFill>
                  <a:srgbClr val="5B534B"/>
                </a:solidFill>
                <a:latin typeface="Candara" panose="020E0502030303020204" pitchFamily="34" charset="0"/>
              </a:rPr>
              <a:t>Всеобщая история</a:t>
            </a:r>
          </a:p>
          <a:p>
            <a:pPr>
              <a:lnSpc>
                <a:spcPct val="105000"/>
              </a:lnSpc>
            </a:pPr>
            <a:r>
              <a:rPr lang="ru-RU" sz="2400" b="1" dirty="0">
                <a:solidFill>
                  <a:srgbClr val="B24E2D"/>
                </a:solidFill>
                <a:latin typeface="Candara" panose="020E0502030303020204" pitchFamily="34" charset="0"/>
              </a:rPr>
              <a:t>5 класс</a:t>
            </a:r>
          </a:p>
        </p:txBody>
      </p:sp>
      <p:sp>
        <p:nvSpPr>
          <p:cNvPr id="35" name="Base band">
            <a:extLst>
              <a:ext uri="{FF2B5EF4-FFF2-40B4-BE49-F238E27FC236}">
                <a16:creationId xmlns:a16="http://schemas.microsoft.com/office/drawing/2014/main" id="{6837487D-587C-1CB5-7DC1-AE86AEBE6D43}"/>
              </a:ext>
            </a:extLst>
          </p:cNvPr>
          <p:cNvSpPr/>
          <p:nvPr/>
        </p:nvSpPr>
        <p:spPr>
          <a:xfrm>
            <a:off x="0" y="6654800"/>
            <a:ext cx="12192000" cy="203200"/>
          </a:xfrm>
          <a:prstGeom prst="rect">
            <a:avLst/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ignature 100ballnik.com">
            <a:extLst>
              <a:ext uri="{FF2B5EF4-FFF2-40B4-BE49-F238E27FC236}">
                <a16:creationId xmlns:a16="http://schemas.microsoft.com/office/drawing/2014/main" id="{24EBC3D8-0668-EC95-FE80-28627EAF39E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690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95264BC-F61C-7772-5F29-FA24127C2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5C7D35"/>
                </a:solidFill>
                <a:latin typeface="Georgia" panose="02040502050405020303" pitchFamily="18" charset="0"/>
              </a:rPr>
              <a:t>Мир управляется богами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C5B50202-5E4F-9C77-61A8-7F1064F42970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FD20AA49-23B6-84C8-57E3-520C57F5CAB4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1EB77BF0-D4DA-9E90-18F1-65A85E91927D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6EEE4421-D34F-8C6A-88B9-C773586F6927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2FBD5684-BDB7-6AAD-8857-E5A9535AEC54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250C33C7-4D15-73A8-0A90-5726D43ED1BB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789E8008-21DA-7614-B48A-6446ADB9685D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01CA958F-C9A5-35ED-5D96-612C7B5A98D2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3C143BD4-96D8-5B5F-D485-4E0D7E130652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9EBC4A65-0DA6-D7A3-44AF-5E7BE60571B7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5C7D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Beliefs">
            <a:extLst>
              <a:ext uri="{FF2B5EF4-FFF2-40B4-BE49-F238E27FC236}">
                <a16:creationId xmlns:a16="http://schemas.microsoft.com/office/drawing/2014/main" id="{F86D56F5-687B-BBE6-72B3-B3E8101F7431}"/>
              </a:ext>
            </a:extLst>
          </p:cNvPr>
          <p:cNvSpPr txBox="1"/>
          <p:nvPr/>
        </p:nvSpPr>
        <p:spPr>
          <a:xfrm>
            <a:off x="609600" y="1371600"/>
            <a:ext cx="5969000" cy="1838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5C7D3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Древние греки </a:t>
            </a:r>
            <a:r>
              <a:rPr lang="ru-RU" sz="2600" b="1" dirty="0">
                <a:solidFill>
                  <a:srgbClr val="5C7D35"/>
                </a:solidFill>
                <a:latin typeface="Candara" panose="020E0502030303020204" pitchFamily="34" charset="0"/>
              </a:rPr>
              <a:t>верили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, что всем в мире управляют </a:t>
            </a:r>
            <a:r>
              <a:rPr lang="ru-RU" sz="2600" b="1" dirty="0">
                <a:solidFill>
                  <a:srgbClr val="5C7D35"/>
                </a:solidFill>
                <a:latin typeface="Candara" panose="020E0502030303020204" pitchFamily="34" charset="0"/>
              </a:rPr>
              <a:t>боги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.</a:t>
            </a:r>
          </a:p>
          <a:p>
            <a:pPr marL="304800" indent="-304800">
              <a:spcAft>
                <a:spcPts val="1000"/>
              </a:spcAft>
              <a:buClr>
                <a:srgbClr val="5C7D3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Они </a:t>
            </a:r>
            <a:r>
              <a:rPr lang="ru-RU" sz="2600" b="1" dirty="0">
                <a:solidFill>
                  <a:srgbClr val="5C7D35"/>
                </a:solidFill>
                <a:latin typeface="Candara" panose="020E0502030303020204" pitchFamily="34" charset="0"/>
              </a:rPr>
              <a:t>обожествляли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 природу.</a:t>
            </a:r>
          </a:p>
          <a:p>
            <a:pPr marL="304800" indent="-304800">
              <a:spcAft>
                <a:spcPts val="1000"/>
              </a:spcAft>
              <a:buClr>
                <a:srgbClr val="5C7D35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В лесах, горах и реках жили </a:t>
            </a:r>
            <a:r>
              <a:rPr lang="ru-RU" sz="2600" b="1" dirty="0">
                <a:solidFill>
                  <a:srgbClr val="5C7D35"/>
                </a:solidFill>
                <a:latin typeface="Candara" panose="020E0502030303020204" pitchFamily="34" charset="0"/>
              </a:rPr>
              <a:t>духи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:</a:t>
            </a:r>
          </a:p>
        </p:txBody>
      </p:sp>
      <p:sp>
        <p:nvSpPr>
          <p:cNvPr id="14" name="Nymphs card">
            <a:extLst>
              <a:ext uri="{FF2B5EF4-FFF2-40B4-BE49-F238E27FC236}">
                <a16:creationId xmlns:a16="http://schemas.microsoft.com/office/drawing/2014/main" id="{C1E92244-E261-2D87-957F-A0556E343993}"/>
              </a:ext>
            </a:extLst>
          </p:cNvPr>
          <p:cNvSpPr/>
          <p:nvPr/>
        </p:nvSpPr>
        <p:spPr>
          <a:xfrm>
            <a:off x="609600" y="3489960"/>
            <a:ext cx="5969000" cy="1066800"/>
          </a:xfrm>
          <a:prstGeom prst="roundRect">
            <a:avLst>
              <a:gd name="adj" fmla="val 6000"/>
            </a:avLst>
          </a:prstGeom>
          <a:solidFill>
            <a:srgbClr val="E9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Nymphs">
            <a:extLst>
              <a:ext uri="{FF2B5EF4-FFF2-40B4-BE49-F238E27FC236}">
                <a16:creationId xmlns:a16="http://schemas.microsoft.com/office/drawing/2014/main" id="{A83644C4-F272-9B6B-61A6-47AAB1A6BE64}"/>
              </a:ext>
            </a:extLst>
          </p:cNvPr>
          <p:cNvSpPr txBox="1"/>
          <p:nvPr/>
        </p:nvSpPr>
        <p:spPr>
          <a:xfrm>
            <a:off x="863600" y="3642360"/>
            <a:ext cx="5537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5C7D35"/>
                </a:solidFill>
                <a:latin typeface="Georgia" panose="02040502050405020303" pitchFamily="18" charset="0"/>
              </a:rPr>
              <a:t>Нимфы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 — прекрасные покровительницы природы.</a:t>
            </a:r>
          </a:p>
        </p:txBody>
      </p:sp>
      <p:sp>
        <p:nvSpPr>
          <p:cNvPr id="16" name="Nymphs bar">
            <a:extLst>
              <a:ext uri="{FF2B5EF4-FFF2-40B4-BE49-F238E27FC236}">
                <a16:creationId xmlns:a16="http://schemas.microsoft.com/office/drawing/2014/main" id="{21D8984E-2489-156B-3109-B6D1CCC820DC}"/>
              </a:ext>
            </a:extLst>
          </p:cNvPr>
          <p:cNvSpPr/>
          <p:nvPr/>
        </p:nvSpPr>
        <p:spPr>
          <a:xfrm>
            <a:off x="711200" y="3616960"/>
            <a:ext cx="50800" cy="812800"/>
          </a:xfrm>
          <a:prstGeom prst="rect">
            <a:avLst/>
          </a:prstGeom>
          <a:solidFill>
            <a:srgbClr val="5C7D3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atyrs card">
            <a:extLst>
              <a:ext uri="{FF2B5EF4-FFF2-40B4-BE49-F238E27FC236}">
                <a16:creationId xmlns:a16="http://schemas.microsoft.com/office/drawing/2014/main" id="{3BB0F522-9921-2317-BB5A-56A86C8E7FFF}"/>
              </a:ext>
            </a:extLst>
          </p:cNvPr>
          <p:cNvSpPr/>
          <p:nvPr/>
        </p:nvSpPr>
        <p:spPr>
          <a:xfrm>
            <a:off x="609600" y="4765040"/>
            <a:ext cx="5969000" cy="1066800"/>
          </a:xfrm>
          <a:prstGeom prst="roundRect">
            <a:avLst>
              <a:gd name="adj" fmla="val 6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Satyrs">
            <a:extLst>
              <a:ext uri="{FF2B5EF4-FFF2-40B4-BE49-F238E27FC236}">
                <a16:creationId xmlns:a16="http://schemas.microsoft.com/office/drawing/2014/main" id="{3D1C02C5-21D3-39E6-E1D6-0FF57F699D7C}"/>
              </a:ext>
            </a:extLst>
          </p:cNvPr>
          <p:cNvSpPr txBox="1"/>
          <p:nvPr/>
        </p:nvSpPr>
        <p:spPr>
          <a:xfrm>
            <a:off x="863600" y="4917440"/>
            <a:ext cx="55372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700" b="1" dirty="0">
                <a:solidFill>
                  <a:srgbClr val="B5862A"/>
                </a:solidFill>
                <a:latin typeface="Georgia" panose="02040502050405020303" pitchFamily="18" charset="0"/>
              </a:rPr>
              <a:t>Сатиры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 — весёлые лесные божества с козлиными ногами.</a:t>
            </a:r>
          </a:p>
        </p:txBody>
      </p:sp>
      <p:sp>
        <p:nvSpPr>
          <p:cNvPr id="19" name="Satyrs bar">
            <a:extLst>
              <a:ext uri="{FF2B5EF4-FFF2-40B4-BE49-F238E27FC236}">
                <a16:creationId xmlns:a16="http://schemas.microsoft.com/office/drawing/2014/main" id="{79633EBC-23A5-B61D-284F-CB2500841703}"/>
              </a:ext>
            </a:extLst>
          </p:cNvPr>
          <p:cNvSpPr/>
          <p:nvPr/>
        </p:nvSpPr>
        <p:spPr>
          <a:xfrm>
            <a:off x="711200" y="4892040"/>
            <a:ext cx="50800" cy="81280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Nymphs relief" descr="Посвятительный рельеф Пану, Гермесу и нимфам из пещеры нимф на горе Пентели, ок. 360 г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D421336F-EA5D-FF19-0706-B0493BE8BA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1371600"/>
            <a:ext cx="4673600" cy="3124200"/>
          </a:xfrm>
          <a:prstGeom prst="roundRect">
            <a:avLst>
              <a:gd name="adj" fmla="val 4000"/>
            </a:avLst>
          </a:prstGeom>
          <a:ln w="15875">
            <a:solidFill>
              <a:srgbClr val="5C7D35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3" name="Satyr kylix" descr="Силен (сатир). Тондо аттического краснофигурного килика, ок. 510–500 гг. до н. э. Лувр">
            <a:extLst>
              <a:ext uri="{FF2B5EF4-FFF2-40B4-BE49-F238E27FC236}">
                <a16:creationId xmlns:a16="http://schemas.microsoft.com/office/drawing/2014/main" id="{7E04891E-84FF-70F8-3CA7-38F3EA240B9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4597400"/>
            <a:ext cx="1778000" cy="1778000"/>
          </a:xfrm>
          <a:prstGeom prst="ellipse">
            <a:avLst/>
          </a:prstGeom>
          <a:ln w="15875">
            <a:solidFill>
              <a:srgbClr val="B5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4" name="Satyr kylix ring">
            <a:extLst>
              <a:ext uri="{FF2B5EF4-FFF2-40B4-BE49-F238E27FC236}">
                <a16:creationId xmlns:a16="http://schemas.microsoft.com/office/drawing/2014/main" id="{80F601B7-B36B-770D-5C01-9647B018DA41}"/>
              </a:ext>
            </a:extLst>
          </p:cNvPr>
          <p:cNvSpPr/>
          <p:nvPr/>
        </p:nvSpPr>
        <p:spPr>
          <a:xfrm>
            <a:off x="9207500" y="4533900"/>
            <a:ext cx="1905000" cy="1905000"/>
          </a:xfrm>
          <a:prstGeom prst="ellipse">
            <a:avLst/>
          </a:prstGeom>
          <a:noFill/>
          <a:ln w="9525" cap="flat" cmpd="sng" algn="ctr">
            <a:solidFill>
              <a:srgbClr val="B5862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66ADD241-865F-C01D-BBF1-97F3E68FCE2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381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7A832BE-86DD-ED0E-4FB6-0142BA83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D5C99"/>
                </a:solidFill>
                <a:latin typeface="Georgia" panose="02040502050405020303" pitchFamily="18" charset="0"/>
              </a:rPr>
              <a:t>Главные боги живут на Олимпе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B34028D3-5D31-792B-7659-EFA19B4B7484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1DBA9A02-5B50-19EA-2A4B-BF7AFF7D22FA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7FBF02C1-6C0B-E216-B24E-66E5A3A22235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09070A9D-3B0D-50C9-1E12-3B6DDBB637BC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2E96E9C1-FB2C-8E32-84B5-862F71C8E208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DD2656D-48F1-AA72-41CA-3A0B49D9DB39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0DAB6B4-757A-2039-651C-25163962D4E0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8597EDE2-82D1-0605-BA24-C7A568A50D3A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C54E52A1-2E12-618F-8708-7DA2B8F11570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280C95C0-9F60-66C8-FF40-597B21D11AB4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2D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Olympus panorama" descr="Массив Олимпа на рассвете: вид с вершины Митикас. Современная фотография">
            <a:extLst>
              <a:ext uri="{FF2B5EF4-FFF2-40B4-BE49-F238E27FC236}">
                <a16:creationId xmlns:a16="http://schemas.microsoft.com/office/drawing/2014/main" id="{ECAFA4B4-12FC-5A3B-F669-EC14C2842C0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5969000" cy="2159000"/>
          </a:xfrm>
          <a:prstGeom prst="roundRect">
            <a:avLst>
              <a:gd name="adj" fmla="val 4000"/>
            </a:avLst>
          </a:prstGeom>
          <a:ln w="15875">
            <a:solidFill>
              <a:srgbClr val="2D5C99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Olympians">
            <a:extLst>
              <a:ext uri="{FF2B5EF4-FFF2-40B4-BE49-F238E27FC236}">
                <a16:creationId xmlns:a16="http://schemas.microsoft.com/office/drawing/2014/main" id="{CBA8AD08-3D0A-3771-CA2F-70B44421111D}"/>
              </a:ext>
            </a:extLst>
          </p:cNvPr>
          <p:cNvSpPr txBox="1"/>
          <p:nvPr/>
        </p:nvSpPr>
        <p:spPr>
          <a:xfrm>
            <a:off x="609600" y="3683000"/>
            <a:ext cx="5969000" cy="2214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2D5C99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Самые главные боги жили на высокой горе </a:t>
            </a:r>
            <a:r>
              <a:rPr lang="ru-RU" sz="2500" b="1" dirty="0">
                <a:solidFill>
                  <a:srgbClr val="2D5C99"/>
                </a:solidFill>
                <a:latin typeface="Candara" panose="020E0502030303020204" pitchFamily="34" charset="0"/>
              </a:rPr>
              <a:t>Олимп.</a:t>
            </a:r>
          </a:p>
          <a:p>
            <a:pPr marL="304800" indent="-304800">
              <a:spcAft>
                <a:spcPts val="800"/>
              </a:spcAft>
              <a:buClr>
                <a:srgbClr val="2D5C99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Их называли </a:t>
            </a:r>
            <a:r>
              <a:rPr lang="ru-RU" sz="2500" b="1" dirty="0">
                <a:solidFill>
                  <a:srgbClr val="2D5C99"/>
                </a:solidFill>
                <a:latin typeface="Candara" panose="020E0502030303020204" pitchFamily="34" charset="0"/>
              </a:rPr>
              <a:t>олимпийцами.</a:t>
            </a:r>
          </a:p>
          <a:p>
            <a:pPr marL="304800" indent="-304800">
              <a:spcAft>
                <a:spcPts val="800"/>
              </a:spcAft>
              <a:buClr>
                <a:srgbClr val="2D5C99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Всего главных олимпийских богов было </a:t>
            </a:r>
            <a:r>
              <a:rPr lang="ru-RU" sz="3200" b="1" dirty="0">
                <a:solidFill>
                  <a:srgbClr val="B5862A"/>
                </a:solidFill>
                <a:latin typeface="Georgia" panose="02040502050405020303" pitchFamily="18" charset="0"/>
              </a:rPr>
              <a:t>12.</a:t>
            </a:r>
          </a:p>
        </p:txBody>
      </p:sp>
      <p:sp>
        <p:nvSpPr>
          <p:cNvPr id="16" name="Zeus panel">
            <a:extLst>
              <a:ext uri="{FF2B5EF4-FFF2-40B4-BE49-F238E27FC236}">
                <a16:creationId xmlns:a16="http://schemas.microsoft.com/office/drawing/2014/main" id="{5ABBADF3-6AC3-62B9-C17D-25ACAAB7CA76}"/>
              </a:ext>
            </a:extLst>
          </p:cNvPr>
          <p:cNvSpPr/>
          <p:nvPr/>
        </p:nvSpPr>
        <p:spPr>
          <a:xfrm>
            <a:off x="6959600" y="1320800"/>
            <a:ext cx="4622800" cy="5080000"/>
          </a:xfrm>
          <a:prstGeom prst="roundRect">
            <a:avLst>
              <a:gd name="adj" fmla="val 4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Zeus vase" descr="Зевс с молнией в руке. Аттическая краснофигурная амфора мастера Берлинской амфоры, 480–470 гг. до н. э. Лувр">
            <a:extLst>
              <a:ext uri="{FF2B5EF4-FFF2-40B4-BE49-F238E27FC236}">
                <a16:creationId xmlns:a16="http://schemas.microsoft.com/office/drawing/2014/main" id="{42CAAB73-ADDF-1078-DAE8-60F6B883429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200" y="1524000"/>
            <a:ext cx="4165600" cy="2946400"/>
          </a:xfrm>
          <a:prstGeom prst="roundRect">
            <a:avLst>
              <a:gd name="adj" fmla="val 4000"/>
            </a:avLst>
          </a:prstGeom>
          <a:ln w="15875">
            <a:solidFill>
              <a:srgbClr val="B5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Zeus">
            <a:extLst>
              <a:ext uri="{FF2B5EF4-FFF2-40B4-BE49-F238E27FC236}">
                <a16:creationId xmlns:a16="http://schemas.microsoft.com/office/drawing/2014/main" id="{0F21036E-37F0-FDF9-A9A7-6550CE8C9A3E}"/>
              </a:ext>
            </a:extLst>
          </p:cNvPr>
          <p:cNvSpPr txBox="1"/>
          <p:nvPr/>
        </p:nvSpPr>
        <p:spPr>
          <a:xfrm>
            <a:off x="7188200" y="4673600"/>
            <a:ext cx="4165600" cy="1615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2D5C99"/>
                </a:solidFill>
                <a:latin typeface="Georgia" panose="02040502050405020303" pitchFamily="18" charset="0"/>
              </a:rPr>
              <a:t>Верховный бог — Зевс</a:t>
            </a:r>
          </a:p>
          <a:p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бог неба, </a:t>
            </a:r>
            <a:r>
              <a:rPr lang="ru-RU" sz="2500" b="1" dirty="0">
                <a:solidFill>
                  <a:srgbClr val="B5862A"/>
                </a:solidFill>
                <a:latin typeface="Candara" panose="020E0502030303020204" pitchFamily="34" charset="0"/>
              </a:rPr>
              <a:t>грома и молний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, отец богов и людей.</a:t>
            </a:r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A1ED3EFB-7A5E-970C-36AF-9C462AAD0FD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63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9B38A57-A48A-7BCE-12C6-FEEA0D5F5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B2622"/>
                </a:solidFill>
                <a:latin typeface="Georgia" panose="02040502050405020303" pitchFamily="18" charset="0"/>
              </a:rPr>
              <a:t>Братья Зевса: Посейдон и Аид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58A9D6EA-421F-60F1-BC39-83ED533A3721}"/>
              </a:ext>
            </a:extLst>
          </p:cNvPr>
          <p:cNvGrpSpPr/>
          <p:nvPr/>
        </p:nvGrpSpPr>
        <p:grpSpPr>
          <a:xfrm>
            <a:off x="4648200" y="962441"/>
            <a:ext cx="443243" cy="199955"/>
            <a:chOff x="46482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6EAAFD76-B214-0349-D024-F725D93432BC}"/>
                </a:ext>
              </a:extLst>
            </p:cNvPr>
            <p:cNvSpPr/>
            <p:nvPr/>
          </p:nvSpPr>
          <p:spPr>
            <a:xfrm>
              <a:off x="46482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1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4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0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F3460E63-1BE2-8072-D15B-D4296DC84440}"/>
                </a:ext>
              </a:extLst>
            </p:cNvPr>
            <p:cNvSpPr/>
            <p:nvPr/>
          </p:nvSpPr>
          <p:spPr>
            <a:xfrm rot="-2784000">
              <a:off x="46904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E71ED0DF-3C39-11CB-03B3-492ADA7F7B1D}"/>
                </a:ext>
              </a:extLst>
            </p:cNvPr>
            <p:cNvSpPr/>
            <p:nvPr/>
          </p:nvSpPr>
          <p:spPr>
            <a:xfrm rot="576000">
              <a:off x="46601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1A761B00-C018-3A41-370E-7E3F06154A8F}"/>
                </a:ext>
              </a:extLst>
            </p:cNvPr>
            <p:cNvSpPr/>
            <p:nvPr/>
          </p:nvSpPr>
          <p:spPr>
            <a:xfrm rot="-1624000">
              <a:off x="48263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C4A62536-7185-2C9C-370B-FC04C0F38ADE}"/>
                </a:ext>
              </a:extLst>
            </p:cNvPr>
            <p:cNvSpPr/>
            <p:nvPr/>
          </p:nvSpPr>
          <p:spPr>
            <a:xfrm rot="1736000">
              <a:off x="48278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9DFA6B6D-D374-9568-6E59-8E56DA125632}"/>
                </a:ext>
              </a:extLst>
            </p:cNvPr>
            <p:cNvSpPr/>
            <p:nvPr/>
          </p:nvSpPr>
          <p:spPr>
            <a:xfrm rot="-464000">
              <a:off x="49613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FD3B2E31-A866-8BD1-F9DE-A82E8EB32D78}"/>
                </a:ext>
              </a:extLst>
            </p:cNvPr>
            <p:cNvSpPr/>
            <p:nvPr/>
          </p:nvSpPr>
          <p:spPr>
            <a:xfrm rot="2896000">
              <a:off x="49946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03D7A8D7-7C5D-AD15-EEFD-512DFF685A88}"/>
              </a:ext>
            </a:extLst>
          </p:cNvPr>
          <p:cNvCxnSpPr/>
          <p:nvPr/>
        </p:nvCxnSpPr>
        <p:spPr>
          <a:xfrm>
            <a:off x="52070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D03B6042-A603-7698-A525-2BA29859C0B8}"/>
              </a:ext>
            </a:extLst>
          </p:cNvPr>
          <p:cNvSpPr/>
          <p:nvPr/>
        </p:nvSpPr>
        <p:spPr>
          <a:xfrm>
            <a:off x="7289800" y="991870"/>
            <a:ext cx="88900" cy="88900"/>
          </a:xfrm>
          <a:prstGeom prst="diamond">
            <a:avLst/>
          </a:prstGeom>
          <a:solidFill>
            <a:srgbClr val="2B26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oseidon panel">
            <a:extLst>
              <a:ext uri="{FF2B5EF4-FFF2-40B4-BE49-F238E27FC236}">
                <a16:creationId xmlns:a16="http://schemas.microsoft.com/office/drawing/2014/main" id="{070F187C-9282-E0BC-451C-966323419132}"/>
              </a:ext>
            </a:extLst>
          </p:cNvPr>
          <p:cNvSpPr/>
          <p:nvPr/>
        </p:nvSpPr>
        <p:spPr>
          <a:xfrm>
            <a:off x="508000" y="1270000"/>
            <a:ext cx="5486400" cy="5207000"/>
          </a:xfrm>
          <a:prstGeom prst="roundRect">
            <a:avLst>
              <a:gd name="adj" fmla="val 4000"/>
            </a:avLst>
          </a:prstGeom>
          <a:solidFill>
            <a:srgbClr val="DC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Hades panel">
            <a:extLst>
              <a:ext uri="{FF2B5EF4-FFF2-40B4-BE49-F238E27FC236}">
                <a16:creationId xmlns:a16="http://schemas.microsoft.com/office/drawing/2014/main" id="{9272EF03-A0D4-BA7F-28E8-241F95148C2E}"/>
              </a:ext>
            </a:extLst>
          </p:cNvPr>
          <p:cNvSpPr/>
          <p:nvPr/>
        </p:nvSpPr>
        <p:spPr>
          <a:xfrm>
            <a:off x="6197600" y="1270000"/>
            <a:ext cx="5486400" cy="5207000"/>
          </a:xfrm>
          <a:prstGeom prst="roundRect">
            <a:avLst>
              <a:gd name="adj" fmla="val 4000"/>
            </a:avLst>
          </a:prstGeom>
          <a:solidFill>
            <a:srgbClr val="ECE5F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oseidon statue" descr="Статуя Посейдона с острова Милос, ок. 125–100 гг. до н. э. Национальный археологический музей, Афины">
            <a:extLst>
              <a:ext uri="{FF2B5EF4-FFF2-40B4-BE49-F238E27FC236}">
                <a16:creationId xmlns:a16="http://schemas.microsoft.com/office/drawing/2014/main" id="{B9A6A9FA-F48E-1ABC-C3AE-E1CE5E98E76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883833"/>
            <a:ext cx="2159000" cy="3979333"/>
          </a:xfrm>
          <a:prstGeom prst="roundRect">
            <a:avLst>
              <a:gd name="adj" fmla="val 4000"/>
            </a:avLst>
          </a:prstGeom>
          <a:ln w="15875">
            <a:solidFill>
              <a:srgbClr val="1A7C8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Poseidon">
            <a:extLst>
              <a:ext uri="{FF2B5EF4-FFF2-40B4-BE49-F238E27FC236}">
                <a16:creationId xmlns:a16="http://schemas.microsoft.com/office/drawing/2014/main" id="{87DA29C0-D6A3-9F0C-1538-C3AA3F4CCFA6}"/>
              </a:ext>
            </a:extLst>
          </p:cNvPr>
          <p:cNvSpPr txBox="1"/>
          <p:nvPr/>
        </p:nvSpPr>
        <p:spPr>
          <a:xfrm>
            <a:off x="3098800" y="1574800"/>
            <a:ext cx="2692400" cy="2956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3000" b="1" dirty="0">
                <a:solidFill>
                  <a:srgbClr val="1A7C84"/>
                </a:solidFill>
                <a:latin typeface="Georgia" panose="02040502050405020303" pitchFamily="18" charset="0"/>
              </a:rPr>
              <a:t>Посейдон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 — </a:t>
            </a:r>
            <a:r>
              <a:rPr lang="ru-RU" sz="2400" b="1" dirty="0">
                <a:solidFill>
                  <a:srgbClr val="1A7C84"/>
                </a:solidFill>
                <a:latin typeface="Candara" panose="020E0502030303020204" pitchFamily="34" charset="0"/>
              </a:rPr>
              <a:t>бог морей.</a:t>
            </a:r>
          </a:p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Ездит на колеснице с </a:t>
            </a:r>
            <a:r>
              <a:rPr lang="ru-RU" sz="2400" b="1" dirty="0">
                <a:solidFill>
                  <a:srgbClr val="1A7C84"/>
                </a:solidFill>
                <a:latin typeface="Candara" panose="020E0502030303020204" pitchFamily="34" charset="0"/>
              </a:rPr>
              <a:t>трезубцем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Может вызывать бури и землетрясения.</a:t>
            </a:r>
          </a:p>
        </p:txBody>
      </p:sp>
      <p:pic>
        <p:nvPicPr>
          <p:cNvPr id="19" name="Hades statue" descr="Плутон (Аид) с трёхглавым Цербером. Скульптурная группа II в. из Гортины. Археологический музей Ираклиона">
            <a:extLst>
              <a:ext uri="{FF2B5EF4-FFF2-40B4-BE49-F238E27FC236}">
                <a16:creationId xmlns:a16="http://schemas.microsoft.com/office/drawing/2014/main" id="{C50C2FC8-27E3-1BE9-B551-8E1C7D2EC71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3800" y="1890183"/>
            <a:ext cx="2667000" cy="3966633"/>
          </a:xfrm>
          <a:prstGeom prst="roundRect">
            <a:avLst>
              <a:gd name="adj" fmla="val 4000"/>
            </a:avLst>
          </a:prstGeom>
          <a:ln w="15875">
            <a:solidFill>
              <a:srgbClr val="5B3F7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Hades">
            <a:extLst>
              <a:ext uri="{FF2B5EF4-FFF2-40B4-BE49-F238E27FC236}">
                <a16:creationId xmlns:a16="http://schemas.microsoft.com/office/drawing/2014/main" id="{BA85A6D4-0282-61C0-D846-65BA82AE04B4}"/>
              </a:ext>
            </a:extLst>
          </p:cNvPr>
          <p:cNvSpPr txBox="1"/>
          <p:nvPr/>
        </p:nvSpPr>
        <p:spPr>
          <a:xfrm>
            <a:off x="6400800" y="1574800"/>
            <a:ext cx="2260600" cy="4053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3000" b="1" dirty="0">
                <a:solidFill>
                  <a:srgbClr val="5B3F7C"/>
                </a:solidFill>
                <a:latin typeface="Georgia" panose="02040502050405020303" pitchFamily="18" charset="0"/>
              </a:rPr>
              <a:t>Аид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 — бог подземного царства мёртвых.</a:t>
            </a:r>
          </a:p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В его царстве текут реки </a:t>
            </a:r>
            <a:r>
              <a:rPr lang="ru-RU" sz="2400" b="1" dirty="0">
                <a:solidFill>
                  <a:srgbClr val="5B3F7C"/>
                </a:solidFill>
                <a:latin typeface="Candara" panose="020E0502030303020204" pitchFamily="34" charset="0"/>
              </a:rPr>
              <a:t>Стикс и Лета.</a:t>
            </a:r>
          </a:p>
          <a:p>
            <a:pPr>
              <a:spcAft>
                <a:spcPts val="1200"/>
              </a:spcAft>
            </a:pP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Вход сторожит трёхглавый пёс </a:t>
            </a:r>
            <a:r>
              <a:rPr lang="ru-RU" sz="2400" b="1" dirty="0">
                <a:solidFill>
                  <a:srgbClr val="5B3F7C"/>
                </a:solidFill>
                <a:latin typeface="Candara" panose="020E0502030303020204" pitchFamily="34" charset="0"/>
              </a:rPr>
              <a:t>Цербер.</a:t>
            </a:r>
          </a:p>
        </p:txBody>
      </p:sp>
      <p:sp>
        <p:nvSpPr>
          <p:cNvPr id="21" name="Signature 100ballnik.com">
            <a:extLst>
              <a:ext uri="{FF2B5EF4-FFF2-40B4-BE49-F238E27FC236}">
                <a16:creationId xmlns:a16="http://schemas.microsoft.com/office/drawing/2014/main" id="{9C0D903E-F4AA-E4BD-3F30-870846DBBBC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550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8CEECE6-DF1F-ED15-1BFD-DE2ED5130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5862A"/>
                </a:solidFill>
                <a:latin typeface="Georgia" panose="02040502050405020303" pitchFamily="18" charset="0"/>
              </a:rPr>
              <a:t>Другие олимпийские боги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D6827753-CD52-30E8-0487-56094414191B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5D7AA0B0-DDFD-6831-ED17-39C910D97557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28A06C80-D52F-C3D2-337E-EBFB279C472B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AEB504D6-D1AB-AA8D-81E4-E3E26C071AAE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F0CD1315-30CA-A2BF-FB95-B7DFC8FBBA28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B0B5448-D217-CF5E-678F-A5F6C34C5447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D6F06AD8-6F2C-0360-4899-2523F24D4BE2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EFAB5298-6946-62BF-CB97-9E37B69B3582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19B5D72D-6BD5-143A-AA69-6C36876BA504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2743B948-0844-1E95-56F1-A446787649DD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od 1 card">
            <a:extLst>
              <a:ext uri="{FF2B5EF4-FFF2-40B4-BE49-F238E27FC236}">
                <a16:creationId xmlns:a16="http://schemas.microsoft.com/office/drawing/2014/main" id="{08F6E7D0-97F5-2AE6-77D5-4C34E5E0DDE1}"/>
              </a:ext>
            </a:extLst>
          </p:cNvPr>
          <p:cNvSpPr/>
          <p:nvPr/>
        </p:nvSpPr>
        <p:spPr>
          <a:xfrm>
            <a:off x="609600" y="12954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F2E2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God 1 picture" descr="Голова Геры (тип «Гера Барберини»). Римская копия с греческого оригинала V в. до н. э. Музеи Ватикана">
            <a:extLst>
              <a:ext uri="{FF2B5EF4-FFF2-40B4-BE49-F238E27FC236}">
                <a16:creationId xmlns:a16="http://schemas.microsoft.com/office/drawing/2014/main" id="{606E58EA-485E-4AF5-420E-1D3B550326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3970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God 2 card">
            <a:extLst>
              <a:ext uri="{FF2B5EF4-FFF2-40B4-BE49-F238E27FC236}">
                <a16:creationId xmlns:a16="http://schemas.microsoft.com/office/drawing/2014/main" id="{659D9384-FDC5-9259-42E3-496F3435AA38}"/>
              </a:ext>
            </a:extLst>
          </p:cNvPr>
          <p:cNvSpPr/>
          <p:nvPr/>
        </p:nvSpPr>
        <p:spPr>
          <a:xfrm>
            <a:off x="6172200" y="12954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EB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God 2 picture" descr="Афина Джустиниани. Римская копия II в. с греческого оригинала IV в. до н. э. Музеи Ватикана">
            <a:extLst>
              <a:ext uri="{FF2B5EF4-FFF2-40B4-BE49-F238E27FC236}">
                <a16:creationId xmlns:a16="http://schemas.microsoft.com/office/drawing/2014/main" id="{8C187379-9C58-6EAF-51E3-511458DF306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13970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9" name="God 3 card">
            <a:extLst>
              <a:ext uri="{FF2B5EF4-FFF2-40B4-BE49-F238E27FC236}">
                <a16:creationId xmlns:a16="http://schemas.microsoft.com/office/drawing/2014/main" id="{05C61F03-EA05-29E5-ACBF-49D9CC52D8C2}"/>
              </a:ext>
            </a:extLst>
          </p:cNvPr>
          <p:cNvSpPr/>
          <p:nvPr/>
        </p:nvSpPr>
        <p:spPr>
          <a:xfrm>
            <a:off x="609600" y="30480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F7ED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God 3 picture" descr="Аполлон Бельведерский. Римская копия II в. с греческого оригинала IV в. до н. э. Музеи Ватикана">
            <a:extLst>
              <a:ext uri="{FF2B5EF4-FFF2-40B4-BE49-F238E27FC236}">
                <a16:creationId xmlns:a16="http://schemas.microsoft.com/office/drawing/2014/main" id="{0EA17E20-DB5E-3FCB-C389-2C1A0339406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31496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God 4 card">
            <a:extLst>
              <a:ext uri="{FF2B5EF4-FFF2-40B4-BE49-F238E27FC236}">
                <a16:creationId xmlns:a16="http://schemas.microsoft.com/office/drawing/2014/main" id="{9D3BDE95-9B81-CBF9-A18F-AAC96B21A3E3}"/>
              </a:ext>
            </a:extLst>
          </p:cNvPr>
          <p:cNvSpPr/>
          <p:nvPr/>
        </p:nvSpPr>
        <p:spPr>
          <a:xfrm>
            <a:off x="6172200" y="30480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F8E2E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God 4 picture" descr="Афродита Милосская, ок. 130–100 гг. до н. э. Лувр">
            <a:extLst>
              <a:ext uri="{FF2B5EF4-FFF2-40B4-BE49-F238E27FC236}">
                <a16:creationId xmlns:a16="http://schemas.microsoft.com/office/drawing/2014/main" id="{098F5E27-1AEF-D06C-BF77-604D8509743E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31496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God 5 card">
            <a:extLst>
              <a:ext uri="{FF2B5EF4-FFF2-40B4-BE49-F238E27FC236}">
                <a16:creationId xmlns:a16="http://schemas.microsoft.com/office/drawing/2014/main" id="{A6D0DD1E-EC44-50F3-261A-E45E70941242}"/>
              </a:ext>
            </a:extLst>
          </p:cNvPr>
          <p:cNvSpPr/>
          <p:nvPr/>
        </p:nvSpPr>
        <p:spPr>
          <a:xfrm>
            <a:off x="609600" y="48006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F6D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God 5 picture" descr="Арес Боргезе. Римская копия II в. с греческого оригинала V в. до н. э. Лувр">
            <a:extLst>
              <a:ext uri="{FF2B5EF4-FFF2-40B4-BE49-F238E27FC236}">
                <a16:creationId xmlns:a16="http://schemas.microsoft.com/office/drawing/2014/main" id="{040CCC68-1B97-D1D5-9E24-67BE0C996CC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49022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8" name="God 6 card">
            <a:extLst>
              <a:ext uri="{FF2B5EF4-FFF2-40B4-BE49-F238E27FC236}">
                <a16:creationId xmlns:a16="http://schemas.microsoft.com/office/drawing/2014/main" id="{CE3BD255-19CF-5383-6E68-EC71753CFC19}"/>
              </a:ext>
            </a:extLst>
          </p:cNvPr>
          <p:cNvSpPr/>
          <p:nvPr/>
        </p:nvSpPr>
        <p:spPr>
          <a:xfrm>
            <a:off x="6172200" y="4800600"/>
            <a:ext cx="5410200" cy="1600200"/>
          </a:xfrm>
          <a:prstGeom prst="roundRect">
            <a:avLst>
              <a:gd name="adj" fmla="val 5000"/>
            </a:avLst>
          </a:prstGeom>
          <a:solidFill>
            <a:srgbClr val="F3E6D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God 6 picture" descr="Гефест передаёт Фетиде доспехи для Ахилла. Аттический краснофигурный килик мастера Литейной мастерской, 490–480 гг. до н. э. Античное собрание, Берлин">
            <a:extLst>
              <a:ext uri="{FF2B5EF4-FFF2-40B4-BE49-F238E27FC236}">
                <a16:creationId xmlns:a16="http://schemas.microsoft.com/office/drawing/2014/main" id="{4633AEE1-2D3E-601D-7841-BA673D4FF256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4902200"/>
            <a:ext cx="1168400" cy="13970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1" name="God 1">
            <a:extLst>
              <a:ext uri="{FF2B5EF4-FFF2-40B4-BE49-F238E27FC236}">
                <a16:creationId xmlns:a16="http://schemas.microsoft.com/office/drawing/2014/main" id="{6A069453-ECFB-3B0C-4EF0-EB6975475CB6}"/>
              </a:ext>
            </a:extLst>
          </p:cNvPr>
          <p:cNvSpPr txBox="1"/>
          <p:nvPr/>
        </p:nvSpPr>
        <p:spPr>
          <a:xfrm>
            <a:off x="2133600" y="1485900"/>
            <a:ext cx="37084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8C3F72"/>
                </a:solidFill>
                <a:latin typeface="Georgia" panose="02040502050405020303" pitchFamily="18" charset="0"/>
              </a:rPr>
              <a:t>Гера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покровительница семьи и брака.</a:t>
            </a:r>
          </a:p>
        </p:txBody>
      </p:sp>
      <p:sp>
        <p:nvSpPr>
          <p:cNvPr id="32" name="God 2">
            <a:extLst>
              <a:ext uri="{FF2B5EF4-FFF2-40B4-BE49-F238E27FC236}">
                <a16:creationId xmlns:a16="http://schemas.microsoft.com/office/drawing/2014/main" id="{9271B879-41E4-53BB-F5CC-7BA98F49D646}"/>
              </a:ext>
            </a:extLst>
          </p:cNvPr>
          <p:cNvSpPr txBox="1"/>
          <p:nvPr/>
        </p:nvSpPr>
        <p:spPr>
          <a:xfrm>
            <a:off x="7696200" y="1676400"/>
            <a:ext cx="3708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5E7036"/>
                </a:solidFill>
                <a:latin typeface="Georgia" panose="02040502050405020303" pitchFamily="18" charset="0"/>
              </a:rPr>
              <a:t>Афина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богиня мудрости.</a:t>
            </a:r>
          </a:p>
        </p:txBody>
      </p:sp>
      <p:sp>
        <p:nvSpPr>
          <p:cNvPr id="33" name="God 3">
            <a:extLst>
              <a:ext uri="{FF2B5EF4-FFF2-40B4-BE49-F238E27FC236}">
                <a16:creationId xmlns:a16="http://schemas.microsoft.com/office/drawing/2014/main" id="{4EA9CFB4-116F-655A-80F8-48E998EFE7A8}"/>
              </a:ext>
            </a:extLst>
          </p:cNvPr>
          <p:cNvSpPr txBox="1"/>
          <p:nvPr/>
        </p:nvSpPr>
        <p:spPr>
          <a:xfrm>
            <a:off x="2133600" y="3429000"/>
            <a:ext cx="3708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B9851C"/>
                </a:solidFill>
                <a:latin typeface="Georgia" panose="02040502050405020303" pitchFamily="18" charset="0"/>
              </a:rPr>
              <a:t>Аполлон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бог света и искусств.</a:t>
            </a:r>
          </a:p>
        </p:txBody>
      </p:sp>
      <p:sp>
        <p:nvSpPr>
          <p:cNvPr id="34" name="God 4">
            <a:extLst>
              <a:ext uri="{FF2B5EF4-FFF2-40B4-BE49-F238E27FC236}">
                <a16:creationId xmlns:a16="http://schemas.microsoft.com/office/drawing/2014/main" id="{1CCB4A19-A81C-465C-C785-2FE1B3AE5DDC}"/>
              </a:ext>
            </a:extLst>
          </p:cNvPr>
          <p:cNvSpPr txBox="1"/>
          <p:nvPr/>
        </p:nvSpPr>
        <p:spPr>
          <a:xfrm>
            <a:off x="7696200" y="3429000"/>
            <a:ext cx="3708400" cy="838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B54866"/>
                </a:solidFill>
                <a:latin typeface="Georgia" panose="02040502050405020303" pitchFamily="18" charset="0"/>
              </a:rPr>
              <a:t>Афродита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богиня красоты и любви.</a:t>
            </a:r>
          </a:p>
        </p:txBody>
      </p:sp>
      <p:sp>
        <p:nvSpPr>
          <p:cNvPr id="35" name="God 5">
            <a:extLst>
              <a:ext uri="{FF2B5EF4-FFF2-40B4-BE49-F238E27FC236}">
                <a16:creationId xmlns:a16="http://schemas.microsoft.com/office/drawing/2014/main" id="{7D788B19-2A52-2656-B4A2-C4AA0675F9E8}"/>
              </a:ext>
            </a:extLst>
          </p:cNvPr>
          <p:cNvSpPr txBox="1"/>
          <p:nvPr/>
        </p:nvSpPr>
        <p:spPr>
          <a:xfrm>
            <a:off x="2133600" y="5372100"/>
            <a:ext cx="370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A2312A"/>
                </a:solidFill>
                <a:latin typeface="Georgia" panose="02040502050405020303" pitchFamily="18" charset="0"/>
              </a:rPr>
              <a:t>Арес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бог войны.</a:t>
            </a:r>
          </a:p>
        </p:txBody>
      </p:sp>
      <p:sp>
        <p:nvSpPr>
          <p:cNvPr id="36" name="God 6">
            <a:extLst>
              <a:ext uri="{FF2B5EF4-FFF2-40B4-BE49-F238E27FC236}">
                <a16:creationId xmlns:a16="http://schemas.microsoft.com/office/drawing/2014/main" id="{C0298470-9B5F-C3EF-E803-0D247F0996F7}"/>
              </a:ext>
            </a:extLst>
          </p:cNvPr>
          <p:cNvSpPr txBox="1"/>
          <p:nvPr/>
        </p:nvSpPr>
        <p:spPr>
          <a:xfrm>
            <a:off x="7696200" y="5372100"/>
            <a:ext cx="37084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8E5527"/>
                </a:solidFill>
                <a:latin typeface="Georgia" panose="02040502050405020303" pitchFamily="18" charset="0"/>
              </a:rPr>
              <a:t>Гефест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бог-кузнец.</a:t>
            </a:r>
          </a:p>
        </p:txBody>
      </p:sp>
      <p:sp>
        <p:nvSpPr>
          <p:cNvPr id="37" name="Signature 100ballnik.com">
            <a:extLst>
              <a:ext uri="{FF2B5EF4-FFF2-40B4-BE49-F238E27FC236}">
                <a16:creationId xmlns:a16="http://schemas.microsoft.com/office/drawing/2014/main" id="{396F1CA0-73C6-A920-905F-F6183E07C5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9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7710137-0FD4-2201-DF47-9B29C20FB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C7A57"/>
                </a:solidFill>
                <a:latin typeface="Georgia" panose="02040502050405020303" pitchFamily="18" charset="0"/>
              </a:rPr>
              <a:t>Бог-целитель Асклепий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51BDAF26-90D2-E035-6D68-0FF42F9E7EB5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4B2F6D01-2259-E938-060F-FF8152250BCC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39AF6ACB-2D0F-45F6-42A1-33649DFB8C62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EC1F34FC-8852-C6EF-377F-C4F1AC6DB3F0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A3A830E5-CE71-4FCA-0C37-B2383C34F09D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A68EDA8-EF4F-0730-F62E-8572A174E669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213E0FA-25BD-4155-16BD-52500A995106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49358BA-A7DF-011F-AB90-4048740574E9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F5E556A3-B91F-DBF9-B254-7DA3839ACB05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EC7367B6-67E8-12D6-942E-EBEA90C24B2C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2C7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atue plate">
            <a:extLst>
              <a:ext uri="{FF2B5EF4-FFF2-40B4-BE49-F238E27FC236}">
                <a16:creationId xmlns:a16="http://schemas.microsoft.com/office/drawing/2014/main" id="{B77C13FB-53D4-A653-E4BE-97F0E7E2A163}"/>
              </a:ext>
            </a:extLst>
          </p:cNvPr>
          <p:cNvSpPr/>
          <p:nvPr/>
        </p:nvSpPr>
        <p:spPr>
          <a:xfrm>
            <a:off x="609600" y="1270000"/>
            <a:ext cx="3175000" cy="4826000"/>
          </a:xfrm>
          <a:prstGeom prst="roundRect">
            <a:avLst>
              <a:gd name="adj" fmla="val 4000"/>
            </a:avLst>
          </a:prstGeom>
          <a:solidFill>
            <a:srgbClr val="DFF0E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Asclepius statue" descr="Статуя Асклепия с посохом, обвитым змеёй. Глиптотека Ню Карлсберг, Копенгаген">
            <a:extLst>
              <a:ext uri="{FF2B5EF4-FFF2-40B4-BE49-F238E27FC236}">
                <a16:creationId xmlns:a16="http://schemas.microsoft.com/office/drawing/2014/main" id="{199FF0B7-EBFC-9735-B6CA-43FB75AC831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422400"/>
            <a:ext cx="2768600" cy="4521200"/>
          </a:xfrm>
          <a:prstGeom prst="rect">
            <a:avLst/>
          </a:prstGeom>
        </p:spPr>
      </p:pic>
      <p:sp>
        <p:nvSpPr>
          <p:cNvPr id="16" name="Asclepius 1 lozenge">
            <a:extLst>
              <a:ext uri="{FF2B5EF4-FFF2-40B4-BE49-F238E27FC236}">
                <a16:creationId xmlns:a16="http://schemas.microsoft.com/office/drawing/2014/main" id="{B1CB60A9-1198-1ADF-31A0-A68255762EE3}"/>
              </a:ext>
            </a:extLst>
          </p:cNvPr>
          <p:cNvSpPr/>
          <p:nvPr/>
        </p:nvSpPr>
        <p:spPr>
          <a:xfrm>
            <a:off x="4114800" y="1435100"/>
            <a:ext cx="139700" cy="139700"/>
          </a:xfrm>
          <a:prstGeom prst="diamond">
            <a:avLst/>
          </a:prstGeom>
          <a:solidFill>
            <a:srgbClr val="2C7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sclepius 1">
            <a:extLst>
              <a:ext uri="{FF2B5EF4-FFF2-40B4-BE49-F238E27FC236}">
                <a16:creationId xmlns:a16="http://schemas.microsoft.com/office/drawing/2014/main" id="{D0E7802B-40A1-D58B-84AE-E5257B6E0710}"/>
              </a:ext>
            </a:extLst>
          </p:cNvPr>
          <p:cNvSpPr txBox="1"/>
          <p:nvPr/>
        </p:nvSpPr>
        <p:spPr>
          <a:xfrm>
            <a:off x="4419600" y="1320800"/>
            <a:ext cx="3810000" cy="777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2C7A57"/>
                </a:solidFill>
                <a:latin typeface="Georgia" panose="02040502050405020303" pitchFamily="18" charset="0"/>
              </a:rPr>
              <a:t>Асклепий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 — бог медицины и врачевания.</a:t>
            </a:r>
          </a:p>
        </p:txBody>
      </p:sp>
      <p:sp>
        <p:nvSpPr>
          <p:cNvPr id="18" name="Asclepius 2 lozenge">
            <a:extLst>
              <a:ext uri="{FF2B5EF4-FFF2-40B4-BE49-F238E27FC236}">
                <a16:creationId xmlns:a16="http://schemas.microsoft.com/office/drawing/2014/main" id="{26E35759-DDD9-685C-DC3E-CE3449EDDDF3}"/>
              </a:ext>
            </a:extLst>
          </p:cNvPr>
          <p:cNvSpPr/>
          <p:nvPr/>
        </p:nvSpPr>
        <p:spPr>
          <a:xfrm>
            <a:off x="4114800" y="2440940"/>
            <a:ext cx="139700" cy="139700"/>
          </a:xfrm>
          <a:prstGeom prst="diamond">
            <a:avLst/>
          </a:prstGeom>
          <a:solidFill>
            <a:srgbClr val="2C7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sclepius 2">
            <a:extLst>
              <a:ext uri="{FF2B5EF4-FFF2-40B4-BE49-F238E27FC236}">
                <a16:creationId xmlns:a16="http://schemas.microsoft.com/office/drawing/2014/main" id="{1253C157-69BD-BF92-F8AF-8E85EC329919}"/>
              </a:ext>
            </a:extLst>
          </p:cNvPr>
          <p:cNvSpPr txBox="1"/>
          <p:nvPr/>
        </p:nvSpPr>
        <p:spPr>
          <a:xfrm>
            <a:off x="4419600" y="2326640"/>
            <a:ext cx="381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Умел лечить болезни и даже </a:t>
            </a:r>
            <a:r>
              <a:rPr lang="ru-RU" sz="2400" b="1" dirty="0">
                <a:solidFill>
                  <a:srgbClr val="2C7A57"/>
                </a:solidFill>
                <a:latin typeface="Candara" panose="020E0502030303020204" pitchFamily="34" charset="0"/>
              </a:rPr>
              <a:t>возвращать к жизни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0" name="Asclepius 3 lozenge">
            <a:extLst>
              <a:ext uri="{FF2B5EF4-FFF2-40B4-BE49-F238E27FC236}">
                <a16:creationId xmlns:a16="http://schemas.microsoft.com/office/drawing/2014/main" id="{0B543392-5A89-B50D-FA53-04082223AB65}"/>
              </a:ext>
            </a:extLst>
          </p:cNvPr>
          <p:cNvSpPr/>
          <p:nvPr/>
        </p:nvSpPr>
        <p:spPr>
          <a:xfrm>
            <a:off x="4114800" y="3401060"/>
            <a:ext cx="139700" cy="139700"/>
          </a:xfrm>
          <a:prstGeom prst="diamond">
            <a:avLst/>
          </a:prstGeom>
          <a:solidFill>
            <a:srgbClr val="2C7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Asclepius 3">
            <a:extLst>
              <a:ext uri="{FF2B5EF4-FFF2-40B4-BE49-F238E27FC236}">
                <a16:creationId xmlns:a16="http://schemas.microsoft.com/office/drawing/2014/main" id="{7E79D4D7-9B91-3B2B-D1BB-8C80A089676F}"/>
              </a:ext>
            </a:extLst>
          </p:cNvPr>
          <p:cNvSpPr txBox="1"/>
          <p:nvPr/>
        </p:nvSpPr>
        <p:spPr>
          <a:xfrm>
            <a:off x="4419600" y="3286760"/>
            <a:ext cx="3810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Его символ — </a:t>
            </a:r>
            <a:r>
              <a:rPr lang="ru-RU" sz="2400" b="1" dirty="0">
                <a:solidFill>
                  <a:srgbClr val="2C7A57"/>
                </a:solidFill>
                <a:latin typeface="Candara" panose="020E0502030303020204" pitchFamily="34" charset="0"/>
              </a:rPr>
              <a:t>посох, обвитый змеёй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.</a:t>
            </a:r>
          </a:p>
        </p:txBody>
      </p:sp>
      <p:sp>
        <p:nvSpPr>
          <p:cNvPr id="22" name="Asclepius 4 lozenge">
            <a:extLst>
              <a:ext uri="{FF2B5EF4-FFF2-40B4-BE49-F238E27FC236}">
                <a16:creationId xmlns:a16="http://schemas.microsoft.com/office/drawing/2014/main" id="{64A35DAF-14DF-59B1-3A05-5FD81FEBDD59}"/>
              </a:ext>
            </a:extLst>
          </p:cNvPr>
          <p:cNvSpPr/>
          <p:nvPr/>
        </p:nvSpPr>
        <p:spPr>
          <a:xfrm>
            <a:off x="4114800" y="4361180"/>
            <a:ext cx="139700" cy="139700"/>
          </a:xfrm>
          <a:prstGeom prst="diamond">
            <a:avLst/>
          </a:prstGeom>
          <a:solidFill>
            <a:srgbClr val="2C7A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Asclepius 4">
            <a:extLst>
              <a:ext uri="{FF2B5EF4-FFF2-40B4-BE49-F238E27FC236}">
                <a16:creationId xmlns:a16="http://schemas.microsoft.com/office/drawing/2014/main" id="{1EB2CBF9-8668-7AAB-2C6C-B16054983821}"/>
              </a:ext>
            </a:extLst>
          </p:cNvPr>
          <p:cNvSpPr txBox="1"/>
          <p:nvPr/>
        </p:nvSpPr>
        <p:spPr>
          <a:xfrm>
            <a:off x="4419600" y="4246880"/>
            <a:ext cx="3810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В храмах-лечебницах </a:t>
            </a:r>
            <a:r>
              <a:rPr lang="ru-RU" sz="2400" b="1" dirty="0">
                <a:solidFill>
                  <a:srgbClr val="2C7A57"/>
                </a:solidFill>
                <a:latin typeface="Candara" panose="020E0502030303020204" pitchFamily="34" charset="0"/>
              </a:rPr>
              <a:t>(</a:t>
            </a:r>
            <a:r>
              <a:rPr lang="ru-RU" sz="2400" b="1" dirty="0" err="1">
                <a:solidFill>
                  <a:srgbClr val="2C7A57"/>
                </a:solidFill>
                <a:latin typeface="Candara" panose="020E0502030303020204" pitchFamily="34" charset="0"/>
              </a:rPr>
              <a:t>асклепионах</a:t>
            </a:r>
            <a:r>
              <a:rPr lang="ru-RU" sz="2400" b="1" dirty="0">
                <a:solidFill>
                  <a:srgbClr val="2C7A57"/>
                </a:solidFill>
                <a:latin typeface="Candara" panose="020E0502030303020204" pitchFamily="34" charset="0"/>
              </a:rPr>
              <a:t>)</a:t>
            </a:r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 жрецы лечили людей.</a:t>
            </a:r>
          </a:p>
        </p:txBody>
      </p:sp>
      <p:pic>
        <p:nvPicPr>
          <p:cNvPr id="25" name="Kos Asklepieion" descr="Асклепион на острове Кос: руины святилища-лечебницы. Современная фотография">
            <a:extLst>
              <a:ext uri="{FF2B5EF4-FFF2-40B4-BE49-F238E27FC236}">
                <a16:creationId xmlns:a16="http://schemas.microsoft.com/office/drawing/2014/main" id="{73988DD8-CFC0-E4BE-4175-744143A45BA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320800"/>
            <a:ext cx="3048000" cy="3810000"/>
          </a:xfrm>
          <a:prstGeom prst="roundRect">
            <a:avLst>
              <a:gd name="adj" fmla="val 4000"/>
            </a:avLst>
          </a:prstGeom>
          <a:ln w="15875">
            <a:solidFill>
              <a:srgbClr val="2C7A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6" name="Picture source">
            <a:extLst>
              <a:ext uri="{FF2B5EF4-FFF2-40B4-BE49-F238E27FC236}">
                <a16:creationId xmlns:a16="http://schemas.microsoft.com/office/drawing/2014/main" id="{7D73865C-6EEA-8914-FD80-F54FB9147D16}"/>
              </a:ext>
            </a:extLst>
          </p:cNvPr>
          <p:cNvSpPr txBox="1"/>
          <p:nvPr/>
        </p:nvSpPr>
        <p:spPr>
          <a:xfrm>
            <a:off x="609600" y="6197600"/>
            <a:ext cx="3810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000">
                <a:solidFill>
                  <a:srgbClr val="5B534B"/>
                </a:solidFill>
                <a:latin typeface="Candara" panose="020E0502030303020204" pitchFamily="34" charset="0"/>
              </a:rPr>
              <a:t>https://cdn.ruwiki.ru/commonswiki/files/thumb/d/d2/Asklepios.3.jpg/263px-Asklepios.3.jpg</a:t>
            </a:r>
            <a:endParaRPr lang="ru-RU" sz="1000" dirty="0">
              <a:solidFill>
                <a:srgbClr val="5B534B"/>
              </a:solidFill>
              <a:latin typeface="Candara" panose="020E0502030303020204" pitchFamily="34" charset="0"/>
            </a:endParaRP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7EF6A1C6-F178-9234-117F-CCCE6397E8E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585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71AFAE0-E2AB-6D60-496E-FFF18E760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24E2D"/>
                </a:solidFill>
                <a:latin typeface="Georgia" panose="02040502050405020303" pitchFamily="18" charset="0"/>
              </a:rPr>
              <a:t>Герои — дети богов и людей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64021602-5A4E-0452-0EE6-A79EF3704EDF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6C45F342-84B6-57DC-D318-19FA8083F04D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C7E05D53-2A42-CB52-DCBF-DCA0305D460D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C0859D87-7E55-AA57-1F5B-CB0F762730B3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62814440-CAD9-876E-93AD-7F64DA3E44A6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6570820E-F8A4-14E8-E5E1-0AAC05117C5C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B11CEBD-3712-057B-5708-FD2ACEC9D55D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0FFD1B54-AD57-6FA3-71E4-D1F59DC4137C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AA01C90E-8DB8-263F-E6A4-444BCAEA3F58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97959E0C-16D9-4E4E-F04C-10FB30596AAA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B24E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Heroes def">
            <a:extLst>
              <a:ext uri="{FF2B5EF4-FFF2-40B4-BE49-F238E27FC236}">
                <a16:creationId xmlns:a16="http://schemas.microsoft.com/office/drawing/2014/main" id="{DE5D7927-CF79-0568-642A-4F1287BA7E2B}"/>
              </a:ext>
            </a:extLst>
          </p:cNvPr>
          <p:cNvSpPr txBox="1"/>
          <p:nvPr/>
        </p:nvSpPr>
        <p:spPr>
          <a:xfrm>
            <a:off x="609600" y="1244600"/>
            <a:ext cx="71120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Детей от браков богов и смертных людей называли </a:t>
            </a:r>
            <a:r>
              <a:rPr lang="ru-RU" sz="2400" b="1" dirty="0">
                <a:solidFill>
                  <a:srgbClr val="B24E2D"/>
                </a:solidFill>
                <a:latin typeface="Candara" panose="020E0502030303020204" pitchFamily="34" charset="0"/>
              </a:rPr>
              <a:t>героями.</a:t>
            </a:r>
          </a:p>
        </p:txBody>
      </p:sp>
      <p:sp>
        <p:nvSpPr>
          <p:cNvPr id="14" name="Heracles">
            <a:extLst>
              <a:ext uri="{FF2B5EF4-FFF2-40B4-BE49-F238E27FC236}">
                <a16:creationId xmlns:a16="http://schemas.microsoft.com/office/drawing/2014/main" id="{CC6CA01C-C3B3-F312-E57A-3C89EC8D9369}"/>
              </a:ext>
            </a:extLst>
          </p:cNvPr>
          <p:cNvSpPr txBox="1"/>
          <p:nvPr/>
        </p:nvSpPr>
        <p:spPr>
          <a:xfrm>
            <a:off x="609600" y="2052320"/>
            <a:ext cx="5334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Самый известный герой — </a:t>
            </a:r>
            <a:r>
              <a:rPr lang="ru-RU" sz="2800" b="1" dirty="0">
                <a:solidFill>
                  <a:srgbClr val="B24E2D"/>
                </a:solidFill>
                <a:latin typeface="Georgia" panose="02040502050405020303" pitchFamily="18" charset="0"/>
              </a:rPr>
              <a:t>Геракл.</a:t>
            </a:r>
          </a:p>
        </p:txBody>
      </p:sp>
      <p:sp>
        <p:nvSpPr>
          <p:cNvPr id="15" name="Labours">
            <a:extLst>
              <a:ext uri="{FF2B5EF4-FFF2-40B4-BE49-F238E27FC236}">
                <a16:creationId xmlns:a16="http://schemas.microsoft.com/office/drawing/2014/main" id="{D3D02A1F-42DE-D720-4BCC-A60E4F17A14A}"/>
              </a:ext>
            </a:extLst>
          </p:cNvPr>
          <p:cNvSpPr txBox="1"/>
          <p:nvPr/>
        </p:nvSpPr>
        <p:spPr>
          <a:xfrm>
            <a:off x="609600" y="2529840"/>
            <a:ext cx="7112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B2622"/>
                </a:solidFill>
                <a:latin typeface="Candara" panose="020E0502030303020204" pitchFamily="34" charset="0"/>
              </a:rPr>
              <a:t>Он совершил </a:t>
            </a:r>
            <a:r>
              <a:rPr lang="ru-RU" sz="2400" b="1" dirty="0">
                <a:solidFill>
                  <a:srgbClr val="B24E2D"/>
                </a:solidFill>
                <a:latin typeface="Candara" panose="020E0502030303020204" pitchFamily="34" charset="0"/>
              </a:rPr>
              <a:t>12 великих подвигов:</a:t>
            </a:r>
          </a:p>
        </p:txBody>
      </p:sp>
      <p:sp>
        <p:nvSpPr>
          <p:cNvPr id="16" name="Labour 1 card">
            <a:extLst>
              <a:ext uri="{FF2B5EF4-FFF2-40B4-BE49-F238E27FC236}">
                <a16:creationId xmlns:a16="http://schemas.microsoft.com/office/drawing/2014/main" id="{81B69FA5-6909-FABA-5839-E9FA85F81C3F}"/>
              </a:ext>
            </a:extLst>
          </p:cNvPr>
          <p:cNvSpPr/>
          <p:nvPr/>
        </p:nvSpPr>
        <p:spPr>
          <a:xfrm>
            <a:off x="609600" y="3048000"/>
            <a:ext cx="3556000" cy="3403600"/>
          </a:xfrm>
          <a:prstGeom prst="roundRect">
            <a:avLst>
              <a:gd name="adj" fmla="val 5000"/>
            </a:avLst>
          </a:prstGeom>
          <a:solidFill>
            <a:srgbClr val="F7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Labour 1 picture" descr="Геракл борется с Немейским львом. Аттическая чернофигурная амфора, VI в. до н. э. Музей Эшмола, Оксфорд">
            <a:extLst>
              <a:ext uri="{FF2B5EF4-FFF2-40B4-BE49-F238E27FC236}">
                <a16:creationId xmlns:a16="http://schemas.microsoft.com/office/drawing/2014/main" id="{33C94ECE-63C4-CFB9-04ED-1289537086C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3149600"/>
            <a:ext cx="3352800" cy="15494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19" name="Arrow">
            <a:extLst>
              <a:ext uri="{FF2B5EF4-FFF2-40B4-BE49-F238E27FC236}">
                <a16:creationId xmlns:a16="http://schemas.microsoft.com/office/drawing/2014/main" id="{A56AC71E-1966-17DD-37F4-2F1D6E35A0FC}"/>
              </a:ext>
            </a:extLst>
          </p:cNvPr>
          <p:cNvCxnSpPr/>
          <p:nvPr/>
        </p:nvCxnSpPr>
        <p:spPr>
          <a:xfrm>
            <a:off x="4089400" y="3924300"/>
            <a:ext cx="304800" cy="0"/>
          </a:xfrm>
          <a:prstGeom prst="line">
            <a:avLst/>
          </a:prstGeom>
          <a:ln w="22225">
            <a:solidFill>
              <a:srgbClr val="B24E2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Labour 2 card">
            <a:extLst>
              <a:ext uri="{FF2B5EF4-FFF2-40B4-BE49-F238E27FC236}">
                <a16:creationId xmlns:a16="http://schemas.microsoft.com/office/drawing/2014/main" id="{7F0D6C08-7602-966B-9C4E-C06DCDC93A03}"/>
              </a:ext>
            </a:extLst>
          </p:cNvPr>
          <p:cNvSpPr/>
          <p:nvPr/>
        </p:nvSpPr>
        <p:spPr>
          <a:xfrm>
            <a:off x="4318000" y="3048000"/>
            <a:ext cx="3556000" cy="3403600"/>
          </a:xfrm>
          <a:prstGeom prst="roundRect">
            <a:avLst>
              <a:gd name="adj" fmla="val 5000"/>
            </a:avLst>
          </a:prstGeom>
          <a:solidFill>
            <a:srgbClr val="F7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Labour 2 picture" descr="Геракл и Лернейская гидра. Церетанская гидрия мастера Орла, ок. 525 г. до н. э. Музей Гетти">
            <a:extLst>
              <a:ext uri="{FF2B5EF4-FFF2-40B4-BE49-F238E27FC236}">
                <a16:creationId xmlns:a16="http://schemas.microsoft.com/office/drawing/2014/main" id="{3FF1F934-F470-5188-37F5-480D5A8B49D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149600"/>
            <a:ext cx="3352800" cy="15494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23" name="Arrow">
            <a:extLst>
              <a:ext uri="{FF2B5EF4-FFF2-40B4-BE49-F238E27FC236}">
                <a16:creationId xmlns:a16="http://schemas.microsoft.com/office/drawing/2014/main" id="{9A2FA10E-B785-7F9C-EA4A-FD7AF9F5A00A}"/>
              </a:ext>
            </a:extLst>
          </p:cNvPr>
          <p:cNvCxnSpPr/>
          <p:nvPr/>
        </p:nvCxnSpPr>
        <p:spPr>
          <a:xfrm>
            <a:off x="7797800" y="3924300"/>
            <a:ext cx="304800" cy="0"/>
          </a:xfrm>
          <a:prstGeom prst="line">
            <a:avLst/>
          </a:prstGeom>
          <a:ln w="22225">
            <a:solidFill>
              <a:srgbClr val="B24E2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abour 3 card">
            <a:extLst>
              <a:ext uri="{FF2B5EF4-FFF2-40B4-BE49-F238E27FC236}">
                <a16:creationId xmlns:a16="http://schemas.microsoft.com/office/drawing/2014/main" id="{82E38A19-9C18-6259-7A41-DDE5E65E9FD3}"/>
              </a:ext>
            </a:extLst>
          </p:cNvPr>
          <p:cNvSpPr/>
          <p:nvPr/>
        </p:nvSpPr>
        <p:spPr>
          <a:xfrm>
            <a:off x="8026400" y="3048000"/>
            <a:ext cx="3556000" cy="3403600"/>
          </a:xfrm>
          <a:prstGeom prst="roundRect">
            <a:avLst>
              <a:gd name="adj" fmla="val 5000"/>
            </a:avLst>
          </a:prstGeom>
          <a:solidFill>
            <a:srgbClr val="F7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Labour 3 picture" descr="Геракл приводит Цербера к царю Эврисфею. Церетанская гидрия мастера Орла, ок. 525 г. до н. э. Лувр">
            <a:extLst>
              <a:ext uri="{FF2B5EF4-FFF2-40B4-BE49-F238E27FC236}">
                <a16:creationId xmlns:a16="http://schemas.microsoft.com/office/drawing/2014/main" id="{406CFF43-193F-EC99-5502-76E298D0593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149600"/>
            <a:ext cx="3352800" cy="1549400"/>
          </a:xfrm>
          <a:prstGeom prst="roundRect">
            <a:avLst>
              <a:gd name="adj" fmla="val 4000"/>
            </a:avLst>
          </a:prstGeom>
          <a:ln w="19050">
            <a:solidFill>
              <a:srgbClr val="FFFFF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7" name="Labour 1">
            <a:extLst>
              <a:ext uri="{FF2B5EF4-FFF2-40B4-BE49-F238E27FC236}">
                <a16:creationId xmlns:a16="http://schemas.microsoft.com/office/drawing/2014/main" id="{E137B2EC-B4C6-712E-DF43-364C4D97BC20}"/>
              </a:ext>
            </a:extLst>
          </p:cNvPr>
          <p:cNvSpPr txBox="1"/>
          <p:nvPr/>
        </p:nvSpPr>
        <p:spPr>
          <a:xfrm>
            <a:off x="762000" y="4826000"/>
            <a:ext cx="3251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622"/>
                </a:solidFill>
                <a:latin typeface="Candara" panose="020E0502030303020204" pitchFamily="34" charset="0"/>
              </a:rPr>
              <a:t>Победил </a:t>
            </a:r>
            <a:r>
              <a:rPr lang="ru-RU" sz="2200" b="1" dirty="0">
                <a:solidFill>
                  <a:srgbClr val="B24E2D"/>
                </a:solidFill>
                <a:latin typeface="Candara" panose="020E0502030303020204" pitchFamily="34" charset="0"/>
              </a:rPr>
              <a:t>Немейского льва;</a:t>
            </a:r>
          </a:p>
        </p:txBody>
      </p:sp>
      <p:sp>
        <p:nvSpPr>
          <p:cNvPr id="28" name="Labour 2">
            <a:extLst>
              <a:ext uri="{FF2B5EF4-FFF2-40B4-BE49-F238E27FC236}">
                <a16:creationId xmlns:a16="http://schemas.microsoft.com/office/drawing/2014/main" id="{B7A05D43-9993-01DF-BBDC-3EF9B92344DF}"/>
              </a:ext>
            </a:extLst>
          </p:cNvPr>
          <p:cNvSpPr txBox="1"/>
          <p:nvPr/>
        </p:nvSpPr>
        <p:spPr>
          <a:xfrm>
            <a:off x="4470400" y="4826000"/>
            <a:ext cx="32512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622"/>
                </a:solidFill>
                <a:latin typeface="Candara" panose="020E0502030303020204" pitchFamily="34" charset="0"/>
              </a:rPr>
              <a:t>Победил </a:t>
            </a:r>
            <a:r>
              <a:rPr lang="ru-RU" sz="2200" b="1" dirty="0">
                <a:solidFill>
                  <a:srgbClr val="B24E2D"/>
                </a:solidFill>
                <a:latin typeface="Candara" panose="020E0502030303020204" pitchFamily="34" charset="0"/>
              </a:rPr>
              <a:t>Лернейскую гидру</a:t>
            </a:r>
            <a:r>
              <a:rPr lang="ru-RU" sz="2200" dirty="0">
                <a:solidFill>
                  <a:srgbClr val="2B2622"/>
                </a:solidFill>
                <a:latin typeface="Candara" panose="020E0502030303020204" pitchFamily="34" charset="0"/>
              </a:rPr>
              <a:t> (у которой на месте отрубленной головы вырастали две новые);</a:t>
            </a:r>
          </a:p>
        </p:txBody>
      </p:sp>
      <p:sp>
        <p:nvSpPr>
          <p:cNvPr id="29" name="Labour 3">
            <a:extLst>
              <a:ext uri="{FF2B5EF4-FFF2-40B4-BE49-F238E27FC236}">
                <a16:creationId xmlns:a16="http://schemas.microsoft.com/office/drawing/2014/main" id="{25BAA288-D740-D919-F85C-0A5AF0BD819F}"/>
              </a:ext>
            </a:extLst>
          </p:cNvPr>
          <p:cNvSpPr txBox="1"/>
          <p:nvPr/>
        </p:nvSpPr>
        <p:spPr>
          <a:xfrm>
            <a:off x="8178800" y="4826000"/>
            <a:ext cx="3251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622"/>
                </a:solidFill>
                <a:latin typeface="Candara" panose="020E0502030303020204" pitchFamily="34" charset="0"/>
              </a:rPr>
              <a:t>Привёл из подземного царства </a:t>
            </a:r>
            <a:r>
              <a:rPr lang="ru-RU" sz="2200" b="1" dirty="0">
                <a:solidFill>
                  <a:srgbClr val="B24E2D"/>
                </a:solidFill>
                <a:latin typeface="Candara" panose="020E0502030303020204" pitchFamily="34" charset="0"/>
              </a:rPr>
              <a:t>Цербера.</a:t>
            </a:r>
          </a:p>
        </p:txBody>
      </p:sp>
      <p:pic>
        <p:nvPicPr>
          <p:cNvPr id="31" name="Heracles detail" descr="Геракл в львиной шкуре (деталь). Церетанская гидрия мастера Орла, ок. 525 г. до н. э. Музей Гетти">
            <a:extLst>
              <a:ext uri="{FF2B5EF4-FFF2-40B4-BE49-F238E27FC236}">
                <a16:creationId xmlns:a16="http://schemas.microsoft.com/office/drawing/2014/main" id="{243D9329-A88E-F175-731C-DAEB345B373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1295400"/>
            <a:ext cx="3454400" cy="1574800"/>
          </a:xfrm>
          <a:prstGeom prst="roundRect">
            <a:avLst>
              <a:gd name="adj" fmla="val 4000"/>
            </a:avLst>
          </a:prstGeom>
          <a:ln w="15875">
            <a:solidFill>
              <a:srgbClr val="B24E2D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32" name="Signature 100ballnik.com">
            <a:extLst>
              <a:ext uri="{FF2B5EF4-FFF2-40B4-BE49-F238E27FC236}">
                <a16:creationId xmlns:a16="http://schemas.microsoft.com/office/drawing/2014/main" id="{EA7E3506-8310-AB6E-E156-585C2DCAFBC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09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C2058A8-B752-C364-58B9-D3D33A93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D5C99"/>
                </a:solidFill>
                <a:latin typeface="Georgia" panose="02040502050405020303" pitchFamily="18" charset="0"/>
              </a:rPr>
              <a:t>Подведём итоги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9F3319D3-0CC8-53BC-414B-7278C6D765A1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E4348DAE-7FD4-8DA3-ECAA-D5327C3D3D73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F4A80343-13CE-178D-D8CF-3B113498CB84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D1C74E7E-0FEE-5DFF-351F-3F8BF1DA2D44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2A3AFDAB-6F3C-27A6-CEFB-1A4C2AF79921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ABFD9A4E-40F5-A00C-0C23-62F021CCD300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7AF7C4D-B864-635C-5745-E2D7A3C3B027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A523A518-B0F2-CCC1-7051-41F933A5F20D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04793B85-9F98-9FA7-75FC-547434F7708B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0F61D07D-090D-D785-C895-21BF6C99E44C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2D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arthenon" descr="Парфенон — храм богини Афины на Акрополе (V в. до н. э.). Западный фасад. Современная фотография">
            <a:extLst>
              <a:ext uri="{FF2B5EF4-FFF2-40B4-BE49-F238E27FC236}">
                <a16:creationId xmlns:a16="http://schemas.microsoft.com/office/drawing/2014/main" id="{17A2E3E3-999C-2994-8B21-2053058A558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20800"/>
            <a:ext cx="4191000" cy="5080000"/>
          </a:xfrm>
          <a:prstGeom prst="roundRect">
            <a:avLst>
              <a:gd name="adj" fmla="val 4000"/>
            </a:avLst>
          </a:prstGeom>
          <a:ln w="15875">
            <a:solidFill>
              <a:srgbClr val="B5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Point 1 card">
            <a:extLst>
              <a:ext uri="{FF2B5EF4-FFF2-40B4-BE49-F238E27FC236}">
                <a16:creationId xmlns:a16="http://schemas.microsoft.com/office/drawing/2014/main" id="{DB58D5F5-E63A-645D-DD96-0E15DE3BAC23}"/>
              </a:ext>
            </a:extLst>
          </p:cNvPr>
          <p:cNvSpPr/>
          <p:nvPr/>
        </p:nvSpPr>
        <p:spPr>
          <a:xfrm>
            <a:off x="5130800" y="1295400"/>
            <a:ext cx="6451600" cy="660400"/>
          </a:xfrm>
          <a:prstGeom prst="roundRect">
            <a:avLst>
              <a:gd name="adj" fmla="val 12000"/>
            </a:avLst>
          </a:prstGeom>
          <a:solidFill>
            <a:srgbClr val="E9F0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oint 1">
            <a:extLst>
              <a:ext uri="{FF2B5EF4-FFF2-40B4-BE49-F238E27FC236}">
                <a16:creationId xmlns:a16="http://schemas.microsoft.com/office/drawing/2014/main" id="{9F3766D2-4FB0-45BF-EA1F-5BFDA8F73DF4}"/>
              </a:ext>
            </a:extLst>
          </p:cNvPr>
          <p:cNvSpPr txBox="1"/>
          <p:nvPr/>
        </p:nvSpPr>
        <p:spPr>
          <a:xfrm>
            <a:off x="5334000" y="14351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2500" b="1" dirty="0">
                <a:solidFill>
                  <a:srgbClr val="5C7D35"/>
                </a:solidFill>
                <a:latin typeface="Georgia" panose="02040502050405020303" pitchFamily="18" charset="0"/>
              </a:rPr>
              <a:t>1.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	Греки верили во многих богов.</a:t>
            </a:r>
          </a:p>
        </p:txBody>
      </p:sp>
      <p:sp>
        <p:nvSpPr>
          <p:cNvPr id="17" name="Point 2 card">
            <a:extLst>
              <a:ext uri="{FF2B5EF4-FFF2-40B4-BE49-F238E27FC236}">
                <a16:creationId xmlns:a16="http://schemas.microsoft.com/office/drawing/2014/main" id="{974FA176-94C0-1895-5F89-9984B6885D8C}"/>
              </a:ext>
            </a:extLst>
          </p:cNvPr>
          <p:cNvSpPr/>
          <p:nvPr/>
        </p:nvSpPr>
        <p:spPr>
          <a:xfrm>
            <a:off x="5130800" y="2133600"/>
            <a:ext cx="6451600" cy="660400"/>
          </a:xfrm>
          <a:prstGeom prst="roundRect">
            <a:avLst>
              <a:gd name="adj" fmla="val 12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Point 2">
            <a:extLst>
              <a:ext uri="{FF2B5EF4-FFF2-40B4-BE49-F238E27FC236}">
                <a16:creationId xmlns:a16="http://schemas.microsoft.com/office/drawing/2014/main" id="{D27DDFBE-4084-CEB8-49E1-9CB59A97E6F2}"/>
              </a:ext>
            </a:extLst>
          </p:cNvPr>
          <p:cNvSpPr txBox="1"/>
          <p:nvPr/>
        </p:nvSpPr>
        <p:spPr>
          <a:xfrm>
            <a:off x="5334000" y="22733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2500" b="1" dirty="0">
                <a:solidFill>
                  <a:srgbClr val="2D5C99"/>
                </a:solidFill>
                <a:latin typeface="Georgia" panose="02040502050405020303" pitchFamily="18" charset="0"/>
              </a:rPr>
              <a:t>2.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	Главные боги жили на горе Олимп.</a:t>
            </a:r>
          </a:p>
        </p:txBody>
      </p:sp>
      <p:sp>
        <p:nvSpPr>
          <p:cNvPr id="19" name="Point 3 card">
            <a:extLst>
              <a:ext uri="{FF2B5EF4-FFF2-40B4-BE49-F238E27FC236}">
                <a16:creationId xmlns:a16="http://schemas.microsoft.com/office/drawing/2014/main" id="{1A652A4A-63C0-E316-65EC-A86289B54177}"/>
              </a:ext>
            </a:extLst>
          </p:cNvPr>
          <p:cNvSpPr/>
          <p:nvPr/>
        </p:nvSpPr>
        <p:spPr>
          <a:xfrm>
            <a:off x="5130800" y="2971800"/>
            <a:ext cx="6451600" cy="660400"/>
          </a:xfrm>
          <a:prstGeom prst="roundRect">
            <a:avLst>
              <a:gd name="adj" fmla="val 12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Point 3">
            <a:extLst>
              <a:ext uri="{FF2B5EF4-FFF2-40B4-BE49-F238E27FC236}">
                <a16:creationId xmlns:a16="http://schemas.microsoft.com/office/drawing/2014/main" id="{2E4E3A5F-26BB-486F-A093-E302ACD90E7A}"/>
              </a:ext>
            </a:extLst>
          </p:cNvPr>
          <p:cNvSpPr txBox="1"/>
          <p:nvPr/>
        </p:nvSpPr>
        <p:spPr>
          <a:xfrm>
            <a:off x="5334000" y="31115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2500" b="1" dirty="0">
                <a:solidFill>
                  <a:srgbClr val="B5862A"/>
                </a:solidFill>
                <a:latin typeface="Georgia" panose="02040502050405020303" pitchFamily="18" charset="0"/>
              </a:rPr>
              <a:t>3.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	Верховным богом был Зевс.</a:t>
            </a:r>
          </a:p>
        </p:txBody>
      </p:sp>
      <p:sp>
        <p:nvSpPr>
          <p:cNvPr id="21" name="Point 4 card">
            <a:extLst>
              <a:ext uri="{FF2B5EF4-FFF2-40B4-BE49-F238E27FC236}">
                <a16:creationId xmlns:a16="http://schemas.microsoft.com/office/drawing/2014/main" id="{6AA49C6D-5359-03EB-D138-CCE9937C3462}"/>
              </a:ext>
            </a:extLst>
          </p:cNvPr>
          <p:cNvSpPr/>
          <p:nvPr/>
        </p:nvSpPr>
        <p:spPr>
          <a:xfrm>
            <a:off x="5130800" y="3810000"/>
            <a:ext cx="6451600" cy="660400"/>
          </a:xfrm>
          <a:prstGeom prst="roundRect">
            <a:avLst>
              <a:gd name="adj" fmla="val 12000"/>
            </a:avLst>
          </a:prstGeom>
          <a:solidFill>
            <a:srgbClr val="DC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oint 4">
            <a:extLst>
              <a:ext uri="{FF2B5EF4-FFF2-40B4-BE49-F238E27FC236}">
                <a16:creationId xmlns:a16="http://schemas.microsoft.com/office/drawing/2014/main" id="{25F3E976-C4C2-268D-B016-DAD2154B8105}"/>
              </a:ext>
            </a:extLst>
          </p:cNvPr>
          <p:cNvSpPr txBox="1"/>
          <p:nvPr/>
        </p:nvSpPr>
        <p:spPr>
          <a:xfrm>
            <a:off x="5334000" y="39497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2500" b="1" dirty="0">
                <a:solidFill>
                  <a:srgbClr val="1A7C84"/>
                </a:solidFill>
                <a:latin typeface="Georgia" panose="02040502050405020303" pitchFamily="18" charset="0"/>
              </a:rPr>
              <a:t>4.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	У каждого бога была своя «работа».</a:t>
            </a:r>
          </a:p>
        </p:txBody>
      </p:sp>
      <p:sp>
        <p:nvSpPr>
          <p:cNvPr id="23" name="Point 5 card">
            <a:extLst>
              <a:ext uri="{FF2B5EF4-FFF2-40B4-BE49-F238E27FC236}">
                <a16:creationId xmlns:a16="http://schemas.microsoft.com/office/drawing/2014/main" id="{42D278FD-938A-74D4-86AE-D4E968BCA97A}"/>
              </a:ext>
            </a:extLst>
          </p:cNvPr>
          <p:cNvSpPr/>
          <p:nvPr/>
        </p:nvSpPr>
        <p:spPr>
          <a:xfrm>
            <a:off x="5130800" y="4648200"/>
            <a:ext cx="6451600" cy="939800"/>
          </a:xfrm>
          <a:prstGeom prst="roundRect">
            <a:avLst>
              <a:gd name="adj" fmla="val 12000"/>
            </a:avLst>
          </a:prstGeom>
          <a:solidFill>
            <a:srgbClr val="F7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Point 5">
            <a:extLst>
              <a:ext uri="{FF2B5EF4-FFF2-40B4-BE49-F238E27FC236}">
                <a16:creationId xmlns:a16="http://schemas.microsoft.com/office/drawing/2014/main" id="{42D5E8B4-0562-4D3B-4410-4F42BAC322FB}"/>
              </a:ext>
            </a:extLst>
          </p:cNvPr>
          <p:cNvSpPr txBox="1"/>
          <p:nvPr/>
        </p:nvSpPr>
        <p:spPr>
          <a:xfrm>
            <a:off x="5334000" y="4737100"/>
            <a:ext cx="6096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2500" b="1" dirty="0">
                <a:solidFill>
                  <a:srgbClr val="B24E2D"/>
                </a:solidFill>
                <a:latin typeface="Georgia" panose="02040502050405020303" pitchFamily="18" charset="0"/>
              </a:rPr>
              <a:t>5.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	Герои, как Геракл, совершали великие подвиги.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DE7C60DC-28CD-D70A-6EB6-69FB5315B93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1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FEF2E54-9AA2-A0F7-4FD7-957675D6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B24E2D"/>
                </a:solidFill>
                <a:latin typeface="Georgia" panose="02040502050405020303" pitchFamily="18" charset="0"/>
              </a:rPr>
              <a:t>Проверь себя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8BBCC824-A285-2392-1860-E1AFC99B4FB6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8ACD80B2-6105-2270-D999-B753813792A4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64A4EAD3-CD81-5F9C-F13A-B69116A5149F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94123875-76AE-CCC9-AB1A-1CC1788EB322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8F8BD546-95E9-EF52-6275-C0800AC2545A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2CC1757-0E80-628C-7425-AB0E61FD467A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D7E54FEA-099F-883D-A3CE-96F290CC912C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B7DA22A-1C79-8DCD-40DB-DAD223291146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896CB57B-0F6F-B170-3DD9-77AFDE1ABA62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3920C05C-2128-3465-3597-3E167700AFD4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B24E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Question 1">
            <a:extLst>
              <a:ext uri="{FF2B5EF4-FFF2-40B4-BE49-F238E27FC236}">
                <a16:creationId xmlns:a16="http://schemas.microsoft.com/office/drawing/2014/main" id="{BA5C0FF5-0D89-1DC6-FBDF-EA9E8599697E}"/>
              </a:ext>
            </a:extLst>
          </p:cNvPr>
          <p:cNvSpPr txBox="1"/>
          <p:nvPr/>
        </p:nvSpPr>
        <p:spPr>
          <a:xfrm>
            <a:off x="914400" y="1473200"/>
            <a:ext cx="5969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3000" b="1" dirty="0">
                <a:solidFill>
                  <a:srgbClr val="B24E2D"/>
                </a:solidFill>
                <a:latin typeface="Georgia" panose="02040502050405020303" pitchFamily="18" charset="0"/>
              </a:rPr>
              <a:t>1.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	Как звали верховного бога греков?</a:t>
            </a:r>
          </a:p>
        </p:txBody>
      </p:sp>
      <p:cxnSp>
        <p:nvCxnSpPr>
          <p:cNvPr id="14" name="Answer line">
            <a:extLst>
              <a:ext uri="{FF2B5EF4-FFF2-40B4-BE49-F238E27FC236}">
                <a16:creationId xmlns:a16="http://schemas.microsoft.com/office/drawing/2014/main" id="{FDA4A373-0709-F4F0-F9EE-4ACFC5A1F488}"/>
              </a:ext>
            </a:extLst>
          </p:cNvPr>
          <p:cNvCxnSpPr/>
          <p:nvPr/>
        </p:nvCxnSpPr>
        <p:spPr>
          <a:xfrm>
            <a:off x="914400" y="2108200"/>
            <a:ext cx="59690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Question 2">
            <a:extLst>
              <a:ext uri="{FF2B5EF4-FFF2-40B4-BE49-F238E27FC236}">
                <a16:creationId xmlns:a16="http://schemas.microsoft.com/office/drawing/2014/main" id="{9C0C0F76-22E1-F305-3694-F05F0B661C2E}"/>
              </a:ext>
            </a:extLst>
          </p:cNvPr>
          <p:cNvSpPr txBox="1"/>
          <p:nvPr/>
        </p:nvSpPr>
        <p:spPr>
          <a:xfrm>
            <a:off x="914400" y="2438400"/>
            <a:ext cx="5969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3000" b="1" dirty="0">
                <a:solidFill>
                  <a:srgbClr val="B24E2D"/>
                </a:solidFill>
                <a:latin typeface="Georgia" panose="02040502050405020303" pitchFamily="18" charset="0"/>
              </a:rPr>
              <a:t>2.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	Кто был богом моря?</a:t>
            </a:r>
          </a:p>
        </p:txBody>
      </p:sp>
      <p:cxnSp>
        <p:nvCxnSpPr>
          <p:cNvPr id="16" name="Answer line">
            <a:extLst>
              <a:ext uri="{FF2B5EF4-FFF2-40B4-BE49-F238E27FC236}">
                <a16:creationId xmlns:a16="http://schemas.microsoft.com/office/drawing/2014/main" id="{7B86733B-4925-3DF7-9736-3790C263F65B}"/>
              </a:ext>
            </a:extLst>
          </p:cNvPr>
          <p:cNvCxnSpPr/>
          <p:nvPr/>
        </p:nvCxnSpPr>
        <p:spPr>
          <a:xfrm>
            <a:off x="914400" y="3073400"/>
            <a:ext cx="59690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Question 3">
            <a:extLst>
              <a:ext uri="{FF2B5EF4-FFF2-40B4-BE49-F238E27FC236}">
                <a16:creationId xmlns:a16="http://schemas.microsoft.com/office/drawing/2014/main" id="{A165F923-F090-7EA6-147F-0857F18004D6}"/>
              </a:ext>
            </a:extLst>
          </p:cNvPr>
          <p:cNvSpPr txBox="1"/>
          <p:nvPr/>
        </p:nvSpPr>
        <p:spPr>
          <a:xfrm>
            <a:off x="914400" y="3403600"/>
            <a:ext cx="5969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3000" b="1" dirty="0">
                <a:solidFill>
                  <a:srgbClr val="B24E2D"/>
                </a:solidFill>
                <a:latin typeface="Georgia" panose="02040502050405020303" pitchFamily="18" charset="0"/>
              </a:rPr>
              <a:t>3.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	Где жили главные боги?</a:t>
            </a:r>
          </a:p>
        </p:txBody>
      </p:sp>
      <p:cxnSp>
        <p:nvCxnSpPr>
          <p:cNvPr id="18" name="Answer line">
            <a:extLst>
              <a:ext uri="{FF2B5EF4-FFF2-40B4-BE49-F238E27FC236}">
                <a16:creationId xmlns:a16="http://schemas.microsoft.com/office/drawing/2014/main" id="{0586A5E4-6C03-6BF4-403B-437344AA50BE}"/>
              </a:ext>
            </a:extLst>
          </p:cNvPr>
          <p:cNvCxnSpPr/>
          <p:nvPr/>
        </p:nvCxnSpPr>
        <p:spPr>
          <a:xfrm>
            <a:off x="914400" y="4038600"/>
            <a:ext cx="59690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Question 4">
            <a:extLst>
              <a:ext uri="{FF2B5EF4-FFF2-40B4-BE49-F238E27FC236}">
                <a16:creationId xmlns:a16="http://schemas.microsoft.com/office/drawing/2014/main" id="{B1330806-86ED-EA05-FBAD-010244E21C03}"/>
              </a:ext>
            </a:extLst>
          </p:cNvPr>
          <p:cNvSpPr txBox="1"/>
          <p:nvPr/>
        </p:nvSpPr>
        <p:spPr>
          <a:xfrm>
            <a:off x="914400" y="4368800"/>
            <a:ext cx="5969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tabLst>
                <a:tab pos="431800" algn="l"/>
              </a:tabLst>
            </a:pPr>
            <a:r>
              <a:rPr lang="ru-RU" sz="3000" b="1" dirty="0">
                <a:solidFill>
                  <a:srgbClr val="B24E2D"/>
                </a:solidFill>
                <a:latin typeface="Georgia" panose="02040502050405020303" pitchFamily="18" charset="0"/>
              </a:rPr>
              <a:t>4.</a:t>
            </a:r>
            <a:r>
              <a:rPr lang="ru-RU" sz="2600" dirty="0">
                <a:solidFill>
                  <a:srgbClr val="2B2622"/>
                </a:solidFill>
                <a:latin typeface="Candara" panose="020E0502030303020204" pitchFamily="34" charset="0"/>
              </a:rPr>
              <a:t>	Кто такой Геракл и что он сделал?</a:t>
            </a:r>
          </a:p>
        </p:txBody>
      </p:sp>
      <p:cxnSp>
        <p:nvCxnSpPr>
          <p:cNvPr id="20" name="Answer line">
            <a:extLst>
              <a:ext uri="{FF2B5EF4-FFF2-40B4-BE49-F238E27FC236}">
                <a16:creationId xmlns:a16="http://schemas.microsoft.com/office/drawing/2014/main" id="{79A1E42D-5672-F4ED-7AE7-49AFE9FC7002}"/>
              </a:ext>
            </a:extLst>
          </p:cNvPr>
          <p:cNvCxnSpPr/>
          <p:nvPr/>
        </p:nvCxnSpPr>
        <p:spPr>
          <a:xfrm>
            <a:off x="914400" y="5003800"/>
            <a:ext cx="5969000" cy="0"/>
          </a:xfrm>
          <a:prstGeom prst="line">
            <a:avLst/>
          </a:prstGeom>
          <a:ln w="9525">
            <a:solidFill>
              <a:srgbClr val="D9CD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arthenon frieze" descr="Боги на восточном фризе Парфенона (Гермес, Дионис, Деметра, Арес). Слепок в Музее Акрополя; оригинал — в Британском музее">
            <a:extLst>
              <a:ext uri="{FF2B5EF4-FFF2-40B4-BE49-F238E27FC236}">
                <a16:creationId xmlns:a16="http://schemas.microsoft.com/office/drawing/2014/main" id="{D41C25F3-4DAF-462E-869F-6AF7C58082C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00" y="1422400"/>
            <a:ext cx="4318000" cy="3810000"/>
          </a:xfrm>
          <a:prstGeom prst="roundRect">
            <a:avLst>
              <a:gd name="adj" fmla="val 4000"/>
            </a:avLst>
          </a:prstGeom>
          <a:ln w="15875">
            <a:solidFill>
              <a:srgbClr val="B5862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81123D43-FAE8-6DD5-587B-108295BACB3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11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E4F14B1-5B46-C3C4-6E02-FA4E26480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94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2D5C99"/>
                </a:solidFill>
                <a:latin typeface="Georgia" panose="02040502050405020303" pitchFamily="18" charset="0"/>
              </a:rPr>
              <a:t>Ответы</a:t>
            </a:r>
          </a:p>
        </p:txBody>
      </p:sp>
      <p:grpSp>
        <p:nvGrpSpPr>
          <p:cNvPr id="10" name="Laurel sprig">
            <a:extLst>
              <a:ext uri="{FF2B5EF4-FFF2-40B4-BE49-F238E27FC236}">
                <a16:creationId xmlns:a16="http://schemas.microsoft.com/office/drawing/2014/main" id="{C0FDA006-8235-2D15-6142-4C05A2375441}"/>
              </a:ext>
            </a:extLst>
          </p:cNvPr>
          <p:cNvGrpSpPr/>
          <p:nvPr/>
        </p:nvGrpSpPr>
        <p:grpSpPr>
          <a:xfrm>
            <a:off x="558800" y="962441"/>
            <a:ext cx="443243" cy="199955"/>
            <a:chOff x="558800" y="962441"/>
            <a:chExt cx="443243" cy="199955"/>
          </a:xfrm>
        </p:grpSpPr>
        <p:sp>
          <p:nvSpPr>
            <p:cNvPr id="3" name="Полилиния: фигура 2">
              <a:extLst>
                <a:ext uri="{FF2B5EF4-FFF2-40B4-BE49-F238E27FC236}">
                  <a16:creationId xmlns:a16="http://schemas.microsoft.com/office/drawing/2014/main" id="{51CD7669-D9FA-8A64-3C5F-7305552100A9}"/>
                </a:ext>
              </a:extLst>
            </p:cNvPr>
            <p:cNvSpPr/>
            <p:nvPr/>
          </p:nvSpPr>
          <p:spPr>
            <a:xfrm>
              <a:off x="558800" y="1036390"/>
              <a:ext cx="443243" cy="61184"/>
            </a:xfrm>
            <a:custGeom>
              <a:avLst/>
              <a:gdLst/>
              <a:ahLst/>
              <a:cxnLst/>
              <a:rect l="0" t="0" r="0" b="0"/>
              <a:pathLst>
                <a:path w="443243" h="61184">
                  <a:moveTo>
                    <a:pt x="0" y="61183"/>
                  </a:moveTo>
                  <a:lnTo>
                    <a:pt x="16899" y="51896"/>
                  </a:lnTo>
                  <a:lnTo>
                    <a:pt x="34174" y="43330"/>
                  </a:lnTo>
                  <a:lnTo>
                    <a:pt x="51796" y="35500"/>
                  </a:lnTo>
                  <a:lnTo>
                    <a:pt x="69732" y="28420"/>
                  </a:lnTo>
                  <a:lnTo>
                    <a:pt x="87950" y="22102"/>
                  </a:lnTo>
                  <a:lnTo>
                    <a:pt x="106419" y="16558"/>
                  </a:lnTo>
                  <a:lnTo>
                    <a:pt x="125105" y="11798"/>
                  </a:lnTo>
                  <a:lnTo>
                    <a:pt x="143975" y="7830"/>
                  </a:lnTo>
                  <a:lnTo>
                    <a:pt x="162995" y="4661"/>
                  </a:lnTo>
                  <a:lnTo>
                    <a:pt x="182132" y="2297"/>
                  </a:lnTo>
                  <a:lnTo>
                    <a:pt x="201352" y="743"/>
                  </a:lnTo>
                  <a:lnTo>
                    <a:pt x="220621" y="0"/>
                  </a:lnTo>
                  <a:lnTo>
                    <a:pt x="239903" y="70"/>
                  </a:lnTo>
                  <a:lnTo>
                    <a:pt x="259166" y="953"/>
                  </a:lnTo>
                  <a:lnTo>
                    <a:pt x="278374" y="2647"/>
                  </a:lnTo>
                  <a:lnTo>
                    <a:pt x="297493" y="5150"/>
                  </a:lnTo>
                  <a:lnTo>
                    <a:pt x="316491" y="8457"/>
                  </a:lnTo>
                  <a:lnTo>
                    <a:pt x="335331" y="12562"/>
                  </a:lnTo>
                  <a:lnTo>
                    <a:pt x="353982" y="17458"/>
                  </a:lnTo>
                  <a:lnTo>
                    <a:pt x="372410" y="23136"/>
                  </a:lnTo>
                  <a:lnTo>
                    <a:pt x="390582" y="29586"/>
                  </a:lnTo>
                  <a:lnTo>
                    <a:pt x="408466" y="36797"/>
                  </a:lnTo>
                  <a:lnTo>
                    <a:pt x="426030" y="44755"/>
                  </a:lnTo>
                  <a:lnTo>
                    <a:pt x="443242" y="53446"/>
                  </a:lnTo>
                </a:path>
              </a:pathLst>
            </a:custGeom>
            <a:ln w="12700">
              <a:solidFill>
                <a:srgbClr val="6E8A3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:a16="http://schemas.microsoft.com/office/drawing/2014/main" id="{043B5494-5A45-55E3-6322-4A61DD4F9C37}"/>
                </a:ext>
              </a:extLst>
            </p:cNvPr>
            <p:cNvSpPr/>
            <p:nvPr/>
          </p:nvSpPr>
          <p:spPr>
            <a:xfrm rot="-2784000">
              <a:off x="601088" y="1083529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Овал 4">
              <a:extLst>
                <a:ext uri="{FF2B5EF4-FFF2-40B4-BE49-F238E27FC236}">
                  <a16:creationId xmlns:a16="http://schemas.microsoft.com/office/drawing/2014/main" id="{F4441BCB-82FD-E6D1-46EE-9075DAFD590C}"/>
                </a:ext>
              </a:extLst>
            </p:cNvPr>
            <p:cNvSpPr/>
            <p:nvPr/>
          </p:nvSpPr>
          <p:spPr>
            <a:xfrm rot="576000">
              <a:off x="570782" y="992425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B9BC1277-8959-33C5-84DD-F920422DA099}"/>
                </a:ext>
              </a:extLst>
            </p:cNvPr>
            <p:cNvSpPr/>
            <p:nvPr/>
          </p:nvSpPr>
          <p:spPr>
            <a:xfrm rot="-1624000">
              <a:off x="736915" y="1062663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D048DE5-9E57-13E8-D085-219B96B63F43}"/>
                </a:ext>
              </a:extLst>
            </p:cNvPr>
            <p:cNvSpPr/>
            <p:nvPr/>
          </p:nvSpPr>
          <p:spPr>
            <a:xfrm rot="1736000">
              <a:off x="738479" y="96666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95D001A-4137-4C27-FAC7-BD8040512324}"/>
                </a:ext>
              </a:extLst>
            </p:cNvPr>
            <p:cNvSpPr/>
            <p:nvPr/>
          </p:nvSpPr>
          <p:spPr>
            <a:xfrm rot="-464000">
              <a:off x="871991" y="1087942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000DFF1-227D-64F5-5B63-601879BB5DC7}"/>
                </a:ext>
              </a:extLst>
            </p:cNvPr>
            <p:cNvSpPr/>
            <p:nvPr/>
          </p:nvSpPr>
          <p:spPr>
            <a:xfrm rot="2896000">
              <a:off x="905248" y="997874"/>
              <a:ext cx="114300" cy="43434"/>
            </a:xfrm>
            <a:prstGeom prst="ellipse">
              <a:avLst/>
            </a:prstGeom>
            <a:solidFill>
              <a:srgbClr val="6E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11" name="Rule">
            <a:extLst>
              <a:ext uri="{FF2B5EF4-FFF2-40B4-BE49-F238E27FC236}">
                <a16:creationId xmlns:a16="http://schemas.microsoft.com/office/drawing/2014/main" id="{8CC75F29-D99E-B1E9-8D9D-639C0CC348B9}"/>
              </a:ext>
            </a:extLst>
          </p:cNvPr>
          <p:cNvCxnSpPr/>
          <p:nvPr/>
        </p:nvCxnSpPr>
        <p:spPr>
          <a:xfrm>
            <a:off x="1117600" y="1036320"/>
            <a:ext cx="2032000" cy="0"/>
          </a:xfrm>
          <a:prstGeom prst="line">
            <a:avLst/>
          </a:prstGeom>
          <a:ln w="9525">
            <a:solidFill>
              <a:srgbClr val="CBB88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ule lozenge">
            <a:extLst>
              <a:ext uri="{FF2B5EF4-FFF2-40B4-BE49-F238E27FC236}">
                <a16:creationId xmlns:a16="http://schemas.microsoft.com/office/drawing/2014/main" id="{F3E4DD22-560C-666B-64FE-4D6DCD20FC4C}"/>
              </a:ext>
            </a:extLst>
          </p:cNvPr>
          <p:cNvSpPr/>
          <p:nvPr/>
        </p:nvSpPr>
        <p:spPr>
          <a:xfrm>
            <a:off x="3200400" y="991870"/>
            <a:ext cx="88900" cy="88900"/>
          </a:xfrm>
          <a:prstGeom prst="diamond">
            <a:avLst/>
          </a:prstGeom>
          <a:solidFill>
            <a:srgbClr val="2D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nswer 1 card">
            <a:extLst>
              <a:ext uri="{FF2B5EF4-FFF2-40B4-BE49-F238E27FC236}">
                <a16:creationId xmlns:a16="http://schemas.microsoft.com/office/drawing/2014/main" id="{72C7777D-A3F0-5B40-8340-5252F3CCDDE3}"/>
              </a:ext>
            </a:extLst>
          </p:cNvPr>
          <p:cNvSpPr/>
          <p:nvPr/>
        </p:nvSpPr>
        <p:spPr>
          <a:xfrm>
            <a:off x="609600" y="1371600"/>
            <a:ext cx="7620000" cy="685800"/>
          </a:xfrm>
          <a:prstGeom prst="roundRect">
            <a:avLst>
              <a:gd name="adj" fmla="val 6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nswer 1">
            <a:extLst>
              <a:ext uri="{FF2B5EF4-FFF2-40B4-BE49-F238E27FC236}">
                <a16:creationId xmlns:a16="http://schemas.microsoft.com/office/drawing/2014/main" id="{7DD7C3E7-E195-C6C7-7E66-E1FD0632B21D}"/>
              </a:ext>
            </a:extLst>
          </p:cNvPr>
          <p:cNvSpPr txBox="1"/>
          <p:nvPr/>
        </p:nvSpPr>
        <p:spPr>
          <a:xfrm>
            <a:off x="863600" y="1524000"/>
            <a:ext cx="7188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2D5C99"/>
                </a:solidFill>
                <a:latin typeface="Candara" panose="020E0502030303020204" pitchFamily="34" charset="0"/>
              </a:rPr>
              <a:t>Верховный бог греков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Зевс.</a:t>
            </a:r>
          </a:p>
        </p:txBody>
      </p:sp>
      <p:sp>
        <p:nvSpPr>
          <p:cNvPr id="15" name="Answer 1 bar">
            <a:extLst>
              <a:ext uri="{FF2B5EF4-FFF2-40B4-BE49-F238E27FC236}">
                <a16:creationId xmlns:a16="http://schemas.microsoft.com/office/drawing/2014/main" id="{0A8ED523-778D-6D96-8B23-F53BE792A416}"/>
              </a:ext>
            </a:extLst>
          </p:cNvPr>
          <p:cNvSpPr/>
          <p:nvPr/>
        </p:nvSpPr>
        <p:spPr>
          <a:xfrm>
            <a:off x="711200" y="1498600"/>
            <a:ext cx="50800" cy="431800"/>
          </a:xfrm>
          <a:prstGeom prst="rect">
            <a:avLst/>
          </a:prstGeom>
          <a:solidFill>
            <a:srgbClr val="2D5C9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nswer 2 card">
            <a:extLst>
              <a:ext uri="{FF2B5EF4-FFF2-40B4-BE49-F238E27FC236}">
                <a16:creationId xmlns:a16="http://schemas.microsoft.com/office/drawing/2014/main" id="{D4EDE606-6C63-6D0B-8A9B-428EB99C5B4D}"/>
              </a:ext>
            </a:extLst>
          </p:cNvPr>
          <p:cNvSpPr/>
          <p:nvPr/>
        </p:nvSpPr>
        <p:spPr>
          <a:xfrm>
            <a:off x="609600" y="2235200"/>
            <a:ext cx="7620000" cy="685800"/>
          </a:xfrm>
          <a:prstGeom prst="roundRect">
            <a:avLst>
              <a:gd name="adj" fmla="val 6000"/>
            </a:avLst>
          </a:prstGeom>
          <a:solidFill>
            <a:srgbClr val="DCEFE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nswer 2">
            <a:extLst>
              <a:ext uri="{FF2B5EF4-FFF2-40B4-BE49-F238E27FC236}">
                <a16:creationId xmlns:a16="http://schemas.microsoft.com/office/drawing/2014/main" id="{D3ADF833-9E51-5AFC-F9BD-462DA8FE24C0}"/>
              </a:ext>
            </a:extLst>
          </p:cNvPr>
          <p:cNvSpPr txBox="1"/>
          <p:nvPr/>
        </p:nvSpPr>
        <p:spPr>
          <a:xfrm>
            <a:off x="863600" y="2387600"/>
            <a:ext cx="7188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1A7C84"/>
                </a:solidFill>
                <a:latin typeface="Candara" panose="020E0502030303020204" pitchFamily="34" charset="0"/>
              </a:rPr>
              <a:t>Бог моря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Посейдон.</a:t>
            </a:r>
          </a:p>
        </p:txBody>
      </p:sp>
      <p:sp>
        <p:nvSpPr>
          <p:cNvPr id="18" name="Answer 2 bar">
            <a:extLst>
              <a:ext uri="{FF2B5EF4-FFF2-40B4-BE49-F238E27FC236}">
                <a16:creationId xmlns:a16="http://schemas.microsoft.com/office/drawing/2014/main" id="{BE3440A4-5BB9-1603-007F-5F6B9E690E99}"/>
              </a:ext>
            </a:extLst>
          </p:cNvPr>
          <p:cNvSpPr/>
          <p:nvPr/>
        </p:nvSpPr>
        <p:spPr>
          <a:xfrm>
            <a:off x="711200" y="2362200"/>
            <a:ext cx="50800" cy="431800"/>
          </a:xfrm>
          <a:prstGeom prst="rect">
            <a:avLst/>
          </a:prstGeom>
          <a:solidFill>
            <a:srgbClr val="1A7C8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Answer 3 card">
            <a:extLst>
              <a:ext uri="{FF2B5EF4-FFF2-40B4-BE49-F238E27FC236}">
                <a16:creationId xmlns:a16="http://schemas.microsoft.com/office/drawing/2014/main" id="{8C4F50A8-2A3B-1D99-6DD4-AB2AB0B5BA86}"/>
              </a:ext>
            </a:extLst>
          </p:cNvPr>
          <p:cNvSpPr/>
          <p:nvPr/>
        </p:nvSpPr>
        <p:spPr>
          <a:xfrm>
            <a:off x="609600" y="3098800"/>
            <a:ext cx="7620000" cy="685800"/>
          </a:xfrm>
          <a:prstGeom prst="roundRect">
            <a:avLst>
              <a:gd name="adj" fmla="val 6000"/>
            </a:avLst>
          </a:prstGeom>
          <a:solidFill>
            <a:srgbClr val="F6ECD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Answer 3">
            <a:extLst>
              <a:ext uri="{FF2B5EF4-FFF2-40B4-BE49-F238E27FC236}">
                <a16:creationId xmlns:a16="http://schemas.microsoft.com/office/drawing/2014/main" id="{E488E1B4-CD23-B0D4-BA14-23B4E405255B}"/>
              </a:ext>
            </a:extLst>
          </p:cNvPr>
          <p:cNvSpPr txBox="1"/>
          <p:nvPr/>
        </p:nvSpPr>
        <p:spPr>
          <a:xfrm>
            <a:off x="863600" y="3251200"/>
            <a:ext cx="71882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5862A"/>
                </a:solidFill>
                <a:latin typeface="Candara" panose="020E0502030303020204" pitchFamily="34" charset="0"/>
              </a:rPr>
              <a:t>Жилище главных богов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гора Олимп.</a:t>
            </a:r>
          </a:p>
        </p:txBody>
      </p:sp>
      <p:sp>
        <p:nvSpPr>
          <p:cNvPr id="21" name="Answer 3 bar">
            <a:extLst>
              <a:ext uri="{FF2B5EF4-FFF2-40B4-BE49-F238E27FC236}">
                <a16:creationId xmlns:a16="http://schemas.microsoft.com/office/drawing/2014/main" id="{61D4CDA8-630C-3141-F0E9-E49AF4A42397}"/>
              </a:ext>
            </a:extLst>
          </p:cNvPr>
          <p:cNvSpPr/>
          <p:nvPr/>
        </p:nvSpPr>
        <p:spPr>
          <a:xfrm>
            <a:off x="711200" y="3225800"/>
            <a:ext cx="50800" cy="431800"/>
          </a:xfrm>
          <a:prstGeom prst="rect">
            <a:avLst/>
          </a:prstGeom>
          <a:solidFill>
            <a:srgbClr val="B5862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Answer 4 card">
            <a:extLst>
              <a:ext uri="{FF2B5EF4-FFF2-40B4-BE49-F238E27FC236}">
                <a16:creationId xmlns:a16="http://schemas.microsoft.com/office/drawing/2014/main" id="{A8DED216-B029-65B4-1043-26EBD92ADF59}"/>
              </a:ext>
            </a:extLst>
          </p:cNvPr>
          <p:cNvSpPr/>
          <p:nvPr/>
        </p:nvSpPr>
        <p:spPr>
          <a:xfrm>
            <a:off x="609600" y="3962400"/>
            <a:ext cx="7620000" cy="1447800"/>
          </a:xfrm>
          <a:prstGeom prst="roundRect">
            <a:avLst>
              <a:gd name="adj" fmla="val 6000"/>
            </a:avLst>
          </a:prstGeom>
          <a:solidFill>
            <a:srgbClr val="F7E3D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Answer 4">
            <a:extLst>
              <a:ext uri="{FF2B5EF4-FFF2-40B4-BE49-F238E27FC236}">
                <a16:creationId xmlns:a16="http://schemas.microsoft.com/office/drawing/2014/main" id="{0261D0A0-B493-54F0-0480-A6367C2F6B03}"/>
              </a:ext>
            </a:extLst>
          </p:cNvPr>
          <p:cNvSpPr txBox="1"/>
          <p:nvPr/>
        </p:nvSpPr>
        <p:spPr>
          <a:xfrm>
            <a:off x="863600" y="4114800"/>
            <a:ext cx="7188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b="1" dirty="0">
                <a:solidFill>
                  <a:srgbClr val="B24E2D"/>
                </a:solidFill>
                <a:latin typeface="Candara" panose="020E0502030303020204" pitchFamily="34" charset="0"/>
              </a:rPr>
              <a:t>Геракл</a:t>
            </a:r>
            <a:r>
              <a:rPr lang="ru-RU" sz="2500" dirty="0">
                <a:solidFill>
                  <a:srgbClr val="2B2622"/>
                </a:solidFill>
                <a:latin typeface="Candara" panose="020E0502030303020204" pitchFamily="34" charset="0"/>
              </a:rPr>
              <a:t> — герой, совершивший двенадцать великих подвигов и ставший потом одним из богов.</a:t>
            </a:r>
          </a:p>
        </p:txBody>
      </p:sp>
      <p:sp>
        <p:nvSpPr>
          <p:cNvPr id="24" name="Answer 4 bar">
            <a:extLst>
              <a:ext uri="{FF2B5EF4-FFF2-40B4-BE49-F238E27FC236}">
                <a16:creationId xmlns:a16="http://schemas.microsoft.com/office/drawing/2014/main" id="{132A9215-EDF7-D4DE-5844-8974109C1CBE}"/>
              </a:ext>
            </a:extLst>
          </p:cNvPr>
          <p:cNvSpPr/>
          <p:nvPr/>
        </p:nvSpPr>
        <p:spPr>
          <a:xfrm>
            <a:off x="711200" y="4089400"/>
            <a:ext cx="50800" cy="1193800"/>
          </a:xfrm>
          <a:prstGeom prst="rect">
            <a:avLst/>
          </a:prstGeom>
          <a:solidFill>
            <a:srgbClr val="B24E2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Zeus plate">
            <a:extLst>
              <a:ext uri="{FF2B5EF4-FFF2-40B4-BE49-F238E27FC236}">
                <a16:creationId xmlns:a16="http://schemas.microsoft.com/office/drawing/2014/main" id="{1D45604C-726B-C072-4BD1-6B957C2330FC}"/>
              </a:ext>
            </a:extLst>
          </p:cNvPr>
          <p:cNvSpPr/>
          <p:nvPr/>
        </p:nvSpPr>
        <p:spPr>
          <a:xfrm>
            <a:off x="8636000" y="1270000"/>
            <a:ext cx="2946400" cy="5130800"/>
          </a:xfrm>
          <a:prstGeom prst="roundRect">
            <a:avLst>
              <a:gd name="adj" fmla="val 4000"/>
            </a:avLst>
          </a:prstGeom>
          <a:solidFill>
            <a:srgbClr val="E0E8F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Zeus statue" descr="Статуя Зевса из Смирны. Римская копия II в. Лувр">
            <a:extLst>
              <a:ext uri="{FF2B5EF4-FFF2-40B4-BE49-F238E27FC236}">
                <a16:creationId xmlns:a16="http://schemas.microsoft.com/office/drawing/2014/main" id="{341876F1-7439-1A5E-D79E-31E6EA4E05C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422400"/>
            <a:ext cx="2540000" cy="4826000"/>
          </a:xfrm>
          <a:prstGeom prst="rect">
            <a:avLst/>
          </a:prstGeom>
        </p:spPr>
      </p:pic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6BCAD9B2-A73D-CCBE-CA99-E4692BBA55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F8577"/>
                </a:solidFill>
                <a:latin typeface="Candara" panose="020E0502030303020204" pitchFamily="34" charset="0"/>
              </a:rPr>
              <a:t>100ballnik.com</a:t>
            </a:r>
            <a:endParaRPr lang="ru-RU" sz="1100" spc="40" dirty="0">
              <a:solidFill>
                <a:srgbClr val="8F8577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586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622"/>
      </a:dk1>
      <a:lt1>
        <a:srgbClr val="FFFFFF"/>
      </a:lt1>
      <a:dk2>
        <a:srgbClr val="5B534B"/>
      </a:dk2>
      <a:lt2>
        <a:srgbClr val="F6ECD4"/>
      </a:lt2>
      <a:accent1>
        <a:srgbClr val="B24E2D"/>
      </a:accent1>
      <a:accent2>
        <a:srgbClr val="2D5C99"/>
      </a:accent2>
      <a:accent3>
        <a:srgbClr val="B5862A"/>
      </a:accent3>
      <a:accent4>
        <a:srgbClr val="5C7D35"/>
      </a:accent4>
      <a:accent5>
        <a:srgbClr val="1A7C84"/>
      </a:accent5>
      <a:accent6>
        <a:srgbClr val="5B3F7C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ndara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</Words>
  <Application>Microsoft Office PowerPoint</Application>
  <PresentationFormat>Произвольный</PresentationFormat>
  <Paragraphs>69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Candara</vt:lpstr>
      <vt:lpstr>Georgia</vt:lpstr>
      <vt:lpstr>Тема Office</vt:lpstr>
      <vt:lpstr>Презентация PowerPoint</vt:lpstr>
      <vt:lpstr>Мир управляется богами</vt:lpstr>
      <vt:lpstr>Главные боги живут на Олимпе</vt:lpstr>
      <vt:lpstr>Братья Зевса: Посейдон и Аид</vt:lpstr>
      <vt:lpstr>Другие олимпийские боги</vt:lpstr>
      <vt:lpstr>Бог-целитель Асклепий</vt:lpstr>
      <vt:lpstr>Герои — дети богов и людей</vt:lpstr>
      <vt:lpstr>Подведём итоги</vt:lpstr>
      <vt:lpstr>Проверь себя</vt:lpstr>
      <vt:lpstr>Ответы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Верования древних греков</dc:title>
  <dc:creator>100ballnik.com</dc:creator>
  <cp:lastModifiedBy>Mendal</cp:lastModifiedBy>
  <cp:revision>1</cp:revision>
  <dcterms:created xsi:type="dcterms:W3CDTF">2026-10-26T20:59:10Z</dcterms:created>
  <dcterms:modified xsi:type="dcterms:W3CDTF">2026-10-26T20:59:10Z</dcterms:modified>
</cp:coreProperties>
</file>