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B1A709-035E-04B7-70BD-EBA3B37525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61ED15C-FDDC-7078-54F8-DBF8ACEBFF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91FFAC-9704-1A5A-75FA-9D88679AE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BAC13D-90B1-7DB8-DF77-478A127B7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899496-1ED7-D84C-FED7-D62DFACD8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44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97687C-D198-829F-3A49-B6A60B747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9D519D-0B09-0FA2-3878-855127FA6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20FBFA-9437-1A11-9E6D-30BE9588E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79D0B70-283F-E53F-FF2F-571D26CE0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07D4621-BE52-9616-1C7B-1B69922BD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42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A247D8-89B8-F2A6-BB80-CD13568A8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B53F3D7-AE0B-F79B-3F15-6436F0FF7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37ACB5-3A50-D973-8E84-608CF92CB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38B536-6FBF-F237-0544-E0BF57F66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4B0573-A658-5310-4A10-A321327E0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16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EFC30-DC5D-A639-00ED-F92891C5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91D3D3-E269-7488-6509-FFCF38392B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566998-A13A-0CBF-01C0-B6C329B6D5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F6A40A-B55B-DB7C-A9AD-35702F10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17D1DD-BC08-604D-BF8C-ACC575DF9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809B13-994B-DAA5-3604-90929DC2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73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CCCB3-E61A-C53F-BDFE-309601043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BE082F-4A12-DB2E-BDAB-F1D55E47A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885D48-877E-D5CB-43F6-0A53A3A1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02BC067-9C84-9FA9-73BC-835E09D95B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ACB412-AF74-2011-C1A0-46466F0934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FB1B3D4-688E-D370-E195-19D6971E3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8FCE7C1-0AA7-B376-B0F6-6E6A6090D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F5F5CF6-CB0E-1BC2-91DA-92DE77BF0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943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DC3983-5188-DEAA-FDF7-3CC2DBC2E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A736F60-EF5F-87F7-ACCB-1AC2C710F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9EA5B7-54A0-C534-8A14-A03A423B5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E60ACB7-3F58-866B-1790-D06B18640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46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D72D0B3-A8DC-764D-F653-D37D825BD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5FFD18C-FA0D-F624-042B-26DB61ECB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EC195D-A958-37D6-ABB1-ED699BE4F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424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EA570F-D82C-6582-9C52-2E5C00F2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85D2A0-9A35-20F3-14D8-772DF2DE9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0F72C8-A054-49F3-0502-216967B85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5EE4BD-EF36-82E1-883D-34B1114DA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A4F987-A401-D644-9BA6-246D9B17D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98462E-C781-2779-32AB-F59960FC8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819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C4AAD-EC28-38F0-F6E6-04EAD21F3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DA7FFA4-56E7-C41F-DA8D-501A980EE6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962E36-E7F4-1E7A-E764-262F4D992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95A01B6-52F5-A00C-7D7E-14C2713F7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2518FFD-14CA-8AFB-4430-ABBDEB983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530F7-8F4A-48D6-F275-7FE7AFFDD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4378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EF7409-518E-28FB-E66F-666214200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1B27660-DEE4-FCDF-6543-054422C39E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6C2701-B3E2-A28C-42F6-EC448419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E4216B-627B-3B99-FA95-CD208085E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11CB15-3E86-9CD3-43CC-6BFFEEAF5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477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F42BAA5-86DF-7183-70E6-354A03A09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5C2B09-4531-6BC0-CB9F-B6A993E01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3F3449-1501-6CB3-3EAD-33421E8E5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FDDBA-553B-12D9-EACE-02F42559C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5F4327-B712-4FDD-6CE6-1C8A2D274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38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0037BE-96E5-CBE7-8DCB-D6819A998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C4107-158D-CE51-48E8-F40903527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38BAFB-3253-B0BF-F7A6-FB58CD5ABD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EDFF02-EBA6-493A-A04F-CF143E6B2AF5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784F16-B2A3-A9AB-5183-573551FCD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50A32F-A4C7-0C39-7094-AD36EA4997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021937-A427-4064-BD88-C540F11DD1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942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ver map mount">
            <a:extLst>
              <a:ext uri="{FF2B5EF4-FFF2-40B4-BE49-F238E27FC236}">
                <a16:creationId xmlns:a16="http://schemas.microsoft.com/office/drawing/2014/main" id="{A28A84B8-D8D6-1DE3-A929-231F8C60D638}"/>
              </a:ext>
            </a:extLst>
          </p:cNvPr>
          <p:cNvSpPr/>
          <p:nvPr/>
        </p:nvSpPr>
        <p:spPr>
          <a:xfrm>
            <a:off x="5969000" y="381000"/>
            <a:ext cx="5715000" cy="5588000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Cover map" descr="Рельефная карта Средиземноморья и Причерноморья (без современных границ)">
            <a:extLst>
              <a:ext uri="{FF2B5EF4-FFF2-40B4-BE49-F238E27FC236}">
                <a16:creationId xmlns:a16="http://schemas.microsoft.com/office/drawing/2014/main" id="{03B9D63F-AEB2-1E62-BBDF-489807EAFE7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9000" y="381000"/>
            <a:ext cx="5715000" cy="5588000"/>
          </a:xfrm>
          <a:prstGeom prst="rect">
            <a:avLst/>
          </a:prstGeom>
        </p:spPr>
      </p:pic>
      <p:pic>
        <p:nvPicPr>
          <p:cNvPr id="7" name="Exekias cup" descr="Эксекий. Дионис в ладье, окружённой дельфинами. Внутренняя сторона килика, ок. 530 г. до н. э. Государственные античные собрания, Мюнхен">
            <a:extLst>
              <a:ext uri="{FF2B5EF4-FFF2-40B4-BE49-F238E27FC236}">
                <a16:creationId xmlns:a16="http://schemas.microsoft.com/office/drawing/2014/main" id="{95D7E71C-191D-D863-500A-82DE6B696D4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1422400"/>
            <a:ext cx="3759200" cy="3759200"/>
          </a:xfrm>
          <a:prstGeom prst="ellipse">
            <a:avLst/>
          </a:prstGeom>
          <a:ln w="15875">
            <a:solidFill>
              <a:srgbClr val="BE8C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Exekias cup ring">
            <a:extLst>
              <a:ext uri="{FF2B5EF4-FFF2-40B4-BE49-F238E27FC236}">
                <a16:creationId xmlns:a16="http://schemas.microsoft.com/office/drawing/2014/main" id="{974C0F37-9D23-4A55-F3E7-145A28567C42}"/>
              </a:ext>
            </a:extLst>
          </p:cNvPr>
          <p:cNvSpPr/>
          <p:nvPr/>
        </p:nvSpPr>
        <p:spPr>
          <a:xfrm>
            <a:off x="6997700" y="1358900"/>
            <a:ext cx="3886200" cy="3886200"/>
          </a:xfrm>
          <a:prstGeom prst="ellipse">
            <a:avLst/>
          </a:prstGeom>
          <a:noFill/>
          <a:ln w="9525" cap="flat" cmpd="sng" algn="ctr">
            <a:solidFill>
              <a:srgbClr val="BE8C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ver kicker">
            <a:extLst>
              <a:ext uri="{FF2B5EF4-FFF2-40B4-BE49-F238E27FC236}">
                <a16:creationId xmlns:a16="http://schemas.microsoft.com/office/drawing/2014/main" id="{02C95704-66F2-972E-07A2-86F313EB9522}"/>
              </a:ext>
            </a:extLst>
          </p:cNvPr>
          <p:cNvSpPr txBox="1"/>
          <p:nvPr/>
        </p:nvSpPr>
        <p:spPr>
          <a:xfrm>
            <a:off x="609600" y="889000"/>
            <a:ext cx="5080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4E5966"/>
                </a:solidFill>
                <a:latin typeface="Segoe UI" panose="020B0502040204020203" pitchFamily="34" charset="0"/>
              </a:rPr>
              <a:t>Презентация по истории  на тему</a:t>
            </a:r>
          </a:p>
        </p:txBody>
      </p:sp>
      <p:sp>
        <p:nvSpPr>
          <p:cNvPr id="10" name="Cover title">
            <a:extLst>
              <a:ext uri="{FF2B5EF4-FFF2-40B4-BE49-F238E27FC236}">
                <a16:creationId xmlns:a16="http://schemas.microsoft.com/office/drawing/2014/main" id="{278C6D72-1155-D379-D748-23A01DBFEBBC}"/>
              </a:ext>
            </a:extLst>
          </p:cNvPr>
          <p:cNvSpPr txBox="1"/>
          <p:nvPr/>
        </p:nvSpPr>
        <p:spPr>
          <a:xfrm>
            <a:off x="609600" y="1452880"/>
            <a:ext cx="5207000" cy="23454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5400" dirty="0">
                <a:solidFill>
                  <a:srgbClr val="1F2A36"/>
                </a:solidFill>
                <a:latin typeface="Constantia" panose="02030602050306030303" pitchFamily="18" charset="0"/>
              </a:rPr>
              <a:t>«Великая </a:t>
            </a:r>
            <a:r>
              <a:rPr lang="ru-RU" sz="5400" dirty="0">
                <a:solidFill>
                  <a:srgbClr val="BF532B"/>
                </a:solidFill>
                <a:latin typeface="Constantia" panose="02030602050306030303" pitchFamily="18" charset="0"/>
              </a:rPr>
              <a:t>греческая</a:t>
            </a:r>
            <a:r>
              <a:rPr lang="ru-RU" sz="5400" dirty="0">
                <a:solidFill>
                  <a:srgbClr val="1F2A36"/>
                </a:solidFill>
                <a:latin typeface="Constantia" panose="02030602050306030303" pitchFamily="18" charset="0"/>
              </a:rPr>
              <a:t> </a:t>
            </a:r>
            <a:r>
              <a:rPr lang="ru-RU" sz="5400" dirty="0">
                <a:solidFill>
                  <a:srgbClr val="1F5E8C"/>
                </a:solidFill>
                <a:latin typeface="Constantia" panose="02030602050306030303" pitchFamily="18" charset="0"/>
              </a:rPr>
              <a:t>колонизация</a:t>
            </a:r>
            <a:r>
              <a:rPr lang="ru-RU" sz="5400" dirty="0">
                <a:solidFill>
                  <a:srgbClr val="1F2A36"/>
                </a:solidFill>
                <a:latin typeface="Constantia" panose="02030602050306030303" pitchFamily="18" charset="0"/>
              </a:rPr>
              <a:t>»</a:t>
            </a:r>
          </a:p>
        </p:txBody>
      </p:sp>
      <p:sp>
        <p:nvSpPr>
          <p:cNvPr id="11" name="Meander band">
            <a:extLst>
              <a:ext uri="{FF2B5EF4-FFF2-40B4-BE49-F238E27FC236}">
                <a16:creationId xmlns:a16="http://schemas.microsoft.com/office/drawing/2014/main" id="{9CE00F68-1BF2-4CA2-0E4B-418AFFBBEC65}"/>
              </a:ext>
            </a:extLst>
          </p:cNvPr>
          <p:cNvSpPr/>
          <p:nvPr/>
        </p:nvSpPr>
        <p:spPr>
          <a:xfrm>
            <a:off x="609600" y="4128516"/>
            <a:ext cx="2844801" cy="266701"/>
          </a:xfrm>
          <a:custGeom>
            <a:avLst/>
            <a:gdLst/>
            <a:ahLst/>
            <a:cxnLst/>
            <a:rect l="0" t="0" r="0" b="0"/>
            <a:pathLst>
              <a:path w="2844801" h="266701">
                <a:moveTo>
                  <a:pt x="0" y="266700"/>
                </a:moveTo>
                <a:lnTo>
                  <a:pt x="0" y="266700"/>
                </a:lnTo>
                <a:lnTo>
                  <a:pt x="0" y="0"/>
                </a:lnTo>
                <a:lnTo>
                  <a:pt x="266700" y="0"/>
                </a:lnTo>
                <a:lnTo>
                  <a:pt x="266700" y="177800"/>
                </a:lnTo>
                <a:lnTo>
                  <a:pt x="88900" y="177800"/>
                </a:lnTo>
                <a:lnTo>
                  <a:pt x="88900" y="88900"/>
                </a:lnTo>
                <a:lnTo>
                  <a:pt x="177800" y="88900"/>
                </a:lnTo>
                <a:lnTo>
                  <a:pt x="177800" y="266700"/>
                </a:lnTo>
                <a:lnTo>
                  <a:pt x="355600" y="266700"/>
                </a:lnTo>
                <a:lnTo>
                  <a:pt x="355600" y="266700"/>
                </a:lnTo>
                <a:lnTo>
                  <a:pt x="355600" y="0"/>
                </a:lnTo>
                <a:lnTo>
                  <a:pt x="622300" y="0"/>
                </a:lnTo>
                <a:lnTo>
                  <a:pt x="622300" y="177800"/>
                </a:lnTo>
                <a:lnTo>
                  <a:pt x="444500" y="177800"/>
                </a:lnTo>
                <a:lnTo>
                  <a:pt x="444500" y="88900"/>
                </a:lnTo>
                <a:lnTo>
                  <a:pt x="533400" y="88900"/>
                </a:lnTo>
                <a:lnTo>
                  <a:pt x="533400" y="266700"/>
                </a:lnTo>
                <a:lnTo>
                  <a:pt x="711200" y="266700"/>
                </a:lnTo>
                <a:lnTo>
                  <a:pt x="711200" y="266700"/>
                </a:lnTo>
                <a:lnTo>
                  <a:pt x="711200" y="0"/>
                </a:lnTo>
                <a:lnTo>
                  <a:pt x="977900" y="0"/>
                </a:lnTo>
                <a:lnTo>
                  <a:pt x="977900" y="177800"/>
                </a:lnTo>
                <a:lnTo>
                  <a:pt x="800100" y="177800"/>
                </a:lnTo>
                <a:lnTo>
                  <a:pt x="800100" y="88900"/>
                </a:lnTo>
                <a:lnTo>
                  <a:pt x="889000" y="88900"/>
                </a:lnTo>
                <a:lnTo>
                  <a:pt x="889000" y="266700"/>
                </a:lnTo>
                <a:lnTo>
                  <a:pt x="1066800" y="266700"/>
                </a:lnTo>
                <a:lnTo>
                  <a:pt x="1066800" y="266700"/>
                </a:lnTo>
                <a:lnTo>
                  <a:pt x="1066800" y="0"/>
                </a:lnTo>
                <a:lnTo>
                  <a:pt x="1333500" y="0"/>
                </a:lnTo>
                <a:lnTo>
                  <a:pt x="1333500" y="177800"/>
                </a:lnTo>
                <a:lnTo>
                  <a:pt x="1155700" y="177800"/>
                </a:lnTo>
                <a:lnTo>
                  <a:pt x="1155700" y="88900"/>
                </a:lnTo>
                <a:lnTo>
                  <a:pt x="1244600" y="88900"/>
                </a:lnTo>
                <a:lnTo>
                  <a:pt x="1244600" y="266700"/>
                </a:lnTo>
                <a:lnTo>
                  <a:pt x="1422400" y="266700"/>
                </a:lnTo>
                <a:lnTo>
                  <a:pt x="1422400" y="266700"/>
                </a:lnTo>
                <a:lnTo>
                  <a:pt x="1422400" y="0"/>
                </a:lnTo>
                <a:lnTo>
                  <a:pt x="1689100" y="0"/>
                </a:lnTo>
                <a:lnTo>
                  <a:pt x="1689100" y="177800"/>
                </a:lnTo>
                <a:lnTo>
                  <a:pt x="1511300" y="177800"/>
                </a:lnTo>
                <a:lnTo>
                  <a:pt x="1511300" y="88900"/>
                </a:lnTo>
                <a:lnTo>
                  <a:pt x="1600200" y="88900"/>
                </a:lnTo>
                <a:lnTo>
                  <a:pt x="1600200" y="266700"/>
                </a:lnTo>
                <a:lnTo>
                  <a:pt x="1778000" y="266700"/>
                </a:lnTo>
                <a:lnTo>
                  <a:pt x="1778000" y="266700"/>
                </a:lnTo>
                <a:lnTo>
                  <a:pt x="1778000" y="0"/>
                </a:lnTo>
                <a:lnTo>
                  <a:pt x="2044700" y="0"/>
                </a:lnTo>
                <a:lnTo>
                  <a:pt x="2044700" y="177800"/>
                </a:lnTo>
                <a:lnTo>
                  <a:pt x="1866900" y="177800"/>
                </a:lnTo>
                <a:lnTo>
                  <a:pt x="1866900" y="88900"/>
                </a:lnTo>
                <a:lnTo>
                  <a:pt x="1955800" y="88900"/>
                </a:lnTo>
                <a:lnTo>
                  <a:pt x="1955800" y="266700"/>
                </a:lnTo>
                <a:lnTo>
                  <a:pt x="2133600" y="266700"/>
                </a:lnTo>
                <a:lnTo>
                  <a:pt x="2133600" y="266700"/>
                </a:lnTo>
                <a:lnTo>
                  <a:pt x="2133600" y="0"/>
                </a:lnTo>
                <a:lnTo>
                  <a:pt x="2400300" y="0"/>
                </a:lnTo>
                <a:lnTo>
                  <a:pt x="2400300" y="177800"/>
                </a:lnTo>
                <a:lnTo>
                  <a:pt x="2222500" y="177800"/>
                </a:lnTo>
                <a:lnTo>
                  <a:pt x="2222500" y="88900"/>
                </a:lnTo>
                <a:lnTo>
                  <a:pt x="2311400" y="88900"/>
                </a:lnTo>
                <a:lnTo>
                  <a:pt x="2311400" y="266700"/>
                </a:lnTo>
                <a:lnTo>
                  <a:pt x="2489200" y="266700"/>
                </a:lnTo>
                <a:lnTo>
                  <a:pt x="2489200" y="266700"/>
                </a:lnTo>
                <a:lnTo>
                  <a:pt x="2489200" y="0"/>
                </a:lnTo>
                <a:lnTo>
                  <a:pt x="2755900" y="0"/>
                </a:lnTo>
                <a:lnTo>
                  <a:pt x="2755900" y="177800"/>
                </a:lnTo>
                <a:lnTo>
                  <a:pt x="2578100" y="177800"/>
                </a:lnTo>
                <a:lnTo>
                  <a:pt x="2578100" y="88900"/>
                </a:lnTo>
                <a:lnTo>
                  <a:pt x="2667000" y="88900"/>
                </a:lnTo>
                <a:lnTo>
                  <a:pt x="2667000" y="266700"/>
                </a:lnTo>
                <a:lnTo>
                  <a:pt x="2844800" y="266700"/>
                </a:lnTo>
              </a:path>
            </a:pathLst>
          </a:custGeom>
          <a:ln w="19050">
            <a:solidFill>
              <a:srgbClr val="BF53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Wave line">
            <a:extLst>
              <a:ext uri="{FF2B5EF4-FFF2-40B4-BE49-F238E27FC236}">
                <a16:creationId xmlns:a16="http://schemas.microsoft.com/office/drawing/2014/main" id="{DD357CC4-0572-C72B-1D0C-C13F1F4314BA}"/>
              </a:ext>
            </a:extLst>
          </p:cNvPr>
          <p:cNvSpPr/>
          <p:nvPr/>
        </p:nvSpPr>
        <p:spPr>
          <a:xfrm>
            <a:off x="609600" y="4636516"/>
            <a:ext cx="4572001" cy="101601"/>
          </a:xfrm>
          <a:custGeom>
            <a:avLst/>
            <a:gdLst/>
            <a:ahLst/>
            <a:cxnLst/>
            <a:rect l="0" t="0" r="0" b="0"/>
            <a:pathLst>
              <a:path w="4572001" h="101601">
                <a:moveTo>
                  <a:pt x="0" y="50800"/>
                </a:moveTo>
                <a:lnTo>
                  <a:pt x="38100" y="82473"/>
                </a:lnTo>
                <a:lnTo>
                  <a:pt x="76200" y="100326"/>
                </a:lnTo>
                <a:lnTo>
                  <a:pt x="114300" y="96569"/>
                </a:lnTo>
                <a:lnTo>
                  <a:pt x="152400" y="72841"/>
                </a:lnTo>
                <a:lnTo>
                  <a:pt x="190500" y="39496"/>
                </a:lnTo>
                <a:lnTo>
                  <a:pt x="228600" y="11083"/>
                </a:lnTo>
                <a:lnTo>
                  <a:pt x="266700" y="0"/>
                </a:lnTo>
                <a:lnTo>
                  <a:pt x="304800" y="11083"/>
                </a:lnTo>
                <a:lnTo>
                  <a:pt x="342900" y="39496"/>
                </a:lnTo>
                <a:lnTo>
                  <a:pt x="381000" y="72841"/>
                </a:lnTo>
                <a:lnTo>
                  <a:pt x="419100" y="96569"/>
                </a:lnTo>
                <a:lnTo>
                  <a:pt x="457200" y="100326"/>
                </a:lnTo>
                <a:lnTo>
                  <a:pt x="495300" y="82473"/>
                </a:lnTo>
                <a:lnTo>
                  <a:pt x="533400" y="50800"/>
                </a:lnTo>
                <a:lnTo>
                  <a:pt x="571500" y="19127"/>
                </a:lnTo>
                <a:lnTo>
                  <a:pt x="609600" y="1273"/>
                </a:lnTo>
                <a:lnTo>
                  <a:pt x="647700" y="5031"/>
                </a:lnTo>
                <a:lnTo>
                  <a:pt x="685800" y="28759"/>
                </a:lnTo>
                <a:lnTo>
                  <a:pt x="723900" y="62104"/>
                </a:lnTo>
                <a:lnTo>
                  <a:pt x="762000" y="90517"/>
                </a:lnTo>
                <a:lnTo>
                  <a:pt x="800100" y="101600"/>
                </a:lnTo>
                <a:lnTo>
                  <a:pt x="838200" y="90517"/>
                </a:lnTo>
                <a:lnTo>
                  <a:pt x="876300" y="62104"/>
                </a:lnTo>
                <a:lnTo>
                  <a:pt x="914400" y="28759"/>
                </a:lnTo>
                <a:lnTo>
                  <a:pt x="952500" y="5031"/>
                </a:lnTo>
                <a:lnTo>
                  <a:pt x="990600" y="1273"/>
                </a:lnTo>
                <a:lnTo>
                  <a:pt x="1028700" y="19127"/>
                </a:lnTo>
                <a:lnTo>
                  <a:pt x="1066800" y="50800"/>
                </a:lnTo>
                <a:lnTo>
                  <a:pt x="1104900" y="82473"/>
                </a:lnTo>
                <a:lnTo>
                  <a:pt x="1143000" y="100326"/>
                </a:lnTo>
                <a:lnTo>
                  <a:pt x="1181100" y="96569"/>
                </a:lnTo>
                <a:lnTo>
                  <a:pt x="1219200" y="72841"/>
                </a:lnTo>
                <a:lnTo>
                  <a:pt x="1257300" y="39496"/>
                </a:lnTo>
                <a:lnTo>
                  <a:pt x="1295400" y="11083"/>
                </a:lnTo>
                <a:lnTo>
                  <a:pt x="1333500" y="0"/>
                </a:lnTo>
                <a:lnTo>
                  <a:pt x="1371600" y="11083"/>
                </a:lnTo>
                <a:lnTo>
                  <a:pt x="1409700" y="39496"/>
                </a:lnTo>
                <a:lnTo>
                  <a:pt x="1447800" y="72841"/>
                </a:lnTo>
                <a:lnTo>
                  <a:pt x="1485900" y="96569"/>
                </a:lnTo>
                <a:lnTo>
                  <a:pt x="1524000" y="100326"/>
                </a:lnTo>
                <a:lnTo>
                  <a:pt x="1562100" y="82473"/>
                </a:lnTo>
                <a:lnTo>
                  <a:pt x="1600200" y="50800"/>
                </a:lnTo>
                <a:lnTo>
                  <a:pt x="1638300" y="19127"/>
                </a:lnTo>
                <a:lnTo>
                  <a:pt x="1676400" y="1273"/>
                </a:lnTo>
                <a:lnTo>
                  <a:pt x="1714500" y="5031"/>
                </a:lnTo>
                <a:lnTo>
                  <a:pt x="1752600" y="28759"/>
                </a:lnTo>
                <a:lnTo>
                  <a:pt x="1790700" y="62104"/>
                </a:lnTo>
                <a:lnTo>
                  <a:pt x="1828800" y="90517"/>
                </a:lnTo>
                <a:lnTo>
                  <a:pt x="1866900" y="101600"/>
                </a:lnTo>
                <a:lnTo>
                  <a:pt x="1905000" y="90517"/>
                </a:lnTo>
                <a:lnTo>
                  <a:pt x="1943100" y="62104"/>
                </a:lnTo>
                <a:lnTo>
                  <a:pt x="1981200" y="28759"/>
                </a:lnTo>
                <a:lnTo>
                  <a:pt x="2019300" y="5031"/>
                </a:lnTo>
                <a:lnTo>
                  <a:pt x="2057400" y="1273"/>
                </a:lnTo>
                <a:lnTo>
                  <a:pt x="2095500" y="19127"/>
                </a:lnTo>
                <a:lnTo>
                  <a:pt x="2133600" y="50800"/>
                </a:lnTo>
                <a:lnTo>
                  <a:pt x="2171700" y="82473"/>
                </a:lnTo>
                <a:lnTo>
                  <a:pt x="2209800" y="100326"/>
                </a:lnTo>
                <a:lnTo>
                  <a:pt x="2247900" y="96569"/>
                </a:lnTo>
                <a:lnTo>
                  <a:pt x="2286000" y="72841"/>
                </a:lnTo>
                <a:lnTo>
                  <a:pt x="2324100" y="39496"/>
                </a:lnTo>
                <a:lnTo>
                  <a:pt x="2362200" y="11083"/>
                </a:lnTo>
                <a:lnTo>
                  <a:pt x="2400300" y="0"/>
                </a:lnTo>
                <a:lnTo>
                  <a:pt x="2438400" y="11083"/>
                </a:lnTo>
                <a:lnTo>
                  <a:pt x="2476500" y="39496"/>
                </a:lnTo>
                <a:lnTo>
                  <a:pt x="2514600" y="72841"/>
                </a:lnTo>
                <a:lnTo>
                  <a:pt x="2552700" y="96569"/>
                </a:lnTo>
                <a:lnTo>
                  <a:pt x="2590800" y="100326"/>
                </a:lnTo>
                <a:lnTo>
                  <a:pt x="2628900" y="82473"/>
                </a:lnTo>
                <a:lnTo>
                  <a:pt x="2667000" y="50800"/>
                </a:lnTo>
                <a:lnTo>
                  <a:pt x="2705100" y="19127"/>
                </a:lnTo>
                <a:lnTo>
                  <a:pt x="2743200" y="1273"/>
                </a:lnTo>
                <a:lnTo>
                  <a:pt x="2781300" y="5031"/>
                </a:lnTo>
                <a:lnTo>
                  <a:pt x="2819400" y="28759"/>
                </a:lnTo>
                <a:lnTo>
                  <a:pt x="2857500" y="62104"/>
                </a:lnTo>
                <a:lnTo>
                  <a:pt x="2895600" y="90517"/>
                </a:lnTo>
                <a:lnTo>
                  <a:pt x="2933700" y="101600"/>
                </a:lnTo>
                <a:lnTo>
                  <a:pt x="2971800" y="90517"/>
                </a:lnTo>
                <a:lnTo>
                  <a:pt x="3009900" y="62104"/>
                </a:lnTo>
                <a:lnTo>
                  <a:pt x="3048000" y="28759"/>
                </a:lnTo>
                <a:lnTo>
                  <a:pt x="3086100" y="5031"/>
                </a:lnTo>
                <a:lnTo>
                  <a:pt x="3124200" y="1273"/>
                </a:lnTo>
                <a:lnTo>
                  <a:pt x="3162300" y="19127"/>
                </a:lnTo>
                <a:lnTo>
                  <a:pt x="3200400" y="50800"/>
                </a:lnTo>
                <a:lnTo>
                  <a:pt x="3238500" y="82473"/>
                </a:lnTo>
                <a:lnTo>
                  <a:pt x="3276600" y="100326"/>
                </a:lnTo>
                <a:lnTo>
                  <a:pt x="3314700" y="96569"/>
                </a:lnTo>
                <a:lnTo>
                  <a:pt x="3352800" y="72841"/>
                </a:lnTo>
                <a:lnTo>
                  <a:pt x="3390900" y="39496"/>
                </a:lnTo>
                <a:lnTo>
                  <a:pt x="3429000" y="11083"/>
                </a:lnTo>
                <a:lnTo>
                  <a:pt x="3467100" y="0"/>
                </a:lnTo>
                <a:lnTo>
                  <a:pt x="3505200" y="11083"/>
                </a:lnTo>
                <a:lnTo>
                  <a:pt x="3543300" y="39496"/>
                </a:lnTo>
                <a:lnTo>
                  <a:pt x="3581400" y="72841"/>
                </a:lnTo>
                <a:lnTo>
                  <a:pt x="3619500" y="96569"/>
                </a:lnTo>
                <a:lnTo>
                  <a:pt x="3657600" y="100326"/>
                </a:lnTo>
                <a:lnTo>
                  <a:pt x="3695700" y="82473"/>
                </a:lnTo>
                <a:lnTo>
                  <a:pt x="3733800" y="50800"/>
                </a:lnTo>
                <a:lnTo>
                  <a:pt x="3771900" y="19127"/>
                </a:lnTo>
                <a:lnTo>
                  <a:pt x="3810000" y="1273"/>
                </a:lnTo>
                <a:lnTo>
                  <a:pt x="3848100" y="5031"/>
                </a:lnTo>
                <a:lnTo>
                  <a:pt x="3886200" y="28759"/>
                </a:lnTo>
                <a:lnTo>
                  <a:pt x="3924300" y="62104"/>
                </a:lnTo>
                <a:lnTo>
                  <a:pt x="3962400" y="90517"/>
                </a:lnTo>
                <a:lnTo>
                  <a:pt x="4000500" y="101600"/>
                </a:lnTo>
                <a:lnTo>
                  <a:pt x="4038600" y="90517"/>
                </a:lnTo>
                <a:lnTo>
                  <a:pt x="4076700" y="62104"/>
                </a:lnTo>
                <a:lnTo>
                  <a:pt x="4114800" y="28759"/>
                </a:lnTo>
                <a:lnTo>
                  <a:pt x="4152900" y="5031"/>
                </a:lnTo>
                <a:lnTo>
                  <a:pt x="4191000" y="1273"/>
                </a:lnTo>
                <a:lnTo>
                  <a:pt x="4229100" y="19127"/>
                </a:lnTo>
                <a:lnTo>
                  <a:pt x="4267200" y="50800"/>
                </a:lnTo>
                <a:lnTo>
                  <a:pt x="4305300" y="82473"/>
                </a:lnTo>
                <a:lnTo>
                  <a:pt x="4343400" y="100326"/>
                </a:lnTo>
                <a:lnTo>
                  <a:pt x="4381500" y="96569"/>
                </a:lnTo>
                <a:lnTo>
                  <a:pt x="4419600" y="72841"/>
                </a:lnTo>
                <a:lnTo>
                  <a:pt x="4457700" y="39496"/>
                </a:lnTo>
                <a:lnTo>
                  <a:pt x="4495800" y="11083"/>
                </a:lnTo>
                <a:lnTo>
                  <a:pt x="4533900" y="0"/>
                </a:lnTo>
                <a:lnTo>
                  <a:pt x="4572000" y="11083"/>
                </a:lnTo>
              </a:path>
            </a:pathLst>
          </a:custGeom>
          <a:ln w="19050">
            <a:solidFill>
              <a:srgbClr val="1F5E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Wave line">
            <a:extLst>
              <a:ext uri="{FF2B5EF4-FFF2-40B4-BE49-F238E27FC236}">
                <a16:creationId xmlns:a16="http://schemas.microsoft.com/office/drawing/2014/main" id="{BBD76665-07F2-2F15-A812-CFB598B3A692}"/>
              </a:ext>
            </a:extLst>
          </p:cNvPr>
          <p:cNvSpPr/>
          <p:nvPr/>
        </p:nvSpPr>
        <p:spPr>
          <a:xfrm>
            <a:off x="609600" y="4788916"/>
            <a:ext cx="4572001" cy="101601"/>
          </a:xfrm>
          <a:custGeom>
            <a:avLst/>
            <a:gdLst/>
            <a:ahLst/>
            <a:cxnLst/>
            <a:rect l="0" t="0" r="0" b="0"/>
            <a:pathLst>
              <a:path w="4572001" h="101601">
                <a:moveTo>
                  <a:pt x="0" y="50800"/>
                </a:moveTo>
                <a:lnTo>
                  <a:pt x="38100" y="82473"/>
                </a:lnTo>
                <a:lnTo>
                  <a:pt x="76200" y="100326"/>
                </a:lnTo>
                <a:lnTo>
                  <a:pt x="114300" y="96569"/>
                </a:lnTo>
                <a:lnTo>
                  <a:pt x="152400" y="72841"/>
                </a:lnTo>
                <a:lnTo>
                  <a:pt x="190500" y="39496"/>
                </a:lnTo>
                <a:lnTo>
                  <a:pt x="228600" y="11083"/>
                </a:lnTo>
                <a:lnTo>
                  <a:pt x="266700" y="0"/>
                </a:lnTo>
                <a:lnTo>
                  <a:pt x="304800" y="11083"/>
                </a:lnTo>
                <a:lnTo>
                  <a:pt x="342900" y="39496"/>
                </a:lnTo>
                <a:lnTo>
                  <a:pt x="381000" y="72841"/>
                </a:lnTo>
                <a:lnTo>
                  <a:pt x="419100" y="96569"/>
                </a:lnTo>
                <a:lnTo>
                  <a:pt x="457200" y="100326"/>
                </a:lnTo>
                <a:lnTo>
                  <a:pt x="495300" y="82473"/>
                </a:lnTo>
                <a:lnTo>
                  <a:pt x="533400" y="50800"/>
                </a:lnTo>
                <a:lnTo>
                  <a:pt x="571500" y="19127"/>
                </a:lnTo>
                <a:lnTo>
                  <a:pt x="609600" y="1273"/>
                </a:lnTo>
                <a:lnTo>
                  <a:pt x="647700" y="5031"/>
                </a:lnTo>
                <a:lnTo>
                  <a:pt x="685800" y="28759"/>
                </a:lnTo>
                <a:lnTo>
                  <a:pt x="723900" y="62104"/>
                </a:lnTo>
                <a:lnTo>
                  <a:pt x="762000" y="90517"/>
                </a:lnTo>
                <a:lnTo>
                  <a:pt x="800100" y="101600"/>
                </a:lnTo>
                <a:lnTo>
                  <a:pt x="838200" y="90517"/>
                </a:lnTo>
                <a:lnTo>
                  <a:pt x="876300" y="62104"/>
                </a:lnTo>
                <a:lnTo>
                  <a:pt x="914400" y="28759"/>
                </a:lnTo>
                <a:lnTo>
                  <a:pt x="952500" y="5031"/>
                </a:lnTo>
                <a:lnTo>
                  <a:pt x="990600" y="1273"/>
                </a:lnTo>
                <a:lnTo>
                  <a:pt x="1028700" y="19127"/>
                </a:lnTo>
                <a:lnTo>
                  <a:pt x="1066800" y="50800"/>
                </a:lnTo>
                <a:lnTo>
                  <a:pt x="1104900" y="82473"/>
                </a:lnTo>
                <a:lnTo>
                  <a:pt x="1143000" y="100326"/>
                </a:lnTo>
                <a:lnTo>
                  <a:pt x="1181100" y="96569"/>
                </a:lnTo>
                <a:lnTo>
                  <a:pt x="1219200" y="72841"/>
                </a:lnTo>
                <a:lnTo>
                  <a:pt x="1257300" y="39496"/>
                </a:lnTo>
                <a:lnTo>
                  <a:pt x="1295400" y="11083"/>
                </a:lnTo>
                <a:lnTo>
                  <a:pt x="1333500" y="0"/>
                </a:lnTo>
                <a:lnTo>
                  <a:pt x="1371600" y="11083"/>
                </a:lnTo>
                <a:lnTo>
                  <a:pt x="1409700" y="39496"/>
                </a:lnTo>
                <a:lnTo>
                  <a:pt x="1447800" y="72841"/>
                </a:lnTo>
                <a:lnTo>
                  <a:pt x="1485900" y="96569"/>
                </a:lnTo>
                <a:lnTo>
                  <a:pt x="1524000" y="100326"/>
                </a:lnTo>
                <a:lnTo>
                  <a:pt x="1562100" y="82473"/>
                </a:lnTo>
                <a:lnTo>
                  <a:pt x="1600200" y="50800"/>
                </a:lnTo>
                <a:lnTo>
                  <a:pt x="1638300" y="19127"/>
                </a:lnTo>
                <a:lnTo>
                  <a:pt x="1676400" y="1273"/>
                </a:lnTo>
                <a:lnTo>
                  <a:pt x="1714500" y="5031"/>
                </a:lnTo>
                <a:lnTo>
                  <a:pt x="1752600" y="28759"/>
                </a:lnTo>
                <a:lnTo>
                  <a:pt x="1790700" y="62104"/>
                </a:lnTo>
                <a:lnTo>
                  <a:pt x="1828800" y="90517"/>
                </a:lnTo>
                <a:lnTo>
                  <a:pt x="1866900" y="101600"/>
                </a:lnTo>
                <a:lnTo>
                  <a:pt x="1905000" y="90517"/>
                </a:lnTo>
                <a:lnTo>
                  <a:pt x="1943100" y="62104"/>
                </a:lnTo>
                <a:lnTo>
                  <a:pt x="1981200" y="28759"/>
                </a:lnTo>
                <a:lnTo>
                  <a:pt x="2019300" y="5031"/>
                </a:lnTo>
                <a:lnTo>
                  <a:pt x="2057400" y="1273"/>
                </a:lnTo>
                <a:lnTo>
                  <a:pt x="2095500" y="19127"/>
                </a:lnTo>
                <a:lnTo>
                  <a:pt x="2133600" y="50800"/>
                </a:lnTo>
                <a:lnTo>
                  <a:pt x="2171700" y="82473"/>
                </a:lnTo>
                <a:lnTo>
                  <a:pt x="2209800" y="100326"/>
                </a:lnTo>
                <a:lnTo>
                  <a:pt x="2247900" y="96569"/>
                </a:lnTo>
                <a:lnTo>
                  <a:pt x="2286000" y="72841"/>
                </a:lnTo>
                <a:lnTo>
                  <a:pt x="2324100" y="39496"/>
                </a:lnTo>
                <a:lnTo>
                  <a:pt x="2362200" y="11083"/>
                </a:lnTo>
                <a:lnTo>
                  <a:pt x="2400300" y="0"/>
                </a:lnTo>
                <a:lnTo>
                  <a:pt x="2438400" y="11083"/>
                </a:lnTo>
                <a:lnTo>
                  <a:pt x="2476500" y="39496"/>
                </a:lnTo>
                <a:lnTo>
                  <a:pt x="2514600" y="72841"/>
                </a:lnTo>
                <a:lnTo>
                  <a:pt x="2552700" y="96569"/>
                </a:lnTo>
                <a:lnTo>
                  <a:pt x="2590800" y="100326"/>
                </a:lnTo>
                <a:lnTo>
                  <a:pt x="2628900" y="82473"/>
                </a:lnTo>
                <a:lnTo>
                  <a:pt x="2667000" y="50800"/>
                </a:lnTo>
                <a:lnTo>
                  <a:pt x="2705100" y="19127"/>
                </a:lnTo>
                <a:lnTo>
                  <a:pt x="2743200" y="1273"/>
                </a:lnTo>
                <a:lnTo>
                  <a:pt x="2781300" y="5031"/>
                </a:lnTo>
                <a:lnTo>
                  <a:pt x="2819400" y="28759"/>
                </a:lnTo>
                <a:lnTo>
                  <a:pt x="2857500" y="62104"/>
                </a:lnTo>
                <a:lnTo>
                  <a:pt x="2895600" y="90517"/>
                </a:lnTo>
                <a:lnTo>
                  <a:pt x="2933700" y="101600"/>
                </a:lnTo>
                <a:lnTo>
                  <a:pt x="2971800" y="90517"/>
                </a:lnTo>
                <a:lnTo>
                  <a:pt x="3009900" y="62104"/>
                </a:lnTo>
                <a:lnTo>
                  <a:pt x="3048000" y="28759"/>
                </a:lnTo>
                <a:lnTo>
                  <a:pt x="3086100" y="5031"/>
                </a:lnTo>
                <a:lnTo>
                  <a:pt x="3124200" y="1273"/>
                </a:lnTo>
                <a:lnTo>
                  <a:pt x="3162300" y="19127"/>
                </a:lnTo>
                <a:lnTo>
                  <a:pt x="3200400" y="50800"/>
                </a:lnTo>
                <a:lnTo>
                  <a:pt x="3238500" y="82473"/>
                </a:lnTo>
                <a:lnTo>
                  <a:pt x="3276600" y="100326"/>
                </a:lnTo>
                <a:lnTo>
                  <a:pt x="3314700" y="96569"/>
                </a:lnTo>
                <a:lnTo>
                  <a:pt x="3352800" y="72841"/>
                </a:lnTo>
                <a:lnTo>
                  <a:pt x="3390900" y="39496"/>
                </a:lnTo>
                <a:lnTo>
                  <a:pt x="3429000" y="11083"/>
                </a:lnTo>
                <a:lnTo>
                  <a:pt x="3467100" y="0"/>
                </a:lnTo>
                <a:lnTo>
                  <a:pt x="3505200" y="11083"/>
                </a:lnTo>
                <a:lnTo>
                  <a:pt x="3543300" y="39496"/>
                </a:lnTo>
                <a:lnTo>
                  <a:pt x="3581400" y="72841"/>
                </a:lnTo>
                <a:lnTo>
                  <a:pt x="3619500" y="96569"/>
                </a:lnTo>
                <a:lnTo>
                  <a:pt x="3657600" y="100326"/>
                </a:lnTo>
                <a:lnTo>
                  <a:pt x="3695700" y="82473"/>
                </a:lnTo>
                <a:lnTo>
                  <a:pt x="3733800" y="50800"/>
                </a:lnTo>
                <a:lnTo>
                  <a:pt x="3771900" y="19127"/>
                </a:lnTo>
                <a:lnTo>
                  <a:pt x="3810000" y="1273"/>
                </a:lnTo>
                <a:lnTo>
                  <a:pt x="3848100" y="5031"/>
                </a:lnTo>
                <a:lnTo>
                  <a:pt x="3886200" y="28759"/>
                </a:lnTo>
                <a:lnTo>
                  <a:pt x="3924300" y="62104"/>
                </a:lnTo>
                <a:lnTo>
                  <a:pt x="3962400" y="90517"/>
                </a:lnTo>
                <a:lnTo>
                  <a:pt x="4000500" y="101600"/>
                </a:lnTo>
                <a:lnTo>
                  <a:pt x="4038600" y="90517"/>
                </a:lnTo>
                <a:lnTo>
                  <a:pt x="4076700" y="62104"/>
                </a:lnTo>
                <a:lnTo>
                  <a:pt x="4114800" y="28759"/>
                </a:lnTo>
                <a:lnTo>
                  <a:pt x="4152900" y="5031"/>
                </a:lnTo>
                <a:lnTo>
                  <a:pt x="4191000" y="1273"/>
                </a:lnTo>
                <a:lnTo>
                  <a:pt x="4229100" y="19127"/>
                </a:lnTo>
                <a:lnTo>
                  <a:pt x="4267200" y="50800"/>
                </a:lnTo>
                <a:lnTo>
                  <a:pt x="4305300" y="82473"/>
                </a:lnTo>
                <a:lnTo>
                  <a:pt x="4343400" y="100326"/>
                </a:lnTo>
                <a:lnTo>
                  <a:pt x="4381500" y="96569"/>
                </a:lnTo>
                <a:lnTo>
                  <a:pt x="4419600" y="72841"/>
                </a:lnTo>
                <a:lnTo>
                  <a:pt x="4457700" y="39496"/>
                </a:lnTo>
                <a:lnTo>
                  <a:pt x="4495800" y="11083"/>
                </a:lnTo>
                <a:lnTo>
                  <a:pt x="4533900" y="0"/>
                </a:lnTo>
                <a:lnTo>
                  <a:pt x="4572000" y="11083"/>
                </a:lnTo>
              </a:path>
            </a:pathLst>
          </a:custGeom>
          <a:ln w="12700">
            <a:solidFill>
              <a:srgbClr val="178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D8D49806-F963-3386-2F21-06FFF7F81FB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676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EF42EE-93DE-0199-E298-63FDDFDD7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A36"/>
                </a:solidFill>
                <a:latin typeface="Constantia" panose="02030602050306030303" pitchFamily="18" charset="0"/>
              </a:rPr>
              <a:t>Введение в тему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9237995A-52FB-85E6-EEA3-A1BD3B8EE5C9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F53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BB504C3-ED04-158E-FB7F-16A8C9E9D0D1}"/>
              </a:ext>
            </a:extLst>
          </p:cNvPr>
          <p:cNvCxnSpPr/>
          <p:nvPr/>
        </p:nvCxnSpPr>
        <p:spPr>
          <a:xfrm>
            <a:off x="2235200" y="1080770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Greek coast" descr="Горное побережье Греции: узкие полосы пригодной для пашни земли между горами и морем. Современная фотография">
            <a:extLst>
              <a:ext uri="{FF2B5EF4-FFF2-40B4-BE49-F238E27FC236}">
                <a16:creationId xmlns:a16="http://schemas.microsoft.com/office/drawing/2014/main" id="{9BEB36B4-968C-62DE-5B30-5667EAAE7F3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7000"/>
            <a:ext cx="5080000" cy="49530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Intro text">
            <a:extLst>
              <a:ext uri="{FF2B5EF4-FFF2-40B4-BE49-F238E27FC236}">
                <a16:creationId xmlns:a16="http://schemas.microsoft.com/office/drawing/2014/main" id="{29F6CA5C-1006-F577-1B1B-34D0DB5DC500}"/>
              </a:ext>
            </a:extLst>
          </p:cNvPr>
          <p:cNvSpPr txBox="1"/>
          <p:nvPr/>
        </p:nvSpPr>
        <p:spPr>
          <a:xfrm>
            <a:off x="6096000" y="1498600"/>
            <a:ext cx="5486400" cy="338620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2000"/>
              </a:lnSpc>
            </a:pPr>
            <a:r>
              <a:rPr lang="ru-RU" sz="2800" dirty="0">
                <a:solidFill>
                  <a:srgbClr val="1F2A36"/>
                </a:solidFill>
                <a:latin typeface="Segoe UI" panose="020B0502040204020203" pitchFamily="34" charset="0"/>
              </a:rPr>
              <a:t>Из-за </a:t>
            </a:r>
            <a:r>
              <a:rPr lang="ru-RU" sz="2800" b="1" dirty="0">
                <a:solidFill>
                  <a:srgbClr val="BF532B"/>
                </a:solidFill>
                <a:latin typeface="Segoe UI" panose="020B0502040204020203" pitchFamily="34" charset="0"/>
              </a:rPr>
              <a:t>ограниченности территорий</a:t>
            </a:r>
            <a:r>
              <a:rPr lang="ru-RU" sz="2800" dirty="0">
                <a:solidFill>
                  <a:srgbClr val="1F2A36"/>
                </a:solidFill>
                <a:latin typeface="Segoe UI" panose="020B0502040204020203" pitchFamily="34" charset="0"/>
              </a:rPr>
              <a:t> античные государства прибегали к принудительной эмиграции. В Греции этот процесс получил название </a:t>
            </a:r>
            <a:r>
              <a:rPr lang="ru-RU" sz="3000" b="1" dirty="0">
                <a:solidFill>
                  <a:srgbClr val="1F5E8C"/>
                </a:solidFill>
                <a:latin typeface="Constantia" panose="02030602050306030303" pitchFamily="18" charset="0"/>
              </a:rPr>
              <a:t>«Великая греческая колонизация».</a:t>
            </a:r>
          </a:p>
        </p:txBody>
      </p:sp>
      <p:sp>
        <p:nvSpPr>
          <p:cNvPr id="8" name="Signature 100ballnik.com">
            <a:extLst>
              <a:ext uri="{FF2B5EF4-FFF2-40B4-BE49-F238E27FC236}">
                <a16:creationId xmlns:a16="http://schemas.microsoft.com/office/drawing/2014/main" id="{28CDA385-9C4A-5ADC-31F6-ACC73EFD319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901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E2E3DB9-FE2D-1D46-8D97-1167A532D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A36"/>
                </a:solidFill>
                <a:latin typeface="Constantia" panose="02030602050306030303" pitchFamily="18" charset="0"/>
              </a:rPr>
              <a:t>Причины колонизации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DABE3E2F-D1FE-C0A8-B5D7-7EB38F5B8B64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F53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8B2072A6-A8FB-716E-AC7F-2F3D566C1090}"/>
              </a:ext>
            </a:extLst>
          </p:cNvPr>
          <p:cNvCxnSpPr/>
          <p:nvPr/>
        </p:nvCxnSpPr>
        <p:spPr>
          <a:xfrm>
            <a:off x="2235200" y="1080770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use land card">
            <a:extLst>
              <a:ext uri="{FF2B5EF4-FFF2-40B4-BE49-F238E27FC236}">
                <a16:creationId xmlns:a16="http://schemas.microsoft.com/office/drawing/2014/main" id="{43482570-F61D-AF8D-0F7B-D1FCE638AD98}"/>
              </a:ext>
            </a:extLst>
          </p:cNvPr>
          <p:cNvSpPr/>
          <p:nvPr/>
        </p:nvSpPr>
        <p:spPr>
          <a:xfrm>
            <a:off x="609600" y="1422400"/>
            <a:ext cx="3810000" cy="1757680"/>
          </a:xfrm>
          <a:prstGeom prst="roundRect">
            <a:avLst>
              <a:gd name="adj" fmla="val 6000"/>
            </a:avLst>
          </a:prstGeom>
          <a:solidFill>
            <a:srgbClr val="EAEF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ause land">
            <a:extLst>
              <a:ext uri="{FF2B5EF4-FFF2-40B4-BE49-F238E27FC236}">
                <a16:creationId xmlns:a16="http://schemas.microsoft.com/office/drawing/2014/main" id="{ED4CBE7F-B0BD-0183-210D-6DFC72CB8BB6}"/>
              </a:ext>
            </a:extLst>
          </p:cNvPr>
          <p:cNvSpPr txBox="1"/>
          <p:nvPr/>
        </p:nvSpPr>
        <p:spPr>
          <a:xfrm>
            <a:off x="889000" y="1600200"/>
            <a:ext cx="33274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Древняя Греция не имела большого количества </a:t>
            </a:r>
            <a:r>
              <a:rPr lang="ru-RU" sz="2300" b="1" dirty="0">
                <a:solidFill>
                  <a:srgbClr val="687A30"/>
                </a:solidFill>
                <a:latin typeface="Segoe UI" panose="020B0502040204020203" pitchFamily="34" charset="0"/>
              </a:rPr>
              <a:t>пахотной земли.</a:t>
            </a:r>
          </a:p>
        </p:txBody>
      </p:sp>
      <p:sp>
        <p:nvSpPr>
          <p:cNvPr id="7" name="Cause land bar">
            <a:extLst>
              <a:ext uri="{FF2B5EF4-FFF2-40B4-BE49-F238E27FC236}">
                <a16:creationId xmlns:a16="http://schemas.microsoft.com/office/drawing/2014/main" id="{F97E4236-1775-A1AA-3D4D-94996E1F0FB4}"/>
              </a:ext>
            </a:extLst>
          </p:cNvPr>
          <p:cNvSpPr/>
          <p:nvPr/>
        </p:nvSpPr>
        <p:spPr>
          <a:xfrm>
            <a:off x="711200" y="1549400"/>
            <a:ext cx="50800" cy="150368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ause people card">
            <a:extLst>
              <a:ext uri="{FF2B5EF4-FFF2-40B4-BE49-F238E27FC236}">
                <a16:creationId xmlns:a16="http://schemas.microsoft.com/office/drawing/2014/main" id="{08A8772F-0599-6EFF-DB77-798F4689EE52}"/>
              </a:ext>
            </a:extLst>
          </p:cNvPr>
          <p:cNvSpPr/>
          <p:nvPr/>
        </p:nvSpPr>
        <p:spPr>
          <a:xfrm>
            <a:off x="4673600" y="1422400"/>
            <a:ext cx="3810000" cy="1757680"/>
          </a:xfrm>
          <a:prstGeom prst="roundRect">
            <a:avLst>
              <a:gd name="adj" fmla="val 6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ause people">
            <a:extLst>
              <a:ext uri="{FF2B5EF4-FFF2-40B4-BE49-F238E27FC236}">
                <a16:creationId xmlns:a16="http://schemas.microsoft.com/office/drawing/2014/main" id="{20D50D93-3FB3-CD0C-2019-9065C4FD17E8}"/>
              </a:ext>
            </a:extLst>
          </p:cNvPr>
          <p:cNvSpPr txBox="1"/>
          <p:nvPr/>
        </p:nvSpPr>
        <p:spPr>
          <a:xfrm>
            <a:off x="4953000" y="1600200"/>
            <a:ext cx="33274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E8C2C"/>
                </a:solidFill>
                <a:latin typeface="Segoe UI" panose="020B0502040204020203" pitchFamily="34" charset="0"/>
              </a:rPr>
              <a:t>Быстро растущему населению</a:t>
            </a: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 страны требовались продукты питания.</a:t>
            </a:r>
          </a:p>
        </p:txBody>
      </p:sp>
      <p:sp>
        <p:nvSpPr>
          <p:cNvPr id="10" name="Cause people bar">
            <a:extLst>
              <a:ext uri="{FF2B5EF4-FFF2-40B4-BE49-F238E27FC236}">
                <a16:creationId xmlns:a16="http://schemas.microsoft.com/office/drawing/2014/main" id="{202DC0B0-D185-51A2-2EE8-8AA6C7EB9FB3}"/>
              </a:ext>
            </a:extLst>
          </p:cNvPr>
          <p:cNvSpPr/>
          <p:nvPr/>
        </p:nvSpPr>
        <p:spPr>
          <a:xfrm>
            <a:off x="4775200" y="1549400"/>
            <a:ext cx="50800" cy="1503680"/>
          </a:xfrm>
          <a:prstGeom prst="rect">
            <a:avLst/>
          </a:prstGeom>
          <a:solidFill>
            <a:srgbClr val="BE8C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Arrow">
            <a:extLst>
              <a:ext uri="{FF2B5EF4-FFF2-40B4-BE49-F238E27FC236}">
                <a16:creationId xmlns:a16="http://schemas.microsoft.com/office/drawing/2014/main" id="{502A83C9-83A9-2336-5D8E-65BA1595B634}"/>
              </a:ext>
            </a:extLst>
          </p:cNvPr>
          <p:cNvCxnSpPr/>
          <p:nvPr/>
        </p:nvCxnSpPr>
        <p:spPr>
          <a:xfrm>
            <a:off x="2514600" y="3256280"/>
            <a:ext cx="1295400" cy="431800"/>
          </a:xfrm>
          <a:prstGeom prst="line">
            <a:avLst/>
          </a:prstGeom>
          <a:ln w="28575">
            <a:solidFill>
              <a:srgbClr val="BF53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Arrow">
            <a:extLst>
              <a:ext uri="{FF2B5EF4-FFF2-40B4-BE49-F238E27FC236}">
                <a16:creationId xmlns:a16="http://schemas.microsoft.com/office/drawing/2014/main" id="{A53898EB-16B5-164A-1039-F540A916B16A}"/>
              </a:ext>
            </a:extLst>
          </p:cNvPr>
          <p:cNvCxnSpPr/>
          <p:nvPr/>
        </p:nvCxnSpPr>
        <p:spPr>
          <a:xfrm flipH="1">
            <a:off x="5283200" y="3256280"/>
            <a:ext cx="1295400" cy="431800"/>
          </a:xfrm>
          <a:prstGeom prst="line">
            <a:avLst/>
          </a:prstGeom>
          <a:ln w="28575">
            <a:solidFill>
              <a:srgbClr val="BF53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Main causes card">
            <a:extLst>
              <a:ext uri="{FF2B5EF4-FFF2-40B4-BE49-F238E27FC236}">
                <a16:creationId xmlns:a16="http://schemas.microsoft.com/office/drawing/2014/main" id="{EC18FD71-E6A0-7705-1958-E038F7513773}"/>
              </a:ext>
            </a:extLst>
          </p:cNvPr>
          <p:cNvSpPr/>
          <p:nvPr/>
        </p:nvSpPr>
        <p:spPr>
          <a:xfrm>
            <a:off x="1625600" y="3764280"/>
            <a:ext cx="5842000" cy="1452880"/>
          </a:xfrm>
          <a:prstGeom prst="roundRect">
            <a:avLst>
              <a:gd name="adj" fmla="val 6000"/>
            </a:avLst>
          </a:prstGeom>
          <a:solidFill>
            <a:srgbClr val="F7E2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in causes">
            <a:extLst>
              <a:ext uri="{FF2B5EF4-FFF2-40B4-BE49-F238E27FC236}">
                <a16:creationId xmlns:a16="http://schemas.microsoft.com/office/drawing/2014/main" id="{5BA73C3A-5764-5D28-9F63-DF50D1205D98}"/>
              </a:ext>
            </a:extLst>
          </p:cNvPr>
          <p:cNvSpPr txBox="1"/>
          <p:nvPr/>
        </p:nvSpPr>
        <p:spPr>
          <a:xfrm>
            <a:off x="1905000" y="3942080"/>
            <a:ext cx="53594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1F2A36"/>
                </a:solidFill>
                <a:latin typeface="Segoe UI" panose="020B0502040204020203" pitchFamily="34" charset="0"/>
              </a:rPr>
              <a:t>Острая </a:t>
            </a:r>
            <a:r>
              <a:rPr lang="ru-RU" sz="2400" b="1" dirty="0">
                <a:solidFill>
                  <a:srgbClr val="BF532B"/>
                </a:solidFill>
                <a:latin typeface="Segoe UI" panose="020B0502040204020203" pitchFamily="34" charset="0"/>
              </a:rPr>
              <a:t>нехватка земли и перенаселение</a:t>
            </a:r>
            <a:r>
              <a:rPr lang="ru-RU" sz="2400" dirty="0">
                <a:solidFill>
                  <a:srgbClr val="1F2A36"/>
                </a:solidFill>
                <a:latin typeface="Segoe UI" panose="020B0502040204020203" pitchFamily="34" charset="0"/>
              </a:rPr>
              <a:t> были главными причинами колонизации.</a:t>
            </a:r>
          </a:p>
        </p:txBody>
      </p:sp>
      <p:sp>
        <p:nvSpPr>
          <p:cNvPr id="15" name="Main causes bar">
            <a:extLst>
              <a:ext uri="{FF2B5EF4-FFF2-40B4-BE49-F238E27FC236}">
                <a16:creationId xmlns:a16="http://schemas.microsoft.com/office/drawing/2014/main" id="{BC38C428-8D74-867F-A33E-75A1367DC065}"/>
              </a:ext>
            </a:extLst>
          </p:cNvPr>
          <p:cNvSpPr/>
          <p:nvPr/>
        </p:nvSpPr>
        <p:spPr>
          <a:xfrm>
            <a:off x="1727200" y="3891280"/>
            <a:ext cx="50800" cy="1198880"/>
          </a:xfrm>
          <a:prstGeom prst="rect">
            <a:avLst/>
          </a:prstGeom>
          <a:solidFill>
            <a:srgbClr val="BF53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Ploughing vase" descr="Быки, запряжённые в плуг. Роспись чернофигурного килика мастерской Никосфена, ок. 520 г. до н. э. Лувр">
            <a:extLst>
              <a:ext uri="{FF2B5EF4-FFF2-40B4-BE49-F238E27FC236}">
                <a16:creationId xmlns:a16="http://schemas.microsoft.com/office/drawing/2014/main" id="{138C7E5A-D7FA-60DB-16D0-A89F327C588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1422400"/>
            <a:ext cx="2692400" cy="22860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9" name="Mountains" descr="Побережье Мани близ Кардамили: горы подступают к морю. Современная фотография">
            <a:extLst>
              <a:ext uri="{FF2B5EF4-FFF2-40B4-BE49-F238E27FC236}">
                <a16:creationId xmlns:a16="http://schemas.microsoft.com/office/drawing/2014/main" id="{4ACB3F1B-FBBE-5FC7-A9C1-3B0004305E0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3886200"/>
            <a:ext cx="2692400" cy="24892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C69A544F-4130-E3AC-E015-DBD9E801832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747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4E93137-54A1-40AD-895E-0BC5F734D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A36"/>
                </a:solidFill>
                <a:latin typeface="Constantia" panose="02030602050306030303" pitchFamily="18" charset="0"/>
              </a:rPr>
              <a:t>Организация колоний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DD97A706-4D4C-4B22-892F-52516C58601A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1F5E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2B09A292-5001-60F9-8D99-4F8DDC985CAD}"/>
              </a:ext>
            </a:extLst>
          </p:cNvPr>
          <p:cNvCxnSpPr/>
          <p:nvPr/>
        </p:nvCxnSpPr>
        <p:spPr>
          <a:xfrm>
            <a:off x="2235200" y="1080770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Ships vase" descr="Военные корабли под парусами. Роспись аттического чернофигурного килика, ок. 520–500 гг. до н. э. Британский музей">
            <a:extLst>
              <a:ext uri="{FF2B5EF4-FFF2-40B4-BE49-F238E27FC236}">
                <a16:creationId xmlns:a16="http://schemas.microsoft.com/office/drawing/2014/main" id="{5C5592ED-7AEC-5478-22FD-58834C13DA2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7000"/>
            <a:ext cx="5334000" cy="43180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Wave line">
            <a:extLst>
              <a:ext uri="{FF2B5EF4-FFF2-40B4-BE49-F238E27FC236}">
                <a16:creationId xmlns:a16="http://schemas.microsoft.com/office/drawing/2014/main" id="{FF599157-44F2-FC93-7AB1-2F034DF86456}"/>
              </a:ext>
            </a:extLst>
          </p:cNvPr>
          <p:cNvSpPr/>
          <p:nvPr/>
        </p:nvSpPr>
        <p:spPr>
          <a:xfrm>
            <a:off x="609600" y="5958165"/>
            <a:ext cx="5334001" cy="72471"/>
          </a:xfrm>
          <a:custGeom>
            <a:avLst/>
            <a:gdLst/>
            <a:ahLst/>
            <a:cxnLst/>
            <a:rect l="0" t="0" r="0" b="0"/>
            <a:pathLst>
              <a:path w="5334001" h="72471">
                <a:moveTo>
                  <a:pt x="0" y="36235"/>
                </a:moveTo>
                <a:lnTo>
                  <a:pt x="38100" y="58630"/>
                </a:lnTo>
                <a:lnTo>
                  <a:pt x="76200" y="72470"/>
                </a:lnTo>
                <a:lnTo>
                  <a:pt x="114300" y="72470"/>
                </a:lnTo>
                <a:lnTo>
                  <a:pt x="152400" y="58630"/>
                </a:lnTo>
                <a:lnTo>
                  <a:pt x="190500" y="36235"/>
                </a:lnTo>
                <a:lnTo>
                  <a:pt x="228600" y="13840"/>
                </a:lnTo>
                <a:lnTo>
                  <a:pt x="266700" y="0"/>
                </a:lnTo>
                <a:lnTo>
                  <a:pt x="304800" y="0"/>
                </a:lnTo>
                <a:lnTo>
                  <a:pt x="342900" y="13840"/>
                </a:lnTo>
                <a:lnTo>
                  <a:pt x="381000" y="36235"/>
                </a:lnTo>
                <a:lnTo>
                  <a:pt x="419100" y="58630"/>
                </a:lnTo>
                <a:lnTo>
                  <a:pt x="457200" y="72470"/>
                </a:lnTo>
                <a:lnTo>
                  <a:pt x="495300" y="72470"/>
                </a:lnTo>
                <a:lnTo>
                  <a:pt x="533400" y="58630"/>
                </a:lnTo>
                <a:lnTo>
                  <a:pt x="571500" y="36235"/>
                </a:lnTo>
                <a:lnTo>
                  <a:pt x="609600" y="13840"/>
                </a:lnTo>
                <a:lnTo>
                  <a:pt x="647700" y="0"/>
                </a:lnTo>
                <a:lnTo>
                  <a:pt x="685800" y="0"/>
                </a:lnTo>
                <a:lnTo>
                  <a:pt x="723900" y="13840"/>
                </a:lnTo>
                <a:lnTo>
                  <a:pt x="762000" y="36235"/>
                </a:lnTo>
                <a:lnTo>
                  <a:pt x="800100" y="58630"/>
                </a:lnTo>
                <a:lnTo>
                  <a:pt x="838200" y="72470"/>
                </a:lnTo>
                <a:lnTo>
                  <a:pt x="876300" y="72470"/>
                </a:lnTo>
                <a:lnTo>
                  <a:pt x="914400" y="58630"/>
                </a:lnTo>
                <a:lnTo>
                  <a:pt x="952500" y="36235"/>
                </a:lnTo>
                <a:lnTo>
                  <a:pt x="990600" y="13840"/>
                </a:lnTo>
                <a:lnTo>
                  <a:pt x="1028700" y="0"/>
                </a:lnTo>
                <a:lnTo>
                  <a:pt x="1066800" y="0"/>
                </a:lnTo>
                <a:lnTo>
                  <a:pt x="1104900" y="13840"/>
                </a:lnTo>
                <a:lnTo>
                  <a:pt x="1143000" y="36235"/>
                </a:lnTo>
                <a:lnTo>
                  <a:pt x="1181100" y="58630"/>
                </a:lnTo>
                <a:lnTo>
                  <a:pt x="1219200" y="72470"/>
                </a:lnTo>
                <a:lnTo>
                  <a:pt x="1257300" y="72470"/>
                </a:lnTo>
                <a:lnTo>
                  <a:pt x="1295400" y="58630"/>
                </a:lnTo>
                <a:lnTo>
                  <a:pt x="1333500" y="36235"/>
                </a:lnTo>
                <a:lnTo>
                  <a:pt x="1371600" y="13840"/>
                </a:lnTo>
                <a:lnTo>
                  <a:pt x="1409700" y="0"/>
                </a:lnTo>
                <a:lnTo>
                  <a:pt x="1447800" y="0"/>
                </a:lnTo>
                <a:lnTo>
                  <a:pt x="1485900" y="13840"/>
                </a:lnTo>
                <a:lnTo>
                  <a:pt x="1524000" y="36235"/>
                </a:lnTo>
                <a:lnTo>
                  <a:pt x="1562100" y="58630"/>
                </a:lnTo>
                <a:lnTo>
                  <a:pt x="1600200" y="72470"/>
                </a:lnTo>
                <a:lnTo>
                  <a:pt x="1638300" y="72470"/>
                </a:lnTo>
                <a:lnTo>
                  <a:pt x="1676400" y="58630"/>
                </a:lnTo>
                <a:lnTo>
                  <a:pt x="1714500" y="36235"/>
                </a:lnTo>
                <a:lnTo>
                  <a:pt x="1752600" y="13840"/>
                </a:lnTo>
                <a:lnTo>
                  <a:pt x="1790700" y="0"/>
                </a:lnTo>
                <a:lnTo>
                  <a:pt x="1828800" y="0"/>
                </a:lnTo>
                <a:lnTo>
                  <a:pt x="1866900" y="13840"/>
                </a:lnTo>
                <a:lnTo>
                  <a:pt x="1905000" y="36235"/>
                </a:lnTo>
                <a:lnTo>
                  <a:pt x="1943100" y="58630"/>
                </a:lnTo>
                <a:lnTo>
                  <a:pt x="1981200" y="72470"/>
                </a:lnTo>
                <a:lnTo>
                  <a:pt x="2019300" y="72470"/>
                </a:lnTo>
                <a:lnTo>
                  <a:pt x="2057400" y="58630"/>
                </a:lnTo>
                <a:lnTo>
                  <a:pt x="2095500" y="36235"/>
                </a:lnTo>
                <a:lnTo>
                  <a:pt x="2133600" y="13840"/>
                </a:lnTo>
                <a:lnTo>
                  <a:pt x="2171700" y="0"/>
                </a:lnTo>
                <a:lnTo>
                  <a:pt x="2209800" y="0"/>
                </a:lnTo>
                <a:lnTo>
                  <a:pt x="2247900" y="13840"/>
                </a:lnTo>
                <a:lnTo>
                  <a:pt x="2286000" y="36235"/>
                </a:lnTo>
                <a:lnTo>
                  <a:pt x="2324100" y="58630"/>
                </a:lnTo>
                <a:lnTo>
                  <a:pt x="2362200" y="72470"/>
                </a:lnTo>
                <a:lnTo>
                  <a:pt x="2400300" y="72470"/>
                </a:lnTo>
                <a:lnTo>
                  <a:pt x="2438400" y="58630"/>
                </a:lnTo>
                <a:lnTo>
                  <a:pt x="2476500" y="36235"/>
                </a:lnTo>
                <a:lnTo>
                  <a:pt x="2514600" y="13840"/>
                </a:lnTo>
                <a:lnTo>
                  <a:pt x="2552700" y="0"/>
                </a:lnTo>
                <a:lnTo>
                  <a:pt x="2590800" y="0"/>
                </a:lnTo>
                <a:lnTo>
                  <a:pt x="2628900" y="13840"/>
                </a:lnTo>
                <a:lnTo>
                  <a:pt x="2667000" y="36235"/>
                </a:lnTo>
                <a:lnTo>
                  <a:pt x="2705100" y="58630"/>
                </a:lnTo>
                <a:lnTo>
                  <a:pt x="2743200" y="72470"/>
                </a:lnTo>
                <a:lnTo>
                  <a:pt x="2781300" y="72470"/>
                </a:lnTo>
                <a:lnTo>
                  <a:pt x="2819400" y="58630"/>
                </a:lnTo>
                <a:lnTo>
                  <a:pt x="2857500" y="36235"/>
                </a:lnTo>
                <a:lnTo>
                  <a:pt x="2895600" y="13840"/>
                </a:lnTo>
                <a:lnTo>
                  <a:pt x="2933700" y="0"/>
                </a:lnTo>
                <a:lnTo>
                  <a:pt x="2971800" y="0"/>
                </a:lnTo>
                <a:lnTo>
                  <a:pt x="3009900" y="13840"/>
                </a:lnTo>
                <a:lnTo>
                  <a:pt x="3048000" y="36235"/>
                </a:lnTo>
                <a:lnTo>
                  <a:pt x="3086100" y="58630"/>
                </a:lnTo>
                <a:lnTo>
                  <a:pt x="3124200" y="72470"/>
                </a:lnTo>
                <a:lnTo>
                  <a:pt x="3162300" y="72470"/>
                </a:lnTo>
                <a:lnTo>
                  <a:pt x="3200400" y="58630"/>
                </a:lnTo>
                <a:lnTo>
                  <a:pt x="3238500" y="36235"/>
                </a:lnTo>
                <a:lnTo>
                  <a:pt x="3276600" y="13840"/>
                </a:lnTo>
                <a:lnTo>
                  <a:pt x="3314700" y="0"/>
                </a:lnTo>
                <a:lnTo>
                  <a:pt x="3352800" y="0"/>
                </a:lnTo>
                <a:lnTo>
                  <a:pt x="3390900" y="13840"/>
                </a:lnTo>
                <a:lnTo>
                  <a:pt x="3429000" y="36235"/>
                </a:lnTo>
                <a:lnTo>
                  <a:pt x="3467100" y="58630"/>
                </a:lnTo>
                <a:lnTo>
                  <a:pt x="3505200" y="72470"/>
                </a:lnTo>
                <a:lnTo>
                  <a:pt x="3543300" y="72470"/>
                </a:lnTo>
                <a:lnTo>
                  <a:pt x="3581400" y="58630"/>
                </a:lnTo>
                <a:lnTo>
                  <a:pt x="3619500" y="36235"/>
                </a:lnTo>
                <a:lnTo>
                  <a:pt x="3657600" y="13840"/>
                </a:lnTo>
                <a:lnTo>
                  <a:pt x="3695700" y="0"/>
                </a:lnTo>
                <a:lnTo>
                  <a:pt x="3733800" y="0"/>
                </a:lnTo>
                <a:lnTo>
                  <a:pt x="3771900" y="13840"/>
                </a:lnTo>
                <a:lnTo>
                  <a:pt x="3810000" y="36235"/>
                </a:lnTo>
                <a:lnTo>
                  <a:pt x="3848100" y="58630"/>
                </a:lnTo>
                <a:lnTo>
                  <a:pt x="3886200" y="72470"/>
                </a:lnTo>
                <a:lnTo>
                  <a:pt x="3924300" y="72470"/>
                </a:lnTo>
                <a:lnTo>
                  <a:pt x="3962400" y="58630"/>
                </a:lnTo>
                <a:lnTo>
                  <a:pt x="4000500" y="36235"/>
                </a:lnTo>
                <a:lnTo>
                  <a:pt x="4038600" y="13840"/>
                </a:lnTo>
                <a:lnTo>
                  <a:pt x="4076700" y="0"/>
                </a:lnTo>
                <a:lnTo>
                  <a:pt x="4114800" y="0"/>
                </a:lnTo>
                <a:lnTo>
                  <a:pt x="4152900" y="13840"/>
                </a:lnTo>
                <a:lnTo>
                  <a:pt x="4191000" y="36235"/>
                </a:lnTo>
                <a:lnTo>
                  <a:pt x="4229100" y="58630"/>
                </a:lnTo>
                <a:lnTo>
                  <a:pt x="4267200" y="72470"/>
                </a:lnTo>
                <a:lnTo>
                  <a:pt x="4305300" y="72470"/>
                </a:lnTo>
                <a:lnTo>
                  <a:pt x="4343400" y="58630"/>
                </a:lnTo>
                <a:lnTo>
                  <a:pt x="4381500" y="36235"/>
                </a:lnTo>
                <a:lnTo>
                  <a:pt x="4419600" y="13840"/>
                </a:lnTo>
                <a:lnTo>
                  <a:pt x="4457700" y="0"/>
                </a:lnTo>
                <a:lnTo>
                  <a:pt x="4495800" y="0"/>
                </a:lnTo>
                <a:lnTo>
                  <a:pt x="4533900" y="13840"/>
                </a:lnTo>
                <a:lnTo>
                  <a:pt x="4572000" y="36235"/>
                </a:lnTo>
                <a:lnTo>
                  <a:pt x="4610100" y="58630"/>
                </a:lnTo>
                <a:lnTo>
                  <a:pt x="4648200" y="72470"/>
                </a:lnTo>
                <a:lnTo>
                  <a:pt x="4686300" y="72470"/>
                </a:lnTo>
                <a:lnTo>
                  <a:pt x="4724400" y="58630"/>
                </a:lnTo>
                <a:lnTo>
                  <a:pt x="4762500" y="36235"/>
                </a:lnTo>
                <a:lnTo>
                  <a:pt x="4800600" y="13840"/>
                </a:lnTo>
                <a:lnTo>
                  <a:pt x="4838700" y="0"/>
                </a:lnTo>
                <a:lnTo>
                  <a:pt x="4876800" y="0"/>
                </a:lnTo>
                <a:lnTo>
                  <a:pt x="4914900" y="13840"/>
                </a:lnTo>
                <a:lnTo>
                  <a:pt x="4953000" y="36235"/>
                </a:lnTo>
                <a:lnTo>
                  <a:pt x="4991100" y="58630"/>
                </a:lnTo>
                <a:lnTo>
                  <a:pt x="5029200" y="72470"/>
                </a:lnTo>
                <a:lnTo>
                  <a:pt x="5067300" y="72470"/>
                </a:lnTo>
                <a:lnTo>
                  <a:pt x="5105400" y="58630"/>
                </a:lnTo>
                <a:lnTo>
                  <a:pt x="5143500" y="36235"/>
                </a:lnTo>
                <a:lnTo>
                  <a:pt x="5181600" y="13840"/>
                </a:lnTo>
                <a:lnTo>
                  <a:pt x="5219700" y="0"/>
                </a:lnTo>
                <a:lnTo>
                  <a:pt x="5257800" y="0"/>
                </a:lnTo>
                <a:lnTo>
                  <a:pt x="5295900" y="13840"/>
                </a:lnTo>
                <a:lnTo>
                  <a:pt x="5334000" y="36235"/>
                </a:lnTo>
              </a:path>
            </a:pathLst>
          </a:custGeom>
          <a:ln w="15875">
            <a:solidFill>
              <a:srgbClr val="1F5E8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Wave line">
            <a:extLst>
              <a:ext uri="{FF2B5EF4-FFF2-40B4-BE49-F238E27FC236}">
                <a16:creationId xmlns:a16="http://schemas.microsoft.com/office/drawing/2014/main" id="{7DFD6BCC-61EE-5758-2383-398F04DBA71C}"/>
              </a:ext>
            </a:extLst>
          </p:cNvPr>
          <p:cNvSpPr/>
          <p:nvPr/>
        </p:nvSpPr>
        <p:spPr>
          <a:xfrm>
            <a:off x="609600" y="6135965"/>
            <a:ext cx="5334001" cy="72471"/>
          </a:xfrm>
          <a:custGeom>
            <a:avLst/>
            <a:gdLst/>
            <a:ahLst/>
            <a:cxnLst/>
            <a:rect l="0" t="0" r="0" b="0"/>
            <a:pathLst>
              <a:path w="5334001" h="72471">
                <a:moveTo>
                  <a:pt x="0" y="36235"/>
                </a:moveTo>
                <a:lnTo>
                  <a:pt x="38100" y="58630"/>
                </a:lnTo>
                <a:lnTo>
                  <a:pt x="76200" y="72470"/>
                </a:lnTo>
                <a:lnTo>
                  <a:pt x="114300" y="72470"/>
                </a:lnTo>
                <a:lnTo>
                  <a:pt x="152400" y="58630"/>
                </a:lnTo>
                <a:lnTo>
                  <a:pt x="190500" y="36235"/>
                </a:lnTo>
                <a:lnTo>
                  <a:pt x="228600" y="13840"/>
                </a:lnTo>
                <a:lnTo>
                  <a:pt x="266700" y="0"/>
                </a:lnTo>
                <a:lnTo>
                  <a:pt x="304800" y="0"/>
                </a:lnTo>
                <a:lnTo>
                  <a:pt x="342900" y="13840"/>
                </a:lnTo>
                <a:lnTo>
                  <a:pt x="381000" y="36235"/>
                </a:lnTo>
                <a:lnTo>
                  <a:pt x="419100" y="58630"/>
                </a:lnTo>
                <a:lnTo>
                  <a:pt x="457200" y="72470"/>
                </a:lnTo>
                <a:lnTo>
                  <a:pt x="495300" y="72470"/>
                </a:lnTo>
                <a:lnTo>
                  <a:pt x="533400" y="58630"/>
                </a:lnTo>
                <a:lnTo>
                  <a:pt x="571500" y="36235"/>
                </a:lnTo>
                <a:lnTo>
                  <a:pt x="609600" y="13840"/>
                </a:lnTo>
                <a:lnTo>
                  <a:pt x="647700" y="0"/>
                </a:lnTo>
                <a:lnTo>
                  <a:pt x="685800" y="0"/>
                </a:lnTo>
                <a:lnTo>
                  <a:pt x="723900" y="13840"/>
                </a:lnTo>
                <a:lnTo>
                  <a:pt x="762000" y="36235"/>
                </a:lnTo>
                <a:lnTo>
                  <a:pt x="800100" y="58630"/>
                </a:lnTo>
                <a:lnTo>
                  <a:pt x="838200" y="72470"/>
                </a:lnTo>
                <a:lnTo>
                  <a:pt x="876300" y="72470"/>
                </a:lnTo>
                <a:lnTo>
                  <a:pt x="914400" y="58630"/>
                </a:lnTo>
                <a:lnTo>
                  <a:pt x="952500" y="36235"/>
                </a:lnTo>
                <a:lnTo>
                  <a:pt x="990600" y="13840"/>
                </a:lnTo>
                <a:lnTo>
                  <a:pt x="1028700" y="0"/>
                </a:lnTo>
                <a:lnTo>
                  <a:pt x="1066800" y="0"/>
                </a:lnTo>
                <a:lnTo>
                  <a:pt x="1104900" y="13840"/>
                </a:lnTo>
                <a:lnTo>
                  <a:pt x="1143000" y="36235"/>
                </a:lnTo>
                <a:lnTo>
                  <a:pt x="1181100" y="58630"/>
                </a:lnTo>
                <a:lnTo>
                  <a:pt x="1219200" y="72470"/>
                </a:lnTo>
                <a:lnTo>
                  <a:pt x="1257300" y="72470"/>
                </a:lnTo>
                <a:lnTo>
                  <a:pt x="1295400" y="58630"/>
                </a:lnTo>
                <a:lnTo>
                  <a:pt x="1333500" y="36235"/>
                </a:lnTo>
                <a:lnTo>
                  <a:pt x="1371600" y="13840"/>
                </a:lnTo>
                <a:lnTo>
                  <a:pt x="1409700" y="0"/>
                </a:lnTo>
                <a:lnTo>
                  <a:pt x="1447800" y="0"/>
                </a:lnTo>
                <a:lnTo>
                  <a:pt x="1485900" y="13840"/>
                </a:lnTo>
                <a:lnTo>
                  <a:pt x="1524000" y="36235"/>
                </a:lnTo>
                <a:lnTo>
                  <a:pt x="1562100" y="58630"/>
                </a:lnTo>
                <a:lnTo>
                  <a:pt x="1600200" y="72470"/>
                </a:lnTo>
                <a:lnTo>
                  <a:pt x="1638300" y="72470"/>
                </a:lnTo>
                <a:lnTo>
                  <a:pt x="1676400" y="58630"/>
                </a:lnTo>
                <a:lnTo>
                  <a:pt x="1714500" y="36235"/>
                </a:lnTo>
                <a:lnTo>
                  <a:pt x="1752600" y="13840"/>
                </a:lnTo>
                <a:lnTo>
                  <a:pt x="1790700" y="0"/>
                </a:lnTo>
                <a:lnTo>
                  <a:pt x="1828800" y="0"/>
                </a:lnTo>
                <a:lnTo>
                  <a:pt x="1866900" y="13840"/>
                </a:lnTo>
                <a:lnTo>
                  <a:pt x="1905000" y="36235"/>
                </a:lnTo>
                <a:lnTo>
                  <a:pt x="1943100" y="58630"/>
                </a:lnTo>
                <a:lnTo>
                  <a:pt x="1981200" y="72470"/>
                </a:lnTo>
                <a:lnTo>
                  <a:pt x="2019300" y="72470"/>
                </a:lnTo>
                <a:lnTo>
                  <a:pt x="2057400" y="58630"/>
                </a:lnTo>
                <a:lnTo>
                  <a:pt x="2095500" y="36235"/>
                </a:lnTo>
                <a:lnTo>
                  <a:pt x="2133600" y="13840"/>
                </a:lnTo>
                <a:lnTo>
                  <a:pt x="2171700" y="0"/>
                </a:lnTo>
                <a:lnTo>
                  <a:pt x="2209800" y="0"/>
                </a:lnTo>
                <a:lnTo>
                  <a:pt x="2247900" y="13840"/>
                </a:lnTo>
                <a:lnTo>
                  <a:pt x="2286000" y="36235"/>
                </a:lnTo>
                <a:lnTo>
                  <a:pt x="2324100" y="58630"/>
                </a:lnTo>
                <a:lnTo>
                  <a:pt x="2362200" y="72470"/>
                </a:lnTo>
                <a:lnTo>
                  <a:pt x="2400300" y="72470"/>
                </a:lnTo>
                <a:lnTo>
                  <a:pt x="2438400" y="58630"/>
                </a:lnTo>
                <a:lnTo>
                  <a:pt x="2476500" y="36235"/>
                </a:lnTo>
                <a:lnTo>
                  <a:pt x="2514600" y="13840"/>
                </a:lnTo>
                <a:lnTo>
                  <a:pt x="2552700" y="0"/>
                </a:lnTo>
                <a:lnTo>
                  <a:pt x="2590800" y="0"/>
                </a:lnTo>
                <a:lnTo>
                  <a:pt x="2628900" y="13840"/>
                </a:lnTo>
                <a:lnTo>
                  <a:pt x="2667000" y="36235"/>
                </a:lnTo>
                <a:lnTo>
                  <a:pt x="2705100" y="58630"/>
                </a:lnTo>
                <a:lnTo>
                  <a:pt x="2743200" y="72470"/>
                </a:lnTo>
                <a:lnTo>
                  <a:pt x="2781300" y="72470"/>
                </a:lnTo>
                <a:lnTo>
                  <a:pt x="2819400" y="58630"/>
                </a:lnTo>
                <a:lnTo>
                  <a:pt x="2857500" y="36235"/>
                </a:lnTo>
                <a:lnTo>
                  <a:pt x="2895600" y="13840"/>
                </a:lnTo>
                <a:lnTo>
                  <a:pt x="2933700" y="0"/>
                </a:lnTo>
                <a:lnTo>
                  <a:pt x="2971800" y="0"/>
                </a:lnTo>
                <a:lnTo>
                  <a:pt x="3009900" y="13840"/>
                </a:lnTo>
                <a:lnTo>
                  <a:pt x="3048000" y="36235"/>
                </a:lnTo>
                <a:lnTo>
                  <a:pt x="3086100" y="58630"/>
                </a:lnTo>
                <a:lnTo>
                  <a:pt x="3124200" y="72470"/>
                </a:lnTo>
                <a:lnTo>
                  <a:pt x="3162300" y="72470"/>
                </a:lnTo>
                <a:lnTo>
                  <a:pt x="3200400" y="58630"/>
                </a:lnTo>
                <a:lnTo>
                  <a:pt x="3238500" y="36235"/>
                </a:lnTo>
                <a:lnTo>
                  <a:pt x="3276600" y="13840"/>
                </a:lnTo>
                <a:lnTo>
                  <a:pt x="3314700" y="0"/>
                </a:lnTo>
                <a:lnTo>
                  <a:pt x="3352800" y="0"/>
                </a:lnTo>
                <a:lnTo>
                  <a:pt x="3390900" y="13840"/>
                </a:lnTo>
                <a:lnTo>
                  <a:pt x="3429000" y="36235"/>
                </a:lnTo>
                <a:lnTo>
                  <a:pt x="3467100" y="58630"/>
                </a:lnTo>
                <a:lnTo>
                  <a:pt x="3505200" y="72470"/>
                </a:lnTo>
                <a:lnTo>
                  <a:pt x="3543300" y="72470"/>
                </a:lnTo>
                <a:lnTo>
                  <a:pt x="3581400" y="58630"/>
                </a:lnTo>
                <a:lnTo>
                  <a:pt x="3619500" y="36235"/>
                </a:lnTo>
                <a:lnTo>
                  <a:pt x="3657600" y="13840"/>
                </a:lnTo>
                <a:lnTo>
                  <a:pt x="3695700" y="0"/>
                </a:lnTo>
                <a:lnTo>
                  <a:pt x="3733800" y="0"/>
                </a:lnTo>
                <a:lnTo>
                  <a:pt x="3771900" y="13840"/>
                </a:lnTo>
                <a:lnTo>
                  <a:pt x="3810000" y="36235"/>
                </a:lnTo>
                <a:lnTo>
                  <a:pt x="3848100" y="58630"/>
                </a:lnTo>
                <a:lnTo>
                  <a:pt x="3886200" y="72470"/>
                </a:lnTo>
                <a:lnTo>
                  <a:pt x="3924300" y="72470"/>
                </a:lnTo>
                <a:lnTo>
                  <a:pt x="3962400" y="58630"/>
                </a:lnTo>
                <a:lnTo>
                  <a:pt x="4000500" y="36235"/>
                </a:lnTo>
                <a:lnTo>
                  <a:pt x="4038600" y="13840"/>
                </a:lnTo>
                <a:lnTo>
                  <a:pt x="4076700" y="0"/>
                </a:lnTo>
                <a:lnTo>
                  <a:pt x="4114800" y="0"/>
                </a:lnTo>
                <a:lnTo>
                  <a:pt x="4152900" y="13840"/>
                </a:lnTo>
                <a:lnTo>
                  <a:pt x="4191000" y="36235"/>
                </a:lnTo>
                <a:lnTo>
                  <a:pt x="4229100" y="58630"/>
                </a:lnTo>
                <a:lnTo>
                  <a:pt x="4267200" y="72470"/>
                </a:lnTo>
                <a:lnTo>
                  <a:pt x="4305300" y="72470"/>
                </a:lnTo>
                <a:lnTo>
                  <a:pt x="4343400" y="58630"/>
                </a:lnTo>
                <a:lnTo>
                  <a:pt x="4381500" y="36235"/>
                </a:lnTo>
                <a:lnTo>
                  <a:pt x="4419600" y="13840"/>
                </a:lnTo>
                <a:lnTo>
                  <a:pt x="4457700" y="0"/>
                </a:lnTo>
                <a:lnTo>
                  <a:pt x="4495800" y="0"/>
                </a:lnTo>
                <a:lnTo>
                  <a:pt x="4533900" y="13840"/>
                </a:lnTo>
                <a:lnTo>
                  <a:pt x="4572000" y="36235"/>
                </a:lnTo>
                <a:lnTo>
                  <a:pt x="4610100" y="58630"/>
                </a:lnTo>
                <a:lnTo>
                  <a:pt x="4648200" y="72470"/>
                </a:lnTo>
                <a:lnTo>
                  <a:pt x="4686300" y="72470"/>
                </a:lnTo>
                <a:lnTo>
                  <a:pt x="4724400" y="58630"/>
                </a:lnTo>
                <a:lnTo>
                  <a:pt x="4762500" y="36235"/>
                </a:lnTo>
                <a:lnTo>
                  <a:pt x="4800600" y="13840"/>
                </a:lnTo>
                <a:lnTo>
                  <a:pt x="4838700" y="0"/>
                </a:lnTo>
                <a:lnTo>
                  <a:pt x="4876800" y="0"/>
                </a:lnTo>
                <a:lnTo>
                  <a:pt x="4914900" y="13840"/>
                </a:lnTo>
                <a:lnTo>
                  <a:pt x="4953000" y="36235"/>
                </a:lnTo>
                <a:lnTo>
                  <a:pt x="4991100" y="58630"/>
                </a:lnTo>
                <a:lnTo>
                  <a:pt x="5029200" y="72470"/>
                </a:lnTo>
                <a:lnTo>
                  <a:pt x="5067300" y="72470"/>
                </a:lnTo>
                <a:lnTo>
                  <a:pt x="5105400" y="58630"/>
                </a:lnTo>
                <a:lnTo>
                  <a:pt x="5143500" y="36235"/>
                </a:lnTo>
                <a:lnTo>
                  <a:pt x="5181600" y="13840"/>
                </a:lnTo>
                <a:lnTo>
                  <a:pt x="5219700" y="0"/>
                </a:lnTo>
                <a:lnTo>
                  <a:pt x="5257800" y="0"/>
                </a:lnTo>
                <a:lnTo>
                  <a:pt x="5295900" y="13840"/>
                </a:lnTo>
                <a:lnTo>
                  <a:pt x="5334000" y="36235"/>
                </a:lnTo>
              </a:path>
            </a:pathLst>
          </a:custGeom>
          <a:ln w="12700">
            <a:solidFill>
              <a:srgbClr val="178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ettlers card">
            <a:extLst>
              <a:ext uri="{FF2B5EF4-FFF2-40B4-BE49-F238E27FC236}">
                <a16:creationId xmlns:a16="http://schemas.microsoft.com/office/drawing/2014/main" id="{5A04FD13-E1B0-BFA6-D1AE-C7BDAE0FA761}"/>
              </a:ext>
            </a:extLst>
          </p:cNvPr>
          <p:cNvSpPr/>
          <p:nvPr/>
        </p:nvSpPr>
        <p:spPr>
          <a:xfrm>
            <a:off x="6299200" y="1397000"/>
            <a:ext cx="5283200" cy="2550160"/>
          </a:xfrm>
          <a:prstGeom prst="roundRect">
            <a:avLst>
              <a:gd name="adj" fmla="val 6000"/>
            </a:avLst>
          </a:prstGeom>
          <a:solidFill>
            <a:srgbClr val="DFEA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Settlers">
            <a:extLst>
              <a:ext uri="{FF2B5EF4-FFF2-40B4-BE49-F238E27FC236}">
                <a16:creationId xmlns:a16="http://schemas.microsoft.com/office/drawing/2014/main" id="{25FC7B16-7391-80C5-F151-4351CF269233}"/>
              </a:ext>
            </a:extLst>
          </p:cNvPr>
          <p:cNvSpPr txBox="1"/>
          <p:nvPr/>
        </p:nvSpPr>
        <p:spPr>
          <a:xfrm>
            <a:off x="6578600" y="1574800"/>
            <a:ext cx="4800600" cy="2194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rgbClr val="1F2A36"/>
                </a:solidFill>
                <a:latin typeface="Segoe UI" panose="020B0502040204020203" pitchFamily="34" charset="0"/>
              </a:rPr>
              <a:t>Желавшие переселиться отправлялись вслед за купцами </a:t>
            </a:r>
            <a:r>
              <a:rPr lang="ru-RU" sz="2400" b="1" dirty="0">
                <a:solidFill>
                  <a:srgbClr val="1F5E8C"/>
                </a:solidFill>
                <a:latin typeface="Segoe UI" panose="020B0502040204020203" pitchFamily="34" charset="0"/>
              </a:rPr>
              <a:t>по уже освоенным морским путям</a:t>
            </a:r>
            <a:r>
              <a:rPr lang="ru-RU" sz="2400" dirty="0">
                <a:solidFill>
                  <a:srgbClr val="1F2A36"/>
                </a:solidFill>
                <a:latin typeface="Segoe UI" panose="020B0502040204020203" pitchFamily="34" charset="0"/>
              </a:rPr>
              <a:t> на новые земли </a:t>
            </a:r>
            <a:r>
              <a:rPr lang="ru-RU" sz="2400" b="1" dirty="0">
                <a:solidFill>
                  <a:srgbClr val="17807A"/>
                </a:solidFill>
                <a:latin typeface="Segoe UI" panose="020B0502040204020203" pitchFamily="34" charset="0"/>
              </a:rPr>
              <a:t>в Средиземноморье и Причерноморье.</a:t>
            </a:r>
          </a:p>
        </p:txBody>
      </p:sp>
      <p:sp>
        <p:nvSpPr>
          <p:cNvPr id="11" name="Settlers bar">
            <a:extLst>
              <a:ext uri="{FF2B5EF4-FFF2-40B4-BE49-F238E27FC236}">
                <a16:creationId xmlns:a16="http://schemas.microsoft.com/office/drawing/2014/main" id="{CAB1F86C-A4A6-9C40-E758-49EF4385F1B1}"/>
              </a:ext>
            </a:extLst>
          </p:cNvPr>
          <p:cNvSpPr/>
          <p:nvPr/>
        </p:nvSpPr>
        <p:spPr>
          <a:xfrm>
            <a:off x="6400800" y="1524000"/>
            <a:ext cx="50800" cy="2296160"/>
          </a:xfrm>
          <a:prstGeom prst="rect">
            <a:avLst/>
          </a:prstGeom>
          <a:solidFill>
            <a:srgbClr val="1F5E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Oikist card">
            <a:extLst>
              <a:ext uri="{FF2B5EF4-FFF2-40B4-BE49-F238E27FC236}">
                <a16:creationId xmlns:a16="http://schemas.microsoft.com/office/drawing/2014/main" id="{545202DA-BEB6-6885-C887-B1B6C9B042B7}"/>
              </a:ext>
            </a:extLst>
          </p:cNvPr>
          <p:cNvSpPr/>
          <p:nvPr/>
        </p:nvSpPr>
        <p:spPr>
          <a:xfrm>
            <a:off x="6299200" y="4048760"/>
            <a:ext cx="5283200" cy="1498600"/>
          </a:xfrm>
          <a:prstGeom prst="roundRect">
            <a:avLst>
              <a:gd name="adj" fmla="val 6000"/>
            </a:avLst>
          </a:prstGeom>
          <a:solidFill>
            <a:srgbClr val="F7E2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Oikist">
            <a:extLst>
              <a:ext uri="{FF2B5EF4-FFF2-40B4-BE49-F238E27FC236}">
                <a16:creationId xmlns:a16="http://schemas.microsoft.com/office/drawing/2014/main" id="{4C3FAAD0-CEDE-3281-72F4-E8F68E5AA229}"/>
              </a:ext>
            </a:extLst>
          </p:cNvPr>
          <p:cNvSpPr txBox="1"/>
          <p:nvPr/>
        </p:nvSpPr>
        <p:spPr>
          <a:xfrm>
            <a:off x="6578600" y="4226560"/>
            <a:ext cx="48006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500" dirty="0">
                <a:solidFill>
                  <a:srgbClr val="1F2A36"/>
                </a:solidFill>
                <a:latin typeface="Segoe UI" panose="020B0502040204020203" pitchFamily="34" charset="0"/>
              </a:rPr>
              <a:t>Сначала выбирали руководителя экспедиции – </a:t>
            </a:r>
            <a:r>
              <a:rPr lang="ru-RU" sz="3000" b="1" dirty="0" err="1">
                <a:solidFill>
                  <a:srgbClr val="BF532B"/>
                </a:solidFill>
                <a:latin typeface="Constantia" panose="02030602050306030303" pitchFamily="18" charset="0"/>
              </a:rPr>
              <a:t>ойкиста</a:t>
            </a:r>
            <a:r>
              <a:rPr lang="ru-RU" sz="3000" b="1" dirty="0">
                <a:solidFill>
                  <a:srgbClr val="BF532B"/>
                </a:solidFill>
                <a:latin typeface="Constantia" panose="02030602050306030303" pitchFamily="18" charset="0"/>
              </a:rPr>
              <a:t>.</a:t>
            </a:r>
          </a:p>
        </p:txBody>
      </p:sp>
      <p:sp>
        <p:nvSpPr>
          <p:cNvPr id="14" name="Oikist bar">
            <a:extLst>
              <a:ext uri="{FF2B5EF4-FFF2-40B4-BE49-F238E27FC236}">
                <a16:creationId xmlns:a16="http://schemas.microsoft.com/office/drawing/2014/main" id="{79DFEDE5-70E3-28C6-3305-A19A64771CD1}"/>
              </a:ext>
            </a:extLst>
          </p:cNvPr>
          <p:cNvSpPr/>
          <p:nvPr/>
        </p:nvSpPr>
        <p:spPr>
          <a:xfrm>
            <a:off x="6400800" y="4175760"/>
            <a:ext cx="50800" cy="1244600"/>
          </a:xfrm>
          <a:prstGeom prst="rect">
            <a:avLst/>
          </a:prstGeom>
          <a:solidFill>
            <a:srgbClr val="BF53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84B24FC8-69AB-632F-F592-3B0E48D8E78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5585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8B44202-A418-79D0-EA6F-8A36AF3DF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A36"/>
                </a:solidFill>
                <a:latin typeface="Constantia" panose="02030602050306030303" pitchFamily="18" charset="0"/>
              </a:rPr>
              <a:t>Жизнь в греческой колонии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19BA1CDB-40B3-F1B0-6B70-E34B00637E32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E8C2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F72EBC5B-FDD5-BA79-9020-A5E3BFC87EB4}"/>
              </a:ext>
            </a:extLst>
          </p:cNvPr>
          <p:cNvCxnSpPr/>
          <p:nvPr/>
        </p:nvCxnSpPr>
        <p:spPr>
          <a:xfrm>
            <a:off x="2235200" y="1080770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Goods to Greeks card">
            <a:extLst>
              <a:ext uri="{FF2B5EF4-FFF2-40B4-BE49-F238E27FC236}">
                <a16:creationId xmlns:a16="http://schemas.microsoft.com/office/drawing/2014/main" id="{756F91B8-8087-32BF-000B-B24B1F60688A}"/>
              </a:ext>
            </a:extLst>
          </p:cNvPr>
          <p:cNvSpPr/>
          <p:nvPr/>
        </p:nvSpPr>
        <p:spPr>
          <a:xfrm>
            <a:off x="609600" y="1397000"/>
            <a:ext cx="3810000" cy="1356360"/>
          </a:xfrm>
          <a:prstGeom prst="roundRect">
            <a:avLst>
              <a:gd name="adj" fmla="val 6000"/>
            </a:avLst>
          </a:prstGeom>
          <a:solidFill>
            <a:srgbClr val="EAEF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ods to Greeks">
            <a:extLst>
              <a:ext uri="{FF2B5EF4-FFF2-40B4-BE49-F238E27FC236}">
                <a16:creationId xmlns:a16="http://schemas.microsoft.com/office/drawing/2014/main" id="{1EAA68A3-FFFE-4E2E-0D4C-66311AA0EA66}"/>
              </a:ext>
            </a:extLst>
          </p:cNvPr>
          <p:cNvSpPr txBox="1"/>
          <p:nvPr/>
        </p:nvSpPr>
        <p:spPr>
          <a:xfrm>
            <a:off x="863600" y="1549400"/>
            <a:ext cx="3378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Грекам предлагали </a:t>
            </a:r>
            <a:r>
              <a:rPr lang="ru-RU" sz="2300" b="1" dirty="0">
                <a:solidFill>
                  <a:srgbClr val="687A30"/>
                </a:solidFill>
                <a:latin typeface="Segoe UI" panose="020B0502040204020203" pitchFamily="34" charset="0"/>
              </a:rPr>
              <a:t>зерно, мед, воск, скот, металлы, рабов.</a:t>
            </a:r>
          </a:p>
        </p:txBody>
      </p:sp>
      <p:sp>
        <p:nvSpPr>
          <p:cNvPr id="7" name="Goods to Greeks bar">
            <a:extLst>
              <a:ext uri="{FF2B5EF4-FFF2-40B4-BE49-F238E27FC236}">
                <a16:creationId xmlns:a16="http://schemas.microsoft.com/office/drawing/2014/main" id="{02D48A37-427D-64C7-535C-B198E18B1E06}"/>
              </a:ext>
            </a:extLst>
          </p:cNvPr>
          <p:cNvSpPr/>
          <p:nvPr/>
        </p:nvSpPr>
        <p:spPr>
          <a:xfrm>
            <a:off x="711200" y="1524000"/>
            <a:ext cx="50800" cy="110236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Arkesilas cup" descr="Чаша Аркесилая: взвешивание и погрузка товаров в греческой колонии Кирена. Лаконский килик, ок. 565 г. до н. э. Кабинет медалей, Париж">
            <a:extLst>
              <a:ext uri="{FF2B5EF4-FFF2-40B4-BE49-F238E27FC236}">
                <a16:creationId xmlns:a16="http://schemas.microsoft.com/office/drawing/2014/main" id="{D074107F-E162-4F11-90F2-82598D3B31B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00" y="1320800"/>
            <a:ext cx="2336800" cy="2336800"/>
          </a:xfrm>
          <a:prstGeom prst="ellipse">
            <a:avLst/>
          </a:prstGeom>
          <a:ln w="15875">
            <a:solidFill>
              <a:srgbClr val="BE8C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Arkesilas cup ring">
            <a:extLst>
              <a:ext uri="{FF2B5EF4-FFF2-40B4-BE49-F238E27FC236}">
                <a16:creationId xmlns:a16="http://schemas.microsoft.com/office/drawing/2014/main" id="{76C77F53-EF8F-6940-22B2-EC3578BAC1AB}"/>
              </a:ext>
            </a:extLst>
          </p:cNvPr>
          <p:cNvSpPr/>
          <p:nvPr/>
        </p:nvSpPr>
        <p:spPr>
          <a:xfrm>
            <a:off x="4864100" y="1257300"/>
            <a:ext cx="2463800" cy="2463800"/>
          </a:xfrm>
          <a:prstGeom prst="ellipse">
            <a:avLst/>
          </a:prstGeom>
          <a:noFill/>
          <a:ln w="9525" cap="flat" cmpd="sng" algn="ctr">
            <a:solidFill>
              <a:srgbClr val="BE8C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sold card">
            <a:extLst>
              <a:ext uri="{FF2B5EF4-FFF2-40B4-BE49-F238E27FC236}">
                <a16:creationId xmlns:a16="http://schemas.microsoft.com/office/drawing/2014/main" id="{70BF6355-CD44-6112-E0CE-A17B0A5A9E61}"/>
              </a:ext>
            </a:extLst>
          </p:cNvPr>
          <p:cNvSpPr/>
          <p:nvPr/>
        </p:nvSpPr>
        <p:spPr>
          <a:xfrm>
            <a:off x="7772400" y="1397000"/>
            <a:ext cx="3810000" cy="1356360"/>
          </a:xfrm>
          <a:prstGeom prst="roundRect">
            <a:avLst>
              <a:gd name="adj" fmla="val 6000"/>
            </a:avLst>
          </a:prstGeom>
          <a:solidFill>
            <a:srgbClr val="DFEA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sold">
            <a:extLst>
              <a:ext uri="{FF2B5EF4-FFF2-40B4-BE49-F238E27FC236}">
                <a16:creationId xmlns:a16="http://schemas.microsoft.com/office/drawing/2014/main" id="{7E3E8359-203D-D67D-F3CB-FA33D35CF629}"/>
              </a:ext>
            </a:extLst>
          </p:cNvPr>
          <p:cNvSpPr txBox="1"/>
          <p:nvPr/>
        </p:nvSpPr>
        <p:spPr>
          <a:xfrm>
            <a:off x="8026400" y="1549400"/>
            <a:ext cx="33782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Все это затем </a:t>
            </a:r>
            <a:r>
              <a:rPr lang="ru-RU" sz="2300" b="1" dirty="0">
                <a:solidFill>
                  <a:srgbClr val="1F5E8C"/>
                </a:solidFill>
                <a:latin typeface="Segoe UI" panose="020B0502040204020203" pitchFamily="34" charset="0"/>
              </a:rPr>
              <a:t>выгодно перепродавалось в метрополии.</a:t>
            </a:r>
          </a:p>
        </p:txBody>
      </p:sp>
      <p:sp>
        <p:nvSpPr>
          <p:cNvPr id="13" name="Resold bar">
            <a:extLst>
              <a:ext uri="{FF2B5EF4-FFF2-40B4-BE49-F238E27FC236}">
                <a16:creationId xmlns:a16="http://schemas.microsoft.com/office/drawing/2014/main" id="{3107338C-2F3A-87F0-1CD2-820EFAD7DE00}"/>
              </a:ext>
            </a:extLst>
          </p:cNvPr>
          <p:cNvSpPr/>
          <p:nvPr/>
        </p:nvSpPr>
        <p:spPr>
          <a:xfrm>
            <a:off x="7874000" y="1524000"/>
            <a:ext cx="50800" cy="1102360"/>
          </a:xfrm>
          <a:prstGeom prst="rect">
            <a:avLst/>
          </a:prstGeom>
          <a:solidFill>
            <a:srgbClr val="1F5E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4" name="Arrow">
            <a:extLst>
              <a:ext uri="{FF2B5EF4-FFF2-40B4-BE49-F238E27FC236}">
                <a16:creationId xmlns:a16="http://schemas.microsoft.com/office/drawing/2014/main" id="{DADEB728-0917-CACC-9F10-BA14BBB77A00}"/>
              </a:ext>
            </a:extLst>
          </p:cNvPr>
          <p:cNvCxnSpPr/>
          <p:nvPr/>
        </p:nvCxnSpPr>
        <p:spPr>
          <a:xfrm>
            <a:off x="4470400" y="2489200"/>
            <a:ext cx="406400" cy="0"/>
          </a:xfrm>
          <a:prstGeom prst="line">
            <a:avLst/>
          </a:prstGeom>
          <a:ln w="38100">
            <a:solidFill>
              <a:srgbClr val="687A30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Arrow">
            <a:extLst>
              <a:ext uri="{FF2B5EF4-FFF2-40B4-BE49-F238E27FC236}">
                <a16:creationId xmlns:a16="http://schemas.microsoft.com/office/drawing/2014/main" id="{2B4D5248-75F3-777E-9818-4602E9A6A704}"/>
              </a:ext>
            </a:extLst>
          </p:cNvPr>
          <p:cNvCxnSpPr/>
          <p:nvPr/>
        </p:nvCxnSpPr>
        <p:spPr>
          <a:xfrm>
            <a:off x="7340600" y="2489200"/>
            <a:ext cx="381000" cy="0"/>
          </a:xfrm>
          <a:prstGeom prst="line">
            <a:avLst/>
          </a:prstGeom>
          <a:ln w="38100">
            <a:solidFill>
              <a:srgbClr val="1F5E8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Greek goods card">
            <a:extLst>
              <a:ext uri="{FF2B5EF4-FFF2-40B4-BE49-F238E27FC236}">
                <a16:creationId xmlns:a16="http://schemas.microsoft.com/office/drawing/2014/main" id="{16F2FA81-1E9D-0134-EFD6-10908DE72591}"/>
              </a:ext>
            </a:extLst>
          </p:cNvPr>
          <p:cNvSpPr/>
          <p:nvPr/>
        </p:nvSpPr>
        <p:spPr>
          <a:xfrm>
            <a:off x="3810000" y="4013200"/>
            <a:ext cx="7772400" cy="1356360"/>
          </a:xfrm>
          <a:prstGeom prst="roundRect">
            <a:avLst>
              <a:gd name="adj" fmla="val 6000"/>
            </a:avLst>
          </a:prstGeom>
          <a:solidFill>
            <a:srgbClr val="F7E2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Greek goods">
            <a:extLst>
              <a:ext uri="{FF2B5EF4-FFF2-40B4-BE49-F238E27FC236}">
                <a16:creationId xmlns:a16="http://schemas.microsoft.com/office/drawing/2014/main" id="{1AB15E4C-FF9D-7070-2409-2805C887A8FB}"/>
              </a:ext>
            </a:extLst>
          </p:cNvPr>
          <p:cNvSpPr txBox="1"/>
          <p:nvPr/>
        </p:nvSpPr>
        <p:spPr>
          <a:xfrm>
            <a:off x="4064000" y="4165600"/>
            <a:ext cx="73406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Среди местного населения пользовались спросом </a:t>
            </a:r>
            <a:r>
              <a:rPr lang="ru-RU" sz="2300" b="1" dirty="0">
                <a:solidFill>
                  <a:srgbClr val="BF532B"/>
                </a:solidFill>
                <a:latin typeface="Segoe UI" panose="020B0502040204020203" pitchFamily="34" charset="0"/>
              </a:rPr>
              <a:t>вино, оливковое масло и изделия греческих ремесленников.</a:t>
            </a:r>
          </a:p>
        </p:txBody>
      </p:sp>
      <p:sp>
        <p:nvSpPr>
          <p:cNvPr id="18" name="Greek goods bar">
            <a:extLst>
              <a:ext uri="{FF2B5EF4-FFF2-40B4-BE49-F238E27FC236}">
                <a16:creationId xmlns:a16="http://schemas.microsoft.com/office/drawing/2014/main" id="{014FDBC3-A007-7F28-1319-501F72E18EE6}"/>
              </a:ext>
            </a:extLst>
          </p:cNvPr>
          <p:cNvSpPr/>
          <p:nvPr/>
        </p:nvSpPr>
        <p:spPr>
          <a:xfrm>
            <a:off x="3911600" y="4140200"/>
            <a:ext cx="50800" cy="1102360"/>
          </a:xfrm>
          <a:prstGeom prst="rect">
            <a:avLst/>
          </a:prstGeom>
          <a:solidFill>
            <a:srgbClr val="BF53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Arrow">
            <a:extLst>
              <a:ext uri="{FF2B5EF4-FFF2-40B4-BE49-F238E27FC236}">
                <a16:creationId xmlns:a16="http://schemas.microsoft.com/office/drawing/2014/main" id="{D537258C-4C0A-4379-F0DE-24847B803A5F}"/>
              </a:ext>
            </a:extLst>
          </p:cNvPr>
          <p:cNvCxnSpPr/>
          <p:nvPr/>
        </p:nvCxnSpPr>
        <p:spPr>
          <a:xfrm>
            <a:off x="6096000" y="3708400"/>
            <a:ext cx="0" cy="254000"/>
          </a:xfrm>
          <a:prstGeom prst="line">
            <a:avLst/>
          </a:prstGeom>
          <a:ln w="38100">
            <a:solidFill>
              <a:srgbClr val="BF53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Amphorae" descr="Книдские транспортные амфоры для вина и масла. Музей подводной археологии, Бодрум">
            <a:extLst>
              <a:ext uri="{FF2B5EF4-FFF2-40B4-BE49-F238E27FC236}">
                <a16:creationId xmlns:a16="http://schemas.microsoft.com/office/drawing/2014/main" id="{6AA5BC8B-6049-0980-2177-2AAA1CDE705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57700"/>
            <a:ext cx="2895600" cy="18288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2" name="Signature 100ballnik.com">
            <a:extLst>
              <a:ext uri="{FF2B5EF4-FFF2-40B4-BE49-F238E27FC236}">
                <a16:creationId xmlns:a16="http://schemas.microsoft.com/office/drawing/2014/main" id="{58E671F3-8FE5-6060-FACB-ED3AA210566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67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67687D3-656B-AF05-88D5-20AABB798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A36"/>
                </a:solidFill>
                <a:latin typeface="Constantia" panose="02030602050306030303" pitchFamily="18" charset="0"/>
              </a:rPr>
              <a:t>Направления колонизации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37097C73-F098-8EEE-EC51-C08C175BB15E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F53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12F7F04B-96F8-E814-FC18-4B63CCDD3BE8}"/>
              </a:ext>
            </a:extLst>
          </p:cNvPr>
          <p:cNvCxnSpPr/>
          <p:nvPr/>
        </p:nvCxnSpPr>
        <p:spPr>
          <a:xfrm>
            <a:off x="2235200" y="1080770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irections text">
            <a:extLst>
              <a:ext uri="{FF2B5EF4-FFF2-40B4-BE49-F238E27FC236}">
                <a16:creationId xmlns:a16="http://schemas.microsoft.com/office/drawing/2014/main" id="{D487FECA-78A8-1AD5-302A-70C78ABB239D}"/>
              </a:ext>
            </a:extLst>
          </p:cNvPr>
          <p:cNvSpPr txBox="1"/>
          <p:nvPr/>
        </p:nvSpPr>
        <p:spPr>
          <a:xfrm>
            <a:off x="609600" y="1397000"/>
            <a:ext cx="4572000" cy="35991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«Великая греческая колонизация» продолжалась </a:t>
            </a:r>
            <a:r>
              <a:rPr lang="ru-RU" sz="2600" b="1" dirty="0">
                <a:solidFill>
                  <a:srgbClr val="1F5E8C"/>
                </a:solidFill>
                <a:latin typeface="Constantia" panose="02030602050306030303" pitchFamily="18" charset="0"/>
              </a:rPr>
              <a:t>с VIII по VI век до н. э.</a:t>
            </a: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 Колонизация развивалась по нескольким направлениям. </a:t>
            </a:r>
            <a:r>
              <a:rPr lang="ru-RU" sz="2300" b="1" dirty="0">
                <a:solidFill>
                  <a:srgbClr val="BF532B"/>
                </a:solidFill>
                <a:latin typeface="Segoe UI" panose="020B0502040204020203" pitchFamily="34" charset="0"/>
              </a:rPr>
              <a:t>На западе</a:t>
            </a: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 греческие колонии появились на побережье Италии и Сицилии, весь этот район стал называться </a:t>
            </a:r>
            <a:r>
              <a:rPr lang="ru-RU" sz="2600" b="1" dirty="0">
                <a:solidFill>
                  <a:srgbClr val="BF532B"/>
                </a:solidFill>
                <a:latin typeface="Constantia" panose="02030602050306030303" pitchFamily="18" charset="0"/>
              </a:rPr>
              <a:t>Великой Грецией.</a:t>
            </a:r>
          </a:p>
        </p:txBody>
      </p:sp>
      <p:sp>
        <p:nvSpPr>
          <p:cNvPr id="6" name="West map mount">
            <a:extLst>
              <a:ext uri="{FF2B5EF4-FFF2-40B4-BE49-F238E27FC236}">
                <a16:creationId xmlns:a16="http://schemas.microsoft.com/office/drawing/2014/main" id="{ADC0B471-3C3E-07D7-8284-16D13CE29A0F}"/>
              </a:ext>
            </a:extLst>
          </p:cNvPr>
          <p:cNvSpPr/>
          <p:nvPr/>
        </p:nvSpPr>
        <p:spPr>
          <a:xfrm>
            <a:off x="5461000" y="1320800"/>
            <a:ext cx="6197600" cy="5105400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West map" descr="Рельефная карта центрального и восточного Средиземноморья (без современных границ). Стрелки — общее направление переселения на запад">
            <a:extLst>
              <a:ext uri="{FF2B5EF4-FFF2-40B4-BE49-F238E27FC236}">
                <a16:creationId xmlns:a16="http://schemas.microsoft.com/office/drawing/2014/main" id="{84CDF7EE-AA22-AB5C-3A63-7AC28B8B79E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00" y="1397000"/>
            <a:ext cx="6045200" cy="4953000"/>
          </a:xfrm>
          <a:prstGeom prst="rect">
            <a:avLst/>
          </a:prstGeom>
        </p:spPr>
      </p:pic>
      <p:sp>
        <p:nvSpPr>
          <p:cNvPr id="9" name="West zone">
            <a:extLst>
              <a:ext uri="{FF2B5EF4-FFF2-40B4-BE49-F238E27FC236}">
                <a16:creationId xmlns:a16="http://schemas.microsoft.com/office/drawing/2014/main" id="{E2E41EFD-BB51-3FB6-E3CC-9F10B70490C3}"/>
              </a:ext>
            </a:extLst>
          </p:cNvPr>
          <p:cNvSpPr/>
          <p:nvPr/>
        </p:nvSpPr>
        <p:spPr>
          <a:xfrm rot="-1800000">
            <a:off x="5867400" y="3098800"/>
            <a:ext cx="1778000" cy="1320800"/>
          </a:xfrm>
          <a:prstGeom prst="ellipse">
            <a:avLst/>
          </a:prstGeom>
          <a:noFill/>
          <a:ln w="25400" cap="flat" cmpd="sng" algn="ctr">
            <a:solidFill>
              <a:srgbClr val="BF532B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West arrow Italy">
            <a:extLst>
              <a:ext uri="{FF2B5EF4-FFF2-40B4-BE49-F238E27FC236}">
                <a16:creationId xmlns:a16="http://schemas.microsoft.com/office/drawing/2014/main" id="{772653A4-F6BB-F2BE-4A64-625C1751AAE6}"/>
              </a:ext>
            </a:extLst>
          </p:cNvPr>
          <p:cNvSpPr/>
          <p:nvPr/>
        </p:nvSpPr>
        <p:spPr>
          <a:xfrm>
            <a:off x="7340600" y="3301295"/>
            <a:ext cx="1524001" cy="610306"/>
          </a:xfrm>
          <a:custGeom>
            <a:avLst/>
            <a:gdLst/>
            <a:ahLst/>
            <a:cxnLst/>
            <a:rect l="0" t="0" r="0" b="0"/>
            <a:pathLst>
              <a:path w="1524001" h="610306">
                <a:moveTo>
                  <a:pt x="1524000" y="610305"/>
                </a:moveTo>
                <a:lnTo>
                  <a:pt x="1474837" y="562186"/>
                </a:lnTo>
                <a:lnTo>
                  <a:pt x="1425561" y="516043"/>
                </a:lnTo>
                <a:lnTo>
                  <a:pt x="1376172" y="471875"/>
                </a:lnTo>
                <a:lnTo>
                  <a:pt x="1326670" y="429683"/>
                </a:lnTo>
                <a:lnTo>
                  <a:pt x="1277055" y="389466"/>
                </a:lnTo>
                <a:lnTo>
                  <a:pt x="1227328" y="351225"/>
                </a:lnTo>
                <a:lnTo>
                  <a:pt x="1177488" y="314959"/>
                </a:lnTo>
                <a:lnTo>
                  <a:pt x="1127534" y="280669"/>
                </a:lnTo>
                <a:lnTo>
                  <a:pt x="1077468" y="248355"/>
                </a:lnTo>
                <a:lnTo>
                  <a:pt x="1027289" y="218016"/>
                </a:lnTo>
                <a:lnTo>
                  <a:pt x="976997" y="189653"/>
                </a:lnTo>
                <a:lnTo>
                  <a:pt x="926592" y="163265"/>
                </a:lnTo>
                <a:lnTo>
                  <a:pt x="876074" y="138853"/>
                </a:lnTo>
                <a:lnTo>
                  <a:pt x="825443" y="116416"/>
                </a:lnTo>
                <a:lnTo>
                  <a:pt x="774700" y="95955"/>
                </a:lnTo>
                <a:lnTo>
                  <a:pt x="723843" y="77469"/>
                </a:lnTo>
                <a:lnTo>
                  <a:pt x="672874" y="60959"/>
                </a:lnTo>
                <a:lnTo>
                  <a:pt x="621792" y="46425"/>
                </a:lnTo>
                <a:lnTo>
                  <a:pt x="570597" y="33866"/>
                </a:lnTo>
                <a:lnTo>
                  <a:pt x="519289" y="23283"/>
                </a:lnTo>
                <a:lnTo>
                  <a:pt x="467868" y="14675"/>
                </a:lnTo>
                <a:lnTo>
                  <a:pt x="416334" y="8043"/>
                </a:lnTo>
                <a:lnTo>
                  <a:pt x="364688" y="3386"/>
                </a:lnTo>
                <a:lnTo>
                  <a:pt x="312928" y="705"/>
                </a:lnTo>
                <a:lnTo>
                  <a:pt x="261055" y="0"/>
                </a:lnTo>
                <a:lnTo>
                  <a:pt x="209070" y="1269"/>
                </a:lnTo>
                <a:lnTo>
                  <a:pt x="156972" y="4515"/>
                </a:lnTo>
                <a:lnTo>
                  <a:pt x="104761" y="9736"/>
                </a:lnTo>
                <a:lnTo>
                  <a:pt x="52437" y="16933"/>
                </a:lnTo>
                <a:lnTo>
                  <a:pt x="0" y="26105"/>
                </a:lnTo>
              </a:path>
            </a:pathLst>
          </a:custGeom>
          <a:ln w="50800">
            <a:solidFill>
              <a:srgbClr val="BF532B"/>
            </a:solidFill>
            <a:tailEnd type="triangle" w="med" len="med"/>
          </a:ln>
          <a:effectLst>
            <a:outerShdw blurRad="50800" dist="127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West arrow Sicily">
            <a:extLst>
              <a:ext uri="{FF2B5EF4-FFF2-40B4-BE49-F238E27FC236}">
                <a16:creationId xmlns:a16="http://schemas.microsoft.com/office/drawing/2014/main" id="{C761489F-997E-70DA-B30B-C30638D257DD}"/>
              </a:ext>
            </a:extLst>
          </p:cNvPr>
          <p:cNvSpPr/>
          <p:nvPr/>
        </p:nvSpPr>
        <p:spPr>
          <a:xfrm>
            <a:off x="6629400" y="4140200"/>
            <a:ext cx="2260601" cy="242035"/>
          </a:xfrm>
          <a:custGeom>
            <a:avLst/>
            <a:gdLst/>
            <a:ahLst/>
            <a:cxnLst/>
            <a:rect l="0" t="0" r="0" b="0"/>
            <a:pathLst>
              <a:path w="2260601" h="242035">
                <a:moveTo>
                  <a:pt x="2260600" y="0"/>
                </a:moveTo>
                <a:lnTo>
                  <a:pt x="2186065" y="29520"/>
                </a:lnTo>
                <a:lnTo>
                  <a:pt x="2111473" y="57122"/>
                </a:lnTo>
                <a:lnTo>
                  <a:pt x="2036826" y="82804"/>
                </a:lnTo>
                <a:lnTo>
                  <a:pt x="1962122" y="106567"/>
                </a:lnTo>
                <a:lnTo>
                  <a:pt x="1887361" y="128411"/>
                </a:lnTo>
                <a:lnTo>
                  <a:pt x="1812544" y="148336"/>
                </a:lnTo>
                <a:lnTo>
                  <a:pt x="1737671" y="166342"/>
                </a:lnTo>
                <a:lnTo>
                  <a:pt x="1662740" y="182428"/>
                </a:lnTo>
                <a:lnTo>
                  <a:pt x="1587754" y="196596"/>
                </a:lnTo>
                <a:lnTo>
                  <a:pt x="1512711" y="208845"/>
                </a:lnTo>
                <a:lnTo>
                  <a:pt x="1437611" y="219174"/>
                </a:lnTo>
                <a:lnTo>
                  <a:pt x="1362456" y="227584"/>
                </a:lnTo>
                <a:lnTo>
                  <a:pt x="1287244" y="234075"/>
                </a:lnTo>
                <a:lnTo>
                  <a:pt x="1211975" y="238647"/>
                </a:lnTo>
                <a:lnTo>
                  <a:pt x="1136650" y="241300"/>
                </a:lnTo>
                <a:lnTo>
                  <a:pt x="1061269" y="242034"/>
                </a:lnTo>
                <a:lnTo>
                  <a:pt x="985831" y="240848"/>
                </a:lnTo>
                <a:lnTo>
                  <a:pt x="910336" y="237744"/>
                </a:lnTo>
                <a:lnTo>
                  <a:pt x="834785" y="232720"/>
                </a:lnTo>
                <a:lnTo>
                  <a:pt x="759178" y="225778"/>
                </a:lnTo>
                <a:lnTo>
                  <a:pt x="683514" y="216916"/>
                </a:lnTo>
                <a:lnTo>
                  <a:pt x="607794" y="206135"/>
                </a:lnTo>
                <a:lnTo>
                  <a:pt x="532017" y="193435"/>
                </a:lnTo>
                <a:lnTo>
                  <a:pt x="456184" y="178816"/>
                </a:lnTo>
                <a:lnTo>
                  <a:pt x="380295" y="162278"/>
                </a:lnTo>
                <a:lnTo>
                  <a:pt x="304348" y="143820"/>
                </a:lnTo>
                <a:lnTo>
                  <a:pt x="228346" y="123444"/>
                </a:lnTo>
                <a:lnTo>
                  <a:pt x="152287" y="101148"/>
                </a:lnTo>
                <a:lnTo>
                  <a:pt x="76172" y="76934"/>
                </a:lnTo>
                <a:lnTo>
                  <a:pt x="0" y="50800"/>
                </a:lnTo>
              </a:path>
            </a:pathLst>
          </a:custGeom>
          <a:ln w="50800">
            <a:solidFill>
              <a:srgbClr val="BF532B"/>
            </a:solidFill>
            <a:tailEnd type="triangle" w="med" len="med"/>
          </a:ln>
          <a:effectLst>
            <a:outerShdw blurRad="50800" dist="127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20AC21BC-646B-5E42-D0F7-76B4DBF22B98}"/>
              </a:ext>
            </a:extLst>
          </p:cNvPr>
          <p:cNvSpPr/>
          <p:nvPr/>
        </p:nvSpPr>
        <p:spPr>
          <a:xfrm>
            <a:off x="8902700" y="3975100"/>
            <a:ext cx="127000" cy="127000"/>
          </a:xfrm>
          <a:prstGeom prst="ellipse">
            <a:avLst/>
          </a:prstGeom>
          <a:solidFill>
            <a:srgbClr val="BF532B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D1A638C4-8BBB-503F-3576-A3E9CD36B0D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025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0C0FD17-60BB-1A5C-E7F2-41D2E9C91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A36"/>
                </a:solidFill>
                <a:latin typeface="Constantia" panose="02030602050306030303" pitchFamily="18" charset="0"/>
              </a:rPr>
              <a:t>Северное Причерноморье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382CB164-DDA2-196A-55BB-97D911E9673A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178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136F79F3-07D2-CC58-1346-76910290154C}"/>
              </a:ext>
            </a:extLst>
          </p:cNvPr>
          <p:cNvCxnSpPr/>
          <p:nvPr/>
        </p:nvCxnSpPr>
        <p:spPr>
          <a:xfrm>
            <a:off x="2235200" y="1080770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North-east map mount">
            <a:extLst>
              <a:ext uri="{FF2B5EF4-FFF2-40B4-BE49-F238E27FC236}">
                <a16:creationId xmlns:a16="http://schemas.microsoft.com/office/drawing/2014/main" id="{742DD20A-D15D-C3A3-1698-BD88A31C9AAC}"/>
              </a:ext>
            </a:extLst>
          </p:cNvPr>
          <p:cNvSpPr/>
          <p:nvPr/>
        </p:nvSpPr>
        <p:spPr>
          <a:xfrm>
            <a:off x="533400" y="1320800"/>
            <a:ext cx="6756400" cy="4724400"/>
          </a:xfrm>
          <a:prstGeom prst="roundRect">
            <a:avLst>
              <a:gd name="adj" fmla="val 3000"/>
            </a:avLst>
          </a:prstGeom>
          <a:solidFill>
            <a:srgbClr val="FFFDF8"/>
          </a:solidFill>
          <a:ln w="9525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North-east map" descr="Рельефная карта Эгейского и Чёрного морей (без современных границ). Стрелки — общее направление переселения на северо-восток">
            <a:extLst>
              <a:ext uri="{FF2B5EF4-FFF2-40B4-BE49-F238E27FC236}">
                <a16:creationId xmlns:a16="http://schemas.microsoft.com/office/drawing/2014/main" id="{E8709B2E-E772-F1CE-3874-F8930E652F3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97000"/>
            <a:ext cx="6604000" cy="4572000"/>
          </a:xfrm>
          <a:prstGeom prst="rect">
            <a:avLst/>
          </a:prstGeom>
        </p:spPr>
      </p:pic>
      <p:sp>
        <p:nvSpPr>
          <p:cNvPr id="8" name="NE arrow straits">
            <a:extLst>
              <a:ext uri="{FF2B5EF4-FFF2-40B4-BE49-F238E27FC236}">
                <a16:creationId xmlns:a16="http://schemas.microsoft.com/office/drawing/2014/main" id="{27C0219F-2952-5FC8-3F4D-7A1EF2E0232A}"/>
              </a:ext>
            </a:extLst>
          </p:cNvPr>
          <p:cNvSpPr/>
          <p:nvPr/>
        </p:nvSpPr>
        <p:spPr>
          <a:xfrm>
            <a:off x="2070100" y="3962400"/>
            <a:ext cx="850901" cy="990601"/>
          </a:xfrm>
          <a:custGeom>
            <a:avLst/>
            <a:gdLst/>
            <a:ahLst/>
            <a:cxnLst/>
            <a:rect l="0" t="0" r="0" b="0"/>
            <a:pathLst>
              <a:path w="850901" h="990601">
                <a:moveTo>
                  <a:pt x="0" y="990600"/>
                </a:moveTo>
                <a:lnTo>
                  <a:pt x="16496" y="948577"/>
                </a:lnTo>
                <a:lnTo>
                  <a:pt x="33810" y="907175"/>
                </a:lnTo>
                <a:lnTo>
                  <a:pt x="51943" y="866394"/>
                </a:lnTo>
                <a:lnTo>
                  <a:pt x="70894" y="826234"/>
                </a:lnTo>
                <a:lnTo>
                  <a:pt x="90664" y="786695"/>
                </a:lnTo>
                <a:lnTo>
                  <a:pt x="111252" y="747776"/>
                </a:lnTo>
                <a:lnTo>
                  <a:pt x="132659" y="709478"/>
                </a:lnTo>
                <a:lnTo>
                  <a:pt x="154884" y="671802"/>
                </a:lnTo>
                <a:lnTo>
                  <a:pt x="177927" y="634746"/>
                </a:lnTo>
                <a:lnTo>
                  <a:pt x="201789" y="598311"/>
                </a:lnTo>
                <a:lnTo>
                  <a:pt x="226469" y="562497"/>
                </a:lnTo>
                <a:lnTo>
                  <a:pt x="251968" y="527304"/>
                </a:lnTo>
                <a:lnTo>
                  <a:pt x="278285" y="492732"/>
                </a:lnTo>
                <a:lnTo>
                  <a:pt x="305421" y="458781"/>
                </a:lnTo>
                <a:lnTo>
                  <a:pt x="333375" y="425450"/>
                </a:lnTo>
                <a:lnTo>
                  <a:pt x="362147" y="392740"/>
                </a:lnTo>
                <a:lnTo>
                  <a:pt x="391738" y="360652"/>
                </a:lnTo>
                <a:lnTo>
                  <a:pt x="422148" y="329184"/>
                </a:lnTo>
                <a:lnTo>
                  <a:pt x="453376" y="298337"/>
                </a:lnTo>
                <a:lnTo>
                  <a:pt x="485422" y="268111"/>
                </a:lnTo>
                <a:lnTo>
                  <a:pt x="518287" y="238506"/>
                </a:lnTo>
                <a:lnTo>
                  <a:pt x="551970" y="209522"/>
                </a:lnTo>
                <a:lnTo>
                  <a:pt x="586472" y="181158"/>
                </a:lnTo>
                <a:lnTo>
                  <a:pt x="621792" y="153416"/>
                </a:lnTo>
                <a:lnTo>
                  <a:pt x="657931" y="126295"/>
                </a:lnTo>
                <a:lnTo>
                  <a:pt x="694888" y="99794"/>
                </a:lnTo>
                <a:lnTo>
                  <a:pt x="732663" y="73914"/>
                </a:lnTo>
                <a:lnTo>
                  <a:pt x="771257" y="48655"/>
                </a:lnTo>
                <a:lnTo>
                  <a:pt x="810669" y="24017"/>
                </a:lnTo>
                <a:lnTo>
                  <a:pt x="850900" y="0"/>
                </a:lnTo>
              </a:path>
            </a:pathLst>
          </a:custGeom>
          <a:ln w="50800">
            <a:solidFill>
              <a:srgbClr val="17807A"/>
            </a:solidFill>
            <a:tailEnd type="triangle" w="med" len="med"/>
          </a:ln>
          <a:effectLst>
            <a:outerShdw blurRad="50800" dist="127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NE arrow Pontus">
            <a:extLst>
              <a:ext uri="{FF2B5EF4-FFF2-40B4-BE49-F238E27FC236}">
                <a16:creationId xmlns:a16="http://schemas.microsoft.com/office/drawing/2014/main" id="{4785843C-8DB6-2FA3-30CC-147B467F3E19}"/>
              </a:ext>
            </a:extLst>
          </p:cNvPr>
          <p:cNvSpPr/>
          <p:nvPr/>
        </p:nvSpPr>
        <p:spPr>
          <a:xfrm>
            <a:off x="3073400" y="2438400"/>
            <a:ext cx="2133601" cy="1371601"/>
          </a:xfrm>
          <a:custGeom>
            <a:avLst/>
            <a:gdLst/>
            <a:ahLst/>
            <a:cxnLst/>
            <a:rect l="0" t="0" r="0" b="0"/>
            <a:pathLst>
              <a:path w="2133601" h="1371601">
                <a:moveTo>
                  <a:pt x="0" y="1371600"/>
                </a:moveTo>
                <a:lnTo>
                  <a:pt x="49840" y="1311148"/>
                </a:lnTo>
                <a:lnTo>
                  <a:pt x="101148" y="1251712"/>
                </a:lnTo>
                <a:lnTo>
                  <a:pt x="153924" y="1193292"/>
                </a:lnTo>
                <a:lnTo>
                  <a:pt x="208167" y="1135888"/>
                </a:lnTo>
                <a:lnTo>
                  <a:pt x="263878" y="1079500"/>
                </a:lnTo>
                <a:lnTo>
                  <a:pt x="321056" y="1024128"/>
                </a:lnTo>
                <a:lnTo>
                  <a:pt x="379702" y="969772"/>
                </a:lnTo>
                <a:lnTo>
                  <a:pt x="439815" y="916432"/>
                </a:lnTo>
                <a:lnTo>
                  <a:pt x="501396" y="864108"/>
                </a:lnTo>
                <a:lnTo>
                  <a:pt x="564445" y="812800"/>
                </a:lnTo>
                <a:lnTo>
                  <a:pt x="628960" y="762508"/>
                </a:lnTo>
                <a:lnTo>
                  <a:pt x="694944" y="713232"/>
                </a:lnTo>
                <a:lnTo>
                  <a:pt x="762395" y="664972"/>
                </a:lnTo>
                <a:lnTo>
                  <a:pt x="831314" y="617728"/>
                </a:lnTo>
                <a:lnTo>
                  <a:pt x="901700" y="571500"/>
                </a:lnTo>
                <a:lnTo>
                  <a:pt x="973554" y="526288"/>
                </a:lnTo>
                <a:lnTo>
                  <a:pt x="1046875" y="482092"/>
                </a:lnTo>
                <a:lnTo>
                  <a:pt x="1121664" y="438912"/>
                </a:lnTo>
                <a:lnTo>
                  <a:pt x="1197920" y="396748"/>
                </a:lnTo>
                <a:lnTo>
                  <a:pt x="1275645" y="355600"/>
                </a:lnTo>
                <a:lnTo>
                  <a:pt x="1354836" y="315468"/>
                </a:lnTo>
                <a:lnTo>
                  <a:pt x="1435495" y="276352"/>
                </a:lnTo>
                <a:lnTo>
                  <a:pt x="1517622" y="238252"/>
                </a:lnTo>
                <a:lnTo>
                  <a:pt x="1601216" y="201168"/>
                </a:lnTo>
                <a:lnTo>
                  <a:pt x="1686278" y="165100"/>
                </a:lnTo>
                <a:lnTo>
                  <a:pt x="1772807" y="130048"/>
                </a:lnTo>
                <a:lnTo>
                  <a:pt x="1860804" y="96012"/>
                </a:lnTo>
                <a:lnTo>
                  <a:pt x="1950269" y="62992"/>
                </a:lnTo>
                <a:lnTo>
                  <a:pt x="2041201" y="30988"/>
                </a:lnTo>
                <a:lnTo>
                  <a:pt x="2133600" y="0"/>
                </a:lnTo>
              </a:path>
            </a:pathLst>
          </a:custGeom>
          <a:ln w="50800">
            <a:solidFill>
              <a:srgbClr val="17807A"/>
            </a:solidFill>
            <a:tailEnd type="triangle" w="med" len="med"/>
          </a:ln>
          <a:effectLst>
            <a:outerShdw blurRad="50800" dist="127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DBC3D246-EA32-C752-0595-3A9A6074B846}"/>
              </a:ext>
            </a:extLst>
          </p:cNvPr>
          <p:cNvSpPr/>
          <p:nvPr/>
        </p:nvSpPr>
        <p:spPr>
          <a:xfrm>
            <a:off x="2006600" y="4965700"/>
            <a:ext cx="127000" cy="127000"/>
          </a:xfrm>
          <a:prstGeom prst="ellipse">
            <a:avLst/>
          </a:prstGeom>
          <a:solidFill>
            <a:srgbClr val="17807A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abel Понт Эвксинский">
            <a:extLst>
              <a:ext uri="{FF2B5EF4-FFF2-40B4-BE49-F238E27FC236}">
                <a16:creationId xmlns:a16="http://schemas.microsoft.com/office/drawing/2014/main" id="{AC154248-B7D9-59A8-A20B-9D83FB8EFB88}"/>
              </a:ext>
            </a:extLst>
          </p:cNvPr>
          <p:cNvSpPr txBox="1"/>
          <p:nvPr/>
        </p:nvSpPr>
        <p:spPr>
          <a:xfrm>
            <a:off x="3937000" y="3378200"/>
            <a:ext cx="24130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000" i="1" dirty="0">
                <a:solidFill>
                  <a:srgbClr val="17807A"/>
                </a:solidFill>
                <a:latin typeface="Constantia" panose="02030602050306030303" pitchFamily="18" charset="0"/>
              </a:rPr>
              <a:t>Понт Эвксинский</a:t>
            </a:r>
          </a:p>
        </p:txBody>
      </p:sp>
      <p:sp>
        <p:nvSpPr>
          <p:cNvPr id="12" name="Black Sea text">
            <a:extLst>
              <a:ext uri="{FF2B5EF4-FFF2-40B4-BE49-F238E27FC236}">
                <a16:creationId xmlns:a16="http://schemas.microsoft.com/office/drawing/2014/main" id="{8B6C18E8-E4B5-CC45-5219-EB69D932B713}"/>
              </a:ext>
            </a:extLst>
          </p:cNvPr>
          <p:cNvSpPr txBox="1"/>
          <p:nvPr/>
        </p:nvSpPr>
        <p:spPr>
          <a:xfrm>
            <a:off x="7620000" y="1498600"/>
            <a:ext cx="3962400" cy="349859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Наиболее активно греки осваивали </a:t>
            </a:r>
            <a:r>
              <a:rPr lang="ru-RU" sz="2300" b="1" dirty="0">
                <a:solidFill>
                  <a:srgbClr val="17807A"/>
                </a:solidFill>
                <a:latin typeface="Segoe UI" panose="020B0502040204020203" pitchFamily="34" charset="0"/>
              </a:rPr>
              <a:t>северо-восточное направление:</a:t>
            </a: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 северное побережье Средиземного моря, зону черноморских проливов и побережье Черного моря, которое они называли </a:t>
            </a:r>
            <a:r>
              <a:rPr lang="ru-RU" sz="2600" b="1" dirty="0">
                <a:solidFill>
                  <a:srgbClr val="17807A"/>
                </a:solidFill>
                <a:latin typeface="Constantia" panose="02030602050306030303" pitchFamily="18" charset="0"/>
              </a:rPr>
              <a:t>Понт Эвксинский.</a:t>
            </a:r>
          </a:p>
        </p:txBody>
      </p:sp>
      <p:sp>
        <p:nvSpPr>
          <p:cNvPr id="13" name="Credit">
            <a:extLst>
              <a:ext uri="{FF2B5EF4-FFF2-40B4-BE49-F238E27FC236}">
                <a16:creationId xmlns:a16="http://schemas.microsoft.com/office/drawing/2014/main" id="{DDEF50A9-950C-292E-A40D-682D91711522}"/>
              </a:ext>
            </a:extLst>
          </p:cNvPr>
          <p:cNvSpPr txBox="1"/>
          <p:nvPr/>
        </p:nvSpPr>
        <p:spPr>
          <a:xfrm>
            <a:off x="609600" y="6070600"/>
            <a:ext cx="3810000" cy="1676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100">
                <a:solidFill>
                  <a:srgbClr val="867F72"/>
                </a:solidFill>
                <a:latin typeface="Segoe UI" panose="020B0502040204020203" pitchFamily="34" charset="0"/>
              </a:rPr>
              <a:t>Image by Freepik</a:t>
            </a:r>
            <a:endParaRPr lang="ru-RU" sz="110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724F5BA2-84EF-AC29-6AE4-25F36EBB8B7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84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BFAF19F-6FA2-901E-24F6-91FC3FF72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1F2A36"/>
                </a:solidFill>
                <a:latin typeface="Constantia" panose="02030602050306030303" pitchFamily="18" charset="0"/>
              </a:rPr>
              <a:t>Самые ранние греческие колонии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624C9C8A-B38A-6375-F040-64073D0DF28E}"/>
              </a:ext>
            </a:extLst>
          </p:cNvPr>
          <p:cNvSpPr/>
          <p:nvPr/>
        </p:nvSpPr>
        <p:spPr>
          <a:xfrm>
            <a:off x="609600" y="956564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1780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6336B161-1B80-7847-6033-ABE8DB30BC4C}"/>
              </a:ext>
            </a:extLst>
          </p:cNvPr>
          <p:cNvCxnSpPr/>
          <p:nvPr/>
        </p:nvCxnSpPr>
        <p:spPr>
          <a:xfrm>
            <a:off x="2235200" y="1051814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lonies text">
            <a:extLst>
              <a:ext uri="{FF2B5EF4-FFF2-40B4-BE49-F238E27FC236}">
                <a16:creationId xmlns:a16="http://schemas.microsoft.com/office/drawing/2014/main" id="{B56626E5-B867-4A99-6970-2A2672BF2398}"/>
              </a:ext>
            </a:extLst>
          </p:cNvPr>
          <p:cNvSpPr txBox="1"/>
          <p:nvPr/>
        </p:nvSpPr>
        <p:spPr>
          <a:xfrm>
            <a:off x="609600" y="1320800"/>
            <a:ext cx="6858000" cy="11072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8000"/>
              </a:lnSpc>
            </a:pP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Множество колоний эллины основали в </a:t>
            </a:r>
            <a:r>
              <a:rPr lang="ru-RU" sz="2300" b="1" dirty="0">
                <a:solidFill>
                  <a:srgbClr val="17807A"/>
                </a:solidFill>
                <a:latin typeface="Segoe UI" panose="020B0502040204020203" pitchFamily="34" charset="0"/>
              </a:rPr>
              <a:t>Северном Причерноморье</a:t>
            </a:r>
            <a:r>
              <a:rPr lang="ru-RU" sz="2300" dirty="0">
                <a:solidFill>
                  <a:srgbClr val="1F2A36"/>
                </a:solidFill>
                <a:latin typeface="Segoe UI" panose="020B0502040204020203" pitchFamily="34" charset="0"/>
              </a:rPr>
              <a:t>. Самыми ранними колониями в Северном Причерноморье стали:</a:t>
            </a:r>
          </a:p>
        </p:txBody>
      </p:sp>
      <p:sp>
        <p:nvSpPr>
          <p:cNvPr id="6" name="City 1 card">
            <a:extLst>
              <a:ext uri="{FF2B5EF4-FFF2-40B4-BE49-F238E27FC236}">
                <a16:creationId xmlns:a16="http://schemas.microsoft.com/office/drawing/2014/main" id="{41A56C72-5A18-F155-F164-E7BDC483AD42}"/>
              </a:ext>
            </a:extLst>
          </p:cNvPr>
          <p:cNvSpPr/>
          <p:nvPr/>
        </p:nvSpPr>
        <p:spPr>
          <a:xfrm>
            <a:off x="609600" y="2656650"/>
            <a:ext cx="3327400" cy="990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B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ity 1">
            <a:extLst>
              <a:ext uri="{FF2B5EF4-FFF2-40B4-BE49-F238E27FC236}">
                <a16:creationId xmlns:a16="http://schemas.microsoft.com/office/drawing/2014/main" id="{C85AADF7-021B-01B9-2114-CAB5BB828D79}"/>
              </a:ext>
            </a:extLst>
          </p:cNvPr>
          <p:cNvSpPr txBox="1"/>
          <p:nvPr/>
        </p:nvSpPr>
        <p:spPr>
          <a:xfrm>
            <a:off x="838200" y="2783650"/>
            <a:ext cx="29464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17807A"/>
                </a:solidFill>
                <a:latin typeface="Constantia" panose="02030602050306030303" pitchFamily="18" charset="0"/>
              </a:rPr>
              <a:t>Пантикапей</a:t>
            </a:r>
            <a:r>
              <a:rPr lang="ru-RU" sz="2000" dirty="0">
                <a:solidFill>
                  <a:srgbClr val="1F2A36"/>
                </a:solidFill>
                <a:latin typeface="Segoe UI" panose="020B0502040204020203" pitchFamily="34" charset="0"/>
              </a:rPr>
              <a:t> (ныне – Керчь)</a:t>
            </a:r>
          </a:p>
        </p:txBody>
      </p:sp>
      <p:sp>
        <p:nvSpPr>
          <p:cNvPr id="8" name="City 1 bar">
            <a:extLst>
              <a:ext uri="{FF2B5EF4-FFF2-40B4-BE49-F238E27FC236}">
                <a16:creationId xmlns:a16="http://schemas.microsoft.com/office/drawing/2014/main" id="{F98A1A67-B08B-B0C1-45A2-079D3C6D9D60}"/>
              </a:ext>
            </a:extLst>
          </p:cNvPr>
          <p:cNvSpPr/>
          <p:nvPr/>
        </p:nvSpPr>
        <p:spPr>
          <a:xfrm>
            <a:off x="711200" y="2783650"/>
            <a:ext cx="50800" cy="736600"/>
          </a:xfrm>
          <a:prstGeom prst="rect">
            <a:avLst/>
          </a:prstGeom>
          <a:solidFill>
            <a:srgbClr val="1780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ity 2 card">
            <a:extLst>
              <a:ext uri="{FF2B5EF4-FFF2-40B4-BE49-F238E27FC236}">
                <a16:creationId xmlns:a16="http://schemas.microsoft.com/office/drawing/2014/main" id="{7C826E2E-1BDF-99F5-E167-1F65D09F6918}"/>
              </a:ext>
            </a:extLst>
          </p:cNvPr>
          <p:cNvSpPr/>
          <p:nvPr/>
        </p:nvSpPr>
        <p:spPr>
          <a:xfrm>
            <a:off x="4114800" y="2656650"/>
            <a:ext cx="3327400" cy="116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B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City 2">
            <a:extLst>
              <a:ext uri="{FF2B5EF4-FFF2-40B4-BE49-F238E27FC236}">
                <a16:creationId xmlns:a16="http://schemas.microsoft.com/office/drawing/2014/main" id="{626EB30D-FD2C-5D87-4E30-CDF543394468}"/>
              </a:ext>
            </a:extLst>
          </p:cNvPr>
          <p:cNvSpPr txBox="1"/>
          <p:nvPr/>
        </p:nvSpPr>
        <p:spPr>
          <a:xfrm>
            <a:off x="4343400" y="2783650"/>
            <a:ext cx="2946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1F5E8C"/>
                </a:solidFill>
                <a:latin typeface="Constantia" panose="02030602050306030303" pitchFamily="18" charset="0"/>
              </a:rPr>
              <a:t>Фанагория</a:t>
            </a:r>
            <a:r>
              <a:rPr lang="ru-RU" sz="2000" dirty="0">
                <a:solidFill>
                  <a:srgbClr val="1F2A36"/>
                </a:solidFill>
                <a:latin typeface="Segoe UI" panose="020B0502040204020203" pitchFamily="34" charset="0"/>
              </a:rPr>
              <a:t> (близ </a:t>
            </a:r>
            <a:r>
              <a:rPr lang="ru-RU" sz="2000" dirty="0" err="1">
                <a:solidFill>
                  <a:srgbClr val="1F2A36"/>
                </a:solidFill>
                <a:latin typeface="Segoe UI" panose="020B0502040204020203" pitchFamily="34" charset="0"/>
              </a:rPr>
              <a:t>п.Сенной</a:t>
            </a:r>
            <a:r>
              <a:rPr lang="ru-RU" sz="2000" dirty="0">
                <a:solidFill>
                  <a:srgbClr val="1F2A36"/>
                </a:solidFill>
                <a:latin typeface="Segoe UI" panose="020B0502040204020203" pitchFamily="34" charset="0"/>
              </a:rPr>
              <a:t> Краснодарского края)</a:t>
            </a:r>
          </a:p>
        </p:txBody>
      </p:sp>
      <p:sp>
        <p:nvSpPr>
          <p:cNvPr id="11" name="City 2 bar">
            <a:extLst>
              <a:ext uri="{FF2B5EF4-FFF2-40B4-BE49-F238E27FC236}">
                <a16:creationId xmlns:a16="http://schemas.microsoft.com/office/drawing/2014/main" id="{8100E495-26F9-6A9B-C5B2-3B0CC65C18CA}"/>
              </a:ext>
            </a:extLst>
          </p:cNvPr>
          <p:cNvSpPr/>
          <p:nvPr/>
        </p:nvSpPr>
        <p:spPr>
          <a:xfrm>
            <a:off x="4216400" y="2783650"/>
            <a:ext cx="50800" cy="914400"/>
          </a:xfrm>
          <a:prstGeom prst="rect">
            <a:avLst/>
          </a:prstGeom>
          <a:solidFill>
            <a:srgbClr val="1F5E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City 3 card">
            <a:extLst>
              <a:ext uri="{FF2B5EF4-FFF2-40B4-BE49-F238E27FC236}">
                <a16:creationId xmlns:a16="http://schemas.microsoft.com/office/drawing/2014/main" id="{B8BB3595-39FA-8E8E-AA6F-30886F0AE556}"/>
              </a:ext>
            </a:extLst>
          </p:cNvPr>
          <p:cNvSpPr/>
          <p:nvPr/>
        </p:nvSpPr>
        <p:spPr>
          <a:xfrm>
            <a:off x="609600" y="3825050"/>
            <a:ext cx="3327400" cy="990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B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ity 3">
            <a:extLst>
              <a:ext uri="{FF2B5EF4-FFF2-40B4-BE49-F238E27FC236}">
                <a16:creationId xmlns:a16="http://schemas.microsoft.com/office/drawing/2014/main" id="{076588A0-5629-BB1D-2E5C-E8F5A72064A6}"/>
              </a:ext>
            </a:extLst>
          </p:cNvPr>
          <p:cNvSpPr txBox="1"/>
          <p:nvPr/>
        </p:nvSpPr>
        <p:spPr>
          <a:xfrm>
            <a:off x="838200" y="3952050"/>
            <a:ext cx="29464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F532B"/>
                </a:solidFill>
                <a:latin typeface="Constantia" panose="02030602050306030303" pitchFamily="18" charset="0"/>
              </a:rPr>
              <a:t>Феодосия</a:t>
            </a:r>
            <a:r>
              <a:rPr lang="ru-RU" sz="2000" dirty="0">
                <a:solidFill>
                  <a:srgbClr val="1F2A36"/>
                </a:solidFill>
                <a:latin typeface="Segoe UI" panose="020B0502040204020203" pitchFamily="34" charset="0"/>
              </a:rPr>
              <a:t> (Крым)</a:t>
            </a:r>
          </a:p>
        </p:txBody>
      </p:sp>
      <p:sp>
        <p:nvSpPr>
          <p:cNvPr id="14" name="City 3 bar">
            <a:extLst>
              <a:ext uri="{FF2B5EF4-FFF2-40B4-BE49-F238E27FC236}">
                <a16:creationId xmlns:a16="http://schemas.microsoft.com/office/drawing/2014/main" id="{A50E1D0B-BF8A-D9D9-45AE-CACA93C78933}"/>
              </a:ext>
            </a:extLst>
          </p:cNvPr>
          <p:cNvSpPr/>
          <p:nvPr/>
        </p:nvSpPr>
        <p:spPr>
          <a:xfrm>
            <a:off x="711200" y="3952050"/>
            <a:ext cx="50800" cy="736600"/>
          </a:xfrm>
          <a:prstGeom prst="rect">
            <a:avLst/>
          </a:prstGeom>
          <a:solidFill>
            <a:srgbClr val="BF53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ity 4 card">
            <a:extLst>
              <a:ext uri="{FF2B5EF4-FFF2-40B4-BE49-F238E27FC236}">
                <a16:creationId xmlns:a16="http://schemas.microsoft.com/office/drawing/2014/main" id="{788A366B-94FA-1CA3-A028-19CECF346F5D}"/>
              </a:ext>
            </a:extLst>
          </p:cNvPr>
          <p:cNvSpPr/>
          <p:nvPr/>
        </p:nvSpPr>
        <p:spPr>
          <a:xfrm>
            <a:off x="4114800" y="3825050"/>
            <a:ext cx="3327400" cy="990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B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ity 4">
            <a:extLst>
              <a:ext uri="{FF2B5EF4-FFF2-40B4-BE49-F238E27FC236}">
                <a16:creationId xmlns:a16="http://schemas.microsoft.com/office/drawing/2014/main" id="{45924875-D9E3-906C-12A6-7D331CE16CBE}"/>
              </a:ext>
            </a:extLst>
          </p:cNvPr>
          <p:cNvSpPr txBox="1"/>
          <p:nvPr/>
        </p:nvSpPr>
        <p:spPr>
          <a:xfrm>
            <a:off x="4343400" y="3952050"/>
            <a:ext cx="2946400" cy="609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 err="1">
                <a:solidFill>
                  <a:srgbClr val="687A30"/>
                </a:solidFill>
                <a:latin typeface="Constantia" panose="02030602050306030303" pitchFamily="18" charset="0"/>
              </a:rPr>
              <a:t>Горгиппия</a:t>
            </a:r>
            <a:r>
              <a:rPr lang="ru-RU" sz="2000" dirty="0">
                <a:solidFill>
                  <a:srgbClr val="1F2A36"/>
                </a:solidFill>
                <a:latin typeface="Segoe UI" panose="020B0502040204020203" pitchFamily="34" charset="0"/>
              </a:rPr>
              <a:t> (современная Анапа)</a:t>
            </a:r>
          </a:p>
        </p:txBody>
      </p:sp>
      <p:sp>
        <p:nvSpPr>
          <p:cNvPr id="17" name="City 4 bar">
            <a:extLst>
              <a:ext uri="{FF2B5EF4-FFF2-40B4-BE49-F238E27FC236}">
                <a16:creationId xmlns:a16="http://schemas.microsoft.com/office/drawing/2014/main" id="{60BE9036-4D33-57F3-4270-325DBF62F59A}"/>
              </a:ext>
            </a:extLst>
          </p:cNvPr>
          <p:cNvSpPr/>
          <p:nvPr/>
        </p:nvSpPr>
        <p:spPr>
          <a:xfrm>
            <a:off x="4216400" y="3952050"/>
            <a:ext cx="50800" cy="736600"/>
          </a:xfrm>
          <a:prstGeom prst="rect">
            <a:avLst/>
          </a:prstGeom>
          <a:solidFill>
            <a:srgbClr val="687A30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ity 5 card">
            <a:extLst>
              <a:ext uri="{FF2B5EF4-FFF2-40B4-BE49-F238E27FC236}">
                <a16:creationId xmlns:a16="http://schemas.microsoft.com/office/drawing/2014/main" id="{B65F3730-5831-B246-3696-20F005137B2B}"/>
              </a:ext>
            </a:extLst>
          </p:cNvPr>
          <p:cNvSpPr/>
          <p:nvPr/>
        </p:nvSpPr>
        <p:spPr>
          <a:xfrm>
            <a:off x="609600" y="4993450"/>
            <a:ext cx="3327400" cy="116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6CB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City 5">
            <a:extLst>
              <a:ext uri="{FF2B5EF4-FFF2-40B4-BE49-F238E27FC236}">
                <a16:creationId xmlns:a16="http://schemas.microsoft.com/office/drawing/2014/main" id="{3E8F5318-A108-7349-F580-F5D47A6BB7E5}"/>
              </a:ext>
            </a:extLst>
          </p:cNvPr>
          <p:cNvSpPr txBox="1"/>
          <p:nvPr/>
        </p:nvSpPr>
        <p:spPr>
          <a:xfrm>
            <a:off x="838200" y="5120450"/>
            <a:ext cx="29464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BE8C2C"/>
                </a:solidFill>
                <a:latin typeface="Constantia" panose="02030602050306030303" pitchFamily="18" charset="0"/>
              </a:rPr>
              <a:t>Гермонасса</a:t>
            </a:r>
            <a:r>
              <a:rPr lang="ru-RU" sz="2000" dirty="0">
                <a:solidFill>
                  <a:srgbClr val="1F2A36"/>
                </a:solidFill>
                <a:latin typeface="Segoe UI" panose="020B0502040204020203" pitchFamily="34" charset="0"/>
              </a:rPr>
              <a:t> (станица Тамань Краснодарского края)</a:t>
            </a:r>
          </a:p>
        </p:txBody>
      </p:sp>
      <p:sp>
        <p:nvSpPr>
          <p:cNvPr id="20" name="City 5 bar">
            <a:extLst>
              <a:ext uri="{FF2B5EF4-FFF2-40B4-BE49-F238E27FC236}">
                <a16:creationId xmlns:a16="http://schemas.microsoft.com/office/drawing/2014/main" id="{5F44241B-04D8-29E1-294F-241113D2126D}"/>
              </a:ext>
            </a:extLst>
          </p:cNvPr>
          <p:cNvSpPr/>
          <p:nvPr/>
        </p:nvSpPr>
        <p:spPr>
          <a:xfrm>
            <a:off x="711200" y="5120450"/>
            <a:ext cx="50800" cy="914400"/>
          </a:xfrm>
          <a:prstGeom prst="rect">
            <a:avLst/>
          </a:prstGeom>
          <a:solidFill>
            <a:srgbClr val="BE8C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anticapaeum ruins" descr="Руины Пантикапея на горе Митридат (Керчь). Современная фотография">
            <a:extLst>
              <a:ext uri="{FF2B5EF4-FFF2-40B4-BE49-F238E27FC236}">
                <a16:creationId xmlns:a16="http://schemas.microsoft.com/office/drawing/2014/main" id="{551F5A1A-819D-1207-507D-03B51F44B01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1320800"/>
            <a:ext cx="3810000" cy="31750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24" name="Panticapaeum coin" descr="Монета Пантикапея с головой сатира, IV в. до н. э.">
            <a:extLst>
              <a:ext uri="{FF2B5EF4-FFF2-40B4-BE49-F238E27FC236}">
                <a16:creationId xmlns:a16="http://schemas.microsoft.com/office/drawing/2014/main" id="{13ED788B-C718-270E-9963-357AC989C6A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4724400"/>
            <a:ext cx="1625600" cy="1625600"/>
          </a:xfrm>
          <a:prstGeom prst="ellipse">
            <a:avLst/>
          </a:prstGeom>
          <a:ln w="15875">
            <a:solidFill>
              <a:srgbClr val="BE8C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5" name="Panticapaeum coin ring">
            <a:extLst>
              <a:ext uri="{FF2B5EF4-FFF2-40B4-BE49-F238E27FC236}">
                <a16:creationId xmlns:a16="http://schemas.microsoft.com/office/drawing/2014/main" id="{35173977-CBF0-A4D5-3C46-C5C02370B7E6}"/>
              </a:ext>
            </a:extLst>
          </p:cNvPr>
          <p:cNvSpPr/>
          <p:nvPr/>
        </p:nvSpPr>
        <p:spPr>
          <a:xfrm>
            <a:off x="8623300" y="4660900"/>
            <a:ext cx="1752600" cy="1752600"/>
          </a:xfrm>
          <a:prstGeom prst="ellipse">
            <a:avLst/>
          </a:prstGeom>
          <a:noFill/>
          <a:ln w="9525" cap="flat" cmpd="sng" algn="ctr">
            <a:solidFill>
              <a:srgbClr val="BE8C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ignature 100ballnik.com">
            <a:extLst>
              <a:ext uri="{FF2B5EF4-FFF2-40B4-BE49-F238E27FC236}">
                <a16:creationId xmlns:a16="http://schemas.microsoft.com/office/drawing/2014/main" id="{A6D8361F-4B47-47CF-AB42-A507E11A31F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71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0FF0143-249A-C87C-5E32-B1FCC7AFD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81000"/>
            <a:ext cx="5486400" cy="9265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dirty="0">
                <a:solidFill>
                  <a:srgbClr val="1F2A36"/>
                </a:solidFill>
                <a:latin typeface="Constantia" panose="02030602050306030303" pitchFamily="18" charset="0"/>
              </a:rPr>
              <a:t>Пример греческой колонии в Крыму</a:t>
            </a:r>
          </a:p>
        </p:txBody>
      </p:sp>
      <p:pic>
        <p:nvPicPr>
          <p:cNvPr id="4" name="Chersonesus" descr="Херсонес Таврический: колонны базилики (VI в. н. э.) на берегу моря. Современная фотография">
            <a:extLst>
              <a:ext uri="{FF2B5EF4-FFF2-40B4-BE49-F238E27FC236}">
                <a16:creationId xmlns:a16="http://schemas.microsoft.com/office/drawing/2014/main" id="{459B784C-0DB4-C508-EAF0-E12760B73E6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81000"/>
            <a:ext cx="5334000" cy="60960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Meander band">
            <a:extLst>
              <a:ext uri="{FF2B5EF4-FFF2-40B4-BE49-F238E27FC236}">
                <a16:creationId xmlns:a16="http://schemas.microsoft.com/office/drawing/2014/main" id="{7BD8050F-15B7-E120-31A9-E5B889412EAE}"/>
              </a:ext>
            </a:extLst>
          </p:cNvPr>
          <p:cNvSpPr/>
          <p:nvPr/>
        </p:nvSpPr>
        <p:spPr>
          <a:xfrm>
            <a:off x="6096000" y="1409192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F53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814CB1D-76AA-5832-4F3D-D82708FC0B1D}"/>
              </a:ext>
            </a:extLst>
          </p:cNvPr>
          <p:cNvCxnSpPr/>
          <p:nvPr/>
        </p:nvCxnSpPr>
        <p:spPr>
          <a:xfrm>
            <a:off x="7721600" y="1504442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ntiquity card">
            <a:extLst>
              <a:ext uri="{FF2B5EF4-FFF2-40B4-BE49-F238E27FC236}">
                <a16:creationId xmlns:a16="http://schemas.microsoft.com/office/drawing/2014/main" id="{1B07955D-6E63-4A11-5251-9E2BFCB52B90}"/>
              </a:ext>
            </a:extLst>
          </p:cNvPr>
          <p:cNvSpPr/>
          <p:nvPr/>
        </p:nvSpPr>
        <p:spPr>
          <a:xfrm>
            <a:off x="6096000" y="2032000"/>
            <a:ext cx="5486400" cy="1544320"/>
          </a:xfrm>
          <a:prstGeom prst="roundRect">
            <a:avLst>
              <a:gd name="adj" fmla="val 6000"/>
            </a:avLst>
          </a:prstGeom>
          <a:solidFill>
            <a:srgbClr val="F7E2D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Antiquity">
            <a:extLst>
              <a:ext uri="{FF2B5EF4-FFF2-40B4-BE49-F238E27FC236}">
                <a16:creationId xmlns:a16="http://schemas.microsoft.com/office/drawing/2014/main" id="{0543ADE9-23E3-DF84-194E-802F09C56614}"/>
              </a:ext>
            </a:extLst>
          </p:cNvPr>
          <p:cNvSpPr txBox="1"/>
          <p:nvPr/>
        </p:nvSpPr>
        <p:spPr>
          <a:xfrm>
            <a:off x="6375400" y="2209800"/>
            <a:ext cx="5003800" cy="1188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3000" b="1" dirty="0">
                <a:solidFill>
                  <a:srgbClr val="BF532B"/>
                </a:solidFill>
                <a:latin typeface="Constantia" panose="02030602050306030303" pitchFamily="18" charset="0"/>
              </a:rPr>
              <a:t>Херсонес</a:t>
            </a:r>
            <a:r>
              <a:rPr lang="ru-RU" sz="2600" dirty="0">
                <a:solidFill>
                  <a:srgbClr val="1F2A36"/>
                </a:solidFill>
                <a:latin typeface="Segoe UI" panose="020B0502040204020203" pitchFamily="34" charset="0"/>
              </a:rPr>
              <a:t> (ныне – территория Севастополя) был основан </a:t>
            </a:r>
            <a:r>
              <a:rPr lang="ru-RU" sz="2600" b="1" dirty="0">
                <a:solidFill>
                  <a:srgbClr val="BF532B"/>
                </a:solidFill>
                <a:latin typeface="Segoe UI" panose="020B0502040204020203" pitchFamily="34" charset="0"/>
              </a:rPr>
              <a:t>в V веке до н. э.</a:t>
            </a:r>
          </a:p>
        </p:txBody>
      </p:sp>
      <p:sp>
        <p:nvSpPr>
          <p:cNvPr id="9" name="Antiquity bar">
            <a:extLst>
              <a:ext uri="{FF2B5EF4-FFF2-40B4-BE49-F238E27FC236}">
                <a16:creationId xmlns:a16="http://schemas.microsoft.com/office/drawing/2014/main" id="{9FEAC546-53D4-73E0-1600-6F83D86687BA}"/>
              </a:ext>
            </a:extLst>
          </p:cNvPr>
          <p:cNvSpPr/>
          <p:nvPr/>
        </p:nvSpPr>
        <p:spPr>
          <a:xfrm>
            <a:off x="6197600" y="2159000"/>
            <a:ext cx="50800" cy="1290320"/>
          </a:xfrm>
          <a:prstGeom prst="rect">
            <a:avLst/>
          </a:prstGeom>
          <a:solidFill>
            <a:srgbClr val="BF53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Era divider">
            <a:extLst>
              <a:ext uri="{FF2B5EF4-FFF2-40B4-BE49-F238E27FC236}">
                <a16:creationId xmlns:a16="http://schemas.microsoft.com/office/drawing/2014/main" id="{D3CAC894-D8D7-F5C6-A179-8799F82B39EF}"/>
              </a:ext>
            </a:extLst>
          </p:cNvPr>
          <p:cNvCxnSpPr/>
          <p:nvPr/>
        </p:nvCxnSpPr>
        <p:spPr>
          <a:xfrm>
            <a:off x="6299200" y="3675380"/>
            <a:ext cx="5080000" cy="0"/>
          </a:xfrm>
          <a:prstGeom prst="line">
            <a:avLst/>
          </a:prstGeom>
          <a:ln w="12700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ker">
            <a:extLst>
              <a:ext uri="{FF2B5EF4-FFF2-40B4-BE49-F238E27FC236}">
                <a16:creationId xmlns:a16="http://schemas.microsoft.com/office/drawing/2014/main" id="{037B7973-269F-D076-0D33-CCCCFE3F1A63}"/>
              </a:ext>
            </a:extLst>
          </p:cNvPr>
          <p:cNvSpPr/>
          <p:nvPr/>
        </p:nvSpPr>
        <p:spPr>
          <a:xfrm>
            <a:off x="8775700" y="3611880"/>
            <a:ext cx="127000" cy="127000"/>
          </a:xfrm>
          <a:prstGeom prst="ellipse">
            <a:avLst/>
          </a:prstGeom>
          <a:solidFill>
            <a:srgbClr val="1F5E8C"/>
          </a:solidFill>
          <a:ln w="1905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ater history card">
            <a:extLst>
              <a:ext uri="{FF2B5EF4-FFF2-40B4-BE49-F238E27FC236}">
                <a16:creationId xmlns:a16="http://schemas.microsoft.com/office/drawing/2014/main" id="{D089A92E-1025-3258-ADC4-160295AAEC3A}"/>
              </a:ext>
            </a:extLst>
          </p:cNvPr>
          <p:cNvSpPr/>
          <p:nvPr/>
        </p:nvSpPr>
        <p:spPr>
          <a:xfrm>
            <a:off x="6096000" y="3891280"/>
            <a:ext cx="5486400" cy="1818640"/>
          </a:xfrm>
          <a:prstGeom prst="roundRect">
            <a:avLst>
              <a:gd name="adj" fmla="val 6000"/>
            </a:avLst>
          </a:prstGeom>
          <a:solidFill>
            <a:srgbClr val="DFEA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ater history">
            <a:extLst>
              <a:ext uri="{FF2B5EF4-FFF2-40B4-BE49-F238E27FC236}">
                <a16:creationId xmlns:a16="http://schemas.microsoft.com/office/drawing/2014/main" id="{6866305D-E5B9-E253-18E0-41824152A1A3}"/>
              </a:ext>
            </a:extLst>
          </p:cNvPr>
          <p:cNvSpPr txBox="1"/>
          <p:nvPr/>
        </p:nvSpPr>
        <p:spPr>
          <a:xfrm>
            <a:off x="6375400" y="4069080"/>
            <a:ext cx="50038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400" b="1" dirty="0">
                <a:solidFill>
                  <a:srgbClr val="1F5E8C"/>
                </a:solidFill>
                <a:latin typeface="Segoe UI" panose="020B0502040204020203" pitchFamily="34" charset="0"/>
              </a:rPr>
              <a:t>Со II века н. э.</a:t>
            </a:r>
            <a:r>
              <a:rPr lang="ru-RU" sz="2400" dirty="0">
                <a:solidFill>
                  <a:srgbClr val="1F2A36"/>
                </a:solidFill>
                <a:latin typeface="Segoe UI" panose="020B0502040204020203" pitchFamily="34" charset="0"/>
              </a:rPr>
              <a:t> – главный форпост Римской, а затем Византийской империй в Северном Причерноморье.</a:t>
            </a:r>
          </a:p>
        </p:txBody>
      </p:sp>
      <p:sp>
        <p:nvSpPr>
          <p:cNvPr id="14" name="Later history bar">
            <a:extLst>
              <a:ext uri="{FF2B5EF4-FFF2-40B4-BE49-F238E27FC236}">
                <a16:creationId xmlns:a16="http://schemas.microsoft.com/office/drawing/2014/main" id="{33266791-F655-CD4E-29A2-F33B2BE22945}"/>
              </a:ext>
            </a:extLst>
          </p:cNvPr>
          <p:cNvSpPr/>
          <p:nvPr/>
        </p:nvSpPr>
        <p:spPr>
          <a:xfrm>
            <a:off x="6197600" y="4018280"/>
            <a:ext cx="50800" cy="1564640"/>
          </a:xfrm>
          <a:prstGeom prst="rect">
            <a:avLst/>
          </a:prstGeom>
          <a:solidFill>
            <a:srgbClr val="1F5E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2DF0E68C-EDB8-4DDD-5DBC-D4952C5F5A6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309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73CA5A3-14B0-1772-5BDD-F38B12610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1F2A36"/>
                </a:solidFill>
                <a:latin typeface="Constantia" panose="02030602050306030303" pitchFamily="18" charset="0"/>
              </a:rPr>
              <a:t>Выводы по теме</a:t>
            </a:r>
          </a:p>
        </p:txBody>
      </p:sp>
      <p:sp>
        <p:nvSpPr>
          <p:cNvPr id="3" name="Meander band">
            <a:extLst>
              <a:ext uri="{FF2B5EF4-FFF2-40B4-BE49-F238E27FC236}">
                <a16:creationId xmlns:a16="http://schemas.microsoft.com/office/drawing/2014/main" id="{E320EE9E-86FE-14C0-91FA-8670F4E66F62}"/>
              </a:ext>
            </a:extLst>
          </p:cNvPr>
          <p:cNvSpPr/>
          <p:nvPr/>
        </p:nvSpPr>
        <p:spPr>
          <a:xfrm>
            <a:off x="609600" y="985520"/>
            <a:ext cx="1524001" cy="190501"/>
          </a:xfrm>
          <a:custGeom>
            <a:avLst/>
            <a:gdLst/>
            <a:ahLst/>
            <a:cxnLst/>
            <a:rect l="0" t="0" r="0" b="0"/>
            <a:pathLst>
              <a:path w="1524001" h="190501">
                <a:moveTo>
                  <a:pt x="0" y="190500"/>
                </a:moveTo>
                <a:lnTo>
                  <a:pt x="0" y="190500"/>
                </a:lnTo>
                <a:lnTo>
                  <a:pt x="0" y="0"/>
                </a:lnTo>
                <a:lnTo>
                  <a:pt x="190500" y="0"/>
                </a:lnTo>
                <a:lnTo>
                  <a:pt x="190500" y="127000"/>
                </a:lnTo>
                <a:lnTo>
                  <a:pt x="63500" y="127000"/>
                </a:lnTo>
                <a:lnTo>
                  <a:pt x="63500" y="63500"/>
                </a:lnTo>
                <a:lnTo>
                  <a:pt x="127000" y="63500"/>
                </a:lnTo>
                <a:lnTo>
                  <a:pt x="127000" y="190500"/>
                </a:lnTo>
                <a:lnTo>
                  <a:pt x="254000" y="190500"/>
                </a:lnTo>
                <a:lnTo>
                  <a:pt x="254000" y="190500"/>
                </a:lnTo>
                <a:lnTo>
                  <a:pt x="254000" y="0"/>
                </a:lnTo>
                <a:lnTo>
                  <a:pt x="444500" y="0"/>
                </a:lnTo>
                <a:lnTo>
                  <a:pt x="444500" y="127000"/>
                </a:lnTo>
                <a:lnTo>
                  <a:pt x="317500" y="127000"/>
                </a:lnTo>
                <a:lnTo>
                  <a:pt x="317500" y="63500"/>
                </a:lnTo>
                <a:lnTo>
                  <a:pt x="381000" y="63500"/>
                </a:lnTo>
                <a:lnTo>
                  <a:pt x="381000" y="190500"/>
                </a:lnTo>
                <a:lnTo>
                  <a:pt x="508000" y="190500"/>
                </a:lnTo>
                <a:lnTo>
                  <a:pt x="508000" y="190500"/>
                </a:lnTo>
                <a:lnTo>
                  <a:pt x="508000" y="0"/>
                </a:lnTo>
                <a:lnTo>
                  <a:pt x="698500" y="0"/>
                </a:lnTo>
                <a:lnTo>
                  <a:pt x="698500" y="127000"/>
                </a:lnTo>
                <a:lnTo>
                  <a:pt x="571500" y="127000"/>
                </a:lnTo>
                <a:lnTo>
                  <a:pt x="571500" y="63500"/>
                </a:lnTo>
                <a:lnTo>
                  <a:pt x="635000" y="63500"/>
                </a:lnTo>
                <a:lnTo>
                  <a:pt x="635000" y="190500"/>
                </a:lnTo>
                <a:lnTo>
                  <a:pt x="762000" y="190500"/>
                </a:lnTo>
                <a:lnTo>
                  <a:pt x="762000" y="190500"/>
                </a:lnTo>
                <a:lnTo>
                  <a:pt x="762000" y="0"/>
                </a:lnTo>
                <a:lnTo>
                  <a:pt x="952500" y="0"/>
                </a:lnTo>
                <a:lnTo>
                  <a:pt x="952500" y="127000"/>
                </a:lnTo>
                <a:lnTo>
                  <a:pt x="825500" y="127000"/>
                </a:lnTo>
                <a:lnTo>
                  <a:pt x="825500" y="63500"/>
                </a:lnTo>
                <a:lnTo>
                  <a:pt x="889000" y="63500"/>
                </a:lnTo>
                <a:lnTo>
                  <a:pt x="889000" y="190500"/>
                </a:lnTo>
                <a:lnTo>
                  <a:pt x="1016000" y="190500"/>
                </a:lnTo>
                <a:lnTo>
                  <a:pt x="1016000" y="190500"/>
                </a:lnTo>
                <a:lnTo>
                  <a:pt x="1016000" y="0"/>
                </a:lnTo>
                <a:lnTo>
                  <a:pt x="1206500" y="0"/>
                </a:lnTo>
                <a:lnTo>
                  <a:pt x="1206500" y="127000"/>
                </a:lnTo>
                <a:lnTo>
                  <a:pt x="1079500" y="127000"/>
                </a:lnTo>
                <a:lnTo>
                  <a:pt x="1079500" y="63500"/>
                </a:lnTo>
                <a:lnTo>
                  <a:pt x="1143000" y="63500"/>
                </a:lnTo>
                <a:lnTo>
                  <a:pt x="1143000" y="190500"/>
                </a:lnTo>
                <a:lnTo>
                  <a:pt x="1270000" y="190500"/>
                </a:lnTo>
                <a:lnTo>
                  <a:pt x="1270000" y="190500"/>
                </a:lnTo>
                <a:lnTo>
                  <a:pt x="1270000" y="0"/>
                </a:lnTo>
                <a:lnTo>
                  <a:pt x="1460500" y="0"/>
                </a:lnTo>
                <a:lnTo>
                  <a:pt x="1460500" y="127000"/>
                </a:lnTo>
                <a:lnTo>
                  <a:pt x="1333500" y="127000"/>
                </a:lnTo>
                <a:lnTo>
                  <a:pt x="1333500" y="63500"/>
                </a:lnTo>
                <a:lnTo>
                  <a:pt x="1397000" y="63500"/>
                </a:lnTo>
                <a:lnTo>
                  <a:pt x="1397000" y="190500"/>
                </a:lnTo>
                <a:lnTo>
                  <a:pt x="1524000" y="190500"/>
                </a:lnTo>
              </a:path>
            </a:pathLst>
          </a:custGeom>
          <a:ln w="15875">
            <a:solidFill>
              <a:srgbClr val="BF53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ADDA4B3E-E290-C07F-2169-A232061C7FC0}"/>
              </a:ext>
            </a:extLst>
          </p:cNvPr>
          <p:cNvCxnSpPr/>
          <p:nvPr/>
        </p:nvCxnSpPr>
        <p:spPr>
          <a:xfrm>
            <a:off x="2235200" y="1080770"/>
            <a:ext cx="2184400" cy="0"/>
          </a:xfrm>
          <a:prstGeom prst="line">
            <a:avLst/>
          </a:prstGeom>
          <a:ln w="9525">
            <a:solidFill>
              <a:srgbClr val="C8B5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clusion 1 card">
            <a:extLst>
              <a:ext uri="{FF2B5EF4-FFF2-40B4-BE49-F238E27FC236}">
                <a16:creationId xmlns:a16="http://schemas.microsoft.com/office/drawing/2014/main" id="{F6A1A6F6-872D-537E-7509-60E3F34B80B6}"/>
              </a:ext>
            </a:extLst>
          </p:cNvPr>
          <p:cNvSpPr/>
          <p:nvPr/>
        </p:nvSpPr>
        <p:spPr>
          <a:xfrm>
            <a:off x="609600" y="1371600"/>
            <a:ext cx="7569200" cy="2316480"/>
          </a:xfrm>
          <a:prstGeom prst="roundRect">
            <a:avLst>
              <a:gd name="adj" fmla="val 6000"/>
            </a:avLst>
          </a:prstGeom>
          <a:solidFill>
            <a:srgbClr val="F6EBD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nclusion 1">
            <a:extLst>
              <a:ext uri="{FF2B5EF4-FFF2-40B4-BE49-F238E27FC236}">
                <a16:creationId xmlns:a16="http://schemas.microsoft.com/office/drawing/2014/main" id="{2DE08B97-A8FE-9F38-A30E-1CB0702F1B18}"/>
              </a:ext>
            </a:extLst>
          </p:cNvPr>
          <p:cNvSpPr txBox="1"/>
          <p:nvPr/>
        </p:nvSpPr>
        <p:spPr>
          <a:xfrm>
            <a:off x="863600" y="1524000"/>
            <a:ext cx="7137400" cy="2011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F2A36"/>
                </a:solidFill>
                <a:latin typeface="Segoe UI" panose="020B0502040204020203" pitchFamily="34" charset="0"/>
              </a:rPr>
              <a:t>«Великая греческая колонизация» была вызвана </a:t>
            </a:r>
            <a:r>
              <a:rPr lang="ru-RU" sz="2200" b="1" dirty="0">
                <a:solidFill>
                  <a:srgbClr val="BF532B"/>
                </a:solidFill>
                <a:latin typeface="Segoe UI" panose="020B0502040204020203" pitchFamily="34" charset="0"/>
              </a:rPr>
              <a:t>нехваткой земли и перенаселением</a:t>
            </a:r>
            <a:r>
              <a:rPr lang="ru-RU" sz="2200" dirty="0">
                <a:solidFill>
                  <a:srgbClr val="1F2A36"/>
                </a:solidFill>
                <a:latin typeface="Segoe UI" panose="020B0502040204020203" pitchFamily="34" charset="0"/>
              </a:rPr>
              <a:t> в Древней Греции. Греки основывали колонии в Средиземноморье и Причерноморье, чтобы решить проблему избыточного населения и обеспечить </a:t>
            </a:r>
            <a:r>
              <a:rPr lang="ru-RU" sz="2200" b="1" dirty="0">
                <a:solidFill>
                  <a:srgbClr val="1F5E8C"/>
                </a:solidFill>
                <a:latin typeface="Segoe UI" panose="020B0502040204020203" pitchFamily="34" charset="0"/>
              </a:rPr>
              <a:t>новые возможности для торговли.</a:t>
            </a:r>
          </a:p>
        </p:txBody>
      </p:sp>
      <p:sp>
        <p:nvSpPr>
          <p:cNvPr id="7" name="Conclusion 1 bar">
            <a:extLst>
              <a:ext uri="{FF2B5EF4-FFF2-40B4-BE49-F238E27FC236}">
                <a16:creationId xmlns:a16="http://schemas.microsoft.com/office/drawing/2014/main" id="{B79B62A5-32BF-44FB-52B7-FB6FBC088ED9}"/>
              </a:ext>
            </a:extLst>
          </p:cNvPr>
          <p:cNvSpPr/>
          <p:nvPr/>
        </p:nvSpPr>
        <p:spPr>
          <a:xfrm>
            <a:off x="711200" y="1498600"/>
            <a:ext cx="50800" cy="2062480"/>
          </a:xfrm>
          <a:prstGeom prst="rect">
            <a:avLst/>
          </a:prstGeom>
          <a:solidFill>
            <a:srgbClr val="BE8C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nclusion 2 card">
            <a:extLst>
              <a:ext uri="{FF2B5EF4-FFF2-40B4-BE49-F238E27FC236}">
                <a16:creationId xmlns:a16="http://schemas.microsoft.com/office/drawing/2014/main" id="{EDF1D73F-AB6B-D52D-E0DD-354AB630A27C}"/>
              </a:ext>
            </a:extLst>
          </p:cNvPr>
          <p:cNvSpPr/>
          <p:nvPr/>
        </p:nvSpPr>
        <p:spPr>
          <a:xfrm>
            <a:off x="609600" y="3865880"/>
            <a:ext cx="7569200" cy="1645920"/>
          </a:xfrm>
          <a:prstGeom prst="roundRect">
            <a:avLst>
              <a:gd name="adj" fmla="val 6000"/>
            </a:avLst>
          </a:prstGeom>
          <a:solidFill>
            <a:srgbClr val="DCEFE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Conclusion 2">
            <a:extLst>
              <a:ext uri="{FF2B5EF4-FFF2-40B4-BE49-F238E27FC236}">
                <a16:creationId xmlns:a16="http://schemas.microsoft.com/office/drawing/2014/main" id="{8006EDA4-590A-5C43-DB48-51B1C4EAB5A8}"/>
              </a:ext>
            </a:extLst>
          </p:cNvPr>
          <p:cNvSpPr txBox="1"/>
          <p:nvPr/>
        </p:nvSpPr>
        <p:spPr>
          <a:xfrm>
            <a:off x="863600" y="4018280"/>
            <a:ext cx="7137400" cy="1341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1F2A36"/>
                </a:solidFill>
                <a:latin typeface="Segoe UI" panose="020B0502040204020203" pitchFamily="34" charset="0"/>
              </a:rPr>
              <a:t>Колонизация способствовала расширению греческой торговли и ее культурного влияния, а также формированию </a:t>
            </a:r>
            <a:r>
              <a:rPr lang="ru-RU" sz="2200" b="1" dirty="0">
                <a:solidFill>
                  <a:srgbClr val="17807A"/>
                </a:solidFill>
                <a:latin typeface="Segoe UI" panose="020B0502040204020203" pitchFamily="34" charset="0"/>
              </a:rPr>
              <a:t>самостоятельных государств-колоний, сохранявших связи с метрополией.</a:t>
            </a:r>
          </a:p>
        </p:txBody>
      </p:sp>
      <p:sp>
        <p:nvSpPr>
          <p:cNvPr id="10" name="Conclusion 2 bar">
            <a:extLst>
              <a:ext uri="{FF2B5EF4-FFF2-40B4-BE49-F238E27FC236}">
                <a16:creationId xmlns:a16="http://schemas.microsoft.com/office/drawing/2014/main" id="{AAEC94E6-520A-A731-EFAD-0FE726D053E3}"/>
              </a:ext>
            </a:extLst>
          </p:cNvPr>
          <p:cNvSpPr/>
          <p:nvPr/>
        </p:nvSpPr>
        <p:spPr>
          <a:xfrm>
            <a:off x="711200" y="3992880"/>
            <a:ext cx="50800" cy="1391920"/>
          </a:xfrm>
          <a:prstGeom prst="rect">
            <a:avLst/>
          </a:prstGeom>
          <a:solidFill>
            <a:srgbClr val="17807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aestum temple" descr="Храм Геры (так называемый храм Нептуна) в Пестуме — греческой колонии Посейдонии в Италии, V в. до н. э. Современная фотография">
            <a:extLst>
              <a:ext uri="{FF2B5EF4-FFF2-40B4-BE49-F238E27FC236}">
                <a16:creationId xmlns:a16="http://schemas.microsoft.com/office/drawing/2014/main" id="{4F669A00-CAB0-D480-493C-888E5A5D55E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3600" y="1371600"/>
            <a:ext cx="3098800" cy="2794000"/>
          </a:xfrm>
          <a:prstGeom prst="roundRect">
            <a:avLst>
              <a:gd name="adj" fmla="val 4000"/>
            </a:avLst>
          </a:prstGeom>
          <a:ln w="12700">
            <a:solidFill>
              <a:srgbClr val="D6CBB3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4" name="Syracuse coin" descr="Декадрахма Сиракуз (колония Коринфа на Сицилии) с головой нимфы Аретусы и дельфинами, ок. 400 г. до н. э.">
            <a:extLst>
              <a:ext uri="{FF2B5EF4-FFF2-40B4-BE49-F238E27FC236}">
                <a16:creationId xmlns:a16="http://schemas.microsoft.com/office/drawing/2014/main" id="{914157BF-5A40-DE59-7A9C-BFE7460E9DB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4419600"/>
            <a:ext cx="2032000" cy="2032000"/>
          </a:xfrm>
          <a:prstGeom prst="ellipse">
            <a:avLst/>
          </a:prstGeom>
          <a:ln w="15875">
            <a:solidFill>
              <a:srgbClr val="BE8C2C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Syracuse coin ring">
            <a:extLst>
              <a:ext uri="{FF2B5EF4-FFF2-40B4-BE49-F238E27FC236}">
                <a16:creationId xmlns:a16="http://schemas.microsoft.com/office/drawing/2014/main" id="{CB7D7418-7EF9-D6C3-BD2A-1D824D410338}"/>
              </a:ext>
            </a:extLst>
          </p:cNvPr>
          <p:cNvSpPr/>
          <p:nvPr/>
        </p:nvSpPr>
        <p:spPr>
          <a:xfrm>
            <a:off x="8928100" y="4356100"/>
            <a:ext cx="2159000" cy="2159000"/>
          </a:xfrm>
          <a:prstGeom prst="ellipse">
            <a:avLst/>
          </a:prstGeom>
          <a:noFill/>
          <a:ln w="9525" cap="flat" cmpd="sng" algn="ctr">
            <a:solidFill>
              <a:srgbClr val="BE8C2C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0B0104EF-E53E-3D00-0F33-F3A5FF1D670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2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67F72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502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1F2A36"/>
      </a:dk1>
      <a:lt1>
        <a:srgbClr val="FFFFFF"/>
      </a:lt1>
      <a:dk2>
        <a:srgbClr val="4E5966"/>
      </a:dk2>
      <a:lt2>
        <a:srgbClr val="F6EBD3"/>
      </a:lt2>
      <a:accent1>
        <a:srgbClr val="BF532B"/>
      </a:accent1>
      <a:accent2>
        <a:srgbClr val="1F5E8C"/>
      </a:accent2>
      <a:accent3>
        <a:srgbClr val="BE8C2C"/>
      </a:accent3>
      <a:accent4>
        <a:srgbClr val="687A30"/>
      </a:accent4>
      <a:accent5>
        <a:srgbClr val="17807A"/>
      </a:accent5>
      <a:accent6>
        <a:srgbClr val="4E5966"/>
      </a:accent6>
      <a:hlink>
        <a:srgbClr val="467886"/>
      </a:hlink>
      <a:folHlink>
        <a:srgbClr val="96607D"/>
      </a:folHlink>
    </a:clrScheme>
    <a:fontScheme name="Стандартная">
      <a:majorFont>
        <a:latin typeface="Constant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389</Words>
  <Application>Microsoft Office PowerPoint</Application>
  <PresentationFormat>Произвольный</PresentationFormat>
  <Paragraphs>44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Constantia</vt:lpstr>
      <vt:lpstr>Segoe UI</vt:lpstr>
      <vt:lpstr>Тема Office</vt:lpstr>
      <vt:lpstr>Презентация PowerPoint</vt:lpstr>
      <vt:lpstr>Введение в тему</vt:lpstr>
      <vt:lpstr>Причины колонизации</vt:lpstr>
      <vt:lpstr>Организация колоний</vt:lpstr>
      <vt:lpstr>Жизнь в греческой колонии</vt:lpstr>
      <vt:lpstr>Направления колонизации</vt:lpstr>
      <vt:lpstr>Северное Причерноморье</vt:lpstr>
      <vt:lpstr>Самые ранние греческие колонии</vt:lpstr>
      <vt:lpstr>Пример греческой колонии в Крыму</vt:lpstr>
      <vt:lpstr>Выводы по теме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«Великая греческая колонизация»</dc:title>
  <dc:creator>100ballnik.com</dc:creator>
  <cp:lastModifiedBy>Mendal</cp:lastModifiedBy>
  <cp:revision>1</cp:revision>
  <dcterms:created xsi:type="dcterms:W3CDTF">2026-10-28T09:10:29Z</dcterms:created>
  <dcterms:modified xsi:type="dcterms:W3CDTF">2026-10-28T09:10:29Z</dcterms:modified>
</cp:coreProperties>
</file>