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19162" r="19162"/>
          <a:stretch>
            <a:fillRect/>
          </a:stretch>
        </p:blipFill>
        <p:spPr>
          <a:xfrm>
            <a:off x="6219825" y="0"/>
            <a:ext cx="5972175" cy="6191250"/>
          </a:xfrm>
          <a:prstGeom prst="rect">
            <a:avLst/>
          </a:prstGeom>
        </p:spPr>
      </p:pic>
      <p:sp>
        <p:nvSpPr>
          <p:cNvPr id="2" name="text">
            <a:extLst>
              <a:ext uri="{FF2B5EF4-FFF2-40B4-BE49-F238E27FC236}">
                <a16:creationId xmlns:a16="http://schemas.microsoft.com/office/drawing/2014/main" id="{7394F265-7958-4236-BE75-D1C6942C1F22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5219700" cy="3686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5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45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Великобритания:</a:t>
            </a:r>
          </a:p>
          <a:p>
            <a:pPr algn="l">
              <a:lnSpc>
                <a:spcPct val="112000"/>
              </a:lnSpc>
              <a:buNone/>
              <a:defRPr sz="45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45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промышленная</a:t>
            </a:r>
          </a:p>
          <a:p>
            <a:pPr algn="l">
              <a:lnSpc>
                <a:spcPct val="112000"/>
              </a:lnSpc>
              <a:buNone/>
              <a:defRPr sz="45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45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революция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3A92E3-9368-4771-BC7F-74BFA988C42C}"/>
              </a:ext>
            </a:extLst>
          </p:cNvPr>
          <p:cNvSpPr>
            <a:spLocks noGrp="1"/>
          </p:cNvSpPr>
          <p:nvPr/>
        </p:nvSpPr>
        <p:spPr>
          <a:xfrm>
            <a:off x="571500" y="5562600"/>
            <a:ext cx="1981200" cy="3810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signature">
            <a:extLst>
              <a:ext uri="{FF2B5EF4-FFF2-40B4-BE49-F238E27FC236}">
                <a16:creationId xmlns:a16="http://schemas.microsoft.com/office/drawing/2014/main" id="{1EDF70DB-49CB-472A-908F-C865792933DC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2756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FD1C22C-701C-4E20-A446-39B79CEE803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1. Образование Великобритании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FF7AAF-D255-4F53-B240-34090257E473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41D392-AD2A-4EB7-8F4A-DDB868DE347B}"/>
              </a:ext>
            </a:extLst>
          </p:cNvPr>
          <p:cNvSpPr>
            <a:spLocks noGrp="1"/>
          </p:cNvSpPr>
          <p:nvPr/>
        </p:nvSpPr>
        <p:spPr>
          <a:xfrm>
            <a:off x="7124700" y="1657350"/>
            <a:ext cx="4505325" cy="4610100"/>
          </a:xfrm>
          <a:prstGeom prst="rect">
            <a:avLst/>
          </a:prstGeom>
          <a:solidFill>
            <a:srgbClr val="153E5B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15618" y="1762125"/>
            <a:ext cx="3313964" cy="4314825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F0386AE7-1777-4377-857D-8A2D89F37D31}"/>
              </a:ext>
            </a:extLst>
          </p:cNvPr>
          <p:cNvSpPr>
            <a:spLocks noGrp="1"/>
          </p:cNvSpPr>
          <p:nvPr/>
        </p:nvSpPr>
        <p:spPr>
          <a:xfrm>
            <a:off x="714375" y="2247900"/>
            <a:ext cx="5476875" cy="771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25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Вильгельм и Мария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DA8458-7502-4F6B-9CFC-FA36469AB46D}"/>
              </a:ext>
            </a:extLst>
          </p:cNvPr>
          <p:cNvSpPr>
            <a:spLocks noGrp="1"/>
          </p:cNvSpPr>
          <p:nvPr/>
        </p:nvSpPr>
        <p:spPr>
          <a:xfrm>
            <a:off x="876300" y="3333750"/>
            <a:ext cx="4095750" cy="2857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F6910532-D380-42DC-BD45-7EAA7A7096BA}"/>
              </a:ext>
            </a:extLst>
          </p:cNvPr>
          <p:cNvSpPr>
            <a:spLocks noGrp="1"/>
          </p:cNvSpPr>
          <p:nvPr/>
        </p:nvSpPr>
        <p:spPr>
          <a:xfrm>
            <a:off x="714375" y="3914775"/>
            <a:ext cx="5476875" cy="161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32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Анна Стюарт (дочь Якова II)</a:t>
            </a:r>
          </a:p>
          <a:p>
            <a:pPr algn="l">
              <a:lnSpc>
                <a:spcPct val="112000"/>
              </a:lnSpc>
              <a:buNone/>
              <a:defRPr sz="32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32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1702-1714 гг.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D629E087-D6E3-485B-BC00-A95EE65F5EC9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6133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CABACD-32ED-4116-A23D-B0C22EB221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695825" cy="6248400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25B548A1-FED6-4926-B5E6-80F31C100E42}"/>
              </a:ext>
            </a:extLst>
          </p:cNvPr>
          <p:cNvSpPr>
            <a:spLocks noGrp="1"/>
          </p:cNvSpPr>
          <p:nvPr/>
        </p:nvSpPr>
        <p:spPr>
          <a:xfrm>
            <a:off x="542925" y="666750"/>
            <a:ext cx="3648075" cy="2324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1707 г. – парламент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узаконил унию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между Англией и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Шотландией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7DBFB6-3109-4889-8A5B-6568B95A56D3}"/>
              </a:ext>
            </a:extLst>
          </p:cNvPr>
          <p:cNvSpPr>
            <a:spLocks noGrp="1"/>
          </p:cNvSpPr>
          <p:nvPr/>
        </p:nvSpPr>
        <p:spPr>
          <a:xfrm>
            <a:off x="561975" y="3276600"/>
            <a:ext cx="1190625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D58FDEB9-81CB-484F-AF70-0EA893B8FA66}"/>
              </a:ext>
            </a:extLst>
          </p:cNvPr>
          <p:cNvSpPr>
            <a:spLocks noGrp="1"/>
          </p:cNvSpPr>
          <p:nvPr/>
        </p:nvSpPr>
        <p:spPr>
          <a:xfrm>
            <a:off x="552450" y="3638550"/>
            <a:ext cx="3638550" cy="2228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Единое государство</a:t>
            </a:r>
          </a:p>
          <a:p>
            <a:pPr algn="l">
              <a:lnSpc>
                <a:spcPct val="112000"/>
              </a:lnSpc>
              <a:buNone/>
              <a:defRPr sz="25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стало называться</a:t>
            </a:r>
          </a:p>
          <a:p>
            <a:pPr algn="l">
              <a:lnSpc>
                <a:spcPct val="112000"/>
              </a:lnSpc>
              <a:buNone/>
              <a:defRPr sz="25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Великобританией или</a:t>
            </a:r>
          </a:p>
          <a:p>
            <a:pPr algn="l">
              <a:lnSpc>
                <a:spcPct val="112000"/>
              </a:lnSpc>
              <a:buNone/>
              <a:defRPr sz="25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Соединенным</a:t>
            </a:r>
          </a:p>
          <a:p>
            <a:pPr algn="l">
              <a:lnSpc>
                <a:spcPct val="112000"/>
              </a:lnSpc>
              <a:buNone/>
              <a:defRPr sz="25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королевством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 l="26134" r="26855"/>
          <a:stretch/>
        </p:blipFill>
        <p:spPr>
          <a:xfrm>
            <a:off x="5038725" y="495300"/>
            <a:ext cx="6648450" cy="5610225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BE91EFF5-7B05-485A-8F19-C9D57B7BB6EC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19494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">
            <a:extLst>
              <a:ext uri="{FF2B5EF4-FFF2-40B4-BE49-F238E27FC236}">
                <a16:creationId xmlns:a16="http://schemas.microsoft.com/office/drawing/2014/main" id="{4B005D72-9FB0-4229-99BD-52D3D174CEDF}"/>
              </a:ext>
            </a:extLst>
          </p:cNvPr>
          <p:cNvSpPr>
            <a:spLocks noGrp="1"/>
          </p:cNvSpPr>
          <p:nvPr/>
        </p:nvSpPr>
        <p:spPr>
          <a:xfrm>
            <a:off x="552450" y="409575"/>
            <a:ext cx="11087100" cy="171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153E5B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153E5B"/>
                </a:solidFill>
                <a:latin typeface="Arial"/>
                <a:ea typeface="Arial"/>
                <a:cs typeface="Arial"/>
              </a:rPr>
              <a:t>После Анны Стюарт на престол вступила Ганноверская династия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153E5B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153E5B"/>
                </a:solidFill>
                <a:latin typeface="Arial"/>
                <a:ea typeface="Arial"/>
                <a:cs typeface="Arial"/>
              </a:rPr>
              <a:t>(1714—1901) - потомки внучки Якова I Софии и курфюрста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153E5B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153E5B"/>
                </a:solidFill>
                <a:latin typeface="Arial"/>
                <a:ea typeface="Arial"/>
                <a:cs typeface="Arial"/>
              </a:rPr>
              <a:t>Ганновера (государства в Германии).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15D8AB-BB4D-4435-9B7B-E697AA938C57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110490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0075" y="3076594"/>
            <a:ext cx="2143125" cy="26002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305925" y="2963763"/>
            <a:ext cx="2238375" cy="2825948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8718E5E3-5C15-4981-A288-88E692DA3990}"/>
              </a:ext>
            </a:extLst>
          </p:cNvPr>
          <p:cNvSpPr>
            <a:spLocks noGrp="1"/>
          </p:cNvSpPr>
          <p:nvPr/>
        </p:nvSpPr>
        <p:spPr>
          <a:xfrm>
            <a:off x="3362325" y="2971800"/>
            <a:ext cx="5314950" cy="3000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Короли Георг I (1714—1727 гг.)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и Георг II (1727—1760 гг.)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родились за пределами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Великобритании и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воспринимались англичанами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как иностранцы.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F232BB6D-DC70-4C66-B2FD-E4516133B86A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7000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1058388"/>
            <a:ext cx="3695700" cy="4484049"/>
          </a:xfrm>
          <a:prstGeom prst="rect">
            <a:avLst/>
          </a:prstGeom>
        </p:spPr>
      </p:pic>
      <p:sp>
        <p:nvSpPr>
          <p:cNvPr id="2" name="text">
            <a:extLst>
              <a:ext uri="{FF2B5EF4-FFF2-40B4-BE49-F238E27FC236}">
                <a16:creationId xmlns:a16="http://schemas.microsoft.com/office/drawing/2014/main" id="{F9788DE8-5CD1-422C-AE52-2BC49FE4DE49}"/>
              </a:ext>
            </a:extLst>
          </p:cNvPr>
          <p:cNvSpPr>
            <a:spLocks noGrp="1"/>
          </p:cNvSpPr>
          <p:nvPr/>
        </p:nvSpPr>
        <p:spPr>
          <a:xfrm>
            <a:off x="4829175" y="676275"/>
            <a:ext cx="6629400" cy="17240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Георг I: «пусть управляют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министры!»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23FF61-DE6D-40A0-981C-E185E40BE0E0}"/>
              </a:ext>
            </a:extLst>
          </p:cNvPr>
          <p:cNvSpPr>
            <a:spLocks noGrp="1"/>
          </p:cNvSpPr>
          <p:nvPr/>
        </p:nvSpPr>
        <p:spPr>
          <a:xfrm>
            <a:off x="4857750" y="2733675"/>
            <a:ext cx="1828800" cy="2857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2B61D4E-8F26-42EE-8AF2-1A80C935A0B8}"/>
              </a:ext>
            </a:extLst>
          </p:cNvPr>
          <p:cNvSpPr>
            <a:spLocks noGrp="1"/>
          </p:cNvSpPr>
          <p:nvPr/>
        </p:nvSpPr>
        <p:spPr>
          <a:xfrm>
            <a:off x="4857750" y="3143250"/>
            <a:ext cx="6562725" cy="10279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Власть перешла в руках кабинета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министров, назначаемого королем.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D59D3380-1910-4268-9F86-991B503DB011}"/>
              </a:ext>
            </a:extLst>
          </p:cNvPr>
          <p:cNvSpPr>
            <a:spLocks noGrp="1"/>
          </p:cNvSpPr>
          <p:nvPr/>
        </p:nvSpPr>
        <p:spPr>
          <a:xfrm>
            <a:off x="4857750" y="4399788"/>
            <a:ext cx="6562725" cy="10279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Постепенно закладывались традиции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английской конституционной монархии.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EA523113-31A2-46B7-BA5E-F73D54E0685A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8066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EF8638E0-E580-4ED5-AAD8-2307F13684E8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Тори и Виги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F6F014-73C7-4772-808E-D3436A269687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5CF25AF-78DB-4796-8123-FF489FF0AB1A}"/>
              </a:ext>
            </a:extLst>
          </p:cNvPr>
          <p:cNvSpPr>
            <a:spLocks noGrp="1"/>
          </p:cNvSpPr>
          <p:nvPr/>
        </p:nvSpPr>
        <p:spPr>
          <a:xfrm>
            <a:off x="571500" y="1809750"/>
            <a:ext cx="5324475" cy="4191000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7275BD-2538-4CCC-A2D3-5DB3E852C7BF}"/>
              </a:ext>
            </a:extLst>
          </p:cNvPr>
          <p:cNvSpPr>
            <a:spLocks noGrp="1"/>
          </p:cNvSpPr>
          <p:nvPr/>
        </p:nvSpPr>
        <p:spPr>
          <a:xfrm>
            <a:off x="6286500" y="1809750"/>
            <a:ext cx="5324475" cy="4191000"/>
          </a:xfrm>
          <a:prstGeom prst="rect">
            <a:avLst/>
          </a:prstGeom>
          <a:solidFill>
            <a:srgbClr val="153E5B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7461D34-A994-49A1-B39D-897337790881}"/>
              </a:ext>
            </a:extLst>
          </p:cNvPr>
          <p:cNvSpPr>
            <a:spLocks noGrp="1"/>
          </p:cNvSpPr>
          <p:nvPr/>
        </p:nvSpPr>
        <p:spPr>
          <a:xfrm>
            <a:off x="838200" y="2143125"/>
            <a:ext cx="4762500" cy="5227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Консерваторы;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FCE7040-1FC0-449B-BAD0-07D725C6A89C}"/>
              </a:ext>
            </a:extLst>
          </p:cNvPr>
          <p:cNvSpPr>
            <a:spLocks noGrp="1"/>
          </p:cNvSpPr>
          <p:nvPr/>
        </p:nvSpPr>
        <p:spPr>
          <a:xfrm>
            <a:off x="838200" y="2799207"/>
            <a:ext cx="4762500" cy="95021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Отстаивали нерушимость</a:t>
            </a:r>
          </a:p>
          <a:p>
            <a:pPr algn="l">
              <a:lnSpc>
                <a:spcPct val="112000"/>
              </a:lnSpc>
              <a:buNone/>
              <a:defRPr sz="24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королевских прав;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E9CC67C-6B49-434E-AFF8-72F27E682A85}"/>
              </a:ext>
            </a:extLst>
          </p:cNvPr>
          <p:cNvSpPr>
            <a:spLocks noGrp="1"/>
          </p:cNvSpPr>
          <p:nvPr/>
        </p:nvSpPr>
        <p:spPr>
          <a:xfrm>
            <a:off x="838200" y="3882771"/>
            <a:ext cx="4762500" cy="5227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Сохранение старых традиций;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6AA4EDBE-BEFB-480D-8EA5-0AB03879E6E4}"/>
              </a:ext>
            </a:extLst>
          </p:cNvPr>
          <p:cNvSpPr>
            <a:spLocks noGrp="1"/>
          </p:cNvSpPr>
          <p:nvPr/>
        </p:nvSpPr>
        <p:spPr>
          <a:xfrm>
            <a:off x="838200" y="4538853"/>
            <a:ext cx="4762500" cy="95021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Сохранение существующего</a:t>
            </a:r>
          </a:p>
          <a:p>
            <a:pPr algn="l">
              <a:lnSpc>
                <a:spcPct val="112000"/>
              </a:lnSpc>
              <a:buNone/>
              <a:defRPr sz="24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порядка.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3EB024B9-758B-45E2-9731-13D3B27CE201}"/>
              </a:ext>
            </a:extLst>
          </p:cNvPr>
          <p:cNvSpPr>
            <a:spLocks noGrp="1"/>
          </p:cNvSpPr>
          <p:nvPr/>
        </p:nvSpPr>
        <p:spPr>
          <a:xfrm>
            <a:off x="6581775" y="2143125"/>
            <a:ext cx="4714875" cy="548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Либералы;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173530DC-D891-495C-90A4-3E2F2B76A3AC}"/>
              </a:ext>
            </a:extLst>
          </p:cNvPr>
          <p:cNvSpPr>
            <a:spLocks noGrp="1"/>
          </p:cNvSpPr>
          <p:nvPr/>
        </p:nvSpPr>
        <p:spPr>
          <a:xfrm>
            <a:off x="6581775" y="2844165"/>
            <a:ext cx="4714875" cy="10020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Защищали права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парламента;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F904720B-8A8A-4240-8566-FB9C21CA5733}"/>
              </a:ext>
            </a:extLst>
          </p:cNvPr>
          <p:cNvSpPr>
            <a:spLocks noGrp="1"/>
          </p:cNvSpPr>
          <p:nvPr/>
        </p:nvSpPr>
        <p:spPr>
          <a:xfrm>
            <a:off x="6581775" y="3998595"/>
            <a:ext cx="4714875" cy="14554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Выступали за реформы в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экономической и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политической жизни страны.</a:t>
            </a:r>
          </a:p>
        </p:txBody>
      </p:sp>
      <p:sp>
        <p:nvSpPr>
          <p:cNvPr id="12" name="signature">
            <a:extLst>
              <a:ext uri="{FF2B5EF4-FFF2-40B4-BE49-F238E27FC236}">
                <a16:creationId xmlns:a16="http://schemas.microsoft.com/office/drawing/2014/main" id="{E51A60C7-FC2F-48C0-88D4-90E8EF73A9B8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86342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">
            <a:extLst>
              <a:ext uri="{FF2B5EF4-FFF2-40B4-BE49-F238E27FC236}">
                <a16:creationId xmlns:a16="http://schemas.microsoft.com/office/drawing/2014/main" id="{4343BDCC-005E-4849-98DE-2E8BC2F1B87C}"/>
              </a:ext>
            </a:extLst>
          </p:cNvPr>
          <p:cNvSpPr>
            <a:spLocks noGrp="1"/>
          </p:cNvSpPr>
          <p:nvPr/>
        </p:nvSpPr>
        <p:spPr>
          <a:xfrm>
            <a:off x="552450" y="485775"/>
            <a:ext cx="5191125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125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4125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Тори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EA457DF1-1063-4737-B33F-FA5659CAB5F2}"/>
              </a:ext>
            </a:extLst>
          </p:cNvPr>
          <p:cNvSpPr>
            <a:spLocks noGrp="1"/>
          </p:cNvSpPr>
          <p:nvPr/>
        </p:nvSpPr>
        <p:spPr>
          <a:xfrm>
            <a:off x="6572250" y="485775"/>
            <a:ext cx="504825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125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4125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Виги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A28A36-7773-416E-BF9A-BB9A8B0891EC}"/>
              </a:ext>
            </a:extLst>
          </p:cNvPr>
          <p:cNvSpPr>
            <a:spLocks noGrp="1"/>
          </p:cNvSpPr>
          <p:nvPr/>
        </p:nvSpPr>
        <p:spPr>
          <a:xfrm>
            <a:off x="571500" y="1457325"/>
            <a:ext cx="110490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43350" y="2058194"/>
            <a:ext cx="4410075" cy="36750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301B68-B397-42CC-ABB4-8722FC4A136F}"/>
              </a:ext>
            </a:extLst>
          </p:cNvPr>
          <p:cNvSpPr>
            <a:spLocks noGrp="1"/>
          </p:cNvSpPr>
          <p:nvPr/>
        </p:nvSpPr>
        <p:spPr>
          <a:xfrm>
            <a:off x="571500" y="2343150"/>
            <a:ext cx="38100" cy="78562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315EBA3-1D6C-4708-9EE9-1D45316127EB}"/>
              </a:ext>
            </a:extLst>
          </p:cNvPr>
          <p:cNvSpPr>
            <a:spLocks noGrp="1"/>
          </p:cNvSpPr>
          <p:nvPr/>
        </p:nvSpPr>
        <p:spPr>
          <a:xfrm>
            <a:off x="762000" y="2286000"/>
            <a:ext cx="2905125" cy="9761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Крупные</a:t>
            </a:r>
          </a:p>
          <a:p>
            <a:pPr algn="l">
              <a:lnSpc>
                <a:spcPct val="112000"/>
              </a:lnSpc>
              <a:buNone/>
              <a:defRPr sz="25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лендлорды;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247B8B-3748-46AB-A432-384DEE3787CF}"/>
              </a:ext>
            </a:extLst>
          </p:cNvPr>
          <p:cNvSpPr>
            <a:spLocks noGrp="1"/>
          </p:cNvSpPr>
          <p:nvPr/>
        </p:nvSpPr>
        <p:spPr>
          <a:xfrm>
            <a:off x="571500" y="3528822"/>
            <a:ext cx="38100" cy="78562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10423F35-D679-443E-99D9-66335BA4403A}"/>
              </a:ext>
            </a:extLst>
          </p:cNvPr>
          <p:cNvSpPr>
            <a:spLocks noGrp="1"/>
          </p:cNvSpPr>
          <p:nvPr/>
        </p:nvSpPr>
        <p:spPr>
          <a:xfrm>
            <a:off x="762000" y="3471672"/>
            <a:ext cx="2905125" cy="9761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Англиканское</a:t>
            </a:r>
          </a:p>
          <a:p>
            <a:pPr algn="l">
              <a:lnSpc>
                <a:spcPct val="112000"/>
              </a:lnSpc>
              <a:buNone/>
              <a:defRPr sz="25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духовенство.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7DCB388-74EF-4E14-A904-9120982D396F}"/>
              </a:ext>
            </a:extLst>
          </p:cNvPr>
          <p:cNvSpPr>
            <a:spLocks noGrp="1"/>
          </p:cNvSpPr>
          <p:nvPr/>
        </p:nvSpPr>
        <p:spPr>
          <a:xfrm>
            <a:off x="8743950" y="2133600"/>
            <a:ext cx="38100" cy="733806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B2F2E18A-DD02-431A-AFAD-AD292F3CB135}"/>
              </a:ext>
            </a:extLst>
          </p:cNvPr>
          <p:cNvSpPr>
            <a:spLocks noGrp="1"/>
          </p:cNvSpPr>
          <p:nvPr/>
        </p:nvSpPr>
        <p:spPr>
          <a:xfrm>
            <a:off x="8934450" y="2076450"/>
            <a:ext cx="2743200" cy="92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Богатейшие</a:t>
            </a:r>
          </a:p>
          <a:p>
            <a:pPr algn="l">
              <a:lnSpc>
                <a:spcPct val="112000"/>
              </a:lnSpc>
              <a:buNone/>
              <a:defRPr sz="24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землевладельцы;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58F271E-FFB5-4A49-8E40-00FE0B8F85F4}"/>
              </a:ext>
            </a:extLst>
          </p:cNvPr>
          <p:cNvSpPr>
            <a:spLocks noGrp="1"/>
          </p:cNvSpPr>
          <p:nvPr/>
        </p:nvSpPr>
        <p:spPr>
          <a:xfrm>
            <a:off x="8743950" y="3219831"/>
            <a:ext cx="38100" cy="31927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C7104C57-F93C-47AC-A317-9A4928768DEE}"/>
              </a:ext>
            </a:extLst>
          </p:cNvPr>
          <p:cNvSpPr>
            <a:spLocks noGrp="1"/>
          </p:cNvSpPr>
          <p:nvPr/>
        </p:nvSpPr>
        <p:spPr>
          <a:xfrm>
            <a:off x="8934450" y="3162681"/>
            <a:ext cx="2743200" cy="5097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Новое дворянство;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E525F45-1E4F-47D9-8295-EBAC909A578D}"/>
              </a:ext>
            </a:extLst>
          </p:cNvPr>
          <p:cNvSpPr>
            <a:spLocks noGrp="1"/>
          </p:cNvSpPr>
          <p:nvPr/>
        </p:nvSpPr>
        <p:spPr>
          <a:xfrm>
            <a:off x="8743950" y="3891534"/>
            <a:ext cx="38100" cy="733806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F26FD847-CF0C-4A89-96C7-7CE48ADBD3A3}"/>
              </a:ext>
            </a:extLst>
          </p:cNvPr>
          <p:cNvSpPr>
            <a:spLocks noGrp="1"/>
          </p:cNvSpPr>
          <p:nvPr/>
        </p:nvSpPr>
        <p:spPr>
          <a:xfrm>
            <a:off x="8934450" y="3834384"/>
            <a:ext cx="2743200" cy="92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Самые крупные</a:t>
            </a:r>
          </a:p>
          <a:p>
            <a:pPr algn="l">
              <a:lnSpc>
                <a:spcPct val="112000"/>
              </a:lnSpc>
              <a:buNone/>
              <a:defRPr sz="24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купцы и банкиры</a:t>
            </a:r>
          </a:p>
        </p:txBody>
      </p:sp>
      <p:sp>
        <p:nvSpPr>
          <p:cNvPr id="15" name="signature">
            <a:extLst>
              <a:ext uri="{FF2B5EF4-FFF2-40B4-BE49-F238E27FC236}">
                <a16:creationId xmlns:a16="http://schemas.microsoft.com/office/drawing/2014/main" id="{5431C9F0-68D9-43B9-85DB-C93A23AEDBB8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2768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386FAA-2D4A-432D-B57D-2823A2DD0CCA}"/>
              </a:ext>
            </a:extLst>
          </p:cNvPr>
          <p:cNvSpPr>
            <a:spLocks noGrp="1"/>
          </p:cNvSpPr>
          <p:nvPr/>
        </p:nvSpPr>
        <p:spPr>
          <a:xfrm>
            <a:off x="7524750" y="0"/>
            <a:ext cx="4667250" cy="6267450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20609" y="238125"/>
            <a:ext cx="3761232" cy="5876925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066738B2-1AA3-4C95-A208-85A019367256}"/>
              </a:ext>
            </a:extLst>
          </p:cNvPr>
          <p:cNvSpPr>
            <a:spLocks noGrp="1"/>
          </p:cNvSpPr>
          <p:nvPr/>
        </p:nvSpPr>
        <p:spPr>
          <a:xfrm>
            <a:off x="561975" y="800100"/>
            <a:ext cx="6410325" cy="16108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Отношение англичан к династии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удалось переломить лишь Георгу III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(1760-1820 гг.).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39E3995-7293-448B-81BF-B88EDEE70928}"/>
              </a:ext>
            </a:extLst>
          </p:cNvPr>
          <p:cNvSpPr>
            <a:spLocks noGrp="1"/>
          </p:cNvSpPr>
          <p:nvPr/>
        </p:nvSpPr>
        <p:spPr>
          <a:xfrm>
            <a:off x="561975" y="2639568"/>
            <a:ext cx="6410325" cy="16108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Георг III появился на свет уже на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территории страны, английский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язык был для него родным.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DB9CF54-9247-4E1C-971C-D36BE778305A}"/>
              </a:ext>
            </a:extLst>
          </p:cNvPr>
          <p:cNvSpPr>
            <a:spLocks noGrp="1"/>
          </p:cNvSpPr>
          <p:nvPr/>
        </p:nvSpPr>
        <p:spPr>
          <a:xfrm>
            <a:off x="561975" y="4479036"/>
            <a:ext cx="6410325" cy="11056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Был взят курс на укрепление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монархии.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C6CC83F7-1B99-41E8-B4A2-8D09FB215E15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32419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>
            <a:extLst>
              <a:ext uri="{FF2B5EF4-FFF2-40B4-BE49-F238E27FC236}">
                <a16:creationId xmlns:a16="http://schemas.microsoft.com/office/drawing/2014/main" id="{00A20C1E-D5A4-457D-9FC3-EA7A89E76F86}"/>
              </a:ext>
            </a:extLst>
          </p:cNvPr>
          <p:cNvSpPr>
            <a:spLocks noGrp="1"/>
          </p:cNvSpPr>
          <p:nvPr/>
        </p:nvSpPr>
        <p:spPr>
          <a:xfrm>
            <a:off x="561975" y="361950"/>
            <a:ext cx="11115675" cy="1209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2. На пути к промышленной революции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311D8EC1-74F7-4CD7-86D8-3AF90C7FBFE2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95375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1">
                <a:solidFill>
                  <a:srgbClr val="E6C693"/>
                </a:solidFill>
                <a:latin typeface="Arial"/>
                <a:ea typeface="Arial"/>
                <a:cs typeface="Arial"/>
              </a:defRPr>
            </a:pPr>
            <a:r>
              <a:rPr sz="2400" b="0" i="1">
                <a:solidFill>
                  <a:srgbClr val="E6C693"/>
                </a:solidFill>
                <a:latin typeface="Arial"/>
                <a:ea typeface="Arial"/>
                <a:cs typeface="Arial"/>
              </a:rPr>
              <a:t>Предпосылки промышленного переворота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A83AF4-61A6-4CA8-9727-AB24431DD08E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110490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115F6C66-8AE4-489B-8019-F0B202760FF8}"/>
              </a:ext>
            </a:extLst>
          </p:cNvPr>
          <p:cNvSpPr>
            <a:spLocks noGrp="1"/>
          </p:cNvSpPr>
          <p:nvPr/>
        </p:nvSpPr>
        <p:spPr>
          <a:xfrm>
            <a:off x="571500" y="2762250"/>
            <a:ext cx="5181600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1. Рост населения, появление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свободных рук.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D78F22A3-1403-4E18-A390-1C13C39BB306}"/>
              </a:ext>
            </a:extLst>
          </p:cNvPr>
          <p:cNvSpPr>
            <a:spLocks noGrp="1"/>
          </p:cNvSpPr>
          <p:nvPr/>
        </p:nvSpPr>
        <p:spPr>
          <a:xfrm>
            <a:off x="6305550" y="2762250"/>
            <a:ext cx="5181600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2. Складывание рынка сбыта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товаров.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E7E0B043-B7F0-4970-BCE4-249E2AE6BEA8}"/>
              </a:ext>
            </a:extLst>
          </p:cNvPr>
          <p:cNvSpPr>
            <a:spLocks noGrp="1"/>
          </p:cNvSpPr>
          <p:nvPr/>
        </p:nvSpPr>
        <p:spPr>
          <a:xfrm>
            <a:off x="571500" y="4438650"/>
            <a:ext cx="5181600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3. Наличие средств: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работорговля, колониальная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торговля.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98514F01-8C15-4FAE-9B9A-340CE4A9482E}"/>
              </a:ext>
            </a:extLst>
          </p:cNvPr>
          <p:cNvSpPr>
            <a:spLocks noGrp="1"/>
          </p:cNvSpPr>
          <p:nvPr/>
        </p:nvSpPr>
        <p:spPr>
          <a:xfrm>
            <a:off x="6305550" y="4438650"/>
            <a:ext cx="5181600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4. Технические открытия.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37403DE7-F418-4638-BBE1-ECA073D075B3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75830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>
            <a:extLst>
              <a:ext uri="{FF2B5EF4-FFF2-40B4-BE49-F238E27FC236}">
                <a16:creationId xmlns:a16="http://schemas.microsoft.com/office/drawing/2014/main" id="{28268A58-0117-4167-9BA9-5B340A7B58A5}"/>
              </a:ext>
            </a:extLst>
          </p:cNvPr>
          <p:cNvSpPr>
            <a:spLocks noGrp="1"/>
          </p:cNvSpPr>
          <p:nvPr/>
        </p:nvSpPr>
        <p:spPr>
          <a:xfrm>
            <a:off x="542925" y="361950"/>
            <a:ext cx="11144250" cy="1485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Аграрная революция – это переворот в сельском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хозяйстве, для которого характерно: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DDA110-14A8-43AB-A205-2C1E320FBBC8}"/>
              </a:ext>
            </a:extLst>
          </p:cNvPr>
          <p:cNvSpPr>
            <a:spLocks noGrp="1"/>
          </p:cNvSpPr>
          <p:nvPr/>
        </p:nvSpPr>
        <p:spPr>
          <a:xfrm>
            <a:off x="571500" y="1971675"/>
            <a:ext cx="1102995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B18567-EB51-4DE5-8244-674912643451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47625" cy="6191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98469537-0B3F-47EC-8A5B-272F3B7E7BE7}"/>
              </a:ext>
            </a:extLst>
          </p:cNvPr>
          <p:cNvSpPr>
            <a:spLocks noGrp="1"/>
          </p:cNvSpPr>
          <p:nvPr/>
        </p:nvSpPr>
        <p:spPr>
          <a:xfrm>
            <a:off x="866775" y="2314575"/>
            <a:ext cx="10563225" cy="876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сосредоточение земли в руках крупных собственников;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56DB22-2B12-4257-95EC-DC6CDF672205}"/>
              </a:ext>
            </a:extLst>
          </p:cNvPr>
          <p:cNvSpPr>
            <a:spLocks noGrp="1"/>
          </p:cNvSpPr>
          <p:nvPr/>
        </p:nvSpPr>
        <p:spPr>
          <a:xfrm>
            <a:off x="571500" y="3333750"/>
            <a:ext cx="47625" cy="6191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01B9930-4F4B-4824-90A2-992A6006E860}"/>
              </a:ext>
            </a:extLst>
          </p:cNvPr>
          <p:cNvSpPr>
            <a:spLocks noGrp="1"/>
          </p:cNvSpPr>
          <p:nvPr/>
        </p:nvSpPr>
        <p:spPr>
          <a:xfrm>
            <a:off x="866775" y="3286125"/>
            <a:ext cx="10563225" cy="876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использование труда наёмных рабочих;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88BEEF-7A82-4F76-8E7C-0481BBB4AE11}"/>
              </a:ext>
            </a:extLst>
          </p:cNvPr>
          <p:cNvSpPr>
            <a:spLocks noGrp="1"/>
          </p:cNvSpPr>
          <p:nvPr/>
        </p:nvSpPr>
        <p:spPr>
          <a:xfrm>
            <a:off x="571500" y="4305300"/>
            <a:ext cx="47625" cy="6191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0D0900C3-43CE-4EB2-965C-F80EF3D14BD9}"/>
              </a:ext>
            </a:extLst>
          </p:cNvPr>
          <p:cNvSpPr>
            <a:spLocks noGrp="1"/>
          </p:cNvSpPr>
          <p:nvPr/>
        </p:nvSpPr>
        <p:spPr>
          <a:xfrm>
            <a:off x="866775" y="4257675"/>
            <a:ext cx="10563225" cy="876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исчезновение крестьянства;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294F99-7DB9-4A0D-815E-5D56484F87DC}"/>
              </a:ext>
            </a:extLst>
          </p:cNvPr>
          <p:cNvSpPr>
            <a:spLocks noGrp="1"/>
          </p:cNvSpPr>
          <p:nvPr/>
        </p:nvSpPr>
        <p:spPr>
          <a:xfrm>
            <a:off x="571500" y="5276850"/>
            <a:ext cx="47625" cy="6191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BA4436D-77D0-49D1-9825-BBE1B010FFB6}"/>
              </a:ext>
            </a:extLst>
          </p:cNvPr>
          <p:cNvSpPr>
            <a:spLocks noGrp="1"/>
          </p:cNvSpPr>
          <p:nvPr/>
        </p:nvSpPr>
        <p:spPr>
          <a:xfrm>
            <a:off x="866775" y="5229225"/>
            <a:ext cx="10563225" cy="876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рост продуктивности сельского хозяйства.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C0278BAD-4A55-42E2-9FD9-91183044FCAE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04072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8EDDF5-7A0B-4BF2-A3E6-7E55442F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86450" cy="623887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0171EFC9-0583-4921-BF80-5AA81499D032}"/>
              </a:ext>
            </a:extLst>
          </p:cNvPr>
          <p:cNvSpPr>
            <a:spLocks noGrp="1"/>
          </p:cNvSpPr>
          <p:nvPr/>
        </p:nvSpPr>
        <p:spPr>
          <a:xfrm>
            <a:off x="581025" y="1476375"/>
            <a:ext cx="4800600" cy="285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Всё больше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возникают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централизованные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мануфактуры.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7C3E5AD3-4948-469F-90DB-190F5995DBDA}"/>
              </a:ext>
            </a:extLst>
          </p:cNvPr>
          <p:cNvSpPr>
            <a:spLocks noGrp="1"/>
          </p:cNvSpPr>
          <p:nvPr/>
        </p:nvSpPr>
        <p:spPr>
          <a:xfrm>
            <a:off x="6591300" y="2105025"/>
            <a:ext cx="4991100" cy="2466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Появляются газеты,</a:t>
            </a:r>
          </a:p>
          <a:p>
            <a:pPr algn="l">
              <a:lnSpc>
                <a:spcPct val="112000"/>
              </a:lnSpc>
              <a:buNone/>
              <a:defRPr sz="345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освещающие вопросы</a:t>
            </a:r>
          </a:p>
          <a:p>
            <a:pPr algn="l">
              <a:lnSpc>
                <a:spcPct val="112000"/>
              </a:lnSpc>
              <a:buNone/>
              <a:defRPr sz="345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торговли.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A06401-AC82-490D-A78A-8E825DC7F9B4}"/>
              </a:ext>
            </a:extLst>
          </p:cNvPr>
          <p:cNvSpPr>
            <a:spLocks noGrp="1"/>
          </p:cNvSpPr>
          <p:nvPr/>
        </p:nvSpPr>
        <p:spPr>
          <a:xfrm>
            <a:off x="6629400" y="5076825"/>
            <a:ext cx="1638300" cy="38100"/>
          </a:xfrm>
          <a:prstGeom prst="rect">
            <a:avLst/>
          </a:prstGeom>
          <a:solidFill>
            <a:srgbClr val="AA5034"/>
          </a:solidFill>
          <a:ln w="0">
            <a:noFill/>
          </a:ln>
        </p:spPr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C1780C4F-3D87-4387-97F2-8FBF7825B7FD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64811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A3D1CD7-46CC-4416-A0F2-EAB3ECF8A98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3. Рождение фабрики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DEA14B-0F92-4F3B-8E65-F89CB9B10D2C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00925" y="2718792"/>
            <a:ext cx="4286250" cy="2411016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A7CD1BFA-6AE8-49B7-86D3-ED36B55C8624}"/>
              </a:ext>
            </a:extLst>
          </p:cNvPr>
          <p:cNvSpPr>
            <a:spLocks noGrp="1"/>
          </p:cNvSpPr>
          <p:nvPr/>
        </p:nvSpPr>
        <p:spPr>
          <a:xfrm>
            <a:off x="561975" y="1847850"/>
            <a:ext cx="6191250" cy="1362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Промышленная революция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(переворот)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F22D44DC-719F-4C3D-8CE9-B778A652164E}"/>
              </a:ext>
            </a:extLst>
          </p:cNvPr>
          <p:cNvSpPr>
            <a:spLocks noGrp="1"/>
          </p:cNvSpPr>
          <p:nvPr/>
        </p:nvSpPr>
        <p:spPr>
          <a:xfrm>
            <a:off x="590550" y="3419475"/>
            <a:ext cx="6257925" cy="14942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- это переход от ручного труда к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машинному, от мануфактуры к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фабрике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A9DD6E72-F7C3-4A49-846C-114076EC82D5}"/>
              </a:ext>
            </a:extLst>
          </p:cNvPr>
          <p:cNvSpPr>
            <a:spLocks noGrp="1"/>
          </p:cNvSpPr>
          <p:nvPr/>
        </p:nvSpPr>
        <p:spPr>
          <a:xfrm>
            <a:off x="590550" y="5047107"/>
            <a:ext cx="6257925" cy="10279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(впервые начался в Англии в сер 18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века).</a:t>
            </a:r>
          </a:p>
        </p:txBody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DC66C107-D209-430B-BBD4-2F5EDD1A1738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9283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AA8DC064-DE15-43BF-86CD-731AFB8C1F44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Летучий челнок Джона Кея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37C02B-D360-4263-B89F-6F77C90220D5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A13460-F4E1-424D-B3D3-955D2DCC14E6}"/>
              </a:ext>
            </a:extLst>
          </p:cNvPr>
          <p:cNvSpPr>
            <a:spLocks noGrp="1"/>
          </p:cNvSpPr>
          <p:nvPr/>
        </p:nvSpPr>
        <p:spPr>
          <a:xfrm>
            <a:off x="561975" y="1905000"/>
            <a:ext cx="38100" cy="126492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C0D79836-8846-4F17-9C7C-57F4ECE58E27}"/>
              </a:ext>
            </a:extLst>
          </p:cNvPr>
          <p:cNvSpPr>
            <a:spLocks noGrp="1"/>
          </p:cNvSpPr>
          <p:nvPr/>
        </p:nvSpPr>
        <p:spPr>
          <a:xfrm>
            <a:off x="752475" y="1847850"/>
            <a:ext cx="6438900" cy="14554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 1730 году был усовершенствован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ткацкий станок. Механик и ткач Джон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Кэй изобрел для него новый челнок.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79901C-69D8-47A4-9344-2C2C7834E5EC}"/>
              </a:ext>
            </a:extLst>
          </p:cNvPr>
          <p:cNvSpPr>
            <a:spLocks noGrp="1"/>
          </p:cNvSpPr>
          <p:nvPr/>
        </p:nvSpPr>
        <p:spPr>
          <a:xfrm>
            <a:off x="561975" y="3627120"/>
            <a:ext cx="38100" cy="217170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2604FE2-543A-4EC2-99D4-1EC78E6BC820}"/>
              </a:ext>
            </a:extLst>
          </p:cNvPr>
          <p:cNvSpPr>
            <a:spLocks noGrp="1"/>
          </p:cNvSpPr>
          <p:nvPr/>
        </p:nvSpPr>
        <p:spPr>
          <a:xfrm>
            <a:off x="752475" y="3569970"/>
            <a:ext cx="6438900" cy="2362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Одним нажатием педали стало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возможно пропускать челнок между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нитями основы вместо того, чтобы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вручную протаскивать его, как это было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ранее.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24775" y="2111767"/>
            <a:ext cx="3800475" cy="252969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93121" y="5219700"/>
            <a:ext cx="3063782" cy="1057275"/>
          </a:xfrm>
          <a:prstGeom prst="rect">
            <a:avLst/>
          </a:prstGeom>
        </p:spPr>
      </p:pic>
      <p:sp>
        <p:nvSpPr>
          <p:cNvPr id="9" name="signature">
            <a:extLst>
              <a:ext uri="{FF2B5EF4-FFF2-40B4-BE49-F238E27FC236}">
                <a16:creationId xmlns:a16="http://schemas.microsoft.com/office/drawing/2014/main" id="{1F294650-9993-4E71-8DE2-C1A3D759AAE8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0846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6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">
            <a:extLst>
              <a:ext uri="{FF2B5EF4-FFF2-40B4-BE49-F238E27FC236}">
                <a16:creationId xmlns:a16="http://schemas.microsoft.com/office/drawing/2014/main" id="{B2C70F59-A004-4C77-B079-7575F40B2592}"/>
              </a:ext>
            </a:extLst>
          </p:cNvPr>
          <p:cNvSpPr>
            <a:spLocks noGrp="1"/>
          </p:cNvSpPr>
          <p:nvPr/>
        </p:nvSpPr>
        <p:spPr>
          <a:xfrm>
            <a:off x="581025" y="1209675"/>
            <a:ext cx="4467225" cy="4486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Томас Ньюкомен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создал насос для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откачивания воды</a:t>
            </a:r>
          </a:p>
          <a:p>
            <a:pPr algn="l">
              <a:lnSpc>
                <a:spcPct val="112000"/>
              </a:lnSpc>
              <a:buNone/>
              <a:def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из шахт.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F13733-1958-438B-8F08-1C69292A53BE}"/>
              </a:ext>
            </a:extLst>
          </p:cNvPr>
          <p:cNvSpPr>
            <a:spLocks noGrp="1"/>
          </p:cNvSpPr>
          <p:nvPr/>
        </p:nvSpPr>
        <p:spPr>
          <a:xfrm>
            <a:off x="5638800" y="400050"/>
            <a:ext cx="6019800" cy="5781675"/>
          </a:xfrm>
          <a:prstGeom prst="rect">
            <a:avLst/>
          </a:prstGeom>
          <a:solidFill>
            <a:srgbClr val="F0EEE4"/>
          </a:solidFill>
          <a:ln w="0">
            <a:noFill/>
          </a:ln>
        </p:spPr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40100" t="14200" r="4600" b="4800"/>
          <a:stretch/>
        </p:blipFill>
        <p:spPr>
          <a:xfrm>
            <a:off x="5934075" y="638175"/>
            <a:ext cx="5438775" cy="5305425"/>
          </a:xfrm>
          <a:prstGeom prst="rect">
            <a:avLst/>
          </a:prstGeom>
        </p:spPr>
      </p:pic>
      <p:sp>
        <p:nvSpPr>
          <p:cNvPr id="4" name="signature">
            <a:extLst>
              <a:ext uri="{FF2B5EF4-FFF2-40B4-BE49-F238E27FC236}">
                <a16:creationId xmlns:a16="http://schemas.microsoft.com/office/drawing/2014/main" id="{F2150C93-35E0-4274-971F-6CE8E7FFB46E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4178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1B9BD25-A2C4-4706-8424-3C2E3D3F486F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Прядильная машина "Дженни"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CFD7C2-E9B8-4552-A2FF-6DC76C7CC797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43786" y="1771650"/>
            <a:ext cx="5122879" cy="422910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D2E15DA5-B855-45B9-8C3F-63533F0A8725}"/>
              </a:ext>
            </a:extLst>
          </p:cNvPr>
          <p:cNvSpPr>
            <a:spLocks noGrp="1"/>
          </p:cNvSpPr>
          <p:nvPr/>
        </p:nvSpPr>
        <p:spPr>
          <a:xfrm>
            <a:off x="7419975" y="2085975"/>
            <a:ext cx="4181475" cy="206425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 1765 г. ткач Джеймс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Харгривс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сконструировал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механическую прялку.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B9C7261D-F8EC-4333-935D-ADF9B32D5D0C}"/>
              </a:ext>
            </a:extLst>
          </p:cNvPr>
          <p:cNvSpPr>
            <a:spLocks noGrp="1"/>
          </p:cNvSpPr>
          <p:nvPr/>
        </p:nvSpPr>
        <p:spPr>
          <a:xfrm>
            <a:off x="7419975" y="4407408"/>
            <a:ext cx="4181475" cy="15720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Машину он назвал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"Дженни" по имени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своей дочери.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CC6645C0-9931-4BC5-B231-07FFADE06626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2455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7BA4E036-CA35-414F-95F9-59A00B2F0F0A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Паровой двигатель Джеймса Уатта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4615571-7A52-42DE-8A29-E16AC01E85CD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939925"/>
            <a:ext cx="5867400" cy="4111625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724E1C9F-32FA-4D33-A481-B0CCE0E84F79}"/>
              </a:ext>
            </a:extLst>
          </p:cNvPr>
          <p:cNvSpPr>
            <a:spLocks noGrp="1"/>
          </p:cNvSpPr>
          <p:nvPr/>
        </p:nvSpPr>
        <p:spPr>
          <a:xfrm>
            <a:off x="6915150" y="1781175"/>
            <a:ext cx="4648200" cy="209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 1784 Джеймс Уатт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получил патент на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универсальный паровой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двигатель.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CA7EAC-6E5F-444A-9930-121A110C44A8}"/>
              </a:ext>
            </a:extLst>
          </p:cNvPr>
          <p:cNvSpPr>
            <a:spLocks noGrp="1"/>
          </p:cNvSpPr>
          <p:nvPr/>
        </p:nvSpPr>
        <p:spPr>
          <a:xfrm>
            <a:off x="6858000" y="4086225"/>
            <a:ext cx="4762500" cy="21050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E14168F-46A2-431D-93C6-8DE47727FFB6}"/>
              </a:ext>
            </a:extLst>
          </p:cNvPr>
          <p:cNvSpPr>
            <a:spLocks noGrp="1"/>
          </p:cNvSpPr>
          <p:nvPr/>
        </p:nvSpPr>
        <p:spPr>
          <a:xfrm>
            <a:off x="7143750" y="4314825"/>
            <a:ext cx="4124325" cy="1562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Задание: сформулируйте</a:t>
            </a:r>
          </a:p>
          <a:p>
            <a:pPr algn="l">
              <a:lnSpc>
                <a:spcPct val="112000"/>
              </a:lnSpc>
              <a:buNone/>
              <a:defRPr sz="26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значение изобретения</a:t>
            </a:r>
          </a:p>
        </p:txBody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3F6DB04B-5C04-484D-A785-805AA9163657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39856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>
            <a:extLst>
              <a:ext uri="{FF2B5EF4-FFF2-40B4-BE49-F238E27FC236}">
                <a16:creationId xmlns:a16="http://schemas.microsoft.com/office/drawing/2014/main" id="{CA1D5BA4-3ADB-46C1-B1D5-7AEF868EE99E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77575" cy="1276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Значение использования парового двигателя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585F286F-649D-4001-8293-5CFED4706BE4}"/>
              </a:ext>
            </a:extLst>
          </p:cNvPr>
          <p:cNvSpPr>
            <a:spLocks noGrp="1"/>
          </p:cNvSpPr>
          <p:nvPr/>
        </p:nvSpPr>
        <p:spPr>
          <a:xfrm>
            <a:off x="561975" y="1952625"/>
            <a:ext cx="10925175" cy="552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150" b="0" i="0">
                <a:solidFill>
                  <a:srgbClr val="E5C38B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E5C38B"/>
                </a:solidFill>
                <a:latin typeface="Georgia"/>
                <a:ea typeface="Georgia"/>
                <a:cs typeface="Georgia"/>
              </a:rPr>
              <a:t>Развитие: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B00A4C0-2BDD-4A80-BD5F-D806EF6AA9C2}"/>
              </a:ext>
            </a:extLst>
          </p:cNvPr>
          <p:cNvSpPr>
            <a:spLocks noGrp="1"/>
          </p:cNvSpPr>
          <p:nvPr/>
        </p:nvSpPr>
        <p:spPr>
          <a:xfrm>
            <a:off x="571500" y="2800350"/>
            <a:ext cx="714375" cy="2857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8928373F-D9D6-4969-8678-4B89D7538161}"/>
              </a:ext>
            </a:extLst>
          </p:cNvPr>
          <p:cNvSpPr>
            <a:spLocks noGrp="1"/>
          </p:cNvSpPr>
          <p:nvPr/>
        </p:nvSpPr>
        <p:spPr>
          <a:xfrm>
            <a:off x="571500" y="2981325"/>
            <a:ext cx="5200650" cy="1266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угольной промышленности;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30359D0-70D2-4933-8269-DF262FAC830D}"/>
              </a:ext>
            </a:extLst>
          </p:cNvPr>
          <p:cNvSpPr>
            <a:spLocks noGrp="1"/>
          </p:cNvSpPr>
          <p:nvPr/>
        </p:nvSpPr>
        <p:spPr>
          <a:xfrm>
            <a:off x="6343650" y="2800350"/>
            <a:ext cx="714375" cy="2857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A3D3C27-6DBD-4FAD-A1DE-4DC4C75F1390}"/>
              </a:ext>
            </a:extLst>
          </p:cNvPr>
          <p:cNvSpPr>
            <a:spLocks noGrp="1"/>
          </p:cNvSpPr>
          <p:nvPr/>
        </p:nvSpPr>
        <p:spPr>
          <a:xfrm>
            <a:off x="6343650" y="2981325"/>
            <a:ext cx="5200650" cy="1266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металлургии;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94803B-8453-4C3F-A96B-7D7638FCC5EA}"/>
              </a:ext>
            </a:extLst>
          </p:cNvPr>
          <p:cNvSpPr>
            <a:spLocks noGrp="1"/>
          </p:cNvSpPr>
          <p:nvPr/>
        </p:nvSpPr>
        <p:spPr>
          <a:xfrm>
            <a:off x="571500" y="4448175"/>
            <a:ext cx="714375" cy="2857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D61C7358-87A6-486A-B940-9131DE9AC67E}"/>
              </a:ext>
            </a:extLst>
          </p:cNvPr>
          <p:cNvSpPr>
            <a:spLocks noGrp="1"/>
          </p:cNvSpPr>
          <p:nvPr/>
        </p:nvSpPr>
        <p:spPr>
          <a:xfrm>
            <a:off x="571500" y="4629150"/>
            <a:ext cx="5200650" cy="1266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науки:;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8C8B5B-040F-495C-9477-F4B66872C085}"/>
              </a:ext>
            </a:extLst>
          </p:cNvPr>
          <p:cNvSpPr>
            <a:spLocks noGrp="1"/>
          </p:cNvSpPr>
          <p:nvPr/>
        </p:nvSpPr>
        <p:spPr>
          <a:xfrm>
            <a:off x="6343650" y="4448175"/>
            <a:ext cx="714375" cy="2857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DC88D335-0DAB-41B2-9A81-DF7FED0B6C5C}"/>
              </a:ext>
            </a:extLst>
          </p:cNvPr>
          <p:cNvSpPr>
            <a:spLocks noGrp="1"/>
          </p:cNvSpPr>
          <p:nvPr/>
        </p:nvSpPr>
        <p:spPr>
          <a:xfrm>
            <a:off x="6343650" y="4629150"/>
            <a:ext cx="5200650" cy="1266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транспорта (пароходы,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паровозы).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7CB2F399-C7DD-4AFE-A357-C8CD95730513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35215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">
            <a:extLst>
              <a:ext uri="{FF2B5EF4-FFF2-40B4-BE49-F238E27FC236}">
                <a16:creationId xmlns:a16="http://schemas.microsoft.com/office/drawing/2014/main" id="{CBD4F39B-D3DA-4980-897C-5368209B7AD9}"/>
              </a:ext>
            </a:extLst>
          </p:cNvPr>
          <p:cNvSpPr>
            <a:spLocks noGrp="1"/>
          </p:cNvSpPr>
          <p:nvPr/>
        </p:nvSpPr>
        <p:spPr>
          <a:xfrm>
            <a:off x="552450" y="485775"/>
            <a:ext cx="11087100" cy="1457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Ткач Сэмюэл Кромптон создал прядильную машину, которая</a:t>
            </a:r>
          </a:p>
          <a:p>
            <a:pPr algn="l">
              <a:lnSpc>
                <a:spcPct val="112000"/>
              </a:lnSpc>
              <a:buNone/>
              <a:defRPr sz="2925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могла работать от парового двигателя.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C92C9E-7D4E-470E-86A4-2EE73D3E42A0}"/>
              </a:ext>
            </a:extLst>
          </p:cNvPr>
          <p:cNvSpPr>
            <a:spLocks noGrp="1"/>
          </p:cNvSpPr>
          <p:nvPr/>
        </p:nvSpPr>
        <p:spPr>
          <a:xfrm>
            <a:off x="571500" y="2200275"/>
            <a:ext cx="110490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744892" y="2514600"/>
            <a:ext cx="4702215" cy="3714750"/>
          </a:xfrm>
          <a:prstGeom prst="rect">
            <a:avLst/>
          </a:prstGeom>
        </p:spPr>
      </p:pic>
      <p:sp>
        <p:nvSpPr>
          <p:cNvPr id="4" name="signature">
            <a:extLst>
              <a:ext uri="{FF2B5EF4-FFF2-40B4-BE49-F238E27FC236}">
                <a16:creationId xmlns:a16="http://schemas.microsoft.com/office/drawing/2014/main" id="{76D1003B-6AE3-4486-908D-8837BEFCD79B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33757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C1DB23-89D9-4CE8-BEED-3E1BBD5A26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076700" cy="6238875"/>
          </a:xfrm>
          <a:prstGeom prst="rect">
            <a:avLst/>
          </a:prstGeom>
          <a:solidFill>
            <a:srgbClr val="AA5034"/>
          </a:solidFill>
          <a:ln w="0">
            <a:noFill/>
          </a:ln>
        </p:spPr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04825" y="1165671"/>
            <a:ext cx="3067050" cy="3945632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7AA05178-883C-46CF-B1EC-9675CBE86B5A}"/>
              </a:ext>
            </a:extLst>
          </p:cNvPr>
          <p:cNvSpPr>
            <a:spLocks noGrp="1"/>
          </p:cNvSpPr>
          <p:nvPr/>
        </p:nvSpPr>
        <p:spPr>
          <a:xfrm>
            <a:off x="4686300" y="1104900"/>
            <a:ext cx="6838950" cy="447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Эдмунд Картрайт построил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ткацкий станок, который можно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было соединить с паровой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машиной. Это увеличило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производительность труда в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12C34"/>
                </a:solidFill>
                <a:latin typeface="Georgia"/>
                <a:ea typeface="Georgia"/>
                <a:cs typeface="Georgia"/>
              </a:rPr>
              <a:t>десятки раз.</a:t>
            </a:r>
          </a:p>
        </p:txBody>
      </p:sp>
      <p:sp>
        <p:nvSpPr>
          <p:cNvPr id="4" name="signature">
            <a:extLst>
              <a:ext uri="{FF2B5EF4-FFF2-40B4-BE49-F238E27FC236}">
                <a16:creationId xmlns:a16="http://schemas.microsoft.com/office/drawing/2014/main" id="{58D0F942-F01E-442F-8C55-C5D8A0D69C33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26079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">
            <a:extLst>
              <a:ext uri="{FF2B5EF4-FFF2-40B4-BE49-F238E27FC236}">
                <a16:creationId xmlns:a16="http://schemas.microsoft.com/office/drawing/2014/main" id="{7EA01049-5E61-4B36-9CA5-5E86849F113C}"/>
              </a:ext>
            </a:extLst>
          </p:cNvPr>
          <p:cNvSpPr>
            <a:spLocks noGrp="1"/>
          </p:cNvSpPr>
          <p:nvPr/>
        </p:nvSpPr>
        <p:spPr>
          <a:xfrm>
            <a:off x="552450" y="428625"/>
            <a:ext cx="11087100" cy="1247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300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Важной частью транспортной революции стало</a:t>
            </a:r>
          </a:p>
          <a:p>
            <a:pPr algn="l">
              <a:lnSpc>
                <a:spcPct val="112000"/>
              </a:lnSpc>
              <a:buNone/>
              <a:defRPr sz="3300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появление железных дорог.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6405DF-78B9-4CFF-852E-D2839A9A371B}"/>
              </a:ext>
            </a:extLst>
          </p:cNvPr>
          <p:cNvSpPr>
            <a:spLocks noGrp="1"/>
          </p:cNvSpPr>
          <p:nvPr/>
        </p:nvSpPr>
        <p:spPr>
          <a:xfrm>
            <a:off x="571500" y="1924050"/>
            <a:ext cx="110490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FB411982-2DB2-4E72-BE6B-95CCE511C90E}"/>
              </a:ext>
            </a:extLst>
          </p:cNvPr>
          <p:cNvSpPr>
            <a:spLocks noGrp="1"/>
          </p:cNvSpPr>
          <p:nvPr/>
        </p:nvSpPr>
        <p:spPr>
          <a:xfrm>
            <a:off x="571500" y="2667000"/>
            <a:ext cx="4772025" cy="30384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Первый локомотив с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паровым двигателем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создал в 1803 г. горный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инженер Ричард Тревитик.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29665" y="2152650"/>
            <a:ext cx="5580946" cy="3962400"/>
          </a:xfrm>
          <a:prstGeom prst="rect">
            <a:avLst/>
          </a:prstGeom>
        </p:spPr>
      </p:pic>
      <p:sp>
        <p:nvSpPr>
          <p:cNvPr id="5" name="signature">
            <a:extLst>
              <a:ext uri="{FF2B5EF4-FFF2-40B4-BE49-F238E27FC236}">
                <a16:creationId xmlns:a16="http://schemas.microsoft.com/office/drawing/2014/main" id="{9D1F8C24-DAA6-46B6-9BD5-E07D715D8916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34840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">
            <a:extLst>
              <a:ext uri="{FF2B5EF4-FFF2-40B4-BE49-F238E27FC236}">
                <a16:creationId xmlns:a16="http://schemas.microsoft.com/office/drawing/2014/main" id="{C3A55F70-A55C-4632-8BC1-BBE52D1DC44A}"/>
              </a:ext>
            </a:extLst>
          </p:cNvPr>
          <p:cNvSpPr>
            <a:spLocks noGrp="1"/>
          </p:cNvSpPr>
          <p:nvPr/>
        </p:nvSpPr>
        <p:spPr>
          <a:xfrm>
            <a:off x="561975" y="371475"/>
            <a:ext cx="11068050" cy="1504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Первые пароходы появились в США в конце 1780-х гг. Однако в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полной мере и паровозы и пароходы будут использоваться уже в</a:t>
            </a:r>
          </a:p>
          <a:p>
            <a:pPr algn="l">
              <a:lnSpc>
                <a:spcPct val="112000"/>
              </a:lnSpc>
              <a:buNone/>
              <a:defRPr sz="2775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XIX 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60107" y="2228850"/>
            <a:ext cx="7462261" cy="3905250"/>
          </a:xfrm>
          <a:prstGeom prst="rect">
            <a:avLst/>
          </a:prstGeom>
        </p:spPr>
      </p:pic>
      <p:sp>
        <p:nvSpPr>
          <p:cNvPr id="3" name="signature">
            <a:extLst>
              <a:ext uri="{FF2B5EF4-FFF2-40B4-BE49-F238E27FC236}">
                <a16:creationId xmlns:a16="http://schemas.microsoft.com/office/drawing/2014/main" id="{2F813A22-4AD5-4FCF-8005-DEA56EA1FE8D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21787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78337ECE-4ECB-498F-8CCB-BD2E25120151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4. Последствия промышленной революции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79BBE6-DB03-4AA5-A3FB-58E2D9C928F9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44891521-790D-449C-B84D-D78038244438}"/>
              </a:ext>
            </a:extLst>
          </p:cNvPr>
          <p:cNvSpPr>
            <a:spLocks noGrp="1"/>
          </p:cNvSpPr>
          <p:nvPr/>
        </p:nvSpPr>
        <p:spPr>
          <a:xfrm>
            <a:off x="581025" y="1790700"/>
            <a:ext cx="11010900" cy="695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Замена ручных орудий труда машинами.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2F868699-DFBF-4E52-9EE9-57E81671D1E3}"/>
              </a:ext>
            </a:extLst>
          </p:cNvPr>
          <p:cNvSpPr>
            <a:spLocks noGrp="1"/>
          </p:cNvSpPr>
          <p:nvPr/>
        </p:nvSpPr>
        <p:spPr>
          <a:xfrm>
            <a:off x="581025" y="2743200"/>
            <a:ext cx="11010900" cy="1333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075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Появление новых классов общества: промышленная</a:t>
            </a:r>
          </a:p>
          <a:p>
            <a:pPr algn="l">
              <a:lnSpc>
                <a:spcPct val="112000"/>
              </a:lnSpc>
              <a:buNone/>
              <a:defRPr sz="3075" b="0" i="0">
                <a:solidFill>
                  <a:srgbClr val="AA5034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AA5034"/>
                </a:solidFill>
                <a:latin typeface="Georgia"/>
                <a:ea typeface="Georgia"/>
                <a:cs typeface="Georgia"/>
              </a:rPr>
              <a:t>буржуазия и наёмные рабочие (пролетариат).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82635" y="4162425"/>
            <a:ext cx="2921080" cy="20669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25859" y="4162425"/>
            <a:ext cx="4264632" cy="2066925"/>
          </a:xfrm>
          <a:prstGeom prst="rect">
            <a:avLst/>
          </a:prstGeom>
        </p:spPr>
      </p:pic>
      <p:sp>
        <p:nvSpPr>
          <p:cNvPr id="7" name="signature">
            <a:extLst>
              <a:ext uri="{FF2B5EF4-FFF2-40B4-BE49-F238E27FC236}">
                <a16:creationId xmlns:a16="http://schemas.microsoft.com/office/drawing/2014/main" id="{26616095-B652-43DD-830D-BB18946C30BE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69536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6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">
            <a:extLst>
              <a:ext uri="{FF2B5EF4-FFF2-40B4-BE49-F238E27FC236}">
                <a16:creationId xmlns:a16="http://schemas.microsoft.com/office/drawing/2014/main" id="{0B11CAE2-967D-441D-8C6B-A8588AEDE94C}"/>
              </a:ext>
            </a:extLst>
          </p:cNvPr>
          <p:cNvSpPr>
            <a:spLocks noGrp="1"/>
          </p:cNvSpPr>
          <p:nvPr/>
        </p:nvSpPr>
        <p:spPr>
          <a:xfrm>
            <a:off x="561975" y="533400"/>
            <a:ext cx="10925175" cy="2181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Англия на долгие годы сделалась экономическим лидером</a:t>
            </a:r>
          </a:p>
          <a:p>
            <a:pPr algn="l">
              <a:lnSpc>
                <a:spcPct val="112000"/>
              </a:lnSpc>
              <a:buNone/>
              <a:def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Европы. Все прочие страны (включая и Новый Свет, и</a:t>
            </a:r>
          </a:p>
          <a:p>
            <a:pPr algn="l">
              <a:lnSpc>
                <a:spcPct val="112000"/>
              </a:lnSpc>
              <a:buNone/>
              <a:def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Дальний Восток) оказались вынужденными пойти по её</a:t>
            </a:r>
          </a:p>
          <a:p>
            <a:pPr algn="l">
              <a:lnSpc>
                <a:spcPct val="112000"/>
              </a:lnSpc>
              <a:buNone/>
              <a:def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0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пути.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25DBAC-2A94-4056-A79D-857C1611B00B}"/>
              </a:ext>
            </a:extLst>
          </p:cNvPr>
          <p:cNvSpPr>
            <a:spLocks noGrp="1"/>
          </p:cNvSpPr>
          <p:nvPr/>
        </p:nvSpPr>
        <p:spPr>
          <a:xfrm>
            <a:off x="571500" y="3152775"/>
            <a:ext cx="110490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10F1396F-901B-4E77-9043-AB4644D732EC}"/>
              </a:ext>
            </a:extLst>
          </p:cNvPr>
          <p:cNvSpPr>
            <a:spLocks noGrp="1"/>
          </p:cNvSpPr>
          <p:nvPr/>
        </p:nvSpPr>
        <p:spPr>
          <a:xfrm>
            <a:off x="581025" y="3629025"/>
            <a:ext cx="10982325" cy="2514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Начал формироваться мировой рынок товаров: с конца XVIII в.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из колоний ввозили необходимое для промышленности сырьё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(прежде всего хлопок), а затем и сами колонии превратились в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рынок сбыта для европейских товаров.</a:t>
            </a:r>
          </a:p>
        </p:txBody>
      </p:sp>
      <p:sp>
        <p:nvSpPr>
          <p:cNvPr id="4" name="signature">
            <a:extLst>
              <a:ext uri="{FF2B5EF4-FFF2-40B4-BE49-F238E27FC236}">
                <a16:creationId xmlns:a16="http://schemas.microsoft.com/office/drawing/2014/main" id="{1E904DBA-11F9-45DB-99C3-E359497C1294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6328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F9F8C69D-CA18-45C9-B59F-6C3915A3DEF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3CC05C-A084-404E-8A00-B1DD118F2C25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0871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1F69988-C6C3-431D-956A-DDE4E7C8A650}"/>
              </a:ext>
            </a:extLst>
          </p:cNvPr>
          <p:cNvSpPr>
            <a:spLocks noGrp="1"/>
          </p:cNvSpPr>
          <p:nvPr/>
        </p:nvSpPr>
        <p:spPr>
          <a:xfrm>
            <a:off x="590550" y="1819275"/>
            <a:ext cx="38100" cy="130378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09DD53E-5641-4E71-880C-E679C896239D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10791825" cy="14942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 концу XVIII в. вместо Франции образцом для подражания в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Европе становится Англия, её политическая и экономическая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система.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3AB8F49-5CCF-4935-B9F2-32F172437682}"/>
              </a:ext>
            </a:extLst>
          </p:cNvPr>
          <p:cNvSpPr>
            <a:spLocks noGrp="1"/>
          </p:cNvSpPr>
          <p:nvPr/>
        </p:nvSpPr>
        <p:spPr>
          <a:xfrm>
            <a:off x="590550" y="3532632"/>
            <a:ext cx="38100" cy="83743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F885DB4C-2834-414A-9159-FCEFB34BBAB2}"/>
              </a:ext>
            </a:extLst>
          </p:cNvPr>
          <p:cNvSpPr>
            <a:spLocks noGrp="1"/>
          </p:cNvSpPr>
          <p:nvPr/>
        </p:nvSpPr>
        <p:spPr>
          <a:xfrm>
            <a:off x="781050" y="3475482"/>
            <a:ext cx="10791825" cy="10279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Со сменой династии эволюционирует и политическая жизнь, всё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более укореняется конституционная монархия.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A37B78C-E3F9-4A49-B34F-B8708F7BB5AE}"/>
              </a:ext>
            </a:extLst>
          </p:cNvPr>
          <p:cNvSpPr>
            <a:spLocks noGrp="1"/>
          </p:cNvSpPr>
          <p:nvPr/>
        </p:nvSpPr>
        <p:spPr>
          <a:xfrm>
            <a:off x="590550" y="4779645"/>
            <a:ext cx="38100" cy="130378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2F77941E-1AFC-4EB7-AE6F-C0649D55176F}"/>
              </a:ext>
            </a:extLst>
          </p:cNvPr>
          <p:cNvSpPr>
            <a:spLocks noGrp="1"/>
          </p:cNvSpPr>
          <p:nvPr/>
        </p:nvSpPr>
        <p:spPr>
          <a:xfrm>
            <a:off x="781050" y="4722495"/>
            <a:ext cx="10791825" cy="14942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Промышленная революция, произошедшая в Великобритании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раньше, чем в других странах (началась в 1760-е гг.), выводит её</a:t>
            </a:r>
          </a:p>
          <a:p>
            <a:pPr algn="l">
              <a:lnSpc>
                <a:spcPct val="112000"/>
              </a:lnSpc>
              <a:buNone/>
              <a:defRPr sz="270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экономику на лидирующее место в Европе.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B2B45D2E-CD22-4987-8205-BF79A8D1F10A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54345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EA9A4AE-4DB5-4DA0-8D03-052BB2477F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67425" cy="6248400"/>
          </a:xfrm>
          <a:prstGeom prst="rect">
            <a:avLst/>
          </a:prstGeom>
          <a:solidFill>
            <a:srgbClr val="153E5B"/>
          </a:solidFill>
          <a:ln w="0">
            <a:noFill/>
          </a:ln>
        </p:spPr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8645C796-A7A8-4450-BE8C-9094EB085E71}"/>
              </a:ext>
            </a:extLst>
          </p:cNvPr>
          <p:cNvSpPr>
            <a:spLocks noGrp="1"/>
          </p:cNvSpPr>
          <p:nvPr/>
        </p:nvSpPr>
        <p:spPr>
          <a:xfrm>
            <a:off x="552450" y="466725"/>
            <a:ext cx="489585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9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Мир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EA0020-BA74-403A-8BBB-DFFF4C1E6230}"/>
              </a:ext>
            </a:extLst>
          </p:cNvPr>
          <p:cNvSpPr>
            <a:spLocks noGrp="1"/>
          </p:cNvSpPr>
          <p:nvPr/>
        </p:nvSpPr>
        <p:spPr>
          <a:xfrm>
            <a:off x="561975" y="1400175"/>
            <a:ext cx="4924425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20710E-2B6D-470D-91A2-43CC7FD32EEC}"/>
              </a:ext>
            </a:extLst>
          </p:cNvPr>
          <p:cNvSpPr>
            <a:spLocks noGrp="1"/>
          </p:cNvSpPr>
          <p:nvPr/>
        </p:nvSpPr>
        <p:spPr>
          <a:xfrm>
            <a:off x="6629400" y="1400175"/>
            <a:ext cx="4914900" cy="1905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947D484C-F075-4CC4-A81E-0C401C043357}"/>
              </a:ext>
            </a:extLst>
          </p:cNvPr>
          <p:cNvSpPr>
            <a:spLocks noGrp="1"/>
          </p:cNvSpPr>
          <p:nvPr/>
        </p:nvSpPr>
        <p:spPr>
          <a:xfrm>
            <a:off x="590550" y="1962150"/>
            <a:ext cx="4953000" cy="10797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1707 г. — Акт об унии Англии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и Шотландии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50ED9F16-DCC6-46E4-944C-C9967BE39EB8}"/>
              </a:ext>
            </a:extLst>
          </p:cNvPr>
          <p:cNvSpPr>
            <a:spLocks noGrp="1"/>
          </p:cNvSpPr>
          <p:nvPr/>
        </p:nvSpPr>
        <p:spPr>
          <a:xfrm>
            <a:off x="590550" y="3480054"/>
            <a:ext cx="4953000" cy="206425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1784 г. — изобретение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Джеймсом Уаттом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универсального парового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двигателя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B265D03-39D9-4FD1-ADDB-8F5F48CBBD24}"/>
              </a:ext>
            </a:extLst>
          </p:cNvPr>
          <p:cNvSpPr>
            <a:spLocks noGrp="1"/>
          </p:cNvSpPr>
          <p:nvPr/>
        </p:nvSpPr>
        <p:spPr>
          <a:xfrm>
            <a:off x="6629400" y="466725"/>
            <a:ext cx="489585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75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3975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Россия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EF0321F7-D339-4BC8-99A9-F8C4BDF053BE}"/>
              </a:ext>
            </a:extLst>
          </p:cNvPr>
          <p:cNvSpPr>
            <a:spLocks noGrp="1"/>
          </p:cNvSpPr>
          <p:nvPr/>
        </p:nvSpPr>
        <p:spPr>
          <a:xfrm>
            <a:off x="6648450" y="1962150"/>
            <a:ext cx="4972050" cy="10797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1762 г. — начало правления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Екатерины II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63372379-6670-4A3C-BD62-3702D9759B55}"/>
              </a:ext>
            </a:extLst>
          </p:cNvPr>
          <p:cNvSpPr>
            <a:spLocks noGrp="1"/>
          </p:cNvSpPr>
          <p:nvPr/>
        </p:nvSpPr>
        <p:spPr>
          <a:xfrm>
            <a:off x="6648450" y="3480054"/>
            <a:ext cx="4972050" cy="15720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1763 г. — создание Иваном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Ползуновым первого</a:t>
            </a:r>
          </a:p>
          <a:p>
            <a:pPr algn="l">
              <a:lnSpc>
                <a:spcPct val="112000"/>
              </a:lnSpc>
              <a:buNone/>
              <a:defRPr sz="2850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850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парового двигателя в России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BCEE5C64-D344-4720-A99A-D810B71F68B4}"/>
              </a:ext>
            </a:extLst>
          </p:cNvPr>
          <p:cNvSpPr>
            <a:spLocks noGrp="1"/>
          </p:cNvSpPr>
          <p:nvPr/>
        </p:nvSpPr>
        <p:spPr>
          <a:xfrm>
            <a:off x="9810750" y="6477000"/>
            <a:ext cx="1828800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25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936560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</Words>
  <Application>Microsoft Office PowerPoint</Application>
  <DocSecurity>0</DocSecurity>
  <PresentationFormat>Широкоэкранный</PresentationFormat>
  <Paragraphs>205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2026-10-03T08:38:25Z</dcterms:created>
  <dcterms:modified xsi:type="dcterms:W3CDTF">2026-10-04T11:18:04Z</dcterms:modified>
</cp:coreProperties>
</file>