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0">
            <a:extLst>
              <a:ext uri="{FF2B5EF4-FFF2-40B4-BE49-F238E27FC236}">
                <a16:creationId xmlns:a16="http://schemas.microsoft.com/office/drawing/2014/main" id="{1022939B-0AC4-45BC-9DD1-12D0B22737F8}"/>
              </a:ext>
            </a:extLst>
          </p:cNvPr>
          <p:cNvSpPr>
            <a:spLocks noGrp="1"/>
          </p:cNvSpPr>
          <p:nvPr/>
        </p:nvSpPr>
        <p:spPr>
          <a:xfrm>
            <a:off x="552450" y="561975"/>
            <a:ext cx="11049000" cy="866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51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51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Великобритания: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t="26862" b="26862"/>
          <a:stretch>
            <a:fillRect/>
          </a:stretch>
        </p:blipFill>
        <p:spPr>
          <a:xfrm>
            <a:off x="552450" y="1657350"/>
            <a:ext cx="11049000" cy="304800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1890FBDC-0F8F-4E49-B6EA-635689877023}"/>
              </a:ext>
            </a:extLst>
          </p:cNvPr>
          <p:cNvSpPr>
            <a:spLocks noGrp="1"/>
          </p:cNvSpPr>
          <p:nvPr/>
        </p:nvSpPr>
        <p:spPr>
          <a:xfrm>
            <a:off x="561975" y="5191125"/>
            <a:ext cx="10229850" cy="1095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525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525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«мастерская мира» сдаёт позиции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85944235-F0EB-4EFE-921C-1F8863A92430}"/>
              </a:ext>
            </a:extLst>
          </p:cNvPr>
          <p:cNvSpPr>
            <a:spLocks noGrp="1"/>
          </p:cNvSpPr>
          <p:nvPr/>
        </p:nvSpPr>
        <p:spPr>
          <a:xfrm>
            <a:off x="10572750" y="6086475"/>
            <a:ext cx="10668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875" b="0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9 класс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4016ADB6-3891-4C1D-9F4B-E50ECAE29F3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88721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3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0">
            <a:extLst>
              <a:ext uri="{FF2B5EF4-FFF2-40B4-BE49-F238E27FC236}">
                <a16:creationId xmlns:a16="http://schemas.microsoft.com/office/drawing/2014/main" id="{BFC8F237-2704-48D2-9CC2-41E86E425E6D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Основной вопрос урока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D11022C0-BC57-474A-84CF-FA884E3CA7B1}"/>
              </a:ext>
            </a:extLst>
          </p:cNvPr>
          <p:cNvSpPr>
            <a:spLocks noGrp="1"/>
          </p:cNvSpPr>
          <p:nvPr/>
        </p:nvSpPr>
        <p:spPr>
          <a:xfrm>
            <a:off x="647700" y="2095500"/>
            <a:ext cx="10868025" cy="3524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Почему, несмотря на утрату Великобританией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положения промышленного лидера,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Викторианская эпоха стала пиком развития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Британской империи?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031E7C94-D191-4A08-9453-ECC541212BA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968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>
            <a:extLst>
              <a:ext uri="{FF2B5EF4-FFF2-40B4-BE49-F238E27FC236}">
                <a16:creationId xmlns:a16="http://schemas.microsoft.com/office/drawing/2014/main" id="{95D66F0C-C35B-4DC3-86CF-FAB3F45082A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C24D3684-2E4A-44D7-95B0-A60F95081E13}"/>
              </a:ext>
            </a:extLst>
          </p:cNvPr>
          <p:cNvSpPr>
            <a:spLocks noGrp="1"/>
          </p:cNvSpPr>
          <p:nvPr/>
        </p:nvSpPr>
        <p:spPr>
          <a:xfrm>
            <a:off x="581025" y="1447800"/>
            <a:ext cx="11001375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Тред-юнион</a:t>
            </a: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 — профессиональный союз рабочих для защиты их прав.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6C20E400-B942-4EDA-971A-04DB43535646}"/>
              </a:ext>
            </a:extLst>
          </p:cNvPr>
          <p:cNvSpPr>
            <a:spLocks noGrp="1"/>
          </p:cNvSpPr>
          <p:nvPr/>
        </p:nvSpPr>
        <p:spPr>
          <a:xfrm>
            <a:off x="581025" y="2039493"/>
            <a:ext cx="11001375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Гомруль</a:t>
            </a: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 — движение за самоуправление Ирландии в составе Британии.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CCD25A02-9C1F-475B-9365-CBF063CAFB20}"/>
              </a:ext>
            </a:extLst>
          </p:cNvPr>
          <p:cNvSpPr>
            <a:spLocks noGrp="1"/>
          </p:cNvSpPr>
          <p:nvPr/>
        </p:nvSpPr>
        <p:spPr>
          <a:xfrm>
            <a:off x="581025" y="2631186"/>
            <a:ext cx="11001375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Доминион</a:t>
            </a: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 — полунезависимое государство в составе Британской империи.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73DE463A-A18D-4719-B193-1E6F946D34C0}"/>
              </a:ext>
            </a:extLst>
          </p:cNvPr>
          <p:cNvSpPr>
            <a:spLocks noGrp="1"/>
          </p:cNvSpPr>
          <p:nvPr/>
        </p:nvSpPr>
        <p:spPr>
          <a:xfrm>
            <a:off x="581025" y="3222879"/>
            <a:ext cx="11001375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Уильям Гладстон</a:t>
            </a: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 — британский премьер-министр, провёл важные реформы,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поддерживал гомруль.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86B2A440-9F3F-47DA-B2D9-D59A6D634F6C}"/>
              </a:ext>
            </a:extLst>
          </p:cNvPr>
          <p:cNvSpPr>
            <a:spLocks noGrp="1"/>
          </p:cNvSpPr>
          <p:nvPr/>
        </p:nvSpPr>
        <p:spPr>
          <a:xfrm>
            <a:off x="581025" y="4168140"/>
            <a:ext cx="11001375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Дэвид Ллойд Джордж</a:t>
            </a: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 — британский премьер-министр, инициатор социальных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реформ, участник Первой мировой войны.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4D4CA59C-DE97-4D7B-B9E4-7DAB4F029B91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0283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-0">
            <a:extLst>
              <a:ext uri="{FF2B5EF4-FFF2-40B4-BE49-F238E27FC236}">
                <a16:creationId xmlns:a16="http://schemas.microsoft.com/office/drawing/2014/main" id="{F72C3A5B-EC75-4391-B311-CC4EBEBE6DC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Викторианская эпоха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FF9E0D8D-FF4A-424F-B008-52FD30424B67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Эпоха королевы Виктории: расцвет Британской империи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B4FCCCFB-88F8-451B-8DC3-8C8C27C756DE}"/>
              </a:ext>
            </a:extLst>
          </p:cNvPr>
          <p:cNvSpPr>
            <a:spLocks noGrp="1"/>
          </p:cNvSpPr>
          <p:nvPr/>
        </p:nvSpPr>
        <p:spPr>
          <a:xfrm>
            <a:off x="542925" y="1819275"/>
            <a:ext cx="62388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Династические связи: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4DC7785-4C68-43A7-B4A0-066FA6DD8F44}"/>
              </a:ext>
            </a:extLst>
          </p:cNvPr>
          <p:cNvSpPr>
            <a:spLocks noGrp="1"/>
          </p:cNvSpPr>
          <p:nvPr/>
        </p:nvSpPr>
        <p:spPr>
          <a:xfrm>
            <a:off x="542925" y="2245995"/>
            <a:ext cx="623887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CDF5FFDD-88AB-4562-885B-570EAA16F22B}"/>
              </a:ext>
            </a:extLst>
          </p:cNvPr>
          <p:cNvSpPr>
            <a:spLocks noGrp="1"/>
          </p:cNvSpPr>
          <p:nvPr/>
        </p:nvSpPr>
        <p:spPr>
          <a:xfrm>
            <a:off x="542925" y="2417445"/>
            <a:ext cx="62388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Прозвище «бабушка Европы»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221DAE92-FC67-412F-AB58-475369BE20E7}"/>
              </a:ext>
            </a:extLst>
          </p:cNvPr>
          <p:cNvSpPr>
            <a:spLocks noGrp="1"/>
          </p:cNvSpPr>
          <p:nvPr/>
        </p:nvSpPr>
        <p:spPr>
          <a:xfrm>
            <a:off x="542925" y="2853690"/>
            <a:ext cx="62388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40 внуков и почти 90 правнуков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A5300FE3-68C5-4954-B7D7-FB41BAC92CF5}"/>
              </a:ext>
            </a:extLst>
          </p:cNvPr>
          <p:cNvSpPr>
            <a:spLocks noGrp="1"/>
          </p:cNvSpPr>
          <p:nvPr/>
        </p:nvSpPr>
        <p:spPr>
          <a:xfrm>
            <a:off x="542925" y="3289935"/>
            <a:ext cx="62388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Родственные связи с европейскими монархиями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15721D33-49B1-4BBE-BB9C-142F3E1EAA3E}"/>
              </a:ext>
            </a:extLst>
          </p:cNvPr>
          <p:cNvSpPr>
            <a:spLocks noGrp="1"/>
          </p:cNvSpPr>
          <p:nvPr/>
        </p:nvSpPr>
        <p:spPr>
          <a:xfrm>
            <a:off x="542925" y="3726180"/>
            <a:ext cx="6238875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Пример: Александра Фёдоровна — внучка</a:t>
            </a:r>
          </a:p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Виктории, жена Николая II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3CBEF33C-E01D-4DC5-976E-986FE2DD02BE}"/>
              </a:ext>
            </a:extLst>
          </p:cNvPr>
          <p:cNvSpPr>
            <a:spLocks noGrp="1"/>
          </p:cNvSpPr>
          <p:nvPr/>
        </p:nvSpPr>
        <p:spPr>
          <a:xfrm>
            <a:off x="542925" y="4591050"/>
            <a:ext cx="6238875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Политические успехи: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13C3DAC-E87E-4508-9551-789655C0CB56}"/>
              </a:ext>
            </a:extLst>
          </p:cNvPr>
          <p:cNvSpPr>
            <a:spLocks noGrp="1"/>
          </p:cNvSpPr>
          <p:nvPr/>
        </p:nvSpPr>
        <p:spPr>
          <a:xfrm>
            <a:off x="542925" y="4995672"/>
            <a:ext cx="623887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4B9D5CB0-E7A7-43E2-B603-97D59662E915}"/>
              </a:ext>
            </a:extLst>
          </p:cNvPr>
          <p:cNvSpPr>
            <a:spLocks noGrp="1"/>
          </p:cNvSpPr>
          <p:nvPr/>
        </p:nvSpPr>
        <p:spPr>
          <a:xfrm>
            <a:off x="542925" y="5167122"/>
            <a:ext cx="6238875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Получение титула императрицы Индии (1876)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B7DF9091-F85B-43C8-90C3-F286DDE3C2EE}"/>
              </a:ext>
            </a:extLst>
          </p:cNvPr>
          <p:cNvSpPr>
            <a:spLocks noGrp="1"/>
          </p:cNvSpPr>
          <p:nvPr/>
        </p:nvSpPr>
        <p:spPr>
          <a:xfrm>
            <a:off x="542925" y="5571744"/>
            <a:ext cx="6238875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Празднование «бриллиантового» юбилея (1897)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F5152C85-94BF-439C-A432-9C87D260AE9B}"/>
              </a:ext>
            </a:extLst>
          </p:cNvPr>
          <p:cNvSpPr>
            <a:spLocks noGrp="1"/>
          </p:cNvSpPr>
          <p:nvPr/>
        </p:nvSpPr>
        <p:spPr>
          <a:xfrm>
            <a:off x="7315200" y="1914525"/>
            <a:ext cx="4286250" cy="33947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Экономическое могущество: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523B92-FA30-48C7-BE3E-EF78A37566B1}"/>
              </a:ext>
            </a:extLst>
          </p:cNvPr>
          <p:cNvSpPr>
            <a:spLocks noGrp="1"/>
          </p:cNvSpPr>
          <p:nvPr/>
        </p:nvSpPr>
        <p:spPr>
          <a:xfrm>
            <a:off x="7315200" y="2330196"/>
            <a:ext cx="42862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BAAE8FB2-D448-415A-AF25-640EDA429C61}"/>
              </a:ext>
            </a:extLst>
          </p:cNvPr>
          <p:cNvSpPr>
            <a:spLocks noGrp="1"/>
          </p:cNvSpPr>
          <p:nvPr/>
        </p:nvSpPr>
        <p:spPr>
          <a:xfrm>
            <a:off x="7315200" y="2501646"/>
            <a:ext cx="42862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Расширение колониальной империи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03D1BB99-5A77-413F-BF90-6301FDA7AF6D}"/>
              </a:ext>
            </a:extLst>
          </p:cNvPr>
          <p:cNvSpPr>
            <a:spLocks noGrp="1"/>
          </p:cNvSpPr>
          <p:nvPr/>
        </p:nvSpPr>
        <p:spPr>
          <a:xfrm>
            <a:off x="7315200" y="2944368"/>
            <a:ext cx="42862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Превосходство британского флота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19D10FD1-2C6C-4D39-905E-96C18E9DC7D4}"/>
              </a:ext>
            </a:extLst>
          </p:cNvPr>
          <p:cNvSpPr>
            <a:spLocks noGrp="1"/>
          </p:cNvSpPr>
          <p:nvPr/>
        </p:nvSpPr>
        <p:spPr>
          <a:xfrm>
            <a:off x="7315200" y="3387090"/>
            <a:ext cx="4286250" cy="6377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Лондон как мировой финансовый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центр</a:t>
            </a:r>
          </a:p>
        </p:txBody>
      </p:sp>
      <p:sp>
        <p:nvSpPr>
          <p:cNvPr id="18" name="text-17">
            <a:extLst>
              <a:ext uri="{FF2B5EF4-FFF2-40B4-BE49-F238E27FC236}">
                <a16:creationId xmlns:a16="http://schemas.microsoft.com/office/drawing/2014/main" id="{97053198-D4FB-4937-8B23-1572EA73C318}"/>
              </a:ext>
            </a:extLst>
          </p:cNvPr>
          <p:cNvSpPr>
            <a:spLocks noGrp="1"/>
          </p:cNvSpPr>
          <p:nvPr/>
        </p:nvSpPr>
        <p:spPr>
          <a:xfrm>
            <a:off x="7315200" y="4139184"/>
            <a:ext cx="42862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Рост буржуазии</a:t>
            </a: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70323" y="4733925"/>
            <a:ext cx="1118879" cy="1466850"/>
          </a:xfrm>
          <a:prstGeom prst="rect">
            <a:avLst/>
          </a:prstGeom>
        </p:spPr>
      </p:pic>
      <p:sp>
        <p:nvSpPr>
          <p:cNvPr id="20" name="text-18">
            <a:extLst>
              <a:ext uri="{FF2B5EF4-FFF2-40B4-BE49-F238E27FC236}">
                <a16:creationId xmlns:a16="http://schemas.microsoft.com/office/drawing/2014/main" id="{A35E15A4-F652-4995-A429-8ADB454C6E0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3169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CB0AFC7C-E90F-44BC-B2FC-DA9648BC4B11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Викторианская эпоха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32319390-DF2A-446F-BC33-43E8F08622FE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Социально-экономическая структура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1B5731FC-C17C-4EDF-A41F-F7C38C3690C4}"/>
              </a:ext>
            </a:extLst>
          </p:cNvPr>
          <p:cNvSpPr>
            <a:spLocks noGrp="1"/>
          </p:cNvSpPr>
          <p:nvPr/>
        </p:nvSpPr>
        <p:spPr>
          <a:xfrm>
            <a:off x="590550" y="1952625"/>
            <a:ext cx="61722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Ключевые группы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3FA7CC1-2E88-4845-A9E7-BB33188C2496}"/>
              </a:ext>
            </a:extLst>
          </p:cNvPr>
          <p:cNvSpPr>
            <a:spLocks noGrp="1"/>
          </p:cNvSpPr>
          <p:nvPr/>
        </p:nvSpPr>
        <p:spPr>
          <a:xfrm>
            <a:off x="590550" y="2379345"/>
            <a:ext cx="617220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9E041DB8-1BE7-4A06-8E9B-DEFAE23E0384}"/>
              </a:ext>
            </a:extLst>
          </p:cNvPr>
          <p:cNvSpPr>
            <a:spLocks noGrp="1"/>
          </p:cNvSpPr>
          <p:nvPr/>
        </p:nvSpPr>
        <p:spPr>
          <a:xfrm>
            <a:off x="590550" y="2550795"/>
            <a:ext cx="61722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Земельная аристократия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DC2E7769-B653-4930-87FE-0B20C2C47638}"/>
              </a:ext>
            </a:extLst>
          </p:cNvPr>
          <p:cNvSpPr>
            <a:spLocks noGrp="1"/>
          </p:cNvSpPr>
          <p:nvPr/>
        </p:nvSpPr>
        <p:spPr>
          <a:xfrm>
            <a:off x="590550" y="3104388"/>
            <a:ext cx="61722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Буржуазия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C3324465-79DA-4EE8-A0FB-2FA7540F71EE}"/>
              </a:ext>
            </a:extLst>
          </p:cNvPr>
          <p:cNvSpPr>
            <a:spLocks noGrp="1"/>
          </p:cNvSpPr>
          <p:nvPr/>
        </p:nvSpPr>
        <p:spPr>
          <a:xfrm>
            <a:off x="590550" y="3657981"/>
            <a:ext cx="61722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Рабочий класс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348894-75BA-4BA6-A847-4D8F6CBC449D}"/>
              </a:ext>
            </a:extLst>
          </p:cNvPr>
          <p:cNvSpPr>
            <a:spLocks noGrp="1"/>
          </p:cNvSpPr>
          <p:nvPr/>
        </p:nvSpPr>
        <p:spPr>
          <a:xfrm>
            <a:off x="0" y="4391025"/>
            <a:ext cx="7953375" cy="1838325"/>
          </a:xfrm>
          <a:prstGeom prst="rect">
            <a:avLst/>
          </a:prstGeom>
          <a:solidFill>
            <a:srgbClr val="172D3C"/>
          </a:solidFill>
          <a:ln w="0">
            <a:noFill/>
          </a:ln>
        </p:spPr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F2D11AB4-8423-48AA-B69C-BB87848808DA}"/>
              </a:ext>
            </a:extLst>
          </p:cNvPr>
          <p:cNvSpPr>
            <a:spLocks noGrp="1"/>
          </p:cNvSpPr>
          <p:nvPr/>
        </p:nvSpPr>
        <p:spPr>
          <a:xfrm>
            <a:off x="581025" y="4572000"/>
            <a:ext cx="684847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Социальное неравенство: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1C654804-4D67-4473-B88F-91DE3EA397E1}"/>
              </a:ext>
            </a:extLst>
          </p:cNvPr>
          <p:cNvSpPr>
            <a:spLocks noGrp="1"/>
          </p:cNvSpPr>
          <p:nvPr/>
        </p:nvSpPr>
        <p:spPr>
          <a:xfrm>
            <a:off x="581025" y="5076444"/>
            <a:ext cx="684847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Крайний разрыв между богатыми и бедными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F233089A-32C4-43A3-9161-71CE93A8A9C1}"/>
              </a:ext>
            </a:extLst>
          </p:cNvPr>
          <p:cNvSpPr>
            <a:spLocks noGrp="1"/>
          </p:cNvSpPr>
          <p:nvPr/>
        </p:nvSpPr>
        <p:spPr>
          <a:xfrm>
            <a:off x="581025" y="5580888"/>
            <a:ext cx="684847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1% населения владел 69% частной собственности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5325" y="2368732"/>
            <a:ext cx="3267075" cy="3177811"/>
          </a:xfrm>
          <a:prstGeom prst="rect">
            <a:avLst/>
          </a:prstGeom>
        </p:spPr>
      </p:pic>
      <p:sp>
        <p:nvSpPr>
          <p:cNvPr id="13" name="text-11">
            <a:extLst>
              <a:ext uri="{FF2B5EF4-FFF2-40B4-BE49-F238E27FC236}">
                <a16:creationId xmlns:a16="http://schemas.microsoft.com/office/drawing/2014/main" id="{FCBE7425-D0F2-4B1A-B9F1-D45237EB80A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45989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0">
            <a:extLst>
              <a:ext uri="{FF2B5EF4-FFF2-40B4-BE49-F238E27FC236}">
                <a16:creationId xmlns:a16="http://schemas.microsoft.com/office/drawing/2014/main" id="{77D192AD-A7A5-446D-AF89-81F9A26BA5B6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Викторианская эпоха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44F586A1-2D92-4F56-96CF-DA1517ADA1FA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Итоги правления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1025" y="2195072"/>
            <a:ext cx="3114675" cy="3639430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90D710B4-12CC-4CB7-B08D-DD5EE9835CF5}"/>
              </a:ext>
            </a:extLst>
          </p:cNvPr>
          <p:cNvSpPr>
            <a:spLocks noGrp="1"/>
          </p:cNvSpPr>
          <p:nvPr/>
        </p:nvSpPr>
        <p:spPr>
          <a:xfrm>
            <a:off x="4229100" y="1943100"/>
            <a:ext cx="33909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Основные достижения: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819140D-2F27-43F4-B838-9373ADF6ACC9}"/>
              </a:ext>
            </a:extLst>
          </p:cNvPr>
          <p:cNvSpPr>
            <a:spLocks noGrp="1"/>
          </p:cNvSpPr>
          <p:nvPr/>
        </p:nvSpPr>
        <p:spPr>
          <a:xfrm>
            <a:off x="4229100" y="2369820"/>
            <a:ext cx="3390900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11CC9671-1E18-43D1-A82E-DFF5391D82A3}"/>
              </a:ext>
            </a:extLst>
          </p:cNvPr>
          <p:cNvSpPr>
            <a:spLocks noGrp="1"/>
          </p:cNvSpPr>
          <p:nvPr/>
        </p:nvSpPr>
        <p:spPr>
          <a:xfrm>
            <a:off x="4229100" y="2541270"/>
            <a:ext cx="33909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Укрепление позиций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Британской империи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971C82F1-43AC-4EE3-AA99-D82E65B6811F}"/>
              </a:ext>
            </a:extLst>
          </p:cNvPr>
          <p:cNvSpPr>
            <a:spLocks noGrp="1"/>
          </p:cNvSpPr>
          <p:nvPr/>
        </p:nvSpPr>
        <p:spPr>
          <a:xfrm>
            <a:off x="4229100" y="3505581"/>
            <a:ext cx="33909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Формирование мирового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влияния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08D779D4-2FAE-40CF-BDE3-F01B06F9F94E}"/>
              </a:ext>
            </a:extLst>
          </p:cNvPr>
          <p:cNvSpPr>
            <a:spLocks noGrp="1"/>
          </p:cNvSpPr>
          <p:nvPr/>
        </p:nvSpPr>
        <p:spPr>
          <a:xfrm>
            <a:off x="4229100" y="4469892"/>
            <a:ext cx="33909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Развитие экономики и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финансов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6140699D-E774-4B3F-BF15-1143B9B404CE}"/>
              </a:ext>
            </a:extLst>
          </p:cNvPr>
          <p:cNvSpPr>
            <a:spLocks noGrp="1"/>
          </p:cNvSpPr>
          <p:nvPr/>
        </p:nvSpPr>
        <p:spPr>
          <a:xfrm>
            <a:off x="8258175" y="1943100"/>
            <a:ext cx="33718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Наследие: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0FC104A-1BB1-443F-A64C-3D536900CA73}"/>
              </a:ext>
            </a:extLst>
          </p:cNvPr>
          <p:cNvSpPr>
            <a:spLocks noGrp="1"/>
          </p:cNvSpPr>
          <p:nvPr/>
        </p:nvSpPr>
        <p:spPr>
          <a:xfrm>
            <a:off x="8258175" y="2369820"/>
            <a:ext cx="3371850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A6B8434E-6EE2-4AC8-8E98-DA3DA3D7B3B0}"/>
              </a:ext>
            </a:extLst>
          </p:cNvPr>
          <p:cNvSpPr>
            <a:spLocks noGrp="1"/>
          </p:cNvSpPr>
          <p:nvPr/>
        </p:nvSpPr>
        <p:spPr>
          <a:xfrm>
            <a:off x="8258175" y="2541270"/>
            <a:ext cx="3371850" cy="10797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Викторианская эпоха как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символ британского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могущества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ED34C6F4-9CA1-4EC4-8D8A-786437E62023}"/>
              </a:ext>
            </a:extLst>
          </p:cNvPr>
          <p:cNvSpPr>
            <a:spLocks noGrp="1"/>
          </p:cNvSpPr>
          <p:nvPr/>
        </p:nvSpPr>
        <p:spPr>
          <a:xfrm>
            <a:off x="8258175" y="3859149"/>
            <a:ext cx="3371850" cy="10797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Создание устойчивых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политических и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социальных традиций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16B25282-1132-4A7B-9752-A2C863B571A6}"/>
              </a:ext>
            </a:extLst>
          </p:cNvPr>
          <p:cNvSpPr>
            <a:spLocks noGrp="1"/>
          </p:cNvSpPr>
          <p:nvPr/>
        </p:nvSpPr>
        <p:spPr>
          <a:xfrm>
            <a:off x="8258175" y="5177028"/>
            <a:ext cx="337185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Формирование особого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морального кодекса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D5091BF6-22D2-46C0-A4E5-F6F277BC071E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57983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0">
            <a:extLst>
              <a:ext uri="{FF2B5EF4-FFF2-40B4-BE49-F238E27FC236}">
                <a16:creationId xmlns:a16="http://schemas.microsoft.com/office/drawing/2014/main" id="{B437C76E-92A5-4C87-B1B8-0A49527F2C65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Больше не «мастерская мира»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DCB2B95E-798C-48A3-9E6B-14674BD9FFAC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Экономическое развитие Великобритании в XIX веке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A900A36A-EB47-42F3-BC46-EA1EAC14EF1A}"/>
              </a:ext>
            </a:extLst>
          </p:cNvPr>
          <p:cNvSpPr>
            <a:spLocks noGrp="1"/>
          </p:cNvSpPr>
          <p:nvPr/>
        </p:nvSpPr>
        <p:spPr>
          <a:xfrm>
            <a:off x="552450" y="1771650"/>
            <a:ext cx="10887075" cy="514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Достижения середины XIX века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86A43709-C15E-4549-A487-56CB4F971810}"/>
              </a:ext>
            </a:extLst>
          </p:cNvPr>
          <p:cNvSpPr>
            <a:spLocks noGrp="1"/>
          </p:cNvSpPr>
          <p:nvPr/>
        </p:nvSpPr>
        <p:spPr>
          <a:xfrm>
            <a:off x="552450" y="2524125"/>
            <a:ext cx="2409825" cy="1257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Превосходство в</a:t>
            </a:r>
          </a:p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мировой</a:t>
            </a:r>
          </a:p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торговле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3438C8C-123B-4DFE-815E-DC547FA2976C}"/>
              </a:ext>
            </a:extLst>
          </p:cNvPr>
          <p:cNvSpPr>
            <a:spLocks noGrp="1"/>
          </p:cNvSpPr>
          <p:nvPr/>
        </p:nvSpPr>
        <p:spPr>
          <a:xfrm>
            <a:off x="552450" y="3886200"/>
            <a:ext cx="2400300" cy="0"/>
          </a:xfrm>
          <a:prstGeom prst="line">
            <a:avLst/>
          </a:prstGeom>
          <a:noFill/>
          <a:ln w="14288">
            <a:solidFill>
              <a:srgbClr val="B19569"/>
            </a:solidFill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88CEB84E-25FA-4C0D-A0EB-0C8D4EBBAA80}"/>
              </a:ext>
            </a:extLst>
          </p:cNvPr>
          <p:cNvSpPr>
            <a:spLocks noGrp="1"/>
          </p:cNvSpPr>
          <p:nvPr/>
        </p:nvSpPr>
        <p:spPr>
          <a:xfrm>
            <a:off x="3400425" y="2524125"/>
            <a:ext cx="2409825" cy="1257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Развитие</a:t>
            </a:r>
          </a:p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железных дорог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340EE7C-545E-471A-AA23-3ADBCCFDF818}"/>
              </a:ext>
            </a:extLst>
          </p:cNvPr>
          <p:cNvSpPr>
            <a:spLocks noGrp="1"/>
          </p:cNvSpPr>
          <p:nvPr/>
        </p:nvSpPr>
        <p:spPr>
          <a:xfrm>
            <a:off x="3400425" y="3886200"/>
            <a:ext cx="2400300" cy="0"/>
          </a:xfrm>
          <a:prstGeom prst="line">
            <a:avLst/>
          </a:prstGeom>
          <a:noFill/>
          <a:ln w="14288">
            <a:solidFill>
              <a:srgbClr val="B19569"/>
            </a:solidFill>
          </a:ln>
        </p:spPr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94D1AC82-080A-43A8-847A-D0CA2B3A1290}"/>
              </a:ext>
            </a:extLst>
          </p:cNvPr>
          <p:cNvSpPr>
            <a:spLocks noGrp="1"/>
          </p:cNvSpPr>
          <p:nvPr/>
        </p:nvSpPr>
        <p:spPr>
          <a:xfrm>
            <a:off x="6248400" y="2524125"/>
            <a:ext cx="2409825" cy="1257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Мощное</a:t>
            </a:r>
          </a:p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судостроение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5ECC460-AFA2-49B2-B062-1EEE17DF2AEC}"/>
              </a:ext>
            </a:extLst>
          </p:cNvPr>
          <p:cNvSpPr>
            <a:spLocks noGrp="1"/>
          </p:cNvSpPr>
          <p:nvPr/>
        </p:nvSpPr>
        <p:spPr>
          <a:xfrm>
            <a:off x="6248400" y="3886200"/>
            <a:ext cx="2400300" cy="0"/>
          </a:xfrm>
          <a:prstGeom prst="line">
            <a:avLst/>
          </a:prstGeom>
          <a:noFill/>
          <a:ln w="14288">
            <a:solidFill>
              <a:srgbClr val="B19569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DC7EC435-E107-4D42-9A81-6A506A22ED19}"/>
              </a:ext>
            </a:extLst>
          </p:cNvPr>
          <p:cNvSpPr>
            <a:spLocks noGrp="1"/>
          </p:cNvSpPr>
          <p:nvPr/>
        </p:nvSpPr>
        <p:spPr>
          <a:xfrm>
            <a:off x="9096375" y="2524125"/>
            <a:ext cx="2409825" cy="1257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Колониальная</a:t>
            </a:r>
          </a:p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экспансия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8318A36-3E6D-4F72-9CB9-CF7F6FAD5276}"/>
              </a:ext>
            </a:extLst>
          </p:cNvPr>
          <p:cNvSpPr>
            <a:spLocks noGrp="1"/>
          </p:cNvSpPr>
          <p:nvPr/>
        </p:nvSpPr>
        <p:spPr>
          <a:xfrm>
            <a:off x="9096375" y="3886200"/>
            <a:ext cx="2400300" cy="0"/>
          </a:xfrm>
          <a:prstGeom prst="line">
            <a:avLst/>
          </a:prstGeom>
          <a:noFill/>
          <a:ln w="14288">
            <a:solidFill>
              <a:srgbClr val="B19569"/>
            </a:solidFill>
          </a:ln>
        </p:spPr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5E96E303-0F25-45BB-8871-439681C54CAE}"/>
              </a:ext>
            </a:extLst>
          </p:cNvPr>
          <p:cNvSpPr>
            <a:spLocks noGrp="1"/>
          </p:cNvSpPr>
          <p:nvPr/>
        </p:nvSpPr>
        <p:spPr>
          <a:xfrm>
            <a:off x="552450" y="4438650"/>
            <a:ext cx="3371850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Сельское хозяйство —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9% занятых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019F2405-9BB4-4F0F-A134-6BC74A9DE835}"/>
              </a:ext>
            </a:extLst>
          </p:cNvPr>
          <p:cNvSpPr>
            <a:spLocks noGrp="1"/>
          </p:cNvSpPr>
          <p:nvPr/>
        </p:nvSpPr>
        <p:spPr>
          <a:xfrm>
            <a:off x="4381500" y="4438650"/>
            <a:ext cx="3371850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Промышленность —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50% занятых</a:t>
            </a:r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048BA9D9-481A-41B2-BFF6-57FAA9087A85}"/>
              </a:ext>
            </a:extLst>
          </p:cNvPr>
          <p:cNvSpPr>
            <a:spLocks noGrp="1"/>
          </p:cNvSpPr>
          <p:nvPr/>
        </p:nvSpPr>
        <p:spPr>
          <a:xfrm>
            <a:off x="8210550" y="4438650"/>
            <a:ext cx="3371850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Финансы, торговля,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услуги — 40% занятых</a:t>
            </a:r>
          </a:p>
        </p:txBody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60669D98-E22E-4C92-8F85-0FF0E74E0F6F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479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0">
            <a:extLst>
              <a:ext uri="{FF2B5EF4-FFF2-40B4-BE49-F238E27FC236}">
                <a16:creationId xmlns:a16="http://schemas.microsoft.com/office/drawing/2014/main" id="{2C69FC21-B2F1-40C9-A0C4-ADC120A37E14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Больше не «мастерская мира»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35820477-F75D-4974-816F-8C9280B7A34C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Экономическое развитие Великобритании в XIX веке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77A1C142-1269-428B-B11A-616553DA33F0}"/>
              </a:ext>
            </a:extLst>
          </p:cNvPr>
          <p:cNvSpPr>
            <a:spLocks noGrp="1"/>
          </p:cNvSpPr>
          <p:nvPr/>
        </p:nvSpPr>
        <p:spPr>
          <a:xfrm>
            <a:off x="561975" y="1943100"/>
            <a:ext cx="52863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Потеря лидерских позиций: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5C354C6-41B8-4E72-90A8-5E8D6A269598}"/>
              </a:ext>
            </a:extLst>
          </p:cNvPr>
          <p:cNvSpPr>
            <a:spLocks noGrp="1"/>
          </p:cNvSpPr>
          <p:nvPr/>
        </p:nvSpPr>
        <p:spPr>
          <a:xfrm>
            <a:off x="561975" y="2369820"/>
            <a:ext cx="528637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E7600462-20B7-453A-8934-B986A62C82B2}"/>
              </a:ext>
            </a:extLst>
          </p:cNvPr>
          <p:cNvSpPr>
            <a:spLocks noGrp="1"/>
          </p:cNvSpPr>
          <p:nvPr/>
        </p:nvSpPr>
        <p:spPr>
          <a:xfrm>
            <a:off x="561975" y="2541270"/>
            <a:ext cx="52863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1870-е годы — 1/3 мирового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промышленного производства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75515BF1-ADC5-41A7-AA33-68B094F4DAB2}"/>
              </a:ext>
            </a:extLst>
          </p:cNvPr>
          <p:cNvSpPr>
            <a:spLocks noGrp="1"/>
          </p:cNvSpPr>
          <p:nvPr/>
        </p:nvSpPr>
        <p:spPr>
          <a:xfrm>
            <a:off x="561975" y="3527679"/>
            <a:ext cx="52863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Конец XIX века — 1/7 мирового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промышленного производства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DAE36D19-9476-454D-9105-8DA681E91208}"/>
              </a:ext>
            </a:extLst>
          </p:cNvPr>
          <p:cNvSpPr>
            <a:spLocks noGrp="1"/>
          </p:cNvSpPr>
          <p:nvPr/>
        </p:nvSpPr>
        <p:spPr>
          <a:xfrm>
            <a:off x="6524625" y="1943100"/>
            <a:ext cx="5038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Внешние факторы: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79A6A64-53E6-4175-8EBC-65FF10070FC6}"/>
              </a:ext>
            </a:extLst>
          </p:cNvPr>
          <p:cNvSpPr>
            <a:spLocks noGrp="1"/>
          </p:cNvSpPr>
          <p:nvPr/>
        </p:nvSpPr>
        <p:spPr>
          <a:xfrm>
            <a:off x="6524625" y="2369820"/>
            <a:ext cx="50387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8329C124-F08E-4DDE-A86D-FD1691ABA329}"/>
              </a:ext>
            </a:extLst>
          </p:cNvPr>
          <p:cNvSpPr>
            <a:spLocks noGrp="1"/>
          </p:cNvSpPr>
          <p:nvPr/>
        </p:nvSpPr>
        <p:spPr>
          <a:xfrm>
            <a:off x="6524625" y="2541270"/>
            <a:ext cx="5038725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Рост конкуренции со стороны: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8CC13B23-C51F-4DB8-ABE3-01759B004343}"/>
              </a:ext>
            </a:extLst>
          </p:cNvPr>
          <p:cNvSpPr>
            <a:spLocks noGrp="1"/>
          </p:cNvSpPr>
          <p:nvPr/>
        </p:nvSpPr>
        <p:spPr>
          <a:xfrm>
            <a:off x="6524625" y="3028188"/>
            <a:ext cx="5038725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Германии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2CDCC986-756A-461B-8451-E9E8208386B5}"/>
              </a:ext>
            </a:extLst>
          </p:cNvPr>
          <p:cNvSpPr>
            <a:spLocks noGrp="1"/>
          </p:cNvSpPr>
          <p:nvPr/>
        </p:nvSpPr>
        <p:spPr>
          <a:xfrm>
            <a:off x="6524625" y="3515106"/>
            <a:ext cx="5038725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США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6819F41-E55D-4311-8A2D-3AF9A4CB61E9}"/>
              </a:ext>
            </a:extLst>
          </p:cNvPr>
          <p:cNvSpPr>
            <a:spLocks noGrp="1"/>
          </p:cNvSpPr>
          <p:nvPr/>
        </p:nvSpPr>
        <p:spPr>
          <a:xfrm>
            <a:off x="0" y="4629150"/>
            <a:ext cx="12192000" cy="1600200"/>
          </a:xfrm>
          <a:prstGeom prst="rect">
            <a:avLst/>
          </a:prstGeom>
          <a:solidFill>
            <a:srgbClr val="172D3C"/>
          </a:solidFill>
          <a:ln w="0">
            <a:noFill/>
          </a:ln>
        </p:spPr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F5E5FE38-9A99-42B8-9F24-23BF83F2ECE0}"/>
              </a:ext>
            </a:extLst>
          </p:cNvPr>
          <p:cNvSpPr>
            <a:spLocks noGrp="1"/>
          </p:cNvSpPr>
          <p:nvPr/>
        </p:nvSpPr>
        <p:spPr>
          <a:xfrm>
            <a:off x="561975" y="4772025"/>
            <a:ext cx="104775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Внутренние причины:</a:t>
            </a:r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ED18E3F9-862F-47CD-B5FB-3FC0954577B1}"/>
              </a:ext>
            </a:extLst>
          </p:cNvPr>
          <p:cNvSpPr>
            <a:spLocks noGrp="1"/>
          </p:cNvSpPr>
          <p:nvPr/>
        </p:nvSpPr>
        <p:spPr>
          <a:xfrm>
            <a:off x="561975" y="5238750"/>
            <a:ext cx="51816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Ранний старт промышленной революции</a:t>
            </a:r>
          </a:p>
        </p:txBody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86EB2F67-F291-43CB-9429-5D2668780593}"/>
              </a:ext>
            </a:extLst>
          </p:cNvPr>
          <p:cNvSpPr>
            <a:spLocks noGrp="1"/>
          </p:cNvSpPr>
          <p:nvPr/>
        </p:nvSpPr>
        <p:spPr>
          <a:xfrm>
            <a:off x="561975" y="5603748"/>
            <a:ext cx="51816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Отсутствие стимулов к модернизации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45E54724-F15F-47FE-916B-33E129DD14BB}"/>
              </a:ext>
            </a:extLst>
          </p:cNvPr>
          <p:cNvSpPr>
            <a:spLocks noGrp="1"/>
          </p:cNvSpPr>
          <p:nvPr/>
        </p:nvSpPr>
        <p:spPr>
          <a:xfrm>
            <a:off x="6534150" y="5238750"/>
            <a:ext cx="5076825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Сложность обновления существующего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оборудования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F49D6F5F-0FCD-4643-9D78-2CEFD1BFD06B}"/>
              </a:ext>
            </a:extLst>
          </p:cNvPr>
          <p:cNvSpPr>
            <a:spLocks noGrp="1"/>
          </p:cNvSpPr>
          <p:nvPr/>
        </p:nvSpPr>
        <p:spPr>
          <a:xfrm>
            <a:off x="6534150" y="5879973"/>
            <a:ext cx="5076825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Колониальный рынок как фактор стабильности</a:t>
            </a:r>
          </a:p>
        </p:txBody>
      </p:sp>
      <p:sp>
        <p:nvSpPr>
          <p:cNvPr id="18" name="text-17">
            <a:extLst>
              <a:ext uri="{FF2B5EF4-FFF2-40B4-BE49-F238E27FC236}">
                <a16:creationId xmlns:a16="http://schemas.microsoft.com/office/drawing/2014/main" id="{39FFFA9F-7E96-42AF-A3A9-199BC104DD2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56891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33406D13-C7D6-4ACA-90AE-7F14C3F45EE4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Больше не «мастерская мира»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0E73F2A1-BB11-49ED-BCEC-35262AA8C0CA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Особенности экономического развития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3AEB1100-569F-4539-9B4F-6339D18E91DA}"/>
              </a:ext>
            </a:extLst>
          </p:cNvPr>
          <p:cNvSpPr>
            <a:spLocks noGrp="1"/>
          </p:cNvSpPr>
          <p:nvPr/>
        </p:nvSpPr>
        <p:spPr>
          <a:xfrm>
            <a:off x="561975" y="1828800"/>
            <a:ext cx="554355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Превращение в «мирового банкира»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4743348B-A22B-4B18-8B83-87565964236B}"/>
              </a:ext>
            </a:extLst>
          </p:cNvPr>
          <p:cNvSpPr>
            <a:spLocks noGrp="1"/>
          </p:cNvSpPr>
          <p:nvPr/>
        </p:nvSpPr>
        <p:spPr>
          <a:xfrm>
            <a:off x="561975" y="2452116"/>
            <a:ext cx="554355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Лидерство по экспорту капитала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075C9826-F842-4499-80C6-88567D59C424}"/>
              </a:ext>
            </a:extLst>
          </p:cNvPr>
          <p:cNvSpPr>
            <a:spLocks noGrp="1"/>
          </p:cNvSpPr>
          <p:nvPr/>
        </p:nvSpPr>
        <p:spPr>
          <a:xfrm>
            <a:off x="561975" y="3075432"/>
            <a:ext cx="55435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Предпочтение зарубежным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инвестициям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377B1000-E68E-4614-BBD1-94673B3D51BB}"/>
              </a:ext>
            </a:extLst>
          </p:cNvPr>
          <p:cNvSpPr>
            <a:spLocks noGrp="1"/>
          </p:cNvSpPr>
          <p:nvPr/>
        </p:nvSpPr>
        <p:spPr>
          <a:xfrm>
            <a:off x="561975" y="4074414"/>
            <a:ext cx="55435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Недостаток вложений в собственную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промышленность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E62E5110-5E61-413E-B56E-E4782B51D986}"/>
              </a:ext>
            </a:extLst>
          </p:cNvPr>
          <p:cNvSpPr>
            <a:spLocks noGrp="1"/>
          </p:cNvSpPr>
          <p:nvPr/>
        </p:nvSpPr>
        <p:spPr>
          <a:xfrm>
            <a:off x="561975" y="5073396"/>
            <a:ext cx="55435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Игнорирование потребностей «второй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промышленной революции»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0D1B4CD9-045F-467B-9BD5-33B7E59CF3DB}"/>
              </a:ext>
            </a:extLst>
          </p:cNvPr>
          <p:cNvSpPr>
            <a:spLocks noGrp="1"/>
          </p:cNvSpPr>
          <p:nvPr/>
        </p:nvSpPr>
        <p:spPr>
          <a:xfrm>
            <a:off x="6838950" y="1828800"/>
            <a:ext cx="47434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Последствия экономического курса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EAD8C1E-D812-4D96-9113-0A71EAE6CBAD}"/>
              </a:ext>
            </a:extLst>
          </p:cNvPr>
          <p:cNvSpPr>
            <a:spLocks noGrp="1"/>
          </p:cNvSpPr>
          <p:nvPr/>
        </p:nvSpPr>
        <p:spPr>
          <a:xfrm>
            <a:off x="6838950" y="2255520"/>
            <a:ext cx="4743450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0F028717-4062-4DA7-9547-362D54C12BFB}"/>
              </a:ext>
            </a:extLst>
          </p:cNvPr>
          <p:cNvSpPr>
            <a:spLocks noGrp="1"/>
          </p:cNvSpPr>
          <p:nvPr/>
        </p:nvSpPr>
        <p:spPr>
          <a:xfrm>
            <a:off x="6838950" y="2426970"/>
            <a:ext cx="4743450" cy="38366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Отставание от Германии и США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BEC60C50-CEC3-4629-8014-50B7351C895E}"/>
              </a:ext>
            </a:extLst>
          </p:cNvPr>
          <p:cNvSpPr>
            <a:spLocks noGrp="1"/>
          </p:cNvSpPr>
          <p:nvPr/>
        </p:nvSpPr>
        <p:spPr>
          <a:xfrm>
            <a:off x="6838950" y="3077337"/>
            <a:ext cx="4743450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Снижение темпов промышленного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роста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02664C6A-FC58-491E-B184-04097665597C}"/>
              </a:ext>
            </a:extLst>
          </p:cNvPr>
          <p:cNvSpPr>
            <a:spLocks noGrp="1"/>
          </p:cNvSpPr>
          <p:nvPr/>
        </p:nvSpPr>
        <p:spPr>
          <a:xfrm>
            <a:off x="6838950" y="4092321"/>
            <a:ext cx="4743450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Сохранение экономического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влияния через финансовый сектор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5F3C42DC-2FDB-4CBE-B804-9E1F948B6EFD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0293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0">
            <a:extLst>
              <a:ext uri="{FF2B5EF4-FFF2-40B4-BE49-F238E27FC236}">
                <a16:creationId xmlns:a16="http://schemas.microsoft.com/office/drawing/2014/main" id="{D1834030-50C9-4202-B75D-D9D71CFB9A55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499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925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Почему право голоса продолжало расширяться?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D30F4671-C218-41BC-815C-A529D31D98AE}"/>
              </a:ext>
            </a:extLst>
          </p:cNvPr>
          <p:cNvSpPr>
            <a:spLocks noGrp="1"/>
          </p:cNvSpPr>
          <p:nvPr/>
        </p:nvSpPr>
        <p:spPr>
          <a:xfrm>
            <a:off x="552450" y="945261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Политические реформы в Великобритании XIX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721DE355-1201-446A-A956-4B6BF9A46B2D}"/>
              </a:ext>
            </a:extLst>
          </p:cNvPr>
          <p:cNvSpPr>
            <a:spLocks noGrp="1"/>
          </p:cNvSpPr>
          <p:nvPr/>
        </p:nvSpPr>
        <p:spPr>
          <a:xfrm>
            <a:off x="552450" y="1981200"/>
            <a:ext cx="474345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Консервативная партия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5244A6D9-A944-48EE-B9F1-35C83825042F}"/>
              </a:ext>
            </a:extLst>
          </p:cNvPr>
          <p:cNvSpPr>
            <a:spLocks noGrp="1"/>
          </p:cNvSpPr>
          <p:nvPr/>
        </p:nvSpPr>
        <p:spPr>
          <a:xfrm>
            <a:off x="6562725" y="1981200"/>
            <a:ext cx="5038725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Либеральная партия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14EB5820-A27F-46FE-B269-16ED547A54EE}"/>
              </a:ext>
            </a:extLst>
          </p:cNvPr>
          <p:cNvSpPr>
            <a:spLocks noGrp="1"/>
          </p:cNvSpPr>
          <p:nvPr/>
        </p:nvSpPr>
        <p:spPr>
          <a:xfrm>
            <a:off x="571500" y="2476500"/>
            <a:ext cx="11001375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Борьба за власть и избиратели, перекрестное заимствование политических инициатив.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9D999F03-97A2-4AC8-86DA-A69C4210CA8C}"/>
              </a:ext>
            </a:extLst>
          </p:cNvPr>
          <p:cNvSpPr>
            <a:spLocks noGrp="1"/>
          </p:cNvSpPr>
          <p:nvPr/>
        </p:nvSpPr>
        <p:spPr>
          <a:xfrm>
            <a:off x="561975" y="3429000"/>
            <a:ext cx="5353050" cy="33947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Избирательные реформы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908D46E-12D3-4E00-A9F9-00700C0C1018}"/>
              </a:ext>
            </a:extLst>
          </p:cNvPr>
          <p:cNvSpPr>
            <a:spLocks noGrp="1"/>
          </p:cNvSpPr>
          <p:nvPr/>
        </p:nvSpPr>
        <p:spPr>
          <a:xfrm>
            <a:off x="561975" y="3844671"/>
            <a:ext cx="53530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9ADA6781-AFB8-4577-BC42-8FF2FBDE5B35}"/>
              </a:ext>
            </a:extLst>
          </p:cNvPr>
          <p:cNvSpPr>
            <a:spLocks noGrp="1"/>
          </p:cNvSpPr>
          <p:nvPr/>
        </p:nvSpPr>
        <p:spPr>
          <a:xfrm>
            <a:off x="561975" y="4016121"/>
            <a:ext cx="53530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Реформа 1832 года: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0A62FF84-31A6-4C8A-A5E6-C28F4F856497}"/>
              </a:ext>
            </a:extLst>
          </p:cNvPr>
          <p:cNvSpPr>
            <a:spLocks noGrp="1"/>
          </p:cNvSpPr>
          <p:nvPr/>
        </p:nvSpPr>
        <p:spPr>
          <a:xfrm>
            <a:off x="561975" y="4408170"/>
            <a:ext cx="53530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Уничтожение «карманных округов»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F7FB9E0E-19A8-45D3-8B98-D15DEBA9E915}"/>
              </a:ext>
            </a:extLst>
          </p:cNvPr>
          <p:cNvSpPr>
            <a:spLocks noGrp="1"/>
          </p:cNvSpPr>
          <p:nvPr/>
        </p:nvSpPr>
        <p:spPr>
          <a:xfrm>
            <a:off x="561975" y="4800219"/>
            <a:ext cx="5353050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Незначительное изменение избирательной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системы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31B33FBD-75D0-4242-B39F-60D19F1CF4A6}"/>
              </a:ext>
            </a:extLst>
          </p:cNvPr>
          <p:cNvSpPr>
            <a:spLocks noGrp="1"/>
          </p:cNvSpPr>
          <p:nvPr/>
        </p:nvSpPr>
        <p:spPr>
          <a:xfrm>
            <a:off x="561975" y="5479542"/>
            <a:ext cx="53530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Ситуация до реформ: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4AC5614E-F612-4164-8C4B-BEB8F4C8FC67}"/>
              </a:ext>
            </a:extLst>
          </p:cNvPr>
          <p:cNvSpPr>
            <a:spLocks noGrp="1"/>
          </p:cNvSpPr>
          <p:nvPr/>
        </p:nvSpPr>
        <p:spPr>
          <a:xfrm>
            <a:off x="561975" y="5871591"/>
            <a:ext cx="53530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Право голоса имели 7-8% взрослого населения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195BB253-5EE2-494F-9DAB-F65A74D32121}"/>
              </a:ext>
            </a:extLst>
          </p:cNvPr>
          <p:cNvSpPr>
            <a:spLocks noGrp="1"/>
          </p:cNvSpPr>
          <p:nvPr/>
        </p:nvSpPr>
        <p:spPr>
          <a:xfrm>
            <a:off x="6572250" y="3429000"/>
            <a:ext cx="5038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Реформа 1867 года: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F3E7A62A-3A09-4663-AC1C-437D9D2F5700}"/>
              </a:ext>
            </a:extLst>
          </p:cNvPr>
          <p:cNvSpPr>
            <a:spLocks noGrp="1"/>
          </p:cNvSpPr>
          <p:nvPr/>
        </p:nvSpPr>
        <p:spPr>
          <a:xfrm>
            <a:off x="6572250" y="3855720"/>
            <a:ext cx="50387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1BF52635-C18F-4795-9DFD-46B31F8F67D0}"/>
              </a:ext>
            </a:extLst>
          </p:cNvPr>
          <p:cNvSpPr>
            <a:spLocks noGrp="1"/>
          </p:cNvSpPr>
          <p:nvPr/>
        </p:nvSpPr>
        <p:spPr>
          <a:xfrm>
            <a:off x="6572250" y="4027170"/>
            <a:ext cx="5038725" cy="6156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Инициатива либералов, поддержанная</a:t>
            </a:r>
          </a:p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консерваторами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72F2CB8F-23FA-42CF-A26E-59B309017E8B}"/>
              </a:ext>
            </a:extLst>
          </p:cNvPr>
          <p:cNvSpPr>
            <a:spLocks noGrp="1"/>
          </p:cNvSpPr>
          <p:nvPr/>
        </p:nvSpPr>
        <p:spPr>
          <a:xfrm>
            <a:off x="6572250" y="4814316"/>
            <a:ext cx="5038725" cy="6156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Расширение избирательного права до 16%</a:t>
            </a:r>
          </a:p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населения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F58E8712-C94D-4D8B-8547-1AE67C9C0AAF}"/>
              </a:ext>
            </a:extLst>
          </p:cNvPr>
          <p:cNvSpPr>
            <a:spLocks noGrp="1"/>
          </p:cNvSpPr>
          <p:nvPr/>
        </p:nvSpPr>
        <p:spPr>
          <a:xfrm>
            <a:off x="6572250" y="5601462"/>
            <a:ext cx="5038725" cy="61569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Частичное включение рабочих в</a:t>
            </a:r>
          </a:p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избирательный процесс</a:t>
            </a:r>
          </a:p>
        </p:txBody>
      </p:sp>
      <p:sp>
        <p:nvSpPr>
          <p:cNvPr id="18" name="text-17">
            <a:extLst>
              <a:ext uri="{FF2B5EF4-FFF2-40B4-BE49-F238E27FC236}">
                <a16:creationId xmlns:a16="http://schemas.microsoft.com/office/drawing/2014/main" id="{EFE64E5C-5441-4277-AA31-89A2D64F622D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37453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-0">
            <a:extLst>
              <a:ext uri="{FF2B5EF4-FFF2-40B4-BE49-F238E27FC236}">
                <a16:creationId xmlns:a16="http://schemas.microsoft.com/office/drawing/2014/main" id="{C457410B-677D-4CEE-9719-8AEA692C3A8B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499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925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Почему право голоса продолжало расширяться?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5F788EF7-211D-458E-85E0-381276D8B795}"/>
              </a:ext>
            </a:extLst>
          </p:cNvPr>
          <p:cNvSpPr>
            <a:spLocks noGrp="1"/>
          </p:cNvSpPr>
          <p:nvPr/>
        </p:nvSpPr>
        <p:spPr>
          <a:xfrm>
            <a:off x="552450" y="945261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Политические реформы в Великобритании XIX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FCD9F32D-F367-40B2-8D3D-B015A5159F09}"/>
              </a:ext>
            </a:extLst>
          </p:cNvPr>
          <p:cNvSpPr>
            <a:spLocks noGrp="1"/>
          </p:cNvSpPr>
          <p:nvPr/>
        </p:nvSpPr>
        <p:spPr>
          <a:xfrm>
            <a:off x="552450" y="1943100"/>
            <a:ext cx="53530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Реформа 1884 года: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854565E-4C08-42AC-ADCC-7F5D84A33F53}"/>
              </a:ext>
            </a:extLst>
          </p:cNvPr>
          <p:cNvSpPr>
            <a:spLocks noGrp="1"/>
          </p:cNvSpPr>
          <p:nvPr/>
        </p:nvSpPr>
        <p:spPr>
          <a:xfrm>
            <a:off x="552450" y="2369820"/>
            <a:ext cx="53530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21BE968E-2243-45E9-A1E6-EE2C9AF46C4E}"/>
              </a:ext>
            </a:extLst>
          </p:cNvPr>
          <p:cNvSpPr>
            <a:spLocks noGrp="1"/>
          </p:cNvSpPr>
          <p:nvPr/>
        </p:nvSpPr>
        <p:spPr>
          <a:xfrm>
            <a:off x="552450" y="2541270"/>
            <a:ext cx="53530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Снижение имущественного ценза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B33E0059-03A7-4D81-A216-1DD758B74991}"/>
              </a:ext>
            </a:extLst>
          </p:cNvPr>
          <p:cNvSpPr>
            <a:spLocks noGrp="1"/>
          </p:cNvSpPr>
          <p:nvPr/>
        </p:nvSpPr>
        <p:spPr>
          <a:xfrm>
            <a:off x="552450" y="2923794"/>
            <a:ext cx="5353050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Расширение избирательных прав до 70%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мужского населения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AB8EDFDA-E84F-4F1B-B200-D0C8285A32FE}"/>
              </a:ext>
            </a:extLst>
          </p:cNvPr>
          <p:cNvSpPr>
            <a:spLocks noGrp="1"/>
          </p:cNvSpPr>
          <p:nvPr/>
        </p:nvSpPr>
        <p:spPr>
          <a:xfrm>
            <a:off x="552450" y="3593592"/>
            <a:ext cx="53530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Сохранение ограничений для женщин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86F99E56-8D28-457D-A86E-48BE7AD652F1}"/>
              </a:ext>
            </a:extLst>
          </p:cNvPr>
          <p:cNvSpPr>
            <a:spLocks noGrp="1"/>
          </p:cNvSpPr>
          <p:nvPr/>
        </p:nvSpPr>
        <p:spPr>
          <a:xfrm>
            <a:off x="552450" y="4038600"/>
            <a:ext cx="53530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Суфражистское движение: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48058C6-E9E9-48C0-917F-7B604DF70D11}"/>
              </a:ext>
            </a:extLst>
          </p:cNvPr>
          <p:cNvSpPr>
            <a:spLocks noGrp="1"/>
          </p:cNvSpPr>
          <p:nvPr/>
        </p:nvSpPr>
        <p:spPr>
          <a:xfrm>
            <a:off x="552450" y="4465320"/>
            <a:ext cx="53530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F0C1AB4B-8436-4FB9-AB19-6B02D89885D9}"/>
              </a:ext>
            </a:extLst>
          </p:cNvPr>
          <p:cNvSpPr>
            <a:spLocks noGrp="1"/>
          </p:cNvSpPr>
          <p:nvPr/>
        </p:nvSpPr>
        <p:spPr>
          <a:xfrm>
            <a:off x="552450" y="4636770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Создание организованного движения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54F14CB1-505A-4739-9EC3-5300DE462806}"/>
              </a:ext>
            </a:extLst>
          </p:cNvPr>
          <p:cNvSpPr>
            <a:spLocks noGrp="1"/>
          </p:cNvSpPr>
          <p:nvPr/>
        </p:nvSpPr>
        <p:spPr>
          <a:xfrm>
            <a:off x="552450" y="5027295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Петиционная деятельность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94F155F8-2494-4BDC-B950-7FDD9D6D327D}"/>
              </a:ext>
            </a:extLst>
          </p:cNvPr>
          <p:cNvSpPr>
            <a:spLocks noGrp="1"/>
          </p:cNvSpPr>
          <p:nvPr/>
        </p:nvSpPr>
        <p:spPr>
          <a:xfrm>
            <a:off x="552450" y="5417820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Радикальные акции протеста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1D6FA721-CD27-4A0D-B23D-5C46D2B3A132}"/>
              </a:ext>
            </a:extLst>
          </p:cNvPr>
          <p:cNvSpPr>
            <a:spLocks noGrp="1"/>
          </p:cNvSpPr>
          <p:nvPr/>
        </p:nvSpPr>
        <p:spPr>
          <a:xfrm>
            <a:off x="552450" y="5808345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Борьба за политическое равноправие</a:t>
            </a:r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EA23DF38-FE6D-492F-B3A1-C8F7D2AAD60B}"/>
              </a:ext>
            </a:extLst>
          </p:cNvPr>
          <p:cNvSpPr>
            <a:spLocks noGrp="1"/>
          </p:cNvSpPr>
          <p:nvPr/>
        </p:nvSpPr>
        <p:spPr>
          <a:xfrm>
            <a:off x="6477000" y="1943100"/>
            <a:ext cx="514350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Реформы верхней палаты парламента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B266F63-FB15-4BEC-A529-38F05DA068FB}"/>
              </a:ext>
            </a:extLst>
          </p:cNvPr>
          <p:cNvSpPr>
            <a:spLocks noGrp="1"/>
          </p:cNvSpPr>
          <p:nvPr/>
        </p:nvSpPr>
        <p:spPr>
          <a:xfrm>
            <a:off x="6477000" y="2347722"/>
            <a:ext cx="514350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874B70D6-15D2-4E32-88C0-BAF93C2714D1}"/>
              </a:ext>
            </a:extLst>
          </p:cNvPr>
          <p:cNvSpPr>
            <a:spLocks noGrp="1"/>
          </p:cNvSpPr>
          <p:nvPr/>
        </p:nvSpPr>
        <p:spPr>
          <a:xfrm>
            <a:off x="6477000" y="2519172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Палата лордов до реформы: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6BA5A54B-1C48-4874-9E89-8BD92F57EFC2}"/>
              </a:ext>
            </a:extLst>
          </p:cNvPr>
          <p:cNvSpPr>
            <a:spLocks noGrp="1"/>
          </p:cNvSpPr>
          <p:nvPr/>
        </p:nvSpPr>
        <p:spPr>
          <a:xfrm>
            <a:off x="6477000" y="2884170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Несменяемость членов</a:t>
            </a:r>
          </a:p>
        </p:txBody>
      </p:sp>
      <p:sp>
        <p:nvSpPr>
          <p:cNvPr id="18" name="text-17">
            <a:extLst>
              <a:ext uri="{FF2B5EF4-FFF2-40B4-BE49-F238E27FC236}">
                <a16:creationId xmlns:a16="http://schemas.microsoft.com/office/drawing/2014/main" id="{DBC18BCD-8A91-40CD-84E4-4C3884A952B1}"/>
              </a:ext>
            </a:extLst>
          </p:cNvPr>
          <p:cNvSpPr>
            <a:spLocks noGrp="1"/>
          </p:cNvSpPr>
          <p:nvPr/>
        </p:nvSpPr>
        <p:spPr>
          <a:xfrm>
            <a:off x="6477000" y="3249168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Назначение по праву рождения</a:t>
            </a:r>
          </a:p>
        </p:txBody>
      </p:sp>
      <p:sp>
        <p:nvSpPr>
          <p:cNvPr id="19" name="text-18">
            <a:extLst>
              <a:ext uri="{FF2B5EF4-FFF2-40B4-BE49-F238E27FC236}">
                <a16:creationId xmlns:a16="http://schemas.microsoft.com/office/drawing/2014/main" id="{571888D1-9984-4994-BAC7-348448058594}"/>
              </a:ext>
            </a:extLst>
          </p:cNvPr>
          <p:cNvSpPr>
            <a:spLocks noGrp="1"/>
          </p:cNvSpPr>
          <p:nvPr/>
        </p:nvSpPr>
        <p:spPr>
          <a:xfrm>
            <a:off x="6477000" y="3614166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Королевское назначение</a:t>
            </a:r>
          </a:p>
        </p:txBody>
      </p:sp>
      <p:sp>
        <p:nvSpPr>
          <p:cNvPr id="20" name="text-19">
            <a:extLst>
              <a:ext uri="{FF2B5EF4-FFF2-40B4-BE49-F238E27FC236}">
                <a16:creationId xmlns:a16="http://schemas.microsoft.com/office/drawing/2014/main" id="{8ADF46B5-1D2D-46FB-9B22-0485F335C908}"/>
              </a:ext>
            </a:extLst>
          </p:cNvPr>
          <p:cNvSpPr>
            <a:spLocks noGrp="1"/>
          </p:cNvSpPr>
          <p:nvPr/>
        </p:nvSpPr>
        <p:spPr>
          <a:xfrm>
            <a:off x="6477000" y="3979164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Право абсолютного вето</a:t>
            </a:r>
          </a:p>
        </p:txBody>
      </p:sp>
      <p:sp>
        <p:nvSpPr>
          <p:cNvPr id="21" name="text-20">
            <a:extLst>
              <a:ext uri="{FF2B5EF4-FFF2-40B4-BE49-F238E27FC236}">
                <a16:creationId xmlns:a16="http://schemas.microsoft.com/office/drawing/2014/main" id="{D7258D69-2D9C-4757-803B-BB06AC1A55B6}"/>
              </a:ext>
            </a:extLst>
          </p:cNvPr>
          <p:cNvSpPr>
            <a:spLocks noGrp="1"/>
          </p:cNvSpPr>
          <p:nvPr/>
        </p:nvSpPr>
        <p:spPr>
          <a:xfrm>
            <a:off x="6477000" y="4344162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Реформа 1911 года</a:t>
            </a:r>
          </a:p>
        </p:txBody>
      </p:sp>
      <p:sp>
        <p:nvSpPr>
          <p:cNvPr id="22" name="text-21">
            <a:extLst>
              <a:ext uri="{FF2B5EF4-FFF2-40B4-BE49-F238E27FC236}">
                <a16:creationId xmlns:a16="http://schemas.microsoft.com/office/drawing/2014/main" id="{C901AB4B-53FE-403F-B1EA-889F02F38F69}"/>
              </a:ext>
            </a:extLst>
          </p:cNvPr>
          <p:cNvSpPr>
            <a:spLocks noGrp="1"/>
          </p:cNvSpPr>
          <p:nvPr/>
        </p:nvSpPr>
        <p:spPr>
          <a:xfrm>
            <a:off x="6477000" y="4709160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Отмена права абсолютного вето</a:t>
            </a:r>
          </a:p>
        </p:txBody>
      </p:sp>
      <p:sp>
        <p:nvSpPr>
          <p:cNvPr id="23" name="text-22">
            <a:extLst>
              <a:ext uri="{FF2B5EF4-FFF2-40B4-BE49-F238E27FC236}">
                <a16:creationId xmlns:a16="http://schemas.microsoft.com/office/drawing/2014/main" id="{08F599DB-C5AE-450C-B92C-AD6BC15DDBE7}"/>
              </a:ext>
            </a:extLst>
          </p:cNvPr>
          <p:cNvSpPr>
            <a:spLocks noGrp="1"/>
          </p:cNvSpPr>
          <p:nvPr/>
        </p:nvSpPr>
        <p:spPr>
          <a:xfrm>
            <a:off x="6477000" y="5074158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Причина реформы:</a:t>
            </a:r>
          </a:p>
        </p:txBody>
      </p:sp>
      <p:sp>
        <p:nvSpPr>
          <p:cNvPr id="24" name="text-23">
            <a:extLst>
              <a:ext uri="{FF2B5EF4-FFF2-40B4-BE49-F238E27FC236}">
                <a16:creationId xmlns:a16="http://schemas.microsoft.com/office/drawing/2014/main" id="{E81136F4-F208-41F8-912B-D7C4F3C76361}"/>
              </a:ext>
            </a:extLst>
          </p:cNvPr>
          <p:cNvSpPr>
            <a:spLocks noGrp="1"/>
          </p:cNvSpPr>
          <p:nvPr/>
        </p:nvSpPr>
        <p:spPr>
          <a:xfrm>
            <a:off x="6477000" y="5439156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Противоречия по рабочему вопросу</a:t>
            </a:r>
          </a:p>
        </p:txBody>
      </p:sp>
      <p:sp>
        <p:nvSpPr>
          <p:cNvPr id="25" name="text-24">
            <a:extLst>
              <a:ext uri="{FF2B5EF4-FFF2-40B4-BE49-F238E27FC236}">
                <a16:creationId xmlns:a16="http://schemas.microsoft.com/office/drawing/2014/main" id="{4BBB0CF3-8327-4495-8166-725FFE68C306}"/>
              </a:ext>
            </a:extLst>
          </p:cNvPr>
          <p:cNvSpPr>
            <a:spLocks noGrp="1"/>
          </p:cNvSpPr>
          <p:nvPr/>
        </p:nvSpPr>
        <p:spPr>
          <a:xfrm>
            <a:off x="6477000" y="5804154"/>
            <a:ext cx="51435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Конфликты по ирландскому вопросу</a:t>
            </a:r>
          </a:p>
        </p:txBody>
      </p:sp>
      <p:sp>
        <p:nvSpPr>
          <p:cNvPr id="26" name="text-25">
            <a:extLst>
              <a:ext uri="{FF2B5EF4-FFF2-40B4-BE49-F238E27FC236}">
                <a16:creationId xmlns:a16="http://schemas.microsoft.com/office/drawing/2014/main" id="{E63C48EE-16AC-4812-9F54-7D64D83E854B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46300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0">
            <a:extLst>
              <a:ext uri="{FF2B5EF4-FFF2-40B4-BE49-F238E27FC236}">
                <a16:creationId xmlns:a16="http://schemas.microsoft.com/office/drawing/2014/main" id="{9B9101B5-5E75-4F8E-9A87-C5CFDD15215C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4996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925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Почему право голоса продолжало расширяться?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23FFAB7C-AB31-4A0C-BF2E-82B9C28ACDD1}"/>
              </a:ext>
            </a:extLst>
          </p:cNvPr>
          <p:cNvSpPr>
            <a:spLocks noGrp="1"/>
          </p:cNvSpPr>
          <p:nvPr/>
        </p:nvSpPr>
        <p:spPr>
          <a:xfrm>
            <a:off x="561975" y="2057400"/>
            <a:ext cx="53054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Итоги реформ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62ADBFD-7708-499B-9BDF-96BD596BAE4D}"/>
              </a:ext>
            </a:extLst>
          </p:cNvPr>
          <p:cNvSpPr>
            <a:spLocks noGrp="1"/>
          </p:cNvSpPr>
          <p:nvPr/>
        </p:nvSpPr>
        <p:spPr>
          <a:xfrm>
            <a:off x="561975" y="2484120"/>
            <a:ext cx="5305425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1B4C30A9-B520-4575-B374-A5AFAC39FF39}"/>
              </a:ext>
            </a:extLst>
          </p:cNvPr>
          <p:cNvSpPr>
            <a:spLocks noGrp="1"/>
          </p:cNvSpPr>
          <p:nvPr/>
        </p:nvSpPr>
        <p:spPr>
          <a:xfrm>
            <a:off x="561975" y="2655570"/>
            <a:ext cx="530542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Расширение избирательных прав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4684F689-899B-4D57-BDE6-B203E52B3C90}"/>
              </a:ext>
            </a:extLst>
          </p:cNvPr>
          <p:cNvSpPr>
            <a:spLocks noGrp="1"/>
          </p:cNvSpPr>
          <p:nvPr/>
        </p:nvSpPr>
        <p:spPr>
          <a:xfrm>
            <a:off x="561975" y="3308985"/>
            <a:ext cx="5305425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Демократизация политической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системы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48DCDE88-C1B4-4AE4-87FE-6C90E9F0D86E}"/>
              </a:ext>
            </a:extLst>
          </p:cNvPr>
          <p:cNvSpPr>
            <a:spLocks noGrp="1"/>
          </p:cNvSpPr>
          <p:nvPr/>
        </p:nvSpPr>
        <p:spPr>
          <a:xfrm>
            <a:off x="561975" y="4349115"/>
            <a:ext cx="530542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Ограничение власти аристократии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948D0C6C-2E54-4553-B4FB-A4FD4B7764D4}"/>
              </a:ext>
            </a:extLst>
          </p:cNvPr>
          <p:cNvSpPr>
            <a:spLocks noGrp="1"/>
          </p:cNvSpPr>
          <p:nvPr/>
        </p:nvSpPr>
        <p:spPr>
          <a:xfrm>
            <a:off x="561975" y="5002530"/>
            <a:ext cx="5305425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Усиление роли нижней палаты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парламента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04B3E72B-C7EA-4236-9A86-4AEDB889BB95}"/>
              </a:ext>
            </a:extLst>
          </p:cNvPr>
          <p:cNvSpPr>
            <a:spLocks noGrp="1"/>
          </p:cNvSpPr>
          <p:nvPr/>
        </p:nvSpPr>
        <p:spPr>
          <a:xfrm>
            <a:off x="6810375" y="2057400"/>
            <a:ext cx="48101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Незавершенные задачи: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44BEDA0-8036-4C3E-876C-D1138A3300F7}"/>
              </a:ext>
            </a:extLst>
          </p:cNvPr>
          <p:cNvSpPr>
            <a:spLocks noGrp="1"/>
          </p:cNvSpPr>
          <p:nvPr/>
        </p:nvSpPr>
        <p:spPr>
          <a:xfrm>
            <a:off x="6810375" y="2484120"/>
            <a:ext cx="4810125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C460E4DD-7332-4F19-A2EF-18EAD36C52DE}"/>
              </a:ext>
            </a:extLst>
          </p:cNvPr>
          <p:cNvSpPr>
            <a:spLocks noGrp="1"/>
          </p:cNvSpPr>
          <p:nvPr/>
        </p:nvSpPr>
        <p:spPr>
          <a:xfrm>
            <a:off x="6810375" y="2655570"/>
            <a:ext cx="4810125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Сохранение ограничений для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женщин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30F921D6-31C4-4EAF-A9F0-4C4129D26A63}"/>
              </a:ext>
            </a:extLst>
          </p:cNvPr>
          <p:cNvSpPr>
            <a:spLocks noGrp="1"/>
          </p:cNvSpPr>
          <p:nvPr/>
        </p:nvSpPr>
        <p:spPr>
          <a:xfrm>
            <a:off x="6810375" y="3714750"/>
            <a:ext cx="4810125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Необходимость дальнейших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политических преобразований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23A5C792-AF7F-4086-8781-C1872B223242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1148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0">
            <a:extLst>
              <a:ext uri="{FF2B5EF4-FFF2-40B4-BE49-F238E27FC236}">
                <a16:creationId xmlns:a16="http://schemas.microsoft.com/office/drawing/2014/main" id="{6F104664-63F6-4AC5-90D7-E25FB8B0CB2A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«Положение рабочего класса в Англии»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6504F4B2-DDCF-4D84-83D1-720C1B22E188}"/>
              </a:ext>
            </a:extLst>
          </p:cNvPr>
          <p:cNvSpPr>
            <a:spLocks noGrp="1"/>
          </p:cNvSpPr>
          <p:nvPr/>
        </p:nvSpPr>
        <p:spPr>
          <a:xfrm>
            <a:off x="552450" y="934212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Рабочее движение и профсоюзы в Великобритании XIX — начала XX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C98FD7B3-703D-43DC-82B3-50101E1DB1B2}"/>
              </a:ext>
            </a:extLst>
          </p:cNvPr>
          <p:cNvSpPr>
            <a:spLocks noGrp="1"/>
          </p:cNvSpPr>
          <p:nvPr/>
        </p:nvSpPr>
        <p:spPr>
          <a:xfrm>
            <a:off x="561975" y="2028825"/>
            <a:ext cx="52768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Условия труда и социальная структура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A1EBFBD-C88E-4EA7-9798-FBF0F2D36F01}"/>
              </a:ext>
            </a:extLst>
          </p:cNvPr>
          <p:cNvSpPr>
            <a:spLocks noGrp="1"/>
          </p:cNvSpPr>
          <p:nvPr/>
        </p:nvSpPr>
        <p:spPr>
          <a:xfrm>
            <a:off x="561975" y="2455545"/>
            <a:ext cx="52768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B1ABF05B-8854-40FE-91E4-4D654025D8D4}"/>
              </a:ext>
            </a:extLst>
          </p:cNvPr>
          <p:cNvSpPr>
            <a:spLocks noGrp="1"/>
          </p:cNvSpPr>
          <p:nvPr/>
        </p:nvSpPr>
        <p:spPr>
          <a:xfrm>
            <a:off x="561975" y="2626995"/>
            <a:ext cx="5276850" cy="30632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Тяжёлое положение рабочих: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15FA9CB9-CF05-4E81-B515-4616AE504393}"/>
              </a:ext>
            </a:extLst>
          </p:cNvPr>
          <p:cNvSpPr>
            <a:spLocks noGrp="1"/>
          </p:cNvSpPr>
          <p:nvPr/>
        </p:nvSpPr>
        <p:spPr>
          <a:xfrm>
            <a:off x="561975" y="3076194"/>
            <a:ext cx="5276850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Катастрофические условия труда (по данным Ф.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Энгельса)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8791B71B-A3A0-4044-8A61-F294E79A3F0C}"/>
              </a:ext>
            </a:extLst>
          </p:cNvPr>
          <p:cNvSpPr>
            <a:spLocks noGrp="1"/>
          </p:cNvSpPr>
          <p:nvPr/>
        </p:nvSpPr>
        <p:spPr>
          <a:xfrm>
            <a:off x="561975" y="3812667"/>
            <a:ext cx="5276850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Подтверждение ситуации через полвека (Дж.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Лондон)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94BB7DD8-38EE-4FB0-932A-74C08DF20D2E}"/>
              </a:ext>
            </a:extLst>
          </p:cNvPr>
          <p:cNvSpPr>
            <a:spLocks noGrp="1"/>
          </p:cNvSpPr>
          <p:nvPr/>
        </p:nvSpPr>
        <p:spPr>
          <a:xfrm>
            <a:off x="6486525" y="2028825"/>
            <a:ext cx="51244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Появление рабочей аристократии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A2634D9-E4D3-474A-ABB6-E3616682EA4D}"/>
              </a:ext>
            </a:extLst>
          </p:cNvPr>
          <p:cNvSpPr>
            <a:spLocks noGrp="1"/>
          </p:cNvSpPr>
          <p:nvPr/>
        </p:nvSpPr>
        <p:spPr>
          <a:xfrm>
            <a:off x="6486525" y="2455545"/>
            <a:ext cx="51244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BDFEE6AC-011E-459A-82A6-0B611C627E11}"/>
              </a:ext>
            </a:extLst>
          </p:cNvPr>
          <p:cNvSpPr>
            <a:spLocks noGrp="1"/>
          </p:cNvSpPr>
          <p:nvPr/>
        </p:nvSpPr>
        <p:spPr>
          <a:xfrm>
            <a:off x="6486525" y="2626995"/>
            <a:ext cx="5124450" cy="6598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Квалифицированные и</a:t>
            </a:r>
          </a:p>
          <a:p>
            <a:pPr algn="l">
              <a:lnSpc>
                <a:spcPct val="96000"/>
              </a:lnSpc>
              <a:buNone/>
              <a:defRPr sz="21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высокооплачиваемые рабочие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71B378AE-4790-4930-BCB0-CD9657B209F5}"/>
              </a:ext>
            </a:extLst>
          </p:cNvPr>
          <p:cNvSpPr>
            <a:spLocks noGrp="1"/>
          </p:cNvSpPr>
          <p:nvPr/>
        </p:nvSpPr>
        <p:spPr>
          <a:xfrm>
            <a:off x="6486525" y="3477387"/>
            <a:ext cx="5124450" cy="65989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Слабая солидарность с основной массой</a:t>
            </a:r>
          </a:p>
          <a:p>
            <a:pPr algn="l">
              <a:lnSpc>
                <a:spcPct val="96000"/>
              </a:lnSpc>
              <a:buNone/>
              <a:defRPr sz="217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рабочих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E586D132-7EFE-4B7E-8B6F-7CA2954E6181}"/>
              </a:ext>
            </a:extLst>
          </p:cNvPr>
          <p:cNvSpPr>
            <a:spLocks noGrp="1"/>
          </p:cNvSpPr>
          <p:nvPr/>
        </p:nvSpPr>
        <p:spPr>
          <a:xfrm>
            <a:off x="571500" y="4591050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7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Становление тред-юнионов: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FC1FE5BA-B62B-4649-8802-BC8AF8AF9236}"/>
              </a:ext>
            </a:extLst>
          </p:cNvPr>
          <p:cNvSpPr>
            <a:spLocks noGrp="1"/>
          </p:cNvSpPr>
          <p:nvPr/>
        </p:nvSpPr>
        <p:spPr>
          <a:xfrm>
            <a:off x="571500" y="5248275"/>
            <a:ext cx="33147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1860-е годы — около 300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тыс. членов</a:t>
            </a:r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965D62B4-13C5-41B7-9898-B4F11649EF2B}"/>
              </a:ext>
            </a:extLst>
          </p:cNvPr>
          <p:cNvSpPr>
            <a:spLocks noGrp="1"/>
          </p:cNvSpPr>
          <p:nvPr/>
        </p:nvSpPr>
        <p:spPr>
          <a:xfrm>
            <a:off x="4343400" y="5248275"/>
            <a:ext cx="33147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1868 год — создание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Британского конгресса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тред-юнионов</a:t>
            </a:r>
          </a:p>
        </p:txBody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867AF2D0-2329-4A10-BDD9-5815958E1418}"/>
              </a:ext>
            </a:extLst>
          </p:cNvPr>
          <p:cNvSpPr>
            <a:spLocks noGrp="1"/>
          </p:cNvSpPr>
          <p:nvPr/>
        </p:nvSpPr>
        <p:spPr>
          <a:xfrm>
            <a:off x="8115300" y="5248275"/>
            <a:ext cx="3314700" cy="990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1871 год — получение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юридических прав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7173A18E-AAEC-46DA-9AF3-672263E0DCD4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37546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FA0C36AD-4585-4D77-A769-94B555D4D611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«Положение рабочего класса в Англии»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09D212EC-06EC-408E-AA4A-8A92C7D5971F}"/>
              </a:ext>
            </a:extLst>
          </p:cNvPr>
          <p:cNvSpPr>
            <a:spLocks noGrp="1"/>
          </p:cNvSpPr>
          <p:nvPr/>
        </p:nvSpPr>
        <p:spPr>
          <a:xfrm>
            <a:off x="552450" y="934212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Рабочее движение и профсоюзы в Великобритании XIX — начала XX века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568094-1D06-467D-B615-43B488C9DF20}"/>
              </a:ext>
            </a:extLst>
          </p:cNvPr>
          <p:cNvSpPr>
            <a:spLocks noGrp="1"/>
          </p:cNvSpPr>
          <p:nvPr/>
        </p:nvSpPr>
        <p:spPr>
          <a:xfrm>
            <a:off x="542925" y="2028825"/>
            <a:ext cx="11125200" cy="952500"/>
          </a:xfrm>
          <a:prstGeom prst="rect">
            <a:avLst/>
          </a:prstGeom>
          <a:solidFill>
            <a:srgbClr val="172D3C"/>
          </a:solidFill>
          <a:ln w="0">
            <a:noFill/>
          </a:ln>
        </p:spPr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DEB771E0-184D-45DA-9CF1-54CEA4F9030A}"/>
              </a:ext>
            </a:extLst>
          </p:cNvPr>
          <p:cNvSpPr>
            <a:spLocks noGrp="1"/>
          </p:cNvSpPr>
          <p:nvPr/>
        </p:nvSpPr>
        <p:spPr>
          <a:xfrm>
            <a:off x="723900" y="2238375"/>
            <a:ext cx="10763250" cy="657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Тред-юнион — профессиональный союз рабочих для защиты их прав.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D98C2164-6280-4BE5-AF2E-9D88FC4F4BC1}"/>
              </a:ext>
            </a:extLst>
          </p:cNvPr>
          <p:cNvSpPr>
            <a:spLocks noGrp="1"/>
          </p:cNvSpPr>
          <p:nvPr/>
        </p:nvSpPr>
        <p:spPr>
          <a:xfrm>
            <a:off x="581025" y="3362325"/>
            <a:ext cx="5276850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1889 год — включение основной массы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рабочих после стачки докеров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028F7F66-0B69-4D5A-B1DC-FA5079602775}"/>
              </a:ext>
            </a:extLst>
          </p:cNvPr>
          <p:cNvSpPr>
            <a:spLocks noGrp="1"/>
          </p:cNvSpPr>
          <p:nvPr/>
        </p:nvSpPr>
        <p:spPr>
          <a:xfrm>
            <a:off x="581025" y="4352163"/>
            <a:ext cx="5276850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Начало XX века — 1,5 млн членов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E9F8B585-F8BC-4515-B7AC-656FEB2255DE}"/>
              </a:ext>
            </a:extLst>
          </p:cNvPr>
          <p:cNvSpPr>
            <a:spLocks noGrp="1"/>
          </p:cNvSpPr>
          <p:nvPr/>
        </p:nvSpPr>
        <p:spPr>
          <a:xfrm>
            <a:off x="581025" y="4999482"/>
            <a:ext cx="5276850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1914 год — более 4 млн членов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(лидерство в мире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DF5CDF7B-F7D8-4C8E-8A8B-DC2ECA5180FD}"/>
              </a:ext>
            </a:extLst>
          </p:cNvPr>
          <p:cNvSpPr>
            <a:spLocks noGrp="1"/>
          </p:cNvSpPr>
          <p:nvPr/>
        </p:nvSpPr>
        <p:spPr>
          <a:xfrm>
            <a:off x="6638925" y="3352800"/>
            <a:ext cx="49530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Политические взгляды рабочих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5F810AA-D781-41AF-9F21-3F28D46D361A}"/>
              </a:ext>
            </a:extLst>
          </p:cNvPr>
          <p:cNvSpPr>
            <a:spLocks noGrp="1"/>
          </p:cNvSpPr>
          <p:nvPr/>
        </p:nvSpPr>
        <p:spPr>
          <a:xfrm>
            <a:off x="6638925" y="3779520"/>
            <a:ext cx="495300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1C7B25E9-D048-4C2C-A38C-A4F8B5356983}"/>
              </a:ext>
            </a:extLst>
          </p:cNvPr>
          <p:cNvSpPr>
            <a:spLocks noGrp="1"/>
          </p:cNvSpPr>
          <p:nvPr/>
        </p:nvSpPr>
        <p:spPr>
          <a:xfrm>
            <a:off x="6638925" y="3950970"/>
            <a:ext cx="49530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Недоверие к революционным методам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AD68A294-5435-4BDF-9DF7-957FBB02DBAF}"/>
              </a:ext>
            </a:extLst>
          </p:cNvPr>
          <p:cNvSpPr>
            <a:spLocks noGrp="1"/>
          </p:cNvSpPr>
          <p:nvPr/>
        </p:nvSpPr>
        <p:spPr>
          <a:xfrm>
            <a:off x="6638925" y="4539615"/>
            <a:ext cx="4953000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Преобладание реформистских</a:t>
            </a:r>
          </a:p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настроений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FCAD12BE-864D-46DB-A66E-55EB43D61E14}"/>
              </a:ext>
            </a:extLst>
          </p:cNvPr>
          <p:cNvSpPr>
            <a:spLocks noGrp="1"/>
          </p:cNvSpPr>
          <p:nvPr/>
        </p:nvSpPr>
        <p:spPr>
          <a:xfrm>
            <a:off x="6638925" y="5459730"/>
            <a:ext cx="49530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Вера в парламентские методы борьбы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F0E8D437-2858-4E79-9A8D-BE37181E5D93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20485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0">
            <a:extLst>
              <a:ext uri="{FF2B5EF4-FFF2-40B4-BE49-F238E27FC236}">
                <a16:creationId xmlns:a16="http://schemas.microsoft.com/office/drawing/2014/main" id="{6BF6AFAD-AEE8-4361-8ECA-196EB441CD64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«Положение рабочего класса в Англии»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03E628C6-59FE-4795-98BA-FC8DD9BD6D0B}"/>
              </a:ext>
            </a:extLst>
          </p:cNvPr>
          <p:cNvSpPr>
            <a:spLocks noGrp="1"/>
          </p:cNvSpPr>
          <p:nvPr/>
        </p:nvSpPr>
        <p:spPr>
          <a:xfrm>
            <a:off x="552450" y="934212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Рабочее движение и профсоюзы в Великобритании XIX — начала XX века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91ACD2-E732-42D0-8F43-FA6FD3A8A87B}"/>
              </a:ext>
            </a:extLst>
          </p:cNvPr>
          <p:cNvSpPr>
            <a:spLocks noGrp="1"/>
          </p:cNvSpPr>
          <p:nvPr/>
        </p:nvSpPr>
        <p:spPr>
          <a:xfrm>
            <a:off x="3076575" y="2038350"/>
            <a:ext cx="19050" cy="3943350"/>
          </a:xfrm>
          <a:prstGeom prst="rect">
            <a:avLst/>
          </a:prstGeom>
          <a:solidFill>
            <a:srgbClr val="B19569"/>
          </a:solidFill>
          <a:ln w="0">
            <a:noFill/>
          </a:ln>
        </p:spPr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0596B7B0-CDE0-4A29-9B55-D8F3B37CE835}"/>
              </a:ext>
            </a:extLst>
          </p:cNvPr>
          <p:cNvSpPr>
            <a:spLocks noGrp="1"/>
          </p:cNvSpPr>
          <p:nvPr/>
        </p:nvSpPr>
        <p:spPr>
          <a:xfrm>
            <a:off x="561975" y="2000250"/>
            <a:ext cx="23622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1874 год —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29E08F2E-4344-44DE-9D85-3541B3DF16F1}"/>
              </a:ext>
            </a:extLst>
          </p:cNvPr>
          <p:cNvSpPr>
            <a:spLocks noGrp="1"/>
          </p:cNvSpPr>
          <p:nvPr/>
        </p:nvSpPr>
        <p:spPr>
          <a:xfrm>
            <a:off x="3476625" y="2000250"/>
            <a:ext cx="8077200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первые рабочие-депутаты (при поддержке либералов)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F90F3C2-33D1-47E6-94E9-6DD1DDA4BDF2}"/>
              </a:ext>
            </a:extLst>
          </p:cNvPr>
          <p:cNvSpPr>
            <a:spLocks noGrp="1"/>
          </p:cNvSpPr>
          <p:nvPr/>
        </p:nvSpPr>
        <p:spPr>
          <a:xfrm>
            <a:off x="3028950" y="2181225"/>
            <a:ext cx="114300" cy="114300"/>
          </a:xfrm>
          <a:prstGeom prst="rect">
            <a:avLst/>
          </a:prstGeom>
          <a:solidFill>
            <a:srgbClr val="E5C28D"/>
          </a:solidFill>
          <a:ln w="0">
            <a:noFill/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8C192B5F-D3A9-4C5F-BFBC-03DA596EA9FF}"/>
              </a:ext>
            </a:extLst>
          </p:cNvPr>
          <p:cNvSpPr>
            <a:spLocks noGrp="1"/>
          </p:cNvSpPr>
          <p:nvPr/>
        </p:nvSpPr>
        <p:spPr>
          <a:xfrm>
            <a:off x="561975" y="3314700"/>
            <a:ext cx="23622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1900 год —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8A9B4897-8714-4A43-9CC9-5DDA5AA8F10F}"/>
              </a:ext>
            </a:extLst>
          </p:cNvPr>
          <p:cNvSpPr>
            <a:spLocks noGrp="1"/>
          </p:cNvSpPr>
          <p:nvPr/>
        </p:nvSpPr>
        <p:spPr>
          <a:xfrm>
            <a:off x="3476625" y="3314700"/>
            <a:ext cx="8077200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образование Комитета рабочего представительства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684DD9-DFC0-403B-B494-DC234DE54A05}"/>
              </a:ext>
            </a:extLst>
          </p:cNvPr>
          <p:cNvSpPr>
            <a:spLocks noGrp="1"/>
          </p:cNvSpPr>
          <p:nvPr/>
        </p:nvSpPr>
        <p:spPr>
          <a:xfrm>
            <a:off x="3028950" y="3495675"/>
            <a:ext cx="114300" cy="114300"/>
          </a:xfrm>
          <a:prstGeom prst="rect">
            <a:avLst/>
          </a:prstGeom>
          <a:solidFill>
            <a:srgbClr val="E5C28D"/>
          </a:solidFill>
          <a:ln w="0">
            <a:noFill/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421E157F-E646-483F-8A25-C05D0EA5B56E}"/>
              </a:ext>
            </a:extLst>
          </p:cNvPr>
          <p:cNvSpPr>
            <a:spLocks noGrp="1"/>
          </p:cNvSpPr>
          <p:nvPr/>
        </p:nvSpPr>
        <p:spPr>
          <a:xfrm>
            <a:off x="561975" y="4238625"/>
            <a:ext cx="23622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1906 год —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A8AE61B6-CF90-468E-8BDC-2E24B127A74E}"/>
              </a:ext>
            </a:extLst>
          </p:cNvPr>
          <p:cNvSpPr>
            <a:spLocks noGrp="1"/>
          </p:cNvSpPr>
          <p:nvPr/>
        </p:nvSpPr>
        <p:spPr>
          <a:xfrm>
            <a:off x="3476625" y="4238625"/>
            <a:ext cx="8077200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переименование в Лейбористскую партию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B4F835-DEA6-48CE-86BA-A7CB18BDA739}"/>
              </a:ext>
            </a:extLst>
          </p:cNvPr>
          <p:cNvSpPr>
            <a:spLocks noGrp="1"/>
          </p:cNvSpPr>
          <p:nvPr/>
        </p:nvSpPr>
        <p:spPr>
          <a:xfrm>
            <a:off x="3028950" y="4419600"/>
            <a:ext cx="114300" cy="114300"/>
          </a:xfrm>
          <a:prstGeom prst="rect">
            <a:avLst/>
          </a:prstGeom>
          <a:solidFill>
            <a:srgbClr val="E5C28D"/>
          </a:solidFill>
          <a:ln w="0">
            <a:noFill/>
          </a:ln>
        </p:spPr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039A3EEA-A043-4942-B69B-984563F2303F}"/>
              </a:ext>
            </a:extLst>
          </p:cNvPr>
          <p:cNvSpPr>
            <a:spLocks noGrp="1"/>
          </p:cNvSpPr>
          <p:nvPr/>
        </p:nvSpPr>
        <p:spPr>
          <a:xfrm>
            <a:off x="561975" y="5543550"/>
            <a:ext cx="2362200" cy="590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1910 год —</a:t>
            </a:r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B0D58E09-A7F7-46DA-963B-F8DB148F3942}"/>
              </a:ext>
            </a:extLst>
          </p:cNvPr>
          <p:cNvSpPr>
            <a:spLocks noGrp="1"/>
          </p:cNvSpPr>
          <p:nvPr/>
        </p:nvSpPr>
        <p:spPr>
          <a:xfrm>
            <a:off x="3476625" y="5543550"/>
            <a:ext cx="8077200" cy="895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около 7% голосов на выборах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1047E11-A480-450B-9954-84127AA99A75}"/>
              </a:ext>
            </a:extLst>
          </p:cNvPr>
          <p:cNvSpPr>
            <a:spLocks noGrp="1"/>
          </p:cNvSpPr>
          <p:nvPr/>
        </p:nvSpPr>
        <p:spPr>
          <a:xfrm>
            <a:off x="3028950" y="5724525"/>
            <a:ext cx="114300" cy="114300"/>
          </a:xfrm>
          <a:prstGeom prst="rect">
            <a:avLst/>
          </a:prstGeom>
          <a:solidFill>
            <a:srgbClr val="E5C28D"/>
          </a:solidFill>
          <a:ln w="0">
            <a:noFill/>
          </a:ln>
        </p:spPr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73CEAD99-128E-4CFB-BCA9-0CE4C33413EB}"/>
              </a:ext>
            </a:extLst>
          </p:cNvPr>
          <p:cNvSpPr>
            <a:spLocks noGrp="1"/>
          </p:cNvSpPr>
          <p:nvPr/>
        </p:nvSpPr>
        <p:spPr>
          <a:xfrm>
            <a:off x="3476625" y="2714625"/>
            <a:ext cx="8077200" cy="4857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Создание лейбористского движения: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D18A1C53-7B6B-4674-9B72-D41243D3D5E7}"/>
              </a:ext>
            </a:extLst>
          </p:cNvPr>
          <p:cNvSpPr>
            <a:spLocks noGrp="1"/>
          </p:cNvSpPr>
          <p:nvPr/>
        </p:nvSpPr>
        <p:spPr>
          <a:xfrm>
            <a:off x="3476625" y="4895850"/>
            <a:ext cx="807720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Включение рабочих организаций и профсоюзов</a:t>
            </a:r>
          </a:p>
        </p:txBody>
      </p:sp>
      <p:sp>
        <p:nvSpPr>
          <p:cNvPr id="18" name="text-17">
            <a:extLst>
              <a:ext uri="{FF2B5EF4-FFF2-40B4-BE49-F238E27FC236}">
                <a16:creationId xmlns:a16="http://schemas.microsoft.com/office/drawing/2014/main" id="{7931A859-2254-4C47-8B1C-DD0D54179E07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8085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D77569B5-7F08-4E3C-8DA5-1DDAB9078517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285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«Положение рабочего класса в Англии»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35944EBD-5FD5-4D6E-A868-8292A5E959D0}"/>
              </a:ext>
            </a:extLst>
          </p:cNvPr>
          <p:cNvSpPr>
            <a:spLocks noGrp="1"/>
          </p:cNvSpPr>
          <p:nvPr/>
        </p:nvSpPr>
        <p:spPr>
          <a:xfrm>
            <a:off x="552450" y="934212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Рабочее движение и профсоюзы в Великобритании XIX — начала XX века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 l="18198" r="18198"/>
          <a:stretch>
            <a:fillRect/>
          </a:stretch>
        </p:blipFill>
        <p:spPr>
          <a:xfrm>
            <a:off x="533400" y="2057400"/>
            <a:ext cx="3524250" cy="4143375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5302F17F-69B4-4F34-8B53-91BC0FF97329}"/>
              </a:ext>
            </a:extLst>
          </p:cNvPr>
          <p:cNvSpPr>
            <a:spLocks noGrp="1"/>
          </p:cNvSpPr>
          <p:nvPr/>
        </p:nvSpPr>
        <p:spPr>
          <a:xfrm>
            <a:off x="4610100" y="2066925"/>
            <a:ext cx="6943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Итоги развития рабочего движения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096F842-BC48-40C7-883F-226F7E715556}"/>
              </a:ext>
            </a:extLst>
          </p:cNvPr>
          <p:cNvSpPr>
            <a:spLocks noGrp="1"/>
          </p:cNvSpPr>
          <p:nvPr/>
        </p:nvSpPr>
        <p:spPr>
          <a:xfrm>
            <a:off x="4610100" y="2493645"/>
            <a:ext cx="69437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E1C30F1-C282-497B-A355-F6AB5466C63C}"/>
              </a:ext>
            </a:extLst>
          </p:cNvPr>
          <p:cNvSpPr>
            <a:spLocks noGrp="1"/>
          </p:cNvSpPr>
          <p:nvPr/>
        </p:nvSpPr>
        <p:spPr>
          <a:xfrm>
            <a:off x="4610100" y="2665095"/>
            <a:ext cx="6943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Формирование мощного профсоюзного движения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327D2E63-FB54-4206-BE4B-D30ECE4F4B25}"/>
              </a:ext>
            </a:extLst>
          </p:cNvPr>
          <p:cNvSpPr>
            <a:spLocks noGrp="1"/>
          </p:cNvSpPr>
          <p:nvPr/>
        </p:nvSpPr>
        <p:spPr>
          <a:xfrm>
            <a:off x="4610100" y="3177540"/>
            <a:ext cx="6943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Создание самостоятельной политической партии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19E7A914-6A03-4185-BADA-74B1C4289089}"/>
              </a:ext>
            </a:extLst>
          </p:cNvPr>
          <p:cNvSpPr>
            <a:spLocks noGrp="1"/>
          </p:cNvSpPr>
          <p:nvPr/>
        </p:nvSpPr>
        <p:spPr>
          <a:xfrm>
            <a:off x="4610100" y="3689985"/>
            <a:ext cx="6943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Расширение политических прав рабочих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677507F4-7002-4FF0-A51E-A0BD2806397A}"/>
              </a:ext>
            </a:extLst>
          </p:cNvPr>
          <p:cNvSpPr>
            <a:spLocks noGrp="1"/>
          </p:cNvSpPr>
          <p:nvPr/>
        </p:nvSpPr>
        <p:spPr>
          <a:xfrm>
            <a:off x="4610100" y="4286250"/>
            <a:ext cx="69437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Перспективы: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67122A4-8ECE-4E81-BBEA-4182CDC307C9}"/>
              </a:ext>
            </a:extLst>
          </p:cNvPr>
          <p:cNvSpPr>
            <a:spLocks noGrp="1"/>
          </p:cNvSpPr>
          <p:nvPr/>
        </p:nvSpPr>
        <p:spPr>
          <a:xfrm>
            <a:off x="4610100" y="4712970"/>
            <a:ext cx="69437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426E3458-1131-4EA8-B1C0-3720ED910B49}"/>
              </a:ext>
            </a:extLst>
          </p:cNvPr>
          <p:cNvSpPr>
            <a:spLocks noGrp="1"/>
          </p:cNvSpPr>
          <p:nvPr/>
        </p:nvSpPr>
        <p:spPr>
          <a:xfrm>
            <a:off x="4610100" y="4884420"/>
            <a:ext cx="6943725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Значительный потенциал развития после Первой мировой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войны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4320CB9D-C47C-469C-9378-10C3AAC21ADE}"/>
              </a:ext>
            </a:extLst>
          </p:cNvPr>
          <p:cNvSpPr>
            <a:spLocks noGrp="1"/>
          </p:cNvSpPr>
          <p:nvPr/>
        </p:nvSpPr>
        <p:spPr>
          <a:xfrm>
            <a:off x="4610100" y="5592318"/>
            <a:ext cx="6943725" cy="59359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Укрепление позиций рабочего класса в политической жизни</a:t>
            </a:r>
          </a:p>
          <a:p>
            <a:pPr algn="l">
              <a:lnSpc>
                <a:spcPct val="96000"/>
              </a:lnSpc>
              <a:buNone/>
              <a:defRPr sz="19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9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страны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0E636781-8383-407C-9ECE-838935A7EEAE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97348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-0">
            <a:extLst>
              <a:ext uri="{FF2B5EF4-FFF2-40B4-BE49-F238E27FC236}">
                <a16:creationId xmlns:a16="http://schemas.microsoft.com/office/drawing/2014/main" id="{B66D0B46-52B4-4002-AE72-23C7CD9A8886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720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075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075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Как решить рабочий вопрос?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3CE28E84-52AB-483C-9EA4-1D4B50FA6213}"/>
              </a:ext>
            </a:extLst>
          </p:cNvPr>
          <p:cNvSpPr>
            <a:spLocks noGrp="1"/>
          </p:cNvSpPr>
          <p:nvPr/>
        </p:nvSpPr>
        <p:spPr>
          <a:xfrm>
            <a:off x="552450" y="967359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Социальные реформы в Великобритании (конец XIX — начало XX века)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DFE6E1BE-32A0-4918-9EFD-D9E64A5F6E04}"/>
              </a:ext>
            </a:extLst>
          </p:cNvPr>
          <p:cNvSpPr>
            <a:spLocks noGrp="1"/>
          </p:cNvSpPr>
          <p:nvPr/>
        </p:nvSpPr>
        <p:spPr>
          <a:xfrm>
            <a:off x="552450" y="1990725"/>
            <a:ext cx="50863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Трудовые реформы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8A762F9-8BF3-4BBB-B8B9-C5BCD4FC304C}"/>
              </a:ext>
            </a:extLst>
          </p:cNvPr>
          <p:cNvSpPr>
            <a:spLocks noGrp="1"/>
          </p:cNvSpPr>
          <p:nvPr/>
        </p:nvSpPr>
        <p:spPr>
          <a:xfrm>
            <a:off x="552450" y="2417445"/>
            <a:ext cx="50863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617794FA-3774-4F95-A4BC-8FB220D78F9F}"/>
              </a:ext>
            </a:extLst>
          </p:cNvPr>
          <p:cNvSpPr>
            <a:spLocks noGrp="1"/>
          </p:cNvSpPr>
          <p:nvPr/>
        </p:nvSpPr>
        <p:spPr>
          <a:xfrm>
            <a:off x="552450" y="2588895"/>
            <a:ext cx="50863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Фабричный акт 1878 г.: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DBA98624-2F7A-40A4-9745-85B34744221C}"/>
              </a:ext>
            </a:extLst>
          </p:cNvPr>
          <p:cNvSpPr>
            <a:spLocks noGrp="1"/>
          </p:cNvSpPr>
          <p:nvPr/>
        </p:nvSpPr>
        <p:spPr>
          <a:xfrm>
            <a:off x="552450" y="3031617"/>
            <a:ext cx="50863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Ограничение рабочего времени до 56 часов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E36EFED8-0F7F-497E-A8B2-8B144E006351}"/>
              </a:ext>
            </a:extLst>
          </p:cNvPr>
          <p:cNvSpPr>
            <a:spLocks noGrp="1"/>
          </p:cNvSpPr>
          <p:nvPr/>
        </p:nvSpPr>
        <p:spPr>
          <a:xfrm>
            <a:off x="552450" y="3474339"/>
            <a:ext cx="50863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Улучшение санитарных условий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A827074A-DF1F-4434-8746-EBADD4508043}"/>
              </a:ext>
            </a:extLst>
          </p:cNvPr>
          <p:cNvSpPr>
            <a:spLocks noGrp="1"/>
          </p:cNvSpPr>
          <p:nvPr/>
        </p:nvSpPr>
        <p:spPr>
          <a:xfrm>
            <a:off x="552450" y="3917061"/>
            <a:ext cx="508635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Систематизация рабочих законов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EDB99F3C-DC4A-4D87-9BC3-B3FCF8779DCF}"/>
              </a:ext>
            </a:extLst>
          </p:cNvPr>
          <p:cNvSpPr>
            <a:spLocks noGrp="1"/>
          </p:cNvSpPr>
          <p:nvPr/>
        </p:nvSpPr>
        <p:spPr>
          <a:xfrm>
            <a:off x="552450" y="4667250"/>
            <a:ext cx="30003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Социальные проблемы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F95D086-D5EE-4DEF-AA19-626DE263F288}"/>
              </a:ext>
            </a:extLst>
          </p:cNvPr>
          <p:cNvSpPr>
            <a:spLocks noGrp="1"/>
          </p:cNvSpPr>
          <p:nvPr/>
        </p:nvSpPr>
        <p:spPr>
          <a:xfrm>
            <a:off x="552450" y="5093970"/>
            <a:ext cx="300037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EB53A560-DDF5-47AF-A0C1-DD28C8BE63D1}"/>
              </a:ext>
            </a:extLst>
          </p:cNvPr>
          <p:cNvSpPr>
            <a:spLocks noGrp="1"/>
          </p:cNvSpPr>
          <p:nvPr/>
        </p:nvSpPr>
        <p:spPr>
          <a:xfrm>
            <a:off x="552450" y="5265420"/>
            <a:ext cx="3000375" cy="28422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Массовый алкоголизм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2DF511A4-B8A9-4B5C-853D-D3E135BB169E}"/>
              </a:ext>
            </a:extLst>
          </p:cNvPr>
          <p:cNvSpPr>
            <a:spLocks noGrp="1"/>
          </p:cNvSpPr>
          <p:nvPr/>
        </p:nvSpPr>
        <p:spPr>
          <a:xfrm>
            <a:off x="552450" y="5663946"/>
            <a:ext cx="3000375" cy="54940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Плохие условия труда и</a:t>
            </a:r>
          </a:p>
          <a:p>
            <a:pPr algn="l">
              <a:lnSpc>
                <a:spcPct val="96000"/>
              </a:lnSpc>
              <a:buNone/>
              <a:defRPr sz="18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жилья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838575" y="4765675"/>
            <a:ext cx="1847850" cy="1231900"/>
          </a:xfrm>
          <a:prstGeom prst="rect">
            <a:avLst/>
          </a:prstGeom>
        </p:spPr>
      </p:pic>
      <p:sp>
        <p:nvSpPr>
          <p:cNvPr id="14" name="text-12">
            <a:extLst>
              <a:ext uri="{FF2B5EF4-FFF2-40B4-BE49-F238E27FC236}">
                <a16:creationId xmlns:a16="http://schemas.microsoft.com/office/drawing/2014/main" id="{DD42C766-9C30-48FD-80C6-5EBF449A56D4}"/>
              </a:ext>
            </a:extLst>
          </p:cNvPr>
          <p:cNvSpPr>
            <a:spLocks noGrp="1"/>
          </p:cNvSpPr>
          <p:nvPr/>
        </p:nvSpPr>
        <p:spPr>
          <a:xfrm>
            <a:off x="6400800" y="2057400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Реформы 1906–1911 гг.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52F3B7B2-4347-46E3-BD19-8DF7B49BEA28}"/>
              </a:ext>
            </a:extLst>
          </p:cNvPr>
          <p:cNvSpPr>
            <a:spLocks noGrp="1"/>
          </p:cNvSpPr>
          <p:nvPr/>
        </p:nvSpPr>
        <p:spPr>
          <a:xfrm>
            <a:off x="6400800" y="2630043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Инициатор: Д. Ллойд Джордж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88918EE4-E6E8-4926-946D-9EBF08D9640E}"/>
              </a:ext>
            </a:extLst>
          </p:cNvPr>
          <p:cNvSpPr>
            <a:spLocks noGrp="1"/>
          </p:cNvSpPr>
          <p:nvPr/>
        </p:nvSpPr>
        <p:spPr>
          <a:xfrm>
            <a:off x="6400800" y="3202686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Пенсия с 70 лет (1908)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8313C368-C7FD-4E2F-A150-02B51D1BD84B}"/>
              </a:ext>
            </a:extLst>
          </p:cNvPr>
          <p:cNvSpPr>
            <a:spLocks noGrp="1"/>
          </p:cNvSpPr>
          <p:nvPr/>
        </p:nvSpPr>
        <p:spPr>
          <a:xfrm>
            <a:off x="6400800" y="3775329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Выплаты по болезни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2A5ECC7E-3F69-40D3-803E-455E2AE77CF6}"/>
              </a:ext>
            </a:extLst>
          </p:cNvPr>
          <p:cNvSpPr>
            <a:spLocks noGrp="1"/>
          </p:cNvSpPr>
          <p:nvPr/>
        </p:nvSpPr>
        <p:spPr>
          <a:xfrm>
            <a:off x="6400800" y="4347972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Компенсации при несчастных случаях</a:t>
            </a:r>
          </a:p>
        </p:txBody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D7031729-64F3-4AC0-BBF3-37514030A1B8}"/>
              </a:ext>
            </a:extLst>
          </p:cNvPr>
          <p:cNvSpPr>
            <a:spLocks noGrp="1"/>
          </p:cNvSpPr>
          <p:nvPr/>
        </p:nvSpPr>
        <p:spPr>
          <a:xfrm>
            <a:off x="6400800" y="4920615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Пособия по безработице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06DA0B24-9754-4562-B0BC-25F7C1D9779C}"/>
              </a:ext>
            </a:extLst>
          </p:cNvPr>
          <p:cNvSpPr>
            <a:spLocks noGrp="1"/>
          </p:cNvSpPr>
          <p:nvPr/>
        </p:nvSpPr>
        <p:spPr>
          <a:xfrm>
            <a:off x="6400800" y="5493258"/>
            <a:ext cx="5219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8-часовой рабочий день для шахтёров 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43528516-60C8-4137-AD6D-93D4E74BA9D5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83958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0">
            <a:extLst>
              <a:ext uri="{FF2B5EF4-FFF2-40B4-BE49-F238E27FC236}">
                <a16:creationId xmlns:a16="http://schemas.microsoft.com/office/drawing/2014/main" id="{4CA1A056-D9CF-4F05-BB94-7E9E796EF35A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720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075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075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Как решить рабочий вопрос?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63D7104D-A400-4525-9258-D3EAADCC0348}"/>
              </a:ext>
            </a:extLst>
          </p:cNvPr>
          <p:cNvSpPr>
            <a:spLocks noGrp="1"/>
          </p:cNvSpPr>
          <p:nvPr/>
        </p:nvSpPr>
        <p:spPr>
          <a:xfrm>
            <a:off x="552450" y="2000250"/>
            <a:ext cx="3343275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Финансирование реформ</a:t>
            </a:r>
          </a:p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«Народный бюджет»: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2D00854-45E0-46FA-AA82-A236C196FE20}"/>
              </a:ext>
            </a:extLst>
          </p:cNvPr>
          <p:cNvSpPr>
            <a:spLocks noGrp="1"/>
          </p:cNvSpPr>
          <p:nvPr/>
        </p:nvSpPr>
        <p:spPr>
          <a:xfrm>
            <a:off x="552450" y="2758440"/>
            <a:ext cx="3343275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31ACBD40-9EEA-4F22-A85D-4320D2DF699E}"/>
              </a:ext>
            </a:extLst>
          </p:cNvPr>
          <p:cNvSpPr>
            <a:spLocks noGrp="1"/>
          </p:cNvSpPr>
          <p:nvPr/>
        </p:nvSpPr>
        <p:spPr>
          <a:xfrm>
            <a:off x="552450" y="2929890"/>
            <a:ext cx="3343275" cy="38366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Новые налоги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187E56DF-AE69-4A2B-BB29-43AA9DA47EBF}"/>
              </a:ext>
            </a:extLst>
          </p:cNvPr>
          <p:cNvSpPr>
            <a:spLocks noGrp="1"/>
          </p:cNvSpPr>
          <p:nvPr/>
        </p:nvSpPr>
        <p:spPr>
          <a:xfrm>
            <a:off x="552450" y="3551682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Противодействие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аристократии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46B6F01B-BC79-485F-9D93-C28227FFFC84}"/>
              </a:ext>
            </a:extLst>
          </p:cNvPr>
          <p:cNvSpPr>
            <a:spLocks noGrp="1"/>
          </p:cNvSpPr>
          <p:nvPr/>
        </p:nvSpPr>
        <p:spPr>
          <a:xfrm>
            <a:off x="552450" y="4538091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Конфликт с палатой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лордов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04AAFEF0-3264-4675-8A25-661A62795F13}"/>
              </a:ext>
            </a:extLst>
          </p:cNvPr>
          <p:cNvSpPr>
            <a:spLocks noGrp="1"/>
          </p:cNvSpPr>
          <p:nvPr/>
        </p:nvSpPr>
        <p:spPr>
          <a:xfrm>
            <a:off x="4371975" y="2000250"/>
            <a:ext cx="33432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Политические итоги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FBCE245-7581-4B3D-A584-19C11B23D744}"/>
              </a:ext>
            </a:extLst>
          </p:cNvPr>
          <p:cNvSpPr>
            <a:spLocks noGrp="1"/>
          </p:cNvSpPr>
          <p:nvPr/>
        </p:nvSpPr>
        <p:spPr>
          <a:xfrm>
            <a:off x="4371975" y="2426970"/>
            <a:ext cx="3343275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2E45A540-20D1-487D-91AD-D46252E4580F}"/>
              </a:ext>
            </a:extLst>
          </p:cNvPr>
          <p:cNvSpPr>
            <a:spLocks noGrp="1"/>
          </p:cNvSpPr>
          <p:nvPr/>
        </p:nvSpPr>
        <p:spPr>
          <a:xfrm>
            <a:off x="4371975" y="2598420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Отмена права вето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палаты лордов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3B625E26-5FCE-48E6-AD5D-483463D96997}"/>
              </a:ext>
            </a:extLst>
          </p:cNvPr>
          <p:cNvSpPr>
            <a:spLocks noGrp="1"/>
          </p:cNvSpPr>
          <p:nvPr/>
        </p:nvSpPr>
        <p:spPr>
          <a:xfrm>
            <a:off x="4371975" y="3584829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Принятие социальных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реформ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0AC0AA9B-B3E4-474F-8035-49F795E87FE9}"/>
              </a:ext>
            </a:extLst>
          </p:cNvPr>
          <p:cNvSpPr>
            <a:spLocks noGrp="1"/>
          </p:cNvSpPr>
          <p:nvPr/>
        </p:nvSpPr>
        <p:spPr>
          <a:xfrm>
            <a:off x="4371975" y="4571238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Усиление роли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парламента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D2727205-62F6-4BDF-8F2B-4791B8E9CCCB}"/>
              </a:ext>
            </a:extLst>
          </p:cNvPr>
          <p:cNvSpPr>
            <a:spLocks noGrp="1"/>
          </p:cNvSpPr>
          <p:nvPr/>
        </p:nvSpPr>
        <p:spPr>
          <a:xfrm>
            <a:off x="8191500" y="2000250"/>
            <a:ext cx="33432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Значение реформ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3E70726-4541-44D9-A3B7-1AB8E52DBDAD}"/>
              </a:ext>
            </a:extLst>
          </p:cNvPr>
          <p:cNvSpPr>
            <a:spLocks noGrp="1"/>
          </p:cNvSpPr>
          <p:nvPr/>
        </p:nvSpPr>
        <p:spPr>
          <a:xfrm>
            <a:off x="8191500" y="2426970"/>
            <a:ext cx="3343275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D65F83CB-4EF9-4AF6-B5A8-B034068B73D0}"/>
              </a:ext>
            </a:extLst>
          </p:cNvPr>
          <p:cNvSpPr>
            <a:spLocks noGrp="1"/>
          </p:cNvSpPr>
          <p:nvPr/>
        </p:nvSpPr>
        <p:spPr>
          <a:xfrm>
            <a:off x="8191500" y="2598420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Создание системы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социальной защиты</a:t>
            </a:r>
          </a:p>
        </p:txBody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573DB0D7-E243-469A-B3C8-6883D97440A2}"/>
              </a:ext>
            </a:extLst>
          </p:cNvPr>
          <p:cNvSpPr>
            <a:spLocks noGrp="1"/>
          </p:cNvSpPr>
          <p:nvPr/>
        </p:nvSpPr>
        <p:spPr>
          <a:xfrm>
            <a:off x="8191500" y="3584829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Улучшение условий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труда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6E7280F9-24D1-4FE2-8F5A-654F2B322F39}"/>
              </a:ext>
            </a:extLst>
          </p:cNvPr>
          <p:cNvSpPr>
            <a:spLocks noGrp="1"/>
          </p:cNvSpPr>
          <p:nvPr/>
        </p:nvSpPr>
        <p:spPr>
          <a:xfrm>
            <a:off x="8191500" y="4571238"/>
            <a:ext cx="334327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Снижение социальной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напряжённости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E20CEFC1-4CE5-4680-8079-7702A4DEA37F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98269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05ACD218-F27E-48EB-B4D6-8D280DAA23A3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«Мы дали Ирландии голос…» 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F923AB28-D5AD-41CD-9F76-7808D365B031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Ирландский вопрос в XIX — начале XX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4578AA84-37A4-4170-9438-4A6E327E8723}"/>
              </a:ext>
            </a:extLst>
          </p:cNvPr>
          <p:cNvSpPr>
            <a:spLocks noGrp="1"/>
          </p:cNvSpPr>
          <p:nvPr/>
        </p:nvSpPr>
        <p:spPr>
          <a:xfrm>
            <a:off x="561975" y="1914525"/>
            <a:ext cx="1095375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Демографический кризис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1490DECE-76E3-4D49-BE27-3C3AA5E020D6}"/>
              </a:ext>
            </a:extLst>
          </p:cNvPr>
          <p:cNvSpPr>
            <a:spLocks noGrp="1"/>
          </p:cNvSpPr>
          <p:nvPr/>
        </p:nvSpPr>
        <p:spPr>
          <a:xfrm>
            <a:off x="561975" y="2533650"/>
            <a:ext cx="4895850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Сокращение населения: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849E9C96-E095-4710-AF35-DA3FCB6E96C3}"/>
              </a:ext>
            </a:extLst>
          </p:cNvPr>
          <p:cNvSpPr>
            <a:spLocks noGrp="1"/>
          </p:cNvSpPr>
          <p:nvPr/>
        </p:nvSpPr>
        <p:spPr>
          <a:xfrm>
            <a:off x="561975" y="3152775"/>
            <a:ext cx="4905375" cy="4610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0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1841 г. — 8,2 млн человек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B52ECF75-00B2-4911-A404-1ABB351FD5EB}"/>
              </a:ext>
            </a:extLst>
          </p:cNvPr>
          <p:cNvSpPr>
            <a:spLocks noGrp="1"/>
          </p:cNvSpPr>
          <p:nvPr/>
        </p:nvSpPr>
        <p:spPr>
          <a:xfrm>
            <a:off x="561975" y="3899535"/>
            <a:ext cx="4905375" cy="4610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0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30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1911 г. — 4,4 млн человек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539AF44A-31F3-46EF-9692-149980073CB0}"/>
              </a:ext>
            </a:extLst>
          </p:cNvPr>
          <p:cNvSpPr>
            <a:spLocks noGrp="1"/>
          </p:cNvSpPr>
          <p:nvPr/>
        </p:nvSpPr>
        <p:spPr>
          <a:xfrm>
            <a:off x="6524625" y="2533650"/>
            <a:ext cx="50768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Великий голод (1845–1849):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41EEFD1-B487-465C-BDE1-DE2329C46B25}"/>
              </a:ext>
            </a:extLst>
          </p:cNvPr>
          <p:cNvSpPr>
            <a:spLocks noGrp="1"/>
          </p:cNvSpPr>
          <p:nvPr/>
        </p:nvSpPr>
        <p:spPr>
          <a:xfrm>
            <a:off x="6524625" y="2960370"/>
            <a:ext cx="50768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DF7CC6A2-B1BB-4953-AB16-95C8164CA984}"/>
              </a:ext>
            </a:extLst>
          </p:cNvPr>
          <p:cNvSpPr>
            <a:spLocks noGrp="1"/>
          </p:cNvSpPr>
          <p:nvPr/>
        </p:nvSpPr>
        <p:spPr>
          <a:xfrm>
            <a:off x="6524625" y="3131820"/>
            <a:ext cx="507682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Неурожай картофеля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10971086-5974-4D98-AD97-8DDDFEC4C858}"/>
              </a:ext>
            </a:extLst>
          </p:cNvPr>
          <p:cNvSpPr>
            <a:spLocks noGrp="1"/>
          </p:cNvSpPr>
          <p:nvPr/>
        </p:nvSpPr>
        <p:spPr>
          <a:xfrm>
            <a:off x="6524625" y="3721989"/>
            <a:ext cx="507682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Погибло около 1 млн человек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E73357B3-3F03-48DC-B30C-3E3683734FCB}"/>
              </a:ext>
            </a:extLst>
          </p:cNvPr>
          <p:cNvSpPr>
            <a:spLocks noGrp="1"/>
          </p:cNvSpPr>
          <p:nvPr/>
        </p:nvSpPr>
        <p:spPr>
          <a:xfrm>
            <a:off x="6524625" y="4312158"/>
            <a:ext cx="507682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Около 1 млн эмигрировало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BB25F104-F31B-4A03-B12D-75C0826D8985}"/>
              </a:ext>
            </a:extLst>
          </p:cNvPr>
          <p:cNvSpPr>
            <a:spLocks noGrp="1"/>
          </p:cNvSpPr>
          <p:nvPr/>
        </p:nvSpPr>
        <p:spPr>
          <a:xfrm>
            <a:off x="6524625" y="4902327"/>
            <a:ext cx="50768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Реальные потери — до 1,5 млн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погибших и 2 млн эмигрантов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F140AE4E-A256-4BCC-B948-FCF069587D00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88235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0">
            <a:extLst>
              <a:ext uri="{FF2B5EF4-FFF2-40B4-BE49-F238E27FC236}">
                <a16:creationId xmlns:a16="http://schemas.microsoft.com/office/drawing/2014/main" id="{88C5FE11-76A9-4C8F-8EFC-264771FC3E06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«Мы дали Ирландии голос…» 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135B42AD-46C2-424E-9618-E894147C0B92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Ирландский вопрос в XIX — начале XX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72478C21-18F7-4C9A-8ABE-9A08CB14A21B}"/>
              </a:ext>
            </a:extLst>
          </p:cNvPr>
          <p:cNvSpPr>
            <a:spLocks noGrp="1"/>
          </p:cNvSpPr>
          <p:nvPr/>
        </p:nvSpPr>
        <p:spPr>
          <a:xfrm>
            <a:off x="571500" y="1876425"/>
            <a:ext cx="1101090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Социально-экономические проблемы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DBAC4249-9327-48C5-9047-FD2365DDD696}"/>
              </a:ext>
            </a:extLst>
          </p:cNvPr>
          <p:cNvSpPr>
            <a:spLocks noGrp="1"/>
          </p:cNvSpPr>
          <p:nvPr/>
        </p:nvSpPr>
        <p:spPr>
          <a:xfrm>
            <a:off x="561975" y="2647950"/>
            <a:ext cx="49530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Последствия голода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643CC06-D3A9-4727-96E6-97E804B64495}"/>
              </a:ext>
            </a:extLst>
          </p:cNvPr>
          <p:cNvSpPr>
            <a:spLocks noGrp="1"/>
          </p:cNvSpPr>
          <p:nvPr/>
        </p:nvSpPr>
        <p:spPr>
          <a:xfrm>
            <a:off x="561975" y="3074670"/>
            <a:ext cx="495300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CE4D9D80-FC63-4B88-9E46-D593CC4E0D42}"/>
              </a:ext>
            </a:extLst>
          </p:cNvPr>
          <p:cNvSpPr>
            <a:spLocks noGrp="1"/>
          </p:cNvSpPr>
          <p:nvPr/>
        </p:nvSpPr>
        <p:spPr>
          <a:xfrm>
            <a:off x="561975" y="3246120"/>
            <a:ext cx="49530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Сбор ренты у голодающих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7F1A74E4-42F7-4218-85C1-4AB68A7562C8}"/>
              </a:ext>
            </a:extLst>
          </p:cNvPr>
          <p:cNvSpPr>
            <a:spLocks noGrp="1"/>
          </p:cNvSpPr>
          <p:nvPr/>
        </p:nvSpPr>
        <p:spPr>
          <a:xfrm>
            <a:off x="561975" y="3844290"/>
            <a:ext cx="4953000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Массовая эмиграция в Северную</a:t>
            </a:r>
          </a:p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Америку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9F19FE8A-815A-4DFE-8DB7-C1D28EC79A4A}"/>
              </a:ext>
            </a:extLst>
          </p:cNvPr>
          <p:cNvSpPr>
            <a:spLocks noGrp="1"/>
          </p:cNvSpPr>
          <p:nvPr/>
        </p:nvSpPr>
        <p:spPr>
          <a:xfrm>
            <a:off x="561975" y="4773930"/>
            <a:ext cx="4953000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Высокая смертность среди эмигрантов</a:t>
            </a:r>
          </a:p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(20–30%)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E2F193CB-A69F-48E7-9A81-72B4D8CA10B2}"/>
              </a:ext>
            </a:extLst>
          </p:cNvPr>
          <p:cNvSpPr>
            <a:spLocks noGrp="1"/>
          </p:cNvSpPr>
          <p:nvPr/>
        </p:nvSpPr>
        <p:spPr>
          <a:xfrm>
            <a:off x="561975" y="5703570"/>
            <a:ext cx="49530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Гибель 20% кораблей-эмигрантов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1648FD3F-87DC-430C-9A52-953E8A4FACEC}"/>
              </a:ext>
            </a:extLst>
          </p:cNvPr>
          <p:cNvSpPr>
            <a:spLocks noGrp="1"/>
          </p:cNvSpPr>
          <p:nvPr/>
        </p:nvSpPr>
        <p:spPr>
          <a:xfrm>
            <a:off x="6448425" y="2647950"/>
            <a:ext cx="51530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Колониальный статус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48A84C1-FDA3-4599-A4CC-E056CCA54BBA}"/>
              </a:ext>
            </a:extLst>
          </p:cNvPr>
          <p:cNvSpPr>
            <a:spLocks noGrp="1"/>
          </p:cNvSpPr>
          <p:nvPr/>
        </p:nvSpPr>
        <p:spPr>
          <a:xfrm>
            <a:off x="6448425" y="3074670"/>
            <a:ext cx="51530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94F83A81-378B-4996-AD4E-3362B0A548F9}"/>
              </a:ext>
            </a:extLst>
          </p:cNvPr>
          <p:cNvSpPr>
            <a:spLocks noGrp="1"/>
          </p:cNvSpPr>
          <p:nvPr/>
        </p:nvSpPr>
        <p:spPr>
          <a:xfrm>
            <a:off x="6448425" y="3246120"/>
            <a:ext cx="5153025" cy="94716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Владение землями английскими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помещиками, вытеснение крестьян,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непосильная арендная плата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6461AE24-613B-4F69-B676-42011A298972}"/>
              </a:ext>
            </a:extLst>
          </p:cNvPr>
          <p:cNvSpPr>
            <a:spLocks noGrp="1"/>
          </p:cNvSpPr>
          <p:nvPr/>
        </p:nvSpPr>
        <p:spPr>
          <a:xfrm>
            <a:off x="6448425" y="4648200"/>
            <a:ext cx="51530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Земельные войны (1870–1890-е):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818F4F01-FCE3-4D28-B5E4-FEB4096B3C3F}"/>
              </a:ext>
            </a:extLst>
          </p:cNvPr>
          <p:cNvSpPr>
            <a:spLocks noGrp="1"/>
          </p:cNvSpPr>
          <p:nvPr/>
        </p:nvSpPr>
        <p:spPr>
          <a:xfrm>
            <a:off x="6448425" y="5074920"/>
            <a:ext cx="51530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F1903B69-A953-452E-A9C1-6F9A839E0743}"/>
              </a:ext>
            </a:extLst>
          </p:cNvPr>
          <p:cNvSpPr>
            <a:spLocks noGrp="1"/>
          </p:cNvSpPr>
          <p:nvPr/>
        </p:nvSpPr>
        <p:spPr>
          <a:xfrm>
            <a:off x="6448425" y="5246370"/>
            <a:ext cx="5153025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Сопротивление крестьян и бойкот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английских землевладельцев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EC42F2D2-3750-425E-A0F1-CA2218C849C1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60810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1BE7CF20-0D71-4704-BE36-99EE951C374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«Мы дали Ирландии голос…» 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C3E34AD4-3C6B-4AE6-BD5D-5CDDA6F3158A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Ирландский вопрос в XIX — начале XX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A1B30997-4DC4-41DB-A557-AAD0231395D1}"/>
              </a:ext>
            </a:extLst>
          </p:cNvPr>
          <p:cNvSpPr>
            <a:spLocks noGrp="1"/>
          </p:cNvSpPr>
          <p:nvPr/>
        </p:nvSpPr>
        <p:spPr>
          <a:xfrm>
            <a:off x="561975" y="1885950"/>
            <a:ext cx="10944225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Политическое противостояние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FE7C5873-2514-4F0B-B20A-3309C324F7BB}"/>
              </a:ext>
            </a:extLst>
          </p:cNvPr>
          <p:cNvSpPr>
            <a:spLocks noGrp="1"/>
          </p:cNvSpPr>
          <p:nvPr/>
        </p:nvSpPr>
        <p:spPr>
          <a:xfrm>
            <a:off x="552450" y="2714625"/>
            <a:ext cx="52292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Основные течения: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DD02C0D-907F-4B61-A7F2-EAED5C50C69B}"/>
              </a:ext>
            </a:extLst>
          </p:cNvPr>
          <p:cNvSpPr>
            <a:spLocks noGrp="1"/>
          </p:cNvSpPr>
          <p:nvPr/>
        </p:nvSpPr>
        <p:spPr>
          <a:xfrm>
            <a:off x="552450" y="3141345"/>
            <a:ext cx="5229225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430BC9A4-F921-45F4-BD19-774999518AB8}"/>
              </a:ext>
            </a:extLst>
          </p:cNvPr>
          <p:cNvSpPr>
            <a:spLocks noGrp="1"/>
          </p:cNvSpPr>
          <p:nvPr/>
        </p:nvSpPr>
        <p:spPr>
          <a:xfrm>
            <a:off x="552450" y="3312795"/>
            <a:ext cx="522922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Движение за гомруль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(самоуправление)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AF416C0F-FDE8-440E-802A-EC7156D0701F}"/>
              </a:ext>
            </a:extLst>
          </p:cNvPr>
          <p:cNvSpPr>
            <a:spLocks noGrp="1"/>
          </p:cNvSpPr>
          <p:nvPr/>
        </p:nvSpPr>
        <p:spPr>
          <a:xfrm>
            <a:off x="552450" y="4318254"/>
            <a:ext cx="5229225" cy="38366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Требования полного отделения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4D10074C-858A-45C5-A9E6-B5C1E23D98E3}"/>
              </a:ext>
            </a:extLst>
          </p:cNvPr>
          <p:cNvSpPr>
            <a:spLocks noGrp="1"/>
          </p:cNvSpPr>
          <p:nvPr/>
        </p:nvSpPr>
        <p:spPr>
          <a:xfrm>
            <a:off x="552450" y="4959096"/>
            <a:ext cx="5229225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Противостояние между католиками и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протестантами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rcRect l="788" r="788"/>
          <a:stretch>
            <a:fillRect/>
          </a:stretch>
        </p:blipFill>
        <p:spPr>
          <a:xfrm>
            <a:off x="8343900" y="2533650"/>
            <a:ext cx="3200400" cy="1743075"/>
          </a:xfrm>
          <a:prstGeom prst="rect">
            <a:avLst/>
          </a:prstGeom>
        </p:spPr>
      </p:pic>
      <p:sp>
        <p:nvSpPr>
          <p:cNvPr id="10" name="text-8">
            <a:extLst>
              <a:ext uri="{FF2B5EF4-FFF2-40B4-BE49-F238E27FC236}">
                <a16:creationId xmlns:a16="http://schemas.microsoft.com/office/drawing/2014/main" id="{ED4CC23E-A2B9-4DB1-9662-8E9CFFD060C7}"/>
              </a:ext>
            </a:extLst>
          </p:cNvPr>
          <p:cNvSpPr>
            <a:spLocks noGrp="1"/>
          </p:cNvSpPr>
          <p:nvPr/>
        </p:nvSpPr>
        <p:spPr>
          <a:xfrm>
            <a:off x="6534150" y="4467225"/>
            <a:ext cx="5048250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Ч. Парнелл — лидер движения за</a:t>
            </a:r>
          </a:p>
          <a:p>
            <a:pPr algn="l">
              <a:lnSpc>
                <a:spcPct val="96000"/>
              </a:lnSpc>
              <a:buNone/>
              <a:defRPr sz="22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гомруль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6239BCE2-95B7-4773-9DB3-5C1DAEDDA74A}"/>
              </a:ext>
            </a:extLst>
          </p:cNvPr>
          <p:cNvSpPr>
            <a:spLocks noGrp="1"/>
          </p:cNvSpPr>
          <p:nvPr/>
        </p:nvSpPr>
        <p:spPr>
          <a:xfrm>
            <a:off x="6534150" y="5311140"/>
            <a:ext cx="50482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Фении — сторонники независимости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B1B397D3-983E-4D70-B033-15914154EBAA}"/>
              </a:ext>
            </a:extLst>
          </p:cNvPr>
          <p:cNvSpPr>
            <a:spLocks noGrp="1"/>
          </p:cNvSpPr>
          <p:nvPr/>
        </p:nvSpPr>
        <p:spPr>
          <a:xfrm>
            <a:off x="6534150" y="5823585"/>
            <a:ext cx="50482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У. Гладстон — поддерживал гомруль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2E86894F-0206-46BB-BED9-C72F0A7EDC95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30312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0">
            <a:extLst>
              <a:ext uri="{FF2B5EF4-FFF2-40B4-BE49-F238E27FC236}">
                <a16:creationId xmlns:a16="http://schemas.microsoft.com/office/drawing/2014/main" id="{C151E071-010C-451D-A631-F8020477854C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«Мы дали Ирландии голос…» 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CF77A482-AA2B-420A-9B0F-D27511E2BB4C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Ирландский вопрос в XIX — начале XX века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A79A3F68-6F85-4E9F-9CCE-46B91E6D5112}"/>
              </a:ext>
            </a:extLst>
          </p:cNvPr>
          <p:cNvSpPr>
            <a:spLocks noGrp="1"/>
          </p:cNvSpPr>
          <p:nvPr/>
        </p:nvSpPr>
        <p:spPr>
          <a:xfrm>
            <a:off x="571500" y="2047875"/>
            <a:ext cx="51625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Политические итоги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B212FC7-C30E-4272-8B1B-BEB5C9C174AE}"/>
              </a:ext>
            </a:extLst>
          </p:cNvPr>
          <p:cNvSpPr>
            <a:spLocks noGrp="1"/>
          </p:cNvSpPr>
          <p:nvPr/>
        </p:nvSpPr>
        <p:spPr>
          <a:xfrm>
            <a:off x="571500" y="2474595"/>
            <a:ext cx="51625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E33B2A32-77DD-4319-A6CE-CDC68A2BBFE0}"/>
              </a:ext>
            </a:extLst>
          </p:cNvPr>
          <p:cNvSpPr>
            <a:spLocks noGrp="1"/>
          </p:cNvSpPr>
          <p:nvPr/>
        </p:nvSpPr>
        <p:spPr>
          <a:xfrm>
            <a:off x="571500" y="2646045"/>
            <a:ext cx="516255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Неудачи реформ: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FE9F0F00-1FC3-4F1D-A543-190C2AA775FB}"/>
              </a:ext>
            </a:extLst>
          </p:cNvPr>
          <p:cNvSpPr>
            <a:spLocks noGrp="1"/>
          </p:cNvSpPr>
          <p:nvPr/>
        </p:nvSpPr>
        <p:spPr>
          <a:xfrm>
            <a:off x="571500" y="3259836"/>
            <a:ext cx="51625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Провал двух попыток принятия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закона о гомруле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F576DBF1-9419-495E-9E25-C95825A34C3C}"/>
              </a:ext>
            </a:extLst>
          </p:cNvPr>
          <p:cNvSpPr>
            <a:spLocks noGrp="1"/>
          </p:cNvSpPr>
          <p:nvPr/>
        </p:nvSpPr>
        <p:spPr>
          <a:xfrm>
            <a:off x="571500" y="4249293"/>
            <a:ext cx="516255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Сопротивление в парламенте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8A61F1C7-AC63-4EA8-B8E4-F7B3E970D7B7}"/>
              </a:ext>
            </a:extLst>
          </p:cNvPr>
          <p:cNvSpPr>
            <a:spLocks noGrp="1"/>
          </p:cNvSpPr>
          <p:nvPr/>
        </p:nvSpPr>
        <p:spPr>
          <a:xfrm>
            <a:off x="571500" y="4863084"/>
            <a:ext cx="516255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Обострение ситуации в 1912 г.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AEFFAF29-3103-4412-981F-B998242F9C5F}"/>
              </a:ext>
            </a:extLst>
          </p:cNvPr>
          <p:cNvSpPr>
            <a:spLocks noGrp="1"/>
          </p:cNvSpPr>
          <p:nvPr/>
        </p:nvSpPr>
        <p:spPr>
          <a:xfrm>
            <a:off x="6534150" y="2047875"/>
            <a:ext cx="508635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Наследие кризиса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579B925-37B1-4BCC-A87A-5EC0D1A4B905}"/>
              </a:ext>
            </a:extLst>
          </p:cNvPr>
          <p:cNvSpPr>
            <a:spLocks noGrp="1"/>
          </p:cNvSpPr>
          <p:nvPr/>
        </p:nvSpPr>
        <p:spPr>
          <a:xfrm>
            <a:off x="6534150" y="2474595"/>
            <a:ext cx="5086350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01542458-191F-48A8-ADAD-F911C0E3388D}"/>
              </a:ext>
            </a:extLst>
          </p:cNvPr>
          <p:cNvSpPr>
            <a:spLocks noGrp="1"/>
          </p:cNvSpPr>
          <p:nvPr/>
        </p:nvSpPr>
        <p:spPr>
          <a:xfrm>
            <a:off x="6534150" y="2646045"/>
            <a:ext cx="50863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Усиление национального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самосознания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72E60E0A-3758-4824-A4E8-D21C6C15673F}"/>
              </a:ext>
            </a:extLst>
          </p:cNvPr>
          <p:cNvSpPr>
            <a:spLocks noGrp="1"/>
          </p:cNvSpPr>
          <p:nvPr/>
        </p:nvSpPr>
        <p:spPr>
          <a:xfrm>
            <a:off x="6534150" y="3664077"/>
            <a:ext cx="508635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Обострение противоречий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D989DE35-28EE-4DA3-A068-9153DAFA8B00}"/>
              </a:ext>
            </a:extLst>
          </p:cNvPr>
          <p:cNvSpPr>
            <a:spLocks noGrp="1"/>
          </p:cNvSpPr>
          <p:nvPr/>
        </p:nvSpPr>
        <p:spPr>
          <a:xfrm>
            <a:off x="6534150" y="4306443"/>
            <a:ext cx="50863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Накалённая обстановка до начала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Первой мировой войны</a:t>
            </a:r>
          </a:p>
        </p:txBody>
      </p:sp>
      <p:sp>
        <p:nvSpPr>
          <p:cNvPr id="14" name="text-13">
            <a:extLst>
              <a:ext uri="{FF2B5EF4-FFF2-40B4-BE49-F238E27FC236}">
                <a16:creationId xmlns:a16="http://schemas.microsoft.com/office/drawing/2014/main" id="{4202123C-8766-4248-8227-60903C1B2496}"/>
              </a:ext>
            </a:extLst>
          </p:cNvPr>
          <p:cNvSpPr>
            <a:spLocks noGrp="1"/>
          </p:cNvSpPr>
          <p:nvPr/>
        </p:nvSpPr>
        <p:spPr>
          <a:xfrm>
            <a:off x="6534150" y="5324475"/>
            <a:ext cx="508635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Формирование базы для будущих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конфликтов</a:t>
            </a:r>
          </a:p>
        </p:txBody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6EE87136-0C36-43F4-A7E1-1A4B9231386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58528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-0">
            <a:extLst>
              <a:ext uri="{FF2B5EF4-FFF2-40B4-BE49-F238E27FC236}">
                <a16:creationId xmlns:a16="http://schemas.microsoft.com/office/drawing/2014/main" id="{44D642CA-05AD-4D29-B1D1-ABD3A3DF363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«Империя всех империй»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BF47E915-8A7C-45BC-8F04-A8C962F6FF13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Идеология колониализма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525C727F-20CA-47C9-A37B-E54F55AD3E08}"/>
              </a:ext>
            </a:extLst>
          </p:cNvPr>
          <p:cNvSpPr>
            <a:spLocks noGrp="1"/>
          </p:cNvSpPr>
          <p:nvPr/>
        </p:nvSpPr>
        <p:spPr>
          <a:xfrm>
            <a:off x="552450" y="1876425"/>
            <a:ext cx="10934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Идея «бремени белого человека» (Р. Киплинг)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4B4100AB-1D56-4355-9EC4-EFA89ED41150}"/>
              </a:ext>
            </a:extLst>
          </p:cNvPr>
          <p:cNvSpPr>
            <a:spLocks noGrp="1"/>
          </p:cNvSpPr>
          <p:nvPr/>
        </p:nvSpPr>
        <p:spPr>
          <a:xfrm>
            <a:off x="552450" y="2401443"/>
            <a:ext cx="10934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Представление об англичанах как «правящей нации»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419EAD0F-4DBF-4307-A1F4-CA58FE0874DF}"/>
              </a:ext>
            </a:extLst>
          </p:cNvPr>
          <p:cNvSpPr>
            <a:spLocks noGrp="1"/>
          </p:cNvSpPr>
          <p:nvPr/>
        </p:nvSpPr>
        <p:spPr>
          <a:xfrm>
            <a:off x="552450" y="2926461"/>
            <a:ext cx="10934700" cy="37261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Миссия по «цивилизации» колоний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7203D05-529B-4B4A-B678-6F50088DE061}"/>
              </a:ext>
            </a:extLst>
          </p:cNvPr>
          <p:cNvSpPr>
            <a:spLocks noGrp="1"/>
          </p:cNvSpPr>
          <p:nvPr/>
        </p:nvSpPr>
        <p:spPr>
          <a:xfrm>
            <a:off x="552450" y="3590925"/>
            <a:ext cx="11058525" cy="0"/>
          </a:xfrm>
          <a:prstGeom prst="line">
            <a:avLst/>
          </a:prstGeom>
          <a:noFill/>
          <a:ln w="14288">
            <a:solidFill>
              <a:srgbClr val="B19569"/>
            </a:solidFill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9D666F61-A7D8-43D8-AF8B-C78CD78BB96D}"/>
              </a:ext>
            </a:extLst>
          </p:cNvPr>
          <p:cNvSpPr>
            <a:spLocks noGrp="1"/>
          </p:cNvSpPr>
          <p:nvPr/>
        </p:nvSpPr>
        <p:spPr>
          <a:xfrm>
            <a:off x="552450" y="3895725"/>
            <a:ext cx="10982325" cy="514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Значение колоний для метрополии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982FFFF1-8D37-414F-81B4-D99D3018BD80}"/>
              </a:ext>
            </a:extLst>
          </p:cNvPr>
          <p:cNvSpPr>
            <a:spLocks noGrp="1"/>
          </p:cNvSpPr>
          <p:nvPr/>
        </p:nvSpPr>
        <p:spPr>
          <a:xfrm>
            <a:off x="552450" y="4457700"/>
            <a:ext cx="52578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Экономическая роль: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8B1DFB4F-5D84-4E82-8184-04AC5274AA7D}"/>
              </a:ext>
            </a:extLst>
          </p:cNvPr>
          <p:cNvSpPr>
            <a:spLocks noGrp="1"/>
          </p:cNvSpPr>
          <p:nvPr/>
        </p:nvSpPr>
        <p:spPr>
          <a:xfrm>
            <a:off x="552450" y="4884420"/>
            <a:ext cx="5257800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0433ED83-4DEA-4EF3-8874-C43A462D3C0C}"/>
              </a:ext>
            </a:extLst>
          </p:cNvPr>
          <p:cNvSpPr>
            <a:spLocks noGrp="1"/>
          </p:cNvSpPr>
          <p:nvPr/>
        </p:nvSpPr>
        <p:spPr>
          <a:xfrm>
            <a:off x="552450" y="5055870"/>
            <a:ext cx="52578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Поставка сырья для промышленности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EBB32648-5325-4BE9-ACFB-BBBA4D4EE1D9}"/>
              </a:ext>
            </a:extLst>
          </p:cNvPr>
          <p:cNvSpPr>
            <a:spLocks noGrp="1"/>
          </p:cNvSpPr>
          <p:nvPr/>
        </p:nvSpPr>
        <p:spPr>
          <a:xfrm>
            <a:off x="552450" y="5468493"/>
            <a:ext cx="52578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Рынок сбыта товаров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1A200016-6C49-4DF0-80C2-DC04A680E089}"/>
              </a:ext>
            </a:extLst>
          </p:cNvPr>
          <p:cNvSpPr>
            <a:spLocks noGrp="1"/>
          </p:cNvSpPr>
          <p:nvPr/>
        </p:nvSpPr>
        <p:spPr>
          <a:xfrm>
            <a:off x="552450" y="5881116"/>
            <a:ext cx="5257800" cy="317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0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Отвлечение от внутренних проблем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A84C0D52-B0A4-4BEE-A373-06B8A83D74F0}"/>
              </a:ext>
            </a:extLst>
          </p:cNvPr>
          <p:cNvSpPr>
            <a:spLocks noGrp="1"/>
          </p:cNvSpPr>
          <p:nvPr/>
        </p:nvSpPr>
        <p:spPr>
          <a:xfrm>
            <a:off x="6657975" y="4457700"/>
            <a:ext cx="4914900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Социальная поддержка: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1552D68-7115-4A73-8437-A7FE5427200F}"/>
              </a:ext>
            </a:extLst>
          </p:cNvPr>
          <p:cNvSpPr>
            <a:spLocks noGrp="1"/>
          </p:cNvSpPr>
          <p:nvPr/>
        </p:nvSpPr>
        <p:spPr>
          <a:xfrm>
            <a:off x="6657975" y="4884420"/>
            <a:ext cx="4914900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CD6EF785-B4A5-4FFF-9A09-78E048949734}"/>
              </a:ext>
            </a:extLst>
          </p:cNvPr>
          <p:cNvSpPr>
            <a:spLocks noGrp="1"/>
          </p:cNvSpPr>
          <p:nvPr/>
        </p:nvSpPr>
        <p:spPr>
          <a:xfrm>
            <a:off x="6657975" y="5055870"/>
            <a:ext cx="4914900" cy="63779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Распространение империалистических</a:t>
            </a:r>
          </a:p>
          <a:p>
            <a:pPr algn="l">
              <a:lnSpc>
                <a:spcPct val="96000"/>
              </a:lnSpc>
              <a:buNone/>
              <a:defRPr sz="21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настроений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EEB506FB-B69F-4857-99A0-665577914C56}"/>
              </a:ext>
            </a:extLst>
          </p:cNvPr>
          <p:cNvSpPr>
            <a:spLocks noGrp="1"/>
          </p:cNvSpPr>
          <p:nvPr/>
        </p:nvSpPr>
        <p:spPr>
          <a:xfrm>
            <a:off x="6657975" y="5836539"/>
            <a:ext cx="4914900" cy="32842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1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Поддержка разных социальных слоёв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402B7642-73C6-4334-A7AD-3CAC95022FA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79622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0">
            <a:extLst>
              <a:ext uri="{FF2B5EF4-FFF2-40B4-BE49-F238E27FC236}">
                <a16:creationId xmlns:a16="http://schemas.microsoft.com/office/drawing/2014/main" id="{F4FD66B4-B815-4B92-BF9B-100C29608297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«Империя всех империй»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7F299823-CACE-41B8-ACB8-9097249E4A57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Типы британских колоний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980F0473-6EE9-42AC-9095-A29845C55E0D}"/>
              </a:ext>
            </a:extLst>
          </p:cNvPr>
          <p:cNvSpPr>
            <a:spLocks noGrp="1"/>
          </p:cNvSpPr>
          <p:nvPr/>
        </p:nvSpPr>
        <p:spPr>
          <a:xfrm>
            <a:off x="552450" y="2019300"/>
            <a:ext cx="332422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Доминионы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90AFE47-BAF7-404A-9635-0AEC8B261523}"/>
              </a:ext>
            </a:extLst>
          </p:cNvPr>
          <p:cNvSpPr>
            <a:spLocks noGrp="1"/>
          </p:cNvSpPr>
          <p:nvPr/>
        </p:nvSpPr>
        <p:spPr>
          <a:xfrm>
            <a:off x="552450" y="2457069"/>
            <a:ext cx="33242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733FCE24-20AC-436B-87EA-2219F02262BA}"/>
              </a:ext>
            </a:extLst>
          </p:cNvPr>
          <p:cNvSpPr>
            <a:spLocks noGrp="1"/>
          </p:cNvSpPr>
          <p:nvPr/>
        </p:nvSpPr>
        <p:spPr>
          <a:xfrm>
            <a:off x="552450" y="2628519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Колонии с белым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населением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50F07135-ECAC-407E-B825-1A8DD4ACE3AB}"/>
              </a:ext>
            </a:extLst>
          </p:cNvPr>
          <p:cNvSpPr>
            <a:spLocks noGrp="1"/>
          </p:cNvSpPr>
          <p:nvPr/>
        </p:nvSpPr>
        <p:spPr>
          <a:xfrm>
            <a:off x="552450" y="3580257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Имели право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самоуправления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C9F29503-7201-4F31-A7CC-D62555C95B5E}"/>
              </a:ext>
            </a:extLst>
          </p:cNvPr>
          <p:cNvSpPr>
            <a:spLocks noGrp="1"/>
          </p:cNvSpPr>
          <p:nvPr/>
        </p:nvSpPr>
        <p:spPr>
          <a:xfrm>
            <a:off x="552450" y="4531995"/>
            <a:ext cx="3324225" cy="138912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Примеры: Канада (с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1867), Австралия, Новая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Зеландия, Ньюфаундленд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(с 1907)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767E068E-4ED4-47DF-84BD-D223AEDFF042}"/>
              </a:ext>
            </a:extLst>
          </p:cNvPr>
          <p:cNvSpPr>
            <a:spLocks noGrp="1"/>
          </p:cNvSpPr>
          <p:nvPr/>
        </p:nvSpPr>
        <p:spPr>
          <a:xfrm>
            <a:off x="4352925" y="2019300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Колонии с малым</a:t>
            </a:r>
          </a:p>
          <a:p>
            <a:pPr algn="l">
              <a:lnSpc>
                <a:spcPct val="96000"/>
              </a:lnSpc>
              <a:buNone/>
              <a:defRPr sz="232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числом британцев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99FB07F-E2CE-4D09-8882-BB4BE929BE84}"/>
              </a:ext>
            </a:extLst>
          </p:cNvPr>
          <p:cNvSpPr>
            <a:spLocks noGrp="1"/>
          </p:cNvSpPr>
          <p:nvPr/>
        </p:nvSpPr>
        <p:spPr>
          <a:xfrm>
            <a:off x="4352925" y="2799588"/>
            <a:ext cx="33242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316FDF3E-1DB3-4468-9578-BD80268C2AAE}"/>
              </a:ext>
            </a:extLst>
          </p:cNvPr>
          <p:cNvSpPr>
            <a:spLocks noGrp="1"/>
          </p:cNvSpPr>
          <p:nvPr/>
        </p:nvSpPr>
        <p:spPr>
          <a:xfrm>
            <a:off x="4352925" y="2971038"/>
            <a:ext cx="3324225" cy="104660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Острова с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преобладанием местного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населения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3DF2EF39-6AC9-4F49-BF0C-1AD4338A5C9A}"/>
              </a:ext>
            </a:extLst>
          </p:cNvPr>
          <p:cNvSpPr>
            <a:spLocks noGrp="1"/>
          </p:cNvSpPr>
          <p:nvPr/>
        </p:nvSpPr>
        <p:spPr>
          <a:xfrm>
            <a:off x="4352925" y="4265295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Ограниченное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самоуправление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22761545-8BAC-499C-A957-AA97129EB430}"/>
              </a:ext>
            </a:extLst>
          </p:cNvPr>
          <p:cNvSpPr>
            <a:spLocks noGrp="1"/>
          </p:cNvSpPr>
          <p:nvPr/>
        </p:nvSpPr>
        <p:spPr>
          <a:xfrm>
            <a:off x="4352925" y="5217033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Примеры: Ямайка,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Цейлон, Мальта</a:t>
            </a:r>
          </a:p>
        </p:txBody>
      </p:sp>
      <p:sp>
        <p:nvSpPr>
          <p:cNvPr id="13" name="text-12">
            <a:extLst>
              <a:ext uri="{FF2B5EF4-FFF2-40B4-BE49-F238E27FC236}">
                <a16:creationId xmlns:a16="http://schemas.microsoft.com/office/drawing/2014/main" id="{0F912519-5398-4B17-8C20-DB296A17A5C1}"/>
              </a:ext>
            </a:extLst>
          </p:cNvPr>
          <p:cNvSpPr>
            <a:spLocks noGrp="1"/>
          </p:cNvSpPr>
          <p:nvPr/>
        </p:nvSpPr>
        <p:spPr>
          <a:xfrm>
            <a:off x="8153400" y="2019300"/>
            <a:ext cx="332422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325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Коронные колонии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27608A0-389B-447F-9AEE-EA8362C0BF22}"/>
              </a:ext>
            </a:extLst>
          </p:cNvPr>
          <p:cNvSpPr>
            <a:spLocks noGrp="1"/>
          </p:cNvSpPr>
          <p:nvPr/>
        </p:nvSpPr>
        <p:spPr>
          <a:xfrm>
            <a:off x="8153400" y="2457069"/>
            <a:ext cx="332422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5" name="text-14">
            <a:extLst>
              <a:ext uri="{FF2B5EF4-FFF2-40B4-BE49-F238E27FC236}">
                <a16:creationId xmlns:a16="http://schemas.microsoft.com/office/drawing/2014/main" id="{28B37709-FD21-4CF7-9C96-E4C2D9C40935}"/>
              </a:ext>
            </a:extLst>
          </p:cNvPr>
          <p:cNvSpPr>
            <a:spLocks noGrp="1"/>
          </p:cNvSpPr>
          <p:nvPr/>
        </p:nvSpPr>
        <p:spPr>
          <a:xfrm>
            <a:off x="8153400" y="2628519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Прямое управление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метрополией</a:t>
            </a:r>
          </a:p>
        </p:txBody>
      </p:sp>
      <p:sp>
        <p:nvSpPr>
          <p:cNvPr id="16" name="text-15">
            <a:extLst>
              <a:ext uri="{FF2B5EF4-FFF2-40B4-BE49-F238E27FC236}">
                <a16:creationId xmlns:a16="http://schemas.microsoft.com/office/drawing/2014/main" id="{C74D0AE6-5EEC-4202-988E-72B65EADFBA2}"/>
              </a:ext>
            </a:extLst>
          </p:cNvPr>
          <p:cNvSpPr>
            <a:spLocks noGrp="1"/>
          </p:cNvSpPr>
          <p:nvPr/>
        </p:nvSpPr>
        <p:spPr>
          <a:xfrm>
            <a:off x="8153400" y="3580257"/>
            <a:ext cx="3324225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Жёсткий контроль над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местным населением</a:t>
            </a:r>
          </a:p>
        </p:txBody>
      </p:sp>
      <p:sp>
        <p:nvSpPr>
          <p:cNvPr id="17" name="text-16">
            <a:extLst>
              <a:ext uri="{FF2B5EF4-FFF2-40B4-BE49-F238E27FC236}">
                <a16:creationId xmlns:a16="http://schemas.microsoft.com/office/drawing/2014/main" id="{1C4CE6E8-8192-48F5-9092-23B3D46B6C07}"/>
              </a:ext>
            </a:extLst>
          </p:cNvPr>
          <p:cNvSpPr>
            <a:spLocks noGrp="1"/>
          </p:cNvSpPr>
          <p:nvPr/>
        </p:nvSpPr>
        <p:spPr>
          <a:xfrm>
            <a:off x="8153400" y="4531995"/>
            <a:ext cx="332422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Главный пример — Индия</a:t>
            </a:r>
          </a:p>
        </p:txBody>
      </p:sp>
      <p:sp>
        <p:nvSpPr>
          <p:cNvPr id="18" name="text-17">
            <a:extLst>
              <a:ext uri="{FF2B5EF4-FFF2-40B4-BE49-F238E27FC236}">
                <a16:creationId xmlns:a16="http://schemas.microsoft.com/office/drawing/2014/main" id="{7D6F2E7A-715B-4A56-B4F9-BCBC8B4E46BF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42948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0">
            <a:extLst>
              <a:ext uri="{FF2B5EF4-FFF2-40B4-BE49-F238E27FC236}">
                <a16:creationId xmlns:a16="http://schemas.microsoft.com/office/drawing/2014/main" id="{F8DEBD26-871E-49DB-BB54-776B5AFBEE89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72D3C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72D3C"/>
                </a:solidFill>
                <a:latin typeface="Georgia"/>
                <a:ea typeface="Georgia"/>
                <a:cs typeface="Georgia"/>
              </a:rPr>
              <a:t>«Империя всех империй»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97572E45-D980-4DBD-ABF7-2DC346736DE7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Особенности управления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95070" y="1762125"/>
            <a:ext cx="3088561" cy="4438650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A80C4D2E-9BC7-4837-9BE2-422F9B442EEC}"/>
              </a:ext>
            </a:extLst>
          </p:cNvPr>
          <p:cNvSpPr>
            <a:spLocks noGrp="1"/>
          </p:cNvSpPr>
          <p:nvPr/>
        </p:nvSpPr>
        <p:spPr>
          <a:xfrm>
            <a:off x="561975" y="1990725"/>
            <a:ext cx="71151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Сложности управления: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C940FC1-DFDE-45C1-9E4A-573AF4A3E56D}"/>
              </a:ext>
            </a:extLst>
          </p:cNvPr>
          <p:cNvSpPr>
            <a:spLocks noGrp="1"/>
          </p:cNvSpPr>
          <p:nvPr/>
        </p:nvSpPr>
        <p:spPr>
          <a:xfrm>
            <a:off x="561975" y="2417445"/>
            <a:ext cx="711517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7B9C7E3-D0EF-404E-9433-DFE080F40204}"/>
              </a:ext>
            </a:extLst>
          </p:cNvPr>
          <p:cNvSpPr>
            <a:spLocks noGrp="1"/>
          </p:cNvSpPr>
          <p:nvPr/>
        </p:nvSpPr>
        <p:spPr>
          <a:xfrm>
            <a:off x="561975" y="2588895"/>
            <a:ext cx="711517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Разнородность владений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4C323437-943D-4E57-9979-9A484C58959E}"/>
              </a:ext>
            </a:extLst>
          </p:cNvPr>
          <p:cNvSpPr>
            <a:spLocks noGrp="1"/>
          </p:cNvSpPr>
          <p:nvPr/>
        </p:nvSpPr>
        <p:spPr>
          <a:xfrm>
            <a:off x="561975" y="3121914"/>
            <a:ext cx="711517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Необходимость адаптации подходов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5D8144D3-9FA4-4EAC-9183-FFDEB80E10F7}"/>
              </a:ext>
            </a:extLst>
          </p:cNvPr>
          <p:cNvSpPr>
            <a:spLocks noGrp="1"/>
          </p:cNvSpPr>
          <p:nvPr/>
        </p:nvSpPr>
        <p:spPr>
          <a:xfrm>
            <a:off x="561975" y="3654933"/>
            <a:ext cx="7115175" cy="36156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Сохранение контроля над обширными территориями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54C9F462-97A5-49D2-8A90-62BD910438BB}"/>
              </a:ext>
            </a:extLst>
          </p:cNvPr>
          <p:cNvSpPr>
            <a:spLocks noGrp="1"/>
          </p:cNvSpPr>
          <p:nvPr/>
        </p:nvSpPr>
        <p:spPr>
          <a:xfrm>
            <a:off x="561975" y="4229100"/>
            <a:ext cx="71151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1">
                <a:solidFill>
                  <a:srgbClr val="8D343D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8D343D"/>
                </a:solidFill>
                <a:latin typeface="Calibri"/>
                <a:ea typeface="Calibri"/>
                <a:cs typeface="Calibri"/>
              </a:rPr>
              <a:t>Социальные аспекты: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78B8019-3197-40CE-9DFB-A07CAF0E7621}"/>
              </a:ext>
            </a:extLst>
          </p:cNvPr>
          <p:cNvSpPr>
            <a:spLocks noGrp="1"/>
          </p:cNvSpPr>
          <p:nvPr/>
        </p:nvSpPr>
        <p:spPr>
          <a:xfrm>
            <a:off x="561975" y="4655820"/>
            <a:ext cx="7115175" cy="0"/>
          </a:xfrm>
          <a:prstGeom prst="line">
            <a:avLst/>
          </a:prstGeom>
          <a:noFill/>
          <a:ln w="14288">
            <a:solidFill>
              <a:srgbClr val="8D343D"/>
            </a:solidFill>
          </a:ln>
        </p:spPr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2FB3D819-A684-4F46-83D4-76C216D15D9A}"/>
              </a:ext>
            </a:extLst>
          </p:cNvPr>
          <p:cNvSpPr>
            <a:spLocks noGrp="1"/>
          </p:cNvSpPr>
          <p:nvPr/>
        </p:nvSpPr>
        <p:spPr>
          <a:xfrm>
            <a:off x="561975" y="4827270"/>
            <a:ext cx="71151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Распространение расистских идей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EC751F0F-AE8B-4BB6-872B-F090628ECF92}"/>
              </a:ext>
            </a:extLst>
          </p:cNvPr>
          <p:cNvSpPr>
            <a:spLocks noGrp="1"/>
          </p:cNvSpPr>
          <p:nvPr/>
        </p:nvSpPr>
        <p:spPr>
          <a:xfrm>
            <a:off x="561975" y="5349240"/>
            <a:ext cx="71151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Формирование имперского сознания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562B7CAD-25A0-4C03-8B59-5C2EB61E025F}"/>
              </a:ext>
            </a:extLst>
          </p:cNvPr>
          <p:cNvSpPr>
            <a:spLocks noGrp="1"/>
          </p:cNvSpPr>
          <p:nvPr/>
        </p:nvSpPr>
        <p:spPr>
          <a:xfrm>
            <a:off x="561975" y="5871210"/>
            <a:ext cx="711517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72D3C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72D3C"/>
                </a:solidFill>
                <a:latin typeface="Calibri"/>
                <a:ea typeface="Calibri"/>
                <a:cs typeface="Calibri"/>
              </a:rPr>
              <a:t>Экономическая интеграция колоний с метрополией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EE940F1D-76C3-4D23-BC25-8E00B301DAF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672435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1428</Words>
  <Application>Microsoft Office PowerPoint</Application>
  <DocSecurity>0</DocSecurity>
  <PresentationFormat>Широкоэкранный</PresentationFormat>
  <Paragraphs>396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2026-10-03T11:42:53Z</dcterms:created>
  <dcterms:modified xsi:type="dcterms:W3CDTF">2026-10-05T17:25:35Z</dcterms:modified>
</cp:coreProperties>
</file>