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14BC0-4C8A-9C94-2588-6B20795169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875BDF-14FE-E639-F994-55AE1F3A8B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4DCF00-B167-0B71-DE24-816CE7A2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CC94-D85B-4C92-B07E-FE09126D841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347896-0128-291D-7FEA-5D7FE1130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CA437-81FB-9B36-9E27-D51AA9318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CA15-8ED6-4B6F-9282-101C138CE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274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E4A48-B514-7B93-70C0-BCF8A4759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611F3E-0EA4-6D15-1B9B-8F93D80C7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E78E4E-362A-0D41-6A99-68C4FE91D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CC94-D85B-4C92-B07E-FE09126D841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C849E7-F201-A8C9-DCDC-3198F71CE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0E1529-EE4A-CA5F-4A6E-0D94A4892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CA15-8ED6-4B6F-9282-101C138CE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601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80396-A13F-B8E6-39F2-B94653167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6BC5B6-7E1B-25BB-91FB-4A9FF00E7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B29161-C80C-C081-E67E-099766CEC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CC94-D85B-4C92-B07E-FE09126D841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DBE6A0-07AA-F8F0-66FB-65C3ED7E7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ED368D-4DD8-BA78-3870-3A6C856EB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CA15-8ED6-4B6F-9282-101C138CE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31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5A571-C0A2-72B7-3053-75EC49198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340015-013B-8F47-1959-9B31687C0F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225D40-661D-0DD6-D876-E86B1220A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17061A-8BBF-F53F-DAFD-3C23364B6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CC94-D85B-4C92-B07E-FE09126D841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871750-1984-775B-381B-884AEE062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6702B2-0C57-1993-0AFE-51EB4D9A7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CA15-8ED6-4B6F-9282-101C138CE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83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C6A31D-16C6-CC84-03DB-D2B474475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D0B396-7784-FF3D-8229-4E2361B6A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48B4F8-7FCA-A09E-6C20-1ED68F9C1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8388050-E17C-A26F-7975-5F40C351B8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E8F08E8-C9E9-24EE-A883-B4ADD18795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B511C9B-1502-9B55-A1A8-CC680D064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CC94-D85B-4C92-B07E-FE09126D841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0E5A44E-395B-51A7-E555-6E38DB25E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278A368-3E0F-B2A8-5FF7-ED94A120F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CA15-8ED6-4B6F-9282-101C138CE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188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63220F-78E4-1ECD-2012-0711C1980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CAB7052-F517-839C-69F1-2E35F932F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CC94-D85B-4C92-B07E-FE09126D841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E89E5ED-868D-5496-DEC5-583311408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1F5567F-2367-A2B4-5969-F8AC206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CA15-8ED6-4B6F-9282-101C138CE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3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AB3BF96-7B48-CED5-EA6B-57DE3FF45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CC94-D85B-4C92-B07E-FE09126D841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80D8116-5EB2-3ADF-267A-131624FBB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EB0EB5-7D3A-D4FC-5FC2-756E511E1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CA15-8ED6-4B6F-9282-101C138CE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000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65D854-E569-E86C-3992-DBCE9E4E8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8A9C21-4B0D-88A5-033B-39898C561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7E7AD3-DDAE-450D-FFD3-8D701A4FF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C7A254-E31D-23B9-CA14-E5AC57BA7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CC94-D85B-4C92-B07E-FE09126D841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06EDB7-9DCB-A470-C4E3-13C23DFE5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EB127B-F0C5-C4B2-2337-A86EA81EB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CA15-8ED6-4B6F-9282-101C138CE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423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C03DF-F149-58BF-38CD-BCDAB5EF2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FA1F65A-C4E2-6DAF-6368-666195D134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436C08-DE40-BE1B-1299-BD94EBA65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88D417C-9912-32E3-EB4C-5FBE8A66B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CC94-D85B-4C92-B07E-FE09126D841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F34BFD-07FF-D009-42D1-1C7A983C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096EBC-336F-3018-CC9B-FC5414130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CA15-8ED6-4B6F-9282-101C138CE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146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87EE40-856E-178C-E24D-AB5A34CD8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D45F3F-AFFA-4538-FF5E-06C793E1B2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4DDF12-1907-A9FF-648E-875F3A695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CC94-D85B-4C92-B07E-FE09126D841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396434-F80E-77C0-7CA0-A7D6522D7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7F6A6B-74CA-E56F-2F28-82AE1BE75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CA15-8ED6-4B6F-9282-101C138CE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263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E417C7A-38E6-DB95-6591-907800143E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534B99-5E4C-E868-973C-D94EEB4FC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7AD7F0-C57F-5BB1-1784-581C08D9C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CC94-D85B-4C92-B07E-FE09126D841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06D1EB-8BD6-887F-9C76-3A3524B8D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B4E147-A3F7-99E9-ED48-3E0C0FF82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DCA15-8ED6-4B6F-9282-101C138CE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170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7A6843-B675-F65B-1B34-610BB5550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FCFA8B-9B7D-806A-60C1-689A774C8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3D1FCA-32FB-9F3E-36C4-A000174CB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1CC94-D85B-4C92-B07E-FE09126D841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968DF5-FAA9-C3AF-DB8E-4727763519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06C9F4-1167-9DDA-FE2C-6D1BF32AC1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6DCA15-8ED6-4B6F-9282-101C138CE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19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8E172B5-078E-5498-C1C1-81091960E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1371600"/>
            <a:ext cx="5207000" cy="1618488"/>
          </a:xfrm>
        </p:spPr>
        <p:txBody>
          <a:bodyPr wrap="square" lIns="0" tIns="0" rIns="0" bIns="0" anchor="t">
            <a:noAutofit/>
          </a:bodyPr>
          <a:lstStyle/>
          <a:p>
            <a:pPr>
              <a:spcBef>
                <a:spcPts val="0"/>
              </a:spcBef>
            </a:pPr>
            <a:r>
              <a:rPr lang="ru-RU" sz="118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США:</a:t>
            </a:r>
          </a:p>
        </p:txBody>
      </p:sp>
      <p:sp>
        <p:nvSpPr>
          <p:cNvPr id="3" name="Currier &amp; Ives - Brooklyn Bridge 1883 mat">
            <a:extLst>
              <a:ext uri="{FF2B5EF4-FFF2-40B4-BE49-F238E27FC236}">
                <a16:creationId xmlns:a16="http://schemas.microsoft.com/office/drawing/2014/main" id="{230E96E6-F4B5-DC49-68DC-A95F62F8C2FC}"/>
              </a:ext>
            </a:extLst>
          </p:cNvPr>
          <p:cNvSpPr/>
          <p:nvPr/>
        </p:nvSpPr>
        <p:spPr>
          <a:xfrm>
            <a:off x="5892800" y="1270000"/>
            <a:ext cx="5689600" cy="43942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urrier &amp; Ives - Brooklyn Bridge 1883" descr="«Большой подвесной мост через Ист-Ривер между Нью-Йорком и Бруклином». Литография Currier &amp; Ives, 1883. Библиотека Конгресса США">
            <a:extLst>
              <a:ext uri="{FF2B5EF4-FFF2-40B4-BE49-F238E27FC236}">
                <a16:creationId xmlns:a16="http://schemas.microsoft.com/office/drawing/2014/main" id="{55F1DF66-86B4-29F3-CDAD-1A045C28339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1371600"/>
            <a:ext cx="5486400" cy="4191000"/>
          </a:xfrm>
          <a:prstGeom prst="rect">
            <a:avLst/>
          </a:prstGeom>
        </p:spPr>
      </p:pic>
      <p:sp>
        <p:nvSpPr>
          <p:cNvPr id="6" name="Subtitle">
            <a:extLst>
              <a:ext uri="{FF2B5EF4-FFF2-40B4-BE49-F238E27FC236}">
                <a16:creationId xmlns:a16="http://schemas.microsoft.com/office/drawing/2014/main" id="{A8435C71-C280-CDE1-861B-F120F9A64839}"/>
              </a:ext>
            </a:extLst>
          </p:cNvPr>
          <p:cNvSpPr txBox="1"/>
          <p:nvPr/>
        </p:nvSpPr>
        <p:spPr>
          <a:xfrm>
            <a:off x="609600" y="3091688"/>
            <a:ext cx="5080000" cy="12161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4200" b="1" i="1" dirty="0">
                <a:solidFill>
                  <a:srgbClr val="9B1B30"/>
                </a:solidFill>
                <a:latin typeface="Bookman Old Style" panose="02050604050505020204" pitchFamily="18" charset="0"/>
              </a:rPr>
              <a:t>«позолоченный век»</a:t>
            </a:r>
          </a:p>
        </p:txBody>
      </p:sp>
      <p:cxnSp>
        <p:nvCxnSpPr>
          <p:cNvPr id="7" name="Rule thick">
            <a:extLst>
              <a:ext uri="{FF2B5EF4-FFF2-40B4-BE49-F238E27FC236}">
                <a16:creationId xmlns:a16="http://schemas.microsoft.com/office/drawing/2014/main" id="{2717C35B-899D-4CE4-29EA-30231C89D035}"/>
              </a:ext>
            </a:extLst>
          </p:cNvPr>
          <p:cNvCxnSpPr/>
          <p:nvPr/>
        </p:nvCxnSpPr>
        <p:spPr>
          <a:xfrm>
            <a:off x="609600" y="4587240"/>
            <a:ext cx="49784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ule thin">
            <a:extLst>
              <a:ext uri="{FF2B5EF4-FFF2-40B4-BE49-F238E27FC236}">
                <a16:creationId xmlns:a16="http://schemas.microsoft.com/office/drawing/2014/main" id="{192B2EC6-FEA9-9B74-0CF6-2D7D567CF120}"/>
              </a:ext>
            </a:extLst>
          </p:cNvPr>
          <p:cNvCxnSpPr/>
          <p:nvPr/>
        </p:nvCxnSpPr>
        <p:spPr>
          <a:xfrm>
            <a:off x="609600" y="4644390"/>
            <a:ext cx="49784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Grade">
            <a:extLst>
              <a:ext uri="{FF2B5EF4-FFF2-40B4-BE49-F238E27FC236}">
                <a16:creationId xmlns:a16="http://schemas.microsoft.com/office/drawing/2014/main" id="{8173E1C6-DDE8-B8CA-CF0D-3D0AD45B9784}"/>
              </a:ext>
            </a:extLst>
          </p:cNvPr>
          <p:cNvSpPr txBox="1"/>
          <p:nvPr/>
        </p:nvSpPr>
        <p:spPr>
          <a:xfrm>
            <a:off x="609600" y="711200"/>
            <a:ext cx="3810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spc="200" dirty="0">
                <a:solidFill>
                  <a:srgbClr val="B08D4A"/>
                </a:solidFill>
                <a:latin typeface="Bookman Old Style" panose="02050604050505020204" pitchFamily="18" charset="0"/>
              </a:rPr>
              <a:t>9 класс</a:t>
            </a:r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5A4AC8E6-8EFA-3DDE-40B1-4B491A820246}"/>
              </a:ext>
            </a:extLst>
          </p:cNvPr>
          <p:cNvCxnSpPr/>
          <p:nvPr/>
        </p:nvCxnSpPr>
        <p:spPr>
          <a:xfrm>
            <a:off x="609600" y="1168400"/>
            <a:ext cx="3200400" cy="0"/>
          </a:xfrm>
          <a:prstGeom prst="line">
            <a:avLst/>
          </a:prstGeom>
          <a:ln w="9525">
            <a:solidFill>
              <a:srgbClr val="B08D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9DC5DFE5-4CC4-F386-90F2-BCFB7E112E1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054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256A8FC-33D4-86F5-ADF9-B1F5296C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0" y="1168400"/>
            <a:ext cx="9652000" cy="508000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600" spc="150" dirty="0">
                <a:solidFill>
                  <a:srgbClr val="D6BD86"/>
                </a:solidFill>
                <a:latin typeface="Bookman Old Style" panose="02050604050505020204" pitchFamily="18" charset="0"/>
              </a:rPr>
              <a:t>Основной вопрос урока</a:t>
            </a:r>
          </a:p>
        </p:txBody>
      </p:sp>
      <p:sp>
        <p:nvSpPr>
          <p:cNvPr id="3" name="Frame outer">
            <a:extLst>
              <a:ext uri="{FF2B5EF4-FFF2-40B4-BE49-F238E27FC236}">
                <a16:creationId xmlns:a16="http://schemas.microsoft.com/office/drawing/2014/main" id="{19C224E7-8B64-3B1B-698F-F9BCA77ED62E}"/>
              </a:ext>
            </a:extLst>
          </p:cNvPr>
          <p:cNvSpPr/>
          <p:nvPr/>
        </p:nvSpPr>
        <p:spPr>
          <a:xfrm>
            <a:off x="914400" y="660400"/>
            <a:ext cx="10363200" cy="5334000"/>
          </a:xfrm>
          <a:prstGeom prst="rect">
            <a:avLst/>
          </a:prstGeom>
          <a:noFill/>
          <a:ln w="9525" cap="flat" cmpd="sng" algn="ctr">
            <a:solidFill>
              <a:srgbClr val="D6BD8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Frame inner">
            <a:extLst>
              <a:ext uri="{FF2B5EF4-FFF2-40B4-BE49-F238E27FC236}">
                <a16:creationId xmlns:a16="http://schemas.microsoft.com/office/drawing/2014/main" id="{9F94E8CA-7293-E685-0B47-D6899BBA8403}"/>
              </a:ext>
            </a:extLst>
          </p:cNvPr>
          <p:cNvSpPr/>
          <p:nvPr/>
        </p:nvSpPr>
        <p:spPr>
          <a:xfrm>
            <a:off x="1016000" y="762000"/>
            <a:ext cx="10160000" cy="5130800"/>
          </a:xfrm>
          <a:prstGeom prst="rect">
            <a:avLst/>
          </a:prstGeom>
          <a:noFill/>
          <a:ln w="25400" cap="flat" cmpd="sng" algn="ctr">
            <a:solidFill>
              <a:srgbClr val="B08D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Rule">
            <a:extLst>
              <a:ext uri="{FF2B5EF4-FFF2-40B4-BE49-F238E27FC236}">
                <a16:creationId xmlns:a16="http://schemas.microsoft.com/office/drawing/2014/main" id="{725AB8EF-5296-0A67-4B94-C937242DFE3C}"/>
              </a:ext>
            </a:extLst>
          </p:cNvPr>
          <p:cNvCxnSpPr/>
          <p:nvPr/>
        </p:nvCxnSpPr>
        <p:spPr>
          <a:xfrm>
            <a:off x="4826000" y="1854200"/>
            <a:ext cx="2540000" cy="0"/>
          </a:xfrm>
          <a:prstGeom prst="line">
            <a:avLst/>
          </a:prstGeom>
          <a:ln w="9525">
            <a:solidFill>
              <a:srgbClr val="D6B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ozenge">
            <a:extLst>
              <a:ext uri="{FF2B5EF4-FFF2-40B4-BE49-F238E27FC236}">
                <a16:creationId xmlns:a16="http://schemas.microsoft.com/office/drawing/2014/main" id="{A20F707C-C3BF-682B-13BC-9BA8D3C2799C}"/>
              </a:ext>
            </a:extLst>
          </p:cNvPr>
          <p:cNvSpPr/>
          <p:nvPr/>
        </p:nvSpPr>
        <p:spPr>
          <a:xfrm>
            <a:off x="6045200" y="1803400"/>
            <a:ext cx="101600" cy="101600"/>
          </a:xfrm>
          <a:prstGeom prst="diamond">
            <a:avLst/>
          </a:prstGeom>
          <a:solidFill>
            <a:srgbClr val="9B1B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Key question">
            <a:extLst>
              <a:ext uri="{FF2B5EF4-FFF2-40B4-BE49-F238E27FC236}">
                <a16:creationId xmlns:a16="http://schemas.microsoft.com/office/drawing/2014/main" id="{03704B45-63E9-D1EC-80D4-A3D44EE66654}"/>
              </a:ext>
            </a:extLst>
          </p:cNvPr>
          <p:cNvSpPr txBox="1"/>
          <p:nvPr/>
        </p:nvSpPr>
        <p:spPr>
          <a:xfrm>
            <a:off x="1422400" y="2133600"/>
            <a:ext cx="9347200" cy="3302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ru-RU" sz="4000" b="1" dirty="0">
                <a:solidFill>
                  <a:srgbClr val="F3ECDD"/>
                </a:solidFill>
                <a:latin typeface="Bookman Old Style" panose="02050604050505020204" pitchFamily="18" charset="0"/>
              </a:rPr>
              <a:t>Почему при </a:t>
            </a:r>
            <a:r>
              <a:rPr lang="ru-RU" sz="4000" b="1" dirty="0">
                <a:solidFill>
                  <a:srgbClr val="D6BD86"/>
                </a:solidFill>
                <a:latin typeface="Bookman Old Style" panose="02050604050505020204" pitchFamily="18" charset="0"/>
              </a:rPr>
              <a:t>огромных экономических успехах</a:t>
            </a:r>
            <a:r>
              <a:rPr lang="ru-RU" sz="4000" b="1" dirty="0">
                <a:solidFill>
                  <a:srgbClr val="F3ECDD"/>
                </a:solidFill>
                <a:latin typeface="Bookman Old Style" panose="02050604050505020204" pitchFamily="18" charset="0"/>
              </a:rPr>
              <a:t> в США сохранялось значительное количество </a:t>
            </a:r>
            <a:r>
              <a:rPr lang="ru-RU" sz="4000" b="1" dirty="0">
                <a:solidFill>
                  <a:srgbClr val="F2B8B8"/>
                </a:solidFill>
                <a:latin typeface="Bookman Old Style" panose="02050604050505020204" pitchFamily="18" charset="0"/>
              </a:rPr>
              <a:t>внутренних проблем</a:t>
            </a:r>
            <a:r>
              <a:rPr lang="ru-RU" sz="4000" b="1" dirty="0">
                <a:solidFill>
                  <a:srgbClr val="F3ECDD"/>
                </a:solidFill>
                <a:latin typeface="Bookman Old Style" panose="02050604050505020204" pitchFamily="18" charset="0"/>
              </a:rPr>
              <a:t>?</a:t>
            </a:r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0F6E3338-9405-B60B-BE82-5247C35EB70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679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FA01C37-7C26-5A6E-4B10-A84B4C8E3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Основные термины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02D13B0A-03EC-1E4D-1FE3-D2FF58CDBB41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63D7F4D2-EB62-0B67-A199-BF258A3102CE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rms">
            <a:extLst>
              <a:ext uri="{FF2B5EF4-FFF2-40B4-BE49-F238E27FC236}">
                <a16:creationId xmlns:a16="http://schemas.microsoft.com/office/drawing/2014/main" id="{D8A14AF2-DCC0-8552-0B1D-B34EF712F70F}"/>
              </a:ext>
            </a:extLst>
          </p:cNvPr>
          <p:cNvSpPr txBox="1"/>
          <p:nvPr/>
        </p:nvSpPr>
        <p:spPr>
          <a:xfrm>
            <a:off x="609600" y="1238758"/>
            <a:ext cx="7264400" cy="5013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ru-RU" sz="23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Реконструкция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 — период в истории США </a:t>
            </a:r>
            <a:r>
              <a:rPr lang="ru-RU" sz="2000" b="1" dirty="0">
                <a:solidFill>
                  <a:srgbClr val="1B2440"/>
                </a:solidFill>
                <a:latin typeface="Calibri" panose="020F0502020204030204" pitchFamily="34" charset="0"/>
              </a:rPr>
              <a:t>(1865–1877)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, когда происходила интеграция южных штатов в состав страны после Гражданской войны, отмена рабства и восстановление государственности.</a:t>
            </a:r>
          </a:p>
          <a:p>
            <a:pPr>
              <a:spcAft>
                <a:spcPts val="1200"/>
              </a:spcAft>
            </a:pPr>
            <a:r>
              <a:rPr lang="ru-RU" sz="23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Чёрные кодексы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 — законы, принятые в южных штатах после Гражданской войны, которые создавали для афроамериканцев условия, близкие к рабским. Ограничивали их права: запрещали занимать государственные должности, давать показания против белых в суде, ограничивали предпринимательскую деятельность и избирательные права.</a:t>
            </a:r>
          </a:p>
          <a:p>
            <a:pPr>
              <a:spcAft>
                <a:spcPts val="1200"/>
              </a:spcAft>
            </a:pPr>
            <a:r>
              <a:rPr lang="ru-RU" sz="23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Сегрегация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 — политика принудительного разделения населения по расовому, национальному или религиозному признаку. В США проявлялась в раздельном проживании, обучении, использовании общественного транспорта для белых и афроамериканцев.</a:t>
            </a:r>
          </a:p>
        </p:txBody>
      </p:sp>
      <p:sp>
        <p:nvSpPr>
          <p:cNvPr id="6" name="Reconstruction allegory 1867 mat">
            <a:extLst>
              <a:ext uri="{FF2B5EF4-FFF2-40B4-BE49-F238E27FC236}">
                <a16:creationId xmlns:a16="http://schemas.microsoft.com/office/drawing/2014/main" id="{F0D1DBDE-9F7F-50E4-94A6-8CCCE820C946}"/>
              </a:ext>
            </a:extLst>
          </p:cNvPr>
          <p:cNvSpPr/>
          <p:nvPr/>
        </p:nvSpPr>
        <p:spPr>
          <a:xfrm>
            <a:off x="8026400" y="1289558"/>
            <a:ext cx="3556000" cy="28829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Reconstruction allegory 1867" descr="«Реконструкция». Аллегорическая гравюра по картине Х. Бейтмена, 1867. Библиотека Конгресса США">
            <a:extLst>
              <a:ext uri="{FF2B5EF4-FFF2-40B4-BE49-F238E27FC236}">
                <a16:creationId xmlns:a16="http://schemas.microsoft.com/office/drawing/2014/main" id="{BD055FC4-AA3B-DED8-1344-878EF89035E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391158"/>
            <a:ext cx="3352800" cy="2679700"/>
          </a:xfrm>
          <a:prstGeom prst="rect">
            <a:avLst/>
          </a:prstGeom>
        </p:spPr>
      </p:pic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0484F0A4-9E72-71FC-5E7D-6C1F20B9B73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458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F5174FC-6413-6CE7-F061-37CF37556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Основные персоналии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D892C08C-3A8D-8A82-C4DA-36E14C9B5ACF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9B72BF93-ED6C-A523-B25A-DAF34A8495D6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Rutherford B. Hayes - Brady studio" descr="Ратерфорд Б. Хейс. Фото студии М. Брейди, 1870-е гг. Библиотека Конгресса США">
            <a:extLst>
              <a:ext uri="{FF2B5EF4-FFF2-40B4-BE49-F238E27FC236}">
                <a16:creationId xmlns:a16="http://schemas.microsoft.com/office/drawing/2014/main" id="{652D785A-85D0-42A5-DAD1-1A9AFB8E48F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1340358"/>
            <a:ext cx="1574800" cy="1981200"/>
          </a:xfrm>
          <a:prstGeom prst="ellipse">
            <a:avLst/>
          </a:prstGeom>
          <a:ln w="15875">
            <a:solidFill>
              <a:srgbClr val="B08D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Rutherford B. Hayes - Brady studio ring">
            <a:extLst>
              <a:ext uri="{FF2B5EF4-FFF2-40B4-BE49-F238E27FC236}">
                <a16:creationId xmlns:a16="http://schemas.microsoft.com/office/drawing/2014/main" id="{FC4FE4F3-5EB2-DEB2-4C69-F8DFDE130889}"/>
              </a:ext>
            </a:extLst>
          </p:cNvPr>
          <p:cNvSpPr/>
          <p:nvPr/>
        </p:nvSpPr>
        <p:spPr>
          <a:xfrm>
            <a:off x="2336800" y="1264158"/>
            <a:ext cx="1727200" cy="2133600"/>
          </a:xfrm>
          <a:prstGeom prst="ellipse">
            <a:avLst/>
          </a:prstGeom>
          <a:noFill/>
          <a:ln w="9525" cap="flat" cmpd="sng" algn="ctr">
            <a:solidFill>
              <a:srgbClr val="B08D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Person 1">
            <a:extLst>
              <a:ext uri="{FF2B5EF4-FFF2-40B4-BE49-F238E27FC236}">
                <a16:creationId xmlns:a16="http://schemas.microsoft.com/office/drawing/2014/main" id="{98DD59FE-E82E-8D1E-4FE4-E3315490C562}"/>
              </a:ext>
            </a:extLst>
          </p:cNvPr>
          <p:cNvSpPr txBox="1"/>
          <p:nvPr/>
        </p:nvSpPr>
        <p:spPr>
          <a:xfrm>
            <a:off x="609600" y="3575558"/>
            <a:ext cx="5181600" cy="2575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 err="1">
                <a:solidFill>
                  <a:srgbClr val="9B1B30"/>
                </a:solidFill>
                <a:latin typeface="Bookman Old Style" panose="02050604050505020204" pitchFamily="18" charset="0"/>
              </a:rPr>
              <a:t>Ратерфорд</a:t>
            </a:r>
            <a:r>
              <a:rPr lang="ru-RU" sz="22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 </a:t>
            </a:r>
            <a:r>
              <a:rPr lang="ru-RU" sz="2200" b="1" dirty="0" err="1">
                <a:solidFill>
                  <a:srgbClr val="9B1B30"/>
                </a:solidFill>
                <a:latin typeface="Bookman Old Style" panose="02050604050505020204" pitchFamily="18" charset="0"/>
              </a:rPr>
              <a:t>Бёрчард</a:t>
            </a:r>
            <a:r>
              <a:rPr lang="ru-RU" sz="22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 Хейс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 — </a:t>
            </a:r>
            <a:r>
              <a:rPr lang="ru-RU" sz="2100" b="1" dirty="0">
                <a:solidFill>
                  <a:srgbClr val="1B2440"/>
                </a:solidFill>
                <a:latin typeface="Calibri" panose="020F0502020204030204" pitchFamily="34" charset="0"/>
              </a:rPr>
              <a:t>19-й президент США (1877–1881)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, при котором формально завершилась эпоха Реконструкции. Его избрание было результатом компромисса между республиканцами и демократами, что положило конец военному управлению на Юге.</a:t>
            </a:r>
          </a:p>
        </p:txBody>
      </p:sp>
      <p:pic>
        <p:nvPicPr>
          <p:cNvPr id="10" name="Theodore Roosevelt - Pach Bros 1904" descr="Теодор Рузвельт. Фото Pach Brothers, около 1904 г. Библиотека Конгресса США">
            <a:extLst>
              <a:ext uri="{FF2B5EF4-FFF2-40B4-BE49-F238E27FC236}">
                <a16:creationId xmlns:a16="http://schemas.microsoft.com/office/drawing/2014/main" id="{0704C6A7-2885-D405-C85A-5644D44C046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200" y="1340358"/>
            <a:ext cx="1574800" cy="1981200"/>
          </a:xfrm>
          <a:prstGeom prst="ellipse">
            <a:avLst/>
          </a:prstGeom>
          <a:ln w="15875">
            <a:solidFill>
              <a:srgbClr val="B08D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Theodore Roosevelt - Pach Bros 1904 ring">
            <a:extLst>
              <a:ext uri="{FF2B5EF4-FFF2-40B4-BE49-F238E27FC236}">
                <a16:creationId xmlns:a16="http://schemas.microsoft.com/office/drawing/2014/main" id="{0753696C-57D4-0665-4BE3-D0745CBA4741}"/>
              </a:ext>
            </a:extLst>
          </p:cNvPr>
          <p:cNvSpPr/>
          <p:nvPr/>
        </p:nvSpPr>
        <p:spPr>
          <a:xfrm>
            <a:off x="8128000" y="1264158"/>
            <a:ext cx="1727200" cy="2133600"/>
          </a:xfrm>
          <a:prstGeom prst="ellipse">
            <a:avLst/>
          </a:prstGeom>
          <a:noFill/>
          <a:ln w="9525" cap="flat" cmpd="sng" algn="ctr">
            <a:solidFill>
              <a:srgbClr val="B08D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Person 2">
            <a:extLst>
              <a:ext uri="{FF2B5EF4-FFF2-40B4-BE49-F238E27FC236}">
                <a16:creationId xmlns:a16="http://schemas.microsoft.com/office/drawing/2014/main" id="{93166128-E374-ABAE-9602-AA25E7F72D96}"/>
              </a:ext>
            </a:extLst>
          </p:cNvPr>
          <p:cNvSpPr txBox="1"/>
          <p:nvPr/>
        </p:nvSpPr>
        <p:spPr>
          <a:xfrm>
            <a:off x="6400800" y="3575558"/>
            <a:ext cx="5181600" cy="2575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Теодор Рузвельт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 — </a:t>
            </a:r>
            <a:r>
              <a:rPr lang="ru-RU" sz="2100" b="1" dirty="0">
                <a:solidFill>
                  <a:srgbClr val="1B2440"/>
                </a:solidFill>
                <a:latin typeface="Calibri" panose="020F0502020204030204" pitchFamily="34" charset="0"/>
              </a:rPr>
              <a:t>26-й президент США (1901–1909)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, один из самых влиятельных политиков конца XIX — начала XX века. Хотя его деятельность пришлась на период после Реконструкции, он сыграл значительную роль в формировании современной американской политики и внешней политики США.</a:t>
            </a:r>
          </a:p>
        </p:txBody>
      </p:sp>
      <p:cxnSp>
        <p:nvCxnSpPr>
          <p:cNvPr id="13" name="Column rule">
            <a:extLst>
              <a:ext uri="{FF2B5EF4-FFF2-40B4-BE49-F238E27FC236}">
                <a16:creationId xmlns:a16="http://schemas.microsoft.com/office/drawing/2014/main" id="{40CF8875-5F57-D6FC-0487-BC01BEB1C762}"/>
              </a:ext>
            </a:extLst>
          </p:cNvPr>
          <p:cNvCxnSpPr/>
          <p:nvPr/>
        </p:nvCxnSpPr>
        <p:spPr>
          <a:xfrm>
            <a:off x="6096000" y="1416558"/>
            <a:ext cx="0" cy="4806442"/>
          </a:xfrm>
          <a:prstGeom prst="line">
            <a:avLst/>
          </a:prstGeom>
          <a:ln w="9525">
            <a:solidFill>
              <a:srgbClr val="B08D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0696BFB1-8609-B81C-559C-1748D50C7C5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398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5F4DF7D-1EC1-EA68-0FB2-688F3A420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Как восстановить единство?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6267BAD8-394B-5EA5-0E71-F0CF0CFB19E6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1AC074FD-BA90-778B-F008-3433DED18128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cker">
            <a:extLst>
              <a:ext uri="{FF2B5EF4-FFF2-40B4-BE49-F238E27FC236}">
                <a16:creationId xmlns:a16="http://schemas.microsoft.com/office/drawing/2014/main" id="{FBAC265B-AF9D-FF20-EE46-441D23C30539}"/>
              </a:ext>
            </a:extLst>
          </p:cNvPr>
          <p:cNvSpPr txBox="1"/>
          <p:nvPr/>
        </p:nvSpPr>
        <p:spPr>
          <a:xfrm>
            <a:off x="609600" y="1162558"/>
            <a:ext cx="1097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9B1B30"/>
                </a:solidFill>
                <a:latin typeface="Bookman Old Style" panose="02050604050505020204" pitchFamily="18" charset="0"/>
              </a:rPr>
              <a:t>Итоги Гражданской войны</a:t>
            </a:r>
          </a:p>
        </p:txBody>
      </p:sp>
      <p:sp>
        <p:nvSpPr>
          <p:cNvPr id="6" name="Result card">
            <a:extLst>
              <a:ext uri="{FF2B5EF4-FFF2-40B4-BE49-F238E27FC236}">
                <a16:creationId xmlns:a16="http://schemas.microsoft.com/office/drawing/2014/main" id="{9C766D36-4519-0460-6619-B71FD1FF3353}"/>
              </a:ext>
            </a:extLst>
          </p:cNvPr>
          <p:cNvSpPr/>
          <p:nvPr/>
        </p:nvSpPr>
        <p:spPr>
          <a:xfrm>
            <a:off x="609600" y="1690878"/>
            <a:ext cx="3454400" cy="838200"/>
          </a:xfrm>
          <a:prstGeom prst="roundRect">
            <a:avLst>
              <a:gd name="adj" fmla="val 12000"/>
            </a:avLst>
          </a:prstGeom>
          <a:solidFill>
            <a:srgbClr val="1B24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Lozenge">
            <a:extLst>
              <a:ext uri="{FF2B5EF4-FFF2-40B4-BE49-F238E27FC236}">
                <a16:creationId xmlns:a16="http://schemas.microsoft.com/office/drawing/2014/main" id="{5109743D-DAD7-80AF-E3D1-6563C3AC5F52}"/>
              </a:ext>
            </a:extLst>
          </p:cNvPr>
          <p:cNvSpPr/>
          <p:nvPr/>
        </p:nvSpPr>
        <p:spPr>
          <a:xfrm>
            <a:off x="787400" y="2071878"/>
            <a:ext cx="76200" cy="76200"/>
          </a:xfrm>
          <a:prstGeom prst="diamond">
            <a:avLst/>
          </a:prstGeom>
          <a:solidFill>
            <a:srgbClr val="D6BD8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sult 1">
            <a:extLst>
              <a:ext uri="{FF2B5EF4-FFF2-40B4-BE49-F238E27FC236}">
                <a16:creationId xmlns:a16="http://schemas.microsoft.com/office/drawing/2014/main" id="{DC02DF2E-3D74-7B89-3CD0-D34E71B17D79}"/>
              </a:ext>
            </a:extLst>
          </p:cNvPr>
          <p:cNvSpPr txBox="1"/>
          <p:nvPr/>
        </p:nvSpPr>
        <p:spPr>
          <a:xfrm>
            <a:off x="990600" y="1690878"/>
            <a:ext cx="2921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b="1" dirty="0">
                <a:solidFill>
                  <a:srgbClr val="F3ECDD"/>
                </a:solidFill>
                <a:latin typeface="Calibri" panose="020F0502020204030204" pitchFamily="34" charset="0"/>
              </a:rPr>
              <a:t>Устранение угрозы раскола США</a:t>
            </a:r>
          </a:p>
        </p:txBody>
      </p:sp>
      <p:sp>
        <p:nvSpPr>
          <p:cNvPr id="9" name="Result card">
            <a:extLst>
              <a:ext uri="{FF2B5EF4-FFF2-40B4-BE49-F238E27FC236}">
                <a16:creationId xmlns:a16="http://schemas.microsoft.com/office/drawing/2014/main" id="{21D1694E-DD30-7CD6-DE5B-AD048294532C}"/>
              </a:ext>
            </a:extLst>
          </p:cNvPr>
          <p:cNvSpPr/>
          <p:nvPr/>
        </p:nvSpPr>
        <p:spPr>
          <a:xfrm>
            <a:off x="4368800" y="1690878"/>
            <a:ext cx="3454400" cy="838200"/>
          </a:xfrm>
          <a:prstGeom prst="roundRect">
            <a:avLst>
              <a:gd name="adj" fmla="val 12000"/>
            </a:avLst>
          </a:prstGeom>
          <a:solidFill>
            <a:srgbClr val="1B24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Lozenge">
            <a:extLst>
              <a:ext uri="{FF2B5EF4-FFF2-40B4-BE49-F238E27FC236}">
                <a16:creationId xmlns:a16="http://schemas.microsoft.com/office/drawing/2014/main" id="{340CA565-3746-99E3-2C04-0A5A5C2D4C2F}"/>
              </a:ext>
            </a:extLst>
          </p:cNvPr>
          <p:cNvSpPr/>
          <p:nvPr/>
        </p:nvSpPr>
        <p:spPr>
          <a:xfrm>
            <a:off x="4546600" y="2071878"/>
            <a:ext cx="76200" cy="76200"/>
          </a:xfrm>
          <a:prstGeom prst="diamond">
            <a:avLst/>
          </a:prstGeom>
          <a:solidFill>
            <a:srgbClr val="D6BD8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sult 2">
            <a:extLst>
              <a:ext uri="{FF2B5EF4-FFF2-40B4-BE49-F238E27FC236}">
                <a16:creationId xmlns:a16="http://schemas.microsoft.com/office/drawing/2014/main" id="{A388DEDE-4B0D-608E-4640-2CAD1A5D01EE}"/>
              </a:ext>
            </a:extLst>
          </p:cNvPr>
          <p:cNvSpPr txBox="1"/>
          <p:nvPr/>
        </p:nvSpPr>
        <p:spPr>
          <a:xfrm>
            <a:off x="4749800" y="1690878"/>
            <a:ext cx="2921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b="1" dirty="0">
                <a:solidFill>
                  <a:srgbClr val="F3ECDD"/>
                </a:solidFill>
                <a:latin typeface="Calibri" panose="020F0502020204030204" pitchFamily="34" charset="0"/>
              </a:rPr>
              <a:t>Ликвидация рабовладения</a:t>
            </a:r>
          </a:p>
        </p:txBody>
      </p:sp>
      <p:sp>
        <p:nvSpPr>
          <p:cNvPr id="12" name="Result card">
            <a:extLst>
              <a:ext uri="{FF2B5EF4-FFF2-40B4-BE49-F238E27FC236}">
                <a16:creationId xmlns:a16="http://schemas.microsoft.com/office/drawing/2014/main" id="{1F8D2A8D-CAF2-AF4E-DF1B-ABDCD4258E71}"/>
              </a:ext>
            </a:extLst>
          </p:cNvPr>
          <p:cNvSpPr/>
          <p:nvPr/>
        </p:nvSpPr>
        <p:spPr>
          <a:xfrm>
            <a:off x="8128000" y="1690878"/>
            <a:ext cx="3454400" cy="838200"/>
          </a:xfrm>
          <a:prstGeom prst="roundRect">
            <a:avLst>
              <a:gd name="adj" fmla="val 12000"/>
            </a:avLst>
          </a:prstGeom>
          <a:solidFill>
            <a:srgbClr val="1B24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Lozenge">
            <a:extLst>
              <a:ext uri="{FF2B5EF4-FFF2-40B4-BE49-F238E27FC236}">
                <a16:creationId xmlns:a16="http://schemas.microsoft.com/office/drawing/2014/main" id="{0DE8370A-CE12-6044-32E6-FF0121D609C3}"/>
              </a:ext>
            </a:extLst>
          </p:cNvPr>
          <p:cNvSpPr/>
          <p:nvPr/>
        </p:nvSpPr>
        <p:spPr>
          <a:xfrm>
            <a:off x="8305800" y="2071878"/>
            <a:ext cx="76200" cy="76200"/>
          </a:xfrm>
          <a:prstGeom prst="diamond">
            <a:avLst/>
          </a:prstGeom>
          <a:solidFill>
            <a:srgbClr val="D6BD8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sult 3">
            <a:extLst>
              <a:ext uri="{FF2B5EF4-FFF2-40B4-BE49-F238E27FC236}">
                <a16:creationId xmlns:a16="http://schemas.microsoft.com/office/drawing/2014/main" id="{64C3A2D1-76CA-77B8-1395-26600877C106}"/>
              </a:ext>
            </a:extLst>
          </p:cNvPr>
          <p:cNvSpPr txBox="1"/>
          <p:nvPr/>
        </p:nvSpPr>
        <p:spPr>
          <a:xfrm>
            <a:off x="8509000" y="1690878"/>
            <a:ext cx="29210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000" b="1" dirty="0">
                <a:solidFill>
                  <a:srgbClr val="F3ECDD"/>
                </a:solidFill>
                <a:latin typeface="Calibri" panose="020F0502020204030204" pitchFamily="34" charset="0"/>
              </a:rPr>
              <a:t>Начало периода Реконструкции Юга</a:t>
            </a:r>
          </a:p>
        </p:txBody>
      </p:sp>
      <p:sp>
        <p:nvSpPr>
          <p:cNvPr id="15" name="Early Reconstruction">
            <a:extLst>
              <a:ext uri="{FF2B5EF4-FFF2-40B4-BE49-F238E27FC236}">
                <a16:creationId xmlns:a16="http://schemas.microsoft.com/office/drawing/2014/main" id="{36C5F190-0020-D3BD-8529-3877141E72DA}"/>
              </a:ext>
            </a:extLst>
          </p:cNvPr>
          <p:cNvSpPr txBox="1"/>
          <p:nvPr/>
        </p:nvSpPr>
        <p:spPr>
          <a:xfrm>
            <a:off x="609600" y="2808478"/>
            <a:ext cx="6858000" cy="198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Первоначальный этап Реконструкции:</a:t>
            </a:r>
          </a:p>
          <a:p>
            <a:pPr marL="304800" indent="-304800">
              <a:spcAft>
                <a:spcPts val="6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Умеренный характер преобразований</a:t>
            </a:r>
          </a:p>
          <a:p>
            <a:pPr marL="304800" indent="-304800">
              <a:spcAft>
                <a:spcPts val="6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Введение </a:t>
            </a:r>
            <a:r>
              <a:rPr lang="ru-RU" sz="2200" b="1" dirty="0">
                <a:solidFill>
                  <a:srgbClr val="9B1B30"/>
                </a:solidFill>
                <a:latin typeface="Calibri" panose="020F0502020204030204" pitchFamily="34" charset="0"/>
              </a:rPr>
              <a:t>«чёрных кодексов»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на Юге</a:t>
            </a:r>
          </a:p>
          <a:p>
            <a:pPr marL="304800" indent="-304800">
              <a:spcAft>
                <a:spcPts val="6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Законы, возвращающие бывших рабов на плантации</a:t>
            </a:r>
          </a:p>
          <a:p>
            <a:pPr marL="304800" indent="-304800">
              <a:spcAft>
                <a:spcPts val="6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Усиление позиций Демократической партии</a:t>
            </a:r>
          </a:p>
        </p:txBody>
      </p:sp>
      <p:sp>
        <p:nvSpPr>
          <p:cNvPr id="16" name="Nast - This is a white man's government 1868 mat">
            <a:extLst>
              <a:ext uri="{FF2B5EF4-FFF2-40B4-BE49-F238E27FC236}">
                <a16:creationId xmlns:a16="http://schemas.microsoft.com/office/drawing/2014/main" id="{E1647C1E-5BB0-F87C-2B77-1CF125CBFB99}"/>
              </a:ext>
            </a:extLst>
          </p:cNvPr>
          <p:cNvSpPr/>
          <p:nvPr/>
        </p:nvSpPr>
        <p:spPr>
          <a:xfrm>
            <a:off x="8674100" y="2770378"/>
            <a:ext cx="2717800" cy="33528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Nast - This is a white man's government 1868" descr="Т. Наст. «Это правительство белых!» Harper's Weekly, 5 сентября 1868 г. Библиотека Конгресса США">
            <a:extLst>
              <a:ext uri="{FF2B5EF4-FFF2-40B4-BE49-F238E27FC236}">
                <a16:creationId xmlns:a16="http://schemas.microsoft.com/office/drawing/2014/main" id="{A99DCFA4-8B29-EFA9-8805-F7B9D2C082B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2859278"/>
            <a:ext cx="2540000" cy="3175000"/>
          </a:xfrm>
          <a:prstGeom prst="rect">
            <a:avLst/>
          </a:prstGeom>
        </p:spPr>
      </p:pic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1336AB77-E0BA-4466-6C4F-6887F63171F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28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4D4EB0C-C078-B756-2ABE-8D0EF1A27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Как восстановить единство?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65E10388-BB36-98E7-1BA8-F6B6A1B8C503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8E96B4D9-0EE6-6C76-D12D-1BBA7F715CDE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cker">
            <a:extLst>
              <a:ext uri="{FF2B5EF4-FFF2-40B4-BE49-F238E27FC236}">
                <a16:creationId xmlns:a16="http://schemas.microsoft.com/office/drawing/2014/main" id="{0DBCE52B-C09D-5A55-5935-B0B8C6D40690}"/>
              </a:ext>
            </a:extLst>
          </p:cNvPr>
          <p:cNvSpPr txBox="1"/>
          <p:nvPr/>
        </p:nvSpPr>
        <p:spPr>
          <a:xfrm>
            <a:off x="609600" y="1162558"/>
            <a:ext cx="1097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9B1B30"/>
                </a:solidFill>
                <a:latin typeface="Bookman Old Style" panose="02050604050505020204" pitchFamily="18" charset="0"/>
              </a:rPr>
              <a:t>Усиление республиканских реформ:</a:t>
            </a:r>
          </a:p>
        </p:txBody>
      </p:sp>
      <p:sp>
        <p:nvSpPr>
          <p:cNvPr id="6" name="Step card">
            <a:extLst>
              <a:ext uri="{FF2B5EF4-FFF2-40B4-BE49-F238E27FC236}">
                <a16:creationId xmlns:a16="http://schemas.microsoft.com/office/drawing/2014/main" id="{A249D525-3CB9-6B26-1B7E-F0EFC17822F8}"/>
              </a:ext>
            </a:extLst>
          </p:cNvPr>
          <p:cNvSpPr/>
          <p:nvPr/>
        </p:nvSpPr>
        <p:spPr>
          <a:xfrm>
            <a:off x="609600" y="1665478"/>
            <a:ext cx="2514600" cy="1320800"/>
          </a:xfrm>
          <a:prstGeom prst="roundRect">
            <a:avLst>
              <a:gd name="adj" fmla="val 8000"/>
            </a:avLst>
          </a:prstGeom>
          <a:solidFill>
            <a:srgbClr val="F5E3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ep bar">
            <a:extLst>
              <a:ext uri="{FF2B5EF4-FFF2-40B4-BE49-F238E27FC236}">
                <a16:creationId xmlns:a16="http://schemas.microsoft.com/office/drawing/2014/main" id="{E2A1B8F1-B0D3-3C53-D277-F1F591D7AA45}"/>
              </a:ext>
            </a:extLst>
          </p:cNvPr>
          <p:cNvSpPr/>
          <p:nvPr/>
        </p:nvSpPr>
        <p:spPr>
          <a:xfrm>
            <a:off x="609600" y="1665478"/>
            <a:ext cx="2514600" cy="63500"/>
          </a:xfrm>
          <a:prstGeom prst="rect">
            <a:avLst/>
          </a:prstGeom>
          <a:solidFill>
            <a:srgbClr val="9B1B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ep 1">
            <a:extLst>
              <a:ext uri="{FF2B5EF4-FFF2-40B4-BE49-F238E27FC236}">
                <a16:creationId xmlns:a16="http://schemas.microsoft.com/office/drawing/2014/main" id="{905DCAC0-383F-31F3-2F55-6E052129F072}"/>
              </a:ext>
            </a:extLst>
          </p:cNvPr>
          <p:cNvSpPr txBox="1"/>
          <p:nvPr/>
        </p:nvSpPr>
        <p:spPr>
          <a:xfrm>
            <a:off x="736600" y="1767078"/>
            <a:ext cx="2260600" cy="1168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Принятие 14-й поправки </a:t>
            </a:r>
            <a:r>
              <a:rPr lang="ru-RU" sz="1700" b="1" dirty="0">
                <a:solidFill>
                  <a:srgbClr val="9B1B30"/>
                </a:solidFill>
                <a:latin typeface="Calibri" panose="020F0502020204030204" pitchFamily="34" charset="0"/>
              </a:rPr>
              <a:t>(1868)</a:t>
            </a:r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 — о равенстве гражданских прав</a:t>
            </a:r>
          </a:p>
        </p:txBody>
      </p:sp>
      <p:cxnSp>
        <p:nvCxnSpPr>
          <p:cNvPr id="9" name="Arrow">
            <a:extLst>
              <a:ext uri="{FF2B5EF4-FFF2-40B4-BE49-F238E27FC236}">
                <a16:creationId xmlns:a16="http://schemas.microsoft.com/office/drawing/2014/main" id="{7DFC3FCC-3250-2378-3280-E10E99619370}"/>
              </a:ext>
            </a:extLst>
          </p:cNvPr>
          <p:cNvCxnSpPr/>
          <p:nvPr/>
        </p:nvCxnSpPr>
        <p:spPr>
          <a:xfrm>
            <a:off x="3149600" y="2325878"/>
            <a:ext cx="254000" cy="0"/>
          </a:xfrm>
          <a:prstGeom prst="line">
            <a:avLst/>
          </a:prstGeom>
          <a:ln w="22225">
            <a:solidFill>
              <a:srgbClr val="B08D4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tep card">
            <a:extLst>
              <a:ext uri="{FF2B5EF4-FFF2-40B4-BE49-F238E27FC236}">
                <a16:creationId xmlns:a16="http://schemas.microsoft.com/office/drawing/2014/main" id="{103D296F-26AF-9850-814E-90C90DB38F14}"/>
              </a:ext>
            </a:extLst>
          </p:cNvPr>
          <p:cNvSpPr/>
          <p:nvPr/>
        </p:nvSpPr>
        <p:spPr>
          <a:xfrm>
            <a:off x="3429000" y="1665478"/>
            <a:ext cx="2514600" cy="1320800"/>
          </a:xfrm>
          <a:prstGeom prst="roundRect">
            <a:avLst>
              <a:gd name="adj" fmla="val 8000"/>
            </a:avLst>
          </a:prstGeom>
          <a:solidFill>
            <a:srgbClr val="E4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tep bar">
            <a:extLst>
              <a:ext uri="{FF2B5EF4-FFF2-40B4-BE49-F238E27FC236}">
                <a16:creationId xmlns:a16="http://schemas.microsoft.com/office/drawing/2014/main" id="{B74AAF89-C1B9-7191-748E-E96F00B1C77D}"/>
              </a:ext>
            </a:extLst>
          </p:cNvPr>
          <p:cNvSpPr/>
          <p:nvPr/>
        </p:nvSpPr>
        <p:spPr>
          <a:xfrm>
            <a:off x="3429000" y="1665478"/>
            <a:ext cx="2514600" cy="63500"/>
          </a:xfrm>
          <a:prstGeom prst="rect">
            <a:avLst/>
          </a:prstGeom>
          <a:solidFill>
            <a:srgbClr val="1B24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tep 2">
            <a:extLst>
              <a:ext uri="{FF2B5EF4-FFF2-40B4-BE49-F238E27FC236}">
                <a16:creationId xmlns:a16="http://schemas.microsoft.com/office/drawing/2014/main" id="{D2CF9859-6A15-6C2F-C0CD-B0F1012FA046}"/>
              </a:ext>
            </a:extLst>
          </p:cNvPr>
          <p:cNvSpPr txBox="1"/>
          <p:nvPr/>
        </p:nvSpPr>
        <p:spPr>
          <a:xfrm>
            <a:off x="3556000" y="1767078"/>
            <a:ext cx="2260600" cy="1168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Принятие 15-й поправки </a:t>
            </a:r>
            <a:r>
              <a:rPr lang="ru-RU" sz="1700" b="1" dirty="0">
                <a:solidFill>
                  <a:srgbClr val="9B1B30"/>
                </a:solidFill>
                <a:latin typeface="Calibri" panose="020F0502020204030204" pitchFamily="34" charset="0"/>
              </a:rPr>
              <a:t>(1870)</a:t>
            </a:r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 — о равенстве прав независимо от расы</a:t>
            </a:r>
          </a:p>
        </p:txBody>
      </p:sp>
      <p:cxnSp>
        <p:nvCxnSpPr>
          <p:cNvPr id="13" name="Arrow">
            <a:extLst>
              <a:ext uri="{FF2B5EF4-FFF2-40B4-BE49-F238E27FC236}">
                <a16:creationId xmlns:a16="http://schemas.microsoft.com/office/drawing/2014/main" id="{E67EA81C-2173-6AEB-1A41-BCA4F7C7473F}"/>
              </a:ext>
            </a:extLst>
          </p:cNvPr>
          <p:cNvCxnSpPr/>
          <p:nvPr/>
        </p:nvCxnSpPr>
        <p:spPr>
          <a:xfrm>
            <a:off x="5969000" y="2325878"/>
            <a:ext cx="254000" cy="0"/>
          </a:xfrm>
          <a:prstGeom prst="line">
            <a:avLst/>
          </a:prstGeom>
          <a:ln w="22225">
            <a:solidFill>
              <a:srgbClr val="B08D4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tep card">
            <a:extLst>
              <a:ext uri="{FF2B5EF4-FFF2-40B4-BE49-F238E27FC236}">
                <a16:creationId xmlns:a16="http://schemas.microsoft.com/office/drawing/2014/main" id="{D2B7B9EE-97D6-BE17-1FC5-68F87D17A8DF}"/>
              </a:ext>
            </a:extLst>
          </p:cNvPr>
          <p:cNvSpPr/>
          <p:nvPr/>
        </p:nvSpPr>
        <p:spPr>
          <a:xfrm>
            <a:off x="6248400" y="1665478"/>
            <a:ext cx="2514600" cy="1320800"/>
          </a:xfrm>
          <a:prstGeom prst="roundRect">
            <a:avLst>
              <a:gd name="adj" fmla="val 8000"/>
            </a:avLst>
          </a:prstGeom>
          <a:solidFill>
            <a:srgbClr val="F5E3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tep bar">
            <a:extLst>
              <a:ext uri="{FF2B5EF4-FFF2-40B4-BE49-F238E27FC236}">
                <a16:creationId xmlns:a16="http://schemas.microsoft.com/office/drawing/2014/main" id="{5ACF494E-EB13-1DC1-18AF-550E97891C0C}"/>
              </a:ext>
            </a:extLst>
          </p:cNvPr>
          <p:cNvSpPr/>
          <p:nvPr/>
        </p:nvSpPr>
        <p:spPr>
          <a:xfrm>
            <a:off x="6248400" y="1665478"/>
            <a:ext cx="2514600" cy="63500"/>
          </a:xfrm>
          <a:prstGeom prst="rect">
            <a:avLst/>
          </a:prstGeom>
          <a:solidFill>
            <a:srgbClr val="9B1B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tep 3">
            <a:extLst>
              <a:ext uri="{FF2B5EF4-FFF2-40B4-BE49-F238E27FC236}">
                <a16:creationId xmlns:a16="http://schemas.microsoft.com/office/drawing/2014/main" id="{EEB577B3-545A-4A14-35E4-5639A0F7FDE4}"/>
              </a:ext>
            </a:extLst>
          </p:cNvPr>
          <p:cNvSpPr txBox="1"/>
          <p:nvPr/>
        </p:nvSpPr>
        <p:spPr>
          <a:xfrm>
            <a:off x="6375400" y="1767078"/>
            <a:ext cx="2260600" cy="1168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Введение военного управления северян на Юге</a:t>
            </a:r>
          </a:p>
        </p:txBody>
      </p:sp>
      <p:cxnSp>
        <p:nvCxnSpPr>
          <p:cNvPr id="17" name="Arrow">
            <a:extLst>
              <a:ext uri="{FF2B5EF4-FFF2-40B4-BE49-F238E27FC236}">
                <a16:creationId xmlns:a16="http://schemas.microsoft.com/office/drawing/2014/main" id="{17EBD636-E2BE-9BA3-AA43-51DBD958AD7D}"/>
              </a:ext>
            </a:extLst>
          </p:cNvPr>
          <p:cNvCxnSpPr/>
          <p:nvPr/>
        </p:nvCxnSpPr>
        <p:spPr>
          <a:xfrm>
            <a:off x="8788400" y="2325878"/>
            <a:ext cx="254000" cy="0"/>
          </a:xfrm>
          <a:prstGeom prst="line">
            <a:avLst/>
          </a:prstGeom>
          <a:ln w="22225">
            <a:solidFill>
              <a:srgbClr val="B08D4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tep card">
            <a:extLst>
              <a:ext uri="{FF2B5EF4-FFF2-40B4-BE49-F238E27FC236}">
                <a16:creationId xmlns:a16="http://schemas.microsoft.com/office/drawing/2014/main" id="{E4C2060C-A0FD-9413-79A1-49A3A3484B85}"/>
              </a:ext>
            </a:extLst>
          </p:cNvPr>
          <p:cNvSpPr/>
          <p:nvPr/>
        </p:nvSpPr>
        <p:spPr>
          <a:xfrm>
            <a:off x="9067800" y="1665478"/>
            <a:ext cx="2514600" cy="1320800"/>
          </a:xfrm>
          <a:prstGeom prst="roundRect">
            <a:avLst>
              <a:gd name="adj" fmla="val 8000"/>
            </a:avLst>
          </a:prstGeom>
          <a:solidFill>
            <a:srgbClr val="E4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tep bar">
            <a:extLst>
              <a:ext uri="{FF2B5EF4-FFF2-40B4-BE49-F238E27FC236}">
                <a16:creationId xmlns:a16="http://schemas.microsoft.com/office/drawing/2014/main" id="{F8C5DD6C-5472-46B1-1C7B-68B51035173E}"/>
              </a:ext>
            </a:extLst>
          </p:cNvPr>
          <p:cNvSpPr/>
          <p:nvPr/>
        </p:nvSpPr>
        <p:spPr>
          <a:xfrm>
            <a:off x="9067800" y="1665478"/>
            <a:ext cx="2514600" cy="63500"/>
          </a:xfrm>
          <a:prstGeom prst="rect">
            <a:avLst/>
          </a:prstGeom>
          <a:solidFill>
            <a:srgbClr val="1B24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tep 4">
            <a:extLst>
              <a:ext uri="{FF2B5EF4-FFF2-40B4-BE49-F238E27FC236}">
                <a16:creationId xmlns:a16="http://schemas.microsoft.com/office/drawing/2014/main" id="{D67BBD05-6A2C-9690-33AE-90D50CF48422}"/>
              </a:ext>
            </a:extLst>
          </p:cNvPr>
          <p:cNvSpPr txBox="1"/>
          <p:nvPr/>
        </p:nvSpPr>
        <p:spPr>
          <a:xfrm>
            <a:off x="9194800" y="1767078"/>
            <a:ext cx="2260600" cy="1168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700" dirty="0">
                <a:solidFill>
                  <a:srgbClr val="2B2A2C"/>
                </a:solidFill>
                <a:latin typeface="Calibri" panose="020F0502020204030204" pitchFamily="34" charset="0"/>
              </a:rPr>
              <a:t>Возвращение южных штатов в состав США</a:t>
            </a:r>
          </a:p>
        </p:txBody>
      </p:sp>
      <p:sp>
        <p:nvSpPr>
          <p:cNvPr id="21" name="End of Reconstruction">
            <a:extLst>
              <a:ext uri="{FF2B5EF4-FFF2-40B4-BE49-F238E27FC236}">
                <a16:creationId xmlns:a16="http://schemas.microsoft.com/office/drawing/2014/main" id="{63FDBBA2-E70A-9FA0-B242-F49DB2465A0C}"/>
              </a:ext>
            </a:extLst>
          </p:cNvPr>
          <p:cNvSpPr txBox="1"/>
          <p:nvPr/>
        </p:nvSpPr>
        <p:spPr>
          <a:xfrm>
            <a:off x="609600" y="3240278"/>
            <a:ext cx="7112000" cy="2494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Завершение Реконструкции:</a:t>
            </a:r>
          </a:p>
          <a:p>
            <a:pPr marL="304800" indent="-304800">
              <a:spcAft>
                <a:spcPts val="4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100" b="1" dirty="0">
                <a:solidFill>
                  <a:srgbClr val="9B1B30"/>
                </a:solidFill>
                <a:latin typeface="Calibri" panose="020F0502020204030204" pitchFamily="34" charset="0"/>
              </a:rPr>
              <a:t>«Грязные» выборы 1876 года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- махинации обеих партий</a:t>
            </a:r>
          </a:p>
          <a:p>
            <a:pPr marL="304800" indent="-304800">
              <a:spcAft>
                <a:spcPts val="4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Кулуарная сделка между партиями</a:t>
            </a:r>
          </a:p>
          <a:p>
            <a:pPr marL="304800" indent="-304800">
              <a:spcAft>
                <a:spcPts val="4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Победа республиканца Р. Хейса при большем количестве голосов у демократа</a:t>
            </a:r>
          </a:p>
          <a:p>
            <a:pPr marL="304800" indent="-304800">
              <a:spcAft>
                <a:spcPts val="4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Вывод федеральных войск с Юга</a:t>
            </a:r>
          </a:p>
          <a:p>
            <a:pPr marL="304800" indent="-304800">
              <a:spcAft>
                <a:spcPts val="4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Завершение периода Реконструкции </a:t>
            </a:r>
            <a:r>
              <a:rPr lang="ru-RU" sz="2100" b="1" dirty="0">
                <a:solidFill>
                  <a:srgbClr val="9B1B30"/>
                </a:solidFill>
                <a:latin typeface="Calibri" panose="020F0502020204030204" pitchFamily="34" charset="0"/>
              </a:rPr>
              <a:t>в 1877 году</a:t>
            </a:r>
          </a:p>
        </p:txBody>
      </p:sp>
      <p:sp>
        <p:nvSpPr>
          <p:cNvPr id="22" name="Nast - A truce not a compromise 1877 mat">
            <a:extLst>
              <a:ext uri="{FF2B5EF4-FFF2-40B4-BE49-F238E27FC236}">
                <a16:creationId xmlns:a16="http://schemas.microsoft.com/office/drawing/2014/main" id="{D08E2F4C-0138-6B90-52B4-09E39BDA7A32}"/>
              </a:ext>
            </a:extLst>
          </p:cNvPr>
          <p:cNvSpPr/>
          <p:nvPr/>
        </p:nvSpPr>
        <p:spPr>
          <a:xfrm>
            <a:off x="7988300" y="3227578"/>
            <a:ext cx="3581400" cy="25908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Nast - A truce not a compromise 1877" descr="Т. Наст. «Перемирие — не компромисс…» Harper's Weekly, 17 февраля 1877 г. Библиотека Конгресса США">
            <a:extLst>
              <a:ext uri="{FF2B5EF4-FFF2-40B4-BE49-F238E27FC236}">
                <a16:creationId xmlns:a16="http://schemas.microsoft.com/office/drawing/2014/main" id="{35591A93-CF78-BAA5-D9BE-0A8A00613AF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3316478"/>
            <a:ext cx="3403600" cy="2413000"/>
          </a:xfrm>
          <a:prstGeom prst="rect">
            <a:avLst/>
          </a:prstGeom>
        </p:spPr>
      </p:pic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7E6FE3E1-3E8D-8222-902A-D40B6E3C1D6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383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68AB100-FC35-7D06-E38B-956EA8729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«Прыгай, Джим Кроу!»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93A01EEA-FF4F-9222-59C0-310860AF7623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0550DFDB-A652-266D-6666-1969E5DC1F3D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cker">
            <a:extLst>
              <a:ext uri="{FF2B5EF4-FFF2-40B4-BE49-F238E27FC236}">
                <a16:creationId xmlns:a16="http://schemas.microsoft.com/office/drawing/2014/main" id="{9EA28FAC-0971-EAC2-3CA6-2FAF8DBA5DCD}"/>
              </a:ext>
            </a:extLst>
          </p:cNvPr>
          <p:cNvSpPr txBox="1"/>
          <p:nvPr/>
        </p:nvSpPr>
        <p:spPr>
          <a:xfrm>
            <a:off x="609600" y="1162558"/>
            <a:ext cx="1097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1F5E4A"/>
                </a:solidFill>
                <a:latin typeface="Bookman Old Style" panose="02050604050505020204" pitchFamily="18" charset="0"/>
              </a:rPr>
              <a:t>Позитивные изменения после Гражданской войны</a:t>
            </a:r>
          </a:p>
        </p:txBody>
      </p:sp>
      <p:sp>
        <p:nvSpPr>
          <p:cNvPr id="6" name="Positive changes">
            <a:extLst>
              <a:ext uri="{FF2B5EF4-FFF2-40B4-BE49-F238E27FC236}">
                <a16:creationId xmlns:a16="http://schemas.microsoft.com/office/drawing/2014/main" id="{78E3A69B-7473-FEC8-CCC7-9F3D24DE8CF6}"/>
              </a:ext>
            </a:extLst>
          </p:cNvPr>
          <p:cNvSpPr txBox="1"/>
          <p:nvPr/>
        </p:nvSpPr>
        <p:spPr>
          <a:xfrm>
            <a:off x="609600" y="1716278"/>
            <a:ext cx="5969000" cy="3398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600"/>
              </a:spcAft>
              <a:buClr>
                <a:srgbClr val="1F5E4A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b="1" dirty="0">
                <a:solidFill>
                  <a:srgbClr val="1F5E4A"/>
                </a:solidFill>
                <a:latin typeface="Calibri" panose="020F0502020204030204" pitchFamily="34" charset="0"/>
              </a:rPr>
              <a:t>Получение свободы и гражданских прав</a:t>
            </a:r>
          </a:p>
          <a:p>
            <a:pPr marL="304800" indent="-304800">
              <a:spcAft>
                <a:spcPts val="600"/>
              </a:spcAft>
              <a:buClr>
                <a:srgbClr val="1F5E4A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Восстановление человеческого достоинства</a:t>
            </a:r>
          </a:p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1F5E4A"/>
                </a:solidFill>
                <a:latin typeface="Calibri" panose="020F0502020204030204" pitchFamily="34" charset="0"/>
              </a:rPr>
              <a:t>Основные достижения:</a:t>
            </a:r>
          </a:p>
          <a:p>
            <a:pPr marL="304800" indent="-304800">
              <a:spcAft>
                <a:spcPts val="600"/>
              </a:spcAft>
              <a:buClr>
                <a:srgbClr val="1F5E4A"/>
              </a:buClr>
              <a:buSzPct val="100000"/>
              <a:buFont typeface="Bookman Old Style" panose="02050604050505020204" pitchFamily="18" charset="0"/>
              <a:buAutoNum type="arabicPeriod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Право на выбор одежды</a:t>
            </a:r>
          </a:p>
          <a:p>
            <a:pPr marL="304800" indent="-304800">
              <a:spcAft>
                <a:spcPts val="600"/>
              </a:spcAft>
              <a:buClr>
                <a:srgbClr val="1F5E4A"/>
              </a:buClr>
              <a:buSzPct val="100000"/>
              <a:buFont typeface="Bookman Old Style" panose="02050604050505020204" pitchFamily="18" charset="0"/>
              <a:buAutoNum type="arabicPeriod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Право на создание семьи и брак</a:t>
            </a:r>
          </a:p>
          <a:p>
            <a:pPr marL="304800" indent="-304800">
              <a:spcAft>
                <a:spcPts val="600"/>
              </a:spcAft>
              <a:buClr>
                <a:srgbClr val="1F5E4A"/>
              </a:buClr>
              <a:buSzPct val="100000"/>
              <a:buFont typeface="Bookman Old Style" panose="02050604050505020204" pitchFamily="18" charset="0"/>
              <a:buAutoNum type="arabicPeriod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Право на собственное имя</a:t>
            </a:r>
            <a:b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</a:b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Возможность выбирать себе фамилию (популярны стали фамилии президентов, например, Вашингтон)</a:t>
            </a:r>
          </a:p>
        </p:txBody>
      </p:sp>
      <p:sp>
        <p:nvSpPr>
          <p:cNvPr id="7" name="Currier &amp; Ives - First Colored Senator and Representatives 1872 mat">
            <a:extLst>
              <a:ext uri="{FF2B5EF4-FFF2-40B4-BE49-F238E27FC236}">
                <a16:creationId xmlns:a16="http://schemas.microsoft.com/office/drawing/2014/main" id="{E339DA85-760A-0531-7CD3-6C8AEA68ACEC}"/>
              </a:ext>
            </a:extLst>
          </p:cNvPr>
          <p:cNvSpPr/>
          <p:nvPr/>
        </p:nvSpPr>
        <p:spPr>
          <a:xfrm>
            <a:off x="6908800" y="1665478"/>
            <a:ext cx="4673600" cy="36195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Currier &amp; Ives - First Colored Senator and Representatives 1872" descr="Первый темнокожий сенатор и члены Палаты представителей 41-го и 42-го Конгрессов США. Литография Currier &amp; Ives, 1872. Библиотека Конгресса США">
            <a:extLst>
              <a:ext uri="{FF2B5EF4-FFF2-40B4-BE49-F238E27FC236}">
                <a16:creationId xmlns:a16="http://schemas.microsoft.com/office/drawing/2014/main" id="{407C90B7-3AFF-8FF6-7D86-05D3D69366E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767078"/>
            <a:ext cx="4470400" cy="3416300"/>
          </a:xfrm>
          <a:prstGeom prst="rect">
            <a:avLst/>
          </a:prstGeom>
        </p:spPr>
      </p:pic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0F6DC0CD-F80E-D0C2-7F5F-5705D93BB24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837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4489166-6D04-406A-68ED-43271BCAF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F3ECDD"/>
                </a:solidFill>
                <a:latin typeface="Bookman Old Style" panose="02050604050505020204" pitchFamily="18" charset="0"/>
              </a:rPr>
              <a:t>«Прыгай, Джим Кроу!»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13A188F9-FCD4-933A-53C0-5C4B0727DC04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D6B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5F3EE650-02DC-40E9-5332-2661B028A2EE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D6B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Judgment in Plessy v. Ferguson 1896 mat">
            <a:extLst>
              <a:ext uri="{FF2B5EF4-FFF2-40B4-BE49-F238E27FC236}">
                <a16:creationId xmlns:a16="http://schemas.microsoft.com/office/drawing/2014/main" id="{01CE49C1-02A2-9F17-4E99-AC9C1FC1D6F2}"/>
              </a:ext>
            </a:extLst>
          </p:cNvPr>
          <p:cNvSpPr/>
          <p:nvPr/>
        </p:nvSpPr>
        <p:spPr>
          <a:xfrm>
            <a:off x="635000" y="1340358"/>
            <a:ext cx="3175000" cy="50546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Judgment in Plessy v. Ferguson 1896" descr="Решение Верховного суда США по делу «Плесси против Фергюсона», 18 мая 1896 г. Национальный архив США">
            <a:extLst>
              <a:ext uri="{FF2B5EF4-FFF2-40B4-BE49-F238E27FC236}">
                <a16:creationId xmlns:a16="http://schemas.microsoft.com/office/drawing/2014/main" id="{6A603DE5-6E26-72A1-45C2-80E755075D9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67358"/>
            <a:ext cx="2921000" cy="4800600"/>
          </a:xfrm>
          <a:prstGeom prst="rect">
            <a:avLst/>
          </a:prstGeom>
        </p:spPr>
      </p:pic>
      <p:sp>
        <p:nvSpPr>
          <p:cNvPr id="8" name="Negative consequences">
            <a:extLst>
              <a:ext uri="{FF2B5EF4-FFF2-40B4-BE49-F238E27FC236}">
                <a16:creationId xmlns:a16="http://schemas.microsoft.com/office/drawing/2014/main" id="{25C47332-0926-6DB8-5B29-377850D238BA}"/>
              </a:ext>
            </a:extLst>
          </p:cNvPr>
          <p:cNvSpPr txBox="1"/>
          <p:nvPr/>
        </p:nvSpPr>
        <p:spPr>
          <a:xfrm>
            <a:off x="4267200" y="1467358"/>
            <a:ext cx="7315200" cy="3434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800"/>
              </a:spcAft>
            </a:pPr>
            <a:r>
              <a:rPr lang="ru-RU" sz="2400" b="1" dirty="0">
                <a:solidFill>
                  <a:srgbClr val="D6BD86"/>
                </a:solidFill>
                <a:latin typeface="Bookman Old Style" panose="02050604050505020204" pitchFamily="18" charset="0"/>
              </a:rPr>
              <a:t>Негативные последствия </a:t>
            </a:r>
            <a:r>
              <a:rPr lang="ru-RU" sz="2400" b="1" dirty="0">
                <a:solidFill>
                  <a:srgbClr val="F2B8B8"/>
                </a:solidFill>
                <a:latin typeface="Bookman Old Style" panose="02050604050505020204" pitchFamily="18" charset="0"/>
              </a:rPr>
              <a:t>«сделки» 1877 года</a:t>
            </a:r>
            <a:r>
              <a:rPr lang="ru-RU" sz="2400" b="1" dirty="0">
                <a:solidFill>
                  <a:srgbClr val="D6BD86"/>
                </a:solidFill>
                <a:latin typeface="Bookman Old Style" panose="02050604050505020204" pitchFamily="18" charset="0"/>
              </a:rPr>
              <a:t>:</a:t>
            </a:r>
          </a:p>
          <a:p>
            <a:pPr>
              <a:spcAft>
                <a:spcPts val="800"/>
              </a:spcAft>
            </a:pP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Введение «законов Джима Кроу»:</a:t>
            </a:r>
          </a:p>
          <a:p>
            <a:pPr marL="304800" indent="-304800">
              <a:spcAft>
                <a:spcPts val="8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Сегрегация в общественном транспорте</a:t>
            </a:r>
          </a:p>
          <a:p>
            <a:pPr marL="304800" indent="-304800">
              <a:spcAft>
                <a:spcPts val="8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Раздельные церкви, школы, больницы</a:t>
            </a:r>
          </a:p>
          <a:p>
            <a:pPr marL="304800" indent="-304800">
              <a:spcAft>
                <a:spcPts val="8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Запрет межрасовых браков</a:t>
            </a:r>
          </a:p>
          <a:p>
            <a:pPr marL="304800" indent="-304800">
              <a:spcAft>
                <a:spcPts val="8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Создание «закатных городов» </a:t>
            </a:r>
            <a:r>
              <a:rPr lang="ru-RU" sz="2400" i="1" dirty="0">
                <a:solidFill>
                  <a:srgbClr val="D6BD86"/>
                </a:solidFill>
                <a:latin typeface="Calibri" panose="020F0502020204030204" pitchFamily="34" charset="0"/>
              </a:rPr>
              <a:t>(районы только для белых)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0ECD7880-0059-0139-7093-873DC9D67D2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740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68D4DB8-5A80-D507-FAAC-F60876248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«Прыгай, Джим Кроу!»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4791B9A5-03F9-29C1-A512-B8E7304E7EAB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71BB94DB-9DF2-41C2-17FC-C2E7D655D74B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iscrimination">
            <a:extLst>
              <a:ext uri="{FF2B5EF4-FFF2-40B4-BE49-F238E27FC236}">
                <a16:creationId xmlns:a16="http://schemas.microsoft.com/office/drawing/2014/main" id="{97242882-EDF5-343F-BCEE-FDD03853440E}"/>
              </a:ext>
            </a:extLst>
          </p:cNvPr>
          <p:cNvSpPr txBox="1"/>
          <p:nvPr/>
        </p:nvSpPr>
        <p:spPr>
          <a:xfrm>
            <a:off x="609600" y="1289558"/>
            <a:ext cx="68580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Система дискриминации:</a:t>
            </a:r>
          </a:p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1B2440"/>
                </a:solidFill>
                <a:latin typeface="Calibri" panose="020F0502020204030204" pitchFamily="34" charset="0"/>
              </a:rPr>
              <a:t>Возрождение старого «этикета»:</a:t>
            </a:r>
          </a:p>
          <a:p>
            <a:pPr marL="304800" indent="-304800">
              <a:spcAft>
                <a:spcPts val="400"/>
              </a:spcAft>
              <a:buClr>
                <a:srgbClr val="9B1B30"/>
              </a:buClr>
              <a:buSzPct val="100000"/>
              <a:buFont typeface="Bookman Old Style" panose="02050604050505020204" pitchFamily="18" charset="0"/>
              <a:buAutoNum type="arabicPeriod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Обращение к чернокожим только по имени</a:t>
            </a:r>
          </a:p>
          <a:p>
            <a:pPr marL="304800" indent="-304800">
              <a:spcAft>
                <a:spcPts val="400"/>
              </a:spcAft>
              <a:buClr>
                <a:srgbClr val="9B1B30"/>
              </a:buClr>
              <a:buSzPct val="100000"/>
              <a:buFont typeface="Bookman Old Style" panose="02050604050505020204" pitchFamily="18" charset="0"/>
              <a:buAutoNum type="arabicPeriod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Обязательное использование уважительных обращений к белым</a:t>
            </a:r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A0E56E7C-B116-1A89-3BEF-4D07FA962E84}"/>
              </a:ext>
            </a:extLst>
          </p:cNvPr>
          <p:cNvCxnSpPr/>
          <p:nvPr/>
        </p:nvCxnSpPr>
        <p:spPr>
          <a:xfrm>
            <a:off x="609600" y="3194558"/>
            <a:ext cx="1422400" cy="0"/>
          </a:xfrm>
          <a:prstGeom prst="line">
            <a:avLst/>
          </a:prstGeom>
          <a:ln w="9525">
            <a:solidFill>
              <a:srgbClr val="B08D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Voting rights">
            <a:extLst>
              <a:ext uri="{FF2B5EF4-FFF2-40B4-BE49-F238E27FC236}">
                <a16:creationId xmlns:a16="http://schemas.microsoft.com/office/drawing/2014/main" id="{5670F315-C90F-78CA-72BC-6CC3069BAEA3}"/>
              </a:ext>
            </a:extLst>
          </p:cNvPr>
          <p:cNvSpPr txBox="1"/>
          <p:nvPr/>
        </p:nvSpPr>
        <p:spPr>
          <a:xfrm>
            <a:off x="609600" y="3346958"/>
            <a:ext cx="6858000" cy="2494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Ограничение избирательных прав:</a:t>
            </a:r>
          </a:p>
          <a:p>
            <a:pPr marL="304800" indent="-304800">
              <a:spcAft>
                <a:spcPts val="4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Введение ценза грамотности</a:t>
            </a:r>
          </a:p>
          <a:p>
            <a:pPr marL="304800" indent="-304800">
              <a:spcAft>
                <a:spcPts val="4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Установление выборного налога</a:t>
            </a:r>
          </a:p>
          <a:p>
            <a:pPr marL="304800" indent="-304800">
              <a:spcAft>
                <a:spcPts val="4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100" b="1" dirty="0">
                <a:solidFill>
                  <a:srgbClr val="9B1B30"/>
                </a:solidFill>
                <a:latin typeface="Calibri" panose="020F0502020204030204" pitchFamily="34" charset="0"/>
              </a:rPr>
              <a:t>«Дедушкина поправка»:</a:t>
            </a:r>
          </a:p>
          <a:p>
            <a:pPr marL="609600" indent="-304800">
              <a:spcAft>
                <a:spcPts val="400"/>
              </a:spcAft>
              <a:buClr>
                <a:srgbClr val="9B1B30"/>
              </a:buClr>
              <a:buSzPct val="100000"/>
              <a:buFont typeface="Calibri" panose="020F0502020204030204" pitchFamily="34" charset="0"/>
              <a:buChar char="–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Сохранение избирательных прав для бедных и неграмотных белых</a:t>
            </a:r>
          </a:p>
          <a:p>
            <a:pPr marL="609600" indent="-304800">
              <a:spcAft>
                <a:spcPts val="400"/>
              </a:spcAft>
              <a:buClr>
                <a:srgbClr val="9B1B30"/>
              </a:buClr>
              <a:buSzPct val="100000"/>
              <a:buFont typeface="Calibri" panose="020F0502020204030204" pitchFamily="34" charset="0"/>
              <a:buChar char="–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Лишение избирательных прав чернокожих граждан</a:t>
            </a:r>
          </a:p>
        </p:txBody>
      </p:sp>
      <p:sp>
        <p:nvSpPr>
          <p:cNvPr id="8" name="Frost - Of course he wants to vote the Democratic ticket 1876 mat">
            <a:extLst>
              <a:ext uri="{FF2B5EF4-FFF2-40B4-BE49-F238E27FC236}">
                <a16:creationId xmlns:a16="http://schemas.microsoft.com/office/drawing/2014/main" id="{80C780FD-DCA3-34EA-EE4C-A860AC9A01BA}"/>
              </a:ext>
            </a:extLst>
          </p:cNvPr>
          <p:cNvSpPr/>
          <p:nvPr/>
        </p:nvSpPr>
        <p:spPr>
          <a:xfrm>
            <a:off x="7861300" y="1276858"/>
            <a:ext cx="3708400" cy="26543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Frost - Of course he wants to vote the Democratic ticket 1876" descr="А. Б. Фрост. «Конечно, он хочет голосовать за демократов!» Harper's Weekly, 21 октября 1876 г.">
            <a:extLst>
              <a:ext uri="{FF2B5EF4-FFF2-40B4-BE49-F238E27FC236}">
                <a16:creationId xmlns:a16="http://schemas.microsoft.com/office/drawing/2014/main" id="{B99C0F76-C9AE-4D38-1AD6-49F267D1BD9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200" y="1365758"/>
            <a:ext cx="3530600" cy="2476500"/>
          </a:xfrm>
          <a:prstGeom prst="rect">
            <a:avLst/>
          </a:prstGeom>
        </p:spPr>
      </p:pic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14C63D07-D163-5BF5-DB7F-33AB8E133DC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419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8969C62-C399-8C20-5983-D6C58F35D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Индейский вопрос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C4A11A9E-E005-157F-C66F-1EC7E1DD11FD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C1EDF5DB-B115-F4B9-0C8F-E8A5B21013E3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cker">
            <a:extLst>
              <a:ext uri="{FF2B5EF4-FFF2-40B4-BE49-F238E27FC236}">
                <a16:creationId xmlns:a16="http://schemas.microsoft.com/office/drawing/2014/main" id="{E50D2716-3FC9-0363-68F3-1706F3EAF596}"/>
              </a:ext>
            </a:extLst>
          </p:cNvPr>
          <p:cNvSpPr txBox="1"/>
          <p:nvPr/>
        </p:nvSpPr>
        <p:spPr>
          <a:xfrm>
            <a:off x="609600" y="1162558"/>
            <a:ext cx="1097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9B1B30"/>
                </a:solidFill>
                <a:latin typeface="Bookman Old Style" panose="02050604050505020204" pitchFamily="18" charset="0"/>
              </a:rPr>
              <a:t>Истребление индейцев</a:t>
            </a:r>
          </a:p>
        </p:txBody>
      </p:sp>
      <p:pic>
        <p:nvPicPr>
          <p:cNvPr id="7" name="Philip Sheridan - Brady" descr="Генерал Филип Шеридан. Фото студии М. Брейди, 1860-е гг. Библиотека Конгресса США">
            <a:extLst>
              <a:ext uri="{FF2B5EF4-FFF2-40B4-BE49-F238E27FC236}">
                <a16:creationId xmlns:a16="http://schemas.microsoft.com/office/drawing/2014/main" id="{ACCFAAE2-927A-046F-B905-0A86FD3358B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665478"/>
            <a:ext cx="3352800" cy="4318000"/>
          </a:xfrm>
          <a:prstGeom prst="roundRect">
            <a:avLst>
              <a:gd name="adj" fmla="val 4000"/>
            </a:avLst>
          </a:prstGeom>
          <a:ln w="9525">
            <a:solidFill>
              <a:srgbClr val="B08D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Sheridan">
            <a:extLst>
              <a:ext uri="{FF2B5EF4-FFF2-40B4-BE49-F238E27FC236}">
                <a16:creationId xmlns:a16="http://schemas.microsoft.com/office/drawing/2014/main" id="{F7475033-BF2E-3063-1CBD-FED3D7CF78CB}"/>
              </a:ext>
            </a:extLst>
          </p:cNvPr>
          <p:cNvSpPr txBox="1"/>
          <p:nvPr/>
        </p:nvSpPr>
        <p:spPr>
          <a:xfrm>
            <a:off x="609600" y="1741678"/>
            <a:ext cx="7112000" cy="2692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800"/>
              </a:spcAft>
            </a:pPr>
            <a:r>
              <a:rPr lang="ru-RU" sz="25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Генерал Ф. Шеридан</a:t>
            </a: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 — ключевая фигура в решении </a:t>
            </a:r>
            <a:r>
              <a:rPr lang="ru-RU" sz="2500" b="1" dirty="0">
                <a:solidFill>
                  <a:srgbClr val="1B2440"/>
                </a:solidFill>
                <a:latin typeface="Calibri" panose="020F0502020204030204" pitchFamily="34" charset="0"/>
              </a:rPr>
              <a:t>«индейского вопроса»</a:t>
            </a:r>
          </a:p>
          <a:p>
            <a:pPr>
              <a:spcAft>
                <a:spcPts val="800"/>
              </a:spcAft>
            </a:pPr>
            <a:r>
              <a:rPr lang="ru-RU" sz="2500" b="1" dirty="0">
                <a:solidFill>
                  <a:srgbClr val="1B2440"/>
                </a:solidFill>
                <a:latin typeface="Calibri" panose="020F0502020204030204" pitchFamily="34" charset="0"/>
              </a:rPr>
              <a:t>Методы борьбы:</a:t>
            </a:r>
          </a:p>
          <a:p>
            <a:pPr marL="304800" indent="-304800">
              <a:spcAft>
                <a:spcPts val="8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Насильственное переселение в резервации</a:t>
            </a:r>
          </a:p>
          <a:p>
            <a:pPr marL="304800" indent="-304800">
              <a:spcAft>
                <a:spcPts val="8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Ночные нападения на поселения</a:t>
            </a:r>
          </a:p>
          <a:p>
            <a:pPr marL="304800" indent="-304800">
              <a:spcAft>
                <a:spcPts val="8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Полное уничтожение жителей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6C910581-B44F-C9E8-F5E0-307D99E4478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143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BBC9EED-0636-3355-A863-4506677AB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F3ECDD"/>
                </a:solidFill>
                <a:latin typeface="Bookman Old Style" panose="02050604050505020204" pitchFamily="18" charset="0"/>
              </a:rPr>
              <a:t>Индейский вопрос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DF7413BD-88ED-3880-926A-AF8E4CF35812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D6B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DF05C978-09F6-FE3C-FAA2-52242EE0FA8B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D6B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cker">
            <a:extLst>
              <a:ext uri="{FF2B5EF4-FFF2-40B4-BE49-F238E27FC236}">
                <a16:creationId xmlns:a16="http://schemas.microsoft.com/office/drawing/2014/main" id="{A046DD84-970C-9996-566C-53A0863E7C7E}"/>
              </a:ext>
            </a:extLst>
          </p:cNvPr>
          <p:cNvSpPr txBox="1"/>
          <p:nvPr/>
        </p:nvSpPr>
        <p:spPr>
          <a:xfrm>
            <a:off x="609600" y="1162558"/>
            <a:ext cx="1097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F2B8B8"/>
                </a:solidFill>
                <a:latin typeface="Bookman Old Style" panose="02050604050505020204" pitchFamily="18" charset="0"/>
              </a:rPr>
              <a:t>Истребление индейцев</a:t>
            </a:r>
          </a:p>
        </p:txBody>
      </p:sp>
      <p:pic>
        <p:nvPicPr>
          <p:cNvPr id="7" name="Bison skull pile 1892" descr="Гора черепов бизонов у завода Michigan Carbon Works (Детройт), 1892. Детройтская публичная библиотека">
            <a:extLst>
              <a:ext uri="{FF2B5EF4-FFF2-40B4-BE49-F238E27FC236}">
                <a16:creationId xmlns:a16="http://schemas.microsoft.com/office/drawing/2014/main" id="{A448BC9D-0890-D7AC-CD3D-867652E1134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41678"/>
            <a:ext cx="4572000" cy="3581400"/>
          </a:xfrm>
          <a:prstGeom prst="roundRect">
            <a:avLst>
              <a:gd name="adj" fmla="val 4000"/>
            </a:avLst>
          </a:prstGeom>
          <a:ln w="9525">
            <a:solidFill>
              <a:srgbClr val="D6BD86"/>
            </a:solidFill>
          </a:ln>
        </p:spPr>
      </p:pic>
      <p:sp>
        <p:nvSpPr>
          <p:cNvPr id="8" name="Cause card">
            <a:extLst>
              <a:ext uri="{FF2B5EF4-FFF2-40B4-BE49-F238E27FC236}">
                <a16:creationId xmlns:a16="http://schemas.microsoft.com/office/drawing/2014/main" id="{11B19D74-86C1-D413-1195-6FB821EE4035}"/>
              </a:ext>
            </a:extLst>
          </p:cNvPr>
          <p:cNvSpPr/>
          <p:nvPr/>
        </p:nvSpPr>
        <p:spPr>
          <a:xfrm>
            <a:off x="5588000" y="1741678"/>
            <a:ext cx="5994400" cy="2489200"/>
          </a:xfrm>
          <a:prstGeom prst="roundRect">
            <a:avLst>
              <a:gd name="adj" fmla="val 6000"/>
            </a:avLst>
          </a:prstGeom>
          <a:solidFill>
            <a:srgbClr val="2A355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Bison extermination">
            <a:extLst>
              <a:ext uri="{FF2B5EF4-FFF2-40B4-BE49-F238E27FC236}">
                <a16:creationId xmlns:a16="http://schemas.microsoft.com/office/drawing/2014/main" id="{C5431201-941E-A283-1743-96A8F715E69A}"/>
              </a:ext>
            </a:extLst>
          </p:cNvPr>
          <p:cNvSpPr txBox="1"/>
          <p:nvPr/>
        </p:nvSpPr>
        <p:spPr>
          <a:xfrm>
            <a:off x="5842000" y="1868678"/>
            <a:ext cx="5537200" cy="2286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1900" b="1" dirty="0">
                <a:solidFill>
                  <a:srgbClr val="D6BD86"/>
                </a:solidFill>
                <a:latin typeface="Bookman Old Style" panose="02050604050505020204" pitchFamily="18" charset="0"/>
              </a:rPr>
              <a:t>Истребление бизонов:</a:t>
            </a:r>
          </a:p>
          <a:p>
            <a:pPr marL="304800" indent="-304800">
              <a:spcAft>
                <a:spcPts val="2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EDE6D6"/>
                </a:solidFill>
                <a:latin typeface="Calibri" panose="020F0502020204030204" pitchFamily="34" charset="0"/>
              </a:rPr>
              <a:t>Цель — лишить индейцев основы существования</a:t>
            </a:r>
          </a:p>
          <a:p>
            <a:pPr>
              <a:spcAft>
                <a:spcPts val="200"/>
              </a:spcAft>
            </a:pPr>
            <a:r>
              <a:rPr lang="ru-RU" sz="1900" b="1" dirty="0">
                <a:solidFill>
                  <a:srgbClr val="FFFFFF"/>
                </a:solidFill>
                <a:latin typeface="Calibri" panose="020F0502020204030204" pitchFamily="34" charset="0"/>
              </a:rPr>
              <a:t>Масштаб уничтожения:</a:t>
            </a:r>
          </a:p>
          <a:p>
            <a:pPr marL="609600" indent="-304800">
              <a:spcAft>
                <a:spcPts val="200"/>
              </a:spcAft>
              <a:buClr>
                <a:srgbClr val="D6BD86"/>
              </a:buClr>
              <a:buSzPct val="100000"/>
              <a:buFont typeface="Calibri" panose="020F0502020204030204" pitchFamily="34" charset="0"/>
              <a:buChar char="–"/>
            </a:pPr>
            <a:r>
              <a:rPr lang="ru-RU" sz="1900" dirty="0">
                <a:solidFill>
                  <a:srgbClr val="EDE6D6"/>
                </a:solidFill>
                <a:latin typeface="Calibri" panose="020F0502020204030204" pitchFamily="34" charset="0"/>
              </a:rPr>
              <a:t>Массовые расстрелы из сёдел</a:t>
            </a:r>
          </a:p>
          <a:p>
            <a:pPr marL="609600" indent="-304800">
              <a:spcAft>
                <a:spcPts val="200"/>
              </a:spcAft>
              <a:buClr>
                <a:srgbClr val="D6BD86"/>
              </a:buClr>
              <a:buSzPct val="100000"/>
              <a:buFont typeface="Calibri" panose="020F0502020204030204" pitchFamily="34" charset="0"/>
              <a:buChar char="–"/>
            </a:pPr>
            <a:r>
              <a:rPr lang="ru-RU" sz="1900" dirty="0">
                <a:solidFill>
                  <a:srgbClr val="EDE6D6"/>
                </a:solidFill>
                <a:latin typeface="Calibri" panose="020F0502020204030204" pitchFamily="34" charset="0"/>
              </a:rPr>
              <a:t>Охота прямо с поездов</a:t>
            </a:r>
          </a:p>
          <a:p>
            <a:pPr marL="609600" indent="-304800">
              <a:spcAft>
                <a:spcPts val="200"/>
              </a:spcAft>
              <a:buClr>
                <a:srgbClr val="D6BD86"/>
              </a:buClr>
              <a:buSzPct val="100000"/>
              <a:buFont typeface="Calibri" panose="020F0502020204030204" pitchFamily="34" charset="0"/>
              <a:buChar char="–"/>
            </a:pPr>
            <a:r>
              <a:rPr lang="ru-RU" sz="1900" dirty="0">
                <a:solidFill>
                  <a:srgbClr val="EDE6D6"/>
                </a:solidFill>
                <a:latin typeface="Calibri" panose="020F0502020204030204" pitchFamily="34" charset="0"/>
              </a:rPr>
              <a:t>Бесконтрольное убийство животных</a:t>
            </a:r>
          </a:p>
        </p:txBody>
      </p:sp>
      <p:cxnSp>
        <p:nvCxnSpPr>
          <p:cNvPr id="10" name="Arrow">
            <a:extLst>
              <a:ext uri="{FF2B5EF4-FFF2-40B4-BE49-F238E27FC236}">
                <a16:creationId xmlns:a16="http://schemas.microsoft.com/office/drawing/2014/main" id="{BCBD2B8D-6571-215F-54BD-2EE66D72A868}"/>
              </a:ext>
            </a:extLst>
          </p:cNvPr>
          <p:cNvCxnSpPr/>
          <p:nvPr/>
        </p:nvCxnSpPr>
        <p:spPr>
          <a:xfrm>
            <a:off x="8585200" y="4281678"/>
            <a:ext cx="0" cy="279400"/>
          </a:xfrm>
          <a:prstGeom prst="line">
            <a:avLst/>
          </a:prstGeom>
          <a:ln w="25400">
            <a:solidFill>
              <a:srgbClr val="D6BD8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sult card">
            <a:extLst>
              <a:ext uri="{FF2B5EF4-FFF2-40B4-BE49-F238E27FC236}">
                <a16:creationId xmlns:a16="http://schemas.microsoft.com/office/drawing/2014/main" id="{9B7BC813-1E29-7F6E-F17A-B0DB1E607A4F}"/>
              </a:ext>
            </a:extLst>
          </p:cNvPr>
          <p:cNvSpPr/>
          <p:nvPr/>
        </p:nvSpPr>
        <p:spPr>
          <a:xfrm>
            <a:off x="5588000" y="4611878"/>
            <a:ext cx="5994400" cy="1422400"/>
          </a:xfrm>
          <a:prstGeom prst="roundRect">
            <a:avLst>
              <a:gd name="adj" fmla="val 8000"/>
            </a:avLst>
          </a:prstGeom>
          <a:solidFill>
            <a:srgbClr val="F4E3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Bison result">
            <a:extLst>
              <a:ext uri="{FF2B5EF4-FFF2-40B4-BE49-F238E27FC236}">
                <a16:creationId xmlns:a16="http://schemas.microsoft.com/office/drawing/2014/main" id="{484243C2-B86A-681A-D1D3-27CA400C3322}"/>
              </a:ext>
            </a:extLst>
          </p:cNvPr>
          <p:cNvSpPr txBox="1"/>
          <p:nvPr/>
        </p:nvSpPr>
        <p:spPr>
          <a:xfrm>
            <a:off x="5842000" y="4662678"/>
            <a:ext cx="55372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spcAft>
                <a:spcPts val="200"/>
              </a:spcAft>
            </a:pPr>
            <a:r>
              <a:rPr lang="ru-RU" sz="19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Результат:</a:t>
            </a:r>
          </a:p>
          <a:p>
            <a:pPr marL="304800" indent="-304800">
              <a:spcAft>
                <a:spcPts val="2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2B2A2C"/>
                </a:solidFill>
                <a:latin typeface="Calibri" panose="020F0502020204030204" pitchFamily="34" charset="0"/>
              </a:rPr>
              <a:t>К началу XX века — от десятков миллионов бизонов осталось </a:t>
            </a:r>
            <a:r>
              <a:rPr lang="ru-RU" sz="1900" b="1" dirty="0">
                <a:solidFill>
                  <a:srgbClr val="9B1B30"/>
                </a:solidFill>
                <a:latin typeface="Calibri" panose="020F0502020204030204" pitchFamily="34" charset="0"/>
              </a:rPr>
              <a:t>несколько сотен</a:t>
            </a:r>
          </a:p>
          <a:p>
            <a:pPr marL="304800" indent="-304800">
              <a:spcAft>
                <a:spcPts val="2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1900" dirty="0">
                <a:solidFill>
                  <a:srgbClr val="2B2A2C"/>
                </a:solidFill>
                <a:latin typeface="Calibri" panose="020F0502020204030204" pitchFamily="34" charset="0"/>
              </a:rPr>
              <a:t>Лишь </a:t>
            </a:r>
            <a:r>
              <a:rPr lang="ru-RU" sz="1900" b="1" dirty="0">
                <a:solidFill>
                  <a:srgbClr val="9B1B30"/>
                </a:solidFill>
                <a:latin typeface="Calibri" panose="020F0502020204030204" pitchFamily="34" charset="0"/>
              </a:rPr>
              <a:t>1/3</a:t>
            </a:r>
            <a:r>
              <a:rPr lang="ru-RU" sz="1900" dirty="0">
                <a:solidFill>
                  <a:srgbClr val="2B2A2C"/>
                </a:solidFill>
                <a:latin typeface="Calibri" panose="020F0502020204030204" pitchFamily="34" charset="0"/>
              </a:rPr>
              <a:t> убитых животных использовалась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DDE6FA94-4AC4-4A5A-0B86-892A7D6554D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247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8A593DB-5591-D988-1569-1EB18986B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Индейский вопрос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3C2FD820-14B3-6482-43FE-B3E0EFF85F76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B183AC4D-CF12-198E-40DD-3914EA6E4974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cker">
            <a:extLst>
              <a:ext uri="{FF2B5EF4-FFF2-40B4-BE49-F238E27FC236}">
                <a16:creationId xmlns:a16="http://schemas.microsoft.com/office/drawing/2014/main" id="{8F46DBF6-325A-A582-902F-C4F5E03C3871}"/>
              </a:ext>
            </a:extLst>
          </p:cNvPr>
          <p:cNvSpPr txBox="1"/>
          <p:nvPr/>
        </p:nvSpPr>
        <p:spPr>
          <a:xfrm>
            <a:off x="609600" y="1162558"/>
            <a:ext cx="109728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i="1" dirty="0">
                <a:solidFill>
                  <a:srgbClr val="9B1B30"/>
                </a:solidFill>
                <a:latin typeface="Bookman Old Style" panose="02050604050505020204" pitchFamily="18" charset="0"/>
              </a:rPr>
              <a:t>Последствия для индейцев</a:t>
            </a:r>
          </a:p>
        </p:txBody>
      </p:sp>
      <p:sp>
        <p:nvSpPr>
          <p:cNvPr id="6" name="Consequences card">
            <a:extLst>
              <a:ext uri="{FF2B5EF4-FFF2-40B4-BE49-F238E27FC236}">
                <a16:creationId xmlns:a16="http://schemas.microsoft.com/office/drawing/2014/main" id="{F845E0AD-3470-E4F7-1BC0-B431F89C1706}"/>
              </a:ext>
            </a:extLst>
          </p:cNvPr>
          <p:cNvSpPr/>
          <p:nvPr/>
        </p:nvSpPr>
        <p:spPr>
          <a:xfrm>
            <a:off x="609600" y="1690878"/>
            <a:ext cx="5334000" cy="1803400"/>
          </a:xfrm>
          <a:prstGeom prst="roundRect">
            <a:avLst>
              <a:gd name="adj" fmla="val 5000"/>
            </a:avLst>
          </a:prstGeom>
          <a:solidFill>
            <a:srgbClr val="E4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onsequences bar">
            <a:extLst>
              <a:ext uri="{FF2B5EF4-FFF2-40B4-BE49-F238E27FC236}">
                <a16:creationId xmlns:a16="http://schemas.microsoft.com/office/drawing/2014/main" id="{B5F4CAFF-7765-B0E9-BA88-FE1EF2FE9A63}"/>
              </a:ext>
            </a:extLst>
          </p:cNvPr>
          <p:cNvSpPr/>
          <p:nvPr/>
        </p:nvSpPr>
        <p:spPr>
          <a:xfrm>
            <a:off x="609600" y="1690878"/>
            <a:ext cx="5334000" cy="63500"/>
          </a:xfrm>
          <a:prstGeom prst="rect">
            <a:avLst/>
          </a:prstGeom>
          <a:solidFill>
            <a:srgbClr val="1B24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onsequences Rectangle 6">
            <a:extLst>
              <a:ext uri="{FF2B5EF4-FFF2-40B4-BE49-F238E27FC236}">
                <a16:creationId xmlns:a16="http://schemas.microsoft.com/office/drawing/2014/main" id="{C6AD5166-A70B-9E78-C7EF-508782926D10}"/>
              </a:ext>
            </a:extLst>
          </p:cNvPr>
          <p:cNvSpPr txBox="1"/>
          <p:nvPr/>
        </p:nvSpPr>
        <p:spPr>
          <a:xfrm>
            <a:off x="838200" y="1868678"/>
            <a:ext cx="4953000" cy="157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20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Социально-экономические:</a:t>
            </a:r>
          </a:p>
          <a:p>
            <a:pPr marL="304800" indent="-304800">
              <a:spcAft>
                <a:spcPts val="200"/>
              </a:spcAft>
              <a:buClr>
                <a:srgbClr val="1B244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Массовый голод</a:t>
            </a:r>
          </a:p>
          <a:p>
            <a:pPr marL="304800" indent="-304800">
              <a:spcAft>
                <a:spcPts val="200"/>
              </a:spcAft>
              <a:buClr>
                <a:srgbClr val="1B244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Крайняя нищета</a:t>
            </a:r>
          </a:p>
          <a:p>
            <a:pPr marL="304800" indent="-304800">
              <a:spcAft>
                <a:spcPts val="200"/>
              </a:spcAft>
              <a:buClr>
                <a:srgbClr val="1B244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Утрата традиционного образа жизни</a:t>
            </a:r>
          </a:p>
        </p:txBody>
      </p:sp>
      <p:sp>
        <p:nvSpPr>
          <p:cNvPr id="9" name="Consequences card">
            <a:extLst>
              <a:ext uri="{FF2B5EF4-FFF2-40B4-BE49-F238E27FC236}">
                <a16:creationId xmlns:a16="http://schemas.microsoft.com/office/drawing/2014/main" id="{2528A9F0-6C61-3FB1-7BE2-B7DFAF58357F}"/>
              </a:ext>
            </a:extLst>
          </p:cNvPr>
          <p:cNvSpPr/>
          <p:nvPr/>
        </p:nvSpPr>
        <p:spPr>
          <a:xfrm>
            <a:off x="6248400" y="1690878"/>
            <a:ext cx="5334000" cy="1803400"/>
          </a:xfrm>
          <a:prstGeom prst="roundRect">
            <a:avLst>
              <a:gd name="adj" fmla="val 5000"/>
            </a:avLst>
          </a:prstGeom>
          <a:solidFill>
            <a:srgbClr val="F5E3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onsequences bar">
            <a:extLst>
              <a:ext uri="{FF2B5EF4-FFF2-40B4-BE49-F238E27FC236}">
                <a16:creationId xmlns:a16="http://schemas.microsoft.com/office/drawing/2014/main" id="{61C47FB2-4ACE-07B2-D665-84DFEFC3840A}"/>
              </a:ext>
            </a:extLst>
          </p:cNvPr>
          <p:cNvSpPr/>
          <p:nvPr/>
        </p:nvSpPr>
        <p:spPr>
          <a:xfrm>
            <a:off x="6248400" y="1690878"/>
            <a:ext cx="5334000" cy="63500"/>
          </a:xfrm>
          <a:prstGeom prst="rect">
            <a:avLst/>
          </a:prstGeom>
          <a:solidFill>
            <a:srgbClr val="9B1B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Consequences Rectangle 10">
            <a:extLst>
              <a:ext uri="{FF2B5EF4-FFF2-40B4-BE49-F238E27FC236}">
                <a16:creationId xmlns:a16="http://schemas.microsoft.com/office/drawing/2014/main" id="{1345F660-3327-E64E-ED4C-24C700F2A5B9}"/>
              </a:ext>
            </a:extLst>
          </p:cNvPr>
          <p:cNvSpPr txBox="1"/>
          <p:nvPr/>
        </p:nvSpPr>
        <p:spPr>
          <a:xfrm>
            <a:off x="6477000" y="1868678"/>
            <a:ext cx="4953000" cy="157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20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Политические:</a:t>
            </a:r>
          </a:p>
          <a:p>
            <a:pPr marL="304800" indent="-304800">
              <a:spcAft>
                <a:spcPts val="2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Подавление любого недовольства</a:t>
            </a:r>
          </a:p>
          <a:p>
            <a:pPr marL="304800" indent="-304800">
              <a:spcAft>
                <a:spcPts val="2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Насильственное переселение</a:t>
            </a:r>
          </a:p>
          <a:p>
            <a:pPr marL="304800" indent="-304800">
              <a:spcAft>
                <a:spcPts val="2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Уничтожение культуры</a:t>
            </a:r>
          </a:p>
        </p:txBody>
      </p:sp>
      <p:sp>
        <p:nvSpPr>
          <p:cNvPr id="12" name="Wounded Knee">
            <a:extLst>
              <a:ext uri="{FF2B5EF4-FFF2-40B4-BE49-F238E27FC236}">
                <a16:creationId xmlns:a16="http://schemas.microsoft.com/office/drawing/2014/main" id="{F40ACDC7-05E1-064D-59A4-FEDFE7132175}"/>
              </a:ext>
            </a:extLst>
          </p:cNvPr>
          <p:cNvSpPr txBox="1"/>
          <p:nvPr/>
        </p:nvSpPr>
        <p:spPr>
          <a:xfrm>
            <a:off x="609600" y="3773678"/>
            <a:ext cx="6096000" cy="1432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Кульминация трагедии:</a:t>
            </a:r>
          </a:p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1B2440"/>
                </a:solidFill>
                <a:latin typeface="Calibri" panose="020F0502020204030204" pitchFamily="34" charset="0"/>
              </a:rPr>
              <a:t>«Бойня у </a:t>
            </a:r>
            <a:r>
              <a:rPr lang="ru-RU" sz="2100" b="1" dirty="0" err="1">
                <a:solidFill>
                  <a:srgbClr val="1B2440"/>
                </a:solidFill>
                <a:latin typeface="Calibri" panose="020F0502020204030204" pitchFamily="34" charset="0"/>
              </a:rPr>
              <a:t>Вундед</a:t>
            </a:r>
            <a:r>
              <a:rPr lang="ru-RU" sz="2100" b="1" dirty="0">
                <a:solidFill>
                  <a:srgbClr val="1B2440"/>
                </a:solidFill>
                <a:latin typeface="Calibri" panose="020F0502020204030204" pitchFamily="34" charset="0"/>
              </a:rPr>
              <a:t>-Ни» </a:t>
            </a:r>
            <a:r>
              <a:rPr lang="ru-RU" sz="2100" b="1" dirty="0">
                <a:solidFill>
                  <a:srgbClr val="9B1B30"/>
                </a:solidFill>
                <a:latin typeface="Calibri" panose="020F0502020204030204" pitchFamily="34" charset="0"/>
              </a:rPr>
              <a:t>(декабрь 1890)</a:t>
            </a:r>
            <a:r>
              <a:rPr lang="ru-RU" sz="2100" b="1" dirty="0">
                <a:solidFill>
                  <a:srgbClr val="1B2440"/>
                </a:solidFill>
                <a:latin typeface="Calibri" panose="020F0502020204030204" pitchFamily="34" charset="0"/>
              </a:rPr>
              <a:t>:</a:t>
            </a:r>
          </a:p>
          <a:p>
            <a:pPr marL="304800" indent="-304800">
              <a:spcAft>
                <a:spcPts val="4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Массовое убийство индейского поселения</a:t>
            </a:r>
          </a:p>
          <a:p>
            <a:pPr marL="304800" indent="-304800">
              <a:spcAft>
                <a:spcPts val="4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100" b="1" dirty="0">
                <a:solidFill>
                  <a:srgbClr val="9B1B30"/>
                </a:solidFill>
                <a:latin typeface="Calibri" panose="020F0502020204030204" pitchFamily="34" charset="0"/>
              </a:rPr>
              <a:t>Более 150 погибших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(мужчины, женщины, дети)</a:t>
            </a:r>
          </a:p>
        </p:txBody>
      </p:sp>
      <p:pic>
        <p:nvPicPr>
          <p:cNvPr id="14" name="Grabill - Big Foot's band at Cheyenne River 1890" descr="Дж. Грабилл. Группа миннеконжу вождя Большая Нога и военные на празднике у реки Шайенн, август 1890 г. Библиотека Конгресса США">
            <a:extLst>
              <a:ext uri="{FF2B5EF4-FFF2-40B4-BE49-F238E27FC236}">
                <a16:creationId xmlns:a16="http://schemas.microsoft.com/office/drawing/2014/main" id="{E2C8D213-F1D4-005E-6CB3-9D76ECEC5B9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3773678"/>
            <a:ext cx="4521200" cy="2540000"/>
          </a:xfrm>
          <a:prstGeom prst="roundRect">
            <a:avLst>
              <a:gd name="adj" fmla="val 4000"/>
            </a:avLst>
          </a:prstGeom>
          <a:ln w="9525">
            <a:solidFill>
              <a:srgbClr val="B08D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0F860A04-B724-CA14-9D69-9C0D51C7F8D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401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B6D8939-64EE-ACFF-83E3-1CFCD5D13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Экономический рывок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D8D18687-4415-9274-A332-D71239E43786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731A87F5-80B8-2B76-D337-36B4ADF2EED8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iegel-Cooper department store poster 1897 mat">
            <a:extLst>
              <a:ext uri="{FF2B5EF4-FFF2-40B4-BE49-F238E27FC236}">
                <a16:creationId xmlns:a16="http://schemas.microsoft.com/office/drawing/2014/main" id="{183863B8-CC71-D3CB-2136-A5B247E51684}"/>
              </a:ext>
            </a:extLst>
          </p:cNvPr>
          <p:cNvSpPr/>
          <p:nvPr/>
        </p:nvSpPr>
        <p:spPr>
          <a:xfrm>
            <a:off x="609600" y="1264158"/>
            <a:ext cx="3200400" cy="47498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Siegel-Cooper department store poster 1897" descr="Афиша универсального магазина Siegel-Cooper в Нью-Йорке («Большой магазин»), 1897. Хромолитография Strobridge &amp; Co. Библиотека Конгресса США">
            <a:extLst>
              <a:ext uri="{FF2B5EF4-FFF2-40B4-BE49-F238E27FC236}">
                <a16:creationId xmlns:a16="http://schemas.microsoft.com/office/drawing/2014/main" id="{F6CC7261-6716-B271-50A2-9DA5C25D718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365758"/>
            <a:ext cx="2997200" cy="4546600"/>
          </a:xfrm>
          <a:prstGeom prst="rect">
            <a:avLst/>
          </a:prstGeom>
        </p:spPr>
      </p:pic>
      <p:sp>
        <p:nvSpPr>
          <p:cNvPr id="8" name="Home market">
            <a:extLst>
              <a:ext uri="{FF2B5EF4-FFF2-40B4-BE49-F238E27FC236}">
                <a16:creationId xmlns:a16="http://schemas.microsoft.com/office/drawing/2014/main" id="{BB0F51EA-DFE1-B243-281D-6541EDE1DDBC}"/>
              </a:ext>
            </a:extLst>
          </p:cNvPr>
          <p:cNvSpPr txBox="1"/>
          <p:nvPr/>
        </p:nvSpPr>
        <p:spPr>
          <a:xfrm>
            <a:off x="4267200" y="1391158"/>
            <a:ext cx="7315200" cy="3388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800"/>
              </a:spcAft>
            </a:pPr>
            <a:r>
              <a:rPr lang="ru-RU" sz="25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Внутренний рынок:</a:t>
            </a:r>
          </a:p>
          <a:p>
            <a:pPr marL="304800" indent="-304800">
              <a:spcAft>
                <a:spcPts val="8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Высокая ёмкость внутреннего рынка</a:t>
            </a:r>
          </a:p>
          <a:p>
            <a:pPr marL="304800" indent="-304800">
              <a:spcAft>
                <a:spcPts val="8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Покупательная способность населения — </a:t>
            </a:r>
            <a:r>
              <a:rPr lang="ru-RU" sz="2500" b="1" dirty="0">
                <a:solidFill>
                  <a:srgbClr val="9B1B30"/>
                </a:solidFill>
                <a:latin typeface="Calibri" panose="020F0502020204030204" pitchFamily="34" charset="0"/>
              </a:rPr>
              <a:t>самая высокая в мире</a:t>
            </a:r>
          </a:p>
          <a:p>
            <a:pPr>
              <a:spcAft>
                <a:spcPts val="800"/>
              </a:spcAft>
            </a:pPr>
            <a:r>
              <a:rPr lang="ru-RU" sz="25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Уровень доходов:</a:t>
            </a:r>
          </a:p>
          <a:p>
            <a:pPr marL="609600" indent="-304800">
              <a:spcAft>
                <a:spcPts val="800"/>
              </a:spcAft>
              <a:buClr>
                <a:srgbClr val="9B1B30"/>
              </a:buClr>
              <a:buSzPct val="100000"/>
              <a:buFont typeface="Calibri" panose="020F0502020204030204" pitchFamily="34" charset="0"/>
              <a:buChar char="–"/>
            </a:pPr>
            <a:r>
              <a:rPr lang="ru-RU" sz="32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В 2 раза</a:t>
            </a: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 выше французского и немецкого</a:t>
            </a:r>
          </a:p>
          <a:p>
            <a:pPr marL="609600" indent="-304800">
              <a:spcAft>
                <a:spcPts val="800"/>
              </a:spcAft>
              <a:buClr>
                <a:srgbClr val="9B1B30"/>
              </a:buClr>
              <a:buSzPct val="100000"/>
              <a:buFont typeface="Calibri" panose="020F0502020204030204" pitchFamily="34" charset="0"/>
              <a:buChar char="–"/>
            </a:pPr>
            <a:r>
              <a:rPr lang="ru-RU" sz="32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На 50%</a:t>
            </a: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 выше английского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4D3D4514-031B-A787-5A36-F7EEFD14782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737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7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AD1C90F-B28F-8812-603E-ADC238608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Экономический рывок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3961D40A-563E-F9DD-BDD1-CADA4B7DD820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EADD0F08-DCEE-D616-6E29-5AF08509CE09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griculture heading">
            <a:extLst>
              <a:ext uri="{FF2B5EF4-FFF2-40B4-BE49-F238E27FC236}">
                <a16:creationId xmlns:a16="http://schemas.microsoft.com/office/drawing/2014/main" id="{D9DF82BA-8019-3602-8C0E-87E7F27F3679}"/>
              </a:ext>
            </a:extLst>
          </p:cNvPr>
          <p:cNvSpPr txBox="1"/>
          <p:nvPr/>
        </p:nvSpPr>
        <p:spPr>
          <a:xfrm>
            <a:off x="609600" y="1314958"/>
            <a:ext cx="5969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1F5E4A"/>
                </a:solidFill>
                <a:latin typeface="Bookman Old Style" panose="02050604050505020204" pitchFamily="18" charset="0"/>
              </a:rPr>
              <a:t>Сельскохозяйственное развитие:</a:t>
            </a:r>
          </a:p>
        </p:txBody>
      </p:sp>
      <p:sp>
        <p:nvSpPr>
          <p:cNvPr id="6" name="Step card">
            <a:extLst>
              <a:ext uri="{FF2B5EF4-FFF2-40B4-BE49-F238E27FC236}">
                <a16:creationId xmlns:a16="http://schemas.microsoft.com/office/drawing/2014/main" id="{81115ED5-AD50-3CB5-3FB8-7ADF23CF521D}"/>
              </a:ext>
            </a:extLst>
          </p:cNvPr>
          <p:cNvSpPr/>
          <p:nvPr/>
        </p:nvSpPr>
        <p:spPr>
          <a:xfrm>
            <a:off x="914400" y="1858518"/>
            <a:ext cx="5588000" cy="584200"/>
          </a:xfrm>
          <a:prstGeom prst="roundRect">
            <a:avLst>
              <a:gd name="adj" fmla="val 18000"/>
            </a:avLst>
          </a:prstGeom>
          <a:solidFill>
            <a:srgbClr val="FBF7EE"/>
          </a:solidFill>
          <a:ln w="9525">
            <a:solidFill>
              <a:srgbClr val="D8C7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ep bar">
            <a:extLst>
              <a:ext uri="{FF2B5EF4-FFF2-40B4-BE49-F238E27FC236}">
                <a16:creationId xmlns:a16="http://schemas.microsoft.com/office/drawing/2014/main" id="{1EDC8913-48D7-54BC-5485-ED0E8C767ABD}"/>
              </a:ext>
            </a:extLst>
          </p:cNvPr>
          <p:cNvSpPr/>
          <p:nvPr/>
        </p:nvSpPr>
        <p:spPr>
          <a:xfrm>
            <a:off x="914400" y="1858518"/>
            <a:ext cx="76200" cy="584200"/>
          </a:xfrm>
          <a:prstGeom prst="rect">
            <a:avLst/>
          </a:prstGeom>
          <a:solidFill>
            <a:srgbClr val="1F5E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ep 1">
            <a:extLst>
              <a:ext uri="{FF2B5EF4-FFF2-40B4-BE49-F238E27FC236}">
                <a16:creationId xmlns:a16="http://schemas.microsoft.com/office/drawing/2014/main" id="{C2C535BC-9377-3171-DCE1-C10A4CFC84D2}"/>
              </a:ext>
            </a:extLst>
          </p:cNvPr>
          <p:cNvSpPr txBox="1"/>
          <p:nvPr/>
        </p:nvSpPr>
        <p:spPr>
          <a:xfrm>
            <a:off x="1168400" y="1858518"/>
            <a:ext cx="5207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Гомстед-акт </a:t>
            </a:r>
            <a:r>
              <a:rPr lang="ru-RU" sz="2200" b="1" dirty="0">
                <a:solidFill>
                  <a:srgbClr val="9B1B30"/>
                </a:solidFill>
                <a:latin typeface="Calibri" panose="020F0502020204030204" pitchFamily="34" charset="0"/>
              </a:rPr>
              <a:t>(1862)</a:t>
            </a:r>
          </a:p>
        </p:txBody>
      </p:sp>
      <p:cxnSp>
        <p:nvCxnSpPr>
          <p:cNvPr id="9" name="Arrow">
            <a:extLst>
              <a:ext uri="{FF2B5EF4-FFF2-40B4-BE49-F238E27FC236}">
                <a16:creationId xmlns:a16="http://schemas.microsoft.com/office/drawing/2014/main" id="{25D95576-C00C-3017-0A5A-864E6F019942}"/>
              </a:ext>
            </a:extLst>
          </p:cNvPr>
          <p:cNvCxnSpPr/>
          <p:nvPr/>
        </p:nvCxnSpPr>
        <p:spPr>
          <a:xfrm>
            <a:off x="3708400" y="2468118"/>
            <a:ext cx="0" cy="203200"/>
          </a:xfrm>
          <a:prstGeom prst="line">
            <a:avLst/>
          </a:prstGeom>
          <a:ln w="22225">
            <a:solidFill>
              <a:srgbClr val="1F5E4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tep card">
            <a:extLst>
              <a:ext uri="{FF2B5EF4-FFF2-40B4-BE49-F238E27FC236}">
                <a16:creationId xmlns:a16="http://schemas.microsoft.com/office/drawing/2014/main" id="{447EF114-D95D-0E43-01AA-E56040241479}"/>
              </a:ext>
            </a:extLst>
          </p:cNvPr>
          <p:cNvSpPr/>
          <p:nvPr/>
        </p:nvSpPr>
        <p:spPr>
          <a:xfrm>
            <a:off x="914400" y="2696718"/>
            <a:ext cx="5588000" cy="584200"/>
          </a:xfrm>
          <a:prstGeom prst="roundRect">
            <a:avLst>
              <a:gd name="adj" fmla="val 18000"/>
            </a:avLst>
          </a:prstGeom>
          <a:solidFill>
            <a:srgbClr val="FBF7EE"/>
          </a:solidFill>
          <a:ln w="9525">
            <a:solidFill>
              <a:srgbClr val="D8C7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tep bar">
            <a:extLst>
              <a:ext uri="{FF2B5EF4-FFF2-40B4-BE49-F238E27FC236}">
                <a16:creationId xmlns:a16="http://schemas.microsoft.com/office/drawing/2014/main" id="{D3136B89-0D61-A0A1-4BE2-2794034946B2}"/>
              </a:ext>
            </a:extLst>
          </p:cNvPr>
          <p:cNvSpPr/>
          <p:nvPr/>
        </p:nvSpPr>
        <p:spPr>
          <a:xfrm>
            <a:off x="914400" y="2696718"/>
            <a:ext cx="76200" cy="584200"/>
          </a:xfrm>
          <a:prstGeom prst="rect">
            <a:avLst/>
          </a:prstGeom>
          <a:solidFill>
            <a:srgbClr val="1F5E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tep 2">
            <a:extLst>
              <a:ext uri="{FF2B5EF4-FFF2-40B4-BE49-F238E27FC236}">
                <a16:creationId xmlns:a16="http://schemas.microsoft.com/office/drawing/2014/main" id="{9B383FD8-D9E6-A373-2FE8-D9B131C34A8D}"/>
              </a:ext>
            </a:extLst>
          </p:cNvPr>
          <p:cNvSpPr txBox="1"/>
          <p:nvPr/>
        </p:nvSpPr>
        <p:spPr>
          <a:xfrm>
            <a:off x="1168400" y="2696718"/>
            <a:ext cx="5207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Открытие западных территорий</a:t>
            </a:r>
          </a:p>
        </p:txBody>
      </p:sp>
      <p:cxnSp>
        <p:nvCxnSpPr>
          <p:cNvPr id="13" name="Arrow">
            <a:extLst>
              <a:ext uri="{FF2B5EF4-FFF2-40B4-BE49-F238E27FC236}">
                <a16:creationId xmlns:a16="http://schemas.microsoft.com/office/drawing/2014/main" id="{E46E23B7-6C6D-1CBF-67D8-48F13C163D29}"/>
              </a:ext>
            </a:extLst>
          </p:cNvPr>
          <p:cNvCxnSpPr/>
          <p:nvPr/>
        </p:nvCxnSpPr>
        <p:spPr>
          <a:xfrm>
            <a:off x="3708400" y="3306318"/>
            <a:ext cx="0" cy="203200"/>
          </a:xfrm>
          <a:prstGeom prst="line">
            <a:avLst/>
          </a:prstGeom>
          <a:ln w="22225">
            <a:solidFill>
              <a:srgbClr val="1F5E4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tep card">
            <a:extLst>
              <a:ext uri="{FF2B5EF4-FFF2-40B4-BE49-F238E27FC236}">
                <a16:creationId xmlns:a16="http://schemas.microsoft.com/office/drawing/2014/main" id="{8E3B427A-BE09-3C4E-BAB9-F8516748A39A}"/>
              </a:ext>
            </a:extLst>
          </p:cNvPr>
          <p:cNvSpPr/>
          <p:nvPr/>
        </p:nvSpPr>
        <p:spPr>
          <a:xfrm>
            <a:off x="914400" y="3534918"/>
            <a:ext cx="5588000" cy="584200"/>
          </a:xfrm>
          <a:prstGeom prst="roundRect">
            <a:avLst>
              <a:gd name="adj" fmla="val 18000"/>
            </a:avLst>
          </a:prstGeom>
          <a:solidFill>
            <a:srgbClr val="FBF7EE"/>
          </a:solidFill>
          <a:ln w="9525">
            <a:solidFill>
              <a:srgbClr val="D8C7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tep bar">
            <a:extLst>
              <a:ext uri="{FF2B5EF4-FFF2-40B4-BE49-F238E27FC236}">
                <a16:creationId xmlns:a16="http://schemas.microsoft.com/office/drawing/2014/main" id="{ECF38ECB-CCDD-A129-A2FD-0C7882C82542}"/>
              </a:ext>
            </a:extLst>
          </p:cNvPr>
          <p:cNvSpPr/>
          <p:nvPr/>
        </p:nvSpPr>
        <p:spPr>
          <a:xfrm>
            <a:off x="914400" y="3534918"/>
            <a:ext cx="76200" cy="584200"/>
          </a:xfrm>
          <a:prstGeom prst="rect">
            <a:avLst/>
          </a:prstGeom>
          <a:solidFill>
            <a:srgbClr val="1F5E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tep 3">
            <a:extLst>
              <a:ext uri="{FF2B5EF4-FFF2-40B4-BE49-F238E27FC236}">
                <a16:creationId xmlns:a16="http://schemas.microsoft.com/office/drawing/2014/main" id="{A334C3D8-6BC6-9E76-26ED-9F3C53BD73ED}"/>
              </a:ext>
            </a:extLst>
          </p:cNvPr>
          <p:cNvSpPr txBox="1"/>
          <p:nvPr/>
        </p:nvSpPr>
        <p:spPr>
          <a:xfrm>
            <a:off x="1168400" y="3534918"/>
            <a:ext cx="5207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Массовое переселение семей</a:t>
            </a:r>
          </a:p>
        </p:txBody>
      </p:sp>
      <p:cxnSp>
        <p:nvCxnSpPr>
          <p:cNvPr id="17" name="Arrow">
            <a:extLst>
              <a:ext uri="{FF2B5EF4-FFF2-40B4-BE49-F238E27FC236}">
                <a16:creationId xmlns:a16="http://schemas.microsoft.com/office/drawing/2014/main" id="{57915238-8B0B-4B44-5226-94BD78777F6F}"/>
              </a:ext>
            </a:extLst>
          </p:cNvPr>
          <p:cNvCxnSpPr/>
          <p:nvPr/>
        </p:nvCxnSpPr>
        <p:spPr>
          <a:xfrm>
            <a:off x="3708400" y="4144518"/>
            <a:ext cx="0" cy="203200"/>
          </a:xfrm>
          <a:prstGeom prst="line">
            <a:avLst/>
          </a:prstGeom>
          <a:ln w="22225">
            <a:solidFill>
              <a:srgbClr val="1F5E4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sult card">
            <a:extLst>
              <a:ext uri="{FF2B5EF4-FFF2-40B4-BE49-F238E27FC236}">
                <a16:creationId xmlns:a16="http://schemas.microsoft.com/office/drawing/2014/main" id="{27A82D98-243C-9377-C118-D882FB231C0B}"/>
              </a:ext>
            </a:extLst>
          </p:cNvPr>
          <p:cNvSpPr/>
          <p:nvPr/>
        </p:nvSpPr>
        <p:spPr>
          <a:xfrm>
            <a:off x="609600" y="4373118"/>
            <a:ext cx="6197600" cy="1016000"/>
          </a:xfrm>
          <a:prstGeom prst="roundRect">
            <a:avLst>
              <a:gd name="adj" fmla="val 10000"/>
            </a:avLst>
          </a:prstGeom>
          <a:solidFill>
            <a:srgbClr val="1F5E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Result">
            <a:extLst>
              <a:ext uri="{FF2B5EF4-FFF2-40B4-BE49-F238E27FC236}">
                <a16:creationId xmlns:a16="http://schemas.microsoft.com/office/drawing/2014/main" id="{8BC7673D-1A3A-AEED-45AE-5BCC459ECBE7}"/>
              </a:ext>
            </a:extLst>
          </p:cNvPr>
          <p:cNvSpPr txBox="1"/>
          <p:nvPr/>
        </p:nvSpPr>
        <p:spPr>
          <a:xfrm>
            <a:off x="863600" y="4373118"/>
            <a:ext cx="57404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Рост производства</a:t>
            </a:r>
            <a:r>
              <a:rPr lang="ru-RU" sz="2200" dirty="0">
                <a:solidFill>
                  <a:srgbClr val="FFFFFF"/>
                </a:solidFill>
                <a:latin typeface="Calibri" panose="020F0502020204030204" pitchFamily="34" charset="0"/>
              </a:rPr>
              <a:t> </a:t>
            </a:r>
            <a:r>
              <a:rPr lang="ru-RU" sz="2800" b="1" dirty="0">
                <a:solidFill>
                  <a:srgbClr val="D6BD86"/>
                </a:solidFill>
                <a:latin typeface="Bookman Old Style" panose="02050604050505020204" pitchFamily="18" charset="0"/>
              </a:rPr>
              <a:t>в 2 раза</a:t>
            </a:r>
            <a:r>
              <a:rPr lang="ru-RU" sz="2200" dirty="0">
                <a:solidFill>
                  <a:srgbClr val="FFFFFF"/>
                </a:solidFill>
                <a:latin typeface="Calibri" panose="020F0502020204030204" pitchFamily="34" charset="0"/>
              </a:rPr>
              <a:t> за первые 30 лет после войны</a:t>
            </a:r>
          </a:p>
        </p:txBody>
      </p:sp>
      <p:sp>
        <p:nvSpPr>
          <p:cNvPr id="20" name="Butcher - Rawding family sod house 1886 mat">
            <a:extLst>
              <a:ext uri="{FF2B5EF4-FFF2-40B4-BE49-F238E27FC236}">
                <a16:creationId xmlns:a16="http://schemas.microsoft.com/office/drawing/2014/main" id="{0212D6F3-61FC-3A01-0E38-40FA972190DF}"/>
              </a:ext>
            </a:extLst>
          </p:cNvPr>
          <p:cNvSpPr/>
          <p:nvPr/>
        </p:nvSpPr>
        <p:spPr>
          <a:xfrm>
            <a:off x="7162800" y="1289558"/>
            <a:ext cx="4419600" cy="33528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Butcher - Rawding family sod house 1886" descr="С. Бутчер. Семья Сильвестра Роудинга у дерновой хижины, округ Кастер (Небраска), 1886. Библиотека Конгресса США">
            <a:extLst>
              <a:ext uri="{FF2B5EF4-FFF2-40B4-BE49-F238E27FC236}">
                <a16:creationId xmlns:a16="http://schemas.microsoft.com/office/drawing/2014/main" id="{F3E258E5-40E8-0557-4525-48D55F6D297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1391158"/>
            <a:ext cx="4216400" cy="3149600"/>
          </a:xfrm>
          <a:prstGeom prst="rect">
            <a:avLst/>
          </a:prstGeom>
        </p:spPr>
      </p:pic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0D1A7B42-E773-A3D6-22D3-E915987B9E2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714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2524260-3125-DDE8-1D51-18B20F87E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Экономический рывок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CD9D4D09-56F8-92DD-F518-DD6EE55F8B5E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0DB9BF77-581F-BE3C-B144-4228E48D0F57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king cotton, Georgia" descr="Сбор хлопка, Джорджия. Стереофотография, конец XIX в. Коллекция Р. Денниса, Нью-Йоркская публичная библиотека">
            <a:extLst>
              <a:ext uri="{FF2B5EF4-FFF2-40B4-BE49-F238E27FC236}">
                <a16:creationId xmlns:a16="http://schemas.microsoft.com/office/drawing/2014/main" id="{AD514F60-F34C-84E3-EDBE-1D167D30655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14958"/>
            <a:ext cx="4318000" cy="4445000"/>
          </a:xfrm>
          <a:prstGeom prst="roundRect">
            <a:avLst>
              <a:gd name="adj" fmla="val 4000"/>
            </a:avLst>
          </a:prstGeom>
          <a:ln w="9525">
            <a:solidFill>
              <a:srgbClr val="B08D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Problems">
            <a:extLst>
              <a:ext uri="{FF2B5EF4-FFF2-40B4-BE49-F238E27FC236}">
                <a16:creationId xmlns:a16="http://schemas.microsoft.com/office/drawing/2014/main" id="{DA4D567A-3211-9AB7-B226-4A6B2E9E84C1}"/>
              </a:ext>
            </a:extLst>
          </p:cNvPr>
          <p:cNvSpPr txBox="1"/>
          <p:nvPr/>
        </p:nvSpPr>
        <p:spPr>
          <a:xfrm>
            <a:off x="5334000" y="1314958"/>
            <a:ext cx="6248400" cy="3505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21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Проблемы развития:</a:t>
            </a:r>
          </a:p>
          <a:p>
            <a:pPr>
              <a:spcAft>
                <a:spcPts val="300"/>
              </a:spcAft>
            </a:pPr>
            <a:r>
              <a:rPr lang="ru-RU" sz="2100" b="1" dirty="0">
                <a:solidFill>
                  <a:srgbClr val="1B2440"/>
                </a:solidFill>
                <a:latin typeface="Calibri" panose="020F0502020204030204" pitchFamily="34" charset="0"/>
              </a:rPr>
              <a:t>Неравномерность развития:</a:t>
            </a:r>
          </a:p>
          <a:p>
            <a:pPr marL="609600" indent="-304800">
              <a:spcAft>
                <a:spcPts val="300"/>
              </a:spcAft>
              <a:buClr>
                <a:srgbClr val="9B1B30"/>
              </a:buClr>
              <a:buSzPct val="100000"/>
              <a:buFont typeface="Calibri" panose="020F0502020204030204" pitchFamily="34" charset="0"/>
              <a:buChar char="–"/>
            </a:pPr>
            <a:r>
              <a:rPr lang="ru-RU" sz="2100" b="1" dirty="0">
                <a:solidFill>
                  <a:srgbClr val="1F5E4A"/>
                </a:solidFill>
                <a:latin typeface="Calibri" panose="020F0502020204030204" pitchFamily="34" charset="0"/>
              </a:rPr>
              <a:t>Успехи на Западе</a:t>
            </a:r>
          </a:p>
          <a:p>
            <a:pPr marL="609600" indent="-304800">
              <a:spcAft>
                <a:spcPts val="300"/>
              </a:spcAft>
              <a:buClr>
                <a:srgbClr val="9B1B30"/>
              </a:buClr>
              <a:buSzPct val="100000"/>
              <a:buFont typeface="Calibri" panose="020F0502020204030204" pitchFamily="34" charset="0"/>
              <a:buChar char="–"/>
            </a:pPr>
            <a:r>
              <a:rPr lang="ru-RU" sz="2100" b="1" dirty="0">
                <a:solidFill>
                  <a:srgbClr val="9B1B30"/>
                </a:solidFill>
                <a:latin typeface="Calibri" panose="020F0502020204030204" pitchFamily="34" charset="0"/>
              </a:rPr>
              <a:t>Трудности на Юге</a:t>
            </a:r>
          </a:p>
          <a:p>
            <a:pPr>
              <a:spcAft>
                <a:spcPts val="300"/>
              </a:spcAft>
            </a:pPr>
            <a:r>
              <a:rPr lang="ru-RU" sz="2100" b="1" dirty="0">
                <a:solidFill>
                  <a:srgbClr val="1B2440"/>
                </a:solidFill>
                <a:latin typeface="Calibri" panose="020F0502020204030204" pitchFamily="34" charset="0"/>
              </a:rPr>
              <a:t>Сельскохозяйственный сектор Юга:</a:t>
            </a:r>
          </a:p>
          <a:p>
            <a:pPr marL="609600" indent="-304800">
              <a:spcAft>
                <a:spcPts val="300"/>
              </a:spcAft>
              <a:buClr>
                <a:srgbClr val="9B1B30"/>
              </a:buClr>
              <a:buSzPct val="100000"/>
              <a:buFont typeface="Calibri" panose="020F0502020204030204" pitchFamily="34" charset="0"/>
              <a:buChar char="–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Сложности после отмены рабства</a:t>
            </a:r>
          </a:p>
          <a:p>
            <a:pPr marL="609600" indent="-304800">
              <a:spcAft>
                <a:spcPts val="300"/>
              </a:spcAft>
              <a:buClr>
                <a:srgbClr val="9B1B30"/>
              </a:buClr>
              <a:buSzPct val="100000"/>
              <a:buFont typeface="Calibri" panose="020F0502020204030204" pitchFamily="34" charset="0"/>
              <a:buChar char="–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Преобладание системы аренды земли</a:t>
            </a:r>
          </a:p>
          <a:p>
            <a:pPr marL="609600" indent="-304800">
              <a:spcAft>
                <a:spcPts val="300"/>
              </a:spcAft>
              <a:buClr>
                <a:srgbClr val="9B1B30"/>
              </a:buClr>
              <a:buSzPct val="100000"/>
              <a:buFont typeface="Calibri" panose="020F0502020204030204" pitchFamily="34" charset="0"/>
              <a:buChar char="–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Выплата доли урожая бывшим рабовладельцам</a:t>
            </a:r>
          </a:p>
          <a:p>
            <a:pPr marL="304800" indent="-304800">
              <a:spcAft>
                <a:spcPts val="3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Нереализованные обещания бывшим рабам (отсутствие </a:t>
            </a:r>
            <a:r>
              <a:rPr lang="ru-RU" sz="2100" b="1" dirty="0">
                <a:solidFill>
                  <a:srgbClr val="9B1B30"/>
                </a:solidFill>
                <a:latin typeface="Calibri" panose="020F0502020204030204" pitchFamily="34" charset="0"/>
              </a:rPr>
              <a:t>«сорока акров и мула»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06739DB1-FF9E-E85B-0606-C2C72289513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784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6E3A9FD-03B0-D212-C203-00804F2FA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Что делать с трестами?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8EDD94F4-C0D8-2035-45E1-A88DB6E01CCA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E4D364ED-0D30-2727-5B29-654C9AB0333B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cker band">
            <a:extLst>
              <a:ext uri="{FF2B5EF4-FFF2-40B4-BE49-F238E27FC236}">
                <a16:creationId xmlns:a16="http://schemas.microsoft.com/office/drawing/2014/main" id="{8EEAFDE6-8095-C8BB-3DCA-AC8CD9B4771C}"/>
              </a:ext>
            </a:extLst>
          </p:cNvPr>
          <p:cNvSpPr/>
          <p:nvPr/>
        </p:nvSpPr>
        <p:spPr>
          <a:xfrm>
            <a:off x="609600" y="1137158"/>
            <a:ext cx="10972800" cy="431800"/>
          </a:xfrm>
          <a:prstGeom prst="rect">
            <a:avLst/>
          </a:prstGeom>
          <a:solidFill>
            <a:srgbClr val="1B24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Kicker">
            <a:extLst>
              <a:ext uri="{FF2B5EF4-FFF2-40B4-BE49-F238E27FC236}">
                <a16:creationId xmlns:a16="http://schemas.microsoft.com/office/drawing/2014/main" id="{E6CE566B-D041-940C-8754-4D1F44876C86}"/>
              </a:ext>
            </a:extLst>
          </p:cNvPr>
          <p:cNvSpPr txBox="1"/>
          <p:nvPr/>
        </p:nvSpPr>
        <p:spPr>
          <a:xfrm>
            <a:off x="812800" y="1137158"/>
            <a:ext cx="105664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900" i="1" dirty="0">
                <a:solidFill>
                  <a:srgbClr val="F3ECDD"/>
                </a:solidFill>
                <a:latin typeface="Bookman Old Style" panose="02050604050505020204" pitchFamily="18" charset="0"/>
              </a:rPr>
              <a:t>Экономические и социальные изменения в США конца XIX века</a:t>
            </a:r>
          </a:p>
        </p:txBody>
      </p:sp>
      <p:sp>
        <p:nvSpPr>
          <p:cNvPr id="7" name="Monopolisation">
            <a:extLst>
              <a:ext uri="{FF2B5EF4-FFF2-40B4-BE49-F238E27FC236}">
                <a16:creationId xmlns:a16="http://schemas.microsoft.com/office/drawing/2014/main" id="{49A8639D-0E62-87F8-FB47-FACA3959913B}"/>
              </a:ext>
            </a:extLst>
          </p:cNvPr>
          <p:cNvSpPr txBox="1"/>
          <p:nvPr/>
        </p:nvSpPr>
        <p:spPr>
          <a:xfrm>
            <a:off x="609600" y="1772158"/>
            <a:ext cx="5969000" cy="985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21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Монополизация экономики:</a:t>
            </a:r>
          </a:p>
          <a:p>
            <a:pPr>
              <a:spcAft>
                <a:spcPts val="200"/>
              </a:spcAft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Лидерство США в процессе формирования монополий</a:t>
            </a:r>
          </a:p>
        </p:txBody>
      </p:sp>
      <p:sp>
        <p:nvSpPr>
          <p:cNvPr id="8" name="Corporations heading">
            <a:extLst>
              <a:ext uri="{FF2B5EF4-FFF2-40B4-BE49-F238E27FC236}">
                <a16:creationId xmlns:a16="http://schemas.microsoft.com/office/drawing/2014/main" id="{C6A48B4B-6D32-B139-6636-5FE59DF174B5}"/>
              </a:ext>
            </a:extLst>
          </p:cNvPr>
          <p:cNvSpPr txBox="1"/>
          <p:nvPr/>
        </p:nvSpPr>
        <p:spPr>
          <a:xfrm>
            <a:off x="609600" y="2935478"/>
            <a:ext cx="59690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b="1" dirty="0">
                <a:solidFill>
                  <a:srgbClr val="1B2440"/>
                </a:solidFill>
                <a:latin typeface="Calibri" panose="020F0502020204030204" pitchFamily="34" charset="0"/>
              </a:rPr>
              <a:t>Крупнейшие корпорации:</a:t>
            </a:r>
          </a:p>
        </p:txBody>
      </p:sp>
      <p:sp>
        <p:nvSpPr>
          <p:cNvPr id="9" name="Trust 1">
            <a:extLst>
              <a:ext uri="{FF2B5EF4-FFF2-40B4-BE49-F238E27FC236}">
                <a16:creationId xmlns:a16="http://schemas.microsoft.com/office/drawing/2014/main" id="{9DC6C1F9-C0FE-8401-A5EA-AF2211AE0CCE}"/>
              </a:ext>
            </a:extLst>
          </p:cNvPr>
          <p:cNvSpPr txBox="1"/>
          <p:nvPr/>
        </p:nvSpPr>
        <p:spPr>
          <a:xfrm>
            <a:off x="609600" y="3357118"/>
            <a:ext cx="5969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Рокфеллер — контроль до </a:t>
            </a:r>
            <a:r>
              <a:rPr lang="ru-RU" sz="22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95%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нефтяного производства</a:t>
            </a:r>
          </a:p>
        </p:txBody>
      </p:sp>
      <p:sp>
        <p:nvSpPr>
          <p:cNvPr id="10" name="Scale 100%">
            <a:extLst>
              <a:ext uri="{FF2B5EF4-FFF2-40B4-BE49-F238E27FC236}">
                <a16:creationId xmlns:a16="http://schemas.microsoft.com/office/drawing/2014/main" id="{CED72807-F8AA-A355-88E6-4DB6DE22673B}"/>
              </a:ext>
            </a:extLst>
          </p:cNvPr>
          <p:cNvSpPr/>
          <p:nvPr/>
        </p:nvSpPr>
        <p:spPr>
          <a:xfrm>
            <a:off x="609600" y="4060698"/>
            <a:ext cx="5588000" cy="152400"/>
          </a:xfrm>
          <a:prstGeom prst="rect">
            <a:avLst/>
          </a:prstGeom>
          <a:solidFill>
            <a:srgbClr val="E9E1C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hare bar">
            <a:extLst>
              <a:ext uri="{FF2B5EF4-FFF2-40B4-BE49-F238E27FC236}">
                <a16:creationId xmlns:a16="http://schemas.microsoft.com/office/drawing/2014/main" id="{EF4D08CB-1E57-5A63-7BDF-12B38A100ADD}"/>
              </a:ext>
            </a:extLst>
          </p:cNvPr>
          <p:cNvSpPr/>
          <p:nvPr/>
        </p:nvSpPr>
        <p:spPr>
          <a:xfrm>
            <a:off x="609600" y="4060698"/>
            <a:ext cx="5308600" cy="152400"/>
          </a:xfrm>
          <a:prstGeom prst="rect">
            <a:avLst/>
          </a:prstGeom>
          <a:solidFill>
            <a:srgbClr val="9B1B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rust 2">
            <a:extLst>
              <a:ext uri="{FF2B5EF4-FFF2-40B4-BE49-F238E27FC236}">
                <a16:creationId xmlns:a16="http://schemas.microsoft.com/office/drawing/2014/main" id="{158197B2-E3D1-7BDB-39D0-59F921550D6D}"/>
              </a:ext>
            </a:extLst>
          </p:cNvPr>
          <p:cNvSpPr txBox="1"/>
          <p:nvPr/>
        </p:nvSpPr>
        <p:spPr>
          <a:xfrm>
            <a:off x="609600" y="4403598"/>
            <a:ext cx="5969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Стальной трест — </a:t>
            </a:r>
            <a:r>
              <a:rPr lang="ru-RU" sz="22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60%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производства стали</a:t>
            </a:r>
          </a:p>
        </p:txBody>
      </p:sp>
      <p:sp>
        <p:nvSpPr>
          <p:cNvPr id="13" name="Scale 100%">
            <a:extLst>
              <a:ext uri="{FF2B5EF4-FFF2-40B4-BE49-F238E27FC236}">
                <a16:creationId xmlns:a16="http://schemas.microsoft.com/office/drawing/2014/main" id="{767D38E1-EB49-7BC9-D09F-32269BC20157}"/>
              </a:ext>
            </a:extLst>
          </p:cNvPr>
          <p:cNvSpPr/>
          <p:nvPr/>
        </p:nvSpPr>
        <p:spPr>
          <a:xfrm>
            <a:off x="609600" y="4802378"/>
            <a:ext cx="5588000" cy="152400"/>
          </a:xfrm>
          <a:prstGeom prst="rect">
            <a:avLst/>
          </a:prstGeom>
          <a:solidFill>
            <a:srgbClr val="E9E1C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hare bar">
            <a:extLst>
              <a:ext uri="{FF2B5EF4-FFF2-40B4-BE49-F238E27FC236}">
                <a16:creationId xmlns:a16="http://schemas.microsoft.com/office/drawing/2014/main" id="{6469A29C-9098-AC13-9B8E-FF901F7A19EB}"/>
              </a:ext>
            </a:extLst>
          </p:cNvPr>
          <p:cNvSpPr/>
          <p:nvPr/>
        </p:nvSpPr>
        <p:spPr>
          <a:xfrm>
            <a:off x="609600" y="4802378"/>
            <a:ext cx="3352800" cy="152400"/>
          </a:xfrm>
          <a:prstGeom prst="rect">
            <a:avLst/>
          </a:prstGeom>
          <a:solidFill>
            <a:srgbClr val="1B24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rust 3">
            <a:extLst>
              <a:ext uri="{FF2B5EF4-FFF2-40B4-BE49-F238E27FC236}">
                <a16:creationId xmlns:a16="http://schemas.microsoft.com/office/drawing/2014/main" id="{26B86609-1962-A21B-5C39-D6DA7F8312CE}"/>
              </a:ext>
            </a:extLst>
          </p:cNvPr>
          <p:cNvSpPr txBox="1"/>
          <p:nvPr/>
        </p:nvSpPr>
        <p:spPr>
          <a:xfrm>
            <a:off x="609600" y="5145278"/>
            <a:ext cx="5969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Сахарный трест — </a:t>
            </a:r>
            <a:r>
              <a:rPr lang="ru-RU" sz="2200" b="1" dirty="0">
                <a:solidFill>
                  <a:srgbClr val="1F5E4A"/>
                </a:solidFill>
                <a:latin typeface="Bookman Old Style" panose="02050604050505020204" pitchFamily="18" charset="0"/>
              </a:rPr>
              <a:t>75%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производства сахара</a:t>
            </a:r>
          </a:p>
        </p:txBody>
      </p:sp>
      <p:sp>
        <p:nvSpPr>
          <p:cNvPr id="16" name="Scale 100%">
            <a:extLst>
              <a:ext uri="{FF2B5EF4-FFF2-40B4-BE49-F238E27FC236}">
                <a16:creationId xmlns:a16="http://schemas.microsoft.com/office/drawing/2014/main" id="{3CB090C3-8E73-1C57-5F77-8BEB97A4E58C}"/>
              </a:ext>
            </a:extLst>
          </p:cNvPr>
          <p:cNvSpPr/>
          <p:nvPr/>
        </p:nvSpPr>
        <p:spPr>
          <a:xfrm>
            <a:off x="609600" y="5544058"/>
            <a:ext cx="5588000" cy="152400"/>
          </a:xfrm>
          <a:prstGeom prst="rect">
            <a:avLst/>
          </a:prstGeom>
          <a:solidFill>
            <a:srgbClr val="E9E1C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hare bar">
            <a:extLst>
              <a:ext uri="{FF2B5EF4-FFF2-40B4-BE49-F238E27FC236}">
                <a16:creationId xmlns:a16="http://schemas.microsoft.com/office/drawing/2014/main" id="{170BE3E5-8CE5-99CF-1CDE-A0345D970C68}"/>
              </a:ext>
            </a:extLst>
          </p:cNvPr>
          <p:cNvSpPr/>
          <p:nvPr/>
        </p:nvSpPr>
        <p:spPr>
          <a:xfrm>
            <a:off x="609600" y="5544058"/>
            <a:ext cx="4191000" cy="152400"/>
          </a:xfrm>
          <a:prstGeom prst="rect">
            <a:avLst/>
          </a:prstGeom>
          <a:solidFill>
            <a:srgbClr val="1F5E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Keppler - Next! Standard Oil 1904 mat">
            <a:extLst>
              <a:ext uri="{FF2B5EF4-FFF2-40B4-BE49-F238E27FC236}">
                <a16:creationId xmlns:a16="http://schemas.microsoft.com/office/drawing/2014/main" id="{8D18F82C-DD4C-F931-FDE7-2C67AA407C7D}"/>
              </a:ext>
            </a:extLst>
          </p:cNvPr>
          <p:cNvSpPr/>
          <p:nvPr/>
        </p:nvSpPr>
        <p:spPr>
          <a:xfrm>
            <a:off x="6858000" y="1772158"/>
            <a:ext cx="4724400" cy="30734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Keppler - Next! Standard Oil 1904" descr="У. Кепплер. «Следующий!» (спрут Standard Oil). Журнал Puck, 7 сентября 1904 г. Библиотека Конгресса США">
            <a:extLst>
              <a:ext uri="{FF2B5EF4-FFF2-40B4-BE49-F238E27FC236}">
                <a16:creationId xmlns:a16="http://schemas.microsoft.com/office/drawing/2014/main" id="{17D31C7B-5479-89C5-6C23-C2D28BF960F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00" y="1873758"/>
            <a:ext cx="4521200" cy="2870200"/>
          </a:xfrm>
          <a:prstGeom prst="rect">
            <a:avLst/>
          </a:prstGeom>
        </p:spPr>
      </p:pic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9FFA4AE4-26BD-094D-13D2-012851565EB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019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C5133AA-FB9C-E576-093E-8D4852EEB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F3ECDD"/>
                </a:solidFill>
                <a:latin typeface="Bookman Old Style" panose="02050604050505020204" pitchFamily="18" charset="0"/>
              </a:rPr>
              <a:t>Что делать с трестами?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4BED5A11-FA02-F20E-99A1-F5AB27E44137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D6B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0C95837F-308B-0FF9-D7FF-E851EB51BF03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D6B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cker">
            <a:extLst>
              <a:ext uri="{FF2B5EF4-FFF2-40B4-BE49-F238E27FC236}">
                <a16:creationId xmlns:a16="http://schemas.microsoft.com/office/drawing/2014/main" id="{672609F0-1C1A-28E4-7676-50A98E866365}"/>
              </a:ext>
            </a:extLst>
          </p:cNvPr>
          <p:cNvSpPr txBox="1"/>
          <p:nvPr/>
        </p:nvSpPr>
        <p:spPr>
          <a:xfrm>
            <a:off x="609600" y="1137158"/>
            <a:ext cx="109728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900" i="1" dirty="0">
                <a:solidFill>
                  <a:srgbClr val="D6BD86"/>
                </a:solidFill>
                <a:latin typeface="Bookman Old Style" panose="02050604050505020204" pitchFamily="18" charset="0"/>
              </a:rPr>
              <a:t>Экономические и социальные изменения в США конца XIX века</a:t>
            </a:r>
          </a:p>
        </p:txBody>
      </p:sp>
      <p:pic>
        <p:nvPicPr>
          <p:cNvPr id="7" name="Haymarket affair - Harper's Weekly 1886" descr="Т. де Тулструп. Взрыв бомбы на Хеймаркет-сквер в Чикаго 4 мая 1886 г. Гравюра, Harper's Weekly, 15 мая 1886 г. Библиотека Конгресса США">
            <a:extLst>
              <a:ext uri="{FF2B5EF4-FFF2-40B4-BE49-F238E27FC236}">
                <a16:creationId xmlns:a16="http://schemas.microsoft.com/office/drawing/2014/main" id="{DE132DDE-B071-2993-2E59-270324490C6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797558"/>
            <a:ext cx="5588000" cy="3733800"/>
          </a:xfrm>
          <a:prstGeom prst="rect">
            <a:avLst/>
          </a:prstGeom>
        </p:spPr>
      </p:pic>
      <p:sp>
        <p:nvSpPr>
          <p:cNvPr id="8" name="Haymarket affair - Harper's Weekly 1886 frame">
            <a:extLst>
              <a:ext uri="{FF2B5EF4-FFF2-40B4-BE49-F238E27FC236}">
                <a16:creationId xmlns:a16="http://schemas.microsoft.com/office/drawing/2014/main" id="{BA437386-D2EA-808E-22A8-E366352277D4}"/>
              </a:ext>
            </a:extLst>
          </p:cNvPr>
          <p:cNvSpPr/>
          <p:nvPr/>
        </p:nvSpPr>
        <p:spPr>
          <a:xfrm>
            <a:off x="635000" y="1721358"/>
            <a:ext cx="5740400" cy="3886200"/>
          </a:xfrm>
          <a:prstGeom prst="rect">
            <a:avLst/>
          </a:prstGeom>
          <a:noFill/>
          <a:ln w="9525" cap="flat" cmpd="sng" algn="ctr">
            <a:solidFill>
              <a:srgbClr val="B08D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abour movement">
            <a:extLst>
              <a:ext uri="{FF2B5EF4-FFF2-40B4-BE49-F238E27FC236}">
                <a16:creationId xmlns:a16="http://schemas.microsoft.com/office/drawing/2014/main" id="{4146593A-E3D0-6033-7C44-9D8AFBE8CD25}"/>
              </a:ext>
            </a:extLst>
          </p:cNvPr>
          <p:cNvSpPr txBox="1"/>
          <p:nvPr/>
        </p:nvSpPr>
        <p:spPr>
          <a:xfrm>
            <a:off x="6756400" y="1746758"/>
            <a:ext cx="4826000" cy="3068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200" b="1" dirty="0">
                <a:solidFill>
                  <a:srgbClr val="D6BD86"/>
                </a:solidFill>
                <a:latin typeface="Bookman Old Style" panose="02050604050505020204" pitchFamily="18" charset="0"/>
              </a:rPr>
              <a:t>Рабочее движение:</a:t>
            </a:r>
          </a:p>
          <a:p>
            <a:pPr>
              <a:spcAft>
                <a:spcPts val="400"/>
              </a:spcAft>
            </a:pPr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Основные требования:</a:t>
            </a:r>
          </a:p>
          <a:p>
            <a:pPr marL="304800" indent="-304800">
              <a:spcAft>
                <a:spcPts val="4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Сокращение рабочего дня</a:t>
            </a:r>
          </a:p>
          <a:p>
            <a:pPr marL="304800" indent="-304800">
              <a:spcAft>
                <a:spcPts val="4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Улучшение условий труда</a:t>
            </a:r>
          </a:p>
          <a:p>
            <a:pPr>
              <a:spcAft>
                <a:spcPts val="400"/>
              </a:spcAft>
            </a:pPr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Значимые события:</a:t>
            </a:r>
          </a:p>
          <a:p>
            <a:pPr marL="304800" indent="-304800">
              <a:spcAft>
                <a:spcPts val="4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Забастовка </a:t>
            </a:r>
            <a:r>
              <a:rPr lang="ru-RU" sz="2400" b="1" dirty="0">
                <a:solidFill>
                  <a:srgbClr val="D6BD86"/>
                </a:solidFill>
                <a:latin typeface="Bookman Old Style" panose="02050604050505020204" pitchFamily="18" charset="0"/>
              </a:rPr>
              <a:t>1 мая 1886 года</a:t>
            </a:r>
          </a:p>
          <a:p>
            <a:pPr marL="304800" indent="-304800">
              <a:spcAft>
                <a:spcPts val="4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Требования </a:t>
            </a:r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8-часового рабочего дня</a:t>
            </a:r>
          </a:p>
          <a:p>
            <a:pPr marL="304800" indent="-304800">
              <a:spcAft>
                <a:spcPts val="4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Столкновения в Чикаго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0EA7F2C5-9BF6-D3D0-E49C-D8E10FEB864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184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38C6C2F-3F1A-3AEF-9638-FC1D95DD2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Что делать с трестами?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4CD68673-182A-CA6F-082E-0EA27EBD84B7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4A22FEA1-E13D-8FE0-49B4-694D172F5BFC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cker band">
            <a:extLst>
              <a:ext uri="{FF2B5EF4-FFF2-40B4-BE49-F238E27FC236}">
                <a16:creationId xmlns:a16="http://schemas.microsoft.com/office/drawing/2014/main" id="{3EB2128C-75BE-9F87-C6DF-8A6B02B767DA}"/>
              </a:ext>
            </a:extLst>
          </p:cNvPr>
          <p:cNvSpPr/>
          <p:nvPr/>
        </p:nvSpPr>
        <p:spPr>
          <a:xfrm>
            <a:off x="609600" y="1137158"/>
            <a:ext cx="10972800" cy="431800"/>
          </a:xfrm>
          <a:prstGeom prst="rect">
            <a:avLst/>
          </a:prstGeom>
          <a:solidFill>
            <a:srgbClr val="1F5E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Kicker">
            <a:extLst>
              <a:ext uri="{FF2B5EF4-FFF2-40B4-BE49-F238E27FC236}">
                <a16:creationId xmlns:a16="http://schemas.microsoft.com/office/drawing/2014/main" id="{2D14810B-BF90-DFCA-9C9B-48C4D2D892A3}"/>
              </a:ext>
            </a:extLst>
          </p:cNvPr>
          <p:cNvSpPr txBox="1"/>
          <p:nvPr/>
        </p:nvSpPr>
        <p:spPr>
          <a:xfrm>
            <a:off x="812800" y="1137158"/>
            <a:ext cx="105664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1900" i="1" dirty="0">
                <a:solidFill>
                  <a:srgbClr val="F3ECDD"/>
                </a:solidFill>
                <a:latin typeface="Bookman Old Style" panose="02050604050505020204" pitchFamily="18" charset="0"/>
              </a:rPr>
              <a:t>Экономические и социальные изменения в США конца XIX века</a:t>
            </a:r>
          </a:p>
        </p:txBody>
      </p:sp>
      <p:sp>
        <p:nvSpPr>
          <p:cNvPr id="7" name="Unions">
            <a:extLst>
              <a:ext uri="{FF2B5EF4-FFF2-40B4-BE49-F238E27FC236}">
                <a16:creationId xmlns:a16="http://schemas.microsoft.com/office/drawing/2014/main" id="{1EA42C90-E790-8CF9-0AAF-52A1D18A621C}"/>
              </a:ext>
            </a:extLst>
          </p:cNvPr>
          <p:cNvSpPr txBox="1"/>
          <p:nvPr/>
        </p:nvSpPr>
        <p:spPr>
          <a:xfrm>
            <a:off x="609600" y="1772158"/>
            <a:ext cx="3454400" cy="2247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20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Профсоюзное движение:</a:t>
            </a:r>
          </a:p>
          <a:p>
            <a:pPr>
              <a:spcAft>
                <a:spcPts val="300"/>
              </a:spcAft>
            </a:pP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Американская федерация труда </a:t>
            </a:r>
            <a:r>
              <a:rPr lang="ru-RU" sz="2000" b="1" dirty="0">
                <a:solidFill>
                  <a:srgbClr val="1B2440"/>
                </a:solidFill>
                <a:latin typeface="Calibri" panose="020F0502020204030204" pitchFamily="34" charset="0"/>
              </a:rPr>
              <a:t>(АФТ)</a:t>
            </a:r>
          </a:p>
          <a:p>
            <a:pPr>
              <a:spcAft>
                <a:spcPts val="300"/>
              </a:spcAft>
            </a:pPr>
            <a:r>
              <a:rPr lang="ru-RU" sz="2000" b="1" dirty="0">
                <a:solidFill>
                  <a:srgbClr val="1B2440"/>
                </a:solidFill>
                <a:latin typeface="Calibri" panose="020F0502020204030204" pitchFamily="34" charset="0"/>
              </a:rPr>
              <a:t>Состав: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квалифицированные рабочие</a:t>
            </a:r>
          </a:p>
          <a:p>
            <a:pPr>
              <a:spcAft>
                <a:spcPts val="300"/>
              </a:spcAft>
            </a:pP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Защита прав трудящихся</a:t>
            </a:r>
          </a:p>
        </p:txBody>
      </p:sp>
      <p:pic>
        <p:nvPicPr>
          <p:cNvPr id="9" name="Samuel Gompers 1908" descr="Сэмюэл Гомперс, председатель Американской федерации труда. Фото У. Фосетта, 1908. Библиотека Конгресса США">
            <a:extLst>
              <a:ext uri="{FF2B5EF4-FFF2-40B4-BE49-F238E27FC236}">
                <a16:creationId xmlns:a16="http://schemas.microsoft.com/office/drawing/2014/main" id="{975091A2-ED9D-9FF0-FE35-A5EC1AA7681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223258"/>
            <a:ext cx="3454400" cy="2032000"/>
          </a:xfrm>
          <a:prstGeom prst="roundRect">
            <a:avLst>
              <a:gd name="adj" fmla="val 4000"/>
            </a:avLst>
          </a:prstGeom>
          <a:ln w="9525">
            <a:solidFill>
              <a:srgbClr val="B08D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10" name="Column rule">
            <a:extLst>
              <a:ext uri="{FF2B5EF4-FFF2-40B4-BE49-F238E27FC236}">
                <a16:creationId xmlns:a16="http://schemas.microsoft.com/office/drawing/2014/main" id="{6D5B4E40-A915-BE2A-D975-7FB85631E368}"/>
              </a:ext>
            </a:extLst>
          </p:cNvPr>
          <p:cNvCxnSpPr/>
          <p:nvPr/>
        </p:nvCxnSpPr>
        <p:spPr>
          <a:xfrm>
            <a:off x="4318000" y="1822958"/>
            <a:ext cx="0" cy="4400042"/>
          </a:xfrm>
          <a:prstGeom prst="line">
            <a:avLst/>
          </a:prstGeom>
          <a:ln w="9525">
            <a:solidFill>
              <a:srgbClr val="B08D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armers">
            <a:extLst>
              <a:ext uri="{FF2B5EF4-FFF2-40B4-BE49-F238E27FC236}">
                <a16:creationId xmlns:a16="http://schemas.microsoft.com/office/drawing/2014/main" id="{352B3A5E-6A6F-71E9-FF3A-2138183F7313}"/>
              </a:ext>
            </a:extLst>
          </p:cNvPr>
          <p:cNvSpPr txBox="1"/>
          <p:nvPr/>
        </p:nvSpPr>
        <p:spPr>
          <a:xfrm>
            <a:off x="4597400" y="1772158"/>
            <a:ext cx="3810000" cy="3238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ru-RU" sz="2000" b="1" dirty="0">
                <a:solidFill>
                  <a:srgbClr val="1F5E4A"/>
                </a:solidFill>
                <a:latin typeface="Bookman Old Style" panose="02050604050505020204" pitchFamily="18" charset="0"/>
              </a:rPr>
              <a:t>Фермерское движение:</a:t>
            </a:r>
          </a:p>
          <a:p>
            <a:pPr>
              <a:spcAft>
                <a:spcPts val="300"/>
              </a:spcAft>
            </a:pPr>
            <a:r>
              <a:rPr lang="ru-RU" sz="2000" b="1" dirty="0">
                <a:solidFill>
                  <a:srgbClr val="1B2440"/>
                </a:solidFill>
                <a:latin typeface="Calibri" panose="020F0502020204030204" pitchFamily="34" charset="0"/>
              </a:rPr>
              <a:t>Проблемы фермеров:</a:t>
            </a:r>
          </a:p>
          <a:p>
            <a:pPr marL="304800" indent="-304800">
              <a:spcAft>
                <a:spcPts val="300"/>
              </a:spcAft>
              <a:buClr>
                <a:srgbClr val="1F5E4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Высокие тарифы на перевозку продукции</a:t>
            </a:r>
          </a:p>
          <a:p>
            <a:pPr marL="304800" indent="-304800">
              <a:spcAft>
                <a:spcPts val="300"/>
              </a:spcAft>
              <a:buClr>
                <a:srgbClr val="1F5E4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Диктат трестов в переработке и продаже</a:t>
            </a:r>
          </a:p>
          <a:p>
            <a:pPr>
              <a:spcAft>
                <a:spcPts val="300"/>
              </a:spcAft>
            </a:pPr>
            <a:r>
              <a:rPr lang="ru-RU" sz="2000" b="1" dirty="0">
                <a:solidFill>
                  <a:srgbClr val="1F5E4A"/>
                </a:solidFill>
                <a:latin typeface="Calibri" panose="020F0502020204030204" pitchFamily="34" charset="0"/>
              </a:rPr>
              <a:t>Протестное движение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против монополий</a:t>
            </a:r>
          </a:p>
          <a:p>
            <a:pPr>
              <a:spcAft>
                <a:spcPts val="300"/>
              </a:spcAft>
            </a:pPr>
            <a:r>
              <a:rPr lang="ru-RU" sz="2000" b="1" dirty="0">
                <a:solidFill>
                  <a:srgbClr val="9B1B30"/>
                </a:solidFill>
                <a:latin typeface="Calibri" panose="020F0502020204030204" pitchFamily="34" charset="0"/>
              </a:rPr>
              <a:t>Отсутствие поддержки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 со стороны традиционных партий</a:t>
            </a:r>
          </a:p>
        </p:txBody>
      </p:sp>
      <p:sp>
        <p:nvSpPr>
          <p:cNvPr id="12" name="Gift for the Grangers 1873 mat">
            <a:extLst>
              <a:ext uri="{FF2B5EF4-FFF2-40B4-BE49-F238E27FC236}">
                <a16:creationId xmlns:a16="http://schemas.microsoft.com/office/drawing/2014/main" id="{09F7732D-2C59-7561-F86B-5534E4AB93EE}"/>
              </a:ext>
            </a:extLst>
          </p:cNvPr>
          <p:cNvSpPr/>
          <p:nvPr/>
        </p:nvSpPr>
        <p:spPr>
          <a:xfrm>
            <a:off x="8674100" y="1759458"/>
            <a:ext cx="2895600" cy="35814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Gift for the Grangers 1873" descr="«Подарок грейнджерам» — плакат фермерского союза «Грейндж», 1873. Литография Strobridge &amp; Co. Библиотека Конгресса США">
            <a:extLst>
              <a:ext uri="{FF2B5EF4-FFF2-40B4-BE49-F238E27FC236}">
                <a16:creationId xmlns:a16="http://schemas.microsoft.com/office/drawing/2014/main" id="{FD6317F7-9B84-C548-BDA5-163A3C6FDAC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1848358"/>
            <a:ext cx="2717800" cy="3403600"/>
          </a:xfrm>
          <a:prstGeom prst="rect">
            <a:avLst/>
          </a:prstGeom>
        </p:spPr>
      </p:pic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59EF3986-EC9D-04BF-ED83-DF9953EE282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829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CF6428B-24BD-0EAA-EEEC-C4042C805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«Система крокодильего хвоста»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AD42D077-C541-9BC5-82A3-0B25746B826F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3E89F6F4-72F1-3F35-DEF1-16D70A038F4B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emocratic tendencies">
            <a:extLst>
              <a:ext uri="{FF2B5EF4-FFF2-40B4-BE49-F238E27FC236}">
                <a16:creationId xmlns:a16="http://schemas.microsoft.com/office/drawing/2014/main" id="{2BFE26F9-2DDE-D235-2BA4-E9D88390A8C3}"/>
              </a:ext>
            </a:extLst>
          </p:cNvPr>
          <p:cNvSpPr txBox="1"/>
          <p:nvPr/>
        </p:nvSpPr>
        <p:spPr>
          <a:xfrm>
            <a:off x="609600" y="1264158"/>
            <a:ext cx="7112000" cy="170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Демократические тенденции:</a:t>
            </a:r>
          </a:p>
          <a:p>
            <a:pPr marL="304800" indent="-304800">
              <a:spcAft>
                <a:spcPts val="400"/>
              </a:spcAft>
              <a:buClr>
                <a:srgbClr val="1F5E4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В первой половине XIX века США </a:t>
            </a:r>
            <a:r>
              <a:rPr lang="ru-RU" sz="2100" b="1" dirty="0">
                <a:solidFill>
                  <a:srgbClr val="1F5E4A"/>
                </a:solidFill>
                <a:latin typeface="Calibri" panose="020F0502020204030204" pitchFamily="34" charset="0"/>
              </a:rPr>
              <a:t>опережали Европу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по избирательным правам</a:t>
            </a:r>
          </a:p>
          <a:p>
            <a:pPr marL="304800" indent="-304800">
              <a:spcAft>
                <a:spcPts val="400"/>
              </a:spcAft>
              <a:buClr>
                <a:srgbClr val="1F5E4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После Реконструкции начался период </a:t>
            </a:r>
            <a:r>
              <a:rPr lang="ru-RU" sz="2100" b="1" dirty="0">
                <a:solidFill>
                  <a:srgbClr val="9B1B30"/>
                </a:solidFill>
                <a:latin typeface="Calibri" panose="020F0502020204030204" pitchFamily="34" charset="0"/>
              </a:rPr>
              <a:t>упадка реальной демократии</a:t>
            </a:r>
          </a:p>
        </p:txBody>
      </p:sp>
      <p:sp>
        <p:nvSpPr>
          <p:cNvPr id="6" name="Nast - The Third-Term Panic 1874 mat">
            <a:extLst>
              <a:ext uri="{FF2B5EF4-FFF2-40B4-BE49-F238E27FC236}">
                <a16:creationId xmlns:a16="http://schemas.microsoft.com/office/drawing/2014/main" id="{48C4AC42-6C99-44A1-264D-AC3980DA5794}"/>
              </a:ext>
            </a:extLst>
          </p:cNvPr>
          <p:cNvSpPr/>
          <p:nvPr/>
        </p:nvSpPr>
        <p:spPr>
          <a:xfrm>
            <a:off x="8140700" y="1226058"/>
            <a:ext cx="3429000" cy="23495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Nast - The Third-Term Panic 1874" descr="Т. Наст. «Паника третьего срока»: впервые слон как символ голосов республиканцев. Harper's Weekly, 7 ноября 1874 г.">
            <a:extLst>
              <a:ext uri="{FF2B5EF4-FFF2-40B4-BE49-F238E27FC236}">
                <a16:creationId xmlns:a16="http://schemas.microsoft.com/office/drawing/2014/main" id="{8CF10DE9-A752-0374-9628-B05B47F7809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314958"/>
            <a:ext cx="3251200" cy="2171700"/>
          </a:xfrm>
          <a:prstGeom prst="rect">
            <a:avLst/>
          </a:prstGeom>
        </p:spPr>
      </p:pic>
      <p:sp>
        <p:nvSpPr>
          <p:cNvPr id="9" name="Party system">
            <a:extLst>
              <a:ext uri="{FF2B5EF4-FFF2-40B4-BE49-F238E27FC236}">
                <a16:creationId xmlns:a16="http://schemas.microsoft.com/office/drawing/2014/main" id="{34B609D9-F188-FB4C-3F17-37F58C0F855C}"/>
              </a:ext>
            </a:extLst>
          </p:cNvPr>
          <p:cNvSpPr txBox="1"/>
          <p:nvPr/>
        </p:nvSpPr>
        <p:spPr>
          <a:xfrm>
            <a:off x="609600" y="3778758"/>
            <a:ext cx="10972800" cy="665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21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Партийная система:</a:t>
            </a:r>
          </a:p>
          <a:p>
            <a:pPr>
              <a:spcAft>
                <a:spcPts val="200"/>
              </a:spcAft>
            </a:pPr>
            <a:r>
              <a:rPr lang="ru-RU" sz="2100" b="1" dirty="0">
                <a:solidFill>
                  <a:srgbClr val="9B1B30"/>
                </a:solidFill>
                <a:latin typeface="Calibri" panose="020F0502020204030204" pitchFamily="34" charset="0"/>
              </a:rPr>
              <a:t>Отсутствие принципиальных различий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между двумя ведущими партиями:</a:t>
            </a:r>
          </a:p>
        </p:txBody>
      </p:sp>
      <p:sp>
        <p:nvSpPr>
          <p:cNvPr id="10" name="Democrats card">
            <a:extLst>
              <a:ext uri="{FF2B5EF4-FFF2-40B4-BE49-F238E27FC236}">
                <a16:creationId xmlns:a16="http://schemas.microsoft.com/office/drawing/2014/main" id="{7971E847-409A-CB49-A369-39CD4191B906}"/>
              </a:ext>
            </a:extLst>
          </p:cNvPr>
          <p:cNvSpPr/>
          <p:nvPr/>
        </p:nvSpPr>
        <p:spPr>
          <a:xfrm>
            <a:off x="609600" y="4596638"/>
            <a:ext cx="5334000" cy="1677162"/>
          </a:xfrm>
          <a:prstGeom prst="roundRect">
            <a:avLst>
              <a:gd name="adj" fmla="val 5000"/>
            </a:avLst>
          </a:prstGeom>
          <a:solidFill>
            <a:srgbClr val="E4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Democrats bar">
            <a:extLst>
              <a:ext uri="{FF2B5EF4-FFF2-40B4-BE49-F238E27FC236}">
                <a16:creationId xmlns:a16="http://schemas.microsoft.com/office/drawing/2014/main" id="{63CAF479-C090-6315-F2CE-D9D912AC8C4F}"/>
              </a:ext>
            </a:extLst>
          </p:cNvPr>
          <p:cNvSpPr/>
          <p:nvPr/>
        </p:nvSpPr>
        <p:spPr>
          <a:xfrm>
            <a:off x="609600" y="4596638"/>
            <a:ext cx="5334000" cy="63500"/>
          </a:xfrm>
          <a:prstGeom prst="rect">
            <a:avLst/>
          </a:prstGeom>
          <a:solidFill>
            <a:srgbClr val="2D4A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Democrats">
            <a:extLst>
              <a:ext uri="{FF2B5EF4-FFF2-40B4-BE49-F238E27FC236}">
                <a16:creationId xmlns:a16="http://schemas.microsoft.com/office/drawing/2014/main" id="{2598BC9D-9232-F254-309D-FBA1E13C156E}"/>
              </a:ext>
            </a:extLst>
          </p:cNvPr>
          <p:cNvSpPr txBox="1"/>
          <p:nvPr/>
        </p:nvSpPr>
        <p:spPr>
          <a:xfrm>
            <a:off x="838200" y="4774438"/>
            <a:ext cx="4902200" cy="142316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2D4A7A"/>
                </a:solidFill>
                <a:latin typeface="Bookman Old Style" panose="02050604050505020204" pitchFamily="18" charset="0"/>
              </a:rPr>
              <a:t>Демократы: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опора на сельское население, лояльность к эмигрантам</a:t>
            </a:r>
          </a:p>
        </p:txBody>
      </p:sp>
      <p:sp>
        <p:nvSpPr>
          <p:cNvPr id="13" name="Republicans card">
            <a:extLst>
              <a:ext uri="{FF2B5EF4-FFF2-40B4-BE49-F238E27FC236}">
                <a16:creationId xmlns:a16="http://schemas.microsoft.com/office/drawing/2014/main" id="{765340AF-0188-31E8-0270-0C1C8564CAD6}"/>
              </a:ext>
            </a:extLst>
          </p:cNvPr>
          <p:cNvSpPr/>
          <p:nvPr/>
        </p:nvSpPr>
        <p:spPr>
          <a:xfrm>
            <a:off x="6248400" y="4596638"/>
            <a:ext cx="5334000" cy="1677162"/>
          </a:xfrm>
          <a:prstGeom prst="roundRect">
            <a:avLst>
              <a:gd name="adj" fmla="val 5000"/>
            </a:avLst>
          </a:prstGeom>
          <a:solidFill>
            <a:srgbClr val="F5E3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publicans bar">
            <a:extLst>
              <a:ext uri="{FF2B5EF4-FFF2-40B4-BE49-F238E27FC236}">
                <a16:creationId xmlns:a16="http://schemas.microsoft.com/office/drawing/2014/main" id="{7DAC8C4A-CBF4-0246-8FB3-2A871605BD09}"/>
              </a:ext>
            </a:extLst>
          </p:cNvPr>
          <p:cNvSpPr/>
          <p:nvPr/>
        </p:nvSpPr>
        <p:spPr>
          <a:xfrm>
            <a:off x="6248400" y="4596638"/>
            <a:ext cx="5334000" cy="63500"/>
          </a:xfrm>
          <a:prstGeom prst="rect">
            <a:avLst/>
          </a:prstGeom>
          <a:solidFill>
            <a:srgbClr val="9B1B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publicans">
            <a:extLst>
              <a:ext uri="{FF2B5EF4-FFF2-40B4-BE49-F238E27FC236}">
                <a16:creationId xmlns:a16="http://schemas.microsoft.com/office/drawing/2014/main" id="{105D0EA7-ED2B-8CE1-2FE8-96BAE9E5023D}"/>
              </a:ext>
            </a:extLst>
          </p:cNvPr>
          <p:cNvSpPr txBox="1"/>
          <p:nvPr/>
        </p:nvSpPr>
        <p:spPr>
          <a:xfrm>
            <a:off x="6477000" y="4774438"/>
            <a:ext cx="4902200" cy="142316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Республиканцы: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защита банков и промышленности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BE6F8BB1-86A4-50FA-F1F1-0823014157C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76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984AAA9-54CB-2638-C631-DE982E286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F3ECDD"/>
                </a:solidFill>
                <a:latin typeface="Bookman Old Style" panose="02050604050505020204" pitchFamily="18" charset="0"/>
              </a:rPr>
              <a:t>«Система крокодильего хвоста»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45EA4697-F61B-DCD0-226B-9A3CC2C65ABA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D6B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C4CCABDE-6F27-A2F5-13B8-4A2EA32F44F9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D6B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Keppler - The Bosses of the Senate 1889" descr="Дж. Кепплер. «Хозяева Сената». Журнал Puck, 23 января 1889 г. Библиотека Конгресса США">
            <a:extLst>
              <a:ext uri="{FF2B5EF4-FFF2-40B4-BE49-F238E27FC236}">
                <a16:creationId xmlns:a16="http://schemas.microsoft.com/office/drawing/2014/main" id="{0A1351D0-D9D0-17AF-466D-76A616D13B6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391158"/>
            <a:ext cx="5791200" cy="3962400"/>
          </a:xfrm>
          <a:prstGeom prst="rect">
            <a:avLst/>
          </a:prstGeom>
        </p:spPr>
      </p:pic>
      <p:sp>
        <p:nvSpPr>
          <p:cNvPr id="7" name="Keppler - The Bosses of the Senate 1889 frame">
            <a:extLst>
              <a:ext uri="{FF2B5EF4-FFF2-40B4-BE49-F238E27FC236}">
                <a16:creationId xmlns:a16="http://schemas.microsoft.com/office/drawing/2014/main" id="{B8B50C0A-0A45-977D-F03A-B30391C10412}"/>
              </a:ext>
            </a:extLst>
          </p:cNvPr>
          <p:cNvSpPr/>
          <p:nvPr/>
        </p:nvSpPr>
        <p:spPr>
          <a:xfrm>
            <a:off x="635000" y="1314958"/>
            <a:ext cx="5943600" cy="4114800"/>
          </a:xfrm>
          <a:prstGeom prst="rect">
            <a:avLst/>
          </a:prstGeom>
          <a:noFill/>
          <a:ln w="9525" cap="flat" cmpd="sng" algn="ctr">
            <a:solidFill>
              <a:srgbClr val="B08D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Monopolies and politics">
            <a:extLst>
              <a:ext uri="{FF2B5EF4-FFF2-40B4-BE49-F238E27FC236}">
                <a16:creationId xmlns:a16="http://schemas.microsoft.com/office/drawing/2014/main" id="{EA0B9468-8D54-AA50-7F27-A689F4D27A21}"/>
              </a:ext>
            </a:extLst>
          </p:cNvPr>
          <p:cNvSpPr txBox="1"/>
          <p:nvPr/>
        </p:nvSpPr>
        <p:spPr>
          <a:xfrm>
            <a:off x="6959600" y="1340358"/>
            <a:ext cx="4622800" cy="432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200" b="1" dirty="0">
                <a:solidFill>
                  <a:srgbClr val="D6BD86"/>
                </a:solidFill>
                <a:latin typeface="Bookman Old Style" panose="02050604050505020204" pitchFamily="18" charset="0"/>
              </a:rPr>
              <a:t>Влияние монополий на политику:</a:t>
            </a:r>
          </a:p>
          <a:p>
            <a:pPr marL="304800" indent="-304800">
              <a:spcAft>
                <a:spcPts val="4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Подчинение партий</a:t>
            </a: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 крупному бизнесу</a:t>
            </a:r>
          </a:p>
          <a:p>
            <a:pPr marL="304800" indent="-304800">
              <a:spcAft>
                <a:spcPts val="4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Прямое финансирование</a:t>
            </a: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 партий со стороны монополий</a:t>
            </a:r>
          </a:p>
          <a:p>
            <a:pPr>
              <a:spcAft>
                <a:spcPts val="400"/>
              </a:spcAft>
            </a:pPr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Лоббизм как форма коррупции:</a:t>
            </a:r>
          </a:p>
          <a:p>
            <a:pPr marL="304800" indent="-304800">
              <a:spcAft>
                <a:spcPts val="4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Создание организованных групп в Конгрессе</a:t>
            </a:r>
          </a:p>
          <a:p>
            <a:pPr marL="304800" indent="-304800">
              <a:spcAft>
                <a:spcPts val="4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b="1" dirty="0">
                <a:solidFill>
                  <a:srgbClr val="D6BD86"/>
                </a:solidFill>
                <a:latin typeface="Calibri" panose="020F0502020204030204" pitchFamily="34" charset="0"/>
              </a:rPr>
              <a:t>«Люди нефти», «люди железа»</a:t>
            </a:r>
          </a:p>
          <a:p>
            <a:pPr marL="304800" indent="-304800">
              <a:spcAft>
                <a:spcPts val="4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Проталкивание выгодных корпорациям законов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CACF95A2-03FE-922F-AF88-6B5E92528A3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876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F9B1800-A661-CA8C-7BB7-35E59FC8C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«</a:t>
            </a:r>
            <a:r>
              <a:rPr lang="ru-RU" sz="3600" b="1" dirty="0" err="1">
                <a:solidFill>
                  <a:srgbClr val="1B2440"/>
                </a:solidFill>
                <a:latin typeface="Bookman Old Style" panose="02050604050505020204" pitchFamily="18" charset="0"/>
              </a:rPr>
              <a:t>Разгребатели</a:t>
            </a: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 грязи»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0E0488EB-A59D-506C-B65B-D969F523B703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F5BF31A3-27B9-B554-0091-A17E0291C065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cker">
            <a:extLst>
              <a:ext uri="{FF2B5EF4-FFF2-40B4-BE49-F238E27FC236}">
                <a16:creationId xmlns:a16="http://schemas.microsoft.com/office/drawing/2014/main" id="{FE85E889-AF4B-CAB9-B4CE-A5F747DA041A}"/>
              </a:ext>
            </a:extLst>
          </p:cNvPr>
          <p:cNvSpPr txBox="1"/>
          <p:nvPr/>
        </p:nvSpPr>
        <p:spPr>
          <a:xfrm>
            <a:off x="609600" y="1162558"/>
            <a:ext cx="10972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1B2440"/>
                </a:solidFill>
                <a:latin typeface="Bookman Old Style" panose="02050604050505020204" pitchFamily="18" charset="0"/>
              </a:rPr>
              <a:t>Политические изменения в США конца XIX — начала XX века</a:t>
            </a:r>
          </a:p>
        </p:txBody>
      </p:sp>
      <p:sp>
        <p:nvSpPr>
          <p:cNvPr id="6" name="New forces">
            <a:extLst>
              <a:ext uri="{FF2B5EF4-FFF2-40B4-BE49-F238E27FC236}">
                <a16:creationId xmlns:a16="http://schemas.microsoft.com/office/drawing/2014/main" id="{D5E12B0F-CDBF-75AC-7E96-F2DB0A2BC7B5}"/>
              </a:ext>
            </a:extLst>
          </p:cNvPr>
          <p:cNvSpPr txBox="1"/>
          <p:nvPr/>
        </p:nvSpPr>
        <p:spPr>
          <a:xfrm>
            <a:off x="609600" y="1701038"/>
            <a:ext cx="53340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Новые политические силы:</a:t>
            </a:r>
          </a:p>
          <a:p>
            <a:pPr marL="304800" indent="-304800">
              <a:spcAft>
                <a:spcPts val="6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100" b="1" dirty="0">
                <a:solidFill>
                  <a:srgbClr val="9B1B30"/>
                </a:solidFill>
                <a:latin typeface="Calibri" panose="020F0502020204030204" pitchFamily="34" charset="0"/>
              </a:rPr>
              <a:t>Популистская партия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 </a:t>
            </a:r>
            <a:r>
              <a:rPr lang="ru-RU" sz="2100" b="1" dirty="0">
                <a:solidFill>
                  <a:srgbClr val="9B1B30"/>
                </a:solidFill>
                <a:latin typeface="Calibri" panose="020F0502020204030204" pitchFamily="34" charset="0"/>
              </a:rPr>
              <a:t>(1891)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— объединила недовольных фермеров и рабочих</a:t>
            </a:r>
          </a:p>
          <a:p>
            <a:pPr marL="304800" indent="-304800">
              <a:spcAft>
                <a:spcPts val="6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100" b="1" dirty="0">
                <a:solidFill>
                  <a:srgbClr val="9B1B30"/>
                </a:solidFill>
                <a:latin typeface="Calibri" panose="020F0502020204030204" pitchFamily="34" charset="0"/>
              </a:rPr>
              <a:t>Прогрессистское движение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 — требовало демократизации и социальных реформ</a:t>
            </a:r>
          </a:p>
        </p:txBody>
      </p:sp>
      <p:sp>
        <p:nvSpPr>
          <p:cNvPr id="7" name="Muckrakers">
            <a:extLst>
              <a:ext uri="{FF2B5EF4-FFF2-40B4-BE49-F238E27FC236}">
                <a16:creationId xmlns:a16="http://schemas.microsoft.com/office/drawing/2014/main" id="{1257473E-9723-7F5A-A6FA-D5BB56BBB2D8}"/>
              </a:ext>
            </a:extLst>
          </p:cNvPr>
          <p:cNvSpPr txBox="1"/>
          <p:nvPr/>
        </p:nvSpPr>
        <p:spPr>
          <a:xfrm>
            <a:off x="6299200" y="1777239"/>
            <a:ext cx="3175000" cy="163823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600" b="1" i="1" dirty="0" err="1">
                <a:solidFill>
                  <a:srgbClr val="9B1B30"/>
                </a:solidFill>
                <a:latin typeface="Bookman Old Style" panose="02050604050505020204" pitchFamily="18" charset="0"/>
              </a:rPr>
              <a:t>Разгребатели</a:t>
            </a:r>
            <a:r>
              <a:rPr lang="ru-RU" sz="2600" b="1" i="1" dirty="0">
                <a:solidFill>
                  <a:srgbClr val="9B1B30"/>
                </a:solidFill>
                <a:latin typeface="Bookman Old Style" panose="02050604050505020204" pitchFamily="18" charset="0"/>
              </a:rPr>
              <a:t> грязи» — журналисты-разоблачители</a:t>
            </a:r>
          </a:p>
        </p:txBody>
      </p:sp>
      <p:sp>
        <p:nvSpPr>
          <p:cNvPr id="8" name="McClure's Magazine December 1903 mat">
            <a:extLst>
              <a:ext uri="{FF2B5EF4-FFF2-40B4-BE49-F238E27FC236}">
                <a16:creationId xmlns:a16="http://schemas.microsoft.com/office/drawing/2014/main" id="{892B1DCA-3205-1583-5BCF-A79D7554BB40}"/>
              </a:ext>
            </a:extLst>
          </p:cNvPr>
          <p:cNvSpPr/>
          <p:nvPr/>
        </p:nvSpPr>
        <p:spPr>
          <a:xfrm>
            <a:off x="9728200" y="1675638"/>
            <a:ext cx="1828800" cy="25654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McClure's Magazine December 1903" descr="Журнал McClure's, декабрь 1903 г. (номер с очерком И. Тарбелл о Рокфеллере)">
            <a:extLst>
              <a:ext uri="{FF2B5EF4-FFF2-40B4-BE49-F238E27FC236}">
                <a16:creationId xmlns:a16="http://schemas.microsoft.com/office/drawing/2014/main" id="{58FAC183-BE3E-442A-2A40-2E2728E596A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1751838"/>
            <a:ext cx="1676400" cy="2413000"/>
          </a:xfrm>
          <a:prstGeom prst="rect">
            <a:avLst/>
          </a:prstGeom>
        </p:spPr>
      </p:pic>
      <p:cxnSp>
        <p:nvCxnSpPr>
          <p:cNvPr id="11" name="Time line">
            <a:extLst>
              <a:ext uri="{FF2B5EF4-FFF2-40B4-BE49-F238E27FC236}">
                <a16:creationId xmlns:a16="http://schemas.microsoft.com/office/drawing/2014/main" id="{B17FA9D5-7FE1-587B-9D42-4DAAF6FB6D5D}"/>
              </a:ext>
            </a:extLst>
          </p:cNvPr>
          <p:cNvCxnSpPr/>
          <p:nvPr/>
        </p:nvCxnSpPr>
        <p:spPr>
          <a:xfrm>
            <a:off x="609600" y="4698238"/>
            <a:ext cx="10972800" cy="0"/>
          </a:xfrm>
          <a:prstGeom prst="line">
            <a:avLst/>
          </a:prstGeom>
          <a:ln w="15875">
            <a:solidFill>
              <a:srgbClr val="B08D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Marker">
            <a:extLst>
              <a:ext uri="{FF2B5EF4-FFF2-40B4-BE49-F238E27FC236}">
                <a16:creationId xmlns:a16="http://schemas.microsoft.com/office/drawing/2014/main" id="{F12847FA-07BE-7783-37F3-50E094F5811A}"/>
              </a:ext>
            </a:extLst>
          </p:cNvPr>
          <p:cNvSpPr/>
          <p:nvPr/>
        </p:nvSpPr>
        <p:spPr>
          <a:xfrm>
            <a:off x="1562100" y="4609338"/>
            <a:ext cx="177800" cy="177800"/>
          </a:xfrm>
          <a:prstGeom prst="ellipse">
            <a:avLst/>
          </a:prstGeom>
          <a:solidFill>
            <a:srgbClr val="9B1B30"/>
          </a:solidFill>
          <a:ln w="19050">
            <a:solidFill>
              <a:srgbClr val="FBF7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088C13E7-1E32-B665-82BA-C1AECF8BD043}"/>
              </a:ext>
            </a:extLst>
          </p:cNvPr>
          <p:cNvSpPr/>
          <p:nvPr/>
        </p:nvSpPr>
        <p:spPr>
          <a:xfrm>
            <a:off x="7277100" y="4609338"/>
            <a:ext cx="177800" cy="177800"/>
          </a:xfrm>
          <a:prstGeom prst="ellipse">
            <a:avLst/>
          </a:prstGeom>
          <a:solidFill>
            <a:srgbClr val="9B1B30"/>
          </a:solidFill>
          <a:ln w="19050">
            <a:solidFill>
              <a:srgbClr val="FBF7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1913">
            <a:extLst>
              <a:ext uri="{FF2B5EF4-FFF2-40B4-BE49-F238E27FC236}">
                <a16:creationId xmlns:a16="http://schemas.microsoft.com/office/drawing/2014/main" id="{A0169F29-A289-27DA-87A2-494A80DCEB2E}"/>
              </a:ext>
            </a:extLst>
          </p:cNvPr>
          <p:cNvSpPr txBox="1"/>
          <p:nvPr/>
        </p:nvSpPr>
        <p:spPr>
          <a:xfrm>
            <a:off x="609600" y="4876038"/>
            <a:ext cx="5334000" cy="1026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24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1913 год:</a:t>
            </a:r>
          </a:p>
          <a:p>
            <a:pPr marL="304800" indent="-304800">
              <a:spcAft>
                <a:spcPts val="2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Прямые выборы сенаторов</a:t>
            </a:r>
          </a:p>
          <a:p>
            <a:pPr marL="304800" indent="-304800">
              <a:spcAft>
                <a:spcPts val="2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Прогрессивное налогообложение</a:t>
            </a:r>
          </a:p>
        </p:txBody>
      </p:sp>
      <p:sp>
        <p:nvSpPr>
          <p:cNvPr id="15" name="1914">
            <a:extLst>
              <a:ext uri="{FF2B5EF4-FFF2-40B4-BE49-F238E27FC236}">
                <a16:creationId xmlns:a16="http://schemas.microsoft.com/office/drawing/2014/main" id="{5029A993-6305-C0C4-DC0E-DA46D352E3CD}"/>
              </a:ext>
            </a:extLst>
          </p:cNvPr>
          <p:cNvSpPr txBox="1"/>
          <p:nvPr/>
        </p:nvSpPr>
        <p:spPr>
          <a:xfrm>
            <a:off x="6324600" y="4876038"/>
            <a:ext cx="5257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1914 год: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 </a:t>
            </a:r>
            <a:r>
              <a:rPr lang="ru-RU" sz="2000" b="1" dirty="0">
                <a:solidFill>
                  <a:srgbClr val="1B2440"/>
                </a:solidFill>
                <a:latin typeface="Calibri" panose="020F0502020204030204" pitchFamily="34" charset="0"/>
              </a:rPr>
              <a:t>закон Клейтона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против монополий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045F06A9-D668-8800-4DA1-014E03AD983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707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739DE5B-5C2B-564D-A0BF-E290E03CB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«Политика большой дубинки»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8056DAEC-44D1-62A3-5449-A2FBD9792793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427729D3-845E-B099-BCD0-9254C7303F55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cker">
            <a:extLst>
              <a:ext uri="{FF2B5EF4-FFF2-40B4-BE49-F238E27FC236}">
                <a16:creationId xmlns:a16="http://schemas.microsoft.com/office/drawing/2014/main" id="{915CC4A5-7E30-A662-180C-F5BD3E7619B0}"/>
              </a:ext>
            </a:extLst>
          </p:cNvPr>
          <p:cNvSpPr txBox="1"/>
          <p:nvPr/>
        </p:nvSpPr>
        <p:spPr>
          <a:xfrm>
            <a:off x="609600" y="1162558"/>
            <a:ext cx="7112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9B1B30"/>
                </a:solidFill>
                <a:latin typeface="Bookman Old Style" panose="02050604050505020204" pitchFamily="18" charset="0"/>
              </a:rPr>
              <a:t>Американская экспансия в конце XIX — начале XX века</a:t>
            </a:r>
          </a:p>
        </p:txBody>
      </p:sp>
      <p:sp>
        <p:nvSpPr>
          <p:cNvPr id="6" name="Map - Latin America late 19th - early 20th c. mat">
            <a:extLst>
              <a:ext uri="{FF2B5EF4-FFF2-40B4-BE49-F238E27FC236}">
                <a16:creationId xmlns:a16="http://schemas.microsoft.com/office/drawing/2014/main" id="{84402D63-FC75-E6F6-4BD9-54F457FF0AD4}"/>
              </a:ext>
            </a:extLst>
          </p:cNvPr>
          <p:cNvSpPr/>
          <p:nvPr/>
        </p:nvSpPr>
        <p:spPr>
          <a:xfrm>
            <a:off x="8331200" y="1137158"/>
            <a:ext cx="3276600" cy="51435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Map - Latin America late 19th - early 20th c." descr="Латинская Америка в конце XIX — начале XX в. Карта из исходной презентации (школьный атлас)">
            <a:extLst>
              <a:ext uri="{FF2B5EF4-FFF2-40B4-BE49-F238E27FC236}">
                <a16:creationId xmlns:a16="http://schemas.microsoft.com/office/drawing/2014/main" id="{9DA0BA7C-E381-D2E6-2B3E-E6E7415C068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400" y="1213358"/>
            <a:ext cx="3124200" cy="4991100"/>
          </a:xfrm>
          <a:prstGeom prst="rect">
            <a:avLst/>
          </a:prstGeom>
        </p:spPr>
      </p:pic>
      <p:sp>
        <p:nvSpPr>
          <p:cNvPr id="9" name="Directions card">
            <a:extLst>
              <a:ext uri="{FF2B5EF4-FFF2-40B4-BE49-F238E27FC236}">
                <a16:creationId xmlns:a16="http://schemas.microsoft.com/office/drawing/2014/main" id="{C74E9905-D7C3-A91F-E6A8-DCC51A676BFD}"/>
              </a:ext>
            </a:extLst>
          </p:cNvPr>
          <p:cNvSpPr/>
          <p:nvPr/>
        </p:nvSpPr>
        <p:spPr>
          <a:xfrm>
            <a:off x="609600" y="2112518"/>
            <a:ext cx="7213600" cy="3983482"/>
          </a:xfrm>
          <a:prstGeom prst="roundRect">
            <a:avLst>
              <a:gd name="adj" fmla="val 5000"/>
            </a:avLst>
          </a:prstGeom>
          <a:solidFill>
            <a:srgbClr val="E4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ard bar">
            <a:extLst>
              <a:ext uri="{FF2B5EF4-FFF2-40B4-BE49-F238E27FC236}">
                <a16:creationId xmlns:a16="http://schemas.microsoft.com/office/drawing/2014/main" id="{A27EF9E1-CB23-9C10-4AB6-E87EF502BBE6}"/>
              </a:ext>
            </a:extLst>
          </p:cNvPr>
          <p:cNvSpPr/>
          <p:nvPr/>
        </p:nvSpPr>
        <p:spPr>
          <a:xfrm>
            <a:off x="609600" y="2290318"/>
            <a:ext cx="76200" cy="3627882"/>
          </a:xfrm>
          <a:prstGeom prst="rect">
            <a:avLst/>
          </a:prstGeom>
          <a:solidFill>
            <a:srgbClr val="9B1B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Directions">
            <a:extLst>
              <a:ext uri="{FF2B5EF4-FFF2-40B4-BE49-F238E27FC236}">
                <a16:creationId xmlns:a16="http://schemas.microsoft.com/office/drawing/2014/main" id="{3FACDC6A-636D-781A-862E-CDDC93238CDC}"/>
              </a:ext>
            </a:extLst>
          </p:cNvPr>
          <p:cNvSpPr txBox="1"/>
          <p:nvPr/>
        </p:nvSpPr>
        <p:spPr>
          <a:xfrm>
            <a:off x="965200" y="2341118"/>
            <a:ext cx="6553200" cy="2209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ru-RU" sz="25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Основные направления экспансии:</a:t>
            </a:r>
          </a:p>
          <a:p>
            <a:pPr marL="304800" indent="-304800">
              <a:spcAft>
                <a:spcPts val="12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500" b="1" dirty="0">
                <a:solidFill>
                  <a:srgbClr val="9B1B30"/>
                </a:solidFill>
                <a:latin typeface="Calibri" panose="020F0502020204030204" pitchFamily="34" charset="0"/>
              </a:rPr>
              <a:t>Латинская Америка</a:t>
            </a: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 — главный объект американского вмешательства</a:t>
            </a:r>
          </a:p>
          <a:p>
            <a:pPr marL="304800" indent="-304800">
              <a:spcAft>
                <a:spcPts val="12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500" b="1" dirty="0">
                <a:solidFill>
                  <a:srgbClr val="9B1B30"/>
                </a:solidFill>
                <a:latin typeface="Calibri" panose="020F0502020204030204" pitchFamily="34" charset="0"/>
              </a:rPr>
              <a:t>Принцип «права сильного»</a:t>
            </a: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 — основной инструмент внешней политики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64DF9311-104D-659C-C736-C2728A65E29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382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7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85A89D4-BCA0-2011-40F8-49DEBC7F0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«Политика большой дубинки»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D7C1EFBE-8333-2117-018B-ED0ECFA8C6C7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C0615372-E8EB-78D8-A7E6-A4316EAEDDA1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cker">
            <a:extLst>
              <a:ext uri="{FF2B5EF4-FFF2-40B4-BE49-F238E27FC236}">
                <a16:creationId xmlns:a16="http://schemas.microsoft.com/office/drawing/2014/main" id="{577DCF58-1BD0-D18E-A58E-BDF0E29F7101}"/>
              </a:ext>
            </a:extLst>
          </p:cNvPr>
          <p:cNvSpPr txBox="1"/>
          <p:nvPr/>
        </p:nvSpPr>
        <p:spPr>
          <a:xfrm>
            <a:off x="609600" y="1162558"/>
            <a:ext cx="10972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9B1B30"/>
                </a:solidFill>
                <a:latin typeface="Bookman Old Style" panose="02050604050505020204" pitchFamily="18" charset="0"/>
              </a:rPr>
              <a:t>Американская экспансия в конце XIX — начале XX века</a:t>
            </a:r>
          </a:p>
        </p:txBody>
      </p:sp>
      <p:sp>
        <p:nvSpPr>
          <p:cNvPr id="6" name="Map - Spanish-American War 1898 mat">
            <a:extLst>
              <a:ext uri="{FF2B5EF4-FFF2-40B4-BE49-F238E27FC236}">
                <a16:creationId xmlns:a16="http://schemas.microsoft.com/office/drawing/2014/main" id="{9D1BB691-B198-54EA-4340-3EB0BD9D6151}"/>
              </a:ext>
            </a:extLst>
          </p:cNvPr>
          <p:cNvSpPr/>
          <p:nvPr/>
        </p:nvSpPr>
        <p:spPr>
          <a:xfrm>
            <a:off x="609600" y="1675638"/>
            <a:ext cx="5283200" cy="46863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Map - Spanish-American War 1898" descr="Испано-американская война 1898 г. — Карибская кампания. Карта из исходной презентации (© Martin Greenwald Associates)">
            <a:extLst>
              <a:ext uri="{FF2B5EF4-FFF2-40B4-BE49-F238E27FC236}">
                <a16:creationId xmlns:a16="http://schemas.microsoft.com/office/drawing/2014/main" id="{1D9A7C11-52C5-3720-EB12-1FF462C652B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777238"/>
            <a:ext cx="5080000" cy="4483100"/>
          </a:xfrm>
          <a:prstGeom prst="rect">
            <a:avLst/>
          </a:prstGeom>
        </p:spPr>
      </p:pic>
      <p:sp>
        <p:nvSpPr>
          <p:cNvPr id="9" name="War of 1898">
            <a:extLst>
              <a:ext uri="{FF2B5EF4-FFF2-40B4-BE49-F238E27FC236}">
                <a16:creationId xmlns:a16="http://schemas.microsoft.com/office/drawing/2014/main" id="{B46AFFAE-8AB1-3FD0-23B7-C57908719735}"/>
              </a:ext>
            </a:extLst>
          </p:cNvPr>
          <p:cNvSpPr txBox="1"/>
          <p:nvPr/>
        </p:nvSpPr>
        <p:spPr>
          <a:xfrm>
            <a:off x="6350000" y="1980438"/>
            <a:ext cx="5232400" cy="2834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ru-RU" sz="2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Испано-американская война </a:t>
            </a:r>
            <a:r>
              <a:rPr lang="ru-RU" sz="26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(1898)</a:t>
            </a:r>
            <a:r>
              <a:rPr lang="ru-RU" sz="2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:</a:t>
            </a:r>
          </a:p>
          <a:p>
            <a:pPr marL="304800" indent="-304800">
              <a:spcAft>
                <a:spcPts val="12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600" dirty="0">
                <a:solidFill>
                  <a:srgbClr val="2B2A2C"/>
                </a:solidFill>
                <a:latin typeface="Calibri" panose="020F0502020204030204" pitchFamily="34" charset="0"/>
              </a:rPr>
              <a:t>Захват Пуэрто-Рико</a:t>
            </a:r>
          </a:p>
          <a:p>
            <a:pPr marL="304800" indent="-304800">
              <a:spcAft>
                <a:spcPts val="12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600" dirty="0">
                <a:solidFill>
                  <a:srgbClr val="2B2A2C"/>
                </a:solidFill>
                <a:latin typeface="Calibri" panose="020F0502020204030204" pitchFamily="34" charset="0"/>
              </a:rPr>
              <a:t>Установление контроля над Кубой</a:t>
            </a:r>
          </a:p>
          <a:p>
            <a:pPr marL="304800" indent="-304800">
              <a:spcAft>
                <a:spcPts val="1200"/>
              </a:spcAft>
              <a:buClr>
                <a:srgbClr val="9B1B30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600" dirty="0">
                <a:solidFill>
                  <a:srgbClr val="2B2A2C"/>
                </a:solidFill>
                <a:latin typeface="Calibri" panose="020F0502020204030204" pitchFamily="34" charset="0"/>
              </a:rPr>
              <a:t>Лишение Испании владений в Западном полушарии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63B0360F-91F0-B1D3-2893-6A085B49A54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231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2B25456-6160-CED6-46B1-29B250EC8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«Политика большой дубинки»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30E4E2D6-2D28-ACCC-A03E-F29502CDA3D6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79AF7D65-0BD2-45FA-3601-E35F000999A0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1B24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Kicker">
            <a:extLst>
              <a:ext uri="{FF2B5EF4-FFF2-40B4-BE49-F238E27FC236}">
                <a16:creationId xmlns:a16="http://schemas.microsoft.com/office/drawing/2014/main" id="{DCD3BE8D-5BC2-0301-FFC1-56C4595BA713}"/>
              </a:ext>
            </a:extLst>
          </p:cNvPr>
          <p:cNvSpPr txBox="1"/>
          <p:nvPr/>
        </p:nvSpPr>
        <p:spPr>
          <a:xfrm>
            <a:off x="609600" y="1162558"/>
            <a:ext cx="10972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9B1B30"/>
                </a:solidFill>
                <a:latin typeface="Bookman Old Style" panose="02050604050505020204" pitchFamily="18" charset="0"/>
              </a:rPr>
              <a:t>Американская экспансия в конце XIX — начале XX века</a:t>
            </a:r>
          </a:p>
        </p:txBody>
      </p:sp>
      <p:sp>
        <p:nvSpPr>
          <p:cNvPr id="6" name="Big stick policy">
            <a:extLst>
              <a:ext uri="{FF2B5EF4-FFF2-40B4-BE49-F238E27FC236}">
                <a16:creationId xmlns:a16="http://schemas.microsoft.com/office/drawing/2014/main" id="{3BB1ECC4-9515-BA37-1293-BD1D8334420B}"/>
              </a:ext>
            </a:extLst>
          </p:cNvPr>
          <p:cNvSpPr txBox="1"/>
          <p:nvPr/>
        </p:nvSpPr>
        <p:spPr>
          <a:xfrm>
            <a:off x="609600" y="1701038"/>
            <a:ext cx="5588000" cy="1493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1B2440"/>
                </a:solidFill>
                <a:latin typeface="Bookman Old Style" panose="02050604050505020204" pitchFamily="18" charset="0"/>
              </a:rPr>
              <a:t>Политика «большой дубинки»:</a:t>
            </a:r>
          </a:p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Инициатор — </a:t>
            </a:r>
            <a:r>
              <a:rPr lang="ru-RU" sz="2200" b="1" dirty="0">
                <a:solidFill>
                  <a:srgbClr val="9B1B30"/>
                </a:solidFill>
                <a:latin typeface="Calibri" panose="020F0502020204030204" pitchFamily="34" charset="0"/>
              </a:rPr>
              <a:t>президент Т. Рузвельт</a:t>
            </a:r>
          </a:p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Основа политики — поправка к доктрине Монро </a:t>
            </a:r>
            <a:r>
              <a:rPr lang="ru-RU" sz="2200" b="1" dirty="0">
                <a:solidFill>
                  <a:srgbClr val="9B1B30"/>
                </a:solidFill>
                <a:latin typeface="Calibri" panose="020F0502020204030204" pitchFamily="34" charset="0"/>
              </a:rPr>
              <a:t>(1904)</a:t>
            </a:r>
          </a:p>
        </p:txBody>
      </p:sp>
      <p:pic>
        <p:nvPicPr>
          <p:cNvPr id="8" name="Rogers - The Big Stick in the Caribbean Sea 1904" descr="У. А. Роджерс. «Большая дубинка в Карибском море». New York Herald, 1904">
            <a:extLst>
              <a:ext uri="{FF2B5EF4-FFF2-40B4-BE49-F238E27FC236}">
                <a16:creationId xmlns:a16="http://schemas.microsoft.com/office/drawing/2014/main" id="{EB2152F7-7277-C195-5BE8-71D7E71AA2E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650238"/>
            <a:ext cx="4978400" cy="2616200"/>
          </a:xfrm>
          <a:prstGeom prst="roundRect">
            <a:avLst>
              <a:gd name="adj" fmla="val 4000"/>
            </a:avLst>
          </a:prstGeom>
          <a:ln w="9525">
            <a:solidFill>
              <a:srgbClr val="B08D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Essence heading">
            <a:extLst>
              <a:ext uri="{FF2B5EF4-FFF2-40B4-BE49-F238E27FC236}">
                <a16:creationId xmlns:a16="http://schemas.microsoft.com/office/drawing/2014/main" id="{F33DCA4C-905C-B853-52CE-EF63D4D9BBA8}"/>
              </a:ext>
            </a:extLst>
          </p:cNvPr>
          <p:cNvSpPr txBox="1"/>
          <p:nvPr/>
        </p:nvSpPr>
        <p:spPr>
          <a:xfrm>
            <a:off x="609600" y="4495038"/>
            <a:ext cx="10972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9B1B30"/>
                </a:solidFill>
                <a:latin typeface="Bookman Old Style" panose="02050604050505020204" pitchFamily="18" charset="0"/>
              </a:rPr>
              <a:t>Суть подхода:</a:t>
            </a:r>
          </a:p>
        </p:txBody>
      </p:sp>
      <p:sp>
        <p:nvSpPr>
          <p:cNvPr id="10" name="Essence card">
            <a:extLst>
              <a:ext uri="{FF2B5EF4-FFF2-40B4-BE49-F238E27FC236}">
                <a16:creationId xmlns:a16="http://schemas.microsoft.com/office/drawing/2014/main" id="{1C53C3FA-DA21-DA46-1B0A-EA3933D2BEEC}"/>
              </a:ext>
            </a:extLst>
          </p:cNvPr>
          <p:cNvSpPr/>
          <p:nvPr/>
        </p:nvSpPr>
        <p:spPr>
          <a:xfrm>
            <a:off x="609600" y="4957318"/>
            <a:ext cx="3454400" cy="1341882"/>
          </a:xfrm>
          <a:prstGeom prst="roundRect">
            <a:avLst>
              <a:gd name="adj" fmla="val 5000"/>
            </a:avLst>
          </a:prstGeom>
          <a:solidFill>
            <a:srgbClr val="E4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Essence bar">
            <a:extLst>
              <a:ext uri="{FF2B5EF4-FFF2-40B4-BE49-F238E27FC236}">
                <a16:creationId xmlns:a16="http://schemas.microsoft.com/office/drawing/2014/main" id="{45FC32E2-8D35-DA68-D478-0B75428BEDCA}"/>
              </a:ext>
            </a:extLst>
          </p:cNvPr>
          <p:cNvSpPr/>
          <p:nvPr/>
        </p:nvSpPr>
        <p:spPr>
          <a:xfrm>
            <a:off x="609600" y="4957318"/>
            <a:ext cx="3454400" cy="63500"/>
          </a:xfrm>
          <a:prstGeom prst="rect">
            <a:avLst/>
          </a:prstGeom>
          <a:solidFill>
            <a:srgbClr val="1B24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ssence 1">
            <a:extLst>
              <a:ext uri="{FF2B5EF4-FFF2-40B4-BE49-F238E27FC236}">
                <a16:creationId xmlns:a16="http://schemas.microsoft.com/office/drawing/2014/main" id="{0DF8F37E-C4F1-6A89-D14F-01E13EB4AA96}"/>
              </a:ext>
            </a:extLst>
          </p:cNvPr>
          <p:cNvSpPr txBox="1"/>
          <p:nvPr/>
        </p:nvSpPr>
        <p:spPr>
          <a:xfrm>
            <a:off x="787400" y="5109718"/>
            <a:ext cx="3098800" cy="113868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США объявлялись «международной полицейской силой»</a:t>
            </a:r>
          </a:p>
        </p:txBody>
      </p:sp>
      <p:sp>
        <p:nvSpPr>
          <p:cNvPr id="13" name="Essence card">
            <a:extLst>
              <a:ext uri="{FF2B5EF4-FFF2-40B4-BE49-F238E27FC236}">
                <a16:creationId xmlns:a16="http://schemas.microsoft.com/office/drawing/2014/main" id="{3FD1F9FE-3835-AE91-BBB8-DF9B6BF5C3E8}"/>
              </a:ext>
            </a:extLst>
          </p:cNvPr>
          <p:cNvSpPr/>
          <p:nvPr/>
        </p:nvSpPr>
        <p:spPr>
          <a:xfrm>
            <a:off x="4368800" y="4957318"/>
            <a:ext cx="3454400" cy="1341882"/>
          </a:xfrm>
          <a:prstGeom prst="roundRect">
            <a:avLst>
              <a:gd name="adj" fmla="val 5000"/>
            </a:avLst>
          </a:prstGeom>
          <a:solidFill>
            <a:srgbClr val="F5E3E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Essence bar">
            <a:extLst>
              <a:ext uri="{FF2B5EF4-FFF2-40B4-BE49-F238E27FC236}">
                <a16:creationId xmlns:a16="http://schemas.microsoft.com/office/drawing/2014/main" id="{97A5B067-FC7F-7FEA-314A-9E0762D1EA3E}"/>
              </a:ext>
            </a:extLst>
          </p:cNvPr>
          <p:cNvSpPr/>
          <p:nvPr/>
        </p:nvSpPr>
        <p:spPr>
          <a:xfrm>
            <a:off x="4368800" y="4957318"/>
            <a:ext cx="3454400" cy="63500"/>
          </a:xfrm>
          <a:prstGeom prst="rect">
            <a:avLst/>
          </a:prstGeom>
          <a:solidFill>
            <a:srgbClr val="9B1B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Essence 2">
            <a:extLst>
              <a:ext uri="{FF2B5EF4-FFF2-40B4-BE49-F238E27FC236}">
                <a16:creationId xmlns:a16="http://schemas.microsoft.com/office/drawing/2014/main" id="{135EADFB-8474-27FC-7CE9-D0AD57674305}"/>
              </a:ext>
            </a:extLst>
          </p:cNvPr>
          <p:cNvSpPr txBox="1"/>
          <p:nvPr/>
        </p:nvSpPr>
        <p:spPr>
          <a:xfrm>
            <a:off x="4546600" y="5109718"/>
            <a:ext cx="3098800" cy="113868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Право самостоятельно определять «хорошее поведение» других народов</a:t>
            </a:r>
          </a:p>
        </p:txBody>
      </p:sp>
      <p:sp>
        <p:nvSpPr>
          <p:cNvPr id="16" name="Essence card">
            <a:extLst>
              <a:ext uri="{FF2B5EF4-FFF2-40B4-BE49-F238E27FC236}">
                <a16:creationId xmlns:a16="http://schemas.microsoft.com/office/drawing/2014/main" id="{19404663-8902-D3EB-B0F8-6F9C0514A08D}"/>
              </a:ext>
            </a:extLst>
          </p:cNvPr>
          <p:cNvSpPr/>
          <p:nvPr/>
        </p:nvSpPr>
        <p:spPr>
          <a:xfrm>
            <a:off x="8128000" y="4957318"/>
            <a:ext cx="3454400" cy="1341882"/>
          </a:xfrm>
          <a:prstGeom prst="roundRect">
            <a:avLst>
              <a:gd name="adj" fmla="val 5000"/>
            </a:avLst>
          </a:prstGeom>
          <a:solidFill>
            <a:srgbClr val="E4E7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Essence bar">
            <a:extLst>
              <a:ext uri="{FF2B5EF4-FFF2-40B4-BE49-F238E27FC236}">
                <a16:creationId xmlns:a16="http://schemas.microsoft.com/office/drawing/2014/main" id="{A295887E-4211-DD6D-EDF1-75E1B7359DC4}"/>
              </a:ext>
            </a:extLst>
          </p:cNvPr>
          <p:cNvSpPr/>
          <p:nvPr/>
        </p:nvSpPr>
        <p:spPr>
          <a:xfrm>
            <a:off x="8128000" y="4957318"/>
            <a:ext cx="3454400" cy="63500"/>
          </a:xfrm>
          <a:prstGeom prst="rect">
            <a:avLst/>
          </a:prstGeom>
          <a:solidFill>
            <a:srgbClr val="1B24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ssence 3">
            <a:extLst>
              <a:ext uri="{FF2B5EF4-FFF2-40B4-BE49-F238E27FC236}">
                <a16:creationId xmlns:a16="http://schemas.microsoft.com/office/drawing/2014/main" id="{FBF6EF7B-B5B2-712D-86E6-7A85511A0919}"/>
              </a:ext>
            </a:extLst>
          </p:cNvPr>
          <p:cNvSpPr txBox="1"/>
          <p:nvPr/>
        </p:nvSpPr>
        <p:spPr>
          <a:xfrm>
            <a:off x="8305800" y="5109718"/>
            <a:ext cx="3098800" cy="113868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Право на вмешательство во внутренние дела стран Западного полушария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9D5CA5BD-66BF-C545-BFD3-29D55655CE5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789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C491026-733B-2C28-3C7F-CC14FF020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F3ECDD"/>
                </a:solidFill>
                <a:latin typeface="Bookman Old Style" panose="02050604050505020204" pitchFamily="18" charset="0"/>
              </a:rPr>
              <a:t>«Политика большой дубинки»</a:t>
            </a:r>
          </a:p>
        </p:txBody>
      </p:sp>
      <p:cxnSp>
        <p:nvCxnSpPr>
          <p:cNvPr id="3" name="Rule thick">
            <a:extLst>
              <a:ext uri="{FF2B5EF4-FFF2-40B4-BE49-F238E27FC236}">
                <a16:creationId xmlns:a16="http://schemas.microsoft.com/office/drawing/2014/main" id="{01495A19-76A2-4BB3-6878-5E33630BB4DB}"/>
              </a:ext>
            </a:extLst>
          </p:cNvPr>
          <p:cNvCxnSpPr/>
          <p:nvPr/>
        </p:nvCxnSpPr>
        <p:spPr>
          <a:xfrm>
            <a:off x="609600" y="953008"/>
            <a:ext cx="10972800" cy="0"/>
          </a:xfrm>
          <a:prstGeom prst="line">
            <a:avLst/>
          </a:prstGeom>
          <a:ln w="28575">
            <a:solidFill>
              <a:srgbClr val="D6B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 thin">
            <a:extLst>
              <a:ext uri="{FF2B5EF4-FFF2-40B4-BE49-F238E27FC236}">
                <a16:creationId xmlns:a16="http://schemas.microsoft.com/office/drawing/2014/main" id="{AFAD5DC2-5E14-3B44-A928-6003D6984F8D}"/>
              </a:ext>
            </a:extLst>
          </p:cNvPr>
          <p:cNvCxnSpPr/>
          <p:nvPr/>
        </p:nvCxnSpPr>
        <p:spPr>
          <a:xfrm>
            <a:off x="609600" y="1010158"/>
            <a:ext cx="10972800" cy="0"/>
          </a:xfrm>
          <a:prstGeom prst="line">
            <a:avLst/>
          </a:prstGeom>
          <a:ln w="9525">
            <a:solidFill>
              <a:srgbClr val="D6B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Dalrymple - The World's Constable 1905" descr="Л. Далримпл. «Мировой констебль». Журнал Judge, 1905. Цветная литография. Библиотека Конгресса США">
            <a:extLst>
              <a:ext uri="{FF2B5EF4-FFF2-40B4-BE49-F238E27FC236}">
                <a16:creationId xmlns:a16="http://schemas.microsoft.com/office/drawing/2014/main" id="{A6C80948-1FA8-40C8-C880-616144BE806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441958"/>
            <a:ext cx="5791200" cy="4076700"/>
          </a:xfrm>
          <a:prstGeom prst="rect">
            <a:avLst/>
          </a:prstGeom>
        </p:spPr>
      </p:pic>
      <p:sp>
        <p:nvSpPr>
          <p:cNvPr id="7" name="Dalrymple - The World's Constable 1905 frame">
            <a:extLst>
              <a:ext uri="{FF2B5EF4-FFF2-40B4-BE49-F238E27FC236}">
                <a16:creationId xmlns:a16="http://schemas.microsoft.com/office/drawing/2014/main" id="{1C14AB50-DA52-1572-2F42-B4BAD3E0CB65}"/>
              </a:ext>
            </a:extLst>
          </p:cNvPr>
          <p:cNvSpPr/>
          <p:nvPr/>
        </p:nvSpPr>
        <p:spPr>
          <a:xfrm>
            <a:off x="635000" y="1365758"/>
            <a:ext cx="5943600" cy="4229100"/>
          </a:xfrm>
          <a:prstGeom prst="rect">
            <a:avLst/>
          </a:prstGeom>
          <a:noFill/>
          <a:ln w="9525" cap="flat" cmpd="sng" algn="ctr">
            <a:solidFill>
              <a:srgbClr val="B08D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onsequences">
            <a:extLst>
              <a:ext uri="{FF2B5EF4-FFF2-40B4-BE49-F238E27FC236}">
                <a16:creationId xmlns:a16="http://schemas.microsoft.com/office/drawing/2014/main" id="{B1C93F14-CDAC-8567-455F-675F0E4DD18C}"/>
              </a:ext>
            </a:extLst>
          </p:cNvPr>
          <p:cNvSpPr txBox="1"/>
          <p:nvPr/>
        </p:nvSpPr>
        <p:spPr>
          <a:xfrm>
            <a:off x="6959600" y="1391158"/>
            <a:ext cx="4622800" cy="3505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ru-RU" sz="2500" b="1" dirty="0">
                <a:solidFill>
                  <a:srgbClr val="D6BD86"/>
                </a:solidFill>
                <a:latin typeface="Bookman Old Style" panose="02050604050505020204" pitchFamily="18" charset="0"/>
              </a:rPr>
              <a:t>Последствия:</a:t>
            </a:r>
          </a:p>
          <a:p>
            <a:pPr marL="304800" indent="-304800">
              <a:spcAft>
                <a:spcPts val="12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Усиление американского влияния в регионе</a:t>
            </a:r>
          </a:p>
          <a:p>
            <a:pPr marL="304800" indent="-304800">
              <a:spcAft>
                <a:spcPts val="12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Установление </a:t>
            </a:r>
            <a:r>
              <a:rPr lang="ru-RU" sz="2500" b="1" dirty="0">
                <a:solidFill>
                  <a:srgbClr val="FFFFFF"/>
                </a:solidFill>
                <a:latin typeface="Calibri" panose="020F0502020204030204" pitchFamily="34" charset="0"/>
              </a:rPr>
              <a:t>фактического контроля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 над странами Латинской Америки</a:t>
            </a:r>
          </a:p>
          <a:p>
            <a:pPr marL="304800" indent="-304800">
              <a:spcAft>
                <a:spcPts val="1200"/>
              </a:spcAft>
              <a:buClr>
                <a:srgbClr val="D6BD86"/>
              </a:buClr>
              <a:buSzPct val="80000"/>
              <a:buFont typeface="Wingdings" panose="05000000000000000000" pitchFamily="2" charset="2"/>
              <a:buChar char="§"/>
            </a:pP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Формирование системы </a:t>
            </a:r>
            <a:r>
              <a:rPr lang="ru-RU" sz="2500" b="1" dirty="0">
                <a:solidFill>
                  <a:srgbClr val="FFFFFF"/>
                </a:solidFill>
                <a:latin typeface="Calibri" panose="020F0502020204030204" pitchFamily="34" charset="0"/>
              </a:rPr>
              <a:t>неравноправных отношений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1E1A24FE-2B3D-B26A-0A6C-F90D9499C16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7502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B2A2C"/>
      </a:dk1>
      <a:lt1>
        <a:srgbClr val="FFFFFF"/>
      </a:lt1>
      <a:dk2>
        <a:srgbClr val="1B2440"/>
      </a:dk2>
      <a:lt2>
        <a:srgbClr val="F3ECDD"/>
      </a:lt2>
      <a:accent1>
        <a:srgbClr val="1B2440"/>
      </a:accent1>
      <a:accent2>
        <a:srgbClr val="7A1E2C"/>
      </a:accent2>
      <a:accent3>
        <a:srgbClr val="B4442E"/>
      </a:accent3>
      <a:accent4>
        <a:srgbClr val="2D4A7A"/>
      </a:accent4>
      <a:accent5>
        <a:srgbClr val="B08D4A"/>
      </a:accent5>
      <a:accent6>
        <a:srgbClr val="1F5E4A"/>
      </a:accent6>
      <a:hlink>
        <a:srgbClr val="467886"/>
      </a:hlink>
      <a:folHlink>
        <a:srgbClr val="96607D"/>
      </a:folHlink>
    </a:clrScheme>
    <a:fontScheme name="Стандартная">
      <a:majorFont>
        <a:latin typeface="Bookman Old Style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1237</Words>
  <Application>Microsoft Office PowerPoint</Application>
  <PresentationFormat>Произвольный</PresentationFormat>
  <Paragraphs>221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Bookman Old Style</vt:lpstr>
      <vt:lpstr>Calibri</vt:lpstr>
      <vt:lpstr>Wingdings</vt:lpstr>
      <vt:lpstr>Тема Office</vt:lpstr>
      <vt:lpstr>США:</vt:lpstr>
      <vt:lpstr>Основной вопрос урока</vt:lpstr>
      <vt:lpstr>Основные термины</vt:lpstr>
      <vt:lpstr>Основные персоналии</vt:lpstr>
      <vt:lpstr>Как восстановить единство?</vt:lpstr>
      <vt:lpstr>Как восстановить единство?</vt:lpstr>
      <vt:lpstr>«Прыгай, Джим Кроу!»</vt:lpstr>
      <vt:lpstr>«Прыгай, Джим Кроу!»</vt:lpstr>
      <vt:lpstr>«Прыгай, Джим Кроу!»</vt:lpstr>
      <vt:lpstr>Индейский вопрос</vt:lpstr>
      <vt:lpstr>Индейский вопрос</vt:lpstr>
      <vt:lpstr>Индейский вопрос</vt:lpstr>
      <vt:lpstr>Экономический рывок</vt:lpstr>
      <vt:lpstr>Экономический рывок</vt:lpstr>
      <vt:lpstr>Экономический рывок</vt:lpstr>
      <vt:lpstr>Что делать с трестами?</vt:lpstr>
      <vt:lpstr>Что делать с трестами?</vt:lpstr>
      <vt:lpstr>Что делать с трестами?</vt:lpstr>
      <vt:lpstr>«Система крокодильего хвоста»</vt:lpstr>
      <vt:lpstr>«Система крокодильего хвоста»</vt:lpstr>
      <vt:lpstr>«Разгребатели грязи»</vt:lpstr>
      <vt:lpstr>«Политика большой дубинки»</vt:lpstr>
      <vt:lpstr>«Политика большой дубинки»</vt:lpstr>
      <vt:lpstr>«Политика большой дубинки»</vt:lpstr>
      <vt:lpstr>«Политика большой дубинки»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США: «позолоченный век»</dc:title>
  <dc:creator>100ballnik.com</dc:creator>
  <cp:lastModifiedBy>Mendal</cp:lastModifiedBy>
  <cp:revision>1</cp:revision>
  <dcterms:created xsi:type="dcterms:W3CDTF">2026-10-18T08:46:06Z</dcterms:created>
  <dcterms:modified xsi:type="dcterms:W3CDTF">2026-10-18T08:46:06Z</dcterms:modified>
</cp:coreProperties>
</file>