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B8A62AD-99DC-4E93-B2C9-C1CBD9C11924}"/>
              </a:ext>
            </a:extLst>
          </p:cNvPr>
          <p:cNvSpPr>
            <a:spLocks noGrp="1"/>
          </p:cNvSpPr>
          <p:nvPr/>
        </p:nvSpPr>
        <p:spPr>
          <a:xfrm>
            <a:off x="6991350" y="0"/>
            <a:ext cx="5200650" cy="6286500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2" name="source-text">
            <a:extLst>
              <a:ext uri="{FF2B5EF4-FFF2-40B4-BE49-F238E27FC236}">
                <a16:creationId xmlns:a16="http://schemas.microsoft.com/office/drawing/2014/main" id="{44117D98-9829-4E30-9F51-7524D0C54F0A}"/>
              </a:ext>
            </a:extLst>
          </p:cNvPr>
          <p:cNvSpPr>
            <a:spLocks noGrp="1"/>
          </p:cNvSpPr>
          <p:nvPr/>
        </p:nvSpPr>
        <p:spPr>
          <a:xfrm>
            <a:off x="533400" y="476250"/>
            <a:ext cx="590550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6900" b="1">
                <a:solidFill>
                  <a:srgbClr val="C49342"/>
                </a:solidFill>
                <a:latin typeface="Georgia"/>
                <a:ea typeface="Georgia"/>
                <a:cs typeface="Georgia"/>
              </a:defRPr>
            </a:pPr>
            <a:r>
              <a:rPr sz="6900" b="1">
                <a:solidFill>
                  <a:srgbClr val="C49342"/>
                </a:solidFill>
                <a:latin typeface="Georgia"/>
                <a:ea typeface="Georgia"/>
                <a:cs typeface="Georgia"/>
              </a:rPr>
              <a:t>США:</a:t>
            </a:r>
          </a:p>
        </p:txBody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28407E84-9C1D-437F-8CB7-846C29333D74}"/>
              </a:ext>
            </a:extLst>
          </p:cNvPr>
          <p:cNvSpPr>
            <a:spLocks noGrp="1"/>
          </p:cNvSpPr>
          <p:nvPr/>
        </p:nvSpPr>
        <p:spPr>
          <a:xfrm>
            <a:off x="533400" y="2181225"/>
            <a:ext cx="590550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4725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4725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«дом, расколотый надвое»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C7CED964-31B9-40C6-AE2B-0C969F7521DD}"/>
              </a:ext>
            </a:extLst>
          </p:cNvPr>
          <p:cNvSpPr>
            <a:spLocks noGrp="1"/>
          </p:cNvSpPr>
          <p:nvPr/>
        </p:nvSpPr>
        <p:spPr>
          <a:xfrm>
            <a:off x="561975" y="5638800"/>
            <a:ext cx="5905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9 класс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34250" y="1760060"/>
            <a:ext cx="4457700" cy="3147380"/>
          </a:xfrm>
          <a:prstGeom prst="rect">
            <a:avLst/>
          </a:prstGeom>
        </p:spPr>
      </p:pic>
      <p:sp>
        <p:nvSpPr>
          <p:cNvPr id="6" name="source-text">
            <a:extLst>
              <a:ext uri="{FF2B5EF4-FFF2-40B4-BE49-F238E27FC236}">
                <a16:creationId xmlns:a16="http://schemas.microsoft.com/office/drawing/2014/main" id="{95E6137C-156B-4FCC-A7C3-FC95EA3304E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0949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rce-text">
            <a:extLst>
              <a:ext uri="{FF2B5EF4-FFF2-40B4-BE49-F238E27FC236}">
                <a16:creationId xmlns:a16="http://schemas.microsoft.com/office/drawing/2014/main" id="{B13DA70A-0A33-41B8-ACBB-7E0D04DAB701}"/>
              </a:ext>
            </a:extLst>
          </p:cNvPr>
          <p:cNvSpPr>
            <a:spLocks noGrp="1"/>
          </p:cNvSpPr>
          <p:nvPr/>
        </p:nvSpPr>
        <p:spPr>
          <a:xfrm>
            <a:off x="533400" y="590550"/>
            <a:ext cx="10763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1">
                <a:solidFill>
                  <a:srgbClr val="7F2E42"/>
                </a:solidFill>
                <a:latin typeface="Georgia"/>
                <a:ea typeface="Georgia"/>
                <a:cs typeface="Georgia"/>
              </a:defRPr>
            </a:pPr>
            <a:r>
              <a:rPr sz="3150" b="1">
                <a:solidFill>
                  <a:srgbClr val="7F2E42"/>
                </a:solidFill>
                <a:latin typeface="Georgia"/>
                <a:ea typeface="Georgia"/>
                <a:cs typeface="Georgia"/>
              </a:rPr>
              <a:t>Основной вопрос урока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4A650B-AF4B-4CD0-A5E6-CEA06CB282DF}"/>
              </a:ext>
            </a:extLst>
          </p:cNvPr>
          <p:cNvSpPr>
            <a:spLocks noGrp="1"/>
          </p:cNvSpPr>
          <p:nvPr/>
        </p:nvSpPr>
        <p:spPr>
          <a:xfrm>
            <a:off x="533400" y="1657350"/>
            <a:ext cx="11125200" cy="285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4D5ADE06-1EB1-4544-AC40-6BD81B8B5B34}"/>
              </a:ext>
            </a:extLst>
          </p:cNvPr>
          <p:cNvSpPr>
            <a:spLocks noGrp="1"/>
          </p:cNvSpPr>
          <p:nvPr/>
        </p:nvSpPr>
        <p:spPr>
          <a:xfrm>
            <a:off x="533400" y="2571750"/>
            <a:ext cx="1057275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51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51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Почему в США произошла Гражданская война?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3D730BA0-C2D7-4129-8594-DBEBD7D76AB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303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text">
            <a:extLst>
              <a:ext uri="{FF2B5EF4-FFF2-40B4-BE49-F238E27FC236}">
                <a16:creationId xmlns:a16="http://schemas.microsoft.com/office/drawing/2014/main" id="{0DD69590-DB70-4639-BFD2-841A92E82BAE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62AFF2-86BF-4C2E-9FC8-E776C75AA5F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D00BA735-EB5B-4D57-A81D-F73B2FEE2E4C}"/>
              </a:ext>
            </a:extLst>
          </p:cNvPr>
          <p:cNvSpPr>
            <a:spLocks noGrp="1"/>
          </p:cNvSpPr>
          <p:nvPr/>
        </p:nvSpPr>
        <p:spPr>
          <a:xfrm>
            <a:off x="533400" y="1666875"/>
            <a:ext cx="111252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Фронтир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 — граница освоения западных территорий США в XIX веке.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9C5BF4-F596-451D-BD89-7F6EF7BA600A}"/>
              </a:ext>
            </a:extLst>
          </p:cNvPr>
          <p:cNvSpPr>
            <a:spLocks noGrp="1"/>
          </p:cNvSpPr>
          <p:nvPr/>
        </p:nvSpPr>
        <p:spPr>
          <a:xfrm>
            <a:off x="533400" y="2135505"/>
            <a:ext cx="11125200" cy="9525"/>
          </a:xfrm>
          <a:prstGeom prst="rect">
            <a:avLst/>
          </a:prstGeom>
          <a:solidFill>
            <a:srgbClr val="D9CEBB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8564E31A-8BD4-4460-8E1E-27CF69F992D1}"/>
              </a:ext>
            </a:extLst>
          </p:cNvPr>
          <p:cNvSpPr>
            <a:spLocks noGrp="1"/>
          </p:cNvSpPr>
          <p:nvPr/>
        </p:nvSpPr>
        <p:spPr>
          <a:xfrm>
            <a:off x="533400" y="2192655"/>
            <a:ext cx="11125200" cy="7086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Гомстед-акт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 — закон 1862 г., дававший право получить 160 акров земли за 10 долларов при условии её обработки в течение 5 лет.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E29958-C875-4870-B731-09A9F87A6629}"/>
              </a:ext>
            </a:extLst>
          </p:cNvPr>
          <p:cNvSpPr>
            <a:spLocks noGrp="1"/>
          </p:cNvSpPr>
          <p:nvPr/>
        </p:nvSpPr>
        <p:spPr>
          <a:xfrm>
            <a:off x="533400" y="2987040"/>
            <a:ext cx="11125200" cy="9525"/>
          </a:xfrm>
          <a:prstGeom prst="rect">
            <a:avLst/>
          </a:prstGeom>
          <a:solidFill>
            <a:srgbClr val="D9CEBB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BFBEC97A-773B-4A15-9227-761D13F74003}"/>
              </a:ext>
            </a:extLst>
          </p:cNvPr>
          <p:cNvSpPr>
            <a:spLocks noGrp="1"/>
          </p:cNvSpPr>
          <p:nvPr/>
        </p:nvSpPr>
        <p:spPr>
          <a:xfrm>
            <a:off x="533400" y="3044190"/>
            <a:ext cx="111252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Алексис де Токвиль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 — французский историк, автор труда «Демократия в Америке».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28FE8D-9C2C-465D-89DB-AD5C7B640D49}"/>
              </a:ext>
            </a:extLst>
          </p:cNvPr>
          <p:cNvSpPr>
            <a:spLocks noGrp="1"/>
          </p:cNvSpPr>
          <p:nvPr/>
        </p:nvSpPr>
        <p:spPr>
          <a:xfrm>
            <a:off x="533400" y="3512820"/>
            <a:ext cx="11125200" cy="9525"/>
          </a:xfrm>
          <a:prstGeom prst="rect">
            <a:avLst/>
          </a:prstGeom>
          <a:solidFill>
            <a:srgbClr val="D9CEBB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54C80015-4AC1-4044-8E1E-72AB835E7B7B}"/>
              </a:ext>
            </a:extLst>
          </p:cNvPr>
          <p:cNvSpPr>
            <a:spLocks noGrp="1"/>
          </p:cNvSpPr>
          <p:nvPr/>
        </p:nvSpPr>
        <p:spPr>
          <a:xfrm>
            <a:off x="533400" y="3569970"/>
            <a:ext cx="11125200" cy="7086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Эндрю Джексон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 — 7-й президент США (1829–1837), расширил избирательные права и усилил власть президента.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81291FA-41D6-4B07-B8DF-2AD3EB2F2976}"/>
              </a:ext>
            </a:extLst>
          </p:cNvPr>
          <p:cNvSpPr>
            <a:spLocks noGrp="1"/>
          </p:cNvSpPr>
          <p:nvPr/>
        </p:nvSpPr>
        <p:spPr>
          <a:xfrm>
            <a:off x="533400" y="4364355"/>
            <a:ext cx="11125200" cy="9525"/>
          </a:xfrm>
          <a:prstGeom prst="rect">
            <a:avLst/>
          </a:prstGeom>
          <a:solidFill>
            <a:srgbClr val="D9CEBB"/>
          </a:solidFill>
          <a:ln w="0">
            <a:noFill/>
          </a:ln>
        </p:spPr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71119BE0-3379-4A71-8288-B3CCD0EBB912}"/>
              </a:ext>
            </a:extLst>
          </p:cNvPr>
          <p:cNvSpPr>
            <a:spLocks noGrp="1"/>
          </p:cNvSpPr>
          <p:nvPr/>
        </p:nvSpPr>
        <p:spPr>
          <a:xfrm>
            <a:off x="533400" y="4421505"/>
            <a:ext cx="11125200" cy="7086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Авраам Линкольн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 — 16-й президент США (1861–1865), освободил рабов, победил в Гражданской войне, убит в 1865 году.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12DB2940-651B-4DB2-940C-C16365E1B88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472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text">
            <a:extLst>
              <a:ext uri="{FF2B5EF4-FFF2-40B4-BE49-F238E27FC236}">
                <a16:creationId xmlns:a16="http://schemas.microsoft.com/office/drawing/2014/main" id="{BDDE62BA-F7B5-4D76-8F6C-C36FEF26B4A8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Взгляд со стороны: Ч. Диккенс и А. де Токвиль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78E575-EB56-45EF-B4B1-947F79AD1BB7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DBCEA73C-E041-455B-8075-7B7EEFD3F624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Восприятие США Чарльзом Диккенсом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05570" y="2295525"/>
            <a:ext cx="2886635" cy="4000500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2C498D0C-A31B-4A7A-960E-9B40B41D3CAA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7705725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Критика политической системы США была главной темой наблюдений Диккенса.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D085FF2A-ABA9-4A92-B15F-B69C93803C9D}"/>
              </a:ext>
            </a:extLst>
          </p:cNvPr>
          <p:cNvSpPr>
            <a:spLocks noGrp="1"/>
          </p:cNvSpPr>
          <p:nvPr/>
        </p:nvSpPr>
        <p:spPr>
          <a:xfrm>
            <a:off x="533400" y="3182493"/>
            <a:ext cx="7705725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Писатель отмечал фальшь демократических выборов в американском обществе.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771C9FB-C4BC-4DE8-BEE4-77209EB0BCB0}"/>
              </a:ext>
            </a:extLst>
          </p:cNvPr>
          <p:cNvSpPr>
            <a:spLocks noGrp="1"/>
          </p:cNvSpPr>
          <p:nvPr/>
        </p:nvSpPr>
        <p:spPr>
          <a:xfrm>
            <a:off x="533400" y="3983736"/>
            <a:ext cx="7705725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 мнению Диккенса, в США отсутствовала реальная свобода мнений.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6F87D5C8-E051-43F5-9DDF-A576A5AB8E17}"/>
              </a:ext>
            </a:extLst>
          </p:cNvPr>
          <p:cNvSpPr>
            <a:spLocks noGrp="1"/>
          </p:cNvSpPr>
          <p:nvPr/>
        </p:nvSpPr>
        <p:spPr>
          <a:xfrm>
            <a:off x="533400" y="4784979"/>
            <a:ext cx="7705725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Английский автор критиковал материалистический подход американцев к жизни.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676D04AE-58F8-4017-8B59-FF171D7DF180}"/>
              </a:ext>
            </a:extLst>
          </p:cNvPr>
          <p:cNvSpPr>
            <a:spLocks noGrp="1"/>
          </p:cNvSpPr>
          <p:nvPr/>
        </p:nvSpPr>
        <p:spPr>
          <a:xfrm>
            <a:off x="533400" y="5586222"/>
            <a:ext cx="7705725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Диккенс указывал на самовлюблённость американцев и их манию величия.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D9B47F29-E86D-42CE-9BCB-2F6D290F0556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1467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text">
            <a:extLst>
              <a:ext uri="{FF2B5EF4-FFF2-40B4-BE49-F238E27FC236}">
                <a16:creationId xmlns:a16="http://schemas.microsoft.com/office/drawing/2014/main" id="{A4D29FC6-EAC8-436B-8FE8-8FA78917FA75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Взгляд со стороны: Ч. Диккенс и А. де Токвиль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B83BA0-F9B2-4246-830F-F3364AC6E4C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C951C706-D8AE-4CA1-8E4B-88F43519093D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Восприятие США Алексисом де Токвилем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9025" y="2438400"/>
            <a:ext cx="2988174" cy="37433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9C9E19-DF10-4E6B-95E8-5B7FE63A9D17}"/>
              </a:ext>
            </a:extLst>
          </p:cNvPr>
          <p:cNvSpPr>
            <a:spLocks noGrp="1"/>
          </p:cNvSpPr>
          <p:nvPr/>
        </p:nvSpPr>
        <p:spPr>
          <a:xfrm>
            <a:off x="3962400" y="2428875"/>
            <a:ext cx="38100" cy="37623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B3002A72-BF9E-4EBE-A05B-FFAE64CD76E8}"/>
              </a:ext>
            </a:extLst>
          </p:cNvPr>
          <p:cNvSpPr>
            <a:spLocks noGrp="1"/>
          </p:cNvSpPr>
          <p:nvPr/>
        </p:nvSpPr>
        <p:spPr>
          <a:xfrm>
            <a:off x="4333875" y="2457450"/>
            <a:ext cx="732472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Широкий исторический взгляд Токвиля отличался от наблюдений Диккенса.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42E209F-82C6-4EC3-B46F-71C43065FE2E}"/>
              </a:ext>
            </a:extLst>
          </p:cNvPr>
          <p:cNvSpPr>
            <a:spLocks noGrp="1"/>
          </p:cNvSpPr>
          <p:nvPr/>
        </p:nvSpPr>
        <p:spPr>
          <a:xfrm>
            <a:off x="4333875" y="3212592"/>
            <a:ext cx="732472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Французский исследователь отмечал тщеславие американцев, но с пониманием.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EB2AE4CE-AE15-4924-9278-D7E79E6A055A}"/>
              </a:ext>
            </a:extLst>
          </p:cNvPr>
          <p:cNvSpPr>
            <a:spLocks noGrp="1"/>
          </p:cNvSpPr>
          <p:nvPr/>
        </p:nvSpPr>
        <p:spPr>
          <a:xfrm>
            <a:off x="4333875" y="3967734"/>
            <a:ext cx="7324725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Токвиль видел в США образец демократического государства.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5041301B-CA21-4A81-9CDE-5FF3924FEE3E}"/>
              </a:ext>
            </a:extLst>
          </p:cNvPr>
          <p:cNvSpPr>
            <a:spLocks noGrp="1"/>
          </p:cNvSpPr>
          <p:nvPr/>
        </p:nvSpPr>
        <p:spPr>
          <a:xfrm>
            <a:off x="4333875" y="4440555"/>
            <a:ext cx="7324725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Он высоко оценил политическую систему Соединённых Штатов.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315A20AE-F42F-4ACB-A9AD-8E1BB4CFB7A5}"/>
              </a:ext>
            </a:extLst>
          </p:cNvPr>
          <p:cNvSpPr>
            <a:spLocks noGrp="1"/>
          </p:cNvSpPr>
          <p:nvPr/>
        </p:nvSpPr>
        <p:spPr>
          <a:xfrm>
            <a:off x="4333875" y="4913376"/>
            <a:ext cx="7324725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Особое внимание Токвиль уделил федеративному устройству США.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B5D424D2-79D5-43C7-9BB2-37D0F1B7A46B}"/>
              </a:ext>
            </a:extLst>
          </p:cNvPr>
          <p:cNvSpPr>
            <a:spLocks noGrp="1"/>
          </p:cNvSpPr>
          <p:nvPr/>
        </p:nvSpPr>
        <p:spPr>
          <a:xfrm>
            <a:off x="4333875" y="5386197"/>
            <a:ext cx="732472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Французский политик отмечал важность гражданского общества в США.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8D55A9E6-969E-4A3B-AE7F-E71B578D807B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2076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text">
            <a:extLst>
              <a:ext uri="{FF2B5EF4-FFF2-40B4-BE49-F238E27FC236}">
                <a16:creationId xmlns:a16="http://schemas.microsoft.com/office/drawing/2014/main" id="{0F6B01DA-DEE0-4F43-B7C7-33285BFF2AD4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Взгляд со стороны: Ч. Диккенс и А. де Токвиль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06CDAF-EE83-4BB5-BC61-0378F2F3074B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E2547E67-D5C9-4B4A-84B0-036D69BC6DDF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Различия в подходах исследователей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28757B57-56AF-42A4-A875-539CFBC881D0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11125200" cy="4046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Разные цели исследования определили разницу в оценках Диккенса и Токвиля.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CF07F3-0584-4452-9BBA-4AEC22448403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5372100" cy="285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108E4426-2EFE-4127-AC52-C28F04A6E3DF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537210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Диккенс описывал современную ему реальность США.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48DBF9-3A77-43C9-8021-8443E9DDA1E8}"/>
              </a:ext>
            </a:extLst>
          </p:cNvPr>
          <p:cNvSpPr>
            <a:spLocks noGrp="1"/>
          </p:cNvSpPr>
          <p:nvPr/>
        </p:nvSpPr>
        <p:spPr>
          <a:xfrm>
            <a:off x="6286500" y="3286125"/>
            <a:ext cx="53721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08835E20-7C36-489E-A9AD-45D1AAE5B2FC}"/>
              </a:ext>
            </a:extLst>
          </p:cNvPr>
          <p:cNvSpPr>
            <a:spLocks noGrp="1"/>
          </p:cNvSpPr>
          <p:nvPr/>
        </p:nvSpPr>
        <p:spPr>
          <a:xfrm>
            <a:off x="6286500" y="3476625"/>
            <a:ext cx="537210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Токвиль изучал перспективы развития демократии в глобальном масштабе.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D09B9663-CBC8-46BA-9D88-12DC0FCF7D0B}"/>
              </a:ext>
            </a:extLst>
          </p:cNvPr>
          <p:cNvSpPr>
            <a:spLocks noGrp="1"/>
          </p:cNvSpPr>
          <p:nvPr/>
        </p:nvSpPr>
        <p:spPr>
          <a:xfrm>
            <a:off x="533400" y="5000625"/>
            <a:ext cx="111252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Американцы негативно восприняли критику Диккенса, но приняли работу Токвиля.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23C3BB50-BC26-4E04-9999-0624F5B85F59}"/>
              </a:ext>
            </a:extLst>
          </p:cNvPr>
          <p:cNvSpPr>
            <a:spLocks noGrp="1"/>
          </p:cNvSpPr>
          <p:nvPr/>
        </p:nvSpPr>
        <p:spPr>
          <a:xfrm>
            <a:off x="533400" y="5535930"/>
            <a:ext cx="111252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Токвиль рассматривал США как крупнейшую республику мира.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A0A00927-6E62-4A4A-9327-2A85BA1A29FE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2637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rce-text">
            <a:extLst>
              <a:ext uri="{FF2B5EF4-FFF2-40B4-BE49-F238E27FC236}">
                <a16:creationId xmlns:a16="http://schemas.microsoft.com/office/drawing/2014/main" id="{10BEDEBB-CBE8-4A74-9884-C79B97C4571A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«На Запад лежит империи путь»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40935C-3FA3-4480-B22B-D05A780B454C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EE2CBA21-06C3-40D7-BE02-44FD476A1E80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53721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1">
                <a:solidFill>
                  <a:srgbClr val="163F79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63F79"/>
                </a:solidFill>
                <a:latin typeface="Calibri"/>
                <a:ea typeface="Calibri"/>
                <a:cs typeface="Calibri"/>
              </a:rPr>
              <a:t>Развитие политической системы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EDA725A1-B0C2-4A6B-8DE0-636A7E4C5A24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Демократизация в США шла быстрее, чем в Европе.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F89AB45E-3788-490C-A726-671C860F819E}"/>
              </a:ext>
            </a:extLst>
          </p:cNvPr>
          <p:cNvSpPr>
            <a:spLocks noGrp="1"/>
          </p:cNvSpPr>
          <p:nvPr/>
        </p:nvSpPr>
        <p:spPr>
          <a:xfrm>
            <a:off x="533400" y="2827401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 первые десятилетия XIX века отменили имущественные цензы.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C368332A-F4F5-417B-82EF-CEBB5861D4FE}"/>
              </a:ext>
            </a:extLst>
          </p:cNvPr>
          <p:cNvSpPr>
            <a:spLocks noGrp="1"/>
          </p:cNvSpPr>
          <p:nvPr/>
        </p:nvSpPr>
        <p:spPr>
          <a:xfrm>
            <a:off x="533400" y="3559302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Были устранены религиозные ограничения для избирателей.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63D8519B-62FC-4F0F-A302-9437A3B87E70}"/>
              </a:ext>
            </a:extLst>
          </p:cNvPr>
          <p:cNvSpPr>
            <a:spLocks noGrp="1"/>
          </p:cNvSpPr>
          <p:nvPr/>
        </p:nvSpPr>
        <p:spPr>
          <a:xfrm>
            <a:off x="533400" y="4291203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Понизили возрастной ценз для участия в выборах.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EAA127A6-28E3-48ED-A8C3-FEC69AD89140}"/>
              </a:ext>
            </a:extLst>
          </p:cNvPr>
          <p:cNvSpPr>
            <a:spLocks noGrp="1"/>
          </p:cNvSpPr>
          <p:nvPr/>
        </p:nvSpPr>
        <p:spPr>
          <a:xfrm>
            <a:off x="6286500" y="1609725"/>
            <a:ext cx="53721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1">
                <a:solidFill>
                  <a:srgbClr val="087F89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87F89"/>
                </a:solidFill>
                <a:latin typeface="Calibri"/>
                <a:ea typeface="Calibri"/>
                <a:cs typeface="Calibri"/>
              </a:rPr>
              <a:t>Изменения в избирательной системе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672B3865-B2E2-49EA-A49B-59E8C83584F0}"/>
              </a:ext>
            </a:extLst>
          </p:cNvPr>
          <p:cNvSpPr>
            <a:spLocks noGrp="1"/>
          </p:cNvSpPr>
          <p:nvPr/>
        </p:nvSpPr>
        <p:spPr>
          <a:xfrm>
            <a:off x="6286500" y="2095500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Расширение избирательного права привело к новым методам агитации.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F1F651E9-FEEB-4DDD-BC16-F56BD958EAF4}"/>
              </a:ext>
            </a:extLst>
          </p:cNvPr>
          <p:cNvSpPr>
            <a:spLocks noGrp="1"/>
          </p:cNvSpPr>
          <p:nvPr/>
        </p:nvSpPr>
        <p:spPr>
          <a:xfrm>
            <a:off x="6286500" y="2827401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Политики начали прямое обращение к массам.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0E951F6C-82CD-47B5-97ED-07D0B9BE7F6A}"/>
              </a:ext>
            </a:extLst>
          </p:cNvPr>
          <p:cNvSpPr>
            <a:spLocks noGrp="1"/>
          </p:cNvSpPr>
          <p:nvPr/>
        </p:nvSpPr>
        <p:spPr>
          <a:xfrm>
            <a:off x="6286500" y="3559302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Появились новые формы политической рекламы.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55D66275-8BFA-46CF-BC0F-CCF1246281E8}"/>
              </a:ext>
            </a:extLst>
          </p:cNvPr>
          <p:cNvSpPr>
            <a:spLocks noGrp="1"/>
          </p:cNvSpPr>
          <p:nvPr/>
        </p:nvSpPr>
        <p:spPr>
          <a:xfrm>
            <a:off x="6286500" y="4291203"/>
            <a:ext cx="5372100" cy="6652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Стали проводиться массовые предвыборные митинги.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4B0235-C583-4FF9-8772-59293FFC09A5}"/>
              </a:ext>
            </a:extLst>
          </p:cNvPr>
          <p:cNvSpPr>
            <a:spLocks noGrp="1"/>
          </p:cNvSpPr>
          <p:nvPr/>
        </p:nvSpPr>
        <p:spPr>
          <a:xfrm>
            <a:off x="533400" y="5067300"/>
            <a:ext cx="11125200" cy="285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155BB849-F159-4F2C-B642-E7AE7CCC4461}"/>
              </a:ext>
            </a:extLst>
          </p:cNvPr>
          <p:cNvSpPr>
            <a:spLocks noGrp="1"/>
          </p:cNvSpPr>
          <p:nvPr/>
        </p:nvSpPr>
        <p:spPr>
          <a:xfrm>
            <a:off x="533400" y="5200650"/>
            <a:ext cx="11125200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Период президентства Э. Джексона</a:t>
            </a:r>
          </a:p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1820-е годы стали временем ускоренной демократизации.</a:t>
            </a:r>
          </a:p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Эндрю Джексон способствовал расширению избирательных прав.</a:t>
            </a:r>
          </a:p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Его президентство ознаменовалось усилением демократических процессов.</a:t>
            </a:r>
          </a:p>
        </p:txBody>
      </p:sp>
      <p:sp>
        <p:nvSpPr>
          <p:cNvPr id="15" name="source-text">
            <a:extLst>
              <a:ext uri="{FF2B5EF4-FFF2-40B4-BE49-F238E27FC236}">
                <a16:creationId xmlns:a16="http://schemas.microsoft.com/office/drawing/2014/main" id="{826FE574-2A04-4576-B2F2-7C9082905C13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2304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urce-text">
            <a:extLst>
              <a:ext uri="{FF2B5EF4-FFF2-40B4-BE49-F238E27FC236}">
                <a16:creationId xmlns:a16="http://schemas.microsoft.com/office/drawing/2014/main" id="{3AD86F27-50A7-4C46-A9B8-96B54D5F0B61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«Острый нож»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26D85F-DA5C-4746-92C8-C24FB5FC42F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1757DB53-E2B9-4BB3-8D3C-AACFA3CEF90D}"/>
              </a:ext>
            </a:extLst>
          </p:cNvPr>
          <p:cNvSpPr>
            <a:spLocks noGrp="1"/>
          </p:cNvSpPr>
          <p:nvPr/>
        </p:nvSpPr>
        <p:spPr>
          <a:xfrm>
            <a:off x="533400" y="1685925"/>
            <a:ext cx="36671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Закон о переселении индейцев (1830)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45F6817C-9CCA-430B-9D77-6F81F5F741D1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3667125" cy="904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Добровольное переселение было объявлено официальной версией.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D52005C8-BF51-47A3-8ED0-A301E4D7CDE0}"/>
              </a:ext>
            </a:extLst>
          </p:cNvPr>
          <p:cNvSpPr>
            <a:spLocks noGrp="1"/>
          </p:cNvSpPr>
          <p:nvPr/>
        </p:nvSpPr>
        <p:spPr>
          <a:xfrm>
            <a:off x="533400" y="3456813"/>
            <a:ext cx="3667125" cy="904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Насильственная депортация затронула пять цивилизованных племён.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2F7B5661-F0A5-4051-92C0-EA74E38554D0}"/>
              </a:ext>
            </a:extLst>
          </p:cNvPr>
          <p:cNvSpPr>
            <a:spLocks noGrp="1"/>
          </p:cNvSpPr>
          <p:nvPr/>
        </p:nvSpPr>
        <p:spPr>
          <a:xfrm>
            <a:off x="533400" y="4437126"/>
            <a:ext cx="3667125" cy="904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Пять племён включали чероки, чикасо, чокто, крики и семинолов.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70D2AE72-64DE-4A25-8591-ACC2D06969F2}"/>
              </a:ext>
            </a:extLst>
          </p:cNvPr>
          <p:cNvSpPr>
            <a:spLocks noGrp="1"/>
          </p:cNvSpPr>
          <p:nvPr/>
        </p:nvSpPr>
        <p:spPr>
          <a:xfrm>
            <a:off x="533400" y="5417439"/>
            <a:ext cx="3667125" cy="9041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Цивилизованные племена уже переняли обычаи белых поселенцев.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2DA012F5-84CF-451D-840E-49D257988A04}"/>
              </a:ext>
            </a:extLst>
          </p:cNvPr>
          <p:cNvSpPr>
            <a:spLocks noGrp="1"/>
          </p:cNvSpPr>
          <p:nvPr/>
        </p:nvSpPr>
        <p:spPr>
          <a:xfrm>
            <a:off x="4552950" y="1685925"/>
            <a:ext cx="3276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Трагедия «Дороги слёз»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6D22BB6F-6BA6-45B1-9DE4-66D10D9E7B2E}"/>
              </a:ext>
            </a:extLst>
          </p:cNvPr>
          <p:cNvSpPr>
            <a:spLocks noGrp="1"/>
          </p:cNvSpPr>
          <p:nvPr/>
        </p:nvSpPr>
        <p:spPr>
          <a:xfrm>
            <a:off x="4552950" y="2571750"/>
            <a:ext cx="3276600" cy="985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Переселенческий маршрут протяжённостью более 1500 километров.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42F2C6CA-B1F7-4B09-9030-A2F1CEF9DC96}"/>
              </a:ext>
            </a:extLst>
          </p:cNvPr>
          <p:cNvSpPr>
            <a:spLocks noGrp="1"/>
          </p:cNvSpPr>
          <p:nvPr/>
        </p:nvSpPr>
        <p:spPr>
          <a:xfrm>
            <a:off x="4552950" y="3747802"/>
            <a:ext cx="3276600" cy="985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Высокая смертность — погиб каждый четвёртый индеец.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29713EB5-2EA6-4648-9663-8C0E51DA7324}"/>
              </a:ext>
            </a:extLst>
          </p:cNvPr>
          <p:cNvSpPr>
            <a:spLocks noGrp="1"/>
          </p:cNvSpPr>
          <p:nvPr/>
        </p:nvSpPr>
        <p:spPr>
          <a:xfrm>
            <a:off x="4552950" y="4923853"/>
            <a:ext cx="3276600" cy="985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Тяжёлые условия перехода привели к многочисленным жертвам.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7F467EF-0974-4E59-BDA8-EAB53FDDC326}"/>
              </a:ext>
            </a:extLst>
          </p:cNvPr>
          <p:cNvSpPr>
            <a:spLocks noGrp="1"/>
          </p:cNvSpPr>
          <p:nvPr/>
        </p:nvSpPr>
        <p:spPr>
          <a:xfrm>
            <a:off x="8191500" y="1733550"/>
            <a:ext cx="3467100" cy="4762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C51A311F-F160-496E-8EB3-F4C36E43DF9C}"/>
              </a:ext>
            </a:extLst>
          </p:cNvPr>
          <p:cNvSpPr>
            <a:spLocks noGrp="1"/>
          </p:cNvSpPr>
          <p:nvPr/>
        </p:nvSpPr>
        <p:spPr>
          <a:xfrm>
            <a:off x="8191500" y="2085975"/>
            <a:ext cx="3467100" cy="10344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Племя семинолов оказало самое серьёзное сопротивление.</a:t>
            </a:r>
          </a:p>
        </p:txBody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6C96F212-7274-4B13-8F12-8AFAEF47978F}"/>
              </a:ext>
            </a:extLst>
          </p:cNvPr>
          <p:cNvSpPr>
            <a:spLocks noGrp="1"/>
          </p:cNvSpPr>
          <p:nvPr/>
        </p:nvSpPr>
        <p:spPr>
          <a:xfrm>
            <a:off x="8191500" y="3368040"/>
            <a:ext cx="3467100" cy="10344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Непокорённый народ — единственное племя без мирного договора с США.</a:t>
            </a:r>
          </a:p>
        </p:txBody>
      </p:sp>
      <p:sp>
        <p:nvSpPr>
          <p:cNvPr id="15" name="source-text">
            <a:extLst>
              <a:ext uri="{FF2B5EF4-FFF2-40B4-BE49-F238E27FC236}">
                <a16:creationId xmlns:a16="http://schemas.microsoft.com/office/drawing/2014/main" id="{83F12D93-267D-4B54-B5C0-D14991CE7DAF}"/>
              </a:ext>
            </a:extLst>
          </p:cNvPr>
          <p:cNvSpPr>
            <a:spLocks noGrp="1"/>
          </p:cNvSpPr>
          <p:nvPr/>
        </p:nvSpPr>
        <p:spPr>
          <a:xfrm>
            <a:off x="8191500" y="4650105"/>
            <a:ext cx="3467100" cy="13601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Гордое название «Непокорённый народ» носят семинолы до сих пор.</a:t>
            </a:r>
          </a:p>
        </p:txBody>
      </p:sp>
      <p:sp>
        <p:nvSpPr>
          <p:cNvPr id="16" name="source-text">
            <a:extLst>
              <a:ext uri="{FF2B5EF4-FFF2-40B4-BE49-F238E27FC236}">
                <a16:creationId xmlns:a16="http://schemas.microsoft.com/office/drawing/2014/main" id="{7E4BBBE3-874C-4567-BFF9-A0270877AB7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3281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text">
            <a:extLst>
              <a:ext uri="{FF2B5EF4-FFF2-40B4-BE49-F238E27FC236}">
                <a16:creationId xmlns:a16="http://schemas.microsoft.com/office/drawing/2014/main" id="{E262D656-5041-4890-8C4C-E50BE61645D6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«Острый нож»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8989BE-AD5A-471D-9FB1-E8D504B421B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7FA48D1B-0505-4D37-B972-C6F56219E60B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Геноцид в Калифорнии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B78CD73B-1D09-4A76-9197-94D5B3D0B172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627697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Золотая лихорадка 1848 года спровоцировала массовое истребление индейцев.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80B007E7-6DA4-4352-B3D8-78D2E8285385}"/>
              </a:ext>
            </a:extLst>
          </p:cNvPr>
          <p:cNvSpPr>
            <a:spLocks noGrp="1"/>
          </p:cNvSpPr>
          <p:nvPr/>
        </p:nvSpPr>
        <p:spPr>
          <a:xfrm>
            <a:off x="533400" y="3288792"/>
            <a:ext cx="627697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Эскадроны смерти организовывались местным губернатором.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75199D41-BB6F-4B8B-9D54-70952CD8624F}"/>
              </a:ext>
            </a:extLst>
          </p:cNvPr>
          <p:cNvSpPr>
            <a:spLocks noGrp="1"/>
          </p:cNvSpPr>
          <p:nvPr/>
        </p:nvSpPr>
        <p:spPr>
          <a:xfrm>
            <a:off x="533400" y="4101084"/>
            <a:ext cx="627697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Система наград за части тел индейцев поощряла убийства.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D301361-EC87-4180-9756-1CAF9D79FB39}"/>
              </a:ext>
            </a:extLst>
          </p:cNvPr>
          <p:cNvSpPr>
            <a:spLocks noGrp="1"/>
          </p:cNvSpPr>
          <p:nvPr/>
        </p:nvSpPr>
        <p:spPr>
          <a:xfrm>
            <a:off x="533400" y="4913376"/>
            <a:ext cx="6276975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Десятки тысяч индейцев были уничтожены в Калифорнии.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D89F2C43-916A-4C5E-9638-444C82701C82}"/>
              </a:ext>
            </a:extLst>
          </p:cNvPr>
          <p:cNvSpPr>
            <a:spLocks noGrp="1"/>
          </p:cNvSpPr>
          <p:nvPr/>
        </p:nvSpPr>
        <p:spPr>
          <a:xfrm>
            <a:off x="533400" y="5443347"/>
            <a:ext cx="6276975" cy="6217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Этнические чистки историки называют геноцидом местного населения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987576"/>
            <a:ext cx="4457700" cy="2530673"/>
          </a:xfrm>
          <a:prstGeom prst="rect">
            <a:avLst/>
          </a:prstGeom>
        </p:spPr>
      </p:pic>
      <p:sp>
        <p:nvSpPr>
          <p:cNvPr id="10" name="source-text">
            <a:extLst>
              <a:ext uri="{FF2B5EF4-FFF2-40B4-BE49-F238E27FC236}">
                <a16:creationId xmlns:a16="http://schemas.microsoft.com/office/drawing/2014/main" id="{E63F6B46-3AA3-4DEC-A100-F1AE892DDC73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7929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text">
            <a:extLst>
              <a:ext uri="{FF2B5EF4-FFF2-40B4-BE49-F238E27FC236}">
                <a16:creationId xmlns:a16="http://schemas.microsoft.com/office/drawing/2014/main" id="{BBC6C883-E6A0-485E-9ECA-CDCE454B2661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Предначертано свыше?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97B88C-BB13-486A-879C-FE0EABD9B87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7B71C24F-C39E-4068-A595-B3A30710AA12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Территориальное расширение США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8570" y="2352675"/>
            <a:ext cx="6099284" cy="3857625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5EFF5811-E0BA-4566-9F72-EB157304A3A6}"/>
              </a:ext>
            </a:extLst>
          </p:cNvPr>
          <p:cNvSpPr>
            <a:spLocks noGrp="1"/>
          </p:cNvSpPr>
          <p:nvPr/>
        </p:nvSpPr>
        <p:spPr>
          <a:xfrm>
            <a:off x="533400" y="2390775"/>
            <a:ext cx="4533900" cy="9529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Первоначальная территория (конец XVIII века):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200–300 миль от Атлантического побережья.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3D9509B6-6897-4754-970D-8A0E0A6500BB}"/>
              </a:ext>
            </a:extLst>
          </p:cNvPr>
          <p:cNvSpPr>
            <a:spLocks noGrp="1"/>
          </p:cNvSpPr>
          <p:nvPr/>
        </p:nvSpPr>
        <p:spPr>
          <a:xfrm>
            <a:off x="533400" y="3486626"/>
            <a:ext cx="4533900" cy="9529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Расширение границ к середине XIX века: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от Атлантического до Тихого океана.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3BADB5EA-E537-4B76-A3C7-A9458012B015}"/>
              </a:ext>
            </a:extLst>
          </p:cNvPr>
          <p:cNvSpPr>
            <a:spLocks noGrp="1"/>
          </p:cNvSpPr>
          <p:nvPr/>
        </p:nvSpPr>
        <p:spPr>
          <a:xfrm>
            <a:off x="533400" y="4582478"/>
            <a:ext cx="4533900" cy="9529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Покупка территорий: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Луизиана (1803 год, у Франции), Аляска (1867 год, у России).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B6074C07-C654-4701-9E18-E1DE565AA112}"/>
              </a:ext>
            </a:extLst>
          </p:cNvPr>
          <p:cNvSpPr>
            <a:spLocks noGrp="1"/>
          </p:cNvSpPr>
          <p:nvPr/>
        </p:nvSpPr>
        <p:spPr>
          <a:xfrm>
            <a:off x="533400" y="5678329"/>
            <a:ext cx="4533900" cy="654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Захват территорий: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Флорида (1821 год, от Испании).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A6AF20F0-722C-4756-A248-022AF86F8BA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128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text">
            <a:extLst>
              <a:ext uri="{FF2B5EF4-FFF2-40B4-BE49-F238E27FC236}">
                <a16:creationId xmlns:a16="http://schemas.microsoft.com/office/drawing/2014/main" id="{0F0C8E33-A699-4363-A663-7F6EED27E3DE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Предначертано свыше?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1905819-7960-485E-B922-61B1580CC806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6D5E6C8C-87F0-42EB-8823-2AD8063688F8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Доктрина Монро (1823)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02403" y="2352675"/>
            <a:ext cx="4062668" cy="21526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435572" y="2371725"/>
            <a:ext cx="3950257" cy="21526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9BA292-4324-424E-9A03-FF956D91710B}"/>
              </a:ext>
            </a:extLst>
          </p:cNvPr>
          <p:cNvSpPr>
            <a:spLocks noGrp="1"/>
          </p:cNvSpPr>
          <p:nvPr/>
        </p:nvSpPr>
        <p:spPr>
          <a:xfrm>
            <a:off x="533400" y="4724400"/>
            <a:ext cx="11125200" cy="1905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8A9117A-4A3A-4AE6-83E2-A46B37B588E4}"/>
              </a:ext>
            </a:extLst>
          </p:cNvPr>
          <p:cNvSpPr>
            <a:spLocks noGrp="1"/>
          </p:cNvSpPr>
          <p:nvPr/>
        </p:nvSpPr>
        <p:spPr>
          <a:xfrm>
            <a:off x="533400" y="4905375"/>
            <a:ext cx="3454400" cy="285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C9009BC4-07DF-401E-BDDC-F393D20B1CE5}"/>
              </a:ext>
            </a:extLst>
          </p:cNvPr>
          <p:cNvSpPr>
            <a:spLocks noGrp="1"/>
          </p:cNvSpPr>
          <p:nvPr/>
        </p:nvSpPr>
        <p:spPr>
          <a:xfrm>
            <a:off x="533400" y="5095875"/>
            <a:ext cx="3454400" cy="9692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Основные положения:</a:t>
            </a:r>
            <a:r>
              <a:rPr sz="21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запрет европейского вмешательства в дела Западного полушария.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69E2E8-FA96-4E6C-BD68-7515832882D7}"/>
              </a:ext>
            </a:extLst>
          </p:cNvPr>
          <p:cNvSpPr>
            <a:spLocks noGrp="1"/>
          </p:cNvSpPr>
          <p:nvPr/>
        </p:nvSpPr>
        <p:spPr>
          <a:xfrm>
            <a:off x="4368800" y="4905375"/>
            <a:ext cx="34544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B7B51517-B695-4DDE-9890-576A71B85C17}"/>
              </a:ext>
            </a:extLst>
          </p:cNvPr>
          <p:cNvSpPr>
            <a:spLocks noGrp="1"/>
          </p:cNvSpPr>
          <p:nvPr/>
        </p:nvSpPr>
        <p:spPr>
          <a:xfrm>
            <a:off x="4368800" y="5095875"/>
            <a:ext cx="3454400" cy="10344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Реальная цель:</a:t>
            </a:r>
            <a:r>
              <a:rPr sz="22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создание американской сферы влияния.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2E089C4-5D7B-4BCA-A51E-32D7A81B60C5}"/>
              </a:ext>
            </a:extLst>
          </p:cNvPr>
          <p:cNvSpPr>
            <a:spLocks noGrp="1"/>
          </p:cNvSpPr>
          <p:nvPr/>
        </p:nvSpPr>
        <p:spPr>
          <a:xfrm>
            <a:off x="8204200" y="4905375"/>
            <a:ext cx="3454400" cy="285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976ACDB3-178E-4CF8-AD65-172BB1362AF4}"/>
              </a:ext>
            </a:extLst>
          </p:cNvPr>
          <p:cNvSpPr>
            <a:spLocks noGrp="1"/>
          </p:cNvSpPr>
          <p:nvPr/>
        </p:nvSpPr>
        <p:spPr>
          <a:xfrm>
            <a:off x="8204200" y="5095875"/>
            <a:ext cx="3454400" cy="985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13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Последствия:</a:t>
            </a:r>
            <a:r>
              <a:rPr sz="21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использование доктрины для экспансии в Латинской Америке.</a:t>
            </a:r>
          </a:p>
        </p:txBody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2FCB9E7A-1161-472A-BD34-680667CFD289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5170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text">
            <a:extLst>
              <a:ext uri="{FF2B5EF4-FFF2-40B4-BE49-F238E27FC236}">
                <a16:creationId xmlns:a16="http://schemas.microsoft.com/office/drawing/2014/main" id="{BA349725-B549-47E9-89C1-72B277D2529C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Предначертано свыше?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DB7075-B07C-4847-B820-779AE9EA081F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436E07-5DF4-471B-B4AC-882E1401EEBC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5334000" cy="44481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CC98C3-3150-43F8-9480-5331CA85C7F1}"/>
              </a:ext>
            </a:extLst>
          </p:cNvPr>
          <p:cNvSpPr>
            <a:spLocks noGrp="1"/>
          </p:cNvSpPr>
          <p:nvPr/>
        </p:nvSpPr>
        <p:spPr>
          <a:xfrm>
            <a:off x="6210300" y="1724025"/>
            <a:ext cx="5448300" cy="44481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88DB16D8-F6EC-4E35-8CE1-14655C6236BD}"/>
              </a:ext>
            </a:extLst>
          </p:cNvPr>
          <p:cNvSpPr>
            <a:spLocks noGrp="1"/>
          </p:cNvSpPr>
          <p:nvPr/>
        </p:nvSpPr>
        <p:spPr>
          <a:xfrm>
            <a:off x="800100" y="1971675"/>
            <a:ext cx="48006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Идея американской исключительности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751F6ABD-8492-4A7C-B0BB-E4DFDEAB9AB7}"/>
              </a:ext>
            </a:extLst>
          </p:cNvPr>
          <p:cNvSpPr>
            <a:spLocks noGrp="1"/>
          </p:cNvSpPr>
          <p:nvPr/>
        </p:nvSpPr>
        <p:spPr>
          <a:xfrm>
            <a:off x="800100" y="3209925"/>
            <a:ext cx="4800600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Религиозные корни:</a:t>
            </a:r>
            <a:r>
              <a:rPr sz="217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представление о США как о «сияющем граде на холме».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FF0AE0BD-9DAD-4144-8520-C23D037C5F75}"/>
              </a:ext>
            </a:extLst>
          </p:cNvPr>
          <p:cNvSpPr>
            <a:spLocks noGrp="1"/>
          </p:cNvSpPr>
          <p:nvPr/>
        </p:nvSpPr>
        <p:spPr>
          <a:xfrm>
            <a:off x="800100" y="4154043"/>
            <a:ext cx="4800600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Национальная идея:</a:t>
            </a:r>
            <a:r>
              <a:rPr sz="217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концепция богоизбранности американской нации.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10B4465D-33A0-4E27-B97F-37F0280BC110}"/>
              </a:ext>
            </a:extLst>
          </p:cNvPr>
          <p:cNvSpPr>
            <a:spLocks noGrp="1"/>
          </p:cNvSpPr>
          <p:nvPr/>
        </p:nvSpPr>
        <p:spPr>
          <a:xfrm>
            <a:off x="800100" y="5098161"/>
            <a:ext cx="4800600" cy="686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175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Политическое проявление:</a:t>
            </a:r>
            <a:r>
              <a:rPr sz="2175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стремление к мировому лидерству.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358C5F45-BE52-4309-9D6F-94E4B724A5B4}"/>
              </a:ext>
            </a:extLst>
          </p:cNvPr>
          <p:cNvSpPr>
            <a:spLocks noGrp="1"/>
          </p:cNvSpPr>
          <p:nvPr/>
        </p:nvSpPr>
        <p:spPr>
          <a:xfrm>
            <a:off x="6477000" y="1971675"/>
            <a:ext cx="49149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24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Доктрина явного предначертания (1845)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AEDB7FD1-A0AD-47FC-AAAB-BBA6E25F86D6}"/>
              </a:ext>
            </a:extLst>
          </p:cNvPr>
          <p:cNvSpPr>
            <a:spLocks noGrp="1"/>
          </p:cNvSpPr>
          <p:nvPr/>
        </p:nvSpPr>
        <p:spPr>
          <a:xfrm>
            <a:off x="6477000" y="3209925"/>
            <a:ext cx="4914900" cy="92040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88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1988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Идеологическое обоснование:</a:t>
            </a:r>
            <a:r>
              <a:rPr sz="1988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присоединение новых территорий как божественная миссия.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709D8AC7-1DCC-4ED1-A873-25A22F47BAED}"/>
              </a:ext>
            </a:extLst>
          </p:cNvPr>
          <p:cNvSpPr>
            <a:spLocks noGrp="1"/>
          </p:cNvSpPr>
          <p:nvPr/>
        </p:nvSpPr>
        <p:spPr>
          <a:xfrm>
            <a:off x="6477000" y="4387501"/>
            <a:ext cx="4914900" cy="632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88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1988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Военное применение:</a:t>
            </a:r>
            <a:r>
              <a:rPr sz="1988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война с Мексикой (1846–1848).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BE250C5E-45C5-4D77-91DF-F33B58BDAC71}"/>
              </a:ext>
            </a:extLst>
          </p:cNvPr>
          <p:cNvSpPr>
            <a:spLocks noGrp="1"/>
          </p:cNvSpPr>
          <p:nvPr/>
        </p:nvSpPr>
        <p:spPr>
          <a:xfrm>
            <a:off x="6477000" y="5277326"/>
            <a:ext cx="4914900" cy="632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88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1988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Территориальные приобретения:</a:t>
            </a:r>
            <a:r>
              <a:rPr sz="1988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Техас, Калифорния, Нью-Мексико, Юта, Невада.</a:t>
            </a:r>
          </a:p>
        </p:txBody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91BA2400-31A9-4682-B897-75294F93657D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9763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0801DA57-9CD7-4253-AF1A-58ABDAC506A2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Предначертано свыше?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F45ED9-3293-487F-A1F0-9455E8A165E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482063E0-2681-4083-912D-BD92269D7720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Последствия экспансии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0004" y="2409825"/>
            <a:ext cx="5160793" cy="3800475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FF53F175-3C6B-4556-9CB5-035999B8A594}"/>
              </a:ext>
            </a:extLst>
          </p:cNvPr>
          <p:cNvSpPr>
            <a:spLocks noGrp="1"/>
          </p:cNvSpPr>
          <p:nvPr/>
        </p:nvSpPr>
        <p:spPr>
          <a:xfrm>
            <a:off x="6334125" y="2638425"/>
            <a:ext cx="5324475" cy="8498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Территориальное расширение за счёт соседних государств.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A0CEDC5C-2F02-4313-A981-5D0C5BAF2578}"/>
              </a:ext>
            </a:extLst>
          </p:cNvPr>
          <p:cNvSpPr>
            <a:spLocks noGrp="1"/>
          </p:cNvSpPr>
          <p:nvPr/>
        </p:nvSpPr>
        <p:spPr>
          <a:xfrm>
            <a:off x="6334125" y="3859721"/>
            <a:ext cx="5324475" cy="8498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Формирование идеологии американского превосходства.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CBE19A74-C582-496D-A9CB-4342BF1398C3}"/>
              </a:ext>
            </a:extLst>
          </p:cNvPr>
          <p:cNvSpPr>
            <a:spLocks noGrp="1"/>
          </p:cNvSpPr>
          <p:nvPr/>
        </p:nvSpPr>
        <p:spPr>
          <a:xfrm>
            <a:off x="6334125" y="5081016"/>
            <a:ext cx="5324475" cy="8498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Укрепление позиций США как региональной державы.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A3977347-562E-4A8E-9DA9-FC56320F4516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84861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text">
            <a:extLst>
              <a:ext uri="{FF2B5EF4-FFF2-40B4-BE49-F238E27FC236}">
                <a16:creationId xmlns:a16="http://schemas.microsoft.com/office/drawing/2014/main" id="{88EB7E46-8921-4207-87E1-5086DACD65AD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«Позорное пятно рабства»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4A9EDB-ADAE-485D-831C-2F4B1C0E2F7C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01556C00-3D81-43F7-978A-BB1150F2EE19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Развитие сельского хозяйства США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02228375-2F20-4430-AAD9-DB54CE88AA51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1112520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Промышленный переворот 1810-х годов вызвал рост спроса на хлопок.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1A5D00F-C95D-457D-B7DC-68A5CA45FFEC}"/>
              </a:ext>
            </a:extLst>
          </p:cNvPr>
          <p:cNvSpPr>
            <a:spLocks noGrp="1"/>
          </p:cNvSpPr>
          <p:nvPr/>
        </p:nvSpPr>
        <p:spPr>
          <a:xfrm>
            <a:off x="533400" y="3371850"/>
            <a:ext cx="5238750" cy="8667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993B13-40F5-4644-AC83-09D6B16D58A4}"/>
              </a:ext>
            </a:extLst>
          </p:cNvPr>
          <p:cNvSpPr>
            <a:spLocks noGrp="1"/>
          </p:cNvSpPr>
          <p:nvPr/>
        </p:nvSpPr>
        <p:spPr>
          <a:xfrm>
            <a:off x="6419850" y="3371850"/>
            <a:ext cx="5238750" cy="8667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9559749-E6BB-48EB-82E4-943C70223BC2}"/>
              </a:ext>
            </a:extLst>
          </p:cNvPr>
          <p:cNvSpPr>
            <a:spLocks noGrp="1"/>
          </p:cNvSpPr>
          <p:nvPr/>
        </p:nvSpPr>
        <p:spPr>
          <a:xfrm>
            <a:off x="742950" y="3505200"/>
            <a:ext cx="4819650" cy="4046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фермерские хозяйства на Севере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A9CACDF8-D6B8-41A6-B9E2-6EB98199A9EF}"/>
              </a:ext>
            </a:extLst>
          </p:cNvPr>
          <p:cNvSpPr>
            <a:spLocks noGrp="1"/>
          </p:cNvSpPr>
          <p:nvPr/>
        </p:nvSpPr>
        <p:spPr>
          <a:xfrm>
            <a:off x="6629400" y="3505200"/>
            <a:ext cx="481965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рабовладельческие плантации на Юге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E53E457A-9276-4E70-BBB8-429000943B4A}"/>
              </a:ext>
            </a:extLst>
          </p:cNvPr>
          <p:cNvSpPr>
            <a:spLocks noGrp="1"/>
          </p:cNvSpPr>
          <p:nvPr/>
        </p:nvSpPr>
        <p:spPr>
          <a:xfrm>
            <a:off x="533400" y="4495800"/>
            <a:ext cx="111252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Рабство в США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5E3C595C-BA9A-43D3-B8EF-7CB52295FBE9}"/>
              </a:ext>
            </a:extLst>
          </p:cNvPr>
          <p:cNvSpPr>
            <a:spLocks noGrp="1"/>
          </p:cNvSpPr>
          <p:nvPr/>
        </p:nvSpPr>
        <p:spPr>
          <a:xfrm>
            <a:off x="533400" y="5048250"/>
            <a:ext cx="11125200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1860 год:</a:t>
            </a: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чернокожие рабы составляли около трети населения 15 южных штатов.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F63C5D4F-A179-4E71-B1CA-3DA9EFEDA86E}"/>
              </a:ext>
            </a:extLst>
          </p:cNvPr>
          <p:cNvSpPr>
            <a:spLocks noGrp="1"/>
          </p:cNvSpPr>
          <p:nvPr/>
        </p:nvSpPr>
        <p:spPr>
          <a:xfrm>
            <a:off x="533400" y="5482971"/>
            <a:ext cx="11125200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Север:</a:t>
            </a: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постепенное исчезновение рабства из-за отсутствия экономической необходимости.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FA3D90FA-3A29-43B5-A74D-EF2C9C06DFD9}"/>
              </a:ext>
            </a:extLst>
          </p:cNvPr>
          <p:cNvSpPr>
            <a:spLocks noGrp="1"/>
          </p:cNvSpPr>
          <p:nvPr/>
        </p:nvSpPr>
        <p:spPr>
          <a:xfrm>
            <a:off x="533400" y="5917692"/>
            <a:ext cx="11125200" cy="3394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19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Юг:</a:t>
            </a:r>
            <a:r>
              <a:rPr sz="19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сохранение рабства для работы на плантациях.</a:t>
            </a:r>
          </a:p>
        </p:txBody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3A737815-E504-4748-9BA8-D72BB31820F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547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text">
            <a:extLst>
              <a:ext uri="{FF2B5EF4-FFF2-40B4-BE49-F238E27FC236}">
                <a16:creationId xmlns:a16="http://schemas.microsoft.com/office/drawing/2014/main" id="{087F7C0A-C874-46AD-BE6A-DFD510C3A2E2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«Позорное пятно рабства»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9E7060-D616-4FD7-87E5-82541606CB1B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D1628A6D-297B-42C4-B6FD-2A1A70CE9324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Попытки компромисса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86700" y="2400300"/>
            <a:ext cx="3724275" cy="3724275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BB650F7E-6FE4-4DE5-ADD8-0838139B124B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6838950" cy="69780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1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1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Миссурийский компромисс 1820 года:</a:t>
            </a:r>
            <a:r>
              <a:rPr sz="221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равенство свободных и рабовладельческих штатов.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B3BADF4E-EC68-4967-838D-B2544649F785}"/>
              </a:ext>
            </a:extLst>
          </p:cNvPr>
          <p:cNvSpPr>
            <a:spLocks noGrp="1"/>
          </p:cNvSpPr>
          <p:nvPr/>
        </p:nvSpPr>
        <p:spPr>
          <a:xfrm>
            <a:off x="533400" y="3231452"/>
            <a:ext cx="6838950" cy="3774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1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1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Граница разделения:</a:t>
            </a:r>
            <a:r>
              <a:rPr sz="221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36°30′ северной широты.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368CC231-B96E-4B90-948D-0678B3468404}"/>
              </a:ext>
            </a:extLst>
          </p:cNvPr>
          <p:cNvSpPr>
            <a:spLocks noGrp="1"/>
          </p:cNvSpPr>
          <p:nvPr/>
        </p:nvSpPr>
        <p:spPr>
          <a:xfrm>
            <a:off x="533400" y="3761327"/>
            <a:ext cx="6838950" cy="3774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1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21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Вашингтон:</a:t>
            </a:r>
            <a:r>
              <a:rPr sz="221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построен на границе Севера и Юга.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2E46C61-F37F-4D25-850E-66300530DD0C}"/>
              </a:ext>
            </a:extLst>
          </p:cNvPr>
          <p:cNvSpPr>
            <a:spLocks noGrp="1"/>
          </p:cNvSpPr>
          <p:nvPr/>
        </p:nvSpPr>
        <p:spPr>
          <a:xfrm>
            <a:off x="533400" y="4219575"/>
            <a:ext cx="683895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789F3BE0-B7AC-4FEB-A013-6D80113B75F6}"/>
              </a:ext>
            </a:extLst>
          </p:cNvPr>
          <p:cNvSpPr>
            <a:spLocks noGrp="1"/>
          </p:cNvSpPr>
          <p:nvPr/>
        </p:nvSpPr>
        <p:spPr>
          <a:xfrm>
            <a:off x="533400" y="4362450"/>
            <a:ext cx="68389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250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Общие интересы Севера и Юга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93EF135E-7E8A-4D5A-9B64-66ECDF212D73}"/>
              </a:ext>
            </a:extLst>
          </p:cNvPr>
          <p:cNvSpPr>
            <a:spLocks noGrp="1"/>
          </p:cNvSpPr>
          <p:nvPr/>
        </p:nvSpPr>
        <p:spPr>
          <a:xfrm>
            <a:off x="533400" y="4914900"/>
            <a:ext cx="6838950" cy="6435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Фермеры и плантаторы:</a:t>
            </a:r>
            <a:r>
              <a:rPr sz="20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выступали за низкие пошлины на английские товары.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821B2C45-6E45-42DC-B969-B807D68B5080}"/>
              </a:ext>
            </a:extLst>
          </p:cNvPr>
          <p:cNvSpPr>
            <a:spLocks noGrp="1"/>
          </p:cNvSpPr>
          <p:nvPr/>
        </p:nvSpPr>
        <p:spPr>
          <a:xfrm>
            <a:off x="533400" y="5653659"/>
            <a:ext cx="6838950" cy="6435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2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Торгово-финансовые круги:</a:t>
            </a:r>
            <a:r>
              <a:rPr sz="202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поддерживали связи с плантаторами.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976CBAA4-216D-4FFB-84A8-F311B601025B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6149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ource-text">
            <a:extLst>
              <a:ext uri="{FF2B5EF4-FFF2-40B4-BE49-F238E27FC236}">
                <a16:creationId xmlns:a16="http://schemas.microsoft.com/office/drawing/2014/main" id="{54AD5EC4-3F8C-4B44-9933-3820AFE69CF9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«Позорное пятно рабства»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F0665D-B3AD-49D5-968C-DC1D37A81991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AF9436C1-C2B1-4D2E-84C6-5E00401336DE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50006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2625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Расовая политика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223A4467-E540-4FCE-8B7B-6A2B9C0B6149}"/>
              </a:ext>
            </a:extLst>
          </p:cNvPr>
          <p:cNvSpPr>
            <a:spLocks noGrp="1"/>
          </p:cNvSpPr>
          <p:nvPr/>
        </p:nvSpPr>
        <p:spPr>
          <a:xfrm>
            <a:off x="6238875" y="1724025"/>
            <a:ext cx="54197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1">
                <a:solidFill>
                  <a:srgbClr val="7F2E42"/>
                </a:solidFill>
                <a:latin typeface="Georgia"/>
                <a:ea typeface="Georgia"/>
                <a:cs typeface="Georgia"/>
              </a:defRPr>
            </a:pPr>
            <a:r>
              <a:rPr sz="2625" b="1">
                <a:solidFill>
                  <a:srgbClr val="7F2E42"/>
                </a:solidFill>
                <a:latin typeface="Georgia"/>
                <a:ea typeface="Georgia"/>
                <a:cs typeface="Georgia"/>
              </a:rPr>
              <a:t>Движение аболиционистов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3F0D2C-7743-414C-8C1B-C559B89F3087}"/>
              </a:ext>
            </a:extLst>
          </p:cNvPr>
          <p:cNvSpPr>
            <a:spLocks noGrp="1"/>
          </p:cNvSpPr>
          <p:nvPr/>
        </p:nvSpPr>
        <p:spPr>
          <a:xfrm>
            <a:off x="533400" y="2628900"/>
            <a:ext cx="5000625" cy="285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78E29E7-7D7D-4A58-98A1-E6AE402EBA33}"/>
              </a:ext>
            </a:extLst>
          </p:cNvPr>
          <p:cNvSpPr>
            <a:spLocks noGrp="1"/>
          </p:cNvSpPr>
          <p:nvPr/>
        </p:nvSpPr>
        <p:spPr>
          <a:xfrm>
            <a:off x="6238875" y="2628900"/>
            <a:ext cx="5419725" cy="285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3085EC25-D351-4CE6-B6C5-30F9837AD104}"/>
              </a:ext>
            </a:extLst>
          </p:cNvPr>
          <p:cNvSpPr>
            <a:spLocks noGrp="1"/>
          </p:cNvSpPr>
          <p:nvPr/>
        </p:nvSpPr>
        <p:spPr>
          <a:xfrm>
            <a:off x="533400" y="2876550"/>
            <a:ext cx="5000625" cy="752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Сегрегация:</a:t>
            </a: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раздельное обучение, запрет межрасовых браков.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683FFF11-62FB-415E-AFF7-0844C5E6840C}"/>
              </a:ext>
            </a:extLst>
          </p:cNvPr>
          <p:cNvSpPr>
            <a:spLocks noGrp="1"/>
          </p:cNvSpPr>
          <p:nvPr/>
        </p:nvSpPr>
        <p:spPr>
          <a:xfrm>
            <a:off x="533400" y="3876294"/>
            <a:ext cx="5000625" cy="752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Колонизация:</a:t>
            </a: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идея вывоза чернокожих обратно в Африку.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80799F4E-354E-4B44-860D-D6E11DA70C19}"/>
              </a:ext>
            </a:extLst>
          </p:cNvPr>
          <p:cNvSpPr>
            <a:spLocks noGrp="1"/>
          </p:cNvSpPr>
          <p:nvPr/>
        </p:nvSpPr>
        <p:spPr>
          <a:xfrm>
            <a:off x="533400" y="4876038"/>
            <a:ext cx="5000625" cy="752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Американское колонизационное общество создано в 1816 году.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698E6ADA-4DF3-46AD-96B0-5EB0E5A75A0E}"/>
              </a:ext>
            </a:extLst>
          </p:cNvPr>
          <p:cNvSpPr>
            <a:spLocks noGrp="1"/>
          </p:cNvSpPr>
          <p:nvPr/>
        </p:nvSpPr>
        <p:spPr>
          <a:xfrm>
            <a:off x="6238875" y="2876550"/>
            <a:ext cx="5419725" cy="654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Ненасильственное сопротивление: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лидер У. Гаррисон.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404E53C0-5A8B-4D2F-A433-91BBB5C2D130}"/>
              </a:ext>
            </a:extLst>
          </p:cNvPr>
          <p:cNvSpPr>
            <a:spLocks noGrp="1"/>
          </p:cNvSpPr>
          <p:nvPr/>
        </p:nvSpPr>
        <p:spPr>
          <a:xfrm>
            <a:off x="6238875" y="3730943"/>
            <a:ext cx="5419725" cy="654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Вооружённое сопротивление: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Дж. Браун и его неудачное восстание 1859 года.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4746892D-A35C-4FD3-9EA2-EC134F856780}"/>
              </a:ext>
            </a:extLst>
          </p:cNvPr>
          <p:cNvSpPr>
            <a:spLocks noGrp="1"/>
          </p:cNvSpPr>
          <p:nvPr/>
        </p:nvSpPr>
        <p:spPr>
          <a:xfrm>
            <a:off x="6238875" y="4585335"/>
            <a:ext cx="5419725" cy="654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«Подземная железная дорога»: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система помощи беглым рабам.</a:t>
            </a:r>
          </a:p>
        </p:txBody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BF323BFA-F931-4F8F-B40F-FBF0159A27F9}"/>
              </a:ext>
            </a:extLst>
          </p:cNvPr>
          <p:cNvSpPr>
            <a:spLocks noGrp="1"/>
          </p:cNvSpPr>
          <p:nvPr/>
        </p:nvSpPr>
        <p:spPr>
          <a:xfrm>
            <a:off x="6238875" y="5439727"/>
            <a:ext cx="5419725" cy="6543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063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063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Масштаб помощи:</a:t>
            </a:r>
            <a:r>
              <a:rPr sz="2063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от 60 до 100 тысяч спасённых рабов.</a:t>
            </a:r>
          </a:p>
        </p:txBody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FDC5CBD9-923D-4F74-A0E8-17D04E35FCE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40467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text">
            <a:extLst>
              <a:ext uri="{FF2B5EF4-FFF2-40B4-BE49-F238E27FC236}">
                <a16:creationId xmlns:a16="http://schemas.microsoft.com/office/drawing/2014/main" id="{39990755-D322-465A-99F0-59396509038D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Причины Гражданской 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AAA264-CA03-4B72-A9C7-082FE470846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FC2FAB3E-C490-45E7-B328-D3271A2527CB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Экономические причины конфликта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0259DA-B292-4A2B-9F46-0B861F33C743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66675" cy="942975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80FA2C42-879E-4D4C-93F6-D27AE3DCA46F}"/>
              </a:ext>
            </a:extLst>
          </p:cNvPr>
          <p:cNvSpPr>
            <a:spLocks noGrp="1"/>
          </p:cNvSpPr>
          <p:nvPr/>
        </p:nvSpPr>
        <p:spPr>
          <a:xfrm>
            <a:off x="809625" y="2486025"/>
            <a:ext cx="1084897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Борьба за земли: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соперничество между плантаторами Юга и фермерами Севера за новые территории на западе.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64C54D-DC65-4006-8F27-672FF107E439}"/>
              </a:ext>
            </a:extLst>
          </p:cNvPr>
          <p:cNvSpPr>
            <a:spLocks noGrp="1"/>
          </p:cNvSpPr>
          <p:nvPr/>
        </p:nvSpPr>
        <p:spPr>
          <a:xfrm>
            <a:off x="533400" y="3743325"/>
            <a:ext cx="66675" cy="9429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F2794047-7334-41EF-B630-49768BC4B294}"/>
              </a:ext>
            </a:extLst>
          </p:cNvPr>
          <p:cNvSpPr>
            <a:spLocks noGrp="1"/>
          </p:cNvSpPr>
          <p:nvPr/>
        </p:nvSpPr>
        <p:spPr>
          <a:xfrm>
            <a:off x="809625" y="3752850"/>
            <a:ext cx="1084897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Промышленный переворот: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усиление влияния промышленной буржуазии Севера, которая начала конкурировать с плантаторами.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6275847-91F2-4719-9209-C84839C9B9B3}"/>
              </a:ext>
            </a:extLst>
          </p:cNvPr>
          <p:cNvSpPr>
            <a:spLocks noGrp="1"/>
          </p:cNvSpPr>
          <p:nvPr/>
        </p:nvSpPr>
        <p:spPr>
          <a:xfrm>
            <a:off x="533400" y="5010150"/>
            <a:ext cx="66675" cy="942975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DB598651-3A67-4499-ADBB-573844942B9E}"/>
              </a:ext>
            </a:extLst>
          </p:cNvPr>
          <p:cNvSpPr>
            <a:spLocks noGrp="1"/>
          </p:cNvSpPr>
          <p:nvPr/>
        </p:nvSpPr>
        <p:spPr>
          <a:xfrm>
            <a:off x="809625" y="5019675"/>
            <a:ext cx="1084897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Экономическая зависимость: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фабриканты Севера стремились контролировать цены на хлопок и диктовать условия Югу.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45D2784B-795D-46AB-B5C9-DE54EA63EC65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0715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text">
            <a:extLst>
              <a:ext uri="{FF2B5EF4-FFF2-40B4-BE49-F238E27FC236}">
                <a16:creationId xmlns:a16="http://schemas.microsoft.com/office/drawing/2014/main" id="{2BB3F65F-B06E-431A-9C47-E74B46C091A8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Причины Гражданской 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CC9784-A6B4-428C-80EF-7F86DA8114DD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B80073A3-B8C1-4E8B-A401-C1C3AD923F2C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Политические противоречия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F2826C-0C28-44EA-A0DB-546702E32BC7}"/>
              </a:ext>
            </a:extLst>
          </p:cNvPr>
          <p:cNvSpPr>
            <a:spLocks noGrp="1"/>
          </p:cNvSpPr>
          <p:nvPr/>
        </p:nvSpPr>
        <p:spPr>
          <a:xfrm>
            <a:off x="533400" y="2552700"/>
            <a:ext cx="344805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01DFEDCA-2A6F-4F3A-A366-F83B784BE312}"/>
              </a:ext>
            </a:extLst>
          </p:cNvPr>
          <p:cNvSpPr>
            <a:spLocks noGrp="1"/>
          </p:cNvSpPr>
          <p:nvPr/>
        </p:nvSpPr>
        <p:spPr>
          <a:xfrm>
            <a:off x="533400" y="2857500"/>
            <a:ext cx="34480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Партийное противостояние: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FEFF3EA8-6A66-439E-959A-A99681973E92}"/>
              </a:ext>
            </a:extLst>
          </p:cNvPr>
          <p:cNvSpPr>
            <a:spLocks noGrp="1"/>
          </p:cNvSpPr>
          <p:nvPr/>
        </p:nvSpPr>
        <p:spPr>
          <a:xfrm>
            <a:off x="533400" y="3710178"/>
            <a:ext cx="3448050" cy="15339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появление Республиканской партии (Север) против Демократической (Юг).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572138-6F20-4659-B252-F839C64A1219}"/>
              </a:ext>
            </a:extLst>
          </p:cNvPr>
          <p:cNvSpPr>
            <a:spLocks noGrp="1"/>
          </p:cNvSpPr>
          <p:nvPr/>
        </p:nvSpPr>
        <p:spPr>
          <a:xfrm>
            <a:off x="4362450" y="2552700"/>
            <a:ext cx="344805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F262612E-ECB1-41B2-92FF-C82E038D0D83}"/>
              </a:ext>
            </a:extLst>
          </p:cNvPr>
          <p:cNvSpPr>
            <a:spLocks noGrp="1"/>
          </p:cNvSpPr>
          <p:nvPr/>
        </p:nvSpPr>
        <p:spPr>
          <a:xfrm>
            <a:off x="4362450" y="2857500"/>
            <a:ext cx="3448050" cy="4263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Лидерство Линкольна: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F14C49C4-1079-413B-B0BF-56F9D30B77AB}"/>
              </a:ext>
            </a:extLst>
          </p:cNvPr>
          <p:cNvSpPr>
            <a:spLocks noGrp="1"/>
          </p:cNvSpPr>
          <p:nvPr/>
        </p:nvSpPr>
        <p:spPr>
          <a:xfrm>
            <a:off x="4362450" y="3340989"/>
            <a:ext cx="3448050" cy="264147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его позиция о невозможности существования страны «наполовину рабовладельческой, наполовину свободной».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34041F-30EB-4E77-94C1-413AA21C0DDF}"/>
              </a:ext>
            </a:extLst>
          </p:cNvPr>
          <p:cNvSpPr>
            <a:spLocks noGrp="1"/>
          </p:cNvSpPr>
          <p:nvPr/>
        </p:nvSpPr>
        <p:spPr>
          <a:xfrm>
            <a:off x="8191500" y="2552700"/>
            <a:ext cx="344805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4F5BCAE0-78AA-466E-854A-9BE195D7C3CF}"/>
              </a:ext>
            </a:extLst>
          </p:cNvPr>
          <p:cNvSpPr>
            <a:spLocks noGrp="1"/>
          </p:cNvSpPr>
          <p:nvPr/>
        </p:nvSpPr>
        <p:spPr>
          <a:xfrm>
            <a:off x="8191500" y="2857500"/>
            <a:ext cx="34480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Изменение баланса сил: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E317143D-1354-415D-85FB-CD845D4C1ED8}"/>
              </a:ext>
            </a:extLst>
          </p:cNvPr>
          <p:cNvSpPr>
            <a:spLocks noGrp="1"/>
          </p:cNvSpPr>
          <p:nvPr/>
        </p:nvSpPr>
        <p:spPr>
          <a:xfrm>
            <a:off x="8191500" y="3710178"/>
            <a:ext cx="3448050" cy="15339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утрата южанами влияния в Конгрессе из-за роста населения Севера.</a:t>
            </a:r>
          </a:p>
        </p:txBody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88A06898-9F80-4736-8008-77052FE6F03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32984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urce-text">
            <a:extLst>
              <a:ext uri="{FF2B5EF4-FFF2-40B4-BE49-F238E27FC236}">
                <a16:creationId xmlns:a16="http://schemas.microsoft.com/office/drawing/2014/main" id="{9D9B820A-BBD7-4813-8561-5B9E881DFA56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Причины Гражданской 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C89FF0-1040-4DA6-A861-EC0BABB3736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A4FBE573-0177-4666-A294-E4ED990771B1}"/>
              </a:ext>
            </a:extLst>
          </p:cNvPr>
          <p:cNvSpPr>
            <a:spLocks noGrp="1"/>
          </p:cNvSpPr>
          <p:nvPr/>
        </p:nvSpPr>
        <p:spPr>
          <a:xfrm>
            <a:off x="533400" y="16097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32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Идеологические разногласия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388E3A-B348-4135-8566-1564416DED5D}"/>
              </a:ext>
            </a:extLst>
          </p:cNvPr>
          <p:cNvSpPr>
            <a:spLocks noGrp="1"/>
          </p:cNvSpPr>
          <p:nvPr/>
        </p:nvSpPr>
        <p:spPr>
          <a:xfrm>
            <a:off x="533400" y="2495550"/>
            <a:ext cx="5372100" cy="38100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E67D9D01-55AD-401E-98E0-006C88DDD845}"/>
              </a:ext>
            </a:extLst>
          </p:cNvPr>
          <p:cNvSpPr>
            <a:spLocks noGrp="1"/>
          </p:cNvSpPr>
          <p:nvPr/>
        </p:nvSpPr>
        <p:spPr>
          <a:xfrm>
            <a:off x="533400" y="2714625"/>
            <a:ext cx="53721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Конфликт идентичностей: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5BBBED0B-8A81-4A3F-AD25-EEC26B75D7EE}"/>
              </a:ext>
            </a:extLst>
          </p:cNvPr>
          <p:cNvSpPr>
            <a:spLocks noGrp="1"/>
          </p:cNvSpPr>
          <p:nvPr/>
        </p:nvSpPr>
        <p:spPr>
          <a:xfrm>
            <a:off x="533400" y="3187256"/>
            <a:ext cx="5372100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противостояние «южного джентльмена» и «янки».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A931CE8-CB21-4A1C-B1A4-4DFC176B36F4}"/>
              </a:ext>
            </a:extLst>
          </p:cNvPr>
          <p:cNvSpPr>
            <a:spLocks noGrp="1"/>
          </p:cNvSpPr>
          <p:nvPr/>
        </p:nvSpPr>
        <p:spPr>
          <a:xfrm>
            <a:off x="6286500" y="2495550"/>
            <a:ext cx="5372100" cy="3810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20A4FBFC-47E3-4DD5-A7AE-C68F8F5E538E}"/>
              </a:ext>
            </a:extLst>
          </p:cNvPr>
          <p:cNvSpPr>
            <a:spLocks noGrp="1"/>
          </p:cNvSpPr>
          <p:nvPr/>
        </p:nvSpPr>
        <p:spPr>
          <a:xfrm>
            <a:off x="6286500" y="2714625"/>
            <a:ext cx="53721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1">
                <a:solidFill>
                  <a:srgbClr val="087F89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087F89"/>
                </a:solidFill>
                <a:latin typeface="Calibri"/>
                <a:ea typeface="Calibri"/>
                <a:cs typeface="Calibri"/>
              </a:rPr>
              <a:t>Рабство как институт: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DD69E6FC-012D-4ACE-AB6B-61E6515E4957}"/>
              </a:ext>
            </a:extLst>
          </p:cNvPr>
          <p:cNvSpPr>
            <a:spLocks noGrp="1"/>
          </p:cNvSpPr>
          <p:nvPr/>
        </p:nvSpPr>
        <p:spPr>
          <a:xfrm>
            <a:off x="6286500" y="3187256"/>
            <a:ext cx="5372100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разные взгляды на рабовладение как экономическую систему.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C38537D-1DB6-4334-89BC-55708AE7B17B}"/>
              </a:ext>
            </a:extLst>
          </p:cNvPr>
          <p:cNvSpPr>
            <a:spLocks noGrp="1"/>
          </p:cNvSpPr>
          <p:nvPr/>
        </p:nvSpPr>
        <p:spPr>
          <a:xfrm>
            <a:off x="533400" y="4438650"/>
            <a:ext cx="5372100" cy="38100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3EAD254C-2CA4-4015-B08A-FCF631AF735E}"/>
              </a:ext>
            </a:extLst>
          </p:cNvPr>
          <p:cNvSpPr>
            <a:spLocks noGrp="1"/>
          </p:cNvSpPr>
          <p:nvPr/>
        </p:nvSpPr>
        <p:spPr>
          <a:xfrm>
            <a:off x="533400" y="4657725"/>
            <a:ext cx="53721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Отмена Миссурийского компромисса: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99C5B2B8-23A2-4C95-B5F4-6D09ACD87CA6}"/>
              </a:ext>
            </a:extLst>
          </p:cNvPr>
          <p:cNvSpPr>
            <a:spLocks noGrp="1"/>
          </p:cNvSpPr>
          <p:nvPr/>
        </p:nvSpPr>
        <p:spPr>
          <a:xfrm>
            <a:off x="533400" y="5130356"/>
            <a:ext cx="5372100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отказ от баланса между свободными и рабовладельческими штатами.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84B2271-4DB7-4FA1-95C7-95A81A5DC243}"/>
              </a:ext>
            </a:extLst>
          </p:cNvPr>
          <p:cNvSpPr>
            <a:spLocks noGrp="1"/>
          </p:cNvSpPr>
          <p:nvPr/>
        </p:nvSpPr>
        <p:spPr>
          <a:xfrm>
            <a:off x="6286500" y="4438650"/>
            <a:ext cx="5372100" cy="38100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9A368135-8E13-4B82-9A1D-95AD8F233CB2}"/>
              </a:ext>
            </a:extLst>
          </p:cNvPr>
          <p:cNvSpPr>
            <a:spLocks noGrp="1"/>
          </p:cNvSpPr>
          <p:nvPr/>
        </p:nvSpPr>
        <p:spPr>
          <a:xfrm>
            <a:off x="6286500" y="4657725"/>
            <a:ext cx="5372100" cy="4154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1">
                <a:solidFill>
                  <a:srgbClr val="087F89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087F89"/>
                </a:solidFill>
                <a:latin typeface="Calibri"/>
                <a:ea typeface="Calibri"/>
                <a:cs typeface="Calibri"/>
              </a:rPr>
              <a:t>Принцип суверенитета:</a:t>
            </a:r>
          </a:p>
        </p:txBody>
      </p:sp>
      <p:sp>
        <p:nvSpPr>
          <p:cNvPr id="15" name="source-text">
            <a:extLst>
              <a:ext uri="{FF2B5EF4-FFF2-40B4-BE49-F238E27FC236}">
                <a16:creationId xmlns:a16="http://schemas.microsoft.com/office/drawing/2014/main" id="{CF772560-1996-4F16-9DC6-0A941979BDAA}"/>
              </a:ext>
            </a:extLst>
          </p:cNvPr>
          <p:cNvSpPr>
            <a:spLocks noGrp="1"/>
          </p:cNvSpPr>
          <p:nvPr/>
        </p:nvSpPr>
        <p:spPr>
          <a:xfrm>
            <a:off x="6286500" y="5130356"/>
            <a:ext cx="5372100" cy="773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переход права решения о статусе штата к поселенцам.</a:t>
            </a:r>
          </a:p>
        </p:txBody>
      </p:sp>
      <p:sp>
        <p:nvSpPr>
          <p:cNvPr id="16" name="source-text">
            <a:extLst>
              <a:ext uri="{FF2B5EF4-FFF2-40B4-BE49-F238E27FC236}">
                <a16:creationId xmlns:a16="http://schemas.microsoft.com/office/drawing/2014/main" id="{BDFD6621-9A07-4EF2-B8A6-5B1BA3202713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62372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text">
            <a:extLst>
              <a:ext uri="{FF2B5EF4-FFF2-40B4-BE49-F238E27FC236}">
                <a16:creationId xmlns:a16="http://schemas.microsoft.com/office/drawing/2014/main" id="{A69CBF5D-F5E7-4507-8E8C-91E40D0BC770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Причины Гражданской 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01D407-8DD9-4DA9-BFCE-076D00556B1F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5576DCBC-44A4-4FF7-B15C-25D3C89A42AF}"/>
              </a:ext>
            </a:extLst>
          </p:cNvPr>
          <p:cNvSpPr>
            <a:spLocks noGrp="1"/>
          </p:cNvSpPr>
          <p:nvPr/>
        </p:nvSpPr>
        <p:spPr>
          <a:xfrm>
            <a:off x="4467225" y="1695450"/>
            <a:ext cx="71913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75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Важные особенности конфликта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2252663"/>
            <a:ext cx="3371850" cy="3371850"/>
          </a:xfrm>
          <a:prstGeom prst="rect">
            <a:avLst/>
          </a:prstGeom>
        </p:spPr>
      </p:pic>
      <p:sp>
        <p:nvSpPr>
          <p:cNvPr id="5" name="source-text">
            <a:extLst>
              <a:ext uri="{FF2B5EF4-FFF2-40B4-BE49-F238E27FC236}">
                <a16:creationId xmlns:a16="http://schemas.microsoft.com/office/drawing/2014/main" id="{1559A1C9-3059-4CB3-AFEA-27A10AD54069}"/>
              </a:ext>
            </a:extLst>
          </p:cNvPr>
          <p:cNvSpPr>
            <a:spLocks noGrp="1"/>
          </p:cNvSpPr>
          <p:nvPr/>
        </p:nvSpPr>
        <p:spPr>
          <a:xfrm>
            <a:off x="4467225" y="2543175"/>
            <a:ext cx="7191375" cy="11158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3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Расовые взгляды:</a:t>
            </a:r>
            <a:r>
              <a:rPr sz="24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даже противники рабства, как Линкольн, не видели возможности равноправного сосуществования рас.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B3A47D17-2E04-4228-899D-BB2D20C6E6C0}"/>
              </a:ext>
            </a:extLst>
          </p:cNvPr>
          <p:cNvSpPr>
            <a:spLocks noGrp="1"/>
          </p:cNvSpPr>
          <p:nvPr/>
        </p:nvSpPr>
        <p:spPr>
          <a:xfrm>
            <a:off x="4467225" y="3982879"/>
            <a:ext cx="7191375" cy="7629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3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Экономический фактор:</a:t>
            </a:r>
            <a:r>
              <a:rPr sz="24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война была прежде всего конфликтом интересов белых американцев.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2B9A937B-072E-4233-A9DB-B5AF336647E4}"/>
              </a:ext>
            </a:extLst>
          </p:cNvPr>
          <p:cNvSpPr>
            <a:spLocks noGrp="1"/>
          </p:cNvSpPr>
          <p:nvPr/>
        </p:nvSpPr>
        <p:spPr>
          <a:xfrm>
            <a:off x="4467225" y="5069681"/>
            <a:ext cx="7191375" cy="7629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3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43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Обострение противоречий:</a:t>
            </a:r>
            <a:r>
              <a:rPr sz="243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постепенное разрушение общих интересов между Севером и Югом.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B1683362-14AF-4BEF-B047-0980249E44C7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14010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text">
            <a:extLst>
              <a:ext uri="{FF2B5EF4-FFF2-40B4-BE49-F238E27FC236}">
                <a16:creationId xmlns:a16="http://schemas.microsoft.com/office/drawing/2014/main" id="{C3BF9414-AE22-45B0-BF5F-C0D397DF74D3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Гражданская война 1861—1865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18F816-CE59-4DA1-9297-8AC286CEBE6A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BDC9B3-6EC5-4E3D-BEE5-91291E6B06CC}"/>
              </a:ext>
            </a:extLst>
          </p:cNvPr>
          <p:cNvSpPr>
            <a:spLocks noGrp="1"/>
          </p:cNvSpPr>
          <p:nvPr/>
        </p:nvSpPr>
        <p:spPr>
          <a:xfrm>
            <a:off x="533400" y="1704975"/>
            <a:ext cx="5019675" cy="4495800"/>
          </a:xfrm>
          <a:prstGeom prst="rect">
            <a:avLst/>
          </a:prstGeom>
          <a:solidFill>
            <a:srgbClr val="163F79"/>
          </a:solidFill>
          <a:ln w="0">
            <a:noFill/>
          </a:ln>
        </p:spPr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19109D63-8857-4C99-84D1-9DDCD44DE573}"/>
              </a:ext>
            </a:extLst>
          </p:cNvPr>
          <p:cNvSpPr>
            <a:spLocks noGrp="1"/>
          </p:cNvSpPr>
          <p:nvPr/>
        </p:nvSpPr>
        <p:spPr>
          <a:xfrm>
            <a:off x="790575" y="1971675"/>
            <a:ext cx="45053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625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2625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Причины и цели войны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1652FB0B-EC2C-4492-9849-01CE82A8D955}"/>
              </a:ext>
            </a:extLst>
          </p:cNvPr>
          <p:cNvSpPr>
            <a:spLocks noGrp="1"/>
          </p:cNvSpPr>
          <p:nvPr/>
        </p:nvSpPr>
        <p:spPr>
          <a:xfrm>
            <a:off x="790575" y="3086100"/>
            <a:ext cx="450532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Первый этап (до 1862 года):</a:t>
            </a: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восстановление единства США.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1786D972-916D-49A6-A432-2ED5E8CFD88F}"/>
              </a:ext>
            </a:extLst>
          </p:cNvPr>
          <p:cNvSpPr>
            <a:spLocks noGrp="1"/>
          </p:cNvSpPr>
          <p:nvPr/>
        </p:nvSpPr>
        <p:spPr>
          <a:xfrm>
            <a:off x="790575" y="4224528"/>
            <a:ext cx="450532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Второй этап (с 1862 года):</a:t>
            </a:r>
            <a:r>
              <a:rPr sz="255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борьба против рабства.</a:t>
            </a:r>
          </a:p>
        </p:txBody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49392A0C-11A6-49A6-BB18-3B975B666E1C}"/>
              </a:ext>
            </a:extLst>
          </p:cNvPr>
          <p:cNvSpPr>
            <a:spLocks noGrp="1"/>
          </p:cNvSpPr>
          <p:nvPr/>
        </p:nvSpPr>
        <p:spPr>
          <a:xfrm>
            <a:off x="6048375" y="1762125"/>
            <a:ext cx="56102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1">
                <a:solidFill>
                  <a:srgbClr val="7F2E42"/>
                </a:solidFill>
                <a:latin typeface="Georgia"/>
                <a:ea typeface="Georgia"/>
                <a:cs typeface="Georgia"/>
              </a:defRPr>
            </a:pPr>
            <a:r>
              <a:rPr sz="2775" b="1">
                <a:solidFill>
                  <a:srgbClr val="7F2E42"/>
                </a:solidFill>
                <a:latin typeface="Georgia"/>
                <a:ea typeface="Georgia"/>
                <a:cs typeface="Georgia"/>
              </a:rPr>
              <a:t>Силы сторон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82A530E6-C0A8-441E-B9E6-70AA6816DF24}"/>
              </a:ext>
            </a:extLst>
          </p:cNvPr>
          <p:cNvSpPr>
            <a:spLocks noGrp="1"/>
          </p:cNvSpPr>
          <p:nvPr/>
        </p:nvSpPr>
        <p:spPr>
          <a:xfrm>
            <a:off x="6048375" y="2838450"/>
            <a:ext cx="5610225" cy="11810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8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8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Превосходство Севера:</a:t>
            </a:r>
            <a:r>
              <a:rPr sz="258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двойное преимущество по численности населения, развитая промышленность.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DA302A85-BC4F-4ADD-8CFE-D53A1869D713}"/>
              </a:ext>
            </a:extLst>
          </p:cNvPr>
          <p:cNvSpPr>
            <a:spLocks noGrp="1"/>
          </p:cNvSpPr>
          <p:nvPr/>
        </p:nvSpPr>
        <p:spPr>
          <a:xfrm>
            <a:off x="6048375" y="4390930"/>
            <a:ext cx="5610225" cy="11810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88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88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Преимущества Юга:</a:t>
            </a:r>
            <a:r>
              <a:rPr sz="2588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опытные военные, талантливые офицеры (включая генерала Р. Ли).</a:t>
            </a:r>
          </a:p>
        </p:txBody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13FF5EEC-76FA-4460-9BDD-84AA60A9C277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71141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ource-text">
            <a:extLst>
              <a:ext uri="{FF2B5EF4-FFF2-40B4-BE49-F238E27FC236}">
                <a16:creationId xmlns:a16="http://schemas.microsoft.com/office/drawing/2014/main" id="{BEF0365D-DE98-4996-ABEB-A918D46D6692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Гражданская война 1861—1865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A085EC-C46D-483B-896A-4F662B4DC87B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9DCB929E-9977-478B-A426-E6690695A1C0}"/>
              </a:ext>
            </a:extLst>
          </p:cNvPr>
          <p:cNvSpPr>
            <a:spLocks noGrp="1"/>
          </p:cNvSpPr>
          <p:nvPr/>
        </p:nvSpPr>
        <p:spPr>
          <a:xfrm>
            <a:off x="533400" y="1685925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7F2E42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7F2E42"/>
                </a:solidFill>
                <a:latin typeface="Calibri"/>
                <a:ea typeface="Calibri"/>
                <a:cs typeface="Calibri"/>
              </a:rPr>
              <a:t>Важные события и реформы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A557F-EBBF-42EA-843E-712579BA8E4B}"/>
              </a:ext>
            </a:extLst>
          </p:cNvPr>
          <p:cNvSpPr>
            <a:spLocks noGrp="1"/>
          </p:cNvSpPr>
          <p:nvPr/>
        </p:nvSpPr>
        <p:spPr>
          <a:xfrm>
            <a:off x="742950" y="3362325"/>
            <a:ext cx="104394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5EBE2E28-C97F-4828-8CF9-D61310756ED1}"/>
              </a:ext>
            </a:extLst>
          </p:cNvPr>
          <p:cNvSpPr>
            <a:spLocks noGrp="1"/>
          </p:cNvSpPr>
          <p:nvPr/>
        </p:nvSpPr>
        <p:spPr>
          <a:xfrm>
            <a:off x="533400" y="2657475"/>
            <a:ext cx="34671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9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9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1862 год: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28A8F17-1A56-41C3-A25A-3EB5AFE74B21}"/>
              </a:ext>
            </a:extLst>
          </p:cNvPr>
          <p:cNvSpPr>
            <a:spLocks noGrp="1"/>
          </p:cNvSpPr>
          <p:nvPr/>
        </p:nvSpPr>
        <p:spPr>
          <a:xfrm>
            <a:off x="666750" y="3276600"/>
            <a:ext cx="180975" cy="180975"/>
          </a:xfrm>
          <a:prstGeom prst="ellipse">
            <a:avLst/>
          </a:prstGeom>
          <a:solidFill>
            <a:srgbClr val="163F79"/>
          </a:solidFill>
          <a:ln w="19050">
            <a:solidFill>
              <a:srgbClr val="F7F1E5"/>
            </a:solidFill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0BCE3D36-A0C4-42DF-BC4E-B353FAEB8872}"/>
              </a:ext>
            </a:extLst>
          </p:cNvPr>
          <p:cNvSpPr>
            <a:spLocks noGrp="1"/>
          </p:cNvSpPr>
          <p:nvPr/>
        </p:nvSpPr>
        <p:spPr>
          <a:xfrm>
            <a:off x="533400" y="3895725"/>
            <a:ext cx="3467100" cy="12298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принятие Гомстед-акта (право на участок земли 160 акров).</a:t>
            </a:r>
          </a:p>
        </p:txBody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597BB3AD-AA1C-4D1C-B621-09D840B251BE}"/>
              </a:ext>
            </a:extLst>
          </p:cNvPr>
          <p:cNvSpPr>
            <a:spLocks noGrp="1"/>
          </p:cNvSpPr>
          <p:nvPr/>
        </p:nvSpPr>
        <p:spPr>
          <a:xfrm>
            <a:off x="4362450" y="2657475"/>
            <a:ext cx="34671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900" b="1">
                <a:solidFill>
                  <a:srgbClr val="087F89"/>
                </a:solidFill>
                <a:latin typeface="Georgia"/>
                <a:ea typeface="Georgia"/>
                <a:cs typeface="Georgia"/>
              </a:defRPr>
            </a:pPr>
            <a:r>
              <a:rPr sz="3900" b="1">
                <a:solidFill>
                  <a:srgbClr val="087F89"/>
                </a:solidFill>
                <a:latin typeface="Georgia"/>
                <a:ea typeface="Georgia"/>
                <a:cs typeface="Georgia"/>
              </a:rPr>
              <a:t>1863 год: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1A08F2D-2D4F-4B1C-9109-907AB3736A32}"/>
              </a:ext>
            </a:extLst>
          </p:cNvPr>
          <p:cNvSpPr>
            <a:spLocks noGrp="1"/>
          </p:cNvSpPr>
          <p:nvPr/>
        </p:nvSpPr>
        <p:spPr>
          <a:xfrm>
            <a:off x="4495800" y="3276600"/>
            <a:ext cx="180975" cy="180975"/>
          </a:xfrm>
          <a:prstGeom prst="ellipse">
            <a:avLst/>
          </a:prstGeom>
          <a:solidFill>
            <a:srgbClr val="087F89"/>
          </a:solidFill>
          <a:ln w="19050">
            <a:solidFill>
              <a:srgbClr val="F7F1E5"/>
            </a:solidFill>
          </a:ln>
        </p:spPr>
      </p:sp>
      <p:sp>
        <p:nvSpPr>
          <p:cNvPr id="10" name="source-text">
            <a:extLst>
              <a:ext uri="{FF2B5EF4-FFF2-40B4-BE49-F238E27FC236}">
                <a16:creationId xmlns:a16="http://schemas.microsoft.com/office/drawing/2014/main" id="{4DB5D211-96CC-4DB9-A589-4404411EA5BE}"/>
              </a:ext>
            </a:extLst>
          </p:cNvPr>
          <p:cNvSpPr>
            <a:spLocks noGrp="1"/>
          </p:cNvSpPr>
          <p:nvPr/>
        </p:nvSpPr>
        <p:spPr>
          <a:xfrm>
            <a:off x="4362450" y="3895725"/>
            <a:ext cx="3467100" cy="12298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прокламация об освобождении рабов южных штатов.</a:t>
            </a:r>
          </a:p>
        </p:txBody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D78D7617-7128-42DC-8527-7186B2E302B0}"/>
              </a:ext>
            </a:extLst>
          </p:cNvPr>
          <p:cNvSpPr>
            <a:spLocks noGrp="1"/>
          </p:cNvSpPr>
          <p:nvPr/>
        </p:nvSpPr>
        <p:spPr>
          <a:xfrm>
            <a:off x="8191500" y="2657475"/>
            <a:ext cx="34671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900" b="1">
                <a:solidFill>
                  <a:srgbClr val="7F2E42"/>
                </a:solidFill>
                <a:latin typeface="Georgia"/>
                <a:ea typeface="Georgia"/>
                <a:cs typeface="Georgia"/>
              </a:defRPr>
            </a:pPr>
            <a:r>
              <a:rPr sz="3900" b="1">
                <a:solidFill>
                  <a:srgbClr val="7F2E42"/>
                </a:solidFill>
                <a:latin typeface="Georgia"/>
                <a:ea typeface="Georgia"/>
                <a:cs typeface="Georgia"/>
              </a:rPr>
              <a:t>1865 год: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A22C583-BD8B-4B35-9888-BE0FC89816CC}"/>
              </a:ext>
            </a:extLst>
          </p:cNvPr>
          <p:cNvSpPr>
            <a:spLocks noGrp="1"/>
          </p:cNvSpPr>
          <p:nvPr/>
        </p:nvSpPr>
        <p:spPr>
          <a:xfrm>
            <a:off x="8324850" y="3276600"/>
            <a:ext cx="180975" cy="180975"/>
          </a:xfrm>
          <a:prstGeom prst="ellipse">
            <a:avLst/>
          </a:prstGeom>
          <a:solidFill>
            <a:srgbClr val="7F2E42"/>
          </a:solidFill>
          <a:ln w="19050">
            <a:solidFill>
              <a:srgbClr val="F7F1E5"/>
            </a:solidFill>
          </a:ln>
        </p:spPr>
      </p:sp>
      <p:sp>
        <p:nvSpPr>
          <p:cNvPr id="13" name="source-text">
            <a:extLst>
              <a:ext uri="{FF2B5EF4-FFF2-40B4-BE49-F238E27FC236}">
                <a16:creationId xmlns:a16="http://schemas.microsoft.com/office/drawing/2014/main" id="{6C32F0CF-A028-4CBA-B15E-6CC4279F947F}"/>
              </a:ext>
            </a:extLst>
          </p:cNvPr>
          <p:cNvSpPr>
            <a:spLocks noGrp="1"/>
          </p:cNvSpPr>
          <p:nvPr/>
        </p:nvSpPr>
        <p:spPr>
          <a:xfrm>
            <a:off x="8191500" y="3895725"/>
            <a:ext cx="3467100" cy="12298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принятие 13-й поправки (запрет рабства).</a:t>
            </a:r>
          </a:p>
        </p:txBody>
      </p:sp>
      <p:sp>
        <p:nvSpPr>
          <p:cNvPr id="14" name="source-text">
            <a:extLst>
              <a:ext uri="{FF2B5EF4-FFF2-40B4-BE49-F238E27FC236}">
                <a16:creationId xmlns:a16="http://schemas.microsoft.com/office/drawing/2014/main" id="{FB016689-7B9C-48E2-AF7F-3CC5557C8CE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4474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text">
            <a:extLst>
              <a:ext uri="{FF2B5EF4-FFF2-40B4-BE49-F238E27FC236}">
                <a16:creationId xmlns:a16="http://schemas.microsoft.com/office/drawing/2014/main" id="{6750E83A-DB03-4492-BCD6-21A00AFEC109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163F79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63F79"/>
                </a:solidFill>
                <a:latin typeface="Georgia"/>
                <a:ea typeface="Georgia"/>
                <a:cs typeface="Georgia"/>
              </a:rPr>
              <a:t>Гражданская война 1861—1865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0227E6-4F2E-4648-BE34-01AC72F76F2E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087F89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D9D90791-3A63-401E-9BA4-19E84D237512}"/>
              </a:ext>
            </a:extLst>
          </p:cNvPr>
          <p:cNvSpPr>
            <a:spLocks noGrp="1"/>
          </p:cNvSpPr>
          <p:nvPr/>
        </p:nvSpPr>
        <p:spPr>
          <a:xfrm>
            <a:off x="533400" y="1695450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1">
                <a:solidFill>
                  <a:srgbClr val="7F2E42"/>
                </a:solidFill>
                <a:latin typeface="Georgia"/>
                <a:ea typeface="Georgia"/>
                <a:cs typeface="Georgia"/>
              </a:defRPr>
            </a:pPr>
            <a:r>
              <a:rPr sz="2700" b="1">
                <a:solidFill>
                  <a:srgbClr val="7F2E42"/>
                </a:solidFill>
                <a:latin typeface="Georgia"/>
                <a:ea typeface="Georgia"/>
                <a:cs typeface="Georgia"/>
              </a:rPr>
              <a:t>Жестокость войны</a:t>
            </a:r>
          </a:p>
        </p:txBody>
      </p:sp>
      <p:sp>
        <p:nvSpPr>
          <p:cNvPr id="4" name="source-text">
            <a:extLst>
              <a:ext uri="{FF2B5EF4-FFF2-40B4-BE49-F238E27FC236}">
                <a16:creationId xmlns:a16="http://schemas.microsoft.com/office/drawing/2014/main" id="{97D1D584-0923-4E09-90BE-955AB76397BC}"/>
              </a:ext>
            </a:extLst>
          </p:cNvPr>
          <p:cNvSpPr>
            <a:spLocks noGrp="1"/>
          </p:cNvSpPr>
          <p:nvPr/>
        </p:nvSpPr>
        <p:spPr>
          <a:xfrm>
            <a:off x="533400" y="2686050"/>
            <a:ext cx="11125200" cy="4263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Военные методы: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введение всеобщей воинской повинности.</a:t>
            </a:r>
          </a:p>
        </p:txBody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AC007C86-2AD2-407B-9A66-E7434193C55D}"/>
              </a:ext>
            </a:extLst>
          </p:cNvPr>
          <p:cNvSpPr>
            <a:spLocks noGrp="1"/>
          </p:cNvSpPr>
          <p:nvPr/>
        </p:nvSpPr>
        <p:spPr>
          <a:xfrm>
            <a:off x="533400" y="3407664"/>
            <a:ext cx="11125200" cy="4263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Тактика Шермана: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применение тактики «выжженной земли».</a:t>
            </a:r>
          </a:p>
        </p:txBody>
      </p:sp>
      <p:sp>
        <p:nvSpPr>
          <p:cNvPr id="6" name="source-text">
            <a:extLst>
              <a:ext uri="{FF2B5EF4-FFF2-40B4-BE49-F238E27FC236}">
                <a16:creationId xmlns:a16="http://schemas.microsoft.com/office/drawing/2014/main" id="{82E9E03A-45DF-495D-AA6E-13D230439FCA}"/>
              </a:ext>
            </a:extLst>
          </p:cNvPr>
          <p:cNvSpPr>
            <a:spLocks noGrp="1"/>
          </p:cNvSpPr>
          <p:nvPr/>
        </p:nvSpPr>
        <p:spPr>
          <a:xfrm>
            <a:off x="533400" y="4129278"/>
            <a:ext cx="11125200" cy="4263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172E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Концентрационные лагеря:</a:t>
            </a:r>
            <a:r>
              <a:rPr sz="2550" b="0">
                <a:solidFill>
                  <a:srgbClr val="172E40"/>
                </a:solidFill>
                <a:latin typeface="Calibri"/>
                <a:ea typeface="Calibri"/>
                <a:cs typeface="Calibri"/>
              </a:rPr>
              <a:t> появление первых лагерей для военнопленных.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EC63E31-8770-4FCC-9C4A-9BB77BAB7AEC}"/>
              </a:ext>
            </a:extLst>
          </p:cNvPr>
          <p:cNvSpPr>
            <a:spLocks noGrp="1"/>
          </p:cNvSpPr>
          <p:nvPr/>
        </p:nvSpPr>
        <p:spPr>
          <a:xfrm>
            <a:off x="533400" y="5153025"/>
            <a:ext cx="11125200" cy="1028700"/>
          </a:xfrm>
          <a:prstGeom prst="rect">
            <a:avLst/>
          </a:prstGeom>
          <a:solidFill>
            <a:srgbClr val="7F2E42"/>
          </a:solidFill>
          <a:ln w="0">
            <a:noFill/>
          </a:ln>
        </p:spPr>
      </p:sp>
      <p:sp>
        <p:nvSpPr>
          <p:cNvPr id="8" name="source-text">
            <a:extLst>
              <a:ext uri="{FF2B5EF4-FFF2-40B4-BE49-F238E27FC236}">
                <a16:creationId xmlns:a16="http://schemas.microsoft.com/office/drawing/2014/main" id="{3F9F0385-9F20-469E-9261-AD604BDDD9F4}"/>
              </a:ext>
            </a:extLst>
          </p:cNvPr>
          <p:cNvSpPr>
            <a:spLocks noGrp="1"/>
          </p:cNvSpPr>
          <p:nvPr/>
        </p:nvSpPr>
        <p:spPr>
          <a:xfrm>
            <a:off x="781050" y="5353050"/>
            <a:ext cx="106299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Жертвы войны: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около 620–750 тысяч военных и тысячи гражданских.</a:t>
            </a:r>
          </a:p>
        </p:txBody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544AF959-1FA9-414D-8FCA-79EF78361C4D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6D6962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6D6962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66667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text">
            <a:extLst>
              <a:ext uri="{FF2B5EF4-FFF2-40B4-BE49-F238E27FC236}">
                <a16:creationId xmlns:a16="http://schemas.microsoft.com/office/drawing/2014/main" id="{33454C8D-BDE1-472E-8962-E94499CFD034}"/>
              </a:ext>
            </a:extLst>
          </p:cNvPr>
          <p:cNvSpPr>
            <a:spLocks noGrp="1"/>
          </p:cNvSpPr>
          <p:nvPr/>
        </p:nvSpPr>
        <p:spPr>
          <a:xfrm>
            <a:off x="533400" y="34290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300" b="1">
                <a:solidFill>
                  <a:srgbClr val="F7F1E5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7F1E5"/>
                </a:solidFill>
                <a:latin typeface="Georgia"/>
                <a:ea typeface="Georgia"/>
                <a:cs typeface="Georgia"/>
              </a:rPr>
              <a:t>Гражданская война 1861—1865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6F5202-792E-43B1-9870-D52168A9BC55}"/>
              </a:ext>
            </a:extLst>
          </p:cNvPr>
          <p:cNvSpPr>
            <a:spLocks noGrp="1"/>
          </p:cNvSpPr>
          <p:nvPr/>
        </p:nvSpPr>
        <p:spPr>
          <a:xfrm>
            <a:off x="533400" y="1371600"/>
            <a:ext cx="11125200" cy="28575"/>
          </a:xfrm>
          <a:prstGeom prst="rect">
            <a:avLst/>
          </a:prstGeom>
          <a:solidFill>
            <a:srgbClr val="C49342"/>
          </a:solidFill>
          <a:ln w="0">
            <a:noFill/>
          </a:ln>
        </p:spPr>
      </p:sp>
      <p:sp>
        <p:nvSpPr>
          <p:cNvPr id="3" name="source-text">
            <a:extLst>
              <a:ext uri="{FF2B5EF4-FFF2-40B4-BE49-F238E27FC236}">
                <a16:creationId xmlns:a16="http://schemas.microsoft.com/office/drawing/2014/main" id="{C58776B1-CCF3-4D73-B2BE-2C5E041CFAC5}"/>
              </a:ext>
            </a:extLst>
          </p:cNvPr>
          <p:cNvSpPr>
            <a:spLocks noGrp="1"/>
          </p:cNvSpPr>
          <p:nvPr/>
        </p:nvSpPr>
        <p:spPr>
          <a:xfrm>
            <a:off x="533400" y="1685925"/>
            <a:ext cx="111252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1">
                <a:solidFill>
                  <a:srgbClr val="C49342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C49342"/>
                </a:solidFill>
                <a:latin typeface="Calibri"/>
                <a:ea typeface="Calibri"/>
                <a:cs typeface="Calibri"/>
              </a:rPr>
              <a:t>Ключевые сражения и итоги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0E38AD-9725-4161-B0B8-7C2108CB24B2}"/>
              </a:ext>
            </a:extLst>
          </p:cNvPr>
          <p:cNvSpPr>
            <a:spLocks noGrp="1"/>
          </p:cNvSpPr>
          <p:nvPr/>
        </p:nvSpPr>
        <p:spPr>
          <a:xfrm>
            <a:off x="533400" y="2466975"/>
            <a:ext cx="11125200" cy="9525"/>
          </a:xfrm>
          <a:prstGeom prst="rect">
            <a:avLst/>
          </a:prstGeom>
          <a:solidFill>
            <a:srgbClr val="64748C"/>
          </a:solidFill>
          <a:ln w="0">
            <a:noFill/>
          </a:ln>
        </p:spPr>
      </p:sp>
      <p:sp>
        <p:nvSpPr>
          <p:cNvPr id="5" name="source-text">
            <a:extLst>
              <a:ext uri="{FF2B5EF4-FFF2-40B4-BE49-F238E27FC236}">
                <a16:creationId xmlns:a16="http://schemas.microsoft.com/office/drawing/2014/main" id="{BEE3477B-195A-4E38-98F6-4C6DB53D66FC}"/>
              </a:ext>
            </a:extLst>
          </p:cNvPr>
          <p:cNvSpPr>
            <a:spLocks noGrp="1"/>
          </p:cNvSpPr>
          <p:nvPr/>
        </p:nvSpPr>
        <p:spPr>
          <a:xfrm>
            <a:off x="533400" y="2619375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1863 год: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победа северян в битве при Геттисберге.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60EAB9-B241-4F48-AEFB-DB8F0A5A1B6F}"/>
              </a:ext>
            </a:extLst>
          </p:cNvPr>
          <p:cNvSpPr>
            <a:spLocks noGrp="1"/>
          </p:cNvSpPr>
          <p:nvPr/>
        </p:nvSpPr>
        <p:spPr>
          <a:xfrm>
            <a:off x="533400" y="3381375"/>
            <a:ext cx="11125200" cy="9525"/>
          </a:xfrm>
          <a:prstGeom prst="rect">
            <a:avLst/>
          </a:prstGeom>
          <a:solidFill>
            <a:srgbClr val="64748C"/>
          </a:solidFill>
          <a:ln w="0">
            <a:noFill/>
          </a:ln>
        </p:spPr>
      </p:sp>
      <p:sp>
        <p:nvSpPr>
          <p:cNvPr id="7" name="source-text">
            <a:extLst>
              <a:ext uri="{FF2B5EF4-FFF2-40B4-BE49-F238E27FC236}">
                <a16:creationId xmlns:a16="http://schemas.microsoft.com/office/drawing/2014/main" id="{117D1505-8C04-4E89-B343-7F414463B51D}"/>
              </a:ext>
            </a:extLst>
          </p:cNvPr>
          <p:cNvSpPr>
            <a:spLocks noGrp="1"/>
          </p:cNvSpPr>
          <p:nvPr/>
        </p:nvSpPr>
        <p:spPr>
          <a:xfrm>
            <a:off x="533400" y="3533775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1864 год: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«марш к морю» генерала Шермана.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2F67F74-87FC-4D11-B2A7-4A8FBF230F90}"/>
              </a:ext>
            </a:extLst>
          </p:cNvPr>
          <p:cNvSpPr>
            <a:spLocks noGrp="1"/>
          </p:cNvSpPr>
          <p:nvPr/>
        </p:nvSpPr>
        <p:spPr>
          <a:xfrm>
            <a:off x="533400" y="4295775"/>
            <a:ext cx="11125200" cy="9525"/>
          </a:xfrm>
          <a:prstGeom prst="rect">
            <a:avLst/>
          </a:prstGeom>
          <a:solidFill>
            <a:srgbClr val="64748C"/>
          </a:solidFill>
          <a:ln w="0">
            <a:noFill/>
          </a:ln>
        </p:spPr>
      </p:sp>
      <p:sp>
        <p:nvSpPr>
          <p:cNvPr id="9" name="source-text">
            <a:extLst>
              <a:ext uri="{FF2B5EF4-FFF2-40B4-BE49-F238E27FC236}">
                <a16:creationId xmlns:a16="http://schemas.microsoft.com/office/drawing/2014/main" id="{B3DB3A23-D823-490E-BF89-350B696D4445}"/>
              </a:ext>
            </a:extLst>
          </p:cNvPr>
          <p:cNvSpPr>
            <a:spLocks noGrp="1"/>
          </p:cNvSpPr>
          <p:nvPr/>
        </p:nvSpPr>
        <p:spPr>
          <a:xfrm>
            <a:off x="533400" y="4448175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9 апреля 1865 года: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капитуляция Юга.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87C07F-599E-4F3C-823D-25E9D2B8DF4F}"/>
              </a:ext>
            </a:extLst>
          </p:cNvPr>
          <p:cNvSpPr>
            <a:spLocks noGrp="1"/>
          </p:cNvSpPr>
          <p:nvPr/>
        </p:nvSpPr>
        <p:spPr>
          <a:xfrm>
            <a:off x="533400" y="5210175"/>
            <a:ext cx="11125200" cy="9525"/>
          </a:xfrm>
          <a:prstGeom prst="rect">
            <a:avLst/>
          </a:prstGeom>
          <a:solidFill>
            <a:srgbClr val="64748C"/>
          </a:solidFill>
          <a:ln w="0">
            <a:noFill/>
          </a:ln>
        </p:spPr>
      </p:sp>
      <p:sp>
        <p:nvSpPr>
          <p:cNvPr id="11" name="source-text">
            <a:extLst>
              <a:ext uri="{FF2B5EF4-FFF2-40B4-BE49-F238E27FC236}">
                <a16:creationId xmlns:a16="http://schemas.microsoft.com/office/drawing/2014/main" id="{9ABB3EA8-9610-44D4-BB16-E57EF85C0EF7}"/>
              </a:ext>
            </a:extLst>
          </p:cNvPr>
          <p:cNvSpPr>
            <a:spLocks noGrp="1"/>
          </p:cNvSpPr>
          <p:nvPr/>
        </p:nvSpPr>
        <p:spPr>
          <a:xfrm>
            <a:off x="533400" y="5362575"/>
            <a:ext cx="11125200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F7F1E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14–15 апреля 1865 года:</a:t>
            </a:r>
            <a:r>
              <a:rPr sz="2700" b="0">
                <a:solidFill>
                  <a:srgbClr val="F7F1E5"/>
                </a:solidFill>
                <a:latin typeface="Calibri"/>
                <a:ea typeface="Calibri"/>
                <a:cs typeface="Calibri"/>
              </a:rPr>
              <a:t> убийство президента Линкольна.</a:t>
            </a:r>
          </a:p>
        </p:txBody>
      </p:sp>
      <p:sp>
        <p:nvSpPr>
          <p:cNvPr id="12" name="source-text">
            <a:extLst>
              <a:ext uri="{FF2B5EF4-FFF2-40B4-BE49-F238E27FC236}">
                <a16:creationId xmlns:a16="http://schemas.microsoft.com/office/drawing/2014/main" id="{58CAF62B-53EC-4213-8E40-E9EC4B90DDF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431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9D6C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9D6C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421025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1422</Words>
  <Application>Microsoft Office PowerPoint</Application>
  <DocSecurity>0</DocSecurity>
  <PresentationFormat>Широкоэкранный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2026-09-30T13:36:52Z</dcterms:created>
  <dcterms:modified xsi:type="dcterms:W3CDTF">2026-09-30T13:50:47Z</dcterms:modified>
</cp:coreProperties>
</file>