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810CB-7C42-1270-F01C-FFE64AE4F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82042B-7789-7045-63F2-E0BAE698E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C5FB2E-92C1-0A49-A12B-674221FF3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394F94-477F-C067-435A-E7179794E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2AE6B2-413A-A1B6-76AB-52A68694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19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44C67-862A-375A-F6C6-83F308CE5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192648-35E5-1EEC-CEE4-A1282373D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DF73FA-210E-C585-D2E8-42422758D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7C9615-DA62-1155-202E-30D449A14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13E8CE-1A96-F507-D2B6-C655FFCFB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761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E5238-900E-1378-38BD-3A849C8A5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F0D108-4BAB-7F53-AFFA-BE8228DA5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E4386F-C059-ACF0-B0C8-D20B9C7C9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C5AF74-D365-8FEE-BD15-1642C4F08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17586-CEA0-8A08-0BA6-15DCB85E5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467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42795-A62E-9BB7-81B5-19F331888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ED493F-8442-721E-2C46-89B85DC9F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193654-B063-383D-BFCC-B210B6BA6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10D5A-02B6-6D0E-5C5E-744E4BCF2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B083AA-622F-3F45-0337-5B08313D5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75FFDF-D15E-0F4E-33A7-73989BDB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75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6AC94-0EFD-B646-80A2-F63445C3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B2645B-BDEB-6AD6-28FA-265AE4DC9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4D47D4-CF0F-1D3A-0C89-A4050B4EE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0CE32C-0619-58DB-60E8-F21D0EF5CA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D3C391-7D23-EB64-F496-8EB5734CD9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E90FC7-3BF9-BF68-9CF3-1BE48E749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FAD527-8B3E-B027-1BD4-D450025F0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54BF56-477E-3B20-C56E-928E1BE2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90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5AECFE-3391-0B9C-6B1D-0153ED04F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EA6242-3FDF-9C1F-0668-C74DE94E4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0D0431-E622-E432-EF21-9A26D36F6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6F0EAD-F68D-0997-D10A-9472074B6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4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58B29FA-FF3A-F5FC-411E-6F112EA6D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9DDE74-E69B-867C-582C-01BF93BC7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573F47-8434-E9F3-CEF8-A25D76C60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26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CAC02-0257-D4E5-A277-2C3BC5F3A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6FB696-04E6-BC81-D5A2-FA152CA20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8749A9-59E9-759E-6703-91C560BDE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905B3F-127F-7D0C-671C-20120D42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F81F5F-E8F3-8188-E3AA-E55DFFAF1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9AF20F-A9A9-945B-61AE-187408988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6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312C7-E067-1CC6-D377-429F25E4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D303B2-BAFF-B816-0967-44393959F5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B2DB10-4F90-623F-B011-B2AA36347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982E91-6DF8-4BD4-92F5-C62A2DE88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D8275C-FE9B-1934-44EC-E82D6A354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436F71-0A0C-E6E6-5C8D-3940C2795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3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A5B92-4D54-3845-7E28-A642BADC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150B7C-0C3D-8D54-8CDF-BB4ABE4A4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0905D1-8049-FE40-0D00-5E929599C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3A53AB-3A4A-2938-ECD2-2002918F1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5DCF8B-4F94-D926-6392-04AF58056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01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847592-68D9-1B63-FF72-C71FCED0B3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36B6D0-23F5-FD1D-15A8-5800E8C03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CF3882-027E-C517-9988-613DD36CE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36137F-FA04-7609-9F6A-AC8B294AE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A7043B-5A9C-B3F8-F046-644A255F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10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21B71-9DAA-FE86-E8DE-ADFE3989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4443B5-2667-F8C1-0EE0-C34252C4D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19DCB2-894D-2426-0808-02B61C5C1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BA66C6-19CC-4E3B-BF74-075A16BA72BD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B3102E-0FBB-97DB-AE8B-08D363971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2ABBFC-1C2B-FD9F-3017-19CDD5BAFF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2D319B-94C7-4CCC-9EB0-8318312EAF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49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panorama" descr="Осенняя тундра: карликовые кустарники, мхи и лишайники, озерки. Современная фотография">
            <a:extLst>
              <a:ext uri="{FF2B5EF4-FFF2-40B4-BE49-F238E27FC236}">
                <a16:creationId xmlns:a16="http://schemas.microsoft.com/office/drawing/2014/main" id="{BC1CBBD4-9EDA-0243-3361-0265C57EE20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5" name="Title plate">
            <a:extLst>
              <a:ext uri="{FF2B5EF4-FFF2-40B4-BE49-F238E27FC236}">
                <a16:creationId xmlns:a16="http://schemas.microsoft.com/office/drawing/2014/main" id="{A8B64D43-DA2C-DD59-54D8-523D78D44D82}"/>
              </a:ext>
            </a:extLst>
          </p:cNvPr>
          <p:cNvSpPr/>
          <p:nvPr/>
        </p:nvSpPr>
        <p:spPr>
          <a:xfrm>
            <a:off x="609600" y="4191000"/>
            <a:ext cx="5969000" cy="1905000"/>
          </a:xfrm>
          <a:prstGeom prst="roundRect">
            <a:avLst>
              <a:gd name="adj" fmla="val 12000"/>
            </a:avLst>
          </a:prstGeom>
          <a:solidFill>
            <a:srgbClr val="FFFFFF">
              <a:alpha val="92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92A39F24-53FD-6830-44E4-DE4DCD15B497}"/>
              </a:ext>
            </a:extLst>
          </p:cNvPr>
          <p:cNvSpPr txBox="1"/>
          <p:nvPr/>
        </p:nvSpPr>
        <p:spPr>
          <a:xfrm>
            <a:off x="990600" y="4368800"/>
            <a:ext cx="5334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9200" dirty="0">
                <a:solidFill>
                  <a:srgbClr val="C4452F"/>
                </a:solidFill>
                <a:latin typeface="Bahnschrift SemiBold" panose="020B0502040204020203" pitchFamily="34" charset="0"/>
              </a:rPr>
              <a:t>Тундра</a:t>
            </a:r>
          </a:p>
        </p:txBody>
      </p:sp>
      <p:sp>
        <p:nvSpPr>
          <p:cNvPr id="7" name="Relief line">
            <a:extLst>
              <a:ext uri="{FF2B5EF4-FFF2-40B4-BE49-F238E27FC236}">
                <a16:creationId xmlns:a16="http://schemas.microsoft.com/office/drawing/2014/main" id="{3390F0E5-E33A-2067-1BC9-81170155A4E0}"/>
              </a:ext>
            </a:extLst>
          </p:cNvPr>
          <p:cNvSpPr/>
          <p:nvPr/>
        </p:nvSpPr>
        <p:spPr>
          <a:xfrm>
            <a:off x="1016000" y="5858816"/>
            <a:ext cx="3810001" cy="132870"/>
          </a:xfrm>
          <a:custGeom>
            <a:avLst/>
            <a:gdLst/>
            <a:ahLst/>
            <a:cxnLst/>
            <a:rect l="0" t="0" r="0" b="0"/>
            <a:pathLst>
              <a:path w="3810001" h="132870">
                <a:moveTo>
                  <a:pt x="0" y="59384"/>
                </a:moveTo>
                <a:lnTo>
                  <a:pt x="47625" y="48652"/>
                </a:lnTo>
                <a:lnTo>
                  <a:pt x="95250" y="38298"/>
                </a:lnTo>
                <a:lnTo>
                  <a:pt x="142875" y="28679"/>
                </a:lnTo>
                <a:lnTo>
                  <a:pt x="190500" y="20117"/>
                </a:lnTo>
                <a:lnTo>
                  <a:pt x="238125" y="12877"/>
                </a:lnTo>
                <a:lnTo>
                  <a:pt x="285750" y="7162"/>
                </a:lnTo>
                <a:lnTo>
                  <a:pt x="333375" y="3095"/>
                </a:lnTo>
                <a:lnTo>
                  <a:pt x="381000" y="721"/>
                </a:lnTo>
                <a:lnTo>
                  <a:pt x="428625" y="0"/>
                </a:lnTo>
                <a:lnTo>
                  <a:pt x="476250" y="815"/>
                </a:lnTo>
                <a:lnTo>
                  <a:pt x="523875" y="2980"/>
                </a:lnTo>
                <a:lnTo>
                  <a:pt x="571500" y="6247"/>
                </a:lnTo>
                <a:lnTo>
                  <a:pt x="619125" y="10326"/>
                </a:lnTo>
                <a:lnTo>
                  <a:pt x="666750" y="14902"/>
                </a:lnTo>
                <a:lnTo>
                  <a:pt x="714375" y="19648"/>
                </a:lnTo>
                <a:lnTo>
                  <a:pt x="762000" y="24252"/>
                </a:lnTo>
                <a:lnTo>
                  <a:pt x="809625" y="28429"/>
                </a:lnTo>
                <a:lnTo>
                  <a:pt x="857250" y="31938"/>
                </a:lnTo>
                <a:lnTo>
                  <a:pt x="904875" y="34599"/>
                </a:lnTo>
                <a:lnTo>
                  <a:pt x="952500" y="36299"/>
                </a:lnTo>
                <a:lnTo>
                  <a:pt x="1000125" y="36999"/>
                </a:lnTo>
                <a:lnTo>
                  <a:pt x="1047750" y="36738"/>
                </a:lnTo>
                <a:lnTo>
                  <a:pt x="1095375" y="35627"/>
                </a:lnTo>
                <a:lnTo>
                  <a:pt x="1143000" y="33845"/>
                </a:lnTo>
                <a:lnTo>
                  <a:pt x="1190625" y="31625"/>
                </a:lnTo>
                <a:lnTo>
                  <a:pt x="1238250" y="29242"/>
                </a:lnTo>
                <a:lnTo>
                  <a:pt x="1285875" y="26993"/>
                </a:lnTo>
                <a:lnTo>
                  <a:pt x="1333500" y="25183"/>
                </a:lnTo>
                <a:lnTo>
                  <a:pt x="1381125" y="24106"/>
                </a:lnTo>
                <a:lnTo>
                  <a:pt x="1428750" y="24021"/>
                </a:lnTo>
                <a:lnTo>
                  <a:pt x="1476375" y="25145"/>
                </a:lnTo>
                <a:lnTo>
                  <a:pt x="1524000" y="27630"/>
                </a:lnTo>
                <a:lnTo>
                  <a:pt x="1571625" y="31558"/>
                </a:lnTo>
                <a:lnTo>
                  <a:pt x="1619250" y="36933"/>
                </a:lnTo>
                <a:lnTo>
                  <a:pt x="1666875" y="43679"/>
                </a:lnTo>
                <a:lnTo>
                  <a:pt x="1714500" y="51642"/>
                </a:lnTo>
                <a:lnTo>
                  <a:pt x="1762125" y="60596"/>
                </a:lnTo>
                <a:lnTo>
                  <a:pt x="1809750" y="70254"/>
                </a:lnTo>
                <a:lnTo>
                  <a:pt x="1857375" y="80286"/>
                </a:lnTo>
                <a:lnTo>
                  <a:pt x="1905000" y="90328"/>
                </a:lnTo>
                <a:lnTo>
                  <a:pt x="1952625" y="100008"/>
                </a:lnTo>
                <a:lnTo>
                  <a:pt x="2000250" y="108962"/>
                </a:lnTo>
                <a:lnTo>
                  <a:pt x="2047875" y="116851"/>
                </a:lnTo>
                <a:lnTo>
                  <a:pt x="2095500" y="123382"/>
                </a:lnTo>
                <a:lnTo>
                  <a:pt x="2143125" y="128323"/>
                </a:lnTo>
                <a:lnTo>
                  <a:pt x="2190750" y="131513"/>
                </a:lnTo>
                <a:lnTo>
                  <a:pt x="2238375" y="132869"/>
                </a:lnTo>
                <a:lnTo>
                  <a:pt x="2286000" y="132393"/>
                </a:lnTo>
                <a:lnTo>
                  <a:pt x="2333625" y="130171"/>
                </a:lnTo>
                <a:lnTo>
                  <a:pt x="2381250" y="126363"/>
                </a:lnTo>
                <a:lnTo>
                  <a:pt x="2428875" y="121200"/>
                </a:lnTo>
                <a:lnTo>
                  <a:pt x="2476500" y="114967"/>
                </a:lnTo>
                <a:lnTo>
                  <a:pt x="2524125" y="107987"/>
                </a:lnTo>
                <a:lnTo>
                  <a:pt x="2571750" y="100606"/>
                </a:lnTo>
                <a:lnTo>
                  <a:pt x="2619375" y="93170"/>
                </a:lnTo>
                <a:lnTo>
                  <a:pt x="2667000" y="86011"/>
                </a:lnTo>
                <a:lnTo>
                  <a:pt x="2714625" y="79423"/>
                </a:lnTo>
                <a:lnTo>
                  <a:pt x="2762250" y="73652"/>
                </a:lnTo>
                <a:lnTo>
                  <a:pt x="2809875" y="68880"/>
                </a:lnTo>
                <a:lnTo>
                  <a:pt x="2857500" y="65219"/>
                </a:lnTo>
                <a:lnTo>
                  <a:pt x="2905125" y="62702"/>
                </a:lnTo>
                <a:lnTo>
                  <a:pt x="2952750" y="61285"/>
                </a:lnTo>
                <a:lnTo>
                  <a:pt x="3000375" y="60853"/>
                </a:lnTo>
                <a:lnTo>
                  <a:pt x="3048000" y="61224"/>
                </a:lnTo>
                <a:lnTo>
                  <a:pt x="3095625" y="62164"/>
                </a:lnTo>
                <a:lnTo>
                  <a:pt x="3143250" y="63400"/>
                </a:lnTo>
                <a:lnTo>
                  <a:pt x="3190875" y="64641"/>
                </a:lnTo>
                <a:lnTo>
                  <a:pt x="3238500" y="65592"/>
                </a:lnTo>
                <a:lnTo>
                  <a:pt x="3286125" y="65974"/>
                </a:lnTo>
                <a:lnTo>
                  <a:pt x="3333750" y="65541"/>
                </a:lnTo>
                <a:lnTo>
                  <a:pt x="3381375" y="64100"/>
                </a:lnTo>
                <a:lnTo>
                  <a:pt x="3429000" y="61517"/>
                </a:lnTo>
                <a:lnTo>
                  <a:pt x="3476625" y="57732"/>
                </a:lnTo>
                <a:lnTo>
                  <a:pt x="3524250" y="52760"/>
                </a:lnTo>
                <a:lnTo>
                  <a:pt x="3571875" y="46696"/>
                </a:lnTo>
                <a:lnTo>
                  <a:pt x="3619500" y="39708"/>
                </a:lnTo>
                <a:lnTo>
                  <a:pt x="3667125" y="32030"/>
                </a:lnTo>
                <a:lnTo>
                  <a:pt x="3714750" y="23951"/>
                </a:lnTo>
                <a:lnTo>
                  <a:pt x="3762375" y="15800"/>
                </a:lnTo>
                <a:lnTo>
                  <a:pt x="3810000" y="7927"/>
                </a:lnTo>
              </a:path>
            </a:pathLst>
          </a:custGeom>
          <a:ln w="25400">
            <a:solidFill>
              <a:srgbClr val="7C9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E1BA455C-F58B-10BB-5095-4F132240B8F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EEF1E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EEF1E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129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584DF47-C8E2-BE3F-25BB-C18D4C56D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Цели и задачи урока: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14B0A101-97C6-C1FB-5654-51921909CCD5}"/>
              </a:ext>
            </a:extLst>
          </p:cNvPr>
          <p:cNvSpPr/>
          <p:nvPr/>
        </p:nvSpPr>
        <p:spPr>
          <a:xfrm>
            <a:off x="609600" y="1039876"/>
            <a:ext cx="508000" cy="76200"/>
          </a:xfrm>
          <a:prstGeom prst="roundRect">
            <a:avLst/>
          </a:prstGeom>
          <a:solidFill>
            <a:srgbClr val="C445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lief line">
            <a:extLst>
              <a:ext uri="{FF2B5EF4-FFF2-40B4-BE49-F238E27FC236}">
                <a16:creationId xmlns:a16="http://schemas.microsoft.com/office/drawing/2014/main" id="{00555FBC-499E-ECAD-F328-25A22ECA13D9}"/>
              </a:ext>
            </a:extLst>
          </p:cNvPr>
          <p:cNvSpPr/>
          <p:nvPr/>
        </p:nvSpPr>
        <p:spPr>
          <a:xfrm>
            <a:off x="1219200" y="1031292"/>
            <a:ext cx="2540001" cy="132870"/>
          </a:xfrm>
          <a:custGeom>
            <a:avLst/>
            <a:gdLst/>
            <a:ahLst/>
            <a:cxnLst/>
            <a:rect l="0" t="0" r="0" b="0"/>
            <a:pathLst>
              <a:path w="2540001" h="132870">
                <a:moveTo>
                  <a:pt x="0" y="59384"/>
                </a:moveTo>
                <a:lnTo>
                  <a:pt x="31750" y="48653"/>
                </a:lnTo>
                <a:lnTo>
                  <a:pt x="63500" y="38298"/>
                </a:lnTo>
                <a:lnTo>
                  <a:pt x="95250" y="28679"/>
                </a:lnTo>
                <a:lnTo>
                  <a:pt x="127000" y="20117"/>
                </a:lnTo>
                <a:lnTo>
                  <a:pt x="158750" y="12877"/>
                </a:lnTo>
                <a:lnTo>
                  <a:pt x="190500" y="7162"/>
                </a:lnTo>
                <a:lnTo>
                  <a:pt x="222250" y="3095"/>
                </a:lnTo>
                <a:lnTo>
                  <a:pt x="254000" y="721"/>
                </a:lnTo>
                <a:lnTo>
                  <a:pt x="285750" y="0"/>
                </a:lnTo>
                <a:lnTo>
                  <a:pt x="317500" y="815"/>
                </a:lnTo>
                <a:lnTo>
                  <a:pt x="349250" y="2980"/>
                </a:lnTo>
                <a:lnTo>
                  <a:pt x="381000" y="6247"/>
                </a:lnTo>
                <a:lnTo>
                  <a:pt x="412750" y="10326"/>
                </a:lnTo>
                <a:lnTo>
                  <a:pt x="444500" y="14902"/>
                </a:lnTo>
                <a:lnTo>
                  <a:pt x="476250" y="19648"/>
                </a:lnTo>
                <a:lnTo>
                  <a:pt x="508000" y="24252"/>
                </a:lnTo>
                <a:lnTo>
                  <a:pt x="539750" y="28429"/>
                </a:lnTo>
                <a:lnTo>
                  <a:pt x="571500" y="31938"/>
                </a:lnTo>
                <a:lnTo>
                  <a:pt x="603250" y="34599"/>
                </a:lnTo>
                <a:lnTo>
                  <a:pt x="635000" y="36298"/>
                </a:lnTo>
                <a:lnTo>
                  <a:pt x="666750" y="36999"/>
                </a:lnTo>
                <a:lnTo>
                  <a:pt x="698500" y="36738"/>
                </a:lnTo>
                <a:lnTo>
                  <a:pt x="730250" y="35627"/>
                </a:lnTo>
                <a:lnTo>
                  <a:pt x="762000" y="33845"/>
                </a:lnTo>
                <a:lnTo>
                  <a:pt x="793750" y="31625"/>
                </a:lnTo>
                <a:lnTo>
                  <a:pt x="825500" y="29242"/>
                </a:lnTo>
                <a:lnTo>
                  <a:pt x="857250" y="26993"/>
                </a:lnTo>
                <a:lnTo>
                  <a:pt x="889000" y="25183"/>
                </a:lnTo>
                <a:lnTo>
                  <a:pt x="920750" y="24106"/>
                </a:lnTo>
                <a:lnTo>
                  <a:pt x="952500" y="24022"/>
                </a:lnTo>
                <a:lnTo>
                  <a:pt x="984250" y="25145"/>
                </a:lnTo>
                <a:lnTo>
                  <a:pt x="1016000" y="27630"/>
                </a:lnTo>
                <a:lnTo>
                  <a:pt x="1047750" y="31558"/>
                </a:lnTo>
                <a:lnTo>
                  <a:pt x="1079500" y="36933"/>
                </a:lnTo>
                <a:lnTo>
                  <a:pt x="1111250" y="43679"/>
                </a:lnTo>
                <a:lnTo>
                  <a:pt x="1143000" y="51642"/>
                </a:lnTo>
                <a:lnTo>
                  <a:pt x="1174750" y="60595"/>
                </a:lnTo>
                <a:lnTo>
                  <a:pt x="1206500" y="70254"/>
                </a:lnTo>
                <a:lnTo>
                  <a:pt x="1238250" y="80286"/>
                </a:lnTo>
                <a:lnTo>
                  <a:pt x="1270000" y="90328"/>
                </a:lnTo>
                <a:lnTo>
                  <a:pt x="1301750" y="100008"/>
                </a:lnTo>
                <a:lnTo>
                  <a:pt x="1333500" y="108962"/>
                </a:lnTo>
                <a:lnTo>
                  <a:pt x="1365250" y="116851"/>
                </a:lnTo>
                <a:lnTo>
                  <a:pt x="1397000" y="123382"/>
                </a:lnTo>
                <a:lnTo>
                  <a:pt x="1428750" y="128323"/>
                </a:lnTo>
                <a:lnTo>
                  <a:pt x="1460500" y="131513"/>
                </a:lnTo>
                <a:lnTo>
                  <a:pt x="1492250" y="132869"/>
                </a:lnTo>
                <a:lnTo>
                  <a:pt x="1524000" y="132393"/>
                </a:lnTo>
                <a:lnTo>
                  <a:pt x="1555750" y="130171"/>
                </a:lnTo>
                <a:lnTo>
                  <a:pt x="1587500" y="126363"/>
                </a:lnTo>
                <a:lnTo>
                  <a:pt x="1619250" y="121200"/>
                </a:lnTo>
                <a:lnTo>
                  <a:pt x="1651000" y="114967"/>
                </a:lnTo>
                <a:lnTo>
                  <a:pt x="1682750" y="107987"/>
                </a:lnTo>
                <a:lnTo>
                  <a:pt x="1714500" y="100606"/>
                </a:lnTo>
                <a:lnTo>
                  <a:pt x="1746250" y="93170"/>
                </a:lnTo>
                <a:lnTo>
                  <a:pt x="1778000" y="86011"/>
                </a:lnTo>
                <a:lnTo>
                  <a:pt x="1809750" y="79423"/>
                </a:lnTo>
                <a:lnTo>
                  <a:pt x="1841500" y="73652"/>
                </a:lnTo>
                <a:lnTo>
                  <a:pt x="1873250" y="68880"/>
                </a:lnTo>
                <a:lnTo>
                  <a:pt x="1905000" y="65219"/>
                </a:lnTo>
                <a:lnTo>
                  <a:pt x="1936750" y="62702"/>
                </a:lnTo>
                <a:lnTo>
                  <a:pt x="1968500" y="61285"/>
                </a:lnTo>
                <a:lnTo>
                  <a:pt x="2000250" y="60853"/>
                </a:lnTo>
                <a:lnTo>
                  <a:pt x="2032000" y="61224"/>
                </a:lnTo>
                <a:lnTo>
                  <a:pt x="2063750" y="62164"/>
                </a:lnTo>
                <a:lnTo>
                  <a:pt x="2095500" y="63400"/>
                </a:lnTo>
                <a:lnTo>
                  <a:pt x="2127250" y="64641"/>
                </a:lnTo>
                <a:lnTo>
                  <a:pt x="2159000" y="65592"/>
                </a:lnTo>
                <a:lnTo>
                  <a:pt x="2190750" y="65973"/>
                </a:lnTo>
                <a:lnTo>
                  <a:pt x="2222500" y="65541"/>
                </a:lnTo>
                <a:lnTo>
                  <a:pt x="2254250" y="64100"/>
                </a:lnTo>
                <a:lnTo>
                  <a:pt x="2286000" y="61517"/>
                </a:lnTo>
                <a:lnTo>
                  <a:pt x="2317750" y="57732"/>
                </a:lnTo>
                <a:lnTo>
                  <a:pt x="2349500" y="52760"/>
                </a:lnTo>
                <a:lnTo>
                  <a:pt x="2381250" y="46696"/>
                </a:lnTo>
                <a:lnTo>
                  <a:pt x="2413000" y="39708"/>
                </a:lnTo>
                <a:lnTo>
                  <a:pt x="2444750" y="32030"/>
                </a:lnTo>
                <a:lnTo>
                  <a:pt x="2476500" y="23951"/>
                </a:lnTo>
                <a:lnTo>
                  <a:pt x="2508250" y="15800"/>
                </a:lnTo>
                <a:lnTo>
                  <a:pt x="2540000" y="7927"/>
                </a:lnTo>
              </a:path>
            </a:pathLst>
          </a:custGeom>
          <a:ln w="15875">
            <a:solidFill>
              <a:srgbClr val="7C9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im 1 card">
            <a:extLst>
              <a:ext uri="{FF2B5EF4-FFF2-40B4-BE49-F238E27FC236}">
                <a16:creationId xmlns:a16="http://schemas.microsoft.com/office/drawing/2014/main" id="{BFA26ADE-91E6-D40E-2D8C-93AB85ED91C4}"/>
              </a:ext>
            </a:extLst>
          </p:cNvPr>
          <p:cNvSpPr/>
          <p:nvPr/>
        </p:nvSpPr>
        <p:spPr>
          <a:xfrm>
            <a:off x="1524000" y="1344676"/>
            <a:ext cx="10058400" cy="1148080"/>
          </a:xfrm>
          <a:prstGeom prst="roundRect">
            <a:avLst>
              <a:gd name="adj" fmla="val 6000"/>
            </a:avLst>
          </a:prstGeom>
          <a:solidFill>
            <a:srgbClr val="DDEB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Aim 1">
            <a:extLst>
              <a:ext uri="{FF2B5EF4-FFF2-40B4-BE49-F238E27FC236}">
                <a16:creationId xmlns:a16="http://schemas.microsoft.com/office/drawing/2014/main" id="{880019D0-709E-E3F0-189D-1C75786594C3}"/>
              </a:ext>
            </a:extLst>
          </p:cNvPr>
          <p:cNvSpPr txBox="1"/>
          <p:nvPr/>
        </p:nvSpPr>
        <p:spPr>
          <a:xfrm>
            <a:off x="1727200" y="1522476"/>
            <a:ext cx="9652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2B78A6"/>
                </a:solidFill>
                <a:latin typeface="Segoe UI" panose="020B0502040204020203" pitchFamily="34" charset="0"/>
              </a:rPr>
              <a:t>Вспомним,</a:t>
            </a:r>
            <a:r>
              <a:rPr lang="ru-RU" sz="2600" dirty="0">
                <a:solidFill>
                  <a:srgbClr val="1F2A2E"/>
                </a:solidFill>
                <a:latin typeface="Segoe UI" panose="020B0502040204020203" pitchFamily="34" charset="0"/>
              </a:rPr>
              <a:t> больше или меньше тепла получает от Солнца зона тундры по сравнению с зоной арктических пустынь.</a:t>
            </a:r>
          </a:p>
        </p:txBody>
      </p:sp>
      <p:sp>
        <p:nvSpPr>
          <p:cNvPr id="7" name="Aim 2 card">
            <a:extLst>
              <a:ext uri="{FF2B5EF4-FFF2-40B4-BE49-F238E27FC236}">
                <a16:creationId xmlns:a16="http://schemas.microsoft.com/office/drawing/2014/main" id="{5C6E9B56-4EE6-26C4-E90F-A0FCB3C45AA9}"/>
              </a:ext>
            </a:extLst>
          </p:cNvPr>
          <p:cNvSpPr/>
          <p:nvPr/>
        </p:nvSpPr>
        <p:spPr>
          <a:xfrm>
            <a:off x="1524000" y="2670556"/>
            <a:ext cx="10058400" cy="751840"/>
          </a:xfrm>
          <a:prstGeom prst="roundRect">
            <a:avLst>
              <a:gd name="adj" fmla="val 6000"/>
            </a:avLst>
          </a:prstGeom>
          <a:solidFill>
            <a:srgbClr val="E3EE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im 2">
            <a:extLst>
              <a:ext uri="{FF2B5EF4-FFF2-40B4-BE49-F238E27FC236}">
                <a16:creationId xmlns:a16="http://schemas.microsoft.com/office/drawing/2014/main" id="{C9ABDF92-E92B-7F2D-D62F-95DB626CA4F4}"/>
              </a:ext>
            </a:extLst>
          </p:cNvPr>
          <p:cNvSpPr txBox="1"/>
          <p:nvPr/>
        </p:nvSpPr>
        <p:spPr>
          <a:xfrm>
            <a:off x="1727200" y="2848356"/>
            <a:ext cx="9652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4F7F37"/>
                </a:solidFill>
                <a:latin typeface="Segoe UI" panose="020B0502040204020203" pitchFamily="34" charset="0"/>
              </a:rPr>
              <a:t>Узнаем</a:t>
            </a:r>
            <a:r>
              <a:rPr lang="ru-RU" sz="2600" dirty="0">
                <a:solidFill>
                  <a:srgbClr val="1F2A2E"/>
                </a:solidFill>
                <a:latin typeface="Segoe UI" panose="020B0502040204020203" pitchFamily="34" charset="0"/>
              </a:rPr>
              <a:t> о природе зоны тундры.</a:t>
            </a:r>
          </a:p>
        </p:txBody>
      </p:sp>
      <p:sp>
        <p:nvSpPr>
          <p:cNvPr id="9" name="Aim 3 card">
            <a:extLst>
              <a:ext uri="{FF2B5EF4-FFF2-40B4-BE49-F238E27FC236}">
                <a16:creationId xmlns:a16="http://schemas.microsoft.com/office/drawing/2014/main" id="{9DDA08FB-4117-F8C5-7A27-B6F3B6C4B503}"/>
              </a:ext>
            </a:extLst>
          </p:cNvPr>
          <p:cNvSpPr/>
          <p:nvPr/>
        </p:nvSpPr>
        <p:spPr>
          <a:xfrm>
            <a:off x="1524000" y="3600196"/>
            <a:ext cx="10058400" cy="751840"/>
          </a:xfrm>
          <a:prstGeom prst="roundRect">
            <a:avLst>
              <a:gd name="adj" fmla="val 6000"/>
            </a:avLst>
          </a:prstGeom>
          <a:solidFill>
            <a:srgbClr val="F8E1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im 3">
            <a:extLst>
              <a:ext uri="{FF2B5EF4-FFF2-40B4-BE49-F238E27FC236}">
                <a16:creationId xmlns:a16="http://schemas.microsoft.com/office/drawing/2014/main" id="{A2D1CD5B-2FEA-F458-13ED-B3F69F82E7EB}"/>
              </a:ext>
            </a:extLst>
          </p:cNvPr>
          <p:cNvSpPr txBox="1"/>
          <p:nvPr/>
        </p:nvSpPr>
        <p:spPr>
          <a:xfrm>
            <a:off x="1727200" y="3777996"/>
            <a:ext cx="9652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C4452F"/>
                </a:solidFill>
                <a:latin typeface="Segoe UI" panose="020B0502040204020203" pitchFamily="34" charset="0"/>
              </a:rPr>
              <a:t>Познакомимся</a:t>
            </a:r>
            <a:r>
              <a:rPr lang="ru-RU" sz="2600" dirty="0">
                <a:solidFill>
                  <a:srgbClr val="1F2A2E"/>
                </a:solidFill>
                <a:latin typeface="Segoe UI" panose="020B0502040204020203" pitchFamily="34" charset="0"/>
              </a:rPr>
              <a:t> с экологическими проблемами этой зоны.</a:t>
            </a:r>
          </a:p>
        </p:txBody>
      </p:sp>
      <p:sp>
        <p:nvSpPr>
          <p:cNvPr id="11" name="Aim 4 card">
            <a:extLst>
              <a:ext uri="{FF2B5EF4-FFF2-40B4-BE49-F238E27FC236}">
                <a16:creationId xmlns:a16="http://schemas.microsoft.com/office/drawing/2014/main" id="{1C3CE5C6-AE12-73AB-EC59-4929C7516CE9}"/>
              </a:ext>
            </a:extLst>
          </p:cNvPr>
          <p:cNvSpPr/>
          <p:nvPr/>
        </p:nvSpPr>
        <p:spPr>
          <a:xfrm>
            <a:off x="1524000" y="4529836"/>
            <a:ext cx="10058400" cy="751840"/>
          </a:xfrm>
          <a:prstGeom prst="roundRect">
            <a:avLst>
              <a:gd name="adj" fmla="val 6000"/>
            </a:avLst>
          </a:prstGeom>
          <a:solidFill>
            <a:srgbClr val="FCEB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im 4">
            <a:extLst>
              <a:ext uri="{FF2B5EF4-FFF2-40B4-BE49-F238E27FC236}">
                <a16:creationId xmlns:a16="http://schemas.microsoft.com/office/drawing/2014/main" id="{30411937-D2DC-FBC4-AFDB-4E7CED35FF3F}"/>
              </a:ext>
            </a:extLst>
          </p:cNvPr>
          <p:cNvSpPr txBox="1"/>
          <p:nvPr/>
        </p:nvSpPr>
        <p:spPr>
          <a:xfrm>
            <a:off x="1727200" y="4707636"/>
            <a:ext cx="9652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DE8A26"/>
                </a:solidFill>
                <a:latin typeface="Segoe UI" panose="020B0502040204020203" pitchFamily="34" charset="0"/>
              </a:rPr>
              <a:t>Будем</a:t>
            </a:r>
            <a:r>
              <a:rPr lang="ru-RU" sz="2600" dirty="0">
                <a:solidFill>
                  <a:srgbClr val="1F2A2E"/>
                </a:solidFill>
                <a:latin typeface="Segoe UI" panose="020B0502040204020203" pitchFamily="34" charset="0"/>
              </a:rPr>
              <a:t> учиться давать характеристику этой зоны.</a:t>
            </a:r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3CF88D20-E2CB-B58E-2058-26F82CB6EFC8}"/>
              </a:ext>
            </a:extLst>
          </p:cNvPr>
          <p:cNvSpPr/>
          <p:nvPr/>
        </p:nvSpPr>
        <p:spPr>
          <a:xfrm>
            <a:off x="787400" y="1664716"/>
            <a:ext cx="508000" cy="508000"/>
          </a:xfrm>
          <a:prstGeom prst="ellipse">
            <a:avLst/>
          </a:prstGeom>
          <a:solidFill>
            <a:srgbClr val="2B78A6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55218650-6BBB-E47D-8ACA-8338460D3DCA}"/>
              </a:ext>
            </a:extLst>
          </p:cNvPr>
          <p:cNvSpPr/>
          <p:nvPr/>
        </p:nvSpPr>
        <p:spPr>
          <a:xfrm>
            <a:off x="787400" y="2792476"/>
            <a:ext cx="508000" cy="508000"/>
          </a:xfrm>
          <a:prstGeom prst="ellipse">
            <a:avLst/>
          </a:prstGeom>
          <a:solidFill>
            <a:srgbClr val="4F7F37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2B214929-0BDE-0F0C-4C54-552755BAFA1F}"/>
              </a:ext>
            </a:extLst>
          </p:cNvPr>
          <p:cNvSpPr/>
          <p:nvPr/>
        </p:nvSpPr>
        <p:spPr>
          <a:xfrm>
            <a:off x="787400" y="3722116"/>
            <a:ext cx="508000" cy="508000"/>
          </a:xfrm>
          <a:prstGeom prst="ellipse">
            <a:avLst/>
          </a:prstGeom>
          <a:solidFill>
            <a:srgbClr val="C4452F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AB91CE5B-CB1D-9613-43F2-6417B03788CC}"/>
              </a:ext>
            </a:extLst>
          </p:cNvPr>
          <p:cNvSpPr/>
          <p:nvPr/>
        </p:nvSpPr>
        <p:spPr>
          <a:xfrm>
            <a:off x="787400" y="4651756"/>
            <a:ext cx="508000" cy="508000"/>
          </a:xfrm>
          <a:prstGeom prst="ellipse">
            <a:avLst/>
          </a:prstGeom>
          <a:solidFill>
            <a:srgbClr val="DE8A26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1D2C01E5-399B-E578-29B0-83EB41A032F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89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E019BFE-AD8C-2714-C829-9DCE45A74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97536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Больше или меньше тепла получает от Солнца зона </a:t>
            </a:r>
            <a:r>
              <a:rPr lang="ru-RU" sz="3200" dirty="0">
                <a:solidFill>
                  <a:srgbClr val="C4452F"/>
                </a:solidFill>
                <a:latin typeface="Bahnschrift SemiBold" panose="020B0502040204020203" pitchFamily="34" charset="0"/>
              </a:rPr>
              <a:t>тундры</a:t>
            </a: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 по сравнению с зоной </a:t>
            </a:r>
            <a:r>
              <a:rPr lang="ru-RU" sz="3200" dirty="0">
                <a:solidFill>
                  <a:srgbClr val="2B78A6"/>
                </a:solidFill>
                <a:latin typeface="Bahnschrift SemiBold" panose="020B0502040204020203" pitchFamily="34" charset="0"/>
              </a:rPr>
              <a:t>арктических пустынь</a:t>
            </a: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?</a:t>
            </a:r>
          </a:p>
        </p:txBody>
      </p:sp>
      <p:sp>
        <p:nvSpPr>
          <p:cNvPr id="3" name="Answer card">
            <a:extLst>
              <a:ext uri="{FF2B5EF4-FFF2-40B4-BE49-F238E27FC236}">
                <a16:creationId xmlns:a16="http://schemas.microsoft.com/office/drawing/2014/main" id="{1AE0B6AC-A73A-7B93-3D98-D63BC795CF07}"/>
              </a:ext>
            </a:extLst>
          </p:cNvPr>
          <p:cNvSpPr/>
          <p:nvPr/>
        </p:nvSpPr>
        <p:spPr>
          <a:xfrm>
            <a:off x="609600" y="1508760"/>
            <a:ext cx="5969000" cy="1544320"/>
          </a:xfrm>
          <a:prstGeom prst="roundRect">
            <a:avLst>
              <a:gd name="adj" fmla="val 6000"/>
            </a:avLst>
          </a:prstGeom>
          <a:solidFill>
            <a:srgbClr val="FCEB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Answer">
            <a:extLst>
              <a:ext uri="{FF2B5EF4-FFF2-40B4-BE49-F238E27FC236}">
                <a16:creationId xmlns:a16="http://schemas.microsoft.com/office/drawing/2014/main" id="{3AC7A562-4EE7-326D-C373-EA9AC06A5FA1}"/>
              </a:ext>
            </a:extLst>
          </p:cNvPr>
          <p:cNvSpPr txBox="1"/>
          <p:nvPr/>
        </p:nvSpPr>
        <p:spPr>
          <a:xfrm>
            <a:off x="889000" y="1686560"/>
            <a:ext cx="54864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1F2A2E"/>
                </a:solidFill>
                <a:latin typeface="Segoe UI" panose="020B0502040204020203" pitchFamily="34" charset="0"/>
              </a:rPr>
              <a:t>Зона тундры получает </a:t>
            </a:r>
            <a:r>
              <a:rPr lang="ru-RU" sz="2600" b="1" dirty="0">
                <a:solidFill>
                  <a:srgbClr val="DE8A26"/>
                </a:solidFill>
                <a:latin typeface="Segoe UI" panose="020B0502040204020203" pitchFamily="34" charset="0"/>
              </a:rPr>
              <a:t>больше тепла</a:t>
            </a:r>
            <a:r>
              <a:rPr lang="ru-RU" sz="2600" dirty="0">
                <a:solidFill>
                  <a:srgbClr val="1F2A2E"/>
                </a:solidFill>
                <a:latin typeface="Segoe UI" panose="020B0502040204020203" pitchFamily="34" charset="0"/>
              </a:rPr>
              <a:t> от Солнца, чем зона арктических пустынь.</a:t>
            </a:r>
          </a:p>
        </p:txBody>
      </p:sp>
      <p:sp>
        <p:nvSpPr>
          <p:cNvPr id="5" name="Answer bar">
            <a:extLst>
              <a:ext uri="{FF2B5EF4-FFF2-40B4-BE49-F238E27FC236}">
                <a16:creationId xmlns:a16="http://schemas.microsoft.com/office/drawing/2014/main" id="{3B86084D-D60D-7DB5-E0C9-6C7EB30CCF97}"/>
              </a:ext>
            </a:extLst>
          </p:cNvPr>
          <p:cNvSpPr/>
          <p:nvPr/>
        </p:nvSpPr>
        <p:spPr>
          <a:xfrm>
            <a:off x="711200" y="1635760"/>
            <a:ext cx="50800" cy="1290320"/>
          </a:xfrm>
          <a:prstGeom prst="rect">
            <a:avLst/>
          </a:prstGeom>
          <a:solidFill>
            <a:srgbClr val="DE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Why card">
            <a:extLst>
              <a:ext uri="{FF2B5EF4-FFF2-40B4-BE49-F238E27FC236}">
                <a16:creationId xmlns:a16="http://schemas.microsoft.com/office/drawing/2014/main" id="{0D87482C-01C2-C23D-B31C-9155E01FEAAA}"/>
              </a:ext>
            </a:extLst>
          </p:cNvPr>
          <p:cNvSpPr/>
          <p:nvPr/>
        </p:nvSpPr>
        <p:spPr>
          <a:xfrm>
            <a:off x="609600" y="3256280"/>
            <a:ext cx="5969000" cy="2108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Why">
            <a:extLst>
              <a:ext uri="{FF2B5EF4-FFF2-40B4-BE49-F238E27FC236}">
                <a16:creationId xmlns:a16="http://schemas.microsoft.com/office/drawing/2014/main" id="{B1A235AE-7EF2-602D-7CBF-6BA97F1DFD07}"/>
              </a:ext>
            </a:extLst>
          </p:cNvPr>
          <p:cNvSpPr txBox="1"/>
          <p:nvPr/>
        </p:nvSpPr>
        <p:spPr>
          <a:xfrm>
            <a:off x="889000" y="3434080"/>
            <a:ext cx="5486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1F2A2E"/>
                </a:solidFill>
                <a:latin typeface="Segoe UI" panose="020B0502040204020203" pitchFamily="34" charset="0"/>
              </a:rPr>
              <a:t>Это связано с тем, что солнечные лучи в тундре падают на поверхность </a:t>
            </a:r>
            <a:r>
              <a:rPr lang="ru-RU" sz="2300" b="1" dirty="0">
                <a:solidFill>
                  <a:srgbClr val="C4452F"/>
                </a:solidFill>
                <a:latin typeface="Segoe UI" panose="020B0502040204020203" pitchFamily="34" charset="0"/>
              </a:rPr>
              <a:t>более отвесно</a:t>
            </a:r>
            <a:r>
              <a:rPr lang="ru-RU" sz="2300" dirty="0">
                <a:solidFill>
                  <a:srgbClr val="1F2A2E"/>
                </a:solidFill>
                <a:latin typeface="Segoe UI" panose="020B0502040204020203" pitchFamily="34" charset="0"/>
              </a:rPr>
              <a:t>, в то время как в зоне арктических пустынь они направлены </a:t>
            </a:r>
            <a:r>
              <a:rPr lang="ru-RU" sz="2300" b="1" dirty="0">
                <a:solidFill>
                  <a:srgbClr val="2B78A6"/>
                </a:solidFill>
                <a:latin typeface="Segoe UI" panose="020B0502040204020203" pitchFamily="34" charset="0"/>
              </a:rPr>
              <a:t>под более острым углом.</a:t>
            </a:r>
          </a:p>
        </p:txBody>
      </p:sp>
      <p:sp>
        <p:nvSpPr>
          <p:cNvPr id="8" name="Why bar">
            <a:extLst>
              <a:ext uri="{FF2B5EF4-FFF2-40B4-BE49-F238E27FC236}">
                <a16:creationId xmlns:a16="http://schemas.microsoft.com/office/drawing/2014/main" id="{7C37DD74-C1E7-2802-8D6A-588E5FAD2892}"/>
              </a:ext>
            </a:extLst>
          </p:cNvPr>
          <p:cNvSpPr/>
          <p:nvPr/>
        </p:nvSpPr>
        <p:spPr>
          <a:xfrm>
            <a:off x="711200" y="3383280"/>
            <a:ext cx="50800" cy="1854200"/>
          </a:xfrm>
          <a:prstGeom prst="rect">
            <a:avLst/>
          </a:prstGeom>
          <a:solidFill>
            <a:srgbClr val="2B78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cheme card">
            <a:extLst>
              <a:ext uri="{FF2B5EF4-FFF2-40B4-BE49-F238E27FC236}">
                <a16:creationId xmlns:a16="http://schemas.microsoft.com/office/drawing/2014/main" id="{2BC0DCAB-9A6E-02B1-D384-677667356A23}"/>
              </a:ext>
            </a:extLst>
          </p:cNvPr>
          <p:cNvSpPr/>
          <p:nvPr/>
        </p:nvSpPr>
        <p:spPr>
          <a:xfrm>
            <a:off x="7112000" y="1508760"/>
            <a:ext cx="4470400" cy="48412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arth arc">
            <a:extLst>
              <a:ext uri="{FF2B5EF4-FFF2-40B4-BE49-F238E27FC236}">
                <a16:creationId xmlns:a16="http://schemas.microsoft.com/office/drawing/2014/main" id="{AC7FC4B3-AF64-C4DA-A87F-EBDF16C8B852}"/>
              </a:ext>
            </a:extLst>
          </p:cNvPr>
          <p:cNvSpPr/>
          <p:nvPr/>
        </p:nvSpPr>
        <p:spPr>
          <a:xfrm>
            <a:off x="7620000" y="2387600"/>
            <a:ext cx="3683001" cy="3683001"/>
          </a:xfrm>
          <a:custGeom>
            <a:avLst/>
            <a:gdLst/>
            <a:ahLst/>
            <a:cxnLst/>
            <a:rect l="0" t="0" r="0" b="0"/>
            <a:pathLst>
              <a:path w="3683001" h="3683001">
                <a:moveTo>
                  <a:pt x="0" y="3683000"/>
                </a:moveTo>
                <a:lnTo>
                  <a:pt x="2839" y="3538406"/>
                </a:lnTo>
                <a:lnTo>
                  <a:pt x="11354" y="3394035"/>
                </a:lnTo>
                <a:lnTo>
                  <a:pt x="25529" y="3250110"/>
                </a:lnTo>
                <a:lnTo>
                  <a:pt x="45344" y="3106852"/>
                </a:lnTo>
                <a:lnTo>
                  <a:pt x="70768" y="2964482"/>
                </a:lnTo>
                <a:lnTo>
                  <a:pt x="101761" y="2823221"/>
                </a:lnTo>
                <a:lnTo>
                  <a:pt x="138278" y="2683285"/>
                </a:lnTo>
                <a:lnTo>
                  <a:pt x="180259" y="2544890"/>
                </a:lnTo>
                <a:lnTo>
                  <a:pt x="227641" y="2408251"/>
                </a:lnTo>
                <a:lnTo>
                  <a:pt x="280352" y="2273577"/>
                </a:lnTo>
                <a:lnTo>
                  <a:pt x="338309" y="2141076"/>
                </a:lnTo>
                <a:lnTo>
                  <a:pt x="401423" y="2010953"/>
                </a:lnTo>
                <a:lnTo>
                  <a:pt x="469597" y="1883408"/>
                </a:lnTo>
                <a:lnTo>
                  <a:pt x="542727" y="1758638"/>
                </a:lnTo>
                <a:lnTo>
                  <a:pt x="620698" y="1636835"/>
                </a:lnTo>
                <a:lnTo>
                  <a:pt x="703390" y="1518187"/>
                </a:lnTo>
                <a:lnTo>
                  <a:pt x="790678" y="1402877"/>
                </a:lnTo>
                <a:lnTo>
                  <a:pt x="882425" y="1291083"/>
                </a:lnTo>
                <a:lnTo>
                  <a:pt x="978490" y="1182977"/>
                </a:lnTo>
                <a:lnTo>
                  <a:pt x="1078726" y="1078726"/>
                </a:lnTo>
                <a:lnTo>
                  <a:pt x="1182977" y="978490"/>
                </a:lnTo>
                <a:lnTo>
                  <a:pt x="1291083" y="882425"/>
                </a:lnTo>
                <a:lnTo>
                  <a:pt x="1402877" y="790678"/>
                </a:lnTo>
                <a:lnTo>
                  <a:pt x="1518187" y="703390"/>
                </a:lnTo>
                <a:lnTo>
                  <a:pt x="1636835" y="620697"/>
                </a:lnTo>
                <a:lnTo>
                  <a:pt x="1758638" y="542726"/>
                </a:lnTo>
                <a:lnTo>
                  <a:pt x="1883408" y="469597"/>
                </a:lnTo>
                <a:lnTo>
                  <a:pt x="2010953" y="401423"/>
                </a:lnTo>
                <a:lnTo>
                  <a:pt x="2141076" y="338309"/>
                </a:lnTo>
                <a:lnTo>
                  <a:pt x="2273577" y="280352"/>
                </a:lnTo>
                <a:lnTo>
                  <a:pt x="2408251" y="227641"/>
                </a:lnTo>
                <a:lnTo>
                  <a:pt x="2544890" y="180259"/>
                </a:lnTo>
                <a:lnTo>
                  <a:pt x="2683285" y="138277"/>
                </a:lnTo>
                <a:lnTo>
                  <a:pt x="2823221" y="101762"/>
                </a:lnTo>
                <a:lnTo>
                  <a:pt x="2964483" y="70768"/>
                </a:lnTo>
                <a:lnTo>
                  <a:pt x="3106852" y="45344"/>
                </a:lnTo>
                <a:lnTo>
                  <a:pt x="3250110" y="25529"/>
                </a:lnTo>
                <a:lnTo>
                  <a:pt x="3394035" y="11353"/>
                </a:lnTo>
                <a:lnTo>
                  <a:pt x="3538406" y="2840"/>
                </a:lnTo>
                <a:lnTo>
                  <a:pt x="3683000" y="0"/>
                </a:lnTo>
              </a:path>
            </a:pathLst>
          </a:custGeom>
          <a:ln w="38100">
            <a:solidFill>
              <a:srgbClr val="4F7F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un">
            <a:extLst>
              <a:ext uri="{FF2B5EF4-FFF2-40B4-BE49-F238E27FC236}">
                <a16:creationId xmlns:a16="http://schemas.microsoft.com/office/drawing/2014/main" id="{D8BCE28E-6757-DED7-1FCD-33646637D77F}"/>
              </a:ext>
            </a:extLst>
          </p:cNvPr>
          <p:cNvSpPr/>
          <p:nvPr/>
        </p:nvSpPr>
        <p:spPr>
          <a:xfrm>
            <a:off x="7289800" y="3032760"/>
            <a:ext cx="584200" cy="584200"/>
          </a:xfrm>
          <a:prstGeom prst="ellipse">
            <a:avLst/>
          </a:prstGeom>
          <a:solidFill>
            <a:srgbClr val="F2B63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Arrow">
            <a:extLst>
              <a:ext uri="{FF2B5EF4-FFF2-40B4-BE49-F238E27FC236}">
                <a16:creationId xmlns:a16="http://schemas.microsoft.com/office/drawing/2014/main" id="{96236506-0107-313C-AD02-127B81B4D4D5}"/>
              </a:ext>
            </a:extLst>
          </p:cNvPr>
          <p:cNvCxnSpPr/>
          <p:nvPr/>
        </p:nvCxnSpPr>
        <p:spPr>
          <a:xfrm>
            <a:off x="7950200" y="3576213"/>
            <a:ext cx="617691" cy="0"/>
          </a:xfrm>
          <a:prstGeom prst="line">
            <a:avLst/>
          </a:prstGeom>
          <a:ln w="25400">
            <a:solidFill>
              <a:srgbClr val="E0A2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Arrow">
            <a:extLst>
              <a:ext uri="{FF2B5EF4-FFF2-40B4-BE49-F238E27FC236}">
                <a16:creationId xmlns:a16="http://schemas.microsoft.com/office/drawing/2014/main" id="{AFA6A73D-971C-8A61-C287-276E87CEC3F2}"/>
              </a:ext>
            </a:extLst>
          </p:cNvPr>
          <p:cNvCxnSpPr/>
          <p:nvPr/>
        </p:nvCxnSpPr>
        <p:spPr>
          <a:xfrm>
            <a:off x="7950200" y="3703213"/>
            <a:ext cx="506058" cy="0"/>
          </a:xfrm>
          <a:prstGeom prst="line">
            <a:avLst/>
          </a:prstGeom>
          <a:ln w="25400">
            <a:solidFill>
              <a:srgbClr val="E0A2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Arrow">
            <a:extLst>
              <a:ext uri="{FF2B5EF4-FFF2-40B4-BE49-F238E27FC236}">
                <a16:creationId xmlns:a16="http://schemas.microsoft.com/office/drawing/2014/main" id="{76A7A3E4-305E-EACF-84F5-9D91F47F231D}"/>
              </a:ext>
            </a:extLst>
          </p:cNvPr>
          <p:cNvCxnSpPr/>
          <p:nvPr/>
        </p:nvCxnSpPr>
        <p:spPr>
          <a:xfrm>
            <a:off x="7950200" y="3830213"/>
            <a:ext cx="404190" cy="0"/>
          </a:xfrm>
          <a:prstGeom prst="line">
            <a:avLst/>
          </a:prstGeom>
          <a:ln w="25400">
            <a:solidFill>
              <a:srgbClr val="E0A2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Arrow">
            <a:extLst>
              <a:ext uri="{FF2B5EF4-FFF2-40B4-BE49-F238E27FC236}">
                <a16:creationId xmlns:a16="http://schemas.microsoft.com/office/drawing/2014/main" id="{31BEA434-5F58-7AF1-F936-307451D3D04E}"/>
              </a:ext>
            </a:extLst>
          </p:cNvPr>
          <p:cNvCxnSpPr/>
          <p:nvPr/>
        </p:nvCxnSpPr>
        <p:spPr>
          <a:xfrm>
            <a:off x="7950200" y="2491659"/>
            <a:ext cx="2458107" cy="0"/>
          </a:xfrm>
          <a:prstGeom prst="line">
            <a:avLst/>
          </a:prstGeom>
          <a:ln w="25400">
            <a:solidFill>
              <a:srgbClr val="E0A2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Arrow">
            <a:extLst>
              <a:ext uri="{FF2B5EF4-FFF2-40B4-BE49-F238E27FC236}">
                <a16:creationId xmlns:a16="http://schemas.microsoft.com/office/drawing/2014/main" id="{9A6BC17E-52D2-7F08-9178-9385CB1E8CF5}"/>
              </a:ext>
            </a:extLst>
          </p:cNvPr>
          <p:cNvCxnSpPr/>
          <p:nvPr/>
        </p:nvCxnSpPr>
        <p:spPr>
          <a:xfrm>
            <a:off x="7950200" y="2644059"/>
            <a:ext cx="1977102" cy="0"/>
          </a:xfrm>
          <a:prstGeom prst="line">
            <a:avLst/>
          </a:prstGeom>
          <a:ln w="25400">
            <a:solidFill>
              <a:srgbClr val="E0A21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ker">
            <a:extLst>
              <a:ext uri="{FF2B5EF4-FFF2-40B4-BE49-F238E27FC236}">
                <a16:creationId xmlns:a16="http://schemas.microsoft.com/office/drawing/2014/main" id="{BD458186-D05E-B569-F112-70161B2736B0}"/>
              </a:ext>
            </a:extLst>
          </p:cNvPr>
          <p:cNvSpPr/>
          <p:nvPr/>
        </p:nvSpPr>
        <p:spPr>
          <a:xfrm>
            <a:off x="8380058" y="3601613"/>
            <a:ext cx="203200" cy="203200"/>
          </a:xfrm>
          <a:prstGeom prst="ellipse">
            <a:avLst/>
          </a:prstGeom>
          <a:solidFill>
            <a:srgbClr val="C445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75A72105-5F80-2D72-915F-FB7CF39874DC}"/>
              </a:ext>
            </a:extLst>
          </p:cNvPr>
          <p:cNvSpPr/>
          <p:nvPr/>
        </p:nvSpPr>
        <p:spPr>
          <a:xfrm>
            <a:off x="10063290" y="2466259"/>
            <a:ext cx="203200" cy="203200"/>
          </a:xfrm>
          <a:prstGeom prst="ellipse">
            <a:avLst/>
          </a:prstGeom>
          <a:solidFill>
            <a:srgbClr val="2B78A6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Label тундре">
            <a:extLst>
              <a:ext uri="{FF2B5EF4-FFF2-40B4-BE49-F238E27FC236}">
                <a16:creationId xmlns:a16="http://schemas.microsoft.com/office/drawing/2014/main" id="{7596DD13-2FC3-67CB-976D-CE02DA6EE096}"/>
              </a:ext>
            </a:extLst>
          </p:cNvPr>
          <p:cNvSpPr txBox="1"/>
          <p:nvPr/>
        </p:nvSpPr>
        <p:spPr>
          <a:xfrm>
            <a:off x="8659458" y="3754013"/>
            <a:ext cx="1524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C4452F"/>
                </a:solidFill>
                <a:latin typeface="Bahnschrift SemiBold" panose="020B0502040204020203" pitchFamily="34" charset="0"/>
              </a:rPr>
              <a:t>тундре</a:t>
            </a:r>
          </a:p>
        </p:txBody>
      </p:sp>
      <p:sp>
        <p:nvSpPr>
          <p:cNvPr id="20" name="Label арктических пустынь">
            <a:extLst>
              <a:ext uri="{FF2B5EF4-FFF2-40B4-BE49-F238E27FC236}">
                <a16:creationId xmlns:a16="http://schemas.microsoft.com/office/drawing/2014/main" id="{F3FAFC16-0BB6-B287-D7FE-900A47949A2F}"/>
              </a:ext>
            </a:extLst>
          </p:cNvPr>
          <p:cNvSpPr txBox="1"/>
          <p:nvPr/>
        </p:nvSpPr>
        <p:spPr>
          <a:xfrm>
            <a:off x="8001000" y="1907459"/>
            <a:ext cx="3429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2B78A6"/>
                </a:solidFill>
                <a:latin typeface="Bahnschrift SemiBold" panose="020B0502040204020203" pitchFamily="34" charset="0"/>
              </a:rPr>
              <a:t>арктических пустынь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4E101D6A-98B0-9953-F9F1-640A0F68E59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775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72E1E12-CFF2-B578-8A19-5AC75C805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68116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</a:pPr>
            <a:r>
              <a:rPr lang="ru-RU" sz="4000" dirty="0">
                <a:solidFill>
                  <a:srgbClr val="C4452F"/>
                </a:solidFill>
                <a:latin typeface="Bahnschrift SemiBold" panose="020B0502040204020203" pitchFamily="34" charset="0"/>
              </a:rPr>
              <a:t>Зона тундры</a:t>
            </a:r>
            <a:r>
              <a:rPr lang="ru-RU" sz="34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 — это </a:t>
            </a:r>
            <a:r>
              <a:rPr lang="ru-RU" sz="3400" dirty="0">
                <a:solidFill>
                  <a:srgbClr val="2B78A6"/>
                </a:solidFill>
                <a:latin typeface="Bahnschrift SemiBold" panose="020B0502040204020203" pitchFamily="34" charset="0"/>
              </a:rPr>
              <a:t>холодная безлесная равнина,</a:t>
            </a:r>
            <a:r>
              <a:rPr lang="ru-RU" sz="34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 которая занимает побережье морей </a:t>
            </a:r>
            <a:r>
              <a:rPr lang="ru-RU" sz="3400" dirty="0">
                <a:solidFill>
                  <a:srgbClr val="2B78A6"/>
                </a:solidFill>
                <a:latin typeface="Bahnschrift SemiBold" panose="020B0502040204020203" pitchFamily="34" charset="0"/>
              </a:rPr>
              <a:t>Северного Ледовитого океана.</a:t>
            </a:r>
          </a:p>
        </p:txBody>
      </p:sp>
      <p:sp>
        <p:nvSpPr>
          <p:cNvPr id="3" name="Zones map mount">
            <a:extLst>
              <a:ext uri="{FF2B5EF4-FFF2-40B4-BE49-F238E27FC236}">
                <a16:creationId xmlns:a16="http://schemas.microsoft.com/office/drawing/2014/main" id="{4E4C0F3E-E273-55AF-A82F-5F41585C4337}"/>
              </a:ext>
            </a:extLst>
          </p:cNvPr>
          <p:cNvSpPr/>
          <p:nvPr/>
        </p:nvSpPr>
        <p:spPr>
          <a:xfrm>
            <a:off x="609600" y="2265363"/>
            <a:ext cx="7823200" cy="32893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Zones map" descr="Карта природных зон России (фрагмент школьной карты биомов): фиолетовым цветом показана зона тундры вдоль побережья морей Северного Ледовитого океана">
            <a:extLst>
              <a:ext uri="{FF2B5EF4-FFF2-40B4-BE49-F238E27FC236}">
                <a16:creationId xmlns:a16="http://schemas.microsoft.com/office/drawing/2014/main" id="{6D2EE0FF-3DFB-D639-A3C1-38455999A46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366963"/>
            <a:ext cx="7620000" cy="3086100"/>
          </a:xfrm>
          <a:prstGeom prst="rect">
            <a:avLst/>
          </a:prstGeom>
        </p:spPr>
      </p:pic>
      <p:sp>
        <p:nvSpPr>
          <p:cNvPr id="6" name="Label Зона тундры">
            <a:extLst>
              <a:ext uri="{FF2B5EF4-FFF2-40B4-BE49-F238E27FC236}">
                <a16:creationId xmlns:a16="http://schemas.microsoft.com/office/drawing/2014/main" id="{E69923CC-746E-588C-624E-EFD80FB504F8}"/>
              </a:ext>
            </a:extLst>
          </p:cNvPr>
          <p:cNvSpPr txBox="1"/>
          <p:nvPr/>
        </p:nvSpPr>
        <p:spPr>
          <a:xfrm>
            <a:off x="3810000" y="5592763"/>
            <a:ext cx="2794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8A4A78"/>
                </a:solidFill>
                <a:latin typeface="Bahnschrift SemiBold" panose="020B0502040204020203" pitchFamily="34" charset="0"/>
              </a:rPr>
              <a:t>Зона тундры</a:t>
            </a:r>
          </a:p>
        </p:txBody>
      </p:sp>
      <p:cxnSp>
        <p:nvCxnSpPr>
          <p:cNvPr id="7" name="Arrow">
            <a:extLst>
              <a:ext uri="{FF2B5EF4-FFF2-40B4-BE49-F238E27FC236}">
                <a16:creationId xmlns:a16="http://schemas.microsoft.com/office/drawing/2014/main" id="{75D72C63-294D-D5F2-C052-46B5BD829319}"/>
              </a:ext>
            </a:extLst>
          </p:cNvPr>
          <p:cNvCxnSpPr/>
          <p:nvPr/>
        </p:nvCxnSpPr>
        <p:spPr>
          <a:xfrm flipV="1">
            <a:off x="4572000" y="3789363"/>
            <a:ext cx="444500" cy="1803400"/>
          </a:xfrm>
          <a:prstGeom prst="line">
            <a:avLst/>
          </a:prstGeom>
          <a:ln w="28575">
            <a:solidFill>
              <a:srgbClr val="8A4A7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Tundra panorama" descr="Тундра летом: равнина с кустарниками и озерками. Современная фотография">
            <a:extLst>
              <a:ext uri="{FF2B5EF4-FFF2-40B4-BE49-F238E27FC236}">
                <a16:creationId xmlns:a16="http://schemas.microsoft.com/office/drawing/2014/main" id="{67957CC8-9F81-2949-2A21-CE7B0C31490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2265363"/>
            <a:ext cx="2895600" cy="4084637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5DF2FAA4-622E-E3CD-6D6D-9F435BB62D8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535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imate card">
            <a:extLst>
              <a:ext uri="{FF2B5EF4-FFF2-40B4-BE49-F238E27FC236}">
                <a16:creationId xmlns:a16="http://schemas.microsoft.com/office/drawing/2014/main" id="{41D4ADBD-66A1-C35D-CB00-7EB6832D0E4D}"/>
              </a:ext>
            </a:extLst>
          </p:cNvPr>
          <p:cNvSpPr/>
          <p:nvPr/>
        </p:nvSpPr>
        <p:spPr>
          <a:xfrm>
            <a:off x="457200" y="381000"/>
            <a:ext cx="5486400" cy="2225040"/>
          </a:xfrm>
          <a:prstGeom prst="roundRect">
            <a:avLst>
              <a:gd name="adj" fmla="val 6000"/>
            </a:avLst>
          </a:prstGeom>
          <a:solidFill>
            <a:srgbClr val="DDEB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Climate">
            <a:extLst>
              <a:ext uri="{FF2B5EF4-FFF2-40B4-BE49-F238E27FC236}">
                <a16:creationId xmlns:a16="http://schemas.microsoft.com/office/drawing/2014/main" id="{9863E698-2C7C-96C3-F31F-A7439E7DDB9C}"/>
              </a:ext>
            </a:extLst>
          </p:cNvPr>
          <p:cNvSpPr txBox="1"/>
          <p:nvPr/>
        </p:nvSpPr>
        <p:spPr>
          <a:xfrm>
            <a:off x="711200" y="533400"/>
            <a:ext cx="5054600" cy="1920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Климат: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зима в тундре долгая </a:t>
            </a: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(7–8 месяцев)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и очень суровая </a:t>
            </a: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(мороз до -50 °С).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Лето короткое </a:t>
            </a: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(2–2,5 месяца),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температура не поднимается выше </a:t>
            </a: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+10 °С.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Около двух месяцев в тундре продолжается </a:t>
            </a: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полярная ночь.</a:t>
            </a:r>
          </a:p>
        </p:txBody>
      </p:sp>
      <p:sp>
        <p:nvSpPr>
          <p:cNvPr id="5" name="Climate bar">
            <a:extLst>
              <a:ext uri="{FF2B5EF4-FFF2-40B4-BE49-F238E27FC236}">
                <a16:creationId xmlns:a16="http://schemas.microsoft.com/office/drawing/2014/main" id="{6D509E2F-5029-5984-0EBC-BB79047B7294}"/>
              </a:ext>
            </a:extLst>
          </p:cNvPr>
          <p:cNvSpPr/>
          <p:nvPr/>
        </p:nvSpPr>
        <p:spPr>
          <a:xfrm>
            <a:off x="558800" y="508000"/>
            <a:ext cx="50800" cy="1971040"/>
          </a:xfrm>
          <a:prstGeom prst="rect">
            <a:avLst/>
          </a:prstGeom>
          <a:solidFill>
            <a:srgbClr val="2B78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Winter" descr="Зима в тундре: оленевод с оленями на пастбище. Современная фотография">
            <a:extLst>
              <a:ext uri="{FF2B5EF4-FFF2-40B4-BE49-F238E27FC236}">
                <a16:creationId xmlns:a16="http://schemas.microsoft.com/office/drawing/2014/main" id="{1FE8C33E-8A9B-9431-84F5-8F2E4B9521D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56840"/>
            <a:ext cx="2667000" cy="3693160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Summer" descr="Тундра летом. Современная фотография">
            <a:extLst>
              <a:ext uri="{FF2B5EF4-FFF2-40B4-BE49-F238E27FC236}">
                <a16:creationId xmlns:a16="http://schemas.microsoft.com/office/drawing/2014/main" id="{2B221575-A974-5D36-24A0-0DB1653CCE7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656840"/>
            <a:ext cx="2667000" cy="3693160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oils card">
            <a:extLst>
              <a:ext uri="{FF2B5EF4-FFF2-40B4-BE49-F238E27FC236}">
                <a16:creationId xmlns:a16="http://schemas.microsoft.com/office/drawing/2014/main" id="{7301E7B1-329C-D5AC-2383-149005BDB466}"/>
              </a:ext>
            </a:extLst>
          </p:cNvPr>
          <p:cNvSpPr/>
          <p:nvPr/>
        </p:nvSpPr>
        <p:spPr>
          <a:xfrm>
            <a:off x="6248400" y="381000"/>
            <a:ext cx="5486400" cy="2865120"/>
          </a:xfrm>
          <a:prstGeom prst="roundRect">
            <a:avLst>
              <a:gd name="adj" fmla="val 6000"/>
            </a:avLst>
          </a:prstGeom>
          <a:solidFill>
            <a:srgbClr val="FCEBD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oils">
            <a:extLst>
              <a:ext uri="{FF2B5EF4-FFF2-40B4-BE49-F238E27FC236}">
                <a16:creationId xmlns:a16="http://schemas.microsoft.com/office/drawing/2014/main" id="{AFDA0811-F5D5-2621-7DBB-608EDF0C70C1}"/>
              </a:ext>
            </a:extLst>
          </p:cNvPr>
          <p:cNvSpPr txBox="1"/>
          <p:nvPr/>
        </p:nvSpPr>
        <p:spPr>
          <a:xfrm>
            <a:off x="6502400" y="533400"/>
            <a:ext cx="5054600" cy="2560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DE8A26"/>
                </a:solidFill>
                <a:latin typeface="Segoe UI" panose="020B0502040204020203" pitchFamily="34" charset="0"/>
              </a:rPr>
              <a:t>Почвы: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бедные, сильно заболочены и содержат мало перегноя. </a:t>
            </a:r>
            <a:r>
              <a:rPr lang="ru-RU" sz="2100" b="1" dirty="0">
                <a:solidFill>
                  <a:srgbClr val="DE8A26"/>
                </a:solidFill>
                <a:latin typeface="Segoe UI" panose="020B0502040204020203" pitchFamily="34" charset="0"/>
              </a:rPr>
              <a:t>С глубины 8–10 см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начинается </a:t>
            </a: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вечная мерзлота,</a:t>
            </a:r>
            <a:r>
              <a:rPr lang="ru-RU" sz="2100" dirty="0">
                <a:solidFill>
                  <a:srgbClr val="1F2A2E"/>
                </a:solidFill>
                <a:latin typeface="Segoe UI" panose="020B0502040204020203" pitchFamily="34" charset="0"/>
              </a:rPr>
              <a:t> которая не оттаивает даже летом. Мерзлота задерживает дождевую и талую воду на поверхности, не пропускает её вглубь, поэтому здесь большое количество </a:t>
            </a:r>
            <a:r>
              <a:rPr lang="ru-RU" sz="2100" b="1" dirty="0">
                <a:solidFill>
                  <a:srgbClr val="2B78A6"/>
                </a:solidFill>
                <a:latin typeface="Segoe UI" panose="020B0502040204020203" pitchFamily="34" charset="0"/>
              </a:rPr>
              <a:t>болот и озёр.</a:t>
            </a:r>
          </a:p>
        </p:txBody>
      </p:sp>
      <p:sp>
        <p:nvSpPr>
          <p:cNvPr id="12" name="Soils bar">
            <a:extLst>
              <a:ext uri="{FF2B5EF4-FFF2-40B4-BE49-F238E27FC236}">
                <a16:creationId xmlns:a16="http://schemas.microsoft.com/office/drawing/2014/main" id="{C3C6B24F-A86F-EF7E-2632-A1E69FC01502}"/>
              </a:ext>
            </a:extLst>
          </p:cNvPr>
          <p:cNvSpPr/>
          <p:nvPr/>
        </p:nvSpPr>
        <p:spPr>
          <a:xfrm>
            <a:off x="6350000" y="508000"/>
            <a:ext cx="50800" cy="2611120"/>
          </a:xfrm>
          <a:prstGeom prst="rect">
            <a:avLst/>
          </a:prstGeom>
          <a:solidFill>
            <a:srgbClr val="DE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oil card">
            <a:extLst>
              <a:ext uri="{FF2B5EF4-FFF2-40B4-BE49-F238E27FC236}">
                <a16:creationId xmlns:a16="http://schemas.microsoft.com/office/drawing/2014/main" id="{BFF72822-4DEF-8E85-BF5C-BEFBC76D9C99}"/>
              </a:ext>
            </a:extLst>
          </p:cNvPr>
          <p:cNvSpPr/>
          <p:nvPr/>
        </p:nvSpPr>
        <p:spPr>
          <a:xfrm>
            <a:off x="6248400" y="3296920"/>
            <a:ext cx="5486400" cy="3053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ky">
            <a:extLst>
              <a:ext uri="{FF2B5EF4-FFF2-40B4-BE49-F238E27FC236}">
                <a16:creationId xmlns:a16="http://schemas.microsoft.com/office/drawing/2014/main" id="{A7850C75-CBD4-A2F9-E4A4-A171F65E8563}"/>
              </a:ext>
            </a:extLst>
          </p:cNvPr>
          <p:cNvSpPr/>
          <p:nvPr/>
        </p:nvSpPr>
        <p:spPr>
          <a:xfrm>
            <a:off x="6426200" y="3449320"/>
            <a:ext cx="5130800" cy="702462"/>
          </a:xfrm>
          <a:prstGeom prst="rect">
            <a:avLst/>
          </a:prstGeom>
          <a:solidFill>
            <a:srgbClr val="EAF3F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hawed layer">
            <a:extLst>
              <a:ext uri="{FF2B5EF4-FFF2-40B4-BE49-F238E27FC236}">
                <a16:creationId xmlns:a16="http://schemas.microsoft.com/office/drawing/2014/main" id="{904EB242-033B-DF23-4C30-9FAC70CE1195}"/>
              </a:ext>
            </a:extLst>
          </p:cNvPr>
          <p:cNvSpPr/>
          <p:nvPr/>
        </p:nvSpPr>
        <p:spPr>
          <a:xfrm>
            <a:off x="6426200" y="4151783"/>
            <a:ext cx="5130800" cy="488492"/>
          </a:xfrm>
          <a:prstGeom prst="rect">
            <a:avLst/>
          </a:prstGeom>
          <a:solidFill>
            <a:srgbClr val="8C6A4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ermafrost">
            <a:extLst>
              <a:ext uri="{FF2B5EF4-FFF2-40B4-BE49-F238E27FC236}">
                <a16:creationId xmlns:a16="http://schemas.microsoft.com/office/drawing/2014/main" id="{1FB19026-E959-1698-3036-4262596CE970}"/>
              </a:ext>
            </a:extLst>
          </p:cNvPr>
          <p:cNvSpPr/>
          <p:nvPr/>
        </p:nvSpPr>
        <p:spPr>
          <a:xfrm>
            <a:off x="6426200" y="4640275"/>
            <a:ext cx="5130800" cy="1557325"/>
          </a:xfrm>
          <a:prstGeom prst="rect">
            <a:avLst/>
          </a:prstGeom>
          <a:solidFill>
            <a:srgbClr val="A9CB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ool">
            <a:extLst>
              <a:ext uri="{FF2B5EF4-FFF2-40B4-BE49-F238E27FC236}">
                <a16:creationId xmlns:a16="http://schemas.microsoft.com/office/drawing/2014/main" id="{CB412612-E13D-4A22-A637-304DAB6B0493}"/>
              </a:ext>
            </a:extLst>
          </p:cNvPr>
          <p:cNvSpPr/>
          <p:nvPr/>
        </p:nvSpPr>
        <p:spPr>
          <a:xfrm>
            <a:off x="8255000" y="4050183"/>
            <a:ext cx="1905000" cy="228600"/>
          </a:xfrm>
          <a:prstGeom prst="ellipse">
            <a:avLst/>
          </a:prstGeom>
          <a:solidFill>
            <a:srgbClr val="2B78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hrub">
            <a:extLst>
              <a:ext uri="{FF2B5EF4-FFF2-40B4-BE49-F238E27FC236}">
                <a16:creationId xmlns:a16="http://schemas.microsoft.com/office/drawing/2014/main" id="{B2FE7C1B-E6AF-98AA-51D9-CA605E044665}"/>
              </a:ext>
            </a:extLst>
          </p:cNvPr>
          <p:cNvSpPr/>
          <p:nvPr/>
        </p:nvSpPr>
        <p:spPr>
          <a:xfrm>
            <a:off x="6858000" y="3999383"/>
            <a:ext cx="279400" cy="177800"/>
          </a:xfrm>
          <a:prstGeom prst="ellipse">
            <a:avLst/>
          </a:prstGeom>
          <a:solidFill>
            <a:srgbClr val="4F7F3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hrub">
            <a:extLst>
              <a:ext uri="{FF2B5EF4-FFF2-40B4-BE49-F238E27FC236}">
                <a16:creationId xmlns:a16="http://schemas.microsoft.com/office/drawing/2014/main" id="{6CEDDABA-1A0C-9D72-621F-BB9E53204101}"/>
              </a:ext>
            </a:extLst>
          </p:cNvPr>
          <p:cNvSpPr/>
          <p:nvPr/>
        </p:nvSpPr>
        <p:spPr>
          <a:xfrm>
            <a:off x="7493000" y="3999383"/>
            <a:ext cx="279400" cy="177800"/>
          </a:xfrm>
          <a:prstGeom prst="ellipse">
            <a:avLst/>
          </a:prstGeom>
          <a:solidFill>
            <a:srgbClr val="4F7F3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hrub">
            <a:extLst>
              <a:ext uri="{FF2B5EF4-FFF2-40B4-BE49-F238E27FC236}">
                <a16:creationId xmlns:a16="http://schemas.microsoft.com/office/drawing/2014/main" id="{80A0FEDC-870C-710C-137D-0BCA48FB88B8}"/>
              </a:ext>
            </a:extLst>
          </p:cNvPr>
          <p:cNvSpPr/>
          <p:nvPr/>
        </p:nvSpPr>
        <p:spPr>
          <a:xfrm>
            <a:off x="10541000" y="3999383"/>
            <a:ext cx="279400" cy="177800"/>
          </a:xfrm>
          <a:prstGeom prst="ellipse">
            <a:avLst/>
          </a:prstGeom>
          <a:solidFill>
            <a:srgbClr val="4F7F3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hrub">
            <a:extLst>
              <a:ext uri="{FF2B5EF4-FFF2-40B4-BE49-F238E27FC236}">
                <a16:creationId xmlns:a16="http://schemas.microsoft.com/office/drawing/2014/main" id="{00AB6F06-7C3B-55F4-406A-3D47610762D9}"/>
              </a:ext>
            </a:extLst>
          </p:cNvPr>
          <p:cNvSpPr/>
          <p:nvPr/>
        </p:nvSpPr>
        <p:spPr>
          <a:xfrm>
            <a:off x="11049000" y="3999383"/>
            <a:ext cx="279400" cy="177800"/>
          </a:xfrm>
          <a:prstGeom prst="ellipse">
            <a:avLst/>
          </a:prstGeom>
          <a:solidFill>
            <a:srgbClr val="4F7F3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Arrow">
            <a:extLst>
              <a:ext uri="{FF2B5EF4-FFF2-40B4-BE49-F238E27FC236}">
                <a16:creationId xmlns:a16="http://schemas.microsoft.com/office/drawing/2014/main" id="{B3D1FBDF-6643-9E80-EE6F-202C42DF7496}"/>
              </a:ext>
            </a:extLst>
          </p:cNvPr>
          <p:cNvCxnSpPr/>
          <p:nvPr/>
        </p:nvCxnSpPr>
        <p:spPr>
          <a:xfrm>
            <a:off x="8636000" y="4177183"/>
            <a:ext cx="0" cy="432562"/>
          </a:xfrm>
          <a:prstGeom prst="line">
            <a:avLst/>
          </a:prstGeom>
          <a:ln w="19050">
            <a:solidFill>
              <a:srgbClr val="FFFFFF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Arrow">
            <a:extLst>
              <a:ext uri="{FF2B5EF4-FFF2-40B4-BE49-F238E27FC236}">
                <a16:creationId xmlns:a16="http://schemas.microsoft.com/office/drawing/2014/main" id="{FA636BD1-2D9F-37F2-3A3C-BFCACDBE4DC7}"/>
              </a:ext>
            </a:extLst>
          </p:cNvPr>
          <p:cNvCxnSpPr/>
          <p:nvPr/>
        </p:nvCxnSpPr>
        <p:spPr>
          <a:xfrm>
            <a:off x="8915400" y="4177183"/>
            <a:ext cx="0" cy="432562"/>
          </a:xfrm>
          <a:prstGeom prst="line">
            <a:avLst/>
          </a:prstGeom>
          <a:ln w="19050">
            <a:solidFill>
              <a:srgbClr val="FFFFFF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Arrow">
            <a:extLst>
              <a:ext uri="{FF2B5EF4-FFF2-40B4-BE49-F238E27FC236}">
                <a16:creationId xmlns:a16="http://schemas.microsoft.com/office/drawing/2014/main" id="{77BF438A-F549-5D4E-AA6F-C4897E3C1355}"/>
              </a:ext>
            </a:extLst>
          </p:cNvPr>
          <p:cNvCxnSpPr/>
          <p:nvPr/>
        </p:nvCxnSpPr>
        <p:spPr>
          <a:xfrm>
            <a:off x="9194800" y="4177183"/>
            <a:ext cx="0" cy="432562"/>
          </a:xfrm>
          <a:prstGeom prst="line">
            <a:avLst/>
          </a:prstGeom>
          <a:ln w="19050">
            <a:solidFill>
              <a:srgbClr val="FFFFFF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Arrow">
            <a:extLst>
              <a:ext uri="{FF2B5EF4-FFF2-40B4-BE49-F238E27FC236}">
                <a16:creationId xmlns:a16="http://schemas.microsoft.com/office/drawing/2014/main" id="{B0BEEFA1-ABE2-D8E0-670E-9FB08425C016}"/>
              </a:ext>
            </a:extLst>
          </p:cNvPr>
          <p:cNvCxnSpPr/>
          <p:nvPr/>
        </p:nvCxnSpPr>
        <p:spPr>
          <a:xfrm>
            <a:off x="9474200" y="4177183"/>
            <a:ext cx="0" cy="432562"/>
          </a:xfrm>
          <a:prstGeom prst="line">
            <a:avLst/>
          </a:prstGeom>
          <a:ln w="19050">
            <a:solidFill>
              <a:srgbClr val="FFFFFF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Arrow">
            <a:extLst>
              <a:ext uri="{FF2B5EF4-FFF2-40B4-BE49-F238E27FC236}">
                <a16:creationId xmlns:a16="http://schemas.microsoft.com/office/drawing/2014/main" id="{0EC8AD5D-AD4F-97C8-05FE-A39E1A432980}"/>
              </a:ext>
            </a:extLst>
          </p:cNvPr>
          <p:cNvCxnSpPr/>
          <p:nvPr/>
        </p:nvCxnSpPr>
        <p:spPr>
          <a:xfrm>
            <a:off x="9753600" y="4177183"/>
            <a:ext cx="0" cy="432562"/>
          </a:xfrm>
          <a:prstGeom prst="line">
            <a:avLst/>
          </a:prstGeom>
          <a:ln w="19050">
            <a:solidFill>
              <a:srgbClr val="FFFFFF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Ice mark">
            <a:extLst>
              <a:ext uri="{FF2B5EF4-FFF2-40B4-BE49-F238E27FC236}">
                <a16:creationId xmlns:a16="http://schemas.microsoft.com/office/drawing/2014/main" id="{845EE657-F314-CA71-D779-D9E6ECE03E17}"/>
              </a:ext>
            </a:extLst>
          </p:cNvPr>
          <p:cNvSpPr/>
          <p:nvPr/>
        </p:nvSpPr>
        <p:spPr>
          <a:xfrm rot="2700000">
            <a:off x="6604000" y="5067707"/>
            <a:ext cx="152400" cy="152400"/>
          </a:xfrm>
          <a:prstGeom prst="diamond">
            <a:avLst/>
          </a:prstGeom>
          <a:noFill/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Ice mark">
            <a:extLst>
              <a:ext uri="{FF2B5EF4-FFF2-40B4-BE49-F238E27FC236}">
                <a16:creationId xmlns:a16="http://schemas.microsoft.com/office/drawing/2014/main" id="{0A6E671E-518F-24C6-F4F6-2B427F00027B}"/>
              </a:ext>
            </a:extLst>
          </p:cNvPr>
          <p:cNvSpPr/>
          <p:nvPr/>
        </p:nvSpPr>
        <p:spPr>
          <a:xfrm rot="2700000">
            <a:off x="7315200" y="5270907"/>
            <a:ext cx="152400" cy="152400"/>
          </a:xfrm>
          <a:prstGeom prst="diamond">
            <a:avLst/>
          </a:prstGeom>
          <a:noFill/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Ice mark">
            <a:extLst>
              <a:ext uri="{FF2B5EF4-FFF2-40B4-BE49-F238E27FC236}">
                <a16:creationId xmlns:a16="http://schemas.microsoft.com/office/drawing/2014/main" id="{EF9B9E9A-5A8A-6086-B235-F675918D5651}"/>
              </a:ext>
            </a:extLst>
          </p:cNvPr>
          <p:cNvSpPr/>
          <p:nvPr/>
        </p:nvSpPr>
        <p:spPr>
          <a:xfrm rot="2700000">
            <a:off x="8026400" y="5067707"/>
            <a:ext cx="152400" cy="152400"/>
          </a:xfrm>
          <a:prstGeom prst="diamond">
            <a:avLst/>
          </a:prstGeom>
          <a:noFill/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Ice mark">
            <a:extLst>
              <a:ext uri="{FF2B5EF4-FFF2-40B4-BE49-F238E27FC236}">
                <a16:creationId xmlns:a16="http://schemas.microsoft.com/office/drawing/2014/main" id="{DD4789CA-2BFA-BB75-C3D7-57BCD67E3C5A}"/>
              </a:ext>
            </a:extLst>
          </p:cNvPr>
          <p:cNvSpPr/>
          <p:nvPr/>
        </p:nvSpPr>
        <p:spPr>
          <a:xfrm rot="2700000">
            <a:off x="8737600" y="5270907"/>
            <a:ext cx="152400" cy="152400"/>
          </a:xfrm>
          <a:prstGeom prst="diamond">
            <a:avLst/>
          </a:prstGeom>
          <a:noFill/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Ice mark">
            <a:extLst>
              <a:ext uri="{FF2B5EF4-FFF2-40B4-BE49-F238E27FC236}">
                <a16:creationId xmlns:a16="http://schemas.microsoft.com/office/drawing/2014/main" id="{3F0934EC-554C-7CB5-2817-D66C323A5597}"/>
              </a:ext>
            </a:extLst>
          </p:cNvPr>
          <p:cNvSpPr/>
          <p:nvPr/>
        </p:nvSpPr>
        <p:spPr>
          <a:xfrm rot="2700000">
            <a:off x="9448800" y="5067707"/>
            <a:ext cx="152400" cy="152400"/>
          </a:xfrm>
          <a:prstGeom prst="diamond">
            <a:avLst/>
          </a:prstGeom>
          <a:noFill/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Ice mark">
            <a:extLst>
              <a:ext uri="{FF2B5EF4-FFF2-40B4-BE49-F238E27FC236}">
                <a16:creationId xmlns:a16="http://schemas.microsoft.com/office/drawing/2014/main" id="{AB6F2879-F88C-9E8F-A755-46A29ED54DC5}"/>
              </a:ext>
            </a:extLst>
          </p:cNvPr>
          <p:cNvSpPr/>
          <p:nvPr/>
        </p:nvSpPr>
        <p:spPr>
          <a:xfrm rot="2700000">
            <a:off x="10160000" y="5270907"/>
            <a:ext cx="152400" cy="152400"/>
          </a:xfrm>
          <a:prstGeom prst="diamond">
            <a:avLst/>
          </a:prstGeom>
          <a:noFill/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Ice mark">
            <a:extLst>
              <a:ext uri="{FF2B5EF4-FFF2-40B4-BE49-F238E27FC236}">
                <a16:creationId xmlns:a16="http://schemas.microsoft.com/office/drawing/2014/main" id="{3310EB69-0155-BFFA-D1E4-B4C443FFBFA2}"/>
              </a:ext>
            </a:extLst>
          </p:cNvPr>
          <p:cNvSpPr/>
          <p:nvPr/>
        </p:nvSpPr>
        <p:spPr>
          <a:xfrm rot="2700000">
            <a:off x="10871200" y="5067707"/>
            <a:ext cx="152400" cy="152400"/>
          </a:xfrm>
          <a:prstGeom prst="diamond">
            <a:avLst/>
          </a:prstGeom>
          <a:noFill/>
          <a:ln w="15875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Label вечная мерзлота">
            <a:extLst>
              <a:ext uri="{FF2B5EF4-FFF2-40B4-BE49-F238E27FC236}">
                <a16:creationId xmlns:a16="http://schemas.microsoft.com/office/drawing/2014/main" id="{A6E3123B-384A-D553-E076-BF47633EA8D2}"/>
              </a:ext>
            </a:extLst>
          </p:cNvPr>
          <p:cNvSpPr txBox="1"/>
          <p:nvPr/>
        </p:nvSpPr>
        <p:spPr>
          <a:xfrm>
            <a:off x="6604000" y="5678322"/>
            <a:ext cx="3810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dirty="0">
                <a:solidFill>
                  <a:srgbClr val="1F4E6B"/>
                </a:solidFill>
                <a:latin typeface="Bahnschrift SemiBold" panose="020B0502040204020203" pitchFamily="34" charset="0"/>
              </a:rPr>
              <a:t>вечная мерзлота</a:t>
            </a:r>
          </a:p>
        </p:txBody>
      </p:sp>
      <p:sp>
        <p:nvSpPr>
          <p:cNvPr id="35" name="Signature 100ballnik.com">
            <a:extLst>
              <a:ext uri="{FF2B5EF4-FFF2-40B4-BE49-F238E27FC236}">
                <a16:creationId xmlns:a16="http://schemas.microsoft.com/office/drawing/2014/main" id="{779DED3C-8898-BCCF-88AC-5A58FA3E1E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713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6A6448-6940-7196-F571-E948775D0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Растительный мир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33129F7A-CD4B-E908-D03B-54E52F95A8F6}"/>
              </a:ext>
            </a:extLst>
          </p:cNvPr>
          <p:cNvSpPr/>
          <p:nvPr/>
        </p:nvSpPr>
        <p:spPr>
          <a:xfrm>
            <a:off x="609600" y="1039876"/>
            <a:ext cx="508000" cy="76200"/>
          </a:xfrm>
          <a:prstGeom prst="roundRect">
            <a:avLst/>
          </a:prstGeom>
          <a:solidFill>
            <a:srgbClr val="4F7F3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lief line">
            <a:extLst>
              <a:ext uri="{FF2B5EF4-FFF2-40B4-BE49-F238E27FC236}">
                <a16:creationId xmlns:a16="http://schemas.microsoft.com/office/drawing/2014/main" id="{608C69E9-EFCA-2F73-AE28-8EBC160571A2}"/>
              </a:ext>
            </a:extLst>
          </p:cNvPr>
          <p:cNvSpPr/>
          <p:nvPr/>
        </p:nvSpPr>
        <p:spPr>
          <a:xfrm>
            <a:off x="1219200" y="1031292"/>
            <a:ext cx="2540001" cy="132870"/>
          </a:xfrm>
          <a:custGeom>
            <a:avLst/>
            <a:gdLst/>
            <a:ahLst/>
            <a:cxnLst/>
            <a:rect l="0" t="0" r="0" b="0"/>
            <a:pathLst>
              <a:path w="2540001" h="132870">
                <a:moveTo>
                  <a:pt x="0" y="59384"/>
                </a:moveTo>
                <a:lnTo>
                  <a:pt x="31750" y="48653"/>
                </a:lnTo>
                <a:lnTo>
                  <a:pt x="63500" y="38298"/>
                </a:lnTo>
                <a:lnTo>
                  <a:pt x="95250" y="28679"/>
                </a:lnTo>
                <a:lnTo>
                  <a:pt x="127000" y="20117"/>
                </a:lnTo>
                <a:lnTo>
                  <a:pt x="158750" y="12877"/>
                </a:lnTo>
                <a:lnTo>
                  <a:pt x="190500" y="7162"/>
                </a:lnTo>
                <a:lnTo>
                  <a:pt x="222250" y="3095"/>
                </a:lnTo>
                <a:lnTo>
                  <a:pt x="254000" y="721"/>
                </a:lnTo>
                <a:lnTo>
                  <a:pt x="285750" y="0"/>
                </a:lnTo>
                <a:lnTo>
                  <a:pt x="317500" y="815"/>
                </a:lnTo>
                <a:lnTo>
                  <a:pt x="349250" y="2980"/>
                </a:lnTo>
                <a:lnTo>
                  <a:pt x="381000" y="6247"/>
                </a:lnTo>
                <a:lnTo>
                  <a:pt x="412750" y="10326"/>
                </a:lnTo>
                <a:lnTo>
                  <a:pt x="444500" y="14902"/>
                </a:lnTo>
                <a:lnTo>
                  <a:pt x="476250" y="19648"/>
                </a:lnTo>
                <a:lnTo>
                  <a:pt x="508000" y="24252"/>
                </a:lnTo>
                <a:lnTo>
                  <a:pt x="539750" y="28429"/>
                </a:lnTo>
                <a:lnTo>
                  <a:pt x="571500" y="31938"/>
                </a:lnTo>
                <a:lnTo>
                  <a:pt x="603250" y="34599"/>
                </a:lnTo>
                <a:lnTo>
                  <a:pt x="635000" y="36298"/>
                </a:lnTo>
                <a:lnTo>
                  <a:pt x="666750" y="36999"/>
                </a:lnTo>
                <a:lnTo>
                  <a:pt x="698500" y="36738"/>
                </a:lnTo>
                <a:lnTo>
                  <a:pt x="730250" y="35627"/>
                </a:lnTo>
                <a:lnTo>
                  <a:pt x="762000" y="33845"/>
                </a:lnTo>
                <a:lnTo>
                  <a:pt x="793750" y="31625"/>
                </a:lnTo>
                <a:lnTo>
                  <a:pt x="825500" y="29242"/>
                </a:lnTo>
                <a:lnTo>
                  <a:pt x="857250" y="26993"/>
                </a:lnTo>
                <a:lnTo>
                  <a:pt x="889000" y="25183"/>
                </a:lnTo>
                <a:lnTo>
                  <a:pt x="920750" y="24106"/>
                </a:lnTo>
                <a:lnTo>
                  <a:pt x="952500" y="24022"/>
                </a:lnTo>
                <a:lnTo>
                  <a:pt x="984250" y="25145"/>
                </a:lnTo>
                <a:lnTo>
                  <a:pt x="1016000" y="27630"/>
                </a:lnTo>
                <a:lnTo>
                  <a:pt x="1047750" y="31558"/>
                </a:lnTo>
                <a:lnTo>
                  <a:pt x="1079500" y="36933"/>
                </a:lnTo>
                <a:lnTo>
                  <a:pt x="1111250" y="43679"/>
                </a:lnTo>
                <a:lnTo>
                  <a:pt x="1143000" y="51642"/>
                </a:lnTo>
                <a:lnTo>
                  <a:pt x="1174750" y="60595"/>
                </a:lnTo>
                <a:lnTo>
                  <a:pt x="1206500" y="70254"/>
                </a:lnTo>
                <a:lnTo>
                  <a:pt x="1238250" y="80286"/>
                </a:lnTo>
                <a:lnTo>
                  <a:pt x="1270000" y="90328"/>
                </a:lnTo>
                <a:lnTo>
                  <a:pt x="1301750" y="100008"/>
                </a:lnTo>
                <a:lnTo>
                  <a:pt x="1333500" y="108962"/>
                </a:lnTo>
                <a:lnTo>
                  <a:pt x="1365250" y="116851"/>
                </a:lnTo>
                <a:lnTo>
                  <a:pt x="1397000" y="123382"/>
                </a:lnTo>
                <a:lnTo>
                  <a:pt x="1428750" y="128323"/>
                </a:lnTo>
                <a:lnTo>
                  <a:pt x="1460500" y="131513"/>
                </a:lnTo>
                <a:lnTo>
                  <a:pt x="1492250" y="132869"/>
                </a:lnTo>
                <a:lnTo>
                  <a:pt x="1524000" y="132393"/>
                </a:lnTo>
                <a:lnTo>
                  <a:pt x="1555750" y="130171"/>
                </a:lnTo>
                <a:lnTo>
                  <a:pt x="1587500" y="126363"/>
                </a:lnTo>
                <a:lnTo>
                  <a:pt x="1619250" y="121200"/>
                </a:lnTo>
                <a:lnTo>
                  <a:pt x="1651000" y="114967"/>
                </a:lnTo>
                <a:lnTo>
                  <a:pt x="1682750" y="107987"/>
                </a:lnTo>
                <a:lnTo>
                  <a:pt x="1714500" y="100606"/>
                </a:lnTo>
                <a:lnTo>
                  <a:pt x="1746250" y="93170"/>
                </a:lnTo>
                <a:lnTo>
                  <a:pt x="1778000" y="86011"/>
                </a:lnTo>
                <a:lnTo>
                  <a:pt x="1809750" y="79423"/>
                </a:lnTo>
                <a:lnTo>
                  <a:pt x="1841500" y="73652"/>
                </a:lnTo>
                <a:lnTo>
                  <a:pt x="1873250" y="68880"/>
                </a:lnTo>
                <a:lnTo>
                  <a:pt x="1905000" y="65219"/>
                </a:lnTo>
                <a:lnTo>
                  <a:pt x="1936750" y="62702"/>
                </a:lnTo>
                <a:lnTo>
                  <a:pt x="1968500" y="61285"/>
                </a:lnTo>
                <a:lnTo>
                  <a:pt x="2000250" y="60853"/>
                </a:lnTo>
                <a:lnTo>
                  <a:pt x="2032000" y="61224"/>
                </a:lnTo>
                <a:lnTo>
                  <a:pt x="2063750" y="62164"/>
                </a:lnTo>
                <a:lnTo>
                  <a:pt x="2095500" y="63400"/>
                </a:lnTo>
                <a:lnTo>
                  <a:pt x="2127250" y="64641"/>
                </a:lnTo>
                <a:lnTo>
                  <a:pt x="2159000" y="65592"/>
                </a:lnTo>
                <a:lnTo>
                  <a:pt x="2190750" y="65973"/>
                </a:lnTo>
                <a:lnTo>
                  <a:pt x="2222500" y="65541"/>
                </a:lnTo>
                <a:lnTo>
                  <a:pt x="2254250" y="64100"/>
                </a:lnTo>
                <a:lnTo>
                  <a:pt x="2286000" y="61517"/>
                </a:lnTo>
                <a:lnTo>
                  <a:pt x="2317750" y="57732"/>
                </a:lnTo>
                <a:lnTo>
                  <a:pt x="2349500" y="52760"/>
                </a:lnTo>
                <a:lnTo>
                  <a:pt x="2381250" y="46696"/>
                </a:lnTo>
                <a:lnTo>
                  <a:pt x="2413000" y="39708"/>
                </a:lnTo>
                <a:lnTo>
                  <a:pt x="2444750" y="32030"/>
                </a:lnTo>
                <a:lnTo>
                  <a:pt x="2476500" y="23951"/>
                </a:lnTo>
                <a:lnTo>
                  <a:pt x="2508250" y="15800"/>
                </a:lnTo>
                <a:lnTo>
                  <a:pt x="2540000" y="7927"/>
                </a:lnTo>
              </a:path>
            </a:pathLst>
          </a:custGeom>
          <a:ln w="15875">
            <a:solidFill>
              <a:srgbClr val="7C9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Plants text">
            <a:extLst>
              <a:ext uri="{FF2B5EF4-FFF2-40B4-BE49-F238E27FC236}">
                <a16:creationId xmlns:a16="http://schemas.microsoft.com/office/drawing/2014/main" id="{B2697AF2-C912-8320-686A-B1325B824727}"/>
              </a:ext>
            </a:extLst>
          </p:cNvPr>
          <p:cNvSpPr txBox="1"/>
          <p:nvPr/>
        </p:nvSpPr>
        <p:spPr>
          <a:xfrm>
            <a:off x="609600" y="1344676"/>
            <a:ext cx="5969000" cy="46446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dirty="0">
                <a:solidFill>
                  <a:srgbClr val="1F2A2E"/>
                </a:solidFill>
                <a:latin typeface="Segoe UI" panose="020B0502040204020203" pitchFamily="34" charset="0"/>
              </a:rPr>
              <a:t>Растительность зоны тундры включает </a:t>
            </a:r>
            <a:r>
              <a:rPr lang="ru-RU" sz="2300" b="1" dirty="0">
                <a:solidFill>
                  <a:srgbClr val="4F7F37"/>
                </a:solidFill>
                <a:latin typeface="Segoe UI" panose="020B0502040204020203" pitchFamily="34" charset="0"/>
              </a:rPr>
              <a:t>мхи и лишайники, травы, кустарники и деревья, а также ягоды и грибы.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dirty="0">
                <a:solidFill>
                  <a:srgbClr val="1F2A2E"/>
                </a:solidFill>
                <a:latin typeface="Segoe UI" panose="020B0502040204020203" pitchFamily="34" charset="0"/>
              </a:rPr>
              <a:t>Особенность растительного мира тундры — </a:t>
            </a:r>
            <a:r>
              <a:rPr lang="ru-RU" sz="2300" b="1" dirty="0">
                <a:solidFill>
                  <a:srgbClr val="C4452F"/>
                </a:solidFill>
                <a:latin typeface="Segoe UI" panose="020B0502040204020203" pitchFamily="34" charset="0"/>
              </a:rPr>
              <a:t>низкорослость и стелющаяся форма растений,</a:t>
            </a:r>
            <a:r>
              <a:rPr lang="ru-RU" sz="2300" dirty="0">
                <a:solidFill>
                  <a:srgbClr val="1F2A2E"/>
                </a:solidFill>
                <a:latin typeface="Segoe UI" panose="020B0502040204020203" pitchFamily="34" charset="0"/>
              </a:rPr>
              <a:t> которые адаптировались к суровым условиям: низкой температуре, сильным ветрам и вечной мерзлоте. Корни растений не прорастают глубоко в почву.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ru-RU" sz="2300" b="1" dirty="0">
                <a:solidFill>
                  <a:srgbClr val="2B78A6"/>
                </a:solidFill>
                <a:latin typeface="Segoe UI" panose="020B0502040204020203" pitchFamily="34" charset="0"/>
              </a:rPr>
              <a:t>Деревьев в настоящей тундре нет</a:t>
            </a:r>
            <a:r>
              <a:rPr lang="ru-RU" sz="2300" dirty="0">
                <a:solidFill>
                  <a:srgbClr val="1F2A2E"/>
                </a:solidFill>
                <a:latin typeface="Segoe UI" panose="020B0502040204020203" pitchFamily="34" charset="0"/>
              </a:rPr>
              <a:t> — условия жизни здесь для них слишком суровы.</a:t>
            </a:r>
          </a:p>
        </p:txBody>
      </p:sp>
      <p:pic>
        <p:nvPicPr>
          <p:cNvPr id="7" name="Lichen" descr="Ягель (олений мох) — лишайник кладония. Современная фотография">
            <a:extLst>
              <a:ext uri="{FF2B5EF4-FFF2-40B4-BE49-F238E27FC236}">
                <a16:creationId xmlns:a16="http://schemas.microsoft.com/office/drawing/2014/main" id="{FA006EE2-C213-9BE1-4609-47A8DA4D268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344676"/>
            <a:ext cx="2362200" cy="2413762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Dwarf birch" descr="Карликовая берёза осенью. Современная фотография">
            <a:extLst>
              <a:ext uri="{FF2B5EF4-FFF2-40B4-BE49-F238E27FC236}">
                <a16:creationId xmlns:a16="http://schemas.microsoft.com/office/drawing/2014/main" id="{EEB585F8-AF9E-35F6-E154-3727218CF29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344676"/>
            <a:ext cx="2362200" cy="2413762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1" name="Cloudberry" descr="Морошка со спелыми ягодами. Современная фотография">
            <a:extLst>
              <a:ext uri="{FF2B5EF4-FFF2-40B4-BE49-F238E27FC236}">
                <a16:creationId xmlns:a16="http://schemas.microsoft.com/office/drawing/2014/main" id="{914496A4-710F-B9CE-4B73-0B6CE0E09B4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936238"/>
            <a:ext cx="2362200" cy="2413762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3" name="Bog bilberry" descr="Голубика. Современная фотография">
            <a:extLst>
              <a:ext uri="{FF2B5EF4-FFF2-40B4-BE49-F238E27FC236}">
                <a16:creationId xmlns:a16="http://schemas.microsoft.com/office/drawing/2014/main" id="{27E69BBE-92C0-1CEF-7671-3ABE3846FA46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3936238"/>
            <a:ext cx="2362200" cy="2413762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11208028-E882-2E69-9767-0EF2BD7165A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690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8C51AB-149F-0C0B-BEE4-98E9631F2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Животный мир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EE666FE2-CCDE-38BE-06B2-A93A614E6644}"/>
              </a:ext>
            </a:extLst>
          </p:cNvPr>
          <p:cNvSpPr/>
          <p:nvPr/>
        </p:nvSpPr>
        <p:spPr>
          <a:xfrm>
            <a:off x="609600" y="905764"/>
            <a:ext cx="508000" cy="76200"/>
          </a:xfrm>
          <a:prstGeom prst="roundRect">
            <a:avLst/>
          </a:prstGeom>
          <a:solidFill>
            <a:srgbClr val="DE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lief line">
            <a:extLst>
              <a:ext uri="{FF2B5EF4-FFF2-40B4-BE49-F238E27FC236}">
                <a16:creationId xmlns:a16="http://schemas.microsoft.com/office/drawing/2014/main" id="{00D04125-FCFC-BB1A-6632-A0F60EF86CE9}"/>
              </a:ext>
            </a:extLst>
          </p:cNvPr>
          <p:cNvSpPr/>
          <p:nvPr/>
        </p:nvSpPr>
        <p:spPr>
          <a:xfrm>
            <a:off x="1219200" y="897180"/>
            <a:ext cx="2540001" cy="132870"/>
          </a:xfrm>
          <a:custGeom>
            <a:avLst/>
            <a:gdLst/>
            <a:ahLst/>
            <a:cxnLst/>
            <a:rect l="0" t="0" r="0" b="0"/>
            <a:pathLst>
              <a:path w="2540001" h="132870">
                <a:moveTo>
                  <a:pt x="0" y="59384"/>
                </a:moveTo>
                <a:lnTo>
                  <a:pt x="31750" y="48652"/>
                </a:lnTo>
                <a:lnTo>
                  <a:pt x="63500" y="38298"/>
                </a:lnTo>
                <a:lnTo>
                  <a:pt x="95250" y="28679"/>
                </a:lnTo>
                <a:lnTo>
                  <a:pt x="127000" y="20117"/>
                </a:lnTo>
                <a:lnTo>
                  <a:pt x="158750" y="12877"/>
                </a:lnTo>
                <a:lnTo>
                  <a:pt x="190500" y="7162"/>
                </a:lnTo>
                <a:lnTo>
                  <a:pt x="222250" y="3095"/>
                </a:lnTo>
                <a:lnTo>
                  <a:pt x="254000" y="721"/>
                </a:lnTo>
                <a:lnTo>
                  <a:pt x="285750" y="0"/>
                </a:lnTo>
                <a:lnTo>
                  <a:pt x="317500" y="815"/>
                </a:lnTo>
                <a:lnTo>
                  <a:pt x="349250" y="2980"/>
                </a:lnTo>
                <a:lnTo>
                  <a:pt x="381000" y="6247"/>
                </a:lnTo>
                <a:lnTo>
                  <a:pt x="412750" y="10326"/>
                </a:lnTo>
                <a:lnTo>
                  <a:pt x="444500" y="14902"/>
                </a:lnTo>
                <a:lnTo>
                  <a:pt x="476250" y="19648"/>
                </a:lnTo>
                <a:lnTo>
                  <a:pt x="508000" y="24252"/>
                </a:lnTo>
                <a:lnTo>
                  <a:pt x="539750" y="28429"/>
                </a:lnTo>
                <a:lnTo>
                  <a:pt x="571500" y="31938"/>
                </a:lnTo>
                <a:lnTo>
                  <a:pt x="603250" y="34599"/>
                </a:lnTo>
                <a:lnTo>
                  <a:pt x="635000" y="36298"/>
                </a:lnTo>
                <a:lnTo>
                  <a:pt x="666750" y="36999"/>
                </a:lnTo>
                <a:lnTo>
                  <a:pt x="698500" y="36738"/>
                </a:lnTo>
                <a:lnTo>
                  <a:pt x="730250" y="35627"/>
                </a:lnTo>
                <a:lnTo>
                  <a:pt x="762000" y="33845"/>
                </a:lnTo>
                <a:lnTo>
                  <a:pt x="793750" y="31625"/>
                </a:lnTo>
                <a:lnTo>
                  <a:pt x="825500" y="29242"/>
                </a:lnTo>
                <a:lnTo>
                  <a:pt x="857250" y="26993"/>
                </a:lnTo>
                <a:lnTo>
                  <a:pt x="889000" y="25183"/>
                </a:lnTo>
                <a:lnTo>
                  <a:pt x="920750" y="24106"/>
                </a:lnTo>
                <a:lnTo>
                  <a:pt x="952500" y="24022"/>
                </a:lnTo>
                <a:lnTo>
                  <a:pt x="984250" y="25145"/>
                </a:lnTo>
                <a:lnTo>
                  <a:pt x="1016000" y="27630"/>
                </a:lnTo>
                <a:lnTo>
                  <a:pt x="1047750" y="31558"/>
                </a:lnTo>
                <a:lnTo>
                  <a:pt x="1079500" y="36933"/>
                </a:lnTo>
                <a:lnTo>
                  <a:pt x="1111250" y="43679"/>
                </a:lnTo>
                <a:lnTo>
                  <a:pt x="1143000" y="51642"/>
                </a:lnTo>
                <a:lnTo>
                  <a:pt x="1174750" y="60595"/>
                </a:lnTo>
                <a:lnTo>
                  <a:pt x="1206500" y="70254"/>
                </a:lnTo>
                <a:lnTo>
                  <a:pt x="1238250" y="80286"/>
                </a:lnTo>
                <a:lnTo>
                  <a:pt x="1270000" y="90328"/>
                </a:lnTo>
                <a:lnTo>
                  <a:pt x="1301750" y="100008"/>
                </a:lnTo>
                <a:lnTo>
                  <a:pt x="1333500" y="108962"/>
                </a:lnTo>
                <a:lnTo>
                  <a:pt x="1365250" y="116850"/>
                </a:lnTo>
                <a:lnTo>
                  <a:pt x="1397000" y="123382"/>
                </a:lnTo>
                <a:lnTo>
                  <a:pt x="1428750" y="128323"/>
                </a:lnTo>
                <a:lnTo>
                  <a:pt x="1460500" y="131513"/>
                </a:lnTo>
                <a:lnTo>
                  <a:pt x="1492250" y="132869"/>
                </a:lnTo>
                <a:lnTo>
                  <a:pt x="1524000" y="132393"/>
                </a:lnTo>
                <a:lnTo>
                  <a:pt x="1555750" y="130171"/>
                </a:lnTo>
                <a:lnTo>
                  <a:pt x="1587500" y="126363"/>
                </a:lnTo>
                <a:lnTo>
                  <a:pt x="1619250" y="121200"/>
                </a:lnTo>
                <a:lnTo>
                  <a:pt x="1651000" y="114967"/>
                </a:lnTo>
                <a:lnTo>
                  <a:pt x="1682750" y="107987"/>
                </a:lnTo>
                <a:lnTo>
                  <a:pt x="1714500" y="100606"/>
                </a:lnTo>
                <a:lnTo>
                  <a:pt x="1746250" y="93170"/>
                </a:lnTo>
                <a:lnTo>
                  <a:pt x="1778000" y="86011"/>
                </a:lnTo>
                <a:lnTo>
                  <a:pt x="1809750" y="79423"/>
                </a:lnTo>
                <a:lnTo>
                  <a:pt x="1841500" y="73652"/>
                </a:lnTo>
                <a:lnTo>
                  <a:pt x="1873250" y="68880"/>
                </a:lnTo>
                <a:lnTo>
                  <a:pt x="1905000" y="65219"/>
                </a:lnTo>
                <a:lnTo>
                  <a:pt x="1936750" y="62702"/>
                </a:lnTo>
                <a:lnTo>
                  <a:pt x="1968500" y="61285"/>
                </a:lnTo>
                <a:lnTo>
                  <a:pt x="2000250" y="60853"/>
                </a:lnTo>
                <a:lnTo>
                  <a:pt x="2032000" y="61224"/>
                </a:lnTo>
                <a:lnTo>
                  <a:pt x="2063750" y="62164"/>
                </a:lnTo>
                <a:lnTo>
                  <a:pt x="2095500" y="63400"/>
                </a:lnTo>
                <a:lnTo>
                  <a:pt x="2127250" y="64641"/>
                </a:lnTo>
                <a:lnTo>
                  <a:pt x="2159000" y="65592"/>
                </a:lnTo>
                <a:lnTo>
                  <a:pt x="2190750" y="65974"/>
                </a:lnTo>
                <a:lnTo>
                  <a:pt x="2222500" y="65541"/>
                </a:lnTo>
                <a:lnTo>
                  <a:pt x="2254250" y="64100"/>
                </a:lnTo>
                <a:lnTo>
                  <a:pt x="2286000" y="61517"/>
                </a:lnTo>
                <a:lnTo>
                  <a:pt x="2317750" y="57732"/>
                </a:lnTo>
                <a:lnTo>
                  <a:pt x="2349500" y="52760"/>
                </a:lnTo>
                <a:lnTo>
                  <a:pt x="2381250" y="46696"/>
                </a:lnTo>
                <a:lnTo>
                  <a:pt x="2413000" y="39708"/>
                </a:lnTo>
                <a:lnTo>
                  <a:pt x="2444750" y="32030"/>
                </a:lnTo>
                <a:lnTo>
                  <a:pt x="2476500" y="23951"/>
                </a:lnTo>
                <a:lnTo>
                  <a:pt x="2508250" y="15800"/>
                </a:lnTo>
                <a:lnTo>
                  <a:pt x="2540000" y="7927"/>
                </a:lnTo>
              </a:path>
            </a:pathLst>
          </a:custGeom>
          <a:ln w="15875">
            <a:solidFill>
              <a:srgbClr val="7C9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nimals intro">
            <a:extLst>
              <a:ext uri="{FF2B5EF4-FFF2-40B4-BE49-F238E27FC236}">
                <a16:creationId xmlns:a16="http://schemas.microsoft.com/office/drawing/2014/main" id="{6D73425F-55A8-0150-1AC9-6C816083D0F2}"/>
              </a:ext>
            </a:extLst>
          </p:cNvPr>
          <p:cNvSpPr txBox="1"/>
          <p:nvPr/>
        </p:nvSpPr>
        <p:spPr>
          <a:xfrm>
            <a:off x="609600" y="1134364"/>
            <a:ext cx="109728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1F2A2E"/>
                </a:solidFill>
                <a:latin typeface="Segoe UI" panose="020B0502040204020203" pitchFamily="34" charset="0"/>
              </a:rPr>
              <a:t>В зоне тундры обитает разнообразный животный мир, включающий млекопитающих, птиц, рыб и насекомых. Многие виды приспособились к суровым условиям: имеют </a:t>
            </a:r>
            <a:r>
              <a:rPr lang="ru-RU" sz="2000" b="1" dirty="0">
                <a:solidFill>
                  <a:srgbClr val="DE8A26"/>
                </a:solidFill>
                <a:latin typeface="Segoe UI" panose="020B0502040204020203" pitchFamily="34" charset="0"/>
              </a:rPr>
              <a:t>пушистый мех, острый нюх, разнообразный рацион питания.</a:t>
            </a:r>
          </a:p>
        </p:txBody>
      </p:sp>
      <p:sp>
        <p:nvSpPr>
          <p:cNvPr id="6" name="Animal 1 card">
            <a:extLst>
              <a:ext uri="{FF2B5EF4-FFF2-40B4-BE49-F238E27FC236}">
                <a16:creationId xmlns:a16="http://schemas.microsoft.com/office/drawing/2014/main" id="{B1B8CFA3-76D1-DD10-40FA-095C983F0267}"/>
              </a:ext>
            </a:extLst>
          </p:cNvPr>
          <p:cNvSpPr/>
          <p:nvPr/>
        </p:nvSpPr>
        <p:spPr>
          <a:xfrm>
            <a:off x="609600" y="2201164"/>
            <a:ext cx="5410200" cy="202361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Animal img 1" descr="Северные олени в осенней тундре. Современная фотография">
            <a:extLst>
              <a:ext uri="{FF2B5EF4-FFF2-40B4-BE49-F238E27FC236}">
                <a16:creationId xmlns:a16="http://schemas.microsoft.com/office/drawing/2014/main" id="{70876890-B7BD-C1A2-C9E8-7EE6C8A1672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302764"/>
            <a:ext cx="1422400" cy="1820418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Animal 1">
            <a:extLst>
              <a:ext uri="{FF2B5EF4-FFF2-40B4-BE49-F238E27FC236}">
                <a16:creationId xmlns:a16="http://schemas.microsoft.com/office/drawing/2014/main" id="{7238C39B-979B-FA4E-3EC6-BF7F7B67DAC6}"/>
              </a:ext>
            </a:extLst>
          </p:cNvPr>
          <p:cNvSpPr txBox="1"/>
          <p:nvPr/>
        </p:nvSpPr>
        <p:spPr>
          <a:xfrm>
            <a:off x="2286000" y="2302764"/>
            <a:ext cx="3632200" cy="182041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7A5634"/>
                </a:solidFill>
                <a:latin typeface="Bahnschrift SemiBold" panose="020B0502040204020203" pitchFamily="34" charset="0"/>
              </a:rPr>
              <a:t>Северный олень.</a:t>
            </a:r>
            <a:r>
              <a:rPr lang="ru-RU" sz="1900" dirty="0">
                <a:solidFill>
                  <a:srgbClr val="1F2A2E"/>
                </a:solidFill>
                <a:latin typeface="Segoe UI" panose="020B0502040204020203" pitchFamily="34" charset="0"/>
              </a:rPr>
              <a:t> Имеет густую шерсть и большие ветвистые рога, живёт в стадах и кочует по тундре.</a:t>
            </a:r>
          </a:p>
        </p:txBody>
      </p:sp>
      <p:sp>
        <p:nvSpPr>
          <p:cNvPr id="10" name="Animal 2 card">
            <a:extLst>
              <a:ext uri="{FF2B5EF4-FFF2-40B4-BE49-F238E27FC236}">
                <a16:creationId xmlns:a16="http://schemas.microsoft.com/office/drawing/2014/main" id="{43E34FC0-8980-F1C5-D3CE-BDA32B154DA1}"/>
              </a:ext>
            </a:extLst>
          </p:cNvPr>
          <p:cNvSpPr/>
          <p:nvPr/>
        </p:nvSpPr>
        <p:spPr>
          <a:xfrm>
            <a:off x="6172200" y="2201164"/>
            <a:ext cx="5410200" cy="202361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Animal img 2a" descr="Песец летом. Современная фотография">
            <a:extLst>
              <a:ext uri="{FF2B5EF4-FFF2-40B4-BE49-F238E27FC236}">
                <a16:creationId xmlns:a16="http://schemas.microsoft.com/office/drawing/2014/main" id="{46B6814A-A187-8A0D-5B1F-E3386ED108C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2302764"/>
            <a:ext cx="1422400" cy="872109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4" name="Animal img 2b" descr="Песец зимой. Современная фотография">
            <a:extLst>
              <a:ext uri="{FF2B5EF4-FFF2-40B4-BE49-F238E27FC236}">
                <a16:creationId xmlns:a16="http://schemas.microsoft.com/office/drawing/2014/main" id="{488E65E6-58C1-B95F-7272-10BE05A3732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3251073"/>
            <a:ext cx="1422400" cy="872109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Animal 2">
            <a:extLst>
              <a:ext uri="{FF2B5EF4-FFF2-40B4-BE49-F238E27FC236}">
                <a16:creationId xmlns:a16="http://schemas.microsoft.com/office/drawing/2014/main" id="{BEB58B93-0254-25F7-0F7C-255DC748AC63}"/>
              </a:ext>
            </a:extLst>
          </p:cNvPr>
          <p:cNvSpPr txBox="1"/>
          <p:nvPr/>
        </p:nvSpPr>
        <p:spPr>
          <a:xfrm>
            <a:off x="7848600" y="2302764"/>
            <a:ext cx="3632200" cy="182041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7C9771"/>
                </a:solidFill>
                <a:latin typeface="Bahnschrift SemiBold" panose="020B0502040204020203" pitchFamily="34" charset="0"/>
              </a:rPr>
              <a:t>Песец (полярная лисица).</a:t>
            </a:r>
            <a:r>
              <a:rPr lang="ru-RU" sz="1900" dirty="0">
                <a:solidFill>
                  <a:srgbClr val="1F2A2E"/>
                </a:solidFill>
                <a:latin typeface="Segoe UI" panose="020B0502040204020203" pitchFamily="34" charset="0"/>
              </a:rPr>
              <a:t> Меняет окраску в зависимости от сезона: летом — коричнево-серая, зимой — белоснежная или стально-голубая.</a:t>
            </a:r>
          </a:p>
        </p:txBody>
      </p:sp>
      <p:sp>
        <p:nvSpPr>
          <p:cNvPr id="16" name="Animal 3 card">
            <a:extLst>
              <a:ext uri="{FF2B5EF4-FFF2-40B4-BE49-F238E27FC236}">
                <a16:creationId xmlns:a16="http://schemas.microsoft.com/office/drawing/2014/main" id="{DB66122C-41DE-B82A-BE14-22CBD5C49AEE}"/>
              </a:ext>
            </a:extLst>
          </p:cNvPr>
          <p:cNvSpPr/>
          <p:nvPr/>
        </p:nvSpPr>
        <p:spPr>
          <a:xfrm>
            <a:off x="609600" y="4377182"/>
            <a:ext cx="5410200" cy="202361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Animal img 3" descr="Белая (полярная) сова зимой. Современная фотография">
            <a:extLst>
              <a:ext uri="{FF2B5EF4-FFF2-40B4-BE49-F238E27FC236}">
                <a16:creationId xmlns:a16="http://schemas.microsoft.com/office/drawing/2014/main" id="{B515B7B0-7BB5-BEFA-D085-147A5D5809C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4478782"/>
            <a:ext cx="1422400" cy="1820418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Animal 3">
            <a:extLst>
              <a:ext uri="{FF2B5EF4-FFF2-40B4-BE49-F238E27FC236}">
                <a16:creationId xmlns:a16="http://schemas.microsoft.com/office/drawing/2014/main" id="{770C0DF7-9742-D361-16C9-11D7E24201E3}"/>
              </a:ext>
            </a:extLst>
          </p:cNvPr>
          <p:cNvSpPr txBox="1"/>
          <p:nvPr/>
        </p:nvSpPr>
        <p:spPr>
          <a:xfrm>
            <a:off x="2286000" y="4478782"/>
            <a:ext cx="3632200" cy="182041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2B78A6"/>
                </a:solidFill>
                <a:latin typeface="Bahnschrift SemiBold" panose="020B0502040204020203" pitchFamily="34" charset="0"/>
              </a:rPr>
              <a:t>Полярная сова.</a:t>
            </a:r>
            <a:r>
              <a:rPr lang="ru-RU" sz="1900" dirty="0">
                <a:solidFill>
                  <a:srgbClr val="1F2A2E"/>
                </a:solidFill>
                <a:latin typeface="Segoe UI" panose="020B0502040204020203" pitchFamily="34" charset="0"/>
              </a:rPr>
              <a:t> Крупная птица в белом оперении зимой, с пёстрыми крапинками летом. Питается леммингами, птицами, рыбой.</a:t>
            </a:r>
          </a:p>
        </p:txBody>
      </p:sp>
      <p:sp>
        <p:nvSpPr>
          <p:cNvPr id="20" name="Animal 4 card">
            <a:extLst>
              <a:ext uri="{FF2B5EF4-FFF2-40B4-BE49-F238E27FC236}">
                <a16:creationId xmlns:a16="http://schemas.microsoft.com/office/drawing/2014/main" id="{56210595-F385-E656-D30B-FFF298DDAAB7}"/>
              </a:ext>
            </a:extLst>
          </p:cNvPr>
          <p:cNvSpPr/>
          <p:nvPr/>
        </p:nvSpPr>
        <p:spPr>
          <a:xfrm>
            <a:off x="6172200" y="4377182"/>
            <a:ext cx="5410200" cy="202361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Animal img 4" descr="Белая куропатка в зимнем и летнем оперении. Чучела, Государственный биологический музей им. К. А. Тимирязева">
            <a:extLst>
              <a:ext uri="{FF2B5EF4-FFF2-40B4-BE49-F238E27FC236}">
                <a16:creationId xmlns:a16="http://schemas.microsoft.com/office/drawing/2014/main" id="{D953311F-A603-3088-93CF-D2BE68C246D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4478782"/>
            <a:ext cx="1422400" cy="1820418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Animal 4">
            <a:extLst>
              <a:ext uri="{FF2B5EF4-FFF2-40B4-BE49-F238E27FC236}">
                <a16:creationId xmlns:a16="http://schemas.microsoft.com/office/drawing/2014/main" id="{D33E8BF8-C86D-DBC4-C24E-329ADBE42A8B}"/>
              </a:ext>
            </a:extLst>
          </p:cNvPr>
          <p:cNvSpPr txBox="1"/>
          <p:nvPr/>
        </p:nvSpPr>
        <p:spPr>
          <a:xfrm>
            <a:off x="7848600" y="4478782"/>
            <a:ext cx="3632200" cy="182041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dirty="0">
                <a:solidFill>
                  <a:srgbClr val="8A4A78"/>
                </a:solidFill>
                <a:latin typeface="Bahnschrift SemiBold" panose="020B0502040204020203" pitchFamily="34" charset="0"/>
              </a:rPr>
              <a:t>Белая куропатка.</a:t>
            </a:r>
            <a:r>
              <a:rPr lang="ru-RU" sz="1900" dirty="0">
                <a:solidFill>
                  <a:srgbClr val="1F2A2E"/>
                </a:solidFill>
                <a:latin typeface="Segoe UI" panose="020B0502040204020203" pitchFamily="34" charset="0"/>
              </a:rPr>
              <a:t> Летом имеет пёстрое оперение, зимой — белоснежное. Питается ягодами, склевывает побеги и листья растений.</a:t>
            </a:r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2BCE9932-E9A7-E270-E333-4DD8BB67139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91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6736ACF-6762-551A-81D0-AE1DE27A6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5320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8000"/>
              </a:lnSpc>
              <a:spcBef>
                <a:spcPts val="0"/>
              </a:spcBef>
            </a:pPr>
            <a:r>
              <a:rPr lang="ru-RU" sz="3200" dirty="0">
                <a:solidFill>
                  <a:srgbClr val="C4452F"/>
                </a:solidFill>
                <a:latin typeface="Bahnschrift SemiBold" panose="020B0502040204020203" pitchFamily="34" charset="0"/>
              </a:rPr>
              <a:t>Коренными жителями тундры</a:t>
            </a: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 являются </a:t>
            </a:r>
            <a:r>
              <a:rPr lang="ru-RU" sz="3200" dirty="0">
                <a:solidFill>
                  <a:srgbClr val="8A4A78"/>
                </a:solidFill>
                <a:latin typeface="Bahnschrift SemiBold" panose="020B0502040204020203" pitchFamily="34" charset="0"/>
              </a:rPr>
              <a:t>ненцы, саамы, манси, ханты.</a:t>
            </a: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 Они </a:t>
            </a:r>
            <a:r>
              <a:rPr lang="ru-RU" sz="3200" dirty="0">
                <a:solidFill>
                  <a:srgbClr val="4F7F37"/>
                </a:solidFill>
                <a:latin typeface="Bahnschrift SemiBold" panose="020B0502040204020203" pitchFamily="34" charset="0"/>
              </a:rPr>
              <a:t>разводят оленей</a:t>
            </a: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, </a:t>
            </a:r>
            <a:r>
              <a:rPr lang="ru-RU" sz="3200" dirty="0">
                <a:solidFill>
                  <a:srgbClr val="2B78A6"/>
                </a:solidFill>
                <a:latin typeface="Bahnschrift SemiBold" panose="020B0502040204020203" pitchFamily="34" charset="0"/>
              </a:rPr>
              <a:t>ловят рыбу</a:t>
            </a: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, </a:t>
            </a:r>
            <a:r>
              <a:rPr lang="ru-RU" sz="3200" dirty="0">
                <a:solidFill>
                  <a:srgbClr val="DE8A26"/>
                </a:solidFill>
                <a:latin typeface="Bahnschrift SemiBold" panose="020B0502040204020203" pitchFamily="34" charset="0"/>
              </a:rPr>
              <a:t>охотятся на пушных зверей</a:t>
            </a:r>
            <a:r>
              <a:rPr lang="ru-RU" sz="3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, </a:t>
            </a:r>
            <a:r>
              <a:rPr lang="ru-RU" sz="3200" dirty="0">
                <a:solidFill>
                  <a:srgbClr val="7C9771"/>
                </a:solidFill>
                <a:latin typeface="Bahnschrift SemiBold" panose="020B0502040204020203" pitchFamily="34" charset="0"/>
              </a:rPr>
              <a:t>собирают гагачий пух.</a:t>
            </a:r>
          </a:p>
        </p:txBody>
      </p:sp>
      <p:pic>
        <p:nvPicPr>
          <p:cNvPr id="4" name="Nenets" descr="Ненцы в традиционной одежде. Современная фотография">
            <a:extLst>
              <a:ext uri="{FF2B5EF4-FFF2-40B4-BE49-F238E27FC236}">
                <a16:creationId xmlns:a16="http://schemas.microsoft.com/office/drawing/2014/main" id="{4411EFD9-010B-B230-C83F-ABAC9F2CB29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16265"/>
            <a:ext cx="5384800" cy="4233735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Herd" descr="Оленевод с оленями на зимнем пастбище. Современная фотография">
            <a:extLst>
              <a:ext uri="{FF2B5EF4-FFF2-40B4-BE49-F238E27FC236}">
                <a16:creationId xmlns:a16="http://schemas.microsoft.com/office/drawing/2014/main" id="{1938FF08-74A4-0B9F-1A05-5F9DA9FA411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116265"/>
            <a:ext cx="5384800" cy="4233735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23F065C2-AC3C-5B7C-7B30-89E4DC95A77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900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54CAD0-BF95-2745-B561-B525DAAEE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Экологические проблемы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23E36C64-EC23-8B46-E301-12071C2CB516}"/>
              </a:ext>
            </a:extLst>
          </p:cNvPr>
          <p:cNvSpPr/>
          <p:nvPr/>
        </p:nvSpPr>
        <p:spPr>
          <a:xfrm>
            <a:off x="609600" y="905764"/>
            <a:ext cx="508000" cy="76200"/>
          </a:xfrm>
          <a:prstGeom prst="roundRect">
            <a:avLst/>
          </a:prstGeom>
          <a:solidFill>
            <a:srgbClr val="C445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lief line">
            <a:extLst>
              <a:ext uri="{FF2B5EF4-FFF2-40B4-BE49-F238E27FC236}">
                <a16:creationId xmlns:a16="http://schemas.microsoft.com/office/drawing/2014/main" id="{40F39E96-6BFB-4676-7075-AC697167BD6A}"/>
              </a:ext>
            </a:extLst>
          </p:cNvPr>
          <p:cNvSpPr/>
          <p:nvPr/>
        </p:nvSpPr>
        <p:spPr>
          <a:xfrm>
            <a:off x="1219200" y="897180"/>
            <a:ext cx="2540001" cy="132870"/>
          </a:xfrm>
          <a:custGeom>
            <a:avLst/>
            <a:gdLst/>
            <a:ahLst/>
            <a:cxnLst/>
            <a:rect l="0" t="0" r="0" b="0"/>
            <a:pathLst>
              <a:path w="2540001" h="132870">
                <a:moveTo>
                  <a:pt x="0" y="59384"/>
                </a:moveTo>
                <a:lnTo>
                  <a:pt x="31750" y="48652"/>
                </a:lnTo>
                <a:lnTo>
                  <a:pt x="63500" y="38298"/>
                </a:lnTo>
                <a:lnTo>
                  <a:pt x="95250" y="28679"/>
                </a:lnTo>
                <a:lnTo>
                  <a:pt x="127000" y="20117"/>
                </a:lnTo>
                <a:lnTo>
                  <a:pt x="158750" y="12877"/>
                </a:lnTo>
                <a:lnTo>
                  <a:pt x="190500" y="7162"/>
                </a:lnTo>
                <a:lnTo>
                  <a:pt x="222250" y="3095"/>
                </a:lnTo>
                <a:lnTo>
                  <a:pt x="254000" y="721"/>
                </a:lnTo>
                <a:lnTo>
                  <a:pt x="285750" y="0"/>
                </a:lnTo>
                <a:lnTo>
                  <a:pt x="317500" y="815"/>
                </a:lnTo>
                <a:lnTo>
                  <a:pt x="349250" y="2980"/>
                </a:lnTo>
                <a:lnTo>
                  <a:pt x="381000" y="6247"/>
                </a:lnTo>
                <a:lnTo>
                  <a:pt x="412750" y="10326"/>
                </a:lnTo>
                <a:lnTo>
                  <a:pt x="444500" y="14902"/>
                </a:lnTo>
                <a:lnTo>
                  <a:pt x="476250" y="19648"/>
                </a:lnTo>
                <a:lnTo>
                  <a:pt x="508000" y="24252"/>
                </a:lnTo>
                <a:lnTo>
                  <a:pt x="539750" y="28429"/>
                </a:lnTo>
                <a:lnTo>
                  <a:pt x="571500" y="31938"/>
                </a:lnTo>
                <a:lnTo>
                  <a:pt x="603250" y="34599"/>
                </a:lnTo>
                <a:lnTo>
                  <a:pt x="635000" y="36298"/>
                </a:lnTo>
                <a:lnTo>
                  <a:pt x="666750" y="36999"/>
                </a:lnTo>
                <a:lnTo>
                  <a:pt x="698500" y="36738"/>
                </a:lnTo>
                <a:lnTo>
                  <a:pt x="730250" y="35627"/>
                </a:lnTo>
                <a:lnTo>
                  <a:pt x="762000" y="33845"/>
                </a:lnTo>
                <a:lnTo>
                  <a:pt x="793750" y="31625"/>
                </a:lnTo>
                <a:lnTo>
                  <a:pt x="825500" y="29242"/>
                </a:lnTo>
                <a:lnTo>
                  <a:pt x="857250" y="26993"/>
                </a:lnTo>
                <a:lnTo>
                  <a:pt x="889000" y="25183"/>
                </a:lnTo>
                <a:lnTo>
                  <a:pt x="920750" y="24106"/>
                </a:lnTo>
                <a:lnTo>
                  <a:pt x="952500" y="24022"/>
                </a:lnTo>
                <a:lnTo>
                  <a:pt x="984250" y="25145"/>
                </a:lnTo>
                <a:lnTo>
                  <a:pt x="1016000" y="27630"/>
                </a:lnTo>
                <a:lnTo>
                  <a:pt x="1047750" y="31558"/>
                </a:lnTo>
                <a:lnTo>
                  <a:pt x="1079500" y="36933"/>
                </a:lnTo>
                <a:lnTo>
                  <a:pt x="1111250" y="43679"/>
                </a:lnTo>
                <a:lnTo>
                  <a:pt x="1143000" y="51642"/>
                </a:lnTo>
                <a:lnTo>
                  <a:pt x="1174750" y="60595"/>
                </a:lnTo>
                <a:lnTo>
                  <a:pt x="1206500" y="70254"/>
                </a:lnTo>
                <a:lnTo>
                  <a:pt x="1238250" y="80286"/>
                </a:lnTo>
                <a:lnTo>
                  <a:pt x="1270000" y="90328"/>
                </a:lnTo>
                <a:lnTo>
                  <a:pt x="1301750" y="100008"/>
                </a:lnTo>
                <a:lnTo>
                  <a:pt x="1333500" y="108962"/>
                </a:lnTo>
                <a:lnTo>
                  <a:pt x="1365250" y="116850"/>
                </a:lnTo>
                <a:lnTo>
                  <a:pt x="1397000" y="123382"/>
                </a:lnTo>
                <a:lnTo>
                  <a:pt x="1428750" y="128323"/>
                </a:lnTo>
                <a:lnTo>
                  <a:pt x="1460500" y="131513"/>
                </a:lnTo>
                <a:lnTo>
                  <a:pt x="1492250" y="132869"/>
                </a:lnTo>
                <a:lnTo>
                  <a:pt x="1524000" y="132393"/>
                </a:lnTo>
                <a:lnTo>
                  <a:pt x="1555750" y="130171"/>
                </a:lnTo>
                <a:lnTo>
                  <a:pt x="1587500" y="126363"/>
                </a:lnTo>
                <a:lnTo>
                  <a:pt x="1619250" y="121200"/>
                </a:lnTo>
                <a:lnTo>
                  <a:pt x="1651000" y="114967"/>
                </a:lnTo>
                <a:lnTo>
                  <a:pt x="1682750" y="107987"/>
                </a:lnTo>
                <a:lnTo>
                  <a:pt x="1714500" y="100606"/>
                </a:lnTo>
                <a:lnTo>
                  <a:pt x="1746250" y="93170"/>
                </a:lnTo>
                <a:lnTo>
                  <a:pt x="1778000" y="86011"/>
                </a:lnTo>
                <a:lnTo>
                  <a:pt x="1809750" y="79423"/>
                </a:lnTo>
                <a:lnTo>
                  <a:pt x="1841500" y="73652"/>
                </a:lnTo>
                <a:lnTo>
                  <a:pt x="1873250" y="68880"/>
                </a:lnTo>
                <a:lnTo>
                  <a:pt x="1905000" y="65219"/>
                </a:lnTo>
                <a:lnTo>
                  <a:pt x="1936750" y="62702"/>
                </a:lnTo>
                <a:lnTo>
                  <a:pt x="1968500" y="61285"/>
                </a:lnTo>
                <a:lnTo>
                  <a:pt x="2000250" y="60853"/>
                </a:lnTo>
                <a:lnTo>
                  <a:pt x="2032000" y="61224"/>
                </a:lnTo>
                <a:lnTo>
                  <a:pt x="2063750" y="62164"/>
                </a:lnTo>
                <a:lnTo>
                  <a:pt x="2095500" y="63400"/>
                </a:lnTo>
                <a:lnTo>
                  <a:pt x="2127250" y="64641"/>
                </a:lnTo>
                <a:lnTo>
                  <a:pt x="2159000" y="65592"/>
                </a:lnTo>
                <a:lnTo>
                  <a:pt x="2190750" y="65974"/>
                </a:lnTo>
                <a:lnTo>
                  <a:pt x="2222500" y="65541"/>
                </a:lnTo>
                <a:lnTo>
                  <a:pt x="2254250" y="64100"/>
                </a:lnTo>
                <a:lnTo>
                  <a:pt x="2286000" y="61517"/>
                </a:lnTo>
                <a:lnTo>
                  <a:pt x="2317750" y="57732"/>
                </a:lnTo>
                <a:lnTo>
                  <a:pt x="2349500" y="52760"/>
                </a:lnTo>
                <a:lnTo>
                  <a:pt x="2381250" y="46696"/>
                </a:lnTo>
                <a:lnTo>
                  <a:pt x="2413000" y="39708"/>
                </a:lnTo>
                <a:lnTo>
                  <a:pt x="2444750" y="32030"/>
                </a:lnTo>
                <a:lnTo>
                  <a:pt x="2476500" y="23951"/>
                </a:lnTo>
                <a:lnTo>
                  <a:pt x="2508250" y="15800"/>
                </a:lnTo>
                <a:lnTo>
                  <a:pt x="2540000" y="7927"/>
                </a:lnTo>
              </a:path>
            </a:pathLst>
          </a:custGeom>
          <a:ln w="15875">
            <a:solidFill>
              <a:srgbClr val="7C9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Problems card">
            <a:extLst>
              <a:ext uri="{FF2B5EF4-FFF2-40B4-BE49-F238E27FC236}">
                <a16:creationId xmlns:a16="http://schemas.microsoft.com/office/drawing/2014/main" id="{0B49DC2A-8AC5-D016-5BAB-FED866A767C3}"/>
              </a:ext>
            </a:extLst>
          </p:cNvPr>
          <p:cNvSpPr/>
          <p:nvPr/>
        </p:nvSpPr>
        <p:spPr>
          <a:xfrm>
            <a:off x="609600" y="1159764"/>
            <a:ext cx="5080000" cy="2331720"/>
          </a:xfrm>
          <a:prstGeom prst="roundRect">
            <a:avLst>
              <a:gd name="adj" fmla="val 6000"/>
            </a:avLst>
          </a:prstGeom>
          <a:solidFill>
            <a:srgbClr val="F8E1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Problems">
            <a:extLst>
              <a:ext uri="{FF2B5EF4-FFF2-40B4-BE49-F238E27FC236}">
                <a16:creationId xmlns:a16="http://schemas.microsoft.com/office/drawing/2014/main" id="{53607778-71AE-F6AE-3840-A9E3EE8828B1}"/>
              </a:ext>
            </a:extLst>
          </p:cNvPr>
          <p:cNvSpPr txBox="1"/>
          <p:nvPr/>
        </p:nvSpPr>
        <p:spPr>
          <a:xfrm>
            <a:off x="863600" y="1312164"/>
            <a:ext cx="4648200" cy="2026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1F2A2E"/>
                </a:solidFill>
                <a:latin typeface="Segoe UI" panose="020B0502040204020203" pitchFamily="34" charset="0"/>
              </a:rPr>
              <a:t>Экологические проблемы зоны тундры связаны с суровыми климатическими условиями и деятельностью человека. Основные проблемы включают </a:t>
            </a:r>
            <a:r>
              <a:rPr lang="ru-RU" sz="1900" b="1" dirty="0">
                <a:solidFill>
                  <a:srgbClr val="C4452F"/>
                </a:solidFill>
                <a:latin typeface="Segoe UI" panose="020B0502040204020203" pitchFamily="34" charset="0"/>
              </a:rPr>
              <a:t>загрязнение нефтью</a:t>
            </a:r>
            <a:r>
              <a:rPr lang="ru-RU" sz="1900" dirty="0">
                <a:solidFill>
                  <a:srgbClr val="1F2A2E"/>
                </a:solidFill>
                <a:latin typeface="Segoe UI" panose="020B0502040204020203" pitchFamily="34" charset="0"/>
              </a:rPr>
              <a:t> и продуктами её переработки, </a:t>
            </a:r>
            <a:r>
              <a:rPr lang="ru-RU" sz="1900" b="1" dirty="0">
                <a:solidFill>
                  <a:srgbClr val="C4452F"/>
                </a:solidFill>
                <a:latin typeface="Segoe UI" panose="020B0502040204020203" pitchFamily="34" charset="0"/>
              </a:rPr>
              <a:t>негативное влияние транспорта</a:t>
            </a:r>
            <a:r>
              <a:rPr lang="ru-RU" sz="1900" dirty="0">
                <a:solidFill>
                  <a:srgbClr val="1F2A2E"/>
                </a:solidFill>
                <a:latin typeface="Segoe UI" panose="020B0502040204020203" pitchFamily="34" charset="0"/>
              </a:rPr>
              <a:t> и </a:t>
            </a:r>
            <a:r>
              <a:rPr lang="ru-RU" sz="1900" b="1" dirty="0">
                <a:solidFill>
                  <a:srgbClr val="C4452F"/>
                </a:solidFill>
                <a:latin typeface="Segoe UI" panose="020B0502040204020203" pitchFamily="34" charset="0"/>
              </a:rPr>
              <a:t>изменение климата.</a:t>
            </a:r>
          </a:p>
        </p:txBody>
      </p:sp>
      <p:sp>
        <p:nvSpPr>
          <p:cNvPr id="7" name="Problems bar">
            <a:extLst>
              <a:ext uri="{FF2B5EF4-FFF2-40B4-BE49-F238E27FC236}">
                <a16:creationId xmlns:a16="http://schemas.microsoft.com/office/drawing/2014/main" id="{FA3CEC20-E847-90C9-B8E2-DE22D9BBD2CF}"/>
              </a:ext>
            </a:extLst>
          </p:cNvPr>
          <p:cNvSpPr/>
          <p:nvPr/>
        </p:nvSpPr>
        <p:spPr>
          <a:xfrm>
            <a:off x="711200" y="1286764"/>
            <a:ext cx="50800" cy="2077720"/>
          </a:xfrm>
          <a:prstGeom prst="rect">
            <a:avLst/>
          </a:prstGeom>
          <a:solidFill>
            <a:srgbClr val="C445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peline" descr="Дорога и трубопровод на газовом месторождении Бованенково, Ямал, 2010 г.">
            <a:extLst>
              <a:ext uri="{FF2B5EF4-FFF2-40B4-BE49-F238E27FC236}">
                <a16:creationId xmlns:a16="http://schemas.microsoft.com/office/drawing/2014/main" id="{FDEC8787-AD49-838E-E94E-31014FE894F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16884"/>
            <a:ext cx="5080000" cy="2883916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Need">
            <a:extLst>
              <a:ext uri="{FF2B5EF4-FFF2-40B4-BE49-F238E27FC236}">
                <a16:creationId xmlns:a16="http://schemas.microsoft.com/office/drawing/2014/main" id="{0581B58A-91D1-8A62-C54C-8F52201E215E}"/>
              </a:ext>
            </a:extLst>
          </p:cNvPr>
          <p:cNvSpPr txBox="1"/>
          <p:nvPr/>
        </p:nvSpPr>
        <p:spPr>
          <a:xfrm>
            <a:off x="5994400" y="1159764"/>
            <a:ext cx="5588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4F7F37"/>
                </a:solidFill>
                <a:latin typeface="Bahnschrift SemiBold" panose="020B0502040204020203" pitchFamily="34" charset="0"/>
              </a:rPr>
              <a:t>Для решения экологических проблем тундры необходимо:</a:t>
            </a:r>
          </a:p>
        </p:txBody>
      </p:sp>
      <p:sp>
        <p:nvSpPr>
          <p:cNvPr id="11" name="Measure 1 card">
            <a:extLst>
              <a:ext uri="{FF2B5EF4-FFF2-40B4-BE49-F238E27FC236}">
                <a16:creationId xmlns:a16="http://schemas.microsoft.com/office/drawing/2014/main" id="{6EEA7356-6EB2-15F9-AA4F-F149EEBE6B7C}"/>
              </a:ext>
            </a:extLst>
          </p:cNvPr>
          <p:cNvSpPr/>
          <p:nvPr/>
        </p:nvSpPr>
        <p:spPr>
          <a:xfrm>
            <a:off x="5994400" y="1901444"/>
            <a:ext cx="5588000" cy="102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easure 1">
            <a:extLst>
              <a:ext uri="{FF2B5EF4-FFF2-40B4-BE49-F238E27FC236}">
                <a16:creationId xmlns:a16="http://schemas.microsoft.com/office/drawing/2014/main" id="{45540BA5-26C6-2B43-1C54-3644627AEF55}"/>
              </a:ext>
            </a:extLst>
          </p:cNvPr>
          <p:cNvSpPr txBox="1"/>
          <p:nvPr/>
        </p:nvSpPr>
        <p:spPr>
          <a:xfrm>
            <a:off x="6197600" y="2003044"/>
            <a:ext cx="5257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4F7F37"/>
                </a:solidFill>
                <a:latin typeface="Segoe UI" panose="020B0502040204020203" pitchFamily="34" charset="0"/>
              </a:rPr>
              <a:t>- Создавать специальные</a:t>
            </a:r>
            <a:r>
              <a:rPr lang="ru-RU" dirty="0">
                <a:solidFill>
                  <a:srgbClr val="1F2A2E"/>
                </a:solidFill>
                <a:latin typeface="Segoe UI" panose="020B0502040204020203" pitchFamily="34" charset="0"/>
              </a:rPr>
              <a:t> заповедники и национальные парки для защиты уязвимых территорий.</a:t>
            </a:r>
          </a:p>
        </p:txBody>
      </p:sp>
      <p:sp>
        <p:nvSpPr>
          <p:cNvPr id="13" name="Measure 1 bar">
            <a:extLst>
              <a:ext uri="{FF2B5EF4-FFF2-40B4-BE49-F238E27FC236}">
                <a16:creationId xmlns:a16="http://schemas.microsoft.com/office/drawing/2014/main" id="{97E78926-2721-F3A3-EF92-8FFD861A9724}"/>
              </a:ext>
            </a:extLst>
          </p:cNvPr>
          <p:cNvSpPr/>
          <p:nvPr/>
        </p:nvSpPr>
        <p:spPr>
          <a:xfrm>
            <a:off x="6096000" y="2028444"/>
            <a:ext cx="50800" cy="772160"/>
          </a:xfrm>
          <a:prstGeom prst="rect">
            <a:avLst/>
          </a:prstGeom>
          <a:solidFill>
            <a:srgbClr val="4F7F3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easure 2 card">
            <a:extLst>
              <a:ext uri="{FF2B5EF4-FFF2-40B4-BE49-F238E27FC236}">
                <a16:creationId xmlns:a16="http://schemas.microsoft.com/office/drawing/2014/main" id="{BBDBDE57-DD4C-077A-08A7-07F872141FA0}"/>
              </a:ext>
            </a:extLst>
          </p:cNvPr>
          <p:cNvSpPr/>
          <p:nvPr/>
        </p:nvSpPr>
        <p:spPr>
          <a:xfrm>
            <a:off x="5994400" y="3029204"/>
            <a:ext cx="5588000" cy="102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easure 2">
            <a:extLst>
              <a:ext uri="{FF2B5EF4-FFF2-40B4-BE49-F238E27FC236}">
                <a16:creationId xmlns:a16="http://schemas.microsoft.com/office/drawing/2014/main" id="{2CE8BBFD-2C61-FAAD-0F80-FAD44B883B94}"/>
              </a:ext>
            </a:extLst>
          </p:cNvPr>
          <p:cNvSpPr txBox="1"/>
          <p:nvPr/>
        </p:nvSpPr>
        <p:spPr>
          <a:xfrm>
            <a:off x="6197600" y="3130804"/>
            <a:ext cx="5257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2B78A6"/>
                </a:solidFill>
                <a:latin typeface="Segoe UI" panose="020B0502040204020203" pitchFamily="34" charset="0"/>
              </a:rPr>
              <a:t>- Проводить экологическое</a:t>
            </a:r>
            <a:r>
              <a:rPr lang="ru-RU" dirty="0">
                <a:solidFill>
                  <a:srgbClr val="1F2A2E"/>
                </a:solidFill>
                <a:latin typeface="Segoe UI" panose="020B0502040204020203" pitchFamily="34" charset="0"/>
              </a:rPr>
              <a:t> образование среди населения, чтобы изменить отношение людей к окружающей среде.</a:t>
            </a:r>
          </a:p>
        </p:txBody>
      </p:sp>
      <p:sp>
        <p:nvSpPr>
          <p:cNvPr id="16" name="Measure 2 bar">
            <a:extLst>
              <a:ext uri="{FF2B5EF4-FFF2-40B4-BE49-F238E27FC236}">
                <a16:creationId xmlns:a16="http://schemas.microsoft.com/office/drawing/2014/main" id="{B8C18990-7E4D-BC6A-62DB-D9D23D3187A1}"/>
              </a:ext>
            </a:extLst>
          </p:cNvPr>
          <p:cNvSpPr/>
          <p:nvPr/>
        </p:nvSpPr>
        <p:spPr>
          <a:xfrm>
            <a:off x="6096000" y="3156204"/>
            <a:ext cx="50800" cy="772160"/>
          </a:xfrm>
          <a:prstGeom prst="rect">
            <a:avLst/>
          </a:prstGeom>
          <a:solidFill>
            <a:srgbClr val="2B78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easure 3 card">
            <a:extLst>
              <a:ext uri="{FF2B5EF4-FFF2-40B4-BE49-F238E27FC236}">
                <a16:creationId xmlns:a16="http://schemas.microsoft.com/office/drawing/2014/main" id="{1419F31C-FFEB-D0F5-2526-435B07B2BDBC}"/>
              </a:ext>
            </a:extLst>
          </p:cNvPr>
          <p:cNvSpPr/>
          <p:nvPr/>
        </p:nvSpPr>
        <p:spPr>
          <a:xfrm>
            <a:off x="5994400" y="4156964"/>
            <a:ext cx="5588000" cy="102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easure 3">
            <a:extLst>
              <a:ext uri="{FF2B5EF4-FFF2-40B4-BE49-F238E27FC236}">
                <a16:creationId xmlns:a16="http://schemas.microsoft.com/office/drawing/2014/main" id="{2B913D6B-AEE9-6FBA-5D18-970D44978B2C}"/>
              </a:ext>
            </a:extLst>
          </p:cNvPr>
          <p:cNvSpPr txBox="1"/>
          <p:nvPr/>
        </p:nvSpPr>
        <p:spPr>
          <a:xfrm>
            <a:off x="6197600" y="4258564"/>
            <a:ext cx="5257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DE8A26"/>
                </a:solidFill>
                <a:latin typeface="Segoe UI" panose="020B0502040204020203" pitchFamily="34" charset="0"/>
              </a:rPr>
              <a:t>- Возрождать традиционные</a:t>
            </a:r>
            <a:r>
              <a:rPr lang="ru-RU" dirty="0">
                <a:solidFill>
                  <a:srgbClr val="1F2A2E"/>
                </a:solidFill>
                <a:latin typeface="Segoe UI" panose="020B0502040204020203" pitchFamily="34" charset="0"/>
              </a:rPr>
              <a:t> способы использования тундры, которые не наносят вреда её экосистеме.</a:t>
            </a:r>
          </a:p>
        </p:txBody>
      </p:sp>
      <p:sp>
        <p:nvSpPr>
          <p:cNvPr id="19" name="Measure 3 bar">
            <a:extLst>
              <a:ext uri="{FF2B5EF4-FFF2-40B4-BE49-F238E27FC236}">
                <a16:creationId xmlns:a16="http://schemas.microsoft.com/office/drawing/2014/main" id="{D921972E-4A85-C30D-C9B5-DBB51192DD31}"/>
              </a:ext>
            </a:extLst>
          </p:cNvPr>
          <p:cNvSpPr/>
          <p:nvPr/>
        </p:nvSpPr>
        <p:spPr>
          <a:xfrm>
            <a:off x="6096000" y="4283964"/>
            <a:ext cx="50800" cy="772160"/>
          </a:xfrm>
          <a:prstGeom prst="rect">
            <a:avLst/>
          </a:prstGeom>
          <a:solidFill>
            <a:srgbClr val="DE8A2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easure 4 card">
            <a:extLst>
              <a:ext uri="{FF2B5EF4-FFF2-40B4-BE49-F238E27FC236}">
                <a16:creationId xmlns:a16="http://schemas.microsoft.com/office/drawing/2014/main" id="{26F3D635-AC6A-896C-6C16-F7719D9A7B02}"/>
              </a:ext>
            </a:extLst>
          </p:cNvPr>
          <p:cNvSpPr/>
          <p:nvPr/>
        </p:nvSpPr>
        <p:spPr>
          <a:xfrm>
            <a:off x="5994400" y="5284724"/>
            <a:ext cx="5588000" cy="1026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3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easure 4">
            <a:extLst>
              <a:ext uri="{FF2B5EF4-FFF2-40B4-BE49-F238E27FC236}">
                <a16:creationId xmlns:a16="http://schemas.microsoft.com/office/drawing/2014/main" id="{D1958713-AAEF-369C-44B6-5CAC535AC8C0}"/>
              </a:ext>
            </a:extLst>
          </p:cNvPr>
          <p:cNvSpPr txBox="1"/>
          <p:nvPr/>
        </p:nvSpPr>
        <p:spPr>
          <a:xfrm>
            <a:off x="6197600" y="5386324"/>
            <a:ext cx="5257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8A4A78"/>
                </a:solidFill>
                <a:latin typeface="Segoe UI" panose="020B0502040204020203" pitchFamily="34" charset="0"/>
              </a:rPr>
              <a:t>- Контролировать добычу</a:t>
            </a:r>
            <a:r>
              <a:rPr lang="ru-RU" dirty="0">
                <a:solidFill>
                  <a:srgbClr val="1F2A2E"/>
                </a:solidFill>
                <a:latin typeface="Segoe UI" panose="020B0502040204020203" pitchFamily="34" charset="0"/>
              </a:rPr>
              <a:t> нефти и газа в тундре, проводить экологическое обоснование всех предпринимаемых действий.</a:t>
            </a:r>
          </a:p>
        </p:txBody>
      </p:sp>
      <p:sp>
        <p:nvSpPr>
          <p:cNvPr id="22" name="Measure 4 bar">
            <a:extLst>
              <a:ext uri="{FF2B5EF4-FFF2-40B4-BE49-F238E27FC236}">
                <a16:creationId xmlns:a16="http://schemas.microsoft.com/office/drawing/2014/main" id="{CE46E36E-AC29-4CD8-9967-A914ED7C32CD}"/>
              </a:ext>
            </a:extLst>
          </p:cNvPr>
          <p:cNvSpPr/>
          <p:nvPr/>
        </p:nvSpPr>
        <p:spPr>
          <a:xfrm>
            <a:off x="6096000" y="5411724"/>
            <a:ext cx="50800" cy="772160"/>
          </a:xfrm>
          <a:prstGeom prst="rect">
            <a:avLst/>
          </a:prstGeom>
          <a:solidFill>
            <a:srgbClr val="8A4A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4CFC2EED-0C84-2CC2-0091-B6256F2B722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858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8964DAA-C947-F642-173B-39E6F8ACF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6080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200" dirty="0">
                <a:solidFill>
                  <a:srgbClr val="1F2A2E"/>
                </a:solidFill>
                <a:latin typeface="Bahnschrift SemiBold" panose="020B0502040204020203" pitchFamily="34" charset="0"/>
              </a:rPr>
              <a:t>План рассказа о зоне: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8E45F66C-CD22-EB85-D8F6-90B94A6C87FA}"/>
              </a:ext>
            </a:extLst>
          </p:cNvPr>
          <p:cNvSpPr/>
          <p:nvPr/>
        </p:nvSpPr>
        <p:spPr>
          <a:xfrm>
            <a:off x="609600" y="1039876"/>
            <a:ext cx="508000" cy="76200"/>
          </a:xfrm>
          <a:prstGeom prst="roundRect">
            <a:avLst/>
          </a:prstGeom>
          <a:solidFill>
            <a:srgbClr val="2B78A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lief line">
            <a:extLst>
              <a:ext uri="{FF2B5EF4-FFF2-40B4-BE49-F238E27FC236}">
                <a16:creationId xmlns:a16="http://schemas.microsoft.com/office/drawing/2014/main" id="{6F9A132C-AC4A-3AA8-BD44-8F08CD85158D}"/>
              </a:ext>
            </a:extLst>
          </p:cNvPr>
          <p:cNvSpPr/>
          <p:nvPr/>
        </p:nvSpPr>
        <p:spPr>
          <a:xfrm>
            <a:off x="1219200" y="1031292"/>
            <a:ext cx="2540001" cy="132870"/>
          </a:xfrm>
          <a:custGeom>
            <a:avLst/>
            <a:gdLst/>
            <a:ahLst/>
            <a:cxnLst/>
            <a:rect l="0" t="0" r="0" b="0"/>
            <a:pathLst>
              <a:path w="2540001" h="132870">
                <a:moveTo>
                  <a:pt x="0" y="59384"/>
                </a:moveTo>
                <a:lnTo>
                  <a:pt x="31750" y="48653"/>
                </a:lnTo>
                <a:lnTo>
                  <a:pt x="63500" y="38298"/>
                </a:lnTo>
                <a:lnTo>
                  <a:pt x="95250" y="28679"/>
                </a:lnTo>
                <a:lnTo>
                  <a:pt x="127000" y="20117"/>
                </a:lnTo>
                <a:lnTo>
                  <a:pt x="158750" y="12877"/>
                </a:lnTo>
                <a:lnTo>
                  <a:pt x="190500" y="7162"/>
                </a:lnTo>
                <a:lnTo>
                  <a:pt x="222250" y="3095"/>
                </a:lnTo>
                <a:lnTo>
                  <a:pt x="254000" y="721"/>
                </a:lnTo>
                <a:lnTo>
                  <a:pt x="285750" y="0"/>
                </a:lnTo>
                <a:lnTo>
                  <a:pt x="317500" y="815"/>
                </a:lnTo>
                <a:lnTo>
                  <a:pt x="349250" y="2980"/>
                </a:lnTo>
                <a:lnTo>
                  <a:pt x="381000" y="6247"/>
                </a:lnTo>
                <a:lnTo>
                  <a:pt x="412750" y="10326"/>
                </a:lnTo>
                <a:lnTo>
                  <a:pt x="444500" y="14902"/>
                </a:lnTo>
                <a:lnTo>
                  <a:pt x="476250" y="19648"/>
                </a:lnTo>
                <a:lnTo>
                  <a:pt x="508000" y="24252"/>
                </a:lnTo>
                <a:lnTo>
                  <a:pt x="539750" y="28429"/>
                </a:lnTo>
                <a:lnTo>
                  <a:pt x="571500" y="31938"/>
                </a:lnTo>
                <a:lnTo>
                  <a:pt x="603250" y="34599"/>
                </a:lnTo>
                <a:lnTo>
                  <a:pt x="635000" y="36298"/>
                </a:lnTo>
                <a:lnTo>
                  <a:pt x="666750" y="36999"/>
                </a:lnTo>
                <a:lnTo>
                  <a:pt x="698500" y="36738"/>
                </a:lnTo>
                <a:lnTo>
                  <a:pt x="730250" y="35627"/>
                </a:lnTo>
                <a:lnTo>
                  <a:pt x="762000" y="33845"/>
                </a:lnTo>
                <a:lnTo>
                  <a:pt x="793750" y="31625"/>
                </a:lnTo>
                <a:lnTo>
                  <a:pt x="825500" y="29242"/>
                </a:lnTo>
                <a:lnTo>
                  <a:pt x="857250" y="26993"/>
                </a:lnTo>
                <a:lnTo>
                  <a:pt x="889000" y="25183"/>
                </a:lnTo>
                <a:lnTo>
                  <a:pt x="920750" y="24106"/>
                </a:lnTo>
                <a:lnTo>
                  <a:pt x="952500" y="24022"/>
                </a:lnTo>
                <a:lnTo>
                  <a:pt x="984250" y="25145"/>
                </a:lnTo>
                <a:lnTo>
                  <a:pt x="1016000" y="27630"/>
                </a:lnTo>
                <a:lnTo>
                  <a:pt x="1047750" y="31558"/>
                </a:lnTo>
                <a:lnTo>
                  <a:pt x="1079500" y="36933"/>
                </a:lnTo>
                <a:lnTo>
                  <a:pt x="1111250" y="43679"/>
                </a:lnTo>
                <a:lnTo>
                  <a:pt x="1143000" y="51642"/>
                </a:lnTo>
                <a:lnTo>
                  <a:pt x="1174750" y="60595"/>
                </a:lnTo>
                <a:lnTo>
                  <a:pt x="1206500" y="70254"/>
                </a:lnTo>
                <a:lnTo>
                  <a:pt x="1238250" y="80286"/>
                </a:lnTo>
                <a:lnTo>
                  <a:pt x="1270000" y="90328"/>
                </a:lnTo>
                <a:lnTo>
                  <a:pt x="1301750" y="100008"/>
                </a:lnTo>
                <a:lnTo>
                  <a:pt x="1333500" y="108962"/>
                </a:lnTo>
                <a:lnTo>
                  <a:pt x="1365250" y="116851"/>
                </a:lnTo>
                <a:lnTo>
                  <a:pt x="1397000" y="123382"/>
                </a:lnTo>
                <a:lnTo>
                  <a:pt x="1428750" y="128323"/>
                </a:lnTo>
                <a:lnTo>
                  <a:pt x="1460500" y="131513"/>
                </a:lnTo>
                <a:lnTo>
                  <a:pt x="1492250" y="132869"/>
                </a:lnTo>
                <a:lnTo>
                  <a:pt x="1524000" y="132393"/>
                </a:lnTo>
                <a:lnTo>
                  <a:pt x="1555750" y="130171"/>
                </a:lnTo>
                <a:lnTo>
                  <a:pt x="1587500" y="126363"/>
                </a:lnTo>
                <a:lnTo>
                  <a:pt x="1619250" y="121200"/>
                </a:lnTo>
                <a:lnTo>
                  <a:pt x="1651000" y="114967"/>
                </a:lnTo>
                <a:lnTo>
                  <a:pt x="1682750" y="107987"/>
                </a:lnTo>
                <a:lnTo>
                  <a:pt x="1714500" y="100606"/>
                </a:lnTo>
                <a:lnTo>
                  <a:pt x="1746250" y="93170"/>
                </a:lnTo>
                <a:lnTo>
                  <a:pt x="1778000" y="86011"/>
                </a:lnTo>
                <a:lnTo>
                  <a:pt x="1809750" y="79423"/>
                </a:lnTo>
                <a:lnTo>
                  <a:pt x="1841500" y="73652"/>
                </a:lnTo>
                <a:lnTo>
                  <a:pt x="1873250" y="68880"/>
                </a:lnTo>
                <a:lnTo>
                  <a:pt x="1905000" y="65219"/>
                </a:lnTo>
                <a:lnTo>
                  <a:pt x="1936750" y="62702"/>
                </a:lnTo>
                <a:lnTo>
                  <a:pt x="1968500" y="61285"/>
                </a:lnTo>
                <a:lnTo>
                  <a:pt x="2000250" y="60853"/>
                </a:lnTo>
                <a:lnTo>
                  <a:pt x="2032000" y="61224"/>
                </a:lnTo>
                <a:lnTo>
                  <a:pt x="2063750" y="62164"/>
                </a:lnTo>
                <a:lnTo>
                  <a:pt x="2095500" y="63400"/>
                </a:lnTo>
                <a:lnTo>
                  <a:pt x="2127250" y="64641"/>
                </a:lnTo>
                <a:lnTo>
                  <a:pt x="2159000" y="65592"/>
                </a:lnTo>
                <a:lnTo>
                  <a:pt x="2190750" y="65973"/>
                </a:lnTo>
                <a:lnTo>
                  <a:pt x="2222500" y="65541"/>
                </a:lnTo>
                <a:lnTo>
                  <a:pt x="2254250" y="64100"/>
                </a:lnTo>
                <a:lnTo>
                  <a:pt x="2286000" y="61517"/>
                </a:lnTo>
                <a:lnTo>
                  <a:pt x="2317750" y="57732"/>
                </a:lnTo>
                <a:lnTo>
                  <a:pt x="2349500" y="52760"/>
                </a:lnTo>
                <a:lnTo>
                  <a:pt x="2381250" y="46696"/>
                </a:lnTo>
                <a:lnTo>
                  <a:pt x="2413000" y="39708"/>
                </a:lnTo>
                <a:lnTo>
                  <a:pt x="2444750" y="32030"/>
                </a:lnTo>
                <a:lnTo>
                  <a:pt x="2476500" y="23951"/>
                </a:lnTo>
                <a:lnTo>
                  <a:pt x="2508250" y="15800"/>
                </a:lnTo>
                <a:lnTo>
                  <a:pt x="2540000" y="7927"/>
                </a:lnTo>
              </a:path>
            </a:pathLst>
          </a:custGeom>
          <a:ln w="15875">
            <a:solidFill>
              <a:srgbClr val="7C9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oute line">
            <a:extLst>
              <a:ext uri="{FF2B5EF4-FFF2-40B4-BE49-F238E27FC236}">
                <a16:creationId xmlns:a16="http://schemas.microsoft.com/office/drawing/2014/main" id="{2B4AEE40-E677-96A6-3AC1-DFFCE8ECEA70}"/>
              </a:ext>
            </a:extLst>
          </p:cNvPr>
          <p:cNvCxnSpPr/>
          <p:nvPr/>
        </p:nvCxnSpPr>
        <p:spPr>
          <a:xfrm>
            <a:off x="1143000" y="1598676"/>
            <a:ext cx="0" cy="4064000"/>
          </a:xfrm>
          <a:prstGeom prst="line">
            <a:avLst/>
          </a:prstGeom>
          <a:ln w="25400">
            <a:solidFill>
              <a:srgbClr val="B9C7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ker">
            <a:extLst>
              <a:ext uri="{FF2B5EF4-FFF2-40B4-BE49-F238E27FC236}">
                <a16:creationId xmlns:a16="http://schemas.microsoft.com/office/drawing/2014/main" id="{0AE33206-3578-8E15-992E-E5BCDCFDE053}"/>
              </a:ext>
            </a:extLst>
          </p:cNvPr>
          <p:cNvSpPr/>
          <p:nvPr/>
        </p:nvSpPr>
        <p:spPr>
          <a:xfrm>
            <a:off x="952500" y="1408176"/>
            <a:ext cx="381000" cy="381000"/>
          </a:xfrm>
          <a:prstGeom prst="ellipse">
            <a:avLst/>
          </a:prstGeom>
          <a:solidFill>
            <a:srgbClr val="2B78A6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lan 1">
            <a:extLst>
              <a:ext uri="{FF2B5EF4-FFF2-40B4-BE49-F238E27FC236}">
                <a16:creationId xmlns:a16="http://schemas.microsoft.com/office/drawing/2014/main" id="{C08471C9-589D-D188-B158-113B6B904847}"/>
              </a:ext>
            </a:extLst>
          </p:cNvPr>
          <p:cNvSpPr txBox="1"/>
          <p:nvPr/>
        </p:nvSpPr>
        <p:spPr>
          <a:xfrm>
            <a:off x="1574800" y="1370076"/>
            <a:ext cx="7112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F2A2E"/>
                </a:solidFill>
                <a:latin typeface="Segoe UI" panose="020B0502040204020203" pitchFamily="34" charset="0"/>
              </a:rPr>
              <a:t>Название и расположение.</a:t>
            </a:r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4D7CAF50-A719-28D2-DCAD-0F6C9526F90C}"/>
              </a:ext>
            </a:extLst>
          </p:cNvPr>
          <p:cNvSpPr/>
          <p:nvPr/>
        </p:nvSpPr>
        <p:spPr>
          <a:xfrm>
            <a:off x="952500" y="2220976"/>
            <a:ext cx="381000" cy="381000"/>
          </a:xfrm>
          <a:prstGeom prst="ellipse">
            <a:avLst/>
          </a:prstGeom>
          <a:solidFill>
            <a:srgbClr val="7FB3CF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lan 2">
            <a:extLst>
              <a:ext uri="{FF2B5EF4-FFF2-40B4-BE49-F238E27FC236}">
                <a16:creationId xmlns:a16="http://schemas.microsoft.com/office/drawing/2014/main" id="{235879E5-929A-156B-91A2-150EC710034A}"/>
              </a:ext>
            </a:extLst>
          </p:cNvPr>
          <p:cNvSpPr txBox="1"/>
          <p:nvPr/>
        </p:nvSpPr>
        <p:spPr>
          <a:xfrm>
            <a:off x="1574800" y="2182876"/>
            <a:ext cx="7112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F2A2E"/>
                </a:solidFill>
                <a:latin typeface="Segoe UI" panose="020B0502040204020203" pitchFamily="34" charset="0"/>
              </a:rPr>
              <a:t>Климатические условия.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8570027E-F059-5684-9FA3-56609F732008}"/>
              </a:ext>
            </a:extLst>
          </p:cNvPr>
          <p:cNvSpPr/>
          <p:nvPr/>
        </p:nvSpPr>
        <p:spPr>
          <a:xfrm>
            <a:off x="952500" y="3033776"/>
            <a:ext cx="381000" cy="381000"/>
          </a:xfrm>
          <a:prstGeom prst="ellipse">
            <a:avLst/>
          </a:prstGeom>
          <a:solidFill>
            <a:srgbClr val="4F7F37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lan 3">
            <a:extLst>
              <a:ext uri="{FF2B5EF4-FFF2-40B4-BE49-F238E27FC236}">
                <a16:creationId xmlns:a16="http://schemas.microsoft.com/office/drawing/2014/main" id="{E937D694-135F-3FBA-E91A-54CCC1ABCDBE}"/>
              </a:ext>
            </a:extLst>
          </p:cNvPr>
          <p:cNvSpPr txBox="1"/>
          <p:nvPr/>
        </p:nvSpPr>
        <p:spPr>
          <a:xfrm>
            <a:off x="1574800" y="2995676"/>
            <a:ext cx="7112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F2A2E"/>
                </a:solidFill>
                <a:latin typeface="Segoe UI" panose="020B0502040204020203" pitchFamily="34" charset="0"/>
              </a:rPr>
              <a:t>Растительный мир.</a:t>
            </a:r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A4588958-1B5D-DD20-0E0E-16FAC6450EBD}"/>
              </a:ext>
            </a:extLst>
          </p:cNvPr>
          <p:cNvSpPr/>
          <p:nvPr/>
        </p:nvSpPr>
        <p:spPr>
          <a:xfrm>
            <a:off x="952500" y="3846576"/>
            <a:ext cx="381000" cy="381000"/>
          </a:xfrm>
          <a:prstGeom prst="ellipse">
            <a:avLst/>
          </a:prstGeom>
          <a:solidFill>
            <a:srgbClr val="DE8A26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lan 4">
            <a:extLst>
              <a:ext uri="{FF2B5EF4-FFF2-40B4-BE49-F238E27FC236}">
                <a16:creationId xmlns:a16="http://schemas.microsoft.com/office/drawing/2014/main" id="{1A6C4683-6ABC-3BCC-72E8-1B9A3BE35444}"/>
              </a:ext>
            </a:extLst>
          </p:cNvPr>
          <p:cNvSpPr txBox="1"/>
          <p:nvPr/>
        </p:nvSpPr>
        <p:spPr>
          <a:xfrm>
            <a:off x="1574800" y="3808476"/>
            <a:ext cx="7112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F2A2E"/>
                </a:solidFill>
                <a:latin typeface="Segoe UI" panose="020B0502040204020203" pitchFamily="34" charset="0"/>
              </a:rPr>
              <a:t>Животный мир.</a:t>
            </a:r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1BFD19F9-C54F-7518-FF48-4CCB0A79104E}"/>
              </a:ext>
            </a:extLst>
          </p:cNvPr>
          <p:cNvSpPr/>
          <p:nvPr/>
        </p:nvSpPr>
        <p:spPr>
          <a:xfrm>
            <a:off x="952500" y="4659376"/>
            <a:ext cx="381000" cy="381000"/>
          </a:xfrm>
          <a:prstGeom prst="ellipse">
            <a:avLst/>
          </a:prstGeom>
          <a:solidFill>
            <a:srgbClr val="8A4A78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lan 5">
            <a:extLst>
              <a:ext uri="{FF2B5EF4-FFF2-40B4-BE49-F238E27FC236}">
                <a16:creationId xmlns:a16="http://schemas.microsoft.com/office/drawing/2014/main" id="{7E12CA95-6D55-D0B7-AA0A-D609EA3DE0FA}"/>
              </a:ext>
            </a:extLst>
          </p:cNvPr>
          <p:cNvSpPr txBox="1"/>
          <p:nvPr/>
        </p:nvSpPr>
        <p:spPr>
          <a:xfrm>
            <a:off x="1574800" y="4621276"/>
            <a:ext cx="7112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F2A2E"/>
                </a:solidFill>
                <a:latin typeface="Segoe UI" panose="020B0502040204020203" pitchFamily="34" charset="0"/>
              </a:rPr>
              <a:t>Использование зоны человеком.</a:t>
            </a:r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4B02E4DC-37E9-CD38-1F67-EDEFB73B514A}"/>
              </a:ext>
            </a:extLst>
          </p:cNvPr>
          <p:cNvSpPr/>
          <p:nvPr/>
        </p:nvSpPr>
        <p:spPr>
          <a:xfrm>
            <a:off x="952500" y="5472176"/>
            <a:ext cx="381000" cy="381000"/>
          </a:xfrm>
          <a:prstGeom prst="ellipse">
            <a:avLst/>
          </a:prstGeom>
          <a:solidFill>
            <a:srgbClr val="C4452F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lan 6">
            <a:extLst>
              <a:ext uri="{FF2B5EF4-FFF2-40B4-BE49-F238E27FC236}">
                <a16:creationId xmlns:a16="http://schemas.microsoft.com/office/drawing/2014/main" id="{633A03B7-D486-4C13-7318-59304B4C6C42}"/>
              </a:ext>
            </a:extLst>
          </p:cNvPr>
          <p:cNvSpPr txBox="1"/>
          <p:nvPr/>
        </p:nvSpPr>
        <p:spPr>
          <a:xfrm>
            <a:off x="1574800" y="5434076"/>
            <a:ext cx="7112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1F2A2E"/>
                </a:solidFill>
                <a:latin typeface="Segoe UI" panose="020B0502040204020203" pitchFamily="34" charset="0"/>
              </a:rPr>
              <a:t>Экологические проблемы и охрана природы.</a:t>
            </a:r>
          </a:p>
        </p:txBody>
      </p:sp>
      <p:pic>
        <p:nvPicPr>
          <p:cNvPr id="19" name="Lakes" descr="Озёра в тундре, вид сверху. Современная фотография">
            <a:extLst>
              <a:ext uri="{FF2B5EF4-FFF2-40B4-BE49-F238E27FC236}">
                <a16:creationId xmlns:a16="http://schemas.microsoft.com/office/drawing/2014/main" id="{92344E73-D26B-C8B7-C5B1-FEE5E47D01F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1344676"/>
            <a:ext cx="2692400" cy="2032000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1" name="Reindeer" descr="Северные олени. Современная фотография">
            <a:extLst>
              <a:ext uri="{FF2B5EF4-FFF2-40B4-BE49-F238E27FC236}">
                <a16:creationId xmlns:a16="http://schemas.microsoft.com/office/drawing/2014/main" id="{A3D83646-47B4-A301-52DD-061298E3F47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4062476"/>
            <a:ext cx="2692400" cy="2287524"/>
          </a:xfrm>
          <a:prstGeom prst="roundRect">
            <a:avLst>
              <a:gd name="adj" fmla="val 4000"/>
            </a:avLst>
          </a:prstGeom>
          <a:ln w="12700">
            <a:solidFill>
              <a:srgbClr val="D3DC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380D5A8D-D44A-C4DF-D991-3A506F98B87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7F8A86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7F8A86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989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nal panorama" descr="Летняя тундра на Ямале. Современная фотография">
            <a:extLst>
              <a:ext uri="{FF2B5EF4-FFF2-40B4-BE49-F238E27FC236}">
                <a16:creationId xmlns:a16="http://schemas.microsoft.com/office/drawing/2014/main" id="{AA272138-F9EB-D6A8-8C5C-A0D55DE681E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5" name="Thanks plate">
            <a:extLst>
              <a:ext uri="{FF2B5EF4-FFF2-40B4-BE49-F238E27FC236}">
                <a16:creationId xmlns:a16="http://schemas.microsoft.com/office/drawing/2014/main" id="{F6F58C5A-6F5F-8277-5C10-593D0948BE82}"/>
              </a:ext>
            </a:extLst>
          </p:cNvPr>
          <p:cNvSpPr/>
          <p:nvPr/>
        </p:nvSpPr>
        <p:spPr>
          <a:xfrm>
            <a:off x="2921000" y="2413000"/>
            <a:ext cx="6350000" cy="1905000"/>
          </a:xfrm>
          <a:prstGeom prst="roundRect">
            <a:avLst>
              <a:gd name="adj" fmla="val 12000"/>
            </a:avLst>
          </a:prstGeom>
          <a:solidFill>
            <a:srgbClr val="FFFFFF">
              <a:alpha val="92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hanks title">
            <a:extLst>
              <a:ext uri="{FF2B5EF4-FFF2-40B4-BE49-F238E27FC236}">
                <a16:creationId xmlns:a16="http://schemas.microsoft.com/office/drawing/2014/main" id="{A9BCF79F-B537-0C5F-341E-423E3025E912}"/>
              </a:ext>
            </a:extLst>
          </p:cNvPr>
          <p:cNvSpPr txBox="1"/>
          <p:nvPr/>
        </p:nvSpPr>
        <p:spPr>
          <a:xfrm>
            <a:off x="3175000" y="2603500"/>
            <a:ext cx="5842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4600" dirty="0">
                <a:solidFill>
                  <a:srgbClr val="C4452F"/>
                </a:solidFill>
                <a:latin typeface="Bahnschrift SemiBold" panose="020B0502040204020203" pitchFamily="34" charset="0"/>
              </a:rPr>
              <a:t>Спасибо за внимание!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3193E9EC-35C8-F2CE-CDC5-5ED601E597E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EEF1EE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EEF1EE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9060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F2A2E"/>
      </a:dk1>
      <a:lt1>
        <a:srgbClr val="FFFFFF"/>
      </a:lt1>
      <a:dk2>
        <a:srgbClr val="4C5A5F"/>
      </a:dk2>
      <a:lt2>
        <a:srgbClr val="FCEBD5"/>
      </a:lt2>
      <a:accent1>
        <a:srgbClr val="2B78A6"/>
      </a:accent1>
      <a:accent2>
        <a:srgbClr val="C4452F"/>
      </a:accent2>
      <a:accent3>
        <a:srgbClr val="DE8A26"/>
      </a:accent3>
      <a:accent4>
        <a:srgbClr val="4F7F37"/>
      </a:accent4>
      <a:accent5>
        <a:srgbClr val="8A4A78"/>
      </a:accent5>
      <a:accent6>
        <a:srgbClr val="7C9771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Office PowerPoint</Application>
  <PresentationFormat>Произвольный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Bahnschrift SemiBold</vt:lpstr>
      <vt:lpstr>Segoe UI</vt:lpstr>
      <vt:lpstr>Тема Office</vt:lpstr>
      <vt:lpstr>Презентация PowerPoint</vt:lpstr>
      <vt:lpstr>Цели и задачи урока:</vt:lpstr>
      <vt:lpstr>Больше или меньше тепла получает от Солнца зона тундры по сравнению с зоной арктических пустынь?</vt:lpstr>
      <vt:lpstr>Зона тундры — это холодная безлесная равнина, которая занимает побережье морей Северного Ледовитого океана.</vt:lpstr>
      <vt:lpstr>Презентация PowerPoint</vt:lpstr>
      <vt:lpstr>Растительный мир</vt:lpstr>
      <vt:lpstr>Животный мир</vt:lpstr>
      <vt:lpstr>Коренными жителями тундры являются ненцы, саамы, манси, ханты. Они разводят оленей, ловят рыбу, охотятся на пушных зверей, собирают гагачий пух.</vt:lpstr>
      <vt:lpstr>Экологические проблемы</vt:lpstr>
      <vt:lpstr>План рассказа о зоне: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Тундра</dc:title>
  <dc:creator>100ballnik.com</dc:creator>
  <cp:lastModifiedBy>Mendal</cp:lastModifiedBy>
  <cp:revision>1</cp:revision>
  <dcterms:created xsi:type="dcterms:W3CDTF">2026-10-29T21:39:19Z</dcterms:created>
  <dcterms:modified xsi:type="dcterms:W3CDTF">2026-10-29T21:39:19Z</dcterms:modified>
</cp:coreProperties>
</file>