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24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4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2E7A33E-B052-4BAF-8D2E-74A8CBE11C6F}"/>
              </a:ext>
            </a:extLst>
          </p:cNvPr>
          <p:cNvSpPr>
            <a:spLocks noGrp="1"/>
          </p:cNvSpPr>
          <p:nvPr/>
        </p:nvSpPr>
        <p:spPr>
          <a:xfrm>
            <a:off x="10644188" y="0"/>
            <a:ext cx="7643813" cy="9386888"/>
          </a:xfrm>
          <a:prstGeom prst="rect">
            <a:avLst/>
          </a:prstGeom>
          <a:solidFill>
            <a:srgbClr val="C5C5C5"/>
          </a:solidFill>
          <a:ln w="0">
            <a:noFill/>
          </a:ln>
        </p:spPr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B6FA73B7-C1E0-4995-9659-EF191CEA6F99}"/>
              </a:ext>
            </a:extLst>
          </p:cNvPr>
          <p:cNvSpPr>
            <a:spLocks noGrp="1"/>
          </p:cNvSpPr>
          <p:nvPr/>
        </p:nvSpPr>
        <p:spPr>
          <a:xfrm>
            <a:off x="814388" y="2286000"/>
            <a:ext cx="9086850" cy="56864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6638" b="1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6638" b="1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Священная</a:t>
            </a:r>
          </a:p>
          <a:p>
            <a:pPr algn="l">
              <a:lnSpc>
                <a:spcPct val="96000"/>
              </a:lnSpc>
              <a:buNone/>
              <a:defRPr sz="6638" b="1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6638" b="1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Римская империя и</a:t>
            </a:r>
          </a:p>
          <a:p>
            <a:pPr algn="l">
              <a:lnSpc>
                <a:spcPct val="96000"/>
              </a:lnSpc>
              <a:buNone/>
              <a:defRPr sz="6638" b="1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6638" b="1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её соседи.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rcRect t="16000" b="5000"/>
          <a:stretch/>
        </p:blipFill>
        <p:spPr>
          <a:xfrm>
            <a:off x="10644188" y="0"/>
            <a:ext cx="7643813" cy="9386888"/>
          </a:xfrm>
          <a:prstGeom prst="rect">
            <a:avLst/>
          </a:prstGeom>
        </p:spPr>
      </p:pic>
      <p:sp>
        <p:nvSpPr>
          <p:cNvPr id="4" name="text-2">
            <a:extLst>
              <a:ext uri="{FF2B5EF4-FFF2-40B4-BE49-F238E27FC236}">
                <a16:creationId xmlns:a16="http://schemas.microsoft.com/office/drawing/2014/main" id="{C6E36F20-7728-4616-95AD-00282E8E039F}"/>
              </a:ext>
            </a:extLst>
          </p:cNvPr>
          <p:cNvSpPr>
            <a:spLocks noGrp="1"/>
          </p:cNvSpPr>
          <p:nvPr/>
        </p:nvSpPr>
        <p:spPr>
          <a:xfrm>
            <a:off x="14573250" y="9744075"/>
            <a:ext cx="297180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688" b="0">
                <a:solidFill>
                  <a:srgbClr val="D2D1CA"/>
                </a:solidFill>
                <a:latin typeface="Calibri"/>
                <a:ea typeface="Calibri"/>
                <a:cs typeface="Calibri"/>
              </a:defRPr>
            </a:pPr>
            <a:r>
              <a:rPr sz="1688" b="0">
                <a:solidFill>
                  <a:srgbClr val="D2D1CA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81896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0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-0">
            <a:extLst>
              <a:ext uri="{FF2B5EF4-FFF2-40B4-BE49-F238E27FC236}">
                <a16:creationId xmlns:a16="http://schemas.microsoft.com/office/drawing/2014/main" id="{12798CE1-1CAF-4204-AECE-127C688344E9}"/>
              </a:ext>
            </a:extLst>
          </p:cNvPr>
          <p:cNvSpPr>
            <a:spLocks noGrp="1"/>
          </p:cNvSpPr>
          <p:nvPr/>
        </p:nvSpPr>
        <p:spPr>
          <a:xfrm>
            <a:off x="800100" y="571500"/>
            <a:ext cx="16687800" cy="75780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4950" b="1">
                <a:solidFill>
                  <a:srgbClr val="232E44"/>
                </a:solidFill>
                <a:latin typeface="Georgia"/>
                <a:ea typeface="Georgia"/>
                <a:cs typeface="Georgia"/>
              </a:defRPr>
            </a:pPr>
            <a:r>
              <a:rPr sz="4950" b="1">
                <a:solidFill>
                  <a:srgbClr val="232E44"/>
                </a:solidFill>
                <a:latin typeface="Georgia"/>
                <a:ea typeface="Georgia"/>
                <a:cs typeface="Georgia"/>
              </a:rPr>
              <a:t>Сегодня на уроке.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7AC81084-B00A-420E-B381-9308958D7E93}"/>
              </a:ext>
            </a:extLst>
          </p:cNvPr>
          <p:cNvSpPr>
            <a:spLocks noGrp="1"/>
          </p:cNvSpPr>
          <p:nvPr/>
        </p:nvSpPr>
        <p:spPr>
          <a:xfrm>
            <a:off x="928688" y="2286000"/>
            <a:ext cx="1171575" cy="121443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6300" b="0">
                <a:solidFill>
                  <a:srgbClr val="892D46"/>
                </a:solidFill>
                <a:latin typeface="Georgia"/>
                <a:ea typeface="Georgia"/>
                <a:cs typeface="Georgia"/>
              </a:defRPr>
            </a:pPr>
            <a:r>
              <a:rPr sz="6300" b="0">
                <a:solidFill>
                  <a:srgbClr val="892D46"/>
                </a:solidFill>
                <a:latin typeface="Georgia"/>
                <a:ea typeface="Georgia"/>
                <a:cs typeface="Georgia"/>
              </a:rPr>
              <a:t>1.</a:t>
            </a:r>
          </a:p>
        </p:txBody>
      </p:sp>
      <p:sp>
        <p:nvSpPr>
          <p:cNvPr id="3" name="text-2">
            <a:extLst>
              <a:ext uri="{FF2B5EF4-FFF2-40B4-BE49-F238E27FC236}">
                <a16:creationId xmlns:a16="http://schemas.microsoft.com/office/drawing/2014/main" id="{93D8CEB1-DF65-456E-B603-74B61E95C881}"/>
              </a:ext>
            </a:extLst>
          </p:cNvPr>
          <p:cNvSpPr>
            <a:spLocks noGrp="1"/>
          </p:cNvSpPr>
          <p:nvPr/>
        </p:nvSpPr>
        <p:spPr>
          <a:xfrm>
            <a:off x="2528888" y="2371725"/>
            <a:ext cx="14859000" cy="135731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4275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4275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Императоры и папы.</a:t>
            </a:r>
          </a:p>
        </p:txBody>
      </p:sp>
      <p:sp>
        <p:nvSpPr>
          <p:cNvPr id="4" name="text-3">
            <a:extLst>
              <a:ext uri="{FF2B5EF4-FFF2-40B4-BE49-F238E27FC236}">
                <a16:creationId xmlns:a16="http://schemas.microsoft.com/office/drawing/2014/main" id="{B9B22890-CD3E-4EE9-B692-2865F79AC5D7}"/>
              </a:ext>
            </a:extLst>
          </p:cNvPr>
          <p:cNvSpPr>
            <a:spLocks noGrp="1"/>
          </p:cNvSpPr>
          <p:nvPr/>
        </p:nvSpPr>
        <p:spPr>
          <a:xfrm>
            <a:off x="928688" y="4029075"/>
            <a:ext cx="1171575" cy="121443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6300" b="0">
                <a:solidFill>
                  <a:srgbClr val="892D46"/>
                </a:solidFill>
                <a:latin typeface="Georgia"/>
                <a:ea typeface="Georgia"/>
                <a:cs typeface="Georgia"/>
              </a:defRPr>
            </a:pPr>
            <a:r>
              <a:rPr sz="6300" b="0">
                <a:solidFill>
                  <a:srgbClr val="892D46"/>
                </a:solidFill>
                <a:latin typeface="Georgia"/>
                <a:ea typeface="Georgia"/>
                <a:cs typeface="Georgia"/>
              </a:rPr>
              <a:t>2.</a:t>
            </a:r>
          </a:p>
        </p:txBody>
      </p:sp>
      <p:sp>
        <p:nvSpPr>
          <p:cNvPr id="5" name="text-4">
            <a:extLst>
              <a:ext uri="{FF2B5EF4-FFF2-40B4-BE49-F238E27FC236}">
                <a16:creationId xmlns:a16="http://schemas.microsoft.com/office/drawing/2014/main" id="{82F97BE7-2678-4EED-84BF-DF7F55B17A2D}"/>
              </a:ext>
            </a:extLst>
          </p:cNvPr>
          <p:cNvSpPr>
            <a:spLocks noGrp="1"/>
          </p:cNvSpPr>
          <p:nvPr/>
        </p:nvSpPr>
        <p:spPr>
          <a:xfrm>
            <a:off x="2528888" y="4114800"/>
            <a:ext cx="14859000" cy="135731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4275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4275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Фридрих Барбаросса против Ломбардской лиги. </a:t>
            </a:r>
          </a:p>
        </p:txBody>
      </p:sp>
      <p:sp>
        <p:nvSpPr>
          <p:cNvPr id="6" name="text-5">
            <a:extLst>
              <a:ext uri="{FF2B5EF4-FFF2-40B4-BE49-F238E27FC236}">
                <a16:creationId xmlns:a16="http://schemas.microsoft.com/office/drawing/2014/main" id="{D819CB04-7488-45FF-97C1-498DA9D0BAAC}"/>
              </a:ext>
            </a:extLst>
          </p:cNvPr>
          <p:cNvSpPr>
            <a:spLocks noGrp="1"/>
          </p:cNvSpPr>
          <p:nvPr/>
        </p:nvSpPr>
        <p:spPr>
          <a:xfrm>
            <a:off x="928688" y="5772150"/>
            <a:ext cx="1171575" cy="121443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6300" b="0">
                <a:solidFill>
                  <a:srgbClr val="892D46"/>
                </a:solidFill>
                <a:latin typeface="Georgia"/>
                <a:ea typeface="Georgia"/>
                <a:cs typeface="Georgia"/>
              </a:defRPr>
            </a:pPr>
            <a:r>
              <a:rPr sz="6300" b="0">
                <a:solidFill>
                  <a:srgbClr val="892D46"/>
                </a:solidFill>
                <a:latin typeface="Georgia"/>
                <a:ea typeface="Georgia"/>
                <a:cs typeface="Georgia"/>
              </a:rPr>
              <a:t>3.</a:t>
            </a:r>
          </a:p>
        </p:txBody>
      </p:sp>
      <p:sp>
        <p:nvSpPr>
          <p:cNvPr id="7" name="text-6">
            <a:extLst>
              <a:ext uri="{FF2B5EF4-FFF2-40B4-BE49-F238E27FC236}">
                <a16:creationId xmlns:a16="http://schemas.microsoft.com/office/drawing/2014/main" id="{57416AB2-AD5B-4FC7-9979-2F566F1BDD91}"/>
              </a:ext>
            </a:extLst>
          </p:cNvPr>
          <p:cNvSpPr>
            <a:spLocks noGrp="1"/>
          </p:cNvSpPr>
          <p:nvPr/>
        </p:nvSpPr>
        <p:spPr>
          <a:xfrm>
            <a:off x="2528888" y="5857875"/>
            <a:ext cx="14859000" cy="135731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4275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4275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Священная Римская империя в XIII—XIV вв. </a:t>
            </a:r>
          </a:p>
        </p:txBody>
      </p:sp>
      <p:sp>
        <p:nvSpPr>
          <p:cNvPr id="8" name="text-7">
            <a:extLst>
              <a:ext uri="{FF2B5EF4-FFF2-40B4-BE49-F238E27FC236}">
                <a16:creationId xmlns:a16="http://schemas.microsoft.com/office/drawing/2014/main" id="{435338E4-2715-4864-94B7-B57DD6435355}"/>
              </a:ext>
            </a:extLst>
          </p:cNvPr>
          <p:cNvSpPr>
            <a:spLocks noGrp="1"/>
          </p:cNvSpPr>
          <p:nvPr/>
        </p:nvSpPr>
        <p:spPr>
          <a:xfrm>
            <a:off x="928688" y="7515225"/>
            <a:ext cx="1171575" cy="121443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6300" b="0">
                <a:solidFill>
                  <a:srgbClr val="892D46"/>
                </a:solidFill>
                <a:latin typeface="Georgia"/>
                <a:ea typeface="Georgia"/>
                <a:cs typeface="Georgia"/>
              </a:defRPr>
            </a:pPr>
            <a:r>
              <a:rPr sz="6300" b="0">
                <a:solidFill>
                  <a:srgbClr val="892D46"/>
                </a:solidFill>
                <a:latin typeface="Georgia"/>
                <a:ea typeface="Georgia"/>
                <a:cs typeface="Georgia"/>
              </a:rPr>
              <a:t>4.</a:t>
            </a:r>
          </a:p>
        </p:txBody>
      </p:sp>
      <p:sp>
        <p:nvSpPr>
          <p:cNvPr id="9" name="text-8">
            <a:extLst>
              <a:ext uri="{FF2B5EF4-FFF2-40B4-BE49-F238E27FC236}">
                <a16:creationId xmlns:a16="http://schemas.microsoft.com/office/drawing/2014/main" id="{33C0E3AD-F717-4149-BC16-DC16DBC352A4}"/>
              </a:ext>
            </a:extLst>
          </p:cNvPr>
          <p:cNvSpPr>
            <a:spLocks noGrp="1"/>
          </p:cNvSpPr>
          <p:nvPr/>
        </p:nvSpPr>
        <p:spPr>
          <a:xfrm>
            <a:off x="2528888" y="7600950"/>
            <a:ext cx="14859000" cy="135731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4275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4275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Восточные соседи Священной Римской империи.</a:t>
            </a:r>
          </a:p>
        </p:txBody>
      </p:sp>
      <p:sp>
        <p:nvSpPr>
          <p:cNvPr id="10" name="text-9">
            <a:extLst>
              <a:ext uri="{FF2B5EF4-FFF2-40B4-BE49-F238E27FC236}">
                <a16:creationId xmlns:a16="http://schemas.microsoft.com/office/drawing/2014/main" id="{5F867B61-C14E-44C1-90D4-9A889A8FBD84}"/>
              </a:ext>
            </a:extLst>
          </p:cNvPr>
          <p:cNvSpPr>
            <a:spLocks noGrp="1"/>
          </p:cNvSpPr>
          <p:nvPr/>
        </p:nvSpPr>
        <p:spPr>
          <a:xfrm>
            <a:off x="14573250" y="9744075"/>
            <a:ext cx="297180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688" b="0">
                <a:solidFill>
                  <a:srgbClr val="6E716E"/>
                </a:solidFill>
                <a:latin typeface="Calibri"/>
                <a:ea typeface="Calibri"/>
                <a:cs typeface="Calibri"/>
              </a:defRPr>
            </a:pPr>
            <a:r>
              <a:rPr sz="1688" b="0">
                <a:solidFill>
                  <a:srgbClr val="6E71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690075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0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-0">
            <a:extLst>
              <a:ext uri="{FF2B5EF4-FFF2-40B4-BE49-F238E27FC236}">
                <a16:creationId xmlns:a16="http://schemas.microsoft.com/office/drawing/2014/main" id="{56F92E4E-2DE8-4DF9-8BB1-1AA80ACE0590}"/>
              </a:ext>
            </a:extLst>
          </p:cNvPr>
          <p:cNvSpPr>
            <a:spLocks noGrp="1"/>
          </p:cNvSpPr>
          <p:nvPr/>
        </p:nvSpPr>
        <p:spPr>
          <a:xfrm>
            <a:off x="800100" y="571500"/>
            <a:ext cx="16687800" cy="72466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4725" b="1">
                <a:solidFill>
                  <a:srgbClr val="232E44"/>
                </a:solidFill>
                <a:latin typeface="Georgia"/>
                <a:ea typeface="Georgia"/>
                <a:cs typeface="Georgia"/>
              </a:defRPr>
            </a:pPr>
            <a:r>
              <a:rPr sz="4725" b="1">
                <a:solidFill>
                  <a:srgbClr val="232E44"/>
                </a:solidFill>
                <a:latin typeface="Georgia"/>
                <a:ea typeface="Georgia"/>
                <a:cs typeface="Georgia"/>
              </a:rPr>
              <a:t>Что такое Священная Римская империя?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238892" y="2271713"/>
            <a:ext cx="5266040" cy="7015163"/>
          </a:xfrm>
          <a:prstGeom prst="rect">
            <a:avLst/>
          </a:prstGeom>
        </p:spPr>
      </p:pic>
      <p:sp>
        <p:nvSpPr>
          <p:cNvPr id="3" name="text-1">
            <a:extLst>
              <a:ext uri="{FF2B5EF4-FFF2-40B4-BE49-F238E27FC236}">
                <a16:creationId xmlns:a16="http://schemas.microsoft.com/office/drawing/2014/main" id="{681E1F25-2A07-4B9D-BBEE-5FCB91E4B6A4}"/>
              </a:ext>
            </a:extLst>
          </p:cNvPr>
          <p:cNvSpPr>
            <a:spLocks noGrp="1"/>
          </p:cNvSpPr>
          <p:nvPr/>
        </p:nvSpPr>
        <p:spPr>
          <a:xfrm>
            <a:off x="7686675" y="2443163"/>
            <a:ext cx="9744075" cy="11887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938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3938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Возникла в X веке после завоевания</a:t>
            </a:r>
          </a:p>
          <a:p>
            <a:pPr algn="l">
              <a:lnSpc>
                <a:spcPct val="96000"/>
              </a:lnSpc>
              <a:buNone/>
              <a:defRPr sz="3938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3938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Северной Италии королём Германии.</a:t>
            </a:r>
          </a:p>
        </p:txBody>
      </p:sp>
      <p:sp>
        <p:nvSpPr>
          <p:cNvPr id="4" name="text-2">
            <a:extLst>
              <a:ext uri="{FF2B5EF4-FFF2-40B4-BE49-F238E27FC236}">
                <a16:creationId xmlns:a16="http://schemas.microsoft.com/office/drawing/2014/main" id="{3E7ABFD5-3467-4745-8169-2F5D1763BA6E}"/>
              </a:ext>
            </a:extLst>
          </p:cNvPr>
          <p:cNvSpPr>
            <a:spLocks noGrp="1"/>
          </p:cNvSpPr>
          <p:nvPr/>
        </p:nvSpPr>
        <p:spPr>
          <a:xfrm>
            <a:off x="7686675" y="4017645"/>
            <a:ext cx="9744075" cy="234886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938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3938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Это было непрочное государство,</a:t>
            </a:r>
          </a:p>
          <a:p>
            <a:pPr algn="l">
              <a:lnSpc>
                <a:spcPct val="96000"/>
              </a:lnSpc>
              <a:buNone/>
              <a:defRPr sz="3938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3938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объединявшее разные народы, особенно</a:t>
            </a:r>
          </a:p>
          <a:p>
            <a:pPr algn="l">
              <a:lnSpc>
                <a:spcPct val="96000"/>
              </a:lnSpc>
              <a:buNone/>
              <a:defRPr sz="3938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3938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итальянцы, которые ненавидели</a:t>
            </a:r>
          </a:p>
          <a:p>
            <a:pPr algn="l">
              <a:lnSpc>
                <a:spcPct val="96000"/>
              </a:lnSpc>
              <a:buNone/>
              <a:defRPr sz="3938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3938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захватчиков.</a:t>
            </a:r>
          </a:p>
        </p:txBody>
      </p:sp>
      <p:sp>
        <p:nvSpPr>
          <p:cNvPr id="5" name="text-3">
            <a:extLst>
              <a:ext uri="{FF2B5EF4-FFF2-40B4-BE49-F238E27FC236}">
                <a16:creationId xmlns:a16="http://schemas.microsoft.com/office/drawing/2014/main" id="{2067E0E3-79F2-428D-8653-6DC5C13CB071}"/>
              </a:ext>
            </a:extLst>
          </p:cNvPr>
          <p:cNvSpPr>
            <a:spLocks noGrp="1"/>
          </p:cNvSpPr>
          <p:nvPr/>
        </p:nvSpPr>
        <p:spPr>
          <a:xfrm>
            <a:off x="7686675" y="6752273"/>
            <a:ext cx="9744075" cy="176879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938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3938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Власть императора была слабой. Реальная</a:t>
            </a:r>
          </a:p>
          <a:p>
            <a:pPr algn="l">
              <a:lnSpc>
                <a:spcPct val="96000"/>
              </a:lnSpc>
              <a:buNone/>
              <a:defRPr sz="3938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3938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сила принадлежала герцогам — правителям</a:t>
            </a:r>
          </a:p>
          <a:p>
            <a:pPr algn="l">
              <a:lnSpc>
                <a:spcPct val="96000"/>
              </a:lnSpc>
              <a:buNone/>
              <a:defRPr sz="3938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3938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областей, которые вели себя независимо.</a:t>
            </a:r>
          </a:p>
        </p:txBody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646D91B6-58DA-4BD9-AEF1-28CF3B366FB0}"/>
              </a:ext>
            </a:extLst>
          </p:cNvPr>
          <p:cNvSpPr>
            <a:spLocks noGrp="1"/>
          </p:cNvSpPr>
          <p:nvPr/>
        </p:nvSpPr>
        <p:spPr>
          <a:xfrm>
            <a:off x="14573250" y="9744075"/>
            <a:ext cx="297180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688" b="0">
                <a:solidFill>
                  <a:srgbClr val="6E716E"/>
                </a:solidFill>
                <a:latin typeface="Calibri"/>
                <a:ea typeface="Calibri"/>
                <a:cs typeface="Calibri"/>
              </a:defRPr>
            </a:pPr>
            <a:r>
              <a:rPr sz="1688" b="0">
                <a:solidFill>
                  <a:srgbClr val="6E71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325307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0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0">
            <a:extLst>
              <a:ext uri="{FF2B5EF4-FFF2-40B4-BE49-F238E27FC236}">
                <a16:creationId xmlns:a16="http://schemas.microsoft.com/office/drawing/2014/main" id="{EDFBBC4B-052A-4DDF-BE19-5579D62A9A56}"/>
              </a:ext>
            </a:extLst>
          </p:cNvPr>
          <p:cNvSpPr>
            <a:spLocks noGrp="1"/>
          </p:cNvSpPr>
          <p:nvPr/>
        </p:nvSpPr>
        <p:spPr>
          <a:xfrm>
            <a:off x="800100" y="571500"/>
            <a:ext cx="16687800" cy="75780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4950" b="1">
                <a:solidFill>
                  <a:srgbClr val="232E44"/>
                </a:solidFill>
                <a:latin typeface="Georgia"/>
                <a:ea typeface="Georgia"/>
                <a:cs typeface="Georgia"/>
              </a:defRPr>
            </a:pPr>
            <a:r>
              <a:rPr sz="4950" b="1">
                <a:solidFill>
                  <a:srgbClr val="232E44"/>
                </a:solidFill>
                <a:latin typeface="Georgia"/>
                <a:ea typeface="Georgia"/>
                <a:cs typeface="Georgia"/>
              </a:rPr>
              <a:t>Союзник императора — Церковь.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8663" y="3214765"/>
            <a:ext cx="4972050" cy="5029046"/>
          </a:xfrm>
          <a:prstGeom prst="rect">
            <a:avLst/>
          </a:prstGeom>
        </p:spPr>
      </p:pic>
      <p:sp>
        <p:nvSpPr>
          <p:cNvPr id="3" name="text-1">
            <a:extLst>
              <a:ext uri="{FF2B5EF4-FFF2-40B4-BE49-F238E27FC236}">
                <a16:creationId xmlns:a16="http://schemas.microsoft.com/office/drawing/2014/main" id="{4816BC4E-A048-45CC-B2EB-0A62BF643CF3}"/>
              </a:ext>
            </a:extLst>
          </p:cNvPr>
          <p:cNvSpPr>
            <a:spLocks noGrp="1"/>
          </p:cNvSpPr>
          <p:nvPr/>
        </p:nvSpPr>
        <p:spPr>
          <a:xfrm>
            <a:off x="6300788" y="2514600"/>
            <a:ext cx="11072813" cy="14001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938" b="1">
                <a:solidFill>
                  <a:srgbClr val="892D46"/>
                </a:solidFill>
                <a:latin typeface="Calibri"/>
                <a:ea typeface="Calibri"/>
                <a:cs typeface="Calibri"/>
              </a:defRPr>
            </a:pPr>
            <a:r>
              <a:rPr sz="3938" b="1">
                <a:solidFill>
                  <a:srgbClr val="892D46"/>
                </a:solidFill>
                <a:latin typeface="Calibri"/>
                <a:ea typeface="Calibri"/>
                <a:cs typeface="Calibri"/>
              </a:rPr>
              <a:t>Чтобы укрепить свою власть, император сделал</a:t>
            </a:r>
          </a:p>
          <a:p>
            <a:pPr algn="l">
              <a:lnSpc>
                <a:spcPct val="96000"/>
              </a:lnSpc>
              <a:buNone/>
              <a:defRPr sz="3938" b="1">
                <a:solidFill>
                  <a:srgbClr val="892D46"/>
                </a:solidFill>
                <a:latin typeface="Calibri"/>
                <a:ea typeface="Calibri"/>
                <a:cs typeface="Calibri"/>
              </a:defRPr>
            </a:pPr>
            <a:r>
              <a:rPr sz="3938" b="1">
                <a:solidFill>
                  <a:srgbClr val="892D46"/>
                </a:solidFill>
                <a:latin typeface="Calibri"/>
                <a:ea typeface="Calibri"/>
                <a:cs typeface="Calibri"/>
              </a:rPr>
              <a:t>союзником Церковь:</a:t>
            </a:r>
          </a:p>
        </p:txBody>
      </p:sp>
      <p:sp>
        <p:nvSpPr>
          <p:cNvPr id="4" name="text-2">
            <a:extLst>
              <a:ext uri="{FF2B5EF4-FFF2-40B4-BE49-F238E27FC236}">
                <a16:creationId xmlns:a16="http://schemas.microsoft.com/office/drawing/2014/main" id="{09F5B682-6773-49D4-929B-F0BA53F5AB67}"/>
              </a:ext>
            </a:extLst>
          </p:cNvPr>
          <p:cNvSpPr>
            <a:spLocks noGrp="1"/>
          </p:cNvSpPr>
          <p:nvPr/>
        </p:nvSpPr>
        <p:spPr>
          <a:xfrm>
            <a:off x="6329363" y="4557713"/>
            <a:ext cx="11072813" cy="59207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825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3825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Он наделял епископов и аббатов землёй.</a:t>
            </a:r>
          </a:p>
        </p:txBody>
      </p:sp>
      <p:sp>
        <p:nvSpPr>
          <p:cNvPr id="5" name="text-3">
            <a:extLst>
              <a:ext uri="{FF2B5EF4-FFF2-40B4-BE49-F238E27FC236}">
                <a16:creationId xmlns:a16="http://schemas.microsoft.com/office/drawing/2014/main" id="{2A03D660-B1E3-49C1-B01D-B037D12B5211}"/>
              </a:ext>
            </a:extLst>
          </p:cNvPr>
          <p:cNvSpPr>
            <a:spLocks noGrp="1"/>
          </p:cNvSpPr>
          <p:nvPr/>
        </p:nvSpPr>
        <p:spPr>
          <a:xfrm>
            <a:off x="6329363" y="5549837"/>
            <a:ext cx="11072813" cy="115557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825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3825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Взамен требовал, чтобы они, как его вассалы,</a:t>
            </a:r>
          </a:p>
          <a:p>
            <a:pPr algn="l">
              <a:lnSpc>
                <a:spcPct val="96000"/>
              </a:lnSpc>
              <a:buNone/>
              <a:defRPr sz="3825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3825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выполняли его волю.</a:t>
            </a:r>
          </a:p>
        </p:txBody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93A074B0-C5E5-49D7-9C58-645C5BE170FA}"/>
              </a:ext>
            </a:extLst>
          </p:cNvPr>
          <p:cNvSpPr>
            <a:spLocks noGrp="1"/>
          </p:cNvSpPr>
          <p:nvPr/>
        </p:nvSpPr>
        <p:spPr>
          <a:xfrm>
            <a:off x="6329363" y="7105460"/>
            <a:ext cx="11072813" cy="115557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825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3825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Это вмешательство в дела Церкви вызвало</a:t>
            </a:r>
          </a:p>
          <a:p>
            <a:pPr algn="l">
              <a:lnSpc>
                <a:spcPct val="96000"/>
              </a:lnSpc>
              <a:buNone/>
              <a:defRPr sz="3825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3825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недовольство духовенства.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2371430B-543D-4999-BCBD-0EAA2939279E}"/>
              </a:ext>
            </a:extLst>
          </p:cNvPr>
          <p:cNvSpPr>
            <a:spLocks noGrp="1"/>
          </p:cNvSpPr>
          <p:nvPr/>
        </p:nvSpPr>
        <p:spPr>
          <a:xfrm>
            <a:off x="14573250" y="9744075"/>
            <a:ext cx="297180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688" b="0">
                <a:solidFill>
                  <a:srgbClr val="6E716E"/>
                </a:solidFill>
                <a:latin typeface="Calibri"/>
                <a:ea typeface="Calibri"/>
                <a:cs typeface="Calibri"/>
              </a:defRPr>
            </a:pPr>
            <a:r>
              <a:rPr sz="1688" b="0">
                <a:solidFill>
                  <a:srgbClr val="6E71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611955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66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-0">
            <a:extLst>
              <a:ext uri="{FF2B5EF4-FFF2-40B4-BE49-F238E27FC236}">
                <a16:creationId xmlns:a16="http://schemas.microsoft.com/office/drawing/2014/main" id="{9E6942E3-F0DD-455C-897B-E0A6EB60A35F}"/>
              </a:ext>
            </a:extLst>
          </p:cNvPr>
          <p:cNvSpPr>
            <a:spLocks noGrp="1"/>
          </p:cNvSpPr>
          <p:nvPr/>
        </p:nvSpPr>
        <p:spPr>
          <a:xfrm>
            <a:off x="800100" y="571500"/>
            <a:ext cx="16687800" cy="72466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4725" b="1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4725" b="1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Противники императора — Клюнийцы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461694" y="2857500"/>
            <a:ext cx="8394062" cy="5986462"/>
          </a:xfrm>
          <a:prstGeom prst="rect">
            <a:avLst/>
          </a:prstGeom>
        </p:spPr>
      </p:pic>
      <p:sp>
        <p:nvSpPr>
          <p:cNvPr id="3" name="text-1">
            <a:extLst>
              <a:ext uri="{FF2B5EF4-FFF2-40B4-BE49-F238E27FC236}">
                <a16:creationId xmlns:a16="http://schemas.microsoft.com/office/drawing/2014/main" id="{79C13802-AA2A-40D6-ACEB-8BF5C2CE361F}"/>
              </a:ext>
            </a:extLst>
          </p:cNvPr>
          <p:cNvSpPr>
            <a:spLocks noGrp="1"/>
          </p:cNvSpPr>
          <p:nvPr/>
        </p:nvSpPr>
        <p:spPr>
          <a:xfrm>
            <a:off x="828675" y="2728913"/>
            <a:ext cx="6315075" cy="161963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60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360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Решительными противниками</a:t>
            </a:r>
          </a:p>
          <a:p>
            <a:pPr algn="l">
              <a:lnSpc>
                <a:spcPct val="96000"/>
              </a:lnSpc>
              <a:buNone/>
              <a:defRPr sz="360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360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императора стали монахи из</a:t>
            </a:r>
          </a:p>
          <a:p>
            <a:pPr algn="l">
              <a:lnSpc>
                <a:spcPct val="96000"/>
              </a:lnSpc>
              <a:buNone/>
              <a:defRPr sz="360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360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монастыря Клюни (Франция).</a:t>
            </a:r>
          </a:p>
        </p:txBody>
      </p:sp>
      <p:sp>
        <p:nvSpPr>
          <p:cNvPr id="4" name="text-2">
            <a:extLst>
              <a:ext uri="{FF2B5EF4-FFF2-40B4-BE49-F238E27FC236}">
                <a16:creationId xmlns:a16="http://schemas.microsoft.com/office/drawing/2014/main" id="{75E22F30-F942-49B2-8F8B-3E218BD5E455}"/>
              </a:ext>
            </a:extLst>
          </p:cNvPr>
          <p:cNvSpPr>
            <a:spLocks noGrp="1"/>
          </p:cNvSpPr>
          <p:nvPr/>
        </p:nvSpPr>
        <p:spPr>
          <a:xfrm>
            <a:off x="828675" y="4762881"/>
            <a:ext cx="6315075" cy="268033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60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360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Они выступали за суровую</a:t>
            </a:r>
          </a:p>
          <a:p>
            <a:pPr algn="l">
              <a:lnSpc>
                <a:spcPct val="96000"/>
              </a:lnSpc>
              <a:buNone/>
              <a:defRPr sz="360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360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монашескую жизнь и считали,</a:t>
            </a:r>
          </a:p>
          <a:p>
            <a:pPr algn="l">
              <a:lnSpc>
                <a:spcPct val="96000"/>
              </a:lnSpc>
              <a:buNone/>
              <a:defRPr sz="360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360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что Церковь не должна</a:t>
            </a:r>
          </a:p>
          <a:p>
            <a:pPr algn="l">
              <a:lnSpc>
                <a:spcPct val="96000"/>
              </a:lnSpc>
              <a:buNone/>
              <a:defRPr sz="360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360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подчиняться светским</a:t>
            </a:r>
          </a:p>
          <a:p>
            <a:pPr algn="l">
              <a:lnSpc>
                <a:spcPct val="96000"/>
              </a:lnSpc>
              <a:buNone/>
              <a:defRPr sz="360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360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правителям.</a:t>
            </a:r>
          </a:p>
        </p:txBody>
      </p:sp>
      <p:sp>
        <p:nvSpPr>
          <p:cNvPr id="5" name="text-3">
            <a:extLst>
              <a:ext uri="{FF2B5EF4-FFF2-40B4-BE49-F238E27FC236}">
                <a16:creationId xmlns:a16="http://schemas.microsoft.com/office/drawing/2014/main" id="{C2717547-2022-4884-9215-736ECA915344}"/>
              </a:ext>
            </a:extLst>
          </p:cNvPr>
          <p:cNvSpPr>
            <a:spLocks noGrp="1"/>
          </p:cNvSpPr>
          <p:nvPr/>
        </p:nvSpPr>
        <p:spPr>
          <a:xfrm>
            <a:off x="828675" y="7857554"/>
            <a:ext cx="6315075" cy="108927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60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360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Их идея: власть Папы Римского</a:t>
            </a:r>
          </a:p>
          <a:p>
            <a:pPr algn="l">
              <a:lnSpc>
                <a:spcPct val="96000"/>
              </a:lnSpc>
              <a:buNone/>
              <a:defRPr sz="360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360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выше власти императора.</a:t>
            </a:r>
          </a:p>
        </p:txBody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29641C71-41E7-4863-A9AF-9BC11C2B7D5B}"/>
              </a:ext>
            </a:extLst>
          </p:cNvPr>
          <p:cNvSpPr>
            <a:spLocks noGrp="1"/>
          </p:cNvSpPr>
          <p:nvPr/>
        </p:nvSpPr>
        <p:spPr>
          <a:xfrm>
            <a:off x="14573250" y="9744075"/>
            <a:ext cx="297180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688" b="0">
                <a:solidFill>
                  <a:srgbClr val="D2D1CA"/>
                </a:solidFill>
                <a:latin typeface="Calibri"/>
                <a:ea typeface="Calibri"/>
                <a:cs typeface="Calibri"/>
              </a:defRPr>
            </a:pPr>
            <a:r>
              <a:rPr sz="1688" b="0">
                <a:solidFill>
                  <a:srgbClr val="D2D1CA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258429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0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0">
            <a:extLst>
              <a:ext uri="{FF2B5EF4-FFF2-40B4-BE49-F238E27FC236}">
                <a16:creationId xmlns:a16="http://schemas.microsoft.com/office/drawing/2014/main" id="{3AFD188F-2E23-4157-90CB-12FB260FA29F}"/>
              </a:ext>
            </a:extLst>
          </p:cNvPr>
          <p:cNvSpPr>
            <a:spLocks noGrp="1"/>
          </p:cNvSpPr>
          <p:nvPr/>
        </p:nvSpPr>
        <p:spPr>
          <a:xfrm>
            <a:off x="800100" y="571500"/>
            <a:ext cx="16687800" cy="75780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4950" b="1">
                <a:solidFill>
                  <a:srgbClr val="232E44"/>
                </a:solidFill>
                <a:latin typeface="Georgia"/>
                <a:ea typeface="Georgia"/>
                <a:cs typeface="Georgia"/>
              </a:defRPr>
            </a:pPr>
            <a:r>
              <a:rPr sz="4950" b="1">
                <a:solidFill>
                  <a:srgbClr val="232E44"/>
                </a:solidFill>
                <a:latin typeface="Georgia"/>
                <a:ea typeface="Georgia"/>
                <a:cs typeface="Georgia"/>
              </a:rPr>
              <a:t>Начало открытого конфликта.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2601575" y="2580093"/>
            <a:ext cx="4729163" cy="6141227"/>
          </a:xfrm>
          <a:prstGeom prst="rect">
            <a:avLst/>
          </a:prstGeom>
        </p:spPr>
      </p:pic>
      <p:sp>
        <p:nvSpPr>
          <p:cNvPr id="3" name="text-1">
            <a:extLst>
              <a:ext uri="{FF2B5EF4-FFF2-40B4-BE49-F238E27FC236}">
                <a16:creationId xmlns:a16="http://schemas.microsoft.com/office/drawing/2014/main" id="{17535D95-EA47-4D73-9701-3F58D0C39B37}"/>
              </a:ext>
            </a:extLst>
          </p:cNvPr>
          <p:cNvSpPr>
            <a:spLocks noGrp="1"/>
          </p:cNvSpPr>
          <p:nvPr/>
        </p:nvSpPr>
        <p:spPr>
          <a:xfrm>
            <a:off x="857250" y="2586038"/>
            <a:ext cx="10815638" cy="115557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825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3825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Конфликт разгорелся, когда клюниец стал Папой</a:t>
            </a:r>
          </a:p>
          <a:p>
            <a:pPr algn="l">
              <a:lnSpc>
                <a:spcPct val="96000"/>
              </a:lnSpc>
              <a:buNone/>
              <a:defRPr sz="3825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3825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Римским </a:t>
            </a:r>
            <a:r>
              <a:rPr sz="3825" b="1">
                <a:solidFill>
                  <a:srgbClr val="892D46"/>
                </a:solidFill>
                <a:latin typeface="Calibri"/>
                <a:ea typeface="Calibri"/>
                <a:cs typeface="Calibri"/>
              </a:rPr>
              <a:t>Григорием VII.</a:t>
            </a:r>
          </a:p>
        </p:txBody>
      </p:sp>
      <p:sp>
        <p:nvSpPr>
          <p:cNvPr id="4" name="text-2">
            <a:extLst>
              <a:ext uri="{FF2B5EF4-FFF2-40B4-BE49-F238E27FC236}">
                <a16:creationId xmlns:a16="http://schemas.microsoft.com/office/drawing/2014/main" id="{3A14C9EF-97D2-424A-8509-F01DFB3020CC}"/>
              </a:ext>
            </a:extLst>
          </p:cNvPr>
          <p:cNvSpPr>
            <a:spLocks noGrp="1"/>
          </p:cNvSpPr>
          <p:nvPr/>
        </p:nvSpPr>
        <p:spPr>
          <a:xfrm>
            <a:off x="857250" y="4127373"/>
            <a:ext cx="10815638" cy="115557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825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3825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Папа запретил императору </a:t>
            </a:r>
            <a:r>
              <a:rPr sz="3825" b="1">
                <a:solidFill>
                  <a:srgbClr val="892D46"/>
                </a:solidFill>
                <a:latin typeface="Calibri"/>
                <a:ea typeface="Calibri"/>
                <a:cs typeface="Calibri"/>
              </a:rPr>
              <a:t>Генриху IV</a:t>
            </a:r>
            <a:r>
              <a:rPr sz="3825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 самовольно</a:t>
            </a:r>
          </a:p>
          <a:p>
            <a:pPr algn="l">
              <a:lnSpc>
                <a:spcPct val="96000"/>
              </a:lnSpc>
              <a:buNone/>
              <a:defRPr sz="3825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3825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назначать епископов.</a:t>
            </a:r>
          </a:p>
        </p:txBody>
      </p:sp>
      <p:sp>
        <p:nvSpPr>
          <p:cNvPr id="5" name="text-3">
            <a:extLst>
              <a:ext uri="{FF2B5EF4-FFF2-40B4-BE49-F238E27FC236}">
                <a16:creationId xmlns:a16="http://schemas.microsoft.com/office/drawing/2014/main" id="{F64EAFE4-5283-4E7D-981E-215BF04F97FF}"/>
              </a:ext>
            </a:extLst>
          </p:cNvPr>
          <p:cNvSpPr>
            <a:spLocks noGrp="1"/>
          </p:cNvSpPr>
          <p:nvPr/>
        </p:nvSpPr>
        <p:spPr>
          <a:xfrm>
            <a:off x="857250" y="5668709"/>
            <a:ext cx="10815638" cy="115557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825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3825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Генрих попытался сместить Папу, но потерпел</a:t>
            </a:r>
          </a:p>
          <a:p>
            <a:pPr algn="l">
              <a:lnSpc>
                <a:spcPct val="96000"/>
              </a:lnSpc>
              <a:buNone/>
              <a:defRPr sz="3825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3825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неудачу.</a:t>
            </a:r>
          </a:p>
        </p:txBody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593E29B2-3619-4DBF-BA14-B604D5295E3B}"/>
              </a:ext>
            </a:extLst>
          </p:cNvPr>
          <p:cNvSpPr>
            <a:spLocks noGrp="1"/>
          </p:cNvSpPr>
          <p:nvPr/>
        </p:nvSpPr>
        <p:spPr>
          <a:xfrm>
            <a:off x="857250" y="7210044"/>
            <a:ext cx="10815638" cy="115557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825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3825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В ответ Папа отлучил Генриха от Церкви и</a:t>
            </a:r>
          </a:p>
          <a:p>
            <a:pPr algn="l">
              <a:lnSpc>
                <a:spcPct val="96000"/>
              </a:lnSpc>
              <a:buNone/>
              <a:defRPr sz="3825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3825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освободил его вассалов от присяги.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DCD14DEE-01F1-4A47-91DF-B845C7B83AEE}"/>
              </a:ext>
            </a:extLst>
          </p:cNvPr>
          <p:cNvSpPr>
            <a:spLocks noGrp="1"/>
          </p:cNvSpPr>
          <p:nvPr/>
        </p:nvSpPr>
        <p:spPr>
          <a:xfrm>
            <a:off x="14573250" y="9744075"/>
            <a:ext cx="297180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688" b="0">
                <a:solidFill>
                  <a:srgbClr val="6E716E"/>
                </a:solidFill>
                <a:latin typeface="Calibri"/>
                <a:ea typeface="Calibri"/>
                <a:cs typeface="Calibri"/>
              </a:defRPr>
            </a:pPr>
            <a:r>
              <a:rPr sz="1688" b="0">
                <a:solidFill>
                  <a:srgbClr val="6E71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230312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92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-0">
            <a:extLst>
              <a:ext uri="{FF2B5EF4-FFF2-40B4-BE49-F238E27FC236}">
                <a16:creationId xmlns:a16="http://schemas.microsoft.com/office/drawing/2014/main" id="{1D1243DC-72F8-495B-BF2F-DD5C8456EC4A}"/>
              </a:ext>
            </a:extLst>
          </p:cNvPr>
          <p:cNvSpPr>
            <a:spLocks noGrp="1"/>
          </p:cNvSpPr>
          <p:nvPr/>
        </p:nvSpPr>
        <p:spPr>
          <a:xfrm>
            <a:off x="800100" y="571500"/>
            <a:ext cx="16687800" cy="75780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4950" b="1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4950" b="1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«Хождение в Каноссу» (1077 г.)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42950" y="3815103"/>
            <a:ext cx="9501188" cy="4214132"/>
          </a:xfrm>
          <a:prstGeom prst="rect">
            <a:avLst/>
          </a:prstGeom>
        </p:spPr>
      </p:pic>
      <p:sp>
        <p:nvSpPr>
          <p:cNvPr id="3" name="text-1">
            <a:extLst>
              <a:ext uri="{FF2B5EF4-FFF2-40B4-BE49-F238E27FC236}">
                <a16:creationId xmlns:a16="http://schemas.microsoft.com/office/drawing/2014/main" id="{F73579F8-C94F-4ABE-AA19-D31D284B49A5}"/>
              </a:ext>
            </a:extLst>
          </p:cNvPr>
          <p:cNvSpPr>
            <a:spLocks noGrp="1"/>
          </p:cNvSpPr>
          <p:nvPr/>
        </p:nvSpPr>
        <p:spPr>
          <a:xfrm>
            <a:off x="11044238" y="2643188"/>
            <a:ext cx="6415088" cy="166935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713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3713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Покинутый вассалами, Генрих</a:t>
            </a:r>
          </a:p>
          <a:p>
            <a:pPr algn="l">
              <a:lnSpc>
                <a:spcPct val="96000"/>
              </a:lnSpc>
              <a:buNone/>
              <a:defRPr sz="3713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3713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IV был вынужден просить</a:t>
            </a:r>
          </a:p>
          <a:p>
            <a:pPr algn="l">
              <a:lnSpc>
                <a:spcPct val="96000"/>
              </a:lnSpc>
              <a:buNone/>
              <a:defRPr sz="3713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3713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прощения.</a:t>
            </a:r>
          </a:p>
        </p:txBody>
      </p:sp>
      <p:sp>
        <p:nvSpPr>
          <p:cNvPr id="4" name="text-2">
            <a:extLst>
              <a:ext uri="{FF2B5EF4-FFF2-40B4-BE49-F238E27FC236}">
                <a16:creationId xmlns:a16="http://schemas.microsoft.com/office/drawing/2014/main" id="{DFF12AEF-AE2D-4DEB-A1EE-289BA04B72FB}"/>
              </a:ext>
            </a:extLst>
          </p:cNvPr>
          <p:cNvSpPr>
            <a:spLocks noGrp="1"/>
          </p:cNvSpPr>
          <p:nvPr/>
        </p:nvSpPr>
        <p:spPr>
          <a:xfrm>
            <a:off x="11044238" y="4698302"/>
            <a:ext cx="6415088" cy="221627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713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3713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После трудного перехода через</a:t>
            </a:r>
          </a:p>
          <a:p>
            <a:pPr algn="l">
              <a:lnSpc>
                <a:spcPct val="96000"/>
              </a:lnSpc>
              <a:buNone/>
              <a:defRPr sz="3713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3713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Альпы он три дня стоял у ворот</a:t>
            </a:r>
          </a:p>
          <a:p>
            <a:pPr algn="l">
              <a:lnSpc>
                <a:spcPct val="96000"/>
              </a:lnSpc>
              <a:buNone/>
              <a:defRPr sz="3713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3713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замка Каносса в одежде</a:t>
            </a:r>
          </a:p>
          <a:p>
            <a:pPr algn="l">
              <a:lnSpc>
                <a:spcPct val="96000"/>
              </a:lnSpc>
              <a:buNone/>
              <a:defRPr sz="3713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3713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кающегося грешника.</a:t>
            </a:r>
          </a:p>
        </p:txBody>
      </p:sp>
      <p:sp>
        <p:nvSpPr>
          <p:cNvPr id="5" name="text-3">
            <a:extLst>
              <a:ext uri="{FF2B5EF4-FFF2-40B4-BE49-F238E27FC236}">
                <a16:creationId xmlns:a16="http://schemas.microsoft.com/office/drawing/2014/main" id="{683F5B59-78E4-4464-91A7-7EDC7F1361F8}"/>
              </a:ext>
            </a:extLst>
          </p:cNvPr>
          <p:cNvSpPr>
            <a:spLocks noGrp="1"/>
          </p:cNvSpPr>
          <p:nvPr/>
        </p:nvSpPr>
        <p:spPr>
          <a:xfrm>
            <a:off x="11044238" y="7300341"/>
            <a:ext cx="6415088" cy="166935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713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3713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Выражение «Хождение в</a:t>
            </a:r>
          </a:p>
          <a:p>
            <a:pPr algn="l">
              <a:lnSpc>
                <a:spcPct val="96000"/>
              </a:lnSpc>
              <a:buNone/>
              <a:defRPr sz="3713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3713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Каноссу» стало символом</a:t>
            </a:r>
          </a:p>
          <a:p>
            <a:pPr algn="l">
              <a:lnSpc>
                <a:spcPct val="96000"/>
              </a:lnSpc>
              <a:buNone/>
              <a:defRPr sz="3713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3713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величайшего унижения.</a:t>
            </a:r>
          </a:p>
        </p:txBody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D9E7AF97-6408-4611-A803-CE9C148C9087}"/>
              </a:ext>
            </a:extLst>
          </p:cNvPr>
          <p:cNvSpPr>
            <a:spLocks noGrp="1"/>
          </p:cNvSpPr>
          <p:nvPr/>
        </p:nvSpPr>
        <p:spPr>
          <a:xfrm>
            <a:off x="14573250" y="9744075"/>
            <a:ext cx="297180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688" b="0">
                <a:solidFill>
                  <a:srgbClr val="D2D1CA"/>
                </a:solidFill>
                <a:latin typeface="Calibri"/>
                <a:ea typeface="Calibri"/>
                <a:cs typeface="Calibri"/>
              </a:defRPr>
            </a:pPr>
            <a:r>
              <a:rPr sz="1688" b="0">
                <a:solidFill>
                  <a:srgbClr val="D2D1CA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90819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0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0">
            <a:extLst>
              <a:ext uri="{FF2B5EF4-FFF2-40B4-BE49-F238E27FC236}">
                <a16:creationId xmlns:a16="http://schemas.microsoft.com/office/drawing/2014/main" id="{3451F0FE-1EC2-4367-9596-F50BDC63AFF5}"/>
              </a:ext>
            </a:extLst>
          </p:cNvPr>
          <p:cNvSpPr>
            <a:spLocks noGrp="1"/>
          </p:cNvSpPr>
          <p:nvPr/>
        </p:nvSpPr>
        <p:spPr>
          <a:xfrm>
            <a:off x="800100" y="571500"/>
            <a:ext cx="16687800" cy="75780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4950" b="1">
                <a:solidFill>
                  <a:srgbClr val="232E44"/>
                </a:solidFill>
                <a:latin typeface="Georgia"/>
                <a:ea typeface="Georgia"/>
                <a:cs typeface="Georgia"/>
              </a:defRPr>
            </a:pPr>
            <a:r>
              <a:rPr sz="4950" b="1">
                <a:solidFill>
                  <a:srgbClr val="232E44"/>
                </a:solidFill>
                <a:latin typeface="Georgia"/>
                <a:ea typeface="Georgia"/>
                <a:cs typeface="Georgia"/>
              </a:rPr>
              <a:t>Продолжение и итоги борьбы.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66FF707A-9C4D-41B9-9248-A48450BB6DD4}"/>
              </a:ext>
            </a:extLst>
          </p:cNvPr>
          <p:cNvSpPr>
            <a:spLocks noGrp="1"/>
          </p:cNvSpPr>
          <p:nvPr/>
        </p:nvSpPr>
        <p:spPr>
          <a:xfrm>
            <a:off x="857250" y="2357438"/>
            <a:ext cx="16559213" cy="62522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4050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4050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Смирение Генриха было притворным. Борьба вспыхнула с новой силой.</a:t>
            </a:r>
          </a:p>
        </p:txBody>
      </p:sp>
      <p:sp>
        <p:nvSpPr>
          <p:cNvPr id="3" name="text-2">
            <a:extLst>
              <a:ext uri="{FF2B5EF4-FFF2-40B4-BE49-F238E27FC236}">
                <a16:creationId xmlns:a16="http://schemas.microsoft.com/office/drawing/2014/main" id="{A697F8A6-493B-4F77-BEC7-28051DE8A4E1}"/>
              </a:ext>
            </a:extLst>
          </p:cNvPr>
          <p:cNvSpPr>
            <a:spLocks noGrp="1"/>
          </p:cNvSpPr>
          <p:nvPr/>
        </p:nvSpPr>
        <p:spPr>
          <a:xfrm>
            <a:off x="857250" y="3325559"/>
            <a:ext cx="16559213" cy="62522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4050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4050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В 1122 году в городе Вормс был заключён договор (Вормсский конкордат):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CC74993-A3A3-4453-984B-B5EDC4212BB3}"/>
              </a:ext>
            </a:extLst>
          </p:cNvPr>
          <p:cNvSpPr>
            <a:spLocks noGrp="1"/>
          </p:cNvSpPr>
          <p:nvPr/>
        </p:nvSpPr>
        <p:spPr>
          <a:xfrm>
            <a:off x="0" y="5614988"/>
            <a:ext cx="18288000" cy="3700463"/>
          </a:xfrm>
          <a:prstGeom prst="rect">
            <a:avLst/>
          </a:prstGeom>
          <a:solidFill>
            <a:srgbClr val="1F345C"/>
          </a:solidFill>
          <a:ln w="0">
            <a:noFill/>
          </a:ln>
        </p:spPr>
      </p:sp>
      <p:sp>
        <p:nvSpPr>
          <p:cNvPr id="5" name="text-4">
            <a:extLst>
              <a:ext uri="{FF2B5EF4-FFF2-40B4-BE49-F238E27FC236}">
                <a16:creationId xmlns:a16="http://schemas.microsoft.com/office/drawing/2014/main" id="{6B0ED0BD-8645-49D0-8454-93F120D149FC}"/>
              </a:ext>
            </a:extLst>
          </p:cNvPr>
          <p:cNvSpPr>
            <a:spLocks noGrp="1"/>
          </p:cNvSpPr>
          <p:nvPr/>
        </p:nvSpPr>
        <p:spPr>
          <a:xfrm>
            <a:off x="857250" y="6186488"/>
            <a:ext cx="7743825" cy="176879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938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3938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Император лишился права</a:t>
            </a:r>
          </a:p>
          <a:p>
            <a:pPr algn="l">
              <a:lnSpc>
                <a:spcPct val="96000"/>
              </a:lnSpc>
              <a:buNone/>
              <a:defRPr sz="3938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3938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утверждать епископов в духовном</a:t>
            </a:r>
          </a:p>
          <a:p>
            <a:pPr algn="l">
              <a:lnSpc>
                <a:spcPct val="96000"/>
              </a:lnSpc>
              <a:buNone/>
              <a:defRPr sz="3938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3938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звании.</a:t>
            </a:r>
          </a:p>
        </p:txBody>
      </p:sp>
      <p:sp>
        <p:nvSpPr>
          <p:cNvPr id="6" name="text-5">
            <a:extLst>
              <a:ext uri="{FF2B5EF4-FFF2-40B4-BE49-F238E27FC236}">
                <a16:creationId xmlns:a16="http://schemas.microsoft.com/office/drawing/2014/main" id="{874994E1-E858-4C92-8723-B23EFCB3478C}"/>
              </a:ext>
            </a:extLst>
          </p:cNvPr>
          <p:cNvSpPr>
            <a:spLocks noGrp="1"/>
          </p:cNvSpPr>
          <p:nvPr/>
        </p:nvSpPr>
        <p:spPr>
          <a:xfrm>
            <a:off x="10058400" y="6186488"/>
            <a:ext cx="7286625" cy="11887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938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3938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Но право наделять их землёй</a:t>
            </a:r>
          </a:p>
          <a:p>
            <a:pPr algn="l">
              <a:lnSpc>
                <a:spcPct val="96000"/>
              </a:lnSpc>
              <a:buNone/>
              <a:defRPr sz="3938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3938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(инвеститура) осталось за ним.</a:t>
            </a:r>
          </a:p>
        </p:txBody>
      </p:sp>
      <p:sp>
        <p:nvSpPr>
          <p:cNvPr id="7" name="text-6">
            <a:extLst>
              <a:ext uri="{FF2B5EF4-FFF2-40B4-BE49-F238E27FC236}">
                <a16:creationId xmlns:a16="http://schemas.microsoft.com/office/drawing/2014/main" id="{291F0264-22D3-4A75-ABC4-39F6135DA301}"/>
              </a:ext>
            </a:extLst>
          </p:cNvPr>
          <p:cNvSpPr>
            <a:spLocks noGrp="1"/>
          </p:cNvSpPr>
          <p:nvPr/>
        </p:nvSpPr>
        <p:spPr>
          <a:xfrm>
            <a:off x="14573250" y="9744075"/>
            <a:ext cx="297180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688" b="0">
                <a:solidFill>
                  <a:srgbClr val="6E716E"/>
                </a:solidFill>
                <a:latin typeface="Calibri"/>
                <a:ea typeface="Calibri"/>
                <a:cs typeface="Calibri"/>
              </a:defRPr>
            </a:pPr>
            <a:r>
              <a:rPr sz="1688" b="0">
                <a:solidFill>
                  <a:srgbClr val="6E71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422935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0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-0">
            <a:extLst>
              <a:ext uri="{FF2B5EF4-FFF2-40B4-BE49-F238E27FC236}">
                <a16:creationId xmlns:a16="http://schemas.microsoft.com/office/drawing/2014/main" id="{B8AB8668-6D84-420D-81DB-51CE64CCF9AE}"/>
              </a:ext>
            </a:extLst>
          </p:cNvPr>
          <p:cNvSpPr>
            <a:spLocks noGrp="1"/>
          </p:cNvSpPr>
          <p:nvPr/>
        </p:nvSpPr>
        <p:spPr>
          <a:xfrm>
            <a:off x="800100" y="571500"/>
            <a:ext cx="16687800" cy="75780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4950" b="1">
                <a:solidFill>
                  <a:srgbClr val="232E44"/>
                </a:solidFill>
                <a:latin typeface="Georgia"/>
                <a:ea typeface="Georgia"/>
                <a:cs typeface="Georgia"/>
              </a:defRPr>
            </a:pPr>
            <a:r>
              <a:rPr sz="4950" b="1">
                <a:solidFill>
                  <a:srgbClr val="232E44"/>
                </a:solidFill>
                <a:latin typeface="Georgia"/>
                <a:ea typeface="Georgia"/>
                <a:cs typeface="Georgia"/>
              </a:rPr>
              <a:t>Фридрих I Барбаросса и Италия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28700" y="2605951"/>
            <a:ext cx="4300538" cy="6289536"/>
          </a:xfrm>
          <a:prstGeom prst="rect">
            <a:avLst/>
          </a:prstGeom>
        </p:spPr>
      </p:pic>
      <p:sp>
        <p:nvSpPr>
          <p:cNvPr id="3" name="text-1">
            <a:extLst>
              <a:ext uri="{FF2B5EF4-FFF2-40B4-BE49-F238E27FC236}">
                <a16:creationId xmlns:a16="http://schemas.microsoft.com/office/drawing/2014/main" id="{28E874EB-3A45-4BF3-8090-F6945B592E7B}"/>
              </a:ext>
            </a:extLst>
          </p:cNvPr>
          <p:cNvSpPr>
            <a:spLocks noGrp="1"/>
          </p:cNvSpPr>
          <p:nvPr/>
        </p:nvSpPr>
        <p:spPr>
          <a:xfrm>
            <a:off x="6257925" y="2571750"/>
            <a:ext cx="11129963" cy="122186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4050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4050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Императоры не оставляли попыток подчинить</a:t>
            </a:r>
          </a:p>
          <a:p>
            <a:pPr algn="l">
              <a:lnSpc>
                <a:spcPct val="96000"/>
              </a:lnSpc>
              <a:buNone/>
              <a:defRPr sz="4050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4050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богатые города Северной Италии.</a:t>
            </a:r>
          </a:p>
        </p:txBody>
      </p:sp>
      <p:sp>
        <p:nvSpPr>
          <p:cNvPr id="4" name="text-2">
            <a:extLst>
              <a:ext uri="{FF2B5EF4-FFF2-40B4-BE49-F238E27FC236}">
                <a16:creationId xmlns:a16="http://schemas.microsoft.com/office/drawing/2014/main" id="{92A059BE-2FD0-4339-A0B9-E3FBDE7C6174}"/>
              </a:ext>
            </a:extLst>
          </p:cNvPr>
          <p:cNvSpPr>
            <a:spLocks noGrp="1"/>
          </p:cNvSpPr>
          <p:nvPr/>
        </p:nvSpPr>
        <p:spPr>
          <a:xfrm>
            <a:off x="6257925" y="4265105"/>
            <a:ext cx="11129963" cy="122186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4050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4050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Фридрих I Барбаросса вторгся в Италию, но</a:t>
            </a:r>
          </a:p>
          <a:p>
            <a:pPr algn="l">
              <a:lnSpc>
                <a:spcPct val="96000"/>
              </a:lnSpc>
              <a:buNone/>
              <a:defRPr sz="4050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4050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города объединились в Ломбардскую лигу.</a:t>
            </a:r>
          </a:p>
        </p:txBody>
      </p:sp>
      <p:sp>
        <p:nvSpPr>
          <p:cNvPr id="5" name="text-3">
            <a:extLst>
              <a:ext uri="{FF2B5EF4-FFF2-40B4-BE49-F238E27FC236}">
                <a16:creationId xmlns:a16="http://schemas.microsoft.com/office/drawing/2014/main" id="{3ABFE235-4DA6-4F29-9338-49C1CF26546B}"/>
              </a:ext>
            </a:extLst>
          </p:cNvPr>
          <p:cNvSpPr>
            <a:spLocks noGrp="1"/>
          </p:cNvSpPr>
          <p:nvPr/>
        </p:nvSpPr>
        <p:spPr>
          <a:xfrm>
            <a:off x="6257925" y="5958459"/>
            <a:ext cx="11129963" cy="181851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4050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4050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В </a:t>
            </a:r>
            <a:r>
              <a:rPr sz="4050" b="1">
                <a:solidFill>
                  <a:srgbClr val="892D46"/>
                </a:solidFill>
                <a:latin typeface="Calibri"/>
                <a:ea typeface="Calibri"/>
                <a:cs typeface="Calibri"/>
              </a:rPr>
              <a:t>1176 году</a:t>
            </a:r>
            <a:r>
              <a:rPr sz="4050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 в битве при Леньяно войска Лиги</a:t>
            </a:r>
          </a:p>
          <a:p>
            <a:pPr algn="l">
              <a:lnSpc>
                <a:spcPct val="96000"/>
              </a:lnSpc>
              <a:buNone/>
              <a:defRPr sz="4050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4050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разгромили армию Барбароссы. Итальянские</a:t>
            </a:r>
          </a:p>
          <a:p>
            <a:pPr algn="l">
              <a:lnSpc>
                <a:spcPct val="96000"/>
              </a:lnSpc>
              <a:buNone/>
              <a:defRPr sz="4050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4050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города отстояли свою свободу.</a:t>
            </a:r>
          </a:p>
        </p:txBody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450DB76D-68FE-494D-B5F9-537931D803D4}"/>
              </a:ext>
            </a:extLst>
          </p:cNvPr>
          <p:cNvSpPr>
            <a:spLocks noGrp="1"/>
          </p:cNvSpPr>
          <p:nvPr/>
        </p:nvSpPr>
        <p:spPr>
          <a:xfrm>
            <a:off x="14573250" y="9744075"/>
            <a:ext cx="297180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688" b="0">
                <a:solidFill>
                  <a:srgbClr val="6E716E"/>
                </a:solidFill>
                <a:latin typeface="Calibri"/>
                <a:ea typeface="Calibri"/>
                <a:cs typeface="Calibri"/>
              </a:defRPr>
            </a:pPr>
            <a:r>
              <a:rPr sz="1688" b="0">
                <a:solidFill>
                  <a:srgbClr val="6E71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450632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4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-0">
            <a:extLst>
              <a:ext uri="{FF2B5EF4-FFF2-40B4-BE49-F238E27FC236}">
                <a16:creationId xmlns:a16="http://schemas.microsoft.com/office/drawing/2014/main" id="{F77E8155-CC8B-45EA-A657-E506EBB33AC4}"/>
              </a:ext>
            </a:extLst>
          </p:cNvPr>
          <p:cNvSpPr>
            <a:spLocks noGrp="1"/>
          </p:cNvSpPr>
          <p:nvPr/>
        </p:nvSpPr>
        <p:spPr>
          <a:xfrm>
            <a:off x="800100" y="571500"/>
            <a:ext cx="16687800" cy="70808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4613" b="1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4613" b="1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Фридрих II и крах имперской мечты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DFC16309-DD90-4895-B454-0AB992919B43}"/>
              </a:ext>
            </a:extLst>
          </p:cNvPr>
          <p:cNvSpPr>
            <a:spLocks noGrp="1"/>
          </p:cNvSpPr>
          <p:nvPr/>
        </p:nvSpPr>
        <p:spPr>
          <a:xfrm>
            <a:off x="814388" y="2628900"/>
            <a:ext cx="10315575" cy="122186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405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405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Внук Барбароссы, Фридрих II, возобновил</a:t>
            </a:r>
          </a:p>
          <a:p>
            <a:pPr algn="l">
              <a:lnSpc>
                <a:spcPct val="96000"/>
              </a:lnSpc>
              <a:buNone/>
              <a:defRPr sz="405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405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попытки завоевать Италию.</a:t>
            </a:r>
          </a:p>
        </p:txBody>
      </p:sp>
      <p:sp>
        <p:nvSpPr>
          <p:cNvPr id="3" name="text-2">
            <a:extLst>
              <a:ext uri="{FF2B5EF4-FFF2-40B4-BE49-F238E27FC236}">
                <a16:creationId xmlns:a16="http://schemas.microsoft.com/office/drawing/2014/main" id="{CE6B70D0-B7E4-4BFB-9872-D2CADEB4196F}"/>
              </a:ext>
            </a:extLst>
          </p:cNvPr>
          <p:cNvSpPr>
            <a:spLocks noGrp="1"/>
          </p:cNvSpPr>
          <p:nvPr/>
        </p:nvSpPr>
        <p:spPr>
          <a:xfrm>
            <a:off x="814388" y="4293680"/>
            <a:ext cx="10315575" cy="181851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405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405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Он создал сильное государство на Сицилии,</a:t>
            </a:r>
          </a:p>
          <a:p>
            <a:pPr algn="l">
              <a:lnSpc>
                <a:spcPct val="96000"/>
              </a:lnSpc>
              <a:buNone/>
              <a:defRPr sz="405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405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но его планам помешал Папа, который вновь</a:t>
            </a:r>
          </a:p>
          <a:p>
            <a:pPr algn="l">
              <a:lnSpc>
                <a:spcPct val="96000"/>
              </a:lnSpc>
              <a:buNone/>
              <a:defRPr sz="405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405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отлучил императора от Церкви.</a:t>
            </a:r>
          </a:p>
        </p:txBody>
      </p:sp>
      <p:sp>
        <p:nvSpPr>
          <p:cNvPr id="4" name="text-3">
            <a:extLst>
              <a:ext uri="{FF2B5EF4-FFF2-40B4-BE49-F238E27FC236}">
                <a16:creationId xmlns:a16="http://schemas.microsoft.com/office/drawing/2014/main" id="{56E55B53-1989-4D5B-8C3B-3D6F0F8E7797}"/>
              </a:ext>
            </a:extLst>
          </p:cNvPr>
          <p:cNvSpPr>
            <a:spLocks noGrp="1"/>
          </p:cNvSpPr>
          <p:nvPr/>
        </p:nvSpPr>
        <p:spPr>
          <a:xfrm>
            <a:off x="814388" y="6555105"/>
            <a:ext cx="10315575" cy="181851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405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405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Итальянцы отказались подчиняться «врагу</a:t>
            </a:r>
          </a:p>
          <a:p>
            <a:pPr algn="l">
              <a:lnSpc>
                <a:spcPct val="96000"/>
              </a:lnSpc>
              <a:buNone/>
              <a:defRPr sz="405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405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веры». Очередная попытка покорения Италии</a:t>
            </a:r>
          </a:p>
          <a:p>
            <a:pPr algn="l">
              <a:lnSpc>
                <a:spcPct val="96000"/>
              </a:lnSpc>
              <a:buNone/>
              <a:defRPr sz="4050" b="0">
                <a:solidFill>
                  <a:srgbClr val="FFF9ED"/>
                </a:solidFill>
                <a:latin typeface="Calibri"/>
                <a:ea typeface="Calibri"/>
                <a:cs typeface="Calibri"/>
              </a:defRPr>
            </a:pPr>
            <a:r>
              <a:rPr sz="4050" b="0">
                <a:solidFill>
                  <a:srgbClr val="FFF9ED"/>
                </a:solidFill>
                <a:latin typeface="Calibri"/>
                <a:ea typeface="Calibri"/>
                <a:cs typeface="Calibri"/>
              </a:rPr>
              <a:t>провалилась.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2336750" y="2357438"/>
            <a:ext cx="4930201" cy="6800850"/>
          </a:xfrm>
          <a:prstGeom prst="rect">
            <a:avLst/>
          </a:prstGeom>
        </p:spPr>
      </p:pic>
      <p:sp>
        <p:nvSpPr>
          <p:cNvPr id="6" name="text-4">
            <a:extLst>
              <a:ext uri="{FF2B5EF4-FFF2-40B4-BE49-F238E27FC236}">
                <a16:creationId xmlns:a16="http://schemas.microsoft.com/office/drawing/2014/main" id="{203D0E7B-ACD5-4BA4-BB1E-71CF6A9DDADD}"/>
              </a:ext>
            </a:extLst>
          </p:cNvPr>
          <p:cNvSpPr>
            <a:spLocks noGrp="1"/>
          </p:cNvSpPr>
          <p:nvPr/>
        </p:nvSpPr>
        <p:spPr>
          <a:xfrm>
            <a:off x="14573250" y="9744075"/>
            <a:ext cx="297180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688" b="0">
                <a:solidFill>
                  <a:srgbClr val="D2D1CA"/>
                </a:solidFill>
                <a:latin typeface="Calibri"/>
                <a:ea typeface="Calibri"/>
                <a:cs typeface="Calibri"/>
              </a:defRPr>
            </a:pPr>
            <a:r>
              <a:rPr sz="1688" b="0">
                <a:solidFill>
                  <a:srgbClr val="D2D1CA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777902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0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0">
            <a:extLst>
              <a:ext uri="{FF2B5EF4-FFF2-40B4-BE49-F238E27FC236}">
                <a16:creationId xmlns:a16="http://schemas.microsoft.com/office/drawing/2014/main" id="{F0AF586A-CF9B-4564-A9D0-BE5465751FA9}"/>
              </a:ext>
            </a:extLst>
          </p:cNvPr>
          <p:cNvSpPr>
            <a:spLocks noGrp="1"/>
          </p:cNvSpPr>
          <p:nvPr/>
        </p:nvSpPr>
        <p:spPr>
          <a:xfrm>
            <a:off x="800100" y="571500"/>
            <a:ext cx="16687800" cy="72466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4725" b="1">
                <a:solidFill>
                  <a:srgbClr val="232E44"/>
                </a:solidFill>
                <a:latin typeface="Georgia"/>
                <a:ea typeface="Georgia"/>
                <a:cs typeface="Georgia"/>
              </a:defRPr>
            </a:pPr>
            <a:r>
              <a:rPr sz="4725" b="1">
                <a:solidFill>
                  <a:srgbClr val="232E44"/>
                </a:solidFill>
                <a:latin typeface="Georgia"/>
                <a:ea typeface="Georgia"/>
                <a:cs typeface="Georgia"/>
              </a:rPr>
              <a:t>Ослабление империи. Золотая булла.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93196" y="2643188"/>
            <a:ext cx="6371771" cy="6272213"/>
          </a:xfrm>
          <a:prstGeom prst="rect">
            <a:avLst/>
          </a:prstGeom>
        </p:spPr>
      </p:pic>
      <p:sp>
        <p:nvSpPr>
          <p:cNvPr id="3" name="text-1">
            <a:extLst>
              <a:ext uri="{FF2B5EF4-FFF2-40B4-BE49-F238E27FC236}">
                <a16:creationId xmlns:a16="http://schemas.microsoft.com/office/drawing/2014/main" id="{E77C3A6E-4D3D-47F7-B8F4-AC74CEC36F8C}"/>
              </a:ext>
            </a:extLst>
          </p:cNvPr>
          <p:cNvSpPr>
            <a:spLocks noGrp="1"/>
          </p:cNvSpPr>
          <p:nvPr/>
        </p:nvSpPr>
        <p:spPr>
          <a:xfrm>
            <a:off x="8058150" y="2486025"/>
            <a:ext cx="9386888" cy="11887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938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3938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Пока императоры воевали в Италии, сама</a:t>
            </a:r>
          </a:p>
          <a:p>
            <a:pPr algn="l">
              <a:lnSpc>
                <a:spcPct val="96000"/>
              </a:lnSpc>
              <a:buNone/>
              <a:defRPr sz="3938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3938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Германия слабела.</a:t>
            </a:r>
          </a:p>
        </p:txBody>
      </p:sp>
      <p:sp>
        <p:nvSpPr>
          <p:cNvPr id="4" name="text-2">
            <a:extLst>
              <a:ext uri="{FF2B5EF4-FFF2-40B4-BE49-F238E27FC236}">
                <a16:creationId xmlns:a16="http://schemas.microsoft.com/office/drawing/2014/main" id="{9A2F7E82-7A2A-42B9-95AD-6BE288D6F1C2}"/>
              </a:ext>
            </a:extLst>
          </p:cNvPr>
          <p:cNvSpPr>
            <a:spLocks noGrp="1"/>
          </p:cNvSpPr>
          <p:nvPr/>
        </p:nvSpPr>
        <p:spPr>
          <a:xfrm>
            <a:off x="8058150" y="4060507"/>
            <a:ext cx="9386888" cy="11887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938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3938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В </a:t>
            </a:r>
            <a:r>
              <a:rPr sz="3938" b="1">
                <a:solidFill>
                  <a:srgbClr val="892D46"/>
                </a:solidFill>
                <a:latin typeface="Calibri"/>
                <a:ea typeface="Calibri"/>
                <a:cs typeface="Calibri"/>
              </a:rPr>
              <a:t>1356 году</a:t>
            </a:r>
            <a:r>
              <a:rPr sz="3938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 император подписал Золотую</a:t>
            </a:r>
          </a:p>
          <a:p>
            <a:pPr algn="l">
              <a:lnSpc>
                <a:spcPct val="96000"/>
              </a:lnSpc>
              <a:buNone/>
              <a:defRPr sz="3938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3938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буллу.</a:t>
            </a:r>
          </a:p>
        </p:txBody>
      </p:sp>
      <p:sp>
        <p:nvSpPr>
          <p:cNvPr id="5" name="text-3">
            <a:extLst>
              <a:ext uri="{FF2B5EF4-FFF2-40B4-BE49-F238E27FC236}">
                <a16:creationId xmlns:a16="http://schemas.microsoft.com/office/drawing/2014/main" id="{119589FF-C446-4D67-B723-4853914545DD}"/>
              </a:ext>
            </a:extLst>
          </p:cNvPr>
          <p:cNvSpPr>
            <a:spLocks noGrp="1"/>
          </p:cNvSpPr>
          <p:nvPr/>
        </p:nvSpPr>
        <p:spPr>
          <a:xfrm>
            <a:off x="8058150" y="5634990"/>
            <a:ext cx="9386888" cy="176879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938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3938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Согласно ей, </a:t>
            </a:r>
            <a:r>
              <a:rPr sz="3938" b="1">
                <a:solidFill>
                  <a:srgbClr val="892D46"/>
                </a:solidFill>
                <a:latin typeface="Calibri"/>
                <a:ea typeface="Calibri"/>
                <a:cs typeface="Calibri"/>
              </a:rPr>
              <a:t>курфюрсты</a:t>
            </a:r>
            <a:r>
              <a:rPr sz="3938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 (совет из самых</a:t>
            </a:r>
          </a:p>
          <a:p>
            <a:pPr algn="l">
              <a:lnSpc>
                <a:spcPct val="96000"/>
              </a:lnSpc>
              <a:buNone/>
              <a:defRPr sz="3938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3938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влиятельных феодалов) получали право</a:t>
            </a:r>
          </a:p>
          <a:p>
            <a:pPr algn="l">
              <a:lnSpc>
                <a:spcPct val="96000"/>
              </a:lnSpc>
              <a:buNone/>
              <a:defRPr sz="3938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3938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выбирать императора.</a:t>
            </a:r>
          </a:p>
        </p:txBody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D14158DF-371A-4CA9-A41E-1EBBA22D6C04}"/>
              </a:ext>
            </a:extLst>
          </p:cNvPr>
          <p:cNvSpPr>
            <a:spLocks noGrp="1"/>
          </p:cNvSpPr>
          <p:nvPr/>
        </p:nvSpPr>
        <p:spPr>
          <a:xfrm>
            <a:off x="8058150" y="7789545"/>
            <a:ext cx="9386888" cy="11887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3938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3938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Этот документ утвердил феодальную</a:t>
            </a:r>
          </a:p>
          <a:p>
            <a:pPr algn="l">
              <a:lnSpc>
                <a:spcPct val="96000"/>
              </a:lnSpc>
              <a:buNone/>
              <a:defRPr sz="3938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3938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раздробленность в империи.</a:t>
            </a:r>
          </a:p>
        </p:txBody>
      </p:sp>
      <p:sp>
        <p:nvSpPr>
          <p:cNvPr id="7" name="text-5">
            <a:extLst>
              <a:ext uri="{FF2B5EF4-FFF2-40B4-BE49-F238E27FC236}">
                <a16:creationId xmlns:a16="http://schemas.microsoft.com/office/drawing/2014/main" id="{91734B60-0775-4D05-AD1E-74C313632DF8}"/>
              </a:ext>
            </a:extLst>
          </p:cNvPr>
          <p:cNvSpPr>
            <a:spLocks noGrp="1"/>
          </p:cNvSpPr>
          <p:nvPr/>
        </p:nvSpPr>
        <p:spPr>
          <a:xfrm>
            <a:off x="14573250" y="9744075"/>
            <a:ext cx="297180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688" b="0">
                <a:solidFill>
                  <a:srgbClr val="6E716E"/>
                </a:solidFill>
                <a:latin typeface="Calibri"/>
                <a:ea typeface="Calibri"/>
                <a:cs typeface="Calibri"/>
              </a:defRPr>
            </a:pPr>
            <a:r>
              <a:rPr sz="1688" b="0">
                <a:solidFill>
                  <a:srgbClr val="6E71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394848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0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-0">
            <a:extLst>
              <a:ext uri="{FF2B5EF4-FFF2-40B4-BE49-F238E27FC236}">
                <a16:creationId xmlns:a16="http://schemas.microsoft.com/office/drawing/2014/main" id="{B3DC2189-00CD-4CF8-8E74-953AEFCB78F8}"/>
              </a:ext>
            </a:extLst>
          </p:cNvPr>
          <p:cNvSpPr>
            <a:spLocks noGrp="1"/>
          </p:cNvSpPr>
          <p:nvPr/>
        </p:nvSpPr>
        <p:spPr>
          <a:xfrm>
            <a:off x="800100" y="571500"/>
            <a:ext cx="16687800" cy="75780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4950" b="1">
                <a:solidFill>
                  <a:srgbClr val="232E44"/>
                </a:solidFill>
                <a:latin typeface="Georgia"/>
                <a:ea typeface="Georgia"/>
                <a:cs typeface="Georgia"/>
              </a:defRPr>
            </a:pPr>
            <a:r>
              <a:rPr sz="4950" b="1">
                <a:solidFill>
                  <a:srgbClr val="232E44"/>
                </a:solidFill>
                <a:latin typeface="Georgia"/>
                <a:ea typeface="Georgia"/>
                <a:cs typeface="Georgia"/>
              </a:rPr>
              <a:t>«Натиск на Восток».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215EA4D1-BF5F-45AA-A9D1-DEC6144BB948}"/>
              </a:ext>
            </a:extLst>
          </p:cNvPr>
          <p:cNvSpPr>
            <a:spLocks noGrp="1"/>
          </p:cNvSpPr>
          <p:nvPr/>
        </p:nvSpPr>
        <p:spPr>
          <a:xfrm>
            <a:off x="828675" y="2957513"/>
            <a:ext cx="8901113" cy="254774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4275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4275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Императоры и немецкие герцоги</a:t>
            </a:r>
          </a:p>
          <a:p>
            <a:pPr algn="l">
              <a:lnSpc>
                <a:spcPct val="96000"/>
              </a:lnSpc>
              <a:buNone/>
              <a:defRPr sz="4275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4275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вели завоевательные походы на</a:t>
            </a:r>
          </a:p>
          <a:p>
            <a:pPr algn="l">
              <a:lnSpc>
                <a:spcPct val="96000"/>
              </a:lnSpc>
              <a:buNone/>
              <a:defRPr sz="4275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4275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восток против славян и народов</a:t>
            </a:r>
          </a:p>
          <a:p>
            <a:pPr algn="l">
              <a:lnSpc>
                <a:spcPct val="96000"/>
              </a:lnSpc>
              <a:buNone/>
              <a:defRPr sz="4275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4275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Прибалтики.</a:t>
            </a:r>
          </a:p>
        </p:txBody>
      </p:sp>
      <p:sp>
        <p:nvSpPr>
          <p:cNvPr id="3" name="text-2">
            <a:extLst>
              <a:ext uri="{FF2B5EF4-FFF2-40B4-BE49-F238E27FC236}">
                <a16:creationId xmlns:a16="http://schemas.microsoft.com/office/drawing/2014/main" id="{0067D9F3-A2CA-4AD7-ADF1-202D5F99A4C1}"/>
              </a:ext>
            </a:extLst>
          </p:cNvPr>
          <p:cNvSpPr>
            <a:spLocks noGrp="1"/>
          </p:cNvSpPr>
          <p:nvPr/>
        </p:nvSpPr>
        <p:spPr>
          <a:xfrm>
            <a:off x="828675" y="6105335"/>
            <a:ext cx="8901113" cy="1917954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4275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4275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Это движение получило название</a:t>
            </a:r>
          </a:p>
          <a:p>
            <a:pPr algn="l">
              <a:lnSpc>
                <a:spcPct val="96000"/>
              </a:lnSpc>
              <a:buNone/>
              <a:defRPr sz="4275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4275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«Натиск на Восток» («Дранг нах</a:t>
            </a:r>
          </a:p>
          <a:p>
            <a:pPr algn="l">
              <a:lnSpc>
                <a:spcPct val="96000"/>
              </a:lnSpc>
              <a:buNone/>
              <a:defRPr sz="4275" b="0">
                <a:solidFill>
                  <a:srgbClr val="232E44"/>
                </a:solidFill>
                <a:latin typeface="Calibri"/>
                <a:ea typeface="Calibri"/>
                <a:cs typeface="Calibri"/>
              </a:defRPr>
            </a:pPr>
            <a:r>
              <a:rPr sz="4275" b="0">
                <a:solidFill>
                  <a:srgbClr val="232E44"/>
                </a:solidFill>
                <a:latin typeface="Calibri"/>
                <a:ea typeface="Calibri"/>
                <a:cs typeface="Calibri"/>
              </a:rPr>
              <a:t>Остен»).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5982492-2C74-4C0A-928F-5883FBBCB64D}"/>
              </a:ext>
            </a:extLst>
          </p:cNvPr>
          <p:cNvSpPr>
            <a:spLocks noGrp="1"/>
          </p:cNvSpPr>
          <p:nvPr/>
        </p:nvSpPr>
        <p:spPr>
          <a:xfrm>
            <a:off x="10601325" y="2728913"/>
            <a:ext cx="6886575" cy="6257925"/>
          </a:xfrm>
          <a:prstGeom prst="rect">
            <a:avLst/>
          </a:prstGeom>
          <a:solidFill>
            <a:srgbClr val="286653"/>
          </a:solidFill>
          <a:ln w="0">
            <a:noFill/>
          </a:ln>
        </p:spPr>
      </p:sp>
      <p:sp>
        <p:nvSpPr>
          <p:cNvPr id="5" name="text-4">
            <a:extLst>
              <a:ext uri="{FF2B5EF4-FFF2-40B4-BE49-F238E27FC236}">
                <a16:creationId xmlns:a16="http://schemas.microsoft.com/office/drawing/2014/main" id="{4A6C36A1-2E2C-453A-AB95-5C1B2803A67C}"/>
              </a:ext>
            </a:extLst>
          </p:cNvPr>
          <p:cNvSpPr>
            <a:spLocks noGrp="1"/>
          </p:cNvSpPr>
          <p:nvPr/>
        </p:nvSpPr>
        <p:spPr>
          <a:xfrm>
            <a:off x="11144250" y="3614738"/>
            <a:ext cx="5743575" cy="44291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4163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4163" b="0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Для этого были</a:t>
            </a:r>
          </a:p>
          <a:p>
            <a:pPr algn="l">
              <a:lnSpc>
                <a:spcPct val="96000"/>
              </a:lnSpc>
              <a:buNone/>
              <a:defRPr sz="4163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4163" b="0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созданы</a:t>
            </a:r>
          </a:p>
          <a:p>
            <a:pPr algn="l">
              <a:lnSpc>
                <a:spcPct val="96000"/>
              </a:lnSpc>
              <a:buNone/>
              <a:defRPr sz="4163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4163" b="0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духовно-рыцарские</a:t>
            </a:r>
          </a:p>
          <a:p>
            <a:pPr algn="l">
              <a:lnSpc>
                <a:spcPct val="96000"/>
              </a:lnSpc>
              <a:buNone/>
              <a:defRPr sz="4163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4163" b="0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ордены: Тевтонский и</a:t>
            </a:r>
          </a:p>
          <a:p>
            <a:pPr algn="l">
              <a:lnSpc>
                <a:spcPct val="96000"/>
              </a:lnSpc>
              <a:buNone/>
              <a:defRPr sz="4163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4163" b="0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Ливонский.</a:t>
            </a:r>
          </a:p>
        </p:txBody>
      </p:sp>
      <p:sp>
        <p:nvSpPr>
          <p:cNvPr id="6" name="text-5">
            <a:extLst>
              <a:ext uri="{FF2B5EF4-FFF2-40B4-BE49-F238E27FC236}">
                <a16:creationId xmlns:a16="http://schemas.microsoft.com/office/drawing/2014/main" id="{CB26CBA2-235C-48FF-B8A1-22E2249DC0CC}"/>
              </a:ext>
            </a:extLst>
          </p:cNvPr>
          <p:cNvSpPr>
            <a:spLocks noGrp="1"/>
          </p:cNvSpPr>
          <p:nvPr/>
        </p:nvSpPr>
        <p:spPr>
          <a:xfrm>
            <a:off x="14573250" y="9744075"/>
            <a:ext cx="297180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688" b="0">
                <a:solidFill>
                  <a:srgbClr val="6E716E"/>
                </a:solidFill>
                <a:latin typeface="Calibri"/>
                <a:ea typeface="Calibri"/>
                <a:cs typeface="Calibri"/>
              </a:defRPr>
            </a:pPr>
            <a:r>
              <a:rPr sz="1688" b="0">
                <a:solidFill>
                  <a:srgbClr val="6E71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377833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4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-0">
            <a:extLst>
              <a:ext uri="{FF2B5EF4-FFF2-40B4-BE49-F238E27FC236}">
                <a16:creationId xmlns:a16="http://schemas.microsoft.com/office/drawing/2014/main" id="{3320CE46-DE35-4943-B066-FCCFA2D7FE6D}"/>
              </a:ext>
            </a:extLst>
          </p:cNvPr>
          <p:cNvSpPr>
            <a:spLocks noGrp="1"/>
          </p:cNvSpPr>
          <p:nvPr/>
        </p:nvSpPr>
        <p:spPr>
          <a:xfrm>
            <a:off x="800100" y="571500"/>
            <a:ext cx="16687800" cy="75780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4950" b="1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4950" b="1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Итоги и последствия.</a:t>
            </a:r>
          </a:p>
        </p:txBody>
      </p:sp>
      <p:sp>
        <p:nvSpPr>
          <p:cNvPr id="2" name="text-1">
            <a:extLst>
              <a:ext uri="{FF2B5EF4-FFF2-40B4-BE49-F238E27FC236}">
                <a16:creationId xmlns:a16="http://schemas.microsoft.com/office/drawing/2014/main" id="{9C4F132E-3F0D-4843-BD0B-ADDE9D595CFA}"/>
              </a:ext>
            </a:extLst>
          </p:cNvPr>
          <p:cNvSpPr>
            <a:spLocks noGrp="1"/>
          </p:cNvSpPr>
          <p:nvPr/>
        </p:nvSpPr>
        <p:spPr>
          <a:xfrm>
            <a:off x="1014413" y="2800350"/>
            <a:ext cx="15959138" cy="142074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4725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4725" b="0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Священная Римская империя так и не стала единым</a:t>
            </a:r>
          </a:p>
          <a:p>
            <a:pPr algn="l">
              <a:lnSpc>
                <a:spcPct val="96000"/>
              </a:lnSpc>
              <a:buNone/>
              <a:defRPr sz="4725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4725" b="0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государством с сильной центральной властью.</a:t>
            </a:r>
          </a:p>
        </p:txBody>
      </p:sp>
      <p:sp>
        <p:nvSpPr>
          <p:cNvPr id="3" name="text-2">
            <a:extLst>
              <a:ext uri="{FF2B5EF4-FFF2-40B4-BE49-F238E27FC236}">
                <a16:creationId xmlns:a16="http://schemas.microsoft.com/office/drawing/2014/main" id="{2FE3EEE4-34B6-4F4C-A11C-8A792C588338}"/>
              </a:ext>
            </a:extLst>
          </p:cNvPr>
          <p:cNvSpPr>
            <a:spLocks noGrp="1"/>
          </p:cNvSpPr>
          <p:nvPr/>
        </p:nvSpPr>
        <p:spPr>
          <a:xfrm>
            <a:off x="1014413" y="4849749"/>
            <a:ext cx="15959138" cy="142074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4725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4725" b="0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Борьба с папами и попытки завоевать Италию ослабили</a:t>
            </a:r>
          </a:p>
          <a:p>
            <a:pPr algn="l">
              <a:lnSpc>
                <a:spcPct val="96000"/>
              </a:lnSpc>
              <a:buNone/>
              <a:defRPr sz="4725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4725" b="0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власть императоров внутри Германии.</a:t>
            </a:r>
          </a:p>
        </p:txBody>
      </p:sp>
      <p:sp>
        <p:nvSpPr>
          <p:cNvPr id="4" name="text-3">
            <a:extLst>
              <a:ext uri="{FF2B5EF4-FFF2-40B4-BE49-F238E27FC236}">
                <a16:creationId xmlns:a16="http://schemas.microsoft.com/office/drawing/2014/main" id="{0EA199B5-AFDA-4DFF-9801-DA9115D46F1A}"/>
              </a:ext>
            </a:extLst>
          </p:cNvPr>
          <p:cNvSpPr>
            <a:spLocks noGrp="1"/>
          </p:cNvSpPr>
          <p:nvPr/>
        </p:nvSpPr>
        <p:spPr>
          <a:xfrm>
            <a:off x="1014413" y="6899148"/>
            <a:ext cx="15959138" cy="142074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4725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4725" b="0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Золотая булла 1356 года юридически закрепила</a:t>
            </a:r>
          </a:p>
          <a:p>
            <a:pPr algn="l">
              <a:lnSpc>
                <a:spcPct val="96000"/>
              </a:lnSpc>
              <a:buNone/>
              <a:defRPr sz="4725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4725" b="0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раздробленность империи на многие века.</a:t>
            </a:r>
          </a:p>
        </p:txBody>
      </p:sp>
      <p:sp>
        <p:nvSpPr>
          <p:cNvPr id="5" name="text-4">
            <a:extLst>
              <a:ext uri="{FF2B5EF4-FFF2-40B4-BE49-F238E27FC236}">
                <a16:creationId xmlns:a16="http://schemas.microsoft.com/office/drawing/2014/main" id="{F0AF304D-53DB-453C-8EA8-9F80E5EFB8B0}"/>
              </a:ext>
            </a:extLst>
          </p:cNvPr>
          <p:cNvSpPr>
            <a:spLocks noGrp="1"/>
          </p:cNvSpPr>
          <p:nvPr/>
        </p:nvSpPr>
        <p:spPr>
          <a:xfrm>
            <a:off x="14573250" y="9744075"/>
            <a:ext cx="297180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r">
              <a:lnSpc>
                <a:spcPct val="96000"/>
              </a:lnSpc>
              <a:buNone/>
              <a:defRPr sz="1688" b="0">
                <a:solidFill>
                  <a:srgbClr val="D2D1CA"/>
                </a:solidFill>
                <a:latin typeface="Calibri"/>
                <a:ea typeface="Calibri"/>
                <a:cs typeface="Calibri"/>
              </a:defRPr>
            </a:pPr>
            <a:r>
              <a:rPr sz="1688" b="0">
                <a:solidFill>
                  <a:srgbClr val="D2D1CA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34905092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600</Words>
  <Application>Microsoft Office PowerPoint</Application>
  <DocSecurity>0</DocSecurity>
  <PresentationFormat>Произвольный</PresentationFormat>
  <Paragraphs>129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Aptos</vt:lpstr>
      <vt:lpstr>Calibri</vt:lpstr>
      <vt:lpstr>Georgia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1</cp:revision>
  <dcterms:created xsi:type="dcterms:W3CDTF">2026-10-03T11:42:52Z</dcterms:created>
  <dcterms:modified xsi:type="dcterms:W3CDTF">2026-10-05T12:54:18Z</dcterms:modified>
</cp:coreProperties>
</file>