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44DD70-5997-CA1B-905E-42D090DFEB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1558ED-8647-98BC-88BD-E9A27218C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9D84F-9CB7-236C-54F3-FCB880570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A6F3-3C08-4092-AD5F-14764396E95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954AC5-C88B-8859-6A82-75256BBF5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97CAEF-2A1D-186E-505F-F91CF9E7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7570-55EA-446D-B201-B3498EEC7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04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46C4A-BF47-0D22-D8FF-27C8713C7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803EE2-547C-9A51-11C6-5EE031AF3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A4E009-D9B6-7009-A843-52B78ADC0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A6F3-3C08-4092-AD5F-14764396E95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561897-931C-287B-AAB8-F3B21D020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2AA31C-8718-E935-BD16-227546916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7570-55EA-446D-B201-B3498EEC7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98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2D2679-A986-5C62-7BB3-6200F9570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3E257B-0462-50FB-394C-57621BCEF0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65383C-68DE-DB19-362E-69E82F60A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A6F3-3C08-4092-AD5F-14764396E95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761D0F-8918-CF4E-6FA3-A40A8DEF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2C6B3A-FCE4-3BB1-582E-051B1EAD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7570-55EA-446D-B201-B3498EEC7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214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68E434-DA81-A4FD-0C7E-EA29A748F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7D7B77-F29F-D11E-E9B9-082326D547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C9917E-6D2D-DBE7-9A10-695CE06AC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6E8863-409C-92ED-DC1F-127A3A2B7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A6F3-3C08-4092-AD5F-14764396E95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AAC068-E209-1589-04B1-B503FECF8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BB30DA-B829-DC1F-D489-C9032E7B4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7570-55EA-446D-B201-B3498EEC7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702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A0F90-17EA-92E6-37F7-D61BA7CE1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C30133-66ED-CEFA-D6CD-857DB4AD3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221BD2-EC2B-F08D-72B8-0878EBF73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1AEF6EA-E0EF-F262-84D0-87DEA2C488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DB10FBC-8F94-7CC9-825D-303CBC6CD6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B6DCF81-BF98-2A08-5C6A-3A70D97E5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A6F3-3C08-4092-AD5F-14764396E95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599FA88-1125-9F7A-5C26-AB9355728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77CA806-07FD-7001-F726-1EEA8727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7570-55EA-446D-B201-B3498EEC7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882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07B48A-C570-D6AC-FBF3-C64E439A5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712B33-674F-7F60-F2DD-92DC549DB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A6F3-3C08-4092-AD5F-14764396E95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D50787-17BB-5D55-25FC-1C525532D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06C03FE-D254-B966-738B-18608704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7570-55EA-446D-B201-B3498EEC7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385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C8CAAF7-96CC-66CD-4398-767B5F272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A6F3-3C08-4092-AD5F-14764396E95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6A179C2-DC1E-CDD9-0843-45338B18C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0ACA4F-312B-1FD2-E74C-20D59DDB0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7570-55EA-446D-B201-B3498EEC7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901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4F507-896B-2E3B-78BD-3F9106026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2D6092-5CCA-B90E-2063-DC4A846A7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F01E7C-FFF5-287C-A6C5-DE564A392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3D359A-A281-D506-B4C6-D08EAC461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A6F3-3C08-4092-AD5F-14764396E95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724F6A-EE50-AE7B-F544-DCC517BE1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23E77A-EB16-C23D-8567-36740DD57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7570-55EA-446D-B201-B3498EEC7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352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CC08BF-E615-9C1A-24F7-CE85E0CD3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4CBD36A-32FE-8D74-6B5B-E7F82406EB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62C513-A2FD-3AD0-5CF5-D1278D47B7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DC37C6-2DFA-8101-EDF5-4E8D47AA5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A6F3-3C08-4092-AD5F-14764396E95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1509E7-2A35-1649-2C10-43ECF40C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013289-48D5-1E3A-405D-9130F08EA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7570-55EA-446D-B201-B3498EEC7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961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7E6152-F71B-AA5E-CCDE-9AD1170AE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1337CE-83A8-6903-0426-7CEAF05EC9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3AFEDD-1F2D-14CD-9457-DD02B6F98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A6F3-3C08-4092-AD5F-14764396E95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C3D29A-E88D-3563-2835-4EF42694F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E6A452-AC46-9CFF-BF85-E2B158CD2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7570-55EA-446D-B201-B3498EEC7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018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A4106A5-ACEC-C594-C467-6D87F985E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C287E62-AE91-2306-B1CE-F25380D5FB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ACC8C7-A899-6CB1-48DE-866736737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2A6F3-3C08-4092-AD5F-14764396E95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A29816-FF19-534E-B212-E8D11DDD9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2D2C16-EFA2-FCB8-AC72-00157F073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7570-55EA-446D-B201-B3498EEC7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543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A10412-572F-A064-0EFB-EDFCE2276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D4A7A9-30DE-6918-AF68-FBF6BA82C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50CA6C-BF0A-FE8E-4F2F-E56B1E25C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42A6F3-3C08-4092-AD5F-14764396E95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A0F629-38B4-1B39-EAD2-2C755C8579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2E33AB-E60E-8072-D79F-70B9DE393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3A7570-55EA-446D-B201-B3498EEC7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847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3B8EAB0-0E61-EC1B-216A-C0106CE53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2159000"/>
            <a:ext cx="6858000" cy="173736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Страны Латинской Америки</a:t>
            </a:r>
            <a:b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</a:b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во второй половине XX —</a:t>
            </a:r>
            <a:b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</a:b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начале XXI в.</a:t>
            </a:r>
          </a:p>
        </p:txBody>
      </p:sp>
      <p:grpSp>
        <p:nvGrpSpPr>
          <p:cNvPr id="20" name="Graticule">
            <a:extLst>
              <a:ext uri="{FF2B5EF4-FFF2-40B4-BE49-F238E27FC236}">
                <a16:creationId xmlns:a16="http://schemas.microsoft.com/office/drawing/2014/main" id="{412FD8ED-6E41-17A5-8D49-E6AC47D9A130}"/>
              </a:ext>
            </a:extLst>
          </p:cNvPr>
          <p:cNvGrpSpPr/>
          <p:nvPr/>
        </p:nvGrpSpPr>
        <p:grpSpPr>
          <a:xfrm>
            <a:off x="0" y="0"/>
            <a:ext cx="3810000" cy="1524000"/>
            <a:chOff x="0" y="0"/>
            <a:chExt cx="3810000" cy="1524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359CBCAF-0898-CB80-1FA1-E0EA18253091}"/>
                </a:ext>
              </a:extLst>
            </p:cNvPr>
            <p:cNvCxnSpPr/>
            <p:nvPr/>
          </p:nvCxnSpPr>
          <p:spPr>
            <a:xfrm>
              <a:off x="0" y="0"/>
              <a:ext cx="0" cy="1524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C34218AC-374D-2CF7-C62E-0C6CA1698969}"/>
                </a:ext>
              </a:extLst>
            </p:cNvPr>
            <p:cNvCxnSpPr/>
            <p:nvPr/>
          </p:nvCxnSpPr>
          <p:spPr>
            <a:xfrm>
              <a:off x="330200" y="0"/>
              <a:ext cx="0" cy="1524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7C540F47-4789-5DD5-F7B6-C2ACCDA76040}"/>
                </a:ext>
              </a:extLst>
            </p:cNvPr>
            <p:cNvCxnSpPr/>
            <p:nvPr/>
          </p:nvCxnSpPr>
          <p:spPr>
            <a:xfrm>
              <a:off x="660400" y="0"/>
              <a:ext cx="0" cy="1524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8E5A27AA-12EC-4014-FF59-12CE445A12E7}"/>
                </a:ext>
              </a:extLst>
            </p:cNvPr>
            <p:cNvCxnSpPr/>
            <p:nvPr/>
          </p:nvCxnSpPr>
          <p:spPr>
            <a:xfrm>
              <a:off x="990600" y="0"/>
              <a:ext cx="0" cy="1524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2FF0B2A0-D872-3DCF-14CB-96EFAB3D7C72}"/>
                </a:ext>
              </a:extLst>
            </p:cNvPr>
            <p:cNvCxnSpPr/>
            <p:nvPr/>
          </p:nvCxnSpPr>
          <p:spPr>
            <a:xfrm>
              <a:off x="1320800" y="0"/>
              <a:ext cx="0" cy="1524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3092EE6C-576B-6F94-8454-55DDF02ABDC0}"/>
                </a:ext>
              </a:extLst>
            </p:cNvPr>
            <p:cNvCxnSpPr/>
            <p:nvPr/>
          </p:nvCxnSpPr>
          <p:spPr>
            <a:xfrm>
              <a:off x="1651000" y="0"/>
              <a:ext cx="0" cy="1524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72E915D4-1965-68B4-52A2-72DDD8D97E02}"/>
                </a:ext>
              </a:extLst>
            </p:cNvPr>
            <p:cNvCxnSpPr/>
            <p:nvPr/>
          </p:nvCxnSpPr>
          <p:spPr>
            <a:xfrm>
              <a:off x="1981200" y="0"/>
              <a:ext cx="0" cy="1524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B63E426D-8134-EA05-D9E7-2C9E6F7772DE}"/>
                </a:ext>
              </a:extLst>
            </p:cNvPr>
            <p:cNvCxnSpPr/>
            <p:nvPr/>
          </p:nvCxnSpPr>
          <p:spPr>
            <a:xfrm>
              <a:off x="2311400" y="0"/>
              <a:ext cx="0" cy="1524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F3F0C193-35DC-F49C-4F8A-393A37BA715C}"/>
                </a:ext>
              </a:extLst>
            </p:cNvPr>
            <p:cNvCxnSpPr/>
            <p:nvPr/>
          </p:nvCxnSpPr>
          <p:spPr>
            <a:xfrm>
              <a:off x="2641600" y="0"/>
              <a:ext cx="0" cy="1524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D89E6D9D-3761-3632-90EE-D4A857B8C5EE}"/>
                </a:ext>
              </a:extLst>
            </p:cNvPr>
            <p:cNvCxnSpPr/>
            <p:nvPr/>
          </p:nvCxnSpPr>
          <p:spPr>
            <a:xfrm>
              <a:off x="2971800" y="0"/>
              <a:ext cx="0" cy="1524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C198091A-D84D-520D-1D9C-25D558BA6259}"/>
                </a:ext>
              </a:extLst>
            </p:cNvPr>
            <p:cNvCxnSpPr/>
            <p:nvPr/>
          </p:nvCxnSpPr>
          <p:spPr>
            <a:xfrm>
              <a:off x="3302000" y="0"/>
              <a:ext cx="0" cy="1524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3833BAA9-0EE6-754B-6A1C-DBED86D46AFC}"/>
                </a:ext>
              </a:extLst>
            </p:cNvPr>
            <p:cNvCxnSpPr/>
            <p:nvPr/>
          </p:nvCxnSpPr>
          <p:spPr>
            <a:xfrm>
              <a:off x="3632200" y="0"/>
              <a:ext cx="0" cy="1524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29D7BB7D-E2DB-206E-C934-01E749120DB1}"/>
                </a:ext>
              </a:extLst>
            </p:cNvPr>
            <p:cNvCxnSpPr/>
            <p:nvPr/>
          </p:nvCxnSpPr>
          <p:spPr>
            <a:xfrm>
              <a:off x="0" y="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361EE40B-EB39-C28F-1278-4A0635988F91}"/>
                </a:ext>
              </a:extLst>
            </p:cNvPr>
            <p:cNvCxnSpPr/>
            <p:nvPr/>
          </p:nvCxnSpPr>
          <p:spPr>
            <a:xfrm>
              <a:off x="0" y="3302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50F8976C-0CB1-21CE-288A-D6543432D9ED}"/>
                </a:ext>
              </a:extLst>
            </p:cNvPr>
            <p:cNvCxnSpPr/>
            <p:nvPr/>
          </p:nvCxnSpPr>
          <p:spPr>
            <a:xfrm>
              <a:off x="0" y="6604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38F82973-6D7F-C217-033C-2DB3D962DB7E}"/>
                </a:ext>
              </a:extLst>
            </p:cNvPr>
            <p:cNvCxnSpPr/>
            <p:nvPr/>
          </p:nvCxnSpPr>
          <p:spPr>
            <a:xfrm>
              <a:off x="0" y="9906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BBD58549-B165-81A0-AEBA-9431B4E54A1A}"/>
                </a:ext>
              </a:extLst>
            </p:cNvPr>
            <p:cNvCxnSpPr/>
            <p:nvPr/>
          </p:nvCxnSpPr>
          <p:spPr>
            <a:xfrm>
              <a:off x="0" y="13208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Latin America 1990 CIA map mount">
            <a:extLst>
              <a:ext uri="{FF2B5EF4-FFF2-40B4-BE49-F238E27FC236}">
                <a16:creationId xmlns:a16="http://schemas.microsoft.com/office/drawing/2014/main" id="{34731D81-7FA0-4772-B4FD-5E54390DFFFE}"/>
              </a:ext>
            </a:extLst>
          </p:cNvPr>
          <p:cNvSpPr/>
          <p:nvPr/>
        </p:nvSpPr>
        <p:spPr>
          <a:xfrm>
            <a:off x="7658100" y="984624"/>
            <a:ext cx="4038600" cy="4837952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Latin America 1990 CIA map" descr="Политическая карта Латинской Америки. ЦРУ США, март 1990 г. Библиотека Техасского университета">
            <a:extLst>
              <a:ext uri="{FF2B5EF4-FFF2-40B4-BE49-F238E27FC236}">
                <a16:creationId xmlns:a16="http://schemas.microsoft.com/office/drawing/2014/main" id="{4196B4D5-306E-8FE5-3FFF-EB661802B03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098924"/>
            <a:ext cx="3810000" cy="4609353"/>
          </a:xfrm>
          <a:prstGeom prst="rect">
            <a:avLst/>
          </a:prstGeom>
        </p:spPr>
      </p:pic>
      <p:cxnSp>
        <p:nvCxnSpPr>
          <p:cNvPr id="24" name="Margin rule">
            <a:extLst>
              <a:ext uri="{FF2B5EF4-FFF2-40B4-BE49-F238E27FC236}">
                <a16:creationId xmlns:a16="http://schemas.microsoft.com/office/drawing/2014/main" id="{4B15F9D2-13AF-E730-BF49-89D3BA4A371D}"/>
              </a:ext>
            </a:extLst>
          </p:cNvPr>
          <p:cNvCxnSpPr/>
          <p:nvPr/>
        </p:nvCxnSpPr>
        <p:spPr>
          <a:xfrm>
            <a:off x="558800" y="1905000"/>
            <a:ext cx="0" cy="3048000"/>
          </a:xfrm>
          <a:prstGeom prst="line">
            <a:avLst/>
          </a:prstGeom>
          <a:ln w="1587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Rule">
            <a:extLst>
              <a:ext uri="{FF2B5EF4-FFF2-40B4-BE49-F238E27FC236}">
                <a16:creationId xmlns:a16="http://schemas.microsoft.com/office/drawing/2014/main" id="{CBC935A0-4DB4-EA99-5D30-43492E22106A}"/>
              </a:ext>
            </a:extLst>
          </p:cNvPr>
          <p:cNvCxnSpPr/>
          <p:nvPr/>
        </p:nvCxnSpPr>
        <p:spPr>
          <a:xfrm>
            <a:off x="914400" y="4201160"/>
            <a:ext cx="2667000" cy="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ule lozenge">
            <a:extLst>
              <a:ext uri="{FF2B5EF4-FFF2-40B4-BE49-F238E27FC236}">
                <a16:creationId xmlns:a16="http://schemas.microsoft.com/office/drawing/2014/main" id="{FB8D152E-F88B-2F35-EE5B-9AE1E6F343CF}"/>
              </a:ext>
            </a:extLst>
          </p:cNvPr>
          <p:cNvSpPr/>
          <p:nvPr/>
        </p:nvSpPr>
        <p:spPr>
          <a:xfrm>
            <a:off x="787400" y="4163060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D3B79976-70BA-11C8-DF8E-7473F215A82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464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035B594-4A35-5754-7F79-7B458A5BE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84124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Особенности развития стран Латинской Америки к середине XX века</a:t>
            </a:r>
          </a:p>
        </p:txBody>
      </p:sp>
      <p:sp>
        <p:nvSpPr>
          <p:cNvPr id="3" name="Column card 0">
            <a:extLst>
              <a:ext uri="{FF2B5EF4-FFF2-40B4-BE49-F238E27FC236}">
                <a16:creationId xmlns:a16="http://schemas.microsoft.com/office/drawing/2014/main" id="{C68C2BFF-9A9B-ED2A-E271-6B87FF056EED}"/>
              </a:ext>
            </a:extLst>
          </p:cNvPr>
          <p:cNvSpPr/>
          <p:nvPr/>
        </p:nvSpPr>
        <p:spPr>
          <a:xfrm>
            <a:off x="609600" y="2336800"/>
            <a:ext cx="3454400" cy="2667000"/>
          </a:xfrm>
          <a:prstGeom prst="roundRect">
            <a:avLst>
              <a:gd name="adj" fmla="val 4000"/>
            </a:avLst>
          </a:prstGeom>
          <a:solidFill>
            <a:srgbClr val="1B315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Column bar">
            <a:extLst>
              <a:ext uri="{FF2B5EF4-FFF2-40B4-BE49-F238E27FC236}">
                <a16:creationId xmlns:a16="http://schemas.microsoft.com/office/drawing/2014/main" id="{5D46FF77-2DC5-6E7B-F940-4E7A052AD4A1}"/>
              </a:ext>
            </a:extLst>
          </p:cNvPr>
          <p:cNvSpPr/>
          <p:nvPr/>
        </p:nvSpPr>
        <p:spPr>
          <a:xfrm>
            <a:off x="609600" y="2336800"/>
            <a:ext cx="3454400" cy="50800"/>
          </a:xfrm>
          <a:prstGeom prst="rect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lumn card 1">
            <a:extLst>
              <a:ext uri="{FF2B5EF4-FFF2-40B4-BE49-F238E27FC236}">
                <a16:creationId xmlns:a16="http://schemas.microsoft.com/office/drawing/2014/main" id="{B9FCEE95-B62A-72D1-B64D-717BDDF92CB9}"/>
              </a:ext>
            </a:extLst>
          </p:cNvPr>
          <p:cNvSpPr/>
          <p:nvPr/>
        </p:nvSpPr>
        <p:spPr>
          <a:xfrm>
            <a:off x="4368800" y="2336800"/>
            <a:ext cx="3454400" cy="2667000"/>
          </a:xfrm>
          <a:prstGeom prst="roundRect">
            <a:avLst>
              <a:gd name="adj" fmla="val 4000"/>
            </a:avLst>
          </a:prstGeom>
          <a:solidFill>
            <a:srgbClr val="1B315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lumn bar">
            <a:extLst>
              <a:ext uri="{FF2B5EF4-FFF2-40B4-BE49-F238E27FC236}">
                <a16:creationId xmlns:a16="http://schemas.microsoft.com/office/drawing/2014/main" id="{37A4496D-038E-7870-97AF-DA54F21B894E}"/>
              </a:ext>
            </a:extLst>
          </p:cNvPr>
          <p:cNvSpPr/>
          <p:nvPr/>
        </p:nvSpPr>
        <p:spPr>
          <a:xfrm>
            <a:off x="4368800" y="2336800"/>
            <a:ext cx="3454400" cy="50800"/>
          </a:xfrm>
          <a:prstGeom prst="rect">
            <a:avLst/>
          </a:prstGeom>
          <a:solidFill>
            <a:srgbClr val="E9A0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olumn card 2">
            <a:extLst>
              <a:ext uri="{FF2B5EF4-FFF2-40B4-BE49-F238E27FC236}">
                <a16:creationId xmlns:a16="http://schemas.microsoft.com/office/drawing/2014/main" id="{32456BB4-8349-5578-C946-59C57B66E6C0}"/>
              </a:ext>
            </a:extLst>
          </p:cNvPr>
          <p:cNvSpPr/>
          <p:nvPr/>
        </p:nvSpPr>
        <p:spPr>
          <a:xfrm>
            <a:off x="8128000" y="2336800"/>
            <a:ext cx="3454400" cy="2667000"/>
          </a:xfrm>
          <a:prstGeom prst="roundRect">
            <a:avLst>
              <a:gd name="adj" fmla="val 4000"/>
            </a:avLst>
          </a:prstGeom>
          <a:solidFill>
            <a:srgbClr val="1B315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olumn bar">
            <a:extLst>
              <a:ext uri="{FF2B5EF4-FFF2-40B4-BE49-F238E27FC236}">
                <a16:creationId xmlns:a16="http://schemas.microsoft.com/office/drawing/2014/main" id="{FF2FB2FC-4C1C-9C43-D215-CAD4A7684D0A}"/>
              </a:ext>
            </a:extLst>
          </p:cNvPr>
          <p:cNvSpPr/>
          <p:nvPr/>
        </p:nvSpPr>
        <p:spPr>
          <a:xfrm>
            <a:off x="8128000" y="2336800"/>
            <a:ext cx="3454400" cy="508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E1C12B29-B0A6-A1D8-620C-1CBB94ACFE67}"/>
              </a:ext>
            </a:extLst>
          </p:cNvPr>
          <p:cNvSpPr txBox="1"/>
          <p:nvPr/>
        </p:nvSpPr>
        <p:spPr>
          <a:xfrm>
            <a:off x="609600" y="1323848"/>
            <a:ext cx="10972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i="1" dirty="0">
                <a:solidFill>
                  <a:srgbClr val="A9BDB0"/>
                </a:solidFill>
                <a:latin typeface="Segoe UI" panose="020B0502040204020203" pitchFamily="34" charset="0"/>
              </a:rPr>
              <a:t>Ко второй половине ХХ века страны Латинской Америки значительно отставали от США, находясь в экономической и политической зависимости от них.</a:t>
            </a:r>
          </a:p>
        </p:txBody>
      </p:sp>
      <p:sp>
        <p:nvSpPr>
          <p:cNvPr id="10" name="Head Text 3">
            <a:extLst>
              <a:ext uri="{FF2B5EF4-FFF2-40B4-BE49-F238E27FC236}">
                <a16:creationId xmlns:a16="http://schemas.microsoft.com/office/drawing/2014/main" id="{35C94C6E-650B-7407-F6A3-9D5570E09103}"/>
              </a:ext>
            </a:extLst>
          </p:cNvPr>
          <p:cNvSpPr txBox="1"/>
          <p:nvPr/>
        </p:nvSpPr>
        <p:spPr>
          <a:xfrm>
            <a:off x="812800" y="2489200"/>
            <a:ext cx="30480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E9BD73"/>
                </a:solidFill>
                <a:latin typeface="Bahnschrift SemiBold" panose="020B0502040204020203" pitchFamily="34" charset="0"/>
              </a:rPr>
              <a:t>Экономическое положение</a:t>
            </a:r>
          </a:p>
        </p:txBody>
      </p:sp>
      <p:sp>
        <p:nvSpPr>
          <p:cNvPr id="11" name="Text Text 4">
            <a:extLst>
              <a:ext uri="{FF2B5EF4-FFF2-40B4-BE49-F238E27FC236}">
                <a16:creationId xmlns:a16="http://schemas.microsoft.com/office/drawing/2014/main" id="{FD71274F-4306-C865-47E5-582241C40C88}"/>
              </a:ext>
            </a:extLst>
          </p:cNvPr>
          <p:cNvSpPr txBox="1"/>
          <p:nvPr/>
        </p:nvSpPr>
        <p:spPr>
          <a:xfrm>
            <a:off x="812800" y="2895600"/>
            <a:ext cx="3048000" cy="19126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Преимущественно аграрные страны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Зависимость от экспорта 1-2 сырьевых товаров</a:t>
            </a:r>
          </a:p>
          <a:p>
            <a:pPr marL="279400" indent="-279400">
              <a:spcAft>
                <a:spcPts val="6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Экономические кризисы из-за колебания цен на мировом рынке</a:t>
            </a:r>
          </a:p>
        </p:txBody>
      </p:sp>
      <p:sp>
        <p:nvSpPr>
          <p:cNvPr id="12" name="Head Text 8">
            <a:extLst>
              <a:ext uri="{FF2B5EF4-FFF2-40B4-BE49-F238E27FC236}">
                <a16:creationId xmlns:a16="http://schemas.microsoft.com/office/drawing/2014/main" id="{10779355-C963-6E99-9CBE-D4BEE8A787C8}"/>
              </a:ext>
            </a:extLst>
          </p:cNvPr>
          <p:cNvSpPr txBox="1"/>
          <p:nvPr/>
        </p:nvSpPr>
        <p:spPr>
          <a:xfrm>
            <a:off x="4572000" y="2489200"/>
            <a:ext cx="30480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E9A07E"/>
                </a:solidFill>
                <a:latin typeface="Bahnschrift SemiBold" panose="020B0502040204020203" pitchFamily="34" charset="0"/>
              </a:rPr>
              <a:t>Социальная структура</a:t>
            </a:r>
          </a:p>
        </p:txBody>
      </p:sp>
      <p:sp>
        <p:nvSpPr>
          <p:cNvPr id="13" name="Text Text 9">
            <a:extLst>
              <a:ext uri="{FF2B5EF4-FFF2-40B4-BE49-F238E27FC236}">
                <a16:creationId xmlns:a16="http://schemas.microsoft.com/office/drawing/2014/main" id="{AA607A48-CF5D-B892-E256-1DF4BBD9FBDB}"/>
              </a:ext>
            </a:extLst>
          </p:cNvPr>
          <p:cNvSpPr txBox="1"/>
          <p:nvPr/>
        </p:nvSpPr>
        <p:spPr>
          <a:xfrm>
            <a:off x="4572000" y="2895600"/>
            <a:ext cx="3048000" cy="1661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indent="-279400">
              <a:spcAft>
                <a:spcPts val="6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Большинство населения - крестьяне</a:t>
            </a:r>
          </a:p>
          <a:p>
            <a:pPr marL="279400" indent="-279400">
              <a:spcAft>
                <a:spcPts val="6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Земли принадлежали </a:t>
            </a:r>
            <a:r>
              <a:rPr lang="ru-RU" sz="1650" i="1" dirty="0">
                <a:solidFill>
                  <a:srgbClr val="E9A07E"/>
                </a:solidFill>
                <a:latin typeface="Segoe UI Semibold" panose="020B0702040204020203" pitchFamily="34" charset="0"/>
              </a:rPr>
              <a:t>латифундистам</a:t>
            </a:r>
          </a:p>
          <a:p>
            <a:pPr marL="279400" indent="-279400">
              <a:spcAft>
                <a:spcPts val="6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Высокий уровень бедности и безработицы</a:t>
            </a:r>
          </a:p>
        </p:txBody>
      </p:sp>
      <p:sp>
        <p:nvSpPr>
          <p:cNvPr id="14" name="Head Text 13">
            <a:extLst>
              <a:ext uri="{FF2B5EF4-FFF2-40B4-BE49-F238E27FC236}">
                <a16:creationId xmlns:a16="http://schemas.microsoft.com/office/drawing/2014/main" id="{6A64D55B-9DF4-51AE-A543-9250E54F6DA8}"/>
              </a:ext>
            </a:extLst>
          </p:cNvPr>
          <p:cNvSpPr txBox="1"/>
          <p:nvPr/>
        </p:nvSpPr>
        <p:spPr>
          <a:xfrm>
            <a:off x="8331200" y="2489200"/>
            <a:ext cx="30480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8FD0C8"/>
                </a:solidFill>
                <a:latin typeface="Bahnschrift SemiBold" panose="020B0502040204020203" pitchFamily="34" charset="0"/>
              </a:rPr>
              <a:t>Политическая система</a:t>
            </a:r>
          </a:p>
        </p:txBody>
      </p:sp>
      <p:sp>
        <p:nvSpPr>
          <p:cNvPr id="15" name="Text Text 14">
            <a:extLst>
              <a:ext uri="{FF2B5EF4-FFF2-40B4-BE49-F238E27FC236}">
                <a16:creationId xmlns:a16="http://schemas.microsoft.com/office/drawing/2014/main" id="{9BB8D434-15B4-957E-6E79-A9F27E832392}"/>
              </a:ext>
            </a:extLst>
          </p:cNvPr>
          <p:cNvSpPr txBox="1"/>
          <p:nvPr/>
        </p:nvSpPr>
        <p:spPr>
          <a:xfrm>
            <a:off x="8331200" y="2895600"/>
            <a:ext cx="3048000" cy="14097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indent="-279400">
              <a:spcAft>
                <a:spcPts val="6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Власть принадлежала узкой группе олигархии</a:t>
            </a:r>
          </a:p>
          <a:p>
            <a:pPr marL="279400" indent="-279400">
              <a:spcAft>
                <a:spcPts val="6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Частые военные перевороты</a:t>
            </a:r>
          </a:p>
          <a:p>
            <a:pPr marL="279400" indent="-279400">
              <a:spcAft>
                <a:spcPts val="6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Контроль со стороны США</a:t>
            </a:r>
          </a:p>
        </p:txBody>
      </p:sp>
      <p:sp>
        <p:nvSpPr>
          <p:cNvPr id="16" name="Definition card">
            <a:extLst>
              <a:ext uri="{FF2B5EF4-FFF2-40B4-BE49-F238E27FC236}">
                <a16:creationId xmlns:a16="http://schemas.microsoft.com/office/drawing/2014/main" id="{8C31BCE0-767A-3A77-8AE0-75A71F38DDC0}"/>
              </a:ext>
            </a:extLst>
          </p:cNvPr>
          <p:cNvSpPr/>
          <p:nvPr/>
        </p:nvSpPr>
        <p:spPr>
          <a:xfrm>
            <a:off x="609600" y="5257800"/>
            <a:ext cx="10972800" cy="746760"/>
          </a:xfrm>
          <a:prstGeom prst="roundRect">
            <a:avLst>
              <a:gd name="adj" fmla="val 6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 Text 18">
            <a:extLst>
              <a:ext uri="{FF2B5EF4-FFF2-40B4-BE49-F238E27FC236}">
                <a16:creationId xmlns:a16="http://schemas.microsoft.com/office/drawing/2014/main" id="{256B0731-93A6-E6C5-2E21-93799354D9EF}"/>
              </a:ext>
            </a:extLst>
          </p:cNvPr>
          <p:cNvSpPr txBox="1"/>
          <p:nvPr/>
        </p:nvSpPr>
        <p:spPr>
          <a:xfrm>
            <a:off x="787400" y="5372100"/>
            <a:ext cx="106172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10342D"/>
                </a:solidFill>
                <a:latin typeface="Segoe UI Semibold" panose="020B0702040204020203" pitchFamily="34" charset="0"/>
              </a:rPr>
              <a:t>Латифундия</a:t>
            </a: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 — крупное земельное владение, помещичье хозяйство, характерное для стран Латинской Америки, где огромные земельные пространства принадлежали немногочисленным владельцам.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B213302E-5BB9-7E84-099B-13308B1B571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391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2264C87-6A59-3152-C183-B6FD0CC75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4486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Организация американских государств и влияние США</a:t>
            </a:r>
          </a:p>
        </p:txBody>
      </p:sp>
      <p:pic>
        <p:nvPicPr>
          <p:cNvPr id="4" name="Pan American Union Building" descr="Здание Панамериканского союза в Вашингтоне (1910) — штаб-квартира Организации американских государств, современный вид">
            <a:extLst>
              <a:ext uri="{FF2B5EF4-FFF2-40B4-BE49-F238E27FC236}">
                <a16:creationId xmlns:a16="http://schemas.microsoft.com/office/drawing/2014/main" id="{C128C264-8FBD-1033-C864-752F3AB2FB8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1270000"/>
            <a:ext cx="4191000" cy="2794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Rule">
            <a:extLst>
              <a:ext uri="{FF2B5EF4-FFF2-40B4-BE49-F238E27FC236}">
                <a16:creationId xmlns:a16="http://schemas.microsoft.com/office/drawing/2014/main" id="{B5A9388E-A505-378B-B3CA-84F62F12E77E}"/>
              </a:ext>
            </a:extLst>
          </p:cNvPr>
          <p:cNvCxnSpPr/>
          <p:nvPr/>
        </p:nvCxnSpPr>
        <p:spPr>
          <a:xfrm>
            <a:off x="736600" y="90589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le lozenge">
            <a:extLst>
              <a:ext uri="{FF2B5EF4-FFF2-40B4-BE49-F238E27FC236}">
                <a16:creationId xmlns:a16="http://schemas.microsoft.com/office/drawing/2014/main" id="{B486D6FD-9A56-9B6D-A0C5-0CEFEC4BCC91}"/>
              </a:ext>
            </a:extLst>
          </p:cNvPr>
          <p:cNvSpPr/>
          <p:nvPr/>
        </p:nvSpPr>
        <p:spPr>
          <a:xfrm>
            <a:off x="609600" y="86779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4CF14922-825D-7962-2C6F-D318ADCE41B7}"/>
              </a:ext>
            </a:extLst>
          </p:cNvPr>
          <p:cNvSpPr txBox="1"/>
          <p:nvPr/>
        </p:nvSpPr>
        <p:spPr>
          <a:xfrm>
            <a:off x="609600" y="1109092"/>
            <a:ext cx="6477000" cy="1066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50" dirty="0">
                <a:solidFill>
                  <a:srgbClr val="F2E9D1"/>
                </a:solidFill>
                <a:latin typeface="Segoe UI" panose="020B0502040204020203" pitchFamily="34" charset="0"/>
              </a:rPr>
              <a:t>Соединенные Штаты контролировали политическую жизнь стран Латинской Америки как через прямые контакты с местными олигархиями, так и через Организацию американских государств.</a:t>
            </a:r>
          </a:p>
        </p:txBody>
      </p:sp>
      <p:sp>
        <p:nvSpPr>
          <p:cNvPr id="8" name="Key date frame">
            <a:extLst>
              <a:ext uri="{FF2B5EF4-FFF2-40B4-BE49-F238E27FC236}">
                <a16:creationId xmlns:a16="http://schemas.microsoft.com/office/drawing/2014/main" id="{4D385A3B-7597-976C-BE1D-29147D11915C}"/>
              </a:ext>
            </a:extLst>
          </p:cNvPr>
          <p:cNvSpPr/>
          <p:nvPr/>
        </p:nvSpPr>
        <p:spPr>
          <a:xfrm>
            <a:off x="609600" y="2353692"/>
            <a:ext cx="6477000" cy="767080"/>
          </a:xfrm>
          <a:prstGeom prst="roundRect">
            <a:avLst>
              <a:gd name="adj" fmla="val 12000"/>
            </a:avLst>
          </a:prstGeom>
          <a:solidFill>
            <a:srgbClr val="2B2A1F"/>
          </a:solidFill>
          <a:ln w="12700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 Text 3">
            <a:extLst>
              <a:ext uri="{FF2B5EF4-FFF2-40B4-BE49-F238E27FC236}">
                <a16:creationId xmlns:a16="http://schemas.microsoft.com/office/drawing/2014/main" id="{2AB89120-8F65-18C4-D1D2-08E7E705F9C3}"/>
              </a:ext>
            </a:extLst>
          </p:cNvPr>
          <p:cNvSpPr txBox="1"/>
          <p:nvPr/>
        </p:nvSpPr>
        <p:spPr>
          <a:xfrm>
            <a:off x="812800" y="2455292"/>
            <a:ext cx="6070600" cy="563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A9BDB0"/>
                </a:solidFill>
                <a:latin typeface="Segoe UI Semibold" panose="020B0702040204020203" pitchFamily="34" charset="0"/>
              </a:rPr>
              <a:t>Важная дата:</a:t>
            </a: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 </a:t>
            </a:r>
            <a:r>
              <a:rPr lang="ru-RU" sz="2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1948 г.</a:t>
            </a: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 — создание Организации американских государств (ОАГ)</a:t>
            </a: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52381F22-B2C2-6D82-B294-78BEC165D4F4}"/>
              </a:ext>
            </a:extLst>
          </p:cNvPr>
          <p:cNvSpPr txBox="1"/>
          <p:nvPr/>
        </p:nvSpPr>
        <p:spPr>
          <a:xfrm>
            <a:off x="609600" y="3273172"/>
            <a:ext cx="6477000" cy="1066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50" dirty="0">
                <a:solidFill>
                  <a:srgbClr val="F2E9D1"/>
                </a:solidFill>
                <a:latin typeface="Segoe UI" panose="020B0502040204020203" pitchFamily="34" charset="0"/>
              </a:rPr>
              <a:t>ОАГ была создана как региональное агентство в рамках ООН. Формально организация декларировала невмешательство во внутренние дела государств-членов, однако фактически стала </a:t>
            </a:r>
            <a:r>
              <a:rPr lang="ru-RU" sz="1750" dirty="0">
                <a:solidFill>
                  <a:srgbClr val="E9BD73"/>
                </a:solidFill>
                <a:latin typeface="Segoe UI Semibold" panose="020B0702040204020203" pitchFamily="34" charset="0"/>
              </a:rPr>
              <a:t>инструментом влияния США</a:t>
            </a:r>
            <a:r>
              <a:rPr lang="ru-RU" sz="1750" dirty="0">
                <a:solidFill>
                  <a:srgbClr val="F2E9D1"/>
                </a:solidFill>
                <a:latin typeface="Segoe UI" panose="020B0502040204020203" pitchFamily="34" charset="0"/>
              </a:rPr>
              <a:t> на страны региона.</a:t>
            </a:r>
          </a:p>
        </p:txBody>
      </p:sp>
      <p:sp>
        <p:nvSpPr>
          <p:cNvPr id="11" name="Text Text 5">
            <a:extLst>
              <a:ext uri="{FF2B5EF4-FFF2-40B4-BE49-F238E27FC236}">
                <a16:creationId xmlns:a16="http://schemas.microsoft.com/office/drawing/2014/main" id="{404266FC-1528-26C9-F5C4-79190A5C810C}"/>
              </a:ext>
            </a:extLst>
          </p:cNvPr>
          <p:cNvSpPr txBox="1"/>
          <p:nvPr/>
        </p:nvSpPr>
        <p:spPr>
          <a:xfrm>
            <a:off x="609600" y="4517772"/>
            <a:ext cx="64770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1750" dirty="0">
                <a:solidFill>
                  <a:srgbClr val="E9BD73"/>
                </a:solidFill>
                <a:latin typeface="Segoe UI Semibold" panose="020B0702040204020203" pitchFamily="34" charset="0"/>
              </a:rPr>
              <a:t>Влияние США распространялось на все сферы жизни латиноамериканских стран: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50" dirty="0">
                <a:solidFill>
                  <a:srgbClr val="F2E9D1"/>
                </a:solidFill>
                <a:latin typeface="Segoe UI" panose="020B0502040204020203" pitchFamily="34" charset="0"/>
              </a:rPr>
              <a:t>Экономическую (контроль над ресурсами)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50" dirty="0">
                <a:solidFill>
                  <a:srgbClr val="F2E9D1"/>
                </a:solidFill>
                <a:latin typeface="Segoe UI" panose="020B0502040204020203" pitchFamily="34" charset="0"/>
              </a:rPr>
              <a:t>Политическую (поддержка лояльных режимов)</a:t>
            </a:r>
          </a:p>
          <a:p>
            <a:pPr marL="279400" indent="-279400">
              <a:spcAft>
                <a:spcPts val="3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750" dirty="0">
                <a:solidFill>
                  <a:srgbClr val="F2E9D1"/>
                </a:solidFill>
                <a:latin typeface="Segoe UI" panose="020B0502040204020203" pitchFamily="34" charset="0"/>
              </a:rPr>
              <a:t>Военную (подготовка офицеров, поставки оружия)</a:t>
            </a:r>
          </a:p>
        </p:txBody>
      </p:sp>
      <p:sp>
        <p:nvSpPr>
          <p:cNvPr id="12" name="Paths bar">
            <a:extLst>
              <a:ext uri="{FF2B5EF4-FFF2-40B4-BE49-F238E27FC236}">
                <a16:creationId xmlns:a16="http://schemas.microsoft.com/office/drawing/2014/main" id="{32EEB387-DB3D-0B1B-F513-A95B4D493FB6}"/>
              </a:ext>
            </a:extLst>
          </p:cNvPr>
          <p:cNvSpPr/>
          <p:nvPr/>
        </p:nvSpPr>
        <p:spPr>
          <a:xfrm>
            <a:off x="7391400" y="4318000"/>
            <a:ext cx="38100" cy="1905000"/>
          </a:xfrm>
          <a:prstGeom prst="rect">
            <a:avLst/>
          </a:prstGeom>
          <a:solidFill>
            <a:srgbClr val="C46A4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0F9501A8-6330-1BA6-EAEC-2AAB852CC04C}"/>
              </a:ext>
            </a:extLst>
          </p:cNvPr>
          <p:cNvSpPr txBox="1"/>
          <p:nvPr/>
        </p:nvSpPr>
        <p:spPr>
          <a:xfrm>
            <a:off x="7594600" y="4318000"/>
            <a:ext cx="3987800" cy="1813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Перед странами Латинской Америки стояли два пути развития: </a:t>
            </a:r>
            <a:r>
              <a:rPr lang="ru-RU" sz="1700" dirty="0">
                <a:solidFill>
                  <a:srgbClr val="E9A07E"/>
                </a:solidFill>
                <a:latin typeface="Segoe UI Semibold" panose="020B0702040204020203" pitchFamily="34" charset="0"/>
              </a:rPr>
              <a:t>реформистский</a:t>
            </a: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 и </a:t>
            </a:r>
            <a:r>
              <a:rPr lang="ru-RU" sz="1700" dirty="0">
                <a:solidFill>
                  <a:srgbClr val="E9A07E"/>
                </a:solidFill>
                <a:latin typeface="Segoe UI Semibold" panose="020B0702040204020203" pitchFamily="34" charset="0"/>
              </a:rPr>
              <a:t>революционный</a:t>
            </a: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. Первый предполагал постепенные изменения при сохранении существующей системы, второй — полный слом прежних порядков.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57FD3344-8523-3B44-2236-3A0F26615D6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276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BD2B382-7B06-B037-7893-E4681ECD6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6858000" cy="84124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Кубинская революция и её последствия</a:t>
            </a:r>
          </a:p>
        </p:txBody>
      </p:sp>
      <p:pic>
        <p:nvPicPr>
          <p:cNvPr id="4" name="Castro Havana 1959" descr="Вступление Фиделя Кастро в Гавану, 8 января 1959 г.">
            <a:extLst>
              <a:ext uri="{FF2B5EF4-FFF2-40B4-BE49-F238E27FC236}">
                <a16:creationId xmlns:a16="http://schemas.microsoft.com/office/drawing/2014/main" id="{493F4BBF-1FA2-E067-79DD-F1C1037AF46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0" y="0"/>
            <a:ext cx="4826000" cy="6858000"/>
          </a:xfrm>
          <a:prstGeom prst="rect">
            <a:avLst/>
          </a:prstGeom>
          <a:effectLst>
            <a:softEdge rad="762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14F766FC-71DD-C72D-FF1E-3BAB3932A38E}"/>
              </a:ext>
            </a:extLst>
          </p:cNvPr>
          <p:cNvSpPr/>
          <p:nvPr/>
        </p:nvSpPr>
        <p:spPr>
          <a:xfrm>
            <a:off x="7366000" y="0"/>
            <a:ext cx="1397000" cy="6858000"/>
          </a:xfrm>
          <a:prstGeom prst="rect">
            <a:avLst/>
          </a:prstGeom>
          <a:gradFill flip="none" rotWithShape="1">
            <a:gsLst>
              <a:gs pos="0">
                <a:srgbClr val="202528"/>
              </a:gs>
              <a:gs pos="100000">
                <a:srgbClr val="202528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BC3B3EA-5951-D8D2-D87B-A5C7A29C0D03}"/>
              </a:ext>
            </a:extLst>
          </p:cNvPr>
          <p:cNvSpPr txBox="1"/>
          <p:nvPr/>
        </p:nvSpPr>
        <p:spPr>
          <a:xfrm>
            <a:off x="609600" y="1323848"/>
            <a:ext cx="6731000" cy="716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1959 г.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— </a:t>
            </a: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победа революции на Кубе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стала поворотным моментом в истории Латинской Америки.</a:t>
            </a:r>
          </a:p>
        </p:txBody>
      </p:sp>
      <p:cxnSp>
        <p:nvCxnSpPr>
          <p:cNvPr id="7" name="Timeline">
            <a:extLst>
              <a:ext uri="{FF2B5EF4-FFF2-40B4-BE49-F238E27FC236}">
                <a16:creationId xmlns:a16="http://schemas.microsoft.com/office/drawing/2014/main" id="{105CFFFD-0555-5ADE-669B-1CF55EF66471}"/>
              </a:ext>
            </a:extLst>
          </p:cNvPr>
          <p:cNvCxnSpPr/>
          <p:nvPr/>
        </p:nvCxnSpPr>
        <p:spPr>
          <a:xfrm>
            <a:off x="711200" y="2319528"/>
            <a:ext cx="0" cy="271780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Marker">
            <a:extLst>
              <a:ext uri="{FF2B5EF4-FFF2-40B4-BE49-F238E27FC236}">
                <a16:creationId xmlns:a16="http://schemas.microsoft.com/office/drawing/2014/main" id="{5D31C558-19DF-CE53-C415-70A12A0B3750}"/>
              </a:ext>
            </a:extLst>
          </p:cNvPr>
          <p:cNvSpPr/>
          <p:nvPr/>
        </p:nvSpPr>
        <p:spPr>
          <a:xfrm>
            <a:off x="647700" y="2306828"/>
            <a:ext cx="127000" cy="1270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 Text 2">
            <a:extLst>
              <a:ext uri="{FF2B5EF4-FFF2-40B4-BE49-F238E27FC236}">
                <a16:creationId xmlns:a16="http://schemas.microsoft.com/office/drawing/2014/main" id="{50D453F2-3698-8BB5-0337-AE8742729734}"/>
              </a:ext>
            </a:extLst>
          </p:cNvPr>
          <p:cNvSpPr txBox="1"/>
          <p:nvPr/>
        </p:nvSpPr>
        <p:spPr>
          <a:xfrm>
            <a:off x="965200" y="2243328"/>
            <a:ext cx="6350000" cy="7086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E9BD73"/>
                </a:solidFill>
                <a:latin typeface="Segoe UI Semibold" panose="020B0702040204020203" pitchFamily="34" charset="0"/>
              </a:rPr>
              <a:t>26 июля 1953 г.</a:t>
            </a: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 группа революционеров во главе с Фиделем Кастро предприняла неудачный штурм казармы Монкада. После тюремного заключения и высылки из страны, Кастро продолжил борьбу.</a:t>
            </a:r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0BED671C-8AEF-A44B-E0DB-E6A3B7E7F5A2}"/>
              </a:ext>
            </a:extLst>
          </p:cNvPr>
          <p:cNvSpPr/>
          <p:nvPr/>
        </p:nvSpPr>
        <p:spPr>
          <a:xfrm>
            <a:off x="647700" y="3142488"/>
            <a:ext cx="127000" cy="1270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Text 3">
            <a:extLst>
              <a:ext uri="{FF2B5EF4-FFF2-40B4-BE49-F238E27FC236}">
                <a16:creationId xmlns:a16="http://schemas.microsoft.com/office/drawing/2014/main" id="{E7B433C7-181C-2F03-9D8E-8868F1179A4D}"/>
              </a:ext>
            </a:extLst>
          </p:cNvPr>
          <p:cNvSpPr txBox="1"/>
          <p:nvPr/>
        </p:nvSpPr>
        <p:spPr>
          <a:xfrm>
            <a:off x="965200" y="3078988"/>
            <a:ext cx="6350000" cy="7086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E9BD73"/>
                </a:solidFill>
                <a:latin typeface="Segoe UI Semibold" panose="020B0702040204020203" pitchFamily="34" charset="0"/>
              </a:rPr>
              <a:t>В декабре 1956 г.</a:t>
            </a: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 отряд Кастро на яхте «Гранма» высадился на Кубе и начал партизанскую войну против режима диктатора Фульхенсио Батисты. Революционеры получили поддержку народа.</a:t>
            </a:r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67362D82-12D2-6701-20FB-01757D27FB16}"/>
              </a:ext>
            </a:extLst>
          </p:cNvPr>
          <p:cNvSpPr/>
          <p:nvPr/>
        </p:nvSpPr>
        <p:spPr>
          <a:xfrm>
            <a:off x="647700" y="3978148"/>
            <a:ext cx="127000" cy="1270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Text 4">
            <a:extLst>
              <a:ext uri="{FF2B5EF4-FFF2-40B4-BE49-F238E27FC236}">
                <a16:creationId xmlns:a16="http://schemas.microsoft.com/office/drawing/2014/main" id="{D8C487AC-C15A-4C0A-0923-7F62290C277B}"/>
              </a:ext>
            </a:extLst>
          </p:cNvPr>
          <p:cNvSpPr txBox="1"/>
          <p:nvPr/>
        </p:nvSpPr>
        <p:spPr>
          <a:xfrm>
            <a:off x="965200" y="3914648"/>
            <a:ext cx="6350000" cy="7086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E9BD73"/>
                </a:solidFill>
                <a:latin typeface="Segoe UI Semibold" panose="020B0702040204020203" pitchFamily="34" charset="0"/>
              </a:rPr>
              <a:t>1 января 1959 г.</a:t>
            </a: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 началась всеобщая забастовка против Батисты, и диктатор бежал из страны. Революционеры, называемые «барбудос» («бородачи»), одержали победу.</a:t>
            </a:r>
          </a:p>
        </p:txBody>
      </p:sp>
      <p:sp>
        <p:nvSpPr>
          <p:cNvPr id="14" name="Reasons card">
            <a:extLst>
              <a:ext uri="{FF2B5EF4-FFF2-40B4-BE49-F238E27FC236}">
                <a16:creationId xmlns:a16="http://schemas.microsoft.com/office/drawing/2014/main" id="{CEE0621B-571C-CD15-CC6E-4F5BBE227EA4}"/>
              </a:ext>
            </a:extLst>
          </p:cNvPr>
          <p:cNvSpPr/>
          <p:nvPr/>
        </p:nvSpPr>
        <p:spPr>
          <a:xfrm>
            <a:off x="609600" y="4826508"/>
            <a:ext cx="6731000" cy="1435100"/>
          </a:xfrm>
          <a:prstGeom prst="roundRect">
            <a:avLst>
              <a:gd name="adj" fmla="val 6000"/>
            </a:avLst>
          </a:prstGeom>
          <a:solidFill>
            <a:srgbClr val="2B2A1F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 Text 6">
            <a:extLst>
              <a:ext uri="{FF2B5EF4-FFF2-40B4-BE49-F238E27FC236}">
                <a16:creationId xmlns:a16="http://schemas.microsoft.com/office/drawing/2014/main" id="{0C6C8A45-5A2F-B7E1-A088-68A34E750352}"/>
              </a:ext>
            </a:extLst>
          </p:cNvPr>
          <p:cNvSpPr txBox="1"/>
          <p:nvPr/>
        </p:nvSpPr>
        <p:spPr>
          <a:xfrm>
            <a:off x="812800" y="4928108"/>
            <a:ext cx="6350000" cy="1231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"/>
              </a:spcAft>
            </a:pPr>
            <a:r>
              <a:rPr lang="ru-RU" sz="1550" dirty="0">
                <a:solidFill>
                  <a:srgbClr val="E9BD73"/>
                </a:solidFill>
                <a:latin typeface="Segoe UI Semibold" panose="020B0702040204020203" pitchFamily="34" charset="0"/>
              </a:rPr>
              <a:t>Причины победы кубинских революционеров: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Поддержка местного населения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Умелая тактика партизанской войны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Лидерские качества Фиделя Кастро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Деморализация правительственных войск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4B0C5D8B-1546-C393-049C-962FE1EDBCA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342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7197A97-6C2E-FF73-5414-B8ACABF1E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7620000" cy="4486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Социалистический путь развития Кубы</a:t>
            </a:r>
          </a:p>
        </p:txBody>
      </p:sp>
      <p:pic>
        <p:nvPicPr>
          <p:cNvPr id="4" name="Cuba literacy 1967" descr="Урок грамоты для взрослых на Кубе (Марьянао), 1967 г. Фото Д. Роже, ЮНЕСКО">
            <a:extLst>
              <a:ext uri="{FF2B5EF4-FFF2-40B4-BE49-F238E27FC236}">
                <a16:creationId xmlns:a16="http://schemas.microsoft.com/office/drawing/2014/main" id="{01DEF25D-F174-85A4-2D4F-CF90D067F3D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400" y="1320800"/>
            <a:ext cx="3175000" cy="2540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Playa Giron 1961" descr="Пленённые участники десанта бригады 2506, Плайя-Хирон, апрель 1961 г.">
            <a:extLst>
              <a:ext uri="{FF2B5EF4-FFF2-40B4-BE49-F238E27FC236}">
                <a16:creationId xmlns:a16="http://schemas.microsoft.com/office/drawing/2014/main" id="{1AE1F2FD-1EE2-ADE2-68C7-C38C35ACB91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400" y="4064000"/>
            <a:ext cx="3175000" cy="2032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Text Text 1">
            <a:extLst>
              <a:ext uri="{FF2B5EF4-FFF2-40B4-BE49-F238E27FC236}">
                <a16:creationId xmlns:a16="http://schemas.microsoft.com/office/drawing/2014/main" id="{D27B221C-097A-F5F7-2B65-66A194657E2C}"/>
              </a:ext>
            </a:extLst>
          </p:cNvPr>
          <p:cNvSpPr txBox="1"/>
          <p:nvPr/>
        </p:nvSpPr>
        <p:spPr>
          <a:xfrm>
            <a:off x="609600" y="931292"/>
            <a:ext cx="7493000" cy="1610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После победы революции Куба взяла курс на построение социализма. Правительство Кастро провело: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Национализацию иностранной собственности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Аграрную реформу, передавшую землю крестьянам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Ликвидацию неграмотности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эффективной системы здравоохранения</a:t>
            </a:r>
          </a:p>
        </p:txBody>
      </p:sp>
      <p:sp>
        <p:nvSpPr>
          <p:cNvPr id="8" name="Key date frame">
            <a:extLst>
              <a:ext uri="{FF2B5EF4-FFF2-40B4-BE49-F238E27FC236}">
                <a16:creationId xmlns:a16="http://schemas.microsoft.com/office/drawing/2014/main" id="{DD608B89-10DE-9BFD-A076-8F5E6116BFB2}"/>
              </a:ext>
            </a:extLst>
          </p:cNvPr>
          <p:cNvSpPr/>
          <p:nvPr/>
        </p:nvSpPr>
        <p:spPr>
          <a:xfrm>
            <a:off x="609600" y="2668652"/>
            <a:ext cx="7493000" cy="736600"/>
          </a:xfrm>
          <a:prstGeom prst="roundRect">
            <a:avLst>
              <a:gd name="adj" fmla="val 12000"/>
            </a:avLst>
          </a:prstGeom>
          <a:solidFill>
            <a:srgbClr val="2B2A1F"/>
          </a:solidFill>
          <a:ln w="12700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 Text 8">
            <a:extLst>
              <a:ext uri="{FF2B5EF4-FFF2-40B4-BE49-F238E27FC236}">
                <a16:creationId xmlns:a16="http://schemas.microsoft.com/office/drawing/2014/main" id="{6BEACF4E-C42A-E699-AECD-CEF1369F5D4A}"/>
              </a:ext>
            </a:extLst>
          </p:cNvPr>
          <p:cNvSpPr txBox="1"/>
          <p:nvPr/>
        </p:nvSpPr>
        <p:spPr>
          <a:xfrm>
            <a:off x="812800" y="2770252"/>
            <a:ext cx="70866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A9BDB0"/>
                </a:solidFill>
                <a:latin typeface="Segoe UI Semibold" panose="020B0702040204020203" pitchFamily="34" charset="0"/>
              </a:rPr>
              <a:t>Важная дата:</a:t>
            </a: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 </a:t>
            </a:r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1960 г.</a:t>
            </a: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 — восстановление дипломатических отношений между СССР и Кубой</a:t>
            </a:r>
          </a:p>
        </p:txBody>
      </p:sp>
      <p:sp>
        <p:nvSpPr>
          <p:cNvPr id="10" name="Text Text 9">
            <a:extLst>
              <a:ext uri="{FF2B5EF4-FFF2-40B4-BE49-F238E27FC236}">
                <a16:creationId xmlns:a16="http://schemas.microsoft.com/office/drawing/2014/main" id="{2005B3B5-3AC4-8C8E-E1D8-DAB1B99CB2D7}"/>
              </a:ext>
            </a:extLst>
          </p:cNvPr>
          <p:cNvSpPr txBox="1"/>
          <p:nvPr/>
        </p:nvSpPr>
        <p:spPr>
          <a:xfrm>
            <a:off x="609600" y="3532252"/>
            <a:ext cx="7493000" cy="1031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650" dirty="0">
                <a:solidFill>
                  <a:srgbClr val="E9A07E"/>
                </a:solidFill>
                <a:latin typeface="Segoe UI Semibold" panose="020B0702040204020203" pitchFamily="34" charset="0"/>
              </a:rPr>
              <a:t>Социалистические преобразования на Кубе вызвали жесткое противодействие США:</a:t>
            </a:r>
          </a:p>
          <a:p>
            <a:pPr marL="279400" indent="-279400">
              <a:spcAft>
                <a:spcPts val="2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E9BD73"/>
                </a:solidFill>
                <a:latin typeface="Segoe UI Semibold" panose="020B0702040204020203" pitchFamily="34" charset="0"/>
              </a:rPr>
              <a:t>В апреле 1961 г.</a:t>
            </a: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 на побережье Кубы высадилась бригада кубинских эмигрантов, подготовленных ЦРУ, но десант был разгромлен.</a:t>
            </a:r>
          </a:p>
        </p:txBody>
      </p:sp>
      <p:sp>
        <p:nvSpPr>
          <p:cNvPr id="11" name="Text Text 11">
            <a:extLst>
              <a:ext uri="{FF2B5EF4-FFF2-40B4-BE49-F238E27FC236}">
                <a16:creationId xmlns:a16="http://schemas.microsoft.com/office/drawing/2014/main" id="{65483078-56FB-15CC-BE44-EF29A3183899}"/>
              </a:ext>
            </a:extLst>
          </p:cNvPr>
          <p:cNvSpPr txBox="1"/>
          <p:nvPr/>
        </p:nvSpPr>
        <p:spPr>
          <a:xfrm>
            <a:off x="609600" y="4665092"/>
            <a:ext cx="7493000" cy="18618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После распада СССР Куба пережила тяжелый экономический кризис, но сумела сохранить независимость.</a:t>
            </a:r>
          </a:p>
          <a:p>
            <a:pPr>
              <a:spcAft>
                <a:spcPts val="400"/>
              </a:spcAft>
            </a:pPr>
            <a:r>
              <a:rPr lang="ru-RU" sz="1650" dirty="0">
                <a:solidFill>
                  <a:srgbClr val="E9BD73"/>
                </a:solidFill>
                <a:latin typeface="Segoe UI Semibold" panose="020B0702040204020203" pitchFamily="34" charset="0"/>
              </a:rPr>
              <a:t>В 1961 г.</a:t>
            </a: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 все революционные организации Кубы были объединены в Единую партию социалистической революции Кубы, позже переименованную в Коммунистическую партию.</a:t>
            </a:r>
          </a:p>
          <a:p>
            <a:pPr>
              <a:spcAft>
                <a:spcPts val="400"/>
              </a:spcAft>
            </a:pPr>
            <a:r>
              <a:rPr lang="ru-RU" sz="1650" dirty="0">
                <a:solidFill>
                  <a:srgbClr val="E9BD73"/>
                </a:solidFill>
                <a:latin typeface="Segoe UI Semibold" panose="020B0702040204020203" pitchFamily="34" charset="0"/>
              </a:rPr>
              <a:t>В 2008 г.</a:t>
            </a: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 тяжело заболевший Фидель Кастро передал власть своему брату Раулю Кастро. Умер лидер кубинской революции </a:t>
            </a:r>
            <a:r>
              <a:rPr lang="ru-RU" sz="1650" dirty="0">
                <a:solidFill>
                  <a:srgbClr val="E9BD73"/>
                </a:solidFill>
                <a:latin typeface="Segoe UI Semibold" panose="020B0702040204020203" pitchFamily="34" charset="0"/>
              </a:rPr>
              <a:t>в ноябре 2016 г.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FE6CA48C-A080-2C86-59E0-53317852F63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573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uerrillero Heroico" descr="Эрнесто Че Гевара. «Героический партизан», фотография А. Корды, 5 марта 1960 г.">
            <a:extLst>
              <a:ext uri="{FF2B5EF4-FFF2-40B4-BE49-F238E27FC236}">
                <a16:creationId xmlns:a16="http://schemas.microsoft.com/office/drawing/2014/main" id="{6A9BD481-9890-7411-C804-BAC783CA903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91000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0A0A1ECE-7616-EF07-DFC4-CEDFBE212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330200"/>
            <a:ext cx="7010400" cy="89738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Эрнесто Че Гевара — символ революции</a:t>
            </a:r>
          </a:p>
        </p:txBody>
      </p:sp>
      <p:sp>
        <p:nvSpPr>
          <p:cNvPr id="5" name="Text Text 1">
            <a:extLst>
              <a:ext uri="{FF2B5EF4-FFF2-40B4-BE49-F238E27FC236}">
                <a16:creationId xmlns:a16="http://schemas.microsoft.com/office/drawing/2014/main" id="{513E95CA-F21A-45BD-9333-B0FC1D451478}"/>
              </a:ext>
            </a:extLst>
          </p:cNvPr>
          <p:cNvSpPr txBox="1"/>
          <p:nvPr/>
        </p:nvSpPr>
        <p:spPr>
          <a:xfrm>
            <a:off x="4572000" y="1379982"/>
            <a:ext cx="7010400" cy="1539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Эрнесто Гевара де ла Серна </a:t>
            </a:r>
            <a:r>
              <a:rPr lang="ru-RU" sz="1600" dirty="0">
                <a:solidFill>
                  <a:srgbClr val="E9BD73"/>
                </a:solidFill>
                <a:latin typeface="Segoe UI Semibold" panose="020B0702040204020203" pitchFamily="34" charset="0"/>
              </a:rPr>
              <a:t>(1928-1967)</a:t>
            </a: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 — один из наиболее ярких лидеров кубинской революции и символ революционной борьбы во всем мире.</a:t>
            </a:r>
          </a:p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Аргентинец по происхождению, врач по образованию, Гевара стал убежденным революционером после путешествий по Латинской Америке, где он увидел бедственное положение народа.</a:t>
            </a:r>
          </a:p>
        </p:txBody>
      </p:sp>
      <p:cxnSp>
        <p:nvCxnSpPr>
          <p:cNvPr id="6" name="Timeline">
            <a:extLst>
              <a:ext uri="{FF2B5EF4-FFF2-40B4-BE49-F238E27FC236}">
                <a16:creationId xmlns:a16="http://schemas.microsoft.com/office/drawing/2014/main" id="{3ECEDDCE-BEA0-91F2-4159-45B924380B74}"/>
              </a:ext>
            </a:extLst>
          </p:cNvPr>
          <p:cNvCxnSpPr/>
          <p:nvPr/>
        </p:nvCxnSpPr>
        <p:spPr>
          <a:xfrm>
            <a:off x="4673600" y="3173222"/>
            <a:ext cx="0" cy="231140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arker">
            <a:extLst>
              <a:ext uri="{FF2B5EF4-FFF2-40B4-BE49-F238E27FC236}">
                <a16:creationId xmlns:a16="http://schemas.microsoft.com/office/drawing/2014/main" id="{64B47B01-39D8-E9D3-DF94-FA9DB3ADD596}"/>
              </a:ext>
            </a:extLst>
          </p:cNvPr>
          <p:cNvSpPr/>
          <p:nvPr/>
        </p:nvSpPr>
        <p:spPr>
          <a:xfrm>
            <a:off x="4616450" y="3141472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Text 7">
            <a:extLst>
              <a:ext uri="{FF2B5EF4-FFF2-40B4-BE49-F238E27FC236}">
                <a16:creationId xmlns:a16="http://schemas.microsoft.com/office/drawing/2014/main" id="{31BB37F3-2744-4DDA-7565-5715BDB823D9}"/>
              </a:ext>
            </a:extLst>
          </p:cNvPr>
          <p:cNvSpPr txBox="1"/>
          <p:nvPr/>
        </p:nvSpPr>
        <p:spPr>
          <a:xfrm>
            <a:off x="4876800" y="3071622"/>
            <a:ext cx="14986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1955 г.</a:t>
            </a:r>
          </a:p>
        </p:txBody>
      </p:sp>
      <p:sp>
        <p:nvSpPr>
          <p:cNvPr id="9" name="Text Text 8">
            <a:extLst>
              <a:ext uri="{FF2B5EF4-FFF2-40B4-BE49-F238E27FC236}">
                <a16:creationId xmlns:a16="http://schemas.microsoft.com/office/drawing/2014/main" id="{54BAE124-32CB-4D5F-6AD0-25815DFBF920}"/>
              </a:ext>
            </a:extLst>
          </p:cNvPr>
          <p:cNvSpPr txBox="1"/>
          <p:nvPr/>
        </p:nvSpPr>
        <p:spPr>
          <a:xfrm>
            <a:off x="6400800" y="3084322"/>
            <a:ext cx="51816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Знакомство с Фиделем Кастро в Мексике, получение прозвища «Че»</a:t>
            </a:r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6814264D-234F-2A3F-3324-1E86B6DB78E1}"/>
              </a:ext>
            </a:extLst>
          </p:cNvPr>
          <p:cNvSpPr/>
          <p:nvPr/>
        </p:nvSpPr>
        <p:spPr>
          <a:xfrm>
            <a:off x="4616450" y="3725672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Text 12">
            <a:extLst>
              <a:ext uri="{FF2B5EF4-FFF2-40B4-BE49-F238E27FC236}">
                <a16:creationId xmlns:a16="http://schemas.microsoft.com/office/drawing/2014/main" id="{3007CDBC-A393-F546-DFB6-ACC9667BFC1D}"/>
              </a:ext>
            </a:extLst>
          </p:cNvPr>
          <p:cNvSpPr txBox="1"/>
          <p:nvPr/>
        </p:nvSpPr>
        <p:spPr>
          <a:xfrm>
            <a:off x="4876800" y="3655822"/>
            <a:ext cx="14986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1956-1959 гг.</a:t>
            </a:r>
          </a:p>
        </p:txBody>
      </p:sp>
      <p:sp>
        <p:nvSpPr>
          <p:cNvPr id="12" name="Text Text 13">
            <a:extLst>
              <a:ext uri="{FF2B5EF4-FFF2-40B4-BE49-F238E27FC236}">
                <a16:creationId xmlns:a16="http://schemas.microsoft.com/office/drawing/2014/main" id="{B8B17228-2CDE-1544-F086-7A3FD852A10D}"/>
              </a:ext>
            </a:extLst>
          </p:cNvPr>
          <p:cNvSpPr txBox="1"/>
          <p:nvPr/>
        </p:nvSpPr>
        <p:spPr>
          <a:xfrm>
            <a:off x="6400800" y="3668522"/>
            <a:ext cx="51816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Участие в кубинской революции, командование партизанским отрядом</a:t>
            </a:r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D6987906-730D-796B-43F0-3F4670F8F43C}"/>
              </a:ext>
            </a:extLst>
          </p:cNvPr>
          <p:cNvSpPr/>
          <p:nvPr/>
        </p:nvSpPr>
        <p:spPr>
          <a:xfrm>
            <a:off x="4616450" y="4309872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 Text 17">
            <a:extLst>
              <a:ext uri="{FF2B5EF4-FFF2-40B4-BE49-F238E27FC236}">
                <a16:creationId xmlns:a16="http://schemas.microsoft.com/office/drawing/2014/main" id="{DCA0975F-A66A-F48B-6885-1BECFFB2E94F}"/>
              </a:ext>
            </a:extLst>
          </p:cNvPr>
          <p:cNvSpPr txBox="1"/>
          <p:nvPr/>
        </p:nvSpPr>
        <p:spPr>
          <a:xfrm>
            <a:off x="4876800" y="4240022"/>
            <a:ext cx="14986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1959-1965 гг.</a:t>
            </a:r>
          </a:p>
        </p:txBody>
      </p:sp>
      <p:sp>
        <p:nvSpPr>
          <p:cNvPr id="15" name="Text Text 18">
            <a:extLst>
              <a:ext uri="{FF2B5EF4-FFF2-40B4-BE49-F238E27FC236}">
                <a16:creationId xmlns:a16="http://schemas.microsoft.com/office/drawing/2014/main" id="{93E4B06E-6E59-94B1-5B0B-303ECF11C237}"/>
              </a:ext>
            </a:extLst>
          </p:cNvPr>
          <p:cNvSpPr txBox="1"/>
          <p:nvPr/>
        </p:nvSpPr>
        <p:spPr>
          <a:xfrm>
            <a:off x="6400800" y="4252722"/>
            <a:ext cx="51816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Работа в правительстве Кубы, руководство Национальным банком и Министерством промышленности</a:t>
            </a:r>
          </a:p>
        </p:txBody>
      </p:sp>
      <p:sp>
        <p:nvSpPr>
          <p:cNvPr id="16" name="Marker">
            <a:extLst>
              <a:ext uri="{FF2B5EF4-FFF2-40B4-BE49-F238E27FC236}">
                <a16:creationId xmlns:a16="http://schemas.microsoft.com/office/drawing/2014/main" id="{C4DA0D26-87C0-2871-313E-AB295B9BC646}"/>
              </a:ext>
            </a:extLst>
          </p:cNvPr>
          <p:cNvSpPr/>
          <p:nvPr/>
        </p:nvSpPr>
        <p:spPr>
          <a:xfrm>
            <a:off x="4616450" y="4894072"/>
            <a:ext cx="114300" cy="1143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 Text 22">
            <a:extLst>
              <a:ext uri="{FF2B5EF4-FFF2-40B4-BE49-F238E27FC236}">
                <a16:creationId xmlns:a16="http://schemas.microsoft.com/office/drawing/2014/main" id="{5FC0FC75-5288-E238-C85E-2936C73A91FB}"/>
              </a:ext>
            </a:extLst>
          </p:cNvPr>
          <p:cNvSpPr txBox="1"/>
          <p:nvPr/>
        </p:nvSpPr>
        <p:spPr>
          <a:xfrm>
            <a:off x="4876800" y="4824222"/>
            <a:ext cx="14986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1966-1967 гг.</a:t>
            </a:r>
          </a:p>
        </p:txBody>
      </p:sp>
      <p:sp>
        <p:nvSpPr>
          <p:cNvPr id="18" name="Text Text 23">
            <a:extLst>
              <a:ext uri="{FF2B5EF4-FFF2-40B4-BE49-F238E27FC236}">
                <a16:creationId xmlns:a16="http://schemas.microsoft.com/office/drawing/2014/main" id="{57511FDC-8915-B79E-9D5C-B0D32DCEFF18}"/>
              </a:ext>
            </a:extLst>
          </p:cNvPr>
          <p:cNvSpPr txBox="1"/>
          <p:nvPr/>
        </p:nvSpPr>
        <p:spPr>
          <a:xfrm>
            <a:off x="6400800" y="4836922"/>
            <a:ext cx="51816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Партизанская война в Боливии, пленение и казнь 9 октября 1967 г.</a:t>
            </a:r>
          </a:p>
        </p:txBody>
      </p:sp>
      <p:sp>
        <p:nvSpPr>
          <p:cNvPr id="19" name="Ideal bar">
            <a:extLst>
              <a:ext uri="{FF2B5EF4-FFF2-40B4-BE49-F238E27FC236}">
                <a16:creationId xmlns:a16="http://schemas.microsoft.com/office/drawing/2014/main" id="{5119841A-362C-5E84-F145-2872157E81B4}"/>
              </a:ext>
            </a:extLst>
          </p:cNvPr>
          <p:cNvSpPr/>
          <p:nvPr/>
        </p:nvSpPr>
        <p:spPr>
          <a:xfrm>
            <a:off x="4572000" y="5484622"/>
            <a:ext cx="38100" cy="889000"/>
          </a:xfrm>
          <a:prstGeom prst="rect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 24">
            <a:extLst>
              <a:ext uri="{FF2B5EF4-FFF2-40B4-BE49-F238E27FC236}">
                <a16:creationId xmlns:a16="http://schemas.microsoft.com/office/drawing/2014/main" id="{478856C9-D58F-A855-3EE7-6A1A6042DBDB}"/>
              </a:ext>
            </a:extLst>
          </p:cNvPr>
          <p:cNvSpPr txBox="1"/>
          <p:nvPr/>
        </p:nvSpPr>
        <p:spPr>
          <a:xfrm>
            <a:off x="4749800" y="5484622"/>
            <a:ext cx="6832600" cy="7086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i="1" dirty="0">
                <a:solidFill>
                  <a:srgbClr val="A9BDB0"/>
                </a:solidFill>
                <a:latin typeface="Segoe UI" panose="020B0502040204020203" pitchFamily="34" charset="0"/>
              </a:rPr>
              <a:t>Идеалом Че Гевары было построение «морального общества» без денег и индивидуализма. Он считал, что революцию можно экспортировать, создавая множество очагов сопротивления империализму.</a:t>
            </a:r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65201D56-BCC8-A9CC-A070-45A81B48C11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744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7DE3F7A-2740-8AA5-E2DF-372CB40E2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42062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Революции и гражданские войны в Центральной Америке</a:t>
            </a:r>
          </a:p>
        </p:txBody>
      </p:sp>
      <p:sp>
        <p:nvSpPr>
          <p:cNvPr id="3" name="Central America map mount">
            <a:extLst>
              <a:ext uri="{FF2B5EF4-FFF2-40B4-BE49-F238E27FC236}">
                <a16:creationId xmlns:a16="http://schemas.microsoft.com/office/drawing/2014/main" id="{07E61F07-7863-2CD4-7AE1-DEBF22E06E49}"/>
              </a:ext>
            </a:extLst>
          </p:cNvPr>
          <p:cNvSpPr/>
          <p:nvPr/>
        </p:nvSpPr>
        <p:spPr>
          <a:xfrm>
            <a:off x="520700" y="1587500"/>
            <a:ext cx="5257800" cy="2765952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entral America map" descr="Центральная Америка и Карибский бассейн. Фрагмент политической карты Латинской Америки ЦРУ США, 1990 г.; кругами отмечены Никарагуа, Сальвадор, Гватемала и Гренада">
            <a:extLst>
              <a:ext uri="{FF2B5EF4-FFF2-40B4-BE49-F238E27FC236}">
                <a16:creationId xmlns:a16="http://schemas.microsoft.com/office/drawing/2014/main" id="{E4A8BC14-FAEE-127F-F7ED-3E976AA5568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76400"/>
            <a:ext cx="5080000" cy="2588152"/>
          </a:xfrm>
          <a:prstGeom prst="rect">
            <a:avLst/>
          </a:prstGeom>
        </p:spPr>
      </p:pic>
      <p:sp>
        <p:nvSpPr>
          <p:cNvPr id="6" name="Map marker ring">
            <a:extLst>
              <a:ext uri="{FF2B5EF4-FFF2-40B4-BE49-F238E27FC236}">
                <a16:creationId xmlns:a16="http://schemas.microsoft.com/office/drawing/2014/main" id="{B68D224B-4B99-5BA5-B11F-8132D9117845}"/>
              </a:ext>
            </a:extLst>
          </p:cNvPr>
          <p:cNvSpPr/>
          <p:nvPr/>
        </p:nvSpPr>
        <p:spPr>
          <a:xfrm>
            <a:off x="1912620" y="3192154"/>
            <a:ext cx="177800" cy="177800"/>
          </a:xfrm>
          <a:prstGeom prst="ellipse">
            <a:avLst/>
          </a:prstGeom>
          <a:noFill/>
          <a:ln w="28575" cap="flat" cmpd="sng" algn="ctr">
            <a:solidFill>
              <a:srgbClr val="8C2F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Marker">
            <a:extLst>
              <a:ext uri="{FF2B5EF4-FFF2-40B4-BE49-F238E27FC236}">
                <a16:creationId xmlns:a16="http://schemas.microsoft.com/office/drawing/2014/main" id="{E32D5F41-7861-D6A8-C02C-E4918C762D8A}"/>
              </a:ext>
            </a:extLst>
          </p:cNvPr>
          <p:cNvSpPr/>
          <p:nvPr/>
        </p:nvSpPr>
        <p:spPr>
          <a:xfrm>
            <a:off x="1969770" y="3249304"/>
            <a:ext cx="63500" cy="63500"/>
          </a:xfrm>
          <a:prstGeom prst="ellipse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Map marker ring">
            <a:extLst>
              <a:ext uri="{FF2B5EF4-FFF2-40B4-BE49-F238E27FC236}">
                <a16:creationId xmlns:a16="http://schemas.microsoft.com/office/drawing/2014/main" id="{CC4598C1-281A-438E-62FF-F1B1A0EB8C19}"/>
              </a:ext>
            </a:extLst>
          </p:cNvPr>
          <p:cNvSpPr/>
          <p:nvPr/>
        </p:nvSpPr>
        <p:spPr>
          <a:xfrm>
            <a:off x="1409700" y="3140391"/>
            <a:ext cx="177800" cy="177800"/>
          </a:xfrm>
          <a:prstGeom prst="ellipse">
            <a:avLst/>
          </a:prstGeom>
          <a:noFill/>
          <a:ln w="28575" cap="flat" cmpd="sng" algn="ctr">
            <a:solidFill>
              <a:srgbClr val="8C2F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A292BE23-FCF2-3738-F0F1-1706651D9B89}"/>
              </a:ext>
            </a:extLst>
          </p:cNvPr>
          <p:cNvSpPr/>
          <p:nvPr/>
        </p:nvSpPr>
        <p:spPr>
          <a:xfrm>
            <a:off x="1466850" y="3197541"/>
            <a:ext cx="63500" cy="63500"/>
          </a:xfrm>
          <a:prstGeom prst="ellipse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ap marker ring">
            <a:extLst>
              <a:ext uri="{FF2B5EF4-FFF2-40B4-BE49-F238E27FC236}">
                <a16:creationId xmlns:a16="http://schemas.microsoft.com/office/drawing/2014/main" id="{D95053AC-B4DD-4F0E-13C9-F2C6BF2338EB}"/>
              </a:ext>
            </a:extLst>
          </p:cNvPr>
          <p:cNvSpPr/>
          <p:nvPr/>
        </p:nvSpPr>
        <p:spPr>
          <a:xfrm>
            <a:off x="1109980" y="2855694"/>
            <a:ext cx="177800" cy="177800"/>
          </a:xfrm>
          <a:prstGeom prst="ellipse">
            <a:avLst/>
          </a:prstGeom>
          <a:noFill/>
          <a:ln w="28575" cap="flat" cmpd="sng" algn="ctr">
            <a:solidFill>
              <a:srgbClr val="8C2F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D93F7868-D62D-1FFB-36D4-4F681E8D01D0}"/>
              </a:ext>
            </a:extLst>
          </p:cNvPr>
          <p:cNvSpPr/>
          <p:nvPr/>
        </p:nvSpPr>
        <p:spPr>
          <a:xfrm>
            <a:off x="1167130" y="2912844"/>
            <a:ext cx="63500" cy="63500"/>
          </a:xfrm>
          <a:prstGeom prst="ellipse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p marker ring">
            <a:extLst>
              <a:ext uri="{FF2B5EF4-FFF2-40B4-BE49-F238E27FC236}">
                <a16:creationId xmlns:a16="http://schemas.microsoft.com/office/drawing/2014/main" id="{57860EB8-4F01-7C37-4B6C-7F91895E5CBC}"/>
              </a:ext>
            </a:extLst>
          </p:cNvPr>
          <p:cNvSpPr/>
          <p:nvPr/>
        </p:nvSpPr>
        <p:spPr>
          <a:xfrm>
            <a:off x="4904740" y="3337090"/>
            <a:ext cx="177800" cy="177800"/>
          </a:xfrm>
          <a:prstGeom prst="ellipse">
            <a:avLst/>
          </a:prstGeom>
          <a:noFill/>
          <a:ln w="28575" cap="flat" cmpd="sng" algn="ctr">
            <a:solidFill>
              <a:srgbClr val="8C2F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AC64D8F2-E481-94C9-F42D-D18B16F5D3D7}"/>
              </a:ext>
            </a:extLst>
          </p:cNvPr>
          <p:cNvSpPr/>
          <p:nvPr/>
        </p:nvSpPr>
        <p:spPr>
          <a:xfrm>
            <a:off x="4961890" y="3394240"/>
            <a:ext cx="63500" cy="63500"/>
          </a:xfrm>
          <a:prstGeom prst="ellipse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B8B3B597-BB84-D71B-E1AD-2F6F2AC76B72}"/>
              </a:ext>
            </a:extLst>
          </p:cNvPr>
          <p:cNvSpPr txBox="1"/>
          <p:nvPr/>
        </p:nvSpPr>
        <p:spPr>
          <a:xfrm>
            <a:off x="609600" y="852424"/>
            <a:ext cx="10972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i="1" dirty="0">
                <a:solidFill>
                  <a:srgbClr val="4A4F4F"/>
                </a:solidFill>
                <a:latin typeface="Segoe UI" panose="020B0502040204020203" pitchFamily="34" charset="0"/>
              </a:rPr>
              <a:t>Под влиянием кубинской революции в странах Центральной Америки активизировалась борьба против проамериканских диктаторских режимов.</a:t>
            </a:r>
          </a:p>
        </p:txBody>
      </p:sp>
      <p:sp>
        <p:nvSpPr>
          <p:cNvPr id="15" name="Text Text 6">
            <a:extLst>
              <a:ext uri="{FF2B5EF4-FFF2-40B4-BE49-F238E27FC236}">
                <a16:creationId xmlns:a16="http://schemas.microsoft.com/office/drawing/2014/main" id="{C7F31517-1752-53E0-3FF2-5AC99737D942}"/>
              </a:ext>
            </a:extLst>
          </p:cNvPr>
          <p:cNvSpPr txBox="1"/>
          <p:nvPr/>
        </p:nvSpPr>
        <p:spPr>
          <a:xfrm>
            <a:off x="6045200" y="1625600"/>
            <a:ext cx="55372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8C2F3A"/>
                </a:solidFill>
                <a:latin typeface="Bahnschrift SemiBold" panose="020B0502040204020203" pitchFamily="34" charset="0"/>
              </a:rPr>
              <a:t>Никарагуа</a:t>
            </a:r>
          </a:p>
        </p:txBody>
      </p:sp>
      <p:sp>
        <p:nvSpPr>
          <p:cNvPr id="16" name="Text Text 7">
            <a:extLst>
              <a:ext uri="{FF2B5EF4-FFF2-40B4-BE49-F238E27FC236}">
                <a16:creationId xmlns:a16="http://schemas.microsoft.com/office/drawing/2014/main" id="{900DF419-9C63-8118-25AF-B476CC2A53A4}"/>
              </a:ext>
            </a:extLst>
          </p:cNvPr>
          <p:cNvSpPr txBox="1"/>
          <p:nvPr/>
        </p:nvSpPr>
        <p:spPr>
          <a:xfrm>
            <a:off x="6045200" y="1905000"/>
            <a:ext cx="5537200" cy="1104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dirty="0">
                <a:solidFill>
                  <a:srgbClr val="25292A"/>
                </a:solidFill>
                <a:latin typeface="Segoe UI" panose="020B0502040204020203" pitchFamily="34" charset="0"/>
              </a:rPr>
              <a:t>В </a:t>
            </a:r>
            <a:r>
              <a:rPr lang="ru-RU" sz="1450" b="1" dirty="0">
                <a:solidFill>
                  <a:srgbClr val="10342D"/>
                </a:solidFill>
                <a:latin typeface="Segoe UI" panose="020B0502040204020203" pitchFamily="34" charset="0"/>
              </a:rPr>
              <a:t>1979 г.</a:t>
            </a:r>
            <a:r>
              <a:rPr lang="ru-RU" sz="1450" dirty="0">
                <a:solidFill>
                  <a:srgbClr val="25292A"/>
                </a:solidFill>
                <a:latin typeface="Segoe UI" panose="020B0502040204020203" pitchFamily="34" charset="0"/>
              </a:rPr>
              <a:t> Сандинистский фронт национального освобождения (СФНО) во главе с Даниэлем Ортегой свергнул диктатуру семейства Сомоса. Началась гражданская война между сандинистами и «контрас» (противниками режима), поддерживаемыми США.</a:t>
            </a:r>
          </a:p>
        </p:txBody>
      </p:sp>
      <p:sp>
        <p:nvSpPr>
          <p:cNvPr id="17" name="Text Text 12">
            <a:extLst>
              <a:ext uri="{FF2B5EF4-FFF2-40B4-BE49-F238E27FC236}">
                <a16:creationId xmlns:a16="http://schemas.microsoft.com/office/drawing/2014/main" id="{34274AED-FD39-200A-C015-04A23C33C726}"/>
              </a:ext>
            </a:extLst>
          </p:cNvPr>
          <p:cNvSpPr txBox="1"/>
          <p:nvPr/>
        </p:nvSpPr>
        <p:spPr>
          <a:xfrm>
            <a:off x="6045200" y="3136900"/>
            <a:ext cx="55372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8C2F3A"/>
                </a:solidFill>
                <a:latin typeface="Bahnschrift SemiBold" panose="020B0502040204020203" pitchFamily="34" charset="0"/>
              </a:rPr>
              <a:t>Сальвадор</a:t>
            </a:r>
          </a:p>
        </p:txBody>
      </p:sp>
      <p:sp>
        <p:nvSpPr>
          <p:cNvPr id="18" name="Text Text 13">
            <a:extLst>
              <a:ext uri="{FF2B5EF4-FFF2-40B4-BE49-F238E27FC236}">
                <a16:creationId xmlns:a16="http://schemas.microsoft.com/office/drawing/2014/main" id="{3C3AADF4-B8F0-1112-EF7B-32E63EE6D295}"/>
              </a:ext>
            </a:extLst>
          </p:cNvPr>
          <p:cNvSpPr txBox="1"/>
          <p:nvPr/>
        </p:nvSpPr>
        <p:spPr>
          <a:xfrm>
            <a:off x="6045200" y="3416300"/>
            <a:ext cx="5537200" cy="6629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dirty="0">
                <a:solidFill>
                  <a:srgbClr val="25292A"/>
                </a:solidFill>
                <a:latin typeface="Segoe UI" panose="020B0502040204020203" pitchFamily="34" charset="0"/>
              </a:rPr>
              <a:t>В </a:t>
            </a:r>
            <a:r>
              <a:rPr lang="ru-RU" sz="1450" b="1" dirty="0">
                <a:solidFill>
                  <a:srgbClr val="10342D"/>
                </a:solidFill>
                <a:latin typeface="Segoe UI" panose="020B0502040204020203" pitchFamily="34" charset="0"/>
              </a:rPr>
              <a:t>1980 г.</a:t>
            </a:r>
            <a:r>
              <a:rPr lang="ru-RU" sz="1450" dirty="0">
                <a:solidFill>
                  <a:srgbClr val="25292A"/>
                </a:solidFill>
                <a:latin typeface="Segoe UI" panose="020B0502040204020203" pitchFamily="34" charset="0"/>
              </a:rPr>
              <a:t> началась гражданская война между левыми повстанцами и правительственными войсками, поддерживаемыми США. Конфликт продолжался до </a:t>
            </a:r>
            <a:r>
              <a:rPr lang="ru-RU" sz="1450" b="1" dirty="0">
                <a:solidFill>
                  <a:srgbClr val="10342D"/>
                </a:solidFill>
                <a:latin typeface="Segoe UI" panose="020B0502040204020203" pitchFamily="34" charset="0"/>
              </a:rPr>
              <a:t>1992 г.</a:t>
            </a:r>
          </a:p>
        </p:txBody>
      </p:sp>
      <p:sp>
        <p:nvSpPr>
          <p:cNvPr id="19" name="Text Text 18">
            <a:extLst>
              <a:ext uri="{FF2B5EF4-FFF2-40B4-BE49-F238E27FC236}">
                <a16:creationId xmlns:a16="http://schemas.microsoft.com/office/drawing/2014/main" id="{1BF4003B-FAD9-C2BF-71AD-3992731A66C9}"/>
              </a:ext>
            </a:extLst>
          </p:cNvPr>
          <p:cNvSpPr txBox="1"/>
          <p:nvPr/>
        </p:nvSpPr>
        <p:spPr>
          <a:xfrm>
            <a:off x="6045200" y="4206240"/>
            <a:ext cx="55372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8C2F3A"/>
                </a:solidFill>
                <a:latin typeface="Bahnschrift SemiBold" panose="020B0502040204020203" pitchFamily="34" charset="0"/>
              </a:rPr>
              <a:t>Гватемала</a:t>
            </a:r>
          </a:p>
        </p:txBody>
      </p:sp>
      <p:sp>
        <p:nvSpPr>
          <p:cNvPr id="20" name="Text Text 19">
            <a:extLst>
              <a:ext uri="{FF2B5EF4-FFF2-40B4-BE49-F238E27FC236}">
                <a16:creationId xmlns:a16="http://schemas.microsoft.com/office/drawing/2014/main" id="{4A04DAE5-E4CE-640F-0D87-769B439BC1EC}"/>
              </a:ext>
            </a:extLst>
          </p:cNvPr>
          <p:cNvSpPr txBox="1"/>
          <p:nvPr/>
        </p:nvSpPr>
        <p:spPr>
          <a:xfrm>
            <a:off x="6045200" y="4485640"/>
            <a:ext cx="5537200" cy="6629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dirty="0">
                <a:solidFill>
                  <a:srgbClr val="25292A"/>
                </a:solidFill>
                <a:latin typeface="Segoe UI" panose="020B0502040204020203" pitchFamily="34" charset="0"/>
              </a:rPr>
              <a:t>Продолжение давней гражданской войны между правительственными войсками и левыми партизанами. Мирное соглашение было подписано только в </a:t>
            </a:r>
            <a:r>
              <a:rPr lang="ru-RU" sz="1450" b="1" dirty="0">
                <a:solidFill>
                  <a:srgbClr val="10342D"/>
                </a:solidFill>
                <a:latin typeface="Segoe UI" panose="020B0502040204020203" pitchFamily="34" charset="0"/>
              </a:rPr>
              <a:t>1996 г.</a:t>
            </a:r>
          </a:p>
        </p:txBody>
      </p:sp>
      <p:sp>
        <p:nvSpPr>
          <p:cNvPr id="21" name="Text Text 24">
            <a:extLst>
              <a:ext uri="{FF2B5EF4-FFF2-40B4-BE49-F238E27FC236}">
                <a16:creationId xmlns:a16="http://schemas.microsoft.com/office/drawing/2014/main" id="{054642B8-9E48-AABC-DEC2-A096A62AA3E5}"/>
              </a:ext>
            </a:extLst>
          </p:cNvPr>
          <p:cNvSpPr txBox="1"/>
          <p:nvPr/>
        </p:nvSpPr>
        <p:spPr>
          <a:xfrm>
            <a:off x="6045200" y="5275580"/>
            <a:ext cx="55372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8C2F3A"/>
                </a:solidFill>
                <a:latin typeface="Bahnschrift SemiBold" panose="020B0502040204020203" pitchFamily="34" charset="0"/>
              </a:rPr>
              <a:t>Гренада</a:t>
            </a:r>
          </a:p>
        </p:txBody>
      </p:sp>
      <p:sp>
        <p:nvSpPr>
          <p:cNvPr id="22" name="Text Text 25">
            <a:extLst>
              <a:ext uri="{FF2B5EF4-FFF2-40B4-BE49-F238E27FC236}">
                <a16:creationId xmlns:a16="http://schemas.microsoft.com/office/drawing/2014/main" id="{4FD27D0A-6C77-1840-0099-8A1A741B9B28}"/>
              </a:ext>
            </a:extLst>
          </p:cNvPr>
          <p:cNvSpPr txBox="1"/>
          <p:nvPr/>
        </p:nvSpPr>
        <p:spPr>
          <a:xfrm>
            <a:off x="6045200" y="5554980"/>
            <a:ext cx="5537200" cy="6629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dirty="0">
                <a:solidFill>
                  <a:srgbClr val="25292A"/>
                </a:solidFill>
                <a:latin typeface="Segoe UI" panose="020B0502040204020203" pitchFamily="34" charset="0"/>
              </a:rPr>
              <a:t>В </a:t>
            </a:r>
            <a:r>
              <a:rPr lang="ru-RU" sz="1450" b="1" dirty="0">
                <a:solidFill>
                  <a:srgbClr val="10342D"/>
                </a:solidFill>
                <a:latin typeface="Segoe UI" panose="020B0502040204020203" pitchFamily="34" charset="0"/>
              </a:rPr>
              <a:t>1979 г.</a:t>
            </a:r>
            <a:r>
              <a:rPr lang="ru-RU" sz="1450" dirty="0">
                <a:solidFill>
                  <a:srgbClr val="25292A"/>
                </a:solidFill>
                <a:latin typeface="Segoe UI" panose="020B0502040204020203" pitchFamily="34" charset="0"/>
              </a:rPr>
              <a:t> революционеры во главе с Морисом Бишопом захватили власть. В </a:t>
            </a:r>
            <a:r>
              <a:rPr lang="ru-RU" sz="1450" b="1" dirty="0">
                <a:solidFill>
                  <a:srgbClr val="10342D"/>
                </a:solidFill>
                <a:latin typeface="Segoe UI" panose="020B0502040204020203" pitchFamily="34" charset="0"/>
              </a:rPr>
              <a:t>1983 г.</a:t>
            </a:r>
            <a:r>
              <a:rPr lang="ru-RU" sz="1450" dirty="0">
                <a:solidFill>
                  <a:srgbClr val="25292A"/>
                </a:solidFill>
                <a:latin typeface="Segoe UI" panose="020B0502040204020203" pitchFamily="34" charset="0"/>
              </a:rPr>
              <a:t> в результате вторжения США революционный режим был свергнут.</a:t>
            </a:r>
          </a:p>
        </p:txBody>
      </p:sp>
      <p:sp>
        <p:nvSpPr>
          <p:cNvPr id="23" name="Text 26">
            <a:extLst>
              <a:ext uri="{FF2B5EF4-FFF2-40B4-BE49-F238E27FC236}">
                <a16:creationId xmlns:a16="http://schemas.microsoft.com/office/drawing/2014/main" id="{4CA43E38-77B9-2DF7-1979-A1C962926C1B}"/>
              </a:ext>
            </a:extLst>
          </p:cNvPr>
          <p:cNvSpPr txBox="1"/>
          <p:nvPr/>
        </p:nvSpPr>
        <p:spPr>
          <a:xfrm>
            <a:off x="609600" y="4521200"/>
            <a:ext cx="5080000" cy="853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00" b="1" dirty="0">
                <a:solidFill>
                  <a:srgbClr val="10342D"/>
                </a:solidFill>
                <a:latin typeface="Segoe UI" panose="020B0502040204020203" pitchFamily="34" charset="0"/>
              </a:rPr>
              <a:t>В 1990-1993 гг.</a:t>
            </a:r>
            <a:r>
              <a:rPr lang="ru-RU" sz="1400" dirty="0">
                <a:solidFill>
                  <a:srgbClr val="25292A"/>
                </a:solidFill>
                <a:latin typeface="Segoe UI" panose="020B0502040204020203" pitchFamily="34" charset="0"/>
              </a:rPr>
              <a:t> в большинстве стран Центральной Америки было достигнуто «национальное примирение». Состоялись свободные выборы, но основные социальные проблемы решены не были.</a:t>
            </a:r>
          </a:p>
        </p:txBody>
      </p:sp>
      <p:sp>
        <p:nvSpPr>
          <p:cNvPr id="24" name="Definition card">
            <a:extLst>
              <a:ext uri="{FF2B5EF4-FFF2-40B4-BE49-F238E27FC236}">
                <a16:creationId xmlns:a16="http://schemas.microsoft.com/office/drawing/2014/main" id="{1D97E3B4-8C56-3E1A-EE1B-39362E8AABD0}"/>
              </a:ext>
            </a:extLst>
          </p:cNvPr>
          <p:cNvSpPr/>
          <p:nvPr/>
        </p:nvSpPr>
        <p:spPr>
          <a:xfrm>
            <a:off x="609600" y="5501640"/>
            <a:ext cx="5080000" cy="1112520"/>
          </a:xfrm>
          <a:prstGeom prst="roundRect">
            <a:avLst>
              <a:gd name="adj" fmla="val 6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 Text 28">
            <a:extLst>
              <a:ext uri="{FF2B5EF4-FFF2-40B4-BE49-F238E27FC236}">
                <a16:creationId xmlns:a16="http://schemas.microsoft.com/office/drawing/2014/main" id="{8CD2DDBB-60D4-7972-CFAC-EA4489C627E4}"/>
              </a:ext>
            </a:extLst>
          </p:cNvPr>
          <p:cNvSpPr txBox="1"/>
          <p:nvPr/>
        </p:nvSpPr>
        <p:spPr>
          <a:xfrm>
            <a:off x="787400" y="5615940"/>
            <a:ext cx="4724400" cy="883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dirty="0">
                <a:solidFill>
                  <a:srgbClr val="10342D"/>
                </a:solidFill>
                <a:latin typeface="Segoe UI Semibold" panose="020B0702040204020203" pitchFamily="34" charset="0"/>
              </a:rPr>
              <a:t>Хунта</a:t>
            </a:r>
            <a:r>
              <a:rPr lang="ru-RU" sz="1450" dirty="0">
                <a:solidFill>
                  <a:srgbClr val="25292A"/>
                </a:solidFill>
                <a:latin typeface="Segoe UI" panose="020B0502040204020203" pitchFamily="34" charset="0"/>
              </a:rPr>
              <a:t> — форма политического режима, при котором власть принадлежит группе военных, захвативших её насильственным путём в результате военного переворота.</a:t>
            </a:r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7A2CA36E-36E6-6D8B-70AA-6727BE76577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4E535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4E535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042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9B6FBA5-DB81-2B33-0953-B16539B49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6858000" cy="47669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Чилийский путь к социализму</a:t>
            </a:r>
          </a:p>
        </p:txBody>
      </p:sp>
      <p:pic>
        <p:nvPicPr>
          <p:cNvPr id="4" name="Allende 1971" descr="Сальвадор Альенде выступает на митинге «Народного единства», 20 декабря 1971 г. Библиотека Национального конгресса Чили">
            <a:extLst>
              <a:ext uri="{FF2B5EF4-FFF2-40B4-BE49-F238E27FC236}">
                <a16:creationId xmlns:a16="http://schemas.microsoft.com/office/drawing/2014/main" id="{CEF22CD3-8E83-41F2-E0CC-304E53C87C2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508000"/>
            <a:ext cx="4191000" cy="5969000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4D12D9BE-655F-33E6-A636-9B75C8DFFD05}"/>
              </a:ext>
            </a:extLst>
          </p:cNvPr>
          <p:cNvSpPr txBox="1"/>
          <p:nvPr/>
        </p:nvSpPr>
        <p:spPr>
          <a:xfrm>
            <a:off x="609600" y="959296"/>
            <a:ext cx="67310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50" dirty="0">
                <a:solidFill>
                  <a:srgbClr val="E9BD73"/>
                </a:solidFill>
                <a:latin typeface="Segoe UI Semibold" panose="020B0702040204020203" pitchFamily="34" charset="0"/>
              </a:rPr>
              <a:t>В сентябре 1970 г.</a:t>
            </a: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 на выборах президента в Чили победил кандидат левого блока «Народное единство» социалист </a:t>
            </a:r>
            <a:r>
              <a:rPr lang="ru-RU" sz="1650" dirty="0">
                <a:solidFill>
                  <a:srgbClr val="E9BD73"/>
                </a:solidFill>
                <a:latin typeface="Segoe UI Semibold" panose="020B0702040204020203" pitchFamily="34" charset="0"/>
              </a:rPr>
              <a:t>Сальвадор Альенде</a:t>
            </a: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 — первый в истории Латинской Америки марксист, пришедший к власти демократическим путем.</a:t>
            </a:r>
          </a:p>
        </p:txBody>
      </p:sp>
      <p:sp>
        <p:nvSpPr>
          <p:cNvPr id="6" name="Programme card">
            <a:extLst>
              <a:ext uri="{FF2B5EF4-FFF2-40B4-BE49-F238E27FC236}">
                <a16:creationId xmlns:a16="http://schemas.microsoft.com/office/drawing/2014/main" id="{F2E2DE5C-1331-A628-8507-B794B092D60E}"/>
              </a:ext>
            </a:extLst>
          </p:cNvPr>
          <p:cNvSpPr/>
          <p:nvPr/>
        </p:nvSpPr>
        <p:spPr>
          <a:xfrm>
            <a:off x="609600" y="2117536"/>
            <a:ext cx="6731000" cy="2026920"/>
          </a:xfrm>
          <a:prstGeom prst="roundRect">
            <a:avLst>
              <a:gd name="adj" fmla="val 5000"/>
            </a:avLst>
          </a:prstGeom>
          <a:solidFill>
            <a:srgbClr val="1A4639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Text 3">
            <a:extLst>
              <a:ext uri="{FF2B5EF4-FFF2-40B4-BE49-F238E27FC236}">
                <a16:creationId xmlns:a16="http://schemas.microsoft.com/office/drawing/2014/main" id="{B1A3D384-A07A-E012-E355-73DB9F6CF97D}"/>
              </a:ext>
            </a:extLst>
          </p:cNvPr>
          <p:cNvSpPr txBox="1"/>
          <p:nvPr/>
        </p:nvSpPr>
        <p:spPr>
          <a:xfrm>
            <a:off x="812800" y="2219136"/>
            <a:ext cx="6350000" cy="1823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"/>
              </a:spcAft>
            </a:pPr>
            <a:r>
              <a:rPr lang="ru-RU" sz="1650" dirty="0">
                <a:solidFill>
                  <a:srgbClr val="E9BD73"/>
                </a:solidFill>
                <a:latin typeface="Segoe UI Semibold" panose="020B0702040204020203" pitchFamily="34" charset="0"/>
              </a:rPr>
              <a:t>Программа правительства «Народного единства»: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Национализация природных ресурсов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общественного сектора в экономике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Ликвидация экономического господства иностранных монополий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Аграрная реформа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50" dirty="0">
                <a:solidFill>
                  <a:srgbClr val="F2E9D1"/>
                </a:solidFill>
                <a:latin typeface="Segoe UI" panose="020B0502040204020203" pitchFamily="34" charset="0"/>
              </a:rPr>
              <a:t>Социальные гарантии для населения</a:t>
            </a:r>
          </a:p>
        </p:txBody>
      </p:sp>
      <p:sp>
        <p:nvSpPr>
          <p:cNvPr id="8" name="Text Text 9">
            <a:extLst>
              <a:ext uri="{FF2B5EF4-FFF2-40B4-BE49-F238E27FC236}">
                <a16:creationId xmlns:a16="http://schemas.microsoft.com/office/drawing/2014/main" id="{66A1AEA6-EA06-A01F-6F1D-DB19C3B0DF39}"/>
              </a:ext>
            </a:extLst>
          </p:cNvPr>
          <p:cNvSpPr txBox="1"/>
          <p:nvPr/>
        </p:nvSpPr>
        <p:spPr>
          <a:xfrm>
            <a:off x="609600" y="4296856"/>
            <a:ext cx="6731000" cy="1783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Первоначально реформы Альенде поддерживало большинство общества. Была введена индексация зарплаты, ускорена аграрная реформа, детям бесплатно выдавали молоко, на предприятиях создавались советы самоуправления.</a:t>
            </a:r>
          </a:p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E9BD73"/>
                </a:solidFill>
                <a:latin typeface="Segoe UI Semibold" panose="020B0702040204020203" pitchFamily="34" charset="0"/>
              </a:rPr>
              <a:t>В июле 1971 г.</a:t>
            </a: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 парламент единогласно провозгласил </a:t>
            </a:r>
            <a:r>
              <a:rPr lang="ru-RU" sz="1600" dirty="0">
                <a:solidFill>
                  <a:srgbClr val="E9BD73"/>
                </a:solidFill>
                <a:latin typeface="Segoe UI" panose="020B0502040204020203" pitchFamily="34" charset="0"/>
              </a:rPr>
              <a:t>«</a:t>
            </a:r>
            <a:r>
              <a:rPr lang="ru-RU" sz="1600" dirty="0" err="1">
                <a:solidFill>
                  <a:srgbClr val="E9BD73"/>
                </a:solidFill>
                <a:latin typeface="Segoe UI" panose="020B0502040204020203" pitchFamily="34" charset="0"/>
              </a:rPr>
              <a:t>чилинизацию</a:t>
            </a:r>
            <a:r>
              <a:rPr lang="ru-RU" sz="1600" dirty="0">
                <a:solidFill>
                  <a:srgbClr val="E9BD73"/>
                </a:solidFill>
                <a:latin typeface="Segoe UI" panose="020B0502040204020203" pitchFamily="34" charset="0"/>
              </a:rPr>
              <a:t>»</a:t>
            </a: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 (национализацию) медных рудников и других природных ресурсов, что вызвало экономические санкции со стороны стран Запада.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DBD1448E-033C-3329-ADFA-AA3D5EEC68C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194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F44A864-B7A7-4F67-758E-EEA74CC21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6096000" cy="47669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Военный переворот в Чили</a:t>
            </a:r>
          </a:p>
        </p:txBody>
      </p:sp>
      <p:pic>
        <p:nvPicPr>
          <p:cNvPr id="4" name="La Moneda 1973" descr="Бомбардировка президентского дворца Ла-Монеда, Сантьяго, 11 сентября 1973 г. Библиотека Национального конгресса Чили">
            <a:extLst>
              <a:ext uri="{FF2B5EF4-FFF2-40B4-BE49-F238E27FC236}">
                <a16:creationId xmlns:a16="http://schemas.microsoft.com/office/drawing/2014/main" id="{650A1594-78A9-4E71-BAC9-BB00DCC99F0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270000"/>
            <a:ext cx="4572000" cy="2997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Text Text 1">
            <a:extLst>
              <a:ext uri="{FF2B5EF4-FFF2-40B4-BE49-F238E27FC236}">
                <a16:creationId xmlns:a16="http://schemas.microsoft.com/office/drawing/2014/main" id="{E8CE4615-50E6-A15A-0A5C-94876B0F5AD6}"/>
              </a:ext>
            </a:extLst>
          </p:cNvPr>
          <p:cNvSpPr txBox="1"/>
          <p:nvPr/>
        </p:nvSpPr>
        <p:spPr>
          <a:xfrm>
            <a:off x="609600" y="959296"/>
            <a:ext cx="6096000" cy="1808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800"/>
              </a:spcAft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Экономическая блокада, организованная США, и внутренние противоречия привели к кризису реформ. В стране росла инфляция, начались забастовки и массовые протесты.</a:t>
            </a:r>
          </a:p>
          <a:p>
            <a:pPr>
              <a:spcAft>
                <a:spcPts val="800"/>
              </a:spcAft>
            </a:pPr>
            <a:r>
              <a:rPr lang="ru-RU" sz="1600" dirty="0">
                <a:solidFill>
                  <a:srgbClr val="E9BD73"/>
                </a:solidFill>
                <a:latin typeface="Segoe UI Semibold" panose="020B0702040204020203" pitchFamily="34" charset="0"/>
              </a:rPr>
              <a:t>11 сентября 1973 г.</a:t>
            </a: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 чилийская армия под руководством генерала Аугусто Пиночета осуществила военный переворот. Войска штурмовали президентский дворец Ла-Монеда. Президент Альенде, лично участвовавший в обороне дворца, погиб.</a:t>
            </a:r>
          </a:p>
        </p:txBody>
      </p:sp>
      <p:sp>
        <p:nvSpPr>
          <p:cNvPr id="6" name="Key date frame">
            <a:extLst>
              <a:ext uri="{FF2B5EF4-FFF2-40B4-BE49-F238E27FC236}">
                <a16:creationId xmlns:a16="http://schemas.microsoft.com/office/drawing/2014/main" id="{17681C5C-F747-BE8A-1F17-4C3AA63FDC90}"/>
              </a:ext>
            </a:extLst>
          </p:cNvPr>
          <p:cNvSpPr/>
          <p:nvPr/>
        </p:nvSpPr>
        <p:spPr>
          <a:xfrm>
            <a:off x="609600" y="4419600"/>
            <a:ext cx="10972800" cy="492760"/>
          </a:xfrm>
          <a:prstGeom prst="roundRect">
            <a:avLst>
              <a:gd name="adj" fmla="val 12000"/>
            </a:avLst>
          </a:prstGeom>
          <a:solidFill>
            <a:srgbClr val="2B2A1F"/>
          </a:solidFill>
          <a:ln w="12700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Text 4">
            <a:extLst>
              <a:ext uri="{FF2B5EF4-FFF2-40B4-BE49-F238E27FC236}">
                <a16:creationId xmlns:a16="http://schemas.microsoft.com/office/drawing/2014/main" id="{89F0354F-0A09-604A-5F04-4E5D3AA8F7E7}"/>
              </a:ext>
            </a:extLst>
          </p:cNvPr>
          <p:cNvSpPr txBox="1"/>
          <p:nvPr/>
        </p:nvSpPr>
        <p:spPr>
          <a:xfrm>
            <a:off x="812800" y="4521200"/>
            <a:ext cx="10566400" cy="289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A9BDB0"/>
                </a:solidFill>
                <a:latin typeface="Segoe UI Semibold" panose="020B0702040204020203" pitchFamily="34" charset="0"/>
              </a:rPr>
              <a:t>Важная дата:</a:t>
            </a: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 </a:t>
            </a:r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1973 г.</a:t>
            </a: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 — разрыв дипломатических отношений СССР с Чили после военного переворота</a:t>
            </a: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2A2E99AE-D043-E33A-55A5-BE9FA87D5855}"/>
              </a:ext>
            </a:extLst>
          </p:cNvPr>
          <p:cNvSpPr txBox="1"/>
          <p:nvPr/>
        </p:nvSpPr>
        <p:spPr>
          <a:xfrm>
            <a:off x="609600" y="5039360"/>
            <a:ext cx="10972800" cy="289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Причины поражения правительства «Народного единства»:</a:t>
            </a:r>
          </a:p>
        </p:txBody>
      </p:sp>
      <p:sp>
        <p:nvSpPr>
          <p:cNvPr id="9" name="Reason bar 0">
            <a:extLst>
              <a:ext uri="{FF2B5EF4-FFF2-40B4-BE49-F238E27FC236}">
                <a16:creationId xmlns:a16="http://schemas.microsoft.com/office/drawing/2014/main" id="{62826911-F095-3D3B-9CDD-B27ADB80D038}"/>
              </a:ext>
            </a:extLst>
          </p:cNvPr>
          <p:cNvSpPr/>
          <p:nvPr/>
        </p:nvSpPr>
        <p:spPr>
          <a:xfrm>
            <a:off x="609600" y="5481320"/>
            <a:ext cx="50800" cy="457200"/>
          </a:xfrm>
          <a:prstGeom prst="rect">
            <a:avLst/>
          </a:prstGeom>
          <a:solidFill>
            <a:srgbClr val="E09A9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Text 7">
            <a:extLst>
              <a:ext uri="{FF2B5EF4-FFF2-40B4-BE49-F238E27FC236}">
                <a16:creationId xmlns:a16="http://schemas.microsoft.com/office/drawing/2014/main" id="{4CD3AE67-DB5E-5CCB-5E06-34496D2970CE}"/>
              </a:ext>
            </a:extLst>
          </p:cNvPr>
          <p:cNvSpPr txBox="1"/>
          <p:nvPr/>
        </p:nvSpPr>
        <p:spPr>
          <a:xfrm>
            <a:off x="787400" y="5430520"/>
            <a:ext cx="5207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Экономическая блокада со стороны США и экономический кризис в стране</a:t>
            </a:r>
          </a:p>
        </p:txBody>
      </p:sp>
      <p:sp>
        <p:nvSpPr>
          <p:cNvPr id="11" name="Reason bar 1">
            <a:extLst>
              <a:ext uri="{FF2B5EF4-FFF2-40B4-BE49-F238E27FC236}">
                <a16:creationId xmlns:a16="http://schemas.microsoft.com/office/drawing/2014/main" id="{DAD01351-362E-E239-0956-AAD8C03A5C9A}"/>
              </a:ext>
            </a:extLst>
          </p:cNvPr>
          <p:cNvSpPr/>
          <p:nvPr/>
        </p:nvSpPr>
        <p:spPr>
          <a:xfrm>
            <a:off x="6197600" y="5481320"/>
            <a:ext cx="50800" cy="457200"/>
          </a:xfrm>
          <a:prstGeom prst="rect">
            <a:avLst/>
          </a:prstGeom>
          <a:solidFill>
            <a:srgbClr val="E09A9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Text 9">
            <a:extLst>
              <a:ext uri="{FF2B5EF4-FFF2-40B4-BE49-F238E27FC236}">
                <a16:creationId xmlns:a16="http://schemas.microsoft.com/office/drawing/2014/main" id="{E62ADB1A-71F4-F1BC-32A4-4A4882093DED}"/>
              </a:ext>
            </a:extLst>
          </p:cNvPr>
          <p:cNvSpPr txBox="1"/>
          <p:nvPr/>
        </p:nvSpPr>
        <p:spPr>
          <a:xfrm>
            <a:off x="6375400" y="5430520"/>
            <a:ext cx="5207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Раскол в рядах сторонников реформ (между социалистами и христианскими демократами)</a:t>
            </a:r>
          </a:p>
        </p:txBody>
      </p:sp>
      <p:sp>
        <p:nvSpPr>
          <p:cNvPr id="13" name="Reason bar 2">
            <a:extLst>
              <a:ext uri="{FF2B5EF4-FFF2-40B4-BE49-F238E27FC236}">
                <a16:creationId xmlns:a16="http://schemas.microsoft.com/office/drawing/2014/main" id="{42F66A03-A90F-0DDB-DC6E-261295E7C9FD}"/>
              </a:ext>
            </a:extLst>
          </p:cNvPr>
          <p:cNvSpPr/>
          <p:nvPr/>
        </p:nvSpPr>
        <p:spPr>
          <a:xfrm>
            <a:off x="609600" y="6141720"/>
            <a:ext cx="50800" cy="457200"/>
          </a:xfrm>
          <a:prstGeom prst="rect">
            <a:avLst/>
          </a:prstGeom>
          <a:solidFill>
            <a:srgbClr val="E09A9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 Text 11">
            <a:extLst>
              <a:ext uri="{FF2B5EF4-FFF2-40B4-BE49-F238E27FC236}">
                <a16:creationId xmlns:a16="http://schemas.microsoft.com/office/drawing/2014/main" id="{A43F670C-DFF3-4C69-0C2E-47A868FAEB86}"/>
              </a:ext>
            </a:extLst>
          </p:cNvPr>
          <p:cNvSpPr txBox="1"/>
          <p:nvPr/>
        </p:nvSpPr>
        <p:spPr>
          <a:xfrm>
            <a:off x="787400" y="6090920"/>
            <a:ext cx="5207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Отсутствие поддержки со стороны армии</a:t>
            </a:r>
          </a:p>
        </p:txBody>
      </p:sp>
      <p:sp>
        <p:nvSpPr>
          <p:cNvPr id="15" name="Reason bar 3">
            <a:extLst>
              <a:ext uri="{FF2B5EF4-FFF2-40B4-BE49-F238E27FC236}">
                <a16:creationId xmlns:a16="http://schemas.microsoft.com/office/drawing/2014/main" id="{C69871C9-0305-9D55-A9CC-92B2808B70E2}"/>
              </a:ext>
            </a:extLst>
          </p:cNvPr>
          <p:cNvSpPr/>
          <p:nvPr/>
        </p:nvSpPr>
        <p:spPr>
          <a:xfrm>
            <a:off x="6197600" y="6141720"/>
            <a:ext cx="50800" cy="457200"/>
          </a:xfrm>
          <a:prstGeom prst="rect">
            <a:avLst/>
          </a:prstGeom>
          <a:solidFill>
            <a:srgbClr val="E09A9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 Text 13">
            <a:extLst>
              <a:ext uri="{FF2B5EF4-FFF2-40B4-BE49-F238E27FC236}">
                <a16:creationId xmlns:a16="http://schemas.microsoft.com/office/drawing/2014/main" id="{D3F5718A-A71C-03E9-B97E-289E034AA132}"/>
              </a:ext>
            </a:extLst>
          </p:cNvPr>
          <p:cNvSpPr txBox="1"/>
          <p:nvPr/>
        </p:nvSpPr>
        <p:spPr>
          <a:xfrm>
            <a:off x="6375400" y="6090920"/>
            <a:ext cx="5207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Прямое вмешательство США через ЦРУ (операция «</a:t>
            </a:r>
            <a:r>
              <a:rPr lang="ru-RU" sz="1550" dirty="0" err="1">
                <a:solidFill>
                  <a:srgbClr val="F2E9D1"/>
                </a:solidFill>
                <a:latin typeface="Segoe UI" panose="020B0502040204020203" pitchFamily="34" charset="0"/>
              </a:rPr>
              <a:t>Fubelt</a:t>
            </a: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»)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2B3F7BFD-E232-D803-A364-9730DFF7DF3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703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F25B2C7-1396-1DDC-1197-9663F70AE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42062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Диктаторские режимы в странах Южной Америки</a:t>
            </a:r>
          </a:p>
        </p:txBody>
      </p:sp>
      <p:sp>
        <p:nvSpPr>
          <p:cNvPr id="3" name="South America map mount">
            <a:extLst>
              <a:ext uri="{FF2B5EF4-FFF2-40B4-BE49-F238E27FC236}">
                <a16:creationId xmlns:a16="http://schemas.microsoft.com/office/drawing/2014/main" id="{A7ACAF85-4BF6-DEED-328D-396C8782AB6A}"/>
              </a:ext>
            </a:extLst>
          </p:cNvPr>
          <p:cNvSpPr/>
          <p:nvPr/>
        </p:nvSpPr>
        <p:spPr>
          <a:xfrm>
            <a:off x="520700" y="1435100"/>
            <a:ext cx="3352800" cy="48768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South America map" descr="Южная Америка. Фрагмент политической карты Латинской Америки ЦРУ США, 1990 г.; кругами отмечены Чили, Аргентина, Уругвай, Боливия, Бразилия и Парагвай">
            <a:extLst>
              <a:ext uri="{FF2B5EF4-FFF2-40B4-BE49-F238E27FC236}">
                <a16:creationId xmlns:a16="http://schemas.microsoft.com/office/drawing/2014/main" id="{50C093EA-54B1-EB76-E069-80E193FBABF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4000"/>
            <a:ext cx="3175000" cy="4699000"/>
          </a:xfrm>
          <a:prstGeom prst="rect">
            <a:avLst/>
          </a:prstGeom>
        </p:spPr>
      </p:pic>
      <p:sp>
        <p:nvSpPr>
          <p:cNvPr id="6" name="Map marker ring">
            <a:extLst>
              <a:ext uri="{FF2B5EF4-FFF2-40B4-BE49-F238E27FC236}">
                <a16:creationId xmlns:a16="http://schemas.microsoft.com/office/drawing/2014/main" id="{AD25AE3D-8996-21CE-21FF-CD0852805C73}"/>
              </a:ext>
            </a:extLst>
          </p:cNvPr>
          <p:cNvSpPr/>
          <p:nvPr/>
        </p:nvSpPr>
        <p:spPr>
          <a:xfrm>
            <a:off x="1212850" y="4310888"/>
            <a:ext cx="177800" cy="177800"/>
          </a:xfrm>
          <a:prstGeom prst="ellipse">
            <a:avLst/>
          </a:prstGeom>
          <a:noFill/>
          <a:ln w="28575" cap="flat" cmpd="sng" algn="ctr">
            <a:solidFill>
              <a:srgbClr val="8C2F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Marker">
            <a:extLst>
              <a:ext uri="{FF2B5EF4-FFF2-40B4-BE49-F238E27FC236}">
                <a16:creationId xmlns:a16="http://schemas.microsoft.com/office/drawing/2014/main" id="{670E5996-278E-166A-7400-8492CE50BA30}"/>
              </a:ext>
            </a:extLst>
          </p:cNvPr>
          <p:cNvSpPr/>
          <p:nvPr/>
        </p:nvSpPr>
        <p:spPr>
          <a:xfrm>
            <a:off x="1270000" y="4368038"/>
            <a:ext cx="63500" cy="63500"/>
          </a:xfrm>
          <a:prstGeom prst="ellipse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Map marker ring">
            <a:extLst>
              <a:ext uri="{FF2B5EF4-FFF2-40B4-BE49-F238E27FC236}">
                <a16:creationId xmlns:a16="http://schemas.microsoft.com/office/drawing/2014/main" id="{37FC9CA2-3E3E-A0AC-83FD-1391C0588C3A}"/>
              </a:ext>
            </a:extLst>
          </p:cNvPr>
          <p:cNvSpPr/>
          <p:nvPr/>
        </p:nvSpPr>
        <p:spPr>
          <a:xfrm>
            <a:off x="1600200" y="4677410"/>
            <a:ext cx="177800" cy="177800"/>
          </a:xfrm>
          <a:prstGeom prst="ellipse">
            <a:avLst/>
          </a:prstGeom>
          <a:noFill/>
          <a:ln w="28575" cap="flat" cmpd="sng" algn="ctr">
            <a:solidFill>
              <a:srgbClr val="8C2F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4363C7FA-F430-C9FC-9603-B9992061EA29}"/>
              </a:ext>
            </a:extLst>
          </p:cNvPr>
          <p:cNvSpPr/>
          <p:nvPr/>
        </p:nvSpPr>
        <p:spPr>
          <a:xfrm>
            <a:off x="1657350" y="4734560"/>
            <a:ext cx="63500" cy="63500"/>
          </a:xfrm>
          <a:prstGeom prst="ellipse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ap marker ring">
            <a:extLst>
              <a:ext uri="{FF2B5EF4-FFF2-40B4-BE49-F238E27FC236}">
                <a16:creationId xmlns:a16="http://schemas.microsoft.com/office/drawing/2014/main" id="{60CD7A3E-E2E3-6B7C-2F0F-B8BBB1DF04D3}"/>
              </a:ext>
            </a:extLst>
          </p:cNvPr>
          <p:cNvSpPr/>
          <p:nvPr/>
        </p:nvSpPr>
        <p:spPr>
          <a:xfrm>
            <a:off x="2139950" y="4357878"/>
            <a:ext cx="177800" cy="177800"/>
          </a:xfrm>
          <a:prstGeom prst="ellipse">
            <a:avLst/>
          </a:prstGeom>
          <a:noFill/>
          <a:ln w="28575" cap="flat" cmpd="sng" algn="ctr">
            <a:solidFill>
              <a:srgbClr val="8C2F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D77A2361-0093-1929-D584-5660F79424C2}"/>
              </a:ext>
            </a:extLst>
          </p:cNvPr>
          <p:cNvSpPr/>
          <p:nvPr/>
        </p:nvSpPr>
        <p:spPr>
          <a:xfrm>
            <a:off x="2197100" y="4415028"/>
            <a:ext cx="63500" cy="63500"/>
          </a:xfrm>
          <a:prstGeom prst="ellipse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p marker ring">
            <a:extLst>
              <a:ext uri="{FF2B5EF4-FFF2-40B4-BE49-F238E27FC236}">
                <a16:creationId xmlns:a16="http://schemas.microsoft.com/office/drawing/2014/main" id="{C2F4CB49-714A-5454-7C49-8F28381F4802}"/>
              </a:ext>
            </a:extLst>
          </p:cNvPr>
          <p:cNvSpPr/>
          <p:nvPr/>
        </p:nvSpPr>
        <p:spPr>
          <a:xfrm>
            <a:off x="1752600" y="3361690"/>
            <a:ext cx="177800" cy="177800"/>
          </a:xfrm>
          <a:prstGeom prst="ellipse">
            <a:avLst/>
          </a:prstGeom>
          <a:noFill/>
          <a:ln w="28575" cap="flat" cmpd="sng" algn="ctr">
            <a:solidFill>
              <a:srgbClr val="8C2F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622F2FA9-6F4A-3C9C-62D5-6421E6F53DEC}"/>
              </a:ext>
            </a:extLst>
          </p:cNvPr>
          <p:cNvSpPr/>
          <p:nvPr/>
        </p:nvSpPr>
        <p:spPr>
          <a:xfrm>
            <a:off x="1809750" y="3418840"/>
            <a:ext cx="63500" cy="63500"/>
          </a:xfrm>
          <a:prstGeom prst="ellipse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p marker ring">
            <a:extLst>
              <a:ext uri="{FF2B5EF4-FFF2-40B4-BE49-F238E27FC236}">
                <a16:creationId xmlns:a16="http://schemas.microsoft.com/office/drawing/2014/main" id="{569F1B70-DF8D-CE34-3D51-F91F9A412412}"/>
              </a:ext>
            </a:extLst>
          </p:cNvPr>
          <p:cNvSpPr/>
          <p:nvPr/>
        </p:nvSpPr>
        <p:spPr>
          <a:xfrm>
            <a:off x="2581275" y="2887091"/>
            <a:ext cx="177800" cy="177800"/>
          </a:xfrm>
          <a:prstGeom prst="ellipse">
            <a:avLst/>
          </a:prstGeom>
          <a:noFill/>
          <a:ln w="28575" cap="flat" cmpd="sng" algn="ctr">
            <a:solidFill>
              <a:srgbClr val="8C2F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EB337A44-A500-2041-0166-E7CA930A50E1}"/>
              </a:ext>
            </a:extLst>
          </p:cNvPr>
          <p:cNvSpPr/>
          <p:nvPr/>
        </p:nvSpPr>
        <p:spPr>
          <a:xfrm>
            <a:off x="2638425" y="2944241"/>
            <a:ext cx="63500" cy="63500"/>
          </a:xfrm>
          <a:prstGeom prst="ellipse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ap marker ring">
            <a:extLst>
              <a:ext uri="{FF2B5EF4-FFF2-40B4-BE49-F238E27FC236}">
                <a16:creationId xmlns:a16="http://schemas.microsoft.com/office/drawing/2014/main" id="{5BFA264C-7339-02C8-6FBA-1C8BA51B30B6}"/>
              </a:ext>
            </a:extLst>
          </p:cNvPr>
          <p:cNvSpPr/>
          <p:nvPr/>
        </p:nvSpPr>
        <p:spPr>
          <a:xfrm>
            <a:off x="2041525" y="3765804"/>
            <a:ext cx="177800" cy="177800"/>
          </a:xfrm>
          <a:prstGeom prst="ellipse">
            <a:avLst/>
          </a:prstGeom>
          <a:noFill/>
          <a:ln w="28575" cap="flat" cmpd="sng" algn="ctr">
            <a:solidFill>
              <a:srgbClr val="8C2F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F9B65403-C647-F246-95E0-13BB9AAE8EA5}"/>
              </a:ext>
            </a:extLst>
          </p:cNvPr>
          <p:cNvSpPr/>
          <p:nvPr/>
        </p:nvSpPr>
        <p:spPr>
          <a:xfrm>
            <a:off x="2098675" y="3822954"/>
            <a:ext cx="63500" cy="63500"/>
          </a:xfrm>
          <a:prstGeom prst="ellipse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nochet" descr="Аугусто Пиночет, около 1974 г. Министерство иностранных дел Чили">
            <a:extLst>
              <a:ext uri="{FF2B5EF4-FFF2-40B4-BE49-F238E27FC236}">
                <a16:creationId xmlns:a16="http://schemas.microsoft.com/office/drawing/2014/main" id="{2989FA33-7401-90AD-3932-526925109B6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0" y="1473200"/>
            <a:ext cx="1270000" cy="15748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0" name="Pinochet ring">
            <a:extLst>
              <a:ext uri="{FF2B5EF4-FFF2-40B4-BE49-F238E27FC236}">
                <a16:creationId xmlns:a16="http://schemas.microsoft.com/office/drawing/2014/main" id="{E0C22035-C6E5-268C-08D3-952BFB7FBDFE}"/>
              </a:ext>
            </a:extLst>
          </p:cNvPr>
          <p:cNvSpPr/>
          <p:nvPr/>
        </p:nvSpPr>
        <p:spPr>
          <a:xfrm>
            <a:off x="10109200" y="1422400"/>
            <a:ext cx="1371600" cy="16764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 1">
            <a:extLst>
              <a:ext uri="{FF2B5EF4-FFF2-40B4-BE49-F238E27FC236}">
                <a16:creationId xmlns:a16="http://schemas.microsoft.com/office/drawing/2014/main" id="{ABFCF563-91A7-6F77-C1EE-5AB52F03D6F2}"/>
              </a:ext>
            </a:extLst>
          </p:cNvPr>
          <p:cNvSpPr txBox="1"/>
          <p:nvPr/>
        </p:nvSpPr>
        <p:spPr>
          <a:xfrm>
            <a:off x="4191000" y="928624"/>
            <a:ext cx="57150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25292A"/>
                </a:solidFill>
                <a:latin typeface="Segoe UI" panose="020B0502040204020203" pitchFamily="34" charset="0"/>
              </a:rPr>
              <a:t>В 1970-е гг. большинство стран Латинской Америки оказались под властью авторитарных правителей. Диктаторские режимы были установлены в Чили, Аргентине, Уругвае, Боливии, Бразилии и Парагвае.</a:t>
            </a:r>
          </a:p>
        </p:txBody>
      </p:sp>
      <p:sp>
        <p:nvSpPr>
          <p:cNvPr id="22" name="Text Text 2">
            <a:extLst>
              <a:ext uri="{FF2B5EF4-FFF2-40B4-BE49-F238E27FC236}">
                <a16:creationId xmlns:a16="http://schemas.microsoft.com/office/drawing/2014/main" id="{A4EEACE1-7865-B97C-C32F-6F549E2071AB}"/>
              </a:ext>
            </a:extLst>
          </p:cNvPr>
          <p:cNvSpPr txBox="1"/>
          <p:nvPr/>
        </p:nvSpPr>
        <p:spPr>
          <a:xfrm>
            <a:off x="4191000" y="1970024"/>
            <a:ext cx="5715000" cy="16941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"/>
              </a:spcAft>
            </a:pPr>
            <a:r>
              <a:rPr lang="ru-RU" sz="1700" dirty="0">
                <a:solidFill>
                  <a:srgbClr val="8C2F3A"/>
                </a:solidFill>
                <a:latin typeface="Segoe UI Semibold" panose="020B0702040204020203" pitchFamily="34" charset="0"/>
              </a:rPr>
              <a:t>Режим Пиночета в Чили (1973-1990)</a:t>
            </a:r>
          </a:p>
          <a:p>
            <a:pPr marL="279400" indent="-279400">
              <a:spcAft>
                <a:spcPts val="100"/>
              </a:spcAft>
              <a:buClr>
                <a:srgbClr val="8C2F3A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rgbClr val="25292A"/>
                </a:solidFill>
                <a:latin typeface="Segoe UI" panose="020B0502040204020203" pitchFamily="34" charset="0"/>
              </a:rPr>
              <a:t>Массовые репрессии против политических противников</a:t>
            </a:r>
          </a:p>
          <a:p>
            <a:pPr marL="279400" indent="-279400">
              <a:spcAft>
                <a:spcPts val="100"/>
              </a:spcAft>
              <a:buClr>
                <a:srgbClr val="8C2F3A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rgbClr val="25292A"/>
                </a:solidFill>
                <a:latin typeface="Segoe UI" panose="020B0502040204020203" pitchFamily="34" charset="0"/>
              </a:rPr>
              <a:t>Запрет политических партий и профсоюзов</a:t>
            </a:r>
          </a:p>
          <a:p>
            <a:pPr marL="279400" indent="-279400">
              <a:spcAft>
                <a:spcPts val="100"/>
              </a:spcAft>
              <a:buClr>
                <a:srgbClr val="8C2F3A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rgbClr val="25292A"/>
                </a:solidFill>
                <a:latin typeface="Segoe UI" panose="020B0502040204020203" pitchFamily="34" charset="0"/>
              </a:rPr>
              <a:t>Неолиберальные экономические реформы («чикагские мальчики»)</a:t>
            </a:r>
          </a:p>
          <a:p>
            <a:pPr marL="279400" indent="-279400">
              <a:spcAft>
                <a:spcPts val="100"/>
              </a:spcAft>
              <a:buClr>
                <a:srgbClr val="8C2F3A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rgbClr val="25292A"/>
                </a:solidFill>
                <a:latin typeface="Segoe UI" panose="020B0502040204020203" pitchFamily="34" charset="0"/>
              </a:rPr>
              <a:t>Приватизация государственного сектора</a:t>
            </a:r>
          </a:p>
          <a:p>
            <a:pPr marL="279400" indent="-279400">
              <a:spcAft>
                <a:spcPts val="100"/>
              </a:spcAft>
              <a:buClr>
                <a:srgbClr val="8C2F3A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00" dirty="0">
                <a:solidFill>
                  <a:srgbClr val="25292A"/>
                </a:solidFill>
                <a:latin typeface="Segoe UI" panose="020B0502040204020203" pitchFamily="34" charset="0"/>
              </a:rPr>
              <a:t>Привилегии иностранному капиталу</a:t>
            </a:r>
          </a:p>
        </p:txBody>
      </p:sp>
      <p:sp>
        <p:nvSpPr>
          <p:cNvPr id="23" name="Definition card">
            <a:extLst>
              <a:ext uri="{FF2B5EF4-FFF2-40B4-BE49-F238E27FC236}">
                <a16:creationId xmlns:a16="http://schemas.microsoft.com/office/drawing/2014/main" id="{A8A8D643-015F-BE48-5FB1-AFA4A5B26379}"/>
              </a:ext>
            </a:extLst>
          </p:cNvPr>
          <p:cNvSpPr/>
          <p:nvPr/>
        </p:nvSpPr>
        <p:spPr>
          <a:xfrm>
            <a:off x="4191000" y="3791204"/>
            <a:ext cx="7391400" cy="1112520"/>
          </a:xfrm>
          <a:prstGeom prst="roundRect">
            <a:avLst>
              <a:gd name="adj" fmla="val 6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 Text 9">
            <a:extLst>
              <a:ext uri="{FF2B5EF4-FFF2-40B4-BE49-F238E27FC236}">
                <a16:creationId xmlns:a16="http://schemas.microsoft.com/office/drawing/2014/main" id="{61D847BE-BA4B-47C0-53F2-831EBB041CBB}"/>
              </a:ext>
            </a:extLst>
          </p:cNvPr>
          <p:cNvSpPr txBox="1"/>
          <p:nvPr/>
        </p:nvSpPr>
        <p:spPr>
          <a:xfrm>
            <a:off x="4368800" y="3905504"/>
            <a:ext cx="7035800" cy="883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dirty="0">
                <a:solidFill>
                  <a:srgbClr val="10342D"/>
                </a:solidFill>
                <a:latin typeface="Segoe UI Semibold" panose="020B0702040204020203" pitchFamily="34" charset="0"/>
              </a:rPr>
              <a:t>Монетаризм</a:t>
            </a:r>
            <a:r>
              <a:rPr lang="ru-RU" sz="1450" dirty="0">
                <a:solidFill>
                  <a:srgbClr val="25292A"/>
                </a:solidFill>
                <a:latin typeface="Segoe UI" panose="020B0502040204020203" pitchFamily="34" charset="0"/>
              </a:rPr>
              <a:t> — экономическая теория, согласно которой экономическое процветание может быть обеспечено свободным рыночным соревнованием частных компаний при минимальном государственном вмешательстве в экономику.</a:t>
            </a:r>
          </a:p>
        </p:txBody>
      </p:sp>
      <p:sp>
        <p:nvSpPr>
          <p:cNvPr id="25" name="Text Text 11">
            <a:extLst>
              <a:ext uri="{FF2B5EF4-FFF2-40B4-BE49-F238E27FC236}">
                <a16:creationId xmlns:a16="http://schemas.microsoft.com/office/drawing/2014/main" id="{35684D48-0120-CAF4-7BD2-27A987E22495}"/>
              </a:ext>
            </a:extLst>
          </p:cNvPr>
          <p:cNvSpPr txBox="1"/>
          <p:nvPr/>
        </p:nvSpPr>
        <p:spPr>
          <a:xfrm>
            <a:off x="4191000" y="5030724"/>
            <a:ext cx="7391400" cy="1376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450" dirty="0">
                <a:solidFill>
                  <a:srgbClr val="25292A"/>
                </a:solidFill>
                <a:latin typeface="Segoe UI" panose="020B0502040204020203" pitchFamily="34" charset="0"/>
              </a:rPr>
              <a:t>Подобные диктаторские режимы, защищавшие интересы олигархии и иностранного капитала, существовали в большинстве стран региона.</a:t>
            </a:r>
          </a:p>
          <a:p>
            <a:pPr>
              <a:spcAft>
                <a:spcPts val="400"/>
              </a:spcAft>
            </a:pPr>
            <a:r>
              <a:rPr lang="ru-RU" sz="1450" dirty="0">
                <a:solidFill>
                  <a:srgbClr val="25292A"/>
                </a:solidFill>
                <a:latin typeface="Segoe UI" panose="020B0502040204020203" pitchFamily="34" charset="0"/>
              </a:rPr>
              <a:t>Экономические реформы Пиночета первоначально привели к росту экономики, но </a:t>
            </a:r>
            <a:r>
              <a:rPr lang="ru-RU" sz="1450" b="1" dirty="0">
                <a:solidFill>
                  <a:srgbClr val="8C2F3A"/>
                </a:solidFill>
                <a:latin typeface="Segoe UI" panose="020B0502040204020203" pitchFamily="34" charset="0"/>
              </a:rPr>
              <a:t>в 1982 г.</a:t>
            </a:r>
            <a:r>
              <a:rPr lang="ru-RU" sz="1450" dirty="0">
                <a:solidFill>
                  <a:srgbClr val="25292A"/>
                </a:solidFill>
                <a:latin typeface="Segoe UI" panose="020B0502040204020203" pitchFamily="34" charset="0"/>
              </a:rPr>
              <a:t> система рухнула из-за мирового экономического кризиса. Национальная валюта была обесценена, многие предприятия оказались на грани банкротства, безработица достигла трети трудоспособного населения.</a:t>
            </a:r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0BA1EFEB-3766-5550-7512-AE22E1C0BD8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4E535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4E535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769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6455114-7C65-D146-590B-B684EE47A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6604000" cy="953389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Фолклендская война и кризис диктатур</a:t>
            </a:r>
          </a:p>
        </p:txBody>
      </p:sp>
      <p:sp>
        <p:nvSpPr>
          <p:cNvPr id="3" name="Falklands 1982 map mount">
            <a:extLst>
              <a:ext uri="{FF2B5EF4-FFF2-40B4-BE49-F238E27FC236}">
                <a16:creationId xmlns:a16="http://schemas.microsoft.com/office/drawing/2014/main" id="{5626AFF1-F8B8-51CE-ADF3-DA51AFA55EE9}"/>
              </a:ext>
            </a:extLst>
          </p:cNvPr>
          <p:cNvSpPr/>
          <p:nvPr/>
        </p:nvSpPr>
        <p:spPr>
          <a:xfrm>
            <a:off x="7333903" y="1181100"/>
            <a:ext cx="4337397" cy="33528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Falklands 1982 map" descr="Фолклендская (Мальвинская) кампания 1982 г. — карта передвижений сторон. Военная академия США (Вест-Пойнт)">
            <a:extLst>
              <a:ext uri="{FF2B5EF4-FFF2-40B4-BE49-F238E27FC236}">
                <a16:creationId xmlns:a16="http://schemas.microsoft.com/office/drawing/2014/main" id="{EC29B73D-43F5-5724-D7B9-EF3163B9DDE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803" y="1270000"/>
            <a:ext cx="4159597" cy="3175000"/>
          </a:xfrm>
          <a:prstGeom prst="rect">
            <a:avLst/>
          </a:prstGeom>
        </p:spPr>
      </p:pic>
      <p:pic>
        <p:nvPicPr>
          <p:cNvPr id="7" name="Argentine soldiers 1982" descr="Аргентинские солдаты на Мальвинских островах, 1982 г. Фото Д. Гарсии, Главный архив Аргентины">
            <a:extLst>
              <a:ext uri="{FF2B5EF4-FFF2-40B4-BE49-F238E27FC236}">
                <a16:creationId xmlns:a16="http://schemas.microsoft.com/office/drawing/2014/main" id="{CC2B4EE3-6F10-F038-5789-DFC59021A18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4724400"/>
            <a:ext cx="2032000" cy="1778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9" name="Chile plebiscite 1988" descr="Сантьяго после победы варианта «Нет» на плебисците, 6 октября 1988 г.">
            <a:extLst>
              <a:ext uri="{FF2B5EF4-FFF2-40B4-BE49-F238E27FC236}">
                <a16:creationId xmlns:a16="http://schemas.microsoft.com/office/drawing/2014/main" id="{F5183E6E-BACF-8369-2172-DCF3367D1CF8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0" y="4724400"/>
            <a:ext cx="2032000" cy="1778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Text 2">
            <a:extLst>
              <a:ext uri="{FF2B5EF4-FFF2-40B4-BE49-F238E27FC236}">
                <a16:creationId xmlns:a16="http://schemas.microsoft.com/office/drawing/2014/main" id="{5E068850-D870-E611-4B96-461E52B90EFB}"/>
              </a:ext>
            </a:extLst>
          </p:cNvPr>
          <p:cNvSpPr txBox="1"/>
          <p:nvPr/>
        </p:nvSpPr>
        <p:spPr>
          <a:xfrm>
            <a:off x="609600" y="1410589"/>
            <a:ext cx="6477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A9BDB0"/>
                </a:solidFill>
                <a:latin typeface="Segoe UI" panose="020B0502040204020203" pitchFamily="34" charset="0"/>
              </a:rPr>
              <a:t>В 1980-е гг. диктаторские режимы в странах Южной Америки начали терять поддержку населения. Экономический кризис и международная изоляция ослабили их позиции.</a:t>
            </a:r>
          </a:p>
        </p:txBody>
      </p:sp>
      <p:sp>
        <p:nvSpPr>
          <p:cNvPr id="11" name="Key date frame">
            <a:extLst>
              <a:ext uri="{FF2B5EF4-FFF2-40B4-BE49-F238E27FC236}">
                <a16:creationId xmlns:a16="http://schemas.microsoft.com/office/drawing/2014/main" id="{F8E37E83-67F1-0DF3-C501-D8C7634D566D}"/>
              </a:ext>
            </a:extLst>
          </p:cNvPr>
          <p:cNvSpPr/>
          <p:nvPr/>
        </p:nvSpPr>
        <p:spPr>
          <a:xfrm>
            <a:off x="609600" y="2269109"/>
            <a:ext cx="6477000" cy="721360"/>
          </a:xfrm>
          <a:prstGeom prst="roundRect">
            <a:avLst>
              <a:gd name="adj" fmla="val 12000"/>
            </a:avLst>
          </a:prstGeom>
          <a:solidFill>
            <a:srgbClr val="2B2A1F"/>
          </a:solidFill>
          <a:ln w="12700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Text 4">
            <a:extLst>
              <a:ext uri="{FF2B5EF4-FFF2-40B4-BE49-F238E27FC236}">
                <a16:creationId xmlns:a16="http://schemas.microsoft.com/office/drawing/2014/main" id="{9CF23126-7C42-53D7-5BFA-3C2D78D9D696}"/>
              </a:ext>
            </a:extLst>
          </p:cNvPr>
          <p:cNvSpPr txBox="1"/>
          <p:nvPr/>
        </p:nvSpPr>
        <p:spPr>
          <a:xfrm>
            <a:off x="812800" y="2370709"/>
            <a:ext cx="60706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A9BDB0"/>
                </a:solidFill>
                <a:latin typeface="Segoe UI Semibold" panose="020B0702040204020203" pitchFamily="34" charset="0"/>
              </a:rPr>
              <a:t>Важная дата:</a:t>
            </a: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 </a:t>
            </a:r>
            <a:r>
              <a:rPr lang="ru-RU" sz="185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1982 г.</a:t>
            </a: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 — Фолклендская война между Аргентиной и Великобританией</a:t>
            </a:r>
          </a:p>
        </p:txBody>
      </p:sp>
      <p:sp>
        <p:nvSpPr>
          <p:cNvPr id="13" name="Text Text 5">
            <a:extLst>
              <a:ext uri="{FF2B5EF4-FFF2-40B4-BE49-F238E27FC236}">
                <a16:creationId xmlns:a16="http://schemas.microsoft.com/office/drawing/2014/main" id="{8F9CC92F-B6C6-23EF-451D-9A27929D0A1B}"/>
              </a:ext>
            </a:extLst>
          </p:cNvPr>
          <p:cNvSpPr txBox="1"/>
          <p:nvPr/>
        </p:nvSpPr>
        <p:spPr>
          <a:xfrm>
            <a:off x="609600" y="3117469"/>
            <a:ext cx="6477000" cy="342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Военная хунта Аргентины попыталась укрепить свою популярность, вернув стране спорные Фолклендские (Мальвинские) острова, которые контролировала Великобритания. Аргентинский десант высадился на островах, но британские войска разгромили его.</a:t>
            </a:r>
          </a:p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Поражение в войне привело к падению военной хунты в Аргентине </a:t>
            </a:r>
            <a:r>
              <a:rPr lang="ru-RU" sz="1500" dirty="0">
                <a:solidFill>
                  <a:srgbClr val="E9BD73"/>
                </a:solidFill>
                <a:latin typeface="Segoe UI Semibold" panose="020B0702040204020203" pitchFamily="34" charset="0"/>
              </a:rPr>
              <a:t>в 1983 г.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</a:t>
            </a:r>
            <a:r>
              <a:rPr lang="ru-RU" sz="1500" dirty="0">
                <a:solidFill>
                  <a:srgbClr val="E9BD73"/>
                </a:solidFill>
                <a:latin typeface="Segoe UI Semibold" panose="020B0702040204020203" pitchFamily="34" charset="0"/>
              </a:rPr>
              <a:t>В 1985 г.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военные передали власть демократически избранным правительствам в Бразилии и Уругвае.</a:t>
            </a:r>
          </a:p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E9BD73"/>
                </a:solidFill>
                <a:latin typeface="Segoe UI Semibold" panose="020B0702040204020203" pitchFamily="34" charset="0"/>
              </a:rPr>
              <a:t>В 1988 г.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в Чили прошел референдум, на котором большинство граждан проголосовало против продления полномочий Пиночета. </a:t>
            </a:r>
            <a:r>
              <a:rPr lang="ru-RU" sz="1500" dirty="0">
                <a:solidFill>
                  <a:srgbClr val="E9BD73"/>
                </a:solidFill>
                <a:latin typeface="Segoe UI Semibold" panose="020B0702040204020203" pitchFamily="34" charset="0"/>
              </a:rPr>
              <a:t>В 1989 г.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диктатор ушел в отставку, сохранив за собой пост главнокомандующего армией и личную неприкосновенность.</a:t>
            </a:r>
          </a:p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Демократизация проходила под давлением международной общественности и средних слоев населения, но зависимость стран региона от США сохранилась.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B06451A1-296B-FD39-1571-BE15DCD33C6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059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D6544C6-989C-C10B-D65D-27D70356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4486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«Левый поворот» в Латинской Америке в начале XXI века</a:t>
            </a:r>
          </a:p>
        </p:txBody>
      </p:sp>
      <p:pic>
        <p:nvPicPr>
          <p:cNvPr id="4" name="Hugo Chavez" descr="Уго Чавес, 2003 г. Фото В. Соареса, Agência Brasil">
            <a:extLst>
              <a:ext uri="{FF2B5EF4-FFF2-40B4-BE49-F238E27FC236}">
                <a16:creationId xmlns:a16="http://schemas.microsoft.com/office/drawing/2014/main" id="{56764190-0FA7-F7C8-BCCF-D5A661D1A3C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78000"/>
            <a:ext cx="1168400" cy="14732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Hugo Chavez ring">
            <a:extLst>
              <a:ext uri="{FF2B5EF4-FFF2-40B4-BE49-F238E27FC236}">
                <a16:creationId xmlns:a16="http://schemas.microsoft.com/office/drawing/2014/main" id="{EA5B3AD8-DA56-486E-F81F-2A78BDCC71C0}"/>
              </a:ext>
            </a:extLst>
          </p:cNvPr>
          <p:cNvSpPr/>
          <p:nvPr/>
        </p:nvSpPr>
        <p:spPr>
          <a:xfrm>
            <a:off x="558800" y="1727200"/>
            <a:ext cx="1270000" cy="15748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Evo Morales" descr="Эво Моралес, 2006 г.">
            <a:extLst>
              <a:ext uri="{FF2B5EF4-FFF2-40B4-BE49-F238E27FC236}">
                <a16:creationId xmlns:a16="http://schemas.microsoft.com/office/drawing/2014/main" id="{F77ECB6A-E6A7-7952-F221-EDB5FD16A54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00" y="1778000"/>
            <a:ext cx="1168400" cy="14732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Evo Morales ring">
            <a:extLst>
              <a:ext uri="{FF2B5EF4-FFF2-40B4-BE49-F238E27FC236}">
                <a16:creationId xmlns:a16="http://schemas.microsoft.com/office/drawing/2014/main" id="{16BD7A2E-B1CE-4637-D0A8-2210CBAEF2D1}"/>
              </a:ext>
            </a:extLst>
          </p:cNvPr>
          <p:cNvSpPr/>
          <p:nvPr/>
        </p:nvSpPr>
        <p:spPr>
          <a:xfrm>
            <a:off x="4318000" y="1727200"/>
            <a:ext cx="1270000" cy="15748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Daniel Ortega" descr="Даниэль Ортега">
            <a:extLst>
              <a:ext uri="{FF2B5EF4-FFF2-40B4-BE49-F238E27FC236}">
                <a16:creationId xmlns:a16="http://schemas.microsoft.com/office/drawing/2014/main" id="{F6FC44FB-5E3C-937A-254E-ED0DB82E374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778000"/>
            <a:ext cx="1168400" cy="14732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Daniel Ortega ring">
            <a:extLst>
              <a:ext uri="{FF2B5EF4-FFF2-40B4-BE49-F238E27FC236}">
                <a16:creationId xmlns:a16="http://schemas.microsoft.com/office/drawing/2014/main" id="{33115422-1900-E212-D7C4-A6DCFFEF4F9A}"/>
              </a:ext>
            </a:extLst>
          </p:cNvPr>
          <p:cNvSpPr/>
          <p:nvPr/>
        </p:nvSpPr>
        <p:spPr>
          <a:xfrm>
            <a:off x="8077200" y="1727200"/>
            <a:ext cx="1270000" cy="15748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03821ABD-971D-DCCA-8E6F-3A2B81BD0958}"/>
              </a:ext>
            </a:extLst>
          </p:cNvPr>
          <p:cNvSpPr txBox="1"/>
          <p:nvPr/>
        </p:nvSpPr>
        <p:spPr>
          <a:xfrm>
            <a:off x="609600" y="880492"/>
            <a:ext cx="10972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A9BDB0"/>
                </a:solidFill>
                <a:latin typeface="Segoe UI" panose="020B0502040204020203" pitchFamily="34" charset="0"/>
              </a:rPr>
              <a:t>На рубеже XX-XXI веков в Латинской Америке усилились левые силы, выступающие за социализм и против империалистического господства США.</a:t>
            </a:r>
          </a:p>
        </p:txBody>
      </p:sp>
      <p:sp>
        <p:nvSpPr>
          <p:cNvPr id="13" name="Text Text 4">
            <a:extLst>
              <a:ext uri="{FF2B5EF4-FFF2-40B4-BE49-F238E27FC236}">
                <a16:creationId xmlns:a16="http://schemas.microsoft.com/office/drawing/2014/main" id="{2A3FBE46-01E4-4641-183C-22F9CE0CF068}"/>
              </a:ext>
            </a:extLst>
          </p:cNvPr>
          <p:cNvSpPr txBox="1"/>
          <p:nvPr/>
        </p:nvSpPr>
        <p:spPr>
          <a:xfrm>
            <a:off x="1981200" y="2235200"/>
            <a:ext cx="2032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E9A07E"/>
                </a:solidFill>
                <a:latin typeface="Bahnschrift SemiBold" panose="020B0502040204020203" pitchFamily="34" charset="0"/>
              </a:rPr>
              <a:t>Венесуэла</a:t>
            </a:r>
          </a:p>
        </p:txBody>
      </p:sp>
      <p:sp>
        <p:nvSpPr>
          <p:cNvPr id="14" name="Text Text 5">
            <a:extLst>
              <a:ext uri="{FF2B5EF4-FFF2-40B4-BE49-F238E27FC236}">
                <a16:creationId xmlns:a16="http://schemas.microsoft.com/office/drawing/2014/main" id="{3617DE82-C967-A505-C3C9-E021200EBA96}"/>
              </a:ext>
            </a:extLst>
          </p:cNvPr>
          <p:cNvSpPr txBox="1"/>
          <p:nvPr/>
        </p:nvSpPr>
        <p:spPr>
          <a:xfrm>
            <a:off x="609600" y="3429000"/>
            <a:ext cx="34544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E9A07E"/>
                </a:solidFill>
                <a:latin typeface="Segoe UI Semibold" panose="020B0702040204020203" pitchFamily="34" charset="0"/>
              </a:rPr>
              <a:t>В 1999 г.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президентом стал Уго Чавес, провозгласивший курс на построение «социализма XXI века». Он использовал доходы от нефти для помощи бедному населению, проводил аграрную реформу. После смерти Чавеса </a:t>
            </a:r>
            <a:r>
              <a:rPr lang="ru-RU" sz="1500" dirty="0">
                <a:solidFill>
                  <a:srgbClr val="E9A07E"/>
                </a:solidFill>
                <a:latin typeface="Segoe UI Semibold" panose="020B0702040204020203" pitchFamily="34" charset="0"/>
              </a:rPr>
              <a:t>в 2013 г.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его курс продолжил Николас Мадуро.</a:t>
            </a:r>
          </a:p>
        </p:txBody>
      </p:sp>
      <p:sp>
        <p:nvSpPr>
          <p:cNvPr id="15" name="Text Text 8">
            <a:extLst>
              <a:ext uri="{FF2B5EF4-FFF2-40B4-BE49-F238E27FC236}">
                <a16:creationId xmlns:a16="http://schemas.microsoft.com/office/drawing/2014/main" id="{18C4FD99-AAC7-3BB1-8A60-10BD2A9BCFCE}"/>
              </a:ext>
            </a:extLst>
          </p:cNvPr>
          <p:cNvSpPr txBox="1"/>
          <p:nvPr/>
        </p:nvSpPr>
        <p:spPr>
          <a:xfrm>
            <a:off x="5740400" y="2235200"/>
            <a:ext cx="2032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Боливия</a:t>
            </a:r>
          </a:p>
        </p:txBody>
      </p:sp>
      <p:sp>
        <p:nvSpPr>
          <p:cNvPr id="16" name="Text Text 9">
            <a:extLst>
              <a:ext uri="{FF2B5EF4-FFF2-40B4-BE49-F238E27FC236}">
                <a16:creationId xmlns:a16="http://schemas.microsoft.com/office/drawing/2014/main" id="{72D2EF38-D02D-F8A8-711E-EB3FFC864520}"/>
              </a:ext>
            </a:extLst>
          </p:cNvPr>
          <p:cNvSpPr txBox="1"/>
          <p:nvPr/>
        </p:nvSpPr>
        <p:spPr>
          <a:xfrm>
            <a:off x="4368800" y="3429000"/>
            <a:ext cx="34544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E9BD73"/>
                </a:solidFill>
                <a:latin typeface="Segoe UI Semibold" panose="020B0702040204020203" pitchFamily="34" charset="0"/>
              </a:rPr>
              <a:t>В 2005 г.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президентом был избран </a:t>
            </a:r>
            <a:r>
              <a:rPr lang="ru-RU" sz="1500" dirty="0" err="1">
                <a:solidFill>
                  <a:srgbClr val="F2E9D1"/>
                </a:solidFill>
                <a:latin typeface="Segoe UI" panose="020B0502040204020203" pitchFamily="34" charset="0"/>
              </a:rPr>
              <a:t>Эво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Моралес, первый представитель коренных народов на этом посту. Он национализировал добычу газа и провел социальные реформы. </a:t>
            </a:r>
            <a:r>
              <a:rPr lang="ru-RU" sz="1500" dirty="0">
                <a:solidFill>
                  <a:srgbClr val="E9BD73"/>
                </a:solidFill>
                <a:latin typeface="Segoe UI Semibold" panose="020B0702040204020203" pitchFamily="34" charset="0"/>
              </a:rPr>
              <a:t>В 2019 г.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был свергнут, но </a:t>
            </a:r>
            <a:r>
              <a:rPr lang="ru-RU" sz="1500" dirty="0">
                <a:solidFill>
                  <a:srgbClr val="E9BD73"/>
                </a:solidFill>
                <a:latin typeface="Segoe UI Semibold" panose="020B0702040204020203" pitchFamily="34" charset="0"/>
              </a:rPr>
              <a:t>в 2020 г.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к власти пришел его последователь Луис Арсе.</a:t>
            </a:r>
          </a:p>
        </p:txBody>
      </p:sp>
      <p:sp>
        <p:nvSpPr>
          <p:cNvPr id="17" name="Text Text 12">
            <a:extLst>
              <a:ext uri="{FF2B5EF4-FFF2-40B4-BE49-F238E27FC236}">
                <a16:creationId xmlns:a16="http://schemas.microsoft.com/office/drawing/2014/main" id="{6F4F62E6-77D4-2639-A643-D7528AFDED36}"/>
              </a:ext>
            </a:extLst>
          </p:cNvPr>
          <p:cNvSpPr txBox="1"/>
          <p:nvPr/>
        </p:nvSpPr>
        <p:spPr>
          <a:xfrm>
            <a:off x="9499600" y="2235200"/>
            <a:ext cx="2032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8FD0C8"/>
                </a:solidFill>
                <a:latin typeface="Bahnschrift SemiBold" panose="020B0502040204020203" pitchFamily="34" charset="0"/>
              </a:rPr>
              <a:t>Никарагуа</a:t>
            </a:r>
          </a:p>
        </p:txBody>
      </p:sp>
      <p:sp>
        <p:nvSpPr>
          <p:cNvPr id="18" name="Text Text 13">
            <a:extLst>
              <a:ext uri="{FF2B5EF4-FFF2-40B4-BE49-F238E27FC236}">
                <a16:creationId xmlns:a16="http://schemas.microsoft.com/office/drawing/2014/main" id="{26BE7002-B518-E2C1-183E-70D50074D3C7}"/>
              </a:ext>
            </a:extLst>
          </p:cNvPr>
          <p:cNvSpPr txBox="1"/>
          <p:nvPr/>
        </p:nvSpPr>
        <p:spPr>
          <a:xfrm>
            <a:off x="8128000" y="3429000"/>
            <a:ext cx="34544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8FD0C8"/>
                </a:solidFill>
                <a:latin typeface="Segoe UI Semibold" panose="020B0702040204020203" pitchFamily="34" charset="0"/>
              </a:rPr>
              <a:t>В 2006 г.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к власти вернулся лидер сандинистов Даниэль Ортега, также взявший курс на построение социализма.</a:t>
            </a: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7F256C69-56A6-E476-5393-1A05EE5914AF}"/>
              </a:ext>
            </a:extLst>
          </p:cNvPr>
          <p:cNvSpPr txBox="1"/>
          <p:nvPr/>
        </p:nvSpPr>
        <p:spPr>
          <a:xfrm>
            <a:off x="609600" y="5334000"/>
            <a:ext cx="109728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Левые силы также приходили к власти в Бразилии, Аргентине, Эквадоре, Чили, Перу, Уругвае, Парагвае и Сальвадоре, но их положение было неустойчивым из-за экономических проблем и давления со стороны США.</a:t>
            </a:r>
          </a:p>
        </p:txBody>
      </p:sp>
      <p:sp>
        <p:nvSpPr>
          <p:cNvPr id="20" name="Key date frame">
            <a:extLst>
              <a:ext uri="{FF2B5EF4-FFF2-40B4-BE49-F238E27FC236}">
                <a16:creationId xmlns:a16="http://schemas.microsoft.com/office/drawing/2014/main" id="{F57F9D6A-8737-B8C2-05EE-F15A1CB3FC51}"/>
              </a:ext>
            </a:extLst>
          </p:cNvPr>
          <p:cNvSpPr/>
          <p:nvPr/>
        </p:nvSpPr>
        <p:spPr>
          <a:xfrm>
            <a:off x="609600" y="5892800"/>
            <a:ext cx="10972800" cy="706120"/>
          </a:xfrm>
          <a:prstGeom prst="roundRect">
            <a:avLst>
              <a:gd name="adj" fmla="val 12000"/>
            </a:avLst>
          </a:prstGeom>
          <a:solidFill>
            <a:srgbClr val="2B2A1F"/>
          </a:solidFill>
          <a:ln w="12700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 Text 16">
            <a:extLst>
              <a:ext uri="{FF2B5EF4-FFF2-40B4-BE49-F238E27FC236}">
                <a16:creationId xmlns:a16="http://schemas.microsoft.com/office/drawing/2014/main" id="{7DA53574-F5F3-00D4-96DA-5A197A1C4135}"/>
              </a:ext>
            </a:extLst>
          </p:cNvPr>
          <p:cNvSpPr txBox="1"/>
          <p:nvPr/>
        </p:nvSpPr>
        <p:spPr>
          <a:xfrm>
            <a:off x="812800" y="5994400"/>
            <a:ext cx="10566400" cy="502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A9BDB0"/>
                </a:solidFill>
                <a:latin typeface="Segoe UI Semibold" panose="020B0702040204020203" pitchFamily="34" charset="0"/>
              </a:rPr>
              <a:t>Важная дата: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</a:t>
            </a:r>
            <a:r>
              <a:rPr lang="ru-RU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2005 г.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— создан Боливарианский альянс для народов нашей Америки (АЛБА) по инициативе Кубы и Венесуэлы</a:t>
            </a:r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0BBCF15A-5008-DA64-257B-0119E25B2D7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218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65D6CC2-C466-D361-178E-7AB75806C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4486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Интеграционные процессы в Латинской Америке</a:t>
            </a:r>
          </a:p>
        </p:txBody>
      </p:sp>
      <p:pic>
        <p:nvPicPr>
          <p:cNvPr id="4" name="CELAC Caracas 2011" descr="Открытие первого саммита Сообщества латиноамериканских и карибских государств (СЕЛАК), Каракас, 2 декабря 2011 г.">
            <a:extLst>
              <a:ext uri="{FF2B5EF4-FFF2-40B4-BE49-F238E27FC236}">
                <a16:creationId xmlns:a16="http://schemas.microsoft.com/office/drawing/2014/main" id="{7DB78888-39AC-4CCA-34B5-4E8F578BB50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422400"/>
            <a:ext cx="3810000" cy="25908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6DA4D248-3338-A05C-041F-43AAF490C20C}"/>
              </a:ext>
            </a:extLst>
          </p:cNvPr>
          <p:cNvSpPr txBox="1"/>
          <p:nvPr/>
        </p:nvSpPr>
        <p:spPr>
          <a:xfrm>
            <a:off x="609600" y="880492"/>
            <a:ext cx="10972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A9BDB0"/>
                </a:solidFill>
                <a:latin typeface="Segoe UI" panose="020B0502040204020203" pitchFamily="34" charset="0"/>
              </a:rPr>
              <a:t>В начале XXI века страны Латинской Америки активизировали интеграционные процессы, стремясь снизить зависимость от США и укрепить региональное сотрудничество.</a:t>
            </a:r>
          </a:p>
        </p:txBody>
      </p:sp>
      <p:cxnSp>
        <p:nvCxnSpPr>
          <p:cNvPr id="6" name="Timeline">
            <a:extLst>
              <a:ext uri="{FF2B5EF4-FFF2-40B4-BE49-F238E27FC236}">
                <a16:creationId xmlns:a16="http://schemas.microsoft.com/office/drawing/2014/main" id="{29F356CF-31E9-F37C-64B6-6C762101017F}"/>
              </a:ext>
            </a:extLst>
          </p:cNvPr>
          <p:cNvCxnSpPr/>
          <p:nvPr/>
        </p:nvCxnSpPr>
        <p:spPr>
          <a:xfrm>
            <a:off x="838200" y="1625600"/>
            <a:ext cx="0" cy="294640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arker">
            <a:extLst>
              <a:ext uri="{FF2B5EF4-FFF2-40B4-BE49-F238E27FC236}">
                <a16:creationId xmlns:a16="http://schemas.microsoft.com/office/drawing/2014/main" id="{E14B3977-9D3C-2E0A-F0D5-8A41A87214AE}"/>
              </a:ext>
            </a:extLst>
          </p:cNvPr>
          <p:cNvSpPr/>
          <p:nvPr/>
        </p:nvSpPr>
        <p:spPr>
          <a:xfrm>
            <a:off x="768350" y="1606550"/>
            <a:ext cx="139700" cy="1397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Text 6">
            <a:extLst>
              <a:ext uri="{FF2B5EF4-FFF2-40B4-BE49-F238E27FC236}">
                <a16:creationId xmlns:a16="http://schemas.microsoft.com/office/drawing/2014/main" id="{FF3A6C32-0FC2-89C0-04E6-34E10CBDE687}"/>
              </a:ext>
            </a:extLst>
          </p:cNvPr>
          <p:cNvSpPr txBox="1"/>
          <p:nvPr/>
        </p:nvSpPr>
        <p:spPr>
          <a:xfrm>
            <a:off x="1066800" y="1524000"/>
            <a:ext cx="1016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1948 г.</a:t>
            </a:r>
          </a:p>
        </p:txBody>
      </p:sp>
      <p:sp>
        <p:nvSpPr>
          <p:cNvPr id="9" name="Text Text 7">
            <a:extLst>
              <a:ext uri="{FF2B5EF4-FFF2-40B4-BE49-F238E27FC236}">
                <a16:creationId xmlns:a16="http://schemas.microsoft.com/office/drawing/2014/main" id="{96263DA1-B93C-79F4-75D1-13F3489DCDDD}"/>
              </a:ext>
            </a:extLst>
          </p:cNvPr>
          <p:cNvSpPr txBox="1"/>
          <p:nvPr/>
        </p:nvSpPr>
        <p:spPr>
          <a:xfrm>
            <a:off x="2133600" y="1549400"/>
            <a:ext cx="53340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Организации американских государств (ОАГ)</a:t>
            </a:r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1C895C78-7222-0124-57F4-9266D51BEE49}"/>
              </a:ext>
            </a:extLst>
          </p:cNvPr>
          <p:cNvSpPr/>
          <p:nvPr/>
        </p:nvSpPr>
        <p:spPr>
          <a:xfrm>
            <a:off x="768350" y="2114550"/>
            <a:ext cx="139700" cy="1397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Text 11">
            <a:extLst>
              <a:ext uri="{FF2B5EF4-FFF2-40B4-BE49-F238E27FC236}">
                <a16:creationId xmlns:a16="http://schemas.microsoft.com/office/drawing/2014/main" id="{587E1B65-5279-6765-8295-AA255DC318D8}"/>
              </a:ext>
            </a:extLst>
          </p:cNvPr>
          <p:cNvSpPr txBox="1"/>
          <p:nvPr/>
        </p:nvSpPr>
        <p:spPr>
          <a:xfrm>
            <a:off x="1066800" y="2032000"/>
            <a:ext cx="1016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1991 г.</a:t>
            </a:r>
          </a:p>
        </p:txBody>
      </p:sp>
      <p:sp>
        <p:nvSpPr>
          <p:cNvPr id="12" name="Text Text 12">
            <a:extLst>
              <a:ext uri="{FF2B5EF4-FFF2-40B4-BE49-F238E27FC236}">
                <a16:creationId xmlns:a16="http://schemas.microsoft.com/office/drawing/2014/main" id="{6BB7C876-0CA8-07DA-86A2-B843616E1B5B}"/>
              </a:ext>
            </a:extLst>
          </p:cNvPr>
          <p:cNvSpPr txBox="1"/>
          <p:nvPr/>
        </p:nvSpPr>
        <p:spPr>
          <a:xfrm>
            <a:off x="2133600" y="2057400"/>
            <a:ext cx="5334000" cy="487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МЕРКОСУР (Общий рынок стран Южной Америки)</a:t>
            </a:r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435963BD-13D0-DB51-48C7-10FED3247F35}"/>
              </a:ext>
            </a:extLst>
          </p:cNvPr>
          <p:cNvSpPr/>
          <p:nvPr/>
        </p:nvSpPr>
        <p:spPr>
          <a:xfrm>
            <a:off x="768350" y="2805430"/>
            <a:ext cx="139700" cy="1397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 Text 16">
            <a:extLst>
              <a:ext uri="{FF2B5EF4-FFF2-40B4-BE49-F238E27FC236}">
                <a16:creationId xmlns:a16="http://schemas.microsoft.com/office/drawing/2014/main" id="{D44543F8-0B38-EDAE-8DA8-A1ABD2A5E5EF}"/>
              </a:ext>
            </a:extLst>
          </p:cNvPr>
          <p:cNvSpPr txBox="1"/>
          <p:nvPr/>
        </p:nvSpPr>
        <p:spPr>
          <a:xfrm>
            <a:off x="1066800" y="2722880"/>
            <a:ext cx="1016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2005 г.</a:t>
            </a:r>
          </a:p>
        </p:txBody>
      </p:sp>
      <p:sp>
        <p:nvSpPr>
          <p:cNvPr id="15" name="Text Text 17">
            <a:extLst>
              <a:ext uri="{FF2B5EF4-FFF2-40B4-BE49-F238E27FC236}">
                <a16:creationId xmlns:a16="http://schemas.microsoft.com/office/drawing/2014/main" id="{ED4B3886-E266-A8EC-F89D-7A70E1C4E4C4}"/>
              </a:ext>
            </a:extLst>
          </p:cNvPr>
          <p:cNvSpPr txBox="1"/>
          <p:nvPr/>
        </p:nvSpPr>
        <p:spPr>
          <a:xfrm>
            <a:off x="2133600" y="2748280"/>
            <a:ext cx="5334000" cy="487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Боливарианского альянса для народов Америки (АЛБА)</a:t>
            </a:r>
          </a:p>
        </p:txBody>
      </p:sp>
      <p:sp>
        <p:nvSpPr>
          <p:cNvPr id="16" name="Marker">
            <a:extLst>
              <a:ext uri="{FF2B5EF4-FFF2-40B4-BE49-F238E27FC236}">
                <a16:creationId xmlns:a16="http://schemas.microsoft.com/office/drawing/2014/main" id="{44181409-B44B-265F-D8AA-2EFD83524FEF}"/>
              </a:ext>
            </a:extLst>
          </p:cNvPr>
          <p:cNvSpPr/>
          <p:nvPr/>
        </p:nvSpPr>
        <p:spPr>
          <a:xfrm>
            <a:off x="768350" y="3496310"/>
            <a:ext cx="139700" cy="1397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 Text 21">
            <a:extLst>
              <a:ext uri="{FF2B5EF4-FFF2-40B4-BE49-F238E27FC236}">
                <a16:creationId xmlns:a16="http://schemas.microsoft.com/office/drawing/2014/main" id="{763CB07B-AB3A-7263-4C7D-D42723CC3241}"/>
              </a:ext>
            </a:extLst>
          </p:cNvPr>
          <p:cNvSpPr txBox="1"/>
          <p:nvPr/>
        </p:nvSpPr>
        <p:spPr>
          <a:xfrm>
            <a:off x="1066800" y="3413760"/>
            <a:ext cx="1016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2008 г.</a:t>
            </a:r>
          </a:p>
        </p:txBody>
      </p:sp>
      <p:sp>
        <p:nvSpPr>
          <p:cNvPr id="18" name="Text Text 22">
            <a:extLst>
              <a:ext uri="{FF2B5EF4-FFF2-40B4-BE49-F238E27FC236}">
                <a16:creationId xmlns:a16="http://schemas.microsoft.com/office/drawing/2014/main" id="{AA915337-86C1-6178-A659-31FA6CE6D478}"/>
              </a:ext>
            </a:extLst>
          </p:cNvPr>
          <p:cNvSpPr txBox="1"/>
          <p:nvPr/>
        </p:nvSpPr>
        <p:spPr>
          <a:xfrm>
            <a:off x="2133600" y="3439160"/>
            <a:ext cx="5334000" cy="24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Союза южноамериканских наций (УНАСУР)</a:t>
            </a:r>
          </a:p>
        </p:txBody>
      </p:sp>
      <p:sp>
        <p:nvSpPr>
          <p:cNvPr id="19" name="Marker">
            <a:extLst>
              <a:ext uri="{FF2B5EF4-FFF2-40B4-BE49-F238E27FC236}">
                <a16:creationId xmlns:a16="http://schemas.microsoft.com/office/drawing/2014/main" id="{599B165A-99D7-AA83-D65A-F95FD0273C3A}"/>
              </a:ext>
            </a:extLst>
          </p:cNvPr>
          <p:cNvSpPr/>
          <p:nvPr/>
        </p:nvSpPr>
        <p:spPr>
          <a:xfrm>
            <a:off x="768350" y="4004310"/>
            <a:ext cx="139700" cy="1397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 Text 26">
            <a:extLst>
              <a:ext uri="{FF2B5EF4-FFF2-40B4-BE49-F238E27FC236}">
                <a16:creationId xmlns:a16="http://schemas.microsoft.com/office/drawing/2014/main" id="{E0FF9453-7388-01D2-0C02-8BA473A33506}"/>
              </a:ext>
            </a:extLst>
          </p:cNvPr>
          <p:cNvSpPr txBox="1"/>
          <p:nvPr/>
        </p:nvSpPr>
        <p:spPr>
          <a:xfrm>
            <a:off x="1066800" y="3921760"/>
            <a:ext cx="1016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2010 г.</a:t>
            </a:r>
          </a:p>
        </p:txBody>
      </p:sp>
      <p:sp>
        <p:nvSpPr>
          <p:cNvPr id="21" name="Text Text 27">
            <a:extLst>
              <a:ext uri="{FF2B5EF4-FFF2-40B4-BE49-F238E27FC236}">
                <a16:creationId xmlns:a16="http://schemas.microsoft.com/office/drawing/2014/main" id="{2B74DE91-6739-868F-4E9E-B3CBCCB5BA5D}"/>
              </a:ext>
            </a:extLst>
          </p:cNvPr>
          <p:cNvSpPr txBox="1"/>
          <p:nvPr/>
        </p:nvSpPr>
        <p:spPr>
          <a:xfrm>
            <a:off x="2133600" y="3947160"/>
            <a:ext cx="5334000" cy="487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Сообщества латиноамериканских и карибских государств (СЕЛАК)</a:t>
            </a:r>
          </a:p>
        </p:txBody>
      </p:sp>
      <p:sp>
        <p:nvSpPr>
          <p:cNvPr id="22" name="Key date frame">
            <a:extLst>
              <a:ext uri="{FF2B5EF4-FFF2-40B4-BE49-F238E27FC236}">
                <a16:creationId xmlns:a16="http://schemas.microsoft.com/office/drawing/2014/main" id="{8AB43A57-33B5-806C-3899-9637A8516650}"/>
              </a:ext>
            </a:extLst>
          </p:cNvPr>
          <p:cNvSpPr/>
          <p:nvPr/>
        </p:nvSpPr>
        <p:spPr>
          <a:xfrm>
            <a:off x="609600" y="4612640"/>
            <a:ext cx="10972800" cy="706120"/>
          </a:xfrm>
          <a:prstGeom prst="roundRect">
            <a:avLst>
              <a:gd name="adj" fmla="val 12000"/>
            </a:avLst>
          </a:prstGeom>
          <a:solidFill>
            <a:srgbClr val="2B2A1F"/>
          </a:solidFill>
          <a:ln w="12700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 Text 29">
            <a:extLst>
              <a:ext uri="{FF2B5EF4-FFF2-40B4-BE49-F238E27FC236}">
                <a16:creationId xmlns:a16="http://schemas.microsoft.com/office/drawing/2014/main" id="{EE26A4B8-4CC9-5DC2-3F46-EA74AAE815ED}"/>
              </a:ext>
            </a:extLst>
          </p:cNvPr>
          <p:cNvSpPr txBox="1"/>
          <p:nvPr/>
        </p:nvSpPr>
        <p:spPr>
          <a:xfrm>
            <a:off x="812800" y="4714240"/>
            <a:ext cx="10566400" cy="502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A9BDB0"/>
                </a:solidFill>
                <a:latin typeface="Segoe UI Semibold" panose="020B0702040204020203" pitchFamily="34" charset="0"/>
              </a:rPr>
              <a:t>Важная дата: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</a:t>
            </a:r>
            <a:r>
              <a:rPr lang="ru-RU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2010 г.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 — создано Сообщество латиноамериканских и карибских государств (СЕЛАК), включающее все страны Западного полушария, кроме США и Канады</a:t>
            </a:r>
          </a:p>
        </p:txBody>
      </p:sp>
      <p:sp>
        <p:nvSpPr>
          <p:cNvPr id="24" name="Text 30">
            <a:extLst>
              <a:ext uri="{FF2B5EF4-FFF2-40B4-BE49-F238E27FC236}">
                <a16:creationId xmlns:a16="http://schemas.microsoft.com/office/drawing/2014/main" id="{A5E9F01C-3573-2E86-BCFC-CB0E261FEFF0}"/>
              </a:ext>
            </a:extLst>
          </p:cNvPr>
          <p:cNvSpPr txBox="1"/>
          <p:nvPr/>
        </p:nvSpPr>
        <p:spPr>
          <a:xfrm>
            <a:off x="609600" y="5445760"/>
            <a:ext cx="109728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Интеграционные объединения стремятся к развитию экономического сотрудничества, координации внешнеполитических позиций и продвижению общих интересов стран региона на международной арене.</a:t>
            </a:r>
          </a:p>
        </p:txBody>
      </p: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56C137F9-F6FB-6FB5-723E-CD1A49C6B3B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409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3930C66-F59B-3BF3-2B9F-5356802DC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84124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Экономические реформы и импортозамещающая индустриализация</a:t>
            </a:r>
          </a:p>
        </p:txBody>
      </p:sp>
      <p:sp>
        <p:nvSpPr>
          <p:cNvPr id="3" name="Mexico oil decree 1938 mount">
            <a:extLst>
              <a:ext uri="{FF2B5EF4-FFF2-40B4-BE49-F238E27FC236}">
                <a16:creationId xmlns:a16="http://schemas.microsoft.com/office/drawing/2014/main" id="{15AB4F8E-8C68-EED8-67B7-96C8454E1136}"/>
              </a:ext>
            </a:extLst>
          </p:cNvPr>
          <p:cNvSpPr/>
          <p:nvPr/>
        </p:nvSpPr>
        <p:spPr>
          <a:xfrm>
            <a:off x="546100" y="3644900"/>
            <a:ext cx="1295400" cy="1726809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exico oil decree 1938" descr="Декрет об экспроприации нефтяной промышленности Мексики, 18 марта 1938 г.">
            <a:extLst>
              <a:ext uri="{FF2B5EF4-FFF2-40B4-BE49-F238E27FC236}">
                <a16:creationId xmlns:a16="http://schemas.microsoft.com/office/drawing/2014/main" id="{DC8C6FCF-062F-2CAE-9F8E-ED8AE72D88B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708400"/>
            <a:ext cx="1168400" cy="1599809"/>
          </a:xfrm>
          <a:prstGeom prst="rect">
            <a:avLst/>
          </a:prstGeom>
        </p:spPr>
      </p:pic>
      <p:pic>
        <p:nvPicPr>
          <p:cNvPr id="7" name="Juan Peron 1946" descr="Хуан Перон, около 1946 г.">
            <a:extLst>
              <a:ext uri="{FF2B5EF4-FFF2-40B4-BE49-F238E27FC236}">
                <a16:creationId xmlns:a16="http://schemas.microsoft.com/office/drawing/2014/main" id="{310D9A6B-AF6D-E83A-4C7F-2E490D181EA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00" y="3708400"/>
            <a:ext cx="1168400" cy="1600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9" name="Alliance for Progress 1961" descr="Дж. Кеннеди перед отъездом американской делегации на конференцию в Пунта-дель-Эсте (программа «Союз ради прогресса»), август 1961 г.">
            <a:extLst>
              <a:ext uri="{FF2B5EF4-FFF2-40B4-BE49-F238E27FC236}">
                <a16:creationId xmlns:a16="http://schemas.microsoft.com/office/drawing/2014/main" id="{A4904F4E-5C5E-EE60-DA92-74F113A9463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461000"/>
            <a:ext cx="1524000" cy="11684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Column bar">
            <a:extLst>
              <a:ext uri="{FF2B5EF4-FFF2-40B4-BE49-F238E27FC236}">
                <a16:creationId xmlns:a16="http://schemas.microsoft.com/office/drawing/2014/main" id="{908DC30C-6693-2F1E-EE1B-B7D92B847B81}"/>
              </a:ext>
            </a:extLst>
          </p:cNvPr>
          <p:cNvSpPr/>
          <p:nvPr/>
        </p:nvSpPr>
        <p:spPr>
          <a:xfrm>
            <a:off x="609600" y="2032000"/>
            <a:ext cx="3454400" cy="50800"/>
          </a:xfrm>
          <a:prstGeom prst="rect">
            <a:avLst/>
          </a:prstGeom>
          <a:solidFill>
            <a:srgbClr val="E9A0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olumn bar">
            <a:extLst>
              <a:ext uri="{FF2B5EF4-FFF2-40B4-BE49-F238E27FC236}">
                <a16:creationId xmlns:a16="http://schemas.microsoft.com/office/drawing/2014/main" id="{CB8E929C-CED9-63A3-BC17-EF5CECEE06D6}"/>
              </a:ext>
            </a:extLst>
          </p:cNvPr>
          <p:cNvSpPr/>
          <p:nvPr/>
        </p:nvSpPr>
        <p:spPr>
          <a:xfrm>
            <a:off x="4368800" y="2032000"/>
            <a:ext cx="3454400" cy="50800"/>
          </a:xfrm>
          <a:prstGeom prst="rect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olumn bar">
            <a:extLst>
              <a:ext uri="{FF2B5EF4-FFF2-40B4-BE49-F238E27FC236}">
                <a16:creationId xmlns:a16="http://schemas.microsoft.com/office/drawing/2014/main" id="{FAC1E070-3D69-067F-8EAE-2404C8E6672D}"/>
              </a:ext>
            </a:extLst>
          </p:cNvPr>
          <p:cNvSpPr/>
          <p:nvPr/>
        </p:nvSpPr>
        <p:spPr>
          <a:xfrm>
            <a:off x="8128000" y="2032000"/>
            <a:ext cx="3454400" cy="508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BEFF5007-EB93-03A7-21B4-A4FC51AE3842}"/>
              </a:ext>
            </a:extLst>
          </p:cNvPr>
          <p:cNvSpPr txBox="1"/>
          <p:nvPr/>
        </p:nvSpPr>
        <p:spPr>
          <a:xfrm>
            <a:off x="609600" y="1247648"/>
            <a:ext cx="10972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A9BDB0"/>
                </a:solidFill>
                <a:latin typeface="Segoe UI" panose="020B0502040204020203" pitchFamily="34" charset="0"/>
              </a:rPr>
              <a:t>Во второй половине XX века многие страны Латинской Америки пытались преодолеть экономическую отсталость путем импортозамещающей индустриализации.</a:t>
            </a:r>
          </a:p>
        </p:txBody>
      </p:sp>
      <p:sp>
        <p:nvSpPr>
          <p:cNvPr id="14" name="Text Text 2">
            <a:extLst>
              <a:ext uri="{FF2B5EF4-FFF2-40B4-BE49-F238E27FC236}">
                <a16:creationId xmlns:a16="http://schemas.microsoft.com/office/drawing/2014/main" id="{06FB2FA0-CB28-89A0-9B36-58D9B068DFCF}"/>
              </a:ext>
            </a:extLst>
          </p:cNvPr>
          <p:cNvSpPr txBox="1"/>
          <p:nvPr/>
        </p:nvSpPr>
        <p:spPr>
          <a:xfrm>
            <a:off x="609600" y="2159000"/>
            <a:ext cx="34544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E9A07E"/>
                </a:solidFill>
                <a:latin typeface="Bahnschrift SemiBold" panose="020B0502040204020203" pitchFamily="34" charset="0"/>
              </a:rPr>
              <a:t>Аграрные реформы</a:t>
            </a:r>
          </a:p>
        </p:txBody>
      </p:sp>
      <p:sp>
        <p:nvSpPr>
          <p:cNvPr id="15" name="Text Text 3">
            <a:extLst>
              <a:ext uri="{FF2B5EF4-FFF2-40B4-BE49-F238E27FC236}">
                <a16:creationId xmlns:a16="http://schemas.microsoft.com/office/drawing/2014/main" id="{D5D94382-458F-6318-AB8A-91469CE158D7}"/>
              </a:ext>
            </a:extLst>
          </p:cNvPr>
          <p:cNvSpPr txBox="1"/>
          <p:nvPr/>
        </p:nvSpPr>
        <p:spPr>
          <a:xfrm>
            <a:off x="609600" y="2514600"/>
            <a:ext cx="34544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Перераспределение земли в пользу крестьян, ограничение латифундий</a:t>
            </a:r>
          </a:p>
        </p:txBody>
      </p:sp>
      <p:sp>
        <p:nvSpPr>
          <p:cNvPr id="16" name="Text Text 4">
            <a:extLst>
              <a:ext uri="{FF2B5EF4-FFF2-40B4-BE49-F238E27FC236}">
                <a16:creationId xmlns:a16="http://schemas.microsoft.com/office/drawing/2014/main" id="{084868BB-4A36-5D89-D1BE-6AC44FDF809F}"/>
              </a:ext>
            </a:extLst>
          </p:cNvPr>
          <p:cNvSpPr txBox="1"/>
          <p:nvPr/>
        </p:nvSpPr>
        <p:spPr>
          <a:xfrm>
            <a:off x="4368800" y="2159000"/>
            <a:ext cx="34544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Индустриализация</a:t>
            </a:r>
          </a:p>
        </p:txBody>
      </p:sp>
      <p:sp>
        <p:nvSpPr>
          <p:cNvPr id="17" name="Text Text 5">
            <a:extLst>
              <a:ext uri="{FF2B5EF4-FFF2-40B4-BE49-F238E27FC236}">
                <a16:creationId xmlns:a16="http://schemas.microsoft.com/office/drawing/2014/main" id="{7AF93444-9B59-6F13-975B-FBF1ADC2E05D}"/>
              </a:ext>
            </a:extLst>
          </p:cNvPr>
          <p:cNvSpPr txBox="1"/>
          <p:nvPr/>
        </p:nvSpPr>
        <p:spPr>
          <a:xfrm>
            <a:off x="4368800" y="2514600"/>
            <a:ext cx="34544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Создание промышленных предприятий для замещения импортных товаров</a:t>
            </a:r>
          </a:p>
        </p:txBody>
      </p:sp>
      <p:sp>
        <p:nvSpPr>
          <p:cNvPr id="18" name="Text Text 6">
            <a:extLst>
              <a:ext uri="{FF2B5EF4-FFF2-40B4-BE49-F238E27FC236}">
                <a16:creationId xmlns:a16="http://schemas.microsoft.com/office/drawing/2014/main" id="{DCB940EF-34B7-123A-5A60-E89CBAD12FB5}"/>
              </a:ext>
            </a:extLst>
          </p:cNvPr>
          <p:cNvSpPr txBox="1"/>
          <p:nvPr/>
        </p:nvSpPr>
        <p:spPr>
          <a:xfrm>
            <a:off x="8128000" y="2159000"/>
            <a:ext cx="34544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8FD0C8"/>
                </a:solidFill>
                <a:latin typeface="Bahnschrift SemiBold" panose="020B0502040204020203" pitchFamily="34" charset="0"/>
              </a:rPr>
              <a:t>Национализация</a:t>
            </a:r>
          </a:p>
        </p:txBody>
      </p:sp>
      <p:sp>
        <p:nvSpPr>
          <p:cNvPr id="19" name="Text Text 7">
            <a:extLst>
              <a:ext uri="{FF2B5EF4-FFF2-40B4-BE49-F238E27FC236}">
                <a16:creationId xmlns:a16="http://schemas.microsoft.com/office/drawing/2014/main" id="{A4F9CC7E-F961-46EC-8248-EA1AA8936AAD}"/>
              </a:ext>
            </a:extLst>
          </p:cNvPr>
          <p:cNvSpPr txBox="1"/>
          <p:nvPr/>
        </p:nvSpPr>
        <p:spPr>
          <a:xfrm>
            <a:off x="8128000" y="2514600"/>
            <a:ext cx="34544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Передача природных ресурсов и ключевых отраслей под контроль государства</a:t>
            </a:r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B60EF75A-3090-F25B-00FB-FAA8AF1DA658}"/>
              </a:ext>
            </a:extLst>
          </p:cNvPr>
          <p:cNvSpPr txBox="1"/>
          <p:nvPr/>
        </p:nvSpPr>
        <p:spPr>
          <a:xfrm>
            <a:off x="609600" y="3352800"/>
            <a:ext cx="109728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Примеры импортозамещающей индустриализации:</a:t>
            </a:r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B494FE7C-60B9-FE61-8769-3DC75390DB62}"/>
              </a:ext>
            </a:extLst>
          </p:cNvPr>
          <p:cNvSpPr txBox="1"/>
          <p:nvPr/>
        </p:nvSpPr>
        <p:spPr>
          <a:xfrm>
            <a:off x="1930400" y="3708400"/>
            <a:ext cx="3810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Мексика</a:t>
            </a:r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C450CC5F-0CA8-676E-07D4-96CF90FA2351}"/>
              </a:ext>
            </a:extLst>
          </p:cNvPr>
          <p:cNvSpPr txBox="1"/>
          <p:nvPr/>
        </p:nvSpPr>
        <p:spPr>
          <a:xfrm>
            <a:off x="1930400" y="4013200"/>
            <a:ext cx="4013200" cy="883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dirty="0">
                <a:solidFill>
                  <a:srgbClr val="F2E9D1"/>
                </a:solidFill>
                <a:latin typeface="Segoe UI" panose="020B0502040204020203" pitchFamily="34" charset="0"/>
              </a:rPr>
              <a:t>После революции 1917 г. продолжалось медленное распределение земли среди крестьян. Для индустриализации страна использовала доходы от туризма и нефти.</a:t>
            </a:r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CC591E8F-8FA0-EC00-8677-A055F013D262}"/>
              </a:ext>
            </a:extLst>
          </p:cNvPr>
          <p:cNvSpPr txBox="1"/>
          <p:nvPr/>
        </p:nvSpPr>
        <p:spPr>
          <a:xfrm>
            <a:off x="7467600" y="3708400"/>
            <a:ext cx="3810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Аргентина</a:t>
            </a: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1F3C350C-7D8C-AC97-E291-99AC2166562B}"/>
              </a:ext>
            </a:extLst>
          </p:cNvPr>
          <p:cNvSpPr txBox="1"/>
          <p:nvPr/>
        </p:nvSpPr>
        <p:spPr>
          <a:xfrm>
            <a:off x="7467600" y="4013200"/>
            <a:ext cx="4114800" cy="883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dirty="0">
                <a:solidFill>
                  <a:srgbClr val="F2E9D1"/>
                </a:solidFill>
                <a:latin typeface="Segoe UI" panose="020B0502040204020203" pitchFamily="34" charset="0"/>
              </a:rPr>
              <a:t>В 1946-1955 гг. президент Хуан Перон проводил политику строительства промышленных предприятий в отраслях, продукция которых раньше импортировалась.</a:t>
            </a:r>
          </a:p>
        </p:txBody>
      </p:sp>
      <p:sp>
        <p:nvSpPr>
          <p:cNvPr id="25" name="Text 13">
            <a:extLst>
              <a:ext uri="{FF2B5EF4-FFF2-40B4-BE49-F238E27FC236}">
                <a16:creationId xmlns:a16="http://schemas.microsoft.com/office/drawing/2014/main" id="{8FC39A8D-CD43-E68F-27C8-F8054A2D485C}"/>
              </a:ext>
            </a:extLst>
          </p:cNvPr>
          <p:cNvSpPr txBox="1"/>
          <p:nvPr/>
        </p:nvSpPr>
        <p:spPr>
          <a:xfrm>
            <a:off x="2336800" y="5588000"/>
            <a:ext cx="92456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В 1960-х гг. США стали помогать индустриальному развитию Латинской Америки через программу </a:t>
            </a:r>
            <a:r>
              <a:rPr lang="ru-RU" sz="1500" dirty="0">
                <a:solidFill>
                  <a:srgbClr val="E9BD73"/>
                </a:solidFill>
                <a:latin typeface="Segoe UI Semibold" panose="020B0702040204020203" pitchFamily="34" charset="0"/>
              </a:rPr>
              <a:t>«Союз ради прогресса»</a:t>
            </a: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, опасаясь распространения кубинского влияния в регионе.</a:t>
            </a:r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C1D58D6C-8233-D977-0034-4E07F313349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985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ao Paulo" descr="Сан-Паулу (Бразилия), 2006 г.">
            <a:extLst>
              <a:ext uri="{FF2B5EF4-FFF2-40B4-BE49-F238E27FC236}">
                <a16:creationId xmlns:a16="http://schemas.microsoft.com/office/drawing/2014/main" id="{E5E7ABE0-B255-A2B0-098B-4D9DF648239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18000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46D47F52-0262-29EF-486B-2330AF655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0" y="330200"/>
            <a:ext cx="6883400" cy="89738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Глобализация и её влияние на страны Латинской Америки</a:t>
            </a:r>
          </a:p>
        </p:txBody>
      </p:sp>
      <p:sp>
        <p:nvSpPr>
          <p:cNvPr id="5" name="Text Text 1">
            <a:extLst>
              <a:ext uri="{FF2B5EF4-FFF2-40B4-BE49-F238E27FC236}">
                <a16:creationId xmlns:a16="http://schemas.microsoft.com/office/drawing/2014/main" id="{98A5EC63-A22C-5A42-3842-35F6D646F53D}"/>
              </a:ext>
            </a:extLst>
          </p:cNvPr>
          <p:cNvSpPr txBox="1"/>
          <p:nvPr/>
        </p:nvSpPr>
        <p:spPr>
          <a:xfrm>
            <a:off x="4699000" y="1354582"/>
            <a:ext cx="6883400" cy="1021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E9BD73"/>
                </a:solidFill>
                <a:latin typeface="Segoe UI Semibold" panose="020B0702040204020203" pitchFamily="34" charset="0"/>
              </a:rPr>
              <a:t>Глобализация</a:t>
            </a: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 — процесс всемирной экономической, политической, культурной и религиозной интеграции и унификации.</a:t>
            </a:r>
          </a:p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Влияние глобализации на страны Латинской Америки имело как позитивные, так и негативные последствия:</a:t>
            </a:r>
          </a:p>
        </p:txBody>
      </p:sp>
      <p:sp>
        <p:nvSpPr>
          <p:cNvPr id="6" name="Column bar">
            <a:extLst>
              <a:ext uri="{FF2B5EF4-FFF2-40B4-BE49-F238E27FC236}">
                <a16:creationId xmlns:a16="http://schemas.microsoft.com/office/drawing/2014/main" id="{1F3457B9-CE78-955E-51B1-9AD2396B9263}"/>
              </a:ext>
            </a:extLst>
          </p:cNvPr>
          <p:cNvSpPr/>
          <p:nvPr/>
        </p:nvSpPr>
        <p:spPr>
          <a:xfrm>
            <a:off x="4699000" y="2528062"/>
            <a:ext cx="3327400" cy="508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olumn bar">
            <a:extLst>
              <a:ext uri="{FF2B5EF4-FFF2-40B4-BE49-F238E27FC236}">
                <a16:creationId xmlns:a16="http://schemas.microsoft.com/office/drawing/2014/main" id="{50A5E603-B0AF-7A11-261C-40772A442A3A}"/>
              </a:ext>
            </a:extLst>
          </p:cNvPr>
          <p:cNvSpPr/>
          <p:nvPr/>
        </p:nvSpPr>
        <p:spPr>
          <a:xfrm>
            <a:off x="8255000" y="2528062"/>
            <a:ext cx="3327400" cy="50800"/>
          </a:xfrm>
          <a:prstGeom prst="rect">
            <a:avLst/>
          </a:prstGeom>
          <a:solidFill>
            <a:srgbClr val="E9A0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Text 4">
            <a:extLst>
              <a:ext uri="{FF2B5EF4-FFF2-40B4-BE49-F238E27FC236}">
                <a16:creationId xmlns:a16="http://schemas.microsoft.com/office/drawing/2014/main" id="{A14BF64D-ED0A-8B12-9AF6-69C14FD3483E}"/>
              </a:ext>
            </a:extLst>
          </p:cNvPr>
          <p:cNvSpPr txBox="1"/>
          <p:nvPr/>
        </p:nvSpPr>
        <p:spPr>
          <a:xfrm>
            <a:off x="4699000" y="2655062"/>
            <a:ext cx="3327400" cy="12827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550" dirty="0">
                <a:solidFill>
                  <a:srgbClr val="8FD0C8"/>
                </a:solidFill>
                <a:latin typeface="Segoe UI Semibold" panose="020B0702040204020203" pitchFamily="34" charset="0"/>
              </a:rPr>
              <a:t>Положительные аспекты</a:t>
            </a:r>
          </a:p>
          <a:p>
            <a:pPr marL="279400" indent="-279400">
              <a:spcAft>
                <a:spcPts val="2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Приток иностранных инвестиций</a:t>
            </a:r>
          </a:p>
          <a:p>
            <a:pPr marL="279400" indent="-279400">
              <a:spcAft>
                <a:spcPts val="2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Доступ к новым технологиям</a:t>
            </a:r>
          </a:p>
          <a:p>
            <a:pPr marL="279400" indent="-279400">
              <a:spcAft>
                <a:spcPts val="2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Расширение рынков сбыта</a:t>
            </a:r>
          </a:p>
          <a:p>
            <a:pPr marL="279400" indent="-279400">
              <a:spcAft>
                <a:spcPts val="2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Развитие туризма</a:t>
            </a:r>
          </a:p>
        </p:txBody>
      </p:sp>
      <p:sp>
        <p:nvSpPr>
          <p:cNvPr id="9" name="Text Text 10">
            <a:extLst>
              <a:ext uri="{FF2B5EF4-FFF2-40B4-BE49-F238E27FC236}">
                <a16:creationId xmlns:a16="http://schemas.microsoft.com/office/drawing/2014/main" id="{2F117477-673A-F50C-1693-F48FE34623C0}"/>
              </a:ext>
            </a:extLst>
          </p:cNvPr>
          <p:cNvSpPr txBox="1"/>
          <p:nvPr/>
        </p:nvSpPr>
        <p:spPr>
          <a:xfrm>
            <a:off x="8255000" y="2655062"/>
            <a:ext cx="3327400" cy="1755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550" dirty="0">
                <a:solidFill>
                  <a:srgbClr val="E9A07E"/>
                </a:solidFill>
                <a:latin typeface="Segoe UI Semibold" panose="020B0702040204020203" pitchFamily="34" charset="0"/>
              </a:rPr>
              <a:t>Отрицательные аспекты</a:t>
            </a:r>
          </a:p>
          <a:p>
            <a:pPr marL="279400" indent="-279400">
              <a:spcAft>
                <a:spcPts val="2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Усиление зависимости от транснациональных корпораций</a:t>
            </a:r>
          </a:p>
          <a:p>
            <a:pPr marL="279400" indent="-279400">
              <a:spcAft>
                <a:spcPts val="2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Уязвимость перед мировыми экономическими кризисами</a:t>
            </a:r>
          </a:p>
          <a:p>
            <a:pPr marL="279400" indent="-279400">
              <a:spcAft>
                <a:spcPts val="2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Рост социального неравенства</a:t>
            </a:r>
          </a:p>
          <a:p>
            <a:pPr marL="279400" indent="-279400">
              <a:spcAft>
                <a:spcPts val="2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Экологические проблемы</a:t>
            </a:r>
          </a:p>
        </p:txBody>
      </p:sp>
      <p:pic>
        <p:nvPicPr>
          <p:cNvPr id="11" name="BRIC summit 2009" descr="Лидеры стран БРИК на первом саммите в Екатеринбурге, 16 июня 2009 г. Пресс-служба Президента России">
            <a:extLst>
              <a:ext uri="{FF2B5EF4-FFF2-40B4-BE49-F238E27FC236}">
                <a16:creationId xmlns:a16="http://schemas.microsoft.com/office/drawing/2014/main" id="{F588B378-BD81-5B4A-CF42-ABD11B38C51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0" y="4588002"/>
            <a:ext cx="1066800" cy="1066800"/>
          </a:xfrm>
          <a:prstGeom prst="roundRect">
            <a:avLst>
              <a:gd name="adj" fmla="val 6000"/>
            </a:avLst>
          </a:prstGeom>
          <a:ln w="9525">
            <a:solidFill>
              <a:srgbClr val="B48A47"/>
            </a:solidFill>
          </a:ln>
        </p:spPr>
      </p:pic>
      <p:sp>
        <p:nvSpPr>
          <p:cNvPr id="12" name="Text 15">
            <a:extLst>
              <a:ext uri="{FF2B5EF4-FFF2-40B4-BE49-F238E27FC236}">
                <a16:creationId xmlns:a16="http://schemas.microsoft.com/office/drawing/2014/main" id="{66D70F20-A16C-B55A-EE9D-013554F5ECE0}"/>
              </a:ext>
            </a:extLst>
          </p:cNvPr>
          <p:cNvSpPr txBox="1"/>
          <p:nvPr/>
        </p:nvSpPr>
        <p:spPr>
          <a:xfrm>
            <a:off x="5943600" y="4588002"/>
            <a:ext cx="5638800" cy="944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В условиях глобализации крупнейшей экономикой Южной Америки стала </a:t>
            </a:r>
            <a:r>
              <a:rPr lang="ru-RU" sz="1550" dirty="0">
                <a:solidFill>
                  <a:srgbClr val="E9BD73"/>
                </a:solidFill>
                <a:latin typeface="Segoe UI Semibold" panose="020B0702040204020203" pitchFamily="34" charset="0"/>
              </a:rPr>
              <a:t>Бразилия</a:t>
            </a: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, вошедшая в двадцатку ведущих государств мира и ставшая одним из основателей группы </a:t>
            </a:r>
            <a:r>
              <a:rPr lang="ru-RU" sz="1550" dirty="0">
                <a:solidFill>
                  <a:srgbClr val="E9BD73"/>
                </a:solidFill>
                <a:latin typeface="Segoe UI Semibold" panose="020B0702040204020203" pitchFamily="34" charset="0"/>
              </a:rPr>
              <a:t>БРИКС</a:t>
            </a: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E8E65ABF-7D22-5F99-36E5-B2999F6BEAD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461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257CC2E-1C67-F0BA-B58B-826F1E6CE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4486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Современная Куба: реформы и перспективы</a:t>
            </a:r>
          </a:p>
        </p:txBody>
      </p:sp>
      <p:pic>
        <p:nvPicPr>
          <p:cNvPr id="4" name="Havana Malecon" descr="Набережная Малекон и крепость Морро в Гаване, современный вид">
            <a:extLst>
              <a:ext uri="{FF2B5EF4-FFF2-40B4-BE49-F238E27FC236}">
                <a16:creationId xmlns:a16="http://schemas.microsoft.com/office/drawing/2014/main" id="{69246C84-D01E-BF5C-0265-96E87F71845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1270000"/>
            <a:ext cx="4191000" cy="2540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Obama Raul Castro 2015" descr="Б. Обама и Рауль Кастро на Саммите Америк в Панаме, 11 апреля 2015 г. Фото П. Соузы, Белый дом">
            <a:extLst>
              <a:ext uri="{FF2B5EF4-FFF2-40B4-BE49-F238E27FC236}">
                <a16:creationId xmlns:a16="http://schemas.microsoft.com/office/drawing/2014/main" id="{5F3F1DA9-BC41-238E-E6DE-5C644BE4E3D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4013200"/>
            <a:ext cx="2540000" cy="17018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8" name="Diaz-Canel 2018" descr="Мигель Диас-Канель, 2018 г.">
            <a:extLst>
              <a:ext uri="{FF2B5EF4-FFF2-40B4-BE49-F238E27FC236}">
                <a16:creationId xmlns:a16="http://schemas.microsoft.com/office/drawing/2014/main" id="{B8B1B18F-0011-980D-2779-04BF073001F5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4013200"/>
            <a:ext cx="1524000" cy="17018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Text 1">
            <a:extLst>
              <a:ext uri="{FF2B5EF4-FFF2-40B4-BE49-F238E27FC236}">
                <a16:creationId xmlns:a16="http://schemas.microsoft.com/office/drawing/2014/main" id="{3C2DCA4E-9780-3596-786E-2502612CD77A}"/>
              </a:ext>
            </a:extLst>
          </p:cNvPr>
          <p:cNvSpPr txBox="1"/>
          <p:nvPr/>
        </p:nvSpPr>
        <p:spPr>
          <a:xfrm>
            <a:off x="609600" y="880492"/>
            <a:ext cx="6553200" cy="944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A9BDB0"/>
                </a:solidFill>
                <a:latin typeface="Segoe UI" panose="020B0502040204020203" pitchFamily="34" charset="0"/>
              </a:rPr>
              <a:t>После распада СССР в 1991 году Куба пережила тяжелый экономический кризис, названный </a:t>
            </a:r>
            <a:r>
              <a:rPr lang="ru-RU" sz="1550" dirty="0">
                <a:solidFill>
                  <a:srgbClr val="E9BD73"/>
                </a:solidFill>
                <a:latin typeface="Segoe UI" panose="020B0502040204020203" pitchFamily="34" charset="0"/>
              </a:rPr>
              <a:t>«особым периодом в мирное время»</a:t>
            </a:r>
            <a:r>
              <a:rPr lang="ru-RU" sz="1550" dirty="0">
                <a:solidFill>
                  <a:srgbClr val="A9BDB0"/>
                </a:solidFill>
                <a:latin typeface="Segoe UI" panose="020B0502040204020203" pitchFamily="34" charset="0"/>
              </a:rPr>
              <a:t>. Страна потеряла основного экономического партнера и источник финансовой помощи.</a:t>
            </a:r>
          </a:p>
        </p:txBody>
      </p:sp>
      <p:sp>
        <p:nvSpPr>
          <p:cNvPr id="10" name="Text Text 2">
            <a:extLst>
              <a:ext uri="{FF2B5EF4-FFF2-40B4-BE49-F238E27FC236}">
                <a16:creationId xmlns:a16="http://schemas.microsoft.com/office/drawing/2014/main" id="{BAE03BDA-5F43-3577-D9AB-ABEC5A2F2D37}"/>
              </a:ext>
            </a:extLst>
          </p:cNvPr>
          <p:cNvSpPr txBox="1"/>
          <p:nvPr/>
        </p:nvSpPr>
        <p:spPr>
          <a:xfrm>
            <a:off x="609600" y="1977772"/>
            <a:ext cx="6553200" cy="1468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"/>
              </a:spcAft>
            </a:pPr>
            <a:r>
              <a:rPr lang="ru-RU" sz="1550" dirty="0">
                <a:solidFill>
                  <a:srgbClr val="E9BD73"/>
                </a:solidFill>
                <a:latin typeface="Segoe UI Semibold" panose="020B0702040204020203" pitchFamily="34" charset="0"/>
              </a:rPr>
              <a:t>В начале XXI века положение Кубы улучшилось благодаря: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Союзу с левыми лидерами Латинской Америки (особенно с Венесуэлой)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Развитию туризма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Восстановлению отношений с Россией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Экспорту медицинских услуг</a:t>
            </a:r>
          </a:p>
        </p:txBody>
      </p:sp>
      <p:sp>
        <p:nvSpPr>
          <p:cNvPr id="11" name="Text Text 7">
            <a:extLst>
              <a:ext uri="{FF2B5EF4-FFF2-40B4-BE49-F238E27FC236}">
                <a16:creationId xmlns:a16="http://schemas.microsoft.com/office/drawing/2014/main" id="{D0D104F2-BE85-5C6F-8BB2-BA7CF939674C}"/>
              </a:ext>
            </a:extLst>
          </p:cNvPr>
          <p:cNvSpPr txBox="1"/>
          <p:nvPr/>
        </p:nvSpPr>
        <p:spPr>
          <a:xfrm>
            <a:off x="609600" y="3572892"/>
            <a:ext cx="6553200" cy="17043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"/>
              </a:spcAft>
            </a:pPr>
            <a:r>
              <a:rPr lang="ru-RU" sz="1550" dirty="0">
                <a:solidFill>
                  <a:srgbClr val="8FD0C8"/>
                </a:solidFill>
                <a:latin typeface="Segoe UI Semibold" panose="020B0702040204020203" pitchFamily="34" charset="0"/>
              </a:rPr>
              <a:t>В 2010-е годы на Кубе начались экономические и политические реформы:</a:t>
            </a:r>
          </a:p>
          <a:p>
            <a:pPr marL="279400" indent="-279400">
              <a:spcAft>
                <a:spcPts val="1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Расширение частного сектора</a:t>
            </a:r>
          </a:p>
          <a:p>
            <a:pPr marL="279400" indent="-279400">
              <a:spcAft>
                <a:spcPts val="1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Развитие малого бизнеса</a:t>
            </a:r>
          </a:p>
          <a:p>
            <a:pPr marL="279400" indent="-279400">
              <a:spcAft>
                <a:spcPts val="1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Привлечение иностранных инвестиций</a:t>
            </a:r>
          </a:p>
          <a:p>
            <a:pPr marL="279400" indent="-279400">
              <a:spcAft>
                <a:spcPts val="1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В 2019 г. принята новая конституция, допускающая частную собственность</a:t>
            </a:r>
          </a:p>
        </p:txBody>
      </p:sp>
      <p:sp>
        <p:nvSpPr>
          <p:cNvPr id="12" name="Text 12">
            <a:extLst>
              <a:ext uri="{FF2B5EF4-FFF2-40B4-BE49-F238E27FC236}">
                <a16:creationId xmlns:a16="http://schemas.microsoft.com/office/drawing/2014/main" id="{B3B1E12F-F386-2E9B-101F-AC736ECE8C43}"/>
              </a:ext>
            </a:extLst>
          </p:cNvPr>
          <p:cNvSpPr txBox="1"/>
          <p:nvPr/>
        </p:nvSpPr>
        <p:spPr>
          <a:xfrm>
            <a:off x="609600" y="5867400"/>
            <a:ext cx="10972800" cy="6629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dirty="0">
                <a:solidFill>
                  <a:srgbClr val="E9BD73"/>
                </a:solidFill>
                <a:latin typeface="Segoe UI Semibold" panose="020B0702040204020203" pitchFamily="34" charset="0"/>
              </a:rPr>
              <a:t>В 2014 г.</a:t>
            </a:r>
            <a:r>
              <a:rPr lang="ru-RU" sz="1450" dirty="0">
                <a:solidFill>
                  <a:srgbClr val="F2E9D1"/>
                </a:solidFill>
                <a:latin typeface="Segoe UI" panose="020B0502040204020203" pitchFamily="34" charset="0"/>
              </a:rPr>
              <a:t> США и Куба объявили о нормализации отношений, однако при президенте Трампе отношения вновь ухудшились. </a:t>
            </a:r>
            <a:r>
              <a:rPr lang="ru-RU" sz="1450" dirty="0">
                <a:solidFill>
                  <a:srgbClr val="E9BD73"/>
                </a:solidFill>
                <a:latin typeface="Segoe UI Semibold" panose="020B0702040204020203" pitchFamily="34" charset="0"/>
              </a:rPr>
              <a:t>В 2021 г.</a:t>
            </a:r>
            <a:r>
              <a:rPr lang="ru-RU" sz="1450" dirty="0">
                <a:solidFill>
                  <a:srgbClr val="F2E9D1"/>
                </a:solidFill>
                <a:latin typeface="Segoe UI" panose="020B0502040204020203" pitchFamily="34" charset="0"/>
              </a:rPr>
              <a:t> Мигель Диас-Канель сменил Рауля Кастро на посту руководителя Коммунистической партии Кубы, завершив эру правления семьи Кастро.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D805D915-A712-0758-7E20-E97535E520F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987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E304800-5AC5-3630-D6A7-403EFFB0E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4486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Россия и страны Латинской Америки</a:t>
            </a:r>
          </a:p>
        </p:txBody>
      </p:sp>
      <p:pic>
        <p:nvPicPr>
          <p:cNvPr id="4" name="Putin Chile 2004" descr="Официальная церемония встречи В. В. Путина в Сантьяго (Чили), ноябрь 2004 г. Пресс-служба Президента России">
            <a:extLst>
              <a:ext uri="{FF2B5EF4-FFF2-40B4-BE49-F238E27FC236}">
                <a16:creationId xmlns:a16="http://schemas.microsoft.com/office/drawing/2014/main" id="{D8DFE81D-ED40-2113-ED05-4393FC144DD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74800"/>
            <a:ext cx="2590800" cy="15494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Medvedev Caracas 2008" descr="Д. А. Медведев с лидерами стран АЛБА в Каракасе, 27 ноября 2008 г. Пресс-служба Президента России">
            <a:extLst>
              <a:ext uri="{FF2B5EF4-FFF2-40B4-BE49-F238E27FC236}">
                <a16:creationId xmlns:a16="http://schemas.microsoft.com/office/drawing/2014/main" id="{0A57C233-5854-A8B0-D39F-5B7CF8A2D8C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574800"/>
            <a:ext cx="2590800" cy="15494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8" name="Putin Havana 2014" descr="Церемония встречи В. В. Путина в Гаване, 11 июля 2014 г. Пресс-служба Президента России">
            <a:extLst>
              <a:ext uri="{FF2B5EF4-FFF2-40B4-BE49-F238E27FC236}">
                <a16:creationId xmlns:a16="http://schemas.microsoft.com/office/drawing/2014/main" id="{AACCFBF3-8AB4-5DDA-8DC4-30F3244D545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74800"/>
            <a:ext cx="2590800" cy="15494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9" name="Timeline">
            <a:extLst>
              <a:ext uri="{FF2B5EF4-FFF2-40B4-BE49-F238E27FC236}">
                <a16:creationId xmlns:a16="http://schemas.microsoft.com/office/drawing/2014/main" id="{BA9B6FB2-D327-D961-18DC-83B57149FA73}"/>
              </a:ext>
            </a:extLst>
          </p:cNvPr>
          <p:cNvCxnSpPr/>
          <p:nvPr/>
        </p:nvCxnSpPr>
        <p:spPr>
          <a:xfrm>
            <a:off x="609600" y="3327400"/>
            <a:ext cx="10972800" cy="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Marker">
            <a:extLst>
              <a:ext uri="{FF2B5EF4-FFF2-40B4-BE49-F238E27FC236}">
                <a16:creationId xmlns:a16="http://schemas.microsoft.com/office/drawing/2014/main" id="{B3F8D75A-D60F-1DFE-9F98-B1FE89A437E4}"/>
              </a:ext>
            </a:extLst>
          </p:cNvPr>
          <p:cNvSpPr/>
          <p:nvPr/>
        </p:nvSpPr>
        <p:spPr>
          <a:xfrm>
            <a:off x="692150" y="3257550"/>
            <a:ext cx="139700" cy="1397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C5AE0652-0C67-5932-484D-3FE4CD42D746}"/>
              </a:ext>
            </a:extLst>
          </p:cNvPr>
          <p:cNvSpPr/>
          <p:nvPr/>
        </p:nvSpPr>
        <p:spPr>
          <a:xfrm>
            <a:off x="3435350" y="3257550"/>
            <a:ext cx="139700" cy="1397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BD080BBC-281E-1C94-6FBC-F02ED25F7B65}"/>
              </a:ext>
            </a:extLst>
          </p:cNvPr>
          <p:cNvSpPr/>
          <p:nvPr/>
        </p:nvSpPr>
        <p:spPr>
          <a:xfrm>
            <a:off x="6178550" y="3257550"/>
            <a:ext cx="139700" cy="1397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9B18828D-333B-0BF7-F915-9A798F89FD94}"/>
              </a:ext>
            </a:extLst>
          </p:cNvPr>
          <p:cNvSpPr/>
          <p:nvPr/>
        </p:nvSpPr>
        <p:spPr>
          <a:xfrm>
            <a:off x="8921750" y="3257550"/>
            <a:ext cx="139700" cy="1397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 2">
            <a:extLst>
              <a:ext uri="{FF2B5EF4-FFF2-40B4-BE49-F238E27FC236}">
                <a16:creationId xmlns:a16="http://schemas.microsoft.com/office/drawing/2014/main" id="{8EBCD873-2000-3C44-BC8A-F49696C5BF31}"/>
              </a:ext>
            </a:extLst>
          </p:cNvPr>
          <p:cNvSpPr txBox="1"/>
          <p:nvPr/>
        </p:nvSpPr>
        <p:spPr>
          <a:xfrm>
            <a:off x="609600" y="880492"/>
            <a:ext cx="10972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A9BDB0"/>
                </a:solidFill>
                <a:latin typeface="Segoe UI" panose="020B0502040204020203" pitchFamily="34" charset="0"/>
              </a:rPr>
              <a:t>После распада СССР отношения России со странами Латинской Америки значительно ослабли. Однако в XXI веке началось их восстановление и развитие.</a:t>
            </a:r>
          </a:p>
        </p:txBody>
      </p:sp>
      <p:sp>
        <p:nvSpPr>
          <p:cNvPr id="15" name="Text Text 7">
            <a:extLst>
              <a:ext uri="{FF2B5EF4-FFF2-40B4-BE49-F238E27FC236}">
                <a16:creationId xmlns:a16="http://schemas.microsoft.com/office/drawing/2014/main" id="{CDFD4DB6-AFBA-751A-AD53-2035CC05437F}"/>
              </a:ext>
            </a:extLst>
          </p:cNvPr>
          <p:cNvSpPr txBox="1"/>
          <p:nvPr/>
        </p:nvSpPr>
        <p:spPr>
          <a:xfrm>
            <a:off x="609600" y="3454400"/>
            <a:ext cx="25908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2004 г.</a:t>
            </a:r>
          </a:p>
        </p:txBody>
      </p:sp>
      <p:sp>
        <p:nvSpPr>
          <p:cNvPr id="16" name="Text Text 8">
            <a:extLst>
              <a:ext uri="{FF2B5EF4-FFF2-40B4-BE49-F238E27FC236}">
                <a16:creationId xmlns:a16="http://schemas.microsoft.com/office/drawing/2014/main" id="{1A0475C3-DC54-0285-3A57-911423D28C3B}"/>
              </a:ext>
            </a:extLst>
          </p:cNvPr>
          <p:cNvSpPr txBox="1"/>
          <p:nvPr/>
        </p:nvSpPr>
        <p:spPr>
          <a:xfrm>
            <a:off x="609600" y="3784600"/>
            <a:ext cx="2590800" cy="6629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dirty="0">
                <a:solidFill>
                  <a:srgbClr val="F2E9D1"/>
                </a:solidFill>
                <a:latin typeface="Segoe UI" panose="020B0502040204020203" pitchFamily="34" charset="0"/>
              </a:rPr>
              <a:t>Официальный визит Президента России В. Путина в Чили</a:t>
            </a:r>
          </a:p>
        </p:txBody>
      </p:sp>
      <p:sp>
        <p:nvSpPr>
          <p:cNvPr id="17" name="Text Text 12">
            <a:extLst>
              <a:ext uri="{FF2B5EF4-FFF2-40B4-BE49-F238E27FC236}">
                <a16:creationId xmlns:a16="http://schemas.microsoft.com/office/drawing/2014/main" id="{A86123CB-96F6-F881-5F6A-29DAFC5F9139}"/>
              </a:ext>
            </a:extLst>
          </p:cNvPr>
          <p:cNvSpPr txBox="1"/>
          <p:nvPr/>
        </p:nvSpPr>
        <p:spPr>
          <a:xfrm>
            <a:off x="3352800" y="3454400"/>
            <a:ext cx="25908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2008 г.</a:t>
            </a:r>
          </a:p>
        </p:txBody>
      </p:sp>
      <p:sp>
        <p:nvSpPr>
          <p:cNvPr id="18" name="Text Text 13">
            <a:extLst>
              <a:ext uri="{FF2B5EF4-FFF2-40B4-BE49-F238E27FC236}">
                <a16:creationId xmlns:a16="http://schemas.microsoft.com/office/drawing/2014/main" id="{30624C7C-840A-BE69-2FDE-08740C7E6C61}"/>
              </a:ext>
            </a:extLst>
          </p:cNvPr>
          <p:cNvSpPr txBox="1"/>
          <p:nvPr/>
        </p:nvSpPr>
        <p:spPr>
          <a:xfrm>
            <a:off x="3352800" y="3784600"/>
            <a:ext cx="2590800" cy="6629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dirty="0">
                <a:solidFill>
                  <a:srgbClr val="F2E9D1"/>
                </a:solidFill>
                <a:latin typeface="Segoe UI" panose="020B0502040204020203" pitchFamily="34" charset="0"/>
              </a:rPr>
              <a:t>Визит президента Д. Медведева в Перу, Бразилию, Венесуэлу и Кубу</a:t>
            </a:r>
          </a:p>
        </p:txBody>
      </p:sp>
      <p:sp>
        <p:nvSpPr>
          <p:cNvPr id="19" name="Text Text 17">
            <a:extLst>
              <a:ext uri="{FF2B5EF4-FFF2-40B4-BE49-F238E27FC236}">
                <a16:creationId xmlns:a16="http://schemas.microsoft.com/office/drawing/2014/main" id="{C0B4BA2F-A556-01A8-30AF-C6A84AC2EA18}"/>
              </a:ext>
            </a:extLst>
          </p:cNvPr>
          <p:cNvSpPr txBox="1"/>
          <p:nvPr/>
        </p:nvSpPr>
        <p:spPr>
          <a:xfrm>
            <a:off x="6096000" y="3454400"/>
            <a:ext cx="25908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2014 г.</a:t>
            </a:r>
          </a:p>
        </p:txBody>
      </p:sp>
      <p:sp>
        <p:nvSpPr>
          <p:cNvPr id="20" name="Text Text 18">
            <a:extLst>
              <a:ext uri="{FF2B5EF4-FFF2-40B4-BE49-F238E27FC236}">
                <a16:creationId xmlns:a16="http://schemas.microsoft.com/office/drawing/2014/main" id="{FCD7830A-4B59-94B2-4215-C3265E698465}"/>
              </a:ext>
            </a:extLst>
          </p:cNvPr>
          <p:cNvSpPr txBox="1"/>
          <p:nvPr/>
        </p:nvSpPr>
        <p:spPr>
          <a:xfrm>
            <a:off x="6096000" y="3784600"/>
            <a:ext cx="2590800" cy="883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dirty="0">
                <a:solidFill>
                  <a:srgbClr val="F2E9D1"/>
                </a:solidFill>
                <a:latin typeface="Segoe UI" panose="020B0502040204020203" pitchFamily="34" charset="0"/>
              </a:rPr>
              <a:t>Официальные визиты Президента России В. Путина на Кубу, в Никарагуа, Аргентину и Бразилию</a:t>
            </a:r>
          </a:p>
        </p:txBody>
      </p:sp>
      <p:sp>
        <p:nvSpPr>
          <p:cNvPr id="21" name="Text Text 22">
            <a:extLst>
              <a:ext uri="{FF2B5EF4-FFF2-40B4-BE49-F238E27FC236}">
                <a16:creationId xmlns:a16="http://schemas.microsoft.com/office/drawing/2014/main" id="{D3EE2CFA-DD8A-7E9F-FE42-4707AD9624F7}"/>
              </a:ext>
            </a:extLst>
          </p:cNvPr>
          <p:cNvSpPr txBox="1"/>
          <p:nvPr/>
        </p:nvSpPr>
        <p:spPr>
          <a:xfrm>
            <a:off x="8839200" y="3454400"/>
            <a:ext cx="25908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2018-2022 гг.</a:t>
            </a:r>
          </a:p>
        </p:txBody>
      </p:sp>
      <p:sp>
        <p:nvSpPr>
          <p:cNvPr id="22" name="Text Text 23">
            <a:extLst>
              <a:ext uri="{FF2B5EF4-FFF2-40B4-BE49-F238E27FC236}">
                <a16:creationId xmlns:a16="http://schemas.microsoft.com/office/drawing/2014/main" id="{FDFFA383-014B-A684-5410-CA3BE4E562D2}"/>
              </a:ext>
            </a:extLst>
          </p:cNvPr>
          <p:cNvSpPr txBox="1"/>
          <p:nvPr/>
        </p:nvSpPr>
        <p:spPr>
          <a:xfrm>
            <a:off x="8839200" y="3784600"/>
            <a:ext cx="2590800" cy="6629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dirty="0">
                <a:solidFill>
                  <a:srgbClr val="F2E9D1"/>
                </a:solidFill>
                <a:latin typeface="Segoe UI" panose="020B0502040204020203" pitchFamily="34" charset="0"/>
              </a:rPr>
              <a:t>Укрепление стратегического партнерства с Венесуэлой, Кубой, Никарагуа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3899E738-3D4B-484E-3057-5C91DC7BD66A}"/>
              </a:ext>
            </a:extLst>
          </p:cNvPr>
          <p:cNvCxnSpPr/>
          <p:nvPr/>
        </p:nvCxnSpPr>
        <p:spPr>
          <a:xfrm>
            <a:off x="609600" y="4978400"/>
            <a:ext cx="10972800" cy="0"/>
          </a:xfrm>
          <a:prstGeom prst="line">
            <a:avLst/>
          </a:prstGeom>
          <a:ln w="9525">
            <a:solidFill>
              <a:srgbClr val="2C4A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Text 24">
            <a:extLst>
              <a:ext uri="{FF2B5EF4-FFF2-40B4-BE49-F238E27FC236}">
                <a16:creationId xmlns:a16="http://schemas.microsoft.com/office/drawing/2014/main" id="{ECC734C1-E921-B316-3BA2-2A44224D122E}"/>
              </a:ext>
            </a:extLst>
          </p:cNvPr>
          <p:cNvSpPr txBox="1"/>
          <p:nvPr/>
        </p:nvSpPr>
        <p:spPr>
          <a:xfrm>
            <a:off x="609600" y="5105400"/>
            <a:ext cx="10972800" cy="1231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"/>
              </a:spcAft>
            </a:pPr>
            <a:r>
              <a:rPr lang="ru-RU" sz="1550" dirty="0">
                <a:solidFill>
                  <a:srgbClr val="E9BD73"/>
                </a:solidFill>
                <a:latin typeface="Segoe UI Semibold" panose="020B0702040204020203" pitchFamily="34" charset="0"/>
              </a:rPr>
              <a:t>Основные направления сотрудничества России со странами Латинской Америки: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Торгово-экономическое (поставки оружия, энергетика, сельское хозяйство)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Политическое (координация позиций в международных организациях)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Научно-техническое (космос, медицина, образование)</a:t>
            </a:r>
          </a:p>
          <a:p>
            <a:pPr marL="279400" indent="-279400">
              <a:spcAft>
                <a:spcPts val="1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Культурное (гуманитарные обмены, туризм)</a:t>
            </a:r>
          </a:p>
        </p:txBody>
      </p: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4D3FD7A9-7FB5-2576-50B5-21031173031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788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694B918-63B1-E4C4-651E-B28341D3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42062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Основные проблемы и вызовы стран Латинской Америки</a:t>
            </a:r>
          </a:p>
        </p:txBody>
      </p:sp>
      <p:pic>
        <p:nvPicPr>
          <p:cNvPr id="4" name="Migrant caravan 2018" descr="Участники «каравана мигрантов» из Центральной Америки во временном лагере в Мехико, 9 ноября 2018 г.">
            <a:extLst>
              <a:ext uri="{FF2B5EF4-FFF2-40B4-BE49-F238E27FC236}">
                <a16:creationId xmlns:a16="http://schemas.microsoft.com/office/drawing/2014/main" id="{3ECDB782-1215-FBA3-5387-3B9B2CD42E3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0" y="3810000"/>
            <a:ext cx="4826000" cy="28194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Problem card 0">
            <a:extLst>
              <a:ext uri="{FF2B5EF4-FFF2-40B4-BE49-F238E27FC236}">
                <a16:creationId xmlns:a16="http://schemas.microsoft.com/office/drawing/2014/main" id="{CE29ED9A-23F0-8E3D-5FD2-61DF14E44DE4}"/>
              </a:ext>
            </a:extLst>
          </p:cNvPr>
          <p:cNvSpPr/>
          <p:nvPr/>
        </p:nvSpPr>
        <p:spPr>
          <a:xfrm>
            <a:off x="609600" y="1473200"/>
            <a:ext cx="3454400" cy="2133600"/>
          </a:xfrm>
          <a:prstGeom prst="roundRect">
            <a:avLst>
              <a:gd name="adj" fmla="val 5000"/>
            </a:avLst>
          </a:prstGeom>
          <a:solidFill>
            <a:srgbClr val="1A46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lumn bar">
            <a:extLst>
              <a:ext uri="{FF2B5EF4-FFF2-40B4-BE49-F238E27FC236}">
                <a16:creationId xmlns:a16="http://schemas.microsoft.com/office/drawing/2014/main" id="{2E7942CF-DBC2-B915-8CC0-00D5BDB3A53B}"/>
              </a:ext>
            </a:extLst>
          </p:cNvPr>
          <p:cNvSpPr/>
          <p:nvPr/>
        </p:nvSpPr>
        <p:spPr>
          <a:xfrm>
            <a:off x="609600" y="1473200"/>
            <a:ext cx="3454400" cy="50800"/>
          </a:xfrm>
          <a:prstGeom prst="rect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Problem card 1">
            <a:extLst>
              <a:ext uri="{FF2B5EF4-FFF2-40B4-BE49-F238E27FC236}">
                <a16:creationId xmlns:a16="http://schemas.microsoft.com/office/drawing/2014/main" id="{5A2870D3-9BB7-2DB9-3F8D-1EFA3BE16698}"/>
              </a:ext>
            </a:extLst>
          </p:cNvPr>
          <p:cNvSpPr/>
          <p:nvPr/>
        </p:nvSpPr>
        <p:spPr>
          <a:xfrm>
            <a:off x="4368800" y="1473200"/>
            <a:ext cx="3454400" cy="2133600"/>
          </a:xfrm>
          <a:prstGeom prst="roundRect">
            <a:avLst>
              <a:gd name="adj" fmla="val 5000"/>
            </a:avLst>
          </a:prstGeom>
          <a:solidFill>
            <a:srgbClr val="1A46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olumn bar">
            <a:extLst>
              <a:ext uri="{FF2B5EF4-FFF2-40B4-BE49-F238E27FC236}">
                <a16:creationId xmlns:a16="http://schemas.microsoft.com/office/drawing/2014/main" id="{1C760327-7C38-1962-1495-E04E6B2ADB4D}"/>
              </a:ext>
            </a:extLst>
          </p:cNvPr>
          <p:cNvSpPr/>
          <p:nvPr/>
        </p:nvSpPr>
        <p:spPr>
          <a:xfrm>
            <a:off x="4368800" y="1473200"/>
            <a:ext cx="3454400" cy="50800"/>
          </a:xfrm>
          <a:prstGeom prst="rect">
            <a:avLst/>
          </a:prstGeom>
          <a:solidFill>
            <a:srgbClr val="E9A0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Problem card 2">
            <a:extLst>
              <a:ext uri="{FF2B5EF4-FFF2-40B4-BE49-F238E27FC236}">
                <a16:creationId xmlns:a16="http://schemas.microsoft.com/office/drawing/2014/main" id="{2681B789-A0E1-C57B-E095-D222BCC23886}"/>
              </a:ext>
            </a:extLst>
          </p:cNvPr>
          <p:cNvSpPr/>
          <p:nvPr/>
        </p:nvSpPr>
        <p:spPr>
          <a:xfrm>
            <a:off x="8128000" y="1473200"/>
            <a:ext cx="3454400" cy="2133600"/>
          </a:xfrm>
          <a:prstGeom prst="roundRect">
            <a:avLst>
              <a:gd name="adj" fmla="val 5000"/>
            </a:avLst>
          </a:prstGeom>
          <a:solidFill>
            <a:srgbClr val="1A46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lumn bar">
            <a:extLst>
              <a:ext uri="{FF2B5EF4-FFF2-40B4-BE49-F238E27FC236}">
                <a16:creationId xmlns:a16="http://schemas.microsoft.com/office/drawing/2014/main" id="{7AC68EE3-DE46-BD36-1673-874499F821B2}"/>
              </a:ext>
            </a:extLst>
          </p:cNvPr>
          <p:cNvSpPr/>
          <p:nvPr/>
        </p:nvSpPr>
        <p:spPr>
          <a:xfrm>
            <a:off x="8128000" y="1473200"/>
            <a:ext cx="3454400" cy="508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B608CB5F-462A-7C2B-5E84-3C06DF5AA7E5}"/>
              </a:ext>
            </a:extLst>
          </p:cNvPr>
          <p:cNvSpPr txBox="1"/>
          <p:nvPr/>
        </p:nvSpPr>
        <p:spPr>
          <a:xfrm>
            <a:off x="609600" y="827024"/>
            <a:ext cx="10972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A9BDB0"/>
                </a:solidFill>
                <a:latin typeface="Segoe UI" panose="020B0502040204020203" pitchFamily="34" charset="0"/>
              </a:rPr>
              <a:t>Несмотря на достигнутый прогресс, страны Латинской Америки продолжают сталкиваться с серьезными проблемами:</a:t>
            </a:r>
          </a:p>
        </p:txBody>
      </p:sp>
      <p:sp>
        <p:nvSpPr>
          <p:cNvPr id="12" name="Text Text 3">
            <a:extLst>
              <a:ext uri="{FF2B5EF4-FFF2-40B4-BE49-F238E27FC236}">
                <a16:creationId xmlns:a16="http://schemas.microsoft.com/office/drawing/2014/main" id="{3D12151E-F8E8-FE81-687F-FCB1C34EB3CF}"/>
              </a:ext>
            </a:extLst>
          </p:cNvPr>
          <p:cNvSpPr txBox="1"/>
          <p:nvPr/>
        </p:nvSpPr>
        <p:spPr>
          <a:xfrm>
            <a:off x="812800" y="1625600"/>
            <a:ext cx="3098800" cy="1808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Экономические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Зависимость от экспорта сырья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Высокий внешний долг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Инфляция</a:t>
            </a:r>
          </a:p>
          <a:p>
            <a:pPr marL="279400" indent="-279400">
              <a:spcAft>
                <a:spcPts val="200"/>
              </a:spcAft>
              <a:buClr>
                <a:srgbClr val="E9BD73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Неравномерное развитие регионов</a:t>
            </a:r>
          </a:p>
        </p:txBody>
      </p:sp>
      <p:sp>
        <p:nvSpPr>
          <p:cNvPr id="13" name="Text Text 9">
            <a:extLst>
              <a:ext uri="{FF2B5EF4-FFF2-40B4-BE49-F238E27FC236}">
                <a16:creationId xmlns:a16="http://schemas.microsoft.com/office/drawing/2014/main" id="{F8AFF814-69C1-A8A5-E0E5-4E52AE0A5BB4}"/>
              </a:ext>
            </a:extLst>
          </p:cNvPr>
          <p:cNvSpPr txBox="1"/>
          <p:nvPr/>
        </p:nvSpPr>
        <p:spPr>
          <a:xfrm>
            <a:off x="4572000" y="1625600"/>
            <a:ext cx="3098800" cy="1808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600" dirty="0">
                <a:solidFill>
                  <a:srgbClr val="E9A07E"/>
                </a:solidFill>
                <a:latin typeface="Bahnschrift SemiBold" panose="020B0502040204020203" pitchFamily="34" charset="0"/>
              </a:rPr>
              <a:t>Социальные</a:t>
            </a:r>
          </a:p>
          <a:p>
            <a:pPr marL="279400" indent="-279400">
              <a:spcAft>
                <a:spcPts val="2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Бедность и неравенство</a:t>
            </a:r>
          </a:p>
          <a:p>
            <a:pPr marL="279400" indent="-279400">
              <a:spcAft>
                <a:spcPts val="2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Высокий уровень преступности</a:t>
            </a:r>
          </a:p>
          <a:p>
            <a:pPr marL="279400" indent="-279400">
              <a:spcAft>
                <a:spcPts val="2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Наркотрафик</a:t>
            </a:r>
          </a:p>
          <a:p>
            <a:pPr marL="279400" indent="-279400">
              <a:spcAft>
                <a:spcPts val="2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Проблемы здравоохранения и образования</a:t>
            </a:r>
          </a:p>
        </p:txBody>
      </p:sp>
      <p:sp>
        <p:nvSpPr>
          <p:cNvPr id="14" name="Text Text 15">
            <a:extLst>
              <a:ext uri="{FF2B5EF4-FFF2-40B4-BE49-F238E27FC236}">
                <a16:creationId xmlns:a16="http://schemas.microsoft.com/office/drawing/2014/main" id="{EE6D386F-236F-4609-7A15-FAA4B9DE5A4E}"/>
              </a:ext>
            </a:extLst>
          </p:cNvPr>
          <p:cNvSpPr txBox="1"/>
          <p:nvPr/>
        </p:nvSpPr>
        <p:spPr>
          <a:xfrm>
            <a:off x="8331200" y="1625600"/>
            <a:ext cx="3098800" cy="1564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600" dirty="0">
                <a:solidFill>
                  <a:srgbClr val="8FD0C8"/>
                </a:solidFill>
                <a:latin typeface="Bahnschrift SemiBold" panose="020B0502040204020203" pitchFamily="34" charset="0"/>
              </a:rPr>
              <a:t>Политические</a:t>
            </a:r>
          </a:p>
          <a:p>
            <a:pPr marL="279400" indent="-279400">
              <a:spcAft>
                <a:spcPts val="2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Нестабильность политических систем</a:t>
            </a:r>
          </a:p>
          <a:p>
            <a:pPr marL="279400" indent="-279400">
              <a:spcAft>
                <a:spcPts val="2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Коррупция</a:t>
            </a:r>
          </a:p>
          <a:p>
            <a:pPr marL="279400" indent="-279400">
              <a:spcAft>
                <a:spcPts val="2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Влияние США</a:t>
            </a:r>
          </a:p>
          <a:p>
            <a:pPr marL="279400" indent="-279400">
              <a:spcAft>
                <a:spcPts val="2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rgbClr val="F2E9D1"/>
                </a:solidFill>
                <a:latin typeface="Segoe UI" panose="020B0502040204020203" pitchFamily="34" charset="0"/>
              </a:rPr>
              <a:t>Поляризация общества</a:t>
            </a:r>
          </a:p>
        </p:txBody>
      </p:sp>
      <p:sp>
        <p:nvSpPr>
          <p:cNvPr id="15" name="Text 20">
            <a:extLst>
              <a:ext uri="{FF2B5EF4-FFF2-40B4-BE49-F238E27FC236}">
                <a16:creationId xmlns:a16="http://schemas.microsoft.com/office/drawing/2014/main" id="{04835C63-7134-42BE-D6F1-1848CDF47438}"/>
              </a:ext>
            </a:extLst>
          </p:cNvPr>
          <p:cNvSpPr txBox="1"/>
          <p:nvPr/>
        </p:nvSpPr>
        <p:spPr>
          <a:xfrm>
            <a:off x="609600" y="3962400"/>
            <a:ext cx="5842000" cy="1036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Особую остроту в последние годы приобрела </a:t>
            </a:r>
            <a:r>
              <a:rPr lang="ru-RU" sz="1700" dirty="0">
                <a:solidFill>
                  <a:srgbClr val="E9BD73"/>
                </a:solidFill>
                <a:latin typeface="Segoe UI Semibold" panose="020B0702040204020203" pitchFamily="34" charset="0"/>
              </a:rPr>
              <a:t>проблема миграции</a:t>
            </a:r>
            <a:r>
              <a:rPr lang="ru-RU" sz="1700" dirty="0">
                <a:solidFill>
                  <a:srgbClr val="F2E9D1"/>
                </a:solidFill>
                <a:latin typeface="Segoe UI" panose="020B0502040204020203" pitchFamily="34" charset="0"/>
              </a:rPr>
              <a:t> из стран Центральной Америки в США через Мексику. Миллионы людей покидают свои страны из-за бедности, насилия и отсутствия перспектив.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1F516869-D852-E733-13A4-092CAAF9FA1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935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F2E0B0A-F44B-9CCE-52CB-8D379005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4486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Латинская Америка в поисках собственного пути</a:t>
            </a:r>
          </a:p>
        </p:txBody>
      </p:sp>
      <p:sp>
        <p:nvSpPr>
          <p:cNvPr id="3" name="Model card 0">
            <a:extLst>
              <a:ext uri="{FF2B5EF4-FFF2-40B4-BE49-F238E27FC236}">
                <a16:creationId xmlns:a16="http://schemas.microsoft.com/office/drawing/2014/main" id="{24DB1A20-B26B-0C62-6B87-A17CD8427C77}"/>
              </a:ext>
            </a:extLst>
          </p:cNvPr>
          <p:cNvSpPr/>
          <p:nvPr/>
        </p:nvSpPr>
        <p:spPr>
          <a:xfrm>
            <a:off x="609600" y="1905000"/>
            <a:ext cx="5232400" cy="1676400"/>
          </a:xfrm>
          <a:prstGeom prst="roundRect">
            <a:avLst>
              <a:gd name="adj" fmla="val 6000"/>
            </a:avLst>
          </a:prstGeom>
          <a:solidFill>
            <a:srgbClr val="F7F0DD"/>
          </a:solidFill>
          <a:ln w="12700">
            <a:solidFill>
              <a:srgbClr val="2E5F8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Model card 1">
            <a:extLst>
              <a:ext uri="{FF2B5EF4-FFF2-40B4-BE49-F238E27FC236}">
                <a16:creationId xmlns:a16="http://schemas.microsoft.com/office/drawing/2014/main" id="{DE588FFB-BB21-E6D5-AEE3-E3C3F18202E0}"/>
              </a:ext>
            </a:extLst>
          </p:cNvPr>
          <p:cNvSpPr/>
          <p:nvPr/>
        </p:nvSpPr>
        <p:spPr>
          <a:xfrm>
            <a:off x="6350000" y="1905000"/>
            <a:ext cx="5232400" cy="1676400"/>
          </a:xfrm>
          <a:prstGeom prst="roundRect">
            <a:avLst>
              <a:gd name="adj" fmla="val 6000"/>
            </a:avLst>
          </a:prstGeom>
          <a:solidFill>
            <a:srgbClr val="F7F0DD"/>
          </a:solidFill>
          <a:ln w="12700">
            <a:solidFill>
              <a:srgbClr val="8C2F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Model card 2">
            <a:extLst>
              <a:ext uri="{FF2B5EF4-FFF2-40B4-BE49-F238E27FC236}">
                <a16:creationId xmlns:a16="http://schemas.microsoft.com/office/drawing/2014/main" id="{663519F8-2FA6-4BA0-56C1-82AB416C6D2E}"/>
              </a:ext>
            </a:extLst>
          </p:cNvPr>
          <p:cNvSpPr/>
          <p:nvPr/>
        </p:nvSpPr>
        <p:spPr>
          <a:xfrm>
            <a:off x="609600" y="3810000"/>
            <a:ext cx="5232400" cy="1676400"/>
          </a:xfrm>
          <a:prstGeom prst="roundRect">
            <a:avLst>
              <a:gd name="adj" fmla="val 6000"/>
            </a:avLst>
          </a:prstGeom>
          <a:solidFill>
            <a:srgbClr val="F7F0DD"/>
          </a:solidFill>
          <a:ln w="12700">
            <a:solidFill>
              <a:srgbClr val="1034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Model card 3">
            <a:extLst>
              <a:ext uri="{FF2B5EF4-FFF2-40B4-BE49-F238E27FC236}">
                <a16:creationId xmlns:a16="http://schemas.microsoft.com/office/drawing/2014/main" id="{357C59ED-B9F1-F79E-D64B-6056A95E1E96}"/>
              </a:ext>
            </a:extLst>
          </p:cNvPr>
          <p:cNvSpPr/>
          <p:nvPr/>
        </p:nvSpPr>
        <p:spPr>
          <a:xfrm>
            <a:off x="6350000" y="3810000"/>
            <a:ext cx="5232400" cy="1676400"/>
          </a:xfrm>
          <a:prstGeom prst="roundRect">
            <a:avLst>
              <a:gd name="adj" fmla="val 6000"/>
            </a:avLst>
          </a:prstGeom>
          <a:solidFill>
            <a:srgbClr val="F7F0DD"/>
          </a:solidFill>
          <a:ln w="12700">
            <a:solidFill>
              <a:srgbClr val="A066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Hub">
            <a:extLst>
              <a:ext uri="{FF2B5EF4-FFF2-40B4-BE49-F238E27FC236}">
                <a16:creationId xmlns:a16="http://schemas.microsoft.com/office/drawing/2014/main" id="{56C3A063-9683-59A9-1653-35060F2EA568}"/>
              </a:ext>
            </a:extLst>
          </p:cNvPr>
          <p:cNvSpPr/>
          <p:nvPr/>
        </p:nvSpPr>
        <p:spPr>
          <a:xfrm>
            <a:off x="5588000" y="3327400"/>
            <a:ext cx="1016000" cy="1016000"/>
          </a:xfrm>
          <a:prstGeom prst="ellipse">
            <a:avLst/>
          </a:prstGeom>
          <a:solidFill>
            <a:srgbClr val="E9DFC4"/>
          </a:solidFill>
          <a:ln w="19050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Hub inner">
            <a:extLst>
              <a:ext uri="{FF2B5EF4-FFF2-40B4-BE49-F238E27FC236}">
                <a16:creationId xmlns:a16="http://schemas.microsoft.com/office/drawing/2014/main" id="{3882202C-1810-4D1F-7E94-791371D01CAE}"/>
              </a:ext>
            </a:extLst>
          </p:cNvPr>
          <p:cNvSpPr/>
          <p:nvPr/>
        </p:nvSpPr>
        <p:spPr>
          <a:xfrm>
            <a:off x="5816600" y="3556000"/>
            <a:ext cx="558800" cy="5588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7554EAFC-540B-E619-5079-4270F02F962A}"/>
              </a:ext>
            </a:extLst>
          </p:cNvPr>
          <p:cNvSpPr txBox="1"/>
          <p:nvPr/>
        </p:nvSpPr>
        <p:spPr>
          <a:xfrm>
            <a:off x="609600" y="880492"/>
            <a:ext cx="10972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4A4F4F"/>
                </a:solidFill>
                <a:latin typeface="Segoe UI" panose="020B0502040204020203" pitchFamily="34" charset="0"/>
              </a:rPr>
              <a:t>На протяжении второй половины XX — начала XXI века страны Латинской Америки пытались найти собственный путь развития, колеблясь между различными моделями:</a:t>
            </a:r>
          </a:p>
        </p:txBody>
      </p:sp>
      <p:sp>
        <p:nvSpPr>
          <p:cNvPr id="10" name="Text Text 2">
            <a:extLst>
              <a:ext uri="{FF2B5EF4-FFF2-40B4-BE49-F238E27FC236}">
                <a16:creationId xmlns:a16="http://schemas.microsoft.com/office/drawing/2014/main" id="{86D81CFF-3D52-04A9-651B-A57A8E2E36AA}"/>
              </a:ext>
            </a:extLst>
          </p:cNvPr>
          <p:cNvSpPr txBox="1"/>
          <p:nvPr/>
        </p:nvSpPr>
        <p:spPr>
          <a:xfrm>
            <a:off x="838200" y="2082800"/>
            <a:ext cx="4191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E5F8A"/>
                </a:solidFill>
                <a:latin typeface="Bahnschrift SemiBold" panose="020B0502040204020203" pitchFamily="34" charset="0"/>
              </a:rPr>
              <a:t>Либеральная модель</a:t>
            </a:r>
          </a:p>
        </p:txBody>
      </p:sp>
      <p:sp>
        <p:nvSpPr>
          <p:cNvPr id="11" name="Text Text 3">
            <a:extLst>
              <a:ext uri="{FF2B5EF4-FFF2-40B4-BE49-F238E27FC236}">
                <a16:creationId xmlns:a16="http://schemas.microsoft.com/office/drawing/2014/main" id="{1AC53DB4-9E67-76DD-FD22-FF1833FCCCC9}"/>
              </a:ext>
            </a:extLst>
          </p:cNvPr>
          <p:cNvSpPr txBox="1"/>
          <p:nvPr/>
        </p:nvSpPr>
        <p:spPr>
          <a:xfrm>
            <a:off x="838200" y="2489200"/>
            <a:ext cx="4191000" cy="7543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50" dirty="0">
                <a:solidFill>
                  <a:srgbClr val="25292A"/>
                </a:solidFill>
                <a:latin typeface="Segoe UI" panose="020B0502040204020203" pitchFamily="34" charset="0"/>
              </a:rPr>
              <a:t>Свободный рынок, минимальное государственное вмешательство, ориентация на США</a:t>
            </a:r>
          </a:p>
        </p:txBody>
      </p:sp>
      <p:sp>
        <p:nvSpPr>
          <p:cNvPr id="12" name="Text Text 4">
            <a:extLst>
              <a:ext uri="{FF2B5EF4-FFF2-40B4-BE49-F238E27FC236}">
                <a16:creationId xmlns:a16="http://schemas.microsoft.com/office/drawing/2014/main" id="{4C24EC44-5C6E-4DC1-5341-43AB38C6B738}"/>
              </a:ext>
            </a:extLst>
          </p:cNvPr>
          <p:cNvSpPr txBox="1"/>
          <p:nvPr/>
        </p:nvSpPr>
        <p:spPr>
          <a:xfrm>
            <a:off x="7162800" y="2082800"/>
            <a:ext cx="4191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8C2F3A"/>
                </a:solidFill>
                <a:latin typeface="Bahnschrift SemiBold" panose="020B0502040204020203" pitchFamily="34" charset="0"/>
              </a:rPr>
              <a:t>Социалистическая модель</a:t>
            </a:r>
          </a:p>
        </p:txBody>
      </p:sp>
      <p:sp>
        <p:nvSpPr>
          <p:cNvPr id="13" name="Text Text 5">
            <a:extLst>
              <a:ext uri="{FF2B5EF4-FFF2-40B4-BE49-F238E27FC236}">
                <a16:creationId xmlns:a16="http://schemas.microsoft.com/office/drawing/2014/main" id="{70C5D05E-26CF-5B02-047F-F098CDACF359}"/>
              </a:ext>
            </a:extLst>
          </p:cNvPr>
          <p:cNvSpPr txBox="1"/>
          <p:nvPr/>
        </p:nvSpPr>
        <p:spPr>
          <a:xfrm>
            <a:off x="7162800" y="2489200"/>
            <a:ext cx="4191000" cy="502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50" dirty="0">
                <a:solidFill>
                  <a:srgbClr val="25292A"/>
                </a:solidFill>
                <a:latin typeface="Segoe UI" panose="020B0502040204020203" pitchFamily="34" charset="0"/>
              </a:rPr>
              <a:t>Национализация, социальная справедливость, </a:t>
            </a:r>
            <a:r>
              <a:rPr lang="ru-RU" sz="1650" dirty="0" err="1">
                <a:solidFill>
                  <a:srgbClr val="25292A"/>
                </a:solidFill>
                <a:latin typeface="Segoe UI" panose="020B0502040204020203" pitchFamily="34" charset="0"/>
              </a:rPr>
              <a:t>антиимпериализм</a:t>
            </a:r>
            <a:endParaRPr lang="ru-RU" sz="1650" dirty="0">
              <a:solidFill>
                <a:srgbClr val="25292A"/>
              </a:solidFill>
              <a:latin typeface="Segoe UI" panose="020B0502040204020203" pitchFamily="34" charset="0"/>
            </a:endParaRPr>
          </a:p>
        </p:txBody>
      </p:sp>
      <p:sp>
        <p:nvSpPr>
          <p:cNvPr id="14" name="Text Text 8">
            <a:extLst>
              <a:ext uri="{FF2B5EF4-FFF2-40B4-BE49-F238E27FC236}">
                <a16:creationId xmlns:a16="http://schemas.microsoft.com/office/drawing/2014/main" id="{78B5E56C-80FA-D1CD-EA96-0699FD44537E}"/>
              </a:ext>
            </a:extLst>
          </p:cNvPr>
          <p:cNvSpPr txBox="1"/>
          <p:nvPr/>
        </p:nvSpPr>
        <p:spPr>
          <a:xfrm>
            <a:off x="838200" y="3987800"/>
            <a:ext cx="4191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Региональная интеграция</a:t>
            </a:r>
          </a:p>
        </p:txBody>
      </p:sp>
      <p:sp>
        <p:nvSpPr>
          <p:cNvPr id="15" name="Text Text 9">
            <a:extLst>
              <a:ext uri="{FF2B5EF4-FFF2-40B4-BE49-F238E27FC236}">
                <a16:creationId xmlns:a16="http://schemas.microsoft.com/office/drawing/2014/main" id="{0A457F6D-FBCB-7408-325B-D0CC6814A3E4}"/>
              </a:ext>
            </a:extLst>
          </p:cNvPr>
          <p:cNvSpPr txBox="1"/>
          <p:nvPr/>
        </p:nvSpPr>
        <p:spPr>
          <a:xfrm>
            <a:off x="838200" y="4394200"/>
            <a:ext cx="4191000" cy="7543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50" dirty="0">
                <a:solidFill>
                  <a:srgbClr val="25292A"/>
                </a:solidFill>
                <a:latin typeface="Segoe UI" panose="020B0502040204020203" pitchFamily="34" charset="0"/>
              </a:rPr>
              <a:t>Укрепление связей между странами региона для противостояния глобальным вызовам</a:t>
            </a:r>
          </a:p>
        </p:txBody>
      </p:sp>
      <p:sp>
        <p:nvSpPr>
          <p:cNvPr id="16" name="Text Text 6">
            <a:extLst>
              <a:ext uri="{FF2B5EF4-FFF2-40B4-BE49-F238E27FC236}">
                <a16:creationId xmlns:a16="http://schemas.microsoft.com/office/drawing/2014/main" id="{EB05D9EE-F257-E88C-6A8F-D4860796E2ED}"/>
              </a:ext>
            </a:extLst>
          </p:cNvPr>
          <p:cNvSpPr txBox="1"/>
          <p:nvPr/>
        </p:nvSpPr>
        <p:spPr>
          <a:xfrm>
            <a:off x="7162800" y="3987800"/>
            <a:ext cx="4191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A0662F"/>
                </a:solidFill>
                <a:latin typeface="Bahnschrift SemiBold" panose="020B0502040204020203" pitchFamily="34" charset="0"/>
              </a:rPr>
              <a:t>Смешанная модель</a:t>
            </a:r>
          </a:p>
        </p:txBody>
      </p:sp>
      <p:sp>
        <p:nvSpPr>
          <p:cNvPr id="17" name="Text Text 7">
            <a:extLst>
              <a:ext uri="{FF2B5EF4-FFF2-40B4-BE49-F238E27FC236}">
                <a16:creationId xmlns:a16="http://schemas.microsoft.com/office/drawing/2014/main" id="{640D1622-1805-2A0E-613A-93178881FB58}"/>
              </a:ext>
            </a:extLst>
          </p:cNvPr>
          <p:cNvSpPr txBox="1"/>
          <p:nvPr/>
        </p:nvSpPr>
        <p:spPr>
          <a:xfrm>
            <a:off x="7162800" y="4394200"/>
            <a:ext cx="4191000" cy="502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650" dirty="0">
                <a:solidFill>
                  <a:srgbClr val="25292A"/>
                </a:solidFill>
                <a:latin typeface="Segoe UI" panose="020B0502040204020203" pitchFamily="34" charset="0"/>
              </a:rPr>
              <a:t>Сочетание рыночных механизмов с активной социальной политикой</a:t>
            </a:r>
          </a:p>
        </p:txBody>
      </p:sp>
      <p:sp>
        <p:nvSpPr>
          <p:cNvPr id="18" name="Text 10">
            <a:extLst>
              <a:ext uri="{FF2B5EF4-FFF2-40B4-BE49-F238E27FC236}">
                <a16:creationId xmlns:a16="http://schemas.microsoft.com/office/drawing/2014/main" id="{8DA8C619-2272-0207-D9FC-53226D622215}"/>
              </a:ext>
            </a:extLst>
          </p:cNvPr>
          <p:cNvSpPr txBox="1"/>
          <p:nvPr/>
        </p:nvSpPr>
        <p:spPr>
          <a:xfrm>
            <a:off x="609600" y="5740400"/>
            <a:ext cx="10972800" cy="7086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25292A"/>
                </a:solidFill>
                <a:latin typeface="Segoe UI" panose="020B0502040204020203" pitchFamily="34" charset="0"/>
              </a:rPr>
              <a:t>Поиск оптимальной модели развития продолжается. Многие страны стремятся найти баланс между экономической эффективностью и социальной справедливостью, между национальным суверенитетом и включенностью в глобальные процессы.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4FA83E59-5025-6047-DF91-9F3BEBF80D5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4E535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4E535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685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0622AB7-37EE-A7F9-F39C-4300C7233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1"/>
            <a:ext cx="10972800" cy="4486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Итоги развития стран Латинской Америки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143B965-7626-E3E5-8113-27E8D51F64DF}"/>
              </a:ext>
            </a:extLst>
          </p:cNvPr>
          <p:cNvSpPr txBox="1"/>
          <p:nvPr/>
        </p:nvSpPr>
        <p:spPr>
          <a:xfrm>
            <a:off x="609600" y="855092"/>
            <a:ext cx="10972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dirty="0">
                <a:solidFill>
                  <a:srgbClr val="A9BDB0"/>
                </a:solidFill>
                <a:latin typeface="Segoe UI" panose="020B0502040204020203" pitchFamily="34" charset="0"/>
              </a:rPr>
              <a:t>Во второй половине XX — начале XXI века страны Латинской Америки прошли сложный путь развития, отмеченный как достижениями, так и неудачами.</a:t>
            </a:r>
          </a:p>
        </p:txBody>
      </p:sp>
      <p:sp>
        <p:nvSpPr>
          <p:cNvPr id="4" name="Column bar">
            <a:extLst>
              <a:ext uri="{FF2B5EF4-FFF2-40B4-BE49-F238E27FC236}">
                <a16:creationId xmlns:a16="http://schemas.microsoft.com/office/drawing/2014/main" id="{29B0F7E9-CC3E-FB17-708E-68867E8128EF}"/>
              </a:ext>
            </a:extLst>
          </p:cNvPr>
          <p:cNvSpPr/>
          <p:nvPr/>
        </p:nvSpPr>
        <p:spPr>
          <a:xfrm>
            <a:off x="609600" y="1422400"/>
            <a:ext cx="5334000" cy="508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lumn bar">
            <a:extLst>
              <a:ext uri="{FF2B5EF4-FFF2-40B4-BE49-F238E27FC236}">
                <a16:creationId xmlns:a16="http://schemas.microsoft.com/office/drawing/2014/main" id="{0686A437-AC39-B950-13B5-8CB714846F34}"/>
              </a:ext>
            </a:extLst>
          </p:cNvPr>
          <p:cNvSpPr/>
          <p:nvPr/>
        </p:nvSpPr>
        <p:spPr>
          <a:xfrm>
            <a:off x="6248400" y="1422400"/>
            <a:ext cx="5334000" cy="50800"/>
          </a:xfrm>
          <a:prstGeom prst="rect">
            <a:avLst/>
          </a:prstGeom>
          <a:solidFill>
            <a:srgbClr val="E9A0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 Text 2">
            <a:extLst>
              <a:ext uri="{FF2B5EF4-FFF2-40B4-BE49-F238E27FC236}">
                <a16:creationId xmlns:a16="http://schemas.microsoft.com/office/drawing/2014/main" id="{0FDD5D41-8C0C-15DC-96CB-2332733F9DA0}"/>
              </a:ext>
            </a:extLst>
          </p:cNvPr>
          <p:cNvSpPr txBox="1"/>
          <p:nvPr/>
        </p:nvSpPr>
        <p:spPr>
          <a:xfrm>
            <a:off x="609600" y="1549400"/>
            <a:ext cx="5334000" cy="1717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"/>
              </a:spcAft>
            </a:pPr>
            <a:r>
              <a:rPr lang="ru-RU" sz="1550" dirty="0">
                <a:solidFill>
                  <a:srgbClr val="8FD0C8"/>
                </a:solidFill>
                <a:latin typeface="Bahnschrift SemiBold" panose="020B0502040204020203" pitchFamily="34" charset="0"/>
              </a:rPr>
              <a:t>Достижения</a:t>
            </a:r>
          </a:p>
          <a:p>
            <a:pPr marL="279400" indent="-279400">
              <a:spcAft>
                <a:spcPts val="1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Переход большинства стран к демократии</a:t>
            </a:r>
          </a:p>
          <a:p>
            <a:pPr marL="279400" indent="-279400">
              <a:spcAft>
                <a:spcPts val="1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Экономическая модернизация и индустриализация</a:t>
            </a:r>
          </a:p>
          <a:p>
            <a:pPr marL="279400" indent="-279400">
              <a:spcAft>
                <a:spcPts val="1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Повышение уровня образования и здравоохранения</a:t>
            </a:r>
          </a:p>
          <a:p>
            <a:pPr marL="279400" indent="-279400">
              <a:spcAft>
                <a:spcPts val="1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Укрепление региональной интеграции</a:t>
            </a:r>
          </a:p>
          <a:p>
            <a:pPr marL="279400" indent="-279400">
              <a:spcAft>
                <a:spcPts val="100"/>
              </a:spcAft>
              <a:buClr>
                <a:srgbClr val="8FD0C8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Рост международного влияния (особенно Бразилии, Мексики)</a:t>
            </a:r>
          </a:p>
        </p:txBody>
      </p:sp>
      <p:sp>
        <p:nvSpPr>
          <p:cNvPr id="7" name="Text Text 8">
            <a:extLst>
              <a:ext uri="{FF2B5EF4-FFF2-40B4-BE49-F238E27FC236}">
                <a16:creationId xmlns:a16="http://schemas.microsoft.com/office/drawing/2014/main" id="{169365F0-1698-E0AD-D695-A858866A5A43}"/>
              </a:ext>
            </a:extLst>
          </p:cNvPr>
          <p:cNvSpPr txBox="1"/>
          <p:nvPr/>
        </p:nvSpPr>
        <p:spPr>
          <a:xfrm>
            <a:off x="6248400" y="1549400"/>
            <a:ext cx="5334000" cy="14808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"/>
              </a:spcAft>
            </a:pPr>
            <a:r>
              <a:rPr lang="ru-RU" sz="1550" dirty="0">
                <a:solidFill>
                  <a:srgbClr val="E9A07E"/>
                </a:solidFill>
                <a:latin typeface="Bahnschrift SemiBold" panose="020B0502040204020203" pitchFamily="34" charset="0"/>
              </a:rPr>
              <a:t>Нерешенные проблемы</a:t>
            </a:r>
          </a:p>
          <a:p>
            <a:pPr marL="279400" indent="-279400">
              <a:spcAft>
                <a:spcPts val="1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Сохраняющаяся экономическая зависимость от США</a:t>
            </a:r>
          </a:p>
          <a:p>
            <a:pPr marL="279400" indent="-279400">
              <a:spcAft>
                <a:spcPts val="1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Высокий уровень социального неравенства</a:t>
            </a:r>
          </a:p>
          <a:p>
            <a:pPr marL="279400" indent="-279400">
              <a:spcAft>
                <a:spcPts val="1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Коррупция и политическая нестабильность</a:t>
            </a:r>
          </a:p>
          <a:p>
            <a:pPr marL="279400" indent="-279400">
              <a:spcAft>
                <a:spcPts val="1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Наркотрафик и преступность</a:t>
            </a:r>
          </a:p>
          <a:p>
            <a:pPr marL="279400" indent="-279400">
              <a:spcAft>
                <a:spcPts val="100"/>
              </a:spcAft>
              <a:buClr>
                <a:srgbClr val="E9A07E"/>
              </a:buClr>
              <a:buSzPct val="75000"/>
              <a:buFont typeface="Wingdings" panose="05000000000000000000" pitchFamily="2" charset="2"/>
              <a:buChar char="§"/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Экологические проблемы</a:t>
            </a:r>
          </a:p>
        </p:txBody>
      </p:sp>
      <p:sp>
        <p:nvSpPr>
          <p:cNvPr id="8" name="Text 14">
            <a:extLst>
              <a:ext uri="{FF2B5EF4-FFF2-40B4-BE49-F238E27FC236}">
                <a16:creationId xmlns:a16="http://schemas.microsoft.com/office/drawing/2014/main" id="{C3B0DD36-F170-0EDA-54D0-3D8B94E95107}"/>
              </a:ext>
            </a:extLst>
          </p:cNvPr>
          <p:cNvSpPr txBox="1"/>
          <p:nvPr/>
        </p:nvSpPr>
        <p:spPr>
          <a:xfrm>
            <a:off x="609600" y="3418840"/>
            <a:ext cx="109728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dirty="0">
                <a:solidFill>
                  <a:srgbClr val="F2E9D1"/>
                </a:solidFill>
                <a:latin typeface="Segoe UI" panose="020B0502040204020203" pitchFamily="34" charset="0"/>
              </a:rPr>
              <a:t>Страны Латинской Америки продолжают поиск оптимальных путей развития, стремясь сочетать экономический рост с социальной справедливостью и политической стабильностью. Этот регион с богатой культурой, обширными природными ресурсами и молодым населением имеет значительный потенциал развития в XXI веке.</a:t>
            </a:r>
          </a:p>
        </p:txBody>
      </p:sp>
      <p:sp>
        <p:nvSpPr>
          <p:cNvPr id="9" name="Terms card">
            <a:extLst>
              <a:ext uri="{FF2B5EF4-FFF2-40B4-BE49-F238E27FC236}">
                <a16:creationId xmlns:a16="http://schemas.microsoft.com/office/drawing/2014/main" id="{E7B55120-2179-3492-2DD2-44B65CD07DA0}"/>
              </a:ext>
            </a:extLst>
          </p:cNvPr>
          <p:cNvSpPr/>
          <p:nvPr/>
        </p:nvSpPr>
        <p:spPr>
          <a:xfrm>
            <a:off x="609600" y="4257040"/>
            <a:ext cx="10972800" cy="1320800"/>
          </a:xfrm>
          <a:prstGeom prst="roundRect">
            <a:avLst>
              <a:gd name="adj" fmla="val 4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Text 16">
            <a:extLst>
              <a:ext uri="{FF2B5EF4-FFF2-40B4-BE49-F238E27FC236}">
                <a16:creationId xmlns:a16="http://schemas.microsoft.com/office/drawing/2014/main" id="{87BFEA0B-CF81-9C42-EFF8-8A985657EAF6}"/>
              </a:ext>
            </a:extLst>
          </p:cNvPr>
          <p:cNvSpPr txBox="1"/>
          <p:nvPr/>
        </p:nvSpPr>
        <p:spPr>
          <a:xfrm>
            <a:off x="812800" y="4358640"/>
            <a:ext cx="10566400" cy="1117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"/>
              </a:spcAft>
            </a:pPr>
            <a:r>
              <a:rPr lang="ru-RU" sz="1400" dirty="0">
                <a:solidFill>
                  <a:srgbClr val="8C2F3A"/>
                </a:solidFill>
                <a:latin typeface="Segoe UI Semibold" panose="020B0702040204020203" pitchFamily="34" charset="0"/>
              </a:rPr>
              <a:t>Ключевые термины:</a:t>
            </a:r>
          </a:p>
          <a:p>
            <a:pPr>
              <a:spcAft>
                <a:spcPts val="100"/>
              </a:spcAft>
            </a:pPr>
            <a:r>
              <a:rPr lang="ru-RU" sz="1400" dirty="0">
                <a:solidFill>
                  <a:srgbClr val="10342D"/>
                </a:solidFill>
                <a:latin typeface="Segoe UI Semibold" panose="020B0702040204020203" pitchFamily="34" charset="0"/>
              </a:rPr>
              <a:t>Глобализация</a:t>
            </a:r>
            <a:r>
              <a:rPr lang="ru-RU" sz="1400" dirty="0">
                <a:solidFill>
                  <a:srgbClr val="25292A"/>
                </a:solidFill>
                <a:latin typeface="Segoe UI" panose="020B0502040204020203" pitchFamily="34" charset="0"/>
              </a:rPr>
              <a:t> — процесс всемирной экономической, политической и культурной интеграции и унификации</a:t>
            </a:r>
          </a:p>
          <a:p>
            <a:pPr>
              <a:spcAft>
                <a:spcPts val="100"/>
              </a:spcAft>
            </a:pPr>
            <a:r>
              <a:rPr lang="ru-RU" sz="1400" dirty="0">
                <a:solidFill>
                  <a:srgbClr val="10342D"/>
                </a:solidFill>
                <a:latin typeface="Segoe UI Semibold" panose="020B0702040204020203" pitchFamily="34" charset="0"/>
              </a:rPr>
              <a:t>Латифундия</a:t>
            </a:r>
            <a:r>
              <a:rPr lang="ru-RU" sz="1400" dirty="0">
                <a:solidFill>
                  <a:srgbClr val="25292A"/>
                </a:solidFill>
                <a:latin typeface="Segoe UI" panose="020B0502040204020203" pitchFamily="34" charset="0"/>
              </a:rPr>
              <a:t> — крупное земельное владение, помещичье хозяйство</a:t>
            </a:r>
          </a:p>
          <a:p>
            <a:pPr>
              <a:spcAft>
                <a:spcPts val="100"/>
              </a:spcAft>
            </a:pPr>
            <a:r>
              <a:rPr lang="ru-RU" sz="1400" dirty="0">
                <a:solidFill>
                  <a:srgbClr val="10342D"/>
                </a:solidFill>
                <a:latin typeface="Segoe UI Semibold" panose="020B0702040204020203" pitchFamily="34" charset="0"/>
              </a:rPr>
              <a:t>Монетаризм</a:t>
            </a:r>
            <a:r>
              <a:rPr lang="ru-RU" sz="1400" dirty="0">
                <a:solidFill>
                  <a:srgbClr val="25292A"/>
                </a:solidFill>
                <a:latin typeface="Segoe UI" panose="020B0502040204020203" pitchFamily="34" charset="0"/>
              </a:rPr>
              <a:t> — экономическая теория, согласно которой денежная масса оказывает решающее воздействие на экономику</a:t>
            </a:r>
          </a:p>
          <a:p>
            <a:pPr>
              <a:spcAft>
                <a:spcPts val="100"/>
              </a:spcAft>
            </a:pPr>
            <a:r>
              <a:rPr lang="ru-RU" sz="1400" dirty="0">
                <a:solidFill>
                  <a:srgbClr val="10342D"/>
                </a:solidFill>
                <a:latin typeface="Segoe UI Semibold" panose="020B0702040204020203" pitchFamily="34" charset="0"/>
              </a:rPr>
              <a:t>Хунта</a:t>
            </a:r>
            <a:r>
              <a:rPr lang="ru-RU" sz="1400" dirty="0">
                <a:solidFill>
                  <a:srgbClr val="25292A"/>
                </a:solidFill>
                <a:latin typeface="Segoe UI" panose="020B0502040204020203" pitchFamily="34" charset="0"/>
              </a:rPr>
              <a:t> — форма правления, при которой власть принадлежит группе военных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29C5D093-26E8-22C3-73EE-B58C30E7F97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0510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5292A"/>
      </a:dk1>
      <a:lt1>
        <a:srgbClr val="F2E9D1"/>
      </a:lt1>
      <a:dk2>
        <a:srgbClr val="10342D"/>
      </a:dk2>
      <a:lt2>
        <a:srgbClr val="EFE4C8"/>
      </a:lt2>
      <a:accent1>
        <a:srgbClr val="E9BD73"/>
      </a:accent1>
      <a:accent2>
        <a:srgbClr val="8C2F3A"/>
      </a:accent2>
      <a:accent3>
        <a:srgbClr val="4FA7A0"/>
      </a:accent3>
      <a:accent4>
        <a:srgbClr val="1F3A57"/>
      </a:accent4>
      <a:accent5>
        <a:srgbClr val="C46A45"/>
      </a:accent5>
      <a:accent6>
        <a:srgbClr val="6F8A7C"/>
      </a:accent6>
      <a:hlink>
        <a:srgbClr val="467886"/>
      </a:hlink>
      <a:folHlink>
        <a:srgbClr val="96607D"/>
      </a:folHlink>
    </a:clrScheme>
    <a:fontScheme name="Стандартная">
      <a:majorFont>
        <a:latin typeface="Bahnschrift SemiBold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2603</Words>
  <Application>Microsoft Office PowerPoint</Application>
  <PresentationFormat>Произвольный</PresentationFormat>
  <Paragraphs>257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Bahnschrift SemiBold</vt:lpstr>
      <vt:lpstr>Segoe UI</vt:lpstr>
      <vt:lpstr>Segoe UI Semibold</vt:lpstr>
      <vt:lpstr>Wingdings</vt:lpstr>
      <vt:lpstr>Тема Office</vt:lpstr>
      <vt:lpstr>Страны Латинской Америки во второй половине XX — начале XXI в.</vt:lpstr>
      <vt:lpstr>Особенности развития стран Латинской Америки к середине XX века</vt:lpstr>
      <vt:lpstr>Организация американских государств и влияние США</vt:lpstr>
      <vt:lpstr>Кубинская революция и её последствия</vt:lpstr>
      <vt:lpstr>Социалистический путь развития Кубы</vt:lpstr>
      <vt:lpstr>Эрнесто Че Гевара — символ революции</vt:lpstr>
      <vt:lpstr>Революции и гражданские войны в Центральной Америке</vt:lpstr>
      <vt:lpstr>Чилийский путь к социализму</vt:lpstr>
      <vt:lpstr>Военный переворот в Чили</vt:lpstr>
      <vt:lpstr>Диктаторские режимы в странах Южной Америки</vt:lpstr>
      <vt:lpstr>Фолклендская война и кризис диктатур</vt:lpstr>
      <vt:lpstr>«Левый поворот» в Латинской Америке в начале XXI века</vt:lpstr>
      <vt:lpstr>Интеграционные процессы в Латинской Америке</vt:lpstr>
      <vt:lpstr>Экономические реформы и импортозамещающая индустриализация</vt:lpstr>
      <vt:lpstr>Глобализация и её влияние на страны Латинской Америки</vt:lpstr>
      <vt:lpstr>Современная Куба: реформы и перспективы</vt:lpstr>
      <vt:lpstr>Россия и страны Латинской Америки</vt:lpstr>
      <vt:lpstr>Основные проблемы и вызовы стран Латинской Америки</vt:lpstr>
      <vt:lpstr>Латинская Америка в поисках собственного пути</vt:lpstr>
      <vt:lpstr>Итоги развития стран Латинской Америки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Страны Латинской Америки во второй половине XX — начале XXI в.</dc:title>
  <dc:creator>100ballnik.com</dc:creator>
  <cp:lastModifiedBy>Mendal</cp:lastModifiedBy>
  <cp:revision>1</cp:revision>
  <dcterms:created xsi:type="dcterms:W3CDTF">2026-10-20T21:46:58Z</dcterms:created>
  <dcterms:modified xsi:type="dcterms:W3CDTF">2026-10-20T21:46:59Z</dcterms:modified>
</cp:coreProperties>
</file>