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754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">
            <a:extLst>
              <a:ext uri="{FF2B5EF4-FFF2-40B4-BE49-F238E27FC236}">
                <a16:creationId xmlns:a16="http://schemas.microsoft.com/office/drawing/2014/main" id="{5BC1A60F-A20D-425E-8322-A2AD17B30943}"/>
              </a:ext>
            </a:extLst>
          </p:cNvPr>
          <p:cNvSpPr>
            <a:spLocks noGrp="1"/>
          </p:cNvSpPr>
          <p:nvPr/>
        </p:nvSpPr>
        <p:spPr>
          <a:xfrm>
            <a:off x="414338" y="264319"/>
            <a:ext cx="8322469" cy="1485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2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42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Сила и слабость</a:t>
            </a:r>
          </a:p>
          <a:p>
            <a:pPr algn="l">
              <a:lnSpc>
                <a:spcPct val="112000"/>
              </a:lnSpc>
              <a:buNone/>
              <a:defRPr sz="4275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4275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Речи Посполитой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48ACBE-452E-4DA0-BFFF-28F4492D3163}"/>
              </a:ext>
            </a:extLst>
          </p:cNvPr>
          <p:cNvSpPr>
            <a:spLocks noGrp="1"/>
          </p:cNvSpPr>
          <p:nvPr/>
        </p:nvSpPr>
        <p:spPr>
          <a:xfrm>
            <a:off x="428625" y="1935956"/>
            <a:ext cx="8286750" cy="21431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4535" y="2235994"/>
            <a:ext cx="4200181" cy="2178844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258DAABB-189A-422B-A393-90BF1E79A493}"/>
              </a:ext>
            </a:extLst>
          </p:cNvPr>
          <p:cNvSpPr>
            <a:spLocks noGrp="1"/>
          </p:cNvSpPr>
          <p:nvPr/>
        </p:nvSpPr>
        <p:spPr>
          <a:xfrm>
            <a:off x="5422106" y="2286000"/>
            <a:ext cx="3293269" cy="21074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Почему в Речи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Посполитой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королевская власть не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смогла усилиться?</a:t>
            </a:r>
          </a:p>
        </p:txBody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07C575F3-D772-462A-86E6-4D23FB7CC637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693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C062D6DE-A145-4784-9694-D38205118F5A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F2A1855-6177-4922-9174-688A9A5ECC04}"/>
              </a:ext>
            </a:extLst>
          </p:cNvPr>
          <p:cNvSpPr>
            <a:spLocks noGrp="1"/>
          </p:cNvSpPr>
          <p:nvPr/>
        </p:nvSpPr>
        <p:spPr>
          <a:xfrm>
            <a:off x="414338" y="10287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041981-53CD-4AEC-A316-7A55D075D91B}"/>
              </a:ext>
            </a:extLst>
          </p:cNvPr>
          <p:cNvSpPr>
            <a:spLocks noGrp="1"/>
          </p:cNvSpPr>
          <p:nvPr/>
        </p:nvSpPr>
        <p:spPr>
          <a:xfrm>
            <a:off x="428625" y="1328738"/>
            <a:ext cx="28575" cy="8715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BD34708E-8926-4D82-97EC-D9962EF6EC44}"/>
              </a:ext>
            </a:extLst>
          </p:cNvPr>
          <p:cNvSpPr>
            <a:spLocks noGrp="1"/>
          </p:cNvSpPr>
          <p:nvPr/>
        </p:nvSpPr>
        <p:spPr>
          <a:xfrm>
            <a:off x="585788" y="1307306"/>
            <a:ext cx="3786188" cy="10144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Польша и Литва: путь к унии: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предыстория создания Речи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Посполитой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46E90D-81E1-4B94-A131-8532AF1F61B5}"/>
              </a:ext>
            </a:extLst>
          </p:cNvPr>
          <p:cNvSpPr>
            <a:spLocks noGrp="1"/>
          </p:cNvSpPr>
          <p:nvPr/>
        </p:nvSpPr>
        <p:spPr>
          <a:xfrm>
            <a:off x="428625" y="2457450"/>
            <a:ext cx="28575" cy="8715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E0D593DF-382D-43B4-B129-0D6335DDE9C1}"/>
              </a:ext>
            </a:extLst>
          </p:cNvPr>
          <p:cNvSpPr>
            <a:spLocks noGrp="1"/>
          </p:cNvSpPr>
          <p:nvPr/>
        </p:nvSpPr>
        <p:spPr>
          <a:xfrm>
            <a:off x="585788" y="2436019"/>
            <a:ext cx="3786188" cy="10144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6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Шляхта и магнаты: кто реально</a:t>
            </a:r>
          </a:p>
          <a:p>
            <a:pPr algn="l">
              <a:lnSpc>
                <a:spcPct val="112000"/>
              </a:lnSpc>
              <a:buNone/>
              <a:defRPr sz="196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управлял государством?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9B139E-2DC3-4D56-A63C-2406DA70F1DB}"/>
              </a:ext>
            </a:extLst>
          </p:cNvPr>
          <p:cNvSpPr>
            <a:spLocks noGrp="1"/>
          </p:cNvSpPr>
          <p:nvPr/>
        </p:nvSpPr>
        <p:spPr>
          <a:xfrm>
            <a:off x="428625" y="3586163"/>
            <a:ext cx="28575" cy="8715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02F33DA2-D671-409D-9D72-3F666159970D}"/>
              </a:ext>
            </a:extLst>
          </p:cNvPr>
          <p:cNvSpPr>
            <a:spLocks noGrp="1"/>
          </p:cNvSpPr>
          <p:nvPr/>
        </p:nvSpPr>
        <p:spPr>
          <a:xfrm>
            <a:off x="585788" y="3564731"/>
            <a:ext cx="3786188" cy="10144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Люблинская уния 1569 г.:</a:t>
            </a:r>
          </a:p>
          <a:p>
            <a:pPr algn="l">
              <a:lnSpc>
                <a:spcPct val="112000"/>
              </a:lnSpc>
              <a:buNone/>
              <a:defRPr sz="20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образование Речи Посполитой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AA941B-6171-4875-9D9D-512EEF3BB1B4}"/>
              </a:ext>
            </a:extLst>
          </p:cNvPr>
          <p:cNvSpPr>
            <a:spLocks noGrp="1"/>
          </p:cNvSpPr>
          <p:nvPr/>
        </p:nvSpPr>
        <p:spPr>
          <a:xfrm>
            <a:off x="4757738" y="1328738"/>
            <a:ext cx="28575" cy="8715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4EB7F3F-18D1-45F9-BD69-59A5505B270E}"/>
              </a:ext>
            </a:extLst>
          </p:cNvPr>
          <p:cNvSpPr>
            <a:spLocks noGrp="1"/>
          </p:cNvSpPr>
          <p:nvPr/>
        </p:nvSpPr>
        <p:spPr>
          <a:xfrm>
            <a:off x="4914900" y="1307306"/>
            <a:ext cx="3786188" cy="10144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«Золотые вольности» шляхты:</a:t>
            </a:r>
          </a:p>
          <a:p>
            <a:pPr algn="l">
              <a:lnSpc>
                <a:spcPct val="112000"/>
              </a:lnSpc>
              <a:buNone/>
              <a:defRPr sz="20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Liberum veto и его последствия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8BA2B7-39AA-4FB9-B1B9-67A77FEDCDB4}"/>
              </a:ext>
            </a:extLst>
          </p:cNvPr>
          <p:cNvSpPr>
            <a:spLocks noGrp="1"/>
          </p:cNvSpPr>
          <p:nvPr/>
        </p:nvSpPr>
        <p:spPr>
          <a:xfrm>
            <a:off x="4757738" y="2457450"/>
            <a:ext cx="28575" cy="8715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555A5BFE-1021-42ED-8493-A224EF4726AD}"/>
              </a:ext>
            </a:extLst>
          </p:cNvPr>
          <p:cNvSpPr>
            <a:spLocks noGrp="1"/>
          </p:cNvSpPr>
          <p:nvPr/>
        </p:nvSpPr>
        <p:spPr>
          <a:xfrm>
            <a:off x="4914900" y="2436019"/>
            <a:ext cx="3786188" cy="10144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Внешняя политика и войны:</a:t>
            </a:r>
          </a:p>
          <a:p>
            <a:pPr algn="l">
              <a:lnSpc>
                <a:spcPct val="112000"/>
              </a:lnSpc>
              <a:buNone/>
              <a:defRPr sz="202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противники и успехи XVII века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9C8ABE-170E-4353-8BDF-0F73FCFF64ED}"/>
              </a:ext>
            </a:extLst>
          </p:cNvPr>
          <p:cNvSpPr>
            <a:spLocks noGrp="1"/>
          </p:cNvSpPr>
          <p:nvPr/>
        </p:nvSpPr>
        <p:spPr>
          <a:xfrm>
            <a:off x="4757738" y="3586163"/>
            <a:ext cx="28575" cy="8715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E6D6C8CE-0ED8-43ED-93A9-DCB142E41535}"/>
              </a:ext>
            </a:extLst>
          </p:cNvPr>
          <p:cNvSpPr>
            <a:spLocks noGrp="1"/>
          </p:cNvSpPr>
          <p:nvPr/>
        </p:nvSpPr>
        <p:spPr>
          <a:xfrm>
            <a:off x="4914900" y="3564731"/>
            <a:ext cx="3786188" cy="10144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Причины упадка: почему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королевская власть не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укрепилась?</a:t>
            </a:r>
          </a:p>
        </p:txBody>
      </p:sp>
      <p:sp>
        <p:nvSpPr>
          <p:cNvPr id="15" name="signature">
            <a:extLst>
              <a:ext uri="{FF2B5EF4-FFF2-40B4-BE49-F238E27FC236}">
                <a16:creationId xmlns:a16="http://schemas.microsoft.com/office/drawing/2014/main" id="{B5AF2C81-9755-4D11-8F96-101E94AA47CB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4392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92D7A335-F284-4E85-B21C-67897F9EE8F6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Два государства – одна цель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32DAD89-B0B0-4A19-A6ED-8876EE9A8D0C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Польша и Литва: история сближения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793315-BF0C-47E3-9F44-CB468EFC0D80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4FD4C8-F6A2-47F2-9E30-705EF988F605}"/>
              </a:ext>
            </a:extLst>
          </p:cNvPr>
          <p:cNvSpPr>
            <a:spLocks noGrp="1"/>
          </p:cNvSpPr>
          <p:nvPr/>
        </p:nvSpPr>
        <p:spPr>
          <a:xfrm>
            <a:off x="414338" y="1771650"/>
            <a:ext cx="28575" cy="589217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50A36153-9778-42FE-BB41-5530324D6946}"/>
              </a:ext>
            </a:extLst>
          </p:cNvPr>
          <p:cNvSpPr>
            <a:spLocks noGrp="1"/>
          </p:cNvSpPr>
          <p:nvPr/>
        </p:nvSpPr>
        <p:spPr>
          <a:xfrm>
            <a:off x="557213" y="1728788"/>
            <a:ext cx="3657600" cy="7320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 конца XIV века — Кревская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уния (общий правитель).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DFBE56-AC72-487E-87C9-4CE9E708B60D}"/>
              </a:ext>
            </a:extLst>
          </p:cNvPr>
          <p:cNvSpPr>
            <a:spLocks noGrp="1"/>
          </p:cNvSpPr>
          <p:nvPr/>
        </p:nvSpPr>
        <p:spPr>
          <a:xfrm>
            <a:off x="414338" y="2560892"/>
            <a:ext cx="28575" cy="589217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A66E56F-DCD6-42F2-812A-2BF7C8C81224}"/>
              </a:ext>
            </a:extLst>
          </p:cNvPr>
          <p:cNvSpPr>
            <a:spLocks noGrp="1"/>
          </p:cNvSpPr>
          <p:nvPr/>
        </p:nvSpPr>
        <p:spPr>
          <a:xfrm>
            <a:off x="557213" y="2518029"/>
            <a:ext cx="3657600" cy="7320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Литва включала русские земли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(Смоленск, Киев, Белоруссию).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7B4978-0BF8-4BE8-B92C-B02A76A6A451}"/>
              </a:ext>
            </a:extLst>
          </p:cNvPr>
          <p:cNvSpPr>
            <a:spLocks noGrp="1"/>
          </p:cNvSpPr>
          <p:nvPr/>
        </p:nvSpPr>
        <p:spPr>
          <a:xfrm>
            <a:off x="414338" y="3350133"/>
            <a:ext cx="28575" cy="919543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D933464F-370C-4064-906F-1D6D220537FD}"/>
              </a:ext>
            </a:extLst>
          </p:cNvPr>
          <p:cNvSpPr>
            <a:spLocks noGrp="1"/>
          </p:cNvSpPr>
          <p:nvPr/>
        </p:nvSpPr>
        <p:spPr>
          <a:xfrm>
            <a:off x="557213" y="3307271"/>
            <a:ext cx="3657600" cy="10624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Общие интересы: борьба с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Тевтонским орденом, усиление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 Восточной Европе.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71988" y="1766754"/>
            <a:ext cx="4250531" cy="2660124"/>
          </a:xfrm>
          <a:prstGeom prst="rect">
            <a:avLst/>
          </a:prstGeom>
        </p:spPr>
      </p:pic>
      <p:sp>
        <p:nvSpPr>
          <p:cNvPr id="11" name="signature">
            <a:extLst>
              <a:ext uri="{FF2B5EF4-FFF2-40B4-BE49-F238E27FC236}">
                <a16:creationId xmlns:a16="http://schemas.microsoft.com/office/drawing/2014/main" id="{18BEB41F-9E9F-409F-A764-EC2AFD0222B7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54573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E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>
            <a:extLst>
              <a:ext uri="{FF2B5EF4-FFF2-40B4-BE49-F238E27FC236}">
                <a16:creationId xmlns:a16="http://schemas.microsoft.com/office/drawing/2014/main" id="{3462885B-C832-48F6-AEB4-D6A1C566D36E}"/>
              </a:ext>
            </a:extLst>
          </p:cNvPr>
          <p:cNvSpPr>
            <a:spLocks noGrp="1"/>
          </p:cNvSpPr>
          <p:nvPr/>
        </p:nvSpPr>
        <p:spPr>
          <a:xfrm>
            <a:off x="414338" y="257175"/>
            <a:ext cx="8329613" cy="6429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094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094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Кто управлял государством?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AB39D7DE-EBB3-42C2-BCC7-CEC6F4545C60}"/>
              </a:ext>
            </a:extLst>
          </p:cNvPr>
          <p:cNvSpPr>
            <a:spLocks noGrp="1"/>
          </p:cNvSpPr>
          <p:nvPr/>
        </p:nvSpPr>
        <p:spPr>
          <a:xfrm>
            <a:off x="428625" y="1000125"/>
            <a:ext cx="8215313" cy="3929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1">
                <a:solidFill>
                  <a:srgbClr val="E4C789"/>
                </a:solidFill>
                <a:latin typeface="Arial"/>
                <a:ea typeface="Arial"/>
                <a:cs typeface="Arial"/>
              </a:defRPr>
            </a:pPr>
            <a:r>
              <a:rPr sz="1913" b="0" i="1">
                <a:solidFill>
                  <a:srgbClr val="E4C789"/>
                </a:solidFill>
                <a:latin typeface="Arial"/>
                <a:ea typeface="Arial"/>
                <a:cs typeface="Arial"/>
              </a:rPr>
              <a:t>Короли, магнаты и шляхта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4CB7A51-69B4-4630-BFDF-45F4E73A93E8}"/>
              </a:ext>
            </a:extLst>
          </p:cNvPr>
          <p:cNvSpPr>
            <a:spLocks noGrp="1"/>
          </p:cNvSpPr>
          <p:nvPr/>
        </p:nvSpPr>
        <p:spPr>
          <a:xfrm>
            <a:off x="428625" y="1485900"/>
            <a:ext cx="8272463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4338" y="1923064"/>
            <a:ext cx="3964781" cy="249037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AE902D-0644-4810-9A1B-7A69A0A867F0}"/>
              </a:ext>
            </a:extLst>
          </p:cNvPr>
          <p:cNvSpPr>
            <a:spLocks noGrp="1"/>
          </p:cNvSpPr>
          <p:nvPr/>
        </p:nvSpPr>
        <p:spPr>
          <a:xfrm>
            <a:off x="4729163" y="1771650"/>
            <a:ext cx="28575" cy="94869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3CD3404B-3E7A-4BE4-AB3E-6E74B3857EF8}"/>
              </a:ext>
            </a:extLst>
          </p:cNvPr>
          <p:cNvSpPr>
            <a:spLocks noGrp="1"/>
          </p:cNvSpPr>
          <p:nvPr/>
        </p:nvSpPr>
        <p:spPr>
          <a:xfrm>
            <a:off x="4872038" y="1728788"/>
            <a:ext cx="3793331" cy="10915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Магнаты — крупные</a:t>
            </a:r>
          </a:p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землевладельцы, реальная</a:t>
            </a:r>
          </a:p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власть.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5C48E5-DFCE-4FA0-A7CD-069B1DCA2191}"/>
              </a:ext>
            </a:extLst>
          </p:cNvPr>
          <p:cNvSpPr>
            <a:spLocks noGrp="1"/>
          </p:cNvSpPr>
          <p:nvPr/>
        </p:nvSpPr>
        <p:spPr>
          <a:xfrm>
            <a:off x="4729163" y="2956084"/>
            <a:ext cx="28575" cy="60864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BC124CCF-C204-49E1-A838-15588F222877}"/>
              </a:ext>
            </a:extLst>
          </p:cNvPr>
          <p:cNvSpPr>
            <a:spLocks noGrp="1"/>
          </p:cNvSpPr>
          <p:nvPr/>
        </p:nvSpPr>
        <p:spPr>
          <a:xfrm>
            <a:off x="4872038" y="2913221"/>
            <a:ext cx="3793331" cy="75152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Шляхта — дворянство (до 10%</a:t>
            </a:r>
          </a:p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населения!), много привилегий.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34716A4-31BF-4C7F-9892-977B4AEB5E11}"/>
              </a:ext>
            </a:extLst>
          </p:cNvPr>
          <p:cNvSpPr>
            <a:spLocks noGrp="1"/>
          </p:cNvSpPr>
          <p:nvPr/>
        </p:nvSpPr>
        <p:spPr>
          <a:xfrm>
            <a:off x="4729163" y="3800475"/>
            <a:ext cx="28575" cy="60864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EBBDD332-4681-4779-BA02-92704B931156}"/>
              </a:ext>
            </a:extLst>
          </p:cNvPr>
          <p:cNvSpPr>
            <a:spLocks noGrp="1"/>
          </p:cNvSpPr>
          <p:nvPr/>
        </p:nvSpPr>
        <p:spPr>
          <a:xfrm>
            <a:off x="4872038" y="3757613"/>
            <a:ext cx="3793331" cy="75152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Короли — слабы, зависели от</a:t>
            </a:r>
          </a:p>
          <a:p>
            <a:pPr algn="l">
              <a:lnSpc>
                <a:spcPct val="112000"/>
              </a:lnSpc>
              <a:buNone/>
              <a:defRPr sz="196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знати.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4D316A79-2F7D-4A13-8050-F9A5AC3FA648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1673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737C5FB7-7FBE-4B7E-AC9F-4F91468C0D79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Шляхта – «избранный народ»?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24CD386E-8070-4C02-AEB1-B4583814245B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Особенности польского дворянства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24897C-C982-43D8-9A45-8EAEB0B60CF7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4D105B-F18C-4C5B-8797-A2A1712BA5D6}"/>
              </a:ext>
            </a:extLst>
          </p:cNvPr>
          <p:cNvSpPr>
            <a:spLocks noGrp="1"/>
          </p:cNvSpPr>
          <p:nvPr/>
        </p:nvSpPr>
        <p:spPr>
          <a:xfrm>
            <a:off x="428625" y="1757363"/>
            <a:ext cx="35719" cy="8858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1A8E334A-1DE8-4BBD-AF60-48F16E8A1AA3}"/>
              </a:ext>
            </a:extLst>
          </p:cNvPr>
          <p:cNvSpPr>
            <a:spLocks noGrp="1"/>
          </p:cNvSpPr>
          <p:nvPr/>
        </p:nvSpPr>
        <p:spPr>
          <a:xfrm>
            <a:off x="600075" y="1721644"/>
            <a:ext cx="3936206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Верили в своё сарматское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происхождение.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B63D7A-8C0C-4771-A40A-D08EF5A42141}"/>
              </a:ext>
            </a:extLst>
          </p:cNvPr>
          <p:cNvSpPr>
            <a:spLocks noGrp="1"/>
          </p:cNvSpPr>
          <p:nvPr/>
        </p:nvSpPr>
        <p:spPr>
          <a:xfrm>
            <a:off x="4750594" y="1757363"/>
            <a:ext cx="35719" cy="8858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06E58B9D-1303-4D6D-906F-21057F079649}"/>
              </a:ext>
            </a:extLst>
          </p:cNvPr>
          <p:cNvSpPr>
            <a:spLocks noGrp="1"/>
          </p:cNvSpPr>
          <p:nvPr/>
        </p:nvSpPr>
        <p:spPr>
          <a:xfrm>
            <a:off x="4922044" y="1721644"/>
            <a:ext cx="3936206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Имели право выбирать</a:t>
            </a:r>
          </a:p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короля и участвовать в</a:t>
            </a:r>
          </a:p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сейме.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048F69F-E6E3-419D-967B-FD20FF0906BF}"/>
              </a:ext>
            </a:extLst>
          </p:cNvPr>
          <p:cNvSpPr>
            <a:spLocks noGrp="1"/>
          </p:cNvSpPr>
          <p:nvPr/>
        </p:nvSpPr>
        <p:spPr>
          <a:xfrm>
            <a:off x="428625" y="3200400"/>
            <a:ext cx="35719" cy="8858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7F2FA7B9-17A9-4555-9EE8-15B5B156B92F}"/>
              </a:ext>
            </a:extLst>
          </p:cNvPr>
          <p:cNvSpPr>
            <a:spLocks noGrp="1"/>
          </p:cNvSpPr>
          <p:nvPr/>
        </p:nvSpPr>
        <p:spPr>
          <a:xfrm>
            <a:off x="600075" y="3164681"/>
            <a:ext cx="3936206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Неприкосновенность</a:t>
            </a:r>
          </a:p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личности, власть над</a:t>
            </a:r>
          </a:p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крестьянами.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06E9799-C787-47D1-95BB-79F79603C8BE}"/>
              </a:ext>
            </a:extLst>
          </p:cNvPr>
          <p:cNvSpPr>
            <a:spLocks noGrp="1"/>
          </p:cNvSpPr>
          <p:nvPr/>
        </p:nvSpPr>
        <p:spPr>
          <a:xfrm>
            <a:off x="4750594" y="3200400"/>
            <a:ext cx="35719" cy="8858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FBB64BF9-0FC3-4329-9821-B8F88A403DD9}"/>
              </a:ext>
            </a:extLst>
          </p:cNvPr>
          <p:cNvSpPr>
            <a:spLocks noGrp="1"/>
          </p:cNvSpPr>
          <p:nvPr/>
        </p:nvSpPr>
        <p:spPr>
          <a:xfrm>
            <a:off x="4922044" y="3164681"/>
            <a:ext cx="3936206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Поддержали Реформацию</a:t>
            </a:r>
          </a:p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как способ ограничить</a:t>
            </a:r>
          </a:p>
          <a:p>
            <a:pPr algn="l">
              <a:lnSpc>
                <a:spcPct val="112000"/>
              </a:lnSpc>
              <a:buNone/>
              <a:defRPr sz="230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0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короля.</a:t>
            </a:r>
          </a:p>
        </p:txBody>
      </p:sp>
      <p:sp>
        <p:nvSpPr>
          <p:cNvPr id="12" name="signature">
            <a:extLst>
              <a:ext uri="{FF2B5EF4-FFF2-40B4-BE49-F238E27FC236}">
                <a16:creationId xmlns:a16="http://schemas.microsoft.com/office/drawing/2014/main" id="{DD727578-F6CE-41CE-986A-0B5672BC320B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3050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57C77A2-100E-4458-BF91-747F962DEA2B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Рождение Речи Посполитой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F685D15-5EFB-44A8-93F2-6415822B89C0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Люблинская уния 1569 года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FD958F-F186-4052-A2E0-53ACC6FB8EBA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0050" y="1754059"/>
            <a:ext cx="4629150" cy="265693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FF6992-13CB-4A86-AF13-DBEC974B2E7C}"/>
              </a:ext>
            </a:extLst>
          </p:cNvPr>
          <p:cNvSpPr>
            <a:spLocks noGrp="1"/>
          </p:cNvSpPr>
          <p:nvPr/>
        </p:nvSpPr>
        <p:spPr>
          <a:xfrm>
            <a:off x="5322094" y="1735931"/>
            <a:ext cx="28575" cy="569786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256E205-6A12-4C22-9F23-96244F071146}"/>
              </a:ext>
            </a:extLst>
          </p:cNvPr>
          <p:cNvSpPr>
            <a:spLocks noGrp="1"/>
          </p:cNvSpPr>
          <p:nvPr/>
        </p:nvSpPr>
        <p:spPr>
          <a:xfrm>
            <a:off x="5464969" y="1693069"/>
            <a:ext cx="3286125" cy="7126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Общее государство: Польша</a:t>
            </a:r>
          </a:p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+ Литва.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1D4A6A-0A37-40EC-A466-CEE4F0CEB5A1}"/>
              </a:ext>
            </a:extLst>
          </p:cNvPr>
          <p:cNvSpPr>
            <a:spLocks noGrp="1"/>
          </p:cNvSpPr>
          <p:nvPr/>
        </p:nvSpPr>
        <p:spPr>
          <a:xfrm>
            <a:off x="5322094" y="2477167"/>
            <a:ext cx="28575" cy="569786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FAB27FDA-F08C-485B-A0ED-EA4F9617F15A}"/>
              </a:ext>
            </a:extLst>
          </p:cNvPr>
          <p:cNvSpPr>
            <a:spLocks noGrp="1"/>
          </p:cNvSpPr>
          <p:nvPr/>
        </p:nvSpPr>
        <p:spPr>
          <a:xfrm>
            <a:off x="5464969" y="2434304"/>
            <a:ext cx="3286125" cy="7126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Общий король, сейм, деньги,</a:t>
            </a:r>
          </a:p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внешняя политика.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BB68BE1-B0FC-4C2A-85F0-2D0736B80B62}"/>
              </a:ext>
            </a:extLst>
          </p:cNvPr>
          <p:cNvSpPr>
            <a:spLocks noGrp="1"/>
          </p:cNvSpPr>
          <p:nvPr/>
        </p:nvSpPr>
        <p:spPr>
          <a:xfrm>
            <a:off x="5322094" y="3218402"/>
            <a:ext cx="28575" cy="569786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E520107F-9C66-443B-9DD9-22570EEB41CE}"/>
              </a:ext>
            </a:extLst>
          </p:cNvPr>
          <p:cNvSpPr>
            <a:spLocks noGrp="1"/>
          </p:cNvSpPr>
          <p:nvPr/>
        </p:nvSpPr>
        <p:spPr>
          <a:xfrm>
            <a:off x="5464969" y="3175540"/>
            <a:ext cx="3286125" cy="7126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Но: своя армия, казна, суды</a:t>
            </a:r>
          </a:p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 каждой части.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C74718C-B0A6-4BB1-BE76-563BC1B19A18}"/>
              </a:ext>
            </a:extLst>
          </p:cNvPr>
          <p:cNvSpPr>
            <a:spLocks noGrp="1"/>
          </p:cNvSpPr>
          <p:nvPr/>
        </p:nvSpPr>
        <p:spPr>
          <a:xfrm>
            <a:off x="5322094" y="3959638"/>
            <a:ext cx="28575" cy="569786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FAFFFCEB-892F-4115-9486-6D20153249E6}"/>
              </a:ext>
            </a:extLst>
          </p:cNvPr>
          <p:cNvSpPr>
            <a:spLocks noGrp="1"/>
          </p:cNvSpPr>
          <p:nvPr/>
        </p:nvSpPr>
        <p:spPr>
          <a:xfrm>
            <a:off x="5464969" y="3916775"/>
            <a:ext cx="3286125" cy="7126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Польша доминировала</a:t>
            </a:r>
          </a:p>
          <a:p>
            <a:pPr algn="l">
              <a:lnSpc>
                <a:spcPct val="112000"/>
              </a:lnSpc>
              <a:buNone/>
              <a:defRPr sz="1856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(больше депутатов в сейме).</a:t>
            </a:r>
          </a:p>
        </p:txBody>
      </p:sp>
      <p:sp>
        <p:nvSpPr>
          <p:cNvPr id="13" name="signature">
            <a:extLst>
              <a:ext uri="{FF2B5EF4-FFF2-40B4-BE49-F238E27FC236}">
                <a16:creationId xmlns:a16="http://schemas.microsoft.com/office/drawing/2014/main" id="{95C48492-9203-493B-8A53-8EB3346F0D26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3470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8F370B7-211F-4545-B709-ECB619320A64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Король без власти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EDF2068-029F-420B-A153-7F1863134923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Генриковы артикулы и выборные короли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5E0FCF7-618C-4D0C-8FB1-73F2C84582B2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59B3110-C101-4239-A681-A8C17C47F449}"/>
              </a:ext>
            </a:extLst>
          </p:cNvPr>
          <p:cNvSpPr>
            <a:spLocks noGrp="1"/>
          </p:cNvSpPr>
          <p:nvPr/>
        </p:nvSpPr>
        <p:spPr>
          <a:xfrm>
            <a:off x="428625" y="1778794"/>
            <a:ext cx="28575" cy="356045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93AC098C-1A9F-4D06-B802-39F95AF01331}"/>
              </a:ext>
            </a:extLst>
          </p:cNvPr>
          <p:cNvSpPr>
            <a:spLocks noGrp="1"/>
          </p:cNvSpPr>
          <p:nvPr/>
        </p:nvSpPr>
        <p:spPr>
          <a:xfrm>
            <a:off x="571500" y="1735931"/>
            <a:ext cx="5529263" cy="49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 1573 г. королей избирает шляхта.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709393-7038-4604-9FCF-7CCB1F00AD51}"/>
              </a:ext>
            </a:extLst>
          </p:cNvPr>
          <p:cNvSpPr>
            <a:spLocks noGrp="1"/>
          </p:cNvSpPr>
          <p:nvPr/>
        </p:nvSpPr>
        <p:spPr>
          <a:xfrm>
            <a:off x="428625" y="2470595"/>
            <a:ext cx="28575" cy="783527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B14FA6E-648C-4F6D-9926-0B48B92E051D}"/>
              </a:ext>
            </a:extLst>
          </p:cNvPr>
          <p:cNvSpPr>
            <a:spLocks noGrp="1"/>
          </p:cNvSpPr>
          <p:nvPr/>
        </p:nvSpPr>
        <p:spPr>
          <a:xfrm>
            <a:off x="571500" y="2427732"/>
            <a:ext cx="5529263" cy="92640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Генриковы артикулы — договор,</a:t>
            </a:r>
          </a:p>
          <a:p>
            <a:pPr algn="l">
              <a:lnSpc>
                <a:spcPct val="112000"/>
              </a:lnSpc>
              <a:buNone/>
              <a:defRPr sz="24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ограничивающий власть короля.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96C558-4E8F-4D38-B978-03FB277F011E}"/>
              </a:ext>
            </a:extLst>
          </p:cNvPr>
          <p:cNvSpPr>
            <a:spLocks noGrp="1"/>
          </p:cNvSpPr>
          <p:nvPr/>
        </p:nvSpPr>
        <p:spPr>
          <a:xfrm>
            <a:off x="428625" y="3589877"/>
            <a:ext cx="28575" cy="783527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C3D0CB7A-7584-4EC9-8E27-D5DC8E957105}"/>
              </a:ext>
            </a:extLst>
          </p:cNvPr>
          <p:cNvSpPr>
            <a:spLocks noGrp="1"/>
          </p:cNvSpPr>
          <p:nvPr/>
        </p:nvSpPr>
        <p:spPr>
          <a:xfrm>
            <a:off x="571500" y="3547015"/>
            <a:ext cx="5529263" cy="92640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Пример: Стефан Баторий,</a:t>
            </a:r>
          </a:p>
          <a:p>
            <a:pPr algn="l">
              <a:lnSpc>
                <a:spcPct val="112000"/>
              </a:lnSpc>
              <a:buNone/>
              <a:defRPr sz="2475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Сигизмунд III, Ян Собеский.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29388" y="1734529"/>
            <a:ext cx="2107406" cy="2824586"/>
          </a:xfrm>
          <a:prstGeom prst="rect">
            <a:avLst/>
          </a:prstGeom>
        </p:spPr>
      </p:pic>
      <p:sp>
        <p:nvSpPr>
          <p:cNvPr id="11" name="signature">
            <a:extLst>
              <a:ext uri="{FF2B5EF4-FFF2-40B4-BE49-F238E27FC236}">
                <a16:creationId xmlns:a16="http://schemas.microsoft.com/office/drawing/2014/main" id="{25AB76B7-1989-4A3C-81C2-8268DF2160E8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63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2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>
            <a:extLst>
              <a:ext uri="{FF2B5EF4-FFF2-40B4-BE49-F238E27FC236}">
                <a16:creationId xmlns:a16="http://schemas.microsoft.com/office/drawing/2014/main" id="{FDFAD42D-401D-4CE7-A032-ABAEECC6D7C2}"/>
              </a:ext>
            </a:extLst>
          </p:cNvPr>
          <p:cNvSpPr>
            <a:spLocks noGrp="1"/>
          </p:cNvSpPr>
          <p:nvPr/>
        </p:nvSpPr>
        <p:spPr>
          <a:xfrm>
            <a:off x="400050" y="250031"/>
            <a:ext cx="834390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«Золотые вольности» шляхты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3D25CC2E-8B11-492D-8F6C-23DAC1B1F4D5}"/>
              </a:ext>
            </a:extLst>
          </p:cNvPr>
          <p:cNvSpPr>
            <a:spLocks noGrp="1"/>
          </p:cNvSpPr>
          <p:nvPr/>
        </p:nvSpPr>
        <p:spPr>
          <a:xfrm>
            <a:off x="421481" y="1007269"/>
            <a:ext cx="82867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1">
                <a:solidFill>
                  <a:srgbClr val="E9D8B8"/>
                </a:solidFill>
                <a:latin typeface="Arial"/>
                <a:ea typeface="Arial"/>
                <a:cs typeface="Arial"/>
              </a:defRPr>
            </a:pPr>
            <a:r>
              <a:rPr sz="1800" b="0" i="1">
                <a:solidFill>
                  <a:srgbClr val="E9D8B8"/>
                </a:solidFill>
                <a:latin typeface="Arial"/>
                <a:ea typeface="Arial"/>
                <a:cs typeface="Arial"/>
              </a:rPr>
              <a:t>Права, ставшие слабостью государства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43165ED-0E9E-4E46-99D7-631EEFB0DC4D}"/>
              </a:ext>
            </a:extLst>
          </p:cNvPr>
          <p:cNvSpPr>
            <a:spLocks noGrp="1"/>
          </p:cNvSpPr>
          <p:nvPr/>
        </p:nvSpPr>
        <p:spPr>
          <a:xfrm>
            <a:off x="428625" y="1521619"/>
            <a:ext cx="8286750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B04F5F90-5368-4804-AE2F-7475F424977E}"/>
              </a:ext>
            </a:extLst>
          </p:cNvPr>
          <p:cNvSpPr>
            <a:spLocks noGrp="1"/>
          </p:cNvSpPr>
          <p:nvPr/>
        </p:nvSpPr>
        <p:spPr>
          <a:xfrm>
            <a:off x="428625" y="1778794"/>
            <a:ext cx="8251031" cy="9644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69" b="1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69" b="1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Liberum veto (свободное вето) — один голос</a:t>
            </a:r>
          </a:p>
          <a:p>
            <a:pPr algn="l">
              <a:lnSpc>
                <a:spcPct val="112000"/>
              </a:lnSpc>
              <a:buNone/>
              <a:defRPr sz="2869" b="1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869" b="1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мог сорвать закон.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8D5B2B-00B3-49EA-92CD-1AB8EFC94317}"/>
              </a:ext>
            </a:extLst>
          </p:cNvPr>
          <p:cNvSpPr>
            <a:spLocks noGrp="1"/>
          </p:cNvSpPr>
          <p:nvPr/>
        </p:nvSpPr>
        <p:spPr>
          <a:xfrm>
            <a:off x="428625" y="2907506"/>
            <a:ext cx="10001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220B44FB-B282-467E-98DE-BA7DDD4B159E}"/>
              </a:ext>
            </a:extLst>
          </p:cNvPr>
          <p:cNvSpPr>
            <a:spLocks noGrp="1"/>
          </p:cNvSpPr>
          <p:nvPr/>
        </p:nvSpPr>
        <p:spPr>
          <a:xfrm>
            <a:off x="428625" y="3164681"/>
            <a:ext cx="3786188" cy="1200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63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Право на рокош (мятеж</a:t>
            </a:r>
          </a:p>
          <a:p>
            <a:pPr algn="l">
              <a:lnSpc>
                <a:spcPct val="112000"/>
              </a:lnSpc>
              <a:buNone/>
              <a:defRPr sz="2363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против короля).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6ADAD85-415B-484C-B8F8-6549EAFAAB32}"/>
              </a:ext>
            </a:extLst>
          </p:cNvPr>
          <p:cNvSpPr>
            <a:spLocks noGrp="1"/>
          </p:cNvSpPr>
          <p:nvPr/>
        </p:nvSpPr>
        <p:spPr>
          <a:xfrm>
            <a:off x="4814888" y="3164681"/>
            <a:ext cx="3879056" cy="1307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63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«Польша держится</a:t>
            </a:r>
          </a:p>
          <a:p>
            <a:pPr algn="l">
              <a:lnSpc>
                <a:spcPct val="112000"/>
              </a:lnSpc>
              <a:buNone/>
              <a:defRPr sz="2363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непорядком» — анархия и</a:t>
            </a:r>
          </a:p>
          <a:p>
            <a:pPr algn="l">
              <a:lnSpc>
                <a:spcPct val="112000"/>
              </a:lnSpc>
              <a:buNone/>
              <a:defRPr sz="2363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слабость центра.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270C60A6-0700-49D0-AAE1-0FE8EA732B08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27151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40F68062-467B-4EDF-A056-1B8A567F4178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Армия Речи Посполитой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BC152EA8-244B-4B53-BE2E-2087FE8E44ED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Сила и слабость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87CE19-A410-4CE5-9456-C0A9E9456B9D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28494" y="1871663"/>
            <a:ext cx="4651744" cy="275034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B1F7E2-48A3-4B18-AE86-531C14B416DD}"/>
              </a:ext>
            </a:extLst>
          </p:cNvPr>
          <p:cNvSpPr>
            <a:spLocks noGrp="1"/>
          </p:cNvSpPr>
          <p:nvPr/>
        </p:nvSpPr>
        <p:spPr>
          <a:xfrm>
            <a:off x="414338" y="1764506"/>
            <a:ext cx="28575" cy="589217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E701451C-6B9C-43AA-94F7-4E58405ECA06}"/>
              </a:ext>
            </a:extLst>
          </p:cNvPr>
          <p:cNvSpPr>
            <a:spLocks noGrp="1"/>
          </p:cNvSpPr>
          <p:nvPr/>
        </p:nvSpPr>
        <p:spPr>
          <a:xfrm>
            <a:off x="557213" y="1721644"/>
            <a:ext cx="3121819" cy="7320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Основа — шляхетское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ополчение.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338D6D3-A5C2-40DF-82F8-7F4CF9A1FA9D}"/>
              </a:ext>
            </a:extLst>
          </p:cNvPr>
          <p:cNvSpPr>
            <a:spLocks noGrp="1"/>
          </p:cNvSpPr>
          <p:nvPr/>
        </p:nvSpPr>
        <p:spPr>
          <a:xfrm>
            <a:off x="414338" y="2568035"/>
            <a:ext cx="28575" cy="919543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6EE566BA-85EC-4131-A185-ADC0A1A9B147}"/>
              </a:ext>
            </a:extLst>
          </p:cNvPr>
          <p:cNvSpPr>
            <a:spLocks noGrp="1"/>
          </p:cNvSpPr>
          <p:nvPr/>
        </p:nvSpPr>
        <p:spPr>
          <a:xfrm>
            <a:off x="557213" y="2525173"/>
            <a:ext cx="3121819" cy="10624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Знаменитые крылатые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гусары — лучшая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кавалерия Европы.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B5976E-ACC4-42A5-ACFB-679A7845C847}"/>
              </a:ext>
            </a:extLst>
          </p:cNvPr>
          <p:cNvSpPr>
            <a:spLocks noGrp="1"/>
          </p:cNvSpPr>
          <p:nvPr/>
        </p:nvSpPr>
        <p:spPr>
          <a:xfrm>
            <a:off x="414338" y="3701891"/>
            <a:ext cx="28575" cy="919543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BD70EBE4-C42B-4B6C-B945-79A8FA9B3AF2}"/>
              </a:ext>
            </a:extLst>
          </p:cNvPr>
          <p:cNvSpPr>
            <a:spLocks noGrp="1"/>
          </p:cNvSpPr>
          <p:nvPr/>
        </p:nvSpPr>
        <p:spPr>
          <a:xfrm>
            <a:off x="557213" y="3659029"/>
            <a:ext cx="3121819" cy="10624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Но не было постоянной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наёмной армии → слабая</a:t>
            </a:r>
          </a:p>
          <a:p>
            <a:pPr algn="l">
              <a:lnSpc>
                <a:spcPct val="112000"/>
              </a:lnSpc>
              <a:buNone/>
              <a:defRPr sz="191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91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оборона.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65171390-27F9-425D-8D87-9E7B39086B31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60249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442117ED-5B4B-4240-8A2B-71AB57E44CE2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Внешняя политика: победы и поражения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5F1847F-1928-4048-9C48-39E8B01F5A9D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Войны с Россией, Турцией, Швецией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17A4126-C9BD-4366-9668-BFA8CF40F0B3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7194" y="1792288"/>
            <a:ext cx="4000500" cy="24447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E9966F-F437-4D72-894B-325AFCF23BAF}"/>
              </a:ext>
            </a:extLst>
          </p:cNvPr>
          <p:cNvSpPr>
            <a:spLocks noGrp="1"/>
          </p:cNvSpPr>
          <p:nvPr/>
        </p:nvSpPr>
        <p:spPr>
          <a:xfrm>
            <a:off x="4800600" y="1771650"/>
            <a:ext cx="28575" cy="666941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4D2CB09-1613-41D1-A4E8-FE3F564C86D4}"/>
              </a:ext>
            </a:extLst>
          </p:cNvPr>
          <p:cNvSpPr>
            <a:spLocks noGrp="1"/>
          </p:cNvSpPr>
          <p:nvPr/>
        </p:nvSpPr>
        <p:spPr>
          <a:xfrm>
            <a:off x="4943475" y="1728788"/>
            <a:ext cx="3786188" cy="8098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Успехи: битва под Хотином</a:t>
            </a:r>
          </a:p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(1621, 1673), Вена (1683).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767C6E-50DC-4F2E-BCF1-4902E2C33205}"/>
              </a:ext>
            </a:extLst>
          </p:cNvPr>
          <p:cNvSpPr>
            <a:spLocks noGrp="1"/>
          </p:cNvSpPr>
          <p:nvPr/>
        </p:nvSpPr>
        <p:spPr>
          <a:xfrm>
            <a:off x="4800600" y="2652903"/>
            <a:ext cx="28575" cy="103613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3E18D68F-609F-4F40-992D-9F0113CDA6DF}"/>
              </a:ext>
            </a:extLst>
          </p:cNvPr>
          <p:cNvSpPr>
            <a:spLocks noGrp="1"/>
          </p:cNvSpPr>
          <p:nvPr/>
        </p:nvSpPr>
        <p:spPr>
          <a:xfrm>
            <a:off x="4943475" y="2610041"/>
            <a:ext cx="3786188" cy="11790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Поражения: конфликты с</a:t>
            </a:r>
          </a:p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Россией (Смута, война</a:t>
            </a:r>
          </a:p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1654–1667).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F1C64E-3249-4807-85C7-E21C10F5E059}"/>
              </a:ext>
            </a:extLst>
          </p:cNvPr>
          <p:cNvSpPr>
            <a:spLocks noGrp="1"/>
          </p:cNvSpPr>
          <p:nvPr/>
        </p:nvSpPr>
        <p:spPr>
          <a:xfrm>
            <a:off x="4800600" y="3903345"/>
            <a:ext cx="28575" cy="666941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E01620D0-E075-4787-9912-EC6B84608577}"/>
              </a:ext>
            </a:extLst>
          </p:cNvPr>
          <p:cNvSpPr>
            <a:spLocks noGrp="1"/>
          </p:cNvSpPr>
          <p:nvPr/>
        </p:nvSpPr>
        <p:spPr>
          <a:xfrm>
            <a:off x="4943475" y="3860483"/>
            <a:ext cx="3786188" cy="8098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Потеря территорий (Киев,</a:t>
            </a:r>
          </a:p>
          <a:p>
            <a:pPr algn="l">
              <a:lnSpc>
                <a:spcPct val="112000"/>
              </a:lnSpc>
              <a:buNone/>
              <a:defRPr sz="2138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Смоленск).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37717415-472A-490A-9A49-B5396BCD999E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10315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449FB1FF-79D2-406D-A85D-B2FE80A84A6E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Религиозная политика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88856F9E-C03E-4D29-921A-791B495DD7E8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От веротерпимости к гонениям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E39DF3F-D3C2-427D-A800-353936AD8F67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213835-40EF-472F-A77D-B0CB5C0B4AB2}"/>
              </a:ext>
            </a:extLst>
          </p:cNvPr>
          <p:cNvSpPr>
            <a:spLocks noGrp="1"/>
          </p:cNvSpPr>
          <p:nvPr/>
        </p:nvSpPr>
        <p:spPr>
          <a:xfrm>
            <a:off x="414338" y="1714500"/>
            <a:ext cx="2728913" cy="2714625"/>
          </a:xfrm>
          <a:prstGeom prst="rect">
            <a:avLst/>
          </a:prstGeom>
          <a:solidFill>
            <a:srgbClr val="E7E2D5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93C5C77-D13A-4C6E-B0FD-182AAD1C00D5}"/>
              </a:ext>
            </a:extLst>
          </p:cNvPr>
          <p:cNvSpPr>
            <a:spLocks noGrp="1"/>
          </p:cNvSpPr>
          <p:nvPr/>
        </p:nvSpPr>
        <p:spPr>
          <a:xfrm>
            <a:off x="585788" y="1928813"/>
            <a:ext cx="2386013" cy="2343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XVI век —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терпимость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(католики,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православные,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протестанты).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B18598-6D25-405B-8B67-1E365DCD0F8C}"/>
              </a:ext>
            </a:extLst>
          </p:cNvPr>
          <p:cNvSpPr>
            <a:spLocks noGrp="1"/>
          </p:cNvSpPr>
          <p:nvPr/>
        </p:nvSpPr>
        <p:spPr>
          <a:xfrm>
            <a:off x="3343275" y="1714500"/>
            <a:ext cx="2728913" cy="2714625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3E354637-CD54-4A90-9FB0-83D431FD7F19}"/>
              </a:ext>
            </a:extLst>
          </p:cNvPr>
          <p:cNvSpPr>
            <a:spLocks noGrp="1"/>
          </p:cNvSpPr>
          <p:nvPr/>
        </p:nvSpPr>
        <p:spPr>
          <a:xfrm>
            <a:off x="3514725" y="1928813"/>
            <a:ext cx="2386013" cy="2343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Брестская уния</a:t>
            </a:r>
          </a:p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1596 г. —</a:t>
            </a:r>
          </a:p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попытка</a:t>
            </a:r>
          </a:p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объединить</a:t>
            </a:r>
          </a:p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католиков и</a:t>
            </a:r>
          </a:p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православных.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48FA3A-A18A-4AE9-A0A7-C026AACB8612}"/>
              </a:ext>
            </a:extLst>
          </p:cNvPr>
          <p:cNvSpPr>
            <a:spLocks noGrp="1"/>
          </p:cNvSpPr>
          <p:nvPr/>
        </p:nvSpPr>
        <p:spPr>
          <a:xfrm>
            <a:off x="6272213" y="1714500"/>
            <a:ext cx="2728913" cy="2714625"/>
          </a:xfrm>
          <a:prstGeom prst="rect">
            <a:avLst/>
          </a:prstGeom>
          <a:solidFill>
            <a:srgbClr val="E7E2D5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CABC718E-34DF-45DE-AEBB-92EDEF73D999}"/>
              </a:ext>
            </a:extLst>
          </p:cNvPr>
          <p:cNvSpPr>
            <a:spLocks noGrp="1"/>
          </p:cNvSpPr>
          <p:nvPr/>
        </p:nvSpPr>
        <p:spPr>
          <a:xfrm>
            <a:off x="6443663" y="1928813"/>
            <a:ext cx="2386013" cy="2343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Гонения на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православных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→ рост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недовольства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на Украине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905C1D48-D209-4DD7-AAF2-6523C6DB0E05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5223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6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>
            <a:extLst>
              <a:ext uri="{FF2B5EF4-FFF2-40B4-BE49-F238E27FC236}">
                <a16:creationId xmlns:a16="http://schemas.microsoft.com/office/drawing/2014/main" id="{180E8CC9-D4A6-40D3-9E47-2C1EBF9F14D1}"/>
              </a:ext>
            </a:extLst>
          </p:cNvPr>
          <p:cNvSpPr>
            <a:spLocks noGrp="1"/>
          </p:cNvSpPr>
          <p:nvPr/>
        </p:nvSpPr>
        <p:spPr>
          <a:xfrm>
            <a:off x="407194" y="271463"/>
            <a:ext cx="8343900" cy="67865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038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3038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Восстание Хмельницкого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FE5AA710-3DA5-42F2-82FE-77EC18F03CB7}"/>
              </a:ext>
            </a:extLst>
          </p:cNvPr>
          <p:cNvSpPr>
            <a:spLocks noGrp="1"/>
          </p:cNvSpPr>
          <p:nvPr/>
        </p:nvSpPr>
        <p:spPr>
          <a:xfrm>
            <a:off x="428625" y="1021556"/>
            <a:ext cx="8215313" cy="4429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56" b="0" i="1">
                <a:solidFill>
                  <a:srgbClr val="E8D3A9"/>
                </a:solidFill>
                <a:latin typeface="Arial"/>
                <a:ea typeface="Arial"/>
                <a:cs typeface="Arial"/>
              </a:defRPr>
            </a:pPr>
            <a:r>
              <a:rPr sz="1856" b="0" i="1">
                <a:solidFill>
                  <a:srgbClr val="E8D3A9"/>
                </a:solidFill>
                <a:latin typeface="Arial"/>
                <a:ea typeface="Arial"/>
                <a:cs typeface="Arial"/>
              </a:rPr>
              <a:t>Начало распада государства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30DB1A-E961-4015-A845-2E6F3880EE53}"/>
              </a:ext>
            </a:extLst>
          </p:cNvPr>
          <p:cNvSpPr>
            <a:spLocks noGrp="1"/>
          </p:cNvSpPr>
          <p:nvPr/>
        </p:nvSpPr>
        <p:spPr>
          <a:xfrm>
            <a:off x="428625" y="1528763"/>
            <a:ext cx="8286750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A66FDC6-DFE1-4EE9-A488-E50A5AF921C8}"/>
              </a:ext>
            </a:extLst>
          </p:cNvPr>
          <p:cNvSpPr>
            <a:spLocks noGrp="1"/>
          </p:cNvSpPr>
          <p:nvPr/>
        </p:nvSpPr>
        <p:spPr>
          <a:xfrm>
            <a:off x="428625" y="1857375"/>
            <a:ext cx="28575" cy="68637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FA0CA9D-EFAC-44A7-BDFD-E176BB5969DA}"/>
              </a:ext>
            </a:extLst>
          </p:cNvPr>
          <p:cNvSpPr>
            <a:spLocks noGrp="1"/>
          </p:cNvSpPr>
          <p:nvPr/>
        </p:nvSpPr>
        <p:spPr>
          <a:xfrm>
            <a:off x="571500" y="1814513"/>
            <a:ext cx="4171950" cy="82924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94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194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Казаки и крестьяне против</a:t>
            </a:r>
          </a:p>
          <a:p>
            <a:pPr algn="l">
              <a:lnSpc>
                <a:spcPct val="112000"/>
              </a:lnSpc>
              <a:buNone/>
              <a:defRPr sz="2194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194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шляхты и магнатов.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2BA31F-4338-49A7-BC51-732633A4D3DE}"/>
              </a:ext>
            </a:extLst>
          </p:cNvPr>
          <p:cNvSpPr>
            <a:spLocks noGrp="1"/>
          </p:cNvSpPr>
          <p:nvPr/>
        </p:nvSpPr>
        <p:spPr>
          <a:xfrm>
            <a:off x="428625" y="2822353"/>
            <a:ext cx="28575" cy="68637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C1C7379-344B-4673-BDC7-57E3F558FA0B}"/>
              </a:ext>
            </a:extLst>
          </p:cNvPr>
          <p:cNvSpPr>
            <a:spLocks noGrp="1"/>
          </p:cNvSpPr>
          <p:nvPr/>
        </p:nvSpPr>
        <p:spPr>
          <a:xfrm>
            <a:off x="571500" y="2779490"/>
            <a:ext cx="4171950" cy="82924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94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194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Религиозные и социальные</a:t>
            </a:r>
          </a:p>
          <a:p>
            <a:pPr algn="l">
              <a:lnSpc>
                <a:spcPct val="112000"/>
              </a:lnSpc>
              <a:buNone/>
              <a:defRPr sz="2194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194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причины.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09AAD6-6859-4736-BD3D-E8B6F88BA8CD}"/>
              </a:ext>
            </a:extLst>
          </p:cNvPr>
          <p:cNvSpPr>
            <a:spLocks noGrp="1"/>
          </p:cNvSpPr>
          <p:nvPr/>
        </p:nvSpPr>
        <p:spPr>
          <a:xfrm>
            <a:off x="428625" y="3787331"/>
            <a:ext cx="28575" cy="686372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6D82FD09-8067-4F8E-8DE3-D4517C90652E}"/>
              </a:ext>
            </a:extLst>
          </p:cNvPr>
          <p:cNvSpPr>
            <a:spLocks noGrp="1"/>
          </p:cNvSpPr>
          <p:nvPr/>
        </p:nvSpPr>
        <p:spPr>
          <a:xfrm>
            <a:off x="571500" y="3744468"/>
            <a:ext cx="4171950" cy="82924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94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194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Переход Левобережной</a:t>
            </a:r>
          </a:p>
          <a:p>
            <a:pPr algn="l">
              <a:lnSpc>
                <a:spcPct val="112000"/>
              </a:lnSpc>
              <a:buNone/>
              <a:defRPr sz="2194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194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Украины к России (1654).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093494" y="1914525"/>
            <a:ext cx="3600450" cy="2400300"/>
          </a:xfrm>
          <a:prstGeom prst="rect">
            <a:avLst/>
          </a:prstGeom>
        </p:spPr>
      </p:pic>
      <p:sp>
        <p:nvSpPr>
          <p:cNvPr id="11" name="signature">
            <a:extLst>
              <a:ext uri="{FF2B5EF4-FFF2-40B4-BE49-F238E27FC236}">
                <a16:creationId xmlns:a16="http://schemas.microsoft.com/office/drawing/2014/main" id="{C75CBB35-FB7C-438E-A3DB-CE0B2B5E0C37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D8D0BD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D8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16602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1CCF62D1-6969-45BA-BA0D-8F5AD75C7A29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53E5B"/>
                </a:solidFill>
                <a:latin typeface="Georgia"/>
                <a:ea typeface="Georgia"/>
                <a:cs typeface="Georgia"/>
              </a:rPr>
              <a:t>Сила и слабость Речи Посполитой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17844AD5-474E-4C4A-A3B7-17CBF5995F5E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Итоги к концу XVII века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B1B452-D58C-43B9-993A-0F75EAEB9C55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98E17F-E171-4ED4-8923-781ABD1B2A82}"/>
              </a:ext>
            </a:extLst>
          </p:cNvPr>
          <p:cNvSpPr>
            <a:spLocks noGrp="1"/>
          </p:cNvSpPr>
          <p:nvPr/>
        </p:nvSpPr>
        <p:spPr>
          <a:xfrm>
            <a:off x="421481" y="1757363"/>
            <a:ext cx="4007644" cy="1993106"/>
          </a:xfrm>
          <a:prstGeom prst="rect">
            <a:avLst/>
          </a:prstGeom>
          <a:solidFill>
            <a:srgbClr val="153E5B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828979-2067-4532-9F77-42517B56332A}"/>
              </a:ext>
            </a:extLst>
          </p:cNvPr>
          <p:cNvSpPr>
            <a:spLocks noGrp="1"/>
          </p:cNvSpPr>
          <p:nvPr/>
        </p:nvSpPr>
        <p:spPr>
          <a:xfrm>
            <a:off x="4629150" y="1757363"/>
            <a:ext cx="4093369" cy="1993106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8FB84B17-7DB8-484C-BE19-D7610D3CCE0E}"/>
              </a:ext>
            </a:extLst>
          </p:cNvPr>
          <p:cNvSpPr>
            <a:spLocks noGrp="1"/>
          </p:cNvSpPr>
          <p:nvPr/>
        </p:nvSpPr>
        <p:spPr>
          <a:xfrm>
            <a:off x="614363" y="1957388"/>
            <a:ext cx="3629025" cy="170735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Сила: огромная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территория, сильная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шляхта, военные успехи.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DFE8FD60-E690-432F-B1F0-97E4F581A7C9}"/>
              </a:ext>
            </a:extLst>
          </p:cNvPr>
          <p:cNvSpPr>
            <a:spLocks noGrp="1"/>
          </p:cNvSpPr>
          <p:nvPr/>
        </p:nvSpPr>
        <p:spPr>
          <a:xfrm>
            <a:off x="4822031" y="1957388"/>
            <a:ext cx="3700463" cy="170735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Слабость: слабая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королевская власть,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liberum veto, зависимость</a:t>
            </a:r>
          </a:p>
          <a:p>
            <a:pPr algn="l">
              <a:lnSpc>
                <a:spcPct val="112000"/>
              </a:lnSpc>
              <a:buNone/>
              <a:defRPr sz="2419" b="0" i="0">
                <a:solidFill>
                  <a:srgbClr val="F7F1E6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F7F1E6"/>
                </a:solidFill>
                <a:latin typeface="Arial"/>
                <a:ea typeface="Arial"/>
                <a:cs typeface="Arial"/>
              </a:rPr>
              <a:t>от магнатов.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BC7AAA5E-490D-4A72-8266-0D6C964C072A}"/>
              </a:ext>
            </a:extLst>
          </p:cNvPr>
          <p:cNvSpPr>
            <a:spLocks noGrp="1"/>
          </p:cNvSpPr>
          <p:nvPr/>
        </p:nvSpPr>
        <p:spPr>
          <a:xfrm>
            <a:off x="450056" y="4043363"/>
            <a:ext cx="8229600" cy="6072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Речь Посполитая становится объектом влияния соседей.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4FA5EA85-094C-4601-8B55-99AF98006C37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31179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165C7C64-FE48-4622-83E1-9A55AF3DC4D5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782D3E"/>
                </a:solidFill>
                <a:latin typeface="Georgia"/>
                <a:ea typeface="Georgia"/>
                <a:cs typeface="Georgia"/>
              </a:rPr>
              <a:t>Почему королевская власть не усилилась?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8B06841-DCFB-4D41-9AA8-F2E50C7DF910}"/>
              </a:ext>
            </a:extLst>
          </p:cNvPr>
          <p:cNvSpPr>
            <a:spLocks noGrp="1"/>
          </p:cNvSpPr>
          <p:nvPr/>
        </p:nvSpPr>
        <p:spPr>
          <a:xfrm>
            <a:off x="414338" y="992981"/>
            <a:ext cx="8322469" cy="4643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44" b="0" i="1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1744" b="0" i="1">
                <a:solidFill>
                  <a:srgbClr val="212C34"/>
                </a:solidFill>
                <a:latin typeface="Arial"/>
                <a:ea typeface="Arial"/>
                <a:cs typeface="Arial"/>
              </a:rPr>
              <a:t>Ответ на главный вопрос урока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031389-573B-460F-9026-06BC152D7EA5}"/>
              </a:ext>
            </a:extLst>
          </p:cNvPr>
          <p:cNvSpPr>
            <a:spLocks noGrp="1"/>
          </p:cNvSpPr>
          <p:nvPr/>
        </p:nvSpPr>
        <p:spPr>
          <a:xfrm>
            <a:off x="414338" y="14859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37F101-62E3-4AFD-9C77-147EEC1BD651}"/>
              </a:ext>
            </a:extLst>
          </p:cNvPr>
          <p:cNvSpPr>
            <a:spLocks noGrp="1"/>
          </p:cNvSpPr>
          <p:nvPr/>
        </p:nvSpPr>
        <p:spPr>
          <a:xfrm>
            <a:off x="428625" y="1778794"/>
            <a:ext cx="50006" cy="4143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C71E5257-9454-463D-B1B9-5A7CAC081B5E}"/>
              </a:ext>
            </a:extLst>
          </p:cNvPr>
          <p:cNvSpPr>
            <a:spLocks noGrp="1"/>
          </p:cNvSpPr>
          <p:nvPr/>
        </p:nvSpPr>
        <p:spPr>
          <a:xfrm>
            <a:off x="650081" y="1728788"/>
            <a:ext cx="7965281" cy="6215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Слишком сильная шляхта и магнаты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F94E8A-799D-4B58-AFD7-9D1F78D60BEA}"/>
              </a:ext>
            </a:extLst>
          </p:cNvPr>
          <p:cNvSpPr>
            <a:spLocks noGrp="1"/>
          </p:cNvSpPr>
          <p:nvPr/>
        </p:nvSpPr>
        <p:spPr>
          <a:xfrm>
            <a:off x="428625" y="2507456"/>
            <a:ext cx="50006" cy="4143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033E7D70-BD7C-4D52-8E8C-F0DF678F6106}"/>
              </a:ext>
            </a:extLst>
          </p:cNvPr>
          <p:cNvSpPr>
            <a:spLocks noGrp="1"/>
          </p:cNvSpPr>
          <p:nvPr/>
        </p:nvSpPr>
        <p:spPr>
          <a:xfrm>
            <a:off x="650081" y="2457450"/>
            <a:ext cx="7965281" cy="6215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63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Liberum veto и «золотые вольности» мешали реформам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947C53-C8B8-470C-B488-BA6F70F527E0}"/>
              </a:ext>
            </a:extLst>
          </p:cNvPr>
          <p:cNvSpPr>
            <a:spLocks noGrp="1"/>
          </p:cNvSpPr>
          <p:nvPr/>
        </p:nvSpPr>
        <p:spPr>
          <a:xfrm>
            <a:off x="428625" y="3236119"/>
            <a:ext cx="50006" cy="4143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405A3824-1794-435D-B88D-9F3F5AF08476}"/>
              </a:ext>
            </a:extLst>
          </p:cNvPr>
          <p:cNvSpPr>
            <a:spLocks noGrp="1"/>
          </p:cNvSpPr>
          <p:nvPr/>
        </p:nvSpPr>
        <p:spPr>
          <a:xfrm>
            <a:off x="650081" y="3186113"/>
            <a:ext cx="7965281" cy="6215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Короли были выборными и зависели от знати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D333B84-E45E-497A-A46F-35C03AD87B3E}"/>
              </a:ext>
            </a:extLst>
          </p:cNvPr>
          <p:cNvSpPr>
            <a:spLocks noGrp="1"/>
          </p:cNvSpPr>
          <p:nvPr/>
        </p:nvSpPr>
        <p:spPr>
          <a:xfrm>
            <a:off x="428625" y="3964781"/>
            <a:ext cx="50006" cy="414338"/>
          </a:xfrm>
          <a:prstGeom prst="rect">
            <a:avLst/>
          </a:prstGeom>
          <a:solidFill>
            <a:srgbClr val="782D3E"/>
          </a:solidFill>
          <a:ln w="0">
            <a:noFill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56995DDD-915C-4F2C-91AC-08163F0B002A}"/>
              </a:ext>
            </a:extLst>
          </p:cNvPr>
          <p:cNvSpPr>
            <a:spLocks noGrp="1"/>
          </p:cNvSpPr>
          <p:nvPr/>
        </p:nvSpPr>
        <p:spPr>
          <a:xfrm>
            <a:off x="650081" y="3914775"/>
            <a:ext cx="7965281" cy="6215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19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419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Не было сильной постоянной армии</a:t>
            </a:r>
          </a:p>
        </p:txBody>
      </p:sp>
      <p:sp>
        <p:nvSpPr>
          <p:cNvPr id="12" name="signature">
            <a:extLst>
              <a:ext uri="{FF2B5EF4-FFF2-40B4-BE49-F238E27FC236}">
                <a16:creationId xmlns:a16="http://schemas.microsoft.com/office/drawing/2014/main" id="{DA3E5B2C-61AA-4C8F-8F1D-64DB4B149E55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95408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92202A34-7C1A-4528-9340-58686F9EACC5}"/>
              </a:ext>
            </a:extLst>
          </p:cNvPr>
          <p:cNvSpPr>
            <a:spLocks noGrp="1"/>
          </p:cNvSpPr>
          <p:nvPr/>
        </p:nvSpPr>
        <p:spPr>
          <a:xfrm>
            <a:off x="400050" y="242888"/>
            <a:ext cx="8343900" cy="7858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81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2981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E852B3-410A-4E93-ADC7-39B5E297C23A}"/>
              </a:ext>
            </a:extLst>
          </p:cNvPr>
          <p:cNvSpPr>
            <a:spLocks noGrp="1"/>
          </p:cNvSpPr>
          <p:nvPr/>
        </p:nvSpPr>
        <p:spPr>
          <a:xfrm>
            <a:off x="414338" y="1028700"/>
            <a:ext cx="8315325" cy="14288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AC54F8-1E2A-46CC-B949-54D5F30A27AD}"/>
              </a:ext>
            </a:extLst>
          </p:cNvPr>
          <p:cNvSpPr>
            <a:spLocks noGrp="1"/>
          </p:cNvSpPr>
          <p:nvPr/>
        </p:nvSpPr>
        <p:spPr>
          <a:xfrm>
            <a:off x="414338" y="1285875"/>
            <a:ext cx="2536031" cy="3207544"/>
          </a:xfrm>
          <a:prstGeom prst="rect">
            <a:avLst/>
          </a:prstGeom>
          <a:solidFill>
            <a:srgbClr val="185650"/>
          </a:solidFill>
          <a:ln w="0">
            <a:noFill/>
          </a:ln>
        </p:spPr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957C50B7-EC38-47CC-9144-01AE204BB970}"/>
              </a:ext>
            </a:extLst>
          </p:cNvPr>
          <p:cNvSpPr>
            <a:spLocks noGrp="1"/>
          </p:cNvSpPr>
          <p:nvPr/>
        </p:nvSpPr>
        <p:spPr>
          <a:xfrm>
            <a:off x="571500" y="1557338"/>
            <a:ext cx="2214563" cy="12715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Обязательное:</a:t>
            </a:r>
          </a:p>
          <a:p>
            <a:pPr algn="l">
              <a:lnSpc>
                <a:spcPct val="112000"/>
              </a:lnSpc>
              <a:buNone/>
              <a:defRPr sz="2250" b="0" i="0">
                <a:solidFill>
                  <a:srgbClr val="F7F1E6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7F1E6"/>
                </a:solidFill>
                <a:latin typeface="Georgia"/>
                <a:ea typeface="Georgia"/>
                <a:cs typeface="Georgia"/>
              </a:rPr>
              <a:t>§13 читать.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63D5B069-AF5C-445E-BC94-86BBE893BDEB}"/>
              </a:ext>
            </a:extLst>
          </p:cNvPr>
          <p:cNvSpPr>
            <a:spLocks noGrp="1"/>
          </p:cNvSpPr>
          <p:nvPr/>
        </p:nvSpPr>
        <p:spPr>
          <a:xfrm>
            <a:off x="3271838" y="1314450"/>
            <a:ext cx="5214938" cy="5572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88" b="0" i="0">
                <a:solidFill>
                  <a:srgbClr val="185650"/>
                </a:solidFill>
                <a:latin typeface="Georgia"/>
                <a:ea typeface="Georgia"/>
                <a:cs typeface="Georgia"/>
              </a:defRPr>
            </a:pPr>
            <a:r>
              <a:rPr sz="2588" b="0" i="0">
                <a:solidFill>
                  <a:srgbClr val="185650"/>
                </a:solidFill>
                <a:latin typeface="Georgia"/>
                <a:ea typeface="Georgia"/>
                <a:cs typeface="Georgia"/>
              </a:rPr>
              <a:t>На выбор: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DAEA93-1673-4F6E-A345-7D6F73BD5452}"/>
              </a:ext>
            </a:extLst>
          </p:cNvPr>
          <p:cNvSpPr>
            <a:spLocks noGrp="1"/>
          </p:cNvSpPr>
          <p:nvPr/>
        </p:nvSpPr>
        <p:spPr>
          <a:xfrm>
            <a:off x="3286125" y="2085975"/>
            <a:ext cx="28575" cy="64751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6CB98248-4BF0-4610-BDD4-60CB3B30F1C0}"/>
              </a:ext>
            </a:extLst>
          </p:cNvPr>
          <p:cNvSpPr>
            <a:spLocks noGrp="1"/>
          </p:cNvSpPr>
          <p:nvPr/>
        </p:nvSpPr>
        <p:spPr>
          <a:xfrm>
            <a:off x="3429000" y="2043113"/>
            <a:ext cx="5193506" cy="7903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81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Подготовить сообщение о крылатых</a:t>
            </a:r>
          </a:p>
          <a:p>
            <a:pPr algn="l">
              <a:lnSpc>
                <a:spcPct val="112000"/>
              </a:lnSpc>
              <a:buNone/>
              <a:defRPr sz="2081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гусарах.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18FDFE-4BFF-4B00-84EC-666E3E292253}"/>
              </a:ext>
            </a:extLst>
          </p:cNvPr>
          <p:cNvSpPr>
            <a:spLocks noGrp="1"/>
          </p:cNvSpPr>
          <p:nvPr/>
        </p:nvSpPr>
        <p:spPr>
          <a:xfrm>
            <a:off x="3286125" y="2954941"/>
            <a:ext cx="28575" cy="64751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221DA857-E914-4106-96BB-9D3014EF5740}"/>
              </a:ext>
            </a:extLst>
          </p:cNvPr>
          <p:cNvSpPr>
            <a:spLocks noGrp="1"/>
          </p:cNvSpPr>
          <p:nvPr/>
        </p:nvSpPr>
        <p:spPr>
          <a:xfrm>
            <a:off x="3429000" y="2912078"/>
            <a:ext cx="5193506" cy="7903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81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Составить таблицу «Сильные и слабые</a:t>
            </a:r>
          </a:p>
          <a:p>
            <a:pPr algn="l">
              <a:lnSpc>
                <a:spcPct val="112000"/>
              </a:lnSpc>
              <a:buNone/>
              <a:defRPr sz="2081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стороны Речи Посполитой».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2B7D1B-6987-453F-BBDF-1577FAE2AE95}"/>
              </a:ext>
            </a:extLst>
          </p:cNvPr>
          <p:cNvSpPr>
            <a:spLocks noGrp="1"/>
          </p:cNvSpPr>
          <p:nvPr/>
        </p:nvSpPr>
        <p:spPr>
          <a:xfrm>
            <a:off x="3286125" y="3823907"/>
            <a:ext cx="28575" cy="647510"/>
          </a:xfrm>
          <a:prstGeom prst="rect">
            <a:avLst/>
          </a:prstGeom>
          <a:solidFill>
            <a:srgbClr val="BC9451"/>
          </a:solidFill>
          <a:ln w="0">
            <a:noFill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4FB95A3-E908-4468-8B6B-28606EA17F71}"/>
              </a:ext>
            </a:extLst>
          </p:cNvPr>
          <p:cNvSpPr>
            <a:spLocks noGrp="1"/>
          </p:cNvSpPr>
          <p:nvPr/>
        </p:nvSpPr>
        <p:spPr>
          <a:xfrm>
            <a:off x="3429000" y="3781044"/>
            <a:ext cx="5193506" cy="7903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81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Написать эссе: «Мог ли король укрепить</a:t>
            </a:r>
          </a:p>
          <a:p>
            <a:pPr algn="l">
              <a:lnSpc>
                <a:spcPct val="112000"/>
              </a:lnSpc>
              <a:buNone/>
              <a:defRPr sz="2081" b="0" i="0">
                <a:solidFill>
                  <a:srgbClr val="212C34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212C34"/>
                </a:solidFill>
                <a:latin typeface="Arial"/>
                <a:ea typeface="Arial"/>
                <a:cs typeface="Arial"/>
              </a:rPr>
              <a:t>власть в Речи Посполитой?»</a:t>
            </a:r>
          </a:p>
        </p:txBody>
      </p:sp>
      <p:sp>
        <p:nvSpPr>
          <p:cNvPr id="12" name="signature">
            <a:extLst>
              <a:ext uri="{FF2B5EF4-FFF2-40B4-BE49-F238E27FC236}">
                <a16:creationId xmlns:a16="http://schemas.microsoft.com/office/drawing/2014/main" id="{901040BD-22A5-4ABB-8AB7-C627A24815A1}"/>
              </a:ext>
            </a:extLst>
          </p:cNvPr>
          <p:cNvSpPr>
            <a:spLocks noGrp="1"/>
          </p:cNvSpPr>
          <p:nvPr/>
        </p:nvSpPr>
        <p:spPr>
          <a:xfrm>
            <a:off x="7358063" y="4857750"/>
            <a:ext cx="1371600" cy="1643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81" b="0" i="0">
                <a:solidFill>
                  <a:srgbClr val="6E6C62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6E6C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2856029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Office PowerPoint</Application>
  <DocSecurity>0</DocSecurity>
  <PresentationFormat>Экран (16:9)</PresentationFormat>
  <Paragraphs>164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2026-10-03T08:36:11Z</dcterms:created>
  <dcterms:modified xsi:type="dcterms:W3CDTF">2026-10-03T10:28:18Z</dcterms:modified>
</cp:coreProperties>
</file>