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E09-E6B2-6EF0-EDE1-DF3AD6EBF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11831-CC8B-687A-49A1-00037F82E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251E99-6D5A-E94B-ADB0-0C23DE34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024A1E-FAF1-432F-6F00-0F7485DC3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D72615-9FA0-0583-29A3-01E0C8CA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6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7E1F3-132C-9B40-45BE-386CCF252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E2623-FBEB-6635-90AF-38D877353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B490D4-0859-A4D2-B105-B4E8A690F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441A0-2B55-B7DA-FA62-8866DD55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2C354F-5F6A-20D5-BB0B-EB8CF9B5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19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C7847-8AAF-DA35-13E0-B76B5BC1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4E27CF-B6BA-ECB1-0CA9-0D93A7940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D54494-3116-750E-8048-A4BE02414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3C8860-DD87-1F25-CD06-50814E7D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2364BD-0C92-7A98-CE43-915675BF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08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300B6-10F9-8D42-9BB6-D1BE1F22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C0A6BC-3ED6-EC2C-7409-E620253A52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1058CE-A0F6-66AF-0E26-D760C2A48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BD418E-1E2C-B8F2-41E8-70168C47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697CEC-910E-2E67-6401-2A0EAA76D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7FD7E5-D9B6-1710-E1C6-F60D3D9A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420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27DA3-99B6-A50B-82D2-D46BD01C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706893-7A1C-6288-DDF2-8300C4F9B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BF8C60-A120-1E1C-89F3-488DC3F50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94CC5E-FA30-D467-30C6-535CC5DE2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7EF80A-315B-8674-4D4A-4EFD595432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4BFFD6-596C-4D79-758B-93582A89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03FEAB0-A384-AC90-61DE-6781385F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7B4AE0-BFCC-3747-59D5-0668FBD9E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50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1F090-198B-AF45-E90B-BA5E0CC38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F8CFA3-E746-A4C6-3E86-A2ED7647D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78731A5-3B99-99BC-A224-69748907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D038EB-7B68-9C35-985A-662574522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389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58A21C0-F94D-C24A-CDE0-1A6418A69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7989AF-61B7-68B7-4BC3-371115110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283102-B57B-AE94-DB36-EC2DC5A71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22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25B12-3E8B-A2A4-0D56-953C4DD7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5AC04D-C186-882D-C7E1-BD68B60C4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8369AB-A5D8-1504-5428-DE9E5BE3B9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D1F4C5-4ACE-0F4E-A179-4442F87D4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5D4BBB-4BF2-3B98-5512-1A359887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A247F1-F438-516C-4960-90269A15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01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D4327-1B4A-4ABB-2A96-0EF3DE7F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02A8CC-295A-714D-29F7-E8462CBE9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E13094-DAF6-9921-C959-8EEC920519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7406C6-8D90-4E75-ACB2-FECC3349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726660-53D6-A8FD-F9B6-11F9CF077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2FD514-650F-A267-051E-89BC91090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17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3BBDD-E245-D24D-0C6E-5B23930B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C1975A-CEAA-8418-CD7D-9871C46C2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5A1E1F-0F1A-A74E-520C-047DC6296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DDBAA-3160-B6CE-68A0-C40FD9C95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267254-E60C-F89E-FD17-F663D5838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57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49B513-7CE5-5737-0CAE-71FCF6F088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15B4C8-E5F7-9E25-2960-173387CD6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C2815-A9AA-478C-9746-18C21F887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F9853F-BFBA-FBA2-158C-A684A6840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D57E87-2E26-B5BF-2ECC-CE41045E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86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9D26D-B8ED-B980-CBD9-4A633A907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740CAD-C8DA-9172-AD7F-056BBA479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462230-4B62-EC7F-10E4-538FD5EEE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5B08E-0C21-451F-AA28-70E1F756E5D1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5F8349-2D5D-A7B5-839E-AA160063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FE0668-1044-213E-5AB3-E0ED9D424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80C838-56BC-4860-807F-135C205A95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89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object" descr="Золотой сосуд из кургана Куль-Оба с изображением скифов, IV в. до н. э. Эрмитаж">
            <a:extLst>
              <a:ext uri="{FF2B5EF4-FFF2-40B4-BE49-F238E27FC236}">
                <a16:creationId xmlns:a16="http://schemas.microsoft.com/office/drawing/2014/main" id="{019D0EDE-9E1E-9277-C8F4-DE20EC8E8C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81000"/>
            <a:ext cx="5232400" cy="596900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over kicker">
            <a:extLst>
              <a:ext uri="{FF2B5EF4-FFF2-40B4-BE49-F238E27FC236}">
                <a16:creationId xmlns:a16="http://schemas.microsoft.com/office/drawing/2014/main" id="{89B1C71C-B357-A160-3C75-1001E9008785}"/>
              </a:ext>
            </a:extLst>
          </p:cNvPr>
          <p:cNvSpPr txBox="1"/>
          <p:nvPr/>
        </p:nvSpPr>
        <p:spPr>
          <a:xfrm>
            <a:off x="609600" y="1524000"/>
            <a:ext cx="5334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5A5248"/>
                </a:solidFill>
                <a:latin typeface="Segoe UI" panose="020B0502040204020203" pitchFamily="34" charset="0"/>
              </a:rPr>
              <a:t>Презентация по истории  на тему</a:t>
            </a:r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E7E7E88F-AA7C-6F3D-F001-D7C6B4EF4CA3}"/>
              </a:ext>
            </a:extLst>
          </p:cNvPr>
          <p:cNvSpPr txBox="1"/>
          <p:nvPr/>
        </p:nvSpPr>
        <p:spPr>
          <a:xfrm>
            <a:off x="609600" y="2062480"/>
            <a:ext cx="5461000" cy="13898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800" dirty="0">
                <a:solidFill>
                  <a:srgbClr val="27231E"/>
                </a:solidFill>
                <a:latin typeface="Palatino Linotype" panose="02040502050505030304" pitchFamily="18" charset="0"/>
              </a:rPr>
              <a:t>«</a:t>
            </a:r>
            <a:r>
              <a:rPr lang="ru-RU" sz="4800" dirty="0">
                <a:solidFill>
                  <a:srgbClr val="B9862A"/>
                </a:solidFill>
                <a:latin typeface="Palatino Linotype" panose="02040502050505030304" pitchFamily="18" charset="0"/>
              </a:rPr>
              <a:t>Северное</a:t>
            </a:r>
            <a:r>
              <a:rPr lang="ru-RU" sz="4800" dirty="0">
                <a:solidFill>
                  <a:srgbClr val="27231E"/>
                </a:solidFill>
                <a:latin typeface="Palatino Linotype" panose="02040502050505030304" pitchFamily="18" charset="0"/>
              </a:rPr>
              <a:t> </a:t>
            </a:r>
            <a:r>
              <a:rPr lang="ru-RU" sz="4800" dirty="0">
                <a:solidFill>
                  <a:srgbClr val="1F5A86"/>
                </a:solidFill>
                <a:latin typeface="Palatino Linotype" panose="02040502050505030304" pitchFamily="18" charset="0"/>
              </a:rPr>
              <a:t>Причерноморье</a:t>
            </a:r>
            <a:r>
              <a:rPr lang="ru-RU" sz="4800" dirty="0">
                <a:solidFill>
                  <a:srgbClr val="27231E"/>
                </a:solidFill>
                <a:latin typeface="Palatino Linotype" panose="02040502050505030304" pitchFamily="18" charset="0"/>
              </a:rPr>
              <a:t>»</a:t>
            </a:r>
          </a:p>
        </p:txBody>
      </p:sp>
      <p:sp>
        <p:nvSpPr>
          <p:cNvPr id="7" name="Kurgan horizon">
            <a:extLst>
              <a:ext uri="{FF2B5EF4-FFF2-40B4-BE49-F238E27FC236}">
                <a16:creationId xmlns:a16="http://schemas.microsoft.com/office/drawing/2014/main" id="{BC568CD1-D299-5E79-00DD-E3F3F651CE29}"/>
              </a:ext>
            </a:extLst>
          </p:cNvPr>
          <p:cNvSpPr/>
          <p:nvPr/>
        </p:nvSpPr>
        <p:spPr>
          <a:xfrm>
            <a:off x="609600" y="3782568"/>
            <a:ext cx="3810001" cy="177801"/>
          </a:xfrm>
          <a:custGeom>
            <a:avLst/>
            <a:gdLst/>
            <a:ahLst/>
            <a:cxnLst/>
            <a:rect l="0" t="0" r="0" b="0"/>
            <a:pathLst>
              <a:path w="3810001" h="177801">
                <a:moveTo>
                  <a:pt x="0" y="177800"/>
                </a:moveTo>
                <a:lnTo>
                  <a:pt x="31750" y="177800"/>
                </a:lnTo>
                <a:lnTo>
                  <a:pt x="63500" y="177800"/>
                </a:lnTo>
                <a:lnTo>
                  <a:pt x="95250" y="177800"/>
                </a:lnTo>
                <a:lnTo>
                  <a:pt x="127000" y="177800"/>
                </a:lnTo>
                <a:lnTo>
                  <a:pt x="158750" y="177800"/>
                </a:lnTo>
                <a:lnTo>
                  <a:pt x="190500" y="177800"/>
                </a:lnTo>
                <a:lnTo>
                  <a:pt x="222250" y="177800"/>
                </a:lnTo>
                <a:lnTo>
                  <a:pt x="254000" y="177800"/>
                </a:lnTo>
                <a:lnTo>
                  <a:pt x="285750" y="177800"/>
                </a:lnTo>
                <a:lnTo>
                  <a:pt x="317500" y="177800"/>
                </a:lnTo>
                <a:lnTo>
                  <a:pt x="349250" y="177800"/>
                </a:lnTo>
                <a:lnTo>
                  <a:pt x="381000" y="177800"/>
                </a:lnTo>
                <a:lnTo>
                  <a:pt x="412750" y="177800"/>
                </a:lnTo>
                <a:lnTo>
                  <a:pt x="444500" y="177800"/>
                </a:lnTo>
                <a:lnTo>
                  <a:pt x="476250" y="165100"/>
                </a:lnTo>
                <a:lnTo>
                  <a:pt x="508000" y="127000"/>
                </a:lnTo>
                <a:lnTo>
                  <a:pt x="539750" y="114300"/>
                </a:lnTo>
                <a:lnTo>
                  <a:pt x="571500" y="88900"/>
                </a:lnTo>
                <a:lnTo>
                  <a:pt x="603250" y="76200"/>
                </a:lnTo>
                <a:lnTo>
                  <a:pt x="635000" y="63500"/>
                </a:lnTo>
                <a:lnTo>
                  <a:pt x="666750" y="63500"/>
                </a:lnTo>
                <a:lnTo>
                  <a:pt x="698500" y="63500"/>
                </a:lnTo>
                <a:lnTo>
                  <a:pt x="730250" y="63500"/>
                </a:lnTo>
                <a:lnTo>
                  <a:pt x="762000" y="76200"/>
                </a:lnTo>
                <a:lnTo>
                  <a:pt x="793750" y="88900"/>
                </a:lnTo>
                <a:lnTo>
                  <a:pt x="825500" y="101600"/>
                </a:lnTo>
                <a:lnTo>
                  <a:pt x="857250" y="127000"/>
                </a:lnTo>
                <a:lnTo>
                  <a:pt x="889000" y="152400"/>
                </a:lnTo>
                <a:lnTo>
                  <a:pt x="920750" y="177800"/>
                </a:lnTo>
                <a:lnTo>
                  <a:pt x="952500" y="177800"/>
                </a:lnTo>
                <a:lnTo>
                  <a:pt x="984250" y="177800"/>
                </a:lnTo>
                <a:lnTo>
                  <a:pt x="1016000" y="177800"/>
                </a:lnTo>
                <a:lnTo>
                  <a:pt x="1047750" y="177800"/>
                </a:lnTo>
                <a:lnTo>
                  <a:pt x="1079500" y="177800"/>
                </a:lnTo>
                <a:lnTo>
                  <a:pt x="1111250" y="177800"/>
                </a:lnTo>
                <a:lnTo>
                  <a:pt x="1143000" y="177800"/>
                </a:lnTo>
                <a:lnTo>
                  <a:pt x="1174750" y="177800"/>
                </a:lnTo>
                <a:lnTo>
                  <a:pt x="1206500" y="177800"/>
                </a:lnTo>
                <a:lnTo>
                  <a:pt x="1238250" y="177800"/>
                </a:lnTo>
                <a:lnTo>
                  <a:pt x="1270000" y="177800"/>
                </a:lnTo>
                <a:lnTo>
                  <a:pt x="1301750" y="177800"/>
                </a:lnTo>
                <a:lnTo>
                  <a:pt x="1333500" y="177800"/>
                </a:lnTo>
                <a:lnTo>
                  <a:pt x="1365250" y="177800"/>
                </a:lnTo>
                <a:lnTo>
                  <a:pt x="1397000" y="177800"/>
                </a:lnTo>
                <a:lnTo>
                  <a:pt x="1428750" y="152400"/>
                </a:lnTo>
                <a:lnTo>
                  <a:pt x="1460500" y="127000"/>
                </a:lnTo>
                <a:lnTo>
                  <a:pt x="1492250" y="101600"/>
                </a:lnTo>
                <a:lnTo>
                  <a:pt x="1524000" y="76200"/>
                </a:lnTo>
                <a:lnTo>
                  <a:pt x="1555750" y="63500"/>
                </a:lnTo>
                <a:lnTo>
                  <a:pt x="1587500" y="38100"/>
                </a:lnTo>
                <a:lnTo>
                  <a:pt x="1619250" y="25400"/>
                </a:lnTo>
                <a:lnTo>
                  <a:pt x="1651000" y="12700"/>
                </a:lnTo>
                <a:lnTo>
                  <a:pt x="1682750" y="12700"/>
                </a:lnTo>
                <a:lnTo>
                  <a:pt x="1714500" y="0"/>
                </a:lnTo>
                <a:lnTo>
                  <a:pt x="1746250" y="0"/>
                </a:lnTo>
                <a:lnTo>
                  <a:pt x="1778000" y="0"/>
                </a:lnTo>
                <a:lnTo>
                  <a:pt x="1809750" y="0"/>
                </a:lnTo>
                <a:lnTo>
                  <a:pt x="1841500" y="12700"/>
                </a:lnTo>
                <a:lnTo>
                  <a:pt x="1873250" y="25400"/>
                </a:lnTo>
                <a:lnTo>
                  <a:pt x="1905000" y="38100"/>
                </a:lnTo>
                <a:lnTo>
                  <a:pt x="1936750" y="50800"/>
                </a:lnTo>
                <a:lnTo>
                  <a:pt x="1968500" y="76200"/>
                </a:lnTo>
                <a:lnTo>
                  <a:pt x="2000250" y="88900"/>
                </a:lnTo>
                <a:lnTo>
                  <a:pt x="2032000" y="114300"/>
                </a:lnTo>
                <a:lnTo>
                  <a:pt x="2063750" y="152400"/>
                </a:lnTo>
                <a:lnTo>
                  <a:pt x="2095500" y="177800"/>
                </a:lnTo>
                <a:lnTo>
                  <a:pt x="2127250" y="177800"/>
                </a:lnTo>
                <a:lnTo>
                  <a:pt x="2159000" y="177800"/>
                </a:lnTo>
                <a:lnTo>
                  <a:pt x="2190750" y="177800"/>
                </a:lnTo>
                <a:lnTo>
                  <a:pt x="2222500" y="177800"/>
                </a:lnTo>
                <a:lnTo>
                  <a:pt x="2254250" y="177800"/>
                </a:lnTo>
                <a:lnTo>
                  <a:pt x="2286000" y="177800"/>
                </a:lnTo>
                <a:lnTo>
                  <a:pt x="2317750" y="177800"/>
                </a:lnTo>
                <a:lnTo>
                  <a:pt x="2349500" y="177800"/>
                </a:lnTo>
                <a:lnTo>
                  <a:pt x="2381250" y="177800"/>
                </a:lnTo>
                <a:lnTo>
                  <a:pt x="2413000" y="177800"/>
                </a:lnTo>
                <a:lnTo>
                  <a:pt x="2444750" y="177800"/>
                </a:lnTo>
                <a:lnTo>
                  <a:pt x="2476500" y="177800"/>
                </a:lnTo>
                <a:lnTo>
                  <a:pt x="2508250" y="177800"/>
                </a:lnTo>
                <a:lnTo>
                  <a:pt x="2540000" y="177800"/>
                </a:lnTo>
                <a:lnTo>
                  <a:pt x="2571750" y="177800"/>
                </a:lnTo>
                <a:lnTo>
                  <a:pt x="2603500" y="177800"/>
                </a:lnTo>
                <a:lnTo>
                  <a:pt x="2635250" y="177800"/>
                </a:lnTo>
                <a:lnTo>
                  <a:pt x="2667000" y="139700"/>
                </a:lnTo>
                <a:lnTo>
                  <a:pt x="2698750" y="127000"/>
                </a:lnTo>
                <a:lnTo>
                  <a:pt x="2730500" y="114300"/>
                </a:lnTo>
                <a:lnTo>
                  <a:pt x="2762250" y="101600"/>
                </a:lnTo>
                <a:lnTo>
                  <a:pt x="2794000" y="88900"/>
                </a:lnTo>
                <a:lnTo>
                  <a:pt x="2825750" y="88900"/>
                </a:lnTo>
                <a:lnTo>
                  <a:pt x="2857500" y="88900"/>
                </a:lnTo>
                <a:lnTo>
                  <a:pt x="2889250" y="101600"/>
                </a:lnTo>
                <a:lnTo>
                  <a:pt x="2921000" y="114300"/>
                </a:lnTo>
                <a:lnTo>
                  <a:pt x="2952750" y="127000"/>
                </a:lnTo>
                <a:lnTo>
                  <a:pt x="2984500" y="152400"/>
                </a:lnTo>
                <a:lnTo>
                  <a:pt x="3016250" y="177800"/>
                </a:lnTo>
                <a:lnTo>
                  <a:pt x="3048000" y="177800"/>
                </a:lnTo>
                <a:lnTo>
                  <a:pt x="3079750" y="177800"/>
                </a:lnTo>
                <a:lnTo>
                  <a:pt x="3111500" y="177800"/>
                </a:lnTo>
                <a:lnTo>
                  <a:pt x="3143250" y="177800"/>
                </a:lnTo>
                <a:lnTo>
                  <a:pt x="3175000" y="177800"/>
                </a:lnTo>
                <a:lnTo>
                  <a:pt x="3206750" y="177800"/>
                </a:lnTo>
                <a:lnTo>
                  <a:pt x="3238500" y="177800"/>
                </a:lnTo>
                <a:lnTo>
                  <a:pt x="3270250" y="177800"/>
                </a:lnTo>
                <a:lnTo>
                  <a:pt x="3302000" y="177800"/>
                </a:lnTo>
                <a:lnTo>
                  <a:pt x="3333750" y="177800"/>
                </a:lnTo>
                <a:lnTo>
                  <a:pt x="3365500" y="177800"/>
                </a:lnTo>
                <a:lnTo>
                  <a:pt x="3397250" y="177800"/>
                </a:lnTo>
                <a:lnTo>
                  <a:pt x="3429000" y="177800"/>
                </a:lnTo>
                <a:lnTo>
                  <a:pt x="3460750" y="177800"/>
                </a:lnTo>
                <a:lnTo>
                  <a:pt x="3492500" y="177800"/>
                </a:lnTo>
                <a:lnTo>
                  <a:pt x="3524250" y="177800"/>
                </a:lnTo>
                <a:lnTo>
                  <a:pt x="3556000" y="177800"/>
                </a:lnTo>
                <a:lnTo>
                  <a:pt x="3587750" y="177800"/>
                </a:lnTo>
                <a:lnTo>
                  <a:pt x="3619500" y="177800"/>
                </a:lnTo>
                <a:lnTo>
                  <a:pt x="3651250" y="177800"/>
                </a:lnTo>
                <a:lnTo>
                  <a:pt x="3683000" y="177800"/>
                </a:lnTo>
                <a:lnTo>
                  <a:pt x="3714750" y="177800"/>
                </a:lnTo>
                <a:lnTo>
                  <a:pt x="3746500" y="177800"/>
                </a:lnTo>
                <a:lnTo>
                  <a:pt x="3778250" y="177800"/>
                </a:lnTo>
                <a:lnTo>
                  <a:pt x="3810000" y="177800"/>
                </a:lnTo>
              </a:path>
            </a:pathLst>
          </a:custGeom>
          <a:ln w="19050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Wave line">
            <a:extLst>
              <a:ext uri="{FF2B5EF4-FFF2-40B4-BE49-F238E27FC236}">
                <a16:creationId xmlns:a16="http://schemas.microsoft.com/office/drawing/2014/main" id="{0F489D24-1DA6-843B-83F6-C9B8F2D4BD7A}"/>
              </a:ext>
            </a:extLst>
          </p:cNvPr>
          <p:cNvSpPr/>
          <p:nvPr/>
        </p:nvSpPr>
        <p:spPr>
          <a:xfrm>
            <a:off x="609600" y="4151146"/>
            <a:ext cx="3810001" cy="75645"/>
          </a:xfrm>
          <a:custGeom>
            <a:avLst/>
            <a:gdLst/>
            <a:ahLst/>
            <a:cxnLst/>
            <a:rect l="0" t="0" r="0" b="0"/>
            <a:pathLst>
              <a:path w="3810001" h="75645">
                <a:moveTo>
                  <a:pt x="0" y="37822"/>
                </a:moveTo>
                <a:lnTo>
                  <a:pt x="38100" y="63087"/>
                </a:lnTo>
                <a:lnTo>
                  <a:pt x="76200" y="75644"/>
                </a:lnTo>
                <a:lnTo>
                  <a:pt x="114300" y="69178"/>
                </a:lnTo>
                <a:lnTo>
                  <a:pt x="152400" y="46940"/>
                </a:lnTo>
                <a:lnTo>
                  <a:pt x="190500" y="20116"/>
                </a:lnTo>
                <a:lnTo>
                  <a:pt x="228600" y="2198"/>
                </a:lnTo>
                <a:lnTo>
                  <a:pt x="266700" y="2198"/>
                </a:lnTo>
                <a:lnTo>
                  <a:pt x="304800" y="20116"/>
                </a:lnTo>
                <a:lnTo>
                  <a:pt x="342900" y="46940"/>
                </a:lnTo>
                <a:lnTo>
                  <a:pt x="381000" y="69178"/>
                </a:lnTo>
                <a:lnTo>
                  <a:pt x="419100" y="75644"/>
                </a:lnTo>
                <a:lnTo>
                  <a:pt x="457200" y="63087"/>
                </a:lnTo>
                <a:lnTo>
                  <a:pt x="495300" y="37822"/>
                </a:lnTo>
                <a:lnTo>
                  <a:pt x="533400" y="12557"/>
                </a:lnTo>
                <a:lnTo>
                  <a:pt x="571500" y="0"/>
                </a:lnTo>
                <a:lnTo>
                  <a:pt x="609600" y="6466"/>
                </a:lnTo>
                <a:lnTo>
                  <a:pt x="647700" y="28704"/>
                </a:lnTo>
                <a:lnTo>
                  <a:pt x="685800" y="55528"/>
                </a:lnTo>
                <a:lnTo>
                  <a:pt x="723900" y="73446"/>
                </a:lnTo>
                <a:lnTo>
                  <a:pt x="762000" y="73446"/>
                </a:lnTo>
                <a:lnTo>
                  <a:pt x="800100" y="55528"/>
                </a:lnTo>
                <a:lnTo>
                  <a:pt x="838200" y="28704"/>
                </a:lnTo>
                <a:lnTo>
                  <a:pt x="876300" y="6466"/>
                </a:lnTo>
                <a:lnTo>
                  <a:pt x="914400" y="0"/>
                </a:lnTo>
                <a:lnTo>
                  <a:pt x="952500" y="12557"/>
                </a:lnTo>
                <a:lnTo>
                  <a:pt x="990600" y="37822"/>
                </a:lnTo>
                <a:lnTo>
                  <a:pt x="1028700" y="63087"/>
                </a:lnTo>
                <a:lnTo>
                  <a:pt x="1066800" y="75644"/>
                </a:lnTo>
                <a:lnTo>
                  <a:pt x="1104900" y="69178"/>
                </a:lnTo>
                <a:lnTo>
                  <a:pt x="1143000" y="46940"/>
                </a:lnTo>
                <a:lnTo>
                  <a:pt x="1181100" y="20116"/>
                </a:lnTo>
                <a:lnTo>
                  <a:pt x="1219200" y="2198"/>
                </a:lnTo>
                <a:lnTo>
                  <a:pt x="1257300" y="2198"/>
                </a:lnTo>
                <a:lnTo>
                  <a:pt x="1295400" y="20116"/>
                </a:lnTo>
                <a:lnTo>
                  <a:pt x="1333500" y="46940"/>
                </a:lnTo>
                <a:lnTo>
                  <a:pt x="1371600" y="69178"/>
                </a:lnTo>
                <a:lnTo>
                  <a:pt x="1409700" y="75644"/>
                </a:lnTo>
                <a:lnTo>
                  <a:pt x="1447800" y="63087"/>
                </a:lnTo>
                <a:lnTo>
                  <a:pt x="1485900" y="37822"/>
                </a:lnTo>
                <a:lnTo>
                  <a:pt x="1524000" y="12557"/>
                </a:lnTo>
                <a:lnTo>
                  <a:pt x="1562100" y="0"/>
                </a:lnTo>
                <a:lnTo>
                  <a:pt x="1600200" y="6466"/>
                </a:lnTo>
                <a:lnTo>
                  <a:pt x="1638300" y="28704"/>
                </a:lnTo>
                <a:lnTo>
                  <a:pt x="1676400" y="55528"/>
                </a:lnTo>
                <a:lnTo>
                  <a:pt x="1714500" y="73446"/>
                </a:lnTo>
                <a:lnTo>
                  <a:pt x="1752600" y="73446"/>
                </a:lnTo>
                <a:lnTo>
                  <a:pt x="1790700" y="55528"/>
                </a:lnTo>
                <a:lnTo>
                  <a:pt x="1828800" y="28704"/>
                </a:lnTo>
                <a:lnTo>
                  <a:pt x="1866900" y="6466"/>
                </a:lnTo>
                <a:lnTo>
                  <a:pt x="1905000" y="0"/>
                </a:lnTo>
                <a:lnTo>
                  <a:pt x="1943100" y="12557"/>
                </a:lnTo>
                <a:lnTo>
                  <a:pt x="1981200" y="37822"/>
                </a:lnTo>
                <a:lnTo>
                  <a:pt x="2019300" y="63087"/>
                </a:lnTo>
                <a:lnTo>
                  <a:pt x="2057400" y="75644"/>
                </a:lnTo>
                <a:lnTo>
                  <a:pt x="2095500" y="69178"/>
                </a:lnTo>
                <a:lnTo>
                  <a:pt x="2133600" y="46940"/>
                </a:lnTo>
                <a:lnTo>
                  <a:pt x="2171700" y="20116"/>
                </a:lnTo>
                <a:lnTo>
                  <a:pt x="2209800" y="2198"/>
                </a:lnTo>
                <a:lnTo>
                  <a:pt x="2247900" y="2198"/>
                </a:lnTo>
                <a:lnTo>
                  <a:pt x="2286000" y="20116"/>
                </a:lnTo>
                <a:lnTo>
                  <a:pt x="2324100" y="46940"/>
                </a:lnTo>
                <a:lnTo>
                  <a:pt x="2362200" y="69178"/>
                </a:lnTo>
                <a:lnTo>
                  <a:pt x="2400300" y="75644"/>
                </a:lnTo>
                <a:lnTo>
                  <a:pt x="2438400" y="63087"/>
                </a:lnTo>
                <a:lnTo>
                  <a:pt x="2476500" y="37822"/>
                </a:lnTo>
                <a:lnTo>
                  <a:pt x="2514600" y="12557"/>
                </a:lnTo>
                <a:lnTo>
                  <a:pt x="2552700" y="0"/>
                </a:lnTo>
                <a:lnTo>
                  <a:pt x="2590800" y="6466"/>
                </a:lnTo>
                <a:lnTo>
                  <a:pt x="2628900" y="28704"/>
                </a:lnTo>
                <a:lnTo>
                  <a:pt x="2667000" y="55528"/>
                </a:lnTo>
                <a:lnTo>
                  <a:pt x="2705100" y="73446"/>
                </a:lnTo>
                <a:lnTo>
                  <a:pt x="2743200" y="73446"/>
                </a:lnTo>
                <a:lnTo>
                  <a:pt x="2781300" y="55528"/>
                </a:lnTo>
                <a:lnTo>
                  <a:pt x="2819400" y="28704"/>
                </a:lnTo>
                <a:lnTo>
                  <a:pt x="2857500" y="6466"/>
                </a:lnTo>
                <a:lnTo>
                  <a:pt x="2895600" y="0"/>
                </a:lnTo>
                <a:lnTo>
                  <a:pt x="2933700" y="12557"/>
                </a:lnTo>
                <a:lnTo>
                  <a:pt x="2971800" y="37822"/>
                </a:lnTo>
                <a:lnTo>
                  <a:pt x="3009900" y="63087"/>
                </a:lnTo>
                <a:lnTo>
                  <a:pt x="3048000" y="75644"/>
                </a:lnTo>
                <a:lnTo>
                  <a:pt x="3086100" y="69178"/>
                </a:lnTo>
                <a:lnTo>
                  <a:pt x="3124200" y="46940"/>
                </a:lnTo>
                <a:lnTo>
                  <a:pt x="3162300" y="20116"/>
                </a:lnTo>
                <a:lnTo>
                  <a:pt x="3200400" y="2198"/>
                </a:lnTo>
                <a:lnTo>
                  <a:pt x="3238500" y="2198"/>
                </a:lnTo>
                <a:lnTo>
                  <a:pt x="3276600" y="20116"/>
                </a:lnTo>
                <a:lnTo>
                  <a:pt x="3314700" y="46940"/>
                </a:lnTo>
                <a:lnTo>
                  <a:pt x="3352800" y="69178"/>
                </a:lnTo>
                <a:lnTo>
                  <a:pt x="3390900" y="75644"/>
                </a:lnTo>
                <a:lnTo>
                  <a:pt x="3429000" y="63087"/>
                </a:lnTo>
                <a:lnTo>
                  <a:pt x="3467100" y="37822"/>
                </a:lnTo>
                <a:lnTo>
                  <a:pt x="3505200" y="12557"/>
                </a:lnTo>
                <a:lnTo>
                  <a:pt x="3543300" y="0"/>
                </a:lnTo>
                <a:lnTo>
                  <a:pt x="3581400" y="6466"/>
                </a:lnTo>
                <a:lnTo>
                  <a:pt x="3619500" y="28704"/>
                </a:lnTo>
                <a:lnTo>
                  <a:pt x="3657600" y="55528"/>
                </a:lnTo>
                <a:lnTo>
                  <a:pt x="3695700" y="73446"/>
                </a:lnTo>
                <a:lnTo>
                  <a:pt x="3733800" y="73446"/>
                </a:lnTo>
                <a:lnTo>
                  <a:pt x="3771900" y="55528"/>
                </a:lnTo>
                <a:lnTo>
                  <a:pt x="3810000" y="28704"/>
                </a:lnTo>
              </a:path>
            </a:pathLst>
          </a:custGeom>
          <a:ln w="1905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ave line">
            <a:extLst>
              <a:ext uri="{FF2B5EF4-FFF2-40B4-BE49-F238E27FC236}">
                <a16:creationId xmlns:a16="http://schemas.microsoft.com/office/drawing/2014/main" id="{8BF8F3B7-D227-285D-1AE1-4032630106BE}"/>
              </a:ext>
            </a:extLst>
          </p:cNvPr>
          <p:cNvSpPr/>
          <p:nvPr/>
        </p:nvSpPr>
        <p:spPr>
          <a:xfrm>
            <a:off x="609600" y="4303546"/>
            <a:ext cx="3810001" cy="75645"/>
          </a:xfrm>
          <a:custGeom>
            <a:avLst/>
            <a:gdLst/>
            <a:ahLst/>
            <a:cxnLst/>
            <a:rect l="0" t="0" r="0" b="0"/>
            <a:pathLst>
              <a:path w="3810001" h="75645">
                <a:moveTo>
                  <a:pt x="0" y="37822"/>
                </a:moveTo>
                <a:lnTo>
                  <a:pt x="38100" y="63087"/>
                </a:lnTo>
                <a:lnTo>
                  <a:pt x="76200" y="75644"/>
                </a:lnTo>
                <a:lnTo>
                  <a:pt x="114300" y="69178"/>
                </a:lnTo>
                <a:lnTo>
                  <a:pt x="152400" y="46940"/>
                </a:lnTo>
                <a:lnTo>
                  <a:pt x="190500" y="20116"/>
                </a:lnTo>
                <a:lnTo>
                  <a:pt x="228600" y="2198"/>
                </a:lnTo>
                <a:lnTo>
                  <a:pt x="266700" y="2198"/>
                </a:lnTo>
                <a:lnTo>
                  <a:pt x="304800" y="20116"/>
                </a:lnTo>
                <a:lnTo>
                  <a:pt x="342900" y="46940"/>
                </a:lnTo>
                <a:lnTo>
                  <a:pt x="381000" y="69178"/>
                </a:lnTo>
                <a:lnTo>
                  <a:pt x="419100" y="75644"/>
                </a:lnTo>
                <a:lnTo>
                  <a:pt x="457200" y="63087"/>
                </a:lnTo>
                <a:lnTo>
                  <a:pt x="495300" y="37822"/>
                </a:lnTo>
                <a:lnTo>
                  <a:pt x="533400" y="12557"/>
                </a:lnTo>
                <a:lnTo>
                  <a:pt x="571500" y="0"/>
                </a:lnTo>
                <a:lnTo>
                  <a:pt x="609600" y="6466"/>
                </a:lnTo>
                <a:lnTo>
                  <a:pt x="647700" y="28704"/>
                </a:lnTo>
                <a:lnTo>
                  <a:pt x="685800" y="55528"/>
                </a:lnTo>
                <a:lnTo>
                  <a:pt x="723900" y="73446"/>
                </a:lnTo>
                <a:lnTo>
                  <a:pt x="762000" y="73446"/>
                </a:lnTo>
                <a:lnTo>
                  <a:pt x="800100" y="55528"/>
                </a:lnTo>
                <a:lnTo>
                  <a:pt x="838200" y="28704"/>
                </a:lnTo>
                <a:lnTo>
                  <a:pt x="876300" y="6466"/>
                </a:lnTo>
                <a:lnTo>
                  <a:pt x="914400" y="0"/>
                </a:lnTo>
                <a:lnTo>
                  <a:pt x="952500" y="12557"/>
                </a:lnTo>
                <a:lnTo>
                  <a:pt x="990600" y="37822"/>
                </a:lnTo>
                <a:lnTo>
                  <a:pt x="1028700" y="63087"/>
                </a:lnTo>
                <a:lnTo>
                  <a:pt x="1066800" y="75644"/>
                </a:lnTo>
                <a:lnTo>
                  <a:pt x="1104900" y="69178"/>
                </a:lnTo>
                <a:lnTo>
                  <a:pt x="1143000" y="46940"/>
                </a:lnTo>
                <a:lnTo>
                  <a:pt x="1181100" y="20116"/>
                </a:lnTo>
                <a:lnTo>
                  <a:pt x="1219200" y="2198"/>
                </a:lnTo>
                <a:lnTo>
                  <a:pt x="1257300" y="2198"/>
                </a:lnTo>
                <a:lnTo>
                  <a:pt x="1295400" y="20116"/>
                </a:lnTo>
                <a:lnTo>
                  <a:pt x="1333500" y="46940"/>
                </a:lnTo>
                <a:lnTo>
                  <a:pt x="1371600" y="69178"/>
                </a:lnTo>
                <a:lnTo>
                  <a:pt x="1409700" y="75644"/>
                </a:lnTo>
                <a:lnTo>
                  <a:pt x="1447800" y="63087"/>
                </a:lnTo>
                <a:lnTo>
                  <a:pt x="1485900" y="37822"/>
                </a:lnTo>
                <a:lnTo>
                  <a:pt x="1524000" y="12557"/>
                </a:lnTo>
                <a:lnTo>
                  <a:pt x="1562100" y="0"/>
                </a:lnTo>
                <a:lnTo>
                  <a:pt x="1600200" y="6466"/>
                </a:lnTo>
                <a:lnTo>
                  <a:pt x="1638300" y="28704"/>
                </a:lnTo>
                <a:lnTo>
                  <a:pt x="1676400" y="55528"/>
                </a:lnTo>
                <a:lnTo>
                  <a:pt x="1714500" y="73446"/>
                </a:lnTo>
                <a:lnTo>
                  <a:pt x="1752600" y="73446"/>
                </a:lnTo>
                <a:lnTo>
                  <a:pt x="1790700" y="55528"/>
                </a:lnTo>
                <a:lnTo>
                  <a:pt x="1828800" y="28704"/>
                </a:lnTo>
                <a:lnTo>
                  <a:pt x="1866900" y="6466"/>
                </a:lnTo>
                <a:lnTo>
                  <a:pt x="1905000" y="0"/>
                </a:lnTo>
                <a:lnTo>
                  <a:pt x="1943100" y="12557"/>
                </a:lnTo>
                <a:lnTo>
                  <a:pt x="1981200" y="37822"/>
                </a:lnTo>
                <a:lnTo>
                  <a:pt x="2019300" y="63087"/>
                </a:lnTo>
                <a:lnTo>
                  <a:pt x="2057400" y="75644"/>
                </a:lnTo>
                <a:lnTo>
                  <a:pt x="2095500" y="69178"/>
                </a:lnTo>
                <a:lnTo>
                  <a:pt x="2133600" y="46940"/>
                </a:lnTo>
                <a:lnTo>
                  <a:pt x="2171700" y="20116"/>
                </a:lnTo>
                <a:lnTo>
                  <a:pt x="2209800" y="2198"/>
                </a:lnTo>
                <a:lnTo>
                  <a:pt x="2247900" y="2198"/>
                </a:lnTo>
                <a:lnTo>
                  <a:pt x="2286000" y="20116"/>
                </a:lnTo>
                <a:lnTo>
                  <a:pt x="2324100" y="46940"/>
                </a:lnTo>
                <a:lnTo>
                  <a:pt x="2362200" y="69178"/>
                </a:lnTo>
                <a:lnTo>
                  <a:pt x="2400300" y="75644"/>
                </a:lnTo>
                <a:lnTo>
                  <a:pt x="2438400" y="63087"/>
                </a:lnTo>
                <a:lnTo>
                  <a:pt x="2476500" y="37822"/>
                </a:lnTo>
                <a:lnTo>
                  <a:pt x="2514600" y="12557"/>
                </a:lnTo>
                <a:lnTo>
                  <a:pt x="2552700" y="0"/>
                </a:lnTo>
                <a:lnTo>
                  <a:pt x="2590800" y="6466"/>
                </a:lnTo>
                <a:lnTo>
                  <a:pt x="2628900" y="28704"/>
                </a:lnTo>
                <a:lnTo>
                  <a:pt x="2667000" y="55528"/>
                </a:lnTo>
                <a:lnTo>
                  <a:pt x="2705100" y="73446"/>
                </a:lnTo>
                <a:lnTo>
                  <a:pt x="2743200" y="73446"/>
                </a:lnTo>
                <a:lnTo>
                  <a:pt x="2781300" y="55528"/>
                </a:lnTo>
                <a:lnTo>
                  <a:pt x="2819400" y="28704"/>
                </a:lnTo>
                <a:lnTo>
                  <a:pt x="2857500" y="6466"/>
                </a:lnTo>
                <a:lnTo>
                  <a:pt x="2895600" y="0"/>
                </a:lnTo>
                <a:lnTo>
                  <a:pt x="2933700" y="12557"/>
                </a:lnTo>
                <a:lnTo>
                  <a:pt x="2971800" y="37822"/>
                </a:lnTo>
                <a:lnTo>
                  <a:pt x="3009900" y="63087"/>
                </a:lnTo>
                <a:lnTo>
                  <a:pt x="3048000" y="75644"/>
                </a:lnTo>
                <a:lnTo>
                  <a:pt x="3086100" y="69178"/>
                </a:lnTo>
                <a:lnTo>
                  <a:pt x="3124200" y="46940"/>
                </a:lnTo>
                <a:lnTo>
                  <a:pt x="3162300" y="20116"/>
                </a:lnTo>
                <a:lnTo>
                  <a:pt x="3200400" y="2198"/>
                </a:lnTo>
                <a:lnTo>
                  <a:pt x="3238500" y="2198"/>
                </a:lnTo>
                <a:lnTo>
                  <a:pt x="3276600" y="20116"/>
                </a:lnTo>
                <a:lnTo>
                  <a:pt x="3314700" y="46940"/>
                </a:lnTo>
                <a:lnTo>
                  <a:pt x="3352800" y="69178"/>
                </a:lnTo>
                <a:lnTo>
                  <a:pt x="3390900" y="75644"/>
                </a:lnTo>
                <a:lnTo>
                  <a:pt x="3429000" y="63087"/>
                </a:lnTo>
                <a:lnTo>
                  <a:pt x="3467100" y="37822"/>
                </a:lnTo>
                <a:lnTo>
                  <a:pt x="3505200" y="12557"/>
                </a:lnTo>
                <a:lnTo>
                  <a:pt x="3543300" y="0"/>
                </a:lnTo>
                <a:lnTo>
                  <a:pt x="3581400" y="6466"/>
                </a:lnTo>
                <a:lnTo>
                  <a:pt x="3619500" y="28704"/>
                </a:lnTo>
                <a:lnTo>
                  <a:pt x="3657600" y="55528"/>
                </a:lnTo>
                <a:lnTo>
                  <a:pt x="3695700" y="73446"/>
                </a:lnTo>
                <a:lnTo>
                  <a:pt x="3733800" y="73446"/>
                </a:lnTo>
                <a:lnTo>
                  <a:pt x="3771900" y="55528"/>
                </a:lnTo>
                <a:lnTo>
                  <a:pt x="3810000" y="28704"/>
                </a:lnTo>
              </a:path>
            </a:pathLst>
          </a:custGeom>
          <a:ln w="12700">
            <a:solidFill>
              <a:srgbClr val="6F9C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redit">
            <a:extLst>
              <a:ext uri="{FF2B5EF4-FFF2-40B4-BE49-F238E27FC236}">
                <a16:creationId xmlns:a16="http://schemas.microsoft.com/office/drawing/2014/main" id="{6E18F743-56BE-0EDF-524C-63C1BD79FDBE}"/>
              </a:ext>
            </a:extLst>
          </p:cNvPr>
          <p:cNvSpPr txBox="1"/>
          <p:nvPr/>
        </p:nvSpPr>
        <p:spPr>
          <a:xfrm>
            <a:off x="609600" y="6146800"/>
            <a:ext cx="38100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000" dirty="0">
                <a:solidFill>
                  <a:srgbClr val="8A8070"/>
                </a:solidFill>
                <a:latin typeface="Segoe UI" panose="020B0502040204020203" pitchFamily="34" charset="0"/>
              </a:rPr>
              <a:t>Изображение </a:t>
            </a:r>
            <a:r>
              <a:rPr lang="ru-RU" sz="1000">
                <a:solidFill>
                  <a:srgbClr val="8A8070"/>
                </a:solidFill>
                <a:latin typeface="Segoe UI" panose="020B0502040204020203" pitchFamily="34" charset="0"/>
              </a:rPr>
              <a:t>от Freepik</a:t>
            </a:r>
            <a:endParaRPr lang="ru-RU" sz="100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A00F753A-087E-677A-1C3D-9ED2BF328F0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37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5F3EE4E-1B92-8F76-849F-5D10F1AA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Скачок в технологическом развитии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9C7F0D43-D4DB-2B34-73B6-26453865CDDE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AEC8CBF0-1F94-A83E-78AE-765346DB2972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Iron text">
            <a:extLst>
              <a:ext uri="{FF2B5EF4-FFF2-40B4-BE49-F238E27FC236}">
                <a16:creationId xmlns:a16="http://schemas.microsoft.com/office/drawing/2014/main" id="{F22A1867-DDDE-6191-916A-12AD91C2C4BB}"/>
              </a:ext>
            </a:extLst>
          </p:cNvPr>
          <p:cNvSpPr txBox="1"/>
          <p:nvPr/>
        </p:nvSpPr>
        <p:spPr>
          <a:xfrm>
            <a:off x="609600" y="1290320"/>
            <a:ext cx="10972800" cy="15314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800" b="1" dirty="0">
                <a:solidFill>
                  <a:srgbClr val="B9862A"/>
                </a:solidFill>
                <a:latin typeface="Segoe UI" panose="020B0502040204020203" pitchFamily="34" charset="0"/>
              </a:rPr>
              <a:t>Начало I тысячелетия до н. э.</a:t>
            </a:r>
            <a:r>
              <a:rPr lang="ru-RU" sz="2800" dirty="0">
                <a:solidFill>
                  <a:srgbClr val="27231E"/>
                </a:solidFill>
                <a:latin typeface="Segoe UI" panose="020B0502040204020203" pitchFamily="34" charset="0"/>
              </a:rPr>
              <a:t> принято называть </a:t>
            </a:r>
            <a:r>
              <a:rPr lang="ru-RU" sz="3200" b="1" dirty="0">
                <a:solidFill>
                  <a:srgbClr val="6E4B2C"/>
                </a:solidFill>
                <a:latin typeface="Palatino Linotype" panose="02040502050505030304" pitchFamily="18" charset="0"/>
              </a:rPr>
              <a:t>железным веком.</a:t>
            </a:r>
            <a:r>
              <a:rPr lang="ru-RU" sz="2800" dirty="0">
                <a:solidFill>
                  <a:srgbClr val="27231E"/>
                </a:solidFill>
                <a:latin typeface="Segoe UI" panose="020B0502040204020203" pitchFamily="34" charset="0"/>
              </a:rPr>
              <a:t> Овладение новым металлом открыло человечеству путь к развитию мира в том виде, каким мы его знаем сейчас.</a:t>
            </a:r>
          </a:p>
        </p:txBody>
      </p:sp>
      <p:pic>
        <p:nvPicPr>
          <p:cNvPr id="7" name="Iron sword" descr="Железный меч-акинак, середина VII в. до н. э., Северное Причерноморье. Псковский музей-заповедник">
            <a:extLst>
              <a:ext uri="{FF2B5EF4-FFF2-40B4-BE49-F238E27FC236}">
                <a16:creationId xmlns:a16="http://schemas.microsoft.com/office/drawing/2014/main" id="{8B5AA4C1-54BE-D106-E65D-CAE08DA2C7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345" y="3101150"/>
            <a:ext cx="6929310" cy="324885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34C1E993-89F3-7D5C-BEFB-54218EC507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1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7A5AB8C-FE42-6E82-68F9-1EEDD685A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Древние обитатели территории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82F0B5FB-3CE9-A9BC-0AE4-49268E4E8F84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C56523EA-56C8-1645-07A7-E1909BDC7C02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Steppe" descr="Степь Приазовья (Хомутовская степь). Современная фотография">
            <a:extLst>
              <a:ext uri="{FF2B5EF4-FFF2-40B4-BE49-F238E27FC236}">
                <a16:creationId xmlns:a16="http://schemas.microsoft.com/office/drawing/2014/main" id="{3D5EA959-5DA1-FAFD-4BB0-AC9289F343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64920"/>
            <a:ext cx="10972800" cy="165100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Climate card">
            <a:extLst>
              <a:ext uri="{FF2B5EF4-FFF2-40B4-BE49-F238E27FC236}">
                <a16:creationId xmlns:a16="http://schemas.microsoft.com/office/drawing/2014/main" id="{BE98CA2A-193A-78E0-22A5-F271A48F03B3}"/>
              </a:ext>
            </a:extLst>
          </p:cNvPr>
          <p:cNvSpPr/>
          <p:nvPr/>
        </p:nvSpPr>
        <p:spPr>
          <a:xfrm>
            <a:off x="609600" y="3119120"/>
            <a:ext cx="3505200" cy="3210560"/>
          </a:xfrm>
          <a:prstGeom prst="roundRect">
            <a:avLst>
              <a:gd name="adj" fmla="val 6000"/>
            </a:avLst>
          </a:prstGeom>
          <a:solidFill>
            <a:srgbClr val="EAEE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limate">
            <a:extLst>
              <a:ext uri="{FF2B5EF4-FFF2-40B4-BE49-F238E27FC236}">
                <a16:creationId xmlns:a16="http://schemas.microsoft.com/office/drawing/2014/main" id="{3F69B0F0-6338-2FD0-6925-0AF86F3D668E}"/>
              </a:ext>
            </a:extLst>
          </p:cNvPr>
          <p:cNvSpPr txBox="1"/>
          <p:nvPr/>
        </p:nvSpPr>
        <p:spPr>
          <a:xfrm>
            <a:off x="787400" y="3271520"/>
            <a:ext cx="3149600" cy="2560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7231E"/>
                </a:solidFill>
                <a:latin typeface="Segoe UI" panose="020B0502040204020203" pitchFamily="34" charset="0"/>
              </a:rPr>
              <a:t>В природной среде обширных степных и полупустынных пространств Евразии происходят значительные изменения – климат становится </a:t>
            </a:r>
            <a:r>
              <a:rPr lang="ru-RU" sz="2100" b="1" dirty="0">
                <a:solidFill>
                  <a:srgbClr val="667732"/>
                </a:solidFill>
                <a:latin typeface="Segoe UI" panose="020B0502040204020203" pitchFamily="34" charset="0"/>
              </a:rPr>
              <a:t>более сухим и холодным.</a:t>
            </a:r>
          </a:p>
        </p:txBody>
      </p:sp>
      <p:sp>
        <p:nvSpPr>
          <p:cNvPr id="9" name="Drought card">
            <a:extLst>
              <a:ext uri="{FF2B5EF4-FFF2-40B4-BE49-F238E27FC236}">
                <a16:creationId xmlns:a16="http://schemas.microsoft.com/office/drawing/2014/main" id="{0C13F65A-9C4A-A0DA-29CB-9A51FE1E8F3F}"/>
              </a:ext>
            </a:extLst>
          </p:cNvPr>
          <p:cNvSpPr/>
          <p:nvPr/>
        </p:nvSpPr>
        <p:spPr>
          <a:xfrm>
            <a:off x="4343400" y="3119120"/>
            <a:ext cx="3505200" cy="3210560"/>
          </a:xfrm>
          <a:prstGeom prst="roundRect">
            <a:avLst>
              <a:gd name="adj" fmla="val 6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rought">
            <a:extLst>
              <a:ext uri="{FF2B5EF4-FFF2-40B4-BE49-F238E27FC236}">
                <a16:creationId xmlns:a16="http://schemas.microsoft.com/office/drawing/2014/main" id="{2F89AB19-6BDB-1FE0-AF41-AAA2FB831C42}"/>
              </a:ext>
            </a:extLst>
          </p:cNvPr>
          <p:cNvSpPr txBox="1"/>
          <p:nvPr/>
        </p:nvSpPr>
        <p:spPr>
          <a:xfrm>
            <a:off x="4521200" y="3271520"/>
            <a:ext cx="31496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B9862A"/>
                </a:solidFill>
                <a:latin typeface="Segoe UI" panose="020B0502040204020203" pitchFamily="34" charset="0"/>
              </a:rPr>
              <a:t>Засуха</a:t>
            </a:r>
            <a:r>
              <a:rPr lang="ru-RU" sz="2100" dirty="0">
                <a:solidFill>
                  <a:srgbClr val="27231E"/>
                </a:solidFill>
                <a:latin typeface="Segoe UI" panose="020B0502040204020203" pitchFamily="34" charset="0"/>
              </a:rPr>
              <a:t> заставила древние племена постоянно перемещаться в поисках новых пастбищ.</a:t>
            </a:r>
          </a:p>
        </p:txBody>
      </p:sp>
      <p:sp>
        <p:nvSpPr>
          <p:cNvPr id="11" name="Cimmerians card">
            <a:extLst>
              <a:ext uri="{FF2B5EF4-FFF2-40B4-BE49-F238E27FC236}">
                <a16:creationId xmlns:a16="http://schemas.microsoft.com/office/drawing/2014/main" id="{16D82538-DB6E-5DE1-AE94-E620BB7BCAAD}"/>
              </a:ext>
            </a:extLst>
          </p:cNvPr>
          <p:cNvSpPr/>
          <p:nvPr/>
        </p:nvSpPr>
        <p:spPr>
          <a:xfrm>
            <a:off x="8077200" y="3119120"/>
            <a:ext cx="3505200" cy="3210560"/>
          </a:xfrm>
          <a:prstGeom prst="roundRect">
            <a:avLst>
              <a:gd name="adj" fmla="val 6000"/>
            </a:avLst>
          </a:prstGeom>
          <a:solidFill>
            <a:srgbClr val="EF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immerians">
            <a:extLst>
              <a:ext uri="{FF2B5EF4-FFF2-40B4-BE49-F238E27FC236}">
                <a16:creationId xmlns:a16="http://schemas.microsoft.com/office/drawing/2014/main" id="{7D50ECFC-99AD-25DE-B79C-8ECB5CE53770}"/>
              </a:ext>
            </a:extLst>
          </p:cNvPr>
          <p:cNvSpPr txBox="1"/>
          <p:nvPr/>
        </p:nvSpPr>
        <p:spPr>
          <a:xfrm>
            <a:off x="8255000" y="3271520"/>
            <a:ext cx="3149600" cy="1920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7231E"/>
                </a:solidFill>
                <a:latin typeface="Segoe UI" panose="020B0502040204020203" pitchFamily="34" charset="0"/>
              </a:rPr>
              <a:t>Древнейшими обитателями территории нашей страны стали кочевники Северного Причерноморья – </a:t>
            </a:r>
            <a:r>
              <a:rPr lang="ru-RU" sz="2600" b="1" dirty="0">
                <a:solidFill>
                  <a:srgbClr val="6E4B2C"/>
                </a:solidFill>
                <a:latin typeface="Palatino Linotype" panose="02040502050505030304" pitchFamily="18" charset="0"/>
              </a:rPr>
              <a:t>киммерийцы.</a:t>
            </a:r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2EE183C0-E769-82AB-02B3-4C6957B00EF8}"/>
              </a:ext>
            </a:extLst>
          </p:cNvPr>
          <p:cNvCxnSpPr/>
          <p:nvPr/>
        </p:nvCxnSpPr>
        <p:spPr>
          <a:xfrm>
            <a:off x="4140200" y="3627120"/>
            <a:ext cx="177800" cy="0"/>
          </a:xfrm>
          <a:prstGeom prst="line">
            <a:avLst/>
          </a:prstGeom>
          <a:ln w="38100">
            <a:solidFill>
              <a:srgbClr val="B986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Arrow">
            <a:extLst>
              <a:ext uri="{FF2B5EF4-FFF2-40B4-BE49-F238E27FC236}">
                <a16:creationId xmlns:a16="http://schemas.microsoft.com/office/drawing/2014/main" id="{74ADFDA0-0088-23BC-9EF7-19C508FEBE09}"/>
              </a:ext>
            </a:extLst>
          </p:cNvPr>
          <p:cNvCxnSpPr/>
          <p:nvPr/>
        </p:nvCxnSpPr>
        <p:spPr>
          <a:xfrm>
            <a:off x="7874000" y="3627120"/>
            <a:ext cx="177800" cy="0"/>
          </a:xfrm>
          <a:prstGeom prst="line">
            <a:avLst/>
          </a:prstGeom>
          <a:ln w="38100">
            <a:solidFill>
              <a:srgbClr val="6E4B2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6E676FF7-65A1-BA57-3B4B-102747C7E2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56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1BECCD0-2691-41E4-5439-67971824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Новые кочевые племена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3B4E401B-B755-4FC8-BE02-60D78D9B7BA7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C7B41F31-6CD0-0F01-6161-1039FE19255E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eppe map mount">
            <a:extLst>
              <a:ext uri="{FF2B5EF4-FFF2-40B4-BE49-F238E27FC236}">
                <a16:creationId xmlns:a16="http://schemas.microsoft.com/office/drawing/2014/main" id="{AE10B5B6-02E5-AEF5-D20A-E46B7D926C39}"/>
              </a:ext>
            </a:extLst>
          </p:cNvPr>
          <p:cNvSpPr/>
          <p:nvPr/>
        </p:nvSpPr>
        <p:spPr>
          <a:xfrm>
            <a:off x="4902200" y="1188720"/>
            <a:ext cx="6756400" cy="3442241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teppe map" descr="Схематическая карта: степи Евразии от Причерноморья до Южной Сибири (без современных границ). Стрелка — общее направление прихода скифов">
            <a:extLst>
              <a:ext uri="{FF2B5EF4-FFF2-40B4-BE49-F238E27FC236}">
                <a16:creationId xmlns:a16="http://schemas.microsoft.com/office/drawing/2014/main" id="{14B2CD0C-1329-416C-9747-5C25C46F608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1264920"/>
            <a:ext cx="6604000" cy="3289841"/>
          </a:xfrm>
          <a:prstGeom prst="rect">
            <a:avLst/>
          </a:prstGeom>
        </p:spPr>
      </p:pic>
      <p:sp>
        <p:nvSpPr>
          <p:cNvPr id="8" name="Scythians arrow">
            <a:extLst>
              <a:ext uri="{FF2B5EF4-FFF2-40B4-BE49-F238E27FC236}">
                <a16:creationId xmlns:a16="http://schemas.microsoft.com/office/drawing/2014/main" id="{6F216B12-3C31-5C60-B990-74321B6C5DEC}"/>
              </a:ext>
            </a:extLst>
          </p:cNvPr>
          <p:cNvSpPr/>
          <p:nvPr/>
        </p:nvSpPr>
        <p:spPr>
          <a:xfrm>
            <a:off x="6170789" y="2491071"/>
            <a:ext cx="4677834" cy="487309"/>
          </a:xfrm>
          <a:custGeom>
            <a:avLst/>
            <a:gdLst/>
            <a:ahLst/>
            <a:cxnLst/>
            <a:rect l="0" t="0" r="0" b="0"/>
            <a:pathLst>
              <a:path w="4677834" h="487309">
                <a:moveTo>
                  <a:pt x="4677833" y="7539"/>
                </a:moveTo>
                <a:lnTo>
                  <a:pt x="4518950" y="3656"/>
                </a:lnTo>
                <a:lnTo>
                  <a:pt x="4360271" y="1142"/>
                </a:lnTo>
                <a:lnTo>
                  <a:pt x="4201795" y="0"/>
                </a:lnTo>
                <a:lnTo>
                  <a:pt x="4043523" y="229"/>
                </a:lnTo>
                <a:lnTo>
                  <a:pt x="3885455" y="1828"/>
                </a:lnTo>
                <a:lnTo>
                  <a:pt x="3727591" y="4798"/>
                </a:lnTo>
                <a:lnTo>
                  <a:pt x="3569930" y="9139"/>
                </a:lnTo>
                <a:lnTo>
                  <a:pt x="3412474" y="14850"/>
                </a:lnTo>
                <a:lnTo>
                  <a:pt x="3255222" y="21932"/>
                </a:lnTo>
                <a:lnTo>
                  <a:pt x="3098172" y="30386"/>
                </a:lnTo>
                <a:lnTo>
                  <a:pt x="2941328" y="40209"/>
                </a:lnTo>
                <a:lnTo>
                  <a:pt x="2784687" y="51404"/>
                </a:lnTo>
                <a:lnTo>
                  <a:pt x="2628249" y="63969"/>
                </a:lnTo>
                <a:lnTo>
                  <a:pt x="2472016" y="77905"/>
                </a:lnTo>
                <a:lnTo>
                  <a:pt x="2315986" y="93212"/>
                </a:lnTo>
                <a:lnTo>
                  <a:pt x="2160160" y="109890"/>
                </a:lnTo>
                <a:lnTo>
                  <a:pt x="2004538" y="127938"/>
                </a:lnTo>
                <a:lnTo>
                  <a:pt x="1849120" y="147358"/>
                </a:lnTo>
                <a:lnTo>
                  <a:pt x="1693905" y="168147"/>
                </a:lnTo>
                <a:lnTo>
                  <a:pt x="1538895" y="190308"/>
                </a:lnTo>
                <a:lnTo>
                  <a:pt x="1384088" y="213840"/>
                </a:lnTo>
                <a:lnTo>
                  <a:pt x="1229486" y="238742"/>
                </a:lnTo>
                <a:lnTo>
                  <a:pt x="1075087" y="265015"/>
                </a:lnTo>
                <a:lnTo>
                  <a:pt x="920891" y="292659"/>
                </a:lnTo>
                <a:lnTo>
                  <a:pt x="766900" y="321674"/>
                </a:lnTo>
                <a:lnTo>
                  <a:pt x="613112" y="352059"/>
                </a:lnTo>
                <a:lnTo>
                  <a:pt x="459528" y="383815"/>
                </a:lnTo>
                <a:lnTo>
                  <a:pt x="306148" y="416942"/>
                </a:lnTo>
                <a:lnTo>
                  <a:pt x="152972" y="451440"/>
                </a:lnTo>
                <a:lnTo>
                  <a:pt x="0" y="487308"/>
                </a:lnTo>
              </a:path>
            </a:pathLst>
          </a:custGeom>
          <a:ln w="63500">
            <a:solidFill>
              <a:srgbClr val="B986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cythians arrow 2">
            <a:extLst>
              <a:ext uri="{FF2B5EF4-FFF2-40B4-BE49-F238E27FC236}">
                <a16:creationId xmlns:a16="http://schemas.microsoft.com/office/drawing/2014/main" id="{3A87DA20-21A1-3618-8E3C-E671D5942F4F}"/>
              </a:ext>
            </a:extLst>
          </p:cNvPr>
          <p:cNvSpPr/>
          <p:nvPr/>
        </p:nvSpPr>
        <p:spPr>
          <a:xfrm>
            <a:off x="6170789" y="3054579"/>
            <a:ext cx="2659945" cy="814799"/>
          </a:xfrm>
          <a:custGeom>
            <a:avLst/>
            <a:gdLst/>
            <a:ahLst/>
            <a:cxnLst/>
            <a:rect l="0" t="0" r="0" b="0"/>
            <a:pathLst>
              <a:path w="2659945" h="814799">
                <a:moveTo>
                  <a:pt x="2659944" y="814798"/>
                </a:moveTo>
                <a:lnTo>
                  <a:pt x="2574235" y="769724"/>
                </a:lnTo>
                <a:lnTo>
                  <a:pt x="2488322" y="725885"/>
                </a:lnTo>
                <a:lnTo>
                  <a:pt x="2402205" y="683282"/>
                </a:lnTo>
                <a:lnTo>
                  <a:pt x="2315884" y="641914"/>
                </a:lnTo>
                <a:lnTo>
                  <a:pt x="2229360" y="601781"/>
                </a:lnTo>
                <a:lnTo>
                  <a:pt x="2142631" y="562884"/>
                </a:lnTo>
                <a:lnTo>
                  <a:pt x="2055699" y="525222"/>
                </a:lnTo>
                <a:lnTo>
                  <a:pt x="1968562" y="488796"/>
                </a:lnTo>
                <a:lnTo>
                  <a:pt x="1881223" y="453605"/>
                </a:lnTo>
                <a:lnTo>
                  <a:pt x="1793679" y="419650"/>
                </a:lnTo>
                <a:lnTo>
                  <a:pt x="1705931" y="386931"/>
                </a:lnTo>
                <a:lnTo>
                  <a:pt x="1617980" y="355447"/>
                </a:lnTo>
                <a:lnTo>
                  <a:pt x="1529825" y="325198"/>
                </a:lnTo>
                <a:lnTo>
                  <a:pt x="1441466" y="296185"/>
                </a:lnTo>
                <a:lnTo>
                  <a:pt x="1352903" y="268407"/>
                </a:lnTo>
                <a:lnTo>
                  <a:pt x="1264136" y="241865"/>
                </a:lnTo>
                <a:lnTo>
                  <a:pt x="1175166" y="216558"/>
                </a:lnTo>
                <a:lnTo>
                  <a:pt x="1085991" y="192487"/>
                </a:lnTo>
                <a:lnTo>
                  <a:pt x="996613" y="169651"/>
                </a:lnTo>
                <a:lnTo>
                  <a:pt x="907031" y="148051"/>
                </a:lnTo>
                <a:lnTo>
                  <a:pt x="817245" y="127686"/>
                </a:lnTo>
                <a:lnTo>
                  <a:pt x="727255" y="108557"/>
                </a:lnTo>
                <a:lnTo>
                  <a:pt x="637061" y="90663"/>
                </a:lnTo>
                <a:lnTo>
                  <a:pt x="546665" y="74005"/>
                </a:lnTo>
                <a:lnTo>
                  <a:pt x="456063" y="58582"/>
                </a:lnTo>
                <a:lnTo>
                  <a:pt x="365258" y="44394"/>
                </a:lnTo>
                <a:lnTo>
                  <a:pt x="274249" y="31443"/>
                </a:lnTo>
                <a:lnTo>
                  <a:pt x="183037" y="19726"/>
                </a:lnTo>
                <a:lnTo>
                  <a:pt x="91620" y="9245"/>
                </a:lnTo>
                <a:lnTo>
                  <a:pt x="0" y="0"/>
                </a:lnTo>
              </a:path>
            </a:pathLst>
          </a:custGeom>
          <a:ln w="38100">
            <a:solidFill>
              <a:srgbClr val="B9862A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cythians text">
            <a:extLst>
              <a:ext uri="{FF2B5EF4-FFF2-40B4-BE49-F238E27FC236}">
                <a16:creationId xmlns:a16="http://schemas.microsoft.com/office/drawing/2014/main" id="{FB090F1E-B0A5-1AD3-3666-43B5A313036C}"/>
              </a:ext>
            </a:extLst>
          </p:cNvPr>
          <p:cNvSpPr txBox="1"/>
          <p:nvPr/>
        </p:nvSpPr>
        <p:spPr>
          <a:xfrm>
            <a:off x="609600" y="1341120"/>
            <a:ext cx="4064000" cy="319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По данным археологии, </a:t>
            </a:r>
            <a:r>
              <a:rPr lang="ru-RU" sz="2400" b="1" dirty="0">
                <a:solidFill>
                  <a:srgbClr val="B9862A"/>
                </a:solidFill>
                <a:latin typeface="Segoe UI" panose="020B0502040204020203" pitchFamily="34" charset="0"/>
              </a:rPr>
              <a:t>к началу VII века до н. э.</a:t>
            </a: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 киммерийцев в Северном Причерноморье сменили новые кочевые племена – </a:t>
            </a:r>
            <a:r>
              <a:rPr lang="ru-RU" sz="2800" b="1" dirty="0">
                <a:solidFill>
                  <a:srgbClr val="6E4B2C"/>
                </a:solidFill>
                <a:latin typeface="Palatino Linotype" panose="02040502050505030304" pitchFamily="18" charset="0"/>
              </a:rPr>
              <a:t>скифы,</a:t>
            </a: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 пришедшие с востока, из глубин </a:t>
            </a:r>
            <a:r>
              <a:rPr lang="ru-RU" sz="2400" b="1" dirty="0">
                <a:solidFill>
                  <a:srgbClr val="B9862A"/>
                </a:solidFill>
                <a:latin typeface="Segoe UI" panose="020B0502040204020203" pitchFamily="34" charset="0"/>
              </a:rPr>
              <a:t>Средней Азии и Южной Сибири.</a:t>
            </a:r>
          </a:p>
        </p:txBody>
      </p:sp>
      <p:pic>
        <p:nvPicPr>
          <p:cNvPr id="12" name="Kul-Oba vase" descr="Скифские воины. Электровый сосуд из кургана Куль-Оба, IV в. до н. э. Эрмитаж">
            <a:extLst>
              <a:ext uri="{FF2B5EF4-FFF2-40B4-BE49-F238E27FC236}">
                <a16:creationId xmlns:a16="http://schemas.microsoft.com/office/drawing/2014/main" id="{4111EE43-73DE-38C8-2D72-FF206F1C98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4834161"/>
            <a:ext cx="6604000" cy="1515839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2240CD39-E388-9C03-B8FA-C1867DD265E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FE6BC3-4E3E-DB96-D61C-E64401094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«Звериный стиль» в искусстве скифов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D50B5DEA-6C42-92BA-B419-D52C81CE1B8D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851A8F65-C0EE-A8FC-93B2-1268BE0FBB12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Animal text">
            <a:extLst>
              <a:ext uri="{FF2B5EF4-FFF2-40B4-BE49-F238E27FC236}">
                <a16:creationId xmlns:a16="http://schemas.microsoft.com/office/drawing/2014/main" id="{4B3D7C0C-B7A9-5296-803E-D382B2494D90}"/>
              </a:ext>
            </a:extLst>
          </p:cNvPr>
          <p:cNvSpPr txBox="1"/>
          <p:nvPr/>
        </p:nvSpPr>
        <p:spPr>
          <a:xfrm>
            <a:off x="609600" y="1264920"/>
            <a:ext cx="5334000" cy="365937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200" dirty="0">
                <a:solidFill>
                  <a:srgbClr val="27231E"/>
                </a:solidFill>
                <a:latin typeface="Segoe UI" panose="020B0502040204020203" pitchFamily="34" charset="0"/>
              </a:rPr>
              <a:t>Общая характерная особенность искусства скифов получила наименование </a:t>
            </a:r>
            <a:r>
              <a:rPr lang="ru-RU" sz="2600" b="1" dirty="0">
                <a:solidFill>
                  <a:srgbClr val="B9862A"/>
                </a:solidFill>
                <a:latin typeface="Palatino Linotype" panose="02040502050505030304" pitchFamily="18" charset="0"/>
              </a:rPr>
              <a:t>«звериный стиль»</a:t>
            </a:r>
            <a:r>
              <a:rPr lang="ru-RU" sz="2200" dirty="0">
                <a:solidFill>
                  <a:srgbClr val="27231E"/>
                </a:solidFill>
                <a:latin typeface="Segoe UI" panose="020B0502040204020203" pitchFamily="34" charset="0"/>
              </a:rPr>
              <a:t> из-за того, что особым образом и в строго определенных позах изображались различные животные – хищные птицы, кошачьи хищники, волки, олени, кони, козы, кабаны, бараны, а также фантастические животные: </a:t>
            </a:r>
            <a:r>
              <a:rPr lang="ru-RU" sz="2200" b="1" dirty="0">
                <a:solidFill>
                  <a:srgbClr val="B24E2B"/>
                </a:solidFill>
                <a:latin typeface="Segoe UI" panose="020B0502040204020203" pitchFamily="34" charset="0"/>
              </a:rPr>
              <a:t>крылатые львы – грифоны.</a:t>
            </a:r>
          </a:p>
        </p:txBody>
      </p:sp>
      <p:sp>
        <p:nvSpPr>
          <p:cNvPr id="6" name="Gold plate">
            <a:extLst>
              <a:ext uri="{FF2B5EF4-FFF2-40B4-BE49-F238E27FC236}">
                <a16:creationId xmlns:a16="http://schemas.microsoft.com/office/drawing/2014/main" id="{52C55B1D-1524-6143-9D96-2D5FD58AD574}"/>
              </a:ext>
            </a:extLst>
          </p:cNvPr>
          <p:cNvSpPr/>
          <p:nvPr/>
        </p:nvSpPr>
        <p:spPr>
          <a:xfrm>
            <a:off x="6299200" y="1264920"/>
            <a:ext cx="5283200" cy="5085080"/>
          </a:xfrm>
          <a:prstGeom prst="roundRect">
            <a:avLst>
              <a:gd name="adj" fmla="val 4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Stag" descr="Олень. Золотая бляха из кургана у станицы Костромской, VII в. до н. э. Эрмитаж">
            <a:extLst>
              <a:ext uri="{FF2B5EF4-FFF2-40B4-BE49-F238E27FC236}">
                <a16:creationId xmlns:a16="http://schemas.microsoft.com/office/drawing/2014/main" id="{CF5681C1-4265-62F2-1300-051C6C06DF8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1391920"/>
            <a:ext cx="2489200" cy="235204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0" name="Panther" descr="Пантера. Золотая бляха из Келермесского кургана, VII в. до н. э. Эрмитаж">
            <a:extLst>
              <a:ext uri="{FF2B5EF4-FFF2-40B4-BE49-F238E27FC236}">
                <a16:creationId xmlns:a16="http://schemas.microsoft.com/office/drawing/2014/main" id="{EDA19785-7FB2-1D8E-A546-0F5C9AD6A87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0" y="1391920"/>
            <a:ext cx="2489200" cy="235204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Pectoral" descr="Золотая пектораль из кургана Толстая Могила, IV в. до н. э. Музей исторических драгоценностей, Киев">
            <a:extLst>
              <a:ext uri="{FF2B5EF4-FFF2-40B4-BE49-F238E27FC236}">
                <a16:creationId xmlns:a16="http://schemas.microsoft.com/office/drawing/2014/main" id="{7CCA7514-2E43-E8D1-FB3F-B5802214BA4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00" y="3870960"/>
            <a:ext cx="2489200" cy="235204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Comb" descr="Золотой гребень из кургана Солоха, IV в. до н. э. Эрмитаж">
            <a:extLst>
              <a:ext uri="{FF2B5EF4-FFF2-40B4-BE49-F238E27FC236}">
                <a16:creationId xmlns:a16="http://schemas.microsoft.com/office/drawing/2014/main" id="{1087BAB8-9B52-5A49-F290-8A9EE7CAD8B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0" y="3870960"/>
            <a:ext cx="2489200" cy="235204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C7EF181B-F11E-BE46-39F2-06F48EC7CC9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97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CD4E89F-AE7B-87AA-C1F0-67F7789D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6350000" cy="11582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Расцвет скифского царства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D6744B3D-5A7B-CDB7-4D9D-CB0D304E18B2}"/>
              </a:ext>
            </a:extLst>
          </p:cNvPr>
          <p:cNvSpPr/>
          <p:nvPr/>
        </p:nvSpPr>
        <p:spPr>
          <a:xfrm>
            <a:off x="609600" y="151384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DF8912F4-514A-0101-8D87-B55BA823A48A}"/>
              </a:ext>
            </a:extLst>
          </p:cNvPr>
          <p:cNvSpPr/>
          <p:nvPr/>
        </p:nvSpPr>
        <p:spPr>
          <a:xfrm>
            <a:off x="2616200" y="162179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Dnieper map mount">
            <a:extLst>
              <a:ext uri="{FF2B5EF4-FFF2-40B4-BE49-F238E27FC236}">
                <a16:creationId xmlns:a16="http://schemas.microsoft.com/office/drawing/2014/main" id="{58010780-812D-965D-7162-0A60077E89F9}"/>
              </a:ext>
            </a:extLst>
          </p:cNvPr>
          <p:cNvSpPr/>
          <p:nvPr/>
        </p:nvSpPr>
        <p:spPr>
          <a:xfrm>
            <a:off x="6273800" y="304800"/>
            <a:ext cx="5384800" cy="257849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Dnieper map" descr="Рельефная карта Северного Причерноморья (без современных границ): низовья Днепра и Каменское городище">
            <a:extLst>
              <a:ext uri="{FF2B5EF4-FFF2-40B4-BE49-F238E27FC236}">
                <a16:creationId xmlns:a16="http://schemas.microsoft.com/office/drawing/2014/main" id="{A0E315BE-D5C7-5CE6-A806-FEC57A5E44D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81000"/>
            <a:ext cx="5232400" cy="2426096"/>
          </a:xfrm>
          <a:prstGeom prst="rect">
            <a:avLst/>
          </a:prstGeom>
        </p:spPr>
      </p:pic>
      <p:sp>
        <p:nvSpPr>
          <p:cNvPr id="8" name="Marker">
            <a:extLst>
              <a:ext uri="{FF2B5EF4-FFF2-40B4-BE49-F238E27FC236}">
                <a16:creationId xmlns:a16="http://schemas.microsoft.com/office/drawing/2014/main" id="{D2DA259B-E93C-1A7E-951C-2EE1BF4D7915}"/>
              </a:ext>
            </a:extLst>
          </p:cNvPr>
          <p:cNvSpPr/>
          <p:nvPr/>
        </p:nvSpPr>
        <p:spPr>
          <a:xfrm>
            <a:off x="8829732" y="619951"/>
            <a:ext cx="177800" cy="177800"/>
          </a:xfrm>
          <a:prstGeom prst="ellipse">
            <a:avLst/>
          </a:prstGeom>
          <a:solidFill>
            <a:srgbClr val="B9862A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bel Каменское городище">
            <a:extLst>
              <a:ext uri="{FF2B5EF4-FFF2-40B4-BE49-F238E27FC236}">
                <a16:creationId xmlns:a16="http://schemas.microsoft.com/office/drawing/2014/main" id="{C06D6797-FE32-4D64-CE13-AE2BBE72E661}"/>
              </a:ext>
            </a:extLst>
          </p:cNvPr>
          <p:cNvSpPr txBox="1"/>
          <p:nvPr/>
        </p:nvSpPr>
        <p:spPr>
          <a:xfrm>
            <a:off x="9045632" y="658051"/>
            <a:ext cx="20320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 dirty="0">
                <a:solidFill>
                  <a:srgbClr val="6E4B2C"/>
                </a:solidFill>
                <a:latin typeface="Palatino Linotype" panose="02040502050505030304" pitchFamily="18" charset="0"/>
              </a:rPr>
              <a:t>Каменское городище</a:t>
            </a:r>
          </a:p>
        </p:txBody>
      </p:sp>
      <p:sp>
        <p:nvSpPr>
          <p:cNvPr id="10" name="Label Днепре">
            <a:extLst>
              <a:ext uri="{FF2B5EF4-FFF2-40B4-BE49-F238E27FC236}">
                <a16:creationId xmlns:a16="http://schemas.microsoft.com/office/drawing/2014/main" id="{639890E3-D07D-8023-3A1A-ED951B684E35}"/>
              </a:ext>
            </a:extLst>
          </p:cNvPr>
          <p:cNvSpPr txBox="1"/>
          <p:nvPr/>
        </p:nvSpPr>
        <p:spPr>
          <a:xfrm>
            <a:off x="7744691" y="1153072"/>
            <a:ext cx="762000" cy="198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 i="1" dirty="0">
                <a:solidFill>
                  <a:srgbClr val="1F5A86"/>
                </a:solidFill>
                <a:latin typeface="Palatino Linotype" panose="02040502050505030304" pitchFamily="18" charset="0"/>
              </a:rPr>
              <a:t>Днепре</a:t>
            </a:r>
          </a:p>
        </p:txBody>
      </p:sp>
      <p:sp>
        <p:nvSpPr>
          <p:cNvPr id="11" name="Height text">
            <a:extLst>
              <a:ext uri="{FF2B5EF4-FFF2-40B4-BE49-F238E27FC236}">
                <a16:creationId xmlns:a16="http://schemas.microsoft.com/office/drawing/2014/main" id="{F34B653A-65F4-372F-6162-A29404BB3238}"/>
              </a:ext>
            </a:extLst>
          </p:cNvPr>
          <p:cNvSpPr txBox="1"/>
          <p:nvPr/>
        </p:nvSpPr>
        <p:spPr>
          <a:xfrm>
            <a:off x="609600" y="1844040"/>
            <a:ext cx="5588000" cy="308387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600" dirty="0">
                <a:solidFill>
                  <a:srgbClr val="27231E"/>
                </a:solidFill>
                <a:latin typeface="Segoe UI" panose="020B0502040204020203" pitchFamily="34" charset="0"/>
              </a:rPr>
              <a:t>Расцвет скифского царства приходится на </a:t>
            </a:r>
            <a:r>
              <a:rPr lang="ru-RU" sz="3000" b="1" dirty="0">
                <a:solidFill>
                  <a:srgbClr val="B9862A"/>
                </a:solidFill>
                <a:latin typeface="Palatino Linotype" panose="02040502050505030304" pitchFamily="18" charset="0"/>
              </a:rPr>
              <a:t>IV век до н. э.</a:t>
            </a:r>
            <a:r>
              <a:rPr lang="ru-RU" sz="2600" dirty="0">
                <a:solidFill>
                  <a:srgbClr val="27231E"/>
                </a:solidFill>
                <a:latin typeface="Segoe UI" panose="020B0502040204020203" pitchFamily="34" charset="0"/>
              </a:rPr>
              <a:t> В это время появляются крупные укрепленные поселения, такие как </a:t>
            </a:r>
            <a:r>
              <a:rPr lang="ru-RU" sz="2600" b="1" dirty="0">
                <a:solidFill>
                  <a:srgbClr val="6E4B2C"/>
                </a:solidFill>
                <a:latin typeface="Segoe UI" panose="020B0502040204020203" pitchFamily="34" charset="0"/>
              </a:rPr>
              <a:t>Каменское городище</a:t>
            </a:r>
            <a:r>
              <a:rPr lang="ru-RU" sz="2600" dirty="0">
                <a:solidFill>
                  <a:srgbClr val="27231E"/>
                </a:solidFill>
                <a:latin typeface="Segoe UI" panose="020B0502040204020203" pitchFamily="34" charset="0"/>
              </a:rPr>
              <a:t> на Днепре или </a:t>
            </a:r>
            <a:r>
              <a:rPr lang="ru-RU" sz="2600" b="1" dirty="0">
                <a:solidFill>
                  <a:srgbClr val="6E4B2C"/>
                </a:solidFill>
                <a:latin typeface="Segoe UI" panose="020B0502040204020203" pitchFamily="34" charset="0"/>
              </a:rPr>
              <a:t>Бельское</a:t>
            </a:r>
            <a:r>
              <a:rPr lang="ru-RU" sz="2600" dirty="0">
                <a:solidFill>
                  <a:srgbClr val="27231E"/>
                </a:solidFill>
                <a:latin typeface="Segoe UI" panose="020B0502040204020203" pitchFamily="34" charset="0"/>
              </a:rPr>
              <a:t> на днепровском притоке Ворскле.</a:t>
            </a:r>
          </a:p>
        </p:txBody>
      </p:sp>
      <p:pic>
        <p:nvPicPr>
          <p:cNvPr id="13" name="Bilsk" descr="Валы Бельского городища (Полтавская область). Современная фотография">
            <a:extLst>
              <a:ext uri="{FF2B5EF4-FFF2-40B4-BE49-F238E27FC236}">
                <a16:creationId xmlns:a16="http://schemas.microsoft.com/office/drawing/2014/main" id="{4101E5A2-366B-F0E7-2C26-B3DFC6C3917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3035696"/>
            <a:ext cx="5232400" cy="3314304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A9A83F54-DAAA-9A5A-A727-025E3EAFEF0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49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1A61591-089C-5E10-BC32-A36D16594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Боспорское царство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81BB6078-7AE9-A606-8EB6-55829D1A1A4F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FBC95EA0-2126-476A-2772-2139918F137A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Bosporus map mount">
            <a:extLst>
              <a:ext uri="{FF2B5EF4-FFF2-40B4-BE49-F238E27FC236}">
                <a16:creationId xmlns:a16="http://schemas.microsoft.com/office/drawing/2014/main" id="{8D4DD0AC-B4E8-E3B2-D914-0B9754CB5048}"/>
              </a:ext>
            </a:extLst>
          </p:cNvPr>
          <p:cNvSpPr/>
          <p:nvPr/>
        </p:nvSpPr>
        <p:spPr>
          <a:xfrm>
            <a:off x="5892800" y="1188720"/>
            <a:ext cx="5791200" cy="39158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Bosporus map" descr="Карта «Боспорское царство»: рост владений при Спартокидах (современная историческая карта, на русском языке)">
            <a:extLst>
              <a:ext uri="{FF2B5EF4-FFF2-40B4-BE49-F238E27FC236}">
                <a16:creationId xmlns:a16="http://schemas.microsoft.com/office/drawing/2014/main" id="{CFAE5B7A-E26D-512D-5795-7839D68C4C5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290320"/>
            <a:ext cx="5588000" cy="3712633"/>
          </a:xfrm>
          <a:prstGeom prst="rect">
            <a:avLst/>
          </a:prstGeom>
        </p:spPr>
      </p:pic>
      <p:sp>
        <p:nvSpPr>
          <p:cNvPr id="8" name="Bosporus text">
            <a:extLst>
              <a:ext uri="{FF2B5EF4-FFF2-40B4-BE49-F238E27FC236}">
                <a16:creationId xmlns:a16="http://schemas.microsoft.com/office/drawing/2014/main" id="{E91F9CBF-B293-A7FA-F067-5F3D8B2D6887}"/>
              </a:ext>
            </a:extLst>
          </p:cNvPr>
          <p:cNvSpPr txBox="1"/>
          <p:nvPr/>
        </p:nvSpPr>
        <p:spPr>
          <a:xfrm>
            <a:off x="609600" y="1315720"/>
            <a:ext cx="5080000" cy="28265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6000"/>
              </a:lnSpc>
            </a:pPr>
            <a:r>
              <a:rPr lang="ru-RU" sz="2100" b="1" dirty="0">
                <a:solidFill>
                  <a:srgbClr val="B24E2B"/>
                </a:solidFill>
                <a:latin typeface="Segoe UI" panose="020B0502040204020203" pitchFamily="34" charset="0"/>
              </a:rPr>
              <a:t>В V веке до н. э.</a:t>
            </a:r>
            <a:r>
              <a:rPr lang="ru-RU" sz="2100" dirty="0">
                <a:solidFill>
                  <a:srgbClr val="27231E"/>
                </a:solidFill>
                <a:latin typeface="Segoe UI" panose="020B0502040204020203" pitchFamily="34" charset="0"/>
              </a:rPr>
              <a:t> в Северном Причерноморье возникло </a:t>
            </a:r>
            <a:r>
              <a:rPr lang="ru-RU" sz="2500" b="1" dirty="0">
                <a:solidFill>
                  <a:srgbClr val="B24E2B"/>
                </a:solidFill>
                <a:latin typeface="Palatino Linotype" panose="02040502050505030304" pitchFamily="18" charset="0"/>
              </a:rPr>
              <a:t>Боспорское царство,</a:t>
            </a:r>
            <a:r>
              <a:rPr lang="ru-RU" sz="2100" dirty="0">
                <a:solidFill>
                  <a:srgbClr val="27231E"/>
                </a:solidFill>
                <a:latin typeface="Segoe UI" panose="020B0502040204020203" pitchFamily="34" charset="0"/>
              </a:rPr>
              <a:t> включавшее в период своего расцвета Восточный Крым, Таманский полуостров, Нижнее Прикубанье, Восточное Приазовье и устье Дона. Столицей Боспорского государства стал </a:t>
            </a:r>
            <a:r>
              <a:rPr lang="ru-RU" sz="2500" b="1" dirty="0">
                <a:solidFill>
                  <a:srgbClr val="B24E2B"/>
                </a:solidFill>
                <a:latin typeface="Palatino Linotype" panose="02040502050505030304" pitchFamily="18" charset="0"/>
              </a:rPr>
              <a:t>Пантикапей.</a:t>
            </a:r>
          </a:p>
        </p:txBody>
      </p:sp>
      <p:pic>
        <p:nvPicPr>
          <p:cNvPr id="10" name="Panticapaeum" descr="Городище Пантикапей на горе Митридат (Керчь). Современная фотография">
            <a:extLst>
              <a:ext uri="{FF2B5EF4-FFF2-40B4-BE49-F238E27FC236}">
                <a16:creationId xmlns:a16="http://schemas.microsoft.com/office/drawing/2014/main" id="{0E6A6D6A-BBFA-5509-DE15-B9607E9BF22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345496"/>
            <a:ext cx="4978400" cy="1852104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Credit">
            <a:extLst>
              <a:ext uri="{FF2B5EF4-FFF2-40B4-BE49-F238E27FC236}">
                <a16:creationId xmlns:a16="http://schemas.microsoft.com/office/drawing/2014/main" id="{4286943D-BB81-B6EC-0CF5-F3856DCB8F5F}"/>
              </a:ext>
            </a:extLst>
          </p:cNvPr>
          <p:cNvSpPr txBox="1"/>
          <p:nvPr/>
        </p:nvSpPr>
        <p:spPr>
          <a:xfrm>
            <a:off x="609600" y="6299200"/>
            <a:ext cx="38100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000">
                <a:solidFill>
                  <a:srgbClr val="8A8070"/>
                </a:solidFill>
                <a:latin typeface="Segoe UI" panose="020B0502040204020203" pitchFamily="34" charset="0"/>
              </a:rPr>
              <a:t>Image by Freepik</a:t>
            </a:r>
            <a:endParaRPr lang="ru-RU" sz="100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A749CA5C-6369-823F-D2D5-E5C9B1FC88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76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8E3756C-B5AB-59FE-E2E2-ECD9A8F72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Сарматы в степях Причерноморья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7D255A7B-1F8C-BB32-9354-73B00D42C9B2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F5E9967D-D34D-4A14-5D3A-518D7D234C6A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Fall card">
            <a:extLst>
              <a:ext uri="{FF2B5EF4-FFF2-40B4-BE49-F238E27FC236}">
                <a16:creationId xmlns:a16="http://schemas.microsoft.com/office/drawing/2014/main" id="{45BFF352-6258-5D44-4AB1-173E9BC61678}"/>
              </a:ext>
            </a:extLst>
          </p:cNvPr>
          <p:cNvSpPr/>
          <p:nvPr/>
        </p:nvSpPr>
        <p:spPr>
          <a:xfrm>
            <a:off x="609600" y="1264920"/>
            <a:ext cx="5080000" cy="1879600"/>
          </a:xfrm>
          <a:prstGeom prst="roundRect">
            <a:avLst>
              <a:gd name="adj" fmla="val 6000"/>
            </a:avLst>
          </a:prstGeom>
          <a:solidFill>
            <a:srgbClr val="F2E2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all">
            <a:extLst>
              <a:ext uri="{FF2B5EF4-FFF2-40B4-BE49-F238E27FC236}">
                <a16:creationId xmlns:a16="http://schemas.microsoft.com/office/drawing/2014/main" id="{4D08D615-2A99-D5B0-3E61-87F700568634}"/>
              </a:ext>
            </a:extLst>
          </p:cNvPr>
          <p:cNvSpPr txBox="1"/>
          <p:nvPr/>
        </p:nvSpPr>
        <p:spPr>
          <a:xfrm>
            <a:off x="889000" y="1442720"/>
            <a:ext cx="45974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8A3F5C"/>
                </a:solidFill>
                <a:latin typeface="Segoe UI" panose="020B0502040204020203" pitchFamily="34" charset="0"/>
              </a:rPr>
              <a:t>В III веке до н. э.</a:t>
            </a: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 государство скифов пало под натиском новых кочевников с востока – </a:t>
            </a:r>
            <a:r>
              <a:rPr lang="ru-RU" sz="2800" b="1" dirty="0">
                <a:solidFill>
                  <a:srgbClr val="8A3F5C"/>
                </a:solidFill>
                <a:latin typeface="Palatino Linotype" panose="02040502050505030304" pitchFamily="18" charset="0"/>
              </a:rPr>
              <a:t>сарматов.</a:t>
            </a:r>
          </a:p>
        </p:txBody>
      </p:sp>
      <p:sp>
        <p:nvSpPr>
          <p:cNvPr id="7" name="Fall bar">
            <a:extLst>
              <a:ext uri="{FF2B5EF4-FFF2-40B4-BE49-F238E27FC236}">
                <a16:creationId xmlns:a16="http://schemas.microsoft.com/office/drawing/2014/main" id="{E785662A-8026-BEE5-709F-2B887EB59732}"/>
              </a:ext>
            </a:extLst>
          </p:cNvPr>
          <p:cNvSpPr/>
          <p:nvPr/>
        </p:nvSpPr>
        <p:spPr>
          <a:xfrm>
            <a:off x="711200" y="1391920"/>
            <a:ext cx="50800" cy="1625600"/>
          </a:xfrm>
          <a:prstGeom prst="rect">
            <a:avLst/>
          </a:prstGeom>
          <a:solidFill>
            <a:srgbClr val="8A3F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pread card">
            <a:extLst>
              <a:ext uri="{FF2B5EF4-FFF2-40B4-BE49-F238E27FC236}">
                <a16:creationId xmlns:a16="http://schemas.microsoft.com/office/drawing/2014/main" id="{7E2E17B2-0434-853E-9BA8-C5C3A96152B0}"/>
              </a:ext>
            </a:extLst>
          </p:cNvPr>
          <p:cNvSpPr/>
          <p:nvPr/>
        </p:nvSpPr>
        <p:spPr>
          <a:xfrm>
            <a:off x="609600" y="3373120"/>
            <a:ext cx="5080000" cy="1818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C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pread">
            <a:extLst>
              <a:ext uri="{FF2B5EF4-FFF2-40B4-BE49-F238E27FC236}">
                <a16:creationId xmlns:a16="http://schemas.microsoft.com/office/drawing/2014/main" id="{A25B26BC-0DBE-B84C-3F0D-2A7A9A50820B}"/>
              </a:ext>
            </a:extLst>
          </p:cNvPr>
          <p:cNvSpPr txBox="1"/>
          <p:nvPr/>
        </p:nvSpPr>
        <p:spPr>
          <a:xfrm>
            <a:off x="889000" y="3550920"/>
            <a:ext cx="45974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Сарматы расселились </a:t>
            </a:r>
            <a:r>
              <a:rPr lang="ru-RU" sz="2400" b="1" dirty="0">
                <a:solidFill>
                  <a:srgbClr val="8A3F5C"/>
                </a:solidFill>
                <a:latin typeface="Segoe UI" panose="020B0502040204020203" pitchFamily="34" charset="0"/>
              </a:rPr>
              <a:t>до Дуная</a:t>
            </a:r>
            <a:r>
              <a:rPr lang="ru-RU" sz="2400" dirty="0">
                <a:solidFill>
                  <a:srgbClr val="27231E"/>
                </a:solidFill>
                <a:latin typeface="Segoe UI" panose="020B0502040204020203" pitchFamily="34" charset="0"/>
              </a:rPr>
              <a:t> на западе и захватили господство </a:t>
            </a:r>
            <a:r>
              <a:rPr lang="ru-RU" sz="2400" b="1" dirty="0">
                <a:solidFill>
                  <a:srgbClr val="8A3F5C"/>
                </a:solidFill>
                <a:latin typeface="Segoe UI" panose="020B0502040204020203" pitchFamily="34" charset="0"/>
              </a:rPr>
              <a:t>на Северном Кавказе.</a:t>
            </a:r>
          </a:p>
        </p:txBody>
      </p:sp>
      <p:sp>
        <p:nvSpPr>
          <p:cNvPr id="10" name="Spread bar">
            <a:extLst>
              <a:ext uri="{FF2B5EF4-FFF2-40B4-BE49-F238E27FC236}">
                <a16:creationId xmlns:a16="http://schemas.microsoft.com/office/drawing/2014/main" id="{C714C135-05AB-7800-EC91-AEA7D49AE5AA}"/>
              </a:ext>
            </a:extLst>
          </p:cNvPr>
          <p:cNvSpPr/>
          <p:nvPr/>
        </p:nvSpPr>
        <p:spPr>
          <a:xfrm>
            <a:off x="711200" y="3500120"/>
            <a:ext cx="50800" cy="1564640"/>
          </a:xfrm>
          <a:prstGeom prst="rect">
            <a:avLst/>
          </a:prstGeom>
          <a:solidFill>
            <a:srgbClr val="8A3F5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armatian map mount">
            <a:extLst>
              <a:ext uri="{FF2B5EF4-FFF2-40B4-BE49-F238E27FC236}">
                <a16:creationId xmlns:a16="http://schemas.microsoft.com/office/drawing/2014/main" id="{5CFA8A6D-CA79-D5F9-BE07-B16B3EF3B9E1}"/>
              </a:ext>
            </a:extLst>
          </p:cNvPr>
          <p:cNvSpPr/>
          <p:nvPr/>
        </p:nvSpPr>
        <p:spPr>
          <a:xfrm>
            <a:off x="5943600" y="1188720"/>
            <a:ext cx="5867400" cy="27127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Sarmatian map" descr="Рельефная карта Причерноморья (без современных границ). Стрелки — общее направление расселения сарматов: на запад до Дуная и на Северный Кавказ">
            <a:extLst>
              <a:ext uri="{FF2B5EF4-FFF2-40B4-BE49-F238E27FC236}">
                <a16:creationId xmlns:a16="http://schemas.microsoft.com/office/drawing/2014/main" id="{5CC5C73E-102B-27C0-335A-9309E02A8A4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64920"/>
            <a:ext cx="5715000" cy="2560340"/>
          </a:xfrm>
          <a:prstGeom prst="rect">
            <a:avLst/>
          </a:prstGeom>
        </p:spPr>
      </p:pic>
      <p:sp>
        <p:nvSpPr>
          <p:cNvPr id="14" name="Sarmatians west">
            <a:extLst>
              <a:ext uri="{FF2B5EF4-FFF2-40B4-BE49-F238E27FC236}">
                <a16:creationId xmlns:a16="http://schemas.microsoft.com/office/drawing/2014/main" id="{D1FE6AD0-24F6-92C1-9D9A-04891FF8BF15}"/>
              </a:ext>
            </a:extLst>
          </p:cNvPr>
          <p:cNvSpPr/>
          <p:nvPr/>
        </p:nvSpPr>
        <p:spPr>
          <a:xfrm>
            <a:off x="7562850" y="1525243"/>
            <a:ext cx="4171951" cy="685034"/>
          </a:xfrm>
          <a:custGeom>
            <a:avLst/>
            <a:gdLst/>
            <a:ahLst/>
            <a:cxnLst/>
            <a:rect l="0" t="0" r="0" b="0"/>
            <a:pathLst>
              <a:path w="4171951" h="685034">
                <a:moveTo>
                  <a:pt x="4171950" y="15406"/>
                </a:moveTo>
                <a:lnTo>
                  <a:pt x="4019994" y="8535"/>
                </a:lnTo>
                <a:lnTo>
                  <a:pt x="3868928" y="3676"/>
                </a:lnTo>
                <a:lnTo>
                  <a:pt x="3718751" y="832"/>
                </a:lnTo>
                <a:lnTo>
                  <a:pt x="3569462" y="0"/>
                </a:lnTo>
                <a:lnTo>
                  <a:pt x="3421063" y="1182"/>
                </a:lnTo>
                <a:lnTo>
                  <a:pt x="3273552" y="4377"/>
                </a:lnTo>
                <a:lnTo>
                  <a:pt x="3126931" y="9585"/>
                </a:lnTo>
                <a:lnTo>
                  <a:pt x="2981198" y="16806"/>
                </a:lnTo>
                <a:lnTo>
                  <a:pt x="2836355" y="26041"/>
                </a:lnTo>
                <a:lnTo>
                  <a:pt x="2692400" y="37289"/>
                </a:lnTo>
                <a:lnTo>
                  <a:pt x="2549334" y="50550"/>
                </a:lnTo>
                <a:lnTo>
                  <a:pt x="2407158" y="65825"/>
                </a:lnTo>
                <a:lnTo>
                  <a:pt x="2265870" y="83113"/>
                </a:lnTo>
                <a:lnTo>
                  <a:pt x="2125472" y="102414"/>
                </a:lnTo>
                <a:lnTo>
                  <a:pt x="1985963" y="123728"/>
                </a:lnTo>
                <a:lnTo>
                  <a:pt x="1847342" y="147056"/>
                </a:lnTo>
                <a:lnTo>
                  <a:pt x="1709610" y="172396"/>
                </a:lnTo>
                <a:lnTo>
                  <a:pt x="1572768" y="199750"/>
                </a:lnTo>
                <a:lnTo>
                  <a:pt x="1436815" y="229118"/>
                </a:lnTo>
                <a:lnTo>
                  <a:pt x="1301750" y="260498"/>
                </a:lnTo>
                <a:lnTo>
                  <a:pt x="1167574" y="293892"/>
                </a:lnTo>
                <a:lnTo>
                  <a:pt x="1034288" y="329299"/>
                </a:lnTo>
                <a:lnTo>
                  <a:pt x="901891" y="366720"/>
                </a:lnTo>
                <a:lnTo>
                  <a:pt x="770382" y="406153"/>
                </a:lnTo>
                <a:lnTo>
                  <a:pt x="639763" y="447600"/>
                </a:lnTo>
                <a:lnTo>
                  <a:pt x="510032" y="491060"/>
                </a:lnTo>
                <a:lnTo>
                  <a:pt x="381191" y="536533"/>
                </a:lnTo>
                <a:lnTo>
                  <a:pt x="253238" y="584020"/>
                </a:lnTo>
                <a:lnTo>
                  <a:pt x="126174" y="633520"/>
                </a:lnTo>
                <a:lnTo>
                  <a:pt x="0" y="685033"/>
                </a:lnTo>
              </a:path>
            </a:pathLst>
          </a:custGeom>
          <a:ln w="57150">
            <a:solidFill>
              <a:srgbClr val="8A3F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armatians Caucasus">
            <a:extLst>
              <a:ext uri="{FF2B5EF4-FFF2-40B4-BE49-F238E27FC236}">
                <a16:creationId xmlns:a16="http://schemas.microsoft.com/office/drawing/2014/main" id="{DA162076-9280-22DA-7D87-16F54F2BADD2}"/>
              </a:ext>
            </a:extLst>
          </p:cNvPr>
          <p:cNvSpPr/>
          <p:nvPr/>
        </p:nvSpPr>
        <p:spPr>
          <a:xfrm>
            <a:off x="11290173" y="1816378"/>
            <a:ext cx="301753" cy="1063527"/>
          </a:xfrm>
          <a:custGeom>
            <a:avLst/>
            <a:gdLst/>
            <a:ahLst/>
            <a:cxnLst/>
            <a:rect l="0" t="0" r="0" b="0"/>
            <a:pathLst>
              <a:path w="301753" h="1063527">
                <a:moveTo>
                  <a:pt x="301752" y="0"/>
                </a:moveTo>
                <a:lnTo>
                  <a:pt x="277495" y="26566"/>
                </a:lnTo>
                <a:lnTo>
                  <a:pt x="254254" y="53745"/>
                </a:lnTo>
                <a:lnTo>
                  <a:pt x="232029" y="81537"/>
                </a:lnTo>
                <a:lnTo>
                  <a:pt x="210820" y="109941"/>
                </a:lnTo>
                <a:lnTo>
                  <a:pt x="190627" y="138958"/>
                </a:lnTo>
                <a:lnTo>
                  <a:pt x="171450" y="168588"/>
                </a:lnTo>
                <a:lnTo>
                  <a:pt x="153289" y="198831"/>
                </a:lnTo>
                <a:lnTo>
                  <a:pt x="136144" y="229686"/>
                </a:lnTo>
                <a:lnTo>
                  <a:pt x="120015" y="261154"/>
                </a:lnTo>
                <a:lnTo>
                  <a:pt x="104902" y="293235"/>
                </a:lnTo>
                <a:lnTo>
                  <a:pt x="90805" y="325929"/>
                </a:lnTo>
                <a:lnTo>
                  <a:pt x="77724" y="359235"/>
                </a:lnTo>
                <a:lnTo>
                  <a:pt x="65659" y="393154"/>
                </a:lnTo>
                <a:lnTo>
                  <a:pt x="54610" y="427686"/>
                </a:lnTo>
                <a:lnTo>
                  <a:pt x="44577" y="462830"/>
                </a:lnTo>
                <a:lnTo>
                  <a:pt x="35560" y="498588"/>
                </a:lnTo>
                <a:lnTo>
                  <a:pt x="27559" y="534958"/>
                </a:lnTo>
                <a:lnTo>
                  <a:pt x="20574" y="571940"/>
                </a:lnTo>
                <a:lnTo>
                  <a:pt x="14605" y="609536"/>
                </a:lnTo>
                <a:lnTo>
                  <a:pt x="9652" y="647744"/>
                </a:lnTo>
                <a:lnTo>
                  <a:pt x="5715" y="686565"/>
                </a:lnTo>
                <a:lnTo>
                  <a:pt x="2794" y="725998"/>
                </a:lnTo>
                <a:lnTo>
                  <a:pt x="889" y="766045"/>
                </a:lnTo>
                <a:lnTo>
                  <a:pt x="0" y="806704"/>
                </a:lnTo>
                <a:lnTo>
                  <a:pt x="127" y="847976"/>
                </a:lnTo>
                <a:lnTo>
                  <a:pt x="1270" y="889860"/>
                </a:lnTo>
                <a:lnTo>
                  <a:pt x="3429" y="932357"/>
                </a:lnTo>
                <a:lnTo>
                  <a:pt x="6604" y="975467"/>
                </a:lnTo>
                <a:lnTo>
                  <a:pt x="10795" y="1019190"/>
                </a:lnTo>
                <a:lnTo>
                  <a:pt x="16002" y="1063526"/>
                </a:lnTo>
              </a:path>
            </a:pathLst>
          </a:custGeom>
          <a:ln w="44450">
            <a:solidFill>
              <a:srgbClr val="8A3F5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abel Дуная">
            <a:extLst>
              <a:ext uri="{FF2B5EF4-FFF2-40B4-BE49-F238E27FC236}">
                <a16:creationId xmlns:a16="http://schemas.microsoft.com/office/drawing/2014/main" id="{7D67D97C-E150-7BAD-C760-6808FB01AF20}"/>
              </a:ext>
            </a:extLst>
          </p:cNvPr>
          <p:cNvSpPr txBox="1"/>
          <p:nvPr/>
        </p:nvSpPr>
        <p:spPr>
          <a:xfrm>
            <a:off x="7226300" y="2404646"/>
            <a:ext cx="1016000" cy="213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 i="1" dirty="0">
                <a:solidFill>
                  <a:srgbClr val="1F5A86"/>
                </a:solidFill>
                <a:latin typeface="Palatino Linotype" panose="02040502050505030304" pitchFamily="18" charset="0"/>
              </a:rPr>
              <a:t>Дуная</a:t>
            </a:r>
          </a:p>
        </p:txBody>
      </p:sp>
      <p:pic>
        <p:nvPicPr>
          <p:cNvPr id="18" name="Sarmatian diadem" descr="Золотая диадема из сарматского кургана Хохлач (Новочеркасский клад), I в. н. э. Эрмитаж. Прорисовка">
            <a:extLst>
              <a:ext uri="{FF2B5EF4-FFF2-40B4-BE49-F238E27FC236}">
                <a16:creationId xmlns:a16="http://schemas.microsoft.com/office/drawing/2014/main" id="{7322300F-680A-0127-6446-D6EEE79389E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028460"/>
            <a:ext cx="5715000" cy="232154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08E8716-3147-1EB0-113C-1B38C1DD766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D31AFB-7B23-0D16-E9A7-FC36F04F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Поздние скифы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781A9E20-1129-F749-1F38-9F8F9B206BF8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FCCF9904-96F8-3B00-2A52-2A83D2AB9C55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Neapolis photo" descr="Городище Неаполь Скифский в Симферополе. Современная фотография">
            <a:extLst>
              <a:ext uri="{FF2B5EF4-FFF2-40B4-BE49-F238E27FC236}">
                <a16:creationId xmlns:a16="http://schemas.microsoft.com/office/drawing/2014/main" id="{0A358EB3-A65C-71CD-C4C5-6BC5C02AE89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64920"/>
            <a:ext cx="5334000" cy="266700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Skilurus relief" descr="Рельеф с изображением царя Скилура и его сына Палака. Неаполь Скифский">
            <a:extLst>
              <a:ext uri="{FF2B5EF4-FFF2-40B4-BE49-F238E27FC236}">
                <a16:creationId xmlns:a16="http://schemas.microsoft.com/office/drawing/2014/main" id="{477946B4-7EB0-E3FF-C30F-C47AEBCA9F2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09720"/>
            <a:ext cx="5334000" cy="2240280"/>
          </a:xfrm>
          <a:prstGeom prst="roundRect">
            <a:avLst>
              <a:gd name="adj" fmla="val 4000"/>
            </a:avLst>
          </a:prstGeom>
          <a:ln w="12700">
            <a:solidFill>
              <a:srgbClr val="D9CC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9" name="Time line">
            <a:extLst>
              <a:ext uri="{FF2B5EF4-FFF2-40B4-BE49-F238E27FC236}">
                <a16:creationId xmlns:a16="http://schemas.microsoft.com/office/drawing/2014/main" id="{E403020C-CC09-DCD5-7E48-CB504991A19C}"/>
              </a:ext>
            </a:extLst>
          </p:cNvPr>
          <p:cNvCxnSpPr/>
          <p:nvPr/>
        </p:nvCxnSpPr>
        <p:spPr>
          <a:xfrm>
            <a:off x="6451600" y="1391920"/>
            <a:ext cx="0" cy="4958080"/>
          </a:xfrm>
          <a:prstGeom prst="line">
            <a:avLst/>
          </a:prstGeom>
          <a:ln w="19050">
            <a:solidFill>
              <a:srgbClr val="C8B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Neapolis card">
            <a:extLst>
              <a:ext uri="{FF2B5EF4-FFF2-40B4-BE49-F238E27FC236}">
                <a16:creationId xmlns:a16="http://schemas.microsoft.com/office/drawing/2014/main" id="{6126E48E-DC87-6DAB-0B68-9F37B4E2D01D}"/>
              </a:ext>
            </a:extLst>
          </p:cNvPr>
          <p:cNvSpPr/>
          <p:nvPr/>
        </p:nvSpPr>
        <p:spPr>
          <a:xfrm>
            <a:off x="6731000" y="1264920"/>
            <a:ext cx="4851400" cy="2453640"/>
          </a:xfrm>
          <a:prstGeom prst="roundRect">
            <a:avLst>
              <a:gd name="adj" fmla="val 6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eapolis">
            <a:extLst>
              <a:ext uri="{FF2B5EF4-FFF2-40B4-BE49-F238E27FC236}">
                <a16:creationId xmlns:a16="http://schemas.microsoft.com/office/drawing/2014/main" id="{2541222F-E1CB-7942-A139-86A4C1C87113}"/>
              </a:ext>
            </a:extLst>
          </p:cNvPr>
          <p:cNvSpPr txBox="1"/>
          <p:nvPr/>
        </p:nvSpPr>
        <p:spPr>
          <a:xfrm>
            <a:off x="6908800" y="1417320"/>
            <a:ext cx="4495800" cy="2148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9862A"/>
                </a:solidFill>
                <a:latin typeface="Segoe UI" panose="020B0502040204020203" pitchFamily="34" charset="0"/>
              </a:rPr>
              <a:t>Во II веке до н. э.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царь </a:t>
            </a:r>
            <a:r>
              <a:rPr lang="ru-RU" sz="2300" dirty="0" err="1">
                <a:solidFill>
                  <a:srgbClr val="27231E"/>
                </a:solidFill>
                <a:latin typeface="Segoe UI" panose="020B0502040204020203" pitchFamily="34" charset="0"/>
              </a:rPr>
              <a:t>Скилур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основывает на месте современного Симферополя город </a:t>
            </a:r>
            <a:r>
              <a:rPr lang="ru-RU" sz="2600" b="1" dirty="0">
                <a:solidFill>
                  <a:srgbClr val="6E4B2C"/>
                </a:solidFill>
                <a:latin typeface="Palatino Linotype" panose="02040502050505030304" pitchFamily="18" charset="0"/>
              </a:rPr>
              <a:t>Неаполь Скифский,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столицу </a:t>
            </a:r>
            <a:r>
              <a:rPr lang="ru-RU" sz="2300" dirty="0" err="1">
                <a:solidFill>
                  <a:srgbClr val="27231E"/>
                </a:solidFill>
                <a:latin typeface="Segoe UI" panose="020B0502040204020203" pitchFamily="34" charset="0"/>
              </a:rPr>
              <a:t>позднескифского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царства.</a:t>
            </a:r>
          </a:p>
        </p:txBody>
      </p:sp>
      <p:sp>
        <p:nvSpPr>
          <p:cNvPr id="12" name="Defeat card">
            <a:extLst>
              <a:ext uri="{FF2B5EF4-FFF2-40B4-BE49-F238E27FC236}">
                <a16:creationId xmlns:a16="http://schemas.microsoft.com/office/drawing/2014/main" id="{9929CB79-645E-8F59-1DCA-C28B8373FF26}"/>
              </a:ext>
            </a:extLst>
          </p:cNvPr>
          <p:cNvSpPr/>
          <p:nvPr/>
        </p:nvSpPr>
        <p:spPr>
          <a:xfrm>
            <a:off x="6731000" y="3972560"/>
            <a:ext cx="4851400" cy="240792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Defeat">
            <a:extLst>
              <a:ext uri="{FF2B5EF4-FFF2-40B4-BE49-F238E27FC236}">
                <a16:creationId xmlns:a16="http://schemas.microsoft.com/office/drawing/2014/main" id="{497057D1-53C3-F873-D5B5-16C6DCE6876C}"/>
              </a:ext>
            </a:extLst>
          </p:cNvPr>
          <p:cNvSpPr txBox="1"/>
          <p:nvPr/>
        </p:nvSpPr>
        <p:spPr>
          <a:xfrm>
            <a:off x="6908800" y="4124960"/>
            <a:ext cx="44958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24E2B"/>
                </a:solidFill>
                <a:latin typeface="Segoe UI" panose="020B0502040204020203" pitchFamily="34" charset="0"/>
              </a:rPr>
              <a:t>Во II веке н. э.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поздние скифы были побеждены </a:t>
            </a:r>
            <a:r>
              <a:rPr lang="ru-RU" sz="2300" b="1" dirty="0">
                <a:solidFill>
                  <a:srgbClr val="B24E2B"/>
                </a:solidFill>
                <a:latin typeface="Segoe UI" panose="020B0502040204020203" pitchFamily="34" charset="0"/>
              </a:rPr>
              <a:t>Боспорским государством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и утратили самостоятельность, а окончательно исчезли в середине III века н. э.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C1AEA923-1DCC-E933-A0AB-80B5543C3705}"/>
              </a:ext>
            </a:extLst>
          </p:cNvPr>
          <p:cNvSpPr/>
          <p:nvPr/>
        </p:nvSpPr>
        <p:spPr>
          <a:xfrm>
            <a:off x="6350000" y="1468120"/>
            <a:ext cx="203200" cy="203200"/>
          </a:xfrm>
          <a:prstGeom prst="ellipse">
            <a:avLst/>
          </a:prstGeom>
          <a:solidFill>
            <a:srgbClr val="B9862A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010CE637-AF8F-5D74-E6F6-5C10EB3CF253}"/>
              </a:ext>
            </a:extLst>
          </p:cNvPr>
          <p:cNvSpPr/>
          <p:nvPr/>
        </p:nvSpPr>
        <p:spPr>
          <a:xfrm>
            <a:off x="6350000" y="4175760"/>
            <a:ext cx="203200" cy="203200"/>
          </a:xfrm>
          <a:prstGeom prst="ellipse">
            <a:avLst/>
          </a:prstGeom>
          <a:solidFill>
            <a:srgbClr val="B24E2B"/>
          </a:solidFill>
          <a:ln w="317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F0D1E2C4-427C-6CA7-244B-5B2775AC59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04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4A1CE6A-180D-CF45-5926-0C629E7A9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7231E"/>
                </a:solidFill>
                <a:latin typeface="Palatino Linotype" panose="02040502050505030304" pitchFamily="18" charset="0"/>
              </a:rPr>
              <a:t>Выводы по теме</a:t>
            </a:r>
          </a:p>
        </p:txBody>
      </p:sp>
      <p:sp>
        <p:nvSpPr>
          <p:cNvPr id="3" name="Kurgan horizon">
            <a:extLst>
              <a:ext uri="{FF2B5EF4-FFF2-40B4-BE49-F238E27FC236}">
                <a16:creationId xmlns:a16="http://schemas.microsoft.com/office/drawing/2014/main" id="{18C0849A-46A8-2A1D-90A0-AA30EBF95F52}"/>
              </a:ext>
            </a:extLst>
          </p:cNvPr>
          <p:cNvSpPr/>
          <p:nvPr/>
        </p:nvSpPr>
        <p:spPr>
          <a:xfrm>
            <a:off x="609600" y="934720"/>
            <a:ext cx="1905001" cy="177801"/>
          </a:xfrm>
          <a:custGeom>
            <a:avLst/>
            <a:gdLst/>
            <a:ahLst/>
            <a:cxnLst/>
            <a:rect l="0" t="0" r="0" b="0"/>
            <a:pathLst>
              <a:path w="1905001" h="177801">
                <a:moveTo>
                  <a:pt x="0" y="177800"/>
                </a:moveTo>
                <a:lnTo>
                  <a:pt x="15875" y="177800"/>
                </a:lnTo>
                <a:lnTo>
                  <a:pt x="31750" y="177800"/>
                </a:lnTo>
                <a:lnTo>
                  <a:pt x="47625" y="177800"/>
                </a:lnTo>
                <a:lnTo>
                  <a:pt x="63500" y="177800"/>
                </a:lnTo>
                <a:lnTo>
                  <a:pt x="79375" y="177800"/>
                </a:lnTo>
                <a:lnTo>
                  <a:pt x="95250" y="177800"/>
                </a:lnTo>
                <a:lnTo>
                  <a:pt x="111125" y="177800"/>
                </a:lnTo>
                <a:lnTo>
                  <a:pt x="127000" y="177800"/>
                </a:lnTo>
                <a:lnTo>
                  <a:pt x="142875" y="177800"/>
                </a:lnTo>
                <a:lnTo>
                  <a:pt x="158750" y="177800"/>
                </a:lnTo>
                <a:lnTo>
                  <a:pt x="174625" y="177800"/>
                </a:lnTo>
                <a:lnTo>
                  <a:pt x="190500" y="177800"/>
                </a:lnTo>
                <a:lnTo>
                  <a:pt x="206375" y="177800"/>
                </a:lnTo>
                <a:lnTo>
                  <a:pt x="222250" y="177800"/>
                </a:lnTo>
                <a:lnTo>
                  <a:pt x="238125" y="165100"/>
                </a:lnTo>
                <a:lnTo>
                  <a:pt x="254000" y="127000"/>
                </a:lnTo>
                <a:lnTo>
                  <a:pt x="269875" y="114300"/>
                </a:lnTo>
                <a:lnTo>
                  <a:pt x="285750" y="88900"/>
                </a:lnTo>
                <a:lnTo>
                  <a:pt x="301625" y="76200"/>
                </a:lnTo>
                <a:lnTo>
                  <a:pt x="317500" y="63500"/>
                </a:lnTo>
                <a:lnTo>
                  <a:pt x="333375" y="63500"/>
                </a:lnTo>
                <a:lnTo>
                  <a:pt x="349250" y="63500"/>
                </a:lnTo>
                <a:lnTo>
                  <a:pt x="365125" y="63500"/>
                </a:lnTo>
                <a:lnTo>
                  <a:pt x="381000" y="76200"/>
                </a:lnTo>
                <a:lnTo>
                  <a:pt x="396875" y="88900"/>
                </a:lnTo>
                <a:lnTo>
                  <a:pt x="412750" y="101600"/>
                </a:lnTo>
                <a:lnTo>
                  <a:pt x="428625" y="127000"/>
                </a:lnTo>
                <a:lnTo>
                  <a:pt x="444500" y="152400"/>
                </a:lnTo>
                <a:lnTo>
                  <a:pt x="460375" y="177800"/>
                </a:lnTo>
                <a:lnTo>
                  <a:pt x="476250" y="177800"/>
                </a:lnTo>
                <a:lnTo>
                  <a:pt x="492125" y="177800"/>
                </a:lnTo>
                <a:lnTo>
                  <a:pt x="508000" y="177800"/>
                </a:lnTo>
                <a:lnTo>
                  <a:pt x="523875" y="177800"/>
                </a:lnTo>
                <a:lnTo>
                  <a:pt x="539750" y="177800"/>
                </a:lnTo>
                <a:lnTo>
                  <a:pt x="555625" y="177800"/>
                </a:lnTo>
                <a:lnTo>
                  <a:pt x="571500" y="177800"/>
                </a:lnTo>
                <a:lnTo>
                  <a:pt x="587375" y="177800"/>
                </a:lnTo>
                <a:lnTo>
                  <a:pt x="603250" y="177800"/>
                </a:lnTo>
                <a:lnTo>
                  <a:pt x="619125" y="177800"/>
                </a:lnTo>
                <a:lnTo>
                  <a:pt x="635000" y="177800"/>
                </a:lnTo>
                <a:lnTo>
                  <a:pt x="650875" y="177800"/>
                </a:lnTo>
                <a:lnTo>
                  <a:pt x="666750" y="177800"/>
                </a:lnTo>
                <a:lnTo>
                  <a:pt x="682625" y="177800"/>
                </a:lnTo>
                <a:lnTo>
                  <a:pt x="698500" y="177800"/>
                </a:lnTo>
                <a:lnTo>
                  <a:pt x="714375" y="152400"/>
                </a:lnTo>
                <a:lnTo>
                  <a:pt x="730250" y="127000"/>
                </a:lnTo>
                <a:lnTo>
                  <a:pt x="746125" y="101600"/>
                </a:lnTo>
                <a:lnTo>
                  <a:pt x="762000" y="76200"/>
                </a:lnTo>
                <a:lnTo>
                  <a:pt x="777875" y="63500"/>
                </a:lnTo>
                <a:lnTo>
                  <a:pt x="793750" y="38100"/>
                </a:lnTo>
                <a:lnTo>
                  <a:pt x="809625" y="25400"/>
                </a:lnTo>
                <a:lnTo>
                  <a:pt x="825500" y="12700"/>
                </a:lnTo>
                <a:lnTo>
                  <a:pt x="841375" y="12700"/>
                </a:lnTo>
                <a:lnTo>
                  <a:pt x="857250" y="0"/>
                </a:lnTo>
                <a:lnTo>
                  <a:pt x="873125" y="0"/>
                </a:lnTo>
                <a:lnTo>
                  <a:pt x="889000" y="0"/>
                </a:lnTo>
                <a:lnTo>
                  <a:pt x="904875" y="0"/>
                </a:lnTo>
                <a:lnTo>
                  <a:pt x="920750" y="12700"/>
                </a:lnTo>
                <a:lnTo>
                  <a:pt x="936625" y="25400"/>
                </a:lnTo>
                <a:lnTo>
                  <a:pt x="952500" y="38100"/>
                </a:lnTo>
                <a:lnTo>
                  <a:pt x="968375" y="50800"/>
                </a:lnTo>
                <a:lnTo>
                  <a:pt x="984250" y="76200"/>
                </a:lnTo>
                <a:lnTo>
                  <a:pt x="1000125" y="88900"/>
                </a:lnTo>
                <a:lnTo>
                  <a:pt x="1016000" y="114300"/>
                </a:lnTo>
                <a:lnTo>
                  <a:pt x="1031875" y="152400"/>
                </a:lnTo>
                <a:lnTo>
                  <a:pt x="1047750" y="177800"/>
                </a:lnTo>
                <a:lnTo>
                  <a:pt x="1063625" y="177800"/>
                </a:lnTo>
                <a:lnTo>
                  <a:pt x="1079500" y="177800"/>
                </a:lnTo>
                <a:lnTo>
                  <a:pt x="1095375" y="177800"/>
                </a:lnTo>
                <a:lnTo>
                  <a:pt x="1111250" y="177800"/>
                </a:lnTo>
                <a:lnTo>
                  <a:pt x="1127125" y="177800"/>
                </a:lnTo>
                <a:lnTo>
                  <a:pt x="1143000" y="177800"/>
                </a:lnTo>
                <a:lnTo>
                  <a:pt x="1158875" y="177800"/>
                </a:lnTo>
                <a:lnTo>
                  <a:pt x="1174750" y="177800"/>
                </a:lnTo>
                <a:lnTo>
                  <a:pt x="1190625" y="177800"/>
                </a:lnTo>
                <a:lnTo>
                  <a:pt x="1206500" y="177800"/>
                </a:lnTo>
                <a:lnTo>
                  <a:pt x="1222375" y="177800"/>
                </a:lnTo>
                <a:lnTo>
                  <a:pt x="1238250" y="177800"/>
                </a:lnTo>
                <a:lnTo>
                  <a:pt x="1254125" y="177800"/>
                </a:lnTo>
                <a:lnTo>
                  <a:pt x="1270000" y="177800"/>
                </a:lnTo>
                <a:lnTo>
                  <a:pt x="1285875" y="177800"/>
                </a:lnTo>
                <a:lnTo>
                  <a:pt x="1301750" y="177800"/>
                </a:lnTo>
                <a:lnTo>
                  <a:pt x="1317625" y="177800"/>
                </a:lnTo>
                <a:lnTo>
                  <a:pt x="1333500" y="139700"/>
                </a:lnTo>
                <a:lnTo>
                  <a:pt x="1349375" y="127000"/>
                </a:lnTo>
                <a:lnTo>
                  <a:pt x="1365250" y="114300"/>
                </a:lnTo>
                <a:lnTo>
                  <a:pt x="1381125" y="101600"/>
                </a:lnTo>
                <a:lnTo>
                  <a:pt x="1397000" y="88900"/>
                </a:lnTo>
                <a:lnTo>
                  <a:pt x="1412875" y="88900"/>
                </a:lnTo>
                <a:lnTo>
                  <a:pt x="1428750" y="88900"/>
                </a:lnTo>
                <a:lnTo>
                  <a:pt x="1444625" y="101600"/>
                </a:lnTo>
                <a:lnTo>
                  <a:pt x="1460500" y="114300"/>
                </a:lnTo>
                <a:lnTo>
                  <a:pt x="1476375" y="127000"/>
                </a:lnTo>
                <a:lnTo>
                  <a:pt x="1492250" y="152400"/>
                </a:lnTo>
                <a:lnTo>
                  <a:pt x="1508125" y="177800"/>
                </a:lnTo>
                <a:lnTo>
                  <a:pt x="1524000" y="177800"/>
                </a:lnTo>
                <a:lnTo>
                  <a:pt x="1539875" y="177800"/>
                </a:lnTo>
                <a:lnTo>
                  <a:pt x="1555750" y="177800"/>
                </a:lnTo>
                <a:lnTo>
                  <a:pt x="1571625" y="177800"/>
                </a:lnTo>
                <a:lnTo>
                  <a:pt x="1587500" y="177800"/>
                </a:lnTo>
                <a:lnTo>
                  <a:pt x="1603375" y="177800"/>
                </a:lnTo>
                <a:lnTo>
                  <a:pt x="1619250" y="177800"/>
                </a:lnTo>
                <a:lnTo>
                  <a:pt x="1635125" y="177800"/>
                </a:lnTo>
                <a:lnTo>
                  <a:pt x="1651000" y="177800"/>
                </a:lnTo>
                <a:lnTo>
                  <a:pt x="1666875" y="177800"/>
                </a:lnTo>
                <a:lnTo>
                  <a:pt x="1682750" y="177800"/>
                </a:lnTo>
                <a:lnTo>
                  <a:pt x="1698625" y="177800"/>
                </a:lnTo>
                <a:lnTo>
                  <a:pt x="1714500" y="177800"/>
                </a:lnTo>
                <a:lnTo>
                  <a:pt x="1730375" y="177800"/>
                </a:lnTo>
                <a:lnTo>
                  <a:pt x="1746250" y="177800"/>
                </a:lnTo>
                <a:lnTo>
                  <a:pt x="1762125" y="177800"/>
                </a:lnTo>
                <a:lnTo>
                  <a:pt x="1778000" y="177800"/>
                </a:lnTo>
                <a:lnTo>
                  <a:pt x="1793875" y="177800"/>
                </a:lnTo>
                <a:lnTo>
                  <a:pt x="1809750" y="177800"/>
                </a:lnTo>
                <a:lnTo>
                  <a:pt x="1825625" y="177800"/>
                </a:lnTo>
                <a:lnTo>
                  <a:pt x="1841500" y="177800"/>
                </a:lnTo>
                <a:lnTo>
                  <a:pt x="1857375" y="177800"/>
                </a:lnTo>
                <a:lnTo>
                  <a:pt x="1873250" y="177800"/>
                </a:lnTo>
                <a:lnTo>
                  <a:pt x="1889125" y="177800"/>
                </a:lnTo>
                <a:lnTo>
                  <a:pt x="1905000" y="177800"/>
                </a:lnTo>
              </a:path>
            </a:pathLst>
          </a:custGeom>
          <a:ln w="15875">
            <a:solidFill>
              <a:srgbClr val="B9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Wave line">
            <a:extLst>
              <a:ext uri="{FF2B5EF4-FFF2-40B4-BE49-F238E27FC236}">
                <a16:creationId xmlns:a16="http://schemas.microsoft.com/office/drawing/2014/main" id="{FC3953C2-CBA9-A83F-7583-2EEEA83DCF20}"/>
              </a:ext>
            </a:extLst>
          </p:cNvPr>
          <p:cNvSpPr/>
          <p:nvPr/>
        </p:nvSpPr>
        <p:spPr>
          <a:xfrm>
            <a:off x="2616200" y="1042670"/>
            <a:ext cx="1905001" cy="63501"/>
          </a:xfrm>
          <a:custGeom>
            <a:avLst/>
            <a:gdLst/>
            <a:ahLst/>
            <a:cxnLst/>
            <a:rect l="0" t="0" r="0" b="0"/>
            <a:pathLst>
              <a:path w="1905001" h="63501">
                <a:moveTo>
                  <a:pt x="0" y="31750"/>
                </a:moveTo>
                <a:lnTo>
                  <a:pt x="38100" y="54201"/>
                </a:lnTo>
                <a:lnTo>
                  <a:pt x="76200" y="63500"/>
                </a:lnTo>
                <a:lnTo>
                  <a:pt x="114300" y="54201"/>
                </a:lnTo>
                <a:lnTo>
                  <a:pt x="152400" y="31750"/>
                </a:lnTo>
                <a:lnTo>
                  <a:pt x="190500" y="9299"/>
                </a:lnTo>
                <a:lnTo>
                  <a:pt x="228600" y="0"/>
                </a:lnTo>
                <a:lnTo>
                  <a:pt x="266700" y="9299"/>
                </a:lnTo>
                <a:lnTo>
                  <a:pt x="304800" y="31750"/>
                </a:lnTo>
                <a:lnTo>
                  <a:pt x="342900" y="54201"/>
                </a:lnTo>
                <a:lnTo>
                  <a:pt x="381000" y="63500"/>
                </a:lnTo>
                <a:lnTo>
                  <a:pt x="419100" y="54201"/>
                </a:lnTo>
                <a:lnTo>
                  <a:pt x="457200" y="31750"/>
                </a:lnTo>
                <a:lnTo>
                  <a:pt x="495300" y="9299"/>
                </a:lnTo>
                <a:lnTo>
                  <a:pt x="533400" y="0"/>
                </a:lnTo>
                <a:lnTo>
                  <a:pt x="571500" y="9299"/>
                </a:lnTo>
                <a:lnTo>
                  <a:pt x="609600" y="31750"/>
                </a:lnTo>
                <a:lnTo>
                  <a:pt x="647700" y="54201"/>
                </a:lnTo>
                <a:lnTo>
                  <a:pt x="685800" y="63500"/>
                </a:lnTo>
                <a:lnTo>
                  <a:pt x="723900" y="54201"/>
                </a:lnTo>
                <a:lnTo>
                  <a:pt x="762000" y="31750"/>
                </a:lnTo>
                <a:lnTo>
                  <a:pt x="800100" y="9299"/>
                </a:lnTo>
                <a:lnTo>
                  <a:pt x="838200" y="0"/>
                </a:lnTo>
                <a:lnTo>
                  <a:pt x="876300" y="9299"/>
                </a:lnTo>
                <a:lnTo>
                  <a:pt x="914400" y="31750"/>
                </a:lnTo>
                <a:lnTo>
                  <a:pt x="952500" y="54201"/>
                </a:lnTo>
                <a:lnTo>
                  <a:pt x="990600" y="63500"/>
                </a:lnTo>
                <a:lnTo>
                  <a:pt x="1028700" y="54201"/>
                </a:lnTo>
                <a:lnTo>
                  <a:pt x="1066800" y="31750"/>
                </a:lnTo>
                <a:lnTo>
                  <a:pt x="1104900" y="9299"/>
                </a:lnTo>
                <a:lnTo>
                  <a:pt x="1143000" y="0"/>
                </a:lnTo>
                <a:lnTo>
                  <a:pt x="1181100" y="9299"/>
                </a:lnTo>
                <a:lnTo>
                  <a:pt x="1219200" y="31750"/>
                </a:lnTo>
                <a:lnTo>
                  <a:pt x="1257300" y="54201"/>
                </a:lnTo>
                <a:lnTo>
                  <a:pt x="1295400" y="63500"/>
                </a:lnTo>
                <a:lnTo>
                  <a:pt x="1333500" y="54201"/>
                </a:lnTo>
                <a:lnTo>
                  <a:pt x="1371600" y="31750"/>
                </a:lnTo>
                <a:lnTo>
                  <a:pt x="1409700" y="9299"/>
                </a:lnTo>
                <a:lnTo>
                  <a:pt x="1447800" y="0"/>
                </a:lnTo>
                <a:lnTo>
                  <a:pt x="1485900" y="9299"/>
                </a:lnTo>
                <a:lnTo>
                  <a:pt x="1524000" y="31750"/>
                </a:lnTo>
                <a:lnTo>
                  <a:pt x="1562100" y="54201"/>
                </a:lnTo>
                <a:lnTo>
                  <a:pt x="1600200" y="63500"/>
                </a:lnTo>
                <a:lnTo>
                  <a:pt x="1638300" y="54201"/>
                </a:lnTo>
                <a:lnTo>
                  <a:pt x="1676400" y="31750"/>
                </a:lnTo>
                <a:lnTo>
                  <a:pt x="1714500" y="9299"/>
                </a:lnTo>
                <a:lnTo>
                  <a:pt x="1752600" y="0"/>
                </a:lnTo>
                <a:lnTo>
                  <a:pt x="1790700" y="9299"/>
                </a:lnTo>
                <a:lnTo>
                  <a:pt x="1828800" y="31750"/>
                </a:lnTo>
                <a:lnTo>
                  <a:pt x="1866900" y="54201"/>
                </a:lnTo>
                <a:lnTo>
                  <a:pt x="1905000" y="63500"/>
                </a:lnTo>
              </a:path>
            </a:pathLst>
          </a:custGeom>
          <a:ln w="13970">
            <a:solidFill>
              <a:srgbClr val="1F5A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onclusion 1 card">
            <a:extLst>
              <a:ext uri="{FF2B5EF4-FFF2-40B4-BE49-F238E27FC236}">
                <a16:creationId xmlns:a16="http://schemas.microsoft.com/office/drawing/2014/main" id="{3EA6774A-3F11-1D09-83CF-6BCF8C419776}"/>
              </a:ext>
            </a:extLst>
          </p:cNvPr>
          <p:cNvSpPr/>
          <p:nvPr/>
        </p:nvSpPr>
        <p:spPr>
          <a:xfrm>
            <a:off x="2133600" y="1264920"/>
            <a:ext cx="9448800" cy="1356360"/>
          </a:xfrm>
          <a:prstGeom prst="roundRect">
            <a:avLst>
              <a:gd name="adj" fmla="val 6000"/>
            </a:avLst>
          </a:prstGeom>
          <a:solidFill>
            <a:srgbClr val="EFE5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clusion 1">
            <a:extLst>
              <a:ext uri="{FF2B5EF4-FFF2-40B4-BE49-F238E27FC236}">
                <a16:creationId xmlns:a16="http://schemas.microsoft.com/office/drawing/2014/main" id="{27F0D3FF-B4DE-0B50-9B8A-C6A933789B24}"/>
              </a:ext>
            </a:extLst>
          </p:cNvPr>
          <p:cNvSpPr txBox="1"/>
          <p:nvPr/>
        </p:nvSpPr>
        <p:spPr>
          <a:xfrm>
            <a:off x="2387600" y="1417320"/>
            <a:ext cx="9017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В начале I тысячелетия до н. э. </a:t>
            </a:r>
            <a:r>
              <a:rPr lang="ru-RU" sz="2300" b="1" dirty="0">
                <a:solidFill>
                  <a:srgbClr val="6E4B2C"/>
                </a:solidFill>
                <a:latin typeface="Segoe UI" panose="020B0502040204020203" pitchFamily="34" charset="0"/>
              </a:rPr>
              <a:t>освоение железа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стало важным технологическим прорывом, который повлиял на развитие человечества.</a:t>
            </a:r>
          </a:p>
        </p:txBody>
      </p:sp>
      <p:sp>
        <p:nvSpPr>
          <p:cNvPr id="7" name="Conclusion 1 bar">
            <a:extLst>
              <a:ext uri="{FF2B5EF4-FFF2-40B4-BE49-F238E27FC236}">
                <a16:creationId xmlns:a16="http://schemas.microsoft.com/office/drawing/2014/main" id="{112CEF54-6883-8E4F-E839-98B2B68DF14F}"/>
              </a:ext>
            </a:extLst>
          </p:cNvPr>
          <p:cNvSpPr/>
          <p:nvPr/>
        </p:nvSpPr>
        <p:spPr>
          <a:xfrm>
            <a:off x="2235200" y="1391920"/>
            <a:ext cx="50800" cy="1102360"/>
          </a:xfrm>
          <a:prstGeom prst="rect">
            <a:avLst/>
          </a:prstGeom>
          <a:solidFill>
            <a:srgbClr val="6E4B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nclusion 2 card">
            <a:extLst>
              <a:ext uri="{FF2B5EF4-FFF2-40B4-BE49-F238E27FC236}">
                <a16:creationId xmlns:a16="http://schemas.microsoft.com/office/drawing/2014/main" id="{97DDA4E6-3FF2-183D-A5DC-5C5A2A01A1A6}"/>
              </a:ext>
            </a:extLst>
          </p:cNvPr>
          <p:cNvSpPr/>
          <p:nvPr/>
        </p:nvSpPr>
        <p:spPr>
          <a:xfrm>
            <a:off x="2133600" y="2799080"/>
            <a:ext cx="9448800" cy="1356360"/>
          </a:xfrm>
          <a:prstGeom prst="roundRect">
            <a:avLst>
              <a:gd name="adj" fmla="val 6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clusion 2">
            <a:extLst>
              <a:ext uri="{FF2B5EF4-FFF2-40B4-BE49-F238E27FC236}">
                <a16:creationId xmlns:a16="http://schemas.microsoft.com/office/drawing/2014/main" id="{9E6C61F1-1F3C-5382-6736-31C029EEDFCC}"/>
              </a:ext>
            </a:extLst>
          </p:cNvPr>
          <p:cNvSpPr txBox="1"/>
          <p:nvPr/>
        </p:nvSpPr>
        <p:spPr>
          <a:xfrm>
            <a:off x="2387600" y="2951480"/>
            <a:ext cx="9017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6E4B2C"/>
                </a:solidFill>
                <a:latin typeface="Segoe UI" panose="020B0502040204020203" pitchFamily="34" charset="0"/>
              </a:rPr>
              <a:t>Киммерийцы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были древними обитателями территории Северного Причерноморья, которых позднее сменили </a:t>
            </a:r>
            <a:r>
              <a:rPr lang="ru-RU" sz="2300" b="1" dirty="0">
                <a:solidFill>
                  <a:srgbClr val="B9862A"/>
                </a:solidFill>
                <a:latin typeface="Segoe UI" panose="020B0502040204020203" pitchFamily="34" charset="0"/>
              </a:rPr>
              <a:t>скифы.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В III веке до н. э. их государство пало под натиском </a:t>
            </a:r>
            <a:r>
              <a:rPr lang="ru-RU" sz="2300" b="1" dirty="0">
                <a:solidFill>
                  <a:srgbClr val="8A3F5C"/>
                </a:solidFill>
                <a:latin typeface="Segoe UI" panose="020B0502040204020203" pitchFamily="34" charset="0"/>
              </a:rPr>
              <a:t>сарматов.</a:t>
            </a:r>
          </a:p>
        </p:txBody>
      </p:sp>
      <p:sp>
        <p:nvSpPr>
          <p:cNvPr id="10" name="Conclusion 2 bar">
            <a:extLst>
              <a:ext uri="{FF2B5EF4-FFF2-40B4-BE49-F238E27FC236}">
                <a16:creationId xmlns:a16="http://schemas.microsoft.com/office/drawing/2014/main" id="{67FD623C-A3A5-150E-6150-D9CC32958F6A}"/>
              </a:ext>
            </a:extLst>
          </p:cNvPr>
          <p:cNvSpPr/>
          <p:nvPr/>
        </p:nvSpPr>
        <p:spPr>
          <a:xfrm>
            <a:off x="2235200" y="2926080"/>
            <a:ext cx="50800" cy="1102360"/>
          </a:xfrm>
          <a:prstGeom prst="rect">
            <a:avLst/>
          </a:prstGeom>
          <a:solidFill>
            <a:srgbClr val="B9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clusion 3 card">
            <a:extLst>
              <a:ext uri="{FF2B5EF4-FFF2-40B4-BE49-F238E27FC236}">
                <a16:creationId xmlns:a16="http://schemas.microsoft.com/office/drawing/2014/main" id="{482A19FD-1B97-8CD3-7395-3B4B3EEF1F45}"/>
              </a:ext>
            </a:extLst>
          </p:cNvPr>
          <p:cNvSpPr/>
          <p:nvPr/>
        </p:nvSpPr>
        <p:spPr>
          <a:xfrm>
            <a:off x="2133600" y="4333240"/>
            <a:ext cx="9448800" cy="135636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onclusion 3">
            <a:extLst>
              <a:ext uri="{FF2B5EF4-FFF2-40B4-BE49-F238E27FC236}">
                <a16:creationId xmlns:a16="http://schemas.microsoft.com/office/drawing/2014/main" id="{6FFD4014-2A4A-0DDE-2FA9-FAD6B0CD1DAE}"/>
              </a:ext>
            </a:extLst>
          </p:cNvPr>
          <p:cNvSpPr txBox="1"/>
          <p:nvPr/>
        </p:nvSpPr>
        <p:spPr>
          <a:xfrm>
            <a:off x="2387600" y="4485640"/>
            <a:ext cx="9017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24E2B"/>
                </a:solidFill>
                <a:latin typeface="Segoe UI" panose="020B0502040204020203" pitchFamily="34" charset="0"/>
              </a:rPr>
              <a:t>Боспорское царство</a:t>
            </a:r>
            <a:r>
              <a:rPr lang="ru-RU" sz="2300" dirty="0">
                <a:solidFill>
                  <a:srgbClr val="27231E"/>
                </a:solidFill>
                <a:latin typeface="Segoe UI" panose="020B0502040204020203" pitchFamily="34" charset="0"/>
              </a:rPr>
              <a:t> возникло в V веке до н. э. в Северном Причерноморье и включало в себя различные территории и народы. Это государство стало важным центром в регионе.</a:t>
            </a:r>
          </a:p>
        </p:txBody>
      </p:sp>
      <p:sp>
        <p:nvSpPr>
          <p:cNvPr id="13" name="Conclusion 3 bar">
            <a:extLst>
              <a:ext uri="{FF2B5EF4-FFF2-40B4-BE49-F238E27FC236}">
                <a16:creationId xmlns:a16="http://schemas.microsoft.com/office/drawing/2014/main" id="{A5A55095-12E6-47E0-0101-30500DC26702}"/>
              </a:ext>
            </a:extLst>
          </p:cNvPr>
          <p:cNvSpPr/>
          <p:nvPr/>
        </p:nvSpPr>
        <p:spPr>
          <a:xfrm>
            <a:off x="2235200" y="4460240"/>
            <a:ext cx="50800" cy="1102360"/>
          </a:xfrm>
          <a:prstGeom prst="rect">
            <a:avLst/>
          </a:prstGeom>
          <a:solidFill>
            <a:srgbClr val="B24E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Emblem 1" descr="Железный меч-акинак, VII в. до н. э.">
            <a:extLst>
              <a:ext uri="{FF2B5EF4-FFF2-40B4-BE49-F238E27FC236}">
                <a16:creationId xmlns:a16="http://schemas.microsoft.com/office/drawing/2014/main" id="{F2053B82-954D-8F9A-D715-921A8C9E871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58900"/>
            <a:ext cx="1168400" cy="1168400"/>
          </a:xfrm>
          <a:prstGeom prst="ellipse">
            <a:avLst/>
          </a:prstGeom>
          <a:ln w="15875">
            <a:solidFill>
              <a:srgbClr val="6E4B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Emblem 1 ring">
            <a:extLst>
              <a:ext uri="{FF2B5EF4-FFF2-40B4-BE49-F238E27FC236}">
                <a16:creationId xmlns:a16="http://schemas.microsoft.com/office/drawing/2014/main" id="{839BC089-1063-CB25-7AB6-3F97577A868A}"/>
              </a:ext>
            </a:extLst>
          </p:cNvPr>
          <p:cNvSpPr/>
          <p:nvPr/>
        </p:nvSpPr>
        <p:spPr>
          <a:xfrm>
            <a:off x="698500" y="1295400"/>
            <a:ext cx="1295400" cy="1295400"/>
          </a:xfrm>
          <a:prstGeom prst="ellipse">
            <a:avLst/>
          </a:prstGeom>
          <a:noFill/>
          <a:ln w="9525" cap="flat" cmpd="sng" algn="ctr">
            <a:solidFill>
              <a:srgbClr val="6E4B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Emblem 2" descr="Золотой олень из кургана у станицы Костромской, VII в. до н. э.">
            <a:extLst>
              <a:ext uri="{FF2B5EF4-FFF2-40B4-BE49-F238E27FC236}">
                <a16:creationId xmlns:a16="http://schemas.microsoft.com/office/drawing/2014/main" id="{705E27C3-70D0-F9DA-F379-3E09239BFF7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93060"/>
            <a:ext cx="1168400" cy="1168400"/>
          </a:xfrm>
          <a:prstGeom prst="ellipse">
            <a:avLst/>
          </a:prstGeom>
          <a:ln w="15875">
            <a:solidFill>
              <a:srgbClr val="B9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Emblem 2 ring">
            <a:extLst>
              <a:ext uri="{FF2B5EF4-FFF2-40B4-BE49-F238E27FC236}">
                <a16:creationId xmlns:a16="http://schemas.microsoft.com/office/drawing/2014/main" id="{78C9A74C-3772-AC1A-133A-2B68242B969A}"/>
              </a:ext>
            </a:extLst>
          </p:cNvPr>
          <p:cNvSpPr/>
          <p:nvPr/>
        </p:nvSpPr>
        <p:spPr>
          <a:xfrm>
            <a:off x="698500" y="2829560"/>
            <a:ext cx="1295400" cy="1295400"/>
          </a:xfrm>
          <a:prstGeom prst="ellipse">
            <a:avLst/>
          </a:prstGeom>
          <a:noFill/>
          <a:ln w="9525" cap="flat" cmpd="sng" algn="ctr">
            <a:solidFill>
              <a:srgbClr val="B986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Emblem 3" descr="Монета Пантикапея, IV в. до н. э.">
            <a:extLst>
              <a:ext uri="{FF2B5EF4-FFF2-40B4-BE49-F238E27FC236}">
                <a16:creationId xmlns:a16="http://schemas.microsoft.com/office/drawing/2014/main" id="{9B5496DC-1D1C-9692-04F8-D77018106B7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27220"/>
            <a:ext cx="1168400" cy="1168400"/>
          </a:xfrm>
          <a:prstGeom prst="ellipse">
            <a:avLst/>
          </a:prstGeom>
          <a:ln w="15875">
            <a:solidFill>
              <a:srgbClr val="B24E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Emblem 3 ring">
            <a:extLst>
              <a:ext uri="{FF2B5EF4-FFF2-40B4-BE49-F238E27FC236}">
                <a16:creationId xmlns:a16="http://schemas.microsoft.com/office/drawing/2014/main" id="{9D8D9B91-C477-08AD-95D2-FF7D9E25A405}"/>
              </a:ext>
            </a:extLst>
          </p:cNvPr>
          <p:cNvSpPr/>
          <p:nvPr/>
        </p:nvSpPr>
        <p:spPr>
          <a:xfrm>
            <a:off x="698500" y="4363720"/>
            <a:ext cx="1295400" cy="1295400"/>
          </a:xfrm>
          <a:prstGeom prst="ellipse">
            <a:avLst/>
          </a:prstGeom>
          <a:noFill/>
          <a:ln w="9525" cap="flat" cmpd="sng" algn="ctr">
            <a:solidFill>
              <a:srgbClr val="B24E2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58B97A10-EBFF-B447-B4E2-4BDAF42EEF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4996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7231E"/>
      </a:dk1>
      <a:lt1>
        <a:srgbClr val="FFFFFF"/>
      </a:lt1>
      <a:dk2>
        <a:srgbClr val="5A5248"/>
      </a:dk2>
      <a:lt2>
        <a:srgbClr val="F7E2D8"/>
      </a:lt2>
      <a:accent1>
        <a:srgbClr val="B9862A"/>
      </a:accent1>
      <a:accent2>
        <a:srgbClr val="1F5A86"/>
      </a:accent2>
      <a:accent3>
        <a:srgbClr val="B24E2B"/>
      </a:accent3>
      <a:accent4>
        <a:srgbClr val="667732"/>
      </a:accent4>
      <a:accent5>
        <a:srgbClr val="6E4B2C"/>
      </a:accent5>
      <a:accent6>
        <a:srgbClr val="8A3F5C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Произвольный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Palatino Linotype</vt:lpstr>
      <vt:lpstr>Segoe UI</vt:lpstr>
      <vt:lpstr>Тема Office</vt:lpstr>
      <vt:lpstr>Презентация PowerPoint</vt:lpstr>
      <vt:lpstr>Скачок в технологическом развитии</vt:lpstr>
      <vt:lpstr>Древние обитатели территории</vt:lpstr>
      <vt:lpstr>Новые кочевые племена</vt:lpstr>
      <vt:lpstr>«Звериный стиль» в искусстве скифов</vt:lpstr>
      <vt:lpstr>Расцвет скифского царства</vt:lpstr>
      <vt:lpstr>Боспорское царство</vt:lpstr>
      <vt:lpstr>Сарматы в степях Причерноморья</vt:lpstr>
      <vt:lpstr>Поздние скифы</vt:lpstr>
      <vt:lpstr>Выводы по теме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«Северное Причерноморье»</dc:title>
  <dc:creator>100ballnik.com</dc:creator>
  <cp:lastModifiedBy>Mendal</cp:lastModifiedBy>
  <cp:revision>1</cp:revision>
  <dcterms:created xsi:type="dcterms:W3CDTF">2026-10-29T21:38:19Z</dcterms:created>
  <dcterms:modified xsi:type="dcterms:W3CDTF">2026-10-29T21:38:19Z</dcterms:modified>
</cp:coreProperties>
</file>