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D820151-B7C3-43CE-91A1-47565E000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8E50A04B-D8B2-4BE5-B209-A19E727351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84D1054-25C2-400E-99CE-AF6D50AE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6BEC801-14A7-4EB9-915B-74E1F8500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D6DBA43-7A96-4B48-B0B5-DABF3B404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57E8B4B-7AA3-44DB-9356-AF054204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A636F88-8B4F-4FF1-8CC5-6AC3A0198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359096C2-599B-4F9E-8B91-160FE92397C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316C12A-B908-49FD-ABAF-FF52D4A09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1EFF8FB-905B-43FC-94A8-8828D123F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-0">
            <a:extLst>
              <a:ext uri="{FF2B5EF4-FFF2-40B4-BE49-F238E27FC236}">
                <a16:creationId xmlns:a16="http://schemas.microsoft.com/office/drawing/2014/main" id="{64EE8069-B93D-441C-B5BA-48C35E2F0BD1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F8F58D80-FDFE-41ED-A07E-B6C6118D1BCA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1147EE1E-B87D-4923-B38E-BAB0E4839B53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FFC074-4B09-48A0-8FC0-3CDF2863E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77100" y="1200150"/>
            <a:ext cx="4381500" cy="4381500"/>
          </a:xfrm>
          <a:prstGeom prst="roundRect">
            <a:avLst>
              <a:gd name="adj" fmla="val 4348"/>
            </a:avLst>
          </a:prstGeom>
        </p:spPr>
      </p:pic>
      <p:sp>
        <p:nvSpPr>
          <p:cNvPr id="5" name="text-3">
            <a:extLst>
              <a:ext uri="{FF2B5EF4-FFF2-40B4-BE49-F238E27FC236}">
                <a16:creationId xmlns:a16="http://schemas.microsoft.com/office/drawing/2014/main" id="{FA262457-792F-448A-AD81-7881BC9CB2B6}"/>
              </a:ext>
            </a:extLst>
          </p:cNvPr>
          <p:cNvSpPr>
            <a:spLocks noGrp="1"/>
          </p:cNvSpPr>
          <p:nvPr/>
        </p:nvSpPr>
        <p:spPr>
          <a:xfrm>
            <a:off x="571500" y="495300"/>
            <a:ext cx="4286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1">
                <a:solidFill>
                  <a:srgbClr val="007D83"/>
                </a:solidFill>
                <a:latin typeface="Calibri"/>
                <a:ea typeface="Calibri"/>
                <a:cs typeface="Calibri"/>
              </a:defRPr>
            </a:pPr>
            <a:r>
              <a:t>Русский язык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F85D7076-4053-4385-B15E-26597D17B61D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7239000" cy="2667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defPPr>
            <a:lvl1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Правописание</a:t>
            </a:r>
          </a:p>
          <a:p>
            <a: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согласных</a:t>
            </a:r>
          </a:p>
          <a:p>
            <a:pPr algn="l">
              <a:defRPr sz="4500" b="1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в корне слова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FB1E2218-4D3A-4440-9C98-15CD0EAEE791}"/>
              </a:ext>
            </a:extLst>
          </p:cNvPr>
          <p:cNvSpPr>
            <a:spLocks noGrp="1"/>
          </p:cNvSpPr>
          <p:nvPr/>
        </p:nvSpPr>
        <p:spPr>
          <a:xfrm>
            <a:off x="571500" y="5124450"/>
            <a:ext cx="3524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5 класс</a:t>
            </a:r>
          </a:p>
        </p:txBody>
      </p:sp>
    </p:spTree>
    <p:extLst>
      <p:ext uri="{BB962C8B-B14F-4D97-AF65-F5344CB8AC3E}">
        <p14:creationId xmlns:p14="http://schemas.microsoft.com/office/powerpoint/2010/main" val="165780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6">
            <a:extLst>
              <a:ext uri="{FF2B5EF4-FFF2-40B4-BE49-F238E27FC236}">
                <a16:creationId xmlns:a16="http://schemas.microsoft.com/office/drawing/2014/main" id="{5BA02BEC-499C-4DE5-8FF1-FB35B123FB52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План урока</a:t>
            </a:r>
          </a:p>
        </p:txBody>
      </p:sp>
      <p:sp>
        <p:nvSpPr>
          <p:cNvPr id="2" name="line-7">
            <a:extLst>
              <a:ext uri="{FF2B5EF4-FFF2-40B4-BE49-F238E27FC236}">
                <a16:creationId xmlns:a16="http://schemas.microsoft.com/office/drawing/2014/main" id="{1704CC2D-8C8A-42DC-AC03-871B37554144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" name="text-8">
            <a:extLst>
              <a:ext uri="{FF2B5EF4-FFF2-40B4-BE49-F238E27FC236}">
                <a16:creationId xmlns:a16="http://schemas.microsoft.com/office/drawing/2014/main" id="{6F4F09B6-1ED6-499F-AAA0-BAB3500B59EB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9">
            <a:extLst>
              <a:ext uri="{FF2B5EF4-FFF2-40B4-BE49-F238E27FC236}">
                <a16:creationId xmlns:a16="http://schemas.microsoft.com/office/drawing/2014/main" id="{DC038FB7-5ADA-4D3B-BE63-31724A04C561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2</a:t>
            </a:r>
          </a:p>
        </p:txBody>
      </p:sp>
      <p:sp>
        <p:nvSpPr>
          <p:cNvPr id="5" name="text-10">
            <a:extLst>
              <a:ext uri="{FF2B5EF4-FFF2-40B4-BE49-F238E27FC236}">
                <a16:creationId xmlns:a16="http://schemas.microsoft.com/office/drawing/2014/main" id="{DE02B900-03E1-44C8-BF6A-C692267BDBE9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571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1.</a:t>
            </a:r>
          </a:p>
        </p:txBody>
      </p:sp>
      <p:sp>
        <p:nvSpPr>
          <p:cNvPr id="6" name="text-11">
            <a:extLst>
              <a:ext uri="{FF2B5EF4-FFF2-40B4-BE49-F238E27FC236}">
                <a16:creationId xmlns:a16="http://schemas.microsoft.com/office/drawing/2014/main" id="{FFC7B0BF-FD80-4B2D-9232-A01DADA57767}"/>
              </a:ext>
            </a:extLst>
          </p:cNvPr>
          <p:cNvSpPr>
            <a:spLocks noGrp="1"/>
          </p:cNvSpPr>
          <p:nvPr/>
        </p:nvSpPr>
        <p:spPr>
          <a:xfrm>
            <a:off x="1371600" y="146685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17384D"/>
                </a:solidFill>
              </a:rPr>
              <a:t>Повторим</a:t>
            </a:r>
            <a:r>
              <a:t>: что такое корень слова и орфограмма?</a:t>
            </a:r>
          </a:p>
        </p:txBody>
      </p:sp>
      <p:sp>
        <p:nvSpPr>
          <p:cNvPr id="7" name="line-12">
            <a:extLst>
              <a:ext uri="{FF2B5EF4-FFF2-40B4-BE49-F238E27FC236}">
                <a16:creationId xmlns:a16="http://schemas.microsoft.com/office/drawing/2014/main" id="{2329B20A-507E-4AA5-A8AC-C3276527638B}"/>
              </a:ext>
            </a:extLst>
          </p:cNvPr>
          <p:cNvSpPr>
            <a:spLocks noGrp="1"/>
          </p:cNvSpPr>
          <p:nvPr/>
        </p:nvSpPr>
        <p:spPr>
          <a:xfrm>
            <a:off x="1371600" y="2143125"/>
            <a:ext cx="10106025" cy="9525"/>
          </a:xfrm>
          <a:custGeom>
            <a:avLst/>
            <a:gdLst/>
            <a:ahLst/>
            <a:cxnLst/>
            <a:rect l="0" t="0" r="0" b="0"/>
            <a:pathLst>
              <a:path w="10106025" h="9525">
                <a:moveTo>
                  <a:pt x="0" y="0"/>
                </a:moveTo>
                <a:lnTo>
                  <a:pt x="1010602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8" name="text-13">
            <a:extLst>
              <a:ext uri="{FF2B5EF4-FFF2-40B4-BE49-F238E27FC236}">
                <a16:creationId xmlns:a16="http://schemas.microsoft.com/office/drawing/2014/main" id="{8FD49964-00C5-4E70-B73A-38238B847735}"/>
              </a:ext>
            </a:extLst>
          </p:cNvPr>
          <p:cNvSpPr>
            <a:spLocks noGrp="1"/>
          </p:cNvSpPr>
          <p:nvPr/>
        </p:nvSpPr>
        <p:spPr>
          <a:xfrm>
            <a:off x="552450" y="2247900"/>
            <a:ext cx="571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pPr>
            <a:r>
              <a:t>2.</a:t>
            </a:r>
          </a:p>
        </p:txBody>
      </p:sp>
      <p:sp>
        <p:nvSpPr>
          <p:cNvPr id="9" name="text-14">
            <a:extLst>
              <a:ext uri="{FF2B5EF4-FFF2-40B4-BE49-F238E27FC236}">
                <a16:creationId xmlns:a16="http://schemas.microsoft.com/office/drawing/2014/main" id="{73F3D36D-17EE-4C0A-B085-6B68B46640A9}"/>
              </a:ext>
            </a:extLst>
          </p:cNvPr>
          <p:cNvSpPr>
            <a:spLocks noGrp="1"/>
          </p:cNvSpPr>
          <p:nvPr/>
        </p:nvSpPr>
        <p:spPr>
          <a:xfrm>
            <a:off x="1371600" y="22860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17384D"/>
                </a:solidFill>
              </a:rPr>
              <a:t>Узнаем</a:t>
            </a:r>
            <a:r>
              <a:t> проверяемые, непроверяемые и непроизносимые согласные в корне.</a:t>
            </a:r>
          </a:p>
        </p:txBody>
      </p:sp>
      <p:sp>
        <p:nvSpPr>
          <p:cNvPr id="10" name="line-15">
            <a:extLst>
              <a:ext uri="{FF2B5EF4-FFF2-40B4-BE49-F238E27FC236}">
                <a16:creationId xmlns:a16="http://schemas.microsoft.com/office/drawing/2014/main" id="{C00DF443-06C2-4077-ABDB-3AF4A8B67956}"/>
              </a:ext>
            </a:extLst>
          </p:cNvPr>
          <p:cNvSpPr>
            <a:spLocks noGrp="1"/>
          </p:cNvSpPr>
          <p:nvPr/>
        </p:nvSpPr>
        <p:spPr>
          <a:xfrm>
            <a:off x="1371600" y="3114675"/>
            <a:ext cx="10106025" cy="9525"/>
          </a:xfrm>
          <a:custGeom>
            <a:avLst/>
            <a:gdLst/>
            <a:ahLst/>
            <a:cxnLst/>
            <a:rect l="0" t="0" r="0" b="0"/>
            <a:pathLst>
              <a:path w="10106025" h="9525">
                <a:moveTo>
                  <a:pt x="0" y="0"/>
                </a:moveTo>
                <a:lnTo>
                  <a:pt x="1010602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11" name="text-16">
            <a:extLst>
              <a:ext uri="{FF2B5EF4-FFF2-40B4-BE49-F238E27FC236}">
                <a16:creationId xmlns:a16="http://schemas.microsoft.com/office/drawing/2014/main" id="{CCC15204-988B-4C2E-863F-9803289E827D}"/>
              </a:ext>
            </a:extLst>
          </p:cNvPr>
          <p:cNvSpPr>
            <a:spLocks noGrp="1"/>
          </p:cNvSpPr>
          <p:nvPr/>
        </p:nvSpPr>
        <p:spPr>
          <a:xfrm>
            <a:off x="552450" y="3219450"/>
            <a:ext cx="571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3.</a:t>
            </a:r>
          </a:p>
        </p:txBody>
      </p:sp>
      <p:sp>
        <p:nvSpPr>
          <p:cNvPr id="12" name="text-17">
            <a:extLst>
              <a:ext uri="{FF2B5EF4-FFF2-40B4-BE49-F238E27FC236}">
                <a16:creationId xmlns:a16="http://schemas.microsoft.com/office/drawing/2014/main" id="{9FA30B86-853D-4805-B3AF-A04F43635699}"/>
              </a:ext>
            </a:extLst>
          </p:cNvPr>
          <p:cNvSpPr>
            <a:spLocks noGrp="1"/>
          </p:cNvSpPr>
          <p:nvPr/>
        </p:nvSpPr>
        <p:spPr>
          <a:xfrm>
            <a:off x="1371600" y="325755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17384D"/>
                </a:solidFill>
              </a:rPr>
              <a:t>Научимся</a:t>
            </a:r>
            <a:r>
              <a:t> подбирать проверочные слова так, чтобы сомнительный согласный стал слышен чётко.</a:t>
            </a:r>
          </a:p>
        </p:txBody>
      </p:sp>
      <p:sp>
        <p:nvSpPr>
          <p:cNvPr id="13" name="line-18">
            <a:extLst>
              <a:ext uri="{FF2B5EF4-FFF2-40B4-BE49-F238E27FC236}">
                <a16:creationId xmlns:a16="http://schemas.microsoft.com/office/drawing/2014/main" id="{A046255A-BA21-4476-ADE9-0821182C20C1}"/>
              </a:ext>
            </a:extLst>
          </p:cNvPr>
          <p:cNvSpPr>
            <a:spLocks noGrp="1"/>
          </p:cNvSpPr>
          <p:nvPr/>
        </p:nvSpPr>
        <p:spPr>
          <a:xfrm>
            <a:off x="1371600" y="4086225"/>
            <a:ext cx="10106025" cy="9525"/>
          </a:xfrm>
          <a:custGeom>
            <a:avLst/>
            <a:gdLst/>
            <a:ahLst/>
            <a:cxnLst/>
            <a:rect l="0" t="0" r="0" b="0"/>
            <a:pathLst>
              <a:path w="10106025" h="9525">
                <a:moveTo>
                  <a:pt x="0" y="0"/>
                </a:moveTo>
                <a:lnTo>
                  <a:pt x="1010602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14" name="text-19">
            <a:extLst>
              <a:ext uri="{FF2B5EF4-FFF2-40B4-BE49-F238E27FC236}">
                <a16:creationId xmlns:a16="http://schemas.microsoft.com/office/drawing/2014/main" id="{43E2109B-57E3-4AD7-9AC6-1C825BB2A2CE}"/>
              </a:ext>
            </a:extLst>
          </p:cNvPr>
          <p:cNvSpPr>
            <a:spLocks noGrp="1"/>
          </p:cNvSpPr>
          <p:nvPr/>
        </p:nvSpPr>
        <p:spPr>
          <a:xfrm>
            <a:off x="552450" y="4191000"/>
            <a:ext cx="571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150" b="0">
                <a:solidFill>
                  <a:srgbClr val="D64E36"/>
                </a:solidFill>
                <a:latin typeface="Georgia"/>
                <a:ea typeface="Georgia"/>
                <a:cs typeface="Georgia"/>
              </a:defRPr>
            </a:pPr>
            <a:r>
              <a:t>4.</a:t>
            </a:r>
          </a:p>
        </p:txBody>
      </p:sp>
      <p:sp>
        <p:nvSpPr>
          <p:cNvPr id="15" name="text-20">
            <a:extLst>
              <a:ext uri="{FF2B5EF4-FFF2-40B4-BE49-F238E27FC236}">
                <a16:creationId xmlns:a16="http://schemas.microsoft.com/office/drawing/2014/main" id="{D54D2516-DC09-4DB3-9A8F-84435CD44454}"/>
              </a:ext>
            </a:extLst>
          </p:cNvPr>
          <p:cNvSpPr>
            <a:spLocks noGrp="1"/>
          </p:cNvSpPr>
          <p:nvPr/>
        </p:nvSpPr>
        <p:spPr>
          <a:xfrm>
            <a:off x="1371600" y="42291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17384D"/>
                </a:solidFill>
              </a:rPr>
              <a:t>Запомним</a:t>
            </a:r>
            <a:r>
              <a:t> слова-исключения и словарные слова, которые нужно знать наизусть.</a:t>
            </a:r>
          </a:p>
        </p:txBody>
      </p:sp>
      <p:sp>
        <p:nvSpPr>
          <p:cNvPr id="16" name="line-21">
            <a:extLst>
              <a:ext uri="{FF2B5EF4-FFF2-40B4-BE49-F238E27FC236}">
                <a16:creationId xmlns:a16="http://schemas.microsoft.com/office/drawing/2014/main" id="{4A464E50-DB77-4062-BD2B-B2E5D248F6AE}"/>
              </a:ext>
            </a:extLst>
          </p:cNvPr>
          <p:cNvSpPr>
            <a:spLocks noGrp="1"/>
          </p:cNvSpPr>
          <p:nvPr/>
        </p:nvSpPr>
        <p:spPr>
          <a:xfrm>
            <a:off x="1371600" y="5076825"/>
            <a:ext cx="10106025" cy="9525"/>
          </a:xfrm>
          <a:custGeom>
            <a:avLst/>
            <a:gdLst/>
            <a:ahLst/>
            <a:cxnLst/>
            <a:rect l="0" t="0" r="0" b="0"/>
            <a:pathLst>
              <a:path w="10106025" h="9525">
                <a:moveTo>
                  <a:pt x="0" y="0"/>
                </a:moveTo>
                <a:lnTo>
                  <a:pt x="1010602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17" name="text-22">
            <a:extLst>
              <a:ext uri="{FF2B5EF4-FFF2-40B4-BE49-F238E27FC236}">
                <a16:creationId xmlns:a16="http://schemas.microsoft.com/office/drawing/2014/main" id="{A17D0905-5629-4D66-8380-963C3F0231C4}"/>
              </a:ext>
            </a:extLst>
          </p:cNvPr>
          <p:cNvSpPr>
            <a:spLocks noGrp="1"/>
          </p:cNvSpPr>
          <p:nvPr/>
        </p:nvSpPr>
        <p:spPr>
          <a:xfrm>
            <a:off x="552450" y="5181600"/>
            <a:ext cx="571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150" b="0">
                <a:solidFill>
                  <a:srgbClr val="007D83"/>
                </a:solidFill>
                <a:latin typeface="Georgia"/>
                <a:ea typeface="Georgia"/>
                <a:cs typeface="Georgia"/>
              </a:defRPr>
            </a:pPr>
            <a:r>
              <a:t>5.</a:t>
            </a:r>
          </a:p>
        </p:txBody>
      </p:sp>
      <p:sp>
        <p:nvSpPr>
          <p:cNvPr id="18" name="text-23">
            <a:extLst>
              <a:ext uri="{FF2B5EF4-FFF2-40B4-BE49-F238E27FC236}">
                <a16:creationId xmlns:a16="http://schemas.microsoft.com/office/drawing/2014/main" id="{58E99C75-ACA1-4E41-92D9-184D1F3C6134}"/>
              </a:ext>
            </a:extLst>
          </p:cNvPr>
          <p:cNvSpPr>
            <a:spLocks noGrp="1"/>
          </p:cNvSpPr>
          <p:nvPr/>
        </p:nvSpPr>
        <p:spPr>
          <a:xfrm>
            <a:off x="1371600" y="52197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17384D"/>
                </a:solidFill>
              </a:rPr>
              <a:t>Потренируемся</a:t>
            </a:r>
            <a:r>
              <a:t> применять правила на практике.</a:t>
            </a:r>
          </a:p>
        </p:txBody>
      </p:sp>
    </p:spTree>
    <p:extLst>
      <p:ext uri="{BB962C8B-B14F-4D97-AF65-F5344CB8AC3E}">
        <p14:creationId xmlns:p14="http://schemas.microsoft.com/office/powerpoint/2010/main" val="125830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24">
            <a:extLst>
              <a:ext uri="{FF2B5EF4-FFF2-40B4-BE49-F238E27FC236}">
                <a16:creationId xmlns:a16="http://schemas.microsoft.com/office/drawing/2014/main" id="{E155CE10-F32B-43D6-939E-B1F9951F3391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Введение</a:t>
            </a:r>
          </a:p>
        </p:txBody>
      </p:sp>
      <p:sp>
        <p:nvSpPr>
          <p:cNvPr id="2" name="line-25">
            <a:extLst>
              <a:ext uri="{FF2B5EF4-FFF2-40B4-BE49-F238E27FC236}">
                <a16:creationId xmlns:a16="http://schemas.microsoft.com/office/drawing/2014/main" id="{EAA00B53-84DD-4BD0-A62B-5220B7E64C8A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" name="text-26">
            <a:extLst>
              <a:ext uri="{FF2B5EF4-FFF2-40B4-BE49-F238E27FC236}">
                <a16:creationId xmlns:a16="http://schemas.microsoft.com/office/drawing/2014/main" id="{01726AD4-C05D-42A0-902F-B71BA2045D0E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27">
            <a:extLst>
              <a:ext uri="{FF2B5EF4-FFF2-40B4-BE49-F238E27FC236}">
                <a16:creationId xmlns:a16="http://schemas.microsoft.com/office/drawing/2014/main" id="{0F6B0291-8FE9-4C77-A42F-B13C85CAF7B6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3</a:t>
            </a:r>
          </a:p>
        </p:txBody>
      </p:sp>
      <p:sp>
        <p:nvSpPr>
          <p:cNvPr id="5" name="text-28">
            <a:extLst>
              <a:ext uri="{FF2B5EF4-FFF2-40B4-BE49-F238E27FC236}">
                <a16:creationId xmlns:a16="http://schemas.microsoft.com/office/drawing/2014/main" id="{31A345C2-C8FA-4378-9D11-12D9456DD8FA}"/>
              </a:ext>
            </a:extLst>
          </p:cNvPr>
          <p:cNvSpPr>
            <a:spLocks noGrp="1"/>
          </p:cNvSpPr>
          <p:nvPr/>
        </p:nvSpPr>
        <p:spPr>
          <a:xfrm>
            <a:off x="533400" y="1257300"/>
            <a:ext cx="111252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007D83"/>
                </a:solidFill>
              </a:rPr>
              <a:t>Корень</a:t>
            </a:r>
            <a:r>
              <a:t> – это главная значимая часть слова, в которой заключено его основное лексическое значение. В родственных (однокоренных) словах корень одинаков.</a:t>
            </a:r>
          </a:p>
        </p:txBody>
      </p:sp>
      <p:sp>
        <p:nvSpPr>
          <p:cNvPr id="6" name="surface-29">
            <a:extLst>
              <a:ext uri="{FF2B5EF4-FFF2-40B4-BE49-F238E27FC236}">
                <a16:creationId xmlns:a16="http://schemas.microsoft.com/office/drawing/2014/main" id="{8955F092-0629-4144-AE24-8A6DC6E54B74}"/>
              </a:ext>
            </a:extLst>
          </p:cNvPr>
          <p:cNvSpPr>
            <a:spLocks noGrp="1"/>
          </p:cNvSpPr>
          <p:nvPr/>
        </p:nvSpPr>
        <p:spPr>
          <a:xfrm>
            <a:off x="533400" y="2638425"/>
            <a:ext cx="11125200" cy="1066800"/>
          </a:xfrm>
          <a:prstGeom prst="roundRect">
            <a:avLst>
              <a:gd name="adj" fmla="val 16071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7" name="text-30">
            <a:extLst>
              <a:ext uri="{FF2B5EF4-FFF2-40B4-BE49-F238E27FC236}">
                <a16:creationId xmlns:a16="http://schemas.microsoft.com/office/drawing/2014/main" id="{818157AF-FFD9-4EBD-8A04-C4AF79CCC69D}"/>
              </a:ext>
            </a:extLst>
          </p:cNvPr>
          <p:cNvSpPr>
            <a:spLocks noGrp="1"/>
          </p:cNvSpPr>
          <p:nvPr/>
        </p:nvSpPr>
        <p:spPr>
          <a:xfrm>
            <a:off x="1371600" y="2971800"/>
            <a:ext cx="778383" cy="6629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007D83"/>
                </a:solidFill>
              </a:rPr>
              <a:t>сад</a:t>
            </a:r>
          </a:p>
        </p:txBody>
      </p:sp>
      <p:sp>
        <p:nvSpPr>
          <p:cNvPr id="8" name="root-31">
            <a:extLst>
              <a:ext uri="{FF2B5EF4-FFF2-40B4-BE49-F238E27FC236}">
                <a16:creationId xmlns:a16="http://schemas.microsoft.com/office/drawing/2014/main" id="{E6872532-4FFD-45B0-B443-918F0BD49F70}"/>
              </a:ext>
            </a:extLst>
          </p:cNvPr>
          <p:cNvSpPr>
            <a:spLocks noGrp="1"/>
          </p:cNvSpPr>
          <p:nvPr/>
        </p:nvSpPr>
        <p:spPr>
          <a:xfrm>
            <a:off x="1371600" y="2828925"/>
            <a:ext cx="683133" cy="190500"/>
          </a:xfrm>
          <a:custGeom>
            <a:avLst/>
            <a:gdLst/>
            <a:ahLst/>
            <a:cxnLst/>
            <a:rect l="0" t="0" r="0" b="0"/>
            <a:pathLst>
              <a:path w="683133" h="190500">
                <a:moveTo>
                  <a:pt x="0" y="190500"/>
                </a:moveTo>
                <a:cubicBezTo>
                  <a:pt x="0" y="-47625"/>
                  <a:pt x="683133" y="-47625"/>
                  <a:pt x="683133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9" name="text-32">
            <a:extLst>
              <a:ext uri="{FF2B5EF4-FFF2-40B4-BE49-F238E27FC236}">
                <a16:creationId xmlns:a16="http://schemas.microsoft.com/office/drawing/2014/main" id="{60B896D5-FB6E-469E-8F9D-964783882069}"/>
              </a:ext>
            </a:extLst>
          </p:cNvPr>
          <p:cNvSpPr>
            <a:spLocks noGrp="1"/>
          </p:cNvSpPr>
          <p:nvPr/>
        </p:nvSpPr>
        <p:spPr>
          <a:xfrm>
            <a:off x="4457700" y="2971800"/>
            <a:ext cx="1790129" cy="6629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007D83"/>
                </a:solidFill>
              </a:rPr>
              <a:t>сад</a:t>
            </a:r>
            <a:r>
              <a:t>овый</a:t>
            </a:r>
          </a:p>
        </p:txBody>
      </p:sp>
      <p:sp>
        <p:nvSpPr>
          <p:cNvPr id="10" name="root-33">
            <a:extLst>
              <a:ext uri="{FF2B5EF4-FFF2-40B4-BE49-F238E27FC236}">
                <a16:creationId xmlns:a16="http://schemas.microsoft.com/office/drawing/2014/main" id="{F0C5CB0A-01E9-4F25-BA35-E2315243102C}"/>
              </a:ext>
            </a:extLst>
          </p:cNvPr>
          <p:cNvSpPr>
            <a:spLocks noGrp="1"/>
          </p:cNvSpPr>
          <p:nvPr/>
        </p:nvSpPr>
        <p:spPr>
          <a:xfrm>
            <a:off x="4457700" y="2828925"/>
            <a:ext cx="683133" cy="190500"/>
          </a:xfrm>
          <a:custGeom>
            <a:avLst/>
            <a:gdLst/>
            <a:ahLst/>
            <a:cxnLst/>
            <a:rect l="0" t="0" r="0" b="0"/>
            <a:pathLst>
              <a:path w="683133" h="190500">
                <a:moveTo>
                  <a:pt x="0" y="190500"/>
                </a:moveTo>
                <a:cubicBezTo>
                  <a:pt x="0" y="-47625"/>
                  <a:pt x="683133" y="-47625"/>
                  <a:pt x="683133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1" name="text-34">
            <a:extLst>
              <a:ext uri="{FF2B5EF4-FFF2-40B4-BE49-F238E27FC236}">
                <a16:creationId xmlns:a16="http://schemas.microsoft.com/office/drawing/2014/main" id="{794FF116-C936-4F5A-A7D0-D9C902127234}"/>
              </a:ext>
            </a:extLst>
          </p:cNvPr>
          <p:cNvSpPr>
            <a:spLocks noGrp="1"/>
          </p:cNvSpPr>
          <p:nvPr/>
        </p:nvSpPr>
        <p:spPr>
          <a:xfrm>
            <a:off x="8763000" y="2971800"/>
            <a:ext cx="1896428" cy="6629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6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по</a:t>
            </a:r>
            <a:r>
              <a:rPr b="1">
                <a:solidFill>
                  <a:srgbClr val="007D83"/>
                </a:solidFill>
              </a:rPr>
              <a:t>сад</a:t>
            </a:r>
            <a:r>
              <a:t>ить</a:t>
            </a:r>
          </a:p>
        </p:txBody>
      </p:sp>
      <p:sp>
        <p:nvSpPr>
          <p:cNvPr id="12" name="root-35">
            <a:extLst>
              <a:ext uri="{FF2B5EF4-FFF2-40B4-BE49-F238E27FC236}">
                <a16:creationId xmlns:a16="http://schemas.microsoft.com/office/drawing/2014/main" id="{A0E11536-8D1B-410C-ABD8-8189A6EDA9A7}"/>
              </a:ext>
            </a:extLst>
          </p:cNvPr>
          <p:cNvSpPr>
            <a:spLocks noGrp="1"/>
          </p:cNvSpPr>
          <p:nvPr/>
        </p:nvSpPr>
        <p:spPr>
          <a:xfrm>
            <a:off x="9242107" y="2828925"/>
            <a:ext cx="683133" cy="190500"/>
          </a:xfrm>
          <a:custGeom>
            <a:avLst/>
            <a:gdLst/>
            <a:ahLst/>
            <a:cxnLst/>
            <a:rect l="0" t="0" r="0" b="0"/>
            <a:pathLst>
              <a:path w="683133" h="190500">
                <a:moveTo>
                  <a:pt x="0" y="190500"/>
                </a:moveTo>
                <a:cubicBezTo>
                  <a:pt x="0" y="-47625"/>
                  <a:pt x="683133" y="-47625"/>
                  <a:pt x="683133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3" name="line-36">
            <a:extLst>
              <a:ext uri="{FF2B5EF4-FFF2-40B4-BE49-F238E27FC236}">
                <a16:creationId xmlns:a16="http://schemas.microsoft.com/office/drawing/2014/main" id="{9E31776C-0ACD-4C7F-9742-8CA6AFA31EAD}"/>
              </a:ext>
            </a:extLst>
          </p:cNvPr>
          <p:cNvSpPr>
            <a:spLocks noGrp="1"/>
          </p:cNvSpPr>
          <p:nvPr/>
        </p:nvSpPr>
        <p:spPr>
          <a:xfrm>
            <a:off x="2571750" y="3305175"/>
            <a:ext cx="1571625" cy="9525"/>
          </a:xfrm>
          <a:custGeom>
            <a:avLst/>
            <a:gdLst/>
            <a:ahLst/>
            <a:cxnLst/>
            <a:rect l="0" t="0" r="0" b="0"/>
            <a:pathLst>
              <a:path w="1571625" h="9525">
                <a:moveTo>
                  <a:pt x="0" y="0"/>
                </a:moveTo>
                <a:lnTo>
                  <a:pt x="1571625" y="0"/>
                </a:lnTo>
              </a:path>
            </a:pathLst>
          </a:custGeom>
          <a:noFill/>
          <a:ln w="19050">
            <a:solidFill>
              <a:srgbClr val="CFD9D5"/>
            </a:solidFill>
          </a:ln>
        </p:spPr>
      </p:sp>
      <p:sp>
        <p:nvSpPr>
          <p:cNvPr id="14" name="line-37">
            <a:extLst>
              <a:ext uri="{FF2B5EF4-FFF2-40B4-BE49-F238E27FC236}">
                <a16:creationId xmlns:a16="http://schemas.microsoft.com/office/drawing/2014/main" id="{61225999-A57D-472C-9B00-91E5622F54E2}"/>
              </a:ext>
            </a:extLst>
          </p:cNvPr>
          <p:cNvSpPr>
            <a:spLocks noGrp="1"/>
          </p:cNvSpPr>
          <p:nvPr/>
        </p:nvSpPr>
        <p:spPr>
          <a:xfrm>
            <a:off x="6762750" y="3305175"/>
            <a:ext cx="1685925" cy="9525"/>
          </a:xfrm>
          <a:custGeom>
            <a:avLst/>
            <a:gdLst/>
            <a:ahLst/>
            <a:cxnLst/>
            <a:rect l="0" t="0" r="0" b="0"/>
            <a:pathLst>
              <a:path w="1685925" h="9525">
                <a:moveTo>
                  <a:pt x="0" y="0"/>
                </a:moveTo>
                <a:lnTo>
                  <a:pt x="1685925" y="0"/>
                </a:lnTo>
              </a:path>
            </a:pathLst>
          </a:custGeom>
          <a:noFill/>
          <a:ln w="19050">
            <a:solidFill>
              <a:srgbClr val="CFD9D5"/>
            </a:solidFill>
          </a:ln>
        </p:spPr>
      </p:sp>
      <p:sp>
        <p:nvSpPr>
          <p:cNvPr id="15" name="text-38">
            <a:extLst>
              <a:ext uri="{FF2B5EF4-FFF2-40B4-BE49-F238E27FC236}">
                <a16:creationId xmlns:a16="http://schemas.microsoft.com/office/drawing/2014/main" id="{76CECA90-2319-4C6B-9B75-701A3CBDD938}"/>
              </a:ext>
            </a:extLst>
          </p:cNvPr>
          <p:cNvSpPr>
            <a:spLocks noGrp="1"/>
          </p:cNvSpPr>
          <p:nvPr/>
        </p:nvSpPr>
        <p:spPr>
          <a:xfrm>
            <a:off x="533400" y="3990975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D64E36"/>
                </a:solidFill>
              </a:rPr>
              <a:t>Орфограмма</a:t>
            </a:r>
            <a:r>
              <a:t> – это написание в слове, которое соответствует определённому орфографическому правилу.</a:t>
            </a:r>
          </a:p>
        </p:txBody>
      </p:sp>
      <p:sp>
        <p:nvSpPr>
          <p:cNvPr id="16" name="surface-39">
            <a:extLst>
              <a:ext uri="{FF2B5EF4-FFF2-40B4-BE49-F238E27FC236}">
                <a16:creationId xmlns:a16="http://schemas.microsoft.com/office/drawing/2014/main" id="{329C0215-37C6-4276-9FB1-B2C81EB046EF}"/>
              </a:ext>
            </a:extLst>
          </p:cNvPr>
          <p:cNvSpPr>
            <a:spLocks noGrp="1"/>
          </p:cNvSpPr>
          <p:nvPr/>
        </p:nvSpPr>
        <p:spPr>
          <a:xfrm>
            <a:off x="533400" y="5238750"/>
            <a:ext cx="11125200" cy="885825"/>
          </a:xfrm>
          <a:prstGeom prst="roundRect">
            <a:avLst>
              <a:gd name="adj" fmla="val 17204"/>
            </a:avLst>
          </a:prstGeom>
          <a:solidFill>
            <a:srgbClr val="FFFFFF"/>
          </a:solidFill>
          <a:ln w="9525">
            <a:solidFill>
              <a:srgbClr val="CFD9D5"/>
            </a:solidFill>
          </a:ln>
        </p:spPr>
      </p:sp>
      <p:sp>
        <p:nvSpPr>
          <p:cNvPr id="17" name="text-40">
            <a:extLst>
              <a:ext uri="{FF2B5EF4-FFF2-40B4-BE49-F238E27FC236}">
                <a16:creationId xmlns:a16="http://schemas.microsoft.com/office/drawing/2014/main" id="{73895E83-9087-4596-8E00-7D2F05B050D9}"/>
              </a:ext>
            </a:extLst>
          </p:cNvPr>
          <p:cNvSpPr>
            <a:spLocks noGrp="1"/>
          </p:cNvSpPr>
          <p:nvPr/>
        </p:nvSpPr>
        <p:spPr>
          <a:xfrm>
            <a:off x="762000" y="5410200"/>
            <a:ext cx="106680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Орфограмма «</a:t>
            </a:r>
            <a:r>
              <a:rPr b="1">
                <a:solidFill>
                  <a:srgbClr val="17384D"/>
                </a:solidFill>
              </a:rPr>
              <a:t>П</a:t>
            </a:r>
            <a:r>
              <a:t>роверяемая согласная в корне». Мы пишем </a:t>
            </a:r>
            <a:r>
              <a:rPr b="1" u="sng">
                <a:solidFill>
                  <a:srgbClr val="D64E36"/>
                </a:solidFill>
              </a:rPr>
              <a:t>Б</a:t>
            </a:r>
            <a:r>
              <a:t>, а слышим </a:t>
            </a:r>
            <a:r>
              <a:rPr b="1">
                <a:solidFill>
                  <a:srgbClr val="17384D"/>
                </a:solidFill>
              </a:rPr>
              <a:t>П</a:t>
            </a:r>
            <a:r>
              <a:t> (дуб).</a:t>
            </a:r>
          </a:p>
        </p:txBody>
      </p:sp>
    </p:spTree>
    <p:extLst>
      <p:ext uri="{BB962C8B-B14F-4D97-AF65-F5344CB8AC3E}">
        <p14:creationId xmlns:p14="http://schemas.microsoft.com/office/powerpoint/2010/main" val="1570992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-41">
            <a:extLst>
              <a:ext uri="{FF2B5EF4-FFF2-40B4-BE49-F238E27FC236}">
                <a16:creationId xmlns:a16="http://schemas.microsoft.com/office/drawing/2014/main" id="{D0BBD884-5BE3-49DA-BEEF-6F8639CC68DB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67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Проверяемые согласные в корне</a:t>
            </a:r>
          </a:p>
        </p:txBody>
      </p:sp>
      <p:sp>
        <p:nvSpPr>
          <p:cNvPr id="2" name="line-42">
            <a:extLst>
              <a:ext uri="{FF2B5EF4-FFF2-40B4-BE49-F238E27FC236}">
                <a16:creationId xmlns:a16="http://schemas.microsoft.com/office/drawing/2014/main" id="{780F7C15-50AA-4A27-AD3A-0DE13DEDF379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" name="text-43">
            <a:extLst>
              <a:ext uri="{FF2B5EF4-FFF2-40B4-BE49-F238E27FC236}">
                <a16:creationId xmlns:a16="http://schemas.microsoft.com/office/drawing/2014/main" id="{B3D19E7C-9191-40FA-8F68-1F3699A2A86F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44">
            <a:extLst>
              <a:ext uri="{FF2B5EF4-FFF2-40B4-BE49-F238E27FC236}">
                <a16:creationId xmlns:a16="http://schemas.microsoft.com/office/drawing/2014/main" id="{0FC99FDB-8FB9-4893-8357-307E61C38E47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4</a:t>
            </a:r>
          </a:p>
        </p:txBody>
      </p:sp>
      <p:sp>
        <p:nvSpPr>
          <p:cNvPr id="5" name="text-45">
            <a:extLst>
              <a:ext uri="{FF2B5EF4-FFF2-40B4-BE49-F238E27FC236}">
                <a16:creationId xmlns:a16="http://schemas.microsoft.com/office/drawing/2014/main" id="{582A7DDE-211F-462C-805D-DEEB9947446C}"/>
              </a:ext>
            </a:extLst>
          </p:cNvPr>
          <p:cNvSpPr>
            <a:spLocks noGrp="1"/>
          </p:cNvSpPr>
          <p:nvPr/>
        </p:nvSpPr>
        <p:spPr>
          <a:xfrm>
            <a:off x="533400" y="1219200"/>
            <a:ext cx="111252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Сомнительную согласную нужно проверить. Для этого </a:t>
            </a:r>
            <a:r>
              <a:rPr b="1">
                <a:solidFill>
                  <a:srgbClr val="007D83"/>
                </a:solidFill>
              </a:rPr>
              <a:t>измените слово</a:t>
            </a:r>
            <a:r>
              <a:t> или </a:t>
            </a:r>
            <a:r>
              <a:rPr b="1">
                <a:solidFill>
                  <a:srgbClr val="007D83"/>
                </a:solidFill>
              </a:rPr>
              <a:t>подберите однокоренное слово</a:t>
            </a:r>
            <a:r>
              <a:t>, чтобы после согласной стояла </a:t>
            </a:r>
            <a:r>
              <a:rPr b="1" u="sng">
                <a:solidFill>
                  <a:srgbClr val="007D83"/>
                </a:solidFill>
              </a:rPr>
              <a:t>гласная</a:t>
            </a:r>
            <a:r>
              <a:t> или </a:t>
            </a:r>
            <a:r>
              <a:rPr b="1" u="sng">
                <a:solidFill>
                  <a:srgbClr val="007D83"/>
                </a:solidFill>
              </a:rPr>
              <a:t>звонкий согласный</a:t>
            </a:r>
            <a:r>
              <a:t>.</a:t>
            </a:r>
          </a:p>
        </p:txBody>
      </p:sp>
      <p:sp>
        <p:nvSpPr>
          <p:cNvPr id="6" name="line-46">
            <a:extLst>
              <a:ext uri="{FF2B5EF4-FFF2-40B4-BE49-F238E27FC236}">
                <a16:creationId xmlns:a16="http://schemas.microsoft.com/office/drawing/2014/main" id="{87C60DE7-3AB7-43D1-9590-4A0F04562B0E}"/>
              </a:ext>
            </a:extLst>
          </p:cNvPr>
          <p:cNvSpPr>
            <a:spLocks noGrp="1"/>
          </p:cNvSpPr>
          <p:nvPr/>
        </p:nvSpPr>
        <p:spPr>
          <a:xfrm>
            <a:off x="6096000" y="2686050"/>
            <a:ext cx="9525" cy="2457450"/>
          </a:xfrm>
          <a:custGeom>
            <a:avLst/>
            <a:gdLst/>
            <a:ahLst/>
            <a:cxnLst/>
            <a:rect l="0" t="0" r="0" b="0"/>
            <a:pathLst>
              <a:path w="9525" h="2457450">
                <a:moveTo>
                  <a:pt x="0" y="0"/>
                </a:moveTo>
                <a:lnTo>
                  <a:pt x="0" y="2457450"/>
                </a:lnTo>
              </a:path>
            </a:pathLst>
          </a:custGeom>
          <a:noFill/>
          <a:ln w="19050">
            <a:solidFill>
              <a:srgbClr val="CFD9D5"/>
            </a:solidFill>
          </a:ln>
        </p:spPr>
      </p:sp>
      <p:sp>
        <p:nvSpPr>
          <p:cNvPr id="7" name="text-47">
            <a:extLst>
              <a:ext uri="{FF2B5EF4-FFF2-40B4-BE49-F238E27FC236}">
                <a16:creationId xmlns:a16="http://schemas.microsoft.com/office/drawing/2014/main" id="{8C10E4C0-E01B-4A3D-A32D-74A3F8B3CC1C}"/>
              </a:ext>
            </a:extLst>
          </p:cNvPr>
          <p:cNvSpPr>
            <a:spLocks noGrp="1"/>
          </p:cNvSpPr>
          <p:nvPr/>
        </p:nvSpPr>
        <p:spPr>
          <a:xfrm>
            <a:off x="828675" y="3048000"/>
            <a:ext cx="788194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Ду</a:t>
            </a:r>
            <a:r>
              <a:rPr b="1" u="sng">
                <a:solidFill>
                  <a:srgbClr val="D64E36"/>
                </a:solidFill>
              </a:rPr>
              <a:t>п</a:t>
            </a:r>
          </a:p>
        </p:txBody>
      </p:sp>
      <p:sp>
        <p:nvSpPr>
          <p:cNvPr id="8" name="root-48">
            <a:extLst>
              <a:ext uri="{FF2B5EF4-FFF2-40B4-BE49-F238E27FC236}">
                <a16:creationId xmlns:a16="http://schemas.microsoft.com/office/drawing/2014/main" id="{7624EDCC-9F66-48C8-BEA0-2507AE69DE1D}"/>
              </a:ext>
            </a:extLst>
          </p:cNvPr>
          <p:cNvSpPr>
            <a:spLocks noGrp="1"/>
          </p:cNvSpPr>
          <p:nvPr/>
        </p:nvSpPr>
        <p:spPr>
          <a:xfrm>
            <a:off x="828675" y="2905125"/>
            <a:ext cx="692944" cy="190500"/>
          </a:xfrm>
          <a:custGeom>
            <a:avLst/>
            <a:gdLst/>
            <a:ahLst/>
            <a:cxnLst/>
            <a:rect l="0" t="0" r="0" b="0"/>
            <a:pathLst>
              <a:path w="692944" h="190500">
                <a:moveTo>
                  <a:pt x="0" y="190500"/>
                </a:moveTo>
                <a:cubicBezTo>
                  <a:pt x="0" y="-47625"/>
                  <a:pt x="692944" y="-47625"/>
                  <a:pt x="692944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9" name="line-49">
            <a:extLst>
              <a:ext uri="{FF2B5EF4-FFF2-40B4-BE49-F238E27FC236}">
                <a16:creationId xmlns:a16="http://schemas.microsoft.com/office/drawing/2014/main" id="{3C47D214-5A40-4D49-87BE-E997A9219847}"/>
              </a:ext>
            </a:extLst>
          </p:cNvPr>
          <p:cNvSpPr>
            <a:spLocks noGrp="1"/>
          </p:cNvSpPr>
          <p:nvPr/>
        </p:nvSpPr>
        <p:spPr>
          <a:xfrm>
            <a:off x="1933575" y="3333750"/>
            <a:ext cx="619125" cy="9525"/>
          </a:xfrm>
          <a:custGeom>
            <a:avLst/>
            <a:gdLst/>
            <a:ahLst/>
            <a:cxnLst/>
            <a:rect l="0" t="0" r="0" b="0"/>
            <a:pathLst>
              <a:path w="619125" h="9525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687F87"/>
            </a:solidFill>
          </a:ln>
        </p:spPr>
      </p:sp>
      <p:sp>
        <p:nvSpPr>
          <p:cNvPr id="10" name="line-50">
            <a:extLst>
              <a:ext uri="{FF2B5EF4-FFF2-40B4-BE49-F238E27FC236}">
                <a16:creationId xmlns:a16="http://schemas.microsoft.com/office/drawing/2014/main" id="{BEF9B2AB-272E-4B3F-82A7-322EE389E8A2}"/>
              </a:ext>
            </a:extLst>
          </p:cNvPr>
          <p:cNvSpPr>
            <a:spLocks noGrp="1"/>
          </p:cNvSpPr>
          <p:nvPr/>
        </p:nvSpPr>
        <p:spPr>
          <a:xfrm>
            <a:off x="2466975" y="3276600"/>
            <a:ext cx="85725" cy="57150"/>
          </a:xfrm>
          <a:custGeom>
            <a:avLst/>
            <a:gdLst/>
            <a:ahLst/>
            <a:cxnLst/>
            <a:rect l="0" t="0" r="0" b="0"/>
            <a:pathLst>
              <a:path w="85725" h="57150">
                <a:moveTo>
                  <a:pt x="0" y="0"/>
                </a:moveTo>
                <a:lnTo>
                  <a:pt x="85725" y="57150"/>
                </a:lnTo>
              </a:path>
            </a:pathLst>
          </a:custGeom>
          <a:noFill/>
          <a:ln w="19050">
            <a:solidFill>
              <a:srgbClr val="687F87"/>
            </a:solidFill>
          </a:ln>
        </p:spPr>
      </p:sp>
      <p:sp>
        <p:nvSpPr>
          <p:cNvPr id="11" name="line-51">
            <a:extLst>
              <a:ext uri="{FF2B5EF4-FFF2-40B4-BE49-F238E27FC236}">
                <a16:creationId xmlns:a16="http://schemas.microsoft.com/office/drawing/2014/main" id="{B4488BD7-1DA8-4E47-8C1E-0948FC536D32}"/>
              </a:ext>
            </a:extLst>
          </p:cNvPr>
          <p:cNvSpPr>
            <a:spLocks noGrp="1"/>
          </p:cNvSpPr>
          <p:nvPr/>
        </p:nvSpPr>
        <p:spPr>
          <a:xfrm>
            <a:off x="2466975" y="3333750"/>
            <a:ext cx="85725" cy="57150"/>
          </a:xfrm>
          <a:custGeom>
            <a:avLst/>
            <a:gdLst/>
            <a:ahLst/>
            <a:cxnLst/>
            <a:rect l="0" t="0" r="0" b="0"/>
            <a:pathLst>
              <a:path w="85725" h="57150">
                <a:moveTo>
                  <a:pt x="0" y="57150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687F87"/>
            </a:solidFill>
          </a:ln>
        </p:spPr>
      </p:sp>
      <p:sp>
        <p:nvSpPr>
          <p:cNvPr id="12" name="text-52">
            <a:extLst>
              <a:ext uri="{FF2B5EF4-FFF2-40B4-BE49-F238E27FC236}">
                <a16:creationId xmlns:a16="http://schemas.microsoft.com/office/drawing/2014/main" id="{1737CA9C-637D-43EC-89F5-7A5E07C53B85}"/>
              </a:ext>
            </a:extLst>
          </p:cNvPr>
          <p:cNvSpPr>
            <a:spLocks noGrp="1"/>
          </p:cNvSpPr>
          <p:nvPr/>
        </p:nvSpPr>
        <p:spPr>
          <a:xfrm>
            <a:off x="2952750" y="3048000"/>
            <a:ext cx="895064" cy="7181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Ду</a:t>
            </a:r>
            <a:r>
              <a:rPr b="1" u="sng">
                <a:solidFill>
                  <a:srgbClr val="D64E36"/>
                </a:solidFill>
              </a:rPr>
              <a:t>б</a:t>
            </a:r>
          </a:p>
        </p:txBody>
      </p:sp>
      <p:sp>
        <p:nvSpPr>
          <p:cNvPr id="13" name="root-53">
            <a:extLst>
              <a:ext uri="{FF2B5EF4-FFF2-40B4-BE49-F238E27FC236}">
                <a16:creationId xmlns:a16="http://schemas.microsoft.com/office/drawing/2014/main" id="{3C8ED8A6-915D-48AC-9777-858EB83EDFE9}"/>
              </a:ext>
            </a:extLst>
          </p:cNvPr>
          <p:cNvSpPr>
            <a:spLocks noGrp="1"/>
          </p:cNvSpPr>
          <p:nvPr/>
        </p:nvSpPr>
        <p:spPr>
          <a:xfrm>
            <a:off x="2952750" y="2905125"/>
            <a:ext cx="799814" cy="190500"/>
          </a:xfrm>
          <a:custGeom>
            <a:avLst/>
            <a:gdLst/>
            <a:ahLst/>
            <a:cxnLst/>
            <a:rect l="0" t="0" r="0" b="0"/>
            <a:pathLst>
              <a:path w="799814" h="190500">
                <a:moveTo>
                  <a:pt x="0" y="190500"/>
                </a:moveTo>
                <a:cubicBezTo>
                  <a:pt x="0" y="-47625"/>
                  <a:pt x="799814" y="-47625"/>
                  <a:pt x="799814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4" name="text-54">
            <a:extLst>
              <a:ext uri="{FF2B5EF4-FFF2-40B4-BE49-F238E27FC236}">
                <a16:creationId xmlns:a16="http://schemas.microsoft.com/office/drawing/2014/main" id="{34EC84C1-9E8F-4B78-BF0E-8B5E69573503}"/>
              </a:ext>
            </a:extLst>
          </p:cNvPr>
          <p:cNvSpPr>
            <a:spLocks noGrp="1"/>
          </p:cNvSpPr>
          <p:nvPr/>
        </p:nvSpPr>
        <p:spPr>
          <a:xfrm>
            <a:off x="2943225" y="4295775"/>
            <a:ext cx="1247680" cy="7181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Ду</a:t>
            </a:r>
            <a:r>
              <a:rPr b="1" u="sng">
                <a:solidFill>
                  <a:srgbClr val="D64E36"/>
                </a:solidFill>
              </a:rPr>
              <a:t>б</a:t>
            </a:r>
            <a:r>
              <a:rPr b="1" u="sng">
                <a:solidFill>
                  <a:srgbClr val="007D83"/>
                </a:solidFill>
              </a:rPr>
              <a:t>ы</a:t>
            </a:r>
          </a:p>
        </p:txBody>
      </p:sp>
      <p:sp>
        <p:nvSpPr>
          <p:cNvPr id="15" name="root-55">
            <a:extLst>
              <a:ext uri="{FF2B5EF4-FFF2-40B4-BE49-F238E27FC236}">
                <a16:creationId xmlns:a16="http://schemas.microsoft.com/office/drawing/2014/main" id="{0AEC8903-1070-496F-A9EE-E68A77E92843}"/>
              </a:ext>
            </a:extLst>
          </p:cNvPr>
          <p:cNvSpPr>
            <a:spLocks noGrp="1"/>
          </p:cNvSpPr>
          <p:nvPr/>
        </p:nvSpPr>
        <p:spPr>
          <a:xfrm>
            <a:off x="2943225" y="4152900"/>
            <a:ext cx="799814" cy="190500"/>
          </a:xfrm>
          <a:custGeom>
            <a:avLst/>
            <a:gdLst/>
            <a:ahLst/>
            <a:cxnLst/>
            <a:rect l="0" t="0" r="0" b="0"/>
            <a:pathLst>
              <a:path w="799814" h="190500">
                <a:moveTo>
                  <a:pt x="0" y="190500"/>
                </a:moveTo>
                <a:cubicBezTo>
                  <a:pt x="0" y="-47625"/>
                  <a:pt x="799814" y="-47625"/>
                  <a:pt x="799814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6" name="line-56">
            <a:extLst>
              <a:ext uri="{FF2B5EF4-FFF2-40B4-BE49-F238E27FC236}">
                <a16:creationId xmlns:a16="http://schemas.microsoft.com/office/drawing/2014/main" id="{A9CF7D45-BBA8-4C2A-9ED4-1FD8C9C94F87}"/>
              </a:ext>
            </a:extLst>
          </p:cNvPr>
          <p:cNvSpPr>
            <a:spLocks noGrp="1"/>
          </p:cNvSpPr>
          <p:nvPr/>
        </p:nvSpPr>
        <p:spPr>
          <a:xfrm>
            <a:off x="3448050" y="3762375"/>
            <a:ext cx="9525" cy="314325"/>
          </a:xfrm>
          <a:custGeom>
            <a:avLst/>
            <a:gdLst/>
            <a:ahLst/>
            <a:cxnLst/>
            <a:rect l="0" t="0" r="0" b="0"/>
            <a:pathLst>
              <a:path w="9525" h="314325">
                <a:moveTo>
                  <a:pt x="0" y="0"/>
                </a:moveTo>
                <a:lnTo>
                  <a:pt x="0" y="314325"/>
                </a:ln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7" name="text-57">
            <a:extLst>
              <a:ext uri="{FF2B5EF4-FFF2-40B4-BE49-F238E27FC236}">
                <a16:creationId xmlns:a16="http://schemas.microsoft.com/office/drawing/2014/main" id="{740A7FB3-D54A-46BB-A6D4-2E266B2ED125}"/>
              </a:ext>
            </a:extLst>
          </p:cNvPr>
          <p:cNvSpPr>
            <a:spLocks noGrp="1"/>
          </p:cNvSpPr>
          <p:nvPr/>
        </p:nvSpPr>
        <p:spPr>
          <a:xfrm>
            <a:off x="6505575" y="3048000"/>
            <a:ext cx="1318355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Моро</a:t>
            </a:r>
            <a:r>
              <a:rPr b="1" u="sng">
                <a:solidFill>
                  <a:srgbClr val="D64E36"/>
                </a:solidFill>
              </a:rPr>
              <a:t>с</a:t>
            </a:r>
          </a:p>
        </p:txBody>
      </p:sp>
      <p:sp>
        <p:nvSpPr>
          <p:cNvPr id="18" name="root-58">
            <a:extLst>
              <a:ext uri="{FF2B5EF4-FFF2-40B4-BE49-F238E27FC236}">
                <a16:creationId xmlns:a16="http://schemas.microsoft.com/office/drawing/2014/main" id="{E27B3A0A-1102-4A46-92BC-8FC52D55AF8B}"/>
              </a:ext>
            </a:extLst>
          </p:cNvPr>
          <p:cNvSpPr>
            <a:spLocks noGrp="1"/>
          </p:cNvSpPr>
          <p:nvPr/>
        </p:nvSpPr>
        <p:spPr>
          <a:xfrm>
            <a:off x="6505575" y="2905125"/>
            <a:ext cx="1223105" cy="190500"/>
          </a:xfrm>
          <a:custGeom>
            <a:avLst/>
            <a:gdLst/>
            <a:ahLst/>
            <a:cxnLst/>
            <a:rect l="0" t="0" r="0" b="0"/>
            <a:pathLst>
              <a:path w="1223105" h="190500">
                <a:moveTo>
                  <a:pt x="0" y="190500"/>
                </a:moveTo>
                <a:cubicBezTo>
                  <a:pt x="0" y="-47625"/>
                  <a:pt x="1223105" y="-47625"/>
                  <a:pt x="1223105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9" name="line-59">
            <a:extLst>
              <a:ext uri="{FF2B5EF4-FFF2-40B4-BE49-F238E27FC236}">
                <a16:creationId xmlns:a16="http://schemas.microsoft.com/office/drawing/2014/main" id="{0862DE5B-A9DC-437C-9F15-D1E5A4E8E53D}"/>
              </a:ext>
            </a:extLst>
          </p:cNvPr>
          <p:cNvSpPr>
            <a:spLocks noGrp="1"/>
          </p:cNvSpPr>
          <p:nvPr/>
        </p:nvSpPr>
        <p:spPr>
          <a:xfrm>
            <a:off x="8039100" y="3333750"/>
            <a:ext cx="485775" cy="9525"/>
          </a:xfrm>
          <a:custGeom>
            <a:avLst/>
            <a:gdLst/>
            <a:ahLst/>
            <a:cxnLst/>
            <a:rect l="0" t="0" r="0" b="0"/>
            <a:pathLst>
              <a:path w="485775" h="9525">
                <a:moveTo>
                  <a:pt x="0" y="0"/>
                </a:moveTo>
                <a:lnTo>
                  <a:pt x="485775" y="0"/>
                </a:lnTo>
              </a:path>
            </a:pathLst>
          </a:custGeom>
          <a:noFill/>
          <a:ln w="19050">
            <a:solidFill>
              <a:srgbClr val="687F87"/>
            </a:solidFill>
          </a:ln>
        </p:spPr>
      </p:sp>
      <p:sp>
        <p:nvSpPr>
          <p:cNvPr id="20" name="line-60">
            <a:extLst>
              <a:ext uri="{FF2B5EF4-FFF2-40B4-BE49-F238E27FC236}">
                <a16:creationId xmlns:a16="http://schemas.microsoft.com/office/drawing/2014/main" id="{7B9FDE54-A07E-4C22-9D44-50E92306EFF4}"/>
              </a:ext>
            </a:extLst>
          </p:cNvPr>
          <p:cNvSpPr>
            <a:spLocks noGrp="1"/>
          </p:cNvSpPr>
          <p:nvPr/>
        </p:nvSpPr>
        <p:spPr>
          <a:xfrm>
            <a:off x="8439150" y="3276600"/>
            <a:ext cx="85725" cy="57150"/>
          </a:xfrm>
          <a:custGeom>
            <a:avLst/>
            <a:gdLst/>
            <a:ahLst/>
            <a:cxnLst/>
            <a:rect l="0" t="0" r="0" b="0"/>
            <a:pathLst>
              <a:path w="85725" h="57150">
                <a:moveTo>
                  <a:pt x="0" y="0"/>
                </a:moveTo>
                <a:lnTo>
                  <a:pt x="85725" y="57150"/>
                </a:lnTo>
              </a:path>
            </a:pathLst>
          </a:custGeom>
          <a:noFill/>
          <a:ln w="19050">
            <a:solidFill>
              <a:srgbClr val="687F87"/>
            </a:solidFill>
          </a:ln>
        </p:spPr>
      </p:sp>
      <p:sp>
        <p:nvSpPr>
          <p:cNvPr id="21" name="line-61">
            <a:extLst>
              <a:ext uri="{FF2B5EF4-FFF2-40B4-BE49-F238E27FC236}">
                <a16:creationId xmlns:a16="http://schemas.microsoft.com/office/drawing/2014/main" id="{74C15173-1E3E-4C31-9115-B1169183982B}"/>
              </a:ext>
            </a:extLst>
          </p:cNvPr>
          <p:cNvSpPr>
            <a:spLocks noGrp="1"/>
          </p:cNvSpPr>
          <p:nvPr/>
        </p:nvSpPr>
        <p:spPr>
          <a:xfrm>
            <a:off x="8439150" y="3333750"/>
            <a:ext cx="85725" cy="57150"/>
          </a:xfrm>
          <a:custGeom>
            <a:avLst/>
            <a:gdLst/>
            <a:ahLst/>
            <a:cxnLst/>
            <a:rect l="0" t="0" r="0" b="0"/>
            <a:pathLst>
              <a:path w="85725" h="57150">
                <a:moveTo>
                  <a:pt x="0" y="57150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687F87"/>
            </a:solidFill>
          </a:ln>
        </p:spPr>
      </p:sp>
      <p:sp>
        <p:nvSpPr>
          <p:cNvPr id="22" name="text-62">
            <a:extLst>
              <a:ext uri="{FF2B5EF4-FFF2-40B4-BE49-F238E27FC236}">
                <a16:creationId xmlns:a16="http://schemas.microsoft.com/office/drawing/2014/main" id="{30A1F2F7-3644-4CB5-B021-97DAE8CB6940}"/>
              </a:ext>
            </a:extLst>
          </p:cNvPr>
          <p:cNvSpPr>
            <a:spLocks noGrp="1"/>
          </p:cNvSpPr>
          <p:nvPr/>
        </p:nvSpPr>
        <p:spPr>
          <a:xfrm>
            <a:off x="8867775" y="3048000"/>
            <a:ext cx="1512665" cy="7181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Моро</a:t>
            </a:r>
            <a:r>
              <a:rPr b="1" u="sng">
                <a:solidFill>
                  <a:srgbClr val="D64E36"/>
                </a:solidFill>
              </a:rPr>
              <a:t>з</a:t>
            </a:r>
          </a:p>
        </p:txBody>
      </p:sp>
      <p:sp>
        <p:nvSpPr>
          <p:cNvPr id="23" name="root-63">
            <a:extLst>
              <a:ext uri="{FF2B5EF4-FFF2-40B4-BE49-F238E27FC236}">
                <a16:creationId xmlns:a16="http://schemas.microsoft.com/office/drawing/2014/main" id="{E219455A-A07A-4D4F-A825-A7C4AD842688}"/>
              </a:ext>
            </a:extLst>
          </p:cNvPr>
          <p:cNvSpPr>
            <a:spLocks noGrp="1"/>
          </p:cNvSpPr>
          <p:nvPr/>
        </p:nvSpPr>
        <p:spPr>
          <a:xfrm>
            <a:off x="8867775" y="2905125"/>
            <a:ext cx="1417415" cy="190500"/>
          </a:xfrm>
          <a:custGeom>
            <a:avLst/>
            <a:gdLst/>
            <a:ahLst/>
            <a:cxnLst/>
            <a:rect l="0" t="0" r="0" b="0"/>
            <a:pathLst>
              <a:path w="1417415" h="190500">
                <a:moveTo>
                  <a:pt x="0" y="190500"/>
                </a:moveTo>
                <a:cubicBezTo>
                  <a:pt x="0" y="-47625"/>
                  <a:pt x="1417415" y="-47625"/>
                  <a:pt x="1417415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4" name="text-64">
            <a:extLst>
              <a:ext uri="{FF2B5EF4-FFF2-40B4-BE49-F238E27FC236}">
                <a16:creationId xmlns:a16="http://schemas.microsoft.com/office/drawing/2014/main" id="{54163149-B4A6-4189-8AFB-0BF93BC5F072}"/>
              </a:ext>
            </a:extLst>
          </p:cNvPr>
          <p:cNvSpPr>
            <a:spLocks noGrp="1"/>
          </p:cNvSpPr>
          <p:nvPr/>
        </p:nvSpPr>
        <p:spPr>
          <a:xfrm>
            <a:off x="8267700" y="4295775"/>
            <a:ext cx="2248662" cy="6767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6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Моро</a:t>
            </a:r>
            <a:r>
              <a:rPr b="1" u="sng">
                <a:solidFill>
                  <a:srgbClr val="D64E36"/>
                </a:solidFill>
              </a:rPr>
              <a:t>з</a:t>
            </a:r>
            <a:r>
              <a:rPr b="1" u="sng">
                <a:solidFill>
                  <a:srgbClr val="007D83"/>
                </a:solidFill>
              </a:rPr>
              <a:t>н</a:t>
            </a:r>
            <a:r>
              <a:t>ый</a:t>
            </a:r>
          </a:p>
        </p:txBody>
      </p:sp>
      <p:sp>
        <p:nvSpPr>
          <p:cNvPr id="25" name="root-65">
            <a:extLst>
              <a:ext uri="{FF2B5EF4-FFF2-40B4-BE49-F238E27FC236}">
                <a16:creationId xmlns:a16="http://schemas.microsoft.com/office/drawing/2014/main" id="{B5434857-B868-4E7F-BC85-7AC657F9F29A}"/>
              </a:ext>
            </a:extLst>
          </p:cNvPr>
          <p:cNvSpPr>
            <a:spLocks noGrp="1"/>
          </p:cNvSpPr>
          <p:nvPr/>
        </p:nvSpPr>
        <p:spPr>
          <a:xfrm>
            <a:off x="8267700" y="4152900"/>
            <a:ext cx="1335691" cy="190500"/>
          </a:xfrm>
          <a:custGeom>
            <a:avLst/>
            <a:gdLst/>
            <a:ahLst/>
            <a:cxnLst/>
            <a:rect l="0" t="0" r="0" b="0"/>
            <a:pathLst>
              <a:path w="1335691" h="190500">
                <a:moveTo>
                  <a:pt x="0" y="190500"/>
                </a:moveTo>
                <a:cubicBezTo>
                  <a:pt x="0" y="-47625"/>
                  <a:pt x="1335691" y="-47625"/>
                  <a:pt x="1335691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6" name="line-66">
            <a:extLst>
              <a:ext uri="{FF2B5EF4-FFF2-40B4-BE49-F238E27FC236}">
                <a16:creationId xmlns:a16="http://schemas.microsoft.com/office/drawing/2014/main" id="{E5023887-37B4-438D-91B9-39E1B61512E0}"/>
              </a:ext>
            </a:extLst>
          </p:cNvPr>
          <p:cNvSpPr>
            <a:spLocks noGrp="1"/>
          </p:cNvSpPr>
          <p:nvPr/>
        </p:nvSpPr>
        <p:spPr>
          <a:xfrm>
            <a:off x="9572625" y="3762375"/>
            <a:ext cx="9525" cy="314325"/>
          </a:xfrm>
          <a:custGeom>
            <a:avLst/>
            <a:gdLst/>
            <a:ahLst/>
            <a:cxnLst/>
            <a:rect l="0" t="0" r="0" b="0"/>
            <a:pathLst>
              <a:path w="9525" h="314325">
                <a:moveTo>
                  <a:pt x="0" y="0"/>
                </a:moveTo>
                <a:lnTo>
                  <a:pt x="0" y="314325"/>
                </a:ln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7" name="surface-67">
            <a:extLst>
              <a:ext uri="{FF2B5EF4-FFF2-40B4-BE49-F238E27FC236}">
                <a16:creationId xmlns:a16="http://schemas.microsoft.com/office/drawing/2014/main" id="{9C827AD8-287E-4763-AB9B-68180EDF60FF}"/>
              </a:ext>
            </a:extLst>
          </p:cNvPr>
          <p:cNvSpPr>
            <a:spLocks noGrp="1"/>
          </p:cNvSpPr>
          <p:nvPr/>
        </p:nvSpPr>
        <p:spPr>
          <a:xfrm>
            <a:off x="533400" y="5353050"/>
            <a:ext cx="11125200" cy="838200"/>
          </a:xfrm>
          <a:prstGeom prst="roundRect">
            <a:avLst>
              <a:gd name="adj" fmla="val 18182"/>
            </a:avLst>
          </a:prstGeom>
          <a:solidFill>
            <a:srgbClr val="17384D"/>
          </a:solidFill>
          <a:ln w="0">
            <a:noFill/>
          </a:ln>
        </p:spPr>
      </p:sp>
      <p:sp>
        <p:nvSpPr>
          <p:cNvPr id="28" name="text-68">
            <a:extLst>
              <a:ext uri="{FF2B5EF4-FFF2-40B4-BE49-F238E27FC236}">
                <a16:creationId xmlns:a16="http://schemas.microsoft.com/office/drawing/2014/main" id="{5CA7625E-3DBD-4FB5-9EDE-389EB20799A6}"/>
              </a:ext>
            </a:extLst>
          </p:cNvPr>
          <p:cNvSpPr>
            <a:spLocks noGrp="1"/>
          </p:cNvSpPr>
          <p:nvPr/>
        </p:nvSpPr>
        <p:spPr>
          <a:xfrm>
            <a:off x="781050" y="5505450"/>
            <a:ext cx="10591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40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Согласная в корне пишется так,  как она слышится в проверочном слове.</a:t>
            </a:r>
          </a:p>
        </p:txBody>
      </p:sp>
    </p:spTree>
    <p:extLst>
      <p:ext uri="{BB962C8B-B14F-4D97-AF65-F5344CB8AC3E}">
        <p14:creationId xmlns:p14="http://schemas.microsoft.com/office/powerpoint/2010/main" val="14367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69">
            <a:extLst>
              <a:ext uri="{FF2B5EF4-FFF2-40B4-BE49-F238E27FC236}">
                <a16:creationId xmlns:a16="http://schemas.microsoft.com/office/drawing/2014/main" id="{E5DC61E0-0342-48F0-AF08-4D29EB9F2D1A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Непроверяемые согласные</a:t>
            </a:r>
          </a:p>
        </p:txBody>
      </p:sp>
      <p:sp>
        <p:nvSpPr>
          <p:cNvPr id="2" name="line-70">
            <a:extLst>
              <a:ext uri="{FF2B5EF4-FFF2-40B4-BE49-F238E27FC236}">
                <a16:creationId xmlns:a16="http://schemas.microsoft.com/office/drawing/2014/main" id="{CEDD8CEF-3002-414D-B864-85AF5C4963B7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" name="text-71">
            <a:extLst>
              <a:ext uri="{FF2B5EF4-FFF2-40B4-BE49-F238E27FC236}">
                <a16:creationId xmlns:a16="http://schemas.microsoft.com/office/drawing/2014/main" id="{87D345A5-FDAB-46D7-B82A-DB6FFC518F92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72">
            <a:extLst>
              <a:ext uri="{FF2B5EF4-FFF2-40B4-BE49-F238E27FC236}">
                <a16:creationId xmlns:a16="http://schemas.microsoft.com/office/drawing/2014/main" id="{8238BACC-E706-48A6-BE9B-CD3246DF3AB4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5</a:t>
            </a:r>
          </a:p>
        </p:txBody>
      </p:sp>
      <p:sp>
        <p:nvSpPr>
          <p:cNvPr id="5" name="text-73">
            <a:extLst>
              <a:ext uri="{FF2B5EF4-FFF2-40B4-BE49-F238E27FC236}">
                <a16:creationId xmlns:a16="http://schemas.microsoft.com/office/drawing/2014/main" id="{23979522-CD33-4F1D-8515-3F51E8536F6F}"/>
              </a:ext>
            </a:extLst>
          </p:cNvPr>
          <p:cNvSpPr>
            <a:spLocks noGrp="1"/>
          </p:cNvSpPr>
          <p:nvPr/>
        </p:nvSpPr>
        <p:spPr>
          <a:xfrm>
            <a:off x="533400" y="1304925"/>
            <a:ext cx="7239000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Это слова, написание которых нельзя проверить по правилу. Их правописание нужно </a:t>
            </a:r>
            <a:r>
              <a:rPr b="1">
                <a:solidFill>
                  <a:srgbClr val="D64E36"/>
                </a:solidFill>
              </a:rPr>
              <a:t>запомнить</a:t>
            </a:r>
            <a:r>
              <a:t> или проверить по </a:t>
            </a:r>
            <a:r>
              <a:rPr b="1">
                <a:solidFill>
                  <a:srgbClr val="007D83"/>
                </a:solidFill>
              </a:rPr>
              <a:t>орфографическому словарю</a:t>
            </a:r>
            <a: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B17ECA-1DD3-42E4-B17D-0F061FB0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91500" y="1352550"/>
            <a:ext cx="3238500" cy="3238500"/>
          </a:xfrm>
          <a:prstGeom prst="roundRect">
            <a:avLst>
              <a:gd name="adj" fmla="val 5882"/>
            </a:avLst>
          </a:prstGeom>
        </p:spPr>
      </p:pic>
      <p:sp>
        <p:nvSpPr>
          <p:cNvPr id="7" name="surface-74">
            <a:extLst>
              <a:ext uri="{FF2B5EF4-FFF2-40B4-BE49-F238E27FC236}">
                <a16:creationId xmlns:a16="http://schemas.microsoft.com/office/drawing/2014/main" id="{5C6C4FB7-4A26-486D-BFFB-5837E652588D}"/>
              </a:ext>
            </a:extLst>
          </p:cNvPr>
          <p:cNvSpPr>
            <a:spLocks noGrp="1"/>
          </p:cNvSpPr>
          <p:nvPr/>
        </p:nvSpPr>
        <p:spPr>
          <a:xfrm>
            <a:off x="533400" y="3409950"/>
            <a:ext cx="7162800" cy="2543175"/>
          </a:xfrm>
          <a:prstGeom prst="roundRect">
            <a:avLst>
              <a:gd name="adj" fmla="val 6742"/>
            </a:avLst>
          </a:prstGeom>
          <a:solidFill>
            <a:srgbClr val="FFFFFF"/>
          </a:solidFill>
          <a:ln w="9525">
            <a:solidFill>
              <a:srgbClr val="CFD9D5"/>
            </a:solidFill>
          </a:ln>
        </p:spPr>
      </p:sp>
      <p:sp>
        <p:nvSpPr>
          <p:cNvPr id="8" name="text-75">
            <a:extLst>
              <a:ext uri="{FF2B5EF4-FFF2-40B4-BE49-F238E27FC236}">
                <a16:creationId xmlns:a16="http://schemas.microsoft.com/office/drawing/2014/main" id="{D58814D5-F80D-4DB2-AF12-9EE2E7075777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6667500" cy="2200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75" b="0">
                <a:solidFill>
                  <a:srgbClr val="17384D"/>
                </a:solidFill>
                <a:latin typeface="Georgia"/>
                <a:ea typeface="Georgia"/>
                <a:cs typeface="Georgia"/>
              </a:defRPr>
            </a:pPr>
            <a:r>
              <a:t>Чувство, сверстник, лестница, космонавт, рюкзак, футбол, вокзал, анекдот, экзамен, варежка и другие. </a:t>
            </a:r>
          </a:p>
        </p:txBody>
      </p:sp>
    </p:spTree>
    <p:extLst>
      <p:ext uri="{BB962C8B-B14F-4D97-AF65-F5344CB8AC3E}">
        <p14:creationId xmlns:p14="http://schemas.microsoft.com/office/powerpoint/2010/main" val="963663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-76">
            <a:extLst>
              <a:ext uri="{FF2B5EF4-FFF2-40B4-BE49-F238E27FC236}">
                <a16:creationId xmlns:a16="http://schemas.microsoft.com/office/drawing/2014/main" id="{9BE0921E-A8B9-416F-8387-0559089DC990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Непроизносимые согласные</a:t>
            </a:r>
          </a:p>
        </p:txBody>
      </p:sp>
      <p:sp>
        <p:nvSpPr>
          <p:cNvPr id="2" name="line-77">
            <a:extLst>
              <a:ext uri="{FF2B5EF4-FFF2-40B4-BE49-F238E27FC236}">
                <a16:creationId xmlns:a16="http://schemas.microsoft.com/office/drawing/2014/main" id="{3E716482-5418-4CE9-A72F-718C7F9114C2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" name="text-78">
            <a:extLst>
              <a:ext uri="{FF2B5EF4-FFF2-40B4-BE49-F238E27FC236}">
                <a16:creationId xmlns:a16="http://schemas.microsoft.com/office/drawing/2014/main" id="{DF42D9C1-E6C6-43B5-8193-E32526799F07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79">
            <a:extLst>
              <a:ext uri="{FF2B5EF4-FFF2-40B4-BE49-F238E27FC236}">
                <a16:creationId xmlns:a16="http://schemas.microsoft.com/office/drawing/2014/main" id="{19ED9054-42BF-477F-8522-FE64F92F481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6</a:t>
            </a:r>
          </a:p>
        </p:txBody>
      </p:sp>
      <p:sp>
        <p:nvSpPr>
          <p:cNvPr id="5" name="text-80">
            <a:extLst>
              <a:ext uri="{FF2B5EF4-FFF2-40B4-BE49-F238E27FC236}">
                <a16:creationId xmlns:a16="http://schemas.microsoft.com/office/drawing/2014/main" id="{BF2FBDE8-D48F-4FA1-A360-AF1757CCA3C5}"/>
              </a:ext>
            </a:extLst>
          </p:cNvPr>
          <p:cNvSpPr>
            <a:spLocks noGrp="1"/>
          </p:cNvSpPr>
          <p:nvPr/>
        </p:nvSpPr>
        <p:spPr>
          <a:xfrm>
            <a:off x="533400" y="1219200"/>
            <a:ext cx="111252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Если в сочетании трёх и более согласных один звук </a:t>
            </a:r>
            <a:r>
              <a:rPr b="1">
                <a:solidFill>
                  <a:srgbClr val="D64E36"/>
                </a:solidFill>
              </a:rPr>
              <a:t>не произносится</a:t>
            </a:r>
            <a:r>
              <a:t>, его нужно проверить. Подберите однокоренное слово, где этот согласный </a:t>
            </a:r>
            <a:r>
              <a:rPr b="1">
                <a:solidFill>
                  <a:srgbClr val="007D83"/>
                </a:solidFill>
              </a:rPr>
              <a:t>слышится отчётливо</a:t>
            </a:r>
            <a:r>
              <a:t>.</a:t>
            </a:r>
          </a:p>
        </p:txBody>
      </p:sp>
      <p:sp>
        <p:nvSpPr>
          <p:cNvPr id="6" name="text-81">
            <a:extLst>
              <a:ext uri="{FF2B5EF4-FFF2-40B4-BE49-F238E27FC236}">
                <a16:creationId xmlns:a16="http://schemas.microsoft.com/office/drawing/2014/main" id="{F453F9DE-10A1-4356-A83A-0F5E0FF6E72B}"/>
              </a:ext>
            </a:extLst>
          </p:cNvPr>
          <p:cNvSpPr>
            <a:spLocks noGrp="1"/>
          </p:cNvSpPr>
          <p:nvPr/>
        </p:nvSpPr>
        <p:spPr>
          <a:xfrm>
            <a:off x="619125" y="2895600"/>
            <a:ext cx="1893856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Звёз</a:t>
            </a:r>
            <a:r>
              <a:rPr b="1" u="sng">
                <a:solidFill>
                  <a:srgbClr val="D64E36"/>
                </a:solidFill>
              </a:rPr>
              <a:t>д</a:t>
            </a:r>
            <a:r>
              <a:t>ный</a:t>
            </a:r>
          </a:p>
        </p:txBody>
      </p:sp>
      <p:sp>
        <p:nvSpPr>
          <p:cNvPr id="7" name="root-82">
            <a:extLst>
              <a:ext uri="{FF2B5EF4-FFF2-40B4-BE49-F238E27FC236}">
                <a16:creationId xmlns:a16="http://schemas.microsoft.com/office/drawing/2014/main" id="{F11B9855-C878-46DC-BB42-13F48016393F}"/>
              </a:ext>
            </a:extLst>
          </p:cNvPr>
          <p:cNvSpPr>
            <a:spLocks noGrp="1"/>
          </p:cNvSpPr>
          <p:nvPr/>
        </p:nvSpPr>
        <p:spPr>
          <a:xfrm>
            <a:off x="619125" y="2752725"/>
            <a:ext cx="1052322" cy="190500"/>
          </a:xfrm>
          <a:custGeom>
            <a:avLst/>
            <a:gdLst/>
            <a:ahLst/>
            <a:cxnLst/>
            <a:rect l="0" t="0" r="0" b="0"/>
            <a:pathLst>
              <a:path w="1052322" h="190500">
                <a:moveTo>
                  <a:pt x="0" y="190500"/>
                </a:moveTo>
                <a:cubicBezTo>
                  <a:pt x="0" y="-47625"/>
                  <a:pt x="1052322" y="-47625"/>
                  <a:pt x="1052322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8" name="text-83">
            <a:extLst>
              <a:ext uri="{FF2B5EF4-FFF2-40B4-BE49-F238E27FC236}">
                <a16:creationId xmlns:a16="http://schemas.microsoft.com/office/drawing/2014/main" id="{9C3992E9-80B3-41B2-BCBA-9587D7350E83}"/>
              </a:ext>
            </a:extLst>
          </p:cNvPr>
          <p:cNvSpPr>
            <a:spLocks noGrp="1"/>
          </p:cNvSpPr>
          <p:nvPr/>
        </p:nvSpPr>
        <p:spPr>
          <a:xfrm>
            <a:off x="3590925" y="2895600"/>
            <a:ext cx="1816037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звез</a:t>
            </a:r>
            <a:r>
              <a:rPr b="1" u="sng">
                <a:solidFill>
                  <a:srgbClr val="D64E36"/>
                </a:solidFill>
              </a:rPr>
              <a:t>д</a:t>
            </a:r>
            <a:r>
              <a:t>а</a:t>
            </a:r>
          </a:p>
        </p:txBody>
      </p:sp>
      <p:sp>
        <p:nvSpPr>
          <p:cNvPr id="9" name="root-84">
            <a:extLst>
              <a:ext uri="{FF2B5EF4-FFF2-40B4-BE49-F238E27FC236}">
                <a16:creationId xmlns:a16="http://schemas.microsoft.com/office/drawing/2014/main" id="{01088969-745C-4F14-8A57-859F88A4D3B2}"/>
              </a:ext>
            </a:extLst>
          </p:cNvPr>
          <p:cNvSpPr>
            <a:spLocks noGrp="1"/>
          </p:cNvSpPr>
          <p:nvPr/>
        </p:nvSpPr>
        <p:spPr>
          <a:xfrm>
            <a:off x="4075843" y="2752725"/>
            <a:ext cx="1030510" cy="190500"/>
          </a:xfrm>
          <a:custGeom>
            <a:avLst/>
            <a:gdLst/>
            <a:ahLst/>
            <a:cxnLst/>
            <a:rect l="0" t="0" r="0" b="0"/>
            <a:pathLst>
              <a:path w="1030510" h="190500">
                <a:moveTo>
                  <a:pt x="0" y="190500"/>
                </a:moveTo>
                <a:cubicBezTo>
                  <a:pt x="0" y="-47625"/>
                  <a:pt x="1030510" y="-47625"/>
                  <a:pt x="1030510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0" name="text-85">
            <a:extLst>
              <a:ext uri="{FF2B5EF4-FFF2-40B4-BE49-F238E27FC236}">
                <a16:creationId xmlns:a16="http://schemas.microsoft.com/office/drawing/2014/main" id="{09780502-F636-48E1-8ABF-5FBB1AD53680}"/>
              </a:ext>
            </a:extLst>
          </p:cNvPr>
          <p:cNvSpPr>
            <a:spLocks noGrp="1"/>
          </p:cNvSpPr>
          <p:nvPr/>
        </p:nvSpPr>
        <p:spPr>
          <a:xfrm>
            <a:off x="619125" y="3924300"/>
            <a:ext cx="2041588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Капус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ный</a:t>
            </a:r>
          </a:p>
        </p:txBody>
      </p:sp>
      <p:sp>
        <p:nvSpPr>
          <p:cNvPr id="11" name="root-86">
            <a:extLst>
              <a:ext uri="{FF2B5EF4-FFF2-40B4-BE49-F238E27FC236}">
                <a16:creationId xmlns:a16="http://schemas.microsoft.com/office/drawing/2014/main" id="{9D099803-3F9E-4DEF-99E2-AE4CB5DF3D3F}"/>
              </a:ext>
            </a:extLst>
          </p:cNvPr>
          <p:cNvSpPr>
            <a:spLocks noGrp="1"/>
          </p:cNvSpPr>
          <p:nvPr/>
        </p:nvSpPr>
        <p:spPr>
          <a:xfrm>
            <a:off x="619125" y="3781425"/>
            <a:ext cx="1200055" cy="190500"/>
          </a:xfrm>
          <a:custGeom>
            <a:avLst/>
            <a:gdLst/>
            <a:ahLst/>
            <a:cxnLst/>
            <a:rect l="0" t="0" r="0" b="0"/>
            <a:pathLst>
              <a:path w="1200055" h="190500">
                <a:moveTo>
                  <a:pt x="0" y="190500"/>
                </a:moveTo>
                <a:cubicBezTo>
                  <a:pt x="0" y="-47625"/>
                  <a:pt x="1200055" y="-47625"/>
                  <a:pt x="1200055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2" name="text-87">
            <a:extLst>
              <a:ext uri="{FF2B5EF4-FFF2-40B4-BE49-F238E27FC236}">
                <a16:creationId xmlns:a16="http://schemas.microsoft.com/office/drawing/2014/main" id="{BB65A04E-2D95-447A-AD29-3D7BED34A004}"/>
              </a:ext>
            </a:extLst>
          </p:cNvPr>
          <p:cNvSpPr>
            <a:spLocks noGrp="1"/>
          </p:cNvSpPr>
          <p:nvPr/>
        </p:nvSpPr>
        <p:spPr>
          <a:xfrm>
            <a:off x="3590925" y="3924300"/>
            <a:ext cx="1947005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капус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а</a:t>
            </a:r>
          </a:p>
        </p:txBody>
      </p:sp>
      <p:sp>
        <p:nvSpPr>
          <p:cNvPr id="13" name="root-88">
            <a:extLst>
              <a:ext uri="{FF2B5EF4-FFF2-40B4-BE49-F238E27FC236}">
                <a16:creationId xmlns:a16="http://schemas.microsoft.com/office/drawing/2014/main" id="{1CA26583-75F9-42D7-BB90-70F40FDA0FD6}"/>
              </a:ext>
            </a:extLst>
          </p:cNvPr>
          <p:cNvSpPr>
            <a:spLocks noGrp="1"/>
          </p:cNvSpPr>
          <p:nvPr/>
        </p:nvSpPr>
        <p:spPr>
          <a:xfrm>
            <a:off x="4075843" y="3781425"/>
            <a:ext cx="1161479" cy="190500"/>
          </a:xfrm>
          <a:custGeom>
            <a:avLst/>
            <a:gdLst/>
            <a:ahLst/>
            <a:cxnLst/>
            <a:rect l="0" t="0" r="0" b="0"/>
            <a:pathLst>
              <a:path w="1161479" h="190500">
                <a:moveTo>
                  <a:pt x="0" y="190500"/>
                </a:moveTo>
                <a:cubicBezTo>
                  <a:pt x="0" y="-47625"/>
                  <a:pt x="1161479" y="-47625"/>
                  <a:pt x="1161479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4" name="text-89">
            <a:extLst>
              <a:ext uri="{FF2B5EF4-FFF2-40B4-BE49-F238E27FC236}">
                <a16:creationId xmlns:a16="http://schemas.microsoft.com/office/drawing/2014/main" id="{82F35F62-8894-4442-AD62-FA4BCD224A40}"/>
              </a:ext>
            </a:extLst>
          </p:cNvPr>
          <p:cNvSpPr>
            <a:spLocks noGrp="1"/>
          </p:cNvSpPr>
          <p:nvPr/>
        </p:nvSpPr>
        <p:spPr>
          <a:xfrm>
            <a:off x="619125" y="4953000"/>
            <a:ext cx="1814227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Учас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ный</a:t>
            </a:r>
          </a:p>
        </p:txBody>
      </p:sp>
      <p:sp>
        <p:nvSpPr>
          <p:cNvPr id="15" name="root-90">
            <a:extLst>
              <a:ext uri="{FF2B5EF4-FFF2-40B4-BE49-F238E27FC236}">
                <a16:creationId xmlns:a16="http://schemas.microsoft.com/office/drawing/2014/main" id="{ED7AFE9B-6A6E-4A52-8755-0F8EF1A8D4B0}"/>
              </a:ext>
            </a:extLst>
          </p:cNvPr>
          <p:cNvSpPr>
            <a:spLocks noGrp="1"/>
          </p:cNvSpPr>
          <p:nvPr/>
        </p:nvSpPr>
        <p:spPr>
          <a:xfrm>
            <a:off x="619125" y="4810125"/>
            <a:ext cx="972693" cy="190500"/>
          </a:xfrm>
          <a:custGeom>
            <a:avLst/>
            <a:gdLst/>
            <a:ahLst/>
            <a:cxnLst/>
            <a:rect l="0" t="0" r="0" b="0"/>
            <a:pathLst>
              <a:path w="972693" h="190500">
                <a:moveTo>
                  <a:pt x="0" y="190500"/>
                </a:moveTo>
                <a:cubicBezTo>
                  <a:pt x="0" y="-47625"/>
                  <a:pt x="972693" y="-47625"/>
                  <a:pt x="972693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6" name="text-91">
            <a:extLst>
              <a:ext uri="{FF2B5EF4-FFF2-40B4-BE49-F238E27FC236}">
                <a16:creationId xmlns:a16="http://schemas.microsoft.com/office/drawing/2014/main" id="{23667313-2BDB-404E-B1DF-4FA250D5E7C5}"/>
              </a:ext>
            </a:extLst>
          </p:cNvPr>
          <p:cNvSpPr>
            <a:spLocks noGrp="1"/>
          </p:cNvSpPr>
          <p:nvPr/>
        </p:nvSpPr>
        <p:spPr>
          <a:xfrm>
            <a:off x="3590925" y="4953000"/>
            <a:ext cx="1973580" cy="6215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3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учас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ие</a:t>
            </a:r>
          </a:p>
        </p:txBody>
      </p:sp>
      <p:sp>
        <p:nvSpPr>
          <p:cNvPr id="17" name="root-92">
            <a:extLst>
              <a:ext uri="{FF2B5EF4-FFF2-40B4-BE49-F238E27FC236}">
                <a16:creationId xmlns:a16="http://schemas.microsoft.com/office/drawing/2014/main" id="{2E779466-668C-49C5-8B67-7F6D9B4EF570}"/>
              </a:ext>
            </a:extLst>
          </p:cNvPr>
          <p:cNvSpPr>
            <a:spLocks noGrp="1"/>
          </p:cNvSpPr>
          <p:nvPr/>
        </p:nvSpPr>
        <p:spPr>
          <a:xfrm>
            <a:off x="4075843" y="4810125"/>
            <a:ext cx="948500" cy="190500"/>
          </a:xfrm>
          <a:custGeom>
            <a:avLst/>
            <a:gdLst/>
            <a:ahLst/>
            <a:cxnLst/>
            <a:rect l="0" t="0" r="0" b="0"/>
            <a:pathLst>
              <a:path w="948500" h="190500">
                <a:moveTo>
                  <a:pt x="0" y="190500"/>
                </a:moveTo>
                <a:cubicBezTo>
                  <a:pt x="0" y="-47625"/>
                  <a:pt x="948500" y="-47625"/>
                  <a:pt x="948500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8" name="surface-93">
            <a:extLst>
              <a:ext uri="{FF2B5EF4-FFF2-40B4-BE49-F238E27FC236}">
                <a16:creationId xmlns:a16="http://schemas.microsoft.com/office/drawing/2014/main" id="{C829F914-ED06-4643-AC4A-1C3ED95F88EA}"/>
              </a:ext>
            </a:extLst>
          </p:cNvPr>
          <p:cNvSpPr>
            <a:spLocks noGrp="1"/>
          </p:cNvSpPr>
          <p:nvPr/>
        </p:nvSpPr>
        <p:spPr>
          <a:xfrm>
            <a:off x="7258050" y="2724150"/>
            <a:ext cx="4400550" cy="3238500"/>
          </a:xfrm>
          <a:prstGeom prst="roundRect">
            <a:avLst>
              <a:gd name="adj" fmla="val 5294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19" name="text-94">
            <a:extLst>
              <a:ext uri="{FF2B5EF4-FFF2-40B4-BE49-F238E27FC236}">
                <a16:creationId xmlns:a16="http://schemas.microsoft.com/office/drawing/2014/main" id="{5C39F37E-0035-4B08-A2F7-9ECC54AAACD9}"/>
              </a:ext>
            </a:extLst>
          </p:cNvPr>
          <p:cNvSpPr>
            <a:spLocks noGrp="1"/>
          </p:cNvSpPr>
          <p:nvPr/>
        </p:nvSpPr>
        <p:spPr>
          <a:xfrm>
            <a:off x="7496175" y="2971800"/>
            <a:ext cx="3924300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Если в проверочном слове согласной нет — и в исходном слове её писать не нужно!</a:t>
            </a:r>
          </a:p>
        </p:txBody>
      </p:sp>
      <p:sp>
        <p:nvSpPr>
          <p:cNvPr id="20" name="text-95">
            <a:extLst>
              <a:ext uri="{FF2B5EF4-FFF2-40B4-BE49-F238E27FC236}">
                <a16:creationId xmlns:a16="http://schemas.microsoft.com/office/drawing/2014/main" id="{D08DE354-419D-4027-BA22-9EF3FE25870E}"/>
              </a:ext>
            </a:extLst>
          </p:cNvPr>
          <p:cNvSpPr>
            <a:spLocks noGrp="1"/>
          </p:cNvSpPr>
          <p:nvPr/>
        </p:nvSpPr>
        <p:spPr>
          <a:xfrm>
            <a:off x="7477125" y="5219700"/>
            <a:ext cx="1383316" cy="4833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007D83"/>
                </a:solidFill>
              </a:rPr>
              <a:t>Опас</a:t>
            </a:r>
            <a:r>
              <a:t>ный</a:t>
            </a:r>
          </a:p>
        </p:txBody>
      </p:sp>
      <p:sp>
        <p:nvSpPr>
          <p:cNvPr id="21" name="root-96">
            <a:extLst>
              <a:ext uri="{FF2B5EF4-FFF2-40B4-BE49-F238E27FC236}">
                <a16:creationId xmlns:a16="http://schemas.microsoft.com/office/drawing/2014/main" id="{7348F4CC-2B4B-4443-8DFA-D8489DC433D9}"/>
              </a:ext>
            </a:extLst>
          </p:cNvPr>
          <p:cNvSpPr>
            <a:spLocks noGrp="1"/>
          </p:cNvSpPr>
          <p:nvPr/>
        </p:nvSpPr>
        <p:spPr>
          <a:xfrm>
            <a:off x="7477125" y="5076825"/>
            <a:ext cx="707612" cy="190500"/>
          </a:xfrm>
          <a:custGeom>
            <a:avLst/>
            <a:gdLst/>
            <a:ahLst/>
            <a:cxnLst/>
            <a:rect l="0" t="0" r="0" b="0"/>
            <a:pathLst>
              <a:path w="707612" h="190500">
                <a:moveTo>
                  <a:pt x="0" y="190500"/>
                </a:moveTo>
                <a:cubicBezTo>
                  <a:pt x="0" y="-47625"/>
                  <a:pt x="707612" y="-47625"/>
                  <a:pt x="707612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2" name="text-97">
            <a:extLst>
              <a:ext uri="{FF2B5EF4-FFF2-40B4-BE49-F238E27FC236}">
                <a16:creationId xmlns:a16="http://schemas.microsoft.com/office/drawing/2014/main" id="{9305E260-C7A8-415D-BF74-DA6CDCA5226D}"/>
              </a:ext>
            </a:extLst>
          </p:cNvPr>
          <p:cNvSpPr>
            <a:spLocks noGrp="1"/>
          </p:cNvSpPr>
          <p:nvPr/>
        </p:nvSpPr>
        <p:spPr>
          <a:xfrm>
            <a:off x="9429750" y="5219700"/>
            <a:ext cx="1477994" cy="4833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</a:t>
            </a:r>
            <a:r>
              <a:rPr b="1">
                <a:solidFill>
                  <a:srgbClr val="007D83"/>
                </a:solidFill>
              </a:rPr>
              <a:t>опас</a:t>
            </a:r>
            <a:r>
              <a:t>ен</a:t>
            </a:r>
          </a:p>
        </p:txBody>
      </p:sp>
      <p:sp>
        <p:nvSpPr>
          <p:cNvPr id="23" name="root-98">
            <a:extLst>
              <a:ext uri="{FF2B5EF4-FFF2-40B4-BE49-F238E27FC236}">
                <a16:creationId xmlns:a16="http://schemas.microsoft.com/office/drawing/2014/main" id="{9257A87C-5FF4-4BEF-A1D2-1003080BFDE8}"/>
              </a:ext>
            </a:extLst>
          </p:cNvPr>
          <p:cNvSpPr>
            <a:spLocks noGrp="1"/>
          </p:cNvSpPr>
          <p:nvPr/>
        </p:nvSpPr>
        <p:spPr>
          <a:xfrm>
            <a:off x="9806940" y="5076825"/>
            <a:ext cx="661416" cy="190500"/>
          </a:xfrm>
          <a:custGeom>
            <a:avLst/>
            <a:gdLst/>
            <a:ahLst/>
            <a:cxnLst/>
            <a:rect l="0" t="0" r="0" b="0"/>
            <a:pathLst>
              <a:path w="661416" h="190500">
                <a:moveTo>
                  <a:pt x="0" y="190500"/>
                </a:moveTo>
                <a:cubicBezTo>
                  <a:pt x="0" y="-47625"/>
                  <a:pt x="661416" y="-47625"/>
                  <a:pt x="661416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</p:spTree>
    <p:extLst>
      <p:ext uri="{BB962C8B-B14F-4D97-AF65-F5344CB8AC3E}">
        <p14:creationId xmlns:p14="http://schemas.microsoft.com/office/powerpoint/2010/main" val="25209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line-99">
            <a:extLst>
              <a:ext uri="{FF2B5EF4-FFF2-40B4-BE49-F238E27FC236}">
                <a16:creationId xmlns:a16="http://schemas.microsoft.com/office/drawing/2014/main" id="{01B3A93C-379F-462B-ABAD-6869D87AFFE7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2" name="text-100">
            <a:extLst>
              <a:ext uri="{FF2B5EF4-FFF2-40B4-BE49-F238E27FC236}">
                <a16:creationId xmlns:a16="http://schemas.microsoft.com/office/drawing/2014/main" id="{1FC2533E-3894-438B-BC93-FA5E0B7CA4D7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3" name="text-101">
            <a:extLst>
              <a:ext uri="{FF2B5EF4-FFF2-40B4-BE49-F238E27FC236}">
                <a16:creationId xmlns:a16="http://schemas.microsoft.com/office/drawing/2014/main" id="{5685B232-5540-4600-B230-955B91DE9353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7</a:t>
            </a:r>
          </a:p>
        </p:txBody>
      </p:sp>
      <p:sp>
        <p:nvSpPr>
          <p:cNvPr id="4" name="text-102">
            <a:extLst>
              <a:ext uri="{FF2B5EF4-FFF2-40B4-BE49-F238E27FC236}">
                <a16:creationId xmlns:a16="http://schemas.microsoft.com/office/drawing/2014/main" id="{5E9529DD-5757-405F-BA3A-840B674325E0}"/>
              </a:ext>
            </a:extLst>
          </p:cNvPr>
          <p:cNvSpPr>
            <a:spLocks noGrp="1"/>
          </p:cNvSpPr>
          <p:nvPr/>
        </p:nvSpPr>
        <p:spPr>
          <a:xfrm>
            <a:off x="533400" y="419100"/>
            <a:ext cx="111252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1. Вставьте пропущенные буквы. Обозначьте орфограмму. Подберите проверочные слова где это возможно.</a:t>
            </a:r>
          </a:p>
        </p:txBody>
      </p:sp>
      <p:sp>
        <p:nvSpPr>
          <p:cNvPr id="5" name="text-103">
            <a:extLst>
              <a:ext uri="{FF2B5EF4-FFF2-40B4-BE49-F238E27FC236}">
                <a16:creationId xmlns:a16="http://schemas.microsoft.com/office/drawing/2014/main" id="{72D51CC9-F649-4A5E-A5DB-3AF51ED171ED}"/>
              </a:ext>
            </a:extLst>
          </p:cNvPr>
          <p:cNvSpPr>
            <a:spLocks noGrp="1"/>
          </p:cNvSpPr>
          <p:nvPr/>
        </p:nvSpPr>
        <p:spPr>
          <a:xfrm>
            <a:off x="704850" y="1809750"/>
            <a:ext cx="5953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Капус_ный лист</a:t>
            </a:r>
          </a:p>
        </p:txBody>
      </p:sp>
      <p:sp>
        <p:nvSpPr>
          <p:cNvPr id="6" name="line-104">
            <a:extLst>
              <a:ext uri="{FF2B5EF4-FFF2-40B4-BE49-F238E27FC236}">
                <a16:creationId xmlns:a16="http://schemas.microsoft.com/office/drawing/2014/main" id="{97FF2BBF-DC4C-4BB8-97FA-29BF870A5836}"/>
              </a:ext>
            </a:extLst>
          </p:cNvPr>
          <p:cNvSpPr>
            <a:spLocks noGrp="1"/>
          </p:cNvSpPr>
          <p:nvPr/>
        </p:nvSpPr>
        <p:spPr>
          <a:xfrm>
            <a:off x="704850" y="2438400"/>
            <a:ext cx="10772775" cy="9525"/>
          </a:xfrm>
          <a:custGeom>
            <a:avLst/>
            <a:gdLst/>
            <a:ahLst/>
            <a:cxnLst/>
            <a:rect l="0" t="0" r="0" b="0"/>
            <a:pathLst>
              <a:path w="10772775" h="9525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7" name="answer-1">
            <a:extLst>
              <a:ext uri="{FF2B5EF4-FFF2-40B4-BE49-F238E27FC236}">
                <a16:creationId xmlns:a16="http://schemas.microsoft.com/office/drawing/2014/main" id="{5616E7F8-9D77-48BB-A381-C3FE8AB221F6}"/>
              </a:ext>
            </a:extLst>
          </p:cNvPr>
          <p:cNvSpPr>
            <a:spLocks noGrp="1"/>
          </p:cNvSpPr>
          <p:nvPr/>
        </p:nvSpPr>
        <p:spPr>
          <a:xfrm>
            <a:off x="7343775" y="1809750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капус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а</a:t>
            </a:r>
          </a:p>
        </p:txBody>
      </p:sp>
      <p:sp>
        <p:nvSpPr>
          <p:cNvPr id="8" name="answer-letter-1">
            <a:extLst>
              <a:ext uri="{FF2B5EF4-FFF2-40B4-BE49-F238E27FC236}">
                <a16:creationId xmlns:a16="http://schemas.microsoft.com/office/drawing/2014/main" id="{8D7602FC-A1EF-4445-BF06-E92343282AAE}"/>
              </a:ext>
            </a:extLst>
          </p:cNvPr>
          <p:cNvSpPr>
            <a:spLocks noGrp="1"/>
          </p:cNvSpPr>
          <p:nvPr/>
        </p:nvSpPr>
        <p:spPr>
          <a:xfrm>
            <a:off x="1623155" y="1809750"/>
            <a:ext cx="4286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т</a:t>
            </a:r>
          </a:p>
        </p:txBody>
      </p:sp>
      <p:sp>
        <p:nvSpPr>
          <p:cNvPr id="9" name="answer-root-1-105">
            <a:extLst>
              <a:ext uri="{FF2B5EF4-FFF2-40B4-BE49-F238E27FC236}">
                <a16:creationId xmlns:a16="http://schemas.microsoft.com/office/drawing/2014/main" id="{2B723FA4-F682-4B51-94D9-8B95504844FD}"/>
              </a:ext>
            </a:extLst>
          </p:cNvPr>
          <p:cNvSpPr>
            <a:spLocks noGrp="1"/>
          </p:cNvSpPr>
          <p:nvPr/>
        </p:nvSpPr>
        <p:spPr>
          <a:xfrm>
            <a:off x="704850" y="1676400"/>
            <a:ext cx="1108043" cy="190500"/>
          </a:xfrm>
          <a:custGeom>
            <a:avLst/>
            <a:gdLst/>
            <a:ahLst/>
            <a:cxnLst/>
            <a:rect l="0" t="0" r="0" b="0"/>
            <a:pathLst>
              <a:path w="1108043" h="190500">
                <a:moveTo>
                  <a:pt x="0" y="190500"/>
                </a:moveTo>
                <a:cubicBezTo>
                  <a:pt x="0" y="-47625"/>
                  <a:pt x="1108043" y="-47625"/>
                  <a:pt x="1108043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0" name="answer-check-root-1-106">
            <a:extLst>
              <a:ext uri="{FF2B5EF4-FFF2-40B4-BE49-F238E27FC236}">
                <a16:creationId xmlns:a16="http://schemas.microsoft.com/office/drawing/2014/main" id="{6516D2CA-7A8C-4DF1-A0E3-D09FCD3BA4AE}"/>
              </a:ext>
            </a:extLst>
          </p:cNvPr>
          <p:cNvSpPr>
            <a:spLocks noGrp="1"/>
          </p:cNvSpPr>
          <p:nvPr/>
        </p:nvSpPr>
        <p:spPr>
          <a:xfrm>
            <a:off x="7774781" y="1676400"/>
            <a:ext cx="1031558" cy="190500"/>
          </a:xfrm>
          <a:custGeom>
            <a:avLst/>
            <a:gdLst/>
            <a:ahLst/>
            <a:cxnLst/>
            <a:rect l="0" t="0" r="0" b="0"/>
            <a:pathLst>
              <a:path w="1031558" h="190500">
                <a:moveTo>
                  <a:pt x="0" y="190500"/>
                </a:moveTo>
                <a:cubicBezTo>
                  <a:pt x="0" y="-47625"/>
                  <a:pt x="1031558" y="-47625"/>
                  <a:pt x="1031558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1" name="text-107">
            <a:extLst>
              <a:ext uri="{FF2B5EF4-FFF2-40B4-BE49-F238E27FC236}">
                <a16:creationId xmlns:a16="http://schemas.microsoft.com/office/drawing/2014/main" id="{C4A332F2-4BB6-40B5-A40A-FBE6A66DA6CA}"/>
              </a:ext>
            </a:extLst>
          </p:cNvPr>
          <p:cNvSpPr>
            <a:spLocks noGrp="1"/>
          </p:cNvSpPr>
          <p:nvPr/>
        </p:nvSpPr>
        <p:spPr>
          <a:xfrm>
            <a:off x="704850" y="2638425"/>
            <a:ext cx="5953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Прелес_ный вечер</a:t>
            </a:r>
          </a:p>
        </p:txBody>
      </p:sp>
      <p:sp>
        <p:nvSpPr>
          <p:cNvPr id="12" name="line-108">
            <a:extLst>
              <a:ext uri="{FF2B5EF4-FFF2-40B4-BE49-F238E27FC236}">
                <a16:creationId xmlns:a16="http://schemas.microsoft.com/office/drawing/2014/main" id="{70FC93CA-A6CD-4B22-B8C7-09D341AF4F4E}"/>
              </a:ext>
            </a:extLst>
          </p:cNvPr>
          <p:cNvSpPr>
            <a:spLocks noGrp="1"/>
          </p:cNvSpPr>
          <p:nvPr/>
        </p:nvSpPr>
        <p:spPr>
          <a:xfrm>
            <a:off x="704850" y="3267075"/>
            <a:ext cx="10772775" cy="9525"/>
          </a:xfrm>
          <a:custGeom>
            <a:avLst/>
            <a:gdLst/>
            <a:ahLst/>
            <a:cxnLst/>
            <a:rect l="0" t="0" r="0" b="0"/>
            <a:pathLst>
              <a:path w="10772775" h="9525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13" name="answer-2">
            <a:extLst>
              <a:ext uri="{FF2B5EF4-FFF2-40B4-BE49-F238E27FC236}">
                <a16:creationId xmlns:a16="http://schemas.microsoft.com/office/drawing/2014/main" id="{D3D840C4-C5DD-4C39-9085-0BD9212A0B5C}"/>
              </a:ext>
            </a:extLst>
          </p:cNvPr>
          <p:cNvSpPr>
            <a:spLocks noGrp="1"/>
          </p:cNvSpPr>
          <p:nvPr/>
        </p:nvSpPr>
        <p:spPr>
          <a:xfrm>
            <a:off x="7343775" y="2638425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прелес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ь</a:t>
            </a:r>
          </a:p>
        </p:txBody>
      </p:sp>
      <p:sp>
        <p:nvSpPr>
          <p:cNvPr id="14" name="answer-letter-2">
            <a:extLst>
              <a:ext uri="{FF2B5EF4-FFF2-40B4-BE49-F238E27FC236}">
                <a16:creationId xmlns:a16="http://schemas.microsoft.com/office/drawing/2014/main" id="{B8E367B5-426B-42AA-90B7-A19412E12D68}"/>
              </a:ext>
            </a:extLst>
          </p:cNvPr>
          <p:cNvSpPr>
            <a:spLocks noGrp="1"/>
          </p:cNvSpPr>
          <p:nvPr/>
        </p:nvSpPr>
        <p:spPr>
          <a:xfrm>
            <a:off x="1870138" y="2638425"/>
            <a:ext cx="4286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т</a:t>
            </a:r>
          </a:p>
        </p:txBody>
      </p:sp>
      <p:sp>
        <p:nvSpPr>
          <p:cNvPr id="15" name="answer-root-2-109">
            <a:extLst>
              <a:ext uri="{FF2B5EF4-FFF2-40B4-BE49-F238E27FC236}">
                <a16:creationId xmlns:a16="http://schemas.microsoft.com/office/drawing/2014/main" id="{79191BC4-B76C-4D7C-B490-192DF9EC36B2}"/>
              </a:ext>
            </a:extLst>
          </p:cNvPr>
          <p:cNvSpPr>
            <a:spLocks noGrp="1"/>
          </p:cNvSpPr>
          <p:nvPr/>
        </p:nvSpPr>
        <p:spPr>
          <a:xfrm>
            <a:off x="704850" y="2505075"/>
            <a:ext cx="1355122" cy="190500"/>
          </a:xfrm>
          <a:custGeom>
            <a:avLst/>
            <a:gdLst/>
            <a:ahLst/>
            <a:cxnLst/>
            <a:rect l="0" t="0" r="0" b="0"/>
            <a:pathLst>
              <a:path w="1355122" h="190500">
                <a:moveTo>
                  <a:pt x="0" y="190500"/>
                </a:moveTo>
                <a:cubicBezTo>
                  <a:pt x="0" y="-47625"/>
                  <a:pt x="1355122" y="-47625"/>
                  <a:pt x="1355122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6" name="answer-check-root-2-110">
            <a:extLst>
              <a:ext uri="{FF2B5EF4-FFF2-40B4-BE49-F238E27FC236}">
                <a16:creationId xmlns:a16="http://schemas.microsoft.com/office/drawing/2014/main" id="{0774CEBC-21C2-4F4D-8BFF-662522FA55C0}"/>
              </a:ext>
            </a:extLst>
          </p:cNvPr>
          <p:cNvSpPr>
            <a:spLocks noGrp="1"/>
          </p:cNvSpPr>
          <p:nvPr/>
        </p:nvSpPr>
        <p:spPr>
          <a:xfrm>
            <a:off x="7774781" y="2505075"/>
            <a:ext cx="1453325" cy="190500"/>
          </a:xfrm>
          <a:custGeom>
            <a:avLst/>
            <a:gdLst/>
            <a:ahLst/>
            <a:cxnLst/>
            <a:rect l="0" t="0" r="0" b="0"/>
            <a:pathLst>
              <a:path w="1453325" h="190500">
                <a:moveTo>
                  <a:pt x="0" y="190500"/>
                </a:moveTo>
                <a:cubicBezTo>
                  <a:pt x="0" y="-47625"/>
                  <a:pt x="1453325" y="-47625"/>
                  <a:pt x="1453325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17" name="text-111">
            <a:extLst>
              <a:ext uri="{FF2B5EF4-FFF2-40B4-BE49-F238E27FC236}">
                <a16:creationId xmlns:a16="http://schemas.microsoft.com/office/drawing/2014/main" id="{9340443A-44DD-4C34-9581-C2BFADAA37F3}"/>
              </a:ext>
            </a:extLst>
          </p:cNvPr>
          <p:cNvSpPr>
            <a:spLocks noGrp="1"/>
          </p:cNvSpPr>
          <p:nvPr/>
        </p:nvSpPr>
        <p:spPr>
          <a:xfrm>
            <a:off x="704850" y="3467100"/>
            <a:ext cx="5953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Ус_ный ответ</a:t>
            </a:r>
          </a:p>
        </p:txBody>
      </p:sp>
      <p:sp>
        <p:nvSpPr>
          <p:cNvPr id="18" name="line-112">
            <a:extLst>
              <a:ext uri="{FF2B5EF4-FFF2-40B4-BE49-F238E27FC236}">
                <a16:creationId xmlns:a16="http://schemas.microsoft.com/office/drawing/2014/main" id="{669D54F6-50A0-4403-B176-EA736C591CFF}"/>
              </a:ext>
            </a:extLst>
          </p:cNvPr>
          <p:cNvSpPr>
            <a:spLocks noGrp="1"/>
          </p:cNvSpPr>
          <p:nvPr/>
        </p:nvSpPr>
        <p:spPr>
          <a:xfrm>
            <a:off x="704850" y="4095750"/>
            <a:ext cx="10772775" cy="9525"/>
          </a:xfrm>
          <a:custGeom>
            <a:avLst/>
            <a:gdLst/>
            <a:ahLst/>
            <a:cxnLst/>
            <a:rect l="0" t="0" r="0" b="0"/>
            <a:pathLst>
              <a:path w="10772775" h="9525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19" name="answer-3">
            <a:extLst>
              <a:ext uri="{FF2B5EF4-FFF2-40B4-BE49-F238E27FC236}">
                <a16:creationId xmlns:a16="http://schemas.microsoft.com/office/drawing/2014/main" id="{7CA796FB-73B6-4F1A-AA47-154BE298FB44}"/>
              </a:ext>
            </a:extLst>
          </p:cNvPr>
          <p:cNvSpPr>
            <a:spLocks noGrp="1"/>
          </p:cNvSpPr>
          <p:nvPr/>
        </p:nvSpPr>
        <p:spPr>
          <a:xfrm>
            <a:off x="7343775" y="3467100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ус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а</a:t>
            </a:r>
          </a:p>
        </p:txBody>
      </p:sp>
      <p:sp>
        <p:nvSpPr>
          <p:cNvPr id="20" name="answer-letter-3">
            <a:extLst>
              <a:ext uri="{FF2B5EF4-FFF2-40B4-BE49-F238E27FC236}">
                <a16:creationId xmlns:a16="http://schemas.microsoft.com/office/drawing/2014/main" id="{66293B6C-339B-4F5B-9E6F-6A794AA9D84A}"/>
              </a:ext>
            </a:extLst>
          </p:cNvPr>
          <p:cNvSpPr>
            <a:spLocks noGrp="1"/>
          </p:cNvSpPr>
          <p:nvPr/>
        </p:nvSpPr>
        <p:spPr>
          <a:xfrm>
            <a:off x="1045464" y="3467100"/>
            <a:ext cx="4286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т</a:t>
            </a:r>
          </a:p>
        </p:txBody>
      </p:sp>
      <p:sp>
        <p:nvSpPr>
          <p:cNvPr id="21" name="answer-root-3-113">
            <a:extLst>
              <a:ext uri="{FF2B5EF4-FFF2-40B4-BE49-F238E27FC236}">
                <a16:creationId xmlns:a16="http://schemas.microsoft.com/office/drawing/2014/main" id="{D0637950-3415-4E72-9A02-856E6C14EFE1}"/>
              </a:ext>
            </a:extLst>
          </p:cNvPr>
          <p:cNvSpPr>
            <a:spLocks noGrp="1"/>
          </p:cNvSpPr>
          <p:nvPr/>
        </p:nvSpPr>
        <p:spPr>
          <a:xfrm>
            <a:off x="704850" y="3333750"/>
            <a:ext cx="530352" cy="190500"/>
          </a:xfrm>
          <a:custGeom>
            <a:avLst/>
            <a:gdLst/>
            <a:ahLst/>
            <a:cxnLst/>
            <a:rect l="0" t="0" r="0" b="0"/>
            <a:pathLst>
              <a:path w="530352" h="190500">
                <a:moveTo>
                  <a:pt x="0" y="190500"/>
                </a:moveTo>
                <a:cubicBezTo>
                  <a:pt x="0" y="-47625"/>
                  <a:pt x="530352" y="-47625"/>
                  <a:pt x="530352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2" name="answer-check-root-3-114">
            <a:extLst>
              <a:ext uri="{FF2B5EF4-FFF2-40B4-BE49-F238E27FC236}">
                <a16:creationId xmlns:a16="http://schemas.microsoft.com/office/drawing/2014/main" id="{7A4FF9B8-BB13-4CA1-8CF7-0E5536BA5D41}"/>
              </a:ext>
            </a:extLst>
          </p:cNvPr>
          <p:cNvSpPr>
            <a:spLocks noGrp="1"/>
          </p:cNvSpPr>
          <p:nvPr/>
        </p:nvSpPr>
        <p:spPr>
          <a:xfrm>
            <a:off x="7774781" y="3333750"/>
            <a:ext cx="479584" cy="190500"/>
          </a:xfrm>
          <a:custGeom>
            <a:avLst/>
            <a:gdLst/>
            <a:ahLst/>
            <a:cxnLst/>
            <a:rect l="0" t="0" r="0" b="0"/>
            <a:pathLst>
              <a:path w="479584" h="190500">
                <a:moveTo>
                  <a:pt x="0" y="190500"/>
                </a:moveTo>
                <a:cubicBezTo>
                  <a:pt x="0" y="-47625"/>
                  <a:pt x="479584" y="-47625"/>
                  <a:pt x="479584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3" name="text-115">
            <a:extLst>
              <a:ext uri="{FF2B5EF4-FFF2-40B4-BE49-F238E27FC236}">
                <a16:creationId xmlns:a16="http://schemas.microsoft.com/office/drawing/2014/main" id="{87381C01-E4EA-4BC0-AE93-B84EDFF44CA6}"/>
              </a:ext>
            </a:extLst>
          </p:cNvPr>
          <p:cNvSpPr>
            <a:spLocks noGrp="1"/>
          </p:cNvSpPr>
          <p:nvPr/>
        </p:nvSpPr>
        <p:spPr>
          <a:xfrm>
            <a:off x="704850" y="4295775"/>
            <a:ext cx="5953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Извес_ный писатель</a:t>
            </a:r>
          </a:p>
        </p:txBody>
      </p:sp>
      <p:sp>
        <p:nvSpPr>
          <p:cNvPr id="24" name="line-116">
            <a:extLst>
              <a:ext uri="{FF2B5EF4-FFF2-40B4-BE49-F238E27FC236}">
                <a16:creationId xmlns:a16="http://schemas.microsoft.com/office/drawing/2014/main" id="{B2475106-76B0-4511-A9B7-2E4BB57DFD14}"/>
              </a:ext>
            </a:extLst>
          </p:cNvPr>
          <p:cNvSpPr>
            <a:spLocks noGrp="1"/>
          </p:cNvSpPr>
          <p:nvPr/>
        </p:nvSpPr>
        <p:spPr>
          <a:xfrm>
            <a:off x="704850" y="4924425"/>
            <a:ext cx="10772775" cy="9525"/>
          </a:xfrm>
          <a:custGeom>
            <a:avLst/>
            <a:gdLst/>
            <a:ahLst/>
            <a:cxnLst/>
            <a:rect l="0" t="0" r="0" b="0"/>
            <a:pathLst>
              <a:path w="10772775" h="9525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25" name="answer-4">
            <a:extLst>
              <a:ext uri="{FF2B5EF4-FFF2-40B4-BE49-F238E27FC236}">
                <a16:creationId xmlns:a16="http://schemas.microsoft.com/office/drawing/2014/main" id="{AC827FF4-29F7-43A2-892B-55C009CC2464}"/>
              </a:ext>
            </a:extLst>
          </p:cNvPr>
          <p:cNvSpPr>
            <a:spLocks noGrp="1"/>
          </p:cNvSpPr>
          <p:nvPr/>
        </p:nvSpPr>
        <p:spPr>
          <a:xfrm>
            <a:off x="7343775" y="4295775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извес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ие</a:t>
            </a:r>
          </a:p>
        </p:txBody>
      </p:sp>
      <p:sp>
        <p:nvSpPr>
          <p:cNvPr id="26" name="answer-letter-4">
            <a:extLst>
              <a:ext uri="{FF2B5EF4-FFF2-40B4-BE49-F238E27FC236}">
                <a16:creationId xmlns:a16="http://schemas.microsoft.com/office/drawing/2014/main" id="{DEB33B5B-C643-40B2-A3BD-5EF75E66E428}"/>
              </a:ext>
            </a:extLst>
          </p:cNvPr>
          <p:cNvSpPr>
            <a:spLocks noGrp="1"/>
          </p:cNvSpPr>
          <p:nvPr/>
        </p:nvSpPr>
        <p:spPr>
          <a:xfrm>
            <a:off x="1643539" y="4295775"/>
            <a:ext cx="4286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т</a:t>
            </a:r>
          </a:p>
        </p:txBody>
      </p:sp>
      <p:sp>
        <p:nvSpPr>
          <p:cNvPr id="27" name="answer-root-4-117">
            <a:extLst>
              <a:ext uri="{FF2B5EF4-FFF2-40B4-BE49-F238E27FC236}">
                <a16:creationId xmlns:a16="http://schemas.microsoft.com/office/drawing/2014/main" id="{FF74DBA0-8A62-4B05-9B4A-24D1A45A1928}"/>
              </a:ext>
            </a:extLst>
          </p:cNvPr>
          <p:cNvSpPr>
            <a:spLocks noGrp="1"/>
          </p:cNvSpPr>
          <p:nvPr/>
        </p:nvSpPr>
        <p:spPr>
          <a:xfrm>
            <a:off x="1110425" y="4162425"/>
            <a:ext cx="722948" cy="190500"/>
          </a:xfrm>
          <a:custGeom>
            <a:avLst/>
            <a:gdLst/>
            <a:ahLst/>
            <a:cxnLst/>
            <a:rect l="0" t="0" r="0" b="0"/>
            <a:pathLst>
              <a:path w="722948" h="190500">
                <a:moveTo>
                  <a:pt x="0" y="190500"/>
                </a:moveTo>
                <a:cubicBezTo>
                  <a:pt x="0" y="-47625"/>
                  <a:pt x="722948" y="-47625"/>
                  <a:pt x="722948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8" name="answer-check-root-4-118">
            <a:extLst>
              <a:ext uri="{FF2B5EF4-FFF2-40B4-BE49-F238E27FC236}">
                <a16:creationId xmlns:a16="http://schemas.microsoft.com/office/drawing/2014/main" id="{81BD670E-87D0-4FAC-AB46-9BEF967389A4}"/>
              </a:ext>
            </a:extLst>
          </p:cNvPr>
          <p:cNvSpPr>
            <a:spLocks noGrp="1"/>
          </p:cNvSpPr>
          <p:nvPr/>
        </p:nvSpPr>
        <p:spPr>
          <a:xfrm>
            <a:off x="8141875" y="4162425"/>
            <a:ext cx="680656" cy="190500"/>
          </a:xfrm>
          <a:custGeom>
            <a:avLst/>
            <a:gdLst/>
            <a:ahLst/>
            <a:cxnLst/>
            <a:rect l="0" t="0" r="0" b="0"/>
            <a:pathLst>
              <a:path w="680656" h="190500">
                <a:moveTo>
                  <a:pt x="0" y="190500"/>
                </a:moveTo>
                <a:cubicBezTo>
                  <a:pt x="0" y="-47625"/>
                  <a:pt x="680656" y="-47625"/>
                  <a:pt x="680656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29" name="text-119">
            <a:extLst>
              <a:ext uri="{FF2B5EF4-FFF2-40B4-BE49-F238E27FC236}">
                <a16:creationId xmlns:a16="http://schemas.microsoft.com/office/drawing/2014/main" id="{1E74E979-0359-450E-8C92-02895A0C5BBA}"/>
              </a:ext>
            </a:extLst>
          </p:cNvPr>
          <p:cNvSpPr>
            <a:spLocks noGrp="1"/>
          </p:cNvSpPr>
          <p:nvPr/>
        </p:nvSpPr>
        <p:spPr>
          <a:xfrm>
            <a:off x="704850" y="5124450"/>
            <a:ext cx="5953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Мес_ный говор</a:t>
            </a:r>
          </a:p>
        </p:txBody>
      </p:sp>
      <p:sp>
        <p:nvSpPr>
          <p:cNvPr id="30" name="line-120">
            <a:extLst>
              <a:ext uri="{FF2B5EF4-FFF2-40B4-BE49-F238E27FC236}">
                <a16:creationId xmlns:a16="http://schemas.microsoft.com/office/drawing/2014/main" id="{37B9D338-7909-4F0D-893F-022BEC0E3283}"/>
              </a:ext>
            </a:extLst>
          </p:cNvPr>
          <p:cNvSpPr>
            <a:spLocks noGrp="1"/>
          </p:cNvSpPr>
          <p:nvPr/>
        </p:nvSpPr>
        <p:spPr>
          <a:xfrm>
            <a:off x="704850" y="5753100"/>
            <a:ext cx="10772775" cy="9525"/>
          </a:xfrm>
          <a:custGeom>
            <a:avLst/>
            <a:gdLst/>
            <a:ahLst/>
            <a:cxnLst/>
            <a:rect l="0" t="0" r="0" b="0"/>
            <a:pathLst>
              <a:path w="10772775" h="9525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1" name="answer-5">
            <a:extLst>
              <a:ext uri="{FF2B5EF4-FFF2-40B4-BE49-F238E27FC236}">
                <a16:creationId xmlns:a16="http://schemas.microsoft.com/office/drawing/2014/main" id="{2B561F16-BADF-4661-9C53-D9E98AA34727}"/>
              </a:ext>
            </a:extLst>
          </p:cNvPr>
          <p:cNvSpPr>
            <a:spLocks noGrp="1"/>
          </p:cNvSpPr>
          <p:nvPr/>
        </p:nvSpPr>
        <p:spPr>
          <a:xfrm>
            <a:off x="7343775" y="5124450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→ мес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о</a:t>
            </a:r>
          </a:p>
        </p:txBody>
      </p:sp>
      <p:sp>
        <p:nvSpPr>
          <p:cNvPr id="32" name="answer-letter-5">
            <a:extLst>
              <a:ext uri="{FF2B5EF4-FFF2-40B4-BE49-F238E27FC236}">
                <a16:creationId xmlns:a16="http://schemas.microsoft.com/office/drawing/2014/main" id="{83DD5393-06A5-463B-AEDC-06DF9F2FFE48}"/>
              </a:ext>
            </a:extLst>
          </p:cNvPr>
          <p:cNvSpPr>
            <a:spLocks noGrp="1"/>
          </p:cNvSpPr>
          <p:nvPr/>
        </p:nvSpPr>
        <p:spPr>
          <a:xfrm>
            <a:off x="1381315" y="5124450"/>
            <a:ext cx="4286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00" b="1">
                <a:solidFill>
                  <a:srgbClr val="D64E36"/>
                </a:solidFill>
                <a:latin typeface="Calibri"/>
                <a:ea typeface="Calibri"/>
                <a:cs typeface="Calibri"/>
              </a:defRPr>
            </a:pPr>
            <a:r>
              <a:t>т</a:t>
            </a:r>
          </a:p>
        </p:txBody>
      </p:sp>
      <p:sp>
        <p:nvSpPr>
          <p:cNvPr id="33" name="answer-root-5-121">
            <a:extLst>
              <a:ext uri="{FF2B5EF4-FFF2-40B4-BE49-F238E27FC236}">
                <a16:creationId xmlns:a16="http://schemas.microsoft.com/office/drawing/2014/main" id="{48604A87-0FDD-401B-A0C4-2DD51F10ADF9}"/>
              </a:ext>
            </a:extLst>
          </p:cNvPr>
          <p:cNvSpPr>
            <a:spLocks noGrp="1"/>
          </p:cNvSpPr>
          <p:nvPr/>
        </p:nvSpPr>
        <p:spPr>
          <a:xfrm>
            <a:off x="704850" y="4991100"/>
            <a:ext cx="866204" cy="190500"/>
          </a:xfrm>
          <a:custGeom>
            <a:avLst/>
            <a:gdLst/>
            <a:ahLst/>
            <a:cxnLst/>
            <a:rect l="0" t="0" r="0" b="0"/>
            <a:pathLst>
              <a:path w="866204" h="190500">
                <a:moveTo>
                  <a:pt x="0" y="190500"/>
                </a:moveTo>
                <a:cubicBezTo>
                  <a:pt x="0" y="-47625"/>
                  <a:pt x="866204" y="-47625"/>
                  <a:pt x="866204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  <p:sp>
        <p:nvSpPr>
          <p:cNvPr id="34" name="answer-check-root-5-122">
            <a:extLst>
              <a:ext uri="{FF2B5EF4-FFF2-40B4-BE49-F238E27FC236}">
                <a16:creationId xmlns:a16="http://schemas.microsoft.com/office/drawing/2014/main" id="{432E464D-4310-4501-9443-747ECF53268B}"/>
              </a:ext>
            </a:extLst>
          </p:cNvPr>
          <p:cNvSpPr>
            <a:spLocks noGrp="1"/>
          </p:cNvSpPr>
          <p:nvPr/>
        </p:nvSpPr>
        <p:spPr>
          <a:xfrm>
            <a:off x="7774781" y="4991100"/>
            <a:ext cx="755904" cy="190500"/>
          </a:xfrm>
          <a:custGeom>
            <a:avLst/>
            <a:gdLst/>
            <a:ahLst/>
            <a:cxnLst/>
            <a:rect l="0" t="0" r="0" b="0"/>
            <a:pathLst>
              <a:path w="755904" h="190500">
                <a:moveTo>
                  <a:pt x="0" y="190500"/>
                </a:moveTo>
                <a:cubicBezTo>
                  <a:pt x="0" y="-47625"/>
                  <a:pt x="755904" y="-47625"/>
                  <a:pt x="755904" y="190500"/>
                </a:cubicBezTo>
              </a:path>
            </a:pathLst>
          </a:custGeom>
          <a:noFill/>
          <a:ln w="19050">
            <a:solidFill>
              <a:srgbClr val="007D83"/>
            </a:solidFill>
          </a:ln>
        </p:spPr>
      </p:sp>
    </p:spTree>
    <p:extLst>
      <p:ext uri="{BB962C8B-B14F-4D97-AF65-F5344CB8AC3E}">
        <p14:creationId xmlns:p14="http://schemas.microsoft.com/office/powerpoint/2010/main" val="42024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9" grpId="0"/>
      <p:bldP spid="20" grpId="0"/>
      <p:bldP spid="25" grpId="0"/>
      <p:bldP spid="26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-123">
            <a:extLst>
              <a:ext uri="{FF2B5EF4-FFF2-40B4-BE49-F238E27FC236}">
                <a16:creationId xmlns:a16="http://schemas.microsoft.com/office/drawing/2014/main" id="{4AC9741F-FB71-48FD-A84C-664B8554CDF7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2" name="text-124">
            <a:extLst>
              <a:ext uri="{FF2B5EF4-FFF2-40B4-BE49-F238E27FC236}">
                <a16:creationId xmlns:a16="http://schemas.microsoft.com/office/drawing/2014/main" id="{461394F8-8BD3-4235-9F5B-868A6E2D5D7C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3" name="text-125">
            <a:extLst>
              <a:ext uri="{FF2B5EF4-FFF2-40B4-BE49-F238E27FC236}">
                <a16:creationId xmlns:a16="http://schemas.microsoft.com/office/drawing/2014/main" id="{32101643-BBF4-446F-A684-92A87A518085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8</a:t>
            </a:r>
          </a:p>
        </p:txBody>
      </p:sp>
      <p:sp>
        <p:nvSpPr>
          <p:cNvPr id="4" name="text-126">
            <a:extLst>
              <a:ext uri="{FF2B5EF4-FFF2-40B4-BE49-F238E27FC236}">
                <a16:creationId xmlns:a16="http://schemas.microsoft.com/office/drawing/2014/main" id="{9565C3D9-8123-48B7-8A44-2F068A13F838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1252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2. Распределите слова в три столбика: про_ьба, дога_ка, чу_ство, сверс_ник, лес_ница, мес_ный, гиган_ский.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AEE512E-894B-42C2-9D4E-3BD1A3BC582B}"/>
              </a:ext>
            </a:extLst>
          </p:cNvPr>
          <p:cNvGraphicFramePr/>
          <p:nvPr/>
        </p:nvGraphicFramePr>
        <p:xfrm>
          <a:off x="533400" y="2152650"/>
          <a:ext cx="11125200" cy="3667124"/>
        </p:xfrm>
        <a:graphic>
          <a:graphicData uri="http://schemas.openxmlformats.org/drawingml/2006/table">
            <a:tbl>
              <a:tblPr/>
              <a:tblGrid>
                <a:gridCol w="370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6781">
                <a:tc>
                  <a:txBody>
                    <a:bodyPr/>
                    <a:lstStyle/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 проверяемой</a:t>
                      </a:r>
                    </a:p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согласной</a:t>
                      </a:r>
                    </a:p>
                  </a:txBody>
                  <a:tcPr anchor="ctr">
                    <a:lnL w="9525">
                      <a:solidFill>
                        <a:srgbClr val="CFD9D5"/>
                      </a:solidFill>
                    </a:lnL>
                    <a:lnR w="9525">
                      <a:solidFill>
                        <a:srgbClr val="CFD9D5"/>
                      </a:solidFill>
                    </a:lnR>
                    <a:lnT w="9525">
                      <a:solidFill>
                        <a:srgbClr val="CFD9D5"/>
                      </a:solidFill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1738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 непроверяемой</a:t>
                      </a:r>
                    </a:p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согласной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>
                      <a:solidFill>
                        <a:srgbClr val="CFD9D5"/>
                      </a:solidFill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17384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 непроизносимой</a:t>
                      </a:r>
                    </a:p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согласной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>
                      <a:solidFill>
                        <a:srgbClr val="CFD9D5"/>
                      </a:solidFill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173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6781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>
                      <a:solidFill>
                        <a:srgbClr val="CFD9D5"/>
                      </a:solidFill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781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>
                      <a:solidFill>
                        <a:srgbClr val="CFD9D5"/>
                      </a:solidFill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0F4EE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0F4EE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0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6781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>
                      <a:solidFill>
                        <a:srgbClr val="CFD9D5"/>
                      </a:solidFill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D9D5"/>
                      </a:solidFill>
                    </a:lnR>
                    <a:lnT w="9525" cap="flat" cmpd="sng" algn="ctr">
                      <a:solidFill>
                        <a:srgbClr val="CFD9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D9D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answer-class-2">
            <a:extLst>
              <a:ext uri="{FF2B5EF4-FFF2-40B4-BE49-F238E27FC236}">
                <a16:creationId xmlns:a16="http://schemas.microsoft.com/office/drawing/2014/main" id="{2F6CFC3F-FC87-47BA-BC7C-0A28A3B00553}"/>
              </a:ext>
            </a:extLst>
          </p:cNvPr>
          <p:cNvSpPr>
            <a:spLocks noGrp="1"/>
          </p:cNvSpPr>
          <p:nvPr/>
        </p:nvSpPr>
        <p:spPr>
          <a:xfrm>
            <a:off x="800100" y="32385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про</a:t>
            </a:r>
            <a:r>
              <a:rPr b="1" u="sng">
                <a:solidFill>
                  <a:srgbClr val="D64E36"/>
                </a:solidFill>
              </a:rPr>
              <a:t>с</a:t>
            </a:r>
            <a:r>
              <a:t>ьба</a:t>
            </a:r>
          </a:p>
        </p:txBody>
      </p:sp>
      <p:sp>
        <p:nvSpPr>
          <p:cNvPr id="7" name="answer-class-3">
            <a:extLst>
              <a:ext uri="{FF2B5EF4-FFF2-40B4-BE49-F238E27FC236}">
                <a16:creationId xmlns:a16="http://schemas.microsoft.com/office/drawing/2014/main" id="{9AAA2E1F-598B-42EF-B17D-F1E3A88ECCC5}"/>
              </a:ext>
            </a:extLst>
          </p:cNvPr>
          <p:cNvSpPr>
            <a:spLocks noGrp="1"/>
          </p:cNvSpPr>
          <p:nvPr/>
        </p:nvSpPr>
        <p:spPr>
          <a:xfrm>
            <a:off x="800100" y="41148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rPr b="0" u="none">
                <a:solidFill>
                  <a:srgbClr val="17384D"/>
                </a:solidFill>
              </a:rPr>
              <a:t>д</a:t>
            </a:r>
            <a:r>
              <a:t>ога</a:t>
            </a:r>
            <a:r>
              <a:rPr b="1" u="sng">
                <a:solidFill>
                  <a:srgbClr val="D64E36"/>
                </a:solidFill>
              </a:rPr>
              <a:t>д</a:t>
            </a:r>
            <a:r>
              <a:t>ка</a:t>
            </a:r>
          </a:p>
        </p:txBody>
      </p:sp>
      <p:sp>
        <p:nvSpPr>
          <p:cNvPr id="8" name="answer-class-4">
            <a:extLst>
              <a:ext uri="{FF2B5EF4-FFF2-40B4-BE49-F238E27FC236}">
                <a16:creationId xmlns:a16="http://schemas.microsoft.com/office/drawing/2014/main" id="{42765306-862E-4EAB-97C0-5D9A9D4D5B5D}"/>
              </a:ext>
            </a:extLst>
          </p:cNvPr>
          <p:cNvSpPr>
            <a:spLocks noGrp="1"/>
          </p:cNvSpPr>
          <p:nvPr/>
        </p:nvSpPr>
        <p:spPr>
          <a:xfrm>
            <a:off x="4505325" y="32385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чу</a:t>
            </a:r>
            <a:r>
              <a:rPr b="1" u="sng">
                <a:solidFill>
                  <a:srgbClr val="D64E36"/>
                </a:solidFill>
              </a:rPr>
              <a:t>в</a:t>
            </a:r>
            <a:r>
              <a:t>ст</a:t>
            </a:r>
            <a:r>
              <a:rPr b="0" u="none">
                <a:solidFill>
                  <a:srgbClr val="17384D"/>
                </a:solidFill>
              </a:rPr>
              <a:t>в</a:t>
            </a:r>
            <a:r>
              <a:t>о</a:t>
            </a:r>
          </a:p>
        </p:txBody>
      </p:sp>
      <p:sp>
        <p:nvSpPr>
          <p:cNvPr id="9" name="answer-class-5">
            <a:extLst>
              <a:ext uri="{FF2B5EF4-FFF2-40B4-BE49-F238E27FC236}">
                <a16:creationId xmlns:a16="http://schemas.microsoft.com/office/drawing/2014/main" id="{288CC308-A78B-43A1-B722-9E67D192AF5A}"/>
              </a:ext>
            </a:extLst>
          </p:cNvPr>
          <p:cNvSpPr>
            <a:spLocks noGrp="1"/>
          </p:cNvSpPr>
          <p:nvPr/>
        </p:nvSpPr>
        <p:spPr>
          <a:xfrm>
            <a:off x="4505325" y="41148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сверс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ник</a:t>
            </a:r>
          </a:p>
        </p:txBody>
      </p:sp>
      <p:sp>
        <p:nvSpPr>
          <p:cNvPr id="10" name="answer-class-6">
            <a:extLst>
              <a:ext uri="{FF2B5EF4-FFF2-40B4-BE49-F238E27FC236}">
                <a16:creationId xmlns:a16="http://schemas.microsoft.com/office/drawing/2014/main" id="{DCB7514A-B3FD-4C35-8E1E-76359FC4D8F9}"/>
              </a:ext>
            </a:extLst>
          </p:cNvPr>
          <p:cNvSpPr>
            <a:spLocks noGrp="1"/>
          </p:cNvSpPr>
          <p:nvPr/>
        </p:nvSpPr>
        <p:spPr>
          <a:xfrm>
            <a:off x="4505325" y="49911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лес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ница</a:t>
            </a:r>
          </a:p>
        </p:txBody>
      </p:sp>
      <p:sp>
        <p:nvSpPr>
          <p:cNvPr id="11" name="answer-class-7">
            <a:extLst>
              <a:ext uri="{FF2B5EF4-FFF2-40B4-BE49-F238E27FC236}">
                <a16:creationId xmlns:a16="http://schemas.microsoft.com/office/drawing/2014/main" id="{C6CD41BC-70C8-436F-90BF-BDE55D238D8E}"/>
              </a:ext>
            </a:extLst>
          </p:cNvPr>
          <p:cNvSpPr>
            <a:spLocks noGrp="1"/>
          </p:cNvSpPr>
          <p:nvPr/>
        </p:nvSpPr>
        <p:spPr>
          <a:xfrm>
            <a:off x="8210550" y="32385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мес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ный</a:t>
            </a:r>
          </a:p>
        </p:txBody>
      </p:sp>
      <p:sp>
        <p:nvSpPr>
          <p:cNvPr id="12" name="answer-class-8">
            <a:extLst>
              <a:ext uri="{FF2B5EF4-FFF2-40B4-BE49-F238E27FC236}">
                <a16:creationId xmlns:a16="http://schemas.microsoft.com/office/drawing/2014/main" id="{5D7A4E38-6E89-4840-9975-31873FCD088D}"/>
              </a:ext>
            </a:extLst>
          </p:cNvPr>
          <p:cNvSpPr>
            <a:spLocks noGrp="1"/>
          </p:cNvSpPr>
          <p:nvPr/>
        </p:nvSpPr>
        <p:spPr>
          <a:xfrm>
            <a:off x="8210550" y="4114800"/>
            <a:ext cx="32099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0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гиган</a:t>
            </a:r>
            <a:r>
              <a:rPr b="1" u="sng">
                <a:solidFill>
                  <a:srgbClr val="D64E36"/>
                </a:solidFill>
              </a:rPr>
              <a:t>т</a:t>
            </a:r>
            <a:r>
              <a:t>ский</a:t>
            </a:r>
          </a:p>
        </p:txBody>
      </p:sp>
    </p:spTree>
    <p:extLst>
      <p:ext uri="{BB962C8B-B14F-4D97-AF65-F5344CB8AC3E}">
        <p14:creationId xmlns:p14="http://schemas.microsoft.com/office/powerpoint/2010/main" val="4169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127">
            <a:extLst>
              <a:ext uri="{FF2B5EF4-FFF2-40B4-BE49-F238E27FC236}">
                <a16:creationId xmlns:a16="http://schemas.microsoft.com/office/drawing/2014/main" id="{C2E3ECB1-A6D7-4786-93C5-70C0A7C6EB95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defPPr>
            <a:lvl1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900" b="1">
                <a:solidFill>
                  <a:srgbClr val="F7F2E7"/>
                </a:solidFill>
                <a:latin typeface="Calibri"/>
                <a:ea typeface="Calibri"/>
                <a:cs typeface="Calibri"/>
              </a:defRPr>
            </a:pPr>
            <a:r>
              <a:t>Что мы узнали?</a:t>
            </a:r>
          </a:p>
        </p:txBody>
      </p:sp>
      <p:sp>
        <p:nvSpPr>
          <p:cNvPr id="2" name="line-128">
            <a:extLst>
              <a:ext uri="{FF2B5EF4-FFF2-40B4-BE49-F238E27FC236}">
                <a16:creationId xmlns:a16="http://schemas.microsoft.com/office/drawing/2014/main" id="{88C5C44E-02B7-492A-A6B2-E294FFA72A3C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46616C"/>
            </a:solidFill>
          </a:ln>
        </p:spPr>
      </p:sp>
      <p:sp>
        <p:nvSpPr>
          <p:cNvPr id="3" name="text-129">
            <a:extLst>
              <a:ext uri="{FF2B5EF4-FFF2-40B4-BE49-F238E27FC236}">
                <a16:creationId xmlns:a16="http://schemas.microsoft.com/office/drawing/2014/main" id="{CD7EBC94-60B6-4252-A384-2FFC9E91898A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130">
            <a:extLst>
              <a:ext uri="{FF2B5EF4-FFF2-40B4-BE49-F238E27FC236}">
                <a16:creationId xmlns:a16="http://schemas.microsoft.com/office/drawing/2014/main" id="{BB9EF1AF-2CD2-4992-938A-36852F29EAB1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B7CBCB"/>
                </a:solidFill>
                <a:latin typeface="Calibri"/>
                <a:ea typeface="Calibri"/>
                <a:cs typeface="Calibri"/>
              </a:defRPr>
            </a:pPr>
            <a:r>
              <a:t>9</a:t>
            </a:r>
          </a:p>
        </p:txBody>
      </p:sp>
      <p:sp>
        <p:nvSpPr>
          <p:cNvPr id="5" name="text-131">
            <a:extLst>
              <a:ext uri="{FF2B5EF4-FFF2-40B4-BE49-F238E27FC236}">
                <a16:creationId xmlns:a16="http://schemas.microsoft.com/office/drawing/2014/main" id="{6F9C9631-1FF1-45FF-9D3A-BE51BFBD38F4}"/>
              </a:ext>
            </a:extLst>
          </p:cNvPr>
          <p:cNvSpPr>
            <a:spLocks noGrp="1"/>
          </p:cNvSpPr>
          <p:nvPr/>
        </p:nvSpPr>
        <p:spPr>
          <a:xfrm>
            <a:off x="933450" y="1457325"/>
            <a:ext cx="106108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31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Существует три типа орфограмм «Согласная в корне»: </a:t>
            </a:r>
            <a:r>
              <a:rPr b="1">
                <a:solidFill>
                  <a:srgbClr val="E7B94F"/>
                </a:solidFill>
              </a:rPr>
              <a:t>проверяемые</a:t>
            </a:r>
            <a:r>
              <a:t>, </a:t>
            </a:r>
            <a:r>
              <a:rPr b="1">
                <a:solidFill>
                  <a:srgbClr val="E7B94F"/>
                </a:solidFill>
              </a:rPr>
              <a:t>непроверяемые</a:t>
            </a:r>
            <a:r>
              <a:t>, </a:t>
            </a:r>
            <a:r>
              <a:rPr b="1">
                <a:solidFill>
                  <a:srgbClr val="E7B94F"/>
                </a:solidFill>
              </a:rPr>
              <a:t>непроизносимые</a:t>
            </a:r>
            <a:r>
              <a:t>.</a:t>
            </a:r>
          </a:p>
        </p:txBody>
      </p:sp>
      <p:sp>
        <p:nvSpPr>
          <p:cNvPr id="6" name="line-132">
            <a:extLst>
              <a:ext uri="{FF2B5EF4-FFF2-40B4-BE49-F238E27FC236}">
                <a16:creationId xmlns:a16="http://schemas.microsoft.com/office/drawing/2014/main" id="{5BEAF452-D251-4D21-8234-87C25E04BF1E}"/>
              </a:ext>
            </a:extLst>
          </p:cNvPr>
          <p:cNvSpPr>
            <a:spLocks noGrp="1"/>
          </p:cNvSpPr>
          <p:nvPr/>
        </p:nvSpPr>
        <p:spPr>
          <a:xfrm>
            <a:off x="552450" y="3114675"/>
            <a:ext cx="11010900" cy="9525"/>
          </a:xfrm>
          <a:custGeom>
            <a:avLst/>
            <a:gdLst/>
            <a:ahLst/>
            <a:cxnLst/>
            <a:rect l="0" t="0" r="0" b="0"/>
            <a:pathLst>
              <a:path w="11010900" h="9525">
                <a:moveTo>
                  <a:pt x="0" y="0"/>
                </a:moveTo>
                <a:lnTo>
                  <a:pt x="11010900" y="0"/>
                </a:lnTo>
              </a:path>
            </a:pathLst>
          </a:custGeom>
          <a:noFill/>
          <a:ln w="9525">
            <a:solidFill>
              <a:srgbClr val="46616C"/>
            </a:solidFill>
          </a:ln>
        </p:spPr>
      </p:sp>
      <p:sp>
        <p:nvSpPr>
          <p:cNvPr id="7" name="text-133">
            <a:extLst>
              <a:ext uri="{FF2B5EF4-FFF2-40B4-BE49-F238E27FC236}">
                <a16:creationId xmlns:a16="http://schemas.microsoft.com/office/drawing/2014/main" id="{440AC605-6654-4EA5-AF22-E054784F3614}"/>
              </a:ext>
            </a:extLst>
          </p:cNvPr>
          <p:cNvSpPr>
            <a:spLocks noGrp="1"/>
          </p:cNvSpPr>
          <p:nvPr/>
        </p:nvSpPr>
        <p:spPr>
          <a:xfrm>
            <a:off x="933450" y="3476625"/>
            <a:ext cx="48577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Для проверяемых и непроизносимых согласных нужно уметь подбирать </a:t>
            </a:r>
            <a:r>
              <a:rPr b="1">
                <a:solidFill>
                  <a:srgbClr val="E7B94F"/>
                </a:solidFill>
              </a:rPr>
              <a:t>проверочные слова</a:t>
            </a:r>
            <a:r>
              <a:t>.</a:t>
            </a:r>
          </a:p>
        </p:txBody>
      </p:sp>
      <p:sp>
        <p:nvSpPr>
          <p:cNvPr id="8" name="text-134">
            <a:extLst>
              <a:ext uri="{FF2B5EF4-FFF2-40B4-BE49-F238E27FC236}">
                <a16:creationId xmlns:a16="http://schemas.microsoft.com/office/drawing/2014/main" id="{71149ED9-6564-46A4-BF5A-46A423F556F4}"/>
              </a:ext>
            </a:extLst>
          </p:cNvPr>
          <p:cNvSpPr>
            <a:spLocks noGrp="1"/>
          </p:cNvSpPr>
          <p:nvPr/>
        </p:nvSpPr>
        <p:spPr>
          <a:xfrm>
            <a:off x="6943725" y="3476625"/>
            <a:ext cx="4619625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Написание слов с непроверяемыми согласными нужно </a:t>
            </a:r>
            <a:r>
              <a:rPr b="1">
                <a:solidFill>
                  <a:srgbClr val="E7B94F"/>
                </a:solidFill>
              </a:rPr>
              <a:t>запоминать</a:t>
            </a:r>
            <a:r>
              <a:t> и </a:t>
            </a:r>
            <a:r>
              <a:rPr b="1">
                <a:solidFill>
                  <a:srgbClr val="E7B94F"/>
                </a:solidFill>
              </a:rPr>
              <a:t>проверять по словарю</a:t>
            </a:r>
            <a:r>
              <a:t>.</a:t>
            </a:r>
          </a:p>
        </p:txBody>
      </p:sp>
      <p:sp>
        <p:nvSpPr>
          <p:cNvPr id="9" name="line-135">
            <a:extLst>
              <a:ext uri="{FF2B5EF4-FFF2-40B4-BE49-F238E27FC236}">
                <a16:creationId xmlns:a16="http://schemas.microsoft.com/office/drawing/2014/main" id="{ED9057A1-5713-4219-B7FF-22ABD058F6BE}"/>
              </a:ext>
            </a:extLst>
          </p:cNvPr>
          <p:cNvSpPr>
            <a:spLocks noGrp="1"/>
          </p:cNvSpPr>
          <p:nvPr/>
        </p:nvSpPr>
        <p:spPr>
          <a:xfrm>
            <a:off x="552450" y="1676400"/>
            <a:ext cx="85725" cy="85725"/>
          </a:xfrm>
          <a:custGeom>
            <a:avLst/>
            <a:gdLst/>
            <a:ahLst/>
            <a:cxnLst/>
            <a:rect l="0" t="0" r="0" b="0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28575">
            <a:solidFill>
              <a:srgbClr val="E7B94F"/>
            </a:solidFill>
          </a:ln>
        </p:spPr>
      </p:sp>
      <p:sp>
        <p:nvSpPr>
          <p:cNvPr id="10" name="line-136">
            <a:extLst>
              <a:ext uri="{FF2B5EF4-FFF2-40B4-BE49-F238E27FC236}">
                <a16:creationId xmlns:a16="http://schemas.microsoft.com/office/drawing/2014/main" id="{10508EBB-4C57-446D-9196-63D9C7C2377A}"/>
              </a:ext>
            </a:extLst>
          </p:cNvPr>
          <p:cNvSpPr>
            <a:spLocks noGrp="1"/>
          </p:cNvSpPr>
          <p:nvPr/>
        </p:nvSpPr>
        <p:spPr>
          <a:xfrm>
            <a:off x="638175" y="1552575"/>
            <a:ext cx="161925" cy="209550"/>
          </a:xfrm>
          <a:custGeom>
            <a:avLst/>
            <a:gdLst/>
            <a:ahLst/>
            <a:cxnLst/>
            <a:rect l="0" t="0" r="0" b="0"/>
            <a:pathLst>
              <a:path w="161925" h="209550">
                <a:moveTo>
                  <a:pt x="0" y="209550"/>
                </a:moveTo>
                <a:lnTo>
                  <a:pt x="161925" y="0"/>
                </a:lnTo>
              </a:path>
            </a:pathLst>
          </a:custGeom>
          <a:noFill/>
          <a:ln w="28575">
            <a:solidFill>
              <a:srgbClr val="E7B94F"/>
            </a:solidFill>
          </a:ln>
        </p:spPr>
      </p:sp>
      <p:sp>
        <p:nvSpPr>
          <p:cNvPr id="11" name="line-137">
            <a:extLst>
              <a:ext uri="{FF2B5EF4-FFF2-40B4-BE49-F238E27FC236}">
                <a16:creationId xmlns:a16="http://schemas.microsoft.com/office/drawing/2014/main" id="{C1EAF536-A25B-4D49-8EC2-D74B9E597D20}"/>
              </a:ext>
            </a:extLst>
          </p:cNvPr>
          <p:cNvSpPr>
            <a:spLocks noGrp="1"/>
          </p:cNvSpPr>
          <p:nvPr/>
        </p:nvSpPr>
        <p:spPr>
          <a:xfrm>
            <a:off x="552450" y="3676650"/>
            <a:ext cx="85725" cy="85725"/>
          </a:xfrm>
          <a:custGeom>
            <a:avLst/>
            <a:gdLst/>
            <a:ahLst/>
            <a:cxnLst/>
            <a:rect l="0" t="0" r="0" b="0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28575">
            <a:solidFill>
              <a:srgbClr val="E7B94F"/>
            </a:solidFill>
          </a:ln>
        </p:spPr>
      </p:sp>
      <p:sp>
        <p:nvSpPr>
          <p:cNvPr id="12" name="line-138">
            <a:extLst>
              <a:ext uri="{FF2B5EF4-FFF2-40B4-BE49-F238E27FC236}">
                <a16:creationId xmlns:a16="http://schemas.microsoft.com/office/drawing/2014/main" id="{2100F09F-0A68-49E7-B11F-678FAE0009AF}"/>
              </a:ext>
            </a:extLst>
          </p:cNvPr>
          <p:cNvSpPr>
            <a:spLocks noGrp="1"/>
          </p:cNvSpPr>
          <p:nvPr/>
        </p:nvSpPr>
        <p:spPr>
          <a:xfrm>
            <a:off x="638175" y="3552825"/>
            <a:ext cx="161925" cy="209550"/>
          </a:xfrm>
          <a:custGeom>
            <a:avLst/>
            <a:gdLst/>
            <a:ahLst/>
            <a:cxnLst/>
            <a:rect l="0" t="0" r="0" b="0"/>
            <a:pathLst>
              <a:path w="161925" h="209550">
                <a:moveTo>
                  <a:pt x="0" y="209550"/>
                </a:moveTo>
                <a:lnTo>
                  <a:pt x="161925" y="0"/>
                </a:lnTo>
              </a:path>
            </a:pathLst>
          </a:custGeom>
          <a:noFill/>
          <a:ln w="28575">
            <a:solidFill>
              <a:srgbClr val="E7B94F"/>
            </a:solidFill>
          </a:ln>
        </p:spPr>
      </p:sp>
      <p:sp>
        <p:nvSpPr>
          <p:cNvPr id="13" name="line-139">
            <a:extLst>
              <a:ext uri="{FF2B5EF4-FFF2-40B4-BE49-F238E27FC236}">
                <a16:creationId xmlns:a16="http://schemas.microsoft.com/office/drawing/2014/main" id="{BFE4D80B-EE8B-44CA-8973-ED6E99F55F60}"/>
              </a:ext>
            </a:extLst>
          </p:cNvPr>
          <p:cNvSpPr>
            <a:spLocks noGrp="1"/>
          </p:cNvSpPr>
          <p:nvPr/>
        </p:nvSpPr>
        <p:spPr>
          <a:xfrm>
            <a:off x="6562725" y="3676650"/>
            <a:ext cx="85725" cy="85725"/>
          </a:xfrm>
          <a:custGeom>
            <a:avLst/>
            <a:gdLst/>
            <a:ahLst/>
            <a:cxnLst/>
            <a:rect l="0" t="0" r="0" b="0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28575">
            <a:solidFill>
              <a:srgbClr val="E7B94F"/>
            </a:solidFill>
          </a:ln>
        </p:spPr>
      </p:sp>
      <p:sp>
        <p:nvSpPr>
          <p:cNvPr id="14" name="line-140">
            <a:extLst>
              <a:ext uri="{FF2B5EF4-FFF2-40B4-BE49-F238E27FC236}">
                <a16:creationId xmlns:a16="http://schemas.microsoft.com/office/drawing/2014/main" id="{3DE8A5EA-8087-4F98-B8B8-DCBF9F5A58C3}"/>
              </a:ext>
            </a:extLst>
          </p:cNvPr>
          <p:cNvSpPr>
            <a:spLocks noGrp="1"/>
          </p:cNvSpPr>
          <p:nvPr/>
        </p:nvSpPr>
        <p:spPr>
          <a:xfrm>
            <a:off x="6648450" y="3552825"/>
            <a:ext cx="161925" cy="209550"/>
          </a:xfrm>
          <a:custGeom>
            <a:avLst/>
            <a:gdLst/>
            <a:ahLst/>
            <a:cxnLst/>
            <a:rect l="0" t="0" r="0" b="0"/>
            <a:pathLst>
              <a:path w="161925" h="209550">
                <a:moveTo>
                  <a:pt x="0" y="209550"/>
                </a:moveTo>
                <a:lnTo>
                  <a:pt x="161925" y="0"/>
                </a:lnTo>
              </a:path>
            </a:pathLst>
          </a:custGeom>
          <a:noFill/>
          <a:ln w="28575">
            <a:solidFill>
              <a:srgbClr val="E7B94F"/>
            </a:solidFill>
          </a:ln>
        </p:spPr>
      </p:sp>
    </p:spTree>
    <p:extLst>
      <p:ext uri="{BB962C8B-B14F-4D97-AF65-F5344CB8AC3E}">
        <p14:creationId xmlns:p14="http://schemas.microsoft.com/office/powerpoint/2010/main" val="1871152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141">
            <a:extLst>
              <a:ext uri="{FF2B5EF4-FFF2-40B4-BE49-F238E27FC236}">
                <a16:creationId xmlns:a16="http://schemas.microsoft.com/office/drawing/2014/main" id="{824911DE-1AC8-4B89-B4B8-7CF14AE9D62F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4350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Оценим!</a:t>
            </a:r>
          </a:p>
        </p:txBody>
      </p:sp>
      <p:sp>
        <p:nvSpPr>
          <p:cNvPr id="2" name="line-142">
            <a:extLst>
              <a:ext uri="{FF2B5EF4-FFF2-40B4-BE49-F238E27FC236}">
                <a16:creationId xmlns:a16="http://schemas.microsoft.com/office/drawing/2014/main" id="{41B19640-F366-4B2A-865A-E6389293D1CA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custGeom>
            <a:avLst/>
            <a:gdLst/>
            <a:ahLst/>
            <a:cxnLst/>
            <a:rect l="0" t="0" r="0" b="0"/>
            <a:pathLst>
              <a:path w="11125200" h="9525">
                <a:moveTo>
                  <a:pt x="0" y="0"/>
                </a:moveTo>
                <a:lnTo>
                  <a:pt x="11125200" y="0"/>
                </a:lnTo>
              </a:path>
            </a:pathLst>
          </a:custGeom>
          <a:noFill/>
          <a:ln w="9525">
            <a:solidFill>
              <a:srgbClr val="CFD9D5"/>
            </a:solidFill>
          </a:ln>
        </p:spPr>
      </p:sp>
      <p:sp>
        <p:nvSpPr>
          <p:cNvPr id="3" name="text-143">
            <a:extLst>
              <a:ext uri="{FF2B5EF4-FFF2-40B4-BE49-F238E27FC236}">
                <a16:creationId xmlns:a16="http://schemas.microsoft.com/office/drawing/2014/main" id="{7BC85085-D26E-4D97-91EA-AE84B242B8C0}"/>
              </a:ext>
            </a:extLst>
          </p:cNvPr>
          <p:cNvSpPr>
            <a:spLocks noGrp="1"/>
          </p:cNvSpPr>
          <p:nvPr/>
        </p:nvSpPr>
        <p:spPr>
          <a:xfrm>
            <a:off x="9696450" y="6515100"/>
            <a:ext cx="19621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00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100ballnik.com</a:t>
            </a:r>
          </a:p>
        </p:txBody>
      </p:sp>
      <p:sp>
        <p:nvSpPr>
          <p:cNvPr id="4" name="text-144">
            <a:extLst>
              <a:ext uri="{FF2B5EF4-FFF2-40B4-BE49-F238E27FC236}">
                <a16:creationId xmlns:a16="http://schemas.microsoft.com/office/drawing/2014/main" id="{2447F5D6-BDFF-46A7-9293-B29A0EA62F00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defPPr>
            <a:lvl1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125" b="0">
                <a:solidFill>
                  <a:srgbClr val="687F87"/>
                </a:solidFill>
                <a:latin typeface="Calibri"/>
                <a:ea typeface="Calibri"/>
                <a:cs typeface="Calibri"/>
              </a:defRPr>
            </a:pPr>
            <a:r>
              <a:t>10</a:t>
            </a:r>
          </a:p>
        </p:txBody>
      </p:sp>
      <p:sp>
        <p:nvSpPr>
          <p:cNvPr id="5" name="surface-145">
            <a:extLst>
              <a:ext uri="{FF2B5EF4-FFF2-40B4-BE49-F238E27FC236}">
                <a16:creationId xmlns:a16="http://schemas.microsoft.com/office/drawing/2014/main" id="{9D05E1B0-2617-44DE-945B-B68E998AA713}"/>
              </a:ext>
            </a:extLst>
          </p:cNvPr>
          <p:cNvSpPr>
            <a:spLocks noGrp="1"/>
          </p:cNvSpPr>
          <p:nvPr/>
        </p:nvSpPr>
        <p:spPr>
          <a:xfrm>
            <a:off x="533400" y="1895475"/>
            <a:ext cx="3562350" cy="3667125"/>
          </a:xfrm>
          <a:prstGeom prst="roundRect">
            <a:avLst>
              <a:gd name="adj" fmla="val 6417"/>
            </a:avLst>
          </a:prstGeom>
          <a:solidFill>
            <a:srgbClr val="E3EFEB"/>
          </a:solidFill>
          <a:ln w="0">
            <a:noFill/>
          </a:ln>
        </p:spPr>
      </p:sp>
      <p:sp>
        <p:nvSpPr>
          <p:cNvPr id="6" name="text-146">
            <a:extLst>
              <a:ext uri="{FF2B5EF4-FFF2-40B4-BE49-F238E27FC236}">
                <a16:creationId xmlns:a16="http://schemas.microsoft.com/office/drawing/2014/main" id="{65B9C731-71EB-44FA-9D1D-158A15029333}"/>
              </a:ext>
            </a:extLst>
          </p:cNvPr>
          <p:cNvSpPr>
            <a:spLocks noGrp="1"/>
          </p:cNvSpPr>
          <p:nvPr/>
        </p:nvSpPr>
        <p:spPr>
          <a:xfrm>
            <a:off x="1438275" y="2200275"/>
            <a:ext cx="18097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😊</a:t>
            </a:r>
          </a:p>
        </p:txBody>
      </p:sp>
      <p:sp>
        <p:nvSpPr>
          <p:cNvPr id="7" name="text-147">
            <a:extLst>
              <a:ext uri="{FF2B5EF4-FFF2-40B4-BE49-F238E27FC236}">
                <a16:creationId xmlns:a16="http://schemas.microsoft.com/office/drawing/2014/main" id="{6D35A208-9CFF-498A-8421-1802BBA0ADF1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30670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Все понятно!</a:t>
            </a:r>
          </a:p>
        </p:txBody>
      </p:sp>
      <p:sp>
        <p:nvSpPr>
          <p:cNvPr id="8" name="surface-148">
            <a:extLst>
              <a:ext uri="{FF2B5EF4-FFF2-40B4-BE49-F238E27FC236}">
                <a16:creationId xmlns:a16="http://schemas.microsoft.com/office/drawing/2014/main" id="{291686AB-1B79-4848-A433-AF370D936257}"/>
              </a:ext>
            </a:extLst>
          </p:cNvPr>
          <p:cNvSpPr>
            <a:spLocks noGrp="1"/>
          </p:cNvSpPr>
          <p:nvPr/>
        </p:nvSpPr>
        <p:spPr>
          <a:xfrm>
            <a:off x="4314825" y="1895475"/>
            <a:ext cx="3562350" cy="3667125"/>
          </a:xfrm>
          <a:prstGeom prst="roundRect">
            <a:avLst>
              <a:gd name="adj" fmla="val 6417"/>
            </a:avLst>
          </a:prstGeom>
          <a:solidFill>
            <a:srgbClr val="ECEDF4"/>
          </a:solidFill>
          <a:ln w="0">
            <a:noFill/>
          </a:ln>
        </p:spPr>
      </p:sp>
      <p:sp>
        <p:nvSpPr>
          <p:cNvPr id="9" name="text-149">
            <a:extLst>
              <a:ext uri="{FF2B5EF4-FFF2-40B4-BE49-F238E27FC236}">
                <a16:creationId xmlns:a16="http://schemas.microsoft.com/office/drawing/2014/main" id="{DD1291A7-83C9-49F0-BBBE-308181186F5F}"/>
              </a:ext>
            </a:extLst>
          </p:cNvPr>
          <p:cNvSpPr>
            <a:spLocks noGrp="1"/>
          </p:cNvSpPr>
          <p:nvPr/>
        </p:nvSpPr>
        <p:spPr>
          <a:xfrm>
            <a:off x="5219700" y="2200275"/>
            <a:ext cx="18097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😐</a:t>
            </a:r>
          </a:p>
        </p:txBody>
      </p:sp>
      <p:sp>
        <p:nvSpPr>
          <p:cNvPr id="10" name="text-150">
            <a:extLst>
              <a:ext uri="{FF2B5EF4-FFF2-40B4-BE49-F238E27FC236}">
                <a16:creationId xmlns:a16="http://schemas.microsoft.com/office/drawing/2014/main" id="{09EAD7C2-63CA-4DCF-81F0-B0FAD2563601}"/>
              </a:ext>
            </a:extLst>
          </p:cNvPr>
          <p:cNvSpPr>
            <a:spLocks noGrp="1"/>
          </p:cNvSpPr>
          <p:nvPr/>
        </p:nvSpPr>
        <p:spPr>
          <a:xfrm>
            <a:off x="4562475" y="4095750"/>
            <a:ext cx="30670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Есть вопросы.</a:t>
            </a:r>
          </a:p>
        </p:txBody>
      </p:sp>
      <p:sp>
        <p:nvSpPr>
          <p:cNvPr id="11" name="surface-151">
            <a:extLst>
              <a:ext uri="{FF2B5EF4-FFF2-40B4-BE49-F238E27FC236}">
                <a16:creationId xmlns:a16="http://schemas.microsoft.com/office/drawing/2014/main" id="{22B5EAF5-5AEF-4CD3-BC46-C710A3009170}"/>
              </a:ext>
            </a:extLst>
          </p:cNvPr>
          <p:cNvSpPr>
            <a:spLocks noGrp="1"/>
          </p:cNvSpPr>
          <p:nvPr/>
        </p:nvSpPr>
        <p:spPr>
          <a:xfrm>
            <a:off x="8096250" y="1895475"/>
            <a:ext cx="3562350" cy="3667125"/>
          </a:xfrm>
          <a:prstGeom prst="roundRect">
            <a:avLst>
              <a:gd name="adj" fmla="val 6417"/>
            </a:avLst>
          </a:prstGeom>
          <a:solidFill>
            <a:srgbClr val="F8E5DE"/>
          </a:solidFill>
          <a:ln w="0">
            <a:noFill/>
          </a:ln>
        </p:spPr>
      </p:sp>
      <p:sp>
        <p:nvSpPr>
          <p:cNvPr id="12" name="text-152">
            <a:extLst>
              <a:ext uri="{FF2B5EF4-FFF2-40B4-BE49-F238E27FC236}">
                <a16:creationId xmlns:a16="http://schemas.microsoft.com/office/drawing/2014/main" id="{0848B077-4E23-43B4-A621-59E7AB088B1B}"/>
              </a:ext>
            </a:extLst>
          </p:cNvPr>
          <p:cNvSpPr>
            <a:spLocks noGrp="1"/>
          </p:cNvSpPr>
          <p:nvPr/>
        </p:nvSpPr>
        <p:spPr>
          <a:xfrm>
            <a:off x="9001125" y="2200275"/>
            <a:ext cx="18097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7875" b="0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😕</a:t>
            </a:r>
          </a:p>
        </p:txBody>
      </p:sp>
      <p:sp>
        <p:nvSpPr>
          <p:cNvPr id="13" name="text-153">
            <a:extLst>
              <a:ext uri="{FF2B5EF4-FFF2-40B4-BE49-F238E27FC236}">
                <a16:creationId xmlns:a16="http://schemas.microsoft.com/office/drawing/2014/main" id="{C453AB0D-B01D-4F4A-A9DF-411BEDFD3C10}"/>
              </a:ext>
            </a:extLst>
          </p:cNvPr>
          <p:cNvSpPr>
            <a:spLocks noGrp="1"/>
          </p:cNvSpPr>
          <p:nvPr/>
        </p:nvSpPr>
        <p:spPr>
          <a:xfrm>
            <a:off x="8343900" y="4095750"/>
            <a:ext cx="30670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625" b="1">
                <a:solidFill>
                  <a:srgbClr val="17384D"/>
                </a:solidFill>
                <a:latin typeface="Calibri"/>
                <a:ea typeface="Calibri"/>
                <a:cs typeface="Calibri"/>
              </a:defRPr>
            </a:pPr>
            <a:r>
              <a:t>Нужно ещё потренироваться.</a:t>
            </a:r>
          </a:p>
        </p:txBody>
      </p:sp>
    </p:spTree>
    <p:extLst>
      <p:ext uri="{BB962C8B-B14F-4D97-AF65-F5344CB8AC3E}">
        <p14:creationId xmlns:p14="http://schemas.microsoft.com/office/powerpoint/2010/main" val="8582599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DocSecurity>0</DocSecurity>
  <PresentationFormat>Широкоэкранный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Aptos</vt:lpstr>
      <vt:lpstr>Calibri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2026-10-26T07:48:02Z</dcterms:created>
  <dcterms:modified xsi:type="dcterms:W3CDTF">2026-10-26T08:24:16Z</dcterms:modified>
</cp:coreProperties>
</file>