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31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F569DD1-0970-465B-A99E-B9A630C12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3100"/>
            <a:ext cx="7315200" cy="7429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63E608B-2413-4117-87A3-ED383EF72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28925"/>
            <a:ext cx="6400800" cy="571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5A3A8911-1894-4178-A4F5-422CD481D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43125"/>
            <a:ext cx="7315200" cy="857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FCED3E5-C76F-4C31-A355-ABE84D0A1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51A790-66F9-4DF5-B7BA-7C1BC1648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81153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BA21090-8775-4083-81B2-DD68F715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00D6B78-07D2-4312-95E5-EBB5B6189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C491E09-888A-49D6-ACE7-0547D97F256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77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5BF96DD-2FB3-4380-B5C6-0C7560225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CA1789F-03C5-4212-ABD2-D8D22A04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B9F188-0B95-49F4-8FE4-1C4D1D6925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39" b="6239"/>
          <a:stretch>
            <a:fillRect/>
          </a:stretch>
        </p:blipFill>
        <p:spPr>
          <a:xfrm>
            <a:off x="5619750" y="0"/>
            <a:ext cx="3524250" cy="252412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4A935A-BA9E-430D-B686-409CA971FC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041" b="10041"/>
          <a:stretch>
            <a:fillRect/>
          </a:stretch>
        </p:blipFill>
        <p:spPr>
          <a:xfrm>
            <a:off x="5619750" y="2524125"/>
            <a:ext cx="3524250" cy="26193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97F5D6-91CA-4FF5-B68B-CB13E4C0197E}"/>
              </a:ext>
            </a:extLst>
          </p:cNvPr>
          <p:cNvSpPr>
            <a:spLocks noGrp="1"/>
          </p:cNvSpPr>
          <p:nvPr/>
        </p:nvSpPr>
        <p:spPr>
          <a:xfrm>
            <a:off x="5543550" y="0"/>
            <a:ext cx="76200" cy="514350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0716C0-F079-4A69-88FF-AA4D273A4A57}"/>
              </a:ext>
            </a:extLst>
          </p:cNvPr>
          <p:cNvSpPr>
            <a:spLocks noGrp="1"/>
          </p:cNvSpPr>
          <p:nvPr/>
        </p:nvSpPr>
        <p:spPr>
          <a:xfrm>
            <a:off x="381000" y="504825"/>
            <a:ext cx="876300" cy="38100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5" name="text-1-2">
            <a:extLst>
              <a:ext uri="{FF2B5EF4-FFF2-40B4-BE49-F238E27FC236}">
                <a16:creationId xmlns:a16="http://schemas.microsoft.com/office/drawing/2014/main" id="{76C1DF07-B952-421C-B46D-992C186CCD6E}"/>
              </a:ext>
            </a:extLst>
          </p:cNvPr>
          <p:cNvSpPr>
            <a:spLocks noGrp="1"/>
          </p:cNvSpPr>
          <p:nvPr/>
        </p:nvSpPr>
        <p:spPr>
          <a:xfrm>
            <a:off x="381000" y="876300"/>
            <a:ext cx="4953000" cy="1962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РЕВОЛЮЦИОННАЯ</a:t>
            </a:r>
          </a:p>
          <a:p>
            <a:pPr algn="l">
              <a:lnSpc>
                <a:spcPct val="104000"/>
              </a:lnSpc>
              <a:buNone/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ФРАНЦИЯ ПРОТИВ</a:t>
            </a:r>
          </a:p>
          <a:p>
            <a:pPr algn="l">
              <a:lnSpc>
                <a:spcPct val="104000"/>
              </a:lnSpc>
              <a:buNone/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ЕВРОПЫ</a:t>
            </a:r>
          </a:p>
        </p:txBody>
      </p:sp>
      <p:sp>
        <p:nvSpPr>
          <p:cNvPr id="6" name="text-1-3">
            <a:extLst>
              <a:ext uri="{FF2B5EF4-FFF2-40B4-BE49-F238E27FC236}">
                <a16:creationId xmlns:a16="http://schemas.microsoft.com/office/drawing/2014/main" id="{AEB7E69D-9E6B-490F-AF6E-8FF20D668FD1}"/>
              </a:ext>
            </a:extLst>
          </p:cNvPr>
          <p:cNvSpPr>
            <a:spLocks noGrp="1"/>
          </p:cNvSpPr>
          <p:nvPr/>
        </p:nvSpPr>
        <p:spPr>
          <a:xfrm>
            <a:off x="400050" y="3248025"/>
            <a:ext cx="47625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Почему на смену системе европейского равновесия в конце XVIII века пришло «право сильного»?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21D86BE-E5B2-4F0E-8FA5-E68CF738311B}"/>
              </a:ext>
            </a:extLst>
          </p:cNvPr>
          <p:cNvSpPr>
            <a:spLocks noGrp="1"/>
          </p:cNvSpPr>
          <p:nvPr/>
        </p:nvSpPr>
        <p:spPr>
          <a:xfrm>
            <a:off x="5619750" y="4772025"/>
            <a:ext cx="3524250" cy="371475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sp>
        <p:nvSpPr>
          <p:cNvPr id="8" name="text-1-5">
            <a:extLst>
              <a:ext uri="{FF2B5EF4-FFF2-40B4-BE49-F238E27FC236}">
                <a16:creationId xmlns:a16="http://schemas.microsoft.com/office/drawing/2014/main" id="{98E69A74-4EA9-48CC-912E-DF46DD8DCD80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C5C4B8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06273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7407385-B3AF-4326-B83C-237CFE7181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628900" cy="5143500"/>
          </a:xfrm>
          <a:prstGeom prst="rect">
            <a:avLst/>
          </a:prstGeom>
          <a:solidFill>
            <a:srgbClr val="254D7C"/>
          </a:solidFill>
          <a:ln w="0">
            <a:noFill/>
          </a:ln>
        </p:spPr>
      </p:sp>
      <p:sp>
        <p:nvSpPr>
          <p:cNvPr id="2" name="text-2-1">
            <a:extLst>
              <a:ext uri="{FF2B5EF4-FFF2-40B4-BE49-F238E27FC236}">
                <a16:creationId xmlns:a16="http://schemas.microsoft.com/office/drawing/2014/main" id="{DBBC9E38-5A59-4363-9E3B-F07240C0DE82}"/>
              </a:ext>
            </a:extLst>
          </p:cNvPr>
          <p:cNvSpPr>
            <a:spLocks noGrp="1"/>
          </p:cNvSpPr>
          <p:nvPr/>
        </p:nvSpPr>
        <p:spPr>
          <a:xfrm>
            <a:off x="323850" y="400050"/>
            <a:ext cx="20478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32C1B2-C04C-4383-9DEC-1715AA1B4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292763"/>
            <a:ext cx="2171700" cy="177717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760CAE-81AF-4468-94A7-BE3E2CBE0300}"/>
              </a:ext>
            </a:extLst>
          </p:cNvPr>
          <p:cNvSpPr>
            <a:spLocks noGrp="1"/>
          </p:cNvSpPr>
          <p:nvPr/>
        </p:nvSpPr>
        <p:spPr>
          <a:xfrm>
            <a:off x="3009900" y="514350"/>
            <a:ext cx="47625" cy="771525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5" name="text-2-3">
            <a:extLst>
              <a:ext uri="{FF2B5EF4-FFF2-40B4-BE49-F238E27FC236}">
                <a16:creationId xmlns:a16="http://schemas.microsoft.com/office/drawing/2014/main" id="{7C6B6DDD-DE54-4557-BCEE-48A4857D46AD}"/>
              </a:ext>
            </a:extLst>
          </p:cNvPr>
          <p:cNvSpPr>
            <a:spLocks noGrp="1"/>
          </p:cNvSpPr>
          <p:nvPr/>
        </p:nvSpPr>
        <p:spPr>
          <a:xfrm>
            <a:off x="3219450" y="457200"/>
            <a:ext cx="55054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3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Отказ от старой системы международных отношений.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C65BE6-ADF5-44E0-8A86-A80156A173AB}"/>
              </a:ext>
            </a:extLst>
          </p:cNvPr>
          <p:cNvSpPr>
            <a:spLocks noGrp="1"/>
          </p:cNvSpPr>
          <p:nvPr/>
        </p:nvSpPr>
        <p:spPr>
          <a:xfrm>
            <a:off x="3009900" y="1609725"/>
            <a:ext cx="47625" cy="9334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7" name="text-2-5">
            <a:extLst>
              <a:ext uri="{FF2B5EF4-FFF2-40B4-BE49-F238E27FC236}">
                <a16:creationId xmlns:a16="http://schemas.microsoft.com/office/drawing/2014/main" id="{F46E7D7A-F875-41A7-84F3-48EA0634048C}"/>
              </a:ext>
            </a:extLst>
          </p:cNvPr>
          <p:cNvSpPr>
            <a:spLocks noGrp="1"/>
          </p:cNvSpPr>
          <p:nvPr/>
        </p:nvSpPr>
        <p:spPr>
          <a:xfrm>
            <a:off x="3219450" y="1552575"/>
            <a:ext cx="55054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3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Начало всеевропейской войны и политика «экспорта революции».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E845829-C550-4C45-A10A-435731D79CB2}"/>
              </a:ext>
            </a:extLst>
          </p:cNvPr>
          <p:cNvSpPr>
            <a:spLocks noGrp="1"/>
          </p:cNvSpPr>
          <p:nvPr/>
        </p:nvSpPr>
        <p:spPr>
          <a:xfrm>
            <a:off x="3009900" y="2828925"/>
            <a:ext cx="47625" cy="809625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9" name="text-2-7">
            <a:extLst>
              <a:ext uri="{FF2B5EF4-FFF2-40B4-BE49-F238E27FC236}">
                <a16:creationId xmlns:a16="http://schemas.microsoft.com/office/drawing/2014/main" id="{3032DF4F-12A1-4EA4-8FDF-C73B51E2D008}"/>
              </a:ext>
            </a:extLst>
          </p:cNvPr>
          <p:cNvSpPr>
            <a:spLocks noGrp="1"/>
          </p:cNvSpPr>
          <p:nvPr/>
        </p:nvSpPr>
        <p:spPr>
          <a:xfrm>
            <a:off x="3219450" y="2771775"/>
            <a:ext cx="55054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3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Образование и крах антифранцузских коалиций.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B8B129-6054-422C-B37A-4113F35C499A}"/>
              </a:ext>
            </a:extLst>
          </p:cNvPr>
          <p:cNvSpPr>
            <a:spLocks noGrp="1"/>
          </p:cNvSpPr>
          <p:nvPr/>
        </p:nvSpPr>
        <p:spPr>
          <a:xfrm>
            <a:off x="3009900" y="3981450"/>
            <a:ext cx="47625" cy="447675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11" name="text-2-9">
            <a:extLst>
              <a:ext uri="{FF2B5EF4-FFF2-40B4-BE49-F238E27FC236}">
                <a16:creationId xmlns:a16="http://schemas.microsoft.com/office/drawing/2014/main" id="{36CF50F0-A7C7-4CFC-8C6A-06B3C22239FD}"/>
              </a:ext>
            </a:extLst>
          </p:cNvPr>
          <p:cNvSpPr>
            <a:spLocks noGrp="1"/>
          </p:cNvSpPr>
          <p:nvPr/>
        </p:nvSpPr>
        <p:spPr>
          <a:xfrm>
            <a:off x="3219450" y="3924300"/>
            <a:ext cx="55054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3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Ответ на проблемный вопрос.</a:t>
            </a:r>
          </a:p>
        </p:txBody>
      </p:sp>
      <p:sp>
        <p:nvSpPr>
          <p:cNvPr id="12" name="text-2-10">
            <a:extLst>
              <a:ext uri="{FF2B5EF4-FFF2-40B4-BE49-F238E27FC236}">
                <a16:creationId xmlns:a16="http://schemas.microsoft.com/office/drawing/2014/main" id="{7C71A2D6-5AFE-4E6D-BDE6-4525DAC77895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76784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3-0">
            <a:extLst>
              <a:ext uri="{FF2B5EF4-FFF2-40B4-BE49-F238E27FC236}">
                <a16:creationId xmlns:a16="http://schemas.microsoft.com/office/drawing/2014/main" id="{EACD76E1-6439-4297-83EC-95A6B2E78E54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9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Новая внешнеполитическая доктрина</a:t>
            </a:r>
          </a:p>
        </p:txBody>
      </p:sp>
      <p:sp>
        <p:nvSpPr>
          <p:cNvPr id="2" name="text-3-1">
            <a:extLst>
              <a:ext uri="{FF2B5EF4-FFF2-40B4-BE49-F238E27FC236}">
                <a16:creationId xmlns:a16="http://schemas.microsoft.com/office/drawing/2014/main" id="{957A6907-7B0F-4DB5-B52B-4FEF4A32A669}"/>
              </a:ext>
            </a:extLst>
          </p:cNvPr>
          <p:cNvSpPr>
            <a:spLocks noGrp="1"/>
          </p:cNvSpPr>
          <p:nvPr/>
        </p:nvSpPr>
        <p:spPr>
          <a:xfrm>
            <a:off x="400050" y="8001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Отказ от международного права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656FB9-26B8-4EA5-ABC0-1FD0414085D8}"/>
              </a:ext>
            </a:extLst>
          </p:cNvPr>
          <p:cNvSpPr>
            <a:spLocks noGrp="1"/>
          </p:cNvSpPr>
          <p:nvPr/>
        </p:nvSpPr>
        <p:spPr>
          <a:xfrm>
            <a:off x="6477000" y="1257300"/>
            <a:ext cx="2667000" cy="3505200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CC0458-872B-4ADC-848B-4BF22AD47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57975" y="1601938"/>
            <a:ext cx="2305050" cy="2806398"/>
          </a:xfrm>
          <a:prstGeom prst="rect">
            <a:avLst/>
          </a:prstGeom>
        </p:spPr>
      </p:pic>
      <p:sp>
        <p:nvSpPr>
          <p:cNvPr id="5" name="text-3-3">
            <a:extLst>
              <a:ext uri="{FF2B5EF4-FFF2-40B4-BE49-F238E27FC236}">
                <a16:creationId xmlns:a16="http://schemas.microsoft.com/office/drawing/2014/main" id="{A8F8A6D4-25FE-401D-A847-626D77E29C4C}"/>
              </a:ext>
            </a:extLst>
          </p:cNvPr>
          <p:cNvSpPr>
            <a:spLocks noGrp="1"/>
          </p:cNvSpPr>
          <p:nvPr/>
        </p:nvSpPr>
        <p:spPr>
          <a:xfrm>
            <a:off x="381000" y="1304925"/>
            <a:ext cx="5762625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Революционная Франция отказалась от соблюдения прежних международных договоров, назвав их </a:t>
            </a:r>
            <a:r>
              <a:rPr sz="20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«плодом заблуждений королей»</a:t>
            </a: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FFC847-3DA7-44B0-A88E-57201345B181}"/>
              </a:ext>
            </a:extLst>
          </p:cNvPr>
          <p:cNvSpPr>
            <a:spLocks noGrp="1"/>
          </p:cNvSpPr>
          <p:nvPr/>
        </p:nvSpPr>
        <p:spPr>
          <a:xfrm>
            <a:off x="381000" y="2695575"/>
            <a:ext cx="5762625" cy="19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7" name="text-3-5">
            <a:extLst>
              <a:ext uri="{FF2B5EF4-FFF2-40B4-BE49-F238E27FC236}">
                <a16:creationId xmlns:a16="http://schemas.microsoft.com/office/drawing/2014/main" id="{FB9553ED-C202-4A31-B0AB-E43529C57AED}"/>
              </a:ext>
            </a:extLst>
          </p:cNvPr>
          <p:cNvSpPr>
            <a:spLocks noGrp="1"/>
          </p:cNvSpPr>
          <p:nvPr/>
        </p:nvSpPr>
        <p:spPr>
          <a:xfrm>
            <a:off x="381000" y="2857500"/>
            <a:ext cx="57626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Главным принципом внешней политики был провозглашён </a:t>
            </a:r>
            <a:r>
              <a:rPr sz="20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«народный суверенитет»</a:t>
            </a: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text-3-6">
            <a:extLst>
              <a:ext uri="{FF2B5EF4-FFF2-40B4-BE49-F238E27FC236}">
                <a16:creationId xmlns:a16="http://schemas.microsoft.com/office/drawing/2014/main" id="{9DBC5E20-85E1-459F-B058-2F08C83F3389}"/>
              </a:ext>
            </a:extLst>
          </p:cNvPr>
          <p:cNvSpPr>
            <a:spLocks noGrp="1"/>
          </p:cNvSpPr>
          <p:nvPr/>
        </p:nvSpPr>
        <p:spPr>
          <a:xfrm>
            <a:off x="381000" y="3600450"/>
            <a:ext cx="58102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На практике это означало, что Франция могла присоединять любые территории, если самозваные </a:t>
            </a:r>
            <a:r>
              <a:rPr sz="20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«представители народа»</a:t>
            </a:r>
            <a:r>
              <a:rPr sz="20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 просили её об этом.</a:t>
            </a:r>
          </a:p>
        </p:txBody>
      </p:sp>
      <p:sp>
        <p:nvSpPr>
          <p:cNvPr id="9" name="text-3-7">
            <a:extLst>
              <a:ext uri="{FF2B5EF4-FFF2-40B4-BE49-F238E27FC236}">
                <a16:creationId xmlns:a16="http://schemas.microsoft.com/office/drawing/2014/main" id="{775D324C-49D2-490D-A0D1-FE3E50259687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2003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-0">
            <a:extLst>
              <a:ext uri="{FF2B5EF4-FFF2-40B4-BE49-F238E27FC236}">
                <a16:creationId xmlns:a16="http://schemas.microsoft.com/office/drawing/2014/main" id="{5370D59A-4271-4292-9D7A-11AF8998C8E5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8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8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268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«Право сильного» под маской «воли народа»</a:t>
            </a:r>
          </a:p>
        </p:txBody>
      </p:sp>
      <p:sp>
        <p:nvSpPr>
          <p:cNvPr id="2" name="text-4-1">
            <a:extLst>
              <a:ext uri="{FF2B5EF4-FFF2-40B4-BE49-F238E27FC236}">
                <a16:creationId xmlns:a16="http://schemas.microsoft.com/office/drawing/2014/main" id="{AF8E814A-E9D2-4AE5-9A28-40B6A986E10C}"/>
              </a:ext>
            </a:extLst>
          </p:cNvPr>
          <p:cNvSpPr>
            <a:spLocks noGrp="1"/>
          </p:cNvSpPr>
          <p:nvPr/>
        </p:nvSpPr>
        <p:spPr>
          <a:xfrm>
            <a:off x="400050" y="7239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88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88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1988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Пример: Аннексия Авиньона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0B20C0-61C7-4FBB-8A87-8E834F10E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86425" y="1257300"/>
            <a:ext cx="2857500" cy="1905000"/>
          </a:xfrm>
          <a:prstGeom prst="rect">
            <a:avLst/>
          </a:prstGeom>
        </p:spPr>
      </p:pic>
      <p:sp>
        <p:nvSpPr>
          <p:cNvPr id="4" name="text-4-2">
            <a:extLst>
              <a:ext uri="{FF2B5EF4-FFF2-40B4-BE49-F238E27FC236}">
                <a16:creationId xmlns:a16="http://schemas.microsoft.com/office/drawing/2014/main" id="{EB3D2422-ACF8-48E3-9318-5AC967317D04}"/>
              </a:ext>
            </a:extLst>
          </p:cNvPr>
          <p:cNvSpPr>
            <a:spLocks noGrp="1"/>
          </p:cNvSpPr>
          <p:nvPr/>
        </p:nvSpPr>
        <p:spPr>
          <a:xfrm>
            <a:off x="381000" y="1257300"/>
            <a:ext cx="495300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1791 год:</a:t>
            </a: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Авиньон (владение Папы Римского) был окружён французской территорией.</a:t>
            </a:r>
          </a:p>
        </p:txBody>
      </p:sp>
      <p:sp>
        <p:nvSpPr>
          <p:cNvPr id="5" name="text-4-3">
            <a:extLst>
              <a:ext uri="{FF2B5EF4-FFF2-40B4-BE49-F238E27FC236}">
                <a16:creationId xmlns:a16="http://schemas.microsoft.com/office/drawing/2014/main" id="{7C5A71F3-EDC2-46BB-9725-F04A2E5EB18F}"/>
              </a:ext>
            </a:extLst>
          </p:cNvPr>
          <p:cNvSpPr>
            <a:spLocks noGrp="1"/>
          </p:cNvSpPr>
          <p:nvPr/>
        </p:nvSpPr>
        <p:spPr>
          <a:xfrm>
            <a:off x="381000" y="2266950"/>
            <a:ext cx="495300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Местные революционеры, объявив себя выразителями воли народа, попросили о присоединении к Франции.</a:t>
            </a:r>
          </a:p>
        </p:txBody>
      </p:sp>
      <p:sp>
        <p:nvSpPr>
          <p:cNvPr id="6" name="text-4-4">
            <a:extLst>
              <a:ext uri="{FF2B5EF4-FFF2-40B4-BE49-F238E27FC236}">
                <a16:creationId xmlns:a16="http://schemas.microsoft.com/office/drawing/2014/main" id="{C29D394A-EF42-42EE-8F68-24974F56A9FD}"/>
              </a:ext>
            </a:extLst>
          </p:cNvPr>
          <p:cNvSpPr>
            <a:spLocks noGrp="1"/>
          </p:cNvSpPr>
          <p:nvPr/>
        </p:nvSpPr>
        <p:spPr>
          <a:xfrm>
            <a:off x="381000" y="3562350"/>
            <a:ext cx="49530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Несмотря на протесты многих жителей, Учредительное собрание одобрило </a:t>
            </a: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аннексию</a:t>
            </a: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</a:t>
            </a:r>
          </a:p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(насильственное присоединение).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98A85E-7FFA-477B-AFB9-ED28D589AEF8}"/>
              </a:ext>
            </a:extLst>
          </p:cNvPr>
          <p:cNvSpPr>
            <a:spLocks noGrp="1"/>
          </p:cNvSpPr>
          <p:nvPr/>
        </p:nvSpPr>
        <p:spPr>
          <a:xfrm>
            <a:off x="5467350" y="3276600"/>
            <a:ext cx="3295650" cy="1495425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sp>
        <p:nvSpPr>
          <p:cNvPr id="8" name="text-4-6">
            <a:extLst>
              <a:ext uri="{FF2B5EF4-FFF2-40B4-BE49-F238E27FC236}">
                <a16:creationId xmlns:a16="http://schemas.microsoft.com/office/drawing/2014/main" id="{A9DBAFA8-BDF1-40C3-A7D1-96E71FA2DFD9}"/>
              </a:ext>
            </a:extLst>
          </p:cNvPr>
          <p:cNvSpPr>
            <a:spLocks noGrp="1"/>
          </p:cNvSpPr>
          <p:nvPr/>
        </p:nvSpPr>
        <p:spPr>
          <a:xfrm>
            <a:off x="5581650" y="3333750"/>
            <a:ext cx="30670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7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75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Вывод:</a:t>
            </a:r>
            <a:r>
              <a:rPr sz="175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Сила стала главным аргументом, прикрытым революционными лозунгами.</a:t>
            </a:r>
          </a:p>
        </p:txBody>
      </p:sp>
      <p:sp>
        <p:nvSpPr>
          <p:cNvPr id="9" name="text-4-7">
            <a:extLst>
              <a:ext uri="{FF2B5EF4-FFF2-40B4-BE49-F238E27FC236}">
                <a16:creationId xmlns:a16="http://schemas.microsoft.com/office/drawing/2014/main" id="{5946E638-EE63-45A0-9D00-F9E771C430CC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10186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5-0">
            <a:extLst>
              <a:ext uri="{FF2B5EF4-FFF2-40B4-BE49-F238E27FC236}">
                <a16:creationId xmlns:a16="http://schemas.microsoft.com/office/drawing/2014/main" id="{C8810921-67BF-4F8E-B224-FB2FF4B82E22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38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38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038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Начало всеевропейской войны</a:t>
            </a:r>
          </a:p>
        </p:txBody>
      </p:sp>
      <p:sp>
        <p:nvSpPr>
          <p:cNvPr id="2" name="text-5-1">
            <a:extLst>
              <a:ext uri="{FF2B5EF4-FFF2-40B4-BE49-F238E27FC236}">
                <a16:creationId xmlns:a16="http://schemas.microsoft.com/office/drawing/2014/main" id="{7AAD6092-2EB0-4630-A6D5-2A04929DFC60}"/>
              </a:ext>
            </a:extLst>
          </p:cNvPr>
          <p:cNvSpPr>
            <a:spLocks noGrp="1"/>
          </p:cNvSpPr>
          <p:nvPr/>
        </p:nvSpPr>
        <p:spPr>
          <a:xfrm>
            <a:off x="400050" y="7620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pPr>
            <a:r>
              <a:rPr sz="1950" b="0" i="1">
                <a:solidFill>
                  <a:srgbClr val="DFCAA1"/>
                </a:solidFill>
                <a:latin typeface="Arial"/>
                <a:ea typeface="Arial"/>
                <a:cs typeface="Arial"/>
              </a:rPr>
              <a:t>Лозунг «Освобождения народов от тиранов»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38B947-F38F-47BD-A906-A7C9FC4EF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6860" y="1343025"/>
            <a:ext cx="2996629" cy="2667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AA769E-1BD6-4D82-9A04-0A87C9268042}"/>
              </a:ext>
            </a:extLst>
          </p:cNvPr>
          <p:cNvSpPr>
            <a:spLocks noGrp="1"/>
          </p:cNvSpPr>
          <p:nvPr/>
        </p:nvSpPr>
        <p:spPr>
          <a:xfrm>
            <a:off x="409575" y="1419225"/>
            <a:ext cx="28575" cy="232410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5" name="text-5-3">
            <a:extLst>
              <a:ext uri="{FF2B5EF4-FFF2-40B4-BE49-F238E27FC236}">
                <a16:creationId xmlns:a16="http://schemas.microsoft.com/office/drawing/2014/main" id="{71EA3A91-2097-4657-A436-E3D652C10BB7}"/>
              </a:ext>
            </a:extLst>
          </p:cNvPr>
          <p:cNvSpPr>
            <a:spLocks noGrp="1"/>
          </p:cNvSpPr>
          <p:nvPr/>
        </p:nvSpPr>
        <p:spPr>
          <a:xfrm>
            <a:off x="619125" y="1343025"/>
            <a:ext cx="4467225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Апрель 1792 года:</a:t>
            </a:r>
            <a:r>
              <a:rPr sz="21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Франция объявила войну Австрии. К австрийцам присоединились Пруссия и Пьемонт.</a:t>
            </a:r>
          </a:p>
        </p:txBody>
      </p:sp>
      <p:sp>
        <p:nvSpPr>
          <p:cNvPr id="6" name="text-5-4">
            <a:extLst>
              <a:ext uri="{FF2B5EF4-FFF2-40B4-BE49-F238E27FC236}">
                <a16:creationId xmlns:a16="http://schemas.microsoft.com/office/drawing/2014/main" id="{D21E7CF4-86FE-4833-8381-44551C203CE5}"/>
              </a:ext>
            </a:extLst>
          </p:cNvPr>
          <p:cNvSpPr>
            <a:spLocks noGrp="1"/>
          </p:cNvSpPr>
          <p:nvPr/>
        </p:nvSpPr>
        <p:spPr>
          <a:xfrm>
            <a:off x="619125" y="2743200"/>
            <a:ext cx="4467225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Осень 1792 года:</a:t>
            </a:r>
            <a:r>
              <a:rPr sz="21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Конвент пообещал помочь «всем народам, которые захотят обрести свободу».</a:t>
            </a:r>
          </a:p>
        </p:txBody>
      </p:sp>
      <p:sp>
        <p:nvSpPr>
          <p:cNvPr id="7" name="text-5-5">
            <a:extLst>
              <a:ext uri="{FF2B5EF4-FFF2-40B4-BE49-F238E27FC236}">
                <a16:creationId xmlns:a16="http://schemas.microsoft.com/office/drawing/2014/main" id="{B198873B-4219-4F12-B680-D68C83353695}"/>
              </a:ext>
            </a:extLst>
          </p:cNvPr>
          <p:cNvSpPr>
            <a:spLocks noGrp="1"/>
          </p:cNvSpPr>
          <p:nvPr/>
        </p:nvSpPr>
        <p:spPr>
          <a:xfrm>
            <a:off x="400050" y="4171950"/>
            <a:ext cx="83724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05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Официальный лозунг:</a:t>
            </a:r>
            <a:r>
              <a:rPr sz="205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«Все правительства — наши враги, все народы — наши друзья».</a:t>
            </a:r>
          </a:p>
        </p:txBody>
      </p:sp>
      <p:sp>
        <p:nvSpPr>
          <p:cNvPr id="8" name="text-5-6">
            <a:extLst>
              <a:ext uri="{FF2B5EF4-FFF2-40B4-BE49-F238E27FC236}">
                <a16:creationId xmlns:a16="http://schemas.microsoft.com/office/drawing/2014/main" id="{04CA8B57-B17D-4439-B2EF-30288E60E764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C5C4B8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21096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6-0">
            <a:extLst>
              <a:ext uri="{FF2B5EF4-FFF2-40B4-BE49-F238E27FC236}">
                <a16:creationId xmlns:a16="http://schemas.microsoft.com/office/drawing/2014/main" id="{304A861A-DDB5-459B-AE76-4381ACB08167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Реальность «экспорта революции»</a:t>
            </a:r>
          </a:p>
        </p:txBody>
      </p:sp>
      <p:sp>
        <p:nvSpPr>
          <p:cNvPr id="2" name="text-6-1">
            <a:extLst>
              <a:ext uri="{FF2B5EF4-FFF2-40B4-BE49-F238E27FC236}">
                <a16:creationId xmlns:a16="http://schemas.microsoft.com/office/drawing/2014/main" id="{652596C2-A7EA-46C3-A4B6-1FE48C98A09E}"/>
              </a:ext>
            </a:extLst>
          </p:cNvPr>
          <p:cNvSpPr>
            <a:spLocks noGrp="1"/>
          </p:cNvSpPr>
          <p:nvPr/>
        </p:nvSpPr>
        <p:spPr>
          <a:xfrm>
            <a:off x="400050" y="78105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Освобождение или грабёж?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EEF73A-2D22-47B5-8733-D37398765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0225" y="1400376"/>
            <a:ext cx="3152775" cy="3028549"/>
          </a:xfrm>
          <a:prstGeom prst="rect">
            <a:avLst/>
          </a:prstGeom>
        </p:spPr>
      </p:pic>
      <p:sp>
        <p:nvSpPr>
          <p:cNvPr id="4" name="text-6-2">
            <a:extLst>
              <a:ext uri="{FF2B5EF4-FFF2-40B4-BE49-F238E27FC236}">
                <a16:creationId xmlns:a16="http://schemas.microsoft.com/office/drawing/2014/main" id="{B249FE68-BD1C-4A16-8CBB-E8B5C50ED423}"/>
              </a:ext>
            </a:extLst>
          </p:cNvPr>
          <p:cNvSpPr>
            <a:spLocks noGrp="1"/>
          </p:cNvSpPr>
          <p:nvPr/>
        </p:nvSpPr>
        <p:spPr>
          <a:xfrm>
            <a:off x="381000" y="1362075"/>
            <a:ext cx="50958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На оккупированных территориях создавались марионеточные </a:t>
            </a:r>
            <a:r>
              <a:rPr sz="2025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«братские республики»</a:t>
            </a: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5" name="text-6-3">
            <a:extLst>
              <a:ext uri="{FF2B5EF4-FFF2-40B4-BE49-F238E27FC236}">
                <a16:creationId xmlns:a16="http://schemas.microsoft.com/office/drawing/2014/main" id="{EBB39828-8880-4EED-A9F3-9F79BDEF27B7}"/>
              </a:ext>
            </a:extLst>
          </p:cNvPr>
          <p:cNvSpPr>
            <a:spLocks noGrp="1"/>
          </p:cNvSpPr>
          <p:nvPr/>
        </p:nvSpPr>
        <p:spPr>
          <a:xfrm>
            <a:off x="381000" y="2457450"/>
            <a:ext cx="50958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Главной их задачей был поиск и </a:t>
            </a:r>
            <a:r>
              <a:rPr sz="2025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изъятие ресурсов</a:t>
            </a: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 для Франции.</a:t>
            </a:r>
          </a:p>
        </p:txBody>
      </p:sp>
      <p:sp>
        <p:nvSpPr>
          <p:cNvPr id="6" name="text-6-4">
            <a:extLst>
              <a:ext uri="{FF2B5EF4-FFF2-40B4-BE49-F238E27FC236}">
                <a16:creationId xmlns:a16="http://schemas.microsoft.com/office/drawing/2014/main" id="{E910E8EA-1F3F-4FA1-B67D-71EBFAD8190F}"/>
              </a:ext>
            </a:extLst>
          </p:cNvPr>
          <p:cNvSpPr>
            <a:spLocks noGrp="1"/>
          </p:cNvSpPr>
          <p:nvPr/>
        </p:nvSpPr>
        <p:spPr>
          <a:xfrm>
            <a:off x="381000" y="3238500"/>
            <a:ext cx="50958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Население (кроме узкого круга интеллектуалов) встречало французов враждебно, поднимая восстания.</a:t>
            </a:r>
          </a:p>
        </p:txBody>
      </p:sp>
      <p:sp>
        <p:nvSpPr>
          <p:cNvPr id="7" name="text-6-5">
            <a:extLst>
              <a:ext uri="{FF2B5EF4-FFF2-40B4-BE49-F238E27FC236}">
                <a16:creationId xmlns:a16="http://schemas.microsoft.com/office/drawing/2014/main" id="{E91D292E-ACED-4F3F-A51A-26510B43A66F}"/>
              </a:ext>
            </a:extLst>
          </p:cNvPr>
          <p:cNvSpPr>
            <a:spLocks noGrp="1"/>
          </p:cNvSpPr>
          <p:nvPr/>
        </p:nvSpPr>
        <p:spPr>
          <a:xfrm>
            <a:off x="381000" y="4391025"/>
            <a:ext cx="83534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6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6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16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Примеры аннексий: Ницца, Савойя, Бельгия.</a:t>
            </a:r>
          </a:p>
        </p:txBody>
      </p:sp>
      <p:sp>
        <p:nvSpPr>
          <p:cNvPr id="8" name="text-6-6">
            <a:extLst>
              <a:ext uri="{FF2B5EF4-FFF2-40B4-BE49-F238E27FC236}">
                <a16:creationId xmlns:a16="http://schemas.microsoft.com/office/drawing/2014/main" id="{A0CE82D8-0B7D-4449-BF6D-5DC807BCF6DC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6781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D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7-0">
            <a:extLst>
              <a:ext uri="{FF2B5EF4-FFF2-40B4-BE49-F238E27FC236}">
                <a16:creationId xmlns:a16="http://schemas.microsoft.com/office/drawing/2014/main" id="{A45F2AA8-C863-4D24-BDE0-F9D06E5ADA5B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Первая антифранцузская коалиция</a:t>
            </a:r>
          </a:p>
        </p:txBody>
      </p:sp>
      <p:sp>
        <p:nvSpPr>
          <p:cNvPr id="2" name="text-7-1">
            <a:extLst>
              <a:ext uri="{FF2B5EF4-FFF2-40B4-BE49-F238E27FC236}">
                <a16:creationId xmlns:a16="http://schemas.microsoft.com/office/drawing/2014/main" id="{C610F3A7-8346-45BD-BB16-A3979062A849}"/>
              </a:ext>
            </a:extLst>
          </p:cNvPr>
          <p:cNvSpPr>
            <a:spLocks noGrp="1"/>
          </p:cNvSpPr>
          <p:nvPr/>
        </p:nvSpPr>
        <p:spPr>
          <a:xfrm>
            <a:off x="400050" y="7620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DFCAA1"/>
                </a:solidFill>
                <a:latin typeface="Arial"/>
                <a:ea typeface="Arial"/>
                <a:cs typeface="Arial"/>
              </a:rPr>
              <a:t>Почему Франция победила?</a:t>
            </a:r>
          </a:p>
        </p:txBody>
      </p:sp>
      <p:sp>
        <p:nvSpPr>
          <p:cNvPr id="3" name="text-7-2">
            <a:extLst>
              <a:ext uri="{FF2B5EF4-FFF2-40B4-BE49-F238E27FC236}">
                <a16:creationId xmlns:a16="http://schemas.microsoft.com/office/drawing/2014/main" id="{C073DC0E-B426-4B91-95A2-06195F732A05}"/>
              </a:ext>
            </a:extLst>
          </p:cNvPr>
          <p:cNvSpPr>
            <a:spLocks noGrp="1"/>
          </p:cNvSpPr>
          <p:nvPr/>
        </p:nvSpPr>
        <p:spPr>
          <a:xfrm>
            <a:off x="381000" y="1247775"/>
            <a:ext cx="83820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1793 год:</a:t>
            </a:r>
            <a:r>
              <a:rPr sz="21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После казни Людовика XVI Великобритания, Голландия и Испания присоединились к врагам Франции, создав </a:t>
            </a:r>
            <a:r>
              <a:rPr sz="21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Первую антифранцузскую коалицию.</a:t>
            </a:r>
          </a:p>
        </p:txBody>
      </p:sp>
      <p:sp>
        <p:nvSpPr>
          <p:cNvPr id="4" name="text-7-3">
            <a:extLst>
              <a:ext uri="{FF2B5EF4-FFF2-40B4-BE49-F238E27FC236}">
                <a16:creationId xmlns:a16="http://schemas.microsoft.com/office/drawing/2014/main" id="{25270A81-9BEF-42B2-8BD2-5785855FE20B}"/>
              </a:ext>
            </a:extLst>
          </p:cNvPr>
          <p:cNvSpPr>
            <a:spLocks noGrp="1"/>
          </p:cNvSpPr>
          <p:nvPr/>
        </p:nvSpPr>
        <p:spPr>
          <a:xfrm>
            <a:off x="381000" y="2343150"/>
            <a:ext cx="45243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1" i="0">
                <a:solidFill>
                  <a:srgbClr val="DFCAA1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1" i="0">
                <a:solidFill>
                  <a:srgbClr val="DFCAA1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Причины успеха Франции: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1E6661-E697-494A-9CE1-15D3F3AF2C05}"/>
              </a:ext>
            </a:extLst>
          </p:cNvPr>
          <p:cNvSpPr>
            <a:spLocks noGrp="1"/>
          </p:cNvSpPr>
          <p:nvPr/>
        </p:nvSpPr>
        <p:spPr>
          <a:xfrm>
            <a:off x="390525" y="2781300"/>
            <a:ext cx="47625" cy="400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6" name="text-7-5">
            <a:extLst>
              <a:ext uri="{FF2B5EF4-FFF2-40B4-BE49-F238E27FC236}">
                <a16:creationId xmlns:a16="http://schemas.microsoft.com/office/drawing/2014/main" id="{7C94D9C7-CCF0-457C-A970-BDAC4BFC58C6}"/>
              </a:ext>
            </a:extLst>
          </p:cNvPr>
          <p:cNvSpPr>
            <a:spLocks noGrp="1"/>
          </p:cNvSpPr>
          <p:nvPr/>
        </p:nvSpPr>
        <p:spPr>
          <a:xfrm>
            <a:off x="552450" y="2724150"/>
            <a:ext cx="452437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Массовые призывы в армию (численное превосходство).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59E9C1-7192-4C7F-9880-47848EC0A6F8}"/>
              </a:ext>
            </a:extLst>
          </p:cNvPr>
          <p:cNvSpPr>
            <a:spLocks noGrp="1"/>
          </p:cNvSpPr>
          <p:nvPr/>
        </p:nvSpPr>
        <p:spPr>
          <a:xfrm>
            <a:off x="390525" y="3371850"/>
            <a:ext cx="47625" cy="400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8" name="text-7-7">
            <a:extLst>
              <a:ext uri="{FF2B5EF4-FFF2-40B4-BE49-F238E27FC236}">
                <a16:creationId xmlns:a16="http://schemas.microsoft.com/office/drawing/2014/main" id="{38C01D75-DEAB-40F0-8DAE-D4C174030EFF}"/>
              </a:ext>
            </a:extLst>
          </p:cNvPr>
          <p:cNvSpPr>
            <a:spLocks noGrp="1"/>
          </p:cNvSpPr>
          <p:nvPr/>
        </p:nvSpPr>
        <p:spPr>
          <a:xfrm>
            <a:off x="552450" y="3314700"/>
            <a:ext cx="452437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Высокий боевой дух солдат («Великая нация»).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98BF172-1A6F-4066-9385-92E6E6D3D773}"/>
              </a:ext>
            </a:extLst>
          </p:cNvPr>
          <p:cNvSpPr>
            <a:spLocks noGrp="1"/>
          </p:cNvSpPr>
          <p:nvPr/>
        </p:nvSpPr>
        <p:spPr>
          <a:xfrm>
            <a:off x="390525" y="3962400"/>
            <a:ext cx="47625" cy="400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10" name="text-7-9">
            <a:extLst>
              <a:ext uri="{FF2B5EF4-FFF2-40B4-BE49-F238E27FC236}">
                <a16:creationId xmlns:a16="http://schemas.microsoft.com/office/drawing/2014/main" id="{6B9FA1E4-2A0C-4E8E-ACDB-B419CCA2C58F}"/>
              </a:ext>
            </a:extLst>
          </p:cNvPr>
          <p:cNvSpPr>
            <a:spLocks noGrp="1"/>
          </p:cNvSpPr>
          <p:nvPr/>
        </p:nvSpPr>
        <p:spPr>
          <a:xfrm>
            <a:off x="552450" y="3905250"/>
            <a:ext cx="452437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Разобщённость и эгоизм участников коалиции.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9DA91D-8A35-4BB9-960E-C8A0114FE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77477" y="2581275"/>
            <a:ext cx="2742045" cy="1809750"/>
          </a:xfrm>
          <a:prstGeom prst="rect">
            <a:avLst/>
          </a:prstGeom>
        </p:spPr>
      </p:pic>
      <p:sp>
        <p:nvSpPr>
          <p:cNvPr id="12" name="text-7-10">
            <a:extLst>
              <a:ext uri="{FF2B5EF4-FFF2-40B4-BE49-F238E27FC236}">
                <a16:creationId xmlns:a16="http://schemas.microsoft.com/office/drawing/2014/main" id="{940DD45E-7D36-44E9-AAF6-4962C9336C3F}"/>
              </a:ext>
            </a:extLst>
          </p:cNvPr>
          <p:cNvSpPr>
            <a:spLocks noGrp="1"/>
          </p:cNvSpPr>
          <p:nvPr/>
        </p:nvSpPr>
        <p:spPr>
          <a:xfrm>
            <a:off x="381000" y="4543425"/>
            <a:ext cx="83820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53" b="1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53" b="1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153" b="1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К 1795 году коалиция распалась.</a:t>
            </a:r>
          </a:p>
        </p:txBody>
      </p:sp>
      <p:sp>
        <p:nvSpPr>
          <p:cNvPr id="13" name="text-7-11">
            <a:extLst>
              <a:ext uri="{FF2B5EF4-FFF2-40B4-BE49-F238E27FC236}">
                <a16:creationId xmlns:a16="http://schemas.microsoft.com/office/drawing/2014/main" id="{627E8E2C-9A46-48D7-9A03-F0A977FB1049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C5C4B8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5179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8-0">
            <a:extLst>
              <a:ext uri="{FF2B5EF4-FFF2-40B4-BE49-F238E27FC236}">
                <a16:creationId xmlns:a16="http://schemas.microsoft.com/office/drawing/2014/main" id="{DE16FEBE-F13B-483D-B273-DDAA864E51C1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7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Итальянский поход Бонапарта</a:t>
            </a:r>
          </a:p>
        </p:txBody>
      </p:sp>
      <p:sp>
        <p:nvSpPr>
          <p:cNvPr id="2" name="text-8-1">
            <a:extLst>
              <a:ext uri="{FF2B5EF4-FFF2-40B4-BE49-F238E27FC236}">
                <a16:creationId xmlns:a16="http://schemas.microsoft.com/office/drawing/2014/main" id="{C5533781-5271-4D28-B2D1-B7B85F52BB94}"/>
              </a:ext>
            </a:extLst>
          </p:cNvPr>
          <p:cNvSpPr>
            <a:spLocks noGrp="1"/>
          </p:cNvSpPr>
          <p:nvPr/>
        </p:nvSpPr>
        <p:spPr>
          <a:xfrm>
            <a:off x="400050" y="7620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Триумф и контрибуции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83CDE4-E2FD-462E-9FD1-E9BA4627206D}"/>
              </a:ext>
            </a:extLst>
          </p:cNvPr>
          <p:cNvSpPr>
            <a:spLocks noGrp="1"/>
          </p:cNvSpPr>
          <p:nvPr/>
        </p:nvSpPr>
        <p:spPr>
          <a:xfrm>
            <a:off x="0" y="1209675"/>
            <a:ext cx="2667000" cy="3228975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249CA6-C01B-4342-B9A2-0C1AFBB1F1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0" t="1700" r="2200" b="1600"/>
          <a:stretch/>
        </p:blipFill>
        <p:spPr>
          <a:xfrm>
            <a:off x="209550" y="1276350"/>
            <a:ext cx="2247900" cy="3095625"/>
          </a:xfrm>
          <a:prstGeom prst="rect">
            <a:avLst/>
          </a:prstGeom>
        </p:spPr>
      </p:pic>
      <p:sp>
        <p:nvSpPr>
          <p:cNvPr id="5" name="text-8-3">
            <a:extLst>
              <a:ext uri="{FF2B5EF4-FFF2-40B4-BE49-F238E27FC236}">
                <a16:creationId xmlns:a16="http://schemas.microsoft.com/office/drawing/2014/main" id="{74CFFF70-0C10-45B1-BFB7-152EC1685657}"/>
              </a:ext>
            </a:extLst>
          </p:cNvPr>
          <p:cNvSpPr>
            <a:spLocks noGrp="1"/>
          </p:cNvSpPr>
          <p:nvPr/>
        </p:nvSpPr>
        <p:spPr>
          <a:xfrm>
            <a:off x="2952750" y="1257300"/>
            <a:ext cx="58102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1796-1797 гг.:</a:t>
            </a: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Молодой генерал </a:t>
            </a: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Наполеон Бонапарт</a:t>
            </a: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одержал ряд блестящих побед в Италии.</a:t>
            </a:r>
          </a:p>
        </p:txBody>
      </p:sp>
      <p:sp>
        <p:nvSpPr>
          <p:cNvPr id="6" name="text-8-4">
            <a:extLst>
              <a:ext uri="{FF2B5EF4-FFF2-40B4-BE49-F238E27FC236}">
                <a16:creationId xmlns:a16="http://schemas.microsoft.com/office/drawing/2014/main" id="{680AD5EE-0D75-408A-8B22-6C407E889291}"/>
              </a:ext>
            </a:extLst>
          </p:cNvPr>
          <p:cNvSpPr>
            <a:spLocks noGrp="1"/>
          </p:cNvSpPr>
          <p:nvPr/>
        </p:nvSpPr>
        <p:spPr>
          <a:xfrm>
            <a:off x="2952750" y="2257425"/>
            <a:ext cx="58102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Оккупированные города облагались огромными </a:t>
            </a: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контрибуциями</a:t>
            </a: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(принудительными платежами).</a:t>
            </a:r>
          </a:p>
        </p:txBody>
      </p:sp>
      <p:sp>
        <p:nvSpPr>
          <p:cNvPr id="7" name="text-8-5">
            <a:extLst>
              <a:ext uri="{FF2B5EF4-FFF2-40B4-BE49-F238E27FC236}">
                <a16:creationId xmlns:a16="http://schemas.microsoft.com/office/drawing/2014/main" id="{97C28E40-D1F7-48BE-BDC0-989DA4F0B414}"/>
              </a:ext>
            </a:extLst>
          </p:cNvPr>
          <p:cNvSpPr>
            <a:spLocks noGrp="1"/>
          </p:cNvSpPr>
          <p:nvPr/>
        </p:nvSpPr>
        <p:spPr>
          <a:xfrm>
            <a:off x="2952750" y="3257550"/>
            <a:ext cx="58102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В Италию были введены французские оккупационные власти, а местные сторонники Франции сформировали </a:t>
            </a: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марионеточные правительства.</a:t>
            </a:r>
          </a:p>
        </p:txBody>
      </p:sp>
      <p:sp>
        <p:nvSpPr>
          <p:cNvPr id="8" name="text-8-6">
            <a:extLst>
              <a:ext uri="{FF2B5EF4-FFF2-40B4-BE49-F238E27FC236}">
                <a16:creationId xmlns:a16="http://schemas.microsoft.com/office/drawing/2014/main" id="{1F8230DB-D9D9-4802-97BC-84886929E297}"/>
              </a:ext>
            </a:extLst>
          </p:cNvPr>
          <p:cNvSpPr>
            <a:spLocks noGrp="1"/>
          </p:cNvSpPr>
          <p:nvPr/>
        </p:nvSpPr>
        <p:spPr>
          <a:xfrm>
            <a:off x="381000" y="4562475"/>
            <a:ext cx="83820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Население ответило массовой партизанской войной.</a:t>
            </a:r>
          </a:p>
        </p:txBody>
      </p:sp>
      <p:sp>
        <p:nvSpPr>
          <p:cNvPr id="9" name="text-8-7">
            <a:extLst>
              <a:ext uri="{FF2B5EF4-FFF2-40B4-BE49-F238E27FC236}">
                <a16:creationId xmlns:a16="http://schemas.microsoft.com/office/drawing/2014/main" id="{B52B188B-1DFD-42E3-B4D9-8E39315D7F39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9571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CA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-0">
            <a:extLst>
              <a:ext uri="{FF2B5EF4-FFF2-40B4-BE49-F238E27FC236}">
                <a16:creationId xmlns:a16="http://schemas.microsoft.com/office/drawing/2014/main" id="{808A057E-732C-43FC-AC58-CF9BB3D4CF03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Египетская экспедиция</a:t>
            </a:r>
          </a:p>
        </p:txBody>
      </p:sp>
      <p:sp>
        <p:nvSpPr>
          <p:cNvPr id="2" name="text-9-1">
            <a:extLst>
              <a:ext uri="{FF2B5EF4-FFF2-40B4-BE49-F238E27FC236}">
                <a16:creationId xmlns:a16="http://schemas.microsoft.com/office/drawing/2014/main" id="{93F3CD0D-D35E-4554-860B-D00FE9CABF26}"/>
              </a:ext>
            </a:extLst>
          </p:cNvPr>
          <p:cNvSpPr>
            <a:spLocks noGrp="1"/>
          </p:cNvSpPr>
          <p:nvPr/>
        </p:nvSpPr>
        <p:spPr>
          <a:xfrm>
            <a:off x="400050" y="78105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Война вдали от Европы</a:t>
            </a:r>
          </a:p>
        </p:txBody>
      </p:sp>
      <p:sp>
        <p:nvSpPr>
          <p:cNvPr id="3" name="text-9-2">
            <a:extLst>
              <a:ext uri="{FF2B5EF4-FFF2-40B4-BE49-F238E27FC236}">
                <a16:creationId xmlns:a16="http://schemas.microsoft.com/office/drawing/2014/main" id="{31330624-ABAC-4BAC-844B-00437E19CCB1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8382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1798 год:</a:t>
            </a:r>
            <a:r>
              <a:rPr sz="22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 Для борьбы с Англией Бонапарт повёл армию на завоевание Египта, принадлежавшего союзнику Франции — Османской империи.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A08966-8569-4C52-B45C-9F20F640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4220" y="2362200"/>
            <a:ext cx="3432160" cy="2371725"/>
          </a:xfrm>
          <a:prstGeom prst="rect">
            <a:avLst/>
          </a:prstGeom>
        </p:spPr>
      </p:pic>
      <p:sp>
        <p:nvSpPr>
          <p:cNvPr id="5" name="text-9-3">
            <a:extLst>
              <a:ext uri="{FF2B5EF4-FFF2-40B4-BE49-F238E27FC236}">
                <a16:creationId xmlns:a16="http://schemas.microsoft.com/office/drawing/2014/main" id="{0CC2650D-0B28-4AEF-921B-61C826F0DCD2}"/>
              </a:ext>
            </a:extLst>
          </p:cNvPr>
          <p:cNvSpPr>
            <a:spLocks noGrp="1"/>
          </p:cNvSpPr>
          <p:nvPr/>
        </p:nvSpPr>
        <p:spPr>
          <a:xfrm>
            <a:off x="4762500" y="2381250"/>
            <a:ext cx="40005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Местное население встретило французов враждебно, развернув народную войну.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CD58C8-610D-4EE5-ADCE-EF3B22B428ED}"/>
              </a:ext>
            </a:extLst>
          </p:cNvPr>
          <p:cNvSpPr>
            <a:spLocks noGrp="1"/>
          </p:cNvSpPr>
          <p:nvPr/>
        </p:nvSpPr>
        <p:spPr>
          <a:xfrm>
            <a:off x="4762500" y="3429000"/>
            <a:ext cx="4000500" cy="19050"/>
          </a:xfrm>
          <a:prstGeom prst="rect">
            <a:avLst/>
          </a:prstGeom>
          <a:solidFill>
            <a:srgbClr val="2A6670"/>
          </a:solidFill>
          <a:ln w="0">
            <a:noFill/>
          </a:ln>
        </p:spPr>
      </p:sp>
      <p:sp>
        <p:nvSpPr>
          <p:cNvPr id="7" name="text-9-5">
            <a:extLst>
              <a:ext uri="{FF2B5EF4-FFF2-40B4-BE49-F238E27FC236}">
                <a16:creationId xmlns:a16="http://schemas.microsoft.com/office/drawing/2014/main" id="{15207CE5-E82A-43DE-AEC0-8A66A60E9169}"/>
              </a:ext>
            </a:extLst>
          </p:cNvPr>
          <p:cNvSpPr>
            <a:spLocks noGrp="1"/>
          </p:cNvSpPr>
          <p:nvPr/>
        </p:nvSpPr>
        <p:spPr>
          <a:xfrm>
            <a:off x="4762500" y="3533775"/>
            <a:ext cx="4000500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Действия французов (грабёж, пытки, карательные операции) </a:t>
            </a:r>
            <a:r>
              <a:rPr sz="2025" b="1" i="0">
                <a:solidFill>
                  <a:srgbClr val="2A6670"/>
                </a:solidFill>
                <a:latin typeface="Arial"/>
                <a:ea typeface="Arial"/>
                <a:cs typeface="Arial"/>
              </a:rPr>
              <a:t>противоречили</a:t>
            </a:r>
            <a:r>
              <a:rPr sz="2025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 их же лозунгам о свободе.</a:t>
            </a:r>
          </a:p>
        </p:txBody>
      </p:sp>
      <p:sp>
        <p:nvSpPr>
          <p:cNvPr id="8" name="text-9-6">
            <a:extLst>
              <a:ext uri="{FF2B5EF4-FFF2-40B4-BE49-F238E27FC236}">
                <a16:creationId xmlns:a16="http://schemas.microsoft.com/office/drawing/2014/main" id="{FEDB37F7-484C-40A3-88AE-0A0E1AE6C639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34067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10-0">
            <a:extLst>
              <a:ext uri="{FF2B5EF4-FFF2-40B4-BE49-F238E27FC236}">
                <a16:creationId xmlns:a16="http://schemas.microsoft.com/office/drawing/2014/main" id="{00F8438C-9415-47EB-A739-D34F7D1F3BCD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Вторая антифранцузская коалиция</a:t>
            </a:r>
          </a:p>
        </p:txBody>
      </p:sp>
      <p:sp>
        <p:nvSpPr>
          <p:cNvPr id="2" name="text-10-1">
            <a:extLst>
              <a:ext uri="{FF2B5EF4-FFF2-40B4-BE49-F238E27FC236}">
                <a16:creationId xmlns:a16="http://schemas.microsoft.com/office/drawing/2014/main" id="{CCF11C06-5871-48C7-B94F-6968346908BE}"/>
              </a:ext>
            </a:extLst>
          </p:cNvPr>
          <p:cNvSpPr>
            <a:spLocks noGrp="1"/>
          </p:cNvSpPr>
          <p:nvPr/>
        </p:nvSpPr>
        <p:spPr>
          <a:xfrm>
            <a:off x="400050" y="7620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Упущенная победа</a:t>
            </a:r>
          </a:p>
        </p:txBody>
      </p:sp>
      <p:sp>
        <p:nvSpPr>
          <p:cNvPr id="3" name="text-10-2">
            <a:extLst>
              <a:ext uri="{FF2B5EF4-FFF2-40B4-BE49-F238E27FC236}">
                <a16:creationId xmlns:a16="http://schemas.microsoft.com/office/drawing/2014/main" id="{C6614A69-0C03-4D4C-9684-C48E5BB81067}"/>
              </a:ext>
            </a:extLst>
          </p:cNvPr>
          <p:cNvSpPr>
            <a:spLocks noGrp="1"/>
          </p:cNvSpPr>
          <p:nvPr/>
        </p:nvSpPr>
        <p:spPr>
          <a:xfrm>
            <a:off x="381000" y="1190625"/>
            <a:ext cx="83820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6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6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063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1798-1799 гг.:</a:t>
            </a:r>
            <a:r>
              <a:rPr sz="2063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Вероломство Франции привело к созданию </a:t>
            </a:r>
            <a:r>
              <a:rPr sz="2063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Второй антифранцузской коалиции</a:t>
            </a:r>
            <a:r>
              <a:rPr sz="2063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(Англия, Россия, Османская империя, Австрия).</a:t>
            </a:r>
          </a:p>
        </p:txBody>
      </p:sp>
      <p:sp>
        <p:nvSpPr>
          <p:cNvPr id="4" name="text-10-3">
            <a:extLst>
              <a:ext uri="{FF2B5EF4-FFF2-40B4-BE49-F238E27FC236}">
                <a16:creationId xmlns:a16="http://schemas.microsoft.com/office/drawing/2014/main" id="{685BB68B-5980-465A-B08C-775A67C7F78B}"/>
              </a:ext>
            </a:extLst>
          </p:cNvPr>
          <p:cNvSpPr>
            <a:spLocks noGrp="1"/>
          </p:cNvSpPr>
          <p:nvPr/>
        </p:nvSpPr>
        <p:spPr>
          <a:xfrm>
            <a:off x="381000" y="2276475"/>
            <a:ext cx="83820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Успехи коалиции: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2F7964-41D1-4590-BCF2-10707F44AFC2}"/>
              </a:ext>
            </a:extLst>
          </p:cNvPr>
          <p:cNvSpPr>
            <a:spLocks noGrp="1"/>
          </p:cNvSpPr>
          <p:nvPr/>
        </p:nvSpPr>
        <p:spPr>
          <a:xfrm>
            <a:off x="4572000" y="2619375"/>
            <a:ext cx="9525" cy="20002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4B85C3-299D-4104-8504-2294E53A1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8936" y="2647950"/>
            <a:ext cx="1919878" cy="1333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8557A6-06DF-494E-A086-BC5F0940F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14872" y="2647950"/>
            <a:ext cx="1800506" cy="1333500"/>
          </a:xfrm>
          <a:prstGeom prst="rect">
            <a:avLst/>
          </a:prstGeom>
        </p:spPr>
      </p:pic>
      <p:sp>
        <p:nvSpPr>
          <p:cNvPr id="8" name="text-10-5">
            <a:extLst>
              <a:ext uri="{FF2B5EF4-FFF2-40B4-BE49-F238E27FC236}">
                <a16:creationId xmlns:a16="http://schemas.microsoft.com/office/drawing/2014/main" id="{D5E2AF8F-4C29-495A-B0D7-0D02BDA6B331}"/>
              </a:ext>
            </a:extLst>
          </p:cNvPr>
          <p:cNvSpPr>
            <a:spLocks noGrp="1"/>
          </p:cNvSpPr>
          <p:nvPr/>
        </p:nvSpPr>
        <p:spPr>
          <a:xfrm>
            <a:off x="381000" y="4057650"/>
            <a:ext cx="4095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Русская эскадра </a:t>
            </a:r>
            <a:r>
              <a:rPr sz="1900" b="1" i="0">
                <a:solidFill>
                  <a:srgbClr val="2A6670"/>
                </a:solidFill>
                <a:latin typeface="Arial"/>
                <a:ea typeface="Arial"/>
                <a:cs typeface="Arial"/>
              </a:rPr>
              <a:t>Ушакова</a:t>
            </a:r>
            <a:r>
              <a:rPr sz="19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 освободила Ионические острова.</a:t>
            </a:r>
          </a:p>
        </p:txBody>
      </p:sp>
      <p:sp>
        <p:nvSpPr>
          <p:cNvPr id="9" name="text-10-6">
            <a:extLst>
              <a:ext uri="{FF2B5EF4-FFF2-40B4-BE49-F238E27FC236}">
                <a16:creationId xmlns:a16="http://schemas.microsoft.com/office/drawing/2014/main" id="{B52EBE00-C9EF-464C-A7E9-278CCBEBB820}"/>
              </a:ext>
            </a:extLst>
          </p:cNvPr>
          <p:cNvSpPr>
            <a:spLocks noGrp="1"/>
          </p:cNvSpPr>
          <p:nvPr/>
        </p:nvSpPr>
        <p:spPr>
          <a:xfrm>
            <a:off x="4667250" y="4057650"/>
            <a:ext cx="4095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Армия </a:t>
            </a:r>
            <a:r>
              <a:rPr sz="19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Суворова</a:t>
            </a:r>
            <a:r>
              <a:rPr sz="19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 разбила французов в Италии.</a:t>
            </a:r>
          </a:p>
        </p:txBody>
      </p:sp>
      <p:sp>
        <p:nvSpPr>
          <p:cNvPr id="10" name="text-10-7">
            <a:extLst>
              <a:ext uri="{FF2B5EF4-FFF2-40B4-BE49-F238E27FC236}">
                <a16:creationId xmlns:a16="http://schemas.microsoft.com/office/drawing/2014/main" id="{2CE0D077-F4F5-4120-8C97-4CA6964AC478}"/>
              </a:ext>
            </a:extLst>
          </p:cNvPr>
          <p:cNvSpPr>
            <a:spLocks noGrp="1"/>
          </p:cNvSpPr>
          <p:nvPr/>
        </p:nvSpPr>
        <p:spPr>
          <a:xfrm>
            <a:off x="381000" y="4733925"/>
            <a:ext cx="66675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Угроза нависла над самой Францией.</a:t>
            </a:r>
          </a:p>
        </p:txBody>
      </p:sp>
      <p:sp>
        <p:nvSpPr>
          <p:cNvPr id="11" name="text-10-8">
            <a:extLst>
              <a:ext uri="{FF2B5EF4-FFF2-40B4-BE49-F238E27FC236}">
                <a16:creationId xmlns:a16="http://schemas.microsoft.com/office/drawing/2014/main" id="{1FA12047-5211-477A-ABAA-E156682F0F43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8406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1-0">
            <a:extLst>
              <a:ext uri="{FF2B5EF4-FFF2-40B4-BE49-F238E27FC236}">
                <a16:creationId xmlns:a16="http://schemas.microsoft.com/office/drawing/2014/main" id="{A4C8B472-D737-4D3D-B902-5F87E694218C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Причины краха коалиций</a:t>
            </a:r>
          </a:p>
        </p:txBody>
      </p:sp>
      <p:sp>
        <p:nvSpPr>
          <p:cNvPr id="2" name="text-11-1">
            <a:extLst>
              <a:ext uri="{FF2B5EF4-FFF2-40B4-BE49-F238E27FC236}">
                <a16:creationId xmlns:a16="http://schemas.microsoft.com/office/drawing/2014/main" id="{2C5A5D54-DB1B-446E-9D4F-AA406ACD8359}"/>
              </a:ext>
            </a:extLst>
          </p:cNvPr>
          <p:cNvSpPr>
            <a:spLocks noGrp="1"/>
          </p:cNvSpPr>
          <p:nvPr/>
        </p:nvSpPr>
        <p:spPr>
          <a:xfrm>
            <a:off x="400050" y="790575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3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35" b="0" i="1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1935" b="0" i="1">
                <a:solidFill>
                  <a:srgbClr val="9A3436"/>
                </a:solidFill>
                <a:latin typeface="Arial"/>
                <a:ea typeface="Arial"/>
                <a:cs typeface="Arial"/>
              </a:rPr>
              <a:t>Разобщённость противников Франции</a:t>
            </a:r>
          </a:p>
        </p:txBody>
      </p:sp>
      <p:sp>
        <p:nvSpPr>
          <p:cNvPr id="3" name="text-11-2">
            <a:extLst>
              <a:ext uri="{FF2B5EF4-FFF2-40B4-BE49-F238E27FC236}">
                <a16:creationId xmlns:a16="http://schemas.microsoft.com/office/drawing/2014/main" id="{59704395-FBB7-4574-ABA7-C515C86D7FEC}"/>
              </a:ext>
            </a:extLst>
          </p:cNvPr>
          <p:cNvSpPr>
            <a:spLocks noGrp="1"/>
          </p:cNvSpPr>
          <p:nvPr/>
        </p:nvSpPr>
        <p:spPr>
          <a:xfrm>
            <a:off x="381000" y="1266825"/>
            <a:ext cx="83820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0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Главная причина неудач:</a:t>
            </a:r>
            <a:r>
              <a:rPr sz="2200" b="0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 Каждый участник коалиции преследовал собственные интересы, а не общую победу.</a:t>
            </a:r>
          </a:p>
        </p:txBody>
      </p:sp>
      <p:sp>
        <p:nvSpPr>
          <p:cNvPr id="4" name="text-11-3">
            <a:extLst>
              <a:ext uri="{FF2B5EF4-FFF2-40B4-BE49-F238E27FC236}">
                <a16:creationId xmlns:a16="http://schemas.microsoft.com/office/drawing/2014/main" id="{4696FD62-3CAF-4049-8056-E50E793AB6B4}"/>
              </a:ext>
            </a:extLst>
          </p:cNvPr>
          <p:cNvSpPr>
            <a:spLocks noGrp="1"/>
          </p:cNvSpPr>
          <p:nvPr/>
        </p:nvSpPr>
        <p:spPr>
          <a:xfrm>
            <a:off x="381000" y="2143125"/>
            <a:ext cx="48387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Примеры:</a:t>
            </a:r>
          </a:p>
        </p:txBody>
      </p:sp>
      <p:sp>
        <p:nvSpPr>
          <p:cNvPr id="5" name="text-11-4">
            <a:extLst>
              <a:ext uri="{FF2B5EF4-FFF2-40B4-BE49-F238E27FC236}">
                <a16:creationId xmlns:a16="http://schemas.microsoft.com/office/drawing/2014/main" id="{C46024E7-82CD-4B98-81CC-2EB40C8B7DDD}"/>
              </a:ext>
            </a:extLst>
          </p:cNvPr>
          <p:cNvSpPr>
            <a:spLocks noGrp="1"/>
          </p:cNvSpPr>
          <p:nvPr/>
        </p:nvSpPr>
        <p:spPr>
          <a:xfrm>
            <a:off x="381000" y="2590800"/>
            <a:ext cx="4838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5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5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Англия стремилась захватить французские колонии.</a:t>
            </a:r>
          </a:p>
        </p:txBody>
      </p:sp>
      <p:sp>
        <p:nvSpPr>
          <p:cNvPr id="6" name="text-11-5">
            <a:extLst>
              <a:ext uri="{FF2B5EF4-FFF2-40B4-BE49-F238E27FC236}">
                <a16:creationId xmlns:a16="http://schemas.microsoft.com/office/drawing/2014/main" id="{929BAFD4-A456-42F2-A04B-9C8D779D7AC7}"/>
              </a:ext>
            </a:extLst>
          </p:cNvPr>
          <p:cNvSpPr>
            <a:spLocks noGrp="1"/>
          </p:cNvSpPr>
          <p:nvPr/>
        </p:nvSpPr>
        <p:spPr>
          <a:xfrm>
            <a:off x="381000" y="3362325"/>
            <a:ext cx="48387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5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53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Австрия подставила русские войска под удар в Швейцарии.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013C64-5C6F-4D03-B08C-AB70FE7B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40526" y="2076450"/>
            <a:ext cx="2806447" cy="19812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4C39EE-C0CA-47EE-86FC-76815CCA0D9D}"/>
              </a:ext>
            </a:extLst>
          </p:cNvPr>
          <p:cNvSpPr>
            <a:spLocks noGrp="1"/>
          </p:cNvSpPr>
          <p:nvPr/>
        </p:nvSpPr>
        <p:spPr>
          <a:xfrm>
            <a:off x="0" y="4124325"/>
            <a:ext cx="9144000" cy="704850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sp>
        <p:nvSpPr>
          <p:cNvPr id="9" name="text-11-7">
            <a:extLst>
              <a:ext uri="{FF2B5EF4-FFF2-40B4-BE49-F238E27FC236}">
                <a16:creationId xmlns:a16="http://schemas.microsoft.com/office/drawing/2014/main" id="{97E5EF4D-94C9-4A77-87B3-9ECF9D808F94}"/>
              </a:ext>
            </a:extLst>
          </p:cNvPr>
          <p:cNvSpPr>
            <a:spLocks noGrp="1"/>
          </p:cNvSpPr>
          <p:nvPr/>
        </p:nvSpPr>
        <p:spPr>
          <a:xfrm>
            <a:off x="381000" y="4210050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Итог:</a:t>
            </a:r>
            <a:r>
              <a:rPr sz="195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 Разгневанный Павел I вывел Россию из войны, что спасло Францию от поражения.</a:t>
            </a:r>
          </a:p>
        </p:txBody>
      </p:sp>
      <p:sp>
        <p:nvSpPr>
          <p:cNvPr id="10" name="text-11-8">
            <a:extLst>
              <a:ext uri="{FF2B5EF4-FFF2-40B4-BE49-F238E27FC236}">
                <a16:creationId xmlns:a16="http://schemas.microsoft.com/office/drawing/2014/main" id="{80B6BBBB-90BB-464E-B504-C03E82516B5E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80379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12-0">
            <a:extLst>
              <a:ext uri="{FF2B5EF4-FFF2-40B4-BE49-F238E27FC236}">
                <a16:creationId xmlns:a16="http://schemas.microsoft.com/office/drawing/2014/main" id="{643EE8A6-87AA-492C-B023-88BCEC7B0163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Выводы по теме</a:t>
            </a:r>
          </a:p>
        </p:txBody>
      </p:sp>
      <p:sp>
        <p:nvSpPr>
          <p:cNvPr id="2" name="text-12-1">
            <a:extLst>
              <a:ext uri="{FF2B5EF4-FFF2-40B4-BE49-F238E27FC236}">
                <a16:creationId xmlns:a16="http://schemas.microsoft.com/office/drawing/2014/main" id="{A717F09E-6E0C-4AB6-80F0-BDA60A6D6A1F}"/>
              </a:ext>
            </a:extLst>
          </p:cNvPr>
          <p:cNvSpPr>
            <a:spLocks noGrp="1"/>
          </p:cNvSpPr>
          <p:nvPr/>
        </p:nvSpPr>
        <p:spPr>
          <a:xfrm>
            <a:off x="400050" y="800100"/>
            <a:ext cx="8343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1">
                <a:solidFill>
                  <a:srgbClr val="DFCAA1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DFCAA1"/>
                </a:solidFill>
                <a:latin typeface="Arial"/>
                <a:ea typeface="Arial"/>
                <a:cs typeface="Arial"/>
              </a:rPr>
              <a:t>Итоги революционных войн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BF3E50-F732-4538-8713-76E68F988F5C}"/>
              </a:ext>
            </a:extLst>
          </p:cNvPr>
          <p:cNvSpPr>
            <a:spLocks noGrp="1"/>
          </p:cNvSpPr>
          <p:nvPr/>
        </p:nvSpPr>
        <p:spPr>
          <a:xfrm>
            <a:off x="381000" y="1295400"/>
            <a:ext cx="38100" cy="809625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4" name="text-12-3">
            <a:extLst>
              <a:ext uri="{FF2B5EF4-FFF2-40B4-BE49-F238E27FC236}">
                <a16:creationId xmlns:a16="http://schemas.microsoft.com/office/drawing/2014/main" id="{C4C04A69-FBA9-4161-9637-3655678D3D4A}"/>
              </a:ext>
            </a:extLst>
          </p:cNvPr>
          <p:cNvSpPr>
            <a:spLocks noGrp="1"/>
          </p:cNvSpPr>
          <p:nvPr/>
        </p:nvSpPr>
        <p:spPr>
          <a:xfrm>
            <a:off x="590550" y="1266825"/>
            <a:ext cx="81534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Революционная Франция разрушила старую систему международных отношений, основанную на договорах и равновесии сил.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99656C-09C1-4D77-8AAD-B76C80DF83CD}"/>
              </a:ext>
            </a:extLst>
          </p:cNvPr>
          <p:cNvSpPr>
            <a:spLocks noGrp="1"/>
          </p:cNvSpPr>
          <p:nvPr/>
        </p:nvSpPr>
        <p:spPr>
          <a:xfrm>
            <a:off x="381000" y="2238375"/>
            <a:ext cx="38100" cy="5143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6" name="text-12-5">
            <a:extLst>
              <a:ext uri="{FF2B5EF4-FFF2-40B4-BE49-F238E27FC236}">
                <a16:creationId xmlns:a16="http://schemas.microsoft.com/office/drawing/2014/main" id="{E751E2F7-12F4-4909-ACED-8E47C40C1685}"/>
              </a:ext>
            </a:extLst>
          </p:cNvPr>
          <p:cNvSpPr>
            <a:spLocks noGrp="1"/>
          </p:cNvSpPr>
          <p:nvPr/>
        </p:nvSpPr>
        <p:spPr>
          <a:xfrm>
            <a:off x="590550" y="2209800"/>
            <a:ext cx="81534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Внешняя политика стала инструментом агрессии под лозунгами «народного суверенитета» и «освобождения».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038462-9649-459E-874F-F4B97C7A34B8}"/>
              </a:ext>
            </a:extLst>
          </p:cNvPr>
          <p:cNvSpPr>
            <a:spLocks noGrp="1"/>
          </p:cNvSpPr>
          <p:nvPr/>
        </p:nvSpPr>
        <p:spPr>
          <a:xfrm>
            <a:off x="381000" y="2886075"/>
            <a:ext cx="38100" cy="514350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8" name="text-12-7">
            <a:extLst>
              <a:ext uri="{FF2B5EF4-FFF2-40B4-BE49-F238E27FC236}">
                <a16:creationId xmlns:a16="http://schemas.microsoft.com/office/drawing/2014/main" id="{832A8A21-B802-4A47-BF19-62B763711706}"/>
              </a:ext>
            </a:extLst>
          </p:cNvPr>
          <p:cNvSpPr>
            <a:spLocks noGrp="1"/>
          </p:cNvSpPr>
          <p:nvPr/>
        </p:nvSpPr>
        <p:spPr>
          <a:xfrm>
            <a:off x="590550" y="2857500"/>
            <a:ext cx="81534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Военное преимущество Франции обеспечила массовая армия и высокий боевой дух.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2483D0-DFCB-413C-AC79-A03C902C9EC1}"/>
              </a:ext>
            </a:extLst>
          </p:cNvPr>
          <p:cNvSpPr>
            <a:spLocks noGrp="1"/>
          </p:cNvSpPr>
          <p:nvPr/>
        </p:nvSpPr>
        <p:spPr>
          <a:xfrm>
            <a:off x="381000" y="3533775"/>
            <a:ext cx="38100" cy="5143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10" name="text-12-9">
            <a:extLst>
              <a:ext uri="{FF2B5EF4-FFF2-40B4-BE49-F238E27FC236}">
                <a16:creationId xmlns:a16="http://schemas.microsoft.com/office/drawing/2014/main" id="{FA535463-A194-4392-90F3-9E517E5A147D}"/>
              </a:ext>
            </a:extLst>
          </p:cNvPr>
          <p:cNvSpPr>
            <a:spLocks noGrp="1"/>
          </p:cNvSpPr>
          <p:nvPr/>
        </p:nvSpPr>
        <p:spPr>
          <a:xfrm>
            <a:off x="590550" y="3505200"/>
            <a:ext cx="81534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«Экспорт революции» на деле представлял собой грабёж и насилие, вызывавшее сопротивление местного населения.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1E288D2-7C2F-4E5A-9692-8472909BA59C}"/>
              </a:ext>
            </a:extLst>
          </p:cNvPr>
          <p:cNvSpPr>
            <a:spLocks noGrp="1"/>
          </p:cNvSpPr>
          <p:nvPr/>
        </p:nvSpPr>
        <p:spPr>
          <a:xfrm>
            <a:off x="381000" y="4181475"/>
            <a:ext cx="38100" cy="552450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12" name="text-12-11">
            <a:extLst>
              <a:ext uri="{FF2B5EF4-FFF2-40B4-BE49-F238E27FC236}">
                <a16:creationId xmlns:a16="http://schemas.microsoft.com/office/drawing/2014/main" id="{6E0A4CBA-D38F-46FC-9DB1-4C7093E51289}"/>
              </a:ext>
            </a:extLst>
          </p:cNvPr>
          <p:cNvSpPr>
            <a:spLocks noGrp="1"/>
          </p:cNvSpPr>
          <p:nvPr/>
        </p:nvSpPr>
        <p:spPr>
          <a:xfrm>
            <a:off x="590550" y="4152900"/>
            <a:ext cx="8153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Главной причиной неудач антифранцузских коалиций стала разобщённость их участников.</a:t>
            </a:r>
          </a:p>
        </p:txBody>
      </p:sp>
      <p:sp>
        <p:nvSpPr>
          <p:cNvPr id="13" name="text-12-12">
            <a:extLst>
              <a:ext uri="{FF2B5EF4-FFF2-40B4-BE49-F238E27FC236}">
                <a16:creationId xmlns:a16="http://schemas.microsoft.com/office/drawing/2014/main" id="{F60E0C24-0816-4078-96AC-594EADDB4EF3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C5C4B8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C5C4B8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7487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13-0">
            <a:extLst>
              <a:ext uri="{FF2B5EF4-FFF2-40B4-BE49-F238E27FC236}">
                <a16:creationId xmlns:a16="http://schemas.microsoft.com/office/drawing/2014/main" id="{8C18C1A6-1D7C-4276-BD51-33C08547A28E}"/>
              </a:ext>
            </a:extLst>
          </p:cNvPr>
          <p:cNvSpPr>
            <a:spLocks noGrp="1"/>
          </p:cNvSpPr>
          <p:nvPr/>
        </p:nvSpPr>
        <p:spPr>
          <a:xfrm>
            <a:off x="381000" y="21907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C45"/>
                </a:solidFill>
                <a:latin typeface="Georgia"/>
                <a:ea typeface="Georgia"/>
                <a:cs typeface="Georgia"/>
              </a:rPr>
              <a:t>Ответ на проблемный вопрос</a:t>
            </a:r>
          </a:p>
        </p:txBody>
      </p:sp>
      <p:sp>
        <p:nvSpPr>
          <p:cNvPr id="2" name="text-13-1">
            <a:extLst>
              <a:ext uri="{FF2B5EF4-FFF2-40B4-BE49-F238E27FC236}">
                <a16:creationId xmlns:a16="http://schemas.microsoft.com/office/drawing/2014/main" id="{E84ED916-8D76-42B4-8C1E-36EA0F47D643}"/>
              </a:ext>
            </a:extLst>
          </p:cNvPr>
          <p:cNvSpPr>
            <a:spLocks noGrp="1"/>
          </p:cNvSpPr>
          <p:nvPr/>
        </p:nvSpPr>
        <p:spPr>
          <a:xfrm>
            <a:off x="381000" y="752475"/>
            <a:ext cx="8382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63" b="0" i="1">
                <a:solidFill>
                  <a:srgbClr val="9A3436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063" b="0" i="1">
                <a:solidFill>
                  <a:srgbClr val="9A3436"/>
                </a:solidFill>
                <a:latin typeface="Georgia"/>
                <a:ea typeface="Georgia"/>
                <a:cs typeface="Georgia"/>
              </a:defRPr>
            </a:pPr>
            <a:r>
              <a:rPr sz="2063" b="0" i="1">
                <a:solidFill>
                  <a:srgbClr val="9A3436"/>
                </a:solidFill>
                <a:latin typeface="Georgia"/>
                <a:ea typeface="Georgia"/>
                <a:cs typeface="Georgia"/>
              </a:rPr>
              <a:t>Почему «право сильного» пришло на смену «европейскому равновесию»?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C6198B-99A3-4E91-9F6D-07DDE8B0C039}"/>
              </a:ext>
            </a:extLst>
          </p:cNvPr>
          <p:cNvSpPr>
            <a:spLocks noGrp="1"/>
          </p:cNvSpPr>
          <p:nvPr/>
        </p:nvSpPr>
        <p:spPr>
          <a:xfrm>
            <a:off x="381000" y="1552575"/>
            <a:ext cx="47625" cy="1171575"/>
          </a:xfrm>
          <a:prstGeom prst="rect">
            <a:avLst/>
          </a:prstGeom>
          <a:solidFill>
            <a:srgbClr val="254D7C"/>
          </a:solidFill>
          <a:ln w="0">
            <a:noFill/>
          </a:ln>
        </p:spPr>
      </p:sp>
      <p:sp>
        <p:nvSpPr>
          <p:cNvPr id="4" name="text-13-3">
            <a:extLst>
              <a:ext uri="{FF2B5EF4-FFF2-40B4-BE49-F238E27FC236}">
                <a16:creationId xmlns:a16="http://schemas.microsoft.com/office/drawing/2014/main" id="{298BDCEE-C902-4837-947C-D29CF3439EBF}"/>
              </a:ext>
            </a:extLst>
          </p:cNvPr>
          <p:cNvSpPr>
            <a:spLocks noGrp="1"/>
          </p:cNvSpPr>
          <p:nvPr/>
        </p:nvSpPr>
        <p:spPr>
          <a:xfrm>
            <a:off x="571500" y="1552575"/>
            <a:ext cx="2238375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Идеологическая</a:t>
            </a:r>
          </a:p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причина:</a:t>
            </a:r>
          </a:p>
        </p:txBody>
      </p:sp>
      <p:sp>
        <p:nvSpPr>
          <p:cNvPr id="5" name="text-13-4">
            <a:extLst>
              <a:ext uri="{FF2B5EF4-FFF2-40B4-BE49-F238E27FC236}">
                <a16:creationId xmlns:a16="http://schemas.microsoft.com/office/drawing/2014/main" id="{D5DAFA5C-6360-47E3-80C9-535A8D3822B2}"/>
              </a:ext>
            </a:extLst>
          </p:cNvPr>
          <p:cNvSpPr>
            <a:spLocks noGrp="1"/>
          </p:cNvSpPr>
          <p:nvPr/>
        </p:nvSpPr>
        <p:spPr>
          <a:xfrm>
            <a:off x="3057525" y="1552575"/>
            <a:ext cx="5705475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Франция отказалась от старой системы права, объявив высшим принципом «народный суверенитет», который стал идеологическим прикрытием для агрессии.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933872-E43F-465A-AE00-5F46283EF9FF}"/>
              </a:ext>
            </a:extLst>
          </p:cNvPr>
          <p:cNvSpPr>
            <a:spLocks noGrp="1"/>
          </p:cNvSpPr>
          <p:nvPr/>
        </p:nvSpPr>
        <p:spPr>
          <a:xfrm>
            <a:off x="571500" y="2800350"/>
            <a:ext cx="8191500" cy="9525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89BDB4-0589-43D1-BABF-E6DA848CA5BF}"/>
              </a:ext>
            </a:extLst>
          </p:cNvPr>
          <p:cNvSpPr>
            <a:spLocks noGrp="1"/>
          </p:cNvSpPr>
          <p:nvPr/>
        </p:nvSpPr>
        <p:spPr>
          <a:xfrm>
            <a:off x="381000" y="2905125"/>
            <a:ext cx="47625" cy="828675"/>
          </a:xfrm>
          <a:prstGeom prst="rect">
            <a:avLst/>
          </a:prstGeom>
          <a:solidFill>
            <a:srgbClr val="9A3436"/>
          </a:solidFill>
          <a:ln w="0">
            <a:noFill/>
          </a:ln>
        </p:spPr>
      </p:sp>
      <p:sp>
        <p:nvSpPr>
          <p:cNvPr id="8" name="text-13-7">
            <a:extLst>
              <a:ext uri="{FF2B5EF4-FFF2-40B4-BE49-F238E27FC236}">
                <a16:creationId xmlns:a16="http://schemas.microsoft.com/office/drawing/2014/main" id="{E33549E0-01BD-4314-BBA4-024B1126621C}"/>
              </a:ext>
            </a:extLst>
          </p:cNvPr>
          <p:cNvSpPr>
            <a:spLocks noGrp="1"/>
          </p:cNvSpPr>
          <p:nvPr/>
        </p:nvSpPr>
        <p:spPr>
          <a:xfrm>
            <a:off x="571500" y="2905125"/>
            <a:ext cx="2238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Военная</a:t>
            </a:r>
          </a:p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причина:</a:t>
            </a:r>
          </a:p>
        </p:txBody>
      </p:sp>
      <p:sp>
        <p:nvSpPr>
          <p:cNvPr id="9" name="text-13-8">
            <a:extLst>
              <a:ext uri="{FF2B5EF4-FFF2-40B4-BE49-F238E27FC236}">
                <a16:creationId xmlns:a16="http://schemas.microsoft.com/office/drawing/2014/main" id="{8D3BC2B5-3B99-428D-AE6F-B7E53B59BEB6}"/>
              </a:ext>
            </a:extLst>
          </p:cNvPr>
          <p:cNvSpPr>
            <a:spLocks noGrp="1"/>
          </p:cNvSpPr>
          <p:nvPr/>
        </p:nvSpPr>
        <p:spPr>
          <a:xfrm>
            <a:off x="3057525" y="2905125"/>
            <a:ext cx="57054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Создание массовой армии дало Франции военное превосходство, позволившее ей диктовать свою волю соседям.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4AA6F0-7921-499C-B557-9A446A53FC8F}"/>
              </a:ext>
            </a:extLst>
          </p:cNvPr>
          <p:cNvSpPr>
            <a:spLocks noGrp="1"/>
          </p:cNvSpPr>
          <p:nvPr/>
        </p:nvSpPr>
        <p:spPr>
          <a:xfrm>
            <a:off x="571500" y="3810000"/>
            <a:ext cx="8191500" cy="9525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7663342-0DDC-4CF5-B2C4-7986705F27CF}"/>
              </a:ext>
            </a:extLst>
          </p:cNvPr>
          <p:cNvSpPr>
            <a:spLocks noGrp="1"/>
          </p:cNvSpPr>
          <p:nvPr/>
        </p:nvSpPr>
        <p:spPr>
          <a:xfrm>
            <a:off x="381000" y="3905250"/>
            <a:ext cx="47625" cy="876300"/>
          </a:xfrm>
          <a:prstGeom prst="rect">
            <a:avLst/>
          </a:prstGeom>
          <a:solidFill>
            <a:srgbClr val="254D7C"/>
          </a:solidFill>
          <a:ln w="0">
            <a:noFill/>
          </a:ln>
        </p:spPr>
      </p:sp>
      <p:sp>
        <p:nvSpPr>
          <p:cNvPr id="12" name="text-13-11">
            <a:extLst>
              <a:ext uri="{FF2B5EF4-FFF2-40B4-BE49-F238E27FC236}">
                <a16:creationId xmlns:a16="http://schemas.microsoft.com/office/drawing/2014/main" id="{6064A767-1874-4F3A-BD9F-8AFB4067FF10}"/>
              </a:ext>
            </a:extLst>
          </p:cNvPr>
          <p:cNvSpPr>
            <a:spLocks noGrp="1"/>
          </p:cNvSpPr>
          <p:nvPr/>
        </p:nvSpPr>
        <p:spPr>
          <a:xfrm>
            <a:off x="571500" y="3905250"/>
            <a:ext cx="2238375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Политическая</a:t>
            </a:r>
          </a:p>
          <a:p>
            <a:pPr algn="l">
              <a:lnSpc>
                <a:spcPct val="104000"/>
              </a:lnSpc>
              <a:buNone/>
              <a:defRPr sz="2000" b="1" i="0">
                <a:solidFill>
                  <a:srgbClr val="172C45"/>
                </a:solidFill>
                <a:latin typeface="Arial"/>
                <a:ea typeface="Arial"/>
                <a:cs typeface="Arial"/>
              </a:defRPr>
            </a:pPr>
            <a:r>
              <a:rPr sz="2000" b="1" i="0">
                <a:solidFill>
                  <a:srgbClr val="172C45"/>
                </a:solidFill>
                <a:latin typeface="Arial"/>
                <a:ea typeface="Arial"/>
                <a:cs typeface="Arial"/>
              </a:rPr>
              <a:t>причина:</a:t>
            </a:r>
          </a:p>
        </p:txBody>
      </p:sp>
      <p:sp>
        <p:nvSpPr>
          <p:cNvPr id="13" name="text-13-12">
            <a:extLst>
              <a:ext uri="{FF2B5EF4-FFF2-40B4-BE49-F238E27FC236}">
                <a16:creationId xmlns:a16="http://schemas.microsoft.com/office/drawing/2014/main" id="{CC174030-2C32-4BBA-95F5-319DD394EF47}"/>
              </a:ext>
            </a:extLst>
          </p:cNvPr>
          <p:cNvSpPr>
            <a:spLocks noGrp="1"/>
          </p:cNvSpPr>
          <p:nvPr/>
        </p:nvSpPr>
        <p:spPr>
          <a:xfrm>
            <a:off x="3057525" y="3905250"/>
            <a:ext cx="5705475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 Разобщённость и эгоизм европейских монархий не позволили им создать прочный союз для отпора революционной экспансии.</a:t>
            </a:r>
          </a:p>
        </p:txBody>
      </p:sp>
      <p:sp>
        <p:nvSpPr>
          <p:cNvPr id="14" name="text-13-13">
            <a:extLst>
              <a:ext uri="{FF2B5EF4-FFF2-40B4-BE49-F238E27FC236}">
                <a16:creationId xmlns:a16="http://schemas.microsoft.com/office/drawing/2014/main" id="{CFFBCEEC-B1E6-44A5-8704-1DEA8D819745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23177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E07B9-F41E-4A1C-82D5-9A7BD2B602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00375" cy="5143500"/>
          </a:xfrm>
          <a:prstGeom prst="rect">
            <a:avLst/>
          </a:prstGeom>
          <a:solidFill>
            <a:srgbClr val="172C45"/>
          </a:solidFill>
          <a:ln w="0">
            <a:noFill/>
          </a:ln>
        </p:spPr>
      </p:sp>
      <p:sp>
        <p:nvSpPr>
          <p:cNvPr id="2" name="text-14-1">
            <a:extLst>
              <a:ext uri="{FF2B5EF4-FFF2-40B4-BE49-F238E27FC236}">
                <a16:creationId xmlns:a16="http://schemas.microsoft.com/office/drawing/2014/main" id="{57EA082D-4549-4334-901A-2A9A135F296C}"/>
              </a:ext>
            </a:extLst>
          </p:cNvPr>
          <p:cNvSpPr>
            <a:spLocks noGrp="1"/>
          </p:cNvSpPr>
          <p:nvPr/>
        </p:nvSpPr>
        <p:spPr>
          <a:xfrm>
            <a:off x="314325" y="314325"/>
            <a:ext cx="23717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3" name="text-14-2">
            <a:extLst>
              <a:ext uri="{FF2B5EF4-FFF2-40B4-BE49-F238E27FC236}">
                <a16:creationId xmlns:a16="http://schemas.microsoft.com/office/drawing/2014/main" id="{9BF40977-78CC-4083-86D6-83E39FBB7FF0}"/>
              </a:ext>
            </a:extLst>
          </p:cNvPr>
          <p:cNvSpPr>
            <a:spLocks noGrp="1"/>
          </p:cNvSpPr>
          <p:nvPr/>
        </p:nvSpPr>
        <p:spPr>
          <a:xfrm>
            <a:off x="314325" y="1676400"/>
            <a:ext cx="23717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1" i="0">
                <a:solidFill>
                  <a:srgbClr val="DFCAA1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1" i="0">
                <a:solidFill>
                  <a:srgbClr val="DFCAA1"/>
                </a:solidFill>
                <a:latin typeface="Arial"/>
                <a:ea typeface="Arial"/>
                <a:cs typeface="Arial"/>
              </a:defRPr>
            </a:pPr>
            <a:r>
              <a:rPr sz="2200" b="1" i="0">
                <a:solidFill>
                  <a:srgbClr val="DFCAA1"/>
                </a:solidFill>
                <a:latin typeface="Arial"/>
                <a:ea typeface="Arial"/>
                <a:cs typeface="Arial"/>
              </a:rPr>
              <a:t>Обязательная часть:</a:t>
            </a:r>
          </a:p>
        </p:txBody>
      </p:sp>
      <p:sp>
        <p:nvSpPr>
          <p:cNvPr id="4" name="text-14-3">
            <a:extLst>
              <a:ext uri="{FF2B5EF4-FFF2-40B4-BE49-F238E27FC236}">
                <a16:creationId xmlns:a16="http://schemas.microsoft.com/office/drawing/2014/main" id="{68FC1BDA-623B-408C-A730-97217D7E0DDC}"/>
              </a:ext>
            </a:extLst>
          </p:cNvPr>
          <p:cNvSpPr>
            <a:spLocks noGrp="1"/>
          </p:cNvSpPr>
          <p:nvPr/>
        </p:nvSpPr>
        <p:spPr>
          <a:xfrm>
            <a:off x="314325" y="2514600"/>
            <a:ext cx="2371725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FFF9EC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FF9EC"/>
                </a:solidFill>
                <a:latin typeface="Arial"/>
                <a:ea typeface="Arial"/>
                <a:cs typeface="Arial"/>
              </a:rPr>
              <a:t>Прочитать § 19 учебника.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F1E4EF-E5B8-4156-BA7A-873576CA7A04}"/>
              </a:ext>
            </a:extLst>
          </p:cNvPr>
          <p:cNvSpPr>
            <a:spLocks noGrp="1"/>
          </p:cNvSpPr>
          <p:nvPr/>
        </p:nvSpPr>
        <p:spPr>
          <a:xfrm>
            <a:off x="0" y="3514725"/>
            <a:ext cx="3000375" cy="1314450"/>
          </a:xfrm>
          <a:prstGeom prst="rect">
            <a:avLst/>
          </a:prstGeom>
          <a:solidFill>
            <a:srgbClr val="F5EEDC"/>
          </a:solidFill>
          <a:ln w="0">
            <a:noFill/>
          </a:ln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75F315-9B5A-4674-9502-26B41334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5631" y="3514725"/>
            <a:ext cx="2039588" cy="1314450"/>
          </a:xfrm>
          <a:prstGeom prst="rect">
            <a:avLst/>
          </a:prstGeom>
        </p:spPr>
      </p:pic>
      <p:sp>
        <p:nvSpPr>
          <p:cNvPr id="7" name="text-14-5">
            <a:extLst>
              <a:ext uri="{FF2B5EF4-FFF2-40B4-BE49-F238E27FC236}">
                <a16:creationId xmlns:a16="http://schemas.microsoft.com/office/drawing/2014/main" id="{CB1B725C-113B-4FFD-8E98-6DA8E9873580}"/>
              </a:ext>
            </a:extLst>
          </p:cNvPr>
          <p:cNvSpPr>
            <a:spLocks noGrp="1"/>
          </p:cNvSpPr>
          <p:nvPr/>
        </p:nvSpPr>
        <p:spPr>
          <a:xfrm>
            <a:off x="3362325" y="361950"/>
            <a:ext cx="541020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25" b="1" i="0">
                <a:solidFill>
                  <a:srgbClr val="9A3436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9A3436"/>
                </a:solidFill>
                <a:latin typeface="Arial"/>
                <a:ea typeface="Arial"/>
                <a:cs typeface="Arial"/>
              </a:rPr>
              <a:t>Творческое задание (на выбор):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D9D78BC-2A02-4DE8-9713-6AA1779927E6}"/>
              </a:ext>
            </a:extLst>
          </p:cNvPr>
          <p:cNvSpPr>
            <a:spLocks noGrp="1"/>
          </p:cNvSpPr>
          <p:nvPr/>
        </p:nvSpPr>
        <p:spPr>
          <a:xfrm>
            <a:off x="3362325" y="1285875"/>
            <a:ext cx="5410200" cy="19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9" name="text-14-7">
            <a:extLst>
              <a:ext uri="{FF2B5EF4-FFF2-40B4-BE49-F238E27FC236}">
                <a16:creationId xmlns:a16="http://schemas.microsoft.com/office/drawing/2014/main" id="{F415ADD2-E847-43D4-B493-BC3E2DC6E40B}"/>
              </a:ext>
            </a:extLst>
          </p:cNvPr>
          <p:cNvSpPr>
            <a:spLocks noGrp="1"/>
          </p:cNvSpPr>
          <p:nvPr/>
        </p:nvSpPr>
        <p:spPr>
          <a:xfrm>
            <a:off x="3362325" y="1533525"/>
            <a:ext cx="541020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Написать эссе-рассуждение на тему: «"Право сильного" или "освобождение народов"? Противоречия внешней политики революционной Франции».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A82E75-7C37-46E9-8C11-882D0A00DE12}"/>
              </a:ext>
            </a:extLst>
          </p:cNvPr>
          <p:cNvSpPr>
            <a:spLocks noGrp="1"/>
          </p:cNvSpPr>
          <p:nvPr/>
        </p:nvSpPr>
        <p:spPr>
          <a:xfrm>
            <a:off x="3362325" y="3171825"/>
            <a:ext cx="5410200" cy="19050"/>
          </a:xfrm>
          <a:prstGeom prst="rect">
            <a:avLst/>
          </a:prstGeom>
          <a:solidFill>
            <a:srgbClr val="B4955B"/>
          </a:solidFill>
          <a:ln w="0">
            <a:noFill/>
          </a:ln>
        </p:spPr>
      </p:sp>
      <p:sp>
        <p:nvSpPr>
          <p:cNvPr id="11" name="text-14-9">
            <a:extLst>
              <a:ext uri="{FF2B5EF4-FFF2-40B4-BE49-F238E27FC236}">
                <a16:creationId xmlns:a16="http://schemas.microsoft.com/office/drawing/2014/main" id="{DE4177D5-1B73-4FEB-B5EF-CE50CFDD4088}"/>
              </a:ext>
            </a:extLst>
          </p:cNvPr>
          <p:cNvSpPr>
            <a:spLocks noGrp="1"/>
          </p:cNvSpPr>
          <p:nvPr/>
        </p:nvSpPr>
        <p:spPr>
          <a:xfrm>
            <a:off x="3362325" y="3371850"/>
            <a:ext cx="5410200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00" b="0" i="0">
                <a:solidFill>
                  <a:srgbClr val="28303A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28303A"/>
                </a:solidFill>
                <a:latin typeface="Arial"/>
                <a:ea typeface="Arial"/>
                <a:cs typeface="Arial"/>
              </a:rPr>
              <a:t>Подготовить сообщение о роли одной из исторических личностей этого периода (Наполеон Бонапарт, А.В. Суворов, Ф.Ф. Ушаков).</a:t>
            </a:r>
          </a:p>
        </p:txBody>
      </p:sp>
      <p:sp>
        <p:nvSpPr>
          <p:cNvPr id="12" name="text-14-10">
            <a:extLst>
              <a:ext uri="{FF2B5EF4-FFF2-40B4-BE49-F238E27FC236}">
                <a16:creationId xmlns:a16="http://schemas.microsoft.com/office/drawing/2014/main" id="{72004C76-B580-4F4A-A03D-FC153B32B073}"/>
              </a:ext>
            </a:extLst>
          </p:cNvPr>
          <p:cNvSpPr>
            <a:spLocks noGrp="1"/>
          </p:cNvSpPr>
          <p:nvPr/>
        </p:nvSpPr>
        <p:spPr>
          <a:xfrm>
            <a:off x="7239000" y="4886325"/>
            <a:ext cx="152400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0" b="0" i="0">
                <a:solidFill>
                  <a:srgbClr val="756F64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F6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463773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Microsoft Office PowerPoint</Application>
  <DocSecurity>0</DocSecurity>
  <PresentationFormat>Экран (16:9)</PresentationFormat>
  <Paragraphs>103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2026-10-15T18:55:14Z</dcterms:created>
  <dcterms:modified xsi:type="dcterms:W3CDTF">2026-10-17T13:36:48Z</dcterms:modified>
</cp:coreProperties>
</file>