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9DCE5-FF58-77C9-113E-7CE5F43A8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BE4F780-275F-EF52-2C84-5E84F3389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F7608A-1C74-3622-761D-DF7D45D33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4B5A33-4E06-6741-E9C5-411C14C3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2D4B5A-C67C-04E3-7BB0-C362E373B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108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6FD982-7612-950F-B483-AF1E19B30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8478D6-7AA3-57E8-506F-24283005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D0A812-CF40-840B-5163-77E2805E5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056BB0-8098-12E5-4FF7-C62EA78C4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3E8B14-DFF8-C0E9-01F8-8DF342FF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342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80975-CF12-71F2-B08E-A435AC04D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85BD64-BFF3-6446-C414-ABFEE3E93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AA214A-A38A-E155-118D-08339E210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48781C-4D34-9B29-D262-8876EE33A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08EA26-EB56-7323-2D90-241D82889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63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D6FAE-0E2D-5F83-A1F7-E3F798C3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6C4F60-CFB0-7C70-50D6-0A206FEDCA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E152B11-702C-8A25-EC56-FA63C6ADC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4BB94B-39F3-6D8A-CB1D-9FE11F4AB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6C9B64-59CA-E09B-4A06-9EDA3EF70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992FE6-11A6-0BE3-C2F5-7BB9CDD6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751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263D0E-AE3E-83FB-FD88-9A0BF737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B4521A-A4B9-40EC-BF3F-113EF21F66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C0CD74-6123-9BA0-1DB8-8B14DA8D4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F7FE987-6A5A-0274-4E29-204284E03A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E88EFE-280C-7E6A-9C13-03DF604E3E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0558215-075E-8EF0-4F77-AE08C64F8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BF963F1-01A4-15C6-EA77-A4BBB02DF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02C2951-7EF0-2E63-AE45-234E565D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678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B80392-44D6-EC19-CB83-27DC4832B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8098EF3-1D69-83C0-30A8-2A3833B9A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C425967-F58F-7DE6-85E9-0985BA4DB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E6F26D0-26DB-700C-90F8-CCCD62812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33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78AF1A-0E7E-226A-36F2-812A8B83C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00FC7A-9A60-A5A4-12E0-50516C35D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AD884E-A83B-FFBC-796E-792C6AC7E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407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BA201-9988-DDE9-ED4B-EBF8FB042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F3B73F-CCE4-9960-AC5F-9A47C1C69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1339B1-AD54-DE5C-85BD-3AA72997D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AECCBB-65B0-B86C-486D-B26757955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BBFBC4-5712-10E3-7390-5A4A9677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4F17B4-F3FC-5A8E-753A-AB73B6153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72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4210FA-A801-8283-1BDC-7F2EB799B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C577E1C-623E-BF73-E81E-98AA5A4531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3E967A2-A15A-EC38-FA71-42766D639A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72DF24-942F-469C-5458-5F7698B4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098EB0B-C8A0-7BB0-3DBB-270294F75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CD2617-DB27-C430-35CB-9D8DB693E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19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EAF1E-4F48-94D1-47CC-82C825964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06DEF5-DB41-FD00-5FF7-9FB03AF133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07DE09-B307-9619-FD32-36AC8A5C0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3FFBB1-4558-FBCF-0A6B-2F66843CC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A9AE85-7173-AE90-E8C9-37ACC78E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28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798DE0-0A6F-AFD6-935E-E7C2B3E15C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EA762E-6A43-F06F-11A8-E90A35AB2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030D39-DE82-AF36-9BA4-C7B2F91C7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BF6B02-75C4-647B-39ED-F4C8A48E8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23D235-80E6-9F6D-BF2C-5C21FD7A4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727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31D8F1-E0E8-7E58-040E-9484CB576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0AC13C8-1580-F060-E8A7-15616ECC0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7BDDF4-681D-EC95-CAD0-83A1F58D6B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C6EDD1-FAB1-487D-90CF-784E4635F44A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193D8E-38D6-6ECD-BD6E-4CC612007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A002FA-83E2-6EA1-E107-FDDBE2CAF3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AE1787-E132-4F2F-A171-903B756555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49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F5F8729-22C1-0DA7-7568-ED222B3FF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812800"/>
            <a:ext cx="5969000" cy="26822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b="1" dirty="0">
                <a:solidFill>
                  <a:srgbClr val="2A2622"/>
                </a:solidFill>
                <a:latin typeface="Bookman Old Style" panose="02050604050505020204" pitchFamily="18" charset="0"/>
              </a:rPr>
              <a:t>РЕЛИГИЯ И КУЛЬТУРА ДРЕВНЕЙ </a:t>
            </a:r>
            <a:r>
              <a:rPr lang="ru-RU" b="1" dirty="0">
                <a:solidFill>
                  <a:srgbClr val="D9822B"/>
                </a:solidFill>
                <a:latin typeface="Bookman Old Style" panose="02050604050505020204" pitchFamily="18" charset="0"/>
              </a:rPr>
              <a:t>ИНДИИ</a:t>
            </a:r>
            <a:r>
              <a:rPr lang="ru-RU" b="1" dirty="0">
                <a:solidFill>
                  <a:srgbClr val="2A2622"/>
                </a:solidFill>
                <a:latin typeface="Bookman Old Style" panose="02050604050505020204" pitchFamily="18" charset="0"/>
              </a:rPr>
              <a:t> И </a:t>
            </a:r>
            <a:r>
              <a:rPr lang="ru-RU" b="1" dirty="0">
                <a:solidFill>
                  <a:srgbClr val="C0392B"/>
                </a:solidFill>
                <a:latin typeface="Bookman Old Style" panose="02050604050505020204" pitchFamily="18" charset="0"/>
              </a:rPr>
              <a:t>КИТАЯ</a:t>
            </a:r>
          </a:p>
        </p:txBody>
      </p:sp>
      <p:grpSp>
        <p:nvGrpSpPr>
          <p:cNvPr id="12" name="Lotus rosette">
            <a:extLst>
              <a:ext uri="{FF2B5EF4-FFF2-40B4-BE49-F238E27FC236}">
                <a16:creationId xmlns:a16="http://schemas.microsoft.com/office/drawing/2014/main" id="{C0CA5DA6-FFA8-8FE8-1F27-249525931954}"/>
              </a:ext>
            </a:extLst>
          </p:cNvPr>
          <p:cNvGrpSpPr/>
          <p:nvPr/>
        </p:nvGrpSpPr>
        <p:grpSpPr>
          <a:xfrm>
            <a:off x="711200" y="3749040"/>
            <a:ext cx="203200" cy="203200"/>
            <a:chOff x="711200" y="3749040"/>
            <a:chExt cx="203200" cy="2032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BF8D2C91-8ED8-2317-B5FE-F30B23611506}"/>
                </a:ext>
              </a:extLst>
            </p:cNvPr>
            <p:cNvSpPr/>
            <p:nvPr/>
          </p:nvSpPr>
          <p:spPr>
            <a:xfrm>
              <a:off x="822960" y="383032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85EFD6FD-FFF8-FAEA-B1E5-A352358157B8}"/>
                </a:ext>
              </a:extLst>
            </p:cNvPr>
            <p:cNvSpPr/>
            <p:nvPr/>
          </p:nvSpPr>
          <p:spPr>
            <a:xfrm rot="2700000">
              <a:off x="806593" y="3869833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CD5FB19B-8B96-86D7-3407-B8ECD60E46E8}"/>
                </a:ext>
              </a:extLst>
            </p:cNvPr>
            <p:cNvSpPr/>
            <p:nvPr/>
          </p:nvSpPr>
          <p:spPr>
            <a:xfrm rot="5400000">
              <a:off x="767080" y="388620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03105656-FF8E-C27D-0F25-CF7B165CA968}"/>
                </a:ext>
              </a:extLst>
            </p:cNvPr>
            <p:cNvSpPr/>
            <p:nvPr/>
          </p:nvSpPr>
          <p:spPr>
            <a:xfrm rot="8100000">
              <a:off x="727567" y="3869833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F71DA75D-0B16-4E94-E15D-654CEB4EDA25}"/>
                </a:ext>
              </a:extLst>
            </p:cNvPr>
            <p:cNvSpPr/>
            <p:nvPr/>
          </p:nvSpPr>
          <p:spPr>
            <a:xfrm rot="10800000">
              <a:off x="711200" y="383032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FD164051-9C4B-B206-08BA-7498A4928342}"/>
                </a:ext>
              </a:extLst>
            </p:cNvPr>
            <p:cNvSpPr/>
            <p:nvPr/>
          </p:nvSpPr>
          <p:spPr>
            <a:xfrm rot="13500000">
              <a:off x="727567" y="3790807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FC4CF245-B331-3013-143B-C4D810B964C4}"/>
                </a:ext>
              </a:extLst>
            </p:cNvPr>
            <p:cNvSpPr/>
            <p:nvPr/>
          </p:nvSpPr>
          <p:spPr>
            <a:xfrm rot="16200000">
              <a:off x="767080" y="377444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0164DAB9-1971-96F1-D9F8-0CCB8AB896CB}"/>
                </a:ext>
              </a:extLst>
            </p:cNvPr>
            <p:cNvSpPr/>
            <p:nvPr/>
          </p:nvSpPr>
          <p:spPr>
            <a:xfrm rot="18900000">
              <a:off x="806593" y="3790807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9948054-FE08-3835-5B72-C222FB80E5DE}"/>
                </a:ext>
              </a:extLst>
            </p:cNvPr>
            <p:cNvSpPr/>
            <p:nvPr/>
          </p:nvSpPr>
          <p:spPr>
            <a:xfrm>
              <a:off x="790448" y="3828288"/>
              <a:ext cx="44704" cy="44704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2" name="Lotus rosette">
            <a:extLst>
              <a:ext uri="{FF2B5EF4-FFF2-40B4-BE49-F238E27FC236}">
                <a16:creationId xmlns:a16="http://schemas.microsoft.com/office/drawing/2014/main" id="{7E59385F-D858-ABFE-B7F0-791777DA6EE0}"/>
              </a:ext>
            </a:extLst>
          </p:cNvPr>
          <p:cNvGrpSpPr/>
          <p:nvPr/>
        </p:nvGrpSpPr>
        <p:grpSpPr>
          <a:xfrm>
            <a:off x="1041400" y="3749040"/>
            <a:ext cx="203200" cy="203200"/>
            <a:chOff x="1041400" y="3749040"/>
            <a:chExt cx="203200" cy="203200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821B6EEB-CAAC-4AB9-EC1C-AD2AFC0E13F7}"/>
                </a:ext>
              </a:extLst>
            </p:cNvPr>
            <p:cNvSpPr/>
            <p:nvPr/>
          </p:nvSpPr>
          <p:spPr>
            <a:xfrm>
              <a:off x="1153160" y="383032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0A10B9DA-66B2-AADB-F31B-1ED548F55080}"/>
                </a:ext>
              </a:extLst>
            </p:cNvPr>
            <p:cNvSpPr/>
            <p:nvPr/>
          </p:nvSpPr>
          <p:spPr>
            <a:xfrm rot="2700000">
              <a:off x="1136793" y="3869833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0C730FAD-60A6-3B44-C7CA-DE3E144087F3}"/>
                </a:ext>
              </a:extLst>
            </p:cNvPr>
            <p:cNvSpPr/>
            <p:nvPr/>
          </p:nvSpPr>
          <p:spPr>
            <a:xfrm rot="5400000">
              <a:off x="1097280" y="388620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C9A45761-B8D2-7B90-3D6C-FCC869752C63}"/>
                </a:ext>
              </a:extLst>
            </p:cNvPr>
            <p:cNvSpPr/>
            <p:nvPr/>
          </p:nvSpPr>
          <p:spPr>
            <a:xfrm rot="8100000">
              <a:off x="1057767" y="3869833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FFE89C07-A02F-876C-38BD-D2CBD8ECDE18}"/>
                </a:ext>
              </a:extLst>
            </p:cNvPr>
            <p:cNvSpPr/>
            <p:nvPr/>
          </p:nvSpPr>
          <p:spPr>
            <a:xfrm rot="10800000">
              <a:off x="1041400" y="383032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525F652F-A294-AABC-5AB4-A67AA75C2851}"/>
                </a:ext>
              </a:extLst>
            </p:cNvPr>
            <p:cNvSpPr/>
            <p:nvPr/>
          </p:nvSpPr>
          <p:spPr>
            <a:xfrm rot="13500000">
              <a:off x="1057767" y="3790807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A643BDF8-A794-E5F1-DF3C-9C399198D907}"/>
                </a:ext>
              </a:extLst>
            </p:cNvPr>
            <p:cNvSpPr/>
            <p:nvPr/>
          </p:nvSpPr>
          <p:spPr>
            <a:xfrm rot="16200000">
              <a:off x="1097280" y="377444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369D3000-B46E-069F-2A84-5D339394B92A}"/>
                </a:ext>
              </a:extLst>
            </p:cNvPr>
            <p:cNvSpPr/>
            <p:nvPr/>
          </p:nvSpPr>
          <p:spPr>
            <a:xfrm rot="18900000">
              <a:off x="1136793" y="3790807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39C39213-7576-DC28-D207-772DA016FBC3}"/>
                </a:ext>
              </a:extLst>
            </p:cNvPr>
            <p:cNvSpPr/>
            <p:nvPr/>
          </p:nvSpPr>
          <p:spPr>
            <a:xfrm>
              <a:off x="1120648" y="3828288"/>
              <a:ext cx="44704" cy="44704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Lotus rosette">
            <a:extLst>
              <a:ext uri="{FF2B5EF4-FFF2-40B4-BE49-F238E27FC236}">
                <a16:creationId xmlns:a16="http://schemas.microsoft.com/office/drawing/2014/main" id="{9BE4D5AF-500C-52C3-4982-1D0074E322A3}"/>
              </a:ext>
            </a:extLst>
          </p:cNvPr>
          <p:cNvGrpSpPr/>
          <p:nvPr/>
        </p:nvGrpSpPr>
        <p:grpSpPr>
          <a:xfrm>
            <a:off x="1371600" y="3749040"/>
            <a:ext cx="203200" cy="203200"/>
            <a:chOff x="1371600" y="3749040"/>
            <a:chExt cx="203200" cy="203200"/>
          </a:xfrm>
        </p:grpSpPr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0F2D4BB7-53BD-A383-8719-22183685FB16}"/>
                </a:ext>
              </a:extLst>
            </p:cNvPr>
            <p:cNvSpPr/>
            <p:nvPr/>
          </p:nvSpPr>
          <p:spPr>
            <a:xfrm>
              <a:off x="1483360" y="383032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E128FFB3-272F-CABF-A761-86DCA47465AA}"/>
                </a:ext>
              </a:extLst>
            </p:cNvPr>
            <p:cNvSpPr/>
            <p:nvPr/>
          </p:nvSpPr>
          <p:spPr>
            <a:xfrm rot="2700000">
              <a:off x="1466993" y="3869833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44B99EA0-B766-7AE9-BA18-7EA1CC2D78B3}"/>
                </a:ext>
              </a:extLst>
            </p:cNvPr>
            <p:cNvSpPr/>
            <p:nvPr/>
          </p:nvSpPr>
          <p:spPr>
            <a:xfrm rot="5400000">
              <a:off x="1427480" y="388620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24F0EFA4-0249-B62F-7501-E82830E25B2B}"/>
                </a:ext>
              </a:extLst>
            </p:cNvPr>
            <p:cNvSpPr/>
            <p:nvPr/>
          </p:nvSpPr>
          <p:spPr>
            <a:xfrm rot="8100000">
              <a:off x="1387967" y="3869833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E17BFD11-1A91-C8F8-3D81-EA8E683786E8}"/>
                </a:ext>
              </a:extLst>
            </p:cNvPr>
            <p:cNvSpPr/>
            <p:nvPr/>
          </p:nvSpPr>
          <p:spPr>
            <a:xfrm rot="10800000">
              <a:off x="1371600" y="383032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57773FF7-4E55-953F-1B08-0582E41AC5D8}"/>
                </a:ext>
              </a:extLst>
            </p:cNvPr>
            <p:cNvSpPr/>
            <p:nvPr/>
          </p:nvSpPr>
          <p:spPr>
            <a:xfrm rot="13500000">
              <a:off x="1387967" y="3790807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228E6E8-CC4D-1E9C-92F7-FB20DE6097BC}"/>
                </a:ext>
              </a:extLst>
            </p:cNvPr>
            <p:cNvSpPr/>
            <p:nvPr/>
          </p:nvSpPr>
          <p:spPr>
            <a:xfrm rot="16200000">
              <a:off x="1427480" y="377444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449ED99C-8C2E-BC14-E409-43A2719F1E64}"/>
                </a:ext>
              </a:extLst>
            </p:cNvPr>
            <p:cNvSpPr/>
            <p:nvPr/>
          </p:nvSpPr>
          <p:spPr>
            <a:xfrm rot="18900000">
              <a:off x="1466993" y="3790807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A2C9AE23-7255-8A01-10FF-08D502BD27EC}"/>
                </a:ext>
              </a:extLst>
            </p:cNvPr>
            <p:cNvSpPr/>
            <p:nvPr/>
          </p:nvSpPr>
          <p:spPr>
            <a:xfrm>
              <a:off x="1450848" y="3828288"/>
              <a:ext cx="44704" cy="44704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Lotus rosette">
            <a:extLst>
              <a:ext uri="{FF2B5EF4-FFF2-40B4-BE49-F238E27FC236}">
                <a16:creationId xmlns:a16="http://schemas.microsoft.com/office/drawing/2014/main" id="{6EF82C60-5C7F-BB6A-4578-FBDE972BD1DF}"/>
              </a:ext>
            </a:extLst>
          </p:cNvPr>
          <p:cNvGrpSpPr/>
          <p:nvPr/>
        </p:nvGrpSpPr>
        <p:grpSpPr>
          <a:xfrm>
            <a:off x="1701800" y="3749040"/>
            <a:ext cx="203200" cy="203200"/>
            <a:chOff x="1701800" y="3749040"/>
            <a:chExt cx="203200" cy="203200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E2576B76-5700-17B7-57A1-66D320F8943E}"/>
                </a:ext>
              </a:extLst>
            </p:cNvPr>
            <p:cNvSpPr/>
            <p:nvPr/>
          </p:nvSpPr>
          <p:spPr>
            <a:xfrm>
              <a:off x="1813560" y="383032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9A17E0E2-487F-2B0B-093A-0730C2E52016}"/>
                </a:ext>
              </a:extLst>
            </p:cNvPr>
            <p:cNvSpPr/>
            <p:nvPr/>
          </p:nvSpPr>
          <p:spPr>
            <a:xfrm rot="2700000">
              <a:off x="1797193" y="3869833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7C7245FE-1B0C-C290-07B9-D764A915A46E}"/>
                </a:ext>
              </a:extLst>
            </p:cNvPr>
            <p:cNvSpPr/>
            <p:nvPr/>
          </p:nvSpPr>
          <p:spPr>
            <a:xfrm rot="5400000">
              <a:off x="1757680" y="388620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794F907F-3EDF-B2C8-4D71-6CFF59167BF4}"/>
                </a:ext>
              </a:extLst>
            </p:cNvPr>
            <p:cNvSpPr/>
            <p:nvPr/>
          </p:nvSpPr>
          <p:spPr>
            <a:xfrm rot="8100000">
              <a:off x="1718167" y="3869833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BEDBA7FC-A8F2-7D79-27C6-DDACE9F2586D}"/>
                </a:ext>
              </a:extLst>
            </p:cNvPr>
            <p:cNvSpPr/>
            <p:nvPr/>
          </p:nvSpPr>
          <p:spPr>
            <a:xfrm rot="10800000">
              <a:off x="1701800" y="383032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B3000D3F-25A3-FF06-DA41-E79BD80BE394}"/>
                </a:ext>
              </a:extLst>
            </p:cNvPr>
            <p:cNvSpPr/>
            <p:nvPr/>
          </p:nvSpPr>
          <p:spPr>
            <a:xfrm rot="13500000">
              <a:off x="1718167" y="3790807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1D37F6FF-8EBB-6AE2-ED13-08407BF64D97}"/>
                </a:ext>
              </a:extLst>
            </p:cNvPr>
            <p:cNvSpPr/>
            <p:nvPr/>
          </p:nvSpPr>
          <p:spPr>
            <a:xfrm rot="16200000">
              <a:off x="1757680" y="377444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D5DB1386-AE85-D549-2FB5-928202782054}"/>
                </a:ext>
              </a:extLst>
            </p:cNvPr>
            <p:cNvSpPr/>
            <p:nvPr/>
          </p:nvSpPr>
          <p:spPr>
            <a:xfrm rot="18900000">
              <a:off x="1797193" y="3790807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4A343A70-1010-DDAC-9937-1A4FA15BD46E}"/>
                </a:ext>
              </a:extLst>
            </p:cNvPr>
            <p:cNvSpPr/>
            <p:nvPr/>
          </p:nvSpPr>
          <p:spPr>
            <a:xfrm>
              <a:off x="1781048" y="3828288"/>
              <a:ext cx="44704" cy="44704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Lotus rosette">
            <a:extLst>
              <a:ext uri="{FF2B5EF4-FFF2-40B4-BE49-F238E27FC236}">
                <a16:creationId xmlns:a16="http://schemas.microsoft.com/office/drawing/2014/main" id="{E3B61267-1137-C0DA-DD8C-60BFDE7C5A66}"/>
              </a:ext>
            </a:extLst>
          </p:cNvPr>
          <p:cNvGrpSpPr/>
          <p:nvPr/>
        </p:nvGrpSpPr>
        <p:grpSpPr>
          <a:xfrm>
            <a:off x="2032000" y="3749040"/>
            <a:ext cx="203200" cy="203200"/>
            <a:chOff x="2032000" y="3749040"/>
            <a:chExt cx="203200" cy="203200"/>
          </a:xfrm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9EEF32FB-592F-DC84-1535-9208E808195F}"/>
                </a:ext>
              </a:extLst>
            </p:cNvPr>
            <p:cNvSpPr/>
            <p:nvPr/>
          </p:nvSpPr>
          <p:spPr>
            <a:xfrm>
              <a:off x="2143760" y="383032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46E75861-06E0-7E95-C020-3BDAC4B89AFE}"/>
                </a:ext>
              </a:extLst>
            </p:cNvPr>
            <p:cNvSpPr/>
            <p:nvPr/>
          </p:nvSpPr>
          <p:spPr>
            <a:xfrm rot="2700000">
              <a:off x="2127393" y="3869833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5C1C7191-08DD-0402-FCDF-8EEA9B733C5B}"/>
                </a:ext>
              </a:extLst>
            </p:cNvPr>
            <p:cNvSpPr/>
            <p:nvPr/>
          </p:nvSpPr>
          <p:spPr>
            <a:xfrm rot="5400000">
              <a:off x="2087880" y="388620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455826CA-9386-19B3-1BB4-CC4C2A5D6AE6}"/>
                </a:ext>
              </a:extLst>
            </p:cNvPr>
            <p:cNvSpPr/>
            <p:nvPr/>
          </p:nvSpPr>
          <p:spPr>
            <a:xfrm rot="8100000">
              <a:off x="2048367" y="3869833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3DF75A55-8F09-C40F-E50F-86615FE856FE}"/>
                </a:ext>
              </a:extLst>
            </p:cNvPr>
            <p:cNvSpPr/>
            <p:nvPr/>
          </p:nvSpPr>
          <p:spPr>
            <a:xfrm rot="10800000">
              <a:off x="2032000" y="383032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A1FF98C5-0ABE-4872-19B5-498F2C64B3AB}"/>
                </a:ext>
              </a:extLst>
            </p:cNvPr>
            <p:cNvSpPr/>
            <p:nvPr/>
          </p:nvSpPr>
          <p:spPr>
            <a:xfrm rot="13500000">
              <a:off x="2048367" y="3790807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4D1742F4-57A3-A050-6CF7-F56AD92B66E5}"/>
                </a:ext>
              </a:extLst>
            </p:cNvPr>
            <p:cNvSpPr/>
            <p:nvPr/>
          </p:nvSpPr>
          <p:spPr>
            <a:xfrm rot="16200000">
              <a:off x="2087880" y="3774440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CEB6D6A4-B889-2279-1C5C-F142FBF88B7B}"/>
                </a:ext>
              </a:extLst>
            </p:cNvPr>
            <p:cNvSpPr/>
            <p:nvPr/>
          </p:nvSpPr>
          <p:spPr>
            <a:xfrm rot="18900000">
              <a:off x="2127393" y="3790807"/>
              <a:ext cx="91440" cy="4064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18B49173-964C-B3ED-BDFE-50504F9E4DF7}"/>
                </a:ext>
              </a:extLst>
            </p:cNvPr>
            <p:cNvSpPr/>
            <p:nvPr/>
          </p:nvSpPr>
          <p:spPr>
            <a:xfrm>
              <a:off x="2111248" y="3828288"/>
              <a:ext cx="44704" cy="44704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2" name="Lotus rosette">
            <a:extLst>
              <a:ext uri="{FF2B5EF4-FFF2-40B4-BE49-F238E27FC236}">
                <a16:creationId xmlns:a16="http://schemas.microsoft.com/office/drawing/2014/main" id="{9559B101-778B-3760-3C2B-E8B5AFBF98AD}"/>
              </a:ext>
            </a:extLst>
          </p:cNvPr>
          <p:cNvGrpSpPr/>
          <p:nvPr/>
        </p:nvGrpSpPr>
        <p:grpSpPr>
          <a:xfrm>
            <a:off x="2362200" y="3749040"/>
            <a:ext cx="203200" cy="203200"/>
            <a:chOff x="2362200" y="3749040"/>
            <a:chExt cx="203200" cy="203200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2EA467D1-EAAB-BBBB-504B-E2551D7D8E8A}"/>
                </a:ext>
              </a:extLst>
            </p:cNvPr>
            <p:cNvSpPr/>
            <p:nvPr/>
          </p:nvSpPr>
          <p:spPr>
            <a:xfrm>
              <a:off x="2473960" y="383032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C7D68535-AD9B-EC78-D639-28857CEE6A1F}"/>
                </a:ext>
              </a:extLst>
            </p:cNvPr>
            <p:cNvSpPr/>
            <p:nvPr/>
          </p:nvSpPr>
          <p:spPr>
            <a:xfrm rot="2700000">
              <a:off x="2457593" y="3869833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306A1BBE-6BA3-F5C1-CC94-AFDDB7D2BA8D}"/>
                </a:ext>
              </a:extLst>
            </p:cNvPr>
            <p:cNvSpPr/>
            <p:nvPr/>
          </p:nvSpPr>
          <p:spPr>
            <a:xfrm rot="5400000">
              <a:off x="2418080" y="388620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B381FBAB-5E01-723C-886B-623240AB6668}"/>
                </a:ext>
              </a:extLst>
            </p:cNvPr>
            <p:cNvSpPr/>
            <p:nvPr/>
          </p:nvSpPr>
          <p:spPr>
            <a:xfrm rot="8100000">
              <a:off x="2378567" y="3869833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6AB2E699-1137-0B07-658D-3BB0D2E11705}"/>
                </a:ext>
              </a:extLst>
            </p:cNvPr>
            <p:cNvSpPr/>
            <p:nvPr/>
          </p:nvSpPr>
          <p:spPr>
            <a:xfrm rot="10800000">
              <a:off x="2362200" y="383032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81B77604-9AC2-5931-6FB1-7CEA2457BCBC}"/>
                </a:ext>
              </a:extLst>
            </p:cNvPr>
            <p:cNvSpPr/>
            <p:nvPr/>
          </p:nvSpPr>
          <p:spPr>
            <a:xfrm rot="13500000">
              <a:off x="2378567" y="3790807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C5C2C067-7D2B-4467-3EC3-0D21256A4B31}"/>
                </a:ext>
              </a:extLst>
            </p:cNvPr>
            <p:cNvSpPr/>
            <p:nvPr/>
          </p:nvSpPr>
          <p:spPr>
            <a:xfrm rot="16200000">
              <a:off x="2418080" y="3774440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D7505B2E-80E7-7502-102D-4842DBFB18D3}"/>
                </a:ext>
              </a:extLst>
            </p:cNvPr>
            <p:cNvSpPr/>
            <p:nvPr/>
          </p:nvSpPr>
          <p:spPr>
            <a:xfrm rot="18900000">
              <a:off x="2457593" y="3790807"/>
              <a:ext cx="91440" cy="40640"/>
            </a:xfrm>
            <a:prstGeom prst="ellipse">
              <a:avLst/>
            </a:prstGeom>
            <a:solidFill>
              <a:srgbClr val="177E89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CE7482D3-C6D9-CD0E-2B9E-2E856AF379B3}"/>
                </a:ext>
              </a:extLst>
            </p:cNvPr>
            <p:cNvSpPr/>
            <p:nvPr/>
          </p:nvSpPr>
          <p:spPr>
            <a:xfrm>
              <a:off x="2441448" y="3828288"/>
              <a:ext cx="44704" cy="44704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3" name="Key-fret">
            <a:extLst>
              <a:ext uri="{FF2B5EF4-FFF2-40B4-BE49-F238E27FC236}">
                <a16:creationId xmlns:a16="http://schemas.microsoft.com/office/drawing/2014/main" id="{307F6C1E-02EB-1425-40BE-4F1D5A220A62}"/>
              </a:ext>
            </a:extLst>
          </p:cNvPr>
          <p:cNvSpPr/>
          <p:nvPr/>
        </p:nvSpPr>
        <p:spPr>
          <a:xfrm>
            <a:off x="2921000" y="3761740"/>
            <a:ext cx="1600201" cy="142241"/>
          </a:xfrm>
          <a:custGeom>
            <a:avLst/>
            <a:gdLst/>
            <a:ahLst/>
            <a:cxnLst/>
            <a:rect l="0" t="0" r="0" b="0"/>
            <a:pathLst>
              <a:path w="1600201" h="142241">
                <a:moveTo>
                  <a:pt x="0" y="142240"/>
                </a:moveTo>
                <a:lnTo>
                  <a:pt x="0" y="0"/>
                </a:lnTo>
                <a:lnTo>
                  <a:pt x="142240" y="0"/>
                </a:lnTo>
                <a:lnTo>
                  <a:pt x="142240" y="106680"/>
                </a:lnTo>
                <a:lnTo>
                  <a:pt x="71120" y="106680"/>
                </a:lnTo>
                <a:lnTo>
                  <a:pt x="71120" y="71120"/>
                </a:lnTo>
                <a:lnTo>
                  <a:pt x="106680" y="71120"/>
                </a:lnTo>
                <a:lnTo>
                  <a:pt x="106680" y="35560"/>
                </a:lnTo>
                <a:lnTo>
                  <a:pt x="35560" y="35560"/>
                </a:lnTo>
                <a:lnTo>
                  <a:pt x="35560" y="142240"/>
                </a:lnTo>
                <a:lnTo>
                  <a:pt x="177800" y="142240"/>
                </a:lnTo>
                <a:lnTo>
                  <a:pt x="177800" y="0"/>
                </a:lnTo>
                <a:lnTo>
                  <a:pt x="320040" y="0"/>
                </a:lnTo>
                <a:lnTo>
                  <a:pt x="320040" y="106680"/>
                </a:lnTo>
                <a:lnTo>
                  <a:pt x="248920" y="106680"/>
                </a:lnTo>
                <a:lnTo>
                  <a:pt x="248920" y="71120"/>
                </a:lnTo>
                <a:lnTo>
                  <a:pt x="284480" y="71120"/>
                </a:lnTo>
                <a:lnTo>
                  <a:pt x="284480" y="35560"/>
                </a:lnTo>
                <a:lnTo>
                  <a:pt x="213360" y="35560"/>
                </a:lnTo>
                <a:lnTo>
                  <a:pt x="213360" y="142240"/>
                </a:lnTo>
                <a:lnTo>
                  <a:pt x="355600" y="142240"/>
                </a:lnTo>
                <a:lnTo>
                  <a:pt x="355600" y="0"/>
                </a:lnTo>
                <a:lnTo>
                  <a:pt x="497840" y="0"/>
                </a:lnTo>
                <a:lnTo>
                  <a:pt x="497840" y="106680"/>
                </a:lnTo>
                <a:lnTo>
                  <a:pt x="426720" y="106680"/>
                </a:lnTo>
                <a:lnTo>
                  <a:pt x="426720" y="71120"/>
                </a:lnTo>
                <a:lnTo>
                  <a:pt x="462280" y="71120"/>
                </a:lnTo>
                <a:lnTo>
                  <a:pt x="462280" y="35560"/>
                </a:lnTo>
                <a:lnTo>
                  <a:pt x="391160" y="35560"/>
                </a:lnTo>
                <a:lnTo>
                  <a:pt x="391160" y="142240"/>
                </a:lnTo>
                <a:lnTo>
                  <a:pt x="533400" y="142240"/>
                </a:lnTo>
                <a:lnTo>
                  <a:pt x="533400" y="0"/>
                </a:lnTo>
                <a:lnTo>
                  <a:pt x="675640" y="0"/>
                </a:lnTo>
                <a:lnTo>
                  <a:pt x="675640" y="106680"/>
                </a:lnTo>
                <a:lnTo>
                  <a:pt x="604520" y="106680"/>
                </a:lnTo>
                <a:lnTo>
                  <a:pt x="604520" y="71120"/>
                </a:lnTo>
                <a:lnTo>
                  <a:pt x="640080" y="71120"/>
                </a:lnTo>
                <a:lnTo>
                  <a:pt x="640080" y="35560"/>
                </a:lnTo>
                <a:lnTo>
                  <a:pt x="568960" y="35560"/>
                </a:lnTo>
                <a:lnTo>
                  <a:pt x="568960" y="142240"/>
                </a:lnTo>
                <a:lnTo>
                  <a:pt x="711200" y="142240"/>
                </a:lnTo>
                <a:lnTo>
                  <a:pt x="711200" y="0"/>
                </a:lnTo>
                <a:lnTo>
                  <a:pt x="853440" y="0"/>
                </a:lnTo>
                <a:lnTo>
                  <a:pt x="853440" y="106680"/>
                </a:lnTo>
                <a:lnTo>
                  <a:pt x="782320" y="106680"/>
                </a:lnTo>
                <a:lnTo>
                  <a:pt x="782320" y="71120"/>
                </a:lnTo>
                <a:lnTo>
                  <a:pt x="817880" y="71120"/>
                </a:lnTo>
                <a:lnTo>
                  <a:pt x="817880" y="35560"/>
                </a:lnTo>
                <a:lnTo>
                  <a:pt x="746760" y="35560"/>
                </a:lnTo>
                <a:lnTo>
                  <a:pt x="746760" y="142240"/>
                </a:lnTo>
                <a:lnTo>
                  <a:pt x="889000" y="142240"/>
                </a:lnTo>
                <a:lnTo>
                  <a:pt x="889000" y="0"/>
                </a:lnTo>
                <a:lnTo>
                  <a:pt x="1031240" y="0"/>
                </a:lnTo>
                <a:lnTo>
                  <a:pt x="1031240" y="106680"/>
                </a:lnTo>
                <a:lnTo>
                  <a:pt x="960120" y="106680"/>
                </a:lnTo>
                <a:lnTo>
                  <a:pt x="960120" y="71120"/>
                </a:lnTo>
                <a:lnTo>
                  <a:pt x="995680" y="71120"/>
                </a:lnTo>
                <a:lnTo>
                  <a:pt x="995680" y="35560"/>
                </a:lnTo>
                <a:lnTo>
                  <a:pt x="924560" y="35560"/>
                </a:lnTo>
                <a:lnTo>
                  <a:pt x="924560" y="142240"/>
                </a:lnTo>
                <a:lnTo>
                  <a:pt x="1066800" y="142240"/>
                </a:lnTo>
                <a:lnTo>
                  <a:pt x="1066800" y="0"/>
                </a:lnTo>
                <a:lnTo>
                  <a:pt x="1209040" y="0"/>
                </a:lnTo>
                <a:lnTo>
                  <a:pt x="1209040" y="106680"/>
                </a:lnTo>
                <a:lnTo>
                  <a:pt x="1137920" y="106680"/>
                </a:lnTo>
                <a:lnTo>
                  <a:pt x="1137920" y="71120"/>
                </a:lnTo>
                <a:lnTo>
                  <a:pt x="1173480" y="71120"/>
                </a:lnTo>
                <a:lnTo>
                  <a:pt x="1173480" y="35560"/>
                </a:lnTo>
                <a:lnTo>
                  <a:pt x="1102360" y="35560"/>
                </a:lnTo>
                <a:lnTo>
                  <a:pt x="1102360" y="142240"/>
                </a:lnTo>
                <a:lnTo>
                  <a:pt x="1244600" y="142240"/>
                </a:lnTo>
                <a:lnTo>
                  <a:pt x="1244600" y="0"/>
                </a:lnTo>
                <a:lnTo>
                  <a:pt x="1386840" y="0"/>
                </a:lnTo>
                <a:lnTo>
                  <a:pt x="1386840" y="106680"/>
                </a:lnTo>
                <a:lnTo>
                  <a:pt x="1315720" y="106680"/>
                </a:lnTo>
                <a:lnTo>
                  <a:pt x="1315720" y="71120"/>
                </a:lnTo>
                <a:lnTo>
                  <a:pt x="1351280" y="71120"/>
                </a:lnTo>
                <a:lnTo>
                  <a:pt x="1351280" y="35560"/>
                </a:lnTo>
                <a:lnTo>
                  <a:pt x="1280160" y="35560"/>
                </a:lnTo>
                <a:lnTo>
                  <a:pt x="1280160" y="142240"/>
                </a:lnTo>
                <a:lnTo>
                  <a:pt x="1422400" y="142240"/>
                </a:lnTo>
                <a:lnTo>
                  <a:pt x="1422400" y="0"/>
                </a:lnTo>
                <a:lnTo>
                  <a:pt x="1564640" y="0"/>
                </a:lnTo>
                <a:lnTo>
                  <a:pt x="1564640" y="106680"/>
                </a:lnTo>
                <a:lnTo>
                  <a:pt x="1493520" y="106680"/>
                </a:lnTo>
                <a:lnTo>
                  <a:pt x="1493520" y="71120"/>
                </a:lnTo>
                <a:lnTo>
                  <a:pt x="1529080" y="71120"/>
                </a:lnTo>
                <a:lnTo>
                  <a:pt x="1529080" y="35560"/>
                </a:lnTo>
                <a:lnTo>
                  <a:pt x="1457960" y="35560"/>
                </a:lnTo>
                <a:lnTo>
                  <a:pt x="1457960" y="142240"/>
                </a:lnTo>
                <a:lnTo>
                  <a:pt x="1600200" y="142240"/>
                </a:lnTo>
              </a:path>
            </a:pathLst>
          </a:custGeom>
          <a:ln w="12700">
            <a:solidFill>
              <a:srgbClr val="C039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Question">
            <a:extLst>
              <a:ext uri="{FF2B5EF4-FFF2-40B4-BE49-F238E27FC236}">
                <a16:creationId xmlns:a16="http://schemas.microsoft.com/office/drawing/2014/main" id="{384B2171-1A16-C1CE-1565-3A9E6C7B7D83}"/>
              </a:ext>
            </a:extLst>
          </p:cNvPr>
          <p:cNvSpPr txBox="1"/>
          <p:nvPr/>
        </p:nvSpPr>
        <p:spPr>
          <a:xfrm>
            <a:off x="711200" y="4231640"/>
            <a:ext cx="5969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500" i="1" dirty="0">
                <a:solidFill>
                  <a:srgbClr val="575049"/>
                </a:solidFill>
                <a:latin typeface="Bookman Old Style" panose="02050604050505020204" pitchFamily="18" charset="0"/>
              </a:rPr>
              <a:t>Какие </a:t>
            </a:r>
            <a:r>
              <a:rPr lang="ru-RU" sz="2500" i="1" dirty="0">
                <a:solidFill>
                  <a:srgbClr val="177E89"/>
                </a:solidFill>
                <a:latin typeface="Bookman Old Style" panose="02050604050505020204" pitchFamily="18" charset="0"/>
              </a:rPr>
              <a:t>великие открытия и учения</a:t>
            </a:r>
            <a:r>
              <a:rPr lang="ru-RU" sz="2500" i="1" dirty="0">
                <a:solidFill>
                  <a:srgbClr val="575049"/>
                </a:solidFill>
                <a:latin typeface="Bookman Old Style" panose="02050604050505020204" pitchFamily="18" charset="0"/>
              </a:rPr>
              <a:t> древних индийцев и китайцев до сих пор влияют на нашу жизнь?</a:t>
            </a:r>
          </a:p>
        </p:txBody>
      </p:sp>
      <p:pic>
        <p:nvPicPr>
          <p:cNvPr id="66" name="Sanchi Great Stupa" descr="Большая ступа в Санчи (Индия), III в. до н. э. — I в. н. э. Фото 2013 г.">
            <a:extLst>
              <a:ext uri="{FF2B5EF4-FFF2-40B4-BE49-F238E27FC236}">
                <a16:creationId xmlns:a16="http://schemas.microsoft.com/office/drawing/2014/main" id="{D2BB9B74-7900-59A1-C6D9-0883F889230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508000"/>
            <a:ext cx="4470400" cy="2819400"/>
          </a:xfrm>
          <a:prstGeom prst="roundRect">
            <a:avLst>
              <a:gd name="adj" fmla="val 4000"/>
            </a:avLst>
          </a:prstGeom>
          <a:ln w="19050">
            <a:solidFill>
              <a:srgbClr val="D982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7" name="Ding plate">
            <a:extLst>
              <a:ext uri="{FF2B5EF4-FFF2-40B4-BE49-F238E27FC236}">
                <a16:creationId xmlns:a16="http://schemas.microsoft.com/office/drawing/2014/main" id="{78A008A5-FD53-0ECE-3955-5F007EA5B1C0}"/>
              </a:ext>
            </a:extLst>
          </p:cNvPr>
          <p:cNvSpPr/>
          <p:nvPr/>
        </p:nvSpPr>
        <p:spPr>
          <a:xfrm>
            <a:off x="7112000" y="3530600"/>
            <a:ext cx="2159000" cy="2819400"/>
          </a:xfrm>
          <a:prstGeom prst="roundRect">
            <a:avLst>
              <a:gd name="adj" fmla="val 4000"/>
            </a:avLst>
          </a:prstGeom>
          <a:solidFill>
            <a:srgbClr val="F8E2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Shang bronze ding" descr="Ритуальный сосуд дин для жертвоприношений предкам. Бронза, Китай, эпоха Шан, 1300–1050 гг. до н. э. Музей Виктории и Альберта, Лондон">
            <a:extLst>
              <a:ext uri="{FF2B5EF4-FFF2-40B4-BE49-F238E27FC236}">
                <a16:creationId xmlns:a16="http://schemas.microsoft.com/office/drawing/2014/main" id="{62C0DA9B-E080-68BC-0BD6-F2205E874D1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3782483"/>
            <a:ext cx="1854200" cy="2315633"/>
          </a:xfrm>
          <a:prstGeom prst="roundRect">
            <a:avLst>
              <a:gd name="adj" fmla="val 4000"/>
            </a:avLst>
          </a:prstGeom>
          <a:ln w="12700">
            <a:solidFill>
              <a:srgbClr val="C039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71" name="Mawangdui lacquerware" descr="Лаковая посуда из гробницы в Мавандуе, эпоха Западная Хань (II в. до н. э.). Музей провинции Хунань">
            <a:extLst>
              <a:ext uri="{FF2B5EF4-FFF2-40B4-BE49-F238E27FC236}">
                <a16:creationId xmlns:a16="http://schemas.microsoft.com/office/drawing/2014/main" id="{34A03610-0048-8770-0CC9-42571223E0B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3400" y="3530600"/>
            <a:ext cx="2159000" cy="2819400"/>
          </a:xfrm>
          <a:prstGeom prst="roundRect">
            <a:avLst>
              <a:gd name="adj" fmla="val 4000"/>
            </a:avLst>
          </a:prstGeom>
          <a:ln w="19050">
            <a:solidFill>
              <a:srgbClr val="3D8A5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2" name="Signature 100ballnik.com">
            <a:extLst>
              <a:ext uri="{FF2B5EF4-FFF2-40B4-BE49-F238E27FC236}">
                <a16:creationId xmlns:a16="http://schemas.microsoft.com/office/drawing/2014/main" id="{7CCC7F9A-B052-37AE-6DA4-E22759C9F01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465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F42F4C4-CF91-70A0-05EB-7509889EF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A2622"/>
                </a:solidFill>
                <a:latin typeface="Bookman Old Style" panose="02050604050505020204" pitchFamily="18" charset="0"/>
              </a:rPr>
              <a:t>Этапы нашего путешествия:</a:t>
            </a:r>
          </a:p>
        </p:txBody>
      </p:sp>
      <p:grpSp>
        <p:nvGrpSpPr>
          <p:cNvPr id="12" name="Lotus rosette">
            <a:extLst>
              <a:ext uri="{FF2B5EF4-FFF2-40B4-BE49-F238E27FC236}">
                <a16:creationId xmlns:a16="http://schemas.microsoft.com/office/drawing/2014/main" id="{0A9CE09D-4793-B147-A16A-6F17F969EB7C}"/>
              </a:ext>
            </a:extLst>
          </p:cNvPr>
          <p:cNvGrpSpPr/>
          <p:nvPr/>
        </p:nvGrpSpPr>
        <p:grpSpPr>
          <a:xfrm>
            <a:off x="596900" y="947420"/>
            <a:ext cx="228600" cy="228600"/>
            <a:chOff x="596900" y="947420"/>
            <a:chExt cx="228600" cy="2286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E18AA9E1-4690-0DCD-169E-FF6D91316DF7}"/>
                </a:ext>
              </a:extLst>
            </p:cNvPr>
            <p:cNvSpPr/>
            <p:nvPr/>
          </p:nvSpPr>
          <p:spPr>
            <a:xfrm>
              <a:off x="722630" y="1038860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32C52ED7-B0C8-79CD-C22A-0A00837C1F84}"/>
                </a:ext>
              </a:extLst>
            </p:cNvPr>
            <p:cNvSpPr/>
            <p:nvPr/>
          </p:nvSpPr>
          <p:spPr>
            <a:xfrm rot="2700000">
              <a:off x="704217" y="1083312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5F1ED551-05EF-08D2-D370-AB6E3241E2BF}"/>
                </a:ext>
              </a:extLst>
            </p:cNvPr>
            <p:cNvSpPr/>
            <p:nvPr/>
          </p:nvSpPr>
          <p:spPr>
            <a:xfrm rot="5400000">
              <a:off x="659765" y="1101725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E5391A38-8666-140C-89F8-0E8402B4F63E}"/>
                </a:ext>
              </a:extLst>
            </p:cNvPr>
            <p:cNvSpPr/>
            <p:nvPr/>
          </p:nvSpPr>
          <p:spPr>
            <a:xfrm rot="8100000">
              <a:off x="615313" y="1083312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DD943B22-2A49-5B57-903A-FDC62556574E}"/>
                </a:ext>
              </a:extLst>
            </p:cNvPr>
            <p:cNvSpPr/>
            <p:nvPr/>
          </p:nvSpPr>
          <p:spPr>
            <a:xfrm rot="10800000">
              <a:off x="596900" y="1038860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39A1E9A2-10FA-70CA-144C-C7180632B790}"/>
                </a:ext>
              </a:extLst>
            </p:cNvPr>
            <p:cNvSpPr/>
            <p:nvPr/>
          </p:nvSpPr>
          <p:spPr>
            <a:xfrm rot="13500000">
              <a:off x="615313" y="994408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157D435A-48A0-1412-EF38-316C6167064E}"/>
                </a:ext>
              </a:extLst>
            </p:cNvPr>
            <p:cNvSpPr/>
            <p:nvPr/>
          </p:nvSpPr>
          <p:spPr>
            <a:xfrm rot="16200000">
              <a:off x="659765" y="975995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76571E5-3152-9EDD-896B-FB75B8A707A3}"/>
                </a:ext>
              </a:extLst>
            </p:cNvPr>
            <p:cNvSpPr/>
            <p:nvPr/>
          </p:nvSpPr>
          <p:spPr>
            <a:xfrm rot="18900000">
              <a:off x="704217" y="994408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6491DA86-5BBA-A04F-BF83-4DEFB0C3A17A}"/>
                </a:ext>
              </a:extLst>
            </p:cNvPr>
            <p:cNvSpPr/>
            <p:nvPr/>
          </p:nvSpPr>
          <p:spPr>
            <a:xfrm>
              <a:off x="686054" y="1036574"/>
              <a:ext cx="50292" cy="50292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B82FF6C7-2B11-7A95-C78D-B60AFCC3D5A0}"/>
              </a:ext>
            </a:extLst>
          </p:cNvPr>
          <p:cNvCxnSpPr/>
          <p:nvPr/>
        </p:nvCxnSpPr>
        <p:spPr>
          <a:xfrm>
            <a:off x="889000" y="1061720"/>
            <a:ext cx="1524000" cy="0"/>
          </a:xfrm>
          <a:prstGeom prst="line">
            <a:avLst/>
          </a:prstGeom>
          <a:ln w="9525">
            <a:solidFill>
              <a:srgbClr val="D982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D4604702-E932-DC9A-9709-4E188328E354}"/>
              </a:ext>
            </a:extLst>
          </p:cNvPr>
          <p:cNvSpPr/>
          <p:nvPr/>
        </p:nvSpPr>
        <p:spPr>
          <a:xfrm>
            <a:off x="2451100" y="1023620"/>
            <a:ext cx="76200" cy="76200"/>
          </a:xfrm>
          <a:prstGeom prst="ellipse">
            <a:avLst/>
          </a:prstGeom>
          <a:solidFill>
            <a:srgbClr val="177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Key-fret">
            <a:extLst>
              <a:ext uri="{FF2B5EF4-FFF2-40B4-BE49-F238E27FC236}">
                <a16:creationId xmlns:a16="http://schemas.microsoft.com/office/drawing/2014/main" id="{E9CDAF39-4E6B-04D2-24CC-CCDC4CBEA44D}"/>
              </a:ext>
            </a:extLst>
          </p:cNvPr>
          <p:cNvSpPr/>
          <p:nvPr/>
        </p:nvSpPr>
        <p:spPr>
          <a:xfrm>
            <a:off x="4191000" y="96012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Rule">
            <a:extLst>
              <a:ext uri="{FF2B5EF4-FFF2-40B4-BE49-F238E27FC236}">
                <a16:creationId xmlns:a16="http://schemas.microsoft.com/office/drawing/2014/main" id="{658E48F0-49C0-12EA-1B6B-E3C09ABBDD94}"/>
              </a:ext>
            </a:extLst>
          </p:cNvPr>
          <p:cNvCxnSpPr/>
          <p:nvPr/>
        </p:nvCxnSpPr>
        <p:spPr>
          <a:xfrm>
            <a:off x="4622800" y="1061720"/>
            <a:ext cx="1524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eal dot">
            <a:extLst>
              <a:ext uri="{FF2B5EF4-FFF2-40B4-BE49-F238E27FC236}">
                <a16:creationId xmlns:a16="http://schemas.microsoft.com/office/drawing/2014/main" id="{8BA4161E-1D26-E8E6-0E33-0FCDAAC1E2AB}"/>
              </a:ext>
            </a:extLst>
          </p:cNvPr>
          <p:cNvSpPr/>
          <p:nvPr/>
        </p:nvSpPr>
        <p:spPr>
          <a:xfrm>
            <a:off x="6197600" y="1023620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Route">
            <a:extLst>
              <a:ext uri="{FF2B5EF4-FFF2-40B4-BE49-F238E27FC236}">
                <a16:creationId xmlns:a16="http://schemas.microsoft.com/office/drawing/2014/main" id="{ADF041E1-3B12-8251-C4A2-095D5B05CDB5}"/>
              </a:ext>
            </a:extLst>
          </p:cNvPr>
          <p:cNvCxnSpPr/>
          <p:nvPr/>
        </p:nvCxnSpPr>
        <p:spPr>
          <a:xfrm>
            <a:off x="1485900" y="1778000"/>
            <a:ext cx="0" cy="4191000"/>
          </a:xfrm>
          <a:prstGeom prst="line">
            <a:avLst/>
          </a:prstGeom>
          <a:ln w="25400" cap="rnd">
            <a:solidFill>
              <a:srgbClr val="D2B98A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Stop 0" descr="Будда, проповедующий первую проповедь. Песчаник, около 475 г. Музей Сарнатха">
            <a:extLst>
              <a:ext uri="{FF2B5EF4-FFF2-40B4-BE49-F238E27FC236}">
                <a16:creationId xmlns:a16="http://schemas.microsoft.com/office/drawing/2014/main" id="{49B1CD97-A988-C969-D356-D7C83EADDA8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22400"/>
            <a:ext cx="838200" cy="838200"/>
          </a:xfrm>
          <a:prstGeom prst="ellipse">
            <a:avLst/>
          </a:prstGeom>
          <a:ln w="15875">
            <a:solidFill>
              <a:srgbClr val="D9822B"/>
            </a:solidFill>
          </a:ln>
        </p:spPr>
      </p:pic>
      <p:sp>
        <p:nvSpPr>
          <p:cNvPr id="21" name="Stop card 0">
            <a:extLst>
              <a:ext uri="{FF2B5EF4-FFF2-40B4-BE49-F238E27FC236}">
                <a16:creationId xmlns:a16="http://schemas.microsoft.com/office/drawing/2014/main" id="{A2721971-6781-787E-EF1A-9AF2D433895E}"/>
              </a:ext>
            </a:extLst>
          </p:cNvPr>
          <p:cNvSpPr/>
          <p:nvPr/>
        </p:nvSpPr>
        <p:spPr>
          <a:xfrm>
            <a:off x="2133600" y="1498600"/>
            <a:ext cx="9448800" cy="685800"/>
          </a:xfrm>
          <a:prstGeom prst="roundRect">
            <a:avLst>
              <a:gd name="adj" fmla="val 25000"/>
            </a:avLst>
          </a:prstGeom>
          <a:solidFill>
            <a:srgbClr val="FCEB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Stop text 0">
            <a:extLst>
              <a:ext uri="{FF2B5EF4-FFF2-40B4-BE49-F238E27FC236}">
                <a16:creationId xmlns:a16="http://schemas.microsoft.com/office/drawing/2014/main" id="{71029997-ABD9-D31D-51A6-3DDA9384B2C0}"/>
              </a:ext>
            </a:extLst>
          </p:cNvPr>
          <p:cNvSpPr txBox="1"/>
          <p:nvPr/>
        </p:nvSpPr>
        <p:spPr>
          <a:xfrm>
            <a:off x="2362200" y="1498600"/>
            <a:ext cx="90932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D9822B"/>
                </a:solidFill>
                <a:latin typeface="Calibri" panose="020F0502020204030204" pitchFamily="34" charset="0"/>
              </a:rPr>
              <a:t>Религии Древней Индии: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 брахманизм, индуизм, буддизм.</a:t>
            </a:r>
          </a:p>
        </p:txBody>
      </p:sp>
      <p:pic>
        <p:nvPicPr>
          <p:cNvPr id="24" name="Stop 1" descr="Рукопись «Ригведы» (список начала XIX в.)">
            <a:extLst>
              <a:ext uri="{FF2B5EF4-FFF2-40B4-BE49-F238E27FC236}">
                <a16:creationId xmlns:a16="http://schemas.microsoft.com/office/drawing/2014/main" id="{CA4E0DDC-93B2-2691-2CA4-614A051B138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413000"/>
            <a:ext cx="838200" cy="838200"/>
          </a:xfrm>
          <a:prstGeom prst="ellipse">
            <a:avLst/>
          </a:prstGeom>
          <a:ln w="15875">
            <a:solidFill>
              <a:srgbClr val="B2457A"/>
            </a:solidFill>
          </a:ln>
        </p:spPr>
      </p:pic>
      <p:sp>
        <p:nvSpPr>
          <p:cNvPr id="25" name="Stop card 1">
            <a:extLst>
              <a:ext uri="{FF2B5EF4-FFF2-40B4-BE49-F238E27FC236}">
                <a16:creationId xmlns:a16="http://schemas.microsoft.com/office/drawing/2014/main" id="{7EBDB711-9D30-4D5A-0594-978EF3DC7835}"/>
              </a:ext>
            </a:extLst>
          </p:cNvPr>
          <p:cNvSpPr/>
          <p:nvPr/>
        </p:nvSpPr>
        <p:spPr>
          <a:xfrm>
            <a:off x="2133600" y="2489200"/>
            <a:ext cx="9448800" cy="685800"/>
          </a:xfrm>
          <a:prstGeom prst="roundRect">
            <a:avLst>
              <a:gd name="adj" fmla="val 25000"/>
            </a:avLst>
          </a:prstGeom>
          <a:solidFill>
            <a:srgbClr val="FCEB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top text 1">
            <a:extLst>
              <a:ext uri="{FF2B5EF4-FFF2-40B4-BE49-F238E27FC236}">
                <a16:creationId xmlns:a16="http://schemas.microsoft.com/office/drawing/2014/main" id="{C27BA0EA-FA70-D497-C8CC-1E3EA53F5FB8}"/>
              </a:ext>
            </a:extLst>
          </p:cNvPr>
          <p:cNvSpPr txBox="1"/>
          <p:nvPr/>
        </p:nvSpPr>
        <p:spPr>
          <a:xfrm>
            <a:off x="2362200" y="2489200"/>
            <a:ext cx="90932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B2457A"/>
                </a:solidFill>
                <a:latin typeface="Calibri" panose="020F0502020204030204" pitchFamily="34" charset="0"/>
              </a:rPr>
              <a:t>Древнеиндийская культура: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 Веды, поэмы, наука.</a:t>
            </a:r>
          </a:p>
        </p:txBody>
      </p:sp>
      <p:pic>
        <p:nvPicPr>
          <p:cNvPr id="28" name="Stop 2" descr="Ритуальный сосуд дин, Китай, эпоха Шан. Музей Виктории и Альберта">
            <a:extLst>
              <a:ext uri="{FF2B5EF4-FFF2-40B4-BE49-F238E27FC236}">
                <a16:creationId xmlns:a16="http://schemas.microsoft.com/office/drawing/2014/main" id="{50B8ADB4-B2BF-BB40-5F18-768CFCDF769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403600"/>
            <a:ext cx="838200" cy="838200"/>
          </a:xfrm>
          <a:prstGeom prst="ellipse">
            <a:avLst/>
          </a:prstGeom>
          <a:ln w="15875">
            <a:solidFill>
              <a:srgbClr val="C0392B"/>
            </a:solidFill>
          </a:ln>
        </p:spPr>
      </p:pic>
      <p:sp>
        <p:nvSpPr>
          <p:cNvPr id="29" name="Stop card 2">
            <a:extLst>
              <a:ext uri="{FF2B5EF4-FFF2-40B4-BE49-F238E27FC236}">
                <a16:creationId xmlns:a16="http://schemas.microsoft.com/office/drawing/2014/main" id="{2236B38F-EA9A-59E2-077C-271F69B52315}"/>
              </a:ext>
            </a:extLst>
          </p:cNvPr>
          <p:cNvSpPr/>
          <p:nvPr/>
        </p:nvSpPr>
        <p:spPr>
          <a:xfrm>
            <a:off x="2133600" y="3479800"/>
            <a:ext cx="9448800" cy="685800"/>
          </a:xfrm>
          <a:prstGeom prst="roundRect">
            <a:avLst>
              <a:gd name="adj" fmla="val 25000"/>
            </a:avLst>
          </a:prstGeom>
          <a:solidFill>
            <a:srgbClr val="F8E2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top text 2">
            <a:extLst>
              <a:ext uri="{FF2B5EF4-FFF2-40B4-BE49-F238E27FC236}">
                <a16:creationId xmlns:a16="http://schemas.microsoft.com/office/drawing/2014/main" id="{83832A62-CD33-B38A-ED7F-84915DAB8075}"/>
              </a:ext>
            </a:extLst>
          </p:cNvPr>
          <p:cNvSpPr txBox="1"/>
          <p:nvPr/>
        </p:nvSpPr>
        <p:spPr>
          <a:xfrm>
            <a:off x="2362200" y="3479800"/>
            <a:ext cx="90932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C0392B"/>
                </a:solidFill>
                <a:latin typeface="Calibri" panose="020F0502020204030204" pitchFamily="34" charset="0"/>
              </a:rPr>
              <a:t>Верования Древнего Китая: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 </a:t>
            </a:r>
            <a:r>
              <a:rPr lang="ru-RU" sz="2500" dirty="0" err="1">
                <a:solidFill>
                  <a:srgbClr val="2A2622"/>
                </a:solidFill>
                <a:latin typeface="Calibri" panose="020F0502020204030204" pitchFamily="34" charset="0"/>
              </a:rPr>
              <a:t>инь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 и </a:t>
            </a:r>
            <a:r>
              <a:rPr lang="ru-RU" sz="2500" dirty="0" err="1">
                <a:solidFill>
                  <a:srgbClr val="2A2622"/>
                </a:solidFill>
                <a:latin typeface="Calibri" panose="020F0502020204030204" pitchFamily="34" charset="0"/>
              </a:rPr>
              <a:t>ян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, культ предков.</a:t>
            </a:r>
          </a:p>
        </p:txBody>
      </p:sp>
      <p:pic>
        <p:nvPicPr>
          <p:cNvPr id="32" name="Stop 3" descr="Конфуций. Оттиск с рельефа по рисунку У Даоцзы (VIII в.)">
            <a:extLst>
              <a:ext uri="{FF2B5EF4-FFF2-40B4-BE49-F238E27FC236}">
                <a16:creationId xmlns:a16="http://schemas.microsoft.com/office/drawing/2014/main" id="{A1B5C51D-66B5-7EC3-3677-A95890FDBAD8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394200"/>
            <a:ext cx="838200" cy="838200"/>
          </a:xfrm>
          <a:prstGeom prst="ellipse">
            <a:avLst/>
          </a:prstGeom>
          <a:ln w="15875">
            <a:solidFill>
              <a:srgbClr val="3D8A5F"/>
            </a:solidFill>
          </a:ln>
        </p:spPr>
      </p:pic>
      <p:sp>
        <p:nvSpPr>
          <p:cNvPr id="33" name="Stop card 3">
            <a:extLst>
              <a:ext uri="{FF2B5EF4-FFF2-40B4-BE49-F238E27FC236}">
                <a16:creationId xmlns:a16="http://schemas.microsoft.com/office/drawing/2014/main" id="{50A55F0E-47B9-1D2A-57FB-467C10DA9031}"/>
              </a:ext>
            </a:extLst>
          </p:cNvPr>
          <p:cNvSpPr/>
          <p:nvPr/>
        </p:nvSpPr>
        <p:spPr>
          <a:xfrm>
            <a:off x="2133600" y="4470400"/>
            <a:ext cx="9448800" cy="685800"/>
          </a:xfrm>
          <a:prstGeom prst="roundRect">
            <a:avLst>
              <a:gd name="adj" fmla="val 25000"/>
            </a:avLst>
          </a:prstGeom>
          <a:solidFill>
            <a:srgbClr val="F8E2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top text 3">
            <a:extLst>
              <a:ext uri="{FF2B5EF4-FFF2-40B4-BE49-F238E27FC236}">
                <a16:creationId xmlns:a16="http://schemas.microsoft.com/office/drawing/2014/main" id="{D6D8B2E2-AC46-081F-7371-036EFD71521A}"/>
              </a:ext>
            </a:extLst>
          </p:cNvPr>
          <p:cNvSpPr txBox="1"/>
          <p:nvPr/>
        </p:nvSpPr>
        <p:spPr>
          <a:xfrm>
            <a:off x="2362200" y="4470400"/>
            <a:ext cx="90932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3D8A5F"/>
                </a:solidFill>
                <a:latin typeface="Calibri" panose="020F0502020204030204" pitchFamily="34" charset="0"/>
              </a:rPr>
              <a:t>Мудрец Конфуций 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и его учение.</a:t>
            </a:r>
          </a:p>
        </p:txBody>
      </p:sp>
      <p:pic>
        <p:nvPicPr>
          <p:cNvPr id="36" name="Stop 4" descr="Рецепт пороха в трактате «У цзин цзунъяо», 1044 г.">
            <a:extLst>
              <a:ext uri="{FF2B5EF4-FFF2-40B4-BE49-F238E27FC236}">
                <a16:creationId xmlns:a16="http://schemas.microsoft.com/office/drawing/2014/main" id="{4792C671-071D-E8AE-AE38-D7CCFCD840F9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5384800"/>
            <a:ext cx="838200" cy="838200"/>
          </a:xfrm>
          <a:prstGeom prst="ellipse">
            <a:avLst/>
          </a:prstGeom>
          <a:ln w="15875">
            <a:solidFill>
              <a:srgbClr val="C79A2E"/>
            </a:solidFill>
          </a:ln>
        </p:spPr>
      </p:pic>
      <p:sp>
        <p:nvSpPr>
          <p:cNvPr id="37" name="Stop card 4">
            <a:extLst>
              <a:ext uri="{FF2B5EF4-FFF2-40B4-BE49-F238E27FC236}">
                <a16:creationId xmlns:a16="http://schemas.microsoft.com/office/drawing/2014/main" id="{C726F5BF-11F8-F506-CB9E-4A82406A117E}"/>
              </a:ext>
            </a:extLst>
          </p:cNvPr>
          <p:cNvSpPr/>
          <p:nvPr/>
        </p:nvSpPr>
        <p:spPr>
          <a:xfrm>
            <a:off x="2133600" y="5461000"/>
            <a:ext cx="9448800" cy="685800"/>
          </a:xfrm>
          <a:prstGeom prst="roundRect">
            <a:avLst>
              <a:gd name="adj" fmla="val 25000"/>
            </a:avLst>
          </a:prstGeom>
          <a:solidFill>
            <a:srgbClr val="F8E2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Stop text 4">
            <a:extLst>
              <a:ext uri="{FF2B5EF4-FFF2-40B4-BE49-F238E27FC236}">
                <a16:creationId xmlns:a16="http://schemas.microsoft.com/office/drawing/2014/main" id="{2990AC74-00CC-5BC9-86F7-9D9477A28ABF}"/>
              </a:ext>
            </a:extLst>
          </p:cNvPr>
          <p:cNvSpPr txBox="1"/>
          <p:nvPr/>
        </p:nvSpPr>
        <p:spPr>
          <a:xfrm>
            <a:off x="2362200" y="5461000"/>
            <a:ext cx="9093200" cy="685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500" b="1" dirty="0">
                <a:solidFill>
                  <a:srgbClr val="C79A2E"/>
                </a:solidFill>
                <a:latin typeface="Calibri" panose="020F0502020204030204" pitchFamily="34" charset="0"/>
              </a:rPr>
              <a:t>Великие 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изобретения китайцев.</a:t>
            </a:r>
          </a:p>
        </p:txBody>
      </p: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A95D6F63-DBBD-51AB-00CD-B3DCDDC20BB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662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A71602E-341D-AFE6-A315-47DF40AB6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622"/>
                </a:solidFill>
                <a:latin typeface="Bookman Old Style" panose="02050604050505020204" pitchFamily="18" charset="0"/>
              </a:rPr>
              <a:t>Религии Древней </a:t>
            </a:r>
            <a:r>
              <a:rPr lang="ru-RU" sz="3800" dirty="0">
                <a:solidFill>
                  <a:srgbClr val="D9822B"/>
                </a:solidFill>
                <a:latin typeface="Bookman Old Style" panose="02050604050505020204" pitchFamily="18" charset="0"/>
              </a:rPr>
              <a:t>Индии</a:t>
            </a:r>
          </a:p>
        </p:txBody>
      </p:sp>
      <p:grpSp>
        <p:nvGrpSpPr>
          <p:cNvPr id="12" name="Lotus rosette">
            <a:extLst>
              <a:ext uri="{FF2B5EF4-FFF2-40B4-BE49-F238E27FC236}">
                <a16:creationId xmlns:a16="http://schemas.microsoft.com/office/drawing/2014/main" id="{58DA3C62-EBFA-D1A1-A75F-AB4C1402F293}"/>
              </a:ext>
            </a:extLst>
          </p:cNvPr>
          <p:cNvGrpSpPr/>
          <p:nvPr/>
        </p:nvGrpSpPr>
        <p:grpSpPr>
          <a:xfrm>
            <a:off x="596900" y="893064"/>
            <a:ext cx="228600" cy="228600"/>
            <a:chOff x="596900" y="893064"/>
            <a:chExt cx="228600" cy="2286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A98F5494-7A9D-63B9-2330-37CF75EE8DA3}"/>
                </a:ext>
              </a:extLst>
            </p:cNvPr>
            <p:cNvSpPr/>
            <p:nvPr/>
          </p:nvSpPr>
          <p:spPr>
            <a:xfrm>
              <a:off x="722630" y="984504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0EA977CC-C457-F30D-1249-74D1FC902B87}"/>
                </a:ext>
              </a:extLst>
            </p:cNvPr>
            <p:cNvSpPr/>
            <p:nvPr/>
          </p:nvSpPr>
          <p:spPr>
            <a:xfrm rot="2700000">
              <a:off x="704217" y="1028956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653ACE3B-8B2A-11BE-71DB-37EF95EDAE31}"/>
                </a:ext>
              </a:extLst>
            </p:cNvPr>
            <p:cNvSpPr/>
            <p:nvPr/>
          </p:nvSpPr>
          <p:spPr>
            <a:xfrm rot="5400000">
              <a:off x="659765" y="1047369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381358EF-056D-6143-61F0-AE2D5EF34264}"/>
                </a:ext>
              </a:extLst>
            </p:cNvPr>
            <p:cNvSpPr/>
            <p:nvPr/>
          </p:nvSpPr>
          <p:spPr>
            <a:xfrm rot="8100000">
              <a:off x="615313" y="1028956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6B1E2EBF-4D0A-FA9E-DBED-D467259F9821}"/>
                </a:ext>
              </a:extLst>
            </p:cNvPr>
            <p:cNvSpPr/>
            <p:nvPr/>
          </p:nvSpPr>
          <p:spPr>
            <a:xfrm rot="10800000">
              <a:off x="596900" y="984504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07132168-91D6-0A0D-E26B-D9AF62302084}"/>
                </a:ext>
              </a:extLst>
            </p:cNvPr>
            <p:cNvSpPr/>
            <p:nvPr/>
          </p:nvSpPr>
          <p:spPr>
            <a:xfrm rot="13500000">
              <a:off x="615313" y="940052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2B4FEA7F-EA06-4373-B9F8-FEA0E4D74860}"/>
                </a:ext>
              </a:extLst>
            </p:cNvPr>
            <p:cNvSpPr/>
            <p:nvPr/>
          </p:nvSpPr>
          <p:spPr>
            <a:xfrm rot="16200000">
              <a:off x="659765" y="921639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FF81E2C-0D58-121E-0A07-6BB86F8D6433}"/>
                </a:ext>
              </a:extLst>
            </p:cNvPr>
            <p:cNvSpPr/>
            <p:nvPr/>
          </p:nvSpPr>
          <p:spPr>
            <a:xfrm rot="18900000">
              <a:off x="704217" y="940052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CB570074-EE51-0E53-780F-A0F8A15380CF}"/>
                </a:ext>
              </a:extLst>
            </p:cNvPr>
            <p:cNvSpPr/>
            <p:nvPr/>
          </p:nvSpPr>
          <p:spPr>
            <a:xfrm>
              <a:off x="686054" y="982218"/>
              <a:ext cx="50292" cy="50292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F4D1A277-BCE5-789E-CEA7-8E98981DD2FD}"/>
              </a:ext>
            </a:extLst>
          </p:cNvPr>
          <p:cNvCxnSpPr/>
          <p:nvPr/>
        </p:nvCxnSpPr>
        <p:spPr>
          <a:xfrm>
            <a:off x="889000" y="1007364"/>
            <a:ext cx="2032000" cy="0"/>
          </a:xfrm>
          <a:prstGeom prst="line">
            <a:avLst/>
          </a:prstGeom>
          <a:ln w="9525">
            <a:solidFill>
              <a:srgbClr val="D982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1ADAD62A-95A9-64D4-797A-BC15C5E634CD}"/>
              </a:ext>
            </a:extLst>
          </p:cNvPr>
          <p:cNvSpPr/>
          <p:nvPr/>
        </p:nvSpPr>
        <p:spPr>
          <a:xfrm>
            <a:off x="2959100" y="969264"/>
            <a:ext cx="76200" cy="76200"/>
          </a:xfrm>
          <a:prstGeom prst="ellipse">
            <a:avLst/>
          </a:prstGeom>
          <a:solidFill>
            <a:srgbClr val="177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54C52C89-EC38-562D-4177-495AA61AFF69}"/>
              </a:ext>
            </a:extLst>
          </p:cNvPr>
          <p:cNvSpPr txBox="1"/>
          <p:nvPr/>
        </p:nvSpPr>
        <p:spPr>
          <a:xfrm>
            <a:off x="3276600" y="829564"/>
            <a:ext cx="8305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i="1" dirty="0">
                <a:solidFill>
                  <a:srgbClr val="177E89"/>
                </a:solidFill>
                <a:latin typeface="Bookman Old Style" panose="02050604050505020204" pitchFamily="18" charset="0"/>
              </a:rPr>
              <a:t>От брахманизма к буддизму</a:t>
            </a:r>
          </a:p>
        </p:txBody>
      </p:sp>
      <p:sp>
        <p:nvSpPr>
          <p:cNvPr id="16" name="Brahmanism card">
            <a:extLst>
              <a:ext uri="{FF2B5EF4-FFF2-40B4-BE49-F238E27FC236}">
                <a16:creationId xmlns:a16="http://schemas.microsoft.com/office/drawing/2014/main" id="{F5F281B6-1212-9338-1F88-13A2EB8ADFDE}"/>
              </a:ext>
            </a:extLst>
          </p:cNvPr>
          <p:cNvSpPr/>
          <p:nvPr/>
        </p:nvSpPr>
        <p:spPr>
          <a:xfrm>
            <a:off x="609600" y="1291844"/>
            <a:ext cx="10972800" cy="889000"/>
          </a:xfrm>
          <a:prstGeom prst="roundRect">
            <a:avLst>
              <a:gd name="adj" fmla="val 12000"/>
            </a:avLst>
          </a:prstGeom>
          <a:solidFill>
            <a:srgbClr val="FCEB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Lotus rosette">
            <a:extLst>
              <a:ext uri="{FF2B5EF4-FFF2-40B4-BE49-F238E27FC236}">
                <a16:creationId xmlns:a16="http://schemas.microsoft.com/office/drawing/2014/main" id="{975FB3A0-2EEF-240A-8096-B093D070E1E0}"/>
              </a:ext>
            </a:extLst>
          </p:cNvPr>
          <p:cNvGrpSpPr/>
          <p:nvPr/>
        </p:nvGrpSpPr>
        <p:grpSpPr>
          <a:xfrm>
            <a:off x="711200" y="1355344"/>
            <a:ext cx="762000" cy="762000"/>
            <a:chOff x="711200" y="1355344"/>
            <a:chExt cx="762000" cy="762000"/>
          </a:xfrm>
        </p:grpSpPr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5B0D3A90-3D1A-DA14-73B2-6A674B5AA9F2}"/>
                </a:ext>
              </a:extLst>
            </p:cNvPr>
            <p:cNvSpPr/>
            <p:nvPr/>
          </p:nvSpPr>
          <p:spPr>
            <a:xfrm>
              <a:off x="1130300" y="1660144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F0ABEBF-1A3E-895A-469B-8164336BDAF7}"/>
                </a:ext>
              </a:extLst>
            </p:cNvPr>
            <p:cNvSpPr/>
            <p:nvPr/>
          </p:nvSpPr>
          <p:spPr>
            <a:xfrm rot="2700000">
              <a:off x="1068924" y="1808318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A020413-E8D2-8F35-20AD-7200EDA79997}"/>
                </a:ext>
              </a:extLst>
            </p:cNvPr>
            <p:cNvSpPr/>
            <p:nvPr/>
          </p:nvSpPr>
          <p:spPr>
            <a:xfrm rot="5400000">
              <a:off x="920750" y="1869694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CA043EE3-DF3B-9D21-4ABC-332F255F0FC3}"/>
                </a:ext>
              </a:extLst>
            </p:cNvPr>
            <p:cNvSpPr/>
            <p:nvPr/>
          </p:nvSpPr>
          <p:spPr>
            <a:xfrm rot="8100000">
              <a:off x="772576" y="1808318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D0A444D2-3303-7CCB-F67B-1434B2AE365D}"/>
                </a:ext>
              </a:extLst>
            </p:cNvPr>
            <p:cNvSpPr/>
            <p:nvPr/>
          </p:nvSpPr>
          <p:spPr>
            <a:xfrm rot="10800000">
              <a:off x="711200" y="1660144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AC9DB4B2-E9A4-B8C7-BD03-A0B6A99E71C8}"/>
                </a:ext>
              </a:extLst>
            </p:cNvPr>
            <p:cNvSpPr/>
            <p:nvPr/>
          </p:nvSpPr>
          <p:spPr>
            <a:xfrm rot="13500000">
              <a:off x="772576" y="1511970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5B1352E7-CDB2-043A-DF03-AABB75335159}"/>
                </a:ext>
              </a:extLst>
            </p:cNvPr>
            <p:cNvSpPr/>
            <p:nvPr/>
          </p:nvSpPr>
          <p:spPr>
            <a:xfrm rot="16200000">
              <a:off x="920750" y="1450594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1545E61-67B4-B27E-756E-90C6DFEC088B}"/>
                </a:ext>
              </a:extLst>
            </p:cNvPr>
            <p:cNvSpPr/>
            <p:nvPr/>
          </p:nvSpPr>
          <p:spPr>
            <a:xfrm rot="18900000">
              <a:off x="1068924" y="1511970"/>
              <a:ext cx="342900" cy="152400"/>
            </a:xfrm>
            <a:prstGeom prst="ellipse">
              <a:avLst/>
            </a:prstGeom>
            <a:solidFill>
              <a:srgbClr val="D9822B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5082A231-584B-75B7-3C3D-A7CC29DB3EC5}"/>
                </a:ext>
              </a:extLst>
            </p:cNvPr>
            <p:cNvSpPr/>
            <p:nvPr/>
          </p:nvSpPr>
          <p:spPr>
            <a:xfrm>
              <a:off x="1008380" y="1652524"/>
              <a:ext cx="167640" cy="167640"/>
            </a:xfrm>
            <a:prstGeom prst="ellipse">
              <a:avLst/>
            </a:prstGeom>
            <a:solidFill>
              <a:srgbClr val="B2457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7" name="Brahmanism">
            <a:extLst>
              <a:ext uri="{FF2B5EF4-FFF2-40B4-BE49-F238E27FC236}">
                <a16:creationId xmlns:a16="http://schemas.microsoft.com/office/drawing/2014/main" id="{0FC53FE1-9B07-6928-5D70-140738150867}"/>
              </a:ext>
            </a:extLst>
          </p:cNvPr>
          <p:cNvSpPr txBox="1"/>
          <p:nvPr/>
        </p:nvSpPr>
        <p:spPr>
          <a:xfrm>
            <a:off x="1651000" y="1291844"/>
            <a:ext cx="9779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800" b="1" dirty="0">
                <a:solidFill>
                  <a:srgbClr val="D9822B"/>
                </a:solidFill>
                <a:latin typeface="Bookman Old Style" panose="02050604050505020204" pitchFamily="18" charset="0"/>
              </a:rPr>
              <a:t>Брахманизм</a:t>
            </a:r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 – древняя религия с учением о </a:t>
            </a:r>
            <a:r>
              <a:rPr lang="ru-RU" sz="2600" b="1" dirty="0">
                <a:solidFill>
                  <a:srgbClr val="B2457A"/>
                </a:solidFill>
                <a:latin typeface="Calibri" panose="020F0502020204030204" pitchFamily="34" charset="0"/>
              </a:rPr>
              <a:t>сансаре</a:t>
            </a:r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 (перерождении души).</a:t>
            </a:r>
          </a:p>
        </p:txBody>
      </p:sp>
      <p:pic>
        <p:nvPicPr>
          <p:cNvPr id="29" name="Sarnath Buddha" descr="Будда, проповедующий первую проповедь. Песчаник, около 475 г. (эпоха Гуптов). Археологический музей Сарнатха">
            <a:extLst>
              <a:ext uri="{FF2B5EF4-FFF2-40B4-BE49-F238E27FC236}">
                <a16:creationId xmlns:a16="http://schemas.microsoft.com/office/drawing/2014/main" id="{02865C48-44DA-8786-64C1-72DE89D572B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84044"/>
            <a:ext cx="2082800" cy="2667000"/>
          </a:xfrm>
          <a:prstGeom prst="roundRect">
            <a:avLst>
              <a:gd name="adj" fmla="val 4000"/>
            </a:avLst>
          </a:prstGeom>
          <a:ln w="15875">
            <a:solidFill>
              <a:srgbClr val="177E8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0" name="Buddhism">
            <a:extLst>
              <a:ext uri="{FF2B5EF4-FFF2-40B4-BE49-F238E27FC236}">
                <a16:creationId xmlns:a16="http://schemas.microsoft.com/office/drawing/2014/main" id="{A956DB2E-E0D6-0316-B8C1-94CEC19FD544}"/>
              </a:ext>
            </a:extLst>
          </p:cNvPr>
          <p:cNvSpPr txBox="1"/>
          <p:nvPr/>
        </p:nvSpPr>
        <p:spPr>
          <a:xfrm>
            <a:off x="2870200" y="2384044"/>
            <a:ext cx="3175000" cy="3200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177E89"/>
                </a:solidFill>
                <a:latin typeface="Bookman Old Style" panose="02050604050505020204" pitchFamily="18" charset="0"/>
              </a:rPr>
              <a:t>Буддизм</a:t>
            </a:r>
            <a:r>
              <a:rPr lang="ru-RU" sz="2300" dirty="0">
                <a:solidFill>
                  <a:srgbClr val="2A2622"/>
                </a:solidFill>
                <a:latin typeface="Calibri" panose="020F0502020204030204" pitchFamily="34" charset="0"/>
              </a:rPr>
              <a:t> – возник в VI в. до н.э. Основатель – царевич </a:t>
            </a:r>
            <a:r>
              <a:rPr lang="ru-RU" sz="2300" b="1" dirty="0">
                <a:solidFill>
                  <a:srgbClr val="177E89"/>
                </a:solidFill>
                <a:latin typeface="Calibri" panose="020F0502020204030204" pitchFamily="34" charset="0"/>
              </a:rPr>
              <a:t>Гаутама</a:t>
            </a:r>
            <a:r>
              <a:rPr lang="ru-RU" sz="2300" dirty="0">
                <a:solidFill>
                  <a:srgbClr val="2A2622"/>
                </a:solidFill>
                <a:latin typeface="Calibri" panose="020F0502020204030204" pitchFamily="34" charset="0"/>
              </a:rPr>
              <a:t> (Будда – «просветлённый»). Главная цель – достижение </a:t>
            </a:r>
            <a:r>
              <a:rPr lang="ru-RU" sz="2300" b="1" dirty="0">
                <a:solidFill>
                  <a:srgbClr val="B2457A"/>
                </a:solidFill>
                <a:latin typeface="Calibri" panose="020F0502020204030204" pitchFamily="34" charset="0"/>
              </a:rPr>
              <a:t>нирваны</a:t>
            </a:r>
            <a:r>
              <a:rPr lang="ru-RU" sz="2300" dirty="0">
                <a:solidFill>
                  <a:srgbClr val="2A2622"/>
                </a:solidFill>
                <a:latin typeface="Calibri" panose="020F0502020204030204" pitchFamily="34" charset="0"/>
              </a:rPr>
              <a:t> (освобождение от страданий).</a:t>
            </a:r>
          </a:p>
        </p:txBody>
      </p:sp>
      <p:cxnSp>
        <p:nvCxnSpPr>
          <p:cNvPr id="31" name="Column divider">
            <a:extLst>
              <a:ext uri="{FF2B5EF4-FFF2-40B4-BE49-F238E27FC236}">
                <a16:creationId xmlns:a16="http://schemas.microsoft.com/office/drawing/2014/main" id="{0A55510B-6CE4-BAC6-E717-1D9A254AC7FA}"/>
              </a:ext>
            </a:extLst>
          </p:cNvPr>
          <p:cNvCxnSpPr/>
          <p:nvPr/>
        </p:nvCxnSpPr>
        <p:spPr>
          <a:xfrm>
            <a:off x="6248400" y="2384044"/>
            <a:ext cx="0" cy="3915156"/>
          </a:xfrm>
          <a:prstGeom prst="line">
            <a:avLst/>
          </a:prstGeom>
          <a:ln w="12700">
            <a:solidFill>
              <a:srgbClr val="DCCD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God plate 0">
            <a:extLst>
              <a:ext uri="{FF2B5EF4-FFF2-40B4-BE49-F238E27FC236}">
                <a16:creationId xmlns:a16="http://schemas.microsoft.com/office/drawing/2014/main" id="{1B3EDC2C-73A1-E5E6-C86E-320429C9A192}"/>
              </a:ext>
            </a:extLst>
          </p:cNvPr>
          <p:cNvSpPr/>
          <p:nvPr/>
        </p:nvSpPr>
        <p:spPr>
          <a:xfrm>
            <a:off x="6502400" y="2384044"/>
            <a:ext cx="1625600" cy="2362200"/>
          </a:xfrm>
          <a:prstGeom prst="roundRect">
            <a:avLst>
              <a:gd name="adj" fmla="val 4000"/>
            </a:avLst>
          </a:prstGeom>
          <a:solidFill>
            <a:srgbClr val="F1EA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God 0" descr="Брахма. Скульптура VIII в., Бхубанешвар. Музей штата Одиша">
            <a:extLst>
              <a:ext uri="{FF2B5EF4-FFF2-40B4-BE49-F238E27FC236}">
                <a16:creationId xmlns:a16="http://schemas.microsoft.com/office/drawing/2014/main" id="{1EF18C06-3CD4-7B26-D2E2-E2335821B05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00" y="2616771"/>
            <a:ext cx="1473200" cy="1896745"/>
          </a:xfrm>
          <a:prstGeom prst="roundRect">
            <a:avLst>
              <a:gd name="adj" fmla="val 4000"/>
            </a:avLst>
          </a:prstGeom>
          <a:ln w="9525">
            <a:solidFill>
              <a:srgbClr val="B2457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5" name="God plate 1">
            <a:extLst>
              <a:ext uri="{FF2B5EF4-FFF2-40B4-BE49-F238E27FC236}">
                <a16:creationId xmlns:a16="http://schemas.microsoft.com/office/drawing/2014/main" id="{C05C1515-C92E-FAF8-B658-7E8E3EFFF6C0}"/>
              </a:ext>
            </a:extLst>
          </p:cNvPr>
          <p:cNvSpPr/>
          <p:nvPr/>
        </p:nvSpPr>
        <p:spPr>
          <a:xfrm>
            <a:off x="8229600" y="2384044"/>
            <a:ext cx="1625600" cy="2362200"/>
          </a:xfrm>
          <a:prstGeom prst="roundRect">
            <a:avLst>
              <a:gd name="adj" fmla="val 4000"/>
            </a:avLst>
          </a:prstGeom>
          <a:solidFill>
            <a:srgbClr val="F1EA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God 1" descr="Вишну. Песчаник, Центральная Индия, V в. (эпоха Гуптов). Кливлендский музей искусств">
            <a:extLst>
              <a:ext uri="{FF2B5EF4-FFF2-40B4-BE49-F238E27FC236}">
                <a16:creationId xmlns:a16="http://schemas.microsoft.com/office/drawing/2014/main" id="{C8368BD1-DF14-70A8-3F1E-0469AA8FF1F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7467" y="2447544"/>
            <a:ext cx="1049867" cy="2235200"/>
          </a:xfrm>
          <a:prstGeom prst="roundRect">
            <a:avLst>
              <a:gd name="adj" fmla="val 4000"/>
            </a:avLst>
          </a:prstGeom>
          <a:ln w="9525">
            <a:solidFill>
              <a:srgbClr val="B2457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8" name="God plate 2">
            <a:extLst>
              <a:ext uri="{FF2B5EF4-FFF2-40B4-BE49-F238E27FC236}">
                <a16:creationId xmlns:a16="http://schemas.microsoft.com/office/drawing/2014/main" id="{BBE0DCDA-749A-9C93-1DCF-5F83237E9DF3}"/>
              </a:ext>
            </a:extLst>
          </p:cNvPr>
          <p:cNvSpPr/>
          <p:nvPr/>
        </p:nvSpPr>
        <p:spPr>
          <a:xfrm>
            <a:off x="9956800" y="2384044"/>
            <a:ext cx="1625600" cy="2362200"/>
          </a:xfrm>
          <a:prstGeom prst="roundRect">
            <a:avLst>
              <a:gd name="adj" fmla="val 4000"/>
            </a:avLst>
          </a:prstGeom>
          <a:solidFill>
            <a:srgbClr val="F1EA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God 2" descr="Шива Натараджа. Бронза, Южная Индия, эпоха Чола, X в. Британский музей">
            <a:extLst>
              <a:ext uri="{FF2B5EF4-FFF2-40B4-BE49-F238E27FC236}">
                <a16:creationId xmlns:a16="http://schemas.microsoft.com/office/drawing/2014/main" id="{9E1C2E4B-EE89-1679-DB2B-70BD748DBF7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699427"/>
            <a:ext cx="1473200" cy="1731433"/>
          </a:xfrm>
          <a:prstGeom prst="roundRect">
            <a:avLst>
              <a:gd name="adj" fmla="val 4000"/>
            </a:avLst>
          </a:prstGeom>
          <a:ln w="9525">
            <a:solidFill>
              <a:srgbClr val="B2457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41" name="Hinduism">
            <a:extLst>
              <a:ext uri="{FF2B5EF4-FFF2-40B4-BE49-F238E27FC236}">
                <a16:creationId xmlns:a16="http://schemas.microsoft.com/office/drawing/2014/main" id="{9FEF4C98-6D56-5613-4089-A30688FFA7CE}"/>
              </a:ext>
            </a:extLst>
          </p:cNvPr>
          <p:cNvSpPr txBox="1"/>
          <p:nvPr/>
        </p:nvSpPr>
        <p:spPr>
          <a:xfrm>
            <a:off x="6502400" y="4898644"/>
            <a:ext cx="5080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B2457A"/>
                </a:solidFill>
                <a:latin typeface="Bookman Old Style" panose="02050604050505020204" pitchFamily="18" charset="0"/>
              </a:rPr>
              <a:t>Индуизм</a:t>
            </a:r>
            <a:r>
              <a:rPr lang="ru-RU" sz="2300" dirty="0">
                <a:solidFill>
                  <a:srgbClr val="2A2622"/>
                </a:solidFill>
                <a:latin typeface="Calibri" panose="020F0502020204030204" pitchFamily="34" charset="0"/>
              </a:rPr>
              <a:t> – почитание богов </a:t>
            </a:r>
            <a:r>
              <a:rPr lang="ru-RU" sz="2300" b="1" dirty="0">
                <a:solidFill>
                  <a:srgbClr val="B2457A"/>
                </a:solidFill>
                <a:latin typeface="Calibri" panose="020F0502020204030204" pitchFamily="34" charset="0"/>
              </a:rPr>
              <a:t>Брахмы</a:t>
            </a:r>
            <a:r>
              <a:rPr lang="ru-RU" sz="2300" dirty="0">
                <a:solidFill>
                  <a:srgbClr val="2A2622"/>
                </a:solidFill>
                <a:latin typeface="Calibri" panose="020F0502020204030204" pitchFamily="34" charset="0"/>
              </a:rPr>
              <a:t> (создатель), </a:t>
            </a:r>
            <a:r>
              <a:rPr lang="ru-RU" sz="2300" b="1" dirty="0">
                <a:solidFill>
                  <a:srgbClr val="B2457A"/>
                </a:solidFill>
                <a:latin typeface="Calibri" panose="020F0502020204030204" pitchFamily="34" charset="0"/>
              </a:rPr>
              <a:t>Вишну</a:t>
            </a:r>
            <a:r>
              <a:rPr lang="ru-RU" sz="2300" dirty="0">
                <a:solidFill>
                  <a:srgbClr val="2A2622"/>
                </a:solidFill>
                <a:latin typeface="Calibri" panose="020F0502020204030204" pitchFamily="34" charset="0"/>
              </a:rPr>
              <a:t> (хранитель), </a:t>
            </a:r>
            <a:r>
              <a:rPr lang="ru-RU" sz="2300" b="1" dirty="0">
                <a:solidFill>
                  <a:srgbClr val="B2457A"/>
                </a:solidFill>
                <a:latin typeface="Calibri" panose="020F0502020204030204" pitchFamily="34" charset="0"/>
              </a:rPr>
              <a:t>Шивы</a:t>
            </a:r>
            <a:r>
              <a:rPr lang="ru-RU" sz="2300" dirty="0">
                <a:solidFill>
                  <a:srgbClr val="2A2622"/>
                </a:solidFill>
                <a:latin typeface="Calibri" panose="020F0502020204030204" pitchFamily="34" charset="0"/>
              </a:rPr>
              <a:t> (разрушитель).</a:t>
            </a:r>
          </a:p>
        </p:txBody>
      </p:sp>
      <p:sp>
        <p:nvSpPr>
          <p:cNvPr id="42" name="Signature 100ballnik.com">
            <a:extLst>
              <a:ext uri="{FF2B5EF4-FFF2-40B4-BE49-F238E27FC236}">
                <a16:creationId xmlns:a16="http://schemas.microsoft.com/office/drawing/2014/main" id="{80E4D009-1189-6654-8988-49E11213BC5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47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39BE23C-5D77-DD0A-BB86-572DB29A2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622"/>
                </a:solidFill>
                <a:latin typeface="Bookman Old Style" panose="02050604050505020204" pitchFamily="18" charset="0"/>
              </a:rPr>
              <a:t>Культура Древней </a:t>
            </a:r>
            <a:r>
              <a:rPr lang="ru-RU" sz="3800" dirty="0">
                <a:solidFill>
                  <a:srgbClr val="D9822B"/>
                </a:solidFill>
                <a:latin typeface="Bookman Old Style" panose="02050604050505020204" pitchFamily="18" charset="0"/>
              </a:rPr>
              <a:t>Индии</a:t>
            </a:r>
          </a:p>
        </p:txBody>
      </p:sp>
      <p:grpSp>
        <p:nvGrpSpPr>
          <p:cNvPr id="12" name="Lotus rosette">
            <a:extLst>
              <a:ext uri="{FF2B5EF4-FFF2-40B4-BE49-F238E27FC236}">
                <a16:creationId xmlns:a16="http://schemas.microsoft.com/office/drawing/2014/main" id="{072FF941-8FAB-82BA-D7B2-42A32A4A97AF}"/>
              </a:ext>
            </a:extLst>
          </p:cNvPr>
          <p:cNvGrpSpPr/>
          <p:nvPr/>
        </p:nvGrpSpPr>
        <p:grpSpPr>
          <a:xfrm>
            <a:off x="596900" y="893064"/>
            <a:ext cx="228600" cy="228600"/>
            <a:chOff x="596900" y="893064"/>
            <a:chExt cx="228600" cy="2286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BAB18440-469C-2D86-C2E2-52F2CA872CD1}"/>
                </a:ext>
              </a:extLst>
            </p:cNvPr>
            <p:cNvSpPr/>
            <p:nvPr/>
          </p:nvSpPr>
          <p:spPr>
            <a:xfrm>
              <a:off x="722630" y="984504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29AC26D1-B04C-ABDF-550B-307E2FDA6C14}"/>
                </a:ext>
              </a:extLst>
            </p:cNvPr>
            <p:cNvSpPr/>
            <p:nvPr/>
          </p:nvSpPr>
          <p:spPr>
            <a:xfrm rot="2700000">
              <a:off x="704217" y="1028956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42B439CE-7007-766F-E722-17904D12B2CB}"/>
                </a:ext>
              </a:extLst>
            </p:cNvPr>
            <p:cNvSpPr/>
            <p:nvPr/>
          </p:nvSpPr>
          <p:spPr>
            <a:xfrm rot="5400000">
              <a:off x="659765" y="1047369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3273C9BF-541E-BEF7-13E9-CCDD11CF9EA5}"/>
                </a:ext>
              </a:extLst>
            </p:cNvPr>
            <p:cNvSpPr/>
            <p:nvPr/>
          </p:nvSpPr>
          <p:spPr>
            <a:xfrm rot="8100000">
              <a:off x="615313" y="1028956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3F1E7964-4210-9E27-BAB3-B0CA91B06B86}"/>
                </a:ext>
              </a:extLst>
            </p:cNvPr>
            <p:cNvSpPr/>
            <p:nvPr/>
          </p:nvSpPr>
          <p:spPr>
            <a:xfrm rot="10800000">
              <a:off x="596900" y="984504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BE8CF72B-89D9-B7FB-3437-EE306DB73877}"/>
                </a:ext>
              </a:extLst>
            </p:cNvPr>
            <p:cNvSpPr/>
            <p:nvPr/>
          </p:nvSpPr>
          <p:spPr>
            <a:xfrm rot="13500000">
              <a:off x="615313" y="940052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7DDDCB90-64C6-013A-27ED-45165B27CF47}"/>
                </a:ext>
              </a:extLst>
            </p:cNvPr>
            <p:cNvSpPr/>
            <p:nvPr/>
          </p:nvSpPr>
          <p:spPr>
            <a:xfrm rot="16200000">
              <a:off x="659765" y="921639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408D089-1850-91D9-1EE6-8039CD0839AD}"/>
                </a:ext>
              </a:extLst>
            </p:cNvPr>
            <p:cNvSpPr/>
            <p:nvPr/>
          </p:nvSpPr>
          <p:spPr>
            <a:xfrm rot="18900000">
              <a:off x="704217" y="940052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32D9AC64-5C04-EC8B-B9EF-F015D4601143}"/>
                </a:ext>
              </a:extLst>
            </p:cNvPr>
            <p:cNvSpPr/>
            <p:nvPr/>
          </p:nvSpPr>
          <p:spPr>
            <a:xfrm>
              <a:off x="686054" y="982218"/>
              <a:ext cx="50292" cy="50292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0A3C3907-38A3-FCD1-6C7F-6031D3C602E4}"/>
              </a:ext>
            </a:extLst>
          </p:cNvPr>
          <p:cNvCxnSpPr/>
          <p:nvPr/>
        </p:nvCxnSpPr>
        <p:spPr>
          <a:xfrm>
            <a:off x="889000" y="1007364"/>
            <a:ext cx="2032000" cy="0"/>
          </a:xfrm>
          <a:prstGeom prst="line">
            <a:avLst/>
          </a:prstGeom>
          <a:ln w="9525">
            <a:solidFill>
              <a:srgbClr val="D982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712763D0-AA18-D6DF-1BFE-720C9B6011FD}"/>
              </a:ext>
            </a:extLst>
          </p:cNvPr>
          <p:cNvSpPr/>
          <p:nvPr/>
        </p:nvSpPr>
        <p:spPr>
          <a:xfrm>
            <a:off x="2959100" y="969264"/>
            <a:ext cx="76200" cy="76200"/>
          </a:xfrm>
          <a:prstGeom prst="ellipse">
            <a:avLst/>
          </a:prstGeom>
          <a:solidFill>
            <a:srgbClr val="177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ubtitle">
            <a:extLst>
              <a:ext uri="{FF2B5EF4-FFF2-40B4-BE49-F238E27FC236}">
                <a16:creationId xmlns:a16="http://schemas.microsoft.com/office/drawing/2014/main" id="{B894D2F5-8ECF-8C03-F5B0-134AFFC4BF28}"/>
              </a:ext>
            </a:extLst>
          </p:cNvPr>
          <p:cNvSpPr txBox="1"/>
          <p:nvPr/>
        </p:nvSpPr>
        <p:spPr>
          <a:xfrm>
            <a:off x="3276600" y="829564"/>
            <a:ext cx="8305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i="1" dirty="0">
                <a:solidFill>
                  <a:srgbClr val="177E89"/>
                </a:solidFill>
                <a:latin typeface="Bookman Old Style" panose="02050604050505020204" pitchFamily="18" charset="0"/>
              </a:rPr>
              <a:t>Литература и наука</a:t>
            </a:r>
          </a:p>
        </p:txBody>
      </p:sp>
      <p:sp>
        <p:nvSpPr>
          <p:cNvPr id="16" name="Poems">
            <a:extLst>
              <a:ext uri="{FF2B5EF4-FFF2-40B4-BE49-F238E27FC236}">
                <a16:creationId xmlns:a16="http://schemas.microsoft.com/office/drawing/2014/main" id="{8801FC39-DDA4-8BC0-5C19-7A3EC9446533}"/>
              </a:ext>
            </a:extLst>
          </p:cNvPr>
          <p:cNvSpPr txBox="1"/>
          <p:nvPr/>
        </p:nvSpPr>
        <p:spPr>
          <a:xfrm>
            <a:off x="609600" y="1317244"/>
            <a:ext cx="6350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D9822B"/>
                </a:solidFill>
                <a:latin typeface="Bookman Old Style" panose="02050604050505020204" pitchFamily="18" charset="0"/>
              </a:rPr>
              <a:t>«Махабхарата»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и </a:t>
            </a:r>
            <a:r>
              <a:rPr lang="ru-RU" sz="2500" b="1" dirty="0">
                <a:solidFill>
                  <a:srgbClr val="B2457A"/>
                </a:solidFill>
                <a:latin typeface="Bookman Old Style" panose="02050604050505020204" pitchFamily="18" charset="0"/>
              </a:rPr>
              <a:t>«Рамаяна»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– великие поэмы.</a:t>
            </a:r>
          </a:p>
        </p:txBody>
      </p:sp>
      <p:pic>
        <p:nvPicPr>
          <p:cNvPr id="18" name="Razmnama 1598" descr="«Поединок Дурьодханы и Бхимы». Лист из «Размнаме» — персидского перевода «Махабхараты», 1598 г. (могольская миниатюра)">
            <a:extLst>
              <a:ext uri="{FF2B5EF4-FFF2-40B4-BE49-F238E27FC236}">
                <a16:creationId xmlns:a16="http://schemas.microsoft.com/office/drawing/2014/main" id="{71C5EE40-B652-A19B-24B5-713B458762A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6244"/>
            <a:ext cx="2777067" cy="1981200"/>
          </a:xfrm>
          <a:prstGeom prst="roundRect">
            <a:avLst>
              <a:gd name="adj" fmla="val 4000"/>
            </a:avLst>
          </a:prstGeom>
          <a:ln w="12700">
            <a:solidFill>
              <a:srgbClr val="D982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0" name="Mewar Ramayana 1653" descr="Первый лист «Рамаяны» из Мевара, 1653 г.: мудрец Вальмики и Нарада">
            <a:extLst>
              <a:ext uri="{FF2B5EF4-FFF2-40B4-BE49-F238E27FC236}">
                <a16:creationId xmlns:a16="http://schemas.microsoft.com/office/drawing/2014/main" id="{1CFFBB85-2EA2-164A-62C7-AEE71A1FC9E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0" y="2206244"/>
            <a:ext cx="3098800" cy="1841500"/>
          </a:xfrm>
          <a:prstGeom prst="roundRect">
            <a:avLst>
              <a:gd name="adj" fmla="val 4000"/>
            </a:avLst>
          </a:prstGeom>
          <a:ln w="12700">
            <a:solidFill>
              <a:srgbClr val="B2457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1" name="Vedas">
            <a:extLst>
              <a:ext uri="{FF2B5EF4-FFF2-40B4-BE49-F238E27FC236}">
                <a16:creationId xmlns:a16="http://schemas.microsoft.com/office/drawing/2014/main" id="{D46318F6-06D3-1EC7-FA58-EBA3A6FA38A2}"/>
              </a:ext>
            </a:extLst>
          </p:cNvPr>
          <p:cNvSpPr txBox="1"/>
          <p:nvPr/>
        </p:nvSpPr>
        <p:spPr>
          <a:xfrm>
            <a:off x="609600" y="4568444"/>
            <a:ext cx="2997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177E89"/>
                </a:solidFill>
                <a:latin typeface="Bookman Old Style" panose="02050604050505020204" pitchFamily="18" charset="0"/>
              </a:rPr>
              <a:t>Веды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– древние священные тексты.</a:t>
            </a:r>
          </a:p>
        </p:txBody>
      </p:sp>
      <p:sp>
        <p:nvSpPr>
          <p:cNvPr id="22" name="Rigveda manuscript mount">
            <a:extLst>
              <a:ext uri="{FF2B5EF4-FFF2-40B4-BE49-F238E27FC236}">
                <a16:creationId xmlns:a16="http://schemas.microsoft.com/office/drawing/2014/main" id="{5A66CB84-6C12-28F9-6282-BAF0A9BDE177}"/>
              </a:ext>
            </a:extLst>
          </p:cNvPr>
          <p:cNvSpPr/>
          <p:nvPr/>
        </p:nvSpPr>
        <p:spPr>
          <a:xfrm>
            <a:off x="4341575" y="4441444"/>
            <a:ext cx="2035650" cy="195935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CCD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Rigveda manuscript" descr="Рукопись «Ригведы» на санскрите (письмо деванагари), список начала XIX в.">
            <a:extLst>
              <a:ext uri="{FF2B5EF4-FFF2-40B4-BE49-F238E27FC236}">
                <a16:creationId xmlns:a16="http://schemas.microsoft.com/office/drawing/2014/main" id="{B1F526F8-1787-7A29-0504-10BE646A599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775" y="4517644"/>
            <a:ext cx="1883250" cy="1806956"/>
          </a:xfrm>
          <a:prstGeom prst="rect">
            <a:avLst/>
          </a:prstGeom>
        </p:spPr>
      </p:pic>
      <p:sp>
        <p:nvSpPr>
          <p:cNvPr id="25" name="Inventions card">
            <a:extLst>
              <a:ext uri="{FF2B5EF4-FFF2-40B4-BE49-F238E27FC236}">
                <a16:creationId xmlns:a16="http://schemas.microsoft.com/office/drawing/2014/main" id="{196F6852-BD11-5E7F-FC36-1C9B40A967B1}"/>
              </a:ext>
            </a:extLst>
          </p:cNvPr>
          <p:cNvSpPr/>
          <p:nvPr/>
        </p:nvSpPr>
        <p:spPr>
          <a:xfrm>
            <a:off x="7315200" y="1317244"/>
            <a:ext cx="4267200" cy="5032756"/>
          </a:xfrm>
          <a:prstGeom prst="roundRect">
            <a:avLst>
              <a:gd name="adj" fmla="val 4000"/>
            </a:avLst>
          </a:prstGeom>
          <a:solidFill>
            <a:srgbClr val="DAEF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Inventions">
            <a:extLst>
              <a:ext uri="{FF2B5EF4-FFF2-40B4-BE49-F238E27FC236}">
                <a16:creationId xmlns:a16="http://schemas.microsoft.com/office/drawing/2014/main" id="{A0D76A34-CB4F-F703-8AAA-3A1BD90CFD24}"/>
              </a:ext>
            </a:extLst>
          </p:cNvPr>
          <p:cNvSpPr txBox="1"/>
          <p:nvPr/>
        </p:nvSpPr>
        <p:spPr>
          <a:xfrm>
            <a:off x="7569200" y="1495044"/>
            <a:ext cx="3810000" cy="2280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ru-RU" sz="2700" dirty="0">
                <a:solidFill>
                  <a:srgbClr val="177E89"/>
                </a:solidFill>
                <a:latin typeface="Bookman Old Style" panose="02050604050505020204" pitchFamily="18" charset="0"/>
              </a:rPr>
              <a:t>Изобретения:</a:t>
            </a:r>
          </a:p>
          <a:p>
            <a:pPr marL="304800" indent="-304800">
              <a:spcAft>
                <a:spcPts val="200"/>
              </a:spcAft>
              <a:buClr>
                <a:srgbClr val="177E89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b="1" dirty="0">
                <a:solidFill>
                  <a:srgbClr val="2A2622"/>
                </a:solidFill>
                <a:latin typeface="Calibri" panose="020F0502020204030204" pitchFamily="34" charset="0"/>
              </a:rPr>
              <a:t>Цифры и ноль</a:t>
            </a:r>
          </a:p>
          <a:p>
            <a:pPr marL="304800">
              <a:spcAft>
                <a:spcPts val="200"/>
              </a:spcAft>
            </a:pPr>
            <a:r>
              <a:rPr lang="ru-RU" sz="2200" i="1" dirty="0">
                <a:solidFill>
                  <a:srgbClr val="575049"/>
                </a:solidFill>
                <a:latin typeface="Calibri" panose="020F0502020204030204" pitchFamily="34" charset="0"/>
              </a:rPr>
              <a:t>(мы называем их арабскими).</a:t>
            </a:r>
          </a:p>
          <a:p>
            <a:pPr marL="304800" indent="-304800">
              <a:spcAft>
                <a:spcPts val="200"/>
              </a:spcAft>
              <a:buClr>
                <a:srgbClr val="177E89"/>
              </a:buClr>
              <a:buSzPct val="95000"/>
              <a:buFont typeface="Wingdings" panose="05000000000000000000" pitchFamily="2" charset="2"/>
              <a:buChar char="ü"/>
            </a:pPr>
            <a:r>
              <a:rPr lang="ru-RU" sz="2500" b="1" dirty="0">
                <a:solidFill>
                  <a:srgbClr val="2A2622"/>
                </a:solidFill>
                <a:latin typeface="Calibri" panose="020F0502020204030204" pitchFamily="34" charset="0"/>
              </a:rPr>
              <a:t>Шахматы</a:t>
            </a:r>
          </a:p>
          <a:p>
            <a:pPr marL="304800">
              <a:spcAft>
                <a:spcPts val="200"/>
              </a:spcAft>
            </a:pPr>
            <a:r>
              <a:rPr lang="ru-RU" sz="2200" i="1" dirty="0">
                <a:solidFill>
                  <a:srgbClr val="575049"/>
                </a:solidFill>
                <a:latin typeface="Calibri" panose="020F0502020204030204" pitchFamily="34" charset="0"/>
              </a:rPr>
              <a:t>(чатуранга).</a:t>
            </a:r>
          </a:p>
        </p:txBody>
      </p:sp>
      <p:sp>
        <p:nvSpPr>
          <p:cNvPr id="27" name="Bakhshali manuscript mount">
            <a:extLst>
              <a:ext uri="{FF2B5EF4-FFF2-40B4-BE49-F238E27FC236}">
                <a16:creationId xmlns:a16="http://schemas.microsoft.com/office/drawing/2014/main" id="{C4DD527E-95B0-C5DE-2720-CB9EC56453F8}"/>
              </a:ext>
            </a:extLst>
          </p:cNvPr>
          <p:cNvSpPr/>
          <p:nvPr/>
        </p:nvSpPr>
        <p:spPr>
          <a:xfrm>
            <a:off x="7500375" y="3928364"/>
            <a:ext cx="3896849" cy="229463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CCD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Bakhshali manuscript" descr="Бахшалийская рукопись — древнеиндийский математический текст на берёсте с точкой-нулём (III–IV или VIII в.). Бодлианская библиотека">
            <a:extLst>
              <a:ext uri="{FF2B5EF4-FFF2-40B4-BE49-F238E27FC236}">
                <a16:creationId xmlns:a16="http://schemas.microsoft.com/office/drawing/2014/main" id="{22445C6C-EA14-6DB4-F190-181F99161C07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575" y="4004564"/>
            <a:ext cx="3744450" cy="2142236"/>
          </a:xfrm>
          <a:prstGeom prst="rect">
            <a:avLst/>
          </a:prstGeom>
        </p:spPr>
      </p:pic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DF6CA950-935C-0124-9DD7-87C2676A074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198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36D4D1E-AFAA-71FD-A708-7DFD539C2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622"/>
                </a:solidFill>
                <a:latin typeface="Bookman Old Style" panose="02050604050505020204" pitchFamily="18" charset="0"/>
              </a:rPr>
              <a:t>Верования Древнего </a:t>
            </a:r>
            <a:r>
              <a:rPr lang="ru-RU" sz="3800" dirty="0">
                <a:solidFill>
                  <a:srgbClr val="C0392B"/>
                </a:solidFill>
                <a:latin typeface="Bookman Old Style" panose="02050604050505020204" pitchFamily="18" charset="0"/>
              </a:rPr>
              <a:t>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352C358C-81D3-E63A-471E-23B1FF46A9BB}"/>
              </a:ext>
            </a:extLst>
          </p:cNvPr>
          <p:cNvSpPr/>
          <p:nvPr/>
        </p:nvSpPr>
        <p:spPr>
          <a:xfrm>
            <a:off x="609600" y="9057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459C830B-7EC1-1BC5-27E6-1971DB473938}"/>
              </a:ext>
            </a:extLst>
          </p:cNvPr>
          <p:cNvCxnSpPr/>
          <p:nvPr/>
        </p:nvCxnSpPr>
        <p:spPr>
          <a:xfrm>
            <a:off x="1041400" y="1007364"/>
            <a:ext cx="2032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BAD6EFA1-58A1-4EC6-5D59-72A56D456BDC}"/>
              </a:ext>
            </a:extLst>
          </p:cNvPr>
          <p:cNvSpPr/>
          <p:nvPr/>
        </p:nvSpPr>
        <p:spPr>
          <a:xfrm>
            <a:off x="3124200" y="969264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FA7E155D-E559-B74C-2C0C-05AEE45CA79E}"/>
              </a:ext>
            </a:extLst>
          </p:cNvPr>
          <p:cNvSpPr txBox="1"/>
          <p:nvPr/>
        </p:nvSpPr>
        <p:spPr>
          <a:xfrm>
            <a:off x="3276600" y="829564"/>
            <a:ext cx="8305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i="1" dirty="0">
                <a:solidFill>
                  <a:srgbClr val="3D8A5F"/>
                </a:solidFill>
                <a:latin typeface="Bookman Old Style" panose="02050604050505020204" pitchFamily="18" charset="0"/>
              </a:rPr>
              <a:t>Гармония мира</a:t>
            </a:r>
          </a:p>
        </p:txBody>
      </p:sp>
      <p:sp>
        <p:nvSpPr>
          <p:cNvPr id="7" name="Yin and yang card">
            <a:extLst>
              <a:ext uri="{FF2B5EF4-FFF2-40B4-BE49-F238E27FC236}">
                <a16:creationId xmlns:a16="http://schemas.microsoft.com/office/drawing/2014/main" id="{220586A6-F29A-039B-95CA-165201C3C63A}"/>
              </a:ext>
            </a:extLst>
          </p:cNvPr>
          <p:cNvSpPr/>
          <p:nvPr/>
        </p:nvSpPr>
        <p:spPr>
          <a:xfrm>
            <a:off x="609600" y="1317244"/>
            <a:ext cx="10972800" cy="1066800"/>
          </a:xfrm>
          <a:prstGeom prst="roundRect">
            <a:avLst>
              <a:gd name="adj" fmla="val 6000"/>
            </a:avLst>
          </a:prstGeom>
          <a:solidFill>
            <a:srgbClr val="F7EE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Yin and yang">
            <a:extLst>
              <a:ext uri="{FF2B5EF4-FFF2-40B4-BE49-F238E27FC236}">
                <a16:creationId xmlns:a16="http://schemas.microsoft.com/office/drawing/2014/main" id="{93AE2C96-6467-1B1B-8E03-6FCA28027367}"/>
              </a:ext>
            </a:extLst>
          </p:cNvPr>
          <p:cNvSpPr txBox="1"/>
          <p:nvPr/>
        </p:nvSpPr>
        <p:spPr>
          <a:xfrm>
            <a:off x="863600" y="1469644"/>
            <a:ext cx="10541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800" b="1" dirty="0">
                <a:solidFill>
                  <a:srgbClr val="C0392B"/>
                </a:solidFill>
                <a:latin typeface="Bookman Old Style" panose="02050604050505020204" pitchFamily="18" charset="0"/>
              </a:rPr>
              <a:t>Инь и Ян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– два начала: тёмное и светлое, женское и мужское. Их равновесие – </a:t>
            </a:r>
            <a:r>
              <a:rPr lang="ru-RU" sz="2500" b="1" dirty="0">
                <a:solidFill>
                  <a:srgbClr val="3D8A5F"/>
                </a:solidFill>
                <a:latin typeface="Calibri" panose="020F0502020204030204" pitchFamily="34" charset="0"/>
              </a:rPr>
              <a:t>основа гармонии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Yin and yang bar">
            <a:extLst>
              <a:ext uri="{FF2B5EF4-FFF2-40B4-BE49-F238E27FC236}">
                <a16:creationId xmlns:a16="http://schemas.microsoft.com/office/drawing/2014/main" id="{30E1D5E8-0415-A85B-8F86-F5C215B227BC}"/>
              </a:ext>
            </a:extLst>
          </p:cNvPr>
          <p:cNvSpPr/>
          <p:nvPr/>
        </p:nvSpPr>
        <p:spPr>
          <a:xfrm>
            <a:off x="711200" y="1444244"/>
            <a:ext cx="50800" cy="812800"/>
          </a:xfrm>
          <a:prstGeom prst="rect">
            <a:avLst/>
          </a:prstGeom>
          <a:solidFill>
            <a:srgbClr val="2A26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Ancestors">
            <a:extLst>
              <a:ext uri="{FF2B5EF4-FFF2-40B4-BE49-F238E27FC236}">
                <a16:creationId xmlns:a16="http://schemas.microsoft.com/office/drawing/2014/main" id="{6F517B8B-D4D0-29E4-65AA-59B407F156C6}"/>
              </a:ext>
            </a:extLst>
          </p:cNvPr>
          <p:cNvSpPr txBox="1"/>
          <p:nvPr/>
        </p:nvSpPr>
        <p:spPr>
          <a:xfrm>
            <a:off x="609600" y="2582164"/>
            <a:ext cx="6350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C0392B"/>
                </a:solidFill>
                <a:latin typeface="Bookman Old Style" panose="02050604050505020204" pitchFamily="18" charset="0"/>
              </a:rPr>
              <a:t>Культ предков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– вера в то, что духи предков влияют на жизнь живых. Им приносили </a:t>
            </a:r>
            <a:r>
              <a:rPr lang="ru-RU" sz="2400" b="1" dirty="0">
                <a:solidFill>
                  <a:srgbClr val="3D8A5F"/>
                </a:solidFill>
                <a:latin typeface="Calibri" panose="020F0502020204030204" pitchFamily="34" charset="0"/>
              </a:rPr>
              <a:t>дары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 и </a:t>
            </a:r>
            <a:r>
              <a:rPr lang="ru-RU" sz="2400" b="1" dirty="0">
                <a:solidFill>
                  <a:srgbClr val="3D8A5F"/>
                </a:solidFill>
                <a:latin typeface="Calibri" panose="020F0502020204030204" pitchFamily="34" charset="0"/>
              </a:rPr>
              <a:t>просили совета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2" name="Shang oracle bone" descr="Гадательная кость с надписью, эпоха Шан (XIII–XI вв. до н. э.)">
            <a:extLst>
              <a:ext uri="{FF2B5EF4-FFF2-40B4-BE49-F238E27FC236}">
                <a16:creationId xmlns:a16="http://schemas.microsoft.com/office/drawing/2014/main" id="{E078392E-7802-2DA6-05CD-2BDE5C41948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62324"/>
            <a:ext cx="2585390" cy="2462276"/>
          </a:xfrm>
          <a:prstGeom prst="roundRect">
            <a:avLst>
              <a:gd name="adj" fmla="val 4000"/>
            </a:avLst>
          </a:prstGeom>
          <a:ln w="12700">
            <a:solidFill>
              <a:srgbClr val="C039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Ding plate">
            <a:extLst>
              <a:ext uri="{FF2B5EF4-FFF2-40B4-BE49-F238E27FC236}">
                <a16:creationId xmlns:a16="http://schemas.microsoft.com/office/drawing/2014/main" id="{62A50D73-C2E5-1435-CDF2-67F94D81F545}"/>
              </a:ext>
            </a:extLst>
          </p:cNvPr>
          <p:cNvSpPr/>
          <p:nvPr/>
        </p:nvSpPr>
        <p:spPr>
          <a:xfrm>
            <a:off x="3860800" y="3862324"/>
            <a:ext cx="3098800" cy="2462276"/>
          </a:xfrm>
          <a:prstGeom prst="roundRect">
            <a:avLst>
              <a:gd name="adj" fmla="val 4000"/>
            </a:avLst>
          </a:prstGeom>
          <a:solidFill>
            <a:srgbClr val="F2E9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Shang bronze ding" descr="Ритуальный сосуд дин для жертвоприношений предкам. Бронза, эпоха Шан. Музей Виктории и Альберта">
            <a:extLst>
              <a:ext uri="{FF2B5EF4-FFF2-40B4-BE49-F238E27FC236}">
                <a16:creationId xmlns:a16="http://schemas.microsoft.com/office/drawing/2014/main" id="{BE3ECFBF-9D43-FD1F-7BE8-7999755B4B1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224" y="3938524"/>
            <a:ext cx="1851953" cy="2309876"/>
          </a:xfrm>
          <a:prstGeom prst="roundRect">
            <a:avLst>
              <a:gd name="adj" fmla="val 4000"/>
            </a:avLst>
          </a:prstGeom>
          <a:ln w="9525">
            <a:solidFill>
              <a:srgbClr val="C79A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7" name="Mawangdui banner" descr="Погребальное шёлковое знамя из Мавандуя: небо, мир людей и подземный мир. Около 168 г. до н. э., эпоха Хань. Музей провинции Хунань">
            <a:extLst>
              <a:ext uri="{FF2B5EF4-FFF2-40B4-BE49-F238E27FC236}">
                <a16:creationId xmlns:a16="http://schemas.microsoft.com/office/drawing/2014/main" id="{E94F4D55-5B84-9AD5-4439-C80EBF4BE36B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0" y="2582164"/>
            <a:ext cx="1559348" cy="3742436"/>
          </a:xfrm>
          <a:prstGeom prst="roundRect">
            <a:avLst>
              <a:gd name="adj" fmla="val 4000"/>
            </a:avLst>
          </a:prstGeom>
          <a:ln w="12700">
            <a:solidFill>
              <a:srgbClr val="3D8A5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Nature spirits">
            <a:extLst>
              <a:ext uri="{FF2B5EF4-FFF2-40B4-BE49-F238E27FC236}">
                <a16:creationId xmlns:a16="http://schemas.microsoft.com/office/drawing/2014/main" id="{61B73939-0E6D-0572-5852-E4954D21EF7D}"/>
              </a:ext>
            </a:extLst>
          </p:cNvPr>
          <p:cNvSpPr txBox="1"/>
          <p:nvPr/>
        </p:nvSpPr>
        <p:spPr>
          <a:xfrm>
            <a:off x="9271000" y="2963164"/>
            <a:ext cx="23114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Почитание </a:t>
            </a:r>
            <a:r>
              <a:rPr lang="ru-RU" sz="2600" b="1" dirty="0">
                <a:solidFill>
                  <a:srgbClr val="3D8A5F"/>
                </a:solidFill>
                <a:latin typeface="Bookman Old Style" panose="02050604050505020204" pitchFamily="18" charset="0"/>
              </a:rPr>
              <a:t>духов природы</a:t>
            </a:r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139171A6-4F65-9EB8-4127-F938AAA43DE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608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17C3DCD-9624-A6E7-BC4A-2BABC9AD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0" y="304800"/>
            <a:ext cx="73914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622"/>
                </a:solidFill>
                <a:latin typeface="Bookman Old Style" panose="02050604050505020204" pitchFamily="18" charset="0"/>
              </a:rPr>
              <a:t>Великий мудрец </a:t>
            </a:r>
            <a:r>
              <a:rPr lang="ru-RU" sz="3800" dirty="0">
                <a:solidFill>
                  <a:srgbClr val="C0392B"/>
                </a:solidFill>
                <a:latin typeface="Bookman Old Style" panose="02050604050505020204" pitchFamily="18" charset="0"/>
              </a:rPr>
              <a:t>Конфуций</a:t>
            </a:r>
          </a:p>
        </p:txBody>
      </p:sp>
      <p:sp>
        <p:nvSpPr>
          <p:cNvPr id="3" name="Portrait plate">
            <a:extLst>
              <a:ext uri="{FF2B5EF4-FFF2-40B4-BE49-F238E27FC236}">
                <a16:creationId xmlns:a16="http://schemas.microsoft.com/office/drawing/2014/main" id="{D62BEB96-D7FC-9BDB-FF86-CB4AF475F0C0}"/>
              </a:ext>
            </a:extLst>
          </p:cNvPr>
          <p:cNvSpPr/>
          <p:nvPr/>
        </p:nvSpPr>
        <p:spPr>
          <a:xfrm>
            <a:off x="609600" y="330200"/>
            <a:ext cx="3175000" cy="6019800"/>
          </a:xfrm>
          <a:prstGeom prst="roundRect">
            <a:avLst>
              <a:gd name="adj" fmla="val 4000"/>
            </a:avLst>
          </a:prstGeom>
          <a:solidFill>
            <a:srgbClr val="F7EE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nfucius - Wu Daozi rubbing" descr="Конфуций-наставник. Оттиск с каменной стелы по рисунку художника У Даоцзы (VIII в., эпоха Тан)">
            <a:extLst>
              <a:ext uri="{FF2B5EF4-FFF2-40B4-BE49-F238E27FC236}">
                <a16:creationId xmlns:a16="http://schemas.microsoft.com/office/drawing/2014/main" id="{BD554107-82DC-7CCE-EBF3-412E5DE8145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767" y="508000"/>
            <a:ext cx="2784666" cy="5664200"/>
          </a:xfrm>
          <a:prstGeom prst="roundRect">
            <a:avLst>
              <a:gd name="adj" fmla="val 4000"/>
            </a:avLst>
          </a:prstGeom>
          <a:ln w="12700">
            <a:solidFill>
              <a:srgbClr val="C79A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Key-fret">
            <a:extLst>
              <a:ext uri="{FF2B5EF4-FFF2-40B4-BE49-F238E27FC236}">
                <a16:creationId xmlns:a16="http://schemas.microsoft.com/office/drawing/2014/main" id="{A9623353-2EB0-5614-9FC4-55229EF07AD0}"/>
              </a:ext>
            </a:extLst>
          </p:cNvPr>
          <p:cNvSpPr/>
          <p:nvPr/>
        </p:nvSpPr>
        <p:spPr>
          <a:xfrm>
            <a:off x="4191000" y="9057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BF444335-C65C-1C70-FF0C-38D405A79FA9}"/>
              </a:ext>
            </a:extLst>
          </p:cNvPr>
          <p:cNvCxnSpPr/>
          <p:nvPr/>
        </p:nvCxnSpPr>
        <p:spPr>
          <a:xfrm>
            <a:off x="4622800" y="1007364"/>
            <a:ext cx="2032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eal dot">
            <a:extLst>
              <a:ext uri="{FF2B5EF4-FFF2-40B4-BE49-F238E27FC236}">
                <a16:creationId xmlns:a16="http://schemas.microsoft.com/office/drawing/2014/main" id="{D90E0F39-2786-20BD-CCBA-14E48726C12B}"/>
              </a:ext>
            </a:extLst>
          </p:cNvPr>
          <p:cNvSpPr/>
          <p:nvPr/>
        </p:nvSpPr>
        <p:spPr>
          <a:xfrm>
            <a:off x="6705600" y="969264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74D2E955-E079-D847-E415-0F8200CDA732}"/>
              </a:ext>
            </a:extLst>
          </p:cNvPr>
          <p:cNvSpPr txBox="1"/>
          <p:nvPr/>
        </p:nvSpPr>
        <p:spPr>
          <a:xfrm>
            <a:off x="6858000" y="829564"/>
            <a:ext cx="47244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i="1" dirty="0">
                <a:solidFill>
                  <a:srgbClr val="3D8A5F"/>
                </a:solidFill>
                <a:latin typeface="Bookman Old Style" panose="02050604050505020204" pitchFamily="18" charset="0"/>
              </a:rPr>
              <a:t>Учение о порядке и добродетели</a:t>
            </a:r>
          </a:p>
        </p:txBody>
      </p:sp>
      <p:sp>
        <p:nvSpPr>
          <p:cNvPr id="10" name="Date chip">
            <a:extLst>
              <a:ext uri="{FF2B5EF4-FFF2-40B4-BE49-F238E27FC236}">
                <a16:creationId xmlns:a16="http://schemas.microsoft.com/office/drawing/2014/main" id="{4F9BC338-2437-79D2-996F-C6161AF2241A}"/>
              </a:ext>
            </a:extLst>
          </p:cNvPr>
          <p:cNvSpPr/>
          <p:nvPr/>
        </p:nvSpPr>
        <p:spPr>
          <a:xfrm>
            <a:off x="4191000" y="1291844"/>
            <a:ext cx="3810000" cy="508000"/>
          </a:xfrm>
          <a:prstGeom prst="roundRect">
            <a:avLst>
              <a:gd name="adj" fmla="val 30000"/>
            </a:avLst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ived">
            <a:extLst>
              <a:ext uri="{FF2B5EF4-FFF2-40B4-BE49-F238E27FC236}">
                <a16:creationId xmlns:a16="http://schemas.microsoft.com/office/drawing/2014/main" id="{30905BA0-C304-29AD-B04F-01E781C62F6C}"/>
              </a:ext>
            </a:extLst>
          </p:cNvPr>
          <p:cNvSpPr txBox="1"/>
          <p:nvPr/>
        </p:nvSpPr>
        <p:spPr>
          <a:xfrm>
            <a:off x="4191000" y="1291844"/>
            <a:ext cx="381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FFFFFF"/>
                </a:solidFill>
                <a:latin typeface="Bookman Old Style" panose="02050604050505020204" pitchFamily="18" charset="0"/>
              </a:rPr>
              <a:t>Жил около 500 г. до н.э.</a:t>
            </a:r>
          </a:p>
        </p:txBody>
      </p:sp>
      <p:sp>
        <p:nvSpPr>
          <p:cNvPr id="12" name="Main idea">
            <a:extLst>
              <a:ext uri="{FF2B5EF4-FFF2-40B4-BE49-F238E27FC236}">
                <a16:creationId xmlns:a16="http://schemas.microsoft.com/office/drawing/2014/main" id="{C459A217-35E8-4FD9-A9B5-CF419729E912}"/>
              </a:ext>
            </a:extLst>
          </p:cNvPr>
          <p:cNvSpPr txBox="1"/>
          <p:nvPr/>
        </p:nvSpPr>
        <p:spPr>
          <a:xfrm>
            <a:off x="4191000" y="1952244"/>
            <a:ext cx="7391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Главное – </a:t>
            </a:r>
            <a:r>
              <a:rPr lang="ru-RU" sz="2500" b="1" dirty="0">
                <a:solidFill>
                  <a:srgbClr val="C0392B"/>
                </a:solidFill>
                <a:latin typeface="Calibri" panose="020F0502020204030204" pitchFamily="34" charset="0"/>
              </a:rPr>
              <a:t>порядок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в обществе и </a:t>
            </a:r>
            <a:r>
              <a:rPr lang="ru-RU" sz="2500" b="1" dirty="0">
                <a:solidFill>
                  <a:srgbClr val="3D8A5F"/>
                </a:solidFill>
                <a:latin typeface="Calibri" panose="020F0502020204030204" pitchFamily="34" charset="0"/>
              </a:rPr>
              <a:t>добродетель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в человеке.</a:t>
            </a:r>
          </a:p>
        </p:txBody>
      </p:sp>
      <p:sp>
        <p:nvSpPr>
          <p:cNvPr id="13" name="State">
            <a:extLst>
              <a:ext uri="{FF2B5EF4-FFF2-40B4-BE49-F238E27FC236}">
                <a16:creationId xmlns:a16="http://schemas.microsoft.com/office/drawing/2014/main" id="{0AC8B8A5-003A-2B33-A878-6DDCDB3FA88E}"/>
              </a:ext>
            </a:extLst>
          </p:cNvPr>
          <p:cNvSpPr txBox="1"/>
          <p:nvPr/>
        </p:nvSpPr>
        <p:spPr>
          <a:xfrm>
            <a:off x="4191000" y="2841244"/>
            <a:ext cx="73914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Государство – как </a:t>
            </a:r>
            <a:r>
              <a:rPr lang="ru-RU" sz="2500" b="1" dirty="0">
                <a:solidFill>
                  <a:srgbClr val="C79A2E"/>
                </a:solidFill>
                <a:latin typeface="Calibri" panose="020F0502020204030204" pitchFamily="34" charset="0"/>
              </a:rPr>
              <a:t>большая семья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Virtues head">
            <a:extLst>
              <a:ext uri="{FF2B5EF4-FFF2-40B4-BE49-F238E27FC236}">
                <a16:creationId xmlns:a16="http://schemas.microsoft.com/office/drawing/2014/main" id="{DDBDC8F8-87F3-672D-461F-E9EBE1F51BF9}"/>
              </a:ext>
            </a:extLst>
          </p:cNvPr>
          <p:cNvSpPr txBox="1"/>
          <p:nvPr/>
        </p:nvSpPr>
        <p:spPr>
          <a:xfrm>
            <a:off x="4191000" y="3425444"/>
            <a:ext cx="73914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3D8A5F"/>
                </a:solidFill>
                <a:latin typeface="Bookman Old Style" panose="02050604050505020204" pitchFamily="18" charset="0"/>
              </a:rPr>
              <a:t>Пять добродетелей:</a:t>
            </a:r>
          </a:p>
        </p:txBody>
      </p:sp>
      <p:sp>
        <p:nvSpPr>
          <p:cNvPr id="15" name="Virtue chip 1">
            <a:extLst>
              <a:ext uri="{FF2B5EF4-FFF2-40B4-BE49-F238E27FC236}">
                <a16:creationId xmlns:a16="http://schemas.microsoft.com/office/drawing/2014/main" id="{56E53F5E-90FF-11D7-42E7-5B52C9094293}"/>
              </a:ext>
            </a:extLst>
          </p:cNvPr>
          <p:cNvSpPr/>
          <p:nvPr/>
        </p:nvSpPr>
        <p:spPr>
          <a:xfrm>
            <a:off x="4191000" y="3958844"/>
            <a:ext cx="2286000" cy="5842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15875">
            <a:solidFill>
              <a:srgbClr val="3D8A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Virtue 1">
            <a:extLst>
              <a:ext uri="{FF2B5EF4-FFF2-40B4-BE49-F238E27FC236}">
                <a16:creationId xmlns:a16="http://schemas.microsoft.com/office/drawing/2014/main" id="{D6331D25-07D2-06A5-C3F0-568AEAC48F63}"/>
              </a:ext>
            </a:extLst>
          </p:cNvPr>
          <p:cNvSpPr txBox="1"/>
          <p:nvPr/>
        </p:nvSpPr>
        <p:spPr>
          <a:xfrm>
            <a:off x="4191000" y="3958844"/>
            <a:ext cx="2286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2A2622"/>
                </a:solidFill>
                <a:latin typeface="Calibri" panose="020F0502020204030204" pitchFamily="34" charset="0"/>
              </a:rPr>
              <a:t>мудрость,</a:t>
            </a:r>
          </a:p>
        </p:txBody>
      </p:sp>
      <p:sp>
        <p:nvSpPr>
          <p:cNvPr id="17" name="Virtue chip 2">
            <a:extLst>
              <a:ext uri="{FF2B5EF4-FFF2-40B4-BE49-F238E27FC236}">
                <a16:creationId xmlns:a16="http://schemas.microsoft.com/office/drawing/2014/main" id="{DCD9C139-6E32-C0AD-EC42-8EFD919F8B0F}"/>
              </a:ext>
            </a:extLst>
          </p:cNvPr>
          <p:cNvSpPr/>
          <p:nvPr/>
        </p:nvSpPr>
        <p:spPr>
          <a:xfrm>
            <a:off x="6604000" y="3958844"/>
            <a:ext cx="2286000" cy="5842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15875">
            <a:solidFill>
              <a:srgbClr val="C039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Virtue 2">
            <a:extLst>
              <a:ext uri="{FF2B5EF4-FFF2-40B4-BE49-F238E27FC236}">
                <a16:creationId xmlns:a16="http://schemas.microsoft.com/office/drawing/2014/main" id="{09B308BB-DDD1-0DD4-589A-478F0F6CB35C}"/>
              </a:ext>
            </a:extLst>
          </p:cNvPr>
          <p:cNvSpPr txBox="1"/>
          <p:nvPr/>
        </p:nvSpPr>
        <p:spPr>
          <a:xfrm>
            <a:off x="6604000" y="3958844"/>
            <a:ext cx="2286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2A2622"/>
                </a:solidFill>
                <a:latin typeface="Calibri" panose="020F0502020204030204" pitchFamily="34" charset="0"/>
              </a:rPr>
              <a:t>гуманность,</a:t>
            </a:r>
          </a:p>
        </p:txBody>
      </p:sp>
      <p:sp>
        <p:nvSpPr>
          <p:cNvPr id="19" name="Virtue chip 3">
            <a:extLst>
              <a:ext uri="{FF2B5EF4-FFF2-40B4-BE49-F238E27FC236}">
                <a16:creationId xmlns:a16="http://schemas.microsoft.com/office/drawing/2014/main" id="{064C09CA-716A-89D5-9EB2-B306A5F61880}"/>
              </a:ext>
            </a:extLst>
          </p:cNvPr>
          <p:cNvSpPr/>
          <p:nvPr/>
        </p:nvSpPr>
        <p:spPr>
          <a:xfrm>
            <a:off x="9017000" y="3958844"/>
            <a:ext cx="2565400" cy="5842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15875">
            <a:solidFill>
              <a:srgbClr val="C79A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Virtue 3">
            <a:extLst>
              <a:ext uri="{FF2B5EF4-FFF2-40B4-BE49-F238E27FC236}">
                <a16:creationId xmlns:a16="http://schemas.microsoft.com/office/drawing/2014/main" id="{A15E48C1-3E60-260D-9FC2-0100877D508E}"/>
              </a:ext>
            </a:extLst>
          </p:cNvPr>
          <p:cNvSpPr txBox="1"/>
          <p:nvPr/>
        </p:nvSpPr>
        <p:spPr>
          <a:xfrm>
            <a:off x="9017000" y="3958844"/>
            <a:ext cx="25654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2A2622"/>
                </a:solidFill>
                <a:latin typeface="Calibri" panose="020F0502020204030204" pitchFamily="34" charset="0"/>
              </a:rPr>
              <a:t>верность,</a:t>
            </a:r>
          </a:p>
        </p:txBody>
      </p:sp>
      <p:sp>
        <p:nvSpPr>
          <p:cNvPr id="21" name="Virtue chip 4">
            <a:extLst>
              <a:ext uri="{FF2B5EF4-FFF2-40B4-BE49-F238E27FC236}">
                <a16:creationId xmlns:a16="http://schemas.microsoft.com/office/drawing/2014/main" id="{B082BE40-991C-558B-05ED-2A9741435C0A}"/>
              </a:ext>
            </a:extLst>
          </p:cNvPr>
          <p:cNvSpPr/>
          <p:nvPr/>
        </p:nvSpPr>
        <p:spPr>
          <a:xfrm>
            <a:off x="4191000" y="4670044"/>
            <a:ext cx="3048000" cy="5842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15875">
            <a:solidFill>
              <a:srgbClr val="3D8A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Virtue 4">
            <a:extLst>
              <a:ext uri="{FF2B5EF4-FFF2-40B4-BE49-F238E27FC236}">
                <a16:creationId xmlns:a16="http://schemas.microsoft.com/office/drawing/2014/main" id="{798ED3AA-2A67-921A-D12D-B86D3CC21CE7}"/>
              </a:ext>
            </a:extLst>
          </p:cNvPr>
          <p:cNvSpPr txBox="1"/>
          <p:nvPr/>
        </p:nvSpPr>
        <p:spPr>
          <a:xfrm>
            <a:off x="4191000" y="4670044"/>
            <a:ext cx="3048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2A2622"/>
                </a:solidFill>
                <a:latin typeface="Calibri" panose="020F0502020204030204" pitchFamily="34" charset="0"/>
              </a:rPr>
              <a:t>почитание старших,</a:t>
            </a:r>
          </a:p>
        </p:txBody>
      </p:sp>
      <p:sp>
        <p:nvSpPr>
          <p:cNvPr id="23" name="Virtue chip 5">
            <a:extLst>
              <a:ext uri="{FF2B5EF4-FFF2-40B4-BE49-F238E27FC236}">
                <a16:creationId xmlns:a16="http://schemas.microsoft.com/office/drawing/2014/main" id="{93B48A01-87E9-A8FA-1EC3-093A3CF78899}"/>
              </a:ext>
            </a:extLst>
          </p:cNvPr>
          <p:cNvSpPr/>
          <p:nvPr/>
        </p:nvSpPr>
        <p:spPr>
          <a:xfrm>
            <a:off x="7366000" y="4670044"/>
            <a:ext cx="2286000" cy="5842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 w="15875">
            <a:solidFill>
              <a:srgbClr val="C039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Virtue 5">
            <a:extLst>
              <a:ext uri="{FF2B5EF4-FFF2-40B4-BE49-F238E27FC236}">
                <a16:creationId xmlns:a16="http://schemas.microsoft.com/office/drawing/2014/main" id="{FECC0C2C-4F30-431E-28B8-7C39FD219E6D}"/>
              </a:ext>
            </a:extLst>
          </p:cNvPr>
          <p:cNvSpPr txBox="1"/>
          <p:nvPr/>
        </p:nvSpPr>
        <p:spPr>
          <a:xfrm>
            <a:off x="7366000" y="4670044"/>
            <a:ext cx="2286000" cy="584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rgbClr val="2A2622"/>
                </a:solidFill>
                <a:latin typeface="Calibri" panose="020F0502020204030204" pitchFamily="34" charset="0"/>
              </a:rPr>
              <a:t>мужество.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401B3DAA-4C07-7FE0-B962-06C43D91571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128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8E39786-292F-CC4F-8C96-DC1897A86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622"/>
                </a:solidFill>
                <a:latin typeface="Bookman Old Style" panose="02050604050505020204" pitchFamily="18" charset="0"/>
              </a:rPr>
              <a:t>Научные открытия </a:t>
            </a:r>
            <a:r>
              <a:rPr lang="ru-RU" sz="3800" dirty="0">
                <a:solidFill>
                  <a:srgbClr val="C0392B"/>
                </a:solidFill>
                <a:latin typeface="Bookman Old Style" panose="02050604050505020204" pitchFamily="18" charset="0"/>
              </a:rPr>
              <a:t>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341DB660-B6E8-3C05-928E-830E06B2D2E1}"/>
              </a:ext>
            </a:extLst>
          </p:cNvPr>
          <p:cNvSpPr/>
          <p:nvPr/>
        </p:nvSpPr>
        <p:spPr>
          <a:xfrm>
            <a:off x="609600" y="9057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1F85169-6F94-6253-94EE-8CAECE7477EC}"/>
              </a:ext>
            </a:extLst>
          </p:cNvPr>
          <p:cNvCxnSpPr/>
          <p:nvPr/>
        </p:nvCxnSpPr>
        <p:spPr>
          <a:xfrm>
            <a:off x="1041400" y="1007364"/>
            <a:ext cx="2032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11FFE80A-CF57-B85B-5A9D-0FA0304F34BE}"/>
              </a:ext>
            </a:extLst>
          </p:cNvPr>
          <p:cNvSpPr/>
          <p:nvPr/>
        </p:nvSpPr>
        <p:spPr>
          <a:xfrm>
            <a:off x="3124200" y="969264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164B8D59-3D76-529D-9170-7E4999915FA9}"/>
              </a:ext>
            </a:extLst>
          </p:cNvPr>
          <p:cNvSpPr txBox="1"/>
          <p:nvPr/>
        </p:nvSpPr>
        <p:spPr>
          <a:xfrm>
            <a:off x="3276600" y="829564"/>
            <a:ext cx="8305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i="1" dirty="0">
                <a:solidFill>
                  <a:srgbClr val="3D8A5F"/>
                </a:solidFill>
                <a:latin typeface="Bookman Old Style" panose="02050604050505020204" pitchFamily="18" charset="0"/>
              </a:rPr>
              <a:t>Медицина и астрономия</a:t>
            </a:r>
          </a:p>
        </p:txBody>
      </p:sp>
      <p:sp>
        <p:nvSpPr>
          <p:cNvPr id="7" name="Exhibit plate 0">
            <a:extLst>
              <a:ext uri="{FF2B5EF4-FFF2-40B4-BE49-F238E27FC236}">
                <a16:creationId xmlns:a16="http://schemas.microsoft.com/office/drawing/2014/main" id="{109BCE49-75C0-D4CC-2C8B-DAB9E73F6C8D}"/>
              </a:ext>
            </a:extLst>
          </p:cNvPr>
          <p:cNvSpPr/>
          <p:nvPr/>
        </p:nvSpPr>
        <p:spPr>
          <a:xfrm>
            <a:off x="609600" y="1342644"/>
            <a:ext cx="3454400" cy="2921000"/>
          </a:xfrm>
          <a:prstGeom prst="roundRect">
            <a:avLst>
              <a:gd name="adj" fmla="val 4000"/>
            </a:avLst>
          </a:prstGeom>
          <a:solidFill>
            <a:srgbClr val="F2EA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Exhibit 0" descr="Бронзовый манекен для обучения иглоукалыванию. Гравюра из издания 1537 г. (эпоха Мин). Коллекция Wellcome">
            <a:extLst>
              <a:ext uri="{FF2B5EF4-FFF2-40B4-BE49-F238E27FC236}">
                <a16:creationId xmlns:a16="http://schemas.microsoft.com/office/drawing/2014/main" id="{027E5346-F6F6-F9D0-D830-2E200DFE9E6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67" y="1444244"/>
            <a:ext cx="1811867" cy="2717800"/>
          </a:xfrm>
          <a:prstGeom prst="roundRect">
            <a:avLst>
              <a:gd name="adj" fmla="val 4000"/>
            </a:avLst>
          </a:prstGeom>
          <a:ln w="12700">
            <a:solidFill>
              <a:srgbClr val="C0392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cience 0">
            <a:extLst>
              <a:ext uri="{FF2B5EF4-FFF2-40B4-BE49-F238E27FC236}">
                <a16:creationId xmlns:a16="http://schemas.microsoft.com/office/drawing/2014/main" id="{5C3E2BC0-1BB2-186E-FC6E-A1FCBD3E1555}"/>
              </a:ext>
            </a:extLst>
          </p:cNvPr>
          <p:cNvSpPr txBox="1"/>
          <p:nvPr/>
        </p:nvSpPr>
        <p:spPr>
          <a:xfrm>
            <a:off x="609600" y="4441444"/>
            <a:ext cx="3454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C0392B"/>
                </a:solidFill>
                <a:latin typeface="Bookman Old Style" panose="02050604050505020204" pitchFamily="18" charset="0"/>
              </a:rPr>
              <a:t>Акупунктура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(иглоукалывание) – лечение с помощью игл.</a:t>
            </a:r>
          </a:p>
        </p:txBody>
      </p:sp>
      <p:sp>
        <p:nvSpPr>
          <p:cNvPr id="11" name="Exhibit plate 1">
            <a:extLst>
              <a:ext uri="{FF2B5EF4-FFF2-40B4-BE49-F238E27FC236}">
                <a16:creationId xmlns:a16="http://schemas.microsoft.com/office/drawing/2014/main" id="{6D25AF14-00AE-8C12-0FD8-1BC5AB112459}"/>
              </a:ext>
            </a:extLst>
          </p:cNvPr>
          <p:cNvSpPr/>
          <p:nvPr/>
        </p:nvSpPr>
        <p:spPr>
          <a:xfrm>
            <a:off x="4368800" y="1342644"/>
            <a:ext cx="3454400" cy="2921000"/>
          </a:xfrm>
          <a:prstGeom prst="roundRect">
            <a:avLst>
              <a:gd name="adj" fmla="val 4000"/>
            </a:avLst>
          </a:prstGeom>
          <a:solidFill>
            <a:srgbClr val="F2EA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Exhibit 1" descr="Дуньхуанская звёздная карта, около 700 г. (эпоха Тан). Британская библиотека">
            <a:extLst>
              <a:ext uri="{FF2B5EF4-FFF2-40B4-BE49-F238E27FC236}">
                <a16:creationId xmlns:a16="http://schemas.microsoft.com/office/drawing/2014/main" id="{DC1A8053-0FB5-1F59-7686-52553DBDD2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3" y="1444244"/>
            <a:ext cx="2709333" cy="2717800"/>
          </a:xfrm>
          <a:prstGeom prst="roundRect">
            <a:avLst>
              <a:gd name="adj" fmla="val 4000"/>
            </a:avLst>
          </a:prstGeom>
          <a:ln w="12700">
            <a:solidFill>
              <a:srgbClr val="3D8A5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cience 1">
            <a:extLst>
              <a:ext uri="{FF2B5EF4-FFF2-40B4-BE49-F238E27FC236}">
                <a16:creationId xmlns:a16="http://schemas.microsoft.com/office/drawing/2014/main" id="{4219EB29-DD29-A9D9-B246-3FCCB1AB35D8}"/>
              </a:ext>
            </a:extLst>
          </p:cNvPr>
          <p:cNvSpPr txBox="1"/>
          <p:nvPr/>
        </p:nvSpPr>
        <p:spPr>
          <a:xfrm>
            <a:off x="4368800" y="4441444"/>
            <a:ext cx="3454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Астрономы предсказывали </a:t>
            </a:r>
            <a:r>
              <a:rPr lang="ru-RU" sz="2500" b="1" dirty="0">
                <a:solidFill>
                  <a:srgbClr val="3D8A5F"/>
                </a:solidFill>
                <a:latin typeface="Calibri" panose="020F0502020204030204" pitchFamily="34" charset="0"/>
              </a:rPr>
              <a:t>затмения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5" name="Exhibit plate 2">
            <a:extLst>
              <a:ext uri="{FF2B5EF4-FFF2-40B4-BE49-F238E27FC236}">
                <a16:creationId xmlns:a16="http://schemas.microsoft.com/office/drawing/2014/main" id="{B03D7776-1FE7-5244-D32F-74D4E8A4FDFA}"/>
              </a:ext>
            </a:extLst>
          </p:cNvPr>
          <p:cNvSpPr/>
          <p:nvPr/>
        </p:nvSpPr>
        <p:spPr>
          <a:xfrm>
            <a:off x="8128000" y="1342644"/>
            <a:ext cx="3454400" cy="2921000"/>
          </a:xfrm>
          <a:prstGeom prst="roundRect">
            <a:avLst>
              <a:gd name="adj" fmla="val 4000"/>
            </a:avLst>
          </a:prstGeom>
          <a:solidFill>
            <a:srgbClr val="F2EA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Exhibit 2" descr="«Математика в девяти книгах» — страница позднего издания (1820 г.)">
            <a:extLst>
              <a:ext uri="{FF2B5EF4-FFF2-40B4-BE49-F238E27FC236}">
                <a16:creationId xmlns:a16="http://schemas.microsoft.com/office/drawing/2014/main" id="{6B1902D9-6090-C613-4394-CE08D4F4BED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646" y="1444244"/>
            <a:ext cx="1799107" cy="2717800"/>
          </a:xfrm>
          <a:prstGeom prst="roundRect">
            <a:avLst>
              <a:gd name="adj" fmla="val 4000"/>
            </a:avLst>
          </a:prstGeom>
          <a:ln w="12700">
            <a:solidFill>
              <a:srgbClr val="C79A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Science 2">
            <a:extLst>
              <a:ext uri="{FF2B5EF4-FFF2-40B4-BE49-F238E27FC236}">
                <a16:creationId xmlns:a16="http://schemas.microsoft.com/office/drawing/2014/main" id="{D18F7C7D-1F45-E7AE-BCC9-C625929FDC9A}"/>
              </a:ext>
            </a:extLst>
          </p:cNvPr>
          <p:cNvSpPr txBox="1"/>
          <p:nvPr/>
        </p:nvSpPr>
        <p:spPr>
          <a:xfrm>
            <a:off x="8128000" y="4441444"/>
            <a:ext cx="34544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Математики использовали </a:t>
            </a:r>
            <a:r>
              <a:rPr lang="ru-RU" sz="2500" b="1" dirty="0">
                <a:solidFill>
                  <a:srgbClr val="C79A2E"/>
                </a:solidFill>
                <a:latin typeface="Calibri" panose="020F0502020204030204" pitchFamily="34" charset="0"/>
              </a:rPr>
              <a:t>десятичные дроби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66AA85EB-CB70-E4D1-570A-92397209EB1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435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09EBA2C-9FA6-3D07-6FBE-D9660ADC9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622"/>
                </a:solidFill>
                <a:latin typeface="Bookman Old Style" panose="02050604050505020204" pitchFamily="18" charset="0"/>
              </a:rPr>
              <a:t>Великие изобретения </a:t>
            </a:r>
            <a:r>
              <a:rPr lang="ru-RU" sz="3800" dirty="0">
                <a:solidFill>
                  <a:srgbClr val="C0392B"/>
                </a:solidFill>
                <a:latin typeface="Bookman Old Style" panose="02050604050505020204" pitchFamily="18" charset="0"/>
              </a:rPr>
              <a:t>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318B698C-91EE-5FBC-534E-FCC26918A629}"/>
              </a:ext>
            </a:extLst>
          </p:cNvPr>
          <p:cNvSpPr/>
          <p:nvPr/>
        </p:nvSpPr>
        <p:spPr>
          <a:xfrm>
            <a:off x="609600" y="9057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C6B523A-4931-8527-F549-E34E1AEF7B3D}"/>
              </a:ext>
            </a:extLst>
          </p:cNvPr>
          <p:cNvCxnSpPr/>
          <p:nvPr/>
        </p:nvCxnSpPr>
        <p:spPr>
          <a:xfrm>
            <a:off x="1041400" y="1007364"/>
            <a:ext cx="2032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AEC3F78D-B018-F992-2ECF-2456FB134635}"/>
              </a:ext>
            </a:extLst>
          </p:cNvPr>
          <p:cNvSpPr/>
          <p:nvPr/>
        </p:nvSpPr>
        <p:spPr>
          <a:xfrm>
            <a:off x="3124200" y="969264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F76B8D09-B81A-E5A8-6904-BF1ECC72F9CF}"/>
              </a:ext>
            </a:extLst>
          </p:cNvPr>
          <p:cNvSpPr txBox="1"/>
          <p:nvPr/>
        </p:nvSpPr>
        <p:spPr>
          <a:xfrm>
            <a:off x="3276600" y="829564"/>
            <a:ext cx="8305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i="1" dirty="0">
                <a:solidFill>
                  <a:srgbClr val="3D8A5F"/>
                </a:solidFill>
                <a:latin typeface="Bookman Old Style" panose="02050604050505020204" pitchFamily="18" charset="0"/>
              </a:rPr>
              <a:t>Что изменило мир</a:t>
            </a:r>
          </a:p>
        </p:txBody>
      </p:sp>
      <p:sp>
        <p:nvSpPr>
          <p:cNvPr id="7" name="Label card 0">
            <a:extLst>
              <a:ext uri="{FF2B5EF4-FFF2-40B4-BE49-F238E27FC236}">
                <a16:creationId xmlns:a16="http://schemas.microsoft.com/office/drawing/2014/main" id="{C2531D92-215D-3AF3-6FFF-CBE5D9695A0D}"/>
              </a:ext>
            </a:extLst>
          </p:cNvPr>
          <p:cNvSpPr/>
          <p:nvPr/>
        </p:nvSpPr>
        <p:spPr>
          <a:xfrm>
            <a:off x="609600" y="1676400"/>
            <a:ext cx="10972800" cy="1422400"/>
          </a:xfrm>
          <a:prstGeom prst="roundRect">
            <a:avLst>
              <a:gd name="adj" fmla="val 8000"/>
            </a:avLst>
          </a:prstGeom>
          <a:solidFill>
            <a:srgbClr val="F8E2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Invention 0" descr="Узорчатая шёлковая ткань (парча) из Сампула, Синьцзян, эпоха Хань">
            <a:extLst>
              <a:ext uri="{FF2B5EF4-FFF2-40B4-BE49-F238E27FC236}">
                <a16:creationId xmlns:a16="http://schemas.microsoft.com/office/drawing/2014/main" id="{8A5D042D-96DF-5689-DEF9-2AC01DF12C8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778000"/>
            <a:ext cx="3175000" cy="1219200"/>
          </a:xfrm>
          <a:prstGeom prst="roundRect">
            <a:avLst>
              <a:gd name="adj" fmla="val 5000"/>
            </a:avLst>
          </a:prstGeom>
          <a:ln w="12700">
            <a:solidFill>
              <a:srgbClr val="C0392B"/>
            </a:solidFill>
          </a:ln>
        </p:spPr>
      </p:pic>
      <p:sp>
        <p:nvSpPr>
          <p:cNvPr id="10" name="Invention text 0">
            <a:extLst>
              <a:ext uri="{FF2B5EF4-FFF2-40B4-BE49-F238E27FC236}">
                <a16:creationId xmlns:a16="http://schemas.microsoft.com/office/drawing/2014/main" id="{1BB81B50-7FC3-7183-8E24-86392C7C9E20}"/>
              </a:ext>
            </a:extLst>
          </p:cNvPr>
          <p:cNvSpPr txBox="1"/>
          <p:nvPr/>
        </p:nvSpPr>
        <p:spPr>
          <a:xfrm>
            <a:off x="4267200" y="1727200"/>
            <a:ext cx="70612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800" b="1" dirty="0">
                <a:solidFill>
                  <a:srgbClr val="C0392B"/>
                </a:solidFill>
                <a:latin typeface="Bookman Old Style" panose="02050604050505020204" pitchFamily="18" charset="0"/>
              </a:rPr>
              <a:t>Шёлк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– драгоценная ткань, секрет которой хранили века.</a:t>
            </a:r>
          </a:p>
        </p:txBody>
      </p:sp>
      <p:sp>
        <p:nvSpPr>
          <p:cNvPr id="11" name="Label card 1">
            <a:extLst>
              <a:ext uri="{FF2B5EF4-FFF2-40B4-BE49-F238E27FC236}">
                <a16:creationId xmlns:a16="http://schemas.microsoft.com/office/drawing/2014/main" id="{E5147A27-A0EC-B62C-6B87-BA4AE290DEE7}"/>
              </a:ext>
            </a:extLst>
          </p:cNvPr>
          <p:cNvSpPr/>
          <p:nvPr/>
        </p:nvSpPr>
        <p:spPr>
          <a:xfrm>
            <a:off x="609600" y="3251200"/>
            <a:ext cx="10972800" cy="1422400"/>
          </a:xfrm>
          <a:prstGeom prst="roundRect">
            <a:avLst>
              <a:gd name="adj" fmla="val 8000"/>
            </a:avLst>
          </a:prstGeom>
          <a:solidFill>
            <a:srgbClr val="F7EE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Invention 1" descr="Изготовление бумаги. Гравюра из трактата Сун Инсина «Тяньгун кайу», 1637 г.">
            <a:extLst>
              <a:ext uri="{FF2B5EF4-FFF2-40B4-BE49-F238E27FC236}">
                <a16:creationId xmlns:a16="http://schemas.microsoft.com/office/drawing/2014/main" id="{D0317DFC-2B6F-B48D-633F-9BB7179BC41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352800"/>
            <a:ext cx="3175000" cy="1219200"/>
          </a:xfrm>
          <a:prstGeom prst="roundRect">
            <a:avLst>
              <a:gd name="adj" fmla="val 5000"/>
            </a:avLst>
          </a:prstGeom>
          <a:ln w="12700">
            <a:solidFill>
              <a:srgbClr val="C79A2E"/>
            </a:solidFill>
          </a:ln>
        </p:spPr>
      </p:pic>
      <p:sp>
        <p:nvSpPr>
          <p:cNvPr id="14" name="Invention text 1">
            <a:extLst>
              <a:ext uri="{FF2B5EF4-FFF2-40B4-BE49-F238E27FC236}">
                <a16:creationId xmlns:a16="http://schemas.microsoft.com/office/drawing/2014/main" id="{99DCF0C5-AF79-FB62-8E78-EA95DA80999A}"/>
              </a:ext>
            </a:extLst>
          </p:cNvPr>
          <p:cNvSpPr txBox="1"/>
          <p:nvPr/>
        </p:nvSpPr>
        <p:spPr>
          <a:xfrm>
            <a:off x="4267200" y="3302000"/>
            <a:ext cx="70612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800" b="1" dirty="0">
                <a:solidFill>
                  <a:srgbClr val="C79A2E"/>
                </a:solidFill>
                <a:latin typeface="Bookman Old Style" panose="02050604050505020204" pitchFamily="18" charset="0"/>
              </a:rPr>
              <a:t>Бумага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– дешёвый материал для письма, заменивший шёлк и бамбук.</a:t>
            </a:r>
          </a:p>
        </p:txBody>
      </p:sp>
      <p:sp>
        <p:nvSpPr>
          <p:cNvPr id="15" name="Label card 2">
            <a:extLst>
              <a:ext uri="{FF2B5EF4-FFF2-40B4-BE49-F238E27FC236}">
                <a16:creationId xmlns:a16="http://schemas.microsoft.com/office/drawing/2014/main" id="{6466199F-2FEC-E97B-1FE2-F77CF36C5EF4}"/>
              </a:ext>
            </a:extLst>
          </p:cNvPr>
          <p:cNvSpPr/>
          <p:nvPr/>
        </p:nvSpPr>
        <p:spPr>
          <a:xfrm>
            <a:off x="609600" y="4826000"/>
            <a:ext cx="10972800" cy="1422400"/>
          </a:xfrm>
          <a:prstGeom prst="roundRect">
            <a:avLst>
              <a:gd name="adj" fmla="val 8000"/>
            </a:avLst>
          </a:prstGeom>
          <a:solidFill>
            <a:srgbClr val="E0F0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Invention 2" descr="Лаковый таз с узором из облаков и драконов из гробницы в Мавандуе, эпоха Западная Хань. Музей провинции Хунань">
            <a:extLst>
              <a:ext uri="{FF2B5EF4-FFF2-40B4-BE49-F238E27FC236}">
                <a16:creationId xmlns:a16="http://schemas.microsoft.com/office/drawing/2014/main" id="{B5C08057-A755-5BAF-7974-F1F3091A4A2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927600"/>
            <a:ext cx="3175000" cy="1219200"/>
          </a:xfrm>
          <a:prstGeom prst="roundRect">
            <a:avLst>
              <a:gd name="adj" fmla="val 5000"/>
            </a:avLst>
          </a:prstGeom>
          <a:ln w="12700">
            <a:solidFill>
              <a:srgbClr val="3D8A5F"/>
            </a:solidFill>
          </a:ln>
        </p:spPr>
      </p:pic>
      <p:sp>
        <p:nvSpPr>
          <p:cNvPr id="18" name="Invention text 2">
            <a:extLst>
              <a:ext uri="{FF2B5EF4-FFF2-40B4-BE49-F238E27FC236}">
                <a16:creationId xmlns:a16="http://schemas.microsoft.com/office/drawing/2014/main" id="{16E6BFE4-483F-0B07-6ED3-CF4C58A10E52}"/>
              </a:ext>
            </a:extLst>
          </p:cNvPr>
          <p:cNvSpPr txBox="1"/>
          <p:nvPr/>
        </p:nvSpPr>
        <p:spPr>
          <a:xfrm>
            <a:off x="4267200" y="4876800"/>
            <a:ext cx="7061200" cy="1320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800" b="1" dirty="0">
                <a:solidFill>
                  <a:srgbClr val="3D8A5F"/>
                </a:solidFill>
                <a:latin typeface="Bookman Old Style" panose="02050604050505020204" pitchFamily="18" charset="0"/>
              </a:rPr>
              <a:t>Лак</a:t>
            </a:r>
            <a:r>
              <a:rPr lang="ru-RU" sz="2500" dirty="0">
                <a:solidFill>
                  <a:srgbClr val="2A2622"/>
                </a:solidFill>
                <a:latin typeface="Calibri" panose="020F0502020204030204" pitchFamily="34" charset="0"/>
              </a:rPr>
              <a:t> – прочное и красивое покрытие для изделий.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2B9D4952-80CF-C62C-4B94-60E2F121AA3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377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B45EFC0-9A53-241A-2656-E49F1A36E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A2622"/>
                </a:solidFill>
                <a:latin typeface="Bookman Old Style" panose="02050604050505020204" pitchFamily="18" charset="0"/>
              </a:rPr>
              <a:t>Великие изобретения </a:t>
            </a:r>
            <a:r>
              <a:rPr lang="ru-RU" sz="3800" dirty="0">
                <a:solidFill>
                  <a:srgbClr val="C0392B"/>
                </a:solidFill>
                <a:latin typeface="Bookman Old Style" panose="02050604050505020204" pitchFamily="18" charset="0"/>
              </a:rPr>
              <a:t>Китая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0C774EAF-0A22-61E3-387E-81A05C3E2EDF}"/>
              </a:ext>
            </a:extLst>
          </p:cNvPr>
          <p:cNvSpPr/>
          <p:nvPr/>
        </p:nvSpPr>
        <p:spPr>
          <a:xfrm>
            <a:off x="609600" y="905764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2FA4754-3C63-AEB6-E4E7-9310DD123474}"/>
              </a:ext>
            </a:extLst>
          </p:cNvPr>
          <p:cNvCxnSpPr/>
          <p:nvPr/>
        </p:nvCxnSpPr>
        <p:spPr>
          <a:xfrm>
            <a:off x="1041400" y="1007364"/>
            <a:ext cx="2032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BF293159-BB0A-4BF1-2A6C-D9406D4C1746}"/>
              </a:ext>
            </a:extLst>
          </p:cNvPr>
          <p:cNvSpPr/>
          <p:nvPr/>
        </p:nvSpPr>
        <p:spPr>
          <a:xfrm>
            <a:off x="3124200" y="969264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CEA12E0D-DC58-11D6-6E95-6C1E585773B5}"/>
              </a:ext>
            </a:extLst>
          </p:cNvPr>
          <p:cNvSpPr txBox="1"/>
          <p:nvPr/>
        </p:nvSpPr>
        <p:spPr>
          <a:xfrm>
            <a:off x="3276600" y="829564"/>
            <a:ext cx="83058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2200" i="1" dirty="0">
                <a:solidFill>
                  <a:srgbClr val="3D8A5F"/>
                </a:solidFill>
                <a:latin typeface="Bookman Old Style" panose="02050604050505020204" pitchFamily="18" charset="0"/>
              </a:rPr>
              <a:t>Технологии для войны и мира</a:t>
            </a:r>
          </a:p>
        </p:txBody>
      </p:sp>
      <p:sp>
        <p:nvSpPr>
          <p:cNvPr id="7" name="Gunpowder">
            <a:extLst>
              <a:ext uri="{FF2B5EF4-FFF2-40B4-BE49-F238E27FC236}">
                <a16:creationId xmlns:a16="http://schemas.microsoft.com/office/drawing/2014/main" id="{88E67260-6D9E-549E-1CED-CDEE988B7C10}"/>
              </a:ext>
            </a:extLst>
          </p:cNvPr>
          <p:cNvSpPr txBox="1"/>
          <p:nvPr/>
        </p:nvSpPr>
        <p:spPr>
          <a:xfrm>
            <a:off x="609600" y="1342644"/>
            <a:ext cx="3175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C0392B"/>
                </a:solidFill>
                <a:latin typeface="Bookman Old Style" panose="02050604050505020204" pitchFamily="18" charset="0"/>
              </a:rPr>
              <a:t>Порох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– сначала для фейерверков, потом для оружия.</a:t>
            </a:r>
          </a:p>
        </p:txBody>
      </p:sp>
      <p:sp>
        <p:nvSpPr>
          <p:cNvPr id="8" name="Wujing Zongyao gunpowder mount">
            <a:extLst>
              <a:ext uri="{FF2B5EF4-FFF2-40B4-BE49-F238E27FC236}">
                <a16:creationId xmlns:a16="http://schemas.microsoft.com/office/drawing/2014/main" id="{B5B140EA-8C09-59FE-201A-20C5E8F360ED}"/>
              </a:ext>
            </a:extLst>
          </p:cNvPr>
          <p:cNvSpPr/>
          <p:nvPr/>
        </p:nvSpPr>
        <p:spPr>
          <a:xfrm>
            <a:off x="3937000" y="1291844"/>
            <a:ext cx="2159000" cy="1603059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CCD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Wujing Zongyao gunpowder" descr="Рецепт пороха в военном трактате «У цзин цзунъяо», 1044 г. (эпоха Сун)">
            <a:extLst>
              <a:ext uri="{FF2B5EF4-FFF2-40B4-BE49-F238E27FC236}">
                <a16:creationId xmlns:a16="http://schemas.microsoft.com/office/drawing/2014/main" id="{313B93F5-F515-6D47-4E2C-AE6D9209077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00" y="1368044"/>
            <a:ext cx="2006600" cy="1450659"/>
          </a:xfrm>
          <a:prstGeom prst="rect">
            <a:avLst/>
          </a:prstGeom>
        </p:spPr>
      </p:pic>
      <p:sp>
        <p:nvSpPr>
          <p:cNvPr id="11" name="Compass">
            <a:extLst>
              <a:ext uri="{FF2B5EF4-FFF2-40B4-BE49-F238E27FC236}">
                <a16:creationId xmlns:a16="http://schemas.microsoft.com/office/drawing/2014/main" id="{D52EE267-3419-E424-2106-10FD2ACA88B6}"/>
              </a:ext>
            </a:extLst>
          </p:cNvPr>
          <p:cNvSpPr txBox="1"/>
          <p:nvPr/>
        </p:nvSpPr>
        <p:spPr>
          <a:xfrm>
            <a:off x="609600" y="3577844"/>
            <a:ext cx="3175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3D8A5F"/>
                </a:solidFill>
                <a:latin typeface="Bookman Old Style" panose="02050604050505020204" pitchFamily="18" charset="0"/>
              </a:rPr>
              <a:t>Компас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– прибор для определения сторон света.</a:t>
            </a:r>
          </a:p>
        </p:txBody>
      </p:sp>
      <p:sp>
        <p:nvSpPr>
          <p:cNvPr id="12" name="Compass plate">
            <a:extLst>
              <a:ext uri="{FF2B5EF4-FFF2-40B4-BE49-F238E27FC236}">
                <a16:creationId xmlns:a16="http://schemas.microsoft.com/office/drawing/2014/main" id="{431F3A6A-C1C2-A564-00E8-27E5FA74892F}"/>
              </a:ext>
            </a:extLst>
          </p:cNvPr>
          <p:cNvSpPr/>
          <p:nvPr/>
        </p:nvSpPr>
        <p:spPr>
          <a:xfrm>
            <a:off x="3937000" y="3527044"/>
            <a:ext cx="2159000" cy="2822956"/>
          </a:xfrm>
          <a:prstGeom prst="roundRect">
            <a:avLst>
              <a:gd name="adj" fmla="val 4000"/>
            </a:avLst>
          </a:prstGeom>
          <a:solidFill>
            <a:srgbClr val="F2EAD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Sinan compass model" descr="Модель древнекитайского компаса «сынань» — магнитная «ложка» на бронзовой доске (современная реконструкция)">
            <a:extLst>
              <a:ext uri="{FF2B5EF4-FFF2-40B4-BE49-F238E27FC236}">
                <a16:creationId xmlns:a16="http://schemas.microsoft.com/office/drawing/2014/main" id="{CEB82477-4C73-405E-CF73-5EB61B7795B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4371255"/>
            <a:ext cx="1955800" cy="1058333"/>
          </a:xfrm>
          <a:prstGeom prst="roundRect">
            <a:avLst>
              <a:gd name="adj" fmla="val 4000"/>
            </a:avLst>
          </a:prstGeom>
          <a:ln w="9525">
            <a:solidFill>
              <a:srgbClr val="3D8A5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Herrmann - Silk Road mount">
            <a:extLst>
              <a:ext uri="{FF2B5EF4-FFF2-40B4-BE49-F238E27FC236}">
                <a16:creationId xmlns:a16="http://schemas.microsoft.com/office/drawing/2014/main" id="{8FC6CC72-485A-7F66-0C9D-C1B29D64FAAA}"/>
              </a:ext>
            </a:extLst>
          </p:cNvPr>
          <p:cNvSpPr/>
          <p:nvPr/>
        </p:nvSpPr>
        <p:spPr>
          <a:xfrm>
            <a:off x="6400800" y="1342644"/>
            <a:ext cx="5181600" cy="301413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CCDB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Herrmann - Silk Road" descr="А. Херрманн. Китай в Центральной Азии, 114 г. до н. э. — 127 г. н. э. (пути Великого шёлкового пути). «Исторический и коммерческий атлас Китая», 1935">
            <a:extLst>
              <a:ext uri="{FF2B5EF4-FFF2-40B4-BE49-F238E27FC236}">
                <a16:creationId xmlns:a16="http://schemas.microsoft.com/office/drawing/2014/main" id="{B17B634E-B922-6E84-189B-FCFF3E816F7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1444244"/>
            <a:ext cx="4978400" cy="2810933"/>
          </a:xfrm>
          <a:prstGeom prst="rect">
            <a:avLst/>
          </a:prstGeom>
        </p:spPr>
      </p:pic>
      <p:sp>
        <p:nvSpPr>
          <p:cNvPr id="18" name="Silk Road">
            <a:extLst>
              <a:ext uri="{FF2B5EF4-FFF2-40B4-BE49-F238E27FC236}">
                <a16:creationId xmlns:a16="http://schemas.microsoft.com/office/drawing/2014/main" id="{FF8F5AF3-4713-3DBC-35E6-A47D0B2DDBAB}"/>
              </a:ext>
            </a:extLst>
          </p:cNvPr>
          <p:cNvSpPr txBox="1"/>
          <p:nvPr/>
        </p:nvSpPr>
        <p:spPr>
          <a:xfrm>
            <a:off x="6502400" y="4949444"/>
            <a:ext cx="50800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C79A2E"/>
                </a:solidFill>
                <a:latin typeface="Bookman Old Style" panose="02050604050505020204" pitchFamily="18" charset="0"/>
              </a:rPr>
              <a:t>Великий шёлковый путь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– торговый путь, связывавший Китай с другими странами.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1399C01B-F1A2-A1BC-9E3B-E534A9EA9A9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966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2ADFAE5-7864-47AA-C824-30366BF4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2A2622"/>
                </a:solidFill>
                <a:latin typeface="Bookman Old Style" panose="02050604050505020204" pitchFamily="18" charset="0"/>
              </a:rPr>
              <a:t>Возвращаемся к главному вопросу</a:t>
            </a:r>
          </a:p>
        </p:txBody>
      </p:sp>
      <p:grpSp>
        <p:nvGrpSpPr>
          <p:cNvPr id="12" name="Lotus rosette">
            <a:extLst>
              <a:ext uri="{FF2B5EF4-FFF2-40B4-BE49-F238E27FC236}">
                <a16:creationId xmlns:a16="http://schemas.microsoft.com/office/drawing/2014/main" id="{695B7823-03E3-49E5-1851-2EE212A29B77}"/>
              </a:ext>
            </a:extLst>
          </p:cNvPr>
          <p:cNvGrpSpPr/>
          <p:nvPr/>
        </p:nvGrpSpPr>
        <p:grpSpPr>
          <a:xfrm>
            <a:off x="596900" y="864108"/>
            <a:ext cx="228600" cy="228600"/>
            <a:chOff x="596900" y="864108"/>
            <a:chExt cx="228600" cy="228600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1741BCDC-A4A9-5467-5BD5-935F54DE09B1}"/>
                </a:ext>
              </a:extLst>
            </p:cNvPr>
            <p:cNvSpPr/>
            <p:nvPr/>
          </p:nvSpPr>
          <p:spPr>
            <a:xfrm>
              <a:off x="722630" y="955548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C6A3CEF6-DA58-C1E1-0214-EC26E3C765A3}"/>
                </a:ext>
              </a:extLst>
            </p:cNvPr>
            <p:cNvSpPr/>
            <p:nvPr/>
          </p:nvSpPr>
          <p:spPr>
            <a:xfrm rot="2700000">
              <a:off x="704217" y="1000000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1899CA79-1FB0-AF10-D0E2-A8C2E59048AF}"/>
                </a:ext>
              </a:extLst>
            </p:cNvPr>
            <p:cNvSpPr/>
            <p:nvPr/>
          </p:nvSpPr>
          <p:spPr>
            <a:xfrm rot="5400000">
              <a:off x="659765" y="1018413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1C0E6539-6E5B-3443-88DF-007ABD13EB51}"/>
                </a:ext>
              </a:extLst>
            </p:cNvPr>
            <p:cNvSpPr/>
            <p:nvPr/>
          </p:nvSpPr>
          <p:spPr>
            <a:xfrm rot="8100000">
              <a:off x="615313" y="1000000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0ECFF25B-88B8-29EA-DD60-EC015EB20608}"/>
                </a:ext>
              </a:extLst>
            </p:cNvPr>
            <p:cNvSpPr/>
            <p:nvPr/>
          </p:nvSpPr>
          <p:spPr>
            <a:xfrm rot="10800000">
              <a:off x="596900" y="955548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D14FE700-346A-710E-3ECC-5E89AC27572E}"/>
                </a:ext>
              </a:extLst>
            </p:cNvPr>
            <p:cNvSpPr/>
            <p:nvPr/>
          </p:nvSpPr>
          <p:spPr>
            <a:xfrm rot="13500000">
              <a:off x="615313" y="911096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1AF8987E-00E2-789D-58F4-931E032AD6DB}"/>
                </a:ext>
              </a:extLst>
            </p:cNvPr>
            <p:cNvSpPr/>
            <p:nvPr/>
          </p:nvSpPr>
          <p:spPr>
            <a:xfrm rot="16200000">
              <a:off x="659765" y="892683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FD2FE69D-682B-FCC9-6DF1-EB7E101952B6}"/>
                </a:ext>
              </a:extLst>
            </p:cNvPr>
            <p:cNvSpPr/>
            <p:nvPr/>
          </p:nvSpPr>
          <p:spPr>
            <a:xfrm rot="18900000">
              <a:off x="704217" y="911096"/>
              <a:ext cx="102870" cy="45720"/>
            </a:xfrm>
            <a:prstGeom prst="ellipse">
              <a:avLst/>
            </a:prstGeom>
            <a:solidFill>
              <a:srgbClr val="B2457A">
                <a:alpha val="85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7402C695-A82F-CCC7-CCA3-832FEACDFF00}"/>
                </a:ext>
              </a:extLst>
            </p:cNvPr>
            <p:cNvSpPr/>
            <p:nvPr/>
          </p:nvSpPr>
          <p:spPr>
            <a:xfrm>
              <a:off x="686054" y="953262"/>
              <a:ext cx="50292" cy="50292"/>
            </a:xfrm>
            <a:prstGeom prst="ellipse">
              <a:avLst/>
            </a:prstGeom>
            <a:solidFill>
              <a:srgbClr val="D982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" name="Rule">
            <a:extLst>
              <a:ext uri="{FF2B5EF4-FFF2-40B4-BE49-F238E27FC236}">
                <a16:creationId xmlns:a16="http://schemas.microsoft.com/office/drawing/2014/main" id="{63621DB3-7FD3-AA40-6CD4-8B6D94C72EF2}"/>
              </a:ext>
            </a:extLst>
          </p:cNvPr>
          <p:cNvCxnSpPr/>
          <p:nvPr/>
        </p:nvCxnSpPr>
        <p:spPr>
          <a:xfrm>
            <a:off x="889000" y="978408"/>
            <a:ext cx="1524000" cy="0"/>
          </a:xfrm>
          <a:prstGeom prst="line">
            <a:avLst/>
          </a:prstGeom>
          <a:ln w="9525">
            <a:solidFill>
              <a:srgbClr val="D982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Marker">
            <a:extLst>
              <a:ext uri="{FF2B5EF4-FFF2-40B4-BE49-F238E27FC236}">
                <a16:creationId xmlns:a16="http://schemas.microsoft.com/office/drawing/2014/main" id="{C74AF4C5-7997-3683-7600-EDCADD1C17F1}"/>
              </a:ext>
            </a:extLst>
          </p:cNvPr>
          <p:cNvSpPr/>
          <p:nvPr/>
        </p:nvSpPr>
        <p:spPr>
          <a:xfrm>
            <a:off x="2451100" y="940308"/>
            <a:ext cx="76200" cy="76200"/>
          </a:xfrm>
          <a:prstGeom prst="ellipse">
            <a:avLst/>
          </a:prstGeom>
          <a:solidFill>
            <a:srgbClr val="177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Key-fret">
            <a:extLst>
              <a:ext uri="{FF2B5EF4-FFF2-40B4-BE49-F238E27FC236}">
                <a16:creationId xmlns:a16="http://schemas.microsoft.com/office/drawing/2014/main" id="{DA6C14C0-5662-E9D5-D96F-20CE60AFCC9B}"/>
              </a:ext>
            </a:extLst>
          </p:cNvPr>
          <p:cNvSpPr/>
          <p:nvPr/>
        </p:nvSpPr>
        <p:spPr>
          <a:xfrm>
            <a:off x="4191000" y="876808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Rule">
            <a:extLst>
              <a:ext uri="{FF2B5EF4-FFF2-40B4-BE49-F238E27FC236}">
                <a16:creationId xmlns:a16="http://schemas.microsoft.com/office/drawing/2014/main" id="{F1ACB082-B73B-89EB-6422-2F1BD2CC61FC}"/>
              </a:ext>
            </a:extLst>
          </p:cNvPr>
          <p:cNvCxnSpPr/>
          <p:nvPr/>
        </p:nvCxnSpPr>
        <p:spPr>
          <a:xfrm>
            <a:off x="4622800" y="978408"/>
            <a:ext cx="1524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eal dot">
            <a:extLst>
              <a:ext uri="{FF2B5EF4-FFF2-40B4-BE49-F238E27FC236}">
                <a16:creationId xmlns:a16="http://schemas.microsoft.com/office/drawing/2014/main" id="{10E1E4E0-B3C6-C657-5A22-BF0DF3B4FD8A}"/>
              </a:ext>
            </a:extLst>
          </p:cNvPr>
          <p:cNvSpPr/>
          <p:nvPr/>
        </p:nvSpPr>
        <p:spPr>
          <a:xfrm>
            <a:off x="6197600" y="940308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Question card">
            <a:extLst>
              <a:ext uri="{FF2B5EF4-FFF2-40B4-BE49-F238E27FC236}">
                <a16:creationId xmlns:a16="http://schemas.microsoft.com/office/drawing/2014/main" id="{5E7890DF-0BC5-576C-D5CB-AD3ECC68C872}"/>
              </a:ext>
            </a:extLst>
          </p:cNvPr>
          <p:cNvSpPr/>
          <p:nvPr/>
        </p:nvSpPr>
        <p:spPr>
          <a:xfrm>
            <a:off x="609600" y="1320800"/>
            <a:ext cx="10972800" cy="1117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CDB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Question bar">
            <a:extLst>
              <a:ext uri="{FF2B5EF4-FFF2-40B4-BE49-F238E27FC236}">
                <a16:creationId xmlns:a16="http://schemas.microsoft.com/office/drawing/2014/main" id="{ED59C724-76FA-A161-BC7A-B720E4B6539B}"/>
              </a:ext>
            </a:extLst>
          </p:cNvPr>
          <p:cNvSpPr/>
          <p:nvPr/>
        </p:nvSpPr>
        <p:spPr>
          <a:xfrm>
            <a:off x="787400" y="1498600"/>
            <a:ext cx="63500" cy="762000"/>
          </a:xfrm>
          <a:prstGeom prst="rect">
            <a:avLst/>
          </a:prstGeom>
          <a:solidFill>
            <a:srgbClr val="D982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Question bar 2">
            <a:extLst>
              <a:ext uri="{FF2B5EF4-FFF2-40B4-BE49-F238E27FC236}">
                <a16:creationId xmlns:a16="http://schemas.microsoft.com/office/drawing/2014/main" id="{C870D622-4D89-3B5F-22AF-7ED71D698F5F}"/>
              </a:ext>
            </a:extLst>
          </p:cNvPr>
          <p:cNvSpPr/>
          <p:nvPr/>
        </p:nvSpPr>
        <p:spPr>
          <a:xfrm>
            <a:off x="11341100" y="1498600"/>
            <a:ext cx="63500" cy="7620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Key question">
            <a:extLst>
              <a:ext uri="{FF2B5EF4-FFF2-40B4-BE49-F238E27FC236}">
                <a16:creationId xmlns:a16="http://schemas.microsoft.com/office/drawing/2014/main" id="{17F73D1F-A795-D7A3-9922-E321B09AC335}"/>
              </a:ext>
            </a:extLst>
          </p:cNvPr>
          <p:cNvSpPr txBox="1"/>
          <p:nvPr/>
        </p:nvSpPr>
        <p:spPr>
          <a:xfrm>
            <a:off x="1066800" y="1320800"/>
            <a:ext cx="10058400" cy="1117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i="1" dirty="0">
                <a:solidFill>
                  <a:srgbClr val="2A2622"/>
                </a:solidFill>
                <a:latin typeface="Bookman Old Style" panose="02050604050505020204" pitchFamily="18" charset="0"/>
              </a:rPr>
              <a:t>Какие великие открытия и учения древних индийцев и китайцев до сих пор влияют на нашу жизнь?</a:t>
            </a:r>
          </a:p>
        </p:txBody>
      </p:sp>
      <p:sp>
        <p:nvSpPr>
          <p:cNvPr id="22" name="Gifts head">
            <a:extLst>
              <a:ext uri="{FF2B5EF4-FFF2-40B4-BE49-F238E27FC236}">
                <a16:creationId xmlns:a16="http://schemas.microsoft.com/office/drawing/2014/main" id="{3F9F904D-BB0B-BD4B-44A1-ADF0ABB771E8}"/>
              </a:ext>
            </a:extLst>
          </p:cNvPr>
          <p:cNvSpPr txBox="1"/>
          <p:nvPr/>
        </p:nvSpPr>
        <p:spPr>
          <a:xfrm>
            <a:off x="609600" y="2616200"/>
            <a:ext cx="10972800" cy="43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dirty="0">
                <a:solidFill>
                  <a:srgbClr val="177E89"/>
                </a:solidFill>
                <a:latin typeface="Bookman Old Style" panose="02050604050505020204" pitchFamily="18" charset="0"/>
              </a:rPr>
              <a:t>Народы Древней Индии и Китая подарили миру:</a:t>
            </a:r>
          </a:p>
        </p:txBody>
      </p:sp>
      <p:sp>
        <p:nvSpPr>
          <p:cNvPr id="23" name="Gift card 1">
            <a:extLst>
              <a:ext uri="{FF2B5EF4-FFF2-40B4-BE49-F238E27FC236}">
                <a16:creationId xmlns:a16="http://schemas.microsoft.com/office/drawing/2014/main" id="{47CB6322-F9BA-419B-5A28-14FFCEB5EE51}"/>
              </a:ext>
            </a:extLst>
          </p:cNvPr>
          <p:cNvSpPr/>
          <p:nvPr/>
        </p:nvSpPr>
        <p:spPr>
          <a:xfrm>
            <a:off x="609600" y="3200400"/>
            <a:ext cx="5384800" cy="1422400"/>
          </a:xfrm>
          <a:prstGeom prst="roundRect">
            <a:avLst>
              <a:gd name="adj" fmla="val 8000"/>
            </a:avLst>
          </a:prstGeom>
          <a:solidFill>
            <a:srgbClr val="FCEB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Gift bar 1">
            <a:extLst>
              <a:ext uri="{FF2B5EF4-FFF2-40B4-BE49-F238E27FC236}">
                <a16:creationId xmlns:a16="http://schemas.microsoft.com/office/drawing/2014/main" id="{39E35822-A26A-8B29-A3D4-ED097CE69A4A}"/>
              </a:ext>
            </a:extLst>
          </p:cNvPr>
          <p:cNvSpPr/>
          <p:nvPr/>
        </p:nvSpPr>
        <p:spPr>
          <a:xfrm>
            <a:off x="787400" y="3403600"/>
            <a:ext cx="63500" cy="1016000"/>
          </a:xfrm>
          <a:prstGeom prst="rect">
            <a:avLst/>
          </a:prstGeom>
          <a:solidFill>
            <a:srgbClr val="D982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Gift 1">
            <a:extLst>
              <a:ext uri="{FF2B5EF4-FFF2-40B4-BE49-F238E27FC236}">
                <a16:creationId xmlns:a16="http://schemas.microsoft.com/office/drawing/2014/main" id="{972C2518-CE1F-5147-EADF-5ED8E133421C}"/>
              </a:ext>
            </a:extLst>
          </p:cNvPr>
          <p:cNvSpPr txBox="1"/>
          <p:nvPr/>
        </p:nvSpPr>
        <p:spPr>
          <a:xfrm>
            <a:off x="1016000" y="3200400"/>
            <a:ext cx="48260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D9822B"/>
                </a:solidFill>
                <a:latin typeface="True"/>
              </a:rPr>
              <a:t>Религии и учения: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буддизм, индуизм, конфуцианство</a:t>
            </a:r>
          </a:p>
        </p:txBody>
      </p:sp>
      <p:sp>
        <p:nvSpPr>
          <p:cNvPr id="26" name="Gift card 2">
            <a:extLst>
              <a:ext uri="{FF2B5EF4-FFF2-40B4-BE49-F238E27FC236}">
                <a16:creationId xmlns:a16="http://schemas.microsoft.com/office/drawing/2014/main" id="{A42915A9-A1A1-510D-EF49-2046BBD83953}"/>
              </a:ext>
            </a:extLst>
          </p:cNvPr>
          <p:cNvSpPr/>
          <p:nvPr/>
        </p:nvSpPr>
        <p:spPr>
          <a:xfrm>
            <a:off x="6197600" y="3200400"/>
            <a:ext cx="5384800" cy="1422400"/>
          </a:xfrm>
          <a:prstGeom prst="roundRect">
            <a:avLst>
              <a:gd name="adj" fmla="val 8000"/>
            </a:avLst>
          </a:prstGeom>
          <a:solidFill>
            <a:srgbClr val="DAEFF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Gift bar 2">
            <a:extLst>
              <a:ext uri="{FF2B5EF4-FFF2-40B4-BE49-F238E27FC236}">
                <a16:creationId xmlns:a16="http://schemas.microsoft.com/office/drawing/2014/main" id="{ECD60619-60B1-BCAE-2D7D-BE6193BD87EC}"/>
              </a:ext>
            </a:extLst>
          </p:cNvPr>
          <p:cNvSpPr/>
          <p:nvPr/>
        </p:nvSpPr>
        <p:spPr>
          <a:xfrm>
            <a:off x="6375400" y="3403600"/>
            <a:ext cx="63500" cy="1016000"/>
          </a:xfrm>
          <a:prstGeom prst="rect">
            <a:avLst/>
          </a:prstGeom>
          <a:solidFill>
            <a:srgbClr val="177E8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Gift 2">
            <a:extLst>
              <a:ext uri="{FF2B5EF4-FFF2-40B4-BE49-F238E27FC236}">
                <a16:creationId xmlns:a16="http://schemas.microsoft.com/office/drawing/2014/main" id="{68A0895C-669C-8D59-B35D-504873C8ACCD}"/>
              </a:ext>
            </a:extLst>
          </p:cNvPr>
          <p:cNvSpPr txBox="1"/>
          <p:nvPr/>
        </p:nvSpPr>
        <p:spPr>
          <a:xfrm>
            <a:off x="6604000" y="3200400"/>
            <a:ext cx="48260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177E89"/>
                </a:solidFill>
                <a:latin typeface="True"/>
              </a:rPr>
              <a:t>Научные открытия: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цифры с нулём, десятичные дроби</a:t>
            </a:r>
          </a:p>
        </p:txBody>
      </p:sp>
      <p:sp>
        <p:nvSpPr>
          <p:cNvPr id="29" name="Gift card 3">
            <a:extLst>
              <a:ext uri="{FF2B5EF4-FFF2-40B4-BE49-F238E27FC236}">
                <a16:creationId xmlns:a16="http://schemas.microsoft.com/office/drawing/2014/main" id="{ED51E153-199F-99AA-3CF4-81D21E85235C}"/>
              </a:ext>
            </a:extLst>
          </p:cNvPr>
          <p:cNvSpPr/>
          <p:nvPr/>
        </p:nvSpPr>
        <p:spPr>
          <a:xfrm>
            <a:off x="609600" y="4775200"/>
            <a:ext cx="5384800" cy="1422400"/>
          </a:xfrm>
          <a:prstGeom prst="roundRect">
            <a:avLst>
              <a:gd name="adj" fmla="val 8000"/>
            </a:avLst>
          </a:prstGeom>
          <a:solidFill>
            <a:srgbClr val="F8E2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Gift bar 3">
            <a:extLst>
              <a:ext uri="{FF2B5EF4-FFF2-40B4-BE49-F238E27FC236}">
                <a16:creationId xmlns:a16="http://schemas.microsoft.com/office/drawing/2014/main" id="{D6D48659-A064-9721-0DB5-48D603CBEAE8}"/>
              </a:ext>
            </a:extLst>
          </p:cNvPr>
          <p:cNvSpPr/>
          <p:nvPr/>
        </p:nvSpPr>
        <p:spPr>
          <a:xfrm>
            <a:off x="787400" y="4978400"/>
            <a:ext cx="63500" cy="10160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Gift 3">
            <a:extLst>
              <a:ext uri="{FF2B5EF4-FFF2-40B4-BE49-F238E27FC236}">
                <a16:creationId xmlns:a16="http://schemas.microsoft.com/office/drawing/2014/main" id="{CA240944-9ECF-1870-07CF-A56294A2BD23}"/>
              </a:ext>
            </a:extLst>
          </p:cNvPr>
          <p:cNvSpPr txBox="1"/>
          <p:nvPr/>
        </p:nvSpPr>
        <p:spPr>
          <a:xfrm>
            <a:off x="1016000" y="4775200"/>
            <a:ext cx="48260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C0392B"/>
                </a:solidFill>
                <a:latin typeface="True"/>
              </a:rPr>
              <a:t>Медицину: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акупунктура (иглоукалывание)</a:t>
            </a:r>
          </a:p>
        </p:txBody>
      </p:sp>
      <p:sp>
        <p:nvSpPr>
          <p:cNvPr id="32" name="Gift card 4">
            <a:extLst>
              <a:ext uri="{FF2B5EF4-FFF2-40B4-BE49-F238E27FC236}">
                <a16:creationId xmlns:a16="http://schemas.microsoft.com/office/drawing/2014/main" id="{0A150AB9-C46C-1C5C-B710-477E684BF0C2}"/>
              </a:ext>
            </a:extLst>
          </p:cNvPr>
          <p:cNvSpPr/>
          <p:nvPr/>
        </p:nvSpPr>
        <p:spPr>
          <a:xfrm>
            <a:off x="6197600" y="4775200"/>
            <a:ext cx="5384800" cy="1422400"/>
          </a:xfrm>
          <a:prstGeom prst="roundRect">
            <a:avLst>
              <a:gd name="adj" fmla="val 8000"/>
            </a:avLst>
          </a:prstGeom>
          <a:solidFill>
            <a:srgbClr val="E0F0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Gift bar 4">
            <a:extLst>
              <a:ext uri="{FF2B5EF4-FFF2-40B4-BE49-F238E27FC236}">
                <a16:creationId xmlns:a16="http://schemas.microsoft.com/office/drawing/2014/main" id="{337D1996-DDC5-936D-D589-97DE39DA2E31}"/>
              </a:ext>
            </a:extLst>
          </p:cNvPr>
          <p:cNvSpPr/>
          <p:nvPr/>
        </p:nvSpPr>
        <p:spPr>
          <a:xfrm>
            <a:off x="6375400" y="4978400"/>
            <a:ext cx="63500" cy="1016000"/>
          </a:xfrm>
          <a:prstGeom prst="rect">
            <a:avLst/>
          </a:prstGeom>
          <a:solidFill>
            <a:srgbClr val="3D8A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Gift 4">
            <a:extLst>
              <a:ext uri="{FF2B5EF4-FFF2-40B4-BE49-F238E27FC236}">
                <a16:creationId xmlns:a16="http://schemas.microsoft.com/office/drawing/2014/main" id="{673E58B9-9E45-5586-D963-3FD5DAEC451A}"/>
              </a:ext>
            </a:extLst>
          </p:cNvPr>
          <p:cNvSpPr txBox="1"/>
          <p:nvPr/>
        </p:nvSpPr>
        <p:spPr>
          <a:xfrm>
            <a:off x="6604000" y="4775200"/>
            <a:ext cx="48260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dirty="0">
                <a:solidFill>
                  <a:srgbClr val="3D8A5F"/>
                </a:solidFill>
                <a:latin typeface="True"/>
              </a:rPr>
              <a:t>Технические изобретения:</a:t>
            </a:r>
            <a:r>
              <a:rPr lang="ru-RU" sz="2400" dirty="0">
                <a:solidFill>
                  <a:srgbClr val="2A2622"/>
                </a:solidFill>
                <a:latin typeface="Calibri" panose="020F0502020204030204" pitchFamily="34" charset="0"/>
              </a:rPr>
              <a:t> бумага, порох, компас, шёлк</a:t>
            </a:r>
          </a:p>
        </p:txBody>
      </p:sp>
      <p:sp>
        <p:nvSpPr>
          <p:cNvPr id="35" name="Signature 100ballnik.com">
            <a:extLst>
              <a:ext uri="{FF2B5EF4-FFF2-40B4-BE49-F238E27FC236}">
                <a16:creationId xmlns:a16="http://schemas.microsoft.com/office/drawing/2014/main" id="{BDF6F6CB-B2E9-AD76-33BE-3C2B4A4EDD7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8207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DE41065-A737-187A-533D-E17A52C7A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6604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A2622"/>
                </a:solidFill>
                <a:latin typeface="Bookman Old Style" panose="02050604050505020204" pitchFamily="18" charset="0"/>
              </a:rPr>
              <a:t>Домашнее задание</a:t>
            </a:r>
          </a:p>
        </p:txBody>
      </p:sp>
      <p:sp>
        <p:nvSpPr>
          <p:cNvPr id="3" name="Key-fret">
            <a:extLst>
              <a:ext uri="{FF2B5EF4-FFF2-40B4-BE49-F238E27FC236}">
                <a16:creationId xmlns:a16="http://schemas.microsoft.com/office/drawing/2014/main" id="{448EFBBF-C307-7FA4-160C-1F18804726AA}"/>
              </a:ext>
            </a:extLst>
          </p:cNvPr>
          <p:cNvSpPr/>
          <p:nvPr/>
        </p:nvSpPr>
        <p:spPr>
          <a:xfrm>
            <a:off x="609600" y="1010920"/>
            <a:ext cx="381001" cy="101601"/>
          </a:xfrm>
          <a:custGeom>
            <a:avLst/>
            <a:gdLst/>
            <a:ahLst/>
            <a:cxnLst/>
            <a:rect l="0" t="0" r="0" b="0"/>
            <a:pathLst>
              <a:path w="381001" h="101601">
                <a:moveTo>
                  <a:pt x="0" y="101600"/>
                </a:moveTo>
                <a:lnTo>
                  <a:pt x="0" y="0"/>
                </a:lnTo>
                <a:lnTo>
                  <a:pt x="101600" y="0"/>
                </a:lnTo>
                <a:lnTo>
                  <a:pt x="101600" y="76200"/>
                </a:lnTo>
                <a:lnTo>
                  <a:pt x="50800" y="76200"/>
                </a:lnTo>
                <a:lnTo>
                  <a:pt x="50800" y="50800"/>
                </a:lnTo>
                <a:lnTo>
                  <a:pt x="76200" y="50800"/>
                </a:lnTo>
                <a:lnTo>
                  <a:pt x="76200" y="25400"/>
                </a:lnTo>
                <a:lnTo>
                  <a:pt x="25400" y="25400"/>
                </a:lnTo>
                <a:lnTo>
                  <a:pt x="25400" y="101600"/>
                </a:lnTo>
                <a:lnTo>
                  <a:pt x="127000" y="101600"/>
                </a:lnTo>
                <a:lnTo>
                  <a:pt x="127000" y="0"/>
                </a:lnTo>
                <a:lnTo>
                  <a:pt x="228600" y="0"/>
                </a:lnTo>
                <a:lnTo>
                  <a:pt x="228600" y="76200"/>
                </a:lnTo>
                <a:lnTo>
                  <a:pt x="177800" y="76200"/>
                </a:lnTo>
                <a:lnTo>
                  <a:pt x="177800" y="50800"/>
                </a:lnTo>
                <a:lnTo>
                  <a:pt x="203200" y="50800"/>
                </a:lnTo>
                <a:lnTo>
                  <a:pt x="203200" y="25400"/>
                </a:lnTo>
                <a:lnTo>
                  <a:pt x="152400" y="25400"/>
                </a:lnTo>
                <a:lnTo>
                  <a:pt x="152400" y="101600"/>
                </a:lnTo>
                <a:lnTo>
                  <a:pt x="254000" y="101600"/>
                </a:lnTo>
                <a:lnTo>
                  <a:pt x="254000" y="0"/>
                </a:lnTo>
                <a:lnTo>
                  <a:pt x="355600" y="0"/>
                </a:lnTo>
                <a:lnTo>
                  <a:pt x="355600" y="76200"/>
                </a:lnTo>
                <a:lnTo>
                  <a:pt x="304800" y="76200"/>
                </a:lnTo>
                <a:lnTo>
                  <a:pt x="304800" y="50800"/>
                </a:lnTo>
                <a:lnTo>
                  <a:pt x="330200" y="50800"/>
                </a:lnTo>
                <a:lnTo>
                  <a:pt x="330200" y="25400"/>
                </a:lnTo>
                <a:lnTo>
                  <a:pt x="279400" y="25400"/>
                </a:lnTo>
                <a:lnTo>
                  <a:pt x="279400" y="101600"/>
                </a:lnTo>
                <a:lnTo>
                  <a:pt x="381000" y="101600"/>
                </a:lnTo>
              </a:path>
            </a:pathLst>
          </a:custGeom>
          <a:ln w="12700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79EA1734-CFAD-B267-34A1-2B24F21120D2}"/>
              </a:ext>
            </a:extLst>
          </p:cNvPr>
          <p:cNvCxnSpPr/>
          <p:nvPr/>
        </p:nvCxnSpPr>
        <p:spPr>
          <a:xfrm>
            <a:off x="1041400" y="1112520"/>
            <a:ext cx="2540000" cy="0"/>
          </a:xfrm>
          <a:prstGeom prst="line">
            <a:avLst/>
          </a:prstGeom>
          <a:ln w="9525">
            <a:solidFill>
              <a:srgbClr val="C79A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eal dot">
            <a:extLst>
              <a:ext uri="{FF2B5EF4-FFF2-40B4-BE49-F238E27FC236}">
                <a16:creationId xmlns:a16="http://schemas.microsoft.com/office/drawing/2014/main" id="{C287E784-3A8D-F0B8-2454-4A7EA682AB37}"/>
              </a:ext>
            </a:extLst>
          </p:cNvPr>
          <p:cNvSpPr/>
          <p:nvPr/>
        </p:nvSpPr>
        <p:spPr>
          <a:xfrm>
            <a:off x="3632200" y="1074420"/>
            <a:ext cx="76200" cy="76200"/>
          </a:xfrm>
          <a:prstGeom prst="rect">
            <a:avLst/>
          </a:prstGeom>
          <a:solidFill>
            <a:srgbClr val="C0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ad card">
            <a:extLst>
              <a:ext uri="{FF2B5EF4-FFF2-40B4-BE49-F238E27FC236}">
                <a16:creationId xmlns:a16="http://schemas.microsoft.com/office/drawing/2014/main" id="{04399618-FA69-AD42-2CE9-F4482F70297D}"/>
              </a:ext>
            </a:extLst>
          </p:cNvPr>
          <p:cNvSpPr/>
          <p:nvPr/>
        </p:nvSpPr>
        <p:spPr>
          <a:xfrm>
            <a:off x="609600" y="1498600"/>
            <a:ext cx="6604000" cy="701040"/>
          </a:xfrm>
          <a:prstGeom prst="roundRect">
            <a:avLst>
              <a:gd name="adj" fmla="val 6000"/>
            </a:avLst>
          </a:prstGeom>
          <a:solidFill>
            <a:srgbClr val="F7EE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ad">
            <a:extLst>
              <a:ext uri="{FF2B5EF4-FFF2-40B4-BE49-F238E27FC236}">
                <a16:creationId xmlns:a16="http://schemas.microsoft.com/office/drawing/2014/main" id="{D04D8A02-A8F0-4F22-01AB-01E6949350AB}"/>
              </a:ext>
            </a:extLst>
          </p:cNvPr>
          <p:cNvSpPr txBox="1"/>
          <p:nvPr/>
        </p:nvSpPr>
        <p:spPr>
          <a:xfrm>
            <a:off x="863600" y="1651000"/>
            <a:ext cx="61722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Прочитать </a:t>
            </a:r>
            <a:r>
              <a:rPr lang="ru-RU" sz="2600" b="1" dirty="0">
                <a:solidFill>
                  <a:srgbClr val="C0392B"/>
                </a:solidFill>
                <a:latin typeface="Calibri" panose="020F0502020204030204" pitchFamily="34" charset="0"/>
              </a:rPr>
              <a:t>параграф 19</a:t>
            </a:r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Read bar">
            <a:extLst>
              <a:ext uri="{FF2B5EF4-FFF2-40B4-BE49-F238E27FC236}">
                <a16:creationId xmlns:a16="http://schemas.microsoft.com/office/drawing/2014/main" id="{A096D6D8-4AB7-CF1F-6209-BB100ED0D30F}"/>
              </a:ext>
            </a:extLst>
          </p:cNvPr>
          <p:cNvSpPr/>
          <p:nvPr/>
        </p:nvSpPr>
        <p:spPr>
          <a:xfrm>
            <a:off x="711200" y="1625600"/>
            <a:ext cx="50800" cy="447040"/>
          </a:xfrm>
          <a:prstGeom prst="rect">
            <a:avLst/>
          </a:prstGeom>
          <a:solidFill>
            <a:srgbClr val="C79A2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reative task card">
            <a:extLst>
              <a:ext uri="{FF2B5EF4-FFF2-40B4-BE49-F238E27FC236}">
                <a16:creationId xmlns:a16="http://schemas.microsoft.com/office/drawing/2014/main" id="{682AFFCA-4ACB-BE53-F41E-5EA44A4D7449}"/>
              </a:ext>
            </a:extLst>
          </p:cNvPr>
          <p:cNvSpPr/>
          <p:nvPr/>
        </p:nvSpPr>
        <p:spPr>
          <a:xfrm>
            <a:off x="609600" y="2377440"/>
            <a:ext cx="6604000" cy="1493520"/>
          </a:xfrm>
          <a:prstGeom prst="roundRect">
            <a:avLst>
              <a:gd name="adj" fmla="val 6000"/>
            </a:avLst>
          </a:prstGeom>
          <a:solidFill>
            <a:srgbClr val="E0F0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reative task">
            <a:extLst>
              <a:ext uri="{FF2B5EF4-FFF2-40B4-BE49-F238E27FC236}">
                <a16:creationId xmlns:a16="http://schemas.microsoft.com/office/drawing/2014/main" id="{3BF080F8-F196-FFBA-609D-1A0C8D2C739C}"/>
              </a:ext>
            </a:extLst>
          </p:cNvPr>
          <p:cNvSpPr txBox="1"/>
          <p:nvPr/>
        </p:nvSpPr>
        <p:spPr>
          <a:xfrm>
            <a:off x="863600" y="2529840"/>
            <a:ext cx="61722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600" b="1" dirty="0">
                <a:solidFill>
                  <a:srgbClr val="3D8A5F"/>
                </a:solidFill>
                <a:latin typeface="Calibri" panose="020F0502020204030204" pitchFamily="34" charset="0"/>
              </a:rPr>
              <a:t>Творческое задание (по желанию):</a:t>
            </a:r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 Нарисуйте символ «</a:t>
            </a:r>
            <a:r>
              <a:rPr lang="ru-RU" sz="2600" dirty="0" err="1">
                <a:solidFill>
                  <a:srgbClr val="2A2622"/>
                </a:solidFill>
                <a:latin typeface="Calibri" panose="020F0502020204030204" pitchFamily="34" charset="0"/>
              </a:rPr>
              <a:t>инь-ян</a:t>
            </a:r>
            <a:r>
              <a:rPr lang="ru-RU" sz="2600" dirty="0">
                <a:solidFill>
                  <a:srgbClr val="2A2622"/>
                </a:solidFill>
                <a:latin typeface="Calibri" panose="020F0502020204030204" pitchFamily="34" charset="0"/>
              </a:rPr>
              <a:t>» и подпишите, что он означает.</a:t>
            </a:r>
          </a:p>
        </p:txBody>
      </p:sp>
      <p:sp>
        <p:nvSpPr>
          <p:cNvPr id="11" name="Creative task bar">
            <a:extLst>
              <a:ext uri="{FF2B5EF4-FFF2-40B4-BE49-F238E27FC236}">
                <a16:creationId xmlns:a16="http://schemas.microsoft.com/office/drawing/2014/main" id="{7D91374B-EE7F-C165-E5A0-A2DFA970F326}"/>
              </a:ext>
            </a:extLst>
          </p:cNvPr>
          <p:cNvSpPr/>
          <p:nvPr/>
        </p:nvSpPr>
        <p:spPr>
          <a:xfrm>
            <a:off x="711200" y="2504440"/>
            <a:ext cx="50800" cy="1239520"/>
          </a:xfrm>
          <a:prstGeom prst="rect">
            <a:avLst/>
          </a:prstGeom>
          <a:solidFill>
            <a:srgbClr val="3D8A5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Ma Yuan - Walking on a path in spring" descr="Ма Юань. Прогулка по горной тропе весной. Китай, эпоха Сун, около 1190–1225 гг. Национальный дворцовый музей, Тайбэй">
            <a:extLst>
              <a:ext uri="{FF2B5EF4-FFF2-40B4-BE49-F238E27FC236}">
                <a16:creationId xmlns:a16="http://schemas.microsoft.com/office/drawing/2014/main" id="{F0708CE0-BF09-8479-0F08-22B1E39D227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81000"/>
            <a:ext cx="3962400" cy="2501900"/>
          </a:xfrm>
          <a:prstGeom prst="roundRect">
            <a:avLst>
              <a:gd name="adj" fmla="val 4000"/>
            </a:avLst>
          </a:prstGeom>
          <a:ln w="15875">
            <a:solidFill>
              <a:srgbClr val="C79A2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Zaijian">
            <a:extLst>
              <a:ext uri="{FF2B5EF4-FFF2-40B4-BE49-F238E27FC236}">
                <a16:creationId xmlns:a16="http://schemas.microsoft.com/office/drawing/2014/main" id="{15D23E5F-46DB-D4EE-4D9A-11D678746038}"/>
              </a:ext>
            </a:extLst>
          </p:cNvPr>
          <p:cNvSpPr txBox="1"/>
          <p:nvPr/>
        </p:nvSpPr>
        <p:spPr>
          <a:xfrm>
            <a:off x="7620000" y="4826000"/>
            <a:ext cx="39624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ja-JP" altLang="ru-RU" sz="6600">
                <a:solidFill>
                  <a:srgbClr val="C0392B"/>
                </a:solidFill>
                <a:latin typeface="Microsoft YaHei" panose="020B0503020204020204" pitchFamily="34" charset="-122"/>
              </a:rPr>
              <a:t>再见！</a:t>
            </a:r>
            <a:endParaRPr lang="ru-RU" sz="6600" dirty="0">
              <a:solidFill>
                <a:srgbClr val="C0392B"/>
              </a:solidFill>
              <a:latin typeface="Microsoft YaHei" panose="020B0503020204020204" pitchFamily="34" charset="-122"/>
            </a:endParaRP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0582E420-E734-4787-7B3F-556AB898CFC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D8274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D8274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626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A2622"/>
      </a:dk1>
      <a:lt1>
        <a:srgbClr val="FFFFFF"/>
      </a:lt1>
      <a:dk2>
        <a:srgbClr val="575049"/>
      </a:dk2>
      <a:lt2>
        <a:srgbClr val="F7EED6"/>
      </a:lt2>
      <a:accent1>
        <a:srgbClr val="D9822B"/>
      </a:accent1>
      <a:accent2>
        <a:srgbClr val="177E89"/>
      </a:accent2>
      <a:accent3>
        <a:srgbClr val="C79A2E"/>
      </a:accent3>
      <a:accent4>
        <a:srgbClr val="3D8A5F"/>
      </a:accent4>
      <a:accent5>
        <a:srgbClr val="B2457A"/>
      </a:accent5>
      <a:accent6>
        <a:srgbClr val="C0392B"/>
      </a:accent6>
      <a:hlink>
        <a:srgbClr val="467886"/>
      </a:hlink>
      <a:folHlink>
        <a:srgbClr val="96607D"/>
      </a:folHlink>
    </a:clrScheme>
    <a:fontScheme name="Стандартная">
      <a:majorFont>
        <a:latin typeface="Bookman Old Styl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</Words>
  <Application>Microsoft Office PowerPoint</Application>
  <PresentationFormat>Произвольный</PresentationFormat>
  <Paragraphs>75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Microsoft YaHei</vt:lpstr>
      <vt:lpstr>Arial</vt:lpstr>
      <vt:lpstr>Bookman Old Style</vt:lpstr>
      <vt:lpstr>Calibri</vt:lpstr>
      <vt:lpstr>True</vt:lpstr>
      <vt:lpstr>Wingdings</vt:lpstr>
      <vt:lpstr>Тема Office</vt:lpstr>
      <vt:lpstr>РЕЛИГИЯ И КУЛЬТУРА ДРЕВНЕЙ ИНДИИ И КИТАЯ</vt:lpstr>
      <vt:lpstr>Этапы нашего путешествия:</vt:lpstr>
      <vt:lpstr>Религии Древней Индии</vt:lpstr>
      <vt:lpstr>Культура Древней Индии</vt:lpstr>
      <vt:lpstr>Верования Древнего Китая</vt:lpstr>
      <vt:lpstr>Великий мудрец Конфуций</vt:lpstr>
      <vt:lpstr>Научные открытия Китая</vt:lpstr>
      <vt:lpstr>Великие изобретения Китая</vt:lpstr>
      <vt:lpstr>Великие изобретения Китая</vt:lpstr>
      <vt:lpstr>Возвращаемся к главному вопросу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РЕЛИГИЯ И КУЛЬТУРА ДРЕВНЕЙ ИНДИИ И КИТАЯ</dc:title>
  <dc:creator>100ballnik.com</dc:creator>
  <cp:lastModifiedBy>Mendal</cp:lastModifiedBy>
  <cp:revision>1</cp:revision>
  <dcterms:created xsi:type="dcterms:W3CDTF">2026-10-22T21:07:27Z</dcterms:created>
  <dcterms:modified xsi:type="dcterms:W3CDTF">2026-10-22T21:07:28Z</dcterms:modified>
</cp:coreProperties>
</file>