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8F3224-DB92-FA82-A228-246D2F1A1F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DB758C0-3FAE-4886-BFB2-5F324496DE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5152CF-655D-C32B-6C09-32FF61D9A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B8FD-464A-4960-9DBF-3E8CBC8B3ED3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8BE184-5934-AA41-9DFA-7B7BBFAA4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FC3BE-4DAD-A735-0233-0CFE42EB3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D6774-095E-4655-862B-44F63B0E82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524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9487A6-E8EF-717E-1AD6-C2702D09E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158DD1-4AC8-61B6-754E-15FD31F7A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553DCE-B570-D709-A629-DF76B3303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B8FD-464A-4960-9DBF-3E8CBC8B3ED3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07ABA6-1D8E-811C-5981-B5086B0E7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AD5D3C-9036-0586-F809-DBC8A5912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D6774-095E-4655-862B-44F63B0E82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827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18A2B3-7576-3CD6-B1AB-6BACF07DF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8726E1-DBD0-71D2-AB1A-B651B666D0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450343-2850-6349-ACBA-63FBD7EF8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B8FD-464A-4960-9DBF-3E8CBC8B3ED3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538BED-18C5-6335-1467-C9FE4C5ED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6CF5C3-0196-E1CB-C145-4B55B9190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D6774-095E-4655-862B-44F63B0E82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076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631917-0A41-46D1-09F0-CC020F3BD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7EDA6B-4EDC-58D8-E424-7EE9BFB1B3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758A320-A372-640B-20D0-938F60482F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220A4F-0D1A-23C9-9573-B4B838456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B8FD-464A-4960-9DBF-3E8CBC8B3ED3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54B3248-04FD-B51E-6ED7-C1A3F9650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004F2CD-7209-F678-108F-AD0F26B0E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D6774-095E-4655-862B-44F63B0E82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350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B38D6-B609-92BC-28E7-68E139347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D948A0-DC52-0459-67CF-884AB9284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A74FAF1-B49C-2033-8794-F162CC4B66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A439A61-45CB-A1AE-2EA7-2AFEC45C62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926FCAD-D582-D3C1-737B-72C158486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39BECF7-9436-F79D-C90C-160DF85D3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B8FD-464A-4960-9DBF-3E8CBC8B3ED3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691F94F-AA02-1316-4449-CA33DA6A1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F4E5237-3BC1-B7DB-EEFF-423C6C902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D6774-095E-4655-862B-44F63B0E82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592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67E84A-02B1-3877-5234-DB101C8C3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E1FF99D-2232-7CCC-9007-7D8F906D1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B8FD-464A-4960-9DBF-3E8CBC8B3ED3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6904634-2653-5AAA-B040-29430F873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36190C4-09B3-49E3-39BC-C43E791E0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D6774-095E-4655-862B-44F63B0E82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875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AA46FA0-184C-09F0-CC83-2A7C4F6CE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B8FD-464A-4960-9DBF-3E8CBC8B3ED3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A6BC3B8-D478-6654-189B-A1C137DCB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116C856-52BD-0597-A547-665FB1EE5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D6774-095E-4655-862B-44F63B0E82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699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0A644F-4082-D02D-0720-41080969D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E6D670-92EA-F2F5-58DE-567C09418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B9C26D4-06A3-DA02-A007-E79F57F321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2BF92E-EEBE-F4A9-40F1-F4DBF451C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B8FD-464A-4960-9DBF-3E8CBC8B3ED3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5C380A1-9C2F-2105-8E1A-A662A2B47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94F186D-78D0-1499-A924-C92C96659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D6774-095E-4655-862B-44F63B0E82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942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9820E5-46E2-2CC7-66C1-E7A03B0CE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5423EF6-CF12-E07F-8F7B-B51C254BCA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46D1871-CE8E-3D8F-E11F-7DD58FDAED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CDE28C-7EAA-F2E3-6F89-64DAEC3C7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B8FD-464A-4960-9DBF-3E8CBC8B3ED3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A871252-8892-3A1A-E205-AC9E60B27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0BCA73-2646-8C78-1E8C-06EBFF720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D6774-095E-4655-862B-44F63B0E82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590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005C2C-D56D-A261-177D-D2A2647C5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FB4F54-F3B6-DB73-EB84-A74E6DC1B8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82D121-A38A-C317-7F88-EECB22994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B8FD-464A-4960-9DBF-3E8CBC8B3ED3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E9FD47-D89C-394F-F4FF-6ABBD6A8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9EE3EF-458E-51EE-8689-5156918F7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D6774-095E-4655-862B-44F63B0E82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319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A355A44-001C-9FAE-6990-48DA1F26DE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950F56E-F4CF-7E95-3CDF-AD5E1DB1C5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5DA175-8C99-043F-2D4E-33E5C3CB5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B8FD-464A-4960-9DBF-3E8CBC8B3ED3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B31BBA-3255-6ACA-952A-5AC794258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16D60E-E812-62D6-2C2A-B0BB8974A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D6774-095E-4655-862B-44F63B0E82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639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5E1A11-30B6-3F95-BEE8-CAD3D0B05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ED8129-1DAF-8825-099F-012FCEA208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1B93EF-A818-04A1-DB82-E09C13AB83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47B8FD-464A-4960-9DBF-3E8CBC8B3ED3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24A3E2-135D-9CF9-B393-B05F0350D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C2DD5D-3AC5-2099-A00D-21B095B840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6D6774-095E-4655-862B-44F63B0E82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917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7" Type="http://schemas.openxmlformats.org/officeDocument/2006/relationships/image" Target="../media/image5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1CB8431-99FD-1D3B-0A83-28E8B4206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28800"/>
            <a:ext cx="5080000" cy="2103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5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Развитие науки и культуры в 1914—1930-х гг.</a:t>
            </a:r>
          </a:p>
        </p:txBody>
      </p:sp>
      <p:grpSp>
        <p:nvGrpSpPr>
          <p:cNvPr id="20" name="Graticule">
            <a:extLst>
              <a:ext uri="{FF2B5EF4-FFF2-40B4-BE49-F238E27FC236}">
                <a16:creationId xmlns:a16="http://schemas.microsoft.com/office/drawing/2014/main" id="{C0564A7F-838C-7B56-7AC5-4F34FC9CA45A}"/>
              </a:ext>
            </a:extLst>
          </p:cNvPr>
          <p:cNvGrpSpPr/>
          <p:nvPr/>
        </p:nvGrpSpPr>
        <p:grpSpPr>
          <a:xfrm>
            <a:off x="0" y="5080000"/>
            <a:ext cx="3302000" cy="1778000"/>
            <a:chOff x="0" y="5080000"/>
            <a:chExt cx="3302000" cy="1778000"/>
          </a:xfrm>
        </p:grpSpPr>
        <p:cxnSp>
          <p:nvCxnSpPr>
            <p:cNvPr id="3" name="Прямая соединительная линия 2">
              <a:extLst>
                <a:ext uri="{FF2B5EF4-FFF2-40B4-BE49-F238E27FC236}">
                  <a16:creationId xmlns:a16="http://schemas.microsoft.com/office/drawing/2014/main" id="{7E293955-5004-083B-D984-78A3F86CF253}"/>
                </a:ext>
              </a:extLst>
            </p:cNvPr>
            <p:cNvCxnSpPr/>
            <p:nvPr/>
          </p:nvCxnSpPr>
          <p:spPr>
            <a:xfrm>
              <a:off x="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08CD1C2D-C4A4-3B0B-81C1-4B5DCF165D12}"/>
                </a:ext>
              </a:extLst>
            </p:cNvPr>
            <p:cNvCxnSpPr/>
            <p:nvPr/>
          </p:nvCxnSpPr>
          <p:spPr>
            <a:xfrm>
              <a:off x="3302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4A022E6D-3A9A-993C-74D9-F058E74CF92E}"/>
                </a:ext>
              </a:extLst>
            </p:cNvPr>
            <p:cNvCxnSpPr/>
            <p:nvPr/>
          </p:nvCxnSpPr>
          <p:spPr>
            <a:xfrm>
              <a:off x="6604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2DC84B15-4919-6628-BE93-CEABA4B687FF}"/>
                </a:ext>
              </a:extLst>
            </p:cNvPr>
            <p:cNvCxnSpPr/>
            <p:nvPr/>
          </p:nvCxnSpPr>
          <p:spPr>
            <a:xfrm>
              <a:off x="9906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343A5887-BE5E-A0B4-4649-5F7E9453DA90}"/>
                </a:ext>
              </a:extLst>
            </p:cNvPr>
            <p:cNvCxnSpPr/>
            <p:nvPr/>
          </p:nvCxnSpPr>
          <p:spPr>
            <a:xfrm>
              <a:off x="13208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4CF9FE4A-2D2B-1DF6-7D90-7BEA7DB107B4}"/>
                </a:ext>
              </a:extLst>
            </p:cNvPr>
            <p:cNvCxnSpPr/>
            <p:nvPr/>
          </p:nvCxnSpPr>
          <p:spPr>
            <a:xfrm>
              <a:off x="16510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11D5B6B6-38CB-0302-A8FF-C69778719D27}"/>
                </a:ext>
              </a:extLst>
            </p:cNvPr>
            <p:cNvCxnSpPr/>
            <p:nvPr/>
          </p:nvCxnSpPr>
          <p:spPr>
            <a:xfrm>
              <a:off x="19812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8C796268-99EC-4DA3-C556-1061D034EF65}"/>
                </a:ext>
              </a:extLst>
            </p:cNvPr>
            <p:cNvCxnSpPr/>
            <p:nvPr/>
          </p:nvCxnSpPr>
          <p:spPr>
            <a:xfrm>
              <a:off x="23114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9E5F1324-1AB3-AB6B-59BA-2AF8B7CE27FC}"/>
                </a:ext>
              </a:extLst>
            </p:cNvPr>
            <p:cNvCxnSpPr/>
            <p:nvPr/>
          </p:nvCxnSpPr>
          <p:spPr>
            <a:xfrm>
              <a:off x="26416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7A9E06CE-24A1-6D4E-183F-B3F4AFAF566C}"/>
                </a:ext>
              </a:extLst>
            </p:cNvPr>
            <p:cNvCxnSpPr/>
            <p:nvPr/>
          </p:nvCxnSpPr>
          <p:spPr>
            <a:xfrm>
              <a:off x="29718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BDC3AA55-260D-EE4C-577D-7AD28B1AD42E}"/>
                </a:ext>
              </a:extLst>
            </p:cNvPr>
            <p:cNvCxnSpPr/>
            <p:nvPr/>
          </p:nvCxnSpPr>
          <p:spPr>
            <a:xfrm>
              <a:off x="33020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70BC1F24-A98D-7783-35F3-E15426BF6299}"/>
                </a:ext>
              </a:extLst>
            </p:cNvPr>
            <p:cNvCxnSpPr/>
            <p:nvPr/>
          </p:nvCxnSpPr>
          <p:spPr>
            <a:xfrm>
              <a:off x="0" y="5080000"/>
              <a:ext cx="3302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77FDE9CF-FDFC-3A9C-45FC-6D8C534587E5}"/>
                </a:ext>
              </a:extLst>
            </p:cNvPr>
            <p:cNvCxnSpPr/>
            <p:nvPr/>
          </p:nvCxnSpPr>
          <p:spPr>
            <a:xfrm>
              <a:off x="0" y="5410200"/>
              <a:ext cx="3302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FF27DE18-731D-B9D6-4A94-04CC7288547F}"/>
                </a:ext>
              </a:extLst>
            </p:cNvPr>
            <p:cNvCxnSpPr/>
            <p:nvPr/>
          </p:nvCxnSpPr>
          <p:spPr>
            <a:xfrm>
              <a:off x="0" y="5740400"/>
              <a:ext cx="3302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B5D5F4E0-68DF-CA85-712E-1A9885CB66EE}"/>
                </a:ext>
              </a:extLst>
            </p:cNvPr>
            <p:cNvCxnSpPr/>
            <p:nvPr/>
          </p:nvCxnSpPr>
          <p:spPr>
            <a:xfrm>
              <a:off x="0" y="6070600"/>
              <a:ext cx="3302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F599BA53-F4FB-B63A-0808-68DA98C897EF}"/>
                </a:ext>
              </a:extLst>
            </p:cNvPr>
            <p:cNvCxnSpPr/>
            <p:nvPr/>
          </p:nvCxnSpPr>
          <p:spPr>
            <a:xfrm>
              <a:off x="0" y="6400800"/>
              <a:ext cx="3302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82750536-B963-49EB-F379-8A0E6529B428}"/>
                </a:ext>
              </a:extLst>
            </p:cNvPr>
            <p:cNvCxnSpPr/>
            <p:nvPr/>
          </p:nvCxnSpPr>
          <p:spPr>
            <a:xfrm>
              <a:off x="0" y="6731000"/>
              <a:ext cx="3302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Kandinsky Composition VIII passe-partout">
            <a:extLst>
              <a:ext uri="{FF2B5EF4-FFF2-40B4-BE49-F238E27FC236}">
                <a16:creationId xmlns:a16="http://schemas.microsoft.com/office/drawing/2014/main" id="{7CB18571-D64D-1925-9191-5DB44CCE98FB}"/>
              </a:ext>
            </a:extLst>
          </p:cNvPr>
          <p:cNvSpPr/>
          <p:nvPr/>
        </p:nvSpPr>
        <p:spPr>
          <a:xfrm>
            <a:off x="6223000" y="431800"/>
            <a:ext cx="5511800" cy="4097867"/>
          </a:xfrm>
          <a:prstGeom prst="roundRect">
            <a:avLst>
              <a:gd name="adj" fmla="val 2500"/>
            </a:avLst>
          </a:prstGeom>
          <a:solidFill>
            <a:srgbClr val="E9E3D3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Kandinsky Composition VIII" descr="В. В. Кандинский. Композиция VIII. 1923. Холст, масло. Музей Соломона Гуггенхайма, Нью-Йорк">
            <a:extLst>
              <a:ext uri="{FF2B5EF4-FFF2-40B4-BE49-F238E27FC236}">
                <a16:creationId xmlns:a16="http://schemas.microsoft.com/office/drawing/2014/main" id="{66BB571E-AC6B-ADCE-A56C-A4FFAD133B3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584200"/>
            <a:ext cx="5207000" cy="3793067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pic>
        <p:nvPicPr>
          <p:cNvPr id="25" name="Einstein 1921" descr="Альберт Эйнштейн. Фотография Ф. Шмутцера, 1921 г.">
            <a:extLst>
              <a:ext uri="{FF2B5EF4-FFF2-40B4-BE49-F238E27FC236}">
                <a16:creationId xmlns:a16="http://schemas.microsoft.com/office/drawing/2014/main" id="{7621039A-507A-C841-9B84-7D12C68ECAA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4758267"/>
            <a:ext cx="1219200" cy="15748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27" name="Ford assembly line 1913" descr="Сборочный конвейер на заводе Форда в Хайленд-Парке, 1913 г.">
            <a:extLst>
              <a:ext uri="{FF2B5EF4-FFF2-40B4-BE49-F238E27FC236}">
                <a16:creationId xmlns:a16="http://schemas.microsoft.com/office/drawing/2014/main" id="{09845810-796C-EFD1-1989-BC4654C60B97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800" y="4758267"/>
            <a:ext cx="1854200" cy="15748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29" name="Villa Savoye" descr="Вилла «Савой» Ле Корбюзье в Пуасси (1928–1931), современный вид">
            <a:extLst>
              <a:ext uri="{FF2B5EF4-FFF2-40B4-BE49-F238E27FC236}">
                <a16:creationId xmlns:a16="http://schemas.microsoft.com/office/drawing/2014/main" id="{69E6C539-7338-48C6-70A6-14C319B2E394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200" y="4758267"/>
            <a:ext cx="1727200" cy="15748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30" name="Margin rule">
            <a:extLst>
              <a:ext uri="{FF2B5EF4-FFF2-40B4-BE49-F238E27FC236}">
                <a16:creationId xmlns:a16="http://schemas.microsoft.com/office/drawing/2014/main" id="{E1F310E3-BD6E-5976-C35B-D4B4A0AEA9CD}"/>
              </a:ext>
            </a:extLst>
          </p:cNvPr>
          <p:cNvCxnSpPr/>
          <p:nvPr/>
        </p:nvCxnSpPr>
        <p:spPr>
          <a:xfrm>
            <a:off x="558800" y="1905000"/>
            <a:ext cx="0" cy="3073400"/>
          </a:xfrm>
          <a:prstGeom prst="line">
            <a:avLst/>
          </a:prstGeom>
          <a:ln w="1587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Rule">
            <a:extLst>
              <a:ext uri="{FF2B5EF4-FFF2-40B4-BE49-F238E27FC236}">
                <a16:creationId xmlns:a16="http://schemas.microsoft.com/office/drawing/2014/main" id="{36739A7E-70A3-9F5F-CC0D-C553BAD701EE}"/>
              </a:ext>
            </a:extLst>
          </p:cNvPr>
          <p:cNvCxnSpPr/>
          <p:nvPr/>
        </p:nvCxnSpPr>
        <p:spPr>
          <a:xfrm>
            <a:off x="914400" y="4236720"/>
            <a:ext cx="2667000" cy="0"/>
          </a:xfrm>
          <a:prstGeom prst="line">
            <a:avLst/>
          </a:prstGeom>
          <a:ln w="12700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ule lozenge">
            <a:extLst>
              <a:ext uri="{FF2B5EF4-FFF2-40B4-BE49-F238E27FC236}">
                <a16:creationId xmlns:a16="http://schemas.microsoft.com/office/drawing/2014/main" id="{96C8221E-227B-E227-9DEF-4342002BA258}"/>
              </a:ext>
            </a:extLst>
          </p:cNvPr>
          <p:cNvSpPr/>
          <p:nvPr/>
        </p:nvSpPr>
        <p:spPr>
          <a:xfrm>
            <a:off x="787400" y="4198620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Signature 100ballnik.com">
            <a:extLst>
              <a:ext uri="{FF2B5EF4-FFF2-40B4-BE49-F238E27FC236}">
                <a16:creationId xmlns:a16="http://schemas.microsoft.com/office/drawing/2014/main" id="{DD0F9ADA-BB6A-9604-A50E-EC378EC7AE9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519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44AB91E-30BE-B9BA-23EA-186101619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7620000" cy="56083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4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Основные термины</a:t>
            </a:r>
          </a:p>
        </p:txBody>
      </p:sp>
      <p:grpSp>
        <p:nvGrpSpPr>
          <p:cNvPr id="18" name="Graticule">
            <a:extLst>
              <a:ext uri="{FF2B5EF4-FFF2-40B4-BE49-F238E27FC236}">
                <a16:creationId xmlns:a16="http://schemas.microsoft.com/office/drawing/2014/main" id="{16122EE3-FDE5-A5F0-FC41-97E3F5582B40}"/>
              </a:ext>
            </a:extLst>
          </p:cNvPr>
          <p:cNvGrpSpPr/>
          <p:nvPr/>
        </p:nvGrpSpPr>
        <p:grpSpPr>
          <a:xfrm>
            <a:off x="8890000" y="0"/>
            <a:ext cx="3302000" cy="1016000"/>
            <a:chOff x="8890000" y="0"/>
            <a:chExt cx="3302000" cy="1016000"/>
          </a:xfrm>
        </p:grpSpPr>
        <p:cxnSp>
          <p:nvCxnSpPr>
            <p:cNvPr id="3" name="Прямая соединительная линия 2">
              <a:extLst>
                <a:ext uri="{FF2B5EF4-FFF2-40B4-BE49-F238E27FC236}">
                  <a16:creationId xmlns:a16="http://schemas.microsoft.com/office/drawing/2014/main" id="{0A834FA2-F260-97F1-AA1A-85E87D026082}"/>
                </a:ext>
              </a:extLst>
            </p:cNvPr>
            <p:cNvCxnSpPr/>
            <p:nvPr/>
          </p:nvCxnSpPr>
          <p:spPr>
            <a:xfrm>
              <a:off x="8890000" y="0"/>
              <a:ext cx="0" cy="1016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5F479BBE-E477-9DA3-94C2-1471C38F7702}"/>
                </a:ext>
              </a:extLst>
            </p:cNvPr>
            <p:cNvCxnSpPr/>
            <p:nvPr/>
          </p:nvCxnSpPr>
          <p:spPr>
            <a:xfrm>
              <a:off x="9220200" y="0"/>
              <a:ext cx="0" cy="1016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92093CB8-A736-A545-FDA4-55AC61486181}"/>
                </a:ext>
              </a:extLst>
            </p:cNvPr>
            <p:cNvCxnSpPr/>
            <p:nvPr/>
          </p:nvCxnSpPr>
          <p:spPr>
            <a:xfrm>
              <a:off x="9550400" y="0"/>
              <a:ext cx="0" cy="1016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10A9E5D1-D423-C7B0-8476-629574739BE1}"/>
                </a:ext>
              </a:extLst>
            </p:cNvPr>
            <p:cNvCxnSpPr/>
            <p:nvPr/>
          </p:nvCxnSpPr>
          <p:spPr>
            <a:xfrm>
              <a:off x="9880600" y="0"/>
              <a:ext cx="0" cy="1016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7C1CA725-F51B-5719-7F8B-BA74B3095287}"/>
                </a:ext>
              </a:extLst>
            </p:cNvPr>
            <p:cNvCxnSpPr/>
            <p:nvPr/>
          </p:nvCxnSpPr>
          <p:spPr>
            <a:xfrm>
              <a:off x="10210800" y="0"/>
              <a:ext cx="0" cy="1016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A5264075-9A64-BE95-3254-A60DABF95074}"/>
                </a:ext>
              </a:extLst>
            </p:cNvPr>
            <p:cNvCxnSpPr/>
            <p:nvPr/>
          </p:nvCxnSpPr>
          <p:spPr>
            <a:xfrm>
              <a:off x="10541000" y="0"/>
              <a:ext cx="0" cy="1016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956947FC-F8EE-D526-423A-F3FD03FFC009}"/>
                </a:ext>
              </a:extLst>
            </p:cNvPr>
            <p:cNvCxnSpPr/>
            <p:nvPr/>
          </p:nvCxnSpPr>
          <p:spPr>
            <a:xfrm>
              <a:off x="10871200" y="0"/>
              <a:ext cx="0" cy="1016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72345162-9F85-7AC1-3514-D5EE7CDD61A8}"/>
                </a:ext>
              </a:extLst>
            </p:cNvPr>
            <p:cNvCxnSpPr/>
            <p:nvPr/>
          </p:nvCxnSpPr>
          <p:spPr>
            <a:xfrm>
              <a:off x="11201400" y="0"/>
              <a:ext cx="0" cy="1016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0CFB4762-5070-250B-1B45-235423B4EDDB}"/>
                </a:ext>
              </a:extLst>
            </p:cNvPr>
            <p:cNvCxnSpPr/>
            <p:nvPr/>
          </p:nvCxnSpPr>
          <p:spPr>
            <a:xfrm>
              <a:off x="11531600" y="0"/>
              <a:ext cx="0" cy="1016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ABBA679D-8BA8-5C1E-A8CB-7A91D482B29C}"/>
                </a:ext>
              </a:extLst>
            </p:cNvPr>
            <p:cNvCxnSpPr/>
            <p:nvPr/>
          </p:nvCxnSpPr>
          <p:spPr>
            <a:xfrm>
              <a:off x="11861800" y="0"/>
              <a:ext cx="0" cy="1016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40DDAA59-C088-180B-6184-E1D54B66AF0F}"/>
                </a:ext>
              </a:extLst>
            </p:cNvPr>
            <p:cNvCxnSpPr/>
            <p:nvPr/>
          </p:nvCxnSpPr>
          <p:spPr>
            <a:xfrm>
              <a:off x="12192000" y="0"/>
              <a:ext cx="0" cy="1016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4173566F-7569-762A-87C4-9DAF4B852A8D}"/>
                </a:ext>
              </a:extLst>
            </p:cNvPr>
            <p:cNvCxnSpPr/>
            <p:nvPr/>
          </p:nvCxnSpPr>
          <p:spPr>
            <a:xfrm>
              <a:off x="8890000" y="0"/>
              <a:ext cx="3302000" cy="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C7F93575-766F-469A-7F45-E4B7B1005981}"/>
                </a:ext>
              </a:extLst>
            </p:cNvPr>
            <p:cNvCxnSpPr/>
            <p:nvPr/>
          </p:nvCxnSpPr>
          <p:spPr>
            <a:xfrm>
              <a:off x="8890000" y="330200"/>
              <a:ext cx="3302000" cy="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7FB52666-61C4-96DC-C52A-C8B97E75E7FA}"/>
                </a:ext>
              </a:extLst>
            </p:cNvPr>
            <p:cNvCxnSpPr/>
            <p:nvPr/>
          </p:nvCxnSpPr>
          <p:spPr>
            <a:xfrm>
              <a:off x="8890000" y="660400"/>
              <a:ext cx="3302000" cy="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C18CE4E5-9B08-6C74-6442-14C5FEC3B132}"/>
                </a:ext>
              </a:extLst>
            </p:cNvPr>
            <p:cNvCxnSpPr/>
            <p:nvPr/>
          </p:nvCxnSpPr>
          <p:spPr>
            <a:xfrm>
              <a:off x="8890000" y="990600"/>
              <a:ext cx="3302000" cy="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Rule">
            <a:extLst>
              <a:ext uri="{FF2B5EF4-FFF2-40B4-BE49-F238E27FC236}">
                <a16:creationId xmlns:a16="http://schemas.microsoft.com/office/drawing/2014/main" id="{C809EB39-A8B1-DE57-95DD-45D8C661ED7D}"/>
              </a:ext>
            </a:extLst>
          </p:cNvPr>
          <p:cNvCxnSpPr/>
          <p:nvPr/>
        </p:nvCxnSpPr>
        <p:spPr>
          <a:xfrm>
            <a:off x="736600" y="1094232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ule lozenge">
            <a:extLst>
              <a:ext uri="{FF2B5EF4-FFF2-40B4-BE49-F238E27FC236}">
                <a16:creationId xmlns:a16="http://schemas.microsoft.com/office/drawing/2014/main" id="{D9F51805-836D-E0B3-10E4-9E3117927C70}"/>
              </a:ext>
            </a:extLst>
          </p:cNvPr>
          <p:cNvSpPr/>
          <p:nvPr/>
        </p:nvSpPr>
        <p:spPr>
          <a:xfrm>
            <a:off x="609600" y="1056132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rms A">
            <a:extLst>
              <a:ext uri="{FF2B5EF4-FFF2-40B4-BE49-F238E27FC236}">
                <a16:creationId xmlns:a16="http://schemas.microsoft.com/office/drawing/2014/main" id="{DF9CA6B6-1E41-EE91-B76E-EB03E7574538}"/>
              </a:ext>
            </a:extLst>
          </p:cNvPr>
          <p:cNvSpPr txBox="1"/>
          <p:nvPr/>
        </p:nvSpPr>
        <p:spPr>
          <a:xfrm>
            <a:off x="609600" y="1373632"/>
            <a:ext cx="5334000" cy="499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400"/>
              </a:spcAft>
            </a:pPr>
            <a:r>
              <a:rPr lang="ru-RU" sz="1950" dirty="0">
                <a:solidFill>
                  <a:srgbClr val="F2E9D1"/>
                </a:solidFill>
                <a:latin typeface="Segoe UI" panose="020B0502040204020203" pitchFamily="34" charset="0"/>
              </a:rPr>
              <a:t>Авангардизм — художественные течения рубежа XIX–XX веков, стремящиеся к радикальному обновлению искусства и отказу от традиций.</a:t>
            </a:r>
          </a:p>
          <a:p>
            <a:pPr>
              <a:spcAft>
                <a:spcPts val="1400"/>
              </a:spcAft>
            </a:pPr>
            <a:r>
              <a:rPr lang="ru-RU" sz="1950" dirty="0">
                <a:solidFill>
                  <a:srgbClr val="F2E9D1"/>
                </a:solidFill>
                <a:latin typeface="Segoe UI" panose="020B0502040204020203" pitchFamily="34" charset="0"/>
              </a:rPr>
              <a:t>Конвейер — машина-транспортёр непрерывного действия для перемещения и обработки грузов в производстве.</a:t>
            </a:r>
          </a:p>
          <a:p>
            <a:pPr>
              <a:spcAft>
                <a:spcPts val="1400"/>
              </a:spcAft>
            </a:pPr>
            <a:r>
              <a:rPr lang="ru-RU" sz="1950" dirty="0">
                <a:solidFill>
                  <a:srgbClr val="E9BD73"/>
                </a:solidFill>
                <a:latin typeface="Segoe UI Semibold" panose="020B0702040204020203" pitchFamily="34" charset="0"/>
              </a:rPr>
              <a:t>Модернизм — совокупность художественных направлений конца XIX</a:t>
            </a:r>
            <a:r>
              <a:rPr lang="ru-RU" sz="1950" dirty="0">
                <a:solidFill>
                  <a:srgbClr val="F2E9D1"/>
                </a:solidFill>
                <a:latin typeface="Segoe UI" panose="020B0502040204020203" pitchFamily="34" charset="0"/>
              </a:rPr>
              <a:t> — середины XX века, характеризующихся разрывом с традициями и поиском новых форм.</a:t>
            </a:r>
          </a:p>
          <a:p>
            <a:pPr>
              <a:spcAft>
                <a:spcPts val="1400"/>
              </a:spcAft>
            </a:pPr>
            <a:r>
              <a:rPr lang="ru-RU" sz="1950" dirty="0">
                <a:solidFill>
                  <a:srgbClr val="F2E9D1"/>
                </a:solidFill>
                <a:latin typeface="Segoe UI" panose="020B0502040204020203" pitchFamily="34" charset="0"/>
              </a:rPr>
              <a:t>Неоклассицизм — художественные течения конца XIX–XX века, опирающиеся на античное искусство, Возрождение и классицизм.</a:t>
            </a:r>
          </a:p>
        </p:txBody>
      </p:sp>
      <p:sp>
        <p:nvSpPr>
          <p:cNvPr id="22" name="Terms B">
            <a:extLst>
              <a:ext uri="{FF2B5EF4-FFF2-40B4-BE49-F238E27FC236}">
                <a16:creationId xmlns:a16="http://schemas.microsoft.com/office/drawing/2014/main" id="{3E8D8BF7-DE62-ABB4-7206-07927F5E9394}"/>
              </a:ext>
            </a:extLst>
          </p:cNvPr>
          <p:cNvSpPr txBox="1"/>
          <p:nvPr/>
        </p:nvSpPr>
        <p:spPr>
          <a:xfrm>
            <a:off x="6248400" y="1373632"/>
            <a:ext cx="5334000" cy="3921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400"/>
              </a:spcAft>
            </a:pPr>
            <a:r>
              <a:rPr lang="ru-RU" sz="1950" dirty="0">
                <a:solidFill>
                  <a:srgbClr val="F2E9D1"/>
                </a:solidFill>
                <a:latin typeface="Segoe UI" panose="020B0502040204020203" pitchFamily="34" charset="0"/>
              </a:rPr>
              <a:t>Сюрреализм — направление в искусстве, основанное на изображении мира подсознания, сновидений и иррациональных образов.</a:t>
            </a:r>
          </a:p>
          <a:p>
            <a:pPr>
              <a:spcAft>
                <a:spcPts val="1400"/>
              </a:spcAft>
            </a:pPr>
            <a:r>
              <a:rPr lang="ru-RU" sz="1950" dirty="0">
                <a:solidFill>
                  <a:srgbClr val="F2E9D1"/>
                </a:solidFill>
                <a:latin typeface="Segoe UI" panose="020B0502040204020203" pitchFamily="34" charset="0"/>
              </a:rPr>
              <a:t>Экспрессионизм — течение начала XX века, ставящее целью не отображение реальности, а выражение эмоционального состояния художника.</a:t>
            </a:r>
          </a:p>
          <a:p>
            <a:pPr>
              <a:spcAft>
                <a:spcPts val="1400"/>
              </a:spcAft>
            </a:pPr>
            <a:r>
              <a:rPr lang="ru-RU" sz="1950" dirty="0">
                <a:solidFill>
                  <a:srgbClr val="F2E9D1"/>
                </a:solidFill>
                <a:latin typeface="Segoe UI" panose="020B0502040204020203" pitchFamily="34" charset="0"/>
              </a:rPr>
              <a:t>Электрификация — переход на использование электричества как основного источника энергии и создание системы централизованного электроснабжения.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C453A75-73BD-760C-E2DA-DC2ED212034E}"/>
              </a:ext>
            </a:extLst>
          </p:cNvPr>
          <p:cNvCxnSpPr/>
          <p:nvPr/>
        </p:nvCxnSpPr>
        <p:spPr>
          <a:xfrm>
            <a:off x="6096000" y="1424432"/>
            <a:ext cx="0" cy="4940300"/>
          </a:xfrm>
          <a:prstGeom prst="line">
            <a:avLst/>
          </a:prstGeom>
          <a:ln w="9525">
            <a:solidFill>
              <a:srgbClr val="2C4A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Signature 100ballnik.com">
            <a:extLst>
              <a:ext uri="{FF2B5EF4-FFF2-40B4-BE49-F238E27FC236}">
                <a16:creationId xmlns:a16="http://schemas.microsoft.com/office/drawing/2014/main" id="{56E1AA59-EB01-48D8-1309-74EBC1A5330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30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CF59AC7-FEC2-9285-7BD3-C429BFE43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1"/>
            <a:ext cx="6604000" cy="53276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8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Новое в науке и технике</a:t>
            </a:r>
          </a:p>
        </p:txBody>
      </p:sp>
      <p:pic>
        <p:nvPicPr>
          <p:cNvPr id="4" name="AEG turbine factory" descr="Турбинный завод AEG в Берлине (арх. П. Беренс, 1909), современный вид">
            <a:extLst>
              <a:ext uri="{FF2B5EF4-FFF2-40B4-BE49-F238E27FC236}">
                <a16:creationId xmlns:a16="http://schemas.microsoft.com/office/drawing/2014/main" id="{0100B0B5-9BB9-713C-EF51-FEF3935E492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1270000"/>
            <a:ext cx="4191000" cy="2540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Engraving industry mount">
            <a:extLst>
              <a:ext uri="{FF2B5EF4-FFF2-40B4-BE49-F238E27FC236}">
                <a16:creationId xmlns:a16="http://schemas.microsoft.com/office/drawing/2014/main" id="{1654CC34-C6DC-1C7D-67BD-BE68C585A155}"/>
              </a:ext>
            </a:extLst>
          </p:cNvPr>
          <p:cNvSpPr/>
          <p:nvPr/>
        </p:nvSpPr>
        <p:spPr>
          <a:xfrm>
            <a:off x="7534902" y="3949700"/>
            <a:ext cx="3903995" cy="2667000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Engraving industry" descr="Гравюра XIX в. из исходной презентации: металлургическое производство">
            <a:extLst>
              <a:ext uri="{FF2B5EF4-FFF2-40B4-BE49-F238E27FC236}">
                <a16:creationId xmlns:a16="http://schemas.microsoft.com/office/drawing/2014/main" id="{9A28929E-4AFC-A08E-139F-9F27DE777EC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802" y="4038600"/>
            <a:ext cx="3726195" cy="2489200"/>
          </a:xfrm>
          <a:prstGeom prst="rect">
            <a:avLst/>
          </a:prstGeom>
        </p:spPr>
      </p:pic>
      <p:sp>
        <p:nvSpPr>
          <p:cNvPr id="8" name="Step 0">
            <a:extLst>
              <a:ext uri="{FF2B5EF4-FFF2-40B4-BE49-F238E27FC236}">
                <a16:creationId xmlns:a16="http://schemas.microsoft.com/office/drawing/2014/main" id="{02C66B32-FA9B-836C-41F2-C1C3B60C9251}"/>
              </a:ext>
            </a:extLst>
          </p:cNvPr>
          <p:cNvSpPr/>
          <p:nvPr/>
        </p:nvSpPr>
        <p:spPr>
          <a:xfrm>
            <a:off x="609600" y="1397000"/>
            <a:ext cx="6350000" cy="1371600"/>
          </a:xfrm>
          <a:prstGeom prst="roundRect">
            <a:avLst>
              <a:gd name="adj" fmla="val 6000"/>
            </a:avLst>
          </a:prstGeom>
          <a:solidFill>
            <a:srgbClr val="1A4639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tep 1">
            <a:extLst>
              <a:ext uri="{FF2B5EF4-FFF2-40B4-BE49-F238E27FC236}">
                <a16:creationId xmlns:a16="http://schemas.microsoft.com/office/drawing/2014/main" id="{1ED25042-7BB7-ED58-D04F-B3ED66FB253A}"/>
              </a:ext>
            </a:extLst>
          </p:cNvPr>
          <p:cNvSpPr/>
          <p:nvPr/>
        </p:nvSpPr>
        <p:spPr>
          <a:xfrm>
            <a:off x="609600" y="3124200"/>
            <a:ext cx="6350000" cy="1371600"/>
          </a:xfrm>
          <a:prstGeom prst="roundRect">
            <a:avLst>
              <a:gd name="adj" fmla="val 6000"/>
            </a:avLst>
          </a:prstGeom>
          <a:solidFill>
            <a:srgbClr val="1A4639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Step 2">
            <a:extLst>
              <a:ext uri="{FF2B5EF4-FFF2-40B4-BE49-F238E27FC236}">
                <a16:creationId xmlns:a16="http://schemas.microsoft.com/office/drawing/2014/main" id="{EC6AF67F-DCB4-E7AB-CA4F-5FD9A666FE9B}"/>
              </a:ext>
            </a:extLst>
          </p:cNvPr>
          <p:cNvSpPr/>
          <p:nvPr/>
        </p:nvSpPr>
        <p:spPr>
          <a:xfrm>
            <a:off x="609600" y="4851400"/>
            <a:ext cx="6350000" cy="1371600"/>
          </a:xfrm>
          <a:prstGeom prst="roundRect">
            <a:avLst>
              <a:gd name="adj" fmla="val 6000"/>
            </a:avLst>
          </a:prstGeom>
          <a:solidFill>
            <a:srgbClr val="3A2E1F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Arrow">
            <a:extLst>
              <a:ext uri="{FF2B5EF4-FFF2-40B4-BE49-F238E27FC236}">
                <a16:creationId xmlns:a16="http://schemas.microsoft.com/office/drawing/2014/main" id="{974933A1-AC98-FF0E-303D-DC55E07A0D2A}"/>
              </a:ext>
            </a:extLst>
          </p:cNvPr>
          <p:cNvCxnSpPr/>
          <p:nvPr/>
        </p:nvCxnSpPr>
        <p:spPr>
          <a:xfrm>
            <a:off x="3784600" y="2794000"/>
            <a:ext cx="0" cy="304800"/>
          </a:xfrm>
          <a:prstGeom prst="line">
            <a:avLst/>
          </a:prstGeom>
          <a:ln w="22225">
            <a:solidFill>
              <a:srgbClr val="E9BD7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Arrow">
            <a:extLst>
              <a:ext uri="{FF2B5EF4-FFF2-40B4-BE49-F238E27FC236}">
                <a16:creationId xmlns:a16="http://schemas.microsoft.com/office/drawing/2014/main" id="{148BD5B7-B2DB-7745-098B-F94B552034EE}"/>
              </a:ext>
            </a:extLst>
          </p:cNvPr>
          <p:cNvCxnSpPr/>
          <p:nvPr/>
        </p:nvCxnSpPr>
        <p:spPr>
          <a:xfrm>
            <a:off x="3784600" y="4521200"/>
            <a:ext cx="0" cy="304800"/>
          </a:xfrm>
          <a:prstGeom prst="line">
            <a:avLst/>
          </a:prstGeom>
          <a:ln w="22225">
            <a:solidFill>
              <a:srgbClr val="E9BD7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tep text 0">
            <a:extLst>
              <a:ext uri="{FF2B5EF4-FFF2-40B4-BE49-F238E27FC236}">
                <a16:creationId xmlns:a16="http://schemas.microsoft.com/office/drawing/2014/main" id="{6D332611-ECBF-148A-6AB4-5ABA6EBF1987}"/>
              </a:ext>
            </a:extLst>
          </p:cNvPr>
          <p:cNvSpPr txBox="1"/>
          <p:nvPr/>
        </p:nvSpPr>
        <p:spPr>
          <a:xfrm>
            <a:off x="889000" y="1473200"/>
            <a:ext cx="5791200" cy="1219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E9BD73"/>
                </a:solidFill>
                <a:latin typeface="Segoe UI Semibold" panose="020B0702040204020203" pitchFamily="34" charset="0"/>
              </a:rPr>
              <a:t>Период:</a:t>
            </a: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 вторая половина XIX — начало XX века</a:t>
            </a:r>
          </a:p>
        </p:txBody>
      </p:sp>
      <p:sp>
        <p:nvSpPr>
          <p:cNvPr id="14" name="Step text 1">
            <a:extLst>
              <a:ext uri="{FF2B5EF4-FFF2-40B4-BE49-F238E27FC236}">
                <a16:creationId xmlns:a16="http://schemas.microsoft.com/office/drawing/2014/main" id="{4010C13D-4A19-AC09-860B-8251BAFBFD62}"/>
              </a:ext>
            </a:extLst>
          </p:cNvPr>
          <p:cNvSpPr txBox="1"/>
          <p:nvPr/>
        </p:nvSpPr>
        <p:spPr>
          <a:xfrm>
            <a:off x="889000" y="3200400"/>
            <a:ext cx="5791200" cy="1219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E9BD73"/>
                </a:solidFill>
                <a:latin typeface="Segoe UI Semibold" panose="020B0702040204020203" pitchFamily="34" charset="0"/>
              </a:rPr>
              <a:t>Название:</a:t>
            </a: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 вторая промышленная революция или технологическая революция</a:t>
            </a:r>
          </a:p>
        </p:txBody>
      </p:sp>
      <p:sp>
        <p:nvSpPr>
          <p:cNvPr id="15" name="Step text 2">
            <a:extLst>
              <a:ext uri="{FF2B5EF4-FFF2-40B4-BE49-F238E27FC236}">
                <a16:creationId xmlns:a16="http://schemas.microsoft.com/office/drawing/2014/main" id="{3CA9A24B-9058-B484-EBD8-A2AF36E89DB4}"/>
              </a:ext>
            </a:extLst>
          </p:cNvPr>
          <p:cNvSpPr txBox="1"/>
          <p:nvPr/>
        </p:nvSpPr>
        <p:spPr>
          <a:xfrm>
            <a:off x="889000" y="4927600"/>
            <a:ext cx="5791200" cy="1219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E9BD73"/>
                </a:solidFill>
                <a:latin typeface="Segoe UI Semibold" panose="020B0702040204020203" pitchFamily="34" charset="0"/>
              </a:rPr>
              <a:t>Главная особенность:</a:t>
            </a: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 широкое внедрение научных достижений в производство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3F5D975A-622A-FB21-FF61-8E33AF537A6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93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8F3D96C-2633-F325-FB05-7A257992E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1"/>
            <a:ext cx="6858000" cy="53276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8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Новое в науке и технике</a:t>
            </a:r>
          </a:p>
        </p:txBody>
      </p:sp>
      <p:pic>
        <p:nvPicPr>
          <p:cNvPr id="4" name="Faraday" descr="Майкл Фарадей. Фотография Дж. Уоткинса. Коллекция Wellcome">
            <a:extLst>
              <a:ext uri="{FF2B5EF4-FFF2-40B4-BE49-F238E27FC236}">
                <a16:creationId xmlns:a16="http://schemas.microsoft.com/office/drawing/2014/main" id="{E786E84A-77CC-8A2F-F721-7076656B06B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000" y="1320800"/>
            <a:ext cx="1498600" cy="1879600"/>
          </a:xfrm>
          <a:prstGeom prst="ellipse">
            <a:avLst/>
          </a:prstGeom>
          <a:ln w="1587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Faraday ring">
            <a:extLst>
              <a:ext uri="{FF2B5EF4-FFF2-40B4-BE49-F238E27FC236}">
                <a16:creationId xmlns:a16="http://schemas.microsoft.com/office/drawing/2014/main" id="{4F242F77-CC5B-56E7-7AB8-85822D97F8B1}"/>
              </a:ext>
            </a:extLst>
          </p:cNvPr>
          <p:cNvSpPr/>
          <p:nvPr/>
        </p:nvSpPr>
        <p:spPr>
          <a:xfrm>
            <a:off x="7416800" y="1244600"/>
            <a:ext cx="1651000" cy="2032000"/>
          </a:xfrm>
          <a:prstGeom prst="ellipse">
            <a:avLst/>
          </a:prstGeom>
          <a:noFill/>
          <a:ln w="9525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Gramme dynamo" descr="Динамо-машина Грамма. Музейный экспонат">
            <a:extLst>
              <a:ext uri="{FF2B5EF4-FFF2-40B4-BE49-F238E27FC236}">
                <a16:creationId xmlns:a16="http://schemas.microsoft.com/office/drawing/2014/main" id="{10F24F2B-12A8-DB36-70B0-A70594B48890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3400" y="1320800"/>
            <a:ext cx="2159000" cy="18796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9" name="Dolivo-Dobrovolsky" descr="М. О. Доливо-Добровольский">
            <a:extLst>
              <a:ext uri="{FF2B5EF4-FFF2-40B4-BE49-F238E27FC236}">
                <a16:creationId xmlns:a16="http://schemas.microsoft.com/office/drawing/2014/main" id="{8249AD0D-1EEB-EC0C-FE37-85B82A0FDB1D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810000"/>
            <a:ext cx="1498600" cy="1879600"/>
          </a:xfrm>
          <a:prstGeom prst="ellipse">
            <a:avLst/>
          </a:prstGeom>
          <a:ln w="1587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Dolivo-Dobrovolsky ring">
            <a:extLst>
              <a:ext uri="{FF2B5EF4-FFF2-40B4-BE49-F238E27FC236}">
                <a16:creationId xmlns:a16="http://schemas.microsoft.com/office/drawing/2014/main" id="{E827D0F5-0136-643D-DBB2-09F40030A851}"/>
              </a:ext>
            </a:extLst>
          </p:cNvPr>
          <p:cNvSpPr/>
          <p:nvPr/>
        </p:nvSpPr>
        <p:spPr>
          <a:xfrm>
            <a:off x="7543800" y="3733800"/>
            <a:ext cx="1651000" cy="2032000"/>
          </a:xfrm>
          <a:prstGeom prst="ellipse">
            <a:avLst/>
          </a:prstGeom>
          <a:noFill/>
          <a:ln w="9525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Yablochkov" descr="П. Н. Яблочков">
            <a:extLst>
              <a:ext uri="{FF2B5EF4-FFF2-40B4-BE49-F238E27FC236}">
                <a16:creationId xmlns:a16="http://schemas.microsoft.com/office/drawing/2014/main" id="{35524AD1-D884-0229-7BE3-4166ED4D6DEC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3810000"/>
            <a:ext cx="1498600" cy="1879600"/>
          </a:xfrm>
          <a:prstGeom prst="ellipse">
            <a:avLst/>
          </a:prstGeom>
          <a:ln w="1587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3" name="Yablochkov ring">
            <a:extLst>
              <a:ext uri="{FF2B5EF4-FFF2-40B4-BE49-F238E27FC236}">
                <a16:creationId xmlns:a16="http://schemas.microsoft.com/office/drawing/2014/main" id="{B2F8A3C4-0061-8BE9-7957-8D17E6A4194C}"/>
              </a:ext>
            </a:extLst>
          </p:cNvPr>
          <p:cNvSpPr/>
          <p:nvPr/>
        </p:nvSpPr>
        <p:spPr>
          <a:xfrm>
            <a:off x="9728200" y="3733800"/>
            <a:ext cx="1651000" cy="2032000"/>
          </a:xfrm>
          <a:prstGeom prst="ellipse">
            <a:avLst/>
          </a:prstGeom>
          <a:noFill/>
          <a:ln w="9525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ub Rectangle 2">
            <a:extLst>
              <a:ext uri="{FF2B5EF4-FFF2-40B4-BE49-F238E27FC236}">
                <a16:creationId xmlns:a16="http://schemas.microsoft.com/office/drawing/2014/main" id="{09DA956B-4758-A681-381D-81A28B03C244}"/>
              </a:ext>
            </a:extLst>
          </p:cNvPr>
          <p:cNvSpPr txBox="1"/>
          <p:nvPr/>
        </p:nvSpPr>
        <p:spPr>
          <a:xfrm>
            <a:off x="609600" y="1015366"/>
            <a:ext cx="6604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A9BDB0"/>
                </a:solidFill>
                <a:latin typeface="Bahnschrift SemiBold" panose="020B0502040204020203" pitchFamily="34" charset="0"/>
              </a:rPr>
              <a:t>Электрификация производства</a:t>
            </a:r>
          </a:p>
        </p:txBody>
      </p:sp>
      <p:sp>
        <p:nvSpPr>
          <p:cNvPr id="15" name="Text Rectangle 3">
            <a:extLst>
              <a:ext uri="{FF2B5EF4-FFF2-40B4-BE49-F238E27FC236}">
                <a16:creationId xmlns:a16="http://schemas.microsoft.com/office/drawing/2014/main" id="{08B0CFD3-8759-7FA2-CEA7-87F60D983FB9}"/>
              </a:ext>
            </a:extLst>
          </p:cNvPr>
          <p:cNvSpPr txBox="1"/>
          <p:nvPr/>
        </p:nvSpPr>
        <p:spPr>
          <a:xfrm>
            <a:off x="609600" y="1558926"/>
            <a:ext cx="6604000" cy="919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279400" indent="-279400">
              <a:spcAft>
                <a:spcPts val="400"/>
              </a:spcAft>
              <a:buClr>
                <a:srgbClr val="E9BD73"/>
              </a:buClr>
              <a:buSzPct val="90000"/>
              <a:buFont typeface="Segoe UI" panose="020B0502040204020203" pitchFamily="34" charset="0"/>
              <a:buChar char="—"/>
            </a:pPr>
            <a:r>
              <a:rPr lang="ru-RU" sz="19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1820–1830-е гг.: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открытие принципа выработки электроэнергии (М. Фарадей)</a:t>
            </a:r>
          </a:p>
          <a:p>
            <a:pPr marL="279400" indent="-279400">
              <a:spcAft>
                <a:spcPts val="400"/>
              </a:spcAft>
              <a:buClr>
                <a:srgbClr val="E9BD73"/>
              </a:buClr>
              <a:buSzPct val="90000"/>
              <a:buFont typeface="Segoe UI" panose="020B0502040204020203" pitchFamily="34" charset="0"/>
              <a:buChar char="—"/>
            </a:pPr>
            <a:r>
              <a:rPr lang="ru-RU" sz="19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1869 г.: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создание динамо-машины (З. Грамм)</a:t>
            </a:r>
          </a:p>
        </p:txBody>
      </p:sp>
      <p:sp>
        <p:nvSpPr>
          <p:cNvPr id="16" name="Text Rectangle 5">
            <a:extLst>
              <a:ext uri="{FF2B5EF4-FFF2-40B4-BE49-F238E27FC236}">
                <a16:creationId xmlns:a16="http://schemas.microsoft.com/office/drawing/2014/main" id="{5FEC9C92-EC0B-1F4D-715F-EB36A3024380}"/>
              </a:ext>
            </a:extLst>
          </p:cNvPr>
          <p:cNvSpPr txBox="1"/>
          <p:nvPr/>
        </p:nvSpPr>
        <p:spPr>
          <a:xfrm>
            <a:off x="609600" y="2630806"/>
            <a:ext cx="6604000" cy="919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279400" indent="-279400">
              <a:spcAft>
                <a:spcPts val="400"/>
              </a:spcAft>
              <a:buClr>
                <a:srgbClr val="E9BD73"/>
              </a:buClr>
              <a:buSzPct val="90000"/>
              <a:buFont typeface="Segoe UI" panose="020B0502040204020203" pitchFamily="34" charset="0"/>
              <a:buChar char="—"/>
            </a:pP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М. </a:t>
            </a:r>
            <a:r>
              <a:rPr lang="ru-RU" sz="1900" dirty="0" err="1">
                <a:solidFill>
                  <a:srgbClr val="E9BD73"/>
                </a:solidFill>
                <a:latin typeface="Segoe UI Semibold" panose="020B0702040204020203" pitchFamily="34" charset="0"/>
              </a:rPr>
              <a:t>Доливо</a:t>
            </a: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-Добровольский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— усовершенствование электродвигателя</a:t>
            </a:r>
          </a:p>
          <a:p>
            <a:pPr marL="279400" indent="-279400">
              <a:spcAft>
                <a:spcPts val="400"/>
              </a:spcAft>
              <a:buClr>
                <a:srgbClr val="E9BD73"/>
              </a:buClr>
              <a:buSzPct val="90000"/>
              <a:buFont typeface="Segoe UI" panose="020B0502040204020203" pitchFamily="34" charset="0"/>
              <a:buChar char="—"/>
            </a:pP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П. Яблочков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— создание трансформатора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772AEE29-F283-16FB-7927-411C60C1B306}"/>
              </a:ext>
            </a:extLst>
          </p:cNvPr>
          <p:cNvCxnSpPr/>
          <p:nvPr/>
        </p:nvCxnSpPr>
        <p:spPr>
          <a:xfrm>
            <a:off x="609600" y="3651886"/>
            <a:ext cx="6502400" cy="0"/>
          </a:xfrm>
          <a:prstGeom prst="line">
            <a:avLst/>
          </a:prstGeom>
          <a:ln w="9525">
            <a:solidFill>
              <a:srgbClr val="3A44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Rectangle 9">
            <a:extLst>
              <a:ext uri="{FF2B5EF4-FFF2-40B4-BE49-F238E27FC236}">
                <a16:creationId xmlns:a16="http://schemas.microsoft.com/office/drawing/2014/main" id="{F65815C1-1843-157F-3821-7BAB6FAF3288}"/>
              </a:ext>
            </a:extLst>
          </p:cNvPr>
          <p:cNvSpPr txBox="1"/>
          <p:nvPr/>
        </p:nvSpPr>
        <p:spPr>
          <a:xfrm>
            <a:off x="609600" y="3753486"/>
            <a:ext cx="66040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sz="19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Значение электрификации: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100000"/>
              <a:buFont typeface="Bahnschrift SemiBold" panose="020B0502040204020203" pitchFamily="34" charset="0"/>
              <a:buAutoNum type="arabicPeriod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Эффективное использование энергетических ресурсов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100000"/>
              <a:buFont typeface="Bahnschrift SemiBold" panose="020B0502040204020203" pitchFamily="34" charset="0"/>
              <a:buAutoNum type="arabicPeriod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Рациональное распределение производительных сил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100000"/>
              <a:buFont typeface="Bahnschrift SemiBold" panose="020B0502040204020203" pitchFamily="34" charset="0"/>
              <a:buAutoNum type="arabicPeriod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Возможность удалённого размещения электростанций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100000"/>
              <a:buFont typeface="Bahnschrift SemiBold" panose="020B0502040204020203" pitchFamily="34" charset="0"/>
              <a:buAutoNum type="arabicPeriod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Применение в транспорте и производстве</a:t>
            </a:r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7B69E193-3157-9C48-0889-FB31B8D55DD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190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8744E9F-BB0E-C561-C7EF-0869FA719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1"/>
            <a:ext cx="10972800" cy="53276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8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Новое в науке и технике</a:t>
            </a:r>
          </a:p>
        </p:txBody>
      </p:sp>
      <p:pic>
        <p:nvPicPr>
          <p:cNvPr id="4" name="Bell telephone" descr="Телефон А. Белла 1876 г. Национальный музей американской истории">
            <a:extLst>
              <a:ext uri="{FF2B5EF4-FFF2-40B4-BE49-F238E27FC236}">
                <a16:creationId xmlns:a16="http://schemas.microsoft.com/office/drawing/2014/main" id="{87A9DF7E-3A81-E107-B0B2-56140022108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235200"/>
            <a:ext cx="2082800" cy="1905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Edison lamp" descr="Демонстрационная лампа накаливания Т. Эдисона, 1879 г. Музей науки и промышленности, Чикаго">
            <a:extLst>
              <a:ext uri="{FF2B5EF4-FFF2-40B4-BE49-F238E27FC236}">
                <a16:creationId xmlns:a16="http://schemas.microsoft.com/office/drawing/2014/main" id="{5236EC0D-6C53-9FD1-C2DF-3AE679F0A74F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100" y="2235200"/>
            <a:ext cx="2082800" cy="1905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8" name="Heinrich Hertz" descr="Генрих Герц">
            <a:extLst>
              <a:ext uri="{FF2B5EF4-FFF2-40B4-BE49-F238E27FC236}">
                <a16:creationId xmlns:a16="http://schemas.microsoft.com/office/drawing/2014/main" id="{E461E4C3-08D4-1DD0-8E3E-6B7F0B5EB09F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600" y="2235200"/>
            <a:ext cx="2082800" cy="1905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0" name="Alexander Popov" descr="А. С. Попов">
            <a:extLst>
              <a:ext uri="{FF2B5EF4-FFF2-40B4-BE49-F238E27FC236}">
                <a16:creationId xmlns:a16="http://schemas.microsoft.com/office/drawing/2014/main" id="{0193962C-66A0-F719-FFFB-1384E11C3F8F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100" y="2235200"/>
            <a:ext cx="2082800" cy="1905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2" name="First X-ray 1895" descr="Первый рентгеновский снимок, сделанный В. Рентгеном, 1895 г.">
            <a:extLst>
              <a:ext uri="{FF2B5EF4-FFF2-40B4-BE49-F238E27FC236}">
                <a16:creationId xmlns:a16="http://schemas.microsoft.com/office/drawing/2014/main" id="{3F173371-4920-A59C-1C78-DF6FA701EE81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9600" y="2235200"/>
            <a:ext cx="2082800" cy="1905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13" name="Sequence line">
            <a:extLst>
              <a:ext uri="{FF2B5EF4-FFF2-40B4-BE49-F238E27FC236}">
                <a16:creationId xmlns:a16="http://schemas.microsoft.com/office/drawing/2014/main" id="{B5539694-8664-F94E-D480-0D2BE24306BA}"/>
              </a:ext>
            </a:extLst>
          </p:cNvPr>
          <p:cNvCxnSpPr/>
          <p:nvPr/>
        </p:nvCxnSpPr>
        <p:spPr>
          <a:xfrm>
            <a:off x="609600" y="4470400"/>
            <a:ext cx="109728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Marker">
            <a:extLst>
              <a:ext uri="{FF2B5EF4-FFF2-40B4-BE49-F238E27FC236}">
                <a16:creationId xmlns:a16="http://schemas.microsoft.com/office/drawing/2014/main" id="{0B5C53E8-70BD-5FAA-03C5-5B7D619EB2C2}"/>
              </a:ext>
            </a:extLst>
          </p:cNvPr>
          <p:cNvSpPr/>
          <p:nvPr/>
        </p:nvSpPr>
        <p:spPr>
          <a:xfrm>
            <a:off x="1593850" y="4413250"/>
            <a:ext cx="114300" cy="1143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Marker">
            <a:extLst>
              <a:ext uri="{FF2B5EF4-FFF2-40B4-BE49-F238E27FC236}">
                <a16:creationId xmlns:a16="http://schemas.microsoft.com/office/drawing/2014/main" id="{971DAB75-D2B1-37B7-D778-341A82053B65}"/>
              </a:ext>
            </a:extLst>
          </p:cNvPr>
          <p:cNvSpPr/>
          <p:nvPr/>
        </p:nvSpPr>
        <p:spPr>
          <a:xfrm>
            <a:off x="3816350" y="4413250"/>
            <a:ext cx="114300" cy="1143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Marker">
            <a:extLst>
              <a:ext uri="{FF2B5EF4-FFF2-40B4-BE49-F238E27FC236}">
                <a16:creationId xmlns:a16="http://schemas.microsoft.com/office/drawing/2014/main" id="{1520F215-29D2-09D9-7E64-D78830112C85}"/>
              </a:ext>
            </a:extLst>
          </p:cNvPr>
          <p:cNvSpPr/>
          <p:nvPr/>
        </p:nvSpPr>
        <p:spPr>
          <a:xfrm>
            <a:off x="6038850" y="4413250"/>
            <a:ext cx="114300" cy="1143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Marker">
            <a:extLst>
              <a:ext uri="{FF2B5EF4-FFF2-40B4-BE49-F238E27FC236}">
                <a16:creationId xmlns:a16="http://schemas.microsoft.com/office/drawing/2014/main" id="{0764B96E-0DF2-2D13-EBEE-812574DEA4C3}"/>
              </a:ext>
            </a:extLst>
          </p:cNvPr>
          <p:cNvSpPr/>
          <p:nvPr/>
        </p:nvSpPr>
        <p:spPr>
          <a:xfrm>
            <a:off x="8261350" y="4413250"/>
            <a:ext cx="114300" cy="1143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Marker">
            <a:extLst>
              <a:ext uri="{FF2B5EF4-FFF2-40B4-BE49-F238E27FC236}">
                <a16:creationId xmlns:a16="http://schemas.microsoft.com/office/drawing/2014/main" id="{9E70082B-E7E9-FBF5-20B3-62626F360317}"/>
              </a:ext>
            </a:extLst>
          </p:cNvPr>
          <p:cNvSpPr/>
          <p:nvPr/>
        </p:nvSpPr>
        <p:spPr>
          <a:xfrm>
            <a:off x="10483850" y="4413250"/>
            <a:ext cx="114300" cy="1143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ub Rectangle 2">
            <a:extLst>
              <a:ext uri="{FF2B5EF4-FFF2-40B4-BE49-F238E27FC236}">
                <a16:creationId xmlns:a16="http://schemas.microsoft.com/office/drawing/2014/main" id="{EC730D4E-4930-14C2-3100-6B17FC36C672}"/>
              </a:ext>
            </a:extLst>
          </p:cNvPr>
          <p:cNvSpPr txBox="1"/>
          <p:nvPr/>
        </p:nvSpPr>
        <p:spPr>
          <a:xfrm>
            <a:off x="609600" y="1015366"/>
            <a:ext cx="109728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A9BDB0"/>
                </a:solidFill>
                <a:latin typeface="Bahnschrift SemiBold" panose="020B0502040204020203" pitchFamily="34" charset="0"/>
              </a:rPr>
              <a:t>Развитие электротехники</a:t>
            </a:r>
          </a:p>
        </p:txBody>
      </p:sp>
      <p:sp>
        <p:nvSpPr>
          <p:cNvPr id="20" name="Invention 0">
            <a:extLst>
              <a:ext uri="{FF2B5EF4-FFF2-40B4-BE49-F238E27FC236}">
                <a16:creationId xmlns:a16="http://schemas.microsoft.com/office/drawing/2014/main" id="{A8612A86-1431-5F3C-E172-82DD336D6723}"/>
              </a:ext>
            </a:extLst>
          </p:cNvPr>
          <p:cNvSpPr txBox="1"/>
          <p:nvPr/>
        </p:nvSpPr>
        <p:spPr>
          <a:xfrm>
            <a:off x="609600" y="4724400"/>
            <a:ext cx="20828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Изобретение телефона </a:t>
            </a: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(А. Белл)</a:t>
            </a:r>
          </a:p>
        </p:txBody>
      </p:sp>
      <p:sp>
        <p:nvSpPr>
          <p:cNvPr id="21" name="Invention 1">
            <a:extLst>
              <a:ext uri="{FF2B5EF4-FFF2-40B4-BE49-F238E27FC236}">
                <a16:creationId xmlns:a16="http://schemas.microsoft.com/office/drawing/2014/main" id="{92425309-5025-E383-2052-B9B40F9D2162}"/>
              </a:ext>
            </a:extLst>
          </p:cNvPr>
          <p:cNvSpPr txBox="1"/>
          <p:nvPr/>
        </p:nvSpPr>
        <p:spPr>
          <a:xfrm>
            <a:off x="2832100" y="4724400"/>
            <a:ext cx="20828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Создание лампы накаливания </a:t>
            </a: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(А. Лодыгин, Т. Эдисон)</a:t>
            </a:r>
          </a:p>
        </p:txBody>
      </p:sp>
      <p:sp>
        <p:nvSpPr>
          <p:cNvPr id="22" name="Invention 2">
            <a:extLst>
              <a:ext uri="{FF2B5EF4-FFF2-40B4-BE49-F238E27FC236}">
                <a16:creationId xmlns:a16="http://schemas.microsoft.com/office/drawing/2014/main" id="{684FBECA-1C38-1770-A1CB-D93136D14E84}"/>
              </a:ext>
            </a:extLst>
          </p:cNvPr>
          <p:cNvSpPr txBox="1"/>
          <p:nvPr/>
        </p:nvSpPr>
        <p:spPr>
          <a:xfrm>
            <a:off x="5054600" y="4724400"/>
            <a:ext cx="20828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Открытие радиоволн </a:t>
            </a: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(Г. Герц)</a:t>
            </a:r>
          </a:p>
        </p:txBody>
      </p:sp>
      <p:sp>
        <p:nvSpPr>
          <p:cNvPr id="23" name="Invention 3">
            <a:extLst>
              <a:ext uri="{FF2B5EF4-FFF2-40B4-BE49-F238E27FC236}">
                <a16:creationId xmlns:a16="http://schemas.microsoft.com/office/drawing/2014/main" id="{F0A20DE7-EABF-8DE9-DDF7-170607006BB2}"/>
              </a:ext>
            </a:extLst>
          </p:cNvPr>
          <p:cNvSpPr txBox="1"/>
          <p:nvPr/>
        </p:nvSpPr>
        <p:spPr>
          <a:xfrm>
            <a:off x="7277100" y="4724400"/>
            <a:ext cx="20828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Создание радио </a:t>
            </a: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(А. Попов)</a:t>
            </a:r>
          </a:p>
        </p:txBody>
      </p:sp>
      <p:sp>
        <p:nvSpPr>
          <p:cNvPr id="24" name="Invention 4">
            <a:extLst>
              <a:ext uri="{FF2B5EF4-FFF2-40B4-BE49-F238E27FC236}">
                <a16:creationId xmlns:a16="http://schemas.microsoft.com/office/drawing/2014/main" id="{D87B27AD-5FDF-ACBC-3DCF-CB5A27050DC3}"/>
              </a:ext>
            </a:extLst>
          </p:cNvPr>
          <p:cNvSpPr txBox="1"/>
          <p:nvPr/>
        </p:nvSpPr>
        <p:spPr>
          <a:xfrm>
            <a:off x="9499600" y="4724400"/>
            <a:ext cx="20828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>
                <a:solidFill>
                  <a:srgbClr val="F2E9D1"/>
                </a:solidFill>
                <a:latin typeface="Segoe UI" panose="020B0502040204020203" pitchFamily="34" charset="0"/>
              </a:rPr>
              <a:t>Открытие X-лучей </a:t>
            </a: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(В. Рентген)</a:t>
            </a:r>
          </a:p>
        </p:txBody>
      </p:sp>
      <p:sp>
        <p:nvSpPr>
          <p:cNvPr id="25" name="Signature 100ballnik.com">
            <a:extLst>
              <a:ext uri="{FF2B5EF4-FFF2-40B4-BE49-F238E27FC236}">
                <a16:creationId xmlns:a16="http://schemas.microsoft.com/office/drawing/2014/main" id="{A4DC712E-2211-030C-C4F8-6E1F2B0FA8F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969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7E3B8F6-DD3A-1F83-0864-2CEFC5CFB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1"/>
            <a:ext cx="10972800" cy="47669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4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Новое в науке и технике</a:t>
            </a:r>
          </a:p>
        </p:txBody>
      </p:sp>
      <p:pic>
        <p:nvPicPr>
          <p:cNvPr id="4" name="Solvay 1927" descr="Участники Пятого Сольвеевского конгресса, Брюссель, 1927 г. (среди них М. Планк, М. Кюри, А. Эйнштейн)">
            <a:extLst>
              <a:ext uri="{FF2B5EF4-FFF2-40B4-BE49-F238E27FC236}">
                <a16:creationId xmlns:a16="http://schemas.microsoft.com/office/drawing/2014/main" id="{3FA2859E-2362-F316-5308-401E5D1A529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8400"/>
            <a:ext cx="12192000" cy="2540000"/>
          </a:xfrm>
          <a:prstGeom prst="rect">
            <a:avLst/>
          </a:prstGeom>
          <a:effectLst>
            <a:softEdge rad="330200"/>
          </a:effectLst>
        </p:spPr>
      </p:pic>
      <p:sp>
        <p:nvSpPr>
          <p:cNvPr id="5" name="Root card">
            <a:extLst>
              <a:ext uri="{FF2B5EF4-FFF2-40B4-BE49-F238E27FC236}">
                <a16:creationId xmlns:a16="http://schemas.microsoft.com/office/drawing/2014/main" id="{B9BD3844-1FE0-9717-7A11-2D619DCB9D51}"/>
              </a:ext>
            </a:extLst>
          </p:cNvPr>
          <p:cNvSpPr/>
          <p:nvPr/>
        </p:nvSpPr>
        <p:spPr>
          <a:xfrm>
            <a:off x="609600" y="3886200"/>
            <a:ext cx="2032000" cy="660400"/>
          </a:xfrm>
          <a:prstGeom prst="roundRect">
            <a:avLst>
              <a:gd name="adj" fmla="val 10000"/>
            </a:avLst>
          </a:prstGeom>
          <a:solidFill>
            <a:srgbClr val="3A2E1F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Branch 0">
            <a:extLst>
              <a:ext uri="{FF2B5EF4-FFF2-40B4-BE49-F238E27FC236}">
                <a16:creationId xmlns:a16="http://schemas.microsoft.com/office/drawing/2014/main" id="{E29FC1EB-4A8D-CC72-A8E9-A0882B31796A}"/>
              </a:ext>
            </a:extLst>
          </p:cNvPr>
          <p:cNvSpPr/>
          <p:nvPr/>
        </p:nvSpPr>
        <p:spPr>
          <a:xfrm>
            <a:off x="3048000" y="3886200"/>
            <a:ext cx="2717800" cy="812800"/>
          </a:xfrm>
          <a:prstGeom prst="roundRect">
            <a:avLst>
              <a:gd name="adj" fmla="val 8000"/>
            </a:avLst>
          </a:prstGeom>
          <a:solidFill>
            <a:srgbClr val="1A4639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Branch 1">
            <a:extLst>
              <a:ext uri="{FF2B5EF4-FFF2-40B4-BE49-F238E27FC236}">
                <a16:creationId xmlns:a16="http://schemas.microsoft.com/office/drawing/2014/main" id="{1008838D-51E2-4A6D-565D-7AF3C1EB4072}"/>
              </a:ext>
            </a:extLst>
          </p:cNvPr>
          <p:cNvSpPr/>
          <p:nvPr/>
        </p:nvSpPr>
        <p:spPr>
          <a:xfrm>
            <a:off x="5943600" y="3886200"/>
            <a:ext cx="2717800" cy="812800"/>
          </a:xfrm>
          <a:prstGeom prst="roundRect">
            <a:avLst>
              <a:gd name="adj" fmla="val 8000"/>
            </a:avLst>
          </a:prstGeom>
          <a:solidFill>
            <a:srgbClr val="1A4639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Branch 2">
            <a:extLst>
              <a:ext uri="{FF2B5EF4-FFF2-40B4-BE49-F238E27FC236}">
                <a16:creationId xmlns:a16="http://schemas.microsoft.com/office/drawing/2014/main" id="{CD17C9D2-0519-FE3B-303A-F494DF79D4C4}"/>
              </a:ext>
            </a:extLst>
          </p:cNvPr>
          <p:cNvSpPr/>
          <p:nvPr/>
        </p:nvSpPr>
        <p:spPr>
          <a:xfrm>
            <a:off x="8839200" y="3886200"/>
            <a:ext cx="2717800" cy="812800"/>
          </a:xfrm>
          <a:prstGeom prst="roundRect">
            <a:avLst>
              <a:gd name="adj" fmla="val 8000"/>
            </a:avLst>
          </a:prstGeom>
          <a:solidFill>
            <a:srgbClr val="1A4639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eaf 0">
            <a:extLst>
              <a:ext uri="{FF2B5EF4-FFF2-40B4-BE49-F238E27FC236}">
                <a16:creationId xmlns:a16="http://schemas.microsoft.com/office/drawing/2014/main" id="{760DE027-5296-C8AC-3DF6-0F6B1E4D33E7}"/>
              </a:ext>
            </a:extLst>
          </p:cNvPr>
          <p:cNvSpPr/>
          <p:nvPr/>
        </p:nvSpPr>
        <p:spPr>
          <a:xfrm>
            <a:off x="3048000" y="5232400"/>
            <a:ext cx="1778000" cy="1168400"/>
          </a:xfrm>
          <a:prstGeom prst="roundRect">
            <a:avLst>
              <a:gd name="adj" fmla="val 8000"/>
            </a:avLst>
          </a:prstGeom>
          <a:solidFill>
            <a:srgbClr val="0F2C25"/>
          </a:solidFill>
          <a:ln w="9525">
            <a:solidFill>
              <a:srgbClr val="3E6B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Leaf 1">
            <a:extLst>
              <a:ext uri="{FF2B5EF4-FFF2-40B4-BE49-F238E27FC236}">
                <a16:creationId xmlns:a16="http://schemas.microsoft.com/office/drawing/2014/main" id="{F24D843A-B754-C1E3-705E-B7FD10E7D55F}"/>
              </a:ext>
            </a:extLst>
          </p:cNvPr>
          <p:cNvSpPr/>
          <p:nvPr/>
        </p:nvSpPr>
        <p:spPr>
          <a:xfrm>
            <a:off x="4978400" y="5232400"/>
            <a:ext cx="1778000" cy="1168400"/>
          </a:xfrm>
          <a:prstGeom prst="roundRect">
            <a:avLst>
              <a:gd name="adj" fmla="val 8000"/>
            </a:avLst>
          </a:prstGeom>
          <a:solidFill>
            <a:srgbClr val="0F2C25"/>
          </a:solidFill>
          <a:ln w="9525">
            <a:solidFill>
              <a:srgbClr val="3E6B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Leaf 2">
            <a:extLst>
              <a:ext uri="{FF2B5EF4-FFF2-40B4-BE49-F238E27FC236}">
                <a16:creationId xmlns:a16="http://schemas.microsoft.com/office/drawing/2014/main" id="{D3F4C9BF-CADC-20B5-49E6-2EE0C011FEFF}"/>
              </a:ext>
            </a:extLst>
          </p:cNvPr>
          <p:cNvSpPr/>
          <p:nvPr/>
        </p:nvSpPr>
        <p:spPr>
          <a:xfrm>
            <a:off x="6908800" y="5232400"/>
            <a:ext cx="1778000" cy="1168400"/>
          </a:xfrm>
          <a:prstGeom prst="roundRect">
            <a:avLst>
              <a:gd name="adj" fmla="val 8000"/>
            </a:avLst>
          </a:prstGeom>
          <a:solidFill>
            <a:srgbClr val="0F2C25"/>
          </a:solidFill>
          <a:ln w="9525">
            <a:solidFill>
              <a:srgbClr val="3E6B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F66A319E-7F6D-82AE-A62F-2601C9C2D81D}"/>
              </a:ext>
            </a:extLst>
          </p:cNvPr>
          <p:cNvCxnSpPr/>
          <p:nvPr/>
        </p:nvCxnSpPr>
        <p:spPr>
          <a:xfrm>
            <a:off x="2641600" y="4216400"/>
            <a:ext cx="406400" cy="0"/>
          </a:xfrm>
          <a:prstGeom prst="line">
            <a:avLst/>
          </a:prstGeom>
          <a:ln w="15875">
            <a:solidFill>
              <a:srgbClr val="E9BD7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D4A066EC-4D77-F69A-1D22-5E20BC28563A}"/>
              </a:ext>
            </a:extLst>
          </p:cNvPr>
          <p:cNvCxnSpPr/>
          <p:nvPr/>
        </p:nvCxnSpPr>
        <p:spPr>
          <a:xfrm>
            <a:off x="5765800" y="4699000"/>
            <a:ext cx="0" cy="279400"/>
          </a:xfrm>
          <a:prstGeom prst="line">
            <a:avLst/>
          </a:prstGeom>
          <a:ln w="15875">
            <a:solidFill>
              <a:srgbClr val="E9BD7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953090A6-4BA1-BA80-75B1-7B6DC6D6E780}"/>
              </a:ext>
            </a:extLst>
          </p:cNvPr>
          <p:cNvCxnSpPr/>
          <p:nvPr/>
        </p:nvCxnSpPr>
        <p:spPr>
          <a:xfrm>
            <a:off x="3937000" y="4978400"/>
            <a:ext cx="3860800" cy="0"/>
          </a:xfrm>
          <a:prstGeom prst="line">
            <a:avLst/>
          </a:prstGeom>
          <a:ln w="15875">
            <a:solidFill>
              <a:srgbClr val="E9BD7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Arrow">
            <a:extLst>
              <a:ext uri="{FF2B5EF4-FFF2-40B4-BE49-F238E27FC236}">
                <a16:creationId xmlns:a16="http://schemas.microsoft.com/office/drawing/2014/main" id="{577D06FB-231C-059A-BADF-EEEB7BF2FD12}"/>
              </a:ext>
            </a:extLst>
          </p:cNvPr>
          <p:cNvCxnSpPr/>
          <p:nvPr/>
        </p:nvCxnSpPr>
        <p:spPr>
          <a:xfrm>
            <a:off x="3937000" y="4978400"/>
            <a:ext cx="0" cy="228600"/>
          </a:xfrm>
          <a:prstGeom prst="line">
            <a:avLst/>
          </a:prstGeom>
          <a:ln w="15875">
            <a:solidFill>
              <a:srgbClr val="E9BD7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Arrow">
            <a:extLst>
              <a:ext uri="{FF2B5EF4-FFF2-40B4-BE49-F238E27FC236}">
                <a16:creationId xmlns:a16="http://schemas.microsoft.com/office/drawing/2014/main" id="{ACAE96B6-0598-751A-F10E-9CF60718E6C2}"/>
              </a:ext>
            </a:extLst>
          </p:cNvPr>
          <p:cNvCxnSpPr/>
          <p:nvPr/>
        </p:nvCxnSpPr>
        <p:spPr>
          <a:xfrm>
            <a:off x="5867400" y="4978400"/>
            <a:ext cx="0" cy="228600"/>
          </a:xfrm>
          <a:prstGeom prst="line">
            <a:avLst/>
          </a:prstGeom>
          <a:ln w="15875">
            <a:solidFill>
              <a:srgbClr val="E9BD7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Arrow">
            <a:extLst>
              <a:ext uri="{FF2B5EF4-FFF2-40B4-BE49-F238E27FC236}">
                <a16:creationId xmlns:a16="http://schemas.microsoft.com/office/drawing/2014/main" id="{4F172043-FEE3-AAC6-F1A1-0E153AB80765}"/>
              </a:ext>
            </a:extLst>
          </p:cNvPr>
          <p:cNvCxnSpPr/>
          <p:nvPr/>
        </p:nvCxnSpPr>
        <p:spPr>
          <a:xfrm>
            <a:off x="7797800" y="4978400"/>
            <a:ext cx="0" cy="228600"/>
          </a:xfrm>
          <a:prstGeom prst="line">
            <a:avLst/>
          </a:prstGeom>
          <a:ln w="15875">
            <a:solidFill>
              <a:srgbClr val="E9BD7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ub Rectangle 2">
            <a:extLst>
              <a:ext uri="{FF2B5EF4-FFF2-40B4-BE49-F238E27FC236}">
                <a16:creationId xmlns:a16="http://schemas.microsoft.com/office/drawing/2014/main" id="{3D39CEBF-A3E9-F2D4-3075-F1ECF13AAFEE}"/>
              </a:ext>
            </a:extLst>
          </p:cNvPr>
          <p:cNvSpPr txBox="1"/>
          <p:nvPr/>
        </p:nvSpPr>
        <p:spPr>
          <a:xfrm>
            <a:off x="5969000" y="406400"/>
            <a:ext cx="56134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A9BDB0"/>
                </a:solidFill>
                <a:latin typeface="Bahnschrift SemiBold" panose="020B0502040204020203" pitchFamily="34" charset="0"/>
              </a:rPr>
              <a:t>Научные открытия начала XX века</a:t>
            </a:r>
          </a:p>
        </p:txBody>
      </p:sp>
      <p:sp>
        <p:nvSpPr>
          <p:cNvPr id="19" name="Root">
            <a:extLst>
              <a:ext uri="{FF2B5EF4-FFF2-40B4-BE49-F238E27FC236}">
                <a16:creationId xmlns:a16="http://schemas.microsoft.com/office/drawing/2014/main" id="{2CF71DF6-5C81-37E9-1C84-0C287D3482C5}"/>
              </a:ext>
            </a:extLst>
          </p:cNvPr>
          <p:cNvSpPr txBox="1"/>
          <p:nvPr/>
        </p:nvSpPr>
        <p:spPr>
          <a:xfrm>
            <a:off x="609600" y="3886200"/>
            <a:ext cx="2032000" cy="660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Физика:</a:t>
            </a:r>
          </a:p>
        </p:txBody>
      </p:sp>
      <p:sp>
        <p:nvSpPr>
          <p:cNvPr id="20" name="Branch atom">
            <a:extLst>
              <a:ext uri="{FF2B5EF4-FFF2-40B4-BE49-F238E27FC236}">
                <a16:creationId xmlns:a16="http://schemas.microsoft.com/office/drawing/2014/main" id="{F4A0D8FE-8D7B-E1CC-2FEE-6813E894B8DB}"/>
              </a:ext>
            </a:extLst>
          </p:cNvPr>
          <p:cNvSpPr txBox="1"/>
          <p:nvPr/>
        </p:nvSpPr>
        <p:spPr>
          <a:xfrm>
            <a:off x="3149600" y="3886200"/>
            <a:ext cx="2514600" cy="812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Исследования атома (А. Беккерель, Кюри, М. Планк)</a:t>
            </a:r>
          </a:p>
        </p:txBody>
      </p:sp>
      <p:sp>
        <p:nvSpPr>
          <p:cNvPr id="21" name="Branch particles">
            <a:extLst>
              <a:ext uri="{FF2B5EF4-FFF2-40B4-BE49-F238E27FC236}">
                <a16:creationId xmlns:a16="http://schemas.microsoft.com/office/drawing/2014/main" id="{6450DC6C-1319-82FB-FA9B-2ADF0C838233}"/>
              </a:ext>
            </a:extLst>
          </p:cNvPr>
          <p:cNvSpPr txBox="1"/>
          <p:nvPr/>
        </p:nvSpPr>
        <p:spPr>
          <a:xfrm>
            <a:off x="6045200" y="3886200"/>
            <a:ext cx="2514600" cy="812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650" dirty="0">
                <a:solidFill>
                  <a:srgbClr val="E9BD73"/>
                </a:solidFill>
                <a:latin typeface="Segoe UI Semibold" panose="020B0702040204020203" pitchFamily="34" charset="0"/>
              </a:rPr>
              <a:t>Открытие элементарных частиц:</a:t>
            </a:r>
          </a:p>
        </p:txBody>
      </p:sp>
      <p:sp>
        <p:nvSpPr>
          <p:cNvPr id="22" name="Leaf text 0">
            <a:extLst>
              <a:ext uri="{FF2B5EF4-FFF2-40B4-BE49-F238E27FC236}">
                <a16:creationId xmlns:a16="http://schemas.microsoft.com/office/drawing/2014/main" id="{58DED399-5C91-1FFF-6825-B1940C86ECBF}"/>
              </a:ext>
            </a:extLst>
          </p:cNvPr>
          <p:cNvSpPr txBox="1"/>
          <p:nvPr/>
        </p:nvSpPr>
        <p:spPr>
          <a:xfrm>
            <a:off x="3124200" y="5232400"/>
            <a:ext cx="1625600" cy="1168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Электрон (1897, Дж. Томсон)</a:t>
            </a:r>
          </a:p>
        </p:txBody>
      </p:sp>
      <p:sp>
        <p:nvSpPr>
          <p:cNvPr id="23" name="Leaf text 1">
            <a:extLst>
              <a:ext uri="{FF2B5EF4-FFF2-40B4-BE49-F238E27FC236}">
                <a16:creationId xmlns:a16="http://schemas.microsoft.com/office/drawing/2014/main" id="{F270CC3E-5A50-8A20-46DC-52449C9BC18F}"/>
              </a:ext>
            </a:extLst>
          </p:cNvPr>
          <p:cNvSpPr txBox="1"/>
          <p:nvPr/>
        </p:nvSpPr>
        <p:spPr>
          <a:xfrm>
            <a:off x="5054600" y="5232400"/>
            <a:ext cx="1625600" cy="1168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Протон (1919, Э. Резерфорд)</a:t>
            </a:r>
          </a:p>
        </p:txBody>
      </p:sp>
      <p:sp>
        <p:nvSpPr>
          <p:cNvPr id="24" name="Leaf text 2">
            <a:extLst>
              <a:ext uri="{FF2B5EF4-FFF2-40B4-BE49-F238E27FC236}">
                <a16:creationId xmlns:a16="http://schemas.microsoft.com/office/drawing/2014/main" id="{97F80FC0-81F5-33FB-A65F-182BDE01B986}"/>
              </a:ext>
            </a:extLst>
          </p:cNvPr>
          <p:cNvSpPr txBox="1"/>
          <p:nvPr/>
        </p:nvSpPr>
        <p:spPr>
          <a:xfrm>
            <a:off x="6985000" y="5232400"/>
            <a:ext cx="1625600" cy="1168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Нейтрон (1932, Дж. Чедвик)</a:t>
            </a:r>
          </a:p>
        </p:txBody>
      </p:sp>
      <p:sp>
        <p:nvSpPr>
          <p:cNvPr id="25" name="Branch relativity">
            <a:extLst>
              <a:ext uri="{FF2B5EF4-FFF2-40B4-BE49-F238E27FC236}">
                <a16:creationId xmlns:a16="http://schemas.microsoft.com/office/drawing/2014/main" id="{2F38B3CC-DB72-CD51-B82D-D1844965F7E9}"/>
              </a:ext>
            </a:extLst>
          </p:cNvPr>
          <p:cNvSpPr txBox="1"/>
          <p:nvPr/>
        </p:nvSpPr>
        <p:spPr>
          <a:xfrm>
            <a:off x="8940800" y="3886200"/>
            <a:ext cx="2514600" cy="812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Теория относительности (А. Эйнштейн)</a:t>
            </a:r>
          </a:p>
        </p:txBody>
      </p:sp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EC9696D4-068F-F5D0-EEE9-36AAD37FDFB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538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8C80E1F-5C1A-34A1-B869-9815CCA81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1"/>
            <a:ext cx="7620000" cy="53276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8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Новое в науке и технике</a:t>
            </a:r>
          </a:p>
        </p:txBody>
      </p:sp>
      <p:pic>
        <p:nvPicPr>
          <p:cNvPr id="4" name="Sergei Lebedev" descr="Сергей Васильевич Лебедев, 1920-е гг.">
            <a:extLst>
              <a:ext uri="{FF2B5EF4-FFF2-40B4-BE49-F238E27FC236}">
                <a16:creationId xmlns:a16="http://schemas.microsoft.com/office/drawing/2014/main" id="{FCE4A432-B438-13CB-C222-42E6176DD98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05000"/>
            <a:ext cx="1905000" cy="2413000"/>
          </a:xfrm>
          <a:prstGeom prst="ellipse">
            <a:avLst/>
          </a:prstGeom>
          <a:ln w="1587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Sergei Lebedev ring">
            <a:extLst>
              <a:ext uri="{FF2B5EF4-FFF2-40B4-BE49-F238E27FC236}">
                <a16:creationId xmlns:a16="http://schemas.microsoft.com/office/drawing/2014/main" id="{6DE6DD3C-1E34-ADAA-06F6-7730F678CA16}"/>
              </a:ext>
            </a:extLst>
          </p:cNvPr>
          <p:cNvSpPr/>
          <p:nvPr/>
        </p:nvSpPr>
        <p:spPr>
          <a:xfrm>
            <a:off x="533400" y="1828800"/>
            <a:ext cx="2057400" cy="2565400"/>
          </a:xfrm>
          <a:prstGeom prst="ellipse">
            <a:avLst/>
          </a:prstGeom>
          <a:noFill/>
          <a:ln w="9525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Ammonia reactor 1913" descr="Реактор синтеза аммиака (1913), завод BASF в Оппау. Музейный экспонат">
            <a:extLst>
              <a:ext uri="{FF2B5EF4-FFF2-40B4-BE49-F238E27FC236}">
                <a16:creationId xmlns:a16="http://schemas.microsoft.com/office/drawing/2014/main" id="{78856386-170F-D804-8C81-260B1DE4FDC4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1524000"/>
            <a:ext cx="3048000" cy="4191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Sub Rectangle 2">
            <a:extLst>
              <a:ext uri="{FF2B5EF4-FFF2-40B4-BE49-F238E27FC236}">
                <a16:creationId xmlns:a16="http://schemas.microsoft.com/office/drawing/2014/main" id="{A6E9899A-3032-43EC-64DE-9109F457ADD6}"/>
              </a:ext>
            </a:extLst>
          </p:cNvPr>
          <p:cNvSpPr txBox="1"/>
          <p:nvPr/>
        </p:nvSpPr>
        <p:spPr>
          <a:xfrm>
            <a:off x="609600" y="1015366"/>
            <a:ext cx="7620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A9BDB0"/>
                </a:solidFill>
                <a:latin typeface="Bahnschrift SemiBold" panose="020B0502040204020203" pitchFamily="34" charset="0"/>
              </a:rPr>
              <a:t>Научные открытия начала XX века</a:t>
            </a:r>
          </a:p>
        </p:txBody>
      </p:sp>
      <p:sp>
        <p:nvSpPr>
          <p:cNvPr id="9" name="Chemistry">
            <a:extLst>
              <a:ext uri="{FF2B5EF4-FFF2-40B4-BE49-F238E27FC236}">
                <a16:creationId xmlns:a16="http://schemas.microsoft.com/office/drawing/2014/main" id="{BA3C5C10-0831-B9DA-49D5-9654744F5AB1}"/>
              </a:ext>
            </a:extLst>
          </p:cNvPr>
          <p:cNvSpPr txBox="1"/>
          <p:nvPr/>
        </p:nvSpPr>
        <p:spPr>
          <a:xfrm>
            <a:off x="2997200" y="1676400"/>
            <a:ext cx="50800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4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Химия:</a:t>
            </a:r>
          </a:p>
        </p:txBody>
      </p:sp>
      <p:sp>
        <p:nvSpPr>
          <p:cNvPr id="10" name="Mark 1">
            <a:extLst>
              <a:ext uri="{FF2B5EF4-FFF2-40B4-BE49-F238E27FC236}">
                <a16:creationId xmlns:a16="http://schemas.microsoft.com/office/drawing/2014/main" id="{2EF7D046-E376-674D-49EF-8749839B9FC2}"/>
              </a:ext>
            </a:extLst>
          </p:cNvPr>
          <p:cNvSpPr/>
          <p:nvPr/>
        </p:nvSpPr>
        <p:spPr>
          <a:xfrm>
            <a:off x="2997200" y="2463800"/>
            <a:ext cx="50800" cy="381000"/>
          </a:xfrm>
          <a:prstGeom prst="rect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hem 1">
            <a:extLst>
              <a:ext uri="{FF2B5EF4-FFF2-40B4-BE49-F238E27FC236}">
                <a16:creationId xmlns:a16="http://schemas.microsoft.com/office/drawing/2014/main" id="{ED5A2AAF-9ACA-5937-AB37-19E5DA10E360}"/>
              </a:ext>
            </a:extLst>
          </p:cNvPr>
          <p:cNvSpPr txBox="1"/>
          <p:nvPr/>
        </p:nvSpPr>
        <p:spPr>
          <a:xfrm>
            <a:off x="3200400" y="2413000"/>
            <a:ext cx="50292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Создание искусственных материалов</a:t>
            </a:r>
          </a:p>
        </p:txBody>
      </p:sp>
      <p:sp>
        <p:nvSpPr>
          <p:cNvPr id="12" name="Mark 2">
            <a:extLst>
              <a:ext uri="{FF2B5EF4-FFF2-40B4-BE49-F238E27FC236}">
                <a16:creationId xmlns:a16="http://schemas.microsoft.com/office/drawing/2014/main" id="{7411D685-848C-E538-97E2-4CA5A78C8664}"/>
              </a:ext>
            </a:extLst>
          </p:cNvPr>
          <p:cNvSpPr/>
          <p:nvPr/>
        </p:nvSpPr>
        <p:spPr>
          <a:xfrm>
            <a:off x="2997200" y="3048000"/>
            <a:ext cx="50800" cy="381000"/>
          </a:xfrm>
          <a:prstGeom prst="rect">
            <a:avLst/>
          </a:prstGeom>
          <a:solidFill>
            <a:srgbClr val="E07A5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Chem 2">
            <a:extLst>
              <a:ext uri="{FF2B5EF4-FFF2-40B4-BE49-F238E27FC236}">
                <a16:creationId xmlns:a16="http://schemas.microsoft.com/office/drawing/2014/main" id="{D52A8E4A-FF08-4B11-72A6-CCC768DA9955}"/>
              </a:ext>
            </a:extLst>
          </p:cNvPr>
          <p:cNvSpPr txBox="1"/>
          <p:nvPr/>
        </p:nvSpPr>
        <p:spPr>
          <a:xfrm>
            <a:off x="3200400" y="2997200"/>
            <a:ext cx="5029200" cy="9448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E07A5F"/>
                </a:solidFill>
                <a:latin typeface="Bahnschrift SemiBold" panose="020B0502040204020203" pitchFamily="34" charset="0"/>
              </a:rPr>
              <a:t>1932 г.:</a:t>
            </a: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 первое производство искусственного каучука в СССР (метод </a:t>
            </a:r>
            <a:r>
              <a:rPr lang="ru-RU" sz="2000" dirty="0">
                <a:solidFill>
                  <a:srgbClr val="E9BD73"/>
                </a:solidFill>
                <a:latin typeface="Segoe UI Semibold" panose="020B0702040204020203" pitchFamily="34" charset="0"/>
              </a:rPr>
              <a:t>С. Лебедева</a:t>
            </a: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)</a:t>
            </a:r>
          </a:p>
        </p:txBody>
      </p:sp>
      <p:sp>
        <p:nvSpPr>
          <p:cNvPr id="14" name="Mark 3">
            <a:extLst>
              <a:ext uri="{FF2B5EF4-FFF2-40B4-BE49-F238E27FC236}">
                <a16:creationId xmlns:a16="http://schemas.microsoft.com/office/drawing/2014/main" id="{0334864F-C1DB-2D4C-5F64-04F2475CBC87}"/>
              </a:ext>
            </a:extLst>
          </p:cNvPr>
          <p:cNvSpPr/>
          <p:nvPr/>
        </p:nvSpPr>
        <p:spPr>
          <a:xfrm>
            <a:off x="2997200" y="4272280"/>
            <a:ext cx="50800" cy="381000"/>
          </a:xfrm>
          <a:prstGeom prst="rect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Chem 3">
            <a:extLst>
              <a:ext uri="{FF2B5EF4-FFF2-40B4-BE49-F238E27FC236}">
                <a16:creationId xmlns:a16="http://schemas.microsoft.com/office/drawing/2014/main" id="{440CC54B-9752-4854-EB77-5AB85C5F4665}"/>
              </a:ext>
            </a:extLst>
          </p:cNvPr>
          <p:cNvSpPr txBox="1"/>
          <p:nvPr/>
        </p:nvSpPr>
        <p:spPr>
          <a:xfrm>
            <a:off x="3200400" y="4221480"/>
            <a:ext cx="50292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Синтез азотных удобрений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36DCE4F3-6112-9521-F0C6-2374C310B22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418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6B5C723-48AF-FEFA-58A7-BA055AA05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1"/>
            <a:ext cx="7112000" cy="53276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8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Новое в науке и технике</a:t>
            </a:r>
          </a:p>
        </p:txBody>
      </p:sp>
      <p:pic>
        <p:nvPicPr>
          <p:cNvPr id="4" name="Banting and Best" descr="Ф. Бантинг и Ч. Бест с собакой на крыше Медицинского корпуса Торонтского университета, 1921 г.">
            <a:extLst>
              <a:ext uri="{FF2B5EF4-FFF2-40B4-BE49-F238E27FC236}">
                <a16:creationId xmlns:a16="http://schemas.microsoft.com/office/drawing/2014/main" id="{FB0894A8-1B36-5EB7-BA9C-E7D653BA508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889000"/>
            <a:ext cx="4191000" cy="5461000"/>
          </a:xfrm>
          <a:prstGeom prst="rect">
            <a:avLst/>
          </a:prstGeom>
          <a:effectLst>
            <a:softEdge rad="381000"/>
          </a:effectLst>
        </p:spPr>
      </p:pic>
      <p:sp>
        <p:nvSpPr>
          <p:cNvPr id="5" name="Sub Rectangle 2">
            <a:extLst>
              <a:ext uri="{FF2B5EF4-FFF2-40B4-BE49-F238E27FC236}">
                <a16:creationId xmlns:a16="http://schemas.microsoft.com/office/drawing/2014/main" id="{94D9E931-F709-27E9-A692-43C9B5666D5C}"/>
              </a:ext>
            </a:extLst>
          </p:cNvPr>
          <p:cNvSpPr txBox="1"/>
          <p:nvPr/>
        </p:nvSpPr>
        <p:spPr>
          <a:xfrm>
            <a:off x="609600" y="1015366"/>
            <a:ext cx="6858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A9BDB0"/>
                </a:solidFill>
                <a:latin typeface="Bahnschrift SemiBold" panose="020B0502040204020203" pitchFamily="34" charset="0"/>
              </a:rPr>
              <a:t>Научные открытия начала XX века</a:t>
            </a:r>
          </a:p>
        </p:txBody>
      </p:sp>
      <p:sp>
        <p:nvSpPr>
          <p:cNvPr id="6" name="Medicine">
            <a:extLst>
              <a:ext uri="{FF2B5EF4-FFF2-40B4-BE49-F238E27FC236}">
                <a16:creationId xmlns:a16="http://schemas.microsoft.com/office/drawing/2014/main" id="{BD0FE774-7688-BAFF-2349-CF7F3F34A439}"/>
              </a:ext>
            </a:extLst>
          </p:cNvPr>
          <p:cNvSpPr txBox="1"/>
          <p:nvPr/>
        </p:nvSpPr>
        <p:spPr>
          <a:xfrm>
            <a:off x="609600" y="1660526"/>
            <a:ext cx="68580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4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Медицина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5F57A5AA-9969-6E69-E766-87CCE45DA5A8}"/>
              </a:ext>
            </a:extLst>
          </p:cNvPr>
          <p:cNvCxnSpPr/>
          <p:nvPr/>
        </p:nvCxnSpPr>
        <p:spPr>
          <a:xfrm>
            <a:off x="609600" y="2498726"/>
            <a:ext cx="6350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Med 1">
            <a:extLst>
              <a:ext uri="{FF2B5EF4-FFF2-40B4-BE49-F238E27FC236}">
                <a16:creationId xmlns:a16="http://schemas.microsoft.com/office/drawing/2014/main" id="{17186388-9173-687D-2B60-29C6581765C7}"/>
              </a:ext>
            </a:extLst>
          </p:cNvPr>
          <p:cNvSpPr txBox="1"/>
          <p:nvPr/>
        </p:nvSpPr>
        <p:spPr>
          <a:xfrm>
            <a:off x="609600" y="2651126"/>
            <a:ext cx="63500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4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1922 г.:</a:t>
            </a:r>
            <a:r>
              <a:rPr lang="ru-RU" sz="2600" dirty="0">
                <a:solidFill>
                  <a:srgbClr val="F2E9D1"/>
                </a:solidFill>
                <a:latin typeface="Segoe UI" panose="020B0502040204020203" pitchFamily="34" charset="0"/>
              </a:rPr>
              <a:t> применение инсулина (М. Бантинг)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0265EE6D-6818-331F-6B09-80C4B6E4F18E}"/>
              </a:ext>
            </a:extLst>
          </p:cNvPr>
          <p:cNvCxnSpPr/>
          <p:nvPr/>
        </p:nvCxnSpPr>
        <p:spPr>
          <a:xfrm>
            <a:off x="609600" y="3936366"/>
            <a:ext cx="6350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Med 2">
            <a:extLst>
              <a:ext uri="{FF2B5EF4-FFF2-40B4-BE49-F238E27FC236}">
                <a16:creationId xmlns:a16="http://schemas.microsoft.com/office/drawing/2014/main" id="{2E53201E-4C90-8A11-2864-EB65EA68924F}"/>
              </a:ext>
            </a:extLst>
          </p:cNvPr>
          <p:cNvSpPr txBox="1"/>
          <p:nvPr/>
        </p:nvSpPr>
        <p:spPr>
          <a:xfrm>
            <a:off x="609600" y="4088766"/>
            <a:ext cx="63500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4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1928 г.:</a:t>
            </a:r>
            <a:r>
              <a:rPr lang="ru-RU" sz="2600" dirty="0">
                <a:solidFill>
                  <a:srgbClr val="F2E9D1"/>
                </a:solidFill>
                <a:latin typeface="Segoe UI" panose="020B0502040204020203" pitchFamily="34" charset="0"/>
              </a:rPr>
              <a:t> открытие пенициллина (А. Флеминг)</a:t>
            </a:r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8E81325E-FEB7-FAEC-C8EE-A4C380B393B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238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C0DC35D-9A2E-F96C-F030-D2855D6D4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6350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8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Таблица сравнения подходов</a:t>
            </a:r>
          </a:p>
        </p:txBody>
      </p:sp>
      <p:pic>
        <p:nvPicPr>
          <p:cNvPr id="4" name="Frederick W. Taylor" descr="Фредерик Уинслоу Тейлор">
            <a:extLst>
              <a:ext uri="{FF2B5EF4-FFF2-40B4-BE49-F238E27FC236}">
                <a16:creationId xmlns:a16="http://schemas.microsoft.com/office/drawing/2014/main" id="{B9E49295-F51F-1D76-BC7E-C1F7552CE9C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219200"/>
            <a:ext cx="1092200" cy="1320800"/>
          </a:xfrm>
          <a:prstGeom prst="ellipse">
            <a:avLst/>
          </a:prstGeom>
          <a:ln w="1587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Frederick W. Taylor ring">
            <a:extLst>
              <a:ext uri="{FF2B5EF4-FFF2-40B4-BE49-F238E27FC236}">
                <a16:creationId xmlns:a16="http://schemas.microsoft.com/office/drawing/2014/main" id="{6165A8DA-ADBF-4F92-6D5E-345571ECFD21}"/>
              </a:ext>
            </a:extLst>
          </p:cNvPr>
          <p:cNvSpPr/>
          <p:nvPr/>
        </p:nvSpPr>
        <p:spPr>
          <a:xfrm>
            <a:off x="5486400" y="1143000"/>
            <a:ext cx="1244600" cy="1473200"/>
          </a:xfrm>
          <a:prstGeom prst="ellipse">
            <a:avLst/>
          </a:prstGeom>
          <a:noFill/>
          <a:ln w="9525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Henry Ford" descr="Генри Форд, 1919 г.">
            <a:extLst>
              <a:ext uri="{FF2B5EF4-FFF2-40B4-BE49-F238E27FC236}">
                <a16:creationId xmlns:a16="http://schemas.microsoft.com/office/drawing/2014/main" id="{433E4F8A-8FC5-CCD1-0C78-E16BD362800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800" y="1219200"/>
            <a:ext cx="1092200" cy="1320800"/>
          </a:xfrm>
          <a:prstGeom prst="ellipse">
            <a:avLst/>
          </a:prstGeom>
          <a:ln w="1587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Henry Ford ring">
            <a:extLst>
              <a:ext uri="{FF2B5EF4-FFF2-40B4-BE49-F238E27FC236}">
                <a16:creationId xmlns:a16="http://schemas.microsoft.com/office/drawing/2014/main" id="{977DDBA1-70D0-69F3-6167-732CE95A870A}"/>
              </a:ext>
            </a:extLst>
          </p:cNvPr>
          <p:cNvSpPr/>
          <p:nvPr/>
        </p:nvSpPr>
        <p:spPr>
          <a:xfrm>
            <a:off x="9245600" y="1143000"/>
            <a:ext cx="1244600" cy="1473200"/>
          </a:xfrm>
          <a:prstGeom prst="ellipse">
            <a:avLst/>
          </a:prstGeom>
          <a:noFill/>
          <a:ln w="9525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Rule">
            <a:extLst>
              <a:ext uri="{FF2B5EF4-FFF2-40B4-BE49-F238E27FC236}">
                <a16:creationId xmlns:a16="http://schemas.microsoft.com/office/drawing/2014/main" id="{3ECBA029-C3DA-BEF5-4A8C-3F1BA69A781B}"/>
              </a:ext>
            </a:extLst>
          </p:cNvPr>
          <p:cNvCxnSpPr/>
          <p:nvPr/>
        </p:nvCxnSpPr>
        <p:spPr>
          <a:xfrm>
            <a:off x="736600" y="1041400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ule lozenge">
            <a:extLst>
              <a:ext uri="{FF2B5EF4-FFF2-40B4-BE49-F238E27FC236}">
                <a16:creationId xmlns:a16="http://schemas.microsoft.com/office/drawing/2014/main" id="{4500B1DF-E463-F6C3-38BB-D91E5740CEB4}"/>
              </a:ext>
            </a:extLst>
          </p:cNvPr>
          <p:cNvSpPr/>
          <p:nvPr/>
        </p:nvSpPr>
        <p:spPr>
          <a:xfrm>
            <a:off x="609600" y="1003300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Table Taylor Ford">
            <a:extLst>
              <a:ext uri="{FF2B5EF4-FFF2-40B4-BE49-F238E27FC236}">
                <a16:creationId xmlns:a16="http://schemas.microsoft.com/office/drawing/2014/main" id="{D4D4CA00-E30E-CAAE-09A0-B3C2971939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599583"/>
              </p:ext>
            </p:extLst>
          </p:nvPr>
        </p:nvGraphicFramePr>
        <p:xfrm>
          <a:off x="609600" y="2819400"/>
          <a:ext cx="10972800" cy="368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8800">
                  <a:extLst>
                    <a:ext uri="{9D8B030D-6E8A-4147-A177-3AD203B41FA5}">
                      <a16:colId xmlns:a16="http://schemas.microsoft.com/office/drawing/2014/main" val="929435282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889901320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1406037"/>
                    </a:ext>
                  </a:extLst>
                </a:gridCol>
              </a:tblGrid>
              <a:tr h="736600">
                <a:tc>
                  <a:txBody>
                    <a:bodyPr/>
                    <a:lstStyle/>
                    <a:p>
                      <a:r>
                        <a:rPr lang="ru-RU" sz="2100" b="0" dirty="0">
                          <a:solidFill>
                            <a:srgbClr val="E9BD73"/>
                          </a:solidFill>
                          <a:latin typeface="Bahnschrift SemiBold" panose="020B0502040204020203" pitchFamily="34" charset="0"/>
                        </a:rPr>
                        <a:t>Критерий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3A32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100" b="0" dirty="0">
                          <a:solidFill>
                            <a:srgbClr val="E9BD73"/>
                          </a:solidFill>
                          <a:latin typeface="Bahnschrift SemiBold" panose="020B0502040204020203" pitchFamily="34" charset="0"/>
                        </a:rPr>
                        <a:t>Система Тейлора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3A32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100" b="0" dirty="0">
                          <a:solidFill>
                            <a:srgbClr val="E9BD73"/>
                          </a:solidFill>
                          <a:latin typeface="Bahnschrift SemiBold" panose="020B0502040204020203" pitchFamily="34" charset="0"/>
                        </a:rPr>
                        <a:t>Фордизм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3A32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008228"/>
                  </a:ext>
                </a:extLst>
              </a:tr>
              <a:tr h="736600"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E9BD73"/>
                          </a:solidFill>
                          <a:latin typeface="Segoe UI Semibold" panose="020B0702040204020203" pitchFamily="34" charset="0"/>
                        </a:rPr>
                        <a:t>Основной принцип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73A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Разделение труда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73A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Конвейерное производство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73A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0888701"/>
                  </a:ext>
                </a:extLst>
              </a:tr>
              <a:tr h="736600"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E9BD73"/>
                          </a:solidFill>
                          <a:latin typeface="Segoe UI Semibold" panose="020B0702040204020203" pitchFamily="34" charset="0"/>
                        </a:rPr>
                        <a:t>Цель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F3F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Повышение эффективности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F3F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Массовое производство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F3F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747360"/>
                  </a:ext>
                </a:extLst>
              </a:tr>
              <a:tr h="736600"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E9BD73"/>
                          </a:solidFill>
                          <a:latin typeface="Segoe UI Semibold" panose="020B0702040204020203" pitchFamily="34" charset="0"/>
                        </a:rPr>
                        <a:t>Отношение к рабочим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73A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Специализация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73A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Достойная оплата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73A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899385"/>
                  </a:ext>
                </a:extLst>
              </a:tr>
              <a:tr h="736600"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E9BD73"/>
                          </a:solidFill>
                          <a:latin typeface="Segoe UI Semibold" panose="020B0702040204020203" pitchFamily="34" charset="0"/>
                        </a:rPr>
                        <a:t>Результат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F3F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Рост производительности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F3F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Массовый выпуск продукции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F3F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7737172"/>
                  </a:ext>
                </a:extLst>
              </a:tr>
            </a:tbl>
          </a:graphicData>
        </a:graphic>
      </p:graphicFrame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7608C9F0-A200-9DA6-7CC6-97F3F7A1C65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61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6133D8E-A0A7-99F2-F775-8E0459A6C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31800"/>
            <a:ext cx="5842000" cy="106553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8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Наука и организация производства</a:t>
            </a:r>
          </a:p>
        </p:txBody>
      </p:sp>
      <p:pic>
        <p:nvPicPr>
          <p:cNvPr id="4" name="Ford line 1913" descr="Сборочный конвейер на заводе Форда в Хайленд-Парке, 1913 г.">
            <a:extLst>
              <a:ext uri="{FF2B5EF4-FFF2-40B4-BE49-F238E27FC236}">
                <a16:creationId xmlns:a16="http://schemas.microsoft.com/office/drawing/2014/main" id="{ACD2FFA6-230F-1BA6-1244-EF61144A2A6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0"/>
            <a:ext cx="5969000" cy="6858000"/>
          </a:xfrm>
          <a:prstGeom prst="rect">
            <a:avLst/>
          </a:prstGeom>
          <a:effectLst>
            <a:softEdge rad="762000"/>
          </a:effectLst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9D9A5C15-EDDD-60D3-8872-2D8CCBC9FB3B}"/>
              </a:ext>
            </a:extLst>
          </p:cNvPr>
          <p:cNvSpPr/>
          <p:nvPr/>
        </p:nvSpPr>
        <p:spPr>
          <a:xfrm>
            <a:off x="6223000" y="0"/>
            <a:ext cx="1651000" cy="6858000"/>
          </a:xfrm>
          <a:prstGeom prst="rect">
            <a:avLst/>
          </a:prstGeom>
          <a:gradFill flip="none" rotWithShape="1">
            <a:gsLst>
              <a:gs pos="0">
                <a:srgbClr val="202528"/>
              </a:gs>
              <a:gs pos="100000">
                <a:srgbClr val="202528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9F11707A-35B1-8079-A1C7-80A36AB33629}"/>
              </a:ext>
            </a:extLst>
          </p:cNvPr>
          <p:cNvCxnSpPr/>
          <p:nvPr/>
        </p:nvCxnSpPr>
        <p:spPr>
          <a:xfrm>
            <a:off x="736600" y="1649730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ule lozenge">
            <a:extLst>
              <a:ext uri="{FF2B5EF4-FFF2-40B4-BE49-F238E27FC236}">
                <a16:creationId xmlns:a16="http://schemas.microsoft.com/office/drawing/2014/main" id="{C3303DCE-0F88-FEF2-95DB-37C19CEABFAC}"/>
              </a:ext>
            </a:extLst>
          </p:cNvPr>
          <p:cNvSpPr/>
          <p:nvPr/>
        </p:nvSpPr>
        <p:spPr>
          <a:xfrm>
            <a:off x="609600" y="1611630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 Rectangle 16">
            <a:extLst>
              <a:ext uri="{FF2B5EF4-FFF2-40B4-BE49-F238E27FC236}">
                <a16:creationId xmlns:a16="http://schemas.microsoft.com/office/drawing/2014/main" id="{0B2DB1F4-DAD4-8BA9-F172-EADCF7A513C1}"/>
              </a:ext>
            </a:extLst>
          </p:cNvPr>
          <p:cNvSpPr txBox="1"/>
          <p:nvPr/>
        </p:nvSpPr>
        <p:spPr>
          <a:xfrm>
            <a:off x="609600" y="1954530"/>
            <a:ext cx="5588000" cy="359352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2200" dirty="0">
                <a:solidFill>
                  <a:srgbClr val="E9BD73"/>
                </a:solidFill>
                <a:latin typeface="Segoe UI Semibold" panose="020B0702040204020203" pitchFamily="34" charset="0"/>
              </a:rPr>
              <a:t>Система научной организации труда Тейлора</a:t>
            </a: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 и её развитие в форме </a:t>
            </a:r>
            <a:r>
              <a:rPr lang="ru-RU" sz="2200" dirty="0">
                <a:solidFill>
                  <a:srgbClr val="E9BD73"/>
                </a:solidFill>
                <a:latin typeface="Segoe UI Semibold" panose="020B0702040204020203" pitchFamily="34" charset="0"/>
              </a:rPr>
              <a:t>фордизма</a:t>
            </a: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 заложили основы </a:t>
            </a:r>
            <a:r>
              <a:rPr lang="ru-RU" sz="2200" dirty="0">
                <a:solidFill>
                  <a:srgbClr val="E9BD73"/>
                </a:solidFill>
                <a:latin typeface="Segoe UI Semibold" panose="020B0702040204020203" pitchFamily="34" charset="0"/>
              </a:rPr>
              <a:t>современного промышленного производства</a:t>
            </a: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. Сочетание эффективности производства с заботой о работниках позволило создать новую модель </a:t>
            </a:r>
            <a:r>
              <a:rPr lang="ru-RU" sz="2200" dirty="0">
                <a:solidFill>
                  <a:srgbClr val="E9BD73"/>
                </a:solidFill>
                <a:latin typeface="Segoe UI Semibold" panose="020B0702040204020203" pitchFamily="34" charset="0"/>
              </a:rPr>
              <a:t>промышленного развития</a:t>
            </a: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, которая привела к революции в автомобилестроении и формированию </a:t>
            </a:r>
            <a:r>
              <a:rPr lang="ru-RU" sz="2200" dirty="0">
                <a:solidFill>
                  <a:srgbClr val="E9BD73"/>
                </a:solidFill>
                <a:latin typeface="Segoe UI Semibold" panose="020B0702040204020203" pitchFamily="34" charset="0"/>
              </a:rPr>
              <a:t>массового производства</a:t>
            </a: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894012BC-5F65-F708-9675-46A704C2582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20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25FD8FF-B84E-42DF-D77A-CEF6240C2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Новые виды вооружений и военной техники</a:t>
            </a:r>
          </a:p>
        </p:txBody>
      </p:sp>
      <p:pic>
        <p:nvPicPr>
          <p:cNvPr id="4" name="Hiram Maxim" descr="Хайрем Максим. Фотография из исходной презентации">
            <a:extLst>
              <a:ext uri="{FF2B5EF4-FFF2-40B4-BE49-F238E27FC236}">
                <a16:creationId xmlns:a16="http://schemas.microsoft.com/office/drawing/2014/main" id="{A550B4E3-6EF7-8733-D7DF-2A3FB628B55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1625600"/>
            <a:ext cx="1905000" cy="2362200"/>
          </a:xfrm>
          <a:prstGeom prst="ellipse">
            <a:avLst/>
          </a:prstGeom>
          <a:ln w="1587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Hiram Maxim ring">
            <a:extLst>
              <a:ext uri="{FF2B5EF4-FFF2-40B4-BE49-F238E27FC236}">
                <a16:creationId xmlns:a16="http://schemas.microsoft.com/office/drawing/2014/main" id="{28004310-1F74-70CB-2EAC-4EB5F21C411C}"/>
              </a:ext>
            </a:extLst>
          </p:cNvPr>
          <p:cNvSpPr/>
          <p:nvPr/>
        </p:nvSpPr>
        <p:spPr>
          <a:xfrm>
            <a:off x="736600" y="1549400"/>
            <a:ext cx="2057400" cy="2514600"/>
          </a:xfrm>
          <a:prstGeom prst="ellipse">
            <a:avLst/>
          </a:prstGeom>
          <a:noFill/>
          <a:ln w="9525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John M. Browning" descr="Джон Мозес Браунинг">
            <a:extLst>
              <a:ext uri="{FF2B5EF4-FFF2-40B4-BE49-F238E27FC236}">
                <a16:creationId xmlns:a16="http://schemas.microsoft.com/office/drawing/2014/main" id="{CAF74766-9F91-3A7E-28E0-088B3D6FE16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200" y="3810000"/>
            <a:ext cx="1905000" cy="2362200"/>
          </a:xfrm>
          <a:prstGeom prst="ellipse">
            <a:avLst/>
          </a:prstGeom>
          <a:ln w="1587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John M. Browning ring">
            <a:extLst>
              <a:ext uri="{FF2B5EF4-FFF2-40B4-BE49-F238E27FC236}">
                <a16:creationId xmlns:a16="http://schemas.microsoft.com/office/drawing/2014/main" id="{CD6155B9-3EA4-44A4-744B-A9A86A633C45}"/>
              </a:ext>
            </a:extLst>
          </p:cNvPr>
          <p:cNvSpPr/>
          <p:nvPr/>
        </p:nvSpPr>
        <p:spPr>
          <a:xfrm>
            <a:off x="9398000" y="3733800"/>
            <a:ext cx="2057400" cy="2514600"/>
          </a:xfrm>
          <a:prstGeom prst="ellipse">
            <a:avLst/>
          </a:prstGeom>
          <a:noFill/>
          <a:ln w="9525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ub Rectangle 9">
            <a:extLst>
              <a:ext uri="{FF2B5EF4-FFF2-40B4-BE49-F238E27FC236}">
                <a16:creationId xmlns:a16="http://schemas.microsoft.com/office/drawing/2014/main" id="{4082474E-020C-0155-E6F4-C6A47DE2CD41}"/>
              </a:ext>
            </a:extLst>
          </p:cNvPr>
          <p:cNvSpPr txBox="1"/>
          <p:nvPr/>
        </p:nvSpPr>
        <p:spPr>
          <a:xfrm>
            <a:off x="609600" y="961962"/>
            <a:ext cx="7620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A9BDB0"/>
                </a:solidFill>
                <a:latin typeface="Bahnschrift SemiBold" panose="020B0502040204020203" pitchFamily="34" charset="0"/>
              </a:rPr>
              <a:t>Развитие стрелкового оружия</a:t>
            </a:r>
          </a:p>
        </p:txBody>
      </p:sp>
      <p:sp>
        <p:nvSpPr>
          <p:cNvPr id="10" name="Maxim">
            <a:extLst>
              <a:ext uri="{FF2B5EF4-FFF2-40B4-BE49-F238E27FC236}">
                <a16:creationId xmlns:a16="http://schemas.microsoft.com/office/drawing/2014/main" id="{3F4D6E91-B41A-A2A9-9FF1-0DD43663C6BC}"/>
              </a:ext>
            </a:extLst>
          </p:cNvPr>
          <p:cNvSpPr txBox="1"/>
          <p:nvPr/>
        </p:nvSpPr>
        <p:spPr>
          <a:xfrm>
            <a:off x="3175000" y="1778000"/>
            <a:ext cx="5715000" cy="1127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3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1883 г.</a:t>
            </a: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 — изобретение Х. Максимом скорострельного пулемёта. </a:t>
            </a:r>
            <a:r>
              <a:rPr lang="ru-RU" sz="2200" dirty="0">
                <a:solidFill>
                  <a:srgbClr val="E9BD73"/>
                </a:solidFill>
                <a:latin typeface="Segoe UI Semibold" panose="020B0702040204020203" pitchFamily="34" charset="0"/>
              </a:rPr>
              <a:t>Принцип работы:</a:t>
            </a: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 использование энергии выстрела.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99D15F73-D51D-B4DC-B824-E452292E40BA}"/>
              </a:ext>
            </a:extLst>
          </p:cNvPr>
          <p:cNvCxnSpPr/>
          <p:nvPr/>
        </p:nvCxnSpPr>
        <p:spPr>
          <a:xfrm>
            <a:off x="3175000" y="3134360"/>
            <a:ext cx="571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Browning">
            <a:extLst>
              <a:ext uri="{FF2B5EF4-FFF2-40B4-BE49-F238E27FC236}">
                <a16:creationId xmlns:a16="http://schemas.microsoft.com/office/drawing/2014/main" id="{9E0AC05D-FAF6-30FD-3C17-E8D1A99EDF0D}"/>
              </a:ext>
            </a:extLst>
          </p:cNvPr>
          <p:cNvSpPr txBox="1"/>
          <p:nvPr/>
        </p:nvSpPr>
        <p:spPr>
          <a:xfrm>
            <a:off x="3175000" y="3810000"/>
            <a:ext cx="5969000" cy="1341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E9BD73"/>
                </a:solidFill>
                <a:latin typeface="Segoe UI Semibold" panose="020B0702040204020203" pitchFamily="34" charset="0"/>
              </a:rPr>
              <a:t>Разработка Дж. Браунинга:</a:t>
            </a: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 принцип отвода пороховых газов. </a:t>
            </a:r>
            <a:r>
              <a:rPr lang="ru-RU" sz="2200" dirty="0">
                <a:solidFill>
                  <a:srgbClr val="E9BD73"/>
                </a:solidFill>
                <a:latin typeface="Segoe UI Semibold" panose="020B0702040204020203" pitchFamily="34" charset="0"/>
              </a:rPr>
              <a:t>Значение:</a:t>
            </a: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 становление базового принципа для автоматического оружия.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C67CF0D3-EA59-E89C-F3F8-5B2423D16F9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163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FF07B16-BC13-3C0A-6BC4-DEE928F22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Новые виды вооружений и военной техники</a:t>
            </a:r>
          </a:p>
        </p:txBody>
      </p:sp>
      <p:pic>
        <p:nvPicPr>
          <p:cNvPr id="4" name="HMS Dreadnought" descr="Линкор «Дредноут» (Великобритания), 1906 г.">
            <a:extLst>
              <a:ext uri="{FF2B5EF4-FFF2-40B4-BE49-F238E27FC236}">
                <a16:creationId xmlns:a16="http://schemas.microsoft.com/office/drawing/2014/main" id="{560938D0-F4AD-EEC2-241F-3A939EB444F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20800"/>
            <a:ext cx="5334000" cy="1778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Zelinsky gas mask" descr="Солдат в противогазе Зелинского — Куманта, 1910-е гг.">
            <a:extLst>
              <a:ext uri="{FF2B5EF4-FFF2-40B4-BE49-F238E27FC236}">
                <a16:creationId xmlns:a16="http://schemas.microsoft.com/office/drawing/2014/main" id="{8DE88C57-D7ED-AF34-65C4-2BC73887E3ED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320800"/>
            <a:ext cx="5334000" cy="1778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Sub Rectangle 13">
            <a:extLst>
              <a:ext uri="{FF2B5EF4-FFF2-40B4-BE49-F238E27FC236}">
                <a16:creationId xmlns:a16="http://schemas.microsoft.com/office/drawing/2014/main" id="{F4830197-4841-5D92-0A9E-88A55EF4ADD5}"/>
              </a:ext>
            </a:extLst>
          </p:cNvPr>
          <p:cNvSpPr txBox="1"/>
          <p:nvPr/>
        </p:nvSpPr>
        <p:spPr>
          <a:xfrm>
            <a:off x="609600" y="3327400"/>
            <a:ext cx="5334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Развитие военно-морских сил</a:t>
            </a:r>
          </a:p>
        </p:txBody>
      </p:sp>
      <p:sp>
        <p:nvSpPr>
          <p:cNvPr id="8" name="Text Rectangle 5">
            <a:extLst>
              <a:ext uri="{FF2B5EF4-FFF2-40B4-BE49-F238E27FC236}">
                <a16:creationId xmlns:a16="http://schemas.microsoft.com/office/drawing/2014/main" id="{FB9A88CB-A4B8-BA57-B993-686C7A153651}"/>
              </a:ext>
            </a:extLst>
          </p:cNvPr>
          <p:cNvSpPr txBox="1"/>
          <p:nvPr/>
        </p:nvSpPr>
        <p:spPr>
          <a:xfrm>
            <a:off x="609600" y="3820160"/>
            <a:ext cx="5334000" cy="1508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A9BDB0"/>
                </a:solidFill>
                <a:latin typeface="Bahnschrift SemiBold" panose="020B0502040204020203" pitchFamily="34" charset="0"/>
              </a:rPr>
              <a:t>Основные направления:</a:t>
            </a:r>
          </a:p>
          <a:p>
            <a:pPr marL="279400" indent="-279400">
              <a:spcAft>
                <a:spcPts val="6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Строительство подводных лодок</a:t>
            </a:r>
          </a:p>
          <a:p>
            <a:pPr marL="279400" indent="-279400">
              <a:spcAft>
                <a:spcPts val="6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Развитие военно-морского флота</a:t>
            </a:r>
          </a:p>
          <a:p>
            <a:pPr marL="279400" indent="-279400">
              <a:spcAft>
                <a:spcPts val="6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Создание новых типов боевых кораблей</a:t>
            </a:r>
          </a:p>
        </p:txBody>
      </p:sp>
      <p:sp>
        <p:nvSpPr>
          <p:cNvPr id="9" name="Sub Rectangle 15">
            <a:extLst>
              <a:ext uri="{FF2B5EF4-FFF2-40B4-BE49-F238E27FC236}">
                <a16:creationId xmlns:a16="http://schemas.microsoft.com/office/drawing/2014/main" id="{4B8B4950-D77F-9BA1-ECB7-0DE7C09FE3C1}"/>
              </a:ext>
            </a:extLst>
          </p:cNvPr>
          <p:cNvSpPr txBox="1"/>
          <p:nvPr/>
        </p:nvSpPr>
        <p:spPr>
          <a:xfrm>
            <a:off x="6248400" y="3327400"/>
            <a:ext cx="5334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Химическое оружие и средства защиты</a:t>
            </a:r>
          </a:p>
        </p:txBody>
      </p:sp>
      <p:sp>
        <p:nvSpPr>
          <p:cNvPr id="10" name="Text Rectangle 14">
            <a:extLst>
              <a:ext uri="{FF2B5EF4-FFF2-40B4-BE49-F238E27FC236}">
                <a16:creationId xmlns:a16="http://schemas.microsoft.com/office/drawing/2014/main" id="{4511FC6E-52DE-ABE7-AC2A-430614C9A230}"/>
              </a:ext>
            </a:extLst>
          </p:cNvPr>
          <p:cNvSpPr txBox="1"/>
          <p:nvPr/>
        </p:nvSpPr>
        <p:spPr>
          <a:xfrm>
            <a:off x="6248400" y="4185920"/>
            <a:ext cx="5334000" cy="2397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279400" indent="-279400">
              <a:spcAft>
                <a:spcPts val="4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E07A5F"/>
                </a:solidFill>
                <a:latin typeface="Segoe UI Semibold" panose="020B0702040204020203" pitchFamily="34" charset="0"/>
              </a:rPr>
              <a:t>Первая мировая война: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 первое применение химического оружия</a:t>
            </a:r>
          </a:p>
          <a:p>
            <a:pPr marL="279400" indent="-279400">
              <a:spcAft>
                <a:spcPts val="4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Нарушение Гаагской конвенции</a:t>
            </a:r>
          </a:p>
          <a:p>
            <a:pPr marL="279400" indent="-279400">
              <a:spcAft>
                <a:spcPts val="4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E07A5F"/>
                </a:solidFill>
                <a:latin typeface="Segoe UI Semibold" panose="020B0702040204020203" pitchFamily="34" charset="0"/>
              </a:rPr>
              <a:t>Россия: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 массовое производство угольных противогазов</a:t>
            </a:r>
          </a:p>
          <a:p>
            <a:pPr marL="279400" indent="-279400">
              <a:spcAft>
                <a:spcPts val="4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E07A5F"/>
                </a:solidFill>
                <a:latin typeface="Segoe UI Semibold" panose="020B0702040204020203" pitchFamily="34" charset="0"/>
              </a:rPr>
              <a:t>Конструктор: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 Н. Зелинский</a:t>
            </a:r>
          </a:p>
          <a:p>
            <a:pPr marL="279400" indent="-279400">
              <a:spcAft>
                <a:spcPts val="4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E07A5F"/>
                </a:solidFill>
                <a:latin typeface="Segoe UI Semibold" panose="020B0702040204020203" pitchFamily="34" charset="0"/>
              </a:rPr>
              <a:t>Результат: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 значительное снижение потерь от химического оружия</a:t>
            </a:r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BB889AD8-2D6E-80F1-CF6B-9EFBB16BCE5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305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B4FCC3F-0472-9E90-5D52-7EABFE3D9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Новые виды вооружений и военной техники</a:t>
            </a:r>
          </a:p>
        </p:txBody>
      </p:sp>
      <p:pic>
        <p:nvPicPr>
          <p:cNvPr id="4" name="Mark I tank 1916" descr="Британский танк Mark I на Сомме, 25 сентября 1916 г.">
            <a:extLst>
              <a:ext uri="{FF2B5EF4-FFF2-40B4-BE49-F238E27FC236}">
                <a16:creationId xmlns:a16="http://schemas.microsoft.com/office/drawing/2014/main" id="{A2A6183D-8E88-F0AE-B461-EDEBE5B1C6A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191000"/>
            <a:ext cx="5080000" cy="23622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ANT-25" descr="Самолёт АНТ-25, на котором в 1937 г. был совершён перелёт Москва — Северный полюс — Ванкувер. Музей ВВС, Монино">
            <a:extLst>
              <a:ext uri="{FF2B5EF4-FFF2-40B4-BE49-F238E27FC236}">
                <a16:creationId xmlns:a16="http://schemas.microsoft.com/office/drawing/2014/main" id="{B3805298-5EB3-6D4F-1B32-A6C7C4CD4207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270000"/>
            <a:ext cx="5334000" cy="2413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Sub Rectangle 13">
            <a:extLst>
              <a:ext uri="{FF2B5EF4-FFF2-40B4-BE49-F238E27FC236}">
                <a16:creationId xmlns:a16="http://schemas.microsoft.com/office/drawing/2014/main" id="{07A0A3EB-670A-EB91-74A4-EB674BC7ADDA}"/>
              </a:ext>
            </a:extLst>
          </p:cNvPr>
          <p:cNvSpPr txBox="1"/>
          <p:nvPr/>
        </p:nvSpPr>
        <p:spPr>
          <a:xfrm>
            <a:off x="609600" y="987362"/>
            <a:ext cx="5334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Развитие бронетанковой техники</a:t>
            </a:r>
          </a:p>
        </p:txBody>
      </p:sp>
      <p:sp>
        <p:nvSpPr>
          <p:cNvPr id="8" name="Text Rectangle 5">
            <a:extLst>
              <a:ext uri="{FF2B5EF4-FFF2-40B4-BE49-F238E27FC236}">
                <a16:creationId xmlns:a16="http://schemas.microsoft.com/office/drawing/2014/main" id="{B9A4268C-632B-D512-0C1E-10D448580E02}"/>
              </a:ext>
            </a:extLst>
          </p:cNvPr>
          <p:cNvSpPr txBox="1"/>
          <p:nvPr/>
        </p:nvSpPr>
        <p:spPr>
          <a:xfrm>
            <a:off x="609600" y="1424242"/>
            <a:ext cx="5334000" cy="2199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2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1916 г.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 — появление первых танков</a:t>
            </a:r>
          </a:p>
          <a:p>
            <a:pPr>
              <a:spcAft>
                <a:spcPts val="200"/>
              </a:spcAft>
            </a:pP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Межвоенный период: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активная гонка вооружений</a:t>
            </a:r>
          </a:p>
          <a:p>
            <a:pPr>
              <a:spcAft>
                <a:spcPts val="200"/>
              </a:spcAft>
            </a:pPr>
            <a:r>
              <a:rPr lang="ru-RU" sz="1900" dirty="0">
                <a:solidFill>
                  <a:srgbClr val="A9BDB0"/>
                </a:solidFill>
                <a:latin typeface="Segoe UI Semibold" panose="020B0702040204020203" pitchFamily="34" charset="0"/>
              </a:rPr>
              <a:t>Типы танков: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Лёгкие танки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Танки-гиганты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Средние танки</a:t>
            </a:r>
          </a:p>
        </p:txBody>
      </p:sp>
      <p:sp>
        <p:nvSpPr>
          <p:cNvPr id="9" name="Text Rectangle 2">
            <a:extLst>
              <a:ext uri="{FF2B5EF4-FFF2-40B4-BE49-F238E27FC236}">
                <a16:creationId xmlns:a16="http://schemas.microsoft.com/office/drawing/2014/main" id="{191783E9-86E6-41B9-EC9F-34910274ACB1}"/>
              </a:ext>
            </a:extLst>
          </p:cNvPr>
          <p:cNvSpPr txBox="1"/>
          <p:nvPr/>
        </p:nvSpPr>
        <p:spPr>
          <a:xfrm>
            <a:off x="6248400" y="3886200"/>
            <a:ext cx="5334000" cy="1478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4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Авиационная техника</a:t>
            </a:r>
          </a:p>
          <a:p>
            <a:pPr marL="279400" indent="-279400">
              <a:spcAft>
                <a:spcPts val="4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Создание реактивных двигателей</a:t>
            </a:r>
          </a:p>
          <a:p>
            <a:pPr marL="279400" indent="-279400">
              <a:spcAft>
                <a:spcPts val="4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Развитие военной авиации</a:t>
            </a:r>
          </a:p>
          <a:p>
            <a:pPr marL="279400" indent="-279400">
              <a:spcAft>
                <a:spcPts val="4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Межконтинентальные перелёты</a:t>
            </a:r>
          </a:p>
        </p:txBody>
      </p: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0D06F8CE-E3FD-7402-D814-EB99233FCD2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221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51C7B96-1F42-6C7B-10CD-B36AA8472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89738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Особенности культурного развития в 1914—1930-е гг. Архитектура</a:t>
            </a:r>
          </a:p>
        </p:txBody>
      </p:sp>
      <p:sp>
        <p:nvSpPr>
          <p:cNvPr id="3" name="Monet Impression Sunrise passe-partout">
            <a:extLst>
              <a:ext uri="{FF2B5EF4-FFF2-40B4-BE49-F238E27FC236}">
                <a16:creationId xmlns:a16="http://schemas.microsoft.com/office/drawing/2014/main" id="{005124D5-9B4A-C48C-D1F1-63074D06C8B6}"/>
              </a:ext>
            </a:extLst>
          </p:cNvPr>
          <p:cNvSpPr/>
          <p:nvPr/>
        </p:nvSpPr>
        <p:spPr>
          <a:xfrm>
            <a:off x="6330057" y="1854200"/>
            <a:ext cx="5430143" cy="4292600"/>
          </a:xfrm>
          <a:prstGeom prst="roundRect">
            <a:avLst>
              <a:gd name="adj" fmla="val 2500"/>
            </a:avLst>
          </a:prstGeom>
          <a:solidFill>
            <a:srgbClr val="E9E3D3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Monet Impression Sunrise" descr="Клод Моне. Впечатление. Восходящее солнце. 1872. Холст, масло. Музей Мармоттан-Моне, Париж">
            <a:extLst>
              <a:ext uri="{FF2B5EF4-FFF2-40B4-BE49-F238E27FC236}">
                <a16:creationId xmlns:a16="http://schemas.microsoft.com/office/drawing/2014/main" id="{FFAFD835-6836-E307-B8E4-1D4D8F45006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856" y="2032000"/>
            <a:ext cx="5074543" cy="3937000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6" name="Lead bar">
            <a:extLst>
              <a:ext uri="{FF2B5EF4-FFF2-40B4-BE49-F238E27FC236}">
                <a16:creationId xmlns:a16="http://schemas.microsoft.com/office/drawing/2014/main" id="{32456AA4-F7EE-EBDB-59A9-77CA864A74D7}"/>
              </a:ext>
            </a:extLst>
          </p:cNvPr>
          <p:cNvSpPr/>
          <p:nvPr/>
        </p:nvSpPr>
        <p:spPr>
          <a:xfrm>
            <a:off x="609600" y="1430782"/>
            <a:ext cx="38100" cy="685800"/>
          </a:xfrm>
          <a:prstGeom prst="rect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 Rectangle 10">
            <a:extLst>
              <a:ext uri="{FF2B5EF4-FFF2-40B4-BE49-F238E27FC236}">
                <a16:creationId xmlns:a16="http://schemas.microsoft.com/office/drawing/2014/main" id="{746DFFC5-24F0-1246-6796-63CF7190748A}"/>
              </a:ext>
            </a:extLst>
          </p:cNvPr>
          <p:cNvSpPr txBox="1"/>
          <p:nvPr/>
        </p:nvSpPr>
        <p:spPr>
          <a:xfrm>
            <a:off x="787400" y="1405382"/>
            <a:ext cx="107950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i="1" dirty="0">
                <a:solidFill>
                  <a:srgbClr val="A9BDB0"/>
                </a:solidFill>
                <a:latin typeface="Segoe UI" panose="020B0502040204020203" pitchFamily="34" charset="0"/>
              </a:rPr>
              <a:t>Кризис рубежа XIX–XX веков в Европе характеризовался трансформацией системы ценностей, что привело к революционным изменениям в культуре и искусстве</a:t>
            </a:r>
          </a:p>
        </p:txBody>
      </p:sp>
      <p:sp>
        <p:nvSpPr>
          <p:cNvPr id="8" name="Text Rectangle 12">
            <a:extLst>
              <a:ext uri="{FF2B5EF4-FFF2-40B4-BE49-F238E27FC236}">
                <a16:creationId xmlns:a16="http://schemas.microsoft.com/office/drawing/2014/main" id="{DC9C5153-60D7-3055-4E8E-10CDA78477BD}"/>
              </a:ext>
            </a:extLst>
          </p:cNvPr>
          <p:cNvSpPr txBox="1"/>
          <p:nvPr/>
        </p:nvSpPr>
        <p:spPr>
          <a:xfrm>
            <a:off x="609600" y="2263902"/>
            <a:ext cx="5461000" cy="274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Модернизм как художественное направление:</a:t>
            </a:r>
          </a:p>
          <a:p>
            <a:pPr marL="279400" indent="-279400">
              <a:spcAft>
                <a:spcPts val="6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Появился как </a:t>
            </a:r>
            <a:r>
              <a:rPr lang="ru-RU" sz="2000" dirty="0">
                <a:solidFill>
                  <a:srgbClr val="E9BD73"/>
                </a:solidFill>
                <a:latin typeface="Segoe UI Semibold" panose="020B0702040204020203" pitchFamily="34" charset="0"/>
              </a:rPr>
              <a:t>реакция на реализм</a:t>
            </a:r>
          </a:p>
          <a:p>
            <a:pPr marL="279400" indent="-279400">
              <a:spcAft>
                <a:spcPts val="6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Началом считается </a:t>
            </a:r>
            <a:r>
              <a:rPr lang="ru-RU" sz="2000" dirty="0">
                <a:solidFill>
                  <a:srgbClr val="E9BD73"/>
                </a:solidFill>
                <a:latin typeface="Segoe UI Semibold" panose="020B0702040204020203" pitchFamily="34" charset="0"/>
              </a:rPr>
              <a:t>французский импрессионизм</a:t>
            </a:r>
          </a:p>
          <a:p>
            <a:pPr marL="279400" indent="-279400">
              <a:spcAft>
                <a:spcPts val="6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Итогом стал </a:t>
            </a:r>
            <a:r>
              <a:rPr lang="ru-RU" sz="2000" dirty="0">
                <a:solidFill>
                  <a:srgbClr val="E9BD73"/>
                </a:solidFill>
                <a:latin typeface="Segoe UI Semibold" panose="020B0702040204020203" pitchFamily="34" charset="0"/>
              </a:rPr>
              <a:t>абстрактный экспрессионизм</a:t>
            </a:r>
          </a:p>
          <a:p>
            <a:pPr marL="279400" indent="-279400">
              <a:spcAft>
                <a:spcPts val="6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E9BD73"/>
                </a:solidFill>
                <a:latin typeface="Segoe UI Semibold" panose="020B0702040204020203" pitchFamily="34" charset="0"/>
              </a:rPr>
              <a:t>Основные темы:</a:t>
            </a: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 одиночество человека в абсурдном мире и бунтарство</a:t>
            </a:r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E7EF1446-7C4D-4E17-0EDE-B48109B93BF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702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3451F9A-9787-C50A-905E-325637D8B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84124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Особенности культурного развития в 1914—1930-е гг. Архитектура</a:t>
            </a:r>
          </a:p>
        </p:txBody>
      </p:sp>
      <p:pic>
        <p:nvPicPr>
          <p:cNvPr id="4" name="Hotel Tassel" descr="Лестница особняка Тасселя в Брюсселе, арх. В. Орта (1893–1894)">
            <a:extLst>
              <a:ext uri="{FF2B5EF4-FFF2-40B4-BE49-F238E27FC236}">
                <a16:creationId xmlns:a16="http://schemas.microsoft.com/office/drawing/2014/main" id="{D62EA80E-646D-F6C7-98A9-9B7B45AD8D6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616200"/>
            <a:ext cx="3454400" cy="3048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Guimard Porte Dauphine" descr="Вход на станцию парижского метро «Порт-Дофин», арх. Э. Гимар (около 1900)">
            <a:extLst>
              <a:ext uri="{FF2B5EF4-FFF2-40B4-BE49-F238E27FC236}">
                <a16:creationId xmlns:a16="http://schemas.microsoft.com/office/drawing/2014/main" id="{1A3B62F7-D94E-9CC1-E585-88F97191912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800" y="2616200"/>
            <a:ext cx="3454400" cy="3048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8" name="Casa Batllo" descr="Дом Бальо в Барселоне, арх. А. Гауди (1904–1906)">
            <a:extLst>
              <a:ext uri="{FF2B5EF4-FFF2-40B4-BE49-F238E27FC236}">
                <a16:creationId xmlns:a16="http://schemas.microsoft.com/office/drawing/2014/main" id="{6D02934F-D659-3224-464E-61C41052CB0B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2616200"/>
            <a:ext cx="3454400" cy="3048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Art Nouveau text">
            <a:extLst>
              <a:ext uri="{FF2B5EF4-FFF2-40B4-BE49-F238E27FC236}">
                <a16:creationId xmlns:a16="http://schemas.microsoft.com/office/drawing/2014/main" id="{C38C96AF-6948-F923-521D-5E738CA49165}"/>
              </a:ext>
            </a:extLst>
          </p:cNvPr>
          <p:cNvSpPr txBox="1"/>
          <p:nvPr/>
        </p:nvSpPr>
        <p:spPr>
          <a:xfrm>
            <a:off x="609600" y="1323848"/>
            <a:ext cx="10972800" cy="919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19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Архитектура начала XX века:</a:t>
            </a:r>
          </a:p>
          <a:p>
            <a:pPr>
              <a:spcAft>
                <a:spcPts val="200"/>
              </a:spcAft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Влияние стиля модерн (функциональность, орнаментальность)</a:t>
            </a:r>
          </a:p>
          <a:p>
            <a:pPr>
              <a:spcAft>
                <a:spcPts val="200"/>
              </a:spcAft>
            </a:pPr>
            <a:r>
              <a:rPr lang="ru-RU" sz="1900" dirty="0">
                <a:solidFill>
                  <a:srgbClr val="A9BDB0"/>
                </a:solidFill>
                <a:latin typeface="Segoe UI Semibold" panose="020B0702040204020203" pitchFamily="34" charset="0"/>
              </a:rPr>
              <a:t>Яркие представители:</a:t>
            </a:r>
          </a:p>
        </p:txBody>
      </p:sp>
      <p:sp>
        <p:nvSpPr>
          <p:cNvPr id="10" name="Architect 0">
            <a:extLst>
              <a:ext uri="{FF2B5EF4-FFF2-40B4-BE49-F238E27FC236}">
                <a16:creationId xmlns:a16="http://schemas.microsoft.com/office/drawing/2014/main" id="{5EA082CC-CC36-5473-BC73-107A189B90FD}"/>
              </a:ext>
            </a:extLst>
          </p:cNvPr>
          <p:cNvSpPr txBox="1"/>
          <p:nvPr/>
        </p:nvSpPr>
        <p:spPr>
          <a:xfrm>
            <a:off x="609600" y="5816600"/>
            <a:ext cx="34544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100" dirty="0">
                <a:solidFill>
                  <a:srgbClr val="E9BD73"/>
                </a:solidFill>
                <a:latin typeface="Segoe UI Semibold" panose="020B0702040204020203" pitchFamily="34" charset="0"/>
              </a:rPr>
              <a:t>Виктор Орта (Бельгия)</a:t>
            </a:r>
          </a:p>
        </p:txBody>
      </p:sp>
      <p:sp>
        <p:nvSpPr>
          <p:cNvPr id="11" name="Architect 1">
            <a:extLst>
              <a:ext uri="{FF2B5EF4-FFF2-40B4-BE49-F238E27FC236}">
                <a16:creationId xmlns:a16="http://schemas.microsoft.com/office/drawing/2014/main" id="{DA96167F-0666-0258-1491-79FC660D3243}"/>
              </a:ext>
            </a:extLst>
          </p:cNvPr>
          <p:cNvSpPr txBox="1"/>
          <p:nvPr/>
        </p:nvSpPr>
        <p:spPr>
          <a:xfrm>
            <a:off x="4368800" y="5816600"/>
            <a:ext cx="34544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100" dirty="0">
                <a:solidFill>
                  <a:srgbClr val="E9BD73"/>
                </a:solidFill>
                <a:latin typeface="Segoe UI Semibold" panose="020B0702040204020203" pitchFamily="34" charset="0"/>
              </a:rPr>
              <a:t>Эктор </a:t>
            </a:r>
            <a:r>
              <a:rPr lang="ru-RU" sz="2100" dirty="0" err="1">
                <a:solidFill>
                  <a:srgbClr val="E9BD73"/>
                </a:solidFill>
                <a:latin typeface="Segoe UI Semibold" panose="020B0702040204020203" pitchFamily="34" charset="0"/>
              </a:rPr>
              <a:t>Гимар</a:t>
            </a:r>
            <a:r>
              <a:rPr lang="ru-RU" sz="2100" dirty="0">
                <a:solidFill>
                  <a:srgbClr val="E9BD73"/>
                </a:solidFill>
                <a:latin typeface="Segoe UI Semibold" panose="020B0702040204020203" pitchFamily="34" charset="0"/>
              </a:rPr>
              <a:t> (Франция)</a:t>
            </a:r>
          </a:p>
        </p:txBody>
      </p:sp>
      <p:sp>
        <p:nvSpPr>
          <p:cNvPr id="12" name="Architect 2">
            <a:extLst>
              <a:ext uri="{FF2B5EF4-FFF2-40B4-BE49-F238E27FC236}">
                <a16:creationId xmlns:a16="http://schemas.microsoft.com/office/drawing/2014/main" id="{CA3AD347-0C11-273E-BD8D-9A852374C4FF}"/>
              </a:ext>
            </a:extLst>
          </p:cNvPr>
          <p:cNvSpPr txBox="1"/>
          <p:nvPr/>
        </p:nvSpPr>
        <p:spPr>
          <a:xfrm>
            <a:off x="8128000" y="5816600"/>
            <a:ext cx="34544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100" dirty="0">
                <a:solidFill>
                  <a:srgbClr val="E9BD73"/>
                </a:solidFill>
                <a:latin typeface="Segoe UI Semibold" panose="020B0702040204020203" pitchFamily="34" charset="0"/>
              </a:rPr>
              <a:t>Антонио Гауди (Испания)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B28C1889-BC1E-9A5E-5814-F5B860EFDB2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768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5F7C9B7-5482-41F0-0ACE-D91AED0CD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89738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Особенности культурного развития в 1914—1930-е гг. Архитектура</a:t>
            </a:r>
          </a:p>
        </p:txBody>
      </p:sp>
      <p:pic>
        <p:nvPicPr>
          <p:cNvPr id="4" name="Villa Savoye" descr="Вилла «Савой» Ле Корбюзье в Пуасси (1928–1931), современный вид">
            <a:extLst>
              <a:ext uri="{FF2B5EF4-FFF2-40B4-BE49-F238E27FC236}">
                <a16:creationId xmlns:a16="http://schemas.microsoft.com/office/drawing/2014/main" id="{0A7D858E-9C40-0C57-6431-8C544476041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0" y="965200"/>
            <a:ext cx="5588000" cy="3683000"/>
          </a:xfrm>
          <a:prstGeom prst="rect">
            <a:avLst/>
          </a:prstGeom>
          <a:effectLst>
            <a:softEdge rad="304800"/>
          </a:effectLst>
        </p:spPr>
      </p:pic>
      <p:pic>
        <p:nvPicPr>
          <p:cNvPr id="6" name="Carson Pirie Scott" descr="Универмаг «Карсон, Пири, Скотт» в Чикаго, арх. Л. Салливен (1899–1904)">
            <a:extLst>
              <a:ext uri="{FF2B5EF4-FFF2-40B4-BE49-F238E27FC236}">
                <a16:creationId xmlns:a16="http://schemas.microsoft.com/office/drawing/2014/main" id="{9018687B-A1EC-CD9B-2129-35064963AD1A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0" y="3937000"/>
            <a:ext cx="2133600" cy="26416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8" name="Fallingwater" descr="Дом над водопадом, арх. Ф. Л. Райт (1936–1939)">
            <a:extLst>
              <a:ext uri="{FF2B5EF4-FFF2-40B4-BE49-F238E27FC236}">
                <a16:creationId xmlns:a16="http://schemas.microsoft.com/office/drawing/2014/main" id="{D50F18FF-C49E-7943-358E-941E9A11D1D4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3937000"/>
            <a:ext cx="2895600" cy="26416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Text Rectangle 8">
            <a:extLst>
              <a:ext uri="{FF2B5EF4-FFF2-40B4-BE49-F238E27FC236}">
                <a16:creationId xmlns:a16="http://schemas.microsoft.com/office/drawing/2014/main" id="{8ACE32AB-CABC-0BD3-6B01-8E3C410474FD}"/>
              </a:ext>
            </a:extLst>
          </p:cNvPr>
          <p:cNvSpPr txBox="1"/>
          <p:nvPr/>
        </p:nvSpPr>
        <p:spPr>
          <a:xfrm>
            <a:off x="609600" y="1456182"/>
            <a:ext cx="5461000" cy="3340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500"/>
              </a:spcAft>
            </a:pPr>
            <a:r>
              <a:rPr lang="ru-RU" sz="19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Новые архитектурные течения:</a:t>
            </a:r>
          </a:p>
          <a:p>
            <a:pPr marL="279400" indent="-279400">
              <a:spcAft>
                <a:spcPts val="5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Конструктивизм и функционализм</a:t>
            </a:r>
          </a:p>
          <a:p>
            <a:pPr marL="279400" indent="-279400">
              <a:spcAft>
                <a:spcPts val="5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Стремление к простоте и лёгкости</a:t>
            </a:r>
          </a:p>
          <a:p>
            <a:pPr marL="279400" indent="-279400">
              <a:spcAft>
                <a:spcPts val="5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Использование новых материалов и технологий</a:t>
            </a:r>
          </a:p>
          <a:p>
            <a:pPr>
              <a:spcAft>
                <a:spcPts val="500"/>
              </a:spcAft>
            </a:pPr>
            <a:r>
              <a:rPr lang="ru-RU" sz="1900" dirty="0">
                <a:solidFill>
                  <a:srgbClr val="A9BDB0"/>
                </a:solidFill>
                <a:latin typeface="Segoe UI Semibold" panose="020B0702040204020203" pitchFamily="34" charset="0"/>
              </a:rPr>
              <a:t>Представители:</a:t>
            </a:r>
          </a:p>
          <a:p>
            <a:pPr marL="279400" indent="-279400">
              <a:spcAft>
                <a:spcPts val="500"/>
              </a:spcAft>
              <a:buClr>
                <a:srgbClr val="E9BD73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Луис </a:t>
            </a:r>
            <a:r>
              <a:rPr lang="ru-RU" sz="1900" dirty="0" err="1">
                <a:solidFill>
                  <a:srgbClr val="E9BD73"/>
                </a:solidFill>
                <a:latin typeface="Segoe UI Semibold" panose="020B0702040204020203" pitchFamily="34" charset="0"/>
              </a:rPr>
              <a:t>Салливен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(небоскрёбы в Чикаго)</a:t>
            </a:r>
          </a:p>
          <a:p>
            <a:pPr marL="279400" indent="-279400">
              <a:spcAft>
                <a:spcPts val="500"/>
              </a:spcAft>
              <a:buClr>
                <a:srgbClr val="E9BD73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Ле Корбюзье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(вилла «Савой»)</a:t>
            </a:r>
          </a:p>
          <a:p>
            <a:pPr marL="279400" indent="-279400">
              <a:spcAft>
                <a:spcPts val="500"/>
              </a:spcAft>
              <a:buClr>
                <a:srgbClr val="E9BD73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Фрэнк Ллойд Райт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(органическая архитектура)</a:t>
            </a:r>
          </a:p>
        </p:txBody>
      </p: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38F2742D-574F-DB49-AE4B-ADF3944B17E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3823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0D07D9A-32A3-81AA-DCA0-1370F4C9B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89738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200" dirty="0">
                <a:solidFill>
                  <a:srgbClr val="10342D"/>
                </a:solidFill>
                <a:latin typeface="Bahnschrift SemiBold" panose="020B0502040204020203" pitchFamily="34" charset="0"/>
              </a:rPr>
              <a:t>Особенности культурного развития в 1914—1930-е гг. Архитектура</a:t>
            </a:r>
          </a:p>
        </p:txBody>
      </p:sp>
      <p:pic>
        <p:nvPicPr>
          <p:cNvPr id="4" name="Old Paris street" descr="Улица Тирешап в Париже. Фотография Ш. Марвиля, 1853–1870 гг.">
            <a:extLst>
              <a:ext uri="{FF2B5EF4-FFF2-40B4-BE49-F238E27FC236}">
                <a16:creationId xmlns:a16="http://schemas.microsoft.com/office/drawing/2014/main" id="{AFC03395-C0C8-F99C-3CA0-73B3384395A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97000"/>
            <a:ext cx="5232400" cy="1778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Weissenhof Le Corbusier" descr="Дом Ле Корбюзье в посёлке Вайсенхоф, Штутгарт (1927), современный вид">
            <a:extLst>
              <a:ext uri="{FF2B5EF4-FFF2-40B4-BE49-F238E27FC236}">
                <a16:creationId xmlns:a16="http://schemas.microsoft.com/office/drawing/2014/main" id="{EDED52E3-F4DF-030F-52D1-715E6B7A73A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0" y="1397000"/>
            <a:ext cx="5232400" cy="1778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graphicFrame>
        <p:nvGraphicFramePr>
          <p:cNvPr id="7" name="Table city">
            <a:extLst>
              <a:ext uri="{FF2B5EF4-FFF2-40B4-BE49-F238E27FC236}">
                <a16:creationId xmlns:a16="http://schemas.microsoft.com/office/drawing/2014/main" id="{97878212-4D54-DF34-52D3-FAF5413797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506537"/>
              </p:ext>
            </p:extLst>
          </p:nvPr>
        </p:nvGraphicFramePr>
        <p:xfrm>
          <a:off x="609600" y="3378200"/>
          <a:ext cx="10972800" cy="31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22098036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3225230722"/>
                    </a:ext>
                  </a:extLst>
                </a:gridCol>
              </a:tblGrid>
              <a:tr h="635000">
                <a:tc>
                  <a:txBody>
                    <a:bodyPr/>
                    <a:lstStyle/>
                    <a:p>
                      <a:r>
                        <a:rPr lang="ru-RU" sz="2100" b="0" dirty="0">
                          <a:solidFill>
                            <a:srgbClr val="E9BD73"/>
                          </a:solidFill>
                          <a:latin typeface="Bahnschrift SemiBold" panose="020B0502040204020203" pitchFamily="34" charset="0"/>
                        </a:rPr>
                        <a:t>Традиционный город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C9B58C"/>
                      </a:solidFill>
                    </a:lnB>
                    <a:solidFill>
                      <a:srgbClr val="2449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100" b="0" dirty="0">
                          <a:solidFill>
                            <a:srgbClr val="E9BD73"/>
                          </a:solidFill>
                          <a:latin typeface="Bahnschrift SemiBold" panose="020B0502040204020203" pitchFamily="34" charset="0"/>
                        </a:rPr>
                        <a:t>Город по проекту Ле Корбюзье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C9B58C"/>
                      </a:solidFill>
                    </a:lnB>
                    <a:solidFill>
                      <a:srgbClr val="2449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076954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25292A"/>
                          </a:solidFill>
                          <a:latin typeface="Segoe UI Semibold" panose="020B0702040204020203" pitchFamily="34" charset="0"/>
                        </a:rPr>
                        <a:t>Плотная застройка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C9B58C"/>
                      </a:solidFill>
                    </a:lnT>
                    <a:lnB w="9525" cmpd="sng">
                      <a:solidFill>
                        <a:srgbClr val="C9B58C"/>
                      </a:solidFill>
                    </a:lnB>
                    <a:solidFill>
                      <a:srgbClr val="EDE2C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25292A"/>
                          </a:solidFill>
                          <a:latin typeface="Segoe UI" panose="020B0502040204020203" pitchFamily="34" charset="0"/>
                        </a:rPr>
                        <a:t>Вертикальное развитие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C9B58C"/>
                      </a:solidFill>
                    </a:lnT>
                    <a:lnB w="9525" cmpd="sng">
                      <a:solidFill>
                        <a:srgbClr val="C9B58C"/>
                      </a:solidFill>
                    </a:lnB>
                    <a:solidFill>
                      <a:srgbClr val="EDE2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4483621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25292A"/>
                          </a:solidFill>
                          <a:latin typeface="Segoe UI Semibold" panose="020B0702040204020203" pitchFamily="34" charset="0"/>
                        </a:rPr>
                        <a:t>Мало зелени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C9B58C"/>
                      </a:solidFill>
                    </a:lnT>
                    <a:lnB w="9525" cmpd="sng">
                      <a:solidFill>
                        <a:srgbClr val="C9B58C"/>
                      </a:solidFill>
                    </a:lnB>
                    <a:solidFill>
                      <a:srgbClr val="F6EE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25292A"/>
                          </a:solidFill>
                          <a:latin typeface="Segoe UI" panose="020B0502040204020203" pitchFamily="34" charset="0"/>
                        </a:rPr>
                        <a:t>Сады на крышах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C9B58C"/>
                      </a:solidFill>
                    </a:lnT>
                    <a:lnB w="9525" cmpd="sng">
                      <a:solidFill>
                        <a:srgbClr val="C9B58C"/>
                      </a:solidFill>
                    </a:lnB>
                    <a:solidFill>
                      <a:srgbClr val="F6EE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769122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25292A"/>
                          </a:solidFill>
                          <a:latin typeface="Segoe UI Semibold" panose="020B0702040204020203" pitchFamily="34" charset="0"/>
                        </a:rPr>
                        <a:t>Ограниченное пространство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C9B58C"/>
                      </a:solidFill>
                    </a:lnT>
                    <a:lnB w="9525" cmpd="sng">
                      <a:solidFill>
                        <a:srgbClr val="C9B58C"/>
                      </a:solidFill>
                    </a:lnB>
                    <a:solidFill>
                      <a:srgbClr val="EDE2C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25292A"/>
                          </a:solidFill>
                          <a:latin typeface="Segoe UI" panose="020B0502040204020203" pitchFamily="34" charset="0"/>
                        </a:rPr>
                        <a:t>Максимальное пространство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C9B58C"/>
                      </a:solidFill>
                    </a:lnT>
                    <a:lnB w="9525" cmpd="sng">
                      <a:solidFill>
                        <a:srgbClr val="C9B58C"/>
                      </a:solidFill>
                    </a:lnB>
                    <a:solidFill>
                      <a:srgbClr val="EDE2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118369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25292A"/>
                          </a:solidFill>
                          <a:latin typeface="Segoe UI Semibold" panose="020B0702040204020203" pitchFamily="34" charset="0"/>
                        </a:rPr>
                        <a:t>Прямолинейная застройка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C9B58C"/>
                      </a:solidFill>
                    </a:lnT>
                    <a:lnB w="9525" cmpd="sng">
                      <a:solidFill>
                        <a:srgbClr val="C9B58C"/>
                      </a:solidFill>
                    </a:lnB>
                    <a:solidFill>
                      <a:srgbClr val="F6EE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25292A"/>
                          </a:solidFill>
                          <a:latin typeface="Segoe UI" panose="020B0502040204020203" pitchFamily="34" charset="0"/>
                        </a:rPr>
                        <a:t>Гибкие архитектурные формы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C9B58C"/>
                      </a:solidFill>
                    </a:lnT>
                    <a:lnB w="9525" cmpd="sng">
                      <a:solidFill>
                        <a:srgbClr val="C9B58C"/>
                      </a:solidFill>
                    </a:lnB>
                    <a:solidFill>
                      <a:srgbClr val="F6EE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999295"/>
                  </a:ext>
                </a:extLst>
              </a:tr>
            </a:tbl>
          </a:graphicData>
        </a:graphic>
      </p:graphicFrame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B24D0F6A-E2FB-308C-94E2-4CB050E07CB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4E535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4E535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396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D80C66F-4EDA-EB38-CD22-5F5E076CC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1"/>
            <a:ext cx="10972800" cy="47669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4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Изобразительное искусство</a:t>
            </a:r>
          </a:p>
        </p:txBody>
      </p:sp>
      <p:sp>
        <p:nvSpPr>
          <p:cNvPr id="3" name="Denis Les Muses passe-partout">
            <a:extLst>
              <a:ext uri="{FF2B5EF4-FFF2-40B4-BE49-F238E27FC236}">
                <a16:creationId xmlns:a16="http://schemas.microsoft.com/office/drawing/2014/main" id="{BD2E24B5-F792-C3B8-25B1-0433DAB05DAF}"/>
              </a:ext>
            </a:extLst>
          </p:cNvPr>
          <p:cNvSpPr/>
          <p:nvPr/>
        </p:nvSpPr>
        <p:spPr>
          <a:xfrm>
            <a:off x="1090337" y="1320800"/>
            <a:ext cx="1781726" cy="2209800"/>
          </a:xfrm>
          <a:prstGeom prst="roundRect">
            <a:avLst>
              <a:gd name="adj" fmla="val 2500"/>
            </a:avLst>
          </a:prstGeom>
          <a:solidFill>
            <a:srgbClr val="E9E3D3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Denis Les Muses" descr="Морис Дени. Музы. 1893. Музей Орсе, Париж">
            <a:extLst>
              <a:ext uri="{FF2B5EF4-FFF2-40B4-BE49-F238E27FC236}">
                <a16:creationId xmlns:a16="http://schemas.microsoft.com/office/drawing/2014/main" id="{40019A0D-2D35-AD2B-C1A4-3715C3294AF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37" y="1422400"/>
            <a:ext cx="1578525" cy="2006600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6" name="Bonnard En bateau passe-partout">
            <a:extLst>
              <a:ext uri="{FF2B5EF4-FFF2-40B4-BE49-F238E27FC236}">
                <a16:creationId xmlns:a16="http://schemas.microsoft.com/office/drawing/2014/main" id="{0ABFC67E-B7DF-14E2-C102-34CEA93FA8DB}"/>
              </a:ext>
            </a:extLst>
          </p:cNvPr>
          <p:cNvSpPr/>
          <p:nvPr/>
        </p:nvSpPr>
        <p:spPr>
          <a:xfrm>
            <a:off x="3519170" y="1320800"/>
            <a:ext cx="2410460" cy="2209800"/>
          </a:xfrm>
          <a:prstGeom prst="roundRect">
            <a:avLst>
              <a:gd name="adj" fmla="val 2500"/>
            </a:avLst>
          </a:prstGeom>
          <a:solidFill>
            <a:srgbClr val="E9E3D3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Bonnard En bateau" descr="Пьер Боннар. В лодке. 1910–1913. Фонд Бемберг, Тулуза">
            <a:extLst>
              <a:ext uri="{FF2B5EF4-FFF2-40B4-BE49-F238E27FC236}">
                <a16:creationId xmlns:a16="http://schemas.microsoft.com/office/drawing/2014/main" id="{EADDAA39-C54A-4FB1-E2C8-A420C11B1608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770" y="1422400"/>
            <a:ext cx="2207260" cy="2006600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9" name="Kandinsky Composition VIII passe-partout">
            <a:extLst>
              <a:ext uri="{FF2B5EF4-FFF2-40B4-BE49-F238E27FC236}">
                <a16:creationId xmlns:a16="http://schemas.microsoft.com/office/drawing/2014/main" id="{26D55909-4306-59A6-80FA-F80C24B0AE10}"/>
              </a:ext>
            </a:extLst>
          </p:cNvPr>
          <p:cNvSpPr/>
          <p:nvPr/>
        </p:nvSpPr>
        <p:spPr>
          <a:xfrm>
            <a:off x="6096000" y="1399117"/>
            <a:ext cx="2743200" cy="2053166"/>
          </a:xfrm>
          <a:prstGeom prst="roundRect">
            <a:avLst>
              <a:gd name="adj" fmla="val 2500"/>
            </a:avLst>
          </a:prstGeom>
          <a:solidFill>
            <a:srgbClr val="E9E3D3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Kandinsky Composition VIII" descr="В. В. Кандинский. Композиция VIII. 1923. Музей Соломона Гуггенхайма, Нью-Йорк">
            <a:extLst>
              <a:ext uri="{FF2B5EF4-FFF2-40B4-BE49-F238E27FC236}">
                <a16:creationId xmlns:a16="http://schemas.microsoft.com/office/drawing/2014/main" id="{E11FF45A-FAE5-E66B-7392-70D4400096FF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1500717"/>
            <a:ext cx="2540000" cy="1849967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12" name="Malevich Black Square passe-partout">
            <a:extLst>
              <a:ext uri="{FF2B5EF4-FFF2-40B4-BE49-F238E27FC236}">
                <a16:creationId xmlns:a16="http://schemas.microsoft.com/office/drawing/2014/main" id="{A3C7D2F8-927C-A0E9-516C-FE776AB0498C}"/>
              </a:ext>
            </a:extLst>
          </p:cNvPr>
          <p:cNvSpPr/>
          <p:nvPr/>
        </p:nvSpPr>
        <p:spPr>
          <a:xfrm>
            <a:off x="9105900" y="1320800"/>
            <a:ext cx="2209800" cy="2209800"/>
          </a:xfrm>
          <a:prstGeom prst="roundRect">
            <a:avLst>
              <a:gd name="adj" fmla="val 2500"/>
            </a:avLst>
          </a:prstGeom>
          <a:solidFill>
            <a:srgbClr val="E9E3D3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Malevich Black Square" descr="К. С. Малевич. Чёрный супрематический квадрат. 1915. Государственная Третьяковская галерея">
            <a:extLst>
              <a:ext uri="{FF2B5EF4-FFF2-40B4-BE49-F238E27FC236}">
                <a16:creationId xmlns:a16="http://schemas.microsoft.com/office/drawing/2014/main" id="{FB555026-603B-C13A-ACC9-FE7BDA909DFF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500" y="1422400"/>
            <a:ext cx="2006600" cy="2006600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15" name="Sub Rectangle 10">
            <a:extLst>
              <a:ext uri="{FF2B5EF4-FFF2-40B4-BE49-F238E27FC236}">
                <a16:creationId xmlns:a16="http://schemas.microsoft.com/office/drawing/2014/main" id="{3C6BB9EA-A4DE-7C55-A438-78A5CAB18E57}"/>
              </a:ext>
            </a:extLst>
          </p:cNvPr>
          <p:cNvSpPr txBox="1"/>
          <p:nvPr/>
        </p:nvSpPr>
        <p:spPr>
          <a:xfrm>
            <a:off x="609600" y="857696"/>
            <a:ext cx="109728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A9BDB0"/>
                </a:solidFill>
                <a:latin typeface="Bahnschrift SemiBold" panose="020B0502040204020203" pitchFamily="34" charset="0"/>
              </a:rPr>
              <a:t>Модерн и авангард в искусстве конца XIX — первой половины XX века</a:t>
            </a:r>
          </a:p>
        </p:txBody>
      </p:sp>
      <p:graphicFrame>
        <p:nvGraphicFramePr>
          <p:cNvPr id="16" name="Table art">
            <a:extLst>
              <a:ext uri="{FF2B5EF4-FFF2-40B4-BE49-F238E27FC236}">
                <a16:creationId xmlns:a16="http://schemas.microsoft.com/office/drawing/2014/main" id="{053EE705-275D-A786-642F-8E3CB69B95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715438"/>
              </p:ext>
            </p:extLst>
          </p:nvPr>
        </p:nvGraphicFramePr>
        <p:xfrm>
          <a:off x="609600" y="3810000"/>
          <a:ext cx="10972800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000">
                  <a:extLst>
                    <a:ext uri="{9D8B030D-6E8A-4147-A177-3AD203B41FA5}">
                      <a16:colId xmlns:a16="http://schemas.microsoft.com/office/drawing/2014/main" val="3691254151"/>
                    </a:ext>
                  </a:extLst>
                </a:gridCol>
                <a:gridCol w="2997200">
                  <a:extLst>
                    <a:ext uri="{9D8B030D-6E8A-4147-A177-3AD203B41FA5}">
                      <a16:colId xmlns:a16="http://schemas.microsoft.com/office/drawing/2014/main" val="1610094043"/>
                    </a:ext>
                  </a:extLst>
                </a:gridCol>
                <a:gridCol w="2540000">
                  <a:extLst>
                    <a:ext uri="{9D8B030D-6E8A-4147-A177-3AD203B41FA5}">
                      <a16:colId xmlns:a16="http://schemas.microsoft.com/office/drawing/2014/main" val="1719471070"/>
                    </a:ext>
                  </a:extLst>
                </a:gridCol>
                <a:gridCol w="3022600">
                  <a:extLst>
                    <a:ext uri="{9D8B030D-6E8A-4147-A177-3AD203B41FA5}">
                      <a16:colId xmlns:a16="http://schemas.microsoft.com/office/drawing/2014/main" val="3564800799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E9BD73"/>
                          </a:solidFill>
                          <a:latin typeface="Bahnschrift SemiBold" panose="020B0502040204020203" pitchFamily="34" charset="0"/>
                        </a:rPr>
                        <a:t>Течение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3A32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E9BD73"/>
                          </a:solidFill>
                          <a:latin typeface="Bahnschrift SemiBold" panose="020B0502040204020203" pitchFamily="34" charset="0"/>
                        </a:rPr>
                        <a:t>Основные черты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3A32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E9BD73"/>
                          </a:solidFill>
                          <a:latin typeface="Bahnschrift SemiBold" panose="020B0502040204020203" pitchFamily="34" charset="0"/>
                        </a:rPr>
                        <a:t>Представители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3A32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E9BD73"/>
                          </a:solidFill>
                          <a:latin typeface="Bahnschrift SemiBold" panose="020B0502040204020203" pitchFamily="34" charset="0"/>
                        </a:rPr>
                        <a:t>Влияние на искусство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3A32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02482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ru-RU" sz="1500" b="0" dirty="0">
                          <a:solidFill>
                            <a:srgbClr val="E9BD73"/>
                          </a:solidFill>
                          <a:latin typeface="Segoe UI Semibold" panose="020B0702040204020203" pitchFamily="34" charset="0"/>
                        </a:rPr>
                        <a:t>Модерн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73A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Синтез искусств, орнаментальность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73A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Дени, Боннар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73A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Трансформация быта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73A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99729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ru-RU" sz="1500" b="0" dirty="0">
                          <a:solidFill>
                            <a:srgbClr val="E9BD73"/>
                          </a:solidFill>
                          <a:latin typeface="Segoe UI Semibold" panose="020B0702040204020203" pitchFamily="34" charset="0"/>
                        </a:rPr>
                        <a:t>Абстракционизм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F3F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Отказ от реальности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F3F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Кандинский, Малевич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F3F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Новая эстетика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F3F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037818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ru-RU" sz="1500" b="0" dirty="0">
                          <a:solidFill>
                            <a:srgbClr val="E9BD73"/>
                          </a:solidFill>
                          <a:latin typeface="Segoe UI Semibold" panose="020B0702040204020203" pitchFamily="34" charset="0"/>
                        </a:rPr>
                        <a:t>Кубизм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73A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Геометризация форм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73A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Пикассо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73A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Деформация пространства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73A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2382559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ru-RU" sz="1500" b="0" dirty="0">
                          <a:solidFill>
                            <a:srgbClr val="E9BD73"/>
                          </a:solidFill>
                          <a:latin typeface="Segoe UI Semibold" panose="020B0702040204020203" pitchFamily="34" charset="0"/>
                        </a:rPr>
                        <a:t>Сюрреализм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F3F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Работа с подсознанием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F3F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Дали, Эрнст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F3F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Искажение реальности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5A4A"/>
                      </a:solidFill>
                    </a:lnT>
                    <a:lnB w="9525" cmpd="sng">
                      <a:solidFill>
                        <a:srgbClr val="4A5A4A"/>
                      </a:solidFill>
                    </a:lnB>
                    <a:solidFill>
                      <a:srgbClr val="1F3F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67803"/>
                  </a:ext>
                </a:extLst>
              </a:tr>
            </a:tbl>
          </a:graphicData>
        </a:graphic>
      </p:graphicFrame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703B4047-36EB-FD8B-BB24-A241EF40A23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188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0C649DD-132B-0714-E1B4-8F861D5BB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1"/>
            <a:ext cx="6858000" cy="53276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8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Литература</a:t>
            </a:r>
          </a:p>
        </p:txBody>
      </p:sp>
      <p:pic>
        <p:nvPicPr>
          <p:cNvPr id="4" name="Brecht" descr="Бертольт Брехт. Федеральный архив Германии">
            <a:extLst>
              <a:ext uri="{FF2B5EF4-FFF2-40B4-BE49-F238E27FC236}">
                <a16:creationId xmlns:a16="http://schemas.microsoft.com/office/drawing/2014/main" id="{0E27A293-867B-D157-34AA-03A5D7990AE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200" y="1320800"/>
            <a:ext cx="1320800" cy="1651000"/>
          </a:xfrm>
          <a:prstGeom prst="ellipse">
            <a:avLst/>
          </a:prstGeom>
          <a:ln w="1587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Brecht ring">
            <a:extLst>
              <a:ext uri="{FF2B5EF4-FFF2-40B4-BE49-F238E27FC236}">
                <a16:creationId xmlns:a16="http://schemas.microsoft.com/office/drawing/2014/main" id="{ADE908EC-E2CF-BFF7-B520-F339DA59E196}"/>
              </a:ext>
            </a:extLst>
          </p:cNvPr>
          <p:cNvSpPr/>
          <p:nvPr/>
        </p:nvSpPr>
        <p:spPr>
          <a:xfrm>
            <a:off x="7518400" y="1270000"/>
            <a:ext cx="1422400" cy="1752600"/>
          </a:xfrm>
          <a:prstGeom prst="ellipse">
            <a:avLst/>
          </a:prstGeom>
          <a:noFill/>
          <a:ln w="9525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Remarque" descr="Эрих Мария Ремарк. Федеральный архив Германии">
            <a:extLst>
              <a:ext uri="{FF2B5EF4-FFF2-40B4-BE49-F238E27FC236}">
                <a16:creationId xmlns:a16="http://schemas.microsoft.com/office/drawing/2014/main" id="{7FF03ECE-99B3-2387-7FA5-BE8D551E7658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800" y="1320800"/>
            <a:ext cx="1320800" cy="1651000"/>
          </a:xfrm>
          <a:prstGeom prst="ellipse">
            <a:avLst/>
          </a:prstGeom>
          <a:ln w="1587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Remarque ring">
            <a:extLst>
              <a:ext uri="{FF2B5EF4-FFF2-40B4-BE49-F238E27FC236}">
                <a16:creationId xmlns:a16="http://schemas.microsoft.com/office/drawing/2014/main" id="{D43FB5E7-8D4D-FAEC-0402-2459496C9C41}"/>
              </a:ext>
            </a:extLst>
          </p:cNvPr>
          <p:cNvSpPr/>
          <p:nvPr/>
        </p:nvSpPr>
        <p:spPr>
          <a:xfrm>
            <a:off x="9144000" y="1270000"/>
            <a:ext cx="1422400" cy="1752600"/>
          </a:xfrm>
          <a:prstGeom prst="ellipse">
            <a:avLst/>
          </a:prstGeom>
          <a:noFill/>
          <a:ln w="9525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Dreiser" descr="Теодор Драйзер. Библиотека Конгресса США">
            <a:extLst>
              <a:ext uri="{FF2B5EF4-FFF2-40B4-BE49-F238E27FC236}">
                <a16:creationId xmlns:a16="http://schemas.microsoft.com/office/drawing/2014/main" id="{BFE3E945-A074-F810-F644-FAE98D3E5F82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200" y="3403600"/>
            <a:ext cx="1320800" cy="1651000"/>
          </a:xfrm>
          <a:prstGeom prst="ellipse">
            <a:avLst/>
          </a:prstGeom>
          <a:ln w="1587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1" name="Dreiser ring">
            <a:extLst>
              <a:ext uri="{FF2B5EF4-FFF2-40B4-BE49-F238E27FC236}">
                <a16:creationId xmlns:a16="http://schemas.microsoft.com/office/drawing/2014/main" id="{8BF6807A-622A-E282-978E-F23F4AB2277C}"/>
              </a:ext>
            </a:extLst>
          </p:cNvPr>
          <p:cNvSpPr/>
          <p:nvPr/>
        </p:nvSpPr>
        <p:spPr>
          <a:xfrm>
            <a:off x="7518400" y="3352800"/>
            <a:ext cx="1422400" cy="1752600"/>
          </a:xfrm>
          <a:prstGeom prst="ellipse">
            <a:avLst/>
          </a:prstGeom>
          <a:noFill/>
          <a:ln w="9525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Hemingway" descr="Эрнест Хемингуэй, 1939 г.">
            <a:extLst>
              <a:ext uri="{FF2B5EF4-FFF2-40B4-BE49-F238E27FC236}">
                <a16:creationId xmlns:a16="http://schemas.microsoft.com/office/drawing/2014/main" id="{8D8FBD96-D1E5-7C26-080E-6619B5A008A1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800" y="3403600"/>
            <a:ext cx="1320800" cy="1651000"/>
          </a:xfrm>
          <a:prstGeom prst="ellipse">
            <a:avLst/>
          </a:prstGeom>
          <a:ln w="1587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Hemingway ring">
            <a:extLst>
              <a:ext uri="{FF2B5EF4-FFF2-40B4-BE49-F238E27FC236}">
                <a16:creationId xmlns:a16="http://schemas.microsoft.com/office/drawing/2014/main" id="{6494054F-3768-A219-D302-C9E48948C6E6}"/>
              </a:ext>
            </a:extLst>
          </p:cNvPr>
          <p:cNvSpPr/>
          <p:nvPr/>
        </p:nvSpPr>
        <p:spPr>
          <a:xfrm>
            <a:off x="9144000" y="3352800"/>
            <a:ext cx="1422400" cy="1752600"/>
          </a:xfrm>
          <a:prstGeom prst="ellipse">
            <a:avLst/>
          </a:prstGeom>
          <a:noFill/>
          <a:ln w="9525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Aldington" descr="Ричард Олдингтон. Фотография Х. Костера, 1931 г.">
            <a:extLst>
              <a:ext uri="{FF2B5EF4-FFF2-40B4-BE49-F238E27FC236}">
                <a16:creationId xmlns:a16="http://schemas.microsoft.com/office/drawing/2014/main" id="{B15CF12C-538B-F577-D8C0-A6E8E43A1035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5130800"/>
            <a:ext cx="1320800" cy="1651000"/>
          </a:xfrm>
          <a:prstGeom prst="ellipse">
            <a:avLst/>
          </a:prstGeom>
          <a:ln w="1587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7" name="Aldington ring">
            <a:extLst>
              <a:ext uri="{FF2B5EF4-FFF2-40B4-BE49-F238E27FC236}">
                <a16:creationId xmlns:a16="http://schemas.microsoft.com/office/drawing/2014/main" id="{E1C8EC3A-7E8C-C8B5-5A60-A5A720A1D62F}"/>
              </a:ext>
            </a:extLst>
          </p:cNvPr>
          <p:cNvSpPr/>
          <p:nvPr/>
        </p:nvSpPr>
        <p:spPr>
          <a:xfrm>
            <a:off x="8331200" y="5080000"/>
            <a:ext cx="1422400" cy="1752600"/>
          </a:xfrm>
          <a:prstGeom prst="ellipse">
            <a:avLst/>
          </a:prstGeom>
          <a:noFill/>
          <a:ln w="9525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Sub Rectangle 14">
            <a:extLst>
              <a:ext uri="{FF2B5EF4-FFF2-40B4-BE49-F238E27FC236}">
                <a16:creationId xmlns:a16="http://schemas.microsoft.com/office/drawing/2014/main" id="{ACABB95B-E5D6-B754-899B-493D60637DA2}"/>
              </a:ext>
            </a:extLst>
          </p:cNvPr>
          <p:cNvSpPr txBox="1"/>
          <p:nvPr/>
        </p:nvSpPr>
        <p:spPr>
          <a:xfrm>
            <a:off x="609600" y="964566"/>
            <a:ext cx="66040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dirty="0">
                <a:solidFill>
                  <a:srgbClr val="A9BDB0"/>
                </a:solidFill>
                <a:latin typeface="Bahnschrift SemiBold" panose="020B0502040204020203" pitchFamily="34" charset="0"/>
              </a:rPr>
              <a:t>Модернистские тенденции в литературе</a:t>
            </a:r>
          </a:p>
        </p:txBody>
      </p:sp>
      <p:sp>
        <p:nvSpPr>
          <p:cNvPr id="19" name="Text Rectangle 10">
            <a:extLst>
              <a:ext uri="{FF2B5EF4-FFF2-40B4-BE49-F238E27FC236}">
                <a16:creationId xmlns:a16="http://schemas.microsoft.com/office/drawing/2014/main" id="{870F639D-2A4C-0733-208E-A3EBD50B475A}"/>
              </a:ext>
            </a:extLst>
          </p:cNvPr>
          <p:cNvSpPr txBox="1"/>
          <p:nvPr/>
        </p:nvSpPr>
        <p:spPr>
          <a:xfrm>
            <a:off x="609600" y="1492886"/>
            <a:ext cx="6604000" cy="12115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dirty="0">
                <a:solidFill>
                  <a:srgbClr val="E9BD73"/>
                </a:solidFill>
                <a:latin typeface="Bahnschrift SemiBold" panose="020B0502040204020203" pitchFamily="34" charset="0"/>
              </a:rPr>
              <a:t>Основные черты периода: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100000"/>
              <a:buFont typeface="Bahnschrift SemiBold" panose="020B0502040204020203" pitchFamily="34" charset="0"/>
              <a:buAutoNum type="arabicPeriod"/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Преобладание модернизма и авангардизма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100000"/>
              <a:buFont typeface="Bahnschrift SemiBold" panose="020B0502040204020203" pitchFamily="34" charset="0"/>
              <a:buAutoNum type="arabicPeriod"/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Синтез традиций с новаторством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100000"/>
              <a:buFont typeface="Bahnschrift SemiBold" panose="020B0502040204020203" pitchFamily="34" charset="0"/>
              <a:buAutoNum type="arabicPeriod"/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Поиск новых форм художественного выражения</a:t>
            </a:r>
          </a:p>
        </p:txBody>
      </p:sp>
      <p:sp>
        <p:nvSpPr>
          <p:cNvPr id="20" name="Text Rectangle 12">
            <a:extLst>
              <a:ext uri="{FF2B5EF4-FFF2-40B4-BE49-F238E27FC236}">
                <a16:creationId xmlns:a16="http://schemas.microsoft.com/office/drawing/2014/main" id="{575A4FB1-737A-6253-5850-A8B36A0E9597}"/>
              </a:ext>
            </a:extLst>
          </p:cNvPr>
          <p:cNvSpPr txBox="1"/>
          <p:nvPr/>
        </p:nvSpPr>
        <p:spPr>
          <a:xfrm>
            <a:off x="609600" y="2882266"/>
            <a:ext cx="6604000" cy="2148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dirty="0">
                <a:solidFill>
                  <a:srgbClr val="E9BD73"/>
                </a:solidFill>
                <a:latin typeface="Bahnschrift SemiBold" panose="020B0502040204020203" pitchFamily="34" charset="0"/>
              </a:rPr>
              <a:t>Представители социально-критического направления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90000"/>
              <a:buFont typeface="Segoe UI" panose="020B0502040204020203" pitchFamily="34" charset="0"/>
              <a:buChar char="—"/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Б. Брехт — пьеса </a:t>
            </a:r>
            <a:r>
              <a:rPr lang="ru-RU" dirty="0">
                <a:solidFill>
                  <a:srgbClr val="E9BD73"/>
                </a:solidFill>
                <a:latin typeface="Segoe UI" panose="020B0502040204020203" pitchFamily="34" charset="0"/>
              </a:rPr>
              <a:t>«</a:t>
            </a:r>
            <a:r>
              <a:rPr lang="ru-RU" dirty="0" err="1">
                <a:solidFill>
                  <a:srgbClr val="E9BD73"/>
                </a:solidFill>
                <a:latin typeface="Segoe UI" panose="020B0502040204020203" pitchFamily="34" charset="0"/>
              </a:rPr>
              <a:t>Трёхгрошовая</a:t>
            </a:r>
            <a:r>
              <a:rPr lang="ru-RU" dirty="0">
                <a:solidFill>
                  <a:srgbClr val="E9BD73"/>
                </a:solidFill>
                <a:latin typeface="Segoe UI" panose="020B0502040204020203" pitchFamily="34" charset="0"/>
              </a:rPr>
              <a:t> опера»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90000"/>
              <a:buFont typeface="Segoe UI" panose="020B0502040204020203" pitchFamily="34" charset="0"/>
              <a:buChar char="—"/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Э. М. Ремарк — </a:t>
            </a:r>
            <a:r>
              <a:rPr lang="ru-RU" dirty="0">
                <a:solidFill>
                  <a:srgbClr val="E9BD73"/>
                </a:solidFill>
                <a:latin typeface="Segoe UI" panose="020B0502040204020203" pitchFamily="34" charset="0"/>
              </a:rPr>
              <a:t>«На Западном фронте без перемен»</a:t>
            </a:r>
          </a:p>
          <a:p>
            <a:pPr>
              <a:spcAft>
                <a:spcPts val="300"/>
              </a:spcAft>
            </a:pP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Американская литература: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90000"/>
              <a:buFont typeface="Segoe UI" panose="020B0502040204020203" pitchFamily="34" charset="0"/>
              <a:buChar char="—"/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Т. Драйзер — </a:t>
            </a:r>
            <a:r>
              <a:rPr lang="ru-RU" dirty="0">
                <a:solidFill>
                  <a:srgbClr val="E9BD73"/>
                </a:solidFill>
                <a:latin typeface="Segoe UI" panose="020B0502040204020203" pitchFamily="34" charset="0"/>
              </a:rPr>
              <a:t>«Американская трагедия»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90000"/>
              <a:buFont typeface="Segoe UI" panose="020B0502040204020203" pitchFamily="34" charset="0"/>
              <a:buChar char="—"/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Э. Хемингуэй — </a:t>
            </a:r>
            <a:r>
              <a:rPr lang="ru-RU" dirty="0">
                <a:solidFill>
                  <a:srgbClr val="E9BD73"/>
                </a:solidFill>
                <a:latin typeface="Segoe UI" panose="020B0502040204020203" pitchFamily="34" charset="0"/>
              </a:rPr>
              <a:t>«Прощай, оружие!»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90000"/>
              <a:buFont typeface="Segoe UI" panose="020B0502040204020203" pitchFamily="34" charset="0"/>
              <a:buChar char="—"/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Р. Олдингтон — </a:t>
            </a:r>
            <a:r>
              <a:rPr lang="ru-RU" dirty="0">
                <a:solidFill>
                  <a:srgbClr val="E9BD73"/>
                </a:solidFill>
                <a:latin typeface="Segoe UI" panose="020B0502040204020203" pitchFamily="34" charset="0"/>
              </a:rPr>
              <a:t>«Смерть героя»</a:t>
            </a:r>
          </a:p>
        </p:txBody>
      </p:sp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50B61FCE-A338-918C-0846-C4A892467A8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1525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A97987D-A50E-146D-BCF5-5C754B3D2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0" y="381000"/>
            <a:ext cx="6502400" cy="56083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4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Кинематограф</a:t>
            </a:r>
          </a:p>
        </p:txBody>
      </p:sp>
      <p:grpSp>
        <p:nvGrpSpPr>
          <p:cNvPr id="34" name="Film strip">
            <a:extLst>
              <a:ext uri="{FF2B5EF4-FFF2-40B4-BE49-F238E27FC236}">
                <a16:creationId xmlns:a16="http://schemas.microsoft.com/office/drawing/2014/main" id="{EFEC20F9-9BEA-1862-DCCA-052FDD8CD315}"/>
              </a:ext>
            </a:extLst>
          </p:cNvPr>
          <p:cNvGrpSpPr/>
          <p:nvPr/>
        </p:nvGrpSpPr>
        <p:grpSpPr>
          <a:xfrm>
            <a:off x="0" y="0"/>
            <a:ext cx="330200" cy="6858000"/>
            <a:chOff x="0" y="0"/>
            <a:chExt cx="330200" cy="6858000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5AC6F61B-DBD2-970F-8C7B-55711F09E9A0}"/>
                </a:ext>
              </a:extLst>
            </p:cNvPr>
            <p:cNvSpPr/>
            <p:nvPr/>
          </p:nvSpPr>
          <p:spPr>
            <a:xfrm>
              <a:off x="0" y="0"/>
              <a:ext cx="330200" cy="6858000"/>
            </a:xfrm>
            <a:prstGeom prst="rect">
              <a:avLst/>
            </a:prstGeom>
            <a:solidFill>
              <a:srgbClr val="0B262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: скругленные углы 3">
              <a:extLst>
                <a:ext uri="{FF2B5EF4-FFF2-40B4-BE49-F238E27FC236}">
                  <a16:creationId xmlns:a16="http://schemas.microsoft.com/office/drawing/2014/main" id="{99E726C7-2D35-FECE-E7DD-B602D2CFAE44}"/>
                </a:ext>
              </a:extLst>
            </p:cNvPr>
            <p:cNvSpPr/>
            <p:nvPr/>
          </p:nvSpPr>
          <p:spPr>
            <a:xfrm>
              <a:off x="101600" y="762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99F48634-E47A-DB56-D86C-5D4A760181E0}"/>
                </a:ext>
              </a:extLst>
            </p:cNvPr>
            <p:cNvSpPr/>
            <p:nvPr/>
          </p:nvSpPr>
          <p:spPr>
            <a:xfrm>
              <a:off x="101600" y="3048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4EE26B2B-A5A3-8136-A6F1-1CE141499AEF}"/>
                </a:ext>
              </a:extLst>
            </p:cNvPr>
            <p:cNvSpPr/>
            <p:nvPr/>
          </p:nvSpPr>
          <p:spPr>
            <a:xfrm>
              <a:off x="101600" y="5334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47C21134-1262-DD64-7ACE-2902774C7064}"/>
                </a:ext>
              </a:extLst>
            </p:cNvPr>
            <p:cNvSpPr/>
            <p:nvPr/>
          </p:nvSpPr>
          <p:spPr>
            <a:xfrm>
              <a:off x="101600" y="7620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5EB37723-E07D-FBFA-8FD7-D25333048C6E}"/>
                </a:ext>
              </a:extLst>
            </p:cNvPr>
            <p:cNvSpPr/>
            <p:nvPr/>
          </p:nvSpPr>
          <p:spPr>
            <a:xfrm>
              <a:off x="101600" y="9906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5161A86F-2253-1C79-EA72-4CC5A3573805}"/>
                </a:ext>
              </a:extLst>
            </p:cNvPr>
            <p:cNvSpPr/>
            <p:nvPr/>
          </p:nvSpPr>
          <p:spPr>
            <a:xfrm>
              <a:off x="101600" y="12192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4C97FC04-56AA-5F0E-2FA8-38338BC3B05F}"/>
                </a:ext>
              </a:extLst>
            </p:cNvPr>
            <p:cNvSpPr/>
            <p:nvPr/>
          </p:nvSpPr>
          <p:spPr>
            <a:xfrm>
              <a:off x="101600" y="14478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1735B43C-5B9F-FCF6-5DC8-3897FC5CAE0C}"/>
                </a:ext>
              </a:extLst>
            </p:cNvPr>
            <p:cNvSpPr/>
            <p:nvPr/>
          </p:nvSpPr>
          <p:spPr>
            <a:xfrm>
              <a:off x="101600" y="16764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C9E16D01-7B5C-F607-C078-3D5FB7E632FB}"/>
                </a:ext>
              </a:extLst>
            </p:cNvPr>
            <p:cNvSpPr/>
            <p:nvPr/>
          </p:nvSpPr>
          <p:spPr>
            <a:xfrm>
              <a:off x="101600" y="19050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B73512B6-44F5-E579-B096-EC8621BE16B5}"/>
                </a:ext>
              </a:extLst>
            </p:cNvPr>
            <p:cNvSpPr/>
            <p:nvPr/>
          </p:nvSpPr>
          <p:spPr>
            <a:xfrm>
              <a:off x="101600" y="21336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18329752-70A7-5938-0BE0-E6656E943D26}"/>
                </a:ext>
              </a:extLst>
            </p:cNvPr>
            <p:cNvSpPr/>
            <p:nvPr/>
          </p:nvSpPr>
          <p:spPr>
            <a:xfrm>
              <a:off x="101600" y="23622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0B41C932-A50A-87D8-22AB-11B380C5779D}"/>
                </a:ext>
              </a:extLst>
            </p:cNvPr>
            <p:cNvSpPr/>
            <p:nvPr/>
          </p:nvSpPr>
          <p:spPr>
            <a:xfrm>
              <a:off x="101600" y="25908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A33563CB-421A-68B1-B0D7-29497398897C}"/>
                </a:ext>
              </a:extLst>
            </p:cNvPr>
            <p:cNvSpPr/>
            <p:nvPr/>
          </p:nvSpPr>
          <p:spPr>
            <a:xfrm>
              <a:off x="101600" y="28194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D87A0A39-A63B-1B5F-669A-B007C8293FC1}"/>
                </a:ext>
              </a:extLst>
            </p:cNvPr>
            <p:cNvSpPr/>
            <p:nvPr/>
          </p:nvSpPr>
          <p:spPr>
            <a:xfrm>
              <a:off x="101600" y="30480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42619325-AF8F-A850-7899-D2879D66D1E5}"/>
                </a:ext>
              </a:extLst>
            </p:cNvPr>
            <p:cNvSpPr/>
            <p:nvPr/>
          </p:nvSpPr>
          <p:spPr>
            <a:xfrm>
              <a:off x="101600" y="32766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DF87E109-CF6A-18B4-F34F-4F3C699CBB01}"/>
                </a:ext>
              </a:extLst>
            </p:cNvPr>
            <p:cNvSpPr/>
            <p:nvPr/>
          </p:nvSpPr>
          <p:spPr>
            <a:xfrm>
              <a:off x="101600" y="35052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9E7F0834-9392-C5D7-ED94-763A099F09B9}"/>
                </a:ext>
              </a:extLst>
            </p:cNvPr>
            <p:cNvSpPr/>
            <p:nvPr/>
          </p:nvSpPr>
          <p:spPr>
            <a:xfrm>
              <a:off x="101600" y="37338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A9828589-DDCC-F99A-A9A8-947BA3224492}"/>
                </a:ext>
              </a:extLst>
            </p:cNvPr>
            <p:cNvSpPr/>
            <p:nvPr/>
          </p:nvSpPr>
          <p:spPr>
            <a:xfrm>
              <a:off x="101600" y="39624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E8D50DD3-746A-65E5-EA3F-748C165D7953}"/>
                </a:ext>
              </a:extLst>
            </p:cNvPr>
            <p:cNvSpPr/>
            <p:nvPr/>
          </p:nvSpPr>
          <p:spPr>
            <a:xfrm>
              <a:off x="101600" y="41910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67AC8637-8E57-4B4F-1819-0A2ED0A0FCFF}"/>
                </a:ext>
              </a:extLst>
            </p:cNvPr>
            <p:cNvSpPr/>
            <p:nvPr/>
          </p:nvSpPr>
          <p:spPr>
            <a:xfrm>
              <a:off x="101600" y="44196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: скругленные углы 23">
              <a:extLst>
                <a:ext uri="{FF2B5EF4-FFF2-40B4-BE49-F238E27FC236}">
                  <a16:creationId xmlns:a16="http://schemas.microsoft.com/office/drawing/2014/main" id="{03CBE4A2-56C2-BE42-A9DE-3D4BC4B68773}"/>
                </a:ext>
              </a:extLst>
            </p:cNvPr>
            <p:cNvSpPr/>
            <p:nvPr/>
          </p:nvSpPr>
          <p:spPr>
            <a:xfrm>
              <a:off x="101600" y="46482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id="{38283D1A-533D-C386-A4F0-EB9A82E3B41C}"/>
                </a:ext>
              </a:extLst>
            </p:cNvPr>
            <p:cNvSpPr/>
            <p:nvPr/>
          </p:nvSpPr>
          <p:spPr>
            <a:xfrm>
              <a:off x="101600" y="48768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0E13C2AA-EAFB-B08D-D33D-8A3B27B4399E}"/>
                </a:ext>
              </a:extLst>
            </p:cNvPr>
            <p:cNvSpPr/>
            <p:nvPr/>
          </p:nvSpPr>
          <p:spPr>
            <a:xfrm>
              <a:off x="101600" y="51054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01F4B17E-6B0E-BE94-EBBE-493251A1EB4F}"/>
                </a:ext>
              </a:extLst>
            </p:cNvPr>
            <p:cNvSpPr/>
            <p:nvPr/>
          </p:nvSpPr>
          <p:spPr>
            <a:xfrm>
              <a:off x="101600" y="53340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: скругленные углы 27">
              <a:extLst>
                <a:ext uri="{FF2B5EF4-FFF2-40B4-BE49-F238E27FC236}">
                  <a16:creationId xmlns:a16="http://schemas.microsoft.com/office/drawing/2014/main" id="{CC3555B2-83E6-EA88-6195-7E0B90659565}"/>
                </a:ext>
              </a:extLst>
            </p:cNvPr>
            <p:cNvSpPr/>
            <p:nvPr/>
          </p:nvSpPr>
          <p:spPr>
            <a:xfrm>
              <a:off x="101600" y="55626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id="{49D85E88-399D-F5DB-AEC6-D884C486D3C1}"/>
                </a:ext>
              </a:extLst>
            </p:cNvPr>
            <p:cNvSpPr/>
            <p:nvPr/>
          </p:nvSpPr>
          <p:spPr>
            <a:xfrm>
              <a:off x="101600" y="57912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: скругленные углы 29">
              <a:extLst>
                <a:ext uri="{FF2B5EF4-FFF2-40B4-BE49-F238E27FC236}">
                  <a16:creationId xmlns:a16="http://schemas.microsoft.com/office/drawing/2014/main" id="{95B4602A-28AA-4470-3C8C-5F341D3BF1C4}"/>
                </a:ext>
              </a:extLst>
            </p:cNvPr>
            <p:cNvSpPr/>
            <p:nvPr/>
          </p:nvSpPr>
          <p:spPr>
            <a:xfrm>
              <a:off x="101600" y="60198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: скругленные углы 30">
              <a:extLst>
                <a:ext uri="{FF2B5EF4-FFF2-40B4-BE49-F238E27FC236}">
                  <a16:creationId xmlns:a16="http://schemas.microsoft.com/office/drawing/2014/main" id="{23145939-100D-2576-6E42-4E0F3FF658DC}"/>
                </a:ext>
              </a:extLst>
            </p:cNvPr>
            <p:cNvSpPr/>
            <p:nvPr/>
          </p:nvSpPr>
          <p:spPr>
            <a:xfrm>
              <a:off x="101600" y="62484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id="{12C989A1-118D-00B8-ECEC-5FABB62E66EF}"/>
                </a:ext>
              </a:extLst>
            </p:cNvPr>
            <p:cNvSpPr/>
            <p:nvPr/>
          </p:nvSpPr>
          <p:spPr>
            <a:xfrm>
              <a:off x="101600" y="64770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: скругленные углы 32">
              <a:extLst>
                <a:ext uri="{FF2B5EF4-FFF2-40B4-BE49-F238E27FC236}">
                  <a16:creationId xmlns:a16="http://schemas.microsoft.com/office/drawing/2014/main" id="{C4B6B9DE-B196-7F39-1F6A-011BF6E6E2F1}"/>
                </a:ext>
              </a:extLst>
            </p:cNvPr>
            <p:cNvSpPr/>
            <p:nvPr/>
          </p:nvSpPr>
          <p:spPr>
            <a:xfrm>
              <a:off x="101600" y="67056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5" name="Lumiere poster Brispot passe-partout">
            <a:extLst>
              <a:ext uri="{FF2B5EF4-FFF2-40B4-BE49-F238E27FC236}">
                <a16:creationId xmlns:a16="http://schemas.microsoft.com/office/drawing/2014/main" id="{0ABF0082-BB01-1B37-CF0C-BBFBA935F298}"/>
              </a:ext>
            </a:extLst>
          </p:cNvPr>
          <p:cNvSpPr/>
          <p:nvPr/>
        </p:nvSpPr>
        <p:spPr>
          <a:xfrm>
            <a:off x="533400" y="1092200"/>
            <a:ext cx="4020397" cy="5461000"/>
          </a:xfrm>
          <a:prstGeom prst="roundRect">
            <a:avLst>
              <a:gd name="adj" fmla="val 2500"/>
            </a:avLst>
          </a:prstGeom>
          <a:solidFill>
            <a:srgbClr val="E9E3D3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Lumiere poster Brispot" descr="Плакат «Синематограф Люмьер», худ. А. Бриспо, 1896 г.">
            <a:extLst>
              <a:ext uri="{FF2B5EF4-FFF2-40B4-BE49-F238E27FC236}">
                <a16:creationId xmlns:a16="http://schemas.microsoft.com/office/drawing/2014/main" id="{B3073774-3A1F-2E0E-611B-EEEEC33F4DF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1219200"/>
            <a:ext cx="3766397" cy="5207000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38" name="Cinema sub">
            <a:extLst>
              <a:ext uri="{FF2B5EF4-FFF2-40B4-BE49-F238E27FC236}">
                <a16:creationId xmlns:a16="http://schemas.microsoft.com/office/drawing/2014/main" id="{B19AF72E-111E-E17F-769E-0D2A8F30FBA5}"/>
              </a:ext>
            </a:extLst>
          </p:cNvPr>
          <p:cNvSpPr txBox="1"/>
          <p:nvPr/>
        </p:nvSpPr>
        <p:spPr>
          <a:xfrm>
            <a:off x="5080000" y="1145032"/>
            <a:ext cx="65024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000" dirty="0">
                <a:solidFill>
                  <a:srgbClr val="A9BDB0"/>
                </a:solidFill>
                <a:latin typeface="Bahnschrift SemiBold" panose="020B0502040204020203" pitchFamily="34" charset="0"/>
              </a:rPr>
              <a:t>Рождение кинематографа</a:t>
            </a:r>
          </a:p>
        </p:txBody>
      </p:sp>
      <p:sp>
        <p:nvSpPr>
          <p:cNvPr id="39" name="Cinema facts">
            <a:extLst>
              <a:ext uri="{FF2B5EF4-FFF2-40B4-BE49-F238E27FC236}">
                <a16:creationId xmlns:a16="http://schemas.microsoft.com/office/drawing/2014/main" id="{A4C76553-7762-E543-95B5-07B183F7D7AA}"/>
              </a:ext>
            </a:extLst>
          </p:cNvPr>
          <p:cNvSpPr txBox="1"/>
          <p:nvPr/>
        </p:nvSpPr>
        <p:spPr>
          <a:xfrm>
            <a:off x="5080000" y="1780032"/>
            <a:ext cx="6502400" cy="1930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000"/>
              </a:spcAft>
            </a:pPr>
            <a:r>
              <a:rPr lang="ru-RU" sz="2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1895 год</a:t>
            </a: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 — первый публичный киносеанс братьев Люмьер в Париже</a:t>
            </a:r>
          </a:p>
          <a:p>
            <a:pPr>
              <a:spcAft>
                <a:spcPts val="1000"/>
              </a:spcAft>
            </a:pP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Изобретение — кинематограф (киноаппарат)</a:t>
            </a:r>
          </a:p>
          <a:p>
            <a:pPr>
              <a:spcAft>
                <a:spcPts val="1000"/>
              </a:spcAft>
            </a:pP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Первоначальное направление — документальный реализм</a:t>
            </a: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F9C4C318-5C65-8CC6-EFF1-F1D04C750224}"/>
              </a:ext>
            </a:extLst>
          </p:cNvPr>
          <p:cNvCxnSpPr/>
          <p:nvPr/>
        </p:nvCxnSpPr>
        <p:spPr>
          <a:xfrm>
            <a:off x="5080000" y="3888232"/>
            <a:ext cx="6502400" cy="0"/>
          </a:xfrm>
          <a:prstGeom prst="line">
            <a:avLst/>
          </a:prstGeom>
          <a:ln w="9525">
            <a:solidFill>
              <a:srgbClr val="2C5B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 Rectangle 9">
            <a:extLst>
              <a:ext uri="{FF2B5EF4-FFF2-40B4-BE49-F238E27FC236}">
                <a16:creationId xmlns:a16="http://schemas.microsoft.com/office/drawing/2014/main" id="{2DDA19E4-3E1B-EF4F-FBAC-584DB003D700}"/>
              </a:ext>
            </a:extLst>
          </p:cNvPr>
          <p:cNvSpPr txBox="1"/>
          <p:nvPr/>
        </p:nvSpPr>
        <p:spPr>
          <a:xfrm>
            <a:off x="5080000" y="4015232"/>
            <a:ext cx="6502400" cy="782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1600" dirty="0">
                <a:solidFill>
                  <a:srgbClr val="A9BDB0"/>
                </a:solidFill>
                <a:latin typeface="Segoe UI Semibold" panose="020B0702040204020203" pitchFamily="34" charset="0"/>
              </a:rPr>
              <a:t>Действия других стран: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A9BDB0"/>
                </a:solidFill>
                <a:latin typeface="Segoe UI" panose="020B0502040204020203" pitchFamily="34" charset="0"/>
              </a:rPr>
              <a:t>Польша: захват </a:t>
            </a:r>
            <a:r>
              <a:rPr lang="ru-RU" sz="1600" dirty="0" err="1">
                <a:solidFill>
                  <a:srgbClr val="A9BDB0"/>
                </a:solidFill>
                <a:latin typeface="Segoe UI" panose="020B0502040204020203" pitchFamily="34" charset="0"/>
              </a:rPr>
              <a:t>Тешинской</a:t>
            </a:r>
            <a:r>
              <a:rPr lang="ru-RU" sz="1600" dirty="0">
                <a:solidFill>
                  <a:srgbClr val="A9BDB0"/>
                </a:solidFill>
                <a:latin typeface="Segoe UI" panose="020B0502040204020203" pitchFamily="34" charset="0"/>
              </a:rPr>
              <a:t> Силезии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A9BDB0"/>
                </a:solidFill>
                <a:latin typeface="Segoe UI" panose="020B0502040204020203" pitchFamily="34" charset="0"/>
              </a:rPr>
              <a:t>Германия: получение промышленного потенциала Чехословакии</a:t>
            </a:r>
          </a:p>
        </p:txBody>
      </p:sp>
      <p:sp>
        <p:nvSpPr>
          <p:cNvPr id="42" name="Signature 100ballnik.com">
            <a:extLst>
              <a:ext uri="{FF2B5EF4-FFF2-40B4-BE49-F238E27FC236}">
                <a16:creationId xmlns:a16="http://schemas.microsoft.com/office/drawing/2014/main" id="{422FDA03-0523-894E-D677-5E79C47818C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009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96F6B97-7D8B-2F5F-71CD-E958E0493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1"/>
            <a:ext cx="10972800" cy="53276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8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Кинематограф</a:t>
            </a:r>
          </a:p>
        </p:txBody>
      </p:sp>
      <p:sp>
        <p:nvSpPr>
          <p:cNvPr id="3" name="Lumiere poster Auzolle passe-partout">
            <a:extLst>
              <a:ext uri="{FF2B5EF4-FFF2-40B4-BE49-F238E27FC236}">
                <a16:creationId xmlns:a16="http://schemas.microsoft.com/office/drawing/2014/main" id="{C20B912A-C3A5-73CC-4575-A7F61B0BE843}"/>
              </a:ext>
            </a:extLst>
          </p:cNvPr>
          <p:cNvSpPr/>
          <p:nvPr/>
        </p:nvSpPr>
        <p:spPr>
          <a:xfrm>
            <a:off x="508000" y="4165600"/>
            <a:ext cx="3089563" cy="2362200"/>
          </a:xfrm>
          <a:prstGeom prst="roundRect">
            <a:avLst>
              <a:gd name="adj" fmla="val 2500"/>
            </a:avLst>
          </a:prstGeom>
          <a:solidFill>
            <a:srgbClr val="E9E3D3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Lumiere poster Auzolle" descr="Плакат «Синематограф Люмьер», худ. М. Озоль, 1896 г.">
            <a:extLst>
              <a:ext uri="{FF2B5EF4-FFF2-40B4-BE49-F238E27FC236}">
                <a16:creationId xmlns:a16="http://schemas.microsoft.com/office/drawing/2014/main" id="{C42DE493-335D-2028-4096-02776C7E1FA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267200"/>
            <a:ext cx="2886364" cy="2159000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pic>
        <p:nvPicPr>
          <p:cNvPr id="7" name="Melies Trip to the Moon" descr="Кадр из фильма Ж. Мельеса «Путешествие на Луну», 1902 г.">
            <a:extLst>
              <a:ext uri="{FF2B5EF4-FFF2-40B4-BE49-F238E27FC236}">
                <a16:creationId xmlns:a16="http://schemas.microsoft.com/office/drawing/2014/main" id="{F9C33201-9A89-6E18-7DE6-41D63C894EDD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0" y="4368800"/>
            <a:ext cx="1905000" cy="18034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The Jazz Singer poster passe-partout">
            <a:extLst>
              <a:ext uri="{FF2B5EF4-FFF2-40B4-BE49-F238E27FC236}">
                <a16:creationId xmlns:a16="http://schemas.microsoft.com/office/drawing/2014/main" id="{29CA2AAC-8618-A386-5EF0-E1DCA5127C90}"/>
              </a:ext>
            </a:extLst>
          </p:cNvPr>
          <p:cNvSpPr/>
          <p:nvPr/>
        </p:nvSpPr>
        <p:spPr>
          <a:xfrm>
            <a:off x="9550400" y="1803400"/>
            <a:ext cx="2133600" cy="3135453"/>
          </a:xfrm>
          <a:prstGeom prst="roundRect">
            <a:avLst>
              <a:gd name="adj" fmla="val 2500"/>
            </a:avLst>
          </a:prstGeom>
          <a:solidFill>
            <a:srgbClr val="E9E3D3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The Jazz Singer poster" descr="Афиша фильма «Певец джаза» (Warner Bros., 1927)">
            <a:extLst>
              <a:ext uri="{FF2B5EF4-FFF2-40B4-BE49-F238E27FC236}">
                <a16:creationId xmlns:a16="http://schemas.microsoft.com/office/drawing/2014/main" id="{6A7B32A7-9E71-73B5-E0D0-A9172A79681C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0" y="1905000"/>
            <a:ext cx="1930400" cy="2932253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DDEE7E71-E2D1-4323-9940-AF54D5DCF112}"/>
              </a:ext>
            </a:extLst>
          </p:cNvPr>
          <p:cNvCxnSpPr/>
          <p:nvPr/>
        </p:nvCxnSpPr>
        <p:spPr>
          <a:xfrm>
            <a:off x="609600" y="1905000"/>
            <a:ext cx="87884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Marker">
            <a:extLst>
              <a:ext uri="{FF2B5EF4-FFF2-40B4-BE49-F238E27FC236}">
                <a16:creationId xmlns:a16="http://schemas.microsoft.com/office/drawing/2014/main" id="{DCE0B83F-703A-DEB5-8810-EFC52FA72E14}"/>
              </a:ext>
            </a:extLst>
          </p:cNvPr>
          <p:cNvSpPr/>
          <p:nvPr/>
        </p:nvSpPr>
        <p:spPr>
          <a:xfrm>
            <a:off x="641350" y="1835150"/>
            <a:ext cx="139700" cy="1397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arker">
            <a:extLst>
              <a:ext uri="{FF2B5EF4-FFF2-40B4-BE49-F238E27FC236}">
                <a16:creationId xmlns:a16="http://schemas.microsoft.com/office/drawing/2014/main" id="{16A6F63C-E26A-0D63-B715-17318EA492D7}"/>
              </a:ext>
            </a:extLst>
          </p:cNvPr>
          <p:cNvSpPr/>
          <p:nvPr/>
        </p:nvSpPr>
        <p:spPr>
          <a:xfrm>
            <a:off x="6356350" y="1835150"/>
            <a:ext cx="139700" cy="139700"/>
          </a:xfrm>
          <a:prstGeom prst="ellipse">
            <a:avLst/>
          </a:prstGeom>
          <a:solidFill>
            <a:srgbClr val="8FB8D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tages">
            <a:extLst>
              <a:ext uri="{FF2B5EF4-FFF2-40B4-BE49-F238E27FC236}">
                <a16:creationId xmlns:a16="http://schemas.microsoft.com/office/drawing/2014/main" id="{B6791BB4-0BF7-7967-936A-676147C7F828}"/>
              </a:ext>
            </a:extLst>
          </p:cNvPr>
          <p:cNvSpPr txBox="1"/>
          <p:nvPr/>
        </p:nvSpPr>
        <p:spPr>
          <a:xfrm>
            <a:off x="609600" y="964566"/>
            <a:ext cx="76200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A9BDB0"/>
                </a:solidFill>
                <a:latin typeface="Bahnschrift SemiBold" panose="020B0502040204020203" pitchFamily="34" charset="0"/>
              </a:rPr>
              <a:t>Этапы развития кино</a:t>
            </a:r>
          </a:p>
        </p:txBody>
      </p:sp>
      <p:sp>
        <p:nvSpPr>
          <p:cNvPr id="15" name="Early">
            <a:extLst>
              <a:ext uri="{FF2B5EF4-FFF2-40B4-BE49-F238E27FC236}">
                <a16:creationId xmlns:a16="http://schemas.microsoft.com/office/drawing/2014/main" id="{EEA3FCEC-0C24-8D00-945D-D5590DB1CF07}"/>
              </a:ext>
            </a:extLst>
          </p:cNvPr>
          <p:cNvSpPr txBox="1"/>
          <p:nvPr/>
        </p:nvSpPr>
        <p:spPr>
          <a:xfrm>
            <a:off x="609600" y="2082800"/>
            <a:ext cx="5334000" cy="12725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Ранний период (конец XIX — начало XX века):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Документальные съёмки Люмьеров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Зрелищные фильмы Мельеса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Появление первых сюжетов</a:t>
            </a:r>
          </a:p>
        </p:txBody>
      </p:sp>
      <p:sp>
        <p:nvSpPr>
          <p:cNvPr id="16" name="Breakthrough">
            <a:extLst>
              <a:ext uri="{FF2B5EF4-FFF2-40B4-BE49-F238E27FC236}">
                <a16:creationId xmlns:a16="http://schemas.microsoft.com/office/drawing/2014/main" id="{8CBBBA0A-3828-354F-FB7A-A3B04D02C791}"/>
              </a:ext>
            </a:extLst>
          </p:cNvPr>
          <p:cNvSpPr txBox="1"/>
          <p:nvPr/>
        </p:nvSpPr>
        <p:spPr>
          <a:xfrm>
            <a:off x="6350000" y="2082800"/>
            <a:ext cx="3048000" cy="18516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sz="1900" dirty="0">
                <a:solidFill>
                  <a:srgbClr val="8FB8DE"/>
                </a:solidFill>
                <a:latin typeface="Segoe UI Semibold" panose="020B0702040204020203" pitchFamily="34" charset="0"/>
              </a:rPr>
              <a:t>Технологический прорыв (1920-е):</a:t>
            </a:r>
          </a:p>
          <a:p>
            <a:pPr marL="279400" indent="-279400">
              <a:spcAft>
                <a:spcPts val="300"/>
              </a:spcAft>
              <a:buClr>
                <a:srgbClr val="8FB8D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Появление звука </a:t>
            </a:r>
            <a:r>
              <a:rPr lang="ru-RU" sz="1900" dirty="0">
                <a:solidFill>
                  <a:srgbClr val="E9BD73"/>
                </a:solidFill>
                <a:latin typeface="Segoe UI" panose="020B0502040204020203" pitchFamily="34" charset="0"/>
              </a:rPr>
              <a:t>(1927, «Певец джаза»)</a:t>
            </a:r>
          </a:p>
          <a:p>
            <a:pPr marL="279400" indent="-279400">
              <a:spcAft>
                <a:spcPts val="300"/>
              </a:spcAft>
              <a:buClr>
                <a:srgbClr val="8FB8D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Эксперименты с цветом</a:t>
            </a:r>
          </a:p>
          <a:p>
            <a:pPr marL="279400" indent="-279400">
              <a:spcAft>
                <a:spcPts val="300"/>
              </a:spcAft>
              <a:buClr>
                <a:srgbClr val="8FB8D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Развитие спецэффектов</a:t>
            </a:r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CDD73EEB-77A2-7764-7FAD-CD35AE9A779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2268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750CDBE-5058-B7A5-2E8D-7E543DBC8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1"/>
            <a:ext cx="10972800" cy="53276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8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Кинематограф</a:t>
            </a:r>
          </a:p>
        </p:txBody>
      </p:sp>
      <p:pic>
        <p:nvPicPr>
          <p:cNvPr id="4" name="Fritz Lang 1924" descr="Фриц Ланг и Теа фон Харбоу в своей берлинской квартире, 1924 г. Фото В. Тиценталера">
            <a:extLst>
              <a:ext uri="{FF2B5EF4-FFF2-40B4-BE49-F238E27FC236}">
                <a16:creationId xmlns:a16="http://schemas.microsoft.com/office/drawing/2014/main" id="{ADBA0DC7-EFC6-781A-F4B3-A5CE1861B7F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133600"/>
            <a:ext cx="3454400" cy="17272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Hollywood panel">
            <a:extLst>
              <a:ext uri="{FF2B5EF4-FFF2-40B4-BE49-F238E27FC236}">
                <a16:creationId xmlns:a16="http://schemas.microsoft.com/office/drawing/2014/main" id="{AA528CD9-C6C3-3296-5240-469FC71ED41E}"/>
              </a:ext>
            </a:extLst>
          </p:cNvPr>
          <p:cNvSpPr/>
          <p:nvPr/>
        </p:nvSpPr>
        <p:spPr>
          <a:xfrm>
            <a:off x="4368800" y="2133600"/>
            <a:ext cx="3454400" cy="1727200"/>
          </a:xfrm>
          <a:prstGeom prst="roundRect">
            <a:avLst/>
          </a:prstGeom>
          <a:solidFill>
            <a:srgbClr val="2A3034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el">
            <a:extLst>
              <a:ext uri="{FF2B5EF4-FFF2-40B4-BE49-F238E27FC236}">
                <a16:creationId xmlns:a16="http://schemas.microsoft.com/office/drawing/2014/main" id="{EB8A7106-7828-1415-3F72-7A15AE81F4CD}"/>
              </a:ext>
            </a:extLst>
          </p:cNvPr>
          <p:cNvSpPr/>
          <p:nvPr/>
        </p:nvSpPr>
        <p:spPr>
          <a:xfrm>
            <a:off x="5486400" y="2387600"/>
            <a:ext cx="1219200" cy="1219200"/>
          </a:xfrm>
          <a:prstGeom prst="ellipse">
            <a:avLst/>
          </a:prstGeom>
          <a:noFill/>
          <a:ln w="19050" cap="flat" cmpd="sng" algn="ctr">
            <a:solidFill>
              <a:srgbClr val="E9BD73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el hole">
            <a:extLst>
              <a:ext uri="{FF2B5EF4-FFF2-40B4-BE49-F238E27FC236}">
                <a16:creationId xmlns:a16="http://schemas.microsoft.com/office/drawing/2014/main" id="{7A493CDB-23E6-4A91-C43E-22B22B684759}"/>
              </a:ext>
            </a:extLst>
          </p:cNvPr>
          <p:cNvSpPr/>
          <p:nvPr/>
        </p:nvSpPr>
        <p:spPr>
          <a:xfrm>
            <a:off x="6324600" y="2870200"/>
            <a:ext cx="254000" cy="254000"/>
          </a:xfrm>
          <a:prstGeom prst="ellipse">
            <a:avLst/>
          </a:prstGeom>
          <a:noFill/>
          <a:ln w="12700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el hole">
            <a:extLst>
              <a:ext uri="{FF2B5EF4-FFF2-40B4-BE49-F238E27FC236}">
                <a16:creationId xmlns:a16="http://schemas.microsoft.com/office/drawing/2014/main" id="{F6BA86EB-9C48-0EE1-13C4-DC74D4118171}"/>
              </a:ext>
            </a:extLst>
          </p:cNvPr>
          <p:cNvSpPr/>
          <p:nvPr/>
        </p:nvSpPr>
        <p:spPr>
          <a:xfrm>
            <a:off x="6146800" y="3178159"/>
            <a:ext cx="254000" cy="254000"/>
          </a:xfrm>
          <a:prstGeom prst="ellipse">
            <a:avLst/>
          </a:prstGeom>
          <a:noFill/>
          <a:ln w="12700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el hole">
            <a:extLst>
              <a:ext uri="{FF2B5EF4-FFF2-40B4-BE49-F238E27FC236}">
                <a16:creationId xmlns:a16="http://schemas.microsoft.com/office/drawing/2014/main" id="{7EEFEA69-6275-2632-023D-7F435556956D}"/>
              </a:ext>
            </a:extLst>
          </p:cNvPr>
          <p:cNvSpPr/>
          <p:nvPr/>
        </p:nvSpPr>
        <p:spPr>
          <a:xfrm>
            <a:off x="5791200" y="3178159"/>
            <a:ext cx="254000" cy="254000"/>
          </a:xfrm>
          <a:prstGeom prst="ellipse">
            <a:avLst/>
          </a:prstGeom>
          <a:noFill/>
          <a:ln w="12700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el hole">
            <a:extLst>
              <a:ext uri="{FF2B5EF4-FFF2-40B4-BE49-F238E27FC236}">
                <a16:creationId xmlns:a16="http://schemas.microsoft.com/office/drawing/2014/main" id="{A2702898-1344-3C69-3721-7374E7FB090A}"/>
              </a:ext>
            </a:extLst>
          </p:cNvPr>
          <p:cNvSpPr/>
          <p:nvPr/>
        </p:nvSpPr>
        <p:spPr>
          <a:xfrm>
            <a:off x="5613400" y="2870200"/>
            <a:ext cx="254000" cy="254000"/>
          </a:xfrm>
          <a:prstGeom prst="ellipse">
            <a:avLst/>
          </a:prstGeom>
          <a:noFill/>
          <a:ln w="12700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el hole">
            <a:extLst>
              <a:ext uri="{FF2B5EF4-FFF2-40B4-BE49-F238E27FC236}">
                <a16:creationId xmlns:a16="http://schemas.microsoft.com/office/drawing/2014/main" id="{AB2D118B-9D79-63A8-1090-6586B0D7773A}"/>
              </a:ext>
            </a:extLst>
          </p:cNvPr>
          <p:cNvSpPr/>
          <p:nvPr/>
        </p:nvSpPr>
        <p:spPr>
          <a:xfrm>
            <a:off x="5791200" y="2562241"/>
            <a:ext cx="254000" cy="254000"/>
          </a:xfrm>
          <a:prstGeom prst="ellipse">
            <a:avLst/>
          </a:prstGeom>
          <a:noFill/>
          <a:ln w="12700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el hole">
            <a:extLst>
              <a:ext uri="{FF2B5EF4-FFF2-40B4-BE49-F238E27FC236}">
                <a16:creationId xmlns:a16="http://schemas.microsoft.com/office/drawing/2014/main" id="{A420E9D8-3624-46FE-7530-0BA6E0C20932}"/>
              </a:ext>
            </a:extLst>
          </p:cNvPr>
          <p:cNvSpPr/>
          <p:nvPr/>
        </p:nvSpPr>
        <p:spPr>
          <a:xfrm>
            <a:off x="6146800" y="2562241"/>
            <a:ext cx="254000" cy="254000"/>
          </a:xfrm>
          <a:prstGeom prst="ellipse">
            <a:avLst/>
          </a:prstGeom>
          <a:noFill/>
          <a:ln w="12700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arker">
            <a:extLst>
              <a:ext uri="{FF2B5EF4-FFF2-40B4-BE49-F238E27FC236}">
                <a16:creationId xmlns:a16="http://schemas.microsoft.com/office/drawing/2014/main" id="{F3BE8965-0CC4-03C9-0118-6E92471C370B}"/>
              </a:ext>
            </a:extLst>
          </p:cNvPr>
          <p:cNvSpPr/>
          <p:nvPr/>
        </p:nvSpPr>
        <p:spPr>
          <a:xfrm>
            <a:off x="6032500" y="2933700"/>
            <a:ext cx="127000" cy="1270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The Kid 1921" descr="Ч. Чаплин и Дж. Куган в фильме «Малыш», 1921 г.">
            <a:extLst>
              <a:ext uri="{FF2B5EF4-FFF2-40B4-BE49-F238E27FC236}">
                <a16:creationId xmlns:a16="http://schemas.microsoft.com/office/drawing/2014/main" id="{9E57E191-80CA-2088-8FCF-7AEEB7AEB0AD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2133600"/>
            <a:ext cx="3454400" cy="17272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6" name="Directions">
            <a:extLst>
              <a:ext uri="{FF2B5EF4-FFF2-40B4-BE49-F238E27FC236}">
                <a16:creationId xmlns:a16="http://schemas.microsoft.com/office/drawing/2014/main" id="{8B870723-8BE7-44A9-1DE1-E280557B4B68}"/>
              </a:ext>
            </a:extLst>
          </p:cNvPr>
          <p:cNvSpPr txBox="1"/>
          <p:nvPr/>
        </p:nvSpPr>
        <p:spPr>
          <a:xfrm>
            <a:off x="609600" y="989966"/>
            <a:ext cx="109728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A9BDB0"/>
                </a:solidFill>
                <a:latin typeface="Bahnschrift SemiBold" panose="020B0502040204020203" pitchFamily="34" charset="0"/>
              </a:rPr>
              <a:t>Направления в кинематографе</a:t>
            </a:r>
          </a:p>
        </p:txBody>
      </p:sp>
      <p:sp>
        <p:nvSpPr>
          <p:cNvPr id="17" name="Direction 0">
            <a:extLst>
              <a:ext uri="{FF2B5EF4-FFF2-40B4-BE49-F238E27FC236}">
                <a16:creationId xmlns:a16="http://schemas.microsoft.com/office/drawing/2014/main" id="{2F801595-A65A-414E-0327-63F500870130}"/>
              </a:ext>
            </a:extLst>
          </p:cNvPr>
          <p:cNvSpPr txBox="1"/>
          <p:nvPr/>
        </p:nvSpPr>
        <p:spPr>
          <a:xfrm>
            <a:off x="609600" y="4064000"/>
            <a:ext cx="3454400" cy="17602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500"/>
              </a:spcAft>
            </a:pPr>
            <a:r>
              <a:rPr lang="ru-RU" sz="2300" dirty="0">
                <a:solidFill>
                  <a:srgbClr val="B9A3D6"/>
                </a:solidFill>
                <a:latin typeface="Bahnschrift SemiBold" panose="020B0502040204020203" pitchFamily="34" charset="0"/>
              </a:rPr>
              <a:t>Немецкий экспрессионизм</a:t>
            </a:r>
          </a:p>
          <a:p>
            <a:pPr marL="279400" indent="-279400">
              <a:spcAft>
                <a:spcPts val="500"/>
              </a:spcAft>
              <a:buClr>
                <a:srgbClr val="B9A3D6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Мистические сюжеты</a:t>
            </a:r>
          </a:p>
          <a:p>
            <a:pPr marL="279400" indent="-279400">
              <a:spcAft>
                <a:spcPts val="500"/>
              </a:spcAft>
              <a:buClr>
                <a:srgbClr val="B9A3D6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Визуальные эффекты</a:t>
            </a:r>
          </a:p>
          <a:p>
            <a:pPr marL="279400" indent="-279400">
              <a:spcAft>
                <a:spcPts val="500"/>
              </a:spcAft>
              <a:buClr>
                <a:srgbClr val="B9A3D6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Фильмы Ф. Ланга</a:t>
            </a:r>
          </a:p>
        </p:txBody>
      </p:sp>
      <p:sp>
        <p:nvSpPr>
          <p:cNvPr id="18" name="Direction 1">
            <a:extLst>
              <a:ext uri="{FF2B5EF4-FFF2-40B4-BE49-F238E27FC236}">
                <a16:creationId xmlns:a16="http://schemas.microsoft.com/office/drawing/2014/main" id="{BCE9AE67-1E4B-0CB8-6194-6915BE40F7D9}"/>
              </a:ext>
            </a:extLst>
          </p:cNvPr>
          <p:cNvSpPr txBox="1"/>
          <p:nvPr/>
        </p:nvSpPr>
        <p:spPr>
          <a:xfrm>
            <a:off x="4368800" y="4064000"/>
            <a:ext cx="3454400" cy="16992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500"/>
              </a:spcAft>
            </a:pPr>
            <a:r>
              <a:rPr lang="ru-RU" sz="23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Голливудская школа</a:t>
            </a:r>
          </a:p>
          <a:p>
            <a:pPr marL="279400" indent="-279400">
              <a:spcAft>
                <a:spcPts val="5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Массовое производство</a:t>
            </a:r>
          </a:p>
          <a:p>
            <a:pPr marL="279400" indent="-279400">
              <a:spcAft>
                <a:spcPts val="5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Основные жанры: мелодрамы, вестерны</a:t>
            </a:r>
          </a:p>
          <a:p>
            <a:pPr marL="279400" indent="-279400">
              <a:spcAft>
                <a:spcPts val="5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Счастливые концовки</a:t>
            </a:r>
          </a:p>
        </p:txBody>
      </p:sp>
      <p:sp>
        <p:nvSpPr>
          <p:cNvPr id="19" name="Direction 2">
            <a:extLst>
              <a:ext uri="{FF2B5EF4-FFF2-40B4-BE49-F238E27FC236}">
                <a16:creationId xmlns:a16="http://schemas.microsoft.com/office/drawing/2014/main" id="{3F3ED520-BC25-C419-5312-9B05CCF69F47}"/>
              </a:ext>
            </a:extLst>
          </p:cNvPr>
          <p:cNvSpPr txBox="1"/>
          <p:nvPr/>
        </p:nvSpPr>
        <p:spPr>
          <a:xfrm>
            <a:off x="8128000" y="4064000"/>
            <a:ext cx="3454400" cy="1407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500"/>
              </a:spcAft>
            </a:pPr>
            <a:r>
              <a:rPr lang="ru-RU" sz="2300" dirty="0">
                <a:solidFill>
                  <a:srgbClr val="8FB8DE"/>
                </a:solidFill>
                <a:latin typeface="Bahnschrift SemiBold" panose="020B0502040204020203" pitchFamily="34" charset="0"/>
              </a:rPr>
              <a:t>Реалистическое направление</a:t>
            </a:r>
          </a:p>
          <a:p>
            <a:pPr marL="279400" indent="-279400">
              <a:spcAft>
                <a:spcPts val="500"/>
              </a:spcAft>
              <a:buClr>
                <a:srgbClr val="8FB8D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Творчество Чаплина</a:t>
            </a:r>
          </a:p>
          <a:p>
            <a:pPr marL="279400" indent="-279400">
              <a:spcAft>
                <a:spcPts val="500"/>
              </a:spcAft>
              <a:buClr>
                <a:srgbClr val="8FB8D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Социальная проблематика</a:t>
            </a:r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DF1F1C9B-68D4-8C91-A6CA-46C26DCD1BD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6656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9D23989-517E-3F5F-0363-CF8566723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1"/>
            <a:ext cx="10972800" cy="53276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8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Кинематограф</a:t>
            </a:r>
          </a:p>
        </p:txBody>
      </p:sp>
      <p:pic>
        <p:nvPicPr>
          <p:cNvPr id="4" name="Orpheum Theatre 1920" descr="Вход в театр «Орфеум» в Сиэтле, около 1920 г. Музей истории и промышленности, Сиэтл">
            <a:extLst>
              <a:ext uri="{FF2B5EF4-FFF2-40B4-BE49-F238E27FC236}">
                <a16:creationId xmlns:a16="http://schemas.microsoft.com/office/drawing/2014/main" id="{54328A38-E125-3283-DE8B-334F0883FB2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0" y="1397000"/>
            <a:ext cx="4470400" cy="35306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grpSp>
        <p:nvGrpSpPr>
          <p:cNvPr id="36" name="Film strip">
            <a:extLst>
              <a:ext uri="{FF2B5EF4-FFF2-40B4-BE49-F238E27FC236}">
                <a16:creationId xmlns:a16="http://schemas.microsoft.com/office/drawing/2014/main" id="{E784EB95-F663-A679-274B-B7132AC3F103}"/>
              </a:ext>
            </a:extLst>
          </p:cNvPr>
          <p:cNvGrpSpPr/>
          <p:nvPr/>
        </p:nvGrpSpPr>
        <p:grpSpPr>
          <a:xfrm>
            <a:off x="11861800" y="0"/>
            <a:ext cx="330200" cy="6858000"/>
            <a:chOff x="11861800" y="0"/>
            <a:chExt cx="330200" cy="6858000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323FA0FB-EEDF-262F-E8A9-2EB2E98171D7}"/>
                </a:ext>
              </a:extLst>
            </p:cNvPr>
            <p:cNvSpPr/>
            <p:nvPr/>
          </p:nvSpPr>
          <p:spPr>
            <a:xfrm>
              <a:off x="11861800" y="0"/>
              <a:ext cx="330200" cy="6858000"/>
            </a:xfrm>
            <a:prstGeom prst="rect">
              <a:avLst/>
            </a:prstGeom>
            <a:solidFill>
              <a:srgbClr val="0B262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25007484-758E-68E8-9605-D944233E3474}"/>
                </a:ext>
              </a:extLst>
            </p:cNvPr>
            <p:cNvSpPr/>
            <p:nvPr/>
          </p:nvSpPr>
          <p:spPr>
            <a:xfrm>
              <a:off x="11963400" y="762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1F3B1EBB-A53E-4F2B-0B9B-9E179410BA02}"/>
                </a:ext>
              </a:extLst>
            </p:cNvPr>
            <p:cNvSpPr/>
            <p:nvPr/>
          </p:nvSpPr>
          <p:spPr>
            <a:xfrm>
              <a:off x="11963400" y="3048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EAE28DC6-9A1C-F41B-6B1E-69840950F168}"/>
                </a:ext>
              </a:extLst>
            </p:cNvPr>
            <p:cNvSpPr/>
            <p:nvPr/>
          </p:nvSpPr>
          <p:spPr>
            <a:xfrm>
              <a:off x="11963400" y="5334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1AEB5F11-10F2-5535-71F4-B1E24FEB206A}"/>
                </a:ext>
              </a:extLst>
            </p:cNvPr>
            <p:cNvSpPr/>
            <p:nvPr/>
          </p:nvSpPr>
          <p:spPr>
            <a:xfrm>
              <a:off x="11963400" y="7620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159C6DCA-D206-2C00-FFD1-A4C0BB73C220}"/>
                </a:ext>
              </a:extLst>
            </p:cNvPr>
            <p:cNvSpPr/>
            <p:nvPr/>
          </p:nvSpPr>
          <p:spPr>
            <a:xfrm>
              <a:off x="11963400" y="9906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FD8232C2-EBA7-F273-DEBA-1A420F71944A}"/>
                </a:ext>
              </a:extLst>
            </p:cNvPr>
            <p:cNvSpPr/>
            <p:nvPr/>
          </p:nvSpPr>
          <p:spPr>
            <a:xfrm>
              <a:off x="11963400" y="12192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1D1DF3EA-D9D7-C721-1195-41F93DCBEE98}"/>
                </a:ext>
              </a:extLst>
            </p:cNvPr>
            <p:cNvSpPr/>
            <p:nvPr/>
          </p:nvSpPr>
          <p:spPr>
            <a:xfrm>
              <a:off x="11963400" y="14478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0C000566-F128-BCD8-5E38-B4D660A03A99}"/>
                </a:ext>
              </a:extLst>
            </p:cNvPr>
            <p:cNvSpPr/>
            <p:nvPr/>
          </p:nvSpPr>
          <p:spPr>
            <a:xfrm>
              <a:off x="11963400" y="16764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9BE1882B-169A-AE36-99DA-32AF5591F1ED}"/>
                </a:ext>
              </a:extLst>
            </p:cNvPr>
            <p:cNvSpPr/>
            <p:nvPr/>
          </p:nvSpPr>
          <p:spPr>
            <a:xfrm>
              <a:off x="11963400" y="19050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8FE204DA-98A4-D2E6-E014-7C8778A3DEEE}"/>
                </a:ext>
              </a:extLst>
            </p:cNvPr>
            <p:cNvSpPr/>
            <p:nvPr/>
          </p:nvSpPr>
          <p:spPr>
            <a:xfrm>
              <a:off x="11963400" y="21336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2C2B55B7-139D-C390-0282-D6CFAF7417C7}"/>
                </a:ext>
              </a:extLst>
            </p:cNvPr>
            <p:cNvSpPr/>
            <p:nvPr/>
          </p:nvSpPr>
          <p:spPr>
            <a:xfrm>
              <a:off x="11963400" y="23622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78768E6A-5E72-0169-ED49-D664667D9C31}"/>
                </a:ext>
              </a:extLst>
            </p:cNvPr>
            <p:cNvSpPr/>
            <p:nvPr/>
          </p:nvSpPr>
          <p:spPr>
            <a:xfrm>
              <a:off x="11963400" y="25908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BADCC449-E3CF-0EC7-9C1D-BE74F5722387}"/>
                </a:ext>
              </a:extLst>
            </p:cNvPr>
            <p:cNvSpPr/>
            <p:nvPr/>
          </p:nvSpPr>
          <p:spPr>
            <a:xfrm>
              <a:off x="11963400" y="28194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C823F2C3-E351-0A56-06CD-B778685D4E14}"/>
                </a:ext>
              </a:extLst>
            </p:cNvPr>
            <p:cNvSpPr/>
            <p:nvPr/>
          </p:nvSpPr>
          <p:spPr>
            <a:xfrm>
              <a:off x="11963400" y="30480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0E39574C-CA14-A558-4354-FF2369B46AD4}"/>
                </a:ext>
              </a:extLst>
            </p:cNvPr>
            <p:cNvSpPr/>
            <p:nvPr/>
          </p:nvSpPr>
          <p:spPr>
            <a:xfrm>
              <a:off x="11963400" y="32766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7D8326EC-9DF5-6A1E-E4CB-68D04A44779F}"/>
                </a:ext>
              </a:extLst>
            </p:cNvPr>
            <p:cNvSpPr/>
            <p:nvPr/>
          </p:nvSpPr>
          <p:spPr>
            <a:xfrm>
              <a:off x="11963400" y="35052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DCE3F2FE-F647-2624-43D2-5ABFDEF8766C}"/>
                </a:ext>
              </a:extLst>
            </p:cNvPr>
            <p:cNvSpPr/>
            <p:nvPr/>
          </p:nvSpPr>
          <p:spPr>
            <a:xfrm>
              <a:off x="11963400" y="37338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28A5BCD3-F8C3-7A32-45AC-054700F1467E}"/>
                </a:ext>
              </a:extLst>
            </p:cNvPr>
            <p:cNvSpPr/>
            <p:nvPr/>
          </p:nvSpPr>
          <p:spPr>
            <a:xfrm>
              <a:off x="11963400" y="39624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: скругленные углы 23">
              <a:extLst>
                <a:ext uri="{FF2B5EF4-FFF2-40B4-BE49-F238E27FC236}">
                  <a16:creationId xmlns:a16="http://schemas.microsoft.com/office/drawing/2014/main" id="{527EFBA3-9436-A142-D7CD-3DA536EE1EC3}"/>
                </a:ext>
              </a:extLst>
            </p:cNvPr>
            <p:cNvSpPr/>
            <p:nvPr/>
          </p:nvSpPr>
          <p:spPr>
            <a:xfrm>
              <a:off x="11963400" y="41910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id="{C55E752F-4CD4-9237-C0B4-EE1584192D25}"/>
                </a:ext>
              </a:extLst>
            </p:cNvPr>
            <p:cNvSpPr/>
            <p:nvPr/>
          </p:nvSpPr>
          <p:spPr>
            <a:xfrm>
              <a:off x="11963400" y="44196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428BC585-C7A4-633B-9EF6-289AA18CC9C7}"/>
                </a:ext>
              </a:extLst>
            </p:cNvPr>
            <p:cNvSpPr/>
            <p:nvPr/>
          </p:nvSpPr>
          <p:spPr>
            <a:xfrm>
              <a:off x="11963400" y="46482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76C24051-6C7D-32FD-7F6F-DB6E883F05D9}"/>
                </a:ext>
              </a:extLst>
            </p:cNvPr>
            <p:cNvSpPr/>
            <p:nvPr/>
          </p:nvSpPr>
          <p:spPr>
            <a:xfrm>
              <a:off x="11963400" y="48768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: скругленные углы 27">
              <a:extLst>
                <a:ext uri="{FF2B5EF4-FFF2-40B4-BE49-F238E27FC236}">
                  <a16:creationId xmlns:a16="http://schemas.microsoft.com/office/drawing/2014/main" id="{AE2C16A8-1C9C-DA5C-87D2-FA123AB32F19}"/>
                </a:ext>
              </a:extLst>
            </p:cNvPr>
            <p:cNvSpPr/>
            <p:nvPr/>
          </p:nvSpPr>
          <p:spPr>
            <a:xfrm>
              <a:off x="11963400" y="51054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id="{5F36FCB0-B29F-E27E-6B77-4A3B92ED01A4}"/>
                </a:ext>
              </a:extLst>
            </p:cNvPr>
            <p:cNvSpPr/>
            <p:nvPr/>
          </p:nvSpPr>
          <p:spPr>
            <a:xfrm>
              <a:off x="11963400" y="53340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: скругленные углы 29">
              <a:extLst>
                <a:ext uri="{FF2B5EF4-FFF2-40B4-BE49-F238E27FC236}">
                  <a16:creationId xmlns:a16="http://schemas.microsoft.com/office/drawing/2014/main" id="{903EC2D1-4491-1A2B-7BBE-D7E8BA9F7E83}"/>
                </a:ext>
              </a:extLst>
            </p:cNvPr>
            <p:cNvSpPr/>
            <p:nvPr/>
          </p:nvSpPr>
          <p:spPr>
            <a:xfrm>
              <a:off x="11963400" y="55626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: скругленные углы 30">
              <a:extLst>
                <a:ext uri="{FF2B5EF4-FFF2-40B4-BE49-F238E27FC236}">
                  <a16:creationId xmlns:a16="http://schemas.microsoft.com/office/drawing/2014/main" id="{95EB5DFD-6F48-7819-0D5D-9916B5F97741}"/>
                </a:ext>
              </a:extLst>
            </p:cNvPr>
            <p:cNvSpPr/>
            <p:nvPr/>
          </p:nvSpPr>
          <p:spPr>
            <a:xfrm>
              <a:off x="11963400" y="57912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id="{6CED774D-115D-7320-E23B-C550788AD956}"/>
                </a:ext>
              </a:extLst>
            </p:cNvPr>
            <p:cNvSpPr/>
            <p:nvPr/>
          </p:nvSpPr>
          <p:spPr>
            <a:xfrm>
              <a:off x="11963400" y="60198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: скругленные углы 32">
              <a:extLst>
                <a:ext uri="{FF2B5EF4-FFF2-40B4-BE49-F238E27FC236}">
                  <a16:creationId xmlns:a16="http://schemas.microsoft.com/office/drawing/2014/main" id="{015BAE0E-2F91-001A-6059-3A845711AB75}"/>
                </a:ext>
              </a:extLst>
            </p:cNvPr>
            <p:cNvSpPr/>
            <p:nvPr/>
          </p:nvSpPr>
          <p:spPr>
            <a:xfrm>
              <a:off x="11963400" y="62484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: скругленные углы 33">
              <a:extLst>
                <a:ext uri="{FF2B5EF4-FFF2-40B4-BE49-F238E27FC236}">
                  <a16:creationId xmlns:a16="http://schemas.microsoft.com/office/drawing/2014/main" id="{C3EEDEF1-FD6B-8350-B029-047933DDB561}"/>
                </a:ext>
              </a:extLst>
            </p:cNvPr>
            <p:cNvSpPr/>
            <p:nvPr/>
          </p:nvSpPr>
          <p:spPr>
            <a:xfrm>
              <a:off x="11963400" y="64770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: скругленные углы 34">
              <a:extLst>
                <a:ext uri="{FF2B5EF4-FFF2-40B4-BE49-F238E27FC236}">
                  <a16:creationId xmlns:a16="http://schemas.microsoft.com/office/drawing/2014/main" id="{361AA6B3-E362-03AB-0A40-6469607F2F91}"/>
                </a:ext>
              </a:extLst>
            </p:cNvPr>
            <p:cNvSpPr/>
            <p:nvPr/>
          </p:nvSpPr>
          <p:spPr>
            <a:xfrm>
              <a:off x="11963400" y="6705600"/>
              <a:ext cx="127000" cy="114300"/>
            </a:xfrm>
            <a:prstGeom prst="roundRect">
              <a:avLst/>
            </a:prstGeom>
            <a:noFill/>
            <a:ln w="9525" cap="flat" cmpd="sng" algn="ctr">
              <a:solidFill>
                <a:srgbClr val="B48A4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7" name="Influence A">
            <a:extLst>
              <a:ext uri="{FF2B5EF4-FFF2-40B4-BE49-F238E27FC236}">
                <a16:creationId xmlns:a16="http://schemas.microsoft.com/office/drawing/2014/main" id="{88C6F4D5-B510-BA8C-C7BA-CB0EDEE509B4}"/>
              </a:ext>
            </a:extLst>
          </p:cNvPr>
          <p:cNvSpPr txBox="1"/>
          <p:nvPr/>
        </p:nvSpPr>
        <p:spPr>
          <a:xfrm>
            <a:off x="609600" y="1091566"/>
            <a:ext cx="3175000" cy="3586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185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Влияние на общество</a:t>
            </a:r>
          </a:p>
          <a:p>
            <a:pPr>
              <a:spcAft>
                <a:spcPts val="200"/>
              </a:spcAft>
            </a:pPr>
            <a:r>
              <a:rPr lang="ru-RU" sz="1850" dirty="0">
                <a:solidFill>
                  <a:srgbClr val="A9BDB0"/>
                </a:solidFill>
                <a:latin typeface="Segoe UI Semibold" panose="020B0702040204020203" pitchFamily="34" charset="0"/>
              </a:rPr>
              <a:t>Социальные функции кино: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850" dirty="0">
                <a:solidFill>
                  <a:srgbClr val="F2E9D1"/>
                </a:solidFill>
                <a:latin typeface="Segoe UI" panose="020B0502040204020203" pitchFamily="34" charset="0"/>
              </a:rPr>
              <a:t>Развлекательная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850" dirty="0">
                <a:solidFill>
                  <a:srgbClr val="F2E9D1"/>
                </a:solidFill>
                <a:latin typeface="Segoe UI" panose="020B0502040204020203" pitchFamily="34" charset="0"/>
              </a:rPr>
              <a:t>Пропагандистская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850" dirty="0">
                <a:solidFill>
                  <a:srgbClr val="F2E9D1"/>
                </a:solidFill>
                <a:latin typeface="Segoe UI" panose="020B0502040204020203" pitchFamily="34" charset="0"/>
              </a:rPr>
              <a:t>Образовательная</a:t>
            </a:r>
          </a:p>
          <a:p>
            <a:pPr>
              <a:spcAft>
                <a:spcPts val="200"/>
              </a:spcAft>
            </a:pPr>
            <a:r>
              <a:rPr lang="ru-RU" sz="1850" dirty="0">
                <a:solidFill>
                  <a:srgbClr val="A9BDB0"/>
                </a:solidFill>
                <a:latin typeface="Segoe UI Semibold" panose="020B0702040204020203" pitchFamily="34" charset="0"/>
              </a:rPr>
              <a:t>Культурное значение: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850" dirty="0">
                <a:solidFill>
                  <a:srgbClr val="F2E9D1"/>
                </a:solidFill>
                <a:latin typeface="Segoe UI" panose="020B0502040204020203" pitchFamily="34" charset="0"/>
              </a:rPr>
              <a:t>Формирование массовой культуры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850" dirty="0">
                <a:solidFill>
                  <a:srgbClr val="F2E9D1"/>
                </a:solidFill>
                <a:latin typeface="Segoe UI" panose="020B0502040204020203" pitchFamily="34" charset="0"/>
              </a:rPr>
              <a:t>Создание новых форм искусства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850" dirty="0">
                <a:solidFill>
                  <a:srgbClr val="F2E9D1"/>
                </a:solidFill>
                <a:latin typeface="Segoe UI" panose="020B0502040204020203" pitchFamily="34" charset="0"/>
              </a:rPr>
              <a:t>Объединение национальных традиций</a:t>
            </a:r>
          </a:p>
        </p:txBody>
      </p:sp>
      <p:sp>
        <p:nvSpPr>
          <p:cNvPr id="38" name="Influence B">
            <a:extLst>
              <a:ext uri="{FF2B5EF4-FFF2-40B4-BE49-F238E27FC236}">
                <a16:creationId xmlns:a16="http://schemas.microsoft.com/office/drawing/2014/main" id="{F74002B9-7462-7D16-D36A-5FD33A2D4683}"/>
              </a:ext>
            </a:extLst>
          </p:cNvPr>
          <p:cNvSpPr txBox="1"/>
          <p:nvPr/>
        </p:nvSpPr>
        <p:spPr>
          <a:xfrm>
            <a:off x="4013200" y="1091566"/>
            <a:ext cx="2895600" cy="21259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185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Итоги развития</a:t>
            </a:r>
          </a:p>
          <a:p>
            <a:pPr marL="279400" indent="-279400">
              <a:spcAft>
                <a:spcPts val="400"/>
              </a:spcAft>
              <a:buClr>
                <a:srgbClr val="E9BD73"/>
              </a:buClr>
              <a:buSzPct val="90000"/>
              <a:buFont typeface="Segoe UI" panose="020B0502040204020203" pitchFamily="34" charset="0"/>
              <a:buChar char="—"/>
            </a:pPr>
            <a:r>
              <a:rPr lang="ru-RU" sz="1850" dirty="0">
                <a:solidFill>
                  <a:srgbClr val="F2E9D1"/>
                </a:solidFill>
                <a:latin typeface="Segoe UI" panose="020B0502040204020203" pitchFamily="34" charset="0"/>
              </a:rPr>
              <a:t>От немого к звуковому кино</a:t>
            </a:r>
          </a:p>
          <a:p>
            <a:pPr marL="279400" indent="-279400">
              <a:spcAft>
                <a:spcPts val="400"/>
              </a:spcAft>
              <a:buClr>
                <a:srgbClr val="E9BD73"/>
              </a:buClr>
              <a:buSzPct val="90000"/>
              <a:buFont typeface="Segoe UI" panose="020B0502040204020203" pitchFamily="34" charset="0"/>
              <a:buChar char="—"/>
            </a:pPr>
            <a:r>
              <a:rPr lang="ru-RU" sz="1850" dirty="0">
                <a:solidFill>
                  <a:srgbClr val="F2E9D1"/>
                </a:solidFill>
                <a:latin typeface="Segoe UI" panose="020B0502040204020203" pitchFamily="34" charset="0"/>
              </a:rPr>
              <a:t>От классических форм к новым жанрам</a:t>
            </a:r>
          </a:p>
          <a:p>
            <a:pPr marL="279400" indent="-279400">
              <a:spcAft>
                <a:spcPts val="400"/>
              </a:spcAft>
              <a:buClr>
                <a:srgbClr val="E9BD73"/>
              </a:buClr>
              <a:buSzPct val="90000"/>
              <a:buFont typeface="Segoe UI" panose="020B0502040204020203" pitchFamily="34" charset="0"/>
              <a:buChar char="—"/>
            </a:pPr>
            <a:r>
              <a:rPr lang="ru-RU" sz="1850" dirty="0">
                <a:solidFill>
                  <a:srgbClr val="F2E9D1"/>
                </a:solidFill>
                <a:latin typeface="Segoe UI" panose="020B0502040204020203" pitchFamily="34" charset="0"/>
              </a:rPr>
              <a:t>От элитарного к массовому искусству</a:t>
            </a:r>
          </a:p>
        </p:txBody>
      </p:sp>
      <p:sp>
        <p:nvSpPr>
          <p:cNvPr id="39" name="Signature 100ballnik.com">
            <a:extLst>
              <a:ext uri="{FF2B5EF4-FFF2-40B4-BE49-F238E27FC236}">
                <a16:creationId xmlns:a16="http://schemas.microsoft.com/office/drawing/2014/main" id="{009AB127-66D4-2C9B-BD5B-5CF61B606D0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8843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46043A6-DC5D-0F53-AFE9-43E599A22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Фашизм и культура</a:t>
            </a:r>
          </a:p>
        </p:txBody>
      </p:sp>
      <p:pic>
        <p:nvPicPr>
          <p:cNvPr id="4" name="Leni Riefenstahl" descr="Лени Рифеншталь с кинокамерой. Фотография из исходной презентации">
            <a:extLst>
              <a:ext uri="{FF2B5EF4-FFF2-40B4-BE49-F238E27FC236}">
                <a16:creationId xmlns:a16="http://schemas.microsoft.com/office/drawing/2014/main" id="{99F31898-AAF9-122A-9928-ED7E97F58FC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800" y="2717800"/>
            <a:ext cx="3454400" cy="14732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Kongresshalle Nuremberg" descr="Недостроенный Зал конгрессов на территории съездов НСДАП в Нюрнберге, современный вид">
            <a:extLst>
              <a:ext uri="{FF2B5EF4-FFF2-40B4-BE49-F238E27FC236}">
                <a16:creationId xmlns:a16="http://schemas.microsoft.com/office/drawing/2014/main" id="{423DAA92-1653-32C0-EBF5-836DC29E5B5A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2717800"/>
            <a:ext cx="3454400" cy="14732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Text Rectangle 3">
            <a:extLst>
              <a:ext uri="{FF2B5EF4-FFF2-40B4-BE49-F238E27FC236}">
                <a16:creationId xmlns:a16="http://schemas.microsoft.com/office/drawing/2014/main" id="{C4F2A223-3216-7FA5-B0E3-CCE15AB1D0AB}"/>
              </a:ext>
            </a:extLst>
          </p:cNvPr>
          <p:cNvSpPr txBox="1"/>
          <p:nvPr/>
        </p:nvSpPr>
        <p:spPr>
          <a:xfrm>
            <a:off x="609600" y="961962"/>
            <a:ext cx="109728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dirty="0">
                <a:solidFill>
                  <a:srgbClr val="E09A9F"/>
                </a:solidFill>
                <a:latin typeface="Bahnschrift SemiBold" panose="020B0502040204020203" pitchFamily="34" charset="0"/>
              </a:rPr>
              <a:t>Контроль над культурой</a:t>
            </a:r>
          </a:p>
          <a:p>
            <a:pPr>
              <a:spcAft>
                <a:spcPts val="200"/>
              </a:spcAft>
            </a:pPr>
            <a:r>
              <a:rPr lang="ru-RU" dirty="0">
                <a:solidFill>
                  <a:srgbClr val="F2E9D1"/>
                </a:solidFill>
                <a:latin typeface="Segoe UI Semibold" panose="020B0702040204020203" pitchFamily="34" charset="0"/>
              </a:rPr>
              <a:t>Полный государственный контроль над всеми сферами культуры</a:t>
            </a:r>
          </a:p>
          <a:p>
            <a:pPr>
              <a:spcAft>
                <a:spcPts val="200"/>
              </a:spcAft>
            </a:pPr>
            <a:r>
              <a:rPr lang="ru-RU" dirty="0">
                <a:solidFill>
                  <a:srgbClr val="F2E9D1"/>
                </a:solidFill>
                <a:latin typeface="Segoe UI Semibold" panose="020B0702040204020203" pitchFamily="34" charset="0"/>
              </a:rPr>
              <a:t>Два пути для деятелей искусства: </a:t>
            </a: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эмиграция</a:t>
            </a:r>
            <a:r>
              <a:rPr lang="ru-RU" dirty="0">
                <a:solidFill>
                  <a:srgbClr val="F2E9D1"/>
                </a:solidFill>
                <a:latin typeface="Segoe UI Semibold" panose="020B0702040204020203" pitchFamily="34" charset="0"/>
              </a:rPr>
              <a:t> или </a:t>
            </a: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сотрудничество с режимом</a:t>
            </a:r>
          </a:p>
        </p:txBody>
      </p:sp>
      <p:sp>
        <p:nvSpPr>
          <p:cNvPr id="8" name="Text Rectangle 5">
            <a:extLst>
              <a:ext uri="{FF2B5EF4-FFF2-40B4-BE49-F238E27FC236}">
                <a16:creationId xmlns:a16="http://schemas.microsoft.com/office/drawing/2014/main" id="{1DADD4F4-08A2-A5C1-BBDC-9C798668E418}"/>
              </a:ext>
            </a:extLst>
          </p:cNvPr>
          <p:cNvSpPr txBox="1"/>
          <p:nvPr/>
        </p:nvSpPr>
        <p:spPr>
          <a:xfrm>
            <a:off x="609600" y="2717800"/>
            <a:ext cx="3454400" cy="2026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1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Система управления: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Министерство пропаганды (Й. Геббельс)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Имперская палата культуры (контроль над всеми видами искусства)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Прославление народных традиций и истории</a:t>
            </a:r>
          </a:p>
        </p:txBody>
      </p:sp>
      <p:sp>
        <p:nvSpPr>
          <p:cNvPr id="9" name="Text Rectangle 8">
            <a:extLst>
              <a:ext uri="{FF2B5EF4-FFF2-40B4-BE49-F238E27FC236}">
                <a16:creationId xmlns:a16="http://schemas.microsoft.com/office/drawing/2014/main" id="{478E101D-05EB-8396-C72A-0FCDA58EE477}"/>
              </a:ext>
            </a:extLst>
          </p:cNvPr>
          <p:cNvSpPr txBox="1"/>
          <p:nvPr/>
        </p:nvSpPr>
        <p:spPr>
          <a:xfrm>
            <a:off x="4368800" y="4343400"/>
            <a:ext cx="3454400" cy="1991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155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Кинематограф Третьего рейха</a:t>
            </a:r>
          </a:p>
          <a:p>
            <a:pPr>
              <a:spcAft>
                <a:spcPts val="200"/>
              </a:spcAft>
            </a:pPr>
            <a:r>
              <a:rPr lang="ru-RU" sz="1550" dirty="0">
                <a:solidFill>
                  <a:srgbClr val="F2E9D1"/>
                </a:solidFill>
                <a:latin typeface="Segoe UI Semibold" panose="020B0702040204020203" pitchFamily="34" charset="0"/>
              </a:rPr>
              <a:t>Пропаганда: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Лени Рифеншталь — главный режиссёр режима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Фильмы: «Победа веры», «Триумф воли», «Олимпия»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Развлекательные комедии (например, работы Г. Якоби)</a:t>
            </a:r>
          </a:p>
        </p:txBody>
      </p:sp>
      <p:sp>
        <p:nvSpPr>
          <p:cNvPr id="10" name="Text Rectangle 11">
            <a:extLst>
              <a:ext uri="{FF2B5EF4-FFF2-40B4-BE49-F238E27FC236}">
                <a16:creationId xmlns:a16="http://schemas.microsoft.com/office/drawing/2014/main" id="{B1AF3C40-48E6-1807-665E-08B34F5CF451}"/>
              </a:ext>
            </a:extLst>
          </p:cNvPr>
          <p:cNvSpPr txBox="1"/>
          <p:nvPr/>
        </p:nvSpPr>
        <p:spPr>
          <a:xfrm>
            <a:off x="8128000" y="4343400"/>
            <a:ext cx="3454400" cy="1493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155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Архитектура и стиль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Создание «имперского стиля»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Грандиозные общественные постройки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Комплекс съездов в Нюрнберге как символ режима</a:t>
            </a:r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DF64DFF6-FF40-7B23-0B41-8D2B8CD21D2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7690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85979DD-A52A-AABA-F531-110475D0C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1"/>
            <a:ext cx="6350000" cy="53276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8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Фашизм и культура</a:t>
            </a:r>
          </a:p>
        </p:txBody>
      </p:sp>
      <p:pic>
        <p:nvPicPr>
          <p:cNvPr id="4" name="Palazzo della Civilta Italiana" descr="Дворец итальянской цивилизации в Риме (1938–1943), современный вид. Фотография из исходной презентации">
            <a:extLst>
              <a:ext uri="{FF2B5EF4-FFF2-40B4-BE49-F238E27FC236}">
                <a16:creationId xmlns:a16="http://schemas.microsoft.com/office/drawing/2014/main" id="{253B23DD-3207-E3BF-7A88-F4DF3F4692B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0"/>
            <a:ext cx="5334000" cy="6858000"/>
          </a:xfrm>
          <a:prstGeom prst="rect">
            <a:avLst/>
          </a:prstGeom>
          <a:effectLst>
            <a:softEdge rad="762000"/>
          </a:effectLst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77C7FADD-C061-73F5-D444-AC76CC387344}"/>
              </a:ext>
            </a:extLst>
          </p:cNvPr>
          <p:cNvSpPr/>
          <p:nvPr/>
        </p:nvSpPr>
        <p:spPr>
          <a:xfrm>
            <a:off x="6858000" y="0"/>
            <a:ext cx="1524000" cy="6858000"/>
          </a:xfrm>
          <a:prstGeom prst="rect">
            <a:avLst/>
          </a:prstGeom>
          <a:gradFill flip="none" rotWithShape="1">
            <a:gsLst>
              <a:gs pos="0">
                <a:srgbClr val="202528"/>
              </a:gs>
              <a:gs pos="100000">
                <a:srgbClr val="202528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ub Rectangle 3">
            <a:extLst>
              <a:ext uri="{FF2B5EF4-FFF2-40B4-BE49-F238E27FC236}">
                <a16:creationId xmlns:a16="http://schemas.microsoft.com/office/drawing/2014/main" id="{3FBEDBEB-EC57-7B3F-CC37-18348E0EA7F2}"/>
              </a:ext>
            </a:extLst>
          </p:cNvPr>
          <p:cNvSpPr txBox="1"/>
          <p:nvPr/>
        </p:nvSpPr>
        <p:spPr>
          <a:xfrm>
            <a:off x="609600" y="964566"/>
            <a:ext cx="6350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A9BDB0"/>
                </a:solidFill>
                <a:latin typeface="Bahnschrift SemiBold" panose="020B0502040204020203" pitchFamily="34" charset="0"/>
              </a:rPr>
              <a:t>Италия при Муссолини</a:t>
            </a:r>
          </a:p>
        </p:txBody>
      </p:sp>
      <p:sp>
        <p:nvSpPr>
          <p:cNvPr id="7" name="Text Rectangle 5">
            <a:extLst>
              <a:ext uri="{FF2B5EF4-FFF2-40B4-BE49-F238E27FC236}">
                <a16:creationId xmlns:a16="http://schemas.microsoft.com/office/drawing/2014/main" id="{FD5EC04C-A891-428C-C9B7-D2407AB142B2}"/>
              </a:ext>
            </a:extLst>
          </p:cNvPr>
          <p:cNvSpPr txBox="1"/>
          <p:nvPr/>
        </p:nvSpPr>
        <p:spPr>
          <a:xfrm>
            <a:off x="609600" y="1508126"/>
            <a:ext cx="2997200" cy="2138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165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Архитектурная политика: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Возрождение имперских традиций</a:t>
            </a:r>
          </a:p>
          <a:p>
            <a:pPr>
              <a:spcAft>
                <a:spcPts val="200"/>
              </a:spcAft>
            </a:pPr>
            <a:r>
              <a:rPr lang="ru-RU" sz="1650" dirty="0">
                <a:solidFill>
                  <a:srgbClr val="F2E9D1"/>
                </a:solidFill>
                <a:latin typeface="Segoe UI Semibold" panose="020B0702040204020203" pitchFamily="34" charset="0"/>
              </a:rPr>
              <a:t>Основные направления:</a:t>
            </a:r>
          </a:p>
          <a:p>
            <a:pPr marL="558800" indent="-279400">
              <a:spcAft>
                <a:spcPts val="200"/>
              </a:spcAft>
              <a:buClr>
                <a:srgbClr val="E9BD73"/>
              </a:buClr>
              <a:buSzPct val="100000"/>
              <a:buFont typeface="Segoe UI" panose="020B0502040204020203" pitchFamily="34" charset="0"/>
              <a:buChar char="–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Неоклассицизм</a:t>
            </a:r>
          </a:p>
          <a:p>
            <a:pPr marL="558800" indent="-279400">
              <a:spcAft>
                <a:spcPts val="200"/>
              </a:spcAft>
              <a:buClr>
                <a:srgbClr val="E9BD73"/>
              </a:buClr>
              <a:buSzPct val="100000"/>
              <a:buFont typeface="Segoe UI" panose="020B0502040204020203" pitchFamily="34" charset="0"/>
              <a:buChar char="–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Символизм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Создание парадных площадей и проспектов</a:t>
            </a:r>
          </a:p>
        </p:txBody>
      </p:sp>
      <p:sp>
        <p:nvSpPr>
          <p:cNvPr id="8" name="Text Rectangle 8">
            <a:extLst>
              <a:ext uri="{FF2B5EF4-FFF2-40B4-BE49-F238E27FC236}">
                <a16:creationId xmlns:a16="http://schemas.microsoft.com/office/drawing/2014/main" id="{D505C082-1536-F26D-8537-7414A6EBDFF2}"/>
              </a:ext>
            </a:extLst>
          </p:cNvPr>
          <p:cNvSpPr txBox="1"/>
          <p:nvPr/>
        </p:nvSpPr>
        <p:spPr>
          <a:xfrm>
            <a:off x="3810000" y="1508126"/>
            <a:ext cx="2997200" cy="1584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165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Итоги культурной политики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Идеологизация искусства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Цензура и контроль содержания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Пропагандистская функция культуры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525138F2-28B3-0330-E523-3AF44917B343}"/>
              </a:ext>
            </a:extLst>
          </p:cNvPr>
          <p:cNvCxnSpPr/>
          <p:nvPr/>
        </p:nvCxnSpPr>
        <p:spPr>
          <a:xfrm>
            <a:off x="609600" y="3761106"/>
            <a:ext cx="6197600" cy="0"/>
          </a:xfrm>
          <a:prstGeom prst="line">
            <a:avLst/>
          </a:prstGeom>
          <a:ln w="9525">
            <a:solidFill>
              <a:srgbClr val="3A44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Rectangle 11">
            <a:extLst>
              <a:ext uri="{FF2B5EF4-FFF2-40B4-BE49-F238E27FC236}">
                <a16:creationId xmlns:a16="http://schemas.microsoft.com/office/drawing/2014/main" id="{5ECF10CF-C119-B467-E295-789AE8E9DDA3}"/>
              </a:ext>
            </a:extLst>
          </p:cNvPr>
          <p:cNvSpPr txBox="1"/>
          <p:nvPr/>
        </p:nvSpPr>
        <p:spPr>
          <a:xfrm>
            <a:off x="609600" y="3875406"/>
            <a:ext cx="6197600" cy="1082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1650" dirty="0">
                <a:solidFill>
                  <a:srgbClr val="E09A9F"/>
                </a:solidFill>
                <a:latin typeface="Bahnschrift SemiBold" panose="020B0502040204020203" pitchFamily="34" charset="0"/>
              </a:rPr>
              <a:t>Последствия:</a:t>
            </a:r>
          </a:p>
          <a:p>
            <a:pPr marL="279400" indent="-279400">
              <a:spcAft>
                <a:spcPts val="200"/>
              </a:spcAft>
              <a:buClr>
                <a:srgbClr val="E09A9F"/>
              </a:buClr>
              <a:buSzPct val="100000"/>
              <a:buFont typeface="Bahnschrift SemiBold" panose="020B0502040204020203" pitchFamily="34" charset="0"/>
              <a:buAutoNum type="arabicPeriod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Уничтожение творческой свободы</a:t>
            </a:r>
          </a:p>
          <a:p>
            <a:pPr marL="279400" indent="-279400">
              <a:spcAft>
                <a:spcPts val="200"/>
              </a:spcAft>
              <a:buClr>
                <a:srgbClr val="E09A9F"/>
              </a:buClr>
              <a:buSzPct val="100000"/>
              <a:buFont typeface="Bahnschrift SemiBold" panose="020B0502040204020203" pitchFamily="34" charset="0"/>
              <a:buAutoNum type="arabicPeriod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Формирование единого идеологического дискурса</a:t>
            </a:r>
          </a:p>
          <a:p>
            <a:pPr marL="279400" indent="-279400">
              <a:spcAft>
                <a:spcPts val="200"/>
              </a:spcAft>
              <a:buClr>
                <a:srgbClr val="E09A9F"/>
              </a:buClr>
              <a:buSzPct val="100000"/>
              <a:buFont typeface="Bahnschrift SemiBold" panose="020B0502040204020203" pitchFamily="34" charset="0"/>
              <a:buAutoNum type="arabicPeriod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Манипуляция массовым сознанием через искусство</a:t>
            </a:r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7439442F-8FDC-BDB4-817A-CEC6DE04E8A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3908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6577F5B-1F15-3CAB-C965-643D2AAD6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1"/>
            <a:ext cx="10972800" cy="53276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8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Олимпийское движение</a:t>
            </a:r>
          </a:p>
        </p:txBody>
      </p:sp>
      <p:pic>
        <p:nvPicPr>
          <p:cNvPr id="4" name="Sokol slet 1938" descr="Всесокольский слёт на стадионе Страгов в Праге, 1938 г.">
            <a:extLst>
              <a:ext uri="{FF2B5EF4-FFF2-40B4-BE49-F238E27FC236}">
                <a16:creationId xmlns:a16="http://schemas.microsoft.com/office/drawing/2014/main" id="{A3D95260-03ED-9E91-BA8F-62C010CE029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505200"/>
            <a:ext cx="4191000" cy="2794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Root card">
            <a:extLst>
              <a:ext uri="{FF2B5EF4-FFF2-40B4-BE49-F238E27FC236}">
                <a16:creationId xmlns:a16="http://schemas.microsoft.com/office/drawing/2014/main" id="{15BFA6E7-97BF-6B92-6662-AD98831C0B78}"/>
              </a:ext>
            </a:extLst>
          </p:cNvPr>
          <p:cNvSpPr/>
          <p:nvPr/>
        </p:nvSpPr>
        <p:spPr>
          <a:xfrm>
            <a:off x="609600" y="1828800"/>
            <a:ext cx="4191000" cy="1371600"/>
          </a:xfrm>
          <a:prstGeom prst="roundRect">
            <a:avLst>
              <a:gd name="adj" fmla="val 6000"/>
            </a:avLst>
          </a:prstGeom>
          <a:solidFill>
            <a:srgbClr val="3A2E1F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Factor A card">
            <a:extLst>
              <a:ext uri="{FF2B5EF4-FFF2-40B4-BE49-F238E27FC236}">
                <a16:creationId xmlns:a16="http://schemas.microsoft.com/office/drawing/2014/main" id="{38BF73BD-66D0-0DD0-7D1E-1D9F24F9B311}"/>
              </a:ext>
            </a:extLst>
          </p:cNvPr>
          <p:cNvSpPr/>
          <p:nvPr/>
        </p:nvSpPr>
        <p:spPr>
          <a:xfrm>
            <a:off x="5232400" y="1828800"/>
            <a:ext cx="2667000" cy="660400"/>
          </a:xfrm>
          <a:prstGeom prst="roundRect">
            <a:avLst>
              <a:gd name="adj" fmla="val 10000"/>
            </a:avLst>
          </a:prstGeom>
          <a:solidFill>
            <a:srgbClr val="1A4639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Factor B card">
            <a:extLst>
              <a:ext uri="{FF2B5EF4-FFF2-40B4-BE49-F238E27FC236}">
                <a16:creationId xmlns:a16="http://schemas.microsoft.com/office/drawing/2014/main" id="{9C7CD58E-3431-E311-505B-A8C10DED02CC}"/>
              </a:ext>
            </a:extLst>
          </p:cNvPr>
          <p:cNvSpPr/>
          <p:nvPr/>
        </p:nvSpPr>
        <p:spPr>
          <a:xfrm>
            <a:off x="5232400" y="4368800"/>
            <a:ext cx="2667000" cy="660400"/>
          </a:xfrm>
          <a:prstGeom prst="roundRect">
            <a:avLst>
              <a:gd name="adj" fmla="val 10000"/>
            </a:avLst>
          </a:prstGeom>
          <a:solidFill>
            <a:srgbClr val="1A4639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7321B370-5603-34DF-8311-284E1B992DC7}"/>
              </a:ext>
            </a:extLst>
          </p:cNvPr>
          <p:cNvCxnSpPr/>
          <p:nvPr/>
        </p:nvCxnSpPr>
        <p:spPr>
          <a:xfrm>
            <a:off x="4800600" y="2514600"/>
            <a:ext cx="228600" cy="0"/>
          </a:xfrm>
          <a:prstGeom prst="line">
            <a:avLst/>
          </a:prstGeom>
          <a:ln w="15875">
            <a:solidFill>
              <a:srgbClr val="E9BD7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81D0F1E-B41F-FAB3-A5B5-D0E5B4512278}"/>
              </a:ext>
            </a:extLst>
          </p:cNvPr>
          <p:cNvCxnSpPr/>
          <p:nvPr/>
        </p:nvCxnSpPr>
        <p:spPr>
          <a:xfrm>
            <a:off x="5029200" y="2159000"/>
            <a:ext cx="0" cy="2540000"/>
          </a:xfrm>
          <a:prstGeom prst="line">
            <a:avLst/>
          </a:prstGeom>
          <a:ln w="15875">
            <a:solidFill>
              <a:srgbClr val="E9BD7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Arrow">
            <a:extLst>
              <a:ext uri="{FF2B5EF4-FFF2-40B4-BE49-F238E27FC236}">
                <a16:creationId xmlns:a16="http://schemas.microsoft.com/office/drawing/2014/main" id="{FAB6515D-84DB-3F0B-DB9C-C3A0846C31A6}"/>
              </a:ext>
            </a:extLst>
          </p:cNvPr>
          <p:cNvCxnSpPr/>
          <p:nvPr/>
        </p:nvCxnSpPr>
        <p:spPr>
          <a:xfrm>
            <a:off x="5029200" y="2159000"/>
            <a:ext cx="177800" cy="0"/>
          </a:xfrm>
          <a:prstGeom prst="line">
            <a:avLst/>
          </a:prstGeom>
          <a:ln w="15875">
            <a:solidFill>
              <a:srgbClr val="E9BD7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Arrow">
            <a:extLst>
              <a:ext uri="{FF2B5EF4-FFF2-40B4-BE49-F238E27FC236}">
                <a16:creationId xmlns:a16="http://schemas.microsoft.com/office/drawing/2014/main" id="{E8D40954-A5DC-9844-F357-88F1AA4BA02C}"/>
              </a:ext>
            </a:extLst>
          </p:cNvPr>
          <p:cNvCxnSpPr/>
          <p:nvPr/>
        </p:nvCxnSpPr>
        <p:spPr>
          <a:xfrm>
            <a:off x="5029200" y="4699000"/>
            <a:ext cx="177800" cy="0"/>
          </a:xfrm>
          <a:prstGeom prst="line">
            <a:avLst/>
          </a:prstGeom>
          <a:ln w="15875">
            <a:solidFill>
              <a:srgbClr val="E9BD7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489AC9D6-0DAE-FE88-A8BB-A5AF29219332}"/>
              </a:ext>
            </a:extLst>
          </p:cNvPr>
          <p:cNvCxnSpPr/>
          <p:nvPr/>
        </p:nvCxnSpPr>
        <p:spPr>
          <a:xfrm>
            <a:off x="7899400" y="2159000"/>
            <a:ext cx="228600" cy="0"/>
          </a:xfrm>
          <a:prstGeom prst="line">
            <a:avLst/>
          </a:prstGeom>
          <a:ln w="12700">
            <a:solidFill>
              <a:srgbClr val="E9BD7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6C13CFBA-EC4E-5DD6-8BE2-9B6CCAF4B906}"/>
              </a:ext>
            </a:extLst>
          </p:cNvPr>
          <p:cNvCxnSpPr/>
          <p:nvPr/>
        </p:nvCxnSpPr>
        <p:spPr>
          <a:xfrm>
            <a:off x="7899400" y="4699000"/>
            <a:ext cx="228600" cy="0"/>
          </a:xfrm>
          <a:prstGeom prst="line">
            <a:avLst/>
          </a:prstGeom>
          <a:ln w="12700">
            <a:solidFill>
              <a:srgbClr val="E9BD7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ub Rectangle 13">
            <a:extLst>
              <a:ext uri="{FF2B5EF4-FFF2-40B4-BE49-F238E27FC236}">
                <a16:creationId xmlns:a16="http://schemas.microsoft.com/office/drawing/2014/main" id="{C9881F2A-2B45-3A52-C69C-ABA52185A341}"/>
              </a:ext>
            </a:extLst>
          </p:cNvPr>
          <p:cNvSpPr txBox="1"/>
          <p:nvPr/>
        </p:nvSpPr>
        <p:spPr>
          <a:xfrm>
            <a:off x="609600" y="939166"/>
            <a:ext cx="109728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A9BDB0"/>
                </a:solidFill>
                <a:latin typeface="Bahnschrift SemiBold" panose="020B0502040204020203" pitchFamily="34" charset="0"/>
              </a:rPr>
              <a:t>Развитие массового спорта и олимпийского движения</a:t>
            </a:r>
          </a:p>
        </p:txBody>
      </p:sp>
      <p:sp>
        <p:nvSpPr>
          <p:cNvPr id="15" name="Root">
            <a:extLst>
              <a:ext uri="{FF2B5EF4-FFF2-40B4-BE49-F238E27FC236}">
                <a16:creationId xmlns:a16="http://schemas.microsoft.com/office/drawing/2014/main" id="{A381E1B3-2DE1-0A4F-0653-B6E9EE17CAD9}"/>
              </a:ext>
            </a:extLst>
          </p:cNvPr>
          <p:cNvSpPr txBox="1"/>
          <p:nvPr/>
        </p:nvSpPr>
        <p:spPr>
          <a:xfrm>
            <a:off x="762000" y="1828800"/>
            <a:ext cx="3886200" cy="1371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Предпосылки развития массового спорта</a:t>
            </a:r>
          </a:p>
        </p:txBody>
      </p:sp>
      <p:sp>
        <p:nvSpPr>
          <p:cNvPr id="16" name="Factor A">
            <a:extLst>
              <a:ext uri="{FF2B5EF4-FFF2-40B4-BE49-F238E27FC236}">
                <a16:creationId xmlns:a16="http://schemas.microsoft.com/office/drawing/2014/main" id="{3300FD99-B53F-F4AE-E0A9-70A9D2D46D10}"/>
              </a:ext>
            </a:extLst>
          </p:cNvPr>
          <p:cNvSpPr txBox="1"/>
          <p:nvPr/>
        </p:nvSpPr>
        <p:spPr>
          <a:xfrm>
            <a:off x="5232400" y="1828800"/>
            <a:ext cx="2667000" cy="660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900" dirty="0">
                <a:solidFill>
                  <a:srgbClr val="F2E9D1"/>
                </a:solidFill>
                <a:latin typeface="Bahnschrift SemiBold" panose="020B0502040204020203" pitchFamily="34" charset="0"/>
              </a:rPr>
              <a:t>Социальные факторы</a:t>
            </a:r>
          </a:p>
        </p:txBody>
      </p:sp>
      <p:sp>
        <p:nvSpPr>
          <p:cNvPr id="17" name="Items A">
            <a:extLst>
              <a:ext uri="{FF2B5EF4-FFF2-40B4-BE49-F238E27FC236}">
                <a16:creationId xmlns:a16="http://schemas.microsoft.com/office/drawing/2014/main" id="{52E31FB5-F8B0-2DF8-E4EB-695DF1D55109}"/>
              </a:ext>
            </a:extLst>
          </p:cNvPr>
          <p:cNvSpPr txBox="1"/>
          <p:nvPr/>
        </p:nvSpPr>
        <p:spPr>
          <a:xfrm>
            <a:off x="8229600" y="1422400"/>
            <a:ext cx="3352800" cy="11988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279400" indent="-279400">
              <a:spcAft>
                <a:spcPts val="4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Сокращение рабочего дня</a:t>
            </a:r>
          </a:p>
          <a:p>
            <a:pPr marL="279400" indent="-279400">
              <a:spcAft>
                <a:spcPts val="4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Улучшение условий жизни</a:t>
            </a:r>
          </a:p>
          <a:p>
            <a:pPr marL="279400" indent="-279400">
              <a:spcAft>
                <a:spcPts val="4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Развитие системы образования</a:t>
            </a:r>
          </a:p>
        </p:txBody>
      </p:sp>
      <p:sp>
        <p:nvSpPr>
          <p:cNvPr id="18" name="Factor B">
            <a:extLst>
              <a:ext uri="{FF2B5EF4-FFF2-40B4-BE49-F238E27FC236}">
                <a16:creationId xmlns:a16="http://schemas.microsoft.com/office/drawing/2014/main" id="{F42FDA30-6E9F-D376-A1ED-17F339402542}"/>
              </a:ext>
            </a:extLst>
          </p:cNvPr>
          <p:cNvSpPr txBox="1"/>
          <p:nvPr/>
        </p:nvSpPr>
        <p:spPr>
          <a:xfrm>
            <a:off x="5232400" y="4368800"/>
            <a:ext cx="2667000" cy="660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900" dirty="0">
                <a:solidFill>
                  <a:srgbClr val="F2E9D1"/>
                </a:solidFill>
                <a:latin typeface="Bahnschrift SemiBold" panose="020B0502040204020203" pitchFamily="34" charset="0"/>
              </a:rPr>
              <a:t>Образовательные аспекты</a:t>
            </a:r>
          </a:p>
        </p:txBody>
      </p:sp>
      <p:sp>
        <p:nvSpPr>
          <p:cNvPr id="19" name="Items B">
            <a:extLst>
              <a:ext uri="{FF2B5EF4-FFF2-40B4-BE49-F238E27FC236}">
                <a16:creationId xmlns:a16="http://schemas.microsoft.com/office/drawing/2014/main" id="{98728AB4-32BF-990F-DBC7-57A93CE46015}"/>
              </a:ext>
            </a:extLst>
          </p:cNvPr>
          <p:cNvSpPr txBox="1"/>
          <p:nvPr/>
        </p:nvSpPr>
        <p:spPr>
          <a:xfrm>
            <a:off x="8229600" y="4038600"/>
            <a:ext cx="3352800" cy="1422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279400" indent="-279400">
              <a:spcAft>
                <a:spcPts val="4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Введение предмета «Физическая культура»</a:t>
            </a:r>
          </a:p>
          <a:p>
            <a:pPr marL="279400" indent="-279400">
              <a:spcAft>
                <a:spcPts val="4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Внимание военных к спортивной подготовке молодёжи</a:t>
            </a:r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4D6037CE-EAA8-B622-01C0-00520074209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9440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F40BFAB-BE4E-114C-2F2D-22ECA1CEC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1"/>
            <a:ext cx="10972800" cy="53276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8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Олимпийское движение</a:t>
            </a:r>
          </a:p>
        </p:txBody>
      </p:sp>
      <p:pic>
        <p:nvPicPr>
          <p:cNvPr id="4" name="Pierre de Coubertin" descr="Пьер де Кубертен. Библиотека Конгресса США">
            <a:extLst>
              <a:ext uri="{FF2B5EF4-FFF2-40B4-BE49-F238E27FC236}">
                <a16:creationId xmlns:a16="http://schemas.microsoft.com/office/drawing/2014/main" id="{E62964BE-5C68-EE06-1228-22A7AE3F063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20800"/>
            <a:ext cx="1651000" cy="2057400"/>
          </a:xfrm>
          <a:prstGeom prst="ellipse">
            <a:avLst/>
          </a:prstGeom>
          <a:ln w="1587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Pierre de Coubertin ring">
            <a:extLst>
              <a:ext uri="{FF2B5EF4-FFF2-40B4-BE49-F238E27FC236}">
                <a16:creationId xmlns:a16="http://schemas.microsoft.com/office/drawing/2014/main" id="{5A5360CF-5B0C-B485-66F8-11AAD982BB99}"/>
              </a:ext>
            </a:extLst>
          </p:cNvPr>
          <p:cNvSpPr/>
          <p:nvPr/>
        </p:nvSpPr>
        <p:spPr>
          <a:xfrm>
            <a:off x="533400" y="1244600"/>
            <a:ext cx="1803400" cy="2209800"/>
          </a:xfrm>
          <a:prstGeom prst="ellipse">
            <a:avLst/>
          </a:prstGeom>
          <a:noFill/>
          <a:ln w="9525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Athens 1896" descr="Открытие Олимпийских игр 1896 г. на стадионе «Панатинаикос» в Афинах. Изображение из исходной презентации">
            <a:extLst>
              <a:ext uri="{FF2B5EF4-FFF2-40B4-BE49-F238E27FC236}">
                <a16:creationId xmlns:a16="http://schemas.microsoft.com/office/drawing/2014/main" id="{4DBA77BA-B243-E217-5E0F-4125DF16B27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0" y="4572000"/>
            <a:ext cx="6223000" cy="2286000"/>
          </a:xfrm>
          <a:prstGeom prst="rect">
            <a:avLst/>
          </a:prstGeom>
          <a:effectLst>
            <a:softEdge rad="304800"/>
          </a:effectLst>
        </p:spPr>
      </p:pic>
      <p:sp>
        <p:nvSpPr>
          <p:cNvPr id="8" name="Text Rectangle 2">
            <a:extLst>
              <a:ext uri="{FF2B5EF4-FFF2-40B4-BE49-F238E27FC236}">
                <a16:creationId xmlns:a16="http://schemas.microsoft.com/office/drawing/2014/main" id="{9D8FC4E3-A860-5CCD-1E8F-94454F6E02B0}"/>
              </a:ext>
            </a:extLst>
          </p:cNvPr>
          <p:cNvSpPr txBox="1"/>
          <p:nvPr/>
        </p:nvSpPr>
        <p:spPr>
          <a:xfrm>
            <a:off x="2616200" y="1091566"/>
            <a:ext cx="4191000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sz="19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Международное развитие: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Первый чемпионат Европы по лёгкой атлетике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Идея возрождения Олимпийских игр</a:t>
            </a:r>
          </a:p>
        </p:txBody>
      </p:sp>
      <p:sp>
        <p:nvSpPr>
          <p:cNvPr id="9" name="Text Rectangle 3">
            <a:extLst>
              <a:ext uri="{FF2B5EF4-FFF2-40B4-BE49-F238E27FC236}">
                <a16:creationId xmlns:a16="http://schemas.microsoft.com/office/drawing/2014/main" id="{0C35EB87-16F1-939D-551A-876E8A2A7B63}"/>
              </a:ext>
            </a:extLst>
          </p:cNvPr>
          <p:cNvSpPr txBox="1"/>
          <p:nvPr/>
        </p:nvSpPr>
        <p:spPr>
          <a:xfrm>
            <a:off x="609600" y="3657600"/>
            <a:ext cx="5080000" cy="18516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sz="19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Ключевые события: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Международный атлетический конгресс </a:t>
            </a: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(1894)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Инициатива барона П. де Кубертена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Создание Международного олимпийского комитета (МОК)</a:t>
            </a:r>
          </a:p>
        </p:txBody>
      </p:sp>
      <p:sp>
        <p:nvSpPr>
          <p:cNvPr id="10" name="Text Rectangle 5">
            <a:extLst>
              <a:ext uri="{FF2B5EF4-FFF2-40B4-BE49-F238E27FC236}">
                <a16:creationId xmlns:a16="http://schemas.microsoft.com/office/drawing/2014/main" id="{DC38EB64-5742-AF6C-9581-B05042C5C50E}"/>
              </a:ext>
            </a:extLst>
          </p:cNvPr>
          <p:cNvSpPr txBox="1"/>
          <p:nvPr/>
        </p:nvSpPr>
        <p:spPr>
          <a:xfrm>
            <a:off x="7112000" y="1091566"/>
            <a:ext cx="4470400" cy="2423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Первые Олимпиады:</a:t>
            </a:r>
          </a:p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Афины (1896) — </a:t>
            </a:r>
            <a:r>
              <a:rPr lang="ru-RU" sz="3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241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спортсмен из </a:t>
            </a:r>
            <a:r>
              <a:rPr lang="ru-RU" sz="3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14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стран</a:t>
            </a:r>
          </a:p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Париж (1900) — первое участие женщин</a:t>
            </a:r>
          </a:p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Разделение на летние и зимние игры (1924)</a:t>
            </a:r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98A61F05-F63D-090A-349C-F35AFD00DB7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1574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0FEA123-6AC0-132D-B710-7A9372D4E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1"/>
            <a:ext cx="10972800" cy="53276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800" dirty="0">
                <a:solidFill>
                  <a:srgbClr val="10342D"/>
                </a:solidFill>
                <a:latin typeface="Bahnschrift SemiBold" panose="020B0502040204020203" pitchFamily="34" charset="0"/>
              </a:rPr>
              <a:t>Олимпийское движение</a:t>
            </a:r>
          </a:p>
        </p:txBody>
      </p:sp>
      <p:pic>
        <p:nvPicPr>
          <p:cNvPr id="4" name="Berlin 1936" descr="Открытие XI Олимпийских игр в Берлине, 1 августа 1936 г. Федеральный архив Германии, Bild 146-1976-033-17">
            <a:extLst>
              <a:ext uri="{FF2B5EF4-FFF2-40B4-BE49-F238E27FC236}">
                <a16:creationId xmlns:a16="http://schemas.microsoft.com/office/drawing/2014/main" id="{296734F9-05D6-080A-AA59-B4D06256941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1219200"/>
            <a:ext cx="3810000" cy="2413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Text Rectangle 2">
            <a:extLst>
              <a:ext uri="{FF2B5EF4-FFF2-40B4-BE49-F238E27FC236}">
                <a16:creationId xmlns:a16="http://schemas.microsoft.com/office/drawing/2014/main" id="{1281A041-0119-8AE6-74B7-3C412DA4B739}"/>
              </a:ext>
            </a:extLst>
          </p:cNvPr>
          <p:cNvSpPr txBox="1"/>
          <p:nvPr/>
        </p:nvSpPr>
        <p:spPr>
          <a:xfrm>
            <a:off x="609600" y="1091566"/>
            <a:ext cx="3302000" cy="274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1700" dirty="0">
                <a:solidFill>
                  <a:srgbClr val="10342D"/>
                </a:solidFill>
                <a:latin typeface="Bahnschrift SemiBold" panose="020B0502040204020203" pitchFamily="34" charset="0"/>
              </a:rPr>
              <a:t>Олимпийская философия</a:t>
            </a:r>
          </a:p>
          <a:p>
            <a:pPr>
              <a:spcAft>
                <a:spcPts val="200"/>
              </a:spcAft>
            </a:pPr>
            <a:r>
              <a:rPr lang="ru-RU" sz="1700" dirty="0">
                <a:solidFill>
                  <a:srgbClr val="25292A"/>
                </a:solidFill>
                <a:latin typeface="Segoe UI Semibold" panose="020B0702040204020203" pitchFamily="34" charset="0"/>
              </a:rPr>
              <a:t>Основные принципы:</a:t>
            </a:r>
          </a:p>
          <a:p>
            <a:pPr marL="279400" indent="-279400">
              <a:spcAft>
                <a:spcPts val="200"/>
              </a:spcAft>
              <a:buClr>
                <a:srgbClr val="10342D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25292A"/>
                </a:solidFill>
                <a:latin typeface="Segoe UI" panose="020B0502040204020203" pitchFamily="34" charset="0"/>
              </a:rPr>
              <a:t>Олимпийская хартия (1908)</a:t>
            </a:r>
          </a:p>
          <a:p>
            <a:pPr>
              <a:spcAft>
                <a:spcPts val="200"/>
              </a:spcAft>
            </a:pPr>
            <a:r>
              <a:rPr lang="ru-RU" sz="1700" dirty="0">
                <a:solidFill>
                  <a:srgbClr val="25292A"/>
                </a:solidFill>
                <a:latin typeface="Segoe UI Semibold" panose="020B0702040204020203" pitchFamily="34" charset="0"/>
              </a:rPr>
              <a:t>Цели олимпизма:</a:t>
            </a:r>
          </a:p>
          <a:p>
            <a:pPr marL="279400" indent="-279400">
              <a:spcAft>
                <a:spcPts val="200"/>
              </a:spcAft>
              <a:buClr>
                <a:srgbClr val="10342D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25292A"/>
                </a:solidFill>
                <a:latin typeface="Segoe UI" panose="020B0502040204020203" pitchFamily="34" charset="0"/>
              </a:rPr>
              <a:t>Гармоничное развитие человека</a:t>
            </a:r>
          </a:p>
          <a:p>
            <a:pPr marL="279400" indent="-279400">
              <a:spcAft>
                <a:spcPts val="200"/>
              </a:spcAft>
              <a:buClr>
                <a:srgbClr val="10342D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25292A"/>
                </a:solidFill>
                <a:latin typeface="Segoe UI" panose="020B0502040204020203" pitchFamily="34" charset="0"/>
              </a:rPr>
              <a:t>Содействие мирному обществу</a:t>
            </a:r>
          </a:p>
          <a:p>
            <a:pPr marL="279400" indent="-279400">
              <a:spcAft>
                <a:spcPts val="200"/>
              </a:spcAft>
              <a:buClr>
                <a:srgbClr val="10342D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25292A"/>
                </a:solidFill>
                <a:latin typeface="Segoe UI" panose="020B0502040204020203" pitchFamily="34" charset="0"/>
              </a:rPr>
              <a:t>Уважение этических принципов</a:t>
            </a:r>
          </a:p>
        </p:txBody>
      </p:sp>
      <p:sp>
        <p:nvSpPr>
          <p:cNvPr id="6" name="Text Rectangle 5">
            <a:extLst>
              <a:ext uri="{FF2B5EF4-FFF2-40B4-BE49-F238E27FC236}">
                <a16:creationId xmlns:a16="http://schemas.microsoft.com/office/drawing/2014/main" id="{07616720-8A17-F80A-D70C-D82B337E04C2}"/>
              </a:ext>
            </a:extLst>
          </p:cNvPr>
          <p:cNvSpPr txBox="1"/>
          <p:nvPr/>
        </p:nvSpPr>
        <p:spPr>
          <a:xfrm>
            <a:off x="4191000" y="1091566"/>
            <a:ext cx="3352800" cy="3261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1700" dirty="0">
                <a:solidFill>
                  <a:srgbClr val="10342D"/>
                </a:solidFill>
                <a:latin typeface="Bahnschrift SemiBold" panose="020B0502040204020203" pitchFamily="34" charset="0"/>
              </a:rPr>
              <a:t>Развитие олимпийского движения</a:t>
            </a:r>
          </a:p>
          <a:p>
            <a:pPr marL="279400" indent="-279400">
              <a:spcAft>
                <a:spcPts val="200"/>
              </a:spcAft>
              <a:buClr>
                <a:srgbClr val="8C2F3A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25292A"/>
                </a:solidFill>
                <a:latin typeface="Segoe UI" panose="020B0502040204020203" pitchFamily="34" charset="0"/>
              </a:rPr>
              <a:t>Рост числа участников</a:t>
            </a:r>
          </a:p>
          <a:p>
            <a:pPr marL="279400" indent="-279400">
              <a:spcAft>
                <a:spcPts val="200"/>
              </a:spcAft>
              <a:buClr>
                <a:srgbClr val="8C2F3A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25292A"/>
                </a:solidFill>
                <a:latin typeface="Segoe UI" panose="020B0502040204020203" pitchFamily="34" charset="0"/>
              </a:rPr>
              <a:t>Увеличение зрительской аудитории</a:t>
            </a:r>
          </a:p>
          <a:p>
            <a:pPr marL="279400" indent="-279400">
              <a:spcAft>
                <a:spcPts val="200"/>
              </a:spcAft>
              <a:buClr>
                <a:srgbClr val="8C2F3A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25292A"/>
                </a:solidFill>
                <a:latin typeface="Segoe UI" panose="020B0502040204020203" pitchFamily="34" charset="0"/>
              </a:rPr>
              <a:t>Политизация спорта</a:t>
            </a:r>
          </a:p>
          <a:p>
            <a:pPr>
              <a:spcAft>
                <a:spcPts val="200"/>
              </a:spcAft>
            </a:pPr>
            <a:r>
              <a:rPr lang="ru-RU" sz="1700" dirty="0">
                <a:solidFill>
                  <a:srgbClr val="8C2F3A"/>
                </a:solidFill>
                <a:latin typeface="Segoe UI Semibold" panose="020B0702040204020203" pitchFamily="34" charset="0"/>
              </a:rPr>
              <a:t>Противоречия:</a:t>
            </a:r>
          </a:p>
          <a:p>
            <a:pPr marL="279400" indent="-279400">
              <a:spcAft>
                <a:spcPts val="200"/>
              </a:spcAft>
              <a:buClr>
                <a:srgbClr val="8C2F3A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25292A"/>
                </a:solidFill>
                <a:latin typeface="Segoe UI" panose="020B0502040204020203" pitchFamily="34" charset="0"/>
              </a:rPr>
              <a:t>Олимпийские игры в Берлине (1936) и их использование нацистами</a:t>
            </a:r>
          </a:p>
          <a:p>
            <a:pPr marL="279400" indent="-279400">
              <a:spcAft>
                <a:spcPts val="200"/>
              </a:spcAft>
              <a:buClr>
                <a:srgbClr val="8C2F3A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25292A"/>
                </a:solidFill>
                <a:latin typeface="Segoe UI" panose="020B0502040204020203" pitchFamily="34" charset="0"/>
              </a:rPr>
              <a:t>Отмена Олимпиады 1940 года из-за Второй мировой войны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5F549D16-080E-537F-BEA0-C9A16FFC0F89}"/>
              </a:ext>
            </a:extLst>
          </p:cNvPr>
          <p:cNvCxnSpPr/>
          <p:nvPr/>
        </p:nvCxnSpPr>
        <p:spPr>
          <a:xfrm>
            <a:off x="609600" y="4454526"/>
            <a:ext cx="69342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Rectangle 11">
            <a:extLst>
              <a:ext uri="{FF2B5EF4-FFF2-40B4-BE49-F238E27FC236}">
                <a16:creationId xmlns:a16="http://schemas.microsoft.com/office/drawing/2014/main" id="{F52CC056-117B-2034-D979-9CD79D7C3343}"/>
              </a:ext>
            </a:extLst>
          </p:cNvPr>
          <p:cNvSpPr txBox="1"/>
          <p:nvPr/>
        </p:nvSpPr>
        <p:spPr>
          <a:xfrm>
            <a:off x="609600" y="4556126"/>
            <a:ext cx="3302000" cy="200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00"/>
              </a:spcAft>
            </a:pPr>
            <a:r>
              <a:rPr lang="ru-RU" sz="1600" dirty="0">
                <a:solidFill>
                  <a:srgbClr val="10342D"/>
                </a:solidFill>
                <a:latin typeface="Bahnschrift SemiBold" panose="020B0502040204020203" pitchFamily="34" charset="0"/>
              </a:rPr>
              <a:t>Итоги развития</a:t>
            </a:r>
          </a:p>
          <a:p>
            <a:pPr>
              <a:spcAft>
                <a:spcPts val="100"/>
              </a:spcAft>
            </a:pPr>
            <a:r>
              <a:rPr lang="ru-RU" sz="1600" dirty="0">
                <a:solidFill>
                  <a:srgbClr val="25292A"/>
                </a:solidFill>
                <a:latin typeface="Segoe UI Semibold" panose="020B0702040204020203" pitchFamily="34" charset="0"/>
              </a:rPr>
              <a:t>Достижения:</a:t>
            </a:r>
          </a:p>
          <a:p>
            <a:pPr marL="279400" indent="-279400">
              <a:spcAft>
                <a:spcPts val="100"/>
              </a:spcAft>
              <a:buClr>
                <a:srgbClr val="10342D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25292A"/>
                </a:solidFill>
                <a:latin typeface="Segoe UI" panose="020B0502040204020203" pitchFamily="34" charset="0"/>
              </a:rPr>
              <a:t>Формирование международной спортивной системы</a:t>
            </a:r>
          </a:p>
          <a:p>
            <a:pPr marL="279400" indent="-279400">
              <a:spcAft>
                <a:spcPts val="100"/>
              </a:spcAft>
              <a:buClr>
                <a:srgbClr val="10342D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25292A"/>
                </a:solidFill>
                <a:latin typeface="Segoe UI" panose="020B0502040204020203" pitchFamily="34" charset="0"/>
              </a:rPr>
              <a:t>Создание устойчивых традиций</a:t>
            </a:r>
          </a:p>
          <a:p>
            <a:pPr marL="279400" indent="-279400">
              <a:spcAft>
                <a:spcPts val="100"/>
              </a:spcAft>
              <a:buClr>
                <a:srgbClr val="10342D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25292A"/>
                </a:solidFill>
                <a:latin typeface="Segoe UI" panose="020B0502040204020203" pitchFamily="34" charset="0"/>
              </a:rPr>
              <a:t>Развитие спортивной инфраструктуры</a:t>
            </a:r>
          </a:p>
        </p:txBody>
      </p:sp>
      <p:sp>
        <p:nvSpPr>
          <p:cNvPr id="9" name="Text Rectangle 8">
            <a:extLst>
              <a:ext uri="{FF2B5EF4-FFF2-40B4-BE49-F238E27FC236}">
                <a16:creationId xmlns:a16="http://schemas.microsoft.com/office/drawing/2014/main" id="{AC1170B9-EE8B-A3B4-B285-89A655F861F0}"/>
              </a:ext>
            </a:extLst>
          </p:cNvPr>
          <p:cNvSpPr txBox="1"/>
          <p:nvPr/>
        </p:nvSpPr>
        <p:spPr>
          <a:xfrm>
            <a:off x="7772400" y="3886200"/>
            <a:ext cx="3810000" cy="1783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1600" dirty="0">
                <a:solidFill>
                  <a:srgbClr val="10342D"/>
                </a:solidFill>
                <a:latin typeface="Bahnschrift SemiBold" panose="020B0502040204020203" pitchFamily="34" charset="0"/>
              </a:rPr>
              <a:t>Значение:</a:t>
            </a:r>
          </a:p>
          <a:p>
            <a:pPr marL="279400" indent="-279400">
              <a:spcAft>
                <a:spcPts val="200"/>
              </a:spcAft>
              <a:buClr>
                <a:srgbClr val="10342D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25292A"/>
                </a:solidFill>
                <a:latin typeface="Segoe UI" panose="020B0502040204020203" pitchFamily="34" charset="0"/>
              </a:rPr>
              <a:t>Спорт как инструмент международного сотрудничества</a:t>
            </a:r>
          </a:p>
          <a:p>
            <a:pPr marL="279400" indent="-279400">
              <a:spcAft>
                <a:spcPts val="200"/>
              </a:spcAft>
              <a:buClr>
                <a:srgbClr val="10342D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25292A"/>
                </a:solidFill>
                <a:latin typeface="Segoe UI" panose="020B0502040204020203" pitchFamily="34" charset="0"/>
              </a:rPr>
              <a:t>Формирование здорового образа жизни</a:t>
            </a:r>
          </a:p>
          <a:p>
            <a:pPr marL="279400" indent="-279400">
              <a:spcAft>
                <a:spcPts val="200"/>
              </a:spcAft>
              <a:buClr>
                <a:srgbClr val="10342D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25292A"/>
                </a:solidFill>
                <a:latin typeface="Segoe UI" panose="020B0502040204020203" pitchFamily="34" charset="0"/>
              </a:rPr>
              <a:t>Развитие физической культуры общества</a:t>
            </a:r>
          </a:p>
        </p:txBody>
      </p: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FF40A8AC-A2C5-5F89-60C1-144E5DEB879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4E535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4E535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2157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5292A"/>
      </a:dk1>
      <a:lt1>
        <a:srgbClr val="F2E9D1"/>
      </a:lt1>
      <a:dk2>
        <a:srgbClr val="10342D"/>
      </a:dk2>
      <a:lt2>
        <a:srgbClr val="EFE4C8"/>
      </a:lt2>
      <a:accent1>
        <a:srgbClr val="E9BD73"/>
      </a:accent1>
      <a:accent2>
        <a:srgbClr val="8C2F3A"/>
      </a:accent2>
      <a:accent3>
        <a:srgbClr val="4FA7A0"/>
      </a:accent3>
      <a:accent4>
        <a:srgbClr val="1F3A57"/>
      </a:accent4>
      <a:accent5>
        <a:srgbClr val="C46A45"/>
      </a:accent5>
      <a:accent6>
        <a:srgbClr val="6F8A7C"/>
      </a:accent6>
      <a:hlink>
        <a:srgbClr val="467886"/>
      </a:hlink>
      <a:folHlink>
        <a:srgbClr val="96607D"/>
      </a:folHlink>
    </a:clrScheme>
    <a:fontScheme name="Стандартная">
      <a:majorFont>
        <a:latin typeface="Bahnschrift SemiBold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1503</Words>
  <Application>Microsoft Office PowerPoint</Application>
  <PresentationFormat>Произвольный</PresentationFormat>
  <Paragraphs>318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Arial</vt:lpstr>
      <vt:lpstr>Bahnschrift SemiBold</vt:lpstr>
      <vt:lpstr>Segoe UI</vt:lpstr>
      <vt:lpstr>Segoe UI Semibold</vt:lpstr>
      <vt:lpstr>Wingdings</vt:lpstr>
      <vt:lpstr>Тема Office</vt:lpstr>
      <vt:lpstr>Развитие науки и культуры в 1914—1930-х гг.</vt:lpstr>
      <vt:lpstr>Основные термины</vt:lpstr>
      <vt:lpstr>Новое в науке и технике</vt:lpstr>
      <vt:lpstr>Новое в науке и технике</vt:lpstr>
      <vt:lpstr>Новое в науке и технике</vt:lpstr>
      <vt:lpstr>Новое в науке и технике</vt:lpstr>
      <vt:lpstr>Новое в науке и технике</vt:lpstr>
      <vt:lpstr>Новое в науке и технике</vt:lpstr>
      <vt:lpstr>Таблица сравнения подходов</vt:lpstr>
      <vt:lpstr>Наука и организация производства</vt:lpstr>
      <vt:lpstr>Новые виды вооружений и военной техники</vt:lpstr>
      <vt:lpstr>Новые виды вооружений и военной техники</vt:lpstr>
      <vt:lpstr>Новые виды вооружений и военной техники</vt:lpstr>
      <vt:lpstr>Особенности культурного развития в 1914—1930-е гг. Архитектура</vt:lpstr>
      <vt:lpstr>Особенности культурного развития в 1914—1930-е гг. Архитектура</vt:lpstr>
      <vt:lpstr>Особенности культурного развития в 1914—1930-е гг. Архитектура</vt:lpstr>
      <vt:lpstr>Особенности культурного развития в 1914—1930-е гг. Архитектура</vt:lpstr>
      <vt:lpstr>Изобразительное искусство</vt:lpstr>
      <vt:lpstr>Литература</vt:lpstr>
      <vt:lpstr>Кинематограф</vt:lpstr>
      <vt:lpstr>Кинематограф</vt:lpstr>
      <vt:lpstr>Кинематограф</vt:lpstr>
      <vt:lpstr>Кинематограф</vt:lpstr>
      <vt:lpstr>Фашизм и культура</vt:lpstr>
      <vt:lpstr>Фашизм и культура</vt:lpstr>
      <vt:lpstr>Олимпийское движение</vt:lpstr>
      <vt:lpstr>Олимпийское движение</vt:lpstr>
      <vt:lpstr>Олимпийское движение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науки и культуры в 1914—1930-х гг.</dc:title>
  <dc:creator>100ballnik.com</dc:creator>
  <cp:lastModifiedBy>Mendal</cp:lastModifiedBy>
  <cp:revision>1</cp:revision>
  <dcterms:created xsi:type="dcterms:W3CDTF">2026-10-20T21:46:40Z</dcterms:created>
  <dcterms:modified xsi:type="dcterms:W3CDTF">2026-10-20T21:46:41Z</dcterms:modified>
</cp:coreProperties>
</file>