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D19514-2B73-E61B-7364-4DFDE8F27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F7A573-8BB3-7AFC-1168-B08F1DFF7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9D8AFF-CD10-6301-89E3-E5D0E2882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DAF7B1-57F7-679A-D46C-C0BA1F45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6FF24D-6CED-5CA8-DB21-AB5F9765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61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463DA-04BA-43EE-A053-6490A7B8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E32BE4-A961-698C-DE65-05AFAA2EC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774B23-1AE3-DAF3-D3F7-9728AB65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5056CA-0AC3-3B0B-E4A4-D08070451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A1DA8E-0857-9A1B-11C5-07434D8A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68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A45B6-45AF-F68D-CFBA-94D6D3AA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58B868-CD6D-696C-1827-108E03F1E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D1CBFA-330F-CCFE-88B6-7F304E77B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D4FA13-1B78-B071-ED81-6C65B370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FF6602-FA33-DF6C-04B8-9D0FAF17C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63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4B20D-ADED-D757-5BB7-E4EAB534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33E703-90BD-F680-A042-8DE992E67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47C882-8B0A-56B5-E749-D1A0D5F03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DB7669-48B5-0C92-C5EE-FAD0F9FDD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36FFA7-FC2A-46F2-02E5-7C17A87F5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57D1B4-D1CC-6BAC-B500-572298EC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9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24EAA-D917-5589-1AC3-4320F4C35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84A325-A00F-F5EC-F801-8DDF9EC68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635437-EE16-4418-FC1D-EBEB3D7AB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A03E274-A880-707C-6319-F60C1D5675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3DDF01-AFBD-3B37-94B1-988EC9D82A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6F8D25F-9B0B-6217-A919-9047E78E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FC43A3B-5ED8-CDC8-8E36-915BDA572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4C9F437-4F71-0245-4B67-703B9279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8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44953-7F4B-D110-F684-2661D7393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2F9443-19FA-2CEA-0A9B-8E706ED8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1E62B0-350E-119D-5F8D-A4C4E5EA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F99D92-F664-3E96-B1B9-82512282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9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C0CBB6-49F3-AEF4-5D67-F68A81DDE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42D606-149C-AD88-555F-766BD659A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4B433B-4924-3A55-6168-13FEE37A7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65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7581EE-993C-7C89-2351-8C8C0A961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144903-2387-5F1C-7876-E29818891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F66E4E-29EF-8C94-D902-1F0A8AD806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57714B-F01E-C6BE-67BB-09598B9C7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FC23CF-235A-D0F1-522E-DCB8BDD57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A32041-8247-57B8-D2D0-FBCAFB81E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62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9276B-EF27-DCE0-2837-F39622F54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00CC07B-403C-68C8-585B-D734CDD8F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58941A-3184-0330-5E35-80D83A70A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7B9713-D524-E50C-7FC6-981AAD192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372DFF-2476-BB27-E0F2-2A540FB86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69D413-9539-DA10-8CFE-4FFA1519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282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92E7B-6277-2B48-70EF-57033FF36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1C1C09-F1C9-2D86-9E31-CC360402F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98E60A-785D-FE93-C442-E14DB6FC1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E014DE-43C1-9269-3C2F-6B2796913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A60829-CB70-E83F-0457-8E4EA886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01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16BB8AD-C295-6E0A-A84A-808C8D5B0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8A4967-E761-1F72-CE29-F4BECA479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A4F472-2BE8-D156-4794-67B66D371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D77BA-5913-2070-8CDD-C64CEBCDC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6F79AC-FC47-2743-05FA-F885ED0BC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23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DD046-B464-C625-A8D2-DFDF7131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3EC10-7B76-E32F-9EDE-F4BB90FD3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36DEA9-3BD4-3993-3B31-4D063CF8D4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9149D5-4363-48FB-AC8A-AB29342C686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45D4DD-DB67-48E6-1E5B-75123E0D1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155DF4-066C-EE56-81DD-6430D1AEFB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4AE69B-845E-4604-A420-F650C0B4C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5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inting mount">
            <a:extLst>
              <a:ext uri="{FF2B5EF4-FFF2-40B4-BE49-F238E27FC236}">
                <a16:creationId xmlns:a16="http://schemas.microsoft.com/office/drawing/2014/main" id="{AF8CFEE4-0944-0199-ABD3-ED1D4131A812}"/>
              </a:ext>
            </a:extLst>
          </p:cNvPr>
          <p:cNvSpPr/>
          <p:nvPr/>
        </p:nvSpPr>
        <p:spPr>
          <a:xfrm>
            <a:off x="5969000" y="584200"/>
            <a:ext cx="5715000" cy="5334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ver painting" descr="И. И. Левитан. Золотая осень. 1895. Государственная Третьяковская галерея">
            <a:extLst>
              <a:ext uri="{FF2B5EF4-FFF2-40B4-BE49-F238E27FC236}">
                <a16:creationId xmlns:a16="http://schemas.microsoft.com/office/drawing/2014/main" id="{FAAE488A-52D2-606C-D64D-2B0D5852F45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11200"/>
            <a:ext cx="5461000" cy="4978400"/>
          </a:xfrm>
          <a:prstGeom prst="roundRect">
            <a:avLst>
              <a:gd name="adj" fmla="val 3000"/>
            </a:avLst>
          </a:prstGeom>
          <a:ln w="9525">
            <a:solidFill>
              <a:srgbClr val="CDBE9A"/>
            </a:solidFill>
          </a:ln>
        </p:spPr>
      </p:pic>
      <p:sp>
        <p:nvSpPr>
          <p:cNvPr id="6" name="Cover title">
            <a:extLst>
              <a:ext uri="{FF2B5EF4-FFF2-40B4-BE49-F238E27FC236}">
                <a16:creationId xmlns:a16="http://schemas.microsoft.com/office/drawing/2014/main" id="{CB6E66ED-8959-3EFA-CD81-41EA34850942}"/>
              </a:ext>
            </a:extLst>
          </p:cNvPr>
          <p:cNvSpPr txBox="1"/>
          <p:nvPr/>
        </p:nvSpPr>
        <p:spPr>
          <a:xfrm>
            <a:off x="609600" y="1905000"/>
            <a:ext cx="5334000" cy="162636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2000"/>
              </a:lnSpc>
            </a:pPr>
            <a:r>
              <a:rPr lang="ru-RU" sz="5800" b="1" u="wavyHeavy" dirty="0">
                <a:solidFill>
                  <a:srgbClr val="1F3768"/>
                </a:solidFill>
                <a:latin typeface="Georgia" panose="02040502050405020303" pitchFamily="18" charset="0"/>
              </a:rPr>
              <a:t>Причастный оборот</a:t>
            </a:r>
          </a:p>
        </p:txBody>
      </p:sp>
      <p:sp>
        <p:nvSpPr>
          <p:cNvPr id="7" name="Subject">
            <a:extLst>
              <a:ext uri="{FF2B5EF4-FFF2-40B4-BE49-F238E27FC236}">
                <a16:creationId xmlns:a16="http://schemas.microsoft.com/office/drawing/2014/main" id="{F817A1CB-2FC5-97C6-E500-A4F976F76816}"/>
              </a:ext>
            </a:extLst>
          </p:cNvPr>
          <p:cNvSpPr txBox="1"/>
          <p:nvPr/>
        </p:nvSpPr>
        <p:spPr>
          <a:xfrm>
            <a:off x="635000" y="1422400"/>
            <a:ext cx="508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spc="150" dirty="0">
                <a:solidFill>
                  <a:srgbClr val="0B7F77"/>
                </a:solidFill>
                <a:latin typeface="Segoe UI" panose="020B0502040204020203" pitchFamily="34" charset="0"/>
              </a:rPr>
              <a:t>Русский язык</a:t>
            </a:r>
          </a:p>
        </p:txBody>
      </p:sp>
      <p:sp>
        <p:nvSpPr>
          <p:cNvPr id="8" name="Grade pill">
            <a:extLst>
              <a:ext uri="{FF2B5EF4-FFF2-40B4-BE49-F238E27FC236}">
                <a16:creationId xmlns:a16="http://schemas.microsoft.com/office/drawing/2014/main" id="{0C76573C-E628-0EF2-EAF8-CB1AF4D643A8}"/>
              </a:ext>
            </a:extLst>
          </p:cNvPr>
          <p:cNvSpPr/>
          <p:nvPr/>
        </p:nvSpPr>
        <p:spPr>
          <a:xfrm>
            <a:off x="609600" y="3912362"/>
            <a:ext cx="1905000" cy="584200"/>
          </a:xfrm>
          <a:prstGeom prst="roundRect">
            <a:avLst>
              <a:gd name="adj" fmla="val 50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Grade">
            <a:extLst>
              <a:ext uri="{FF2B5EF4-FFF2-40B4-BE49-F238E27FC236}">
                <a16:creationId xmlns:a16="http://schemas.microsoft.com/office/drawing/2014/main" id="{2D3D9072-C4D2-2E81-CD7C-309B282229E3}"/>
              </a:ext>
            </a:extLst>
          </p:cNvPr>
          <p:cNvSpPr txBox="1"/>
          <p:nvPr/>
        </p:nvSpPr>
        <p:spPr>
          <a:xfrm>
            <a:off x="609600" y="3912362"/>
            <a:ext cx="1905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b="1" dirty="0">
                <a:solidFill>
                  <a:srgbClr val="23283A"/>
                </a:solidFill>
                <a:latin typeface="Georgia" panose="02040502050405020303" pitchFamily="18" charset="0"/>
              </a:rPr>
              <a:t>7 класс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D31B443A-E8E6-1B8C-E79C-20F00857FF8E}"/>
              </a:ext>
            </a:extLst>
          </p:cNvPr>
          <p:cNvSpPr/>
          <p:nvPr/>
        </p:nvSpPr>
        <p:spPr>
          <a:xfrm>
            <a:off x="584200" y="4877562"/>
            <a:ext cx="152400" cy="152400"/>
          </a:xfrm>
          <a:prstGeom prst="ellipse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3CE6F0BC-D736-BBFB-E759-B764ACF47488}"/>
              </a:ext>
            </a:extLst>
          </p:cNvPr>
          <p:cNvSpPr/>
          <p:nvPr/>
        </p:nvSpPr>
        <p:spPr>
          <a:xfrm>
            <a:off x="863600" y="4877562"/>
            <a:ext cx="152400" cy="152400"/>
          </a:xfrm>
          <a:prstGeom prst="ellipse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F17323AA-89E5-C1D8-ED65-9D446CFF8D4E}"/>
              </a:ext>
            </a:extLst>
          </p:cNvPr>
          <p:cNvSpPr/>
          <p:nvPr/>
        </p:nvSpPr>
        <p:spPr>
          <a:xfrm>
            <a:off x="1143000" y="4877562"/>
            <a:ext cx="152400" cy="152400"/>
          </a:xfrm>
          <a:prstGeom prst="ellipse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FFF520D6-4517-B373-7C6F-CE6C8F652040}"/>
              </a:ext>
            </a:extLst>
          </p:cNvPr>
          <p:cNvSpPr/>
          <p:nvPr/>
        </p:nvSpPr>
        <p:spPr>
          <a:xfrm>
            <a:off x="1422400" y="4877562"/>
            <a:ext cx="152400" cy="152400"/>
          </a:xfrm>
          <a:prstGeom prst="ellipse">
            <a:avLst/>
          </a:prstGeom>
          <a:solidFill>
            <a:srgbClr val="7651B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5F334507-4A9A-4A9B-0CA8-2D66B2FE8426}"/>
              </a:ext>
            </a:extLst>
          </p:cNvPr>
          <p:cNvSpPr/>
          <p:nvPr/>
        </p:nvSpPr>
        <p:spPr>
          <a:xfrm>
            <a:off x="1701800" y="4877562"/>
            <a:ext cx="152400" cy="152400"/>
          </a:xfrm>
          <a:prstGeom prst="ellipse">
            <a:avLst/>
          </a:prstGeom>
          <a:solidFill>
            <a:srgbClr val="E054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Folio">
            <a:extLst>
              <a:ext uri="{FF2B5EF4-FFF2-40B4-BE49-F238E27FC236}">
                <a16:creationId xmlns:a16="http://schemas.microsoft.com/office/drawing/2014/main" id="{4518EC6E-4E10-7150-B237-FA389E5A08D2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1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14DD49F0-4019-BBFB-395B-77DAE790A1C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91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 panel">
            <a:extLst>
              <a:ext uri="{FF2B5EF4-FFF2-40B4-BE49-F238E27FC236}">
                <a16:creationId xmlns:a16="http://schemas.microsoft.com/office/drawing/2014/main" id="{7812F05E-A7D4-F7FB-BEE3-6B644A70973A}"/>
              </a:ext>
            </a:extLst>
          </p:cNvPr>
          <p:cNvSpPr/>
          <p:nvPr/>
        </p:nvSpPr>
        <p:spPr>
          <a:xfrm>
            <a:off x="0" y="0"/>
            <a:ext cx="3810000" cy="6858000"/>
          </a:xfrm>
          <a:prstGeom prst="roundRect">
            <a:avLst>
              <a:gd name="adj" fmla="val 0"/>
            </a:avLst>
          </a:prstGeom>
          <a:solidFill>
            <a:srgbClr val="E4EAF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Plan word">
            <a:extLst>
              <a:ext uri="{FF2B5EF4-FFF2-40B4-BE49-F238E27FC236}">
                <a16:creationId xmlns:a16="http://schemas.microsoft.com/office/drawing/2014/main" id="{3A93A0A8-994C-9D22-5DDA-4C239777CB91}"/>
              </a:ext>
            </a:extLst>
          </p:cNvPr>
          <p:cNvSpPr txBox="1"/>
          <p:nvPr/>
        </p:nvSpPr>
        <p:spPr>
          <a:xfrm>
            <a:off x="609600" y="889000"/>
            <a:ext cx="29210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7600" b="1" dirty="0">
                <a:solidFill>
                  <a:srgbClr val="1F3768"/>
                </a:solidFill>
                <a:latin typeface="Georgia" panose="02040502050405020303" pitchFamily="18" charset="0"/>
              </a:rPr>
              <a:t>План</a:t>
            </a:r>
          </a:p>
        </p:txBody>
      </p:sp>
      <p:sp>
        <p:nvSpPr>
          <p:cNvPr id="5" name="Code stripe">
            <a:extLst>
              <a:ext uri="{FF2B5EF4-FFF2-40B4-BE49-F238E27FC236}">
                <a16:creationId xmlns:a16="http://schemas.microsoft.com/office/drawing/2014/main" id="{40A3ED2C-EA53-569B-6B97-5C3A22E7B658}"/>
              </a:ext>
            </a:extLst>
          </p:cNvPr>
          <p:cNvSpPr/>
          <p:nvPr/>
        </p:nvSpPr>
        <p:spPr>
          <a:xfrm>
            <a:off x="635000" y="2540000"/>
            <a:ext cx="1524000" cy="762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stripe">
            <a:extLst>
              <a:ext uri="{FF2B5EF4-FFF2-40B4-BE49-F238E27FC236}">
                <a16:creationId xmlns:a16="http://schemas.microsoft.com/office/drawing/2014/main" id="{24941EEE-1A7F-AB33-A85B-2E2F94BAFBBD}"/>
              </a:ext>
            </a:extLst>
          </p:cNvPr>
          <p:cNvSpPr/>
          <p:nvPr/>
        </p:nvSpPr>
        <p:spPr>
          <a:xfrm>
            <a:off x="635000" y="2743200"/>
            <a:ext cx="1524000" cy="762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ode stripe">
            <a:extLst>
              <a:ext uri="{FF2B5EF4-FFF2-40B4-BE49-F238E27FC236}">
                <a16:creationId xmlns:a16="http://schemas.microsoft.com/office/drawing/2014/main" id="{D3B93A2D-84DB-C082-AA1A-784FDEBFD93A}"/>
              </a:ext>
            </a:extLst>
          </p:cNvPr>
          <p:cNvSpPr/>
          <p:nvPr/>
        </p:nvSpPr>
        <p:spPr>
          <a:xfrm>
            <a:off x="635000" y="2946400"/>
            <a:ext cx="1524000" cy="762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de stripe">
            <a:extLst>
              <a:ext uri="{FF2B5EF4-FFF2-40B4-BE49-F238E27FC236}">
                <a16:creationId xmlns:a16="http://schemas.microsoft.com/office/drawing/2014/main" id="{D54C12CB-9585-6E2F-9759-7449E5F0028D}"/>
              </a:ext>
            </a:extLst>
          </p:cNvPr>
          <p:cNvSpPr/>
          <p:nvPr/>
        </p:nvSpPr>
        <p:spPr>
          <a:xfrm>
            <a:off x="635000" y="3149600"/>
            <a:ext cx="1524000" cy="76200"/>
          </a:xfrm>
          <a:prstGeom prst="rect">
            <a:avLst/>
          </a:prstGeom>
          <a:solidFill>
            <a:srgbClr val="7651B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de stripe">
            <a:extLst>
              <a:ext uri="{FF2B5EF4-FFF2-40B4-BE49-F238E27FC236}">
                <a16:creationId xmlns:a16="http://schemas.microsoft.com/office/drawing/2014/main" id="{A950B0AD-378A-A73A-59DD-BE7FE77EF51A}"/>
              </a:ext>
            </a:extLst>
          </p:cNvPr>
          <p:cNvSpPr/>
          <p:nvPr/>
        </p:nvSpPr>
        <p:spPr>
          <a:xfrm>
            <a:off x="635000" y="3352800"/>
            <a:ext cx="1524000" cy="76200"/>
          </a:xfrm>
          <a:prstGeom prst="rect">
            <a:avLst/>
          </a:prstGeom>
          <a:solidFill>
            <a:srgbClr val="E054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lan list">
            <a:extLst>
              <a:ext uri="{FF2B5EF4-FFF2-40B4-BE49-F238E27FC236}">
                <a16:creationId xmlns:a16="http://schemas.microsoft.com/office/drawing/2014/main" id="{C34AE9A3-FADA-A39F-8636-C9D73BF45A4C}"/>
              </a:ext>
            </a:extLst>
          </p:cNvPr>
          <p:cNvSpPr txBox="1"/>
          <p:nvPr/>
        </p:nvSpPr>
        <p:spPr>
          <a:xfrm>
            <a:off x="4368800" y="889000"/>
            <a:ext cx="7213600" cy="515194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08000" indent="-508000">
              <a:lnSpc>
                <a:spcPct val="108000"/>
              </a:lnSpc>
              <a:spcAft>
                <a:spcPts val="2000"/>
              </a:spcAft>
              <a:buClr>
                <a:srgbClr val="C3352B"/>
              </a:buClr>
              <a:buSzPct val="125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Вспомним, что такое причастие и какие у него есть признаки.</a:t>
            </a:r>
          </a:p>
          <a:p>
            <a:pPr marL="508000" indent="-508000">
              <a:lnSpc>
                <a:spcPct val="108000"/>
              </a:lnSpc>
              <a:spcAft>
                <a:spcPts val="2000"/>
              </a:spcAft>
              <a:buClr>
                <a:srgbClr val="C3352B"/>
              </a:buClr>
              <a:buSzPct val="125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Узнаем, что такое причастный оборот и как его найти в предложении.</a:t>
            </a:r>
          </a:p>
          <a:p>
            <a:pPr marL="508000" indent="-508000">
              <a:lnSpc>
                <a:spcPct val="108000"/>
              </a:lnSpc>
              <a:spcAft>
                <a:spcPts val="2000"/>
              </a:spcAft>
              <a:buClr>
                <a:srgbClr val="C3352B"/>
              </a:buClr>
              <a:buSzPct val="125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Разберёмся, когда причастный оборот нужно выделять запятыми, а когда – нет.</a:t>
            </a:r>
          </a:p>
          <a:p>
            <a:pPr marL="508000" indent="-508000">
              <a:lnSpc>
                <a:spcPct val="108000"/>
              </a:lnSpc>
              <a:spcAft>
                <a:spcPts val="2000"/>
              </a:spcAft>
              <a:buClr>
                <a:srgbClr val="C3352B"/>
              </a:buClr>
              <a:buSzPct val="125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Поймём, какую работу выполняют причастия в нашей речи: зачем они нужны и как делают текст лучше.</a:t>
            </a:r>
          </a:p>
          <a:p>
            <a:pPr marL="508000" indent="-508000">
              <a:lnSpc>
                <a:spcPct val="108000"/>
              </a:lnSpc>
              <a:spcAft>
                <a:spcPts val="2000"/>
              </a:spcAft>
              <a:buClr>
                <a:srgbClr val="C3352B"/>
              </a:buClr>
              <a:buSzPct val="125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Потренируемся применять новые знания на практике.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07991848-3AD2-7851-D272-A3AE937701BC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8AA5F274-4825-42E7-EFF7-E72A246D7F9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90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efinition">
            <a:extLst>
              <a:ext uri="{FF2B5EF4-FFF2-40B4-BE49-F238E27FC236}">
                <a16:creationId xmlns:a16="http://schemas.microsoft.com/office/drawing/2014/main" id="{22DC2001-ACF9-C1DB-1C46-2D072972323A}"/>
              </a:ext>
            </a:extLst>
          </p:cNvPr>
          <p:cNvSpPr txBox="1"/>
          <p:nvPr/>
        </p:nvSpPr>
        <p:spPr>
          <a:xfrm>
            <a:off x="609600" y="381000"/>
            <a:ext cx="109728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C3352B"/>
                </a:solidFill>
                <a:latin typeface="Georgia" panose="02040502050405020303" pitchFamily="18" charset="0"/>
              </a:rPr>
              <a:t>Причастие</a:t>
            </a:r>
            <a:r>
              <a:rPr lang="ru-RU" sz="2800" dirty="0">
                <a:solidFill>
                  <a:srgbClr val="23283A"/>
                </a:solidFill>
                <a:latin typeface="Georgia" panose="02040502050405020303" pitchFamily="18" charset="0"/>
              </a:rPr>
              <a:t> — особая форма глагола, которая обозначает </a:t>
            </a:r>
            <a:r>
              <a:rPr lang="ru-RU" sz="2800" b="1" dirty="0">
                <a:solidFill>
                  <a:srgbClr val="1F3768"/>
                </a:solidFill>
                <a:latin typeface="Georgia" panose="02040502050405020303" pitchFamily="18" charset="0"/>
              </a:rPr>
              <a:t>признак предмета по действию</a:t>
            </a:r>
            <a:r>
              <a:rPr lang="ru-RU" sz="2800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001F1D3A-F0C2-31D5-D0B8-8CD9C64EEEAA}"/>
              </a:ext>
            </a:extLst>
          </p:cNvPr>
          <p:cNvSpPr/>
          <p:nvPr/>
        </p:nvSpPr>
        <p:spPr>
          <a:xfrm>
            <a:off x="609600" y="1336040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7C319BC4-A1F4-B03F-210D-D862BE2C9F48}"/>
              </a:ext>
            </a:extLst>
          </p:cNvPr>
          <p:cNvSpPr/>
          <p:nvPr/>
        </p:nvSpPr>
        <p:spPr>
          <a:xfrm>
            <a:off x="1143000" y="1336040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3934B38E-16D4-6B41-E94D-1B6F7060117D}"/>
              </a:ext>
            </a:extLst>
          </p:cNvPr>
          <p:cNvSpPr/>
          <p:nvPr/>
        </p:nvSpPr>
        <p:spPr>
          <a:xfrm>
            <a:off x="1676400" y="1336040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djective card">
            <a:extLst>
              <a:ext uri="{FF2B5EF4-FFF2-40B4-BE49-F238E27FC236}">
                <a16:creationId xmlns:a16="http://schemas.microsoft.com/office/drawing/2014/main" id="{E1A40F71-8B1E-FBA1-9649-09348C76B7E3}"/>
              </a:ext>
            </a:extLst>
          </p:cNvPr>
          <p:cNvSpPr/>
          <p:nvPr/>
        </p:nvSpPr>
        <p:spPr>
          <a:xfrm>
            <a:off x="609600" y="1539240"/>
            <a:ext cx="5334000" cy="3129280"/>
          </a:xfrm>
          <a:prstGeom prst="roundRect">
            <a:avLst>
              <a:gd name="adj" fmla="val 5000"/>
            </a:avLst>
          </a:prstGeom>
          <a:solidFill>
            <a:srgbClr val="E6EEF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djective bar">
            <a:extLst>
              <a:ext uri="{FF2B5EF4-FFF2-40B4-BE49-F238E27FC236}">
                <a16:creationId xmlns:a16="http://schemas.microsoft.com/office/drawing/2014/main" id="{8AC9EF5D-A375-56AB-9F61-63BB79FACA55}"/>
              </a:ext>
            </a:extLst>
          </p:cNvPr>
          <p:cNvSpPr/>
          <p:nvPr/>
        </p:nvSpPr>
        <p:spPr>
          <a:xfrm>
            <a:off x="609600" y="1742440"/>
            <a:ext cx="63500" cy="889000"/>
          </a:xfrm>
          <a:prstGeom prst="rect">
            <a:avLst/>
          </a:prstGeom>
          <a:solidFill>
            <a:srgbClr val="2B57C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djective head">
            <a:extLst>
              <a:ext uri="{FF2B5EF4-FFF2-40B4-BE49-F238E27FC236}">
                <a16:creationId xmlns:a16="http://schemas.microsoft.com/office/drawing/2014/main" id="{FC93E8D2-C7B1-DEF0-BF1E-8FDEE34F3A1A}"/>
              </a:ext>
            </a:extLst>
          </p:cNvPr>
          <p:cNvSpPr txBox="1"/>
          <p:nvPr/>
        </p:nvSpPr>
        <p:spPr>
          <a:xfrm>
            <a:off x="863600" y="1691640"/>
            <a:ext cx="4826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2B57C0"/>
                </a:solidFill>
                <a:latin typeface="Georgia" panose="02040502050405020303" pitchFamily="18" charset="0"/>
              </a:rPr>
              <a:t>Признаки прилагательного</a:t>
            </a:r>
          </a:p>
        </p:txBody>
      </p:sp>
      <p:sp>
        <p:nvSpPr>
          <p:cNvPr id="10" name="Adjective questions">
            <a:extLst>
              <a:ext uri="{FF2B5EF4-FFF2-40B4-BE49-F238E27FC236}">
                <a16:creationId xmlns:a16="http://schemas.microsoft.com/office/drawing/2014/main" id="{6E575B42-DBFB-3D6F-F8B9-6A570E94E6AB}"/>
              </a:ext>
            </a:extLst>
          </p:cNvPr>
          <p:cNvSpPr txBox="1"/>
          <p:nvPr/>
        </p:nvSpPr>
        <p:spPr>
          <a:xfrm>
            <a:off x="863600" y="2092960"/>
            <a:ext cx="4826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i="1" dirty="0">
                <a:solidFill>
                  <a:srgbClr val="2B57C0"/>
                </a:solidFill>
                <a:latin typeface="Georgia" panose="02040502050405020303" pitchFamily="18" charset="0"/>
              </a:rPr>
              <a:t>какой? какая? какое? какие?</a:t>
            </a:r>
          </a:p>
        </p:txBody>
      </p:sp>
      <p:sp>
        <p:nvSpPr>
          <p:cNvPr id="11" name="Changes">
            <a:extLst>
              <a:ext uri="{FF2B5EF4-FFF2-40B4-BE49-F238E27FC236}">
                <a16:creationId xmlns:a16="http://schemas.microsoft.com/office/drawing/2014/main" id="{55966982-D115-EE08-A665-215534B0164B}"/>
              </a:ext>
            </a:extLst>
          </p:cNvPr>
          <p:cNvSpPr txBox="1"/>
          <p:nvPr/>
        </p:nvSpPr>
        <p:spPr>
          <a:xfrm>
            <a:off x="863600" y="2484120"/>
            <a:ext cx="4826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2B57C0"/>
                </a:solidFill>
                <a:latin typeface="Segoe UI" panose="020B0502040204020203" pitchFamily="34" charset="0"/>
              </a:rPr>
              <a:t>Изменяется: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 </a:t>
            </a:r>
          </a:p>
          <a:p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по родам, числам и падежам.</a:t>
            </a:r>
          </a:p>
        </p:txBody>
      </p:sp>
      <p:sp>
        <p:nvSpPr>
          <p:cNvPr id="12" name="Short form">
            <a:extLst>
              <a:ext uri="{FF2B5EF4-FFF2-40B4-BE49-F238E27FC236}">
                <a16:creationId xmlns:a16="http://schemas.microsoft.com/office/drawing/2014/main" id="{C396889B-09E6-166B-9E0B-0711C5350738}"/>
              </a:ext>
            </a:extLst>
          </p:cNvPr>
          <p:cNvSpPr txBox="1"/>
          <p:nvPr/>
        </p:nvSpPr>
        <p:spPr>
          <a:xfrm>
            <a:off x="863600" y="3134360"/>
            <a:ext cx="48260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2B57C0"/>
                </a:solidFill>
                <a:latin typeface="Segoe UI" panose="020B0502040204020203" pitchFamily="34" charset="0"/>
              </a:rPr>
              <a:t>Имеет краткую форму: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 </a:t>
            </a:r>
          </a:p>
          <a:p>
            <a:r>
              <a:rPr lang="ru-RU" i="1" dirty="0">
                <a:solidFill>
                  <a:srgbClr val="23283A"/>
                </a:solidFill>
                <a:latin typeface="Georgia" panose="02040502050405020303" pitchFamily="18" charset="0"/>
              </a:rPr>
              <a:t>прочитанная книга — книга прочитана</a:t>
            </a:r>
          </a:p>
          <a:p>
            <a:r>
              <a:rPr lang="ru-RU" i="1" dirty="0">
                <a:solidFill>
                  <a:srgbClr val="23283A"/>
                </a:solidFill>
                <a:latin typeface="Georgia" panose="02040502050405020303" pitchFamily="18" charset="0"/>
              </a:rPr>
              <a:t>решённая задача — задача решена</a:t>
            </a:r>
          </a:p>
        </p:txBody>
      </p:sp>
      <p:sp>
        <p:nvSpPr>
          <p:cNvPr id="13" name="Verb card">
            <a:extLst>
              <a:ext uri="{FF2B5EF4-FFF2-40B4-BE49-F238E27FC236}">
                <a16:creationId xmlns:a16="http://schemas.microsoft.com/office/drawing/2014/main" id="{971D935A-61CA-117F-474A-9996A52F43C6}"/>
              </a:ext>
            </a:extLst>
          </p:cNvPr>
          <p:cNvSpPr/>
          <p:nvPr/>
        </p:nvSpPr>
        <p:spPr>
          <a:xfrm>
            <a:off x="6248400" y="1539240"/>
            <a:ext cx="5334000" cy="3129280"/>
          </a:xfrm>
          <a:prstGeom prst="roundRect">
            <a:avLst>
              <a:gd name="adj" fmla="val 5000"/>
            </a:avLst>
          </a:prstGeom>
          <a:solidFill>
            <a:srgbClr val="E2F1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Verb bar">
            <a:extLst>
              <a:ext uri="{FF2B5EF4-FFF2-40B4-BE49-F238E27FC236}">
                <a16:creationId xmlns:a16="http://schemas.microsoft.com/office/drawing/2014/main" id="{59F1734D-B856-2FCF-6CA0-2C3DC7A06154}"/>
              </a:ext>
            </a:extLst>
          </p:cNvPr>
          <p:cNvSpPr/>
          <p:nvPr/>
        </p:nvSpPr>
        <p:spPr>
          <a:xfrm>
            <a:off x="6248400" y="1742440"/>
            <a:ext cx="63500" cy="8890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Verb head">
            <a:extLst>
              <a:ext uri="{FF2B5EF4-FFF2-40B4-BE49-F238E27FC236}">
                <a16:creationId xmlns:a16="http://schemas.microsoft.com/office/drawing/2014/main" id="{B4E9AC1C-B972-67AC-E4A5-AFFA43E449AE}"/>
              </a:ext>
            </a:extLst>
          </p:cNvPr>
          <p:cNvSpPr txBox="1"/>
          <p:nvPr/>
        </p:nvSpPr>
        <p:spPr>
          <a:xfrm>
            <a:off x="6502400" y="1691640"/>
            <a:ext cx="4826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0B7F77"/>
                </a:solidFill>
                <a:latin typeface="Georgia" panose="02040502050405020303" pitchFamily="18" charset="0"/>
              </a:rPr>
              <a:t>Признаки глагола</a:t>
            </a:r>
          </a:p>
        </p:txBody>
      </p:sp>
      <p:sp>
        <p:nvSpPr>
          <p:cNvPr id="16" name="Action">
            <a:extLst>
              <a:ext uri="{FF2B5EF4-FFF2-40B4-BE49-F238E27FC236}">
                <a16:creationId xmlns:a16="http://schemas.microsoft.com/office/drawing/2014/main" id="{AC571A53-547B-0116-3CCA-C041237251ED}"/>
              </a:ext>
            </a:extLst>
          </p:cNvPr>
          <p:cNvSpPr txBox="1"/>
          <p:nvPr/>
        </p:nvSpPr>
        <p:spPr>
          <a:xfrm>
            <a:off x="6502400" y="2118360"/>
            <a:ext cx="4876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0B7F77"/>
                </a:solidFill>
                <a:latin typeface="Segoe UI" panose="020B0502040204020203" pitchFamily="34" charset="0"/>
              </a:rPr>
              <a:t>Обозначает действие: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 </a:t>
            </a:r>
          </a:p>
          <a:p>
            <a:r>
              <a:rPr lang="ru-RU" i="1" dirty="0">
                <a:solidFill>
                  <a:srgbClr val="23283A"/>
                </a:solidFill>
                <a:latin typeface="Georgia" panose="02040502050405020303" pitchFamily="18" charset="0"/>
              </a:rPr>
              <a:t>читающий, нарисованный.</a:t>
            </a:r>
          </a:p>
        </p:txBody>
      </p:sp>
      <p:sp>
        <p:nvSpPr>
          <p:cNvPr id="17" name="Verb features">
            <a:extLst>
              <a:ext uri="{FF2B5EF4-FFF2-40B4-BE49-F238E27FC236}">
                <a16:creationId xmlns:a16="http://schemas.microsoft.com/office/drawing/2014/main" id="{30901D09-1F72-CF3B-F1A5-79A430F73EC2}"/>
              </a:ext>
            </a:extLst>
          </p:cNvPr>
          <p:cNvSpPr txBox="1"/>
          <p:nvPr/>
        </p:nvSpPr>
        <p:spPr>
          <a:xfrm>
            <a:off x="6502400" y="2768600"/>
            <a:ext cx="48768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0B7F77"/>
                </a:solidFill>
                <a:latin typeface="Segoe UI" panose="020B0502040204020203" pitchFamily="34" charset="0"/>
              </a:rPr>
              <a:t>Имеет признаки глагола:</a:t>
            </a:r>
          </a:p>
          <a:p>
            <a:r>
              <a:rPr lang="ru-RU" b="1" dirty="0">
                <a:solidFill>
                  <a:srgbClr val="C3352B"/>
                </a:solidFill>
                <a:latin typeface="Segoe UI" panose="020B0502040204020203" pitchFamily="34" charset="0"/>
              </a:rPr>
              <a:t>Вид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 (</a:t>
            </a:r>
            <a:r>
              <a:rPr lang="ru-RU" dirty="0" err="1">
                <a:solidFill>
                  <a:srgbClr val="23283A"/>
                </a:solidFill>
                <a:latin typeface="Segoe UI" panose="020B0502040204020203" pitchFamily="34" charset="0"/>
              </a:rPr>
              <a:t>совер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. в.; </a:t>
            </a:r>
            <a:r>
              <a:rPr lang="ru-RU" dirty="0" err="1">
                <a:solidFill>
                  <a:srgbClr val="23283A"/>
                </a:solidFill>
                <a:latin typeface="Segoe UI" panose="020B0502040204020203" pitchFamily="34" charset="0"/>
              </a:rPr>
              <a:t>несовер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. в.)</a:t>
            </a:r>
          </a:p>
          <a:p>
            <a:r>
              <a:rPr lang="ru-RU" b="1" dirty="0">
                <a:solidFill>
                  <a:srgbClr val="2B57C0"/>
                </a:solidFill>
                <a:latin typeface="Segoe UI" panose="020B0502040204020203" pitchFamily="34" charset="0"/>
              </a:rPr>
              <a:t>Время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 (наст.; прош.)</a:t>
            </a:r>
          </a:p>
          <a:p>
            <a:r>
              <a:rPr lang="ru-RU" b="1" dirty="0">
                <a:solidFill>
                  <a:srgbClr val="7651B3"/>
                </a:solidFill>
                <a:latin typeface="Segoe UI" panose="020B0502040204020203" pitchFamily="34" charset="0"/>
              </a:rPr>
              <a:t>Возвратность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 (есть -</a:t>
            </a:r>
            <a:r>
              <a:rPr lang="ru-RU" dirty="0" err="1">
                <a:solidFill>
                  <a:srgbClr val="23283A"/>
                </a:solidFill>
                <a:latin typeface="Segoe UI" panose="020B0502040204020203" pitchFamily="34" charset="0"/>
              </a:rPr>
              <a:t>ся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; нет -</a:t>
            </a:r>
            <a:r>
              <a:rPr lang="ru-RU" dirty="0" err="1">
                <a:solidFill>
                  <a:srgbClr val="23283A"/>
                </a:solidFill>
                <a:latin typeface="Segoe UI" panose="020B0502040204020203" pitchFamily="34" charset="0"/>
              </a:rPr>
              <a:t>ся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) </a:t>
            </a:r>
          </a:p>
        </p:txBody>
      </p:sp>
      <p:sp>
        <p:nvSpPr>
          <p:cNvPr id="18" name="Dependent words">
            <a:extLst>
              <a:ext uri="{FF2B5EF4-FFF2-40B4-BE49-F238E27FC236}">
                <a16:creationId xmlns:a16="http://schemas.microsoft.com/office/drawing/2014/main" id="{B8BEDB09-3654-D875-5B76-0BFBA76BB1DE}"/>
              </a:ext>
            </a:extLst>
          </p:cNvPr>
          <p:cNvSpPr txBox="1"/>
          <p:nvPr/>
        </p:nvSpPr>
        <p:spPr>
          <a:xfrm>
            <a:off x="6502400" y="3967480"/>
            <a:ext cx="4876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Может иметь при себе зависимые слова </a:t>
            </a:r>
          </a:p>
          <a:p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(</a:t>
            </a:r>
            <a:r>
              <a:rPr lang="ru-RU" b="1" dirty="0">
                <a:solidFill>
                  <a:srgbClr val="7651B3"/>
                </a:solidFill>
                <a:latin typeface="Segoe UI" panose="020B0502040204020203" pitchFamily="34" charset="0"/>
              </a:rPr>
              <a:t>образует причастный оборот</a:t>
            </a:r>
            <a:r>
              <a:rPr lang="ru-RU" dirty="0">
                <a:solidFill>
                  <a:srgbClr val="23283A"/>
                </a:solidFill>
                <a:latin typeface="Segoe UI" panose="020B0502040204020203" pitchFamily="34" charset="0"/>
              </a:rPr>
              <a:t>).</a:t>
            </a:r>
          </a:p>
        </p:txBody>
      </p:sp>
      <p:sp>
        <p:nvSpPr>
          <p:cNvPr id="19" name="In sentence">
            <a:extLst>
              <a:ext uri="{FF2B5EF4-FFF2-40B4-BE49-F238E27FC236}">
                <a16:creationId xmlns:a16="http://schemas.microsoft.com/office/drawing/2014/main" id="{B512D3A7-1DBB-D95E-9745-DE651891F9D8}"/>
              </a:ext>
            </a:extLst>
          </p:cNvPr>
          <p:cNvSpPr txBox="1"/>
          <p:nvPr/>
        </p:nvSpPr>
        <p:spPr>
          <a:xfrm>
            <a:off x="4191000" y="4820920"/>
            <a:ext cx="3810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b="1" dirty="0">
                <a:solidFill>
                  <a:srgbClr val="1F3768"/>
                </a:solidFill>
                <a:latin typeface="Georgia" panose="02040502050405020303" pitchFamily="18" charset="0"/>
              </a:rPr>
              <a:t>В предложении</a:t>
            </a:r>
          </a:p>
        </p:txBody>
      </p:sp>
      <p:cxnSp>
        <p:nvCxnSpPr>
          <p:cNvPr id="20" name="Arrow">
            <a:extLst>
              <a:ext uri="{FF2B5EF4-FFF2-40B4-BE49-F238E27FC236}">
                <a16:creationId xmlns:a16="http://schemas.microsoft.com/office/drawing/2014/main" id="{27B70C94-A7A7-8D1C-8446-03A744A567C9}"/>
              </a:ext>
            </a:extLst>
          </p:cNvPr>
          <p:cNvCxnSpPr/>
          <p:nvPr/>
        </p:nvCxnSpPr>
        <p:spPr>
          <a:xfrm flipH="1">
            <a:off x="3810000" y="5166360"/>
            <a:ext cx="1651000" cy="254000"/>
          </a:xfrm>
          <a:prstGeom prst="line">
            <a:avLst/>
          </a:prstGeom>
          <a:ln w="19050">
            <a:solidFill>
              <a:srgbClr val="1F376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Arrow">
            <a:extLst>
              <a:ext uri="{FF2B5EF4-FFF2-40B4-BE49-F238E27FC236}">
                <a16:creationId xmlns:a16="http://schemas.microsoft.com/office/drawing/2014/main" id="{D3F2BF61-217E-20CF-43F5-CFC218138065}"/>
              </a:ext>
            </a:extLst>
          </p:cNvPr>
          <p:cNvCxnSpPr/>
          <p:nvPr/>
        </p:nvCxnSpPr>
        <p:spPr>
          <a:xfrm>
            <a:off x="6731000" y="5166360"/>
            <a:ext cx="1651000" cy="254000"/>
          </a:xfrm>
          <a:prstGeom prst="line">
            <a:avLst/>
          </a:prstGeom>
          <a:ln w="19050">
            <a:solidFill>
              <a:srgbClr val="1F376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ttribute card">
            <a:extLst>
              <a:ext uri="{FF2B5EF4-FFF2-40B4-BE49-F238E27FC236}">
                <a16:creationId xmlns:a16="http://schemas.microsoft.com/office/drawing/2014/main" id="{CE93D98C-2926-5856-6F6F-788DC32AA283}"/>
              </a:ext>
            </a:extLst>
          </p:cNvPr>
          <p:cNvSpPr/>
          <p:nvPr/>
        </p:nvSpPr>
        <p:spPr>
          <a:xfrm>
            <a:off x="2489200" y="5445760"/>
            <a:ext cx="2667000" cy="787400"/>
          </a:xfrm>
          <a:prstGeom prst="roundRect">
            <a:avLst>
              <a:gd name="adj" fmla="val 20000"/>
            </a:avLst>
          </a:prstGeom>
          <a:solidFill>
            <a:srgbClr val="EFE8FA"/>
          </a:solidFill>
          <a:ln w="9525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Predicate card">
            <a:extLst>
              <a:ext uri="{FF2B5EF4-FFF2-40B4-BE49-F238E27FC236}">
                <a16:creationId xmlns:a16="http://schemas.microsoft.com/office/drawing/2014/main" id="{93A9E79B-BBCC-3E10-1EC6-046221C53A8B}"/>
              </a:ext>
            </a:extLst>
          </p:cNvPr>
          <p:cNvSpPr/>
          <p:nvPr/>
        </p:nvSpPr>
        <p:spPr>
          <a:xfrm>
            <a:off x="7061200" y="5445760"/>
            <a:ext cx="2667000" cy="787400"/>
          </a:xfrm>
          <a:prstGeom prst="roundRect">
            <a:avLst>
              <a:gd name="adj" fmla="val 20000"/>
            </a:avLst>
          </a:prstGeom>
          <a:solidFill>
            <a:srgbClr val="FCE7DD"/>
          </a:solidFill>
          <a:ln w="9525">
            <a:solidFill>
              <a:srgbClr val="E054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ttribute">
            <a:extLst>
              <a:ext uri="{FF2B5EF4-FFF2-40B4-BE49-F238E27FC236}">
                <a16:creationId xmlns:a16="http://schemas.microsoft.com/office/drawing/2014/main" id="{9FA23D59-49AA-54B1-33AF-4B875F937A08}"/>
              </a:ext>
            </a:extLst>
          </p:cNvPr>
          <p:cNvSpPr txBox="1"/>
          <p:nvPr/>
        </p:nvSpPr>
        <p:spPr>
          <a:xfrm>
            <a:off x="2489200" y="5521960"/>
            <a:ext cx="2667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7651B3"/>
                </a:solidFill>
                <a:latin typeface="Segoe UI" panose="020B0502040204020203" pitchFamily="34" charset="0"/>
              </a:rPr>
              <a:t>определением</a:t>
            </a:r>
          </a:p>
        </p:txBody>
      </p:sp>
      <p:sp>
        <p:nvSpPr>
          <p:cNvPr id="25" name="Full form">
            <a:extLst>
              <a:ext uri="{FF2B5EF4-FFF2-40B4-BE49-F238E27FC236}">
                <a16:creationId xmlns:a16="http://schemas.microsoft.com/office/drawing/2014/main" id="{613D4229-95E6-51D1-AED5-9410A079CCEC}"/>
              </a:ext>
            </a:extLst>
          </p:cNvPr>
          <p:cNvSpPr txBox="1"/>
          <p:nvPr/>
        </p:nvSpPr>
        <p:spPr>
          <a:xfrm>
            <a:off x="2489200" y="5852160"/>
            <a:ext cx="26670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700" dirty="0">
                <a:solidFill>
                  <a:srgbClr val="545B6E"/>
                </a:solidFill>
                <a:latin typeface="Segoe UI" panose="020B0502040204020203" pitchFamily="34" charset="0"/>
              </a:rPr>
              <a:t>полная форма</a:t>
            </a:r>
          </a:p>
        </p:txBody>
      </p:sp>
      <p:sp>
        <p:nvSpPr>
          <p:cNvPr id="26" name="Predicate">
            <a:extLst>
              <a:ext uri="{FF2B5EF4-FFF2-40B4-BE49-F238E27FC236}">
                <a16:creationId xmlns:a16="http://schemas.microsoft.com/office/drawing/2014/main" id="{BBAC8B97-5D71-7F82-1035-04AF94886530}"/>
              </a:ext>
            </a:extLst>
          </p:cNvPr>
          <p:cNvSpPr txBox="1"/>
          <p:nvPr/>
        </p:nvSpPr>
        <p:spPr>
          <a:xfrm>
            <a:off x="7061200" y="5521960"/>
            <a:ext cx="2667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E0542A"/>
                </a:solidFill>
                <a:latin typeface="Segoe UI" panose="020B0502040204020203" pitchFamily="34" charset="0"/>
              </a:rPr>
              <a:t>сказуемым</a:t>
            </a:r>
          </a:p>
        </p:txBody>
      </p:sp>
      <p:sp>
        <p:nvSpPr>
          <p:cNvPr id="27" name="Short form label">
            <a:extLst>
              <a:ext uri="{FF2B5EF4-FFF2-40B4-BE49-F238E27FC236}">
                <a16:creationId xmlns:a16="http://schemas.microsoft.com/office/drawing/2014/main" id="{E92D4E0A-84C8-D2FB-51BA-D4D8FD7A1174}"/>
              </a:ext>
            </a:extLst>
          </p:cNvPr>
          <p:cNvSpPr txBox="1"/>
          <p:nvPr/>
        </p:nvSpPr>
        <p:spPr>
          <a:xfrm>
            <a:off x="7061200" y="5852160"/>
            <a:ext cx="26670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700" dirty="0">
                <a:solidFill>
                  <a:srgbClr val="545B6E"/>
                </a:solidFill>
                <a:latin typeface="Segoe UI" panose="020B0502040204020203" pitchFamily="34" charset="0"/>
              </a:rPr>
              <a:t>краткая форма</a:t>
            </a:r>
          </a:p>
        </p:txBody>
      </p:sp>
      <p:sp>
        <p:nvSpPr>
          <p:cNvPr id="28" name="Folio">
            <a:extLst>
              <a:ext uri="{FF2B5EF4-FFF2-40B4-BE49-F238E27FC236}">
                <a16:creationId xmlns:a16="http://schemas.microsoft.com/office/drawing/2014/main" id="{ED611249-98B6-D1F9-5180-746E5E8F2196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3</a:t>
            </a:r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FDEA6908-99CC-38F6-C27A-2C8DB32A446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161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5275696F-230B-83AD-9704-35844A70ACD8}"/>
              </a:ext>
            </a:extLst>
          </p:cNvPr>
          <p:cNvSpPr txBox="1"/>
          <p:nvPr/>
        </p:nvSpPr>
        <p:spPr>
          <a:xfrm>
            <a:off x="609600" y="3556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3600" b="1" dirty="0">
                <a:solidFill>
                  <a:srgbClr val="1F3768"/>
                </a:solidFill>
                <a:latin typeface="Georgia" panose="02040502050405020303" pitchFamily="18" charset="0"/>
              </a:rPr>
              <a:t>На какие вопросы отвечает причастие?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54B4E1AF-D7D3-B555-A3E8-539F244D02CD}"/>
              </a:ext>
            </a:extLst>
          </p:cNvPr>
          <p:cNvSpPr/>
          <p:nvPr/>
        </p:nvSpPr>
        <p:spPr>
          <a:xfrm>
            <a:off x="5334000" y="991108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A4613DAF-488F-D7BF-BE89-761AEE5C8F51}"/>
              </a:ext>
            </a:extLst>
          </p:cNvPr>
          <p:cNvSpPr/>
          <p:nvPr/>
        </p:nvSpPr>
        <p:spPr>
          <a:xfrm>
            <a:off x="5867400" y="991108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72CFAF14-4805-73D4-DE05-CB339E3545DB}"/>
              </a:ext>
            </a:extLst>
          </p:cNvPr>
          <p:cNvSpPr/>
          <p:nvPr/>
        </p:nvSpPr>
        <p:spPr>
          <a:xfrm>
            <a:off x="6400800" y="991108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djective branch">
            <a:extLst>
              <a:ext uri="{FF2B5EF4-FFF2-40B4-BE49-F238E27FC236}">
                <a16:creationId xmlns:a16="http://schemas.microsoft.com/office/drawing/2014/main" id="{045F40A1-E487-E3E5-1323-83493A41CED0}"/>
              </a:ext>
            </a:extLst>
          </p:cNvPr>
          <p:cNvSpPr/>
          <p:nvPr/>
        </p:nvSpPr>
        <p:spPr>
          <a:xfrm>
            <a:off x="609600" y="1320800"/>
            <a:ext cx="5080000" cy="1905000"/>
          </a:xfrm>
          <a:prstGeom prst="roundRect">
            <a:avLst>
              <a:gd name="adj" fmla="val 6000"/>
            </a:avLst>
          </a:prstGeom>
          <a:solidFill>
            <a:srgbClr val="E6EEF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s adjective">
            <a:extLst>
              <a:ext uri="{FF2B5EF4-FFF2-40B4-BE49-F238E27FC236}">
                <a16:creationId xmlns:a16="http://schemas.microsoft.com/office/drawing/2014/main" id="{B041EA47-11E8-EBC9-B9F8-21752B662289}"/>
              </a:ext>
            </a:extLst>
          </p:cNvPr>
          <p:cNvSpPr txBox="1"/>
          <p:nvPr/>
        </p:nvSpPr>
        <p:spPr>
          <a:xfrm>
            <a:off x="838200" y="1473200"/>
            <a:ext cx="462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500" b="1" dirty="0">
                <a:solidFill>
                  <a:srgbClr val="2B57C0"/>
                </a:solidFill>
                <a:latin typeface="Georgia" panose="02040502050405020303" pitchFamily="18" charset="0"/>
              </a:rPr>
              <a:t>Вопрос как к прилагательному</a:t>
            </a:r>
          </a:p>
        </p:txBody>
      </p:sp>
      <p:sp>
        <p:nvSpPr>
          <p:cNvPr id="9" name="Adj questions">
            <a:extLst>
              <a:ext uri="{FF2B5EF4-FFF2-40B4-BE49-F238E27FC236}">
                <a16:creationId xmlns:a16="http://schemas.microsoft.com/office/drawing/2014/main" id="{A2F5535F-9E15-E981-B597-0FDDB6824D05}"/>
              </a:ext>
            </a:extLst>
          </p:cNvPr>
          <p:cNvSpPr txBox="1"/>
          <p:nvPr/>
        </p:nvSpPr>
        <p:spPr>
          <a:xfrm>
            <a:off x="838200" y="2387600"/>
            <a:ext cx="462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300" i="1" dirty="0">
                <a:solidFill>
                  <a:srgbClr val="23283A"/>
                </a:solidFill>
                <a:latin typeface="Georgia" panose="02040502050405020303" pitchFamily="18" charset="0"/>
              </a:rPr>
              <a:t>Какой? Какая? Какое? Какие?</a:t>
            </a:r>
          </a:p>
        </p:txBody>
      </p:sp>
      <p:sp>
        <p:nvSpPr>
          <p:cNvPr id="10" name="Verb branch">
            <a:extLst>
              <a:ext uri="{FF2B5EF4-FFF2-40B4-BE49-F238E27FC236}">
                <a16:creationId xmlns:a16="http://schemas.microsoft.com/office/drawing/2014/main" id="{352933E0-FFA1-A970-E3F7-E973852B10F2}"/>
              </a:ext>
            </a:extLst>
          </p:cNvPr>
          <p:cNvSpPr/>
          <p:nvPr/>
        </p:nvSpPr>
        <p:spPr>
          <a:xfrm>
            <a:off x="6502400" y="1320800"/>
            <a:ext cx="5080000" cy="2692400"/>
          </a:xfrm>
          <a:prstGeom prst="roundRect">
            <a:avLst>
              <a:gd name="adj" fmla="val 6000"/>
            </a:avLst>
          </a:prstGeom>
          <a:solidFill>
            <a:srgbClr val="E2F1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s verb">
            <a:extLst>
              <a:ext uri="{FF2B5EF4-FFF2-40B4-BE49-F238E27FC236}">
                <a16:creationId xmlns:a16="http://schemas.microsoft.com/office/drawing/2014/main" id="{470E4DF7-6DFA-F1CB-A4A4-09B6B3CD5150}"/>
              </a:ext>
            </a:extLst>
          </p:cNvPr>
          <p:cNvSpPr txBox="1"/>
          <p:nvPr/>
        </p:nvSpPr>
        <p:spPr>
          <a:xfrm>
            <a:off x="6731000" y="1473200"/>
            <a:ext cx="4622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500" b="1" dirty="0">
                <a:solidFill>
                  <a:srgbClr val="0B7F77"/>
                </a:solidFill>
                <a:latin typeface="Georgia" panose="02040502050405020303" pitchFamily="18" charset="0"/>
              </a:rPr>
              <a:t>Вопрос как к глаголу</a:t>
            </a:r>
          </a:p>
        </p:txBody>
      </p:sp>
      <p:sp>
        <p:nvSpPr>
          <p:cNvPr id="12" name="Present">
            <a:extLst>
              <a:ext uri="{FF2B5EF4-FFF2-40B4-BE49-F238E27FC236}">
                <a16:creationId xmlns:a16="http://schemas.microsoft.com/office/drawing/2014/main" id="{C88EDA82-72BF-8EBE-4CBE-086B10E20C82}"/>
              </a:ext>
            </a:extLst>
          </p:cNvPr>
          <p:cNvSpPr txBox="1"/>
          <p:nvPr/>
        </p:nvSpPr>
        <p:spPr>
          <a:xfrm>
            <a:off x="6731000" y="2006600"/>
            <a:ext cx="22352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b="1" dirty="0">
                <a:solidFill>
                  <a:srgbClr val="545B6E"/>
                </a:solidFill>
                <a:latin typeface="Segoe UI" panose="020B0502040204020203" pitchFamily="34" charset="0"/>
              </a:rPr>
              <a:t>Для настоящего времени</a:t>
            </a:r>
          </a:p>
        </p:txBody>
      </p:sp>
      <p:sp>
        <p:nvSpPr>
          <p:cNvPr id="13" name="Q present">
            <a:extLst>
              <a:ext uri="{FF2B5EF4-FFF2-40B4-BE49-F238E27FC236}">
                <a16:creationId xmlns:a16="http://schemas.microsoft.com/office/drawing/2014/main" id="{AD232402-CC15-A980-69A5-E3BD72F9AD9E}"/>
              </a:ext>
            </a:extLst>
          </p:cNvPr>
          <p:cNvSpPr txBox="1"/>
          <p:nvPr/>
        </p:nvSpPr>
        <p:spPr>
          <a:xfrm>
            <a:off x="6731000" y="2616200"/>
            <a:ext cx="2235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i="1" dirty="0">
                <a:solidFill>
                  <a:srgbClr val="23283A"/>
                </a:solidFill>
                <a:latin typeface="Georgia" panose="02040502050405020303" pitchFamily="18" charset="0"/>
              </a:rPr>
              <a:t>Что делающий?</a:t>
            </a:r>
          </a:p>
        </p:txBody>
      </p:sp>
      <p:sp>
        <p:nvSpPr>
          <p:cNvPr id="14" name="Past">
            <a:extLst>
              <a:ext uri="{FF2B5EF4-FFF2-40B4-BE49-F238E27FC236}">
                <a16:creationId xmlns:a16="http://schemas.microsoft.com/office/drawing/2014/main" id="{4BB9D659-9A97-906E-44E5-3793312D3E06}"/>
              </a:ext>
            </a:extLst>
          </p:cNvPr>
          <p:cNvSpPr txBox="1"/>
          <p:nvPr/>
        </p:nvSpPr>
        <p:spPr>
          <a:xfrm>
            <a:off x="9118600" y="2006600"/>
            <a:ext cx="22352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b="1" dirty="0">
                <a:solidFill>
                  <a:srgbClr val="545B6E"/>
                </a:solidFill>
                <a:latin typeface="Segoe UI" panose="020B0502040204020203" pitchFamily="34" charset="0"/>
              </a:rPr>
              <a:t>Для прошедшего времени</a:t>
            </a:r>
          </a:p>
        </p:txBody>
      </p:sp>
      <p:sp>
        <p:nvSpPr>
          <p:cNvPr id="15" name="Q past">
            <a:extLst>
              <a:ext uri="{FF2B5EF4-FFF2-40B4-BE49-F238E27FC236}">
                <a16:creationId xmlns:a16="http://schemas.microsoft.com/office/drawing/2014/main" id="{C2229CE8-8FF8-2496-6E1B-3B07E2DCE6E6}"/>
              </a:ext>
            </a:extLst>
          </p:cNvPr>
          <p:cNvSpPr txBox="1"/>
          <p:nvPr/>
        </p:nvSpPr>
        <p:spPr>
          <a:xfrm>
            <a:off x="9118600" y="2616200"/>
            <a:ext cx="2235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i="1" dirty="0">
                <a:solidFill>
                  <a:srgbClr val="23283A"/>
                </a:solidFill>
                <a:latin typeface="Georgia" panose="02040502050405020303" pitchFamily="18" charset="0"/>
              </a:rPr>
              <a:t>Что делавший?</a:t>
            </a:r>
          </a:p>
        </p:txBody>
      </p:sp>
      <p:cxnSp>
        <p:nvCxnSpPr>
          <p:cNvPr id="16" name="Divider">
            <a:extLst>
              <a:ext uri="{FF2B5EF4-FFF2-40B4-BE49-F238E27FC236}">
                <a16:creationId xmlns:a16="http://schemas.microsoft.com/office/drawing/2014/main" id="{8B3E0F54-6709-D6A8-1D5B-E95BD1D12DB9}"/>
              </a:ext>
            </a:extLst>
          </p:cNvPr>
          <p:cNvCxnSpPr/>
          <p:nvPr/>
        </p:nvCxnSpPr>
        <p:spPr>
          <a:xfrm>
            <a:off x="9042400" y="2057400"/>
            <a:ext cx="0" cy="965200"/>
          </a:xfrm>
          <a:prstGeom prst="line">
            <a:avLst/>
          </a:prstGeom>
          <a:ln w="9525">
            <a:solidFill>
              <a:srgbClr val="0B7F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xample pill">
            <a:extLst>
              <a:ext uri="{FF2B5EF4-FFF2-40B4-BE49-F238E27FC236}">
                <a16:creationId xmlns:a16="http://schemas.microsoft.com/office/drawing/2014/main" id="{A1DA82A2-50C3-A676-13E5-8B50183577B3}"/>
              </a:ext>
            </a:extLst>
          </p:cNvPr>
          <p:cNvSpPr/>
          <p:nvPr/>
        </p:nvSpPr>
        <p:spPr>
          <a:xfrm>
            <a:off x="3429000" y="4038600"/>
            <a:ext cx="5334000" cy="787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Defined word marker">
            <a:extLst>
              <a:ext uri="{FF2B5EF4-FFF2-40B4-BE49-F238E27FC236}">
                <a16:creationId xmlns:a16="http://schemas.microsoft.com/office/drawing/2014/main" id="{012401A6-35D9-E03F-DA9B-C21F1AB8DCEF}"/>
              </a:ext>
            </a:extLst>
          </p:cNvPr>
          <p:cNvSpPr/>
          <p:nvPr/>
        </p:nvSpPr>
        <p:spPr>
          <a:xfrm>
            <a:off x="6737350" y="4224020"/>
            <a:ext cx="1819339" cy="441960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xample">
            <a:extLst>
              <a:ext uri="{FF2B5EF4-FFF2-40B4-BE49-F238E27FC236}">
                <a16:creationId xmlns:a16="http://schemas.microsoft.com/office/drawing/2014/main" id="{112EE685-B0FC-4838-C888-EC1712AC45A6}"/>
              </a:ext>
            </a:extLst>
          </p:cNvPr>
          <p:cNvSpPr txBox="1"/>
          <p:nvPr/>
        </p:nvSpPr>
        <p:spPr>
          <a:xfrm>
            <a:off x="3429000" y="4038600"/>
            <a:ext cx="5334000" cy="787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3400" b="1" i="1" dirty="0">
                <a:solidFill>
                  <a:srgbClr val="C3352B"/>
                </a:solidFill>
                <a:latin typeface="Georgia" panose="02040502050405020303" pitchFamily="18" charset="0"/>
              </a:rPr>
              <a:t>Прыгающий</a:t>
            </a:r>
            <a:r>
              <a:rPr lang="ru-RU" sz="3400" i="1" dirty="0">
                <a:solidFill>
                  <a:srgbClr val="23283A"/>
                </a:solidFill>
                <a:latin typeface="Georgia" panose="02040502050405020303" pitchFamily="18" charset="0"/>
              </a:rPr>
              <a:t> мальчик</a:t>
            </a:r>
          </a:p>
        </p:txBody>
      </p:sp>
      <p:cxnSp>
        <p:nvCxnSpPr>
          <p:cNvPr id="20" name="Arrow">
            <a:extLst>
              <a:ext uri="{FF2B5EF4-FFF2-40B4-BE49-F238E27FC236}">
                <a16:creationId xmlns:a16="http://schemas.microsoft.com/office/drawing/2014/main" id="{834D224B-A478-48D1-0B6B-8E13DBD2D08D}"/>
              </a:ext>
            </a:extLst>
          </p:cNvPr>
          <p:cNvCxnSpPr/>
          <p:nvPr/>
        </p:nvCxnSpPr>
        <p:spPr>
          <a:xfrm>
            <a:off x="3175000" y="3225800"/>
            <a:ext cx="1397000" cy="787400"/>
          </a:xfrm>
          <a:prstGeom prst="line">
            <a:avLst/>
          </a:prstGeom>
          <a:ln w="19050">
            <a:solidFill>
              <a:srgbClr val="2B57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Arrow">
            <a:extLst>
              <a:ext uri="{FF2B5EF4-FFF2-40B4-BE49-F238E27FC236}">
                <a16:creationId xmlns:a16="http://schemas.microsoft.com/office/drawing/2014/main" id="{92C92112-C1B2-5755-4E21-4A9C65EA0820}"/>
              </a:ext>
            </a:extLst>
          </p:cNvPr>
          <p:cNvCxnSpPr/>
          <p:nvPr/>
        </p:nvCxnSpPr>
        <p:spPr>
          <a:xfrm flipH="1">
            <a:off x="7874000" y="4013200"/>
            <a:ext cx="1168400" cy="177800"/>
          </a:xfrm>
          <a:prstGeom prst="line">
            <a:avLst/>
          </a:prstGeom>
          <a:ln w="19050">
            <a:solidFill>
              <a:srgbClr val="0B7F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Arrow">
            <a:extLst>
              <a:ext uri="{FF2B5EF4-FFF2-40B4-BE49-F238E27FC236}">
                <a16:creationId xmlns:a16="http://schemas.microsoft.com/office/drawing/2014/main" id="{A90370F3-3C18-A261-1052-BA1021B4EB1F}"/>
              </a:ext>
            </a:extLst>
          </p:cNvPr>
          <p:cNvCxnSpPr/>
          <p:nvPr/>
        </p:nvCxnSpPr>
        <p:spPr>
          <a:xfrm flipH="1">
            <a:off x="3302000" y="4851400"/>
            <a:ext cx="1524000" cy="584200"/>
          </a:xfrm>
          <a:prstGeom prst="line">
            <a:avLst/>
          </a:prstGeom>
          <a:ln w="19050">
            <a:solidFill>
              <a:srgbClr val="2B57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Arrow">
            <a:extLst>
              <a:ext uri="{FF2B5EF4-FFF2-40B4-BE49-F238E27FC236}">
                <a16:creationId xmlns:a16="http://schemas.microsoft.com/office/drawing/2014/main" id="{7B1B1598-930E-59F3-E164-06253C4690E8}"/>
              </a:ext>
            </a:extLst>
          </p:cNvPr>
          <p:cNvCxnSpPr/>
          <p:nvPr/>
        </p:nvCxnSpPr>
        <p:spPr>
          <a:xfrm>
            <a:off x="7366000" y="4851400"/>
            <a:ext cx="1524000" cy="584200"/>
          </a:xfrm>
          <a:prstGeom prst="line">
            <a:avLst/>
          </a:prstGeom>
          <a:ln w="19050">
            <a:solidFill>
              <a:srgbClr val="0B7F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nswer adj">
            <a:extLst>
              <a:ext uri="{FF2B5EF4-FFF2-40B4-BE49-F238E27FC236}">
                <a16:creationId xmlns:a16="http://schemas.microsoft.com/office/drawing/2014/main" id="{3ADFD1F3-CED8-C276-2AB8-940E50691F1A}"/>
              </a:ext>
            </a:extLst>
          </p:cNvPr>
          <p:cNvSpPr txBox="1"/>
          <p:nvPr/>
        </p:nvSpPr>
        <p:spPr>
          <a:xfrm>
            <a:off x="609600" y="5486400"/>
            <a:ext cx="5080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i="1" dirty="0">
                <a:solidFill>
                  <a:srgbClr val="2B57C0"/>
                </a:solidFill>
                <a:latin typeface="Georgia" panose="02040502050405020303" pitchFamily="18" charset="0"/>
              </a:rPr>
              <a:t>Какой?</a:t>
            </a:r>
            <a:r>
              <a:rPr lang="ru-RU" sz="2600" dirty="0">
                <a:solidFill>
                  <a:srgbClr val="23283A"/>
                </a:solidFill>
                <a:latin typeface="Georgia" panose="02040502050405020303" pitchFamily="18" charset="0"/>
              </a:rPr>
              <a:t> — </a:t>
            </a:r>
            <a:r>
              <a:rPr lang="ru-RU" sz="2600" b="1" dirty="0">
                <a:solidFill>
                  <a:srgbClr val="C3352B"/>
                </a:solidFill>
                <a:latin typeface="Georgia" panose="02040502050405020303" pitchFamily="18" charset="0"/>
              </a:rPr>
              <a:t>прыгающий</a:t>
            </a:r>
          </a:p>
        </p:txBody>
      </p:sp>
      <p:sp>
        <p:nvSpPr>
          <p:cNvPr id="25" name="Answer verb">
            <a:extLst>
              <a:ext uri="{FF2B5EF4-FFF2-40B4-BE49-F238E27FC236}">
                <a16:creationId xmlns:a16="http://schemas.microsoft.com/office/drawing/2014/main" id="{2EF42F90-7075-E0CE-4913-C8765277E98E}"/>
              </a:ext>
            </a:extLst>
          </p:cNvPr>
          <p:cNvSpPr txBox="1"/>
          <p:nvPr/>
        </p:nvSpPr>
        <p:spPr>
          <a:xfrm>
            <a:off x="6096000" y="5486400"/>
            <a:ext cx="54864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i="1" dirty="0">
                <a:solidFill>
                  <a:srgbClr val="0B7F77"/>
                </a:solidFill>
                <a:latin typeface="Georgia" panose="02040502050405020303" pitchFamily="18" charset="0"/>
              </a:rPr>
              <a:t>Что делающий?</a:t>
            </a:r>
            <a:r>
              <a:rPr lang="ru-RU" sz="2600" dirty="0">
                <a:solidFill>
                  <a:srgbClr val="23283A"/>
                </a:solidFill>
                <a:latin typeface="Georgia" panose="02040502050405020303" pitchFamily="18" charset="0"/>
              </a:rPr>
              <a:t> — </a:t>
            </a:r>
            <a:r>
              <a:rPr lang="ru-RU" sz="2600" b="1" dirty="0">
                <a:solidFill>
                  <a:srgbClr val="C3352B"/>
                </a:solidFill>
                <a:latin typeface="Georgia" panose="02040502050405020303" pitchFamily="18" charset="0"/>
              </a:rPr>
              <a:t>прыгающий</a:t>
            </a:r>
          </a:p>
        </p:txBody>
      </p:sp>
      <p:sp>
        <p:nvSpPr>
          <p:cNvPr id="26" name="Folio">
            <a:extLst>
              <a:ext uri="{FF2B5EF4-FFF2-40B4-BE49-F238E27FC236}">
                <a16:creationId xmlns:a16="http://schemas.microsoft.com/office/drawing/2014/main" id="{A7B96890-EFF4-C041-5A54-F283E83297B5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4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BDD9F4E5-BF98-D793-7C5A-2B61557D127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712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848A44A-94FC-2546-3F33-EF60BD4AB833}"/>
              </a:ext>
            </a:extLst>
          </p:cNvPr>
          <p:cNvSpPr txBox="1"/>
          <p:nvPr/>
        </p:nvSpPr>
        <p:spPr>
          <a:xfrm>
            <a:off x="609600" y="381000"/>
            <a:ext cx="10972800" cy="5501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800" b="1" dirty="0">
                <a:solidFill>
                  <a:srgbClr val="1F3768"/>
                </a:solidFill>
                <a:latin typeface="Georgia" panose="02040502050405020303" pitchFamily="18" charset="0"/>
              </a:rPr>
              <a:t>Определяемое слово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83052DD8-B89A-FA03-312D-43E3959EC08A}"/>
              </a:ext>
            </a:extLst>
          </p:cNvPr>
          <p:cNvSpPr/>
          <p:nvPr/>
        </p:nvSpPr>
        <p:spPr>
          <a:xfrm>
            <a:off x="609600" y="1045464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F1369240-1B16-8D1F-087F-06B28EDF8177}"/>
              </a:ext>
            </a:extLst>
          </p:cNvPr>
          <p:cNvSpPr/>
          <p:nvPr/>
        </p:nvSpPr>
        <p:spPr>
          <a:xfrm>
            <a:off x="1143000" y="1045464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59EEA887-8312-9C09-C903-6D6746BD1707}"/>
              </a:ext>
            </a:extLst>
          </p:cNvPr>
          <p:cNvSpPr/>
          <p:nvPr/>
        </p:nvSpPr>
        <p:spPr>
          <a:xfrm>
            <a:off x="1676400" y="1045464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Definition card">
            <a:extLst>
              <a:ext uri="{FF2B5EF4-FFF2-40B4-BE49-F238E27FC236}">
                <a16:creationId xmlns:a16="http://schemas.microsoft.com/office/drawing/2014/main" id="{39CA5DE5-32C8-B3A9-3F35-13B1C8C88764}"/>
              </a:ext>
            </a:extLst>
          </p:cNvPr>
          <p:cNvSpPr/>
          <p:nvPr/>
        </p:nvSpPr>
        <p:spPr>
          <a:xfrm>
            <a:off x="609600" y="1270000"/>
            <a:ext cx="10972800" cy="1407160"/>
          </a:xfrm>
          <a:prstGeom prst="roundRect">
            <a:avLst>
              <a:gd name="adj" fmla="val 6000"/>
            </a:avLst>
          </a:prstGeom>
          <a:solidFill>
            <a:srgbClr val="FFF3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efinition">
            <a:extLst>
              <a:ext uri="{FF2B5EF4-FFF2-40B4-BE49-F238E27FC236}">
                <a16:creationId xmlns:a16="http://schemas.microsoft.com/office/drawing/2014/main" id="{02FB4667-4999-D378-478C-B72445AB34B7}"/>
              </a:ext>
            </a:extLst>
          </p:cNvPr>
          <p:cNvSpPr txBox="1"/>
          <p:nvPr/>
        </p:nvSpPr>
        <p:spPr>
          <a:xfrm>
            <a:off x="889000" y="1447800"/>
            <a:ext cx="10490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06A00"/>
                </a:solidFill>
                <a:latin typeface="Segoe UI" panose="020B0502040204020203" pitchFamily="34" charset="0"/>
              </a:rPr>
              <a:t>Определяемое слово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 – это слово (обычно существительное или местоимение), к которому относится причастный оборот и от которого мы задаём к нему вопрос.</a:t>
            </a:r>
          </a:p>
        </p:txBody>
      </p:sp>
      <p:sp>
        <p:nvSpPr>
          <p:cNvPr id="9" name="Definition bar">
            <a:extLst>
              <a:ext uri="{FF2B5EF4-FFF2-40B4-BE49-F238E27FC236}">
                <a16:creationId xmlns:a16="http://schemas.microsoft.com/office/drawing/2014/main" id="{EC5B6E38-F061-7522-9D54-0970838CB1E8}"/>
              </a:ext>
            </a:extLst>
          </p:cNvPr>
          <p:cNvSpPr/>
          <p:nvPr/>
        </p:nvSpPr>
        <p:spPr>
          <a:xfrm>
            <a:off x="711200" y="1397000"/>
            <a:ext cx="50800" cy="115316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lgorithm head">
            <a:extLst>
              <a:ext uri="{FF2B5EF4-FFF2-40B4-BE49-F238E27FC236}">
                <a16:creationId xmlns:a16="http://schemas.microsoft.com/office/drawing/2014/main" id="{A64D55C0-A777-D12F-A26F-568995EE85E3}"/>
              </a:ext>
            </a:extLst>
          </p:cNvPr>
          <p:cNvSpPr txBox="1"/>
          <p:nvPr/>
        </p:nvSpPr>
        <p:spPr>
          <a:xfrm>
            <a:off x="609600" y="2854960"/>
            <a:ext cx="2794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1F3768"/>
                </a:solidFill>
                <a:latin typeface="Georgia" panose="02040502050405020303" pitchFamily="18" charset="0"/>
              </a:rPr>
              <a:t>Алгоритм</a:t>
            </a:r>
          </a:p>
        </p:txBody>
      </p:sp>
      <p:sp>
        <p:nvSpPr>
          <p:cNvPr id="11" name="Algorithm">
            <a:extLst>
              <a:ext uri="{FF2B5EF4-FFF2-40B4-BE49-F238E27FC236}">
                <a16:creationId xmlns:a16="http://schemas.microsoft.com/office/drawing/2014/main" id="{D99C3FC6-33F9-6E99-F957-CFEDFBA06348}"/>
              </a:ext>
            </a:extLst>
          </p:cNvPr>
          <p:cNvSpPr txBox="1"/>
          <p:nvPr/>
        </p:nvSpPr>
        <p:spPr>
          <a:xfrm>
            <a:off x="609600" y="3337560"/>
            <a:ext cx="109728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Найдите в предложении причастие.</a:t>
            </a:r>
          </a:p>
          <a:p>
            <a:pPr marL="304800" indent="-304800">
              <a:spcAft>
                <a:spcPts val="6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Задайте от существительного вопрос к причастию.</a:t>
            </a:r>
          </a:p>
          <a:p>
            <a:pPr marL="304800" indent="-304800">
              <a:spcAft>
                <a:spcPts val="6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Это существительное и есть определяемое слово.</a:t>
            </a:r>
          </a:p>
        </p:txBody>
      </p:sp>
      <p:sp>
        <p:nvSpPr>
          <p:cNvPr id="13" name="Defined word marker">
            <a:extLst>
              <a:ext uri="{FF2B5EF4-FFF2-40B4-BE49-F238E27FC236}">
                <a16:creationId xmlns:a16="http://schemas.microsoft.com/office/drawing/2014/main" id="{2B8D2A6E-D78C-0CA5-DF66-B6E59D07A8B8}"/>
              </a:ext>
            </a:extLst>
          </p:cNvPr>
          <p:cNvSpPr/>
          <p:nvPr/>
        </p:nvSpPr>
        <p:spPr>
          <a:xfrm>
            <a:off x="642938" y="5384800"/>
            <a:ext cx="1539937" cy="491617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xample">
            <a:extLst>
              <a:ext uri="{FF2B5EF4-FFF2-40B4-BE49-F238E27FC236}">
                <a16:creationId xmlns:a16="http://schemas.microsoft.com/office/drawing/2014/main" id="{E4FE7F2D-F216-E343-219F-B781A1B0937A}"/>
              </a:ext>
            </a:extLst>
          </p:cNvPr>
          <p:cNvSpPr txBox="1"/>
          <p:nvPr/>
        </p:nvSpPr>
        <p:spPr>
          <a:xfrm>
            <a:off x="609600" y="5334000"/>
            <a:ext cx="10972800" cy="5080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3400" i="1" dirty="0">
                <a:solidFill>
                  <a:srgbClr val="23283A"/>
                </a:solidFill>
                <a:latin typeface="Georgia" panose="02040502050405020303" pitchFamily="18" charset="0"/>
              </a:rPr>
              <a:t>Ученик</a:t>
            </a:r>
            <a:r>
              <a:rPr lang="ru-RU" sz="38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3400" i="1" dirty="0">
                <a:solidFill>
                  <a:srgbClr val="23283A"/>
                </a:solidFill>
                <a:latin typeface="Georgia" panose="02040502050405020303" pitchFamily="18" charset="0"/>
              </a:rPr>
              <a:t> </a:t>
            </a:r>
            <a:r>
              <a:rPr lang="ru-RU" sz="3400" b="1" i="1" dirty="0">
                <a:solidFill>
                  <a:srgbClr val="C3352B"/>
                </a:solidFill>
                <a:latin typeface="Georgia" panose="02040502050405020303" pitchFamily="18" charset="0"/>
              </a:rPr>
              <a:t>выполнивший</a:t>
            </a:r>
            <a:r>
              <a:rPr lang="ru-RU" sz="3400" i="1" dirty="0">
                <a:solidFill>
                  <a:srgbClr val="23283A"/>
                </a:solidFill>
                <a:latin typeface="Georgia" panose="02040502050405020303" pitchFamily="18" charset="0"/>
              </a:rPr>
              <a:t> задание</a:t>
            </a:r>
            <a:r>
              <a:rPr lang="ru-RU" sz="38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3400" i="1" dirty="0">
                <a:solidFill>
                  <a:srgbClr val="23283A"/>
                </a:solidFill>
                <a:latin typeface="Georgia" panose="02040502050405020303" pitchFamily="18" charset="0"/>
              </a:rPr>
              <a:t> получил пятёрку.</a:t>
            </a:r>
          </a:p>
        </p:txBody>
      </p:sp>
      <p:sp>
        <p:nvSpPr>
          <p:cNvPr id="14" name="Bracket arrow">
            <a:extLst>
              <a:ext uri="{FF2B5EF4-FFF2-40B4-BE49-F238E27FC236}">
                <a16:creationId xmlns:a16="http://schemas.microsoft.com/office/drawing/2014/main" id="{34F89871-E9CA-7444-9DE6-D513BA181B9B}"/>
              </a:ext>
            </a:extLst>
          </p:cNvPr>
          <p:cNvSpPr/>
          <p:nvPr/>
        </p:nvSpPr>
        <p:spPr>
          <a:xfrm>
            <a:off x="1412906" y="5156200"/>
            <a:ext cx="2683671" cy="254001"/>
          </a:xfrm>
          <a:custGeom>
            <a:avLst/>
            <a:gdLst/>
            <a:ahLst/>
            <a:cxnLst/>
            <a:rect l="0" t="0" r="0" b="0"/>
            <a:pathLst>
              <a:path w="2683671" h="254001">
                <a:moveTo>
                  <a:pt x="0" y="254000"/>
                </a:moveTo>
                <a:lnTo>
                  <a:pt x="0" y="0"/>
                </a:lnTo>
                <a:lnTo>
                  <a:pt x="2683670" y="0"/>
                </a:lnTo>
                <a:lnTo>
                  <a:pt x="2683670" y="254000"/>
                </a:lnTo>
              </a:path>
            </a:pathLst>
          </a:custGeom>
          <a:ln w="20320">
            <a:solidFill>
              <a:srgbClr val="2B57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Question">
            <a:extLst>
              <a:ext uri="{FF2B5EF4-FFF2-40B4-BE49-F238E27FC236}">
                <a16:creationId xmlns:a16="http://schemas.microsoft.com/office/drawing/2014/main" id="{0A8CF4F4-8DEF-830D-D762-6369E426C6EA}"/>
              </a:ext>
            </a:extLst>
          </p:cNvPr>
          <p:cNvSpPr txBox="1"/>
          <p:nvPr/>
        </p:nvSpPr>
        <p:spPr>
          <a:xfrm>
            <a:off x="1357741" y="4826000"/>
            <a:ext cx="279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i="1" dirty="0">
                <a:solidFill>
                  <a:srgbClr val="2B57C0"/>
                </a:solidFill>
                <a:latin typeface="Segoe UI" panose="020B0502040204020203" pitchFamily="34" charset="0"/>
              </a:rPr>
              <a:t>какой?</a:t>
            </a:r>
          </a:p>
        </p:txBody>
      </p:sp>
      <p:sp>
        <p:nvSpPr>
          <p:cNvPr id="16" name="Tag participle">
            <a:extLst>
              <a:ext uri="{FF2B5EF4-FFF2-40B4-BE49-F238E27FC236}">
                <a16:creationId xmlns:a16="http://schemas.microsoft.com/office/drawing/2014/main" id="{F268775D-9184-2D87-BD5B-133DE1E350C4}"/>
              </a:ext>
            </a:extLst>
          </p:cNvPr>
          <p:cNvSpPr txBox="1"/>
          <p:nvPr/>
        </p:nvSpPr>
        <p:spPr>
          <a:xfrm>
            <a:off x="2699576" y="6003417"/>
            <a:ext cx="2794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dirty="0">
                <a:solidFill>
                  <a:srgbClr val="C3352B"/>
                </a:solidFill>
                <a:latin typeface="Segoe UI" panose="020B0502040204020203" pitchFamily="34" charset="0"/>
              </a:rPr>
              <a:t>причастие</a:t>
            </a:r>
          </a:p>
        </p:txBody>
      </p:sp>
      <p:sp>
        <p:nvSpPr>
          <p:cNvPr id="17" name="Folio">
            <a:extLst>
              <a:ext uri="{FF2B5EF4-FFF2-40B4-BE49-F238E27FC236}">
                <a16:creationId xmlns:a16="http://schemas.microsoft.com/office/drawing/2014/main" id="{233E1142-AEFB-6747-160E-B9885AEEC792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5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4E496E03-562F-A0CD-207A-FCAE44B7690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688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86122944-BA16-D2D2-042E-C23CCAC9E740}"/>
              </a:ext>
            </a:extLst>
          </p:cNvPr>
          <p:cNvSpPr txBox="1"/>
          <p:nvPr/>
        </p:nvSpPr>
        <p:spPr>
          <a:xfrm>
            <a:off x="609600" y="3302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1F3768"/>
                </a:solidFill>
                <a:latin typeface="Georgia" panose="02040502050405020303" pitchFamily="18" charset="0"/>
              </a:rPr>
              <a:t>Причастный оборот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EB313D06-789F-3E9B-5CA4-CFAEE3EC1224}"/>
              </a:ext>
            </a:extLst>
          </p:cNvPr>
          <p:cNvSpPr/>
          <p:nvPr/>
        </p:nvSpPr>
        <p:spPr>
          <a:xfrm>
            <a:off x="609600" y="965708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15DF5A3A-2F0A-7760-D131-003B76A360E9}"/>
              </a:ext>
            </a:extLst>
          </p:cNvPr>
          <p:cNvSpPr/>
          <p:nvPr/>
        </p:nvSpPr>
        <p:spPr>
          <a:xfrm>
            <a:off x="1143000" y="965708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66D1D570-C625-6D6B-2458-488D6BD72ACE}"/>
              </a:ext>
            </a:extLst>
          </p:cNvPr>
          <p:cNvSpPr/>
          <p:nvPr/>
        </p:nvSpPr>
        <p:spPr>
          <a:xfrm>
            <a:off x="1676400" y="965708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Definition">
            <a:extLst>
              <a:ext uri="{FF2B5EF4-FFF2-40B4-BE49-F238E27FC236}">
                <a16:creationId xmlns:a16="http://schemas.microsoft.com/office/drawing/2014/main" id="{F58CDB0D-7987-5625-BE9B-C823DC36CB8A}"/>
              </a:ext>
            </a:extLst>
          </p:cNvPr>
          <p:cNvSpPr txBox="1"/>
          <p:nvPr/>
        </p:nvSpPr>
        <p:spPr>
          <a:xfrm>
            <a:off x="609600" y="1092200"/>
            <a:ext cx="10972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7651B3"/>
                </a:solidFill>
                <a:latin typeface="Georgia" panose="02040502050405020303" pitchFamily="18" charset="0"/>
              </a:rPr>
              <a:t>Причастный оборот</a:t>
            </a:r>
            <a:r>
              <a:rPr lang="ru-RU" sz="2500" dirty="0">
                <a:solidFill>
                  <a:srgbClr val="23283A"/>
                </a:solidFill>
                <a:latin typeface="Georgia" panose="02040502050405020303" pitchFamily="18" charset="0"/>
              </a:rPr>
              <a:t> – это </a:t>
            </a:r>
            <a:r>
              <a:rPr lang="ru-RU" sz="2500" b="1" dirty="0">
                <a:solidFill>
                  <a:srgbClr val="C3352B"/>
                </a:solidFill>
                <a:latin typeface="Georgia" panose="02040502050405020303" pitchFamily="18" charset="0"/>
              </a:rPr>
              <a:t>причастие</a:t>
            </a:r>
            <a:r>
              <a:rPr lang="ru-RU" sz="2500" dirty="0">
                <a:solidFill>
                  <a:srgbClr val="23283A"/>
                </a:solidFill>
                <a:latin typeface="Georgia" panose="02040502050405020303" pitchFamily="18" charset="0"/>
              </a:rPr>
              <a:t> с </a:t>
            </a:r>
            <a:r>
              <a:rPr lang="ru-RU" sz="2500" b="1" dirty="0">
                <a:solidFill>
                  <a:srgbClr val="0B7F77"/>
                </a:solidFill>
                <a:latin typeface="Georgia" panose="02040502050405020303" pitchFamily="18" charset="0"/>
              </a:rPr>
              <a:t>зависимыми словами</a:t>
            </a:r>
            <a:r>
              <a:rPr lang="ru-RU" sz="2500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8" name="How head">
            <a:extLst>
              <a:ext uri="{FF2B5EF4-FFF2-40B4-BE49-F238E27FC236}">
                <a16:creationId xmlns:a16="http://schemas.microsoft.com/office/drawing/2014/main" id="{214BD180-D513-9AA6-3B04-42121F20F19D}"/>
              </a:ext>
            </a:extLst>
          </p:cNvPr>
          <p:cNvSpPr txBox="1"/>
          <p:nvPr/>
        </p:nvSpPr>
        <p:spPr>
          <a:xfrm>
            <a:off x="609600" y="1676400"/>
            <a:ext cx="3048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1F3768"/>
                </a:solidFill>
                <a:latin typeface="Georgia" panose="02040502050405020303" pitchFamily="18" charset="0"/>
              </a:rPr>
              <a:t>Как его найти?</a:t>
            </a:r>
          </a:p>
        </p:txBody>
      </p:sp>
      <p:sp>
        <p:nvSpPr>
          <p:cNvPr id="9" name="Steps">
            <a:extLst>
              <a:ext uri="{FF2B5EF4-FFF2-40B4-BE49-F238E27FC236}">
                <a16:creationId xmlns:a16="http://schemas.microsoft.com/office/drawing/2014/main" id="{B48F8A87-4844-A276-9D5A-4D73CC6A99DE}"/>
              </a:ext>
            </a:extLst>
          </p:cNvPr>
          <p:cNvSpPr txBox="1"/>
          <p:nvPr/>
        </p:nvSpPr>
        <p:spPr>
          <a:xfrm>
            <a:off x="3683000" y="1676400"/>
            <a:ext cx="7899400" cy="1442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4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Найди в предложении причастие.</a:t>
            </a:r>
          </a:p>
          <a:p>
            <a:pPr marL="304800" indent="-304800">
              <a:spcAft>
                <a:spcPts val="4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Задай от этого причастия вопросы к другим словам.</a:t>
            </a:r>
          </a:p>
          <a:p>
            <a:pPr marL="304800" indent="-304800">
              <a:spcAft>
                <a:spcPts val="4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Причастие + слова, которые к нему относятся = причастный оборот.</a:t>
            </a:r>
          </a:p>
        </p:txBody>
      </p:sp>
      <p:sp>
        <p:nvSpPr>
          <p:cNvPr id="10" name="Analysis card">
            <a:extLst>
              <a:ext uri="{FF2B5EF4-FFF2-40B4-BE49-F238E27FC236}">
                <a16:creationId xmlns:a16="http://schemas.microsoft.com/office/drawing/2014/main" id="{E6DF3F4A-8ED6-F5A6-E7BB-77014B1FB827}"/>
              </a:ext>
            </a:extLst>
          </p:cNvPr>
          <p:cNvSpPr/>
          <p:nvPr/>
        </p:nvSpPr>
        <p:spPr>
          <a:xfrm>
            <a:off x="609600" y="3398520"/>
            <a:ext cx="10972800" cy="1981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Question 1">
            <a:extLst>
              <a:ext uri="{FF2B5EF4-FFF2-40B4-BE49-F238E27FC236}">
                <a16:creationId xmlns:a16="http://schemas.microsoft.com/office/drawing/2014/main" id="{7F2C9D48-8A2E-B734-B549-62CE7BF01551}"/>
              </a:ext>
            </a:extLst>
          </p:cNvPr>
          <p:cNvSpPr txBox="1"/>
          <p:nvPr/>
        </p:nvSpPr>
        <p:spPr>
          <a:xfrm>
            <a:off x="8094297" y="3550921"/>
            <a:ext cx="1270000" cy="25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700" i="1" dirty="0">
                <a:solidFill>
                  <a:srgbClr val="2B57C0"/>
                </a:solidFill>
                <a:latin typeface="Segoe UI" panose="020B0502040204020203" pitchFamily="34" charset="0"/>
              </a:rPr>
              <a:t>чем?</a:t>
            </a:r>
          </a:p>
        </p:txBody>
      </p:sp>
      <p:sp>
        <p:nvSpPr>
          <p:cNvPr id="12" name="Question 2">
            <a:extLst>
              <a:ext uri="{FF2B5EF4-FFF2-40B4-BE49-F238E27FC236}">
                <a16:creationId xmlns:a16="http://schemas.microsoft.com/office/drawing/2014/main" id="{1769EC99-AB87-202D-00B7-B15F5070ED55}"/>
              </a:ext>
            </a:extLst>
          </p:cNvPr>
          <p:cNvSpPr txBox="1"/>
          <p:nvPr/>
        </p:nvSpPr>
        <p:spPr>
          <a:xfrm>
            <a:off x="9111091" y="3881121"/>
            <a:ext cx="1270000" cy="25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700" i="1" dirty="0">
                <a:solidFill>
                  <a:srgbClr val="2B57C0"/>
                </a:solidFill>
                <a:latin typeface="Segoe UI" panose="020B0502040204020203" pitchFamily="34" charset="0"/>
              </a:rPr>
              <a:t>каким?</a:t>
            </a:r>
          </a:p>
        </p:txBody>
      </p:sp>
      <p:sp>
        <p:nvSpPr>
          <p:cNvPr id="14" name="Defined word marker">
            <a:extLst>
              <a:ext uri="{FF2B5EF4-FFF2-40B4-BE49-F238E27FC236}">
                <a16:creationId xmlns:a16="http://schemas.microsoft.com/office/drawing/2014/main" id="{313BBC06-35A4-D166-6ADB-FC983D9540A1}"/>
              </a:ext>
            </a:extLst>
          </p:cNvPr>
          <p:cNvSpPr/>
          <p:nvPr/>
        </p:nvSpPr>
        <p:spPr>
          <a:xfrm>
            <a:off x="4680743" y="4338321"/>
            <a:ext cx="914465" cy="461772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hrase band">
            <a:extLst>
              <a:ext uri="{FF2B5EF4-FFF2-40B4-BE49-F238E27FC236}">
                <a16:creationId xmlns:a16="http://schemas.microsoft.com/office/drawing/2014/main" id="{F10BCA6B-7296-3D17-5AB1-E9C2B2FD07EC}"/>
              </a:ext>
            </a:extLst>
          </p:cNvPr>
          <p:cNvSpPr/>
          <p:nvPr/>
        </p:nvSpPr>
        <p:spPr>
          <a:xfrm>
            <a:off x="5742782" y="4325621"/>
            <a:ext cx="5357876" cy="487172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xample">
            <a:extLst>
              <a:ext uri="{FF2B5EF4-FFF2-40B4-BE49-F238E27FC236}">
                <a16:creationId xmlns:a16="http://schemas.microsoft.com/office/drawing/2014/main" id="{B1DEF0D6-4C00-4722-1130-4D5441A2A5F2}"/>
              </a:ext>
            </a:extLst>
          </p:cNvPr>
          <p:cNvSpPr txBox="1"/>
          <p:nvPr/>
        </p:nvSpPr>
        <p:spPr>
          <a:xfrm>
            <a:off x="609600" y="4287521"/>
            <a:ext cx="10972800" cy="47815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3200" i="1" dirty="0">
                <a:solidFill>
                  <a:srgbClr val="23283A"/>
                </a:solidFill>
                <a:latin typeface="Georgia" panose="02040502050405020303" pitchFamily="18" charset="0"/>
              </a:rPr>
              <a:t>Путники вышли к реке</a:t>
            </a:r>
            <a:r>
              <a:rPr lang="ru-RU" sz="36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3200" i="1" dirty="0">
                <a:solidFill>
                  <a:srgbClr val="23283A"/>
                </a:solidFill>
                <a:latin typeface="Georgia" panose="02040502050405020303" pitchFamily="18" charset="0"/>
              </a:rPr>
              <a:t> </a:t>
            </a:r>
            <a:r>
              <a:rPr lang="ru-RU" sz="3200" b="1" i="1" u="wavyHeavy" dirty="0">
                <a:solidFill>
                  <a:srgbClr val="C3352B"/>
                </a:solidFill>
                <a:latin typeface="Georgia" panose="02040502050405020303" pitchFamily="18" charset="0"/>
              </a:rPr>
              <a:t>покрытой</a:t>
            </a:r>
            <a:r>
              <a:rPr lang="ru-RU" sz="3200" i="1" u="wavyHeavy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200" i="1" u="wavyHeavy" dirty="0">
                <a:solidFill>
                  <a:srgbClr val="0B7F77"/>
                </a:solidFill>
                <a:latin typeface="Georgia" panose="02040502050405020303" pitchFamily="18" charset="0"/>
              </a:rPr>
              <a:t>первым</a:t>
            </a:r>
            <a:r>
              <a:rPr lang="ru-RU" sz="3200" i="1" u="wavyHeavy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200" i="1" u="wavyHeavy" dirty="0">
                <a:solidFill>
                  <a:srgbClr val="0B7F77"/>
                </a:solidFill>
                <a:latin typeface="Georgia" panose="02040502050405020303" pitchFamily="18" charset="0"/>
              </a:rPr>
              <a:t>льдом</a:t>
            </a:r>
            <a:r>
              <a:rPr lang="ru-RU" sz="32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6" name="Bracket arrow">
            <a:extLst>
              <a:ext uri="{FF2B5EF4-FFF2-40B4-BE49-F238E27FC236}">
                <a16:creationId xmlns:a16="http://schemas.microsoft.com/office/drawing/2014/main" id="{4439136B-B890-32D0-574A-352321DC856F}"/>
              </a:ext>
            </a:extLst>
          </p:cNvPr>
          <p:cNvSpPr/>
          <p:nvPr/>
        </p:nvSpPr>
        <p:spPr>
          <a:xfrm>
            <a:off x="7003288" y="3855721"/>
            <a:ext cx="3528221" cy="508001"/>
          </a:xfrm>
          <a:custGeom>
            <a:avLst/>
            <a:gdLst/>
            <a:ahLst/>
            <a:cxnLst/>
            <a:rect l="0" t="0" r="0" b="0"/>
            <a:pathLst>
              <a:path w="3528221" h="508001">
                <a:moveTo>
                  <a:pt x="0" y="508000"/>
                </a:moveTo>
                <a:lnTo>
                  <a:pt x="0" y="0"/>
                </a:lnTo>
                <a:lnTo>
                  <a:pt x="3528220" y="0"/>
                </a:lnTo>
                <a:lnTo>
                  <a:pt x="3528220" y="508000"/>
                </a:lnTo>
              </a:path>
            </a:pathLst>
          </a:custGeom>
          <a:ln w="20320">
            <a:solidFill>
              <a:srgbClr val="2B57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Bracket arrow">
            <a:extLst>
              <a:ext uri="{FF2B5EF4-FFF2-40B4-BE49-F238E27FC236}">
                <a16:creationId xmlns:a16="http://schemas.microsoft.com/office/drawing/2014/main" id="{A26EAE2A-A95F-18D5-36D2-F471D1274B71}"/>
              </a:ext>
            </a:extLst>
          </p:cNvPr>
          <p:cNvSpPr/>
          <p:nvPr/>
        </p:nvSpPr>
        <p:spPr>
          <a:xfrm>
            <a:off x="9036875" y="4160521"/>
            <a:ext cx="1342234" cy="203201"/>
          </a:xfrm>
          <a:custGeom>
            <a:avLst/>
            <a:gdLst/>
            <a:ahLst/>
            <a:cxnLst/>
            <a:rect l="0" t="0" r="0" b="0"/>
            <a:pathLst>
              <a:path w="1342234" h="203201">
                <a:moveTo>
                  <a:pt x="1342233" y="203200"/>
                </a:moveTo>
                <a:lnTo>
                  <a:pt x="1342233" y="0"/>
                </a:lnTo>
                <a:lnTo>
                  <a:pt x="0" y="0"/>
                </a:lnTo>
                <a:lnTo>
                  <a:pt x="0" y="203200"/>
                </a:lnTo>
              </a:path>
            </a:pathLst>
          </a:custGeom>
          <a:ln w="20320">
            <a:solidFill>
              <a:srgbClr val="2B57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ag participle">
            <a:extLst>
              <a:ext uri="{FF2B5EF4-FFF2-40B4-BE49-F238E27FC236}">
                <a16:creationId xmlns:a16="http://schemas.microsoft.com/office/drawing/2014/main" id="{DAE9E2B5-2124-4ED9-027B-EC653EEC8DE0}"/>
              </a:ext>
            </a:extLst>
          </p:cNvPr>
          <p:cNvSpPr txBox="1"/>
          <p:nvPr/>
        </p:nvSpPr>
        <p:spPr>
          <a:xfrm>
            <a:off x="5606288" y="4876293"/>
            <a:ext cx="2794000" cy="21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400" dirty="0">
                <a:solidFill>
                  <a:srgbClr val="C3352B"/>
                </a:solidFill>
                <a:latin typeface="Segoe UI" panose="020B0502040204020203" pitchFamily="34" charset="0"/>
              </a:rPr>
              <a:t>причастие</a:t>
            </a:r>
          </a:p>
        </p:txBody>
      </p:sp>
      <p:sp>
        <p:nvSpPr>
          <p:cNvPr id="19" name="Tag dependent 1">
            <a:extLst>
              <a:ext uri="{FF2B5EF4-FFF2-40B4-BE49-F238E27FC236}">
                <a16:creationId xmlns:a16="http://schemas.microsoft.com/office/drawing/2014/main" id="{368B8B29-30E3-4A36-7655-A19B49BA7C05}"/>
              </a:ext>
            </a:extLst>
          </p:cNvPr>
          <p:cNvSpPr txBox="1"/>
          <p:nvPr/>
        </p:nvSpPr>
        <p:spPr>
          <a:xfrm>
            <a:off x="7639875" y="4876293"/>
            <a:ext cx="2794000" cy="21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400" dirty="0">
                <a:solidFill>
                  <a:srgbClr val="0B7F77"/>
                </a:solidFill>
                <a:latin typeface="Segoe UI" panose="020B0502040204020203" pitchFamily="34" charset="0"/>
              </a:rPr>
              <a:t>зависимое слово</a:t>
            </a:r>
          </a:p>
        </p:txBody>
      </p:sp>
      <p:sp>
        <p:nvSpPr>
          <p:cNvPr id="20" name="Tag dependent 2">
            <a:extLst>
              <a:ext uri="{FF2B5EF4-FFF2-40B4-BE49-F238E27FC236}">
                <a16:creationId xmlns:a16="http://schemas.microsoft.com/office/drawing/2014/main" id="{A1187432-6BDB-2389-6314-B8ED63563C72}"/>
              </a:ext>
            </a:extLst>
          </p:cNvPr>
          <p:cNvSpPr txBox="1"/>
          <p:nvPr/>
        </p:nvSpPr>
        <p:spPr>
          <a:xfrm>
            <a:off x="9058308" y="5079493"/>
            <a:ext cx="2794000" cy="21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400" dirty="0">
                <a:solidFill>
                  <a:srgbClr val="0B7F77"/>
                </a:solidFill>
                <a:latin typeface="Segoe UI" panose="020B0502040204020203" pitchFamily="34" charset="0"/>
              </a:rPr>
              <a:t>зависимое слово</a:t>
            </a:r>
          </a:p>
        </p:txBody>
      </p:sp>
      <p:sp>
        <p:nvSpPr>
          <p:cNvPr id="21" name="Rule">
            <a:extLst>
              <a:ext uri="{FF2B5EF4-FFF2-40B4-BE49-F238E27FC236}">
                <a16:creationId xmlns:a16="http://schemas.microsoft.com/office/drawing/2014/main" id="{0A627B30-DC23-87AF-A60B-934BCB3221C2}"/>
              </a:ext>
            </a:extLst>
          </p:cNvPr>
          <p:cNvSpPr txBox="1"/>
          <p:nvPr/>
        </p:nvSpPr>
        <p:spPr>
          <a:xfrm>
            <a:off x="609600" y="5470653"/>
            <a:ext cx="10972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dirty="0">
                <a:solidFill>
                  <a:srgbClr val="23283A"/>
                </a:solidFill>
                <a:latin typeface="Segoe UI" panose="020B0502040204020203" pitchFamily="34" charset="0"/>
              </a:rPr>
              <a:t>Причастный оборот всегда является единым членом предложения – </a:t>
            </a:r>
            <a:r>
              <a:rPr lang="ru-RU" sz="2100" b="1" dirty="0">
                <a:solidFill>
                  <a:srgbClr val="7651B3"/>
                </a:solidFill>
                <a:latin typeface="Segoe UI" panose="020B0502040204020203" pitchFamily="34" charset="0"/>
              </a:rPr>
              <a:t>определением</a:t>
            </a:r>
            <a:r>
              <a:rPr lang="ru-RU" sz="2100" dirty="0">
                <a:solidFill>
                  <a:srgbClr val="23283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2" name="Folio">
            <a:extLst>
              <a:ext uri="{FF2B5EF4-FFF2-40B4-BE49-F238E27FC236}">
                <a16:creationId xmlns:a16="http://schemas.microsoft.com/office/drawing/2014/main" id="{4EAE1047-517C-3F4A-30C1-65CC2A823468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6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554523B4-B89E-2CAB-5AF2-49ADE8E2933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540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5CD01C8-B6E0-098D-46EA-04885A157D47}"/>
              </a:ext>
            </a:extLst>
          </p:cNvPr>
          <p:cNvSpPr txBox="1"/>
          <p:nvPr/>
        </p:nvSpPr>
        <p:spPr>
          <a:xfrm>
            <a:off x="609600" y="355600"/>
            <a:ext cx="7112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000" b="1" dirty="0">
                <a:solidFill>
                  <a:srgbClr val="1F3768"/>
                </a:solidFill>
                <a:latin typeface="Georgia" panose="02040502050405020303" pitchFamily="18" charset="0"/>
              </a:rPr>
              <a:t>Синтаксическая функция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A7256620-28DD-976E-3F1A-34ABD70D87CE}"/>
              </a:ext>
            </a:extLst>
          </p:cNvPr>
          <p:cNvSpPr/>
          <p:nvPr/>
        </p:nvSpPr>
        <p:spPr>
          <a:xfrm>
            <a:off x="609600" y="1049020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20D89B3E-622C-79A7-5BB0-AB54CD312221}"/>
              </a:ext>
            </a:extLst>
          </p:cNvPr>
          <p:cNvSpPr/>
          <p:nvPr/>
        </p:nvSpPr>
        <p:spPr>
          <a:xfrm>
            <a:off x="1143000" y="1049020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52E01CA9-F5AD-6E56-0501-CE401D792224}"/>
              </a:ext>
            </a:extLst>
          </p:cNvPr>
          <p:cNvSpPr/>
          <p:nvPr/>
        </p:nvSpPr>
        <p:spPr>
          <a:xfrm>
            <a:off x="1676400" y="1049020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Cranes" descr="Серые журавли во время весенней миграции. Фото: Gllawm, 2024, CC BY-SA 4.0">
            <a:extLst>
              <a:ext uri="{FF2B5EF4-FFF2-40B4-BE49-F238E27FC236}">
                <a16:creationId xmlns:a16="http://schemas.microsoft.com/office/drawing/2014/main" id="{2447D465-9D24-28DB-0F5D-EFA94B5E0FF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20800"/>
            <a:ext cx="3810000" cy="5029200"/>
          </a:xfrm>
          <a:prstGeom prst="roundRect">
            <a:avLst>
              <a:gd name="adj" fmla="val 4000"/>
            </a:avLst>
          </a:prstGeom>
          <a:ln w="12700">
            <a:solidFill>
              <a:srgbClr val="DCD2B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Rule 1">
            <a:extLst>
              <a:ext uri="{FF2B5EF4-FFF2-40B4-BE49-F238E27FC236}">
                <a16:creationId xmlns:a16="http://schemas.microsoft.com/office/drawing/2014/main" id="{D17A39BB-724B-47CE-1ADC-9B294D604EF9}"/>
              </a:ext>
            </a:extLst>
          </p:cNvPr>
          <p:cNvSpPr txBox="1"/>
          <p:nvPr/>
        </p:nvSpPr>
        <p:spPr>
          <a:xfrm>
            <a:off x="609600" y="1397000"/>
            <a:ext cx="6731000" cy="7101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Причастие (и причастный оборот) в предложении чаще всего бывает </a:t>
            </a:r>
            <a:r>
              <a:rPr lang="ru-RU" sz="2300" b="1" dirty="0">
                <a:solidFill>
                  <a:srgbClr val="7651B3"/>
                </a:solidFill>
                <a:latin typeface="Segoe UI" panose="020B0502040204020203" pitchFamily="34" charset="0"/>
              </a:rPr>
              <a:t>определением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0" name="Example">
            <a:extLst>
              <a:ext uri="{FF2B5EF4-FFF2-40B4-BE49-F238E27FC236}">
                <a16:creationId xmlns:a16="http://schemas.microsoft.com/office/drawing/2014/main" id="{2CAE6824-F82D-14E5-EBDC-A5DC502D2651}"/>
              </a:ext>
            </a:extLst>
          </p:cNvPr>
          <p:cNvSpPr txBox="1"/>
          <p:nvPr/>
        </p:nvSpPr>
        <p:spPr>
          <a:xfrm>
            <a:off x="609600" y="2284984"/>
            <a:ext cx="6985000" cy="47815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i="1" dirty="0">
                <a:solidFill>
                  <a:srgbClr val="23283A"/>
                </a:solidFill>
                <a:latin typeface="Georgia" panose="02040502050405020303" pitchFamily="18" charset="0"/>
              </a:rPr>
              <a:t>Мы увидели птиц</a:t>
            </a:r>
            <a:r>
              <a:rPr lang="ru-RU" sz="32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28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800" i="1" u="wavyHeavy" dirty="0">
                <a:solidFill>
                  <a:srgbClr val="23283A"/>
                </a:solidFill>
                <a:latin typeface="Georgia" panose="02040502050405020303" pitchFamily="18" charset="0"/>
              </a:rPr>
              <a:t>улетающих на юг</a:t>
            </a:r>
            <a:r>
              <a:rPr lang="ru-RU" sz="28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cxnSp>
        <p:nvCxnSpPr>
          <p:cNvPr id="11" name="Divider">
            <a:extLst>
              <a:ext uri="{FF2B5EF4-FFF2-40B4-BE49-F238E27FC236}">
                <a16:creationId xmlns:a16="http://schemas.microsoft.com/office/drawing/2014/main" id="{41812EE8-12C2-1997-1780-20C9E071B455}"/>
              </a:ext>
            </a:extLst>
          </p:cNvPr>
          <p:cNvCxnSpPr/>
          <p:nvPr/>
        </p:nvCxnSpPr>
        <p:spPr>
          <a:xfrm>
            <a:off x="609600" y="2991739"/>
            <a:ext cx="6731000" cy="0"/>
          </a:xfrm>
          <a:prstGeom prst="line">
            <a:avLst/>
          </a:prstGeom>
          <a:ln w="9525">
            <a:solidFill>
              <a:srgbClr val="DCD2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2">
            <a:extLst>
              <a:ext uri="{FF2B5EF4-FFF2-40B4-BE49-F238E27FC236}">
                <a16:creationId xmlns:a16="http://schemas.microsoft.com/office/drawing/2014/main" id="{B70CDC5D-6B86-684E-B57B-48687D73BB94}"/>
              </a:ext>
            </a:extLst>
          </p:cNvPr>
          <p:cNvSpPr txBox="1"/>
          <p:nvPr/>
        </p:nvSpPr>
        <p:spPr>
          <a:xfrm>
            <a:off x="609600" y="3194939"/>
            <a:ext cx="6731000" cy="7101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Краткие причастия всегда являются только </a:t>
            </a:r>
            <a:r>
              <a:rPr lang="ru-RU" sz="2300" b="1" dirty="0">
                <a:solidFill>
                  <a:srgbClr val="E0542A"/>
                </a:solidFill>
                <a:latin typeface="Segoe UI" panose="020B0502040204020203" pitchFamily="34" charset="0"/>
              </a:rPr>
              <a:t>сказуемым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Example">
            <a:extLst>
              <a:ext uri="{FF2B5EF4-FFF2-40B4-BE49-F238E27FC236}">
                <a16:creationId xmlns:a16="http://schemas.microsoft.com/office/drawing/2014/main" id="{0AB83983-980B-F744-76EB-0CB53413542A}"/>
              </a:ext>
            </a:extLst>
          </p:cNvPr>
          <p:cNvSpPr txBox="1"/>
          <p:nvPr/>
        </p:nvSpPr>
        <p:spPr>
          <a:xfrm>
            <a:off x="609600" y="4082923"/>
            <a:ext cx="3048000" cy="41840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i="1" dirty="0">
                <a:solidFill>
                  <a:srgbClr val="23283A"/>
                </a:solidFill>
                <a:latin typeface="Georgia" panose="02040502050405020303" pitchFamily="18" charset="0"/>
              </a:rPr>
              <a:t>Задача </a:t>
            </a:r>
            <a:r>
              <a:rPr lang="ru-RU" sz="2800" i="1" u="dbl" dirty="0">
                <a:solidFill>
                  <a:srgbClr val="23283A"/>
                </a:solidFill>
                <a:latin typeface="Georgia" panose="02040502050405020303" pitchFamily="18" charset="0"/>
              </a:rPr>
              <a:t>решена</a:t>
            </a:r>
            <a:r>
              <a:rPr lang="ru-RU" sz="28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4" name="Example">
            <a:extLst>
              <a:ext uri="{FF2B5EF4-FFF2-40B4-BE49-F238E27FC236}">
                <a16:creationId xmlns:a16="http://schemas.microsoft.com/office/drawing/2014/main" id="{B8AFC197-CF53-9C90-19D4-8083064492DC}"/>
              </a:ext>
            </a:extLst>
          </p:cNvPr>
          <p:cNvSpPr txBox="1"/>
          <p:nvPr/>
        </p:nvSpPr>
        <p:spPr>
          <a:xfrm>
            <a:off x="3581400" y="4082923"/>
            <a:ext cx="4064000" cy="41840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i="1" dirty="0">
                <a:solidFill>
                  <a:srgbClr val="23283A"/>
                </a:solidFill>
                <a:latin typeface="Georgia" panose="02040502050405020303" pitchFamily="18" charset="0"/>
              </a:rPr>
              <a:t>Задача </a:t>
            </a:r>
            <a:r>
              <a:rPr lang="ru-RU" sz="2800" i="1" u="dbl" dirty="0">
                <a:solidFill>
                  <a:srgbClr val="23283A"/>
                </a:solidFill>
                <a:latin typeface="Georgia" panose="02040502050405020303" pitchFamily="18" charset="0"/>
              </a:rPr>
              <a:t>была решена</a:t>
            </a:r>
            <a:r>
              <a:rPr lang="ru-RU" sz="28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5" name="Folio">
            <a:extLst>
              <a:ext uri="{FF2B5EF4-FFF2-40B4-BE49-F238E27FC236}">
                <a16:creationId xmlns:a16="http://schemas.microsoft.com/office/drawing/2014/main" id="{8358BF63-6A13-ECCE-277A-FE08801FF8BA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7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46F805B1-A370-C862-5BE1-C599E8A1D8A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56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A3FBEF9-E914-1876-2107-DA50E64D1F6B}"/>
              </a:ext>
            </a:extLst>
          </p:cNvPr>
          <p:cNvSpPr txBox="1"/>
          <p:nvPr/>
        </p:nvSpPr>
        <p:spPr>
          <a:xfrm>
            <a:off x="609600" y="355600"/>
            <a:ext cx="8128000" cy="984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F3768"/>
                </a:solidFill>
                <a:latin typeface="Georgia" panose="02040502050405020303" pitchFamily="18" charset="0"/>
              </a:rPr>
              <a:t>Зачем нужен причастный оборот в речи?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A0C190F1-9379-65F3-09D3-11C8A7CA6E7B}"/>
              </a:ext>
            </a:extLst>
          </p:cNvPr>
          <p:cNvSpPr/>
          <p:nvPr/>
        </p:nvSpPr>
        <p:spPr>
          <a:xfrm>
            <a:off x="609600" y="1454404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2800B36D-39A4-19FC-3953-BE15C876D962}"/>
              </a:ext>
            </a:extLst>
          </p:cNvPr>
          <p:cNvSpPr/>
          <p:nvPr/>
        </p:nvSpPr>
        <p:spPr>
          <a:xfrm>
            <a:off x="1143000" y="1454404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C946AAD9-1E6F-8C6F-8D60-C19AC759D087}"/>
              </a:ext>
            </a:extLst>
          </p:cNvPr>
          <p:cNvSpPr/>
          <p:nvPr/>
        </p:nvSpPr>
        <p:spPr>
          <a:xfrm>
            <a:off x="1676400" y="1454404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Frigate" descr="Фрегат «Штандарт» — деревянная копия корабля Петра I (1999). Сет, 2016. Фото: Christian Ferrer, CC BY 4.0">
            <a:extLst>
              <a:ext uri="{FF2B5EF4-FFF2-40B4-BE49-F238E27FC236}">
                <a16:creationId xmlns:a16="http://schemas.microsoft.com/office/drawing/2014/main" id="{8F640287-128F-8E42-D4BB-89A58425D65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600" y="1244600"/>
            <a:ext cx="2717800" cy="5105400"/>
          </a:xfrm>
          <a:prstGeom prst="roundRect">
            <a:avLst>
              <a:gd name="adj" fmla="val 4000"/>
            </a:avLst>
          </a:prstGeom>
          <a:ln w="12700">
            <a:solidFill>
              <a:srgbClr val="DCD2B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Check disc">
            <a:extLst>
              <a:ext uri="{FF2B5EF4-FFF2-40B4-BE49-F238E27FC236}">
                <a16:creationId xmlns:a16="http://schemas.microsoft.com/office/drawing/2014/main" id="{0DDB7D6B-A7DA-7DFF-1DF2-495875045D4B}"/>
              </a:ext>
            </a:extLst>
          </p:cNvPr>
          <p:cNvSpPr/>
          <p:nvPr/>
        </p:nvSpPr>
        <p:spPr>
          <a:xfrm>
            <a:off x="647700" y="1695704"/>
            <a:ext cx="381000" cy="381000"/>
          </a:xfrm>
          <a:prstGeom prst="ellipse">
            <a:avLst/>
          </a:prstGeom>
          <a:solidFill>
            <a:srgbClr val="2B57C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heck mark">
            <a:extLst>
              <a:ext uri="{FF2B5EF4-FFF2-40B4-BE49-F238E27FC236}">
                <a16:creationId xmlns:a16="http://schemas.microsoft.com/office/drawing/2014/main" id="{46BD7268-0211-9FB0-B7B8-AB4E561B47B5}"/>
              </a:ext>
            </a:extLst>
          </p:cNvPr>
          <p:cNvSpPr/>
          <p:nvPr/>
        </p:nvSpPr>
        <p:spPr>
          <a:xfrm>
            <a:off x="754380" y="1825244"/>
            <a:ext cx="179071" cy="129541"/>
          </a:xfrm>
          <a:custGeom>
            <a:avLst/>
            <a:gdLst/>
            <a:ahLst/>
            <a:cxnLst/>
            <a:rect l="0" t="0" r="0" b="0"/>
            <a:pathLst>
              <a:path w="179071" h="129541">
                <a:moveTo>
                  <a:pt x="0" y="68580"/>
                </a:moveTo>
                <a:lnTo>
                  <a:pt x="60960" y="129540"/>
                </a:lnTo>
                <a:lnTo>
                  <a:pt x="179070" y="0"/>
                </a:lnTo>
              </a:path>
            </a:pathLst>
          </a:custGeom>
          <a:ln w="3429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ason 1">
            <a:extLst>
              <a:ext uri="{FF2B5EF4-FFF2-40B4-BE49-F238E27FC236}">
                <a16:creationId xmlns:a16="http://schemas.microsoft.com/office/drawing/2014/main" id="{08DB195A-5A56-A57E-85FC-3A93AE6461DB}"/>
              </a:ext>
            </a:extLst>
          </p:cNvPr>
          <p:cNvSpPr txBox="1"/>
          <p:nvPr/>
        </p:nvSpPr>
        <p:spPr>
          <a:xfrm>
            <a:off x="1168400" y="1670304"/>
            <a:ext cx="7416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Позволяет дать более точную и подробную характеристику предмету.</a:t>
            </a:r>
          </a:p>
        </p:txBody>
      </p:sp>
      <p:sp>
        <p:nvSpPr>
          <p:cNvPr id="12" name="Transform card 1">
            <a:extLst>
              <a:ext uri="{FF2B5EF4-FFF2-40B4-BE49-F238E27FC236}">
                <a16:creationId xmlns:a16="http://schemas.microsoft.com/office/drawing/2014/main" id="{D56BDE1E-3569-D4F3-CF91-4DFB31D4CC16}"/>
              </a:ext>
            </a:extLst>
          </p:cNvPr>
          <p:cNvSpPr/>
          <p:nvPr/>
        </p:nvSpPr>
        <p:spPr>
          <a:xfrm>
            <a:off x="609600" y="2493264"/>
            <a:ext cx="7975600" cy="1530732"/>
          </a:xfrm>
          <a:prstGeom prst="roundRect">
            <a:avLst>
              <a:gd name="adj" fmla="val 6000"/>
            </a:avLst>
          </a:prstGeom>
          <a:solidFill>
            <a:srgbClr val="E6EEF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efore 1">
            <a:extLst>
              <a:ext uri="{FF2B5EF4-FFF2-40B4-BE49-F238E27FC236}">
                <a16:creationId xmlns:a16="http://schemas.microsoft.com/office/drawing/2014/main" id="{0233EA16-B1BB-65D9-B4F6-1D04A8CCD812}"/>
              </a:ext>
            </a:extLst>
          </p:cNvPr>
          <p:cNvSpPr txBox="1"/>
          <p:nvPr/>
        </p:nvSpPr>
        <p:spPr>
          <a:xfrm>
            <a:off x="838200" y="2645664"/>
            <a:ext cx="7518400" cy="3287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200" i="1" dirty="0">
                <a:solidFill>
                  <a:srgbClr val="545B6E"/>
                </a:solidFill>
                <a:latin typeface="Georgia" panose="02040502050405020303" pitchFamily="18" charset="0"/>
              </a:rPr>
              <a:t>Мы увидели корабль.</a:t>
            </a:r>
          </a:p>
        </p:txBody>
      </p:sp>
      <p:cxnSp>
        <p:nvCxnSpPr>
          <p:cNvPr id="14" name="Arrow">
            <a:extLst>
              <a:ext uri="{FF2B5EF4-FFF2-40B4-BE49-F238E27FC236}">
                <a16:creationId xmlns:a16="http://schemas.microsoft.com/office/drawing/2014/main" id="{B8DB9176-1ED4-B81F-A330-FC0B17C581D1}"/>
              </a:ext>
            </a:extLst>
          </p:cNvPr>
          <p:cNvCxnSpPr/>
          <p:nvPr/>
        </p:nvCxnSpPr>
        <p:spPr>
          <a:xfrm>
            <a:off x="939800" y="3025204"/>
            <a:ext cx="0" cy="254000"/>
          </a:xfrm>
          <a:prstGeom prst="line">
            <a:avLst/>
          </a:prstGeom>
          <a:ln w="22225">
            <a:solidFill>
              <a:srgbClr val="2B57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efined word marker">
            <a:extLst>
              <a:ext uri="{FF2B5EF4-FFF2-40B4-BE49-F238E27FC236}">
                <a16:creationId xmlns:a16="http://schemas.microsoft.com/office/drawing/2014/main" id="{39F01AC5-28A8-CDAB-E1AF-DBAB26D814B8}"/>
              </a:ext>
            </a:extLst>
          </p:cNvPr>
          <p:cNvSpPr/>
          <p:nvPr/>
        </p:nvSpPr>
        <p:spPr>
          <a:xfrm>
            <a:off x="2787650" y="3152204"/>
            <a:ext cx="1144651" cy="339852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hrase band">
            <a:extLst>
              <a:ext uri="{FF2B5EF4-FFF2-40B4-BE49-F238E27FC236}">
                <a16:creationId xmlns:a16="http://schemas.microsoft.com/office/drawing/2014/main" id="{2AA30A81-8C8F-9BEE-242A-5EE3DEC435CD}"/>
              </a:ext>
            </a:extLst>
          </p:cNvPr>
          <p:cNvSpPr/>
          <p:nvPr/>
        </p:nvSpPr>
        <p:spPr>
          <a:xfrm>
            <a:off x="4005263" y="3139504"/>
            <a:ext cx="4138676" cy="365252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hrase band">
            <a:extLst>
              <a:ext uri="{FF2B5EF4-FFF2-40B4-BE49-F238E27FC236}">
                <a16:creationId xmlns:a16="http://schemas.microsoft.com/office/drawing/2014/main" id="{CCD09FE6-DF70-00A7-C643-6EDBB8E5BA37}"/>
              </a:ext>
            </a:extLst>
          </p:cNvPr>
          <p:cNvSpPr/>
          <p:nvPr/>
        </p:nvSpPr>
        <p:spPr>
          <a:xfrm>
            <a:off x="1104900" y="3555556"/>
            <a:ext cx="1147826" cy="277940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After 1">
            <a:extLst>
              <a:ext uri="{FF2B5EF4-FFF2-40B4-BE49-F238E27FC236}">
                <a16:creationId xmlns:a16="http://schemas.microsoft.com/office/drawing/2014/main" id="{EC859646-F475-EE30-1A10-1EF933F19A34}"/>
              </a:ext>
            </a:extLst>
          </p:cNvPr>
          <p:cNvSpPr txBox="1"/>
          <p:nvPr/>
        </p:nvSpPr>
        <p:spPr>
          <a:xfrm>
            <a:off x="1168400" y="3101404"/>
            <a:ext cx="7366000" cy="74479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200" i="1" dirty="0">
                <a:solidFill>
                  <a:srgbClr val="23283A"/>
                </a:solidFill>
                <a:latin typeface="Georgia" panose="02040502050405020303" pitchFamily="18" charset="0"/>
              </a:rPr>
              <a:t>Мы увидели корабль</a:t>
            </a:r>
            <a:r>
              <a:rPr lang="ru-RU" sz="26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22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200" b="1" i="1" dirty="0">
                <a:solidFill>
                  <a:srgbClr val="7651B3"/>
                </a:solidFill>
                <a:latin typeface="Georgia" panose="02040502050405020303" pitchFamily="18" charset="0"/>
              </a:rPr>
              <a:t>построенный из тёмного дерева</a:t>
            </a:r>
            <a:r>
              <a:rPr lang="ru-RU" sz="22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9" name="Check disc">
            <a:extLst>
              <a:ext uri="{FF2B5EF4-FFF2-40B4-BE49-F238E27FC236}">
                <a16:creationId xmlns:a16="http://schemas.microsoft.com/office/drawing/2014/main" id="{05D3D356-E386-7255-9064-99AD27AC8EDE}"/>
              </a:ext>
            </a:extLst>
          </p:cNvPr>
          <p:cNvSpPr/>
          <p:nvPr/>
        </p:nvSpPr>
        <p:spPr>
          <a:xfrm>
            <a:off x="647700" y="4303396"/>
            <a:ext cx="381000" cy="381000"/>
          </a:xfrm>
          <a:prstGeom prst="ellipse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Check mark">
            <a:extLst>
              <a:ext uri="{FF2B5EF4-FFF2-40B4-BE49-F238E27FC236}">
                <a16:creationId xmlns:a16="http://schemas.microsoft.com/office/drawing/2014/main" id="{9F3E34CE-309B-B0BE-4003-E11599C3423C}"/>
              </a:ext>
            </a:extLst>
          </p:cNvPr>
          <p:cNvSpPr/>
          <p:nvPr/>
        </p:nvSpPr>
        <p:spPr>
          <a:xfrm>
            <a:off x="754380" y="4432936"/>
            <a:ext cx="179071" cy="129541"/>
          </a:xfrm>
          <a:custGeom>
            <a:avLst/>
            <a:gdLst/>
            <a:ahLst/>
            <a:cxnLst/>
            <a:rect l="0" t="0" r="0" b="0"/>
            <a:pathLst>
              <a:path w="179071" h="129541">
                <a:moveTo>
                  <a:pt x="0" y="68580"/>
                </a:moveTo>
                <a:lnTo>
                  <a:pt x="60960" y="129540"/>
                </a:lnTo>
                <a:lnTo>
                  <a:pt x="179070" y="0"/>
                </a:lnTo>
              </a:path>
            </a:pathLst>
          </a:custGeom>
          <a:ln w="3429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eason 2">
            <a:extLst>
              <a:ext uri="{FF2B5EF4-FFF2-40B4-BE49-F238E27FC236}">
                <a16:creationId xmlns:a16="http://schemas.microsoft.com/office/drawing/2014/main" id="{D3CCD72F-CD36-5E4B-47FC-E07336EC41E3}"/>
              </a:ext>
            </a:extLst>
          </p:cNvPr>
          <p:cNvSpPr txBox="1"/>
          <p:nvPr/>
        </p:nvSpPr>
        <p:spPr>
          <a:xfrm>
            <a:off x="1168400" y="4277996"/>
            <a:ext cx="7416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Помогает избежать повторений и сделать текст более плавным.</a:t>
            </a:r>
          </a:p>
        </p:txBody>
      </p:sp>
      <p:sp>
        <p:nvSpPr>
          <p:cNvPr id="22" name="Transform card 2">
            <a:extLst>
              <a:ext uri="{FF2B5EF4-FFF2-40B4-BE49-F238E27FC236}">
                <a16:creationId xmlns:a16="http://schemas.microsoft.com/office/drawing/2014/main" id="{984CC93A-0354-8FF2-7E0D-41E8A8890A25}"/>
              </a:ext>
            </a:extLst>
          </p:cNvPr>
          <p:cNvSpPr/>
          <p:nvPr/>
        </p:nvSpPr>
        <p:spPr>
          <a:xfrm>
            <a:off x="609600" y="5100956"/>
            <a:ext cx="7975600" cy="1174433"/>
          </a:xfrm>
          <a:prstGeom prst="roundRect">
            <a:avLst>
              <a:gd name="adj" fmla="val 6000"/>
            </a:avLst>
          </a:prstGeom>
          <a:solidFill>
            <a:srgbClr val="E2F1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Before 2">
            <a:extLst>
              <a:ext uri="{FF2B5EF4-FFF2-40B4-BE49-F238E27FC236}">
                <a16:creationId xmlns:a16="http://schemas.microsoft.com/office/drawing/2014/main" id="{E1007DFA-B255-5B29-AA4F-7024553B11CB}"/>
              </a:ext>
            </a:extLst>
          </p:cNvPr>
          <p:cNvSpPr txBox="1"/>
          <p:nvPr/>
        </p:nvSpPr>
        <p:spPr>
          <a:xfrm>
            <a:off x="838200" y="5253356"/>
            <a:ext cx="7518400" cy="3287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200" i="1" dirty="0">
                <a:solidFill>
                  <a:srgbClr val="545B6E"/>
                </a:solidFill>
                <a:latin typeface="Georgia" panose="02040502050405020303" pitchFamily="18" charset="0"/>
              </a:rPr>
              <a:t>Мы гуляли в парке. Парк был украшен к празднику.</a:t>
            </a:r>
          </a:p>
        </p:txBody>
      </p:sp>
      <p:cxnSp>
        <p:nvCxnSpPr>
          <p:cNvPr id="24" name="Arrow">
            <a:extLst>
              <a:ext uri="{FF2B5EF4-FFF2-40B4-BE49-F238E27FC236}">
                <a16:creationId xmlns:a16="http://schemas.microsoft.com/office/drawing/2014/main" id="{F037269B-B5AA-2B03-23C9-DDA78079D94B}"/>
              </a:ext>
            </a:extLst>
          </p:cNvPr>
          <p:cNvCxnSpPr/>
          <p:nvPr/>
        </p:nvCxnSpPr>
        <p:spPr>
          <a:xfrm>
            <a:off x="939800" y="5632896"/>
            <a:ext cx="0" cy="254000"/>
          </a:xfrm>
          <a:prstGeom prst="line">
            <a:avLst/>
          </a:prstGeom>
          <a:ln w="22225">
            <a:solidFill>
              <a:srgbClr val="0B7F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Defined word marker">
            <a:extLst>
              <a:ext uri="{FF2B5EF4-FFF2-40B4-BE49-F238E27FC236}">
                <a16:creationId xmlns:a16="http://schemas.microsoft.com/office/drawing/2014/main" id="{C6CF1968-9CE4-A97B-89AD-14708D1652AD}"/>
              </a:ext>
            </a:extLst>
          </p:cNvPr>
          <p:cNvSpPr/>
          <p:nvPr/>
        </p:nvSpPr>
        <p:spPr>
          <a:xfrm>
            <a:off x="2851150" y="5759896"/>
            <a:ext cx="846201" cy="312293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Phrase band">
            <a:extLst>
              <a:ext uri="{FF2B5EF4-FFF2-40B4-BE49-F238E27FC236}">
                <a16:creationId xmlns:a16="http://schemas.microsoft.com/office/drawing/2014/main" id="{3135CD21-BE96-07AE-0FAA-7F958071B789}"/>
              </a:ext>
            </a:extLst>
          </p:cNvPr>
          <p:cNvSpPr/>
          <p:nvPr/>
        </p:nvSpPr>
        <p:spPr>
          <a:xfrm>
            <a:off x="3770313" y="5747196"/>
            <a:ext cx="4064063" cy="337693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After 2">
            <a:extLst>
              <a:ext uri="{FF2B5EF4-FFF2-40B4-BE49-F238E27FC236}">
                <a16:creationId xmlns:a16="http://schemas.microsoft.com/office/drawing/2014/main" id="{A1819DBA-61F6-6C03-B7B5-16857C688DD5}"/>
              </a:ext>
            </a:extLst>
          </p:cNvPr>
          <p:cNvSpPr txBox="1"/>
          <p:nvPr/>
        </p:nvSpPr>
        <p:spPr>
          <a:xfrm>
            <a:off x="1168400" y="5709096"/>
            <a:ext cx="7366000" cy="38849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200" i="1" dirty="0">
                <a:solidFill>
                  <a:srgbClr val="23283A"/>
                </a:solidFill>
                <a:latin typeface="Georgia" panose="02040502050405020303" pitchFamily="18" charset="0"/>
              </a:rPr>
              <a:t>Мы гуляли в парке</a:t>
            </a:r>
            <a:r>
              <a:rPr lang="ru-RU" sz="26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22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200" b="1" i="1" dirty="0">
                <a:solidFill>
                  <a:srgbClr val="7651B3"/>
                </a:solidFill>
                <a:latin typeface="Georgia" panose="02040502050405020303" pitchFamily="18" charset="0"/>
              </a:rPr>
              <a:t>украшенном к празднику</a:t>
            </a:r>
            <a:r>
              <a:rPr lang="ru-RU" sz="22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8" name="Folio">
            <a:extLst>
              <a:ext uri="{FF2B5EF4-FFF2-40B4-BE49-F238E27FC236}">
                <a16:creationId xmlns:a16="http://schemas.microsoft.com/office/drawing/2014/main" id="{FDAA6170-090C-F3C3-E59D-05F4DDBDDE90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8</a:t>
            </a:r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F7160568-9B1C-2DA7-0091-13A9B49EF2B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0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4A95540-8C15-4BCB-00B5-9D06FE4A96FA}"/>
              </a:ext>
            </a:extLst>
          </p:cNvPr>
          <p:cNvSpPr txBox="1"/>
          <p:nvPr/>
        </p:nvSpPr>
        <p:spPr>
          <a:xfrm>
            <a:off x="609600" y="355600"/>
            <a:ext cx="10972800" cy="5501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3800" b="1" dirty="0">
                <a:solidFill>
                  <a:srgbClr val="1F3768"/>
                </a:solidFill>
                <a:latin typeface="Georgia" panose="02040502050405020303" pitchFamily="18" charset="0"/>
              </a:rPr>
              <a:t>Главное правило – обособление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4A063285-E920-492B-BDD8-EA7225CE3E9E}"/>
              </a:ext>
            </a:extLst>
          </p:cNvPr>
          <p:cNvSpPr/>
          <p:nvPr/>
        </p:nvSpPr>
        <p:spPr>
          <a:xfrm>
            <a:off x="5334000" y="1020064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C13E06B7-707B-3B8C-9660-F9A18D85A20F}"/>
              </a:ext>
            </a:extLst>
          </p:cNvPr>
          <p:cNvSpPr/>
          <p:nvPr/>
        </p:nvSpPr>
        <p:spPr>
          <a:xfrm>
            <a:off x="5867400" y="1020064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14845AF4-A512-2B5B-92BE-922FE9743816}"/>
              </a:ext>
            </a:extLst>
          </p:cNvPr>
          <p:cNvSpPr/>
          <p:nvPr/>
        </p:nvSpPr>
        <p:spPr>
          <a:xfrm>
            <a:off x="6400800" y="1020064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ule card 1">
            <a:extLst>
              <a:ext uri="{FF2B5EF4-FFF2-40B4-BE49-F238E27FC236}">
                <a16:creationId xmlns:a16="http://schemas.microsoft.com/office/drawing/2014/main" id="{5AE35D2C-C39D-C72B-2106-A5071BA52576}"/>
              </a:ext>
            </a:extLst>
          </p:cNvPr>
          <p:cNvSpPr/>
          <p:nvPr/>
        </p:nvSpPr>
        <p:spPr>
          <a:xfrm>
            <a:off x="609600" y="1320800"/>
            <a:ext cx="10972800" cy="2362200"/>
          </a:xfrm>
          <a:prstGeom prst="roundRect">
            <a:avLst>
              <a:gd name="adj" fmla="val 5000"/>
            </a:avLst>
          </a:prstGeom>
          <a:solidFill>
            <a:srgbClr val="FCE7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ule bar 1">
            <a:extLst>
              <a:ext uri="{FF2B5EF4-FFF2-40B4-BE49-F238E27FC236}">
                <a16:creationId xmlns:a16="http://schemas.microsoft.com/office/drawing/2014/main" id="{54B58F60-8A46-7B5C-F63C-60B4971E81C0}"/>
              </a:ext>
            </a:extLst>
          </p:cNvPr>
          <p:cNvSpPr/>
          <p:nvPr/>
        </p:nvSpPr>
        <p:spPr>
          <a:xfrm>
            <a:off x="609600" y="1549400"/>
            <a:ext cx="76200" cy="1905000"/>
          </a:xfrm>
          <a:prstGeom prst="rect">
            <a:avLst/>
          </a:prstGeom>
          <a:solidFill>
            <a:srgbClr val="E054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Defined word marker">
            <a:extLst>
              <a:ext uri="{FF2B5EF4-FFF2-40B4-BE49-F238E27FC236}">
                <a16:creationId xmlns:a16="http://schemas.microsoft.com/office/drawing/2014/main" id="{3FF6CC14-D514-032D-5E85-5482C1DD252D}"/>
              </a:ext>
            </a:extLst>
          </p:cNvPr>
          <p:cNvSpPr/>
          <p:nvPr/>
        </p:nvSpPr>
        <p:spPr>
          <a:xfrm>
            <a:off x="6064822" y="1549400"/>
            <a:ext cx="2160143" cy="291846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ule 1">
            <a:extLst>
              <a:ext uri="{FF2B5EF4-FFF2-40B4-BE49-F238E27FC236}">
                <a16:creationId xmlns:a16="http://schemas.microsoft.com/office/drawing/2014/main" id="{9D5C49FA-0C1A-48D5-F7DC-2D586BAFB746}"/>
              </a:ext>
            </a:extLst>
          </p:cNvPr>
          <p:cNvSpPr txBox="1"/>
          <p:nvPr/>
        </p:nvSpPr>
        <p:spPr>
          <a:xfrm>
            <a:off x="965200" y="1498600"/>
            <a:ext cx="10363200" cy="7101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Если причастный оборот стоит </a:t>
            </a:r>
            <a:r>
              <a:rPr lang="ru-RU" sz="2300" b="1" dirty="0">
                <a:solidFill>
                  <a:srgbClr val="E0542A"/>
                </a:solidFill>
                <a:latin typeface="Segoe UI" panose="020B0502040204020203" pitchFamily="34" charset="0"/>
              </a:rPr>
              <a:t>после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 определяемого слова, он с двух сторон выделяется запятыми.</a:t>
            </a:r>
          </a:p>
        </p:txBody>
      </p:sp>
      <p:sp>
        <p:nvSpPr>
          <p:cNvPr id="11" name="Example card 1">
            <a:extLst>
              <a:ext uri="{FF2B5EF4-FFF2-40B4-BE49-F238E27FC236}">
                <a16:creationId xmlns:a16="http://schemas.microsoft.com/office/drawing/2014/main" id="{47133D08-B7C7-5529-3C6C-C8E1516D3804}"/>
              </a:ext>
            </a:extLst>
          </p:cNvPr>
          <p:cNvSpPr/>
          <p:nvPr/>
        </p:nvSpPr>
        <p:spPr>
          <a:xfrm>
            <a:off x="965200" y="2386584"/>
            <a:ext cx="10261600" cy="11186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Defined word marker">
            <a:extLst>
              <a:ext uri="{FF2B5EF4-FFF2-40B4-BE49-F238E27FC236}">
                <a16:creationId xmlns:a16="http://schemas.microsoft.com/office/drawing/2014/main" id="{BF014F00-7F0B-7AE2-B287-AE9E347D4C45}"/>
              </a:ext>
            </a:extLst>
          </p:cNvPr>
          <p:cNvSpPr/>
          <p:nvPr/>
        </p:nvSpPr>
        <p:spPr>
          <a:xfrm>
            <a:off x="2204244" y="2727706"/>
            <a:ext cx="1176400" cy="461772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hrase band">
            <a:extLst>
              <a:ext uri="{FF2B5EF4-FFF2-40B4-BE49-F238E27FC236}">
                <a16:creationId xmlns:a16="http://schemas.microsoft.com/office/drawing/2014/main" id="{0FEBFC5C-401A-1435-26DD-3C3EB8897210}"/>
              </a:ext>
            </a:extLst>
          </p:cNvPr>
          <p:cNvSpPr/>
          <p:nvPr/>
        </p:nvSpPr>
        <p:spPr>
          <a:xfrm>
            <a:off x="3521868" y="2715006"/>
            <a:ext cx="4084702" cy="487172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xample 1">
            <a:extLst>
              <a:ext uri="{FF2B5EF4-FFF2-40B4-BE49-F238E27FC236}">
                <a16:creationId xmlns:a16="http://schemas.microsoft.com/office/drawing/2014/main" id="{38D29C5F-35B1-6CFF-F123-52B5B2092F45}"/>
              </a:ext>
            </a:extLst>
          </p:cNvPr>
          <p:cNvSpPr txBox="1"/>
          <p:nvPr/>
        </p:nvSpPr>
        <p:spPr>
          <a:xfrm>
            <a:off x="965200" y="2676906"/>
            <a:ext cx="10261600" cy="44824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3000" i="1" dirty="0">
                <a:solidFill>
                  <a:srgbClr val="23283A"/>
                </a:solidFill>
                <a:latin typeface="Georgia" panose="02040502050405020303" pitchFamily="18" charset="0"/>
              </a:rPr>
              <a:t>Книга</a:t>
            </a:r>
            <a:r>
              <a:rPr lang="ru-RU" sz="36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30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000" b="1" i="1" dirty="0">
                <a:solidFill>
                  <a:srgbClr val="C3352B"/>
                </a:solidFill>
                <a:latin typeface="Georgia" panose="02040502050405020303" pitchFamily="18" charset="0"/>
              </a:rPr>
              <a:t>лежавшая</a:t>
            </a:r>
            <a:r>
              <a:rPr lang="ru-RU" sz="30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000" i="1" dirty="0">
                <a:solidFill>
                  <a:srgbClr val="0B7F77"/>
                </a:solidFill>
                <a:latin typeface="Georgia" panose="02040502050405020303" pitchFamily="18" charset="0"/>
              </a:rPr>
              <a:t>на столе</a:t>
            </a:r>
            <a:r>
              <a:rPr lang="ru-RU" sz="36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3000" i="1" dirty="0">
                <a:solidFill>
                  <a:srgbClr val="23283A"/>
                </a:solidFill>
                <a:latin typeface="Georgia" panose="02040502050405020303" pitchFamily="18" charset="0"/>
              </a:rPr>
              <a:t> была новой.</a:t>
            </a:r>
          </a:p>
        </p:txBody>
      </p:sp>
      <p:sp>
        <p:nvSpPr>
          <p:cNvPr id="15" name="Rule card 2">
            <a:extLst>
              <a:ext uri="{FF2B5EF4-FFF2-40B4-BE49-F238E27FC236}">
                <a16:creationId xmlns:a16="http://schemas.microsoft.com/office/drawing/2014/main" id="{3BBABD1C-1607-8C65-382E-E64BDC1D12D3}"/>
              </a:ext>
            </a:extLst>
          </p:cNvPr>
          <p:cNvSpPr/>
          <p:nvPr/>
        </p:nvSpPr>
        <p:spPr>
          <a:xfrm>
            <a:off x="609600" y="3886200"/>
            <a:ext cx="10972800" cy="2362200"/>
          </a:xfrm>
          <a:prstGeom prst="roundRect">
            <a:avLst>
              <a:gd name="adj" fmla="val 5000"/>
            </a:avLst>
          </a:prstGeom>
          <a:solidFill>
            <a:srgbClr val="E6EEF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ule bar 2">
            <a:extLst>
              <a:ext uri="{FF2B5EF4-FFF2-40B4-BE49-F238E27FC236}">
                <a16:creationId xmlns:a16="http://schemas.microsoft.com/office/drawing/2014/main" id="{01C93D42-6825-C48E-87BB-8DF433827B3C}"/>
              </a:ext>
            </a:extLst>
          </p:cNvPr>
          <p:cNvSpPr/>
          <p:nvPr/>
        </p:nvSpPr>
        <p:spPr>
          <a:xfrm>
            <a:off x="609600" y="4114800"/>
            <a:ext cx="76200" cy="1905000"/>
          </a:xfrm>
          <a:prstGeom prst="rect">
            <a:avLst/>
          </a:prstGeom>
          <a:solidFill>
            <a:srgbClr val="2B57C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Defined word marker">
            <a:extLst>
              <a:ext uri="{FF2B5EF4-FFF2-40B4-BE49-F238E27FC236}">
                <a16:creationId xmlns:a16="http://schemas.microsoft.com/office/drawing/2014/main" id="{3EFB5C83-061B-EF1C-022D-EA850FA0F637}"/>
              </a:ext>
            </a:extLst>
          </p:cNvPr>
          <p:cNvSpPr/>
          <p:nvPr/>
        </p:nvSpPr>
        <p:spPr>
          <a:xfrm>
            <a:off x="5591747" y="4114800"/>
            <a:ext cx="2160143" cy="291846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ule 2">
            <a:extLst>
              <a:ext uri="{FF2B5EF4-FFF2-40B4-BE49-F238E27FC236}">
                <a16:creationId xmlns:a16="http://schemas.microsoft.com/office/drawing/2014/main" id="{D7EFEF75-208D-9AB0-0366-3AFA7151D5F3}"/>
              </a:ext>
            </a:extLst>
          </p:cNvPr>
          <p:cNvSpPr txBox="1"/>
          <p:nvPr/>
        </p:nvSpPr>
        <p:spPr>
          <a:xfrm>
            <a:off x="965200" y="4064000"/>
            <a:ext cx="10363200" cy="7101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Если причастный оборот стоит </a:t>
            </a:r>
            <a:r>
              <a:rPr lang="ru-RU" sz="2300" b="1" dirty="0">
                <a:solidFill>
                  <a:srgbClr val="2B57C0"/>
                </a:solidFill>
                <a:latin typeface="Segoe UI" panose="020B0502040204020203" pitchFamily="34" charset="0"/>
              </a:rPr>
              <a:t>до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 определяемого слова, он не выделяется запятыми.</a:t>
            </a:r>
          </a:p>
        </p:txBody>
      </p:sp>
      <p:sp>
        <p:nvSpPr>
          <p:cNvPr id="19" name="Example card 2">
            <a:extLst>
              <a:ext uri="{FF2B5EF4-FFF2-40B4-BE49-F238E27FC236}">
                <a16:creationId xmlns:a16="http://schemas.microsoft.com/office/drawing/2014/main" id="{451915D3-9AE3-0B22-2BF0-6618E23483EC}"/>
              </a:ext>
            </a:extLst>
          </p:cNvPr>
          <p:cNvSpPr/>
          <p:nvPr/>
        </p:nvSpPr>
        <p:spPr>
          <a:xfrm>
            <a:off x="965200" y="4951984"/>
            <a:ext cx="10261600" cy="11186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Defined word marker">
            <a:extLst>
              <a:ext uri="{FF2B5EF4-FFF2-40B4-BE49-F238E27FC236}">
                <a16:creationId xmlns:a16="http://schemas.microsoft.com/office/drawing/2014/main" id="{E8C638AB-6D6E-F1F3-7260-74B3B578B6E3}"/>
              </a:ext>
            </a:extLst>
          </p:cNvPr>
          <p:cNvSpPr/>
          <p:nvPr/>
        </p:nvSpPr>
        <p:spPr>
          <a:xfrm>
            <a:off x="6470650" y="5337968"/>
            <a:ext cx="1116076" cy="372047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Phrase band">
            <a:extLst>
              <a:ext uri="{FF2B5EF4-FFF2-40B4-BE49-F238E27FC236}">
                <a16:creationId xmlns:a16="http://schemas.microsoft.com/office/drawing/2014/main" id="{6F8A0544-8D15-69C7-210F-C22C48BB5D99}"/>
              </a:ext>
            </a:extLst>
          </p:cNvPr>
          <p:cNvSpPr/>
          <p:nvPr/>
        </p:nvSpPr>
        <p:spPr>
          <a:xfrm>
            <a:off x="2324100" y="5325268"/>
            <a:ext cx="4156139" cy="397447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Example 2">
            <a:extLst>
              <a:ext uri="{FF2B5EF4-FFF2-40B4-BE49-F238E27FC236}">
                <a16:creationId xmlns:a16="http://schemas.microsoft.com/office/drawing/2014/main" id="{227BC6AB-2903-B5DB-6C48-4E3E646ED6AB}"/>
              </a:ext>
            </a:extLst>
          </p:cNvPr>
          <p:cNvSpPr txBox="1"/>
          <p:nvPr/>
        </p:nvSpPr>
        <p:spPr>
          <a:xfrm>
            <a:off x="965200" y="5287168"/>
            <a:ext cx="10261600" cy="44824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3000" b="1" i="1" dirty="0">
                <a:solidFill>
                  <a:srgbClr val="C3352B"/>
                </a:solidFill>
                <a:latin typeface="Georgia" panose="02040502050405020303" pitchFamily="18" charset="0"/>
              </a:rPr>
              <a:t>Лежавшая</a:t>
            </a:r>
            <a:r>
              <a:rPr lang="ru-RU" sz="30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000" i="1" dirty="0">
                <a:solidFill>
                  <a:srgbClr val="0B7F77"/>
                </a:solidFill>
                <a:latin typeface="Georgia" panose="02040502050405020303" pitchFamily="18" charset="0"/>
              </a:rPr>
              <a:t>на столе</a:t>
            </a:r>
            <a:r>
              <a:rPr lang="ru-RU" sz="3000" i="1" dirty="0">
                <a:solidFill>
                  <a:srgbClr val="23283A"/>
                </a:solidFill>
                <a:latin typeface="Georgia" panose="02040502050405020303" pitchFamily="18" charset="0"/>
              </a:rPr>
              <a:t> книга была новой.</a:t>
            </a:r>
          </a:p>
        </p:txBody>
      </p:sp>
      <p:sp>
        <p:nvSpPr>
          <p:cNvPr id="23" name="Folio">
            <a:extLst>
              <a:ext uri="{FF2B5EF4-FFF2-40B4-BE49-F238E27FC236}">
                <a16:creationId xmlns:a16="http://schemas.microsoft.com/office/drawing/2014/main" id="{61A93405-9C2C-71DA-1F52-612A346D067A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9</a:t>
            </a:r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89B5F4A2-9DEF-74D1-3FBF-735D62097C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213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">
            <a:extLst>
              <a:ext uri="{FF2B5EF4-FFF2-40B4-BE49-F238E27FC236}">
                <a16:creationId xmlns:a16="http://schemas.microsoft.com/office/drawing/2014/main" id="{F8DD01A1-A369-16D9-C886-B1B505566AC9}"/>
              </a:ext>
            </a:extLst>
          </p:cNvPr>
          <p:cNvSpPr txBox="1"/>
          <p:nvPr/>
        </p:nvSpPr>
        <p:spPr>
          <a:xfrm>
            <a:off x="609600" y="381000"/>
            <a:ext cx="7747000" cy="11879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2600" b="1" dirty="0">
                <a:solidFill>
                  <a:srgbClr val="1F3768"/>
                </a:solidFill>
                <a:latin typeface="Georgia" panose="02040502050405020303" pitchFamily="18" charset="0"/>
              </a:rPr>
              <a:t>1. Назовите причастные обороты из предложений. Укажите определяемое слово.</a:t>
            </a:r>
          </a:p>
        </p:txBody>
      </p:sp>
      <p:pic>
        <p:nvPicPr>
          <p:cNvPr id="5" name="Sun" descr="Солнце за облаками. Фото: Flickr, CC BY 2.0">
            <a:extLst>
              <a:ext uri="{FF2B5EF4-FFF2-40B4-BE49-F238E27FC236}">
                <a16:creationId xmlns:a16="http://schemas.microsoft.com/office/drawing/2014/main" id="{1F10422B-2142-CFED-E472-F9934A77FC1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381000"/>
            <a:ext cx="1549400" cy="1016000"/>
          </a:xfrm>
          <a:prstGeom prst="roundRect">
            <a:avLst>
              <a:gd name="adj" fmla="val 4000"/>
            </a:avLst>
          </a:prstGeom>
          <a:ln w="12700">
            <a:solidFill>
              <a:srgbClr val="DCD2B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7" name="Starlings" descr="Стая скворцов. Фото: Flickr, CC BY 2.0">
            <a:extLst>
              <a:ext uri="{FF2B5EF4-FFF2-40B4-BE49-F238E27FC236}">
                <a16:creationId xmlns:a16="http://schemas.microsoft.com/office/drawing/2014/main" id="{3D9B0DCF-78E0-9E2D-EE65-45680499FA6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81000"/>
            <a:ext cx="1549400" cy="1016000"/>
          </a:xfrm>
          <a:prstGeom prst="roundRect">
            <a:avLst>
              <a:gd name="adj" fmla="val 4000"/>
            </a:avLst>
          </a:prstGeom>
          <a:ln w="12700">
            <a:solidFill>
              <a:srgbClr val="DCD2B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Exercise sheet">
            <a:extLst>
              <a:ext uri="{FF2B5EF4-FFF2-40B4-BE49-F238E27FC236}">
                <a16:creationId xmlns:a16="http://schemas.microsoft.com/office/drawing/2014/main" id="{7F7B3645-228F-C465-DE00-07B955B1031C}"/>
              </a:ext>
            </a:extLst>
          </p:cNvPr>
          <p:cNvSpPr/>
          <p:nvPr/>
        </p:nvSpPr>
        <p:spPr>
          <a:xfrm>
            <a:off x="609600" y="1625600"/>
            <a:ext cx="10972800" cy="4724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ing">
            <a:extLst>
              <a:ext uri="{FF2B5EF4-FFF2-40B4-BE49-F238E27FC236}">
                <a16:creationId xmlns:a16="http://schemas.microsoft.com/office/drawing/2014/main" id="{E2B00E31-2BD7-4459-458F-B770679DA20F}"/>
              </a:ext>
            </a:extLst>
          </p:cNvPr>
          <p:cNvCxnSpPr/>
          <p:nvPr/>
        </p:nvCxnSpPr>
        <p:spPr>
          <a:xfrm>
            <a:off x="914400" y="2641600"/>
            <a:ext cx="10363200" cy="0"/>
          </a:xfrm>
          <a:prstGeom prst="line">
            <a:avLst/>
          </a:prstGeom>
          <a:ln w="9525">
            <a:solidFill>
              <a:srgbClr val="D9E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entence 1">
            <a:extLst>
              <a:ext uri="{FF2B5EF4-FFF2-40B4-BE49-F238E27FC236}">
                <a16:creationId xmlns:a16="http://schemas.microsoft.com/office/drawing/2014/main" id="{025F76F3-D2FF-A171-F1D2-A69308CEF90C}"/>
              </a:ext>
            </a:extLst>
          </p:cNvPr>
          <p:cNvSpPr txBox="1"/>
          <p:nvPr/>
        </p:nvSpPr>
        <p:spPr>
          <a:xfrm>
            <a:off x="965200" y="2057401"/>
            <a:ext cx="10414000" cy="44824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3283A"/>
                </a:solidFill>
                <a:latin typeface="Georgia" panose="02040502050405020303" pitchFamily="18" charset="0"/>
              </a:rPr>
              <a:t>Солнце, спрятавшееся за тучи, уже не грело.</a:t>
            </a:r>
          </a:p>
        </p:txBody>
      </p:sp>
      <p:cxnSp>
        <p:nvCxnSpPr>
          <p:cNvPr id="11" name="Ruling">
            <a:extLst>
              <a:ext uri="{FF2B5EF4-FFF2-40B4-BE49-F238E27FC236}">
                <a16:creationId xmlns:a16="http://schemas.microsoft.com/office/drawing/2014/main" id="{2006AE3A-792C-B872-D203-B5CCD514CB72}"/>
              </a:ext>
            </a:extLst>
          </p:cNvPr>
          <p:cNvCxnSpPr/>
          <p:nvPr/>
        </p:nvCxnSpPr>
        <p:spPr>
          <a:xfrm>
            <a:off x="914400" y="3759200"/>
            <a:ext cx="10363200" cy="0"/>
          </a:xfrm>
          <a:prstGeom prst="line">
            <a:avLst/>
          </a:prstGeom>
          <a:ln w="9525">
            <a:solidFill>
              <a:srgbClr val="D9E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entence 2">
            <a:extLst>
              <a:ext uri="{FF2B5EF4-FFF2-40B4-BE49-F238E27FC236}">
                <a16:creationId xmlns:a16="http://schemas.microsoft.com/office/drawing/2014/main" id="{D2AA005B-DB5D-A0B8-5CAE-222BB0605A68}"/>
              </a:ext>
            </a:extLst>
          </p:cNvPr>
          <p:cNvSpPr txBox="1"/>
          <p:nvPr/>
        </p:nvSpPr>
        <p:spPr>
          <a:xfrm>
            <a:off x="965200" y="3175001"/>
            <a:ext cx="10414000" cy="44824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3283A"/>
                </a:solidFill>
                <a:latin typeface="Georgia" panose="02040502050405020303" pitchFamily="18" charset="0"/>
              </a:rPr>
              <a:t>Мы увидели замок, построенный из белого камня.</a:t>
            </a:r>
          </a:p>
        </p:txBody>
      </p:sp>
      <p:cxnSp>
        <p:nvCxnSpPr>
          <p:cNvPr id="13" name="Ruling">
            <a:extLst>
              <a:ext uri="{FF2B5EF4-FFF2-40B4-BE49-F238E27FC236}">
                <a16:creationId xmlns:a16="http://schemas.microsoft.com/office/drawing/2014/main" id="{3112E8AC-F7E2-65B7-54F4-46465C772DAB}"/>
              </a:ext>
            </a:extLst>
          </p:cNvPr>
          <p:cNvCxnSpPr/>
          <p:nvPr/>
        </p:nvCxnSpPr>
        <p:spPr>
          <a:xfrm>
            <a:off x="914400" y="4876800"/>
            <a:ext cx="10363200" cy="0"/>
          </a:xfrm>
          <a:prstGeom prst="line">
            <a:avLst/>
          </a:prstGeom>
          <a:ln w="9525">
            <a:solidFill>
              <a:srgbClr val="D9E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entence 3">
            <a:extLst>
              <a:ext uri="{FF2B5EF4-FFF2-40B4-BE49-F238E27FC236}">
                <a16:creationId xmlns:a16="http://schemas.microsoft.com/office/drawing/2014/main" id="{5AF67E43-E869-C447-3BC0-99656D0CCE67}"/>
              </a:ext>
            </a:extLst>
          </p:cNvPr>
          <p:cNvSpPr txBox="1"/>
          <p:nvPr/>
        </p:nvSpPr>
        <p:spPr>
          <a:xfrm>
            <a:off x="965200" y="4292601"/>
            <a:ext cx="10414000" cy="44824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3283A"/>
                </a:solidFill>
                <a:latin typeface="Georgia" panose="02040502050405020303" pitchFamily="18" charset="0"/>
              </a:rPr>
              <a:t>Птицы, улетающие в тёплые края, собрались в стаи.</a:t>
            </a:r>
          </a:p>
        </p:txBody>
      </p:sp>
      <p:cxnSp>
        <p:nvCxnSpPr>
          <p:cNvPr id="15" name="Ruling">
            <a:extLst>
              <a:ext uri="{FF2B5EF4-FFF2-40B4-BE49-F238E27FC236}">
                <a16:creationId xmlns:a16="http://schemas.microsoft.com/office/drawing/2014/main" id="{64583440-8BC0-2735-A282-94C13937D5FF}"/>
              </a:ext>
            </a:extLst>
          </p:cNvPr>
          <p:cNvCxnSpPr/>
          <p:nvPr/>
        </p:nvCxnSpPr>
        <p:spPr>
          <a:xfrm>
            <a:off x="914400" y="5994400"/>
            <a:ext cx="10363200" cy="0"/>
          </a:xfrm>
          <a:prstGeom prst="line">
            <a:avLst/>
          </a:prstGeom>
          <a:ln w="9525">
            <a:solidFill>
              <a:srgbClr val="D9E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entence 4">
            <a:extLst>
              <a:ext uri="{FF2B5EF4-FFF2-40B4-BE49-F238E27FC236}">
                <a16:creationId xmlns:a16="http://schemas.microsoft.com/office/drawing/2014/main" id="{2C690E65-053F-A146-FE87-869D5521A3A9}"/>
              </a:ext>
            </a:extLst>
          </p:cNvPr>
          <p:cNvSpPr txBox="1"/>
          <p:nvPr/>
        </p:nvSpPr>
        <p:spPr>
          <a:xfrm>
            <a:off x="965200" y="5410201"/>
            <a:ext cx="10414000" cy="44824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3283A"/>
                </a:solidFill>
                <a:latin typeface="Georgia" panose="02040502050405020303" pitchFamily="18" charset="0"/>
              </a:rPr>
              <a:t>Решённая учеником задача оказалась очень сложной.</a:t>
            </a:r>
          </a:p>
        </p:txBody>
      </p:sp>
      <p:sp>
        <p:nvSpPr>
          <p:cNvPr id="17" name="Answer phrase 1">
            <a:extLst>
              <a:ext uri="{FF2B5EF4-FFF2-40B4-BE49-F238E27FC236}">
                <a16:creationId xmlns:a16="http://schemas.microsoft.com/office/drawing/2014/main" id="{ED0E0CB1-3725-6466-41AB-A8D3EEFBB2AC}"/>
              </a:ext>
            </a:extLst>
          </p:cNvPr>
          <p:cNvSpPr txBox="1"/>
          <p:nvPr/>
        </p:nvSpPr>
        <p:spPr>
          <a:xfrm>
            <a:off x="2405578" y="2024579"/>
            <a:ext cx="3924364" cy="448247"/>
          </a:xfrm>
          <a:prstGeom prst="roundRect">
            <a:avLst>
              <a:gd name="adj" fmla="val 25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txBody>
          <a:bodyPr vert="horz" wrap="none" lIns="38100" tIns="0" rIns="3810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7651B3"/>
                </a:solidFill>
                <a:latin typeface="Georgia" panose="02040502050405020303" pitchFamily="18" charset="0"/>
              </a:rPr>
              <a:t>спрятавшееся за тучи</a:t>
            </a:r>
          </a:p>
        </p:txBody>
      </p:sp>
      <p:sp>
        <p:nvSpPr>
          <p:cNvPr id="18" name="Answer word 1">
            <a:extLst>
              <a:ext uri="{FF2B5EF4-FFF2-40B4-BE49-F238E27FC236}">
                <a16:creationId xmlns:a16="http://schemas.microsoft.com/office/drawing/2014/main" id="{2E571F63-0EBE-0F3D-A00B-F1D3D5B2E258}"/>
              </a:ext>
            </a:extLst>
          </p:cNvPr>
          <p:cNvSpPr txBox="1"/>
          <p:nvPr/>
        </p:nvSpPr>
        <p:spPr>
          <a:xfrm>
            <a:off x="894278" y="2024579"/>
            <a:ext cx="1392301" cy="448247"/>
          </a:xfrm>
          <a:prstGeom prst="roundRect">
            <a:avLst>
              <a:gd name="adj" fmla="val 25000"/>
            </a:avLst>
          </a:prstGeom>
          <a:solidFill>
            <a:srgbClr val="FFE7A3"/>
          </a:solidFill>
          <a:ln w="12700">
            <a:solidFill>
              <a:srgbClr val="F4BE3A"/>
            </a:solidFill>
          </a:ln>
        </p:spPr>
        <p:txBody>
          <a:bodyPr vert="horz" wrap="none" lIns="38100" tIns="0" rIns="3810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3283A"/>
                </a:solidFill>
                <a:latin typeface="Georgia" panose="02040502050405020303" pitchFamily="18" charset="0"/>
              </a:rPr>
              <a:t>Солнце</a:t>
            </a:r>
          </a:p>
        </p:txBody>
      </p:sp>
      <p:sp>
        <p:nvSpPr>
          <p:cNvPr id="19" name="Answer phrase 2">
            <a:extLst>
              <a:ext uri="{FF2B5EF4-FFF2-40B4-BE49-F238E27FC236}">
                <a16:creationId xmlns:a16="http://schemas.microsoft.com/office/drawing/2014/main" id="{11146563-7F1C-DA4D-DE81-0411EFAB474E}"/>
              </a:ext>
            </a:extLst>
          </p:cNvPr>
          <p:cNvSpPr txBox="1"/>
          <p:nvPr/>
        </p:nvSpPr>
        <p:spPr>
          <a:xfrm>
            <a:off x="4445516" y="3142179"/>
            <a:ext cx="5448363" cy="448247"/>
          </a:xfrm>
          <a:prstGeom prst="roundRect">
            <a:avLst>
              <a:gd name="adj" fmla="val 25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txBody>
          <a:bodyPr vert="horz" wrap="none" lIns="38100" tIns="0" rIns="3810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7651B3"/>
                </a:solidFill>
                <a:latin typeface="Georgia" panose="02040502050405020303" pitchFamily="18" charset="0"/>
              </a:rPr>
              <a:t>построенный из белого камня</a:t>
            </a:r>
          </a:p>
        </p:txBody>
      </p:sp>
      <p:sp>
        <p:nvSpPr>
          <p:cNvPr id="20" name="Answer word 2">
            <a:extLst>
              <a:ext uri="{FF2B5EF4-FFF2-40B4-BE49-F238E27FC236}">
                <a16:creationId xmlns:a16="http://schemas.microsoft.com/office/drawing/2014/main" id="{5E543DE5-625E-C76E-4333-F0B6C6F2270D}"/>
              </a:ext>
            </a:extLst>
          </p:cNvPr>
          <p:cNvSpPr txBox="1"/>
          <p:nvPr/>
        </p:nvSpPr>
        <p:spPr>
          <a:xfrm>
            <a:off x="3189803" y="3142179"/>
            <a:ext cx="1136714" cy="448247"/>
          </a:xfrm>
          <a:prstGeom prst="roundRect">
            <a:avLst>
              <a:gd name="adj" fmla="val 25000"/>
            </a:avLst>
          </a:prstGeom>
          <a:solidFill>
            <a:srgbClr val="FFE7A3"/>
          </a:solidFill>
          <a:ln w="12700">
            <a:solidFill>
              <a:srgbClr val="F4BE3A"/>
            </a:solidFill>
          </a:ln>
        </p:spPr>
        <p:txBody>
          <a:bodyPr vert="horz" wrap="none" lIns="38100" tIns="0" rIns="3810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3283A"/>
                </a:solidFill>
                <a:latin typeface="Georgia" panose="02040502050405020303" pitchFamily="18" charset="0"/>
              </a:rPr>
              <a:t>замок</a:t>
            </a:r>
          </a:p>
        </p:txBody>
      </p:sp>
      <p:sp>
        <p:nvSpPr>
          <p:cNvPr id="21" name="Answer phrase 3">
            <a:extLst>
              <a:ext uri="{FF2B5EF4-FFF2-40B4-BE49-F238E27FC236}">
                <a16:creationId xmlns:a16="http://schemas.microsoft.com/office/drawing/2014/main" id="{EA3A422F-A27C-95D4-3AC2-ECC4B32CF521}"/>
              </a:ext>
            </a:extLst>
          </p:cNvPr>
          <p:cNvSpPr txBox="1"/>
          <p:nvPr/>
        </p:nvSpPr>
        <p:spPr>
          <a:xfrm>
            <a:off x="2329378" y="4259779"/>
            <a:ext cx="4672076" cy="448247"/>
          </a:xfrm>
          <a:prstGeom prst="roundRect">
            <a:avLst>
              <a:gd name="adj" fmla="val 25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txBody>
          <a:bodyPr vert="horz" wrap="none" lIns="38100" tIns="0" rIns="3810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7651B3"/>
                </a:solidFill>
                <a:latin typeface="Georgia" panose="02040502050405020303" pitchFamily="18" charset="0"/>
              </a:rPr>
              <a:t>улетающие в тёплые края</a:t>
            </a:r>
          </a:p>
        </p:txBody>
      </p:sp>
      <p:sp>
        <p:nvSpPr>
          <p:cNvPr id="22" name="Answer word 3">
            <a:extLst>
              <a:ext uri="{FF2B5EF4-FFF2-40B4-BE49-F238E27FC236}">
                <a16:creationId xmlns:a16="http://schemas.microsoft.com/office/drawing/2014/main" id="{C0C8EE31-8639-9100-A315-0298A8552374}"/>
              </a:ext>
            </a:extLst>
          </p:cNvPr>
          <p:cNvSpPr txBox="1"/>
          <p:nvPr/>
        </p:nvSpPr>
        <p:spPr>
          <a:xfrm>
            <a:off x="894278" y="4259779"/>
            <a:ext cx="1316101" cy="448247"/>
          </a:xfrm>
          <a:prstGeom prst="roundRect">
            <a:avLst>
              <a:gd name="adj" fmla="val 25000"/>
            </a:avLst>
          </a:prstGeom>
          <a:solidFill>
            <a:srgbClr val="FFE7A3"/>
          </a:solidFill>
          <a:ln w="12700">
            <a:solidFill>
              <a:srgbClr val="F4BE3A"/>
            </a:solidFill>
          </a:ln>
        </p:spPr>
        <p:txBody>
          <a:bodyPr vert="horz" wrap="none" lIns="38100" tIns="0" rIns="3810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3283A"/>
                </a:solidFill>
                <a:latin typeface="Georgia" panose="02040502050405020303" pitchFamily="18" charset="0"/>
              </a:rPr>
              <a:t>Птицы</a:t>
            </a:r>
          </a:p>
        </p:txBody>
      </p:sp>
      <p:sp>
        <p:nvSpPr>
          <p:cNvPr id="23" name="Answer phrase 4">
            <a:extLst>
              <a:ext uri="{FF2B5EF4-FFF2-40B4-BE49-F238E27FC236}">
                <a16:creationId xmlns:a16="http://schemas.microsoft.com/office/drawing/2014/main" id="{A104A27F-AB43-DAD2-D32F-182DF46AE640}"/>
              </a:ext>
            </a:extLst>
          </p:cNvPr>
          <p:cNvSpPr txBox="1"/>
          <p:nvPr/>
        </p:nvSpPr>
        <p:spPr>
          <a:xfrm>
            <a:off x="894278" y="5377379"/>
            <a:ext cx="3702114" cy="448247"/>
          </a:xfrm>
          <a:prstGeom prst="roundRect">
            <a:avLst>
              <a:gd name="adj" fmla="val 25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txBody>
          <a:bodyPr vert="horz" wrap="none" lIns="38100" tIns="0" rIns="3810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7651B3"/>
                </a:solidFill>
                <a:latin typeface="Georgia" panose="02040502050405020303" pitchFamily="18" charset="0"/>
              </a:rPr>
              <a:t>Решённая учеником</a:t>
            </a:r>
          </a:p>
        </p:txBody>
      </p:sp>
      <p:sp>
        <p:nvSpPr>
          <p:cNvPr id="24" name="Answer word 4">
            <a:extLst>
              <a:ext uri="{FF2B5EF4-FFF2-40B4-BE49-F238E27FC236}">
                <a16:creationId xmlns:a16="http://schemas.microsoft.com/office/drawing/2014/main" id="{6B1C7025-14F1-17A8-4112-7B3CA5C8AA27}"/>
              </a:ext>
            </a:extLst>
          </p:cNvPr>
          <p:cNvSpPr txBox="1"/>
          <p:nvPr/>
        </p:nvSpPr>
        <p:spPr>
          <a:xfrm>
            <a:off x="4612203" y="5377379"/>
            <a:ext cx="1263714" cy="448247"/>
          </a:xfrm>
          <a:prstGeom prst="roundRect">
            <a:avLst>
              <a:gd name="adj" fmla="val 25000"/>
            </a:avLst>
          </a:prstGeom>
          <a:solidFill>
            <a:srgbClr val="FFE7A3"/>
          </a:solidFill>
          <a:ln w="12700">
            <a:solidFill>
              <a:srgbClr val="F4BE3A"/>
            </a:solidFill>
          </a:ln>
        </p:spPr>
        <p:txBody>
          <a:bodyPr vert="horz" wrap="none" lIns="38100" tIns="0" rIns="3810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dirty="0">
                <a:solidFill>
                  <a:srgbClr val="23283A"/>
                </a:solidFill>
                <a:latin typeface="Georgia" panose="02040502050405020303" pitchFamily="18" charset="0"/>
              </a:rPr>
              <a:t>задача</a:t>
            </a:r>
          </a:p>
        </p:txBody>
      </p:sp>
      <p:sp>
        <p:nvSpPr>
          <p:cNvPr id="25" name="Folio">
            <a:extLst>
              <a:ext uri="{FF2B5EF4-FFF2-40B4-BE49-F238E27FC236}">
                <a16:creationId xmlns:a16="http://schemas.microsoft.com/office/drawing/2014/main" id="{D0AAAAA3-DE09-AEF1-ED2C-366211620767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10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8AC3669A-B421-1184-FB3F-6CD55FACB49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77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">
            <a:extLst>
              <a:ext uri="{FF2B5EF4-FFF2-40B4-BE49-F238E27FC236}">
                <a16:creationId xmlns:a16="http://schemas.microsoft.com/office/drawing/2014/main" id="{CB7F2D1F-2276-A04A-E24F-990783E8470F}"/>
              </a:ext>
            </a:extLst>
          </p:cNvPr>
          <p:cNvSpPr txBox="1"/>
          <p:nvPr/>
        </p:nvSpPr>
        <p:spPr>
          <a:xfrm>
            <a:off x="609600" y="381000"/>
            <a:ext cx="7620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1F3768"/>
                </a:solidFill>
                <a:latin typeface="Georgia" panose="02040502050405020303" pitchFamily="18" charset="0"/>
              </a:rPr>
              <a:t>2. Расставьте знаки препинания.</a:t>
            </a:r>
          </a:p>
        </p:txBody>
      </p:sp>
      <p:pic>
        <p:nvPicPr>
          <p:cNvPr id="5" name="Moonlit night" descr="А. И. Куинджи. Лунная ночь на Днепре. 1880. Государственный Русский музей">
            <a:extLst>
              <a:ext uri="{FF2B5EF4-FFF2-40B4-BE49-F238E27FC236}">
                <a16:creationId xmlns:a16="http://schemas.microsoft.com/office/drawing/2014/main" id="{EBD7D457-C3D1-7854-BDCF-22DA3CC7000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1219200"/>
            <a:ext cx="2997200" cy="2311400"/>
          </a:xfrm>
          <a:prstGeom prst="roundRect">
            <a:avLst>
              <a:gd name="adj" fmla="val 4000"/>
            </a:avLst>
          </a:prstGeom>
          <a:ln w="12700">
            <a:solidFill>
              <a:srgbClr val="DCD2B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7" name="Autumn wind" descr="Осенние листья на ветру. Фото: Flickr, CC BY 2.0">
            <a:extLst>
              <a:ext uri="{FF2B5EF4-FFF2-40B4-BE49-F238E27FC236}">
                <a16:creationId xmlns:a16="http://schemas.microsoft.com/office/drawing/2014/main" id="{A503E1BD-9B1E-1284-573D-B6035D579F4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3759200"/>
            <a:ext cx="2997200" cy="2311400"/>
          </a:xfrm>
          <a:prstGeom prst="roundRect">
            <a:avLst>
              <a:gd name="adj" fmla="val 4000"/>
            </a:avLst>
          </a:prstGeom>
          <a:ln w="12700">
            <a:solidFill>
              <a:srgbClr val="DCD2B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Exercise sheet">
            <a:extLst>
              <a:ext uri="{FF2B5EF4-FFF2-40B4-BE49-F238E27FC236}">
                <a16:creationId xmlns:a16="http://schemas.microsoft.com/office/drawing/2014/main" id="{398AAC52-E7EA-C013-2646-E53F84CD5FAA}"/>
              </a:ext>
            </a:extLst>
          </p:cNvPr>
          <p:cNvSpPr/>
          <p:nvPr/>
        </p:nvSpPr>
        <p:spPr>
          <a:xfrm>
            <a:off x="609600" y="1219200"/>
            <a:ext cx="7670800" cy="5130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entence Rectangle 10">
            <a:extLst>
              <a:ext uri="{FF2B5EF4-FFF2-40B4-BE49-F238E27FC236}">
                <a16:creationId xmlns:a16="http://schemas.microsoft.com/office/drawing/2014/main" id="{400FA352-233D-8A11-A21E-A3E7959E12F8}"/>
              </a:ext>
            </a:extLst>
          </p:cNvPr>
          <p:cNvSpPr txBox="1"/>
          <p:nvPr/>
        </p:nvSpPr>
        <p:spPr>
          <a:xfrm>
            <a:off x="914400" y="1473200"/>
            <a:ext cx="7112000" cy="85312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2600" dirty="0">
                <a:solidFill>
                  <a:srgbClr val="23283A"/>
                </a:solidFill>
                <a:latin typeface="Georgia" panose="02040502050405020303" pitchFamily="18" charset="0"/>
              </a:rPr>
              <a:t>Тропинка ведущая к озеру была хорошо известна ребятам.</a:t>
            </a:r>
          </a:p>
        </p:txBody>
      </p:sp>
      <p:cxnSp>
        <p:nvCxnSpPr>
          <p:cNvPr id="10" name="Ruling">
            <a:extLst>
              <a:ext uri="{FF2B5EF4-FFF2-40B4-BE49-F238E27FC236}">
                <a16:creationId xmlns:a16="http://schemas.microsoft.com/office/drawing/2014/main" id="{02CA7369-C53D-821A-8752-86BE4C4939AB}"/>
              </a:ext>
            </a:extLst>
          </p:cNvPr>
          <p:cNvCxnSpPr/>
          <p:nvPr/>
        </p:nvCxnSpPr>
        <p:spPr>
          <a:xfrm>
            <a:off x="914400" y="2427923"/>
            <a:ext cx="7061200" cy="0"/>
          </a:xfrm>
          <a:prstGeom prst="line">
            <a:avLst/>
          </a:prstGeom>
          <a:ln w="9525">
            <a:solidFill>
              <a:srgbClr val="D9E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entence Rectangle 11">
            <a:extLst>
              <a:ext uri="{FF2B5EF4-FFF2-40B4-BE49-F238E27FC236}">
                <a16:creationId xmlns:a16="http://schemas.microsoft.com/office/drawing/2014/main" id="{D9033FED-C3F9-4EA2-D950-CFF48C1EB2E2}"/>
              </a:ext>
            </a:extLst>
          </p:cNvPr>
          <p:cNvSpPr txBox="1"/>
          <p:nvPr/>
        </p:nvSpPr>
        <p:spPr>
          <a:xfrm>
            <a:off x="914400" y="2605723"/>
            <a:ext cx="7112000" cy="85312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2600" dirty="0">
                <a:solidFill>
                  <a:srgbClr val="23283A"/>
                </a:solidFill>
                <a:latin typeface="Georgia" panose="02040502050405020303" pitchFamily="18" charset="0"/>
              </a:rPr>
              <a:t>Путники вышли на поляну освещённую лунным светом.</a:t>
            </a:r>
          </a:p>
        </p:txBody>
      </p:sp>
      <p:cxnSp>
        <p:nvCxnSpPr>
          <p:cNvPr id="12" name="Ruling">
            <a:extLst>
              <a:ext uri="{FF2B5EF4-FFF2-40B4-BE49-F238E27FC236}">
                <a16:creationId xmlns:a16="http://schemas.microsoft.com/office/drawing/2014/main" id="{FDECCABE-B54F-BDFE-8A35-E9FAE36E2E3F}"/>
              </a:ext>
            </a:extLst>
          </p:cNvPr>
          <p:cNvCxnSpPr/>
          <p:nvPr/>
        </p:nvCxnSpPr>
        <p:spPr>
          <a:xfrm>
            <a:off x="914400" y="3560446"/>
            <a:ext cx="7061200" cy="0"/>
          </a:xfrm>
          <a:prstGeom prst="line">
            <a:avLst/>
          </a:prstGeom>
          <a:ln w="9525">
            <a:solidFill>
              <a:srgbClr val="D9E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entence Rectangle 12">
            <a:extLst>
              <a:ext uri="{FF2B5EF4-FFF2-40B4-BE49-F238E27FC236}">
                <a16:creationId xmlns:a16="http://schemas.microsoft.com/office/drawing/2014/main" id="{35307138-4382-0306-6E4F-7F502F48DE14}"/>
              </a:ext>
            </a:extLst>
          </p:cNvPr>
          <p:cNvSpPr txBox="1"/>
          <p:nvPr/>
        </p:nvSpPr>
        <p:spPr>
          <a:xfrm>
            <a:off x="914400" y="3738247"/>
            <a:ext cx="7112000" cy="4093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2600" dirty="0">
                <a:solidFill>
                  <a:srgbClr val="23283A"/>
                </a:solidFill>
                <a:latin typeface="Georgia" panose="02040502050405020303" pitchFamily="18" charset="0"/>
              </a:rPr>
              <a:t>Ветер сорвал листья кружившиеся в воздухе.</a:t>
            </a:r>
          </a:p>
        </p:txBody>
      </p:sp>
      <p:cxnSp>
        <p:nvCxnSpPr>
          <p:cNvPr id="14" name="Ruling">
            <a:extLst>
              <a:ext uri="{FF2B5EF4-FFF2-40B4-BE49-F238E27FC236}">
                <a16:creationId xmlns:a16="http://schemas.microsoft.com/office/drawing/2014/main" id="{B42888BA-60E8-6C41-97A2-F3CEA8B131BB}"/>
              </a:ext>
            </a:extLst>
          </p:cNvPr>
          <p:cNvCxnSpPr/>
          <p:nvPr/>
        </p:nvCxnSpPr>
        <p:spPr>
          <a:xfrm>
            <a:off x="914400" y="4249168"/>
            <a:ext cx="7061200" cy="0"/>
          </a:xfrm>
          <a:prstGeom prst="line">
            <a:avLst/>
          </a:prstGeom>
          <a:ln w="9525">
            <a:solidFill>
              <a:srgbClr val="D9E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entence Rectangle 6">
            <a:extLst>
              <a:ext uri="{FF2B5EF4-FFF2-40B4-BE49-F238E27FC236}">
                <a16:creationId xmlns:a16="http://schemas.microsoft.com/office/drawing/2014/main" id="{B6564C4A-B780-F744-49A0-8D0B7D6111F2}"/>
              </a:ext>
            </a:extLst>
          </p:cNvPr>
          <p:cNvSpPr txBox="1"/>
          <p:nvPr/>
        </p:nvSpPr>
        <p:spPr>
          <a:xfrm>
            <a:off x="914400" y="4426968"/>
            <a:ext cx="7112000" cy="85312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2600" dirty="0">
                <a:solidFill>
                  <a:srgbClr val="23283A"/>
                </a:solidFill>
                <a:latin typeface="Georgia" panose="02040502050405020303" pitchFamily="18" charset="0"/>
              </a:rPr>
              <a:t>Испуганная громким звуком птица взлетела с ветки.</a:t>
            </a:r>
          </a:p>
        </p:txBody>
      </p:sp>
      <p:cxnSp>
        <p:nvCxnSpPr>
          <p:cNvPr id="16" name="Ruling">
            <a:extLst>
              <a:ext uri="{FF2B5EF4-FFF2-40B4-BE49-F238E27FC236}">
                <a16:creationId xmlns:a16="http://schemas.microsoft.com/office/drawing/2014/main" id="{69142A5D-1677-5C91-775A-EDC88C87FB24}"/>
              </a:ext>
            </a:extLst>
          </p:cNvPr>
          <p:cNvCxnSpPr/>
          <p:nvPr/>
        </p:nvCxnSpPr>
        <p:spPr>
          <a:xfrm>
            <a:off x="914400" y="5381691"/>
            <a:ext cx="7061200" cy="0"/>
          </a:xfrm>
          <a:prstGeom prst="line">
            <a:avLst/>
          </a:prstGeom>
          <a:ln w="9525">
            <a:solidFill>
              <a:srgbClr val="D9E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Answer comma Тропинка">
            <a:extLst>
              <a:ext uri="{FF2B5EF4-FFF2-40B4-BE49-F238E27FC236}">
                <a16:creationId xmlns:a16="http://schemas.microsoft.com/office/drawing/2014/main" id="{F9170BC4-D8CE-4090-F9D4-A6B7B62F1B67}"/>
              </a:ext>
            </a:extLst>
          </p:cNvPr>
          <p:cNvSpPr txBox="1"/>
          <p:nvPr/>
        </p:nvSpPr>
        <p:spPr>
          <a:xfrm>
            <a:off x="2424176" y="1435100"/>
            <a:ext cx="254000" cy="44380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3000" b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</a:p>
        </p:txBody>
      </p:sp>
      <p:sp>
        <p:nvSpPr>
          <p:cNvPr id="18" name="Answer comma озеру">
            <a:extLst>
              <a:ext uri="{FF2B5EF4-FFF2-40B4-BE49-F238E27FC236}">
                <a16:creationId xmlns:a16="http://schemas.microsoft.com/office/drawing/2014/main" id="{72441603-064B-458D-6FD5-BCC3600724D0}"/>
              </a:ext>
            </a:extLst>
          </p:cNvPr>
          <p:cNvSpPr txBox="1"/>
          <p:nvPr/>
        </p:nvSpPr>
        <p:spPr>
          <a:xfrm>
            <a:off x="5002276" y="1435100"/>
            <a:ext cx="254000" cy="44380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3000" b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</a:p>
        </p:txBody>
      </p:sp>
      <p:sp>
        <p:nvSpPr>
          <p:cNvPr id="19" name="Answer comma поляну">
            <a:extLst>
              <a:ext uri="{FF2B5EF4-FFF2-40B4-BE49-F238E27FC236}">
                <a16:creationId xmlns:a16="http://schemas.microsoft.com/office/drawing/2014/main" id="{3535B177-BF0A-046A-214A-920573323EE0}"/>
              </a:ext>
            </a:extLst>
          </p:cNvPr>
          <p:cNvSpPr txBox="1"/>
          <p:nvPr/>
        </p:nvSpPr>
        <p:spPr>
          <a:xfrm>
            <a:off x="5094351" y="2567623"/>
            <a:ext cx="254000" cy="44380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3000" b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</a:p>
        </p:txBody>
      </p:sp>
      <p:sp>
        <p:nvSpPr>
          <p:cNvPr id="20" name="Answer comma листья">
            <a:extLst>
              <a:ext uri="{FF2B5EF4-FFF2-40B4-BE49-F238E27FC236}">
                <a16:creationId xmlns:a16="http://schemas.microsoft.com/office/drawing/2014/main" id="{D843DD6B-F5D6-8E1D-42D5-AACBCA8BD9DF}"/>
              </a:ext>
            </a:extLst>
          </p:cNvPr>
          <p:cNvSpPr txBox="1"/>
          <p:nvPr/>
        </p:nvSpPr>
        <p:spPr>
          <a:xfrm>
            <a:off x="4030726" y="3700147"/>
            <a:ext cx="254000" cy="4093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3000" b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</a:p>
        </p:txBody>
      </p:sp>
      <p:sp>
        <p:nvSpPr>
          <p:cNvPr id="21" name="Folio">
            <a:extLst>
              <a:ext uri="{FF2B5EF4-FFF2-40B4-BE49-F238E27FC236}">
                <a16:creationId xmlns:a16="http://schemas.microsoft.com/office/drawing/2014/main" id="{00F31A96-DAEF-76C8-F604-066806FB752F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11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BB675629-4848-F500-3CAE-EEA518180CE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14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E8177C5-2DC8-3DD6-FF83-E1AC77AA3C28}"/>
              </a:ext>
            </a:extLst>
          </p:cNvPr>
          <p:cNvSpPr txBox="1"/>
          <p:nvPr/>
        </p:nvSpPr>
        <p:spPr>
          <a:xfrm>
            <a:off x="609600" y="381000"/>
            <a:ext cx="10972800" cy="6080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4200" b="1" dirty="0">
                <a:solidFill>
                  <a:srgbClr val="1F3768"/>
                </a:solidFill>
                <a:latin typeface="Georgia" panose="02040502050405020303" pitchFamily="18" charset="0"/>
              </a:rPr>
              <a:t>Что мы узнали?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4DFF7AFD-B912-D685-688F-65B171F19B90}"/>
              </a:ext>
            </a:extLst>
          </p:cNvPr>
          <p:cNvSpPr/>
          <p:nvPr/>
        </p:nvSpPr>
        <p:spPr>
          <a:xfrm>
            <a:off x="5334000" y="1103376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B52B49C7-1E61-F9A2-FB39-D017EF4BFA66}"/>
              </a:ext>
            </a:extLst>
          </p:cNvPr>
          <p:cNvSpPr/>
          <p:nvPr/>
        </p:nvSpPr>
        <p:spPr>
          <a:xfrm>
            <a:off x="5867400" y="1103376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27F438B4-663F-36D2-0FA0-A77A1F10A24E}"/>
              </a:ext>
            </a:extLst>
          </p:cNvPr>
          <p:cNvSpPr/>
          <p:nvPr/>
        </p:nvSpPr>
        <p:spPr>
          <a:xfrm>
            <a:off x="6400800" y="1103376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onclusion card 1">
            <a:extLst>
              <a:ext uri="{FF2B5EF4-FFF2-40B4-BE49-F238E27FC236}">
                <a16:creationId xmlns:a16="http://schemas.microsoft.com/office/drawing/2014/main" id="{F0D978D4-6C21-6AA6-CDBB-93C42A18B9C8}"/>
              </a:ext>
            </a:extLst>
          </p:cNvPr>
          <p:cNvSpPr/>
          <p:nvPr/>
        </p:nvSpPr>
        <p:spPr>
          <a:xfrm>
            <a:off x="609600" y="1422400"/>
            <a:ext cx="10972800" cy="965200"/>
          </a:xfrm>
          <a:prstGeom prst="roundRect">
            <a:avLst>
              <a:gd name="adj" fmla="val 8000"/>
            </a:avLst>
          </a:prstGeom>
          <a:solidFill>
            <a:srgbClr val="EFE8F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heck disc">
            <a:extLst>
              <a:ext uri="{FF2B5EF4-FFF2-40B4-BE49-F238E27FC236}">
                <a16:creationId xmlns:a16="http://schemas.microsoft.com/office/drawing/2014/main" id="{050DBA8C-20B9-2BC3-ADAC-6532AA5D3105}"/>
              </a:ext>
            </a:extLst>
          </p:cNvPr>
          <p:cNvSpPr/>
          <p:nvPr/>
        </p:nvSpPr>
        <p:spPr>
          <a:xfrm>
            <a:off x="876300" y="1701800"/>
            <a:ext cx="584200" cy="584200"/>
          </a:xfrm>
          <a:prstGeom prst="ellipse">
            <a:avLst/>
          </a:prstGeom>
          <a:solidFill>
            <a:srgbClr val="7651B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heck mark">
            <a:extLst>
              <a:ext uri="{FF2B5EF4-FFF2-40B4-BE49-F238E27FC236}">
                <a16:creationId xmlns:a16="http://schemas.microsoft.com/office/drawing/2014/main" id="{548C6190-342B-9197-09F8-3C8608506E92}"/>
              </a:ext>
            </a:extLst>
          </p:cNvPr>
          <p:cNvSpPr/>
          <p:nvPr/>
        </p:nvSpPr>
        <p:spPr>
          <a:xfrm>
            <a:off x="1039876" y="1900428"/>
            <a:ext cx="274575" cy="198629"/>
          </a:xfrm>
          <a:custGeom>
            <a:avLst/>
            <a:gdLst/>
            <a:ahLst/>
            <a:cxnLst/>
            <a:rect l="0" t="0" r="0" b="0"/>
            <a:pathLst>
              <a:path w="274575" h="198629">
                <a:moveTo>
                  <a:pt x="0" y="105156"/>
                </a:moveTo>
                <a:lnTo>
                  <a:pt x="93472" y="198628"/>
                </a:lnTo>
                <a:lnTo>
                  <a:pt x="274574" y="0"/>
                </a:lnTo>
              </a:path>
            </a:pathLst>
          </a:custGeom>
          <a:ln w="52578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nclusion 1">
            <a:extLst>
              <a:ext uri="{FF2B5EF4-FFF2-40B4-BE49-F238E27FC236}">
                <a16:creationId xmlns:a16="http://schemas.microsoft.com/office/drawing/2014/main" id="{D3320022-6CB7-0ECA-4858-1E789C7728A7}"/>
              </a:ext>
            </a:extLst>
          </p:cNvPr>
          <p:cNvSpPr txBox="1"/>
          <p:nvPr/>
        </p:nvSpPr>
        <p:spPr>
          <a:xfrm>
            <a:off x="1727200" y="1733931"/>
            <a:ext cx="9601200" cy="34213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b="1" dirty="0">
                <a:solidFill>
                  <a:srgbClr val="7651B3"/>
                </a:solidFill>
                <a:latin typeface="Segoe UI" panose="020B0502040204020203" pitchFamily="34" charset="0"/>
              </a:rPr>
              <a:t>Причастный оборот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 – это причастие с зависимыми словами.</a:t>
            </a:r>
          </a:p>
        </p:txBody>
      </p:sp>
      <p:sp>
        <p:nvSpPr>
          <p:cNvPr id="11" name="Conclusion card 2">
            <a:extLst>
              <a:ext uri="{FF2B5EF4-FFF2-40B4-BE49-F238E27FC236}">
                <a16:creationId xmlns:a16="http://schemas.microsoft.com/office/drawing/2014/main" id="{D51CF3EC-AB99-92E4-8834-9777BB47309B}"/>
              </a:ext>
            </a:extLst>
          </p:cNvPr>
          <p:cNvSpPr/>
          <p:nvPr/>
        </p:nvSpPr>
        <p:spPr>
          <a:xfrm>
            <a:off x="609600" y="2590800"/>
            <a:ext cx="10972800" cy="1066800"/>
          </a:xfrm>
          <a:prstGeom prst="roundRect">
            <a:avLst>
              <a:gd name="adj" fmla="val 8000"/>
            </a:avLst>
          </a:prstGeom>
          <a:solidFill>
            <a:srgbClr val="FCE7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heck disc">
            <a:extLst>
              <a:ext uri="{FF2B5EF4-FFF2-40B4-BE49-F238E27FC236}">
                <a16:creationId xmlns:a16="http://schemas.microsoft.com/office/drawing/2014/main" id="{6320CBB6-AB4B-CF50-BE54-375A3C9E65A6}"/>
              </a:ext>
            </a:extLst>
          </p:cNvPr>
          <p:cNvSpPr/>
          <p:nvPr/>
        </p:nvSpPr>
        <p:spPr>
          <a:xfrm>
            <a:off x="876300" y="2870200"/>
            <a:ext cx="584200" cy="584200"/>
          </a:xfrm>
          <a:prstGeom prst="ellipse">
            <a:avLst/>
          </a:prstGeom>
          <a:solidFill>
            <a:srgbClr val="E054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heck mark">
            <a:extLst>
              <a:ext uri="{FF2B5EF4-FFF2-40B4-BE49-F238E27FC236}">
                <a16:creationId xmlns:a16="http://schemas.microsoft.com/office/drawing/2014/main" id="{EBF9BD40-478A-8C53-CAF8-C76998FC1467}"/>
              </a:ext>
            </a:extLst>
          </p:cNvPr>
          <p:cNvSpPr/>
          <p:nvPr/>
        </p:nvSpPr>
        <p:spPr>
          <a:xfrm>
            <a:off x="1039876" y="3068828"/>
            <a:ext cx="274575" cy="198629"/>
          </a:xfrm>
          <a:custGeom>
            <a:avLst/>
            <a:gdLst/>
            <a:ahLst/>
            <a:cxnLst/>
            <a:rect l="0" t="0" r="0" b="0"/>
            <a:pathLst>
              <a:path w="274575" h="198629">
                <a:moveTo>
                  <a:pt x="0" y="105156"/>
                </a:moveTo>
                <a:lnTo>
                  <a:pt x="93472" y="198628"/>
                </a:lnTo>
                <a:lnTo>
                  <a:pt x="274574" y="0"/>
                </a:lnTo>
              </a:path>
            </a:pathLst>
          </a:custGeom>
          <a:ln w="52578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nclusion 2">
            <a:extLst>
              <a:ext uri="{FF2B5EF4-FFF2-40B4-BE49-F238E27FC236}">
                <a16:creationId xmlns:a16="http://schemas.microsoft.com/office/drawing/2014/main" id="{DB1D0E07-85EF-2D9B-B79F-E4C8C55CC05E}"/>
              </a:ext>
            </a:extLst>
          </p:cNvPr>
          <p:cNvSpPr txBox="1"/>
          <p:nvPr/>
        </p:nvSpPr>
        <p:spPr>
          <a:xfrm>
            <a:off x="1727200" y="2769108"/>
            <a:ext cx="9601200" cy="7101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На письме причастный оборот обособляется запятыми, если стоит </a:t>
            </a:r>
            <a:r>
              <a:rPr lang="ru-RU" sz="2300" b="1" dirty="0">
                <a:solidFill>
                  <a:srgbClr val="E0542A"/>
                </a:solidFill>
                <a:latin typeface="Segoe UI" panose="020B0502040204020203" pitchFamily="34" charset="0"/>
              </a:rPr>
              <a:t>после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 определяемого слова.</a:t>
            </a:r>
          </a:p>
        </p:txBody>
      </p:sp>
      <p:sp>
        <p:nvSpPr>
          <p:cNvPr id="15" name="Conclusion card 3">
            <a:extLst>
              <a:ext uri="{FF2B5EF4-FFF2-40B4-BE49-F238E27FC236}">
                <a16:creationId xmlns:a16="http://schemas.microsoft.com/office/drawing/2014/main" id="{6E816355-F4B9-F0AA-C768-94B3F4700F69}"/>
              </a:ext>
            </a:extLst>
          </p:cNvPr>
          <p:cNvSpPr/>
          <p:nvPr/>
        </p:nvSpPr>
        <p:spPr>
          <a:xfrm>
            <a:off x="609600" y="3860800"/>
            <a:ext cx="10972800" cy="1435100"/>
          </a:xfrm>
          <a:prstGeom prst="roundRect">
            <a:avLst>
              <a:gd name="adj" fmla="val 8000"/>
            </a:avLst>
          </a:prstGeom>
          <a:solidFill>
            <a:srgbClr val="E2F1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heck disc">
            <a:extLst>
              <a:ext uri="{FF2B5EF4-FFF2-40B4-BE49-F238E27FC236}">
                <a16:creationId xmlns:a16="http://schemas.microsoft.com/office/drawing/2014/main" id="{80F81199-0BD0-C990-E54D-C98F9901782D}"/>
              </a:ext>
            </a:extLst>
          </p:cNvPr>
          <p:cNvSpPr/>
          <p:nvPr/>
        </p:nvSpPr>
        <p:spPr>
          <a:xfrm>
            <a:off x="876300" y="4140200"/>
            <a:ext cx="584200" cy="584200"/>
          </a:xfrm>
          <a:prstGeom prst="ellipse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heck mark">
            <a:extLst>
              <a:ext uri="{FF2B5EF4-FFF2-40B4-BE49-F238E27FC236}">
                <a16:creationId xmlns:a16="http://schemas.microsoft.com/office/drawing/2014/main" id="{33B2BA1F-A23B-02FE-B5C8-C79AA7396DAF}"/>
              </a:ext>
            </a:extLst>
          </p:cNvPr>
          <p:cNvSpPr/>
          <p:nvPr/>
        </p:nvSpPr>
        <p:spPr>
          <a:xfrm>
            <a:off x="1039876" y="4338828"/>
            <a:ext cx="274575" cy="198629"/>
          </a:xfrm>
          <a:custGeom>
            <a:avLst/>
            <a:gdLst/>
            <a:ahLst/>
            <a:cxnLst/>
            <a:rect l="0" t="0" r="0" b="0"/>
            <a:pathLst>
              <a:path w="274575" h="198629">
                <a:moveTo>
                  <a:pt x="0" y="105156"/>
                </a:moveTo>
                <a:lnTo>
                  <a:pt x="93472" y="198628"/>
                </a:lnTo>
                <a:lnTo>
                  <a:pt x="274574" y="0"/>
                </a:lnTo>
              </a:path>
            </a:pathLst>
          </a:custGeom>
          <a:ln w="52578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onclusion 3">
            <a:extLst>
              <a:ext uri="{FF2B5EF4-FFF2-40B4-BE49-F238E27FC236}">
                <a16:creationId xmlns:a16="http://schemas.microsoft.com/office/drawing/2014/main" id="{ABBF142E-D342-B5FE-7984-5FD9A7411A03}"/>
              </a:ext>
            </a:extLst>
          </p:cNvPr>
          <p:cNvSpPr txBox="1"/>
          <p:nvPr/>
        </p:nvSpPr>
        <p:spPr>
          <a:xfrm>
            <a:off x="1727200" y="4039235"/>
            <a:ext cx="9601200" cy="10782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Причастие и причастный оборот делают нашу речь более </a:t>
            </a:r>
            <a:r>
              <a:rPr lang="ru-RU" sz="2300" b="1" dirty="0">
                <a:solidFill>
                  <a:srgbClr val="0B7F77"/>
                </a:solidFill>
                <a:latin typeface="Segoe UI" panose="020B0502040204020203" pitchFamily="34" charset="0"/>
              </a:rPr>
              <a:t>точной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, </a:t>
            </a:r>
            <a:r>
              <a:rPr lang="ru-RU" sz="2300" b="1" dirty="0">
                <a:solidFill>
                  <a:srgbClr val="0B7F77"/>
                </a:solidFill>
                <a:latin typeface="Segoe UI" panose="020B0502040204020203" pitchFamily="34" charset="0"/>
              </a:rPr>
              <a:t>подробной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 и </a:t>
            </a:r>
            <a:r>
              <a:rPr lang="ru-RU" sz="2300" b="1" dirty="0">
                <a:solidFill>
                  <a:srgbClr val="0B7F77"/>
                </a:solidFill>
                <a:latin typeface="Segoe UI" panose="020B0502040204020203" pitchFamily="34" charset="0"/>
              </a:rPr>
              <a:t>красивой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, позволяя дать ясную характеристику предмету.</a:t>
            </a:r>
          </a:p>
        </p:txBody>
      </p:sp>
      <p:sp>
        <p:nvSpPr>
          <p:cNvPr id="19" name="Folio">
            <a:extLst>
              <a:ext uri="{FF2B5EF4-FFF2-40B4-BE49-F238E27FC236}">
                <a16:creationId xmlns:a16="http://schemas.microsoft.com/office/drawing/2014/main" id="{2AA46E2B-6351-4506-2960-4D556C590B39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12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E057CA86-AC45-5DCA-D20A-01A5F5C2689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09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D8CB6649-DF13-508D-848F-8F8DF8E1184D}"/>
              </a:ext>
            </a:extLst>
          </p:cNvPr>
          <p:cNvSpPr txBox="1"/>
          <p:nvPr/>
        </p:nvSpPr>
        <p:spPr>
          <a:xfrm>
            <a:off x="609600" y="685800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5000" b="1" dirty="0">
                <a:solidFill>
                  <a:srgbClr val="1F3768"/>
                </a:solidFill>
                <a:latin typeface="Georgia" panose="02040502050405020303" pitchFamily="18" charset="0"/>
              </a:rPr>
              <a:t>Оценим!</a:t>
            </a:r>
          </a:p>
        </p:txBody>
      </p:sp>
      <p:sp>
        <p:nvSpPr>
          <p:cNvPr id="4" name="Mood card 1">
            <a:extLst>
              <a:ext uri="{FF2B5EF4-FFF2-40B4-BE49-F238E27FC236}">
                <a16:creationId xmlns:a16="http://schemas.microsoft.com/office/drawing/2014/main" id="{29CB062D-A75F-981F-C1EC-A33CFE307AFD}"/>
              </a:ext>
            </a:extLst>
          </p:cNvPr>
          <p:cNvSpPr/>
          <p:nvPr/>
        </p:nvSpPr>
        <p:spPr>
          <a:xfrm>
            <a:off x="1016000" y="1905000"/>
            <a:ext cx="3048000" cy="3810000"/>
          </a:xfrm>
          <a:prstGeom prst="roundRect">
            <a:avLst>
              <a:gd name="adj" fmla="val 8000"/>
            </a:avLst>
          </a:prstGeom>
          <a:solidFill>
            <a:srgbClr val="E2F1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Mood ring 1">
            <a:extLst>
              <a:ext uri="{FF2B5EF4-FFF2-40B4-BE49-F238E27FC236}">
                <a16:creationId xmlns:a16="http://schemas.microsoft.com/office/drawing/2014/main" id="{1EF24A9B-6D96-342E-B3A6-9C0D644D4425}"/>
              </a:ext>
            </a:extLst>
          </p:cNvPr>
          <p:cNvSpPr/>
          <p:nvPr/>
        </p:nvSpPr>
        <p:spPr>
          <a:xfrm>
            <a:off x="1752600" y="2235200"/>
            <a:ext cx="1574800" cy="15748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B7F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ood 1">
            <a:extLst>
              <a:ext uri="{FF2B5EF4-FFF2-40B4-BE49-F238E27FC236}">
                <a16:creationId xmlns:a16="http://schemas.microsoft.com/office/drawing/2014/main" id="{F1635306-5CED-DD8C-6EE0-8FA0048CAB50}"/>
              </a:ext>
            </a:extLst>
          </p:cNvPr>
          <p:cNvSpPr txBox="1"/>
          <p:nvPr/>
        </p:nvSpPr>
        <p:spPr>
          <a:xfrm>
            <a:off x="1752600" y="2235200"/>
            <a:ext cx="1574800" cy="1574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7200" dirty="0">
                <a:solidFill>
                  <a:srgbClr val="0B7F77"/>
                </a:solidFill>
              </a:rPr>
              <a:t>😊</a:t>
            </a:r>
          </a:p>
        </p:txBody>
      </p:sp>
      <p:sp>
        <p:nvSpPr>
          <p:cNvPr id="7" name="Mood label 1">
            <a:extLst>
              <a:ext uri="{FF2B5EF4-FFF2-40B4-BE49-F238E27FC236}">
                <a16:creationId xmlns:a16="http://schemas.microsoft.com/office/drawing/2014/main" id="{F5229A5F-29F0-392C-D6A8-E17A54E78B1E}"/>
              </a:ext>
            </a:extLst>
          </p:cNvPr>
          <p:cNvSpPr txBox="1"/>
          <p:nvPr/>
        </p:nvSpPr>
        <p:spPr>
          <a:xfrm>
            <a:off x="1041400" y="4089400"/>
            <a:ext cx="2997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2400" b="1" dirty="0">
                <a:solidFill>
                  <a:srgbClr val="0B7F77"/>
                </a:solidFill>
                <a:latin typeface="Georgia" panose="02040502050405020303" pitchFamily="18" charset="0"/>
              </a:rPr>
              <a:t>Все понятно!</a:t>
            </a:r>
          </a:p>
        </p:txBody>
      </p:sp>
      <p:sp>
        <p:nvSpPr>
          <p:cNvPr id="8" name="Mood card 2">
            <a:extLst>
              <a:ext uri="{FF2B5EF4-FFF2-40B4-BE49-F238E27FC236}">
                <a16:creationId xmlns:a16="http://schemas.microsoft.com/office/drawing/2014/main" id="{A0D0FE55-50BF-A641-0C28-C91C627D0A3E}"/>
              </a:ext>
            </a:extLst>
          </p:cNvPr>
          <p:cNvSpPr/>
          <p:nvPr/>
        </p:nvSpPr>
        <p:spPr>
          <a:xfrm>
            <a:off x="4572000" y="1905000"/>
            <a:ext cx="3048000" cy="3810000"/>
          </a:xfrm>
          <a:prstGeom prst="roundRect">
            <a:avLst>
              <a:gd name="adj" fmla="val 8000"/>
            </a:avLst>
          </a:prstGeom>
          <a:solidFill>
            <a:srgbClr val="FFF3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ood ring 2">
            <a:extLst>
              <a:ext uri="{FF2B5EF4-FFF2-40B4-BE49-F238E27FC236}">
                <a16:creationId xmlns:a16="http://schemas.microsoft.com/office/drawing/2014/main" id="{3505616E-9CDB-6D15-D409-3DCB5C685400}"/>
              </a:ext>
            </a:extLst>
          </p:cNvPr>
          <p:cNvSpPr/>
          <p:nvPr/>
        </p:nvSpPr>
        <p:spPr>
          <a:xfrm>
            <a:off x="5308600" y="2235200"/>
            <a:ext cx="1574800" cy="15748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98A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ood 2">
            <a:extLst>
              <a:ext uri="{FF2B5EF4-FFF2-40B4-BE49-F238E27FC236}">
                <a16:creationId xmlns:a16="http://schemas.microsoft.com/office/drawing/2014/main" id="{EC383AD0-72C8-DB74-6C33-6F3A12F01599}"/>
              </a:ext>
            </a:extLst>
          </p:cNvPr>
          <p:cNvSpPr txBox="1"/>
          <p:nvPr/>
        </p:nvSpPr>
        <p:spPr>
          <a:xfrm>
            <a:off x="5308600" y="2235200"/>
            <a:ext cx="1574800" cy="1574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7200" dirty="0">
                <a:solidFill>
                  <a:srgbClr val="C98A0C"/>
                </a:solidFill>
              </a:rPr>
              <a:t>😐</a:t>
            </a:r>
          </a:p>
        </p:txBody>
      </p:sp>
      <p:sp>
        <p:nvSpPr>
          <p:cNvPr id="11" name="Mood label 2">
            <a:extLst>
              <a:ext uri="{FF2B5EF4-FFF2-40B4-BE49-F238E27FC236}">
                <a16:creationId xmlns:a16="http://schemas.microsoft.com/office/drawing/2014/main" id="{02C05BBC-E798-7123-6D34-D872CD53CB41}"/>
              </a:ext>
            </a:extLst>
          </p:cNvPr>
          <p:cNvSpPr txBox="1"/>
          <p:nvPr/>
        </p:nvSpPr>
        <p:spPr>
          <a:xfrm>
            <a:off x="4597400" y="4089400"/>
            <a:ext cx="2997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2400" b="1" dirty="0">
                <a:solidFill>
                  <a:srgbClr val="C98A0C"/>
                </a:solidFill>
                <a:latin typeface="Georgia" panose="02040502050405020303" pitchFamily="18" charset="0"/>
              </a:rPr>
              <a:t>Есть вопросы.</a:t>
            </a:r>
          </a:p>
        </p:txBody>
      </p:sp>
      <p:sp>
        <p:nvSpPr>
          <p:cNvPr id="12" name="Mood card 3">
            <a:extLst>
              <a:ext uri="{FF2B5EF4-FFF2-40B4-BE49-F238E27FC236}">
                <a16:creationId xmlns:a16="http://schemas.microsoft.com/office/drawing/2014/main" id="{3027B37F-125E-4B53-9A94-BF4B1F9FA443}"/>
              </a:ext>
            </a:extLst>
          </p:cNvPr>
          <p:cNvSpPr/>
          <p:nvPr/>
        </p:nvSpPr>
        <p:spPr>
          <a:xfrm>
            <a:off x="8128000" y="1905000"/>
            <a:ext cx="3048000" cy="3810000"/>
          </a:xfrm>
          <a:prstGeom prst="roundRect">
            <a:avLst>
              <a:gd name="adj" fmla="val 8000"/>
            </a:avLst>
          </a:prstGeom>
          <a:solidFill>
            <a:srgbClr val="E6EEF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ood ring 3">
            <a:extLst>
              <a:ext uri="{FF2B5EF4-FFF2-40B4-BE49-F238E27FC236}">
                <a16:creationId xmlns:a16="http://schemas.microsoft.com/office/drawing/2014/main" id="{01FED9F9-3A7F-A06F-4E59-4838F543CF1D}"/>
              </a:ext>
            </a:extLst>
          </p:cNvPr>
          <p:cNvSpPr/>
          <p:nvPr/>
        </p:nvSpPr>
        <p:spPr>
          <a:xfrm>
            <a:off x="8864600" y="2235200"/>
            <a:ext cx="1574800" cy="15748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B57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ood 3">
            <a:extLst>
              <a:ext uri="{FF2B5EF4-FFF2-40B4-BE49-F238E27FC236}">
                <a16:creationId xmlns:a16="http://schemas.microsoft.com/office/drawing/2014/main" id="{17107859-C684-4594-F07F-C4E3D5B3C52A}"/>
              </a:ext>
            </a:extLst>
          </p:cNvPr>
          <p:cNvSpPr txBox="1"/>
          <p:nvPr/>
        </p:nvSpPr>
        <p:spPr>
          <a:xfrm>
            <a:off x="8864600" y="2235200"/>
            <a:ext cx="1574800" cy="1574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7200" dirty="0">
                <a:solidFill>
                  <a:srgbClr val="2B57C0"/>
                </a:solidFill>
              </a:rPr>
              <a:t>😕</a:t>
            </a:r>
          </a:p>
        </p:txBody>
      </p:sp>
      <p:sp>
        <p:nvSpPr>
          <p:cNvPr id="15" name="Mood label 3">
            <a:extLst>
              <a:ext uri="{FF2B5EF4-FFF2-40B4-BE49-F238E27FC236}">
                <a16:creationId xmlns:a16="http://schemas.microsoft.com/office/drawing/2014/main" id="{3BE83628-F5D1-4092-B14F-32C777F4AE02}"/>
              </a:ext>
            </a:extLst>
          </p:cNvPr>
          <p:cNvSpPr txBox="1"/>
          <p:nvPr/>
        </p:nvSpPr>
        <p:spPr>
          <a:xfrm>
            <a:off x="8153400" y="4089400"/>
            <a:ext cx="2997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2400" b="1" dirty="0">
                <a:solidFill>
                  <a:srgbClr val="2B57C0"/>
                </a:solidFill>
                <a:latin typeface="Georgia" panose="02040502050405020303" pitchFamily="18" charset="0"/>
              </a:rPr>
              <a:t>Нужно ещё потренироваться.</a:t>
            </a:r>
          </a:p>
        </p:txBody>
      </p:sp>
      <p:sp>
        <p:nvSpPr>
          <p:cNvPr id="16" name="Folio">
            <a:extLst>
              <a:ext uri="{FF2B5EF4-FFF2-40B4-BE49-F238E27FC236}">
                <a16:creationId xmlns:a16="http://schemas.microsoft.com/office/drawing/2014/main" id="{DE750056-3486-8BDE-9C05-749538FC9095}"/>
              </a:ext>
            </a:extLst>
          </p:cNvPr>
          <p:cNvSpPr txBox="1"/>
          <p:nvPr/>
        </p:nvSpPr>
        <p:spPr>
          <a:xfrm>
            <a:off x="6096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D8576"/>
                </a:solidFill>
                <a:latin typeface="Georgia" panose="02040502050405020303" pitchFamily="18" charset="0"/>
              </a:rPr>
              <a:t>13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C9090E09-E655-FBE4-1822-946927AACC0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31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3283A"/>
      </a:dk1>
      <a:lt1>
        <a:srgbClr val="FFFFFF"/>
      </a:lt1>
      <a:dk2>
        <a:srgbClr val="545B6E"/>
      </a:dk2>
      <a:lt2>
        <a:srgbClr val="FFF3D2"/>
      </a:lt2>
      <a:accent1>
        <a:srgbClr val="1F3768"/>
      </a:accent1>
      <a:accent2>
        <a:srgbClr val="C3352B"/>
      </a:accent2>
      <a:accent3>
        <a:srgbClr val="F4BE3A"/>
      </a:accent3>
      <a:accent4>
        <a:srgbClr val="0B7F77"/>
      </a:accent4>
      <a:accent5>
        <a:srgbClr val="7651B3"/>
      </a:accent5>
      <a:accent6>
        <a:srgbClr val="E0542A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712</Words>
  <Application>Microsoft Office PowerPoint</Application>
  <PresentationFormat>Произвольный</PresentationFormat>
  <Paragraphs>141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Georgia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Причастный оборот</dc:title>
  <dc:creator>100ballnik.com</dc:creator>
  <cp:lastModifiedBy>Mendal</cp:lastModifiedBy>
  <cp:revision>1</cp:revision>
  <dcterms:created xsi:type="dcterms:W3CDTF">2026-10-24T20:17:01Z</dcterms:created>
  <dcterms:modified xsi:type="dcterms:W3CDTF">2026-10-24T20:17:01Z</dcterms:modified>
</cp:coreProperties>
</file>