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75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D5B7A9D-46C3-409D-91D0-7CBDD8082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3100"/>
            <a:ext cx="7315200" cy="7429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E97CBED-587E-49F3-8419-FB21DA00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28925"/>
            <a:ext cx="6400800" cy="571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40024447-7BB1-4F5E-9BBC-4C47CF214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43125"/>
            <a:ext cx="7315200" cy="857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817452C-AF6E-48FA-B0E8-BA972AA80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F2EF7CD8-3172-4E5C-A9C1-195A737BC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81153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67C9E8B-50A9-4E26-9C55-705648AD9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7E4603-98D9-4889-B12D-5D6C619F0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1D58AEC-1FA8-422A-A7FB-556DC96FA6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77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F359041-32EA-4180-8C7D-034A33F8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EDBC633-ED34-42CB-999F-129C097DF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3E95D6-F311-4DC3-9781-D71E6CE8300E}"/>
              </a:ext>
            </a:extLst>
          </p:cNvPr>
          <p:cNvSpPr>
            <a:spLocks noGrp="1"/>
          </p:cNvSpPr>
          <p:nvPr/>
        </p:nvSpPr>
        <p:spPr>
          <a:xfrm>
            <a:off x="5179219" y="0"/>
            <a:ext cx="3964781" cy="5143500"/>
          </a:xfrm>
          <a:prstGeom prst="rect">
            <a:avLst/>
          </a:prstGeom>
          <a:solidFill>
            <a:srgbClr val="152D43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D4A5DB-9F33-4F11-A2AB-D4081A0CC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36394" y="322720"/>
            <a:ext cx="3407569" cy="4176592"/>
          </a:xfrm>
          <a:prstGeom prst="rect">
            <a:avLst/>
          </a:prstGeom>
        </p:spPr>
      </p:pic>
      <p:sp>
        <p:nvSpPr>
          <p:cNvPr id="3" name="text-1-1">
            <a:extLst>
              <a:ext uri="{FF2B5EF4-FFF2-40B4-BE49-F238E27FC236}">
                <a16:creationId xmlns:a16="http://schemas.microsoft.com/office/drawing/2014/main" id="{9197F371-973B-49D7-9D0E-F32C88234992}"/>
              </a:ext>
            </a:extLst>
          </p:cNvPr>
          <p:cNvSpPr>
            <a:spLocks noGrp="1"/>
          </p:cNvSpPr>
          <p:nvPr/>
        </p:nvSpPr>
        <p:spPr>
          <a:xfrm>
            <a:off x="392906" y="878681"/>
            <a:ext cx="4429125" cy="2171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13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713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713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Культура XVII века: барокко и классицизм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5C92F8-F3EF-4B36-B6B5-FD5AD3CB5AC4}"/>
              </a:ext>
            </a:extLst>
          </p:cNvPr>
          <p:cNvSpPr>
            <a:spLocks noGrp="1"/>
          </p:cNvSpPr>
          <p:nvPr/>
        </p:nvSpPr>
        <p:spPr>
          <a:xfrm>
            <a:off x="400050" y="621506"/>
            <a:ext cx="1200150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9C06A17B-F126-4FD8-9C74-0F95B0151CCB}"/>
              </a:ext>
            </a:extLst>
          </p:cNvPr>
          <p:cNvSpPr>
            <a:spLocks noGrp="1"/>
          </p:cNvSpPr>
          <p:nvPr/>
        </p:nvSpPr>
        <p:spPr>
          <a:xfrm>
            <a:off x="407194" y="3721894"/>
            <a:ext cx="4221956" cy="8215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4EDDF"/>
                </a:solidFill>
                <a:latin typeface="Georgia"/>
                <a:ea typeface="Georgia"/>
                <a:cs typeface="Georgia"/>
              </a:rPr>
              <a:t>XVII век – это борьба чувств и разума?</a:t>
            </a:r>
          </a:p>
        </p:txBody>
      </p:sp>
      <p:sp>
        <p:nvSpPr>
          <p:cNvPr id="6" name="text-1-4">
            <a:extLst>
              <a:ext uri="{FF2B5EF4-FFF2-40B4-BE49-F238E27FC236}">
                <a16:creationId xmlns:a16="http://schemas.microsoft.com/office/drawing/2014/main" id="{B4DCD7E5-4F85-45D3-84AA-BC3A7ABD3198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716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2-0">
            <a:extLst>
              <a:ext uri="{FF2B5EF4-FFF2-40B4-BE49-F238E27FC236}">
                <a16:creationId xmlns:a16="http://schemas.microsoft.com/office/drawing/2014/main" id="{50CD1684-F279-4663-B1C3-88F9A62718C0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88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488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488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C8AD92-2381-420F-9FA0-4399FCB566E7}"/>
              </a:ext>
            </a:extLst>
          </p:cNvPr>
          <p:cNvSpPr>
            <a:spLocks noGrp="1"/>
          </p:cNvSpPr>
          <p:nvPr/>
        </p:nvSpPr>
        <p:spPr>
          <a:xfrm>
            <a:off x="428625" y="1151564"/>
            <a:ext cx="2150269" cy="3247566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3A5F72-B9F4-4500-89A5-DBCE37D0A5AD}"/>
              </a:ext>
            </a:extLst>
          </p:cNvPr>
          <p:cNvSpPr>
            <a:spLocks noGrp="1"/>
          </p:cNvSpPr>
          <p:nvPr/>
        </p:nvSpPr>
        <p:spPr>
          <a:xfrm>
            <a:off x="414338" y="1137277"/>
            <a:ext cx="2178844" cy="3276141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690F3D-5EF0-4DC0-ACEC-FF99A05B4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1488" y="1194427"/>
            <a:ext cx="2064544" cy="316184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7A6D7B-7D07-4406-9640-02E620D448C4}"/>
              </a:ext>
            </a:extLst>
          </p:cNvPr>
          <p:cNvSpPr>
            <a:spLocks noGrp="1"/>
          </p:cNvSpPr>
          <p:nvPr/>
        </p:nvSpPr>
        <p:spPr>
          <a:xfrm>
            <a:off x="2936081" y="1157288"/>
            <a:ext cx="17859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6" name="text-2-4">
            <a:extLst>
              <a:ext uri="{FF2B5EF4-FFF2-40B4-BE49-F238E27FC236}">
                <a16:creationId xmlns:a16="http://schemas.microsoft.com/office/drawing/2014/main" id="{AAF155C7-28C7-4137-92AE-1DBED854E1D9}"/>
              </a:ext>
            </a:extLst>
          </p:cNvPr>
          <p:cNvSpPr>
            <a:spLocks noGrp="1"/>
          </p:cNvSpPr>
          <p:nvPr/>
        </p:nvSpPr>
        <p:spPr>
          <a:xfrm>
            <a:off x="3293269" y="1078706"/>
            <a:ext cx="5457825" cy="692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Наследие Возрождения: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Шекспир и Сервантес.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9FD9F6-BD08-4299-B548-71A7D68EC4FA}"/>
              </a:ext>
            </a:extLst>
          </p:cNvPr>
          <p:cNvSpPr>
            <a:spLocks noGrp="1"/>
          </p:cNvSpPr>
          <p:nvPr/>
        </p:nvSpPr>
        <p:spPr>
          <a:xfrm>
            <a:off x="2936081" y="1835944"/>
            <a:ext cx="17859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8" name="text-2-6">
            <a:extLst>
              <a:ext uri="{FF2B5EF4-FFF2-40B4-BE49-F238E27FC236}">
                <a16:creationId xmlns:a16="http://schemas.microsoft.com/office/drawing/2014/main" id="{04D10D0D-EB89-4164-B7D7-9EB0998E6390}"/>
              </a:ext>
            </a:extLst>
          </p:cNvPr>
          <p:cNvSpPr>
            <a:spLocks noGrp="1"/>
          </p:cNvSpPr>
          <p:nvPr/>
        </p:nvSpPr>
        <p:spPr>
          <a:xfrm>
            <a:off x="3293269" y="1757363"/>
            <a:ext cx="5457825" cy="692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Мир барокко: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Эмоции, движение, величие.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C25639-BDC6-4C4F-A451-9D1EA3446A13}"/>
              </a:ext>
            </a:extLst>
          </p:cNvPr>
          <p:cNvSpPr>
            <a:spLocks noGrp="1"/>
          </p:cNvSpPr>
          <p:nvPr/>
        </p:nvSpPr>
        <p:spPr>
          <a:xfrm>
            <a:off x="2936081" y="2521744"/>
            <a:ext cx="17859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0" name="text-2-8">
            <a:extLst>
              <a:ext uri="{FF2B5EF4-FFF2-40B4-BE49-F238E27FC236}">
                <a16:creationId xmlns:a16="http://schemas.microsoft.com/office/drawing/2014/main" id="{2CEB3444-1D6B-4DA6-9E64-A1CA5DF217E4}"/>
              </a:ext>
            </a:extLst>
          </p:cNvPr>
          <p:cNvSpPr>
            <a:spLocks noGrp="1"/>
          </p:cNvSpPr>
          <p:nvPr/>
        </p:nvSpPr>
        <p:spPr>
          <a:xfrm>
            <a:off x="3293269" y="2443163"/>
            <a:ext cx="5457825" cy="692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Великие мастера барокко: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Рубенс, Рембрандт, Веласкес.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71D456D-1C29-4A65-88B4-D92407A290F6}"/>
              </a:ext>
            </a:extLst>
          </p:cNvPr>
          <p:cNvSpPr>
            <a:spLocks noGrp="1"/>
          </p:cNvSpPr>
          <p:nvPr/>
        </p:nvSpPr>
        <p:spPr>
          <a:xfrm>
            <a:off x="2936081" y="3343275"/>
            <a:ext cx="17859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2" name="text-2-10">
            <a:extLst>
              <a:ext uri="{FF2B5EF4-FFF2-40B4-BE49-F238E27FC236}">
                <a16:creationId xmlns:a16="http://schemas.microsoft.com/office/drawing/2014/main" id="{6C1AB945-7F4E-4870-9C36-522477418BBA}"/>
              </a:ext>
            </a:extLst>
          </p:cNvPr>
          <p:cNvSpPr>
            <a:spLocks noGrp="1"/>
          </p:cNvSpPr>
          <p:nvPr/>
        </p:nvSpPr>
        <p:spPr>
          <a:xfrm>
            <a:off x="3293269" y="3264694"/>
            <a:ext cx="5457825" cy="692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Идеал классицизма: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Разум, порядок, гармония.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26FD49-C8F2-41E9-B401-995A844B5B83}"/>
              </a:ext>
            </a:extLst>
          </p:cNvPr>
          <p:cNvSpPr>
            <a:spLocks noGrp="1"/>
          </p:cNvSpPr>
          <p:nvPr/>
        </p:nvSpPr>
        <p:spPr>
          <a:xfrm>
            <a:off x="2936081" y="4064794"/>
            <a:ext cx="17859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4" name="text-2-12">
            <a:extLst>
              <a:ext uri="{FF2B5EF4-FFF2-40B4-BE49-F238E27FC236}">
                <a16:creationId xmlns:a16="http://schemas.microsoft.com/office/drawing/2014/main" id="{5BF55177-8B72-489B-B6A4-9EA3C8779FAA}"/>
              </a:ext>
            </a:extLst>
          </p:cNvPr>
          <p:cNvSpPr>
            <a:spLocks noGrp="1"/>
          </p:cNvSpPr>
          <p:nvPr/>
        </p:nvSpPr>
        <p:spPr>
          <a:xfrm>
            <a:off x="3293269" y="3986213"/>
            <a:ext cx="5457825" cy="692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Театр классицизма: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Высокие трагедии и комедии Мольера.</a:t>
            </a:r>
          </a:p>
        </p:txBody>
      </p:sp>
      <p:sp>
        <p:nvSpPr>
          <p:cNvPr id="15" name="text-2-13">
            <a:extLst>
              <a:ext uri="{FF2B5EF4-FFF2-40B4-BE49-F238E27FC236}">
                <a16:creationId xmlns:a16="http://schemas.microsoft.com/office/drawing/2014/main" id="{018259F2-E815-46D0-81D7-3693C1B3E4E2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427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3-0">
            <a:extLst>
              <a:ext uri="{FF2B5EF4-FFF2-40B4-BE49-F238E27FC236}">
                <a16:creationId xmlns:a16="http://schemas.microsoft.com/office/drawing/2014/main" id="{C8885055-8A6D-4F65-AF42-8F84C8574C8D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Наследие Возрождения</a:t>
            </a:r>
          </a:p>
        </p:txBody>
      </p:sp>
      <p:sp>
        <p:nvSpPr>
          <p:cNvPr id="2" name="text-3-1">
            <a:extLst>
              <a:ext uri="{FF2B5EF4-FFF2-40B4-BE49-F238E27FC236}">
                <a16:creationId xmlns:a16="http://schemas.microsoft.com/office/drawing/2014/main" id="{823F8BDB-98E7-4D89-841D-102507B9BE6D}"/>
              </a:ext>
            </a:extLst>
          </p:cNvPr>
          <p:cNvSpPr>
            <a:spLocks noGrp="1"/>
          </p:cNvSpPr>
          <p:nvPr/>
        </p:nvSpPr>
        <p:spPr>
          <a:xfrm>
            <a:off x="385763" y="792956"/>
            <a:ext cx="8358188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1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1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194" b="0" i="1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Глубина человеческих чувств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B28FDFB-D167-4408-B96F-A1042FBA3120}"/>
              </a:ext>
            </a:extLst>
          </p:cNvPr>
          <p:cNvSpPr>
            <a:spLocks noGrp="1"/>
          </p:cNvSpPr>
          <p:nvPr/>
        </p:nvSpPr>
        <p:spPr>
          <a:xfrm>
            <a:off x="342900" y="1566672"/>
            <a:ext cx="1443038" cy="1824419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927451-CFD9-497B-83ED-9B07AC4DC7BA}"/>
              </a:ext>
            </a:extLst>
          </p:cNvPr>
          <p:cNvSpPr>
            <a:spLocks noGrp="1"/>
          </p:cNvSpPr>
          <p:nvPr/>
        </p:nvSpPr>
        <p:spPr>
          <a:xfrm>
            <a:off x="328613" y="1552384"/>
            <a:ext cx="1471613" cy="1852994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0C46A-2F30-474A-9E14-902931A6C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5763" y="1609534"/>
            <a:ext cx="1357312" cy="1738694"/>
          </a:xfrm>
          <a:prstGeom prst="rect">
            <a:avLst/>
          </a:prstGeom>
        </p:spPr>
      </p:pic>
      <p:sp>
        <p:nvSpPr>
          <p:cNvPr id="6" name="text-3-4">
            <a:extLst>
              <a:ext uri="{FF2B5EF4-FFF2-40B4-BE49-F238E27FC236}">
                <a16:creationId xmlns:a16="http://schemas.microsoft.com/office/drawing/2014/main" id="{02672282-3FF8-493C-92DA-9AE97C442D91}"/>
              </a:ext>
            </a:extLst>
          </p:cNvPr>
          <p:cNvSpPr>
            <a:spLocks noGrp="1"/>
          </p:cNvSpPr>
          <p:nvPr/>
        </p:nvSpPr>
        <p:spPr>
          <a:xfrm>
            <a:off x="2000250" y="1457325"/>
            <a:ext cx="2521744" cy="26217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Уильям Шекспир: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Герои его трагедий («Гамлет», «Отелло») размышляют о судьбе, долге и смысле жизни.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CC32D2-6A72-4633-819C-853CDAAE863C}"/>
              </a:ext>
            </a:extLst>
          </p:cNvPr>
          <p:cNvSpPr>
            <a:spLocks noGrp="1"/>
          </p:cNvSpPr>
          <p:nvPr/>
        </p:nvSpPr>
        <p:spPr>
          <a:xfrm>
            <a:off x="4707731" y="1435894"/>
            <a:ext cx="14288" cy="2614613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8" name="text-3-6">
            <a:extLst>
              <a:ext uri="{FF2B5EF4-FFF2-40B4-BE49-F238E27FC236}">
                <a16:creationId xmlns:a16="http://schemas.microsoft.com/office/drawing/2014/main" id="{B708D656-BD90-4E2C-B51C-2A10C70C81B5}"/>
              </a:ext>
            </a:extLst>
          </p:cNvPr>
          <p:cNvSpPr>
            <a:spLocks noGrp="1"/>
          </p:cNvSpPr>
          <p:nvPr/>
        </p:nvSpPr>
        <p:spPr>
          <a:xfrm>
            <a:off x="5022056" y="1443038"/>
            <a:ext cx="3729038" cy="25931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Мигель де Сервантес: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Роман «Дон Кихот» — это и пародия, и грустный рассказ о человеке, пытающемся жить по высоким идеалам в жестоком мире.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6437AA2-3636-4F2A-98C8-EF9FFAF00F4A}"/>
              </a:ext>
            </a:extLst>
          </p:cNvPr>
          <p:cNvSpPr>
            <a:spLocks noGrp="1"/>
          </p:cNvSpPr>
          <p:nvPr/>
        </p:nvSpPr>
        <p:spPr>
          <a:xfrm>
            <a:off x="385763" y="4300538"/>
            <a:ext cx="8372475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0" name="text-3-8">
            <a:extLst>
              <a:ext uri="{FF2B5EF4-FFF2-40B4-BE49-F238E27FC236}">
                <a16:creationId xmlns:a16="http://schemas.microsoft.com/office/drawing/2014/main" id="{2E0265DE-4467-4672-8B74-D78584FD28A9}"/>
              </a:ext>
            </a:extLst>
          </p:cNvPr>
          <p:cNvSpPr>
            <a:spLocks noGrp="1"/>
          </p:cNvSpPr>
          <p:nvPr/>
        </p:nvSpPr>
        <p:spPr>
          <a:xfrm>
            <a:off x="385763" y="4393406"/>
            <a:ext cx="8358188" cy="478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69" b="1" i="0">
                <a:solidFill>
                  <a:srgbClr val="672A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969" b="1" i="0">
                <a:solidFill>
                  <a:srgbClr val="672A3A"/>
                </a:solidFill>
                <a:latin typeface="Calibri"/>
                <a:ea typeface="Calibri"/>
                <a:cs typeface="Calibri"/>
              </a:defRPr>
            </a:pPr>
            <a:r>
              <a:rPr sz="1969" b="1" i="0">
                <a:solidFill>
                  <a:srgbClr val="672A3A"/>
                </a:solidFill>
                <a:latin typeface="Calibri"/>
                <a:ea typeface="Calibri"/>
                <a:cs typeface="Calibri"/>
              </a:rPr>
              <a:t>Основная черта: Сложность и противоречивость человеческой натуры</a:t>
            </a:r>
          </a:p>
        </p:txBody>
      </p:sp>
      <p:sp>
        <p:nvSpPr>
          <p:cNvPr id="11" name="text-3-9">
            <a:extLst>
              <a:ext uri="{FF2B5EF4-FFF2-40B4-BE49-F238E27FC236}">
                <a16:creationId xmlns:a16="http://schemas.microsoft.com/office/drawing/2014/main" id="{40A38A1B-D797-42B7-8BAE-0C7FCF0FB183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4937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-0">
            <a:extLst>
              <a:ext uri="{FF2B5EF4-FFF2-40B4-BE49-F238E27FC236}">
                <a16:creationId xmlns:a16="http://schemas.microsoft.com/office/drawing/2014/main" id="{19789BA1-51FB-48C9-BBAC-C28F1E4DEACE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88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488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488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Мир барокко</a:t>
            </a:r>
          </a:p>
        </p:txBody>
      </p:sp>
      <p:sp>
        <p:nvSpPr>
          <p:cNvPr id="2" name="text-4-1">
            <a:extLst>
              <a:ext uri="{FF2B5EF4-FFF2-40B4-BE49-F238E27FC236}">
                <a16:creationId xmlns:a16="http://schemas.microsoft.com/office/drawing/2014/main" id="{0F9589B7-CBD6-4A62-A09D-83036F3DFC55}"/>
              </a:ext>
            </a:extLst>
          </p:cNvPr>
          <p:cNvSpPr>
            <a:spLocks noGrp="1"/>
          </p:cNvSpPr>
          <p:nvPr/>
        </p:nvSpPr>
        <p:spPr>
          <a:xfrm>
            <a:off x="385763" y="792956"/>
            <a:ext cx="8372475" cy="442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pPr>
            <a:r>
              <a:rPr sz="2194" b="0" i="0">
                <a:solidFill>
                  <a:srgbClr val="F4EDDF"/>
                </a:solidFill>
                <a:latin typeface="Georgia"/>
                <a:ea typeface="Georgia"/>
                <a:cs typeface="Georgia"/>
              </a:rPr>
              <a:t>Стиль контрастов и сильных эмоций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7EE766-026F-4FDE-8472-20C36528BE99}"/>
              </a:ext>
            </a:extLst>
          </p:cNvPr>
          <p:cNvSpPr>
            <a:spLocks noGrp="1"/>
          </p:cNvSpPr>
          <p:nvPr/>
        </p:nvSpPr>
        <p:spPr>
          <a:xfrm>
            <a:off x="4861165" y="1493044"/>
            <a:ext cx="3665057" cy="2943225"/>
          </a:xfrm>
          <a:prstGeom prst="rect">
            <a:avLst/>
          </a:prstGeom>
          <a:solidFill>
            <a:srgbClr val="152D43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316727-156C-4639-8400-0272F2A56E70}"/>
              </a:ext>
            </a:extLst>
          </p:cNvPr>
          <p:cNvSpPr>
            <a:spLocks noGrp="1"/>
          </p:cNvSpPr>
          <p:nvPr/>
        </p:nvSpPr>
        <p:spPr>
          <a:xfrm>
            <a:off x="4846878" y="1478756"/>
            <a:ext cx="3693632" cy="2971800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38DBDF-25F6-4EFF-9ECB-8C765D2CF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04028" y="1535906"/>
            <a:ext cx="3579332" cy="2857500"/>
          </a:xfrm>
          <a:prstGeom prst="rect">
            <a:avLst/>
          </a:prstGeom>
        </p:spPr>
      </p:pic>
      <p:sp>
        <p:nvSpPr>
          <p:cNvPr id="6" name="text-4-4">
            <a:extLst>
              <a:ext uri="{FF2B5EF4-FFF2-40B4-BE49-F238E27FC236}">
                <a16:creationId xmlns:a16="http://schemas.microsoft.com/office/drawing/2014/main" id="{DAE12775-28F4-40DF-A8DC-C95E4BF763BD}"/>
              </a:ext>
            </a:extLst>
          </p:cNvPr>
          <p:cNvSpPr>
            <a:spLocks noGrp="1"/>
          </p:cNvSpPr>
          <p:nvPr/>
        </p:nvSpPr>
        <p:spPr>
          <a:xfrm>
            <a:off x="385763" y="1500188"/>
            <a:ext cx="3857625" cy="11215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38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Причины появления:</a:t>
            </a:r>
            <a:r>
              <a:rPr sz="2138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Войны, религиозные конфликты, кризис ренессансных идеалов.</a:t>
            </a:r>
          </a:p>
        </p:txBody>
      </p:sp>
      <p:sp>
        <p:nvSpPr>
          <p:cNvPr id="7" name="text-4-5">
            <a:extLst>
              <a:ext uri="{FF2B5EF4-FFF2-40B4-BE49-F238E27FC236}">
                <a16:creationId xmlns:a16="http://schemas.microsoft.com/office/drawing/2014/main" id="{815A3A9C-8D52-4813-AF31-4C8D45467769}"/>
              </a:ext>
            </a:extLst>
          </p:cNvPr>
          <p:cNvSpPr>
            <a:spLocks noGrp="1"/>
          </p:cNvSpPr>
          <p:nvPr/>
        </p:nvSpPr>
        <p:spPr>
          <a:xfrm>
            <a:off x="385763" y="2664619"/>
            <a:ext cx="3914775" cy="20145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969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Характерные черты:</a:t>
            </a:r>
          </a:p>
          <a:p>
            <a:pPr algn="l">
              <a:lnSpc>
                <a:spcPct val="104000"/>
              </a:lnSpc>
              <a:buNone/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Динамика, пышность, театральность.</a:t>
            </a:r>
          </a:p>
          <a:p>
            <a:pPr algn="l">
              <a:lnSpc>
                <a:spcPct val="104000"/>
              </a:lnSpc>
              <a:buNone/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Обращение к чувствам, а не к разуму.</a:t>
            </a:r>
          </a:p>
          <a:p>
            <a:pPr algn="l">
              <a:lnSpc>
                <a:spcPct val="104000"/>
              </a:lnSpc>
              <a:buNone/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Стремление поразить и потрясти зрителя.</a:t>
            </a:r>
          </a:p>
        </p:txBody>
      </p:sp>
      <p:sp>
        <p:nvSpPr>
          <p:cNvPr id="8" name="text-4-6">
            <a:extLst>
              <a:ext uri="{FF2B5EF4-FFF2-40B4-BE49-F238E27FC236}">
                <a16:creationId xmlns:a16="http://schemas.microsoft.com/office/drawing/2014/main" id="{48E0D82B-0843-43AD-921A-6EC9B37FC84C}"/>
              </a:ext>
            </a:extLst>
          </p:cNvPr>
          <p:cNvSpPr>
            <a:spLocks noGrp="1"/>
          </p:cNvSpPr>
          <p:nvPr/>
        </p:nvSpPr>
        <p:spPr>
          <a:xfrm>
            <a:off x="4629150" y="4507706"/>
            <a:ext cx="4129088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34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434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434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Ансамбль площади Святого Петра в Риме (арх. Бернини).</a:t>
            </a:r>
          </a:p>
        </p:txBody>
      </p:sp>
      <p:sp>
        <p:nvSpPr>
          <p:cNvPr id="9" name="text-4-7">
            <a:extLst>
              <a:ext uri="{FF2B5EF4-FFF2-40B4-BE49-F238E27FC236}">
                <a16:creationId xmlns:a16="http://schemas.microsoft.com/office/drawing/2014/main" id="{1C6EAE9F-6C44-48A3-AD58-73FA4146D4C5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4675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5-0">
            <a:extLst>
              <a:ext uri="{FF2B5EF4-FFF2-40B4-BE49-F238E27FC236}">
                <a16:creationId xmlns:a16="http://schemas.microsoft.com/office/drawing/2014/main" id="{263DB110-5E9B-4E8A-921E-B88628BD5EAD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13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2813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813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Великие мастера барокко. Рубенс</a:t>
            </a:r>
          </a:p>
        </p:txBody>
      </p:sp>
      <p:sp>
        <p:nvSpPr>
          <p:cNvPr id="2" name="text-5-1">
            <a:extLst>
              <a:ext uri="{FF2B5EF4-FFF2-40B4-BE49-F238E27FC236}">
                <a16:creationId xmlns:a16="http://schemas.microsoft.com/office/drawing/2014/main" id="{ED7BF03F-230A-405F-A2BF-C80B8E10E4A6}"/>
              </a:ext>
            </a:extLst>
          </p:cNvPr>
          <p:cNvSpPr>
            <a:spLocks noGrp="1"/>
          </p:cNvSpPr>
          <p:nvPr/>
        </p:nvSpPr>
        <p:spPr>
          <a:xfrm>
            <a:off x="385763" y="778669"/>
            <a:ext cx="8372475" cy="442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1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1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250" b="0" i="1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Жизнеутверждающая мощь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F2E109-F29D-4278-A4CC-50A54490CDDF}"/>
              </a:ext>
            </a:extLst>
          </p:cNvPr>
          <p:cNvSpPr>
            <a:spLocks noGrp="1"/>
          </p:cNvSpPr>
          <p:nvPr/>
        </p:nvSpPr>
        <p:spPr>
          <a:xfrm>
            <a:off x="783224" y="1278731"/>
            <a:ext cx="2841246" cy="3350419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44C5F9-974C-4BE8-849B-88912B117446}"/>
              </a:ext>
            </a:extLst>
          </p:cNvPr>
          <p:cNvSpPr>
            <a:spLocks noGrp="1"/>
          </p:cNvSpPr>
          <p:nvPr/>
        </p:nvSpPr>
        <p:spPr>
          <a:xfrm>
            <a:off x="768936" y="1264444"/>
            <a:ext cx="2869821" cy="3378994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CCBEAE-7E67-456C-BBED-C6EB340EE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6086" y="1321594"/>
            <a:ext cx="2755521" cy="326469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A1F19F-0BAF-4601-882C-367E77423235}"/>
              </a:ext>
            </a:extLst>
          </p:cNvPr>
          <p:cNvSpPr>
            <a:spLocks noGrp="1"/>
          </p:cNvSpPr>
          <p:nvPr/>
        </p:nvSpPr>
        <p:spPr>
          <a:xfrm>
            <a:off x="7655312" y="1343025"/>
            <a:ext cx="1055707" cy="1378744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31C22D-B435-4D10-982D-16D5F0FDD0A9}"/>
              </a:ext>
            </a:extLst>
          </p:cNvPr>
          <p:cNvSpPr>
            <a:spLocks noGrp="1"/>
          </p:cNvSpPr>
          <p:nvPr/>
        </p:nvSpPr>
        <p:spPr>
          <a:xfrm>
            <a:off x="7641025" y="1328738"/>
            <a:ext cx="1084282" cy="1407319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15F1CB-D3BA-4F4E-9DE1-DE0C40DEB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98175" y="1385888"/>
            <a:ext cx="969982" cy="1293019"/>
          </a:xfrm>
          <a:prstGeom prst="rect">
            <a:avLst/>
          </a:prstGeom>
        </p:spPr>
      </p:pic>
      <p:sp>
        <p:nvSpPr>
          <p:cNvPr id="9" name="text-5-6">
            <a:extLst>
              <a:ext uri="{FF2B5EF4-FFF2-40B4-BE49-F238E27FC236}">
                <a16:creationId xmlns:a16="http://schemas.microsoft.com/office/drawing/2014/main" id="{5CB4DB59-F886-4B9C-851C-C71BD4BF8394}"/>
              </a:ext>
            </a:extLst>
          </p:cNvPr>
          <p:cNvSpPr>
            <a:spLocks noGrp="1"/>
          </p:cNvSpPr>
          <p:nvPr/>
        </p:nvSpPr>
        <p:spPr>
          <a:xfrm>
            <a:off x="4364831" y="1407319"/>
            <a:ext cx="3000375" cy="12358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Питер Пауль Рубенс (1577-1640):</a:t>
            </a:r>
            <a:r>
              <a: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l">
              <a:lnSpc>
                <a:spcPct val="104000"/>
              </a:lnSpc>
              <a:buNone/>
              <a:def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Фламандский художник.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E5266E-C27A-4FA0-874F-BF26D4ADEB84}"/>
              </a:ext>
            </a:extLst>
          </p:cNvPr>
          <p:cNvSpPr>
            <a:spLocks noGrp="1"/>
          </p:cNvSpPr>
          <p:nvPr/>
        </p:nvSpPr>
        <p:spPr>
          <a:xfrm>
            <a:off x="4364831" y="2857500"/>
            <a:ext cx="4350544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1" name="text-5-8">
            <a:extLst>
              <a:ext uri="{FF2B5EF4-FFF2-40B4-BE49-F238E27FC236}">
                <a16:creationId xmlns:a16="http://schemas.microsoft.com/office/drawing/2014/main" id="{8C426C1E-CB1A-4884-988E-EC5C405C1182}"/>
              </a:ext>
            </a:extLst>
          </p:cNvPr>
          <p:cNvSpPr>
            <a:spLocks noGrp="1"/>
          </p:cNvSpPr>
          <p:nvPr/>
        </p:nvSpPr>
        <p:spPr>
          <a:xfrm>
            <a:off x="4364831" y="3043238"/>
            <a:ext cx="4350544" cy="11572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Особенности стиля:</a:t>
            </a: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Яркие краски, полные энергии и динамики композиции, телесная красота.</a:t>
            </a:r>
          </a:p>
        </p:txBody>
      </p:sp>
      <p:sp>
        <p:nvSpPr>
          <p:cNvPr id="12" name="text-5-9">
            <a:extLst>
              <a:ext uri="{FF2B5EF4-FFF2-40B4-BE49-F238E27FC236}">
                <a16:creationId xmlns:a16="http://schemas.microsoft.com/office/drawing/2014/main" id="{62A47D9D-9A6E-419D-A2B9-BD5E9C23F2D8}"/>
              </a:ext>
            </a:extLst>
          </p:cNvPr>
          <p:cNvSpPr>
            <a:spLocks noGrp="1"/>
          </p:cNvSpPr>
          <p:nvPr/>
        </p:nvSpPr>
        <p:spPr>
          <a:xfrm>
            <a:off x="4364831" y="4286250"/>
            <a:ext cx="4350544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913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Темы:</a:t>
            </a:r>
            <a:r>
              <a: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Религиозные, мифологические сюжеты, портреты.</a:t>
            </a:r>
          </a:p>
        </p:txBody>
      </p:sp>
      <p:sp>
        <p:nvSpPr>
          <p:cNvPr id="13" name="text-5-10">
            <a:extLst>
              <a:ext uri="{FF2B5EF4-FFF2-40B4-BE49-F238E27FC236}">
                <a16:creationId xmlns:a16="http://schemas.microsoft.com/office/drawing/2014/main" id="{1E43280C-9660-4016-98A8-1F013BA99084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9479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3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6-0">
            <a:extLst>
              <a:ext uri="{FF2B5EF4-FFF2-40B4-BE49-F238E27FC236}">
                <a16:creationId xmlns:a16="http://schemas.microsoft.com/office/drawing/2014/main" id="{47D9BBE0-5767-4AEE-8749-260C6F0C5E8E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Великие мастера барокко. Рембрандт</a:t>
            </a:r>
          </a:p>
        </p:txBody>
      </p:sp>
      <p:sp>
        <p:nvSpPr>
          <p:cNvPr id="2" name="text-6-1">
            <a:extLst>
              <a:ext uri="{FF2B5EF4-FFF2-40B4-BE49-F238E27FC236}">
                <a16:creationId xmlns:a16="http://schemas.microsoft.com/office/drawing/2014/main" id="{2FA89EF4-BBF6-40F8-BBBC-0BAB1AF39620}"/>
              </a:ext>
            </a:extLst>
          </p:cNvPr>
          <p:cNvSpPr>
            <a:spLocks noGrp="1"/>
          </p:cNvSpPr>
          <p:nvPr/>
        </p:nvSpPr>
        <p:spPr>
          <a:xfrm>
            <a:off x="385763" y="778669"/>
            <a:ext cx="8358188" cy="442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1">
                <a:solidFill>
                  <a:srgbClr val="B79A6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1">
                <a:solidFill>
                  <a:srgbClr val="B79A63"/>
                </a:solidFill>
                <a:latin typeface="Georgia"/>
                <a:ea typeface="Georgia"/>
                <a:cs typeface="Georgia"/>
              </a:defRPr>
            </a:pPr>
            <a:r>
              <a:rPr sz="2250" b="0" i="1">
                <a:solidFill>
                  <a:srgbClr val="B79A63"/>
                </a:solidFill>
                <a:latin typeface="Georgia"/>
                <a:ea typeface="Georgia"/>
                <a:cs typeface="Georgia"/>
              </a:rPr>
              <a:t>Мастер света и тени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2EDDE8-DAFE-4CD6-9ED5-41A83A5C01DF}"/>
              </a:ext>
            </a:extLst>
          </p:cNvPr>
          <p:cNvSpPr>
            <a:spLocks noGrp="1"/>
          </p:cNvSpPr>
          <p:nvPr/>
        </p:nvSpPr>
        <p:spPr>
          <a:xfrm>
            <a:off x="350044" y="1400175"/>
            <a:ext cx="2586038" cy="3086100"/>
          </a:xfrm>
          <a:prstGeom prst="rect">
            <a:avLst/>
          </a:prstGeom>
          <a:solidFill>
            <a:srgbClr val="20232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55F9E6-2488-446B-B591-532635942403}"/>
              </a:ext>
            </a:extLst>
          </p:cNvPr>
          <p:cNvSpPr>
            <a:spLocks noGrp="1"/>
          </p:cNvSpPr>
          <p:nvPr/>
        </p:nvSpPr>
        <p:spPr>
          <a:xfrm>
            <a:off x="335756" y="1385888"/>
            <a:ext cx="2614613" cy="3114675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E59BDC-707D-4D10-AD9A-5A769DF98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2906" y="1443038"/>
            <a:ext cx="2500313" cy="30003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E02B52-23ED-4341-BEDD-633AB7EC2D64}"/>
              </a:ext>
            </a:extLst>
          </p:cNvPr>
          <p:cNvSpPr>
            <a:spLocks noGrp="1"/>
          </p:cNvSpPr>
          <p:nvPr/>
        </p:nvSpPr>
        <p:spPr>
          <a:xfrm>
            <a:off x="3246807" y="1378744"/>
            <a:ext cx="2614667" cy="2143125"/>
          </a:xfrm>
          <a:prstGeom prst="rect">
            <a:avLst/>
          </a:prstGeom>
          <a:solidFill>
            <a:srgbClr val="202326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E7029DE-126C-45A8-AD82-6369FF70A3E4}"/>
              </a:ext>
            </a:extLst>
          </p:cNvPr>
          <p:cNvSpPr>
            <a:spLocks noGrp="1"/>
          </p:cNvSpPr>
          <p:nvPr/>
        </p:nvSpPr>
        <p:spPr>
          <a:xfrm>
            <a:off x="3232519" y="1364456"/>
            <a:ext cx="2643242" cy="2171700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4E3649-F969-4CDA-94B8-949E3DD73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89669" y="1421606"/>
            <a:ext cx="2528942" cy="20574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09DC55-5BE7-41FA-98B3-4CD98565C531}"/>
              </a:ext>
            </a:extLst>
          </p:cNvPr>
          <p:cNvSpPr>
            <a:spLocks noGrp="1"/>
          </p:cNvSpPr>
          <p:nvPr/>
        </p:nvSpPr>
        <p:spPr>
          <a:xfrm>
            <a:off x="6107906" y="1370692"/>
            <a:ext cx="1121569" cy="1394848"/>
          </a:xfrm>
          <a:prstGeom prst="rect">
            <a:avLst/>
          </a:prstGeom>
          <a:solidFill>
            <a:srgbClr val="202326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6758F5-D96E-4B62-8FDE-A334677D6458}"/>
              </a:ext>
            </a:extLst>
          </p:cNvPr>
          <p:cNvSpPr>
            <a:spLocks noGrp="1"/>
          </p:cNvSpPr>
          <p:nvPr/>
        </p:nvSpPr>
        <p:spPr>
          <a:xfrm>
            <a:off x="6093619" y="1356404"/>
            <a:ext cx="1150144" cy="1423423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49E59D-ED36-487B-ACB4-C0C033CF2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150769" y="1413554"/>
            <a:ext cx="1035844" cy="1309123"/>
          </a:xfrm>
          <a:prstGeom prst="rect">
            <a:avLst/>
          </a:prstGeom>
        </p:spPr>
      </p:pic>
      <p:sp>
        <p:nvSpPr>
          <p:cNvPr id="12" name="text-6-8">
            <a:extLst>
              <a:ext uri="{FF2B5EF4-FFF2-40B4-BE49-F238E27FC236}">
                <a16:creationId xmlns:a16="http://schemas.microsoft.com/office/drawing/2014/main" id="{8EF2D48A-3C9B-4700-B437-839A67511A17}"/>
              </a:ext>
            </a:extLst>
          </p:cNvPr>
          <p:cNvSpPr>
            <a:spLocks noGrp="1"/>
          </p:cNvSpPr>
          <p:nvPr/>
        </p:nvSpPr>
        <p:spPr>
          <a:xfrm>
            <a:off x="7393781" y="1400175"/>
            <a:ext cx="1407319" cy="15073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72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772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772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Рембрандт ван Рейн</a:t>
            </a:r>
            <a:r>
              <a:rPr sz="1772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 (1606-1669): </a:t>
            </a:r>
          </a:p>
          <a:p>
            <a:pPr algn="l">
              <a:lnSpc>
                <a:spcPct val="104000"/>
              </a:lnSpc>
              <a:buNone/>
              <a:defRPr sz="1772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772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Голландский художник.</a:t>
            </a:r>
          </a:p>
        </p:txBody>
      </p:sp>
      <p:sp>
        <p:nvSpPr>
          <p:cNvPr id="13" name="text-6-9">
            <a:extLst>
              <a:ext uri="{FF2B5EF4-FFF2-40B4-BE49-F238E27FC236}">
                <a16:creationId xmlns:a16="http://schemas.microsoft.com/office/drawing/2014/main" id="{DCC91ADD-F2EF-403F-AD3D-6AEBEC4A9B0F}"/>
              </a:ext>
            </a:extLst>
          </p:cNvPr>
          <p:cNvSpPr>
            <a:spLocks noGrp="1"/>
          </p:cNvSpPr>
          <p:nvPr/>
        </p:nvSpPr>
        <p:spPr>
          <a:xfrm>
            <a:off x="3193256" y="3729038"/>
            <a:ext cx="5464969" cy="7072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969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Особенности стиля:</a:t>
            </a:r>
            <a:r>
              <a:rPr sz="1969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 Глубокий психологизм, драматизм, игра света и тени.</a:t>
            </a:r>
          </a:p>
        </p:txBody>
      </p:sp>
      <p:sp>
        <p:nvSpPr>
          <p:cNvPr id="14" name="text-6-10">
            <a:extLst>
              <a:ext uri="{FF2B5EF4-FFF2-40B4-BE49-F238E27FC236}">
                <a16:creationId xmlns:a16="http://schemas.microsoft.com/office/drawing/2014/main" id="{425B5987-521C-4C5C-A3D6-7BD8E3FA9CBB}"/>
              </a:ext>
            </a:extLst>
          </p:cNvPr>
          <p:cNvSpPr>
            <a:spLocks noGrp="1"/>
          </p:cNvSpPr>
          <p:nvPr/>
        </p:nvSpPr>
        <p:spPr>
          <a:xfrm>
            <a:off x="3193256" y="4557713"/>
            <a:ext cx="5464969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744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Темы:</a:t>
            </a:r>
            <a:r>
              <a:rPr sz="1744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 Библия, портреты, сцены из жизни.</a:t>
            </a:r>
          </a:p>
        </p:txBody>
      </p:sp>
      <p:sp>
        <p:nvSpPr>
          <p:cNvPr id="15" name="text-6-11">
            <a:extLst>
              <a:ext uri="{FF2B5EF4-FFF2-40B4-BE49-F238E27FC236}">
                <a16:creationId xmlns:a16="http://schemas.microsoft.com/office/drawing/2014/main" id="{7CFBD000-7033-4504-864C-AA363D93C805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3199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7-0">
            <a:extLst>
              <a:ext uri="{FF2B5EF4-FFF2-40B4-BE49-F238E27FC236}">
                <a16:creationId xmlns:a16="http://schemas.microsoft.com/office/drawing/2014/main" id="{2A28F92E-1E95-4DC8-BDC8-B4215B5F387B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56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2756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2756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Великие мастера барокко. Веласкес</a:t>
            </a:r>
          </a:p>
        </p:txBody>
      </p:sp>
      <p:sp>
        <p:nvSpPr>
          <p:cNvPr id="2" name="text-7-1">
            <a:extLst>
              <a:ext uri="{FF2B5EF4-FFF2-40B4-BE49-F238E27FC236}">
                <a16:creationId xmlns:a16="http://schemas.microsoft.com/office/drawing/2014/main" id="{0B5B98DD-2E83-4926-93A0-087D38CBB33F}"/>
              </a:ext>
            </a:extLst>
          </p:cNvPr>
          <p:cNvSpPr>
            <a:spLocks noGrp="1"/>
          </p:cNvSpPr>
          <p:nvPr/>
        </p:nvSpPr>
        <p:spPr>
          <a:xfrm>
            <a:off x="385763" y="785813"/>
            <a:ext cx="8358188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194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Правда жизни и величие власти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2A9624-E7F5-400E-8986-7A9F427C6D0A}"/>
              </a:ext>
            </a:extLst>
          </p:cNvPr>
          <p:cNvSpPr>
            <a:spLocks noGrp="1"/>
          </p:cNvSpPr>
          <p:nvPr/>
        </p:nvSpPr>
        <p:spPr>
          <a:xfrm>
            <a:off x="335756" y="1531932"/>
            <a:ext cx="2321719" cy="2744006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0EDD6F-A4F4-4B70-BF60-96172D1F17E8}"/>
              </a:ext>
            </a:extLst>
          </p:cNvPr>
          <p:cNvSpPr>
            <a:spLocks noGrp="1"/>
          </p:cNvSpPr>
          <p:nvPr/>
        </p:nvSpPr>
        <p:spPr>
          <a:xfrm>
            <a:off x="321469" y="1517644"/>
            <a:ext cx="2350294" cy="2772581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20FDA9-B0D3-4DB1-B501-0F761C4CD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78619" y="1574794"/>
            <a:ext cx="2235994" cy="2658281"/>
          </a:xfrm>
          <a:prstGeom prst="rect">
            <a:avLst/>
          </a:prstGeom>
        </p:spPr>
      </p:pic>
      <p:sp>
        <p:nvSpPr>
          <p:cNvPr id="6" name="text-7-4">
            <a:extLst>
              <a:ext uri="{FF2B5EF4-FFF2-40B4-BE49-F238E27FC236}">
                <a16:creationId xmlns:a16="http://schemas.microsoft.com/office/drawing/2014/main" id="{419EF2AB-FDBC-4845-98B0-E52C7C289D57}"/>
              </a:ext>
            </a:extLst>
          </p:cNvPr>
          <p:cNvSpPr>
            <a:spLocks noGrp="1"/>
          </p:cNvSpPr>
          <p:nvPr/>
        </p:nvSpPr>
        <p:spPr>
          <a:xfrm>
            <a:off x="2907506" y="1385888"/>
            <a:ext cx="36004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9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Диего Веласкес (1599-1660):</a:t>
            </a:r>
            <a:r>
              <a: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l">
              <a:lnSpc>
                <a:spcPct val="104000"/>
              </a:lnSpc>
              <a:buNone/>
              <a:def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Придворный художник испанского короля.</a:t>
            </a:r>
          </a:p>
        </p:txBody>
      </p:sp>
      <p:sp>
        <p:nvSpPr>
          <p:cNvPr id="7" name="text-7-5">
            <a:extLst>
              <a:ext uri="{FF2B5EF4-FFF2-40B4-BE49-F238E27FC236}">
                <a16:creationId xmlns:a16="http://schemas.microsoft.com/office/drawing/2014/main" id="{C9817BAA-923C-4902-9FEF-2CF3B9E12DFD}"/>
              </a:ext>
            </a:extLst>
          </p:cNvPr>
          <p:cNvSpPr>
            <a:spLocks noGrp="1"/>
          </p:cNvSpPr>
          <p:nvPr/>
        </p:nvSpPr>
        <p:spPr>
          <a:xfrm>
            <a:off x="2907506" y="2871788"/>
            <a:ext cx="3600450" cy="10072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Особенности стиля:</a:t>
            </a:r>
            <a:r>
              <a:rPr sz="2081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Реализм, внимание к деталям, сложные композиции.</a:t>
            </a:r>
          </a:p>
        </p:txBody>
      </p:sp>
      <p:sp>
        <p:nvSpPr>
          <p:cNvPr id="8" name="text-7-6">
            <a:extLst>
              <a:ext uri="{FF2B5EF4-FFF2-40B4-BE49-F238E27FC236}">
                <a16:creationId xmlns:a16="http://schemas.microsoft.com/office/drawing/2014/main" id="{CC76C14E-A10B-442C-93E2-A9464E389AA9}"/>
              </a:ext>
            </a:extLst>
          </p:cNvPr>
          <p:cNvSpPr>
            <a:spLocks noGrp="1"/>
          </p:cNvSpPr>
          <p:nvPr/>
        </p:nvSpPr>
        <p:spPr>
          <a:xfrm>
            <a:off x="2907506" y="3964781"/>
            <a:ext cx="3600450" cy="8429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913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Темы:</a:t>
            </a:r>
            <a:r>
              <a:rPr sz="1913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Портреты королевской семьи, сцены из народной жизни.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82562D-D7FD-4126-A992-B8455F775979}"/>
              </a:ext>
            </a:extLst>
          </p:cNvPr>
          <p:cNvSpPr>
            <a:spLocks noGrp="1"/>
          </p:cNvSpPr>
          <p:nvPr/>
        </p:nvSpPr>
        <p:spPr>
          <a:xfrm>
            <a:off x="7110876" y="1385888"/>
            <a:ext cx="1237323" cy="1500188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67DB4E-28C8-4294-B142-25AC16743FA1}"/>
              </a:ext>
            </a:extLst>
          </p:cNvPr>
          <p:cNvSpPr>
            <a:spLocks noGrp="1"/>
          </p:cNvSpPr>
          <p:nvPr/>
        </p:nvSpPr>
        <p:spPr>
          <a:xfrm>
            <a:off x="7096589" y="1371600"/>
            <a:ext cx="1265898" cy="1528763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93A62F-FEC6-4E0A-8000-485D2CAEF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153739" y="1428750"/>
            <a:ext cx="1151598" cy="141446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C074078-8B65-40C6-AE05-9717824A4099}"/>
              </a:ext>
            </a:extLst>
          </p:cNvPr>
          <p:cNvSpPr>
            <a:spLocks noGrp="1"/>
          </p:cNvSpPr>
          <p:nvPr/>
        </p:nvSpPr>
        <p:spPr>
          <a:xfrm>
            <a:off x="6844519" y="3178969"/>
            <a:ext cx="1770037" cy="1543050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722253-7391-4650-80C4-B3FA1B5E7BED}"/>
              </a:ext>
            </a:extLst>
          </p:cNvPr>
          <p:cNvSpPr>
            <a:spLocks noGrp="1"/>
          </p:cNvSpPr>
          <p:nvPr/>
        </p:nvSpPr>
        <p:spPr>
          <a:xfrm>
            <a:off x="6830231" y="3164681"/>
            <a:ext cx="1798612" cy="1571625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CFC61C-D03F-4B82-B503-890557C95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887381" y="3221831"/>
            <a:ext cx="1684312" cy="1457325"/>
          </a:xfrm>
          <a:prstGeom prst="rect">
            <a:avLst/>
          </a:prstGeom>
        </p:spPr>
      </p:pic>
      <p:sp>
        <p:nvSpPr>
          <p:cNvPr id="15" name="text-7-11">
            <a:extLst>
              <a:ext uri="{FF2B5EF4-FFF2-40B4-BE49-F238E27FC236}">
                <a16:creationId xmlns:a16="http://schemas.microsoft.com/office/drawing/2014/main" id="{A192C15E-3723-4102-8A7B-3B802A16FC0B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2394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8-0">
            <a:extLst>
              <a:ext uri="{FF2B5EF4-FFF2-40B4-BE49-F238E27FC236}">
                <a16:creationId xmlns:a16="http://schemas.microsoft.com/office/drawing/2014/main" id="{C61AC332-044F-4710-BEAF-A5674099C824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06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206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3206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Идеал классицизма</a:t>
            </a:r>
          </a:p>
        </p:txBody>
      </p:sp>
      <p:sp>
        <p:nvSpPr>
          <p:cNvPr id="2" name="text-8-1">
            <a:extLst>
              <a:ext uri="{FF2B5EF4-FFF2-40B4-BE49-F238E27FC236}">
                <a16:creationId xmlns:a16="http://schemas.microsoft.com/office/drawing/2014/main" id="{360627AB-3457-4FB1-B519-E688E99988F9}"/>
              </a:ext>
            </a:extLst>
          </p:cNvPr>
          <p:cNvSpPr>
            <a:spLocks noGrp="1"/>
          </p:cNvSpPr>
          <p:nvPr/>
        </p:nvSpPr>
        <p:spPr>
          <a:xfrm>
            <a:off x="385763" y="800100"/>
            <a:ext cx="8358188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Образцовый порядок и разум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11E05D5-14C6-4240-BD61-E3A864E40858}"/>
              </a:ext>
            </a:extLst>
          </p:cNvPr>
          <p:cNvSpPr>
            <a:spLocks noGrp="1"/>
          </p:cNvSpPr>
          <p:nvPr/>
        </p:nvSpPr>
        <p:spPr>
          <a:xfrm>
            <a:off x="342900" y="1505034"/>
            <a:ext cx="3914775" cy="2819231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E6D8A6-B157-4EF1-AC74-F2A64A50F794}"/>
              </a:ext>
            </a:extLst>
          </p:cNvPr>
          <p:cNvSpPr>
            <a:spLocks noGrp="1"/>
          </p:cNvSpPr>
          <p:nvPr/>
        </p:nvSpPr>
        <p:spPr>
          <a:xfrm>
            <a:off x="328613" y="1490747"/>
            <a:ext cx="3943350" cy="2847806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D41D8C-4E9B-4135-8A55-4921804DF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5763" y="1547897"/>
            <a:ext cx="3829050" cy="2733506"/>
          </a:xfrm>
          <a:prstGeom prst="rect">
            <a:avLst/>
          </a:prstGeom>
        </p:spPr>
      </p:pic>
      <p:sp>
        <p:nvSpPr>
          <p:cNvPr id="6" name="text-8-4">
            <a:extLst>
              <a:ext uri="{FF2B5EF4-FFF2-40B4-BE49-F238E27FC236}">
                <a16:creationId xmlns:a16="http://schemas.microsoft.com/office/drawing/2014/main" id="{CBCEE8EC-49B5-4C92-AD21-C04972222D62}"/>
              </a:ext>
            </a:extLst>
          </p:cNvPr>
          <p:cNvSpPr>
            <a:spLocks noGrp="1"/>
          </p:cNvSpPr>
          <p:nvPr/>
        </p:nvSpPr>
        <p:spPr>
          <a:xfrm>
            <a:off x="4643438" y="1493044"/>
            <a:ext cx="4107656" cy="10929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Причины появления:</a:t>
            </a: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Укрепление абсолютной монархии, идеи рационализма.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A76E09-C30A-4B3A-A441-8FC64C5AAA7F}"/>
              </a:ext>
            </a:extLst>
          </p:cNvPr>
          <p:cNvSpPr>
            <a:spLocks noGrp="1"/>
          </p:cNvSpPr>
          <p:nvPr/>
        </p:nvSpPr>
        <p:spPr>
          <a:xfrm>
            <a:off x="4643438" y="2800350"/>
            <a:ext cx="4107656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8" name="text-8-6">
            <a:extLst>
              <a:ext uri="{FF2B5EF4-FFF2-40B4-BE49-F238E27FC236}">
                <a16:creationId xmlns:a16="http://schemas.microsoft.com/office/drawing/2014/main" id="{A79984BE-0951-4F0F-8379-84E665E9C462}"/>
              </a:ext>
            </a:extLst>
          </p:cNvPr>
          <p:cNvSpPr>
            <a:spLocks noGrp="1"/>
          </p:cNvSpPr>
          <p:nvPr/>
        </p:nvSpPr>
        <p:spPr>
          <a:xfrm>
            <a:off x="4643438" y="3007519"/>
            <a:ext cx="4107656" cy="16716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Характерные черты: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Обращение к античным образцам.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Строгость, симметрия, гармония.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Подчинение личного интереса общественному долгу.</a:t>
            </a:r>
          </a:p>
        </p:txBody>
      </p:sp>
      <p:sp>
        <p:nvSpPr>
          <p:cNvPr id="9" name="text-8-7">
            <a:extLst>
              <a:ext uri="{FF2B5EF4-FFF2-40B4-BE49-F238E27FC236}">
                <a16:creationId xmlns:a16="http://schemas.microsoft.com/office/drawing/2014/main" id="{5FB65496-8CC7-45F0-9ADA-D9898970586F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8167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9-0">
            <a:extLst>
              <a:ext uri="{FF2B5EF4-FFF2-40B4-BE49-F238E27FC236}">
                <a16:creationId xmlns:a16="http://schemas.microsoft.com/office/drawing/2014/main" id="{404D17E5-3139-41C2-879E-D9F5239C750B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13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2813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2813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Иерархия жанров в искусстве</a:t>
            </a:r>
          </a:p>
        </p:txBody>
      </p:sp>
      <p:sp>
        <p:nvSpPr>
          <p:cNvPr id="2" name="text-9-1">
            <a:extLst>
              <a:ext uri="{FF2B5EF4-FFF2-40B4-BE49-F238E27FC236}">
                <a16:creationId xmlns:a16="http://schemas.microsoft.com/office/drawing/2014/main" id="{28EC5946-1BEF-4363-B957-1DD486DDF37D}"/>
              </a:ext>
            </a:extLst>
          </p:cNvPr>
          <p:cNvSpPr>
            <a:spLocks noGrp="1"/>
          </p:cNvSpPr>
          <p:nvPr/>
        </p:nvSpPr>
        <p:spPr>
          <a:xfrm>
            <a:off x="385763" y="785813"/>
            <a:ext cx="8358188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«Высокое» и «низкое» в искусстве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02E01E3-D4B5-4797-8A94-4F341172A220}"/>
              </a:ext>
            </a:extLst>
          </p:cNvPr>
          <p:cNvSpPr>
            <a:spLocks noGrp="1"/>
          </p:cNvSpPr>
          <p:nvPr/>
        </p:nvSpPr>
        <p:spPr>
          <a:xfrm>
            <a:off x="1144708" y="1257300"/>
            <a:ext cx="2461177" cy="1793081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97E285-C757-46B2-992C-36F126344E96}"/>
              </a:ext>
            </a:extLst>
          </p:cNvPr>
          <p:cNvSpPr>
            <a:spLocks noGrp="1"/>
          </p:cNvSpPr>
          <p:nvPr/>
        </p:nvSpPr>
        <p:spPr>
          <a:xfrm>
            <a:off x="1130421" y="1243013"/>
            <a:ext cx="2489752" cy="1821656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E1D2E7-0F1E-41F0-B723-2EDE1B97F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87571" y="1300163"/>
            <a:ext cx="2375452" cy="170735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DE19F6-42DE-493B-93FF-E2297406CC21}"/>
              </a:ext>
            </a:extLst>
          </p:cNvPr>
          <p:cNvSpPr>
            <a:spLocks noGrp="1"/>
          </p:cNvSpPr>
          <p:nvPr/>
        </p:nvSpPr>
        <p:spPr>
          <a:xfrm>
            <a:off x="6032464" y="1257300"/>
            <a:ext cx="1472478" cy="1793081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E0C10-1403-4B8E-AF81-87B4E1976F36}"/>
              </a:ext>
            </a:extLst>
          </p:cNvPr>
          <p:cNvSpPr>
            <a:spLocks noGrp="1"/>
          </p:cNvSpPr>
          <p:nvPr/>
        </p:nvSpPr>
        <p:spPr>
          <a:xfrm>
            <a:off x="6018177" y="1243013"/>
            <a:ext cx="1501053" cy="1821656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41236F-D85E-4DEE-9658-706FF4011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5327" y="1300163"/>
            <a:ext cx="1386753" cy="1707356"/>
          </a:xfrm>
          <a:prstGeom prst="rect">
            <a:avLst/>
          </a:prstGeom>
        </p:spPr>
      </p:pic>
      <p:sp>
        <p:nvSpPr>
          <p:cNvPr id="9" name="text-9-6">
            <a:extLst>
              <a:ext uri="{FF2B5EF4-FFF2-40B4-BE49-F238E27FC236}">
                <a16:creationId xmlns:a16="http://schemas.microsoft.com/office/drawing/2014/main" id="{742A1C2F-D78D-4906-B115-E2DD84DEF07A}"/>
              </a:ext>
            </a:extLst>
          </p:cNvPr>
          <p:cNvSpPr>
            <a:spLocks noGrp="1"/>
          </p:cNvSpPr>
          <p:nvPr/>
        </p:nvSpPr>
        <p:spPr>
          <a:xfrm>
            <a:off x="385763" y="3136106"/>
            <a:ext cx="3979069" cy="14216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«Высокие» жанры: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Живопись: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Исторические, мифологические сюжеты (Н. Пуссен).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Литература: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Ода.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Театр: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Трагедия.</a:t>
            </a:r>
          </a:p>
        </p:txBody>
      </p:sp>
      <p:sp>
        <p:nvSpPr>
          <p:cNvPr id="10" name="text-9-7">
            <a:extLst>
              <a:ext uri="{FF2B5EF4-FFF2-40B4-BE49-F238E27FC236}">
                <a16:creationId xmlns:a16="http://schemas.microsoft.com/office/drawing/2014/main" id="{22500B5B-9322-4AA0-81D1-2D605306A6D5}"/>
              </a:ext>
            </a:extLst>
          </p:cNvPr>
          <p:cNvSpPr>
            <a:spLocks noGrp="1"/>
          </p:cNvSpPr>
          <p:nvPr/>
        </p:nvSpPr>
        <p:spPr>
          <a:xfrm>
            <a:off x="4779169" y="3136106"/>
            <a:ext cx="3979069" cy="14216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«Низкие» жанры: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Живопись: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Натюрморт, бытовые сцены.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Литература: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Басня, комедия.</a:t>
            </a:r>
          </a:p>
          <a:p>
            <a:pPr algn="l">
              <a:lnSpc>
                <a:spcPct val="104000"/>
              </a:lnSpc>
              <a:buNone/>
              <a:def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Театр:</a:t>
            </a:r>
            <a:r>
              <a:rPr sz="174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 Комедия.</a:t>
            </a:r>
          </a:p>
        </p:txBody>
      </p:sp>
      <p:sp>
        <p:nvSpPr>
          <p:cNvPr id="11" name="text-9-8">
            <a:extLst>
              <a:ext uri="{FF2B5EF4-FFF2-40B4-BE49-F238E27FC236}">
                <a16:creationId xmlns:a16="http://schemas.microsoft.com/office/drawing/2014/main" id="{B0872978-C07D-4773-91FD-A70E13537ECA}"/>
              </a:ext>
            </a:extLst>
          </p:cNvPr>
          <p:cNvSpPr>
            <a:spLocks noGrp="1"/>
          </p:cNvSpPr>
          <p:nvPr/>
        </p:nvSpPr>
        <p:spPr>
          <a:xfrm>
            <a:off x="385763" y="4636294"/>
            <a:ext cx="8358188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31" b="1" i="0">
                <a:solidFill>
                  <a:srgbClr val="672A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631" b="1" i="0">
                <a:solidFill>
                  <a:srgbClr val="672A3A"/>
                </a:solidFill>
                <a:latin typeface="Calibri"/>
                <a:ea typeface="Calibri"/>
                <a:cs typeface="Calibri"/>
              </a:defRPr>
            </a:pPr>
            <a:r>
              <a:rPr sz="1631" b="1" i="0">
                <a:solidFill>
                  <a:srgbClr val="672A3A"/>
                </a:solidFill>
                <a:latin typeface="Calibri"/>
                <a:ea typeface="Calibri"/>
                <a:cs typeface="Calibri"/>
              </a:rPr>
              <a:t>Смешивать жанры было нельзя.</a:t>
            </a:r>
          </a:p>
        </p:txBody>
      </p:sp>
      <p:sp>
        <p:nvSpPr>
          <p:cNvPr id="12" name="text-9-9">
            <a:extLst>
              <a:ext uri="{FF2B5EF4-FFF2-40B4-BE49-F238E27FC236}">
                <a16:creationId xmlns:a16="http://schemas.microsoft.com/office/drawing/2014/main" id="{E59CB16A-210E-46FD-9E99-B4EE89626DDB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2029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10-0">
            <a:extLst>
              <a:ext uri="{FF2B5EF4-FFF2-40B4-BE49-F238E27FC236}">
                <a16:creationId xmlns:a16="http://schemas.microsoft.com/office/drawing/2014/main" id="{C528B431-6D81-4754-9920-471E2C4A9F26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09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094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Театр классицизма</a:t>
            </a:r>
          </a:p>
        </p:txBody>
      </p:sp>
      <p:sp>
        <p:nvSpPr>
          <p:cNvPr id="2" name="text-10-1">
            <a:extLst>
              <a:ext uri="{FF2B5EF4-FFF2-40B4-BE49-F238E27FC236}">
                <a16:creationId xmlns:a16="http://schemas.microsoft.com/office/drawing/2014/main" id="{52AF5279-543A-44E8-A3FB-70E35C15848A}"/>
              </a:ext>
            </a:extLst>
          </p:cNvPr>
          <p:cNvSpPr>
            <a:spLocks noGrp="1"/>
          </p:cNvSpPr>
          <p:nvPr/>
        </p:nvSpPr>
        <p:spPr>
          <a:xfrm>
            <a:off x="385763" y="785813"/>
            <a:ext cx="8358188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pPr>
            <a:r>
              <a:rPr sz="2138" b="0" i="0">
                <a:solidFill>
                  <a:srgbClr val="F4EDDF"/>
                </a:solidFill>
                <a:latin typeface="Georgia"/>
                <a:ea typeface="Georgia"/>
                <a:cs typeface="Georgia"/>
              </a:rPr>
              <a:t>Правила хорошего тона на сцене</a:t>
            </a:r>
          </a:p>
        </p:txBody>
      </p:sp>
      <p:sp>
        <p:nvSpPr>
          <p:cNvPr id="3" name="text-10-2">
            <a:extLst>
              <a:ext uri="{FF2B5EF4-FFF2-40B4-BE49-F238E27FC236}">
                <a16:creationId xmlns:a16="http://schemas.microsoft.com/office/drawing/2014/main" id="{65CF6537-6717-4561-B762-CF65B8BA2726}"/>
              </a:ext>
            </a:extLst>
          </p:cNvPr>
          <p:cNvSpPr>
            <a:spLocks noGrp="1"/>
          </p:cNvSpPr>
          <p:nvPr/>
        </p:nvSpPr>
        <p:spPr>
          <a:xfrm>
            <a:off x="385763" y="1407319"/>
            <a:ext cx="8358188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1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1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38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Принцип трёх единств: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41DFD4-171C-443B-BB7A-1CBBC294B5B3}"/>
              </a:ext>
            </a:extLst>
          </p:cNvPr>
          <p:cNvSpPr>
            <a:spLocks noGrp="1"/>
          </p:cNvSpPr>
          <p:nvPr/>
        </p:nvSpPr>
        <p:spPr>
          <a:xfrm>
            <a:off x="385763" y="1950244"/>
            <a:ext cx="2650331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10-4">
            <a:extLst>
              <a:ext uri="{FF2B5EF4-FFF2-40B4-BE49-F238E27FC236}">
                <a16:creationId xmlns:a16="http://schemas.microsoft.com/office/drawing/2014/main" id="{27B71AE7-E152-4BF4-A447-91651C03AFBB}"/>
              </a:ext>
            </a:extLst>
          </p:cNvPr>
          <p:cNvSpPr>
            <a:spLocks noGrp="1"/>
          </p:cNvSpPr>
          <p:nvPr/>
        </p:nvSpPr>
        <p:spPr>
          <a:xfrm>
            <a:off x="385763" y="2100263"/>
            <a:ext cx="2621756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Единство времени</a:t>
            </a:r>
            <a:r>
              <a: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(действие до 24 часов).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B3BF04-B890-4CA9-ABB5-1399498B4538}"/>
              </a:ext>
            </a:extLst>
          </p:cNvPr>
          <p:cNvSpPr>
            <a:spLocks noGrp="1"/>
          </p:cNvSpPr>
          <p:nvPr/>
        </p:nvSpPr>
        <p:spPr>
          <a:xfrm>
            <a:off x="3243263" y="1950244"/>
            <a:ext cx="2650331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7" name="text-10-6">
            <a:extLst>
              <a:ext uri="{FF2B5EF4-FFF2-40B4-BE49-F238E27FC236}">
                <a16:creationId xmlns:a16="http://schemas.microsoft.com/office/drawing/2014/main" id="{63AB2686-D607-4FC5-8326-1CDF200E0C84}"/>
              </a:ext>
            </a:extLst>
          </p:cNvPr>
          <p:cNvSpPr>
            <a:spLocks noGrp="1"/>
          </p:cNvSpPr>
          <p:nvPr/>
        </p:nvSpPr>
        <p:spPr>
          <a:xfrm>
            <a:off x="3243263" y="2100263"/>
            <a:ext cx="2621756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Единство места</a:t>
            </a:r>
            <a:r>
              <a: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(одна локация).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B9758E-2EE2-4753-89AB-4A0E3C93F658}"/>
              </a:ext>
            </a:extLst>
          </p:cNvPr>
          <p:cNvSpPr>
            <a:spLocks noGrp="1"/>
          </p:cNvSpPr>
          <p:nvPr/>
        </p:nvSpPr>
        <p:spPr>
          <a:xfrm>
            <a:off x="6100763" y="1950244"/>
            <a:ext cx="2650331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9" name="text-10-8">
            <a:extLst>
              <a:ext uri="{FF2B5EF4-FFF2-40B4-BE49-F238E27FC236}">
                <a16:creationId xmlns:a16="http://schemas.microsoft.com/office/drawing/2014/main" id="{40819C4A-A075-4D44-8767-85DB8835C79C}"/>
              </a:ext>
            </a:extLst>
          </p:cNvPr>
          <p:cNvSpPr>
            <a:spLocks noGrp="1"/>
          </p:cNvSpPr>
          <p:nvPr/>
        </p:nvSpPr>
        <p:spPr>
          <a:xfrm>
            <a:off x="6100763" y="2100263"/>
            <a:ext cx="2621756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081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Единство действия</a:t>
            </a:r>
            <a:r>
              <a:rPr sz="2081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(одна сюжетная линия).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F8EE70-CA5F-48D0-B303-9D3282F0B7D0}"/>
              </a:ext>
            </a:extLst>
          </p:cNvPr>
          <p:cNvSpPr>
            <a:spLocks noGrp="1"/>
          </p:cNvSpPr>
          <p:nvPr/>
        </p:nvSpPr>
        <p:spPr>
          <a:xfrm>
            <a:off x="385763" y="3236119"/>
            <a:ext cx="8372475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F3FC1F-C6FC-4AA4-8A31-CEFFA3FDA56B}"/>
              </a:ext>
            </a:extLst>
          </p:cNvPr>
          <p:cNvSpPr>
            <a:spLocks noGrp="1"/>
          </p:cNvSpPr>
          <p:nvPr/>
        </p:nvSpPr>
        <p:spPr>
          <a:xfrm>
            <a:off x="386783" y="3443288"/>
            <a:ext cx="840921" cy="1143000"/>
          </a:xfrm>
          <a:prstGeom prst="rect">
            <a:avLst/>
          </a:prstGeom>
          <a:solidFill>
            <a:srgbClr val="672A3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4E5FA0-D34E-4FE7-9374-4FE63C063B26}"/>
              </a:ext>
            </a:extLst>
          </p:cNvPr>
          <p:cNvSpPr>
            <a:spLocks noGrp="1"/>
          </p:cNvSpPr>
          <p:nvPr/>
        </p:nvSpPr>
        <p:spPr>
          <a:xfrm>
            <a:off x="372496" y="3429000"/>
            <a:ext cx="869496" cy="1171575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62577F3-9E53-42D0-9F27-ADED0DA99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9646" y="3486150"/>
            <a:ext cx="755196" cy="105727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C58FCC2-CB78-4325-9F4A-0BB84C8CE3D8}"/>
              </a:ext>
            </a:extLst>
          </p:cNvPr>
          <p:cNvSpPr>
            <a:spLocks noGrp="1"/>
          </p:cNvSpPr>
          <p:nvPr/>
        </p:nvSpPr>
        <p:spPr>
          <a:xfrm>
            <a:off x="1271588" y="3500852"/>
            <a:ext cx="885825" cy="1027872"/>
          </a:xfrm>
          <a:prstGeom prst="rect">
            <a:avLst/>
          </a:prstGeom>
          <a:solidFill>
            <a:srgbClr val="672A3A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4EAAEA6-E008-401D-8E88-CDECB07E0B2A}"/>
              </a:ext>
            </a:extLst>
          </p:cNvPr>
          <p:cNvSpPr>
            <a:spLocks noGrp="1"/>
          </p:cNvSpPr>
          <p:nvPr/>
        </p:nvSpPr>
        <p:spPr>
          <a:xfrm>
            <a:off x="1257300" y="3486564"/>
            <a:ext cx="914400" cy="1056447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546B2-EC08-49DF-9B0D-4D8B98040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14450" y="3543714"/>
            <a:ext cx="800100" cy="942147"/>
          </a:xfrm>
          <a:prstGeom prst="rect">
            <a:avLst/>
          </a:prstGeom>
        </p:spPr>
      </p:pic>
      <p:sp>
        <p:nvSpPr>
          <p:cNvPr id="17" name="text-10-14">
            <a:extLst>
              <a:ext uri="{FF2B5EF4-FFF2-40B4-BE49-F238E27FC236}">
                <a16:creationId xmlns:a16="http://schemas.microsoft.com/office/drawing/2014/main" id="{78834537-44ED-46B7-A12E-23B4D0DA8D89}"/>
              </a:ext>
            </a:extLst>
          </p:cNvPr>
          <p:cNvSpPr>
            <a:spLocks noGrp="1"/>
          </p:cNvSpPr>
          <p:nvPr/>
        </p:nvSpPr>
        <p:spPr>
          <a:xfrm>
            <a:off x="2293144" y="3486150"/>
            <a:ext cx="2786063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56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856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856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Трагедия:</a:t>
            </a:r>
            <a:r>
              <a:rPr sz="1856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Пьер Корнель, Жан Расин. Конфликт между долгом и чувством.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485B4A6-51DF-42FB-B613-17D977D06AB9}"/>
              </a:ext>
            </a:extLst>
          </p:cNvPr>
          <p:cNvSpPr>
            <a:spLocks noGrp="1"/>
          </p:cNvSpPr>
          <p:nvPr/>
        </p:nvSpPr>
        <p:spPr>
          <a:xfrm>
            <a:off x="5314950" y="3450342"/>
            <a:ext cx="914400" cy="1186040"/>
          </a:xfrm>
          <a:prstGeom prst="rect">
            <a:avLst/>
          </a:prstGeom>
          <a:solidFill>
            <a:srgbClr val="672A3A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FC1794C-8B64-46EA-AE4D-B94FB6416E16}"/>
              </a:ext>
            </a:extLst>
          </p:cNvPr>
          <p:cNvSpPr>
            <a:spLocks noGrp="1"/>
          </p:cNvSpPr>
          <p:nvPr/>
        </p:nvSpPr>
        <p:spPr>
          <a:xfrm>
            <a:off x="5300663" y="3436055"/>
            <a:ext cx="942975" cy="1214615"/>
          </a:xfrm>
          <a:prstGeom prst="rect">
            <a:avLst/>
          </a:prstGeom>
          <a:noFill/>
          <a:ln w="7144">
            <a:solidFill>
              <a:srgbClr val="B79A63"/>
            </a:solidFill>
            <a:prstDash val="solid"/>
          </a:ln>
        </p:spPr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546F9E9-04B6-41FC-936A-088EA6D8C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357813" y="3493205"/>
            <a:ext cx="828675" cy="1100315"/>
          </a:xfrm>
          <a:prstGeom prst="rect">
            <a:avLst/>
          </a:prstGeom>
        </p:spPr>
      </p:pic>
      <p:sp>
        <p:nvSpPr>
          <p:cNvPr id="21" name="text-10-17">
            <a:extLst>
              <a:ext uri="{FF2B5EF4-FFF2-40B4-BE49-F238E27FC236}">
                <a16:creationId xmlns:a16="http://schemas.microsoft.com/office/drawing/2014/main" id="{A618F3A2-B6DB-4A50-8E8E-426ECF55EEC5}"/>
              </a:ext>
            </a:extLst>
          </p:cNvPr>
          <p:cNvSpPr>
            <a:spLocks noGrp="1"/>
          </p:cNvSpPr>
          <p:nvPr/>
        </p:nvSpPr>
        <p:spPr>
          <a:xfrm>
            <a:off x="6422231" y="3471863"/>
            <a:ext cx="2336006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1744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1744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Комедия:</a:t>
            </a:r>
            <a:r>
              <a:rPr sz="1744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Мольер. Обличение пороков общества («Тартюф», «Мещанин во дворянстве»).</a:t>
            </a:r>
          </a:p>
        </p:txBody>
      </p:sp>
      <p:sp>
        <p:nvSpPr>
          <p:cNvPr id="22" name="text-10-18">
            <a:extLst>
              <a:ext uri="{FF2B5EF4-FFF2-40B4-BE49-F238E27FC236}">
                <a16:creationId xmlns:a16="http://schemas.microsoft.com/office/drawing/2014/main" id="{ACA695CB-33F7-4D90-8FE7-3DCF61050FFF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41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11-0">
            <a:extLst>
              <a:ext uri="{FF2B5EF4-FFF2-40B4-BE49-F238E27FC236}">
                <a16:creationId xmlns:a16="http://schemas.microsoft.com/office/drawing/2014/main" id="{748BD694-C540-4C96-B441-8A511DABED14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38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038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3038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Сравнительная таблица</a:t>
            </a:r>
          </a:p>
        </p:txBody>
      </p:sp>
      <p:sp>
        <p:nvSpPr>
          <p:cNvPr id="2" name="text-11-1">
            <a:extLst>
              <a:ext uri="{FF2B5EF4-FFF2-40B4-BE49-F238E27FC236}">
                <a16:creationId xmlns:a16="http://schemas.microsoft.com/office/drawing/2014/main" id="{B766EB32-1033-47F1-ADDB-9AC5FF12BE97}"/>
              </a:ext>
            </a:extLst>
          </p:cNvPr>
          <p:cNvSpPr>
            <a:spLocks noGrp="1"/>
          </p:cNvSpPr>
          <p:nvPr/>
        </p:nvSpPr>
        <p:spPr>
          <a:xfrm>
            <a:off x="385763" y="807244"/>
            <a:ext cx="8358188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Два полюса одной эпохи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C019CA5-CBE1-4333-A1FC-303062D43934}"/>
              </a:ext>
            </a:extLst>
          </p:cNvPr>
          <p:cNvGraphicFramePr/>
          <p:nvPr/>
        </p:nvGraphicFramePr>
        <p:xfrm>
          <a:off x="385763" y="1535906"/>
          <a:ext cx="8372475" cy="3208086"/>
        </p:xfrm>
        <a:graphic>
          <a:graphicData uri="http://schemas.openxmlformats.org/drawingml/2006/table">
            <a:tbl>
              <a:tblPr/>
              <a:tblGrid>
                <a:gridCol w="1925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3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3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338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FBF7EF"/>
                          </a:solidFill>
                          <a:latin typeface="Calibri"/>
                          <a:ea typeface="Calibri"/>
                          <a:cs typeface="Calibri"/>
                        </a:rPr>
                        <a:t>Критерий</a:t>
                      </a:r>
                    </a:p>
                  </a:txBody>
                  <a:tcPr anchor="ctr">
                    <a:lnL w="5715">
                      <a:solidFill>
                        <a:srgbClr val="E4D7C4"/>
                      </a:solidFill>
                      <a:prstDash val="soli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>
                      <a:solidFill>
                        <a:srgbClr val="E4D7C4"/>
                      </a:solidFill>
                      <a:prstDash val="soli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15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FBF7EF"/>
                          </a:solidFill>
                          <a:latin typeface="Calibri"/>
                          <a:ea typeface="Calibri"/>
                          <a:cs typeface="Calibri"/>
                        </a:rPr>
                        <a:t>Барокко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>
                      <a:solidFill>
                        <a:srgbClr val="E4D7C4"/>
                      </a:solidFill>
                      <a:prstDash val="soli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672A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FBF7EF"/>
                          </a:solidFill>
                          <a:latin typeface="Calibri"/>
                          <a:ea typeface="Calibri"/>
                          <a:cs typeface="Calibri"/>
                        </a:rPr>
                        <a:t>Классицизм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>
                      <a:solidFill>
                        <a:srgbClr val="E4D7C4"/>
                      </a:solidFill>
                      <a:prstDash val="soli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152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15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Идеал</a:t>
                      </a:r>
                    </a:p>
                  </a:txBody>
                  <a:tcPr anchor="ctr">
                    <a:lnL w="5715">
                      <a:solidFill>
                        <a:srgbClr val="E4D7C4"/>
                      </a:solidFill>
                      <a:prstDash val="soli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Чувства, эмоции, драматизм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Разум, порядок, долг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15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Формы</a:t>
                      </a:r>
                    </a:p>
                  </a:txBody>
                  <a:tcPr anchor="ctr">
                    <a:lnL w="5715">
                      <a:solidFill>
                        <a:srgbClr val="E4D7C4"/>
                      </a:solidFill>
                      <a:prstDash val="soli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Динамичные, сложные, пышные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Строгие, ясные, симметричные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15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Пример</a:t>
                      </a:r>
                    </a:p>
                  </a:txBody>
                  <a:tcPr anchor="ctr">
                    <a:lnL w="5715">
                      <a:solidFill>
                        <a:srgbClr val="E4D7C4"/>
                      </a:solidFill>
                      <a:prstDash val="soli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Собор Святого Петра (Бернини)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Версальский дворец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15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Герой</a:t>
                      </a:r>
                    </a:p>
                  </a:txBody>
                  <a:tcPr anchor="ctr">
                    <a:lnL w="5715">
                      <a:solidFill>
                        <a:srgbClr val="E4D7C4"/>
                      </a:solidFill>
                      <a:prstDash val="soli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Человек, раздираемый страстями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1969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Человек, подчиняющийся долгу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4D7C4"/>
                      </a:solidFill>
                      <a:prstDash val="solid"/>
                    </a:lnR>
                    <a:lnT w="5715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-11-2">
            <a:extLst>
              <a:ext uri="{FF2B5EF4-FFF2-40B4-BE49-F238E27FC236}">
                <a16:creationId xmlns:a16="http://schemas.microsoft.com/office/drawing/2014/main" id="{FBEA7A86-A6DA-4C8F-AB71-0276A333E815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11321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12-0">
            <a:extLst>
              <a:ext uri="{FF2B5EF4-FFF2-40B4-BE49-F238E27FC236}">
                <a16:creationId xmlns:a16="http://schemas.microsoft.com/office/drawing/2014/main" id="{ECE51393-F6ED-4986-BF95-631443ACC1AB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644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XVII век – это борьба чувств и разума?</a:t>
            </a:r>
          </a:p>
        </p:txBody>
      </p:sp>
      <p:sp>
        <p:nvSpPr>
          <p:cNvPr id="2" name="text-12-1">
            <a:extLst>
              <a:ext uri="{FF2B5EF4-FFF2-40B4-BE49-F238E27FC236}">
                <a16:creationId xmlns:a16="http://schemas.microsoft.com/office/drawing/2014/main" id="{F9F82FEB-FCD5-4A0E-86D6-96A4DEEA5E67}"/>
              </a:ext>
            </a:extLst>
          </p:cNvPr>
          <p:cNvSpPr>
            <a:spLocks noGrp="1"/>
          </p:cNvSpPr>
          <p:nvPr/>
        </p:nvSpPr>
        <p:spPr>
          <a:xfrm>
            <a:off x="385763" y="1157288"/>
            <a:ext cx="8358188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B79A6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B79A63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B79A63"/>
                </a:solidFill>
                <a:latin typeface="Georgia"/>
                <a:ea typeface="Georgia"/>
                <a:cs typeface="Georgia"/>
              </a:rPr>
              <a:t>Ответ на главный вопрос урока</a:t>
            </a:r>
          </a:p>
        </p:txBody>
      </p:sp>
      <p:sp>
        <p:nvSpPr>
          <p:cNvPr id="3" name="text-12-2">
            <a:extLst>
              <a:ext uri="{FF2B5EF4-FFF2-40B4-BE49-F238E27FC236}">
                <a16:creationId xmlns:a16="http://schemas.microsoft.com/office/drawing/2014/main" id="{3141167C-628C-4DED-B7D1-C782F7C7CFEA}"/>
              </a:ext>
            </a:extLst>
          </p:cNvPr>
          <p:cNvSpPr>
            <a:spLocks noGrp="1"/>
          </p:cNvSpPr>
          <p:nvPr/>
        </p:nvSpPr>
        <p:spPr>
          <a:xfrm>
            <a:off x="385763" y="1914525"/>
            <a:ext cx="8358188" cy="6643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19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419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ДА, и в этом его главная особенность.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E82D56-126F-4F19-99D2-03368BFF034E}"/>
              </a:ext>
            </a:extLst>
          </p:cNvPr>
          <p:cNvSpPr>
            <a:spLocks noGrp="1"/>
          </p:cNvSpPr>
          <p:nvPr/>
        </p:nvSpPr>
        <p:spPr>
          <a:xfrm>
            <a:off x="385763" y="2778919"/>
            <a:ext cx="8372475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12-4">
            <a:extLst>
              <a:ext uri="{FF2B5EF4-FFF2-40B4-BE49-F238E27FC236}">
                <a16:creationId xmlns:a16="http://schemas.microsoft.com/office/drawing/2014/main" id="{A04EF878-8B28-4FC2-B865-0D6D66C745E2}"/>
              </a:ext>
            </a:extLst>
          </p:cNvPr>
          <p:cNvSpPr>
            <a:spLocks noGrp="1"/>
          </p:cNvSpPr>
          <p:nvPr/>
        </p:nvSpPr>
        <p:spPr>
          <a:xfrm>
            <a:off x="385763" y="3036094"/>
            <a:ext cx="3936206" cy="15287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Барокко</a:t>
            </a:r>
            <a:r>
              <a: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стал художественным воплощением бурных чувств, тревог и драматизма человека Нового времени.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F688C7-0F0F-44EE-9C61-1362DBBDDA96}"/>
              </a:ext>
            </a:extLst>
          </p:cNvPr>
          <p:cNvSpPr>
            <a:spLocks noGrp="1"/>
          </p:cNvSpPr>
          <p:nvPr/>
        </p:nvSpPr>
        <p:spPr>
          <a:xfrm>
            <a:off x="4543425" y="3036094"/>
            <a:ext cx="10716" cy="1428750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7" name="text-12-6">
            <a:extLst>
              <a:ext uri="{FF2B5EF4-FFF2-40B4-BE49-F238E27FC236}">
                <a16:creationId xmlns:a16="http://schemas.microsoft.com/office/drawing/2014/main" id="{CC314F7B-533E-4C9A-93FA-E168D64D28BB}"/>
              </a:ext>
            </a:extLst>
          </p:cNvPr>
          <p:cNvSpPr>
            <a:spLocks noGrp="1"/>
          </p:cNvSpPr>
          <p:nvPr/>
        </p:nvSpPr>
        <p:spPr>
          <a:xfrm>
            <a:off x="4872038" y="3036094"/>
            <a:ext cx="3864769" cy="15287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Классицизм</a:t>
            </a:r>
            <a:r>
              <a: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 предложил ответ в виде культа разума, порядка и государственного долга.</a:t>
            </a:r>
          </a:p>
        </p:txBody>
      </p:sp>
      <p:sp>
        <p:nvSpPr>
          <p:cNvPr id="8" name="text-12-7">
            <a:extLst>
              <a:ext uri="{FF2B5EF4-FFF2-40B4-BE49-F238E27FC236}">
                <a16:creationId xmlns:a16="http://schemas.microsoft.com/office/drawing/2014/main" id="{EDE23FE2-8E53-448F-B3F8-C9AC2C3BDAE6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9888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13-0">
            <a:extLst>
              <a:ext uri="{FF2B5EF4-FFF2-40B4-BE49-F238E27FC236}">
                <a16:creationId xmlns:a16="http://schemas.microsoft.com/office/drawing/2014/main" id="{FCA05A30-E641-4E0A-9694-411473B725E0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881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881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881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Выводы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BBA04C-D50C-4AAE-B143-CB8E3A632BB9}"/>
              </a:ext>
            </a:extLst>
          </p:cNvPr>
          <p:cNvSpPr>
            <a:spLocks noGrp="1"/>
          </p:cNvSpPr>
          <p:nvPr/>
        </p:nvSpPr>
        <p:spPr>
          <a:xfrm>
            <a:off x="400050" y="978694"/>
            <a:ext cx="1278731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3" name="text-13-2">
            <a:extLst>
              <a:ext uri="{FF2B5EF4-FFF2-40B4-BE49-F238E27FC236}">
                <a16:creationId xmlns:a16="http://schemas.microsoft.com/office/drawing/2014/main" id="{7ECB0997-D5C6-4C89-BA45-D5EC987B1AB6}"/>
              </a:ext>
            </a:extLst>
          </p:cNvPr>
          <p:cNvSpPr>
            <a:spLocks noGrp="1"/>
          </p:cNvSpPr>
          <p:nvPr/>
        </p:nvSpPr>
        <p:spPr>
          <a:xfrm>
            <a:off x="385763" y="1607344"/>
            <a:ext cx="8358188" cy="25074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13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813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813" b="1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Вывод:</a:t>
            </a:r>
            <a:r>
              <a:rPr sz="2813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 Эти два стиля не просто сменяли друг друга, а существовали одновременно, отражая сложный и противоречивый мир XVII столетия, в котором действительно шла борьба между эмоциями и рассудком.</a:t>
            </a:r>
          </a:p>
        </p:txBody>
      </p:sp>
      <p:sp>
        <p:nvSpPr>
          <p:cNvPr id="4" name="text-13-3">
            <a:extLst>
              <a:ext uri="{FF2B5EF4-FFF2-40B4-BE49-F238E27FC236}">
                <a16:creationId xmlns:a16="http://schemas.microsoft.com/office/drawing/2014/main" id="{148AF8B8-E28A-40B9-AA3E-3283FC42F331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1069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4-0">
            <a:extLst>
              <a:ext uri="{FF2B5EF4-FFF2-40B4-BE49-F238E27FC236}">
                <a16:creationId xmlns:a16="http://schemas.microsoft.com/office/drawing/2014/main" id="{52A54E73-1B3D-4AE7-98A6-674372502979}"/>
              </a:ext>
            </a:extLst>
          </p:cNvPr>
          <p:cNvSpPr>
            <a:spLocks noGrp="1"/>
          </p:cNvSpPr>
          <p:nvPr/>
        </p:nvSpPr>
        <p:spPr>
          <a:xfrm>
            <a:off x="371475" y="250031"/>
            <a:ext cx="8401050" cy="900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63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263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263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text-14-1">
            <a:extLst>
              <a:ext uri="{FF2B5EF4-FFF2-40B4-BE49-F238E27FC236}">
                <a16:creationId xmlns:a16="http://schemas.microsoft.com/office/drawing/2014/main" id="{AEE67F75-D292-46F7-A3A4-B9DBACB2D30E}"/>
              </a:ext>
            </a:extLst>
          </p:cNvPr>
          <p:cNvSpPr>
            <a:spLocks noGrp="1"/>
          </p:cNvSpPr>
          <p:nvPr/>
        </p:nvSpPr>
        <p:spPr>
          <a:xfrm>
            <a:off x="385763" y="1264444"/>
            <a:ext cx="8358188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63" b="1" i="0">
                <a:solidFill>
                  <a:srgbClr val="152D4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63" b="1" i="0">
                <a:solidFill>
                  <a:srgbClr val="152D43"/>
                </a:solidFill>
                <a:latin typeface="Calibri"/>
                <a:ea typeface="Calibri"/>
                <a:cs typeface="Calibri"/>
              </a:defRPr>
            </a:pPr>
            <a:r>
              <a:rPr sz="2363" b="1" i="0">
                <a:solidFill>
                  <a:srgbClr val="152D43"/>
                </a:solidFill>
                <a:latin typeface="Calibri"/>
                <a:ea typeface="Calibri"/>
                <a:cs typeface="Calibri"/>
              </a:rPr>
              <a:t>Обязательное: §18 читать.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AD91BB-4E3A-493D-A86F-D25892BDC236}"/>
              </a:ext>
            </a:extLst>
          </p:cNvPr>
          <p:cNvSpPr>
            <a:spLocks noGrp="1"/>
          </p:cNvSpPr>
          <p:nvPr/>
        </p:nvSpPr>
        <p:spPr>
          <a:xfrm>
            <a:off x="385763" y="2000250"/>
            <a:ext cx="8358188" cy="10001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4" name="text-14-3">
            <a:extLst>
              <a:ext uri="{FF2B5EF4-FFF2-40B4-BE49-F238E27FC236}">
                <a16:creationId xmlns:a16="http://schemas.microsoft.com/office/drawing/2014/main" id="{878D818C-F0AF-4996-9166-DBEA1193CDB4}"/>
              </a:ext>
            </a:extLst>
          </p:cNvPr>
          <p:cNvSpPr>
            <a:spLocks noGrp="1"/>
          </p:cNvSpPr>
          <p:nvPr/>
        </p:nvSpPr>
        <p:spPr>
          <a:xfrm>
            <a:off x="385763" y="2264569"/>
            <a:ext cx="2721769" cy="11001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194" b="0" i="0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Творческое (на выбор):</a:t>
            </a:r>
          </a:p>
        </p:txBody>
      </p:sp>
      <p:sp>
        <p:nvSpPr>
          <p:cNvPr id="5" name="text-14-4">
            <a:extLst>
              <a:ext uri="{FF2B5EF4-FFF2-40B4-BE49-F238E27FC236}">
                <a16:creationId xmlns:a16="http://schemas.microsoft.com/office/drawing/2014/main" id="{5B6BD408-C255-468F-9CB7-341DE670D0F3}"/>
              </a:ext>
            </a:extLst>
          </p:cNvPr>
          <p:cNvSpPr>
            <a:spLocks noGrp="1"/>
          </p:cNvSpPr>
          <p:nvPr/>
        </p:nvSpPr>
        <p:spPr>
          <a:xfrm>
            <a:off x="3471863" y="2257425"/>
            <a:ext cx="5279231" cy="6500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094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Рекламный буклет</a:t>
            </a:r>
          </a:p>
        </p:txBody>
      </p:sp>
      <p:sp>
        <p:nvSpPr>
          <p:cNvPr id="6" name="text-14-5">
            <a:extLst>
              <a:ext uri="{FF2B5EF4-FFF2-40B4-BE49-F238E27FC236}">
                <a16:creationId xmlns:a16="http://schemas.microsoft.com/office/drawing/2014/main" id="{1AC6B56D-49C5-4F0A-9612-C47AC0B21979}"/>
              </a:ext>
            </a:extLst>
          </p:cNvPr>
          <p:cNvSpPr>
            <a:spLocks noGrp="1"/>
          </p:cNvSpPr>
          <p:nvPr/>
        </p:nvSpPr>
        <p:spPr>
          <a:xfrm>
            <a:off x="3471863" y="3064669"/>
            <a:ext cx="5279231" cy="1657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94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Создайте рекламный буклет (на листе А4) для «Агентства Барокко» или «Студии Классицизм», который убедит заказчика (например, короля) выбрать ваш стиль для строительства нового дворца.</a:t>
            </a:r>
          </a:p>
        </p:txBody>
      </p:sp>
      <p:sp>
        <p:nvSpPr>
          <p:cNvPr id="7" name="text-14-6">
            <a:extLst>
              <a:ext uri="{FF2B5EF4-FFF2-40B4-BE49-F238E27FC236}">
                <a16:creationId xmlns:a16="http://schemas.microsoft.com/office/drawing/2014/main" id="{F478A8E3-37D6-4056-87B4-7C6A73BC356E}"/>
              </a:ext>
            </a:extLst>
          </p:cNvPr>
          <p:cNvSpPr>
            <a:spLocks noGrp="1"/>
          </p:cNvSpPr>
          <p:nvPr/>
        </p:nvSpPr>
        <p:spPr>
          <a:xfrm>
            <a:off x="7329488" y="4879181"/>
            <a:ext cx="14573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1456199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</Words>
  <Application>Microsoft Office PowerPoint</Application>
  <DocSecurity>0</DocSecurity>
  <PresentationFormat>Экран (16:9)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2026-10-12T12:04:04Z</dcterms:created>
  <dcterms:modified xsi:type="dcterms:W3CDTF">2026-10-14T17:03:12Z</dcterms:modified>
</cp:coreProperties>
</file>