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31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270B68F-AC77-4304-A4DD-9577F1E6154B}"/>
              </a:ext>
            </a:extLst>
          </p:cNvPr>
          <p:cNvSpPr>
            <a:spLocks noGrp="1"/>
          </p:cNvSpPr>
          <p:nvPr/>
        </p:nvSpPr>
        <p:spPr>
          <a:xfrm>
            <a:off x="5286375" y="0"/>
            <a:ext cx="3857625" cy="5143500"/>
          </a:xfrm>
          <a:prstGeom prst="rect">
            <a:avLst/>
          </a:prstGeom>
          <a:solidFill>
            <a:srgbClr val="18544E"/>
          </a:solidFill>
          <a:ln w="0">
            <a:noFill/>
          </a:ln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329238" y="964259"/>
            <a:ext cx="3814763" cy="274349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8C1FEBA-3021-4CD3-A716-A717EBC344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343525" cy="5143500"/>
          </a:xfrm>
          <a:prstGeom prst="rect">
            <a:avLst/>
          </a:prstGeom>
          <a:solidFill>
            <a:srgbClr val="15354D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D8AE096-0F0B-42EF-B366-8F357AA9EB95}"/>
              </a:ext>
            </a:extLst>
          </p:cNvPr>
          <p:cNvSpPr>
            <a:spLocks noGrp="1"/>
          </p:cNvSpPr>
          <p:nvPr/>
        </p:nvSpPr>
        <p:spPr>
          <a:xfrm>
            <a:off x="400050" y="485775"/>
            <a:ext cx="1000125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5" name="text-0">
            <a:extLst>
              <a:ext uri="{FF2B5EF4-FFF2-40B4-BE49-F238E27FC236}">
                <a16:creationId xmlns:a16="http://schemas.microsoft.com/office/drawing/2014/main" id="{F186A717-B708-47CE-8FBE-1AA52B3B1DC6}"/>
              </a:ext>
            </a:extLst>
          </p:cNvPr>
          <p:cNvSpPr>
            <a:spLocks noGrp="1"/>
          </p:cNvSpPr>
          <p:nvPr/>
        </p:nvSpPr>
        <p:spPr>
          <a:xfrm>
            <a:off x="400050" y="857250"/>
            <a:ext cx="4622006" cy="17503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544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544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Международные отношения в XVI XVII вв.</a:t>
            </a:r>
          </a:p>
        </p:txBody>
      </p:sp>
      <p:sp>
        <p:nvSpPr>
          <p:cNvPr id="6" name="text-1">
            <a:extLst>
              <a:ext uri="{FF2B5EF4-FFF2-40B4-BE49-F238E27FC236}">
                <a16:creationId xmlns:a16="http://schemas.microsoft.com/office/drawing/2014/main" id="{AE52E857-BFEE-487F-8868-1F75E7A41777}"/>
              </a:ext>
            </a:extLst>
          </p:cNvPr>
          <p:cNvSpPr>
            <a:spLocks noGrp="1"/>
          </p:cNvSpPr>
          <p:nvPr/>
        </p:nvSpPr>
        <p:spPr>
          <a:xfrm>
            <a:off x="400050" y="2836212"/>
            <a:ext cx="4514850" cy="106099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38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Что изменили в международных отношениях система равновесия сил и политика интересов государства?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ECB629D-9E8B-4DB9-BE04-88003F55CCEF}"/>
              </a:ext>
            </a:extLst>
          </p:cNvPr>
          <p:cNvSpPr>
            <a:spLocks noGrp="1"/>
          </p:cNvSpPr>
          <p:nvPr/>
        </p:nvSpPr>
        <p:spPr>
          <a:xfrm>
            <a:off x="400050" y="4643438"/>
            <a:ext cx="4429125" cy="10716"/>
          </a:xfrm>
          <a:prstGeom prst="rect">
            <a:avLst/>
          </a:prstGeom>
          <a:solidFill>
            <a:srgbClr val="456075"/>
          </a:solidFill>
          <a:ln w="0">
            <a:noFill/>
          </a:ln>
        </p:spPr>
      </p:sp>
      <p:sp>
        <p:nvSpPr>
          <p:cNvPr id="8" name="text-2">
            <a:extLst>
              <a:ext uri="{FF2B5EF4-FFF2-40B4-BE49-F238E27FC236}">
                <a16:creationId xmlns:a16="http://schemas.microsoft.com/office/drawing/2014/main" id="{D76D53C4-A4FA-49AD-9793-C66955321FBF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98172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-3">
            <a:extLst>
              <a:ext uri="{FF2B5EF4-FFF2-40B4-BE49-F238E27FC236}">
                <a16:creationId xmlns:a16="http://schemas.microsoft.com/office/drawing/2014/main" id="{2EA4E0A6-E565-4C9A-A872-9EF1D6BF1737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План урока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2754063-CCA7-4249-AD61-F6CAA15CB013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74D2D34-15D7-4C59-890C-7C0CE7EFB5BA}"/>
              </a:ext>
            </a:extLst>
          </p:cNvPr>
          <p:cNvSpPr>
            <a:spLocks noGrp="1"/>
          </p:cNvSpPr>
          <p:nvPr/>
        </p:nvSpPr>
        <p:spPr>
          <a:xfrm>
            <a:off x="400050" y="1099423"/>
            <a:ext cx="3929063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4">
            <a:extLst>
              <a:ext uri="{FF2B5EF4-FFF2-40B4-BE49-F238E27FC236}">
                <a16:creationId xmlns:a16="http://schemas.microsoft.com/office/drawing/2014/main" id="{8A719687-5A69-42C7-B320-58CB6103C4AF}"/>
              </a:ext>
            </a:extLst>
          </p:cNvPr>
          <p:cNvSpPr>
            <a:spLocks noGrp="1"/>
          </p:cNvSpPr>
          <p:nvPr/>
        </p:nvSpPr>
        <p:spPr>
          <a:xfrm>
            <a:off x="400050" y="1228011"/>
            <a:ext cx="4014788" cy="10789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81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081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Государственный интерес: новые принципы международных отношений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4668C72-582B-41F5-B2DE-768BAEE455EC}"/>
              </a:ext>
            </a:extLst>
          </p:cNvPr>
          <p:cNvSpPr>
            <a:spLocks noGrp="1"/>
          </p:cNvSpPr>
          <p:nvPr/>
        </p:nvSpPr>
        <p:spPr>
          <a:xfrm>
            <a:off x="400050" y="2292667"/>
            <a:ext cx="3929063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6" name="text-5">
            <a:extLst>
              <a:ext uri="{FF2B5EF4-FFF2-40B4-BE49-F238E27FC236}">
                <a16:creationId xmlns:a16="http://schemas.microsoft.com/office/drawing/2014/main" id="{6D5DE039-B8A3-4F8B-978E-497C89470712}"/>
              </a:ext>
            </a:extLst>
          </p:cNvPr>
          <p:cNvSpPr>
            <a:spLocks noGrp="1"/>
          </p:cNvSpPr>
          <p:nvPr/>
        </p:nvSpPr>
        <p:spPr>
          <a:xfrm>
            <a:off x="400050" y="2421255"/>
            <a:ext cx="4014788" cy="10789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81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081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«Военная революция»: изменения в армии и тактике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C6F84DF-0FDE-4EE6-9B99-7710786E53DB}"/>
              </a:ext>
            </a:extLst>
          </p:cNvPr>
          <p:cNvSpPr>
            <a:spLocks noGrp="1"/>
          </p:cNvSpPr>
          <p:nvPr/>
        </p:nvSpPr>
        <p:spPr>
          <a:xfrm>
            <a:off x="400050" y="3485912"/>
            <a:ext cx="3929063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text-6">
            <a:extLst>
              <a:ext uri="{FF2B5EF4-FFF2-40B4-BE49-F238E27FC236}">
                <a16:creationId xmlns:a16="http://schemas.microsoft.com/office/drawing/2014/main" id="{000CB2EF-2D32-4C3D-9687-48BFC16396C4}"/>
              </a:ext>
            </a:extLst>
          </p:cNvPr>
          <p:cNvSpPr>
            <a:spLocks noGrp="1"/>
          </p:cNvSpPr>
          <p:nvPr/>
        </p:nvSpPr>
        <p:spPr>
          <a:xfrm>
            <a:off x="400050" y="3614499"/>
            <a:ext cx="4014788" cy="10789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81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081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Тридцатилетняя война: от религиозного конфликта к общеевропейской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A467BA7-D463-4352-9595-E6B99A1DD905}"/>
              </a:ext>
            </a:extLst>
          </p:cNvPr>
          <p:cNvSpPr>
            <a:spLocks noGrp="1"/>
          </p:cNvSpPr>
          <p:nvPr/>
        </p:nvSpPr>
        <p:spPr>
          <a:xfrm>
            <a:off x="4686300" y="1099423"/>
            <a:ext cx="3929063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0" name="text-7">
            <a:extLst>
              <a:ext uri="{FF2B5EF4-FFF2-40B4-BE49-F238E27FC236}">
                <a16:creationId xmlns:a16="http://schemas.microsoft.com/office/drawing/2014/main" id="{7D113021-84EE-4AD5-B104-78B5677F2121}"/>
              </a:ext>
            </a:extLst>
          </p:cNvPr>
          <p:cNvSpPr>
            <a:spLocks noGrp="1"/>
          </p:cNvSpPr>
          <p:nvPr/>
        </p:nvSpPr>
        <p:spPr>
          <a:xfrm>
            <a:off x="4686300" y="1228011"/>
            <a:ext cx="4014788" cy="10789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81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081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Вестфальский мир: рождение системы равновесия сил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E60A850-0240-4536-92EE-8342196495DB}"/>
              </a:ext>
            </a:extLst>
          </p:cNvPr>
          <p:cNvSpPr>
            <a:spLocks noGrp="1"/>
          </p:cNvSpPr>
          <p:nvPr/>
        </p:nvSpPr>
        <p:spPr>
          <a:xfrm>
            <a:off x="4686300" y="2292667"/>
            <a:ext cx="3929063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2" name="text-8">
            <a:extLst>
              <a:ext uri="{FF2B5EF4-FFF2-40B4-BE49-F238E27FC236}">
                <a16:creationId xmlns:a16="http://schemas.microsoft.com/office/drawing/2014/main" id="{A9C6FB30-59CF-4B55-876C-21E409E1FD2F}"/>
              </a:ext>
            </a:extLst>
          </p:cNvPr>
          <p:cNvSpPr>
            <a:spLocks noGrp="1"/>
          </p:cNvSpPr>
          <p:nvPr/>
        </p:nvSpPr>
        <p:spPr>
          <a:xfrm>
            <a:off x="4686300" y="2421255"/>
            <a:ext cx="4014788" cy="10789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81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081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Войны Людовика XIV: борьба Франции за гегемонию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01121F3-7AED-464F-AC27-07781483B523}"/>
              </a:ext>
            </a:extLst>
          </p:cNvPr>
          <p:cNvSpPr>
            <a:spLocks noGrp="1"/>
          </p:cNvSpPr>
          <p:nvPr/>
        </p:nvSpPr>
        <p:spPr>
          <a:xfrm>
            <a:off x="4686300" y="3485912"/>
            <a:ext cx="3929063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4" name="text-9">
            <a:extLst>
              <a:ext uri="{FF2B5EF4-FFF2-40B4-BE49-F238E27FC236}">
                <a16:creationId xmlns:a16="http://schemas.microsoft.com/office/drawing/2014/main" id="{2590AB71-64DB-458E-B3A6-99195DB923CE}"/>
              </a:ext>
            </a:extLst>
          </p:cNvPr>
          <p:cNvSpPr>
            <a:spLocks noGrp="1"/>
          </p:cNvSpPr>
          <p:nvPr/>
        </p:nvSpPr>
        <p:spPr>
          <a:xfrm>
            <a:off x="4686300" y="3614499"/>
            <a:ext cx="4014788" cy="107894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81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081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Турецкая угроза: Европа против Османской империи</a:t>
            </a:r>
          </a:p>
        </p:txBody>
      </p:sp>
      <p:sp>
        <p:nvSpPr>
          <p:cNvPr id="15" name="text-10">
            <a:extLst>
              <a:ext uri="{FF2B5EF4-FFF2-40B4-BE49-F238E27FC236}">
                <a16:creationId xmlns:a16="http://schemas.microsoft.com/office/drawing/2014/main" id="{CEE4ECB7-859E-4625-B821-4FB930F42503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96675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11">
            <a:extLst>
              <a:ext uri="{FF2B5EF4-FFF2-40B4-BE49-F238E27FC236}">
                <a16:creationId xmlns:a16="http://schemas.microsoft.com/office/drawing/2014/main" id="{157B7682-E265-427B-B3C8-F80CACA151A1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Новые принципы: государственный интерес</a:t>
            </a:r>
          </a:p>
        </p:txBody>
      </p:sp>
      <p:sp>
        <p:nvSpPr>
          <p:cNvPr id="2" name="text-12">
            <a:extLst>
              <a:ext uri="{FF2B5EF4-FFF2-40B4-BE49-F238E27FC236}">
                <a16:creationId xmlns:a16="http://schemas.microsoft.com/office/drawing/2014/main" id="{64D0377E-118F-4987-AD5A-B0375DEEF7F9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8429625" cy="3891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Что изменилось?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4F693D3-B15B-4A69-942D-15A2B171E495}"/>
              </a:ext>
            </a:extLst>
          </p:cNvPr>
          <p:cNvSpPr>
            <a:spLocks noGrp="1"/>
          </p:cNvSpPr>
          <p:nvPr/>
        </p:nvSpPr>
        <p:spPr>
          <a:xfrm>
            <a:off x="400050" y="1360027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64981" y="1555476"/>
            <a:ext cx="3178969" cy="3142543"/>
          </a:xfrm>
          <a:prstGeom prst="rect">
            <a:avLst/>
          </a:prstGeom>
        </p:spPr>
      </p:pic>
      <p:sp>
        <p:nvSpPr>
          <p:cNvPr id="5" name="text-13">
            <a:extLst>
              <a:ext uri="{FF2B5EF4-FFF2-40B4-BE49-F238E27FC236}">
                <a16:creationId xmlns:a16="http://schemas.microsoft.com/office/drawing/2014/main" id="{A66BD79C-2793-467B-9B4C-F3AA0DA4975C}"/>
              </a:ext>
            </a:extLst>
          </p:cNvPr>
          <p:cNvSpPr>
            <a:spLocks noGrp="1"/>
          </p:cNvSpPr>
          <p:nvPr/>
        </p:nvSpPr>
        <p:spPr>
          <a:xfrm>
            <a:off x="400050" y="1588627"/>
            <a:ext cx="4936331" cy="749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66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6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Упадок идеи единой христианской империи.</a:t>
            </a:r>
          </a:p>
        </p:txBody>
      </p:sp>
      <p:sp>
        <p:nvSpPr>
          <p:cNvPr id="6" name="text-14">
            <a:extLst>
              <a:ext uri="{FF2B5EF4-FFF2-40B4-BE49-F238E27FC236}">
                <a16:creationId xmlns:a16="http://schemas.microsoft.com/office/drawing/2014/main" id="{D4FD2928-2F72-4147-8508-34E3A3D13AF1}"/>
              </a:ext>
            </a:extLst>
          </p:cNvPr>
          <p:cNvSpPr>
            <a:spLocks noGrp="1"/>
          </p:cNvSpPr>
          <p:nvPr/>
        </p:nvSpPr>
        <p:spPr>
          <a:xfrm>
            <a:off x="400050" y="2505861"/>
            <a:ext cx="4936331" cy="42455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66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6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Появление национального суверенитета.</a:t>
            </a:r>
          </a:p>
        </p:txBody>
      </p:sp>
      <p:sp>
        <p:nvSpPr>
          <p:cNvPr id="7" name="text-15">
            <a:extLst>
              <a:ext uri="{FF2B5EF4-FFF2-40B4-BE49-F238E27FC236}">
                <a16:creationId xmlns:a16="http://schemas.microsoft.com/office/drawing/2014/main" id="{BB963C4E-0752-4810-A629-C63F04D07835}"/>
              </a:ext>
            </a:extLst>
          </p:cNvPr>
          <p:cNvSpPr>
            <a:spLocks noGrp="1"/>
          </p:cNvSpPr>
          <p:nvPr/>
        </p:nvSpPr>
        <p:spPr>
          <a:xfrm>
            <a:off x="400050" y="3098554"/>
            <a:ext cx="4936331" cy="749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66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6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Внешняя политика стала делом монархов, а не аристократов.</a:t>
            </a:r>
          </a:p>
        </p:txBody>
      </p:sp>
      <p:sp>
        <p:nvSpPr>
          <p:cNvPr id="8" name="text-16">
            <a:extLst>
              <a:ext uri="{FF2B5EF4-FFF2-40B4-BE49-F238E27FC236}">
                <a16:creationId xmlns:a16="http://schemas.microsoft.com/office/drawing/2014/main" id="{08EFDBE6-260E-413B-9E27-1EAB4C3F0E5D}"/>
              </a:ext>
            </a:extLst>
          </p:cNvPr>
          <p:cNvSpPr>
            <a:spLocks noGrp="1"/>
          </p:cNvSpPr>
          <p:nvPr/>
        </p:nvSpPr>
        <p:spPr>
          <a:xfrm>
            <a:off x="400050" y="4015788"/>
            <a:ext cx="4936331" cy="749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66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6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Возникли торговые и колониальные войны (Англия vs Голландия).</a:t>
            </a:r>
          </a:p>
        </p:txBody>
      </p:sp>
      <p:sp>
        <p:nvSpPr>
          <p:cNvPr id="9" name="text-17">
            <a:extLst>
              <a:ext uri="{FF2B5EF4-FFF2-40B4-BE49-F238E27FC236}">
                <a16:creationId xmlns:a16="http://schemas.microsoft.com/office/drawing/2014/main" id="{81EAD12E-4E19-446B-8251-ECDA9674A22C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91612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18">
            <a:extLst>
              <a:ext uri="{FF2B5EF4-FFF2-40B4-BE49-F238E27FC236}">
                <a16:creationId xmlns:a16="http://schemas.microsoft.com/office/drawing/2014/main" id="{B9B7AE19-E725-4F6D-A959-C843EE4E5FF4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Дипломатия и право</a:t>
            </a:r>
          </a:p>
        </p:txBody>
      </p:sp>
      <p:sp>
        <p:nvSpPr>
          <p:cNvPr id="2" name="text-19">
            <a:extLst>
              <a:ext uri="{FF2B5EF4-FFF2-40B4-BE49-F238E27FC236}">
                <a16:creationId xmlns:a16="http://schemas.microsoft.com/office/drawing/2014/main" id="{111B6920-332A-4318-90E7-EA940E801D4C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8429625" cy="3891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Гуго Гроций – основатель международного права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3B9EBB-EC72-40AD-AA82-42E595C32CFE}"/>
              </a:ext>
            </a:extLst>
          </p:cNvPr>
          <p:cNvSpPr>
            <a:spLocks noGrp="1"/>
          </p:cNvSpPr>
          <p:nvPr/>
        </p:nvSpPr>
        <p:spPr>
          <a:xfrm>
            <a:off x="400050" y="1360027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3089" y="1545765"/>
            <a:ext cx="2652890" cy="3161967"/>
          </a:xfrm>
          <a:prstGeom prst="rect">
            <a:avLst/>
          </a:prstGeom>
        </p:spPr>
      </p:pic>
      <p:sp>
        <p:nvSpPr>
          <p:cNvPr id="5" name="text-20">
            <a:extLst>
              <a:ext uri="{FF2B5EF4-FFF2-40B4-BE49-F238E27FC236}">
                <a16:creationId xmlns:a16="http://schemas.microsoft.com/office/drawing/2014/main" id="{6750015A-D05E-419E-859F-FABA7ECDB64E}"/>
              </a:ext>
            </a:extLst>
          </p:cNvPr>
          <p:cNvSpPr>
            <a:spLocks noGrp="1"/>
          </p:cNvSpPr>
          <p:nvPr/>
        </p:nvSpPr>
        <p:spPr>
          <a:xfrm>
            <a:off x="3893344" y="1588627"/>
            <a:ext cx="4936331" cy="4371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Книга «О праве войны и мира» (</a:t>
            </a:r>
            <a:r>
              <a:rPr sz="2250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1625</a:t>
            </a: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).</a:t>
            </a:r>
          </a:p>
        </p:txBody>
      </p:sp>
      <p:sp>
        <p:nvSpPr>
          <p:cNvPr id="6" name="text-21">
            <a:extLst>
              <a:ext uri="{FF2B5EF4-FFF2-40B4-BE49-F238E27FC236}">
                <a16:creationId xmlns:a16="http://schemas.microsoft.com/office/drawing/2014/main" id="{944E290F-030A-4D40-A863-2143CDEB363C}"/>
              </a:ext>
            </a:extLst>
          </p:cNvPr>
          <p:cNvSpPr>
            <a:spLocks noGrp="1"/>
          </p:cNvSpPr>
          <p:nvPr/>
        </p:nvSpPr>
        <p:spPr>
          <a:xfrm>
            <a:off x="3893344" y="2368725"/>
            <a:ext cx="4936331" cy="7743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Идея естественного права и справедливых/несправедливых войн.</a:t>
            </a:r>
          </a:p>
        </p:txBody>
      </p:sp>
      <p:sp>
        <p:nvSpPr>
          <p:cNvPr id="7" name="text-22">
            <a:extLst>
              <a:ext uri="{FF2B5EF4-FFF2-40B4-BE49-F238E27FC236}">
                <a16:creationId xmlns:a16="http://schemas.microsoft.com/office/drawing/2014/main" id="{794DE3CE-6DC6-41FA-A10E-8F85F101A386}"/>
              </a:ext>
            </a:extLst>
          </p:cNvPr>
          <p:cNvSpPr>
            <a:spLocks noGrp="1"/>
          </p:cNvSpPr>
          <p:nvPr/>
        </p:nvSpPr>
        <p:spPr>
          <a:xfrm>
            <a:off x="3893344" y="3486007"/>
            <a:ext cx="4936331" cy="7743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Развитие постоянной дипломатии: посольства, церемонии, переговоры.</a:t>
            </a:r>
          </a:p>
        </p:txBody>
      </p:sp>
      <p:sp>
        <p:nvSpPr>
          <p:cNvPr id="8" name="text-23">
            <a:extLst>
              <a:ext uri="{FF2B5EF4-FFF2-40B4-BE49-F238E27FC236}">
                <a16:creationId xmlns:a16="http://schemas.microsoft.com/office/drawing/2014/main" id="{18339B17-5C45-4397-86F3-DCC34E9C799F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9255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24">
            <a:extLst>
              <a:ext uri="{FF2B5EF4-FFF2-40B4-BE49-F238E27FC236}">
                <a16:creationId xmlns:a16="http://schemas.microsoft.com/office/drawing/2014/main" id="{9AF95FFC-9BCB-46BB-ACC0-0DDD9DB630CD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«Военная революция»</a:t>
            </a:r>
          </a:p>
        </p:txBody>
      </p:sp>
      <p:sp>
        <p:nvSpPr>
          <p:cNvPr id="2" name="text-25">
            <a:extLst>
              <a:ext uri="{FF2B5EF4-FFF2-40B4-BE49-F238E27FC236}">
                <a16:creationId xmlns:a16="http://schemas.microsoft.com/office/drawing/2014/main" id="{80D37962-7378-4FF0-BCCC-6C977510C7A5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8429625" cy="3891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Техника и тактика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8FE4E3B-722A-4EC3-A88E-1FBDE41CBCBF}"/>
              </a:ext>
            </a:extLst>
          </p:cNvPr>
          <p:cNvSpPr>
            <a:spLocks noGrp="1"/>
          </p:cNvSpPr>
          <p:nvPr/>
        </p:nvSpPr>
        <p:spPr>
          <a:xfrm>
            <a:off x="400050" y="1360027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0050" y="1776579"/>
            <a:ext cx="3321844" cy="19931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572375" y="2063328"/>
            <a:ext cx="1171575" cy="1612490"/>
          </a:xfrm>
          <a:prstGeom prst="rect">
            <a:avLst/>
          </a:prstGeom>
        </p:spPr>
      </p:pic>
      <p:sp>
        <p:nvSpPr>
          <p:cNvPr id="6" name="text-26">
            <a:extLst>
              <a:ext uri="{FF2B5EF4-FFF2-40B4-BE49-F238E27FC236}">
                <a16:creationId xmlns:a16="http://schemas.microsoft.com/office/drawing/2014/main" id="{69E69146-36C2-411E-B241-093DD868C489}"/>
              </a:ext>
            </a:extLst>
          </p:cNvPr>
          <p:cNvSpPr>
            <a:spLocks noGrp="1"/>
          </p:cNvSpPr>
          <p:nvPr/>
        </p:nvSpPr>
        <p:spPr>
          <a:xfrm>
            <a:off x="3993356" y="1574340"/>
            <a:ext cx="3400425" cy="6732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913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1913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Переход к постоянным армиям (от наёмников).</a:t>
            </a:r>
          </a:p>
        </p:txBody>
      </p:sp>
      <p:sp>
        <p:nvSpPr>
          <p:cNvPr id="7" name="text-27">
            <a:extLst>
              <a:ext uri="{FF2B5EF4-FFF2-40B4-BE49-F238E27FC236}">
                <a16:creationId xmlns:a16="http://schemas.microsoft.com/office/drawing/2014/main" id="{E704B05D-70D9-4C31-8D82-C1D191CC204D}"/>
              </a:ext>
            </a:extLst>
          </p:cNvPr>
          <p:cNvSpPr>
            <a:spLocks noGrp="1"/>
          </p:cNvSpPr>
          <p:nvPr/>
        </p:nvSpPr>
        <p:spPr>
          <a:xfrm>
            <a:off x="3993356" y="2418207"/>
            <a:ext cx="3400425" cy="6732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913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1913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Роль артиллерии и мушкетёров.</a:t>
            </a:r>
          </a:p>
        </p:txBody>
      </p:sp>
      <p:sp>
        <p:nvSpPr>
          <p:cNvPr id="8" name="text-28">
            <a:extLst>
              <a:ext uri="{FF2B5EF4-FFF2-40B4-BE49-F238E27FC236}">
                <a16:creationId xmlns:a16="http://schemas.microsoft.com/office/drawing/2014/main" id="{EA83373D-8622-4CC2-BDC3-E6E2D8854070}"/>
              </a:ext>
            </a:extLst>
          </p:cNvPr>
          <p:cNvSpPr>
            <a:spLocks noGrp="1"/>
          </p:cNvSpPr>
          <p:nvPr/>
        </p:nvSpPr>
        <p:spPr>
          <a:xfrm>
            <a:off x="3993356" y="3262074"/>
            <a:ext cx="3400425" cy="6732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913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1913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Линейное построение (Швеция – Густав II Адольф).</a:t>
            </a:r>
          </a:p>
        </p:txBody>
      </p:sp>
      <p:sp>
        <p:nvSpPr>
          <p:cNvPr id="9" name="text-29">
            <a:extLst>
              <a:ext uri="{FF2B5EF4-FFF2-40B4-BE49-F238E27FC236}">
                <a16:creationId xmlns:a16="http://schemas.microsoft.com/office/drawing/2014/main" id="{5F0D0F60-93CC-4C9B-95AA-B0CC49850617}"/>
              </a:ext>
            </a:extLst>
          </p:cNvPr>
          <p:cNvSpPr>
            <a:spLocks noGrp="1"/>
          </p:cNvSpPr>
          <p:nvPr/>
        </p:nvSpPr>
        <p:spPr>
          <a:xfrm>
            <a:off x="3993356" y="4105942"/>
            <a:ext cx="3400425" cy="6732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913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1913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Рост численности армий (Франция: до </a:t>
            </a:r>
            <a:r>
              <a:rPr sz="1913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300</a:t>
            </a:r>
            <a:r>
              <a:rPr sz="1913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тыс. человек).</a:t>
            </a:r>
          </a:p>
        </p:txBody>
      </p:sp>
      <p:sp>
        <p:nvSpPr>
          <p:cNvPr id="10" name="text-30">
            <a:extLst>
              <a:ext uri="{FF2B5EF4-FFF2-40B4-BE49-F238E27FC236}">
                <a16:creationId xmlns:a16="http://schemas.microsoft.com/office/drawing/2014/main" id="{C0E0AFEA-D40C-4744-B1B8-A7CAA304C751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884660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7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31">
            <a:extLst>
              <a:ext uri="{FF2B5EF4-FFF2-40B4-BE49-F238E27FC236}">
                <a16:creationId xmlns:a16="http://schemas.microsoft.com/office/drawing/2014/main" id="{DB217F25-2D05-47C3-9244-385CEBC993C4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Франция vs Габсбурги</a:t>
            </a:r>
          </a:p>
        </p:txBody>
      </p:sp>
      <p:sp>
        <p:nvSpPr>
          <p:cNvPr id="2" name="text-32">
            <a:extLst>
              <a:ext uri="{FF2B5EF4-FFF2-40B4-BE49-F238E27FC236}">
                <a16:creationId xmlns:a16="http://schemas.microsoft.com/office/drawing/2014/main" id="{E2FEEBDB-9EBF-4702-B2AD-2117CF7A2BA3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8429625" cy="3891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25" b="0">
                <a:solidFill>
                  <a:srgbClr val="E4C99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Борьба за гегемонию в Европе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86E7A85-FA27-4B42-8E6E-B291357CBC24}"/>
              </a:ext>
            </a:extLst>
          </p:cNvPr>
          <p:cNvSpPr>
            <a:spLocks noGrp="1"/>
          </p:cNvSpPr>
          <p:nvPr/>
        </p:nvSpPr>
        <p:spPr>
          <a:xfrm>
            <a:off x="400050" y="1360027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643313" y="1771623"/>
            <a:ext cx="5100638" cy="2645956"/>
          </a:xfrm>
          <a:prstGeom prst="rect">
            <a:avLst/>
          </a:prstGeom>
        </p:spPr>
      </p:pic>
      <p:sp>
        <p:nvSpPr>
          <p:cNvPr id="5" name="text-33">
            <a:extLst>
              <a:ext uri="{FF2B5EF4-FFF2-40B4-BE49-F238E27FC236}">
                <a16:creationId xmlns:a16="http://schemas.microsoft.com/office/drawing/2014/main" id="{C25B1809-A9D6-4767-B4B1-AA697B6FE575}"/>
              </a:ext>
            </a:extLst>
          </p:cNvPr>
          <p:cNvSpPr>
            <a:spLocks noGrp="1"/>
          </p:cNvSpPr>
          <p:nvPr/>
        </p:nvSpPr>
        <p:spPr>
          <a:xfrm>
            <a:off x="400050" y="1545765"/>
            <a:ext cx="3050381" cy="71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53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053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Итальянские войны (</a:t>
            </a:r>
            <a:r>
              <a:rPr sz="2053" b="1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1494–1559</a:t>
            </a:r>
            <a:r>
              <a:rPr sz="2053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).</a:t>
            </a:r>
          </a:p>
        </p:txBody>
      </p:sp>
      <p:sp>
        <p:nvSpPr>
          <p:cNvPr id="6" name="text-34">
            <a:extLst>
              <a:ext uri="{FF2B5EF4-FFF2-40B4-BE49-F238E27FC236}">
                <a16:creationId xmlns:a16="http://schemas.microsoft.com/office/drawing/2014/main" id="{AA221A93-F404-4D95-A18E-16BFBC06503A}"/>
              </a:ext>
            </a:extLst>
          </p:cNvPr>
          <p:cNvSpPr>
            <a:spLocks noGrp="1"/>
          </p:cNvSpPr>
          <p:nvPr/>
        </p:nvSpPr>
        <p:spPr>
          <a:xfrm>
            <a:off x="400050" y="2361152"/>
            <a:ext cx="3050381" cy="71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53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053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Окружение Франции владениями Габсбургов.</a:t>
            </a:r>
          </a:p>
        </p:txBody>
      </p:sp>
      <p:sp>
        <p:nvSpPr>
          <p:cNvPr id="7" name="text-35">
            <a:extLst>
              <a:ext uri="{FF2B5EF4-FFF2-40B4-BE49-F238E27FC236}">
                <a16:creationId xmlns:a16="http://schemas.microsoft.com/office/drawing/2014/main" id="{535B4212-B32B-40D7-9ABA-1531ED6D0405}"/>
              </a:ext>
            </a:extLst>
          </p:cNvPr>
          <p:cNvSpPr>
            <a:spLocks noGrp="1"/>
          </p:cNvSpPr>
          <p:nvPr/>
        </p:nvSpPr>
        <p:spPr>
          <a:xfrm>
            <a:off x="400050" y="3176540"/>
            <a:ext cx="3050381" cy="71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53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053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Поражение Франции при Павии (</a:t>
            </a:r>
            <a:r>
              <a:rPr sz="2053" b="1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1525</a:t>
            </a:r>
            <a:r>
              <a:rPr sz="2053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).</a:t>
            </a:r>
          </a:p>
        </p:txBody>
      </p:sp>
      <p:sp>
        <p:nvSpPr>
          <p:cNvPr id="8" name="text-36">
            <a:extLst>
              <a:ext uri="{FF2B5EF4-FFF2-40B4-BE49-F238E27FC236}">
                <a16:creationId xmlns:a16="http://schemas.microsoft.com/office/drawing/2014/main" id="{A11CAB02-A86F-4144-9DA7-4EE26C779723}"/>
              </a:ext>
            </a:extLst>
          </p:cNvPr>
          <p:cNvSpPr>
            <a:spLocks noGrp="1"/>
          </p:cNvSpPr>
          <p:nvPr/>
        </p:nvSpPr>
        <p:spPr>
          <a:xfrm>
            <a:off x="400050" y="3991927"/>
            <a:ext cx="3050381" cy="71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53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053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Франциск I: «Всё потеряно, кроме чести».</a:t>
            </a:r>
          </a:p>
        </p:txBody>
      </p:sp>
      <p:sp>
        <p:nvSpPr>
          <p:cNvPr id="9" name="text-37">
            <a:extLst>
              <a:ext uri="{FF2B5EF4-FFF2-40B4-BE49-F238E27FC236}">
                <a16:creationId xmlns:a16="http://schemas.microsoft.com/office/drawing/2014/main" id="{3CE75888-13BB-4F67-A27F-359A34487934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33814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38">
            <a:extLst>
              <a:ext uri="{FF2B5EF4-FFF2-40B4-BE49-F238E27FC236}">
                <a16:creationId xmlns:a16="http://schemas.microsoft.com/office/drawing/2014/main" id="{D4DCC219-1558-4337-85D0-C7CF858229C4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Тридцатилетняя война (1618-1648)</a:t>
            </a:r>
          </a:p>
        </p:txBody>
      </p:sp>
      <p:sp>
        <p:nvSpPr>
          <p:cNvPr id="2" name="text-39">
            <a:extLst>
              <a:ext uri="{FF2B5EF4-FFF2-40B4-BE49-F238E27FC236}">
                <a16:creationId xmlns:a16="http://schemas.microsoft.com/office/drawing/2014/main" id="{0F4ABD55-9277-4B02-B245-3365CA02B348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8429625" cy="3891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От религиозного конфликта к общеевропейской войне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E9B7CDC-2435-42A5-ADD9-977FFDCCE6D7}"/>
              </a:ext>
            </a:extLst>
          </p:cNvPr>
          <p:cNvSpPr>
            <a:spLocks noGrp="1"/>
          </p:cNvSpPr>
          <p:nvPr/>
        </p:nvSpPr>
        <p:spPr>
          <a:xfrm>
            <a:off x="400050" y="1360027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0050" y="1629712"/>
            <a:ext cx="4071938" cy="2994072"/>
          </a:xfrm>
          <a:prstGeom prst="rect">
            <a:avLst/>
          </a:prstGeom>
        </p:spPr>
      </p:pic>
      <p:sp>
        <p:nvSpPr>
          <p:cNvPr id="5" name="text-40">
            <a:extLst>
              <a:ext uri="{FF2B5EF4-FFF2-40B4-BE49-F238E27FC236}">
                <a16:creationId xmlns:a16="http://schemas.microsoft.com/office/drawing/2014/main" id="{A01DE0E0-55DA-4FB1-93E4-EF68882CB777}"/>
              </a:ext>
            </a:extLst>
          </p:cNvPr>
          <p:cNvSpPr>
            <a:spLocks noGrp="1"/>
          </p:cNvSpPr>
          <p:nvPr/>
        </p:nvSpPr>
        <p:spPr>
          <a:xfrm>
            <a:off x="4786313" y="1588627"/>
            <a:ext cx="4043363" cy="7743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Начало: восстание в Чехии против Габсбургов.</a:t>
            </a:r>
          </a:p>
        </p:txBody>
      </p:sp>
      <p:sp>
        <p:nvSpPr>
          <p:cNvPr id="6" name="text-41">
            <a:extLst>
              <a:ext uri="{FF2B5EF4-FFF2-40B4-BE49-F238E27FC236}">
                <a16:creationId xmlns:a16="http://schemas.microsoft.com/office/drawing/2014/main" id="{446DDB2E-A7BD-4C24-9CEF-6FCD1BBDAE8F}"/>
              </a:ext>
            </a:extLst>
          </p:cNvPr>
          <p:cNvSpPr>
            <a:spLocks noGrp="1"/>
          </p:cNvSpPr>
          <p:nvPr/>
        </p:nvSpPr>
        <p:spPr>
          <a:xfrm>
            <a:off x="4786313" y="2501646"/>
            <a:ext cx="4043363" cy="7743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Участие Швеции, Дании, Франции, Испании и др.</a:t>
            </a:r>
          </a:p>
        </p:txBody>
      </p:sp>
      <p:sp>
        <p:nvSpPr>
          <p:cNvPr id="7" name="text-42">
            <a:extLst>
              <a:ext uri="{FF2B5EF4-FFF2-40B4-BE49-F238E27FC236}">
                <a16:creationId xmlns:a16="http://schemas.microsoft.com/office/drawing/2014/main" id="{713B996B-1087-4FCA-A45D-E04DCE5EF8BD}"/>
              </a:ext>
            </a:extLst>
          </p:cNvPr>
          <p:cNvSpPr>
            <a:spLocks noGrp="1"/>
          </p:cNvSpPr>
          <p:nvPr/>
        </p:nvSpPr>
        <p:spPr>
          <a:xfrm>
            <a:off x="4786313" y="3414665"/>
            <a:ext cx="4043363" cy="7743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Альбрехт Валленштейн – полководец-предприниматель.</a:t>
            </a:r>
          </a:p>
        </p:txBody>
      </p:sp>
      <p:sp>
        <p:nvSpPr>
          <p:cNvPr id="8" name="text-43">
            <a:extLst>
              <a:ext uri="{FF2B5EF4-FFF2-40B4-BE49-F238E27FC236}">
                <a16:creationId xmlns:a16="http://schemas.microsoft.com/office/drawing/2014/main" id="{A4A7E5FA-3CE7-4F8A-AC17-3C908659F03A}"/>
              </a:ext>
            </a:extLst>
          </p:cNvPr>
          <p:cNvSpPr>
            <a:spLocks noGrp="1"/>
          </p:cNvSpPr>
          <p:nvPr/>
        </p:nvSpPr>
        <p:spPr>
          <a:xfrm>
            <a:off x="4786313" y="4327684"/>
            <a:ext cx="4043363" cy="4371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Разорение Германии.</a:t>
            </a:r>
          </a:p>
        </p:txBody>
      </p:sp>
      <p:sp>
        <p:nvSpPr>
          <p:cNvPr id="9" name="text-44">
            <a:extLst>
              <a:ext uri="{FF2B5EF4-FFF2-40B4-BE49-F238E27FC236}">
                <a16:creationId xmlns:a16="http://schemas.microsoft.com/office/drawing/2014/main" id="{84EDACCA-C72D-468E-B340-A26DED10947B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22796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45">
            <a:extLst>
              <a:ext uri="{FF2B5EF4-FFF2-40B4-BE49-F238E27FC236}">
                <a16:creationId xmlns:a16="http://schemas.microsoft.com/office/drawing/2014/main" id="{D919E492-A6C6-49F1-A39B-C8A6D04BF562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Вестфальский мир 1648 года</a:t>
            </a:r>
          </a:p>
        </p:txBody>
      </p:sp>
      <p:sp>
        <p:nvSpPr>
          <p:cNvPr id="2" name="text-46">
            <a:extLst>
              <a:ext uri="{FF2B5EF4-FFF2-40B4-BE49-F238E27FC236}">
                <a16:creationId xmlns:a16="http://schemas.microsoft.com/office/drawing/2014/main" id="{ABDD62CD-42ED-4ECF-90C9-8D3428C4617C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8429625" cy="3891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25" b="0">
                <a:solidFill>
                  <a:srgbClr val="E4C99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Основы новой системы международных отношений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53C40A4-45C1-4B37-8D79-587D7E14C1F3}"/>
              </a:ext>
            </a:extLst>
          </p:cNvPr>
          <p:cNvSpPr>
            <a:spLocks noGrp="1"/>
          </p:cNvSpPr>
          <p:nvPr/>
        </p:nvSpPr>
        <p:spPr>
          <a:xfrm>
            <a:off x="400050" y="1360027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13179" y="1545765"/>
            <a:ext cx="4045805" cy="3133392"/>
          </a:xfrm>
          <a:prstGeom prst="rect">
            <a:avLst/>
          </a:prstGeom>
        </p:spPr>
      </p:pic>
      <p:sp>
        <p:nvSpPr>
          <p:cNvPr id="5" name="text-47">
            <a:extLst>
              <a:ext uri="{FF2B5EF4-FFF2-40B4-BE49-F238E27FC236}">
                <a16:creationId xmlns:a16="http://schemas.microsoft.com/office/drawing/2014/main" id="{4F4E243E-26F9-4C06-9F18-0B6D3C94241C}"/>
              </a:ext>
            </a:extLst>
          </p:cNvPr>
          <p:cNvSpPr>
            <a:spLocks noGrp="1"/>
          </p:cNvSpPr>
          <p:nvPr/>
        </p:nvSpPr>
        <p:spPr>
          <a:xfrm>
            <a:off x="5786438" y="1545765"/>
            <a:ext cx="3043238" cy="6985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997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1997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Принцип государственного суверенитета.</a:t>
            </a:r>
          </a:p>
        </p:txBody>
      </p:sp>
      <p:sp>
        <p:nvSpPr>
          <p:cNvPr id="6" name="text-48">
            <a:extLst>
              <a:ext uri="{FF2B5EF4-FFF2-40B4-BE49-F238E27FC236}">
                <a16:creationId xmlns:a16="http://schemas.microsoft.com/office/drawing/2014/main" id="{60A0F28A-1A63-4801-93FE-ED25BEE24535}"/>
              </a:ext>
            </a:extLst>
          </p:cNvPr>
          <p:cNvSpPr>
            <a:spLocks noGrp="1"/>
          </p:cNvSpPr>
          <p:nvPr/>
        </p:nvSpPr>
        <p:spPr>
          <a:xfrm>
            <a:off x="5786438" y="2381202"/>
            <a:ext cx="3043238" cy="3992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997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1997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Равновесие сил в Европе.</a:t>
            </a:r>
          </a:p>
        </p:txBody>
      </p:sp>
      <p:sp>
        <p:nvSpPr>
          <p:cNvPr id="7" name="text-49">
            <a:extLst>
              <a:ext uri="{FF2B5EF4-FFF2-40B4-BE49-F238E27FC236}">
                <a16:creationId xmlns:a16="http://schemas.microsoft.com/office/drawing/2014/main" id="{DBC19757-03FC-4F6A-83AF-7FE31F253C85}"/>
              </a:ext>
            </a:extLst>
          </p:cNvPr>
          <p:cNvSpPr>
            <a:spLocks noGrp="1"/>
          </p:cNvSpPr>
          <p:nvPr/>
        </p:nvSpPr>
        <p:spPr>
          <a:xfrm>
            <a:off x="5786438" y="2917388"/>
            <a:ext cx="3043238" cy="9977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997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1997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Признание независимости Нидерландов и Швейцарии.</a:t>
            </a:r>
          </a:p>
        </p:txBody>
      </p:sp>
      <p:sp>
        <p:nvSpPr>
          <p:cNvPr id="8" name="text-50">
            <a:extLst>
              <a:ext uri="{FF2B5EF4-FFF2-40B4-BE49-F238E27FC236}">
                <a16:creationId xmlns:a16="http://schemas.microsoft.com/office/drawing/2014/main" id="{E3395B8D-75A8-461C-B634-17A7F366844E}"/>
              </a:ext>
            </a:extLst>
          </p:cNvPr>
          <p:cNvSpPr>
            <a:spLocks noGrp="1"/>
          </p:cNvSpPr>
          <p:nvPr/>
        </p:nvSpPr>
        <p:spPr>
          <a:xfrm>
            <a:off x="5786438" y="4052078"/>
            <a:ext cx="3043238" cy="6985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997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1997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Конец войн религии, победа прагматизма.</a:t>
            </a:r>
          </a:p>
        </p:txBody>
      </p:sp>
      <p:sp>
        <p:nvSpPr>
          <p:cNvPr id="9" name="text-51">
            <a:extLst>
              <a:ext uri="{FF2B5EF4-FFF2-40B4-BE49-F238E27FC236}">
                <a16:creationId xmlns:a16="http://schemas.microsoft.com/office/drawing/2014/main" id="{A71D13E3-C306-40D1-B760-D25ED05FFEAC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09636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52">
            <a:extLst>
              <a:ext uri="{FF2B5EF4-FFF2-40B4-BE49-F238E27FC236}">
                <a16:creationId xmlns:a16="http://schemas.microsoft.com/office/drawing/2014/main" id="{7706865A-090B-46E8-9FB6-B2B31E9C0032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Войны Людовика XIV</a:t>
            </a:r>
          </a:p>
        </p:txBody>
      </p:sp>
      <p:sp>
        <p:nvSpPr>
          <p:cNvPr id="2" name="text-53">
            <a:extLst>
              <a:ext uri="{FF2B5EF4-FFF2-40B4-BE49-F238E27FC236}">
                <a16:creationId xmlns:a16="http://schemas.microsoft.com/office/drawing/2014/main" id="{1BAD77CF-0A75-416F-B074-CB611F7C213E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8429625" cy="3891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Стремление к доминированию Франции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2EC6F5F-5BFA-4B7B-A1B2-84F7EB0849AF}"/>
              </a:ext>
            </a:extLst>
          </p:cNvPr>
          <p:cNvSpPr>
            <a:spLocks noGrp="1"/>
          </p:cNvSpPr>
          <p:nvPr/>
        </p:nvSpPr>
        <p:spPr>
          <a:xfrm>
            <a:off x="400050" y="1360027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0050" y="1871055"/>
            <a:ext cx="4607719" cy="2411373"/>
          </a:xfrm>
          <a:prstGeom prst="rect">
            <a:avLst/>
          </a:prstGeom>
        </p:spPr>
      </p:pic>
      <p:sp>
        <p:nvSpPr>
          <p:cNvPr id="5" name="text-54">
            <a:extLst>
              <a:ext uri="{FF2B5EF4-FFF2-40B4-BE49-F238E27FC236}">
                <a16:creationId xmlns:a16="http://schemas.microsoft.com/office/drawing/2014/main" id="{33A9C144-9D10-4947-A677-3D153B4C0EF2}"/>
              </a:ext>
            </a:extLst>
          </p:cNvPr>
          <p:cNvSpPr>
            <a:spLocks noGrp="1"/>
          </p:cNvSpPr>
          <p:nvPr/>
        </p:nvSpPr>
        <p:spPr>
          <a:xfrm>
            <a:off x="5336381" y="1545765"/>
            <a:ext cx="3493294" cy="6563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856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185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Присоединение земель в Испанских Нидерландах, Эльзасе.</a:t>
            </a:r>
          </a:p>
        </p:txBody>
      </p:sp>
      <p:sp>
        <p:nvSpPr>
          <p:cNvPr id="6" name="text-55">
            <a:extLst>
              <a:ext uri="{FF2B5EF4-FFF2-40B4-BE49-F238E27FC236}">
                <a16:creationId xmlns:a16="http://schemas.microsoft.com/office/drawing/2014/main" id="{9B42EF4B-D586-46B4-90EE-E01B8FD6B849}"/>
              </a:ext>
            </a:extLst>
          </p:cNvPr>
          <p:cNvSpPr>
            <a:spLocks noGrp="1"/>
          </p:cNvSpPr>
          <p:nvPr/>
        </p:nvSpPr>
        <p:spPr>
          <a:xfrm>
            <a:off x="5336381" y="2287857"/>
            <a:ext cx="3493294" cy="6563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856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185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Девятилетняя война (</a:t>
            </a:r>
            <a:r>
              <a:rPr sz="1856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1688–1697</a:t>
            </a:r>
            <a:r>
              <a:rPr sz="185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) против коалиции Европы.</a:t>
            </a:r>
          </a:p>
        </p:txBody>
      </p:sp>
      <p:sp>
        <p:nvSpPr>
          <p:cNvPr id="7" name="text-56">
            <a:extLst>
              <a:ext uri="{FF2B5EF4-FFF2-40B4-BE49-F238E27FC236}">
                <a16:creationId xmlns:a16="http://schemas.microsoft.com/office/drawing/2014/main" id="{F15B3230-6BAD-4BCE-ADE1-FA23B542B9B9}"/>
              </a:ext>
            </a:extLst>
          </p:cNvPr>
          <p:cNvSpPr>
            <a:spLocks noGrp="1"/>
          </p:cNvSpPr>
          <p:nvPr/>
        </p:nvSpPr>
        <p:spPr>
          <a:xfrm>
            <a:off x="5336381" y="3029950"/>
            <a:ext cx="3493294" cy="6563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856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185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«Железный пояс» крепостей на границах.</a:t>
            </a:r>
          </a:p>
        </p:txBody>
      </p:sp>
      <p:sp>
        <p:nvSpPr>
          <p:cNvPr id="8" name="text-57">
            <a:extLst>
              <a:ext uri="{FF2B5EF4-FFF2-40B4-BE49-F238E27FC236}">
                <a16:creationId xmlns:a16="http://schemas.microsoft.com/office/drawing/2014/main" id="{1C2F7515-E8A5-490E-83A9-72FADCD9F1E5}"/>
              </a:ext>
            </a:extLst>
          </p:cNvPr>
          <p:cNvSpPr>
            <a:spLocks noGrp="1"/>
          </p:cNvSpPr>
          <p:nvPr/>
        </p:nvSpPr>
        <p:spPr>
          <a:xfrm>
            <a:off x="5336381" y="3772043"/>
            <a:ext cx="3493294" cy="65636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856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185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Итог: истощение Франции, но рост её территории.</a:t>
            </a:r>
          </a:p>
        </p:txBody>
      </p:sp>
      <p:sp>
        <p:nvSpPr>
          <p:cNvPr id="9" name="text-58">
            <a:extLst>
              <a:ext uri="{FF2B5EF4-FFF2-40B4-BE49-F238E27FC236}">
                <a16:creationId xmlns:a16="http://schemas.microsoft.com/office/drawing/2014/main" id="{210BC06E-1197-4ADE-BEA7-6258A8A7AE0C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30818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-59">
            <a:extLst>
              <a:ext uri="{FF2B5EF4-FFF2-40B4-BE49-F238E27FC236}">
                <a16:creationId xmlns:a16="http://schemas.microsoft.com/office/drawing/2014/main" id="{6A703760-7E8D-4A3D-9346-65E8ABE36128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Турецкая угроза</a:t>
            </a:r>
          </a:p>
        </p:txBody>
      </p:sp>
      <p:sp>
        <p:nvSpPr>
          <p:cNvPr id="2" name="text-60">
            <a:extLst>
              <a:ext uri="{FF2B5EF4-FFF2-40B4-BE49-F238E27FC236}">
                <a16:creationId xmlns:a16="http://schemas.microsoft.com/office/drawing/2014/main" id="{9A79ADC4-5D1E-4192-AB63-D71079A7B980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8429625" cy="3891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Османская империя – вызов Европе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F272C1A-E953-4623-8A0F-62E1D5E66386}"/>
              </a:ext>
            </a:extLst>
          </p:cNvPr>
          <p:cNvSpPr>
            <a:spLocks noGrp="1"/>
          </p:cNvSpPr>
          <p:nvPr/>
        </p:nvSpPr>
        <p:spPr>
          <a:xfrm>
            <a:off x="400050" y="1360027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672013" y="1816344"/>
            <a:ext cx="4071938" cy="2620807"/>
          </a:xfrm>
          <a:prstGeom prst="rect">
            <a:avLst/>
          </a:prstGeom>
        </p:spPr>
      </p:pic>
      <p:sp>
        <p:nvSpPr>
          <p:cNvPr id="5" name="text-61">
            <a:extLst>
              <a:ext uri="{FF2B5EF4-FFF2-40B4-BE49-F238E27FC236}">
                <a16:creationId xmlns:a16="http://schemas.microsoft.com/office/drawing/2014/main" id="{6F68AF19-E4D7-4185-B0C8-59C4ABE98804}"/>
              </a:ext>
            </a:extLst>
          </p:cNvPr>
          <p:cNvSpPr>
            <a:spLocks noGrp="1"/>
          </p:cNvSpPr>
          <p:nvPr/>
        </p:nvSpPr>
        <p:spPr>
          <a:xfrm>
            <a:off x="400050" y="1588627"/>
            <a:ext cx="4043363" cy="749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66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6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Битва при Лепанто (</a:t>
            </a:r>
            <a:r>
              <a:rPr sz="2166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1571</a:t>
            </a:r>
            <a:r>
              <a:rPr sz="216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) – разгром турецкого флота.</a:t>
            </a:r>
          </a:p>
        </p:txBody>
      </p:sp>
      <p:sp>
        <p:nvSpPr>
          <p:cNvPr id="6" name="text-62">
            <a:extLst>
              <a:ext uri="{FF2B5EF4-FFF2-40B4-BE49-F238E27FC236}">
                <a16:creationId xmlns:a16="http://schemas.microsoft.com/office/drawing/2014/main" id="{27823528-7CF7-49DD-B068-437C7F17A6EF}"/>
              </a:ext>
            </a:extLst>
          </p:cNvPr>
          <p:cNvSpPr>
            <a:spLocks noGrp="1"/>
          </p:cNvSpPr>
          <p:nvPr/>
        </p:nvSpPr>
        <p:spPr>
          <a:xfrm>
            <a:off x="400050" y="2505861"/>
            <a:ext cx="4043363" cy="749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66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6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Осада Вены (</a:t>
            </a:r>
            <a:r>
              <a:rPr sz="2166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1683</a:t>
            </a:r>
            <a:r>
              <a:rPr sz="216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) и победа Яна Собеского.</a:t>
            </a:r>
          </a:p>
        </p:txBody>
      </p:sp>
      <p:sp>
        <p:nvSpPr>
          <p:cNvPr id="7" name="text-63">
            <a:extLst>
              <a:ext uri="{FF2B5EF4-FFF2-40B4-BE49-F238E27FC236}">
                <a16:creationId xmlns:a16="http://schemas.microsoft.com/office/drawing/2014/main" id="{65364F3B-6189-49AE-8E04-F989F7699179}"/>
              </a:ext>
            </a:extLst>
          </p:cNvPr>
          <p:cNvSpPr>
            <a:spLocks noGrp="1"/>
          </p:cNvSpPr>
          <p:nvPr/>
        </p:nvSpPr>
        <p:spPr>
          <a:xfrm>
            <a:off x="400050" y="3423095"/>
            <a:ext cx="4043363" cy="749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66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6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Карловицкий мир </a:t>
            </a:r>
            <a:r>
              <a:rPr sz="2166" b="1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1699 г.</a:t>
            </a:r>
            <a:r>
              <a:rPr sz="216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 – конец турецкой экспансии.</a:t>
            </a:r>
          </a:p>
        </p:txBody>
      </p:sp>
      <p:sp>
        <p:nvSpPr>
          <p:cNvPr id="8" name="text-64">
            <a:extLst>
              <a:ext uri="{FF2B5EF4-FFF2-40B4-BE49-F238E27FC236}">
                <a16:creationId xmlns:a16="http://schemas.microsoft.com/office/drawing/2014/main" id="{6E33A53E-9036-4BB4-8C08-758E0FAC808A}"/>
              </a:ext>
            </a:extLst>
          </p:cNvPr>
          <p:cNvSpPr>
            <a:spLocks noGrp="1"/>
          </p:cNvSpPr>
          <p:nvPr/>
        </p:nvSpPr>
        <p:spPr>
          <a:xfrm>
            <a:off x="400050" y="4340328"/>
            <a:ext cx="4043363" cy="42455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66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66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Россия вступает в борьбу за Азов.</a:t>
            </a:r>
          </a:p>
        </p:txBody>
      </p:sp>
      <p:sp>
        <p:nvSpPr>
          <p:cNvPr id="9" name="text-65">
            <a:extLst>
              <a:ext uri="{FF2B5EF4-FFF2-40B4-BE49-F238E27FC236}">
                <a16:creationId xmlns:a16="http://schemas.microsoft.com/office/drawing/2014/main" id="{038221D1-CA04-42F3-A59E-69ABE1F7CE9D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40872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54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 стрелкой 10"/>
          <p:cNvCxnSpPr>
            <a:stCxn id="4" idx="3"/>
            <a:endCxn id="5" idx="1"/>
          </p:cNvCxnSpPr>
          <p:nvPr/>
        </p:nvCxnSpPr>
        <p:spPr>
          <a:xfrm>
            <a:off x="4057650" y="2288715"/>
            <a:ext cx="1114425" cy="0"/>
          </a:xfrm>
          <a:prstGeom prst="straightConnector1">
            <a:avLst/>
          </a:prstGeom>
          <a:ln w="14288">
            <a:solidFill>
              <a:srgbClr val="BE995B"/>
            </a:solidFill>
          </a:ln>
        </p:spPr>
      </p:cxnSp>
      <p:sp>
        <p:nvSpPr>
          <p:cNvPr id="12" name="text-66">
            <a:extLst>
              <a:ext uri="{FF2B5EF4-FFF2-40B4-BE49-F238E27FC236}">
                <a16:creationId xmlns:a16="http://schemas.microsoft.com/office/drawing/2014/main" id="{CEACB2A9-F7EA-44CB-B5E6-AC871BA3C720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Система равновесия сил</a:t>
            </a:r>
          </a:p>
        </p:txBody>
      </p:sp>
      <p:sp>
        <p:nvSpPr>
          <p:cNvPr id="2" name="text-67">
            <a:extLst>
              <a:ext uri="{FF2B5EF4-FFF2-40B4-BE49-F238E27FC236}">
                <a16:creationId xmlns:a16="http://schemas.microsoft.com/office/drawing/2014/main" id="{D8D3E38B-CF71-463B-946F-1DE643C664C4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8429625" cy="3891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25" b="0">
                <a:solidFill>
                  <a:srgbClr val="E4C99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Как работал баланс власти?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E14A5A2-C2A3-4949-9914-B3D543923BDC}"/>
              </a:ext>
            </a:extLst>
          </p:cNvPr>
          <p:cNvSpPr>
            <a:spLocks noGrp="1"/>
          </p:cNvSpPr>
          <p:nvPr/>
        </p:nvSpPr>
        <p:spPr>
          <a:xfrm>
            <a:off x="400050" y="1360027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text-68">
            <a:extLst>
              <a:ext uri="{FF2B5EF4-FFF2-40B4-BE49-F238E27FC236}">
                <a16:creationId xmlns:a16="http://schemas.microsoft.com/office/drawing/2014/main" id="{B9E12D6F-8A3C-43C5-A229-9EE4BBFBB360}"/>
              </a:ext>
            </a:extLst>
          </p:cNvPr>
          <p:cNvSpPr>
            <a:spLocks noGrp="1"/>
          </p:cNvSpPr>
          <p:nvPr/>
        </p:nvSpPr>
        <p:spPr>
          <a:xfrm>
            <a:off x="400050" y="1760077"/>
            <a:ext cx="36576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19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2419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Если одна страна усиливалась –</a:t>
            </a:r>
          </a:p>
        </p:txBody>
      </p:sp>
      <p:sp>
        <p:nvSpPr>
          <p:cNvPr id="5" name="text-69">
            <a:extLst>
              <a:ext uri="{FF2B5EF4-FFF2-40B4-BE49-F238E27FC236}">
                <a16:creationId xmlns:a16="http://schemas.microsoft.com/office/drawing/2014/main" id="{206C18F9-57CD-4DBB-A030-54AE6EE58D47}"/>
              </a:ext>
            </a:extLst>
          </p:cNvPr>
          <p:cNvSpPr>
            <a:spLocks noGrp="1"/>
          </p:cNvSpPr>
          <p:nvPr/>
        </p:nvSpPr>
        <p:spPr>
          <a:xfrm>
            <a:off x="5172075" y="1760077"/>
            <a:ext cx="36576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419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2419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другие объединялись против неё.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758288C-C5F8-41C3-B729-390E8F626DE5}"/>
              </a:ext>
            </a:extLst>
          </p:cNvPr>
          <p:cNvSpPr>
            <a:spLocks noGrp="1"/>
          </p:cNvSpPr>
          <p:nvPr/>
        </p:nvSpPr>
        <p:spPr>
          <a:xfrm>
            <a:off x="400050" y="3045952"/>
            <a:ext cx="83439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text-70">
            <a:extLst>
              <a:ext uri="{FF2B5EF4-FFF2-40B4-BE49-F238E27FC236}">
                <a16:creationId xmlns:a16="http://schemas.microsoft.com/office/drawing/2014/main" id="{42D5B3C3-0D23-4968-9D28-F40C418E55AB}"/>
              </a:ext>
            </a:extLst>
          </p:cNvPr>
          <p:cNvSpPr>
            <a:spLocks noGrp="1"/>
          </p:cNvSpPr>
          <p:nvPr/>
        </p:nvSpPr>
        <p:spPr>
          <a:xfrm>
            <a:off x="400050" y="3260265"/>
            <a:ext cx="8429625" cy="4203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38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Пример: коалиции против Габсбургов, затем против Франции.</a:t>
            </a:r>
          </a:p>
        </p:txBody>
      </p:sp>
      <p:sp>
        <p:nvSpPr>
          <p:cNvPr id="9" name="text-71">
            <a:extLst>
              <a:ext uri="{FF2B5EF4-FFF2-40B4-BE49-F238E27FC236}">
                <a16:creationId xmlns:a16="http://schemas.microsoft.com/office/drawing/2014/main" id="{418EBC9D-7CFD-4C50-BB8D-D2B353D181F9}"/>
              </a:ext>
            </a:extLst>
          </p:cNvPr>
          <p:cNvSpPr>
            <a:spLocks noGrp="1"/>
          </p:cNvSpPr>
          <p:nvPr/>
        </p:nvSpPr>
        <p:spPr>
          <a:xfrm>
            <a:off x="400050" y="3823478"/>
            <a:ext cx="8429625" cy="4203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38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138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Дипломатия стала инструментом сдерживания.</a:t>
            </a:r>
          </a:p>
        </p:txBody>
      </p:sp>
      <p:sp>
        <p:nvSpPr>
          <p:cNvPr id="10" name="text-72">
            <a:extLst>
              <a:ext uri="{FF2B5EF4-FFF2-40B4-BE49-F238E27FC236}">
                <a16:creationId xmlns:a16="http://schemas.microsoft.com/office/drawing/2014/main" id="{356F60E7-86EF-4F98-AF6B-CC6D348F50D1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20840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73">
            <a:extLst>
              <a:ext uri="{FF2B5EF4-FFF2-40B4-BE49-F238E27FC236}">
                <a16:creationId xmlns:a16="http://schemas.microsoft.com/office/drawing/2014/main" id="{41D3B543-96C0-46A5-90BE-3ABB9B7B6109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Итоги эпохи</a:t>
            </a:r>
          </a:p>
        </p:txBody>
      </p:sp>
      <p:sp>
        <p:nvSpPr>
          <p:cNvPr id="2" name="text-74">
            <a:extLst>
              <a:ext uri="{FF2B5EF4-FFF2-40B4-BE49-F238E27FC236}">
                <a16:creationId xmlns:a16="http://schemas.microsoft.com/office/drawing/2014/main" id="{5520FD51-7812-42CF-B484-37C6B5CD243C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8429625" cy="3891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25" b="0">
                <a:solidFill>
                  <a:srgbClr val="703745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703745"/>
                </a:solidFill>
                <a:latin typeface="Calibri"/>
                <a:ea typeface="Calibri"/>
                <a:cs typeface="Calibri"/>
              </a:rPr>
              <a:t>Что изменилось в международных отношениях?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0C588E9-096C-4537-B57C-8BF85C112E56}"/>
              </a:ext>
            </a:extLst>
          </p:cNvPr>
          <p:cNvSpPr>
            <a:spLocks noGrp="1"/>
          </p:cNvSpPr>
          <p:nvPr/>
        </p:nvSpPr>
        <p:spPr>
          <a:xfrm>
            <a:off x="400050" y="1360027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E99B593-5F61-4E57-8B5D-6404B138B32C}"/>
              </a:ext>
            </a:extLst>
          </p:cNvPr>
          <p:cNvSpPr>
            <a:spLocks noGrp="1"/>
          </p:cNvSpPr>
          <p:nvPr/>
        </p:nvSpPr>
        <p:spPr>
          <a:xfrm>
            <a:off x="400050" y="1545765"/>
            <a:ext cx="3979069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5" name="text-75">
            <a:extLst>
              <a:ext uri="{FF2B5EF4-FFF2-40B4-BE49-F238E27FC236}">
                <a16:creationId xmlns:a16="http://schemas.microsoft.com/office/drawing/2014/main" id="{918867B5-8B8C-4BC0-86DE-6D293EB4CE94}"/>
              </a:ext>
            </a:extLst>
          </p:cNvPr>
          <p:cNvSpPr>
            <a:spLocks noGrp="1"/>
          </p:cNvSpPr>
          <p:nvPr/>
        </p:nvSpPr>
        <p:spPr>
          <a:xfrm>
            <a:off x="400050" y="1688640"/>
            <a:ext cx="4064794" cy="13845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94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94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Религию сменил государственный интерес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BF977CC-574D-4FB9-A605-2A7734D2F0BB}"/>
              </a:ext>
            </a:extLst>
          </p:cNvPr>
          <p:cNvSpPr>
            <a:spLocks noGrp="1"/>
          </p:cNvSpPr>
          <p:nvPr/>
        </p:nvSpPr>
        <p:spPr>
          <a:xfrm>
            <a:off x="4764881" y="1545765"/>
            <a:ext cx="3979069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7" name="text-76">
            <a:extLst>
              <a:ext uri="{FF2B5EF4-FFF2-40B4-BE49-F238E27FC236}">
                <a16:creationId xmlns:a16="http://schemas.microsoft.com/office/drawing/2014/main" id="{62E18690-7949-4C88-8F11-B4850725555E}"/>
              </a:ext>
            </a:extLst>
          </p:cNvPr>
          <p:cNvSpPr>
            <a:spLocks noGrp="1"/>
          </p:cNvSpPr>
          <p:nvPr/>
        </p:nvSpPr>
        <p:spPr>
          <a:xfrm>
            <a:off x="4764881" y="1688640"/>
            <a:ext cx="4064794" cy="13845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94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94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Появилось международное право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50F2836-4F78-465D-B6AB-8FFB0E56B8A2}"/>
              </a:ext>
            </a:extLst>
          </p:cNvPr>
          <p:cNvSpPr>
            <a:spLocks noGrp="1"/>
          </p:cNvSpPr>
          <p:nvPr/>
        </p:nvSpPr>
        <p:spPr>
          <a:xfrm>
            <a:off x="400050" y="3187470"/>
            <a:ext cx="3979069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9" name="text-77">
            <a:extLst>
              <a:ext uri="{FF2B5EF4-FFF2-40B4-BE49-F238E27FC236}">
                <a16:creationId xmlns:a16="http://schemas.microsoft.com/office/drawing/2014/main" id="{2F952985-FD59-4342-B480-2F6EC551A8C5}"/>
              </a:ext>
            </a:extLst>
          </p:cNvPr>
          <p:cNvSpPr>
            <a:spLocks noGrp="1"/>
          </p:cNvSpPr>
          <p:nvPr/>
        </p:nvSpPr>
        <p:spPr>
          <a:xfrm>
            <a:off x="400050" y="3330345"/>
            <a:ext cx="4064794" cy="13845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94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94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Сложилась система баланса сил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FDED6AD-CD07-48DE-B961-D83393350C77}"/>
              </a:ext>
            </a:extLst>
          </p:cNvPr>
          <p:cNvSpPr>
            <a:spLocks noGrp="1"/>
          </p:cNvSpPr>
          <p:nvPr/>
        </p:nvSpPr>
        <p:spPr>
          <a:xfrm>
            <a:off x="4764881" y="3187470"/>
            <a:ext cx="3979069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1" name="text-78">
            <a:extLst>
              <a:ext uri="{FF2B5EF4-FFF2-40B4-BE49-F238E27FC236}">
                <a16:creationId xmlns:a16="http://schemas.microsoft.com/office/drawing/2014/main" id="{39815871-13DB-4A43-9679-D5ED6A248B4F}"/>
              </a:ext>
            </a:extLst>
          </p:cNvPr>
          <p:cNvSpPr>
            <a:spLocks noGrp="1"/>
          </p:cNvSpPr>
          <p:nvPr/>
        </p:nvSpPr>
        <p:spPr>
          <a:xfrm>
            <a:off x="4764881" y="3330345"/>
            <a:ext cx="4064794" cy="13845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94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194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Армии стали постоянными и профессиональными</a:t>
            </a:r>
          </a:p>
        </p:txBody>
      </p:sp>
      <p:sp>
        <p:nvSpPr>
          <p:cNvPr id="12" name="text-79">
            <a:extLst>
              <a:ext uri="{FF2B5EF4-FFF2-40B4-BE49-F238E27FC236}">
                <a16:creationId xmlns:a16="http://schemas.microsoft.com/office/drawing/2014/main" id="{30800105-77E3-4A97-986C-B920D5073055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6299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35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-80">
            <a:extLst>
              <a:ext uri="{FF2B5EF4-FFF2-40B4-BE49-F238E27FC236}">
                <a16:creationId xmlns:a16="http://schemas.microsoft.com/office/drawing/2014/main" id="{68647438-1C0B-4A99-8B11-D00EB3B9B6D3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101298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FAF5E9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FAF5E9"/>
                </a:solidFill>
                <a:latin typeface="Georgia"/>
                <a:ea typeface="Georgia"/>
                <a:cs typeface="Georgia"/>
              </a:rPr>
              <a:t>Что изменили равновесие сил и государственный интерес?</a:t>
            </a:r>
          </a:p>
        </p:txBody>
      </p:sp>
      <p:sp>
        <p:nvSpPr>
          <p:cNvPr id="2" name="text-81">
            <a:extLst>
              <a:ext uri="{FF2B5EF4-FFF2-40B4-BE49-F238E27FC236}">
                <a16:creationId xmlns:a16="http://schemas.microsoft.com/office/drawing/2014/main" id="{B58A3B34-49CB-45BC-9DC8-5ED339CD79A8}"/>
              </a:ext>
            </a:extLst>
          </p:cNvPr>
          <p:cNvSpPr>
            <a:spLocks noGrp="1"/>
          </p:cNvSpPr>
          <p:nvPr/>
        </p:nvSpPr>
        <p:spPr>
          <a:xfrm>
            <a:off x="400050" y="1377315"/>
            <a:ext cx="8429625" cy="3891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025" b="0">
                <a:solidFill>
                  <a:srgbClr val="E4C99C"/>
                </a:solidFill>
                <a:latin typeface="Calibri"/>
                <a:ea typeface="Calibri"/>
                <a:cs typeface="Calibri"/>
              </a:defRPr>
            </a:pPr>
            <a:r>
              <a:rPr sz="2025" b="0">
                <a:solidFill>
                  <a:srgbClr val="E4C99C"/>
                </a:solidFill>
                <a:latin typeface="Calibri"/>
                <a:ea typeface="Calibri"/>
                <a:cs typeface="Calibri"/>
              </a:rPr>
              <a:t>Ответ на главный вопрос урока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BFC71B-29D0-44F6-AFC8-C96A6C195BCF}"/>
              </a:ext>
            </a:extLst>
          </p:cNvPr>
          <p:cNvSpPr>
            <a:spLocks noGrp="1"/>
          </p:cNvSpPr>
          <p:nvPr/>
        </p:nvSpPr>
        <p:spPr>
          <a:xfrm>
            <a:off x="400050" y="1823656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CD1733A-8610-4E86-B574-EF0C30848878}"/>
              </a:ext>
            </a:extLst>
          </p:cNvPr>
          <p:cNvSpPr>
            <a:spLocks noGrp="1"/>
          </p:cNvSpPr>
          <p:nvPr/>
        </p:nvSpPr>
        <p:spPr>
          <a:xfrm>
            <a:off x="400050" y="2009394"/>
            <a:ext cx="3979069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5" name="text-82">
            <a:extLst>
              <a:ext uri="{FF2B5EF4-FFF2-40B4-BE49-F238E27FC236}">
                <a16:creationId xmlns:a16="http://schemas.microsoft.com/office/drawing/2014/main" id="{FAD9B72B-3B34-4C18-AB5C-94F09BF183F6}"/>
              </a:ext>
            </a:extLst>
          </p:cNvPr>
          <p:cNvSpPr>
            <a:spLocks noGrp="1"/>
          </p:cNvSpPr>
          <p:nvPr/>
        </p:nvSpPr>
        <p:spPr>
          <a:xfrm>
            <a:off x="400050" y="2152269"/>
            <a:ext cx="4064794" cy="11527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94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194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Войны стали вестись не за веру, а за территории и торговлю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08199B0-A34C-4745-BF10-983158A90A28}"/>
              </a:ext>
            </a:extLst>
          </p:cNvPr>
          <p:cNvSpPr>
            <a:spLocks noGrp="1"/>
          </p:cNvSpPr>
          <p:nvPr/>
        </p:nvSpPr>
        <p:spPr>
          <a:xfrm>
            <a:off x="4764881" y="2009394"/>
            <a:ext cx="3979069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7" name="text-83">
            <a:extLst>
              <a:ext uri="{FF2B5EF4-FFF2-40B4-BE49-F238E27FC236}">
                <a16:creationId xmlns:a16="http://schemas.microsoft.com/office/drawing/2014/main" id="{D89DD011-F724-47B4-BB12-F3E149AD323C}"/>
              </a:ext>
            </a:extLst>
          </p:cNvPr>
          <p:cNvSpPr>
            <a:spLocks noGrp="1"/>
          </p:cNvSpPr>
          <p:nvPr/>
        </p:nvSpPr>
        <p:spPr>
          <a:xfrm>
            <a:off x="4764881" y="2152269"/>
            <a:ext cx="4064794" cy="11527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94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194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Дипломатия стала постоянной и системной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E2A1620-0C50-412C-8A74-80342AC24789}"/>
              </a:ext>
            </a:extLst>
          </p:cNvPr>
          <p:cNvSpPr>
            <a:spLocks noGrp="1"/>
          </p:cNvSpPr>
          <p:nvPr/>
        </p:nvSpPr>
        <p:spPr>
          <a:xfrm>
            <a:off x="400050" y="3419285"/>
            <a:ext cx="3979069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9" name="text-84">
            <a:extLst>
              <a:ext uri="{FF2B5EF4-FFF2-40B4-BE49-F238E27FC236}">
                <a16:creationId xmlns:a16="http://schemas.microsoft.com/office/drawing/2014/main" id="{4C24F5C9-A7A4-4B5F-9056-986374BCE605}"/>
              </a:ext>
            </a:extLst>
          </p:cNvPr>
          <p:cNvSpPr>
            <a:spLocks noGrp="1"/>
          </p:cNvSpPr>
          <p:nvPr/>
        </p:nvSpPr>
        <p:spPr>
          <a:xfrm>
            <a:off x="400050" y="3562160"/>
            <a:ext cx="4064794" cy="11527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94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194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Ни одна страна не могла долго доминировать в Европе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5E037AB-2100-4A0C-933F-4C3B0FBA6A30}"/>
              </a:ext>
            </a:extLst>
          </p:cNvPr>
          <p:cNvSpPr>
            <a:spLocks noGrp="1"/>
          </p:cNvSpPr>
          <p:nvPr/>
        </p:nvSpPr>
        <p:spPr>
          <a:xfrm>
            <a:off x="4764881" y="3419285"/>
            <a:ext cx="3979069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11" name="text-85">
            <a:extLst>
              <a:ext uri="{FF2B5EF4-FFF2-40B4-BE49-F238E27FC236}">
                <a16:creationId xmlns:a16="http://schemas.microsoft.com/office/drawing/2014/main" id="{46463A1C-3D72-411A-A4B7-BF505BF1345B}"/>
              </a:ext>
            </a:extLst>
          </p:cNvPr>
          <p:cNvSpPr>
            <a:spLocks noGrp="1"/>
          </p:cNvSpPr>
          <p:nvPr/>
        </p:nvSpPr>
        <p:spPr>
          <a:xfrm>
            <a:off x="4764881" y="3562160"/>
            <a:ext cx="4064794" cy="11527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194" b="0">
                <a:solidFill>
                  <a:srgbClr val="FAF5E9"/>
                </a:solidFill>
                <a:latin typeface="Calibri"/>
                <a:ea typeface="Calibri"/>
                <a:cs typeface="Calibri"/>
              </a:defRPr>
            </a:pPr>
            <a:r>
              <a:rPr sz="2194" b="0">
                <a:solidFill>
                  <a:srgbClr val="FAF5E9"/>
                </a:solidFill>
                <a:latin typeface="Calibri"/>
                <a:ea typeface="Calibri"/>
                <a:cs typeface="Calibri"/>
              </a:rPr>
              <a:t>Зародилось современное международное право</a:t>
            </a:r>
          </a:p>
        </p:txBody>
      </p:sp>
      <p:sp>
        <p:nvSpPr>
          <p:cNvPr id="12" name="text-86">
            <a:extLst>
              <a:ext uri="{FF2B5EF4-FFF2-40B4-BE49-F238E27FC236}">
                <a16:creationId xmlns:a16="http://schemas.microsoft.com/office/drawing/2014/main" id="{BA58D0D9-E7DF-44D5-8A93-0A73816EB026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C8D0D0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C8D0D0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18915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87">
            <a:extLst>
              <a:ext uri="{FF2B5EF4-FFF2-40B4-BE49-F238E27FC236}">
                <a16:creationId xmlns:a16="http://schemas.microsoft.com/office/drawing/2014/main" id="{0A68625B-4D05-4E19-A7E4-7C94D68AD4E9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Выводы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C6FB806-5B06-4B9A-AB79-A181717AF201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88">
            <a:extLst>
              <a:ext uri="{FF2B5EF4-FFF2-40B4-BE49-F238E27FC236}">
                <a16:creationId xmlns:a16="http://schemas.microsoft.com/office/drawing/2014/main" id="{9EEA89BC-AA20-4A0A-B030-BDE97CF227C1}"/>
              </a:ext>
            </a:extLst>
          </p:cNvPr>
          <p:cNvSpPr>
            <a:spLocks noGrp="1"/>
          </p:cNvSpPr>
          <p:nvPr/>
        </p:nvSpPr>
        <p:spPr>
          <a:xfrm>
            <a:off x="542925" y="1099423"/>
            <a:ext cx="8143875" cy="7743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XVI–XVII вв. – переход от средневековых к современным международным отношениям:</a:t>
            </a:r>
          </a:p>
        </p:txBody>
      </p:sp>
      <p:sp>
        <p:nvSpPr>
          <p:cNvPr id="4" name="text-89">
            <a:extLst>
              <a:ext uri="{FF2B5EF4-FFF2-40B4-BE49-F238E27FC236}">
                <a16:creationId xmlns:a16="http://schemas.microsoft.com/office/drawing/2014/main" id="{E598A987-5926-4C85-9F4C-676958DEF691}"/>
              </a:ext>
            </a:extLst>
          </p:cNvPr>
          <p:cNvSpPr>
            <a:spLocks noGrp="1"/>
          </p:cNvSpPr>
          <p:nvPr/>
        </p:nvSpPr>
        <p:spPr>
          <a:xfrm>
            <a:off x="542925" y="2168366"/>
            <a:ext cx="8143875" cy="7743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От династических и религиозных войн – к войнам за интересы государства</a:t>
            </a:r>
          </a:p>
        </p:txBody>
      </p:sp>
      <p:sp>
        <p:nvSpPr>
          <p:cNvPr id="5" name="text-90">
            <a:extLst>
              <a:ext uri="{FF2B5EF4-FFF2-40B4-BE49-F238E27FC236}">
                <a16:creationId xmlns:a16="http://schemas.microsoft.com/office/drawing/2014/main" id="{0837CAFB-9589-4C65-B969-B140CDF004BE}"/>
              </a:ext>
            </a:extLst>
          </p:cNvPr>
          <p:cNvSpPr>
            <a:spLocks noGrp="1"/>
          </p:cNvSpPr>
          <p:nvPr/>
        </p:nvSpPr>
        <p:spPr>
          <a:xfrm>
            <a:off x="542925" y="3237309"/>
            <a:ext cx="8143875" cy="4371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От рыцарских ополчений – к регулярным армиям</a:t>
            </a:r>
          </a:p>
        </p:txBody>
      </p:sp>
      <p:sp>
        <p:nvSpPr>
          <p:cNvPr id="6" name="text-91">
            <a:extLst>
              <a:ext uri="{FF2B5EF4-FFF2-40B4-BE49-F238E27FC236}">
                <a16:creationId xmlns:a16="http://schemas.microsoft.com/office/drawing/2014/main" id="{C7B3AE61-49B6-4AF7-A037-F28CA4E9951F}"/>
              </a:ext>
            </a:extLst>
          </p:cNvPr>
          <p:cNvSpPr>
            <a:spLocks noGrp="1"/>
          </p:cNvSpPr>
          <p:nvPr/>
        </p:nvSpPr>
        <p:spPr>
          <a:xfrm>
            <a:off x="542925" y="3969067"/>
            <a:ext cx="8143875" cy="7743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От власти папы и императора – к суверенитету национальных государств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61858B-260D-4C3E-8C17-4A236814F3A5}"/>
              </a:ext>
            </a:extLst>
          </p:cNvPr>
          <p:cNvSpPr>
            <a:spLocks noGrp="1"/>
          </p:cNvSpPr>
          <p:nvPr/>
        </p:nvSpPr>
        <p:spPr>
          <a:xfrm>
            <a:off x="400050" y="1099423"/>
            <a:ext cx="21431" cy="3572589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8" name="text-92">
            <a:extLst>
              <a:ext uri="{FF2B5EF4-FFF2-40B4-BE49-F238E27FC236}">
                <a16:creationId xmlns:a16="http://schemas.microsoft.com/office/drawing/2014/main" id="{EB0854FE-DB0B-4A33-B4F3-FB920D9625B1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58125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-93">
            <a:extLst>
              <a:ext uri="{FF2B5EF4-FFF2-40B4-BE49-F238E27FC236}">
                <a16:creationId xmlns:a16="http://schemas.microsoft.com/office/drawing/2014/main" id="{B53F0413-8018-47A7-8448-8AA6945388C6}"/>
              </a:ext>
            </a:extLst>
          </p:cNvPr>
          <p:cNvSpPr>
            <a:spLocks noGrp="1"/>
          </p:cNvSpPr>
          <p:nvPr/>
        </p:nvSpPr>
        <p:spPr>
          <a:xfrm>
            <a:off x="400050" y="321469"/>
            <a:ext cx="8429625" cy="54935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3094" b="0">
                <a:solidFill>
                  <a:srgbClr val="243541"/>
                </a:solidFill>
                <a:latin typeface="Georgia"/>
                <a:ea typeface="Georgia"/>
                <a:cs typeface="Georgia"/>
              </a:defRPr>
            </a:pPr>
            <a:r>
              <a:rPr sz="3094" b="0">
                <a:solidFill>
                  <a:srgbClr val="243541"/>
                </a:solidFill>
                <a:latin typeface="Georgia"/>
                <a:ea typeface="Georgia"/>
                <a:cs typeface="Georgia"/>
              </a:rPr>
              <a:t>Домашнее задание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DE2A751-6A93-4150-85DA-4B2E1C87BA64}"/>
              </a:ext>
            </a:extLst>
          </p:cNvPr>
          <p:cNvSpPr>
            <a:spLocks noGrp="1"/>
          </p:cNvSpPr>
          <p:nvPr/>
        </p:nvSpPr>
        <p:spPr>
          <a:xfrm>
            <a:off x="400050" y="913686"/>
            <a:ext cx="1143000" cy="10716"/>
          </a:xfrm>
          <a:prstGeom prst="rect">
            <a:avLst/>
          </a:prstGeom>
          <a:solidFill>
            <a:srgbClr val="BE995B"/>
          </a:solidFill>
          <a:ln w="0">
            <a:noFill/>
          </a:ln>
        </p:spPr>
      </p:sp>
      <p:sp>
        <p:nvSpPr>
          <p:cNvPr id="3" name="text-94">
            <a:extLst>
              <a:ext uri="{FF2B5EF4-FFF2-40B4-BE49-F238E27FC236}">
                <a16:creationId xmlns:a16="http://schemas.microsoft.com/office/drawing/2014/main" id="{8BC84910-4CD9-42A8-80BD-00D29127D443}"/>
              </a:ext>
            </a:extLst>
          </p:cNvPr>
          <p:cNvSpPr>
            <a:spLocks noGrp="1"/>
          </p:cNvSpPr>
          <p:nvPr/>
        </p:nvSpPr>
        <p:spPr>
          <a:xfrm>
            <a:off x="400050" y="1185148"/>
            <a:ext cx="7943850" cy="4371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Обязательное: §14–15 читать.</a:t>
            </a:r>
          </a:p>
        </p:txBody>
      </p:sp>
      <p:sp>
        <p:nvSpPr>
          <p:cNvPr id="4" name="text-95">
            <a:extLst>
              <a:ext uri="{FF2B5EF4-FFF2-40B4-BE49-F238E27FC236}">
                <a16:creationId xmlns:a16="http://schemas.microsoft.com/office/drawing/2014/main" id="{6A392C31-C9F5-4309-80FA-7F509E6BAD6C}"/>
              </a:ext>
            </a:extLst>
          </p:cNvPr>
          <p:cNvSpPr>
            <a:spLocks noGrp="1"/>
          </p:cNvSpPr>
          <p:nvPr/>
        </p:nvSpPr>
        <p:spPr>
          <a:xfrm>
            <a:off x="400050" y="1789688"/>
            <a:ext cx="7943850" cy="4371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На выбор:</a:t>
            </a:r>
          </a:p>
        </p:txBody>
      </p:sp>
      <p:sp>
        <p:nvSpPr>
          <p:cNvPr id="5" name="text-96">
            <a:extLst>
              <a:ext uri="{FF2B5EF4-FFF2-40B4-BE49-F238E27FC236}">
                <a16:creationId xmlns:a16="http://schemas.microsoft.com/office/drawing/2014/main" id="{B1F62E86-6DDA-47CB-BAAF-78B71C3A0FD9}"/>
              </a:ext>
            </a:extLst>
          </p:cNvPr>
          <p:cNvSpPr>
            <a:spLocks noGrp="1"/>
          </p:cNvSpPr>
          <p:nvPr/>
        </p:nvSpPr>
        <p:spPr>
          <a:xfrm>
            <a:off x="400050" y="2394228"/>
            <a:ext cx="7943850" cy="43719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Подготовить сообщение о Гуго Гроции и его роли в праве.</a:t>
            </a:r>
          </a:p>
        </p:txBody>
      </p:sp>
      <p:sp>
        <p:nvSpPr>
          <p:cNvPr id="6" name="text-97">
            <a:extLst>
              <a:ext uri="{FF2B5EF4-FFF2-40B4-BE49-F238E27FC236}">
                <a16:creationId xmlns:a16="http://schemas.microsoft.com/office/drawing/2014/main" id="{5BDB3767-2126-4C6A-BFF1-95451DD6A9A7}"/>
              </a:ext>
            </a:extLst>
          </p:cNvPr>
          <p:cNvSpPr>
            <a:spLocks noGrp="1"/>
          </p:cNvSpPr>
          <p:nvPr/>
        </p:nvSpPr>
        <p:spPr>
          <a:xfrm>
            <a:off x="400050" y="2998768"/>
            <a:ext cx="7943850" cy="7743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Сравнить армию XVI и XVII вв. (таблица «до/после военной революции»).</a:t>
            </a:r>
          </a:p>
        </p:txBody>
      </p:sp>
      <p:sp>
        <p:nvSpPr>
          <p:cNvPr id="7" name="text-98">
            <a:extLst>
              <a:ext uri="{FF2B5EF4-FFF2-40B4-BE49-F238E27FC236}">
                <a16:creationId xmlns:a16="http://schemas.microsoft.com/office/drawing/2014/main" id="{B4513585-502F-4757-B34C-661324AB9DB2}"/>
              </a:ext>
            </a:extLst>
          </p:cNvPr>
          <p:cNvSpPr>
            <a:spLocks noGrp="1"/>
          </p:cNvSpPr>
          <p:nvPr/>
        </p:nvSpPr>
        <p:spPr>
          <a:xfrm>
            <a:off x="400050" y="3940492"/>
            <a:ext cx="7943850" cy="7743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2250" b="0">
                <a:solidFill>
                  <a:srgbClr val="243541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243541"/>
                </a:solidFill>
                <a:latin typeface="Calibri"/>
                <a:ea typeface="Calibri"/>
                <a:cs typeface="Calibri"/>
              </a:rPr>
              <a:t>Написать эссе: «Почему Тридцатилетняя война считается первой общеевропейской?»</a:t>
            </a:r>
          </a:p>
        </p:txBody>
      </p:sp>
      <p:sp>
        <p:nvSpPr>
          <p:cNvPr id="8" name="text-99">
            <a:extLst>
              <a:ext uri="{FF2B5EF4-FFF2-40B4-BE49-F238E27FC236}">
                <a16:creationId xmlns:a16="http://schemas.microsoft.com/office/drawing/2014/main" id="{82AE0F75-25D4-4E67-B4D9-462AF169D431}"/>
              </a:ext>
            </a:extLst>
          </p:cNvPr>
          <p:cNvSpPr>
            <a:spLocks noGrp="1"/>
          </p:cNvSpPr>
          <p:nvPr/>
        </p:nvSpPr>
        <p:spPr>
          <a:xfrm>
            <a:off x="7143750" y="4893469"/>
            <a:ext cx="16859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85725" bIns="0" anchor="t">
            <a:noAutofit/>
          </a:bodyPr>
          <a:lstStyle/>
          <a:p>
            <a:pPr algn="r">
              <a:lnSpc>
                <a:spcPct val="102000"/>
              </a:lnSpc>
              <a:buNone/>
              <a:defRPr sz="1041" b="0">
                <a:solidFill>
                  <a:srgbClr val="6A706E"/>
                </a:solidFill>
                <a:latin typeface="Calibri"/>
                <a:ea typeface="Calibri"/>
                <a:cs typeface="Calibri"/>
              </a:defRPr>
            </a:pPr>
            <a:r>
              <a:rPr sz="1041" b="0">
                <a:solidFill>
                  <a:srgbClr val="6A706E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4629929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614</Words>
  <Application>Microsoft Office PowerPoint</Application>
  <DocSecurity>0</DocSecurity>
  <PresentationFormat>Экран (16:9)</PresentationFormat>
  <Paragraphs>100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Aptos</vt:lpstr>
      <vt:lpstr>Calibri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2026-10-05T12:16:33Z</dcterms:created>
  <dcterms:modified xsi:type="dcterms:W3CDTF">2026-10-06T15:24:07Z</dcterms:modified>
</cp:coreProperties>
</file>