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31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EABA31D-DDD5-4BE8-AACF-9170D1477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943100"/>
            <a:ext cx="7315200" cy="7429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D75C365B-B533-4DC4-BFAD-E0F159BD16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828925"/>
            <a:ext cx="6400800" cy="5715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5A14455-1DBB-442F-A5FF-31E99ECCE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143125"/>
            <a:ext cx="7315200" cy="8572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73C00A3-5ADD-439F-AD5F-CD3162A23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400050"/>
            <a:ext cx="8115300" cy="6286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27D2ECA9-D352-4EEB-AD44-E8DE399D1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1428750"/>
            <a:ext cx="8115300" cy="3200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000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6286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8572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0858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3144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5430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7716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0002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2B120612-B2AA-442C-88AF-FFEE40875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400050"/>
            <a:ext cx="8115300" cy="6286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897D5E2C-90A6-4FBC-AC38-2F0F0DEC6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1428750"/>
            <a:ext cx="3771900" cy="3200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000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6286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8572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0858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3144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5430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7716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0002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B38EE7FA-45E8-4EC3-9675-9A8B7346E5F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57750" y="1428750"/>
            <a:ext cx="3771900" cy="3200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000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6286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8572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0858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3144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5430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7716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0002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5188FED-322B-44DE-B83A-6E7EF7070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400050"/>
            <a:ext cx="8115300" cy="6286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D92D639-F321-4716-8E26-2E8437103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1428750"/>
            <a:ext cx="3771900" cy="3200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000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6286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8572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0858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3144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5430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7716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0002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-154">
            <a:extLst>
              <a:ext uri="{FF2B5EF4-FFF2-40B4-BE49-F238E27FC236}">
                <a16:creationId xmlns:a16="http://schemas.microsoft.com/office/drawing/2014/main" id="{5A171584-9538-46AE-8CD1-B88EF9AD8FD4}"/>
              </a:ext>
            </a:extLst>
          </p:cNvPr>
          <p:cNvSpPr>
            <a:spLocks noGrp="1"/>
          </p:cNvSpPr>
          <p:nvPr/>
        </p:nvSpPr>
        <p:spPr>
          <a:xfrm>
            <a:off x="400050" y="4814888"/>
            <a:ext cx="8343900" cy="7144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2" name="text-155">
            <a:extLst>
              <a:ext uri="{FF2B5EF4-FFF2-40B4-BE49-F238E27FC236}">
                <a16:creationId xmlns:a16="http://schemas.microsoft.com/office/drawing/2014/main" id="{7459ADD8-42E3-4C0E-9A53-966E48C968CE}"/>
              </a:ext>
            </a:extLst>
          </p:cNvPr>
          <p:cNvSpPr>
            <a:spLocks noGrp="1"/>
          </p:cNvSpPr>
          <p:nvPr/>
        </p:nvSpPr>
        <p:spPr>
          <a:xfrm>
            <a:off x="7272338" y="4886325"/>
            <a:ext cx="1471613" cy="1928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7F64CC-681C-411C-BA0A-817A062EB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14963" y="857250"/>
            <a:ext cx="3286125" cy="3286125"/>
          </a:xfrm>
          <a:prstGeom prst="roundRect">
            <a:avLst>
              <a:gd name="adj" fmla="val 4348"/>
            </a:avLst>
          </a:prstGeom>
        </p:spPr>
      </p:pic>
      <p:sp>
        <p:nvSpPr>
          <p:cNvPr id="4" name="text-156">
            <a:extLst>
              <a:ext uri="{FF2B5EF4-FFF2-40B4-BE49-F238E27FC236}">
                <a16:creationId xmlns:a16="http://schemas.microsoft.com/office/drawing/2014/main" id="{00BE1B93-7E78-47AE-9D03-E1E18449C788}"/>
              </a:ext>
            </a:extLst>
          </p:cNvPr>
          <p:cNvSpPr>
            <a:spLocks noGrp="1"/>
          </p:cNvSpPr>
          <p:nvPr/>
        </p:nvSpPr>
        <p:spPr>
          <a:xfrm>
            <a:off x="414338" y="364331"/>
            <a:ext cx="4143375" cy="3571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68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defPPr>
            <a:lvl1pPr algn="l">
              <a:defRPr sz="168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68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68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68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68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68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68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68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68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68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pPr>
            <a:r>
              <a:t>Русский язык</a:t>
            </a:r>
          </a:p>
        </p:txBody>
      </p:sp>
      <p:sp>
        <p:nvSpPr>
          <p:cNvPr id="5" name="text-157">
            <a:extLst>
              <a:ext uri="{FF2B5EF4-FFF2-40B4-BE49-F238E27FC236}">
                <a16:creationId xmlns:a16="http://schemas.microsoft.com/office/drawing/2014/main" id="{7C8A7227-2C7F-47AF-AE96-4C98FB997600}"/>
              </a:ext>
            </a:extLst>
          </p:cNvPr>
          <p:cNvSpPr>
            <a:spLocks noGrp="1"/>
          </p:cNvSpPr>
          <p:nvPr/>
        </p:nvSpPr>
        <p:spPr>
          <a:xfrm>
            <a:off x="400050" y="1121569"/>
            <a:ext cx="5500688" cy="18788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31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31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31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31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31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31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31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31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31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31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31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pPr>
            <a:r>
              <a:t>Правописание</a:t>
            </a:r>
          </a:p>
          <a:p>
            <a:pPr algn="l">
              <a:defRPr sz="3431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pPr>
            <a:r>
              <a:t>согласных</a:t>
            </a:r>
          </a:p>
          <a:p>
            <a:pPr algn="l">
              <a:defRPr sz="3431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pPr>
            <a:r>
              <a:t>в корне слова.</a:t>
            </a:r>
          </a:p>
        </p:txBody>
      </p:sp>
      <p:sp>
        <p:nvSpPr>
          <p:cNvPr id="6" name="text-158">
            <a:extLst>
              <a:ext uri="{FF2B5EF4-FFF2-40B4-BE49-F238E27FC236}">
                <a16:creationId xmlns:a16="http://schemas.microsoft.com/office/drawing/2014/main" id="{F33A3B04-8726-4559-863B-65A8214F01C6}"/>
              </a:ext>
            </a:extLst>
          </p:cNvPr>
          <p:cNvSpPr>
            <a:spLocks noGrp="1"/>
          </p:cNvSpPr>
          <p:nvPr/>
        </p:nvSpPr>
        <p:spPr>
          <a:xfrm>
            <a:off x="421481" y="3479006"/>
            <a:ext cx="542925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44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defPPr>
            <a:lvl1pPr algn="l">
              <a:defRPr sz="2644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644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644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644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644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644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644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644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644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644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pPr>
            <a:r>
              <a:t>Типы орфограмм</a:t>
            </a:r>
          </a:p>
        </p:txBody>
      </p:sp>
    </p:spTree>
    <p:extLst>
      <p:ext uri="{BB962C8B-B14F-4D97-AF65-F5344CB8AC3E}">
        <p14:creationId xmlns:p14="http://schemas.microsoft.com/office/powerpoint/2010/main" val="1957267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159">
            <a:extLst>
              <a:ext uri="{FF2B5EF4-FFF2-40B4-BE49-F238E27FC236}">
                <a16:creationId xmlns:a16="http://schemas.microsoft.com/office/drawing/2014/main" id="{8DC952D4-C991-4007-935B-DE7DA24FBAC4}"/>
              </a:ext>
            </a:extLst>
          </p:cNvPr>
          <p:cNvSpPr>
            <a:spLocks noGrp="1"/>
          </p:cNvSpPr>
          <p:nvPr/>
        </p:nvSpPr>
        <p:spPr>
          <a:xfrm>
            <a:off x="400050" y="250031"/>
            <a:ext cx="828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8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8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8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8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8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8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8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8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8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8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ПРОБЛЕМНАЯ СИТУАЦИЯ</a:t>
            </a:r>
          </a:p>
        </p:txBody>
      </p:sp>
      <p:sp>
        <p:nvSpPr>
          <p:cNvPr id="2" name="line-160">
            <a:extLst>
              <a:ext uri="{FF2B5EF4-FFF2-40B4-BE49-F238E27FC236}">
                <a16:creationId xmlns:a16="http://schemas.microsoft.com/office/drawing/2014/main" id="{EE5C944B-D2FC-4665-8B99-0FBC45B4A1B2}"/>
              </a:ext>
            </a:extLst>
          </p:cNvPr>
          <p:cNvSpPr>
            <a:spLocks noGrp="1"/>
          </p:cNvSpPr>
          <p:nvPr/>
        </p:nvSpPr>
        <p:spPr>
          <a:xfrm>
            <a:off x="400050" y="4814888"/>
            <a:ext cx="8343900" cy="7144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3" name="text-161">
            <a:extLst>
              <a:ext uri="{FF2B5EF4-FFF2-40B4-BE49-F238E27FC236}">
                <a16:creationId xmlns:a16="http://schemas.microsoft.com/office/drawing/2014/main" id="{6E93B76A-20FD-40FE-B2CB-596C365BC78A}"/>
              </a:ext>
            </a:extLst>
          </p:cNvPr>
          <p:cNvSpPr>
            <a:spLocks noGrp="1"/>
          </p:cNvSpPr>
          <p:nvPr/>
        </p:nvSpPr>
        <p:spPr>
          <a:xfrm>
            <a:off x="7272338" y="4886325"/>
            <a:ext cx="1471613" cy="1928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162">
            <a:extLst>
              <a:ext uri="{FF2B5EF4-FFF2-40B4-BE49-F238E27FC236}">
                <a16:creationId xmlns:a16="http://schemas.microsoft.com/office/drawing/2014/main" id="{E3C2BB77-235F-4168-BE9F-E382F14DEC7E}"/>
              </a:ext>
            </a:extLst>
          </p:cNvPr>
          <p:cNvSpPr>
            <a:spLocks noGrp="1"/>
          </p:cNvSpPr>
          <p:nvPr/>
        </p:nvSpPr>
        <p:spPr>
          <a:xfrm>
            <a:off x="400050" y="907256"/>
            <a:ext cx="8343900" cy="49291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Ситуация: Пятиклассник Петя написал СМС другу:</a:t>
            </a:r>
          </a:p>
        </p:txBody>
      </p:sp>
      <p:sp>
        <p:nvSpPr>
          <p:cNvPr id="5" name="surface-163">
            <a:extLst>
              <a:ext uri="{FF2B5EF4-FFF2-40B4-BE49-F238E27FC236}">
                <a16:creationId xmlns:a16="http://schemas.microsoft.com/office/drawing/2014/main" id="{9D80CB86-D9F0-45EC-AECD-970870AE4508}"/>
              </a:ext>
            </a:extLst>
          </p:cNvPr>
          <p:cNvSpPr>
            <a:spLocks noGrp="1"/>
          </p:cNvSpPr>
          <p:nvPr/>
        </p:nvSpPr>
        <p:spPr>
          <a:xfrm>
            <a:off x="400050" y="1507331"/>
            <a:ext cx="8343900" cy="1414463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7144">
            <a:solidFill>
              <a:srgbClr val="CFD9D5"/>
            </a:solidFill>
          </a:ln>
        </p:spPr>
      </p:sp>
      <p:sp>
        <p:nvSpPr>
          <p:cNvPr id="6" name="text-164">
            <a:extLst>
              <a:ext uri="{FF2B5EF4-FFF2-40B4-BE49-F238E27FC236}">
                <a16:creationId xmlns:a16="http://schemas.microsoft.com/office/drawing/2014/main" id="{175B67D8-BA37-4D74-ACC0-466BD5612483}"/>
              </a:ext>
            </a:extLst>
          </p:cNvPr>
          <p:cNvSpPr>
            <a:spLocks noGrp="1"/>
          </p:cNvSpPr>
          <p:nvPr/>
        </p:nvSpPr>
        <p:spPr>
          <a:xfrm>
            <a:off x="621506" y="1714500"/>
            <a:ext cx="7900988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defPPr>
            <a:lvl1pPr algn="l">
              <a:defRPr sz="24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4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4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4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4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4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4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4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4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4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pPr>
            <a:r>
              <a:t>«Привет! У нас выпал первый снек, дорошки замело. Выйдешь на улицу — настоящая скаска!»</a:t>
            </a:r>
          </a:p>
        </p:txBody>
      </p:sp>
      <p:sp>
        <p:nvSpPr>
          <p:cNvPr id="7" name="text-165">
            <a:extLst>
              <a:ext uri="{FF2B5EF4-FFF2-40B4-BE49-F238E27FC236}">
                <a16:creationId xmlns:a16="http://schemas.microsoft.com/office/drawing/2014/main" id="{509D3039-76FA-415D-B0C3-38403C52E361}"/>
              </a:ext>
            </a:extLst>
          </p:cNvPr>
          <p:cNvSpPr>
            <a:spLocks noGrp="1"/>
          </p:cNvSpPr>
          <p:nvPr/>
        </p:nvSpPr>
        <p:spPr>
          <a:xfrm>
            <a:off x="400050" y="3200400"/>
            <a:ext cx="8343900" cy="3500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defPPr>
            <a:lvl1pPr algn="l">
              <a:defRPr sz="18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8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8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8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8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8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8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8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8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8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pPr>
            <a:r>
              <a:t>Вопрос к классу:  Прочитайте внимательно</a:t>
            </a:r>
          </a:p>
        </p:txBody>
      </p:sp>
      <p:sp>
        <p:nvSpPr>
          <p:cNvPr id="8" name="text-166">
            <a:extLst>
              <a:ext uri="{FF2B5EF4-FFF2-40B4-BE49-F238E27FC236}">
                <a16:creationId xmlns:a16="http://schemas.microsoft.com/office/drawing/2014/main" id="{BA554231-155B-4B89-BD42-38B689C1A8EA}"/>
              </a:ext>
            </a:extLst>
          </p:cNvPr>
          <p:cNvSpPr>
            <a:spLocks noGrp="1"/>
          </p:cNvSpPr>
          <p:nvPr/>
        </p:nvSpPr>
        <p:spPr>
          <a:xfrm>
            <a:off x="400050" y="3693319"/>
            <a:ext cx="7986713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1. Всё ли вам понятно?</a:t>
            </a:r>
          </a:p>
        </p:txBody>
      </p:sp>
      <p:sp>
        <p:nvSpPr>
          <p:cNvPr id="9" name="text-167">
            <a:extLst>
              <a:ext uri="{FF2B5EF4-FFF2-40B4-BE49-F238E27FC236}">
                <a16:creationId xmlns:a16="http://schemas.microsoft.com/office/drawing/2014/main" id="{6C82377F-A9E8-4E51-A9F3-A5EF5E7F9958}"/>
              </a:ext>
            </a:extLst>
          </p:cNvPr>
          <p:cNvSpPr>
            <a:spLocks noGrp="1"/>
          </p:cNvSpPr>
          <p:nvPr/>
        </p:nvSpPr>
        <p:spPr>
          <a:xfrm>
            <a:off x="400050" y="4207669"/>
            <a:ext cx="8343900" cy="4429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2. Что рассмешило или удивило вас в этом сообщении?</a:t>
            </a:r>
          </a:p>
        </p:txBody>
      </p:sp>
    </p:spTree>
    <p:extLst>
      <p:ext uri="{BB962C8B-B14F-4D97-AF65-F5344CB8AC3E}">
        <p14:creationId xmlns:p14="http://schemas.microsoft.com/office/powerpoint/2010/main" val="851670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168">
            <a:extLst>
              <a:ext uri="{FF2B5EF4-FFF2-40B4-BE49-F238E27FC236}">
                <a16:creationId xmlns:a16="http://schemas.microsoft.com/office/drawing/2014/main" id="{EF08D5D8-DD91-4C13-BBC5-F8199E1975E9}"/>
              </a:ext>
            </a:extLst>
          </p:cNvPr>
          <p:cNvSpPr>
            <a:spLocks noGrp="1"/>
          </p:cNvSpPr>
          <p:nvPr/>
        </p:nvSpPr>
        <p:spPr>
          <a:xfrm>
            <a:off x="400050" y="250031"/>
            <a:ext cx="828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ПРОБЛЕМНЫЙ ВОПРОС</a:t>
            </a:r>
          </a:p>
        </p:txBody>
      </p:sp>
      <p:sp>
        <p:nvSpPr>
          <p:cNvPr id="2" name="line-169">
            <a:extLst>
              <a:ext uri="{FF2B5EF4-FFF2-40B4-BE49-F238E27FC236}">
                <a16:creationId xmlns:a16="http://schemas.microsoft.com/office/drawing/2014/main" id="{709B2DD9-B9FE-47AC-9714-CFCB1D27EF40}"/>
              </a:ext>
            </a:extLst>
          </p:cNvPr>
          <p:cNvSpPr>
            <a:spLocks noGrp="1"/>
          </p:cNvSpPr>
          <p:nvPr/>
        </p:nvSpPr>
        <p:spPr>
          <a:xfrm>
            <a:off x="400050" y="4814888"/>
            <a:ext cx="8343900" cy="7144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3" name="text-170">
            <a:extLst>
              <a:ext uri="{FF2B5EF4-FFF2-40B4-BE49-F238E27FC236}">
                <a16:creationId xmlns:a16="http://schemas.microsoft.com/office/drawing/2014/main" id="{5020EB4F-CAAF-4A4A-86F0-F47638D74088}"/>
              </a:ext>
            </a:extLst>
          </p:cNvPr>
          <p:cNvSpPr>
            <a:spLocks noGrp="1"/>
          </p:cNvSpPr>
          <p:nvPr/>
        </p:nvSpPr>
        <p:spPr>
          <a:xfrm>
            <a:off x="7272338" y="4886325"/>
            <a:ext cx="1471613" cy="1928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6330E9-0695-4D59-9588-0CCFD43018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375" b="5375"/>
          <a:stretch>
            <a:fillRect/>
          </a:stretch>
        </p:blipFill>
        <p:spPr>
          <a:xfrm>
            <a:off x="6107906" y="1042988"/>
            <a:ext cx="2636044" cy="3529013"/>
          </a:xfrm>
          <a:prstGeom prst="roundRect">
            <a:avLst>
              <a:gd name="adj" fmla="val 5420"/>
            </a:avLst>
          </a:prstGeom>
        </p:spPr>
      </p:pic>
      <p:sp>
        <p:nvSpPr>
          <p:cNvPr id="5" name="text-171">
            <a:extLst>
              <a:ext uri="{FF2B5EF4-FFF2-40B4-BE49-F238E27FC236}">
                <a16:creationId xmlns:a16="http://schemas.microsoft.com/office/drawing/2014/main" id="{F03EF9B8-9B27-4F98-B10B-74882A734C4A}"/>
              </a:ext>
            </a:extLst>
          </p:cNvPr>
          <p:cNvSpPr>
            <a:spLocks noGrp="1"/>
          </p:cNvSpPr>
          <p:nvPr/>
        </p:nvSpPr>
        <p:spPr>
          <a:xfrm>
            <a:off x="400050" y="1078706"/>
            <a:ext cx="5329238" cy="8215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44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defPPr>
            <a:lvl1pPr algn="l">
              <a:defRPr sz="2644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644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644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644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644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644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644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644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644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644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pPr>
            <a:r>
              <a:t>Почему Петя сделал эти ошибки?</a:t>
            </a:r>
          </a:p>
        </p:txBody>
      </p:sp>
      <p:sp>
        <p:nvSpPr>
          <p:cNvPr id="6" name="text-172">
            <a:extLst>
              <a:ext uri="{FF2B5EF4-FFF2-40B4-BE49-F238E27FC236}">
                <a16:creationId xmlns:a16="http://schemas.microsoft.com/office/drawing/2014/main" id="{4D7D8176-0CF6-4E2E-9D1F-29685CA3845D}"/>
              </a:ext>
            </a:extLst>
          </p:cNvPr>
          <p:cNvSpPr>
            <a:spLocks noGrp="1"/>
          </p:cNvSpPr>
          <p:nvPr/>
        </p:nvSpPr>
        <p:spPr>
          <a:xfrm>
            <a:off x="442913" y="2350294"/>
            <a:ext cx="5286375" cy="1857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7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7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7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7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7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7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7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7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7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7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rPr b="1">
                <a:solidFill>
                  <a:srgbClr val="D64E36"/>
                </a:solidFill>
              </a:rPr>
              <a:t>снек</a:t>
            </a:r>
            <a:r>
              <a:t> → снег, </a:t>
            </a:r>
            <a:br/>
            <a:br/>
            <a:r>
              <a:rPr b="1">
                <a:solidFill>
                  <a:srgbClr val="D64E36"/>
                </a:solidFill>
              </a:rPr>
              <a:t>дорошки</a:t>
            </a:r>
            <a:r>
              <a:t> → дорожки, </a:t>
            </a:r>
            <a:br/>
            <a:br/>
            <a:r>
              <a:rPr b="1">
                <a:solidFill>
                  <a:srgbClr val="D64E36"/>
                </a:solidFill>
              </a:rPr>
              <a:t>скаска</a:t>
            </a:r>
            <a:r>
              <a:t> → сказка</a:t>
            </a:r>
          </a:p>
        </p:txBody>
      </p:sp>
    </p:spTree>
    <p:extLst>
      <p:ext uri="{BB962C8B-B14F-4D97-AF65-F5344CB8AC3E}">
        <p14:creationId xmlns:p14="http://schemas.microsoft.com/office/powerpoint/2010/main" val="1902144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173">
            <a:extLst>
              <a:ext uri="{FF2B5EF4-FFF2-40B4-BE49-F238E27FC236}">
                <a16:creationId xmlns:a16="http://schemas.microsoft.com/office/drawing/2014/main" id="{BBF24690-4063-436F-82DD-BECC274BFDB4}"/>
              </a:ext>
            </a:extLst>
          </p:cNvPr>
          <p:cNvSpPr>
            <a:spLocks noGrp="1"/>
          </p:cNvSpPr>
          <p:nvPr/>
        </p:nvSpPr>
        <p:spPr>
          <a:xfrm>
            <a:off x="400050" y="250031"/>
            <a:ext cx="828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ПРОБЛЕМНЫЙ ВОПРОС</a:t>
            </a:r>
          </a:p>
        </p:txBody>
      </p:sp>
      <p:sp>
        <p:nvSpPr>
          <p:cNvPr id="2" name="line-174">
            <a:extLst>
              <a:ext uri="{FF2B5EF4-FFF2-40B4-BE49-F238E27FC236}">
                <a16:creationId xmlns:a16="http://schemas.microsoft.com/office/drawing/2014/main" id="{4DFBAD79-4438-4F02-AE1E-94673DDFFBA3}"/>
              </a:ext>
            </a:extLst>
          </p:cNvPr>
          <p:cNvSpPr>
            <a:spLocks noGrp="1"/>
          </p:cNvSpPr>
          <p:nvPr/>
        </p:nvSpPr>
        <p:spPr>
          <a:xfrm>
            <a:off x="400050" y="4814888"/>
            <a:ext cx="8343900" cy="7144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3" name="text-175">
            <a:extLst>
              <a:ext uri="{FF2B5EF4-FFF2-40B4-BE49-F238E27FC236}">
                <a16:creationId xmlns:a16="http://schemas.microsoft.com/office/drawing/2014/main" id="{1A3E7993-1B8B-4B34-91EF-8D285C5EC159}"/>
              </a:ext>
            </a:extLst>
          </p:cNvPr>
          <p:cNvSpPr>
            <a:spLocks noGrp="1"/>
          </p:cNvSpPr>
          <p:nvPr/>
        </p:nvSpPr>
        <p:spPr>
          <a:xfrm>
            <a:off x="7272338" y="4886325"/>
            <a:ext cx="1471613" cy="1928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176">
            <a:extLst>
              <a:ext uri="{FF2B5EF4-FFF2-40B4-BE49-F238E27FC236}">
                <a16:creationId xmlns:a16="http://schemas.microsoft.com/office/drawing/2014/main" id="{35A151F1-A7E2-4504-9AC3-19A5B191CA08}"/>
              </a:ext>
            </a:extLst>
          </p:cNvPr>
          <p:cNvSpPr>
            <a:spLocks noGrp="1"/>
          </p:cNvSpPr>
          <p:nvPr/>
        </p:nvSpPr>
        <p:spPr>
          <a:xfrm>
            <a:off x="400050" y="978694"/>
            <a:ext cx="8343900" cy="50006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defPPr>
            <a:lvl1pPr algn="l">
              <a:defRPr sz="2475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475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475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475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475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475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475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475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475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475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pPr>
            <a:r>
              <a:t>Почему Петя сделал эти ошибки?</a:t>
            </a:r>
          </a:p>
        </p:txBody>
      </p:sp>
      <p:sp>
        <p:nvSpPr>
          <p:cNvPr id="5" name="surface-177">
            <a:extLst>
              <a:ext uri="{FF2B5EF4-FFF2-40B4-BE49-F238E27FC236}">
                <a16:creationId xmlns:a16="http://schemas.microsoft.com/office/drawing/2014/main" id="{B20C0F44-6FC7-4674-852C-25007477BEB3}"/>
              </a:ext>
            </a:extLst>
          </p:cNvPr>
          <p:cNvSpPr>
            <a:spLocks noGrp="1"/>
          </p:cNvSpPr>
          <p:nvPr/>
        </p:nvSpPr>
        <p:spPr>
          <a:xfrm>
            <a:off x="400050" y="1685925"/>
            <a:ext cx="3571875" cy="2678906"/>
          </a:xfrm>
          <a:prstGeom prst="roundRect">
            <a:avLst>
              <a:gd name="adj" fmla="val 5333"/>
            </a:avLst>
          </a:prstGeom>
          <a:solidFill>
            <a:srgbClr val="E3EFEB"/>
          </a:solidFill>
          <a:ln w="0">
            <a:noFill/>
          </a:ln>
        </p:spPr>
      </p:sp>
      <p:sp>
        <p:nvSpPr>
          <p:cNvPr id="6" name="text-178">
            <a:extLst>
              <a:ext uri="{FF2B5EF4-FFF2-40B4-BE49-F238E27FC236}">
                <a16:creationId xmlns:a16="http://schemas.microsoft.com/office/drawing/2014/main" id="{EEDE3B75-A444-49AB-BA7C-284F0631FB9D}"/>
              </a:ext>
            </a:extLst>
          </p:cNvPr>
          <p:cNvSpPr>
            <a:spLocks noGrp="1"/>
          </p:cNvSpPr>
          <p:nvPr/>
        </p:nvSpPr>
        <p:spPr>
          <a:xfrm>
            <a:off x="585788" y="1978819"/>
            <a:ext cx="3200400" cy="2143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rPr b="1">
                <a:solidFill>
                  <a:srgbClr val="D64E36"/>
                </a:solidFill>
              </a:rPr>
              <a:t>снек</a:t>
            </a:r>
            <a:r>
              <a:t> → снег, </a:t>
            </a:r>
            <a:br/>
            <a:br/>
            <a:r>
              <a:rPr b="1">
                <a:solidFill>
                  <a:srgbClr val="D64E36"/>
                </a:solidFill>
              </a:rPr>
              <a:t>дорошки</a:t>
            </a:r>
            <a:r>
              <a:t> → дорожки, </a:t>
            </a:r>
            <a:br/>
            <a:br/>
            <a:r>
              <a:rPr b="1">
                <a:solidFill>
                  <a:srgbClr val="D64E36"/>
                </a:solidFill>
              </a:rPr>
              <a:t>скаска</a:t>
            </a:r>
            <a:r>
              <a:t> → сказка</a:t>
            </a:r>
          </a:p>
        </p:txBody>
      </p:sp>
      <p:sp>
        <p:nvSpPr>
          <p:cNvPr id="7" name="text-179">
            <a:extLst>
              <a:ext uri="{FF2B5EF4-FFF2-40B4-BE49-F238E27FC236}">
                <a16:creationId xmlns:a16="http://schemas.microsoft.com/office/drawing/2014/main" id="{406A4A54-F679-4EF6-9F7B-3E00F6E0EA6E}"/>
              </a:ext>
            </a:extLst>
          </p:cNvPr>
          <p:cNvSpPr>
            <a:spLocks noGrp="1"/>
          </p:cNvSpPr>
          <p:nvPr/>
        </p:nvSpPr>
        <p:spPr>
          <a:xfrm>
            <a:off x="4321969" y="1750219"/>
            <a:ext cx="4307681" cy="7786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Петя написал слова так, как услышал.</a:t>
            </a:r>
          </a:p>
        </p:txBody>
      </p:sp>
      <p:sp>
        <p:nvSpPr>
          <p:cNvPr id="8" name="line-180">
            <a:extLst>
              <a:ext uri="{FF2B5EF4-FFF2-40B4-BE49-F238E27FC236}">
                <a16:creationId xmlns:a16="http://schemas.microsoft.com/office/drawing/2014/main" id="{845399F5-1480-41B8-BA39-E497FC0F0D6C}"/>
              </a:ext>
            </a:extLst>
          </p:cNvPr>
          <p:cNvSpPr>
            <a:spLocks noGrp="1"/>
          </p:cNvSpPr>
          <p:nvPr/>
        </p:nvSpPr>
        <p:spPr>
          <a:xfrm>
            <a:off x="4321969" y="2614613"/>
            <a:ext cx="4307681" cy="7144"/>
          </a:xfrm>
          <a:custGeom>
            <a:avLst/>
            <a:gdLst/>
            <a:ahLst/>
            <a:cxnLst/>
            <a:rect l="0" t="0" r="0" b="0"/>
            <a:pathLst>
              <a:path w="5743575" h="9525">
                <a:moveTo>
                  <a:pt x="0" y="0"/>
                </a:moveTo>
                <a:lnTo>
                  <a:pt x="5743575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9" name="text-181">
            <a:extLst>
              <a:ext uri="{FF2B5EF4-FFF2-40B4-BE49-F238E27FC236}">
                <a16:creationId xmlns:a16="http://schemas.microsoft.com/office/drawing/2014/main" id="{D70EB60E-9CF1-45ED-AC85-838DFC1472DA}"/>
              </a:ext>
            </a:extLst>
          </p:cNvPr>
          <p:cNvSpPr>
            <a:spLocks noGrp="1"/>
          </p:cNvSpPr>
          <p:nvPr/>
        </p:nvSpPr>
        <p:spPr>
          <a:xfrm>
            <a:off x="4321969" y="2800350"/>
            <a:ext cx="4307681" cy="7643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3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3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3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3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3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3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3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3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3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38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pPr>
            <a:r>
              <a:t>Почему же звук и буква "поссорились"?</a:t>
            </a:r>
          </a:p>
        </p:txBody>
      </p:sp>
      <p:sp>
        <p:nvSpPr>
          <p:cNvPr id="10" name="text-182">
            <a:extLst>
              <a:ext uri="{FF2B5EF4-FFF2-40B4-BE49-F238E27FC236}">
                <a16:creationId xmlns:a16="http://schemas.microsoft.com/office/drawing/2014/main" id="{C0013C87-8587-45ED-B74B-6DB31BE080ED}"/>
              </a:ext>
            </a:extLst>
          </p:cNvPr>
          <p:cNvSpPr>
            <a:spLocks noGrp="1"/>
          </p:cNvSpPr>
          <p:nvPr/>
        </p:nvSpPr>
        <p:spPr>
          <a:xfrm>
            <a:off x="4321969" y="3764756"/>
            <a:ext cx="4307681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3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3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3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3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3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3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3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3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3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3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Как узнать, какую букву писать, если звук обманывает?</a:t>
            </a:r>
          </a:p>
        </p:txBody>
      </p:sp>
    </p:spTree>
    <p:extLst>
      <p:ext uri="{BB962C8B-B14F-4D97-AF65-F5344CB8AC3E}">
        <p14:creationId xmlns:p14="http://schemas.microsoft.com/office/powerpoint/2010/main" val="1624099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183">
            <a:extLst>
              <a:ext uri="{FF2B5EF4-FFF2-40B4-BE49-F238E27FC236}">
                <a16:creationId xmlns:a16="http://schemas.microsoft.com/office/drawing/2014/main" id="{9F56D2C9-1DE8-4C86-BCE0-0B5A7CACF90C}"/>
              </a:ext>
            </a:extLst>
          </p:cNvPr>
          <p:cNvSpPr>
            <a:spLocks noGrp="1"/>
          </p:cNvSpPr>
          <p:nvPr/>
        </p:nvSpPr>
        <p:spPr>
          <a:xfrm>
            <a:off x="400050" y="250031"/>
            <a:ext cx="828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АНАЛИЗИРУЕМ ОШИБКИ</a:t>
            </a:r>
          </a:p>
        </p:txBody>
      </p:sp>
      <p:sp>
        <p:nvSpPr>
          <p:cNvPr id="2" name="line-184">
            <a:extLst>
              <a:ext uri="{FF2B5EF4-FFF2-40B4-BE49-F238E27FC236}">
                <a16:creationId xmlns:a16="http://schemas.microsoft.com/office/drawing/2014/main" id="{67F69489-F6F4-403C-BB25-DACA720E46CF}"/>
              </a:ext>
            </a:extLst>
          </p:cNvPr>
          <p:cNvSpPr>
            <a:spLocks noGrp="1"/>
          </p:cNvSpPr>
          <p:nvPr/>
        </p:nvSpPr>
        <p:spPr>
          <a:xfrm>
            <a:off x="400050" y="4814888"/>
            <a:ext cx="8343900" cy="7144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3" name="text-185">
            <a:extLst>
              <a:ext uri="{FF2B5EF4-FFF2-40B4-BE49-F238E27FC236}">
                <a16:creationId xmlns:a16="http://schemas.microsoft.com/office/drawing/2014/main" id="{2ECCAE67-9B36-4F3D-8A17-40EB7FF4C02D}"/>
              </a:ext>
            </a:extLst>
          </p:cNvPr>
          <p:cNvSpPr>
            <a:spLocks noGrp="1"/>
          </p:cNvSpPr>
          <p:nvPr/>
        </p:nvSpPr>
        <p:spPr>
          <a:xfrm>
            <a:off x="7272338" y="4886325"/>
            <a:ext cx="1471613" cy="1928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A378BAE-BEB7-4991-ACDA-05008F66F286}"/>
              </a:ext>
            </a:extLst>
          </p:cNvPr>
          <p:cNvGraphicFramePr/>
          <p:nvPr/>
        </p:nvGraphicFramePr>
        <p:xfrm>
          <a:off x="400050" y="1014413"/>
          <a:ext cx="8343900" cy="2443164"/>
        </p:xfrm>
        <a:graphic>
          <a:graphicData uri="http://schemas.openxmlformats.org/drawingml/2006/table">
            <a:tbl>
              <a:tblPr/>
              <a:tblGrid>
                <a:gridCol w="278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0791">
                <a:tc>
                  <a:txBody>
                    <a:bodyPr/>
                    <a:lstStyle/>
                    <a:p>
                      <a:pPr algn="l"/>
                      <a:r>
                        <a:rPr sz="1744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Слово Пети (Ошибка)</a:t>
                      </a:r>
                    </a:p>
                  </a:txBody>
                  <a:tcPr anchor="ctr">
                    <a:lnL w="7144">
                      <a:solidFill>
                        <a:srgbClr val="CFD9D5"/>
                      </a:solidFill>
                    </a:lnL>
                    <a:lnR w="7144">
                      <a:solidFill>
                        <a:srgbClr val="CFD9D5"/>
                      </a:solidFill>
                    </a:lnR>
                    <a:lnT w="7144">
                      <a:solidFill>
                        <a:srgbClr val="CFD9D5"/>
                      </a:solidFill>
                    </a:lnT>
                    <a:lnB w="7144">
                      <a:solidFill>
                        <a:srgbClr val="CFD9D5"/>
                      </a:solidFill>
                    </a:lnB>
                    <a:solidFill>
                      <a:srgbClr val="1738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44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Что мы слышим?</a:t>
                      </a:r>
                    </a:p>
                  </a:txBody>
                  <a:tcPr anchor="ctr">
                    <a:lnL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>
                      <a:solidFill>
                        <a:srgbClr val="CFD9D5"/>
                      </a:solidFill>
                    </a:lnR>
                    <a:lnT w="7144">
                      <a:solidFill>
                        <a:srgbClr val="CFD9D5"/>
                      </a:solidFill>
                    </a:lnT>
                    <a:lnB w="7144">
                      <a:solidFill>
                        <a:srgbClr val="CFD9D5"/>
                      </a:solidFill>
                    </a:lnB>
                    <a:solidFill>
                      <a:srgbClr val="1738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44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Правильное слово</a:t>
                      </a:r>
                    </a:p>
                  </a:txBody>
                  <a:tcPr anchor="ctr">
                    <a:lnL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>
                      <a:solidFill>
                        <a:srgbClr val="CFD9D5"/>
                      </a:solidFill>
                    </a:lnR>
                    <a:lnT w="7144">
                      <a:solidFill>
                        <a:srgbClr val="CFD9D5"/>
                      </a:solidFill>
                    </a:lnT>
                    <a:lnB w="7144">
                      <a:solidFill>
                        <a:srgbClr val="CFD9D5"/>
                      </a:solidFill>
                    </a:lnB>
                    <a:solidFill>
                      <a:srgbClr val="173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791">
                <a:tc>
                  <a:txBody>
                    <a:bodyPr/>
                    <a:lstStyle/>
                    <a:p>
                      <a:pPr algn="l"/>
                      <a:r>
                        <a:rPr sz="2081" b="0">
                          <a:solidFill>
                            <a:srgbClr val="17384D"/>
                          </a:solidFill>
                          <a:latin typeface="Calibri"/>
                          <a:ea typeface="Calibri"/>
                          <a:cs typeface="Calibri"/>
                        </a:rPr>
                        <a:t>Сне</a:t>
                      </a:r>
                      <a:r>
                        <a:rPr sz="2081" b="1">
                          <a:solidFill>
                            <a:srgbClr val="D64E36"/>
                          </a:solidFill>
                          <a:latin typeface="Calibri"/>
                          <a:ea typeface="Calibri"/>
                          <a:cs typeface="Calibri"/>
                        </a:rPr>
                        <a:t>к</a:t>
                      </a:r>
                    </a:p>
                  </a:txBody>
                  <a:tcPr anchor="ctr">
                    <a:lnL w="7144">
                      <a:solidFill>
                        <a:srgbClr val="CFD9D5"/>
                      </a:solidFill>
                    </a:lnL>
                    <a:lnR w="7144">
                      <a:solidFill>
                        <a:srgbClr val="CFD9D5"/>
                      </a:solidFill>
                    </a:lnR>
                    <a:lnT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>
                      <a:solidFill>
                        <a:srgbClr val="CFD9D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81" b="0">
                          <a:solidFill>
                            <a:srgbClr val="17384D"/>
                          </a:solidFill>
                          <a:latin typeface="Calibri"/>
                          <a:ea typeface="Calibri"/>
                          <a:cs typeface="Calibri"/>
                        </a:rPr>
                        <a:t>Звук [к] (глухой)</a:t>
                      </a:r>
                    </a:p>
                  </a:txBody>
                  <a:tcPr anchor="ctr">
                    <a:lnL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>
                      <a:solidFill>
                        <a:srgbClr val="CFD9D5"/>
                      </a:solidFill>
                    </a:lnR>
                    <a:lnT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>
                      <a:solidFill>
                        <a:srgbClr val="CFD9D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81" b="0">
                          <a:solidFill>
                            <a:srgbClr val="17384D"/>
                          </a:solidFill>
                          <a:latin typeface="Calibri"/>
                          <a:ea typeface="Calibri"/>
                          <a:cs typeface="Calibri"/>
                        </a:rPr>
                        <a:t>Сне</a:t>
                      </a:r>
                      <a:r>
                        <a:rPr sz="2081" b="1">
                          <a:solidFill>
                            <a:srgbClr val="D64E36"/>
                          </a:solidFill>
                          <a:latin typeface="Calibri"/>
                          <a:ea typeface="Calibri"/>
                          <a:cs typeface="Calibri"/>
                        </a:rPr>
                        <a:t>г</a:t>
                      </a:r>
                    </a:p>
                  </a:txBody>
                  <a:tcPr anchor="ctr">
                    <a:lnL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>
                      <a:solidFill>
                        <a:srgbClr val="CFD9D5"/>
                      </a:solidFill>
                    </a:lnR>
                    <a:lnT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>
                      <a:solidFill>
                        <a:srgbClr val="CFD9D5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791">
                <a:tc>
                  <a:txBody>
                    <a:bodyPr/>
                    <a:lstStyle/>
                    <a:p>
                      <a:pPr algn="l"/>
                      <a:r>
                        <a:rPr sz="2081" b="0">
                          <a:solidFill>
                            <a:srgbClr val="17384D"/>
                          </a:solidFill>
                          <a:latin typeface="Calibri"/>
                          <a:ea typeface="Calibri"/>
                          <a:cs typeface="Calibri"/>
                        </a:rPr>
                        <a:t>Доро</a:t>
                      </a:r>
                      <a:r>
                        <a:rPr sz="2081" b="1">
                          <a:solidFill>
                            <a:srgbClr val="D64E36"/>
                          </a:solidFill>
                          <a:latin typeface="Calibri"/>
                          <a:ea typeface="Calibri"/>
                          <a:cs typeface="Calibri"/>
                        </a:rPr>
                        <a:t>ш</a:t>
                      </a:r>
                      <a:r>
                        <a:rPr sz="2081" b="0">
                          <a:solidFill>
                            <a:srgbClr val="17384D"/>
                          </a:solidFill>
                          <a:latin typeface="Calibri"/>
                          <a:ea typeface="Calibri"/>
                          <a:cs typeface="Calibri"/>
                        </a:rPr>
                        <a:t>ки</a:t>
                      </a:r>
                    </a:p>
                  </a:txBody>
                  <a:tcPr anchor="ctr">
                    <a:lnL w="7144">
                      <a:solidFill>
                        <a:srgbClr val="CFD9D5"/>
                      </a:solidFill>
                    </a:lnL>
                    <a:lnR w="7144">
                      <a:solidFill>
                        <a:srgbClr val="CFD9D5"/>
                      </a:solidFill>
                    </a:lnR>
                    <a:lnT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>
                      <a:solidFill>
                        <a:srgbClr val="CFD9D5"/>
                      </a:solidFill>
                    </a:lnB>
                    <a:solidFill>
                      <a:srgbClr val="F0F4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81" b="0">
                          <a:solidFill>
                            <a:srgbClr val="17384D"/>
                          </a:solidFill>
                          <a:latin typeface="Calibri"/>
                          <a:ea typeface="Calibri"/>
                          <a:cs typeface="Calibri"/>
                        </a:rPr>
                        <a:t>Звук [ш] (глухой)</a:t>
                      </a:r>
                    </a:p>
                  </a:txBody>
                  <a:tcPr anchor="ctr">
                    <a:lnL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>
                      <a:solidFill>
                        <a:srgbClr val="CFD9D5"/>
                      </a:solidFill>
                    </a:lnR>
                    <a:lnT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>
                      <a:solidFill>
                        <a:srgbClr val="CFD9D5"/>
                      </a:solidFill>
                    </a:lnB>
                    <a:solidFill>
                      <a:srgbClr val="F0F4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81" b="0">
                          <a:solidFill>
                            <a:srgbClr val="17384D"/>
                          </a:solidFill>
                          <a:latin typeface="Calibri"/>
                          <a:ea typeface="Calibri"/>
                          <a:cs typeface="Calibri"/>
                        </a:rPr>
                        <a:t>Доро</a:t>
                      </a:r>
                      <a:r>
                        <a:rPr sz="2081" b="1">
                          <a:solidFill>
                            <a:srgbClr val="D64E36"/>
                          </a:solidFill>
                          <a:latin typeface="Calibri"/>
                          <a:ea typeface="Calibri"/>
                          <a:cs typeface="Calibri"/>
                        </a:rPr>
                        <a:t>ж</a:t>
                      </a:r>
                      <a:r>
                        <a:rPr sz="2081" b="0">
                          <a:solidFill>
                            <a:srgbClr val="17384D"/>
                          </a:solidFill>
                          <a:latin typeface="Calibri"/>
                          <a:ea typeface="Calibri"/>
                          <a:cs typeface="Calibri"/>
                        </a:rPr>
                        <a:t>ки</a:t>
                      </a:r>
                    </a:p>
                  </a:txBody>
                  <a:tcPr anchor="ctr">
                    <a:lnL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>
                      <a:solidFill>
                        <a:srgbClr val="CFD9D5"/>
                      </a:solidFill>
                    </a:lnR>
                    <a:lnT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>
                      <a:solidFill>
                        <a:srgbClr val="CFD9D5"/>
                      </a:solidFill>
                    </a:lnB>
                    <a:solidFill>
                      <a:srgbClr val="F0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791">
                <a:tc>
                  <a:txBody>
                    <a:bodyPr/>
                    <a:lstStyle/>
                    <a:p>
                      <a:pPr algn="l"/>
                      <a:r>
                        <a:rPr sz="2081" b="0">
                          <a:solidFill>
                            <a:srgbClr val="17384D"/>
                          </a:solidFill>
                          <a:latin typeface="Calibri"/>
                          <a:ea typeface="Calibri"/>
                          <a:cs typeface="Calibri"/>
                        </a:rPr>
                        <a:t>Ска</a:t>
                      </a:r>
                      <a:r>
                        <a:rPr sz="2081" b="1">
                          <a:solidFill>
                            <a:srgbClr val="D64E36"/>
                          </a:solidFill>
                          <a:latin typeface="Calibri"/>
                          <a:ea typeface="Calibri"/>
                          <a:cs typeface="Calibri"/>
                        </a:rPr>
                        <a:t>с</a:t>
                      </a:r>
                      <a:r>
                        <a:rPr sz="2081" b="0">
                          <a:solidFill>
                            <a:srgbClr val="17384D"/>
                          </a:solidFill>
                          <a:latin typeface="Calibri"/>
                          <a:ea typeface="Calibri"/>
                          <a:cs typeface="Calibri"/>
                        </a:rPr>
                        <a:t>ка</a:t>
                      </a:r>
                    </a:p>
                  </a:txBody>
                  <a:tcPr anchor="ctr">
                    <a:lnL w="7144">
                      <a:solidFill>
                        <a:srgbClr val="CFD9D5"/>
                      </a:solidFill>
                    </a:lnL>
                    <a:lnR w="7144">
                      <a:solidFill>
                        <a:srgbClr val="CFD9D5"/>
                      </a:solidFill>
                    </a:lnR>
                    <a:lnT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>
                      <a:solidFill>
                        <a:srgbClr val="CFD9D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81" b="0">
                          <a:solidFill>
                            <a:srgbClr val="17384D"/>
                          </a:solidFill>
                          <a:latin typeface="Calibri"/>
                          <a:ea typeface="Calibri"/>
                          <a:cs typeface="Calibri"/>
                        </a:rPr>
                        <a:t>Звук [с] (глухой)</a:t>
                      </a:r>
                    </a:p>
                  </a:txBody>
                  <a:tcPr anchor="ctr">
                    <a:lnL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>
                      <a:solidFill>
                        <a:srgbClr val="CFD9D5"/>
                      </a:solidFill>
                    </a:lnR>
                    <a:lnT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>
                      <a:solidFill>
                        <a:srgbClr val="CFD9D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81" b="0">
                          <a:solidFill>
                            <a:srgbClr val="17384D"/>
                          </a:solidFill>
                          <a:latin typeface="Calibri"/>
                          <a:ea typeface="Calibri"/>
                          <a:cs typeface="Calibri"/>
                        </a:rPr>
                        <a:t>Ска</a:t>
                      </a:r>
                      <a:r>
                        <a:rPr sz="2081" b="1">
                          <a:solidFill>
                            <a:srgbClr val="D64E36"/>
                          </a:solidFill>
                          <a:latin typeface="Calibri"/>
                          <a:ea typeface="Calibri"/>
                          <a:cs typeface="Calibri"/>
                        </a:rPr>
                        <a:t>з</a:t>
                      </a:r>
                      <a:r>
                        <a:rPr sz="2081" b="0">
                          <a:solidFill>
                            <a:srgbClr val="17384D"/>
                          </a:solidFill>
                          <a:latin typeface="Calibri"/>
                          <a:ea typeface="Calibri"/>
                          <a:cs typeface="Calibri"/>
                        </a:rPr>
                        <a:t>ка</a:t>
                      </a:r>
                    </a:p>
                  </a:txBody>
                  <a:tcPr anchor="ctr">
                    <a:lnL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4">
                      <a:solidFill>
                        <a:srgbClr val="CFD9D5"/>
                      </a:solidFill>
                    </a:lnR>
                    <a:lnT w="7144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4">
                      <a:solidFill>
                        <a:srgbClr val="CFD9D5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-186">
            <a:extLst>
              <a:ext uri="{FF2B5EF4-FFF2-40B4-BE49-F238E27FC236}">
                <a16:creationId xmlns:a16="http://schemas.microsoft.com/office/drawing/2014/main" id="{370D2F1E-251E-4363-9570-49BB28A8BD9E}"/>
              </a:ext>
            </a:extLst>
          </p:cNvPr>
          <p:cNvSpPr>
            <a:spLocks noGrp="1"/>
          </p:cNvSpPr>
          <p:nvPr/>
        </p:nvSpPr>
        <p:spPr>
          <a:xfrm>
            <a:off x="400050" y="3657600"/>
            <a:ext cx="8343900" cy="72151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В русском языке звонкие согласные на конце слова или перед глухими согласными часто произносятся как парные глухие. </a:t>
            </a:r>
          </a:p>
        </p:txBody>
      </p:sp>
      <p:sp>
        <p:nvSpPr>
          <p:cNvPr id="6" name="text-187">
            <a:extLst>
              <a:ext uri="{FF2B5EF4-FFF2-40B4-BE49-F238E27FC236}">
                <a16:creationId xmlns:a16="http://schemas.microsoft.com/office/drawing/2014/main" id="{A12EFD49-A34D-4B8C-B56C-F144D1DC79B0}"/>
              </a:ext>
            </a:extLst>
          </p:cNvPr>
          <p:cNvSpPr>
            <a:spLocks noGrp="1"/>
          </p:cNvSpPr>
          <p:nvPr/>
        </p:nvSpPr>
        <p:spPr>
          <a:xfrm>
            <a:off x="400050" y="4429125"/>
            <a:ext cx="8343900" cy="3214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13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1913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913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913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913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913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913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913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913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913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913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Это </a:t>
            </a:r>
            <a:r>
              <a:rPr b="1">
                <a:solidFill>
                  <a:srgbClr val="D64E36"/>
                </a:solidFill>
              </a:rPr>
              <a:t>орфограмма</a:t>
            </a:r>
            <a:r>
              <a:t> (опасное место)</a:t>
            </a:r>
          </a:p>
        </p:txBody>
      </p:sp>
    </p:spTree>
    <p:extLst>
      <p:ext uri="{BB962C8B-B14F-4D97-AF65-F5344CB8AC3E}">
        <p14:creationId xmlns:p14="http://schemas.microsoft.com/office/powerpoint/2010/main" val="1918052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188">
            <a:extLst>
              <a:ext uri="{FF2B5EF4-FFF2-40B4-BE49-F238E27FC236}">
                <a16:creationId xmlns:a16="http://schemas.microsoft.com/office/drawing/2014/main" id="{7A2F1A61-2A51-4D8B-8B8A-B1792186B108}"/>
              </a:ext>
            </a:extLst>
          </p:cNvPr>
          <p:cNvSpPr>
            <a:spLocks noGrp="1"/>
          </p:cNvSpPr>
          <p:nvPr/>
        </p:nvSpPr>
        <p:spPr>
          <a:xfrm>
            <a:off x="400050" y="250031"/>
            <a:ext cx="828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ТИПЫ ОРФОГРАММ</a:t>
            </a:r>
          </a:p>
        </p:txBody>
      </p:sp>
      <p:sp>
        <p:nvSpPr>
          <p:cNvPr id="2" name="line-189">
            <a:extLst>
              <a:ext uri="{FF2B5EF4-FFF2-40B4-BE49-F238E27FC236}">
                <a16:creationId xmlns:a16="http://schemas.microsoft.com/office/drawing/2014/main" id="{97939DB7-830D-447B-84BE-B828357D743D}"/>
              </a:ext>
            </a:extLst>
          </p:cNvPr>
          <p:cNvSpPr>
            <a:spLocks noGrp="1"/>
          </p:cNvSpPr>
          <p:nvPr/>
        </p:nvSpPr>
        <p:spPr>
          <a:xfrm>
            <a:off x="400050" y="4814888"/>
            <a:ext cx="8343900" cy="7144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3" name="text-190">
            <a:extLst>
              <a:ext uri="{FF2B5EF4-FFF2-40B4-BE49-F238E27FC236}">
                <a16:creationId xmlns:a16="http://schemas.microsoft.com/office/drawing/2014/main" id="{9513D2EF-7EC1-4EAA-AB40-8E77CB210C40}"/>
              </a:ext>
            </a:extLst>
          </p:cNvPr>
          <p:cNvSpPr>
            <a:spLocks noGrp="1"/>
          </p:cNvSpPr>
          <p:nvPr/>
        </p:nvSpPr>
        <p:spPr>
          <a:xfrm>
            <a:off x="7272338" y="4886325"/>
            <a:ext cx="1471613" cy="1928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line-191">
            <a:extLst>
              <a:ext uri="{FF2B5EF4-FFF2-40B4-BE49-F238E27FC236}">
                <a16:creationId xmlns:a16="http://schemas.microsoft.com/office/drawing/2014/main" id="{4AB638E0-AA40-4C82-98A5-7B749CACDA38}"/>
              </a:ext>
            </a:extLst>
          </p:cNvPr>
          <p:cNvSpPr>
            <a:spLocks noGrp="1"/>
          </p:cNvSpPr>
          <p:nvPr/>
        </p:nvSpPr>
        <p:spPr>
          <a:xfrm>
            <a:off x="4564856" y="1121569"/>
            <a:ext cx="7144" cy="3414713"/>
          </a:xfrm>
          <a:custGeom>
            <a:avLst/>
            <a:gdLst/>
            <a:ahLst/>
            <a:cxnLst/>
            <a:rect l="0" t="0" r="0" b="0"/>
            <a:pathLst>
              <a:path w="9525" h="4552950">
                <a:moveTo>
                  <a:pt x="0" y="0"/>
                </a:moveTo>
                <a:lnTo>
                  <a:pt x="0" y="4552950"/>
                </a:lnTo>
              </a:path>
            </a:pathLst>
          </a:custGeom>
          <a:noFill/>
          <a:ln w="14288">
            <a:solidFill>
              <a:srgbClr val="CFD9D5"/>
            </a:solidFill>
          </a:ln>
        </p:spPr>
      </p:sp>
      <p:sp>
        <p:nvSpPr>
          <p:cNvPr id="5" name="text-192">
            <a:extLst>
              <a:ext uri="{FF2B5EF4-FFF2-40B4-BE49-F238E27FC236}">
                <a16:creationId xmlns:a16="http://schemas.microsoft.com/office/drawing/2014/main" id="{C6AD41C9-37B7-47CD-BFF8-39BC2A01FAB4}"/>
              </a:ext>
            </a:extLst>
          </p:cNvPr>
          <p:cNvSpPr>
            <a:spLocks noGrp="1"/>
          </p:cNvSpPr>
          <p:nvPr/>
        </p:nvSpPr>
        <p:spPr>
          <a:xfrm>
            <a:off x="400050" y="1078706"/>
            <a:ext cx="38290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pPr>
            <a:r>
              <a:t>1. На конце слова</a:t>
            </a:r>
          </a:p>
        </p:txBody>
      </p:sp>
      <p:sp>
        <p:nvSpPr>
          <p:cNvPr id="6" name="text-193">
            <a:extLst>
              <a:ext uri="{FF2B5EF4-FFF2-40B4-BE49-F238E27FC236}">
                <a16:creationId xmlns:a16="http://schemas.microsoft.com/office/drawing/2014/main" id="{35C22A61-1A67-4279-AD50-CF49D026ABE2}"/>
              </a:ext>
            </a:extLst>
          </p:cNvPr>
          <p:cNvSpPr>
            <a:spLocks noGrp="1"/>
          </p:cNvSpPr>
          <p:nvPr/>
        </p:nvSpPr>
        <p:spPr>
          <a:xfrm>
            <a:off x="4943475" y="1078706"/>
            <a:ext cx="38290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pPr>
            <a:r>
              <a:t>2. В середине слова </a:t>
            </a:r>
          </a:p>
          <a:p>
            <a:pPr algn="l">
              <a:defRPr sz="2194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pPr>
            <a:r>
              <a:t>(стечение согласных)</a:t>
            </a:r>
          </a:p>
        </p:txBody>
      </p:sp>
      <p:sp>
        <p:nvSpPr>
          <p:cNvPr id="7" name="text-194">
            <a:extLst>
              <a:ext uri="{FF2B5EF4-FFF2-40B4-BE49-F238E27FC236}">
                <a16:creationId xmlns:a16="http://schemas.microsoft.com/office/drawing/2014/main" id="{6ECA57CE-411B-49CC-946C-42D9CDB33772}"/>
              </a:ext>
            </a:extLst>
          </p:cNvPr>
          <p:cNvSpPr>
            <a:spLocks noGrp="1"/>
          </p:cNvSpPr>
          <p:nvPr/>
        </p:nvSpPr>
        <p:spPr>
          <a:xfrm>
            <a:off x="400050" y="2171700"/>
            <a:ext cx="3829050" cy="12501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Пример: </a:t>
            </a:r>
            <a:br/>
            <a:r>
              <a:rPr b="1">
                <a:solidFill>
                  <a:srgbClr val="17384D"/>
                </a:solidFill>
              </a:rPr>
              <a:t>дуб</a:t>
            </a:r>
            <a:r>
              <a:t> (слышим [п]), </a:t>
            </a:r>
            <a:br/>
            <a:r>
              <a:rPr b="1">
                <a:solidFill>
                  <a:srgbClr val="17384D"/>
                </a:solidFill>
              </a:rPr>
              <a:t>зуб</a:t>
            </a:r>
            <a:r>
              <a:t> (слышим [п])</a:t>
            </a:r>
          </a:p>
        </p:txBody>
      </p:sp>
      <p:sp>
        <p:nvSpPr>
          <p:cNvPr id="8" name="text-195">
            <a:extLst>
              <a:ext uri="{FF2B5EF4-FFF2-40B4-BE49-F238E27FC236}">
                <a16:creationId xmlns:a16="http://schemas.microsoft.com/office/drawing/2014/main" id="{5E5784F3-E737-4F4A-9D9B-3BFC1C0CE968}"/>
              </a:ext>
            </a:extLst>
          </p:cNvPr>
          <p:cNvSpPr>
            <a:spLocks noGrp="1"/>
          </p:cNvSpPr>
          <p:nvPr/>
        </p:nvSpPr>
        <p:spPr>
          <a:xfrm>
            <a:off x="4943475" y="2171700"/>
            <a:ext cx="3829050" cy="12501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Пример: </a:t>
            </a:r>
          </a:p>
          <a:p>
            <a: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сказка (слышим [с]), </a:t>
            </a:r>
          </a:p>
          <a:p>
            <a:pPr algn="l">
              <a:defRPr sz="2138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ложка (слышим [ш])</a:t>
            </a:r>
          </a:p>
        </p:txBody>
      </p:sp>
      <p:sp>
        <p:nvSpPr>
          <p:cNvPr id="9" name="surface-196">
            <a:extLst>
              <a:ext uri="{FF2B5EF4-FFF2-40B4-BE49-F238E27FC236}">
                <a16:creationId xmlns:a16="http://schemas.microsoft.com/office/drawing/2014/main" id="{291FF652-1D8D-440F-94E2-A44AC65ADB5C}"/>
              </a:ext>
            </a:extLst>
          </p:cNvPr>
          <p:cNvSpPr>
            <a:spLocks noGrp="1"/>
          </p:cNvSpPr>
          <p:nvPr/>
        </p:nvSpPr>
        <p:spPr>
          <a:xfrm>
            <a:off x="400050" y="3679031"/>
            <a:ext cx="3829050" cy="728663"/>
          </a:xfrm>
          <a:prstGeom prst="roundRect">
            <a:avLst>
              <a:gd name="adj" fmla="val 17647"/>
            </a:avLst>
          </a:prstGeom>
          <a:solidFill>
            <a:srgbClr val="E3EFEB"/>
          </a:solidFill>
          <a:ln w="0">
            <a:noFill/>
          </a:ln>
        </p:spPr>
      </p:sp>
      <p:sp>
        <p:nvSpPr>
          <p:cNvPr id="10" name="surface-197">
            <a:extLst>
              <a:ext uri="{FF2B5EF4-FFF2-40B4-BE49-F238E27FC236}">
                <a16:creationId xmlns:a16="http://schemas.microsoft.com/office/drawing/2014/main" id="{B8F4F34D-5D42-4286-B5AB-C73BD3D9FC51}"/>
              </a:ext>
            </a:extLst>
          </p:cNvPr>
          <p:cNvSpPr>
            <a:spLocks noGrp="1"/>
          </p:cNvSpPr>
          <p:nvPr/>
        </p:nvSpPr>
        <p:spPr>
          <a:xfrm>
            <a:off x="4943475" y="3679031"/>
            <a:ext cx="3829050" cy="728663"/>
          </a:xfrm>
          <a:prstGeom prst="roundRect">
            <a:avLst>
              <a:gd name="adj" fmla="val 17647"/>
            </a:avLst>
          </a:prstGeom>
          <a:solidFill>
            <a:srgbClr val="F8E5DE"/>
          </a:solidFill>
          <a:ln w="0">
            <a:noFill/>
          </a:ln>
        </p:spPr>
      </p:sp>
      <p:sp>
        <p:nvSpPr>
          <p:cNvPr id="11" name="text-198">
            <a:extLst>
              <a:ext uri="{FF2B5EF4-FFF2-40B4-BE49-F238E27FC236}">
                <a16:creationId xmlns:a16="http://schemas.microsoft.com/office/drawing/2014/main" id="{649CF862-E378-4FE3-9C19-FA5A14A0EBEE}"/>
              </a:ext>
            </a:extLst>
          </p:cNvPr>
          <p:cNvSpPr>
            <a:spLocks noGrp="1"/>
          </p:cNvSpPr>
          <p:nvPr/>
        </p:nvSpPr>
        <p:spPr>
          <a:xfrm>
            <a:off x="571500" y="3829050"/>
            <a:ext cx="3486150" cy="4643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258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ctr">
              <a:defRPr sz="258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ctr">
              <a:defRPr sz="258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ctr">
              <a:defRPr sz="258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ctr">
              <a:defRPr sz="258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ctr">
              <a:defRPr sz="258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ctr">
              <a:defRPr sz="258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ctr">
              <a:defRPr sz="258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ctr">
              <a:defRPr sz="258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ctr">
              <a:defRPr sz="258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 sz="2588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[...б] → [п]</a:t>
            </a:r>
          </a:p>
        </p:txBody>
      </p:sp>
      <p:sp>
        <p:nvSpPr>
          <p:cNvPr id="12" name="text-199">
            <a:extLst>
              <a:ext uri="{FF2B5EF4-FFF2-40B4-BE49-F238E27FC236}">
                <a16:creationId xmlns:a16="http://schemas.microsoft.com/office/drawing/2014/main" id="{1DD17252-6CA2-4FA8-9FE1-AE738F4371F5}"/>
              </a:ext>
            </a:extLst>
          </p:cNvPr>
          <p:cNvSpPr>
            <a:spLocks noGrp="1"/>
          </p:cNvSpPr>
          <p:nvPr/>
        </p:nvSpPr>
        <p:spPr>
          <a:xfrm>
            <a:off x="5100638" y="3829050"/>
            <a:ext cx="3486150" cy="4643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24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ctr">
              <a:defRPr sz="24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ctr">
              <a:defRPr sz="24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ctr">
              <a:defRPr sz="24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ctr">
              <a:defRPr sz="24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ctr">
              <a:defRPr sz="24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ctr">
              <a:defRPr sz="24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ctr">
              <a:defRPr sz="24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ctr">
              <a:defRPr sz="24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ctr">
              <a:defRPr sz="24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 sz="24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[...з + к...] → [с]</a:t>
            </a:r>
          </a:p>
        </p:txBody>
      </p:sp>
    </p:spTree>
    <p:extLst>
      <p:ext uri="{BB962C8B-B14F-4D97-AF65-F5344CB8AC3E}">
        <p14:creationId xmlns:p14="http://schemas.microsoft.com/office/powerpoint/2010/main" val="1812963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-200">
            <a:extLst>
              <a:ext uri="{FF2B5EF4-FFF2-40B4-BE49-F238E27FC236}">
                <a16:creationId xmlns:a16="http://schemas.microsoft.com/office/drawing/2014/main" id="{706EF7A4-75BE-4113-8E06-DAEF82D4360C}"/>
              </a:ext>
            </a:extLst>
          </p:cNvPr>
          <p:cNvSpPr>
            <a:spLocks noGrp="1"/>
          </p:cNvSpPr>
          <p:nvPr/>
        </p:nvSpPr>
        <p:spPr>
          <a:xfrm>
            <a:off x="400050" y="250031"/>
            <a:ext cx="828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ПРАВИЛО</a:t>
            </a:r>
          </a:p>
        </p:txBody>
      </p:sp>
      <p:sp>
        <p:nvSpPr>
          <p:cNvPr id="2" name="line-201">
            <a:extLst>
              <a:ext uri="{FF2B5EF4-FFF2-40B4-BE49-F238E27FC236}">
                <a16:creationId xmlns:a16="http://schemas.microsoft.com/office/drawing/2014/main" id="{6C0D34D5-AD02-4EFF-80F4-B0F18AF1FCCD}"/>
              </a:ext>
            </a:extLst>
          </p:cNvPr>
          <p:cNvSpPr>
            <a:spLocks noGrp="1"/>
          </p:cNvSpPr>
          <p:nvPr/>
        </p:nvSpPr>
        <p:spPr>
          <a:xfrm>
            <a:off x="400050" y="4814888"/>
            <a:ext cx="8343900" cy="7144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3" name="text-202">
            <a:extLst>
              <a:ext uri="{FF2B5EF4-FFF2-40B4-BE49-F238E27FC236}">
                <a16:creationId xmlns:a16="http://schemas.microsoft.com/office/drawing/2014/main" id="{F9A5BDC5-5051-4E41-B72F-79AB72EE87E4}"/>
              </a:ext>
            </a:extLst>
          </p:cNvPr>
          <p:cNvSpPr>
            <a:spLocks noGrp="1"/>
          </p:cNvSpPr>
          <p:nvPr/>
        </p:nvSpPr>
        <p:spPr>
          <a:xfrm>
            <a:off x="7272338" y="4886325"/>
            <a:ext cx="1471613" cy="1928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203">
            <a:extLst>
              <a:ext uri="{FF2B5EF4-FFF2-40B4-BE49-F238E27FC236}">
                <a16:creationId xmlns:a16="http://schemas.microsoft.com/office/drawing/2014/main" id="{87991AC7-F9F6-4797-AAFF-B02663F6D30F}"/>
              </a:ext>
            </a:extLst>
          </p:cNvPr>
          <p:cNvSpPr>
            <a:spLocks noGrp="1"/>
          </p:cNvSpPr>
          <p:nvPr/>
        </p:nvSpPr>
        <p:spPr>
          <a:xfrm>
            <a:off x="400050" y="928688"/>
            <a:ext cx="8343900" cy="9215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856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Вопрос классу:«Звук нас обманывает. Он "надевает маску" глухого звука. Как же сорвать эту маску и узнать, какая буква прячется?»</a:t>
            </a:r>
          </a:p>
        </p:txBody>
      </p:sp>
      <p:sp>
        <p:nvSpPr>
          <p:cNvPr id="5" name="surface-204">
            <a:extLst>
              <a:ext uri="{FF2B5EF4-FFF2-40B4-BE49-F238E27FC236}">
                <a16:creationId xmlns:a16="http://schemas.microsoft.com/office/drawing/2014/main" id="{80D3969F-78B7-49D6-8179-54E3E9956746}"/>
              </a:ext>
            </a:extLst>
          </p:cNvPr>
          <p:cNvSpPr>
            <a:spLocks noGrp="1"/>
          </p:cNvSpPr>
          <p:nvPr/>
        </p:nvSpPr>
        <p:spPr>
          <a:xfrm>
            <a:off x="400050" y="2107406"/>
            <a:ext cx="2671763" cy="1571625"/>
          </a:xfrm>
          <a:prstGeom prst="roundRect">
            <a:avLst>
              <a:gd name="adj" fmla="val 8182"/>
            </a:avLst>
          </a:prstGeom>
          <a:solidFill>
            <a:srgbClr val="E3EFEB"/>
          </a:solidFill>
          <a:ln w="0">
            <a:noFill/>
          </a:ln>
        </p:spPr>
      </p:sp>
      <p:sp>
        <p:nvSpPr>
          <p:cNvPr id="6" name="text-205">
            <a:extLst>
              <a:ext uri="{FF2B5EF4-FFF2-40B4-BE49-F238E27FC236}">
                <a16:creationId xmlns:a16="http://schemas.microsoft.com/office/drawing/2014/main" id="{20B92B22-5C2A-4282-9DA5-14EC1D4C74B5}"/>
              </a:ext>
            </a:extLst>
          </p:cNvPr>
          <p:cNvSpPr>
            <a:spLocks noGrp="1"/>
          </p:cNvSpPr>
          <p:nvPr/>
        </p:nvSpPr>
        <p:spPr>
          <a:xfrm>
            <a:off x="585788" y="2307431"/>
            <a:ext cx="627293" cy="4454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сне</a:t>
            </a:r>
            <a:r>
              <a:rPr b="1" u="sng">
                <a:solidFill>
                  <a:srgbClr val="D64E36"/>
                </a:solidFill>
              </a:rPr>
              <a:t>г</a:t>
            </a:r>
          </a:p>
        </p:txBody>
      </p:sp>
      <p:sp>
        <p:nvSpPr>
          <p:cNvPr id="7" name="root-206">
            <a:extLst>
              <a:ext uri="{FF2B5EF4-FFF2-40B4-BE49-F238E27FC236}">
                <a16:creationId xmlns:a16="http://schemas.microsoft.com/office/drawing/2014/main" id="{336008AB-A465-484C-B55A-AB587D403C17}"/>
              </a:ext>
            </a:extLst>
          </p:cNvPr>
          <p:cNvSpPr>
            <a:spLocks noGrp="1"/>
          </p:cNvSpPr>
          <p:nvPr/>
        </p:nvSpPr>
        <p:spPr>
          <a:xfrm>
            <a:off x="585788" y="2200275"/>
            <a:ext cx="555855" cy="142875"/>
          </a:xfrm>
          <a:custGeom>
            <a:avLst/>
            <a:gdLst/>
            <a:ahLst/>
            <a:cxnLst/>
            <a:rect l="0" t="0" r="0" b="0"/>
            <a:pathLst>
              <a:path w="741140" h="190500">
                <a:moveTo>
                  <a:pt x="0" y="190500"/>
                </a:moveTo>
                <a:cubicBezTo>
                  <a:pt x="0" y="-47625"/>
                  <a:pt x="741140" y="-47625"/>
                  <a:pt x="741140" y="190500"/>
                </a:cubicBezTo>
              </a:path>
            </a:pathLst>
          </a:custGeom>
          <a:noFill/>
          <a:ln w="14288">
            <a:solidFill>
              <a:srgbClr val="007D83"/>
            </a:solidFill>
          </a:ln>
        </p:spPr>
      </p:sp>
      <p:sp>
        <p:nvSpPr>
          <p:cNvPr id="8" name="text-207">
            <a:extLst>
              <a:ext uri="{FF2B5EF4-FFF2-40B4-BE49-F238E27FC236}">
                <a16:creationId xmlns:a16="http://schemas.microsoft.com/office/drawing/2014/main" id="{DBB46200-092A-4223-B812-0CD22054F2F1}"/>
              </a:ext>
            </a:extLst>
          </p:cNvPr>
          <p:cNvSpPr>
            <a:spLocks noGrp="1"/>
          </p:cNvSpPr>
          <p:nvPr/>
        </p:nvSpPr>
        <p:spPr>
          <a:xfrm>
            <a:off x="585788" y="2800350"/>
            <a:ext cx="1964531" cy="3571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defPPr>
            <a:lvl1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pPr>
            <a:r>
              <a:t>а много?</a:t>
            </a:r>
          </a:p>
        </p:txBody>
      </p:sp>
      <p:sp>
        <p:nvSpPr>
          <p:cNvPr id="9" name="text-208">
            <a:extLst>
              <a:ext uri="{FF2B5EF4-FFF2-40B4-BE49-F238E27FC236}">
                <a16:creationId xmlns:a16="http://schemas.microsoft.com/office/drawing/2014/main" id="{486783C7-5AC0-4270-AA19-B3CC30109120}"/>
              </a:ext>
            </a:extLst>
          </p:cNvPr>
          <p:cNvSpPr>
            <a:spLocks noGrp="1"/>
          </p:cNvSpPr>
          <p:nvPr/>
        </p:nvSpPr>
        <p:spPr>
          <a:xfrm>
            <a:off x="585788" y="3271838"/>
            <a:ext cx="798314" cy="4454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сне</a:t>
            </a:r>
            <a:r>
              <a:rPr b="1" u="sng">
                <a:solidFill>
                  <a:srgbClr val="D64E36"/>
                </a:solidFill>
              </a:rPr>
              <a:t>Г</a:t>
            </a:r>
            <a:r>
              <a:t>а</a:t>
            </a:r>
          </a:p>
        </p:txBody>
      </p:sp>
      <p:sp>
        <p:nvSpPr>
          <p:cNvPr id="10" name="root-209">
            <a:extLst>
              <a:ext uri="{FF2B5EF4-FFF2-40B4-BE49-F238E27FC236}">
                <a16:creationId xmlns:a16="http://schemas.microsoft.com/office/drawing/2014/main" id="{1337CD8B-58B3-456D-B613-6AE108C684C5}"/>
              </a:ext>
            </a:extLst>
          </p:cNvPr>
          <p:cNvSpPr>
            <a:spLocks noGrp="1"/>
          </p:cNvSpPr>
          <p:nvPr/>
        </p:nvSpPr>
        <p:spPr>
          <a:xfrm>
            <a:off x="585788" y="3164681"/>
            <a:ext cx="579715" cy="142875"/>
          </a:xfrm>
          <a:custGeom>
            <a:avLst/>
            <a:gdLst/>
            <a:ahLst/>
            <a:cxnLst/>
            <a:rect l="0" t="0" r="0" b="0"/>
            <a:pathLst>
              <a:path w="772954" h="190500">
                <a:moveTo>
                  <a:pt x="0" y="190500"/>
                </a:moveTo>
                <a:cubicBezTo>
                  <a:pt x="0" y="-47625"/>
                  <a:pt x="772954" y="-47625"/>
                  <a:pt x="772954" y="190500"/>
                </a:cubicBezTo>
              </a:path>
            </a:pathLst>
          </a:custGeom>
          <a:noFill/>
          <a:ln w="14288">
            <a:solidFill>
              <a:srgbClr val="007D83"/>
            </a:solidFill>
          </a:ln>
        </p:spPr>
      </p:sp>
      <p:sp>
        <p:nvSpPr>
          <p:cNvPr id="11" name="line-210">
            <a:extLst>
              <a:ext uri="{FF2B5EF4-FFF2-40B4-BE49-F238E27FC236}">
                <a16:creationId xmlns:a16="http://schemas.microsoft.com/office/drawing/2014/main" id="{B2869CAE-7F5D-40C0-8CDE-125152ED497B}"/>
              </a:ext>
            </a:extLst>
          </p:cNvPr>
          <p:cNvSpPr>
            <a:spLocks noGrp="1"/>
          </p:cNvSpPr>
          <p:nvPr/>
        </p:nvSpPr>
        <p:spPr>
          <a:xfrm>
            <a:off x="2750344" y="2536031"/>
            <a:ext cx="7144" cy="850106"/>
          </a:xfrm>
          <a:custGeom>
            <a:avLst/>
            <a:gdLst/>
            <a:ahLst/>
            <a:cxnLst/>
            <a:rect l="0" t="0" r="0" b="0"/>
            <a:pathLst>
              <a:path w="9525" h="1133475">
                <a:moveTo>
                  <a:pt x="0" y="0"/>
                </a:moveTo>
                <a:lnTo>
                  <a:pt x="0" y="1133475"/>
                </a:lnTo>
              </a:path>
            </a:pathLst>
          </a:custGeom>
          <a:noFill/>
          <a:ln w="14288">
            <a:solidFill>
              <a:srgbClr val="007D83"/>
            </a:solidFill>
          </a:ln>
        </p:spPr>
      </p:sp>
      <p:sp>
        <p:nvSpPr>
          <p:cNvPr id="12" name="line-211">
            <a:extLst>
              <a:ext uri="{FF2B5EF4-FFF2-40B4-BE49-F238E27FC236}">
                <a16:creationId xmlns:a16="http://schemas.microsoft.com/office/drawing/2014/main" id="{0A469051-4E9F-46B5-80C4-7CAE786E3554}"/>
              </a:ext>
            </a:extLst>
          </p:cNvPr>
          <p:cNvSpPr>
            <a:spLocks noGrp="1"/>
          </p:cNvSpPr>
          <p:nvPr/>
        </p:nvSpPr>
        <p:spPr>
          <a:xfrm>
            <a:off x="2707481" y="3321844"/>
            <a:ext cx="42863" cy="64294"/>
          </a:xfrm>
          <a:custGeom>
            <a:avLst/>
            <a:gdLst/>
            <a:ahLst/>
            <a:cxnLst/>
            <a:rect l="0" t="0" r="0" b="0"/>
            <a:pathLst>
              <a:path w="57150" h="85725">
                <a:moveTo>
                  <a:pt x="0" y="0"/>
                </a:moveTo>
                <a:lnTo>
                  <a:pt x="57150" y="85725"/>
                </a:lnTo>
              </a:path>
            </a:pathLst>
          </a:custGeom>
          <a:noFill/>
          <a:ln w="14288">
            <a:solidFill>
              <a:srgbClr val="007D83"/>
            </a:solidFill>
          </a:ln>
        </p:spPr>
      </p:sp>
      <p:sp>
        <p:nvSpPr>
          <p:cNvPr id="13" name="line-212">
            <a:extLst>
              <a:ext uri="{FF2B5EF4-FFF2-40B4-BE49-F238E27FC236}">
                <a16:creationId xmlns:a16="http://schemas.microsoft.com/office/drawing/2014/main" id="{3DAA6E42-6A31-4956-9763-411FCD444B5D}"/>
              </a:ext>
            </a:extLst>
          </p:cNvPr>
          <p:cNvSpPr>
            <a:spLocks noGrp="1"/>
          </p:cNvSpPr>
          <p:nvPr/>
        </p:nvSpPr>
        <p:spPr>
          <a:xfrm>
            <a:off x="2750344" y="3321844"/>
            <a:ext cx="42863" cy="64294"/>
          </a:xfrm>
          <a:custGeom>
            <a:avLst/>
            <a:gdLst/>
            <a:ahLst/>
            <a:cxnLst/>
            <a:rect l="0" t="0" r="0" b="0"/>
            <a:pathLst>
              <a:path w="57150" h="85725">
                <a:moveTo>
                  <a:pt x="57150" y="0"/>
                </a:moveTo>
                <a:lnTo>
                  <a:pt x="0" y="85725"/>
                </a:lnTo>
              </a:path>
            </a:pathLst>
          </a:custGeom>
          <a:noFill/>
          <a:ln w="14288">
            <a:solidFill>
              <a:srgbClr val="007D83"/>
            </a:solidFill>
          </a:ln>
        </p:spPr>
      </p:sp>
      <p:sp>
        <p:nvSpPr>
          <p:cNvPr id="14" name="surface-213">
            <a:extLst>
              <a:ext uri="{FF2B5EF4-FFF2-40B4-BE49-F238E27FC236}">
                <a16:creationId xmlns:a16="http://schemas.microsoft.com/office/drawing/2014/main" id="{2E6B2BF8-3DF6-4820-B17B-0F37AC2FD21F}"/>
              </a:ext>
            </a:extLst>
          </p:cNvPr>
          <p:cNvSpPr>
            <a:spLocks noGrp="1"/>
          </p:cNvSpPr>
          <p:nvPr/>
        </p:nvSpPr>
        <p:spPr>
          <a:xfrm>
            <a:off x="3236119" y="2107406"/>
            <a:ext cx="2671763" cy="1571625"/>
          </a:xfrm>
          <a:prstGeom prst="roundRect">
            <a:avLst>
              <a:gd name="adj" fmla="val 8182"/>
            </a:avLst>
          </a:prstGeom>
          <a:solidFill>
            <a:srgbClr val="F8E5DE"/>
          </a:solidFill>
          <a:ln w="0">
            <a:noFill/>
          </a:ln>
        </p:spPr>
      </p:sp>
      <p:sp>
        <p:nvSpPr>
          <p:cNvPr id="15" name="text-214">
            <a:extLst>
              <a:ext uri="{FF2B5EF4-FFF2-40B4-BE49-F238E27FC236}">
                <a16:creationId xmlns:a16="http://schemas.microsoft.com/office/drawing/2014/main" id="{9BAC8DF7-E8D1-48B3-A03C-FA864D8661A2}"/>
              </a:ext>
            </a:extLst>
          </p:cNvPr>
          <p:cNvSpPr>
            <a:spLocks noGrp="1"/>
          </p:cNvSpPr>
          <p:nvPr/>
        </p:nvSpPr>
        <p:spPr>
          <a:xfrm>
            <a:off x="3421856" y="2307431"/>
            <a:ext cx="542854" cy="4454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ду</a:t>
            </a:r>
            <a:r>
              <a:rPr b="1" u="sng">
                <a:solidFill>
                  <a:srgbClr val="D64E36"/>
                </a:solidFill>
              </a:rPr>
              <a:t>б</a:t>
            </a:r>
          </a:p>
        </p:txBody>
      </p:sp>
      <p:sp>
        <p:nvSpPr>
          <p:cNvPr id="16" name="root-215">
            <a:extLst>
              <a:ext uri="{FF2B5EF4-FFF2-40B4-BE49-F238E27FC236}">
                <a16:creationId xmlns:a16="http://schemas.microsoft.com/office/drawing/2014/main" id="{9BA8C0F9-641F-4302-8524-BD9562F6D235}"/>
              </a:ext>
            </a:extLst>
          </p:cNvPr>
          <p:cNvSpPr>
            <a:spLocks noGrp="1"/>
          </p:cNvSpPr>
          <p:nvPr/>
        </p:nvSpPr>
        <p:spPr>
          <a:xfrm>
            <a:off x="3421856" y="2200275"/>
            <a:ext cx="471416" cy="142875"/>
          </a:xfrm>
          <a:custGeom>
            <a:avLst/>
            <a:gdLst/>
            <a:ahLst/>
            <a:cxnLst/>
            <a:rect l="0" t="0" r="0" b="0"/>
            <a:pathLst>
              <a:path w="628555" h="190500">
                <a:moveTo>
                  <a:pt x="0" y="190500"/>
                </a:moveTo>
                <a:cubicBezTo>
                  <a:pt x="0" y="-47625"/>
                  <a:pt x="628555" y="-47625"/>
                  <a:pt x="628555" y="190500"/>
                </a:cubicBezTo>
              </a:path>
            </a:pathLst>
          </a:custGeom>
          <a:noFill/>
          <a:ln w="14288">
            <a:solidFill>
              <a:srgbClr val="007D83"/>
            </a:solidFill>
          </a:ln>
        </p:spPr>
      </p:sp>
      <p:sp>
        <p:nvSpPr>
          <p:cNvPr id="17" name="text-216">
            <a:extLst>
              <a:ext uri="{FF2B5EF4-FFF2-40B4-BE49-F238E27FC236}">
                <a16:creationId xmlns:a16="http://schemas.microsoft.com/office/drawing/2014/main" id="{A5DE16F3-05F2-48EF-83ED-7F8E0875D857}"/>
              </a:ext>
            </a:extLst>
          </p:cNvPr>
          <p:cNvSpPr>
            <a:spLocks noGrp="1"/>
          </p:cNvSpPr>
          <p:nvPr/>
        </p:nvSpPr>
        <p:spPr>
          <a:xfrm>
            <a:off x="3421856" y="2800350"/>
            <a:ext cx="1964531" cy="3571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defPPr>
            <a:lvl1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pPr>
            <a:r>
              <a:t>а какой?</a:t>
            </a:r>
          </a:p>
        </p:txBody>
      </p:sp>
      <p:sp>
        <p:nvSpPr>
          <p:cNvPr id="18" name="text-217">
            <a:extLst>
              <a:ext uri="{FF2B5EF4-FFF2-40B4-BE49-F238E27FC236}">
                <a16:creationId xmlns:a16="http://schemas.microsoft.com/office/drawing/2014/main" id="{09D76635-96F1-4ADC-AAEB-F8C1311591D0}"/>
              </a:ext>
            </a:extLst>
          </p:cNvPr>
          <p:cNvSpPr>
            <a:spLocks noGrp="1"/>
          </p:cNvSpPr>
          <p:nvPr/>
        </p:nvSpPr>
        <p:spPr>
          <a:xfrm>
            <a:off x="3421856" y="3271838"/>
            <a:ext cx="1229725" cy="4454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ду</a:t>
            </a:r>
            <a:r>
              <a:rPr b="1" u="sng">
                <a:solidFill>
                  <a:srgbClr val="D64E36"/>
                </a:solidFill>
              </a:rPr>
              <a:t>Б</a:t>
            </a:r>
            <a:r>
              <a:t>овый</a:t>
            </a:r>
          </a:p>
        </p:txBody>
      </p:sp>
      <p:sp>
        <p:nvSpPr>
          <p:cNvPr id="19" name="root-218">
            <a:extLst>
              <a:ext uri="{FF2B5EF4-FFF2-40B4-BE49-F238E27FC236}">
                <a16:creationId xmlns:a16="http://schemas.microsoft.com/office/drawing/2014/main" id="{B39A5D90-7C97-4FE8-93FE-CD7ADF41FC69}"/>
              </a:ext>
            </a:extLst>
          </p:cNvPr>
          <p:cNvSpPr>
            <a:spLocks noGrp="1"/>
          </p:cNvSpPr>
          <p:nvPr/>
        </p:nvSpPr>
        <p:spPr>
          <a:xfrm>
            <a:off x="3421856" y="3164681"/>
            <a:ext cx="478560" cy="142875"/>
          </a:xfrm>
          <a:custGeom>
            <a:avLst/>
            <a:gdLst/>
            <a:ahLst/>
            <a:cxnLst/>
            <a:rect l="0" t="0" r="0" b="0"/>
            <a:pathLst>
              <a:path w="638080" h="190500">
                <a:moveTo>
                  <a:pt x="0" y="190500"/>
                </a:moveTo>
                <a:cubicBezTo>
                  <a:pt x="0" y="-47625"/>
                  <a:pt x="638080" y="-47625"/>
                  <a:pt x="638080" y="190500"/>
                </a:cubicBezTo>
              </a:path>
            </a:pathLst>
          </a:custGeom>
          <a:noFill/>
          <a:ln w="14288">
            <a:solidFill>
              <a:srgbClr val="007D83"/>
            </a:solidFill>
          </a:ln>
        </p:spPr>
      </p:sp>
      <p:sp>
        <p:nvSpPr>
          <p:cNvPr id="20" name="line-219">
            <a:extLst>
              <a:ext uri="{FF2B5EF4-FFF2-40B4-BE49-F238E27FC236}">
                <a16:creationId xmlns:a16="http://schemas.microsoft.com/office/drawing/2014/main" id="{28CDF147-183E-4E62-BCA7-63F8E3BC5C05}"/>
              </a:ext>
            </a:extLst>
          </p:cNvPr>
          <p:cNvSpPr>
            <a:spLocks noGrp="1"/>
          </p:cNvSpPr>
          <p:nvPr/>
        </p:nvSpPr>
        <p:spPr>
          <a:xfrm>
            <a:off x="5586413" y="2536031"/>
            <a:ext cx="7144" cy="850106"/>
          </a:xfrm>
          <a:custGeom>
            <a:avLst/>
            <a:gdLst/>
            <a:ahLst/>
            <a:cxnLst/>
            <a:rect l="0" t="0" r="0" b="0"/>
            <a:pathLst>
              <a:path w="9525" h="1133475">
                <a:moveTo>
                  <a:pt x="0" y="0"/>
                </a:moveTo>
                <a:lnTo>
                  <a:pt x="0" y="1133475"/>
                </a:lnTo>
              </a:path>
            </a:pathLst>
          </a:custGeom>
          <a:noFill/>
          <a:ln w="14288">
            <a:solidFill>
              <a:srgbClr val="007D83"/>
            </a:solidFill>
          </a:ln>
        </p:spPr>
      </p:sp>
      <p:sp>
        <p:nvSpPr>
          <p:cNvPr id="21" name="line-220">
            <a:extLst>
              <a:ext uri="{FF2B5EF4-FFF2-40B4-BE49-F238E27FC236}">
                <a16:creationId xmlns:a16="http://schemas.microsoft.com/office/drawing/2014/main" id="{F981574A-A114-47E8-8340-92DA249FEDF7}"/>
              </a:ext>
            </a:extLst>
          </p:cNvPr>
          <p:cNvSpPr>
            <a:spLocks noGrp="1"/>
          </p:cNvSpPr>
          <p:nvPr/>
        </p:nvSpPr>
        <p:spPr>
          <a:xfrm>
            <a:off x="5543550" y="3321844"/>
            <a:ext cx="42863" cy="64294"/>
          </a:xfrm>
          <a:custGeom>
            <a:avLst/>
            <a:gdLst/>
            <a:ahLst/>
            <a:cxnLst/>
            <a:rect l="0" t="0" r="0" b="0"/>
            <a:pathLst>
              <a:path w="57150" h="85725">
                <a:moveTo>
                  <a:pt x="0" y="0"/>
                </a:moveTo>
                <a:lnTo>
                  <a:pt x="57150" y="85725"/>
                </a:lnTo>
              </a:path>
            </a:pathLst>
          </a:custGeom>
          <a:noFill/>
          <a:ln w="14288">
            <a:solidFill>
              <a:srgbClr val="007D83"/>
            </a:solidFill>
          </a:ln>
        </p:spPr>
      </p:sp>
      <p:sp>
        <p:nvSpPr>
          <p:cNvPr id="22" name="line-221">
            <a:extLst>
              <a:ext uri="{FF2B5EF4-FFF2-40B4-BE49-F238E27FC236}">
                <a16:creationId xmlns:a16="http://schemas.microsoft.com/office/drawing/2014/main" id="{F6FF6D83-2553-4314-A9A6-3727207FE009}"/>
              </a:ext>
            </a:extLst>
          </p:cNvPr>
          <p:cNvSpPr>
            <a:spLocks noGrp="1"/>
          </p:cNvSpPr>
          <p:nvPr/>
        </p:nvSpPr>
        <p:spPr>
          <a:xfrm>
            <a:off x="5586413" y="3321844"/>
            <a:ext cx="42863" cy="64294"/>
          </a:xfrm>
          <a:custGeom>
            <a:avLst/>
            <a:gdLst/>
            <a:ahLst/>
            <a:cxnLst/>
            <a:rect l="0" t="0" r="0" b="0"/>
            <a:pathLst>
              <a:path w="57150" h="85725">
                <a:moveTo>
                  <a:pt x="57150" y="0"/>
                </a:moveTo>
                <a:lnTo>
                  <a:pt x="0" y="85725"/>
                </a:lnTo>
              </a:path>
            </a:pathLst>
          </a:custGeom>
          <a:noFill/>
          <a:ln w="14288">
            <a:solidFill>
              <a:srgbClr val="007D83"/>
            </a:solidFill>
          </a:ln>
        </p:spPr>
      </p:sp>
      <p:sp>
        <p:nvSpPr>
          <p:cNvPr id="23" name="surface-222">
            <a:extLst>
              <a:ext uri="{FF2B5EF4-FFF2-40B4-BE49-F238E27FC236}">
                <a16:creationId xmlns:a16="http://schemas.microsoft.com/office/drawing/2014/main" id="{F713531A-8F38-4731-B473-EBA840491C12}"/>
              </a:ext>
            </a:extLst>
          </p:cNvPr>
          <p:cNvSpPr>
            <a:spLocks noGrp="1"/>
          </p:cNvSpPr>
          <p:nvPr/>
        </p:nvSpPr>
        <p:spPr>
          <a:xfrm>
            <a:off x="6072188" y="2107406"/>
            <a:ext cx="2671763" cy="1571625"/>
          </a:xfrm>
          <a:prstGeom prst="roundRect">
            <a:avLst>
              <a:gd name="adj" fmla="val 8182"/>
            </a:avLst>
          </a:prstGeom>
          <a:solidFill>
            <a:srgbClr val="E3EFEB"/>
          </a:solidFill>
          <a:ln w="0">
            <a:noFill/>
          </a:ln>
        </p:spPr>
      </p:sp>
      <p:sp>
        <p:nvSpPr>
          <p:cNvPr id="24" name="text-223">
            <a:extLst>
              <a:ext uri="{FF2B5EF4-FFF2-40B4-BE49-F238E27FC236}">
                <a16:creationId xmlns:a16="http://schemas.microsoft.com/office/drawing/2014/main" id="{17796AB4-0C5C-47A0-9785-2C8F773B0B10}"/>
              </a:ext>
            </a:extLst>
          </p:cNvPr>
          <p:cNvSpPr>
            <a:spLocks noGrp="1"/>
          </p:cNvSpPr>
          <p:nvPr/>
        </p:nvSpPr>
        <p:spPr>
          <a:xfrm>
            <a:off x="6257925" y="2307431"/>
            <a:ext cx="902684" cy="4454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ска</a:t>
            </a:r>
            <a:r>
              <a:rPr b="1" u="sng">
                <a:solidFill>
                  <a:srgbClr val="D64E36"/>
                </a:solidFill>
              </a:rPr>
              <a:t>з</a:t>
            </a:r>
            <a:r>
              <a:t>ка</a:t>
            </a:r>
          </a:p>
        </p:txBody>
      </p:sp>
      <p:sp>
        <p:nvSpPr>
          <p:cNvPr id="25" name="root-224">
            <a:extLst>
              <a:ext uri="{FF2B5EF4-FFF2-40B4-BE49-F238E27FC236}">
                <a16:creationId xmlns:a16="http://schemas.microsoft.com/office/drawing/2014/main" id="{247A982D-FBB8-4467-A066-C95ECDA026E0}"/>
              </a:ext>
            </a:extLst>
          </p:cNvPr>
          <p:cNvSpPr>
            <a:spLocks noGrp="1"/>
          </p:cNvSpPr>
          <p:nvPr/>
        </p:nvSpPr>
        <p:spPr>
          <a:xfrm>
            <a:off x="6257925" y="2200275"/>
            <a:ext cx="546140" cy="142875"/>
          </a:xfrm>
          <a:custGeom>
            <a:avLst/>
            <a:gdLst/>
            <a:ahLst/>
            <a:cxnLst/>
            <a:rect l="0" t="0" r="0" b="0"/>
            <a:pathLst>
              <a:path w="728186" h="190500">
                <a:moveTo>
                  <a:pt x="0" y="190500"/>
                </a:moveTo>
                <a:cubicBezTo>
                  <a:pt x="0" y="-47625"/>
                  <a:pt x="728186" y="-47625"/>
                  <a:pt x="728186" y="190500"/>
                </a:cubicBezTo>
              </a:path>
            </a:pathLst>
          </a:custGeom>
          <a:noFill/>
          <a:ln w="14288">
            <a:solidFill>
              <a:srgbClr val="007D83"/>
            </a:solidFill>
          </a:ln>
        </p:spPr>
      </p:sp>
      <p:sp>
        <p:nvSpPr>
          <p:cNvPr id="26" name="text-225">
            <a:extLst>
              <a:ext uri="{FF2B5EF4-FFF2-40B4-BE49-F238E27FC236}">
                <a16:creationId xmlns:a16="http://schemas.microsoft.com/office/drawing/2014/main" id="{17DB5103-8594-41F3-83DD-9FB798856D72}"/>
              </a:ext>
            </a:extLst>
          </p:cNvPr>
          <p:cNvSpPr>
            <a:spLocks noGrp="1"/>
          </p:cNvSpPr>
          <p:nvPr/>
        </p:nvSpPr>
        <p:spPr>
          <a:xfrm>
            <a:off x="6257925" y="2800350"/>
            <a:ext cx="1964531" cy="3571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defPPr>
            <a:lvl1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744" b="0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pPr>
            <a:r>
              <a:t>а ласково?</a:t>
            </a:r>
          </a:p>
        </p:txBody>
      </p:sp>
      <p:sp>
        <p:nvSpPr>
          <p:cNvPr id="27" name="text-226">
            <a:extLst>
              <a:ext uri="{FF2B5EF4-FFF2-40B4-BE49-F238E27FC236}">
                <a16:creationId xmlns:a16="http://schemas.microsoft.com/office/drawing/2014/main" id="{9AABDDD9-D160-45D6-BA37-E75A11A8B1EB}"/>
              </a:ext>
            </a:extLst>
          </p:cNvPr>
          <p:cNvSpPr>
            <a:spLocks noGrp="1"/>
          </p:cNvSpPr>
          <p:nvPr/>
        </p:nvSpPr>
        <p:spPr>
          <a:xfrm>
            <a:off x="6257925" y="3271838"/>
            <a:ext cx="1225653" cy="4454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ска</a:t>
            </a:r>
            <a:r>
              <a:rPr b="1" u="sng">
                <a:solidFill>
                  <a:srgbClr val="D64E36"/>
                </a:solidFill>
              </a:rPr>
              <a:t>З</a:t>
            </a:r>
            <a:r>
              <a:t>очка</a:t>
            </a:r>
          </a:p>
        </p:txBody>
      </p:sp>
      <p:sp>
        <p:nvSpPr>
          <p:cNvPr id="28" name="root-227">
            <a:extLst>
              <a:ext uri="{FF2B5EF4-FFF2-40B4-BE49-F238E27FC236}">
                <a16:creationId xmlns:a16="http://schemas.microsoft.com/office/drawing/2014/main" id="{A5FEB3EA-C7FB-4172-B82E-32B32684E5C8}"/>
              </a:ext>
            </a:extLst>
          </p:cNvPr>
          <p:cNvSpPr>
            <a:spLocks noGrp="1"/>
          </p:cNvSpPr>
          <p:nvPr/>
        </p:nvSpPr>
        <p:spPr>
          <a:xfrm>
            <a:off x="6257925" y="3164681"/>
            <a:ext cx="563070" cy="142875"/>
          </a:xfrm>
          <a:custGeom>
            <a:avLst/>
            <a:gdLst/>
            <a:ahLst/>
            <a:cxnLst/>
            <a:rect l="0" t="0" r="0" b="0"/>
            <a:pathLst>
              <a:path w="750760" h="190500">
                <a:moveTo>
                  <a:pt x="0" y="190500"/>
                </a:moveTo>
                <a:cubicBezTo>
                  <a:pt x="0" y="-47625"/>
                  <a:pt x="750760" y="-47625"/>
                  <a:pt x="750760" y="190500"/>
                </a:cubicBezTo>
              </a:path>
            </a:pathLst>
          </a:custGeom>
          <a:noFill/>
          <a:ln w="14288">
            <a:solidFill>
              <a:srgbClr val="007D83"/>
            </a:solidFill>
          </a:ln>
        </p:spPr>
      </p:sp>
      <p:sp>
        <p:nvSpPr>
          <p:cNvPr id="29" name="line-228">
            <a:extLst>
              <a:ext uri="{FF2B5EF4-FFF2-40B4-BE49-F238E27FC236}">
                <a16:creationId xmlns:a16="http://schemas.microsoft.com/office/drawing/2014/main" id="{A2803ACF-FC13-47B6-A0C6-20DEB7E4F1A4}"/>
              </a:ext>
            </a:extLst>
          </p:cNvPr>
          <p:cNvSpPr>
            <a:spLocks noGrp="1"/>
          </p:cNvSpPr>
          <p:nvPr/>
        </p:nvSpPr>
        <p:spPr>
          <a:xfrm>
            <a:off x="8422481" y="2536031"/>
            <a:ext cx="7144" cy="850106"/>
          </a:xfrm>
          <a:custGeom>
            <a:avLst/>
            <a:gdLst/>
            <a:ahLst/>
            <a:cxnLst/>
            <a:rect l="0" t="0" r="0" b="0"/>
            <a:pathLst>
              <a:path w="9525" h="1133475">
                <a:moveTo>
                  <a:pt x="0" y="0"/>
                </a:moveTo>
                <a:lnTo>
                  <a:pt x="0" y="1133475"/>
                </a:lnTo>
              </a:path>
            </a:pathLst>
          </a:custGeom>
          <a:noFill/>
          <a:ln w="14288">
            <a:solidFill>
              <a:srgbClr val="007D83"/>
            </a:solidFill>
          </a:ln>
        </p:spPr>
      </p:sp>
      <p:sp>
        <p:nvSpPr>
          <p:cNvPr id="30" name="line-229">
            <a:extLst>
              <a:ext uri="{FF2B5EF4-FFF2-40B4-BE49-F238E27FC236}">
                <a16:creationId xmlns:a16="http://schemas.microsoft.com/office/drawing/2014/main" id="{71365974-CB9C-406D-8A85-586267310B72}"/>
              </a:ext>
            </a:extLst>
          </p:cNvPr>
          <p:cNvSpPr>
            <a:spLocks noGrp="1"/>
          </p:cNvSpPr>
          <p:nvPr/>
        </p:nvSpPr>
        <p:spPr>
          <a:xfrm>
            <a:off x="8379619" y="3321844"/>
            <a:ext cx="42863" cy="64294"/>
          </a:xfrm>
          <a:custGeom>
            <a:avLst/>
            <a:gdLst/>
            <a:ahLst/>
            <a:cxnLst/>
            <a:rect l="0" t="0" r="0" b="0"/>
            <a:pathLst>
              <a:path w="57150" h="85725">
                <a:moveTo>
                  <a:pt x="0" y="0"/>
                </a:moveTo>
                <a:lnTo>
                  <a:pt x="57150" y="85725"/>
                </a:lnTo>
              </a:path>
            </a:pathLst>
          </a:custGeom>
          <a:noFill/>
          <a:ln w="14288">
            <a:solidFill>
              <a:srgbClr val="007D83"/>
            </a:solidFill>
          </a:ln>
        </p:spPr>
      </p:sp>
      <p:sp>
        <p:nvSpPr>
          <p:cNvPr id="31" name="line-230">
            <a:extLst>
              <a:ext uri="{FF2B5EF4-FFF2-40B4-BE49-F238E27FC236}">
                <a16:creationId xmlns:a16="http://schemas.microsoft.com/office/drawing/2014/main" id="{06A5DD61-8E93-4E50-B4B0-270ED6838AFB}"/>
              </a:ext>
            </a:extLst>
          </p:cNvPr>
          <p:cNvSpPr>
            <a:spLocks noGrp="1"/>
          </p:cNvSpPr>
          <p:nvPr/>
        </p:nvSpPr>
        <p:spPr>
          <a:xfrm>
            <a:off x="8422481" y="3321844"/>
            <a:ext cx="42863" cy="64294"/>
          </a:xfrm>
          <a:custGeom>
            <a:avLst/>
            <a:gdLst/>
            <a:ahLst/>
            <a:cxnLst/>
            <a:rect l="0" t="0" r="0" b="0"/>
            <a:pathLst>
              <a:path w="57150" h="85725">
                <a:moveTo>
                  <a:pt x="57150" y="0"/>
                </a:moveTo>
                <a:lnTo>
                  <a:pt x="0" y="85725"/>
                </a:lnTo>
              </a:path>
            </a:pathLst>
          </a:custGeom>
          <a:noFill/>
          <a:ln w="14288">
            <a:solidFill>
              <a:srgbClr val="007D83"/>
            </a:solidFill>
          </a:ln>
        </p:spPr>
      </p:sp>
      <p:sp>
        <p:nvSpPr>
          <p:cNvPr id="32" name="text-231">
            <a:extLst>
              <a:ext uri="{FF2B5EF4-FFF2-40B4-BE49-F238E27FC236}">
                <a16:creationId xmlns:a16="http://schemas.microsoft.com/office/drawing/2014/main" id="{0AA589F7-59A4-48C3-97BE-D3D1F8ABDE22}"/>
              </a:ext>
            </a:extLst>
          </p:cNvPr>
          <p:cNvSpPr>
            <a:spLocks noGrp="1"/>
          </p:cNvSpPr>
          <p:nvPr/>
        </p:nvSpPr>
        <p:spPr>
          <a:xfrm>
            <a:off x="400050" y="3957638"/>
            <a:ext cx="8343900" cy="6786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0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0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0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0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0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0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0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0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0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0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Задание: Что произошло со звуком? </a:t>
            </a:r>
          </a:p>
          <a:p>
            <a:pPr algn="l">
              <a:defRPr sz="20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Почему теперь мы четко слышим [г], [з], [б]?</a:t>
            </a:r>
          </a:p>
        </p:txBody>
      </p:sp>
    </p:spTree>
    <p:extLst>
      <p:ext uri="{BB962C8B-B14F-4D97-AF65-F5344CB8AC3E}">
        <p14:creationId xmlns:p14="http://schemas.microsoft.com/office/powerpoint/2010/main" val="545179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7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232">
            <a:extLst>
              <a:ext uri="{FF2B5EF4-FFF2-40B4-BE49-F238E27FC236}">
                <a16:creationId xmlns:a16="http://schemas.microsoft.com/office/drawing/2014/main" id="{50637C84-CF56-4911-B1D6-509BA7A1BCC1}"/>
              </a:ext>
            </a:extLst>
          </p:cNvPr>
          <p:cNvSpPr>
            <a:spLocks noGrp="1"/>
          </p:cNvSpPr>
          <p:nvPr/>
        </p:nvSpPr>
        <p:spPr>
          <a:xfrm>
            <a:off x="400050" y="250031"/>
            <a:ext cx="828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defPPr>
            <a:lvl1pPr algn="l">
              <a:defRPr sz="315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15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15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15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15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15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15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15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15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15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pPr>
            <a:r>
              <a:t>ПРАВИЛО</a:t>
            </a:r>
          </a:p>
        </p:txBody>
      </p:sp>
      <p:sp>
        <p:nvSpPr>
          <p:cNvPr id="2" name="line-233">
            <a:extLst>
              <a:ext uri="{FF2B5EF4-FFF2-40B4-BE49-F238E27FC236}">
                <a16:creationId xmlns:a16="http://schemas.microsoft.com/office/drawing/2014/main" id="{C7D3812E-1710-4174-9102-832405964B8F}"/>
              </a:ext>
            </a:extLst>
          </p:cNvPr>
          <p:cNvSpPr>
            <a:spLocks noGrp="1"/>
          </p:cNvSpPr>
          <p:nvPr/>
        </p:nvSpPr>
        <p:spPr>
          <a:xfrm>
            <a:off x="400050" y="4814888"/>
            <a:ext cx="8343900" cy="7144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7144">
            <a:solidFill>
              <a:srgbClr val="46616C"/>
            </a:solidFill>
          </a:ln>
        </p:spPr>
      </p:sp>
      <p:sp>
        <p:nvSpPr>
          <p:cNvPr id="3" name="text-234">
            <a:extLst>
              <a:ext uri="{FF2B5EF4-FFF2-40B4-BE49-F238E27FC236}">
                <a16:creationId xmlns:a16="http://schemas.microsoft.com/office/drawing/2014/main" id="{8A1898FE-43FE-4433-8751-0EBC65100424}"/>
              </a:ext>
            </a:extLst>
          </p:cNvPr>
          <p:cNvSpPr>
            <a:spLocks noGrp="1"/>
          </p:cNvSpPr>
          <p:nvPr/>
        </p:nvSpPr>
        <p:spPr>
          <a:xfrm>
            <a:off x="7272338" y="4886325"/>
            <a:ext cx="1471613" cy="1928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235">
            <a:extLst>
              <a:ext uri="{FF2B5EF4-FFF2-40B4-BE49-F238E27FC236}">
                <a16:creationId xmlns:a16="http://schemas.microsoft.com/office/drawing/2014/main" id="{ECCE3AB4-1519-4376-9D0E-3A1B89C579E7}"/>
              </a:ext>
            </a:extLst>
          </p:cNvPr>
          <p:cNvSpPr>
            <a:spLocks noGrp="1"/>
          </p:cNvSpPr>
          <p:nvPr/>
        </p:nvSpPr>
        <p:spPr>
          <a:xfrm>
            <a:off x="435769" y="1121569"/>
            <a:ext cx="8272463" cy="25860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 algn="l">
              <a:defRPr sz="27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7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7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7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7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7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7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7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7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7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t>Чтобы проверить написание парных звонких и глухих согласных в корне слова, нужно </a:t>
            </a:r>
            <a:r>
              <a:rPr b="1">
                <a:solidFill>
                  <a:srgbClr val="E7B94F"/>
                </a:solidFill>
              </a:rPr>
              <a:t>изменить слово</a:t>
            </a:r>
            <a:r>
              <a:t> или </a:t>
            </a:r>
            <a:r>
              <a:rPr b="1">
                <a:solidFill>
                  <a:srgbClr val="E7B94F"/>
                </a:solidFill>
              </a:rPr>
              <a:t>подобрать однокоренное слово</a:t>
            </a:r>
            <a:r>
              <a:t> так, чтобы после согласного стоял </a:t>
            </a:r>
            <a:r>
              <a:rPr b="1">
                <a:solidFill>
                  <a:srgbClr val="E7B94F"/>
                </a:solidFill>
              </a:rPr>
              <a:t>гласный</a:t>
            </a:r>
            <a:r>
              <a:t> или буквы</a:t>
            </a:r>
          </a:p>
        </p:txBody>
      </p:sp>
      <p:sp>
        <p:nvSpPr>
          <p:cNvPr id="5" name="text-236">
            <a:extLst>
              <a:ext uri="{FF2B5EF4-FFF2-40B4-BE49-F238E27FC236}">
                <a16:creationId xmlns:a16="http://schemas.microsoft.com/office/drawing/2014/main" id="{C7679318-1D3B-4C16-95A3-C596824790E4}"/>
              </a:ext>
            </a:extLst>
          </p:cNvPr>
          <p:cNvSpPr>
            <a:spLocks noGrp="1"/>
          </p:cNvSpPr>
          <p:nvPr/>
        </p:nvSpPr>
        <p:spPr>
          <a:xfrm>
            <a:off x="421481" y="3914775"/>
            <a:ext cx="8286750" cy="6429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769" b="1">
                <a:solidFill>
                  <a:srgbClr val="E7B94F"/>
                </a:solidFill>
                <a:latin typeface="Calibri"/>
                <a:ea typeface="Calibri"/>
                <a:cs typeface="Calibri"/>
              </a:defRPr>
            </a:defPPr>
            <a:lvl1pPr algn="l">
              <a:defRPr sz="3769" b="1">
                <a:solidFill>
                  <a:srgbClr val="E7B94F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769" b="1">
                <a:solidFill>
                  <a:srgbClr val="E7B94F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769" b="1">
                <a:solidFill>
                  <a:srgbClr val="E7B94F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769" b="1">
                <a:solidFill>
                  <a:srgbClr val="E7B94F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769" b="1">
                <a:solidFill>
                  <a:srgbClr val="E7B94F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769" b="1">
                <a:solidFill>
                  <a:srgbClr val="E7B94F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769" b="1">
                <a:solidFill>
                  <a:srgbClr val="E7B94F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769" b="1">
                <a:solidFill>
                  <a:srgbClr val="E7B94F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769" b="1">
                <a:solidFill>
                  <a:srgbClr val="E7B94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769" b="1">
                <a:solidFill>
                  <a:srgbClr val="E7B94F"/>
                </a:solidFill>
                <a:latin typeface="Calibri"/>
                <a:ea typeface="Calibri"/>
                <a:cs typeface="Calibri"/>
              </a:defRPr>
            </a:pPr>
            <a:r>
              <a:t>Л, М, Н, Р, Й</a:t>
            </a:r>
          </a:p>
        </p:txBody>
      </p:sp>
    </p:spTree>
    <p:extLst>
      <p:ext uri="{BB962C8B-B14F-4D97-AF65-F5344CB8AC3E}">
        <p14:creationId xmlns:p14="http://schemas.microsoft.com/office/powerpoint/2010/main" val="1075433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-237">
            <a:extLst>
              <a:ext uri="{FF2B5EF4-FFF2-40B4-BE49-F238E27FC236}">
                <a16:creationId xmlns:a16="http://schemas.microsoft.com/office/drawing/2014/main" id="{C67FB2A5-3A29-4BC3-AB01-6A5D0607D7D2}"/>
              </a:ext>
            </a:extLst>
          </p:cNvPr>
          <p:cNvSpPr>
            <a:spLocks noGrp="1"/>
          </p:cNvSpPr>
          <p:nvPr/>
        </p:nvSpPr>
        <p:spPr>
          <a:xfrm>
            <a:off x="400050" y="250031"/>
            <a:ext cx="828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9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АЛГОРИТМ ДЕЙСТВИЙ</a:t>
            </a:r>
          </a:p>
        </p:txBody>
      </p:sp>
      <p:sp>
        <p:nvSpPr>
          <p:cNvPr id="2" name="line-238">
            <a:extLst>
              <a:ext uri="{FF2B5EF4-FFF2-40B4-BE49-F238E27FC236}">
                <a16:creationId xmlns:a16="http://schemas.microsoft.com/office/drawing/2014/main" id="{4BC03C57-B1A4-4680-B018-2AF7306E7692}"/>
              </a:ext>
            </a:extLst>
          </p:cNvPr>
          <p:cNvSpPr>
            <a:spLocks noGrp="1"/>
          </p:cNvSpPr>
          <p:nvPr/>
        </p:nvSpPr>
        <p:spPr>
          <a:xfrm>
            <a:off x="400050" y="4814888"/>
            <a:ext cx="8343900" cy="7144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3" name="text-239">
            <a:extLst>
              <a:ext uri="{FF2B5EF4-FFF2-40B4-BE49-F238E27FC236}">
                <a16:creationId xmlns:a16="http://schemas.microsoft.com/office/drawing/2014/main" id="{FD7BC42C-CEF6-458C-BD91-F378FDF2B5CA}"/>
              </a:ext>
            </a:extLst>
          </p:cNvPr>
          <p:cNvSpPr>
            <a:spLocks noGrp="1"/>
          </p:cNvSpPr>
          <p:nvPr/>
        </p:nvSpPr>
        <p:spPr>
          <a:xfrm>
            <a:off x="7272338" y="4886325"/>
            <a:ext cx="1471613" cy="1928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240">
            <a:extLst>
              <a:ext uri="{FF2B5EF4-FFF2-40B4-BE49-F238E27FC236}">
                <a16:creationId xmlns:a16="http://schemas.microsoft.com/office/drawing/2014/main" id="{C7C74B04-62E5-4E3A-B3EB-B6D01AFD3925}"/>
              </a:ext>
            </a:extLst>
          </p:cNvPr>
          <p:cNvSpPr>
            <a:spLocks noGrp="1"/>
          </p:cNvSpPr>
          <p:nvPr/>
        </p:nvSpPr>
        <p:spPr>
          <a:xfrm>
            <a:off x="407194" y="978694"/>
            <a:ext cx="478631" cy="4786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defPPr>
            <a:lvl1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pPr>
            <a:r>
              <a:t>1</a:t>
            </a:r>
          </a:p>
        </p:txBody>
      </p:sp>
      <p:sp>
        <p:nvSpPr>
          <p:cNvPr id="5" name="text-241">
            <a:extLst>
              <a:ext uri="{FF2B5EF4-FFF2-40B4-BE49-F238E27FC236}">
                <a16:creationId xmlns:a16="http://schemas.microsoft.com/office/drawing/2014/main" id="{FBD64D1C-1235-4441-B32C-CB5A131FB909}"/>
              </a:ext>
            </a:extLst>
          </p:cNvPr>
          <p:cNvSpPr>
            <a:spLocks noGrp="1"/>
          </p:cNvSpPr>
          <p:nvPr/>
        </p:nvSpPr>
        <p:spPr>
          <a:xfrm>
            <a:off x="1021556" y="1021556"/>
            <a:ext cx="7650956" cy="5500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Слышу звук на конце слова (или перед другим согласным).</a:t>
            </a:r>
          </a:p>
        </p:txBody>
      </p:sp>
      <p:sp>
        <p:nvSpPr>
          <p:cNvPr id="6" name="text-242">
            <a:extLst>
              <a:ext uri="{FF2B5EF4-FFF2-40B4-BE49-F238E27FC236}">
                <a16:creationId xmlns:a16="http://schemas.microsoft.com/office/drawing/2014/main" id="{C3AEEF0E-464E-4579-B766-2B601CB017D7}"/>
              </a:ext>
            </a:extLst>
          </p:cNvPr>
          <p:cNvSpPr>
            <a:spLocks noGrp="1"/>
          </p:cNvSpPr>
          <p:nvPr/>
        </p:nvSpPr>
        <p:spPr>
          <a:xfrm>
            <a:off x="407194" y="1650206"/>
            <a:ext cx="478631" cy="4786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defPPr>
            <a:lvl1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pPr>
            <a:r>
              <a:t>2</a:t>
            </a:r>
          </a:p>
        </p:txBody>
      </p:sp>
      <p:sp>
        <p:nvSpPr>
          <p:cNvPr id="7" name="text-243">
            <a:extLst>
              <a:ext uri="{FF2B5EF4-FFF2-40B4-BE49-F238E27FC236}">
                <a16:creationId xmlns:a16="http://schemas.microsoft.com/office/drawing/2014/main" id="{5BD7D18F-AAEE-442E-AE30-2AC7D93CB608}"/>
              </a:ext>
            </a:extLst>
          </p:cNvPr>
          <p:cNvSpPr>
            <a:spLocks noGrp="1"/>
          </p:cNvSpPr>
          <p:nvPr/>
        </p:nvSpPr>
        <p:spPr>
          <a:xfrm>
            <a:off x="1021556" y="1693069"/>
            <a:ext cx="7650956" cy="5500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Сомневаюсь: Б или П? В или Ф? Г или К?</a:t>
            </a:r>
          </a:p>
        </p:txBody>
      </p:sp>
      <p:sp>
        <p:nvSpPr>
          <p:cNvPr id="8" name="text-244">
            <a:extLst>
              <a:ext uri="{FF2B5EF4-FFF2-40B4-BE49-F238E27FC236}">
                <a16:creationId xmlns:a16="http://schemas.microsoft.com/office/drawing/2014/main" id="{60A89033-22B5-4933-8FF5-E06951195557}"/>
              </a:ext>
            </a:extLst>
          </p:cNvPr>
          <p:cNvSpPr>
            <a:spLocks noGrp="1"/>
          </p:cNvSpPr>
          <p:nvPr/>
        </p:nvSpPr>
        <p:spPr>
          <a:xfrm>
            <a:off x="407194" y="2307431"/>
            <a:ext cx="478631" cy="4786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defPPr>
            <a:lvl1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pPr>
            <a:r>
              <a:t>3</a:t>
            </a:r>
          </a:p>
        </p:txBody>
      </p:sp>
      <p:sp>
        <p:nvSpPr>
          <p:cNvPr id="9" name="text-245">
            <a:extLst>
              <a:ext uri="{FF2B5EF4-FFF2-40B4-BE49-F238E27FC236}">
                <a16:creationId xmlns:a16="http://schemas.microsoft.com/office/drawing/2014/main" id="{01642110-680F-4622-A717-CC40858B6095}"/>
              </a:ext>
            </a:extLst>
          </p:cNvPr>
          <p:cNvSpPr>
            <a:spLocks noGrp="1"/>
          </p:cNvSpPr>
          <p:nvPr/>
        </p:nvSpPr>
        <p:spPr>
          <a:xfrm>
            <a:off x="1021556" y="2350294"/>
            <a:ext cx="7650956" cy="5500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Подбираю проверочное слово:</a:t>
            </a:r>
          </a:p>
        </p:txBody>
      </p:sp>
      <p:sp>
        <p:nvSpPr>
          <p:cNvPr id="10" name="text-246">
            <a:extLst>
              <a:ext uri="{FF2B5EF4-FFF2-40B4-BE49-F238E27FC236}">
                <a16:creationId xmlns:a16="http://schemas.microsoft.com/office/drawing/2014/main" id="{44C62F96-75D2-4838-B635-3ED541CC1350}"/>
              </a:ext>
            </a:extLst>
          </p:cNvPr>
          <p:cNvSpPr>
            <a:spLocks noGrp="1"/>
          </p:cNvSpPr>
          <p:nvPr/>
        </p:nvSpPr>
        <p:spPr>
          <a:xfrm>
            <a:off x="407194" y="4207669"/>
            <a:ext cx="478631" cy="4786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defPPr>
            <a:lvl1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756" b="1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pPr>
            <a:r>
              <a:t>4</a:t>
            </a:r>
          </a:p>
        </p:txBody>
      </p:sp>
      <p:sp>
        <p:nvSpPr>
          <p:cNvPr id="11" name="text-247">
            <a:extLst>
              <a:ext uri="{FF2B5EF4-FFF2-40B4-BE49-F238E27FC236}">
                <a16:creationId xmlns:a16="http://schemas.microsoft.com/office/drawing/2014/main" id="{FE8A832C-CB89-408E-BB87-43B142A911F0}"/>
              </a:ext>
            </a:extLst>
          </p:cNvPr>
          <p:cNvSpPr>
            <a:spLocks noGrp="1"/>
          </p:cNvSpPr>
          <p:nvPr/>
        </p:nvSpPr>
        <p:spPr>
          <a:xfrm>
            <a:off x="1021556" y="4250531"/>
            <a:ext cx="7650956" cy="5500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Четко слышу — смело пишу!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97C71AA-E00E-486E-99D7-B4F4C707116E}"/>
              </a:ext>
            </a:extLst>
          </p:cNvPr>
          <p:cNvSpPr>
            <a:spLocks noGrp="1"/>
          </p:cNvSpPr>
          <p:nvPr/>
        </p:nvSpPr>
        <p:spPr>
          <a:xfrm>
            <a:off x="1035844" y="3036094"/>
            <a:ext cx="42863" cy="42863"/>
          </a:xfrm>
          <a:prstGeom prst="ellipse">
            <a:avLst/>
          </a:prstGeom>
          <a:solidFill>
            <a:srgbClr val="17384D"/>
          </a:solidFill>
          <a:ln w="0">
            <a:noFill/>
          </a:ln>
        </p:spPr>
      </p:sp>
      <p:sp>
        <p:nvSpPr>
          <p:cNvPr id="13" name="text-248">
            <a:extLst>
              <a:ext uri="{FF2B5EF4-FFF2-40B4-BE49-F238E27FC236}">
                <a16:creationId xmlns:a16="http://schemas.microsoft.com/office/drawing/2014/main" id="{41D12139-E381-4F21-8128-72CF0E94CCC6}"/>
              </a:ext>
            </a:extLst>
          </p:cNvPr>
          <p:cNvSpPr>
            <a:spLocks noGrp="1"/>
          </p:cNvSpPr>
          <p:nvPr/>
        </p:nvSpPr>
        <p:spPr>
          <a:xfrm>
            <a:off x="1185863" y="2907506"/>
            <a:ext cx="7479506" cy="4071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один — много: зуб -&gt; </a:t>
            </a:r>
            <a:r>
              <a:rPr b="1">
                <a:solidFill>
                  <a:srgbClr val="D64E36"/>
                </a:solidFill>
              </a:rPr>
              <a:t>зуБы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15533398-0B1E-429E-BD57-AA73703DD4EA}"/>
              </a:ext>
            </a:extLst>
          </p:cNvPr>
          <p:cNvSpPr>
            <a:spLocks noGrp="1"/>
          </p:cNvSpPr>
          <p:nvPr/>
        </p:nvSpPr>
        <p:spPr>
          <a:xfrm>
            <a:off x="1035844" y="3450431"/>
            <a:ext cx="42863" cy="42863"/>
          </a:xfrm>
          <a:prstGeom prst="ellipse">
            <a:avLst/>
          </a:prstGeom>
          <a:solidFill>
            <a:srgbClr val="17384D"/>
          </a:solidFill>
          <a:ln w="0">
            <a:noFill/>
          </a:ln>
        </p:spPr>
      </p:sp>
      <p:sp>
        <p:nvSpPr>
          <p:cNvPr id="15" name="text-249">
            <a:extLst>
              <a:ext uri="{FF2B5EF4-FFF2-40B4-BE49-F238E27FC236}">
                <a16:creationId xmlns:a16="http://schemas.microsoft.com/office/drawing/2014/main" id="{BBA8FDB5-0147-44BE-B00B-DF9A44C2D773}"/>
              </a:ext>
            </a:extLst>
          </p:cNvPr>
          <p:cNvSpPr>
            <a:spLocks noGrp="1"/>
          </p:cNvSpPr>
          <p:nvPr/>
        </p:nvSpPr>
        <p:spPr>
          <a:xfrm>
            <a:off x="1185863" y="3321844"/>
            <a:ext cx="7479506" cy="4071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назови ласково: лодка -&gt; </a:t>
            </a:r>
            <a:r>
              <a:rPr b="1">
                <a:solidFill>
                  <a:srgbClr val="D64E36"/>
                </a:solidFill>
              </a:rPr>
              <a:t>лоДочка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D4E4AFCE-A352-4DD6-87BD-E49145556C3C}"/>
              </a:ext>
            </a:extLst>
          </p:cNvPr>
          <p:cNvSpPr>
            <a:spLocks noGrp="1"/>
          </p:cNvSpPr>
          <p:nvPr/>
        </p:nvSpPr>
        <p:spPr>
          <a:xfrm>
            <a:off x="1035844" y="3864769"/>
            <a:ext cx="42863" cy="42863"/>
          </a:xfrm>
          <a:prstGeom prst="ellipse">
            <a:avLst/>
          </a:prstGeom>
          <a:solidFill>
            <a:srgbClr val="17384D"/>
          </a:solidFill>
          <a:ln w="0">
            <a:noFill/>
          </a:ln>
        </p:spPr>
      </p:sp>
      <p:sp>
        <p:nvSpPr>
          <p:cNvPr id="17" name="text-250">
            <a:extLst>
              <a:ext uri="{FF2B5EF4-FFF2-40B4-BE49-F238E27FC236}">
                <a16:creationId xmlns:a16="http://schemas.microsoft.com/office/drawing/2014/main" id="{86F79FF5-2C96-4506-B426-06A447F162BC}"/>
              </a:ext>
            </a:extLst>
          </p:cNvPr>
          <p:cNvSpPr>
            <a:spLocks noGrp="1"/>
          </p:cNvSpPr>
          <p:nvPr/>
        </p:nvSpPr>
        <p:spPr>
          <a:xfrm>
            <a:off x="1185863" y="3736181"/>
            <a:ext cx="7479506" cy="4071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подставь «Нет»: глаз -&gt; нет </a:t>
            </a:r>
            <a:r>
              <a:rPr b="1">
                <a:solidFill>
                  <a:srgbClr val="D64E36"/>
                </a:solidFill>
              </a:rPr>
              <a:t>глаЗа</a:t>
            </a:r>
          </a:p>
        </p:txBody>
      </p:sp>
    </p:spTree>
    <p:extLst>
      <p:ext uri="{BB962C8B-B14F-4D97-AF65-F5344CB8AC3E}">
        <p14:creationId xmlns:p14="http://schemas.microsoft.com/office/powerpoint/2010/main" val="2103306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251">
            <a:extLst>
              <a:ext uri="{FF2B5EF4-FFF2-40B4-BE49-F238E27FC236}">
                <a16:creationId xmlns:a16="http://schemas.microsoft.com/office/drawing/2014/main" id="{60CC0D1A-990B-4850-B397-B64BE63478E7}"/>
              </a:ext>
            </a:extLst>
          </p:cNvPr>
          <p:cNvSpPr>
            <a:spLocks noGrp="1"/>
          </p:cNvSpPr>
          <p:nvPr/>
        </p:nvSpPr>
        <p:spPr>
          <a:xfrm>
            <a:off x="400050" y="250031"/>
            <a:ext cx="828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УПРАЖНЕНИЕ 1</a:t>
            </a:r>
          </a:p>
        </p:txBody>
      </p:sp>
      <p:sp>
        <p:nvSpPr>
          <p:cNvPr id="2" name="line-252">
            <a:extLst>
              <a:ext uri="{FF2B5EF4-FFF2-40B4-BE49-F238E27FC236}">
                <a16:creationId xmlns:a16="http://schemas.microsoft.com/office/drawing/2014/main" id="{6FF1C7F7-17AC-4D38-9FDF-2EBEFF85EA11}"/>
              </a:ext>
            </a:extLst>
          </p:cNvPr>
          <p:cNvSpPr>
            <a:spLocks noGrp="1"/>
          </p:cNvSpPr>
          <p:nvPr/>
        </p:nvSpPr>
        <p:spPr>
          <a:xfrm>
            <a:off x="400050" y="4814888"/>
            <a:ext cx="8343900" cy="7144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3" name="text-253">
            <a:extLst>
              <a:ext uri="{FF2B5EF4-FFF2-40B4-BE49-F238E27FC236}">
                <a16:creationId xmlns:a16="http://schemas.microsoft.com/office/drawing/2014/main" id="{07B74D93-86EB-4293-BE91-C09A14B8AAB3}"/>
              </a:ext>
            </a:extLst>
          </p:cNvPr>
          <p:cNvSpPr>
            <a:spLocks noGrp="1"/>
          </p:cNvSpPr>
          <p:nvPr/>
        </p:nvSpPr>
        <p:spPr>
          <a:xfrm>
            <a:off x="7272338" y="4886325"/>
            <a:ext cx="1471613" cy="1928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254">
            <a:extLst>
              <a:ext uri="{FF2B5EF4-FFF2-40B4-BE49-F238E27FC236}">
                <a16:creationId xmlns:a16="http://schemas.microsoft.com/office/drawing/2014/main" id="{0198B16F-17DC-4CD5-B4F8-EB8D01CBCA31}"/>
              </a:ext>
            </a:extLst>
          </p:cNvPr>
          <p:cNvSpPr>
            <a:spLocks noGrp="1"/>
          </p:cNvSpPr>
          <p:nvPr/>
        </p:nvSpPr>
        <p:spPr>
          <a:xfrm>
            <a:off x="400050" y="942975"/>
            <a:ext cx="8343900" cy="7786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19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9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9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9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9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9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9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9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9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9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Задание: Найди в предложениях "шпионов" (слова с орфограммой), </a:t>
            </a:r>
          </a:p>
          <a:p>
            <a:pPr algn="l">
              <a:defRPr sz="196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выпиши их и докажи правильную букву</a:t>
            </a:r>
          </a:p>
        </p:txBody>
      </p:sp>
      <p:sp>
        <p:nvSpPr>
          <p:cNvPr id="5" name="text-255">
            <a:extLst>
              <a:ext uri="{FF2B5EF4-FFF2-40B4-BE49-F238E27FC236}">
                <a16:creationId xmlns:a16="http://schemas.microsoft.com/office/drawing/2014/main" id="{A2050632-437B-4D3D-9638-57DCE78F8598}"/>
              </a:ext>
            </a:extLst>
          </p:cNvPr>
          <p:cNvSpPr>
            <a:spLocks noGrp="1"/>
          </p:cNvSpPr>
          <p:nvPr/>
        </p:nvSpPr>
        <p:spPr>
          <a:xfrm>
            <a:off x="457200" y="2021681"/>
            <a:ext cx="8215313" cy="50006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1. На дереве сидел рыжий ко__.</a:t>
            </a:r>
          </a:p>
        </p:txBody>
      </p:sp>
      <p:sp>
        <p:nvSpPr>
          <p:cNvPr id="6" name="line-256">
            <a:extLst>
              <a:ext uri="{FF2B5EF4-FFF2-40B4-BE49-F238E27FC236}">
                <a16:creationId xmlns:a16="http://schemas.microsoft.com/office/drawing/2014/main" id="{0F039A0A-BDD6-46B4-A692-61297A1FDE07}"/>
              </a:ext>
            </a:extLst>
          </p:cNvPr>
          <p:cNvSpPr>
            <a:spLocks noGrp="1"/>
          </p:cNvSpPr>
          <p:nvPr/>
        </p:nvSpPr>
        <p:spPr>
          <a:xfrm>
            <a:off x="457200" y="2536031"/>
            <a:ext cx="8215313" cy="7144"/>
          </a:xfrm>
          <a:custGeom>
            <a:avLst/>
            <a:gdLst/>
            <a:ahLst/>
            <a:cxnLst/>
            <a:rect l="0" t="0" r="0" b="0"/>
            <a:pathLst>
              <a:path w="10953750" h="9525">
                <a:moveTo>
                  <a:pt x="0" y="0"/>
                </a:moveTo>
                <a:lnTo>
                  <a:pt x="1095375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7" name="text-257">
            <a:extLst>
              <a:ext uri="{FF2B5EF4-FFF2-40B4-BE49-F238E27FC236}">
                <a16:creationId xmlns:a16="http://schemas.microsoft.com/office/drawing/2014/main" id="{BB7168CF-160C-4FA5-A4DB-728BBB7AC790}"/>
              </a:ext>
            </a:extLst>
          </p:cNvPr>
          <p:cNvSpPr>
            <a:spLocks noGrp="1"/>
          </p:cNvSpPr>
          <p:nvPr/>
        </p:nvSpPr>
        <p:spPr>
          <a:xfrm>
            <a:off x="457200" y="2664619"/>
            <a:ext cx="8215313" cy="50006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2. У реки стоял древний ду__.</a:t>
            </a:r>
          </a:p>
        </p:txBody>
      </p:sp>
      <p:sp>
        <p:nvSpPr>
          <p:cNvPr id="8" name="line-258">
            <a:extLst>
              <a:ext uri="{FF2B5EF4-FFF2-40B4-BE49-F238E27FC236}">
                <a16:creationId xmlns:a16="http://schemas.microsoft.com/office/drawing/2014/main" id="{5DDE9A0F-E323-4C11-8326-02ED5DD2850E}"/>
              </a:ext>
            </a:extLst>
          </p:cNvPr>
          <p:cNvSpPr>
            <a:spLocks noGrp="1"/>
          </p:cNvSpPr>
          <p:nvPr/>
        </p:nvSpPr>
        <p:spPr>
          <a:xfrm>
            <a:off x="457200" y="3178969"/>
            <a:ext cx="8215313" cy="7144"/>
          </a:xfrm>
          <a:custGeom>
            <a:avLst/>
            <a:gdLst/>
            <a:ahLst/>
            <a:cxnLst/>
            <a:rect l="0" t="0" r="0" b="0"/>
            <a:pathLst>
              <a:path w="10953750" h="9525">
                <a:moveTo>
                  <a:pt x="0" y="0"/>
                </a:moveTo>
                <a:lnTo>
                  <a:pt x="1095375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9" name="text-259">
            <a:extLst>
              <a:ext uri="{FF2B5EF4-FFF2-40B4-BE49-F238E27FC236}">
                <a16:creationId xmlns:a16="http://schemas.microsoft.com/office/drawing/2014/main" id="{86777C31-F256-46B5-879C-A1E1289B6080}"/>
              </a:ext>
            </a:extLst>
          </p:cNvPr>
          <p:cNvSpPr>
            <a:spLocks noGrp="1"/>
          </p:cNvSpPr>
          <p:nvPr/>
        </p:nvSpPr>
        <p:spPr>
          <a:xfrm>
            <a:off x="457200" y="3307556"/>
            <a:ext cx="8215313" cy="50006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3. По реке плывет пло__.</a:t>
            </a:r>
          </a:p>
        </p:txBody>
      </p:sp>
      <p:sp>
        <p:nvSpPr>
          <p:cNvPr id="10" name="line-260">
            <a:extLst>
              <a:ext uri="{FF2B5EF4-FFF2-40B4-BE49-F238E27FC236}">
                <a16:creationId xmlns:a16="http://schemas.microsoft.com/office/drawing/2014/main" id="{90F33265-E9F4-46CF-9969-E9C23E656020}"/>
              </a:ext>
            </a:extLst>
          </p:cNvPr>
          <p:cNvSpPr>
            <a:spLocks noGrp="1"/>
          </p:cNvSpPr>
          <p:nvPr/>
        </p:nvSpPr>
        <p:spPr>
          <a:xfrm>
            <a:off x="457200" y="3821906"/>
            <a:ext cx="8215313" cy="7144"/>
          </a:xfrm>
          <a:custGeom>
            <a:avLst/>
            <a:gdLst/>
            <a:ahLst/>
            <a:cxnLst/>
            <a:rect l="0" t="0" r="0" b="0"/>
            <a:pathLst>
              <a:path w="10953750" h="9525">
                <a:moveTo>
                  <a:pt x="0" y="0"/>
                </a:moveTo>
                <a:lnTo>
                  <a:pt x="1095375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11" name="text-261">
            <a:extLst>
              <a:ext uri="{FF2B5EF4-FFF2-40B4-BE49-F238E27FC236}">
                <a16:creationId xmlns:a16="http://schemas.microsoft.com/office/drawing/2014/main" id="{26F9FF86-13AA-4FB7-A000-E941B7E5FE9C}"/>
              </a:ext>
            </a:extLst>
          </p:cNvPr>
          <p:cNvSpPr>
            <a:spLocks noGrp="1"/>
          </p:cNvSpPr>
          <p:nvPr/>
        </p:nvSpPr>
        <p:spPr>
          <a:xfrm>
            <a:off x="457200" y="3950494"/>
            <a:ext cx="8215313" cy="50006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19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4. В огороде выросла сладкая морко__ка.</a:t>
            </a:r>
          </a:p>
        </p:txBody>
      </p:sp>
      <p:sp>
        <p:nvSpPr>
          <p:cNvPr id="12" name="line-262">
            <a:extLst>
              <a:ext uri="{FF2B5EF4-FFF2-40B4-BE49-F238E27FC236}">
                <a16:creationId xmlns:a16="http://schemas.microsoft.com/office/drawing/2014/main" id="{00A701C6-F3A0-489D-AC21-94C3B57A0282}"/>
              </a:ext>
            </a:extLst>
          </p:cNvPr>
          <p:cNvSpPr>
            <a:spLocks noGrp="1"/>
          </p:cNvSpPr>
          <p:nvPr/>
        </p:nvSpPr>
        <p:spPr>
          <a:xfrm>
            <a:off x="457200" y="4464844"/>
            <a:ext cx="8215313" cy="7144"/>
          </a:xfrm>
          <a:custGeom>
            <a:avLst/>
            <a:gdLst/>
            <a:ahLst/>
            <a:cxnLst/>
            <a:rect l="0" t="0" r="0" b="0"/>
            <a:pathLst>
              <a:path w="10953750" h="9525">
                <a:moveTo>
                  <a:pt x="0" y="0"/>
                </a:moveTo>
                <a:lnTo>
                  <a:pt x="1095375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</p:spTree>
    <p:extLst>
      <p:ext uri="{BB962C8B-B14F-4D97-AF65-F5344CB8AC3E}">
        <p14:creationId xmlns:p14="http://schemas.microsoft.com/office/powerpoint/2010/main" val="894057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263">
            <a:extLst>
              <a:ext uri="{FF2B5EF4-FFF2-40B4-BE49-F238E27FC236}">
                <a16:creationId xmlns:a16="http://schemas.microsoft.com/office/drawing/2014/main" id="{F136039D-9825-48EF-B18D-153EFEB56A22}"/>
              </a:ext>
            </a:extLst>
          </p:cNvPr>
          <p:cNvSpPr>
            <a:spLocks noGrp="1"/>
          </p:cNvSpPr>
          <p:nvPr/>
        </p:nvSpPr>
        <p:spPr>
          <a:xfrm>
            <a:off x="400050" y="250031"/>
            <a:ext cx="828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УПРАЖНЕНИЕ 1</a:t>
            </a:r>
          </a:p>
        </p:txBody>
      </p:sp>
      <p:sp>
        <p:nvSpPr>
          <p:cNvPr id="2" name="line-264">
            <a:extLst>
              <a:ext uri="{FF2B5EF4-FFF2-40B4-BE49-F238E27FC236}">
                <a16:creationId xmlns:a16="http://schemas.microsoft.com/office/drawing/2014/main" id="{B3B13164-B60E-4BE5-9BF4-577993E52CD1}"/>
              </a:ext>
            </a:extLst>
          </p:cNvPr>
          <p:cNvSpPr>
            <a:spLocks noGrp="1"/>
          </p:cNvSpPr>
          <p:nvPr/>
        </p:nvSpPr>
        <p:spPr>
          <a:xfrm>
            <a:off x="400050" y="4814888"/>
            <a:ext cx="8343900" cy="7144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3" name="text-265">
            <a:extLst>
              <a:ext uri="{FF2B5EF4-FFF2-40B4-BE49-F238E27FC236}">
                <a16:creationId xmlns:a16="http://schemas.microsoft.com/office/drawing/2014/main" id="{E11DF0FC-8ED8-4147-8D65-864EA5C64F6B}"/>
              </a:ext>
            </a:extLst>
          </p:cNvPr>
          <p:cNvSpPr>
            <a:spLocks noGrp="1"/>
          </p:cNvSpPr>
          <p:nvPr/>
        </p:nvSpPr>
        <p:spPr>
          <a:xfrm>
            <a:off x="7272338" y="4886325"/>
            <a:ext cx="1471613" cy="1928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266">
            <a:extLst>
              <a:ext uri="{FF2B5EF4-FFF2-40B4-BE49-F238E27FC236}">
                <a16:creationId xmlns:a16="http://schemas.microsoft.com/office/drawing/2014/main" id="{0558616C-97EF-4D3A-92A5-49BF53253A71}"/>
              </a:ext>
            </a:extLst>
          </p:cNvPr>
          <p:cNvSpPr>
            <a:spLocks noGrp="1"/>
          </p:cNvSpPr>
          <p:nvPr/>
        </p:nvSpPr>
        <p:spPr>
          <a:xfrm>
            <a:off x="400050" y="907256"/>
            <a:ext cx="8343900" cy="4357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defPPr>
            <a:lvl1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pPr>
            <a:r>
              <a:t>Проверь себя</a:t>
            </a:r>
          </a:p>
        </p:txBody>
      </p:sp>
      <p:sp>
        <p:nvSpPr>
          <p:cNvPr id="5" name="surface-267">
            <a:extLst>
              <a:ext uri="{FF2B5EF4-FFF2-40B4-BE49-F238E27FC236}">
                <a16:creationId xmlns:a16="http://schemas.microsoft.com/office/drawing/2014/main" id="{1CFFBDA0-FC57-4AF3-8471-88F4445A0D87}"/>
              </a:ext>
            </a:extLst>
          </p:cNvPr>
          <p:cNvSpPr>
            <a:spLocks noGrp="1"/>
          </p:cNvSpPr>
          <p:nvPr/>
        </p:nvSpPr>
        <p:spPr>
          <a:xfrm>
            <a:off x="400050" y="1528763"/>
            <a:ext cx="8343900" cy="650081"/>
          </a:xfrm>
          <a:prstGeom prst="roundRect">
            <a:avLst>
              <a:gd name="adj" fmla="val 16484"/>
            </a:avLst>
          </a:prstGeom>
          <a:solidFill>
            <a:srgbClr val="E3EFEB"/>
          </a:solidFill>
          <a:ln w="0">
            <a:noFill/>
          </a:ln>
        </p:spPr>
      </p:sp>
      <p:sp>
        <p:nvSpPr>
          <p:cNvPr id="6" name="text-268">
            <a:extLst>
              <a:ext uri="{FF2B5EF4-FFF2-40B4-BE49-F238E27FC236}">
                <a16:creationId xmlns:a16="http://schemas.microsoft.com/office/drawing/2014/main" id="{7928498B-4330-4187-B62A-A962AAC3850E}"/>
              </a:ext>
            </a:extLst>
          </p:cNvPr>
          <p:cNvSpPr>
            <a:spLocks noGrp="1"/>
          </p:cNvSpPr>
          <p:nvPr/>
        </p:nvSpPr>
        <p:spPr>
          <a:xfrm>
            <a:off x="564356" y="1650206"/>
            <a:ext cx="8008144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1. На дереве сидел рыжий ко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 → ко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ы</a:t>
            </a:r>
          </a:p>
        </p:txBody>
      </p:sp>
      <p:sp>
        <p:nvSpPr>
          <p:cNvPr id="7" name="surface-269">
            <a:extLst>
              <a:ext uri="{FF2B5EF4-FFF2-40B4-BE49-F238E27FC236}">
                <a16:creationId xmlns:a16="http://schemas.microsoft.com/office/drawing/2014/main" id="{31970B6D-4526-4E37-AF0F-D158173718F5}"/>
              </a:ext>
            </a:extLst>
          </p:cNvPr>
          <p:cNvSpPr>
            <a:spLocks noGrp="1"/>
          </p:cNvSpPr>
          <p:nvPr/>
        </p:nvSpPr>
        <p:spPr>
          <a:xfrm>
            <a:off x="400050" y="2293144"/>
            <a:ext cx="8343900" cy="650081"/>
          </a:xfrm>
          <a:prstGeom prst="roundRect">
            <a:avLst>
              <a:gd name="adj" fmla="val 16484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8" name="text-270">
            <a:extLst>
              <a:ext uri="{FF2B5EF4-FFF2-40B4-BE49-F238E27FC236}">
                <a16:creationId xmlns:a16="http://schemas.microsoft.com/office/drawing/2014/main" id="{39C80D6F-85DF-43D5-9077-8D8982C1B268}"/>
              </a:ext>
            </a:extLst>
          </p:cNvPr>
          <p:cNvSpPr>
            <a:spLocks noGrp="1"/>
          </p:cNvSpPr>
          <p:nvPr/>
        </p:nvSpPr>
        <p:spPr>
          <a:xfrm>
            <a:off x="564356" y="2414588"/>
            <a:ext cx="8008144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2. У реки стоял древний ду</a:t>
            </a:r>
            <a:r>
              <a:rPr b="1" u="sng">
                <a:solidFill>
                  <a:srgbClr val="D64E36"/>
                </a:solidFill>
              </a:rPr>
              <a:t>Б</a:t>
            </a:r>
            <a:r>
              <a:t> → ду</a:t>
            </a:r>
            <a:r>
              <a:rPr b="1" u="sng">
                <a:solidFill>
                  <a:srgbClr val="D64E36"/>
                </a:solidFill>
              </a:rPr>
              <a:t>Б</a:t>
            </a:r>
            <a:r>
              <a:t>ы</a:t>
            </a:r>
          </a:p>
        </p:txBody>
      </p:sp>
      <p:sp>
        <p:nvSpPr>
          <p:cNvPr id="9" name="surface-271">
            <a:extLst>
              <a:ext uri="{FF2B5EF4-FFF2-40B4-BE49-F238E27FC236}">
                <a16:creationId xmlns:a16="http://schemas.microsoft.com/office/drawing/2014/main" id="{0C1D65F6-4CD1-4023-AEAE-2C8FE334605F}"/>
              </a:ext>
            </a:extLst>
          </p:cNvPr>
          <p:cNvSpPr>
            <a:spLocks noGrp="1"/>
          </p:cNvSpPr>
          <p:nvPr/>
        </p:nvSpPr>
        <p:spPr>
          <a:xfrm>
            <a:off x="400050" y="3057525"/>
            <a:ext cx="8343900" cy="650081"/>
          </a:xfrm>
          <a:prstGeom prst="roundRect">
            <a:avLst>
              <a:gd name="adj" fmla="val 16484"/>
            </a:avLst>
          </a:prstGeom>
          <a:solidFill>
            <a:srgbClr val="E3EFEB"/>
          </a:solidFill>
          <a:ln w="0">
            <a:noFill/>
          </a:ln>
        </p:spPr>
      </p:sp>
      <p:sp>
        <p:nvSpPr>
          <p:cNvPr id="10" name="text-272">
            <a:extLst>
              <a:ext uri="{FF2B5EF4-FFF2-40B4-BE49-F238E27FC236}">
                <a16:creationId xmlns:a16="http://schemas.microsoft.com/office/drawing/2014/main" id="{22AF09BD-AFFB-4495-A0E3-655284A96EAF}"/>
              </a:ext>
            </a:extLst>
          </p:cNvPr>
          <p:cNvSpPr>
            <a:spLocks noGrp="1"/>
          </p:cNvSpPr>
          <p:nvPr/>
        </p:nvSpPr>
        <p:spPr>
          <a:xfrm>
            <a:off x="564356" y="3178969"/>
            <a:ext cx="8008144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3. По реке плывет пло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 → пло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ы</a:t>
            </a:r>
          </a:p>
        </p:txBody>
      </p:sp>
      <p:sp>
        <p:nvSpPr>
          <p:cNvPr id="11" name="surface-273">
            <a:extLst>
              <a:ext uri="{FF2B5EF4-FFF2-40B4-BE49-F238E27FC236}">
                <a16:creationId xmlns:a16="http://schemas.microsoft.com/office/drawing/2014/main" id="{90DF90F2-5699-458F-9EC1-0B77ED7E8542}"/>
              </a:ext>
            </a:extLst>
          </p:cNvPr>
          <p:cNvSpPr>
            <a:spLocks noGrp="1"/>
          </p:cNvSpPr>
          <p:nvPr/>
        </p:nvSpPr>
        <p:spPr>
          <a:xfrm>
            <a:off x="400050" y="3821906"/>
            <a:ext cx="8343900" cy="650081"/>
          </a:xfrm>
          <a:prstGeom prst="roundRect">
            <a:avLst>
              <a:gd name="adj" fmla="val 16484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12" name="text-274">
            <a:extLst>
              <a:ext uri="{FF2B5EF4-FFF2-40B4-BE49-F238E27FC236}">
                <a16:creationId xmlns:a16="http://schemas.microsoft.com/office/drawing/2014/main" id="{A831D05D-B53A-412A-B42B-05F1601DACD2}"/>
              </a:ext>
            </a:extLst>
          </p:cNvPr>
          <p:cNvSpPr>
            <a:spLocks noGrp="1"/>
          </p:cNvSpPr>
          <p:nvPr/>
        </p:nvSpPr>
        <p:spPr>
          <a:xfrm>
            <a:off x="564356" y="3943350"/>
            <a:ext cx="8008144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94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4. В огороде выросла сладкая морко</a:t>
            </a:r>
            <a:r>
              <a:rPr b="1" u="sng">
                <a:solidFill>
                  <a:srgbClr val="D64E36"/>
                </a:solidFill>
              </a:rPr>
              <a:t>В</a:t>
            </a:r>
            <a:r>
              <a:t>ка → морко</a:t>
            </a:r>
            <a:r>
              <a:rPr b="1" u="sng">
                <a:solidFill>
                  <a:srgbClr val="D64E36"/>
                </a:solidFill>
              </a:rPr>
              <a:t>В</a:t>
            </a:r>
            <a:r>
              <a:t>очка</a:t>
            </a:r>
          </a:p>
        </p:txBody>
      </p:sp>
    </p:spTree>
    <p:extLst>
      <p:ext uri="{BB962C8B-B14F-4D97-AF65-F5344CB8AC3E}">
        <p14:creationId xmlns:p14="http://schemas.microsoft.com/office/powerpoint/2010/main" val="1455737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275">
            <a:extLst>
              <a:ext uri="{FF2B5EF4-FFF2-40B4-BE49-F238E27FC236}">
                <a16:creationId xmlns:a16="http://schemas.microsoft.com/office/drawing/2014/main" id="{671321BA-5988-404B-9432-D36990A39102}"/>
              </a:ext>
            </a:extLst>
          </p:cNvPr>
          <p:cNvSpPr>
            <a:spLocks noGrp="1"/>
          </p:cNvSpPr>
          <p:nvPr/>
        </p:nvSpPr>
        <p:spPr>
          <a:xfrm>
            <a:off x="400050" y="250031"/>
            <a:ext cx="828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УПРАЖНЕНИЕ 2</a:t>
            </a:r>
          </a:p>
        </p:txBody>
      </p:sp>
      <p:sp>
        <p:nvSpPr>
          <p:cNvPr id="2" name="line-276">
            <a:extLst>
              <a:ext uri="{FF2B5EF4-FFF2-40B4-BE49-F238E27FC236}">
                <a16:creationId xmlns:a16="http://schemas.microsoft.com/office/drawing/2014/main" id="{139208B9-B231-489A-8B91-2D0134A27E39}"/>
              </a:ext>
            </a:extLst>
          </p:cNvPr>
          <p:cNvSpPr>
            <a:spLocks noGrp="1"/>
          </p:cNvSpPr>
          <p:nvPr/>
        </p:nvSpPr>
        <p:spPr>
          <a:xfrm>
            <a:off x="400050" y="4814888"/>
            <a:ext cx="8343900" cy="7144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3" name="text-277">
            <a:extLst>
              <a:ext uri="{FF2B5EF4-FFF2-40B4-BE49-F238E27FC236}">
                <a16:creationId xmlns:a16="http://schemas.microsoft.com/office/drawing/2014/main" id="{CF14DFC9-4255-42BB-9D9F-5D8377906B23}"/>
              </a:ext>
            </a:extLst>
          </p:cNvPr>
          <p:cNvSpPr>
            <a:spLocks noGrp="1"/>
          </p:cNvSpPr>
          <p:nvPr/>
        </p:nvSpPr>
        <p:spPr>
          <a:xfrm>
            <a:off x="7272338" y="4886325"/>
            <a:ext cx="1471613" cy="1928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278">
            <a:extLst>
              <a:ext uri="{FF2B5EF4-FFF2-40B4-BE49-F238E27FC236}">
                <a16:creationId xmlns:a16="http://schemas.microsoft.com/office/drawing/2014/main" id="{1C658539-A038-48D5-AE82-7E866B550078}"/>
              </a:ext>
            </a:extLst>
          </p:cNvPr>
          <p:cNvSpPr>
            <a:spLocks noGrp="1"/>
          </p:cNvSpPr>
          <p:nvPr/>
        </p:nvSpPr>
        <p:spPr>
          <a:xfrm>
            <a:off x="400050" y="900113"/>
            <a:ext cx="8343900" cy="10072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13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1913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913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913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913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913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913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913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913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913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913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Задание: Ученик потерял буквы в словах; помоги ему восстановить текст, но будь внимателен: в некоторых словах есть «ловушки»; спиши текст, вставляя буквы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989EB2-4BCE-45F1-812D-3DC937A567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259" b="9259"/>
          <a:stretch>
            <a:fillRect/>
          </a:stretch>
        </p:blipFill>
        <p:spPr>
          <a:xfrm>
            <a:off x="6686550" y="2085975"/>
            <a:ext cx="2057400" cy="2514600"/>
          </a:xfrm>
          <a:prstGeom prst="roundRect">
            <a:avLst>
              <a:gd name="adj" fmla="val 6944"/>
            </a:avLst>
          </a:prstGeom>
        </p:spPr>
      </p:pic>
      <p:sp>
        <p:nvSpPr>
          <p:cNvPr id="6" name="text-279">
            <a:extLst>
              <a:ext uri="{FF2B5EF4-FFF2-40B4-BE49-F238E27FC236}">
                <a16:creationId xmlns:a16="http://schemas.microsoft.com/office/drawing/2014/main" id="{79091919-AE51-4576-8357-18DAA709068B}"/>
              </a:ext>
            </a:extLst>
          </p:cNvPr>
          <p:cNvSpPr>
            <a:spLocks noGrp="1"/>
          </p:cNvSpPr>
          <p:nvPr/>
        </p:nvSpPr>
        <p:spPr>
          <a:xfrm>
            <a:off x="400050" y="2157413"/>
            <a:ext cx="5936456" cy="2371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Наступила осень. Лёгкий холо_ сковал лужи. Малы_ надел тёплую куртку и повязал шар_. Под ногами шуршит сухая листва. Вдруг он услышал ре_кий звук. Это упала ветка.</a:t>
            </a:r>
          </a:p>
        </p:txBody>
      </p:sp>
    </p:spTree>
    <p:extLst>
      <p:ext uri="{BB962C8B-B14F-4D97-AF65-F5344CB8AC3E}">
        <p14:creationId xmlns:p14="http://schemas.microsoft.com/office/powerpoint/2010/main" val="764256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280">
            <a:extLst>
              <a:ext uri="{FF2B5EF4-FFF2-40B4-BE49-F238E27FC236}">
                <a16:creationId xmlns:a16="http://schemas.microsoft.com/office/drawing/2014/main" id="{2C414E68-4A30-4E58-899C-EDE56E6A2FC6}"/>
              </a:ext>
            </a:extLst>
          </p:cNvPr>
          <p:cNvSpPr>
            <a:spLocks noGrp="1"/>
          </p:cNvSpPr>
          <p:nvPr/>
        </p:nvSpPr>
        <p:spPr>
          <a:xfrm>
            <a:off x="400050" y="250031"/>
            <a:ext cx="828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94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УПРАЖНЕНИЕ 2</a:t>
            </a:r>
          </a:p>
        </p:txBody>
      </p:sp>
      <p:sp>
        <p:nvSpPr>
          <p:cNvPr id="2" name="line-281">
            <a:extLst>
              <a:ext uri="{FF2B5EF4-FFF2-40B4-BE49-F238E27FC236}">
                <a16:creationId xmlns:a16="http://schemas.microsoft.com/office/drawing/2014/main" id="{325DBCC1-7E1C-4069-815F-DB83E2405357}"/>
              </a:ext>
            </a:extLst>
          </p:cNvPr>
          <p:cNvSpPr>
            <a:spLocks noGrp="1"/>
          </p:cNvSpPr>
          <p:nvPr/>
        </p:nvSpPr>
        <p:spPr>
          <a:xfrm>
            <a:off x="400050" y="4814888"/>
            <a:ext cx="8343900" cy="7144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3" name="text-282">
            <a:extLst>
              <a:ext uri="{FF2B5EF4-FFF2-40B4-BE49-F238E27FC236}">
                <a16:creationId xmlns:a16="http://schemas.microsoft.com/office/drawing/2014/main" id="{5F6FD22B-DCB7-4196-BC94-E0E66EC3A81F}"/>
              </a:ext>
            </a:extLst>
          </p:cNvPr>
          <p:cNvSpPr>
            <a:spLocks noGrp="1"/>
          </p:cNvSpPr>
          <p:nvPr/>
        </p:nvSpPr>
        <p:spPr>
          <a:xfrm>
            <a:off x="7272338" y="4886325"/>
            <a:ext cx="1471613" cy="1928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283">
            <a:extLst>
              <a:ext uri="{FF2B5EF4-FFF2-40B4-BE49-F238E27FC236}">
                <a16:creationId xmlns:a16="http://schemas.microsoft.com/office/drawing/2014/main" id="{24698764-D1AE-4A62-A6B8-21607F74ACC5}"/>
              </a:ext>
            </a:extLst>
          </p:cNvPr>
          <p:cNvSpPr>
            <a:spLocks noGrp="1"/>
          </p:cNvSpPr>
          <p:nvPr/>
        </p:nvSpPr>
        <p:spPr>
          <a:xfrm>
            <a:off x="400050" y="928688"/>
            <a:ext cx="8343900" cy="4357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defPPr>
            <a:lvl1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25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pPr>
            <a:r>
              <a:t>Проверь себя</a:t>
            </a:r>
          </a:p>
        </p:txBody>
      </p:sp>
      <p:sp>
        <p:nvSpPr>
          <p:cNvPr id="5" name="surface-284">
            <a:extLst>
              <a:ext uri="{FF2B5EF4-FFF2-40B4-BE49-F238E27FC236}">
                <a16:creationId xmlns:a16="http://schemas.microsoft.com/office/drawing/2014/main" id="{2C80B4A8-6CF9-48B9-8D54-BF53DBEB3A77}"/>
              </a:ext>
            </a:extLst>
          </p:cNvPr>
          <p:cNvSpPr>
            <a:spLocks noGrp="1"/>
          </p:cNvSpPr>
          <p:nvPr/>
        </p:nvSpPr>
        <p:spPr>
          <a:xfrm>
            <a:off x="400050" y="1585913"/>
            <a:ext cx="8343900" cy="2914650"/>
          </a:xfrm>
          <a:prstGeom prst="roundRect">
            <a:avLst>
              <a:gd name="adj" fmla="val 4902"/>
            </a:avLst>
          </a:prstGeom>
          <a:solidFill>
            <a:srgbClr val="FFFFFF"/>
          </a:solidFill>
          <a:ln w="7144">
            <a:solidFill>
              <a:srgbClr val="CFD9D5"/>
            </a:solidFill>
          </a:ln>
        </p:spPr>
      </p:sp>
      <p:sp>
        <p:nvSpPr>
          <p:cNvPr id="6" name="text-285">
            <a:extLst>
              <a:ext uri="{FF2B5EF4-FFF2-40B4-BE49-F238E27FC236}">
                <a16:creationId xmlns:a16="http://schemas.microsoft.com/office/drawing/2014/main" id="{EEEE7ED3-B902-4505-B819-BF054B9A67A3}"/>
              </a:ext>
            </a:extLst>
          </p:cNvPr>
          <p:cNvSpPr>
            <a:spLocks noGrp="1"/>
          </p:cNvSpPr>
          <p:nvPr/>
        </p:nvSpPr>
        <p:spPr>
          <a:xfrm>
            <a:off x="628650" y="1807369"/>
            <a:ext cx="7886700" cy="255746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Наступила осень. Лёгкий холо</a:t>
            </a:r>
            <a:r>
              <a:rPr b="1" u="sng">
                <a:solidFill>
                  <a:srgbClr val="D64E36"/>
                </a:solidFill>
              </a:rPr>
              <a:t>Д</a:t>
            </a:r>
            <a:r>
              <a:t> (холо</a:t>
            </a:r>
            <a:r>
              <a:rPr b="1" u="sng">
                <a:solidFill>
                  <a:srgbClr val="D64E36"/>
                </a:solidFill>
              </a:rPr>
              <a:t>Д</a:t>
            </a:r>
            <a:r>
              <a:t>а) сковал лужи. Малы</a:t>
            </a:r>
            <a:r>
              <a:rPr b="1" u="sng">
                <a:solidFill>
                  <a:srgbClr val="D64E36"/>
                </a:solidFill>
              </a:rPr>
              <a:t>Ш</a:t>
            </a:r>
            <a:r>
              <a:t> (малы</a:t>
            </a:r>
            <a:r>
              <a:rPr b="1" u="sng">
                <a:solidFill>
                  <a:srgbClr val="D64E36"/>
                </a:solidFill>
              </a:rPr>
              <a:t>Ш</a:t>
            </a:r>
            <a:r>
              <a:t>и) надел тёплую куртку и повязал шар</a:t>
            </a:r>
            <a:r>
              <a:rPr b="1" u="sng">
                <a:solidFill>
                  <a:srgbClr val="D64E36"/>
                </a:solidFill>
              </a:rPr>
              <a:t>Ф</a:t>
            </a:r>
            <a:r>
              <a:t> (шар</a:t>
            </a:r>
            <a:r>
              <a:rPr b="1" u="sng">
                <a:solidFill>
                  <a:srgbClr val="D64E36"/>
                </a:solidFill>
              </a:rPr>
              <a:t>Ф</a:t>
            </a:r>
            <a:r>
              <a:t>ы). Под ногами шуршит сухая листва. Вдруг он услышал ре</a:t>
            </a:r>
            <a:r>
              <a:rPr b="1" u="sng">
                <a:solidFill>
                  <a:srgbClr val="D64E36"/>
                </a:solidFill>
              </a:rPr>
              <a:t>З</a:t>
            </a:r>
            <a:r>
              <a:t>кий (ре</a:t>
            </a:r>
            <a:r>
              <a:rPr b="1" u="sng">
                <a:solidFill>
                  <a:srgbClr val="D64E36"/>
                </a:solidFill>
              </a:rPr>
              <a:t>З</a:t>
            </a:r>
            <a:r>
              <a:t>ок) звук. Это упала ветка.</a:t>
            </a:r>
          </a:p>
        </p:txBody>
      </p:sp>
    </p:spTree>
    <p:extLst>
      <p:ext uri="{BB962C8B-B14F-4D97-AF65-F5344CB8AC3E}">
        <p14:creationId xmlns:p14="http://schemas.microsoft.com/office/powerpoint/2010/main" val="294793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286">
            <a:extLst>
              <a:ext uri="{FF2B5EF4-FFF2-40B4-BE49-F238E27FC236}">
                <a16:creationId xmlns:a16="http://schemas.microsoft.com/office/drawing/2014/main" id="{BB5C55AD-711A-4450-96F8-4573619FE391}"/>
              </a:ext>
            </a:extLst>
          </p:cNvPr>
          <p:cNvSpPr>
            <a:spLocks noGrp="1"/>
          </p:cNvSpPr>
          <p:nvPr/>
        </p:nvSpPr>
        <p:spPr>
          <a:xfrm>
            <a:off x="400050" y="250031"/>
            <a:ext cx="828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31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31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31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31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31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31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31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31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31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31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31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ИТОГ УРОКА И ДОМАШНЕЕ ЗАДАНИЕ</a:t>
            </a:r>
          </a:p>
        </p:txBody>
      </p:sp>
      <p:sp>
        <p:nvSpPr>
          <p:cNvPr id="2" name="line-287">
            <a:extLst>
              <a:ext uri="{FF2B5EF4-FFF2-40B4-BE49-F238E27FC236}">
                <a16:creationId xmlns:a16="http://schemas.microsoft.com/office/drawing/2014/main" id="{2D25884F-AAC9-4FB9-8E9F-23D4605322AA}"/>
              </a:ext>
            </a:extLst>
          </p:cNvPr>
          <p:cNvSpPr>
            <a:spLocks noGrp="1"/>
          </p:cNvSpPr>
          <p:nvPr/>
        </p:nvSpPr>
        <p:spPr>
          <a:xfrm>
            <a:off x="400050" y="4814888"/>
            <a:ext cx="8343900" cy="7144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3" name="text-288">
            <a:extLst>
              <a:ext uri="{FF2B5EF4-FFF2-40B4-BE49-F238E27FC236}">
                <a16:creationId xmlns:a16="http://schemas.microsoft.com/office/drawing/2014/main" id="{31EF3117-4B39-444A-85A6-76C5E622E076}"/>
              </a:ext>
            </a:extLst>
          </p:cNvPr>
          <p:cNvSpPr>
            <a:spLocks noGrp="1"/>
          </p:cNvSpPr>
          <p:nvPr/>
        </p:nvSpPr>
        <p:spPr>
          <a:xfrm>
            <a:off x="7272338" y="4886325"/>
            <a:ext cx="1471613" cy="1928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289">
            <a:extLst>
              <a:ext uri="{FF2B5EF4-FFF2-40B4-BE49-F238E27FC236}">
                <a16:creationId xmlns:a16="http://schemas.microsoft.com/office/drawing/2014/main" id="{ADA8E295-D0F5-431B-86E4-6CABF5E90947}"/>
              </a:ext>
            </a:extLst>
          </p:cNvPr>
          <p:cNvSpPr>
            <a:spLocks noGrp="1"/>
          </p:cNvSpPr>
          <p:nvPr/>
        </p:nvSpPr>
        <p:spPr>
          <a:xfrm>
            <a:off x="400050" y="1028700"/>
            <a:ext cx="4822031" cy="82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1. С какой проблемой мы сегодня столкнулись?</a:t>
            </a:r>
          </a:p>
        </p:txBody>
      </p:sp>
      <p:sp>
        <p:nvSpPr>
          <p:cNvPr id="5" name="text-290">
            <a:extLst>
              <a:ext uri="{FF2B5EF4-FFF2-40B4-BE49-F238E27FC236}">
                <a16:creationId xmlns:a16="http://schemas.microsoft.com/office/drawing/2014/main" id="{28210D99-B962-412D-83DA-BA93FF4293C4}"/>
              </a:ext>
            </a:extLst>
          </p:cNvPr>
          <p:cNvSpPr>
            <a:spLocks noGrp="1"/>
          </p:cNvSpPr>
          <p:nvPr/>
        </p:nvSpPr>
        <p:spPr>
          <a:xfrm>
            <a:off x="400050" y="1935956"/>
            <a:ext cx="4822031" cy="82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2. Почему нельзя доверять слуху, когда пишешь согласные?</a:t>
            </a:r>
          </a:p>
        </p:txBody>
      </p:sp>
      <p:sp>
        <p:nvSpPr>
          <p:cNvPr id="6" name="text-291">
            <a:extLst>
              <a:ext uri="{FF2B5EF4-FFF2-40B4-BE49-F238E27FC236}">
                <a16:creationId xmlns:a16="http://schemas.microsoft.com/office/drawing/2014/main" id="{13403DC4-FDDD-47AD-88BC-31EDE590C79F}"/>
              </a:ext>
            </a:extLst>
          </p:cNvPr>
          <p:cNvSpPr>
            <a:spLocks noGrp="1"/>
          </p:cNvSpPr>
          <p:nvPr/>
        </p:nvSpPr>
        <p:spPr>
          <a:xfrm>
            <a:off x="400050" y="2843213"/>
            <a:ext cx="4822031" cy="82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081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3. Какое "волшебное средство" помогает проверить букву?</a:t>
            </a:r>
          </a:p>
        </p:txBody>
      </p:sp>
      <p:sp>
        <p:nvSpPr>
          <p:cNvPr id="7" name="surface-292">
            <a:extLst>
              <a:ext uri="{FF2B5EF4-FFF2-40B4-BE49-F238E27FC236}">
                <a16:creationId xmlns:a16="http://schemas.microsoft.com/office/drawing/2014/main" id="{12F60C2A-D5EC-4927-B5F1-0DEC50A5C617}"/>
              </a:ext>
            </a:extLst>
          </p:cNvPr>
          <p:cNvSpPr>
            <a:spLocks noGrp="1"/>
          </p:cNvSpPr>
          <p:nvPr/>
        </p:nvSpPr>
        <p:spPr>
          <a:xfrm>
            <a:off x="5572125" y="1014413"/>
            <a:ext cx="3171825" cy="2850356"/>
          </a:xfrm>
          <a:prstGeom prst="roundRect">
            <a:avLst>
              <a:gd name="adj" fmla="val 5013"/>
            </a:avLst>
          </a:prstGeom>
          <a:solidFill>
            <a:srgbClr val="E3EFEB"/>
          </a:solidFill>
          <a:ln w="0">
            <a:noFill/>
          </a:ln>
        </p:spPr>
      </p:sp>
      <p:sp>
        <p:nvSpPr>
          <p:cNvPr id="8" name="text-293">
            <a:extLst>
              <a:ext uri="{FF2B5EF4-FFF2-40B4-BE49-F238E27FC236}">
                <a16:creationId xmlns:a16="http://schemas.microsoft.com/office/drawing/2014/main" id="{5F088EB0-EA6F-444C-AFB8-7C2FBF360BA6}"/>
              </a:ext>
            </a:extLst>
          </p:cNvPr>
          <p:cNvSpPr>
            <a:spLocks noGrp="1"/>
          </p:cNvSpPr>
          <p:nvPr/>
        </p:nvSpPr>
        <p:spPr>
          <a:xfrm>
            <a:off x="5786438" y="1214438"/>
            <a:ext cx="2743200" cy="2428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Домашнее задание:</a:t>
            </a:r>
          </a:p>
          <a:p>
            <a: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1. Выучить правило наизусть.</a:t>
            </a:r>
          </a:p>
          <a:p>
            <a:pPr algn="l">
              <a:defRPr sz="20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2. Выполнить упражнение (по учебнику).</a:t>
            </a:r>
          </a:p>
        </p:txBody>
      </p:sp>
      <p:sp>
        <p:nvSpPr>
          <p:cNvPr id="9" name="surface-294">
            <a:extLst>
              <a:ext uri="{FF2B5EF4-FFF2-40B4-BE49-F238E27FC236}">
                <a16:creationId xmlns:a16="http://schemas.microsoft.com/office/drawing/2014/main" id="{FC01C6CC-86C3-485C-A8C4-CC14B3D8037C}"/>
              </a:ext>
            </a:extLst>
          </p:cNvPr>
          <p:cNvSpPr>
            <a:spLocks noGrp="1"/>
          </p:cNvSpPr>
          <p:nvPr/>
        </p:nvSpPr>
        <p:spPr>
          <a:xfrm>
            <a:off x="400050" y="4043363"/>
            <a:ext cx="8343900" cy="592931"/>
          </a:xfrm>
          <a:prstGeom prst="roundRect">
            <a:avLst>
              <a:gd name="adj" fmla="val 19277"/>
            </a:avLst>
          </a:prstGeom>
          <a:solidFill>
            <a:srgbClr val="17384D"/>
          </a:solidFill>
          <a:ln w="0">
            <a:noFill/>
          </a:ln>
        </p:spPr>
      </p:sp>
      <p:sp>
        <p:nvSpPr>
          <p:cNvPr id="10" name="text-295">
            <a:extLst>
              <a:ext uri="{FF2B5EF4-FFF2-40B4-BE49-F238E27FC236}">
                <a16:creationId xmlns:a16="http://schemas.microsoft.com/office/drawing/2014/main" id="{DD55394E-381D-46E9-8674-F6B15D042A69}"/>
              </a:ext>
            </a:extLst>
          </p:cNvPr>
          <p:cNvSpPr>
            <a:spLocks noGrp="1"/>
          </p:cNvSpPr>
          <p:nvPr/>
        </p:nvSpPr>
        <p:spPr>
          <a:xfrm>
            <a:off x="564356" y="4171950"/>
            <a:ext cx="8015288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969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 algn="ctr">
              <a:defRPr sz="1969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algn="ctr">
              <a:defRPr sz="1969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 algn="ctr">
              <a:defRPr sz="1969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 algn="ctr">
              <a:defRPr sz="1969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 algn="ctr">
              <a:defRPr sz="1969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 algn="ctr">
              <a:defRPr sz="1969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 algn="ctr">
              <a:defRPr sz="1969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 algn="ctr">
              <a:defRPr sz="1969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 algn="ctr">
              <a:defRPr sz="1969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 sz="1969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t>«Сомневаешься в согласном — зови на помощь гласный!»</a:t>
            </a:r>
          </a:p>
        </p:txBody>
      </p:sp>
    </p:spTree>
    <p:extLst>
      <p:ext uri="{BB962C8B-B14F-4D97-AF65-F5344CB8AC3E}">
        <p14:creationId xmlns:p14="http://schemas.microsoft.com/office/powerpoint/2010/main" val="509663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296">
            <a:extLst>
              <a:ext uri="{FF2B5EF4-FFF2-40B4-BE49-F238E27FC236}">
                <a16:creationId xmlns:a16="http://schemas.microsoft.com/office/drawing/2014/main" id="{65B09F0E-7E79-4914-9888-92C08F3DF7B7}"/>
              </a:ext>
            </a:extLst>
          </p:cNvPr>
          <p:cNvSpPr>
            <a:spLocks noGrp="1"/>
          </p:cNvSpPr>
          <p:nvPr/>
        </p:nvSpPr>
        <p:spPr>
          <a:xfrm>
            <a:off x="400050" y="250031"/>
            <a:ext cx="828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06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206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206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206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206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206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206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206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206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206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206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РЕФЛЕКСИЯ</a:t>
            </a:r>
          </a:p>
        </p:txBody>
      </p:sp>
      <p:sp>
        <p:nvSpPr>
          <p:cNvPr id="2" name="line-297">
            <a:extLst>
              <a:ext uri="{FF2B5EF4-FFF2-40B4-BE49-F238E27FC236}">
                <a16:creationId xmlns:a16="http://schemas.microsoft.com/office/drawing/2014/main" id="{57033BB1-1548-4AA4-AE7C-76A5E930DCA9}"/>
              </a:ext>
            </a:extLst>
          </p:cNvPr>
          <p:cNvSpPr>
            <a:spLocks noGrp="1"/>
          </p:cNvSpPr>
          <p:nvPr/>
        </p:nvSpPr>
        <p:spPr>
          <a:xfrm>
            <a:off x="400050" y="4814888"/>
            <a:ext cx="8343900" cy="7144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7144">
            <a:solidFill>
              <a:srgbClr val="CFD9D5"/>
            </a:solidFill>
          </a:ln>
        </p:spPr>
      </p:sp>
      <p:sp>
        <p:nvSpPr>
          <p:cNvPr id="3" name="text-298">
            <a:extLst>
              <a:ext uri="{FF2B5EF4-FFF2-40B4-BE49-F238E27FC236}">
                <a16:creationId xmlns:a16="http://schemas.microsoft.com/office/drawing/2014/main" id="{817D38C9-C89B-42FB-84AC-432D554BBE34}"/>
              </a:ext>
            </a:extLst>
          </p:cNvPr>
          <p:cNvSpPr>
            <a:spLocks noGrp="1"/>
          </p:cNvSpPr>
          <p:nvPr/>
        </p:nvSpPr>
        <p:spPr>
          <a:xfrm>
            <a:off x="7272338" y="4886325"/>
            <a:ext cx="1471613" cy="1928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299">
            <a:extLst>
              <a:ext uri="{FF2B5EF4-FFF2-40B4-BE49-F238E27FC236}">
                <a16:creationId xmlns:a16="http://schemas.microsoft.com/office/drawing/2014/main" id="{9EB8158B-D695-45F0-873A-BEB520741289}"/>
              </a:ext>
            </a:extLst>
          </p:cNvPr>
          <p:cNvSpPr>
            <a:spLocks noGrp="1"/>
          </p:cNvSpPr>
          <p:nvPr/>
        </p:nvSpPr>
        <p:spPr>
          <a:xfrm>
            <a:off x="400050" y="985838"/>
            <a:ext cx="8343900" cy="50006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1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1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1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1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1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1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1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1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1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1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19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Выберите подходящий цвет:</a:t>
            </a:r>
          </a:p>
        </p:txBody>
      </p:sp>
      <p:sp>
        <p:nvSpPr>
          <p:cNvPr id="5" name="surface-300">
            <a:extLst>
              <a:ext uri="{FF2B5EF4-FFF2-40B4-BE49-F238E27FC236}">
                <a16:creationId xmlns:a16="http://schemas.microsoft.com/office/drawing/2014/main" id="{02B3B019-A3B6-4730-AA2C-000592563605}"/>
              </a:ext>
            </a:extLst>
          </p:cNvPr>
          <p:cNvSpPr>
            <a:spLocks noGrp="1"/>
          </p:cNvSpPr>
          <p:nvPr/>
        </p:nvSpPr>
        <p:spPr>
          <a:xfrm>
            <a:off x="400050" y="1735931"/>
            <a:ext cx="8343900" cy="785813"/>
          </a:xfrm>
          <a:prstGeom prst="roundRect">
            <a:avLst>
              <a:gd name="adj" fmla="val 18182"/>
            </a:avLst>
          </a:prstGeom>
          <a:solidFill>
            <a:srgbClr val="E3EFEB"/>
          </a:solidFill>
          <a:ln w="0">
            <a:noFill/>
          </a:ln>
        </p:spPr>
      </p:sp>
      <p:sp>
        <p:nvSpPr>
          <p:cNvPr id="6" name="assessment-color-0">
            <a:extLst>
              <a:ext uri="{FF2B5EF4-FFF2-40B4-BE49-F238E27FC236}">
                <a16:creationId xmlns:a16="http://schemas.microsoft.com/office/drawing/2014/main" id="{59CE6371-DAFE-4F2A-AEF0-4F315575E0E3}"/>
              </a:ext>
            </a:extLst>
          </p:cNvPr>
          <p:cNvSpPr>
            <a:spLocks noGrp="1"/>
          </p:cNvSpPr>
          <p:nvPr/>
        </p:nvSpPr>
        <p:spPr>
          <a:xfrm>
            <a:off x="592931" y="1964531"/>
            <a:ext cx="321469" cy="321469"/>
          </a:xfrm>
          <a:prstGeom prst="ellipse">
            <a:avLst/>
          </a:prstGeom>
          <a:solidFill>
            <a:srgbClr val="178D6E"/>
          </a:solidFill>
          <a:ln w="0">
            <a:noFill/>
          </a:ln>
        </p:spPr>
      </p:sp>
      <p:sp>
        <p:nvSpPr>
          <p:cNvPr id="7" name="text-301">
            <a:extLst>
              <a:ext uri="{FF2B5EF4-FFF2-40B4-BE49-F238E27FC236}">
                <a16:creationId xmlns:a16="http://schemas.microsoft.com/office/drawing/2014/main" id="{D1B71253-8E5C-4C3C-A1A5-6327844A4C67}"/>
              </a:ext>
            </a:extLst>
          </p:cNvPr>
          <p:cNvSpPr>
            <a:spLocks noGrp="1"/>
          </p:cNvSpPr>
          <p:nvPr/>
        </p:nvSpPr>
        <p:spPr>
          <a:xfrm>
            <a:off x="1128713" y="1921669"/>
            <a:ext cx="7286625" cy="5286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— Я всё понял и могу объяснить другому</a:t>
            </a:r>
          </a:p>
        </p:txBody>
      </p:sp>
      <p:sp>
        <p:nvSpPr>
          <p:cNvPr id="8" name="surface-302">
            <a:extLst>
              <a:ext uri="{FF2B5EF4-FFF2-40B4-BE49-F238E27FC236}">
                <a16:creationId xmlns:a16="http://schemas.microsoft.com/office/drawing/2014/main" id="{9E2E1612-861B-4BE3-AFEC-8B36A367381D}"/>
              </a:ext>
            </a:extLst>
          </p:cNvPr>
          <p:cNvSpPr>
            <a:spLocks noGrp="1"/>
          </p:cNvSpPr>
          <p:nvPr/>
        </p:nvSpPr>
        <p:spPr>
          <a:xfrm>
            <a:off x="400050" y="2678906"/>
            <a:ext cx="8343900" cy="785813"/>
          </a:xfrm>
          <a:prstGeom prst="roundRect">
            <a:avLst>
              <a:gd name="adj" fmla="val 18182"/>
            </a:avLst>
          </a:prstGeom>
          <a:solidFill>
            <a:srgbClr val="F7EDCA"/>
          </a:solidFill>
          <a:ln w="0">
            <a:noFill/>
          </a:ln>
        </p:spPr>
      </p:sp>
      <p:sp>
        <p:nvSpPr>
          <p:cNvPr id="9" name="assessment-color-1">
            <a:extLst>
              <a:ext uri="{FF2B5EF4-FFF2-40B4-BE49-F238E27FC236}">
                <a16:creationId xmlns:a16="http://schemas.microsoft.com/office/drawing/2014/main" id="{4BA3DE30-226F-4A7F-9839-6F4436689F30}"/>
              </a:ext>
            </a:extLst>
          </p:cNvPr>
          <p:cNvSpPr>
            <a:spLocks noGrp="1"/>
          </p:cNvSpPr>
          <p:nvPr/>
        </p:nvSpPr>
        <p:spPr>
          <a:xfrm>
            <a:off x="592931" y="2907506"/>
            <a:ext cx="321469" cy="321469"/>
          </a:xfrm>
          <a:prstGeom prst="ellipse">
            <a:avLst/>
          </a:prstGeom>
          <a:solidFill>
            <a:srgbClr val="D8A12E"/>
          </a:solidFill>
          <a:ln w="0">
            <a:noFill/>
          </a:ln>
        </p:spPr>
      </p:sp>
      <p:sp>
        <p:nvSpPr>
          <p:cNvPr id="10" name="text-303">
            <a:extLst>
              <a:ext uri="{FF2B5EF4-FFF2-40B4-BE49-F238E27FC236}">
                <a16:creationId xmlns:a16="http://schemas.microsoft.com/office/drawing/2014/main" id="{F945F1C2-9AA6-420A-B969-B08E24C8D8DD}"/>
              </a:ext>
            </a:extLst>
          </p:cNvPr>
          <p:cNvSpPr>
            <a:spLocks noGrp="1"/>
          </p:cNvSpPr>
          <p:nvPr/>
        </p:nvSpPr>
        <p:spPr>
          <a:xfrm>
            <a:off x="1128713" y="2864644"/>
            <a:ext cx="7286625" cy="5286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— Понял, но нужно еще потренироваться</a:t>
            </a:r>
          </a:p>
        </p:txBody>
      </p:sp>
      <p:sp>
        <p:nvSpPr>
          <p:cNvPr id="11" name="surface-304">
            <a:extLst>
              <a:ext uri="{FF2B5EF4-FFF2-40B4-BE49-F238E27FC236}">
                <a16:creationId xmlns:a16="http://schemas.microsoft.com/office/drawing/2014/main" id="{9B2CBE19-78E6-45DF-B534-49114709034F}"/>
              </a:ext>
            </a:extLst>
          </p:cNvPr>
          <p:cNvSpPr>
            <a:spLocks noGrp="1"/>
          </p:cNvSpPr>
          <p:nvPr/>
        </p:nvSpPr>
        <p:spPr>
          <a:xfrm>
            <a:off x="400050" y="3621881"/>
            <a:ext cx="8343900" cy="785813"/>
          </a:xfrm>
          <a:prstGeom prst="roundRect">
            <a:avLst>
              <a:gd name="adj" fmla="val 18182"/>
            </a:avLst>
          </a:prstGeom>
          <a:solidFill>
            <a:srgbClr val="F8E5DE"/>
          </a:solidFill>
          <a:ln w="0">
            <a:noFill/>
          </a:ln>
        </p:spPr>
      </p:sp>
      <p:sp>
        <p:nvSpPr>
          <p:cNvPr id="12" name="assessment-color-2">
            <a:extLst>
              <a:ext uri="{FF2B5EF4-FFF2-40B4-BE49-F238E27FC236}">
                <a16:creationId xmlns:a16="http://schemas.microsoft.com/office/drawing/2014/main" id="{399A1017-F34A-4C50-B9D2-C23D29BA713B}"/>
              </a:ext>
            </a:extLst>
          </p:cNvPr>
          <p:cNvSpPr>
            <a:spLocks noGrp="1"/>
          </p:cNvSpPr>
          <p:nvPr/>
        </p:nvSpPr>
        <p:spPr>
          <a:xfrm>
            <a:off x="592931" y="3850481"/>
            <a:ext cx="321469" cy="321469"/>
          </a:xfrm>
          <a:prstGeom prst="ellipse">
            <a:avLst/>
          </a:prstGeom>
          <a:solidFill>
            <a:srgbClr val="CB5746"/>
          </a:solidFill>
          <a:ln w="0">
            <a:noFill/>
          </a:ln>
        </p:spPr>
      </p:sp>
      <p:sp>
        <p:nvSpPr>
          <p:cNvPr id="13" name="text-305">
            <a:extLst>
              <a:ext uri="{FF2B5EF4-FFF2-40B4-BE49-F238E27FC236}">
                <a16:creationId xmlns:a16="http://schemas.microsoft.com/office/drawing/2014/main" id="{20B4FB25-C66F-4E5C-8901-C2B376E9BCB1}"/>
              </a:ext>
            </a:extLst>
          </p:cNvPr>
          <p:cNvSpPr>
            <a:spLocks noGrp="1"/>
          </p:cNvSpPr>
          <p:nvPr/>
        </p:nvSpPr>
        <p:spPr>
          <a:xfrm>
            <a:off x="1128713" y="3807619"/>
            <a:ext cx="7286625" cy="5286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— Было трудно, ничего не понятно</a:t>
            </a:r>
          </a:p>
        </p:txBody>
      </p:sp>
    </p:spTree>
    <p:extLst>
      <p:ext uri="{BB962C8B-B14F-4D97-AF65-F5344CB8AC3E}">
        <p14:creationId xmlns:p14="http://schemas.microsoft.com/office/powerpoint/2010/main" val="90672241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768</Words>
  <Application>Microsoft Office PowerPoint</Application>
  <DocSecurity>0</DocSecurity>
  <PresentationFormat>Экран (16:9)</PresentationFormat>
  <Paragraphs>120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Aptos</vt:lpstr>
      <vt:lpstr>Calibri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2026-10-26T07:48:03Z</dcterms:created>
  <dcterms:modified xsi:type="dcterms:W3CDTF">2026-10-26T08:23:55Z</dcterms:modified>
</cp:coreProperties>
</file>