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FD38CE9-2CC2-4818-BD97-41587C47A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D495F75-7038-4756-94F6-8BCACA853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AB1683A-2F8A-4E0F-A8DF-45E89B2FB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E8D8D5F-1F5F-4C0D-8466-26DADC0F0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B79128E-F3A4-4961-B778-3EFF37E63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C5D7E72-1661-4220-A4B9-D394D278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B074B91-CD30-4F44-9C06-F93114CCC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E810F95-585E-4B66-8095-12F9ACDE727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386F2CF-BFFF-4A73-B5A3-5CDF2F296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3414241-4DCE-431E-8A15-CDEA434EB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F9F8A20-EF43-4AD1-A7DE-A9AD3AF38C27}"/>
              </a:ext>
            </a:extLst>
          </p:cNvPr>
          <p:cNvSpPr>
            <a:spLocks noGrp="1"/>
          </p:cNvSpPr>
          <p:nvPr/>
        </p:nvSpPr>
        <p:spPr>
          <a:xfrm>
            <a:off x="7781925" y="0"/>
            <a:ext cx="4410075" cy="6858000"/>
          </a:xfrm>
          <a:prstGeom prst="rect">
            <a:avLst/>
          </a:prstGeom>
          <a:solidFill>
            <a:srgbClr val="EADBC3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C7CA65-0087-403B-ADAB-8776F1E6F1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791" b="20791"/>
          <a:stretch>
            <a:fillRect/>
          </a:stretch>
        </p:blipFill>
        <p:spPr>
          <a:xfrm>
            <a:off x="0" y="4686300"/>
            <a:ext cx="7781925" cy="2000250"/>
          </a:xfrm>
          <a:prstGeom prst="rect">
            <a:avLst/>
          </a:prstGeom>
        </p:spPr>
      </p:pic>
      <p:sp>
        <p:nvSpPr>
          <p:cNvPr id="3" name="text-0">
            <a:extLst>
              <a:ext uri="{FF2B5EF4-FFF2-40B4-BE49-F238E27FC236}">
                <a16:creationId xmlns:a16="http://schemas.microsoft.com/office/drawing/2014/main" id="{09005FDD-16EE-404C-A521-FA7BBA1DB9A3}"/>
              </a:ext>
            </a:extLst>
          </p:cNvPr>
          <p:cNvSpPr>
            <a:spLocks noGrp="1"/>
          </p:cNvSpPr>
          <p:nvPr/>
        </p:nvSpPr>
        <p:spPr>
          <a:xfrm>
            <a:off x="571500" y="762000"/>
            <a:ext cx="67627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95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495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ПЕРСИДСКОЕ ЦАРСТВО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870C83-CAA0-4658-94B8-5DC2B83BFFD3}"/>
              </a:ext>
            </a:extLst>
          </p:cNvPr>
          <p:cNvSpPr>
            <a:spLocks noGrp="1"/>
          </p:cNvSpPr>
          <p:nvPr/>
        </p:nvSpPr>
        <p:spPr>
          <a:xfrm>
            <a:off x="590550" y="2933700"/>
            <a:ext cx="1333500" cy="3810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5" name="text-1">
            <a:extLst>
              <a:ext uri="{FF2B5EF4-FFF2-40B4-BE49-F238E27FC236}">
                <a16:creationId xmlns:a16="http://schemas.microsoft.com/office/drawing/2014/main" id="{8D3E321C-E91A-4DFC-A8FB-3DE03BD3C4FF}"/>
              </a:ext>
            </a:extLst>
          </p:cNvPr>
          <p:cNvSpPr>
            <a:spLocks noGrp="1"/>
          </p:cNvSpPr>
          <p:nvPr/>
        </p:nvSpPr>
        <p:spPr>
          <a:xfrm>
            <a:off x="590550" y="3286125"/>
            <a:ext cx="66008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Почему персам удалось создать самую большую державу древности и долго удерживать её от распада?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A9594A-7C98-40E7-ACB2-820BE4364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025606" y="285750"/>
            <a:ext cx="3817938" cy="5953125"/>
          </a:xfrm>
          <a:prstGeom prst="rect">
            <a:avLst/>
          </a:prstGeom>
        </p:spPr>
      </p:pic>
      <p:sp>
        <p:nvSpPr>
          <p:cNvPr id="7" name="text-2">
            <a:extLst>
              <a:ext uri="{FF2B5EF4-FFF2-40B4-BE49-F238E27FC236}">
                <a16:creationId xmlns:a16="http://schemas.microsoft.com/office/drawing/2014/main" id="{478037C3-511B-441C-8C93-CCBAD5DEE940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6905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3">
            <a:extLst>
              <a:ext uri="{FF2B5EF4-FFF2-40B4-BE49-F238E27FC236}">
                <a16:creationId xmlns:a16="http://schemas.microsoft.com/office/drawing/2014/main" id="{FADA2135-96A2-4376-B17D-3FA0D8A5623B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Этапы нашего путешествия: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20D55E-E1C2-4201-98D4-64EAF3AAEEA6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BD015C-48F8-4640-A0DD-914CDCA53120}"/>
              </a:ext>
            </a:extLst>
          </p:cNvPr>
          <p:cNvSpPr>
            <a:spLocks noGrp="1"/>
          </p:cNvSpPr>
          <p:nvPr/>
        </p:nvSpPr>
        <p:spPr>
          <a:xfrm>
            <a:off x="619125" y="1876425"/>
            <a:ext cx="76200" cy="55245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4" name="text-4">
            <a:extLst>
              <a:ext uri="{FF2B5EF4-FFF2-40B4-BE49-F238E27FC236}">
                <a16:creationId xmlns:a16="http://schemas.microsoft.com/office/drawing/2014/main" id="{CD4925B9-81E1-435D-9134-A87E2F486DEA}"/>
              </a:ext>
            </a:extLst>
          </p:cNvPr>
          <p:cNvSpPr>
            <a:spLocks noGrp="1"/>
          </p:cNvSpPr>
          <p:nvPr/>
        </p:nvSpPr>
        <p:spPr>
          <a:xfrm>
            <a:off x="904875" y="1819275"/>
            <a:ext cx="7905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3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Возникновение: Кто такие персы и как они создали своё государство?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E74254-8854-4FCD-85BD-4140388F676E}"/>
              </a:ext>
            </a:extLst>
          </p:cNvPr>
          <p:cNvSpPr>
            <a:spLocks noGrp="1"/>
          </p:cNvSpPr>
          <p:nvPr/>
        </p:nvSpPr>
        <p:spPr>
          <a:xfrm>
            <a:off x="619125" y="2705100"/>
            <a:ext cx="76200" cy="55245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11BF7C1A-FDB5-443B-A383-CCEA00C27BF7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7905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3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Завоевания Кира Великого: Какие земли вошли в состав державы?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11BA6A-9772-443A-A745-8230EFD22582}"/>
              </a:ext>
            </a:extLst>
          </p:cNvPr>
          <p:cNvSpPr>
            <a:spLocks noGrp="1"/>
          </p:cNvSpPr>
          <p:nvPr/>
        </p:nvSpPr>
        <p:spPr>
          <a:xfrm>
            <a:off x="619125" y="3533775"/>
            <a:ext cx="76200" cy="55245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2E3FDE26-6157-40FF-B4B7-CFD818A82C18}"/>
              </a:ext>
            </a:extLst>
          </p:cNvPr>
          <p:cNvSpPr>
            <a:spLocks noGrp="1"/>
          </p:cNvSpPr>
          <p:nvPr/>
        </p:nvSpPr>
        <p:spPr>
          <a:xfrm>
            <a:off x="904875" y="3476625"/>
            <a:ext cx="7905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Мудрость Дария I: Как управляли огромной империей?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8355AD7-B9A5-4957-A0EF-4126479AB5C6}"/>
              </a:ext>
            </a:extLst>
          </p:cNvPr>
          <p:cNvSpPr>
            <a:spLocks noGrp="1"/>
          </p:cNvSpPr>
          <p:nvPr/>
        </p:nvSpPr>
        <p:spPr>
          <a:xfrm>
            <a:off x="619125" y="4362450"/>
            <a:ext cx="76200" cy="55245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10" name="text-7">
            <a:extLst>
              <a:ext uri="{FF2B5EF4-FFF2-40B4-BE49-F238E27FC236}">
                <a16:creationId xmlns:a16="http://schemas.microsoft.com/office/drawing/2014/main" id="{76F52619-A463-4AA0-88F0-41DB2706CC6F}"/>
              </a:ext>
            </a:extLst>
          </p:cNvPr>
          <p:cNvSpPr>
            <a:spLocks noGrp="1"/>
          </p:cNvSpPr>
          <p:nvPr/>
        </p:nvSpPr>
        <p:spPr>
          <a:xfrm>
            <a:off x="904875" y="4305300"/>
            <a:ext cx="7905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Религия персов: Во что верили древние персы?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278DDFC-0B4C-477F-8A84-796974527195}"/>
              </a:ext>
            </a:extLst>
          </p:cNvPr>
          <p:cNvSpPr>
            <a:spLocks noGrp="1"/>
          </p:cNvSpPr>
          <p:nvPr/>
        </p:nvSpPr>
        <p:spPr>
          <a:xfrm>
            <a:off x="619125" y="5191125"/>
            <a:ext cx="76200" cy="55245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12" name="text-8">
            <a:extLst>
              <a:ext uri="{FF2B5EF4-FFF2-40B4-BE49-F238E27FC236}">
                <a16:creationId xmlns:a16="http://schemas.microsoft.com/office/drawing/2014/main" id="{21AC8731-0288-4F01-A3F2-C3B0D2B19F05}"/>
              </a:ext>
            </a:extLst>
          </p:cNvPr>
          <p:cNvSpPr>
            <a:spLocks noGrp="1"/>
          </p:cNvSpPr>
          <p:nvPr/>
        </p:nvSpPr>
        <p:spPr>
          <a:xfrm>
            <a:off x="904875" y="5133975"/>
            <a:ext cx="79057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3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Итог: Почему Персидская держава была такой прочной?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7060CB-34A2-4334-B708-6E0AAD3DE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29725" y="2239894"/>
            <a:ext cx="2352675" cy="3464061"/>
          </a:xfrm>
          <a:prstGeom prst="rect">
            <a:avLst/>
          </a:prstGeom>
        </p:spPr>
      </p:pic>
      <p:sp>
        <p:nvSpPr>
          <p:cNvPr id="14" name="text-9">
            <a:extLst>
              <a:ext uri="{FF2B5EF4-FFF2-40B4-BE49-F238E27FC236}">
                <a16:creationId xmlns:a16="http://schemas.microsoft.com/office/drawing/2014/main" id="{408E7B2E-5C8F-4103-9C66-3A709FB0F3D6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5750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0">
            <a:extLst>
              <a:ext uri="{FF2B5EF4-FFF2-40B4-BE49-F238E27FC236}">
                <a16:creationId xmlns:a16="http://schemas.microsoft.com/office/drawing/2014/main" id="{C93D113B-AF66-4F62-AB6F-C7B48487F64F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От кочевников — к великой державе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1D4E55-10D9-4D35-8747-22A459E87AF5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11">
            <a:extLst>
              <a:ext uri="{FF2B5EF4-FFF2-40B4-BE49-F238E27FC236}">
                <a16:creationId xmlns:a16="http://schemas.microsoft.com/office/drawing/2014/main" id="{2E21EA6C-4B89-4F12-9553-69C9680353A6}"/>
              </a:ext>
            </a:extLst>
          </p:cNvPr>
          <p:cNvSpPr>
            <a:spLocks noGrp="1"/>
          </p:cNvSpPr>
          <p:nvPr/>
        </p:nvSpPr>
        <p:spPr>
          <a:xfrm>
            <a:off x="571500" y="16954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25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A7563A"/>
                </a:solidFill>
                <a:latin typeface="Georgia"/>
                <a:ea typeface="Georgia"/>
                <a:cs typeface="Georgia"/>
              </a:rPr>
              <a:t>Возникновение Персидского государства</a:t>
            </a:r>
          </a:p>
        </p:txBody>
      </p:sp>
      <p:sp>
        <p:nvSpPr>
          <p:cNvPr id="4" name="text-12">
            <a:extLst>
              <a:ext uri="{FF2B5EF4-FFF2-40B4-BE49-F238E27FC236}">
                <a16:creationId xmlns:a16="http://schemas.microsoft.com/office/drawing/2014/main" id="{53B9952F-05A7-470C-862D-815DDB7AE673}"/>
              </a:ext>
            </a:extLst>
          </p:cNvPr>
          <p:cNvSpPr>
            <a:spLocks noGrp="1"/>
          </p:cNvSpPr>
          <p:nvPr/>
        </p:nvSpPr>
        <p:spPr>
          <a:xfrm>
            <a:off x="571500" y="2447925"/>
            <a:ext cx="6096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Персы — воинственные кочевники, жившие на востоке от Месопотамии.</a:t>
            </a:r>
          </a:p>
        </p:txBody>
      </p:sp>
      <p:sp>
        <p:nvSpPr>
          <p:cNvPr id="5" name="text-13">
            <a:extLst>
              <a:ext uri="{FF2B5EF4-FFF2-40B4-BE49-F238E27FC236}">
                <a16:creationId xmlns:a16="http://schemas.microsoft.com/office/drawing/2014/main" id="{0E10CD41-FB46-4FA3-92AE-2E89A24F1512}"/>
              </a:ext>
            </a:extLst>
          </p:cNvPr>
          <p:cNvSpPr>
            <a:spLocks noGrp="1"/>
          </p:cNvSpPr>
          <p:nvPr/>
        </p:nvSpPr>
        <p:spPr>
          <a:xfrm>
            <a:off x="571500" y="3743325"/>
            <a:ext cx="6096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Главное занятие — скотоводство.</a:t>
            </a:r>
          </a:p>
        </p:txBody>
      </p:sp>
      <p:sp>
        <p:nvSpPr>
          <p:cNvPr id="6" name="text-14">
            <a:extLst>
              <a:ext uri="{FF2B5EF4-FFF2-40B4-BE49-F238E27FC236}">
                <a16:creationId xmlns:a16="http://schemas.microsoft.com/office/drawing/2014/main" id="{28F44908-6628-46E3-BB6A-B777C3D53BA7}"/>
              </a:ext>
            </a:extLst>
          </p:cNvPr>
          <p:cNvSpPr>
            <a:spLocks noGrp="1"/>
          </p:cNvSpPr>
          <p:nvPr/>
        </p:nvSpPr>
        <p:spPr>
          <a:xfrm>
            <a:off x="571500" y="4743450"/>
            <a:ext cx="6096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Сначала платили дань то Мидии, то Ассирии.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79137A9-E5E0-4276-80E7-FBFC8D664577}"/>
              </a:ext>
            </a:extLst>
          </p:cNvPr>
          <p:cNvSpPr>
            <a:spLocks noGrp="1"/>
          </p:cNvSpPr>
          <p:nvPr/>
        </p:nvSpPr>
        <p:spPr>
          <a:xfrm>
            <a:off x="7296150" y="2362200"/>
            <a:ext cx="4333875" cy="3695700"/>
          </a:xfrm>
          <a:prstGeom prst="rect">
            <a:avLst/>
          </a:prstGeom>
          <a:solidFill>
            <a:srgbClr val="133E59"/>
          </a:solidFill>
          <a:ln w="0">
            <a:noFill/>
          </a:ln>
        </p:spPr>
      </p:sp>
      <p:sp>
        <p:nvSpPr>
          <p:cNvPr id="8" name="text-15">
            <a:extLst>
              <a:ext uri="{FF2B5EF4-FFF2-40B4-BE49-F238E27FC236}">
                <a16:creationId xmlns:a16="http://schemas.microsoft.com/office/drawing/2014/main" id="{E0C7591F-E668-44DB-9792-D3572FCE011D}"/>
              </a:ext>
            </a:extLst>
          </p:cNvPr>
          <p:cNvSpPr>
            <a:spLocks noGrp="1"/>
          </p:cNvSpPr>
          <p:nvPr/>
        </p:nvSpPr>
        <p:spPr>
          <a:xfrm>
            <a:off x="7610475" y="2762250"/>
            <a:ext cx="3714750" cy="2876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1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В середине VI века до н.э. вождь </a:t>
            </a:r>
            <a:r>
              <a:rPr sz="315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Кир II</a:t>
            </a:r>
            <a:r>
              <a:rPr sz="31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объединил племена и стал царём.</a:t>
            </a:r>
          </a:p>
        </p:txBody>
      </p:sp>
      <p:sp>
        <p:nvSpPr>
          <p:cNvPr id="9" name="text-16">
            <a:extLst>
              <a:ext uri="{FF2B5EF4-FFF2-40B4-BE49-F238E27FC236}">
                <a16:creationId xmlns:a16="http://schemas.microsoft.com/office/drawing/2014/main" id="{996AA611-C65C-4D7B-A68E-3E1907D8A5BF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3346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7">
            <a:extLst>
              <a:ext uri="{FF2B5EF4-FFF2-40B4-BE49-F238E27FC236}">
                <a16:creationId xmlns:a16="http://schemas.microsoft.com/office/drawing/2014/main" id="{952C5065-0529-4683-87DD-B3948FB3CA5A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Создание империи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ECC1374-B887-4AE5-97CD-57193C7E003B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18">
            <a:extLst>
              <a:ext uri="{FF2B5EF4-FFF2-40B4-BE49-F238E27FC236}">
                <a16:creationId xmlns:a16="http://schemas.microsoft.com/office/drawing/2014/main" id="{2633651F-7B39-41E5-8C8E-46786384A46B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287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325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pPr>
            <a:r>
              <a:rPr sz="2325" b="0">
                <a:solidFill>
                  <a:srgbClr val="A7563A"/>
                </a:solidFill>
                <a:latin typeface="Georgia"/>
                <a:ea typeface="Georgia"/>
                <a:cs typeface="Georgia"/>
              </a:rPr>
              <a:t>Завоевания Кира Великого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FF3540-AABC-4939-ACFE-4BDF26FE2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92736" y="2286000"/>
            <a:ext cx="5759527" cy="4048125"/>
          </a:xfrm>
          <a:prstGeom prst="rect">
            <a:avLst/>
          </a:prstGeom>
        </p:spPr>
      </p:pic>
      <p:sp>
        <p:nvSpPr>
          <p:cNvPr id="5" name="text-19">
            <a:extLst>
              <a:ext uri="{FF2B5EF4-FFF2-40B4-BE49-F238E27FC236}">
                <a16:creationId xmlns:a16="http://schemas.microsoft.com/office/drawing/2014/main" id="{E38F4F55-0822-4B48-A4F4-B98CEF52285F}"/>
              </a:ext>
            </a:extLst>
          </p:cNvPr>
          <p:cNvSpPr>
            <a:spLocks noGrp="1"/>
          </p:cNvSpPr>
          <p:nvPr/>
        </p:nvSpPr>
        <p:spPr>
          <a:xfrm>
            <a:off x="571500" y="2362200"/>
            <a:ext cx="457200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Подчинил </a:t>
            </a:r>
            <a:r>
              <a:rPr sz="24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Мидию</a:t>
            </a: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, </a:t>
            </a:r>
            <a:r>
              <a:rPr sz="24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Лидию</a:t>
            </a: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, </a:t>
            </a:r>
            <a:r>
              <a:rPr sz="24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Вавилон</a:t>
            </a: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" name="text-20">
            <a:extLst>
              <a:ext uri="{FF2B5EF4-FFF2-40B4-BE49-F238E27FC236}">
                <a16:creationId xmlns:a16="http://schemas.microsoft.com/office/drawing/2014/main" id="{41DAE1D3-9D53-4717-852D-1DDBD3A717EC}"/>
              </a:ext>
            </a:extLst>
          </p:cNvPr>
          <p:cNvSpPr>
            <a:spLocks noGrp="1"/>
          </p:cNvSpPr>
          <p:nvPr/>
        </p:nvSpPr>
        <p:spPr>
          <a:xfrm>
            <a:off x="571500" y="3371850"/>
            <a:ext cx="4572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Отпустил иудеев из плена, вернул им святыни.</a:t>
            </a:r>
          </a:p>
        </p:txBody>
      </p:sp>
      <p:sp>
        <p:nvSpPr>
          <p:cNvPr id="7" name="text-21">
            <a:extLst>
              <a:ext uri="{FF2B5EF4-FFF2-40B4-BE49-F238E27FC236}">
                <a16:creationId xmlns:a16="http://schemas.microsoft.com/office/drawing/2014/main" id="{746C84C1-68DD-4FA2-BF15-5B9A8FE02BAD}"/>
              </a:ext>
            </a:extLst>
          </p:cNvPr>
          <p:cNvSpPr>
            <a:spLocks noGrp="1"/>
          </p:cNvSpPr>
          <p:nvPr/>
        </p:nvSpPr>
        <p:spPr>
          <a:xfrm>
            <a:off x="571500" y="4314825"/>
            <a:ext cx="4572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2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Его держава не распалась после его смерти.</a:t>
            </a:r>
          </a:p>
        </p:txBody>
      </p:sp>
      <p:sp>
        <p:nvSpPr>
          <p:cNvPr id="8" name="text-22">
            <a:extLst>
              <a:ext uri="{FF2B5EF4-FFF2-40B4-BE49-F238E27FC236}">
                <a16:creationId xmlns:a16="http://schemas.microsoft.com/office/drawing/2014/main" id="{B64E531F-9122-4A26-9A41-01DC683ABA6C}"/>
              </a:ext>
            </a:extLst>
          </p:cNvPr>
          <p:cNvSpPr>
            <a:spLocks noGrp="1"/>
          </p:cNvSpPr>
          <p:nvPr/>
        </p:nvSpPr>
        <p:spPr>
          <a:xfrm>
            <a:off x="571500" y="5105400"/>
            <a:ext cx="4667250" cy="1295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1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Причины успеха: сильная армия, мудрая политика, сохранение порядка на завоёванных землях.</a:t>
            </a:r>
          </a:p>
        </p:txBody>
      </p:sp>
      <p:sp>
        <p:nvSpPr>
          <p:cNvPr id="9" name="text-23">
            <a:extLst>
              <a:ext uri="{FF2B5EF4-FFF2-40B4-BE49-F238E27FC236}">
                <a16:creationId xmlns:a16="http://schemas.microsoft.com/office/drawing/2014/main" id="{25305184-9507-4869-86ED-821E87EE9C93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464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24">
            <a:extLst>
              <a:ext uri="{FF2B5EF4-FFF2-40B4-BE49-F238E27FC236}">
                <a16:creationId xmlns:a16="http://schemas.microsoft.com/office/drawing/2014/main" id="{75B050FB-16B2-4E56-BFF3-6B343C03129B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Падение Вавилона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D147563-1D4D-43BF-A769-2E9E4DCE88B1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25">
            <a:extLst>
              <a:ext uri="{FF2B5EF4-FFF2-40B4-BE49-F238E27FC236}">
                <a16:creationId xmlns:a16="http://schemas.microsoft.com/office/drawing/2014/main" id="{2B0059A9-0BC6-462C-A334-C4A269F39C95}"/>
              </a:ext>
            </a:extLst>
          </p:cNvPr>
          <p:cNvSpPr>
            <a:spLocks noGrp="1"/>
          </p:cNvSpPr>
          <p:nvPr/>
        </p:nvSpPr>
        <p:spPr>
          <a:xfrm>
            <a:off x="571500" y="1628775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B9915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B99154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B99154"/>
                </a:solidFill>
                <a:latin typeface="Georgia"/>
                <a:ea typeface="Georgia"/>
                <a:cs typeface="Georgia"/>
              </a:rPr>
              <a:t>Легенда о «Валтасаровом пире»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63D9A0-116D-45E4-96EF-7AA895814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58573" y="2305050"/>
            <a:ext cx="4799403" cy="3819525"/>
          </a:xfrm>
          <a:prstGeom prst="rect">
            <a:avLst/>
          </a:prstGeom>
        </p:spPr>
      </p:pic>
      <p:sp>
        <p:nvSpPr>
          <p:cNvPr id="5" name="text-26">
            <a:extLst>
              <a:ext uri="{FF2B5EF4-FFF2-40B4-BE49-F238E27FC236}">
                <a16:creationId xmlns:a16="http://schemas.microsoft.com/office/drawing/2014/main" id="{B2DEF6C7-D98C-4D35-BF56-99E444CB54A4}"/>
              </a:ext>
            </a:extLst>
          </p:cNvPr>
          <p:cNvSpPr>
            <a:spLocks noGrp="1"/>
          </p:cNvSpPr>
          <p:nvPr/>
        </p:nvSpPr>
        <p:spPr>
          <a:xfrm>
            <a:off x="571500" y="2343150"/>
            <a:ext cx="55245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3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Вавилон</a:t>
            </a:r>
            <a:r>
              <a:rPr sz="232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ский царь Валтасар устроил пир, когда персы уже подступали к городу.</a:t>
            </a:r>
          </a:p>
        </p:txBody>
      </p:sp>
      <p:sp>
        <p:nvSpPr>
          <p:cNvPr id="6" name="text-27">
            <a:extLst>
              <a:ext uri="{FF2B5EF4-FFF2-40B4-BE49-F238E27FC236}">
                <a16:creationId xmlns:a16="http://schemas.microsoft.com/office/drawing/2014/main" id="{87082DB9-38B1-407D-B3E8-DB18C60411C7}"/>
              </a:ext>
            </a:extLst>
          </p:cNvPr>
          <p:cNvSpPr>
            <a:spLocks noGrp="1"/>
          </p:cNvSpPr>
          <p:nvPr/>
        </p:nvSpPr>
        <p:spPr>
          <a:xfrm>
            <a:off x="571500" y="3552825"/>
            <a:ext cx="55245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2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На стене появилась таинственная надпись: «Исчислено, взвешено, разделено».</a:t>
            </a:r>
          </a:p>
        </p:txBody>
      </p:sp>
      <p:sp>
        <p:nvSpPr>
          <p:cNvPr id="7" name="text-28">
            <a:extLst>
              <a:ext uri="{FF2B5EF4-FFF2-40B4-BE49-F238E27FC236}">
                <a16:creationId xmlns:a16="http://schemas.microsoft.com/office/drawing/2014/main" id="{D4A1423F-53B2-4492-B6CA-A916C39A26A9}"/>
              </a:ext>
            </a:extLst>
          </p:cNvPr>
          <p:cNvSpPr>
            <a:spLocks noGrp="1"/>
          </p:cNvSpPr>
          <p:nvPr/>
        </p:nvSpPr>
        <p:spPr>
          <a:xfrm>
            <a:off x="571500" y="4733925"/>
            <a:ext cx="5524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Пророк Даниил объяснил: «Твоё царство будет отдано персам».</a:t>
            </a:r>
          </a:p>
        </p:txBody>
      </p:sp>
      <p:sp>
        <p:nvSpPr>
          <p:cNvPr id="8" name="text-29">
            <a:extLst>
              <a:ext uri="{FF2B5EF4-FFF2-40B4-BE49-F238E27FC236}">
                <a16:creationId xmlns:a16="http://schemas.microsoft.com/office/drawing/2014/main" id="{2A9DF395-26B2-4427-AC3A-90DE4018CBAC}"/>
              </a:ext>
            </a:extLst>
          </p:cNvPr>
          <p:cNvSpPr>
            <a:spLocks noGrp="1"/>
          </p:cNvSpPr>
          <p:nvPr/>
        </p:nvSpPr>
        <p:spPr>
          <a:xfrm>
            <a:off x="571500" y="5857875"/>
            <a:ext cx="5524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B9915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250" b="0">
                <a:solidFill>
                  <a:srgbClr val="B9915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99154"/>
                </a:solidFill>
                <a:latin typeface="Arial"/>
                <a:ea typeface="Arial"/>
                <a:cs typeface="Arial"/>
              </a:rPr>
              <a:t>В ту же ночь персы взяли город.</a:t>
            </a:r>
          </a:p>
        </p:txBody>
      </p:sp>
      <p:sp>
        <p:nvSpPr>
          <p:cNvPr id="9" name="text-30">
            <a:extLst>
              <a:ext uri="{FF2B5EF4-FFF2-40B4-BE49-F238E27FC236}">
                <a16:creationId xmlns:a16="http://schemas.microsoft.com/office/drawing/2014/main" id="{BE9D73FF-7B65-460D-9D52-E002CF4BBE3C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56728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31">
            <a:extLst>
              <a:ext uri="{FF2B5EF4-FFF2-40B4-BE49-F238E27FC236}">
                <a16:creationId xmlns:a16="http://schemas.microsoft.com/office/drawing/2014/main" id="{1B0BD571-C25E-4BD0-BFAD-05A0BC21906E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Дарий I — царь-реформатор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630B7B-A019-4ED0-98E6-3FE6E31D0DBE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32">
            <a:extLst>
              <a:ext uri="{FF2B5EF4-FFF2-40B4-BE49-F238E27FC236}">
                <a16:creationId xmlns:a16="http://schemas.microsoft.com/office/drawing/2014/main" id="{8A4CEED1-9394-4F71-9F8F-F0FEC4935538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8585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A7563A"/>
                </a:solidFill>
                <a:latin typeface="Georgia"/>
                <a:ea typeface="Georgia"/>
                <a:cs typeface="Georgia"/>
              </a:rPr>
              <a:t>Управление огромной империей</a:t>
            </a:r>
          </a:p>
        </p:txBody>
      </p:sp>
      <p:sp>
        <p:nvSpPr>
          <p:cNvPr id="4" name="text-33">
            <a:extLst>
              <a:ext uri="{FF2B5EF4-FFF2-40B4-BE49-F238E27FC236}">
                <a16:creationId xmlns:a16="http://schemas.microsoft.com/office/drawing/2014/main" id="{CFDE5240-8194-4C89-82D3-D37FB21A3E98}"/>
              </a:ext>
            </a:extLst>
          </p:cNvPr>
          <p:cNvSpPr>
            <a:spLocks noGrp="1"/>
          </p:cNvSpPr>
          <p:nvPr/>
        </p:nvSpPr>
        <p:spPr>
          <a:xfrm>
            <a:off x="571500" y="2333625"/>
            <a:ext cx="106680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Расширил границы державы до Балкан, Индии, Средней Азии.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AB4F49C-2347-4D66-A204-D00E63D43491}"/>
              </a:ext>
            </a:extLst>
          </p:cNvPr>
          <p:cNvSpPr>
            <a:spLocks noGrp="1"/>
          </p:cNvSpPr>
          <p:nvPr/>
        </p:nvSpPr>
        <p:spPr>
          <a:xfrm>
            <a:off x="571500" y="3571875"/>
            <a:ext cx="3476625" cy="2324100"/>
          </a:xfrm>
          <a:prstGeom prst="rect">
            <a:avLst/>
          </a:prstGeom>
          <a:solidFill>
            <a:srgbClr val="133E59"/>
          </a:solidFill>
          <a:ln w="0">
            <a:noFill/>
          </a:ln>
        </p:spPr>
      </p:sp>
      <p:sp>
        <p:nvSpPr>
          <p:cNvPr id="6" name="text-34">
            <a:extLst>
              <a:ext uri="{FF2B5EF4-FFF2-40B4-BE49-F238E27FC236}">
                <a16:creationId xmlns:a16="http://schemas.microsoft.com/office/drawing/2014/main" id="{34AAB8D4-E78C-4427-8E18-965C4E87ADC1}"/>
              </a:ext>
            </a:extLst>
          </p:cNvPr>
          <p:cNvSpPr>
            <a:spLocks noGrp="1"/>
          </p:cNvSpPr>
          <p:nvPr/>
        </p:nvSpPr>
        <p:spPr>
          <a:xfrm>
            <a:off x="800100" y="3829050"/>
            <a:ext cx="30289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Разделил империю на </a:t>
            </a:r>
            <a:r>
              <a:rPr sz="27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20 сатрапий</a:t>
            </a: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(провинций).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458614-3BF1-4E3D-8100-939CC057F98F}"/>
              </a:ext>
            </a:extLst>
          </p:cNvPr>
          <p:cNvSpPr>
            <a:spLocks noGrp="1"/>
          </p:cNvSpPr>
          <p:nvPr/>
        </p:nvSpPr>
        <p:spPr>
          <a:xfrm>
            <a:off x="4048125" y="4591050"/>
            <a:ext cx="390525" cy="28575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391D0BC-A790-46D1-A4E5-9D8B043D28AC}"/>
              </a:ext>
            </a:extLst>
          </p:cNvPr>
          <p:cNvSpPr>
            <a:spLocks noGrp="1"/>
          </p:cNvSpPr>
          <p:nvPr/>
        </p:nvSpPr>
        <p:spPr>
          <a:xfrm>
            <a:off x="4438650" y="3571875"/>
            <a:ext cx="3476625" cy="232410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9" name="text-35">
            <a:extLst>
              <a:ext uri="{FF2B5EF4-FFF2-40B4-BE49-F238E27FC236}">
                <a16:creationId xmlns:a16="http://schemas.microsoft.com/office/drawing/2014/main" id="{914299DA-0D55-48FC-96C2-75F7080CF9AA}"/>
              </a:ext>
            </a:extLst>
          </p:cNvPr>
          <p:cNvSpPr>
            <a:spLocks noGrp="1"/>
          </p:cNvSpPr>
          <p:nvPr/>
        </p:nvSpPr>
        <p:spPr>
          <a:xfrm>
            <a:off x="4667250" y="3829050"/>
            <a:ext cx="30289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Назначил </a:t>
            </a:r>
            <a:r>
              <a:rPr sz="27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сатрапов</a:t>
            </a: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для управления.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5F64B66-CA75-43B8-B8D5-828D53617EAB}"/>
              </a:ext>
            </a:extLst>
          </p:cNvPr>
          <p:cNvSpPr>
            <a:spLocks noGrp="1"/>
          </p:cNvSpPr>
          <p:nvPr/>
        </p:nvSpPr>
        <p:spPr>
          <a:xfrm>
            <a:off x="7915275" y="4591050"/>
            <a:ext cx="390525" cy="28575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CA849E-CF6A-4F7A-83BD-625E8496CD8E}"/>
              </a:ext>
            </a:extLst>
          </p:cNvPr>
          <p:cNvSpPr>
            <a:spLocks noGrp="1"/>
          </p:cNvSpPr>
          <p:nvPr/>
        </p:nvSpPr>
        <p:spPr>
          <a:xfrm>
            <a:off x="8305800" y="3571875"/>
            <a:ext cx="3476625" cy="2324100"/>
          </a:xfrm>
          <a:prstGeom prst="rect">
            <a:avLst/>
          </a:prstGeom>
          <a:solidFill>
            <a:srgbClr val="A7563A"/>
          </a:solidFill>
          <a:ln w="0">
            <a:noFill/>
          </a:ln>
        </p:spPr>
      </p:sp>
      <p:sp>
        <p:nvSpPr>
          <p:cNvPr id="12" name="text-36">
            <a:extLst>
              <a:ext uri="{FF2B5EF4-FFF2-40B4-BE49-F238E27FC236}">
                <a16:creationId xmlns:a16="http://schemas.microsoft.com/office/drawing/2014/main" id="{B227E541-7555-48FC-A6C2-4C188FE54032}"/>
              </a:ext>
            </a:extLst>
          </p:cNvPr>
          <p:cNvSpPr>
            <a:spLocks noGrp="1"/>
          </p:cNvSpPr>
          <p:nvPr/>
        </p:nvSpPr>
        <p:spPr>
          <a:xfrm>
            <a:off x="8534400" y="3829050"/>
            <a:ext cx="30289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Контролировал их через тайных слуг — </a:t>
            </a:r>
            <a:r>
              <a:rPr sz="27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«уши царя»</a:t>
            </a: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3" name="text-37">
            <a:extLst>
              <a:ext uri="{FF2B5EF4-FFF2-40B4-BE49-F238E27FC236}">
                <a16:creationId xmlns:a16="http://schemas.microsoft.com/office/drawing/2014/main" id="{162C3961-2869-483C-8A1F-E6871775A723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89111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38">
            <a:extLst>
              <a:ext uri="{FF2B5EF4-FFF2-40B4-BE49-F238E27FC236}">
                <a16:creationId xmlns:a16="http://schemas.microsoft.com/office/drawing/2014/main" id="{0F90C476-ED68-44CF-9933-24A29A655533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45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Единая система для большой страны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9506632-8775-4AAD-9829-AFBE953F7379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39">
            <a:extLst>
              <a:ext uri="{FF2B5EF4-FFF2-40B4-BE49-F238E27FC236}">
                <a16:creationId xmlns:a16="http://schemas.microsoft.com/office/drawing/2014/main" id="{BDD418EA-9B54-48F5-AE3D-87D14039E418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8585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A7563A"/>
                </a:solidFill>
                <a:latin typeface="Georgia"/>
                <a:ea typeface="Georgia"/>
                <a:cs typeface="Georgia"/>
              </a:rPr>
              <a:t>Экономика и связь</a:t>
            </a:r>
          </a:p>
        </p:txBody>
      </p:sp>
      <p:sp>
        <p:nvSpPr>
          <p:cNvPr id="4" name="text-40">
            <a:extLst>
              <a:ext uri="{FF2B5EF4-FFF2-40B4-BE49-F238E27FC236}">
                <a16:creationId xmlns:a16="http://schemas.microsoft.com/office/drawing/2014/main" id="{3D2DB8B9-DF1F-48BB-B814-4FFBA74B65AF}"/>
              </a:ext>
            </a:extLst>
          </p:cNvPr>
          <p:cNvSpPr>
            <a:spLocks noGrp="1"/>
          </p:cNvSpPr>
          <p:nvPr/>
        </p:nvSpPr>
        <p:spPr>
          <a:xfrm>
            <a:off x="571500" y="2543175"/>
            <a:ext cx="4752975" cy="1400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Построил </a:t>
            </a:r>
            <a:r>
              <a:rPr sz="285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Царскую дорогу</a:t>
            </a:r>
            <a:r>
              <a:rPr sz="28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 для быстрой связи и переброски войск.</a:t>
            </a:r>
          </a:p>
        </p:txBody>
      </p:sp>
      <p:sp>
        <p:nvSpPr>
          <p:cNvPr id="5" name="text-41">
            <a:extLst>
              <a:ext uri="{FF2B5EF4-FFF2-40B4-BE49-F238E27FC236}">
                <a16:creationId xmlns:a16="http://schemas.microsoft.com/office/drawing/2014/main" id="{0FA5DC5C-0D24-4AE2-83FB-771E7BF8F9B4}"/>
              </a:ext>
            </a:extLst>
          </p:cNvPr>
          <p:cNvSpPr>
            <a:spLocks noGrp="1"/>
          </p:cNvSpPr>
          <p:nvPr/>
        </p:nvSpPr>
        <p:spPr>
          <a:xfrm>
            <a:off x="571500" y="4381500"/>
            <a:ext cx="47625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Восстановил канал между Средиземным и Красным морями.</a:t>
            </a:r>
          </a:p>
        </p:txBody>
      </p:sp>
      <p:sp>
        <p:nvSpPr>
          <p:cNvPr id="6" name="text-42">
            <a:extLst>
              <a:ext uri="{FF2B5EF4-FFF2-40B4-BE49-F238E27FC236}">
                <a16:creationId xmlns:a16="http://schemas.microsoft.com/office/drawing/2014/main" id="{E8A2E46F-13DE-4D41-BEDB-2CDB0A74043C}"/>
              </a:ext>
            </a:extLst>
          </p:cNvPr>
          <p:cNvSpPr>
            <a:spLocks noGrp="1"/>
          </p:cNvSpPr>
          <p:nvPr/>
        </p:nvSpPr>
        <p:spPr>
          <a:xfrm>
            <a:off x="6191250" y="2419350"/>
            <a:ext cx="54292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Ввёл единую монету — </a:t>
            </a:r>
            <a:r>
              <a:rPr sz="255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золотой дарик</a:t>
            </a: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EC0CEE-6536-4B4E-ACE5-E70ADF9C0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39311" y="3286125"/>
            <a:ext cx="4637879" cy="25146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746283-9F1B-4E55-A61E-36FAD26BA24B}"/>
              </a:ext>
            </a:extLst>
          </p:cNvPr>
          <p:cNvSpPr>
            <a:spLocks noGrp="1"/>
          </p:cNvSpPr>
          <p:nvPr/>
        </p:nvSpPr>
        <p:spPr>
          <a:xfrm>
            <a:off x="571500" y="5915025"/>
            <a:ext cx="11049000" cy="1905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9" name="text-43">
            <a:extLst>
              <a:ext uri="{FF2B5EF4-FFF2-40B4-BE49-F238E27FC236}">
                <a16:creationId xmlns:a16="http://schemas.microsoft.com/office/drawing/2014/main" id="{8A2DCC84-7CB5-4EF7-B175-4B3D1629BC86}"/>
              </a:ext>
            </a:extLst>
          </p:cNvPr>
          <p:cNvSpPr>
            <a:spLocks noGrp="1"/>
          </p:cNvSpPr>
          <p:nvPr/>
        </p:nvSpPr>
        <p:spPr>
          <a:xfrm>
            <a:off x="571500" y="60769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Столица — </a:t>
            </a:r>
            <a:r>
              <a:rPr sz="24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Персеполь</a:t>
            </a: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, куда везли дары со всей империи.</a:t>
            </a:r>
          </a:p>
        </p:txBody>
      </p:sp>
      <p:sp>
        <p:nvSpPr>
          <p:cNvPr id="10" name="text-44">
            <a:extLst>
              <a:ext uri="{FF2B5EF4-FFF2-40B4-BE49-F238E27FC236}">
                <a16:creationId xmlns:a16="http://schemas.microsoft.com/office/drawing/2014/main" id="{BEBC1ACC-E39D-4848-A7FE-CE24270B07FF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59010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45">
            <a:extLst>
              <a:ext uri="{FF2B5EF4-FFF2-40B4-BE49-F238E27FC236}">
                <a16:creationId xmlns:a16="http://schemas.microsoft.com/office/drawing/2014/main" id="{EF5D4092-3D63-42B4-B1B3-D48DFA1F0458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Вера в борьбу добра и зла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DBDF99-8C02-41DF-AE6A-EFA660038EA5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46">
            <a:extLst>
              <a:ext uri="{FF2B5EF4-FFF2-40B4-BE49-F238E27FC236}">
                <a16:creationId xmlns:a16="http://schemas.microsoft.com/office/drawing/2014/main" id="{0B09FAE5-3B66-41EC-816E-49CE9E7240A8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8585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A7563A"/>
                </a:solidFill>
                <a:latin typeface="Georgia"/>
                <a:ea typeface="Georgia"/>
                <a:cs typeface="Georgia"/>
              </a:rPr>
              <a:t>Религия персов — зороастризм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50B55D-11A5-4468-BEF1-36E15F9FFFAC}"/>
              </a:ext>
            </a:extLst>
          </p:cNvPr>
          <p:cNvSpPr>
            <a:spLocks noGrp="1"/>
          </p:cNvSpPr>
          <p:nvPr/>
        </p:nvSpPr>
        <p:spPr>
          <a:xfrm>
            <a:off x="571500" y="2476500"/>
            <a:ext cx="5257800" cy="186690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C96F9F1-0788-4667-AF17-BE0CDAB27FA4}"/>
              </a:ext>
            </a:extLst>
          </p:cNvPr>
          <p:cNvSpPr>
            <a:spLocks noGrp="1"/>
          </p:cNvSpPr>
          <p:nvPr/>
        </p:nvSpPr>
        <p:spPr>
          <a:xfrm>
            <a:off x="6305550" y="2476500"/>
            <a:ext cx="5314950" cy="1866900"/>
          </a:xfrm>
          <a:prstGeom prst="rect">
            <a:avLst/>
          </a:prstGeom>
          <a:solidFill>
            <a:srgbClr val="133E59"/>
          </a:solidFill>
          <a:ln w="0">
            <a:noFill/>
          </a:ln>
        </p:spPr>
      </p:sp>
      <p:sp>
        <p:nvSpPr>
          <p:cNvPr id="6" name="text-47">
            <a:extLst>
              <a:ext uri="{FF2B5EF4-FFF2-40B4-BE49-F238E27FC236}">
                <a16:creationId xmlns:a16="http://schemas.microsoft.com/office/drawing/2014/main" id="{231AD21A-AFDE-478D-9619-406C02A90F35}"/>
              </a:ext>
            </a:extLst>
          </p:cNvPr>
          <p:cNvSpPr>
            <a:spLocks noGrp="1"/>
          </p:cNvSpPr>
          <p:nvPr/>
        </p:nvSpPr>
        <p:spPr>
          <a:xfrm>
            <a:off x="866775" y="2867025"/>
            <a:ext cx="466725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88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88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88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Верховный бог — </a:t>
            </a:r>
            <a:r>
              <a:rPr sz="2888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Ахурамазда</a:t>
            </a:r>
            <a:r>
              <a:rPr sz="2888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(бог добра и света).</a:t>
            </a:r>
          </a:p>
        </p:txBody>
      </p:sp>
      <p:sp>
        <p:nvSpPr>
          <p:cNvPr id="7" name="text-48">
            <a:extLst>
              <a:ext uri="{FF2B5EF4-FFF2-40B4-BE49-F238E27FC236}">
                <a16:creationId xmlns:a16="http://schemas.microsoft.com/office/drawing/2014/main" id="{DBEE42F2-C2CC-4393-AA76-74409CA14CB2}"/>
              </a:ext>
            </a:extLst>
          </p:cNvPr>
          <p:cNvSpPr>
            <a:spLocks noGrp="1"/>
          </p:cNvSpPr>
          <p:nvPr/>
        </p:nvSpPr>
        <p:spPr>
          <a:xfrm>
            <a:off x="6600825" y="2867025"/>
            <a:ext cx="466725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9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Ему противостоит </a:t>
            </a:r>
            <a:r>
              <a:rPr sz="2925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Ариман</a:t>
            </a:r>
            <a:r>
              <a:rPr sz="292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(бог зла и тьмы).</a:t>
            </a:r>
          </a:p>
        </p:txBody>
      </p:sp>
      <p:sp>
        <p:nvSpPr>
          <p:cNvPr id="8" name="text-49">
            <a:extLst>
              <a:ext uri="{FF2B5EF4-FFF2-40B4-BE49-F238E27FC236}">
                <a16:creationId xmlns:a16="http://schemas.microsoft.com/office/drawing/2014/main" id="{908EEB46-24E3-404C-9B73-E46DFA9F2E4F}"/>
              </a:ext>
            </a:extLst>
          </p:cNvPr>
          <p:cNvSpPr>
            <a:spLocks noGrp="1"/>
          </p:cNvSpPr>
          <p:nvPr/>
        </p:nvSpPr>
        <p:spPr>
          <a:xfrm>
            <a:off x="590550" y="4762500"/>
            <a:ext cx="1100137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Проповедник </a:t>
            </a:r>
            <a:r>
              <a:rPr sz="285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Заратуштра</a:t>
            </a:r>
            <a:r>
              <a:rPr sz="28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 учил, что люди должны встать на сторону добра.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DA5D875-770A-4C68-A608-E73F57DEBD10}"/>
              </a:ext>
            </a:extLst>
          </p:cNvPr>
          <p:cNvSpPr>
            <a:spLocks noGrp="1"/>
          </p:cNvSpPr>
          <p:nvPr/>
        </p:nvSpPr>
        <p:spPr>
          <a:xfrm>
            <a:off x="571500" y="5819775"/>
            <a:ext cx="11049000" cy="1905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10" name="text-50">
            <a:extLst>
              <a:ext uri="{FF2B5EF4-FFF2-40B4-BE49-F238E27FC236}">
                <a16:creationId xmlns:a16="http://schemas.microsoft.com/office/drawing/2014/main" id="{331DD66B-99A6-4DA7-9932-6EBC0A92E063}"/>
              </a:ext>
            </a:extLst>
          </p:cNvPr>
          <p:cNvSpPr>
            <a:spLocks noGrp="1"/>
          </p:cNvSpPr>
          <p:nvPr/>
        </p:nvSpPr>
        <p:spPr>
          <a:xfrm>
            <a:off x="590550" y="6029325"/>
            <a:ext cx="104775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Религия основана на борьбе добра и зла.</a:t>
            </a:r>
          </a:p>
        </p:txBody>
      </p:sp>
      <p:sp>
        <p:nvSpPr>
          <p:cNvPr id="11" name="text-51">
            <a:extLst>
              <a:ext uri="{FF2B5EF4-FFF2-40B4-BE49-F238E27FC236}">
                <a16:creationId xmlns:a16="http://schemas.microsoft.com/office/drawing/2014/main" id="{290F565C-9C61-4A35-87F3-DACE89FDC7C9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34917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52">
            <a:extLst>
              <a:ext uri="{FF2B5EF4-FFF2-40B4-BE49-F238E27FC236}">
                <a16:creationId xmlns:a16="http://schemas.microsoft.com/office/drawing/2014/main" id="{BDF2EAFC-8013-4B28-8006-75AD0132D2F3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Армия персов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33121A3-40DF-401A-84D0-8DD7E9B5DFE3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53">
            <a:extLst>
              <a:ext uri="{FF2B5EF4-FFF2-40B4-BE49-F238E27FC236}">
                <a16:creationId xmlns:a16="http://schemas.microsoft.com/office/drawing/2014/main" id="{D047118E-22EB-401B-B7B9-C315F7F00E92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66675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B99154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B99154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B99154"/>
                </a:solidFill>
                <a:latin typeface="Georgia"/>
                <a:ea typeface="Georgia"/>
                <a:cs typeface="Georgia"/>
              </a:rPr>
              <a:t>Сила и дисциплина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5E6C16-CE01-45D7-9E23-E14E505BF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022398" y="1685925"/>
            <a:ext cx="1786255" cy="4619625"/>
          </a:xfrm>
          <a:prstGeom prst="rect">
            <a:avLst/>
          </a:prstGeom>
        </p:spPr>
      </p:pic>
      <p:sp>
        <p:nvSpPr>
          <p:cNvPr id="5" name="text-54">
            <a:extLst>
              <a:ext uri="{FF2B5EF4-FFF2-40B4-BE49-F238E27FC236}">
                <a16:creationId xmlns:a16="http://schemas.microsoft.com/office/drawing/2014/main" id="{9215F23F-1356-4214-B709-8A3C5FC62D79}"/>
              </a:ext>
            </a:extLst>
          </p:cNvPr>
          <p:cNvSpPr>
            <a:spLocks noGrp="1"/>
          </p:cNvSpPr>
          <p:nvPr/>
        </p:nvSpPr>
        <p:spPr>
          <a:xfrm>
            <a:off x="571500" y="2476500"/>
            <a:ext cx="6953250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63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963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963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Основу армии составляли </a:t>
            </a:r>
            <a:r>
              <a:rPr sz="2963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«бессмертные»</a:t>
            </a:r>
            <a:r>
              <a:rPr sz="2963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— </a:t>
            </a:r>
            <a:r>
              <a:rPr sz="2963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10 000</a:t>
            </a:r>
            <a:r>
              <a:rPr sz="2963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лучших воинов.</a:t>
            </a:r>
          </a:p>
        </p:txBody>
      </p:sp>
      <p:sp>
        <p:nvSpPr>
          <p:cNvPr id="6" name="text-55">
            <a:extLst>
              <a:ext uri="{FF2B5EF4-FFF2-40B4-BE49-F238E27FC236}">
                <a16:creationId xmlns:a16="http://schemas.microsoft.com/office/drawing/2014/main" id="{ACD7AC81-3D16-495C-8CFE-9F432F03AF9D}"/>
              </a:ext>
            </a:extLst>
          </p:cNvPr>
          <p:cNvSpPr>
            <a:spLocks noGrp="1"/>
          </p:cNvSpPr>
          <p:nvPr/>
        </p:nvSpPr>
        <p:spPr>
          <a:xfrm>
            <a:off x="571500" y="3895725"/>
            <a:ext cx="69532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Воины были вооружены луками, копьями, плетёными щитами.</a:t>
            </a:r>
          </a:p>
        </p:txBody>
      </p:sp>
      <p:sp>
        <p:nvSpPr>
          <p:cNvPr id="7" name="text-56">
            <a:extLst>
              <a:ext uri="{FF2B5EF4-FFF2-40B4-BE49-F238E27FC236}">
                <a16:creationId xmlns:a16="http://schemas.microsoft.com/office/drawing/2014/main" id="{EA9C5DDF-3A45-4277-925C-687532F5EE2E}"/>
              </a:ext>
            </a:extLst>
          </p:cNvPr>
          <p:cNvSpPr>
            <a:spLocks noGrp="1"/>
          </p:cNvSpPr>
          <p:nvPr/>
        </p:nvSpPr>
        <p:spPr>
          <a:xfrm>
            <a:off x="571500" y="5019675"/>
            <a:ext cx="69532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88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88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588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Использовали конницу и боевые колесницы.</a:t>
            </a:r>
          </a:p>
        </p:txBody>
      </p:sp>
      <p:sp>
        <p:nvSpPr>
          <p:cNvPr id="8" name="text-57">
            <a:extLst>
              <a:ext uri="{FF2B5EF4-FFF2-40B4-BE49-F238E27FC236}">
                <a16:creationId xmlns:a16="http://schemas.microsoft.com/office/drawing/2014/main" id="{D22BCB9F-D685-42C5-87B9-7F1FBC0E38F2}"/>
              </a:ext>
            </a:extLst>
          </p:cNvPr>
          <p:cNvSpPr>
            <a:spLocks noGrp="1"/>
          </p:cNvSpPr>
          <p:nvPr/>
        </p:nvSpPr>
        <p:spPr>
          <a:xfrm>
            <a:off x="571500" y="5924550"/>
            <a:ext cx="7096125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B9915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00" b="0">
                <a:solidFill>
                  <a:srgbClr val="B9915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B99154"/>
                </a:solidFill>
                <a:latin typeface="Arial"/>
                <a:ea typeface="Arial"/>
                <a:cs typeface="Arial"/>
              </a:rPr>
              <a:t>Армия была хорошо обучена и организована.</a:t>
            </a:r>
          </a:p>
        </p:txBody>
      </p:sp>
      <p:sp>
        <p:nvSpPr>
          <p:cNvPr id="9" name="text-58">
            <a:extLst>
              <a:ext uri="{FF2B5EF4-FFF2-40B4-BE49-F238E27FC236}">
                <a16:creationId xmlns:a16="http://schemas.microsoft.com/office/drawing/2014/main" id="{D61AE423-E8E3-45ED-B2D4-1DFA2A889203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23964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59">
            <a:extLst>
              <a:ext uri="{FF2B5EF4-FFF2-40B4-BE49-F238E27FC236}">
                <a16:creationId xmlns:a16="http://schemas.microsoft.com/office/drawing/2014/main" id="{2E02D000-B9E1-4604-AF0A-799684A7C995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Крепость на краю империи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9C0059-2D9F-4695-9D3D-ED5D8D961C8D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60">
            <a:extLst>
              <a:ext uri="{FF2B5EF4-FFF2-40B4-BE49-F238E27FC236}">
                <a16:creationId xmlns:a16="http://schemas.microsoft.com/office/drawing/2014/main" id="{2EEB5E61-E79F-4B68-99FB-E49C564C58CD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8585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A7563A"/>
                </a:solidFill>
                <a:latin typeface="Georgia"/>
                <a:ea typeface="Georgia"/>
                <a:cs typeface="Georgia"/>
              </a:rPr>
              <a:t>Дербент — древний город России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ED1FD3-AAB1-4A07-995A-3222FCBD88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70" b="8070"/>
          <a:stretch>
            <a:fillRect/>
          </a:stretch>
        </p:blipFill>
        <p:spPr>
          <a:xfrm>
            <a:off x="5238750" y="2381250"/>
            <a:ext cx="6429375" cy="3600450"/>
          </a:xfrm>
          <a:prstGeom prst="rect">
            <a:avLst/>
          </a:prstGeom>
        </p:spPr>
      </p:pic>
      <p:sp>
        <p:nvSpPr>
          <p:cNvPr id="5" name="text-61">
            <a:extLst>
              <a:ext uri="{FF2B5EF4-FFF2-40B4-BE49-F238E27FC236}">
                <a16:creationId xmlns:a16="http://schemas.microsoft.com/office/drawing/2014/main" id="{5295C0E4-BB2E-4E0F-B3A9-2F95F6D1930C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428625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6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Персы строили крепости для защиты от кочевников.</a:t>
            </a:r>
          </a:p>
        </p:txBody>
      </p:sp>
      <p:sp>
        <p:nvSpPr>
          <p:cNvPr id="6" name="text-62">
            <a:extLst>
              <a:ext uri="{FF2B5EF4-FFF2-40B4-BE49-F238E27FC236}">
                <a16:creationId xmlns:a16="http://schemas.microsoft.com/office/drawing/2014/main" id="{9D3C6AEE-3480-4A50-ABC2-0A5B848C8D75}"/>
              </a:ext>
            </a:extLst>
          </p:cNvPr>
          <p:cNvSpPr>
            <a:spLocks noGrp="1"/>
          </p:cNvSpPr>
          <p:nvPr/>
        </p:nvSpPr>
        <p:spPr>
          <a:xfrm>
            <a:off x="571500" y="3762375"/>
            <a:ext cx="42862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Одна из таких крепостей — Дербент («закрытые врата»).</a:t>
            </a:r>
          </a:p>
        </p:txBody>
      </p:sp>
      <p:sp>
        <p:nvSpPr>
          <p:cNvPr id="7" name="text-63">
            <a:extLst>
              <a:ext uri="{FF2B5EF4-FFF2-40B4-BE49-F238E27FC236}">
                <a16:creationId xmlns:a16="http://schemas.microsoft.com/office/drawing/2014/main" id="{2FAF45D2-0C2F-4BA1-9591-8502E0B70E83}"/>
              </a:ext>
            </a:extLst>
          </p:cNvPr>
          <p:cNvSpPr>
            <a:spLocks noGrp="1"/>
          </p:cNvSpPr>
          <p:nvPr/>
        </p:nvSpPr>
        <p:spPr>
          <a:xfrm>
            <a:off x="571500" y="5153025"/>
            <a:ext cx="4286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1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1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1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Это один из древнейших городов России.</a:t>
            </a:r>
          </a:p>
        </p:txBody>
      </p:sp>
      <p:sp>
        <p:nvSpPr>
          <p:cNvPr id="8" name="text-64">
            <a:extLst>
              <a:ext uri="{FF2B5EF4-FFF2-40B4-BE49-F238E27FC236}">
                <a16:creationId xmlns:a16="http://schemas.microsoft.com/office/drawing/2014/main" id="{90EC5937-200B-4641-BE53-2F7825D63E65}"/>
              </a:ext>
            </a:extLst>
          </p:cNvPr>
          <p:cNvSpPr>
            <a:spLocks noGrp="1"/>
          </p:cNvSpPr>
          <p:nvPr/>
        </p:nvSpPr>
        <p:spPr>
          <a:xfrm>
            <a:off x="571500" y="6143625"/>
            <a:ext cx="10953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3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Находится в Дагестане, на берегу Каспийского моря.</a:t>
            </a:r>
          </a:p>
        </p:txBody>
      </p:sp>
      <p:sp>
        <p:nvSpPr>
          <p:cNvPr id="9" name="text-65">
            <a:extLst>
              <a:ext uri="{FF2B5EF4-FFF2-40B4-BE49-F238E27FC236}">
                <a16:creationId xmlns:a16="http://schemas.microsoft.com/office/drawing/2014/main" id="{07063F95-C2D8-4541-AFD0-DC2F15034073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26877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66">
            <a:extLst>
              <a:ext uri="{FF2B5EF4-FFF2-40B4-BE49-F238E27FC236}">
                <a16:creationId xmlns:a16="http://schemas.microsoft.com/office/drawing/2014/main" id="{883571A7-270C-48A0-9C0A-7748DA489686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Секреты могущества Персии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A7A196-45B4-4417-A821-F1F55B8FAC0B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67">
            <a:extLst>
              <a:ext uri="{FF2B5EF4-FFF2-40B4-BE49-F238E27FC236}">
                <a16:creationId xmlns:a16="http://schemas.microsoft.com/office/drawing/2014/main" id="{B5756341-5148-4C59-ADEE-49235FB15E22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8585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A7563A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A7563A"/>
                </a:solidFill>
                <a:latin typeface="Georgia"/>
                <a:ea typeface="Georgia"/>
                <a:cs typeface="Georgia"/>
              </a:rPr>
              <a:t>Почему держава была прочной?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C4B42F-E2D6-45A5-A6AC-3B046BC574FE}"/>
              </a:ext>
            </a:extLst>
          </p:cNvPr>
          <p:cNvSpPr>
            <a:spLocks noGrp="1"/>
          </p:cNvSpPr>
          <p:nvPr/>
        </p:nvSpPr>
        <p:spPr>
          <a:xfrm>
            <a:off x="571500" y="2628900"/>
            <a:ext cx="952500" cy="3810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5" name="text-68">
            <a:extLst>
              <a:ext uri="{FF2B5EF4-FFF2-40B4-BE49-F238E27FC236}">
                <a16:creationId xmlns:a16="http://schemas.microsoft.com/office/drawing/2014/main" id="{15B16BAE-5E61-42F6-AF3B-5F5E9DCF852C}"/>
              </a:ext>
            </a:extLst>
          </p:cNvPr>
          <p:cNvSpPr>
            <a:spLocks noGrp="1"/>
          </p:cNvSpPr>
          <p:nvPr/>
        </p:nvSpPr>
        <p:spPr>
          <a:xfrm>
            <a:off x="571500" y="2857500"/>
            <a:ext cx="51244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Мудрое управление: сатрапии, единые законы, контроль.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552709-B98B-4E95-9940-6C94D154FC29}"/>
              </a:ext>
            </a:extLst>
          </p:cNvPr>
          <p:cNvSpPr>
            <a:spLocks noGrp="1"/>
          </p:cNvSpPr>
          <p:nvPr/>
        </p:nvSpPr>
        <p:spPr>
          <a:xfrm>
            <a:off x="6448425" y="2628900"/>
            <a:ext cx="952500" cy="38100"/>
          </a:xfrm>
          <a:prstGeom prst="rect">
            <a:avLst/>
          </a:prstGeom>
          <a:solidFill>
            <a:srgbClr val="A7563A"/>
          </a:solidFill>
          <a:ln w="0">
            <a:noFill/>
          </a:ln>
        </p:spPr>
      </p:sp>
      <p:sp>
        <p:nvSpPr>
          <p:cNvPr id="7" name="text-69">
            <a:extLst>
              <a:ext uri="{FF2B5EF4-FFF2-40B4-BE49-F238E27FC236}">
                <a16:creationId xmlns:a16="http://schemas.microsoft.com/office/drawing/2014/main" id="{3D31E81D-9653-43DD-971E-2E416773145F}"/>
              </a:ext>
            </a:extLst>
          </p:cNvPr>
          <p:cNvSpPr>
            <a:spLocks noGrp="1"/>
          </p:cNvSpPr>
          <p:nvPr/>
        </p:nvSpPr>
        <p:spPr>
          <a:xfrm>
            <a:off x="6448425" y="2857500"/>
            <a:ext cx="51244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Экономическое единство: единая монета, дороги, торговля.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CCCCE7-4614-4BA7-9F88-71F660352281}"/>
              </a:ext>
            </a:extLst>
          </p:cNvPr>
          <p:cNvSpPr>
            <a:spLocks noGrp="1"/>
          </p:cNvSpPr>
          <p:nvPr/>
        </p:nvSpPr>
        <p:spPr>
          <a:xfrm>
            <a:off x="571500" y="4381500"/>
            <a:ext cx="952500" cy="38100"/>
          </a:xfrm>
          <a:prstGeom prst="rect">
            <a:avLst/>
          </a:prstGeom>
          <a:solidFill>
            <a:srgbClr val="147F88"/>
          </a:solidFill>
          <a:ln w="0">
            <a:noFill/>
          </a:ln>
        </p:spPr>
      </p:sp>
      <p:sp>
        <p:nvSpPr>
          <p:cNvPr id="9" name="text-70">
            <a:extLst>
              <a:ext uri="{FF2B5EF4-FFF2-40B4-BE49-F238E27FC236}">
                <a16:creationId xmlns:a16="http://schemas.microsoft.com/office/drawing/2014/main" id="{22687883-9C3A-45C7-A276-EF87D552A058}"/>
              </a:ext>
            </a:extLst>
          </p:cNvPr>
          <p:cNvSpPr>
            <a:spLocks noGrp="1"/>
          </p:cNvSpPr>
          <p:nvPr/>
        </p:nvSpPr>
        <p:spPr>
          <a:xfrm>
            <a:off x="571500" y="4610100"/>
            <a:ext cx="51244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Сильная армия: профессиональные воины, </a:t>
            </a:r>
            <a:r>
              <a:rPr sz="27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«бессмертные»</a:t>
            </a: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32A5C5-7DC6-4D90-BD35-B261F40CA53A}"/>
              </a:ext>
            </a:extLst>
          </p:cNvPr>
          <p:cNvSpPr>
            <a:spLocks noGrp="1"/>
          </p:cNvSpPr>
          <p:nvPr/>
        </p:nvSpPr>
        <p:spPr>
          <a:xfrm>
            <a:off x="6448425" y="4381500"/>
            <a:ext cx="952500" cy="38100"/>
          </a:xfrm>
          <a:prstGeom prst="rect">
            <a:avLst/>
          </a:prstGeom>
          <a:solidFill>
            <a:srgbClr val="A7563A"/>
          </a:solidFill>
          <a:ln w="0">
            <a:noFill/>
          </a:ln>
        </p:spPr>
      </p:sp>
      <p:sp>
        <p:nvSpPr>
          <p:cNvPr id="11" name="text-71">
            <a:extLst>
              <a:ext uri="{FF2B5EF4-FFF2-40B4-BE49-F238E27FC236}">
                <a16:creationId xmlns:a16="http://schemas.microsoft.com/office/drawing/2014/main" id="{66B11998-72C7-41FF-98C1-89CCA2049463}"/>
              </a:ext>
            </a:extLst>
          </p:cNvPr>
          <p:cNvSpPr>
            <a:spLocks noGrp="1"/>
          </p:cNvSpPr>
          <p:nvPr/>
        </p:nvSpPr>
        <p:spPr>
          <a:xfrm>
            <a:off x="6448425" y="4610100"/>
            <a:ext cx="512445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Гибкая религия: зороастризм поддерживал моральные ценности.</a:t>
            </a:r>
          </a:p>
        </p:txBody>
      </p:sp>
      <p:sp>
        <p:nvSpPr>
          <p:cNvPr id="12" name="text-72">
            <a:extLst>
              <a:ext uri="{FF2B5EF4-FFF2-40B4-BE49-F238E27FC236}">
                <a16:creationId xmlns:a16="http://schemas.microsoft.com/office/drawing/2014/main" id="{A6268780-F07A-4671-A5DE-1ED9BF4D3F53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5279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7F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73">
            <a:extLst>
              <a:ext uri="{FF2B5EF4-FFF2-40B4-BE49-F238E27FC236}">
                <a16:creationId xmlns:a16="http://schemas.microsoft.com/office/drawing/2014/main" id="{D5983012-8B57-4546-88E1-4E9EFD76682B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Наследие Персидской империи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D97F02-DF69-46A0-8D1C-ED2FB92ABB67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74">
            <a:extLst>
              <a:ext uri="{FF2B5EF4-FFF2-40B4-BE49-F238E27FC236}">
                <a16:creationId xmlns:a16="http://schemas.microsoft.com/office/drawing/2014/main" id="{2D85113B-6465-4C37-986A-6DF1D8D5F18B}"/>
              </a:ext>
            </a:extLst>
          </p:cNvPr>
          <p:cNvSpPr>
            <a:spLocks noGrp="1"/>
          </p:cNvSpPr>
          <p:nvPr/>
        </p:nvSpPr>
        <p:spPr>
          <a:xfrm>
            <a:off x="571500" y="1647825"/>
            <a:ext cx="10858500" cy="485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EADBC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400" b="0">
                <a:solidFill>
                  <a:srgbClr val="EADBC3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EADBC3"/>
                </a:solidFill>
                <a:latin typeface="Georgia"/>
                <a:ea typeface="Georgia"/>
                <a:cs typeface="Georgia"/>
              </a:rPr>
              <a:t>Что мы узнали?</a:t>
            </a:r>
          </a:p>
        </p:txBody>
      </p:sp>
      <p:sp>
        <p:nvSpPr>
          <p:cNvPr id="4" name="text-75">
            <a:extLst>
              <a:ext uri="{FF2B5EF4-FFF2-40B4-BE49-F238E27FC236}">
                <a16:creationId xmlns:a16="http://schemas.microsoft.com/office/drawing/2014/main" id="{413A563D-BBE2-4124-873C-76D4DA54EF1D}"/>
              </a:ext>
            </a:extLst>
          </p:cNvPr>
          <p:cNvSpPr>
            <a:spLocks noGrp="1"/>
          </p:cNvSpPr>
          <p:nvPr/>
        </p:nvSpPr>
        <p:spPr>
          <a:xfrm>
            <a:off x="762000" y="2476500"/>
            <a:ext cx="10668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Персы создали крупнейшую державу древности.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C9A91D-3333-4F60-81C6-BD7CD7E90AEB}"/>
              </a:ext>
            </a:extLst>
          </p:cNvPr>
          <p:cNvSpPr>
            <a:spLocks noGrp="1"/>
          </p:cNvSpPr>
          <p:nvPr/>
        </p:nvSpPr>
        <p:spPr>
          <a:xfrm>
            <a:off x="762000" y="3305175"/>
            <a:ext cx="10668000" cy="9525"/>
          </a:xfrm>
          <a:prstGeom prst="rect">
            <a:avLst/>
          </a:prstGeom>
          <a:solidFill>
            <a:srgbClr val="68A7A4"/>
          </a:solidFill>
          <a:ln w="0">
            <a:noFill/>
          </a:ln>
        </p:spPr>
      </p:sp>
      <p:sp>
        <p:nvSpPr>
          <p:cNvPr id="6" name="text-76">
            <a:extLst>
              <a:ext uri="{FF2B5EF4-FFF2-40B4-BE49-F238E27FC236}">
                <a16:creationId xmlns:a16="http://schemas.microsoft.com/office/drawing/2014/main" id="{3D7F4246-DCF3-45AB-BFBB-1978A97A27F9}"/>
              </a:ext>
            </a:extLst>
          </p:cNvPr>
          <p:cNvSpPr>
            <a:spLocks noGrp="1"/>
          </p:cNvSpPr>
          <p:nvPr/>
        </p:nvSpPr>
        <p:spPr>
          <a:xfrm>
            <a:off x="762000" y="3400425"/>
            <a:ext cx="10668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Кир Великий и Дарий I — великие правители-реформаторы.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E989D7-844A-469B-8D0D-EDFE888F3E8A}"/>
              </a:ext>
            </a:extLst>
          </p:cNvPr>
          <p:cNvSpPr>
            <a:spLocks noGrp="1"/>
          </p:cNvSpPr>
          <p:nvPr/>
        </p:nvSpPr>
        <p:spPr>
          <a:xfrm>
            <a:off x="762000" y="4229100"/>
            <a:ext cx="10668000" cy="9525"/>
          </a:xfrm>
          <a:prstGeom prst="rect">
            <a:avLst/>
          </a:prstGeom>
          <a:solidFill>
            <a:srgbClr val="68A7A4"/>
          </a:solidFill>
          <a:ln w="0">
            <a:noFill/>
          </a:ln>
        </p:spPr>
      </p:sp>
      <p:sp>
        <p:nvSpPr>
          <p:cNvPr id="8" name="text-77">
            <a:extLst>
              <a:ext uri="{FF2B5EF4-FFF2-40B4-BE49-F238E27FC236}">
                <a16:creationId xmlns:a16="http://schemas.microsoft.com/office/drawing/2014/main" id="{03D5F71B-5F70-448E-9174-7F36CB8ACEDE}"/>
              </a:ext>
            </a:extLst>
          </p:cNvPr>
          <p:cNvSpPr>
            <a:spLocks noGrp="1"/>
          </p:cNvSpPr>
          <p:nvPr/>
        </p:nvSpPr>
        <p:spPr>
          <a:xfrm>
            <a:off x="762000" y="4324350"/>
            <a:ext cx="10668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Держава держалась на сильной власти, армии и экономике.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477CEAD-3869-417A-9464-6D1E461AD8E9}"/>
              </a:ext>
            </a:extLst>
          </p:cNvPr>
          <p:cNvSpPr>
            <a:spLocks noGrp="1"/>
          </p:cNvSpPr>
          <p:nvPr/>
        </p:nvSpPr>
        <p:spPr>
          <a:xfrm>
            <a:off x="762000" y="5153025"/>
            <a:ext cx="10668000" cy="9525"/>
          </a:xfrm>
          <a:prstGeom prst="rect">
            <a:avLst/>
          </a:prstGeom>
          <a:solidFill>
            <a:srgbClr val="68A7A4"/>
          </a:solidFill>
          <a:ln w="0">
            <a:noFill/>
          </a:ln>
        </p:spPr>
      </p:sp>
      <p:sp>
        <p:nvSpPr>
          <p:cNvPr id="10" name="text-78">
            <a:extLst>
              <a:ext uri="{FF2B5EF4-FFF2-40B4-BE49-F238E27FC236}">
                <a16:creationId xmlns:a16="http://schemas.microsoft.com/office/drawing/2014/main" id="{7C863EB1-9511-4096-8FD0-14D73BF770EF}"/>
              </a:ext>
            </a:extLst>
          </p:cNvPr>
          <p:cNvSpPr>
            <a:spLocks noGrp="1"/>
          </p:cNvSpPr>
          <p:nvPr/>
        </p:nvSpPr>
        <p:spPr>
          <a:xfrm>
            <a:off x="762000" y="5248275"/>
            <a:ext cx="106680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Зороастризм — одна из первых религий, где есть добро и зло.</a:t>
            </a:r>
          </a:p>
        </p:txBody>
      </p:sp>
      <p:sp>
        <p:nvSpPr>
          <p:cNvPr id="11" name="text-79">
            <a:extLst>
              <a:ext uri="{FF2B5EF4-FFF2-40B4-BE49-F238E27FC236}">
                <a16:creationId xmlns:a16="http://schemas.microsoft.com/office/drawing/2014/main" id="{CDA62D45-F73D-4E7D-B8C0-5FC0EC1920B6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85068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80">
            <a:extLst>
              <a:ext uri="{FF2B5EF4-FFF2-40B4-BE49-F238E27FC236}">
                <a16:creationId xmlns:a16="http://schemas.microsoft.com/office/drawing/2014/main" id="{C68B28BC-1AE5-4A2A-A464-A2BC97F35907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13B7D0D-CA44-4249-841E-0177E1DD9314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81">
            <a:extLst>
              <a:ext uri="{FF2B5EF4-FFF2-40B4-BE49-F238E27FC236}">
                <a16:creationId xmlns:a16="http://schemas.microsoft.com/office/drawing/2014/main" id="{3BA0619B-48A1-4951-B81C-B86016D78FF9}"/>
              </a:ext>
            </a:extLst>
          </p:cNvPr>
          <p:cNvSpPr>
            <a:spLocks noGrp="1"/>
          </p:cNvSpPr>
          <p:nvPr/>
        </p:nvSpPr>
        <p:spPr>
          <a:xfrm>
            <a:off x="571500" y="1981200"/>
            <a:ext cx="10763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147F8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1">
                <a:solidFill>
                  <a:srgbClr val="147F8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F88"/>
                </a:solidFill>
                <a:latin typeface="Arial"/>
                <a:ea typeface="Arial"/>
                <a:cs typeface="Arial"/>
              </a:rPr>
              <a:t>Обязательное:</a:t>
            </a:r>
          </a:p>
        </p:txBody>
      </p:sp>
      <p:sp>
        <p:nvSpPr>
          <p:cNvPr id="4" name="text-82">
            <a:extLst>
              <a:ext uri="{FF2B5EF4-FFF2-40B4-BE49-F238E27FC236}">
                <a16:creationId xmlns:a16="http://schemas.microsoft.com/office/drawing/2014/main" id="{00206B13-F7CD-4698-A55A-D626E0309474}"/>
              </a:ext>
            </a:extLst>
          </p:cNvPr>
          <p:cNvSpPr>
            <a:spLocks noGrp="1"/>
          </p:cNvSpPr>
          <p:nvPr/>
        </p:nvSpPr>
        <p:spPr>
          <a:xfrm>
            <a:off x="571500" y="2543175"/>
            <a:ext cx="105727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Прочитать § 16 «Персидское царство».</a:t>
            </a:r>
          </a:p>
        </p:txBody>
      </p:sp>
      <p:sp>
        <p:nvSpPr>
          <p:cNvPr id="5" name="text-83">
            <a:extLst>
              <a:ext uri="{FF2B5EF4-FFF2-40B4-BE49-F238E27FC236}">
                <a16:creationId xmlns:a16="http://schemas.microsoft.com/office/drawing/2014/main" id="{B44C96E6-AC06-4685-A8C4-E0BBFC3F8FB3}"/>
              </a:ext>
            </a:extLst>
          </p:cNvPr>
          <p:cNvSpPr>
            <a:spLocks noGrp="1"/>
          </p:cNvSpPr>
          <p:nvPr/>
        </p:nvSpPr>
        <p:spPr>
          <a:xfrm>
            <a:off x="571500" y="3362325"/>
            <a:ext cx="1085850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1">
                <a:solidFill>
                  <a:srgbClr val="147F8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1">
                <a:solidFill>
                  <a:srgbClr val="147F8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F88"/>
                </a:solidFill>
                <a:latin typeface="Arial"/>
                <a:ea typeface="Arial"/>
                <a:cs typeface="Arial"/>
              </a:rPr>
              <a:t>На выбор (творческое задание):</a:t>
            </a:r>
          </a:p>
        </p:txBody>
      </p:sp>
      <p:sp>
        <p:nvSpPr>
          <p:cNvPr id="6" name="text-84">
            <a:extLst>
              <a:ext uri="{FF2B5EF4-FFF2-40B4-BE49-F238E27FC236}">
                <a16:creationId xmlns:a16="http://schemas.microsoft.com/office/drawing/2014/main" id="{9ED13E80-8D2B-42C8-B8A2-9B7851D2CF65}"/>
              </a:ext>
            </a:extLst>
          </p:cNvPr>
          <p:cNvSpPr>
            <a:spLocks noGrp="1"/>
          </p:cNvSpPr>
          <p:nvPr/>
        </p:nvSpPr>
        <p:spPr>
          <a:xfrm>
            <a:off x="571500" y="4048125"/>
            <a:ext cx="52197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Рисунок: изобрази персидского воина-«бессмертного» или дворец в Персеполе.</a:t>
            </a:r>
          </a:p>
        </p:txBody>
      </p:sp>
      <p:sp>
        <p:nvSpPr>
          <p:cNvPr id="7" name="text-85">
            <a:extLst>
              <a:ext uri="{FF2B5EF4-FFF2-40B4-BE49-F238E27FC236}">
                <a16:creationId xmlns:a16="http://schemas.microsoft.com/office/drawing/2014/main" id="{D4A69E61-CB17-4400-B1F2-ACFF75A3D1E5}"/>
              </a:ext>
            </a:extLst>
          </p:cNvPr>
          <p:cNvSpPr>
            <a:spLocks noGrp="1"/>
          </p:cNvSpPr>
          <p:nvPr/>
        </p:nvSpPr>
        <p:spPr>
          <a:xfrm>
            <a:off x="6381750" y="4048125"/>
            <a:ext cx="52197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Рассказ: напиши от имени жителя </a:t>
            </a:r>
            <a:r>
              <a:rPr sz="255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Вавилон</a:t>
            </a: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а, который видит, как персы входят в город.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432B05D-A1C0-4F3D-A528-AD0CBCD82459}"/>
              </a:ext>
            </a:extLst>
          </p:cNvPr>
          <p:cNvSpPr>
            <a:spLocks noGrp="1"/>
          </p:cNvSpPr>
          <p:nvPr/>
        </p:nvSpPr>
        <p:spPr>
          <a:xfrm>
            <a:off x="6096000" y="4000500"/>
            <a:ext cx="19050" cy="142875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9" name="text-86">
            <a:extLst>
              <a:ext uri="{FF2B5EF4-FFF2-40B4-BE49-F238E27FC236}">
                <a16:creationId xmlns:a16="http://schemas.microsoft.com/office/drawing/2014/main" id="{71D3F55F-381F-4014-B824-61AABACED3EF}"/>
              </a:ext>
            </a:extLst>
          </p:cNvPr>
          <p:cNvSpPr>
            <a:spLocks noGrp="1"/>
          </p:cNvSpPr>
          <p:nvPr/>
        </p:nvSpPr>
        <p:spPr>
          <a:xfrm>
            <a:off x="571500" y="5686425"/>
            <a:ext cx="7524750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25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Кто молодцы?</a:t>
            </a:r>
          </a:p>
          <a:p>
            <a:pPr algn="l">
              <a:defRPr sz="2250" b="0">
                <a:solidFill>
                  <a:srgbClr val="133E59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133E59"/>
                </a:solidFill>
                <a:latin typeface="Georgia"/>
                <a:ea typeface="Georgia"/>
                <a:cs typeface="Georgia"/>
              </a:rPr>
              <a:t>Мы – молодцы!</a:t>
            </a:r>
          </a:p>
        </p:txBody>
      </p:sp>
      <p:sp>
        <p:nvSpPr>
          <p:cNvPr id="10" name="text-87">
            <a:extLst>
              <a:ext uri="{FF2B5EF4-FFF2-40B4-BE49-F238E27FC236}">
                <a16:creationId xmlns:a16="http://schemas.microsoft.com/office/drawing/2014/main" id="{9ED4745E-5622-46CE-A225-921FD622F2D2}"/>
              </a:ext>
            </a:extLst>
          </p:cNvPr>
          <p:cNvSpPr>
            <a:spLocks noGrp="1"/>
          </p:cNvSpPr>
          <p:nvPr/>
        </p:nvSpPr>
        <p:spPr>
          <a:xfrm>
            <a:off x="9477375" y="653415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3296935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620</Words>
  <Application>Microsoft Office PowerPoint</Application>
  <DocSecurity>0</DocSecurity>
  <PresentationFormat>Широкоэкранный</PresentationFormat>
  <Paragraphs>89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2026-10-13T13:09:44Z</dcterms:created>
  <dcterms:modified xsi:type="dcterms:W3CDTF">2026-10-15T13:02:04Z</dcterms:modified>
</cp:coreProperties>
</file>