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9089502-5C88-4F73-A3A8-E918B56C5A7D}"/>
              </a:ext>
            </a:extLst>
          </p:cNvPr>
          <p:cNvSpPr>
            <a:spLocks noGrp="1"/>
          </p:cNvSpPr>
          <p:nvPr/>
        </p:nvSpPr>
        <p:spPr>
          <a:xfrm>
            <a:off x="7048500" y="0"/>
            <a:ext cx="5143500" cy="6858000"/>
          </a:xfrm>
          <a:prstGeom prst="rect">
            <a:avLst/>
          </a:prstGeom>
          <a:solidFill>
            <a:srgbClr val="18544E"/>
          </a:solidFill>
          <a:ln w="0">
            <a:noFill/>
          </a:ln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105650" y="1203977"/>
            <a:ext cx="5086350" cy="382139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845980C-AAC1-476C-B4E5-DD6CEB4B777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124700" cy="6858000"/>
          </a:xfrm>
          <a:prstGeom prst="rect">
            <a:avLst/>
          </a:prstGeom>
          <a:solidFill>
            <a:srgbClr val="15354D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0659484-382E-4CDC-B1A7-C7927D569563}"/>
              </a:ext>
            </a:extLst>
          </p:cNvPr>
          <p:cNvSpPr>
            <a:spLocks noGrp="1"/>
          </p:cNvSpPr>
          <p:nvPr/>
        </p:nvSpPr>
        <p:spPr>
          <a:xfrm>
            <a:off x="533400" y="647700"/>
            <a:ext cx="13335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5" name="text-0">
            <a:extLst>
              <a:ext uri="{FF2B5EF4-FFF2-40B4-BE49-F238E27FC236}">
                <a16:creationId xmlns:a16="http://schemas.microsoft.com/office/drawing/2014/main" id="{48B8780C-BEA4-4259-810F-AC763EBD242A}"/>
              </a:ext>
            </a:extLst>
          </p:cNvPr>
          <p:cNvSpPr>
            <a:spLocks noGrp="1"/>
          </p:cNvSpPr>
          <p:nvPr/>
        </p:nvSpPr>
        <p:spPr>
          <a:xfrm>
            <a:off x="533400" y="1143000"/>
            <a:ext cx="6162675" cy="226637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4575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Международные отношения в XVI-XVII вв.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8DB14C4-89B1-4148-9569-DBB265AEDDED}"/>
              </a:ext>
            </a:extLst>
          </p:cNvPr>
          <p:cNvSpPr>
            <a:spLocks noGrp="1"/>
          </p:cNvSpPr>
          <p:nvPr/>
        </p:nvSpPr>
        <p:spPr>
          <a:xfrm>
            <a:off x="533400" y="6191250"/>
            <a:ext cx="5905500" cy="14288"/>
          </a:xfrm>
          <a:prstGeom prst="rect">
            <a:avLst/>
          </a:prstGeom>
          <a:solidFill>
            <a:srgbClr val="456075"/>
          </a:solidFill>
          <a:ln w="0">
            <a:noFill/>
          </a:ln>
        </p:spPr>
      </p:sp>
      <p:sp>
        <p:nvSpPr>
          <p:cNvPr id="7" name="text-1">
            <a:extLst>
              <a:ext uri="{FF2B5EF4-FFF2-40B4-BE49-F238E27FC236}">
                <a16:creationId xmlns:a16="http://schemas.microsoft.com/office/drawing/2014/main" id="{64246DE4-C751-4778-8CE1-95379F0F943E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24587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2">
            <a:extLst>
              <a:ext uri="{FF2B5EF4-FFF2-40B4-BE49-F238E27FC236}">
                <a16:creationId xmlns:a16="http://schemas.microsoft.com/office/drawing/2014/main" id="{7BB09C68-86AE-4F64-BBC3-86D95F57D975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1. Государственный интерес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A31DDC6-A0CB-4678-B536-CCDC5C2BB875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3">
            <a:extLst>
              <a:ext uri="{FF2B5EF4-FFF2-40B4-BE49-F238E27FC236}">
                <a16:creationId xmlns:a16="http://schemas.microsoft.com/office/drawing/2014/main" id="{DB31FAD4-B48B-4E25-A5CC-0F9F9AAF5A65}"/>
              </a:ext>
            </a:extLst>
          </p:cNvPr>
          <p:cNvSpPr>
            <a:spLocks noGrp="1"/>
          </p:cNvSpPr>
          <p:nvPr/>
        </p:nvSpPr>
        <p:spPr>
          <a:xfrm>
            <a:off x="781050" y="1409700"/>
            <a:ext cx="10668000" cy="13472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Международные отношения в XVI–XVII веках отмечены многочисленными конфликтами, часто переплетавшимися и влиявшими друг на друга.</a:t>
            </a:r>
          </a:p>
        </p:txBody>
      </p:sp>
      <p:sp>
        <p:nvSpPr>
          <p:cNvPr id="4" name="text-4">
            <a:extLst>
              <a:ext uri="{FF2B5EF4-FFF2-40B4-BE49-F238E27FC236}">
                <a16:creationId xmlns:a16="http://schemas.microsoft.com/office/drawing/2014/main" id="{25B1C0B2-7F63-42E1-9F9B-D467452334C9}"/>
              </a:ext>
            </a:extLst>
          </p:cNvPr>
          <p:cNvSpPr>
            <a:spLocks noGrp="1"/>
          </p:cNvSpPr>
          <p:nvPr/>
        </p:nvSpPr>
        <p:spPr>
          <a:xfrm>
            <a:off x="781050" y="3252216"/>
            <a:ext cx="10668000" cy="13472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 этот период в Европе выделялись несколько наиболее могущественных государств, и если одно из них усиливалось, остальные заключали союзы, чтобы ослабить соперника.</a:t>
            </a:r>
          </a:p>
        </p:txBody>
      </p:sp>
      <p:sp>
        <p:nvSpPr>
          <p:cNvPr id="5" name="text-5">
            <a:extLst>
              <a:ext uri="{FF2B5EF4-FFF2-40B4-BE49-F238E27FC236}">
                <a16:creationId xmlns:a16="http://schemas.microsoft.com/office/drawing/2014/main" id="{117EEF91-BD7C-45A8-A883-34F647F7FEF4}"/>
              </a:ext>
            </a:extLst>
          </p:cNvPr>
          <p:cNvSpPr>
            <a:spLocks noGrp="1"/>
          </p:cNvSpPr>
          <p:nvPr/>
        </p:nvSpPr>
        <p:spPr>
          <a:xfrm>
            <a:off x="781050" y="5094732"/>
            <a:ext cx="10668000" cy="9425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Такая тенденция в дальнейшем получила название системы «политического равновесия».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00AD0F3-98D5-48BA-B34C-8D4D2601D274}"/>
              </a:ext>
            </a:extLst>
          </p:cNvPr>
          <p:cNvSpPr>
            <a:spLocks noGrp="1"/>
          </p:cNvSpPr>
          <p:nvPr/>
        </p:nvSpPr>
        <p:spPr>
          <a:xfrm>
            <a:off x="533400" y="1409700"/>
            <a:ext cx="28575" cy="4800600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BC46338B-7037-4A9B-8B58-F9F65EE6F075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3957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7">
            <a:extLst>
              <a:ext uri="{FF2B5EF4-FFF2-40B4-BE49-F238E27FC236}">
                <a16:creationId xmlns:a16="http://schemas.microsoft.com/office/drawing/2014/main" id="{9DFA4E05-1C80-4133-938A-6C36304760A1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Сильнейшие державы Европы в 16-17 веках: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FD6428A-D5B7-45FF-94A9-A15667AE5A91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29350" y="1803828"/>
            <a:ext cx="5429250" cy="4079019"/>
          </a:xfrm>
          <a:prstGeom prst="rect">
            <a:avLst/>
          </a:prstGeom>
        </p:spPr>
      </p:pic>
      <p:sp>
        <p:nvSpPr>
          <p:cNvPr id="4" name="text-8">
            <a:extLst>
              <a:ext uri="{FF2B5EF4-FFF2-40B4-BE49-F238E27FC236}">
                <a16:creationId xmlns:a16="http://schemas.microsoft.com/office/drawing/2014/main" id="{1E797FC3-48B3-4AAF-8E56-251298002B61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5391150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- Англия;</a:t>
            </a:r>
          </a:p>
        </p:txBody>
      </p:sp>
      <p:sp>
        <p:nvSpPr>
          <p:cNvPr id="5" name="text-9">
            <a:extLst>
              <a:ext uri="{FF2B5EF4-FFF2-40B4-BE49-F238E27FC236}">
                <a16:creationId xmlns:a16="http://schemas.microsoft.com/office/drawing/2014/main" id="{D360BCF2-099E-46AF-B783-AB9AC4AD824C}"/>
              </a:ext>
            </a:extLst>
          </p:cNvPr>
          <p:cNvSpPr>
            <a:spLocks noGrp="1"/>
          </p:cNvSpPr>
          <p:nvPr/>
        </p:nvSpPr>
        <p:spPr>
          <a:xfrm>
            <a:off x="533400" y="2450783"/>
            <a:ext cx="5391150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- Франция;</a:t>
            </a:r>
          </a:p>
        </p:txBody>
      </p:sp>
      <p:sp>
        <p:nvSpPr>
          <p:cNvPr id="6" name="text-10">
            <a:extLst>
              <a:ext uri="{FF2B5EF4-FFF2-40B4-BE49-F238E27FC236}">
                <a16:creationId xmlns:a16="http://schemas.microsoft.com/office/drawing/2014/main" id="{BAD01D00-F2E8-415B-9C74-AEED87C1A53F}"/>
              </a:ext>
            </a:extLst>
          </p:cNvPr>
          <p:cNvSpPr>
            <a:spLocks noGrp="1"/>
          </p:cNvSpPr>
          <p:nvPr/>
        </p:nvSpPr>
        <p:spPr>
          <a:xfrm>
            <a:off x="533400" y="3434715"/>
            <a:ext cx="5391150" cy="9201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- Священная Римская империя (Германия);</a:t>
            </a:r>
          </a:p>
        </p:txBody>
      </p:sp>
      <p:sp>
        <p:nvSpPr>
          <p:cNvPr id="7" name="text-11">
            <a:extLst>
              <a:ext uri="{FF2B5EF4-FFF2-40B4-BE49-F238E27FC236}">
                <a16:creationId xmlns:a16="http://schemas.microsoft.com/office/drawing/2014/main" id="{AADA410C-0A18-47E2-829D-602958BD3171}"/>
              </a:ext>
            </a:extLst>
          </p:cNvPr>
          <p:cNvSpPr>
            <a:spLocks noGrp="1"/>
          </p:cNvSpPr>
          <p:nvPr/>
        </p:nvSpPr>
        <p:spPr>
          <a:xfrm>
            <a:off x="533400" y="4812030"/>
            <a:ext cx="5391150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- Испания.</a:t>
            </a:r>
          </a:p>
        </p:txBody>
      </p:sp>
      <p:sp>
        <p:nvSpPr>
          <p:cNvPr id="8" name="text-12">
            <a:extLst>
              <a:ext uri="{FF2B5EF4-FFF2-40B4-BE49-F238E27FC236}">
                <a16:creationId xmlns:a16="http://schemas.microsoft.com/office/drawing/2014/main" id="{118E3C37-410F-45BE-B106-F8572A83D91A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70569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826802"/>
            <a:ext cx="4238625" cy="5051996"/>
          </a:xfrm>
          <a:prstGeom prst="rect">
            <a:avLst/>
          </a:prstGeom>
        </p:spPr>
      </p:pic>
      <p:sp>
        <p:nvSpPr>
          <p:cNvPr id="2" name="text-13">
            <a:extLst>
              <a:ext uri="{FF2B5EF4-FFF2-40B4-BE49-F238E27FC236}">
                <a16:creationId xmlns:a16="http://schemas.microsoft.com/office/drawing/2014/main" id="{156639C4-0AB8-475A-906E-ED05592F0272}"/>
              </a:ext>
            </a:extLst>
          </p:cNvPr>
          <p:cNvSpPr>
            <a:spLocks noGrp="1"/>
          </p:cNvSpPr>
          <p:nvPr/>
        </p:nvSpPr>
        <p:spPr>
          <a:xfrm>
            <a:off x="5191125" y="485775"/>
            <a:ext cx="6581775" cy="9201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Появляются и первые попытки глобально осмыслить новую реальность.</a:t>
            </a:r>
          </a:p>
        </p:txBody>
      </p:sp>
      <p:sp>
        <p:nvSpPr>
          <p:cNvPr id="3" name="text-14">
            <a:extLst>
              <a:ext uri="{FF2B5EF4-FFF2-40B4-BE49-F238E27FC236}">
                <a16:creationId xmlns:a16="http://schemas.microsoft.com/office/drawing/2014/main" id="{70B18987-2D21-4356-9F82-CB2C1FCFFE62}"/>
              </a:ext>
            </a:extLst>
          </p:cNvPr>
          <p:cNvSpPr>
            <a:spLocks noGrp="1"/>
          </p:cNvSpPr>
          <p:nvPr/>
        </p:nvSpPr>
        <p:spPr>
          <a:xfrm>
            <a:off x="5191125" y="1863090"/>
            <a:ext cx="6581775" cy="1706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Самой значимой из них стало появление книги голландского юриста и государственного деятеля Гуго Гроция «О праве войны и мира» (</a:t>
            </a:r>
            <a:r>
              <a:rPr sz="26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1625</a:t>
            </a: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).</a:t>
            </a:r>
          </a:p>
        </p:txBody>
      </p:sp>
      <p:sp>
        <p:nvSpPr>
          <p:cNvPr id="4" name="text-15">
            <a:extLst>
              <a:ext uri="{FF2B5EF4-FFF2-40B4-BE49-F238E27FC236}">
                <a16:creationId xmlns:a16="http://schemas.microsoft.com/office/drawing/2014/main" id="{06ED2B42-98BD-41CD-A1F3-7AA5617FD873}"/>
              </a:ext>
            </a:extLst>
          </p:cNvPr>
          <p:cNvSpPr>
            <a:spLocks noGrp="1"/>
          </p:cNvSpPr>
          <p:nvPr/>
        </p:nvSpPr>
        <p:spPr>
          <a:xfrm>
            <a:off x="5191125" y="4027170"/>
            <a:ext cx="6581775" cy="9201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Его считают основоположником теории международного права.</a:t>
            </a:r>
          </a:p>
        </p:txBody>
      </p:sp>
      <p:sp>
        <p:nvSpPr>
          <p:cNvPr id="5" name="text-16">
            <a:extLst>
              <a:ext uri="{FF2B5EF4-FFF2-40B4-BE49-F238E27FC236}">
                <a16:creationId xmlns:a16="http://schemas.microsoft.com/office/drawing/2014/main" id="{039E5678-27D7-417B-B959-03A6A9F705F5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8707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54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721286"/>
            <a:ext cx="5362575" cy="530112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C96B99-C7A9-4D86-B907-0E90D5589BD4}"/>
              </a:ext>
            </a:extLst>
          </p:cNvPr>
          <p:cNvSpPr>
            <a:spLocks noGrp="1"/>
          </p:cNvSpPr>
          <p:nvPr/>
        </p:nvSpPr>
        <p:spPr>
          <a:xfrm>
            <a:off x="6410325" y="1009650"/>
            <a:ext cx="123825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17">
            <a:extLst>
              <a:ext uri="{FF2B5EF4-FFF2-40B4-BE49-F238E27FC236}">
                <a16:creationId xmlns:a16="http://schemas.microsoft.com/office/drawing/2014/main" id="{B3C0823C-8BAF-4586-9DA3-464C9441CA99}"/>
              </a:ext>
            </a:extLst>
          </p:cNvPr>
          <p:cNvSpPr>
            <a:spLocks noGrp="1"/>
          </p:cNvSpPr>
          <p:nvPr/>
        </p:nvSpPr>
        <p:spPr>
          <a:xfrm>
            <a:off x="6410325" y="1571625"/>
            <a:ext cx="5362575" cy="26060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30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330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В раннее Новое время также значительно увеличивается важность дипломатии. С конца XV в. посольства становятся постоянными.</a:t>
            </a:r>
          </a:p>
        </p:txBody>
      </p:sp>
      <p:sp>
        <p:nvSpPr>
          <p:cNvPr id="4" name="text-18">
            <a:extLst>
              <a:ext uri="{FF2B5EF4-FFF2-40B4-BE49-F238E27FC236}">
                <a16:creationId xmlns:a16="http://schemas.microsoft.com/office/drawing/2014/main" id="{82C58C79-8F3C-43D8-82B1-F39EF1D24E02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40867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19">
            <a:extLst>
              <a:ext uri="{FF2B5EF4-FFF2-40B4-BE49-F238E27FC236}">
                <a16:creationId xmlns:a16="http://schemas.microsoft.com/office/drawing/2014/main" id="{FDDBD92B-6D40-40A8-8711-E8DF0EA26E36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Причины войн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8897F6C-C388-4F33-ADDE-B1B61111022E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9545927-E804-418C-A2D3-8ACDE3101347}"/>
              </a:ext>
            </a:extLst>
          </p:cNvPr>
          <p:cNvSpPr>
            <a:spLocks noGrp="1"/>
          </p:cNvSpPr>
          <p:nvPr/>
        </p:nvSpPr>
        <p:spPr>
          <a:xfrm>
            <a:off x="533400" y="1409700"/>
            <a:ext cx="367665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text-20">
            <a:extLst>
              <a:ext uri="{FF2B5EF4-FFF2-40B4-BE49-F238E27FC236}">
                <a16:creationId xmlns:a16="http://schemas.microsoft.com/office/drawing/2014/main" id="{DF288882-33A9-4003-BC56-6DB8B486FBEE}"/>
              </a:ext>
            </a:extLst>
          </p:cNvPr>
          <p:cNvSpPr>
            <a:spLocks noGrp="1"/>
          </p:cNvSpPr>
          <p:nvPr/>
        </p:nvSpPr>
        <p:spPr>
          <a:xfrm>
            <a:off x="533400" y="1638300"/>
            <a:ext cx="3790950" cy="462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Экономические разногласия. Благодаря Великим географическим открытиям для европейских стран стали доступны новые рынки сбыта товаров, началось отстаивание колониальных интересов.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548EC15-B914-4BC1-AED1-21BBABBE6337}"/>
              </a:ext>
            </a:extLst>
          </p:cNvPr>
          <p:cNvSpPr>
            <a:spLocks noGrp="1"/>
          </p:cNvSpPr>
          <p:nvPr/>
        </p:nvSpPr>
        <p:spPr>
          <a:xfrm>
            <a:off x="4495800" y="1409700"/>
            <a:ext cx="27432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6" name="text-21">
            <a:extLst>
              <a:ext uri="{FF2B5EF4-FFF2-40B4-BE49-F238E27FC236}">
                <a16:creationId xmlns:a16="http://schemas.microsoft.com/office/drawing/2014/main" id="{E011B88C-A29F-40C1-8AE7-BD1A0BF3F7F4}"/>
              </a:ext>
            </a:extLst>
          </p:cNvPr>
          <p:cNvSpPr>
            <a:spLocks noGrp="1"/>
          </p:cNvSpPr>
          <p:nvPr/>
        </p:nvSpPr>
        <p:spPr>
          <a:xfrm>
            <a:off x="4495800" y="1638300"/>
            <a:ext cx="2857500" cy="462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Религиозный раскол. Католические страны противостояли протестантским.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329A585-D8AA-4547-A239-3F38329A75F2}"/>
              </a:ext>
            </a:extLst>
          </p:cNvPr>
          <p:cNvSpPr>
            <a:spLocks noGrp="1"/>
          </p:cNvSpPr>
          <p:nvPr/>
        </p:nvSpPr>
        <p:spPr>
          <a:xfrm>
            <a:off x="7524750" y="1409700"/>
            <a:ext cx="413385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8" name="text-22">
            <a:extLst>
              <a:ext uri="{FF2B5EF4-FFF2-40B4-BE49-F238E27FC236}">
                <a16:creationId xmlns:a16="http://schemas.microsoft.com/office/drawing/2014/main" id="{2F17A7F7-42FB-4F2B-AC36-35A28873257E}"/>
              </a:ext>
            </a:extLst>
          </p:cNvPr>
          <p:cNvSpPr>
            <a:spLocks noGrp="1"/>
          </p:cNvSpPr>
          <p:nvPr/>
        </p:nvSpPr>
        <p:spPr>
          <a:xfrm>
            <a:off x="7524750" y="1638300"/>
            <a:ext cx="4248150" cy="462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Политическое устройство Европы. Императоры Священной Римской империи из династии Габсбургов считали, что вся Европа должна быть единой под властью императора и римского папы, а короли Англии и Франции видели будущее в национальных государствах.</a:t>
            </a:r>
          </a:p>
        </p:txBody>
      </p:sp>
      <p:sp>
        <p:nvSpPr>
          <p:cNvPr id="9" name="text-23">
            <a:extLst>
              <a:ext uri="{FF2B5EF4-FFF2-40B4-BE49-F238E27FC236}">
                <a16:creationId xmlns:a16="http://schemas.microsoft.com/office/drawing/2014/main" id="{9410DFF8-FA40-422B-9D5F-CD4DDA1C7074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1869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24">
            <a:extLst>
              <a:ext uri="{FF2B5EF4-FFF2-40B4-BE49-F238E27FC236}">
                <a16:creationId xmlns:a16="http://schemas.microsoft.com/office/drawing/2014/main" id="{E92978D8-FA85-4E2C-B9E4-B3B5758A5594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2. «Военная революция»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31743BC-BA0F-42A0-B5D0-F9E1092598FA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88158" y="1409700"/>
            <a:ext cx="3302259" cy="4867275"/>
          </a:xfrm>
          <a:prstGeom prst="rect">
            <a:avLst/>
          </a:prstGeom>
        </p:spPr>
      </p:pic>
      <p:sp>
        <p:nvSpPr>
          <p:cNvPr id="4" name="text-25">
            <a:extLst>
              <a:ext uri="{FF2B5EF4-FFF2-40B4-BE49-F238E27FC236}">
                <a16:creationId xmlns:a16="http://schemas.microsoft.com/office/drawing/2014/main" id="{51DB287B-6507-4612-B3F3-847E26B126D7}"/>
              </a:ext>
            </a:extLst>
          </p:cNvPr>
          <p:cNvSpPr>
            <a:spLocks noGrp="1"/>
          </p:cNvSpPr>
          <p:nvPr/>
        </p:nvSpPr>
        <p:spPr>
          <a:xfrm>
            <a:off x="533400" y="1466850"/>
            <a:ext cx="6581775" cy="13134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- это перемены в военном деле, вызванные широким использованием огнестрельного оружия.</a:t>
            </a:r>
          </a:p>
        </p:txBody>
      </p:sp>
      <p:sp>
        <p:nvSpPr>
          <p:cNvPr id="5" name="text-26">
            <a:extLst>
              <a:ext uri="{FF2B5EF4-FFF2-40B4-BE49-F238E27FC236}">
                <a16:creationId xmlns:a16="http://schemas.microsoft.com/office/drawing/2014/main" id="{43AD6408-C356-450A-AE36-A3419A5CC6DF}"/>
              </a:ext>
            </a:extLst>
          </p:cNvPr>
          <p:cNvSpPr>
            <a:spLocks noGrp="1"/>
          </p:cNvSpPr>
          <p:nvPr/>
        </p:nvSpPr>
        <p:spPr>
          <a:xfrm>
            <a:off x="533400" y="3237548"/>
            <a:ext cx="6581775" cy="1706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Появление на поле боя мобильной артиллерии и вооружённой ружьями пехоты позволяло наносить противнику больший урон.</a:t>
            </a:r>
          </a:p>
        </p:txBody>
      </p:sp>
      <p:sp>
        <p:nvSpPr>
          <p:cNvPr id="6" name="text-27">
            <a:extLst>
              <a:ext uri="{FF2B5EF4-FFF2-40B4-BE49-F238E27FC236}">
                <a16:creationId xmlns:a16="http://schemas.microsoft.com/office/drawing/2014/main" id="{F3F9490E-EA8F-47AB-BE1C-14532D7B2699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98996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28">
            <a:extLst>
              <a:ext uri="{FF2B5EF4-FFF2-40B4-BE49-F238E27FC236}">
                <a16:creationId xmlns:a16="http://schemas.microsoft.com/office/drawing/2014/main" id="{ABF92E70-1205-4687-A086-42464DF3E8DE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Изменения в армии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3DC99B-5007-4973-ABAC-37AC41F833B7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2200275"/>
            <a:ext cx="5334000" cy="3200400"/>
          </a:xfrm>
          <a:prstGeom prst="rect">
            <a:avLst/>
          </a:prstGeom>
        </p:spPr>
      </p:pic>
      <p:sp>
        <p:nvSpPr>
          <p:cNvPr id="4" name="text-29">
            <a:extLst>
              <a:ext uri="{FF2B5EF4-FFF2-40B4-BE49-F238E27FC236}">
                <a16:creationId xmlns:a16="http://schemas.microsoft.com/office/drawing/2014/main" id="{D3EACB2F-EFF8-44F6-9AC7-992D05EA88B9}"/>
              </a:ext>
            </a:extLst>
          </p:cNvPr>
          <p:cNvSpPr>
            <a:spLocks noGrp="1"/>
          </p:cNvSpPr>
          <p:nvPr/>
        </p:nvSpPr>
        <p:spPr>
          <a:xfrm>
            <a:off x="6315075" y="1409700"/>
            <a:ext cx="5457825" cy="2400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 XVI-XVII вв. страны перешли от наёмных армий к постоянным, солдаты которых получали единообразное вооружение, носили костюмы сходных цветов или военную форму.</a:t>
            </a:r>
          </a:p>
        </p:txBody>
      </p:sp>
      <p:sp>
        <p:nvSpPr>
          <p:cNvPr id="5" name="text-30">
            <a:extLst>
              <a:ext uri="{FF2B5EF4-FFF2-40B4-BE49-F238E27FC236}">
                <a16:creationId xmlns:a16="http://schemas.microsoft.com/office/drawing/2014/main" id="{F6173825-69A7-4737-8D7D-51079CE45D4E}"/>
              </a:ext>
            </a:extLst>
          </p:cNvPr>
          <p:cNvSpPr>
            <a:spLocks noGrp="1"/>
          </p:cNvSpPr>
          <p:nvPr/>
        </p:nvSpPr>
        <p:spPr>
          <a:xfrm>
            <a:off x="6315075" y="3905250"/>
            <a:ext cx="5457825" cy="1266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Большие потери от огнестрельного оружия способствовали увеличению размеров армий.</a:t>
            </a:r>
          </a:p>
        </p:txBody>
      </p:sp>
      <p:sp>
        <p:nvSpPr>
          <p:cNvPr id="6" name="text-31">
            <a:extLst>
              <a:ext uri="{FF2B5EF4-FFF2-40B4-BE49-F238E27FC236}">
                <a16:creationId xmlns:a16="http://schemas.microsoft.com/office/drawing/2014/main" id="{95F9EE03-7861-4262-832F-E310F9BE6EF0}"/>
              </a:ext>
            </a:extLst>
          </p:cNvPr>
          <p:cNvSpPr>
            <a:spLocks noGrp="1"/>
          </p:cNvSpPr>
          <p:nvPr/>
        </p:nvSpPr>
        <p:spPr>
          <a:xfrm>
            <a:off x="6315075" y="5314950"/>
            <a:ext cx="54578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Главную роль начинают играть артиллерия и пехота.</a:t>
            </a:r>
          </a:p>
        </p:txBody>
      </p:sp>
      <p:sp>
        <p:nvSpPr>
          <p:cNvPr id="7" name="text-32">
            <a:extLst>
              <a:ext uri="{FF2B5EF4-FFF2-40B4-BE49-F238E27FC236}">
                <a16:creationId xmlns:a16="http://schemas.microsoft.com/office/drawing/2014/main" id="{F4EFAC6A-B857-4C2A-85BF-23EB0A66D376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9280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33">
            <a:extLst>
              <a:ext uri="{FF2B5EF4-FFF2-40B4-BE49-F238E27FC236}">
                <a16:creationId xmlns:a16="http://schemas.microsoft.com/office/drawing/2014/main" id="{0FBFDFE7-0602-47D8-8189-29C5C7356D7A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3. Франция против Габсбургов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1F20418-205B-4A2D-9F02-B36479FDB81C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1891039"/>
            <a:ext cx="5429250" cy="3904598"/>
          </a:xfrm>
          <a:prstGeom prst="rect">
            <a:avLst/>
          </a:prstGeom>
        </p:spPr>
      </p:pic>
      <p:sp>
        <p:nvSpPr>
          <p:cNvPr id="4" name="text-34">
            <a:extLst>
              <a:ext uri="{FF2B5EF4-FFF2-40B4-BE49-F238E27FC236}">
                <a16:creationId xmlns:a16="http://schemas.microsoft.com/office/drawing/2014/main" id="{E48991A5-67AC-4407-A3E2-95B6A0FA884E}"/>
              </a:ext>
            </a:extLst>
          </p:cNvPr>
          <p:cNvSpPr>
            <a:spLocks noGrp="1"/>
          </p:cNvSpPr>
          <p:nvPr/>
        </p:nvSpPr>
        <p:spPr>
          <a:xfrm>
            <a:off x="6381750" y="1466850"/>
            <a:ext cx="5391150" cy="28870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Главным конфликтом эпохи становится противостояние между Габсбургами и Францией - крупнейшим государством Европы, стремившимся к территориальным завоеваниям и доминированию на континенте.</a:t>
            </a:r>
          </a:p>
        </p:txBody>
      </p:sp>
      <p:sp>
        <p:nvSpPr>
          <p:cNvPr id="5" name="text-35">
            <a:extLst>
              <a:ext uri="{FF2B5EF4-FFF2-40B4-BE49-F238E27FC236}">
                <a16:creationId xmlns:a16="http://schemas.microsoft.com/office/drawing/2014/main" id="{6E8461C7-D42A-4BD5-AC42-4B0C76128283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11699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36">
            <a:extLst>
              <a:ext uri="{FF2B5EF4-FFF2-40B4-BE49-F238E27FC236}">
                <a16:creationId xmlns:a16="http://schemas.microsoft.com/office/drawing/2014/main" id="{3A39EBDA-4E0C-4FC1-BC1A-CF89BCCED794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Итальянские войны (1494–1559)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D07B38-EB9B-41F4-B0CE-45850847C92D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0" y="1790234"/>
            <a:ext cx="5753100" cy="4049057"/>
          </a:xfrm>
          <a:prstGeom prst="rect">
            <a:avLst/>
          </a:prstGeom>
        </p:spPr>
      </p:pic>
      <p:sp>
        <p:nvSpPr>
          <p:cNvPr id="4" name="text-37">
            <a:extLst>
              <a:ext uri="{FF2B5EF4-FFF2-40B4-BE49-F238E27FC236}">
                <a16:creationId xmlns:a16="http://schemas.microsoft.com/office/drawing/2014/main" id="{E4E972EA-B73C-4FAC-9406-D6F1E09108AE}"/>
              </a:ext>
            </a:extLst>
          </p:cNvPr>
          <p:cNvSpPr>
            <a:spLocks noGrp="1"/>
          </p:cNvSpPr>
          <p:nvPr/>
        </p:nvSpPr>
        <p:spPr>
          <a:xfrm>
            <a:off x="533400" y="1600200"/>
            <a:ext cx="5086350" cy="312305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8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8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- между Францией и династией Габсбургов за влияние на итальянские государства. Итогом стала политическая гегемония Испании в Италии и закрепление раздробленности в этой стране.</a:t>
            </a:r>
          </a:p>
        </p:txBody>
      </p:sp>
      <p:sp>
        <p:nvSpPr>
          <p:cNvPr id="5" name="text-38">
            <a:extLst>
              <a:ext uri="{FF2B5EF4-FFF2-40B4-BE49-F238E27FC236}">
                <a16:creationId xmlns:a16="http://schemas.microsoft.com/office/drawing/2014/main" id="{587FC6A4-6C9D-4527-BEE0-5E343EFCC1B5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3238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7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-39">
            <a:extLst>
              <a:ext uri="{FF2B5EF4-FFF2-40B4-BE49-F238E27FC236}">
                <a16:creationId xmlns:a16="http://schemas.microsoft.com/office/drawing/2014/main" id="{EB18498D-BDA4-43B9-8367-34DB33D8EEC7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97726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Самым унизительным для Франции оказался разгром её войск в битве с армией императора при Павии (Ломбардия) в </a:t>
            </a:r>
            <a:r>
              <a:rPr sz="2625" b="1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1525 г.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65243" y="1482090"/>
            <a:ext cx="9261513" cy="4804410"/>
          </a:xfrm>
          <a:prstGeom prst="rect">
            <a:avLst/>
          </a:prstGeom>
        </p:spPr>
      </p:pic>
      <p:sp>
        <p:nvSpPr>
          <p:cNvPr id="3" name="text-40">
            <a:extLst>
              <a:ext uri="{FF2B5EF4-FFF2-40B4-BE49-F238E27FC236}">
                <a16:creationId xmlns:a16="http://schemas.microsoft.com/office/drawing/2014/main" id="{81157C67-CA0A-4765-A7C4-99ABDCBD502F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95583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41">
            <a:extLst>
              <a:ext uri="{FF2B5EF4-FFF2-40B4-BE49-F238E27FC236}">
                <a16:creationId xmlns:a16="http://schemas.microsoft.com/office/drawing/2014/main" id="{4BDC5B3C-B614-431E-92F7-682654CD3799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4. Тридцатилетняя война - 1618-1648 гг.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928E891-8589-478D-AF1E-62F63ED87CE2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42">
            <a:extLst>
              <a:ext uri="{FF2B5EF4-FFF2-40B4-BE49-F238E27FC236}">
                <a16:creationId xmlns:a16="http://schemas.microsoft.com/office/drawing/2014/main" id="{EB9E6D64-9260-4EE3-8197-DB6E13C79E12}"/>
              </a:ext>
            </a:extLst>
          </p:cNvPr>
          <p:cNvSpPr>
            <a:spLocks noGrp="1"/>
          </p:cNvSpPr>
          <p:nvPr/>
        </p:nvSpPr>
        <p:spPr>
          <a:xfrm>
            <a:off x="533400" y="1409700"/>
            <a:ext cx="11239500" cy="504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Противники</a:t>
            </a:r>
          </a:p>
        </p:txBody>
      </p:sp>
      <p:sp>
        <p:nvSpPr>
          <p:cNvPr id="4" name="text-43">
            <a:extLst>
              <a:ext uri="{FF2B5EF4-FFF2-40B4-BE49-F238E27FC236}">
                <a16:creationId xmlns:a16="http://schemas.microsoft.com/office/drawing/2014/main" id="{D8A5F4E1-2C5B-462A-BCDE-0DDFA39D8CA2}"/>
              </a:ext>
            </a:extLst>
          </p:cNvPr>
          <p:cNvSpPr>
            <a:spLocks noGrp="1"/>
          </p:cNvSpPr>
          <p:nvPr/>
        </p:nvSpPr>
        <p:spPr>
          <a:xfrm>
            <a:off x="533400" y="2047875"/>
            <a:ext cx="5257800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Католические государства:</a:t>
            </a:r>
          </a:p>
        </p:txBody>
      </p:sp>
      <p:sp>
        <p:nvSpPr>
          <p:cNvPr id="5" name="text-44">
            <a:extLst>
              <a:ext uri="{FF2B5EF4-FFF2-40B4-BE49-F238E27FC236}">
                <a16:creationId xmlns:a16="http://schemas.microsoft.com/office/drawing/2014/main" id="{DA063247-E0D3-45DD-9842-CAD354873177}"/>
              </a:ext>
            </a:extLst>
          </p:cNvPr>
          <p:cNvSpPr>
            <a:spLocks noGrp="1"/>
          </p:cNvSpPr>
          <p:nvPr/>
        </p:nvSpPr>
        <p:spPr>
          <a:xfrm>
            <a:off x="533400" y="2660333"/>
            <a:ext cx="5257800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Австрия;</a:t>
            </a:r>
          </a:p>
        </p:txBody>
      </p:sp>
      <p:sp>
        <p:nvSpPr>
          <p:cNvPr id="6" name="text-45">
            <a:extLst>
              <a:ext uri="{FF2B5EF4-FFF2-40B4-BE49-F238E27FC236}">
                <a16:creationId xmlns:a16="http://schemas.microsoft.com/office/drawing/2014/main" id="{9EEEC666-81B9-421A-BE8B-94CC0DBB5DC8}"/>
              </a:ext>
            </a:extLst>
          </p:cNvPr>
          <p:cNvSpPr>
            <a:spLocks noGrp="1"/>
          </p:cNvSpPr>
          <p:nvPr/>
        </p:nvSpPr>
        <p:spPr>
          <a:xfrm>
            <a:off x="533400" y="3272790"/>
            <a:ext cx="5257800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Испания;</a:t>
            </a:r>
          </a:p>
        </p:txBody>
      </p:sp>
      <p:sp>
        <p:nvSpPr>
          <p:cNvPr id="7" name="text-46">
            <a:extLst>
              <a:ext uri="{FF2B5EF4-FFF2-40B4-BE49-F238E27FC236}">
                <a16:creationId xmlns:a16="http://schemas.microsoft.com/office/drawing/2014/main" id="{D8ED5650-DA03-4F6A-9C5B-84A05D301176}"/>
              </a:ext>
            </a:extLst>
          </p:cNvPr>
          <p:cNvSpPr>
            <a:spLocks noGrp="1"/>
          </p:cNvSpPr>
          <p:nvPr/>
        </p:nvSpPr>
        <p:spPr>
          <a:xfrm>
            <a:off x="533400" y="3885248"/>
            <a:ext cx="5257800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Южно-германские государства;</a:t>
            </a:r>
          </a:p>
        </p:txBody>
      </p:sp>
      <p:sp>
        <p:nvSpPr>
          <p:cNvPr id="8" name="text-47">
            <a:extLst>
              <a:ext uri="{FF2B5EF4-FFF2-40B4-BE49-F238E27FC236}">
                <a16:creationId xmlns:a16="http://schemas.microsoft.com/office/drawing/2014/main" id="{8D8D730B-EDC7-4C77-836C-3C4126FAB6BB}"/>
              </a:ext>
            </a:extLst>
          </p:cNvPr>
          <p:cNvSpPr>
            <a:spLocks noGrp="1"/>
          </p:cNvSpPr>
          <p:nvPr/>
        </p:nvSpPr>
        <p:spPr>
          <a:xfrm>
            <a:off x="533400" y="4497705"/>
            <a:ext cx="5257800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Польша.</a:t>
            </a:r>
          </a:p>
        </p:txBody>
      </p:sp>
      <p:sp>
        <p:nvSpPr>
          <p:cNvPr id="9" name="text-48">
            <a:extLst>
              <a:ext uri="{FF2B5EF4-FFF2-40B4-BE49-F238E27FC236}">
                <a16:creationId xmlns:a16="http://schemas.microsoft.com/office/drawing/2014/main" id="{51649C94-56D8-4D6F-87D6-1CBEE5583B63}"/>
              </a:ext>
            </a:extLst>
          </p:cNvPr>
          <p:cNvSpPr>
            <a:spLocks noGrp="1"/>
          </p:cNvSpPr>
          <p:nvPr/>
        </p:nvSpPr>
        <p:spPr>
          <a:xfrm>
            <a:off x="6515100" y="2047875"/>
            <a:ext cx="5257800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Протестантские государства:</a:t>
            </a:r>
          </a:p>
        </p:txBody>
      </p:sp>
      <p:sp>
        <p:nvSpPr>
          <p:cNvPr id="10" name="text-49">
            <a:extLst>
              <a:ext uri="{FF2B5EF4-FFF2-40B4-BE49-F238E27FC236}">
                <a16:creationId xmlns:a16="http://schemas.microsoft.com/office/drawing/2014/main" id="{909C5ED0-2372-4996-A736-64C95B0635CF}"/>
              </a:ext>
            </a:extLst>
          </p:cNvPr>
          <p:cNvSpPr>
            <a:spLocks noGrp="1"/>
          </p:cNvSpPr>
          <p:nvPr/>
        </p:nvSpPr>
        <p:spPr>
          <a:xfrm>
            <a:off x="6515100" y="2660333"/>
            <a:ext cx="5257800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Чехия; Голландия;</a:t>
            </a:r>
          </a:p>
        </p:txBody>
      </p:sp>
      <p:sp>
        <p:nvSpPr>
          <p:cNvPr id="11" name="text-50">
            <a:extLst>
              <a:ext uri="{FF2B5EF4-FFF2-40B4-BE49-F238E27FC236}">
                <a16:creationId xmlns:a16="http://schemas.microsoft.com/office/drawing/2014/main" id="{7ED7D5B0-7CA8-4E05-AE73-396C1BA70FD4}"/>
              </a:ext>
            </a:extLst>
          </p:cNvPr>
          <p:cNvSpPr>
            <a:spLocks noGrp="1"/>
          </p:cNvSpPr>
          <p:nvPr/>
        </p:nvSpPr>
        <p:spPr>
          <a:xfrm>
            <a:off x="6515100" y="3272790"/>
            <a:ext cx="5257800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Северо-германские государства;</a:t>
            </a:r>
          </a:p>
        </p:txBody>
      </p:sp>
      <p:sp>
        <p:nvSpPr>
          <p:cNvPr id="12" name="text-51">
            <a:extLst>
              <a:ext uri="{FF2B5EF4-FFF2-40B4-BE49-F238E27FC236}">
                <a16:creationId xmlns:a16="http://schemas.microsoft.com/office/drawing/2014/main" id="{45FDF466-4283-4AC0-BD22-1F7E485FB0F5}"/>
              </a:ext>
            </a:extLst>
          </p:cNvPr>
          <p:cNvSpPr>
            <a:spLocks noGrp="1"/>
          </p:cNvSpPr>
          <p:nvPr/>
        </p:nvSpPr>
        <p:spPr>
          <a:xfrm>
            <a:off x="6515100" y="3885248"/>
            <a:ext cx="5257800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Швеция; Дания;</a:t>
            </a:r>
          </a:p>
        </p:txBody>
      </p:sp>
      <p:sp>
        <p:nvSpPr>
          <p:cNvPr id="13" name="text-52">
            <a:extLst>
              <a:ext uri="{FF2B5EF4-FFF2-40B4-BE49-F238E27FC236}">
                <a16:creationId xmlns:a16="http://schemas.microsoft.com/office/drawing/2014/main" id="{5FF2EB2B-8D81-4691-8A38-CA45325B21DB}"/>
              </a:ext>
            </a:extLst>
          </p:cNvPr>
          <p:cNvSpPr>
            <a:spLocks noGrp="1"/>
          </p:cNvSpPr>
          <p:nvPr/>
        </p:nvSpPr>
        <p:spPr>
          <a:xfrm>
            <a:off x="6515100" y="4497705"/>
            <a:ext cx="5257800" cy="52673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Франция.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930044A-8A06-4BBC-ABDA-50A8EF2761CE}"/>
              </a:ext>
            </a:extLst>
          </p:cNvPr>
          <p:cNvSpPr>
            <a:spLocks noGrp="1"/>
          </p:cNvSpPr>
          <p:nvPr/>
        </p:nvSpPr>
        <p:spPr>
          <a:xfrm>
            <a:off x="6086475" y="2047875"/>
            <a:ext cx="19050" cy="4114800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5" name="text-53">
            <a:extLst>
              <a:ext uri="{FF2B5EF4-FFF2-40B4-BE49-F238E27FC236}">
                <a16:creationId xmlns:a16="http://schemas.microsoft.com/office/drawing/2014/main" id="{EED62C88-03CA-40F1-88C6-13CA786FDA3F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64110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54">
            <a:extLst>
              <a:ext uri="{FF2B5EF4-FFF2-40B4-BE49-F238E27FC236}">
                <a16:creationId xmlns:a16="http://schemas.microsoft.com/office/drawing/2014/main" id="{48B23631-F667-4B53-84AD-CF71542032AE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Причины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49620C6-C035-4A5D-B7B0-29C4114A0DA0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70A72FA-789A-40C8-A2FE-D3A5EC2E13BB}"/>
              </a:ext>
            </a:extLst>
          </p:cNvPr>
          <p:cNvSpPr>
            <a:spLocks noGrp="1"/>
          </p:cNvSpPr>
          <p:nvPr/>
        </p:nvSpPr>
        <p:spPr>
          <a:xfrm>
            <a:off x="533400" y="1600200"/>
            <a:ext cx="54102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text-55">
            <a:extLst>
              <a:ext uri="{FF2B5EF4-FFF2-40B4-BE49-F238E27FC236}">
                <a16:creationId xmlns:a16="http://schemas.microsoft.com/office/drawing/2014/main" id="{0D347CF7-ABC8-4DE5-981E-CEE0D6D01AC0}"/>
              </a:ext>
            </a:extLst>
          </p:cNvPr>
          <p:cNvSpPr>
            <a:spLocks noGrp="1"/>
          </p:cNvSpPr>
          <p:nvPr/>
        </p:nvSpPr>
        <p:spPr>
          <a:xfrm>
            <a:off x="533400" y="1828800"/>
            <a:ext cx="5524500" cy="432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30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Германский император Фердинанд II Габсбург решил искоренить протестантизм и установить контроль над территорией Европы.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2AC7651-A6F2-4E62-8946-F65DB6F146A7}"/>
              </a:ext>
            </a:extLst>
          </p:cNvPr>
          <p:cNvSpPr>
            <a:spLocks noGrp="1"/>
          </p:cNvSpPr>
          <p:nvPr/>
        </p:nvSpPr>
        <p:spPr>
          <a:xfrm>
            <a:off x="6248400" y="1600200"/>
            <a:ext cx="54102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6" name="text-56">
            <a:extLst>
              <a:ext uri="{FF2B5EF4-FFF2-40B4-BE49-F238E27FC236}">
                <a16:creationId xmlns:a16="http://schemas.microsoft.com/office/drawing/2014/main" id="{6C1302EE-48C1-4BA6-8CEB-B77AA1966E90}"/>
              </a:ext>
            </a:extLst>
          </p:cNvPr>
          <p:cNvSpPr>
            <a:spLocks noGrp="1"/>
          </p:cNvSpPr>
          <p:nvPr/>
        </p:nvSpPr>
        <p:spPr>
          <a:xfrm>
            <a:off x="6248400" y="1828800"/>
            <a:ext cx="5524500" cy="432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30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Другие монархи (главным образом – французская династия Бурбонов) стремилась этого не допустить.</a:t>
            </a:r>
          </a:p>
        </p:txBody>
      </p:sp>
      <p:sp>
        <p:nvSpPr>
          <p:cNvPr id="7" name="text-57">
            <a:extLst>
              <a:ext uri="{FF2B5EF4-FFF2-40B4-BE49-F238E27FC236}">
                <a16:creationId xmlns:a16="http://schemas.microsoft.com/office/drawing/2014/main" id="{30B1F540-1B2A-459C-88C2-29033E938087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03179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29350" y="1356752"/>
            <a:ext cx="5429250" cy="3992096"/>
          </a:xfrm>
          <a:prstGeom prst="rect">
            <a:avLst/>
          </a:prstGeom>
        </p:spPr>
      </p:pic>
      <p:sp>
        <p:nvSpPr>
          <p:cNvPr id="2" name="text-58">
            <a:extLst>
              <a:ext uri="{FF2B5EF4-FFF2-40B4-BE49-F238E27FC236}">
                <a16:creationId xmlns:a16="http://schemas.microsoft.com/office/drawing/2014/main" id="{7E0F1078-5AF4-498D-8411-42736F58F497}"/>
              </a:ext>
            </a:extLst>
          </p:cNvPr>
          <p:cNvSpPr>
            <a:spLocks noGrp="1"/>
          </p:cNvSpPr>
          <p:nvPr/>
        </p:nvSpPr>
        <p:spPr>
          <a:xfrm>
            <a:off x="533400" y="485775"/>
            <a:ext cx="5391150" cy="28870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Германский император Фердинанд II Габсбург решил искоренить протестантизм и установить контроль над территорией Европы. Другие монархи (главным образом – французская династия Бурбонов) стремилась этого не допустить.</a:t>
            </a:r>
          </a:p>
        </p:txBody>
      </p:sp>
      <p:sp>
        <p:nvSpPr>
          <p:cNvPr id="3" name="text-59">
            <a:extLst>
              <a:ext uri="{FF2B5EF4-FFF2-40B4-BE49-F238E27FC236}">
                <a16:creationId xmlns:a16="http://schemas.microsoft.com/office/drawing/2014/main" id="{5FD5B3FE-A589-43C7-B3DF-328E523F4343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44574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-60">
            <a:extLst>
              <a:ext uri="{FF2B5EF4-FFF2-40B4-BE49-F238E27FC236}">
                <a16:creationId xmlns:a16="http://schemas.microsoft.com/office/drawing/2014/main" id="{28C3D88A-1B68-4A88-9B9B-0563854A6139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Тридцатилетняя война - 1618-1648 гг.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98B0BB-50B1-42A6-9175-0B4CC7683822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61">
            <a:extLst>
              <a:ext uri="{FF2B5EF4-FFF2-40B4-BE49-F238E27FC236}">
                <a16:creationId xmlns:a16="http://schemas.microsoft.com/office/drawing/2014/main" id="{18FF26E0-5F38-44A4-A9D7-AA6582ACA2E4}"/>
              </a:ext>
            </a:extLst>
          </p:cNvPr>
          <p:cNvSpPr>
            <a:spLocks noGrp="1"/>
          </p:cNvSpPr>
          <p:nvPr/>
        </p:nvSpPr>
        <p:spPr>
          <a:xfrm>
            <a:off x="533400" y="1409700"/>
            <a:ext cx="244792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1618 – 1620 гг.</a:t>
            </a:r>
          </a:p>
        </p:txBody>
      </p:sp>
      <p:sp>
        <p:nvSpPr>
          <p:cNvPr id="4" name="text-62">
            <a:extLst>
              <a:ext uri="{FF2B5EF4-FFF2-40B4-BE49-F238E27FC236}">
                <a16:creationId xmlns:a16="http://schemas.microsoft.com/office/drawing/2014/main" id="{32D6950F-88C6-4208-BF8D-A018E7C93E23}"/>
              </a:ext>
            </a:extLst>
          </p:cNvPr>
          <p:cNvSpPr>
            <a:spLocks noGrp="1"/>
          </p:cNvSpPr>
          <p:nvPr/>
        </p:nvSpPr>
        <p:spPr>
          <a:xfrm>
            <a:off x="3143250" y="1409700"/>
            <a:ext cx="86296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- война Чехии против Австрии;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41F9DBD-6549-4D6D-B253-68DAE6B3B2D1}"/>
              </a:ext>
            </a:extLst>
          </p:cNvPr>
          <p:cNvSpPr>
            <a:spLocks noGrp="1"/>
          </p:cNvSpPr>
          <p:nvPr/>
        </p:nvSpPr>
        <p:spPr>
          <a:xfrm>
            <a:off x="533400" y="2519363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6" name="text-63">
            <a:extLst>
              <a:ext uri="{FF2B5EF4-FFF2-40B4-BE49-F238E27FC236}">
                <a16:creationId xmlns:a16="http://schemas.microsoft.com/office/drawing/2014/main" id="{E670E778-BD5F-4F5F-9426-62AB9D681251}"/>
              </a:ext>
            </a:extLst>
          </p:cNvPr>
          <p:cNvSpPr>
            <a:spLocks noGrp="1"/>
          </p:cNvSpPr>
          <p:nvPr/>
        </p:nvSpPr>
        <p:spPr>
          <a:xfrm>
            <a:off x="533400" y="2614613"/>
            <a:ext cx="244792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1625 – 1629 гг.</a:t>
            </a:r>
          </a:p>
        </p:txBody>
      </p:sp>
      <p:sp>
        <p:nvSpPr>
          <p:cNvPr id="7" name="text-64">
            <a:extLst>
              <a:ext uri="{FF2B5EF4-FFF2-40B4-BE49-F238E27FC236}">
                <a16:creationId xmlns:a16="http://schemas.microsoft.com/office/drawing/2014/main" id="{5EE3E7E2-B469-4453-82A1-795611FB4972}"/>
              </a:ext>
            </a:extLst>
          </p:cNvPr>
          <p:cNvSpPr>
            <a:spLocks noGrp="1"/>
          </p:cNvSpPr>
          <p:nvPr/>
        </p:nvSpPr>
        <p:spPr>
          <a:xfrm>
            <a:off x="3143250" y="2614613"/>
            <a:ext cx="86296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- война Дании против Австрии;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580EA2-4142-493F-8D70-745E0A5AA2A1}"/>
              </a:ext>
            </a:extLst>
          </p:cNvPr>
          <p:cNvSpPr>
            <a:spLocks noGrp="1"/>
          </p:cNvSpPr>
          <p:nvPr/>
        </p:nvSpPr>
        <p:spPr>
          <a:xfrm>
            <a:off x="533400" y="3724275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9" name="text-65">
            <a:extLst>
              <a:ext uri="{FF2B5EF4-FFF2-40B4-BE49-F238E27FC236}">
                <a16:creationId xmlns:a16="http://schemas.microsoft.com/office/drawing/2014/main" id="{C32465EA-D06A-48D6-ACF6-B86D839A8685}"/>
              </a:ext>
            </a:extLst>
          </p:cNvPr>
          <p:cNvSpPr>
            <a:spLocks noGrp="1"/>
          </p:cNvSpPr>
          <p:nvPr/>
        </p:nvSpPr>
        <p:spPr>
          <a:xfrm>
            <a:off x="533400" y="3819525"/>
            <a:ext cx="244792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1630 – 1632 гг.</a:t>
            </a:r>
          </a:p>
        </p:txBody>
      </p:sp>
      <p:sp>
        <p:nvSpPr>
          <p:cNvPr id="10" name="text-66">
            <a:extLst>
              <a:ext uri="{FF2B5EF4-FFF2-40B4-BE49-F238E27FC236}">
                <a16:creationId xmlns:a16="http://schemas.microsoft.com/office/drawing/2014/main" id="{6236E64F-22B8-4ABB-8E42-0E24FAD8679D}"/>
              </a:ext>
            </a:extLst>
          </p:cNvPr>
          <p:cNvSpPr>
            <a:spLocks noGrp="1"/>
          </p:cNvSpPr>
          <p:nvPr/>
        </p:nvSpPr>
        <p:spPr>
          <a:xfrm>
            <a:off x="3143250" y="3819525"/>
            <a:ext cx="86296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- война Швеции против Австрии;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2FAEC59-04D9-492B-AF9C-1897B98769E6}"/>
              </a:ext>
            </a:extLst>
          </p:cNvPr>
          <p:cNvSpPr>
            <a:spLocks noGrp="1"/>
          </p:cNvSpPr>
          <p:nvPr/>
        </p:nvSpPr>
        <p:spPr>
          <a:xfrm>
            <a:off x="533400" y="4929188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12" name="text-67">
            <a:extLst>
              <a:ext uri="{FF2B5EF4-FFF2-40B4-BE49-F238E27FC236}">
                <a16:creationId xmlns:a16="http://schemas.microsoft.com/office/drawing/2014/main" id="{A243B449-F363-4CF7-BA63-9E49DBD40E7A}"/>
              </a:ext>
            </a:extLst>
          </p:cNvPr>
          <p:cNvSpPr>
            <a:spLocks noGrp="1"/>
          </p:cNvSpPr>
          <p:nvPr/>
        </p:nvSpPr>
        <p:spPr>
          <a:xfrm>
            <a:off x="533400" y="5024438"/>
            <a:ext cx="244792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1635 – 1648 гг.</a:t>
            </a:r>
          </a:p>
        </p:txBody>
      </p:sp>
      <p:sp>
        <p:nvSpPr>
          <p:cNvPr id="13" name="text-68">
            <a:extLst>
              <a:ext uri="{FF2B5EF4-FFF2-40B4-BE49-F238E27FC236}">
                <a16:creationId xmlns:a16="http://schemas.microsoft.com/office/drawing/2014/main" id="{34C5618D-6148-42FD-B380-5104D97F78D8}"/>
              </a:ext>
            </a:extLst>
          </p:cNvPr>
          <p:cNvSpPr>
            <a:spLocks noGrp="1"/>
          </p:cNvSpPr>
          <p:nvPr/>
        </p:nvSpPr>
        <p:spPr>
          <a:xfrm>
            <a:off x="3143250" y="5024438"/>
            <a:ext cx="86296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- война Франции против Австрии и Испании</a:t>
            </a:r>
          </a:p>
        </p:txBody>
      </p:sp>
      <p:sp>
        <p:nvSpPr>
          <p:cNvPr id="14" name="text-69">
            <a:extLst>
              <a:ext uri="{FF2B5EF4-FFF2-40B4-BE49-F238E27FC236}">
                <a16:creationId xmlns:a16="http://schemas.microsoft.com/office/drawing/2014/main" id="{50F415F1-0AF0-42C9-AB63-5D3B8D71D3B0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45830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70">
            <a:extLst>
              <a:ext uri="{FF2B5EF4-FFF2-40B4-BE49-F238E27FC236}">
                <a16:creationId xmlns:a16="http://schemas.microsoft.com/office/drawing/2014/main" id="{3FAF43A2-2C60-4473-AE9B-28C5A1E2F01F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1648 г. – Вестфальский мир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BACC1B7-FE5C-4428-851B-1E5B892580AC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97083" y="1409700"/>
            <a:ext cx="6235384" cy="4829175"/>
          </a:xfrm>
          <a:prstGeom prst="rect">
            <a:avLst/>
          </a:prstGeom>
        </p:spPr>
      </p:pic>
      <p:sp>
        <p:nvSpPr>
          <p:cNvPr id="4" name="text-71">
            <a:extLst>
              <a:ext uri="{FF2B5EF4-FFF2-40B4-BE49-F238E27FC236}">
                <a16:creationId xmlns:a16="http://schemas.microsoft.com/office/drawing/2014/main" id="{B8D91366-7A9B-43FD-8653-DBE253979010}"/>
              </a:ext>
            </a:extLst>
          </p:cNvPr>
          <p:cNvSpPr>
            <a:spLocks noGrp="1"/>
          </p:cNvSpPr>
          <p:nvPr/>
        </p:nvSpPr>
        <p:spPr>
          <a:xfrm>
            <a:off x="7715250" y="1409700"/>
            <a:ext cx="4057650" cy="87515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Франция и Швеция: расширение территории;</a:t>
            </a:r>
          </a:p>
        </p:txBody>
      </p:sp>
      <p:sp>
        <p:nvSpPr>
          <p:cNvPr id="5" name="text-72">
            <a:extLst>
              <a:ext uri="{FF2B5EF4-FFF2-40B4-BE49-F238E27FC236}">
                <a16:creationId xmlns:a16="http://schemas.microsoft.com/office/drawing/2014/main" id="{BCC81C47-71DB-4032-AD88-FE3710ACFF44}"/>
              </a:ext>
            </a:extLst>
          </p:cNvPr>
          <p:cNvSpPr>
            <a:spLocks noGrp="1"/>
          </p:cNvSpPr>
          <p:nvPr/>
        </p:nvSpPr>
        <p:spPr>
          <a:xfrm>
            <a:off x="7715250" y="2751582"/>
            <a:ext cx="4057650" cy="87515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Германские государства и Голландия: независимость;</a:t>
            </a:r>
          </a:p>
        </p:txBody>
      </p:sp>
      <p:sp>
        <p:nvSpPr>
          <p:cNvPr id="6" name="text-73">
            <a:extLst>
              <a:ext uri="{FF2B5EF4-FFF2-40B4-BE49-F238E27FC236}">
                <a16:creationId xmlns:a16="http://schemas.microsoft.com/office/drawing/2014/main" id="{73742975-65A2-4226-BDFF-C255BD2644B6}"/>
              </a:ext>
            </a:extLst>
          </p:cNvPr>
          <p:cNvSpPr>
            <a:spLocks noGrp="1"/>
          </p:cNvSpPr>
          <p:nvPr/>
        </p:nvSpPr>
        <p:spPr>
          <a:xfrm>
            <a:off x="7715250" y="4093464"/>
            <a:ext cx="4057650" cy="87515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Признание равноправия католиков и протестантов;</a:t>
            </a:r>
          </a:p>
        </p:txBody>
      </p:sp>
      <p:sp>
        <p:nvSpPr>
          <p:cNvPr id="7" name="text-74">
            <a:extLst>
              <a:ext uri="{FF2B5EF4-FFF2-40B4-BE49-F238E27FC236}">
                <a16:creationId xmlns:a16="http://schemas.microsoft.com/office/drawing/2014/main" id="{16BB5ECE-1797-4E3D-A30F-08CC96473BAE}"/>
              </a:ext>
            </a:extLst>
          </p:cNvPr>
          <p:cNvSpPr>
            <a:spLocks noGrp="1"/>
          </p:cNvSpPr>
          <p:nvPr/>
        </p:nvSpPr>
        <p:spPr>
          <a:xfrm>
            <a:off x="7715250" y="5435346"/>
            <a:ext cx="4057650" cy="87515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Установление господства Франции в Европе.</a:t>
            </a:r>
          </a:p>
        </p:txBody>
      </p:sp>
      <p:sp>
        <p:nvSpPr>
          <p:cNvPr id="8" name="text-75">
            <a:extLst>
              <a:ext uri="{FF2B5EF4-FFF2-40B4-BE49-F238E27FC236}">
                <a16:creationId xmlns:a16="http://schemas.microsoft.com/office/drawing/2014/main" id="{23582C73-B9C2-4660-AFC5-FFE548B832E6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63054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76">
            <a:extLst>
              <a:ext uri="{FF2B5EF4-FFF2-40B4-BE49-F238E27FC236}">
                <a16:creationId xmlns:a16="http://schemas.microsoft.com/office/drawing/2014/main" id="{684A5590-05DE-4464-8B99-6F051946A3EE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114833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4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Таким образом, равновесие сил в Европе, основанное на Вестфальском мире, держалось на: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856645-2C97-4D92-92D5-B89E46D502F4}"/>
              </a:ext>
            </a:extLst>
          </p:cNvPr>
          <p:cNvSpPr>
            <a:spLocks noGrp="1"/>
          </p:cNvSpPr>
          <p:nvPr/>
        </p:nvSpPr>
        <p:spPr>
          <a:xfrm>
            <a:off x="533400" y="1634109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77">
            <a:extLst>
              <a:ext uri="{FF2B5EF4-FFF2-40B4-BE49-F238E27FC236}">
                <a16:creationId xmlns:a16="http://schemas.microsoft.com/office/drawing/2014/main" id="{4F768037-AC56-42DD-B6D2-0C7BB22AD72C}"/>
              </a:ext>
            </a:extLst>
          </p:cNvPr>
          <p:cNvSpPr>
            <a:spLocks noGrp="1"/>
          </p:cNvSpPr>
          <p:nvPr/>
        </p:nvSpPr>
        <p:spPr>
          <a:xfrm>
            <a:off x="533400" y="2457450"/>
            <a:ext cx="4972050" cy="1600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1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31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- усилении Франции и Швеции;</a:t>
            </a:r>
          </a:p>
        </p:txBody>
      </p:sp>
      <p:sp>
        <p:nvSpPr>
          <p:cNvPr id="4" name="text-78">
            <a:extLst>
              <a:ext uri="{FF2B5EF4-FFF2-40B4-BE49-F238E27FC236}">
                <a16:creationId xmlns:a16="http://schemas.microsoft.com/office/drawing/2014/main" id="{98378FD1-CF24-46D3-B36D-D69F78965C12}"/>
              </a:ext>
            </a:extLst>
          </p:cNvPr>
          <p:cNvSpPr>
            <a:spLocks noGrp="1"/>
          </p:cNvSpPr>
          <p:nvPr/>
        </p:nvSpPr>
        <p:spPr>
          <a:xfrm>
            <a:off x="6800850" y="2457450"/>
            <a:ext cx="4972050" cy="1600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1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31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- ослаблении Габсбургов.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0CC8EB9-CFA6-4CC6-A042-36210B146FE7}"/>
              </a:ext>
            </a:extLst>
          </p:cNvPr>
          <p:cNvSpPr>
            <a:spLocks noGrp="1"/>
          </p:cNvSpPr>
          <p:nvPr/>
        </p:nvSpPr>
        <p:spPr>
          <a:xfrm>
            <a:off x="2371725" y="4248150"/>
            <a:ext cx="7458075" cy="28575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34DF446-75AC-44E0-A013-9EF4870E6A53}"/>
              </a:ext>
            </a:extLst>
          </p:cNvPr>
          <p:cNvSpPr>
            <a:spLocks noGrp="1"/>
          </p:cNvSpPr>
          <p:nvPr/>
        </p:nvSpPr>
        <p:spPr>
          <a:xfrm>
            <a:off x="6076950" y="4248150"/>
            <a:ext cx="28575" cy="1666875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B449645-85B6-4343-8016-976CE104F72A}"/>
              </a:ext>
            </a:extLst>
          </p:cNvPr>
          <p:cNvSpPr>
            <a:spLocks noGrp="1"/>
          </p:cNvSpPr>
          <p:nvPr/>
        </p:nvSpPr>
        <p:spPr>
          <a:xfrm>
            <a:off x="5076825" y="5905500"/>
            <a:ext cx="2019300" cy="28575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DB8D1D1-1A87-4E59-92CC-4B2208099865}"/>
              </a:ext>
            </a:extLst>
          </p:cNvPr>
          <p:cNvSpPr>
            <a:spLocks noGrp="1"/>
          </p:cNvSpPr>
          <p:nvPr/>
        </p:nvSpPr>
        <p:spPr>
          <a:xfrm>
            <a:off x="2381250" y="4276725"/>
            <a:ext cx="19050" cy="600075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1B101BF-4571-46BD-84DA-C73D9BA0EA74}"/>
              </a:ext>
            </a:extLst>
          </p:cNvPr>
          <p:cNvSpPr>
            <a:spLocks noGrp="1"/>
          </p:cNvSpPr>
          <p:nvPr/>
        </p:nvSpPr>
        <p:spPr>
          <a:xfrm>
            <a:off x="1524000" y="4876800"/>
            <a:ext cx="1733550" cy="38100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DEA9239-CF95-4B0B-AA1A-874FE401F084}"/>
              </a:ext>
            </a:extLst>
          </p:cNvPr>
          <p:cNvSpPr>
            <a:spLocks noGrp="1"/>
          </p:cNvSpPr>
          <p:nvPr/>
        </p:nvSpPr>
        <p:spPr>
          <a:xfrm>
            <a:off x="9810750" y="4276725"/>
            <a:ext cx="19050" cy="600075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D5FF3E6-783B-4C86-A1B4-EE3AC896EB7A}"/>
              </a:ext>
            </a:extLst>
          </p:cNvPr>
          <p:cNvSpPr>
            <a:spLocks noGrp="1"/>
          </p:cNvSpPr>
          <p:nvPr/>
        </p:nvSpPr>
        <p:spPr>
          <a:xfrm>
            <a:off x="8953500" y="4876800"/>
            <a:ext cx="1733550" cy="38100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2" name="text-79">
            <a:extLst>
              <a:ext uri="{FF2B5EF4-FFF2-40B4-BE49-F238E27FC236}">
                <a16:creationId xmlns:a16="http://schemas.microsoft.com/office/drawing/2014/main" id="{3FDEBA2E-E101-42A9-9993-B835FD96A4CD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11303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 t="10463" b="10463"/>
          <a:stretch>
            <a:fillRect/>
          </a:stretch>
        </p:blipFill>
        <p:spPr>
          <a:xfrm>
            <a:off x="0" y="0"/>
            <a:ext cx="12192000" cy="542925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3F840E-D43B-4F23-9E95-FE367D4FE9BA}"/>
              </a:ext>
            </a:extLst>
          </p:cNvPr>
          <p:cNvSpPr>
            <a:spLocks noGrp="1"/>
          </p:cNvSpPr>
          <p:nvPr/>
        </p:nvSpPr>
        <p:spPr>
          <a:xfrm>
            <a:off x="0" y="4905375"/>
            <a:ext cx="12192000" cy="1952625"/>
          </a:xfrm>
          <a:prstGeom prst="rect">
            <a:avLst/>
          </a:prstGeom>
          <a:solidFill>
            <a:srgbClr val="15354D"/>
          </a:solidFill>
          <a:ln w="0">
            <a:noFill/>
          </a:ln>
        </p:spPr>
      </p:sp>
      <p:sp>
        <p:nvSpPr>
          <p:cNvPr id="3" name="text-80">
            <a:extLst>
              <a:ext uri="{FF2B5EF4-FFF2-40B4-BE49-F238E27FC236}">
                <a16:creationId xmlns:a16="http://schemas.microsoft.com/office/drawing/2014/main" id="{D9F3B190-7D27-498D-9926-05B19B3B750F}"/>
              </a:ext>
            </a:extLst>
          </p:cNvPr>
          <p:cNvSpPr>
            <a:spLocks noGrp="1"/>
          </p:cNvSpPr>
          <p:nvPr/>
        </p:nvSpPr>
        <p:spPr>
          <a:xfrm>
            <a:off x="533400" y="5248275"/>
            <a:ext cx="11239500" cy="1171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4425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5. Войны Людовика XIV</a:t>
            </a:r>
          </a:p>
        </p:txBody>
      </p:sp>
      <p:sp>
        <p:nvSpPr>
          <p:cNvPr id="4" name="text-81">
            <a:extLst>
              <a:ext uri="{FF2B5EF4-FFF2-40B4-BE49-F238E27FC236}">
                <a16:creationId xmlns:a16="http://schemas.microsoft.com/office/drawing/2014/main" id="{1E87E378-14E1-40C7-AA57-66DC77A56D98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15352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82">
            <a:extLst>
              <a:ext uri="{FF2B5EF4-FFF2-40B4-BE49-F238E27FC236}">
                <a16:creationId xmlns:a16="http://schemas.microsoft.com/office/drawing/2014/main" id="{9B1F11A1-DF6C-4D7D-B76C-14DBA17CA957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537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60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Деволюционная война (1667–1668)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0D5919C-B3E2-4310-B962-F28E4E4B6716}"/>
              </a:ext>
            </a:extLst>
          </p:cNvPr>
          <p:cNvSpPr>
            <a:spLocks noGrp="1"/>
          </p:cNvSpPr>
          <p:nvPr/>
        </p:nvSpPr>
        <p:spPr>
          <a:xfrm>
            <a:off x="533400" y="1139571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83">
            <a:extLst>
              <a:ext uri="{FF2B5EF4-FFF2-40B4-BE49-F238E27FC236}">
                <a16:creationId xmlns:a16="http://schemas.microsoft.com/office/drawing/2014/main" id="{D16CB6D1-E948-460D-ADDE-C27561477BC0}"/>
              </a:ext>
            </a:extLst>
          </p:cNvPr>
          <p:cNvSpPr>
            <a:spLocks noGrp="1"/>
          </p:cNvSpPr>
          <p:nvPr/>
        </p:nvSpPr>
        <p:spPr>
          <a:xfrm>
            <a:off x="533400" y="1387221"/>
            <a:ext cx="2124075" cy="133502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Причина:</a:t>
            </a:r>
          </a:p>
        </p:txBody>
      </p:sp>
      <p:sp>
        <p:nvSpPr>
          <p:cNvPr id="4" name="text-84">
            <a:extLst>
              <a:ext uri="{FF2B5EF4-FFF2-40B4-BE49-F238E27FC236}">
                <a16:creationId xmlns:a16="http://schemas.microsoft.com/office/drawing/2014/main" id="{E57E13F1-B3D3-4F18-88B7-56277D9871AD}"/>
              </a:ext>
            </a:extLst>
          </p:cNvPr>
          <p:cNvSpPr>
            <a:spLocks noGrp="1"/>
          </p:cNvSpPr>
          <p:nvPr/>
        </p:nvSpPr>
        <p:spPr>
          <a:xfrm>
            <a:off x="2790825" y="1387221"/>
            <a:ext cx="8982075" cy="131597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притязания Франции на часть Испанских Нидерландов после смерти испанского короля Филиппа IV.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B73A2DE-2027-4264-A4F7-39C3548A8E84}"/>
              </a:ext>
            </a:extLst>
          </p:cNvPr>
          <p:cNvSpPr>
            <a:spLocks noGrp="1"/>
          </p:cNvSpPr>
          <p:nvPr/>
        </p:nvSpPr>
        <p:spPr>
          <a:xfrm>
            <a:off x="533400" y="2626995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6" name="text-85">
            <a:extLst>
              <a:ext uri="{FF2B5EF4-FFF2-40B4-BE49-F238E27FC236}">
                <a16:creationId xmlns:a16="http://schemas.microsoft.com/office/drawing/2014/main" id="{B48096E4-6338-4F49-90EE-89A7BDDEBC36}"/>
              </a:ext>
            </a:extLst>
          </p:cNvPr>
          <p:cNvSpPr>
            <a:spLocks noGrp="1"/>
          </p:cNvSpPr>
          <p:nvPr/>
        </p:nvSpPr>
        <p:spPr>
          <a:xfrm>
            <a:off x="533400" y="2741295"/>
            <a:ext cx="2124075" cy="17059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Ход:</a:t>
            </a:r>
          </a:p>
        </p:txBody>
      </p:sp>
      <p:sp>
        <p:nvSpPr>
          <p:cNvPr id="7" name="text-86">
            <a:extLst>
              <a:ext uri="{FF2B5EF4-FFF2-40B4-BE49-F238E27FC236}">
                <a16:creationId xmlns:a16="http://schemas.microsoft.com/office/drawing/2014/main" id="{1BD94279-B040-4001-96A2-00CD6825871F}"/>
              </a:ext>
            </a:extLst>
          </p:cNvPr>
          <p:cNvSpPr>
            <a:spLocks noGrp="1"/>
          </p:cNvSpPr>
          <p:nvPr/>
        </p:nvSpPr>
        <p:spPr>
          <a:xfrm>
            <a:off x="2790825" y="2741295"/>
            <a:ext cx="8982075" cy="168687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французская армия вторглась во Фландрию, но после взятия Лилля Людовик XIV двинул войска на Брюссель, но потерпел неудачу.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A31F6EE-7099-4577-902D-E891FFEAEC98}"/>
              </a:ext>
            </a:extLst>
          </p:cNvPr>
          <p:cNvSpPr>
            <a:spLocks noGrp="1"/>
          </p:cNvSpPr>
          <p:nvPr/>
        </p:nvSpPr>
        <p:spPr>
          <a:xfrm>
            <a:off x="533400" y="4351973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9" name="text-87">
            <a:extLst>
              <a:ext uri="{FF2B5EF4-FFF2-40B4-BE49-F238E27FC236}">
                <a16:creationId xmlns:a16="http://schemas.microsoft.com/office/drawing/2014/main" id="{8E34EE2F-B4F0-4198-8F19-424D6F2B73E3}"/>
              </a:ext>
            </a:extLst>
          </p:cNvPr>
          <p:cNvSpPr>
            <a:spLocks noGrp="1"/>
          </p:cNvSpPr>
          <p:nvPr/>
        </p:nvSpPr>
        <p:spPr>
          <a:xfrm>
            <a:off x="533400" y="4466273"/>
            <a:ext cx="2124075" cy="17059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Завершение:</a:t>
            </a:r>
          </a:p>
        </p:txBody>
      </p:sp>
      <p:sp>
        <p:nvSpPr>
          <p:cNvPr id="10" name="text-88">
            <a:extLst>
              <a:ext uri="{FF2B5EF4-FFF2-40B4-BE49-F238E27FC236}">
                <a16:creationId xmlns:a16="http://schemas.microsoft.com/office/drawing/2014/main" id="{DBC64143-693E-4114-B273-690787C0BE42}"/>
              </a:ext>
            </a:extLst>
          </p:cNvPr>
          <p:cNvSpPr>
            <a:spLocks noGrp="1"/>
          </p:cNvSpPr>
          <p:nvPr/>
        </p:nvSpPr>
        <p:spPr>
          <a:xfrm>
            <a:off x="2790825" y="4466273"/>
            <a:ext cx="8982075" cy="168687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по Ахенскому миру </a:t>
            </a:r>
            <a:r>
              <a:rPr sz="247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1668</a:t>
            </a: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года Франция возвратила Испании Франш-Конте, но удержала за собой 11 завоёванных городов и крепостей во Фландрии.</a:t>
            </a:r>
          </a:p>
        </p:txBody>
      </p:sp>
      <p:sp>
        <p:nvSpPr>
          <p:cNvPr id="11" name="text-89">
            <a:extLst>
              <a:ext uri="{FF2B5EF4-FFF2-40B4-BE49-F238E27FC236}">
                <a16:creationId xmlns:a16="http://schemas.microsoft.com/office/drawing/2014/main" id="{2B97B535-D3E6-462E-B3CC-A38B2C848BC9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19070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54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90">
            <a:extLst>
              <a:ext uri="{FF2B5EF4-FFF2-40B4-BE49-F238E27FC236}">
                <a16:creationId xmlns:a16="http://schemas.microsoft.com/office/drawing/2014/main" id="{4DF510D6-B65D-466D-899E-26052CDCB55C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537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600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Голландская война (1672–1678)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041F9D-189F-42A5-AE47-0085D8475894}"/>
              </a:ext>
            </a:extLst>
          </p:cNvPr>
          <p:cNvSpPr>
            <a:spLocks noGrp="1"/>
          </p:cNvSpPr>
          <p:nvPr/>
        </p:nvSpPr>
        <p:spPr>
          <a:xfrm>
            <a:off x="533400" y="1139571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56C6A8B-0733-45F5-93A1-E309B86D65A1}"/>
              </a:ext>
            </a:extLst>
          </p:cNvPr>
          <p:cNvSpPr>
            <a:spLocks noGrp="1"/>
          </p:cNvSpPr>
          <p:nvPr/>
        </p:nvSpPr>
        <p:spPr>
          <a:xfrm>
            <a:off x="533400" y="1387221"/>
            <a:ext cx="319087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text-91">
            <a:extLst>
              <a:ext uri="{FF2B5EF4-FFF2-40B4-BE49-F238E27FC236}">
                <a16:creationId xmlns:a16="http://schemas.microsoft.com/office/drawing/2014/main" id="{07CDF6E4-5FD1-44B5-A151-0BC5950B3E64}"/>
              </a:ext>
            </a:extLst>
          </p:cNvPr>
          <p:cNvSpPr>
            <a:spLocks noGrp="1"/>
          </p:cNvSpPr>
          <p:nvPr/>
        </p:nvSpPr>
        <p:spPr>
          <a:xfrm>
            <a:off x="533400" y="1615821"/>
            <a:ext cx="3305175" cy="465162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Причина: экономическое соперничество Франции и Голландии, а также личное желание Людовика XIV разгромить Голландию.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185AE67-51F5-417D-B4F8-E8B40088FAB5}"/>
              </a:ext>
            </a:extLst>
          </p:cNvPr>
          <p:cNvSpPr>
            <a:spLocks noGrp="1"/>
          </p:cNvSpPr>
          <p:nvPr/>
        </p:nvSpPr>
        <p:spPr>
          <a:xfrm>
            <a:off x="4029075" y="1387221"/>
            <a:ext cx="261937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6" name="text-92">
            <a:extLst>
              <a:ext uri="{FF2B5EF4-FFF2-40B4-BE49-F238E27FC236}">
                <a16:creationId xmlns:a16="http://schemas.microsoft.com/office/drawing/2014/main" id="{4EECD971-B7C2-4618-8D59-2BFF692C5550}"/>
              </a:ext>
            </a:extLst>
          </p:cNvPr>
          <p:cNvSpPr>
            <a:spLocks noGrp="1"/>
          </p:cNvSpPr>
          <p:nvPr/>
        </p:nvSpPr>
        <p:spPr>
          <a:xfrm>
            <a:off x="4029075" y="1615821"/>
            <a:ext cx="2733675" cy="465162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Ход: война сначала велась на территории Нидерландов.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20E0A5F-264C-47B0-AC9E-D9B2A041DE64}"/>
              </a:ext>
            </a:extLst>
          </p:cNvPr>
          <p:cNvSpPr>
            <a:spLocks noGrp="1"/>
          </p:cNvSpPr>
          <p:nvPr/>
        </p:nvSpPr>
        <p:spPr>
          <a:xfrm>
            <a:off x="6953250" y="1387221"/>
            <a:ext cx="470535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8" name="text-93">
            <a:extLst>
              <a:ext uri="{FF2B5EF4-FFF2-40B4-BE49-F238E27FC236}">
                <a16:creationId xmlns:a16="http://schemas.microsoft.com/office/drawing/2014/main" id="{76FB6236-2DEC-41BB-BFBD-B96A8E55F572}"/>
              </a:ext>
            </a:extLst>
          </p:cNvPr>
          <p:cNvSpPr>
            <a:spLocks noGrp="1"/>
          </p:cNvSpPr>
          <p:nvPr/>
        </p:nvSpPr>
        <p:spPr>
          <a:xfrm>
            <a:off x="6953250" y="1615821"/>
            <a:ext cx="4819650" cy="465162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Завершение: война закончилась Нимвегенским миром </a:t>
            </a:r>
            <a:r>
              <a:rPr sz="2400" b="1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1678</a:t>
            </a:r>
            <a:r>
              <a:rPr sz="240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 года, по которому Франция сохранила за собой большинство завоёванных земель, но Голландия получила возможность сохранить свои территориальные владения в обмен на соблюдение нейтралитета в будущем.</a:t>
            </a:r>
          </a:p>
        </p:txBody>
      </p:sp>
      <p:sp>
        <p:nvSpPr>
          <p:cNvPr id="9" name="text-94">
            <a:extLst>
              <a:ext uri="{FF2B5EF4-FFF2-40B4-BE49-F238E27FC236}">
                <a16:creationId xmlns:a16="http://schemas.microsoft.com/office/drawing/2014/main" id="{B0736DAE-1A91-4694-A59D-193A5F194321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77497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95">
            <a:extLst>
              <a:ext uri="{FF2B5EF4-FFF2-40B4-BE49-F238E27FC236}">
                <a16:creationId xmlns:a16="http://schemas.microsoft.com/office/drawing/2014/main" id="{E2C9B7F0-A96C-44A9-B0BB-949B7B418A6A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537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60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Война Аугсбургской лиги (1688–1697)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530960D-2AAC-4528-91A5-6D296A34F80D}"/>
              </a:ext>
            </a:extLst>
          </p:cNvPr>
          <p:cNvSpPr>
            <a:spLocks noGrp="1"/>
          </p:cNvSpPr>
          <p:nvPr/>
        </p:nvSpPr>
        <p:spPr>
          <a:xfrm>
            <a:off x="533400" y="1139571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96">
            <a:extLst>
              <a:ext uri="{FF2B5EF4-FFF2-40B4-BE49-F238E27FC236}">
                <a16:creationId xmlns:a16="http://schemas.microsoft.com/office/drawing/2014/main" id="{1177D680-5747-4DE2-A28D-9DE054AA752C}"/>
              </a:ext>
            </a:extLst>
          </p:cNvPr>
          <p:cNvSpPr>
            <a:spLocks noGrp="1"/>
          </p:cNvSpPr>
          <p:nvPr/>
        </p:nvSpPr>
        <p:spPr>
          <a:xfrm>
            <a:off x="533400" y="1387221"/>
            <a:ext cx="2124075" cy="145865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Причина:</a:t>
            </a:r>
          </a:p>
        </p:txBody>
      </p:sp>
      <p:sp>
        <p:nvSpPr>
          <p:cNvPr id="4" name="text-97">
            <a:extLst>
              <a:ext uri="{FF2B5EF4-FFF2-40B4-BE49-F238E27FC236}">
                <a16:creationId xmlns:a16="http://schemas.microsoft.com/office/drawing/2014/main" id="{13C53A80-2299-4BAC-8F72-18BEA42943E4}"/>
              </a:ext>
            </a:extLst>
          </p:cNvPr>
          <p:cNvSpPr>
            <a:spLocks noGrp="1"/>
          </p:cNvSpPr>
          <p:nvPr/>
        </p:nvSpPr>
        <p:spPr>
          <a:xfrm>
            <a:off x="2790825" y="1387221"/>
            <a:ext cx="8982075" cy="143960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европейские монархи заключили оборонительный союз против Людовика XIV, который назывался Аугсбургской лигой.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D3A59F3-BFCA-4192-877C-8527690385B2}"/>
              </a:ext>
            </a:extLst>
          </p:cNvPr>
          <p:cNvSpPr>
            <a:spLocks noGrp="1"/>
          </p:cNvSpPr>
          <p:nvPr/>
        </p:nvSpPr>
        <p:spPr>
          <a:xfrm>
            <a:off x="533400" y="2750629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6" name="text-98">
            <a:extLst>
              <a:ext uri="{FF2B5EF4-FFF2-40B4-BE49-F238E27FC236}">
                <a16:creationId xmlns:a16="http://schemas.microsoft.com/office/drawing/2014/main" id="{B1C1DEC4-74FF-4005-96A1-FD2414EAEEFF}"/>
              </a:ext>
            </a:extLst>
          </p:cNvPr>
          <p:cNvSpPr>
            <a:spLocks noGrp="1"/>
          </p:cNvSpPr>
          <p:nvPr/>
        </p:nvSpPr>
        <p:spPr>
          <a:xfrm>
            <a:off x="533400" y="2864929"/>
            <a:ext cx="2124075" cy="145865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Ход:</a:t>
            </a:r>
          </a:p>
        </p:txBody>
      </p:sp>
      <p:sp>
        <p:nvSpPr>
          <p:cNvPr id="7" name="text-99">
            <a:extLst>
              <a:ext uri="{FF2B5EF4-FFF2-40B4-BE49-F238E27FC236}">
                <a16:creationId xmlns:a16="http://schemas.microsoft.com/office/drawing/2014/main" id="{955D990F-28A6-4122-8DC8-34F49F14DAAF}"/>
              </a:ext>
            </a:extLst>
          </p:cNvPr>
          <p:cNvSpPr>
            <a:spLocks noGrp="1"/>
          </p:cNvSpPr>
          <p:nvPr/>
        </p:nvSpPr>
        <p:spPr>
          <a:xfrm>
            <a:off x="2790825" y="2864929"/>
            <a:ext cx="8982075" cy="143960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основным театром боевых действий стали германские земли вдоль верхнего и среднего течения Рейна, но также сражения шли в Нидерландах, Италии и Испании.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4379FD3-3654-4AF1-B069-48AC801552C2}"/>
              </a:ext>
            </a:extLst>
          </p:cNvPr>
          <p:cNvSpPr>
            <a:spLocks noGrp="1"/>
          </p:cNvSpPr>
          <p:nvPr/>
        </p:nvSpPr>
        <p:spPr>
          <a:xfrm>
            <a:off x="533400" y="4228338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9" name="text-100">
            <a:extLst>
              <a:ext uri="{FF2B5EF4-FFF2-40B4-BE49-F238E27FC236}">
                <a16:creationId xmlns:a16="http://schemas.microsoft.com/office/drawing/2014/main" id="{112C27DA-2833-4682-83E1-0C0D2F01557F}"/>
              </a:ext>
            </a:extLst>
          </p:cNvPr>
          <p:cNvSpPr>
            <a:spLocks noGrp="1"/>
          </p:cNvSpPr>
          <p:nvPr/>
        </p:nvSpPr>
        <p:spPr>
          <a:xfrm>
            <a:off x="533400" y="4342638"/>
            <a:ext cx="2124075" cy="18295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Завершение:</a:t>
            </a:r>
          </a:p>
        </p:txBody>
      </p:sp>
      <p:sp>
        <p:nvSpPr>
          <p:cNvPr id="10" name="text-101">
            <a:extLst>
              <a:ext uri="{FF2B5EF4-FFF2-40B4-BE49-F238E27FC236}">
                <a16:creationId xmlns:a16="http://schemas.microsoft.com/office/drawing/2014/main" id="{C01059D4-18E2-44E3-9EC9-6A870BE1C57B}"/>
              </a:ext>
            </a:extLst>
          </p:cNvPr>
          <p:cNvSpPr>
            <a:spLocks noGrp="1"/>
          </p:cNvSpPr>
          <p:nvPr/>
        </p:nvSpPr>
        <p:spPr>
          <a:xfrm>
            <a:off x="2790825" y="4342638"/>
            <a:ext cx="8982075" cy="181051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в </a:t>
            </a:r>
            <a:r>
              <a:rPr sz="247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1697</a:t>
            </a: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году стороны заключили Рисвикский мирный договор, по которому Франция была вынуждена возвратить Священной Римской империи все ранее занятые ею германские города, но сохранила за собой Страсбург и область Эльзас.</a:t>
            </a:r>
          </a:p>
        </p:txBody>
      </p:sp>
      <p:sp>
        <p:nvSpPr>
          <p:cNvPr id="11" name="text-102">
            <a:extLst>
              <a:ext uri="{FF2B5EF4-FFF2-40B4-BE49-F238E27FC236}">
                <a16:creationId xmlns:a16="http://schemas.microsoft.com/office/drawing/2014/main" id="{3F251EBD-61D4-4126-B114-6D7581E89E32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22398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103">
            <a:extLst>
              <a:ext uri="{FF2B5EF4-FFF2-40B4-BE49-F238E27FC236}">
                <a16:creationId xmlns:a16="http://schemas.microsoft.com/office/drawing/2014/main" id="{182D3914-160F-466F-8A18-30A76ADBB9AC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5379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60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Война за испанское наследство (1701–1714)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571C9F3-3020-443A-9013-33ED40EDFBAE}"/>
              </a:ext>
            </a:extLst>
          </p:cNvPr>
          <p:cNvSpPr>
            <a:spLocks noGrp="1"/>
          </p:cNvSpPr>
          <p:nvPr/>
        </p:nvSpPr>
        <p:spPr>
          <a:xfrm>
            <a:off x="533400" y="1139571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308BB79-0F37-407D-81F8-C692158A34F3}"/>
              </a:ext>
            </a:extLst>
          </p:cNvPr>
          <p:cNvSpPr>
            <a:spLocks noGrp="1"/>
          </p:cNvSpPr>
          <p:nvPr/>
        </p:nvSpPr>
        <p:spPr>
          <a:xfrm>
            <a:off x="533400" y="1387221"/>
            <a:ext cx="319087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text-104">
            <a:extLst>
              <a:ext uri="{FF2B5EF4-FFF2-40B4-BE49-F238E27FC236}">
                <a16:creationId xmlns:a16="http://schemas.microsoft.com/office/drawing/2014/main" id="{309BB66F-8DE8-4843-A6C0-7F77E0FA0635}"/>
              </a:ext>
            </a:extLst>
          </p:cNvPr>
          <p:cNvSpPr>
            <a:spLocks noGrp="1"/>
          </p:cNvSpPr>
          <p:nvPr/>
        </p:nvSpPr>
        <p:spPr>
          <a:xfrm>
            <a:off x="533400" y="1615821"/>
            <a:ext cx="3305175" cy="465162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Причина: смерть последнего испанского короля из династии Габсбургов, Карла II, и отсутствие наследника по мужской линии.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1204FEF-0E81-49B3-841F-99C967E36028}"/>
              </a:ext>
            </a:extLst>
          </p:cNvPr>
          <p:cNvSpPr>
            <a:spLocks noGrp="1"/>
          </p:cNvSpPr>
          <p:nvPr/>
        </p:nvSpPr>
        <p:spPr>
          <a:xfrm>
            <a:off x="4029075" y="1387221"/>
            <a:ext cx="261937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6" name="text-105">
            <a:extLst>
              <a:ext uri="{FF2B5EF4-FFF2-40B4-BE49-F238E27FC236}">
                <a16:creationId xmlns:a16="http://schemas.microsoft.com/office/drawing/2014/main" id="{18B6AA73-20B0-466B-8016-AD362983047E}"/>
              </a:ext>
            </a:extLst>
          </p:cNvPr>
          <p:cNvSpPr>
            <a:spLocks noGrp="1"/>
          </p:cNvSpPr>
          <p:nvPr/>
        </p:nvSpPr>
        <p:spPr>
          <a:xfrm>
            <a:off x="4029075" y="1615821"/>
            <a:ext cx="2733675" cy="465162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Ход: Людовик XIV заявил о правах на испанский престол своего внука - Филиппа Анжуйского.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9D800DC-4B5B-4B0F-8545-6E302FBDEC6B}"/>
              </a:ext>
            </a:extLst>
          </p:cNvPr>
          <p:cNvSpPr>
            <a:spLocks noGrp="1"/>
          </p:cNvSpPr>
          <p:nvPr/>
        </p:nvSpPr>
        <p:spPr>
          <a:xfrm>
            <a:off x="6953250" y="1387221"/>
            <a:ext cx="470535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8" name="text-106">
            <a:extLst>
              <a:ext uri="{FF2B5EF4-FFF2-40B4-BE49-F238E27FC236}">
                <a16:creationId xmlns:a16="http://schemas.microsoft.com/office/drawing/2014/main" id="{7FCDE213-FEBA-4384-9C95-230A980369CF}"/>
              </a:ext>
            </a:extLst>
          </p:cNvPr>
          <p:cNvSpPr>
            <a:spLocks noGrp="1"/>
          </p:cNvSpPr>
          <p:nvPr/>
        </p:nvSpPr>
        <p:spPr>
          <a:xfrm>
            <a:off x="6953250" y="1615821"/>
            <a:ext cx="4819650" cy="465162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0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Завершение: война завершилась подписанием Утрехтского (</a:t>
            </a:r>
            <a:r>
              <a:rPr sz="2400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1713</a:t>
            </a:r>
            <a:r>
              <a:rPr sz="24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) и Раштатского (</a:t>
            </a:r>
            <a:r>
              <a:rPr sz="2400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1714</a:t>
            </a:r>
            <a:r>
              <a:rPr sz="240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) соглашений. По условиям договоров Филипп V остался королём Испании, но лишился права наследовать французский престол, что разорвало династический союз корон Франции и Испании.</a:t>
            </a:r>
          </a:p>
        </p:txBody>
      </p:sp>
      <p:sp>
        <p:nvSpPr>
          <p:cNvPr id="9" name="text-107">
            <a:extLst>
              <a:ext uri="{FF2B5EF4-FFF2-40B4-BE49-F238E27FC236}">
                <a16:creationId xmlns:a16="http://schemas.microsoft.com/office/drawing/2014/main" id="{B8876359-6B95-4D48-BAA0-0C9B82C6A478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13657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7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108">
            <a:extLst>
              <a:ext uri="{FF2B5EF4-FFF2-40B4-BE49-F238E27FC236}">
                <a16:creationId xmlns:a16="http://schemas.microsoft.com/office/drawing/2014/main" id="{5619A918-C1E3-44E8-B914-F2B236BA12EF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6. Турецкая угроза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A206645-BC4A-425A-9F98-E7610AAF6CB7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29250" y="1998152"/>
            <a:ext cx="6229350" cy="3642747"/>
          </a:xfrm>
          <a:prstGeom prst="rect">
            <a:avLst/>
          </a:prstGeom>
        </p:spPr>
      </p:pic>
      <p:sp>
        <p:nvSpPr>
          <p:cNvPr id="4" name="text-109">
            <a:extLst>
              <a:ext uri="{FF2B5EF4-FFF2-40B4-BE49-F238E27FC236}">
                <a16:creationId xmlns:a16="http://schemas.microsoft.com/office/drawing/2014/main" id="{957CB740-8DBE-4FE3-BD56-FA1ACD2D9C20}"/>
              </a:ext>
            </a:extLst>
          </p:cNvPr>
          <p:cNvSpPr>
            <a:spLocks noGrp="1"/>
          </p:cNvSpPr>
          <p:nvPr/>
        </p:nvSpPr>
        <p:spPr>
          <a:xfrm>
            <a:off x="533400" y="1504950"/>
            <a:ext cx="4543425" cy="355015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850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850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В XVI–XVII веках Османская империя представляла угрозу для европейских государств. Это выражалось в военных конфликтах, политических мерах и общественном мнении в Европе.</a:t>
            </a:r>
          </a:p>
        </p:txBody>
      </p:sp>
      <p:sp>
        <p:nvSpPr>
          <p:cNvPr id="5" name="text-110">
            <a:extLst>
              <a:ext uri="{FF2B5EF4-FFF2-40B4-BE49-F238E27FC236}">
                <a16:creationId xmlns:a16="http://schemas.microsoft.com/office/drawing/2014/main" id="{0FC65FA4-B99E-4AF3-BE24-50CD5D7669C5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166654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-111">
            <a:extLst>
              <a:ext uri="{FF2B5EF4-FFF2-40B4-BE49-F238E27FC236}">
                <a16:creationId xmlns:a16="http://schemas.microsoft.com/office/drawing/2014/main" id="{9CDE63D5-AA2C-4E41-BBB0-32318CEE3036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Войны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BFCE9A-D85C-4223-A67C-25D4B009E3E3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112">
            <a:extLst>
              <a:ext uri="{FF2B5EF4-FFF2-40B4-BE49-F238E27FC236}">
                <a16:creationId xmlns:a16="http://schemas.microsoft.com/office/drawing/2014/main" id="{9EC6F4F5-6E5A-449A-8C93-2479DC7FCFC7}"/>
              </a:ext>
            </a:extLst>
          </p:cNvPr>
          <p:cNvSpPr>
            <a:spLocks noGrp="1"/>
          </p:cNvSpPr>
          <p:nvPr/>
        </p:nvSpPr>
        <p:spPr>
          <a:xfrm>
            <a:off x="533400" y="1409700"/>
            <a:ext cx="2447925" cy="10180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1526–1555 гг.</a:t>
            </a:r>
          </a:p>
        </p:txBody>
      </p:sp>
      <p:sp>
        <p:nvSpPr>
          <p:cNvPr id="4" name="text-113">
            <a:extLst>
              <a:ext uri="{FF2B5EF4-FFF2-40B4-BE49-F238E27FC236}">
                <a16:creationId xmlns:a16="http://schemas.microsoft.com/office/drawing/2014/main" id="{7B917261-86F9-47E6-865C-4EE5C365AEE5}"/>
              </a:ext>
            </a:extLst>
          </p:cNvPr>
          <p:cNvSpPr>
            <a:spLocks noGrp="1"/>
          </p:cNvSpPr>
          <p:nvPr/>
        </p:nvSpPr>
        <p:spPr>
          <a:xfrm>
            <a:off x="3143250" y="1409700"/>
            <a:ext cx="8629650" cy="10180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- османской армии удалось завоевать Венгрию и осадить австрийскую столицу Вену.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3D3F488-04DB-4B09-84AA-1AC21A9FC2CE}"/>
              </a:ext>
            </a:extLst>
          </p:cNvPr>
          <p:cNvSpPr>
            <a:spLocks noGrp="1"/>
          </p:cNvSpPr>
          <p:nvPr/>
        </p:nvSpPr>
        <p:spPr>
          <a:xfrm>
            <a:off x="533400" y="2333911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6" name="text-114">
            <a:extLst>
              <a:ext uri="{FF2B5EF4-FFF2-40B4-BE49-F238E27FC236}">
                <a16:creationId xmlns:a16="http://schemas.microsoft.com/office/drawing/2014/main" id="{D28BAB03-24F4-487C-9C22-BFEF46A3F58F}"/>
              </a:ext>
            </a:extLst>
          </p:cNvPr>
          <p:cNvSpPr>
            <a:spLocks noGrp="1"/>
          </p:cNvSpPr>
          <p:nvPr/>
        </p:nvSpPr>
        <p:spPr>
          <a:xfrm>
            <a:off x="533400" y="2429161"/>
            <a:ext cx="2447925" cy="10180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1570–1573 гг.</a:t>
            </a:r>
          </a:p>
        </p:txBody>
      </p:sp>
      <p:sp>
        <p:nvSpPr>
          <p:cNvPr id="7" name="text-115">
            <a:extLst>
              <a:ext uri="{FF2B5EF4-FFF2-40B4-BE49-F238E27FC236}">
                <a16:creationId xmlns:a16="http://schemas.microsoft.com/office/drawing/2014/main" id="{FD39CB80-C60F-4045-AEA3-17D12137C16A}"/>
              </a:ext>
            </a:extLst>
          </p:cNvPr>
          <p:cNvSpPr>
            <a:spLocks noGrp="1"/>
          </p:cNvSpPr>
          <p:nvPr/>
        </p:nvSpPr>
        <p:spPr>
          <a:xfrm>
            <a:off x="3143250" y="2429161"/>
            <a:ext cx="8629650" cy="101803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- Турецко-венецианская (Кипрская) война, Венеция отказалась от притязаний на Кипр.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AA3CAB3-8F34-494F-898A-E57A62817FEA}"/>
              </a:ext>
            </a:extLst>
          </p:cNvPr>
          <p:cNvSpPr>
            <a:spLocks noGrp="1"/>
          </p:cNvSpPr>
          <p:nvPr/>
        </p:nvSpPr>
        <p:spPr>
          <a:xfrm>
            <a:off x="533400" y="3353372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9" name="text-116">
            <a:extLst>
              <a:ext uri="{FF2B5EF4-FFF2-40B4-BE49-F238E27FC236}">
                <a16:creationId xmlns:a16="http://schemas.microsoft.com/office/drawing/2014/main" id="{4A2E8E26-5A8A-48B4-9632-6A3FEC55EEDC}"/>
              </a:ext>
            </a:extLst>
          </p:cNvPr>
          <p:cNvSpPr>
            <a:spLocks noGrp="1"/>
          </p:cNvSpPr>
          <p:nvPr/>
        </p:nvSpPr>
        <p:spPr>
          <a:xfrm>
            <a:off x="533400" y="3448622"/>
            <a:ext cx="2447925" cy="138893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1672–1676 гг.</a:t>
            </a:r>
          </a:p>
        </p:txBody>
      </p:sp>
      <p:sp>
        <p:nvSpPr>
          <p:cNvPr id="10" name="text-117">
            <a:extLst>
              <a:ext uri="{FF2B5EF4-FFF2-40B4-BE49-F238E27FC236}">
                <a16:creationId xmlns:a16="http://schemas.microsoft.com/office/drawing/2014/main" id="{8BE27082-2C8E-4D95-8C4A-093E8884CF14}"/>
              </a:ext>
            </a:extLst>
          </p:cNvPr>
          <p:cNvSpPr>
            <a:spLocks noGrp="1"/>
          </p:cNvSpPr>
          <p:nvPr/>
        </p:nvSpPr>
        <p:spPr>
          <a:xfrm>
            <a:off x="3143250" y="3448622"/>
            <a:ext cx="8629650" cy="138893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- Польско-турецкая война, турки установили контроль над Правобережной Украиной, принадлежавшей Речи Посполитой.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827834E-1CAE-42A2-9F98-9728003442C5}"/>
              </a:ext>
            </a:extLst>
          </p:cNvPr>
          <p:cNvSpPr>
            <a:spLocks noGrp="1"/>
          </p:cNvSpPr>
          <p:nvPr/>
        </p:nvSpPr>
        <p:spPr>
          <a:xfrm>
            <a:off x="533400" y="4743736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12" name="text-118">
            <a:extLst>
              <a:ext uri="{FF2B5EF4-FFF2-40B4-BE49-F238E27FC236}">
                <a16:creationId xmlns:a16="http://schemas.microsoft.com/office/drawing/2014/main" id="{010B38D0-AAA6-4A47-BA8D-DDC085F30683}"/>
              </a:ext>
            </a:extLst>
          </p:cNvPr>
          <p:cNvSpPr>
            <a:spLocks noGrp="1"/>
          </p:cNvSpPr>
          <p:nvPr/>
        </p:nvSpPr>
        <p:spPr>
          <a:xfrm>
            <a:off x="533400" y="4838986"/>
            <a:ext cx="2447925" cy="138893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00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1683–1699 гг.</a:t>
            </a:r>
          </a:p>
        </p:txBody>
      </p:sp>
      <p:sp>
        <p:nvSpPr>
          <p:cNvPr id="13" name="text-119">
            <a:extLst>
              <a:ext uri="{FF2B5EF4-FFF2-40B4-BE49-F238E27FC236}">
                <a16:creationId xmlns:a16="http://schemas.microsoft.com/office/drawing/2014/main" id="{DE1410B8-89B1-428B-B6C3-C82895D2AEB1}"/>
              </a:ext>
            </a:extLst>
          </p:cNvPr>
          <p:cNvSpPr>
            <a:spLocks noGrp="1"/>
          </p:cNvSpPr>
          <p:nvPr/>
        </p:nvSpPr>
        <p:spPr>
          <a:xfrm>
            <a:off x="3143250" y="4838986"/>
            <a:ext cx="8629650" cy="138893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7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- Великая Турецкая война. В 1683 году турецкая армия осадила Вену, но была разгромлена войсками польского короля Яна Собеского. 1699 г. - Карловицкий мир</a:t>
            </a:r>
          </a:p>
        </p:txBody>
      </p:sp>
      <p:sp>
        <p:nvSpPr>
          <p:cNvPr id="14" name="text-120">
            <a:extLst>
              <a:ext uri="{FF2B5EF4-FFF2-40B4-BE49-F238E27FC236}">
                <a16:creationId xmlns:a16="http://schemas.microsoft.com/office/drawing/2014/main" id="{70DD5405-D793-49AE-B0E9-3026EB424120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165961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3400" y="1605595"/>
            <a:ext cx="5429250" cy="3494410"/>
          </a:xfrm>
          <a:prstGeom prst="rect">
            <a:avLst/>
          </a:prstGeom>
        </p:spPr>
      </p:pic>
      <p:sp>
        <p:nvSpPr>
          <p:cNvPr id="2" name="text-121">
            <a:extLst>
              <a:ext uri="{FF2B5EF4-FFF2-40B4-BE49-F238E27FC236}">
                <a16:creationId xmlns:a16="http://schemas.microsoft.com/office/drawing/2014/main" id="{9CFF30E5-38E6-450D-9D3C-ED9007B0D899}"/>
              </a:ext>
            </a:extLst>
          </p:cNvPr>
          <p:cNvSpPr>
            <a:spLocks noGrp="1"/>
          </p:cNvSpPr>
          <p:nvPr/>
        </p:nvSpPr>
        <p:spPr>
          <a:xfrm>
            <a:off x="6381750" y="485775"/>
            <a:ext cx="5391150" cy="328041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6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Создание коалиций между европейскими государствами для противостояния Османской империи. В </a:t>
            </a:r>
            <a:r>
              <a:rPr sz="26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1684</a:t>
            </a:r>
            <a:r>
              <a:rPr sz="26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году по инициативе папы римского Иннокентия XI была создана Священная лига - коалиция в составе Австрии, Венеции, Речи Посполитой и России.</a:t>
            </a:r>
          </a:p>
        </p:txBody>
      </p:sp>
      <p:sp>
        <p:nvSpPr>
          <p:cNvPr id="3" name="text-122">
            <a:extLst>
              <a:ext uri="{FF2B5EF4-FFF2-40B4-BE49-F238E27FC236}">
                <a16:creationId xmlns:a16="http://schemas.microsoft.com/office/drawing/2014/main" id="{0E6C4943-AE56-4AB9-8BDC-6E709FC3D3DB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180029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123">
            <a:extLst>
              <a:ext uri="{FF2B5EF4-FFF2-40B4-BE49-F238E27FC236}">
                <a16:creationId xmlns:a16="http://schemas.microsoft.com/office/drawing/2014/main" id="{C37B3402-11CC-4E9E-B49F-63EA83E13C71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Политика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74F053-09B5-4E31-BCC2-58F19E3C7787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472C41F-8D25-419F-B979-6A1EA510BD03}"/>
              </a:ext>
            </a:extLst>
          </p:cNvPr>
          <p:cNvSpPr>
            <a:spLocks noGrp="1"/>
          </p:cNvSpPr>
          <p:nvPr/>
        </p:nvSpPr>
        <p:spPr>
          <a:xfrm>
            <a:off x="533400" y="1409700"/>
            <a:ext cx="54102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text-124">
            <a:extLst>
              <a:ext uri="{FF2B5EF4-FFF2-40B4-BE49-F238E27FC236}">
                <a16:creationId xmlns:a16="http://schemas.microsoft.com/office/drawing/2014/main" id="{11803862-33C7-43A8-96D6-80C411D6F6AB}"/>
              </a:ext>
            </a:extLst>
          </p:cNvPr>
          <p:cNvSpPr>
            <a:spLocks noGrp="1"/>
          </p:cNvSpPr>
          <p:nvPr/>
        </p:nvSpPr>
        <p:spPr>
          <a:xfrm>
            <a:off x="533400" y="1638300"/>
            <a:ext cx="5524500" cy="457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5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Создание коалиций между европейскими государствами для противостояния Османской империи. В </a:t>
            </a:r>
            <a:r>
              <a:rPr sz="2550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1684</a:t>
            </a:r>
            <a:r>
              <a:rPr sz="25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году по инициативе папы римского Иннокентия XI была создана Священная лига - коалиция в составе Австрии, Венеции, Речи Посполитой и России.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E82F4AE-A39F-4883-976A-A59FF597D630}"/>
              </a:ext>
            </a:extLst>
          </p:cNvPr>
          <p:cNvSpPr>
            <a:spLocks noGrp="1"/>
          </p:cNvSpPr>
          <p:nvPr/>
        </p:nvSpPr>
        <p:spPr>
          <a:xfrm>
            <a:off x="6248400" y="1409700"/>
            <a:ext cx="54102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6" name="text-125">
            <a:extLst>
              <a:ext uri="{FF2B5EF4-FFF2-40B4-BE49-F238E27FC236}">
                <a16:creationId xmlns:a16="http://schemas.microsoft.com/office/drawing/2014/main" id="{AACDE3C1-E846-434B-A36B-FB4FC83B169F}"/>
              </a:ext>
            </a:extLst>
          </p:cNvPr>
          <p:cNvSpPr>
            <a:spLocks noGrp="1"/>
          </p:cNvSpPr>
          <p:nvPr/>
        </p:nvSpPr>
        <p:spPr>
          <a:xfrm>
            <a:off x="6248400" y="1638300"/>
            <a:ext cx="5524500" cy="457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5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Вовлечение России в борьбу с Турцией на стороне Священной лиги. Крымские походы русских войск в </a:t>
            </a:r>
            <a:r>
              <a:rPr sz="2550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1687</a:t>
            </a:r>
            <a:r>
              <a:rPr sz="25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и </a:t>
            </a:r>
            <a:r>
              <a:rPr sz="2550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1689</a:t>
            </a:r>
            <a:r>
              <a:rPr sz="25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годах, хотя и не дали ожидаемого результата, отвлекли большие силы турок и крымцев от войны на Балканах.</a:t>
            </a:r>
          </a:p>
        </p:txBody>
      </p:sp>
      <p:sp>
        <p:nvSpPr>
          <p:cNvPr id="7" name="text-126">
            <a:extLst>
              <a:ext uri="{FF2B5EF4-FFF2-40B4-BE49-F238E27FC236}">
                <a16:creationId xmlns:a16="http://schemas.microsoft.com/office/drawing/2014/main" id="{0F06F568-C3AB-42E3-9844-6E9891E9A894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072159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127">
            <a:extLst>
              <a:ext uri="{FF2B5EF4-FFF2-40B4-BE49-F238E27FC236}">
                <a16:creationId xmlns:a16="http://schemas.microsoft.com/office/drawing/2014/main" id="{A9411934-131B-4D46-8AB5-E66EE625DB65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Подведем итоги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75A7793-3DF7-4D26-900C-7FFFBA671F17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128">
            <a:extLst>
              <a:ext uri="{FF2B5EF4-FFF2-40B4-BE49-F238E27FC236}">
                <a16:creationId xmlns:a16="http://schemas.microsoft.com/office/drawing/2014/main" id="{46AF82DF-2A37-4677-9401-5FE0D1C47C92}"/>
              </a:ext>
            </a:extLst>
          </p:cNvPr>
          <p:cNvSpPr>
            <a:spLocks noGrp="1"/>
          </p:cNvSpPr>
          <p:nvPr/>
        </p:nvSpPr>
        <p:spPr>
          <a:xfrm>
            <a:off x="838200" y="1409700"/>
            <a:ext cx="10591800" cy="13809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7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Хотя в раннее Новое время европейские страны постоянно воюют между собой и с Османской империей, сама природа международных отношений в эту эпоху существенно меняется.</a:t>
            </a:r>
          </a:p>
        </p:txBody>
      </p:sp>
      <p:sp>
        <p:nvSpPr>
          <p:cNvPr id="4" name="text-129">
            <a:extLst>
              <a:ext uri="{FF2B5EF4-FFF2-40B4-BE49-F238E27FC236}">
                <a16:creationId xmlns:a16="http://schemas.microsoft.com/office/drawing/2014/main" id="{E16692BD-EB64-40D6-8631-E023F72B6209}"/>
              </a:ext>
            </a:extLst>
          </p:cNvPr>
          <p:cNvSpPr>
            <a:spLocks noGrp="1"/>
          </p:cNvSpPr>
          <p:nvPr/>
        </p:nvSpPr>
        <p:spPr>
          <a:xfrm>
            <a:off x="838200" y="2949702"/>
            <a:ext cx="10591800" cy="221265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7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На смену религиозным и династическим интересам постепенно приходит государственный интерес и представления о необходимости создать систему европейского равновесия, которая не позволит ни одной стране, сколь бы могущественна и амбициозна она ни была, доминировать в Европе.</a:t>
            </a:r>
          </a:p>
        </p:txBody>
      </p:sp>
      <p:sp>
        <p:nvSpPr>
          <p:cNvPr id="5" name="text-130">
            <a:extLst>
              <a:ext uri="{FF2B5EF4-FFF2-40B4-BE49-F238E27FC236}">
                <a16:creationId xmlns:a16="http://schemas.microsoft.com/office/drawing/2014/main" id="{5A12204C-B995-4BCF-80DD-2F21AEB13B13}"/>
              </a:ext>
            </a:extLst>
          </p:cNvPr>
          <p:cNvSpPr>
            <a:spLocks noGrp="1"/>
          </p:cNvSpPr>
          <p:nvPr/>
        </p:nvSpPr>
        <p:spPr>
          <a:xfrm>
            <a:off x="838200" y="5321427"/>
            <a:ext cx="10591800" cy="96507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775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Под влиянием «военной революции» происходят многочисленные перемены в военном деле.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2DA3199-8324-4B1B-9454-CB0E5A5A6114}"/>
              </a:ext>
            </a:extLst>
          </p:cNvPr>
          <p:cNvSpPr>
            <a:spLocks noGrp="1"/>
          </p:cNvSpPr>
          <p:nvPr/>
        </p:nvSpPr>
        <p:spPr>
          <a:xfrm>
            <a:off x="533400" y="1409700"/>
            <a:ext cx="38100" cy="4781550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7" name="text-131">
            <a:extLst>
              <a:ext uri="{FF2B5EF4-FFF2-40B4-BE49-F238E27FC236}">
                <a16:creationId xmlns:a16="http://schemas.microsoft.com/office/drawing/2014/main" id="{27DED190-CED1-4A67-8EA5-C941F6EEE307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957296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-132">
            <a:extLst>
              <a:ext uri="{FF2B5EF4-FFF2-40B4-BE49-F238E27FC236}">
                <a16:creationId xmlns:a16="http://schemas.microsoft.com/office/drawing/2014/main" id="{81BFBD77-71EF-418D-9B6B-BDD8B640CEFF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Мир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9892BA8-E4CF-4CAD-9F9C-195755FD0C98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133">
            <a:extLst>
              <a:ext uri="{FF2B5EF4-FFF2-40B4-BE49-F238E27FC236}">
                <a16:creationId xmlns:a16="http://schemas.microsoft.com/office/drawing/2014/main" id="{03E7F92A-1935-4838-989D-A258481BBAD5}"/>
              </a:ext>
            </a:extLst>
          </p:cNvPr>
          <p:cNvSpPr>
            <a:spLocks noGrp="1"/>
          </p:cNvSpPr>
          <p:nvPr/>
        </p:nvSpPr>
        <p:spPr>
          <a:xfrm>
            <a:off x="533400" y="1409700"/>
            <a:ext cx="2447925" cy="8597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63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363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1518 г.</a:t>
            </a:r>
          </a:p>
        </p:txBody>
      </p:sp>
      <p:sp>
        <p:nvSpPr>
          <p:cNvPr id="4" name="text-134">
            <a:extLst>
              <a:ext uri="{FF2B5EF4-FFF2-40B4-BE49-F238E27FC236}">
                <a16:creationId xmlns:a16="http://schemas.microsoft.com/office/drawing/2014/main" id="{4ADC93B0-DEC1-4960-8C55-2244C6DD7C0E}"/>
              </a:ext>
            </a:extLst>
          </p:cNvPr>
          <p:cNvSpPr>
            <a:spLocks noGrp="1"/>
          </p:cNvSpPr>
          <p:nvPr/>
        </p:nvSpPr>
        <p:spPr>
          <a:xfrm>
            <a:off x="3143250" y="1409700"/>
            <a:ext cx="8629650" cy="8597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38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3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Лондонский договор (пакт о ненападении между основными европейскими странами)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C4D0630-7E42-47A1-8AC8-47ACD4BCA85F}"/>
              </a:ext>
            </a:extLst>
          </p:cNvPr>
          <p:cNvSpPr>
            <a:spLocks noGrp="1"/>
          </p:cNvSpPr>
          <p:nvPr/>
        </p:nvSpPr>
        <p:spPr>
          <a:xfrm>
            <a:off x="533400" y="2162229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6" name="text-135">
            <a:extLst>
              <a:ext uri="{FF2B5EF4-FFF2-40B4-BE49-F238E27FC236}">
                <a16:creationId xmlns:a16="http://schemas.microsoft.com/office/drawing/2014/main" id="{16262B69-F66A-455C-8558-1E39BB527783}"/>
              </a:ext>
            </a:extLst>
          </p:cNvPr>
          <p:cNvSpPr>
            <a:spLocks noGrp="1"/>
          </p:cNvSpPr>
          <p:nvPr/>
        </p:nvSpPr>
        <p:spPr>
          <a:xfrm>
            <a:off x="533400" y="2257479"/>
            <a:ext cx="2447925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63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363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1536 г.</a:t>
            </a:r>
          </a:p>
        </p:txBody>
      </p:sp>
      <p:sp>
        <p:nvSpPr>
          <p:cNvPr id="7" name="text-136">
            <a:extLst>
              <a:ext uri="{FF2B5EF4-FFF2-40B4-BE49-F238E27FC236}">
                <a16:creationId xmlns:a16="http://schemas.microsoft.com/office/drawing/2014/main" id="{33264C1D-FD0B-4C4F-A0C6-8F5D5856AB81}"/>
              </a:ext>
            </a:extLst>
          </p:cNvPr>
          <p:cNvSpPr>
            <a:spLocks noGrp="1"/>
          </p:cNvSpPr>
          <p:nvPr/>
        </p:nvSpPr>
        <p:spPr>
          <a:xfrm>
            <a:off x="3143250" y="2257479"/>
            <a:ext cx="86296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38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3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франко-турецкий союз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9F3043F-6C07-4DDB-A8C8-14F2AACE4117}"/>
              </a:ext>
            </a:extLst>
          </p:cNvPr>
          <p:cNvSpPr>
            <a:spLocks noGrp="1"/>
          </p:cNvSpPr>
          <p:nvPr/>
        </p:nvSpPr>
        <p:spPr>
          <a:xfrm>
            <a:off x="533400" y="2731307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9" name="text-137">
            <a:extLst>
              <a:ext uri="{FF2B5EF4-FFF2-40B4-BE49-F238E27FC236}">
                <a16:creationId xmlns:a16="http://schemas.microsoft.com/office/drawing/2014/main" id="{EE61B8BB-35B2-4141-B469-2DB6AB144F6B}"/>
              </a:ext>
            </a:extLst>
          </p:cNvPr>
          <p:cNvSpPr>
            <a:spLocks noGrp="1"/>
          </p:cNvSpPr>
          <p:nvPr/>
        </p:nvSpPr>
        <p:spPr>
          <a:xfrm>
            <a:off x="533400" y="2826557"/>
            <a:ext cx="2447925" cy="8597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63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363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1624 г.</a:t>
            </a:r>
          </a:p>
        </p:txBody>
      </p:sp>
      <p:sp>
        <p:nvSpPr>
          <p:cNvPr id="10" name="text-138">
            <a:extLst>
              <a:ext uri="{FF2B5EF4-FFF2-40B4-BE49-F238E27FC236}">
                <a16:creationId xmlns:a16="http://schemas.microsoft.com/office/drawing/2014/main" id="{687DEC8A-E42A-4952-B91D-DB9A4CF1DF92}"/>
              </a:ext>
            </a:extLst>
          </p:cNvPr>
          <p:cNvSpPr>
            <a:spLocks noGrp="1"/>
          </p:cNvSpPr>
          <p:nvPr/>
        </p:nvSpPr>
        <p:spPr>
          <a:xfrm>
            <a:off x="3143250" y="2826557"/>
            <a:ext cx="8629650" cy="8597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38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3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Компьенский договор между Англией, Францией и Республикой Соединённых провинций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3852311-BD07-4CB0-8D4F-C260949E6FA2}"/>
              </a:ext>
            </a:extLst>
          </p:cNvPr>
          <p:cNvSpPr>
            <a:spLocks noGrp="1"/>
          </p:cNvSpPr>
          <p:nvPr/>
        </p:nvSpPr>
        <p:spPr>
          <a:xfrm>
            <a:off x="533400" y="3579087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12" name="text-139">
            <a:extLst>
              <a:ext uri="{FF2B5EF4-FFF2-40B4-BE49-F238E27FC236}">
                <a16:creationId xmlns:a16="http://schemas.microsoft.com/office/drawing/2014/main" id="{59FBCC08-9CCF-44F4-A343-8675AF5D5D86}"/>
              </a:ext>
            </a:extLst>
          </p:cNvPr>
          <p:cNvSpPr>
            <a:spLocks noGrp="1"/>
          </p:cNvSpPr>
          <p:nvPr/>
        </p:nvSpPr>
        <p:spPr>
          <a:xfrm>
            <a:off x="533400" y="3674337"/>
            <a:ext cx="2447925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63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363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1631 г.</a:t>
            </a:r>
          </a:p>
        </p:txBody>
      </p:sp>
      <p:sp>
        <p:nvSpPr>
          <p:cNvPr id="13" name="text-140">
            <a:extLst>
              <a:ext uri="{FF2B5EF4-FFF2-40B4-BE49-F238E27FC236}">
                <a16:creationId xmlns:a16="http://schemas.microsoft.com/office/drawing/2014/main" id="{CC2DD5F3-C980-4F76-AB3E-789CBB6FB51A}"/>
              </a:ext>
            </a:extLst>
          </p:cNvPr>
          <p:cNvSpPr>
            <a:spLocks noGrp="1"/>
          </p:cNvSpPr>
          <p:nvPr/>
        </p:nvSpPr>
        <p:spPr>
          <a:xfrm>
            <a:off x="3143250" y="3674337"/>
            <a:ext cx="86296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38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3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Бервальдский договор между Францией и Швецией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3C3A69A-366B-4146-8ED7-E4465B85C671}"/>
              </a:ext>
            </a:extLst>
          </p:cNvPr>
          <p:cNvSpPr>
            <a:spLocks noGrp="1"/>
          </p:cNvSpPr>
          <p:nvPr/>
        </p:nvSpPr>
        <p:spPr>
          <a:xfrm>
            <a:off x="533400" y="4148165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15" name="text-141">
            <a:extLst>
              <a:ext uri="{FF2B5EF4-FFF2-40B4-BE49-F238E27FC236}">
                <a16:creationId xmlns:a16="http://schemas.microsoft.com/office/drawing/2014/main" id="{DD0C5CE9-8E78-47B6-95F0-16E0D7B36D10}"/>
              </a:ext>
            </a:extLst>
          </p:cNvPr>
          <p:cNvSpPr>
            <a:spLocks noGrp="1"/>
          </p:cNvSpPr>
          <p:nvPr/>
        </p:nvSpPr>
        <p:spPr>
          <a:xfrm>
            <a:off x="533400" y="4243415"/>
            <a:ext cx="2447925" cy="8597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63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363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1656 г.</a:t>
            </a:r>
          </a:p>
        </p:txBody>
      </p:sp>
      <p:sp>
        <p:nvSpPr>
          <p:cNvPr id="16" name="text-142">
            <a:extLst>
              <a:ext uri="{FF2B5EF4-FFF2-40B4-BE49-F238E27FC236}">
                <a16:creationId xmlns:a16="http://schemas.microsoft.com/office/drawing/2014/main" id="{220F43B5-E716-4DAB-AE00-F3C4A49A49C1}"/>
              </a:ext>
            </a:extLst>
          </p:cNvPr>
          <p:cNvSpPr>
            <a:spLocks noGrp="1"/>
          </p:cNvSpPr>
          <p:nvPr/>
        </p:nvSpPr>
        <p:spPr>
          <a:xfrm>
            <a:off x="3143250" y="4243415"/>
            <a:ext cx="8629650" cy="85972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38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3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Брюссельский договор между королём Испании и лидером английских роялистов Карлом II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CA01713-1764-4DE1-8699-6F8C8C3C6783}"/>
              </a:ext>
            </a:extLst>
          </p:cNvPr>
          <p:cNvSpPr>
            <a:spLocks noGrp="1"/>
          </p:cNvSpPr>
          <p:nvPr/>
        </p:nvSpPr>
        <p:spPr>
          <a:xfrm>
            <a:off x="533400" y="4995944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18" name="text-143">
            <a:extLst>
              <a:ext uri="{FF2B5EF4-FFF2-40B4-BE49-F238E27FC236}">
                <a16:creationId xmlns:a16="http://schemas.microsoft.com/office/drawing/2014/main" id="{FAE5B235-8B70-4389-B0AA-134D43A6935B}"/>
              </a:ext>
            </a:extLst>
          </p:cNvPr>
          <p:cNvSpPr>
            <a:spLocks noGrp="1"/>
          </p:cNvSpPr>
          <p:nvPr/>
        </p:nvSpPr>
        <p:spPr>
          <a:xfrm>
            <a:off x="533400" y="5091194"/>
            <a:ext cx="2447925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63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363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1661 г.</a:t>
            </a:r>
          </a:p>
        </p:txBody>
      </p:sp>
      <p:sp>
        <p:nvSpPr>
          <p:cNvPr id="19" name="text-144">
            <a:extLst>
              <a:ext uri="{FF2B5EF4-FFF2-40B4-BE49-F238E27FC236}">
                <a16:creationId xmlns:a16="http://schemas.microsoft.com/office/drawing/2014/main" id="{230FCE34-0A47-4E9A-8AEB-A852101A5A21}"/>
              </a:ext>
            </a:extLst>
          </p:cNvPr>
          <p:cNvSpPr>
            <a:spLocks noGrp="1"/>
          </p:cNvSpPr>
          <p:nvPr/>
        </p:nvSpPr>
        <p:spPr>
          <a:xfrm>
            <a:off x="3143250" y="5091194"/>
            <a:ext cx="86296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38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3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англо-португальский договор (Брачный договор)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C02FBA5-C1BE-40DE-AD2A-608AE547BC6C}"/>
              </a:ext>
            </a:extLst>
          </p:cNvPr>
          <p:cNvSpPr>
            <a:spLocks noGrp="1"/>
          </p:cNvSpPr>
          <p:nvPr/>
        </p:nvSpPr>
        <p:spPr>
          <a:xfrm>
            <a:off x="533400" y="5565022"/>
            <a:ext cx="11125200" cy="14288"/>
          </a:xfrm>
          <a:prstGeom prst="rect">
            <a:avLst/>
          </a:prstGeom>
          <a:solidFill>
            <a:srgbClr val="D8CEBC"/>
          </a:solidFill>
          <a:ln w="0">
            <a:noFill/>
          </a:ln>
        </p:spPr>
      </p:sp>
      <p:sp>
        <p:nvSpPr>
          <p:cNvPr id="21" name="text-145">
            <a:extLst>
              <a:ext uri="{FF2B5EF4-FFF2-40B4-BE49-F238E27FC236}">
                <a16:creationId xmlns:a16="http://schemas.microsoft.com/office/drawing/2014/main" id="{F922FBBA-7032-4D6B-B00C-DE17945EDE87}"/>
              </a:ext>
            </a:extLst>
          </p:cNvPr>
          <p:cNvSpPr>
            <a:spLocks noGrp="1"/>
          </p:cNvSpPr>
          <p:nvPr/>
        </p:nvSpPr>
        <p:spPr>
          <a:xfrm>
            <a:off x="533400" y="5660272"/>
            <a:ext cx="2447925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63" b="0">
                <a:solidFill>
                  <a:srgbClr val="703745"/>
                </a:solidFill>
                <a:latin typeface="Georgia"/>
                <a:ea typeface="Georgia"/>
                <a:cs typeface="Georgia"/>
              </a:defRPr>
            </a:pPr>
            <a:r>
              <a:rPr sz="2363" b="0">
                <a:solidFill>
                  <a:srgbClr val="703745"/>
                </a:solidFill>
                <a:latin typeface="Georgia"/>
                <a:ea typeface="Georgia"/>
                <a:cs typeface="Georgia"/>
              </a:rPr>
              <a:t>1683—1699 гг.</a:t>
            </a:r>
          </a:p>
        </p:txBody>
      </p:sp>
      <p:sp>
        <p:nvSpPr>
          <p:cNvPr id="22" name="text-146">
            <a:extLst>
              <a:ext uri="{FF2B5EF4-FFF2-40B4-BE49-F238E27FC236}">
                <a16:creationId xmlns:a16="http://schemas.microsoft.com/office/drawing/2014/main" id="{41223CA9-6911-4300-B918-CA1A94AC4EF5}"/>
              </a:ext>
            </a:extLst>
          </p:cNvPr>
          <p:cNvSpPr>
            <a:spLocks noGrp="1"/>
          </p:cNvSpPr>
          <p:nvPr/>
        </p:nvSpPr>
        <p:spPr>
          <a:xfrm>
            <a:off x="3143250" y="5660272"/>
            <a:ext cx="86296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38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38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австро-турецкая война</a:t>
            </a:r>
          </a:p>
        </p:txBody>
      </p:sp>
      <p:sp>
        <p:nvSpPr>
          <p:cNvPr id="23" name="text-147">
            <a:extLst>
              <a:ext uri="{FF2B5EF4-FFF2-40B4-BE49-F238E27FC236}">
                <a16:creationId xmlns:a16="http://schemas.microsoft.com/office/drawing/2014/main" id="{D8E424C8-3463-4F23-B280-3E58A3529138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048646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148">
            <a:extLst>
              <a:ext uri="{FF2B5EF4-FFF2-40B4-BE49-F238E27FC236}">
                <a16:creationId xmlns:a16="http://schemas.microsoft.com/office/drawing/2014/main" id="{331F1678-4EDC-498B-8B31-C092ADBA33DC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112395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750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Россия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552997-3123-45FB-89F5-EE38C974CB93}"/>
              </a:ext>
            </a:extLst>
          </p:cNvPr>
          <p:cNvSpPr>
            <a:spLocks noGrp="1"/>
          </p:cNvSpPr>
          <p:nvPr/>
        </p:nvSpPr>
        <p:spPr>
          <a:xfrm>
            <a:off x="533400" y="1162050"/>
            <a:ext cx="1524000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E3B61D-A83E-4106-8A00-AA579D37F4E2}"/>
              </a:ext>
            </a:extLst>
          </p:cNvPr>
          <p:cNvSpPr>
            <a:spLocks noGrp="1"/>
          </p:cNvSpPr>
          <p:nvPr/>
        </p:nvSpPr>
        <p:spPr>
          <a:xfrm>
            <a:off x="533400" y="1409700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text-149">
            <a:extLst>
              <a:ext uri="{FF2B5EF4-FFF2-40B4-BE49-F238E27FC236}">
                <a16:creationId xmlns:a16="http://schemas.microsoft.com/office/drawing/2014/main" id="{CE1CE630-D2E2-4492-AA5F-1D9D27B2F456}"/>
              </a:ext>
            </a:extLst>
          </p:cNvPr>
          <p:cNvSpPr>
            <a:spLocks noGrp="1"/>
          </p:cNvSpPr>
          <p:nvPr/>
        </p:nvSpPr>
        <p:spPr>
          <a:xfrm>
            <a:off x="533400" y="1600200"/>
            <a:ext cx="5419725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1508 г.</a:t>
            </a:r>
            <a:r>
              <a:rPr sz="23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Вечный мир с Великим княжеством Литовским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023023-05D3-4BBF-B2E5-137ECEFF9E36}"/>
              </a:ext>
            </a:extLst>
          </p:cNvPr>
          <p:cNvSpPr>
            <a:spLocks noGrp="1"/>
          </p:cNvSpPr>
          <p:nvPr/>
        </p:nvSpPr>
        <p:spPr>
          <a:xfrm>
            <a:off x="6353175" y="1409700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6" name="text-150">
            <a:extLst>
              <a:ext uri="{FF2B5EF4-FFF2-40B4-BE49-F238E27FC236}">
                <a16:creationId xmlns:a16="http://schemas.microsoft.com/office/drawing/2014/main" id="{A6F52446-C27E-4112-9FD1-DA531AE62E43}"/>
              </a:ext>
            </a:extLst>
          </p:cNvPr>
          <p:cNvSpPr>
            <a:spLocks noGrp="1"/>
          </p:cNvSpPr>
          <p:nvPr/>
        </p:nvSpPr>
        <p:spPr>
          <a:xfrm>
            <a:off x="6353175" y="1600200"/>
            <a:ext cx="5419725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1562 г.</a:t>
            </a:r>
            <a:r>
              <a:rPr sz="23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русско-датский союз (Можайский договор)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98A98CF-F6E2-46E6-B229-709225387284}"/>
              </a:ext>
            </a:extLst>
          </p:cNvPr>
          <p:cNvSpPr>
            <a:spLocks noGrp="1"/>
          </p:cNvSpPr>
          <p:nvPr/>
        </p:nvSpPr>
        <p:spPr>
          <a:xfrm>
            <a:off x="533400" y="3086100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8" name="text-151">
            <a:extLst>
              <a:ext uri="{FF2B5EF4-FFF2-40B4-BE49-F238E27FC236}">
                <a16:creationId xmlns:a16="http://schemas.microsoft.com/office/drawing/2014/main" id="{A8A8B262-CF01-4372-859C-A12380F07C0A}"/>
              </a:ext>
            </a:extLst>
          </p:cNvPr>
          <p:cNvSpPr>
            <a:spLocks noGrp="1"/>
          </p:cNvSpPr>
          <p:nvPr/>
        </p:nvSpPr>
        <p:spPr>
          <a:xfrm>
            <a:off x="533400" y="3276600"/>
            <a:ext cx="5419725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1564 г.</a:t>
            </a:r>
            <a:r>
              <a:rPr sz="23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Дерптский мирный договор со шведами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55F5251-14EE-48BC-BC54-355FE1D1557F}"/>
              </a:ext>
            </a:extLst>
          </p:cNvPr>
          <p:cNvSpPr>
            <a:spLocks noGrp="1"/>
          </p:cNvSpPr>
          <p:nvPr/>
        </p:nvSpPr>
        <p:spPr>
          <a:xfrm>
            <a:off x="6353175" y="3086100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0" name="text-152">
            <a:extLst>
              <a:ext uri="{FF2B5EF4-FFF2-40B4-BE49-F238E27FC236}">
                <a16:creationId xmlns:a16="http://schemas.microsoft.com/office/drawing/2014/main" id="{0131F5A3-D4CD-4766-8FCC-7CF240199690}"/>
              </a:ext>
            </a:extLst>
          </p:cNvPr>
          <p:cNvSpPr>
            <a:spLocks noGrp="1"/>
          </p:cNvSpPr>
          <p:nvPr/>
        </p:nvSpPr>
        <p:spPr>
          <a:xfrm>
            <a:off x="6353175" y="3276600"/>
            <a:ext cx="5419725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1672—1681 гг.</a:t>
            </a:r>
            <a:r>
              <a:rPr sz="23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русско-турецкая война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AB1A85B-A6B4-487A-8D70-0F42AEF085D0}"/>
              </a:ext>
            </a:extLst>
          </p:cNvPr>
          <p:cNvSpPr>
            <a:spLocks noGrp="1"/>
          </p:cNvSpPr>
          <p:nvPr/>
        </p:nvSpPr>
        <p:spPr>
          <a:xfrm>
            <a:off x="533400" y="4762500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2" name="text-153">
            <a:extLst>
              <a:ext uri="{FF2B5EF4-FFF2-40B4-BE49-F238E27FC236}">
                <a16:creationId xmlns:a16="http://schemas.microsoft.com/office/drawing/2014/main" id="{3CEB7FA9-5261-4240-B7C1-5F6CC3A9BF43}"/>
              </a:ext>
            </a:extLst>
          </p:cNvPr>
          <p:cNvSpPr>
            <a:spLocks noGrp="1"/>
          </p:cNvSpPr>
          <p:nvPr/>
        </p:nvSpPr>
        <p:spPr>
          <a:xfrm>
            <a:off x="533400" y="4953000"/>
            <a:ext cx="5419725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1684 г.</a:t>
            </a:r>
            <a:r>
              <a:rPr sz="23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русско-датский договор по процедурным вопросам взаимоотношений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119A7B2-8B0F-483C-BAD7-BCAB65753128}"/>
              </a:ext>
            </a:extLst>
          </p:cNvPr>
          <p:cNvSpPr>
            <a:spLocks noGrp="1"/>
          </p:cNvSpPr>
          <p:nvPr/>
        </p:nvSpPr>
        <p:spPr>
          <a:xfrm>
            <a:off x="6353175" y="4762500"/>
            <a:ext cx="5305425" cy="14288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4" name="text-154">
            <a:extLst>
              <a:ext uri="{FF2B5EF4-FFF2-40B4-BE49-F238E27FC236}">
                <a16:creationId xmlns:a16="http://schemas.microsoft.com/office/drawing/2014/main" id="{87C67865-78E5-4B42-808B-B3C6A3E3AD31}"/>
              </a:ext>
            </a:extLst>
          </p:cNvPr>
          <p:cNvSpPr>
            <a:spLocks noGrp="1"/>
          </p:cNvSpPr>
          <p:nvPr/>
        </p:nvSpPr>
        <p:spPr>
          <a:xfrm>
            <a:off x="6353175" y="4953000"/>
            <a:ext cx="5419725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325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1699 г.</a:t>
            </a:r>
            <a:r>
              <a:rPr sz="2325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— Преображенский договор между Саксонией, Польшей, Данией и Россией против Швеции</a:t>
            </a:r>
          </a:p>
        </p:txBody>
      </p:sp>
      <p:sp>
        <p:nvSpPr>
          <p:cNvPr id="15" name="text-155">
            <a:extLst>
              <a:ext uri="{FF2B5EF4-FFF2-40B4-BE49-F238E27FC236}">
                <a16:creationId xmlns:a16="http://schemas.microsoft.com/office/drawing/2014/main" id="{F41B8D64-6854-49A8-8E76-B0272B88C0EA}"/>
              </a:ext>
            </a:extLst>
          </p:cNvPr>
          <p:cNvSpPr>
            <a:spLocks noGrp="1"/>
          </p:cNvSpPr>
          <p:nvPr/>
        </p:nvSpPr>
        <p:spPr>
          <a:xfrm>
            <a:off x="9525000" y="6524625"/>
            <a:ext cx="22479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114300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125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1834591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1446</Words>
  <Application>Microsoft Office PowerPoint</Application>
  <DocSecurity>0</DocSecurity>
  <PresentationFormat>Широкоэкранный</PresentationFormat>
  <Paragraphs>156</Paragraphs>
  <Slides>29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Aptos</vt:lpstr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2026-10-05T12:25:14Z</dcterms:created>
  <dcterms:modified xsi:type="dcterms:W3CDTF">2026-10-06T15:23:32Z</dcterms:modified>
</cp:coreProperties>
</file>