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0BFA0-7696-7643-90F9-3E3247B1C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9A7DDA-30F8-A4E3-944D-D9D5918F6B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4E813D-4E8C-DA98-6F28-29E7755CC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AB00F1-B1C1-D146-1F35-389AEBDAC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617DA2-DA38-69B7-2E9F-3CAE03D0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68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C81C5A-9964-3664-1A5E-FB51A4DA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86F8E1-3C4B-8EF6-357B-D0B7BAF0B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7DB318-3D48-E4C8-C727-CB30D193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0AB631-BF23-5473-69CD-CC4CDDA81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257091-C27E-46E5-4696-6DC536433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75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0F8F0-6F2F-2214-CFF7-A2C849DE0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9F1646-DF98-2DFF-909A-6C79E2F28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D5ABC4-893A-626A-671A-87150CB8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02BAC-86A7-F0D5-7063-926CCB16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80464A-3870-5D56-C828-AF993C89E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5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F7863-4EAE-0427-C762-E095A9BE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6F995-C5A8-8D36-043A-167363E120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7CBEEC-67A8-87DD-8654-3A88E6752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365C7C-B9ED-124A-9E19-30545D6E6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6F2EA0-16BD-67BA-26F4-9FF539F6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1ADBA3-8D07-9695-4805-E5A7A163B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29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90A0FD-F895-B4D3-2EB6-A6296C583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8C4256-A7B6-8EEF-037F-DE8C73AF0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C2FA40-32FB-AE49-47BD-8986ABAD7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ADB0F4-3E2D-ECAA-2BAA-8B1882D87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E6506C4-9463-A1E2-A653-781C9619B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C286FB7-2609-ECA6-E758-0FB612A64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FF2120A-16A3-EFC2-11EB-6DD499934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49786F4-4F70-E53B-F268-B8FB9841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43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19E392-E47A-D958-21FC-17D33226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BDE450-8D73-F851-F265-30D4D7094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13ECF5-88B1-11C7-A2A7-645ACE60D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A7AEDB-2FAD-DC16-F318-B6B01CF7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22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A273646-0053-FACA-3F93-0B4002547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EBC916-6ED3-44B8-3FB4-FF12A0DCF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DAD928-0E52-BB6F-D822-C5BBB25F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242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6D975-74D3-7900-806A-37B77F43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7B7B28-10B7-ED64-E1E7-A89C44D54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4283FB2-86E4-9C7C-E10C-151227E40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D0B9E1-86B3-C712-BAD8-6764EFBC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6600B0-5B96-ACE8-240B-3351FD809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EFD617-6899-C2B6-15C3-2EF7298C1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4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86E27-EF43-AE88-13FE-3352E0ABD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E62D46-14E4-FCD0-530D-E05A2E7D15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EF0603-2049-4E89-09B7-7E01CD9BC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80CC99-D10E-1F47-2F78-842C0B71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527D83-0C21-3558-CC9A-F91D8F68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10D857-59CE-B3BE-2982-DD7C6086D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7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BB526-269F-5031-50DA-82A0F8F88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DB79778-FC33-80ED-F556-B2B31C54D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BC24D8-B93A-4E60-7E35-5F6B93C97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4DAB7-C744-F62F-AF4A-A9DAB494F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865E31-33CD-7E6D-B31B-76A9D0360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41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2EE58AD-6B2E-34E1-04CE-9D3221B427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7C0F89-637F-BFA7-0B3A-E2E6DD603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6F6E3B-7037-453A-D670-0130D8F8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8A272F-33CF-D504-86E9-CF3F3028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2B38DC-D38A-89DA-9622-F7673F705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87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1BD9A-717B-97D5-C824-EFEBDF1F5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84677F-B26D-DC6D-A8CF-F90CAA92F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553ABD-0EFB-8F7F-FFFA-BF365A108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4BFB5C-26EC-46B7-AA4C-777284DA99E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51D8DA-3B66-E805-624D-F2DC6E4D7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155515-C378-74CB-BB63-9726FF023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5D7B75-4F82-4B9F-B0B1-0C2A08F987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4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F21F602-57D5-70DC-6B9E-221359F2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7620000" cy="635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План урока:</a:t>
            </a:r>
          </a:p>
        </p:txBody>
      </p:sp>
      <p:grpSp>
        <p:nvGrpSpPr>
          <p:cNvPr id="18" name="Graticule">
            <a:extLst>
              <a:ext uri="{FF2B5EF4-FFF2-40B4-BE49-F238E27FC236}">
                <a16:creationId xmlns:a16="http://schemas.microsoft.com/office/drawing/2014/main" id="{6F39985D-FE9C-BBF3-190A-AB9B1A74DFEC}"/>
              </a:ext>
            </a:extLst>
          </p:cNvPr>
          <p:cNvGrpSpPr/>
          <p:nvPr/>
        </p:nvGrpSpPr>
        <p:grpSpPr>
          <a:xfrm>
            <a:off x="8890000" y="0"/>
            <a:ext cx="3302000" cy="1143000"/>
            <a:chOff x="8890000" y="0"/>
            <a:chExt cx="3302000" cy="1143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588A2F88-350D-F569-0AA6-702367E29FEA}"/>
                </a:ext>
              </a:extLst>
            </p:cNvPr>
            <p:cNvCxnSpPr/>
            <p:nvPr/>
          </p:nvCxnSpPr>
          <p:spPr>
            <a:xfrm>
              <a:off x="88900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10E2E979-E875-BAD2-1AF9-8FC90A9EF60D}"/>
                </a:ext>
              </a:extLst>
            </p:cNvPr>
            <p:cNvCxnSpPr/>
            <p:nvPr/>
          </p:nvCxnSpPr>
          <p:spPr>
            <a:xfrm>
              <a:off x="92202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56E3780A-3EB5-9E55-3FC2-5F0EC4710F92}"/>
                </a:ext>
              </a:extLst>
            </p:cNvPr>
            <p:cNvCxnSpPr/>
            <p:nvPr/>
          </p:nvCxnSpPr>
          <p:spPr>
            <a:xfrm>
              <a:off x="95504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6EB8CC00-22B4-B159-6315-8BC8F2380B92}"/>
                </a:ext>
              </a:extLst>
            </p:cNvPr>
            <p:cNvCxnSpPr/>
            <p:nvPr/>
          </p:nvCxnSpPr>
          <p:spPr>
            <a:xfrm>
              <a:off x="98806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D1A31F96-7BAC-79D1-BD8B-F9482E9071B1}"/>
                </a:ext>
              </a:extLst>
            </p:cNvPr>
            <p:cNvCxnSpPr/>
            <p:nvPr/>
          </p:nvCxnSpPr>
          <p:spPr>
            <a:xfrm>
              <a:off x="102108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9ADF77E1-87C4-6AD3-B894-61E6183C71F9}"/>
                </a:ext>
              </a:extLst>
            </p:cNvPr>
            <p:cNvCxnSpPr/>
            <p:nvPr/>
          </p:nvCxnSpPr>
          <p:spPr>
            <a:xfrm>
              <a:off x="105410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CDD9BA9-0199-1F1E-FECA-24FE5F4DF703}"/>
                </a:ext>
              </a:extLst>
            </p:cNvPr>
            <p:cNvCxnSpPr/>
            <p:nvPr/>
          </p:nvCxnSpPr>
          <p:spPr>
            <a:xfrm>
              <a:off x="108712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5DECE7FC-B6E3-09D4-ED00-259C946607CA}"/>
                </a:ext>
              </a:extLst>
            </p:cNvPr>
            <p:cNvCxnSpPr/>
            <p:nvPr/>
          </p:nvCxnSpPr>
          <p:spPr>
            <a:xfrm>
              <a:off x="112014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E21AFF0-2D33-19BB-6BC8-B42C9BD308F9}"/>
                </a:ext>
              </a:extLst>
            </p:cNvPr>
            <p:cNvCxnSpPr/>
            <p:nvPr/>
          </p:nvCxnSpPr>
          <p:spPr>
            <a:xfrm>
              <a:off x="115316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6AB3D3D6-374B-048F-0A55-BC97D0D82254}"/>
                </a:ext>
              </a:extLst>
            </p:cNvPr>
            <p:cNvCxnSpPr/>
            <p:nvPr/>
          </p:nvCxnSpPr>
          <p:spPr>
            <a:xfrm>
              <a:off x="118618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FBE9C5FE-D2C6-2EA6-0E77-833A0E704288}"/>
                </a:ext>
              </a:extLst>
            </p:cNvPr>
            <p:cNvCxnSpPr/>
            <p:nvPr/>
          </p:nvCxnSpPr>
          <p:spPr>
            <a:xfrm>
              <a:off x="12192000" y="0"/>
              <a:ext cx="0" cy="1143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C0A5CFB9-E6CC-AE8F-3C91-48CAA1DEC374}"/>
                </a:ext>
              </a:extLst>
            </p:cNvPr>
            <p:cNvCxnSpPr/>
            <p:nvPr/>
          </p:nvCxnSpPr>
          <p:spPr>
            <a:xfrm>
              <a:off x="8890000" y="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6F171A2E-71D6-D033-1B87-93163DD6EA3D}"/>
                </a:ext>
              </a:extLst>
            </p:cNvPr>
            <p:cNvCxnSpPr/>
            <p:nvPr/>
          </p:nvCxnSpPr>
          <p:spPr>
            <a:xfrm>
              <a:off x="8890000" y="3302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FBB3581-A8D0-5D22-655D-E7548FD924BD}"/>
                </a:ext>
              </a:extLst>
            </p:cNvPr>
            <p:cNvCxnSpPr/>
            <p:nvPr/>
          </p:nvCxnSpPr>
          <p:spPr>
            <a:xfrm>
              <a:off x="8890000" y="6604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5FAE8402-9B40-7B2A-4171-548068D6A522}"/>
                </a:ext>
              </a:extLst>
            </p:cNvPr>
            <p:cNvCxnSpPr/>
            <p:nvPr/>
          </p:nvCxnSpPr>
          <p:spPr>
            <a:xfrm>
              <a:off x="8890000" y="990600"/>
              <a:ext cx="3302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Plan card 0">
            <a:extLst>
              <a:ext uri="{FF2B5EF4-FFF2-40B4-BE49-F238E27FC236}">
                <a16:creationId xmlns:a16="http://schemas.microsoft.com/office/drawing/2014/main" id="{0D0F008C-0614-6A3F-233D-B89A3E401F5E}"/>
              </a:ext>
            </a:extLst>
          </p:cNvPr>
          <p:cNvSpPr/>
          <p:nvPr/>
        </p:nvSpPr>
        <p:spPr>
          <a:xfrm>
            <a:off x="609600" y="15240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1B4A3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olumn bar">
            <a:extLst>
              <a:ext uri="{FF2B5EF4-FFF2-40B4-BE49-F238E27FC236}">
                <a16:creationId xmlns:a16="http://schemas.microsoft.com/office/drawing/2014/main" id="{644CF3B1-1BCA-B8A0-F91B-4E08765C29EF}"/>
              </a:ext>
            </a:extLst>
          </p:cNvPr>
          <p:cNvSpPr/>
          <p:nvPr/>
        </p:nvSpPr>
        <p:spPr>
          <a:xfrm>
            <a:off x="609600" y="1524000"/>
            <a:ext cx="3454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lan card 1">
            <a:extLst>
              <a:ext uri="{FF2B5EF4-FFF2-40B4-BE49-F238E27FC236}">
                <a16:creationId xmlns:a16="http://schemas.microsoft.com/office/drawing/2014/main" id="{41EAEDD4-D2EA-B2FD-39EF-065805162BD9}"/>
              </a:ext>
            </a:extLst>
          </p:cNvPr>
          <p:cNvSpPr/>
          <p:nvPr/>
        </p:nvSpPr>
        <p:spPr>
          <a:xfrm>
            <a:off x="4368800" y="15240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1F3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lumn bar">
            <a:extLst>
              <a:ext uri="{FF2B5EF4-FFF2-40B4-BE49-F238E27FC236}">
                <a16:creationId xmlns:a16="http://schemas.microsoft.com/office/drawing/2014/main" id="{C3FDA47A-E912-5381-D4A5-FC781E18465A}"/>
              </a:ext>
            </a:extLst>
          </p:cNvPr>
          <p:cNvSpPr/>
          <p:nvPr/>
        </p:nvSpPr>
        <p:spPr>
          <a:xfrm>
            <a:off x="4368800" y="1524000"/>
            <a:ext cx="3454400" cy="508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lan card 2">
            <a:extLst>
              <a:ext uri="{FF2B5EF4-FFF2-40B4-BE49-F238E27FC236}">
                <a16:creationId xmlns:a16="http://schemas.microsoft.com/office/drawing/2014/main" id="{FC3C7E27-EF55-CD09-B847-04F6BE66FD28}"/>
              </a:ext>
            </a:extLst>
          </p:cNvPr>
          <p:cNvSpPr/>
          <p:nvPr/>
        </p:nvSpPr>
        <p:spPr>
          <a:xfrm>
            <a:off x="8128000" y="15240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3A242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olumn bar">
            <a:extLst>
              <a:ext uri="{FF2B5EF4-FFF2-40B4-BE49-F238E27FC236}">
                <a16:creationId xmlns:a16="http://schemas.microsoft.com/office/drawing/2014/main" id="{09D38498-037C-F7AF-280B-88EA991F9FD1}"/>
              </a:ext>
            </a:extLst>
          </p:cNvPr>
          <p:cNvSpPr/>
          <p:nvPr/>
        </p:nvSpPr>
        <p:spPr>
          <a:xfrm>
            <a:off x="8128000" y="1524000"/>
            <a:ext cx="3454400" cy="50800"/>
          </a:xfrm>
          <a:prstGeom prst="rect">
            <a:avLst/>
          </a:prstGeom>
          <a:solidFill>
            <a:srgbClr val="E09A9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Plan card 3">
            <a:extLst>
              <a:ext uri="{FF2B5EF4-FFF2-40B4-BE49-F238E27FC236}">
                <a16:creationId xmlns:a16="http://schemas.microsoft.com/office/drawing/2014/main" id="{94372718-7EDC-5B49-EBFC-D868043BD3B3}"/>
              </a:ext>
            </a:extLst>
          </p:cNvPr>
          <p:cNvSpPr/>
          <p:nvPr/>
        </p:nvSpPr>
        <p:spPr>
          <a:xfrm>
            <a:off x="609600" y="40132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2A35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Column bar">
            <a:extLst>
              <a:ext uri="{FF2B5EF4-FFF2-40B4-BE49-F238E27FC236}">
                <a16:creationId xmlns:a16="http://schemas.microsoft.com/office/drawing/2014/main" id="{2C482FD4-963E-E724-27CE-BA9B08E7BCA9}"/>
              </a:ext>
            </a:extLst>
          </p:cNvPr>
          <p:cNvSpPr/>
          <p:nvPr/>
        </p:nvSpPr>
        <p:spPr>
          <a:xfrm>
            <a:off x="609600" y="4013200"/>
            <a:ext cx="3454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Plan card 4">
            <a:extLst>
              <a:ext uri="{FF2B5EF4-FFF2-40B4-BE49-F238E27FC236}">
                <a16:creationId xmlns:a16="http://schemas.microsoft.com/office/drawing/2014/main" id="{78AB0BA6-5039-8060-EFB6-9E5322B010EA}"/>
              </a:ext>
            </a:extLst>
          </p:cNvPr>
          <p:cNvSpPr/>
          <p:nvPr/>
        </p:nvSpPr>
        <p:spPr>
          <a:xfrm>
            <a:off x="4368800" y="40132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3A2E1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Column bar">
            <a:extLst>
              <a:ext uri="{FF2B5EF4-FFF2-40B4-BE49-F238E27FC236}">
                <a16:creationId xmlns:a16="http://schemas.microsoft.com/office/drawing/2014/main" id="{13777B62-3B77-9CB3-69B1-A60325378CCE}"/>
              </a:ext>
            </a:extLst>
          </p:cNvPr>
          <p:cNvSpPr/>
          <p:nvPr/>
        </p:nvSpPr>
        <p:spPr>
          <a:xfrm>
            <a:off x="4368800" y="4013200"/>
            <a:ext cx="3454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Plan card 5">
            <a:extLst>
              <a:ext uri="{FF2B5EF4-FFF2-40B4-BE49-F238E27FC236}">
                <a16:creationId xmlns:a16="http://schemas.microsoft.com/office/drawing/2014/main" id="{E8E46C89-7B3A-BC8F-1453-9416ABF22EAA}"/>
              </a:ext>
            </a:extLst>
          </p:cNvPr>
          <p:cNvSpPr/>
          <p:nvPr/>
        </p:nvSpPr>
        <p:spPr>
          <a:xfrm>
            <a:off x="8128000" y="4013200"/>
            <a:ext cx="3454400" cy="2235200"/>
          </a:xfrm>
          <a:prstGeom prst="roundRect">
            <a:avLst>
              <a:gd name="adj" fmla="val 5000"/>
            </a:avLst>
          </a:prstGeom>
          <a:solidFill>
            <a:srgbClr val="1F3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Column bar">
            <a:extLst>
              <a:ext uri="{FF2B5EF4-FFF2-40B4-BE49-F238E27FC236}">
                <a16:creationId xmlns:a16="http://schemas.microsoft.com/office/drawing/2014/main" id="{0F8B1A69-2F4C-BDAE-CB23-1FDA4297060B}"/>
              </a:ext>
            </a:extLst>
          </p:cNvPr>
          <p:cNvSpPr/>
          <p:nvPr/>
        </p:nvSpPr>
        <p:spPr>
          <a:xfrm>
            <a:off x="8128000" y="4013200"/>
            <a:ext cx="3454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Rule">
            <a:extLst>
              <a:ext uri="{FF2B5EF4-FFF2-40B4-BE49-F238E27FC236}">
                <a16:creationId xmlns:a16="http://schemas.microsoft.com/office/drawing/2014/main" id="{F56FDC17-94B8-988B-3305-FCCD35EAE6E4}"/>
              </a:ext>
            </a:extLst>
          </p:cNvPr>
          <p:cNvCxnSpPr/>
          <p:nvPr/>
        </p:nvCxnSpPr>
        <p:spPr>
          <a:xfrm>
            <a:off x="736600" y="1168400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ule lozenge">
            <a:extLst>
              <a:ext uri="{FF2B5EF4-FFF2-40B4-BE49-F238E27FC236}">
                <a16:creationId xmlns:a16="http://schemas.microsoft.com/office/drawing/2014/main" id="{75E28A6A-0B83-659E-8AC1-0C35E49D6418}"/>
              </a:ext>
            </a:extLst>
          </p:cNvPr>
          <p:cNvSpPr/>
          <p:nvPr/>
        </p:nvSpPr>
        <p:spPr>
          <a:xfrm>
            <a:off x="609600" y="1130300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Plan 0">
            <a:extLst>
              <a:ext uri="{FF2B5EF4-FFF2-40B4-BE49-F238E27FC236}">
                <a16:creationId xmlns:a16="http://schemas.microsoft.com/office/drawing/2014/main" id="{2896B60D-1D7F-8C49-62E2-BA612812196C}"/>
              </a:ext>
            </a:extLst>
          </p:cNvPr>
          <p:cNvSpPr txBox="1"/>
          <p:nvPr/>
        </p:nvSpPr>
        <p:spPr>
          <a:xfrm>
            <a:off x="838200" y="17272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1.</a:t>
            </a:r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 Расширение НАТО на восток.</a:t>
            </a:r>
          </a:p>
        </p:txBody>
      </p:sp>
      <p:sp>
        <p:nvSpPr>
          <p:cNvPr id="34" name="Plan 1">
            <a:extLst>
              <a:ext uri="{FF2B5EF4-FFF2-40B4-BE49-F238E27FC236}">
                <a16:creationId xmlns:a16="http://schemas.microsoft.com/office/drawing/2014/main" id="{776F3835-B1B4-4D03-00BF-2F78761C0993}"/>
              </a:ext>
            </a:extLst>
          </p:cNvPr>
          <p:cNvSpPr txBox="1"/>
          <p:nvPr/>
        </p:nvSpPr>
        <p:spPr>
          <a:xfrm>
            <a:off x="4597400" y="17272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4000" dirty="0">
                <a:solidFill>
                  <a:srgbClr val="8FB8DE"/>
                </a:solidFill>
                <a:latin typeface="Bahnschrift SemiBold" panose="020B0502040204020203" pitchFamily="34" charset="0"/>
              </a:rPr>
              <a:t>2.</a:t>
            </a:r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 Конфликт на Балканах.</a:t>
            </a:r>
          </a:p>
        </p:txBody>
      </p:sp>
      <p:sp>
        <p:nvSpPr>
          <p:cNvPr id="35" name="Plan 2">
            <a:extLst>
              <a:ext uri="{FF2B5EF4-FFF2-40B4-BE49-F238E27FC236}">
                <a16:creationId xmlns:a16="http://schemas.microsoft.com/office/drawing/2014/main" id="{93EC6E5B-14F6-C1B4-307C-B0491EFA5307}"/>
              </a:ext>
            </a:extLst>
          </p:cNvPr>
          <p:cNvSpPr txBox="1"/>
          <p:nvPr/>
        </p:nvSpPr>
        <p:spPr>
          <a:xfrm>
            <a:off x="8356600" y="17272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4000" dirty="0">
                <a:solidFill>
                  <a:srgbClr val="E09A9F"/>
                </a:solidFill>
                <a:latin typeface="Bahnschrift SemiBold" panose="020B0502040204020203" pitchFamily="34" charset="0"/>
              </a:rPr>
              <a:t>3.</a:t>
            </a:r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 Военные интервенции НАТО</a:t>
            </a:r>
          </a:p>
        </p:txBody>
      </p:sp>
      <p:sp>
        <p:nvSpPr>
          <p:cNvPr id="36" name="Plan 3">
            <a:extLst>
              <a:ext uri="{FF2B5EF4-FFF2-40B4-BE49-F238E27FC236}">
                <a16:creationId xmlns:a16="http://schemas.microsoft.com/office/drawing/2014/main" id="{F4F379FE-941B-7CB8-FF78-8ADC6F501015}"/>
              </a:ext>
            </a:extLst>
          </p:cNvPr>
          <p:cNvSpPr txBox="1"/>
          <p:nvPr/>
        </p:nvSpPr>
        <p:spPr>
          <a:xfrm>
            <a:off x="838200" y="42164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40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4.</a:t>
            </a:r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 Кризис глобального доминирования Запада.</a:t>
            </a:r>
          </a:p>
        </p:txBody>
      </p:sp>
      <p:sp>
        <p:nvSpPr>
          <p:cNvPr id="37" name="Plan 4">
            <a:extLst>
              <a:ext uri="{FF2B5EF4-FFF2-40B4-BE49-F238E27FC236}">
                <a16:creationId xmlns:a16="http://schemas.microsoft.com/office/drawing/2014/main" id="{8B2C0129-8C89-11A5-34C7-9DE6F7E73D9A}"/>
              </a:ext>
            </a:extLst>
          </p:cNvPr>
          <p:cNvSpPr txBox="1"/>
          <p:nvPr/>
        </p:nvSpPr>
        <p:spPr>
          <a:xfrm>
            <a:off x="4597400" y="42164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40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5.</a:t>
            </a:r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 Обострение противостояния России и Запада.</a:t>
            </a:r>
          </a:p>
        </p:txBody>
      </p:sp>
      <p:sp>
        <p:nvSpPr>
          <p:cNvPr id="38" name="Plan 5">
            <a:extLst>
              <a:ext uri="{FF2B5EF4-FFF2-40B4-BE49-F238E27FC236}">
                <a16:creationId xmlns:a16="http://schemas.microsoft.com/office/drawing/2014/main" id="{718C6191-B7F0-72E3-E081-850D9AF46FE8}"/>
              </a:ext>
            </a:extLst>
          </p:cNvPr>
          <p:cNvSpPr txBox="1"/>
          <p:nvPr/>
        </p:nvSpPr>
        <p:spPr>
          <a:xfrm>
            <a:off x="8356600" y="4216400"/>
            <a:ext cx="29972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Интеграционные процессы в современном мире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2FA2A62C-81D7-89F5-E53A-0069BB6908B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5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552F635-CB63-9D6F-33F0-D677C299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Расширение НАТО на восток</a:t>
            </a:r>
          </a:p>
        </p:txBody>
      </p:sp>
      <p:pic>
        <p:nvPicPr>
          <p:cNvPr id="4" name="NATO Madrid 1997" descr="Б. Клинтон, М. Олбрайт и У. Коэн в Мадриде в день саммита НАТО, на котором Польша, Чехия и Венгрия были приглашены к вступлению в альянс, 8 июля 1997 г. Министерство обороны США">
            <a:extLst>
              <a:ext uri="{FF2B5EF4-FFF2-40B4-BE49-F238E27FC236}">
                <a16:creationId xmlns:a16="http://schemas.microsoft.com/office/drawing/2014/main" id="{6809A006-70F3-C773-E755-A16F4C8CC94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B75D5BE9-BA93-F585-FF9E-4ADDA779960E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10342D"/>
              </a:gs>
              <a:gs pos="100000">
                <a:srgbClr val="10342D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80A1F07C-69C4-F23C-2936-5EBC2C2ADAC2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EED30AEC-EC79-E6A2-BD7B-D0304DAB24EA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69735BE9-4BA4-0AD8-37DF-C7ED0E78BD49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59F73006-3977-7E67-B89F-C8028BCE3E36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C6447546-DF94-0359-B7BB-D79B16049E3C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37058A00-0B08-EB2D-8E84-0C5D8D344DF4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DC6D3837-17F5-70CE-2508-1872A98B79B0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6300C290-0B1B-BFFF-396D-D0B873224274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852D01C5-5AD0-6507-AD3B-1A52499EBE66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F2F88D1E-8589-DC80-8EBD-508D150A4D88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E462F435-8074-09C6-1A4E-FB4BA79A507F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2031A14F-3E64-9396-B3E8-30D5BD618073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05B8D839-0BC1-A73A-5B8F-2A59A20C6382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71CD4D01-A400-4A24-EB29-5626CDE54CF0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2CB33ECF-7ADF-06B9-89BC-E9D3481F34A2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3FA12B83-1A71-C59C-1D87-CE85C04E5A43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60F97F13-0C2F-D047-B296-A23AB9AADC0D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5B04CA9-8861-159D-ED25-AE4775F169E4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8BD68AAC-1AA7-573C-32AF-B52F5165F8FF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A24C695B-3D40-CBB7-8D4E-D6C869E87625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2EEAB1E0-F2A0-7955-F7BB-FC3B205985C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18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E8CE048-92FE-5B32-F6A0-757EA0B1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Расширение НАТО в 1990- е гг.</a:t>
            </a:r>
          </a:p>
        </p:txBody>
      </p:sp>
      <p:pic>
        <p:nvPicPr>
          <p:cNvPr id="4" name="NATO summit 1999" descr="Представители 19 государств — членов НАТО на церемонии 50-летия альянса, Вашингтон, 23 апреля 1999 г. Министерство обороны США">
            <a:extLst>
              <a:ext uri="{FF2B5EF4-FFF2-40B4-BE49-F238E27FC236}">
                <a16:creationId xmlns:a16="http://schemas.microsoft.com/office/drawing/2014/main" id="{67CD5E9F-7F00-67A9-6F72-3EB7BA44FE2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320800"/>
            <a:ext cx="4826000" cy="3175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D44D3673-AEAC-571B-05DB-DE7D420AC2A2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A55AC864-854A-7310-E9CC-8724DC449C5B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ar 0">
            <a:extLst>
              <a:ext uri="{FF2B5EF4-FFF2-40B4-BE49-F238E27FC236}">
                <a16:creationId xmlns:a16="http://schemas.microsoft.com/office/drawing/2014/main" id="{27739FF6-44C8-0BFD-EFBF-962F5C7D2257}"/>
              </a:ext>
            </a:extLst>
          </p:cNvPr>
          <p:cNvSpPr/>
          <p:nvPr/>
        </p:nvSpPr>
        <p:spPr>
          <a:xfrm>
            <a:off x="609600" y="1342962"/>
            <a:ext cx="50800" cy="5080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7">
            <a:extLst>
              <a:ext uri="{FF2B5EF4-FFF2-40B4-BE49-F238E27FC236}">
                <a16:creationId xmlns:a16="http://schemas.microsoft.com/office/drawing/2014/main" id="{9873EB3F-3915-7F61-760F-256D1305512E}"/>
              </a:ext>
            </a:extLst>
          </p:cNvPr>
          <p:cNvSpPr txBox="1"/>
          <p:nvPr/>
        </p:nvSpPr>
        <p:spPr>
          <a:xfrm>
            <a:off x="812800" y="1292162"/>
            <a:ext cx="5638800" cy="1249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50" dirty="0">
                <a:solidFill>
                  <a:srgbClr val="F2E9D1"/>
                </a:solidFill>
                <a:latin typeface="Segoe UI" panose="020B0502040204020203" pitchFamily="34" charset="0"/>
              </a:rPr>
              <a:t>Вступление в альянс стран из бывшего социалистического лагеря и бывших советских республик привело к изменению геополитического баланса в Европе.</a:t>
            </a:r>
          </a:p>
        </p:txBody>
      </p:sp>
      <p:sp>
        <p:nvSpPr>
          <p:cNvPr id="9" name="Bar 1">
            <a:extLst>
              <a:ext uri="{FF2B5EF4-FFF2-40B4-BE49-F238E27FC236}">
                <a16:creationId xmlns:a16="http://schemas.microsoft.com/office/drawing/2014/main" id="{1EDDE4E5-7FF0-EDD8-E2ED-DB345A9A7125}"/>
              </a:ext>
            </a:extLst>
          </p:cNvPr>
          <p:cNvSpPr/>
          <p:nvPr/>
        </p:nvSpPr>
        <p:spPr>
          <a:xfrm>
            <a:off x="609600" y="2821242"/>
            <a:ext cx="50800" cy="5080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Rectangle 8">
            <a:extLst>
              <a:ext uri="{FF2B5EF4-FFF2-40B4-BE49-F238E27FC236}">
                <a16:creationId xmlns:a16="http://schemas.microsoft.com/office/drawing/2014/main" id="{361CA3B8-3948-1CB5-71F1-CFF1F91BF47B}"/>
              </a:ext>
            </a:extLst>
          </p:cNvPr>
          <p:cNvSpPr txBox="1"/>
          <p:nvPr/>
        </p:nvSpPr>
        <p:spPr>
          <a:xfrm>
            <a:off x="812800" y="2770442"/>
            <a:ext cx="5638800" cy="9372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50" dirty="0">
                <a:solidFill>
                  <a:srgbClr val="F2E9D1"/>
                </a:solidFill>
                <a:latin typeface="Segoe UI" panose="020B0502040204020203" pitchFamily="34" charset="0"/>
              </a:rPr>
              <a:t>Это решение поддерживалось многими странами Запада как способ укрепления безопасности региона.</a:t>
            </a:r>
          </a:p>
        </p:txBody>
      </p:sp>
      <p:sp>
        <p:nvSpPr>
          <p:cNvPr id="11" name="Bar 2">
            <a:extLst>
              <a:ext uri="{FF2B5EF4-FFF2-40B4-BE49-F238E27FC236}">
                <a16:creationId xmlns:a16="http://schemas.microsoft.com/office/drawing/2014/main" id="{140F83F9-B830-1E30-9488-F86F2988B3B4}"/>
              </a:ext>
            </a:extLst>
          </p:cNvPr>
          <p:cNvSpPr/>
          <p:nvPr/>
        </p:nvSpPr>
        <p:spPr>
          <a:xfrm>
            <a:off x="609600" y="3987102"/>
            <a:ext cx="50800" cy="5080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Rectangle 9">
            <a:extLst>
              <a:ext uri="{FF2B5EF4-FFF2-40B4-BE49-F238E27FC236}">
                <a16:creationId xmlns:a16="http://schemas.microsoft.com/office/drawing/2014/main" id="{8FD82877-1BA6-915A-1F24-D56C4EF55DE4}"/>
              </a:ext>
            </a:extLst>
          </p:cNvPr>
          <p:cNvSpPr txBox="1"/>
          <p:nvPr/>
        </p:nvSpPr>
        <p:spPr>
          <a:xfrm>
            <a:off x="812800" y="3936302"/>
            <a:ext cx="5638800" cy="1874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50" dirty="0">
                <a:solidFill>
                  <a:srgbClr val="F2E9D1"/>
                </a:solidFill>
                <a:latin typeface="Segoe UI" panose="020B0502040204020203" pitchFamily="34" charset="0"/>
              </a:rPr>
              <a:t>Нарушение договоренностей между СССР и США стало источником напряженности.  Заверения о нерасширении НАТО в восточном направлении не соблюдались. Оба этих фактора продолжают влиять на международные отношения.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42252E8C-2F51-4934-900A-9EAC64E78B5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516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97409CF-3432-C872-4517-84AF9509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Основные этапы расширения НАТО</a:t>
            </a:r>
          </a:p>
        </p:txBody>
      </p:sp>
      <p:sp>
        <p:nvSpPr>
          <p:cNvPr id="3" name="NATO enlargement map mount">
            <a:extLst>
              <a:ext uri="{FF2B5EF4-FFF2-40B4-BE49-F238E27FC236}">
                <a16:creationId xmlns:a16="http://schemas.microsoft.com/office/drawing/2014/main" id="{6BF4659E-116F-66F1-7597-D5CA52CC0816}"/>
              </a:ext>
            </a:extLst>
          </p:cNvPr>
          <p:cNvSpPr/>
          <p:nvPr/>
        </p:nvSpPr>
        <p:spPr>
          <a:xfrm>
            <a:off x="508000" y="1168400"/>
            <a:ext cx="4855633" cy="55372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NATO enlargement map" descr="Расширение НАТО: государства — члены альянса до 1999 г. (серо-синие), вступившие в 1999 г. (бордовые), в 2004 г. (терракотовые), в 2009–2023 гг. (золотистые); положение на 2023 г. Основа — карта Европы (Wikimedia Commons), выделение цветом — 100ballnik.com">
            <a:extLst>
              <a:ext uri="{FF2B5EF4-FFF2-40B4-BE49-F238E27FC236}">
                <a16:creationId xmlns:a16="http://schemas.microsoft.com/office/drawing/2014/main" id="{E05097A9-D7FA-72FA-8E22-FA528CFB7E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70000"/>
            <a:ext cx="4652433" cy="5334000"/>
          </a:xfrm>
          <a:prstGeom prst="rect">
            <a:avLst/>
          </a:prstGeom>
        </p:spPr>
      </p:pic>
      <p:cxnSp>
        <p:nvCxnSpPr>
          <p:cNvPr id="6" name="Timeline">
            <a:extLst>
              <a:ext uri="{FF2B5EF4-FFF2-40B4-BE49-F238E27FC236}">
                <a16:creationId xmlns:a16="http://schemas.microsoft.com/office/drawing/2014/main" id="{92D88DDA-95CA-088A-ED13-E8809F98C257}"/>
              </a:ext>
            </a:extLst>
          </p:cNvPr>
          <p:cNvCxnSpPr/>
          <p:nvPr/>
        </p:nvCxnSpPr>
        <p:spPr>
          <a:xfrm>
            <a:off x="6248400" y="1422400"/>
            <a:ext cx="0" cy="50800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ker">
            <a:extLst>
              <a:ext uri="{FF2B5EF4-FFF2-40B4-BE49-F238E27FC236}">
                <a16:creationId xmlns:a16="http://schemas.microsoft.com/office/drawing/2014/main" id="{CC8E9EC3-BD07-AD8C-0CDE-D948AF75C873}"/>
              </a:ext>
            </a:extLst>
          </p:cNvPr>
          <p:cNvSpPr/>
          <p:nvPr/>
        </p:nvSpPr>
        <p:spPr>
          <a:xfrm>
            <a:off x="6153150" y="1428750"/>
            <a:ext cx="190500" cy="190500"/>
          </a:xfrm>
          <a:prstGeom prst="ellipse">
            <a:avLst/>
          </a:prstGeom>
          <a:solidFill>
            <a:srgbClr val="9E3B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Google Shape;307;p59">
            <a:extLst>
              <a:ext uri="{FF2B5EF4-FFF2-40B4-BE49-F238E27FC236}">
                <a16:creationId xmlns:a16="http://schemas.microsoft.com/office/drawing/2014/main" id="{082FCA6B-CBDE-804A-D642-714BE6ECB4F8}"/>
              </a:ext>
            </a:extLst>
          </p:cNvPr>
          <p:cNvSpPr txBox="1"/>
          <p:nvPr/>
        </p:nvSpPr>
        <p:spPr>
          <a:xfrm>
            <a:off x="6502400" y="1320800"/>
            <a:ext cx="5080000" cy="1391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600" dirty="0">
                <a:solidFill>
                  <a:srgbClr val="9E3B47"/>
                </a:solidFill>
                <a:latin typeface="Bahnschrift SemiBold" panose="020B0502040204020203" pitchFamily="34" charset="0"/>
              </a:rPr>
              <a:t>1999 г.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25292A"/>
                </a:solidFill>
                <a:latin typeface="Segoe UI" panose="020B0502040204020203" pitchFamily="34" charset="0"/>
              </a:rPr>
              <a:t>В 1999 году к НАТО присоединились три государства: Польша, Чехия и Венгрия. Это первым шагом в расширении на восток, что символизировало новые границы альянса в Европе.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E8CDCBF5-9C58-8036-29DF-3F42A8B060AC}"/>
              </a:ext>
            </a:extLst>
          </p:cNvPr>
          <p:cNvSpPr/>
          <p:nvPr/>
        </p:nvSpPr>
        <p:spPr>
          <a:xfrm>
            <a:off x="6153150" y="2998470"/>
            <a:ext cx="190500" cy="190500"/>
          </a:xfrm>
          <a:prstGeom prst="ellipse">
            <a:avLst/>
          </a:prstGeom>
          <a:solidFill>
            <a:srgbClr val="C9774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Google Shape;308;p59">
            <a:extLst>
              <a:ext uri="{FF2B5EF4-FFF2-40B4-BE49-F238E27FC236}">
                <a16:creationId xmlns:a16="http://schemas.microsoft.com/office/drawing/2014/main" id="{EC19F896-5E41-5E58-A114-D7B729ECE6F7}"/>
              </a:ext>
            </a:extLst>
          </p:cNvPr>
          <p:cNvSpPr txBox="1"/>
          <p:nvPr/>
        </p:nvSpPr>
        <p:spPr>
          <a:xfrm>
            <a:off x="6502400" y="2890520"/>
            <a:ext cx="5080000" cy="1391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600" dirty="0">
                <a:solidFill>
                  <a:srgbClr val="C9774E"/>
                </a:solidFill>
                <a:latin typeface="Bahnschrift SemiBold" panose="020B0502040204020203" pitchFamily="34" charset="0"/>
              </a:rPr>
              <a:t>2004 г.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25292A"/>
                </a:solidFill>
                <a:latin typeface="Segoe UI" panose="020B0502040204020203" pitchFamily="34" charset="0"/>
              </a:rPr>
              <a:t>В 2004 году к НАТО присоединились Эстония, Румыния, Болгария, Словения, Словакия,  Латвия и Литва. Это было крупнейшее расширение в истории НАТО, укрепив его позиции в Восточной части Европы.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A8BA73C4-42ED-281C-5F71-15BC1EB10A40}"/>
              </a:ext>
            </a:extLst>
          </p:cNvPr>
          <p:cNvSpPr/>
          <p:nvPr/>
        </p:nvSpPr>
        <p:spPr>
          <a:xfrm>
            <a:off x="6153150" y="4568190"/>
            <a:ext cx="190500" cy="190500"/>
          </a:xfrm>
          <a:prstGeom prst="ellipse">
            <a:avLst/>
          </a:prstGeom>
          <a:solidFill>
            <a:srgbClr val="D9A04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Google Shape;309;p59">
            <a:extLst>
              <a:ext uri="{FF2B5EF4-FFF2-40B4-BE49-F238E27FC236}">
                <a16:creationId xmlns:a16="http://schemas.microsoft.com/office/drawing/2014/main" id="{92ED411C-B8B8-DBB5-A92E-FEF6079AF2B8}"/>
              </a:ext>
            </a:extLst>
          </p:cNvPr>
          <p:cNvSpPr txBox="1"/>
          <p:nvPr/>
        </p:nvSpPr>
        <p:spPr>
          <a:xfrm>
            <a:off x="6502400" y="4460240"/>
            <a:ext cx="5080000" cy="1391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600" dirty="0">
                <a:solidFill>
                  <a:srgbClr val="D9A040"/>
                </a:solidFill>
                <a:latin typeface="Bahnschrift SemiBold" panose="020B0502040204020203" pitchFamily="34" charset="0"/>
              </a:rPr>
              <a:t>2009-2023 гг.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25292A"/>
                </a:solidFill>
                <a:latin typeface="Segoe UI" panose="020B0502040204020203" pitchFamily="34" charset="0"/>
              </a:rPr>
              <a:t>В 2009 году Албания и Хорватия  присоединились к альянсу, затем Черногория в 2017, Северная Македония в 2020,  Финляндия в 2023. Эти этапы расширения продолжали увеличивать влияние НАТО.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077FBA35-6DC4-6C90-EFE9-17ABECADAE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63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DFA9FFA-552B-A2B7-72FF-65887FDC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Условия расширения НАТО</a:t>
            </a:r>
          </a:p>
        </p:txBody>
      </p:sp>
      <p:pic>
        <p:nvPicPr>
          <p:cNvPr id="4" name="Helsinki summit 1997" descr="Б. Клинтон, М. Ахтисаари и Б. Н. Ельцин в Хельсинки, 21 марта 1997 г. Белый дом">
            <a:extLst>
              <a:ext uri="{FF2B5EF4-FFF2-40B4-BE49-F238E27FC236}">
                <a16:creationId xmlns:a16="http://schemas.microsoft.com/office/drawing/2014/main" id="{3FE6C474-608B-4CCC-BEBE-C190307F092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3175000" cy="45466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Rectangle 3">
            <a:extLst>
              <a:ext uri="{FF2B5EF4-FFF2-40B4-BE49-F238E27FC236}">
                <a16:creationId xmlns:a16="http://schemas.microsoft.com/office/drawing/2014/main" id="{D61ED52D-4ADA-0EB2-88B9-B5D448D6822A}"/>
              </a:ext>
            </a:extLst>
          </p:cNvPr>
          <p:cNvSpPr txBox="1"/>
          <p:nvPr/>
        </p:nvSpPr>
        <p:spPr>
          <a:xfrm>
            <a:off x="4318000" y="1422400"/>
            <a:ext cx="7264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Вашингтон приветствовал приход проамериканских правительств в </a:t>
            </a: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Восточной Европе и Прибалтике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. Это означало политическую поддержку и сближение этих стран с Западом, что многими рассматривалось как стратегическая победа.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2F37959-A19D-9B81-07C2-B391840765D2}"/>
              </a:ext>
            </a:extLst>
          </p:cNvPr>
          <p:cNvCxnSpPr/>
          <p:nvPr/>
        </p:nvCxnSpPr>
        <p:spPr>
          <a:xfrm>
            <a:off x="4318000" y="3162300"/>
            <a:ext cx="7264400" cy="0"/>
          </a:xfrm>
          <a:prstGeom prst="line">
            <a:avLst/>
          </a:prstGeom>
          <a:ln w="9525">
            <a:solidFill>
              <a:srgbClr val="2C5B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Rectangle 4">
            <a:extLst>
              <a:ext uri="{FF2B5EF4-FFF2-40B4-BE49-F238E27FC236}">
                <a16:creationId xmlns:a16="http://schemas.microsoft.com/office/drawing/2014/main" id="{33E2DCA2-A031-0AED-C5B7-EC8091121507}"/>
              </a:ext>
            </a:extLst>
          </p:cNvPr>
          <p:cNvSpPr txBox="1"/>
          <p:nvPr/>
        </p:nvSpPr>
        <p:spPr>
          <a:xfrm>
            <a:off x="4318000" y="3302000"/>
            <a:ext cx="7264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8FD0C8"/>
                </a:solidFill>
                <a:latin typeface="Segoe UI Semibold" panose="020B0702040204020203" pitchFamily="34" charset="0"/>
              </a:rPr>
              <a:t>Программа «Партнерство ради мира»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была одним из инструментов сотрудничества. Она предоставляла возможность взаимодействия с НАТО, но не полноценного членства, что помогало избегать ненужного обострения с Москвой.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3DE394C9-A9B7-8700-DCB5-D0CC9796C53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334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7BB7707-0F48-57AA-729D-3D6254EF6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Последствия для членов альянса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F20788F6-D404-C8A7-4078-C216233D1D69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ule lozenge">
            <a:extLst>
              <a:ext uri="{FF2B5EF4-FFF2-40B4-BE49-F238E27FC236}">
                <a16:creationId xmlns:a16="http://schemas.microsoft.com/office/drawing/2014/main" id="{52E8A39F-7851-F626-6721-36AE96C5183D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Num Нашивка 4-1">
            <a:extLst>
              <a:ext uri="{FF2B5EF4-FFF2-40B4-BE49-F238E27FC236}">
                <a16:creationId xmlns:a16="http://schemas.microsoft.com/office/drawing/2014/main" id="{D0A43541-F95B-7F7A-67D6-41546F8655EA}"/>
              </a:ext>
            </a:extLst>
          </p:cNvPr>
          <p:cNvSpPr txBox="1"/>
          <p:nvPr/>
        </p:nvSpPr>
        <p:spPr>
          <a:xfrm>
            <a:off x="609600" y="1266762"/>
            <a:ext cx="1143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000" dirty="0">
                <a:solidFill>
                  <a:srgbClr val="8C2F3A"/>
                </a:solidFill>
                <a:latin typeface="Bahnschrift SemiBold" panose="020B0502040204020203" pitchFamily="34" charset="0"/>
              </a:rPr>
              <a:t>1.</a:t>
            </a:r>
          </a:p>
        </p:txBody>
      </p:sp>
      <p:sp>
        <p:nvSpPr>
          <p:cNvPr id="6" name="Text Rectangle 3">
            <a:extLst>
              <a:ext uri="{FF2B5EF4-FFF2-40B4-BE49-F238E27FC236}">
                <a16:creationId xmlns:a16="http://schemas.microsoft.com/office/drawing/2014/main" id="{48A78B0F-EC5E-D768-CC84-96DA5E7576FB}"/>
              </a:ext>
            </a:extLst>
          </p:cNvPr>
          <p:cNvSpPr txBox="1"/>
          <p:nvPr/>
        </p:nvSpPr>
        <p:spPr>
          <a:xfrm>
            <a:off x="1905000" y="1368362"/>
            <a:ext cx="9652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5292A"/>
                </a:solidFill>
                <a:latin typeface="Segoe UI" panose="020B0502040204020203" pitchFamily="34" charset="0"/>
              </a:rPr>
              <a:t>США выбрали радикальное решение, прекратив некоторые формы взаимодействия с Россией и усилив ограничения для новых членов НАТО. Это шаги повысили степень недоверия и политического напряжения вскоре после расширения.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37884F9-86E8-2E3C-4DA2-E4573CBE05FC}"/>
              </a:ext>
            </a:extLst>
          </p:cNvPr>
          <p:cNvCxnSpPr/>
          <p:nvPr/>
        </p:nvCxnSpPr>
        <p:spPr>
          <a:xfrm>
            <a:off x="1905000" y="2887282"/>
            <a:ext cx="96774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Num Нашивка 4-2">
            <a:extLst>
              <a:ext uri="{FF2B5EF4-FFF2-40B4-BE49-F238E27FC236}">
                <a16:creationId xmlns:a16="http://schemas.microsoft.com/office/drawing/2014/main" id="{825BE0B1-2886-1B3A-5307-25698B88B5D9}"/>
              </a:ext>
            </a:extLst>
          </p:cNvPr>
          <p:cNvSpPr txBox="1"/>
          <p:nvPr/>
        </p:nvSpPr>
        <p:spPr>
          <a:xfrm>
            <a:off x="609600" y="2963482"/>
            <a:ext cx="1143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6000" dirty="0">
                <a:solidFill>
                  <a:srgbClr val="8C2F3A"/>
                </a:solidFill>
                <a:latin typeface="Bahnschrift SemiBold" panose="020B0502040204020203" pitchFamily="34" charset="0"/>
              </a:rPr>
              <a:t>2.</a:t>
            </a:r>
          </a:p>
        </p:txBody>
      </p:sp>
      <p:sp>
        <p:nvSpPr>
          <p:cNvPr id="9" name="Text Rectangle 10">
            <a:extLst>
              <a:ext uri="{FF2B5EF4-FFF2-40B4-BE49-F238E27FC236}">
                <a16:creationId xmlns:a16="http://schemas.microsoft.com/office/drawing/2014/main" id="{0142A6A0-59BE-661A-3DD4-86CEE66DEDCD}"/>
              </a:ext>
            </a:extLst>
          </p:cNvPr>
          <p:cNvSpPr txBox="1"/>
          <p:nvPr/>
        </p:nvSpPr>
        <p:spPr>
          <a:xfrm>
            <a:off x="1905000" y="3065082"/>
            <a:ext cx="9652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5292A"/>
                </a:solidFill>
                <a:latin typeface="Segoe UI" panose="020B0502040204020203" pitchFamily="34" charset="0"/>
              </a:rPr>
              <a:t>Расширение также отразилось на внутренней политике новых членов. Для вступления в НАТО требовалось проведение целого ряда реформ в области обороны и обеспечения безопасности, что не все страны готовы были выполнить сразу.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B8AC90E-FDAE-D178-1023-0487E8F6639F}"/>
              </a:ext>
            </a:extLst>
          </p:cNvPr>
          <p:cNvCxnSpPr/>
          <p:nvPr/>
        </p:nvCxnSpPr>
        <p:spPr>
          <a:xfrm>
            <a:off x="1905000" y="4584002"/>
            <a:ext cx="96774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0C396123-DAB4-E727-2601-A64C07DFE4B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0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DA63526-4B31-947E-A41D-7EBBBA9F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Влияние расширения НАТО на мировую безопасность</a:t>
            </a:r>
          </a:p>
        </p:txBody>
      </p:sp>
      <p:grpSp>
        <p:nvGrpSpPr>
          <p:cNvPr id="13" name="Globe">
            <a:extLst>
              <a:ext uri="{FF2B5EF4-FFF2-40B4-BE49-F238E27FC236}">
                <a16:creationId xmlns:a16="http://schemas.microsoft.com/office/drawing/2014/main" id="{12699769-017D-6BA6-CCDF-B7E2D9E02330}"/>
              </a:ext>
            </a:extLst>
          </p:cNvPr>
          <p:cNvGrpSpPr/>
          <p:nvPr/>
        </p:nvGrpSpPr>
        <p:grpSpPr>
          <a:xfrm>
            <a:off x="8255000" y="2286000"/>
            <a:ext cx="3810000" cy="3810000"/>
            <a:chOff x="8255000" y="2286000"/>
            <a:chExt cx="3810000" cy="38100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EBF93639-117C-6E13-F193-DF4EE66BE23E}"/>
                </a:ext>
              </a:extLst>
            </p:cNvPr>
            <p:cNvSpPr/>
            <p:nvPr/>
          </p:nvSpPr>
          <p:spPr>
            <a:xfrm>
              <a:off x="8255000" y="2286000"/>
              <a:ext cx="3810000" cy="3810000"/>
            </a:xfrm>
            <a:prstGeom prst="ellipse">
              <a:avLst/>
            </a:prstGeom>
            <a:noFill/>
            <a:ln w="15875" cap="flat" cmpd="sng" algn="ctr">
              <a:solidFill>
                <a:srgbClr val="2C507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A3E63996-FE7E-BAB1-A75B-3EDE77B37C44}"/>
                </a:ext>
              </a:extLst>
            </p:cNvPr>
            <p:cNvSpPr/>
            <p:nvPr/>
          </p:nvSpPr>
          <p:spPr>
            <a:xfrm>
              <a:off x="9683750" y="2286000"/>
              <a:ext cx="952500" cy="3810000"/>
            </a:xfrm>
            <a:prstGeom prst="ellipse">
              <a:avLst/>
            </a:prstGeom>
            <a:noFill/>
            <a:ln w="9525" cap="flat" cmpd="sng" algn="ctr">
              <a:solidFill>
                <a:srgbClr val="2C507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2DA4EC3-A5DE-44F0-681C-83BAB200BB80}"/>
                </a:ext>
              </a:extLst>
            </p:cNvPr>
            <p:cNvSpPr/>
            <p:nvPr/>
          </p:nvSpPr>
          <p:spPr>
            <a:xfrm>
              <a:off x="9207500" y="2286000"/>
              <a:ext cx="1905000" cy="3810000"/>
            </a:xfrm>
            <a:prstGeom prst="ellipse">
              <a:avLst/>
            </a:prstGeom>
            <a:noFill/>
            <a:ln w="9525" cap="flat" cmpd="sng" algn="ctr">
              <a:solidFill>
                <a:srgbClr val="2C507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48575E29-81C4-6CB7-CC38-C7DCD0A43C3C}"/>
                </a:ext>
              </a:extLst>
            </p:cNvPr>
            <p:cNvSpPr/>
            <p:nvPr/>
          </p:nvSpPr>
          <p:spPr>
            <a:xfrm>
              <a:off x="8731250" y="2286000"/>
              <a:ext cx="2857500" cy="3810000"/>
            </a:xfrm>
            <a:prstGeom prst="ellipse">
              <a:avLst/>
            </a:prstGeom>
            <a:noFill/>
            <a:ln w="9525" cap="flat" cmpd="sng" algn="ctr">
              <a:solidFill>
                <a:srgbClr val="2C507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CBE4D5B9-77C9-B528-0BEB-7A7E86CD94A2}"/>
                </a:ext>
              </a:extLst>
            </p:cNvPr>
            <p:cNvCxnSpPr/>
            <p:nvPr/>
          </p:nvCxnSpPr>
          <p:spPr>
            <a:xfrm>
              <a:off x="8799558" y="2857500"/>
              <a:ext cx="2720884" cy="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EEBCAE70-EEBD-E499-C42D-6A59987AEB63}"/>
                </a:ext>
              </a:extLst>
            </p:cNvPr>
            <p:cNvCxnSpPr/>
            <p:nvPr/>
          </p:nvCxnSpPr>
          <p:spPr>
            <a:xfrm>
              <a:off x="8397901" y="3467100"/>
              <a:ext cx="3524198" cy="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14B6E60C-53B3-47EE-85A6-3CE8FFCCE7C3}"/>
                </a:ext>
              </a:extLst>
            </p:cNvPr>
            <p:cNvCxnSpPr/>
            <p:nvPr/>
          </p:nvCxnSpPr>
          <p:spPr>
            <a:xfrm>
              <a:off x="8255000" y="4191000"/>
              <a:ext cx="3810000" cy="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4E5E9A30-7018-7928-F444-908E78809F4F}"/>
                </a:ext>
              </a:extLst>
            </p:cNvPr>
            <p:cNvCxnSpPr/>
            <p:nvPr/>
          </p:nvCxnSpPr>
          <p:spPr>
            <a:xfrm>
              <a:off x="8397901" y="4914900"/>
              <a:ext cx="3524198" cy="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A2405777-D1F4-4778-0ECA-8FDD5D05A054}"/>
                </a:ext>
              </a:extLst>
            </p:cNvPr>
            <p:cNvCxnSpPr/>
            <p:nvPr/>
          </p:nvCxnSpPr>
          <p:spPr>
            <a:xfrm>
              <a:off x="8799558" y="5524500"/>
              <a:ext cx="2720884" cy="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DD5F604F-BAA7-4743-C790-A417A9E90511}"/>
                </a:ext>
              </a:extLst>
            </p:cNvPr>
            <p:cNvCxnSpPr/>
            <p:nvPr/>
          </p:nvCxnSpPr>
          <p:spPr>
            <a:xfrm>
              <a:off x="10160000" y="2286000"/>
              <a:ext cx="0" cy="3810000"/>
            </a:xfrm>
            <a:prstGeom prst="line">
              <a:avLst/>
            </a:prstGeom>
            <a:ln w="9525">
              <a:solidFill>
                <a:srgbClr val="2C507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Rule">
            <a:extLst>
              <a:ext uri="{FF2B5EF4-FFF2-40B4-BE49-F238E27FC236}">
                <a16:creationId xmlns:a16="http://schemas.microsoft.com/office/drawing/2014/main" id="{D82F34B6-B760-4143-E610-2D81C3742E48}"/>
              </a:ext>
            </a:extLst>
          </p:cNvPr>
          <p:cNvCxnSpPr/>
          <p:nvPr/>
        </p:nvCxnSpPr>
        <p:spPr>
          <a:xfrm>
            <a:off x="736600" y="98469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ule lozenge">
            <a:extLst>
              <a:ext uri="{FF2B5EF4-FFF2-40B4-BE49-F238E27FC236}">
                <a16:creationId xmlns:a16="http://schemas.microsoft.com/office/drawing/2014/main" id="{9BBACC83-56D6-26EC-0CA1-970C0ADEE6E4}"/>
              </a:ext>
            </a:extLst>
          </p:cNvPr>
          <p:cNvSpPr/>
          <p:nvPr/>
        </p:nvSpPr>
        <p:spPr>
          <a:xfrm>
            <a:off x="609600" y="94659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ard A">
            <a:extLst>
              <a:ext uri="{FF2B5EF4-FFF2-40B4-BE49-F238E27FC236}">
                <a16:creationId xmlns:a16="http://schemas.microsoft.com/office/drawing/2014/main" id="{75413468-700B-14C5-D8C2-FDD6DD1897B6}"/>
              </a:ext>
            </a:extLst>
          </p:cNvPr>
          <p:cNvSpPr/>
          <p:nvPr/>
        </p:nvSpPr>
        <p:spPr>
          <a:xfrm>
            <a:off x="609600" y="1289496"/>
            <a:ext cx="7620000" cy="18796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Bar A">
            <a:extLst>
              <a:ext uri="{FF2B5EF4-FFF2-40B4-BE49-F238E27FC236}">
                <a16:creationId xmlns:a16="http://schemas.microsoft.com/office/drawing/2014/main" id="{55CA2E5B-7C25-0330-94DD-C390CC349239}"/>
              </a:ext>
            </a:extLst>
          </p:cNvPr>
          <p:cNvSpPr/>
          <p:nvPr/>
        </p:nvSpPr>
        <p:spPr>
          <a:xfrm>
            <a:off x="609600" y="1289496"/>
            <a:ext cx="63500" cy="19050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 A">
            <a:extLst>
              <a:ext uri="{FF2B5EF4-FFF2-40B4-BE49-F238E27FC236}">
                <a16:creationId xmlns:a16="http://schemas.microsoft.com/office/drawing/2014/main" id="{269CF66C-03C6-70B6-87F8-21BB11CFAEFB}"/>
              </a:ext>
            </a:extLst>
          </p:cNvPr>
          <p:cNvSpPr txBox="1"/>
          <p:nvPr/>
        </p:nvSpPr>
        <p:spPr>
          <a:xfrm>
            <a:off x="889000" y="1467296"/>
            <a:ext cx="7112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Расширение НАТО негативно сказалось на отношениях с Россией, ухудшив взаимное доверие. Это привело к усилению конфронтации и возвращению к риторике холодной войны, что создает долгосрочные риски для международной стабильности.</a:t>
            </a:r>
          </a:p>
        </p:txBody>
      </p:sp>
      <p:sp>
        <p:nvSpPr>
          <p:cNvPr id="19" name="Card B">
            <a:extLst>
              <a:ext uri="{FF2B5EF4-FFF2-40B4-BE49-F238E27FC236}">
                <a16:creationId xmlns:a16="http://schemas.microsoft.com/office/drawing/2014/main" id="{92B0EF17-4B2A-A038-8D05-4FED567FD22C}"/>
              </a:ext>
            </a:extLst>
          </p:cNvPr>
          <p:cNvSpPr/>
          <p:nvPr/>
        </p:nvSpPr>
        <p:spPr>
          <a:xfrm>
            <a:off x="609600" y="3423096"/>
            <a:ext cx="7620000" cy="1574800"/>
          </a:xfrm>
          <a:prstGeom prst="roundRect">
            <a:avLst>
              <a:gd name="adj" fmla="val 4000"/>
            </a:avLst>
          </a:prstGeom>
          <a:solidFill>
            <a:srgbClr val="1B315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ar B">
            <a:extLst>
              <a:ext uri="{FF2B5EF4-FFF2-40B4-BE49-F238E27FC236}">
                <a16:creationId xmlns:a16="http://schemas.microsoft.com/office/drawing/2014/main" id="{8A916233-B6B8-1992-7339-B78331B82401}"/>
              </a:ext>
            </a:extLst>
          </p:cNvPr>
          <p:cNvSpPr/>
          <p:nvPr/>
        </p:nvSpPr>
        <p:spPr>
          <a:xfrm>
            <a:off x="609600" y="3423096"/>
            <a:ext cx="63500" cy="19050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">
            <a:extLst>
              <a:ext uri="{FF2B5EF4-FFF2-40B4-BE49-F238E27FC236}">
                <a16:creationId xmlns:a16="http://schemas.microsoft.com/office/drawing/2014/main" id="{9DAB2174-649C-63B7-616A-22C97EFD4841}"/>
              </a:ext>
            </a:extLst>
          </p:cNvPr>
          <p:cNvSpPr txBox="1"/>
          <p:nvPr/>
        </p:nvSpPr>
        <p:spPr>
          <a:xfrm>
            <a:off x="889000" y="3600896"/>
            <a:ext cx="7112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Россия отрицательно отреагировала на расширение НАТО, рассматривая его как угрозу своей безопасности. Это повлияло на решение России укрепить свои оборонные возможности и пересмотреть свои военные доктрины.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ED89C492-C336-E075-9ADF-0AF0D26B5C4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035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42EAC58-F0E8-6438-FE7D-820BDEEE3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Конфликт на Балканах</a:t>
            </a:r>
          </a:p>
        </p:txBody>
      </p:sp>
      <p:pic>
        <p:nvPicPr>
          <p:cNvPr id="4" name="Dayton Agreement Paris 1995" descr="С. Милошевич, А. Изетбегович и Ф. Туджман подписывают Дейтонское соглашение, Париж, 14 декабря 1995 г. ЦРУ США">
            <a:extLst>
              <a:ext uri="{FF2B5EF4-FFF2-40B4-BE49-F238E27FC236}">
                <a16:creationId xmlns:a16="http://schemas.microsoft.com/office/drawing/2014/main" id="{D51E3578-2F14-4A96-4E24-88B74E9B1FF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33ED3420-7A62-4E7F-DF60-FD8996484F8B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2BFEACED-8408-4319-69DA-0E0537AD18AE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7F2D6999-FBEA-EA1D-1D19-BAF17CFCA7C2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CE1F22D2-6E76-F3FD-555D-7518777A53AC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97F8854-CAE8-E66D-EA22-E76B17649F20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5D0F27B1-2FD1-3DA6-5115-D8C0C94F8134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04ECDC01-EE54-32C5-8C0E-38B7DEF1F49E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B2D5AA2-5167-2B12-0C37-16AC6C306992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8182C725-5D01-6C4A-14F8-FA2EC11840B7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FA031EF0-2CC9-6633-80CA-345E17693492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40912FD7-5BA8-2593-09A2-382A673D4A35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9D9F0ADD-2EC3-F033-D646-8D9683C7D3ED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E2A53DF-32E9-2E11-CD53-F4045642E6DB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4A3AEA1B-5158-ABCF-6AB6-986D64248720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167957A9-EF6E-A32F-3603-654C982EFCC6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26448D8D-6E08-8F8B-48AF-DA64ED506CA3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ADB177B3-5FDB-A8B6-C997-90D8D6109EED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FAED6517-0BA0-67A4-3347-1157DC6D0D37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A60607D5-5AE1-240E-E0E8-C42B2DC10395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7AEC02D8-4F2B-3299-6217-E01A8BBEB930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018A6E7B-FB70-E37D-0E49-329949623EB6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E42E2B71-EAA5-6F5A-51F8-A716B429E36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734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reakup of Yugoslavia map mount">
            <a:extLst>
              <a:ext uri="{FF2B5EF4-FFF2-40B4-BE49-F238E27FC236}">
                <a16:creationId xmlns:a16="http://schemas.microsoft.com/office/drawing/2014/main" id="{EC3F5DC1-F9CB-839D-5FBC-DE97AD425406}"/>
              </a:ext>
            </a:extLst>
          </p:cNvPr>
          <p:cNvSpPr/>
          <p:nvPr/>
        </p:nvSpPr>
        <p:spPr>
          <a:xfrm>
            <a:off x="393700" y="416351"/>
            <a:ext cx="6832600" cy="6025298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reakup of Yugoslavia map" descr="Распад Югославии: государства, образовавшиеся в 1991–2008 гг. (карта, Wikimedia Commons)">
            <a:extLst>
              <a:ext uri="{FF2B5EF4-FFF2-40B4-BE49-F238E27FC236}">
                <a16:creationId xmlns:a16="http://schemas.microsoft.com/office/drawing/2014/main" id="{E9D6063F-639A-A64B-96FA-3FDB8DE0C3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30651"/>
            <a:ext cx="6604000" cy="5796697"/>
          </a:xfrm>
          <a:prstGeom prst="rect">
            <a:avLst/>
          </a:prstGeom>
        </p:spPr>
      </p:pic>
      <p:cxnSp>
        <p:nvCxnSpPr>
          <p:cNvPr id="6" name="Accent rule">
            <a:extLst>
              <a:ext uri="{FF2B5EF4-FFF2-40B4-BE49-F238E27FC236}">
                <a16:creationId xmlns:a16="http://schemas.microsoft.com/office/drawing/2014/main" id="{54FBA064-D524-C821-7984-72F91092586C}"/>
              </a:ext>
            </a:extLst>
          </p:cNvPr>
          <p:cNvCxnSpPr/>
          <p:nvPr/>
        </p:nvCxnSpPr>
        <p:spPr>
          <a:xfrm>
            <a:off x="7620000" y="1905000"/>
            <a:ext cx="0" cy="3048000"/>
          </a:xfrm>
          <a:prstGeom prst="line">
            <a:avLst/>
          </a:prstGeom>
          <a:ln w="25400">
            <a:solidFill>
              <a:srgbClr val="8C2F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Rectangle 4">
            <a:extLst>
              <a:ext uri="{FF2B5EF4-FFF2-40B4-BE49-F238E27FC236}">
                <a16:creationId xmlns:a16="http://schemas.microsoft.com/office/drawing/2014/main" id="{0572A9FC-8ECC-8CF7-F8F1-5A11F931B95F}"/>
              </a:ext>
            </a:extLst>
          </p:cNvPr>
          <p:cNvSpPr txBox="1"/>
          <p:nvPr/>
        </p:nvSpPr>
        <p:spPr>
          <a:xfrm>
            <a:off x="7899400" y="1905000"/>
            <a:ext cx="3683000" cy="40838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500" dirty="0">
                <a:solidFill>
                  <a:srgbClr val="8C2F3A"/>
                </a:solidFill>
                <a:latin typeface="Segoe UI Semibold" panose="020B0702040204020203" pitchFamily="34" charset="0"/>
              </a:rPr>
              <a:t>Конец ХХ века</a:t>
            </a:r>
            <a:r>
              <a:rPr lang="ru-RU" sz="2500" dirty="0">
                <a:solidFill>
                  <a:srgbClr val="25292A"/>
                </a:solidFill>
                <a:latin typeface="Segoe UI Semibold" panose="020B0702040204020203" pitchFamily="34" charset="0"/>
              </a:rPr>
              <a:t> ознаменовался </a:t>
            </a:r>
            <a:r>
              <a:rPr lang="ru-RU" sz="2500" dirty="0">
                <a:solidFill>
                  <a:srgbClr val="8C2F3A"/>
                </a:solidFill>
                <a:latin typeface="Segoe UI Semibold" panose="020B0702040204020203" pitchFamily="34" charset="0"/>
              </a:rPr>
              <a:t>распадом Югославии</a:t>
            </a:r>
            <a:r>
              <a:rPr lang="ru-RU" sz="2500" dirty="0">
                <a:solidFill>
                  <a:srgbClr val="25292A"/>
                </a:solidFill>
                <a:latin typeface="Segoe UI Semibold" panose="020B0702040204020203" pitchFamily="34" charset="0"/>
              </a:rPr>
              <a:t> на несколько независимых государств, сопровождаемым сложными межэтническими и межрелигиозными конфликтами.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9D81D2E6-EA13-F581-3221-8CDD99F4DC0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24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8827760-8678-C428-2084-F2CE0E682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Независимость Македонии и Словении</a:t>
            </a:r>
          </a:p>
        </p:txBody>
      </p:sp>
      <p:sp>
        <p:nvSpPr>
          <p:cNvPr id="3" name="Former Yugoslavia 1993 CIA map mount">
            <a:extLst>
              <a:ext uri="{FF2B5EF4-FFF2-40B4-BE49-F238E27FC236}">
                <a16:creationId xmlns:a16="http://schemas.microsoft.com/office/drawing/2014/main" id="{6D846D1E-0944-1FFF-35F5-5A7443BCC457}"/>
              </a:ext>
            </a:extLst>
          </p:cNvPr>
          <p:cNvSpPr/>
          <p:nvPr/>
        </p:nvSpPr>
        <p:spPr>
          <a:xfrm>
            <a:off x="508000" y="1219200"/>
            <a:ext cx="4394200" cy="45720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Former Yugoslavia 1993 CIA map" descr="Бывшая Югославия: Словения, Хорватия, Босния и Герцеговина, Македония, Союзная Республика Югославия. Карта ЦРУ США, 1993 г.">
            <a:extLst>
              <a:ext uri="{FF2B5EF4-FFF2-40B4-BE49-F238E27FC236}">
                <a16:creationId xmlns:a16="http://schemas.microsoft.com/office/drawing/2014/main" id="{2BBAD28D-4E9D-B6F7-4FAB-AFA82B0D71B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4191000" cy="4368800"/>
          </a:xfrm>
          <a:prstGeom prst="rect">
            <a:avLst/>
          </a:prstGeom>
        </p:spPr>
      </p:pic>
      <p:sp>
        <p:nvSpPr>
          <p:cNvPr id="6" name="Card 0">
            <a:extLst>
              <a:ext uri="{FF2B5EF4-FFF2-40B4-BE49-F238E27FC236}">
                <a16:creationId xmlns:a16="http://schemas.microsoft.com/office/drawing/2014/main" id="{8990E9F7-048D-1E60-BA66-0F7E028694EF}"/>
              </a:ext>
            </a:extLst>
          </p:cNvPr>
          <p:cNvSpPr/>
          <p:nvPr/>
        </p:nvSpPr>
        <p:spPr>
          <a:xfrm>
            <a:off x="5207000" y="1320800"/>
            <a:ext cx="6375400" cy="112776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ar 0">
            <a:extLst>
              <a:ext uri="{FF2B5EF4-FFF2-40B4-BE49-F238E27FC236}">
                <a16:creationId xmlns:a16="http://schemas.microsoft.com/office/drawing/2014/main" id="{5AC42399-D14B-79CD-5FBD-28CA00ABC4DF}"/>
              </a:ext>
            </a:extLst>
          </p:cNvPr>
          <p:cNvSpPr/>
          <p:nvPr/>
        </p:nvSpPr>
        <p:spPr>
          <a:xfrm>
            <a:off x="5207000" y="1320800"/>
            <a:ext cx="63500" cy="15240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12">
            <a:extLst>
              <a:ext uri="{FF2B5EF4-FFF2-40B4-BE49-F238E27FC236}">
                <a16:creationId xmlns:a16="http://schemas.microsoft.com/office/drawing/2014/main" id="{712D4D01-000F-F994-1260-699B8B64E35F}"/>
              </a:ext>
            </a:extLst>
          </p:cNvPr>
          <p:cNvSpPr txBox="1"/>
          <p:nvPr/>
        </p:nvSpPr>
        <p:spPr>
          <a:xfrm>
            <a:off x="5486400" y="1473200"/>
            <a:ext cx="59182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1991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Македония провозгласила независимость, избежав крупных конфликтов. В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2019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страна изменила название на Северная Македония.</a:t>
            </a:r>
          </a:p>
        </p:txBody>
      </p:sp>
      <p:sp>
        <p:nvSpPr>
          <p:cNvPr id="9" name="Card 1">
            <a:extLst>
              <a:ext uri="{FF2B5EF4-FFF2-40B4-BE49-F238E27FC236}">
                <a16:creationId xmlns:a16="http://schemas.microsoft.com/office/drawing/2014/main" id="{B493C1F3-8322-6A4A-9483-A9618B2EB30D}"/>
              </a:ext>
            </a:extLst>
          </p:cNvPr>
          <p:cNvSpPr/>
          <p:nvPr/>
        </p:nvSpPr>
        <p:spPr>
          <a:xfrm>
            <a:off x="5207000" y="2626360"/>
            <a:ext cx="6375400" cy="140208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ar 1">
            <a:extLst>
              <a:ext uri="{FF2B5EF4-FFF2-40B4-BE49-F238E27FC236}">
                <a16:creationId xmlns:a16="http://schemas.microsoft.com/office/drawing/2014/main" id="{F917496E-FEA4-77A5-F0D2-2C1419D58B2E}"/>
              </a:ext>
            </a:extLst>
          </p:cNvPr>
          <p:cNvSpPr/>
          <p:nvPr/>
        </p:nvSpPr>
        <p:spPr>
          <a:xfrm>
            <a:off x="5207000" y="2626360"/>
            <a:ext cx="63500" cy="15240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Rectangle 13">
            <a:extLst>
              <a:ext uri="{FF2B5EF4-FFF2-40B4-BE49-F238E27FC236}">
                <a16:creationId xmlns:a16="http://schemas.microsoft.com/office/drawing/2014/main" id="{65E86436-0406-4A4C-2082-C710690EE468}"/>
              </a:ext>
            </a:extLst>
          </p:cNvPr>
          <p:cNvSpPr txBox="1"/>
          <p:nvPr/>
        </p:nvSpPr>
        <p:spPr>
          <a:xfrm>
            <a:off x="5486400" y="2778760"/>
            <a:ext cx="5918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Словения также объявила о своей независимости в </a:t>
            </a:r>
            <a:r>
              <a:rPr lang="ru-RU" dirty="0">
                <a:solidFill>
                  <a:srgbClr val="8FD0C8"/>
                </a:solidFill>
                <a:latin typeface="Segoe UI Semibold" panose="020B0702040204020203" pitchFamily="34" charset="0"/>
              </a:rPr>
              <a:t>1991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. Этот процесс прошёл более спокойно благодаря менее значительным этническим напряжениям.</a:t>
            </a:r>
          </a:p>
        </p:txBody>
      </p:sp>
      <p:sp>
        <p:nvSpPr>
          <p:cNvPr id="12" name="Card 2">
            <a:extLst>
              <a:ext uri="{FF2B5EF4-FFF2-40B4-BE49-F238E27FC236}">
                <a16:creationId xmlns:a16="http://schemas.microsoft.com/office/drawing/2014/main" id="{FDF4DE3F-894F-FD1C-96C1-A7AD0F3F5D55}"/>
              </a:ext>
            </a:extLst>
          </p:cNvPr>
          <p:cNvSpPr/>
          <p:nvPr/>
        </p:nvSpPr>
        <p:spPr>
          <a:xfrm>
            <a:off x="5207000" y="4206240"/>
            <a:ext cx="6375400" cy="1402080"/>
          </a:xfrm>
          <a:prstGeom prst="roundRect">
            <a:avLst>
              <a:gd name="adj" fmla="val 5000"/>
            </a:avLst>
          </a:prstGeom>
          <a:solidFill>
            <a:srgbClr val="1A46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ar 2">
            <a:extLst>
              <a:ext uri="{FF2B5EF4-FFF2-40B4-BE49-F238E27FC236}">
                <a16:creationId xmlns:a16="http://schemas.microsoft.com/office/drawing/2014/main" id="{201BD85B-E1D5-C96D-FC9D-7C10BE780055}"/>
              </a:ext>
            </a:extLst>
          </p:cNvPr>
          <p:cNvSpPr/>
          <p:nvPr/>
        </p:nvSpPr>
        <p:spPr>
          <a:xfrm>
            <a:off x="5207000" y="4206240"/>
            <a:ext cx="63500" cy="15240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Rectangle 14">
            <a:extLst>
              <a:ext uri="{FF2B5EF4-FFF2-40B4-BE49-F238E27FC236}">
                <a16:creationId xmlns:a16="http://schemas.microsoft.com/office/drawing/2014/main" id="{275BA4A2-2EA9-5CC0-C698-77E17C5B3829}"/>
              </a:ext>
            </a:extLst>
          </p:cNvPr>
          <p:cNvSpPr txBox="1"/>
          <p:nvPr/>
        </p:nvSpPr>
        <p:spPr>
          <a:xfrm>
            <a:off x="5486400" y="4358640"/>
            <a:ext cx="5918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dirty="0">
                <a:solidFill>
                  <a:srgbClr val="8FD0C8"/>
                </a:solidFill>
                <a:latin typeface="Segoe UI Semibold" panose="020B0702040204020203" pitchFamily="34" charset="0"/>
              </a:rPr>
              <a:t>1992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Словения стала членом Организации Объединённых Наций, что укрепило её международное признание как суверенного государства.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20215F28-181E-5A44-F886-125EBD6593C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8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29689DF-1728-C0B1-FA5A-B4ED50B29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История независимости Хорватии</a:t>
            </a:r>
          </a:p>
        </p:txBody>
      </p:sp>
      <p:sp>
        <p:nvSpPr>
          <p:cNvPr id="3" name="Krajina 1993 map mount">
            <a:extLst>
              <a:ext uri="{FF2B5EF4-FFF2-40B4-BE49-F238E27FC236}">
                <a16:creationId xmlns:a16="http://schemas.microsoft.com/office/drawing/2014/main" id="{A6984825-11A1-6CD2-C532-233FEFDC8F94}"/>
              </a:ext>
            </a:extLst>
          </p:cNvPr>
          <p:cNvSpPr/>
          <p:nvPr/>
        </p:nvSpPr>
        <p:spPr>
          <a:xfrm>
            <a:off x="7531100" y="1181100"/>
            <a:ext cx="4140200" cy="2929467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Krajina 1993 map" descr="Территории, контролировавшиеся Республикой Сербская Краина и Республикой Сербской в 1993 г. (карта, Wikimedia Commons)">
            <a:extLst>
              <a:ext uri="{FF2B5EF4-FFF2-40B4-BE49-F238E27FC236}">
                <a16:creationId xmlns:a16="http://schemas.microsoft.com/office/drawing/2014/main" id="{6A82C2CD-6ED3-9F09-387F-FC7D498E77F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70000"/>
            <a:ext cx="3962400" cy="2751667"/>
          </a:xfrm>
          <a:prstGeom prst="rect">
            <a:avLst/>
          </a:prstGeom>
        </p:spPr>
      </p:pic>
      <p:pic>
        <p:nvPicPr>
          <p:cNvPr id="7" name="Vukovar 1991" descr="Разрушенная улица Вуковара, 1991 г.">
            <a:extLst>
              <a:ext uri="{FF2B5EF4-FFF2-40B4-BE49-F238E27FC236}">
                <a16:creationId xmlns:a16="http://schemas.microsoft.com/office/drawing/2014/main" id="{8FE0C6E2-4270-1728-4774-62DA4D78460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292600"/>
            <a:ext cx="3962400" cy="2235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8" name="Timeline">
            <a:extLst>
              <a:ext uri="{FF2B5EF4-FFF2-40B4-BE49-F238E27FC236}">
                <a16:creationId xmlns:a16="http://schemas.microsoft.com/office/drawing/2014/main" id="{159FDBF5-527A-3315-E4F7-2FB723FD262D}"/>
              </a:ext>
            </a:extLst>
          </p:cNvPr>
          <p:cNvCxnSpPr/>
          <p:nvPr/>
        </p:nvCxnSpPr>
        <p:spPr>
          <a:xfrm>
            <a:off x="762000" y="1422400"/>
            <a:ext cx="0" cy="49276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ker">
            <a:extLst>
              <a:ext uri="{FF2B5EF4-FFF2-40B4-BE49-F238E27FC236}">
                <a16:creationId xmlns:a16="http://schemas.microsoft.com/office/drawing/2014/main" id="{502614A1-224C-C9C7-AA50-865F9EFF7190}"/>
              </a:ext>
            </a:extLst>
          </p:cNvPr>
          <p:cNvSpPr/>
          <p:nvPr/>
        </p:nvSpPr>
        <p:spPr>
          <a:xfrm>
            <a:off x="685800" y="14224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Скругленный прямоугольник 2">
            <a:extLst>
              <a:ext uri="{FF2B5EF4-FFF2-40B4-BE49-F238E27FC236}">
                <a16:creationId xmlns:a16="http://schemas.microsoft.com/office/drawing/2014/main" id="{4492421A-A134-5F0A-9839-A3CBFB021105}"/>
              </a:ext>
            </a:extLst>
          </p:cNvPr>
          <p:cNvSpPr txBox="1"/>
          <p:nvPr/>
        </p:nvSpPr>
        <p:spPr>
          <a:xfrm>
            <a:off x="1066800" y="1320800"/>
            <a:ext cx="6172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1991 году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Хорватия провозгласила независимость, что вызвало серьёзные конфликты с сербским населением страны.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C5D92912-CBD3-EE51-FC4A-8B9ED7955768}"/>
              </a:ext>
            </a:extLst>
          </p:cNvPr>
          <p:cNvSpPr/>
          <p:nvPr/>
        </p:nvSpPr>
        <p:spPr>
          <a:xfrm>
            <a:off x="685800" y="257048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Скругленный прямоугольник 3">
            <a:extLst>
              <a:ext uri="{FF2B5EF4-FFF2-40B4-BE49-F238E27FC236}">
                <a16:creationId xmlns:a16="http://schemas.microsoft.com/office/drawing/2014/main" id="{366D398E-E7F7-DC3D-D231-F1F3C5171549}"/>
              </a:ext>
            </a:extLst>
          </p:cNvPr>
          <p:cNvSpPr txBox="1"/>
          <p:nvPr/>
        </p:nvSpPr>
        <p:spPr>
          <a:xfrm>
            <a:off x="1066800" y="2468880"/>
            <a:ext cx="6172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Сербское население Хорватии объявило о создании Республики Сербская Краина, что привело к открытым конфликтам.</a:t>
            </a:r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216E5732-0C06-8D87-7FBD-AD6AD90A7B70}"/>
              </a:ext>
            </a:extLst>
          </p:cNvPr>
          <p:cNvSpPr/>
          <p:nvPr/>
        </p:nvSpPr>
        <p:spPr>
          <a:xfrm>
            <a:off x="685800" y="371856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Скругленный прямоугольник 4">
            <a:extLst>
              <a:ext uri="{FF2B5EF4-FFF2-40B4-BE49-F238E27FC236}">
                <a16:creationId xmlns:a16="http://schemas.microsoft.com/office/drawing/2014/main" id="{633D0EC1-0871-249E-A811-0C6794CC34BD}"/>
              </a:ext>
            </a:extLst>
          </p:cNvPr>
          <p:cNvSpPr txBox="1"/>
          <p:nvPr/>
        </p:nvSpPr>
        <p:spPr>
          <a:xfrm>
            <a:off x="1066800" y="3616960"/>
            <a:ext cx="61722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1995 году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хорватская армия провела операции по освобождению территории Сербской Краины.</a:t>
            </a:r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1ADFCF8B-ABAE-F4C7-56ED-A172B216850E}"/>
              </a:ext>
            </a:extLst>
          </p:cNvPr>
          <p:cNvSpPr/>
          <p:nvPr/>
        </p:nvSpPr>
        <p:spPr>
          <a:xfrm>
            <a:off x="685800" y="457708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 Скругленный прямоугольник 5">
            <a:extLst>
              <a:ext uri="{FF2B5EF4-FFF2-40B4-BE49-F238E27FC236}">
                <a16:creationId xmlns:a16="http://schemas.microsoft.com/office/drawing/2014/main" id="{6B63F3FA-3A22-B415-7470-3C2AC7E22A1C}"/>
              </a:ext>
            </a:extLst>
          </p:cNvPr>
          <p:cNvSpPr txBox="1"/>
          <p:nvPr/>
        </p:nvSpPr>
        <p:spPr>
          <a:xfrm>
            <a:off x="1066800" y="4475480"/>
            <a:ext cx="61722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Завершение конфликта стало возможным после подписания </a:t>
            </a:r>
            <a:r>
              <a:rPr lang="ru-RU" sz="1900" dirty="0" err="1">
                <a:solidFill>
                  <a:srgbClr val="F2E9D1"/>
                </a:solidFill>
                <a:latin typeface="Segoe UI" panose="020B0502040204020203" pitchFamily="34" charset="0"/>
              </a:rPr>
              <a:t>Эрдутского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и Дейтонских соглашений, которые ликвидировали конфликтные территории.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E398E34B-BB1F-F456-073F-8D3FD5B56C4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403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A46453D-50EC-A952-7B47-600E71FA8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53340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Босния и Герцеговина</a:t>
            </a:r>
          </a:p>
        </p:txBody>
      </p:sp>
      <p:pic>
        <p:nvPicPr>
          <p:cNvPr id="4" name="Sarajevo 1992" descr="Жители осаждённого Сараева у источника воды, 1992 г. Фото М. Евстафьева">
            <a:extLst>
              <a:ext uri="{FF2B5EF4-FFF2-40B4-BE49-F238E27FC236}">
                <a16:creationId xmlns:a16="http://schemas.microsoft.com/office/drawing/2014/main" id="{E89B9A17-3EFF-4C9E-8249-B2984743DC0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651000"/>
            <a:ext cx="5232400" cy="34544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300F8831-6153-8277-536E-83AC85123A2A}"/>
              </a:ext>
            </a:extLst>
          </p:cNvPr>
          <p:cNvCxnSpPr/>
          <p:nvPr/>
        </p:nvCxnSpPr>
        <p:spPr>
          <a:xfrm>
            <a:off x="736600" y="124663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0FEE77D6-AFEB-E2DA-CC07-0775696FA94A}"/>
              </a:ext>
            </a:extLst>
          </p:cNvPr>
          <p:cNvSpPr/>
          <p:nvPr/>
        </p:nvSpPr>
        <p:spPr>
          <a:xfrm>
            <a:off x="609600" y="120853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3">
            <a:extLst>
              <a:ext uri="{FF2B5EF4-FFF2-40B4-BE49-F238E27FC236}">
                <a16:creationId xmlns:a16="http://schemas.microsoft.com/office/drawing/2014/main" id="{371CBFBC-56C9-AF76-0776-019BB232DEA8}"/>
              </a:ext>
            </a:extLst>
          </p:cNvPr>
          <p:cNvSpPr txBox="1"/>
          <p:nvPr/>
        </p:nvSpPr>
        <p:spPr>
          <a:xfrm>
            <a:off x="609600" y="1703832"/>
            <a:ext cx="5334000" cy="27306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8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1995 году</a:t>
            </a:r>
            <a:r>
              <a:rPr lang="ru-RU" sz="2800" dirty="0">
                <a:solidFill>
                  <a:srgbClr val="F2E9D1"/>
                </a:solidFill>
                <a:latin typeface="Segoe UI Semibold" panose="020B0702040204020203" pitchFamily="34" charset="0"/>
              </a:rPr>
              <a:t> Босния и Герцеговина провозгласила независимость, что стало поворотным моментом в её истории. Однако это не избавило регион от насилия.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417BEFE6-E86C-6155-9D7A-04A5567AB6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87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AFC60A0-0F61-AD62-84C9-60D6A7E62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Косово и международные конфликты</a:t>
            </a:r>
          </a:p>
        </p:txBody>
      </p:sp>
      <p:pic>
        <p:nvPicPr>
          <p:cNvPr id="4" name="KFOR 1999" descr="Немецкие военнослужащие KFOR патрулируют юг Косова, лето 1999 г.">
            <a:extLst>
              <a:ext uri="{FF2B5EF4-FFF2-40B4-BE49-F238E27FC236}">
                <a16:creationId xmlns:a16="http://schemas.microsoft.com/office/drawing/2014/main" id="{43F2B0C6-5209-BE8A-06A1-8B6F9BCE70A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20800"/>
            <a:ext cx="3810000" cy="508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Num Trapezoid 2">
            <a:extLst>
              <a:ext uri="{FF2B5EF4-FFF2-40B4-BE49-F238E27FC236}">
                <a16:creationId xmlns:a16="http://schemas.microsoft.com/office/drawing/2014/main" id="{25FFF24B-8FF3-0D2C-665D-DA756DD7FD96}"/>
              </a:ext>
            </a:extLst>
          </p:cNvPr>
          <p:cNvSpPr txBox="1"/>
          <p:nvPr/>
        </p:nvSpPr>
        <p:spPr>
          <a:xfrm>
            <a:off x="609600" y="1219200"/>
            <a:ext cx="7112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1.</a:t>
            </a:r>
          </a:p>
        </p:txBody>
      </p:sp>
      <p:sp>
        <p:nvSpPr>
          <p:cNvPr id="6" name="Text Rectangle 7">
            <a:extLst>
              <a:ext uri="{FF2B5EF4-FFF2-40B4-BE49-F238E27FC236}">
                <a16:creationId xmlns:a16="http://schemas.microsoft.com/office/drawing/2014/main" id="{938D5BED-1F5F-3D72-D3DC-7CB98FD32934}"/>
              </a:ext>
            </a:extLst>
          </p:cNvPr>
          <p:cNvSpPr txBox="1"/>
          <p:nvPr/>
        </p:nvSpPr>
        <p:spPr>
          <a:xfrm>
            <a:off x="1397000" y="1270000"/>
            <a:ext cx="609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1999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Косово подверглось массированным бомбардировкам со стороны США и НАТО. Это знаменовало новый этап в сложных отношениях на Балканах.</a:t>
            </a:r>
          </a:p>
        </p:txBody>
      </p:sp>
      <p:sp>
        <p:nvSpPr>
          <p:cNvPr id="7" name="Num Trapezoid 3">
            <a:extLst>
              <a:ext uri="{FF2B5EF4-FFF2-40B4-BE49-F238E27FC236}">
                <a16:creationId xmlns:a16="http://schemas.microsoft.com/office/drawing/2014/main" id="{0893F884-FD1A-9873-8C9E-03D371FAFF64}"/>
              </a:ext>
            </a:extLst>
          </p:cNvPr>
          <p:cNvSpPr txBox="1"/>
          <p:nvPr/>
        </p:nvSpPr>
        <p:spPr>
          <a:xfrm>
            <a:off x="609600" y="2570480"/>
            <a:ext cx="7112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2.</a:t>
            </a:r>
          </a:p>
        </p:txBody>
      </p:sp>
      <p:sp>
        <p:nvSpPr>
          <p:cNvPr id="8" name="Text Rectangle 8">
            <a:extLst>
              <a:ext uri="{FF2B5EF4-FFF2-40B4-BE49-F238E27FC236}">
                <a16:creationId xmlns:a16="http://schemas.microsoft.com/office/drawing/2014/main" id="{0A329051-52D9-E20B-E952-6ABC1995D748}"/>
              </a:ext>
            </a:extLst>
          </p:cNvPr>
          <p:cNvSpPr txBox="1"/>
          <p:nvPr/>
        </p:nvSpPr>
        <p:spPr>
          <a:xfrm>
            <a:off x="1397000" y="2621280"/>
            <a:ext cx="6096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Режим Слободана Милошевича был свергнут, и в Косово были введены международные миротворческие силы. Это способствовало временной стабилизации.</a:t>
            </a:r>
          </a:p>
        </p:txBody>
      </p:sp>
      <p:sp>
        <p:nvSpPr>
          <p:cNvPr id="9" name="Num Trapezoid 4">
            <a:extLst>
              <a:ext uri="{FF2B5EF4-FFF2-40B4-BE49-F238E27FC236}">
                <a16:creationId xmlns:a16="http://schemas.microsoft.com/office/drawing/2014/main" id="{E24444FE-D4CB-2967-BFFD-34955BBA9F8B}"/>
              </a:ext>
            </a:extLst>
          </p:cNvPr>
          <p:cNvSpPr txBox="1"/>
          <p:nvPr/>
        </p:nvSpPr>
        <p:spPr>
          <a:xfrm>
            <a:off x="609600" y="3647440"/>
            <a:ext cx="7112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3.</a:t>
            </a:r>
          </a:p>
        </p:txBody>
      </p:sp>
      <p:sp>
        <p:nvSpPr>
          <p:cNvPr id="10" name="Text Rectangle 9">
            <a:extLst>
              <a:ext uri="{FF2B5EF4-FFF2-40B4-BE49-F238E27FC236}">
                <a16:creationId xmlns:a16="http://schemas.microsoft.com/office/drawing/2014/main" id="{FD0674AF-BC25-9B80-3AE7-8B49E435DC55}"/>
              </a:ext>
            </a:extLst>
          </p:cNvPr>
          <p:cNvSpPr txBox="1"/>
          <p:nvPr/>
        </p:nvSpPr>
        <p:spPr>
          <a:xfrm>
            <a:off x="1397000" y="3698240"/>
            <a:ext cx="6096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Военная операция НАТО привела к серьезным обострениям в российско-американских отношениях, что на международной арене породило новый виток напряженности.</a:t>
            </a:r>
          </a:p>
        </p:txBody>
      </p:sp>
      <p:sp>
        <p:nvSpPr>
          <p:cNvPr id="11" name="Num Trapezoid 5">
            <a:extLst>
              <a:ext uri="{FF2B5EF4-FFF2-40B4-BE49-F238E27FC236}">
                <a16:creationId xmlns:a16="http://schemas.microsoft.com/office/drawing/2014/main" id="{8DC1B4D7-8265-E9F8-1E8D-694121649478}"/>
              </a:ext>
            </a:extLst>
          </p:cNvPr>
          <p:cNvSpPr txBox="1"/>
          <p:nvPr/>
        </p:nvSpPr>
        <p:spPr>
          <a:xfrm>
            <a:off x="609600" y="4998720"/>
            <a:ext cx="7112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4.</a:t>
            </a:r>
          </a:p>
        </p:txBody>
      </p:sp>
      <p:sp>
        <p:nvSpPr>
          <p:cNvPr id="12" name="Text Rectangle 10">
            <a:extLst>
              <a:ext uri="{FF2B5EF4-FFF2-40B4-BE49-F238E27FC236}">
                <a16:creationId xmlns:a16="http://schemas.microsoft.com/office/drawing/2014/main" id="{8C914BA9-6837-D610-8AC1-76B063480284}"/>
              </a:ext>
            </a:extLst>
          </p:cNvPr>
          <p:cNvSpPr txBox="1"/>
          <p:nvPr/>
        </p:nvSpPr>
        <p:spPr>
          <a:xfrm>
            <a:off x="1397000" y="5049520"/>
            <a:ext cx="60960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2008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Косово провозгласило независимость. Вопрос признания Косово остался спорным, разделив мировое сообщество на два лагеря.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70A163EC-8694-F1DB-0263-09FBBC9F31E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8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476588C-D2E8-D22A-2A57-0CA29045C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Признание и непризнание Косово</a:t>
            </a:r>
          </a:p>
        </p:txBody>
      </p:sp>
      <p:pic>
        <p:nvPicPr>
          <p:cNvPr id="4" name="Pristina 2008" descr="Празднование провозглашения независимости в Приштине, февраль 2008 г.">
            <a:extLst>
              <a:ext uri="{FF2B5EF4-FFF2-40B4-BE49-F238E27FC236}">
                <a16:creationId xmlns:a16="http://schemas.microsoft.com/office/drawing/2014/main" id="{5C6E3A9B-B09C-D5E7-0099-2093B47F01C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5080000" cy="381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ar A">
            <a:extLst>
              <a:ext uri="{FF2B5EF4-FFF2-40B4-BE49-F238E27FC236}">
                <a16:creationId xmlns:a16="http://schemas.microsoft.com/office/drawing/2014/main" id="{AFE7FFBA-EA75-D6E9-8091-B6F98D18B8A4}"/>
              </a:ext>
            </a:extLst>
          </p:cNvPr>
          <p:cNvSpPr/>
          <p:nvPr/>
        </p:nvSpPr>
        <p:spPr>
          <a:xfrm>
            <a:off x="6096000" y="1625600"/>
            <a:ext cx="63500" cy="13970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Rectangle 3">
            <a:extLst>
              <a:ext uri="{FF2B5EF4-FFF2-40B4-BE49-F238E27FC236}">
                <a16:creationId xmlns:a16="http://schemas.microsoft.com/office/drawing/2014/main" id="{35655A92-AAF2-3B69-4D32-BD443C9E7453}"/>
              </a:ext>
            </a:extLst>
          </p:cNvPr>
          <p:cNvSpPr txBox="1"/>
          <p:nvPr/>
        </p:nvSpPr>
        <p:spPr>
          <a:xfrm>
            <a:off x="6350000" y="1574800"/>
            <a:ext cx="5232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После провозглашения независимости в 2008 году, большинство западных стран признали Косово как независимое государство.</a:t>
            </a:r>
          </a:p>
        </p:txBody>
      </p:sp>
      <p:sp>
        <p:nvSpPr>
          <p:cNvPr id="7" name="Bar B">
            <a:extLst>
              <a:ext uri="{FF2B5EF4-FFF2-40B4-BE49-F238E27FC236}">
                <a16:creationId xmlns:a16="http://schemas.microsoft.com/office/drawing/2014/main" id="{ED63030B-30F3-D147-3B99-BAB61810EE6B}"/>
              </a:ext>
            </a:extLst>
          </p:cNvPr>
          <p:cNvSpPr/>
          <p:nvPr/>
        </p:nvSpPr>
        <p:spPr>
          <a:xfrm>
            <a:off x="6096000" y="3398520"/>
            <a:ext cx="63500" cy="17780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4">
            <a:extLst>
              <a:ext uri="{FF2B5EF4-FFF2-40B4-BE49-F238E27FC236}">
                <a16:creationId xmlns:a16="http://schemas.microsoft.com/office/drawing/2014/main" id="{D07F889B-8C6A-220E-381C-41A339100042}"/>
              </a:ext>
            </a:extLst>
          </p:cNvPr>
          <p:cNvSpPr txBox="1"/>
          <p:nvPr/>
        </p:nvSpPr>
        <p:spPr>
          <a:xfrm>
            <a:off x="6350000" y="3347720"/>
            <a:ext cx="5232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В то же время </a:t>
            </a:r>
            <a:r>
              <a:rPr lang="ru-RU" sz="2200" dirty="0">
                <a:solidFill>
                  <a:srgbClr val="D9696B"/>
                </a:solidFill>
                <a:latin typeface="Segoe UI Semibold" panose="020B0702040204020203" pitchFamily="34" charset="0"/>
              </a:rPr>
              <a:t>Сербия, Россия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и ряд других стран отказались признать независимость Косово, что создало новый виток политической нестабильности в регионе.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71B3BD03-5474-EE1F-CAB6-4AFB4127C3C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101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CFDEF86-A0BF-718A-1D54-387DA5F75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3.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Военные интервенции НАТО</a:t>
            </a:r>
          </a:p>
        </p:txBody>
      </p:sp>
      <p:pic>
        <p:nvPicPr>
          <p:cNvPr id="4" name="Firdos Square 2003" descr="Снос статуи Саддама Хусейна на площади Фирдоус в Багдаде, 9 апреля 2003 г. Корпус морской пехоты США">
            <a:extLst>
              <a:ext uri="{FF2B5EF4-FFF2-40B4-BE49-F238E27FC236}">
                <a16:creationId xmlns:a16="http://schemas.microsoft.com/office/drawing/2014/main" id="{F4D34C01-15FC-0E27-EC1A-DFE4AA58945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72DDBAF9-CD83-BEF6-023F-5031C892F62B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81C31117-83A7-066A-5093-1018EAF378DA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53471BC9-96D8-DCC0-E28E-ADA5094A40B6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C44CA1BE-7AB2-ED6C-37FD-B8A6ECE080A8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6C48D610-51B3-251C-1AD6-A88650AFCE97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77DDE672-D0E8-7148-03FE-337B3966A1F3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1E3BABA0-1E93-5D0A-4020-287A92A8719F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693D4BA-EC0D-C686-8349-0FDF13E92387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A1D084BB-C225-1043-9065-D562FEC9AEA3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AA0AC71A-ABFF-D5A8-3C0A-685BF5C97E72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EE02C24-0697-BD6A-8E92-3C47400DED59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D24085DE-96B6-4CA9-254E-99D3581BEA13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76B1BAA-537E-267A-9EDC-47271F810649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E21472DA-7E1F-CA95-2621-FA7940E7A843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1273BE33-2765-640A-0DFF-1DF392812034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EA095F7E-3A3B-1A43-4987-4358AFF06F88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8E7486FE-BA82-A5A7-9C47-B16B1E19D98F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8BC52D05-40DB-1172-D82B-077239E8D6A3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E2C0983-77DB-0548-1C6F-1247D4B44A4C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3A0354D9-9077-A7EA-BC47-199EE6D90BA1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ECA15DCF-303D-0723-1CF7-FFE0AC143D23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FB51911F-3CCF-4E9C-1E2F-A19FDF8B514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98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elgrade General Staff building" descr="Здание Генерального штаба в Белграде, разрушенное при бомбардировках НАТО в 1999 г. (снимок 2002 г.)">
            <a:extLst>
              <a:ext uri="{FF2B5EF4-FFF2-40B4-BE49-F238E27FC236}">
                <a16:creationId xmlns:a16="http://schemas.microsoft.com/office/drawing/2014/main" id="{A399A509-1A17-60EB-FC1E-94F8D6A3201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5334000" cy="40005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Accent rule">
            <a:extLst>
              <a:ext uri="{FF2B5EF4-FFF2-40B4-BE49-F238E27FC236}">
                <a16:creationId xmlns:a16="http://schemas.microsoft.com/office/drawing/2014/main" id="{89E25767-1A70-4A62-B699-5CA8E1372751}"/>
              </a:ext>
            </a:extLst>
          </p:cNvPr>
          <p:cNvCxnSpPr/>
          <p:nvPr/>
        </p:nvCxnSpPr>
        <p:spPr>
          <a:xfrm>
            <a:off x="6604000" y="2159000"/>
            <a:ext cx="0" cy="2667000"/>
          </a:xfrm>
          <a:prstGeom prst="line">
            <a:avLst/>
          </a:prstGeom>
          <a:ln w="25400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Rectangle 2">
            <a:extLst>
              <a:ext uri="{FF2B5EF4-FFF2-40B4-BE49-F238E27FC236}">
                <a16:creationId xmlns:a16="http://schemas.microsoft.com/office/drawing/2014/main" id="{05776DF8-0598-4873-AF84-18BF02006619}"/>
              </a:ext>
            </a:extLst>
          </p:cNvPr>
          <p:cNvSpPr txBox="1"/>
          <p:nvPr/>
        </p:nvSpPr>
        <p:spPr>
          <a:xfrm>
            <a:off x="6908800" y="2159000"/>
            <a:ext cx="4673600" cy="20670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3200" dirty="0">
                <a:solidFill>
                  <a:srgbClr val="E9BD73"/>
                </a:solidFill>
                <a:latin typeface="Segoe UI Semibold" panose="020B0702040204020203" pitchFamily="34" charset="0"/>
              </a:rPr>
              <a:t>Военные интервенции НАТО</a:t>
            </a:r>
            <a:r>
              <a:rPr lang="ru-RU" sz="3200" dirty="0">
                <a:solidFill>
                  <a:srgbClr val="F2E9D1"/>
                </a:solidFill>
                <a:latin typeface="Segoe UI Semibold" panose="020B0702040204020203" pitchFamily="34" charset="0"/>
              </a:rPr>
              <a:t> оставили неизгладимый след в истории.</a:t>
            </a:r>
          </a:p>
        </p:txBody>
      </p:sp>
      <p:sp>
        <p:nvSpPr>
          <p:cNvPr id="7" name="Signature 100ballnik.com">
            <a:extLst>
              <a:ext uri="{FF2B5EF4-FFF2-40B4-BE49-F238E27FC236}">
                <a16:creationId xmlns:a16="http://schemas.microsoft.com/office/drawing/2014/main" id="{7C17C307-6A78-3450-C541-ABCF378584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49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6C5F2C9-F174-4D3C-7953-778093208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47669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Афганистан: от вторжения до вывода войск</a:t>
            </a:r>
          </a:p>
        </p:txBody>
      </p:sp>
      <p:pic>
        <p:nvPicPr>
          <p:cNvPr id="4" name="Afghanistan 2001" descr="Американский спецназ в Афганистане, 2001 г. Министерство обороны США">
            <a:extLst>
              <a:ext uri="{FF2B5EF4-FFF2-40B4-BE49-F238E27FC236}">
                <a16:creationId xmlns:a16="http://schemas.microsoft.com/office/drawing/2014/main" id="{8C5E56AD-9BA1-4649-2CE1-92591E918CE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4191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Kabul 2021" descr="Эвакуация из аэропорта Кабула, 19 августа 2021 г. Министерство обороны США">
            <a:extLst>
              <a:ext uri="{FF2B5EF4-FFF2-40B4-BE49-F238E27FC236}">
                <a16:creationId xmlns:a16="http://schemas.microsoft.com/office/drawing/2014/main" id="{4A754BF8-421A-175C-7018-19A2D986D6A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64000"/>
            <a:ext cx="4191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Bar 0">
            <a:extLst>
              <a:ext uri="{FF2B5EF4-FFF2-40B4-BE49-F238E27FC236}">
                <a16:creationId xmlns:a16="http://schemas.microsoft.com/office/drawing/2014/main" id="{03FEFA1E-77A8-F69E-13F1-3301DA8D173A}"/>
              </a:ext>
            </a:extLst>
          </p:cNvPr>
          <p:cNvSpPr/>
          <p:nvPr/>
        </p:nvSpPr>
        <p:spPr>
          <a:xfrm>
            <a:off x="5207000" y="1371600"/>
            <a:ext cx="63500" cy="4572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tage 0">
            <a:extLst>
              <a:ext uri="{FF2B5EF4-FFF2-40B4-BE49-F238E27FC236}">
                <a16:creationId xmlns:a16="http://schemas.microsoft.com/office/drawing/2014/main" id="{C9935F7F-7F7B-85C0-61D7-623E16F786A9}"/>
              </a:ext>
            </a:extLst>
          </p:cNvPr>
          <p:cNvSpPr txBox="1"/>
          <p:nvPr/>
        </p:nvSpPr>
        <p:spPr>
          <a:xfrm>
            <a:off x="5435600" y="1320800"/>
            <a:ext cx="6146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2001 г: начало операции США</a:t>
            </a:r>
          </a:p>
        </p:txBody>
      </p:sp>
      <p:sp>
        <p:nvSpPr>
          <p:cNvPr id="9" name="Stage text 0">
            <a:extLst>
              <a:ext uri="{FF2B5EF4-FFF2-40B4-BE49-F238E27FC236}">
                <a16:creationId xmlns:a16="http://schemas.microsoft.com/office/drawing/2014/main" id="{4C89AA4C-305A-8465-9B71-FF654E0CA7BF}"/>
              </a:ext>
            </a:extLst>
          </p:cNvPr>
          <p:cNvSpPr txBox="1"/>
          <p:nvPr/>
        </p:nvSpPr>
        <p:spPr>
          <a:xfrm>
            <a:off x="5435600" y="1717040"/>
            <a:ext cx="6146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США начали военную операцию против Талибана, что привело к активизации гражданской войны и напряжению в регионе.</a:t>
            </a:r>
          </a:p>
        </p:txBody>
      </p:sp>
      <p:sp>
        <p:nvSpPr>
          <p:cNvPr id="10" name="Bar 1">
            <a:extLst>
              <a:ext uri="{FF2B5EF4-FFF2-40B4-BE49-F238E27FC236}">
                <a16:creationId xmlns:a16="http://schemas.microsoft.com/office/drawing/2014/main" id="{27CE3BBC-3798-5B2E-1DDE-134EEF4516C1}"/>
              </a:ext>
            </a:extLst>
          </p:cNvPr>
          <p:cNvSpPr/>
          <p:nvPr/>
        </p:nvSpPr>
        <p:spPr>
          <a:xfrm>
            <a:off x="5207000" y="2895600"/>
            <a:ext cx="63500" cy="4572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age 1">
            <a:extLst>
              <a:ext uri="{FF2B5EF4-FFF2-40B4-BE49-F238E27FC236}">
                <a16:creationId xmlns:a16="http://schemas.microsoft.com/office/drawing/2014/main" id="{3E855062-CB1F-30C5-249A-DF0971434DB1}"/>
              </a:ext>
            </a:extLst>
          </p:cNvPr>
          <p:cNvSpPr txBox="1"/>
          <p:nvPr/>
        </p:nvSpPr>
        <p:spPr>
          <a:xfrm>
            <a:off x="5435600" y="2844800"/>
            <a:ext cx="61468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D9696B"/>
                </a:solidFill>
                <a:latin typeface="Bahnschrift SemiBold" panose="020B0502040204020203" pitchFamily="34" charset="0"/>
              </a:rPr>
              <a:t>2021 г: возвращение запрещенного в России движения «Талибан»</a:t>
            </a:r>
          </a:p>
        </p:txBody>
      </p:sp>
      <p:sp>
        <p:nvSpPr>
          <p:cNvPr id="12" name="Stage text 1">
            <a:extLst>
              <a:ext uri="{FF2B5EF4-FFF2-40B4-BE49-F238E27FC236}">
                <a16:creationId xmlns:a16="http://schemas.microsoft.com/office/drawing/2014/main" id="{B3307872-4155-75A3-727D-4484AE8062D9}"/>
              </a:ext>
            </a:extLst>
          </p:cNvPr>
          <p:cNvSpPr txBox="1"/>
          <p:nvPr/>
        </p:nvSpPr>
        <p:spPr>
          <a:xfrm>
            <a:off x="5435600" y="3561080"/>
            <a:ext cx="61468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Запрещенное в России движение «Талибан» вернулся к власти после ухода американских войск из Афганистана, создавая новые вызовы.</a:t>
            </a:r>
          </a:p>
        </p:txBody>
      </p:sp>
      <p:sp>
        <p:nvSpPr>
          <p:cNvPr id="13" name="Bar 2">
            <a:extLst>
              <a:ext uri="{FF2B5EF4-FFF2-40B4-BE49-F238E27FC236}">
                <a16:creationId xmlns:a16="http://schemas.microsoft.com/office/drawing/2014/main" id="{770C4498-B0F9-7F56-E2E1-F251EDF6A534}"/>
              </a:ext>
            </a:extLst>
          </p:cNvPr>
          <p:cNvSpPr/>
          <p:nvPr/>
        </p:nvSpPr>
        <p:spPr>
          <a:xfrm>
            <a:off x="5207000" y="4739640"/>
            <a:ext cx="63500" cy="457200"/>
          </a:xfrm>
          <a:prstGeom prst="rect">
            <a:avLst/>
          </a:prstGeom>
          <a:solidFill>
            <a:srgbClr val="A9BDB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age 2">
            <a:extLst>
              <a:ext uri="{FF2B5EF4-FFF2-40B4-BE49-F238E27FC236}">
                <a16:creationId xmlns:a16="http://schemas.microsoft.com/office/drawing/2014/main" id="{72BE8668-CE9D-4CE9-0443-FE5EC75928D6}"/>
              </a:ext>
            </a:extLst>
          </p:cNvPr>
          <p:cNvSpPr txBox="1"/>
          <p:nvPr/>
        </p:nvSpPr>
        <p:spPr>
          <a:xfrm>
            <a:off x="5435600" y="4688840"/>
            <a:ext cx="61468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A9BDB0"/>
                </a:solidFill>
                <a:latin typeface="Bahnschrift SemiBold" panose="020B0502040204020203" pitchFamily="34" charset="0"/>
              </a:rPr>
              <a:t>Социально-экономический кризис</a:t>
            </a:r>
          </a:p>
        </p:txBody>
      </p:sp>
      <p:sp>
        <p:nvSpPr>
          <p:cNvPr id="15" name="Stage text 2">
            <a:extLst>
              <a:ext uri="{FF2B5EF4-FFF2-40B4-BE49-F238E27FC236}">
                <a16:creationId xmlns:a16="http://schemas.microsoft.com/office/drawing/2014/main" id="{CA0BBE0A-9B49-8505-CC81-A85D27CBF4F6}"/>
              </a:ext>
            </a:extLst>
          </p:cNvPr>
          <p:cNvSpPr txBox="1"/>
          <p:nvPr/>
        </p:nvSpPr>
        <p:spPr>
          <a:xfrm>
            <a:off x="5435600" y="5085080"/>
            <a:ext cx="61468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За время интервенции ситуация в стране ухудшилась, и экономическая нестабильность возросла.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EBE3C92D-1EA6-022F-852F-9C078C8272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902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EBC606F-A687-0E44-BAA5-3E9E9B50C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Вторжение в Ирак: последствия и критика</a:t>
            </a:r>
          </a:p>
        </p:txBody>
      </p:sp>
      <p:pic>
        <p:nvPicPr>
          <p:cNvPr id="4" name="Powell UN 2003" descr="Госсекретарь США К. Пауэлл на заседании Совета Безопасности ООН, 5 февраля 2003 г.">
            <a:extLst>
              <a:ext uri="{FF2B5EF4-FFF2-40B4-BE49-F238E27FC236}">
                <a16:creationId xmlns:a16="http://schemas.microsoft.com/office/drawing/2014/main" id="{C15128E5-ED1F-F81C-5604-F5C9F1F415F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2286000"/>
            <a:ext cx="3251200" cy="22098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lock bar">
            <a:extLst>
              <a:ext uri="{FF2B5EF4-FFF2-40B4-BE49-F238E27FC236}">
                <a16:creationId xmlns:a16="http://schemas.microsoft.com/office/drawing/2014/main" id="{263E7249-1834-F96D-360E-37952AA82C0C}"/>
              </a:ext>
            </a:extLst>
          </p:cNvPr>
          <p:cNvSpPr/>
          <p:nvPr/>
        </p:nvSpPr>
        <p:spPr>
          <a:xfrm>
            <a:off x="609600" y="1320800"/>
            <a:ext cx="33274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TextBox 25">
            <a:extLst>
              <a:ext uri="{FF2B5EF4-FFF2-40B4-BE49-F238E27FC236}">
                <a16:creationId xmlns:a16="http://schemas.microsoft.com/office/drawing/2014/main" id="{AB85DC82-771F-9D21-64A8-325AA248EF3D}"/>
              </a:ext>
            </a:extLst>
          </p:cNvPr>
          <p:cNvSpPr txBox="1"/>
          <p:nvPr/>
        </p:nvSpPr>
        <p:spPr>
          <a:xfrm>
            <a:off x="609600" y="1473200"/>
            <a:ext cx="33274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2003 году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США и союзники вторглись в Ирак, обвиняя Хусейна в связях с террористами.</a:t>
            </a:r>
          </a:p>
        </p:txBody>
      </p:sp>
      <p:sp>
        <p:nvSpPr>
          <p:cNvPr id="7" name="Block bar">
            <a:extLst>
              <a:ext uri="{FF2B5EF4-FFF2-40B4-BE49-F238E27FC236}">
                <a16:creationId xmlns:a16="http://schemas.microsoft.com/office/drawing/2014/main" id="{8CDDEE7A-6785-ED06-6A12-7936CEE1E486}"/>
              </a:ext>
            </a:extLst>
          </p:cNvPr>
          <p:cNvSpPr/>
          <p:nvPr/>
        </p:nvSpPr>
        <p:spPr>
          <a:xfrm>
            <a:off x="8255000" y="1320800"/>
            <a:ext cx="3327400" cy="508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TextBox 26">
            <a:extLst>
              <a:ext uri="{FF2B5EF4-FFF2-40B4-BE49-F238E27FC236}">
                <a16:creationId xmlns:a16="http://schemas.microsoft.com/office/drawing/2014/main" id="{77CF94E3-97DA-C2B4-1189-86D78A55FE06}"/>
              </a:ext>
            </a:extLst>
          </p:cNvPr>
          <p:cNvSpPr txBox="1"/>
          <p:nvPr/>
        </p:nvSpPr>
        <p:spPr>
          <a:xfrm>
            <a:off x="8255000" y="1473200"/>
            <a:ext cx="33274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Операция проходила без одобрения ООН, вызвав разногласия среди мировых держав.</a:t>
            </a:r>
          </a:p>
        </p:txBody>
      </p:sp>
      <p:sp>
        <p:nvSpPr>
          <p:cNvPr id="9" name="Block bar">
            <a:extLst>
              <a:ext uri="{FF2B5EF4-FFF2-40B4-BE49-F238E27FC236}">
                <a16:creationId xmlns:a16="http://schemas.microsoft.com/office/drawing/2014/main" id="{BF1DA825-6902-B250-D9ED-C8F991D521B1}"/>
              </a:ext>
            </a:extLst>
          </p:cNvPr>
          <p:cNvSpPr/>
          <p:nvPr/>
        </p:nvSpPr>
        <p:spPr>
          <a:xfrm>
            <a:off x="609600" y="4191000"/>
            <a:ext cx="3327400" cy="508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TextBox 31">
            <a:extLst>
              <a:ext uri="{FF2B5EF4-FFF2-40B4-BE49-F238E27FC236}">
                <a16:creationId xmlns:a16="http://schemas.microsoft.com/office/drawing/2014/main" id="{C750B730-DA5A-EB7B-A1A8-70AAD12D1D4A}"/>
              </a:ext>
            </a:extLst>
          </p:cNvPr>
          <p:cNvSpPr txBox="1"/>
          <p:nvPr/>
        </p:nvSpPr>
        <p:spPr>
          <a:xfrm>
            <a:off x="609600" y="4343400"/>
            <a:ext cx="3327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В результате, боевые действия привели к массовым человеческим потерям и разрушению культурных памятников.</a:t>
            </a:r>
          </a:p>
        </p:txBody>
      </p:sp>
      <p:sp>
        <p:nvSpPr>
          <p:cNvPr id="11" name="Block bar">
            <a:extLst>
              <a:ext uri="{FF2B5EF4-FFF2-40B4-BE49-F238E27FC236}">
                <a16:creationId xmlns:a16="http://schemas.microsoft.com/office/drawing/2014/main" id="{3F8E1608-0F64-9719-F96E-7CEDC28210D3}"/>
              </a:ext>
            </a:extLst>
          </p:cNvPr>
          <p:cNvSpPr/>
          <p:nvPr/>
        </p:nvSpPr>
        <p:spPr>
          <a:xfrm>
            <a:off x="8255000" y="4191000"/>
            <a:ext cx="3327400" cy="508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TextBox 27">
            <a:extLst>
              <a:ext uri="{FF2B5EF4-FFF2-40B4-BE49-F238E27FC236}">
                <a16:creationId xmlns:a16="http://schemas.microsoft.com/office/drawing/2014/main" id="{74627A5E-53FE-06C7-6940-85BD7F47D234}"/>
              </a:ext>
            </a:extLst>
          </p:cNvPr>
          <p:cNvSpPr txBox="1"/>
          <p:nvPr/>
        </p:nvSpPr>
        <p:spPr>
          <a:xfrm>
            <a:off x="8255000" y="4343400"/>
            <a:ext cx="33274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Россия, Франция и Германия решительно осудили вторжение.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E6F4FA76-BC1D-539D-FF79-D61162E557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292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A7F06CD-4F58-064E-2453-C50F1C25C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Ливийская гражданская война и роль НАТО</a:t>
            </a:r>
          </a:p>
        </p:txBody>
      </p:sp>
      <p:pic>
        <p:nvPicPr>
          <p:cNvPr id="4" name="Benghazi 2011" descr="Акция протеста в Бенгази, 2011 г.">
            <a:extLst>
              <a:ext uri="{FF2B5EF4-FFF2-40B4-BE49-F238E27FC236}">
                <a16:creationId xmlns:a16="http://schemas.microsoft.com/office/drawing/2014/main" id="{A437773F-A360-4985-3078-AB1B50FC01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889000"/>
            <a:ext cx="5080000" cy="5461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5" name="Card 0">
            <a:extLst>
              <a:ext uri="{FF2B5EF4-FFF2-40B4-BE49-F238E27FC236}">
                <a16:creationId xmlns:a16="http://schemas.microsoft.com/office/drawing/2014/main" id="{FC9863D4-3AEB-5C5A-3624-90236FE050F8}"/>
              </a:ext>
            </a:extLst>
          </p:cNvPr>
          <p:cNvSpPr/>
          <p:nvPr/>
        </p:nvSpPr>
        <p:spPr>
          <a:xfrm>
            <a:off x="609600" y="1346200"/>
            <a:ext cx="6350000" cy="88392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Выноска со стрелкой вниз 5">
            <a:extLst>
              <a:ext uri="{FF2B5EF4-FFF2-40B4-BE49-F238E27FC236}">
                <a16:creationId xmlns:a16="http://schemas.microsoft.com/office/drawing/2014/main" id="{6D4D9F93-C720-1759-2397-CCAEB6CD461E}"/>
              </a:ext>
            </a:extLst>
          </p:cNvPr>
          <p:cNvSpPr txBox="1"/>
          <p:nvPr/>
        </p:nvSpPr>
        <p:spPr>
          <a:xfrm>
            <a:off x="838200" y="1498600"/>
            <a:ext cx="5892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2011 году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НАТО вмешалось в ливийский конфликт, поддержав оппозиционные силы.</a:t>
            </a:r>
          </a:p>
        </p:txBody>
      </p:sp>
      <p:cxnSp>
        <p:nvCxnSpPr>
          <p:cNvPr id="7" name="Arrow">
            <a:extLst>
              <a:ext uri="{FF2B5EF4-FFF2-40B4-BE49-F238E27FC236}">
                <a16:creationId xmlns:a16="http://schemas.microsoft.com/office/drawing/2014/main" id="{99DF10D1-0DDB-59A2-4B2B-4E228604CDC5}"/>
              </a:ext>
            </a:extLst>
          </p:cNvPr>
          <p:cNvCxnSpPr/>
          <p:nvPr/>
        </p:nvCxnSpPr>
        <p:spPr>
          <a:xfrm>
            <a:off x="3784600" y="2255520"/>
            <a:ext cx="0" cy="254000"/>
          </a:xfrm>
          <a:prstGeom prst="line">
            <a:avLst/>
          </a:prstGeom>
          <a:ln w="2222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ard 1">
            <a:extLst>
              <a:ext uri="{FF2B5EF4-FFF2-40B4-BE49-F238E27FC236}">
                <a16:creationId xmlns:a16="http://schemas.microsoft.com/office/drawing/2014/main" id="{C15198DF-1670-FAC3-3C21-22C7F845510C}"/>
              </a:ext>
            </a:extLst>
          </p:cNvPr>
          <p:cNvSpPr/>
          <p:nvPr/>
        </p:nvSpPr>
        <p:spPr>
          <a:xfrm>
            <a:off x="609600" y="2636520"/>
            <a:ext cx="6350000" cy="88392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Выноска со стрелкой вниз 6">
            <a:extLst>
              <a:ext uri="{FF2B5EF4-FFF2-40B4-BE49-F238E27FC236}">
                <a16:creationId xmlns:a16="http://schemas.microsoft.com/office/drawing/2014/main" id="{F152E2D1-10E0-56EC-8615-5A8706DEBA04}"/>
              </a:ext>
            </a:extLst>
          </p:cNvPr>
          <p:cNvSpPr txBox="1"/>
          <p:nvPr/>
        </p:nvSpPr>
        <p:spPr>
          <a:xfrm>
            <a:off x="838200" y="2788920"/>
            <a:ext cx="5892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Интервенция была начата в рамках резолюции ООН, однако её проведение вызвало критику.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ED402E29-CC1D-A97D-A010-F85A88B191E2}"/>
              </a:ext>
            </a:extLst>
          </p:cNvPr>
          <p:cNvCxnSpPr/>
          <p:nvPr/>
        </p:nvCxnSpPr>
        <p:spPr>
          <a:xfrm>
            <a:off x="3784600" y="3545840"/>
            <a:ext cx="0" cy="254000"/>
          </a:xfrm>
          <a:prstGeom prst="line">
            <a:avLst/>
          </a:prstGeom>
          <a:ln w="22225">
            <a:solidFill>
              <a:srgbClr val="E9BD7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rd 2">
            <a:extLst>
              <a:ext uri="{FF2B5EF4-FFF2-40B4-BE49-F238E27FC236}">
                <a16:creationId xmlns:a16="http://schemas.microsoft.com/office/drawing/2014/main" id="{757259F7-32F5-3819-6ACE-138F034200DE}"/>
              </a:ext>
            </a:extLst>
          </p:cNvPr>
          <p:cNvSpPr/>
          <p:nvPr/>
        </p:nvSpPr>
        <p:spPr>
          <a:xfrm>
            <a:off x="609600" y="3926840"/>
            <a:ext cx="6350000" cy="1463040"/>
          </a:xfrm>
          <a:prstGeom prst="roundRect">
            <a:avLst>
              <a:gd name="adj" fmla="val 6000"/>
            </a:avLst>
          </a:prstGeom>
          <a:solidFill>
            <a:srgbClr val="1B3150"/>
          </a:solidFill>
          <a:ln w="9525">
            <a:solidFill>
              <a:srgbClr val="D969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Rectangle 7">
            <a:extLst>
              <a:ext uri="{FF2B5EF4-FFF2-40B4-BE49-F238E27FC236}">
                <a16:creationId xmlns:a16="http://schemas.microsoft.com/office/drawing/2014/main" id="{CB0991F3-94F8-2067-7391-D2533CD29816}"/>
              </a:ext>
            </a:extLst>
          </p:cNvPr>
          <p:cNvSpPr txBox="1"/>
          <p:nvPr/>
        </p:nvSpPr>
        <p:spPr>
          <a:xfrm>
            <a:off x="838200" y="4079240"/>
            <a:ext cx="58928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Результатом стало убийство действующего руководителя государства Каддафи и усиление гражданской войны, ведущее к фрагментации Ливии и ухудшению безопасности в регионе.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612522F-4A45-76F1-3A73-B49BD7DFFA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738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EAA8167-2121-E6E0-8FE8-13E2C36E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6858000" cy="953389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Сирия: от интервенции к новой реальности</a:t>
            </a:r>
          </a:p>
        </p:txBody>
      </p:sp>
      <p:pic>
        <p:nvPicPr>
          <p:cNvPr id="4" name="Russian aircraft Latakia" descr="Российские военные самолёты на аэродроме Хмеймим (Латакия, Сирия)">
            <a:extLst>
              <a:ext uri="{FF2B5EF4-FFF2-40B4-BE49-F238E27FC236}">
                <a16:creationId xmlns:a16="http://schemas.microsoft.com/office/drawing/2014/main" id="{2EC48523-2900-D650-0C70-AE8A2FE2AB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304800"/>
            <a:ext cx="3810000" cy="254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olumn bar">
            <a:extLst>
              <a:ext uri="{FF2B5EF4-FFF2-40B4-BE49-F238E27FC236}">
                <a16:creationId xmlns:a16="http://schemas.microsoft.com/office/drawing/2014/main" id="{CA1399CC-D8D5-DEAA-704C-32136F9EA958}"/>
              </a:ext>
            </a:extLst>
          </p:cNvPr>
          <p:cNvSpPr/>
          <p:nvPr/>
        </p:nvSpPr>
        <p:spPr>
          <a:xfrm>
            <a:off x="609600" y="3200400"/>
            <a:ext cx="2590800" cy="508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Полилиния 8">
            <a:extLst>
              <a:ext uri="{FF2B5EF4-FFF2-40B4-BE49-F238E27FC236}">
                <a16:creationId xmlns:a16="http://schemas.microsoft.com/office/drawing/2014/main" id="{07008186-D5C3-4E9D-B177-81B63EC06EF0}"/>
              </a:ext>
            </a:extLst>
          </p:cNvPr>
          <p:cNvSpPr txBox="1"/>
          <p:nvPr/>
        </p:nvSpPr>
        <p:spPr>
          <a:xfrm>
            <a:off x="609600" y="3327400"/>
            <a:ext cx="2590800" cy="21920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8FB8DE"/>
                </a:solidFill>
                <a:latin typeface="Bahnschrift SemiBold" panose="020B0502040204020203" pitchFamily="34" charset="0"/>
              </a:rPr>
              <a:t>2014 г: НАЧАЛО ИНТЕРВЕНЦИИ США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США и союзники нарушили международное право, начав военные действия в Сирии. Официально цель заключалась в борьбе с террористической организацией .</a:t>
            </a:r>
          </a:p>
        </p:txBody>
      </p:sp>
      <p:sp>
        <p:nvSpPr>
          <p:cNvPr id="7" name="Column bar">
            <a:extLst>
              <a:ext uri="{FF2B5EF4-FFF2-40B4-BE49-F238E27FC236}">
                <a16:creationId xmlns:a16="http://schemas.microsoft.com/office/drawing/2014/main" id="{8731D2DD-8F41-E3BC-13D1-2ED0361FCBE6}"/>
              </a:ext>
            </a:extLst>
          </p:cNvPr>
          <p:cNvSpPr/>
          <p:nvPr/>
        </p:nvSpPr>
        <p:spPr>
          <a:xfrm>
            <a:off x="3429000" y="3200400"/>
            <a:ext cx="2590800" cy="50800"/>
          </a:xfrm>
          <a:prstGeom prst="rect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Полилиния 10">
            <a:extLst>
              <a:ext uri="{FF2B5EF4-FFF2-40B4-BE49-F238E27FC236}">
                <a16:creationId xmlns:a16="http://schemas.microsoft.com/office/drawing/2014/main" id="{A15B1F78-8895-1864-6AEE-ADF24B4B8545}"/>
              </a:ext>
            </a:extLst>
          </p:cNvPr>
          <p:cNvSpPr txBox="1"/>
          <p:nvPr/>
        </p:nvSpPr>
        <p:spPr>
          <a:xfrm>
            <a:off x="3429000" y="3327400"/>
            <a:ext cx="2590800" cy="24358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8FB8DE"/>
                </a:solidFill>
                <a:latin typeface="Bahnschrift SemiBold" panose="020B0502040204020203" pitchFamily="34" charset="0"/>
              </a:rPr>
              <a:t>БОРЬБА С ТЕРРОРИСТИЧЕСКОЙ ОРГАНИЗАЦИЕЙ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Хотя официально операция направлялась против   террористической организацией, одной из целей было свержение законной власти Башара Асада.</a:t>
            </a:r>
          </a:p>
        </p:txBody>
      </p:sp>
      <p:sp>
        <p:nvSpPr>
          <p:cNvPr id="9" name="Column bar">
            <a:extLst>
              <a:ext uri="{FF2B5EF4-FFF2-40B4-BE49-F238E27FC236}">
                <a16:creationId xmlns:a16="http://schemas.microsoft.com/office/drawing/2014/main" id="{9BE600F4-7BBE-F03F-FC39-61FAF2EAE07F}"/>
              </a:ext>
            </a:extLst>
          </p:cNvPr>
          <p:cNvSpPr/>
          <p:nvPr/>
        </p:nvSpPr>
        <p:spPr>
          <a:xfrm>
            <a:off x="6248400" y="3200400"/>
            <a:ext cx="2590800" cy="508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Полилиния 12">
            <a:extLst>
              <a:ext uri="{FF2B5EF4-FFF2-40B4-BE49-F238E27FC236}">
                <a16:creationId xmlns:a16="http://schemas.microsoft.com/office/drawing/2014/main" id="{B2392C71-F6D1-535A-92C5-46289AFB3178}"/>
              </a:ext>
            </a:extLst>
          </p:cNvPr>
          <p:cNvSpPr txBox="1"/>
          <p:nvPr/>
        </p:nvSpPr>
        <p:spPr>
          <a:xfrm>
            <a:off x="6248400" y="3327400"/>
            <a:ext cx="2590800" cy="1711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РОЛЬ РОССИИ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 2015 года Россия активно препятствует конфликтам, изменяя баланс сил и поддерживая правительство Асада в его борьбе.</a:t>
            </a:r>
          </a:p>
        </p:txBody>
      </p:sp>
      <p:sp>
        <p:nvSpPr>
          <p:cNvPr id="11" name="Column bar">
            <a:extLst>
              <a:ext uri="{FF2B5EF4-FFF2-40B4-BE49-F238E27FC236}">
                <a16:creationId xmlns:a16="http://schemas.microsoft.com/office/drawing/2014/main" id="{3B060F87-BC7F-7F13-3C46-EA57EDB381CA}"/>
              </a:ext>
            </a:extLst>
          </p:cNvPr>
          <p:cNvSpPr/>
          <p:nvPr/>
        </p:nvSpPr>
        <p:spPr>
          <a:xfrm>
            <a:off x="9067800" y="3200400"/>
            <a:ext cx="25908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Полилиния 14">
            <a:extLst>
              <a:ext uri="{FF2B5EF4-FFF2-40B4-BE49-F238E27FC236}">
                <a16:creationId xmlns:a16="http://schemas.microsoft.com/office/drawing/2014/main" id="{500AF53E-A689-3C13-DE49-99C4B5C5FFF8}"/>
              </a:ext>
            </a:extLst>
          </p:cNvPr>
          <p:cNvSpPr txBox="1"/>
          <p:nvPr/>
        </p:nvSpPr>
        <p:spPr>
          <a:xfrm>
            <a:off x="9067800" y="3327400"/>
            <a:ext cx="2590800" cy="19989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16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СОВРЕМЕННАЯ СИРИЯ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Сегодня большая часть страны находится под контролем правительственных войск, но конфликтные зоны остаются.</a:t>
            </a:r>
          </a:p>
          <a:p>
            <a:pPr>
              <a:spcAft>
                <a:spcPts val="400"/>
              </a:spcAft>
            </a:pPr>
            <a:r>
              <a:rPr lang="ru-RU" sz="155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EE50E7ED-D938-7898-60D7-89E88B0940C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68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AA76F79-C160-1AD9-E8BF-FDAEA4134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4.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Кризис глобального доминирования Запада</a:t>
            </a:r>
          </a:p>
        </p:txBody>
      </p:sp>
      <p:pic>
        <p:nvPicPr>
          <p:cNvPr id="4" name="US Capitol" descr="Капитолий США в Вашингтоне, западный фасад, современный вид">
            <a:extLst>
              <a:ext uri="{FF2B5EF4-FFF2-40B4-BE49-F238E27FC236}">
                <a16:creationId xmlns:a16="http://schemas.microsoft.com/office/drawing/2014/main" id="{2F5638DD-0F0C-6FE5-6297-06E27562A74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15EA5CEA-1270-06DC-012E-429CC544A8A5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13263C"/>
              </a:gs>
              <a:gs pos="100000">
                <a:srgbClr val="13263C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EFB66FAD-2861-8075-EEF1-EA6F33FA591D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EC1807EA-A0A0-8C71-FBDE-F84461F0C2C1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D7EEAB59-BEA7-BF90-23EB-01691B8BDBD1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5B4D1FF3-6871-0921-D4B0-216560C5AFA2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48C54F8E-A67F-FC21-AAF7-784AB6E7BCA2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2DFF7422-7787-CCAD-6EA1-6A3FAA5634CF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AEAB7CE-B870-4376-7AAD-9A9868828CCE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9C345C0-23BB-A69F-9674-210B6387D62F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2AAB6606-AC07-D044-8FDE-4AF47A396AF9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D6ECA59F-DD36-83E3-CA0D-DF49BA507F47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44E2336E-CD06-84BC-1DF0-1F542E685B09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02E20B5D-0EE4-18BC-745B-703467C161F8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EB911E5B-E04D-0906-531C-B27C87AFF67C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F4646EF0-20D8-C037-422E-11EAC49768A9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6D6B2E24-E4DF-6426-C62B-1B410DA95620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8108B03E-01D0-1CD4-EDE5-66642449260A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4C2FBA82-68B6-1707-44E9-464A38F1EE91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013934BB-E4B5-00E2-8025-97C05DA5FA81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538448BF-1A25-7DA1-6D7E-AE79A3D2EAED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DEEC2C74-5E5C-2152-F495-EE65438BE3C4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3DD16112-41A6-DAA8-8A1F-802C3505ACC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616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lobe">
            <a:extLst>
              <a:ext uri="{FF2B5EF4-FFF2-40B4-BE49-F238E27FC236}">
                <a16:creationId xmlns:a16="http://schemas.microsoft.com/office/drawing/2014/main" id="{37865416-602F-E6E6-F3C2-610B83611BA6}"/>
              </a:ext>
            </a:extLst>
          </p:cNvPr>
          <p:cNvGrpSpPr/>
          <p:nvPr/>
        </p:nvGrpSpPr>
        <p:grpSpPr>
          <a:xfrm>
            <a:off x="635000" y="1143000"/>
            <a:ext cx="5080000" cy="5080000"/>
            <a:chOff x="635000" y="1143000"/>
            <a:chExt cx="5080000" cy="50800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3B02303C-9C2F-5434-7075-3E2858B246E0}"/>
                </a:ext>
              </a:extLst>
            </p:cNvPr>
            <p:cNvSpPr/>
            <p:nvPr/>
          </p:nvSpPr>
          <p:spPr>
            <a:xfrm>
              <a:off x="635000" y="1143000"/>
              <a:ext cx="5080000" cy="5080000"/>
            </a:xfrm>
            <a:prstGeom prst="ellipse">
              <a:avLst/>
            </a:prstGeom>
            <a:noFill/>
            <a:ln w="15875" cap="flat" cmpd="sng" algn="ctr">
              <a:solidFill>
                <a:srgbClr val="3D7462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44EA9FEF-598D-9ABE-9DE7-A462DBB14A95}"/>
                </a:ext>
              </a:extLst>
            </p:cNvPr>
            <p:cNvSpPr/>
            <p:nvPr/>
          </p:nvSpPr>
          <p:spPr>
            <a:xfrm>
              <a:off x="2540000" y="1143000"/>
              <a:ext cx="1270000" cy="5080000"/>
            </a:xfrm>
            <a:prstGeom prst="ellipse">
              <a:avLst/>
            </a:prstGeom>
            <a:noFill/>
            <a:ln w="12700" cap="flat" cmpd="sng" algn="ctr">
              <a:solidFill>
                <a:srgbClr val="3D7462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2EFA2F54-6380-785A-8946-A0D56829DD7D}"/>
                </a:ext>
              </a:extLst>
            </p:cNvPr>
            <p:cNvSpPr/>
            <p:nvPr/>
          </p:nvSpPr>
          <p:spPr>
            <a:xfrm>
              <a:off x="1905000" y="1143000"/>
              <a:ext cx="2540000" cy="5080000"/>
            </a:xfrm>
            <a:prstGeom prst="ellipse">
              <a:avLst/>
            </a:prstGeom>
            <a:noFill/>
            <a:ln w="12700" cap="flat" cmpd="sng" algn="ctr">
              <a:solidFill>
                <a:srgbClr val="3D7462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640BC9D-35B8-FE63-BC96-1307CA4210BB}"/>
                </a:ext>
              </a:extLst>
            </p:cNvPr>
            <p:cNvSpPr/>
            <p:nvPr/>
          </p:nvSpPr>
          <p:spPr>
            <a:xfrm>
              <a:off x="1270000" y="1143000"/>
              <a:ext cx="3810000" cy="5080000"/>
            </a:xfrm>
            <a:prstGeom prst="ellipse">
              <a:avLst/>
            </a:prstGeom>
            <a:noFill/>
            <a:ln w="12700" cap="flat" cmpd="sng" algn="ctr">
              <a:solidFill>
                <a:srgbClr val="3D7462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85BCC95E-F249-0F41-52A4-2F9EEA64EE40}"/>
                </a:ext>
              </a:extLst>
            </p:cNvPr>
            <p:cNvCxnSpPr/>
            <p:nvPr/>
          </p:nvCxnSpPr>
          <p:spPr>
            <a:xfrm>
              <a:off x="1361077" y="1905000"/>
              <a:ext cx="3627846" cy="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FEB7AB2E-A418-C24E-B1C4-54F28ABFFFD3}"/>
                </a:ext>
              </a:extLst>
            </p:cNvPr>
            <p:cNvCxnSpPr/>
            <p:nvPr/>
          </p:nvCxnSpPr>
          <p:spPr>
            <a:xfrm>
              <a:off x="825534" y="2717800"/>
              <a:ext cx="4698932" cy="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DE6D594B-DC4F-A1A7-D296-2D28805D4B22}"/>
                </a:ext>
              </a:extLst>
            </p:cNvPr>
            <p:cNvCxnSpPr/>
            <p:nvPr/>
          </p:nvCxnSpPr>
          <p:spPr>
            <a:xfrm>
              <a:off x="635000" y="3683000"/>
              <a:ext cx="5080000" cy="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752027F-6D63-2680-F6B9-623DFEC0FAA5}"/>
                </a:ext>
              </a:extLst>
            </p:cNvPr>
            <p:cNvCxnSpPr/>
            <p:nvPr/>
          </p:nvCxnSpPr>
          <p:spPr>
            <a:xfrm>
              <a:off x="825534" y="4648200"/>
              <a:ext cx="4698932" cy="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6946C738-D512-8274-2B6C-01EC80C392F3}"/>
                </a:ext>
              </a:extLst>
            </p:cNvPr>
            <p:cNvCxnSpPr/>
            <p:nvPr/>
          </p:nvCxnSpPr>
          <p:spPr>
            <a:xfrm>
              <a:off x="1361077" y="5461000"/>
              <a:ext cx="3627846" cy="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47AF30A-715B-7E5C-0B6F-7B137069288F}"/>
                </a:ext>
              </a:extLst>
            </p:cNvPr>
            <p:cNvCxnSpPr/>
            <p:nvPr/>
          </p:nvCxnSpPr>
          <p:spPr>
            <a:xfrm>
              <a:off x="3175000" y="1143000"/>
              <a:ext cx="0" cy="5080000"/>
            </a:xfrm>
            <a:prstGeom prst="line">
              <a:avLst/>
            </a:prstGeom>
            <a:ln w="12700">
              <a:solidFill>
                <a:srgbClr val="3D746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Marker">
            <a:extLst>
              <a:ext uri="{FF2B5EF4-FFF2-40B4-BE49-F238E27FC236}">
                <a16:creationId xmlns:a16="http://schemas.microsoft.com/office/drawing/2014/main" id="{FD272E1E-D5F4-2BB7-597A-1DB2BAA46F84}"/>
              </a:ext>
            </a:extLst>
          </p:cNvPr>
          <p:cNvSpPr/>
          <p:nvPr/>
        </p:nvSpPr>
        <p:spPr>
          <a:xfrm>
            <a:off x="2070100" y="2832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D542EB0B-6912-7607-5DDA-B889516048CB}"/>
              </a:ext>
            </a:extLst>
          </p:cNvPr>
          <p:cNvSpPr/>
          <p:nvPr/>
        </p:nvSpPr>
        <p:spPr>
          <a:xfrm>
            <a:off x="3721100" y="3213100"/>
            <a:ext cx="177800" cy="177800"/>
          </a:xfrm>
          <a:prstGeom prst="ellipse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7D5BDEA4-EA77-9C10-5A33-3B54D01565B3}"/>
              </a:ext>
            </a:extLst>
          </p:cNvPr>
          <p:cNvSpPr/>
          <p:nvPr/>
        </p:nvSpPr>
        <p:spPr>
          <a:xfrm>
            <a:off x="2705100" y="4483100"/>
            <a:ext cx="177800" cy="177800"/>
          </a:xfrm>
          <a:prstGeom prst="ellipse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47B94ED5-A241-B951-5CE5-62D39A3D16E5}"/>
              </a:ext>
            </a:extLst>
          </p:cNvPr>
          <p:cNvSpPr/>
          <p:nvPr/>
        </p:nvSpPr>
        <p:spPr>
          <a:xfrm>
            <a:off x="4229100" y="4102100"/>
            <a:ext cx="177800" cy="177800"/>
          </a:xfrm>
          <a:prstGeom prst="ellipse">
            <a:avLst/>
          </a:prstGeom>
          <a:solidFill>
            <a:srgbClr val="8FB8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Accent rule">
            <a:extLst>
              <a:ext uri="{FF2B5EF4-FFF2-40B4-BE49-F238E27FC236}">
                <a16:creationId xmlns:a16="http://schemas.microsoft.com/office/drawing/2014/main" id="{A26D1547-B08C-FF42-307A-2F2F17572487}"/>
              </a:ext>
            </a:extLst>
          </p:cNvPr>
          <p:cNvCxnSpPr/>
          <p:nvPr/>
        </p:nvCxnSpPr>
        <p:spPr>
          <a:xfrm>
            <a:off x="6350000" y="1905000"/>
            <a:ext cx="0" cy="3175000"/>
          </a:xfrm>
          <a:prstGeom prst="line">
            <a:avLst/>
          </a:prstGeom>
          <a:ln w="25400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Rectangle 4">
            <a:extLst>
              <a:ext uri="{FF2B5EF4-FFF2-40B4-BE49-F238E27FC236}">
                <a16:creationId xmlns:a16="http://schemas.microsoft.com/office/drawing/2014/main" id="{EAD7A012-9B73-901A-A6E7-4C26921CC12B}"/>
              </a:ext>
            </a:extLst>
          </p:cNvPr>
          <p:cNvSpPr txBox="1"/>
          <p:nvPr/>
        </p:nvSpPr>
        <p:spPr>
          <a:xfrm>
            <a:off x="6654800" y="1905000"/>
            <a:ext cx="4927600" cy="3819144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600" dirty="0">
                <a:solidFill>
                  <a:srgbClr val="F2E9D1"/>
                </a:solidFill>
                <a:latin typeface="Segoe UI Semibold" panose="020B0702040204020203" pitchFamily="34" charset="0"/>
              </a:rPr>
              <a:t>В XXI веке наблюдается значительное </a:t>
            </a:r>
            <a:r>
              <a:rPr lang="ru-RU" sz="2600" dirty="0">
                <a:solidFill>
                  <a:srgbClr val="E9BD73"/>
                </a:solidFill>
                <a:latin typeface="Segoe UI Semibold" panose="020B0702040204020203" pitchFamily="34" charset="0"/>
              </a:rPr>
              <a:t>перераспределение мировых экономических и политических центров</a:t>
            </a:r>
            <a:r>
              <a:rPr lang="ru-RU" sz="2600" dirty="0">
                <a:solidFill>
                  <a:srgbClr val="F2E9D1"/>
                </a:solidFill>
                <a:latin typeface="Segoe UI Semibold" panose="020B0702040204020203" pitchFamily="34" charset="0"/>
              </a:rPr>
              <a:t>. Растущие экономики Азии и Латинской Америки способствуют изменению геополитического ландшафта.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7ABF832C-03EF-E62E-C3A5-F1F77E57C1A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393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52EAB36-E571-34D3-4CB9-21403DF4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Рост экономик Азии и Латинской Америки</a:t>
            </a:r>
          </a:p>
        </p:txBody>
      </p:sp>
      <p:pic>
        <p:nvPicPr>
          <p:cNvPr id="4" name="Shanghai Pudong" descr="Шанхай, район Пудун, 2017 г.">
            <a:extLst>
              <a:ext uri="{FF2B5EF4-FFF2-40B4-BE49-F238E27FC236}">
                <a16:creationId xmlns:a16="http://schemas.microsoft.com/office/drawing/2014/main" id="{2C6D46A7-6514-0657-2811-2626571049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Mumbai" descr="Мумбаи, набережная Марин-драйв, 2016 г.">
            <a:extLst>
              <a:ext uri="{FF2B5EF4-FFF2-40B4-BE49-F238E27FC236}">
                <a16:creationId xmlns:a16="http://schemas.microsoft.com/office/drawing/2014/main" id="{3CD473EF-2700-DA6A-77F5-258CB51BF9F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3208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8" name="Sao Paulo 2006" descr="Сан-Паулу, 2006 г.">
            <a:extLst>
              <a:ext uri="{FF2B5EF4-FFF2-40B4-BE49-F238E27FC236}">
                <a16:creationId xmlns:a16="http://schemas.microsoft.com/office/drawing/2014/main" id="{B1BBFA74-9270-B02A-AF77-78ECA6A6C90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320800"/>
            <a:ext cx="3454400" cy="2032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Column bar">
            <a:extLst>
              <a:ext uri="{FF2B5EF4-FFF2-40B4-BE49-F238E27FC236}">
                <a16:creationId xmlns:a16="http://schemas.microsoft.com/office/drawing/2014/main" id="{317FE6DC-8F8D-A52A-070C-EB60744F5B0A}"/>
              </a:ext>
            </a:extLst>
          </p:cNvPr>
          <p:cNvSpPr/>
          <p:nvPr/>
        </p:nvSpPr>
        <p:spPr>
          <a:xfrm>
            <a:off x="609600" y="3581400"/>
            <a:ext cx="3454400" cy="508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Скругленный прямоугольник 5">
            <a:extLst>
              <a:ext uri="{FF2B5EF4-FFF2-40B4-BE49-F238E27FC236}">
                <a16:creationId xmlns:a16="http://schemas.microsoft.com/office/drawing/2014/main" id="{6B9FE2E2-7745-2E67-A64B-A7F4CAEF89AF}"/>
              </a:ext>
            </a:extLst>
          </p:cNvPr>
          <p:cNvSpPr txBox="1"/>
          <p:nvPr/>
        </p:nvSpPr>
        <p:spPr>
          <a:xfrm>
            <a:off x="609600" y="3759200"/>
            <a:ext cx="34544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Китай и Индия укрепляют свои позиции на мировой экономической арене.</a:t>
            </a:r>
          </a:p>
        </p:txBody>
      </p:sp>
      <p:sp>
        <p:nvSpPr>
          <p:cNvPr id="11" name="Column bar">
            <a:extLst>
              <a:ext uri="{FF2B5EF4-FFF2-40B4-BE49-F238E27FC236}">
                <a16:creationId xmlns:a16="http://schemas.microsoft.com/office/drawing/2014/main" id="{3E003321-C45F-AB60-E252-0F9D6A9612F9}"/>
              </a:ext>
            </a:extLst>
          </p:cNvPr>
          <p:cNvSpPr/>
          <p:nvPr/>
        </p:nvSpPr>
        <p:spPr>
          <a:xfrm>
            <a:off x="4368800" y="3581400"/>
            <a:ext cx="3454400" cy="508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 Скругленный прямоугольник 6">
            <a:extLst>
              <a:ext uri="{FF2B5EF4-FFF2-40B4-BE49-F238E27FC236}">
                <a16:creationId xmlns:a16="http://schemas.microsoft.com/office/drawing/2014/main" id="{1EBD1688-9D03-5313-C6CD-F47544795E9D}"/>
              </a:ext>
            </a:extLst>
          </p:cNvPr>
          <p:cNvSpPr txBox="1"/>
          <p:nvPr/>
        </p:nvSpPr>
        <p:spPr>
          <a:xfrm>
            <a:off x="4368800" y="3759200"/>
            <a:ext cx="3454400" cy="1158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Китай стремится стать первой экономикой мира, а Индия скоро станет самой населенной страной.</a:t>
            </a:r>
          </a:p>
        </p:txBody>
      </p:sp>
      <p:sp>
        <p:nvSpPr>
          <p:cNvPr id="13" name="Column bar">
            <a:extLst>
              <a:ext uri="{FF2B5EF4-FFF2-40B4-BE49-F238E27FC236}">
                <a16:creationId xmlns:a16="http://schemas.microsoft.com/office/drawing/2014/main" id="{7F7BC3C7-68E3-22FC-23F5-AF3213439D8F}"/>
              </a:ext>
            </a:extLst>
          </p:cNvPr>
          <p:cNvSpPr/>
          <p:nvPr/>
        </p:nvSpPr>
        <p:spPr>
          <a:xfrm>
            <a:off x="8128000" y="3581400"/>
            <a:ext cx="3454400" cy="508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 Скругленный прямоугольник 7">
            <a:extLst>
              <a:ext uri="{FF2B5EF4-FFF2-40B4-BE49-F238E27FC236}">
                <a16:creationId xmlns:a16="http://schemas.microsoft.com/office/drawing/2014/main" id="{3982D450-9C30-E46B-A0B9-913681314191}"/>
              </a:ext>
            </a:extLst>
          </p:cNvPr>
          <p:cNvSpPr txBox="1"/>
          <p:nvPr/>
        </p:nvSpPr>
        <p:spPr>
          <a:xfrm>
            <a:off x="8128000" y="3759200"/>
            <a:ext cx="3454400" cy="2026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Латинская Америка, в частности Бразилия, также демонстрирует значительный экономический рост, становясь важным игроком в глобальном экономическом развитии.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47BA1AED-7F12-05A9-A87D-5BA3D33BF2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54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A4A82A3-F696-7153-87EB-1AECF449A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350000" cy="953389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Экономический рост в Юго-Восточной Азии</a:t>
            </a:r>
          </a:p>
        </p:txBody>
      </p:sp>
      <p:pic>
        <p:nvPicPr>
          <p:cNvPr id="4" name="Singapore 2018" descr="Сингапур, залив Марина-Бэй, 2018 г.">
            <a:extLst>
              <a:ext uri="{FF2B5EF4-FFF2-40B4-BE49-F238E27FC236}">
                <a16:creationId xmlns:a16="http://schemas.microsoft.com/office/drawing/2014/main" id="{0234262F-31CB-0865-367B-F7442F3B046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0"/>
            <a:ext cx="5588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D6159741-B1A3-EED1-BF54-19CA3CDE8C55}"/>
              </a:ext>
            </a:extLst>
          </p:cNvPr>
          <p:cNvSpPr/>
          <p:nvPr/>
        </p:nvSpPr>
        <p:spPr>
          <a:xfrm>
            <a:off x="6604000" y="0"/>
            <a:ext cx="1524000" cy="6858000"/>
          </a:xfrm>
          <a:prstGeom prst="rect">
            <a:avLst/>
          </a:prstGeom>
          <a:gradFill flip="none" rotWithShape="1">
            <a:gsLst>
              <a:gs pos="0">
                <a:srgbClr val="202528"/>
              </a:gs>
              <a:gs pos="100000">
                <a:srgbClr val="202528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A">
            <a:extLst>
              <a:ext uri="{FF2B5EF4-FFF2-40B4-BE49-F238E27FC236}">
                <a16:creationId xmlns:a16="http://schemas.microsoft.com/office/drawing/2014/main" id="{FE6DD6AE-7AB1-47CF-EA8F-24478204303D}"/>
              </a:ext>
            </a:extLst>
          </p:cNvPr>
          <p:cNvSpPr txBox="1"/>
          <p:nvPr/>
        </p:nvSpPr>
        <p:spPr>
          <a:xfrm>
            <a:off x="609600" y="1613789"/>
            <a:ext cx="5969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С 2000 года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Юго-Восточная Азия демонстрирует устойчивый рост доходов, в среднем увеличиваясь на </a:t>
            </a:r>
            <a:r>
              <a:rPr lang="ru-RU" sz="4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5%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в год. Этот регион стал одним из самых динамичных в последние десятилетия.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5DFF840-6215-BDD8-2E40-C053595A9317}"/>
              </a:ext>
            </a:extLst>
          </p:cNvPr>
          <p:cNvCxnSpPr/>
          <p:nvPr/>
        </p:nvCxnSpPr>
        <p:spPr>
          <a:xfrm>
            <a:off x="609600" y="3734689"/>
            <a:ext cx="59690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B">
            <a:extLst>
              <a:ext uri="{FF2B5EF4-FFF2-40B4-BE49-F238E27FC236}">
                <a16:creationId xmlns:a16="http://schemas.microsoft.com/office/drawing/2014/main" id="{32AF8936-2CBA-6E3E-E4AB-29CBF24C0582}"/>
              </a:ext>
            </a:extLst>
          </p:cNvPr>
          <p:cNvSpPr txBox="1"/>
          <p:nvPr/>
        </p:nvSpPr>
        <p:spPr>
          <a:xfrm>
            <a:off x="609600" y="3874389"/>
            <a:ext cx="5969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Одним из ключевых достижений является </a:t>
            </a:r>
            <a:r>
              <a:rPr lang="ru-RU" sz="2100" dirty="0">
                <a:solidFill>
                  <a:srgbClr val="8FD0C8"/>
                </a:solidFill>
                <a:latin typeface="Segoe UI Semibold" panose="020B0702040204020203" pitchFamily="34" charset="0"/>
              </a:rPr>
              <a:t>резкое сокращение уровня бедности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. Это связано с экономическими реформами и увеличением инвестиций в инфраструктуру и образование.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8CCB2CF3-2158-8027-37AC-900999DE907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132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lobe">
            <a:extLst>
              <a:ext uri="{FF2B5EF4-FFF2-40B4-BE49-F238E27FC236}">
                <a16:creationId xmlns:a16="http://schemas.microsoft.com/office/drawing/2014/main" id="{5F591802-66AD-A084-69DE-7B7271242A65}"/>
              </a:ext>
            </a:extLst>
          </p:cNvPr>
          <p:cNvGrpSpPr/>
          <p:nvPr/>
        </p:nvGrpSpPr>
        <p:grpSpPr>
          <a:xfrm>
            <a:off x="508000" y="1270000"/>
            <a:ext cx="4318000" cy="4318000"/>
            <a:chOff x="508000" y="1270000"/>
            <a:chExt cx="4318000" cy="43180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54A776C5-F676-27E8-E00D-E2C4B2483645}"/>
                </a:ext>
              </a:extLst>
            </p:cNvPr>
            <p:cNvSpPr/>
            <p:nvPr/>
          </p:nvSpPr>
          <p:spPr>
            <a:xfrm>
              <a:off x="508000" y="1270000"/>
              <a:ext cx="4318000" cy="4318000"/>
            </a:xfrm>
            <a:prstGeom prst="ellipse">
              <a:avLst/>
            </a:prstGeom>
            <a:noFill/>
            <a:ln w="15875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2F6FB602-D24C-15F9-6D02-B1FEC27B54B6}"/>
                </a:ext>
              </a:extLst>
            </p:cNvPr>
            <p:cNvSpPr/>
            <p:nvPr/>
          </p:nvSpPr>
          <p:spPr>
            <a:xfrm>
              <a:off x="2127250" y="1270000"/>
              <a:ext cx="1079500" cy="4318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E816D682-FA8D-8F74-C4CB-673618BF48A0}"/>
                </a:ext>
              </a:extLst>
            </p:cNvPr>
            <p:cNvSpPr/>
            <p:nvPr/>
          </p:nvSpPr>
          <p:spPr>
            <a:xfrm>
              <a:off x="1587500" y="1270000"/>
              <a:ext cx="2159000" cy="4318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96DD4AB3-1EE4-8F52-3807-15F024A7A8F3}"/>
                </a:ext>
              </a:extLst>
            </p:cNvPr>
            <p:cNvSpPr/>
            <p:nvPr/>
          </p:nvSpPr>
          <p:spPr>
            <a:xfrm>
              <a:off x="1047750" y="1270000"/>
              <a:ext cx="3238500" cy="4318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EA8791D8-3594-DFEF-BA0D-46ACD4784222}"/>
                </a:ext>
              </a:extLst>
            </p:cNvPr>
            <p:cNvCxnSpPr/>
            <p:nvPr/>
          </p:nvCxnSpPr>
          <p:spPr>
            <a:xfrm>
              <a:off x="1125166" y="1917700"/>
              <a:ext cx="3083669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EDB3BC40-0D6C-4862-8A31-79D1BE3894A9}"/>
                </a:ext>
              </a:extLst>
            </p:cNvPr>
            <p:cNvCxnSpPr/>
            <p:nvPr/>
          </p:nvCxnSpPr>
          <p:spPr>
            <a:xfrm>
              <a:off x="669954" y="2608580"/>
              <a:ext cx="3994092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27F08B5B-0359-9624-7DE2-5F8A52C1555D}"/>
                </a:ext>
              </a:extLst>
            </p:cNvPr>
            <p:cNvCxnSpPr/>
            <p:nvPr/>
          </p:nvCxnSpPr>
          <p:spPr>
            <a:xfrm>
              <a:off x="508000" y="3429000"/>
              <a:ext cx="4318000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6BB86B86-0FCF-6B89-F176-DE73175DDB6D}"/>
                </a:ext>
              </a:extLst>
            </p:cNvPr>
            <p:cNvCxnSpPr/>
            <p:nvPr/>
          </p:nvCxnSpPr>
          <p:spPr>
            <a:xfrm>
              <a:off x="669954" y="4249420"/>
              <a:ext cx="3994092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1A3E9C6-9EB5-39E3-8F01-BA869FF35AC0}"/>
                </a:ext>
              </a:extLst>
            </p:cNvPr>
            <p:cNvCxnSpPr/>
            <p:nvPr/>
          </p:nvCxnSpPr>
          <p:spPr>
            <a:xfrm>
              <a:off x="1125166" y="4940300"/>
              <a:ext cx="3083669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CA6940D3-1521-6F91-1DD1-89FD1A1D382E}"/>
                </a:ext>
              </a:extLst>
            </p:cNvPr>
            <p:cNvCxnSpPr/>
            <p:nvPr/>
          </p:nvCxnSpPr>
          <p:spPr>
            <a:xfrm>
              <a:off x="2667000" y="1270000"/>
              <a:ext cx="0" cy="431800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Accent rule">
            <a:extLst>
              <a:ext uri="{FF2B5EF4-FFF2-40B4-BE49-F238E27FC236}">
                <a16:creationId xmlns:a16="http://schemas.microsoft.com/office/drawing/2014/main" id="{E2BA53AE-D49E-95A8-C236-153EB35441A6}"/>
              </a:ext>
            </a:extLst>
          </p:cNvPr>
          <p:cNvCxnSpPr/>
          <p:nvPr/>
        </p:nvCxnSpPr>
        <p:spPr>
          <a:xfrm>
            <a:off x="5461000" y="1524000"/>
            <a:ext cx="0" cy="3810000"/>
          </a:xfrm>
          <a:prstGeom prst="line">
            <a:avLst/>
          </a:prstGeom>
          <a:ln w="25400">
            <a:solidFill>
              <a:srgbClr val="E9BD7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Rectangle 1">
            <a:extLst>
              <a:ext uri="{FF2B5EF4-FFF2-40B4-BE49-F238E27FC236}">
                <a16:creationId xmlns:a16="http://schemas.microsoft.com/office/drawing/2014/main" id="{8F51C62C-3AF7-3770-0CE0-D94259455193}"/>
              </a:ext>
            </a:extLst>
          </p:cNvPr>
          <p:cNvSpPr txBox="1"/>
          <p:nvPr/>
        </p:nvSpPr>
        <p:spPr>
          <a:xfrm>
            <a:off x="5791200" y="1397000"/>
            <a:ext cx="5791200" cy="3550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800"/>
              </a:spcAft>
            </a:pP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Рост экономик Азии и Латинской Америки, усиление многополярности способствовали </a:t>
            </a:r>
            <a:r>
              <a:rPr lang="ru-RU" sz="2300" dirty="0">
                <a:solidFill>
                  <a:srgbClr val="8FB8DE"/>
                </a:solidFill>
                <a:latin typeface="Segoe UI Semibold" panose="020B0702040204020203" pitchFamily="34" charset="0"/>
              </a:rPr>
              <a:t>ослаблению влияния Запада</a:t>
            </a: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 на мировой арене.</a:t>
            </a:r>
          </a:p>
          <a:p>
            <a:pPr>
              <a:spcAft>
                <a:spcPts val="1800"/>
              </a:spcAft>
            </a:pP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Запад сталкивается с трудностями в выполнении социальных обязательств; государственный долг США достиг </a:t>
            </a: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31,4 триллиона долларов</a:t>
            </a: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8D3AC5B1-8ADA-8E60-B14A-66721D6D3B8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89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0B1732-031E-D9DE-4E48-F58097C7C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Кризис глобального доминирования Запада</a:t>
            </a:r>
          </a:p>
        </p:txBody>
      </p:sp>
      <p:pic>
        <p:nvPicPr>
          <p:cNvPr id="4" name="Munich 2007" descr="В. В. Путин на Мюнхенской конференции по вопросам политики безопасности, 10 февраля 2007 г.">
            <a:extLst>
              <a:ext uri="{FF2B5EF4-FFF2-40B4-BE49-F238E27FC236}">
                <a16:creationId xmlns:a16="http://schemas.microsoft.com/office/drawing/2014/main" id="{BC78CED9-02B3-2102-5A6F-71F933E1089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320800"/>
            <a:ext cx="4826000" cy="508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EE9B9742-6E5F-6D86-9D20-38E6A569913A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0AA798CC-A2AF-AFA4-C4F8-81F9782CE752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2">
            <a:extLst>
              <a:ext uri="{FF2B5EF4-FFF2-40B4-BE49-F238E27FC236}">
                <a16:creationId xmlns:a16="http://schemas.microsoft.com/office/drawing/2014/main" id="{CFC5132B-658B-FD69-7684-FC62C33A5E47}"/>
              </a:ext>
            </a:extLst>
          </p:cNvPr>
          <p:cNvSpPr txBox="1"/>
          <p:nvPr/>
        </p:nvSpPr>
        <p:spPr>
          <a:xfrm>
            <a:off x="609600" y="1622362"/>
            <a:ext cx="5715000" cy="274809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3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 2007 году</a:t>
            </a:r>
            <a:r>
              <a:rPr lang="ru-RU" sz="2700" dirty="0">
                <a:solidFill>
                  <a:srgbClr val="F2E9D1"/>
                </a:solidFill>
                <a:latin typeface="Segoe UI Semibold" panose="020B0702040204020203" pitchFamily="34" charset="0"/>
              </a:rPr>
              <a:t> президент РФ Владимир Путин рассказал о необходимости формирования </a:t>
            </a:r>
            <a:r>
              <a:rPr lang="ru-RU" sz="2700" dirty="0">
                <a:solidFill>
                  <a:srgbClr val="E9BD73"/>
                </a:solidFill>
                <a:latin typeface="Segoe UI Semibold" panose="020B0702040204020203" pitchFamily="34" charset="0"/>
              </a:rPr>
              <a:t>многополярного мира</a:t>
            </a:r>
            <a:r>
              <a:rPr lang="ru-RU" sz="2700" dirty="0">
                <a:solidFill>
                  <a:srgbClr val="F2E9D1"/>
                </a:solidFill>
                <a:latin typeface="Segoe UI Semibold" panose="020B0702040204020203" pitchFamily="34" charset="0"/>
              </a:rPr>
              <a:t> в своей речи на конференции по безопасности в Мюнхене.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5B2D59DE-3AED-36E4-FDAE-F10CCF7A00D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99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198C970-8CF1-25B6-A180-8EB8188B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Интеграция России и Белоруссии</a:t>
            </a:r>
          </a:p>
        </p:txBody>
      </p:sp>
      <p:pic>
        <p:nvPicPr>
          <p:cNvPr id="4" name="Putin Lukashenko Valaam" descr="В. В. Путин и А. Г. Лукашенко на Валааме. Пресс-служба Президента России">
            <a:extLst>
              <a:ext uri="{FF2B5EF4-FFF2-40B4-BE49-F238E27FC236}">
                <a16:creationId xmlns:a16="http://schemas.microsoft.com/office/drawing/2014/main" id="{DE14CC65-969D-029E-5578-74B178B119B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5080000" cy="2921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Zapad-2021" descr="Совместные стратегические учения вооружённых сил России и Белоруссии «Запад-2021», сентябрь 2021 г. Министерство обороны России">
            <a:extLst>
              <a:ext uri="{FF2B5EF4-FFF2-40B4-BE49-F238E27FC236}">
                <a16:creationId xmlns:a16="http://schemas.microsoft.com/office/drawing/2014/main" id="{07450DB0-B7CC-FA56-A5D8-26C71377A28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3810000"/>
            <a:ext cx="5080000" cy="2794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Text Rectangle 2">
            <a:extLst>
              <a:ext uri="{FF2B5EF4-FFF2-40B4-BE49-F238E27FC236}">
                <a16:creationId xmlns:a16="http://schemas.microsoft.com/office/drawing/2014/main" id="{369BF700-9E72-07D5-B665-B39F3A6F2495}"/>
              </a:ext>
            </a:extLst>
          </p:cNvPr>
          <p:cNvSpPr txBox="1"/>
          <p:nvPr/>
        </p:nvSpPr>
        <p:spPr>
          <a:xfrm>
            <a:off x="6096000" y="1320800"/>
            <a:ext cx="54864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С 1990-х гг. продолжается интеграция России и Беларуси, что привело к созданию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Союзного государства в 2000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. Это обеспечивает совместную политику в экономике и безопасности.</a:t>
            </a:r>
          </a:p>
        </p:txBody>
      </p:sp>
      <p:sp>
        <p:nvSpPr>
          <p:cNvPr id="8" name="Text Rectangle 3">
            <a:extLst>
              <a:ext uri="{FF2B5EF4-FFF2-40B4-BE49-F238E27FC236}">
                <a16:creationId xmlns:a16="http://schemas.microsoft.com/office/drawing/2014/main" id="{FAE4BFD6-9948-2985-85F8-979D6438EF5F}"/>
              </a:ext>
            </a:extLst>
          </p:cNvPr>
          <p:cNvSpPr txBox="1"/>
          <p:nvPr/>
        </p:nvSpPr>
        <p:spPr>
          <a:xfrm>
            <a:off x="609600" y="4470400"/>
            <a:ext cx="5461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8FD0C8"/>
                </a:solidFill>
                <a:latin typeface="Segoe UI Semibold" panose="020B0702040204020203" pitchFamily="34" charset="0"/>
              </a:rPr>
              <a:t>Региональная группировка войск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двух стран нацелена на обеспечение взаимной безопасности. Она продолжает укрепляться на фоне внешних и внутренних вызовов.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0E7ACD2F-CF05-72BC-D2B1-D72AC1C936B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879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1D49205-47DF-D7AA-44AE-6EECD0E2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Конфликты на Кавказе и их урегулирование</a:t>
            </a:r>
          </a:p>
        </p:txBody>
      </p:sp>
      <p:pic>
        <p:nvPicPr>
          <p:cNvPr id="4" name="Russian peacekeepers Karabakh" descr="Российские миротворцы проводят занятие со школьниками в Степанакерте, 2020-е гг. Министерство обороны России">
            <a:extLst>
              <a:ext uri="{FF2B5EF4-FFF2-40B4-BE49-F238E27FC236}">
                <a16:creationId xmlns:a16="http://schemas.microsoft.com/office/drawing/2014/main" id="{042B078E-43BA-B256-B61F-CE9CB258DE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320800"/>
            <a:ext cx="4470400" cy="2489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Peacekeepers barracks Ossetia 2008" descr="Казармы миротворцев в Южной Осетии, август 2008 г.">
            <a:extLst>
              <a:ext uri="{FF2B5EF4-FFF2-40B4-BE49-F238E27FC236}">
                <a16:creationId xmlns:a16="http://schemas.microsoft.com/office/drawing/2014/main" id="{9102DC92-85B8-8465-9695-A2048E5E11E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4013200"/>
            <a:ext cx="4470400" cy="2489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Text Rectangle 5">
            <a:extLst>
              <a:ext uri="{FF2B5EF4-FFF2-40B4-BE49-F238E27FC236}">
                <a16:creationId xmlns:a16="http://schemas.microsoft.com/office/drawing/2014/main" id="{3E2A48CC-DB8F-D4E5-455B-103575A2D91D}"/>
              </a:ext>
            </a:extLst>
          </p:cNvPr>
          <p:cNvSpPr txBox="1"/>
          <p:nvPr/>
        </p:nvSpPr>
        <p:spPr>
          <a:xfrm>
            <a:off x="609600" y="1422400"/>
            <a:ext cx="6096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Россия сыграла ключевую роль в прекращении межнациональных конфликтов на Кавказе, особенно </a:t>
            </a: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между Арменией и Азербайджаном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, через свою миротворческую деятельность.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088F2E1-BF1A-2C23-7D7C-CD8F703E5BDF}"/>
              </a:ext>
            </a:extLst>
          </p:cNvPr>
          <p:cNvCxnSpPr/>
          <p:nvPr/>
        </p:nvCxnSpPr>
        <p:spPr>
          <a:xfrm>
            <a:off x="609600" y="2854960"/>
            <a:ext cx="6096000" cy="0"/>
          </a:xfrm>
          <a:prstGeom prst="line">
            <a:avLst/>
          </a:prstGeom>
          <a:ln w="9525">
            <a:solidFill>
              <a:srgbClr val="2C4A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Rectangle 6">
            <a:extLst>
              <a:ext uri="{FF2B5EF4-FFF2-40B4-BE49-F238E27FC236}">
                <a16:creationId xmlns:a16="http://schemas.microsoft.com/office/drawing/2014/main" id="{C147C069-DDF6-4F76-BCCD-68FF8544B003}"/>
              </a:ext>
            </a:extLst>
          </p:cNvPr>
          <p:cNvSpPr txBox="1"/>
          <p:nvPr/>
        </p:nvSpPr>
        <p:spPr>
          <a:xfrm>
            <a:off x="609600" y="3007360"/>
            <a:ext cx="6096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2008 году</a:t>
            </a:r>
            <a:r>
              <a:rPr lang="ru-RU" sz="2100" dirty="0">
                <a:solidFill>
                  <a:srgbClr val="F2E9D1"/>
                </a:solidFill>
                <a:latin typeface="Segoe UI" panose="020B0502040204020203" pitchFamily="34" charset="0"/>
              </a:rPr>
              <a:t> военная операция России в Южной Осетии привела к признанию независимости Южной Осетии и Абхазии, что изменило геополитическую карту региона.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C9D59ABD-8574-EB6B-179A-5976B0D49E0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251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59D5CA6-1669-7894-210A-30F0D9225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5.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Обострение противостояния России и Запада</a:t>
            </a:r>
          </a:p>
        </p:txBody>
      </p:sp>
      <p:pic>
        <p:nvPicPr>
          <p:cNvPr id="4" name="Moscow Kremlin" descr="Московский Кремль, современный вид">
            <a:extLst>
              <a:ext uri="{FF2B5EF4-FFF2-40B4-BE49-F238E27FC236}">
                <a16:creationId xmlns:a16="http://schemas.microsoft.com/office/drawing/2014/main" id="{5B44004B-3432-06F0-8547-ADE5211336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322A917A-0912-FDBB-F231-F89C46F2BDC2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10342D"/>
              </a:gs>
              <a:gs pos="100000">
                <a:srgbClr val="10342D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6BB3CABF-9B1C-60D1-46B6-01596C20C1E6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61F016D2-5D4B-21CA-3917-5F4AFA1EF2A5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0D3433AE-7F30-7200-122F-C4A29EFBCA19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B30E1D83-7A45-6D45-215F-5CE486844625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5DBA4A31-E285-E669-2539-EA90EADC3612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1B3B548-F8BD-5142-90C0-F4EDA26537A0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00750819-E0FD-B1E0-A4DB-716CEE63372A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D1159CE9-B9D4-905D-2280-0C6EB68D5618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CAE50325-D5DD-45E7-257E-2695C8B09D5C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A32A64E-64F9-E105-EDC4-0B40622E8310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FF3AB46C-243C-67B2-6EA4-ADA04FE18A30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A41AD2B7-676A-9953-A50F-535CD3EB183A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8329229-074F-757F-845E-BDD4AD91DB97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3A5335A3-E1AC-7F71-CEA5-398B2F5AFC1B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F838540F-38AE-7782-C51F-D254496B6B25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B98227C4-3731-B9DA-DA0B-EAF8B61841AA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14F43F6E-A3B7-D750-36B0-072B7141F46E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B75B1E4-C397-C9DB-697F-0F4B82033C0D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05F3A0CA-B4F5-2BD5-2E31-D15D4DC0C728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903CD60C-7E2C-2FCE-65F2-D9674F0F4C20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473D882E-17B4-1946-9DB0-54061C4408D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6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99F8103-8A0C-C984-3C99-95983425A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1"/>
            <a:ext cx="109728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Геополитическое влияние Запада</a:t>
            </a:r>
          </a:p>
        </p:txBody>
      </p:sp>
      <p:grpSp>
        <p:nvGrpSpPr>
          <p:cNvPr id="25" name="Graticule">
            <a:extLst>
              <a:ext uri="{FF2B5EF4-FFF2-40B4-BE49-F238E27FC236}">
                <a16:creationId xmlns:a16="http://schemas.microsoft.com/office/drawing/2014/main" id="{D68760B4-CD32-698C-0F72-C26DB84A9FB3}"/>
              </a:ext>
            </a:extLst>
          </p:cNvPr>
          <p:cNvGrpSpPr/>
          <p:nvPr/>
        </p:nvGrpSpPr>
        <p:grpSpPr>
          <a:xfrm>
            <a:off x="8382000" y="3810000"/>
            <a:ext cx="3810000" cy="3048000"/>
            <a:chOff x="8382000" y="3810000"/>
            <a:chExt cx="3810000" cy="3048000"/>
          </a:xfrm>
        </p:grpSpPr>
        <p:cxnSp>
          <p:nvCxnSpPr>
            <p:cNvPr id="3" name="Прямая соединительная линия 2">
              <a:extLst>
                <a:ext uri="{FF2B5EF4-FFF2-40B4-BE49-F238E27FC236}">
                  <a16:creationId xmlns:a16="http://schemas.microsoft.com/office/drawing/2014/main" id="{268D2C51-4059-F7D7-5EB6-7F8DB2E3D0EF}"/>
                </a:ext>
              </a:extLst>
            </p:cNvPr>
            <p:cNvCxnSpPr/>
            <p:nvPr/>
          </p:nvCxnSpPr>
          <p:spPr>
            <a:xfrm>
              <a:off x="83820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>
              <a:extLst>
                <a:ext uri="{FF2B5EF4-FFF2-40B4-BE49-F238E27FC236}">
                  <a16:creationId xmlns:a16="http://schemas.microsoft.com/office/drawing/2014/main" id="{3AC53BFE-616A-5796-3883-98E8A72B4C35}"/>
                </a:ext>
              </a:extLst>
            </p:cNvPr>
            <p:cNvCxnSpPr/>
            <p:nvPr/>
          </p:nvCxnSpPr>
          <p:spPr>
            <a:xfrm>
              <a:off x="87122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F47DC31B-A634-5126-6D6E-BF3A957170BF}"/>
                </a:ext>
              </a:extLst>
            </p:cNvPr>
            <p:cNvCxnSpPr/>
            <p:nvPr/>
          </p:nvCxnSpPr>
          <p:spPr>
            <a:xfrm>
              <a:off x="90424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92ED4080-F3BD-DDEB-43FC-61BF649A28A4}"/>
                </a:ext>
              </a:extLst>
            </p:cNvPr>
            <p:cNvCxnSpPr/>
            <p:nvPr/>
          </p:nvCxnSpPr>
          <p:spPr>
            <a:xfrm>
              <a:off x="93726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3679B0E5-B9A4-282C-5495-8731261CC34D}"/>
                </a:ext>
              </a:extLst>
            </p:cNvPr>
            <p:cNvCxnSpPr/>
            <p:nvPr/>
          </p:nvCxnSpPr>
          <p:spPr>
            <a:xfrm>
              <a:off x="97028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62B82AF-3E0F-93F0-CE47-2F5ECDAE7D0F}"/>
                </a:ext>
              </a:extLst>
            </p:cNvPr>
            <p:cNvCxnSpPr/>
            <p:nvPr/>
          </p:nvCxnSpPr>
          <p:spPr>
            <a:xfrm>
              <a:off x="100330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3693697E-9212-10DE-23B5-D942926F3167}"/>
                </a:ext>
              </a:extLst>
            </p:cNvPr>
            <p:cNvCxnSpPr/>
            <p:nvPr/>
          </p:nvCxnSpPr>
          <p:spPr>
            <a:xfrm>
              <a:off x="103632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F120E3A0-2C73-D8A2-58A8-788AE0CECA54}"/>
                </a:ext>
              </a:extLst>
            </p:cNvPr>
            <p:cNvCxnSpPr/>
            <p:nvPr/>
          </p:nvCxnSpPr>
          <p:spPr>
            <a:xfrm>
              <a:off x="106934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2581386C-1DB5-A4D2-983D-AD7716B7AF47}"/>
                </a:ext>
              </a:extLst>
            </p:cNvPr>
            <p:cNvCxnSpPr/>
            <p:nvPr/>
          </p:nvCxnSpPr>
          <p:spPr>
            <a:xfrm>
              <a:off x="110236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C9C2846E-72B4-3C73-8F11-9D5C1A4468EE}"/>
                </a:ext>
              </a:extLst>
            </p:cNvPr>
            <p:cNvCxnSpPr/>
            <p:nvPr/>
          </p:nvCxnSpPr>
          <p:spPr>
            <a:xfrm>
              <a:off x="113538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F08C968B-65BE-2520-562A-7551E4D93544}"/>
                </a:ext>
              </a:extLst>
            </p:cNvPr>
            <p:cNvCxnSpPr/>
            <p:nvPr/>
          </p:nvCxnSpPr>
          <p:spPr>
            <a:xfrm>
              <a:off x="116840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8192C07F-C13D-BFC6-834C-63B411B78685}"/>
                </a:ext>
              </a:extLst>
            </p:cNvPr>
            <p:cNvCxnSpPr/>
            <p:nvPr/>
          </p:nvCxnSpPr>
          <p:spPr>
            <a:xfrm>
              <a:off x="12014200" y="3810000"/>
              <a:ext cx="0" cy="304800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21E3BE36-DC2A-C533-619F-E017EB296641}"/>
                </a:ext>
              </a:extLst>
            </p:cNvPr>
            <p:cNvCxnSpPr/>
            <p:nvPr/>
          </p:nvCxnSpPr>
          <p:spPr>
            <a:xfrm>
              <a:off x="8382000" y="38100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1E9B092B-4247-C9A6-DF4F-8632B7784BAC}"/>
                </a:ext>
              </a:extLst>
            </p:cNvPr>
            <p:cNvCxnSpPr/>
            <p:nvPr/>
          </p:nvCxnSpPr>
          <p:spPr>
            <a:xfrm>
              <a:off x="8382000" y="41402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F66C754E-0DB7-F851-8F58-D3B2D8231753}"/>
                </a:ext>
              </a:extLst>
            </p:cNvPr>
            <p:cNvCxnSpPr/>
            <p:nvPr/>
          </p:nvCxnSpPr>
          <p:spPr>
            <a:xfrm>
              <a:off x="8382000" y="44704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8F6AC42A-FF36-0158-6F38-E6B29ECBD713}"/>
                </a:ext>
              </a:extLst>
            </p:cNvPr>
            <p:cNvCxnSpPr/>
            <p:nvPr/>
          </p:nvCxnSpPr>
          <p:spPr>
            <a:xfrm>
              <a:off x="8382000" y="48006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5C40E508-A1A6-1211-147F-8E3DD97CFF0C}"/>
                </a:ext>
              </a:extLst>
            </p:cNvPr>
            <p:cNvCxnSpPr/>
            <p:nvPr/>
          </p:nvCxnSpPr>
          <p:spPr>
            <a:xfrm>
              <a:off x="8382000" y="51308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31F4F5E2-A1FE-9675-89E9-E980E3E66A1A}"/>
                </a:ext>
              </a:extLst>
            </p:cNvPr>
            <p:cNvCxnSpPr/>
            <p:nvPr/>
          </p:nvCxnSpPr>
          <p:spPr>
            <a:xfrm>
              <a:off x="8382000" y="54610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77284507-A989-0D5F-6767-91A945F12ECA}"/>
                </a:ext>
              </a:extLst>
            </p:cNvPr>
            <p:cNvCxnSpPr/>
            <p:nvPr/>
          </p:nvCxnSpPr>
          <p:spPr>
            <a:xfrm>
              <a:off x="8382000" y="57912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4FC06C11-87AF-5940-2768-A41E59D1F5E9}"/>
                </a:ext>
              </a:extLst>
            </p:cNvPr>
            <p:cNvCxnSpPr/>
            <p:nvPr/>
          </p:nvCxnSpPr>
          <p:spPr>
            <a:xfrm>
              <a:off x="8382000" y="61214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60172DB5-C8CB-A9EB-57FD-84734BE277A0}"/>
                </a:ext>
              </a:extLst>
            </p:cNvPr>
            <p:cNvCxnSpPr/>
            <p:nvPr/>
          </p:nvCxnSpPr>
          <p:spPr>
            <a:xfrm>
              <a:off x="8382000" y="64516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31BD8E16-B6E0-5C3A-547B-8A854AED28AE}"/>
                </a:ext>
              </a:extLst>
            </p:cNvPr>
            <p:cNvCxnSpPr/>
            <p:nvPr/>
          </p:nvCxnSpPr>
          <p:spPr>
            <a:xfrm>
              <a:off x="8382000" y="6781800"/>
              <a:ext cx="3810000" cy="0"/>
            </a:xfrm>
            <a:prstGeom prst="line">
              <a:avLst/>
            </a:prstGeom>
            <a:ln w="6350">
              <a:solidFill>
                <a:srgbClr val="D9CBA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Rule">
            <a:extLst>
              <a:ext uri="{FF2B5EF4-FFF2-40B4-BE49-F238E27FC236}">
                <a16:creationId xmlns:a16="http://schemas.microsoft.com/office/drawing/2014/main" id="{7243A160-7260-4FBD-98F0-879C515BDDFA}"/>
              </a:ext>
            </a:extLst>
          </p:cNvPr>
          <p:cNvCxnSpPr/>
          <p:nvPr/>
        </p:nvCxnSpPr>
        <p:spPr>
          <a:xfrm>
            <a:off x="736600" y="1142366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ule lozenge">
            <a:extLst>
              <a:ext uri="{FF2B5EF4-FFF2-40B4-BE49-F238E27FC236}">
                <a16:creationId xmlns:a16="http://schemas.microsoft.com/office/drawing/2014/main" id="{0258D5C7-39F2-19A2-C75E-2E2C388F3339}"/>
              </a:ext>
            </a:extLst>
          </p:cNvPr>
          <p:cNvSpPr/>
          <p:nvPr/>
        </p:nvSpPr>
        <p:spPr>
          <a:xfrm>
            <a:off x="609600" y="1104266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Accent rule">
            <a:extLst>
              <a:ext uri="{FF2B5EF4-FFF2-40B4-BE49-F238E27FC236}">
                <a16:creationId xmlns:a16="http://schemas.microsoft.com/office/drawing/2014/main" id="{6AD5B5EF-DEA5-B83D-1842-CC234C6E99B4}"/>
              </a:ext>
            </a:extLst>
          </p:cNvPr>
          <p:cNvCxnSpPr/>
          <p:nvPr/>
        </p:nvCxnSpPr>
        <p:spPr>
          <a:xfrm>
            <a:off x="609600" y="1726566"/>
            <a:ext cx="0" cy="2540000"/>
          </a:xfrm>
          <a:prstGeom prst="line">
            <a:avLst/>
          </a:prstGeom>
          <a:ln w="25400">
            <a:solidFill>
              <a:srgbClr val="8C2F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 Rectangle 2">
            <a:extLst>
              <a:ext uri="{FF2B5EF4-FFF2-40B4-BE49-F238E27FC236}">
                <a16:creationId xmlns:a16="http://schemas.microsoft.com/office/drawing/2014/main" id="{A9024A40-77FD-7F7D-C5DD-2BD74CF8B5CE}"/>
              </a:ext>
            </a:extLst>
          </p:cNvPr>
          <p:cNvSpPr txBox="1"/>
          <p:nvPr/>
        </p:nvSpPr>
        <p:spPr>
          <a:xfrm>
            <a:off x="914400" y="1853566"/>
            <a:ext cx="9652000" cy="206705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3200" dirty="0">
                <a:solidFill>
                  <a:srgbClr val="8C2F3A"/>
                </a:solidFill>
                <a:latin typeface="Segoe UI Semibold" panose="020B0702040204020203" pitchFamily="34" charset="0"/>
              </a:rPr>
              <a:t>С 1990-х годов</a:t>
            </a:r>
            <a:r>
              <a:rPr lang="ru-RU" sz="3200" dirty="0">
                <a:solidFill>
                  <a:srgbClr val="25292A"/>
                </a:solidFill>
                <a:latin typeface="Segoe UI Semibold" panose="020B0702040204020203" pitchFamily="34" charset="0"/>
              </a:rPr>
              <a:t> западные страны пытались идущими шагами формировать Украину, как противовес России, используя политические и военные методы влияния.</a:t>
            </a:r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9B574C97-6B4B-BF3E-EF94-E36ABA42D4C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444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5107B9F-04C5-9A31-B549-4BE1C2105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Ключевые этапы обострения противоречий</a:t>
            </a:r>
          </a:p>
        </p:txBody>
      </p:sp>
      <p:cxnSp>
        <p:nvCxnSpPr>
          <p:cNvPr id="3" name="Stages line">
            <a:extLst>
              <a:ext uri="{FF2B5EF4-FFF2-40B4-BE49-F238E27FC236}">
                <a16:creationId xmlns:a16="http://schemas.microsoft.com/office/drawing/2014/main" id="{7062CCA8-574C-7A50-AF0C-4CD23C5C63BB}"/>
              </a:ext>
            </a:extLst>
          </p:cNvPr>
          <p:cNvCxnSpPr/>
          <p:nvPr/>
        </p:nvCxnSpPr>
        <p:spPr>
          <a:xfrm>
            <a:off x="609600" y="3810000"/>
            <a:ext cx="109728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Marker">
            <a:extLst>
              <a:ext uri="{FF2B5EF4-FFF2-40B4-BE49-F238E27FC236}">
                <a16:creationId xmlns:a16="http://schemas.microsoft.com/office/drawing/2014/main" id="{50D67499-009C-27C3-0D79-120294F3B8C8}"/>
              </a:ext>
            </a:extLst>
          </p:cNvPr>
          <p:cNvSpPr/>
          <p:nvPr/>
        </p:nvSpPr>
        <p:spPr>
          <a:xfrm>
            <a:off x="67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Kyiv Maidan 2004" descr="Площадь Независимости в Киеве, 22 ноября 2004 г.">
            <a:extLst>
              <a:ext uri="{FF2B5EF4-FFF2-40B4-BE49-F238E27FC236}">
                <a16:creationId xmlns:a16="http://schemas.microsoft.com/office/drawing/2014/main" id="{69EEBEF7-B81A-31A9-4607-7FC2F3698D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3352800" cy="2108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Marker">
            <a:extLst>
              <a:ext uri="{FF2B5EF4-FFF2-40B4-BE49-F238E27FC236}">
                <a16:creationId xmlns:a16="http://schemas.microsoft.com/office/drawing/2014/main" id="{A7272A68-0B84-DDB8-0417-65B94D83A03B}"/>
              </a:ext>
            </a:extLst>
          </p:cNvPr>
          <p:cNvSpPr/>
          <p:nvPr/>
        </p:nvSpPr>
        <p:spPr>
          <a:xfrm>
            <a:off x="4495800" y="3733800"/>
            <a:ext cx="152400" cy="152400"/>
          </a:xfrm>
          <a:prstGeom prst="ellipse">
            <a:avLst/>
          </a:prstGeom>
          <a:noFill/>
          <a:ln w="1905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8EDDAFB5-6438-230B-5122-E96698A9634A}"/>
              </a:ext>
            </a:extLst>
          </p:cNvPr>
          <p:cNvSpPr/>
          <p:nvPr/>
        </p:nvSpPr>
        <p:spPr>
          <a:xfrm>
            <a:off x="8305800" y="3733800"/>
            <a:ext cx="152400" cy="152400"/>
          </a:xfrm>
          <a:prstGeom prst="ellipse">
            <a:avLst/>
          </a:prstGeom>
          <a:noFill/>
          <a:ln w="1905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 Google Shape;120;p28">
            <a:extLst>
              <a:ext uri="{FF2B5EF4-FFF2-40B4-BE49-F238E27FC236}">
                <a16:creationId xmlns:a16="http://schemas.microsoft.com/office/drawing/2014/main" id="{A18412BA-BB48-F01E-3079-7A2BC894B479}"/>
              </a:ext>
            </a:extLst>
          </p:cNvPr>
          <p:cNvSpPr txBox="1"/>
          <p:nvPr/>
        </p:nvSpPr>
        <p:spPr>
          <a:xfrm>
            <a:off x="609600" y="3987800"/>
            <a:ext cx="3429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2004 г: Оранжевая революция</a:t>
            </a:r>
          </a:p>
        </p:txBody>
      </p:sp>
      <p:sp>
        <p:nvSpPr>
          <p:cNvPr id="10" name="Text Google Shape;126;p28">
            <a:extLst>
              <a:ext uri="{FF2B5EF4-FFF2-40B4-BE49-F238E27FC236}">
                <a16:creationId xmlns:a16="http://schemas.microsoft.com/office/drawing/2014/main" id="{FC8803FB-B4F7-E06E-3EE1-3BA18EA767A4}"/>
              </a:ext>
            </a:extLst>
          </p:cNvPr>
          <p:cNvSpPr txBox="1"/>
          <p:nvPr/>
        </p:nvSpPr>
        <p:spPr>
          <a:xfrm>
            <a:off x="609600" y="4378960"/>
            <a:ext cx="35052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Запад стимулировал массовые демонстрации в Киеве, поддерживая ультранационалистов. На Майдане Незалежности  организовывались пикеты, провозглашенные как демократическое движение.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95C14CA-8FB7-64E8-76B2-35E295759F1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59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99E1EF7-F03B-A1E6-270D-6FED8854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Протесты 2014 года</a:t>
            </a:r>
          </a:p>
        </p:txBody>
      </p:sp>
      <p:pic>
        <p:nvPicPr>
          <p:cNvPr id="4" name="Trade Unions House Odessa" descr="Дом профсоюзов на Куликовом поле в Одессе">
            <a:extLst>
              <a:ext uri="{FF2B5EF4-FFF2-40B4-BE49-F238E27FC236}">
                <a16:creationId xmlns:a16="http://schemas.microsoft.com/office/drawing/2014/main" id="{1FEF97B8-10C0-AC08-4B3D-7B11945E16A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1320800"/>
            <a:ext cx="4470400" cy="508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Rectangle 3">
            <a:extLst>
              <a:ext uri="{FF2B5EF4-FFF2-40B4-BE49-F238E27FC236}">
                <a16:creationId xmlns:a16="http://schemas.microsoft.com/office/drawing/2014/main" id="{79BE1C9F-C701-956F-826C-3FB1CA669ADE}"/>
              </a:ext>
            </a:extLst>
          </p:cNvPr>
          <p:cNvSpPr txBox="1"/>
          <p:nvPr/>
        </p:nvSpPr>
        <p:spPr>
          <a:xfrm>
            <a:off x="609600" y="1422400"/>
            <a:ext cx="60960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После мятежа в Киеве жители восточных и южных регионов, включая Харьков, Одессу и Донбасс, не признали новую власть и выступили за автономию.</a:t>
            </a:r>
          </a:p>
        </p:txBody>
      </p:sp>
      <p:sp>
        <p:nvSpPr>
          <p:cNvPr id="6" name="Bar">
            <a:extLst>
              <a:ext uri="{FF2B5EF4-FFF2-40B4-BE49-F238E27FC236}">
                <a16:creationId xmlns:a16="http://schemas.microsoft.com/office/drawing/2014/main" id="{51E4C01F-497D-24C9-C6C6-7BF32468BD92}"/>
              </a:ext>
            </a:extLst>
          </p:cNvPr>
          <p:cNvSpPr/>
          <p:nvPr/>
        </p:nvSpPr>
        <p:spPr>
          <a:xfrm>
            <a:off x="609600" y="3144520"/>
            <a:ext cx="63500" cy="1397000"/>
          </a:xfrm>
          <a:prstGeom prst="rect">
            <a:avLst/>
          </a:prstGeom>
          <a:solidFill>
            <a:srgbClr val="D969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4">
            <a:extLst>
              <a:ext uri="{FF2B5EF4-FFF2-40B4-BE49-F238E27FC236}">
                <a16:creationId xmlns:a16="http://schemas.microsoft.com/office/drawing/2014/main" id="{6FA1F5D2-55E4-2D0A-D3AB-47501AEC37EA}"/>
              </a:ext>
            </a:extLst>
          </p:cNvPr>
          <p:cNvSpPr txBox="1"/>
          <p:nvPr/>
        </p:nvSpPr>
        <p:spPr>
          <a:xfrm>
            <a:off x="838200" y="3093720"/>
            <a:ext cx="5867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D9696B"/>
                </a:solidFill>
                <a:latin typeface="Segoe UI Semibold" panose="020B0702040204020203" pitchFamily="34" charset="0"/>
              </a:rPr>
              <a:t>2 мая 2014 года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 в Одессе националисты сожгли десятки протестующих в Доме профсоюзов, что стало символом конфликта и насильственных действий.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A2728759-CBCD-16FA-0C2F-4304C6EA132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084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927CE19-2640-3F10-75CC-B0A764EFC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Ключевые этапы обострения противоречий</a:t>
            </a:r>
          </a:p>
        </p:txBody>
      </p:sp>
      <p:cxnSp>
        <p:nvCxnSpPr>
          <p:cNvPr id="3" name="Stages line">
            <a:extLst>
              <a:ext uri="{FF2B5EF4-FFF2-40B4-BE49-F238E27FC236}">
                <a16:creationId xmlns:a16="http://schemas.microsoft.com/office/drawing/2014/main" id="{B18A2F91-688F-8F85-D8BD-2BF756520C9F}"/>
              </a:ext>
            </a:extLst>
          </p:cNvPr>
          <p:cNvCxnSpPr/>
          <p:nvPr/>
        </p:nvCxnSpPr>
        <p:spPr>
          <a:xfrm>
            <a:off x="609600" y="3810000"/>
            <a:ext cx="109728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Marker">
            <a:extLst>
              <a:ext uri="{FF2B5EF4-FFF2-40B4-BE49-F238E27FC236}">
                <a16:creationId xmlns:a16="http://schemas.microsoft.com/office/drawing/2014/main" id="{C08144A1-3EA9-97F2-64D5-71E75C0A9050}"/>
              </a:ext>
            </a:extLst>
          </p:cNvPr>
          <p:cNvSpPr/>
          <p:nvPr/>
        </p:nvSpPr>
        <p:spPr>
          <a:xfrm>
            <a:off x="67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Kyiv Maidan 2004" descr="Площадь Независимости в Киеве, 22 ноября 2004 г.">
            <a:extLst>
              <a:ext uri="{FF2B5EF4-FFF2-40B4-BE49-F238E27FC236}">
                <a16:creationId xmlns:a16="http://schemas.microsoft.com/office/drawing/2014/main" id="{19E0DDEF-8C05-6A0F-C5CA-F2F49FEFAA0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3352800" cy="2108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Marker">
            <a:extLst>
              <a:ext uri="{FF2B5EF4-FFF2-40B4-BE49-F238E27FC236}">
                <a16:creationId xmlns:a16="http://schemas.microsoft.com/office/drawing/2014/main" id="{C1807F2E-4D20-7DB1-7030-E52C73C13890}"/>
              </a:ext>
            </a:extLst>
          </p:cNvPr>
          <p:cNvSpPr/>
          <p:nvPr/>
        </p:nvSpPr>
        <p:spPr>
          <a:xfrm>
            <a:off x="448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Treaty 18 March 2014" descr="Подписание договора о принятии Республики Крым в состав Российской Федерации, Москва, 18 марта 2014 г. Пресс-служба Президента России">
            <a:extLst>
              <a:ext uri="{FF2B5EF4-FFF2-40B4-BE49-F238E27FC236}">
                <a16:creationId xmlns:a16="http://schemas.microsoft.com/office/drawing/2014/main" id="{1EBF7FD9-D315-EB06-C9B7-B298DDFCD62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320800"/>
            <a:ext cx="3352800" cy="2108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Marker">
            <a:extLst>
              <a:ext uri="{FF2B5EF4-FFF2-40B4-BE49-F238E27FC236}">
                <a16:creationId xmlns:a16="http://schemas.microsoft.com/office/drawing/2014/main" id="{A9417846-8BE7-2511-E2C9-F8FE8F11AB96}"/>
              </a:ext>
            </a:extLst>
          </p:cNvPr>
          <p:cNvSpPr/>
          <p:nvPr/>
        </p:nvSpPr>
        <p:spPr>
          <a:xfrm>
            <a:off x="8305800" y="3733800"/>
            <a:ext cx="152400" cy="152400"/>
          </a:xfrm>
          <a:prstGeom prst="ellipse">
            <a:avLst/>
          </a:prstGeom>
          <a:noFill/>
          <a:ln w="19050" cap="flat" cmpd="sng" algn="ctr">
            <a:solidFill>
              <a:srgbClr val="B48A4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Google Shape;120;p28">
            <a:extLst>
              <a:ext uri="{FF2B5EF4-FFF2-40B4-BE49-F238E27FC236}">
                <a16:creationId xmlns:a16="http://schemas.microsoft.com/office/drawing/2014/main" id="{004B16F2-D1EE-0244-47B3-788D2AB5500C}"/>
              </a:ext>
            </a:extLst>
          </p:cNvPr>
          <p:cNvSpPr txBox="1"/>
          <p:nvPr/>
        </p:nvSpPr>
        <p:spPr>
          <a:xfrm>
            <a:off x="609600" y="3987800"/>
            <a:ext cx="3429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2004 г: Оранжевая революция</a:t>
            </a:r>
          </a:p>
        </p:txBody>
      </p:sp>
      <p:sp>
        <p:nvSpPr>
          <p:cNvPr id="12" name="Text Google Shape;126;p28">
            <a:extLst>
              <a:ext uri="{FF2B5EF4-FFF2-40B4-BE49-F238E27FC236}">
                <a16:creationId xmlns:a16="http://schemas.microsoft.com/office/drawing/2014/main" id="{CF60FC32-AC79-03F6-8DB9-359BA4EB8E98}"/>
              </a:ext>
            </a:extLst>
          </p:cNvPr>
          <p:cNvSpPr txBox="1"/>
          <p:nvPr/>
        </p:nvSpPr>
        <p:spPr>
          <a:xfrm>
            <a:off x="609600" y="4378960"/>
            <a:ext cx="35052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Запад стимулировал массовые демонстрации в Киеве, поддерживая ультранационалистов. На Майдане Незалежности  организовывались пикеты, провозглашенные как демократическое движение.</a:t>
            </a:r>
          </a:p>
        </p:txBody>
      </p:sp>
      <p:sp>
        <p:nvSpPr>
          <p:cNvPr id="13" name="Text Google Shape;121;p28">
            <a:extLst>
              <a:ext uri="{FF2B5EF4-FFF2-40B4-BE49-F238E27FC236}">
                <a16:creationId xmlns:a16="http://schemas.microsoft.com/office/drawing/2014/main" id="{E7AB72F8-EE24-80F5-1753-E154196A3C50}"/>
              </a:ext>
            </a:extLst>
          </p:cNvPr>
          <p:cNvSpPr txBox="1"/>
          <p:nvPr/>
        </p:nvSpPr>
        <p:spPr>
          <a:xfrm>
            <a:off x="4419600" y="3987800"/>
            <a:ext cx="3429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2014 г: воссоединение Крыма с Россией</a:t>
            </a:r>
          </a:p>
        </p:txBody>
      </p:sp>
      <p:sp>
        <p:nvSpPr>
          <p:cNvPr id="14" name="Text Google Shape;127;p28">
            <a:extLst>
              <a:ext uri="{FF2B5EF4-FFF2-40B4-BE49-F238E27FC236}">
                <a16:creationId xmlns:a16="http://schemas.microsoft.com/office/drawing/2014/main" id="{8DEB717C-8B03-8647-1EF6-532B6AC95918}"/>
              </a:ext>
            </a:extLst>
          </p:cNvPr>
          <p:cNvSpPr txBox="1"/>
          <p:nvPr/>
        </p:nvSpPr>
        <p:spPr>
          <a:xfrm>
            <a:off x="4419600" y="4668520"/>
            <a:ext cx="3505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Референдум в Крыму 16 марта 2014 года продемонстрировал поддержку населения  вхождения в состав России. 18 марта был заключен договор о воссоединении Крыма с Россией.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CDBE1868-CD23-BDF0-4449-1982B472A89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271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0DF9104-4629-D673-3A26-F640D4B60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Минские соглашения 2014-2015 гг.</a:t>
            </a:r>
          </a:p>
        </p:txBody>
      </p:sp>
      <p:pic>
        <p:nvPicPr>
          <p:cNvPr id="4" name="Minsk February 2015" descr="Переговоры в «нормандском формате» в Минске, 11–12 февраля 2015 г. Пресс-служба Президента России">
            <a:extLst>
              <a:ext uri="{FF2B5EF4-FFF2-40B4-BE49-F238E27FC236}">
                <a16:creationId xmlns:a16="http://schemas.microsoft.com/office/drawing/2014/main" id="{9820FB0B-CE96-8BBC-1B2D-2774AE244E0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422400"/>
            <a:ext cx="5232400" cy="381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EB0A7479-B738-3C1B-912E-AA2182DB4BC8}"/>
              </a:ext>
            </a:extLst>
          </p:cNvPr>
          <p:cNvCxnSpPr/>
          <p:nvPr/>
        </p:nvCxnSpPr>
        <p:spPr>
          <a:xfrm>
            <a:off x="736600" y="101276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206026A9-358D-553E-CDBA-A5E5DF03E0C4}"/>
              </a:ext>
            </a:extLst>
          </p:cNvPr>
          <p:cNvSpPr/>
          <p:nvPr/>
        </p:nvSpPr>
        <p:spPr>
          <a:xfrm>
            <a:off x="609600" y="97466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3">
            <a:extLst>
              <a:ext uri="{FF2B5EF4-FFF2-40B4-BE49-F238E27FC236}">
                <a16:creationId xmlns:a16="http://schemas.microsoft.com/office/drawing/2014/main" id="{FC96FAFB-4E57-51E4-4162-FF37A7BF5E59}"/>
              </a:ext>
            </a:extLst>
          </p:cNvPr>
          <p:cNvSpPr txBox="1"/>
          <p:nvPr/>
        </p:nvSpPr>
        <p:spPr>
          <a:xfrm>
            <a:off x="609600" y="1368362"/>
            <a:ext cx="5334000" cy="2788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800"/>
              </a:spcAft>
            </a:pP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Минские соглашения предусматривали перемирие и автономию для отдельных районов Донбасса.</a:t>
            </a:r>
          </a:p>
          <a:p>
            <a:pPr>
              <a:spcAft>
                <a:spcPts val="1800"/>
              </a:spcAft>
            </a:pPr>
            <a:r>
              <a:rPr lang="ru-RU" sz="2400" dirty="0">
                <a:solidFill>
                  <a:srgbClr val="E9BD73"/>
                </a:solidFill>
                <a:latin typeface="Segoe UI" panose="020B0502040204020203" pitchFamily="34" charset="0"/>
              </a:rPr>
              <a:t>Однако украинская сторона не выполнила ни одного из условий, что подтвердили её бывшие лидеры.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B4236D21-D1A6-F042-C267-E9BD41068F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06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6A4C2FE-E529-4A9B-305C-89380B30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0" y="431801"/>
            <a:ext cx="5994400" cy="53276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8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Украина и НАТО</a:t>
            </a:r>
          </a:p>
        </p:txBody>
      </p:sp>
      <p:pic>
        <p:nvPicPr>
          <p:cNvPr id="4" name="Verkhovna Rada building" descr="Здание Верховной рады в Киеве">
            <a:extLst>
              <a:ext uri="{FF2B5EF4-FFF2-40B4-BE49-F238E27FC236}">
                <a16:creationId xmlns:a16="http://schemas.microsoft.com/office/drawing/2014/main" id="{2499BFC7-5995-3894-6159-AFC24D12519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0"/>
            <a:ext cx="5080000" cy="584200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5" name="Text Rectangle 3">
            <a:extLst>
              <a:ext uri="{FF2B5EF4-FFF2-40B4-BE49-F238E27FC236}">
                <a16:creationId xmlns:a16="http://schemas.microsoft.com/office/drawing/2014/main" id="{468C6075-84EA-747B-9604-527E2B46C476}"/>
              </a:ext>
            </a:extLst>
          </p:cNvPr>
          <p:cNvSpPr txBox="1"/>
          <p:nvPr/>
        </p:nvSpPr>
        <p:spPr>
          <a:xfrm>
            <a:off x="5588000" y="1345566"/>
            <a:ext cx="59944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В 2019 году</a:t>
            </a:r>
            <a:r>
              <a:rPr lang="ru-RU" sz="2400" dirty="0">
                <a:solidFill>
                  <a:srgbClr val="F2E9D1"/>
                </a:solidFill>
                <a:latin typeface="Segoe UI" panose="020B0502040204020203" pitchFamily="34" charset="0"/>
              </a:rPr>
              <a:t> курс на вступление был закреплён в Конституции.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0C793A1-D1E1-9AF8-DFA8-BFED6F7EDA7F}"/>
              </a:ext>
            </a:extLst>
          </p:cNvPr>
          <p:cNvCxnSpPr/>
          <p:nvPr/>
        </p:nvCxnSpPr>
        <p:spPr>
          <a:xfrm>
            <a:off x="5588000" y="2333626"/>
            <a:ext cx="59944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Rectangle 4">
            <a:extLst>
              <a:ext uri="{FF2B5EF4-FFF2-40B4-BE49-F238E27FC236}">
                <a16:creationId xmlns:a16="http://schemas.microsoft.com/office/drawing/2014/main" id="{9E30DF5A-826E-0840-D323-B42F5FB5FEF6}"/>
              </a:ext>
            </a:extLst>
          </p:cNvPr>
          <p:cNvSpPr txBox="1"/>
          <p:nvPr/>
        </p:nvSpPr>
        <p:spPr>
          <a:xfrm>
            <a:off x="5588000" y="2498726"/>
            <a:ext cx="5994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Обострение ситуации привело к заявлениям Украины о возможном выходе из соглашения о нераспространении ядерного оружия </a:t>
            </a:r>
            <a:r>
              <a:rPr lang="ru-RU" sz="2200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2022 году</a:t>
            </a:r>
            <a:r>
              <a:rPr lang="ru-RU" sz="2200" dirty="0">
                <a:solidFill>
                  <a:srgbClr val="F2E9D1"/>
                </a:solidFill>
                <a:latin typeface="Segoe UI" panose="020B0502040204020203" pitchFamily="34" charset="0"/>
              </a:rPr>
              <a:t>. Минские соглашения проигнорированы.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167A9F03-10DF-C3FA-C921-7320EC7E707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41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E0A8AA1-442D-55AF-B75D-E1E29ECBA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1"/>
            <a:ext cx="10972800" cy="44869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Ключевые этапы обострения противоречий</a:t>
            </a:r>
          </a:p>
        </p:txBody>
      </p:sp>
      <p:cxnSp>
        <p:nvCxnSpPr>
          <p:cNvPr id="3" name="Stages line">
            <a:extLst>
              <a:ext uri="{FF2B5EF4-FFF2-40B4-BE49-F238E27FC236}">
                <a16:creationId xmlns:a16="http://schemas.microsoft.com/office/drawing/2014/main" id="{4956F0F9-5A04-50FB-2ACD-B36F1EFB5B65}"/>
              </a:ext>
            </a:extLst>
          </p:cNvPr>
          <p:cNvCxnSpPr/>
          <p:nvPr/>
        </p:nvCxnSpPr>
        <p:spPr>
          <a:xfrm>
            <a:off x="609600" y="3810000"/>
            <a:ext cx="10972800" cy="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Marker">
            <a:extLst>
              <a:ext uri="{FF2B5EF4-FFF2-40B4-BE49-F238E27FC236}">
                <a16:creationId xmlns:a16="http://schemas.microsoft.com/office/drawing/2014/main" id="{2A1F7FD5-04DA-A7B6-A924-DEE253985E4F}"/>
              </a:ext>
            </a:extLst>
          </p:cNvPr>
          <p:cNvSpPr/>
          <p:nvPr/>
        </p:nvSpPr>
        <p:spPr>
          <a:xfrm>
            <a:off x="67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Kyiv Maidan 2004" descr="Площадь Независимости в Киеве, 22 ноября 2004 г.">
            <a:extLst>
              <a:ext uri="{FF2B5EF4-FFF2-40B4-BE49-F238E27FC236}">
                <a16:creationId xmlns:a16="http://schemas.microsoft.com/office/drawing/2014/main" id="{BD1F0356-7C0F-6487-3831-6808BFEE741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3352800" cy="2108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Marker">
            <a:extLst>
              <a:ext uri="{FF2B5EF4-FFF2-40B4-BE49-F238E27FC236}">
                <a16:creationId xmlns:a16="http://schemas.microsoft.com/office/drawing/2014/main" id="{3186FDFF-EE9E-92EF-D42F-71FF0BEDA5EB}"/>
              </a:ext>
            </a:extLst>
          </p:cNvPr>
          <p:cNvSpPr/>
          <p:nvPr/>
        </p:nvSpPr>
        <p:spPr>
          <a:xfrm>
            <a:off x="448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Treaty 18 March 2014" descr="Подписание договора о принятии Республики Крым в состав Российской Федерации, Москва, 18 марта 2014 г. Пресс-служба Президента России">
            <a:extLst>
              <a:ext uri="{FF2B5EF4-FFF2-40B4-BE49-F238E27FC236}">
                <a16:creationId xmlns:a16="http://schemas.microsoft.com/office/drawing/2014/main" id="{6DA4E28A-A155-66F3-D801-6BFBA427937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320800"/>
            <a:ext cx="3352800" cy="21082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Marker">
            <a:extLst>
              <a:ext uri="{FF2B5EF4-FFF2-40B4-BE49-F238E27FC236}">
                <a16:creationId xmlns:a16="http://schemas.microsoft.com/office/drawing/2014/main" id="{9D373FC9-DB8A-03E1-1DBC-C1DAC1B6F589}"/>
              </a:ext>
            </a:extLst>
          </p:cNvPr>
          <p:cNvSpPr/>
          <p:nvPr/>
        </p:nvSpPr>
        <p:spPr>
          <a:xfrm>
            <a:off x="8293100" y="3721100"/>
            <a:ext cx="177800" cy="1778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 Google Shape;120;p28">
            <a:extLst>
              <a:ext uri="{FF2B5EF4-FFF2-40B4-BE49-F238E27FC236}">
                <a16:creationId xmlns:a16="http://schemas.microsoft.com/office/drawing/2014/main" id="{15863426-B6FA-BE8F-E2FF-CFD763D3D06D}"/>
              </a:ext>
            </a:extLst>
          </p:cNvPr>
          <p:cNvSpPr txBox="1"/>
          <p:nvPr/>
        </p:nvSpPr>
        <p:spPr>
          <a:xfrm>
            <a:off x="609600" y="3987800"/>
            <a:ext cx="3429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2004 г: Оранжевая революция</a:t>
            </a:r>
          </a:p>
        </p:txBody>
      </p:sp>
      <p:sp>
        <p:nvSpPr>
          <p:cNvPr id="12" name="Text Google Shape;126;p28">
            <a:extLst>
              <a:ext uri="{FF2B5EF4-FFF2-40B4-BE49-F238E27FC236}">
                <a16:creationId xmlns:a16="http://schemas.microsoft.com/office/drawing/2014/main" id="{3A304A18-8B87-112D-6B67-B1AB391544F2}"/>
              </a:ext>
            </a:extLst>
          </p:cNvPr>
          <p:cNvSpPr txBox="1"/>
          <p:nvPr/>
        </p:nvSpPr>
        <p:spPr>
          <a:xfrm>
            <a:off x="609600" y="4378960"/>
            <a:ext cx="35052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Запад стимулировал массовые демонстрации в Киеве, поддерживая ультранационалистов. На Майдане Незалежности  организовывались пикеты, провозглашенные как демократическое движение.</a:t>
            </a:r>
          </a:p>
        </p:txBody>
      </p:sp>
      <p:sp>
        <p:nvSpPr>
          <p:cNvPr id="13" name="Text Google Shape;121;p28">
            <a:extLst>
              <a:ext uri="{FF2B5EF4-FFF2-40B4-BE49-F238E27FC236}">
                <a16:creationId xmlns:a16="http://schemas.microsoft.com/office/drawing/2014/main" id="{C3D3454A-42A8-A39F-0F73-56675BB34C21}"/>
              </a:ext>
            </a:extLst>
          </p:cNvPr>
          <p:cNvSpPr txBox="1"/>
          <p:nvPr/>
        </p:nvSpPr>
        <p:spPr>
          <a:xfrm>
            <a:off x="4419600" y="3987800"/>
            <a:ext cx="3429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2014 г: воссоединение Крыма с Россией</a:t>
            </a:r>
          </a:p>
        </p:txBody>
      </p:sp>
      <p:sp>
        <p:nvSpPr>
          <p:cNvPr id="14" name="Text Google Shape;127;p28">
            <a:extLst>
              <a:ext uri="{FF2B5EF4-FFF2-40B4-BE49-F238E27FC236}">
                <a16:creationId xmlns:a16="http://schemas.microsoft.com/office/drawing/2014/main" id="{47AF4A0D-8A77-AA9F-A2B6-F676CABA1113}"/>
              </a:ext>
            </a:extLst>
          </p:cNvPr>
          <p:cNvSpPr txBox="1"/>
          <p:nvPr/>
        </p:nvSpPr>
        <p:spPr>
          <a:xfrm>
            <a:off x="4419600" y="4668520"/>
            <a:ext cx="3505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Референдум в Крыму 16 марта 2014 года продемонстрировал поддержку населения  вхождения в состав России. 18 марта был заключен договор о воссоединении Крыма с Россией.</a:t>
            </a:r>
          </a:p>
        </p:txBody>
      </p:sp>
      <p:sp>
        <p:nvSpPr>
          <p:cNvPr id="15" name="Text Google Shape;122;p28">
            <a:extLst>
              <a:ext uri="{FF2B5EF4-FFF2-40B4-BE49-F238E27FC236}">
                <a16:creationId xmlns:a16="http://schemas.microsoft.com/office/drawing/2014/main" id="{8DC62D38-5E35-7FDD-4D14-4C2365E2A00E}"/>
              </a:ext>
            </a:extLst>
          </p:cNvPr>
          <p:cNvSpPr txBox="1"/>
          <p:nvPr/>
        </p:nvSpPr>
        <p:spPr>
          <a:xfrm>
            <a:off x="8229600" y="3987800"/>
            <a:ext cx="3429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9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2022 г: Специальная военная операция</a:t>
            </a:r>
          </a:p>
        </p:txBody>
      </p:sp>
      <p:sp>
        <p:nvSpPr>
          <p:cNvPr id="16" name="Text Google Shape;128;p28">
            <a:extLst>
              <a:ext uri="{FF2B5EF4-FFF2-40B4-BE49-F238E27FC236}">
                <a16:creationId xmlns:a16="http://schemas.microsoft.com/office/drawing/2014/main" id="{B0843C3D-BB72-50FE-CCCD-4685C16FBA12}"/>
              </a:ext>
            </a:extLst>
          </p:cNvPr>
          <p:cNvSpPr txBox="1"/>
          <p:nvPr/>
        </p:nvSpPr>
        <p:spPr>
          <a:xfrm>
            <a:off x="8229600" y="4668520"/>
            <a:ext cx="3505200" cy="1333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50" dirty="0">
                <a:solidFill>
                  <a:srgbClr val="F2E9D1"/>
                </a:solidFill>
                <a:latin typeface="Segoe UI" panose="020B0502040204020203" pitchFamily="34" charset="0"/>
              </a:rPr>
              <a:t>Россия признала самостоятельность ДНР и ЛНР и с целью защиты русскоязычного населения Донбасса приступила  24 февраля к военной операции.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F4D2ED93-BD00-773E-B86E-D390DFC6E65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268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A1D1C47-B161-42C0-CA38-55092B36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0" y="508000"/>
            <a:ext cx="5232400" cy="43465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1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Западная поддержка Киева</a:t>
            </a:r>
          </a:p>
        </p:txBody>
      </p:sp>
      <p:pic>
        <p:nvPicPr>
          <p:cNvPr id="4" name="Dover AFB 2023" descr="Погрузка грузов для Украины на авиабазе Дувр (США), январь 2023 г. ВВС США">
            <a:extLst>
              <a:ext uri="{FF2B5EF4-FFF2-40B4-BE49-F238E27FC236}">
                <a16:creationId xmlns:a16="http://schemas.microsoft.com/office/drawing/2014/main" id="{EA99B231-FA4F-9DAA-223F-474DAECD227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42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90E0B9CF-DF67-CC9E-002A-6459D1EE9C5B}"/>
              </a:ext>
            </a:extLst>
          </p:cNvPr>
          <p:cNvSpPr/>
          <p:nvPr/>
        </p:nvSpPr>
        <p:spPr>
          <a:xfrm>
            <a:off x="4191000" y="0"/>
            <a:ext cx="1651000" cy="6858000"/>
          </a:xfrm>
          <a:prstGeom prst="rect">
            <a:avLst/>
          </a:prstGeom>
          <a:gradFill flip="none" rotWithShape="1">
            <a:gsLst>
              <a:gs pos="0">
                <a:srgbClr val="13263C">
                  <a:alpha val="0"/>
                </a:srgbClr>
              </a:gs>
              <a:gs pos="100000">
                <a:srgbClr val="13263C"/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4C3C8E3-22D6-9271-D5A7-70E573B5FA45}"/>
              </a:ext>
            </a:extLst>
          </p:cNvPr>
          <p:cNvCxnSpPr/>
          <p:nvPr/>
        </p:nvCxnSpPr>
        <p:spPr>
          <a:xfrm>
            <a:off x="6477000" y="1120458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ule lozenge">
            <a:extLst>
              <a:ext uri="{FF2B5EF4-FFF2-40B4-BE49-F238E27FC236}">
                <a16:creationId xmlns:a16="http://schemas.microsoft.com/office/drawing/2014/main" id="{4AA23B12-5BE8-C3FB-4508-727EC4F29FC2}"/>
              </a:ext>
            </a:extLst>
          </p:cNvPr>
          <p:cNvSpPr/>
          <p:nvPr/>
        </p:nvSpPr>
        <p:spPr>
          <a:xfrm>
            <a:off x="6350000" y="1082358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Rectangle 3">
            <a:extLst>
              <a:ext uri="{FF2B5EF4-FFF2-40B4-BE49-F238E27FC236}">
                <a16:creationId xmlns:a16="http://schemas.microsoft.com/office/drawing/2014/main" id="{F2B4FA84-A8A9-4F01-F004-6A34931D4A5D}"/>
              </a:ext>
            </a:extLst>
          </p:cNvPr>
          <p:cNvSpPr txBox="1"/>
          <p:nvPr/>
        </p:nvSpPr>
        <p:spPr>
          <a:xfrm>
            <a:off x="6350000" y="1526858"/>
            <a:ext cx="5232400" cy="253536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600" dirty="0">
                <a:solidFill>
                  <a:srgbClr val="F2E9D1"/>
                </a:solidFill>
                <a:latin typeface="Segoe UI Semibold" panose="020B0702040204020203" pitchFamily="34" charset="0"/>
              </a:rPr>
              <a:t>США и страны НАТО активно снабжали Украину оружием </a:t>
            </a:r>
            <a:r>
              <a:rPr lang="ru-RU" sz="2600" dirty="0">
                <a:solidFill>
                  <a:srgbClr val="E9BD73"/>
                </a:solidFill>
                <a:latin typeface="Segoe UI Semibold" panose="020B0702040204020203" pitchFamily="34" charset="0"/>
              </a:rPr>
              <a:t>на миллиарды долларов</a:t>
            </a:r>
            <a:r>
              <a:rPr lang="ru-RU" sz="2600" dirty="0">
                <a:solidFill>
                  <a:srgbClr val="F2E9D1"/>
                </a:solidFill>
                <a:latin typeface="Segoe UI Semibold" panose="020B0702040204020203" pitchFamily="34" charset="0"/>
              </a:rPr>
              <a:t>. Участие иностранных наёмников стало дополнительным аспектом усиления конфликта.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FF833B26-6251-FD7B-A0C7-D3B022202DC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162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85172A8-04AA-1925-BAD5-0C328035C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Экономические санкции и ответ России</a:t>
            </a:r>
          </a:p>
        </p:txBody>
      </p:sp>
      <p:pic>
        <p:nvPicPr>
          <p:cNvPr id="4" name="Blagoveshchensk Heihe bridge" descr="Мост через Амур между Благовещенском и Хэйхэ (Китай), 2019 г. Министерство по развитию Дальнего Востока и Арктики">
            <a:extLst>
              <a:ext uri="{FF2B5EF4-FFF2-40B4-BE49-F238E27FC236}">
                <a16:creationId xmlns:a16="http://schemas.microsoft.com/office/drawing/2014/main" id="{41B1EE1F-7860-1FEE-9CFF-0C00878FF5E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320800"/>
            <a:ext cx="4318000" cy="508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Rectangle 3">
            <a:extLst>
              <a:ext uri="{FF2B5EF4-FFF2-40B4-BE49-F238E27FC236}">
                <a16:creationId xmlns:a16="http://schemas.microsoft.com/office/drawing/2014/main" id="{005D4220-6396-8575-DE1F-E999A7CF69AA}"/>
              </a:ext>
            </a:extLst>
          </p:cNvPr>
          <p:cNvSpPr txBox="1"/>
          <p:nvPr/>
        </p:nvSpPr>
        <p:spPr>
          <a:xfrm>
            <a:off x="609600" y="1422400"/>
            <a:ext cx="6223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Западные страны ввели масштабные санкции против России, однако это привело лишь к укреплению связей </a:t>
            </a:r>
            <a:r>
              <a:rPr lang="ru-RU" sz="2300" dirty="0">
                <a:solidFill>
                  <a:srgbClr val="8FD0C8"/>
                </a:solidFill>
                <a:latin typeface="Segoe UI Semibold" panose="020B0702040204020203" pitchFamily="34" charset="0"/>
              </a:rPr>
              <a:t>с Азией и Африкой</a:t>
            </a: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. Экономика России осталась устойчивой.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1B57B2A-9229-B0F8-440F-77F1B8AE02B1}"/>
              </a:ext>
            </a:extLst>
          </p:cNvPr>
          <p:cNvCxnSpPr/>
          <p:nvPr/>
        </p:nvCxnSpPr>
        <p:spPr>
          <a:xfrm>
            <a:off x="609600" y="3002280"/>
            <a:ext cx="6223000" cy="0"/>
          </a:xfrm>
          <a:prstGeom prst="line">
            <a:avLst/>
          </a:prstGeom>
          <a:ln w="9525">
            <a:solidFill>
              <a:srgbClr val="3A44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Rectangle 4">
            <a:extLst>
              <a:ext uri="{FF2B5EF4-FFF2-40B4-BE49-F238E27FC236}">
                <a16:creationId xmlns:a16="http://schemas.microsoft.com/office/drawing/2014/main" id="{7408A202-5C86-7212-9EF5-6A4FB38014E9}"/>
              </a:ext>
            </a:extLst>
          </p:cNvPr>
          <p:cNvSpPr txBox="1"/>
          <p:nvPr/>
        </p:nvSpPr>
        <p:spPr>
          <a:xfrm>
            <a:off x="609600" y="3180080"/>
            <a:ext cx="6223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Новые торговые партнеры, включая </a:t>
            </a:r>
            <a:r>
              <a:rPr lang="ru-RU" sz="2300" dirty="0">
                <a:solidFill>
                  <a:srgbClr val="E9BD73"/>
                </a:solidFill>
                <a:latin typeface="Segoe UI Semibold" panose="020B0702040204020203" pitchFamily="34" charset="0"/>
              </a:rPr>
              <a:t>Китай и Индию</a:t>
            </a:r>
            <a:r>
              <a:rPr lang="ru-RU" sz="2300" dirty="0">
                <a:solidFill>
                  <a:srgbClr val="F2E9D1"/>
                </a:solidFill>
                <a:latin typeface="Segoe UI" panose="020B0502040204020203" pitchFamily="34" charset="0"/>
              </a:rPr>
              <a:t>, увеличили объём торговли с Россией, способствуя развитию её экономики вопреки западным санкциям.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CBF457FC-D624-1B87-71C2-9CCDE663E91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2969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D76457C-19CE-038B-9A22-9B3AE262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1397000"/>
            <a:ext cx="4572000" cy="41910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8000"/>
              </a:lnSpc>
              <a:spcBef>
                <a:spcPts val="0"/>
              </a:spcBef>
            </a:pPr>
            <a:r>
              <a:rPr lang="ru-RU" sz="11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6.</a:t>
            </a:r>
            <a:b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</a:br>
            <a:r>
              <a:rPr lang="ru-RU" sz="4000" dirty="0">
                <a:solidFill>
                  <a:srgbClr val="F2E9D1"/>
                </a:solidFill>
                <a:latin typeface="Bahnschrift SemiBold" panose="020B0502040204020203" pitchFamily="34" charset="0"/>
              </a:rPr>
              <a:t>Интеграционные процессы в современном мире</a:t>
            </a:r>
          </a:p>
        </p:txBody>
      </p:sp>
      <p:pic>
        <p:nvPicPr>
          <p:cNvPr id="4" name="BRICS summit 2019" descr="Лидеры стран БРИКС на саммите в Бразилиа, 14 ноября 2019 г.">
            <a:extLst>
              <a:ext uri="{FF2B5EF4-FFF2-40B4-BE49-F238E27FC236}">
                <a16:creationId xmlns:a16="http://schemas.microsoft.com/office/drawing/2014/main" id="{B5F9A4F5-1D81-E8B3-7CD1-C3378362112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000" y="0"/>
            <a:ext cx="6731000" cy="6858000"/>
          </a:xfrm>
          <a:prstGeom prst="rect">
            <a:avLst/>
          </a:prstGeom>
          <a:effectLst>
            <a:softEdge rad="889000"/>
          </a:effectLst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082A6C9D-9A7E-578E-C42D-7EBA76AC661F}"/>
              </a:ext>
            </a:extLst>
          </p:cNvPr>
          <p:cNvSpPr/>
          <p:nvPr/>
        </p:nvSpPr>
        <p:spPr>
          <a:xfrm>
            <a:off x="5461000" y="0"/>
            <a:ext cx="2032000" cy="6858000"/>
          </a:xfrm>
          <a:prstGeom prst="rect">
            <a:avLst/>
          </a:prstGeom>
          <a:gradFill flip="none" rotWithShape="1">
            <a:gsLst>
              <a:gs pos="0">
                <a:srgbClr val="13263C"/>
              </a:gs>
              <a:gs pos="100000">
                <a:srgbClr val="13263C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Graticule">
            <a:extLst>
              <a:ext uri="{FF2B5EF4-FFF2-40B4-BE49-F238E27FC236}">
                <a16:creationId xmlns:a16="http://schemas.microsoft.com/office/drawing/2014/main" id="{FCF9DBC9-C9E2-3941-0945-6D35E6EA010F}"/>
              </a:ext>
            </a:extLst>
          </p:cNvPr>
          <p:cNvGrpSpPr/>
          <p:nvPr/>
        </p:nvGrpSpPr>
        <p:grpSpPr>
          <a:xfrm>
            <a:off x="0" y="5080000"/>
            <a:ext cx="3810000" cy="1778000"/>
            <a:chOff x="0" y="5080000"/>
            <a:chExt cx="3810000" cy="1778000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0305EC32-52D8-7EAF-A638-5F22956CE069}"/>
                </a:ext>
              </a:extLst>
            </p:cNvPr>
            <p:cNvCxnSpPr/>
            <p:nvPr/>
          </p:nvCxnSpPr>
          <p:spPr>
            <a:xfrm>
              <a:off x="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593972B6-EFE6-F9C6-A94C-386E888C265C}"/>
                </a:ext>
              </a:extLst>
            </p:cNvPr>
            <p:cNvCxnSpPr/>
            <p:nvPr/>
          </p:nvCxnSpPr>
          <p:spPr>
            <a:xfrm>
              <a:off x="330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037B3DD1-795D-7D14-A3D9-311A97729E95}"/>
                </a:ext>
              </a:extLst>
            </p:cNvPr>
            <p:cNvCxnSpPr/>
            <p:nvPr/>
          </p:nvCxnSpPr>
          <p:spPr>
            <a:xfrm>
              <a:off x="660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676C17D1-C6C7-C1DF-1B6C-48D6E507AE6E}"/>
                </a:ext>
              </a:extLst>
            </p:cNvPr>
            <p:cNvCxnSpPr/>
            <p:nvPr/>
          </p:nvCxnSpPr>
          <p:spPr>
            <a:xfrm>
              <a:off x="990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CCCDFE4-368C-16F4-23AF-4204EF4AEE91}"/>
                </a:ext>
              </a:extLst>
            </p:cNvPr>
            <p:cNvCxnSpPr/>
            <p:nvPr/>
          </p:nvCxnSpPr>
          <p:spPr>
            <a:xfrm>
              <a:off x="1320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DCEA72D8-94E6-0F2E-50F0-2D4E43801BC2}"/>
                </a:ext>
              </a:extLst>
            </p:cNvPr>
            <p:cNvCxnSpPr/>
            <p:nvPr/>
          </p:nvCxnSpPr>
          <p:spPr>
            <a:xfrm>
              <a:off x="1651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EC0859D-B980-0BBC-F072-2D7BE0F1EE71}"/>
                </a:ext>
              </a:extLst>
            </p:cNvPr>
            <p:cNvCxnSpPr/>
            <p:nvPr/>
          </p:nvCxnSpPr>
          <p:spPr>
            <a:xfrm>
              <a:off x="1981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EEC2CF2D-03B7-5B3F-ACD6-581E844660FB}"/>
                </a:ext>
              </a:extLst>
            </p:cNvPr>
            <p:cNvCxnSpPr/>
            <p:nvPr/>
          </p:nvCxnSpPr>
          <p:spPr>
            <a:xfrm>
              <a:off x="23114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888591E-0A33-340E-B517-7FED190867E0}"/>
                </a:ext>
              </a:extLst>
            </p:cNvPr>
            <p:cNvCxnSpPr/>
            <p:nvPr/>
          </p:nvCxnSpPr>
          <p:spPr>
            <a:xfrm>
              <a:off x="26416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>
              <a:extLst>
                <a:ext uri="{FF2B5EF4-FFF2-40B4-BE49-F238E27FC236}">
                  <a16:creationId xmlns:a16="http://schemas.microsoft.com/office/drawing/2014/main" id="{DF5C7A74-FDE9-0C6C-7EBC-74604CED84A6}"/>
                </a:ext>
              </a:extLst>
            </p:cNvPr>
            <p:cNvCxnSpPr/>
            <p:nvPr/>
          </p:nvCxnSpPr>
          <p:spPr>
            <a:xfrm>
              <a:off x="29718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64E3FCD4-17DF-A90E-81ED-8ACB5192B304}"/>
                </a:ext>
              </a:extLst>
            </p:cNvPr>
            <p:cNvCxnSpPr/>
            <p:nvPr/>
          </p:nvCxnSpPr>
          <p:spPr>
            <a:xfrm>
              <a:off x="33020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704E3225-064F-0E75-BA2C-FDA1B62CC6D0}"/>
                </a:ext>
              </a:extLst>
            </p:cNvPr>
            <p:cNvCxnSpPr/>
            <p:nvPr/>
          </p:nvCxnSpPr>
          <p:spPr>
            <a:xfrm>
              <a:off x="3632200" y="5080000"/>
              <a:ext cx="0" cy="177800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445551F4-A873-ACAB-CCA4-33A5A14BC758}"/>
                </a:ext>
              </a:extLst>
            </p:cNvPr>
            <p:cNvCxnSpPr/>
            <p:nvPr/>
          </p:nvCxnSpPr>
          <p:spPr>
            <a:xfrm>
              <a:off x="0" y="5080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DC5CD147-939D-3439-111B-C1D681B356F8}"/>
                </a:ext>
              </a:extLst>
            </p:cNvPr>
            <p:cNvCxnSpPr/>
            <p:nvPr/>
          </p:nvCxnSpPr>
          <p:spPr>
            <a:xfrm>
              <a:off x="0" y="54102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E7EC03F8-CC10-A94F-7E35-46BBE462E8C0}"/>
                </a:ext>
              </a:extLst>
            </p:cNvPr>
            <p:cNvCxnSpPr/>
            <p:nvPr/>
          </p:nvCxnSpPr>
          <p:spPr>
            <a:xfrm>
              <a:off x="0" y="57404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id="{997A88EC-6A45-1E5B-2B6C-364A149DB9E3}"/>
                </a:ext>
              </a:extLst>
            </p:cNvPr>
            <p:cNvCxnSpPr/>
            <p:nvPr/>
          </p:nvCxnSpPr>
          <p:spPr>
            <a:xfrm>
              <a:off x="0" y="60706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87CD55A4-4DDF-739B-1CDE-15C4FA5BE0D5}"/>
                </a:ext>
              </a:extLst>
            </p:cNvPr>
            <p:cNvCxnSpPr/>
            <p:nvPr/>
          </p:nvCxnSpPr>
          <p:spPr>
            <a:xfrm>
              <a:off x="0" y="64008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930AC435-A4F5-C684-3D4E-C72B34A5AAF4}"/>
                </a:ext>
              </a:extLst>
            </p:cNvPr>
            <p:cNvCxnSpPr/>
            <p:nvPr/>
          </p:nvCxnSpPr>
          <p:spPr>
            <a:xfrm>
              <a:off x="0" y="6731000"/>
              <a:ext cx="3810000" cy="0"/>
            </a:xfrm>
            <a:prstGeom prst="line">
              <a:avLst/>
            </a:prstGeom>
            <a:ln w="6350">
              <a:solidFill>
                <a:srgbClr val="1E4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Margin rule">
            <a:extLst>
              <a:ext uri="{FF2B5EF4-FFF2-40B4-BE49-F238E27FC236}">
                <a16:creationId xmlns:a16="http://schemas.microsoft.com/office/drawing/2014/main" id="{CA4674F6-60F8-A84F-D2F3-65E8D118B99D}"/>
              </a:ext>
            </a:extLst>
          </p:cNvPr>
          <p:cNvCxnSpPr/>
          <p:nvPr/>
        </p:nvCxnSpPr>
        <p:spPr>
          <a:xfrm>
            <a:off x="584200" y="1651000"/>
            <a:ext cx="0" cy="3683000"/>
          </a:xfrm>
          <a:prstGeom prst="line">
            <a:avLst/>
          </a:prstGeom>
          <a:ln w="1587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6ACFECCE-4D30-0BDF-90D3-E8FB46DE37F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4196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3C24BD-C72C-C60A-91BC-917A06413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0" y="508000"/>
            <a:ext cx="5359400" cy="92532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3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Глобальные интеграционные процессы</a:t>
            </a:r>
          </a:p>
        </p:txBody>
      </p:sp>
      <p:pic>
        <p:nvPicPr>
          <p:cNvPr id="4" name="Blue Marble 1972" descr="Земля, снимок экипажа «Аполлона-17», 7 декабря 1972 г. NASA">
            <a:extLst>
              <a:ext uri="{FF2B5EF4-FFF2-40B4-BE49-F238E27FC236}">
                <a16:creationId xmlns:a16="http://schemas.microsoft.com/office/drawing/2014/main" id="{4920C220-6F5A-70D2-4894-AAC1E92293B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889000"/>
            <a:ext cx="5080000" cy="5080000"/>
          </a:xfrm>
          <a:prstGeom prst="ellipse">
            <a:avLst/>
          </a:prstGeom>
          <a:effectLst>
            <a:softEdge rad="76200"/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2F08C472-D535-8EE9-CF90-9D0ABCA4A2FD}"/>
              </a:ext>
            </a:extLst>
          </p:cNvPr>
          <p:cNvCxnSpPr/>
          <p:nvPr/>
        </p:nvCxnSpPr>
        <p:spPr>
          <a:xfrm>
            <a:off x="6350000" y="161112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le lozenge">
            <a:extLst>
              <a:ext uri="{FF2B5EF4-FFF2-40B4-BE49-F238E27FC236}">
                <a16:creationId xmlns:a16="http://schemas.microsoft.com/office/drawing/2014/main" id="{02ABBFBC-87AA-230B-2E02-9B5626C806F2}"/>
              </a:ext>
            </a:extLst>
          </p:cNvPr>
          <p:cNvSpPr/>
          <p:nvPr/>
        </p:nvSpPr>
        <p:spPr>
          <a:xfrm>
            <a:off x="6223000" y="157302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Rectangle 3">
            <a:extLst>
              <a:ext uri="{FF2B5EF4-FFF2-40B4-BE49-F238E27FC236}">
                <a16:creationId xmlns:a16="http://schemas.microsoft.com/office/drawing/2014/main" id="{7FDD3815-A3F3-63B5-8C7E-77D689FA428C}"/>
              </a:ext>
            </a:extLst>
          </p:cNvPr>
          <p:cNvSpPr txBox="1"/>
          <p:nvPr/>
        </p:nvSpPr>
        <p:spPr>
          <a:xfrm>
            <a:off x="6223000" y="2017522"/>
            <a:ext cx="5359400" cy="273062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800" dirty="0">
                <a:solidFill>
                  <a:srgbClr val="F2E9D1"/>
                </a:solidFill>
                <a:latin typeface="Segoe UI Semibold" panose="020B0702040204020203" pitchFamily="34" charset="0"/>
              </a:rPr>
              <a:t>На рубеже XX-XXI веков </a:t>
            </a:r>
            <a:r>
              <a:rPr lang="ru-RU" sz="2800" dirty="0">
                <a:solidFill>
                  <a:srgbClr val="E9BD73"/>
                </a:solidFill>
                <a:latin typeface="Segoe UI Semibold" panose="020B0702040204020203" pitchFamily="34" charset="0"/>
              </a:rPr>
              <a:t>интеграционные процессы</a:t>
            </a:r>
            <a:r>
              <a:rPr lang="ru-RU" sz="2800" dirty="0">
                <a:solidFill>
                  <a:srgbClr val="F2E9D1"/>
                </a:solidFill>
                <a:latin typeface="Segoe UI Semibold" panose="020B0702040204020203" pitchFamily="34" charset="0"/>
              </a:rPr>
              <a:t> стали важной чертой международных отношений, влияя на различные регионы мира.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671240E0-55CD-01C5-469C-3E439102AFD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7757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53AA853-3856-0E6F-6A06-5714BD136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БРИКС: эволюция и важность</a:t>
            </a:r>
          </a:p>
        </p:txBody>
      </p:sp>
      <p:pic>
        <p:nvPicPr>
          <p:cNvPr id="4" name="BRIC summit 2009" descr="Лидеры стран БРИК на первом саммите в Екатеринбурге, 16 июня 2009 г. Пресс-служба Президента России">
            <a:extLst>
              <a:ext uri="{FF2B5EF4-FFF2-40B4-BE49-F238E27FC236}">
                <a16:creationId xmlns:a16="http://schemas.microsoft.com/office/drawing/2014/main" id="{B14E589D-1AC9-E742-FEEF-284904D26F4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2540000" cy="3810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Bar 0">
            <a:extLst>
              <a:ext uri="{FF2B5EF4-FFF2-40B4-BE49-F238E27FC236}">
                <a16:creationId xmlns:a16="http://schemas.microsoft.com/office/drawing/2014/main" id="{532B69A3-B7E1-1282-DCFB-B9EA212D356D}"/>
              </a:ext>
            </a:extLst>
          </p:cNvPr>
          <p:cNvSpPr/>
          <p:nvPr/>
        </p:nvSpPr>
        <p:spPr>
          <a:xfrm>
            <a:off x="3556000" y="1371600"/>
            <a:ext cx="63500" cy="762000"/>
          </a:xfrm>
          <a:prstGeom prst="rect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BRICS 0">
            <a:extLst>
              <a:ext uri="{FF2B5EF4-FFF2-40B4-BE49-F238E27FC236}">
                <a16:creationId xmlns:a16="http://schemas.microsoft.com/office/drawing/2014/main" id="{96247C88-B239-458C-B806-B7EFFF2CE303}"/>
              </a:ext>
            </a:extLst>
          </p:cNvPr>
          <p:cNvSpPr txBox="1"/>
          <p:nvPr/>
        </p:nvSpPr>
        <p:spPr>
          <a:xfrm>
            <a:off x="3784600" y="1320800"/>
            <a:ext cx="77978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БРИКС - одно из крупнейших межгосударственных объединений, формирование которого началось 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2006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. Изначально в его составе были Бразилия, Россия, Индия и Китай. В </a:t>
            </a:r>
            <a:r>
              <a:rPr lang="ru-RU" sz="2000" dirty="0">
                <a:solidFill>
                  <a:srgbClr val="E9BD73"/>
                </a:solidFill>
                <a:latin typeface="Segoe UI Semibold" panose="020B0702040204020203" pitchFamily="34" charset="0"/>
              </a:rPr>
              <a:t>2011 году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к группе присоединилась Южная Африка.</a:t>
            </a:r>
          </a:p>
        </p:txBody>
      </p:sp>
      <p:sp>
        <p:nvSpPr>
          <p:cNvPr id="7" name="Bar 1">
            <a:extLst>
              <a:ext uri="{FF2B5EF4-FFF2-40B4-BE49-F238E27FC236}">
                <a16:creationId xmlns:a16="http://schemas.microsoft.com/office/drawing/2014/main" id="{DE554A5F-9425-9FEA-5F33-7F8AFF5C8CD1}"/>
              </a:ext>
            </a:extLst>
          </p:cNvPr>
          <p:cNvSpPr/>
          <p:nvPr/>
        </p:nvSpPr>
        <p:spPr>
          <a:xfrm>
            <a:off x="3556000" y="2870200"/>
            <a:ext cx="63500" cy="7620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RICS 1">
            <a:extLst>
              <a:ext uri="{FF2B5EF4-FFF2-40B4-BE49-F238E27FC236}">
                <a16:creationId xmlns:a16="http://schemas.microsoft.com/office/drawing/2014/main" id="{CFD43BF1-7DFA-AC0E-0C03-DA86D7BEF4D9}"/>
              </a:ext>
            </a:extLst>
          </p:cNvPr>
          <p:cNvSpPr txBox="1"/>
          <p:nvPr/>
        </p:nvSpPr>
        <p:spPr>
          <a:xfrm>
            <a:off x="3784600" y="2819400"/>
            <a:ext cx="77978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Каждый год, начиная с </a:t>
            </a:r>
            <a:r>
              <a:rPr lang="ru-RU" sz="2000" dirty="0">
                <a:solidFill>
                  <a:srgbClr val="8FD0C8"/>
                </a:solidFill>
                <a:latin typeface="Segoe UI Semibold" panose="020B0702040204020203" pitchFamily="34" charset="0"/>
              </a:rPr>
              <a:t>2009 года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, проводятся саммиты БРИКС. На них принимаются решения по развитию интеграции, обсуждаются проекты институционального развития организации.</a:t>
            </a:r>
          </a:p>
        </p:txBody>
      </p:sp>
      <p:sp>
        <p:nvSpPr>
          <p:cNvPr id="9" name="Bar 2">
            <a:extLst>
              <a:ext uri="{FF2B5EF4-FFF2-40B4-BE49-F238E27FC236}">
                <a16:creationId xmlns:a16="http://schemas.microsoft.com/office/drawing/2014/main" id="{A60616E5-7D3E-DCE5-FB35-19E4208DB125}"/>
              </a:ext>
            </a:extLst>
          </p:cNvPr>
          <p:cNvSpPr/>
          <p:nvPr/>
        </p:nvSpPr>
        <p:spPr>
          <a:xfrm>
            <a:off x="3556000" y="4368800"/>
            <a:ext cx="63500" cy="7620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BRICS 2">
            <a:extLst>
              <a:ext uri="{FF2B5EF4-FFF2-40B4-BE49-F238E27FC236}">
                <a16:creationId xmlns:a16="http://schemas.microsoft.com/office/drawing/2014/main" id="{B423C927-98A1-4F3F-D186-41A5F639E13E}"/>
              </a:ext>
            </a:extLst>
          </p:cNvPr>
          <p:cNvSpPr txBox="1"/>
          <p:nvPr/>
        </p:nvSpPr>
        <p:spPr>
          <a:xfrm>
            <a:off x="3784600" y="4318000"/>
            <a:ext cx="77978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БРИКС охватывает </a:t>
            </a:r>
            <a:r>
              <a:rPr lang="ru-RU" sz="34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26 %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поверхности суши и </a:t>
            </a:r>
            <a:r>
              <a:rPr lang="ru-RU" sz="3400" dirty="0">
                <a:solidFill>
                  <a:srgbClr val="E9A07E"/>
                </a:solidFill>
                <a:latin typeface="Bahnschrift SemiBold" panose="020B0502040204020203" pitchFamily="34" charset="0"/>
              </a:rPr>
              <a:t>41 %</a:t>
            </a:r>
            <a:r>
              <a:rPr lang="ru-RU" sz="2000" dirty="0">
                <a:solidFill>
                  <a:srgbClr val="F2E9D1"/>
                </a:solidFill>
                <a:latin typeface="Segoe UI" panose="020B0502040204020203" pitchFamily="34" charset="0"/>
              </a:rPr>
              <a:t> мирового населения, что делает его одним из самых перспективных союзов.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107015A3-32AF-55C4-5CF4-3616C01A6F2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673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AF07267-BC82-7FEE-4711-F403710D5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10342D"/>
                </a:solidFill>
                <a:latin typeface="Bahnschrift SemiBold" panose="020B0502040204020203" pitchFamily="34" charset="0"/>
              </a:rPr>
              <a:t>Евразийское экономическое сообщество</a:t>
            </a:r>
          </a:p>
        </p:txBody>
      </p:sp>
      <p:sp>
        <p:nvSpPr>
          <p:cNvPr id="3" name="Hub">
            <a:extLst>
              <a:ext uri="{FF2B5EF4-FFF2-40B4-BE49-F238E27FC236}">
                <a16:creationId xmlns:a16="http://schemas.microsoft.com/office/drawing/2014/main" id="{67EBF93C-79AC-9F01-22E8-2EE0B1363F9D}"/>
              </a:ext>
            </a:extLst>
          </p:cNvPr>
          <p:cNvSpPr/>
          <p:nvPr/>
        </p:nvSpPr>
        <p:spPr>
          <a:xfrm>
            <a:off x="5207000" y="2921000"/>
            <a:ext cx="1778000" cy="1778000"/>
          </a:xfrm>
          <a:prstGeom prst="ellipse">
            <a:avLst/>
          </a:prstGeom>
          <a:solidFill>
            <a:srgbClr val="10342D"/>
          </a:solidFill>
          <a:ln w="25400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16FE31DA-9962-EFD9-0DDC-1F901C5E17C0}"/>
              </a:ext>
            </a:extLst>
          </p:cNvPr>
          <p:cNvCxnSpPr/>
          <p:nvPr/>
        </p:nvCxnSpPr>
        <p:spPr>
          <a:xfrm flipH="1">
            <a:off x="3810000" y="3810000"/>
            <a:ext cx="1397000" cy="0"/>
          </a:xfrm>
          <a:prstGeom prst="line">
            <a:avLst/>
          </a:prstGeom>
          <a:ln w="1905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C81FA5C5-7790-C059-A3DB-E9F6710E7CA2}"/>
              </a:ext>
            </a:extLst>
          </p:cNvPr>
          <p:cNvCxnSpPr/>
          <p:nvPr/>
        </p:nvCxnSpPr>
        <p:spPr>
          <a:xfrm>
            <a:off x="6985000" y="3810000"/>
            <a:ext cx="1397000" cy="0"/>
          </a:xfrm>
          <a:prstGeom prst="line">
            <a:avLst/>
          </a:prstGeom>
          <a:ln w="1905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C18323D-FB54-9A3A-E37C-503E423C9DEB}"/>
              </a:ext>
            </a:extLst>
          </p:cNvPr>
          <p:cNvCxnSpPr/>
          <p:nvPr/>
        </p:nvCxnSpPr>
        <p:spPr>
          <a:xfrm>
            <a:off x="6096000" y="4699000"/>
            <a:ext cx="0" cy="279400"/>
          </a:xfrm>
          <a:prstGeom prst="line">
            <a:avLst/>
          </a:prstGeom>
          <a:ln w="1905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poke card 0">
            <a:extLst>
              <a:ext uri="{FF2B5EF4-FFF2-40B4-BE49-F238E27FC236}">
                <a16:creationId xmlns:a16="http://schemas.microsoft.com/office/drawing/2014/main" id="{6B8D8C46-2391-24A0-F5B8-7ABBB1DBFA60}"/>
              </a:ext>
            </a:extLst>
          </p:cNvPr>
          <p:cNvSpPr/>
          <p:nvPr/>
        </p:nvSpPr>
        <p:spPr>
          <a:xfrm>
            <a:off x="609600" y="2032000"/>
            <a:ext cx="3200400" cy="3683000"/>
          </a:xfrm>
          <a:prstGeom prst="roundRect">
            <a:avLst>
              <a:gd name="adj" fmla="val 5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poke card 1">
            <a:extLst>
              <a:ext uri="{FF2B5EF4-FFF2-40B4-BE49-F238E27FC236}">
                <a16:creationId xmlns:a16="http://schemas.microsoft.com/office/drawing/2014/main" id="{24B3765D-3767-A7BC-2E44-DF12669F024B}"/>
              </a:ext>
            </a:extLst>
          </p:cNvPr>
          <p:cNvSpPr/>
          <p:nvPr/>
        </p:nvSpPr>
        <p:spPr>
          <a:xfrm>
            <a:off x="8382000" y="2032000"/>
            <a:ext cx="3200400" cy="3683000"/>
          </a:xfrm>
          <a:prstGeom prst="roundRect">
            <a:avLst>
              <a:gd name="adj" fmla="val 5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poke card 2">
            <a:extLst>
              <a:ext uri="{FF2B5EF4-FFF2-40B4-BE49-F238E27FC236}">
                <a16:creationId xmlns:a16="http://schemas.microsoft.com/office/drawing/2014/main" id="{15F4D749-4880-5411-CF94-78B17664E52D}"/>
              </a:ext>
            </a:extLst>
          </p:cNvPr>
          <p:cNvSpPr/>
          <p:nvPr/>
        </p:nvSpPr>
        <p:spPr>
          <a:xfrm>
            <a:off x="3810000" y="4978400"/>
            <a:ext cx="4572000" cy="1524000"/>
          </a:xfrm>
          <a:prstGeom prst="roundRect">
            <a:avLst>
              <a:gd name="adj" fmla="val 5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Hub text">
            <a:extLst>
              <a:ext uri="{FF2B5EF4-FFF2-40B4-BE49-F238E27FC236}">
                <a16:creationId xmlns:a16="http://schemas.microsoft.com/office/drawing/2014/main" id="{9A099FA6-B433-EEC9-C1AE-8CB99E8D4649}"/>
              </a:ext>
            </a:extLst>
          </p:cNvPr>
          <p:cNvSpPr txBox="1"/>
          <p:nvPr/>
        </p:nvSpPr>
        <p:spPr>
          <a:xfrm>
            <a:off x="5207000" y="2921000"/>
            <a:ext cx="1778000" cy="177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32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ЕАЭС</a:t>
            </a:r>
          </a:p>
        </p:txBody>
      </p:sp>
      <p:sp>
        <p:nvSpPr>
          <p:cNvPr id="11" name="Spoke 0">
            <a:extLst>
              <a:ext uri="{FF2B5EF4-FFF2-40B4-BE49-F238E27FC236}">
                <a16:creationId xmlns:a16="http://schemas.microsoft.com/office/drawing/2014/main" id="{A8E15ADC-ED86-E551-0609-FBA60A086160}"/>
              </a:ext>
            </a:extLst>
          </p:cNvPr>
          <p:cNvSpPr txBox="1"/>
          <p:nvPr/>
        </p:nvSpPr>
        <p:spPr>
          <a:xfrm>
            <a:off x="787400" y="2184400"/>
            <a:ext cx="2844800" cy="2331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Идея создания единого экономического пространства в Евразии была выдвинута президентом Казахстана Н. Назарбаевым в </a:t>
            </a:r>
            <a:r>
              <a:rPr lang="ru-RU" sz="1700" dirty="0">
                <a:solidFill>
                  <a:srgbClr val="8C2F3A"/>
                </a:solidFill>
                <a:latin typeface="Segoe UI Semibold" panose="020B0702040204020203" pitchFamily="34" charset="0"/>
              </a:rPr>
              <a:t>1994 году</a:t>
            </a: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. Уже в </a:t>
            </a:r>
            <a:r>
              <a:rPr lang="ru-RU" sz="1700" dirty="0">
                <a:solidFill>
                  <a:srgbClr val="8C2F3A"/>
                </a:solidFill>
                <a:latin typeface="Segoe UI Semibold" panose="020B0702040204020203" pitchFamily="34" charset="0"/>
              </a:rPr>
              <a:t>1995 году</a:t>
            </a: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 начались шаги по формированию Таможенного союза.</a:t>
            </a:r>
          </a:p>
        </p:txBody>
      </p:sp>
      <p:sp>
        <p:nvSpPr>
          <p:cNvPr id="12" name="Spoke 1">
            <a:extLst>
              <a:ext uri="{FF2B5EF4-FFF2-40B4-BE49-F238E27FC236}">
                <a16:creationId xmlns:a16="http://schemas.microsoft.com/office/drawing/2014/main" id="{9C21C7DC-B5D7-D59F-9BA9-EF4B728D78C8}"/>
              </a:ext>
            </a:extLst>
          </p:cNvPr>
          <p:cNvSpPr txBox="1"/>
          <p:nvPr/>
        </p:nvSpPr>
        <p:spPr>
          <a:xfrm>
            <a:off x="8559800" y="2184400"/>
            <a:ext cx="2844800" cy="1813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ЕАЭС был образован в </a:t>
            </a:r>
            <a:r>
              <a:rPr lang="ru-RU" sz="1700" dirty="0">
                <a:solidFill>
                  <a:srgbClr val="8C2F3A"/>
                </a:solidFill>
                <a:latin typeface="Segoe UI Semibold" panose="020B0702040204020203" pitchFamily="34" charset="0"/>
              </a:rPr>
              <a:t>2015 году</a:t>
            </a: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 на базе Евразийского экономического сообщества. В него вошли Россия, Армения, Белоруссия, Казахстан и Киргизия.</a:t>
            </a:r>
          </a:p>
        </p:txBody>
      </p:sp>
      <p:sp>
        <p:nvSpPr>
          <p:cNvPr id="13" name="Spoke 2">
            <a:extLst>
              <a:ext uri="{FF2B5EF4-FFF2-40B4-BE49-F238E27FC236}">
                <a16:creationId xmlns:a16="http://schemas.microsoft.com/office/drawing/2014/main" id="{7A6A49B6-A4D2-A18F-F2E6-B0475549495E}"/>
              </a:ext>
            </a:extLst>
          </p:cNvPr>
          <p:cNvSpPr txBox="1"/>
          <p:nvPr/>
        </p:nvSpPr>
        <p:spPr>
          <a:xfrm>
            <a:off x="3987800" y="5130800"/>
            <a:ext cx="42164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700" dirty="0">
                <a:solidFill>
                  <a:srgbClr val="25292A"/>
                </a:solidFill>
                <a:latin typeface="Segoe UI" panose="020B0502040204020203" pitchFamily="34" charset="0"/>
              </a:rPr>
              <a:t>Цель ЕАЭС - создание единого рынка товаров и услуг, что способствует устойчивому развитию экономик и повышению их конкурентоспособности.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98FE5968-46E6-2267-1801-97622B5BD9B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4E535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4E535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846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3DBA33D-6AF0-BB31-75AE-99BC4877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СНГ: история и современность</a:t>
            </a:r>
          </a:p>
        </p:txBody>
      </p:sp>
      <p:pic>
        <p:nvPicPr>
          <p:cNvPr id="4" name="CIS heads of state 1991" descr="Главы государств — участников СНГ, 1991 г. РИА Новости">
            <a:extLst>
              <a:ext uri="{FF2B5EF4-FFF2-40B4-BE49-F238E27FC236}">
                <a16:creationId xmlns:a16="http://schemas.microsoft.com/office/drawing/2014/main" id="{1A9C162C-7768-0EF1-7A9B-E5F9C7E27CD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22400"/>
            <a:ext cx="4191000" cy="4826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Num 0">
            <a:extLst>
              <a:ext uri="{FF2B5EF4-FFF2-40B4-BE49-F238E27FC236}">
                <a16:creationId xmlns:a16="http://schemas.microsoft.com/office/drawing/2014/main" id="{205E22AD-590C-32E4-2A5B-6BA7F54E375A}"/>
              </a:ext>
            </a:extLst>
          </p:cNvPr>
          <p:cNvSpPr txBox="1"/>
          <p:nvPr/>
        </p:nvSpPr>
        <p:spPr>
          <a:xfrm>
            <a:off x="5207000" y="1295400"/>
            <a:ext cx="7112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1.</a:t>
            </a:r>
          </a:p>
        </p:txBody>
      </p:sp>
      <p:sp>
        <p:nvSpPr>
          <p:cNvPr id="6" name="CIS 0">
            <a:extLst>
              <a:ext uri="{FF2B5EF4-FFF2-40B4-BE49-F238E27FC236}">
                <a16:creationId xmlns:a16="http://schemas.microsoft.com/office/drawing/2014/main" id="{E31A2718-B872-8DDF-8340-FD7B47D4AD09}"/>
              </a:ext>
            </a:extLst>
          </p:cNvPr>
          <p:cNvSpPr txBox="1"/>
          <p:nvPr/>
        </p:nvSpPr>
        <p:spPr>
          <a:xfrm>
            <a:off x="5969000" y="1371600"/>
            <a:ext cx="56134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СНГ было создано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в декабре 1991 года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после распада СССР, включив большинство бывших республик Советского Союза. В состав СНГ входят девять стран, каждая с полным сохранением суверенитета.</a:t>
            </a:r>
          </a:p>
        </p:txBody>
      </p:sp>
      <p:sp>
        <p:nvSpPr>
          <p:cNvPr id="7" name="Num 1">
            <a:extLst>
              <a:ext uri="{FF2B5EF4-FFF2-40B4-BE49-F238E27FC236}">
                <a16:creationId xmlns:a16="http://schemas.microsoft.com/office/drawing/2014/main" id="{6028F0D4-6A36-6329-8C82-1475F02D839C}"/>
              </a:ext>
            </a:extLst>
          </p:cNvPr>
          <p:cNvSpPr txBox="1"/>
          <p:nvPr/>
        </p:nvSpPr>
        <p:spPr>
          <a:xfrm>
            <a:off x="5207000" y="2946400"/>
            <a:ext cx="7112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2.</a:t>
            </a:r>
          </a:p>
        </p:txBody>
      </p:sp>
      <p:sp>
        <p:nvSpPr>
          <p:cNvPr id="8" name="CIS 1">
            <a:extLst>
              <a:ext uri="{FF2B5EF4-FFF2-40B4-BE49-F238E27FC236}">
                <a16:creationId xmlns:a16="http://schemas.microsoft.com/office/drawing/2014/main" id="{DB010A0A-178C-E90C-1D8F-2837E403424F}"/>
              </a:ext>
            </a:extLst>
          </p:cNvPr>
          <p:cNvSpPr txBox="1"/>
          <p:nvPr/>
        </p:nvSpPr>
        <p:spPr>
          <a:xfrm>
            <a:off x="5969000" y="3022600"/>
            <a:ext cx="5613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Основные цели СНГ связаны с политическим и экономическим сотрудничеством. Заметное внимание уделяется гуманитарной сфере, особенно в области образования.</a:t>
            </a:r>
          </a:p>
        </p:txBody>
      </p:sp>
      <p:sp>
        <p:nvSpPr>
          <p:cNvPr id="9" name="Num 2">
            <a:extLst>
              <a:ext uri="{FF2B5EF4-FFF2-40B4-BE49-F238E27FC236}">
                <a16:creationId xmlns:a16="http://schemas.microsoft.com/office/drawing/2014/main" id="{5858A068-6663-537A-C4AC-32624BD93CA0}"/>
              </a:ext>
            </a:extLst>
          </p:cNvPr>
          <p:cNvSpPr txBox="1"/>
          <p:nvPr/>
        </p:nvSpPr>
        <p:spPr>
          <a:xfrm>
            <a:off x="5207000" y="4323080"/>
            <a:ext cx="7112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3.</a:t>
            </a:r>
          </a:p>
        </p:txBody>
      </p:sp>
      <p:sp>
        <p:nvSpPr>
          <p:cNvPr id="10" name="CIS 2">
            <a:extLst>
              <a:ext uri="{FF2B5EF4-FFF2-40B4-BE49-F238E27FC236}">
                <a16:creationId xmlns:a16="http://schemas.microsoft.com/office/drawing/2014/main" id="{939E7F1E-EC17-D1AA-B117-630A91540508}"/>
              </a:ext>
            </a:extLst>
          </p:cNvPr>
          <p:cNvSpPr txBox="1"/>
          <p:nvPr/>
        </p:nvSpPr>
        <p:spPr>
          <a:xfrm>
            <a:off x="5969000" y="4399280"/>
            <a:ext cx="5613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Несмотря на все вызовы, СНГ остаётся важной платформой для обсуждения вопросов регионального сотрудничества и создания механизма общего экономического пространства.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B89B3BD3-E0F5-3A59-2622-C6C12DFB8D2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5181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55F9BE0-8B9D-6BDB-0044-C7DA65B4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ШОС: от безопасности к экономике</a:t>
            </a:r>
          </a:p>
        </p:txBody>
      </p:sp>
      <p:pic>
        <p:nvPicPr>
          <p:cNvPr id="4" name="SCO summit Astana 2017" descr="Главы государств — членов ШОС на саммите в Астане, июнь 2017 г.">
            <a:extLst>
              <a:ext uri="{FF2B5EF4-FFF2-40B4-BE49-F238E27FC236}">
                <a16:creationId xmlns:a16="http://schemas.microsoft.com/office/drawing/2014/main" id="{AF663C4C-9F89-E639-542D-7B20F4C3C76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0"/>
            <a:ext cx="5080000" cy="2794000"/>
          </a:xfrm>
          <a:prstGeom prst="roundRect">
            <a:avLst>
              <a:gd name="adj" fmla="val 4000"/>
            </a:avLst>
          </a:prstGeom>
          <a:ln w="9525">
            <a:solidFill>
              <a:srgbClr val="B48A4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Text TextBox 25">
            <a:extLst>
              <a:ext uri="{FF2B5EF4-FFF2-40B4-BE49-F238E27FC236}">
                <a16:creationId xmlns:a16="http://schemas.microsoft.com/office/drawing/2014/main" id="{DF5C209E-6648-C142-DA46-B3113E94F323}"/>
              </a:ext>
            </a:extLst>
          </p:cNvPr>
          <p:cNvSpPr txBox="1"/>
          <p:nvPr/>
        </p:nvSpPr>
        <p:spPr>
          <a:xfrm>
            <a:off x="609600" y="1320800"/>
            <a:ext cx="50800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ШОС возникла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2001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на основе соглашений о военном сотрудничестве пяти стран.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2017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Индия и Пакистан стали её членами, а </a:t>
            </a:r>
            <a:r>
              <a:rPr lang="ru-RU" dirty="0">
                <a:solidFill>
                  <a:srgbClr val="E9BD73"/>
                </a:solidFill>
                <a:latin typeface="Segoe UI Semibold" panose="020B0702040204020203" pitchFamily="34" charset="0"/>
              </a:rPr>
              <a:t>в 2023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 к ним присоединился Иран.</a:t>
            </a:r>
          </a:p>
        </p:txBody>
      </p:sp>
      <p:sp>
        <p:nvSpPr>
          <p:cNvPr id="6" name="Bar 1">
            <a:extLst>
              <a:ext uri="{FF2B5EF4-FFF2-40B4-BE49-F238E27FC236}">
                <a16:creationId xmlns:a16="http://schemas.microsoft.com/office/drawing/2014/main" id="{8E82BBD8-A0D8-CEFC-B1D6-361A7A68B0D9}"/>
              </a:ext>
            </a:extLst>
          </p:cNvPr>
          <p:cNvSpPr/>
          <p:nvPr/>
        </p:nvSpPr>
        <p:spPr>
          <a:xfrm>
            <a:off x="6172200" y="1371600"/>
            <a:ext cx="63500" cy="1524000"/>
          </a:xfrm>
          <a:prstGeom prst="rect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Bar 2">
            <a:extLst>
              <a:ext uri="{FF2B5EF4-FFF2-40B4-BE49-F238E27FC236}">
                <a16:creationId xmlns:a16="http://schemas.microsoft.com/office/drawing/2014/main" id="{8A302B8D-7295-6128-2324-9DFD27CD5794}"/>
              </a:ext>
            </a:extLst>
          </p:cNvPr>
          <p:cNvSpPr/>
          <p:nvPr/>
        </p:nvSpPr>
        <p:spPr>
          <a:xfrm>
            <a:off x="6172200" y="4191000"/>
            <a:ext cx="63500" cy="1524000"/>
          </a:xfrm>
          <a:prstGeom prst="rect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 TextBox 26">
            <a:extLst>
              <a:ext uri="{FF2B5EF4-FFF2-40B4-BE49-F238E27FC236}">
                <a16:creationId xmlns:a16="http://schemas.microsoft.com/office/drawing/2014/main" id="{0948BB21-A3BA-5133-D763-A81873FBA721}"/>
              </a:ext>
            </a:extLst>
          </p:cNvPr>
          <p:cNvSpPr txBox="1"/>
          <p:nvPr/>
        </p:nvSpPr>
        <p:spPr>
          <a:xfrm>
            <a:off x="6400800" y="1320800"/>
            <a:ext cx="51816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Хартия ШОС принятой </a:t>
            </a:r>
            <a:r>
              <a:rPr lang="ru-RU" dirty="0">
                <a:solidFill>
                  <a:srgbClr val="8FD0C8"/>
                </a:solidFill>
                <a:latin typeface="Segoe UI Semibold" panose="020B0702040204020203" pitchFamily="34" charset="0"/>
              </a:rPr>
              <a:t>в 2002 году</a:t>
            </a: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, определяет приоритеты организации. Основное внимание уделено региональной безопасности, борьбе с терроризмом и углублению экономической кооперации.</a:t>
            </a:r>
          </a:p>
        </p:txBody>
      </p:sp>
      <p:sp>
        <p:nvSpPr>
          <p:cNvPr id="9" name="Text TextBox 27">
            <a:extLst>
              <a:ext uri="{FF2B5EF4-FFF2-40B4-BE49-F238E27FC236}">
                <a16:creationId xmlns:a16="http://schemas.microsoft.com/office/drawing/2014/main" id="{2DDE043F-8C5C-0067-117C-F8A1597DD5CD}"/>
              </a:ext>
            </a:extLst>
          </p:cNvPr>
          <p:cNvSpPr txBox="1"/>
          <p:nvPr/>
        </p:nvSpPr>
        <p:spPr>
          <a:xfrm>
            <a:off x="6400800" y="4140200"/>
            <a:ext cx="51816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F2E9D1"/>
                </a:solidFill>
                <a:latin typeface="Segoe UI" panose="020B0502040204020203" pitchFamily="34" charset="0"/>
              </a:rPr>
              <a:t>ШОС ставит целью развитие экономической кооперации, включая транспорт, торговлю и инвестиции, что делает её одним из перспективных международных объединений.</a:t>
            </a: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485BB3F2-10C4-C3DE-D73A-187ED1EDB0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875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5EAAF8A-EC2F-7095-C063-6D1E394FB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50476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36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АСЕАН:  путь к интеграции</a:t>
            </a:r>
          </a:p>
        </p:txBody>
      </p:sp>
      <p:sp>
        <p:nvSpPr>
          <p:cNvPr id="3" name="ASEAN Declaration draft 1967 mount">
            <a:extLst>
              <a:ext uri="{FF2B5EF4-FFF2-40B4-BE49-F238E27FC236}">
                <a16:creationId xmlns:a16="http://schemas.microsoft.com/office/drawing/2014/main" id="{8846617B-0F13-228A-6E98-FA296B95816B}"/>
              </a:ext>
            </a:extLst>
          </p:cNvPr>
          <p:cNvSpPr/>
          <p:nvPr/>
        </p:nvSpPr>
        <p:spPr>
          <a:xfrm>
            <a:off x="508000" y="1219200"/>
            <a:ext cx="3873500" cy="5410200"/>
          </a:xfrm>
          <a:prstGeom prst="roundRect">
            <a:avLst>
              <a:gd name="adj" fmla="val 3000"/>
            </a:avLst>
          </a:prstGeom>
          <a:solidFill>
            <a:srgbClr val="F7F0DD"/>
          </a:solidFill>
          <a:ln w="9525">
            <a:solidFill>
              <a:srgbClr val="B48A47"/>
            </a:solidFill>
          </a:ln>
          <a:effectLst>
            <a:outerShdw blurRad="203200" dist="50800" dir="5400000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ASEAN Declaration draft 1967" descr="Проект рекомендаций к Декларации АСЕАН (Бангкокской декларации), 1967 г.">
            <a:extLst>
              <a:ext uri="{FF2B5EF4-FFF2-40B4-BE49-F238E27FC236}">
                <a16:creationId xmlns:a16="http://schemas.microsoft.com/office/drawing/2014/main" id="{F70B37F2-922C-D323-2923-67F981D6241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3670300" cy="5207000"/>
          </a:xfrm>
          <a:prstGeom prst="rect">
            <a:avLst/>
          </a:prstGeom>
        </p:spPr>
      </p:pic>
      <p:cxnSp>
        <p:nvCxnSpPr>
          <p:cNvPr id="6" name="Timeline">
            <a:extLst>
              <a:ext uri="{FF2B5EF4-FFF2-40B4-BE49-F238E27FC236}">
                <a16:creationId xmlns:a16="http://schemas.microsoft.com/office/drawing/2014/main" id="{29C7D67F-F51B-B6F7-38C5-47EA91B1CF28}"/>
              </a:ext>
            </a:extLst>
          </p:cNvPr>
          <p:cNvCxnSpPr/>
          <p:nvPr/>
        </p:nvCxnSpPr>
        <p:spPr>
          <a:xfrm>
            <a:off x="5080000" y="1422400"/>
            <a:ext cx="0" cy="4927600"/>
          </a:xfrm>
          <a:prstGeom prst="line">
            <a:avLst/>
          </a:prstGeom>
          <a:ln w="12700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ker">
            <a:extLst>
              <a:ext uri="{FF2B5EF4-FFF2-40B4-BE49-F238E27FC236}">
                <a16:creationId xmlns:a16="http://schemas.microsoft.com/office/drawing/2014/main" id="{E6438CFB-7520-176C-533D-DE87E2313928}"/>
              </a:ext>
            </a:extLst>
          </p:cNvPr>
          <p:cNvSpPr/>
          <p:nvPr/>
        </p:nvSpPr>
        <p:spPr>
          <a:xfrm>
            <a:off x="4997450" y="1416050"/>
            <a:ext cx="165100" cy="1651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SEAN 0">
            <a:extLst>
              <a:ext uri="{FF2B5EF4-FFF2-40B4-BE49-F238E27FC236}">
                <a16:creationId xmlns:a16="http://schemas.microsoft.com/office/drawing/2014/main" id="{1AA23ECB-CE59-92A4-01A2-D635BEA4D9BC}"/>
              </a:ext>
            </a:extLst>
          </p:cNvPr>
          <p:cNvSpPr txBox="1"/>
          <p:nvPr/>
        </p:nvSpPr>
        <p:spPr>
          <a:xfrm>
            <a:off x="5384800" y="1320800"/>
            <a:ext cx="6197600" cy="94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АСЕАН была основана в </a:t>
            </a:r>
            <a:r>
              <a:rPr lang="ru-RU" sz="24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1967 году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и начала с пяти стран. Целью было обеспечение стабильности на фоне военно-политической ситуации на юго-востоке Азии.</a:t>
            </a:r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655D0262-AF22-8639-66B8-CBCD37A4AF04}"/>
              </a:ext>
            </a:extLst>
          </p:cNvPr>
          <p:cNvSpPr/>
          <p:nvPr/>
        </p:nvSpPr>
        <p:spPr>
          <a:xfrm>
            <a:off x="4997450" y="2691130"/>
            <a:ext cx="165100" cy="165100"/>
          </a:xfrm>
          <a:prstGeom prst="ellipse">
            <a:avLst/>
          </a:prstGeom>
          <a:solidFill>
            <a:srgbClr val="8FD0C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SEAN 1">
            <a:extLst>
              <a:ext uri="{FF2B5EF4-FFF2-40B4-BE49-F238E27FC236}">
                <a16:creationId xmlns:a16="http://schemas.microsoft.com/office/drawing/2014/main" id="{5ABA682B-ADBD-AFE6-7D87-D3B01CB5599B}"/>
              </a:ext>
            </a:extLst>
          </p:cNvPr>
          <p:cNvSpPr txBox="1"/>
          <p:nvPr/>
        </p:nvSpPr>
        <p:spPr>
          <a:xfrm>
            <a:off x="5384800" y="2595880"/>
            <a:ext cx="6197600" cy="1234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В </a:t>
            </a:r>
            <a:r>
              <a:rPr lang="ru-RU" sz="2400" dirty="0">
                <a:solidFill>
                  <a:srgbClr val="8FD0C8"/>
                </a:solidFill>
                <a:latin typeface="Bahnschrift SemiBold" panose="020B0502040204020203" pitchFamily="34" charset="0"/>
              </a:rPr>
              <a:t>2000 году</a:t>
            </a: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 была создана зона свободной торговли, что способствовало ускорению экономической интеграции. Объединение охватывает стратегически важный регион.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E13B4E27-8BBF-6AE5-9F02-F4EA9B3FAF42}"/>
              </a:ext>
            </a:extLst>
          </p:cNvPr>
          <p:cNvSpPr/>
          <p:nvPr/>
        </p:nvSpPr>
        <p:spPr>
          <a:xfrm>
            <a:off x="4997450" y="4255770"/>
            <a:ext cx="165100" cy="165100"/>
          </a:xfrm>
          <a:prstGeom prst="ellipse">
            <a:avLst/>
          </a:prstGeom>
          <a:solidFill>
            <a:srgbClr val="E9A0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ASEAN 2">
            <a:extLst>
              <a:ext uri="{FF2B5EF4-FFF2-40B4-BE49-F238E27FC236}">
                <a16:creationId xmlns:a16="http://schemas.microsoft.com/office/drawing/2014/main" id="{E8D4BCDF-E08E-A647-9F6E-1CCED330DD33}"/>
              </a:ext>
            </a:extLst>
          </p:cNvPr>
          <p:cNvSpPr txBox="1"/>
          <p:nvPr/>
        </p:nvSpPr>
        <p:spPr>
          <a:xfrm>
            <a:off x="5384800" y="4160520"/>
            <a:ext cx="61976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F2E9D1"/>
                </a:solidFill>
                <a:latin typeface="Segoe UI" panose="020B0502040204020203" pitchFamily="34" charset="0"/>
              </a:rPr>
              <a:t>Юго-Восточная Азия сегодня - самый быстро развивающийся регион, и успех АСЕАН объясняется в значительной степени его географическим положением, связывающим крупнейшие океанические экономики.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212960CD-A3EF-F530-949A-D5BCC0B1E2A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215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09A055B-0974-C133-085C-7FEF81AC1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762000"/>
            <a:ext cx="5486400" cy="5608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2000"/>
              </a:lnSpc>
              <a:spcBef>
                <a:spcPts val="0"/>
              </a:spcBef>
            </a:pPr>
            <a:r>
              <a:rPr lang="ru-RU" sz="4000" dirty="0">
                <a:solidFill>
                  <a:srgbClr val="E9BD73"/>
                </a:solidFill>
                <a:latin typeface="Bahnschrift SemiBold" panose="020B0502040204020203" pitchFamily="34" charset="0"/>
              </a:rPr>
              <a:t>Будущее интеграции</a:t>
            </a:r>
          </a:p>
        </p:txBody>
      </p:sp>
      <p:grpSp>
        <p:nvGrpSpPr>
          <p:cNvPr id="13" name="Globe">
            <a:extLst>
              <a:ext uri="{FF2B5EF4-FFF2-40B4-BE49-F238E27FC236}">
                <a16:creationId xmlns:a16="http://schemas.microsoft.com/office/drawing/2014/main" id="{3594992E-D63C-818A-AC1D-8B9A60BF8644}"/>
              </a:ext>
            </a:extLst>
          </p:cNvPr>
          <p:cNvGrpSpPr/>
          <p:nvPr/>
        </p:nvGrpSpPr>
        <p:grpSpPr>
          <a:xfrm>
            <a:off x="508000" y="1397000"/>
            <a:ext cx="4826000" cy="4826000"/>
            <a:chOff x="508000" y="1397000"/>
            <a:chExt cx="4826000" cy="48260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EACAE736-71F7-4DC1-B221-268781709352}"/>
                </a:ext>
              </a:extLst>
            </p:cNvPr>
            <p:cNvSpPr/>
            <p:nvPr/>
          </p:nvSpPr>
          <p:spPr>
            <a:xfrm>
              <a:off x="508000" y="1397000"/>
              <a:ext cx="4826000" cy="4826000"/>
            </a:xfrm>
            <a:prstGeom prst="ellipse">
              <a:avLst/>
            </a:prstGeom>
            <a:noFill/>
            <a:ln w="15875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465A7946-4960-3EB6-DACC-90871BB03E41}"/>
                </a:ext>
              </a:extLst>
            </p:cNvPr>
            <p:cNvSpPr/>
            <p:nvPr/>
          </p:nvSpPr>
          <p:spPr>
            <a:xfrm>
              <a:off x="2317750" y="1397000"/>
              <a:ext cx="1206500" cy="4826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0BE292C0-981F-2EFB-B294-A520DF4F4A93}"/>
                </a:ext>
              </a:extLst>
            </p:cNvPr>
            <p:cNvSpPr/>
            <p:nvPr/>
          </p:nvSpPr>
          <p:spPr>
            <a:xfrm>
              <a:off x="1714500" y="1397000"/>
              <a:ext cx="2413000" cy="4826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77E38011-E04D-B98A-AD63-4F53D9296500}"/>
                </a:ext>
              </a:extLst>
            </p:cNvPr>
            <p:cNvSpPr/>
            <p:nvPr/>
          </p:nvSpPr>
          <p:spPr>
            <a:xfrm>
              <a:off x="1111250" y="1397000"/>
              <a:ext cx="3619500" cy="4826000"/>
            </a:xfrm>
            <a:prstGeom prst="ellipse">
              <a:avLst/>
            </a:prstGeom>
            <a:noFill/>
            <a:ln w="12700" cap="flat" cmpd="sng" algn="ctr">
              <a:solidFill>
                <a:srgbClr val="35618C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94A42A09-BDDF-B3DA-533D-9A783E2FB30E}"/>
                </a:ext>
              </a:extLst>
            </p:cNvPr>
            <p:cNvCxnSpPr/>
            <p:nvPr/>
          </p:nvCxnSpPr>
          <p:spPr>
            <a:xfrm>
              <a:off x="1197773" y="2120900"/>
              <a:ext cx="3446454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392ACDBC-4923-5E32-888F-F7C38B5EEF0D}"/>
                </a:ext>
              </a:extLst>
            </p:cNvPr>
            <p:cNvCxnSpPr/>
            <p:nvPr/>
          </p:nvCxnSpPr>
          <p:spPr>
            <a:xfrm>
              <a:off x="689008" y="2893060"/>
              <a:ext cx="4463984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AED5E61E-10DA-96DC-C967-1BB935320A6E}"/>
                </a:ext>
              </a:extLst>
            </p:cNvPr>
            <p:cNvCxnSpPr/>
            <p:nvPr/>
          </p:nvCxnSpPr>
          <p:spPr>
            <a:xfrm>
              <a:off x="508000" y="3810000"/>
              <a:ext cx="4826000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B267534D-ABFA-5304-5ECF-B3C06A4D68B9}"/>
                </a:ext>
              </a:extLst>
            </p:cNvPr>
            <p:cNvCxnSpPr/>
            <p:nvPr/>
          </p:nvCxnSpPr>
          <p:spPr>
            <a:xfrm>
              <a:off x="689008" y="4726940"/>
              <a:ext cx="4463984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E6D7B7AE-25DC-6F3E-AEC1-C40CDBC846C8}"/>
                </a:ext>
              </a:extLst>
            </p:cNvPr>
            <p:cNvCxnSpPr/>
            <p:nvPr/>
          </p:nvCxnSpPr>
          <p:spPr>
            <a:xfrm>
              <a:off x="1197773" y="5499100"/>
              <a:ext cx="3446454" cy="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6E5429DA-FA61-8FC8-2AA2-A4065414B5AC}"/>
                </a:ext>
              </a:extLst>
            </p:cNvPr>
            <p:cNvCxnSpPr/>
            <p:nvPr/>
          </p:nvCxnSpPr>
          <p:spPr>
            <a:xfrm>
              <a:off x="2921000" y="1397000"/>
              <a:ext cx="0" cy="4826000"/>
            </a:xfrm>
            <a:prstGeom prst="line">
              <a:avLst/>
            </a:prstGeom>
            <a:ln w="12700">
              <a:solidFill>
                <a:srgbClr val="35618C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Marker">
            <a:extLst>
              <a:ext uri="{FF2B5EF4-FFF2-40B4-BE49-F238E27FC236}">
                <a16:creationId xmlns:a16="http://schemas.microsoft.com/office/drawing/2014/main" id="{57989347-E9BA-3FF4-CA74-5A62BA90174D}"/>
              </a:ext>
            </a:extLst>
          </p:cNvPr>
          <p:cNvSpPr/>
          <p:nvPr/>
        </p:nvSpPr>
        <p:spPr>
          <a:xfrm>
            <a:off x="1828800" y="27178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Marker">
            <a:extLst>
              <a:ext uri="{FF2B5EF4-FFF2-40B4-BE49-F238E27FC236}">
                <a16:creationId xmlns:a16="http://schemas.microsoft.com/office/drawing/2014/main" id="{D976AF2A-77D9-2354-3474-15821DAB9C5B}"/>
              </a:ext>
            </a:extLst>
          </p:cNvPr>
          <p:cNvSpPr/>
          <p:nvPr/>
        </p:nvSpPr>
        <p:spPr>
          <a:xfrm>
            <a:off x="3479800" y="30988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07E0287B-FF66-B82E-DDD5-AD58B7C32068}"/>
              </a:ext>
            </a:extLst>
          </p:cNvPr>
          <p:cNvSpPr/>
          <p:nvPr/>
        </p:nvSpPr>
        <p:spPr>
          <a:xfrm>
            <a:off x="2463800" y="44958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Marker">
            <a:extLst>
              <a:ext uri="{FF2B5EF4-FFF2-40B4-BE49-F238E27FC236}">
                <a16:creationId xmlns:a16="http://schemas.microsoft.com/office/drawing/2014/main" id="{8D41E6D9-938B-B4A3-2C45-4AF58D156A7A}"/>
              </a:ext>
            </a:extLst>
          </p:cNvPr>
          <p:cNvSpPr/>
          <p:nvPr/>
        </p:nvSpPr>
        <p:spPr>
          <a:xfrm>
            <a:off x="4114800" y="41148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B3136E45-C2D1-577B-8C87-A6856E86F207}"/>
              </a:ext>
            </a:extLst>
          </p:cNvPr>
          <p:cNvSpPr/>
          <p:nvPr/>
        </p:nvSpPr>
        <p:spPr>
          <a:xfrm>
            <a:off x="3098800" y="2209800"/>
            <a:ext cx="152400" cy="152400"/>
          </a:xfrm>
          <a:prstGeom prst="ellipse">
            <a:avLst/>
          </a:prstGeom>
          <a:solidFill>
            <a:srgbClr val="E9BD7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87751157-167C-B3F1-AD05-92891DE7787F}"/>
              </a:ext>
            </a:extLst>
          </p:cNvPr>
          <p:cNvCxnSpPr/>
          <p:nvPr/>
        </p:nvCxnSpPr>
        <p:spPr>
          <a:xfrm>
            <a:off x="1905000" y="2794000"/>
            <a:ext cx="1651000" cy="381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73E7A4A4-675D-7657-84A9-5590E5B8B0AB}"/>
              </a:ext>
            </a:extLst>
          </p:cNvPr>
          <p:cNvCxnSpPr/>
          <p:nvPr/>
        </p:nvCxnSpPr>
        <p:spPr>
          <a:xfrm>
            <a:off x="3556000" y="3175000"/>
            <a:ext cx="635000" cy="1016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4A07429-8803-37B4-776B-E3781E701416}"/>
              </a:ext>
            </a:extLst>
          </p:cNvPr>
          <p:cNvCxnSpPr/>
          <p:nvPr/>
        </p:nvCxnSpPr>
        <p:spPr>
          <a:xfrm flipV="1">
            <a:off x="2540000" y="4191000"/>
            <a:ext cx="1651000" cy="381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C68A7A5-0AFC-F730-BEEA-F59F97860715}"/>
              </a:ext>
            </a:extLst>
          </p:cNvPr>
          <p:cNvCxnSpPr/>
          <p:nvPr/>
        </p:nvCxnSpPr>
        <p:spPr>
          <a:xfrm>
            <a:off x="1905000" y="2794000"/>
            <a:ext cx="635000" cy="1778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22A8463-C4D3-F1EB-681E-118549C4A21F}"/>
              </a:ext>
            </a:extLst>
          </p:cNvPr>
          <p:cNvCxnSpPr/>
          <p:nvPr/>
        </p:nvCxnSpPr>
        <p:spPr>
          <a:xfrm>
            <a:off x="3175000" y="2286000"/>
            <a:ext cx="381000" cy="88900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ule">
            <a:extLst>
              <a:ext uri="{FF2B5EF4-FFF2-40B4-BE49-F238E27FC236}">
                <a16:creationId xmlns:a16="http://schemas.microsoft.com/office/drawing/2014/main" id="{678AAC30-EA15-1DE8-EB1B-73652D24367C}"/>
              </a:ext>
            </a:extLst>
          </p:cNvPr>
          <p:cNvCxnSpPr/>
          <p:nvPr/>
        </p:nvCxnSpPr>
        <p:spPr>
          <a:xfrm>
            <a:off x="6223000" y="1500632"/>
            <a:ext cx="1905000" cy="0"/>
          </a:xfrm>
          <a:prstGeom prst="line">
            <a:avLst/>
          </a:prstGeom>
          <a:ln w="9525">
            <a:solidFill>
              <a:srgbClr val="B48A4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ule lozenge">
            <a:extLst>
              <a:ext uri="{FF2B5EF4-FFF2-40B4-BE49-F238E27FC236}">
                <a16:creationId xmlns:a16="http://schemas.microsoft.com/office/drawing/2014/main" id="{C16A8C22-0BA5-89C2-0C28-17548FEBD321}"/>
              </a:ext>
            </a:extLst>
          </p:cNvPr>
          <p:cNvSpPr/>
          <p:nvPr/>
        </p:nvSpPr>
        <p:spPr>
          <a:xfrm>
            <a:off x="6096000" y="1462532"/>
            <a:ext cx="76200" cy="76200"/>
          </a:xfrm>
          <a:prstGeom prst="diamond">
            <a:avLst/>
          </a:prstGeom>
          <a:solidFill>
            <a:srgbClr val="B48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 Rectangle 3">
            <a:extLst>
              <a:ext uri="{FF2B5EF4-FFF2-40B4-BE49-F238E27FC236}">
                <a16:creationId xmlns:a16="http://schemas.microsoft.com/office/drawing/2014/main" id="{45ED8ED2-81E5-74ED-A617-FF327E152428}"/>
              </a:ext>
            </a:extLst>
          </p:cNvPr>
          <p:cNvSpPr txBox="1"/>
          <p:nvPr/>
        </p:nvSpPr>
        <p:spPr>
          <a:xfrm>
            <a:off x="6096000" y="1932432"/>
            <a:ext cx="5486400" cy="319151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800" dirty="0">
                <a:solidFill>
                  <a:srgbClr val="F2E9D1"/>
                </a:solidFill>
                <a:latin typeface="Segoe UI Semibold" panose="020B0702040204020203" pitchFamily="34" charset="0"/>
              </a:rPr>
              <a:t>С развитием технологий и глобализацией, интеграционные процессы будут углубляться, способствуя формированию </a:t>
            </a:r>
            <a:r>
              <a:rPr lang="ru-RU" sz="2800" dirty="0">
                <a:solidFill>
                  <a:srgbClr val="E9BD73"/>
                </a:solidFill>
                <a:latin typeface="Segoe UI Semibold" panose="020B0702040204020203" pitchFamily="34" charset="0"/>
              </a:rPr>
              <a:t>новых альянсов</a:t>
            </a:r>
            <a:r>
              <a:rPr lang="ru-RU" sz="2800" dirty="0">
                <a:solidFill>
                  <a:srgbClr val="F2E9D1"/>
                </a:solidFill>
                <a:latin typeface="Segoe UI Semibold" panose="020B0702040204020203" pitchFamily="34" charset="0"/>
              </a:rPr>
              <a:t> и укреплению существующих.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5CBE5E27-19A4-4586-BAA2-E8B81BC255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A3B4A9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A3B4A9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3484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92A"/>
      </a:dk1>
      <a:lt1>
        <a:srgbClr val="F2E9D1"/>
      </a:lt1>
      <a:dk2>
        <a:srgbClr val="10342D"/>
      </a:dk2>
      <a:lt2>
        <a:srgbClr val="EFE4C8"/>
      </a:lt2>
      <a:accent1>
        <a:srgbClr val="E9BD73"/>
      </a:accent1>
      <a:accent2>
        <a:srgbClr val="8C2F3A"/>
      </a:accent2>
      <a:accent3>
        <a:srgbClr val="4FA7A0"/>
      </a:accent3>
      <a:accent4>
        <a:srgbClr val="1F3A57"/>
      </a:accent4>
      <a:accent5>
        <a:srgbClr val="C46A45"/>
      </a:accent5>
      <a:accent6>
        <a:srgbClr val="6F8A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Bahnschrift SemiBold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2379</Words>
  <Application>Microsoft Office PowerPoint</Application>
  <PresentationFormat>Произвольный</PresentationFormat>
  <Paragraphs>209</Paragraphs>
  <Slides>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Arial</vt:lpstr>
      <vt:lpstr>Bahnschrift SemiBold</vt:lpstr>
      <vt:lpstr>Segoe UI</vt:lpstr>
      <vt:lpstr>Segoe UI Semibold</vt:lpstr>
      <vt:lpstr>Тема Office</vt:lpstr>
      <vt:lpstr>План урока:</vt:lpstr>
      <vt:lpstr>1. Расширение НАТО на восток</vt:lpstr>
      <vt:lpstr>Расширение НАТО в 1990- е гг.</vt:lpstr>
      <vt:lpstr>Основные этапы расширения НАТО</vt:lpstr>
      <vt:lpstr>Условия расширения НАТО</vt:lpstr>
      <vt:lpstr>Последствия для членов альянса</vt:lpstr>
      <vt:lpstr>Влияние расширения НАТО на мировую безопасность</vt:lpstr>
      <vt:lpstr>2. Конфликт на Балканах</vt:lpstr>
      <vt:lpstr>Презентация PowerPoint</vt:lpstr>
      <vt:lpstr>Независимость Македонии и Словении</vt:lpstr>
      <vt:lpstr>История независимости Хорватии</vt:lpstr>
      <vt:lpstr>Босния и Герцеговина</vt:lpstr>
      <vt:lpstr>Косово и международные конфликты</vt:lpstr>
      <vt:lpstr>Признание и непризнание Косово</vt:lpstr>
      <vt:lpstr>3. Военные интервенции НАТО</vt:lpstr>
      <vt:lpstr>Презентация PowerPoint</vt:lpstr>
      <vt:lpstr>Афганистан: от вторжения до вывода войск</vt:lpstr>
      <vt:lpstr>Вторжение в Ирак: последствия и критика</vt:lpstr>
      <vt:lpstr>Ливийская гражданская война и роль НАТО</vt:lpstr>
      <vt:lpstr>Сирия: от интервенции к новой реальности</vt:lpstr>
      <vt:lpstr>4. Кризис глобального доминирования Запада</vt:lpstr>
      <vt:lpstr>Презентация PowerPoint</vt:lpstr>
      <vt:lpstr>Рост экономик Азии и Латинской Америки</vt:lpstr>
      <vt:lpstr>Экономический рост в Юго-Восточной Азии</vt:lpstr>
      <vt:lpstr>Презентация PowerPoint</vt:lpstr>
      <vt:lpstr>Кризис глобального доминирования Запада</vt:lpstr>
      <vt:lpstr>Интеграция России и Белоруссии</vt:lpstr>
      <vt:lpstr>Конфликты на Кавказе и их урегулирование</vt:lpstr>
      <vt:lpstr>5. Обострение противостояния России и Запада</vt:lpstr>
      <vt:lpstr>Геополитическое влияние Запада</vt:lpstr>
      <vt:lpstr>Ключевые этапы обострения противоречий</vt:lpstr>
      <vt:lpstr>Протесты 2014 года</vt:lpstr>
      <vt:lpstr>Ключевые этапы обострения противоречий</vt:lpstr>
      <vt:lpstr>Минские соглашения 2014-2015 гг.</vt:lpstr>
      <vt:lpstr>Украина и НАТО</vt:lpstr>
      <vt:lpstr>Ключевые этапы обострения противоречий</vt:lpstr>
      <vt:lpstr>Западная поддержка Киева</vt:lpstr>
      <vt:lpstr>Экономические санкции и ответ России</vt:lpstr>
      <vt:lpstr>6. Интеграционные процессы в современном мире</vt:lpstr>
      <vt:lpstr>Глобальные интеграционные процессы</vt:lpstr>
      <vt:lpstr>БРИКС: эволюция и важность</vt:lpstr>
      <vt:lpstr>Евразийское экономическое сообщество</vt:lpstr>
      <vt:lpstr>СНГ: история и современность</vt:lpstr>
      <vt:lpstr>ШОС: от безопасности к экономике</vt:lpstr>
      <vt:lpstr>АСЕАН:  путь к интеграции</vt:lpstr>
      <vt:lpstr>Будущее интеграции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Международные отношения в 1990-е — 2023 г. Кризис глобального доминирования Запада</dc:title>
  <dc:creator>100ballnik.com</dc:creator>
  <cp:lastModifiedBy>Mendal</cp:lastModifiedBy>
  <cp:revision>1</cp:revision>
  <dcterms:created xsi:type="dcterms:W3CDTF">2026-10-20T21:47:29Z</dcterms:created>
  <dcterms:modified xsi:type="dcterms:W3CDTF">2026-10-20T21:47:30Z</dcterms:modified>
</cp:coreProperties>
</file>