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E465B5-F1A5-0568-CE14-2095C27CEF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7B7F825-F287-F6F1-4E2F-EBE3289F70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25FB6A-70D6-0B9C-1F4E-805389DED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6F3CC-ED93-49A0-86BE-4BDAAEFAB910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D553FF-7E0C-BD6C-7578-A94A7EEC8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D06E94-E498-D790-B9D5-CB79BEA73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2935F-4886-4D1E-806B-5A04AA2743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7033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2B1F05-CDA7-D6B7-9CA0-A088EDBB8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9ECA34-FAA5-A9B7-AB3D-21E6FE2608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C9A316E-6FA4-0A2E-BD41-5EFE9A7F0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6F3CC-ED93-49A0-86BE-4BDAAEFAB910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96B377-C491-019F-6A7E-48ABACDD2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0F60EF-C92D-35C3-08F2-921D1F8CF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2935F-4886-4D1E-806B-5A04AA2743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099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CAB3A2-21B2-1CD9-685B-0DBC76D95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9B64424-2756-1494-56FA-4119B2B6E6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6143583-BD8D-AFFC-828E-3AE2FBCCD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6F3CC-ED93-49A0-86BE-4BDAAEFAB910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C41067-A6E2-9909-DFE2-7FD9D4B5B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42DFAB5-1BE3-110D-03BB-4E47AA161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2935F-4886-4D1E-806B-5A04AA2743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1708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1B2D02-9AE7-1D6A-CCDA-ABCCEF1A9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3ED049-1B77-0CFB-6809-406A275833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FAD9526-C3EA-2688-D622-9C9B13667A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1CA2562-4BDF-8AA7-F194-BF94AFFDC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6F3CC-ED93-49A0-86BE-4BDAAEFAB910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5E8CA2C-AA9A-E280-0B69-E4654D72C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4C085A5-1864-F78C-71A1-33AF54480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2935F-4886-4D1E-806B-5A04AA2743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437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59ADF7-5CC3-DABB-BE51-8A343266B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4CDA1F8-2BD6-80FF-0058-BD08401086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4A3387F-39A4-0D5F-90C4-D9C3207692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67D9963-8C97-D092-B377-2C9EBF6F8A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C32850-C6EF-960D-5A45-D7EC8AD48A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86CF311-C5E4-D851-4130-49985E917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6F3CC-ED93-49A0-86BE-4BDAAEFAB910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BBED83C-927C-FBB3-D905-29FEF164B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0300AE8-3973-3B3E-B4E3-19080F28D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2935F-4886-4D1E-806B-5A04AA2743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048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BC7204-A503-6684-F1E2-7823C1732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0F3D456-23FD-118F-DD5E-32C593301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6F3CC-ED93-49A0-86BE-4BDAAEFAB910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D113586-B897-88C2-DD9F-5ABDE617C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F62A98F-CB10-58D6-D778-DA4D97ACD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2935F-4886-4D1E-806B-5A04AA2743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037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F34B90F-0B83-084A-9727-2F2EF86E1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6F3CC-ED93-49A0-86BE-4BDAAEFAB910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F1E4400-74CA-7355-237C-C1B22FBC1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C39F676-27D6-5BE1-0021-643CBAB46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2935F-4886-4D1E-806B-5A04AA2743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186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95A151-809F-2316-2B2E-431F18131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68FB93-B4FA-AFF2-7B13-7841A7FCB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1BEDD44-015C-983F-4068-A27CD78A84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3E2150-B51C-F2FA-10A4-E600A1866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6F3CC-ED93-49A0-86BE-4BDAAEFAB910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AB033D8-88F8-BA54-7A84-96545F2CE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4D02127-3581-0C8F-6259-8D1D20464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2935F-4886-4D1E-806B-5A04AA2743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966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5B2A45-391D-DDF4-CD0B-05C8EEF2F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A240822-F1C9-71C6-BCCA-297F358117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6DBB07E-ACB5-5C0D-7AD8-89EACF812A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B6BD2EB-E689-E588-9309-03C98831C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6F3CC-ED93-49A0-86BE-4BDAAEFAB910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0530E36-A2E1-BBF8-EA30-5B46208AB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1323E74-EFAB-CBB4-D8B4-AF530BBF0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2935F-4886-4D1E-806B-5A04AA2743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534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02657D-793C-DA5A-C767-4B25A8E15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1AAACDF-062F-A7D9-D390-B6DCB83481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B01B3B-FBFB-1E9D-BDA3-886EA9CB2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6F3CC-ED93-49A0-86BE-4BDAAEFAB910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3740FB-47A6-05DF-ECFD-DDBBA29E6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007C14-AAAC-2DBB-CA6A-EEC821DE9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2935F-4886-4D1E-806B-5A04AA2743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335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66E9D86-0853-CE02-30A2-6F0CF5DB6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842A0C0-2317-F73B-0795-8852724C3C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33CF25-B135-6532-5596-5AF573ACA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6F3CC-ED93-49A0-86BE-4BDAAEFAB910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3B35A9-BC42-0587-3CD1-A209A036C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868FB2-5874-C73F-9C9F-E89058F78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2935F-4886-4D1E-806B-5A04AA2743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8899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1DF9AE-9891-66EC-8CB2-B788E982D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93F821F-D360-EB79-D76F-3843BEF3CD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CBE86E3-F54A-3A8C-4C53-5A22E363D2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D6F3CC-ED93-49A0-86BE-4BDAAEFAB910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4F15A85-F1E3-9596-5AB5-BEE729D14E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3843B73-43B6-CEDD-304C-503F21BFAF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52935F-4886-4D1E-806B-5A04AA2743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6624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ver field">
            <a:extLst>
              <a:ext uri="{FF2B5EF4-FFF2-40B4-BE49-F238E27FC236}">
                <a16:creationId xmlns:a16="http://schemas.microsoft.com/office/drawing/2014/main" id="{47991AD5-1E97-8F2A-1505-DE89EAFC62E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BF7E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Cover Ahmed" descr="Ж.-Б. Ванмур. Султан Ахмед III. 1720-е гг. Рейксмузеум">
            <a:extLst>
              <a:ext uri="{FF2B5EF4-FFF2-40B4-BE49-F238E27FC236}">
                <a16:creationId xmlns:a16="http://schemas.microsoft.com/office/drawing/2014/main" id="{A3920C61-2558-B0C8-F8DC-C2982C236FB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0" y="939800"/>
            <a:ext cx="2235200" cy="3810000"/>
          </a:xfrm>
          <a:prstGeom prst="round2SameRect">
            <a:avLst>
              <a:gd name="adj1" fmla="val 50000"/>
              <a:gd name="adj2" fmla="val 0"/>
            </a:avLst>
          </a:prstGeom>
          <a:ln w="9525">
            <a:solidFill>
              <a:srgbClr val="B0283A"/>
            </a:solidFill>
          </a:ln>
        </p:spPr>
      </p:pic>
      <p:sp>
        <p:nvSpPr>
          <p:cNvPr id="6" name="Cover Ahmed niche">
            <a:extLst>
              <a:ext uri="{FF2B5EF4-FFF2-40B4-BE49-F238E27FC236}">
                <a16:creationId xmlns:a16="http://schemas.microsoft.com/office/drawing/2014/main" id="{C2D5567B-FF22-A545-E185-2196DF61A0CD}"/>
              </a:ext>
            </a:extLst>
          </p:cNvPr>
          <p:cNvSpPr/>
          <p:nvPr/>
        </p:nvSpPr>
        <p:spPr>
          <a:xfrm>
            <a:off x="6515100" y="850900"/>
            <a:ext cx="2413000" cy="3987800"/>
          </a:xfrm>
          <a:prstGeom prst="round2SameRect">
            <a:avLst>
              <a:gd name="adj1" fmla="val 50000"/>
              <a:gd name="adj2" fmla="val 0"/>
            </a:avLst>
          </a:prstGeom>
          <a:noFill/>
          <a:ln w="9525" cap="flat" cmpd="sng" algn="ctr">
            <a:solidFill>
              <a:srgbClr val="B0283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Cover Nadir" descr="Надир-шах. Портрет XVIII в.">
            <a:extLst>
              <a:ext uri="{FF2B5EF4-FFF2-40B4-BE49-F238E27FC236}">
                <a16:creationId xmlns:a16="http://schemas.microsoft.com/office/drawing/2014/main" id="{D8C41BC7-024F-A4ED-D227-8E2A9F4BBB62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4800" y="939800"/>
            <a:ext cx="2235200" cy="3810000"/>
          </a:xfrm>
          <a:prstGeom prst="round2SameRect">
            <a:avLst>
              <a:gd name="adj1" fmla="val 50000"/>
              <a:gd name="adj2" fmla="val 0"/>
            </a:avLst>
          </a:prstGeom>
          <a:ln w="9525">
            <a:solidFill>
              <a:srgbClr val="12838A"/>
            </a:solidFill>
          </a:ln>
        </p:spPr>
      </p:pic>
      <p:sp>
        <p:nvSpPr>
          <p:cNvPr id="9" name="Cover Nadir niche">
            <a:extLst>
              <a:ext uri="{FF2B5EF4-FFF2-40B4-BE49-F238E27FC236}">
                <a16:creationId xmlns:a16="http://schemas.microsoft.com/office/drawing/2014/main" id="{6A2C1D24-B24D-8C0D-2D80-F8D87134422B}"/>
              </a:ext>
            </a:extLst>
          </p:cNvPr>
          <p:cNvSpPr/>
          <p:nvPr/>
        </p:nvSpPr>
        <p:spPr>
          <a:xfrm>
            <a:off x="9105900" y="850900"/>
            <a:ext cx="2413000" cy="3987800"/>
          </a:xfrm>
          <a:prstGeom prst="round2SameRect">
            <a:avLst>
              <a:gd name="adj1" fmla="val 50000"/>
              <a:gd name="adj2" fmla="val 0"/>
            </a:avLst>
          </a:prstGeom>
          <a:noFill/>
          <a:ln w="9525" cap="flat" cmpd="sng" algn="ctr">
            <a:solidFill>
              <a:srgbClr val="12838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Band rule">
            <a:extLst>
              <a:ext uri="{FF2B5EF4-FFF2-40B4-BE49-F238E27FC236}">
                <a16:creationId xmlns:a16="http://schemas.microsoft.com/office/drawing/2014/main" id="{AE159F7A-0F62-0448-A61B-A4EFB44470A1}"/>
              </a:ext>
            </a:extLst>
          </p:cNvPr>
          <p:cNvCxnSpPr/>
          <p:nvPr/>
        </p:nvCxnSpPr>
        <p:spPr>
          <a:xfrm>
            <a:off x="6515100" y="5110480"/>
            <a:ext cx="2413000" cy="0"/>
          </a:xfrm>
          <a:prstGeom prst="line">
            <a:avLst/>
          </a:prstGeom>
          <a:ln w="7620">
            <a:solidFill>
              <a:srgbClr val="B58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Band rule">
            <a:extLst>
              <a:ext uri="{FF2B5EF4-FFF2-40B4-BE49-F238E27FC236}">
                <a16:creationId xmlns:a16="http://schemas.microsoft.com/office/drawing/2014/main" id="{3E317810-F2A7-B4EB-1D36-72DE0D9691C6}"/>
              </a:ext>
            </a:extLst>
          </p:cNvPr>
          <p:cNvCxnSpPr/>
          <p:nvPr/>
        </p:nvCxnSpPr>
        <p:spPr>
          <a:xfrm>
            <a:off x="6515100" y="5303520"/>
            <a:ext cx="2413000" cy="0"/>
          </a:xfrm>
          <a:prstGeom prst="line">
            <a:avLst/>
          </a:prstGeom>
          <a:ln w="7620">
            <a:solidFill>
              <a:srgbClr val="B58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5" name="Star">
            <a:extLst>
              <a:ext uri="{FF2B5EF4-FFF2-40B4-BE49-F238E27FC236}">
                <a16:creationId xmlns:a16="http://schemas.microsoft.com/office/drawing/2014/main" id="{A49DE7E7-2970-993F-127A-8B97092E58AF}"/>
              </a:ext>
            </a:extLst>
          </p:cNvPr>
          <p:cNvGrpSpPr/>
          <p:nvPr/>
        </p:nvGrpSpPr>
        <p:grpSpPr>
          <a:xfrm>
            <a:off x="6586220" y="5156200"/>
            <a:ext cx="101600" cy="101600"/>
            <a:chOff x="6586220" y="5156200"/>
            <a:chExt cx="101600" cy="101600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DC900EFD-ACC7-41CC-5733-7D7FCD55B6C3}"/>
                </a:ext>
              </a:extLst>
            </p:cNvPr>
            <p:cNvSpPr/>
            <p:nvPr/>
          </p:nvSpPr>
          <p:spPr>
            <a:xfrm>
              <a:off x="6586220" y="515620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831EFD8E-2805-9D3D-BC68-F25F6089A2F6}"/>
                </a:ext>
              </a:extLst>
            </p:cNvPr>
            <p:cNvSpPr/>
            <p:nvPr/>
          </p:nvSpPr>
          <p:spPr>
            <a:xfrm rot="2700000">
              <a:off x="6586220" y="515620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A52AA706-9734-6740-B5BB-2A3DFD51850F}"/>
                </a:ext>
              </a:extLst>
            </p:cNvPr>
            <p:cNvSpPr/>
            <p:nvPr/>
          </p:nvSpPr>
          <p:spPr>
            <a:xfrm>
              <a:off x="6618732" y="518871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9" name="Star">
            <a:extLst>
              <a:ext uri="{FF2B5EF4-FFF2-40B4-BE49-F238E27FC236}">
                <a16:creationId xmlns:a16="http://schemas.microsoft.com/office/drawing/2014/main" id="{18408B79-659B-B6D0-6194-5BDA25ED6574}"/>
              </a:ext>
            </a:extLst>
          </p:cNvPr>
          <p:cNvGrpSpPr/>
          <p:nvPr/>
        </p:nvGrpSpPr>
        <p:grpSpPr>
          <a:xfrm>
            <a:off x="6830060" y="5156200"/>
            <a:ext cx="101600" cy="101600"/>
            <a:chOff x="6830060" y="5156200"/>
            <a:chExt cx="101600" cy="101600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7FD2575F-67C8-5BD1-6CBB-DF07C2490F7B}"/>
                </a:ext>
              </a:extLst>
            </p:cNvPr>
            <p:cNvSpPr/>
            <p:nvPr/>
          </p:nvSpPr>
          <p:spPr>
            <a:xfrm>
              <a:off x="6830060" y="515620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CFB55612-9EC8-6A54-5233-CD8DBCBB61CA}"/>
                </a:ext>
              </a:extLst>
            </p:cNvPr>
            <p:cNvSpPr/>
            <p:nvPr/>
          </p:nvSpPr>
          <p:spPr>
            <a:xfrm rot="2700000">
              <a:off x="6830060" y="515620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7A89E7AD-8C9B-123A-D9B4-44CF7FB4139E}"/>
                </a:ext>
              </a:extLst>
            </p:cNvPr>
            <p:cNvSpPr/>
            <p:nvPr/>
          </p:nvSpPr>
          <p:spPr>
            <a:xfrm>
              <a:off x="6862572" y="518871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3" name="Star">
            <a:extLst>
              <a:ext uri="{FF2B5EF4-FFF2-40B4-BE49-F238E27FC236}">
                <a16:creationId xmlns:a16="http://schemas.microsoft.com/office/drawing/2014/main" id="{B9CB019B-F196-DF00-FF9C-AA308D4FA95C}"/>
              </a:ext>
            </a:extLst>
          </p:cNvPr>
          <p:cNvGrpSpPr/>
          <p:nvPr/>
        </p:nvGrpSpPr>
        <p:grpSpPr>
          <a:xfrm>
            <a:off x="7073900" y="5156200"/>
            <a:ext cx="101600" cy="101600"/>
            <a:chOff x="7073900" y="5156200"/>
            <a:chExt cx="101600" cy="101600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EFDF09CC-AA70-4789-7927-5FA927C656A0}"/>
                </a:ext>
              </a:extLst>
            </p:cNvPr>
            <p:cNvSpPr/>
            <p:nvPr/>
          </p:nvSpPr>
          <p:spPr>
            <a:xfrm>
              <a:off x="7073900" y="515620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D6EDA248-04C1-B632-1BA5-5CDBD319E047}"/>
                </a:ext>
              </a:extLst>
            </p:cNvPr>
            <p:cNvSpPr/>
            <p:nvPr/>
          </p:nvSpPr>
          <p:spPr>
            <a:xfrm rot="2700000">
              <a:off x="7073900" y="515620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271148AF-67D3-606B-C8C1-6FA144A4DA6D}"/>
                </a:ext>
              </a:extLst>
            </p:cNvPr>
            <p:cNvSpPr/>
            <p:nvPr/>
          </p:nvSpPr>
          <p:spPr>
            <a:xfrm>
              <a:off x="7106412" y="518871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7" name="Star">
            <a:extLst>
              <a:ext uri="{FF2B5EF4-FFF2-40B4-BE49-F238E27FC236}">
                <a16:creationId xmlns:a16="http://schemas.microsoft.com/office/drawing/2014/main" id="{B3D9D378-23FE-E0ED-5EBC-D55928F6BC7B}"/>
              </a:ext>
            </a:extLst>
          </p:cNvPr>
          <p:cNvGrpSpPr/>
          <p:nvPr/>
        </p:nvGrpSpPr>
        <p:grpSpPr>
          <a:xfrm>
            <a:off x="7317740" y="5156200"/>
            <a:ext cx="101600" cy="101600"/>
            <a:chOff x="7317740" y="5156200"/>
            <a:chExt cx="101600" cy="101600"/>
          </a:xfrm>
        </p:grpSpPr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A57CA522-C942-42DE-9FC4-A602A0A67FA2}"/>
                </a:ext>
              </a:extLst>
            </p:cNvPr>
            <p:cNvSpPr/>
            <p:nvPr/>
          </p:nvSpPr>
          <p:spPr>
            <a:xfrm>
              <a:off x="7317740" y="515620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4BE933F0-2CDE-B978-B5DF-96807A9176E6}"/>
                </a:ext>
              </a:extLst>
            </p:cNvPr>
            <p:cNvSpPr/>
            <p:nvPr/>
          </p:nvSpPr>
          <p:spPr>
            <a:xfrm rot="2700000">
              <a:off x="7317740" y="515620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D5376F52-B77F-AD75-EF44-09C9562641B1}"/>
                </a:ext>
              </a:extLst>
            </p:cNvPr>
            <p:cNvSpPr/>
            <p:nvPr/>
          </p:nvSpPr>
          <p:spPr>
            <a:xfrm>
              <a:off x="7350252" y="518871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1" name="Star">
            <a:extLst>
              <a:ext uri="{FF2B5EF4-FFF2-40B4-BE49-F238E27FC236}">
                <a16:creationId xmlns:a16="http://schemas.microsoft.com/office/drawing/2014/main" id="{75306D4F-A475-FC4E-AA6A-1AB4A5867C6F}"/>
              </a:ext>
            </a:extLst>
          </p:cNvPr>
          <p:cNvGrpSpPr/>
          <p:nvPr/>
        </p:nvGrpSpPr>
        <p:grpSpPr>
          <a:xfrm>
            <a:off x="7561580" y="5156200"/>
            <a:ext cx="101600" cy="101600"/>
            <a:chOff x="7561580" y="5156200"/>
            <a:chExt cx="101600" cy="101600"/>
          </a:xfrm>
        </p:grpSpPr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03B6085B-D1CE-3057-F014-23D6FA35F260}"/>
                </a:ext>
              </a:extLst>
            </p:cNvPr>
            <p:cNvSpPr/>
            <p:nvPr/>
          </p:nvSpPr>
          <p:spPr>
            <a:xfrm>
              <a:off x="7561580" y="515620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330E72FD-1348-DA6E-393D-5507251C8188}"/>
                </a:ext>
              </a:extLst>
            </p:cNvPr>
            <p:cNvSpPr/>
            <p:nvPr/>
          </p:nvSpPr>
          <p:spPr>
            <a:xfrm rot="2700000">
              <a:off x="7561580" y="515620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D528F3BE-EBD1-F4CE-677F-BC5C586805F3}"/>
                </a:ext>
              </a:extLst>
            </p:cNvPr>
            <p:cNvSpPr/>
            <p:nvPr/>
          </p:nvSpPr>
          <p:spPr>
            <a:xfrm>
              <a:off x="7594092" y="518871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5" name="Star">
            <a:extLst>
              <a:ext uri="{FF2B5EF4-FFF2-40B4-BE49-F238E27FC236}">
                <a16:creationId xmlns:a16="http://schemas.microsoft.com/office/drawing/2014/main" id="{E2C56F86-36E3-58A3-D399-0C98FC091273}"/>
              </a:ext>
            </a:extLst>
          </p:cNvPr>
          <p:cNvGrpSpPr/>
          <p:nvPr/>
        </p:nvGrpSpPr>
        <p:grpSpPr>
          <a:xfrm>
            <a:off x="7805420" y="5156200"/>
            <a:ext cx="101600" cy="101600"/>
            <a:chOff x="7805420" y="5156200"/>
            <a:chExt cx="101600" cy="101600"/>
          </a:xfrm>
        </p:grpSpPr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DF5F4F32-344E-9A14-0348-7CCD1272DE5E}"/>
                </a:ext>
              </a:extLst>
            </p:cNvPr>
            <p:cNvSpPr/>
            <p:nvPr/>
          </p:nvSpPr>
          <p:spPr>
            <a:xfrm>
              <a:off x="7805420" y="515620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C148E8AA-F9A2-BAE7-2A3F-ABEE296AE976}"/>
                </a:ext>
              </a:extLst>
            </p:cNvPr>
            <p:cNvSpPr/>
            <p:nvPr/>
          </p:nvSpPr>
          <p:spPr>
            <a:xfrm rot="2700000">
              <a:off x="7805420" y="515620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7F95EDE4-C875-22B3-FF69-56AE8EEDEADF}"/>
                </a:ext>
              </a:extLst>
            </p:cNvPr>
            <p:cNvSpPr/>
            <p:nvPr/>
          </p:nvSpPr>
          <p:spPr>
            <a:xfrm>
              <a:off x="7837932" y="518871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9" name="Star">
            <a:extLst>
              <a:ext uri="{FF2B5EF4-FFF2-40B4-BE49-F238E27FC236}">
                <a16:creationId xmlns:a16="http://schemas.microsoft.com/office/drawing/2014/main" id="{896A974A-444E-FC5D-5FDF-5D9141BD17CE}"/>
              </a:ext>
            </a:extLst>
          </p:cNvPr>
          <p:cNvGrpSpPr/>
          <p:nvPr/>
        </p:nvGrpSpPr>
        <p:grpSpPr>
          <a:xfrm>
            <a:off x="8049260" y="5156200"/>
            <a:ext cx="101600" cy="101600"/>
            <a:chOff x="8049260" y="5156200"/>
            <a:chExt cx="101600" cy="101600"/>
          </a:xfrm>
        </p:grpSpPr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509F1C87-3BF6-BCA8-43C5-14FC44FC42E1}"/>
                </a:ext>
              </a:extLst>
            </p:cNvPr>
            <p:cNvSpPr/>
            <p:nvPr/>
          </p:nvSpPr>
          <p:spPr>
            <a:xfrm>
              <a:off x="8049260" y="515620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01490B7E-19FE-8A00-94A0-418F1C87D133}"/>
                </a:ext>
              </a:extLst>
            </p:cNvPr>
            <p:cNvSpPr/>
            <p:nvPr/>
          </p:nvSpPr>
          <p:spPr>
            <a:xfrm rot="2700000">
              <a:off x="8049260" y="515620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id="{3C9855AF-3FD5-C91C-4CC0-85E65958E0D0}"/>
                </a:ext>
              </a:extLst>
            </p:cNvPr>
            <p:cNvSpPr/>
            <p:nvPr/>
          </p:nvSpPr>
          <p:spPr>
            <a:xfrm>
              <a:off x="8081772" y="518871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3" name="Star">
            <a:extLst>
              <a:ext uri="{FF2B5EF4-FFF2-40B4-BE49-F238E27FC236}">
                <a16:creationId xmlns:a16="http://schemas.microsoft.com/office/drawing/2014/main" id="{2E6FE67C-ACF0-0B52-B149-38EBAF6A826F}"/>
              </a:ext>
            </a:extLst>
          </p:cNvPr>
          <p:cNvGrpSpPr/>
          <p:nvPr/>
        </p:nvGrpSpPr>
        <p:grpSpPr>
          <a:xfrm>
            <a:off x="8293100" y="5156200"/>
            <a:ext cx="101600" cy="101600"/>
            <a:chOff x="8293100" y="5156200"/>
            <a:chExt cx="101600" cy="101600"/>
          </a:xfrm>
        </p:grpSpPr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1403DEA6-97DF-17A8-9C8E-2A530F478A2B}"/>
                </a:ext>
              </a:extLst>
            </p:cNvPr>
            <p:cNvSpPr/>
            <p:nvPr/>
          </p:nvSpPr>
          <p:spPr>
            <a:xfrm>
              <a:off x="8293100" y="515620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2ECF8EF5-326C-EBBE-34A8-66CC86E818BA}"/>
                </a:ext>
              </a:extLst>
            </p:cNvPr>
            <p:cNvSpPr/>
            <p:nvPr/>
          </p:nvSpPr>
          <p:spPr>
            <a:xfrm rot="2700000">
              <a:off x="8293100" y="515620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Овал 41">
              <a:extLst>
                <a:ext uri="{FF2B5EF4-FFF2-40B4-BE49-F238E27FC236}">
                  <a16:creationId xmlns:a16="http://schemas.microsoft.com/office/drawing/2014/main" id="{5CA45BAD-FF7E-E5CD-76DD-DCFC07B53915}"/>
                </a:ext>
              </a:extLst>
            </p:cNvPr>
            <p:cNvSpPr/>
            <p:nvPr/>
          </p:nvSpPr>
          <p:spPr>
            <a:xfrm>
              <a:off x="8325612" y="518871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7" name="Star">
            <a:extLst>
              <a:ext uri="{FF2B5EF4-FFF2-40B4-BE49-F238E27FC236}">
                <a16:creationId xmlns:a16="http://schemas.microsoft.com/office/drawing/2014/main" id="{C2924BC3-28C6-CA8F-EF24-0D93D602AD7F}"/>
              </a:ext>
            </a:extLst>
          </p:cNvPr>
          <p:cNvGrpSpPr/>
          <p:nvPr/>
        </p:nvGrpSpPr>
        <p:grpSpPr>
          <a:xfrm>
            <a:off x="8536940" y="5156200"/>
            <a:ext cx="101600" cy="101600"/>
            <a:chOff x="8536940" y="5156200"/>
            <a:chExt cx="101600" cy="101600"/>
          </a:xfrm>
        </p:grpSpPr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id="{633D695E-F51E-63F9-59DF-827BA48FF24D}"/>
                </a:ext>
              </a:extLst>
            </p:cNvPr>
            <p:cNvSpPr/>
            <p:nvPr/>
          </p:nvSpPr>
          <p:spPr>
            <a:xfrm>
              <a:off x="8536940" y="515620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Прямоугольник 44">
              <a:extLst>
                <a:ext uri="{FF2B5EF4-FFF2-40B4-BE49-F238E27FC236}">
                  <a16:creationId xmlns:a16="http://schemas.microsoft.com/office/drawing/2014/main" id="{CA53E273-BDBE-A215-0414-7596AC8A319D}"/>
                </a:ext>
              </a:extLst>
            </p:cNvPr>
            <p:cNvSpPr/>
            <p:nvPr/>
          </p:nvSpPr>
          <p:spPr>
            <a:xfrm rot="2700000">
              <a:off x="8536940" y="515620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Овал 45">
              <a:extLst>
                <a:ext uri="{FF2B5EF4-FFF2-40B4-BE49-F238E27FC236}">
                  <a16:creationId xmlns:a16="http://schemas.microsoft.com/office/drawing/2014/main" id="{207861F1-A8E6-78D9-0A0B-AD06C75B3A3C}"/>
                </a:ext>
              </a:extLst>
            </p:cNvPr>
            <p:cNvSpPr/>
            <p:nvPr/>
          </p:nvSpPr>
          <p:spPr>
            <a:xfrm>
              <a:off x="8569452" y="518871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48" name="Band rule">
            <a:extLst>
              <a:ext uri="{FF2B5EF4-FFF2-40B4-BE49-F238E27FC236}">
                <a16:creationId xmlns:a16="http://schemas.microsoft.com/office/drawing/2014/main" id="{404B986B-0305-595C-338C-9D9A17C82F76}"/>
              </a:ext>
            </a:extLst>
          </p:cNvPr>
          <p:cNvCxnSpPr/>
          <p:nvPr/>
        </p:nvCxnSpPr>
        <p:spPr>
          <a:xfrm>
            <a:off x="9105900" y="5115560"/>
            <a:ext cx="2413000" cy="0"/>
          </a:xfrm>
          <a:prstGeom prst="line">
            <a:avLst/>
          </a:prstGeom>
          <a:ln w="7620">
            <a:solidFill>
              <a:srgbClr val="C77B1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Band rule">
            <a:extLst>
              <a:ext uri="{FF2B5EF4-FFF2-40B4-BE49-F238E27FC236}">
                <a16:creationId xmlns:a16="http://schemas.microsoft.com/office/drawing/2014/main" id="{8F2B0690-7106-EAA3-08A6-517A0F248785}"/>
              </a:ext>
            </a:extLst>
          </p:cNvPr>
          <p:cNvCxnSpPr/>
          <p:nvPr/>
        </p:nvCxnSpPr>
        <p:spPr>
          <a:xfrm>
            <a:off x="9105900" y="5298440"/>
            <a:ext cx="2413000" cy="0"/>
          </a:xfrm>
          <a:prstGeom prst="line">
            <a:avLst/>
          </a:prstGeom>
          <a:ln w="7620">
            <a:solidFill>
              <a:srgbClr val="C77B1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Ромб 49">
            <a:extLst>
              <a:ext uri="{FF2B5EF4-FFF2-40B4-BE49-F238E27FC236}">
                <a16:creationId xmlns:a16="http://schemas.microsoft.com/office/drawing/2014/main" id="{E090C042-71DD-B167-8162-87050C326FB2}"/>
              </a:ext>
            </a:extLst>
          </p:cNvPr>
          <p:cNvSpPr/>
          <p:nvPr/>
        </p:nvSpPr>
        <p:spPr>
          <a:xfrm>
            <a:off x="9163050" y="5149850"/>
            <a:ext cx="114300" cy="114300"/>
          </a:xfrm>
          <a:prstGeom prst="diamond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Marker">
            <a:extLst>
              <a:ext uri="{FF2B5EF4-FFF2-40B4-BE49-F238E27FC236}">
                <a16:creationId xmlns:a16="http://schemas.microsoft.com/office/drawing/2014/main" id="{D22ED28A-A533-01DB-6E8B-1D6E9D27C6E0}"/>
              </a:ext>
            </a:extLst>
          </p:cNvPr>
          <p:cNvSpPr/>
          <p:nvPr/>
        </p:nvSpPr>
        <p:spPr>
          <a:xfrm>
            <a:off x="9428226" y="5186426"/>
            <a:ext cx="41148" cy="41148"/>
          </a:xfrm>
          <a:prstGeom prst="ellipse">
            <a:avLst/>
          </a:prstGeom>
          <a:solidFill>
            <a:srgbClr val="C77B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Ромб 51">
            <a:extLst>
              <a:ext uri="{FF2B5EF4-FFF2-40B4-BE49-F238E27FC236}">
                <a16:creationId xmlns:a16="http://schemas.microsoft.com/office/drawing/2014/main" id="{A7033B86-72E1-DD7E-0B87-594590092503}"/>
              </a:ext>
            </a:extLst>
          </p:cNvPr>
          <p:cNvSpPr/>
          <p:nvPr/>
        </p:nvSpPr>
        <p:spPr>
          <a:xfrm>
            <a:off x="9620250" y="5149850"/>
            <a:ext cx="114300" cy="114300"/>
          </a:xfrm>
          <a:prstGeom prst="diamond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Marker">
            <a:extLst>
              <a:ext uri="{FF2B5EF4-FFF2-40B4-BE49-F238E27FC236}">
                <a16:creationId xmlns:a16="http://schemas.microsoft.com/office/drawing/2014/main" id="{8354F24F-DFFD-C17D-2CE9-DF71A0677C8A}"/>
              </a:ext>
            </a:extLst>
          </p:cNvPr>
          <p:cNvSpPr/>
          <p:nvPr/>
        </p:nvSpPr>
        <p:spPr>
          <a:xfrm>
            <a:off x="9885426" y="5186426"/>
            <a:ext cx="41148" cy="41148"/>
          </a:xfrm>
          <a:prstGeom prst="ellipse">
            <a:avLst/>
          </a:prstGeom>
          <a:solidFill>
            <a:srgbClr val="C77B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Ромб 53">
            <a:extLst>
              <a:ext uri="{FF2B5EF4-FFF2-40B4-BE49-F238E27FC236}">
                <a16:creationId xmlns:a16="http://schemas.microsoft.com/office/drawing/2014/main" id="{E5631770-0B8D-7E08-1342-6BAD9217F265}"/>
              </a:ext>
            </a:extLst>
          </p:cNvPr>
          <p:cNvSpPr/>
          <p:nvPr/>
        </p:nvSpPr>
        <p:spPr>
          <a:xfrm>
            <a:off x="10077450" y="5149850"/>
            <a:ext cx="114300" cy="114300"/>
          </a:xfrm>
          <a:prstGeom prst="diamond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Marker">
            <a:extLst>
              <a:ext uri="{FF2B5EF4-FFF2-40B4-BE49-F238E27FC236}">
                <a16:creationId xmlns:a16="http://schemas.microsoft.com/office/drawing/2014/main" id="{08F01DA0-92AD-7A3A-739E-12D3EE82B3DF}"/>
              </a:ext>
            </a:extLst>
          </p:cNvPr>
          <p:cNvSpPr/>
          <p:nvPr/>
        </p:nvSpPr>
        <p:spPr>
          <a:xfrm>
            <a:off x="10342626" y="5186426"/>
            <a:ext cx="41148" cy="41148"/>
          </a:xfrm>
          <a:prstGeom prst="ellipse">
            <a:avLst/>
          </a:prstGeom>
          <a:solidFill>
            <a:srgbClr val="C77B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Ромб 55">
            <a:extLst>
              <a:ext uri="{FF2B5EF4-FFF2-40B4-BE49-F238E27FC236}">
                <a16:creationId xmlns:a16="http://schemas.microsoft.com/office/drawing/2014/main" id="{F2B89840-915C-F905-9A19-C459B5EA0C10}"/>
              </a:ext>
            </a:extLst>
          </p:cNvPr>
          <p:cNvSpPr/>
          <p:nvPr/>
        </p:nvSpPr>
        <p:spPr>
          <a:xfrm>
            <a:off x="10534650" y="5149850"/>
            <a:ext cx="114300" cy="114300"/>
          </a:xfrm>
          <a:prstGeom prst="diamond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Marker">
            <a:extLst>
              <a:ext uri="{FF2B5EF4-FFF2-40B4-BE49-F238E27FC236}">
                <a16:creationId xmlns:a16="http://schemas.microsoft.com/office/drawing/2014/main" id="{E194C9C8-C855-8684-336C-6A89D79333D3}"/>
              </a:ext>
            </a:extLst>
          </p:cNvPr>
          <p:cNvSpPr/>
          <p:nvPr/>
        </p:nvSpPr>
        <p:spPr>
          <a:xfrm>
            <a:off x="10799826" y="5186426"/>
            <a:ext cx="41148" cy="41148"/>
          </a:xfrm>
          <a:prstGeom prst="ellipse">
            <a:avLst/>
          </a:prstGeom>
          <a:solidFill>
            <a:srgbClr val="C77B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Ромб 57">
            <a:extLst>
              <a:ext uri="{FF2B5EF4-FFF2-40B4-BE49-F238E27FC236}">
                <a16:creationId xmlns:a16="http://schemas.microsoft.com/office/drawing/2014/main" id="{0F30C79D-FE1A-2AE3-F483-117628B497B0}"/>
              </a:ext>
            </a:extLst>
          </p:cNvPr>
          <p:cNvSpPr/>
          <p:nvPr/>
        </p:nvSpPr>
        <p:spPr>
          <a:xfrm>
            <a:off x="10991850" y="5149850"/>
            <a:ext cx="114300" cy="114300"/>
          </a:xfrm>
          <a:prstGeom prst="diamond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Marker">
            <a:extLst>
              <a:ext uri="{FF2B5EF4-FFF2-40B4-BE49-F238E27FC236}">
                <a16:creationId xmlns:a16="http://schemas.microsoft.com/office/drawing/2014/main" id="{3DA5E41E-221E-55E7-4266-086B8282E32B}"/>
              </a:ext>
            </a:extLst>
          </p:cNvPr>
          <p:cNvSpPr/>
          <p:nvPr/>
        </p:nvSpPr>
        <p:spPr>
          <a:xfrm>
            <a:off x="11257026" y="5186426"/>
            <a:ext cx="41148" cy="41148"/>
          </a:xfrm>
          <a:prstGeom prst="ellipse">
            <a:avLst/>
          </a:prstGeom>
          <a:solidFill>
            <a:srgbClr val="C77B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Cover title">
            <a:extLst>
              <a:ext uri="{FF2B5EF4-FFF2-40B4-BE49-F238E27FC236}">
                <a16:creationId xmlns:a16="http://schemas.microsoft.com/office/drawing/2014/main" id="{5F9772CA-C590-29EF-D0CB-65EAA906C3BD}"/>
              </a:ext>
            </a:extLst>
          </p:cNvPr>
          <p:cNvSpPr txBox="1"/>
          <p:nvPr/>
        </p:nvSpPr>
        <p:spPr>
          <a:xfrm>
            <a:off x="711200" y="1905001"/>
            <a:ext cx="5334000" cy="243954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2000"/>
              </a:lnSpc>
            </a:pPr>
            <a:r>
              <a:rPr lang="ru-RU" sz="5800" dirty="0">
                <a:solidFill>
                  <a:srgbClr val="B0283A"/>
                </a:solidFill>
                <a:latin typeface="Palatino Linotype" panose="02040502050505030304" pitchFamily="18" charset="0"/>
              </a:rPr>
              <a:t>Османская империя</a:t>
            </a:r>
            <a:r>
              <a:rPr lang="ru-RU" sz="5800" dirty="0">
                <a:solidFill>
                  <a:srgbClr val="23262D"/>
                </a:solidFill>
                <a:latin typeface="Palatino Linotype" panose="02040502050505030304" pitchFamily="18" charset="0"/>
              </a:rPr>
              <a:t> и </a:t>
            </a:r>
            <a:r>
              <a:rPr lang="ru-RU" sz="5800" dirty="0">
                <a:solidFill>
                  <a:srgbClr val="12838A"/>
                </a:solidFill>
                <a:latin typeface="Palatino Linotype" panose="02040502050505030304" pitchFamily="18" charset="0"/>
              </a:rPr>
              <a:t>Иран</a:t>
            </a:r>
          </a:p>
        </p:txBody>
      </p:sp>
      <p:grpSp>
        <p:nvGrpSpPr>
          <p:cNvPr id="64" name="Star">
            <a:extLst>
              <a:ext uri="{FF2B5EF4-FFF2-40B4-BE49-F238E27FC236}">
                <a16:creationId xmlns:a16="http://schemas.microsoft.com/office/drawing/2014/main" id="{4F4CEA73-323C-E459-6189-B9E352B9131C}"/>
              </a:ext>
            </a:extLst>
          </p:cNvPr>
          <p:cNvGrpSpPr/>
          <p:nvPr/>
        </p:nvGrpSpPr>
        <p:grpSpPr>
          <a:xfrm>
            <a:off x="717550" y="4579494"/>
            <a:ext cx="139700" cy="139700"/>
            <a:chOff x="717550" y="4579494"/>
            <a:chExt cx="139700" cy="139700"/>
          </a:xfrm>
        </p:grpSpPr>
        <p:sp>
          <p:nvSpPr>
            <p:cNvPr id="61" name="Прямоугольник 60">
              <a:extLst>
                <a:ext uri="{FF2B5EF4-FFF2-40B4-BE49-F238E27FC236}">
                  <a16:creationId xmlns:a16="http://schemas.microsoft.com/office/drawing/2014/main" id="{EBDF223B-9556-CC63-F4B8-9F77E6E3B551}"/>
                </a:ext>
              </a:extLst>
            </p:cNvPr>
            <p:cNvSpPr/>
            <p:nvPr/>
          </p:nvSpPr>
          <p:spPr>
            <a:xfrm>
              <a:off x="717550" y="4579494"/>
              <a:ext cx="139700" cy="1397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Прямоугольник 61">
              <a:extLst>
                <a:ext uri="{FF2B5EF4-FFF2-40B4-BE49-F238E27FC236}">
                  <a16:creationId xmlns:a16="http://schemas.microsoft.com/office/drawing/2014/main" id="{9A7090AE-EA51-329B-D2F0-CC951D5B18DE}"/>
                </a:ext>
              </a:extLst>
            </p:cNvPr>
            <p:cNvSpPr/>
            <p:nvPr/>
          </p:nvSpPr>
          <p:spPr>
            <a:xfrm rot="2700000">
              <a:off x="717550" y="4579494"/>
              <a:ext cx="139700" cy="1397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Овал 62">
              <a:extLst>
                <a:ext uri="{FF2B5EF4-FFF2-40B4-BE49-F238E27FC236}">
                  <a16:creationId xmlns:a16="http://schemas.microsoft.com/office/drawing/2014/main" id="{240E1817-F01C-6C1C-AE14-5605C6E12475}"/>
                </a:ext>
              </a:extLst>
            </p:cNvPr>
            <p:cNvSpPr/>
            <p:nvPr/>
          </p:nvSpPr>
          <p:spPr>
            <a:xfrm>
              <a:off x="762254" y="4624198"/>
              <a:ext cx="50292" cy="50292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65" name="Rule">
            <a:extLst>
              <a:ext uri="{FF2B5EF4-FFF2-40B4-BE49-F238E27FC236}">
                <a16:creationId xmlns:a16="http://schemas.microsoft.com/office/drawing/2014/main" id="{19531E12-9949-173F-FB79-87AD552D6777}"/>
              </a:ext>
            </a:extLst>
          </p:cNvPr>
          <p:cNvCxnSpPr/>
          <p:nvPr/>
        </p:nvCxnSpPr>
        <p:spPr>
          <a:xfrm>
            <a:off x="939800" y="4649344"/>
            <a:ext cx="1905000" cy="0"/>
          </a:xfrm>
          <a:prstGeom prst="line">
            <a:avLst/>
          </a:prstGeom>
          <a:ln w="9525">
            <a:solidFill>
              <a:srgbClr val="B58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9" name="Star">
            <a:extLst>
              <a:ext uri="{FF2B5EF4-FFF2-40B4-BE49-F238E27FC236}">
                <a16:creationId xmlns:a16="http://schemas.microsoft.com/office/drawing/2014/main" id="{59B6FC64-B42C-9478-DEEE-69495E67E5EE}"/>
              </a:ext>
            </a:extLst>
          </p:cNvPr>
          <p:cNvGrpSpPr/>
          <p:nvPr/>
        </p:nvGrpSpPr>
        <p:grpSpPr>
          <a:xfrm>
            <a:off x="2901950" y="4604894"/>
            <a:ext cx="88900" cy="88900"/>
            <a:chOff x="2901950" y="4604894"/>
            <a:chExt cx="88900" cy="88900"/>
          </a:xfrm>
        </p:grpSpPr>
        <p:sp>
          <p:nvSpPr>
            <p:cNvPr id="66" name="Прямоугольник 65">
              <a:extLst>
                <a:ext uri="{FF2B5EF4-FFF2-40B4-BE49-F238E27FC236}">
                  <a16:creationId xmlns:a16="http://schemas.microsoft.com/office/drawing/2014/main" id="{5A0D4329-8095-ED07-3E11-4734783B6B49}"/>
                </a:ext>
              </a:extLst>
            </p:cNvPr>
            <p:cNvSpPr/>
            <p:nvPr/>
          </p:nvSpPr>
          <p:spPr>
            <a:xfrm>
              <a:off x="2901950" y="4604894"/>
              <a:ext cx="88900" cy="889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Прямоугольник 66">
              <a:extLst>
                <a:ext uri="{FF2B5EF4-FFF2-40B4-BE49-F238E27FC236}">
                  <a16:creationId xmlns:a16="http://schemas.microsoft.com/office/drawing/2014/main" id="{2E4FC86F-8D4C-8F49-32D0-9AA007528456}"/>
                </a:ext>
              </a:extLst>
            </p:cNvPr>
            <p:cNvSpPr/>
            <p:nvPr/>
          </p:nvSpPr>
          <p:spPr>
            <a:xfrm rot="2700000">
              <a:off x="2901950" y="4604894"/>
              <a:ext cx="88900" cy="889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Овал 67">
              <a:extLst>
                <a:ext uri="{FF2B5EF4-FFF2-40B4-BE49-F238E27FC236}">
                  <a16:creationId xmlns:a16="http://schemas.microsoft.com/office/drawing/2014/main" id="{0879795C-0824-4267-09E2-EEC621E924E0}"/>
                </a:ext>
              </a:extLst>
            </p:cNvPr>
            <p:cNvSpPr/>
            <p:nvPr/>
          </p:nvSpPr>
          <p:spPr>
            <a:xfrm>
              <a:off x="2930398" y="4633342"/>
              <a:ext cx="32004" cy="32004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0" name="Ромб 69">
            <a:extLst>
              <a:ext uri="{FF2B5EF4-FFF2-40B4-BE49-F238E27FC236}">
                <a16:creationId xmlns:a16="http://schemas.microsoft.com/office/drawing/2014/main" id="{6AC1F3D6-94A9-7363-7E53-31D9ABD8B55F}"/>
              </a:ext>
            </a:extLst>
          </p:cNvPr>
          <p:cNvSpPr/>
          <p:nvPr/>
        </p:nvSpPr>
        <p:spPr>
          <a:xfrm>
            <a:off x="3429000" y="4573144"/>
            <a:ext cx="152400" cy="152400"/>
          </a:xfrm>
          <a:prstGeom prst="diamond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1" name="Rule">
            <a:extLst>
              <a:ext uri="{FF2B5EF4-FFF2-40B4-BE49-F238E27FC236}">
                <a16:creationId xmlns:a16="http://schemas.microsoft.com/office/drawing/2014/main" id="{034AFC09-460A-7A7F-34D6-76FDC8CA2392}"/>
              </a:ext>
            </a:extLst>
          </p:cNvPr>
          <p:cNvCxnSpPr/>
          <p:nvPr/>
        </p:nvCxnSpPr>
        <p:spPr>
          <a:xfrm>
            <a:off x="3657600" y="4649344"/>
            <a:ext cx="1905000" cy="0"/>
          </a:xfrm>
          <a:prstGeom prst="line">
            <a:avLst/>
          </a:prstGeom>
          <a:ln w="9525">
            <a:solidFill>
              <a:srgbClr val="C77B1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Marker">
            <a:extLst>
              <a:ext uri="{FF2B5EF4-FFF2-40B4-BE49-F238E27FC236}">
                <a16:creationId xmlns:a16="http://schemas.microsoft.com/office/drawing/2014/main" id="{5B035496-3479-6F35-4A9C-427963BF76E9}"/>
              </a:ext>
            </a:extLst>
          </p:cNvPr>
          <p:cNvSpPr/>
          <p:nvPr/>
        </p:nvSpPr>
        <p:spPr>
          <a:xfrm>
            <a:off x="5600700" y="4611244"/>
            <a:ext cx="76200" cy="76200"/>
          </a:xfrm>
          <a:prstGeom prst="ellipse">
            <a:avLst/>
          </a:prstGeom>
          <a:solidFill>
            <a:srgbClr val="B4537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Signature 100ballnik.com">
            <a:extLst>
              <a:ext uri="{FF2B5EF4-FFF2-40B4-BE49-F238E27FC236}">
                <a16:creationId xmlns:a16="http://schemas.microsoft.com/office/drawing/2014/main" id="{B7EED806-8874-EB3A-6E2A-783BFCE8971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523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stanbul panorama" descr="А.-И. Меллинг. Вид на арсенал Константинополя на Золотом Роге. Гравюра, изд. 1819 г.">
            <a:extLst>
              <a:ext uri="{FF2B5EF4-FFF2-40B4-BE49-F238E27FC236}">
                <a16:creationId xmlns:a16="http://schemas.microsoft.com/office/drawing/2014/main" id="{1156D6CA-FABE-3931-C11A-C1220A0D93C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429000"/>
          </a:xfrm>
          <a:prstGeom prst="roundRect">
            <a:avLst>
              <a:gd name="adj" fmla="val 0"/>
            </a:avLst>
          </a:prstGeom>
        </p:spPr>
      </p:pic>
      <p:sp>
        <p:nvSpPr>
          <p:cNvPr id="5" name="Panorama edge">
            <a:extLst>
              <a:ext uri="{FF2B5EF4-FFF2-40B4-BE49-F238E27FC236}">
                <a16:creationId xmlns:a16="http://schemas.microsoft.com/office/drawing/2014/main" id="{1A4183A0-FA42-9FC3-A664-FFB3C5590D85}"/>
              </a:ext>
            </a:extLst>
          </p:cNvPr>
          <p:cNvSpPr/>
          <p:nvPr/>
        </p:nvSpPr>
        <p:spPr>
          <a:xfrm>
            <a:off x="0" y="3378200"/>
            <a:ext cx="12192000" cy="76200"/>
          </a:xfrm>
          <a:prstGeom prst="rect">
            <a:avLst/>
          </a:prstGeom>
          <a:solidFill>
            <a:srgbClr val="B028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ection title">
            <a:extLst>
              <a:ext uri="{FF2B5EF4-FFF2-40B4-BE49-F238E27FC236}">
                <a16:creationId xmlns:a16="http://schemas.microsoft.com/office/drawing/2014/main" id="{DC6CA870-655E-E2B0-197D-C07423D8040C}"/>
              </a:ext>
            </a:extLst>
          </p:cNvPr>
          <p:cNvSpPr txBox="1"/>
          <p:nvPr/>
        </p:nvSpPr>
        <p:spPr>
          <a:xfrm>
            <a:off x="609600" y="3810000"/>
            <a:ext cx="6604000" cy="104241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4000" dirty="0">
                <a:solidFill>
                  <a:srgbClr val="B58B35"/>
                </a:solidFill>
                <a:latin typeface="Palatino Linotype" panose="02040502050505030304" pitchFamily="18" charset="0"/>
              </a:rPr>
              <a:t>1.</a:t>
            </a:r>
            <a:r>
              <a:rPr lang="ru-RU" sz="3200" dirty="0">
                <a:solidFill>
                  <a:srgbClr val="B0283A"/>
                </a:solidFill>
                <a:latin typeface="Palatino Linotype" panose="02040502050505030304" pitchFamily="18" charset="0"/>
              </a:rPr>
              <a:t> От Эпохи тюльпанов к «обновлённому порядку»</a:t>
            </a:r>
          </a:p>
        </p:txBody>
      </p:sp>
      <p:cxnSp>
        <p:nvCxnSpPr>
          <p:cNvPr id="7" name="Band rule">
            <a:extLst>
              <a:ext uri="{FF2B5EF4-FFF2-40B4-BE49-F238E27FC236}">
                <a16:creationId xmlns:a16="http://schemas.microsoft.com/office/drawing/2014/main" id="{1C1DDECE-8D3C-D79F-9682-79B84BCCCF46}"/>
              </a:ext>
            </a:extLst>
          </p:cNvPr>
          <p:cNvCxnSpPr/>
          <p:nvPr/>
        </p:nvCxnSpPr>
        <p:spPr>
          <a:xfrm>
            <a:off x="609600" y="4984496"/>
            <a:ext cx="2921000" cy="0"/>
          </a:xfrm>
          <a:prstGeom prst="line">
            <a:avLst/>
          </a:prstGeom>
          <a:ln w="7620">
            <a:solidFill>
              <a:srgbClr val="B58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Band rule">
            <a:extLst>
              <a:ext uri="{FF2B5EF4-FFF2-40B4-BE49-F238E27FC236}">
                <a16:creationId xmlns:a16="http://schemas.microsoft.com/office/drawing/2014/main" id="{9117F93D-DA1D-969F-DBFD-C99B01F77A55}"/>
              </a:ext>
            </a:extLst>
          </p:cNvPr>
          <p:cNvCxnSpPr/>
          <p:nvPr/>
        </p:nvCxnSpPr>
        <p:spPr>
          <a:xfrm>
            <a:off x="609600" y="5177536"/>
            <a:ext cx="2921000" cy="0"/>
          </a:xfrm>
          <a:prstGeom prst="line">
            <a:avLst/>
          </a:prstGeom>
          <a:ln w="7620">
            <a:solidFill>
              <a:srgbClr val="B58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Star">
            <a:extLst>
              <a:ext uri="{FF2B5EF4-FFF2-40B4-BE49-F238E27FC236}">
                <a16:creationId xmlns:a16="http://schemas.microsoft.com/office/drawing/2014/main" id="{F9829758-C50A-6E61-FAE6-A21A6933A315}"/>
              </a:ext>
            </a:extLst>
          </p:cNvPr>
          <p:cNvGrpSpPr/>
          <p:nvPr/>
        </p:nvGrpSpPr>
        <p:grpSpPr>
          <a:xfrm>
            <a:off x="680720" y="5030216"/>
            <a:ext cx="101600" cy="101600"/>
            <a:chOff x="680720" y="5030216"/>
            <a:chExt cx="101600" cy="101600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E701DC1A-8A89-0628-B59A-A32C73FD6794}"/>
                </a:ext>
              </a:extLst>
            </p:cNvPr>
            <p:cNvSpPr/>
            <p:nvPr/>
          </p:nvSpPr>
          <p:spPr>
            <a:xfrm>
              <a:off x="680720" y="5030216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00DAFBFB-95EC-23C9-E442-EB2758CA3B7E}"/>
                </a:ext>
              </a:extLst>
            </p:cNvPr>
            <p:cNvSpPr/>
            <p:nvPr/>
          </p:nvSpPr>
          <p:spPr>
            <a:xfrm rot="2700000">
              <a:off x="680720" y="5030216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9C3BF80B-D544-509D-7B7F-4B45BB9F62F2}"/>
                </a:ext>
              </a:extLst>
            </p:cNvPr>
            <p:cNvSpPr/>
            <p:nvPr/>
          </p:nvSpPr>
          <p:spPr>
            <a:xfrm>
              <a:off x="713232" y="5062728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6" name="Star">
            <a:extLst>
              <a:ext uri="{FF2B5EF4-FFF2-40B4-BE49-F238E27FC236}">
                <a16:creationId xmlns:a16="http://schemas.microsoft.com/office/drawing/2014/main" id="{3EC22C43-493A-211A-F621-4129E10A1A0B}"/>
              </a:ext>
            </a:extLst>
          </p:cNvPr>
          <p:cNvGrpSpPr/>
          <p:nvPr/>
        </p:nvGrpSpPr>
        <p:grpSpPr>
          <a:xfrm>
            <a:off x="924560" y="5030216"/>
            <a:ext cx="101600" cy="101600"/>
            <a:chOff x="924560" y="5030216"/>
            <a:chExt cx="101600" cy="101600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DB0230B3-22A9-492A-2477-E90BF42DF8B0}"/>
                </a:ext>
              </a:extLst>
            </p:cNvPr>
            <p:cNvSpPr/>
            <p:nvPr/>
          </p:nvSpPr>
          <p:spPr>
            <a:xfrm>
              <a:off x="924560" y="5030216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996C1321-787C-F558-3539-D0E99F0B0125}"/>
                </a:ext>
              </a:extLst>
            </p:cNvPr>
            <p:cNvSpPr/>
            <p:nvPr/>
          </p:nvSpPr>
          <p:spPr>
            <a:xfrm rot="2700000">
              <a:off x="924560" y="5030216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FD87E46D-06B5-0EB8-6382-C1D0D6669CC6}"/>
                </a:ext>
              </a:extLst>
            </p:cNvPr>
            <p:cNvSpPr/>
            <p:nvPr/>
          </p:nvSpPr>
          <p:spPr>
            <a:xfrm>
              <a:off x="957072" y="5062728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" name="Star">
            <a:extLst>
              <a:ext uri="{FF2B5EF4-FFF2-40B4-BE49-F238E27FC236}">
                <a16:creationId xmlns:a16="http://schemas.microsoft.com/office/drawing/2014/main" id="{8D38E627-EFD2-F88C-447D-30F0EDC2DB6D}"/>
              </a:ext>
            </a:extLst>
          </p:cNvPr>
          <p:cNvGrpSpPr/>
          <p:nvPr/>
        </p:nvGrpSpPr>
        <p:grpSpPr>
          <a:xfrm>
            <a:off x="1168400" y="5030216"/>
            <a:ext cx="101600" cy="101600"/>
            <a:chOff x="1168400" y="5030216"/>
            <a:chExt cx="101600" cy="101600"/>
          </a:xfrm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B7F89284-6032-D14E-1F1C-F14754020B3D}"/>
                </a:ext>
              </a:extLst>
            </p:cNvPr>
            <p:cNvSpPr/>
            <p:nvPr/>
          </p:nvSpPr>
          <p:spPr>
            <a:xfrm>
              <a:off x="1168400" y="5030216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C047AC9D-6D19-7F3F-639C-9C56D804315D}"/>
                </a:ext>
              </a:extLst>
            </p:cNvPr>
            <p:cNvSpPr/>
            <p:nvPr/>
          </p:nvSpPr>
          <p:spPr>
            <a:xfrm rot="2700000">
              <a:off x="1168400" y="5030216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4B0F86C3-3713-E020-DF79-937BE2C69239}"/>
                </a:ext>
              </a:extLst>
            </p:cNvPr>
            <p:cNvSpPr/>
            <p:nvPr/>
          </p:nvSpPr>
          <p:spPr>
            <a:xfrm>
              <a:off x="1200912" y="5062728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4" name="Star">
            <a:extLst>
              <a:ext uri="{FF2B5EF4-FFF2-40B4-BE49-F238E27FC236}">
                <a16:creationId xmlns:a16="http://schemas.microsoft.com/office/drawing/2014/main" id="{AF223556-FCD9-40CF-22E3-473B0222B1B6}"/>
              </a:ext>
            </a:extLst>
          </p:cNvPr>
          <p:cNvGrpSpPr/>
          <p:nvPr/>
        </p:nvGrpSpPr>
        <p:grpSpPr>
          <a:xfrm>
            <a:off x="1412240" y="5030216"/>
            <a:ext cx="101600" cy="101600"/>
            <a:chOff x="1412240" y="5030216"/>
            <a:chExt cx="101600" cy="101600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606E65B3-02C8-6F50-9425-B4C88BD84914}"/>
                </a:ext>
              </a:extLst>
            </p:cNvPr>
            <p:cNvSpPr/>
            <p:nvPr/>
          </p:nvSpPr>
          <p:spPr>
            <a:xfrm>
              <a:off x="1412240" y="5030216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C4C946FF-E3D3-24A8-0359-20149F7826FC}"/>
                </a:ext>
              </a:extLst>
            </p:cNvPr>
            <p:cNvSpPr/>
            <p:nvPr/>
          </p:nvSpPr>
          <p:spPr>
            <a:xfrm rot="2700000">
              <a:off x="1412240" y="5030216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6A452DF8-18F7-3899-71C5-8C427DCF43F0}"/>
                </a:ext>
              </a:extLst>
            </p:cNvPr>
            <p:cNvSpPr/>
            <p:nvPr/>
          </p:nvSpPr>
          <p:spPr>
            <a:xfrm>
              <a:off x="1444752" y="5062728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8" name="Star">
            <a:extLst>
              <a:ext uri="{FF2B5EF4-FFF2-40B4-BE49-F238E27FC236}">
                <a16:creationId xmlns:a16="http://schemas.microsoft.com/office/drawing/2014/main" id="{8173313C-9246-638D-7432-C5B9B4B88219}"/>
              </a:ext>
            </a:extLst>
          </p:cNvPr>
          <p:cNvGrpSpPr/>
          <p:nvPr/>
        </p:nvGrpSpPr>
        <p:grpSpPr>
          <a:xfrm>
            <a:off x="1656080" y="5030216"/>
            <a:ext cx="101600" cy="101600"/>
            <a:chOff x="1656080" y="5030216"/>
            <a:chExt cx="101600" cy="101600"/>
          </a:xfrm>
        </p:grpSpPr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F3092E4B-F493-B25C-2772-0EC2C7E7FA4F}"/>
                </a:ext>
              </a:extLst>
            </p:cNvPr>
            <p:cNvSpPr/>
            <p:nvPr/>
          </p:nvSpPr>
          <p:spPr>
            <a:xfrm>
              <a:off x="1656080" y="5030216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B01B50D5-C4CD-4F57-20F7-7B4C902D74B4}"/>
                </a:ext>
              </a:extLst>
            </p:cNvPr>
            <p:cNvSpPr/>
            <p:nvPr/>
          </p:nvSpPr>
          <p:spPr>
            <a:xfrm rot="2700000">
              <a:off x="1656080" y="5030216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45A08454-4979-62F2-184D-C502C1C428CD}"/>
                </a:ext>
              </a:extLst>
            </p:cNvPr>
            <p:cNvSpPr/>
            <p:nvPr/>
          </p:nvSpPr>
          <p:spPr>
            <a:xfrm>
              <a:off x="1688592" y="5062728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2" name="Star">
            <a:extLst>
              <a:ext uri="{FF2B5EF4-FFF2-40B4-BE49-F238E27FC236}">
                <a16:creationId xmlns:a16="http://schemas.microsoft.com/office/drawing/2014/main" id="{552B9415-34A2-1DB5-A42B-7AA6A75C5922}"/>
              </a:ext>
            </a:extLst>
          </p:cNvPr>
          <p:cNvGrpSpPr/>
          <p:nvPr/>
        </p:nvGrpSpPr>
        <p:grpSpPr>
          <a:xfrm>
            <a:off x="1899920" y="5030216"/>
            <a:ext cx="101600" cy="101600"/>
            <a:chOff x="1899920" y="5030216"/>
            <a:chExt cx="101600" cy="101600"/>
          </a:xfrm>
        </p:grpSpPr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164F35CF-D80D-6CD1-5D46-2A0B89A70C17}"/>
                </a:ext>
              </a:extLst>
            </p:cNvPr>
            <p:cNvSpPr/>
            <p:nvPr/>
          </p:nvSpPr>
          <p:spPr>
            <a:xfrm>
              <a:off x="1899920" y="5030216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B363D494-ECBA-A894-FCF9-A4FFE4B86C9C}"/>
                </a:ext>
              </a:extLst>
            </p:cNvPr>
            <p:cNvSpPr/>
            <p:nvPr/>
          </p:nvSpPr>
          <p:spPr>
            <a:xfrm rot="2700000">
              <a:off x="1899920" y="5030216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0FFA1295-5789-5824-0B44-07BC6FD76B2A}"/>
                </a:ext>
              </a:extLst>
            </p:cNvPr>
            <p:cNvSpPr/>
            <p:nvPr/>
          </p:nvSpPr>
          <p:spPr>
            <a:xfrm>
              <a:off x="1932432" y="5062728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6" name="Star">
            <a:extLst>
              <a:ext uri="{FF2B5EF4-FFF2-40B4-BE49-F238E27FC236}">
                <a16:creationId xmlns:a16="http://schemas.microsoft.com/office/drawing/2014/main" id="{23CE82D0-D8C3-C0DC-6B58-8D0B100B45CD}"/>
              </a:ext>
            </a:extLst>
          </p:cNvPr>
          <p:cNvGrpSpPr/>
          <p:nvPr/>
        </p:nvGrpSpPr>
        <p:grpSpPr>
          <a:xfrm>
            <a:off x="2143760" y="5030216"/>
            <a:ext cx="101600" cy="101600"/>
            <a:chOff x="2143760" y="5030216"/>
            <a:chExt cx="101600" cy="101600"/>
          </a:xfrm>
        </p:grpSpPr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0DE67854-8D3F-4090-D6D2-B931D812AFF2}"/>
                </a:ext>
              </a:extLst>
            </p:cNvPr>
            <p:cNvSpPr/>
            <p:nvPr/>
          </p:nvSpPr>
          <p:spPr>
            <a:xfrm>
              <a:off x="2143760" y="5030216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B10CCBBE-13CA-3113-7F04-BAC01431B0D9}"/>
                </a:ext>
              </a:extLst>
            </p:cNvPr>
            <p:cNvSpPr/>
            <p:nvPr/>
          </p:nvSpPr>
          <p:spPr>
            <a:xfrm rot="2700000">
              <a:off x="2143760" y="5030216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68F754C2-8B33-3BD3-848A-7A152ECCFA81}"/>
                </a:ext>
              </a:extLst>
            </p:cNvPr>
            <p:cNvSpPr/>
            <p:nvPr/>
          </p:nvSpPr>
          <p:spPr>
            <a:xfrm>
              <a:off x="2176272" y="5062728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0" name="Star">
            <a:extLst>
              <a:ext uri="{FF2B5EF4-FFF2-40B4-BE49-F238E27FC236}">
                <a16:creationId xmlns:a16="http://schemas.microsoft.com/office/drawing/2014/main" id="{3F4918CA-41A2-4637-58CF-317CA8171AC7}"/>
              </a:ext>
            </a:extLst>
          </p:cNvPr>
          <p:cNvGrpSpPr/>
          <p:nvPr/>
        </p:nvGrpSpPr>
        <p:grpSpPr>
          <a:xfrm>
            <a:off x="2387600" y="5030216"/>
            <a:ext cx="101600" cy="101600"/>
            <a:chOff x="2387600" y="5030216"/>
            <a:chExt cx="101600" cy="101600"/>
          </a:xfrm>
        </p:grpSpPr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DF3A9121-1B92-BC1B-0D23-FFE761223D88}"/>
                </a:ext>
              </a:extLst>
            </p:cNvPr>
            <p:cNvSpPr/>
            <p:nvPr/>
          </p:nvSpPr>
          <p:spPr>
            <a:xfrm>
              <a:off x="2387600" y="5030216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F2EB2BC2-039D-31C0-95CE-885C7A996FB0}"/>
                </a:ext>
              </a:extLst>
            </p:cNvPr>
            <p:cNvSpPr/>
            <p:nvPr/>
          </p:nvSpPr>
          <p:spPr>
            <a:xfrm rot="2700000">
              <a:off x="2387600" y="5030216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Овал 38">
              <a:extLst>
                <a:ext uri="{FF2B5EF4-FFF2-40B4-BE49-F238E27FC236}">
                  <a16:creationId xmlns:a16="http://schemas.microsoft.com/office/drawing/2014/main" id="{F6C93465-1F2D-4BB4-8B77-492BF97ED95A}"/>
                </a:ext>
              </a:extLst>
            </p:cNvPr>
            <p:cNvSpPr/>
            <p:nvPr/>
          </p:nvSpPr>
          <p:spPr>
            <a:xfrm>
              <a:off x="2420112" y="5062728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4" name="Star">
            <a:extLst>
              <a:ext uri="{FF2B5EF4-FFF2-40B4-BE49-F238E27FC236}">
                <a16:creationId xmlns:a16="http://schemas.microsoft.com/office/drawing/2014/main" id="{4F6ACBDA-D6B0-FE34-52AD-583A8D3B5E36}"/>
              </a:ext>
            </a:extLst>
          </p:cNvPr>
          <p:cNvGrpSpPr/>
          <p:nvPr/>
        </p:nvGrpSpPr>
        <p:grpSpPr>
          <a:xfrm>
            <a:off x="2631440" y="5030216"/>
            <a:ext cx="101600" cy="101600"/>
            <a:chOff x="2631440" y="5030216"/>
            <a:chExt cx="101600" cy="101600"/>
          </a:xfrm>
        </p:grpSpPr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D4F7A9EB-5367-647F-24DC-E5C4BFDA4055}"/>
                </a:ext>
              </a:extLst>
            </p:cNvPr>
            <p:cNvSpPr/>
            <p:nvPr/>
          </p:nvSpPr>
          <p:spPr>
            <a:xfrm>
              <a:off x="2631440" y="5030216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0C4BEDE3-0E0A-0445-055C-EDD816236DA3}"/>
                </a:ext>
              </a:extLst>
            </p:cNvPr>
            <p:cNvSpPr/>
            <p:nvPr/>
          </p:nvSpPr>
          <p:spPr>
            <a:xfrm rot="2700000">
              <a:off x="2631440" y="5030216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>
              <a:extLst>
                <a:ext uri="{FF2B5EF4-FFF2-40B4-BE49-F238E27FC236}">
                  <a16:creationId xmlns:a16="http://schemas.microsoft.com/office/drawing/2014/main" id="{4A2DBD9F-7D68-0493-1CE1-73CAB81781A6}"/>
                </a:ext>
              </a:extLst>
            </p:cNvPr>
            <p:cNvSpPr/>
            <p:nvPr/>
          </p:nvSpPr>
          <p:spPr>
            <a:xfrm>
              <a:off x="2663952" y="5062728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8" name="Star">
            <a:extLst>
              <a:ext uri="{FF2B5EF4-FFF2-40B4-BE49-F238E27FC236}">
                <a16:creationId xmlns:a16="http://schemas.microsoft.com/office/drawing/2014/main" id="{3826967D-DD69-5DBC-0370-30FEF9AF6976}"/>
              </a:ext>
            </a:extLst>
          </p:cNvPr>
          <p:cNvGrpSpPr/>
          <p:nvPr/>
        </p:nvGrpSpPr>
        <p:grpSpPr>
          <a:xfrm>
            <a:off x="2875280" y="5030216"/>
            <a:ext cx="101600" cy="101600"/>
            <a:chOff x="2875280" y="5030216"/>
            <a:chExt cx="101600" cy="101600"/>
          </a:xfrm>
        </p:grpSpPr>
        <p:sp>
          <p:nvSpPr>
            <p:cNvPr id="45" name="Прямоугольник 44">
              <a:extLst>
                <a:ext uri="{FF2B5EF4-FFF2-40B4-BE49-F238E27FC236}">
                  <a16:creationId xmlns:a16="http://schemas.microsoft.com/office/drawing/2014/main" id="{A1ADD545-A8EE-E277-E85B-3B71B0A1BA73}"/>
                </a:ext>
              </a:extLst>
            </p:cNvPr>
            <p:cNvSpPr/>
            <p:nvPr/>
          </p:nvSpPr>
          <p:spPr>
            <a:xfrm>
              <a:off x="2875280" y="5030216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Прямоугольник 45">
              <a:extLst>
                <a:ext uri="{FF2B5EF4-FFF2-40B4-BE49-F238E27FC236}">
                  <a16:creationId xmlns:a16="http://schemas.microsoft.com/office/drawing/2014/main" id="{73772888-7944-B63D-A132-E4F8A8208D1A}"/>
                </a:ext>
              </a:extLst>
            </p:cNvPr>
            <p:cNvSpPr/>
            <p:nvPr/>
          </p:nvSpPr>
          <p:spPr>
            <a:xfrm rot="2700000">
              <a:off x="2875280" y="5030216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>
              <a:extLst>
                <a:ext uri="{FF2B5EF4-FFF2-40B4-BE49-F238E27FC236}">
                  <a16:creationId xmlns:a16="http://schemas.microsoft.com/office/drawing/2014/main" id="{4C22783A-59E8-83DE-7D28-853704502F7C}"/>
                </a:ext>
              </a:extLst>
            </p:cNvPr>
            <p:cNvSpPr/>
            <p:nvPr/>
          </p:nvSpPr>
          <p:spPr>
            <a:xfrm>
              <a:off x="2907792" y="5062728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2" name="Star">
            <a:extLst>
              <a:ext uri="{FF2B5EF4-FFF2-40B4-BE49-F238E27FC236}">
                <a16:creationId xmlns:a16="http://schemas.microsoft.com/office/drawing/2014/main" id="{67D25D6F-6C8A-E88C-DE25-E2BDB9C7BC48}"/>
              </a:ext>
            </a:extLst>
          </p:cNvPr>
          <p:cNvGrpSpPr/>
          <p:nvPr/>
        </p:nvGrpSpPr>
        <p:grpSpPr>
          <a:xfrm>
            <a:off x="3119120" y="5030216"/>
            <a:ext cx="101600" cy="101600"/>
            <a:chOff x="3119120" y="5030216"/>
            <a:chExt cx="101600" cy="101600"/>
          </a:xfrm>
        </p:grpSpPr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id="{A4F2145F-D863-606F-0B05-C25E6C291DA6}"/>
                </a:ext>
              </a:extLst>
            </p:cNvPr>
            <p:cNvSpPr/>
            <p:nvPr/>
          </p:nvSpPr>
          <p:spPr>
            <a:xfrm>
              <a:off x="3119120" y="5030216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Прямоугольник 49">
              <a:extLst>
                <a:ext uri="{FF2B5EF4-FFF2-40B4-BE49-F238E27FC236}">
                  <a16:creationId xmlns:a16="http://schemas.microsoft.com/office/drawing/2014/main" id="{05C392B3-8070-C90C-2339-8D46D2CAA763}"/>
                </a:ext>
              </a:extLst>
            </p:cNvPr>
            <p:cNvSpPr/>
            <p:nvPr/>
          </p:nvSpPr>
          <p:spPr>
            <a:xfrm rot="2700000">
              <a:off x="3119120" y="5030216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Овал 50">
              <a:extLst>
                <a:ext uri="{FF2B5EF4-FFF2-40B4-BE49-F238E27FC236}">
                  <a16:creationId xmlns:a16="http://schemas.microsoft.com/office/drawing/2014/main" id="{2B663FB1-E9CE-058A-0FF7-9EEF290BEFFD}"/>
                </a:ext>
              </a:extLst>
            </p:cNvPr>
            <p:cNvSpPr/>
            <p:nvPr/>
          </p:nvSpPr>
          <p:spPr>
            <a:xfrm>
              <a:off x="3151632" y="5062728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3" name="Defeats card">
            <a:extLst>
              <a:ext uri="{FF2B5EF4-FFF2-40B4-BE49-F238E27FC236}">
                <a16:creationId xmlns:a16="http://schemas.microsoft.com/office/drawing/2014/main" id="{F00D4D50-F724-2AF6-5CDE-14356C7E9530}"/>
              </a:ext>
            </a:extLst>
          </p:cNvPr>
          <p:cNvSpPr/>
          <p:nvPr/>
        </p:nvSpPr>
        <p:spPr>
          <a:xfrm>
            <a:off x="7493000" y="3759200"/>
            <a:ext cx="4089400" cy="24587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7CDB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Defeats">
            <a:extLst>
              <a:ext uri="{FF2B5EF4-FFF2-40B4-BE49-F238E27FC236}">
                <a16:creationId xmlns:a16="http://schemas.microsoft.com/office/drawing/2014/main" id="{1BB65825-9865-BB2B-C052-3CCC9666F112}"/>
              </a:ext>
            </a:extLst>
          </p:cNvPr>
          <p:cNvSpPr txBox="1"/>
          <p:nvPr/>
        </p:nvSpPr>
        <p:spPr>
          <a:xfrm>
            <a:off x="7772400" y="3937000"/>
            <a:ext cx="3606800" cy="2103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dirty="0">
                <a:solidFill>
                  <a:srgbClr val="23262D"/>
                </a:solidFill>
                <a:latin typeface="Segoe UI" panose="020B0502040204020203" pitchFamily="34" charset="0"/>
              </a:rPr>
              <a:t>Потерпев </a:t>
            </a:r>
            <a:r>
              <a:rPr lang="ru-RU" sz="2300" b="1" dirty="0">
                <a:solidFill>
                  <a:srgbClr val="B0283A"/>
                </a:solidFill>
                <a:latin typeface="Segoe UI" panose="020B0502040204020203" pitchFamily="34" charset="0"/>
              </a:rPr>
              <a:t>в конце XVII в.</a:t>
            </a:r>
            <a:r>
              <a:rPr lang="ru-RU" sz="2300" dirty="0">
                <a:solidFill>
                  <a:srgbClr val="23262D"/>
                </a:solidFill>
                <a:latin typeface="Segoe UI" panose="020B0502040204020203" pitchFamily="34" charset="0"/>
              </a:rPr>
              <a:t> ряд поражений в войнах против </a:t>
            </a:r>
            <a:r>
              <a:rPr lang="ru-RU" sz="2300" b="1" dirty="0">
                <a:solidFill>
                  <a:srgbClr val="1F4E9C"/>
                </a:solidFill>
                <a:latin typeface="Segoe UI" panose="020B0502040204020203" pitchFamily="34" charset="0"/>
              </a:rPr>
              <a:t>Священной лиги и России</a:t>
            </a:r>
            <a:r>
              <a:rPr lang="ru-RU" sz="2300" dirty="0">
                <a:solidFill>
                  <a:srgbClr val="23262D"/>
                </a:solidFill>
                <a:latin typeface="Segoe UI" panose="020B0502040204020203" pitchFamily="34" charset="0"/>
              </a:rPr>
              <a:t>, Османская империя понесла территориальные потери.</a:t>
            </a:r>
          </a:p>
        </p:txBody>
      </p:sp>
      <p:sp>
        <p:nvSpPr>
          <p:cNvPr id="55" name="Defeats bar">
            <a:extLst>
              <a:ext uri="{FF2B5EF4-FFF2-40B4-BE49-F238E27FC236}">
                <a16:creationId xmlns:a16="http://schemas.microsoft.com/office/drawing/2014/main" id="{187B9A86-56E8-895A-D6B8-43C62B9A2988}"/>
              </a:ext>
            </a:extLst>
          </p:cNvPr>
          <p:cNvSpPr/>
          <p:nvPr/>
        </p:nvSpPr>
        <p:spPr>
          <a:xfrm>
            <a:off x="7594600" y="3886200"/>
            <a:ext cx="50800" cy="2204720"/>
          </a:xfrm>
          <a:prstGeom prst="rect">
            <a:avLst/>
          </a:prstGeom>
          <a:solidFill>
            <a:srgbClr val="B028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Signature 100ballnik.com">
            <a:extLst>
              <a:ext uri="{FF2B5EF4-FFF2-40B4-BE49-F238E27FC236}">
                <a16:creationId xmlns:a16="http://schemas.microsoft.com/office/drawing/2014/main" id="{7945CC85-2AFB-A720-2DE4-DB36855AEA1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852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toman map mount">
            <a:extLst>
              <a:ext uri="{FF2B5EF4-FFF2-40B4-BE49-F238E27FC236}">
                <a16:creationId xmlns:a16="http://schemas.microsoft.com/office/drawing/2014/main" id="{EE104B72-8AB9-24AD-D73A-62EAAFBEA67E}"/>
              </a:ext>
            </a:extLst>
          </p:cNvPr>
          <p:cNvSpPr/>
          <p:nvPr/>
        </p:nvSpPr>
        <p:spPr>
          <a:xfrm>
            <a:off x="648306" y="330200"/>
            <a:ext cx="10895388" cy="59690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7CDB9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Ottoman map" descr="Карта: территория Османской империи к концу XVII в. (из исходной презентации)">
            <a:extLst>
              <a:ext uri="{FF2B5EF4-FFF2-40B4-BE49-F238E27FC236}">
                <a16:creationId xmlns:a16="http://schemas.microsoft.com/office/drawing/2014/main" id="{3941000D-D6BC-04B0-2AE8-E06CB00AEB1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306" y="457200"/>
            <a:ext cx="10641388" cy="5715000"/>
          </a:xfrm>
          <a:prstGeom prst="rect">
            <a:avLst/>
          </a:prstGeom>
        </p:spPr>
      </p:pic>
      <p:cxnSp>
        <p:nvCxnSpPr>
          <p:cNvPr id="6" name="Band rule">
            <a:extLst>
              <a:ext uri="{FF2B5EF4-FFF2-40B4-BE49-F238E27FC236}">
                <a16:creationId xmlns:a16="http://schemas.microsoft.com/office/drawing/2014/main" id="{39D0450E-79F5-6579-8261-13056AE01ED5}"/>
              </a:ext>
            </a:extLst>
          </p:cNvPr>
          <p:cNvCxnSpPr/>
          <p:nvPr/>
        </p:nvCxnSpPr>
        <p:spPr>
          <a:xfrm>
            <a:off x="4191000" y="6417945"/>
            <a:ext cx="3810000" cy="0"/>
          </a:xfrm>
          <a:prstGeom prst="line">
            <a:avLst/>
          </a:prstGeom>
          <a:ln w="7620">
            <a:solidFill>
              <a:srgbClr val="B58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Band rule">
            <a:extLst>
              <a:ext uri="{FF2B5EF4-FFF2-40B4-BE49-F238E27FC236}">
                <a16:creationId xmlns:a16="http://schemas.microsoft.com/office/drawing/2014/main" id="{DF8812E6-4C75-90A5-15B2-F0A453B5DFB0}"/>
              </a:ext>
            </a:extLst>
          </p:cNvPr>
          <p:cNvCxnSpPr/>
          <p:nvPr/>
        </p:nvCxnSpPr>
        <p:spPr>
          <a:xfrm>
            <a:off x="4191000" y="6586855"/>
            <a:ext cx="3810000" cy="0"/>
          </a:xfrm>
          <a:prstGeom prst="line">
            <a:avLst/>
          </a:prstGeom>
          <a:ln w="7620">
            <a:solidFill>
              <a:srgbClr val="B58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Star">
            <a:extLst>
              <a:ext uri="{FF2B5EF4-FFF2-40B4-BE49-F238E27FC236}">
                <a16:creationId xmlns:a16="http://schemas.microsoft.com/office/drawing/2014/main" id="{36513C27-2144-0229-83A6-7441D302890F}"/>
              </a:ext>
            </a:extLst>
          </p:cNvPr>
          <p:cNvGrpSpPr/>
          <p:nvPr/>
        </p:nvGrpSpPr>
        <p:grpSpPr>
          <a:xfrm>
            <a:off x="4253230" y="6457950"/>
            <a:ext cx="88900" cy="88900"/>
            <a:chOff x="4253230" y="6457950"/>
            <a:chExt cx="88900" cy="88900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950F3058-A2FD-B203-CB88-2A4092204DE3}"/>
                </a:ext>
              </a:extLst>
            </p:cNvPr>
            <p:cNvSpPr/>
            <p:nvPr/>
          </p:nvSpPr>
          <p:spPr>
            <a:xfrm>
              <a:off x="4253230" y="6457950"/>
              <a:ext cx="88900" cy="889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95846BCD-7144-4FC4-9C8E-EF0ED0147BF2}"/>
                </a:ext>
              </a:extLst>
            </p:cNvPr>
            <p:cNvSpPr/>
            <p:nvPr/>
          </p:nvSpPr>
          <p:spPr>
            <a:xfrm rot="2700000">
              <a:off x="4253230" y="6457950"/>
              <a:ext cx="88900" cy="889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2476EA61-04E2-1E8B-3781-1E0C460FF306}"/>
                </a:ext>
              </a:extLst>
            </p:cNvPr>
            <p:cNvSpPr/>
            <p:nvPr/>
          </p:nvSpPr>
          <p:spPr>
            <a:xfrm>
              <a:off x="4281678" y="6486398"/>
              <a:ext cx="32004" cy="32004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Star">
            <a:extLst>
              <a:ext uri="{FF2B5EF4-FFF2-40B4-BE49-F238E27FC236}">
                <a16:creationId xmlns:a16="http://schemas.microsoft.com/office/drawing/2014/main" id="{3F34CCDC-DFB0-D1CC-BD4C-E72A2E110062}"/>
              </a:ext>
            </a:extLst>
          </p:cNvPr>
          <p:cNvGrpSpPr/>
          <p:nvPr/>
        </p:nvGrpSpPr>
        <p:grpSpPr>
          <a:xfrm>
            <a:off x="4466590" y="6457950"/>
            <a:ext cx="88900" cy="88900"/>
            <a:chOff x="4466590" y="6457950"/>
            <a:chExt cx="88900" cy="88900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4DFBDD98-2385-094F-1BCB-E9220E8E425D}"/>
                </a:ext>
              </a:extLst>
            </p:cNvPr>
            <p:cNvSpPr/>
            <p:nvPr/>
          </p:nvSpPr>
          <p:spPr>
            <a:xfrm>
              <a:off x="4466590" y="6457950"/>
              <a:ext cx="88900" cy="889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4FE97E57-85EA-EED5-8594-EE4EAA840348}"/>
                </a:ext>
              </a:extLst>
            </p:cNvPr>
            <p:cNvSpPr/>
            <p:nvPr/>
          </p:nvSpPr>
          <p:spPr>
            <a:xfrm rot="2700000">
              <a:off x="4466590" y="6457950"/>
              <a:ext cx="88900" cy="889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F0CAE626-F48A-2F36-50F0-55EAEE1183E6}"/>
                </a:ext>
              </a:extLst>
            </p:cNvPr>
            <p:cNvSpPr/>
            <p:nvPr/>
          </p:nvSpPr>
          <p:spPr>
            <a:xfrm>
              <a:off x="4495038" y="6486398"/>
              <a:ext cx="32004" cy="32004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9" name="Star">
            <a:extLst>
              <a:ext uri="{FF2B5EF4-FFF2-40B4-BE49-F238E27FC236}">
                <a16:creationId xmlns:a16="http://schemas.microsoft.com/office/drawing/2014/main" id="{B2D97F53-0F14-7E05-4EE6-C51ABD15C160}"/>
              </a:ext>
            </a:extLst>
          </p:cNvPr>
          <p:cNvGrpSpPr/>
          <p:nvPr/>
        </p:nvGrpSpPr>
        <p:grpSpPr>
          <a:xfrm>
            <a:off x="4679950" y="6457950"/>
            <a:ext cx="88900" cy="88900"/>
            <a:chOff x="4679950" y="6457950"/>
            <a:chExt cx="88900" cy="88900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C440474F-6358-09B8-D6F6-20276E0C5192}"/>
                </a:ext>
              </a:extLst>
            </p:cNvPr>
            <p:cNvSpPr/>
            <p:nvPr/>
          </p:nvSpPr>
          <p:spPr>
            <a:xfrm>
              <a:off x="4679950" y="6457950"/>
              <a:ext cx="88900" cy="889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B16EFAD3-7ACF-B657-AAAF-4C5807DC3F5F}"/>
                </a:ext>
              </a:extLst>
            </p:cNvPr>
            <p:cNvSpPr/>
            <p:nvPr/>
          </p:nvSpPr>
          <p:spPr>
            <a:xfrm rot="2700000">
              <a:off x="4679950" y="6457950"/>
              <a:ext cx="88900" cy="889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09DAA388-6717-99B3-E660-980949844452}"/>
                </a:ext>
              </a:extLst>
            </p:cNvPr>
            <p:cNvSpPr/>
            <p:nvPr/>
          </p:nvSpPr>
          <p:spPr>
            <a:xfrm>
              <a:off x="4708398" y="6486398"/>
              <a:ext cx="32004" cy="32004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3" name="Star">
            <a:extLst>
              <a:ext uri="{FF2B5EF4-FFF2-40B4-BE49-F238E27FC236}">
                <a16:creationId xmlns:a16="http://schemas.microsoft.com/office/drawing/2014/main" id="{92CE6C7E-1D07-C910-9525-5839BCB5F082}"/>
              </a:ext>
            </a:extLst>
          </p:cNvPr>
          <p:cNvGrpSpPr/>
          <p:nvPr/>
        </p:nvGrpSpPr>
        <p:grpSpPr>
          <a:xfrm>
            <a:off x="4893310" y="6457950"/>
            <a:ext cx="88900" cy="88900"/>
            <a:chOff x="4893310" y="6457950"/>
            <a:chExt cx="88900" cy="88900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8753D45D-E667-9A38-F450-C7D2B5030FEE}"/>
                </a:ext>
              </a:extLst>
            </p:cNvPr>
            <p:cNvSpPr/>
            <p:nvPr/>
          </p:nvSpPr>
          <p:spPr>
            <a:xfrm>
              <a:off x="4893310" y="6457950"/>
              <a:ext cx="88900" cy="889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101C8734-2211-CAD4-02E1-57119B74E8EC}"/>
                </a:ext>
              </a:extLst>
            </p:cNvPr>
            <p:cNvSpPr/>
            <p:nvPr/>
          </p:nvSpPr>
          <p:spPr>
            <a:xfrm rot="2700000">
              <a:off x="4893310" y="6457950"/>
              <a:ext cx="88900" cy="889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3FEC4D9F-28E6-84B0-6F8D-D925C7629CBE}"/>
                </a:ext>
              </a:extLst>
            </p:cNvPr>
            <p:cNvSpPr/>
            <p:nvPr/>
          </p:nvSpPr>
          <p:spPr>
            <a:xfrm>
              <a:off x="4921758" y="6486398"/>
              <a:ext cx="32004" cy="32004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7" name="Star">
            <a:extLst>
              <a:ext uri="{FF2B5EF4-FFF2-40B4-BE49-F238E27FC236}">
                <a16:creationId xmlns:a16="http://schemas.microsoft.com/office/drawing/2014/main" id="{B89AA813-2B71-4C5A-43E8-CD7518505D03}"/>
              </a:ext>
            </a:extLst>
          </p:cNvPr>
          <p:cNvGrpSpPr/>
          <p:nvPr/>
        </p:nvGrpSpPr>
        <p:grpSpPr>
          <a:xfrm>
            <a:off x="5106670" y="6457950"/>
            <a:ext cx="88900" cy="88900"/>
            <a:chOff x="5106670" y="6457950"/>
            <a:chExt cx="88900" cy="88900"/>
          </a:xfrm>
        </p:grpSpPr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4AA8D412-745F-C5CE-F3BA-7EB4DC9BC610}"/>
                </a:ext>
              </a:extLst>
            </p:cNvPr>
            <p:cNvSpPr/>
            <p:nvPr/>
          </p:nvSpPr>
          <p:spPr>
            <a:xfrm>
              <a:off x="5106670" y="6457950"/>
              <a:ext cx="88900" cy="889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06C396F1-9D3E-851B-72D1-DBF1082E9B6A}"/>
                </a:ext>
              </a:extLst>
            </p:cNvPr>
            <p:cNvSpPr/>
            <p:nvPr/>
          </p:nvSpPr>
          <p:spPr>
            <a:xfrm rot="2700000">
              <a:off x="5106670" y="6457950"/>
              <a:ext cx="88900" cy="889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9CFD6BE3-EAF9-49FF-3567-15A093451A88}"/>
                </a:ext>
              </a:extLst>
            </p:cNvPr>
            <p:cNvSpPr/>
            <p:nvPr/>
          </p:nvSpPr>
          <p:spPr>
            <a:xfrm>
              <a:off x="5135118" y="6486398"/>
              <a:ext cx="32004" cy="32004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1" name="Star">
            <a:extLst>
              <a:ext uri="{FF2B5EF4-FFF2-40B4-BE49-F238E27FC236}">
                <a16:creationId xmlns:a16="http://schemas.microsoft.com/office/drawing/2014/main" id="{A4105B53-992E-72EA-AA00-8D6674713B46}"/>
              </a:ext>
            </a:extLst>
          </p:cNvPr>
          <p:cNvGrpSpPr/>
          <p:nvPr/>
        </p:nvGrpSpPr>
        <p:grpSpPr>
          <a:xfrm>
            <a:off x="5320030" y="6457950"/>
            <a:ext cx="88900" cy="88900"/>
            <a:chOff x="5320030" y="6457950"/>
            <a:chExt cx="88900" cy="88900"/>
          </a:xfrm>
        </p:grpSpPr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5818E317-3E38-06DF-8FC6-05F7031899D9}"/>
                </a:ext>
              </a:extLst>
            </p:cNvPr>
            <p:cNvSpPr/>
            <p:nvPr/>
          </p:nvSpPr>
          <p:spPr>
            <a:xfrm>
              <a:off x="5320030" y="6457950"/>
              <a:ext cx="88900" cy="889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C0DE4525-9D2F-D7F7-D6AD-FE268DA2C738}"/>
                </a:ext>
              </a:extLst>
            </p:cNvPr>
            <p:cNvSpPr/>
            <p:nvPr/>
          </p:nvSpPr>
          <p:spPr>
            <a:xfrm rot="2700000">
              <a:off x="5320030" y="6457950"/>
              <a:ext cx="88900" cy="889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8D65FE42-830D-6D21-2CBD-C24EE57039D1}"/>
                </a:ext>
              </a:extLst>
            </p:cNvPr>
            <p:cNvSpPr/>
            <p:nvPr/>
          </p:nvSpPr>
          <p:spPr>
            <a:xfrm>
              <a:off x="5348478" y="6486398"/>
              <a:ext cx="32004" cy="32004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5" name="Star">
            <a:extLst>
              <a:ext uri="{FF2B5EF4-FFF2-40B4-BE49-F238E27FC236}">
                <a16:creationId xmlns:a16="http://schemas.microsoft.com/office/drawing/2014/main" id="{58EAE940-16B0-B0AC-1306-279EAC00B437}"/>
              </a:ext>
            </a:extLst>
          </p:cNvPr>
          <p:cNvGrpSpPr/>
          <p:nvPr/>
        </p:nvGrpSpPr>
        <p:grpSpPr>
          <a:xfrm>
            <a:off x="5533390" y="6457950"/>
            <a:ext cx="88900" cy="88900"/>
            <a:chOff x="5533390" y="6457950"/>
            <a:chExt cx="88900" cy="88900"/>
          </a:xfrm>
        </p:grpSpPr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3EFA672E-6A22-9BA6-42EC-9428B80F55DF}"/>
                </a:ext>
              </a:extLst>
            </p:cNvPr>
            <p:cNvSpPr/>
            <p:nvPr/>
          </p:nvSpPr>
          <p:spPr>
            <a:xfrm>
              <a:off x="5533390" y="6457950"/>
              <a:ext cx="88900" cy="889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C048EF37-CB12-946B-FB67-88E9B6D06360}"/>
                </a:ext>
              </a:extLst>
            </p:cNvPr>
            <p:cNvSpPr/>
            <p:nvPr/>
          </p:nvSpPr>
          <p:spPr>
            <a:xfrm rot="2700000">
              <a:off x="5533390" y="6457950"/>
              <a:ext cx="88900" cy="889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1C5EBF92-5C68-D814-69A8-62B259E5DAA8}"/>
                </a:ext>
              </a:extLst>
            </p:cNvPr>
            <p:cNvSpPr/>
            <p:nvPr/>
          </p:nvSpPr>
          <p:spPr>
            <a:xfrm>
              <a:off x="5561838" y="6486398"/>
              <a:ext cx="32004" cy="32004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9" name="Star">
            <a:extLst>
              <a:ext uri="{FF2B5EF4-FFF2-40B4-BE49-F238E27FC236}">
                <a16:creationId xmlns:a16="http://schemas.microsoft.com/office/drawing/2014/main" id="{85D146A5-47A0-80BE-EDF5-65993820FAEB}"/>
              </a:ext>
            </a:extLst>
          </p:cNvPr>
          <p:cNvGrpSpPr/>
          <p:nvPr/>
        </p:nvGrpSpPr>
        <p:grpSpPr>
          <a:xfrm>
            <a:off x="5746750" y="6457950"/>
            <a:ext cx="88900" cy="88900"/>
            <a:chOff x="5746750" y="6457950"/>
            <a:chExt cx="88900" cy="88900"/>
          </a:xfrm>
        </p:grpSpPr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4709506C-A671-0DD3-115F-1BB73EE28E0A}"/>
                </a:ext>
              </a:extLst>
            </p:cNvPr>
            <p:cNvSpPr/>
            <p:nvPr/>
          </p:nvSpPr>
          <p:spPr>
            <a:xfrm>
              <a:off x="5746750" y="6457950"/>
              <a:ext cx="88900" cy="889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8D203612-7538-D148-EFD2-63E25EDCF3CF}"/>
                </a:ext>
              </a:extLst>
            </p:cNvPr>
            <p:cNvSpPr/>
            <p:nvPr/>
          </p:nvSpPr>
          <p:spPr>
            <a:xfrm rot="2700000">
              <a:off x="5746750" y="6457950"/>
              <a:ext cx="88900" cy="889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id="{FB5394B3-1A92-3311-052F-0090C5DBEC2D}"/>
                </a:ext>
              </a:extLst>
            </p:cNvPr>
            <p:cNvSpPr/>
            <p:nvPr/>
          </p:nvSpPr>
          <p:spPr>
            <a:xfrm>
              <a:off x="5775198" y="6486398"/>
              <a:ext cx="32004" cy="32004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3" name="Star">
            <a:extLst>
              <a:ext uri="{FF2B5EF4-FFF2-40B4-BE49-F238E27FC236}">
                <a16:creationId xmlns:a16="http://schemas.microsoft.com/office/drawing/2014/main" id="{228C0188-49BF-921E-6AA9-1065C56249DC}"/>
              </a:ext>
            </a:extLst>
          </p:cNvPr>
          <p:cNvGrpSpPr/>
          <p:nvPr/>
        </p:nvGrpSpPr>
        <p:grpSpPr>
          <a:xfrm>
            <a:off x="5960110" y="6457950"/>
            <a:ext cx="88900" cy="88900"/>
            <a:chOff x="5960110" y="6457950"/>
            <a:chExt cx="88900" cy="88900"/>
          </a:xfrm>
        </p:grpSpPr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A96D9A6C-229E-F561-AC9E-AB9FA5E567EE}"/>
                </a:ext>
              </a:extLst>
            </p:cNvPr>
            <p:cNvSpPr/>
            <p:nvPr/>
          </p:nvSpPr>
          <p:spPr>
            <a:xfrm>
              <a:off x="5960110" y="6457950"/>
              <a:ext cx="88900" cy="889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5B0D18A8-19D7-C780-2FD6-D83878E74C2C}"/>
                </a:ext>
              </a:extLst>
            </p:cNvPr>
            <p:cNvSpPr/>
            <p:nvPr/>
          </p:nvSpPr>
          <p:spPr>
            <a:xfrm rot="2700000">
              <a:off x="5960110" y="6457950"/>
              <a:ext cx="88900" cy="889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Овал 41">
              <a:extLst>
                <a:ext uri="{FF2B5EF4-FFF2-40B4-BE49-F238E27FC236}">
                  <a16:creationId xmlns:a16="http://schemas.microsoft.com/office/drawing/2014/main" id="{BFD3A806-F796-7402-1F2F-4DD3D303B6EE}"/>
                </a:ext>
              </a:extLst>
            </p:cNvPr>
            <p:cNvSpPr/>
            <p:nvPr/>
          </p:nvSpPr>
          <p:spPr>
            <a:xfrm>
              <a:off x="5988558" y="6486398"/>
              <a:ext cx="32004" cy="32004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7" name="Star">
            <a:extLst>
              <a:ext uri="{FF2B5EF4-FFF2-40B4-BE49-F238E27FC236}">
                <a16:creationId xmlns:a16="http://schemas.microsoft.com/office/drawing/2014/main" id="{B9F5DCBC-34D8-EC57-8253-8F4687A5217B}"/>
              </a:ext>
            </a:extLst>
          </p:cNvPr>
          <p:cNvGrpSpPr/>
          <p:nvPr/>
        </p:nvGrpSpPr>
        <p:grpSpPr>
          <a:xfrm>
            <a:off x="6173470" y="6457950"/>
            <a:ext cx="88900" cy="88900"/>
            <a:chOff x="6173470" y="6457950"/>
            <a:chExt cx="88900" cy="88900"/>
          </a:xfrm>
        </p:grpSpPr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id="{26824327-F241-7326-B1F5-CE5B1053DA72}"/>
                </a:ext>
              </a:extLst>
            </p:cNvPr>
            <p:cNvSpPr/>
            <p:nvPr/>
          </p:nvSpPr>
          <p:spPr>
            <a:xfrm>
              <a:off x="6173470" y="6457950"/>
              <a:ext cx="88900" cy="889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Прямоугольник 44">
              <a:extLst>
                <a:ext uri="{FF2B5EF4-FFF2-40B4-BE49-F238E27FC236}">
                  <a16:creationId xmlns:a16="http://schemas.microsoft.com/office/drawing/2014/main" id="{1C19C75F-2C21-E4F9-A1F0-0D95AAEE5BBF}"/>
                </a:ext>
              </a:extLst>
            </p:cNvPr>
            <p:cNvSpPr/>
            <p:nvPr/>
          </p:nvSpPr>
          <p:spPr>
            <a:xfrm rot="2700000">
              <a:off x="6173470" y="6457950"/>
              <a:ext cx="88900" cy="889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Овал 45">
              <a:extLst>
                <a:ext uri="{FF2B5EF4-FFF2-40B4-BE49-F238E27FC236}">
                  <a16:creationId xmlns:a16="http://schemas.microsoft.com/office/drawing/2014/main" id="{8C8232EC-29CB-C3E1-1126-58F4C0E6E523}"/>
                </a:ext>
              </a:extLst>
            </p:cNvPr>
            <p:cNvSpPr/>
            <p:nvPr/>
          </p:nvSpPr>
          <p:spPr>
            <a:xfrm>
              <a:off x="6201918" y="6486398"/>
              <a:ext cx="32004" cy="32004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1" name="Star">
            <a:extLst>
              <a:ext uri="{FF2B5EF4-FFF2-40B4-BE49-F238E27FC236}">
                <a16:creationId xmlns:a16="http://schemas.microsoft.com/office/drawing/2014/main" id="{3B626301-A052-9631-B803-A755D3EC233E}"/>
              </a:ext>
            </a:extLst>
          </p:cNvPr>
          <p:cNvGrpSpPr/>
          <p:nvPr/>
        </p:nvGrpSpPr>
        <p:grpSpPr>
          <a:xfrm>
            <a:off x="6386830" y="6457950"/>
            <a:ext cx="88900" cy="88900"/>
            <a:chOff x="6386830" y="6457950"/>
            <a:chExt cx="88900" cy="88900"/>
          </a:xfrm>
        </p:grpSpPr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id="{87B8064A-BD14-5AAA-3F25-C3E919BAE5FD}"/>
                </a:ext>
              </a:extLst>
            </p:cNvPr>
            <p:cNvSpPr/>
            <p:nvPr/>
          </p:nvSpPr>
          <p:spPr>
            <a:xfrm>
              <a:off x="6386830" y="6457950"/>
              <a:ext cx="88900" cy="889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id="{7CF9EFD8-ADC4-8A49-0B73-00A67A7A6D83}"/>
                </a:ext>
              </a:extLst>
            </p:cNvPr>
            <p:cNvSpPr/>
            <p:nvPr/>
          </p:nvSpPr>
          <p:spPr>
            <a:xfrm rot="2700000">
              <a:off x="6386830" y="6457950"/>
              <a:ext cx="88900" cy="889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Овал 49">
              <a:extLst>
                <a:ext uri="{FF2B5EF4-FFF2-40B4-BE49-F238E27FC236}">
                  <a16:creationId xmlns:a16="http://schemas.microsoft.com/office/drawing/2014/main" id="{752A1736-4876-67AB-187F-DAB2E4C19F86}"/>
                </a:ext>
              </a:extLst>
            </p:cNvPr>
            <p:cNvSpPr/>
            <p:nvPr/>
          </p:nvSpPr>
          <p:spPr>
            <a:xfrm>
              <a:off x="6415278" y="6486398"/>
              <a:ext cx="32004" cy="32004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5" name="Star">
            <a:extLst>
              <a:ext uri="{FF2B5EF4-FFF2-40B4-BE49-F238E27FC236}">
                <a16:creationId xmlns:a16="http://schemas.microsoft.com/office/drawing/2014/main" id="{C29C4C9C-D550-2F7F-1F2D-A8BF4A8A1F02}"/>
              </a:ext>
            </a:extLst>
          </p:cNvPr>
          <p:cNvGrpSpPr/>
          <p:nvPr/>
        </p:nvGrpSpPr>
        <p:grpSpPr>
          <a:xfrm>
            <a:off x="6600190" y="6457950"/>
            <a:ext cx="88900" cy="88900"/>
            <a:chOff x="6600190" y="6457950"/>
            <a:chExt cx="88900" cy="88900"/>
          </a:xfrm>
        </p:grpSpPr>
        <p:sp>
          <p:nvSpPr>
            <p:cNvPr id="52" name="Прямоугольник 51">
              <a:extLst>
                <a:ext uri="{FF2B5EF4-FFF2-40B4-BE49-F238E27FC236}">
                  <a16:creationId xmlns:a16="http://schemas.microsoft.com/office/drawing/2014/main" id="{81139C15-A16A-8CA3-9655-0BEC59430406}"/>
                </a:ext>
              </a:extLst>
            </p:cNvPr>
            <p:cNvSpPr/>
            <p:nvPr/>
          </p:nvSpPr>
          <p:spPr>
            <a:xfrm>
              <a:off x="6600190" y="6457950"/>
              <a:ext cx="88900" cy="889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Прямоугольник 52">
              <a:extLst>
                <a:ext uri="{FF2B5EF4-FFF2-40B4-BE49-F238E27FC236}">
                  <a16:creationId xmlns:a16="http://schemas.microsoft.com/office/drawing/2014/main" id="{FD2D0431-0509-AC10-086E-1359F1EEBCDC}"/>
                </a:ext>
              </a:extLst>
            </p:cNvPr>
            <p:cNvSpPr/>
            <p:nvPr/>
          </p:nvSpPr>
          <p:spPr>
            <a:xfrm rot="2700000">
              <a:off x="6600190" y="6457950"/>
              <a:ext cx="88900" cy="889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Овал 53">
              <a:extLst>
                <a:ext uri="{FF2B5EF4-FFF2-40B4-BE49-F238E27FC236}">
                  <a16:creationId xmlns:a16="http://schemas.microsoft.com/office/drawing/2014/main" id="{8F6BA099-B7A9-091C-3BBA-990CB95B8CB7}"/>
                </a:ext>
              </a:extLst>
            </p:cNvPr>
            <p:cNvSpPr/>
            <p:nvPr/>
          </p:nvSpPr>
          <p:spPr>
            <a:xfrm>
              <a:off x="6628638" y="6486398"/>
              <a:ext cx="32004" cy="32004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9" name="Star">
            <a:extLst>
              <a:ext uri="{FF2B5EF4-FFF2-40B4-BE49-F238E27FC236}">
                <a16:creationId xmlns:a16="http://schemas.microsoft.com/office/drawing/2014/main" id="{CF8EA2A1-D848-C02D-D010-ACF69E799056}"/>
              </a:ext>
            </a:extLst>
          </p:cNvPr>
          <p:cNvGrpSpPr/>
          <p:nvPr/>
        </p:nvGrpSpPr>
        <p:grpSpPr>
          <a:xfrm>
            <a:off x="6813550" y="6457950"/>
            <a:ext cx="88900" cy="88900"/>
            <a:chOff x="6813550" y="6457950"/>
            <a:chExt cx="88900" cy="88900"/>
          </a:xfrm>
        </p:grpSpPr>
        <p:sp>
          <p:nvSpPr>
            <p:cNvPr id="56" name="Прямоугольник 55">
              <a:extLst>
                <a:ext uri="{FF2B5EF4-FFF2-40B4-BE49-F238E27FC236}">
                  <a16:creationId xmlns:a16="http://schemas.microsoft.com/office/drawing/2014/main" id="{E14558CC-FA60-5223-6E22-394C40F0DEE6}"/>
                </a:ext>
              </a:extLst>
            </p:cNvPr>
            <p:cNvSpPr/>
            <p:nvPr/>
          </p:nvSpPr>
          <p:spPr>
            <a:xfrm>
              <a:off x="6813550" y="6457950"/>
              <a:ext cx="88900" cy="889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Прямоугольник 56">
              <a:extLst>
                <a:ext uri="{FF2B5EF4-FFF2-40B4-BE49-F238E27FC236}">
                  <a16:creationId xmlns:a16="http://schemas.microsoft.com/office/drawing/2014/main" id="{570C087D-22DA-3C2C-6A24-38B59DB6B955}"/>
                </a:ext>
              </a:extLst>
            </p:cNvPr>
            <p:cNvSpPr/>
            <p:nvPr/>
          </p:nvSpPr>
          <p:spPr>
            <a:xfrm rot="2700000">
              <a:off x="6813550" y="6457950"/>
              <a:ext cx="88900" cy="889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Овал 57">
              <a:extLst>
                <a:ext uri="{FF2B5EF4-FFF2-40B4-BE49-F238E27FC236}">
                  <a16:creationId xmlns:a16="http://schemas.microsoft.com/office/drawing/2014/main" id="{EFB98645-59E8-4832-64B4-645E041D8273}"/>
                </a:ext>
              </a:extLst>
            </p:cNvPr>
            <p:cNvSpPr/>
            <p:nvPr/>
          </p:nvSpPr>
          <p:spPr>
            <a:xfrm>
              <a:off x="6841998" y="6486398"/>
              <a:ext cx="32004" cy="32004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3" name="Star">
            <a:extLst>
              <a:ext uri="{FF2B5EF4-FFF2-40B4-BE49-F238E27FC236}">
                <a16:creationId xmlns:a16="http://schemas.microsoft.com/office/drawing/2014/main" id="{3FACE36C-CCE1-C965-4A61-666D4D4A84F8}"/>
              </a:ext>
            </a:extLst>
          </p:cNvPr>
          <p:cNvGrpSpPr/>
          <p:nvPr/>
        </p:nvGrpSpPr>
        <p:grpSpPr>
          <a:xfrm>
            <a:off x="7026910" y="6457950"/>
            <a:ext cx="88900" cy="88900"/>
            <a:chOff x="7026910" y="6457950"/>
            <a:chExt cx="88900" cy="88900"/>
          </a:xfrm>
        </p:grpSpPr>
        <p:sp>
          <p:nvSpPr>
            <p:cNvPr id="60" name="Прямоугольник 59">
              <a:extLst>
                <a:ext uri="{FF2B5EF4-FFF2-40B4-BE49-F238E27FC236}">
                  <a16:creationId xmlns:a16="http://schemas.microsoft.com/office/drawing/2014/main" id="{8D41EFDB-0991-DFDB-FEF4-88FB4368FA22}"/>
                </a:ext>
              </a:extLst>
            </p:cNvPr>
            <p:cNvSpPr/>
            <p:nvPr/>
          </p:nvSpPr>
          <p:spPr>
            <a:xfrm>
              <a:off x="7026910" y="6457950"/>
              <a:ext cx="88900" cy="889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Прямоугольник 60">
              <a:extLst>
                <a:ext uri="{FF2B5EF4-FFF2-40B4-BE49-F238E27FC236}">
                  <a16:creationId xmlns:a16="http://schemas.microsoft.com/office/drawing/2014/main" id="{594CE880-84D5-7A08-E06F-7543BA401789}"/>
                </a:ext>
              </a:extLst>
            </p:cNvPr>
            <p:cNvSpPr/>
            <p:nvPr/>
          </p:nvSpPr>
          <p:spPr>
            <a:xfrm rot="2700000">
              <a:off x="7026910" y="6457950"/>
              <a:ext cx="88900" cy="889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Овал 61">
              <a:extLst>
                <a:ext uri="{FF2B5EF4-FFF2-40B4-BE49-F238E27FC236}">
                  <a16:creationId xmlns:a16="http://schemas.microsoft.com/office/drawing/2014/main" id="{9C04A8C2-6294-55CC-67DA-01B99ABE06DF}"/>
                </a:ext>
              </a:extLst>
            </p:cNvPr>
            <p:cNvSpPr/>
            <p:nvPr/>
          </p:nvSpPr>
          <p:spPr>
            <a:xfrm>
              <a:off x="7055358" y="6486398"/>
              <a:ext cx="32004" cy="32004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7" name="Star">
            <a:extLst>
              <a:ext uri="{FF2B5EF4-FFF2-40B4-BE49-F238E27FC236}">
                <a16:creationId xmlns:a16="http://schemas.microsoft.com/office/drawing/2014/main" id="{52BE6644-A707-B3B8-D1A2-EDAF2798C479}"/>
              </a:ext>
            </a:extLst>
          </p:cNvPr>
          <p:cNvGrpSpPr/>
          <p:nvPr/>
        </p:nvGrpSpPr>
        <p:grpSpPr>
          <a:xfrm>
            <a:off x="7240270" y="6457950"/>
            <a:ext cx="88900" cy="88900"/>
            <a:chOff x="7240270" y="6457950"/>
            <a:chExt cx="88900" cy="88900"/>
          </a:xfrm>
        </p:grpSpPr>
        <p:sp>
          <p:nvSpPr>
            <p:cNvPr id="64" name="Прямоугольник 63">
              <a:extLst>
                <a:ext uri="{FF2B5EF4-FFF2-40B4-BE49-F238E27FC236}">
                  <a16:creationId xmlns:a16="http://schemas.microsoft.com/office/drawing/2014/main" id="{9F2031FF-7EB1-E889-35D1-01258209DDD6}"/>
                </a:ext>
              </a:extLst>
            </p:cNvPr>
            <p:cNvSpPr/>
            <p:nvPr/>
          </p:nvSpPr>
          <p:spPr>
            <a:xfrm>
              <a:off x="7240270" y="6457950"/>
              <a:ext cx="88900" cy="889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Прямоугольник 64">
              <a:extLst>
                <a:ext uri="{FF2B5EF4-FFF2-40B4-BE49-F238E27FC236}">
                  <a16:creationId xmlns:a16="http://schemas.microsoft.com/office/drawing/2014/main" id="{E49E8955-5712-D262-77BA-078B8035B6D5}"/>
                </a:ext>
              </a:extLst>
            </p:cNvPr>
            <p:cNvSpPr/>
            <p:nvPr/>
          </p:nvSpPr>
          <p:spPr>
            <a:xfrm rot="2700000">
              <a:off x="7240270" y="6457950"/>
              <a:ext cx="88900" cy="889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Овал 65">
              <a:extLst>
                <a:ext uri="{FF2B5EF4-FFF2-40B4-BE49-F238E27FC236}">
                  <a16:creationId xmlns:a16="http://schemas.microsoft.com/office/drawing/2014/main" id="{F866FD47-5B77-E401-98F9-EBB90266DCFB}"/>
                </a:ext>
              </a:extLst>
            </p:cNvPr>
            <p:cNvSpPr/>
            <p:nvPr/>
          </p:nvSpPr>
          <p:spPr>
            <a:xfrm>
              <a:off x="7268718" y="6486398"/>
              <a:ext cx="32005" cy="32004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1" name="Star">
            <a:extLst>
              <a:ext uri="{FF2B5EF4-FFF2-40B4-BE49-F238E27FC236}">
                <a16:creationId xmlns:a16="http://schemas.microsoft.com/office/drawing/2014/main" id="{B5D40B2D-C65B-DA87-2708-CC91CB38F8F5}"/>
              </a:ext>
            </a:extLst>
          </p:cNvPr>
          <p:cNvGrpSpPr/>
          <p:nvPr/>
        </p:nvGrpSpPr>
        <p:grpSpPr>
          <a:xfrm>
            <a:off x="7453630" y="6457950"/>
            <a:ext cx="88900" cy="88900"/>
            <a:chOff x="7453630" y="6457950"/>
            <a:chExt cx="88900" cy="88900"/>
          </a:xfrm>
        </p:grpSpPr>
        <p:sp>
          <p:nvSpPr>
            <p:cNvPr id="68" name="Прямоугольник 67">
              <a:extLst>
                <a:ext uri="{FF2B5EF4-FFF2-40B4-BE49-F238E27FC236}">
                  <a16:creationId xmlns:a16="http://schemas.microsoft.com/office/drawing/2014/main" id="{17642F5B-F409-6301-023F-B19434038A67}"/>
                </a:ext>
              </a:extLst>
            </p:cNvPr>
            <p:cNvSpPr/>
            <p:nvPr/>
          </p:nvSpPr>
          <p:spPr>
            <a:xfrm>
              <a:off x="7453630" y="6457950"/>
              <a:ext cx="88900" cy="889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Прямоугольник 68">
              <a:extLst>
                <a:ext uri="{FF2B5EF4-FFF2-40B4-BE49-F238E27FC236}">
                  <a16:creationId xmlns:a16="http://schemas.microsoft.com/office/drawing/2014/main" id="{E409CC5F-956B-B946-19D4-42356F9D87D5}"/>
                </a:ext>
              </a:extLst>
            </p:cNvPr>
            <p:cNvSpPr/>
            <p:nvPr/>
          </p:nvSpPr>
          <p:spPr>
            <a:xfrm rot="2700000">
              <a:off x="7453630" y="6457950"/>
              <a:ext cx="88900" cy="889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Овал 69">
              <a:extLst>
                <a:ext uri="{FF2B5EF4-FFF2-40B4-BE49-F238E27FC236}">
                  <a16:creationId xmlns:a16="http://schemas.microsoft.com/office/drawing/2014/main" id="{7F7C15DB-7AF5-CB15-3C8F-650D2143CB22}"/>
                </a:ext>
              </a:extLst>
            </p:cNvPr>
            <p:cNvSpPr/>
            <p:nvPr/>
          </p:nvSpPr>
          <p:spPr>
            <a:xfrm>
              <a:off x="7482078" y="6486398"/>
              <a:ext cx="32004" cy="32004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5" name="Star">
            <a:extLst>
              <a:ext uri="{FF2B5EF4-FFF2-40B4-BE49-F238E27FC236}">
                <a16:creationId xmlns:a16="http://schemas.microsoft.com/office/drawing/2014/main" id="{497E46FB-67FB-94E8-D4EB-C2D43BBFAE39}"/>
              </a:ext>
            </a:extLst>
          </p:cNvPr>
          <p:cNvGrpSpPr/>
          <p:nvPr/>
        </p:nvGrpSpPr>
        <p:grpSpPr>
          <a:xfrm>
            <a:off x="7666990" y="6457950"/>
            <a:ext cx="88900" cy="88900"/>
            <a:chOff x="7666990" y="6457950"/>
            <a:chExt cx="88900" cy="88900"/>
          </a:xfrm>
        </p:grpSpPr>
        <p:sp>
          <p:nvSpPr>
            <p:cNvPr id="72" name="Прямоугольник 71">
              <a:extLst>
                <a:ext uri="{FF2B5EF4-FFF2-40B4-BE49-F238E27FC236}">
                  <a16:creationId xmlns:a16="http://schemas.microsoft.com/office/drawing/2014/main" id="{D28047BB-B84F-972D-7B8B-7239C1A6B65D}"/>
                </a:ext>
              </a:extLst>
            </p:cNvPr>
            <p:cNvSpPr/>
            <p:nvPr/>
          </p:nvSpPr>
          <p:spPr>
            <a:xfrm>
              <a:off x="7666990" y="6457950"/>
              <a:ext cx="88900" cy="889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Прямоугольник 72">
              <a:extLst>
                <a:ext uri="{FF2B5EF4-FFF2-40B4-BE49-F238E27FC236}">
                  <a16:creationId xmlns:a16="http://schemas.microsoft.com/office/drawing/2014/main" id="{2E055FBF-52CE-4F36-9DE5-B3CEBBE77B3D}"/>
                </a:ext>
              </a:extLst>
            </p:cNvPr>
            <p:cNvSpPr/>
            <p:nvPr/>
          </p:nvSpPr>
          <p:spPr>
            <a:xfrm rot="2700000">
              <a:off x="7666990" y="6457950"/>
              <a:ext cx="88900" cy="889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Овал 73">
              <a:extLst>
                <a:ext uri="{FF2B5EF4-FFF2-40B4-BE49-F238E27FC236}">
                  <a16:creationId xmlns:a16="http://schemas.microsoft.com/office/drawing/2014/main" id="{5DA7C224-9C6A-9C2E-6F6C-3FF2C0F3ECC7}"/>
                </a:ext>
              </a:extLst>
            </p:cNvPr>
            <p:cNvSpPr/>
            <p:nvPr/>
          </p:nvSpPr>
          <p:spPr>
            <a:xfrm>
              <a:off x="7695438" y="6486398"/>
              <a:ext cx="32004" cy="32004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6" name="Signature 100ballnik.com">
            <a:extLst>
              <a:ext uri="{FF2B5EF4-FFF2-40B4-BE49-F238E27FC236}">
                <a16:creationId xmlns:a16="http://schemas.microsoft.com/office/drawing/2014/main" id="{69137A56-A9A3-A469-919B-4D0349A2764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469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hmed III" descr="Ж.-Б. Ванмур. Султан Ахмед III (1703–1730). 1720-е гг. Рейксмузеум, Амстердам">
            <a:extLst>
              <a:ext uri="{FF2B5EF4-FFF2-40B4-BE49-F238E27FC236}">
                <a16:creationId xmlns:a16="http://schemas.microsoft.com/office/drawing/2014/main" id="{36905EC2-00DF-4866-DECD-73D1E3C6EB8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" y="584200"/>
            <a:ext cx="3810000" cy="5588000"/>
          </a:xfrm>
          <a:prstGeom prst="round2SameRect">
            <a:avLst>
              <a:gd name="adj1" fmla="val 50000"/>
              <a:gd name="adj2" fmla="val 0"/>
            </a:avLst>
          </a:prstGeom>
          <a:ln w="9525">
            <a:solidFill>
              <a:srgbClr val="B0283A"/>
            </a:solidFill>
          </a:ln>
        </p:spPr>
      </p:pic>
      <p:sp>
        <p:nvSpPr>
          <p:cNvPr id="5" name="Ahmed III niche">
            <a:extLst>
              <a:ext uri="{FF2B5EF4-FFF2-40B4-BE49-F238E27FC236}">
                <a16:creationId xmlns:a16="http://schemas.microsoft.com/office/drawing/2014/main" id="{7DBB0EB0-412A-8FB3-9FA6-49E99AD3B471}"/>
              </a:ext>
            </a:extLst>
          </p:cNvPr>
          <p:cNvSpPr/>
          <p:nvPr/>
        </p:nvSpPr>
        <p:spPr>
          <a:xfrm>
            <a:off x="711200" y="482600"/>
            <a:ext cx="4013200" cy="5791200"/>
          </a:xfrm>
          <a:prstGeom prst="round2SameRect">
            <a:avLst>
              <a:gd name="adj1" fmla="val 50000"/>
              <a:gd name="adj2" fmla="val 0"/>
            </a:avLst>
          </a:prstGeom>
          <a:noFill/>
          <a:ln w="9525" cap="flat" cmpd="sng" algn="ctr">
            <a:solidFill>
              <a:srgbClr val="B0283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uler">
            <a:extLst>
              <a:ext uri="{FF2B5EF4-FFF2-40B4-BE49-F238E27FC236}">
                <a16:creationId xmlns:a16="http://schemas.microsoft.com/office/drawing/2014/main" id="{28E56017-5DE8-6D5E-14A4-175E29AFFFF6}"/>
              </a:ext>
            </a:extLst>
          </p:cNvPr>
          <p:cNvSpPr txBox="1"/>
          <p:nvPr/>
        </p:nvSpPr>
        <p:spPr>
          <a:xfrm>
            <a:off x="5334000" y="660400"/>
            <a:ext cx="6248400" cy="55016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800">
                <a:solidFill>
                  <a:srgbClr val="B0283A"/>
                </a:solidFill>
                <a:latin typeface="Palatino Linotype" panose="02040502050505030304" pitchFamily="18" charset="0"/>
              </a:rPr>
              <a:t>Ахмед III </a:t>
            </a:r>
            <a:r>
              <a:rPr lang="ru-RU" sz="2800">
                <a:solidFill>
                  <a:srgbClr val="4D5261"/>
                </a:solidFill>
                <a:latin typeface="Palatino Linotype" panose="02040502050505030304" pitchFamily="18" charset="0"/>
              </a:rPr>
              <a:t>(1703–1730 гг</a:t>
            </a:r>
            <a:r>
              <a:rPr lang="ru-RU" sz="2800" dirty="0">
                <a:solidFill>
                  <a:srgbClr val="4D5261"/>
                </a:solidFill>
                <a:latin typeface="Palatino Linotype" panose="02040502050505030304" pitchFamily="18" charset="0"/>
              </a:rPr>
              <a:t>.)</a:t>
            </a:r>
          </a:p>
        </p:txBody>
      </p:sp>
      <p:grpSp>
        <p:nvGrpSpPr>
          <p:cNvPr id="10" name="Star">
            <a:extLst>
              <a:ext uri="{FF2B5EF4-FFF2-40B4-BE49-F238E27FC236}">
                <a16:creationId xmlns:a16="http://schemas.microsoft.com/office/drawing/2014/main" id="{E0A5AFC0-2A86-2FAF-6550-4D420DB8F8C2}"/>
              </a:ext>
            </a:extLst>
          </p:cNvPr>
          <p:cNvGrpSpPr/>
          <p:nvPr/>
        </p:nvGrpSpPr>
        <p:grpSpPr>
          <a:xfrm>
            <a:off x="5340350" y="1318514"/>
            <a:ext cx="139700" cy="139700"/>
            <a:chOff x="5340350" y="1318514"/>
            <a:chExt cx="139700" cy="139700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D921641B-819C-D2E5-CDD0-A4435633847F}"/>
                </a:ext>
              </a:extLst>
            </p:cNvPr>
            <p:cNvSpPr/>
            <p:nvPr/>
          </p:nvSpPr>
          <p:spPr>
            <a:xfrm>
              <a:off x="5340350" y="1318514"/>
              <a:ext cx="139700" cy="1397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3F035A8-42BF-B1DD-9DF8-E639C63F507C}"/>
                </a:ext>
              </a:extLst>
            </p:cNvPr>
            <p:cNvSpPr/>
            <p:nvPr/>
          </p:nvSpPr>
          <p:spPr>
            <a:xfrm rot="2700000">
              <a:off x="5340350" y="1318514"/>
              <a:ext cx="139700" cy="1397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89A5C9B9-4ABA-EBE8-4543-B104144F4D3B}"/>
                </a:ext>
              </a:extLst>
            </p:cNvPr>
            <p:cNvSpPr/>
            <p:nvPr/>
          </p:nvSpPr>
          <p:spPr>
            <a:xfrm>
              <a:off x="5385054" y="1363218"/>
              <a:ext cx="50292" cy="50292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1" name="Rule">
            <a:extLst>
              <a:ext uri="{FF2B5EF4-FFF2-40B4-BE49-F238E27FC236}">
                <a16:creationId xmlns:a16="http://schemas.microsoft.com/office/drawing/2014/main" id="{0D93B19F-9094-25DE-7B33-64DD148D4A2F}"/>
              </a:ext>
            </a:extLst>
          </p:cNvPr>
          <p:cNvCxnSpPr/>
          <p:nvPr/>
        </p:nvCxnSpPr>
        <p:spPr>
          <a:xfrm>
            <a:off x="5562600" y="1388364"/>
            <a:ext cx="2032000" cy="0"/>
          </a:xfrm>
          <a:prstGeom prst="line">
            <a:avLst/>
          </a:prstGeom>
          <a:ln w="9525">
            <a:solidFill>
              <a:srgbClr val="B58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5" name="Star">
            <a:extLst>
              <a:ext uri="{FF2B5EF4-FFF2-40B4-BE49-F238E27FC236}">
                <a16:creationId xmlns:a16="http://schemas.microsoft.com/office/drawing/2014/main" id="{1CF5EF45-BA80-63D3-85D6-8A30866B89DF}"/>
              </a:ext>
            </a:extLst>
          </p:cNvPr>
          <p:cNvGrpSpPr/>
          <p:nvPr/>
        </p:nvGrpSpPr>
        <p:grpSpPr>
          <a:xfrm>
            <a:off x="7651750" y="1343914"/>
            <a:ext cx="88900" cy="88900"/>
            <a:chOff x="7651750" y="1343914"/>
            <a:chExt cx="88900" cy="88900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8E778324-C596-ADDD-DDB0-7436666A780C}"/>
                </a:ext>
              </a:extLst>
            </p:cNvPr>
            <p:cNvSpPr/>
            <p:nvPr/>
          </p:nvSpPr>
          <p:spPr>
            <a:xfrm>
              <a:off x="7651750" y="1343914"/>
              <a:ext cx="88900" cy="889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A45DB81-34F3-62C0-31EA-11F7E1FED0E3}"/>
                </a:ext>
              </a:extLst>
            </p:cNvPr>
            <p:cNvSpPr/>
            <p:nvPr/>
          </p:nvSpPr>
          <p:spPr>
            <a:xfrm rot="2700000">
              <a:off x="7651750" y="1343914"/>
              <a:ext cx="88900" cy="889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62581200-CDDF-1B5B-EA65-639B926C8199}"/>
                </a:ext>
              </a:extLst>
            </p:cNvPr>
            <p:cNvSpPr/>
            <p:nvPr/>
          </p:nvSpPr>
          <p:spPr>
            <a:xfrm>
              <a:off x="7680198" y="1372362"/>
              <a:ext cx="32004" cy="32004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6" name="Reforms aim">
            <a:extLst>
              <a:ext uri="{FF2B5EF4-FFF2-40B4-BE49-F238E27FC236}">
                <a16:creationId xmlns:a16="http://schemas.microsoft.com/office/drawing/2014/main" id="{3AFE2483-AA4C-36E9-4782-04F865590885}"/>
              </a:ext>
            </a:extLst>
          </p:cNvPr>
          <p:cNvSpPr txBox="1"/>
          <p:nvPr/>
        </p:nvSpPr>
        <p:spPr>
          <a:xfrm>
            <a:off x="5334000" y="1642364"/>
            <a:ext cx="6248400" cy="16149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8000"/>
              </a:lnSpc>
            </a:pPr>
            <a:r>
              <a:rPr lang="ru-RU" sz="2500" dirty="0">
                <a:solidFill>
                  <a:srgbClr val="23262D"/>
                </a:solidFill>
                <a:latin typeface="Segoe UI" panose="020B0502040204020203" pitchFamily="34" charset="0"/>
              </a:rPr>
              <a:t>Его реформы были направлены на </a:t>
            </a:r>
            <a:r>
              <a:rPr lang="ru-RU" sz="2500" b="1" dirty="0">
                <a:solidFill>
                  <a:srgbClr val="1F4E9C"/>
                </a:solidFill>
                <a:latin typeface="Segoe UI" panose="020B0502040204020203" pitchFamily="34" charset="0"/>
              </a:rPr>
              <a:t>европеизацию</a:t>
            </a:r>
            <a:r>
              <a:rPr lang="ru-RU" sz="2500" dirty="0">
                <a:solidFill>
                  <a:srgbClr val="23262D"/>
                </a:solidFill>
                <a:latin typeface="Segoe UI" panose="020B0502040204020203" pitchFamily="34" charset="0"/>
              </a:rPr>
              <a:t> страны и призваны преодолеть её отставание от европейских держав.</a:t>
            </a:r>
          </a:p>
        </p:txBody>
      </p:sp>
      <p:sp>
        <p:nvSpPr>
          <p:cNvPr id="17" name="Tulip era card">
            <a:extLst>
              <a:ext uri="{FF2B5EF4-FFF2-40B4-BE49-F238E27FC236}">
                <a16:creationId xmlns:a16="http://schemas.microsoft.com/office/drawing/2014/main" id="{59CE0DF7-5A95-8132-6C73-4836C873EF42}"/>
              </a:ext>
            </a:extLst>
          </p:cNvPr>
          <p:cNvSpPr/>
          <p:nvPr/>
        </p:nvSpPr>
        <p:spPr>
          <a:xfrm>
            <a:off x="5334000" y="3536696"/>
            <a:ext cx="6248400" cy="2138110"/>
          </a:xfrm>
          <a:prstGeom prst="roundRect">
            <a:avLst>
              <a:gd name="adj" fmla="val 6000"/>
            </a:avLst>
          </a:prstGeom>
          <a:solidFill>
            <a:srgbClr val="F7E1E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ulip cup">
            <a:extLst>
              <a:ext uri="{FF2B5EF4-FFF2-40B4-BE49-F238E27FC236}">
                <a16:creationId xmlns:a16="http://schemas.microsoft.com/office/drawing/2014/main" id="{F82B9C04-1AAB-2CDD-80F8-C242E4018A4E}"/>
              </a:ext>
            </a:extLst>
          </p:cNvPr>
          <p:cNvSpPr/>
          <p:nvPr/>
        </p:nvSpPr>
        <p:spPr>
          <a:xfrm>
            <a:off x="5645137" y="3765296"/>
            <a:ext cx="444527" cy="451105"/>
          </a:xfrm>
          <a:custGeom>
            <a:avLst/>
            <a:gdLst/>
            <a:ahLst/>
            <a:cxnLst/>
            <a:rect l="0" t="0" r="0" b="0"/>
            <a:pathLst>
              <a:path w="444527" h="451105">
                <a:moveTo>
                  <a:pt x="222263" y="451104"/>
                </a:moveTo>
                <a:lnTo>
                  <a:pt x="118885" y="437571"/>
                </a:lnTo>
                <a:lnTo>
                  <a:pt x="41352" y="387950"/>
                </a:lnTo>
                <a:lnTo>
                  <a:pt x="0" y="279685"/>
                </a:lnTo>
                <a:lnTo>
                  <a:pt x="5169" y="144353"/>
                </a:lnTo>
                <a:lnTo>
                  <a:pt x="31014" y="0"/>
                </a:lnTo>
                <a:lnTo>
                  <a:pt x="118885" y="90221"/>
                </a:lnTo>
                <a:lnTo>
                  <a:pt x="222263" y="18044"/>
                </a:lnTo>
                <a:lnTo>
                  <a:pt x="325641" y="90221"/>
                </a:lnTo>
                <a:lnTo>
                  <a:pt x="413512" y="0"/>
                </a:lnTo>
                <a:lnTo>
                  <a:pt x="439357" y="144353"/>
                </a:lnTo>
                <a:lnTo>
                  <a:pt x="444526" y="279685"/>
                </a:lnTo>
                <a:lnTo>
                  <a:pt x="403174" y="387950"/>
                </a:lnTo>
                <a:lnTo>
                  <a:pt x="325641" y="437571"/>
                </a:lnTo>
                <a:close/>
              </a:path>
            </a:pathLst>
          </a:custGeom>
          <a:solidFill>
            <a:srgbClr val="D245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9" name="Tulip stem">
            <a:extLst>
              <a:ext uri="{FF2B5EF4-FFF2-40B4-BE49-F238E27FC236}">
                <a16:creationId xmlns:a16="http://schemas.microsoft.com/office/drawing/2014/main" id="{7FD0BA90-B6CE-5D9E-C291-89672FEE0B8B}"/>
              </a:ext>
            </a:extLst>
          </p:cNvPr>
          <p:cNvCxnSpPr/>
          <p:nvPr/>
        </p:nvCxnSpPr>
        <p:spPr>
          <a:xfrm>
            <a:off x="5867400" y="4216400"/>
            <a:ext cx="0" cy="488696"/>
          </a:xfrm>
          <a:prstGeom prst="line">
            <a:avLst/>
          </a:prstGeom>
          <a:ln w="23495">
            <a:solidFill>
              <a:srgbClr val="4F7A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ulip leaf">
            <a:extLst>
              <a:ext uri="{FF2B5EF4-FFF2-40B4-BE49-F238E27FC236}">
                <a16:creationId xmlns:a16="http://schemas.microsoft.com/office/drawing/2014/main" id="{A0637CD5-5972-7D51-4DE0-A4F5F01A47F1}"/>
              </a:ext>
            </a:extLst>
          </p:cNvPr>
          <p:cNvSpPr/>
          <p:nvPr/>
        </p:nvSpPr>
        <p:spPr>
          <a:xfrm rot="-2280000">
            <a:off x="5867400" y="4347972"/>
            <a:ext cx="217094" cy="150368"/>
          </a:xfrm>
          <a:prstGeom prst="ellipse">
            <a:avLst/>
          </a:prstGeom>
          <a:solidFill>
            <a:srgbClr val="4F7A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ulip era">
            <a:extLst>
              <a:ext uri="{FF2B5EF4-FFF2-40B4-BE49-F238E27FC236}">
                <a16:creationId xmlns:a16="http://schemas.microsoft.com/office/drawing/2014/main" id="{38FE115A-85F8-3EE7-2F93-CCE487608088}"/>
              </a:ext>
            </a:extLst>
          </p:cNvPr>
          <p:cNvSpPr txBox="1"/>
          <p:nvPr/>
        </p:nvSpPr>
        <p:spPr>
          <a:xfrm>
            <a:off x="6350000" y="3714496"/>
            <a:ext cx="50292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000" dirty="0">
                <a:solidFill>
                  <a:srgbClr val="D2453A"/>
                </a:solidFill>
                <a:latin typeface="Palatino Linotype" panose="02040502050505030304" pitchFamily="18" charset="0"/>
              </a:rPr>
              <a:t>Эпоха Тюльпанов (1718-1730)</a:t>
            </a:r>
          </a:p>
        </p:txBody>
      </p:sp>
      <p:sp>
        <p:nvSpPr>
          <p:cNvPr id="22" name="Tulips">
            <a:extLst>
              <a:ext uri="{FF2B5EF4-FFF2-40B4-BE49-F238E27FC236}">
                <a16:creationId xmlns:a16="http://schemas.microsoft.com/office/drawing/2014/main" id="{C42AD123-1DC7-1D82-2889-3D4F9D96400D}"/>
              </a:ext>
            </a:extLst>
          </p:cNvPr>
          <p:cNvSpPr txBox="1"/>
          <p:nvPr/>
        </p:nvSpPr>
        <p:spPr>
          <a:xfrm>
            <a:off x="6350000" y="4705097"/>
            <a:ext cx="5029200" cy="741109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400" dirty="0">
                <a:solidFill>
                  <a:srgbClr val="23262D"/>
                </a:solidFill>
                <a:latin typeface="Segoe UI" panose="020B0502040204020203" pitchFamily="34" charset="0"/>
              </a:rPr>
              <a:t>В это время в стране стали очень популярны тюльпаны.</a:t>
            </a:r>
          </a:p>
        </p:txBody>
      </p:sp>
      <p:sp>
        <p:nvSpPr>
          <p:cNvPr id="23" name="Signature 100ballnik.com">
            <a:extLst>
              <a:ext uri="{FF2B5EF4-FFF2-40B4-BE49-F238E27FC236}">
                <a16:creationId xmlns:a16="http://schemas.microsoft.com/office/drawing/2014/main" id="{361D7B07-9221-3634-12D8-7893F979A59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7150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evni miniature" descr="Левни. Шествие на празднике 1720 г. в Стамбуле. Миниатюра из «Сурнаме-и Вехби», ок. 1720–1730 гг. Музей Топкапы">
            <a:extLst>
              <a:ext uri="{FF2B5EF4-FFF2-40B4-BE49-F238E27FC236}">
                <a16:creationId xmlns:a16="http://schemas.microsoft.com/office/drawing/2014/main" id="{34ADE0FA-B766-068B-24AA-D45975E39BA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08000"/>
            <a:ext cx="5080000" cy="5791200"/>
          </a:xfrm>
          <a:prstGeom prst="roundRect">
            <a:avLst>
              <a:gd name="adj" fmla="val 4000"/>
            </a:avLst>
          </a:prstGeom>
          <a:ln w="12700">
            <a:solidFill>
              <a:srgbClr val="D7CDB9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Tulip cup">
            <a:extLst>
              <a:ext uri="{FF2B5EF4-FFF2-40B4-BE49-F238E27FC236}">
                <a16:creationId xmlns:a16="http://schemas.microsoft.com/office/drawing/2014/main" id="{33BCE617-A889-021E-B1C6-FCD3B905FF26}"/>
              </a:ext>
            </a:extLst>
          </p:cNvPr>
          <p:cNvSpPr/>
          <p:nvPr/>
        </p:nvSpPr>
        <p:spPr>
          <a:xfrm>
            <a:off x="6172009" y="660400"/>
            <a:ext cx="660783" cy="670561"/>
          </a:xfrm>
          <a:custGeom>
            <a:avLst/>
            <a:gdLst/>
            <a:ahLst/>
            <a:cxnLst/>
            <a:rect l="0" t="0" r="0" b="0"/>
            <a:pathLst>
              <a:path w="660783" h="670561">
                <a:moveTo>
                  <a:pt x="330391" y="670560"/>
                </a:moveTo>
                <a:lnTo>
                  <a:pt x="176721" y="650443"/>
                </a:lnTo>
                <a:lnTo>
                  <a:pt x="61469" y="576682"/>
                </a:lnTo>
                <a:lnTo>
                  <a:pt x="0" y="415747"/>
                </a:lnTo>
                <a:lnTo>
                  <a:pt x="7684" y="214579"/>
                </a:lnTo>
                <a:lnTo>
                  <a:pt x="46101" y="0"/>
                </a:lnTo>
                <a:lnTo>
                  <a:pt x="176721" y="134112"/>
                </a:lnTo>
                <a:lnTo>
                  <a:pt x="330391" y="26822"/>
                </a:lnTo>
                <a:lnTo>
                  <a:pt x="484061" y="134112"/>
                </a:lnTo>
                <a:lnTo>
                  <a:pt x="614681" y="0"/>
                </a:lnTo>
                <a:lnTo>
                  <a:pt x="653098" y="214579"/>
                </a:lnTo>
                <a:lnTo>
                  <a:pt x="660782" y="415747"/>
                </a:lnTo>
                <a:lnTo>
                  <a:pt x="599313" y="576682"/>
                </a:lnTo>
                <a:lnTo>
                  <a:pt x="484061" y="650443"/>
                </a:lnTo>
                <a:close/>
              </a:path>
            </a:pathLst>
          </a:custGeom>
          <a:solidFill>
            <a:srgbClr val="D245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Tulip stem">
            <a:extLst>
              <a:ext uri="{FF2B5EF4-FFF2-40B4-BE49-F238E27FC236}">
                <a16:creationId xmlns:a16="http://schemas.microsoft.com/office/drawing/2014/main" id="{C1C37FDF-3E46-F15E-A710-810A64FC689B}"/>
              </a:ext>
            </a:extLst>
          </p:cNvPr>
          <p:cNvCxnSpPr/>
          <p:nvPr/>
        </p:nvCxnSpPr>
        <p:spPr>
          <a:xfrm>
            <a:off x="6502400" y="1330960"/>
            <a:ext cx="0" cy="726440"/>
          </a:xfrm>
          <a:prstGeom prst="line">
            <a:avLst/>
          </a:prstGeom>
          <a:ln w="34925">
            <a:solidFill>
              <a:srgbClr val="4F7A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ulip leaf">
            <a:extLst>
              <a:ext uri="{FF2B5EF4-FFF2-40B4-BE49-F238E27FC236}">
                <a16:creationId xmlns:a16="http://schemas.microsoft.com/office/drawing/2014/main" id="{43C2641D-9226-75DC-4466-FB550DCCD9C0}"/>
              </a:ext>
            </a:extLst>
          </p:cNvPr>
          <p:cNvSpPr/>
          <p:nvPr/>
        </p:nvSpPr>
        <p:spPr>
          <a:xfrm rot="-2280000">
            <a:off x="6502400" y="1526540"/>
            <a:ext cx="322707" cy="223520"/>
          </a:xfrm>
          <a:prstGeom prst="ellipse">
            <a:avLst/>
          </a:prstGeom>
          <a:solidFill>
            <a:srgbClr val="4F7A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ulip era title">
            <a:extLst>
              <a:ext uri="{FF2B5EF4-FFF2-40B4-BE49-F238E27FC236}">
                <a16:creationId xmlns:a16="http://schemas.microsoft.com/office/drawing/2014/main" id="{8F038D52-A3A8-8118-78EF-E631DD1D4AFD}"/>
              </a:ext>
            </a:extLst>
          </p:cNvPr>
          <p:cNvSpPr txBox="1"/>
          <p:nvPr/>
        </p:nvSpPr>
        <p:spPr>
          <a:xfrm>
            <a:off x="7112000" y="812800"/>
            <a:ext cx="4470400" cy="1402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2000"/>
              </a:lnSpc>
            </a:pPr>
            <a:r>
              <a:rPr lang="ru-RU" sz="5000" dirty="0">
                <a:solidFill>
                  <a:srgbClr val="D2453A"/>
                </a:solidFill>
                <a:latin typeface="Palatino Linotype" panose="02040502050505030304" pitchFamily="18" charset="0"/>
              </a:rPr>
              <a:t>Эпоха тюльпанов</a:t>
            </a:r>
          </a:p>
        </p:txBody>
      </p:sp>
      <p:pic>
        <p:nvPicPr>
          <p:cNvPr id="10" name="Fountain" descr="Фонтан султана Ахмеда III у ворот дворца Топкапы, 1728 г. Современная фотография">
            <a:extLst>
              <a:ext uri="{FF2B5EF4-FFF2-40B4-BE49-F238E27FC236}">
                <a16:creationId xmlns:a16="http://schemas.microsoft.com/office/drawing/2014/main" id="{ED5DCC00-83C5-8C22-02B9-2080597806B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00" y="2667000"/>
            <a:ext cx="2616200" cy="3632200"/>
          </a:xfrm>
          <a:prstGeom prst="roundRect">
            <a:avLst>
              <a:gd name="adj" fmla="val 4000"/>
            </a:avLst>
          </a:prstGeom>
          <a:ln w="12700">
            <a:solidFill>
              <a:srgbClr val="D7CDB9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12" name="Fireworks" descr="Левни. Фейерверк на празднике 1720 г. Миниатюра из «Сурнаме-и Вехби». Музей Топкапы">
            <a:extLst>
              <a:ext uri="{FF2B5EF4-FFF2-40B4-BE49-F238E27FC236}">
                <a16:creationId xmlns:a16="http://schemas.microsoft.com/office/drawing/2014/main" id="{21FDDF64-A3C6-5F0D-8D12-995803B9FD9D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000" y="2667000"/>
            <a:ext cx="2565400" cy="1727200"/>
          </a:xfrm>
          <a:prstGeom prst="roundRect">
            <a:avLst>
              <a:gd name="adj" fmla="val 4000"/>
            </a:avLst>
          </a:prstGeom>
          <a:ln w="12700">
            <a:solidFill>
              <a:srgbClr val="D7CDB9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14" name="Levni girl" descr="Левни. Спящая девушка. Миниатюра эпохи тюльпанов. Музей Топкапы">
            <a:extLst>
              <a:ext uri="{FF2B5EF4-FFF2-40B4-BE49-F238E27FC236}">
                <a16:creationId xmlns:a16="http://schemas.microsoft.com/office/drawing/2014/main" id="{0F23017E-D07E-BA3B-85B7-8EF482DD33CF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000" y="4572000"/>
            <a:ext cx="2565400" cy="1727200"/>
          </a:xfrm>
          <a:prstGeom prst="roundRect">
            <a:avLst>
              <a:gd name="adj" fmla="val 4000"/>
            </a:avLst>
          </a:prstGeom>
          <a:ln w="12700">
            <a:solidFill>
              <a:srgbClr val="D7CDB9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68E15754-4899-76EC-A548-ABB435CB2CD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302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4FCDFB4-7224-C06B-25FD-1ADD8D519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0" y="279400"/>
            <a:ext cx="77724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23262D"/>
                </a:solidFill>
                <a:latin typeface="Palatino Linotype" panose="02040502050505030304" pitchFamily="18" charset="0"/>
              </a:rPr>
              <a:t>Реформы </a:t>
            </a:r>
            <a:r>
              <a:rPr lang="ru-RU" sz="3600">
                <a:solidFill>
                  <a:srgbClr val="23262D"/>
                </a:solidFill>
                <a:latin typeface="Palatino Linotype" panose="02040502050505030304" pitchFamily="18" charset="0"/>
              </a:rPr>
              <a:t>Ахмеда III</a:t>
            </a:r>
            <a:endParaRPr lang="ru-RU" sz="3600" dirty="0">
              <a:solidFill>
                <a:srgbClr val="23262D"/>
              </a:solidFill>
              <a:latin typeface="Palatino Linotype" panose="02040502050505030304" pitchFamily="18" charset="0"/>
            </a:endParaRPr>
          </a:p>
        </p:txBody>
      </p:sp>
      <p:grpSp>
        <p:nvGrpSpPr>
          <p:cNvPr id="6" name="Star">
            <a:extLst>
              <a:ext uri="{FF2B5EF4-FFF2-40B4-BE49-F238E27FC236}">
                <a16:creationId xmlns:a16="http://schemas.microsoft.com/office/drawing/2014/main" id="{1F21D544-25FF-916E-5295-CA631C135C47}"/>
              </a:ext>
            </a:extLst>
          </p:cNvPr>
          <p:cNvGrpSpPr/>
          <p:nvPr/>
        </p:nvGrpSpPr>
        <p:grpSpPr>
          <a:xfrm>
            <a:off x="3816350" y="883158"/>
            <a:ext cx="139700" cy="139700"/>
            <a:chOff x="3816350" y="883158"/>
            <a:chExt cx="139700" cy="139700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912B3DC7-5B87-58F0-09D6-9DC15FAB089F}"/>
                </a:ext>
              </a:extLst>
            </p:cNvPr>
            <p:cNvSpPr/>
            <p:nvPr/>
          </p:nvSpPr>
          <p:spPr>
            <a:xfrm>
              <a:off x="3816350" y="883158"/>
              <a:ext cx="139700" cy="1397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DF9C1FB4-E386-7A08-D4BE-3CAAD64EF98F}"/>
                </a:ext>
              </a:extLst>
            </p:cNvPr>
            <p:cNvSpPr/>
            <p:nvPr/>
          </p:nvSpPr>
          <p:spPr>
            <a:xfrm rot="2700000">
              <a:off x="3816350" y="883158"/>
              <a:ext cx="139700" cy="1397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295322CE-A50D-6CE0-E57F-0DC81161D78D}"/>
                </a:ext>
              </a:extLst>
            </p:cNvPr>
            <p:cNvSpPr/>
            <p:nvPr/>
          </p:nvSpPr>
          <p:spPr>
            <a:xfrm>
              <a:off x="3861054" y="927862"/>
              <a:ext cx="50292" cy="50292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7" name="Rule">
            <a:extLst>
              <a:ext uri="{FF2B5EF4-FFF2-40B4-BE49-F238E27FC236}">
                <a16:creationId xmlns:a16="http://schemas.microsoft.com/office/drawing/2014/main" id="{2D0A75F2-D1B3-D9C3-E315-3A4A95FA59D8}"/>
              </a:ext>
            </a:extLst>
          </p:cNvPr>
          <p:cNvCxnSpPr/>
          <p:nvPr/>
        </p:nvCxnSpPr>
        <p:spPr>
          <a:xfrm>
            <a:off x="4038600" y="953008"/>
            <a:ext cx="2159000" cy="0"/>
          </a:xfrm>
          <a:prstGeom prst="line">
            <a:avLst/>
          </a:prstGeom>
          <a:ln w="9525">
            <a:solidFill>
              <a:srgbClr val="B58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Star">
            <a:extLst>
              <a:ext uri="{FF2B5EF4-FFF2-40B4-BE49-F238E27FC236}">
                <a16:creationId xmlns:a16="http://schemas.microsoft.com/office/drawing/2014/main" id="{DF39E748-B43A-38F1-719E-5CA24398A054}"/>
              </a:ext>
            </a:extLst>
          </p:cNvPr>
          <p:cNvGrpSpPr/>
          <p:nvPr/>
        </p:nvGrpSpPr>
        <p:grpSpPr>
          <a:xfrm>
            <a:off x="6254750" y="908558"/>
            <a:ext cx="88900" cy="88900"/>
            <a:chOff x="6254750" y="908558"/>
            <a:chExt cx="88900" cy="88900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A3D0CD3-2953-7699-2ABE-0D83C752D4D9}"/>
                </a:ext>
              </a:extLst>
            </p:cNvPr>
            <p:cNvSpPr/>
            <p:nvPr/>
          </p:nvSpPr>
          <p:spPr>
            <a:xfrm>
              <a:off x="6254750" y="908558"/>
              <a:ext cx="88900" cy="889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48194904-523A-E752-578C-A57D53C9A867}"/>
                </a:ext>
              </a:extLst>
            </p:cNvPr>
            <p:cNvSpPr/>
            <p:nvPr/>
          </p:nvSpPr>
          <p:spPr>
            <a:xfrm rot="2700000">
              <a:off x="6254750" y="908558"/>
              <a:ext cx="88900" cy="889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D6119CFE-67C0-7D41-E460-86A89D0E4792}"/>
                </a:ext>
              </a:extLst>
            </p:cNvPr>
            <p:cNvSpPr/>
            <p:nvPr/>
          </p:nvSpPr>
          <p:spPr>
            <a:xfrm>
              <a:off x="6283198" y="937006"/>
              <a:ext cx="32004" cy="32004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3" name="Embassy" descr="«Торжественный въезд турецкого посла Мехмеда-эфенди в Париж 16 марта 1721 г.» Офорт Ф. Жоллена, 1721 г. Музей Карнавале">
            <a:extLst>
              <a:ext uri="{FF2B5EF4-FFF2-40B4-BE49-F238E27FC236}">
                <a16:creationId xmlns:a16="http://schemas.microsoft.com/office/drawing/2014/main" id="{5BF2A342-EFD3-5DF5-C91E-7E70E3ED591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81000"/>
            <a:ext cx="2921000" cy="3810000"/>
          </a:xfrm>
          <a:prstGeom prst="roundRect">
            <a:avLst>
              <a:gd name="adj" fmla="val 4000"/>
            </a:avLst>
          </a:prstGeom>
          <a:ln w="12700">
            <a:solidFill>
              <a:srgbClr val="D7CDB9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15" name="Printed book" descr="Карта Персии, напечатанная в стамбульской типографии Ибрахима Мютеферрики, 1729 г. Османский государственный архив">
            <a:extLst>
              <a:ext uri="{FF2B5EF4-FFF2-40B4-BE49-F238E27FC236}">
                <a16:creationId xmlns:a16="http://schemas.microsoft.com/office/drawing/2014/main" id="{051DFDE7-1016-9E33-4DEC-EF6AD3CBB6A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4394200"/>
            <a:ext cx="2921000" cy="1955800"/>
          </a:xfrm>
          <a:prstGeom prst="roundRect">
            <a:avLst>
              <a:gd name="adj" fmla="val 4000"/>
            </a:avLst>
          </a:prstGeom>
          <a:ln w="12700">
            <a:solidFill>
              <a:srgbClr val="D7CDB9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6" name="Reform 1 card">
            <a:extLst>
              <a:ext uri="{FF2B5EF4-FFF2-40B4-BE49-F238E27FC236}">
                <a16:creationId xmlns:a16="http://schemas.microsoft.com/office/drawing/2014/main" id="{81E4B83D-5BBA-ABBF-D360-F3EFE9A32325}"/>
              </a:ext>
            </a:extLst>
          </p:cNvPr>
          <p:cNvSpPr/>
          <p:nvPr/>
        </p:nvSpPr>
        <p:spPr>
          <a:xfrm>
            <a:off x="3810000" y="1207008"/>
            <a:ext cx="7772400" cy="1264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7CDB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Reform 1">
            <a:extLst>
              <a:ext uri="{FF2B5EF4-FFF2-40B4-BE49-F238E27FC236}">
                <a16:creationId xmlns:a16="http://schemas.microsoft.com/office/drawing/2014/main" id="{61B4171F-5FC4-FD4E-ACE6-3771E75F916F}"/>
              </a:ext>
            </a:extLst>
          </p:cNvPr>
          <p:cNvSpPr txBox="1"/>
          <p:nvPr/>
        </p:nvSpPr>
        <p:spPr>
          <a:xfrm>
            <a:off x="4064000" y="1359408"/>
            <a:ext cx="7340600" cy="960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b="1" dirty="0">
                <a:solidFill>
                  <a:srgbClr val="1F4E9C"/>
                </a:solidFill>
                <a:latin typeface="Segoe UI" panose="020B0502040204020203" pitchFamily="34" charset="0"/>
              </a:rPr>
              <a:t>Отправка посольств</a:t>
            </a:r>
            <a:r>
              <a:rPr lang="ru-RU" sz="2100" dirty="0">
                <a:solidFill>
                  <a:srgbClr val="23262D"/>
                </a:solidFill>
                <a:latin typeface="Segoe UI" panose="020B0502040204020203" pitchFamily="34" charset="0"/>
              </a:rPr>
              <a:t> во Францию, Великобританию и империю Габсбургов. Это позволило наладить контакты с Европой.</a:t>
            </a:r>
          </a:p>
        </p:txBody>
      </p:sp>
      <p:sp>
        <p:nvSpPr>
          <p:cNvPr id="18" name="Reform 1 bar">
            <a:extLst>
              <a:ext uri="{FF2B5EF4-FFF2-40B4-BE49-F238E27FC236}">
                <a16:creationId xmlns:a16="http://schemas.microsoft.com/office/drawing/2014/main" id="{BCA48937-259D-700E-DC43-25FB301127D6}"/>
              </a:ext>
            </a:extLst>
          </p:cNvPr>
          <p:cNvSpPr/>
          <p:nvPr/>
        </p:nvSpPr>
        <p:spPr>
          <a:xfrm>
            <a:off x="3911600" y="1334008"/>
            <a:ext cx="50800" cy="1010920"/>
          </a:xfrm>
          <a:prstGeom prst="rect">
            <a:avLst/>
          </a:prstGeom>
          <a:solidFill>
            <a:srgbClr val="1F4E9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Reform 2 card">
            <a:extLst>
              <a:ext uri="{FF2B5EF4-FFF2-40B4-BE49-F238E27FC236}">
                <a16:creationId xmlns:a16="http://schemas.microsoft.com/office/drawing/2014/main" id="{ACA113AF-C09B-B15F-A96B-8AD14E68B840}"/>
              </a:ext>
            </a:extLst>
          </p:cNvPr>
          <p:cNvSpPr/>
          <p:nvPr/>
        </p:nvSpPr>
        <p:spPr>
          <a:xfrm>
            <a:off x="3810000" y="2598928"/>
            <a:ext cx="7772400" cy="9448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7CDB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Reform 2">
            <a:extLst>
              <a:ext uri="{FF2B5EF4-FFF2-40B4-BE49-F238E27FC236}">
                <a16:creationId xmlns:a16="http://schemas.microsoft.com/office/drawing/2014/main" id="{E5304CD1-A7EB-B0E6-346D-B41D48813B44}"/>
              </a:ext>
            </a:extLst>
          </p:cNvPr>
          <p:cNvSpPr txBox="1"/>
          <p:nvPr/>
        </p:nvSpPr>
        <p:spPr>
          <a:xfrm>
            <a:off x="4064000" y="2751328"/>
            <a:ext cx="7340600" cy="640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b="1" dirty="0">
                <a:solidFill>
                  <a:srgbClr val="B4537A"/>
                </a:solidFill>
                <a:latin typeface="Segoe UI" panose="020B0502040204020203" pitchFamily="34" charset="0"/>
              </a:rPr>
              <a:t>Распространение европейской моды</a:t>
            </a:r>
            <a:r>
              <a:rPr lang="ru-RU" sz="2100" dirty="0">
                <a:solidFill>
                  <a:srgbClr val="23262D"/>
                </a:solidFill>
                <a:latin typeface="Segoe UI" panose="020B0502040204020203" pitchFamily="34" charset="0"/>
              </a:rPr>
              <a:t> на архитектуру, одежду и балы.</a:t>
            </a:r>
          </a:p>
        </p:txBody>
      </p:sp>
      <p:sp>
        <p:nvSpPr>
          <p:cNvPr id="21" name="Reform 2 bar">
            <a:extLst>
              <a:ext uri="{FF2B5EF4-FFF2-40B4-BE49-F238E27FC236}">
                <a16:creationId xmlns:a16="http://schemas.microsoft.com/office/drawing/2014/main" id="{717A1EAC-1159-ADE6-05A3-1386F046DDF5}"/>
              </a:ext>
            </a:extLst>
          </p:cNvPr>
          <p:cNvSpPr/>
          <p:nvPr/>
        </p:nvSpPr>
        <p:spPr>
          <a:xfrm>
            <a:off x="3911600" y="2725928"/>
            <a:ext cx="50800" cy="690880"/>
          </a:xfrm>
          <a:prstGeom prst="rect">
            <a:avLst/>
          </a:prstGeom>
          <a:solidFill>
            <a:srgbClr val="B4537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Reform 3 card">
            <a:extLst>
              <a:ext uri="{FF2B5EF4-FFF2-40B4-BE49-F238E27FC236}">
                <a16:creationId xmlns:a16="http://schemas.microsoft.com/office/drawing/2014/main" id="{C2C48D9D-2EEA-F786-6709-79F3D37B00E7}"/>
              </a:ext>
            </a:extLst>
          </p:cNvPr>
          <p:cNvSpPr/>
          <p:nvPr/>
        </p:nvSpPr>
        <p:spPr>
          <a:xfrm>
            <a:off x="3810000" y="3670808"/>
            <a:ext cx="7772400" cy="1264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7CDB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Reform 3">
            <a:extLst>
              <a:ext uri="{FF2B5EF4-FFF2-40B4-BE49-F238E27FC236}">
                <a16:creationId xmlns:a16="http://schemas.microsoft.com/office/drawing/2014/main" id="{575C01FB-3E08-BE54-0B27-BAC09BD98889}"/>
              </a:ext>
            </a:extLst>
          </p:cNvPr>
          <p:cNvSpPr txBox="1"/>
          <p:nvPr/>
        </p:nvSpPr>
        <p:spPr>
          <a:xfrm>
            <a:off x="4064000" y="3823208"/>
            <a:ext cx="7340600" cy="960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b="1" dirty="0">
                <a:solidFill>
                  <a:srgbClr val="12838A"/>
                </a:solidFill>
                <a:latin typeface="Segoe UI" panose="020B0502040204020203" pitchFamily="34" charset="0"/>
              </a:rPr>
              <a:t>Развитие образования и науки.</a:t>
            </a:r>
            <a:r>
              <a:rPr lang="ru-RU" sz="2100" dirty="0">
                <a:solidFill>
                  <a:srgbClr val="23262D"/>
                </a:solidFill>
                <a:latin typeface="Segoe UI" panose="020B0502040204020203" pitchFamily="34" charset="0"/>
              </a:rPr>
              <a:t> Появилось много новых школ, повысился уровень грамотности населения. В 1729 году открылась первая типография на арабском языке.</a:t>
            </a:r>
          </a:p>
        </p:txBody>
      </p:sp>
      <p:sp>
        <p:nvSpPr>
          <p:cNvPr id="24" name="Reform 3 bar">
            <a:extLst>
              <a:ext uri="{FF2B5EF4-FFF2-40B4-BE49-F238E27FC236}">
                <a16:creationId xmlns:a16="http://schemas.microsoft.com/office/drawing/2014/main" id="{E5A350AA-F595-DBBF-C542-66893D1FF8B9}"/>
              </a:ext>
            </a:extLst>
          </p:cNvPr>
          <p:cNvSpPr/>
          <p:nvPr/>
        </p:nvSpPr>
        <p:spPr>
          <a:xfrm>
            <a:off x="3911600" y="3797808"/>
            <a:ext cx="50800" cy="1010920"/>
          </a:xfrm>
          <a:prstGeom prst="rect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Reform 4 card">
            <a:extLst>
              <a:ext uri="{FF2B5EF4-FFF2-40B4-BE49-F238E27FC236}">
                <a16:creationId xmlns:a16="http://schemas.microsoft.com/office/drawing/2014/main" id="{949C878C-B1F2-AA98-8D73-25B313807BA8}"/>
              </a:ext>
            </a:extLst>
          </p:cNvPr>
          <p:cNvSpPr/>
          <p:nvPr/>
        </p:nvSpPr>
        <p:spPr>
          <a:xfrm>
            <a:off x="3810000" y="5062728"/>
            <a:ext cx="7772400" cy="9448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7CDB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Reform 4">
            <a:extLst>
              <a:ext uri="{FF2B5EF4-FFF2-40B4-BE49-F238E27FC236}">
                <a16:creationId xmlns:a16="http://schemas.microsoft.com/office/drawing/2014/main" id="{F860026D-BFE2-7767-ED5D-2DDCF7AE5E17}"/>
              </a:ext>
            </a:extLst>
          </p:cNvPr>
          <p:cNvSpPr txBox="1"/>
          <p:nvPr/>
        </p:nvSpPr>
        <p:spPr>
          <a:xfrm>
            <a:off x="4064000" y="5215128"/>
            <a:ext cx="7340600" cy="640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b="1" dirty="0">
                <a:solidFill>
                  <a:srgbClr val="C77B1C"/>
                </a:solidFill>
                <a:latin typeface="Segoe UI" panose="020B0502040204020203" pitchFamily="34" charset="0"/>
              </a:rPr>
              <a:t>Развитие промышленности.</a:t>
            </a:r>
            <a:r>
              <a:rPr lang="ru-RU" sz="2100" dirty="0">
                <a:solidFill>
                  <a:srgbClr val="23262D"/>
                </a:solidFill>
                <a:latin typeface="Segoe UI" panose="020B0502040204020203" pitchFamily="34" charset="0"/>
              </a:rPr>
              <a:t> Появились бумажные мануфактуры и керамические мастерские</a:t>
            </a:r>
          </a:p>
        </p:txBody>
      </p:sp>
      <p:sp>
        <p:nvSpPr>
          <p:cNvPr id="27" name="Reform 4 bar">
            <a:extLst>
              <a:ext uri="{FF2B5EF4-FFF2-40B4-BE49-F238E27FC236}">
                <a16:creationId xmlns:a16="http://schemas.microsoft.com/office/drawing/2014/main" id="{A5BF598A-F7B1-004A-1F4A-AABDFE85C726}"/>
              </a:ext>
            </a:extLst>
          </p:cNvPr>
          <p:cNvSpPr/>
          <p:nvPr/>
        </p:nvSpPr>
        <p:spPr>
          <a:xfrm>
            <a:off x="3911600" y="5189728"/>
            <a:ext cx="50800" cy="690880"/>
          </a:xfrm>
          <a:prstGeom prst="rect">
            <a:avLst/>
          </a:prstGeom>
          <a:solidFill>
            <a:srgbClr val="C77B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Signature 100ballnik.com">
            <a:extLst>
              <a:ext uri="{FF2B5EF4-FFF2-40B4-BE49-F238E27FC236}">
                <a16:creationId xmlns:a16="http://schemas.microsoft.com/office/drawing/2014/main" id="{FBA5721E-7EC5-C25B-C933-61FA241C3F5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618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153DEFA-76F3-CD50-78A2-360323120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7620000" cy="98450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400" dirty="0">
                <a:solidFill>
                  <a:srgbClr val="23262D"/>
                </a:solidFill>
                <a:latin typeface="Palatino Linotype" panose="02040502050505030304" pitchFamily="18" charset="0"/>
              </a:rPr>
              <a:t>Реформы Ахмеда III многим не понравились.</a:t>
            </a:r>
          </a:p>
        </p:txBody>
      </p:sp>
      <p:grpSp>
        <p:nvGrpSpPr>
          <p:cNvPr id="6" name="Star">
            <a:extLst>
              <a:ext uri="{FF2B5EF4-FFF2-40B4-BE49-F238E27FC236}">
                <a16:creationId xmlns:a16="http://schemas.microsoft.com/office/drawing/2014/main" id="{31BA1099-739E-EC07-FB4D-511F980CDD01}"/>
              </a:ext>
            </a:extLst>
          </p:cNvPr>
          <p:cNvGrpSpPr/>
          <p:nvPr/>
        </p:nvGrpSpPr>
        <p:grpSpPr>
          <a:xfrm>
            <a:off x="615950" y="1371854"/>
            <a:ext cx="139700" cy="139700"/>
            <a:chOff x="615950" y="1371854"/>
            <a:chExt cx="139700" cy="139700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0E371AE1-4DDD-1D53-5128-7A5C2C4678C5}"/>
                </a:ext>
              </a:extLst>
            </p:cNvPr>
            <p:cNvSpPr/>
            <p:nvPr/>
          </p:nvSpPr>
          <p:spPr>
            <a:xfrm>
              <a:off x="615950" y="1371854"/>
              <a:ext cx="139700" cy="1397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935B6FED-F840-AC2D-C034-8745C8928DD9}"/>
                </a:ext>
              </a:extLst>
            </p:cNvPr>
            <p:cNvSpPr/>
            <p:nvPr/>
          </p:nvSpPr>
          <p:spPr>
            <a:xfrm rot="2700000">
              <a:off x="615950" y="1371854"/>
              <a:ext cx="139700" cy="1397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7378A814-9C22-681C-B8F6-404919A67B63}"/>
                </a:ext>
              </a:extLst>
            </p:cNvPr>
            <p:cNvSpPr/>
            <p:nvPr/>
          </p:nvSpPr>
          <p:spPr>
            <a:xfrm>
              <a:off x="660654" y="1416558"/>
              <a:ext cx="50292" cy="50292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7" name="Rule">
            <a:extLst>
              <a:ext uri="{FF2B5EF4-FFF2-40B4-BE49-F238E27FC236}">
                <a16:creationId xmlns:a16="http://schemas.microsoft.com/office/drawing/2014/main" id="{CAB1ECC6-A2C2-0639-9B95-E7A5E6CB9102}"/>
              </a:ext>
            </a:extLst>
          </p:cNvPr>
          <p:cNvCxnSpPr/>
          <p:nvPr/>
        </p:nvCxnSpPr>
        <p:spPr>
          <a:xfrm>
            <a:off x="838200" y="1441704"/>
            <a:ext cx="2159000" cy="0"/>
          </a:xfrm>
          <a:prstGeom prst="line">
            <a:avLst/>
          </a:prstGeom>
          <a:ln w="9525">
            <a:solidFill>
              <a:srgbClr val="B58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Star">
            <a:extLst>
              <a:ext uri="{FF2B5EF4-FFF2-40B4-BE49-F238E27FC236}">
                <a16:creationId xmlns:a16="http://schemas.microsoft.com/office/drawing/2014/main" id="{12B30CF4-E6F3-16AA-8ABF-620744619FE9}"/>
              </a:ext>
            </a:extLst>
          </p:cNvPr>
          <p:cNvGrpSpPr/>
          <p:nvPr/>
        </p:nvGrpSpPr>
        <p:grpSpPr>
          <a:xfrm>
            <a:off x="3054350" y="1397254"/>
            <a:ext cx="88900" cy="88900"/>
            <a:chOff x="3054350" y="1397254"/>
            <a:chExt cx="88900" cy="88900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0FD13BC-53BE-DCB9-EF07-53EEB52ABB21}"/>
                </a:ext>
              </a:extLst>
            </p:cNvPr>
            <p:cNvSpPr/>
            <p:nvPr/>
          </p:nvSpPr>
          <p:spPr>
            <a:xfrm>
              <a:off x="3054350" y="1397254"/>
              <a:ext cx="88900" cy="889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D436637F-5ACF-3067-C10E-8B3FEE878F7A}"/>
                </a:ext>
              </a:extLst>
            </p:cNvPr>
            <p:cNvSpPr/>
            <p:nvPr/>
          </p:nvSpPr>
          <p:spPr>
            <a:xfrm rot="2700000">
              <a:off x="3054350" y="1397254"/>
              <a:ext cx="88900" cy="889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AB286527-CB6F-E826-2D78-2E0D6D1F7A5A}"/>
                </a:ext>
              </a:extLst>
            </p:cNvPr>
            <p:cNvSpPr/>
            <p:nvPr/>
          </p:nvSpPr>
          <p:spPr>
            <a:xfrm>
              <a:off x="3082798" y="1425702"/>
              <a:ext cx="32004" cy="32004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" name="Janissaries card">
            <a:extLst>
              <a:ext uri="{FF2B5EF4-FFF2-40B4-BE49-F238E27FC236}">
                <a16:creationId xmlns:a16="http://schemas.microsoft.com/office/drawing/2014/main" id="{BAB308AE-54AB-D901-FE9E-F0B55FBEC92A}"/>
              </a:ext>
            </a:extLst>
          </p:cNvPr>
          <p:cNvSpPr/>
          <p:nvPr/>
        </p:nvSpPr>
        <p:spPr>
          <a:xfrm>
            <a:off x="609600" y="1695704"/>
            <a:ext cx="3683000" cy="2159000"/>
          </a:xfrm>
          <a:prstGeom prst="roundRect">
            <a:avLst>
              <a:gd name="adj" fmla="val 6000"/>
            </a:avLst>
          </a:prstGeom>
          <a:solidFill>
            <a:srgbClr val="E0E8F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Janissaries">
            <a:extLst>
              <a:ext uri="{FF2B5EF4-FFF2-40B4-BE49-F238E27FC236}">
                <a16:creationId xmlns:a16="http://schemas.microsoft.com/office/drawing/2014/main" id="{6C1A610B-CD49-7DA5-35E1-3F41EE6C1FB1}"/>
              </a:ext>
            </a:extLst>
          </p:cNvPr>
          <p:cNvSpPr txBox="1"/>
          <p:nvPr/>
        </p:nvSpPr>
        <p:spPr>
          <a:xfrm>
            <a:off x="863600" y="1848104"/>
            <a:ext cx="3251200" cy="1463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b="1" dirty="0">
                <a:solidFill>
                  <a:srgbClr val="1F4E9C"/>
                </a:solidFill>
                <a:latin typeface="Segoe UI" panose="020B0502040204020203" pitchFamily="34" charset="0"/>
              </a:rPr>
              <a:t>Янычары и </a:t>
            </a:r>
            <a:r>
              <a:rPr lang="ru-RU" sz="2400" b="1" dirty="0" err="1">
                <a:solidFill>
                  <a:srgbClr val="1F4E9C"/>
                </a:solidFill>
                <a:latin typeface="Segoe UI" panose="020B0502040204020203" pitchFamily="34" charset="0"/>
              </a:rPr>
              <a:t>сипахи</a:t>
            </a:r>
            <a:r>
              <a:rPr lang="ru-RU" sz="2400" dirty="0">
                <a:solidFill>
                  <a:srgbClr val="23262D"/>
                </a:solidFill>
                <a:latin typeface="Segoe UI" panose="020B0502040204020203" pitchFamily="34" charset="0"/>
              </a:rPr>
              <a:t> опасались, что после военной реформы они утратят влияние.</a:t>
            </a:r>
          </a:p>
        </p:txBody>
      </p:sp>
      <p:sp>
        <p:nvSpPr>
          <p:cNvPr id="14" name="Janissaries bar">
            <a:extLst>
              <a:ext uri="{FF2B5EF4-FFF2-40B4-BE49-F238E27FC236}">
                <a16:creationId xmlns:a16="http://schemas.microsoft.com/office/drawing/2014/main" id="{3C3A5912-7CFA-9E2B-6ABA-5338036723DA}"/>
              </a:ext>
            </a:extLst>
          </p:cNvPr>
          <p:cNvSpPr/>
          <p:nvPr/>
        </p:nvSpPr>
        <p:spPr>
          <a:xfrm>
            <a:off x="711200" y="1822704"/>
            <a:ext cx="50800" cy="1905000"/>
          </a:xfrm>
          <a:prstGeom prst="rect">
            <a:avLst/>
          </a:prstGeom>
          <a:solidFill>
            <a:srgbClr val="1F4E9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Clergy card">
            <a:extLst>
              <a:ext uri="{FF2B5EF4-FFF2-40B4-BE49-F238E27FC236}">
                <a16:creationId xmlns:a16="http://schemas.microsoft.com/office/drawing/2014/main" id="{82469DE5-9EE9-AFE9-01D6-ACEE73FD6ECF}"/>
              </a:ext>
            </a:extLst>
          </p:cNvPr>
          <p:cNvSpPr/>
          <p:nvPr/>
        </p:nvSpPr>
        <p:spPr>
          <a:xfrm>
            <a:off x="4521200" y="1695704"/>
            <a:ext cx="3683000" cy="2159000"/>
          </a:xfrm>
          <a:prstGeom prst="roundRect">
            <a:avLst>
              <a:gd name="adj" fmla="val 6000"/>
            </a:avLst>
          </a:prstGeom>
          <a:solidFill>
            <a:srgbClr val="F5ECD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Clergy">
            <a:extLst>
              <a:ext uri="{FF2B5EF4-FFF2-40B4-BE49-F238E27FC236}">
                <a16:creationId xmlns:a16="http://schemas.microsoft.com/office/drawing/2014/main" id="{D5FEFB5D-9784-781E-36C1-660F03A1DD24}"/>
              </a:ext>
            </a:extLst>
          </p:cNvPr>
          <p:cNvSpPr txBox="1"/>
          <p:nvPr/>
        </p:nvSpPr>
        <p:spPr>
          <a:xfrm>
            <a:off x="4775200" y="1848104"/>
            <a:ext cx="3251200" cy="1828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b="1" dirty="0">
                <a:solidFill>
                  <a:srgbClr val="B58B35"/>
                </a:solidFill>
                <a:latin typeface="Segoe UI" panose="020B0502040204020203" pitchFamily="34" charset="0"/>
              </a:rPr>
              <a:t>Мусульманское духовенство</a:t>
            </a:r>
            <a:r>
              <a:rPr lang="ru-RU" sz="2400" dirty="0">
                <a:solidFill>
                  <a:srgbClr val="23262D"/>
                </a:solidFill>
                <a:latin typeface="Segoe UI" panose="020B0502040204020203" pitchFamily="34" charset="0"/>
              </a:rPr>
              <a:t> выступало против обычаев «неверных» - европейцев.</a:t>
            </a:r>
          </a:p>
        </p:txBody>
      </p:sp>
      <p:sp>
        <p:nvSpPr>
          <p:cNvPr id="17" name="Clergy bar">
            <a:extLst>
              <a:ext uri="{FF2B5EF4-FFF2-40B4-BE49-F238E27FC236}">
                <a16:creationId xmlns:a16="http://schemas.microsoft.com/office/drawing/2014/main" id="{6BA9FA59-9DDE-8AAD-F552-6D149E3B8734}"/>
              </a:ext>
            </a:extLst>
          </p:cNvPr>
          <p:cNvSpPr/>
          <p:nvPr/>
        </p:nvSpPr>
        <p:spPr>
          <a:xfrm>
            <a:off x="4622800" y="1822704"/>
            <a:ext cx="50800" cy="1905000"/>
          </a:xfrm>
          <a:prstGeom prst="rect">
            <a:avLst/>
          </a:prstGeom>
          <a:solidFill>
            <a:srgbClr val="B58B3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Arrow">
            <a:extLst>
              <a:ext uri="{FF2B5EF4-FFF2-40B4-BE49-F238E27FC236}">
                <a16:creationId xmlns:a16="http://schemas.microsoft.com/office/drawing/2014/main" id="{AD03816B-6846-76AE-04A4-15289FD37D9F}"/>
              </a:ext>
            </a:extLst>
          </p:cNvPr>
          <p:cNvCxnSpPr/>
          <p:nvPr/>
        </p:nvCxnSpPr>
        <p:spPr>
          <a:xfrm>
            <a:off x="2451100" y="3930904"/>
            <a:ext cx="1104900" cy="406400"/>
          </a:xfrm>
          <a:prstGeom prst="line">
            <a:avLst/>
          </a:prstGeom>
          <a:ln w="31750">
            <a:solidFill>
              <a:srgbClr val="B0283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Arrow">
            <a:extLst>
              <a:ext uri="{FF2B5EF4-FFF2-40B4-BE49-F238E27FC236}">
                <a16:creationId xmlns:a16="http://schemas.microsoft.com/office/drawing/2014/main" id="{D49B7B25-B3C5-7C01-21FA-843208FCBAD4}"/>
              </a:ext>
            </a:extLst>
          </p:cNvPr>
          <p:cNvCxnSpPr/>
          <p:nvPr/>
        </p:nvCxnSpPr>
        <p:spPr>
          <a:xfrm flipH="1">
            <a:off x="5257800" y="3930904"/>
            <a:ext cx="1104900" cy="406400"/>
          </a:xfrm>
          <a:prstGeom prst="line">
            <a:avLst/>
          </a:prstGeom>
          <a:ln w="31750">
            <a:solidFill>
              <a:srgbClr val="B0283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volt card">
            <a:extLst>
              <a:ext uri="{FF2B5EF4-FFF2-40B4-BE49-F238E27FC236}">
                <a16:creationId xmlns:a16="http://schemas.microsoft.com/office/drawing/2014/main" id="{0E162923-EF44-C44D-23FB-60057870F437}"/>
              </a:ext>
            </a:extLst>
          </p:cNvPr>
          <p:cNvSpPr/>
          <p:nvPr/>
        </p:nvSpPr>
        <p:spPr>
          <a:xfrm>
            <a:off x="609600" y="4413504"/>
            <a:ext cx="7594600" cy="1056640"/>
          </a:xfrm>
          <a:prstGeom prst="roundRect">
            <a:avLst>
              <a:gd name="adj" fmla="val 6000"/>
            </a:avLst>
          </a:prstGeom>
          <a:solidFill>
            <a:srgbClr val="F7E1E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Revolt">
            <a:extLst>
              <a:ext uri="{FF2B5EF4-FFF2-40B4-BE49-F238E27FC236}">
                <a16:creationId xmlns:a16="http://schemas.microsoft.com/office/drawing/2014/main" id="{85C5A9EA-1CDE-EC41-912C-BEEB8D13E6E4}"/>
              </a:ext>
            </a:extLst>
          </p:cNvPr>
          <p:cNvSpPr txBox="1"/>
          <p:nvPr/>
        </p:nvSpPr>
        <p:spPr>
          <a:xfrm>
            <a:off x="889000" y="4591304"/>
            <a:ext cx="7112000" cy="701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dirty="0">
                <a:solidFill>
                  <a:srgbClr val="23262D"/>
                </a:solidFill>
                <a:latin typeface="Segoe UI" panose="020B0502040204020203" pitchFamily="34" charset="0"/>
              </a:rPr>
              <a:t>Всё это привело </a:t>
            </a:r>
            <a:r>
              <a:rPr lang="ru-RU" sz="2300" b="1" dirty="0">
                <a:solidFill>
                  <a:srgbClr val="B0283A"/>
                </a:solidFill>
                <a:latin typeface="Segoe UI" panose="020B0502040204020203" pitchFamily="34" charset="0"/>
              </a:rPr>
              <a:t>к восстанию в 1730 году</a:t>
            </a:r>
            <a:r>
              <a:rPr lang="ru-RU" sz="2300" dirty="0">
                <a:solidFill>
                  <a:srgbClr val="23262D"/>
                </a:solidFill>
                <a:latin typeface="Segoe UI" panose="020B0502040204020203" pitchFamily="34" charset="0"/>
              </a:rPr>
              <a:t>, в результате которого </a:t>
            </a:r>
            <a:r>
              <a:rPr lang="ru-RU" sz="2300" b="1" dirty="0">
                <a:solidFill>
                  <a:srgbClr val="B0283A"/>
                </a:solidFill>
                <a:latin typeface="Segoe UI" panose="020B0502040204020203" pitchFamily="34" charset="0"/>
              </a:rPr>
              <a:t>Ахмед III был свергнут.</a:t>
            </a:r>
          </a:p>
        </p:txBody>
      </p:sp>
      <p:sp>
        <p:nvSpPr>
          <p:cNvPr id="22" name="Revolt bar">
            <a:extLst>
              <a:ext uri="{FF2B5EF4-FFF2-40B4-BE49-F238E27FC236}">
                <a16:creationId xmlns:a16="http://schemas.microsoft.com/office/drawing/2014/main" id="{D022FB2F-0FEA-9AA2-AB70-382DCD41F907}"/>
              </a:ext>
            </a:extLst>
          </p:cNvPr>
          <p:cNvSpPr/>
          <p:nvPr/>
        </p:nvSpPr>
        <p:spPr>
          <a:xfrm>
            <a:off x="711200" y="4540504"/>
            <a:ext cx="50800" cy="802640"/>
          </a:xfrm>
          <a:prstGeom prst="rect">
            <a:avLst/>
          </a:prstGeom>
          <a:solidFill>
            <a:srgbClr val="B028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Janissary" descr="Ж.-Б. Ванмур. Ага — командующий янычарами. 1700–1737 гг. Рейксмузеум, Амстердам">
            <a:extLst>
              <a:ext uri="{FF2B5EF4-FFF2-40B4-BE49-F238E27FC236}">
                <a16:creationId xmlns:a16="http://schemas.microsoft.com/office/drawing/2014/main" id="{9F7B67E7-D807-EABB-A4A5-6E723B1A852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200" y="381000"/>
            <a:ext cx="2997200" cy="5969000"/>
          </a:xfrm>
          <a:prstGeom prst="roundRect">
            <a:avLst>
              <a:gd name="adj" fmla="val 4000"/>
            </a:avLst>
          </a:prstGeom>
          <a:ln w="12700">
            <a:solidFill>
              <a:srgbClr val="D7CDB9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5" name="Signature 100ballnik.com">
            <a:extLst>
              <a:ext uri="{FF2B5EF4-FFF2-40B4-BE49-F238E27FC236}">
                <a16:creationId xmlns:a16="http://schemas.microsoft.com/office/drawing/2014/main" id="{EE4BF43A-500D-5D2D-DC8D-4AF3385899F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504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trona Halil" descr="Ж.-Б. Ванмур. Патрона Халил — предводитель восстания 1730 г. Между 1730 и 1737 гг. Рейксмузеум, Амстердам">
            <a:extLst>
              <a:ext uri="{FF2B5EF4-FFF2-40B4-BE49-F238E27FC236}">
                <a16:creationId xmlns:a16="http://schemas.microsoft.com/office/drawing/2014/main" id="{5946FE2B-646D-8206-C1FE-13D818606A0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508000"/>
            <a:ext cx="3683000" cy="5588000"/>
          </a:xfrm>
          <a:prstGeom prst="round2SameRect">
            <a:avLst>
              <a:gd name="adj1" fmla="val 50000"/>
              <a:gd name="adj2" fmla="val 0"/>
            </a:avLst>
          </a:prstGeom>
          <a:ln w="9525">
            <a:solidFill>
              <a:srgbClr val="B0283A"/>
            </a:solidFill>
          </a:ln>
        </p:spPr>
      </p:pic>
      <p:sp>
        <p:nvSpPr>
          <p:cNvPr id="5" name="Patrona Halil niche">
            <a:extLst>
              <a:ext uri="{FF2B5EF4-FFF2-40B4-BE49-F238E27FC236}">
                <a16:creationId xmlns:a16="http://schemas.microsoft.com/office/drawing/2014/main" id="{76414AB1-1C21-DC0B-338D-581BE79B2D93}"/>
              </a:ext>
            </a:extLst>
          </p:cNvPr>
          <p:cNvSpPr/>
          <p:nvPr/>
        </p:nvSpPr>
        <p:spPr>
          <a:xfrm>
            <a:off x="7670800" y="406400"/>
            <a:ext cx="3886200" cy="5791200"/>
          </a:xfrm>
          <a:prstGeom prst="round2SameRect">
            <a:avLst>
              <a:gd name="adj1" fmla="val 50000"/>
              <a:gd name="adj2" fmla="val 0"/>
            </a:avLst>
          </a:prstGeom>
          <a:noFill/>
          <a:ln w="9525" cap="flat" cmpd="sng" algn="ctr">
            <a:solidFill>
              <a:srgbClr val="B0283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ulip cup">
            <a:extLst>
              <a:ext uri="{FF2B5EF4-FFF2-40B4-BE49-F238E27FC236}">
                <a16:creationId xmlns:a16="http://schemas.microsoft.com/office/drawing/2014/main" id="{C04F9768-DA90-3BA5-32F6-75CBC3EFC435}"/>
              </a:ext>
            </a:extLst>
          </p:cNvPr>
          <p:cNvSpPr/>
          <p:nvPr/>
        </p:nvSpPr>
        <p:spPr>
          <a:xfrm>
            <a:off x="1133538" y="1168400"/>
            <a:ext cx="780924" cy="792481"/>
          </a:xfrm>
          <a:custGeom>
            <a:avLst/>
            <a:gdLst/>
            <a:ahLst/>
            <a:cxnLst/>
            <a:rect l="0" t="0" r="0" b="0"/>
            <a:pathLst>
              <a:path w="780924" h="792481">
                <a:moveTo>
                  <a:pt x="390462" y="792480"/>
                </a:moveTo>
                <a:lnTo>
                  <a:pt x="208852" y="768706"/>
                </a:lnTo>
                <a:lnTo>
                  <a:pt x="72644" y="681533"/>
                </a:lnTo>
                <a:lnTo>
                  <a:pt x="0" y="491338"/>
                </a:lnTo>
                <a:lnTo>
                  <a:pt x="9081" y="253594"/>
                </a:lnTo>
                <a:lnTo>
                  <a:pt x="54483" y="0"/>
                </a:lnTo>
                <a:lnTo>
                  <a:pt x="208852" y="158496"/>
                </a:lnTo>
                <a:lnTo>
                  <a:pt x="390462" y="31699"/>
                </a:lnTo>
                <a:lnTo>
                  <a:pt x="572072" y="158496"/>
                </a:lnTo>
                <a:lnTo>
                  <a:pt x="726441" y="0"/>
                </a:lnTo>
                <a:lnTo>
                  <a:pt x="771843" y="253594"/>
                </a:lnTo>
                <a:lnTo>
                  <a:pt x="780923" y="491338"/>
                </a:lnTo>
                <a:lnTo>
                  <a:pt x="708279" y="681533"/>
                </a:lnTo>
                <a:lnTo>
                  <a:pt x="572072" y="768706"/>
                </a:lnTo>
                <a:close/>
              </a:path>
            </a:pathLst>
          </a:custGeom>
          <a:solidFill>
            <a:srgbClr val="D9C6A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Tulip stem">
            <a:extLst>
              <a:ext uri="{FF2B5EF4-FFF2-40B4-BE49-F238E27FC236}">
                <a16:creationId xmlns:a16="http://schemas.microsoft.com/office/drawing/2014/main" id="{211283E6-24B1-233F-79C8-21671DEFFF63}"/>
              </a:ext>
            </a:extLst>
          </p:cNvPr>
          <p:cNvCxnSpPr/>
          <p:nvPr/>
        </p:nvCxnSpPr>
        <p:spPr>
          <a:xfrm>
            <a:off x="1524000" y="1960880"/>
            <a:ext cx="0" cy="858520"/>
          </a:xfrm>
          <a:prstGeom prst="line">
            <a:avLst/>
          </a:prstGeom>
          <a:ln w="41275">
            <a:solidFill>
              <a:srgbClr val="C9BC9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ulip leaf">
            <a:extLst>
              <a:ext uri="{FF2B5EF4-FFF2-40B4-BE49-F238E27FC236}">
                <a16:creationId xmlns:a16="http://schemas.microsoft.com/office/drawing/2014/main" id="{EC38960E-3787-B01A-28B7-BF36359650B2}"/>
              </a:ext>
            </a:extLst>
          </p:cNvPr>
          <p:cNvSpPr/>
          <p:nvPr/>
        </p:nvSpPr>
        <p:spPr>
          <a:xfrm rot="-2280000">
            <a:off x="1524000" y="2192020"/>
            <a:ext cx="381381" cy="264160"/>
          </a:xfrm>
          <a:prstGeom prst="ellipse">
            <a:avLst/>
          </a:prstGeom>
          <a:solidFill>
            <a:srgbClr val="C9BC9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ulip cup">
            <a:extLst>
              <a:ext uri="{FF2B5EF4-FFF2-40B4-BE49-F238E27FC236}">
                <a16:creationId xmlns:a16="http://schemas.microsoft.com/office/drawing/2014/main" id="{F543C6A4-5502-EF9F-FC67-E531FF9E0044}"/>
              </a:ext>
            </a:extLst>
          </p:cNvPr>
          <p:cNvSpPr/>
          <p:nvPr/>
        </p:nvSpPr>
        <p:spPr>
          <a:xfrm>
            <a:off x="2112645" y="1524000"/>
            <a:ext cx="600711" cy="609601"/>
          </a:xfrm>
          <a:custGeom>
            <a:avLst/>
            <a:gdLst/>
            <a:ahLst/>
            <a:cxnLst/>
            <a:rect l="0" t="0" r="0" b="0"/>
            <a:pathLst>
              <a:path w="600711" h="609601">
                <a:moveTo>
                  <a:pt x="300355" y="609600"/>
                </a:moveTo>
                <a:lnTo>
                  <a:pt x="160655" y="591312"/>
                </a:lnTo>
                <a:lnTo>
                  <a:pt x="55880" y="524256"/>
                </a:lnTo>
                <a:lnTo>
                  <a:pt x="0" y="377952"/>
                </a:lnTo>
                <a:lnTo>
                  <a:pt x="6985" y="195072"/>
                </a:lnTo>
                <a:lnTo>
                  <a:pt x="41910" y="0"/>
                </a:lnTo>
                <a:lnTo>
                  <a:pt x="160655" y="121920"/>
                </a:lnTo>
                <a:lnTo>
                  <a:pt x="300355" y="24384"/>
                </a:lnTo>
                <a:lnTo>
                  <a:pt x="440055" y="121920"/>
                </a:lnTo>
                <a:lnTo>
                  <a:pt x="558800" y="0"/>
                </a:lnTo>
                <a:lnTo>
                  <a:pt x="593725" y="195072"/>
                </a:lnTo>
                <a:lnTo>
                  <a:pt x="600710" y="377952"/>
                </a:lnTo>
                <a:lnTo>
                  <a:pt x="544830" y="524256"/>
                </a:lnTo>
                <a:lnTo>
                  <a:pt x="440055" y="591312"/>
                </a:lnTo>
                <a:close/>
              </a:path>
            </a:pathLst>
          </a:custGeom>
          <a:solidFill>
            <a:srgbClr val="E2D3B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Tulip stem">
            <a:extLst>
              <a:ext uri="{FF2B5EF4-FFF2-40B4-BE49-F238E27FC236}">
                <a16:creationId xmlns:a16="http://schemas.microsoft.com/office/drawing/2014/main" id="{18BCEB5E-251B-4251-4B76-F37F14561175}"/>
              </a:ext>
            </a:extLst>
          </p:cNvPr>
          <p:cNvCxnSpPr/>
          <p:nvPr/>
        </p:nvCxnSpPr>
        <p:spPr>
          <a:xfrm>
            <a:off x="2413000" y="2133600"/>
            <a:ext cx="0" cy="660400"/>
          </a:xfrm>
          <a:prstGeom prst="line">
            <a:avLst/>
          </a:prstGeom>
          <a:ln w="31750">
            <a:solidFill>
              <a:srgbClr val="D3C8A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ulip leaf">
            <a:extLst>
              <a:ext uri="{FF2B5EF4-FFF2-40B4-BE49-F238E27FC236}">
                <a16:creationId xmlns:a16="http://schemas.microsoft.com/office/drawing/2014/main" id="{2CC2DC34-CC08-82A3-A6E5-C0815A949E9D}"/>
              </a:ext>
            </a:extLst>
          </p:cNvPr>
          <p:cNvSpPr/>
          <p:nvPr/>
        </p:nvSpPr>
        <p:spPr>
          <a:xfrm rot="-2280000">
            <a:off x="2413000" y="2311400"/>
            <a:ext cx="293370" cy="203200"/>
          </a:xfrm>
          <a:prstGeom prst="ellipse">
            <a:avLst/>
          </a:prstGeom>
          <a:solidFill>
            <a:srgbClr val="D3C8A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Date line">
            <a:extLst>
              <a:ext uri="{FF2B5EF4-FFF2-40B4-BE49-F238E27FC236}">
                <a16:creationId xmlns:a16="http://schemas.microsoft.com/office/drawing/2014/main" id="{FCAF6B45-1BC1-322F-E25D-D19BC3D86109}"/>
              </a:ext>
            </a:extLst>
          </p:cNvPr>
          <p:cNvSpPr txBox="1"/>
          <p:nvPr/>
        </p:nvSpPr>
        <p:spPr>
          <a:xfrm>
            <a:off x="762000" y="3175000"/>
            <a:ext cx="6604000" cy="17068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7200" dirty="0">
                <a:solidFill>
                  <a:srgbClr val="B0283A"/>
                </a:solidFill>
                <a:latin typeface="Palatino Linotype" panose="02040502050505030304" pitchFamily="18" charset="0"/>
              </a:rPr>
              <a:t>1730г.</a:t>
            </a:r>
            <a:r>
              <a:rPr lang="ru-RU" sz="4000" dirty="0">
                <a:solidFill>
                  <a:srgbClr val="23262D"/>
                </a:solidFill>
                <a:latin typeface="Palatino Linotype" panose="02040502050505030304" pitchFamily="18" charset="0"/>
              </a:rPr>
              <a:t> – конец эпохи тюльпанов</a:t>
            </a:r>
          </a:p>
        </p:txBody>
      </p:sp>
      <p:cxnSp>
        <p:nvCxnSpPr>
          <p:cNvPr id="13" name="Band rule">
            <a:extLst>
              <a:ext uri="{FF2B5EF4-FFF2-40B4-BE49-F238E27FC236}">
                <a16:creationId xmlns:a16="http://schemas.microsoft.com/office/drawing/2014/main" id="{8A4333B1-56DD-E5DC-DBCE-9E3A4B6DFFC5}"/>
              </a:ext>
            </a:extLst>
          </p:cNvPr>
          <p:cNvCxnSpPr/>
          <p:nvPr/>
        </p:nvCxnSpPr>
        <p:spPr>
          <a:xfrm>
            <a:off x="762000" y="5115560"/>
            <a:ext cx="3302000" cy="0"/>
          </a:xfrm>
          <a:prstGeom prst="line">
            <a:avLst/>
          </a:prstGeom>
          <a:ln w="7620">
            <a:solidFill>
              <a:srgbClr val="B58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Band rule">
            <a:extLst>
              <a:ext uri="{FF2B5EF4-FFF2-40B4-BE49-F238E27FC236}">
                <a16:creationId xmlns:a16="http://schemas.microsoft.com/office/drawing/2014/main" id="{01987F3D-3919-C446-DFE0-053DBDA3A04B}"/>
              </a:ext>
            </a:extLst>
          </p:cNvPr>
          <p:cNvCxnSpPr/>
          <p:nvPr/>
        </p:nvCxnSpPr>
        <p:spPr>
          <a:xfrm>
            <a:off x="762000" y="5308600"/>
            <a:ext cx="3302000" cy="0"/>
          </a:xfrm>
          <a:prstGeom prst="line">
            <a:avLst/>
          </a:prstGeom>
          <a:ln w="7620">
            <a:solidFill>
              <a:srgbClr val="B58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8" name="Star">
            <a:extLst>
              <a:ext uri="{FF2B5EF4-FFF2-40B4-BE49-F238E27FC236}">
                <a16:creationId xmlns:a16="http://schemas.microsoft.com/office/drawing/2014/main" id="{4D7A0F48-ABBA-DC83-5ACD-0D9439A85566}"/>
              </a:ext>
            </a:extLst>
          </p:cNvPr>
          <p:cNvGrpSpPr/>
          <p:nvPr/>
        </p:nvGrpSpPr>
        <p:grpSpPr>
          <a:xfrm>
            <a:off x="833120" y="5161280"/>
            <a:ext cx="101600" cy="101600"/>
            <a:chOff x="833120" y="5161280"/>
            <a:chExt cx="101600" cy="101600"/>
          </a:xfrm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E569BD94-C7C5-FCC7-A467-007E19AFA622}"/>
                </a:ext>
              </a:extLst>
            </p:cNvPr>
            <p:cNvSpPr/>
            <p:nvPr/>
          </p:nvSpPr>
          <p:spPr>
            <a:xfrm>
              <a:off x="833120" y="516128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D5E87187-73BD-939C-0C6F-B23FD4C5587C}"/>
                </a:ext>
              </a:extLst>
            </p:cNvPr>
            <p:cNvSpPr/>
            <p:nvPr/>
          </p:nvSpPr>
          <p:spPr>
            <a:xfrm rot="2700000">
              <a:off x="833120" y="516128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C8A91339-7DBF-7EEA-C762-1ABCA00E0256}"/>
                </a:ext>
              </a:extLst>
            </p:cNvPr>
            <p:cNvSpPr/>
            <p:nvPr/>
          </p:nvSpPr>
          <p:spPr>
            <a:xfrm>
              <a:off x="865632" y="519379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2" name="Star">
            <a:extLst>
              <a:ext uri="{FF2B5EF4-FFF2-40B4-BE49-F238E27FC236}">
                <a16:creationId xmlns:a16="http://schemas.microsoft.com/office/drawing/2014/main" id="{885E7423-54F0-6213-24B9-8EA260240E1E}"/>
              </a:ext>
            </a:extLst>
          </p:cNvPr>
          <p:cNvGrpSpPr/>
          <p:nvPr/>
        </p:nvGrpSpPr>
        <p:grpSpPr>
          <a:xfrm>
            <a:off x="1076960" y="5161280"/>
            <a:ext cx="101600" cy="101600"/>
            <a:chOff x="1076960" y="5161280"/>
            <a:chExt cx="101600" cy="101600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C8B82B11-9D86-6D8F-5713-3B6A7B183B82}"/>
                </a:ext>
              </a:extLst>
            </p:cNvPr>
            <p:cNvSpPr/>
            <p:nvPr/>
          </p:nvSpPr>
          <p:spPr>
            <a:xfrm>
              <a:off x="1076960" y="516128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7F44F1FE-AD28-A014-C0E7-317C8E6EF6F9}"/>
                </a:ext>
              </a:extLst>
            </p:cNvPr>
            <p:cNvSpPr/>
            <p:nvPr/>
          </p:nvSpPr>
          <p:spPr>
            <a:xfrm rot="2700000">
              <a:off x="1076960" y="516128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AE0AA13E-A199-506D-E87C-A15CC25C6685}"/>
                </a:ext>
              </a:extLst>
            </p:cNvPr>
            <p:cNvSpPr/>
            <p:nvPr/>
          </p:nvSpPr>
          <p:spPr>
            <a:xfrm>
              <a:off x="1109472" y="519379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6" name="Star">
            <a:extLst>
              <a:ext uri="{FF2B5EF4-FFF2-40B4-BE49-F238E27FC236}">
                <a16:creationId xmlns:a16="http://schemas.microsoft.com/office/drawing/2014/main" id="{C354103E-E0A4-2E94-C939-06D2E47B51B3}"/>
              </a:ext>
            </a:extLst>
          </p:cNvPr>
          <p:cNvGrpSpPr/>
          <p:nvPr/>
        </p:nvGrpSpPr>
        <p:grpSpPr>
          <a:xfrm>
            <a:off x="1320800" y="5161280"/>
            <a:ext cx="101600" cy="101600"/>
            <a:chOff x="1320800" y="5161280"/>
            <a:chExt cx="101600" cy="101600"/>
          </a:xfrm>
        </p:grpSpPr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2B507F9F-9103-073E-B8DB-2211BE4C6690}"/>
                </a:ext>
              </a:extLst>
            </p:cNvPr>
            <p:cNvSpPr/>
            <p:nvPr/>
          </p:nvSpPr>
          <p:spPr>
            <a:xfrm>
              <a:off x="1320800" y="516128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8206BCEB-2295-A3BB-7FBB-C3BB5E07C55A}"/>
                </a:ext>
              </a:extLst>
            </p:cNvPr>
            <p:cNvSpPr/>
            <p:nvPr/>
          </p:nvSpPr>
          <p:spPr>
            <a:xfrm rot="2700000">
              <a:off x="1320800" y="516128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5AA98DDF-8429-8618-0ABE-CDFCB21CDA2C}"/>
                </a:ext>
              </a:extLst>
            </p:cNvPr>
            <p:cNvSpPr/>
            <p:nvPr/>
          </p:nvSpPr>
          <p:spPr>
            <a:xfrm>
              <a:off x="1353312" y="519379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0" name="Star">
            <a:extLst>
              <a:ext uri="{FF2B5EF4-FFF2-40B4-BE49-F238E27FC236}">
                <a16:creationId xmlns:a16="http://schemas.microsoft.com/office/drawing/2014/main" id="{B7A2D2A9-4EC9-8C0A-EEB9-982F76B40704}"/>
              </a:ext>
            </a:extLst>
          </p:cNvPr>
          <p:cNvGrpSpPr/>
          <p:nvPr/>
        </p:nvGrpSpPr>
        <p:grpSpPr>
          <a:xfrm>
            <a:off x="1564640" y="5161280"/>
            <a:ext cx="101600" cy="101600"/>
            <a:chOff x="1564640" y="5161280"/>
            <a:chExt cx="101600" cy="101600"/>
          </a:xfrm>
        </p:grpSpPr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BD6C3DF6-7A64-3EF2-26FC-0A72DB59193C}"/>
                </a:ext>
              </a:extLst>
            </p:cNvPr>
            <p:cNvSpPr/>
            <p:nvPr/>
          </p:nvSpPr>
          <p:spPr>
            <a:xfrm>
              <a:off x="1564640" y="516128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5A25D621-A267-1A44-BDDB-9C1E38E4F37B}"/>
                </a:ext>
              </a:extLst>
            </p:cNvPr>
            <p:cNvSpPr/>
            <p:nvPr/>
          </p:nvSpPr>
          <p:spPr>
            <a:xfrm rot="2700000">
              <a:off x="1564640" y="516128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B01B3D04-9DA9-5104-4DF4-B479098C7432}"/>
                </a:ext>
              </a:extLst>
            </p:cNvPr>
            <p:cNvSpPr/>
            <p:nvPr/>
          </p:nvSpPr>
          <p:spPr>
            <a:xfrm>
              <a:off x="1597152" y="519379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4" name="Star">
            <a:extLst>
              <a:ext uri="{FF2B5EF4-FFF2-40B4-BE49-F238E27FC236}">
                <a16:creationId xmlns:a16="http://schemas.microsoft.com/office/drawing/2014/main" id="{528B3F36-A22A-6F16-786A-625BC1381078}"/>
              </a:ext>
            </a:extLst>
          </p:cNvPr>
          <p:cNvGrpSpPr/>
          <p:nvPr/>
        </p:nvGrpSpPr>
        <p:grpSpPr>
          <a:xfrm>
            <a:off x="1808480" y="5161280"/>
            <a:ext cx="101600" cy="101600"/>
            <a:chOff x="1808480" y="5161280"/>
            <a:chExt cx="101600" cy="101600"/>
          </a:xfrm>
        </p:grpSpPr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04A06304-5E31-7A9E-7DA0-9B1F2992DD5C}"/>
                </a:ext>
              </a:extLst>
            </p:cNvPr>
            <p:cNvSpPr/>
            <p:nvPr/>
          </p:nvSpPr>
          <p:spPr>
            <a:xfrm>
              <a:off x="1808480" y="516128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A31C8777-2181-A5D0-9863-F7A0CC412366}"/>
                </a:ext>
              </a:extLst>
            </p:cNvPr>
            <p:cNvSpPr/>
            <p:nvPr/>
          </p:nvSpPr>
          <p:spPr>
            <a:xfrm rot="2700000">
              <a:off x="1808480" y="516128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id="{95C3ACBC-F2B6-B135-2D83-9C50F80EE493}"/>
                </a:ext>
              </a:extLst>
            </p:cNvPr>
            <p:cNvSpPr/>
            <p:nvPr/>
          </p:nvSpPr>
          <p:spPr>
            <a:xfrm>
              <a:off x="1840992" y="519379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8" name="Star">
            <a:extLst>
              <a:ext uri="{FF2B5EF4-FFF2-40B4-BE49-F238E27FC236}">
                <a16:creationId xmlns:a16="http://schemas.microsoft.com/office/drawing/2014/main" id="{2A6BA301-FAF7-CA0C-E94F-C8AED7D0AF26}"/>
              </a:ext>
            </a:extLst>
          </p:cNvPr>
          <p:cNvGrpSpPr/>
          <p:nvPr/>
        </p:nvGrpSpPr>
        <p:grpSpPr>
          <a:xfrm>
            <a:off x="2052320" y="5161280"/>
            <a:ext cx="101600" cy="101600"/>
            <a:chOff x="2052320" y="5161280"/>
            <a:chExt cx="101600" cy="101600"/>
          </a:xfrm>
        </p:grpSpPr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1DCC25D1-F47B-0E21-DEBC-84EE7CF07D01}"/>
                </a:ext>
              </a:extLst>
            </p:cNvPr>
            <p:cNvSpPr/>
            <p:nvPr/>
          </p:nvSpPr>
          <p:spPr>
            <a:xfrm>
              <a:off x="2052320" y="516128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A01E8946-0FB8-9FAB-B8F1-8219158B66E4}"/>
                </a:ext>
              </a:extLst>
            </p:cNvPr>
            <p:cNvSpPr/>
            <p:nvPr/>
          </p:nvSpPr>
          <p:spPr>
            <a:xfrm rot="2700000">
              <a:off x="2052320" y="516128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0C33B53C-B581-C550-8057-D3E85B2C0E95}"/>
                </a:ext>
              </a:extLst>
            </p:cNvPr>
            <p:cNvSpPr/>
            <p:nvPr/>
          </p:nvSpPr>
          <p:spPr>
            <a:xfrm>
              <a:off x="2084832" y="519379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2" name="Star">
            <a:extLst>
              <a:ext uri="{FF2B5EF4-FFF2-40B4-BE49-F238E27FC236}">
                <a16:creationId xmlns:a16="http://schemas.microsoft.com/office/drawing/2014/main" id="{85CF3942-15DE-3F37-F75A-92F40C35B30C}"/>
              </a:ext>
            </a:extLst>
          </p:cNvPr>
          <p:cNvGrpSpPr/>
          <p:nvPr/>
        </p:nvGrpSpPr>
        <p:grpSpPr>
          <a:xfrm>
            <a:off x="2296160" y="5161280"/>
            <a:ext cx="101600" cy="101600"/>
            <a:chOff x="2296160" y="5161280"/>
            <a:chExt cx="101600" cy="101600"/>
          </a:xfrm>
        </p:grpSpPr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575FB60B-4EE5-14DE-6318-CED479998618}"/>
                </a:ext>
              </a:extLst>
            </p:cNvPr>
            <p:cNvSpPr/>
            <p:nvPr/>
          </p:nvSpPr>
          <p:spPr>
            <a:xfrm>
              <a:off x="2296160" y="516128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BC2EFCA0-E11C-DA2A-553C-BBF026444D75}"/>
                </a:ext>
              </a:extLst>
            </p:cNvPr>
            <p:cNvSpPr/>
            <p:nvPr/>
          </p:nvSpPr>
          <p:spPr>
            <a:xfrm rot="2700000">
              <a:off x="2296160" y="516128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Овал 40">
              <a:extLst>
                <a:ext uri="{FF2B5EF4-FFF2-40B4-BE49-F238E27FC236}">
                  <a16:creationId xmlns:a16="http://schemas.microsoft.com/office/drawing/2014/main" id="{7ADCDBC3-8FBA-965A-6B30-63DEA3D3EC65}"/>
                </a:ext>
              </a:extLst>
            </p:cNvPr>
            <p:cNvSpPr/>
            <p:nvPr/>
          </p:nvSpPr>
          <p:spPr>
            <a:xfrm>
              <a:off x="2328672" y="519379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6" name="Star">
            <a:extLst>
              <a:ext uri="{FF2B5EF4-FFF2-40B4-BE49-F238E27FC236}">
                <a16:creationId xmlns:a16="http://schemas.microsoft.com/office/drawing/2014/main" id="{6BC0CF25-3750-7BD9-2C34-1240FFDCCC75}"/>
              </a:ext>
            </a:extLst>
          </p:cNvPr>
          <p:cNvGrpSpPr/>
          <p:nvPr/>
        </p:nvGrpSpPr>
        <p:grpSpPr>
          <a:xfrm>
            <a:off x="2540000" y="5161280"/>
            <a:ext cx="101600" cy="101600"/>
            <a:chOff x="2540000" y="5161280"/>
            <a:chExt cx="101600" cy="101600"/>
          </a:xfrm>
        </p:grpSpPr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DF86D70D-5F2F-1B8B-C5F8-A817696CC12A}"/>
                </a:ext>
              </a:extLst>
            </p:cNvPr>
            <p:cNvSpPr/>
            <p:nvPr/>
          </p:nvSpPr>
          <p:spPr>
            <a:xfrm>
              <a:off x="2540000" y="516128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id="{2D66C663-5705-3530-77F3-CFA76A5F6618}"/>
                </a:ext>
              </a:extLst>
            </p:cNvPr>
            <p:cNvSpPr/>
            <p:nvPr/>
          </p:nvSpPr>
          <p:spPr>
            <a:xfrm rot="2700000">
              <a:off x="2540000" y="516128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Овал 44">
              <a:extLst>
                <a:ext uri="{FF2B5EF4-FFF2-40B4-BE49-F238E27FC236}">
                  <a16:creationId xmlns:a16="http://schemas.microsoft.com/office/drawing/2014/main" id="{B6A25E8D-E569-DEE4-6BD8-0320B8FB970D}"/>
                </a:ext>
              </a:extLst>
            </p:cNvPr>
            <p:cNvSpPr/>
            <p:nvPr/>
          </p:nvSpPr>
          <p:spPr>
            <a:xfrm>
              <a:off x="2572512" y="519379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0" name="Star">
            <a:extLst>
              <a:ext uri="{FF2B5EF4-FFF2-40B4-BE49-F238E27FC236}">
                <a16:creationId xmlns:a16="http://schemas.microsoft.com/office/drawing/2014/main" id="{B30927FB-266D-E8AE-9A48-8B6A1AD6540B}"/>
              </a:ext>
            </a:extLst>
          </p:cNvPr>
          <p:cNvGrpSpPr/>
          <p:nvPr/>
        </p:nvGrpSpPr>
        <p:grpSpPr>
          <a:xfrm>
            <a:off x="2783840" y="5161280"/>
            <a:ext cx="101600" cy="101600"/>
            <a:chOff x="2783840" y="5161280"/>
            <a:chExt cx="101600" cy="101600"/>
          </a:xfrm>
        </p:grpSpPr>
        <p:sp>
          <p:nvSpPr>
            <p:cNvPr id="47" name="Прямоугольник 46">
              <a:extLst>
                <a:ext uri="{FF2B5EF4-FFF2-40B4-BE49-F238E27FC236}">
                  <a16:creationId xmlns:a16="http://schemas.microsoft.com/office/drawing/2014/main" id="{99EC39C3-C93E-8BF3-12BD-1747C82A9DC2}"/>
                </a:ext>
              </a:extLst>
            </p:cNvPr>
            <p:cNvSpPr/>
            <p:nvPr/>
          </p:nvSpPr>
          <p:spPr>
            <a:xfrm>
              <a:off x="2783840" y="516128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id="{AF30A07A-6D2D-9AE1-41AD-2A724934E1C4}"/>
                </a:ext>
              </a:extLst>
            </p:cNvPr>
            <p:cNvSpPr/>
            <p:nvPr/>
          </p:nvSpPr>
          <p:spPr>
            <a:xfrm rot="2700000">
              <a:off x="2783840" y="516128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Овал 48">
              <a:extLst>
                <a:ext uri="{FF2B5EF4-FFF2-40B4-BE49-F238E27FC236}">
                  <a16:creationId xmlns:a16="http://schemas.microsoft.com/office/drawing/2014/main" id="{B9F96802-BC75-6FCB-882F-6C68400DFFB8}"/>
                </a:ext>
              </a:extLst>
            </p:cNvPr>
            <p:cNvSpPr/>
            <p:nvPr/>
          </p:nvSpPr>
          <p:spPr>
            <a:xfrm>
              <a:off x="2816352" y="519379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4" name="Star">
            <a:extLst>
              <a:ext uri="{FF2B5EF4-FFF2-40B4-BE49-F238E27FC236}">
                <a16:creationId xmlns:a16="http://schemas.microsoft.com/office/drawing/2014/main" id="{D26D7702-C8A6-80FE-1971-908BD83907CC}"/>
              </a:ext>
            </a:extLst>
          </p:cNvPr>
          <p:cNvGrpSpPr/>
          <p:nvPr/>
        </p:nvGrpSpPr>
        <p:grpSpPr>
          <a:xfrm>
            <a:off x="3027680" y="5161280"/>
            <a:ext cx="101600" cy="101600"/>
            <a:chOff x="3027680" y="5161280"/>
            <a:chExt cx="101600" cy="101600"/>
          </a:xfrm>
        </p:grpSpPr>
        <p:sp>
          <p:nvSpPr>
            <p:cNvPr id="51" name="Прямоугольник 50">
              <a:extLst>
                <a:ext uri="{FF2B5EF4-FFF2-40B4-BE49-F238E27FC236}">
                  <a16:creationId xmlns:a16="http://schemas.microsoft.com/office/drawing/2014/main" id="{83D34645-1E3F-849C-EE23-0EE7E48CEB79}"/>
                </a:ext>
              </a:extLst>
            </p:cNvPr>
            <p:cNvSpPr/>
            <p:nvPr/>
          </p:nvSpPr>
          <p:spPr>
            <a:xfrm>
              <a:off x="3027680" y="516128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Прямоугольник 51">
              <a:extLst>
                <a:ext uri="{FF2B5EF4-FFF2-40B4-BE49-F238E27FC236}">
                  <a16:creationId xmlns:a16="http://schemas.microsoft.com/office/drawing/2014/main" id="{763DF79F-7D01-86FF-3469-D18554CFE961}"/>
                </a:ext>
              </a:extLst>
            </p:cNvPr>
            <p:cNvSpPr/>
            <p:nvPr/>
          </p:nvSpPr>
          <p:spPr>
            <a:xfrm rot="2700000">
              <a:off x="3027680" y="516128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Овал 52">
              <a:extLst>
                <a:ext uri="{FF2B5EF4-FFF2-40B4-BE49-F238E27FC236}">
                  <a16:creationId xmlns:a16="http://schemas.microsoft.com/office/drawing/2014/main" id="{5B3D7F65-1389-A6B5-64CD-C4535E25C9E2}"/>
                </a:ext>
              </a:extLst>
            </p:cNvPr>
            <p:cNvSpPr/>
            <p:nvPr/>
          </p:nvSpPr>
          <p:spPr>
            <a:xfrm>
              <a:off x="3060192" y="519379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8" name="Star">
            <a:extLst>
              <a:ext uri="{FF2B5EF4-FFF2-40B4-BE49-F238E27FC236}">
                <a16:creationId xmlns:a16="http://schemas.microsoft.com/office/drawing/2014/main" id="{58CDFFCA-B576-D1F3-1FFB-8A0285F7A9B4}"/>
              </a:ext>
            </a:extLst>
          </p:cNvPr>
          <p:cNvGrpSpPr/>
          <p:nvPr/>
        </p:nvGrpSpPr>
        <p:grpSpPr>
          <a:xfrm>
            <a:off x="3271520" y="5161280"/>
            <a:ext cx="101600" cy="101600"/>
            <a:chOff x="3271520" y="5161280"/>
            <a:chExt cx="101600" cy="101600"/>
          </a:xfrm>
        </p:grpSpPr>
        <p:sp>
          <p:nvSpPr>
            <p:cNvPr id="55" name="Прямоугольник 54">
              <a:extLst>
                <a:ext uri="{FF2B5EF4-FFF2-40B4-BE49-F238E27FC236}">
                  <a16:creationId xmlns:a16="http://schemas.microsoft.com/office/drawing/2014/main" id="{9C87CD91-7729-E79A-EB42-87007BF564CE}"/>
                </a:ext>
              </a:extLst>
            </p:cNvPr>
            <p:cNvSpPr/>
            <p:nvPr/>
          </p:nvSpPr>
          <p:spPr>
            <a:xfrm>
              <a:off x="3271520" y="516128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Прямоугольник 55">
              <a:extLst>
                <a:ext uri="{FF2B5EF4-FFF2-40B4-BE49-F238E27FC236}">
                  <a16:creationId xmlns:a16="http://schemas.microsoft.com/office/drawing/2014/main" id="{0BD60FA1-9653-D305-4FE0-96C106E5DD11}"/>
                </a:ext>
              </a:extLst>
            </p:cNvPr>
            <p:cNvSpPr/>
            <p:nvPr/>
          </p:nvSpPr>
          <p:spPr>
            <a:xfrm rot="2700000">
              <a:off x="3271520" y="516128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Овал 56">
              <a:extLst>
                <a:ext uri="{FF2B5EF4-FFF2-40B4-BE49-F238E27FC236}">
                  <a16:creationId xmlns:a16="http://schemas.microsoft.com/office/drawing/2014/main" id="{48C72AA4-33ED-332F-6F0F-C2EFDB5465F9}"/>
                </a:ext>
              </a:extLst>
            </p:cNvPr>
            <p:cNvSpPr/>
            <p:nvPr/>
          </p:nvSpPr>
          <p:spPr>
            <a:xfrm>
              <a:off x="3304032" y="519379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2" name="Star">
            <a:extLst>
              <a:ext uri="{FF2B5EF4-FFF2-40B4-BE49-F238E27FC236}">
                <a16:creationId xmlns:a16="http://schemas.microsoft.com/office/drawing/2014/main" id="{645FE251-B6DB-B1C8-7A5A-4BBDCEDCC795}"/>
              </a:ext>
            </a:extLst>
          </p:cNvPr>
          <p:cNvGrpSpPr/>
          <p:nvPr/>
        </p:nvGrpSpPr>
        <p:grpSpPr>
          <a:xfrm>
            <a:off x="3515360" y="5161280"/>
            <a:ext cx="101600" cy="101600"/>
            <a:chOff x="3515360" y="5161280"/>
            <a:chExt cx="101600" cy="101600"/>
          </a:xfrm>
        </p:grpSpPr>
        <p:sp>
          <p:nvSpPr>
            <p:cNvPr id="59" name="Прямоугольник 58">
              <a:extLst>
                <a:ext uri="{FF2B5EF4-FFF2-40B4-BE49-F238E27FC236}">
                  <a16:creationId xmlns:a16="http://schemas.microsoft.com/office/drawing/2014/main" id="{90EC7457-AC99-5ED6-D6B5-421040A3C936}"/>
                </a:ext>
              </a:extLst>
            </p:cNvPr>
            <p:cNvSpPr/>
            <p:nvPr/>
          </p:nvSpPr>
          <p:spPr>
            <a:xfrm>
              <a:off x="3515360" y="516128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Прямоугольник 59">
              <a:extLst>
                <a:ext uri="{FF2B5EF4-FFF2-40B4-BE49-F238E27FC236}">
                  <a16:creationId xmlns:a16="http://schemas.microsoft.com/office/drawing/2014/main" id="{5A8EE0F7-4782-D3BF-CDDC-314CFF96AA54}"/>
                </a:ext>
              </a:extLst>
            </p:cNvPr>
            <p:cNvSpPr/>
            <p:nvPr/>
          </p:nvSpPr>
          <p:spPr>
            <a:xfrm rot="2700000">
              <a:off x="3515360" y="516128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Овал 60">
              <a:extLst>
                <a:ext uri="{FF2B5EF4-FFF2-40B4-BE49-F238E27FC236}">
                  <a16:creationId xmlns:a16="http://schemas.microsoft.com/office/drawing/2014/main" id="{A50E50AC-A920-0E4B-3A4D-267291366934}"/>
                </a:ext>
              </a:extLst>
            </p:cNvPr>
            <p:cNvSpPr/>
            <p:nvPr/>
          </p:nvSpPr>
          <p:spPr>
            <a:xfrm>
              <a:off x="3547872" y="519379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6" name="Star">
            <a:extLst>
              <a:ext uri="{FF2B5EF4-FFF2-40B4-BE49-F238E27FC236}">
                <a16:creationId xmlns:a16="http://schemas.microsoft.com/office/drawing/2014/main" id="{E6DE5EC5-9AE3-79BD-F9D5-A7A9399E296D}"/>
              </a:ext>
            </a:extLst>
          </p:cNvPr>
          <p:cNvGrpSpPr/>
          <p:nvPr/>
        </p:nvGrpSpPr>
        <p:grpSpPr>
          <a:xfrm>
            <a:off x="3759200" y="5161280"/>
            <a:ext cx="101600" cy="101600"/>
            <a:chOff x="3759200" y="5161280"/>
            <a:chExt cx="101600" cy="101600"/>
          </a:xfrm>
        </p:grpSpPr>
        <p:sp>
          <p:nvSpPr>
            <p:cNvPr id="63" name="Прямоугольник 62">
              <a:extLst>
                <a:ext uri="{FF2B5EF4-FFF2-40B4-BE49-F238E27FC236}">
                  <a16:creationId xmlns:a16="http://schemas.microsoft.com/office/drawing/2014/main" id="{424BA698-457C-3BC4-2B7D-A1AA213354C0}"/>
                </a:ext>
              </a:extLst>
            </p:cNvPr>
            <p:cNvSpPr/>
            <p:nvPr/>
          </p:nvSpPr>
          <p:spPr>
            <a:xfrm>
              <a:off x="3759200" y="516128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Прямоугольник 63">
              <a:extLst>
                <a:ext uri="{FF2B5EF4-FFF2-40B4-BE49-F238E27FC236}">
                  <a16:creationId xmlns:a16="http://schemas.microsoft.com/office/drawing/2014/main" id="{9B4DBA87-6EBC-A8E6-E3BC-1B33334C6A73}"/>
                </a:ext>
              </a:extLst>
            </p:cNvPr>
            <p:cNvSpPr/>
            <p:nvPr/>
          </p:nvSpPr>
          <p:spPr>
            <a:xfrm rot="2700000">
              <a:off x="3759200" y="516128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Овал 64">
              <a:extLst>
                <a:ext uri="{FF2B5EF4-FFF2-40B4-BE49-F238E27FC236}">
                  <a16:creationId xmlns:a16="http://schemas.microsoft.com/office/drawing/2014/main" id="{4A4EAB85-A838-0094-1717-073FC0B1F3C7}"/>
                </a:ext>
              </a:extLst>
            </p:cNvPr>
            <p:cNvSpPr/>
            <p:nvPr/>
          </p:nvSpPr>
          <p:spPr>
            <a:xfrm>
              <a:off x="3791712" y="519379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7" name="Signature 100ballnik.com">
            <a:extLst>
              <a:ext uri="{FF2B5EF4-FFF2-40B4-BE49-F238E27FC236}">
                <a16:creationId xmlns:a16="http://schemas.microsoft.com/office/drawing/2014/main" id="{2AFB608E-4E60-F6CC-A185-C34CD58FF25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181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ler">
            <a:extLst>
              <a:ext uri="{FF2B5EF4-FFF2-40B4-BE49-F238E27FC236}">
                <a16:creationId xmlns:a16="http://schemas.microsoft.com/office/drawing/2014/main" id="{095D4EAA-2A02-F55C-9F74-7A82331ED579}"/>
              </a:ext>
            </a:extLst>
          </p:cNvPr>
          <p:cNvSpPr txBox="1"/>
          <p:nvPr/>
        </p:nvSpPr>
        <p:spPr>
          <a:xfrm>
            <a:off x="609600" y="508000"/>
            <a:ext cx="6858000" cy="579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4000">
                <a:solidFill>
                  <a:srgbClr val="B0283A"/>
                </a:solidFill>
                <a:latin typeface="Palatino Linotype" panose="02040502050505030304" pitchFamily="18" charset="0"/>
              </a:rPr>
              <a:t>Махмуд I </a:t>
            </a:r>
            <a:r>
              <a:rPr lang="ru-RU" sz="3000">
                <a:solidFill>
                  <a:srgbClr val="4D5261"/>
                </a:solidFill>
                <a:latin typeface="Palatino Linotype" panose="02040502050505030304" pitchFamily="18" charset="0"/>
              </a:rPr>
              <a:t>(1730–1754 гг</a:t>
            </a:r>
            <a:r>
              <a:rPr lang="ru-RU" sz="3000" dirty="0">
                <a:solidFill>
                  <a:srgbClr val="4D5261"/>
                </a:solidFill>
                <a:latin typeface="Palatino Linotype" panose="02040502050505030304" pitchFamily="18" charset="0"/>
              </a:rPr>
              <a:t>.)</a:t>
            </a:r>
          </a:p>
        </p:txBody>
      </p:sp>
      <p:grpSp>
        <p:nvGrpSpPr>
          <p:cNvPr id="7" name="Star">
            <a:extLst>
              <a:ext uri="{FF2B5EF4-FFF2-40B4-BE49-F238E27FC236}">
                <a16:creationId xmlns:a16="http://schemas.microsoft.com/office/drawing/2014/main" id="{877F2D17-397F-FD79-EE5D-A2B83DD3A2E6}"/>
              </a:ext>
            </a:extLst>
          </p:cNvPr>
          <p:cNvGrpSpPr/>
          <p:nvPr/>
        </p:nvGrpSpPr>
        <p:grpSpPr>
          <a:xfrm>
            <a:off x="615950" y="1195070"/>
            <a:ext cx="139700" cy="139700"/>
            <a:chOff x="615950" y="1195070"/>
            <a:chExt cx="139700" cy="1397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920B2468-C96E-BF9E-8B2D-89B29A2F899F}"/>
                </a:ext>
              </a:extLst>
            </p:cNvPr>
            <p:cNvSpPr/>
            <p:nvPr/>
          </p:nvSpPr>
          <p:spPr>
            <a:xfrm>
              <a:off x="615950" y="1195070"/>
              <a:ext cx="139700" cy="1397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EB07BA75-FCAF-4872-8CEF-B66FC514E06A}"/>
                </a:ext>
              </a:extLst>
            </p:cNvPr>
            <p:cNvSpPr/>
            <p:nvPr/>
          </p:nvSpPr>
          <p:spPr>
            <a:xfrm rot="2700000">
              <a:off x="615950" y="1195070"/>
              <a:ext cx="139700" cy="1397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0EF3CAE1-345D-F182-A157-ADE3FF13E3B9}"/>
                </a:ext>
              </a:extLst>
            </p:cNvPr>
            <p:cNvSpPr/>
            <p:nvPr/>
          </p:nvSpPr>
          <p:spPr>
            <a:xfrm>
              <a:off x="660654" y="1239774"/>
              <a:ext cx="50292" cy="50292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8" name="Rule">
            <a:extLst>
              <a:ext uri="{FF2B5EF4-FFF2-40B4-BE49-F238E27FC236}">
                <a16:creationId xmlns:a16="http://schemas.microsoft.com/office/drawing/2014/main" id="{FE15B253-6C48-A485-238F-606D7C928478}"/>
              </a:ext>
            </a:extLst>
          </p:cNvPr>
          <p:cNvCxnSpPr/>
          <p:nvPr/>
        </p:nvCxnSpPr>
        <p:spPr>
          <a:xfrm>
            <a:off x="838200" y="1264920"/>
            <a:ext cx="2286000" cy="0"/>
          </a:xfrm>
          <a:prstGeom prst="line">
            <a:avLst/>
          </a:prstGeom>
          <a:ln w="9525">
            <a:solidFill>
              <a:srgbClr val="B58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Star">
            <a:extLst>
              <a:ext uri="{FF2B5EF4-FFF2-40B4-BE49-F238E27FC236}">
                <a16:creationId xmlns:a16="http://schemas.microsoft.com/office/drawing/2014/main" id="{3E37A23A-7E85-CCC8-207A-86995077FD96}"/>
              </a:ext>
            </a:extLst>
          </p:cNvPr>
          <p:cNvGrpSpPr/>
          <p:nvPr/>
        </p:nvGrpSpPr>
        <p:grpSpPr>
          <a:xfrm>
            <a:off x="3181350" y="1220470"/>
            <a:ext cx="88900" cy="88900"/>
            <a:chOff x="3181350" y="1220470"/>
            <a:chExt cx="88900" cy="88900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0FC438BA-8AD5-8F88-49D1-893943DFC87D}"/>
                </a:ext>
              </a:extLst>
            </p:cNvPr>
            <p:cNvSpPr/>
            <p:nvPr/>
          </p:nvSpPr>
          <p:spPr>
            <a:xfrm>
              <a:off x="3181350" y="1220470"/>
              <a:ext cx="88900" cy="889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8E50C45-33C7-5E8D-65B9-FCF94FF4BEE9}"/>
                </a:ext>
              </a:extLst>
            </p:cNvPr>
            <p:cNvSpPr/>
            <p:nvPr/>
          </p:nvSpPr>
          <p:spPr>
            <a:xfrm rot="2700000">
              <a:off x="3181350" y="1220470"/>
              <a:ext cx="88900" cy="889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4E54E8FC-A897-A843-1074-34ED61D91EE9}"/>
                </a:ext>
              </a:extLst>
            </p:cNvPr>
            <p:cNvSpPr/>
            <p:nvPr/>
          </p:nvSpPr>
          <p:spPr>
            <a:xfrm>
              <a:off x="3209798" y="1248918"/>
              <a:ext cx="32004" cy="32004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" name="Mahmud policy card">
            <a:extLst>
              <a:ext uri="{FF2B5EF4-FFF2-40B4-BE49-F238E27FC236}">
                <a16:creationId xmlns:a16="http://schemas.microsoft.com/office/drawing/2014/main" id="{5FFE99E0-5368-B017-D26B-CE5C3DBDE3D9}"/>
              </a:ext>
            </a:extLst>
          </p:cNvPr>
          <p:cNvSpPr/>
          <p:nvPr/>
        </p:nvSpPr>
        <p:spPr>
          <a:xfrm>
            <a:off x="609600" y="1595120"/>
            <a:ext cx="7112000" cy="3073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7CDB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Mahmud policy">
            <a:extLst>
              <a:ext uri="{FF2B5EF4-FFF2-40B4-BE49-F238E27FC236}">
                <a16:creationId xmlns:a16="http://schemas.microsoft.com/office/drawing/2014/main" id="{0EBA8992-72D9-013C-EE3F-B2617EB2F6FB}"/>
              </a:ext>
            </a:extLst>
          </p:cNvPr>
          <p:cNvSpPr txBox="1"/>
          <p:nvPr/>
        </p:nvSpPr>
        <p:spPr>
          <a:xfrm>
            <a:off x="914400" y="1798320"/>
            <a:ext cx="6578600" cy="2667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b="1" dirty="0">
                <a:solidFill>
                  <a:srgbClr val="1F4E9C"/>
                </a:solidFill>
                <a:latin typeface="Segoe UI" panose="020B0502040204020203" pitchFamily="34" charset="0"/>
              </a:rPr>
              <a:t>Действовал осторожнее:</a:t>
            </a:r>
            <a:r>
              <a:rPr lang="ru-RU" sz="2500" dirty="0">
                <a:solidFill>
                  <a:srgbClr val="23262D"/>
                </a:solidFill>
                <a:latin typeface="Segoe UI" panose="020B0502040204020203" pitchFamily="34" charset="0"/>
              </a:rPr>
              <a:t> </a:t>
            </a:r>
            <a:r>
              <a:rPr lang="ru-RU" sz="2500" b="1" dirty="0">
                <a:solidFill>
                  <a:srgbClr val="B0283A"/>
                </a:solidFill>
                <a:latin typeface="Segoe UI" panose="020B0502040204020203" pitchFamily="34" charset="0"/>
              </a:rPr>
              <a:t>модернизируя артиллерию</a:t>
            </a:r>
            <a:r>
              <a:rPr lang="ru-RU" sz="2500" dirty="0">
                <a:solidFill>
                  <a:srgbClr val="23262D"/>
                </a:solidFill>
                <a:latin typeface="Segoe UI" panose="020B0502040204020203" pitchFamily="34" charset="0"/>
              </a:rPr>
              <a:t> с помощью специалистов из Европы, он в то же время </a:t>
            </a:r>
            <a:r>
              <a:rPr lang="ru-RU" sz="2500" b="1" dirty="0">
                <a:solidFill>
                  <a:srgbClr val="B0283A"/>
                </a:solidFill>
                <a:latin typeface="Segoe UI" panose="020B0502040204020203" pitchFamily="34" charset="0"/>
              </a:rPr>
              <a:t>тщательно контролировал янычар</a:t>
            </a:r>
            <a:r>
              <a:rPr lang="ru-RU" sz="2500" dirty="0">
                <a:solidFill>
                  <a:srgbClr val="23262D"/>
                </a:solidFill>
                <a:latin typeface="Segoe UI" panose="020B0502040204020203" pitchFamily="34" charset="0"/>
              </a:rPr>
              <a:t>, следил за тем, чтобы им регулярно выплачивалось жалованье и не возникало повода для мятежа.</a:t>
            </a:r>
          </a:p>
        </p:txBody>
      </p:sp>
      <p:sp>
        <p:nvSpPr>
          <p:cNvPr id="15" name="Mahmud policy bar">
            <a:extLst>
              <a:ext uri="{FF2B5EF4-FFF2-40B4-BE49-F238E27FC236}">
                <a16:creationId xmlns:a16="http://schemas.microsoft.com/office/drawing/2014/main" id="{04524FAA-3C71-7940-3FBE-7455A333A790}"/>
              </a:ext>
            </a:extLst>
          </p:cNvPr>
          <p:cNvSpPr/>
          <p:nvPr/>
        </p:nvSpPr>
        <p:spPr>
          <a:xfrm>
            <a:off x="711200" y="1722120"/>
            <a:ext cx="50800" cy="2819400"/>
          </a:xfrm>
          <a:prstGeom prst="rect">
            <a:avLst/>
          </a:prstGeom>
          <a:solidFill>
            <a:srgbClr val="1F4E9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Mahmud I" descr="Ж.-Б. Ванмур. Султан Махмуд I. 1730–1737 гг. Рейксмузеум, Амстердам">
            <a:extLst>
              <a:ext uri="{FF2B5EF4-FFF2-40B4-BE49-F238E27FC236}">
                <a16:creationId xmlns:a16="http://schemas.microsoft.com/office/drawing/2014/main" id="{45A08085-B5DE-7329-134D-5FAE87CA5BB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584200"/>
            <a:ext cx="3200400" cy="5461000"/>
          </a:xfrm>
          <a:prstGeom prst="round2SameRect">
            <a:avLst>
              <a:gd name="adj1" fmla="val 50000"/>
              <a:gd name="adj2" fmla="val 0"/>
            </a:avLst>
          </a:prstGeom>
          <a:ln w="9525">
            <a:solidFill>
              <a:srgbClr val="1F4E9C"/>
            </a:solidFill>
          </a:ln>
        </p:spPr>
      </p:pic>
      <p:sp>
        <p:nvSpPr>
          <p:cNvPr id="18" name="Mahmud I niche">
            <a:extLst>
              <a:ext uri="{FF2B5EF4-FFF2-40B4-BE49-F238E27FC236}">
                <a16:creationId xmlns:a16="http://schemas.microsoft.com/office/drawing/2014/main" id="{C5D32E52-A849-EAB2-FFD9-9866B1E5EDEC}"/>
              </a:ext>
            </a:extLst>
          </p:cNvPr>
          <p:cNvSpPr/>
          <p:nvPr/>
        </p:nvSpPr>
        <p:spPr>
          <a:xfrm>
            <a:off x="8280400" y="482600"/>
            <a:ext cx="3403600" cy="5664200"/>
          </a:xfrm>
          <a:prstGeom prst="round2SameRect">
            <a:avLst>
              <a:gd name="adj1" fmla="val 50000"/>
              <a:gd name="adj2" fmla="val 0"/>
            </a:avLst>
          </a:prstGeom>
          <a:noFill/>
          <a:ln w="9525" cap="flat" cmpd="sng" algn="ctr">
            <a:solidFill>
              <a:srgbClr val="1F4E9C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7578F9D9-3DA4-3229-7D4E-33FB7BBF92B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1424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ar map mount">
            <a:extLst>
              <a:ext uri="{FF2B5EF4-FFF2-40B4-BE49-F238E27FC236}">
                <a16:creationId xmlns:a16="http://schemas.microsoft.com/office/drawing/2014/main" id="{BA552B39-6501-5193-0811-34917E5029AF}"/>
              </a:ext>
            </a:extLst>
          </p:cNvPr>
          <p:cNvSpPr/>
          <p:nvPr/>
        </p:nvSpPr>
        <p:spPr>
          <a:xfrm>
            <a:off x="5969000" y="1020233"/>
            <a:ext cx="5715000" cy="4334934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7CDB9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War map" descr="Карта: Русско-турецкая война 1768–1774 гг. (из исходной презентации)">
            <a:extLst>
              <a:ext uri="{FF2B5EF4-FFF2-40B4-BE49-F238E27FC236}">
                <a16:creationId xmlns:a16="http://schemas.microsoft.com/office/drawing/2014/main" id="{EC6960C3-DA5B-FFA7-63BF-2F0DCA287B2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600" y="1121833"/>
            <a:ext cx="5511800" cy="4131733"/>
          </a:xfrm>
          <a:prstGeom prst="rect">
            <a:avLst/>
          </a:prstGeom>
        </p:spPr>
      </p:pic>
      <p:sp>
        <p:nvSpPr>
          <p:cNvPr id="6" name="War title">
            <a:extLst>
              <a:ext uri="{FF2B5EF4-FFF2-40B4-BE49-F238E27FC236}">
                <a16:creationId xmlns:a16="http://schemas.microsoft.com/office/drawing/2014/main" id="{CA8BE352-6656-AEA1-AA20-852EC24F36C9}"/>
              </a:ext>
            </a:extLst>
          </p:cNvPr>
          <p:cNvSpPr txBox="1"/>
          <p:nvPr/>
        </p:nvSpPr>
        <p:spPr>
          <a:xfrm>
            <a:off x="508000" y="381000"/>
            <a:ext cx="5207000" cy="868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000" dirty="0">
                <a:solidFill>
                  <a:srgbClr val="23262D"/>
                </a:solidFill>
                <a:latin typeface="Palatino Linotype" panose="02040502050505030304" pitchFamily="18" charset="0"/>
              </a:rPr>
              <a:t>Русско-турецкая война </a:t>
            </a:r>
            <a:r>
              <a:rPr lang="ru-RU" sz="3000" dirty="0">
                <a:solidFill>
                  <a:srgbClr val="B0283A"/>
                </a:solidFill>
                <a:latin typeface="Palatino Linotype" panose="02040502050505030304" pitchFamily="18" charset="0"/>
              </a:rPr>
              <a:t>1768 – 1774 гг.</a:t>
            </a:r>
          </a:p>
        </p:txBody>
      </p:sp>
      <p:sp>
        <p:nvSpPr>
          <p:cNvPr id="7" name="Victory">
            <a:extLst>
              <a:ext uri="{FF2B5EF4-FFF2-40B4-BE49-F238E27FC236}">
                <a16:creationId xmlns:a16="http://schemas.microsoft.com/office/drawing/2014/main" id="{B02BE7D7-B955-FA5F-C553-7C3508C063FB}"/>
              </a:ext>
            </a:extLst>
          </p:cNvPr>
          <p:cNvSpPr txBox="1"/>
          <p:nvPr/>
        </p:nvSpPr>
        <p:spPr>
          <a:xfrm>
            <a:off x="508000" y="1376680"/>
            <a:ext cx="52070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i="1" dirty="0">
                <a:solidFill>
                  <a:srgbClr val="2E5E8E"/>
                </a:solidFill>
                <a:latin typeface="Palatino Linotype" panose="02040502050505030304" pitchFamily="18" charset="0"/>
              </a:rPr>
              <a:t>Победа России.</a:t>
            </a:r>
          </a:p>
        </p:txBody>
      </p:sp>
      <p:sp>
        <p:nvSpPr>
          <p:cNvPr id="8" name="Treaty head">
            <a:extLst>
              <a:ext uri="{FF2B5EF4-FFF2-40B4-BE49-F238E27FC236}">
                <a16:creationId xmlns:a16="http://schemas.microsoft.com/office/drawing/2014/main" id="{8200CC4C-578A-16A5-E0DC-B3C26038019B}"/>
              </a:ext>
            </a:extLst>
          </p:cNvPr>
          <p:cNvSpPr txBox="1"/>
          <p:nvPr/>
        </p:nvSpPr>
        <p:spPr>
          <a:xfrm>
            <a:off x="508000" y="1925320"/>
            <a:ext cx="52070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b="1" dirty="0">
                <a:solidFill>
                  <a:srgbClr val="B0283A"/>
                </a:solidFill>
                <a:latin typeface="Segoe UI" panose="020B0502040204020203" pitchFamily="34" charset="0"/>
              </a:rPr>
              <a:t>Кючук-</a:t>
            </a:r>
            <a:r>
              <a:rPr lang="ru-RU" sz="2300" b="1" dirty="0" err="1">
                <a:solidFill>
                  <a:srgbClr val="B0283A"/>
                </a:solidFill>
                <a:latin typeface="Segoe UI" panose="020B0502040204020203" pitchFamily="34" charset="0"/>
              </a:rPr>
              <a:t>Кайнарджийский</a:t>
            </a:r>
            <a:r>
              <a:rPr lang="ru-RU" sz="2300" b="1" dirty="0">
                <a:solidFill>
                  <a:srgbClr val="B0283A"/>
                </a:solidFill>
                <a:latin typeface="Segoe UI" panose="020B0502040204020203" pitchFamily="34" charset="0"/>
              </a:rPr>
              <a:t> мир:</a:t>
            </a:r>
          </a:p>
        </p:txBody>
      </p:sp>
      <p:sp>
        <p:nvSpPr>
          <p:cNvPr id="9" name="Treaty terms">
            <a:extLst>
              <a:ext uri="{FF2B5EF4-FFF2-40B4-BE49-F238E27FC236}">
                <a16:creationId xmlns:a16="http://schemas.microsoft.com/office/drawing/2014/main" id="{272702B2-7060-2BC0-6E0A-A3C5057FB35B}"/>
              </a:ext>
            </a:extLst>
          </p:cNvPr>
          <p:cNvSpPr txBox="1"/>
          <p:nvPr/>
        </p:nvSpPr>
        <p:spPr>
          <a:xfrm>
            <a:off x="508000" y="2352040"/>
            <a:ext cx="5207000" cy="2072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400"/>
              </a:spcAft>
              <a:buClr>
                <a:srgbClr val="2E5E8E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100" dirty="0">
                <a:solidFill>
                  <a:srgbClr val="23262D"/>
                </a:solidFill>
                <a:latin typeface="Segoe UI" panose="020B0502040204020203" pitchFamily="34" charset="0"/>
              </a:rPr>
              <a:t>Крым стал независимым от турок.</a:t>
            </a:r>
          </a:p>
          <a:p>
            <a:pPr marL="304800" indent="-304800">
              <a:spcAft>
                <a:spcPts val="400"/>
              </a:spcAft>
              <a:buClr>
                <a:srgbClr val="2E5E8E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100" dirty="0">
                <a:solidFill>
                  <a:srgbClr val="23262D"/>
                </a:solidFill>
                <a:latin typeface="Segoe UI" panose="020B0502040204020203" pitchFamily="34" charset="0"/>
              </a:rPr>
              <a:t>Присоединили г. Керчь, крепость </a:t>
            </a:r>
            <a:r>
              <a:rPr lang="ru-RU" sz="2100" dirty="0" err="1">
                <a:solidFill>
                  <a:srgbClr val="23262D"/>
                </a:solidFill>
                <a:latin typeface="Segoe UI" panose="020B0502040204020203" pitchFamily="34" charset="0"/>
              </a:rPr>
              <a:t>Еникале</a:t>
            </a:r>
            <a:r>
              <a:rPr lang="ru-RU" sz="2100" dirty="0">
                <a:solidFill>
                  <a:srgbClr val="23262D"/>
                </a:solidFill>
                <a:latin typeface="Segoe UI" panose="020B0502040204020203" pitchFamily="34" charset="0"/>
              </a:rPr>
              <a:t>.</a:t>
            </a:r>
          </a:p>
          <a:p>
            <a:pPr marL="304800" indent="-304800">
              <a:spcAft>
                <a:spcPts val="400"/>
              </a:spcAft>
              <a:buClr>
                <a:srgbClr val="2E5E8E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100" dirty="0">
                <a:solidFill>
                  <a:srgbClr val="23262D"/>
                </a:solidFill>
                <a:latin typeface="Segoe UI" panose="020B0502040204020203" pitchFamily="34" charset="0"/>
              </a:rPr>
              <a:t>Получили право на флот в Черном море.</a:t>
            </a:r>
          </a:p>
          <a:p>
            <a:pPr marL="304800" indent="-304800">
              <a:spcAft>
                <a:spcPts val="400"/>
              </a:spcAft>
              <a:buClr>
                <a:srgbClr val="2E5E8E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100" dirty="0">
                <a:solidFill>
                  <a:srgbClr val="23262D"/>
                </a:solidFill>
                <a:latin typeface="Segoe UI" panose="020B0502040204020203" pitchFamily="34" charset="0"/>
              </a:rPr>
              <a:t>Контрибуция со стороны Турции.</a:t>
            </a:r>
          </a:p>
        </p:txBody>
      </p:sp>
      <p:sp>
        <p:nvSpPr>
          <p:cNvPr id="10" name="Lesson card">
            <a:extLst>
              <a:ext uri="{FF2B5EF4-FFF2-40B4-BE49-F238E27FC236}">
                <a16:creationId xmlns:a16="http://schemas.microsoft.com/office/drawing/2014/main" id="{E8DD3F43-1C76-3437-0797-FC20563E8E2E}"/>
              </a:ext>
            </a:extLst>
          </p:cNvPr>
          <p:cNvSpPr/>
          <p:nvPr/>
        </p:nvSpPr>
        <p:spPr>
          <a:xfrm>
            <a:off x="508000" y="4602480"/>
            <a:ext cx="5207000" cy="894080"/>
          </a:xfrm>
          <a:prstGeom prst="roundRect">
            <a:avLst>
              <a:gd name="adj" fmla="val 6000"/>
            </a:avLst>
          </a:prstGeom>
          <a:solidFill>
            <a:srgbClr val="F7E1E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Lesson">
            <a:extLst>
              <a:ext uri="{FF2B5EF4-FFF2-40B4-BE49-F238E27FC236}">
                <a16:creationId xmlns:a16="http://schemas.microsoft.com/office/drawing/2014/main" id="{73A46A8A-F8C7-8B57-1BDA-7601959A355E}"/>
              </a:ext>
            </a:extLst>
          </p:cNvPr>
          <p:cNvSpPr txBox="1"/>
          <p:nvPr/>
        </p:nvSpPr>
        <p:spPr>
          <a:xfrm>
            <a:off x="736600" y="4729480"/>
            <a:ext cx="4826000" cy="640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23262D"/>
                </a:solidFill>
                <a:latin typeface="Segoe UI" panose="020B0502040204020203" pitchFamily="34" charset="0"/>
              </a:rPr>
              <a:t>Поражение в войне показало </a:t>
            </a:r>
            <a:r>
              <a:rPr lang="ru-RU" sz="2100" b="1" dirty="0">
                <a:solidFill>
                  <a:srgbClr val="B0283A"/>
                </a:solidFill>
                <a:latin typeface="Segoe UI" panose="020B0502040204020203" pitchFamily="34" charset="0"/>
              </a:rPr>
              <a:t>необходимость реформ.</a:t>
            </a:r>
          </a:p>
        </p:txBody>
      </p:sp>
      <p:sp>
        <p:nvSpPr>
          <p:cNvPr id="12" name="Lesson bar">
            <a:extLst>
              <a:ext uri="{FF2B5EF4-FFF2-40B4-BE49-F238E27FC236}">
                <a16:creationId xmlns:a16="http://schemas.microsoft.com/office/drawing/2014/main" id="{128E0925-4506-68AC-EAF9-491165BEF863}"/>
              </a:ext>
            </a:extLst>
          </p:cNvPr>
          <p:cNvSpPr/>
          <p:nvPr/>
        </p:nvSpPr>
        <p:spPr>
          <a:xfrm>
            <a:off x="609600" y="4729480"/>
            <a:ext cx="50800" cy="640080"/>
          </a:xfrm>
          <a:prstGeom prst="rect">
            <a:avLst/>
          </a:prstGeom>
          <a:solidFill>
            <a:srgbClr val="B028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F54401D2-BF30-CD9F-3897-40EF541243F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2667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rms title">
            <a:extLst>
              <a:ext uri="{FF2B5EF4-FFF2-40B4-BE49-F238E27FC236}">
                <a16:creationId xmlns:a16="http://schemas.microsoft.com/office/drawing/2014/main" id="{2CA6E790-8973-2EF4-71BB-F0CF4CDD6B55}"/>
              </a:ext>
            </a:extLst>
          </p:cNvPr>
          <p:cNvSpPr txBox="1"/>
          <p:nvPr/>
        </p:nvSpPr>
        <p:spPr>
          <a:xfrm>
            <a:off x="609600" y="431800"/>
            <a:ext cx="10972800" cy="609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4000" dirty="0">
                <a:solidFill>
                  <a:srgbClr val="23262D"/>
                </a:solidFill>
                <a:latin typeface="Palatino Linotype" panose="02040502050505030304" pitchFamily="18" charset="0"/>
              </a:rPr>
              <a:t>Термины</a:t>
            </a:r>
          </a:p>
        </p:txBody>
      </p:sp>
      <p:cxnSp>
        <p:nvCxnSpPr>
          <p:cNvPr id="4" name="Band rule">
            <a:extLst>
              <a:ext uri="{FF2B5EF4-FFF2-40B4-BE49-F238E27FC236}">
                <a16:creationId xmlns:a16="http://schemas.microsoft.com/office/drawing/2014/main" id="{888AF38A-1C24-8C9D-7EAE-50DC86C36952}"/>
              </a:ext>
            </a:extLst>
          </p:cNvPr>
          <p:cNvCxnSpPr/>
          <p:nvPr/>
        </p:nvCxnSpPr>
        <p:spPr>
          <a:xfrm>
            <a:off x="4191000" y="1173480"/>
            <a:ext cx="3810000" cy="0"/>
          </a:xfrm>
          <a:prstGeom prst="line">
            <a:avLst/>
          </a:prstGeom>
          <a:ln w="7620">
            <a:solidFill>
              <a:srgbClr val="B58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Band rule">
            <a:extLst>
              <a:ext uri="{FF2B5EF4-FFF2-40B4-BE49-F238E27FC236}">
                <a16:creationId xmlns:a16="http://schemas.microsoft.com/office/drawing/2014/main" id="{09159954-DD2D-8C63-8BFF-097B3E3028EB}"/>
              </a:ext>
            </a:extLst>
          </p:cNvPr>
          <p:cNvCxnSpPr/>
          <p:nvPr/>
        </p:nvCxnSpPr>
        <p:spPr>
          <a:xfrm>
            <a:off x="4191000" y="1366520"/>
            <a:ext cx="3810000" cy="0"/>
          </a:xfrm>
          <a:prstGeom prst="line">
            <a:avLst/>
          </a:prstGeom>
          <a:ln w="7620">
            <a:solidFill>
              <a:srgbClr val="B58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" name="Star">
            <a:extLst>
              <a:ext uri="{FF2B5EF4-FFF2-40B4-BE49-F238E27FC236}">
                <a16:creationId xmlns:a16="http://schemas.microsoft.com/office/drawing/2014/main" id="{42A2BF00-4C4F-B6E3-D4F2-5F712B2A1557}"/>
              </a:ext>
            </a:extLst>
          </p:cNvPr>
          <p:cNvGrpSpPr/>
          <p:nvPr/>
        </p:nvGrpSpPr>
        <p:grpSpPr>
          <a:xfrm>
            <a:off x="4262120" y="1219200"/>
            <a:ext cx="101600" cy="101600"/>
            <a:chOff x="4262120" y="1219200"/>
            <a:chExt cx="101600" cy="101600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ECA9F6A1-6BA9-9A04-9EA4-C9C801DF6CB1}"/>
                </a:ext>
              </a:extLst>
            </p:cNvPr>
            <p:cNvSpPr/>
            <p:nvPr/>
          </p:nvSpPr>
          <p:spPr>
            <a:xfrm>
              <a:off x="4262120" y="121920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DB26B273-0D9A-7C59-B981-B7CFB3A2B9FB}"/>
                </a:ext>
              </a:extLst>
            </p:cNvPr>
            <p:cNvSpPr/>
            <p:nvPr/>
          </p:nvSpPr>
          <p:spPr>
            <a:xfrm rot="2700000">
              <a:off x="4262120" y="121920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12CE8AC6-1BE5-3348-39CC-B631ADA53213}"/>
                </a:ext>
              </a:extLst>
            </p:cNvPr>
            <p:cNvSpPr/>
            <p:nvPr/>
          </p:nvSpPr>
          <p:spPr>
            <a:xfrm>
              <a:off x="4294632" y="125171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3" name="Star">
            <a:extLst>
              <a:ext uri="{FF2B5EF4-FFF2-40B4-BE49-F238E27FC236}">
                <a16:creationId xmlns:a16="http://schemas.microsoft.com/office/drawing/2014/main" id="{5099920C-8EC4-B8A9-15B8-3288D746917A}"/>
              </a:ext>
            </a:extLst>
          </p:cNvPr>
          <p:cNvGrpSpPr/>
          <p:nvPr/>
        </p:nvGrpSpPr>
        <p:grpSpPr>
          <a:xfrm>
            <a:off x="4505960" y="1219200"/>
            <a:ext cx="101600" cy="101600"/>
            <a:chOff x="4505960" y="1219200"/>
            <a:chExt cx="101600" cy="101600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B27641CE-B1EB-7842-883C-EB470B09ACA7}"/>
                </a:ext>
              </a:extLst>
            </p:cNvPr>
            <p:cNvSpPr/>
            <p:nvPr/>
          </p:nvSpPr>
          <p:spPr>
            <a:xfrm>
              <a:off x="4505960" y="121920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E6C192C1-0D32-BEB7-137A-B4B848C94777}"/>
                </a:ext>
              </a:extLst>
            </p:cNvPr>
            <p:cNvSpPr/>
            <p:nvPr/>
          </p:nvSpPr>
          <p:spPr>
            <a:xfrm rot="2700000">
              <a:off x="4505960" y="121920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133E5DE3-ADBE-A19E-6699-15B26B70326F}"/>
                </a:ext>
              </a:extLst>
            </p:cNvPr>
            <p:cNvSpPr/>
            <p:nvPr/>
          </p:nvSpPr>
          <p:spPr>
            <a:xfrm>
              <a:off x="4538472" y="125171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7" name="Star">
            <a:extLst>
              <a:ext uri="{FF2B5EF4-FFF2-40B4-BE49-F238E27FC236}">
                <a16:creationId xmlns:a16="http://schemas.microsoft.com/office/drawing/2014/main" id="{72080789-E065-53A7-DE5F-8345FD2BC71A}"/>
              </a:ext>
            </a:extLst>
          </p:cNvPr>
          <p:cNvGrpSpPr/>
          <p:nvPr/>
        </p:nvGrpSpPr>
        <p:grpSpPr>
          <a:xfrm>
            <a:off x="4749800" y="1219200"/>
            <a:ext cx="101600" cy="101600"/>
            <a:chOff x="4749800" y="1219200"/>
            <a:chExt cx="101600" cy="101600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7DDC0040-C753-DCE9-30F0-8578837EC88B}"/>
                </a:ext>
              </a:extLst>
            </p:cNvPr>
            <p:cNvSpPr/>
            <p:nvPr/>
          </p:nvSpPr>
          <p:spPr>
            <a:xfrm>
              <a:off x="4749800" y="121920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5D1AEE2A-D2A0-CA48-4F38-E7F612F21617}"/>
                </a:ext>
              </a:extLst>
            </p:cNvPr>
            <p:cNvSpPr/>
            <p:nvPr/>
          </p:nvSpPr>
          <p:spPr>
            <a:xfrm rot="2700000">
              <a:off x="4749800" y="121920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1BD29226-FAB7-06F2-722C-81DFEF4604F5}"/>
                </a:ext>
              </a:extLst>
            </p:cNvPr>
            <p:cNvSpPr/>
            <p:nvPr/>
          </p:nvSpPr>
          <p:spPr>
            <a:xfrm>
              <a:off x="4782312" y="125171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Star">
            <a:extLst>
              <a:ext uri="{FF2B5EF4-FFF2-40B4-BE49-F238E27FC236}">
                <a16:creationId xmlns:a16="http://schemas.microsoft.com/office/drawing/2014/main" id="{1F3E4B23-4E70-E4E3-B168-068FACBDBBC7}"/>
              </a:ext>
            </a:extLst>
          </p:cNvPr>
          <p:cNvGrpSpPr/>
          <p:nvPr/>
        </p:nvGrpSpPr>
        <p:grpSpPr>
          <a:xfrm>
            <a:off x="4993640" y="1219200"/>
            <a:ext cx="101600" cy="101600"/>
            <a:chOff x="4993640" y="1219200"/>
            <a:chExt cx="101600" cy="101600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30CD2EFD-D972-8FB5-1A3E-B732B55170E3}"/>
                </a:ext>
              </a:extLst>
            </p:cNvPr>
            <p:cNvSpPr/>
            <p:nvPr/>
          </p:nvSpPr>
          <p:spPr>
            <a:xfrm>
              <a:off x="4993640" y="121920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913858D9-92D0-3574-3A1A-9F46DD1AABC0}"/>
                </a:ext>
              </a:extLst>
            </p:cNvPr>
            <p:cNvSpPr/>
            <p:nvPr/>
          </p:nvSpPr>
          <p:spPr>
            <a:xfrm rot="2700000">
              <a:off x="4993640" y="121920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34EEB8A4-292F-8593-0C91-4E8A38F38B63}"/>
                </a:ext>
              </a:extLst>
            </p:cNvPr>
            <p:cNvSpPr/>
            <p:nvPr/>
          </p:nvSpPr>
          <p:spPr>
            <a:xfrm>
              <a:off x="5026152" y="125171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5" name="Star">
            <a:extLst>
              <a:ext uri="{FF2B5EF4-FFF2-40B4-BE49-F238E27FC236}">
                <a16:creationId xmlns:a16="http://schemas.microsoft.com/office/drawing/2014/main" id="{954015D8-F7C4-2717-DC33-88EAA88A1585}"/>
              </a:ext>
            </a:extLst>
          </p:cNvPr>
          <p:cNvGrpSpPr/>
          <p:nvPr/>
        </p:nvGrpSpPr>
        <p:grpSpPr>
          <a:xfrm>
            <a:off x="5237480" y="1219200"/>
            <a:ext cx="101600" cy="101600"/>
            <a:chOff x="5237480" y="1219200"/>
            <a:chExt cx="101600" cy="101600"/>
          </a:xfrm>
        </p:grpSpPr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096E53B7-473C-1958-3AF6-D24640C429E3}"/>
                </a:ext>
              </a:extLst>
            </p:cNvPr>
            <p:cNvSpPr/>
            <p:nvPr/>
          </p:nvSpPr>
          <p:spPr>
            <a:xfrm>
              <a:off x="5237480" y="121920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77CB968A-B666-0EE9-443F-B4F533421678}"/>
                </a:ext>
              </a:extLst>
            </p:cNvPr>
            <p:cNvSpPr/>
            <p:nvPr/>
          </p:nvSpPr>
          <p:spPr>
            <a:xfrm rot="2700000">
              <a:off x="5237480" y="121920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3B8D28ED-ACC2-D31C-A8CC-365F5A334D0C}"/>
                </a:ext>
              </a:extLst>
            </p:cNvPr>
            <p:cNvSpPr/>
            <p:nvPr/>
          </p:nvSpPr>
          <p:spPr>
            <a:xfrm>
              <a:off x="5269992" y="125171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9" name="Star">
            <a:extLst>
              <a:ext uri="{FF2B5EF4-FFF2-40B4-BE49-F238E27FC236}">
                <a16:creationId xmlns:a16="http://schemas.microsoft.com/office/drawing/2014/main" id="{AF3353DA-2E0C-2E74-6423-C5A0030E3EA7}"/>
              </a:ext>
            </a:extLst>
          </p:cNvPr>
          <p:cNvGrpSpPr/>
          <p:nvPr/>
        </p:nvGrpSpPr>
        <p:grpSpPr>
          <a:xfrm>
            <a:off x="5481320" y="1219200"/>
            <a:ext cx="101600" cy="101600"/>
            <a:chOff x="5481320" y="1219200"/>
            <a:chExt cx="101600" cy="101600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411F98AF-4D51-1E77-F683-F60C7C3AA204}"/>
                </a:ext>
              </a:extLst>
            </p:cNvPr>
            <p:cNvSpPr/>
            <p:nvPr/>
          </p:nvSpPr>
          <p:spPr>
            <a:xfrm>
              <a:off x="5481320" y="121920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6044AC4D-AEF7-100C-3A79-31BA88E8116B}"/>
                </a:ext>
              </a:extLst>
            </p:cNvPr>
            <p:cNvSpPr/>
            <p:nvPr/>
          </p:nvSpPr>
          <p:spPr>
            <a:xfrm rot="2700000">
              <a:off x="5481320" y="121920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F38CFC63-424F-F138-FA1C-45B2185BD08F}"/>
                </a:ext>
              </a:extLst>
            </p:cNvPr>
            <p:cNvSpPr/>
            <p:nvPr/>
          </p:nvSpPr>
          <p:spPr>
            <a:xfrm>
              <a:off x="5513832" y="125171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3" name="Star">
            <a:extLst>
              <a:ext uri="{FF2B5EF4-FFF2-40B4-BE49-F238E27FC236}">
                <a16:creationId xmlns:a16="http://schemas.microsoft.com/office/drawing/2014/main" id="{DDCFA943-44BB-7334-2A55-62E11B819C48}"/>
              </a:ext>
            </a:extLst>
          </p:cNvPr>
          <p:cNvGrpSpPr/>
          <p:nvPr/>
        </p:nvGrpSpPr>
        <p:grpSpPr>
          <a:xfrm>
            <a:off x="5725160" y="1219200"/>
            <a:ext cx="101600" cy="101600"/>
            <a:chOff x="5725160" y="1219200"/>
            <a:chExt cx="101600" cy="101600"/>
          </a:xfrm>
        </p:grpSpPr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2A96C55F-51CB-9CAE-68D0-65921250C3CF}"/>
                </a:ext>
              </a:extLst>
            </p:cNvPr>
            <p:cNvSpPr/>
            <p:nvPr/>
          </p:nvSpPr>
          <p:spPr>
            <a:xfrm>
              <a:off x="5725160" y="121920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71E9D59E-58F2-06D5-49AD-D6AB250CCA33}"/>
                </a:ext>
              </a:extLst>
            </p:cNvPr>
            <p:cNvSpPr/>
            <p:nvPr/>
          </p:nvSpPr>
          <p:spPr>
            <a:xfrm rot="2700000">
              <a:off x="5725160" y="121920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D42CBD56-0C06-1520-9341-26D72F308C6E}"/>
                </a:ext>
              </a:extLst>
            </p:cNvPr>
            <p:cNvSpPr/>
            <p:nvPr/>
          </p:nvSpPr>
          <p:spPr>
            <a:xfrm>
              <a:off x="5757672" y="125171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7" name="Star">
            <a:extLst>
              <a:ext uri="{FF2B5EF4-FFF2-40B4-BE49-F238E27FC236}">
                <a16:creationId xmlns:a16="http://schemas.microsoft.com/office/drawing/2014/main" id="{BA9E4031-2F9B-8494-0737-53A76EA8C502}"/>
              </a:ext>
            </a:extLst>
          </p:cNvPr>
          <p:cNvGrpSpPr/>
          <p:nvPr/>
        </p:nvGrpSpPr>
        <p:grpSpPr>
          <a:xfrm>
            <a:off x="5969000" y="1219200"/>
            <a:ext cx="101600" cy="101600"/>
            <a:chOff x="5969000" y="1219200"/>
            <a:chExt cx="101600" cy="101600"/>
          </a:xfrm>
        </p:grpSpPr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D4F7654E-BA00-7375-0E9F-E6CEC0A1BCA9}"/>
                </a:ext>
              </a:extLst>
            </p:cNvPr>
            <p:cNvSpPr/>
            <p:nvPr/>
          </p:nvSpPr>
          <p:spPr>
            <a:xfrm>
              <a:off x="5969000" y="121920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73DC6144-68F1-E141-E53B-51E561EBB75F}"/>
                </a:ext>
              </a:extLst>
            </p:cNvPr>
            <p:cNvSpPr/>
            <p:nvPr/>
          </p:nvSpPr>
          <p:spPr>
            <a:xfrm rot="2700000">
              <a:off x="5969000" y="121920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id="{3C240EF9-EE8E-3D89-4001-8FB6672EE4E8}"/>
                </a:ext>
              </a:extLst>
            </p:cNvPr>
            <p:cNvSpPr/>
            <p:nvPr/>
          </p:nvSpPr>
          <p:spPr>
            <a:xfrm>
              <a:off x="6001512" y="125171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1" name="Star">
            <a:extLst>
              <a:ext uri="{FF2B5EF4-FFF2-40B4-BE49-F238E27FC236}">
                <a16:creationId xmlns:a16="http://schemas.microsoft.com/office/drawing/2014/main" id="{5378BAB7-7CDD-EBF4-D86F-E06B309D0377}"/>
              </a:ext>
            </a:extLst>
          </p:cNvPr>
          <p:cNvGrpSpPr/>
          <p:nvPr/>
        </p:nvGrpSpPr>
        <p:grpSpPr>
          <a:xfrm>
            <a:off x="6212840" y="1219200"/>
            <a:ext cx="101600" cy="101600"/>
            <a:chOff x="6212840" y="1219200"/>
            <a:chExt cx="101600" cy="101600"/>
          </a:xfrm>
        </p:grpSpPr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81E5D9CD-C377-35D6-07F8-12D384CF2C85}"/>
                </a:ext>
              </a:extLst>
            </p:cNvPr>
            <p:cNvSpPr/>
            <p:nvPr/>
          </p:nvSpPr>
          <p:spPr>
            <a:xfrm>
              <a:off x="6212840" y="121920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AD674AB8-F657-6D32-EE50-497F79098FB9}"/>
                </a:ext>
              </a:extLst>
            </p:cNvPr>
            <p:cNvSpPr/>
            <p:nvPr/>
          </p:nvSpPr>
          <p:spPr>
            <a:xfrm rot="2700000">
              <a:off x="6212840" y="121920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Овал 39">
              <a:extLst>
                <a:ext uri="{FF2B5EF4-FFF2-40B4-BE49-F238E27FC236}">
                  <a16:creationId xmlns:a16="http://schemas.microsoft.com/office/drawing/2014/main" id="{32659730-FF63-4F40-7F88-ECDBE4E90295}"/>
                </a:ext>
              </a:extLst>
            </p:cNvPr>
            <p:cNvSpPr/>
            <p:nvPr/>
          </p:nvSpPr>
          <p:spPr>
            <a:xfrm>
              <a:off x="6245352" y="125171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5" name="Star">
            <a:extLst>
              <a:ext uri="{FF2B5EF4-FFF2-40B4-BE49-F238E27FC236}">
                <a16:creationId xmlns:a16="http://schemas.microsoft.com/office/drawing/2014/main" id="{C2E9B6DD-C5E4-3FC3-C7AC-E1413320996D}"/>
              </a:ext>
            </a:extLst>
          </p:cNvPr>
          <p:cNvGrpSpPr/>
          <p:nvPr/>
        </p:nvGrpSpPr>
        <p:grpSpPr>
          <a:xfrm>
            <a:off x="6456680" y="1219200"/>
            <a:ext cx="101600" cy="101600"/>
            <a:chOff x="6456680" y="1219200"/>
            <a:chExt cx="101600" cy="101600"/>
          </a:xfrm>
        </p:grpSpPr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8F54F8EE-D587-D95D-60F3-3CD9AE2C181E}"/>
                </a:ext>
              </a:extLst>
            </p:cNvPr>
            <p:cNvSpPr/>
            <p:nvPr/>
          </p:nvSpPr>
          <p:spPr>
            <a:xfrm>
              <a:off x="6456680" y="121920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8E2CCDEF-663D-0A30-E405-CD0AA82E0EDB}"/>
                </a:ext>
              </a:extLst>
            </p:cNvPr>
            <p:cNvSpPr/>
            <p:nvPr/>
          </p:nvSpPr>
          <p:spPr>
            <a:xfrm rot="2700000">
              <a:off x="6456680" y="121920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Овал 43">
              <a:extLst>
                <a:ext uri="{FF2B5EF4-FFF2-40B4-BE49-F238E27FC236}">
                  <a16:creationId xmlns:a16="http://schemas.microsoft.com/office/drawing/2014/main" id="{B08C78F8-50BC-4502-D715-3AE545A80856}"/>
                </a:ext>
              </a:extLst>
            </p:cNvPr>
            <p:cNvSpPr/>
            <p:nvPr/>
          </p:nvSpPr>
          <p:spPr>
            <a:xfrm>
              <a:off x="6489192" y="125171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9" name="Star">
            <a:extLst>
              <a:ext uri="{FF2B5EF4-FFF2-40B4-BE49-F238E27FC236}">
                <a16:creationId xmlns:a16="http://schemas.microsoft.com/office/drawing/2014/main" id="{7F354A78-F6B3-1742-9728-13AB61D9479C}"/>
              </a:ext>
            </a:extLst>
          </p:cNvPr>
          <p:cNvGrpSpPr/>
          <p:nvPr/>
        </p:nvGrpSpPr>
        <p:grpSpPr>
          <a:xfrm>
            <a:off x="6700520" y="1219200"/>
            <a:ext cx="101600" cy="101600"/>
            <a:chOff x="6700520" y="1219200"/>
            <a:chExt cx="101600" cy="101600"/>
          </a:xfrm>
        </p:grpSpPr>
        <p:sp>
          <p:nvSpPr>
            <p:cNvPr id="46" name="Прямоугольник 45">
              <a:extLst>
                <a:ext uri="{FF2B5EF4-FFF2-40B4-BE49-F238E27FC236}">
                  <a16:creationId xmlns:a16="http://schemas.microsoft.com/office/drawing/2014/main" id="{E2D286A6-6215-6A36-698B-1D276FA19733}"/>
                </a:ext>
              </a:extLst>
            </p:cNvPr>
            <p:cNvSpPr/>
            <p:nvPr/>
          </p:nvSpPr>
          <p:spPr>
            <a:xfrm>
              <a:off x="6700520" y="121920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Прямоугольник 46">
              <a:extLst>
                <a:ext uri="{FF2B5EF4-FFF2-40B4-BE49-F238E27FC236}">
                  <a16:creationId xmlns:a16="http://schemas.microsoft.com/office/drawing/2014/main" id="{19029E7A-C81C-9E9B-EF00-E105B3EFCCC3}"/>
                </a:ext>
              </a:extLst>
            </p:cNvPr>
            <p:cNvSpPr/>
            <p:nvPr/>
          </p:nvSpPr>
          <p:spPr>
            <a:xfrm rot="2700000">
              <a:off x="6700520" y="121920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Овал 47">
              <a:extLst>
                <a:ext uri="{FF2B5EF4-FFF2-40B4-BE49-F238E27FC236}">
                  <a16:creationId xmlns:a16="http://schemas.microsoft.com/office/drawing/2014/main" id="{2E6ADE3A-9CE0-9A1A-5A9C-E5FA6D17E129}"/>
                </a:ext>
              </a:extLst>
            </p:cNvPr>
            <p:cNvSpPr/>
            <p:nvPr/>
          </p:nvSpPr>
          <p:spPr>
            <a:xfrm>
              <a:off x="6733032" y="125171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3" name="Star">
            <a:extLst>
              <a:ext uri="{FF2B5EF4-FFF2-40B4-BE49-F238E27FC236}">
                <a16:creationId xmlns:a16="http://schemas.microsoft.com/office/drawing/2014/main" id="{202E512A-B6A6-7F5C-7447-97288A25974C}"/>
              </a:ext>
            </a:extLst>
          </p:cNvPr>
          <p:cNvGrpSpPr/>
          <p:nvPr/>
        </p:nvGrpSpPr>
        <p:grpSpPr>
          <a:xfrm>
            <a:off x="6944360" y="1219200"/>
            <a:ext cx="101600" cy="101600"/>
            <a:chOff x="6944360" y="1219200"/>
            <a:chExt cx="101600" cy="101600"/>
          </a:xfrm>
        </p:grpSpPr>
        <p:sp>
          <p:nvSpPr>
            <p:cNvPr id="50" name="Прямоугольник 49">
              <a:extLst>
                <a:ext uri="{FF2B5EF4-FFF2-40B4-BE49-F238E27FC236}">
                  <a16:creationId xmlns:a16="http://schemas.microsoft.com/office/drawing/2014/main" id="{DC83777E-EEDE-53C4-8AE5-00C893DA47A1}"/>
                </a:ext>
              </a:extLst>
            </p:cNvPr>
            <p:cNvSpPr/>
            <p:nvPr/>
          </p:nvSpPr>
          <p:spPr>
            <a:xfrm>
              <a:off x="6944360" y="121920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Прямоугольник 50">
              <a:extLst>
                <a:ext uri="{FF2B5EF4-FFF2-40B4-BE49-F238E27FC236}">
                  <a16:creationId xmlns:a16="http://schemas.microsoft.com/office/drawing/2014/main" id="{ACBFE653-337E-3FCD-E23A-FAA3727C1166}"/>
                </a:ext>
              </a:extLst>
            </p:cNvPr>
            <p:cNvSpPr/>
            <p:nvPr/>
          </p:nvSpPr>
          <p:spPr>
            <a:xfrm rot="2700000">
              <a:off x="6944360" y="121920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Овал 51">
              <a:extLst>
                <a:ext uri="{FF2B5EF4-FFF2-40B4-BE49-F238E27FC236}">
                  <a16:creationId xmlns:a16="http://schemas.microsoft.com/office/drawing/2014/main" id="{D543FF6A-8D6F-104E-2F69-4545A93D95FB}"/>
                </a:ext>
              </a:extLst>
            </p:cNvPr>
            <p:cNvSpPr/>
            <p:nvPr/>
          </p:nvSpPr>
          <p:spPr>
            <a:xfrm>
              <a:off x="6976872" y="125171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7" name="Star">
            <a:extLst>
              <a:ext uri="{FF2B5EF4-FFF2-40B4-BE49-F238E27FC236}">
                <a16:creationId xmlns:a16="http://schemas.microsoft.com/office/drawing/2014/main" id="{332B79E0-CE7D-F845-17C9-D02EF1EBA1FA}"/>
              </a:ext>
            </a:extLst>
          </p:cNvPr>
          <p:cNvGrpSpPr/>
          <p:nvPr/>
        </p:nvGrpSpPr>
        <p:grpSpPr>
          <a:xfrm>
            <a:off x="7188200" y="1219200"/>
            <a:ext cx="101600" cy="101600"/>
            <a:chOff x="7188200" y="1219200"/>
            <a:chExt cx="101600" cy="101600"/>
          </a:xfrm>
        </p:grpSpPr>
        <p:sp>
          <p:nvSpPr>
            <p:cNvPr id="54" name="Прямоугольник 53">
              <a:extLst>
                <a:ext uri="{FF2B5EF4-FFF2-40B4-BE49-F238E27FC236}">
                  <a16:creationId xmlns:a16="http://schemas.microsoft.com/office/drawing/2014/main" id="{549A6B7E-79AE-FF42-2272-36C1CFE0D1D3}"/>
                </a:ext>
              </a:extLst>
            </p:cNvPr>
            <p:cNvSpPr/>
            <p:nvPr/>
          </p:nvSpPr>
          <p:spPr>
            <a:xfrm>
              <a:off x="7188200" y="121920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Прямоугольник 54">
              <a:extLst>
                <a:ext uri="{FF2B5EF4-FFF2-40B4-BE49-F238E27FC236}">
                  <a16:creationId xmlns:a16="http://schemas.microsoft.com/office/drawing/2014/main" id="{06A5829D-502C-07BD-B2EE-66B8B62A2F8C}"/>
                </a:ext>
              </a:extLst>
            </p:cNvPr>
            <p:cNvSpPr/>
            <p:nvPr/>
          </p:nvSpPr>
          <p:spPr>
            <a:xfrm rot="2700000">
              <a:off x="7188200" y="121920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Овал 55">
              <a:extLst>
                <a:ext uri="{FF2B5EF4-FFF2-40B4-BE49-F238E27FC236}">
                  <a16:creationId xmlns:a16="http://schemas.microsoft.com/office/drawing/2014/main" id="{59F23E62-74ED-2EA7-658C-48B23C966B87}"/>
                </a:ext>
              </a:extLst>
            </p:cNvPr>
            <p:cNvSpPr/>
            <p:nvPr/>
          </p:nvSpPr>
          <p:spPr>
            <a:xfrm>
              <a:off x="7220712" y="125171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1" name="Star">
            <a:extLst>
              <a:ext uri="{FF2B5EF4-FFF2-40B4-BE49-F238E27FC236}">
                <a16:creationId xmlns:a16="http://schemas.microsoft.com/office/drawing/2014/main" id="{3884F972-0D6C-8F1F-9256-091F73A8DACB}"/>
              </a:ext>
            </a:extLst>
          </p:cNvPr>
          <p:cNvGrpSpPr/>
          <p:nvPr/>
        </p:nvGrpSpPr>
        <p:grpSpPr>
          <a:xfrm>
            <a:off x="7432040" y="1219200"/>
            <a:ext cx="101600" cy="101600"/>
            <a:chOff x="7432040" y="1219200"/>
            <a:chExt cx="101600" cy="101600"/>
          </a:xfrm>
        </p:grpSpPr>
        <p:sp>
          <p:nvSpPr>
            <p:cNvPr id="58" name="Прямоугольник 57">
              <a:extLst>
                <a:ext uri="{FF2B5EF4-FFF2-40B4-BE49-F238E27FC236}">
                  <a16:creationId xmlns:a16="http://schemas.microsoft.com/office/drawing/2014/main" id="{97B6BB5C-4A9B-0AE7-4D92-2C8080999C33}"/>
                </a:ext>
              </a:extLst>
            </p:cNvPr>
            <p:cNvSpPr/>
            <p:nvPr/>
          </p:nvSpPr>
          <p:spPr>
            <a:xfrm>
              <a:off x="7432040" y="121920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Прямоугольник 58">
              <a:extLst>
                <a:ext uri="{FF2B5EF4-FFF2-40B4-BE49-F238E27FC236}">
                  <a16:creationId xmlns:a16="http://schemas.microsoft.com/office/drawing/2014/main" id="{9C1E2206-9577-4A38-9E66-E9E1BC7D26C3}"/>
                </a:ext>
              </a:extLst>
            </p:cNvPr>
            <p:cNvSpPr/>
            <p:nvPr/>
          </p:nvSpPr>
          <p:spPr>
            <a:xfrm rot="2700000">
              <a:off x="7432040" y="121920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Овал 59">
              <a:extLst>
                <a:ext uri="{FF2B5EF4-FFF2-40B4-BE49-F238E27FC236}">
                  <a16:creationId xmlns:a16="http://schemas.microsoft.com/office/drawing/2014/main" id="{3D1239C2-CB25-C804-4FD4-EDD03F07EA6A}"/>
                </a:ext>
              </a:extLst>
            </p:cNvPr>
            <p:cNvSpPr/>
            <p:nvPr/>
          </p:nvSpPr>
          <p:spPr>
            <a:xfrm>
              <a:off x="7464552" y="125171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5" name="Star">
            <a:extLst>
              <a:ext uri="{FF2B5EF4-FFF2-40B4-BE49-F238E27FC236}">
                <a16:creationId xmlns:a16="http://schemas.microsoft.com/office/drawing/2014/main" id="{920AFD1B-5472-0056-266E-8577D98B7BFD}"/>
              </a:ext>
            </a:extLst>
          </p:cNvPr>
          <p:cNvGrpSpPr/>
          <p:nvPr/>
        </p:nvGrpSpPr>
        <p:grpSpPr>
          <a:xfrm>
            <a:off x="7675880" y="1219200"/>
            <a:ext cx="101600" cy="101600"/>
            <a:chOff x="7675880" y="1219200"/>
            <a:chExt cx="101600" cy="101600"/>
          </a:xfrm>
        </p:grpSpPr>
        <p:sp>
          <p:nvSpPr>
            <p:cNvPr id="62" name="Прямоугольник 61">
              <a:extLst>
                <a:ext uri="{FF2B5EF4-FFF2-40B4-BE49-F238E27FC236}">
                  <a16:creationId xmlns:a16="http://schemas.microsoft.com/office/drawing/2014/main" id="{86C22658-49F7-8FDB-592B-845D37F96B08}"/>
                </a:ext>
              </a:extLst>
            </p:cNvPr>
            <p:cNvSpPr/>
            <p:nvPr/>
          </p:nvSpPr>
          <p:spPr>
            <a:xfrm>
              <a:off x="7675880" y="121920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Прямоугольник 62">
              <a:extLst>
                <a:ext uri="{FF2B5EF4-FFF2-40B4-BE49-F238E27FC236}">
                  <a16:creationId xmlns:a16="http://schemas.microsoft.com/office/drawing/2014/main" id="{89E07A69-1152-9225-F94E-7F0FFE4D2AD7}"/>
                </a:ext>
              </a:extLst>
            </p:cNvPr>
            <p:cNvSpPr/>
            <p:nvPr/>
          </p:nvSpPr>
          <p:spPr>
            <a:xfrm rot="2700000">
              <a:off x="7675880" y="121920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Овал 63">
              <a:extLst>
                <a:ext uri="{FF2B5EF4-FFF2-40B4-BE49-F238E27FC236}">
                  <a16:creationId xmlns:a16="http://schemas.microsoft.com/office/drawing/2014/main" id="{EAB3743A-F4A3-8725-2EE0-15FB78BA4E0F}"/>
                </a:ext>
              </a:extLst>
            </p:cNvPr>
            <p:cNvSpPr/>
            <p:nvPr/>
          </p:nvSpPr>
          <p:spPr>
            <a:xfrm>
              <a:off x="7708392" y="125171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6" name="Term 1 card">
            <a:extLst>
              <a:ext uri="{FF2B5EF4-FFF2-40B4-BE49-F238E27FC236}">
                <a16:creationId xmlns:a16="http://schemas.microsoft.com/office/drawing/2014/main" id="{8AAB2E9C-CCAF-B1BF-745E-3105EA6C503D}"/>
              </a:ext>
            </a:extLst>
          </p:cNvPr>
          <p:cNvSpPr/>
          <p:nvPr/>
        </p:nvSpPr>
        <p:spPr>
          <a:xfrm>
            <a:off x="889000" y="1676400"/>
            <a:ext cx="10414000" cy="1391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7CDB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Term 1">
            <a:extLst>
              <a:ext uri="{FF2B5EF4-FFF2-40B4-BE49-F238E27FC236}">
                <a16:creationId xmlns:a16="http://schemas.microsoft.com/office/drawing/2014/main" id="{B6CF065A-D936-3C53-BE96-03D1EB116257}"/>
              </a:ext>
            </a:extLst>
          </p:cNvPr>
          <p:cNvSpPr txBox="1"/>
          <p:nvPr/>
        </p:nvSpPr>
        <p:spPr>
          <a:xfrm>
            <a:off x="1244600" y="1930400"/>
            <a:ext cx="9779000" cy="8839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3200" dirty="0">
                <a:solidFill>
                  <a:srgbClr val="B0283A"/>
                </a:solidFill>
                <a:latin typeface="True"/>
              </a:rPr>
              <a:t>Контрибуция</a:t>
            </a:r>
            <a:r>
              <a:rPr lang="ru-RU" sz="2600" dirty="0">
                <a:solidFill>
                  <a:srgbClr val="23262D"/>
                </a:solidFill>
                <a:latin typeface="Segoe UI" panose="020B0502040204020203" pitchFamily="34" charset="0"/>
              </a:rPr>
              <a:t> - платежи, налагаемые на проигравшее государство в пользу государства-победителя.</a:t>
            </a:r>
          </a:p>
        </p:txBody>
      </p:sp>
      <p:sp>
        <p:nvSpPr>
          <p:cNvPr id="68" name="Term 1 bar">
            <a:extLst>
              <a:ext uri="{FF2B5EF4-FFF2-40B4-BE49-F238E27FC236}">
                <a16:creationId xmlns:a16="http://schemas.microsoft.com/office/drawing/2014/main" id="{32BDC327-FFD5-4361-7EEF-46E5D91C1464}"/>
              </a:ext>
            </a:extLst>
          </p:cNvPr>
          <p:cNvSpPr/>
          <p:nvPr/>
        </p:nvSpPr>
        <p:spPr>
          <a:xfrm>
            <a:off x="990600" y="1803400"/>
            <a:ext cx="50800" cy="1137920"/>
          </a:xfrm>
          <a:prstGeom prst="rect">
            <a:avLst/>
          </a:prstGeom>
          <a:solidFill>
            <a:srgbClr val="B028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Term 2 card">
            <a:extLst>
              <a:ext uri="{FF2B5EF4-FFF2-40B4-BE49-F238E27FC236}">
                <a16:creationId xmlns:a16="http://schemas.microsoft.com/office/drawing/2014/main" id="{ACA5F4ED-906D-819B-5BB3-3B966FD80438}"/>
              </a:ext>
            </a:extLst>
          </p:cNvPr>
          <p:cNvSpPr/>
          <p:nvPr/>
        </p:nvSpPr>
        <p:spPr>
          <a:xfrm>
            <a:off x="889000" y="3449320"/>
            <a:ext cx="10414000" cy="218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7CDB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Term 2">
            <a:extLst>
              <a:ext uri="{FF2B5EF4-FFF2-40B4-BE49-F238E27FC236}">
                <a16:creationId xmlns:a16="http://schemas.microsoft.com/office/drawing/2014/main" id="{72DB40E8-5F68-68CD-652B-5D11ADC2D78B}"/>
              </a:ext>
            </a:extLst>
          </p:cNvPr>
          <p:cNvSpPr txBox="1"/>
          <p:nvPr/>
        </p:nvSpPr>
        <p:spPr>
          <a:xfrm>
            <a:off x="1244600" y="3703320"/>
            <a:ext cx="9779000" cy="1676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3200" dirty="0">
                <a:solidFill>
                  <a:srgbClr val="1F4E9C"/>
                </a:solidFill>
                <a:latin typeface="Palatino Linotype" panose="02040502050505030304" pitchFamily="18" charset="0"/>
              </a:rPr>
              <a:t>Протекторат</a:t>
            </a:r>
            <a:r>
              <a:rPr lang="ru-RU" sz="2600" dirty="0">
                <a:solidFill>
                  <a:srgbClr val="23262D"/>
                </a:solidFill>
                <a:latin typeface="Segoe UI" panose="020B0502040204020203" pitchFamily="34" charset="0"/>
              </a:rPr>
              <a:t> </a:t>
            </a:r>
            <a:r>
              <a:rPr lang="ru-RU" sz="2600" i="1" dirty="0">
                <a:solidFill>
                  <a:srgbClr val="4D5261"/>
                </a:solidFill>
                <a:latin typeface="Segoe UI" panose="020B0502040204020203" pitchFamily="34" charset="0"/>
              </a:rPr>
              <a:t>(лат. </a:t>
            </a:r>
            <a:r>
              <a:rPr lang="ru-RU" sz="2600" i="1" dirty="0" err="1">
                <a:solidFill>
                  <a:srgbClr val="4D5261"/>
                </a:solidFill>
                <a:latin typeface="Segoe UI" panose="020B0502040204020203" pitchFamily="34" charset="0"/>
              </a:rPr>
              <a:t>protector</a:t>
            </a:r>
            <a:r>
              <a:rPr lang="ru-RU" sz="2600" i="1" dirty="0">
                <a:solidFill>
                  <a:srgbClr val="4D5261"/>
                </a:solidFill>
                <a:latin typeface="Segoe UI" panose="020B0502040204020203" pitchFamily="34" charset="0"/>
              </a:rPr>
              <a:t> - покровитель)</a:t>
            </a:r>
            <a:r>
              <a:rPr lang="ru-RU" sz="2600" dirty="0">
                <a:solidFill>
                  <a:srgbClr val="23262D"/>
                </a:solidFill>
                <a:latin typeface="Segoe UI" panose="020B0502040204020203" pitchFamily="34" charset="0"/>
              </a:rPr>
              <a:t> - форма межгосударственных отношений, при которой одно государство находится под защитой (в первую очередь, военной) другого государства.</a:t>
            </a:r>
          </a:p>
        </p:txBody>
      </p:sp>
      <p:sp>
        <p:nvSpPr>
          <p:cNvPr id="71" name="Term 2 bar">
            <a:extLst>
              <a:ext uri="{FF2B5EF4-FFF2-40B4-BE49-F238E27FC236}">
                <a16:creationId xmlns:a16="http://schemas.microsoft.com/office/drawing/2014/main" id="{75155198-1727-1CCE-09E1-63E321EE3C79}"/>
              </a:ext>
            </a:extLst>
          </p:cNvPr>
          <p:cNvSpPr/>
          <p:nvPr/>
        </p:nvSpPr>
        <p:spPr>
          <a:xfrm>
            <a:off x="990600" y="3576320"/>
            <a:ext cx="50800" cy="1930400"/>
          </a:xfrm>
          <a:prstGeom prst="rect">
            <a:avLst/>
          </a:prstGeom>
          <a:solidFill>
            <a:srgbClr val="1F4E9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Signature 100ballnik.com">
            <a:extLst>
              <a:ext uri="{FF2B5EF4-FFF2-40B4-BE49-F238E27FC236}">
                <a16:creationId xmlns:a16="http://schemas.microsoft.com/office/drawing/2014/main" id="{FF6E1C89-4DDE-283E-B59E-3CCE3BB5D8C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8189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lim III" descr="К. Капыдаглы. Султан Селим III, ок. 1803 г. Музей Топкапы">
            <a:extLst>
              <a:ext uri="{FF2B5EF4-FFF2-40B4-BE49-F238E27FC236}">
                <a16:creationId xmlns:a16="http://schemas.microsoft.com/office/drawing/2014/main" id="{D1F31AD6-CFA9-AE08-BE9D-A5667624326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889000"/>
            <a:ext cx="3429000" cy="4572000"/>
          </a:xfrm>
          <a:prstGeom prst="ellipse">
            <a:avLst/>
          </a:prstGeom>
          <a:ln w="15875">
            <a:solidFill>
              <a:srgbClr val="B0283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Selim III ring">
            <a:extLst>
              <a:ext uri="{FF2B5EF4-FFF2-40B4-BE49-F238E27FC236}">
                <a16:creationId xmlns:a16="http://schemas.microsoft.com/office/drawing/2014/main" id="{E9E2A304-2F7F-2D24-68D0-57CC79FF429D}"/>
              </a:ext>
            </a:extLst>
          </p:cNvPr>
          <p:cNvSpPr/>
          <p:nvPr/>
        </p:nvSpPr>
        <p:spPr>
          <a:xfrm>
            <a:off x="609600" y="787400"/>
            <a:ext cx="3632200" cy="4775200"/>
          </a:xfrm>
          <a:prstGeom prst="ellipse">
            <a:avLst/>
          </a:prstGeom>
          <a:noFill/>
          <a:ln w="9525" cap="flat" cmpd="sng" algn="ctr">
            <a:solidFill>
              <a:srgbClr val="B0283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Band rule">
            <a:extLst>
              <a:ext uri="{FF2B5EF4-FFF2-40B4-BE49-F238E27FC236}">
                <a16:creationId xmlns:a16="http://schemas.microsoft.com/office/drawing/2014/main" id="{9750C473-6647-9AD4-7E50-362536E89E89}"/>
              </a:ext>
            </a:extLst>
          </p:cNvPr>
          <p:cNvCxnSpPr/>
          <p:nvPr/>
        </p:nvCxnSpPr>
        <p:spPr>
          <a:xfrm>
            <a:off x="889000" y="5872480"/>
            <a:ext cx="3073400" cy="0"/>
          </a:xfrm>
          <a:prstGeom prst="line">
            <a:avLst/>
          </a:prstGeom>
          <a:ln w="7620">
            <a:solidFill>
              <a:srgbClr val="B58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Band rule">
            <a:extLst>
              <a:ext uri="{FF2B5EF4-FFF2-40B4-BE49-F238E27FC236}">
                <a16:creationId xmlns:a16="http://schemas.microsoft.com/office/drawing/2014/main" id="{9420FB04-00CC-E612-2E61-EFC6744C7A99}"/>
              </a:ext>
            </a:extLst>
          </p:cNvPr>
          <p:cNvCxnSpPr/>
          <p:nvPr/>
        </p:nvCxnSpPr>
        <p:spPr>
          <a:xfrm>
            <a:off x="889000" y="6065520"/>
            <a:ext cx="3073400" cy="0"/>
          </a:xfrm>
          <a:prstGeom prst="line">
            <a:avLst/>
          </a:prstGeom>
          <a:ln w="7620">
            <a:solidFill>
              <a:srgbClr val="B58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Star">
            <a:extLst>
              <a:ext uri="{FF2B5EF4-FFF2-40B4-BE49-F238E27FC236}">
                <a16:creationId xmlns:a16="http://schemas.microsoft.com/office/drawing/2014/main" id="{5CB08E23-EED8-5C57-0867-35DC7B43078C}"/>
              </a:ext>
            </a:extLst>
          </p:cNvPr>
          <p:cNvGrpSpPr/>
          <p:nvPr/>
        </p:nvGrpSpPr>
        <p:grpSpPr>
          <a:xfrm>
            <a:off x="960120" y="5918200"/>
            <a:ext cx="101600" cy="101600"/>
            <a:chOff x="960120" y="5918200"/>
            <a:chExt cx="101600" cy="101600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0D9E9236-183D-7495-5547-C52527386077}"/>
                </a:ext>
              </a:extLst>
            </p:cNvPr>
            <p:cNvSpPr/>
            <p:nvPr/>
          </p:nvSpPr>
          <p:spPr>
            <a:xfrm>
              <a:off x="960120" y="591820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955BE828-BBAB-F18D-0EB1-E4DA5C7419B9}"/>
                </a:ext>
              </a:extLst>
            </p:cNvPr>
            <p:cNvSpPr/>
            <p:nvPr/>
          </p:nvSpPr>
          <p:spPr>
            <a:xfrm rot="2700000">
              <a:off x="960120" y="591820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9380F55B-E006-1B52-CB8F-AB495EBF9D6F}"/>
                </a:ext>
              </a:extLst>
            </p:cNvPr>
            <p:cNvSpPr/>
            <p:nvPr/>
          </p:nvSpPr>
          <p:spPr>
            <a:xfrm>
              <a:off x="992632" y="595071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Star">
            <a:extLst>
              <a:ext uri="{FF2B5EF4-FFF2-40B4-BE49-F238E27FC236}">
                <a16:creationId xmlns:a16="http://schemas.microsoft.com/office/drawing/2014/main" id="{9A8BACDD-6C47-7B0A-2CC7-83B770113DFC}"/>
              </a:ext>
            </a:extLst>
          </p:cNvPr>
          <p:cNvGrpSpPr/>
          <p:nvPr/>
        </p:nvGrpSpPr>
        <p:grpSpPr>
          <a:xfrm>
            <a:off x="1203960" y="5918200"/>
            <a:ext cx="101600" cy="101600"/>
            <a:chOff x="1203960" y="5918200"/>
            <a:chExt cx="101600" cy="101600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FFD470CA-4AFB-9FE8-DCC5-EE0A35AE34EA}"/>
                </a:ext>
              </a:extLst>
            </p:cNvPr>
            <p:cNvSpPr/>
            <p:nvPr/>
          </p:nvSpPr>
          <p:spPr>
            <a:xfrm>
              <a:off x="1203960" y="591820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83C4CFE0-7B82-809E-7964-899F7F3582C7}"/>
                </a:ext>
              </a:extLst>
            </p:cNvPr>
            <p:cNvSpPr/>
            <p:nvPr/>
          </p:nvSpPr>
          <p:spPr>
            <a:xfrm rot="2700000">
              <a:off x="1203960" y="591820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C840B581-AE5F-0096-93C3-AD35732AF423}"/>
                </a:ext>
              </a:extLst>
            </p:cNvPr>
            <p:cNvSpPr/>
            <p:nvPr/>
          </p:nvSpPr>
          <p:spPr>
            <a:xfrm>
              <a:off x="1236472" y="595071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9" name="Star">
            <a:extLst>
              <a:ext uri="{FF2B5EF4-FFF2-40B4-BE49-F238E27FC236}">
                <a16:creationId xmlns:a16="http://schemas.microsoft.com/office/drawing/2014/main" id="{7FF420E7-EFBB-91FC-9ACA-48E04F1EB293}"/>
              </a:ext>
            </a:extLst>
          </p:cNvPr>
          <p:cNvGrpSpPr/>
          <p:nvPr/>
        </p:nvGrpSpPr>
        <p:grpSpPr>
          <a:xfrm>
            <a:off x="1447800" y="5918200"/>
            <a:ext cx="101600" cy="101600"/>
            <a:chOff x="1447800" y="5918200"/>
            <a:chExt cx="101600" cy="101600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7AD1E394-1061-D982-B0DA-CC3893901E2F}"/>
                </a:ext>
              </a:extLst>
            </p:cNvPr>
            <p:cNvSpPr/>
            <p:nvPr/>
          </p:nvSpPr>
          <p:spPr>
            <a:xfrm>
              <a:off x="1447800" y="591820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EAFD5C8E-2F83-5123-C689-D4504A3942C1}"/>
                </a:ext>
              </a:extLst>
            </p:cNvPr>
            <p:cNvSpPr/>
            <p:nvPr/>
          </p:nvSpPr>
          <p:spPr>
            <a:xfrm rot="2700000">
              <a:off x="1447800" y="591820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E2AA072B-B1A3-CCA9-FF1E-360A742BFD54}"/>
                </a:ext>
              </a:extLst>
            </p:cNvPr>
            <p:cNvSpPr/>
            <p:nvPr/>
          </p:nvSpPr>
          <p:spPr>
            <a:xfrm>
              <a:off x="1480312" y="595071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3" name="Star">
            <a:extLst>
              <a:ext uri="{FF2B5EF4-FFF2-40B4-BE49-F238E27FC236}">
                <a16:creationId xmlns:a16="http://schemas.microsoft.com/office/drawing/2014/main" id="{991F3B81-28A6-6FAE-49ED-E341C28BC873}"/>
              </a:ext>
            </a:extLst>
          </p:cNvPr>
          <p:cNvGrpSpPr/>
          <p:nvPr/>
        </p:nvGrpSpPr>
        <p:grpSpPr>
          <a:xfrm>
            <a:off x="1691640" y="5918200"/>
            <a:ext cx="101600" cy="101600"/>
            <a:chOff x="1691640" y="5918200"/>
            <a:chExt cx="101600" cy="101600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6F899028-BC75-44AA-B2FA-98BF89D4E84B}"/>
                </a:ext>
              </a:extLst>
            </p:cNvPr>
            <p:cNvSpPr/>
            <p:nvPr/>
          </p:nvSpPr>
          <p:spPr>
            <a:xfrm>
              <a:off x="1691640" y="591820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E259B253-E9BB-5D02-4D46-0B49724A39FF}"/>
                </a:ext>
              </a:extLst>
            </p:cNvPr>
            <p:cNvSpPr/>
            <p:nvPr/>
          </p:nvSpPr>
          <p:spPr>
            <a:xfrm rot="2700000">
              <a:off x="1691640" y="591820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AFAB75F2-B366-9F8B-5BB3-2B0C84566613}"/>
                </a:ext>
              </a:extLst>
            </p:cNvPr>
            <p:cNvSpPr/>
            <p:nvPr/>
          </p:nvSpPr>
          <p:spPr>
            <a:xfrm>
              <a:off x="1724152" y="595071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7" name="Star">
            <a:extLst>
              <a:ext uri="{FF2B5EF4-FFF2-40B4-BE49-F238E27FC236}">
                <a16:creationId xmlns:a16="http://schemas.microsoft.com/office/drawing/2014/main" id="{E769E0EF-2BB6-2A0E-0C3E-97D077704CAE}"/>
              </a:ext>
            </a:extLst>
          </p:cNvPr>
          <p:cNvGrpSpPr/>
          <p:nvPr/>
        </p:nvGrpSpPr>
        <p:grpSpPr>
          <a:xfrm>
            <a:off x="1935480" y="5918200"/>
            <a:ext cx="101600" cy="101600"/>
            <a:chOff x="1935480" y="5918200"/>
            <a:chExt cx="101600" cy="101600"/>
          </a:xfrm>
        </p:grpSpPr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614E718C-95EA-317F-2A1D-B83FEEB3E2ED}"/>
                </a:ext>
              </a:extLst>
            </p:cNvPr>
            <p:cNvSpPr/>
            <p:nvPr/>
          </p:nvSpPr>
          <p:spPr>
            <a:xfrm>
              <a:off x="1935480" y="591820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D852D15A-060A-8E16-4F0C-7EF3A06E7D5F}"/>
                </a:ext>
              </a:extLst>
            </p:cNvPr>
            <p:cNvSpPr/>
            <p:nvPr/>
          </p:nvSpPr>
          <p:spPr>
            <a:xfrm rot="2700000">
              <a:off x="1935480" y="591820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C1267B0A-ED35-F0A3-7AF7-356CB6B0A25E}"/>
                </a:ext>
              </a:extLst>
            </p:cNvPr>
            <p:cNvSpPr/>
            <p:nvPr/>
          </p:nvSpPr>
          <p:spPr>
            <a:xfrm>
              <a:off x="1967992" y="595071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1" name="Star">
            <a:extLst>
              <a:ext uri="{FF2B5EF4-FFF2-40B4-BE49-F238E27FC236}">
                <a16:creationId xmlns:a16="http://schemas.microsoft.com/office/drawing/2014/main" id="{E94481E7-99AB-1043-9AF7-CE9CC3E74441}"/>
              </a:ext>
            </a:extLst>
          </p:cNvPr>
          <p:cNvGrpSpPr/>
          <p:nvPr/>
        </p:nvGrpSpPr>
        <p:grpSpPr>
          <a:xfrm>
            <a:off x="2179320" y="5918200"/>
            <a:ext cx="101600" cy="101600"/>
            <a:chOff x="2179320" y="5918200"/>
            <a:chExt cx="101600" cy="101600"/>
          </a:xfrm>
        </p:grpSpPr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28D9C2D3-E4AE-F18F-8A30-E2A6DB04800C}"/>
                </a:ext>
              </a:extLst>
            </p:cNvPr>
            <p:cNvSpPr/>
            <p:nvPr/>
          </p:nvSpPr>
          <p:spPr>
            <a:xfrm>
              <a:off x="2179320" y="591820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81567D5D-C889-AC7B-5260-CB9EFE01119D}"/>
                </a:ext>
              </a:extLst>
            </p:cNvPr>
            <p:cNvSpPr/>
            <p:nvPr/>
          </p:nvSpPr>
          <p:spPr>
            <a:xfrm rot="2700000">
              <a:off x="2179320" y="591820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5EE6E40C-F1AB-5FE7-928D-4596EFEC184A}"/>
                </a:ext>
              </a:extLst>
            </p:cNvPr>
            <p:cNvSpPr/>
            <p:nvPr/>
          </p:nvSpPr>
          <p:spPr>
            <a:xfrm>
              <a:off x="2211832" y="595071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5" name="Star">
            <a:extLst>
              <a:ext uri="{FF2B5EF4-FFF2-40B4-BE49-F238E27FC236}">
                <a16:creationId xmlns:a16="http://schemas.microsoft.com/office/drawing/2014/main" id="{514BE15D-3F88-B0AF-9C78-50220625FF0B}"/>
              </a:ext>
            </a:extLst>
          </p:cNvPr>
          <p:cNvGrpSpPr/>
          <p:nvPr/>
        </p:nvGrpSpPr>
        <p:grpSpPr>
          <a:xfrm>
            <a:off x="2423160" y="5918200"/>
            <a:ext cx="101600" cy="101600"/>
            <a:chOff x="2423160" y="5918200"/>
            <a:chExt cx="101600" cy="101600"/>
          </a:xfrm>
        </p:grpSpPr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0863EECE-BF68-BCC2-707D-BACDB7E311C7}"/>
                </a:ext>
              </a:extLst>
            </p:cNvPr>
            <p:cNvSpPr/>
            <p:nvPr/>
          </p:nvSpPr>
          <p:spPr>
            <a:xfrm>
              <a:off x="2423160" y="591820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06F91311-5A5D-C7A8-CD99-4231D86D40D3}"/>
                </a:ext>
              </a:extLst>
            </p:cNvPr>
            <p:cNvSpPr/>
            <p:nvPr/>
          </p:nvSpPr>
          <p:spPr>
            <a:xfrm rot="2700000">
              <a:off x="2423160" y="591820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8E0C6D4F-CCCC-38B7-C142-C15A17D8CBC9}"/>
                </a:ext>
              </a:extLst>
            </p:cNvPr>
            <p:cNvSpPr/>
            <p:nvPr/>
          </p:nvSpPr>
          <p:spPr>
            <a:xfrm>
              <a:off x="2455672" y="595071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9" name="Star">
            <a:extLst>
              <a:ext uri="{FF2B5EF4-FFF2-40B4-BE49-F238E27FC236}">
                <a16:creationId xmlns:a16="http://schemas.microsoft.com/office/drawing/2014/main" id="{1B12D8A2-E147-2656-A820-7A4D6138EEBE}"/>
              </a:ext>
            </a:extLst>
          </p:cNvPr>
          <p:cNvGrpSpPr/>
          <p:nvPr/>
        </p:nvGrpSpPr>
        <p:grpSpPr>
          <a:xfrm>
            <a:off x="2667000" y="5918200"/>
            <a:ext cx="101600" cy="101600"/>
            <a:chOff x="2667000" y="5918200"/>
            <a:chExt cx="101600" cy="101600"/>
          </a:xfrm>
        </p:grpSpPr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AF5DC347-7584-46ED-046E-6A7920BB6607}"/>
                </a:ext>
              </a:extLst>
            </p:cNvPr>
            <p:cNvSpPr/>
            <p:nvPr/>
          </p:nvSpPr>
          <p:spPr>
            <a:xfrm>
              <a:off x="2667000" y="591820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6B33CA59-EC3F-081F-4BAA-A1FA7575574A}"/>
                </a:ext>
              </a:extLst>
            </p:cNvPr>
            <p:cNvSpPr/>
            <p:nvPr/>
          </p:nvSpPr>
          <p:spPr>
            <a:xfrm rot="2700000">
              <a:off x="2667000" y="591820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id="{F7DBC41D-F7A2-FCD5-68C8-BBEB51D79A8E}"/>
                </a:ext>
              </a:extLst>
            </p:cNvPr>
            <p:cNvSpPr/>
            <p:nvPr/>
          </p:nvSpPr>
          <p:spPr>
            <a:xfrm>
              <a:off x="2699512" y="595071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3" name="Star">
            <a:extLst>
              <a:ext uri="{FF2B5EF4-FFF2-40B4-BE49-F238E27FC236}">
                <a16:creationId xmlns:a16="http://schemas.microsoft.com/office/drawing/2014/main" id="{312B5A9F-B4E5-32B0-EB24-D0E294540AA5}"/>
              </a:ext>
            </a:extLst>
          </p:cNvPr>
          <p:cNvGrpSpPr/>
          <p:nvPr/>
        </p:nvGrpSpPr>
        <p:grpSpPr>
          <a:xfrm>
            <a:off x="2910840" y="5918200"/>
            <a:ext cx="101600" cy="101600"/>
            <a:chOff x="2910840" y="5918200"/>
            <a:chExt cx="101600" cy="101600"/>
          </a:xfrm>
        </p:grpSpPr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B6FC298E-98E9-16B5-9404-AADE3C465491}"/>
                </a:ext>
              </a:extLst>
            </p:cNvPr>
            <p:cNvSpPr/>
            <p:nvPr/>
          </p:nvSpPr>
          <p:spPr>
            <a:xfrm>
              <a:off x="2910840" y="591820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B763B219-6FD0-47F1-4560-68EA444612AB}"/>
                </a:ext>
              </a:extLst>
            </p:cNvPr>
            <p:cNvSpPr/>
            <p:nvPr/>
          </p:nvSpPr>
          <p:spPr>
            <a:xfrm rot="2700000">
              <a:off x="2910840" y="591820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Овал 41">
              <a:extLst>
                <a:ext uri="{FF2B5EF4-FFF2-40B4-BE49-F238E27FC236}">
                  <a16:creationId xmlns:a16="http://schemas.microsoft.com/office/drawing/2014/main" id="{C07CD71E-704D-D12B-EBD3-95F84EB4C9BF}"/>
                </a:ext>
              </a:extLst>
            </p:cNvPr>
            <p:cNvSpPr/>
            <p:nvPr/>
          </p:nvSpPr>
          <p:spPr>
            <a:xfrm>
              <a:off x="2943352" y="595071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7" name="Star">
            <a:extLst>
              <a:ext uri="{FF2B5EF4-FFF2-40B4-BE49-F238E27FC236}">
                <a16:creationId xmlns:a16="http://schemas.microsoft.com/office/drawing/2014/main" id="{83AD591C-B667-2D18-63E0-298F1221E1E4}"/>
              </a:ext>
            </a:extLst>
          </p:cNvPr>
          <p:cNvGrpSpPr/>
          <p:nvPr/>
        </p:nvGrpSpPr>
        <p:grpSpPr>
          <a:xfrm>
            <a:off x="3154680" y="5918200"/>
            <a:ext cx="101600" cy="101600"/>
            <a:chOff x="3154680" y="5918200"/>
            <a:chExt cx="101600" cy="101600"/>
          </a:xfrm>
        </p:grpSpPr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id="{8AE1BF50-A72B-64B8-4C48-694195B5B024}"/>
                </a:ext>
              </a:extLst>
            </p:cNvPr>
            <p:cNvSpPr/>
            <p:nvPr/>
          </p:nvSpPr>
          <p:spPr>
            <a:xfrm>
              <a:off x="3154680" y="591820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Прямоугольник 44">
              <a:extLst>
                <a:ext uri="{FF2B5EF4-FFF2-40B4-BE49-F238E27FC236}">
                  <a16:creationId xmlns:a16="http://schemas.microsoft.com/office/drawing/2014/main" id="{EB892672-A299-7433-8D93-1FE3CF652E74}"/>
                </a:ext>
              </a:extLst>
            </p:cNvPr>
            <p:cNvSpPr/>
            <p:nvPr/>
          </p:nvSpPr>
          <p:spPr>
            <a:xfrm rot="2700000">
              <a:off x="3154680" y="591820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Овал 45">
              <a:extLst>
                <a:ext uri="{FF2B5EF4-FFF2-40B4-BE49-F238E27FC236}">
                  <a16:creationId xmlns:a16="http://schemas.microsoft.com/office/drawing/2014/main" id="{DBBBFE02-2221-45D1-C39B-8F1A34E6DBF8}"/>
                </a:ext>
              </a:extLst>
            </p:cNvPr>
            <p:cNvSpPr/>
            <p:nvPr/>
          </p:nvSpPr>
          <p:spPr>
            <a:xfrm>
              <a:off x="3187192" y="595071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1" name="Star">
            <a:extLst>
              <a:ext uri="{FF2B5EF4-FFF2-40B4-BE49-F238E27FC236}">
                <a16:creationId xmlns:a16="http://schemas.microsoft.com/office/drawing/2014/main" id="{9BF701C4-74DF-3A2E-E05A-E93FFE49EC53}"/>
              </a:ext>
            </a:extLst>
          </p:cNvPr>
          <p:cNvGrpSpPr/>
          <p:nvPr/>
        </p:nvGrpSpPr>
        <p:grpSpPr>
          <a:xfrm>
            <a:off x="3398520" y="5918200"/>
            <a:ext cx="101600" cy="101600"/>
            <a:chOff x="3398520" y="5918200"/>
            <a:chExt cx="101600" cy="101600"/>
          </a:xfrm>
        </p:grpSpPr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id="{8414F22C-236B-1B11-AD44-62AAED635C4B}"/>
                </a:ext>
              </a:extLst>
            </p:cNvPr>
            <p:cNvSpPr/>
            <p:nvPr/>
          </p:nvSpPr>
          <p:spPr>
            <a:xfrm>
              <a:off x="3398520" y="591820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id="{4845927B-CC52-8B55-977C-D7FE2EA1BAD3}"/>
                </a:ext>
              </a:extLst>
            </p:cNvPr>
            <p:cNvSpPr/>
            <p:nvPr/>
          </p:nvSpPr>
          <p:spPr>
            <a:xfrm rot="2700000">
              <a:off x="3398520" y="5918200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Овал 49">
              <a:extLst>
                <a:ext uri="{FF2B5EF4-FFF2-40B4-BE49-F238E27FC236}">
                  <a16:creationId xmlns:a16="http://schemas.microsoft.com/office/drawing/2014/main" id="{7BC82225-152B-B8A9-7C21-DF6F964DBA08}"/>
                </a:ext>
              </a:extLst>
            </p:cNvPr>
            <p:cNvSpPr/>
            <p:nvPr/>
          </p:nvSpPr>
          <p:spPr>
            <a:xfrm>
              <a:off x="3431032" y="595071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5" name="Star">
            <a:extLst>
              <a:ext uri="{FF2B5EF4-FFF2-40B4-BE49-F238E27FC236}">
                <a16:creationId xmlns:a16="http://schemas.microsoft.com/office/drawing/2014/main" id="{9BB72B7F-32F4-AE7D-6847-37ADD04FC063}"/>
              </a:ext>
            </a:extLst>
          </p:cNvPr>
          <p:cNvGrpSpPr/>
          <p:nvPr/>
        </p:nvGrpSpPr>
        <p:grpSpPr>
          <a:xfrm>
            <a:off x="3642360" y="5918200"/>
            <a:ext cx="101600" cy="101600"/>
            <a:chOff x="3642360" y="5918200"/>
            <a:chExt cx="101600" cy="101600"/>
          </a:xfrm>
        </p:grpSpPr>
        <p:sp>
          <p:nvSpPr>
            <p:cNvPr id="52" name="Прямоугольник 51">
              <a:extLst>
                <a:ext uri="{FF2B5EF4-FFF2-40B4-BE49-F238E27FC236}">
                  <a16:creationId xmlns:a16="http://schemas.microsoft.com/office/drawing/2014/main" id="{8825D264-7609-DE82-6A74-14E242778091}"/>
                </a:ext>
              </a:extLst>
            </p:cNvPr>
            <p:cNvSpPr/>
            <p:nvPr/>
          </p:nvSpPr>
          <p:spPr>
            <a:xfrm>
              <a:off x="3642360" y="591820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Прямоугольник 52">
              <a:extLst>
                <a:ext uri="{FF2B5EF4-FFF2-40B4-BE49-F238E27FC236}">
                  <a16:creationId xmlns:a16="http://schemas.microsoft.com/office/drawing/2014/main" id="{97EA3B2D-5659-F592-E21E-D7D40AA88D15}"/>
                </a:ext>
              </a:extLst>
            </p:cNvPr>
            <p:cNvSpPr/>
            <p:nvPr/>
          </p:nvSpPr>
          <p:spPr>
            <a:xfrm rot="2700000">
              <a:off x="3642360" y="5918200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Овал 53">
              <a:extLst>
                <a:ext uri="{FF2B5EF4-FFF2-40B4-BE49-F238E27FC236}">
                  <a16:creationId xmlns:a16="http://schemas.microsoft.com/office/drawing/2014/main" id="{091B11DA-85E6-0172-9C3A-48012A82814B}"/>
                </a:ext>
              </a:extLst>
            </p:cNvPr>
            <p:cNvSpPr/>
            <p:nvPr/>
          </p:nvSpPr>
          <p:spPr>
            <a:xfrm>
              <a:off x="3674872" y="5950712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6" name="Ruler">
            <a:extLst>
              <a:ext uri="{FF2B5EF4-FFF2-40B4-BE49-F238E27FC236}">
                <a16:creationId xmlns:a16="http://schemas.microsoft.com/office/drawing/2014/main" id="{0F603FAB-158A-E19F-5F80-D040E09EDBD6}"/>
              </a:ext>
            </a:extLst>
          </p:cNvPr>
          <p:cNvSpPr txBox="1"/>
          <p:nvPr/>
        </p:nvSpPr>
        <p:spPr>
          <a:xfrm>
            <a:off x="4724400" y="431800"/>
            <a:ext cx="6858000" cy="55016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800">
                <a:solidFill>
                  <a:srgbClr val="B0283A"/>
                </a:solidFill>
                <a:latin typeface="Palatino Linotype" panose="02040502050505030304" pitchFamily="18" charset="0"/>
              </a:rPr>
              <a:t>Селима III </a:t>
            </a:r>
            <a:r>
              <a:rPr lang="ru-RU" sz="2800">
                <a:solidFill>
                  <a:srgbClr val="4D5261"/>
                </a:solidFill>
                <a:latin typeface="Palatino Linotype" panose="02040502050505030304" pitchFamily="18" charset="0"/>
              </a:rPr>
              <a:t>(1789–1807 гг</a:t>
            </a:r>
            <a:r>
              <a:rPr lang="ru-RU" sz="2800" dirty="0">
                <a:solidFill>
                  <a:srgbClr val="4D5261"/>
                </a:solidFill>
                <a:latin typeface="Palatino Linotype" panose="02040502050505030304" pitchFamily="18" charset="0"/>
              </a:rPr>
              <a:t>.)</a:t>
            </a:r>
          </a:p>
        </p:txBody>
      </p:sp>
      <p:grpSp>
        <p:nvGrpSpPr>
          <p:cNvPr id="60" name="Star">
            <a:extLst>
              <a:ext uri="{FF2B5EF4-FFF2-40B4-BE49-F238E27FC236}">
                <a16:creationId xmlns:a16="http://schemas.microsoft.com/office/drawing/2014/main" id="{BCBE6480-9C4D-F6A4-150D-887D10918204}"/>
              </a:ext>
            </a:extLst>
          </p:cNvPr>
          <p:cNvGrpSpPr/>
          <p:nvPr/>
        </p:nvGrpSpPr>
        <p:grpSpPr>
          <a:xfrm>
            <a:off x="4730750" y="1089914"/>
            <a:ext cx="139700" cy="139700"/>
            <a:chOff x="4730750" y="1089914"/>
            <a:chExt cx="139700" cy="139700"/>
          </a:xfrm>
        </p:grpSpPr>
        <p:sp>
          <p:nvSpPr>
            <p:cNvPr id="57" name="Прямоугольник 56">
              <a:extLst>
                <a:ext uri="{FF2B5EF4-FFF2-40B4-BE49-F238E27FC236}">
                  <a16:creationId xmlns:a16="http://schemas.microsoft.com/office/drawing/2014/main" id="{8EB49AA0-2F1E-69BA-944C-5BF9D8332BAE}"/>
                </a:ext>
              </a:extLst>
            </p:cNvPr>
            <p:cNvSpPr/>
            <p:nvPr/>
          </p:nvSpPr>
          <p:spPr>
            <a:xfrm>
              <a:off x="4730750" y="1089914"/>
              <a:ext cx="139700" cy="1397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Прямоугольник 57">
              <a:extLst>
                <a:ext uri="{FF2B5EF4-FFF2-40B4-BE49-F238E27FC236}">
                  <a16:creationId xmlns:a16="http://schemas.microsoft.com/office/drawing/2014/main" id="{591A3674-98AE-5A51-6B58-817D5A34B280}"/>
                </a:ext>
              </a:extLst>
            </p:cNvPr>
            <p:cNvSpPr/>
            <p:nvPr/>
          </p:nvSpPr>
          <p:spPr>
            <a:xfrm rot="2700000">
              <a:off x="4730750" y="1089914"/>
              <a:ext cx="139700" cy="1397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Овал 58">
              <a:extLst>
                <a:ext uri="{FF2B5EF4-FFF2-40B4-BE49-F238E27FC236}">
                  <a16:creationId xmlns:a16="http://schemas.microsoft.com/office/drawing/2014/main" id="{366F53A3-2E10-5ACF-159D-CE3470768FD1}"/>
                </a:ext>
              </a:extLst>
            </p:cNvPr>
            <p:cNvSpPr/>
            <p:nvPr/>
          </p:nvSpPr>
          <p:spPr>
            <a:xfrm>
              <a:off x="4775454" y="1134618"/>
              <a:ext cx="50292" cy="50292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61" name="Rule">
            <a:extLst>
              <a:ext uri="{FF2B5EF4-FFF2-40B4-BE49-F238E27FC236}">
                <a16:creationId xmlns:a16="http://schemas.microsoft.com/office/drawing/2014/main" id="{033F55D0-0051-1F55-1227-14706C7E29AC}"/>
              </a:ext>
            </a:extLst>
          </p:cNvPr>
          <p:cNvCxnSpPr/>
          <p:nvPr/>
        </p:nvCxnSpPr>
        <p:spPr>
          <a:xfrm>
            <a:off x="4953000" y="1159764"/>
            <a:ext cx="2159000" cy="0"/>
          </a:xfrm>
          <a:prstGeom prst="line">
            <a:avLst/>
          </a:prstGeom>
          <a:ln w="9525">
            <a:solidFill>
              <a:srgbClr val="B58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5" name="Star">
            <a:extLst>
              <a:ext uri="{FF2B5EF4-FFF2-40B4-BE49-F238E27FC236}">
                <a16:creationId xmlns:a16="http://schemas.microsoft.com/office/drawing/2014/main" id="{BF19AE4F-260B-A780-FF66-98C286D31577}"/>
              </a:ext>
            </a:extLst>
          </p:cNvPr>
          <p:cNvGrpSpPr/>
          <p:nvPr/>
        </p:nvGrpSpPr>
        <p:grpSpPr>
          <a:xfrm>
            <a:off x="7169150" y="1115314"/>
            <a:ext cx="88900" cy="88900"/>
            <a:chOff x="7169150" y="1115314"/>
            <a:chExt cx="88900" cy="88900"/>
          </a:xfrm>
        </p:grpSpPr>
        <p:sp>
          <p:nvSpPr>
            <p:cNvPr id="62" name="Прямоугольник 61">
              <a:extLst>
                <a:ext uri="{FF2B5EF4-FFF2-40B4-BE49-F238E27FC236}">
                  <a16:creationId xmlns:a16="http://schemas.microsoft.com/office/drawing/2014/main" id="{613F3065-4CDA-8041-C591-CB450766521F}"/>
                </a:ext>
              </a:extLst>
            </p:cNvPr>
            <p:cNvSpPr/>
            <p:nvPr/>
          </p:nvSpPr>
          <p:spPr>
            <a:xfrm>
              <a:off x="7169150" y="1115314"/>
              <a:ext cx="88900" cy="889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Прямоугольник 62">
              <a:extLst>
                <a:ext uri="{FF2B5EF4-FFF2-40B4-BE49-F238E27FC236}">
                  <a16:creationId xmlns:a16="http://schemas.microsoft.com/office/drawing/2014/main" id="{C4A6D526-5967-59F9-7B0F-673D380CA524}"/>
                </a:ext>
              </a:extLst>
            </p:cNvPr>
            <p:cNvSpPr/>
            <p:nvPr/>
          </p:nvSpPr>
          <p:spPr>
            <a:xfrm rot="2700000">
              <a:off x="7169150" y="1115314"/>
              <a:ext cx="88900" cy="889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Овал 63">
              <a:extLst>
                <a:ext uri="{FF2B5EF4-FFF2-40B4-BE49-F238E27FC236}">
                  <a16:creationId xmlns:a16="http://schemas.microsoft.com/office/drawing/2014/main" id="{B80FA2DB-14F8-917F-0A5F-93A3F3CD03C8}"/>
                </a:ext>
              </a:extLst>
            </p:cNvPr>
            <p:cNvSpPr/>
            <p:nvPr/>
          </p:nvSpPr>
          <p:spPr>
            <a:xfrm>
              <a:off x="7197598" y="1143762"/>
              <a:ext cx="32004" cy="32004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6" name="Measure 1 card">
            <a:extLst>
              <a:ext uri="{FF2B5EF4-FFF2-40B4-BE49-F238E27FC236}">
                <a16:creationId xmlns:a16="http://schemas.microsoft.com/office/drawing/2014/main" id="{BF6E6198-30E7-A60E-CC1A-6A0E59B0A526}"/>
              </a:ext>
            </a:extLst>
          </p:cNvPr>
          <p:cNvSpPr/>
          <p:nvPr/>
        </p:nvSpPr>
        <p:spPr>
          <a:xfrm>
            <a:off x="4724400" y="1439164"/>
            <a:ext cx="6858000" cy="1066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7CDB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Measure 1">
            <a:extLst>
              <a:ext uri="{FF2B5EF4-FFF2-40B4-BE49-F238E27FC236}">
                <a16:creationId xmlns:a16="http://schemas.microsoft.com/office/drawing/2014/main" id="{23741350-789F-8622-77F7-6F96F63BED65}"/>
              </a:ext>
            </a:extLst>
          </p:cNvPr>
          <p:cNvSpPr txBox="1"/>
          <p:nvPr/>
        </p:nvSpPr>
        <p:spPr>
          <a:xfrm>
            <a:off x="4978400" y="1591564"/>
            <a:ext cx="64262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dirty="0">
                <a:solidFill>
                  <a:srgbClr val="23262D"/>
                </a:solidFill>
                <a:latin typeface="Segoe UI" panose="020B0502040204020203" pitchFamily="34" charset="0"/>
              </a:rPr>
              <a:t>Изъял земли у тех, кто уклонялся от военной службы.</a:t>
            </a:r>
          </a:p>
        </p:txBody>
      </p:sp>
      <p:sp>
        <p:nvSpPr>
          <p:cNvPr id="68" name="Measure 1 bar">
            <a:extLst>
              <a:ext uri="{FF2B5EF4-FFF2-40B4-BE49-F238E27FC236}">
                <a16:creationId xmlns:a16="http://schemas.microsoft.com/office/drawing/2014/main" id="{CA9990F3-9E50-07CB-FA16-915970744C4B}"/>
              </a:ext>
            </a:extLst>
          </p:cNvPr>
          <p:cNvSpPr/>
          <p:nvPr/>
        </p:nvSpPr>
        <p:spPr>
          <a:xfrm>
            <a:off x="4826000" y="1566164"/>
            <a:ext cx="50800" cy="812800"/>
          </a:xfrm>
          <a:prstGeom prst="rect">
            <a:avLst/>
          </a:prstGeom>
          <a:solidFill>
            <a:srgbClr val="C77B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Measure 2 card">
            <a:extLst>
              <a:ext uri="{FF2B5EF4-FFF2-40B4-BE49-F238E27FC236}">
                <a16:creationId xmlns:a16="http://schemas.microsoft.com/office/drawing/2014/main" id="{F3B64B63-F7CA-E345-6688-374829D9BDD9}"/>
              </a:ext>
            </a:extLst>
          </p:cNvPr>
          <p:cNvSpPr/>
          <p:nvPr/>
        </p:nvSpPr>
        <p:spPr>
          <a:xfrm>
            <a:off x="4724400" y="2683764"/>
            <a:ext cx="6858000" cy="1066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7CDB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Measure 2">
            <a:extLst>
              <a:ext uri="{FF2B5EF4-FFF2-40B4-BE49-F238E27FC236}">
                <a16:creationId xmlns:a16="http://schemas.microsoft.com/office/drawing/2014/main" id="{7478A454-3D0C-D500-7A1A-B3076BF16E54}"/>
              </a:ext>
            </a:extLst>
          </p:cNvPr>
          <p:cNvSpPr txBox="1"/>
          <p:nvPr/>
        </p:nvSpPr>
        <p:spPr>
          <a:xfrm>
            <a:off x="4978400" y="2836164"/>
            <a:ext cx="64262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dirty="0">
                <a:solidFill>
                  <a:srgbClr val="23262D"/>
                </a:solidFill>
                <a:latin typeface="Segoe UI" panose="020B0502040204020203" pitchFamily="34" charset="0"/>
              </a:rPr>
              <a:t>Создал новый корпус регулярной армии по европейскому образцу.</a:t>
            </a:r>
          </a:p>
        </p:txBody>
      </p:sp>
      <p:sp>
        <p:nvSpPr>
          <p:cNvPr id="71" name="Measure 2 bar">
            <a:extLst>
              <a:ext uri="{FF2B5EF4-FFF2-40B4-BE49-F238E27FC236}">
                <a16:creationId xmlns:a16="http://schemas.microsoft.com/office/drawing/2014/main" id="{98BC227A-350B-2B89-56A5-0810DDDF32BB}"/>
              </a:ext>
            </a:extLst>
          </p:cNvPr>
          <p:cNvSpPr/>
          <p:nvPr/>
        </p:nvSpPr>
        <p:spPr>
          <a:xfrm>
            <a:off x="4826000" y="2810764"/>
            <a:ext cx="50800" cy="812800"/>
          </a:xfrm>
          <a:prstGeom prst="rect">
            <a:avLst/>
          </a:prstGeom>
          <a:solidFill>
            <a:srgbClr val="B028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Measure 3 card">
            <a:extLst>
              <a:ext uri="{FF2B5EF4-FFF2-40B4-BE49-F238E27FC236}">
                <a16:creationId xmlns:a16="http://schemas.microsoft.com/office/drawing/2014/main" id="{10576977-4EFD-D01D-4D09-90732FCAE544}"/>
              </a:ext>
            </a:extLst>
          </p:cNvPr>
          <p:cNvSpPr/>
          <p:nvPr/>
        </p:nvSpPr>
        <p:spPr>
          <a:xfrm>
            <a:off x="4724400" y="3928364"/>
            <a:ext cx="6858000" cy="685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7CDB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Measure 3">
            <a:extLst>
              <a:ext uri="{FF2B5EF4-FFF2-40B4-BE49-F238E27FC236}">
                <a16:creationId xmlns:a16="http://schemas.microsoft.com/office/drawing/2014/main" id="{823D78FC-7C67-C173-9E30-D34E71F48560}"/>
              </a:ext>
            </a:extLst>
          </p:cNvPr>
          <p:cNvSpPr txBox="1"/>
          <p:nvPr/>
        </p:nvSpPr>
        <p:spPr>
          <a:xfrm>
            <a:off x="4978400" y="4080764"/>
            <a:ext cx="64262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dirty="0">
                <a:solidFill>
                  <a:srgbClr val="23262D"/>
                </a:solidFill>
                <a:latin typeface="Segoe UI" panose="020B0502040204020203" pitchFamily="34" charset="0"/>
              </a:rPr>
              <a:t>Открыл военно-инженерное училище.</a:t>
            </a:r>
          </a:p>
        </p:txBody>
      </p:sp>
      <p:sp>
        <p:nvSpPr>
          <p:cNvPr id="74" name="Measure 3 bar">
            <a:extLst>
              <a:ext uri="{FF2B5EF4-FFF2-40B4-BE49-F238E27FC236}">
                <a16:creationId xmlns:a16="http://schemas.microsoft.com/office/drawing/2014/main" id="{CF34A332-E894-7A9B-A23D-BCF815F89A6C}"/>
              </a:ext>
            </a:extLst>
          </p:cNvPr>
          <p:cNvSpPr/>
          <p:nvPr/>
        </p:nvSpPr>
        <p:spPr>
          <a:xfrm>
            <a:off x="4826000" y="4055364"/>
            <a:ext cx="50800" cy="431800"/>
          </a:xfrm>
          <a:prstGeom prst="rect">
            <a:avLst/>
          </a:prstGeom>
          <a:solidFill>
            <a:srgbClr val="1F4E9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Measure 4 card">
            <a:extLst>
              <a:ext uri="{FF2B5EF4-FFF2-40B4-BE49-F238E27FC236}">
                <a16:creationId xmlns:a16="http://schemas.microsoft.com/office/drawing/2014/main" id="{E2ED9036-6E2D-663F-838D-A8431EA84ABC}"/>
              </a:ext>
            </a:extLst>
          </p:cNvPr>
          <p:cNvSpPr/>
          <p:nvPr/>
        </p:nvSpPr>
        <p:spPr>
          <a:xfrm>
            <a:off x="4724400" y="4791964"/>
            <a:ext cx="6858000" cy="685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7CDB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Measure 4">
            <a:extLst>
              <a:ext uri="{FF2B5EF4-FFF2-40B4-BE49-F238E27FC236}">
                <a16:creationId xmlns:a16="http://schemas.microsoft.com/office/drawing/2014/main" id="{EC62668B-83C0-3876-1169-E99676E53AE7}"/>
              </a:ext>
            </a:extLst>
          </p:cNvPr>
          <p:cNvSpPr txBox="1"/>
          <p:nvPr/>
        </p:nvSpPr>
        <p:spPr>
          <a:xfrm>
            <a:off x="4978400" y="4944364"/>
            <a:ext cx="64262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dirty="0">
                <a:solidFill>
                  <a:srgbClr val="23262D"/>
                </a:solidFill>
                <a:latin typeface="Segoe UI" panose="020B0502040204020203" pitchFamily="34" charset="0"/>
              </a:rPr>
              <a:t>Провел преобразования на флоте.</a:t>
            </a:r>
          </a:p>
        </p:txBody>
      </p:sp>
      <p:sp>
        <p:nvSpPr>
          <p:cNvPr id="77" name="Measure 4 bar">
            <a:extLst>
              <a:ext uri="{FF2B5EF4-FFF2-40B4-BE49-F238E27FC236}">
                <a16:creationId xmlns:a16="http://schemas.microsoft.com/office/drawing/2014/main" id="{C5EAE01F-A91C-39B3-F17A-4ED4822905EC}"/>
              </a:ext>
            </a:extLst>
          </p:cNvPr>
          <p:cNvSpPr/>
          <p:nvPr/>
        </p:nvSpPr>
        <p:spPr>
          <a:xfrm>
            <a:off x="4826000" y="4918964"/>
            <a:ext cx="50800" cy="431800"/>
          </a:xfrm>
          <a:prstGeom prst="rect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Signature 100ballnik.com">
            <a:extLst>
              <a:ext uri="{FF2B5EF4-FFF2-40B4-BE49-F238E27FC236}">
                <a16:creationId xmlns:a16="http://schemas.microsoft.com/office/drawing/2014/main" id="{471DAC4E-0885-99A0-8FB2-C5EFCB935A3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3490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 title">
            <a:extLst>
              <a:ext uri="{FF2B5EF4-FFF2-40B4-BE49-F238E27FC236}">
                <a16:creationId xmlns:a16="http://schemas.microsoft.com/office/drawing/2014/main" id="{375E1C8C-E234-2865-D058-80448CAE50FE}"/>
              </a:ext>
            </a:extLst>
          </p:cNvPr>
          <p:cNvSpPr txBox="1"/>
          <p:nvPr/>
        </p:nvSpPr>
        <p:spPr>
          <a:xfrm>
            <a:off x="609600" y="508000"/>
            <a:ext cx="6350000" cy="69494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4800" dirty="0">
                <a:solidFill>
                  <a:srgbClr val="B58B35"/>
                </a:solidFill>
                <a:latin typeface="Palatino Linotype" panose="02040502050505030304" pitchFamily="18" charset="0"/>
              </a:rPr>
              <a:t>2.</a:t>
            </a:r>
            <a:r>
              <a:rPr lang="ru-RU" sz="4000" dirty="0">
                <a:solidFill>
                  <a:srgbClr val="1F4E9C"/>
                </a:solidFill>
                <a:latin typeface="Palatino Linotype" panose="02040502050505030304" pitchFamily="18" charset="0"/>
              </a:rPr>
              <a:t> Восточный вопрос</a:t>
            </a:r>
          </a:p>
        </p:txBody>
      </p:sp>
      <p:cxnSp>
        <p:nvCxnSpPr>
          <p:cNvPr id="4" name="Band rule">
            <a:extLst>
              <a:ext uri="{FF2B5EF4-FFF2-40B4-BE49-F238E27FC236}">
                <a16:creationId xmlns:a16="http://schemas.microsoft.com/office/drawing/2014/main" id="{6C4C381D-660E-7E99-DBE4-8AB7AEF6F9A7}"/>
              </a:ext>
            </a:extLst>
          </p:cNvPr>
          <p:cNvCxnSpPr/>
          <p:nvPr/>
        </p:nvCxnSpPr>
        <p:spPr>
          <a:xfrm>
            <a:off x="609600" y="1335024"/>
            <a:ext cx="2921000" cy="0"/>
          </a:xfrm>
          <a:prstGeom prst="line">
            <a:avLst/>
          </a:prstGeom>
          <a:ln w="7620">
            <a:solidFill>
              <a:srgbClr val="B58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Band rule">
            <a:extLst>
              <a:ext uri="{FF2B5EF4-FFF2-40B4-BE49-F238E27FC236}">
                <a16:creationId xmlns:a16="http://schemas.microsoft.com/office/drawing/2014/main" id="{0039CB8D-7A22-EEF3-61E9-C453A2269F66}"/>
              </a:ext>
            </a:extLst>
          </p:cNvPr>
          <p:cNvCxnSpPr/>
          <p:nvPr/>
        </p:nvCxnSpPr>
        <p:spPr>
          <a:xfrm>
            <a:off x="609600" y="1528064"/>
            <a:ext cx="2921000" cy="0"/>
          </a:xfrm>
          <a:prstGeom prst="line">
            <a:avLst/>
          </a:prstGeom>
          <a:ln w="7620">
            <a:solidFill>
              <a:srgbClr val="B58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" name="Star">
            <a:extLst>
              <a:ext uri="{FF2B5EF4-FFF2-40B4-BE49-F238E27FC236}">
                <a16:creationId xmlns:a16="http://schemas.microsoft.com/office/drawing/2014/main" id="{26C38CEE-9688-915D-9A32-A89123B287BE}"/>
              </a:ext>
            </a:extLst>
          </p:cNvPr>
          <p:cNvGrpSpPr/>
          <p:nvPr/>
        </p:nvGrpSpPr>
        <p:grpSpPr>
          <a:xfrm>
            <a:off x="680720" y="1380744"/>
            <a:ext cx="101600" cy="101600"/>
            <a:chOff x="680720" y="1380744"/>
            <a:chExt cx="101600" cy="101600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6A654C5C-7CDA-755D-B404-76E7F17B588A}"/>
                </a:ext>
              </a:extLst>
            </p:cNvPr>
            <p:cNvSpPr/>
            <p:nvPr/>
          </p:nvSpPr>
          <p:spPr>
            <a:xfrm>
              <a:off x="680720" y="1380744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55850725-53AC-1AD8-857E-794D52E49DBD}"/>
                </a:ext>
              </a:extLst>
            </p:cNvPr>
            <p:cNvSpPr/>
            <p:nvPr/>
          </p:nvSpPr>
          <p:spPr>
            <a:xfrm rot="2700000">
              <a:off x="680720" y="1380744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BD8D4F32-0853-CAEF-42CA-AC90B3E04245}"/>
                </a:ext>
              </a:extLst>
            </p:cNvPr>
            <p:cNvSpPr/>
            <p:nvPr/>
          </p:nvSpPr>
          <p:spPr>
            <a:xfrm>
              <a:off x="713232" y="1413256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3" name="Star">
            <a:extLst>
              <a:ext uri="{FF2B5EF4-FFF2-40B4-BE49-F238E27FC236}">
                <a16:creationId xmlns:a16="http://schemas.microsoft.com/office/drawing/2014/main" id="{79FBDE59-A756-BB07-F3EB-E3D1BA3A1C87}"/>
              </a:ext>
            </a:extLst>
          </p:cNvPr>
          <p:cNvGrpSpPr/>
          <p:nvPr/>
        </p:nvGrpSpPr>
        <p:grpSpPr>
          <a:xfrm>
            <a:off x="924560" y="1380744"/>
            <a:ext cx="101600" cy="101600"/>
            <a:chOff x="924560" y="1380744"/>
            <a:chExt cx="101600" cy="101600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20338404-6E87-4D66-4F2B-8C397D1B7A7D}"/>
                </a:ext>
              </a:extLst>
            </p:cNvPr>
            <p:cNvSpPr/>
            <p:nvPr/>
          </p:nvSpPr>
          <p:spPr>
            <a:xfrm>
              <a:off x="924560" y="1380744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0BA4FEA7-79E0-A6AA-24A9-DA6F0105A64D}"/>
                </a:ext>
              </a:extLst>
            </p:cNvPr>
            <p:cNvSpPr/>
            <p:nvPr/>
          </p:nvSpPr>
          <p:spPr>
            <a:xfrm rot="2700000">
              <a:off x="924560" y="1380744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1D58A302-608A-66F4-8FBB-C556006601DE}"/>
                </a:ext>
              </a:extLst>
            </p:cNvPr>
            <p:cNvSpPr/>
            <p:nvPr/>
          </p:nvSpPr>
          <p:spPr>
            <a:xfrm>
              <a:off x="957072" y="1413256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7" name="Star">
            <a:extLst>
              <a:ext uri="{FF2B5EF4-FFF2-40B4-BE49-F238E27FC236}">
                <a16:creationId xmlns:a16="http://schemas.microsoft.com/office/drawing/2014/main" id="{0EC781B4-D43E-9A55-0ED8-95EFF11978A1}"/>
              </a:ext>
            </a:extLst>
          </p:cNvPr>
          <p:cNvGrpSpPr/>
          <p:nvPr/>
        </p:nvGrpSpPr>
        <p:grpSpPr>
          <a:xfrm>
            <a:off x="1168400" y="1380744"/>
            <a:ext cx="101600" cy="101600"/>
            <a:chOff x="1168400" y="1380744"/>
            <a:chExt cx="101600" cy="101600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B1F9BDC8-C0C9-ED0B-D9FE-4CAE7B24C605}"/>
                </a:ext>
              </a:extLst>
            </p:cNvPr>
            <p:cNvSpPr/>
            <p:nvPr/>
          </p:nvSpPr>
          <p:spPr>
            <a:xfrm>
              <a:off x="1168400" y="1380744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109FF5F0-7A66-E161-86F6-8E94561B99AF}"/>
                </a:ext>
              </a:extLst>
            </p:cNvPr>
            <p:cNvSpPr/>
            <p:nvPr/>
          </p:nvSpPr>
          <p:spPr>
            <a:xfrm rot="2700000">
              <a:off x="1168400" y="1380744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B0D01B96-084F-870D-0705-05DFE6BFE477}"/>
                </a:ext>
              </a:extLst>
            </p:cNvPr>
            <p:cNvSpPr/>
            <p:nvPr/>
          </p:nvSpPr>
          <p:spPr>
            <a:xfrm>
              <a:off x="1200912" y="1413256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Star">
            <a:extLst>
              <a:ext uri="{FF2B5EF4-FFF2-40B4-BE49-F238E27FC236}">
                <a16:creationId xmlns:a16="http://schemas.microsoft.com/office/drawing/2014/main" id="{A1D1E0C1-AD62-4D27-DDE6-66C551640F0C}"/>
              </a:ext>
            </a:extLst>
          </p:cNvPr>
          <p:cNvGrpSpPr/>
          <p:nvPr/>
        </p:nvGrpSpPr>
        <p:grpSpPr>
          <a:xfrm>
            <a:off x="1412240" y="1380744"/>
            <a:ext cx="101600" cy="101600"/>
            <a:chOff x="1412240" y="1380744"/>
            <a:chExt cx="101600" cy="101600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664A7229-6EA5-BE0F-68AA-7B4226F44C9B}"/>
                </a:ext>
              </a:extLst>
            </p:cNvPr>
            <p:cNvSpPr/>
            <p:nvPr/>
          </p:nvSpPr>
          <p:spPr>
            <a:xfrm>
              <a:off x="1412240" y="1380744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9F6DDBD5-C055-2B46-C791-8DC0AE683AD7}"/>
                </a:ext>
              </a:extLst>
            </p:cNvPr>
            <p:cNvSpPr/>
            <p:nvPr/>
          </p:nvSpPr>
          <p:spPr>
            <a:xfrm rot="2700000">
              <a:off x="1412240" y="1380744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01BB163B-23C4-A4FF-481F-9760AB51E36B}"/>
                </a:ext>
              </a:extLst>
            </p:cNvPr>
            <p:cNvSpPr/>
            <p:nvPr/>
          </p:nvSpPr>
          <p:spPr>
            <a:xfrm>
              <a:off x="1444752" y="1413256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5" name="Star">
            <a:extLst>
              <a:ext uri="{FF2B5EF4-FFF2-40B4-BE49-F238E27FC236}">
                <a16:creationId xmlns:a16="http://schemas.microsoft.com/office/drawing/2014/main" id="{F2381462-3158-7B42-CA8C-E98DC1EBA8DD}"/>
              </a:ext>
            </a:extLst>
          </p:cNvPr>
          <p:cNvGrpSpPr/>
          <p:nvPr/>
        </p:nvGrpSpPr>
        <p:grpSpPr>
          <a:xfrm>
            <a:off x="1656080" y="1380744"/>
            <a:ext cx="101600" cy="101600"/>
            <a:chOff x="1656080" y="1380744"/>
            <a:chExt cx="101600" cy="101600"/>
          </a:xfrm>
        </p:grpSpPr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2C7BD5DC-2C13-95D4-C599-B0B54A49623C}"/>
                </a:ext>
              </a:extLst>
            </p:cNvPr>
            <p:cNvSpPr/>
            <p:nvPr/>
          </p:nvSpPr>
          <p:spPr>
            <a:xfrm>
              <a:off x="1656080" y="1380744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023633E2-FFDE-B060-FB67-D01AFFEF4B5C}"/>
                </a:ext>
              </a:extLst>
            </p:cNvPr>
            <p:cNvSpPr/>
            <p:nvPr/>
          </p:nvSpPr>
          <p:spPr>
            <a:xfrm rot="2700000">
              <a:off x="1656080" y="1380744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A677459B-DA29-7002-0408-A2B6D8BF3208}"/>
                </a:ext>
              </a:extLst>
            </p:cNvPr>
            <p:cNvSpPr/>
            <p:nvPr/>
          </p:nvSpPr>
          <p:spPr>
            <a:xfrm>
              <a:off x="1688592" y="1413256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9" name="Star">
            <a:extLst>
              <a:ext uri="{FF2B5EF4-FFF2-40B4-BE49-F238E27FC236}">
                <a16:creationId xmlns:a16="http://schemas.microsoft.com/office/drawing/2014/main" id="{2C1A56A8-BE33-81B2-29C5-F570743A18E9}"/>
              </a:ext>
            </a:extLst>
          </p:cNvPr>
          <p:cNvGrpSpPr/>
          <p:nvPr/>
        </p:nvGrpSpPr>
        <p:grpSpPr>
          <a:xfrm>
            <a:off x="1899920" y="1380744"/>
            <a:ext cx="101600" cy="101600"/>
            <a:chOff x="1899920" y="1380744"/>
            <a:chExt cx="101600" cy="101600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23C97F10-0EF8-35A8-D408-8EBFDCBF8BAF}"/>
                </a:ext>
              </a:extLst>
            </p:cNvPr>
            <p:cNvSpPr/>
            <p:nvPr/>
          </p:nvSpPr>
          <p:spPr>
            <a:xfrm>
              <a:off x="1899920" y="1380744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76DC6D1B-1C4B-2F87-67CB-72E750F76062}"/>
                </a:ext>
              </a:extLst>
            </p:cNvPr>
            <p:cNvSpPr/>
            <p:nvPr/>
          </p:nvSpPr>
          <p:spPr>
            <a:xfrm rot="2700000">
              <a:off x="1899920" y="1380744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CB2337DA-92E7-3785-39A9-89B7EF3E84CC}"/>
                </a:ext>
              </a:extLst>
            </p:cNvPr>
            <p:cNvSpPr/>
            <p:nvPr/>
          </p:nvSpPr>
          <p:spPr>
            <a:xfrm>
              <a:off x="1932432" y="1413256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3" name="Star">
            <a:extLst>
              <a:ext uri="{FF2B5EF4-FFF2-40B4-BE49-F238E27FC236}">
                <a16:creationId xmlns:a16="http://schemas.microsoft.com/office/drawing/2014/main" id="{82004BE9-585B-C08F-0FB8-28C6C7127FA7}"/>
              </a:ext>
            </a:extLst>
          </p:cNvPr>
          <p:cNvGrpSpPr/>
          <p:nvPr/>
        </p:nvGrpSpPr>
        <p:grpSpPr>
          <a:xfrm>
            <a:off x="2143760" y="1380744"/>
            <a:ext cx="101600" cy="101600"/>
            <a:chOff x="2143760" y="1380744"/>
            <a:chExt cx="101600" cy="101600"/>
          </a:xfrm>
        </p:grpSpPr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8F7557CC-6E33-AF1D-AFC3-C2F793B0AF0D}"/>
                </a:ext>
              </a:extLst>
            </p:cNvPr>
            <p:cNvSpPr/>
            <p:nvPr/>
          </p:nvSpPr>
          <p:spPr>
            <a:xfrm>
              <a:off x="2143760" y="1380744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BAB60E39-EAAE-6ED0-71BA-D1B0B4E8F376}"/>
                </a:ext>
              </a:extLst>
            </p:cNvPr>
            <p:cNvSpPr/>
            <p:nvPr/>
          </p:nvSpPr>
          <p:spPr>
            <a:xfrm rot="2700000">
              <a:off x="2143760" y="1380744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9EF15FDA-50A2-D022-1371-72EF788B6E79}"/>
                </a:ext>
              </a:extLst>
            </p:cNvPr>
            <p:cNvSpPr/>
            <p:nvPr/>
          </p:nvSpPr>
          <p:spPr>
            <a:xfrm>
              <a:off x="2176272" y="1413256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7" name="Star">
            <a:extLst>
              <a:ext uri="{FF2B5EF4-FFF2-40B4-BE49-F238E27FC236}">
                <a16:creationId xmlns:a16="http://schemas.microsoft.com/office/drawing/2014/main" id="{EF8EA580-21EA-65D6-4E8D-BEF4C1A84633}"/>
              </a:ext>
            </a:extLst>
          </p:cNvPr>
          <p:cNvGrpSpPr/>
          <p:nvPr/>
        </p:nvGrpSpPr>
        <p:grpSpPr>
          <a:xfrm>
            <a:off x="2387600" y="1380744"/>
            <a:ext cx="101600" cy="101600"/>
            <a:chOff x="2387600" y="1380744"/>
            <a:chExt cx="101600" cy="101600"/>
          </a:xfrm>
        </p:grpSpPr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D120BD18-831F-DE17-60FF-720912FFFBDB}"/>
                </a:ext>
              </a:extLst>
            </p:cNvPr>
            <p:cNvSpPr/>
            <p:nvPr/>
          </p:nvSpPr>
          <p:spPr>
            <a:xfrm>
              <a:off x="2387600" y="1380744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8F770D0F-DD62-1EAB-CC6F-C666E9D09478}"/>
                </a:ext>
              </a:extLst>
            </p:cNvPr>
            <p:cNvSpPr/>
            <p:nvPr/>
          </p:nvSpPr>
          <p:spPr>
            <a:xfrm rot="2700000">
              <a:off x="2387600" y="1380744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id="{5E2ADFEB-71FF-A566-394D-E07DDE52B027}"/>
                </a:ext>
              </a:extLst>
            </p:cNvPr>
            <p:cNvSpPr/>
            <p:nvPr/>
          </p:nvSpPr>
          <p:spPr>
            <a:xfrm>
              <a:off x="2420112" y="1413256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1" name="Star">
            <a:extLst>
              <a:ext uri="{FF2B5EF4-FFF2-40B4-BE49-F238E27FC236}">
                <a16:creationId xmlns:a16="http://schemas.microsoft.com/office/drawing/2014/main" id="{B1F85CC9-6A7E-CDA7-D886-AD224AA7AF28}"/>
              </a:ext>
            </a:extLst>
          </p:cNvPr>
          <p:cNvGrpSpPr/>
          <p:nvPr/>
        </p:nvGrpSpPr>
        <p:grpSpPr>
          <a:xfrm>
            <a:off x="2631440" y="1380744"/>
            <a:ext cx="101600" cy="101600"/>
            <a:chOff x="2631440" y="1380744"/>
            <a:chExt cx="101600" cy="101600"/>
          </a:xfrm>
        </p:grpSpPr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C6844BE6-6DA1-775B-DA34-A318FE89BE68}"/>
                </a:ext>
              </a:extLst>
            </p:cNvPr>
            <p:cNvSpPr/>
            <p:nvPr/>
          </p:nvSpPr>
          <p:spPr>
            <a:xfrm>
              <a:off x="2631440" y="1380744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2C970360-FF9B-C442-F23B-4D3F06DC2627}"/>
                </a:ext>
              </a:extLst>
            </p:cNvPr>
            <p:cNvSpPr/>
            <p:nvPr/>
          </p:nvSpPr>
          <p:spPr>
            <a:xfrm rot="2700000">
              <a:off x="2631440" y="1380744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Овал 39">
              <a:extLst>
                <a:ext uri="{FF2B5EF4-FFF2-40B4-BE49-F238E27FC236}">
                  <a16:creationId xmlns:a16="http://schemas.microsoft.com/office/drawing/2014/main" id="{4B87737E-B1B1-6795-640A-CB5F19AA6F5B}"/>
                </a:ext>
              </a:extLst>
            </p:cNvPr>
            <p:cNvSpPr/>
            <p:nvPr/>
          </p:nvSpPr>
          <p:spPr>
            <a:xfrm>
              <a:off x="2663952" y="1413256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5" name="Star">
            <a:extLst>
              <a:ext uri="{FF2B5EF4-FFF2-40B4-BE49-F238E27FC236}">
                <a16:creationId xmlns:a16="http://schemas.microsoft.com/office/drawing/2014/main" id="{A1765F89-6F27-6AC0-7E94-5945E262C7FB}"/>
              </a:ext>
            </a:extLst>
          </p:cNvPr>
          <p:cNvGrpSpPr/>
          <p:nvPr/>
        </p:nvGrpSpPr>
        <p:grpSpPr>
          <a:xfrm>
            <a:off x="2875280" y="1380744"/>
            <a:ext cx="101600" cy="101600"/>
            <a:chOff x="2875280" y="1380744"/>
            <a:chExt cx="101600" cy="101600"/>
          </a:xfrm>
        </p:grpSpPr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B6866890-E84A-C684-9A35-11CCF452DE96}"/>
                </a:ext>
              </a:extLst>
            </p:cNvPr>
            <p:cNvSpPr/>
            <p:nvPr/>
          </p:nvSpPr>
          <p:spPr>
            <a:xfrm>
              <a:off x="2875280" y="1380744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EB0B324B-4FE9-E8C4-AF85-04182AECBBB0}"/>
                </a:ext>
              </a:extLst>
            </p:cNvPr>
            <p:cNvSpPr/>
            <p:nvPr/>
          </p:nvSpPr>
          <p:spPr>
            <a:xfrm rot="2700000">
              <a:off x="2875280" y="1380744"/>
              <a:ext cx="101600" cy="1016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Овал 43">
              <a:extLst>
                <a:ext uri="{FF2B5EF4-FFF2-40B4-BE49-F238E27FC236}">
                  <a16:creationId xmlns:a16="http://schemas.microsoft.com/office/drawing/2014/main" id="{6B8CA392-3FC2-D3FF-6AFF-CAE7A0B56CFD}"/>
                </a:ext>
              </a:extLst>
            </p:cNvPr>
            <p:cNvSpPr/>
            <p:nvPr/>
          </p:nvSpPr>
          <p:spPr>
            <a:xfrm>
              <a:off x="2907792" y="1413256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9" name="Star">
            <a:extLst>
              <a:ext uri="{FF2B5EF4-FFF2-40B4-BE49-F238E27FC236}">
                <a16:creationId xmlns:a16="http://schemas.microsoft.com/office/drawing/2014/main" id="{8AF4D7B2-B58A-A4DE-7FA9-EB99EAF830D4}"/>
              </a:ext>
            </a:extLst>
          </p:cNvPr>
          <p:cNvGrpSpPr/>
          <p:nvPr/>
        </p:nvGrpSpPr>
        <p:grpSpPr>
          <a:xfrm>
            <a:off x="3119120" y="1380744"/>
            <a:ext cx="101600" cy="101600"/>
            <a:chOff x="3119120" y="1380744"/>
            <a:chExt cx="101600" cy="101600"/>
          </a:xfrm>
        </p:grpSpPr>
        <p:sp>
          <p:nvSpPr>
            <p:cNvPr id="46" name="Прямоугольник 45">
              <a:extLst>
                <a:ext uri="{FF2B5EF4-FFF2-40B4-BE49-F238E27FC236}">
                  <a16:creationId xmlns:a16="http://schemas.microsoft.com/office/drawing/2014/main" id="{9F080BFD-EEB6-8E74-A83D-E3BC40DD213A}"/>
                </a:ext>
              </a:extLst>
            </p:cNvPr>
            <p:cNvSpPr/>
            <p:nvPr/>
          </p:nvSpPr>
          <p:spPr>
            <a:xfrm>
              <a:off x="3119120" y="1380744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Прямоугольник 46">
              <a:extLst>
                <a:ext uri="{FF2B5EF4-FFF2-40B4-BE49-F238E27FC236}">
                  <a16:creationId xmlns:a16="http://schemas.microsoft.com/office/drawing/2014/main" id="{B7F59559-F513-C64A-A384-5D45898D04BD}"/>
                </a:ext>
              </a:extLst>
            </p:cNvPr>
            <p:cNvSpPr/>
            <p:nvPr/>
          </p:nvSpPr>
          <p:spPr>
            <a:xfrm rot="2700000">
              <a:off x="3119120" y="1380744"/>
              <a:ext cx="101600" cy="1016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Овал 47">
              <a:extLst>
                <a:ext uri="{FF2B5EF4-FFF2-40B4-BE49-F238E27FC236}">
                  <a16:creationId xmlns:a16="http://schemas.microsoft.com/office/drawing/2014/main" id="{618DFF06-0D15-C69E-F54B-6B1387B4F156}"/>
                </a:ext>
              </a:extLst>
            </p:cNvPr>
            <p:cNvSpPr/>
            <p:nvPr/>
          </p:nvSpPr>
          <p:spPr>
            <a:xfrm>
              <a:off x="3151632" y="1413256"/>
              <a:ext cx="36576" cy="36576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0" name="Definition card">
            <a:extLst>
              <a:ext uri="{FF2B5EF4-FFF2-40B4-BE49-F238E27FC236}">
                <a16:creationId xmlns:a16="http://schemas.microsoft.com/office/drawing/2014/main" id="{0CB61B5D-441E-1700-CF85-833AC63A125B}"/>
              </a:ext>
            </a:extLst>
          </p:cNvPr>
          <p:cNvSpPr/>
          <p:nvPr/>
        </p:nvSpPr>
        <p:spPr>
          <a:xfrm>
            <a:off x="609600" y="1787144"/>
            <a:ext cx="6604000" cy="33324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7CDB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Definition">
            <a:extLst>
              <a:ext uri="{FF2B5EF4-FFF2-40B4-BE49-F238E27FC236}">
                <a16:creationId xmlns:a16="http://schemas.microsoft.com/office/drawing/2014/main" id="{E27C60A5-D8FB-1083-13D3-B555711AA83D}"/>
              </a:ext>
            </a:extLst>
          </p:cNvPr>
          <p:cNvSpPr txBox="1"/>
          <p:nvPr/>
        </p:nvSpPr>
        <p:spPr>
          <a:xfrm>
            <a:off x="914400" y="1990344"/>
            <a:ext cx="6070600" cy="2926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dirty="0">
                <a:solidFill>
                  <a:srgbClr val="23262D"/>
                </a:solidFill>
                <a:latin typeface="Segoe UI" panose="020B0502040204020203" pitchFamily="34" charset="0"/>
              </a:rPr>
              <a:t>- </a:t>
            </a:r>
            <a:r>
              <a:rPr lang="ru-RU" sz="2400" b="1" dirty="0">
                <a:solidFill>
                  <a:srgbClr val="1F4E9C"/>
                </a:solidFill>
                <a:latin typeface="Segoe UI" panose="020B0502040204020203" pitchFamily="34" charset="0"/>
              </a:rPr>
              <a:t>комплекс международных проблем</a:t>
            </a:r>
            <a:r>
              <a:rPr lang="ru-RU" sz="2400" dirty="0">
                <a:solidFill>
                  <a:srgbClr val="23262D"/>
                </a:solidFill>
                <a:latin typeface="Segoe UI" panose="020B0502040204020203" pitchFamily="34" charset="0"/>
              </a:rPr>
              <a:t> второй половины XVIII - начала XX в., связанных с обострением соперничества европейских держав за влияние на Ближнем Востоке в условиях </a:t>
            </a:r>
            <a:r>
              <a:rPr lang="ru-RU" sz="2400" b="1" dirty="0">
                <a:solidFill>
                  <a:srgbClr val="B0283A"/>
                </a:solidFill>
                <a:latin typeface="Segoe UI" panose="020B0502040204020203" pitchFamily="34" charset="0"/>
              </a:rPr>
              <a:t>ослабления Османской империи</a:t>
            </a:r>
            <a:r>
              <a:rPr lang="ru-RU" sz="2400" dirty="0">
                <a:solidFill>
                  <a:srgbClr val="23262D"/>
                </a:solidFill>
                <a:latin typeface="Segoe UI" panose="020B0502040204020203" pitchFamily="34" charset="0"/>
              </a:rPr>
              <a:t> и подъёма </a:t>
            </a:r>
            <a:r>
              <a:rPr lang="ru-RU" sz="2400" b="1" dirty="0">
                <a:solidFill>
                  <a:srgbClr val="B0283A"/>
                </a:solidFill>
                <a:latin typeface="Segoe UI" panose="020B0502040204020203" pitchFamily="34" charset="0"/>
              </a:rPr>
              <a:t>национально-освободительной борьбы</a:t>
            </a:r>
            <a:r>
              <a:rPr lang="ru-RU" sz="2400" dirty="0">
                <a:solidFill>
                  <a:srgbClr val="23262D"/>
                </a:solidFill>
                <a:latin typeface="Segoe UI" panose="020B0502040204020203" pitchFamily="34" charset="0"/>
              </a:rPr>
              <a:t> подвластных ей народов.</a:t>
            </a:r>
          </a:p>
        </p:txBody>
      </p:sp>
      <p:sp>
        <p:nvSpPr>
          <p:cNvPr id="52" name="Definition bar">
            <a:extLst>
              <a:ext uri="{FF2B5EF4-FFF2-40B4-BE49-F238E27FC236}">
                <a16:creationId xmlns:a16="http://schemas.microsoft.com/office/drawing/2014/main" id="{6E17407A-5EBB-42EF-3ABD-3FAB3CE9C0FA}"/>
              </a:ext>
            </a:extLst>
          </p:cNvPr>
          <p:cNvSpPr/>
          <p:nvPr/>
        </p:nvSpPr>
        <p:spPr>
          <a:xfrm>
            <a:off x="711200" y="1914144"/>
            <a:ext cx="50800" cy="3078480"/>
          </a:xfrm>
          <a:prstGeom prst="rect">
            <a:avLst/>
          </a:prstGeom>
          <a:solidFill>
            <a:srgbClr val="1F4E9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4" name="Straits map" descr="Х. Морено. Пролив Дарданеллы и Мраморное море. Карта 1790 г.">
            <a:extLst>
              <a:ext uri="{FF2B5EF4-FFF2-40B4-BE49-F238E27FC236}">
                <a16:creationId xmlns:a16="http://schemas.microsoft.com/office/drawing/2014/main" id="{B408A280-44EB-0DB9-6591-96E6BFC5D52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9200" y="431800"/>
            <a:ext cx="4114800" cy="2819400"/>
          </a:xfrm>
          <a:prstGeom prst="roundRect">
            <a:avLst>
              <a:gd name="adj" fmla="val 4000"/>
            </a:avLst>
          </a:prstGeom>
          <a:ln w="12700">
            <a:solidFill>
              <a:srgbClr val="D7CDB9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56" name="Bosphorus" descr="А.-И. Меллинг. Старинные крепости в самом узком месте Босфора. Гравюра, изд. 1819 г.">
            <a:extLst>
              <a:ext uri="{FF2B5EF4-FFF2-40B4-BE49-F238E27FC236}">
                <a16:creationId xmlns:a16="http://schemas.microsoft.com/office/drawing/2014/main" id="{94637B9B-D338-1B6F-C1C5-77EA85C4C41F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9200" y="3454400"/>
            <a:ext cx="4114800" cy="2895600"/>
          </a:xfrm>
          <a:prstGeom prst="roundRect">
            <a:avLst>
              <a:gd name="adj" fmla="val 4000"/>
            </a:avLst>
          </a:prstGeom>
          <a:ln w="12700">
            <a:solidFill>
              <a:srgbClr val="D7CDB9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7" name="Signature 100ballnik.com">
            <a:extLst>
              <a:ext uri="{FF2B5EF4-FFF2-40B4-BE49-F238E27FC236}">
                <a16:creationId xmlns:a16="http://schemas.microsoft.com/office/drawing/2014/main" id="{BCBF87E9-52F3-71F2-6C70-FE15455FD44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01847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Connector">
            <a:extLst>
              <a:ext uri="{FF2B5EF4-FFF2-40B4-BE49-F238E27FC236}">
                <a16:creationId xmlns:a16="http://schemas.microsoft.com/office/drawing/2014/main" id="{8CF06618-B353-85B4-087D-2427DA6A4EF1}"/>
              </a:ext>
            </a:extLst>
          </p:cNvPr>
          <p:cNvCxnSpPr/>
          <p:nvPr/>
        </p:nvCxnSpPr>
        <p:spPr>
          <a:xfrm>
            <a:off x="3784600" y="3492500"/>
            <a:ext cx="914400" cy="1689100"/>
          </a:xfrm>
          <a:prstGeom prst="line">
            <a:avLst/>
          </a:prstGeom>
          <a:ln w="31750">
            <a:solidFill>
              <a:srgbClr val="C77B1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">
            <a:extLst>
              <a:ext uri="{FF2B5EF4-FFF2-40B4-BE49-F238E27FC236}">
                <a16:creationId xmlns:a16="http://schemas.microsoft.com/office/drawing/2014/main" id="{995B8679-FA2D-C2DD-C1F2-76E4FD47A9DE}"/>
              </a:ext>
            </a:extLst>
          </p:cNvPr>
          <p:cNvCxnSpPr/>
          <p:nvPr/>
        </p:nvCxnSpPr>
        <p:spPr>
          <a:xfrm flipV="1">
            <a:off x="3784600" y="3302000"/>
            <a:ext cx="914400" cy="190500"/>
          </a:xfrm>
          <a:prstGeom prst="line">
            <a:avLst/>
          </a:prstGeom>
          <a:ln w="31750">
            <a:solidFill>
              <a:srgbClr val="B028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">
            <a:extLst>
              <a:ext uri="{FF2B5EF4-FFF2-40B4-BE49-F238E27FC236}">
                <a16:creationId xmlns:a16="http://schemas.microsoft.com/office/drawing/2014/main" id="{7973369E-4039-D7E1-EFD7-BDF6AD7438C7}"/>
              </a:ext>
            </a:extLst>
          </p:cNvPr>
          <p:cNvCxnSpPr/>
          <p:nvPr/>
        </p:nvCxnSpPr>
        <p:spPr>
          <a:xfrm flipV="1">
            <a:off x="3784600" y="1422400"/>
            <a:ext cx="914400" cy="2070100"/>
          </a:xfrm>
          <a:prstGeom prst="line">
            <a:avLst/>
          </a:prstGeom>
          <a:ln w="31750">
            <a:solidFill>
              <a:srgbClr val="2E5E8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Hub ring">
            <a:extLst>
              <a:ext uri="{FF2B5EF4-FFF2-40B4-BE49-F238E27FC236}">
                <a16:creationId xmlns:a16="http://schemas.microsoft.com/office/drawing/2014/main" id="{AD4DB610-3257-31C2-4C99-54B59375B1CF}"/>
              </a:ext>
            </a:extLst>
          </p:cNvPr>
          <p:cNvSpPr/>
          <p:nvPr/>
        </p:nvSpPr>
        <p:spPr>
          <a:xfrm>
            <a:off x="609600" y="1905000"/>
            <a:ext cx="3175000" cy="3175000"/>
          </a:xfrm>
          <a:prstGeom prst="ellipse">
            <a:avLst/>
          </a:prstGeom>
          <a:solidFill>
            <a:srgbClr val="E0E8F5"/>
          </a:solidFill>
          <a:ln w="25400">
            <a:solidFill>
              <a:srgbClr val="1F4E9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Hub title">
            <a:extLst>
              <a:ext uri="{FF2B5EF4-FFF2-40B4-BE49-F238E27FC236}">
                <a16:creationId xmlns:a16="http://schemas.microsoft.com/office/drawing/2014/main" id="{DDD33072-1D3B-823D-6E6E-554AD71F6BE9}"/>
              </a:ext>
            </a:extLst>
          </p:cNvPr>
          <p:cNvSpPr txBox="1"/>
          <p:nvPr/>
        </p:nvSpPr>
        <p:spPr>
          <a:xfrm>
            <a:off x="863600" y="2984500"/>
            <a:ext cx="2667000" cy="1016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3400" dirty="0">
                <a:solidFill>
                  <a:srgbClr val="1F4E9C"/>
                </a:solidFill>
                <a:latin typeface="Palatino Linotype" panose="02040502050505030304" pitchFamily="18" charset="0"/>
              </a:rPr>
              <a:t>Восточный вопрос</a:t>
            </a:r>
          </a:p>
        </p:txBody>
      </p:sp>
      <p:cxnSp>
        <p:nvCxnSpPr>
          <p:cNvPr id="5" name="Band rule">
            <a:extLst>
              <a:ext uri="{FF2B5EF4-FFF2-40B4-BE49-F238E27FC236}">
                <a16:creationId xmlns:a16="http://schemas.microsoft.com/office/drawing/2014/main" id="{F2144E60-C303-6782-7E3C-7A8AA9701A67}"/>
              </a:ext>
            </a:extLst>
          </p:cNvPr>
          <p:cNvCxnSpPr/>
          <p:nvPr/>
        </p:nvCxnSpPr>
        <p:spPr>
          <a:xfrm>
            <a:off x="1371600" y="4233545"/>
            <a:ext cx="1651000" cy="0"/>
          </a:xfrm>
          <a:prstGeom prst="line">
            <a:avLst/>
          </a:prstGeom>
          <a:ln w="7620">
            <a:solidFill>
              <a:srgbClr val="B58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Band rule">
            <a:extLst>
              <a:ext uri="{FF2B5EF4-FFF2-40B4-BE49-F238E27FC236}">
                <a16:creationId xmlns:a16="http://schemas.microsoft.com/office/drawing/2014/main" id="{63EEED21-A8A7-68CF-A855-000CC7A949E5}"/>
              </a:ext>
            </a:extLst>
          </p:cNvPr>
          <p:cNvCxnSpPr/>
          <p:nvPr/>
        </p:nvCxnSpPr>
        <p:spPr>
          <a:xfrm>
            <a:off x="1371600" y="4402455"/>
            <a:ext cx="1651000" cy="0"/>
          </a:xfrm>
          <a:prstGeom prst="line">
            <a:avLst/>
          </a:prstGeom>
          <a:ln w="7620">
            <a:solidFill>
              <a:srgbClr val="B58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Star">
            <a:extLst>
              <a:ext uri="{FF2B5EF4-FFF2-40B4-BE49-F238E27FC236}">
                <a16:creationId xmlns:a16="http://schemas.microsoft.com/office/drawing/2014/main" id="{2733C088-90DD-D0BB-E903-8449E18AB67B}"/>
              </a:ext>
            </a:extLst>
          </p:cNvPr>
          <p:cNvGrpSpPr/>
          <p:nvPr/>
        </p:nvGrpSpPr>
        <p:grpSpPr>
          <a:xfrm>
            <a:off x="1433830" y="4273550"/>
            <a:ext cx="88900" cy="88900"/>
            <a:chOff x="1433830" y="4273550"/>
            <a:chExt cx="88900" cy="88900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A6BFFFDE-0976-8A4B-5CB1-191E3A203A30}"/>
                </a:ext>
              </a:extLst>
            </p:cNvPr>
            <p:cNvSpPr/>
            <p:nvPr/>
          </p:nvSpPr>
          <p:spPr>
            <a:xfrm>
              <a:off x="1433830" y="4273550"/>
              <a:ext cx="88900" cy="889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F27C07FD-8B67-5E57-5596-264AD85E2A77}"/>
                </a:ext>
              </a:extLst>
            </p:cNvPr>
            <p:cNvSpPr/>
            <p:nvPr/>
          </p:nvSpPr>
          <p:spPr>
            <a:xfrm rot="2700000">
              <a:off x="1433830" y="4273550"/>
              <a:ext cx="88900" cy="889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B410879E-BA91-8C23-4FF8-F96D2AC63D3B}"/>
                </a:ext>
              </a:extLst>
            </p:cNvPr>
            <p:cNvSpPr/>
            <p:nvPr/>
          </p:nvSpPr>
          <p:spPr>
            <a:xfrm>
              <a:off x="1462278" y="4301998"/>
              <a:ext cx="32004" cy="32004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Star">
            <a:extLst>
              <a:ext uri="{FF2B5EF4-FFF2-40B4-BE49-F238E27FC236}">
                <a16:creationId xmlns:a16="http://schemas.microsoft.com/office/drawing/2014/main" id="{1A78E110-D1C6-95DC-ACAB-97A03DA12788}"/>
              </a:ext>
            </a:extLst>
          </p:cNvPr>
          <p:cNvGrpSpPr/>
          <p:nvPr/>
        </p:nvGrpSpPr>
        <p:grpSpPr>
          <a:xfrm>
            <a:off x="1647190" y="4273550"/>
            <a:ext cx="88900" cy="88900"/>
            <a:chOff x="1647190" y="4273550"/>
            <a:chExt cx="88900" cy="88900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C0D1BAA8-F17D-AB23-114C-B3FC0F3D4562}"/>
                </a:ext>
              </a:extLst>
            </p:cNvPr>
            <p:cNvSpPr/>
            <p:nvPr/>
          </p:nvSpPr>
          <p:spPr>
            <a:xfrm>
              <a:off x="1647190" y="4273550"/>
              <a:ext cx="88900" cy="889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81CA5C37-D8CF-7ECB-08E6-97587F275E52}"/>
                </a:ext>
              </a:extLst>
            </p:cNvPr>
            <p:cNvSpPr/>
            <p:nvPr/>
          </p:nvSpPr>
          <p:spPr>
            <a:xfrm rot="2700000">
              <a:off x="1647190" y="4273550"/>
              <a:ext cx="88900" cy="889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30C8D775-EC2B-F338-ACC6-7D93B5B9AC00}"/>
                </a:ext>
              </a:extLst>
            </p:cNvPr>
            <p:cNvSpPr/>
            <p:nvPr/>
          </p:nvSpPr>
          <p:spPr>
            <a:xfrm>
              <a:off x="1675638" y="4301998"/>
              <a:ext cx="32004" cy="32004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8" name="Star">
            <a:extLst>
              <a:ext uri="{FF2B5EF4-FFF2-40B4-BE49-F238E27FC236}">
                <a16:creationId xmlns:a16="http://schemas.microsoft.com/office/drawing/2014/main" id="{578A6A3C-5EB5-D961-9FBD-5CB82E67F78C}"/>
              </a:ext>
            </a:extLst>
          </p:cNvPr>
          <p:cNvGrpSpPr/>
          <p:nvPr/>
        </p:nvGrpSpPr>
        <p:grpSpPr>
          <a:xfrm>
            <a:off x="1860550" y="4273550"/>
            <a:ext cx="88900" cy="88900"/>
            <a:chOff x="1860550" y="4273550"/>
            <a:chExt cx="88900" cy="88900"/>
          </a:xfrm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42A1D877-E6D9-B111-D1CA-0A545C56C2D3}"/>
                </a:ext>
              </a:extLst>
            </p:cNvPr>
            <p:cNvSpPr/>
            <p:nvPr/>
          </p:nvSpPr>
          <p:spPr>
            <a:xfrm>
              <a:off x="1860550" y="4273550"/>
              <a:ext cx="88900" cy="889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E21D8BC8-8847-DD4B-ABCD-7ECF7D80E5C3}"/>
                </a:ext>
              </a:extLst>
            </p:cNvPr>
            <p:cNvSpPr/>
            <p:nvPr/>
          </p:nvSpPr>
          <p:spPr>
            <a:xfrm rot="2700000">
              <a:off x="1860550" y="4273550"/>
              <a:ext cx="88900" cy="889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27A6F8A9-CD9D-8A4E-5345-A23D0C8D7A2F}"/>
                </a:ext>
              </a:extLst>
            </p:cNvPr>
            <p:cNvSpPr/>
            <p:nvPr/>
          </p:nvSpPr>
          <p:spPr>
            <a:xfrm>
              <a:off x="1888998" y="4301998"/>
              <a:ext cx="32004" cy="32004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2" name="Star">
            <a:extLst>
              <a:ext uri="{FF2B5EF4-FFF2-40B4-BE49-F238E27FC236}">
                <a16:creationId xmlns:a16="http://schemas.microsoft.com/office/drawing/2014/main" id="{47CCCA7E-6956-96D4-9095-0493A3B288B9}"/>
              </a:ext>
            </a:extLst>
          </p:cNvPr>
          <p:cNvGrpSpPr/>
          <p:nvPr/>
        </p:nvGrpSpPr>
        <p:grpSpPr>
          <a:xfrm>
            <a:off x="2073910" y="4273550"/>
            <a:ext cx="88900" cy="88900"/>
            <a:chOff x="2073910" y="4273550"/>
            <a:chExt cx="88900" cy="88900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BD2E8E77-5428-3F40-8A2E-1AEA44A00FB5}"/>
                </a:ext>
              </a:extLst>
            </p:cNvPr>
            <p:cNvSpPr/>
            <p:nvPr/>
          </p:nvSpPr>
          <p:spPr>
            <a:xfrm>
              <a:off x="2073910" y="4273550"/>
              <a:ext cx="88900" cy="889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3C765E84-5C35-1D77-E1B0-B8CA6675F326}"/>
                </a:ext>
              </a:extLst>
            </p:cNvPr>
            <p:cNvSpPr/>
            <p:nvPr/>
          </p:nvSpPr>
          <p:spPr>
            <a:xfrm rot="2700000">
              <a:off x="2073910" y="4273550"/>
              <a:ext cx="88900" cy="889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D5786FA8-2797-A4F1-660E-B728374FABB5}"/>
                </a:ext>
              </a:extLst>
            </p:cNvPr>
            <p:cNvSpPr/>
            <p:nvPr/>
          </p:nvSpPr>
          <p:spPr>
            <a:xfrm>
              <a:off x="2102358" y="4301998"/>
              <a:ext cx="32004" cy="32004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6" name="Star">
            <a:extLst>
              <a:ext uri="{FF2B5EF4-FFF2-40B4-BE49-F238E27FC236}">
                <a16:creationId xmlns:a16="http://schemas.microsoft.com/office/drawing/2014/main" id="{9BC65F64-A2B0-69E6-B76D-6EC276DCAA46}"/>
              </a:ext>
            </a:extLst>
          </p:cNvPr>
          <p:cNvGrpSpPr/>
          <p:nvPr/>
        </p:nvGrpSpPr>
        <p:grpSpPr>
          <a:xfrm>
            <a:off x="2287270" y="4273550"/>
            <a:ext cx="88900" cy="88900"/>
            <a:chOff x="2287270" y="4273550"/>
            <a:chExt cx="88900" cy="88900"/>
          </a:xfrm>
        </p:grpSpPr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E0DEED95-800B-A5A8-193C-8B8E837F66F3}"/>
                </a:ext>
              </a:extLst>
            </p:cNvPr>
            <p:cNvSpPr/>
            <p:nvPr/>
          </p:nvSpPr>
          <p:spPr>
            <a:xfrm>
              <a:off x="2287270" y="4273550"/>
              <a:ext cx="88900" cy="889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36FDEFD2-47C5-1255-C328-E24F9B7792D2}"/>
                </a:ext>
              </a:extLst>
            </p:cNvPr>
            <p:cNvSpPr/>
            <p:nvPr/>
          </p:nvSpPr>
          <p:spPr>
            <a:xfrm rot="2700000">
              <a:off x="2287270" y="4273550"/>
              <a:ext cx="88900" cy="889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20F4D9C7-8AA2-80EB-BEE9-6E954E4C2781}"/>
                </a:ext>
              </a:extLst>
            </p:cNvPr>
            <p:cNvSpPr/>
            <p:nvPr/>
          </p:nvSpPr>
          <p:spPr>
            <a:xfrm>
              <a:off x="2315718" y="4301998"/>
              <a:ext cx="32004" cy="32004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0" name="Star">
            <a:extLst>
              <a:ext uri="{FF2B5EF4-FFF2-40B4-BE49-F238E27FC236}">
                <a16:creationId xmlns:a16="http://schemas.microsoft.com/office/drawing/2014/main" id="{86401818-5C48-1EC1-97DD-3FA4B1013604}"/>
              </a:ext>
            </a:extLst>
          </p:cNvPr>
          <p:cNvGrpSpPr/>
          <p:nvPr/>
        </p:nvGrpSpPr>
        <p:grpSpPr>
          <a:xfrm>
            <a:off x="2500630" y="4273550"/>
            <a:ext cx="88900" cy="88900"/>
            <a:chOff x="2500630" y="4273550"/>
            <a:chExt cx="88900" cy="88900"/>
          </a:xfrm>
        </p:grpSpPr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0B676D67-9B24-2EE7-A351-A8F3FA46B434}"/>
                </a:ext>
              </a:extLst>
            </p:cNvPr>
            <p:cNvSpPr/>
            <p:nvPr/>
          </p:nvSpPr>
          <p:spPr>
            <a:xfrm>
              <a:off x="2500630" y="4273550"/>
              <a:ext cx="88900" cy="889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6F833172-EE35-DE66-4684-CA5847E205C8}"/>
                </a:ext>
              </a:extLst>
            </p:cNvPr>
            <p:cNvSpPr/>
            <p:nvPr/>
          </p:nvSpPr>
          <p:spPr>
            <a:xfrm rot="2700000">
              <a:off x="2500630" y="4273550"/>
              <a:ext cx="88900" cy="889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03900FFD-4514-69E4-523D-7428E625BA70}"/>
                </a:ext>
              </a:extLst>
            </p:cNvPr>
            <p:cNvSpPr/>
            <p:nvPr/>
          </p:nvSpPr>
          <p:spPr>
            <a:xfrm>
              <a:off x="2529078" y="4301998"/>
              <a:ext cx="32004" cy="32004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4" name="Star">
            <a:extLst>
              <a:ext uri="{FF2B5EF4-FFF2-40B4-BE49-F238E27FC236}">
                <a16:creationId xmlns:a16="http://schemas.microsoft.com/office/drawing/2014/main" id="{B17307EF-89C5-96FD-F776-568C63D693AF}"/>
              </a:ext>
            </a:extLst>
          </p:cNvPr>
          <p:cNvGrpSpPr/>
          <p:nvPr/>
        </p:nvGrpSpPr>
        <p:grpSpPr>
          <a:xfrm>
            <a:off x="2713990" y="4273550"/>
            <a:ext cx="88900" cy="88900"/>
            <a:chOff x="2713990" y="4273550"/>
            <a:chExt cx="88900" cy="88900"/>
          </a:xfrm>
        </p:grpSpPr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2899A176-90AB-7B9B-1D2A-CB325A0031ED}"/>
                </a:ext>
              </a:extLst>
            </p:cNvPr>
            <p:cNvSpPr/>
            <p:nvPr/>
          </p:nvSpPr>
          <p:spPr>
            <a:xfrm>
              <a:off x="2713990" y="4273550"/>
              <a:ext cx="88900" cy="889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C1E9D01D-2338-1F47-1104-E76847EAEBAB}"/>
                </a:ext>
              </a:extLst>
            </p:cNvPr>
            <p:cNvSpPr/>
            <p:nvPr/>
          </p:nvSpPr>
          <p:spPr>
            <a:xfrm rot="2700000">
              <a:off x="2713990" y="4273550"/>
              <a:ext cx="88900" cy="889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id="{75A819DC-CAE5-3379-4540-D32EEC1B355E}"/>
                </a:ext>
              </a:extLst>
            </p:cNvPr>
            <p:cNvSpPr/>
            <p:nvPr/>
          </p:nvSpPr>
          <p:spPr>
            <a:xfrm>
              <a:off x="2742438" y="4301998"/>
              <a:ext cx="32004" cy="32004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5" name="Direction 1 card">
            <a:extLst>
              <a:ext uri="{FF2B5EF4-FFF2-40B4-BE49-F238E27FC236}">
                <a16:creationId xmlns:a16="http://schemas.microsoft.com/office/drawing/2014/main" id="{B66C5C1F-8DC1-68E6-2F8D-2B8E5BEEADF2}"/>
              </a:ext>
            </a:extLst>
          </p:cNvPr>
          <p:cNvSpPr/>
          <p:nvPr/>
        </p:nvSpPr>
        <p:spPr>
          <a:xfrm>
            <a:off x="4699000" y="584200"/>
            <a:ext cx="6883400" cy="1676400"/>
          </a:xfrm>
          <a:prstGeom prst="roundRect">
            <a:avLst>
              <a:gd name="adj" fmla="val 6000"/>
            </a:avLst>
          </a:prstGeom>
          <a:solidFill>
            <a:srgbClr val="E0E8F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Direction 1">
            <a:extLst>
              <a:ext uri="{FF2B5EF4-FFF2-40B4-BE49-F238E27FC236}">
                <a16:creationId xmlns:a16="http://schemas.microsoft.com/office/drawing/2014/main" id="{F8CD3CFE-AAD7-F58A-19B2-ECC0FDD9D14B}"/>
              </a:ext>
            </a:extLst>
          </p:cNvPr>
          <p:cNvSpPr txBox="1"/>
          <p:nvPr/>
        </p:nvSpPr>
        <p:spPr>
          <a:xfrm>
            <a:off x="5003800" y="787400"/>
            <a:ext cx="6350000" cy="1188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dirty="0">
                <a:solidFill>
                  <a:srgbClr val="23262D"/>
                </a:solidFill>
                <a:latin typeface="Segoe UI" panose="020B0502040204020203" pitchFamily="34" charset="0"/>
              </a:rPr>
              <a:t>Отношения с Россией по поводу контроля </a:t>
            </a:r>
            <a:r>
              <a:rPr lang="ru-RU" sz="2600" b="1" dirty="0">
                <a:solidFill>
                  <a:srgbClr val="2E5E8E"/>
                </a:solidFill>
                <a:latin typeface="Segoe UI" panose="020B0502040204020203" pitchFamily="34" charset="0"/>
              </a:rPr>
              <a:t>Черного моря и проливов Босфор и Дарданеллы</a:t>
            </a:r>
          </a:p>
        </p:txBody>
      </p:sp>
      <p:sp>
        <p:nvSpPr>
          <p:cNvPr id="37" name="Direction 1 bar">
            <a:extLst>
              <a:ext uri="{FF2B5EF4-FFF2-40B4-BE49-F238E27FC236}">
                <a16:creationId xmlns:a16="http://schemas.microsoft.com/office/drawing/2014/main" id="{308BC167-E443-625D-B0A1-D6690FF736FC}"/>
              </a:ext>
            </a:extLst>
          </p:cNvPr>
          <p:cNvSpPr/>
          <p:nvPr/>
        </p:nvSpPr>
        <p:spPr>
          <a:xfrm>
            <a:off x="4800600" y="711200"/>
            <a:ext cx="50800" cy="1422400"/>
          </a:xfrm>
          <a:prstGeom prst="rect">
            <a:avLst/>
          </a:prstGeom>
          <a:solidFill>
            <a:srgbClr val="2E5E8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Marker">
            <a:extLst>
              <a:ext uri="{FF2B5EF4-FFF2-40B4-BE49-F238E27FC236}">
                <a16:creationId xmlns:a16="http://schemas.microsoft.com/office/drawing/2014/main" id="{EC6085E3-C2B9-EEE7-7061-693A43D1C6A9}"/>
              </a:ext>
            </a:extLst>
          </p:cNvPr>
          <p:cNvSpPr/>
          <p:nvPr/>
        </p:nvSpPr>
        <p:spPr>
          <a:xfrm>
            <a:off x="4622800" y="1346200"/>
            <a:ext cx="152400" cy="152400"/>
          </a:xfrm>
          <a:prstGeom prst="ellipse">
            <a:avLst/>
          </a:prstGeom>
          <a:solidFill>
            <a:srgbClr val="2E5E8E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Direction 2 card">
            <a:extLst>
              <a:ext uri="{FF2B5EF4-FFF2-40B4-BE49-F238E27FC236}">
                <a16:creationId xmlns:a16="http://schemas.microsoft.com/office/drawing/2014/main" id="{836EEAFF-086A-739D-F52C-08976C27CF10}"/>
              </a:ext>
            </a:extLst>
          </p:cNvPr>
          <p:cNvSpPr/>
          <p:nvPr/>
        </p:nvSpPr>
        <p:spPr>
          <a:xfrm>
            <a:off x="4699000" y="2463800"/>
            <a:ext cx="6883400" cy="1676400"/>
          </a:xfrm>
          <a:prstGeom prst="roundRect">
            <a:avLst>
              <a:gd name="adj" fmla="val 6000"/>
            </a:avLst>
          </a:prstGeom>
          <a:solidFill>
            <a:srgbClr val="F7E1E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Direction 2">
            <a:extLst>
              <a:ext uri="{FF2B5EF4-FFF2-40B4-BE49-F238E27FC236}">
                <a16:creationId xmlns:a16="http://schemas.microsoft.com/office/drawing/2014/main" id="{D7642C45-B958-A074-8550-BD61E2697BF7}"/>
              </a:ext>
            </a:extLst>
          </p:cNvPr>
          <p:cNvSpPr txBox="1"/>
          <p:nvPr/>
        </p:nvSpPr>
        <p:spPr>
          <a:xfrm>
            <a:off x="5003800" y="2667000"/>
            <a:ext cx="6350000" cy="1188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dirty="0">
                <a:solidFill>
                  <a:srgbClr val="23262D"/>
                </a:solidFill>
                <a:latin typeface="Segoe UI" panose="020B0502040204020203" pitchFamily="34" charset="0"/>
              </a:rPr>
              <a:t>Отношения великих держав по поводу  </a:t>
            </a:r>
            <a:r>
              <a:rPr lang="ru-RU" sz="2600" b="1" dirty="0">
                <a:solidFill>
                  <a:srgbClr val="B0283A"/>
                </a:solidFill>
                <a:latin typeface="Segoe UI" panose="020B0502040204020203" pitchFamily="34" charset="0"/>
              </a:rPr>
              <a:t>балканских территорий</a:t>
            </a:r>
            <a:r>
              <a:rPr lang="ru-RU" sz="2600" dirty="0">
                <a:solidFill>
                  <a:srgbClr val="23262D"/>
                </a:solidFill>
                <a:latin typeface="Segoe UI" panose="020B0502040204020203" pitchFamily="34" charset="0"/>
              </a:rPr>
              <a:t>, входивших в Турцию</a:t>
            </a:r>
          </a:p>
        </p:txBody>
      </p:sp>
      <p:sp>
        <p:nvSpPr>
          <p:cNvPr id="42" name="Direction 2 bar">
            <a:extLst>
              <a:ext uri="{FF2B5EF4-FFF2-40B4-BE49-F238E27FC236}">
                <a16:creationId xmlns:a16="http://schemas.microsoft.com/office/drawing/2014/main" id="{3DF00855-6225-1E75-6A25-27A385715717}"/>
              </a:ext>
            </a:extLst>
          </p:cNvPr>
          <p:cNvSpPr/>
          <p:nvPr/>
        </p:nvSpPr>
        <p:spPr>
          <a:xfrm>
            <a:off x="4800600" y="2590800"/>
            <a:ext cx="50800" cy="1422400"/>
          </a:xfrm>
          <a:prstGeom prst="rect">
            <a:avLst/>
          </a:prstGeom>
          <a:solidFill>
            <a:srgbClr val="B028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Marker">
            <a:extLst>
              <a:ext uri="{FF2B5EF4-FFF2-40B4-BE49-F238E27FC236}">
                <a16:creationId xmlns:a16="http://schemas.microsoft.com/office/drawing/2014/main" id="{43FDBC3D-FE33-9636-B1B9-9B20DE2C47BD}"/>
              </a:ext>
            </a:extLst>
          </p:cNvPr>
          <p:cNvSpPr/>
          <p:nvPr/>
        </p:nvSpPr>
        <p:spPr>
          <a:xfrm>
            <a:off x="4622800" y="3225800"/>
            <a:ext cx="152400" cy="152400"/>
          </a:xfrm>
          <a:prstGeom prst="ellipse">
            <a:avLst/>
          </a:prstGeom>
          <a:solidFill>
            <a:srgbClr val="B0283A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Direction 3 card">
            <a:extLst>
              <a:ext uri="{FF2B5EF4-FFF2-40B4-BE49-F238E27FC236}">
                <a16:creationId xmlns:a16="http://schemas.microsoft.com/office/drawing/2014/main" id="{2930DB07-2413-C066-8D06-918BA725EB0A}"/>
              </a:ext>
            </a:extLst>
          </p:cNvPr>
          <p:cNvSpPr/>
          <p:nvPr/>
        </p:nvSpPr>
        <p:spPr>
          <a:xfrm>
            <a:off x="4699000" y="4343400"/>
            <a:ext cx="6883400" cy="1676400"/>
          </a:xfrm>
          <a:prstGeom prst="roundRect">
            <a:avLst>
              <a:gd name="adj" fmla="val 6000"/>
            </a:avLst>
          </a:prstGeom>
          <a:solidFill>
            <a:srgbClr val="FBEBD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Direction 3">
            <a:extLst>
              <a:ext uri="{FF2B5EF4-FFF2-40B4-BE49-F238E27FC236}">
                <a16:creationId xmlns:a16="http://schemas.microsoft.com/office/drawing/2014/main" id="{FE609F81-001B-68AF-B2CF-0B31B642677D}"/>
              </a:ext>
            </a:extLst>
          </p:cNvPr>
          <p:cNvSpPr txBox="1"/>
          <p:nvPr/>
        </p:nvSpPr>
        <p:spPr>
          <a:xfrm>
            <a:off x="5003800" y="4546600"/>
            <a:ext cx="6350000" cy="792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C77B1C"/>
                </a:solidFill>
                <a:latin typeface="Segoe UI" panose="020B0502040204020203" pitchFamily="34" charset="0"/>
              </a:rPr>
              <a:t>Национально-освободительное движение</a:t>
            </a:r>
            <a:r>
              <a:rPr lang="ru-RU" sz="2600" dirty="0">
                <a:solidFill>
                  <a:srgbClr val="23262D"/>
                </a:solidFill>
                <a:latin typeface="Segoe UI" panose="020B0502040204020203" pitchFamily="34" charset="0"/>
              </a:rPr>
              <a:t> нетурецких народов</a:t>
            </a:r>
          </a:p>
        </p:txBody>
      </p:sp>
      <p:sp>
        <p:nvSpPr>
          <p:cNvPr id="47" name="Direction 3 bar">
            <a:extLst>
              <a:ext uri="{FF2B5EF4-FFF2-40B4-BE49-F238E27FC236}">
                <a16:creationId xmlns:a16="http://schemas.microsoft.com/office/drawing/2014/main" id="{CEC83B6C-5112-073C-BD1C-20E13027DDA6}"/>
              </a:ext>
            </a:extLst>
          </p:cNvPr>
          <p:cNvSpPr/>
          <p:nvPr/>
        </p:nvSpPr>
        <p:spPr>
          <a:xfrm>
            <a:off x="4800600" y="4470400"/>
            <a:ext cx="50800" cy="1422400"/>
          </a:xfrm>
          <a:prstGeom prst="rect">
            <a:avLst/>
          </a:prstGeom>
          <a:solidFill>
            <a:srgbClr val="C77B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Marker">
            <a:extLst>
              <a:ext uri="{FF2B5EF4-FFF2-40B4-BE49-F238E27FC236}">
                <a16:creationId xmlns:a16="http://schemas.microsoft.com/office/drawing/2014/main" id="{DB34684E-DBAD-33BB-1358-095704844922}"/>
              </a:ext>
            </a:extLst>
          </p:cNvPr>
          <p:cNvSpPr/>
          <p:nvPr/>
        </p:nvSpPr>
        <p:spPr>
          <a:xfrm>
            <a:off x="4622800" y="5105400"/>
            <a:ext cx="152400" cy="152400"/>
          </a:xfrm>
          <a:prstGeom prst="ellipse">
            <a:avLst/>
          </a:prstGeom>
          <a:solidFill>
            <a:srgbClr val="C77B1C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Signature 100ballnik.com">
            <a:extLst>
              <a:ext uri="{FF2B5EF4-FFF2-40B4-BE49-F238E27FC236}">
                <a16:creationId xmlns:a16="http://schemas.microsoft.com/office/drawing/2014/main" id="{43B19C0B-FFF7-173C-3E34-F82333A3080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52178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sfahan" descr="П. Кост. Площадь Мейдан-и Шах в Исфахане, 1840-е гг.">
            <a:extLst>
              <a:ext uri="{FF2B5EF4-FFF2-40B4-BE49-F238E27FC236}">
                <a16:creationId xmlns:a16="http://schemas.microsoft.com/office/drawing/2014/main" id="{7DE484B6-D33D-73D9-7E49-5E6E36FB494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81000"/>
            <a:ext cx="11176000" cy="5080000"/>
          </a:xfrm>
          <a:prstGeom prst="roundRect">
            <a:avLst>
              <a:gd name="adj" fmla="val 4000"/>
            </a:avLst>
          </a:prstGeom>
          <a:ln w="12700">
            <a:solidFill>
              <a:srgbClr val="D7CDB9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Section plate">
            <a:extLst>
              <a:ext uri="{FF2B5EF4-FFF2-40B4-BE49-F238E27FC236}">
                <a16:creationId xmlns:a16="http://schemas.microsoft.com/office/drawing/2014/main" id="{B6DC9000-7F3C-D037-A027-38429E3C3B5C}"/>
              </a:ext>
            </a:extLst>
          </p:cNvPr>
          <p:cNvSpPr/>
          <p:nvPr/>
        </p:nvSpPr>
        <p:spPr>
          <a:xfrm>
            <a:off x="508000" y="5613400"/>
            <a:ext cx="11176000" cy="78740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9525">
            <a:solidFill>
              <a:srgbClr val="D7CDB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ection title">
            <a:extLst>
              <a:ext uri="{FF2B5EF4-FFF2-40B4-BE49-F238E27FC236}">
                <a16:creationId xmlns:a16="http://schemas.microsoft.com/office/drawing/2014/main" id="{EB7EB600-4518-088E-6563-4966ADDBC6B2}"/>
              </a:ext>
            </a:extLst>
          </p:cNvPr>
          <p:cNvSpPr txBox="1"/>
          <p:nvPr/>
        </p:nvSpPr>
        <p:spPr>
          <a:xfrm>
            <a:off x="762000" y="5689600"/>
            <a:ext cx="10668000" cy="635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4000" dirty="0">
                <a:solidFill>
                  <a:srgbClr val="C77B1C"/>
                </a:solidFill>
                <a:latin typeface="Palatino Linotype" panose="02040502050505030304" pitchFamily="18" charset="0"/>
              </a:rPr>
              <a:t>3.</a:t>
            </a:r>
            <a:r>
              <a:rPr lang="ru-RU" sz="3400" dirty="0">
                <a:solidFill>
                  <a:srgbClr val="23262D"/>
                </a:solidFill>
                <a:latin typeface="Palatino Linotype" panose="02040502050505030304" pitchFamily="18" charset="0"/>
              </a:rPr>
              <a:t> Конец </a:t>
            </a:r>
            <a:r>
              <a:rPr lang="ru-RU" sz="3400" dirty="0" err="1">
                <a:solidFill>
                  <a:srgbClr val="23262D"/>
                </a:solidFill>
                <a:latin typeface="Palatino Linotype" panose="02040502050505030304" pitchFamily="18" charset="0"/>
              </a:rPr>
              <a:t>Сефевидов</a:t>
            </a:r>
            <a:r>
              <a:rPr lang="ru-RU" sz="3400" dirty="0">
                <a:solidFill>
                  <a:srgbClr val="23262D"/>
                </a:solidFill>
                <a:latin typeface="Palatino Linotype" panose="02040502050505030304" pitchFamily="18" charset="0"/>
              </a:rPr>
              <a:t>. </a:t>
            </a:r>
            <a:r>
              <a:rPr lang="ru-RU" sz="3400" dirty="0">
                <a:solidFill>
                  <a:srgbClr val="12838A"/>
                </a:solidFill>
                <a:latin typeface="Palatino Linotype" panose="02040502050505030304" pitchFamily="18" charset="0"/>
              </a:rPr>
              <a:t>Иран (Персия)</a:t>
            </a:r>
          </a:p>
        </p:txBody>
      </p:sp>
      <p:sp>
        <p:nvSpPr>
          <p:cNvPr id="7" name="Signature 100ballnik.com">
            <a:extLst>
              <a:ext uri="{FF2B5EF4-FFF2-40B4-BE49-F238E27FC236}">
                <a16:creationId xmlns:a16="http://schemas.microsoft.com/office/drawing/2014/main" id="{8A6AF747-5584-DFCD-06C5-7567DFF791E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348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ard times">
            <a:extLst>
              <a:ext uri="{FF2B5EF4-FFF2-40B4-BE49-F238E27FC236}">
                <a16:creationId xmlns:a16="http://schemas.microsoft.com/office/drawing/2014/main" id="{213D228F-5BD8-5E3F-491E-A1DDDE3608EC}"/>
              </a:ext>
            </a:extLst>
          </p:cNvPr>
          <p:cNvSpPr txBox="1"/>
          <p:nvPr/>
        </p:nvSpPr>
        <p:spPr>
          <a:xfrm>
            <a:off x="609600" y="355600"/>
            <a:ext cx="10972800" cy="92659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200" dirty="0">
                <a:solidFill>
                  <a:srgbClr val="12838A"/>
                </a:solidFill>
                <a:latin typeface="Palatino Linotype" panose="02040502050505030304" pitchFamily="18" charset="0"/>
              </a:rPr>
              <a:t>В начале XVIII в.</a:t>
            </a:r>
            <a:r>
              <a:rPr lang="ru-RU" sz="3200" dirty="0">
                <a:solidFill>
                  <a:srgbClr val="23262D"/>
                </a:solidFill>
                <a:latin typeface="Palatino Linotype" panose="02040502050505030304" pitchFamily="18" charset="0"/>
              </a:rPr>
              <a:t> Иран (Персия), переживал трудные времена.</a:t>
            </a:r>
          </a:p>
        </p:txBody>
      </p:sp>
      <p:sp>
        <p:nvSpPr>
          <p:cNvPr id="4" name="Ромб 3">
            <a:extLst>
              <a:ext uri="{FF2B5EF4-FFF2-40B4-BE49-F238E27FC236}">
                <a16:creationId xmlns:a16="http://schemas.microsoft.com/office/drawing/2014/main" id="{1711DC18-7DC7-5D91-2F4B-970D0C879186}"/>
              </a:ext>
            </a:extLst>
          </p:cNvPr>
          <p:cNvSpPr/>
          <p:nvPr/>
        </p:nvSpPr>
        <p:spPr>
          <a:xfrm>
            <a:off x="609600" y="1383792"/>
            <a:ext cx="152400" cy="152400"/>
          </a:xfrm>
          <a:prstGeom prst="diamond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Rule">
            <a:extLst>
              <a:ext uri="{FF2B5EF4-FFF2-40B4-BE49-F238E27FC236}">
                <a16:creationId xmlns:a16="http://schemas.microsoft.com/office/drawing/2014/main" id="{6693A771-0EB9-A332-C28A-6B7E88795675}"/>
              </a:ext>
            </a:extLst>
          </p:cNvPr>
          <p:cNvCxnSpPr/>
          <p:nvPr/>
        </p:nvCxnSpPr>
        <p:spPr>
          <a:xfrm>
            <a:off x="838200" y="1459992"/>
            <a:ext cx="2159000" cy="0"/>
          </a:xfrm>
          <a:prstGeom prst="line">
            <a:avLst/>
          </a:prstGeom>
          <a:ln w="9525">
            <a:solidFill>
              <a:srgbClr val="C77B1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Marker">
            <a:extLst>
              <a:ext uri="{FF2B5EF4-FFF2-40B4-BE49-F238E27FC236}">
                <a16:creationId xmlns:a16="http://schemas.microsoft.com/office/drawing/2014/main" id="{1254822D-B106-1360-E6BB-8FC75F960CBA}"/>
              </a:ext>
            </a:extLst>
          </p:cNvPr>
          <p:cNvSpPr/>
          <p:nvPr/>
        </p:nvSpPr>
        <p:spPr>
          <a:xfrm>
            <a:off x="3035300" y="1421892"/>
            <a:ext cx="76200" cy="76200"/>
          </a:xfrm>
          <a:prstGeom prst="ellipse">
            <a:avLst/>
          </a:prstGeom>
          <a:solidFill>
            <a:srgbClr val="B4537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Causes head">
            <a:extLst>
              <a:ext uri="{FF2B5EF4-FFF2-40B4-BE49-F238E27FC236}">
                <a16:creationId xmlns:a16="http://schemas.microsoft.com/office/drawing/2014/main" id="{B7CC52E3-EB95-233D-BF0D-5805764DE14C}"/>
              </a:ext>
            </a:extLst>
          </p:cNvPr>
          <p:cNvSpPr txBox="1"/>
          <p:nvPr/>
        </p:nvSpPr>
        <p:spPr>
          <a:xfrm>
            <a:off x="609600" y="1688592"/>
            <a:ext cx="10972800" cy="426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i="1" dirty="0">
                <a:solidFill>
                  <a:srgbClr val="C77B1C"/>
                </a:solidFill>
                <a:latin typeface="Palatino Linotype" panose="02040502050505030304" pitchFamily="18" charset="0"/>
              </a:rPr>
              <a:t>Причины упадка</a:t>
            </a:r>
          </a:p>
        </p:txBody>
      </p:sp>
      <p:sp>
        <p:nvSpPr>
          <p:cNvPr id="8" name="Cause 1 card">
            <a:extLst>
              <a:ext uri="{FF2B5EF4-FFF2-40B4-BE49-F238E27FC236}">
                <a16:creationId xmlns:a16="http://schemas.microsoft.com/office/drawing/2014/main" id="{46202490-499D-23FB-D358-473E902B47F1}"/>
              </a:ext>
            </a:extLst>
          </p:cNvPr>
          <p:cNvSpPr/>
          <p:nvPr/>
        </p:nvSpPr>
        <p:spPr>
          <a:xfrm>
            <a:off x="609600" y="2293112"/>
            <a:ext cx="5359400" cy="2367280"/>
          </a:xfrm>
          <a:prstGeom prst="roundRect">
            <a:avLst>
              <a:gd name="adj" fmla="val 6000"/>
            </a:avLst>
          </a:prstGeom>
          <a:solidFill>
            <a:srgbClr val="D9EFE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Cause 1">
            <a:extLst>
              <a:ext uri="{FF2B5EF4-FFF2-40B4-BE49-F238E27FC236}">
                <a16:creationId xmlns:a16="http://schemas.microsoft.com/office/drawing/2014/main" id="{62407215-AB78-6C27-0743-ED0965F42130}"/>
              </a:ext>
            </a:extLst>
          </p:cNvPr>
          <p:cNvSpPr txBox="1"/>
          <p:nvPr/>
        </p:nvSpPr>
        <p:spPr>
          <a:xfrm>
            <a:off x="889000" y="2470912"/>
            <a:ext cx="4876800" cy="1676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23262D"/>
                </a:solidFill>
                <a:latin typeface="Segoe UI" panose="020B0502040204020203" pitchFamily="34" charset="0"/>
              </a:rPr>
              <a:t>Развитие </a:t>
            </a:r>
            <a:r>
              <a:rPr lang="ru-RU" sz="2200" b="1" dirty="0">
                <a:solidFill>
                  <a:srgbClr val="12838A"/>
                </a:solidFill>
                <a:latin typeface="Segoe UI" panose="020B0502040204020203" pitchFamily="34" charset="0"/>
              </a:rPr>
              <a:t>морской торговли вокруг Африки</a:t>
            </a:r>
            <a:r>
              <a:rPr lang="ru-RU" sz="2200" dirty="0">
                <a:solidFill>
                  <a:srgbClr val="23262D"/>
                </a:solidFill>
                <a:latin typeface="Segoe UI" panose="020B0502040204020203" pitchFamily="34" charset="0"/>
              </a:rPr>
              <a:t> снизило значение прежних сухопутных путей, соединявших Индию со странами Европы и проходивших через Иран.</a:t>
            </a:r>
          </a:p>
        </p:txBody>
      </p:sp>
      <p:sp>
        <p:nvSpPr>
          <p:cNvPr id="10" name="Cause 1 bar">
            <a:extLst>
              <a:ext uri="{FF2B5EF4-FFF2-40B4-BE49-F238E27FC236}">
                <a16:creationId xmlns:a16="http://schemas.microsoft.com/office/drawing/2014/main" id="{41417B4D-08CF-399D-4C44-7A78D25925CF}"/>
              </a:ext>
            </a:extLst>
          </p:cNvPr>
          <p:cNvSpPr/>
          <p:nvPr/>
        </p:nvSpPr>
        <p:spPr>
          <a:xfrm>
            <a:off x="711200" y="2420112"/>
            <a:ext cx="50800" cy="2113280"/>
          </a:xfrm>
          <a:prstGeom prst="rect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Cause 2 card">
            <a:extLst>
              <a:ext uri="{FF2B5EF4-FFF2-40B4-BE49-F238E27FC236}">
                <a16:creationId xmlns:a16="http://schemas.microsoft.com/office/drawing/2014/main" id="{E7022CE7-3021-E5AC-D533-44BCB84CDF1B}"/>
              </a:ext>
            </a:extLst>
          </p:cNvPr>
          <p:cNvSpPr/>
          <p:nvPr/>
        </p:nvSpPr>
        <p:spPr>
          <a:xfrm>
            <a:off x="6223000" y="2293112"/>
            <a:ext cx="5359400" cy="2367280"/>
          </a:xfrm>
          <a:prstGeom prst="roundRect">
            <a:avLst>
              <a:gd name="adj" fmla="val 6000"/>
            </a:avLst>
          </a:prstGeom>
          <a:solidFill>
            <a:srgbClr val="FBEBD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Cause 2">
            <a:extLst>
              <a:ext uri="{FF2B5EF4-FFF2-40B4-BE49-F238E27FC236}">
                <a16:creationId xmlns:a16="http://schemas.microsoft.com/office/drawing/2014/main" id="{486FF92F-0341-3CA5-C95D-00D720C84F46}"/>
              </a:ext>
            </a:extLst>
          </p:cNvPr>
          <p:cNvSpPr txBox="1"/>
          <p:nvPr/>
        </p:nvSpPr>
        <p:spPr>
          <a:xfrm>
            <a:off x="6502400" y="2470912"/>
            <a:ext cx="4876800" cy="2011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23262D"/>
                </a:solidFill>
                <a:latin typeface="Segoe UI" panose="020B0502040204020203" pitchFamily="34" charset="0"/>
              </a:rPr>
              <a:t>Иранские шёлк-сырец, ковры, высококачественные кожи продолжали оставаться достаточно привлекательными для европейцев, но торговля этими товарами к XVIII в. </a:t>
            </a:r>
            <a:r>
              <a:rPr lang="ru-RU" sz="2200" b="1" dirty="0">
                <a:solidFill>
                  <a:srgbClr val="C77B1C"/>
                </a:solidFill>
                <a:latin typeface="Segoe UI" panose="020B0502040204020203" pitchFamily="34" charset="0"/>
              </a:rPr>
              <a:t>перешла в их руки.</a:t>
            </a:r>
          </a:p>
        </p:txBody>
      </p:sp>
      <p:sp>
        <p:nvSpPr>
          <p:cNvPr id="13" name="Cause 2 bar">
            <a:extLst>
              <a:ext uri="{FF2B5EF4-FFF2-40B4-BE49-F238E27FC236}">
                <a16:creationId xmlns:a16="http://schemas.microsoft.com/office/drawing/2014/main" id="{E958DC5F-EA34-2947-0401-899324AEAC19}"/>
              </a:ext>
            </a:extLst>
          </p:cNvPr>
          <p:cNvSpPr/>
          <p:nvPr/>
        </p:nvSpPr>
        <p:spPr>
          <a:xfrm>
            <a:off x="6324600" y="2420112"/>
            <a:ext cx="50800" cy="2113280"/>
          </a:xfrm>
          <a:prstGeom prst="rect">
            <a:avLst/>
          </a:prstGeom>
          <a:solidFill>
            <a:srgbClr val="C77B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Cause 3 card">
            <a:extLst>
              <a:ext uri="{FF2B5EF4-FFF2-40B4-BE49-F238E27FC236}">
                <a16:creationId xmlns:a16="http://schemas.microsoft.com/office/drawing/2014/main" id="{F472E451-3AAF-13E9-F0E8-EAA7FD180B13}"/>
              </a:ext>
            </a:extLst>
          </p:cNvPr>
          <p:cNvSpPr/>
          <p:nvPr/>
        </p:nvSpPr>
        <p:spPr>
          <a:xfrm>
            <a:off x="609600" y="4888992"/>
            <a:ext cx="10972800" cy="1026160"/>
          </a:xfrm>
          <a:prstGeom prst="roundRect">
            <a:avLst>
              <a:gd name="adj" fmla="val 6000"/>
            </a:avLst>
          </a:prstGeom>
          <a:solidFill>
            <a:srgbClr val="F5E2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Cause 3">
            <a:extLst>
              <a:ext uri="{FF2B5EF4-FFF2-40B4-BE49-F238E27FC236}">
                <a16:creationId xmlns:a16="http://schemas.microsoft.com/office/drawing/2014/main" id="{E12BC02A-0E40-9AE2-E5D5-012FDB5B3046}"/>
              </a:ext>
            </a:extLst>
          </p:cNvPr>
          <p:cNvSpPr txBox="1"/>
          <p:nvPr/>
        </p:nvSpPr>
        <p:spPr>
          <a:xfrm>
            <a:off x="889000" y="5066792"/>
            <a:ext cx="104902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B4537A"/>
                </a:solidFill>
                <a:latin typeface="Segoe UI" panose="020B0502040204020203" pitchFamily="34" charset="0"/>
              </a:rPr>
              <a:t>Доходы шахской казны сокращались</a:t>
            </a:r>
            <a:r>
              <a:rPr lang="ru-RU" sz="2200" dirty="0">
                <a:solidFill>
                  <a:srgbClr val="23262D"/>
                </a:solidFill>
                <a:latin typeface="Segoe UI" panose="020B0502040204020203" pitchFamily="34" charset="0"/>
              </a:rPr>
              <a:t>, шахи повышали налоги с крестьян, тем самым их разоряя.</a:t>
            </a:r>
          </a:p>
        </p:txBody>
      </p:sp>
      <p:sp>
        <p:nvSpPr>
          <p:cNvPr id="16" name="Cause 3 bar">
            <a:extLst>
              <a:ext uri="{FF2B5EF4-FFF2-40B4-BE49-F238E27FC236}">
                <a16:creationId xmlns:a16="http://schemas.microsoft.com/office/drawing/2014/main" id="{5C9C3224-DF92-E7A2-4E35-EFD67501DF5C}"/>
              </a:ext>
            </a:extLst>
          </p:cNvPr>
          <p:cNvSpPr/>
          <p:nvPr/>
        </p:nvSpPr>
        <p:spPr>
          <a:xfrm>
            <a:off x="711200" y="5015992"/>
            <a:ext cx="50800" cy="772160"/>
          </a:xfrm>
          <a:prstGeom prst="rect">
            <a:avLst/>
          </a:prstGeom>
          <a:solidFill>
            <a:srgbClr val="B4537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Band rule">
            <a:extLst>
              <a:ext uri="{FF2B5EF4-FFF2-40B4-BE49-F238E27FC236}">
                <a16:creationId xmlns:a16="http://schemas.microsoft.com/office/drawing/2014/main" id="{BE22E7F6-7DA7-E2F5-7483-FF745CBF66C8}"/>
              </a:ext>
            </a:extLst>
          </p:cNvPr>
          <p:cNvCxnSpPr/>
          <p:nvPr/>
        </p:nvCxnSpPr>
        <p:spPr>
          <a:xfrm>
            <a:off x="609600" y="6077712"/>
            <a:ext cx="3810000" cy="0"/>
          </a:xfrm>
          <a:prstGeom prst="line">
            <a:avLst/>
          </a:prstGeom>
          <a:ln w="7620">
            <a:solidFill>
              <a:srgbClr val="C77B1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Band rule">
            <a:extLst>
              <a:ext uri="{FF2B5EF4-FFF2-40B4-BE49-F238E27FC236}">
                <a16:creationId xmlns:a16="http://schemas.microsoft.com/office/drawing/2014/main" id="{60CD4B53-C816-CD7A-4B91-BAC485C2A2CC}"/>
              </a:ext>
            </a:extLst>
          </p:cNvPr>
          <p:cNvCxnSpPr/>
          <p:nvPr/>
        </p:nvCxnSpPr>
        <p:spPr>
          <a:xfrm>
            <a:off x="609600" y="6260592"/>
            <a:ext cx="3810000" cy="0"/>
          </a:xfrm>
          <a:prstGeom prst="line">
            <a:avLst/>
          </a:prstGeom>
          <a:ln w="7620">
            <a:solidFill>
              <a:srgbClr val="C77B1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Ромб 18">
            <a:extLst>
              <a:ext uri="{FF2B5EF4-FFF2-40B4-BE49-F238E27FC236}">
                <a16:creationId xmlns:a16="http://schemas.microsoft.com/office/drawing/2014/main" id="{E217FFD2-9C57-87CA-535F-BCAF5A885F7D}"/>
              </a:ext>
            </a:extLst>
          </p:cNvPr>
          <p:cNvSpPr/>
          <p:nvPr/>
        </p:nvSpPr>
        <p:spPr>
          <a:xfrm>
            <a:off x="666750" y="6112002"/>
            <a:ext cx="114300" cy="114300"/>
          </a:xfrm>
          <a:prstGeom prst="diamond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Marker">
            <a:extLst>
              <a:ext uri="{FF2B5EF4-FFF2-40B4-BE49-F238E27FC236}">
                <a16:creationId xmlns:a16="http://schemas.microsoft.com/office/drawing/2014/main" id="{1FE005A9-5569-43CD-279C-4EB4D7170AA0}"/>
              </a:ext>
            </a:extLst>
          </p:cNvPr>
          <p:cNvSpPr/>
          <p:nvPr/>
        </p:nvSpPr>
        <p:spPr>
          <a:xfrm>
            <a:off x="931926" y="6148578"/>
            <a:ext cx="41148" cy="41148"/>
          </a:xfrm>
          <a:prstGeom prst="ellipse">
            <a:avLst/>
          </a:prstGeom>
          <a:solidFill>
            <a:srgbClr val="C77B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Ромб 20">
            <a:extLst>
              <a:ext uri="{FF2B5EF4-FFF2-40B4-BE49-F238E27FC236}">
                <a16:creationId xmlns:a16="http://schemas.microsoft.com/office/drawing/2014/main" id="{6FC4561B-56B2-B560-4958-3C2B69739F4F}"/>
              </a:ext>
            </a:extLst>
          </p:cNvPr>
          <p:cNvSpPr/>
          <p:nvPr/>
        </p:nvSpPr>
        <p:spPr>
          <a:xfrm>
            <a:off x="1123950" y="6112002"/>
            <a:ext cx="114300" cy="114300"/>
          </a:xfrm>
          <a:prstGeom prst="diamond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Marker">
            <a:extLst>
              <a:ext uri="{FF2B5EF4-FFF2-40B4-BE49-F238E27FC236}">
                <a16:creationId xmlns:a16="http://schemas.microsoft.com/office/drawing/2014/main" id="{A1F77B80-98BF-5D52-9088-BAAE92341016}"/>
              </a:ext>
            </a:extLst>
          </p:cNvPr>
          <p:cNvSpPr/>
          <p:nvPr/>
        </p:nvSpPr>
        <p:spPr>
          <a:xfrm>
            <a:off x="1389126" y="6148578"/>
            <a:ext cx="41148" cy="41148"/>
          </a:xfrm>
          <a:prstGeom prst="ellipse">
            <a:avLst/>
          </a:prstGeom>
          <a:solidFill>
            <a:srgbClr val="C77B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Ромб 22">
            <a:extLst>
              <a:ext uri="{FF2B5EF4-FFF2-40B4-BE49-F238E27FC236}">
                <a16:creationId xmlns:a16="http://schemas.microsoft.com/office/drawing/2014/main" id="{A8038ABC-FC00-E437-8EFC-140457721122}"/>
              </a:ext>
            </a:extLst>
          </p:cNvPr>
          <p:cNvSpPr/>
          <p:nvPr/>
        </p:nvSpPr>
        <p:spPr>
          <a:xfrm>
            <a:off x="1581150" y="6112002"/>
            <a:ext cx="114300" cy="114300"/>
          </a:xfrm>
          <a:prstGeom prst="diamond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Marker">
            <a:extLst>
              <a:ext uri="{FF2B5EF4-FFF2-40B4-BE49-F238E27FC236}">
                <a16:creationId xmlns:a16="http://schemas.microsoft.com/office/drawing/2014/main" id="{39F9D990-FEA0-0F02-CDAF-94AEB0DE9A22}"/>
              </a:ext>
            </a:extLst>
          </p:cNvPr>
          <p:cNvSpPr/>
          <p:nvPr/>
        </p:nvSpPr>
        <p:spPr>
          <a:xfrm>
            <a:off x="1846326" y="6148578"/>
            <a:ext cx="41148" cy="41148"/>
          </a:xfrm>
          <a:prstGeom prst="ellipse">
            <a:avLst/>
          </a:prstGeom>
          <a:solidFill>
            <a:srgbClr val="C77B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Ромб 24">
            <a:extLst>
              <a:ext uri="{FF2B5EF4-FFF2-40B4-BE49-F238E27FC236}">
                <a16:creationId xmlns:a16="http://schemas.microsoft.com/office/drawing/2014/main" id="{F0B9F457-B913-84DE-EE77-9CD4A2334C63}"/>
              </a:ext>
            </a:extLst>
          </p:cNvPr>
          <p:cNvSpPr/>
          <p:nvPr/>
        </p:nvSpPr>
        <p:spPr>
          <a:xfrm>
            <a:off x="2038350" y="6112002"/>
            <a:ext cx="114300" cy="114300"/>
          </a:xfrm>
          <a:prstGeom prst="diamond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Marker">
            <a:extLst>
              <a:ext uri="{FF2B5EF4-FFF2-40B4-BE49-F238E27FC236}">
                <a16:creationId xmlns:a16="http://schemas.microsoft.com/office/drawing/2014/main" id="{864B8F79-0685-BFC7-1CCF-6D2219E2977E}"/>
              </a:ext>
            </a:extLst>
          </p:cNvPr>
          <p:cNvSpPr/>
          <p:nvPr/>
        </p:nvSpPr>
        <p:spPr>
          <a:xfrm>
            <a:off x="2303526" y="6148578"/>
            <a:ext cx="41148" cy="41148"/>
          </a:xfrm>
          <a:prstGeom prst="ellipse">
            <a:avLst/>
          </a:prstGeom>
          <a:solidFill>
            <a:srgbClr val="C77B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Ромб 26">
            <a:extLst>
              <a:ext uri="{FF2B5EF4-FFF2-40B4-BE49-F238E27FC236}">
                <a16:creationId xmlns:a16="http://schemas.microsoft.com/office/drawing/2014/main" id="{8E80F485-7454-7F2C-6E1D-035024F727C3}"/>
              </a:ext>
            </a:extLst>
          </p:cNvPr>
          <p:cNvSpPr/>
          <p:nvPr/>
        </p:nvSpPr>
        <p:spPr>
          <a:xfrm>
            <a:off x="2495550" y="6112002"/>
            <a:ext cx="114300" cy="114300"/>
          </a:xfrm>
          <a:prstGeom prst="diamond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Marker">
            <a:extLst>
              <a:ext uri="{FF2B5EF4-FFF2-40B4-BE49-F238E27FC236}">
                <a16:creationId xmlns:a16="http://schemas.microsoft.com/office/drawing/2014/main" id="{CF136365-3EB5-C0A2-C9B4-F3D39DEF0A8B}"/>
              </a:ext>
            </a:extLst>
          </p:cNvPr>
          <p:cNvSpPr/>
          <p:nvPr/>
        </p:nvSpPr>
        <p:spPr>
          <a:xfrm>
            <a:off x="2760726" y="6148578"/>
            <a:ext cx="41148" cy="41148"/>
          </a:xfrm>
          <a:prstGeom prst="ellipse">
            <a:avLst/>
          </a:prstGeom>
          <a:solidFill>
            <a:srgbClr val="C77B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Ромб 28">
            <a:extLst>
              <a:ext uri="{FF2B5EF4-FFF2-40B4-BE49-F238E27FC236}">
                <a16:creationId xmlns:a16="http://schemas.microsoft.com/office/drawing/2014/main" id="{7D338A7A-FE39-B229-B5F3-39F0AA369E0E}"/>
              </a:ext>
            </a:extLst>
          </p:cNvPr>
          <p:cNvSpPr/>
          <p:nvPr/>
        </p:nvSpPr>
        <p:spPr>
          <a:xfrm>
            <a:off x="2952750" y="6112002"/>
            <a:ext cx="114300" cy="114300"/>
          </a:xfrm>
          <a:prstGeom prst="diamond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Marker">
            <a:extLst>
              <a:ext uri="{FF2B5EF4-FFF2-40B4-BE49-F238E27FC236}">
                <a16:creationId xmlns:a16="http://schemas.microsoft.com/office/drawing/2014/main" id="{738AE03B-DAE8-BB2D-E019-B7582B2708F0}"/>
              </a:ext>
            </a:extLst>
          </p:cNvPr>
          <p:cNvSpPr/>
          <p:nvPr/>
        </p:nvSpPr>
        <p:spPr>
          <a:xfrm>
            <a:off x="3217926" y="6148578"/>
            <a:ext cx="41148" cy="41148"/>
          </a:xfrm>
          <a:prstGeom prst="ellipse">
            <a:avLst/>
          </a:prstGeom>
          <a:solidFill>
            <a:srgbClr val="C77B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Ромб 30">
            <a:extLst>
              <a:ext uri="{FF2B5EF4-FFF2-40B4-BE49-F238E27FC236}">
                <a16:creationId xmlns:a16="http://schemas.microsoft.com/office/drawing/2014/main" id="{997123F0-B713-3E41-27F9-DC8D8EAF2003}"/>
              </a:ext>
            </a:extLst>
          </p:cNvPr>
          <p:cNvSpPr/>
          <p:nvPr/>
        </p:nvSpPr>
        <p:spPr>
          <a:xfrm>
            <a:off x="3409950" y="6112002"/>
            <a:ext cx="114300" cy="114300"/>
          </a:xfrm>
          <a:prstGeom prst="diamond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Marker">
            <a:extLst>
              <a:ext uri="{FF2B5EF4-FFF2-40B4-BE49-F238E27FC236}">
                <a16:creationId xmlns:a16="http://schemas.microsoft.com/office/drawing/2014/main" id="{02BB62B5-DCA8-9DD6-0710-B82F2555657F}"/>
              </a:ext>
            </a:extLst>
          </p:cNvPr>
          <p:cNvSpPr/>
          <p:nvPr/>
        </p:nvSpPr>
        <p:spPr>
          <a:xfrm>
            <a:off x="3675126" y="6148578"/>
            <a:ext cx="41148" cy="41148"/>
          </a:xfrm>
          <a:prstGeom prst="ellipse">
            <a:avLst/>
          </a:prstGeom>
          <a:solidFill>
            <a:srgbClr val="C77B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Ромб 32">
            <a:extLst>
              <a:ext uri="{FF2B5EF4-FFF2-40B4-BE49-F238E27FC236}">
                <a16:creationId xmlns:a16="http://schemas.microsoft.com/office/drawing/2014/main" id="{D8EC4920-C875-A701-E3CB-E1E769FA8024}"/>
              </a:ext>
            </a:extLst>
          </p:cNvPr>
          <p:cNvSpPr/>
          <p:nvPr/>
        </p:nvSpPr>
        <p:spPr>
          <a:xfrm>
            <a:off x="3867150" y="6112002"/>
            <a:ext cx="114300" cy="114300"/>
          </a:xfrm>
          <a:prstGeom prst="diamond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Marker">
            <a:extLst>
              <a:ext uri="{FF2B5EF4-FFF2-40B4-BE49-F238E27FC236}">
                <a16:creationId xmlns:a16="http://schemas.microsoft.com/office/drawing/2014/main" id="{BECA735B-7062-04B4-0BA4-8FD6B82DB9BA}"/>
              </a:ext>
            </a:extLst>
          </p:cNvPr>
          <p:cNvSpPr/>
          <p:nvPr/>
        </p:nvSpPr>
        <p:spPr>
          <a:xfrm>
            <a:off x="4132326" y="6148578"/>
            <a:ext cx="41148" cy="41148"/>
          </a:xfrm>
          <a:prstGeom prst="ellipse">
            <a:avLst/>
          </a:prstGeom>
          <a:solidFill>
            <a:srgbClr val="C77B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Signature 100ballnik.com">
            <a:extLst>
              <a:ext uri="{FF2B5EF4-FFF2-40B4-BE49-F238E27FC236}">
                <a16:creationId xmlns:a16="http://schemas.microsoft.com/office/drawing/2014/main" id="{49F94722-AE1E-A643-F848-240CECBF3CF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9100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ran view" descr="К. де Брюйн. Шах Султан Хусейн, последний правивший шах из династии Сефевидов. Гравюра, 1705 г.">
            <a:extLst>
              <a:ext uri="{FF2B5EF4-FFF2-40B4-BE49-F238E27FC236}">
                <a16:creationId xmlns:a16="http://schemas.microsoft.com/office/drawing/2014/main" id="{9FAE90D7-6E74-5A3C-ADA4-7A64AF350DF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81000"/>
            <a:ext cx="3962400" cy="5969000"/>
          </a:xfrm>
          <a:prstGeom prst="roundRect">
            <a:avLst>
              <a:gd name="adj" fmla="val 4000"/>
            </a:avLst>
          </a:prstGeom>
          <a:ln w="12700">
            <a:solidFill>
              <a:srgbClr val="D7CDB9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cxnSp>
        <p:nvCxnSpPr>
          <p:cNvPr id="5" name="Sequence line">
            <a:extLst>
              <a:ext uri="{FF2B5EF4-FFF2-40B4-BE49-F238E27FC236}">
                <a16:creationId xmlns:a16="http://schemas.microsoft.com/office/drawing/2014/main" id="{8D9749FE-14D6-B441-AC34-A589A3F94AD6}"/>
              </a:ext>
            </a:extLst>
          </p:cNvPr>
          <p:cNvCxnSpPr/>
          <p:nvPr/>
        </p:nvCxnSpPr>
        <p:spPr>
          <a:xfrm>
            <a:off x="889000" y="889000"/>
            <a:ext cx="0" cy="3327400"/>
          </a:xfrm>
          <a:prstGeom prst="line">
            <a:avLst/>
          </a:prstGeom>
          <a:ln w="19050">
            <a:solidFill>
              <a:srgbClr val="C6B5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tep 1 card">
            <a:extLst>
              <a:ext uri="{FF2B5EF4-FFF2-40B4-BE49-F238E27FC236}">
                <a16:creationId xmlns:a16="http://schemas.microsoft.com/office/drawing/2014/main" id="{026B791C-C3DC-C993-2500-70785E80D221}"/>
              </a:ext>
            </a:extLst>
          </p:cNvPr>
          <p:cNvSpPr/>
          <p:nvPr/>
        </p:nvSpPr>
        <p:spPr>
          <a:xfrm>
            <a:off x="1270000" y="508000"/>
            <a:ext cx="5969000" cy="1168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7CDB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Step 1">
            <a:extLst>
              <a:ext uri="{FF2B5EF4-FFF2-40B4-BE49-F238E27FC236}">
                <a16:creationId xmlns:a16="http://schemas.microsoft.com/office/drawing/2014/main" id="{6A1B1095-D7E5-DA2B-0B6F-1E7D2B35C01D}"/>
              </a:ext>
            </a:extLst>
          </p:cNvPr>
          <p:cNvSpPr txBox="1"/>
          <p:nvPr/>
        </p:nvSpPr>
        <p:spPr>
          <a:xfrm>
            <a:off x="1498600" y="711200"/>
            <a:ext cx="55118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b="1" dirty="0">
                <a:solidFill>
                  <a:srgbClr val="C77B1C"/>
                </a:solidFill>
                <a:latin typeface="Segoe UI" panose="020B0502040204020203" pitchFamily="34" charset="0"/>
              </a:rPr>
              <a:t>Центральная власть ослабела.</a:t>
            </a:r>
            <a:r>
              <a:rPr lang="ru-RU" sz="2500" dirty="0">
                <a:solidFill>
                  <a:srgbClr val="23262D"/>
                </a:solidFill>
                <a:latin typeface="Segoe UI" panose="020B0502040204020203" pitchFamily="34" charset="0"/>
              </a:rPr>
              <a:t> Начались мятежи.</a:t>
            </a:r>
          </a:p>
        </p:txBody>
      </p:sp>
      <p:sp>
        <p:nvSpPr>
          <p:cNvPr id="8" name="Step 2 card">
            <a:extLst>
              <a:ext uri="{FF2B5EF4-FFF2-40B4-BE49-F238E27FC236}">
                <a16:creationId xmlns:a16="http://schemas.microsoft.com/office/drawing/2014/main" id="{25A52C35-CF61-B66E-1AF3-41A503A77A6F}"/>
              </a:ext>
            </a:extLst>
          </p:cNvPr>
          <p:cNvSpPr/>
          <p:nvPr/>
        </p:nvSpPr>
        <p:spPr>
          <a:xfrm>
            <a:off x="1270000" y="2006600"/>
            <a:ext cx="5969000" cy="1549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7CDB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tep 2">
            <a:extLst>
              <a:ext uri="{FF2B5EF4-FFF2-40B4-BE49-F238E27FC236}">
                <a16:creationId xmlns:a16="http://schemas.microsoft.com/office/drawing/2014/main" id="{1D05BCAD-6084-0B82-5A11-653BE7AF756C}"/>
              </a:ext>
            </a:extLst>
          </p:cNvPr>
          <p:cNvSpPr txBox="1"/>
          <p:nvPr/>
        </p:nvSpPr>
        <p:spPr>
          <a:xfrm>
            <a:off x="1498600" y="2209800"/>
            <a:ext cx="5511800" cy="1143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b="1" dirty="0">
                <a:solidFill>
                  <a:srgbClr val="B4537A"/>
                </a:solidFill>
                <a:latin typeface="Segoe UI" panose="020B0502040204020203" pitchFamily="34" charset="0"/>
              </a:rPr>
              <a:t>В 1722 г.</a:t>
            </a:r>
            <a:r>
              <a:rPr lang="ru-RU" sz="2500" dirty="0">
                <a:solidFill>
                  <a:srgbClr val="23262D"/>
                </a:solidFill>
                <a:latin typeface="Segoe UI" panose="020B0502040204020203" pitchFamily="34" charset="0"/>
              </a:rPr>
              <a:t> умер </a:t>
            </a:r>
            <a:r>
              <a:rPr lang="ru-RU" sz="2500" b="1" dirty="0">
                <a:solidFill>
                  <a:srgbClr val="B4537A"/>
                </a:solidFill>
                <a:latin typeface="Segoe UI" panose="020B0502040204020203" pitchFamily="34" charset="0"/>
              </a:rPr>
              <a:t>последний из </a:t>
            </a:r>
            <a:r>
              <a:rPr lang="ru-RU" sz="2500" b="1" dirty="0" err="1">
                <a:solidFill>
                  <a:srgbClr val="B4537A"/>
                </a:solidFill>
                <a:latin typeface="Segoe UI" panose="020B0502040204020203" pitchFamily="34" charset="0"/>
              </a:rPr>
              <a:t>Сефевидов</a:t>
            </a:r>
            <a:r>
              <a:rPr lang="ru-RU" sz="2500" dirty="0">
                <a:solidFill>
                  <a:srgbClr val="23262D"/>
                </a:solidFill>
                <a:latin typeface="Segoe UI" panose="020B0502040204020203" pitchFamily="34" charset="0"/>
              </a:rPr>
              <a:t>, обладавший реальной властью.</a:t>
            </a:r>
          </a:p>
        </p:txBody>
      </p:sp>
      <p:sp>
        <p:nvSpPr>
          <p:cNvPr id="10" name="Step 3 card">
            <a:extLst>
              <a:ext uri="{FF2B5EF4-FFF2-40B4-BE49-F238E27FC236}">
                <a16:creationId xmlns:a16="http://schemas.microsoft.com/office/drawing/2014/main" id="{F6C17ED6-E073-6F6C-574D-9B5D7D13BAAF}"/>
              </a:ext>
            </a:extLst>
          </p:cNvPr>
          <p:cNvSpPr/>
          <p:nvPr/>
        </p:nvSpPr>
        <p:spPr>
          <a:xfrm>
            <a:off x="1270000" y="3886200"/>
            <a:ext cx="5969000" cy="1930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7CDB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Step 3">
            <a:extLst>
              <a:ext uri="{FF2B5EF4-FFF2-40B4-BE49-F238E27FC236}">
                <a16:creationId xmlns:a16="http://schemas.microsoft.com/office/drawing/2014/main" id="{7CC62161-8D2F-BC10-90DC-445133E217A3}"/>
              </a:ext>
            </a:extLst>
          </p:cNvPr>
          <p:cNvSpPr txBox="1"/>
          <p:nvPr/>
        </p:nvSpPr>
        <p:spPr>
          <a:xfrm>
            <a:off x="1498600" y="4089400"/>
            <a:ext cx="5511800" cy="152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dirty="0">
                <a:solidFill>
                  <a:srgbClr val="23262D"/>
                </a:solidFill>
                <a:latin typeface="Segoe UI" panose="020B0502040204020203" pitchFamily="34" charset="0"/>
              </a:rPr>
              <a:t>Значительную часть Ирана захватили </a:t>
            </a:r>
            <a:r>
              <a:rPr lang="ru-RU" sz="2500" b="1" dirty="0">
                <a:solidFill>
                  <a:srgbClr val="12838A"/>
                </a:solidFill>
                <a:latin typeface="Segoe UI" panose="020B0502040204020203" pitchFamily="34" charset="0"/>
              </a:rPr>
              <a:t>кочевые племена афганцев</a:t>
            </a:r>
            <a:r>
              <a:rPr lang="ru-RU" sz="2500" dirty="0">
                <a:solidFill>
                  <a:srgbClr val="23262D"/>
                </a:solidFill>
                <a:latin typeface="Segoe UI" panose="020B0502040204020203" pitchFamily="34" charset="0"/>
              </a:rPr>
              <a:t>, а западные и северные области - </a:t>
            </a:r>
            <a:r>
              <a:rPr lang="ru-RU" sz="2500" b="1" dirty="0">
                <a:solidFill>
                  <a:srgbClr val="B0283A"/>
                </a:solidFill>
                <a:latin typeface="Segoe UI" panose="020B0502040204020203" pitchFamily="34" charset="0"/>
              </a:rPr>
              <a:t>Турция.</a:t>
            </a:r>
          </a:p>
        </p:txBody>
      </p:sp>
      <p:sp>
        <p:nvSpPr>
          <p:cNvPr id="12" name="Marker">
            <a:extLst>
              <a:ext uri="{FF2B5EF4-FFF2-40B4-BE49-F238E27FC236}">
                <a16:creationId xmlns:a16="http://schemas.microsoft.com/office/drawing/2014/main" id="{64EF09BC-7BF9-83B1-722A-1C6CA133F3D2}"/>
              </a:ext>
            </a:extLst>
          </p:cNvPr>
          <p:cNvSpPr/>
          <p:nvPr/>
        </p:nvSpPr>
        <p:spPr>
          <a:xfrm>
            <a:off x="774700" y="723900"/>
            <a:ext cx="228600" cy="228600"/>
          </a:xfrm>
          <a:prstGeom prst="ellipse">
            <a:avLst/>
          </a:prstGeom>
          <a:solidFill>
            <a:srgbClr val="C77B1C"/>
          </a:solidFill>
          <a:ln w="317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Marker">
            <a:extLst>
              <a:ext uri="{FF2B5EF4-FFF2-40B4-BE49-F238E27FC236}">
                <a16:creationId xmlns:a16="http://schemas.microsoft.com/office/drawing/2014/main" id="{2B53087C-1A9C-7F2B-A947-F1D8B4304653}"/>
              </a:ext>
            </a:extLst>
          </p:cNvPr>
          <p:cNvSpPr/>
          <p:nvPr/>
        </p:nvSpPr>
        <p:spPr>
          <a:xfrm>
            <a:off x="774700" y="2222500"/>
            <a:ext cx="228600" cy="228600"/>
          </a:xfrm>
          <a:prstGeom prst="ellipse">
            <a:avLst/>
          </a:prstGeom>
          <a:solidFill>
            <a:srgbClr val="B4537A"/>
          </a:solidFill>
          <a:ln w="317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Marker">
            <a:extLst>
              <a:ext uri="{FF2B5EF4-FFF2-40B4-BE49-F238E27FC236}">
                <a16:creationId xmlns:a16="http://schemas.microsoft.com/office/drawing/2014/main" id="{3F91B92D-7269-8D55-CAA6-9C0418A892CE}"/>
              </a:ext>
            </a:extLst>
          </p:cNvPr>
          <p:cNvSpPr/>
          <p:nvPr/>
        </p:nvSpPr>
        <p:spPr>
          <a:xfrm>
            <a:off x="774700" y="4102100"/>
            <a:ext cx="228600" cy="228600"/>
          </a:xfrm>
          <a:prstGeom prst="ellipse">
            <a:avLst/>
          </a:prstGeom>
          <a:solidFill>
            <a:srgbClr val="12838A"/>
          </a:solidFill>
          <a:ln w="317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05E0102B-1DB6-DAB6-2BEF-30D559D15A4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12007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mpaign map mount">
            <a:extLst>
              <a:ext uri="{FF2B5EF4-FFF2-40B4-BE49-F238E27FC236}">
                <a16:creationId xmlns:a16="http://schemas.microsoft.com/office/drawing/2014/main" id="{ECF63814-C8B6-68B8-BCFB-847BCA844C4B}"/>
              </a:ext>
            </a:extLst>
          </p:cNvPr>
          <p:cNvSpPr/>
          <p:nvPr/>
        </p:nvSpPr>
        <p:spPr>
          <a:xfrm>
            <a:off x="457200" y="776862"/>
            <a:ext cx="5080000" cy="5177276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7CDB9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Campaign map" descr="Карта: Персидский поход Петра I, 1722–1723 гг. (из исходной презентации)">
            <a:extLst>
              <a:ext uri="{FF2B5EF4-FFF2-40B4-BE49-F238E27FC236}">
                <a16:creationId xmlns:a16="http://schemas.microsoft.com/office/drawing/2014/main" id="{BA0336F0-255B-19FC-D95C-068F816160E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00" y="878462"/>
            <a:ext cx="4876800" cy="4974077"/>
          </a:xfrm>
          <a:prstGeom prst="rect">
            <a:avLst/>
          </a:prstGeom>
        </p:spPr>
      </p:pic>
      <p:sp>
        <p:nvSpPr>
          <p:cNvPr id="6" name="Campaign 1 card">
            <a:extLst>
              <a:ext uri="{FF2B5EF4-FFF2-40B4-BE49-F238E27FC236}">
                <a16:creationId xmlns:a16="http://schemas.microsoft.com/office/drawing/2014/main" id="{69E6A713-E385-5675-68D8-76B4CD713E08}"/>
              </a:ext>
            </a:extLst>
          </p:cNvPr>
          <p:cNvSpPr/>
          <p:nvPr/>
        </p:nvSpPr>
        <p:spPr>
          <a:xfrm>
            <a:off x="5969000" y="508000"/>
            <a:ext cx="5613400" cy="944880"/>
          </a:xfrm>
          <a:prstGeom prst="roundRect">
            <a:avLst>
              <a:gd name="adj" fmla="val 6000"/>
            </a:avLst>
          </a:prstGeom>
          <a:solidFill>
            <a:srgbClr val="E0E8F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Campaign 1">
            <a:extLst>
              <a:ext uri="{FF2B5EF4-FFF2-40B4-BE49-F238E27FC236}">
                <a16:creationId xmlns:a16="http://schemas.microsoft.com/office/drawing/2014/main" id="{C664ED98-4EF4-F20D-FCA1-77BC72ED3407}"/>
              </a:ext>
            </a:extLst>
          </p:cNvPr>
          <p:cNvSpPr txBox="1"/>
          <p:nvPr/>
        </p:nvSpPr>
        <p:spPr>
          <a:xfrm>
            <a:off x="6223000" y="660400"/>
            <a:ext cx="5181600" cy="640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b="1" dirty="0">
                <a:solidFill>
                  <a:srgbClr val="2E5E8E"/>
                </a:solidFill>
                <a:latin typeface="Segoe UI" panose="020B0502040204020203" pitchFamily="34" charset="0"/>
              </a:rPr>
              <a:t>В 1722 г.</a:t>
            </a:r>
            <a:r>
              <a:rPr lang="ru-RU" sz="2100" dirty="0">
                <a:solidFill>
                  <a:srgbClr val="23262D"/>
                </a:solidFill>
                <a:latin typeface="Segoe UI" panose="020B0502040204020203" pitchFamily="34" charset="0"/>
              </a:rPr>
              <a:t> русский император </a:t>
            </a:r>
            <a:r>
              <a:rPr lang="ru-RU" sz="2100" b="1" dirty="0">
                <a:solidFill>
                  <a:srgbClr val="2E5E8E"/>
                </a:solidFill>
                <a:latin typeface="Segoe UI" panose="020B0502040204020203" pitchFamily="34" charset="0"/>
              </a:rPr>
              <a:t>Пётр I</a:t>
            </a:r>
            <a:r>
              <a:rPr lang="ru-RU" sz="2100" dirty="0">
                <a:solidFill>
                  <a:srgbClr val="23262D"/>
                </a:solidFill>
                <a:latin typeface="Segoe UI" panose="020B0502040204020203" pitchFamily="34" charset="0"/>
              </a:rPr>
              <a:t> в Персидский поход.</a:t>
            </a:r>
          </a:p>
        </p:txBody>
      </p:sp>
      <p:sp>
        <p:nvSpPr>
          <p:cNvPr id="8" name="Campaign 1 bar">
            <a:extLst>
              <a:ext uri="{FF2B5EF4-FFF2-40B4-BE49-F238E27FC236}">
                <a16:creationId xmlns:a16="http://schemas.microsoft.com/office/drawing/2014/main" id="{28454DFD-03DB-5B43-F0C4-A5BD72B34C57}"/>
              </a:ext>
            </a:extLst>
          </p:cNvPr>
          <p:cNvSpPr/>
          <p:nvPr/>
        </p:nvSpPr>
        <p:spPr>
          <a:xfrm>
            <a:off x="6070600" y="635000"/>
            <a:ext cx="50800" cy="690880"/>
          </a:xfrm>
          <a:prstGeom prst="rect">
            <a:avLst/>
          </a:prstGeom>
          <a:solidFill>
            <a:srgbClr val="2E5E8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Campaign 2 card">
            <a:extLst>
              <a:ext uri="{FF2B5EF4-FFF2-40B4-BE49-F238E27FC236}">
                <a16:creationId xmlns:a16="http://schemas.microsoft.com/office/drawing/2014/main" id="{E7C41B20-D38B-3396-7C21-FD314C79E187}"/>
              </a:ext>
            </a:extLst>
          </p:cNvPr>
          <p:cNvSpPr/>
          <p:nvPr/>
        </p:nvSpPr>
        <p:spPr>
          <a:xfrm>
            <a:off x="5969000" y="1630680"/>
            <a:ext cx="5613400" cy="1905000"/>
          </a:xfrm>
          <a:prstGeom prst="roundRect">
            <a:avLst>
              <a:gd name="adj" fmla="val 6000"/>
            </a:avLst>
          </a:prstGeom>
          <a:solidFill>
            <a:srgbClr val="F7E1E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Campaign 2">
            <a:extLst>
              <a:ext uri="{FF2B5EF4-FFF2-40B4-BE49-F238E27FC236}">
                <a16:creationId xmlns:a16="http://schemas.microsoft.com/office/drawing/2014/main" id="{2F28ABCF-09A3-CE13-996A-3BE86EE08A9A}"/>
              </a:ext>
            </a:extLst>
          </p:cNvPr>
          <p:cNvSpPr txBox="1"/>
          <p:nvPr/>
        </p:nvSpPr>
        <p:spPr>
          <a:xfrm>
            <a:off x="6223000" y="1783080"/>
            <a:ext cx="5181600" cy="160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23262D"/>
                </a:solidFill>
                <a:latin typeface="Segoe UI" panose="020B0502040204020203" pitchFamily="34" charset="0"/>
              </a:rPr>
              <a:t>Россия заняла часть побережья Каспийского моря </a:t>
            </a:r>
            <a:r>
              <a:rPr lang="ru-RU" sz="2100" b="1" dirty="0">
                <a:solidFill>
                  <a:srgbClr val="2E5E8E"/>
                </a:solidFill>
                <a:latin typeface="Segoe UI" panose="020B0502040204020203" pitchFamily="34" charset="0"/>
              </a:rPr>
              <a:t>с Дербентом и Баку</a:t>
            </a:r>
            <a:r>
              <a:rPr lang="ru-RU" sz="2100" dirty="0">
                <a:solidFill>
                  <a:srgbClr val="23262D"/>
                </a:solidFill>
                <a:latin typeface="Segoe UI" panose="020B0502040204020203" pitchFamily="34" charset="0"/>
              </a:rPr>
              <a:t>, однако центральную часть Закавказья </a:t>
            </a:r>
            <a:r>
              <a:rPr lang="ru-RU" sz="2100" b="1" dirty="0">
                <a:solidFill>
                  <a:srgbClr val="B0283A"/>
                </a:solidFill>
                <a:latin typeface="Segoe UI" panose="020B0502040204020203" pitchFamily="34" charset="0"/>
              </a:rPr>
              <a:t>в 1723 г.</a:t>
            </a:r>
            <a:r>
              <a:rPr lang="ru-RU" sz="2100" dirty="0">
                <a:solidFill>
                  <a:srgbClr val="23262D"/>
                </a:solidFill>
                <a:latin typeface="Segoe UI" panose="020B0502040204020203" pitchFamily="34" charset="0"/>
              </a:rPr>
              <a:t> захватила Турция, и Пётр отказался от дальнейшего продвижения.</a:t>
            </a:r>
          </a:p>
        </p:txBody>
      </p:sp>
      <p:sp>
        <p:nvSpPr>
          <p:cNvPr id="11" name="Campaign 2 bar">
            <a:extLst>
              <a:ext uri="{FF2B5EF4-FFF2-40B4-BE49-F238E27FC236}">
                <a16:creationId xmlns:a16="http://schemas.microsoft.com/office/drawing/2014/main" id="{91B4B2F1-742F-107D-7560-C2ECB775FC62}"/>
              </a:ext>
            </a:extLst>
          </p:cNvPr>
          <p:cNvSpPr/>
          <p:nvPr/>
        </p:nvSpPr>
        <p:spPr>
          <a:xfrm>
            <a:off x="6070600" y="1757680"/>
            <a:ext cx="50800" cy="1651000"/>
          </a:xfrm>
          <a:prstGeom prst="rect">
            <a:avLst/>
          </a:prstGeom>
          <a:solidFill>
            <a:srgbClr val="B028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Campaign 3 card">
            <a:extLst>
              <a:ext uri="{FF2B5EF4-FFF2-40B4-BE49-F238E27FC236}">
                <a16:creationId xmlns:a16="http://schemas.microsoft.com/office/drawing/2014/main" id="{A35358F5-55B0-C7A0-5AB8-DF91A878A127}"/>
              </a:ext>
            </a:extLst>
          </p:cNvPr>
          <p:cNvSpPr/>
          <p:nvPr/>
        </p:nvSpPr>
        <p:spPr>
          <a:xfrm>
            <a:off x="5969000" y="3713480"/>
            <a:ext cx="5613400" cy="1905000"/>
          </a:xfrm>
          <a:prstGeom prst="roundRect">
            <a:avLst>
              <a:gd name="adj" fmla="val 6000"/>
            </a:avLst>
          </a:prstGeom>
          <a:solidFill>
            <a:srgbClr val="D9EFE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Campaign 3">
            <a:extLst>
              <a:ext uri="{FF2B5EF4-FFF2-40B4-BE49-F238E27FC236}">
                <a16:creationId xmlns:a16="http://schemas.microsoft.com/office/drawing/2014/main" id="{B9E6F116-849A-23E1-158B-4668E8C022B3}"/>
              </a:ext>
            </a:extLst>
          </p:cNvPr>
          <p:cNvSpPr txBox="1"/>
          <p:nvPr/>
        </p:nvSpPr>
        <p:spPr>
          <a:xfrm>
            <a:off x="6223000" y="3865880"/>
            <a:ext cx="5181600" cy="160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23262D"/>
                </a:solidFill>
                <a:latin typeface="Segoe UI" panose="020B0502040204020203" pitchFamily="34" charset="0"/>
              </a:rPr>
              <a:t>Россия не могла контролировать приобретённое и </a:t>
            </a:r>
            <a:r>
              <a:rPr lang="ru-RU" sz="2100" b="1" dirty="0">
                <a:solidFill>
                  <a:srgbClr val="12838A"/>
                </a:solidFill>
                <a:latin typeface="Segoe UI" panose="020B0502040204020203" pitchFamily="34" charset="0"/>
              </a:rPr>
              <a:t>в 1735 г.</a:t>
            </a:r>
            <a:r>
              <a:rPr lang="ru-RU" sz="2100" dirty="0">
                <a:solidFill>
                  <a:srgbClr val="23262D"/>
                </a:solidFill>
                <a:latin typeface="Segoe UI" panose="020B0502040204020203" pitchFamily="34" charset="0"/>
              </a:rPr>
              <a:t> вернула Ирану все завоёванные земли с условием, что они не должны попасть под власть Турции.</a:t>
            </a:r>
          </a:p>
        </p:txBody>
      </p:sp>
      <p:sp>
        <p:nvSpPr>
          <p:cNvPr id="14" name="Campaign 3 bar">
            <a:extLst>
              <a:ext uri="{FF2B5EF4-FFF2-40B4-BE49-F238E27FC236}">
                <a16:creationId xmlns:a16="http://schemas.microsoft.com/office/drawing/2014/main" id="{7DD77CA1-88DF-4F56-4338-6522CD70B1DF}"/>
              </a:ext>
            </a:extLst>
          </p:cNvPr>
          <p:cNvSpPr/>
          <p:nvPr/>
        </p:nvSpPr>
        <p:spPr>
          <a:xfrm>
            <a:off x="6070600" y="3840480"/>
            <a:ext cx="50800" cy="1651000"/>
          </a:xfrm>
          <a:prstGeom prst="rect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00FCAF2C-07E1-142B-35C1-6EAD88B20B6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7363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adir Shah" descr="Мухаммад Пана. Надир-шах. 1740 г. Музей Виктории и Альберта, Лондон">
            <a:extLst>
              <a:ext uri="{FF2B5EF4-FFF2-40B4-BE49-F238E27FC236}">
                <a16:creationId xmlns:a16="http://schemas.microsoft.com/office/drawing/2014/main" id="{078080D2-EA30-3B2A-BA15-EB5C5AB195E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3200" y="508000"/>
            <a:ext cx="3759200" cy="5588000"/>
          </a:xfrm>
          <a:prstGeom prst="round2SameRect">
            <a:avLst>
              <a:gd name="adj1" fmla="val 50000"/>
              <a:gd name="adj2" fmla="val 0"/>
            </a:avLst>
          </a:prstGeom>
          <a:ln w="9525">
            <a:solidFill>
              <a:srgbClr val="12838A"/>
            </a:solidFill>
          </a:ln>
        </p:spPr>
      </p:pic>
      <p:sp>
        <p:nvSpPr>
          <p:cNvPr id="5" name="Nadir Shah niche">
            <a:extLst>
              <a:ext uri="{FF2B5EF4-FFF2-40B4-BE49-F238E27FC236}">
                <a16:creationId xmlns:a16="http://schemas.microsoft.com/office/drawing/2014/main" id="{637C6609-36E8-A515-0DFA-1AE0D7D271B0}"/>
              </a:ext>
            </a:extLst>
          </p:cNvPr>
          <p:cNvSpPr/>
          <p:nvPr/>
        </p:nvSpPr>
        <p:spPr>
          <a:xfrm>
            <a:off x="7721600" y="406400"/>
            <a:ext cx="3962400" cy="5791200"/>
          </a:xfrm>
          <a:prstGeom prst="round2SameRect">
            <a:avLst>
              <a:gd name="adj1" fmla="val 50000"/>
              <a:gd name="adj2" fmla="val 0"/>
            </a:avLst>
          </a:prstGeom>
          <a:noFill/>
          <a:ln w="9525" cap="flat" cmpd="sng" algn="ctr">
            <a:solidFill>
              <a:srgbClr val="12838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ection title">
            <a:extLst>
              <a:ext uri="{FF2B5EF4-FFF2-40B4-BE49-F238E27FC236}">
                <a16:creationId xmlns:a16="http://schemas.microsoft.com/office/drawing/2014/main" id="{9D4FEE3C-5C73-5AF5-2CEA-C8E34338CF56}"/>
              </a:ext>
            </a:extLst>
          </p:cNvPr>
          <p:cNvSpPr txBox="1"/>
          <p:nvPr/>
        </p:nvSpPr>
        <p:spPr>
          <a:xfrm>
            <a:off x="609600" y="406400"/>
            <a:ext cx="6858000" cy="66598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4600" dirty="0">
                <a:solidFill>
                  <a:srgbClr val="C77B1C"/>
                </a:solidFill>
                <a:latin typeface="Palatino Linotype" panose="02040502050505030304" pitchFamily="18" charset="0"/>
              </a:rPr>
              <a:t>4.</a:t>
            </a:r>
            <a:r>
              <a:rPr lang="ru-RU" sz="3800" dirty="0">
                <a:solidFill>
                  <a:srgbClr val="12838A"/>
                </a:solidFill>
                <a:latin typeface="Palatino Linotype" panose="02040502050505030304" pitchFamily="18" charset="0"/>
              </a:rPr>
              <a:t> Надир-шах </a:t>
            </a:r>
            <a:r>
              <a:rPr lang="ru-RU" sz="2800" dirty="0">
                <a:solidFill>
                  <a:srgbClr val="4D5261"/>
                </a:solidFill>
                <a:latin typeface="Palatino Linotype" panose="02040502050505030304" pitchFamily="18" charset="0"/>
              </a:rPr>
              <a:t>(1736-1747 гг.)</a:t>
            </a:r>
          </a:p>
        </p:txBody>
      </p:sp>
      <p:cxnSp>
        <p:nvCxnSpPr>
          <p:cNvPr id="7" name="Band rule">
            <a:extLst>
              <a:ext uri="{FF2B5EF4-FFF2-40B4-BE49-F238E27FC236}">
                <a16:creationId xmlns:a16="http://schemas.microsoft.com/office/drawing/2014/main" id="{0C9C533F-694A-1487-1A53-40ADB671E000}"/>
              </a:ext>
            </a:extLst>
          </p:cNvPr>
          <p:cNvCxnSpPr/>
          <p:nvPr/>
        </p:nvCxnSpPr>
        <p:spPr>
          <a:xfrm>
            <a:off x="609600" y="1184148"/>
            <a:ext cx="2921000" cy="0"/>
          </a:xfrm>
          <a:prstGeom prst="line">
            <a:avLst/>
          </a:prstGeom>
          <a:ln w="7620">
            <a:solidFill>
              <a:srgbClr val="C77B1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Band rule">
            <a:extLst>
              <a:ext uri="{FF2B5EF4-FFF2-40B4-BE49-F238E27FC236}">
                <a16:creationId xmlns:a16="http://schemas.microsoft.com/office/drawing/2014/main" id="{BF4D93AB-5BBA-EE55-4169-2D9BBF61EE44}"/>
              </a:ext>
            </a:extLst>
          </p:cNvPr>
          <p:cNvCxnSpPr/>
          <p:nvPr/>
        </p:nvCxnSpPr>
        <p:spPr>
          <a:xfrm>
            <a:off x="609600" y="1367028"/>
            <a:ext cx="2921000" cy="0"/>
          </a:xfrm>
          <a:prstGeom prst="line">
            <a:avLst/>
          </a:prstGeom>
          <a:ln w="7620">
            <a:solidFill>
              <a:srgbClr val="C77B1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Ромб 8">
            <a:extLst>
              <a:ext uri="{FF2B5EF4-FFF2-40B4-BE49-F238E27FC236}">
                <a16:creationId xmlns:a16="http://schemas.microsoft.com/office/drawing/2014/main" id="{84983A68-93E2-6FAB-DDF5-4E87CB96835C}"/>
              </a:ext>
            </a:extLst>
          </p:cNvPr>
          <p:cNvSpPr/>
          <p:nvPr/>
        </p:nvSpPr>
        <p:spPr>
          <a:xfrm>
            <a:off x="666750" y="1218438"/>
            <a:ext cx="114300" cy="114300"/>
          </a:xfrm>
          <a:prstGeom prst="diamond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Marker">
            <a:extLst>
              <a:ext uri="{FF2B5EF4-FFF2-40B4-BE49-F238E27FC236}">
                <a16:creationId xmlns:a16="http://schemas.microsoft.com/office/drawing/2014/main" id="{DA562C51-5E94-F04E-DAA0-FAA27764E24F}"/>
              </a:ext>
            </a:extLst>
          </p:cNvPr>
          <p:cNvSpPr/>
          <p:nvPr/>
        </p:nvSpPr>
        <p:spPr>
          <a:xfrm>
            <a:off x="931926" y="1255014"/>
            <a:ext cx="41148" cy="41148"/>
          </a:xfrm>
          <a:prstGeom prst="ellipse">
            <a:avLst/>
          </a:prstGeom>
          <a:solidFill>
            <a:srgbClr val="C77B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омб 10">
            <a:extLst>
              <a:ext uri="{FF2B5EF4-FFF2-40B4-BE49-F238E27FC236}">
                <a16:creationId xmlns:a16="http://schemas.microsoft.com/office/drawing/2014/main" id="{02B3D211-B04A-F911-5E83-993E4C3E18EF}"/>
              </a:ext>
            </a:extLst>
          </p:cNvPr>
          <p:cNvSpPr/>
          <p:nvPr/>
        </p:nvSpPr>
        <p:spPr>
          <a:xfrm>
            <a:off x="1123950" y="1218438"/>
            <a:ext cx="114300" cy="114300"/>
          </a:xfrm>
          <a:prstGeom prst="diamond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Marker">
            <a:extLst>
              <a:ext uri="{FF2B5EF4-FFF2-40B4-BE49-F238E27FC236}">
                <a16:creationId xmlns:a16="http://schemas.microsoft.com/office/drawing/2014/main" id="{B38C56DC-6617-5FB7-3D8C-53076E7BCB19}"/>
              </a:ext>
            </a:extLst>
          </p:cNvPr>
          <p:cNvSpPr/>
          <p:nvPr/>
        </p:nvSpPr>
        <p:spPr>
          <a:xfrm>
            <a:off x="1389126" y="1255014"/>
            <a:ext cx="41148" cy="41148"/>
          </a:xfrm>
          <a:prstGeom prst="ellipse">
            <a:avLst/>
          </a:prstGeom>
          <a:solidFill>
            <a:srgbClr val="C77B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Ромб 12">
            <a:extLst>
              <a:ext uri="{FF2B5EF4-FFF2-40B4-BE49-F238E27FC236}">
                <a16:creationId xmlns:a16="http://schemas.microsoft.com/office/drawing/2014/main" id="{92A7E4A6-7DAB-D643-603A-BD34BF1C5F74}"/>
              </a:ext>
            </a:extLst>
          </p:cNvPr>
          <p:cNvSpPr/>
          <p:nvPr/>
        </p:nvSpPr>
        <p:spPr>
          <a:xfrm>
            <a:off x="1581150" y="1218438"/>
            <a:ext cx="114300" cy="114300"/>
          </a:xfrm>
          <a:prstGeom prst="diamond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Marker">
            <a:extLst>
              <a:ext uri="{FF2B5EF4-FFF2-40B4-BE49-F238E27FC236}">
                <a16:creationId xmlns:a16="http://schemas.microsoft.com/office/drawing/2014/main" id="{10628863-9A5D-F410-7638-358D9177EE59}"/>
              </a:ext>
            </a:extLst>
          </p:cNvPr>
          <p:cNvSpPr/>
          <p:nvPr/>
        </p:nvSpPr>
        <p:spPr>
          <a:xfrm>
            <a:off x="1846326" y="1255014"/>
            <a:ext cx="41148" cy="41148"/>
          </a:xfrm>
          <a:prstGeom prst="ellipse">
            <a:avLst/>
          </a:prstGeom>
          <a:solidFill>
            <a:srgbClr val="C77B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Ромб 14">
            <a:extLst>
              <a:ext uri="{FF2B5EF4-FFF2-40B4-BE49-F238E27FC236}">
                <a16:creationId xmlns:a16="http://schemas.microsoft.com/office/drawing/2014/main" id="{7F34AA79-1B4E-B52F-7769-284213DC8493}"/>
              </a:ext>
            </a:extLst>
          </p:cNvPr>
          <p:cNvSpPr/>
          <p:nvPr/>
        </p:nvSpPr>
        <p:spPr>
          <a:xfrm>
            <a:off x="2038350" y="1218438"/>
            <a:ext cx="114300" cy="114300"/>
          </a:xfrm>
          <a:prstGeom prst="diamond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Marker">
            <a:extLst>
              <a:ext uri="{FF2B5EF4-FFF2-40B4-BE49-F238E27FC236}">
                <a16:creationId xmlns:a16="http://schemas.microsoft.com/office/drawing/2014/main" id="{15C52564-4E13-1130-430C-1DA28FCF2536}"/>
              </a:ext>
            </a:extLst>
          </p:cNvPr>
          <p:cNvSpPr/>
          <p:nvPr/>
        </p:nvSpPr>
        <p:spPr>
          <a:xfrm>
            <a:off x="2303526" y="1255014"/>
            <a:ext cx="41148" cy="41148"/>
          </a:xfrm>
          <a:prstGeom prst="ellipse">
            <a:avLst/>
          </a:prstGeom>
          <a:solidFill>
            <a:srgbClr val="C77B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Ромб 16">
            <a:extLst>
              <a:ext uri="{FF2B5EF4-FFF2-40B4-BE49-F238E27FC236}">
                <a16:creationId xmlns:a16="http://schemas.microsoft.com/office/drawing/2014/main" id="{F68AD473-D149-1C08-A7EF-634198A61A57}"/>
              </a:ext>
            </a:extLst>
          </p:cNvPr>
          <p:cNvSpPr/>
          <p:nvPr/>
        </p:nvSpPr>
        <p:spPr>
          <a:xfrm>
            <a:off x="2495550" y="1218438"/>
            <a:ext cx="114300" cy="114300"/>
          </a:xfrm>
          <a:prstGeom prst="diamond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Marker">
            <a:extLst>
              <a:ext uri="{FF2B5EF4-FFF2-40B4-BE49-F238E27FC236}">
                <a16:creationId xmlns:a16="http://schemas.microsoft.com/office/drawing/2014/main" id="{073A3626-19E4-6C26-62FF-752CCCBE9081}"/>
              </a:ext>
            </a:extLst>
          </p:cNvPr>
          <p:cNvSpPr/>
          <p:nvPr/>
        </p:nvSpPr>
        <p:spPr>
          <a:xfrm>
            <a:off x="2760726" y="1255014"/>
            <a:ext cx="41148" cy="41148"/>
          </a:xfrm>
          <a:prstGeom prst="ellipse">
            <a:avLst/>
          </a:prstGeom>
          <a:solidFill>
            <a:srgbClr val="C77B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Ромб 18">
            <a:extLst>
              <a:ext uri="{FF2B5EF4-FFF2-40B4-BE49-F238E27FC236}">
                <a16:creationId xmlns:a16="http://schemas.microsoft.com/office/drawing/2014/main" id="{B657CD81-681F-90FA-3A3C-828D62D0E588}"/>
              </a:ext>
            </a:extLst>
          </p:cNvPr>
          <p:cNvSpPr/>
          <p:nvPr/>
        </p:nvSpPr>
        <p:spPr>
          <a:xfrm>
            <a:off x="2952750" y="1218438"/>
            <a:ext cx="114300" cy="114300"/>
          </a:xfrm>
          <a:prstGeom prst="diamond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Marker">
            <a:extLst>
              <a:ext uri="{FF2B5EF4-FFF2-40B4-BE49-F238E27FC236}">
                <a16:creationId xmlns:a16="http://schemas.microsoft.com/office/drawing/2014/main" id="{D9862344-169A-A0BD-A9AC-1EA0F115E354}"/>
              </a:ext>
            </a:extLst>
          </p:cNvPr>
          <p:cNvSpPr/>
          <p:nvPr/>
        </p:nvSpPr>
        <p:spPr>
          <a:xfrm>
            <a:off x="3217926" y="1255014"/>
            <a:ext cx="41148" cy="41148"/>
          </a:xfrm>
          <a:prstGeom prst="ellipse">
            <a:avLst/>
          </a:prstGeom>
          <a:solidFill>
            <a:srgbClr val="C77B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Nadir deeds">
            <a:extLst>
              <a:ext uri="{FF2B5EF4-FFF2-40B4-BE49-F238E27FC236}">
                <a16:creationId xmlns:a16="http://schemas.microsoft.com/office/drawing/2014/main" id="{A300705A-836E-1AF6-B2EA-00BF64AC749C}"/>
              </a:ext>
            </a:extLst>
          </p:cNvPr>
          <p:cNvSpPr txBox="1"/>
          <p:nvPr/>
        </p:nvSpPr>
        <p:spPr>
          <a:xfrm>
            <a:off x="609600" y="1580388"/>
            <a:ext cx="6858000" cy="3937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1000"/>
              </a:spcAft>
              <a:buClr>
                <a:srgbClr val="C77B1C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500" dirty="0">
                <a:solidFill>
                  <a:srgbClr val="23262D"/>
                </a:solidFill>
                <a:latin typeface="Segoe UI" panose="020B0502040204020203" pitchFamily="34" charset="0"/>
              </a:rPr>
              <a:t>Изгнал дикие афганские племена.</a:t>
            </a:r>
          </a:p>
          <a:p>
            <a:pPr marL="304800" indent="-304800">
              <a:spcAft>
                <a:spcPts val="1000"/>
              </a:spcAft>
              <a:buClr>
                <a:srgbClr val="C77B1C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500" dirty="0">
                <a:solidFill>
                  <a:srgbClr val="23262D"/>
                </a:solidFill>
                <a:latin typeface="Segoe UI" panose="020B0502040204020203" pitchFamily="34" charset="0"/>
              </a:rPr>
              <a:t>Восстановил прежнюю границу с османами.</a:t>
            </a:r>
          </a:p>
          <a:p>
            <a:pPr marL="304800" indent="-304800">
              <a:spcAft>
                <a:spcPts val="1000"/>
              </a:spcAft>
              <a:buClr>
                <a:srgbClr val="C77B1C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500" dirty="0">
                <a:solidFill>
                  <a:srgbClr val="23262D"/>
                </a:solidFill>
                <a:latin typeface="Segoe UI" panose="020B0502040204020203" pitchFamily="34" charset="0"/>
              </a:rPr>
              <a:t>Основатель тюркской династии </a:t>
            </a:r>
            <a:r>
              <a:rPr lang="ru-RU" sz="2500" b="1" dirty="0" err="1">
                <a:solidFill>
                  <a:srgbClr val="12838A"/>
                </a:solidFill>
                <a:latin typeface="Segoe UI" panose="020B0502040204020203" pitchFamily="34" charset="0"/>
              </a:rPr>
              <a:t>Афшаридов</a:t>
            </a:r>
            <a:endParaRPr lang="ru-RU" sz="2500" b="1" dirty="0">
              <a:solidFill>
                <a:srgbClr val="12838A"/>
              </a:solidFill>
              <a:latin typeface="Segoe UI" panose="020B0502040204020203" pitchFamily="34" charset="0"/>
            </a:endParaRPr>
          </a:p>
          <a:p>
            <a:pPr marL="304800" indent="-304800">
              <a:spcAft>
                <a:spcPts val="1000"/>
              </a:spcAft>
              <a:buClr>
                <a:srgbClr val="C77B1C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500" dirty="0">
                <a:solidFill>
                  <a:srgbClr val="23262D"/>
                </a:solidFill>
                <a:latin typeface="Segoe UI" panose="020B0502040204020203" pitchFamily="34" charset="0"/>
              </a:rPr>
              <a:t>Создал сильную армию, в которой важную роль играло </a:t>
            </a:r>
            <a:r>
              <a:rPr lang="ru-RU" sz="2500" b="1" dirty="0">
                <a:solidFill>
                  <a:srgbClr val="C77B1C"/>
                </a:solidFill>
                <a:latin typeface="Segoe UI" panose="020B0502040204020203" pitchFamily="34" charset="0"/>
              </a:rPr>
              <a:t>огнестрельное оружие.</a:t>
            </a:r>
          </a:p>
          <a:p>
            <a:pPr marL="304800" indent="-304800">
              <a:spcAft>
                <a:spcPts val="1000"/>
              </a:spcAft>
              <a:buClr>
                <a:srgbClr val="C77B1C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500" dirty="0">
                <a:solidFill>
                  <a:srgbClr val="23262D"/>
                </a:solidFill>
                <a:latin typeface="Segoe UI" panose="020B0502040204020203" pitchFamily="34" charset="0"/>
              </a:rPr>
              <a:t>Присоединил Бухарское и Хивинское ханства, а также все индийские земли к западу от реки Инд.</a:t>
            </a:r>
          </a:p>
        </p:txBody>
      </p:sp>
      <p:sp>
        <p:nvSpPr>
          <p:cNvPr id="22" name="Signature 100ballnik.com">
            <a:extLst>
              <a:ext uri="{FF2B5EF4-FFF2-40B4-BE49-F238E27FC236}">
                <a16:creationId xmlns:a16="http://schemas.microsoft.com/office/drawing/2014/main" id="{8DDC1A3F-DD56-54C2-C754-0495E9CEFB9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938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ir map mount">
            <a:extLst>
              <a:ext uri="{FF2B5EF4-FFF2-40B4-BE49-F238E27FC236}">
                <a16:creationId xmlns:a16="http://schemas.microsoft.com/office/drawing/2014/main" id="{30D99AD1-2486-D433-40CF-3183ACE489D5}"/>
              </a:ext>
            </a:extLst>
          </p:cNvPr>
          <p:cNvSpPr/>
          <p:nvPr/>
        </p:nvSpPr>
        <p:spPr>
          <a:xfrm>
            <a:off x="527127" y="330200"/>
            <a:ext cx="7480146" cy="60960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7CDB9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Nadir map" descr="Карта: империя Надир-шаха Афшара (1736–1747) и его походы (из исходной презентации)">
            <a:extLst>
              <a:ext uri="{FF2B5EF4-FFF2-40B4-BE49-F238E27FC236}">
                <a16:creationId xmlns:a16="http://schemas.microsoft.com/office/drawing/2014/main" id="{4B83521D-B8AB-9ED0-496B-A0774612C19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27" y="431800"/>
            <a:ext cx="7276947" cy="5892800"/>
          </a:xfrm>
          <a:prstGeom prst="rect">
            <a:avLst/>
          </a:prstGeom>
        </p:spPr>
      </p:pic>
      <p:pic>
        <p:nvPicPr>
          <p:cNvPr id="7" name="Nadir seated" descr="Надир-шах на троне. Портрет XVIII в.">
            <a:extLst>
              <a:ext uri="{FF2B5EF4-FFF2-40B4-BE49-F238E27FC236}">
                <a16:creationId xmlns:a16="http://schemas.microsoft.com/office/drawing/2014/main" id="{ADC97582-AE30-C268-32DE-686924974F8F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800" y="508000"/>
            <a:ext cx="3149600" cy="5080000"/>
          </a:xfrm>
          <a:prstGeom prst="roundRect">
            <a:avLst>
              <a:gd name="adj" fmla="val 4000"/>
            </a:avLst>
          </a:prstGeom>
          <a:ln w="12700">
            <a:solidFill>
              <a:srgbClr val="D7CDB9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cxnSp>
        <p:nvCxnSpPr>
          <p:cNvPr id="8" name="Band rule">
            <a:extLst>
              <a:ext uri="{FF2B5EF4-FFF2-40B4-BE49-F238E27FC236}">
                <a16:creationId xmlns:a16="http://schemas.microsoft.com/office/drawing/2014/main" id="{F9BB6EBD-BFEC-8107-E0EA-FE58A8BC1BFC}"/>
              </a:ext>
            </a:extLst>
          </p:cNvPr>
          <p:cNvCxnSpPr/>
          <p:nvPr/>
        </p:nvCxnSpPr>
        <p:spPr>
          <a:xfrm>
            <a:off x="8432800" y="5877560"/>
            <a:ext cx="3149600" cy="0"/>
          </a:xfrm>
          <a:prstGeom prst="line">
            <a:avLst/>
          </a:prstGeom>
          <a:ln w="7620">
            <a:solidFill>
              <a:srgbClr val="C77B1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Band rule">
            <a:extLst>
              <a:ext uri="{FF2B5EF4-FFF2-40B4-BE49-F238E27FC236}">
                <a16:creationId xmlns:a16="http://schemas.microsoft.com/office/drawing/2014/main" id="{B702FE76-9606-163F-2E04-81792648BC5F}"/>
              </a:ext>
            </a:extLst>
          </p:cNvPr>
          <p:cNvCxnSpPr/>
          <p:nvPr/>
        </p:nvCxnSpPr>
        <p:spPr>
          <a:xfrm>
            <a:off x="8432800" y="6060440"/>
            <a:ext cx="3149600" cy="0"/>
          </a:xfrm>
          <a:prstGeom prst="line">
            <a:avLst/>
          </a:prstGeom>
          <a:ln w="7620">
            <a:solidFill>
              <a:srgbClr val="C77B1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Ромб 9">
            <a:extLst>
              <a:ext uri="{FF2B5EF4-FFF2-40B4-BE49-F238E27FC236}">
                <a16:creationId xmlns:a16="http://schemas.microsoft.com/office/drawing/2014/main" id="{F64AD5F4-DF7A-2BEA-D479-930BF51F7019}"/>
              </a:ext>
            </a:extLst>
          </p:cNvPr>
          <p:cNvSpPr/>
          <p:nvPr/>
        </p:nvSpPr>
        <p:spPr>
          <a:xfrm>
            <a:off x="8489950" y="5911850"/>
            <a:ext cx="114300" cy="114300"/>
          </a:xfrm>
          <a:prstGeom prst="diamond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Marker">
            <a:extLst>
              <a:ext uri="{FF2B5EF4-FFF2-40B4-BE49-F238E27FC236}">
                <a16:creationId xmlns:a16="http://schemas.microsoft.com/office/drawing/2014/main" id="{6D6ED118-A068-A09F-25E4-9B2FA9BDC0AE}"/>
              </a:ext>
            </a:extLst>
          </p:cNvPr>
          <p:cNvSpPr/>
          <p:nvPr/>
        </p:nvSpPr>
        <p:spPr>
          <a:xfrm>
            <a:off x="8755126" y="5948426"/>
            <a:ext cx="41148" cy="41148"/>
          </a:xfrm>
          <a:prstGeom prst="ellipse">
            <a:avLst/>
          </a:prstGeom>
          <a:solidFill>
            <a:srgbClr val="C77B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Ромб 11">
            <a:extLst>
              <a:ext uri="{FF2B5EF4-FFF2-40B4-BE49-F238E27FC236}">
                <a16:creationId xmlns:a16="http://schemas.microsoft.com/office/drawing/2014/main" id="{C77D20E8-1A32-9CD5-9B66-279B813DBA98}"/>
              </a:ext>
            </a:extLst>
          </p:cNvPr>
          <p:cNvSpPr/>
          <p:nvPr/>
        </p:nvSpPr>
        <p:spPr>
          <a:xfrm>
            <a:off x="8947150" y="5911850"/>
            <a:ext cx="114300" cy="114300"/>
          </a:xfrm>
          <a:prstGeom prst="diamond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Marker">
            <a:extLst>
              <a:ext uri="{FF2B5EF4-FFF2-40B4-BE49-F238E27FC236}">
                <a16:creationId xmlns:a16="http://schemas.microsoft.com/office/drawing/2014/main" id="{E178DA89-7CED-8500-ABBF-350AC491F97B}"/>
              </a:ext>
            </a:extLst>
          </p:cNvPr>
          <p:cNvSpPr/>
          <p:nvPr/>
        </p:nvSpPr>
        <p:spPr>
          <a:xfrm>
            <a:off x="9212326" y="5948426"/>
            <a:ext cx="41148" cy="41148"/>
          </a:xfrm>
          <a:prstGeom prst="ellipse">
            <a:avLst/>
          </a:prstGeom>
          <a:solidFill>
            <a:srgbClr val="C77B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Ромб 13">
            <a:extLst>
              <a:ext uri="{FF2B5EF4-FFF2-40B4-BE49-F238E27FC236}">
                <a16:creationId xmlns:a16="http://schemas.microsoft.com/office/drawing/2014/main" id="{088B081A-8F5B-9F93-4A10-304420E9A389}"/>
              </a:ext>
            </a:extLst>
          </p:cNvPr>
          <p:cNvSpPr/>
          <p:nvPr/>
        </p:nvSpPr>
        <p:spPr>
          <a:xfrm>
            <a:off x="9404350" y="5911850"/>
            <a:ext cx="114300" cy="114300"/>
          </a:xfrm>
          <a:prstGeom prst="diamond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Marker">
            <a:extLst>
              <a:ext uri="{FF2B5EF4-FFF2-40B4-BE49-F238E27FC236}">
                <a16:creationId xmlns:a16="http://schemas.microsoft.com/office/drawing/2014/main" id="{99D3FC86-089E-1483-4FB2-5A19B5D15578}"/>
              </a:ext>
            </a:extLst>
          </p:cNvPr>
          <p:cNvSpPr/>
          <p:nvPr/>
        </p:nvSpPr>
        <p:spPr>
          <a:xfrm>
            <a:off x="9669526" y="5948426"/>
            <a:ext cx="41148" cy="41148"/>
          </a:xfrm>
          <a:prstGeom prst="ellipse">
            <a:avLst/>
          </a:prstGeom>
          <a:solidFill>
            <a:srgbClr val="C77B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Ромб 15">
            <a:extLst>
              <a:ext uri="{FF2B5EF4-FFF2-40B4-BE49-F238E27FC236}">
                <a16:creationId xmlns:a16="http://schemas.microsoft.com/office/drawing/2014/main" id="{8A8EFCB3-360E-06E9-0DF2-7F8DB9F28874}"/>
              </a:ext>
            </a:extLst>
          </p:cNvPr>
          <p:cNvSpPr/>
          <p:nvPr/>
        </p:nvSpPr>
        <p:spPr>
          <a:xfrm>
            <a:off x="9861550" y="5911850"/>
            <a:ext cx="114300" cy="114300"/>
          </a:xfrm>
          <a:prstGeom prst="diamond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Marker">
            <a:extLst>
              <a:ext uri="{FF2B5EF4-FFF2-40B4-BE49-F238E27FC236}">
                <a16:creationId xmlns:a16="http://schemas.microsoft.com/office/drawing/2014/main" id="{21978CBF-3F90-07C9-A87A-FFED1549FA46}"/>
              </a:ext>
            </a:extLst>
          </p:cNvPr>
          <p:cNvSpPr/>
          <p:nvPr/>
        </p:nvSpPr>
        <p:spPr>
          <a:xfrm>
            <a:off x="10126726" y="5948426"/>
            <a:ext cx="41148" cy="41148"/>
          </a:xfrm>
          <a:prstGeom prst="ellipse">
            <a:avLst/>
          </a:prstGeom>
          <a:solidFill>
            <a:srgbClr val="C77B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Ромб 17">
            <a:extLst>
              <a:ext uri="{FF2B5EF4-FFF2-40B4-BE49-F238E27FC236}">
                <a16:creationId xmlns:a16="http://schemas.microsoft.com/office/drawing/2014/main" id="{72FC0AB8-0256-ECD0-EA26-C006A9C7BD18}"/>
              </a:ext>
            </a:extLst>
          </p:cNvPr>
          <p:cNvSpPr/>
          <p:nvPr/>
        </p:nvSpPr>
        <p:spPr>
          <a:xfrm>
            <a:off x="10318750" y="5911850"/>
            <a:ext cx="114300" cy="114300"/>
          </a:xfrm>
          <a:prstGeom prst="diamond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Marker">
            <a:extLst>
              <a:ext uri="{FF2B5EF4-FFF2-40B4-BE49-F238E27FC236}">
                <a16:creationId xmlns:a16="http://schemas.microsoft.com/office/drawing/2014/main" id="{50A5BE8D-5865-103E-56B7-DC27B6257CC4}"/>
              </a:ext>
            </a:extLst>
          </p:cNvPr>
          <p:cNvSpPr/>
          <p:nvPr/>
        </p:nvSpPr>
        <p:spPr>
          <a:xfrm>
            <a:off x="10583926" y="5948426"/>
            <a:ext cx="41148" cy="41148"/>
          </a:xfrm>
          <a:prstGeom prst="ellipse">
            <a:avLst/>
          </a:prstGeom>
          <a:solidFill>
            <a:srgbClr val="C77B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Ромб 19">
            <a:extLst>
              <a:ext uri="{FF2B5EF4-FFF2-40B4-BE49-F238E27FC236}">
                <a16:creationId xmlns:a16="http://schemas.microsoft.com/office/drawing/2014/main" id="{D8D4C456-DBDD-99F2-BB64-35E31F8797C0}"/>
              </a:ext>
            </a:extLst>
          </p:cNvPr>
          <p:cNvSpPr/>
          <p:nvPr/>
        </p:nvSpPr>
        <p:spPr>
          <a:xfrm>
            <a:off x="10775950" y="5911850"/>
            <a:ext cx="114300" cy="114300"/>
          </a:xfrm>
          <a:prstGeom prst="diamond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Marker">
            <a:extLst>
              <a:ext uri="{FF2B5EF4-FFF2-40B4-BE49-F238E27FC236}">
                <a16:creationId xmlns:a16="http://schemas.microsoft.com/office/drawing/2014/main" id="{50879FD0-5685-0758-2DA1-82B04E7C61C1}"/>
              </a:ext>
            </a:extLst>
          </p:cNvPr>
          <p:cNvSpPr/>
          <p:nvPr/>
        </p:nvSpPr>
        <p:spPr>
          <a:xfrm>
            <a:off x="11041126" y="5948426"/>
            <a:ext cx="41148" cy="41148"/>
          </a:xfrm>
          <a:prstGeom prst="ellipse">
            <a:avLst/>
          </a:prstGeom>
          <a:solidFill>
            <a:srgbClr val="C77B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Ромб 21">
            <a:extLst>
              <a:ext uri="{FF2B5EF4-FFF2-40B4-BE49-F238E27FC236}">
                <a16:creationId xmlns:a16="http://schemas.microsoft.com/office/drawing/2014/main" id="{D9F75C7F-CC28-3847-0907-3CA2A6998807}"/>
              </a:ext>
            </a:extLst>
          </p:cNvPr>
          <p:cNvSpPr/>
          <p:nvPr/>
        </p:nvSpPr>
        <p:spPr>
          <a:xfrm>
            <a:off x="11233150" y="5911850"/>
            <a:ext cx="114300" cy="114300"/>
          </a:xfrm>
          <a:prstGeom prst="diamond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Signature 100ballnik.com">
            <a:extLst>
              <a:ext uri="{FF2B5EF4-FFF2-40B4-BE49-F238E27FC236}">
                <a16:creationId xmlns:a16="http://schemas.microsoft.com/office/drawing/2014/main" id="{A049BB13-C3CB-3F25-B5B7-F46E45BDE59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1645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 title">
            <a:extLst>
              <a:ext uri="{FF2B5EF4-FFF2-40B4-BE49-F238E27FC236}">
                <a16:creationId xmlns:a16="http://schemas.microsoft.com/office/drawing/2014/main" id="{DBF20338-FB67-B5AC-EC28-CA9A5DAE27AB}"/>
              </a:ext>
            </a:extLst>
          </p:cNvPr>
          <p:cNvSpPr txBox="1"/>
          <p:nvPr/>
        </p:nvSpPr>
        <p:spPr>
          <a:xfrm>
            <a:off x="609600" y="508000"/>
            <a:ext cx="5969000" cy="170840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4600" dirty="0">
                <a:solidFill>
                  <a:srgbClr val="C77B1C"/>
                </a:solidFill>
                <a:latin typeface="Palatino Linotype" panose="02040502050505030304" pitchFamily="18" charset="0"/>
              </a:rPr>
              <a:t>5.</a:t>
            </a:r>
            <a:r>
              <a:rPr lang="ru-RU" sz="3600" dirty="0">
                <a:solidFill>
                  <a:srgbClr val="12838A"/>
                </a:solidFill>
                <a:latin typeface="Palatino Linotype" panose="02040502050505030304" pitchFamily="18" charset="0"/>
              </a:rPr>
              <a:t> Иран во второй половине XVIII - начале XIX в.</a:t>
            </a:r>
          </a:p>
        </p:txBody>
      </p:sp>
      <p:cxnSp>
        <p:nvCxnSpPr>
          <p:cNvPr id="4" name="Band rule">
            <a:extLst>
              <a:ext uri="{FF2B5EF4-FFF2-40B4-BE49-F238E27FC236}">
                <a16:creationId xmlns:a16="http://schemas.microsoft.com/office/drawing/2014/main" id="{438C6570-603F-1895-8C75-EAABF1E8FF86}"/>
              </a:ext>
            </a:extLst>
          </p:cNvPr>
          <p:cNvCxnSpPr/>
          <p:nvPr/>
        </p:nvCxnSpPr>
        <p:spPr>
          <a:xfrm>
            <a:off x="609600" y="2353564"/>
            <a:ext cx="2921000" cy="0"/>
          </a:xfrm>
          <a:prstGeom prst="line">
            <a:avLst/>
          </a:prstGeom>
          <a:ln w="7620">
            <a:solidFill>
              <a:srgbClr val="C77B1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Band rule">
            <a:extLst>
              <a:ext uri="{FF2B5EF4-FFF2-40B4-BE49-F238E27FC236}">
                <a16:creationId xmlns:a16="http://schemas.microsoft.com/office/drawing/2014/main" id="{5B248815-D98B-04AA-5521-AE248BFC2CF4}"/>
              </a:ext>
            </a:extLst>
          </p:cNvPr>
          <p:cNvCxnSpPr/>
          <p:nvPr/>
        </p:nvCxnSpPr>
        <p:spPr>
          <a:xfrm>
            <a:off x="609600" y="2536444"/>
            <a:ext cx="2921000" cy="0"/>
          </a:xfrm>
          <a:prstGeom prst="line">
            <a:avLst/>
          </a:prstGeom>
          <a:ln w="7620">
            <a:solidFill>
              <a:srgbClr val="C77B1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Ромб 5">
            <a:extLst>
              <a:ext uri="{FF2B5EF4-FFF2-40B4-BE49-F238E27FC236}">
                <a16:creationId xmlns:a16="http://schemas.microsoft.com/office/drawing/2014/main" id="{59B62633-13A0-B03C-9ACE-98D765731092}"/>
              </a:ext>
            </a:extLst>
          </p:cNvPr>
          <p:cNvSpPr/>
          <p:nvPr/>
        </p:nvSpPr>
        <p:spPr>
          <a:xfrm>
            <a:off x="666750" y="2387854"/>
            <a:ext cx="114300" cy="114300"/>
          </a:xfrm>
          <a:prstGeom prst="diamond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Marker">
            <a:extLst>
              <a:ext uri="{FF2B5EF4-FFF2-40B4-BE49-F238E27FC236}">
                <a16:creationId xmlns:a16="http://schemas.microsoft.com/office/drawing/2014/main" id="{8316E2F4-1A95-ADAC-167B-6A58356CC0BD}"/>
              </a:ext>
            </a:extLst>
          </p:cNvPr>
          <p:cNvSpPr/>
          <p:nvPr/>
        </p:nvSpPr>
        <p:spPr>
          <a:xfrm>
            <a:off x="931926" y="2424430"/>
            <a:ext cx="41148" cy="41148"/>
          </a:xfrm>
          <a:prstGeom prst="ellipse">
            <a:avLst/>
          </a:prstGeom>
          <a:solidFill>
            <a:srgbClr val="C77B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омб 7">
            <a:extLst>
              <a:ext uri="{FF2B5EF4-FFF2-40B4-BE49-F238E27FC236}">
                <a16:creationId xmlns:a16="http://schemas.microsoft.com/office/drawing/2014/main" id="{A72D05F5-A148-F8E9-9518-B55BB9CE0467}"/>
              </a:ext>
            </a:extLst>
          </p:cNvPr>
          <p:cNvSpPr/>
          <p:nvPr/>
        </p:nvSpPr>
        <p:spPr>
          <a:xfrm>
            <a:off x="1123950" y="2387854"/>
            <a:ext cx="114300" cy="114300"/>
          </a:xfrm>
          <a:prstGeom prst="diamond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Marker">
            <a:extLst>
              <a:ext uri="{FF2B5EF4-FFF2-40B4-BE49-F238E27FC236}">
                <a16:creationId xmlns:a16="http://schemas.microsoft.com/office/drawing/2014/main" id="{049D792C-5825-24F7-E7A3-A2E40081C644}"/>
              </a:ext>
            </a:extLst>
          </p:cNvPr>
          <p:cNvSpPr/>
          <p:nvPr/>
        </p:nvSpPr>
        <p:spPr>
          <a:xfrm>
            <a:off x="1389126" y="2424430"/>
            <a:ext cx="41148" cy="41148"/>
          </a:xfrm>
          <a:prstGeom prst="ellipse">
            <a:avLst/>
          </a:prstGeom>
          <a:solidFill>
            <a:srgbClr val="C77B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Ромб 9">
            <a:extLst>
              <a:ext uri="{FF2B5EF4-FFF2-40B4-BE49-F238E27FC236}">
                <a16:creationId xmlns:a16="http://schemas.microsoft.com/office/drawing/2014/main" id="{DBF037BE-223C-DDF4-9BCE-B3FFCC7C2F2E}"/>
              </a:ext>
            </a:extLst>
          </p:cNvPr>
          <p:cNvSpPr/>
          <p:nvPr/>
        </p:nvSpPr>
        <p:spPr>
          <a:xfrm>
            <a:off x="1581150" y="2387854"/>
            <a:ext cx="114300" cy="114300"/>
          </a:xfrm>
          <a:prstGeom prst="diamond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Marker">
            <a:extLst>
              <a:ext uri="{FF2B5EF4-FFF2-40B4-BE49-F238E27FC236}">
                <a16:creationId xmlns:a16="http://schemas.microsoft.com/office/drawing/2014/main" id="{3997B8DA-343D-8B34-F462-6FB000111100}"/>
              </a:ext>
            </a:extLst>
          </p:cNvPr>
          <p:cNvSpPr/>
          <p:nvPr/>
        </p:nvSpPr>
        <p:spPr>
          <a:xfrm>
            <a:off x="1846326" y="2424430"/>
            <a:ext cx="41148" cy="41148"/>
          </a:xfrm>
          <a:prstGeom prst="ellipse">
            <a:avLst/>
          </a:prstGeom>
          <a:solidFill>
            <a:srgbClr val="C77B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Ромб 11">
            <a:extLst>
              <a:ext uri="{FF2B5EF4-FFF2-40B4-BE49-F238E27FC236}">
                <a16:creationId xmlns:a16="http://schemas.microsoft.com/office/drawing/2014/main" id="{CA411280-50B7-19B8-E358-114FEA76799B}"/>
              </a:ext>
            </a:extLst>
          </p:cNvPr>
          <p:cNvSpPr/>
          <p:nvPr/>
        </p:nvSpPr>
        <p:spPr>
          <a:xfrm>
            <a:off x="2038350" y="2387854"/>
            <a:ext cx="114300" cy="114300"/>
          </a:xfrm>
          <a:prstGeom prst="diamond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Marker">
            <a:extLst>
              <a:ext uri="{FF2B5EF4-FFF2-40B4-BE49-F238E27FC236}">
                <a16:creationId xmlns:a16="http://schemas.microsoft.com/office/drawing/2014/main" id="{B02BC96A-FD27-CDD8-066D-C34BAAA6A7DF}"/>
              </a:ext>
            </a:extLst>
          </p:cNvPr>
          <p:cNvSpPr/>
          <p:nvPr/>
        </p:nvSpPr>
        <p:spPr>
          <a:xfrm>
            <a:off x="2303526" y="2424430"/>
            <a:ext cx="41148" cy="41148"/>
          </a:xfrm>
          <a:prstGeom prst="ellipse">
            <a:avLst/>
          </a:prstGeom>
          <a:solidFill>
            <a:srgbClr val="C77B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Ромб 13">
            <a:extLst>
              <a:ext uri="{FF2B5EF4-FFF2-40B4-BE49-F238E27FC236}">
                <a16:creationId xmlns:a16="http://schemas.microsoft.com/office/drawing/2014/main" id="{7885F4E9-1CF2-3FD2-BE97-A219E7624407}"/>
              </a:ext>
            </a:extLst>
          </p:cNvPr>
          <p:cNvSpPr/>
          <p:nvPr/>
        </p:nvSpPr>
        <p:spPr>
          <a:xfrm>
            <a:off x="2495550" y="2387854"/>
            <a:ext cx="114300" cy="114300"/>
          </a:xfrm>
          <a:prstGeom prst="diamond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Marker">
            <a:extLst>
              <a:ext uri="{FF2B5EF4-FFF2-40B4-BE49-F238E27FC236}">
                <a16:creationId xmlns:a16="http://schemas.microsoft.com/office/drawing/2014/main" id="{9D3A31FB-0346-83AF-26EB-4C3AB2E05CE5}"/>
              </a:ext>
            </a:extLst>
          </p:cNvPr>
          <p:cNvSpPr/>
          <p:nvPr/>
        </p:nvSpPr>
        <p:spPr>
          <a:xfrm>
            <a:off x="2760726" y="2424430"/>
            <a:ext cx="41148" cy="41148"/>
          </a:xfrm>
          <a:prstGeom prst="ellipse">
            <a:avLst/>
          </a:prstGeom>
          <a:solidFill>
            <a:srgbClr val="C77B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Ромб 15">
            <a:extLst>
              <a:ext uri="{FF2B5EF4-FFF2-40B4-BE49-F238E27FC236}">
                <a16:creationId xmlns:a16="http://schemas.microsoft.com/office/drawing/2014/main" id="{D221B796-ADE3-48AD-09DA-640F5C9536D8}"/>
              </a:ext>
            </a:extLst>
          </p:cNvPr>
          <p:cNvSpPr/>
          <p:nvPr/>
        </p:nvSpPr>
        <p:spPr>
          <a:xfrm>
            <a:off x="2952750" y="2387854"/>
            <a:ext cx="114300" cy="114300"/>
          </a:xfrm>
          <a:prstGeom prst="diamond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Marker">
            <a:extLst>
              <a:ext uri="{FF2B5EF4-FFF2-40B4-BE49-F238E27FC236}">
                <a16:creationId xmlns:a16="http://schemas.microsoft.com/office/drawing/2014/main" id="{C3EB26F9-C46B-5844-51B6-6EB5EDDBBBBC}"/>
              </a:ext>
            </a:extLst>
          </p:cNvPr>
          <p:cNvSpPr/>
          <p:nvPr/>
        </p:nvSpPr>
        <p:spPr>
          <a:xfrm>
            <a:off x="3217926" y="2424430"/>
            <a:ext cx="41148" cy="41148"/>
          </a:xfrm>
          <a:prstGeom prst="ellipse">
            <a:avLst/>
          </a:prstGeom>
          <a:solidFill>
            <a:srgbClr val="C77B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Feudal Iran card">
            <a:extLst>
              <a:ext uri="{FF2B5EF4-FFF2-40B4-BE49-F238E27FC236}">
                <a16:creationId xmlns:a16="http://schemas.microsoft.com/office/drawing/2014/main" id="{EC19AE95-A2BD-DC6C-9327-82F749972462}"/>
              </a:ext>
            </a:extLst>
          </p:cNvPr>
          <p:cNvSpPr/>
          <p:nvPr/>
        </p:nvSpPr>
        <p:spPr>
          <a:xfrm>
            <a:off x="609600" y="2800604"/>
            <a:ext cx="5969000" cy="2692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7CDB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Feudal Iran">
            <a:extLst>
              <a:ext uri="{FF2B5EF4-FFF2-40B4-BE49-F238E27FC236}">
                <a16:creationId xmlns:a16="http://schemas.microsoft.com/office/drawing/2014/main" id="{8E1454F8-13CE-2023-5222-EF7BB357C988}"/>
              </a:ext>
            </a:extLst>
          </p:cNvPr>
          <p:cNvSpPr txBox="1"/>
          <p:nvPr/>
        </p:nvSpPr>
        <p:spPr>
          <a:xfrm>
            <a:off x="914400" y="3003804"/>
            <a:ext cx="5435600" cy="2286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dirty="0">
                <a:solidFill>
                  <a:srgbClr val="23262D"/>
                </a:solidFill>
                <a:latin typeface="Segoe UI" panose="020B0502040204020203" pitchFamily="34" charset="0"/>
              </a:rPr>
              <a:t>В конце XVIII - начале XIX века Иран был </a:t>
            </a:r>
            <a:r>
              <a:rPr lang="ru-RU" sz="2500" b="1" dirty="0">
                <a:solidFill>
                  <a:srgbClr val="12838A"/>
                </a:solidFill>
                <a:latin typeface="Segoe UI" panose="020B0502040204020203" pitchFamily="34" charset="0"/>
              </a:rPr>
              <a:t>феодальной монархией</a:t>
            </a:r>
            <a:r>
              <a:rPr lang="ru-RU" sz="2500" dirty="0">
                <a:solidFill>
                  <a:srgbClr val="23262D"/>
                </a:solidFill>
                <a:latin typeface="Segoe UI" panose="020B0502040204020203" pitchFamily="34" charset="0"/>
              </a:rPr>
              <a:t>, где правители областей были </a:t>
            </a:r>
            <a:r>
              <a:rPr lang="ru-RU" sz="2500" b="1" dirty="0">
                <a:solidFill>
                  <a:srgbClr val="C77B1C"/>
                </a:solidFill>
                <a:latin typeface="Segoe UI" panose="020B0502040204020203" pitchFamily="34" charset="0"/>
              </a:rPr>
              <a:t>фактически независимыми</a:t>
            </a:r>
            <a:r>
              <a:rPr lang="ru-RU" sz="2500" dirty="0">
                <a:solidFill>
                  <a:srgbClr val="23262D"/>
                </a:solidFill>
                <a:latin typeface="Segoe UI" panose="020B0502040204020203" pitchFamily="34" charset="0"/>
              </a:rPr>
              <a:t> и часто не подчинялись центральному правительству</a:t>
            </a:r>
          </a:p>
        </p:txBody>
      </p:sp>
      <p:sp>
        <p:nvSpPr>
          <p:cNvPr id="20" name="Feudal Iran bar">
            <a:extLst>
              <a:ext uri="{FF2B5EF4-FFF2-40B4-BE49-F238E27FC236}">
                <a16:creationId xmlns:a16="http://schemas.microsoft.com/office/drawing/2014/main" id="{B9A0152A-B459-D128-EE86-E02978208E17}"/>
              </a:ext>
            </a:extLst>
          </p:cNvPr>
          <p:cNvSpPr/>
          <p:nvPr/>
        </p:nvSpPr>
        <p:spPr>
          <a:xfrm>
            <a:off x="711200" y="2927604"/>
            <a:ext cx="50800" cy="2438400"/>
          </a:xfrm>
          <a:prstGeom prst="rect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Persia map mount">
            <a:extLst>
              <a:ext uri="{FF2B5EF4-FFF2-40B4-BE49-F238E27FC236}">
                <a16:creationId xmlns:a16="http://schemas.microsoft.com/office/drawing/2014/main" id="{4260B280-AFDC-C9EF-7A4D-4DAC3A77CD0D}"/>
              </a:ext>
            </a:extLst>
          </p:cNvPr>
          <p:cNvSpPr/>
          <p:nvPr/>
        </p:nvSpPr>
        <p:spPr>
          <a:xfrm>
            <a:off x="6959600" y="1325391"/>
            <a:ext cx="4724400" cy="4080218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7CDB9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Persia map" descr="Карта: Персия в XVIII в. (из исходной презентации)">
            <a:extLst>
              <a:ext uri="{FF2B5EF4-FFF2-40B4-BE49-F238E27FC236}">
                <a16:creationId xmlns:a16="http://schemas.microsoft.com/office/drawing/2014/main" id="{093153B9-B0FC-F58F-8648-45188164342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200" y="1426991"/>
            <a:ext cx="4521200" cy="3877018"/>
          </a:xfrm>
          <a:prstGeom prst="rect">
            <a:avLst/>
          </a:prstGeom>
        </p:spPr>
      </p:pic>
      <p:sp>
        <p:nvSpPr>
          <p:cNvPr id="24" name="Signature 100ballnik.com">
            <a:extLst>
              <a:ext uri="{FF2B5EF4-FFF2-40B4-BE49-F238E27FC236}">
                <a16:creationId xmlns:a16="http://schemas.microsoft.com/office/drawing/2014/main" id="{DDEBE199-A3FB-53BC-8282-65D398CF88D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50234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arim Khan" descr="Керим-хан Зенд. Портрет XVIII в. (из исходной презентации)">
            <a:extLst>
              <a:ext uri="{FF2B5EF4-FFF2-40B4-BE49-F238E27FC236}">
                <a16:creationId xmlns:a16="http://schemas.microsoft.com/office/drawing/2014/main" id="{2A86D2CB-8ADB-DC99-F788-5E7B8E17918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635000"/>
            <a:ext cx="3810000" cy="5080000"/>
          </a:xfrm>
          <a:prstGeom prst="ellipse">
            <a:avLst/>
          </a:prstGeom>
          <a:ln w="15875">
            <a:solidFill>
              <a:srgbClr val="C77B1C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Karim Khan ring">
            <a:extLst>
              <a:ext uri="{FF2B5EF4-FFF2-40B4-BE49-F238E27FC236}">
                <a16:creationId xmlns:a16="http://schemas.microsoft.com/office/drawing/2014/main" id="{8331013D-72F8-51F6-3F61-4DBF8E015A4D}"/>
              </a:ext>
            </a:extLst>
          </p:cNvPr>
          <p:cNvSpPr/>
          <p:nvPr/>
        </p:nvSpPr>
        <p:spPr>
          <a:xfrm>
            <a:off x="7518400" y="533400"/>
            <a:ext cx="4013200" cy="5283200"/>
          </a:xfrm>
          <a:prstGeom prst="ellipse">
            <a:avLst/>
          </a:prstGeom>
          <a:noFill/>
          <a:ln w="9525" cap="flat" cmpd="sng" algn="ctr">
            <a:solidFill>
              <a:srgbClr val="C77B1C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trife card">
            <a:extLst>
              <a:ext uri="{FF2B5EF4-FFF2-40B4-BE49-F238E27FC236}">
                <a16:creationId xmlns:a16="http://schemas.microsoft.com/office/drawing/2014/main" id="{F441D919-748A-EE8E-87C0-93176BBCA025}"/>
              </a:ext>
            </a:extLst>
          </p:cNvPr>
          <p:cNvSpPr/>
          <p:nvPr/>
        </p:nvSpPr>
        <p:spPr>
          <a:xfrm>
            <a:off x="609600" y="762000"/>
            <a:ext cx="6350000" cy="1198880"/>
          </a:xfrm>
          <a:prstGeom prst="roundRect">
            <a:avLst>
              <a:gd name="adj" fmla="val 6000"/>
            </a:avLst>
          </a:prstGeom>
          <a:solidFill>
            <a:srgbClr val="F5E2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Strife">
            <a:extLst>
              <a:ext uri="{FF2B5EF4-FFF2-40B4-BE49-F238E27FC236}">
                <a16:creationId xmlns:a16="http://schemas.microsoft.com/office/drawing/2014/main" id="{0BE84047-6DD5-F9FF-7163-2252D38FE032}"/>
              </a:ext>
            </a:extLst>
          </p:cNvPr>
          <p:cNvSpPr txBox="1"/>
          <p:nvPr/>
        </p:nvSpPr>
        <p:spPr>
          <a:xfrm>
            <a:off x="914400" y="965200"/>
            <a:ext cx="5816600" cy="792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dirty="0">
                <a:solidFill>
                  <a:srgbClr val="23262D"/>
                </a:solidFill>
                <a:latin typeface="Segoe UI" panose="020B0502040204020203" pitchFamily="34" charset="0"/>
              </a:rPr>
              <a:t>После смерти Надир-шаха в Иране вновь начались </a:t>
            </a:r>
            <a:r>
              <a:rPr lang="ru-RU" sz="2600" b="1" dirty="0">
                <a:solidFill>
                  <a:srgbClr val="B4537A"/>
                </a:solidFill>
                <a:latin typeface="Segoe UI" panose="020B0502040204020203" pitchFamily="34" charset="0"/>
              </a:rPr>
              <a:t>усобицы.</a:t>
            </a:r>
          </a:p>
        </p:txBody>
      </p:sp>
      <p:sp>
        <p:nvSpPr>
          <p:cNvPr id="8" name="Strife bar">
            <a:extLst>
              <a:ext uri="{FF2B5EF4-FFF2-40B4-BE49-F238E27FC236}">
                <a16:creationId xmlns:a16="http://schemas.microsoft.com/office/drawing/2014/main" id="{83405B5A-51BC-CDDA-C35A-49A2D603AB81}"/>
              </a:ext>
            </a:extLst>
          </p:cNvPr>
          <p:cNvSpPr/>
          <p:nvPr/>
        </p:nvSpPr>
        <p:spPr>
          <a:xfrm>
            <a:off x="711200" y="889000"/>
            <a:ext cx="50800" cy="944880"/>
          </a:xfrm>
          <a:prstGeom prst="rect">
            <a:avLst/>
          </a:prstGeom>
          <a:solidFill>
            <a:srgbClr val="B4537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Arrow">
            <a:extLst>
              <a:ext uri="{FF2B5EF4-FFF2-40B4-BE49-F238E27FC236}">
                <a16:creationId xmlns:a16="http://schemas.microsoft.com/office/drawing/2014/main" id="{A20D40ED-935C-6A9A-6CFE-27DA7BE94C9D}"/>
              </a:ext>
            </a:extLst>
          </p:cNvPr>
          <p:cNvCxnSpPr/>
          <p:nvPr/>
        </p:nvCxnSpPr>
        <p:spPr>
          <a:xfrm>
            <a:off x="3784600" y="2011680"/>
            <a:ext cx="0" cy="431800"/>
          </a:xfrm>
          <a:prstGeom prst="line">
            <a:avLst/>
          </a:prstGeom>
          <a:ln w="38100">
            <a:solidFill>
              <a:srgbClr val="C77B1C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Karim card">
            <a:extLst>
              <a:ext uri="{FF2B5EF4-FFF2-40B4-BE49-F238E27FC236}">
                <a16:creationId xmlns:a16="http://schemas.microsoft.com/office/drawing/2014/main" id="{95290BB4-B5E7-0E7E-7E1A-904C173C8716}"/>
              </a:ext>
            </a:extLst>
          </p:cNvPr>
          <p:cNvSpPr/>
          <p:nvPr/>
        </p:nvSpPr>
        <p:spPr>
          <a:xfrm>
            <a:off x="609600" y="2570480"/>
            <a:ext cx="6350000" cy="1991360"/>
          </a:xfrm>
          <a:prstGeom prst="roundRect">
            <a:avLst>
              <a:gd name="adj" fmla="val 6000"/>
            </a:avLst>
          </a:prstGeom>
          <a:solidFill>
            <a:srgbClr val="FBEBD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Karim">
            <a:extLst>
              <a:ext uri="{FF2B5EF4-FFF2-40B4-BE49-F238E27FC236}">
                <a16:creationId xmlns:a16="http://schemas.microsoft.com/office/drawing/2014/main" id="{FB254B4B-2316-5A37-9674-28F2C5EDE5D2}"/>
              </a:ext>
            </a:extLst>
          </p:cNvPr>
          <p:cNvSpPr txBox="1"/>
          <p:nvPr/>
        </p:nvSpPr>
        <p:spPr>
          <a:xfrm>
            <a:off x="914400" y="2773680"/>
            <a:ext cx="5816600" cy="15849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C77B1C"/>
                </a:solidFill>
                <a:latin typeface="Segoe UI" panose="020B0502040204020203" pitchFamily="34" charset="0"/>
              </a:rPr>
              <a:t>К 1760 г.</a:t>
            </a:r>
            <a:r>
              <a:rPr lang="ru-RU" sz="2600" dirty="0">
                <a:solidFill>
                  <a:srgbClr val="23262D"/>
                </a:solidFill>
                <a:latin typeface="Segoe UI" panose="020B0502040204020203" pitchFamily="34" charset="0"/>
              </a:rPr>
              <a:t> большую часть Ирана (кроме северо-восточных областей) объединил под своей властью </a:t>
            </a:r>
            <a:r>
              <a:rPr lang="ru-RU" sz="3000" b="1" dirty="0">
                <a:solidFill>
                  <a:srgbClr val="12838A"/>
                </a:solidFill>
                <a:latin typeface="Palatino Linotype" panose="02040502050505030304" pitchFamily="18" charset="0"/>
              </a:rPr>
              <a:t>Керим-хан (1760–1779 гг.)</a:t>
            </a:r>
          </a:p>
        </p:txBody>
      </p:sp>
      <p:sp>
        <p:nvSpPr>
          <p:cNvPr id="12" name="Karim bar">
            <a:extLst>
              <a:ext uri="{FF2B5EF4-FFF2-40B4-BE49-F238E27FC236}">
                <a16:creationId xmlns:a16="http://schemas.microsoft.com/office/drawing/2014/main" id="{71D79A38-A2B5-3A71-8D9E-FB90CA541A9B}"/>
              </a:ext>
            </a:extLst>
          </p:cNvPr>
          <p:cNvSpPr/>
          <p:nvPr/>
        </p:nvSpPr>
        <p:spPr>
          <a:xfrm>
            <a:off x="711200" y="2697480"/>
            <a:ext cx="50800" cy="1737360"/>
          </a:xfrm>
          <a:prstGeom prst="rect">
            <a:avLst/>
          </a:prstGeom>
          <a:solidFill>
            <a:srgbClr val="C77B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F1889314-A6A2-E2A9-9442-8367C9FAA91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8097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gha Mohammad" descr="Ага Мохаммед-хан Каджар. Портрет кон. XVIII в.">
            <a:extLst>
              <a:ext uri="{FF2B5EF4-FFF2-40B4-BE49-F238E27FC236}">
                <a16:creationId xmlns:a16="http://schemas.microsoft.com/office/drawing/2014/main" id="{2B8983F6-0916-52FB-D503-CA2274832BB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508000"/>
            <a:ext cx="3810000" cy="5715000"/>
          </a:xfrm>
          <a:prstGeom prst="round2SameRect">
            <a:avLst>
              <a:gd name="adj1" fmla="val 50000"/>
              <a:gd name="adj2" fmla="val 0"/>
            </a:avLst>
          </a:prstGeom>
          <a:ln w="9525">
            <a:solidFill>
              <a:srgbClr val="B4537A"/>
            </a:solidFill>
          </a:ln>
        </p:spPr>
      </p:pic>
      <p:sp>
        <p:nvSpPr>
          <p:cNvPr id="5" name="Agha Mohammad niche">
            <a:extLst>
              <a:ext uri="{FF2B5EF4-FFF2-40B4-BE49-F238E27FC236}">
                <a16:creationId xmlns:a16="http://schemas.microsoft.com/office/drawing/2014/main" id="{62719D5F-A6C2-EB0E-A607-A70D7A929E7B}"/>
              </a:ext>
            </a:extLst>
          </p:cNvPr>
          <p:cNvSpPr/>
          <p:nvPr/>
        </p:nvSpPr>
        <p:spPr>
          <a:xfrm>
            <a:off x="609600" y="406400"/>
            <a:ext cx="4013200" cy="5918200"/>
          </a:xfrm>
          <a:prstGeom prst="round2SameRect">
            <a:avLst>
              <a:gd name="adj1" fmla="val 50000"/>
              <a:gd name="adj2" fmla="val 0"/>
            </a:avLst>
          </a:prstGeom>
          <a:noFill/>
          <a:ln w="9525" cap="flat" cmpd="sng" algn="ctr">
            <a:solidFill>
              <a:srgbClr val="B4537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uler">
            <a:extLst>
              <a:ext uri="{FF2B5EF4-FFF2-40B4-BE49-F238E27FC236}">
                <a16:creationId xmlns:a16="http://schemas.microsoft.com/office/drawing/2014/main" id="{D19F7055-9F44-83C1-F961-5A45BF1EBF21}"/>
              </a:ext>
            </a:extLst>
          </p:cNvPr>
          <p:cNvSpPr txBox="1"/>
          <p:nvPr/>
        </p:nvSpPr>
        <p:spPr>
          <a:xfrm>
            <a:off x="5181600" y="711200"/>
            <a:ext cx="6400800" cy="60807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4200" dirty="0">
                <a:solidFill>
                  <a:srgbClr val="B4537A"/>
                </a:solidFill>
                <a:latin typeface="Palatino Linotype" panose="02040502050505030304" pitchFamily="18" charset="0"/>
              </a:rPr>
              <a:t>Ага Мохаммед-хан</a:t>
            </a:r>
          </a:p>
        </p:txBody>
      </p:sp>
      <p:sp>
        <p:nvSpPr>
          <p:cNvPr id="7" name="Ruler years">
            <a:extLst>
              <a:ext uri="{FF2B5EF4-FFF2-40B4-BE49-F238E27FC236}">
                <a16:creationId xmlns:a16="http://schemas.microsoft.com/office/drawing/2014/main" id="{27CF5125-0E29-74E8-29D1-C70CF3EC4B83}"/>
              </a:ext>
            </a:extLst>
          </p:cNvPr>
          <p:cNvSpPr txBox="1"/>
          <p:nvPr/>
        </p:nvSpPr>
        <p:spPr>
          <a:xfrm>
            <a:off x="5181600" y="1370076"/>
            <a:ext cx="6400800" cy="457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000" dirty="0">
                <a:solidFill>
                  <a:srgbClr val="4D5261"/>
                </a:solidFill>
                <a:latin typeface="Palatino Linotype" panose="02040502050505030304" pitchFamily="18" charset="0"/>
              </a:rPr>
              <a:t>(1789–1797 гг.)</a:t>
            </a:r>
          </a:p>
        </p:txBody>
      </p:sp>
      <p:cxnSp>
        <p:nvCxnSpPr>
          <p:cNvPr id="8" name="Band rule">
            <a:extLst>
              <a:ext uri="{FF2B5EF4-FFF2-40B4-BE49-F238E27FC236}">
                <a16:creationId xmlns:a16="http://schemas.microsoft.com/office/drawing/2014/main" id="{FF85C5DC-2432-F719-0074-51F908618D26}"/>
              </a:ext>
            </a:extLst>
          </p:cNvPr>
          <p:cNvCxnSpPr/>
          <p:nvPr/>
        </p:nvCxnSpPr>
        <p:spPr>
          <a:xfrm>
            <a:off x="5181600" y="1939036"/>
            <a:ext cx="3302000" cy="0"/>
          </a:xfrm>
          <a:prstGeom prst="line">
            <a:avLst/>
          </a:prstGeom>
          <a:ln w="7620">
            <a:solidFill>
              <a:srgbClr val="C77B1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Band rule">
            <a:extLst>
              <a:ext uri="{FF2B5EF4-FFF2-40B4-BE49-F238E27FC236}">
                <a16:creationId xmlns:a16="http://schemas.microsoft.com/office/drawing/2014/main" id="{FAED348D-4779-8DE5-7362-EB8B1B7680EB}"/>
              </a:ext>
            </a:extLst>
          </p:cNvPr>
          <p:cNvCxnSpPr/>
          <p:nvPr/>
        </p:nvCxnSpPr>
        <p:spPr>
          <a:xfrm>
            <a:off x="5181600" y="2121916"/>
            <a:ext cx="3302000" cy="0"/>
          </a:xfrm>
          <a:prstGeom prst="line">
            <a:avLst/>
          </a:prstGeom>
          <a:ln w="7620">
            <a:solidFill>
              <a:srgbClr val="C77B1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Ромб 9">
            <a:extLst>
              <a:ext uri="{FF2B5EF4-FFF2-40B4-BE49-F238E27FC236}">
                <a16:creationId xmlns:a16="http://schemas.microsoft.com/office/drawing/2014/main" id="{ECFAF850-0D46-BCDF-1565-8EC9218E610A}"/>
              </a:ext>
            </a:extLst>
          </p:cNvPr>
          <p:cNvSpPr/>
          <p:nvPr/>
        </p:nvSpPr>
        <p:spPr>
          <a:xfrm>
            <a:off x="5238750" y="1973326"/>
            <a:ext cx="114300" cy="114300"/>
          </a:xfrm>
          <a:prstGeom prst="diamond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Marker">
            <a:extLst>
              <a:ext uri="{FF2B5EF4-FFF2-40B4-BE49-F238E27FC236}">
                <a16:creationId xmlns:a16="http://schemas.microsoft.com/office/drawing/2014/main" id="{35D7D5C0-AFBA-64FD-E07A-3E0EB744B347}"/>
              </a:ext>
            </a:extLst>
          </p:cNvPr>
          <p:cNvSpPr/>
          <p:nvPr/>
        </p:nvSpPr>
        <p:spPr>
          <a:xfrm>
            <a:off x="5503926" y="2009902"/>
            <a:ext cx="41148" cy="41148"/>
          </a:xfrm>
          <a:prstGeom prst="ellipse">
            <a:avLst/>
          </a:prstGeom>
          <a:solidFill>
            <a:srgbClr val="C77B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Ромб 11">
            <a:extLst>
              <a:ext uri="{FF2B5EF4-FFF2-40B4-BE49-F238E27FC236}">
                <a16:creationId xmlns:a16="http://schemas.microsoft.com/office/drawing/2014/main" id="{D6999450-0477-E50E-6A0C-1F28CD45A60B}"/>
              </a:ext>
            </a:extLst>
          </p:cNvPr>
          <p:cNvSpPr/>
          <p:nvPr/>
        </p:nvSpPr>
        <p:spPr>
          <a:xfrm>
            <a:off x="5695950" y="1973326"/>
            <a:ext cx="114300" cy="114300"/>
          </a:xfrm>
          <a:prstGeom prst="diamond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Marker">
            <a:extLst>
              <a:ext uri="{FF2B5EF4-FFF2-40B4-BE49-F238E27FC236}">
                <a16:creationId xmlns:a16="http://schemas.microsoft.com/office/drawing/2014/main" id="{427D488A-1772-D89E-35FB-BB219EA36216}"/>
              </a:ext>
            </a:extLst>
          </p:cNvPr>
          <p:cNvSpPr/>
          <p:nvPr/>
        </p:nvSpPr>
        <p:spPr>
          <a:xfrm>
            <a:off x="5961126" y="2009902"/>
            <a:ext cx="41148" cy="41148"/>
          </a:xfrm>
          <a:prstGeom prst="ellipse">
            <a:avLst/>
          </a:prstGeom>
          <a:solidFill>
            <a:srgbClr val="C77B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Ромб 13">
            <a:extLst>
              <a:ext uri="{FF2B5EF4-FFF2-40B4-BE49-F238E27FC236}">
                <a16:creationId xmlns:a16="http://schemas.microsoft.com/office/drawing/2014/main" id="{96747C62-9517-7052-0EF1-0FD75F518E3B}"/>
              </a:ext>
            </a:extLst>
          </p:cNvPr>
          <p:cNvSpPr/>
          <p:nvPr/>
        </p:nvSpPr>
        <p:spPr>
          <a:xfrm>
            <a:off x="6153150" y="1973326"/>
            <a:ext cx="114300" cy="114300"/>
          </a:xfrm>
          <a:prstGeom prst="diamond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Marker">
            <a:extLst>
              <a:ext uri="{FF2B5EF4-FFF2-40B4-BE49-F238E27FC236}">
                <a16:creationId xmlns:a16="http://schemas.microsoft.com/office/drawing/2014/main" id="{B8CCBE8D-A869-FB0E-BE53-26B78AE50890}"/>
              </a:ext>
            </a:extLst>
          </p:cNvPr>
          <p:cNvSpPr/>
          <p:nvPr/>
        </p:nvSpPr>
        <p:spPr>
          <a:xfrm>
            <a:off x="6418326" y="2009902"/>
            <a:ext cx="41148" cy="41148"/>
          </a:xfrm>
          <a:prstGeom prst="ellipse">
            <a:avLst/>
          </a:prstGeom>
          <a:solidFill>
            <a:srgbClr val="C77B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Ромб 15">
            <a:extLst>
              <a:ext uri="{FF2B5EF4-FFF2-40B4-BE49-F238E27FC236}">
                <a16:creationId xmlns:a16="http://schemas.microsoft.com/office/drawing/2014/main" id="{E700442D-19DA-5CA7-0F92-D5938FBA2015}"/>
              </a:ext>
            </a:extLst>
          </p:cNvPr>
          <p:cNvSpPr/>
          <p:nvPr/>
        </p:nvSpPr>
        <p:spPr>
          <a:xfrm>
            <a:off x="6610350" y="1973326"/>
            <a:ext cx="114300" cy="114300"/>
          </a:xfrm>
          <a:prstGeom prst="diamond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Marker">
            <a:extLst>
              <a:ext uri="{FF2B5EF4-FFF2-40B4-BE49-F238E27FC236}">
                <a16:creationId xmlns:a16="http://schemas.microsoft.com/office/drawing/2014/main" id="{C0FEF525-A112-F44C-49F2-C3DE91DBEFB0}"/>
              </a:ext>
            </a:extLst>
          </p:cNvPr>
          <p:cNvSpPr/>
          <p:nvPr/>
        </p:nvSpPr>
        <p:spPr>
          <a:xfrm>
            <a:off x="6875526" y="2009902"/>
            <a:ext cx="41148" cy="41148"/>
          </a:xfrm>
          <a:prstGeom prst="ellipse">
            <a:avLst/>
          </a:prstGeom>
          <a:solidFill>
            <a:srgbClr val="C77B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Ромб 17">
            <a:extLst>
              <a:ext uri="{FF2B5EF4-FFF2-40B4-BE49-F238E27FC236}">
                <a16:creationId xmlns:a16="http://schemas.microsoft.com/office/drawing/2014/main" id="{8B4F8724-9DB4-3F43-2C32-73337CCAA88A}"/>
              </a:ext>
            </a:extLst>
          </p:cNvPr>
          <p:cNvSpPr/>
          <p:nvPr/>
        </p:nvSpPr>
        <p:spPr>
          <a:xfrm>
            <a:off x="7067550" y="1973326"/>
            <a:ext cx="114300" cy="114300"/>
          </a:xfrm>
          <a:prstGeom prst="diamond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Marker">
            <a:extLst>
              <a:ext uri="{FF2B5EF4-FFF2-40B4-BE49-F238E27FC236}">
                <a16:creationId xmlns:a16="http://schemas.microsoft.com/office/drawing/2014/main" id="{E6A44960-0B7D-C7EC-35BC-4311F99D752F}"/>
              </a:ext>
            </a:extLst>
          </p:cNvPr>
          <p:cNvSpPr/>
          <p:nvPr/>
        </p:nvSpPr>
        <p:spPr>
          <a:xfrm>
            <a:off x="7332726" y="2009902"/>
            <a:ext cx="41148" cy="41148"/>
          </a:xfrm>
          <a:prstGeom prst="ellipse">
            <a:avLst/>
          </a:prstGeom>
          <a:solidFill>
            <a:srgbClr val="C77B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Ромб 19">
            <a:extLst>
              <a:ext uri="{FF2B5EF4-FFF2-40B4-BE49-F238E27FC236}">
                <a16:creationId xmlns:a16="http://schemas.microsoft.com/office/drawing/2014/main" id="{2E8A4CFE-1E6B-8B46-4E95-0274192946F6}"/>
              </a:ext>
            </a:extLst>
          </p:cNvPr>
          <p:cNvSpPr/>
          <p:nvPr/>
        </p:nvSpPr>
        <p:spPr>
          <a:xfrm>
            <a:off x="7524750" y="1973326"/>
            <a:ext cx="114300" cy="114300"/>
          </a:xfrm>
          <a:prstGeom prst="diamond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Marker">
            <a:extLst>
              <a:ext uri="{FF2B5EF4-FFF2-40B4-BE49-F238E27FC236}">
                <a16:creationId xmlns:a16="http://schemas.microsoft.com/office/drawing/2014/main" id="{D6C2451F-332D-B4E4-2124-843487FC88EE}"/>
              </a:ext>
            </a:extLst>
          </p:cNvPr>
          <p:cNvSpPr/>
          <p:nvPr/>
        </p:nvSpPr>
        <p:spPr>
          <a:xfrm>
            <a:off x="7789926" y="2009902"/>
            <a:ext cx="41148" cy="41148"/>
          </a:xfrm>
          <a:prstGeom prst="ellipse">
            <a:avLst/>
          </a:prstGeom>
          <a:solidFill>
            <a:srgbClr val="C77B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Ромб 21">
            <a:extLst>
              <a:ext uri="{FF2B5EF4-FFF2-40B4-BE49-F238E27FC236}">
                <a16:creationId xmlns:a16="http://schemas.microsoft.com/office/drawing/2014/main" id="{8AC3CC78-D9F7-EA94-EC5B-4DBA9A27B6AF}"/>
              </a:ext>
            </a:extLst>
          </p:cNvPr>
          <p:cNvSpPr/>
          <p:nvPr/>
        </p:nvSpPr>
        <p:spPr>
          <a:xfrm>
            <a:off x="7981950" y="1973326"/>
            <a:ext cx="114300" cy="114300"/>
          </a:xfrm>
          <a:prstGeom prst="diamond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Marker">
            <a:extLst>
              <a:ext uri="{FF2B5EF4-FFF2-40B4-BE49-F238E27FC236}">
                <a16:creationId xmlns:a16="http://schemas.microsoft.com/office/drawing/2014/main" id="{6BF39EC9-AD62-749D-C13C-363EA4B2647C}"/>
              </a:ext>
            </a:extLst>
          </p:cNvPr>
          <p:cNvSpPr/>
          <p:nvPr/>
        </p:nvSpPr>
        <p:spPr>
          <a:xfrm>
            <a:off x="8247126" y="2009902"/>
            <a:ext cx="41148" cy="41148"/>
          </a:xfrm>
          <a:prstGeom prst="ellipse">
            <a:avLst/>
          </a:prstGeom>
          <a:solidFill>
            <a:srgbClr val="C77B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Agha 1 card">
            <a:extLst>
              <a:ext uri="{FF2B5EF4-FFF2-40B4-BE49-F238E27FC236}">
                <a16:creationId xmlns:a16="http://schemas.microsoft.com/office/drawing/2014/main" id="{4EDFF6AB-CD01-3FBD-2BB1-DBEC8D3F59D6}"/>
              </a:ext>
            </a:extLst>
          </p:cNvPr>
          <p:cNvSpPr/>
          <p:nvPr/>
        </p:nvSpPr>
        <p:spPr>
          <a:xfrm>
            <a:off x="5181600" y="2386076"/>
            <a:ext cx="6400800" cy="1117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7CDB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Agha 1">
            <a:extLst>
              <a:ext uri="{FF2B5EF4-FFF2-40B4-BE49-F238E27FC236}">
                <a16:creationId xmlns:a16="http://schemas.microsoft.com/office/drawing/2014/main" id="{76E07212-CC53-42E7-DD8B-4DD335FCBDAF}"/>
              </a:ext>
            </a:extLst>
          </p:cNvPr>
          <p:cNvSpPr txBox="1"/>
          <p:nvPr/>
        </p:nvSpPr>
        <p:spPr>
          <a:xfrm>
            <a:off x="5461000" y="2563876"/>
            <a:ext cx="59182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dirty="0">
                <a:solidFill>
                  <a:srgbClr val="23262D"/>
                </a:solidFill>
                <a:latin typeface="Segoe UI" panose="020B0502040204020203" pitchFamily="34" charset="0"/>
              </a:rPr>
              <a:t>Подчинил своей власти большую часть страны.</a:t>
            </a:r>
          </a:p>
        </p:txBody>
      </p:sp>
      <p:sp>
        <p:nvSpPr>
          <p:cNvPr id="26" name="Agha 1 bar">
            <a:extLst>
              <a:ext uri="{FF2B5EF4-FFF2-40B4-BE49-F238E27FC236}">
                <a16:creationId xmlns:a16="http://schemas.microsoft.com/office/drawing/2014/main" id="{F1051BD6-99F5-57F0-AE0E-693725F63D39}"/>
              </a:ext>
            </a:extLst>
          </p:cNvPr>
          <p:cNvSpPr/>
          <p:nvPr/>
        </p:nvSpPr>
        <p:spPr>
          <a:xfrm>
            <a:off x="5283200" y="2513076"/>
            <a:ext cx="50800" cy="863600"/>
          </a:xfrm>
          <a:prstGeom prst="rect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Agha 2 card">
            <a:extLst>
              <a:ext uri="{FF2B5EF4-FFF2-40B4-BE49-F238E27FC236}">
                <a16:creationId xmlns:a16="http://schemas.microsoft.com/office/drawing/2014/main" id="{49A666D9-9D5F-F512-FD1D-8949C99F7FA1}"/>
              </a:ext>
            </a:extLst>
          </p:cNvPr>
          <p:cNvSpPr/>
          <p:nvPr/>
        </p:nvSpPr>
        <p:spPr>
          <a:xfrm>
            <a:off x="5181600" y="3732276"/>
            <a:ext cx="6400800" cy="1498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7CDB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Agha 2">
            <a:extLst>
              <a:ext uri="{FF2B5EF4-FFF2-40B4-BE49-F238E27FC236}">
                <a16:creationId xmlns:a16="http://schemas.microsoft.com/office/drawing/2014/main" id="{2E3AEAE6-A05D-13E0-65FB-A940B2B5EB5C}"/>
              </a:ext>
            </a:extLst>
          </p:cNvPr>
          <p:cNvSpPr txBox="1"/>
          <p:nvPr/>
        </p:nvSpPr>
        <p:spPr>
          <a:xfrm>
            <a:off x="5461000" y="3910076"/>
            <a:ext cx="5918200" cy="1143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dirty="0">
                <a:solidFill>
                  <a:srgbClr val="23262D"/>
                </a:solidFill>
                <a:latin typeface="Segoe UI" panose="020B0502040204020203" pitchFamily="34" charset="0"/>
              </a:rPr>
              <a:t>Его коронация </a:t>
            </a:r>
            <a:r>
              <a:rPr lang="ru-RU" sz="2500" b="1" dirty="0">
                <a:solidFill>
                  <a:srgbClr val="B4537A"/>
                </a:solidFill>
                <a:latin typeface="Segoe UI" panose="020B0502040204020203" pitchFamily="34" charset="0"/>
              </a:rPr>
              <a:t>в 1795 г.</a:t>
            </a:r>
            <a:r>
              <a:rPr lang="ru-RU" sz="2500" dirty="0">
                <a:solidFill>
                  <a:srgbClr val="23262D"/>
                </a:solidFill>
                <a:latin typeface="Segoe UI" panose="020B0502040204020203" pitchFamily="34" charset="0"/>
              </a:rPr>
              <a:t> положила начало правлению </a:t>
            </a:r>
            <a:r>
              <a:rPr lang="ru-RU" sz="2500" b="1" dirty="0">
                <a:solidFill>
                  <a:srgbClr val="12838A"/>
                </a:solidFill>
                <a:latin typeface="Segoe UI" panose="020B0502040204020203" pitchFamily="34" charset="0"/>
              </a:rPr>
              <a:t>династии </a:t>
            </a:r>
            <a:r>
              <a:rPr lang="ru-RU" sz="2500" b="1" dirty="0" err="1">
                <a:solidFill>
                  <a:srgbClr val="12838A"/>
                </a:solidFill>
                <a:latin typeface="Segoe UI" panose="020B0502040204020203" pitchFamily="34" charset="0"/>
              </a:rPr>
              <a:t>Каджаров</a:t>
            </a:r>
            <a:r>
              <a:rPr lang="ru-RU" sz="2500" b="1" dirty="0">
                <a:solidFill>
                  <a:srgbClr val="12838A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29" name="Agha 2 bar">
            <a:extLst>
              <a:ext uri="{FF2B5EF4-FFF2-40B4-BE49-F238E27FC236}">
                <a16:creationId xmlns:a16="http://schemas.microsoft.com/office/drawing/2014/main" id="{4A42DBE5-6C2F-EBB8-D123-56667412FDE0}"/>
              </a:ext>
            </a:extLst>
          </p:cNvPr>
          <p:cNvSpPr/>
          <p:nvPr/>
        </p:nvSpPr>
        <p:spPr>
          <a:xfrm>
            <a:off x="5283200" y="3859276"/>
            <a:ext cx="50800" cy="1244600"/>
          </a:xfrm>
          <a:prstGeom prst="rect">
            <a:avLst/>
          </a:prstGeom>
          <a:solidFill>
            <a:srgbClr val="B4537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Signature 100ballnik.com">
            <a:extLst>
              <a:ext uri="{FF2B5EF4-FFF2-40B4-BE49-F238E27FC236}">
                <a16:creationId xmlns:a16="http://schemas.microsoft.com/office/drawing/2014/main" id="{59CB41BB-82C7-29D1-4CAC-4BEA50D1530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3496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eaty 1828" descr="В. Машков. Подписание Туркманчайского мирного договора 1828 г.">
            <a:extLst>
              <a:ext uri="{FF2B5EF4-FFF2-40B4-BE49-F238E27FC236}">
                <a16:creationId xmlns:a16="http://schemas.microsoft.com/office/drawing/2014/main" id="{62E0D836-EB37-6544-98AD-9C3EBA88D25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000" y="381000"/>
            <a:ext cx="3835400" cy="2641600"/>
          </a:xfrm>
          <a:prstGeom prst="roundRect">
            <a:avLst>
              <a:gd name="adj" fmla="val 4000"/>
            </a:avLst>
          </a:prstGeom>
          <a:ln w="12700">
            <a:solidFill>
              <a:srgbClr val="D7CDB9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6" name="Fath-Ali Shah" descr="Фетх-Али-шах Каджар, правивший Ираном в годы русско-иранских войн. Портрет нач. XIX в.">
            <a:extLst>
              <a:ext uri="{FF2B5EF4-FFF2-40B4-BE49-F238E27FC236}">
                <a16:creationId xmlns:a16="http://schemas.microsoft.com/office/drawing/2014/main" id="{261024BF-6DE5-2D97-6B28-167E2EE704E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200" y="3276600"/>
            <a:ext cx="2921000" cy="2997200"/>
          </a:xfrm>
          <a:prstGeom prst="ellipse">
            <a:avLst/>
          </a:prstGeom>
          <a:ln w="15875">
            <a:solidFill>
              <a:srgbClr val="C77B1C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7" name="Fath-Ali Shah ring">
            <a:extLst>
              <a:ext uri="{FF2B5EF4-FFF2-40B4-BE49-F238E27FC236}">
                <a16:creationId xmlns:a16="http://schemas.microsoft.com/office/drawing/2014/main" id="{7FE1BC5E-EBD2-324C-11CD-F8A293CD783A}"/>
              </a:ext>
            </a:extLst>
          </p:cNvPr>
          <p:cNvSpPr/>
          <p:nvPr/>
        </p:nvSpPr>
        <p:spPr>
          <a:xfrm>
            <a:off x="8128000" y="3200400"/>
            <a:ext cx="3073400" cy="3149600"/>
          </a:xfrm>
          <a:prstGeom prst="ellipse">
            <a:avLst/>
          </a:prstGeom>
          <a:noFill/>
          <a:ln w="9525" cap="flat" cmpd="sng" algn="ctr">
            <a:solidFill>
              <a:srgbClr val="C77B1C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Crisis 1 card">
            <a:extLst>
              <a:ext uri="{FF2B5EF4-FFF2-40B4-BE49-F238E27FC236}">
                <a16:creationId xmlns:a16="http://schemas.microsoft.com/office/drawing/2014/main" id="{FA185414-BB3F-5718-14CB-69AA4C8322EE}"/>
              </a:ext>
            </a:extLst>
          </p:cNvPr>
          <p:cNvSpPr/>
          <p:nvPr/>
        </p:nvSpPr>
        <p:spPr>
          <a:xfrm>
            <a:off x="609600" y="431800"/>
            <a:ext cx="6781800" cy="1584960"/>
          </a:xfrm>
          <a:prstGeom prst="roundRect">
            <a:avLst>
              <a:gd name="adj" fmla="val 6000"/>
            </a:avLst>
          </a:prstGeom>
          <a:solidFill>
            <a:srgbClr val="FBEBD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Crisis 1">
            <a:extLst>
              <a:ext uri="{FF2B5EF4-FFF2-40B4-BE49-F238E27FC236}">
                <a16:creationId xmlns:a16="http://schemas.microsoft.com/office/drawing/2014/main" id="{6ECE64AA-9265-5F0D-715A-470CD0127770}"/>
              </a:ext>
            </a:extLst>
          </p:cNvPr>
          <p:cNvSpPr txBox="1"/>
          <p:nvPr/>
        </p:nvSpPr>
        <p:spPr>
          <a:xfrm>
            <a:off x="863600" y="584200"/>
            <a:ext cx="6350000" cy="1280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b="1" dirty="0">
                <a:solidFill>
                  <a:srgbClr val="C77B1C"/>
                </a:solidFill>
                <a:latin typeface="Segoe UI" panose="020B0502040204020203" pitchFamily="34" charset="0"/>
              </a:rPr>
              <a:t>Экономика страны находилась в кризисе:</a:t>
            </a:r>
            <a:r>
              <a:rPr lang="ru-RU" sz="2100" dirty="0">
                <a:solidFill>
                  <a:srgbClr val="23262D"/>
                </a:solidFill>
                <a:latin typeface="Segoe UI" panose="020B0502040204020203" pitchFamily="34" charset="0"/>
              </a:rPr>
              <a:t> низкая эффективность производства и постоянная нехватка средств заставляли власть увеличивать налоговое давление на подданных.</a:t>
            </a:r>
          </a:p>
        </p:txBody>
      </p:sp>
      <p:sp>
        <p:nvSpPr>
          <p:cNvPr id="10" name="Crisis 1 bar">
            <a:extLst>
              <a:ext uri="{FF2B5EF4-FFF2-40B4-BE49-F238E27FC236}">
                <a16:creationId xmlns:a16="http://schemas.microsoft.com/office/drawing/2014/main" id="{4EA2DD93-D264-34B3-5DC6-E609380ABBD3}"/>
              </a:ext>
            </a:extLst>
          </p:cNvPr>
          <p:cNvSpPr/>
          <p:nvPr/>
        </p:nvSpPr>
        <p:spPr>
          <a:xfrm>
            <a:off x="711200" y="558800"/>
            <a:ext cx="50800" cy="1330960"/>
          </a:xfrm>
          <a:prstGeom prst="rect">
            <a:avLst/>
          </a:prstGeom>
          <a:solidFill>
            <a:srgbClr val="C77B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Crisis 2 card">
            <a:extLst>
              <a:ext uri="{FF2B5EF4-FFF2-40B4-BE49-F238E27FC236}">
                <a16:creationId xmlns:a16="http://schemas.microsoft.com/office/drawing/2014/main" id="{743E809B-29E0-4516-2BA7-9BF919E17A54}"/>
              </a:ext>
            </a:extLst>
          </p:cNvPr>
          <p:cNvSpPr/>
          <p:nvPr/>
        </p:nvSpPr>
        <p:spPr>
          <a:xfrm>
            <a:off x="609600" y="2219960"/>
            <a:ext cx="6781800" cy="1584960"/>
          </a:xfrm>
          <a:prstGeom prst="roundRect">
            <a:avLst>
              <a:gd name="adj" fmla="val 6000"/>
            </a:avLst>
          </a:prstGeom>
          <a:solidFill>
            <a:srgbClr val="F5E2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Crisis 2">
            <a:extLst>
              <a:ext uri="{FF2B5EF4-FFF2-40B4-BE49-F238E27FC236}">
                <a16:creationId xmlns:a16="http://schemas.microsoft.com/office/drawing/2014/main" id="{F5320DFE-4C0B-15B4-634B-B24EF7CC1156}"/>
              </a:ext>
            </a:extLst>
          </p:cNvPr>
          <p:cNvSpPr txBox="1"/>
          <p:nvPr/>
        </p:nvSpPr>
        <p:spPr>
          <a:xfrm>
            <a:off x="863600" y="2372360"/>
            <a:ext cx="6350000" cy="1280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23262D"/>
                </a:solidFill>
                <a:latin typeface="Segoe UI" panose="020B0502040204020203" pitchFamily="34" charset="0"/>
              </a:rPr>
              <a:t>Иран стал </a:t>
            </a:r>
            <a:r>
              <a:rPr lang="ru-RU" sz="2100" b="1" dirty="0">
                <a:solidFill>
                  <a:srgbClr val="B4537A"/>
                </a:solidFill>
                <a:latin typeface="Segoe UI" panose="020B0502040204020203" pitchFamily="34" charset="0"/>
              </a:rPr>
              <a:t>объектом колониальной экспансии</a:t>
            </a:r>
            <a:r>
              <a:rPr lang="ru-RU" sz="2100" dirty="0">
                <a:solidFill>
                  <a:srgbClr val="23262D"/>
                </a:solidFill>
                <a:latin typeface="Segoe UI" panose="020B0502040204020203" pitchFamily="34" charset="0"/>
              </a:rPr>
              <a:t> европейских держав. Был подписан ряд </a:t>
            </a:r>
            <a:r>
              <a:rPr lang="ru-RU" sz="2100" b="1" dirty="0">
                <a:solidFill>
                  <a:srgbClr val="B4537A"/>
                </a:solidFill>
                <a:latin typeface="Segoe UI" panose="020B0502040204020203" pitchFamily="34" charset="0"/>
              </a:rPr>
              <a:t>неравноправных договоров</a:t>
            </a:r>
            <a:r>
              <a:rPr lang="ru-RU" sz="2100" dirty="0">
                <a:solidFill>
                  <a:srgbClr val="23262D"/>
                </a:solidFill>
                <a:latin typeface="Segoe UI" panose="020B0502040204020203" pitchFamily="34" charset="0"/>
              </a:rPr>
              <a:t> с Великобританией, Францией, Россией, позже - США.</a:t>
            </a:r>
          </a:p>
        </p:txBody>
      </p:sp>
      <p:sp>
        <p:nvSpPr>
          <p:cNvPr id="13" name="Crisis 2 bar">
            <a:extLst>
              <a:ext uri="{FF2B5EF4-FFF2-40B4-BE49-F238E27FC236}">
                <a16:creationId xmlns:a16="http://schemas.microsoft.com/office/drawing/2014/main" id="{24567897-7956-FB37-A0D1-351D12A2D9AD}"/>
              </a:ext>
            </a:extLst>
          </p:cNvPr>
          <p:cNvSpPr/>
          <p:nvPr/>
        </p:nvSpPr>
        <p:spPr>
          <a:xfrm>
            <a:off x="711200" y="2346960"/>
            <a:ext cx="50800" cy="1330960"/>
          </a:xfrm>
          <a:prstGeom prst="rect">
            <a:avLst/>
          </a:prstGeom>
          <a:solidFill>
            <a:srgbClr val="B4537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Crisis 3 card">
            <a:extLst>
              <a:ext uri="{FF2B5EF4-FFF2-40B4-BE49-F238E27FC236}">
                <a16:creationId xmlns:a16="http://schemas.microsoft.com/office/drawing/2014/main" id="{67B35DE9-8563-94F8-CA9A-34CF7A9BB8BF}"/>
              </a:ext>
            </a:extLst>
          </p:cNvPr>
          <p:cNvSpPr/>
          <p:nvPr/>
        </p:nvSpPr>
        <p:spPr>
          <a:xfrm>
            <a:off x="609600" y="4008120"/>
            <a:ext cx="6781800" cy="1584960"/>
          </a:xfrm>
          <a:prstGeom prst="roundRect">
            <a:avLst>
              <a:gd name="adj" fmla="val 6000"/>
            </a:avLst>
          </a:prstGeom>
          <a:solidFill>
            <a:srgbClr val="E0E8F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Crisis 3">
            <a:extLst>
              <a:ext uri="{FF2B5EF4-FFF2-40B4-BE49-F238E27FC236}">
                <a16:creationId xmlns:a16="http://schemas.microsoft.com/office/drawing/2014/main" id="{C7D977BE-E2FB-8C66-B28B-94E098868983}"/>
              </a:ext>
            </a:extLst>
          </p:cNvPr>
          <p:cNvSpPr txBox="1"/>
          <p:nvPr/>
        </p:nvSpPr>
        <p:spPr>
          <a:xfrm>
            <a:off x="863600" y="4160520"/>
            <a:ext cx="6350000" cy="1280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23262D"/>
                </a:solidFill>
                <a:latin typeface="Segoe UI" panose="020B0502040204020203" pitchFamily="34" charset="0"/>
              </a:rPr>
              <a:t>В результате </a:t>
            </a:r>
            <a:r>
              <a:rPr lang="ru-RU" sz="2100" b="1" dirty="0">
                <a:solidFill>
                  <a:srgbClr val="2E5E8E"/>
                </a:solidFill>
                <a:latin typeface="Segoe UI" panose="020B0502040204020203" pitchFamily="34" charset="0"/>
              </a:rPr>
              <a:t>двух русско-иранских войн (1804–1813, 1826–1828)</a:t>
            </a:r>
            <a:r>
              <a:rPr lang="ru-RU" sz="2100" dirty="0">
                <a:solidFill>
                  <a:srgbClr val="23262D"/>
                </a:solidFill>
                <a:latin typeface="Segoe UI" panose="020B0502040204020203" pitchFamily="34" charset="0"/>
              </a:rPr>
              <a:t> Иран вынужден был уступить России Закавказье и выплатить огромную контрибуцию.</a:t>
            </a:r>
          </a:p>
        </p:txBody>
      </p:sp>
      <p:sp>
        <p:nvSpPr>
          <p:cNvPr id="16" name="Crisis 3 bar">
            <a:extLst>
              <a:ext uri="{FF2B5EF4-FFF2-40B4-BE49-F238E27FC236}">
                <a16:creationId xmlns:a16="http://schemas.microsoft.com/office/drawing/2014/main" id="{05CBA8F4-7B56-75FC-26EA-BC15710D46B7}"/>
              </a:ext>
            </a:extLst>
          </p:cNvPr>
          <p:cNvSpPr/>
          <p:nvPr/>
        </p:nvSpPr>
        <p:spPr>
          <a:xfrm>
            <a:off x="711200" y="4135120"/>
            <a:ext cx="50800" cy="1330960"/>
          </a:xfrm>
          <a:prstGeom prst="rect">
            <a:avLst/>
          </a:prstGeom>
          <a:solidFill>
            <a:srgbClr val="2E5E8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Signature 100ballnik.com">
            <a:extLst>
              <a:ext uri="{FF2B5EF4-FFF2-40B4-BE49-F238E27FC236}">
                <a16:creationId xmlns:a16="http://schemas.microsoft.com/office/drawing/2014/main" id="{0974DED7-FC5D-7628-AAD2-C0F24D81EA3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8862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mmary title">
            <a:extLst>
              <a:ext uri="{FF2B5EF4-FFF2-40B4-BE49-F238E27FC236}">
                <a16:creationId xmlns:a16="http://schemas.microsoft.com/office/drawing/2014/main" id="{964B7651-89F3-B0F7-036F-D7D135D41489}"/>
              </a:ext>
            </a:extLst>
          </p:cNvPr>
          <p:cNvSpPr txBox="1"/>
          <p:nvPr/>
        </p:nvSpPr>
        <p:spPr>
          <a:xfrm>
            <a:off x="609600" y="381000"/>
            <a:ext cx="10972800" cy="609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4000" dirty="0">
                <a:solidFill>
                  <a:srgbClr val="23262D"/>
                </a:solidFill>
                <a:latin typeface="Palatino Linotype" panose="02040502050505030304" pitchFamily="18" charset="0"/>
              </a:rPr>
              <a:t>Подведем итоги</a:t>
            </a:r>
          </a:p>
        </p:txBody>
      </p:sp>
      <p:grpSp>
        <p:nvGrpSpPr>
          <p:cNvPr id="7" name="Star">
            <a:extLst>
              <a:ext uri="{FF2B5EF4-FFF2-40B4-BE49-F238E27FC236}">
                <a16:creationId xmlns:a16="http://schemas.microsoft.com/office/drawing/2014/main" id="{973DD7AE-CFE2-203F-B3C0-E99BB8032BDB}"/>
              </a:ext>
            </a:extLst>
          </p:cNvPr>
          <p:cNvGrpSpPr/>
          <p:nvPr/>
        </p:nvGrpSpPr>
        <p:grpSpPr>
          <a:xfrm>
            <a:off x="3816350" y="1123950"/>
            <a:ext cx="139700" cy="139700"/>
            <a:chOff x="3816350" y="1123950"/>
            <a:chExt cx="139700" cy="1397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E96334A4-DCB7-7010-A5CB-5374D3736A69}"/>
                </a:ext>
              </a:extLst>
            </p:cNvPr>
            <p:cNvSpPr/>
            <p:nvPr/>
          </p:nvSpPr>
          <p:spPr>
            <a:xfrm>
              <a:off x="3816350" y="1123950"/>
              <a:ext cx="139700" cy="1397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8E72FBBE-BB33-1D26-7B13-16DA64518930}"/>
                </a:ext>
              </a:extLst>
            </p:cNvPr>
            <p:cNvSpPr/>
            <p:nvPr/>
          </p:nvSpPr>
          <p:spPr>
            <a:xfrm rot="2700000">
              <a:off x="3816350" y="1123950"/>
              <a:ext cx="139700" cy="1397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559E9137-AD36-5BD2-ED83-10AE717C9846}"/>
                </a:ext>
              </a:extLst>
            </p:cNvPr>
            <p:cNvSpPr/>
            <p:nvPr/>
          </p:nvSpPr>
          <p:spPr>
            <a:xfrm>
              <a:off x="3861054" y="1168654"/>
              <a:ext cx="50292" cy="50292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8" name="Rule">
            <a:extLst>
              <a:ext uri="{FF2B5EF4-FFF2-40B4-BE49-F238E27FC236}">
                <a16:creationId xmlns:a16="http://schemas.microsoft.com/office/drawing/2014/main" id="{07F4A586-3CC6-D013-F2A8-1CFE1F4BAED0}"/>
              </a:ext>
            </a:extLst>
          </p:cNvPr>
          <p:cNvCxnSpPr/>
          <p:nvPr/>
        </p:nvCxnSpPr>
        <p:spPr>
          <a:xfrm>
            <a:off x="4038600" y="1193800"/>
            <a:ext cx="1778000" cy="0"/>
          </a:xfrm>
          <a:prstGeom prst="line">
            <a:avLst/>
          </a:prstGeom>
          <a:ln w="9525">
            <a:solidFill>
              <a:srgbClr val="B58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Star">
            <a:extLst>
              <a:ext uri="{FF2B5EF4-FFF2-40B4-BE49-F238E27FC236}">
                <a16:creationId xmlns:a16="http://schemas.microsoft.com/office/drawing/2014/main" id="{013DD97C-485B-00E8-4E1F-BC90B0B8C3DB}"/>
              </a:ext>
            </a:extLst>
          </p:cNvPr>
          <p:cNvGrpSpPr/>
          <p:nvPr/>
        </p:nvGrpSpPr>
        <p:grpSpPr>
          <a:xfrm>
            <a:off x="5873750" y="1149350"/>
            <a:ext cx="88900" cy="88900"/>
            <a:chOff x="5873750" y="1149350"/>
            <a:chExt cx="88900" cy="88900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A92FE1A0-A29F-8C80-C8EC-62A4F5808482}"/>
                </a:ext>
              </a:extLst>
            </p:cNvPr>
            <p:cNvSpPr/>
            <p:nvPr/>
          </p:nvSpPr>
          <p:spPr>
            <a:xfrm>
              <a:off x="5873750" y="1149350"/>
              <a:ext cx="88900" cy="889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73570C29-D629-BC5E-210D-0BF6CE07FA1F}"/>
                </a:ext>
              </a:extLst>
            </p:cNvPr>
            <p:cNvSpPr/>
            <p:nvPr/>
          </p:nvSpPr>
          <p:spPr>
            <a:xfrm rot="2700000">
              <a:off x="5873750" y="1149350"/>
              <a:ext cx="88900" cy="889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F356B07B-9B7C-86D3-385D-4C2A7CB5A699}"/>
                </a:ext>
              </a:extLst>
            </p:cNvPr>
            <p:cNvSpPr/>
            <p:nvPr/>
          </p:nvSpPr>
          <p:spPr>
            <a:xfrm>
              <a:off x="5902198" y="1177798"/>
              <a:ext cx="32004" cy="32004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" name="Ромб 12">
            <a:extLst>
              <a:ext uri="{FF2B5EF4-FFF2-40B4-BE49-F238E27FC236}">
                <a16:creationId xmlns:a16="http://schemas.microsoft.com/office/drawing/2014/main" id="{792C1FBD-7715-592D-FEB9-EBC40AA02E03}"/>
              </a:ext>
            </a:extLst>
          </p:cNvPr>
          <p:cNvSpPr/>
          <p:nvPr/>
        </p:nvSpPr>
        <p:spPr>
          <a:xfrm>
            <a:off x="6273800" y="1117600"/>
            <a:ext cx="152400" cy="152400"/>
          </a:xfrm>
          <a:prstGeom prst="diamond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Rule">
            <a:extLst>
              <a:ext uri="{FF2B5EF4-FFF2-40B4-BE49-F238E27FC236}">
                <a16:creationId xmlns:a16="http://schemas.microsoft.com/office/drawing/2014/main" id="{7D3D3353-E255-778F-FE17-2CBD5AED63B9}"/>
              </a:ext>
            </a:extLst>
          </p:cNvPr>
          <p:cNvCxnSpPr/>
          <p:nvPr/>
        </p:nvCxnSpPr>
        <p:spPr>
          <a:xfrm>
            <a:off x="6502400" y="1193800"/>
            <a:ext cx="1778000" cy="0"/>
          </a:xfrm>
          <a:prstGeom prst="line">
            <a:avLst/>
          </a:prstGeom>
          <a:ln w="9525">
            <a:solidFill>
              <a:srgbClr val="C77B1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Marker">
            <a:extLst>
              <a:ext uri="{FF2B5EF4-FFF2-40B4-BE49-F238E27FC236}">
                <a16:creationId xmlns:a16="http://schemas.microsoft.com/office/drawing/2014/main" id="{D6C615F4-A19A-1013-54DE-09F0960CAAA5}"/>
              </a:ext>
            </a:extLst>
          </p:cNvPr>
          <p:cNvSpPr/>
          <p:nvPr/>
        </p:nvSpPr>
        <p:spPr>
          <a:xfrm>
            <a:off x="8318500" y="1155700"/>
            <a:ext cx="76200" cy="76200"/>
          </a:xfrm>
          <a:prstGeom prst="ellipse">
            <a:avLst/>
          </a:prstGeom>
          <a:solidFill>
            <a:srgbClr val="B4537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Ottoman summary card">
            <a:extLst>
              <a:ext uri="{FF2B5EF4-FFF2-40B4-BE49-F238E27FC236}">
                <a16:creationId xmlns:a16="http://schemas.microsoft.com/office/drawing/2014/main" id="{42D90933-D53E-4FA6-9945-FB042E847736}"/>
              </a:ext>
            </a:extLst>
          </p:cNvPr>
          <p:cNvSpPr/>
          <p:nvPr/>
        </p:nvSpPr>
        <p:spPr>
          <a:xfrm>
            <a:off x="609600" y="1549400"/>
            <a:ext cx="5334000" cy="4038600"/>
          </a:xfrm>
          <a:prstGeom prst="roundRect">
            <a:avLst>
              <a:gd name="adj" fmla="val 6000"/>
            </a:avLst>
          </a:prstGeom>
          <a:solidFill>
            <a:srgbClr val="F7E1E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Ottoman summary">
            <a:extLst>
              <a:ext uri="{FF2B5EF4-FFF2-40B4-BE49-F238E27FC236}">
                <a16:creationId xmlns:a16="http://schemas.microsoft.com/office/drawing/2014/main" id="{6A2E83B8-3E1F-7E0B-3950-467D6480495A}"/>
              </a:ext>
            </a:extLst>
          </p:cNvPr>
          <p:cNvSpPr txBox="1"/>
          <p:nvPr/>
        </p:nvSpPr>
        <p:spPr>
          <a:xfrm>
            <a:off x="889000" y="1727200"/>
            <a:ext cx="4851400" cy="3291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dirty="0">
                <a:solidFill>
                  <a:srgbClr val="23262D"/>
                </a:solidFill>
                <a:latin typeface="Segoe UI" panose="020B0502040204020203" pitchFamily="34" charset="0"/>
              </a:rPr>
              <a:t>В XVIII - начале XIX в. на фоне усиления европейских великих держав всё заметнее становилось </a:t>
            </a:r>
            <a:r>
              <a:rPr lang="ru-RU" sz="2400" b="1" dirty="0">
                <a:solidFill>
                  <a:srgbClr val="B0283A"/>
                </a:solidFill>
                <a:latin typeface="Segoe UI" panose="020B0502040204020203" pitchFamily="34" charset="0"/>
              </a:rPr>
              <a:t>отставание Османской империи.</a:t>
            </a:r>
            <a:r>
              <a:rPr lang="ru-RU" sz="2400" dirty="0">
                <a:solidFill>
                  <a:srgbClr val="23262D"/>
                </a:solidFill>
                <a:latin typeface="Segoe UI" panose="020B0502040204020203" pitchFamily="34" charset="0"/>
              </a:rPr>
              <a:t> Она ещё была грозной силой, располагавшей огромными ресурсами, но постепенно превращалась </a:t>
            </a:r>
            <a:r>
              <a:rPr lang="ru-RU" sz="2400" b="1" dirty="0">
                <a:solidFill>
                  <a:srgbClr val="B0283A"/>
                </a:solidFill>
                <a:latin typeface="Segoe UI" panose="020B0502040204020203" pitchFamily="34" charset="0"/>
              </a:rPr>
              <a:t>в орудие в руках западных держав.</a:t>
            </a:r>
          </a:p>
        </p:txBody>
      </p:sp>
      <p:sp>
        <p:nvSpPr>
          <p:cNvPr id="18" name="Ottoman summary bar">
            <a:extLst>
              <a:ext uri="{FF2B5EF4-FFF2-40B4-BE49-F238E27FC236}">
                <a16:creationId xmlns:a16="http://schemas.microsoft.com/office/drawing/2014/main" id="{BB9C8612-C93E-D8FD-7D94-8094F5786CE0}"/>
              </a:ext>
            </a:extLst>
          </p:cNvPr>
          <p:cNvSpPr/>
          <p:nvPr/>
        </p:nvSpPr>
        <p:spPr>
          <a:xfrm>
            <a:off x="711200" y="1676400"/>
            <a:ext cx="50800" cy="3784600"/>
          </a:xfrm>
          <a:prstGeom prst="rect">
            <a:avLst/>
          </a:prstGeom>
          <a:solidFill>
            <a:srgbClr val="B028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Iran summary card">
            <a:extLst>
              <a:ext uri="{FF2B5EF4-FFF2-40B4-BE49-F238E27FC236}">
                <a16:creationId xmlns:a16="http://schemas.microsoft.com/office/drawing/2014/main" id="{7E556AE2-06F0-5960-15B5-B25F2E54FCE9}"/>
              </a:ext>
            </a:extLst>
          </p:cNvPr>
          <p:cNvSpPr/>
          <p:nvPr/>
        </p:nvSpPr>
        <p:spPr>
          <a:xfrm>
            <a:off x="6248400" y="1549400"/>
            <a:ext cx="5334000" cy="4038600"/>
          </a:xfrm>
          <a:prstGeom prst="roundRect">
            <a:avLst>
              <a:gd name="adj" fmla="val 6000"/>
            </a:avLst>
          </a:prstGeom>
          <a:solidFill>
            <a:srgbClr val="D9EFE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Iran summary">
            <a:extLst>
              <a:ext uri="{FF2B5EF4-FFF2-40B4-BE49-F238E27FC236}">
                <a16:creationId xmlns:a16="http://schemas.microsoft.com/office/drawing/2014/main" id="{B30E1BF7-1F9F-7A65-2843-804ECD0D3333}"/>
              </a:ext>
            </a:extLst>
          </p:cNvPr>
          <p:cNvSpPr txBox="1"/>
          <p:nvPr/>
        </p:nvSpPr>
        <p:spPr>
          <a:xfrm>
            <a:off x="6527800" y="1727200"/>
            <a:ext cx="4851400" cy="2926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dirty="0">
                <a:solidFill>
                  <a:srgbClr val="23262D"/>
                </a:solidFill>
                <a:latin typeface="Segoe UI" panose="020B0502040204020203" pitchFamily="34" charset="0"/>
              </a:rPr>
              <a:t>Одновременно </a:t>
            </a:r>
            <a:r>
              <a:rPr lang="ru-RU" sz="2400" b="1" dirty="0">
                <a:solidFill>
                  <a:srgbClr val="12838A"/>
                </a:solidFill>
                <a:latin typeface="Segoe UI" panose="020B0502040204020203" pitchFamily="34" charset="0"/>
              </a:rPr>
              <a:t>ослабела и центральная власть в Иране</a:t>
            </a:r>
            <a:r>
              <a:rPr lang="ru-RU" sz="2400" dirty="0">
                <a:solidFill>
                  <a:srgbClr val="23262D"/>
                </a:solidFill>
                <a:latin typeface="Segoe UI" panose="020B0502040204020203" pitchFamily="34" charset="0"/>
              </a:rPr>
              <a:t>, а попытки восстановить её приносили лишь временные успехи. Это привело к </a:t>
            </a:r>
            <a:r>
              <a:rPr lang="ru-RU" sz="2400" b="1" dirty="0">
                <a:solidFill>
                  <a:srgbClr val="12838A"/>
                </a:solidFill>
                <a:latin typeface="Segoe UI" panose="020B0502040204020203" pitchFamily="34" charset="0"/>
              </a:rPr>
              <a:t>постепенной утрате страной самостоятельной роли</a:t>
            </a:r>
            <a:r>
              <a:rPr lang="ru-RU" sz="2400" dirty="0">
                <a:solidFill>
                  <a:srgbClr val="23262D"/>
                </a:solidFill>
                <a:latin typeface="Segoe UI" panose="020B0502040204020203" pitchFamily="34" charset="0"/>
              </a:rPr>
              <a:t> в международной политике.</a:t>
            </a:r>
          </a:p>
        </p:txBody>
      </p:sp>
      <p:sp>
        <p:nvSpPr>
          <p:cNvPr id="21" name="Iran summary bar">
            <a:extLst>
              <a:ext uri="{FF2B5EF4-FFF2-40B4-BE49-F238E27FC236}">
                <a16:creationId xmlns:a16="http://schemas.microsoft.com/office/drawing/2014/main" id="{DADB8FF3-FDEE-C7ED-DD56-E1FF6985509D}"/>
              </a:ext>
            </a:extLst>
          </p:cNvPr>
          <p:cNvSpPr/>
          <p:nvPr/>
        </p:nvSpPr>
        <p:spPr>
          <a:xfrm>
            <a:off x="6350000" y="1676400"/>
            <a:ext cx="50800" cy="3784600"/>
          </a:xfrm>
          <a:prstGeom prst="rect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Signature 100ballnik.com">
            <a:extLst>
              <a:ext uri="{FF2B5EF4-FFF2-40B4-BE49-F238E27FC236}">
                <a16:creationId xmlns:a16="http://schemas.microsoft.com/office/drawing/2014/main" id="{4DF35BA8-B48D-B99B-823B-8AD3E5D1730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9474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s title">
            <a:extLst>
              <a:ext uri="{FF2B5EF4-FFF2-40B4-BE49-F238E27FC236}">
                <a16:creationId xmlns:a16="http://schemas.microsoft.com/office/drawing/2014/main" id="{15FB1284-F7BB-9C0A-6E8E-15E3E0BAA0F2}"/>
              </a:ext>
            </a:extLst>
          </p:cNvPr>
          <p:cNvSpPr txBox="1"/>
          <p:nvPr/>
        </p:nvSpPr>
        <p:spPr>
          <a:xfrm>
            <a:off x="609600" y="431800"/>
            <a:ext cx="109728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4400" dirty="0">
                <a:solidFill>
                  <a:srgbClr val="23262D"/>
                </a:solidFill>
                <a:latin typeface="Palatino Linotype" panose="02040502050505030304" pitchFamily="18" charset="0"/>
              </a:rPr>
              <a:t>Мир</a:t>
            </a:r>
          </a:p>
        </p:txBody>
      </p:sp>
      <p:grpSp>
        <p:nvGrpSpPr>
          <p:cNvPr id="7" name="Star">
            <a:extLst>
              <a:ext uri="{FF2B5EF4-FFF2-40B4-BE49-F238E27FC236}">
                <a16:creationId xmlns:a16="http://schemas.microsoft.com/office/drawing/2014/main" id="{EAC08F38-3C9C-5B8A-09C9-A07D77FA89C9}"/>
              </a:ext>
            </a:extLst>
          </p:cNvPr>
          <p:cNvGrpSpPr/>
          <p:nvPr/>
        </p:nvGrpSpPr>
        <p:grpSpPr>
          <a:xfrm>
            <a:off x="615950" y="1210310"/>
            <a:ext cx="139700" cy="139700"/>
            <a:chOff x="615950" y="1210310"/>
            <a:chExt cx="139700" cy="1397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3EEEB7AD-8086-3071-70B9-A35A8B6A5293}"/>
                </a:ext>
              </a:extLst>
            </p:cNvPr>
            <p:cNvSpPr/>
            <p:nvPr/>
          </p:nvSpPr>
          <p:spPr>
            <a:xfrm>
              <a:off x="615950" y="1210310"/>
              <a:ext cx="139700" cy="1397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CEBDBD60-064A-9857-1F4B-D8B0CB38F463}"/>
                </a:ext>
              </a:extLst>
            </p:cNvPr>
            <p:cNvSpPr/>
            <p:nvPr/>
          </p:nvSpPr>
          <p:spPr>
            <a:xfrm rot="2700000">
              <a:off x="615950" y="1210310"/>
              <a:ext cx="139700" cy="139700"/>
            </a:xfrm>
            <a:prstGeom prst="rect">
              <a:avLst/>
            </a:prstGeom>
            <a:solidFill>
              <a:srgbClr val="B0283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45C70B65-16C8-859B-F48E-A0E2F53F7E47}"/>
                </a:ext>
              </a:extLst>
            </p:cNvPr>
            <p:cNvSpPr/>
            <p:nvPr/>
          </p:nvSpPr>
          <p:spPr>
            <a:xfrm>
              <a:off x="660654" y="1255014"/>
              <a:ext cx="50292" cy="50292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8" name="Rule">
            <a:extLst>
              <a:ext uri="{FF2B5EF4-FFF2-40B4-BE49-F238E27FC236}">
                <a16:creationId xmlns:a16="http://schemas.microsoft.com/office/drawing/2014/main" id="{DF4555D2-0033-6E14-B7B3-40D78FD7A15E}"/>
              </a:ext>
            </a:extLst>
          </p:cNvPr>
          <p:cNvCxnSpPr/>
          <p:nvPr/>
        </p:nvCxnSpPr>
        <p:spPr>
          <a:xfrm>
            <a:off x="838200" y="1280160"/>
            <a:ext cx="1524000" cy="0"/>
          </a:xfrm>
          <a:prstGeom prst="line">
            <a:avLst/>
          </a:prstGeom>
          <a:ln w="9525">
            <a:solidFill>
              <a:srgbClr val="B58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Star">
            <a:extLst>
              <a:ext uri="{FF2B5EF4-FFF2-40B4-BE49-F238E27FC236}">
                <a16:creationId xmlns:a16="http://schemas.microsoft.com/office/drawing/2014/main" id="{229F3047-80DF-BDA9-328F-818501B98069}"/>
              </a:ext>
            </a:extLst>
          </p:cNvPr>
          <p:cNvGrpSpPr/>
          <p:nvPr/>
        </p:nvGrpSpPr>
        <p:grpSpPr>
          <a:xfrm>
            <a:off x="2419350" y="1235710"/>
            <a:ext cx="88900" cy="88900"/>
            <a:chOff x="2419350" y="1235710"/>
            <a:chExt cx="88900" cy="88900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F5C0FF76-249D-D51D-5EC0-9CD87160252D}"/>
                </a:ext>
              </a:extLst>
            </p:cNvPr>
            <p:cNvSpPr/>
            <p:nvPr/>
          </p:nvSpPr>
          <p:spPr>
            <a:xfrm>
              <a:off x="2419350" y="1235710"/>
              <a:ext cx="88900" cy="889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11950510-9795-7938-53C5-D5C7B23C6C00}"/>
                </a:ext>
              </a:extLst>
            </p:cNvPr>
            <p:cNvSpPr/>
            <p:nvPr/>
          </p:nvSpPr>
          <p:spPr>
            <a:xfrm rot="2700000">
              <a:off x="2419350" y="1235710"/>
              <a:ext cx="88900" cy="88900"/>
            </a:xfrm>
            <a:prstGeom prst="rect">
              <a:avLst/>
            </a:prstGeom>
            <a:solidFill>
              <a:srgbClr val="1F4E9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1248F91A-14D9-3262-25AD-217A456D04BE}"/>
                </a:ext>
              </a:extLst>
            </p:cNvPr>
            <p:cNvSpPr/>
            <p:nvPr/>
          </p:nvSpPr>
          <p:spPr>
            <a:xfrm>
              <a:off x="2447798" y="1264158"/>
              <a:ext cx="32004" cy="32004"/>
            </a:xfrm>
            <a:prstGeom prst="ellipse">
              <a:avLst/>
            </a:prstGeom>
            <a:solidFill>
              <a:srgbClr val="FBF8F1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" name="Ромб 12">
            <a:extLst>
              <a:ext uri="{FF2B5EF4-FFF2-40B4-BE49-F238E27FC236}">
                <a16:creationId xmlns:a16="http://schemas.microsoft.com/office/drawing/2014/main" id="{9D761768-EAE9-E7B4-FCBC-21B5A555A426}"/>
              </a:ext>
            </a:extLst>
          </p:cNvPr>
          <p:cNvSpPr/>
          <p:nvPr/>
        </p:nvSpPr>
        <p:spPr>
          <a:xfrm>
            <a:off x="2794000" y="1203960"/>
            <a:ext cx="152400" cy="152400"/>
          </a:xfrm>
          <a:prstGeom prst="diamond">
            <a:avLst/>
          </a:prstGeom>
          <a:solidFill>
            <a:srgbClr val="1283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Rule">
            <a:extLst>
              <a:ext uri="{FF2B5EF4-FFF2-40B4-BE49-F238E27FC236}">
                <a16:creationId xmlns:a16="http://schemas.microsoft.com/office/drawing/2014/main" id="{DD4966B9-ED1D-E887-DCAC-941820AA888A}"/>
              </a:ext>
            </a:extLst>
          </p:cNvPr>
          <p:cNvCxnSpPr/>
          <p:nvPr/>
        </p:nvCxnSpPr>
        <p:spPr>
          <a:xfrm>
            <a:off x="3022600" y="1280160"/>
            <a:ext cx="1524000" cy="0"/>
          </a:xfrm>
          <a:prstGeom prst="line">
            <a:avLst/>
          </a:prstGeom>
          <a:ln w="9525">
            <a:solidFill>
              <a:srgbClr val="C77B1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Marker">
            <a:extLst>
              <a:ext uri="{FF2B5EF4-FFF2-40B4-BE49-F238E27FC236}">
                <a16:creationId xmlns:a16="http://schemas.microsoft.com/office/drawing/2014/main" id="{3EC918D1-5A03-41AB-8045-7B1AE74F2D1A}"/>
              </a:ext>
            </a:extLst>
          </p:cNvPr>
          <p:cNvSpPr/>
          <p:nvPr/>
        </p:nvSpPr>
        <p:spPr>
          <a:xfrm>
            <a:off x="4584700" y="1242060"/>
            <a:ext cx="76200" cy="76200"/>
          </a:xfrm>
          <a:prstGeom prst="ellipse">
            <a:avLst/>
          </a:prstGeom>
          <a:solidFill>
            <a:srgbClr val="B4537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Time axis">
            <a:extLst>
              <a:ext uri="{FF2B5EF4-FFF2-40B4-BE49-F238E27FC236}">
                <a16:creationId xmlns:a16="http://schemas.microsoft.com/office/drawing/2014/main" id="{1FB1527A-638A-031B-AF2B-18AA29981E39}"/>
              </a:ext>
            </a:extLst>
          </p:cNvPr>
          <p:cNvCxnSpPr/>
          <p:nvPr/>
        </p:nvCxnSpPr>
        <p:spPr>
          <a:xfrm>
            <a:off x="609600" y="2921000"/>
            <a:ext cx="10972800" cy="0"/>
          </a:xfrm>
          <a:prstGeom prst="line">
            <a:avLst/>
          </a:prstGeom>
          <a:ln w="25400">
            <a:solidFill>
              <a:srgbClr val="C6B5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Marker">
            <a:extLst>
              <a:ext uri="{FF2B5EF4-FFF2-40B4-BE49-F238E27FC236}">
                <a16:creationId xmlns:a16="http://schemas.microsoft.com/office/drawing/2014/main" id="{EB59FBB8-1CAB-DA0F-DF62-333C7FA73386}"/>
              </a:ext>
            </a:extLst>
          </p:cNvPr>
          <p:cNvSpPr/>
          <p:nvPr/>
        </p:nvSpPr>
        <p:spPr>
          <a:xfrm>
            <a:off x="2197100" y="2781300"/>
            <a:ext cx="279400" cy="279400"/>
          </a:xfrm>
          <a:prstGeom prst="ellipse">
            <a:avLst/>
          </a:prstGeom>
          <a:solidFill>
            <a:srgbClr val="D2453A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Date 1 card">
            <a:extLst>
              <a:ext uri="{FF2B5EF4-FFF2-40B4-BE49-F238E27FC236}">
                <a16:creationId xmlns:a16="http://schemas.microsoft.com/office/drawing/2014/main" id="{2D2DB5A9-AA26-FA24-4A80-F744C1218B55}"/>
              </a:ext>
            </a:extLst>
          </p:cNvPr>
          <p:cNvSpPr/>
          <p:nvPr/>
        </p:nvSpPr>
        <p:spPr>
          <a:xfrm>
            <a:off x="609600" y="3378200"/>
            <a:ext cx="3454400" cy="2540000"/>
          </a:xfrm>
          <a:prstGeom prst="roundRect">
            <a:avLst>
              <a:gd name="adj" fmla="val 6000"/>
            </a:avLst>
          </a:prstGeom>
          <a:solidFill>
            <a:srgbClr val="F7E1E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Date 1">
            <a:extLst>
              <a:ext uri="{FF2B5EF4-FFF2-40B4-BE49-F238E27FC236}">
                <a16:creationId xmlns:a16="http://schemas.microsoft.com/office/drawing/2014/main" id="{5B985C41-7D4E-0F8D-DF89-4580CC377177}"/>
              </a:ext>
            </a:extLst>
          </p:cNvPr>
          <p:cNvSpPr txBox="1"/>
          <p:nvPr/>
        </p:nvSpPr>
        <p:spPr>
          <a:xfrm>
            <a:off x="838200" y="3581400"/>
            <a:ext cx="29972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3000" dirty="0">
                <a:solidFill>
                  <a:srgbClr val="D2453A"/>
                </a:solidFill>
                <a:latin typeface="Palatino Linotype" panose="02040502050505030304" pitchFamily="18" charset="0"/>
              </a:rPr>
              <a:t>1718—1730 гг.</a:t>
            </a:r>
            <a:r>
              <a:rPr lang="ru-RU" sz="2400" dirty="0">
                <a:solidFill>
                  <a:srgbClr val="23262D"/>
                </a:solidFill>
                <a:latin typeface="Segoe UI" panose="020B0502040204020203" pitchFamily="34" charset="0"/>
              </a:rPr>
              <a:t> —</a:t>
            </a:r>
            <a:br>
              <a:rPr lang="ru-RU" sz="2400" dirty="0">
                <a:solidFill>
                  <a:srgbClr val="23262D"/>
                </a:solidFill>
                <a:latin typeface="Segoe UI" panose="020B0502040204020203" pitchFamily="34" charset="0"/>
              </a:rPr>
            </a:br>
            <a:r>
              <a:rPr lang="ru-RU" sz="2400" dirty="0">
                <a:solidFill>
                  <a:srgbClr val="23262D"/>
                </a:solidFill>
                <a:latin typeface="Segoe UI" panose="020B0502040204020203" pitchFamily="34" charset="0"/>
              </a:rPr>
              <a:t>Эпоха тюльпанов в Османской империи</a:t>
            </a:r>
          </a:p>
        </p:txBody>
      </p:sp>
      <p:sp>
        <p:nvSpPr>
          <p:cNvPr id="20" name="Marker">
            <a:extLst>
              <a:ext uri="{FF2B5EF4-FFF2-40B4-BE49-F238E27FC236}">
                <a16:creationId xmlns:a16="http://schemas.microsoft.com/office/drawing/2014/main" id="{513B33FE-F96C-1DC4-445A-EECF2B5559CF}"/>
              </a:ext>
            </a:extLst>
          </p:cNvPr>
          <p:cNvSpPr/>
          <p:nvPr/>
        </p:nvSpPr>
        <p:spPr>
          <a:xfrm>
            <a:off x="5956300" y="2781300"/>
            <a:ext cx="279400" cy="279400"/>
          </a:xfrm>
          <a:prstGeom prst="ellipse">
            <a:avLst/>
          </a:prstGeom>
          <a:solidFill>
            <a:srgbClr val="12838A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Date 2 card">
            <a:extLst>
              <a:ext uri="{FF2B5EF4-FFF2-40B4-BE49-F238E27FC236}">
                <a16:creationId xmlns:a16="http://schemas.microsoft.com/office/drawing/2014/main" id="{E7B1289E-70F2-52CE-09B8-A94549591F57}"/>
              </a:ext>
            </a:extLst>
          </p:cNvPr>
          <p:cNvSpPr/>
          <p:nvPr/>
        </p:nvSpPr>
        <p:spPr>
          <a:xfrm>
            <a:off x="4368800" y="3378200"/>
            <a:ext cx="3454400" cy="2540000"/>
          </a:xfrm>
          <a:prstGeom prst="roundRect">
            <a:avLst>
              <a:gd name="adj" fmla="val 6000"/>
            </a:avLst>
          </a:prstGeom>
          <a:solidFill>
            <a:srgbClr val="D9EFE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Date 2">
            <a:extLst>
              <a:ext uri="{FF2B5EF4-FFF2-40B4-BE49-F238E27FC236}">
                <a16:creationId xmlns:a16="http://schemas.microsoft.com/office/drawing/2014/main" id="{D61968B6-D3EA-286C-A838-6BF4F5E8F722}"/>
              </a:ext>
            </a:extLst>
          </p:cNvPr>
          <p:cNvSpPr txBox="1"/>
          <p:nvPr/>
        </p:nvSpPr>
        <p:spPr>
          <a:xfrm>
            <a:off x="4597400" y="3581400"/>
            <a:ext cx="29972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3000" dirty="0">
                <a:solidFill>
                  <a:srgbClr val="12838A"/>
                </a:solidFill>
                <a:latin typeface="Palatino Linotype" panose="02040502050505030304" pitchFamily="18" charset="0"/>
              </a:rPr>
              <a:t>1736—1747 гг.</a:t>
            </a:r>
            <a:r>
              <a:rPr lang="ru-RU" sz="2400" dirty="0">
                <a:solidFill>
                  <a:srgbClr val="23262D"/>
                </a:solidFill>
                <a:latin typeface="Segoe UI" panose="020B0502040204020203" pitchFamily="34" charset="0"/>
              </a:rPr>
              <a:t> —</a:t>
            </a:r>
            <a:br>
              <a:rPr lang="ru-RU" sz="2400" dirty="0">
                <a:solidFill>
                  <a:srgbClr val="23262D"/>
                </a:solidFill>
                <a:latin typeface="Segoe UI" panose="020B0502040204020203" pitchFamily="34" charset="0"/>
              </a:rPr>
            </a:br>
            <a:r>
              <a:rPr lang="ru-RU" sz="2400" dirty="0">
                <a:solidFill>
                  <a:srgbClr val="23262D"/>
                </a:solidFill>
                <a:latin typeface="Segoe UI" panose="020B0502040204020203" pitchFamily="34" charset="0"/>
              </a:rPr>
              <a:t>правление На-</a:t>
            </a:r>
            <a:r>
              <a:rPr lang="ru-RU" sz="2400" dirty="0" err="1">
                <a:solidFill>
                  <a:srgbClr val="23262D"/>
                </a:solidFill>
                <a:latin typeface="Segoe UI" panose="020B0502040204020203" pitchFamily="34" charset="0"/>
              </a:rPr>
              <a:t>дир</a:t>
            </a:r>
            <a:r>
              <a:rPr lang="ru-RU" sz="2400" dirty="0">
                <a:solidFill>
                  <a:srgbClr val="23262D"/>
                </a:solidFill>
                <a:latin typeface="Segoe UI" panose="020B0502040204020203" pitchFamily="34" charset="0"/>
              </a:rPr>
              <a:t>-шаха в Иране</a:t>
            </a:r>
          </a:p>
        </p:txBody>
      </p:sp>
      <p:sp>
        <p:nvSpPr>
          <p:cNvPr id="23" name="Marker">
            <a:extLst>
              <a:ext uri="{FF2B5EF4-FFF2-40B4-BE49-F238E27FC236}">
                <a16:creationId xmlns:a16="http://schemas.microsoft.com/office/drawing/2014/main" id="{883EF1B6-84A7-246F-A379-FF03D1CF1D39}"/>
              </a:ext>
            </a:extLst>
          </p:cNvPr>
          <p:cNvSpPr/>
          <p:nvPr/>
        </p:nvSpPr>
        <p:spPr>
          <a:xfrm>
            <a:off x="9715500" y="2781300"/>
            <a:ext cx="279400" cy="279400"/>
          </a:xfrm>
          <a:prstGeom prst="ellipse">
            <a:avLst/>
          </a:prstGeom>
          <a:solidFill>
            <a:srgbClr val="B0283A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Date 3 card">
            <a:extLst>
              <a:ext uri="{FF2B5EF4-FFF2-40B4-BE49-F238E27FC236}">
                <a16:creationId xmlns:a16="http://schemas.microsoft.com/office/drawing/2014/main" id="{05DF5E2E-0419-6673-3DA2-47C5B05C5A77}"/>
              </a:ext>
            </a:extLst>
          </p:cNvPr>
          <p:cNvSpPr/>
          <p:nvPr/>
        </p:nvSpPr>
        <p:spPr>
          <a:xfrm>
            <a:off x="8128000" y="3378200"/>
            <a:ext cx="3454400" cy="2540000"/>
          </a:xfrm>
          <a:prstGeom prst="roundRect">
            <a:avLst>
              <a:gd name="adj" fmla="val 6000"/>
            </a:avLst>
          </a:prstGeom>
          <a:solidFill>
            <a:srgbClr val="E0E8F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Date 3">
            <a:extLst>
              <a:ext uri="{FF2B5EF4-FFF2-40B4-BE49-F238E27FC236}">
                <a16:creationId xmlns:a16="http://schemas.microsoft.com/office/drawing/2014/main" id="{EF029929-80C0-2272-B9CC-BF5CB0514547}"/>
              </a:ext>
            </a:extLst>
          </p:cNvPr>
          <p:cNvSpPr txBox="1"/>
          <p:nvPr/>
        </p:nvSpPr>
        <p:spPr>
          <a:xfrm>
            <a:off x="8356600" y="3581400"/>
            <a:ext cx="2997200" cy="1828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3000" dirty="0">
                <a:solidFill>
                  <a:srgbClr val="B0283A"/>
                </a:solidFill>
                <a:latin typeface="Palatino Linotype" panose="02040502050505030304" pitchFamily="18" charset="0"/>
              </a:rPr>
              <a:t>1789—1807 гг.</a:t>
            </a:r>
            <a:r>
              <a:rPr lang="ru-RU" sz="2400" dirty="0">
                <a:solidFill>
                  <a:srgbClr val="23262D"/>
                </a:solidFill>
                <a:latin typeface="Segoe UI" panose="020B0502040204020203" pitchFamily="34" charset="0"/>
              </a:rPr>
              <a:t> —</a:t>
            </a:r>
            <a:br>
              <a:rPr lang="ru-RU" sz="2400" dirty="0">
                <a:solidFill>
                  <a:srgbClr val="23262D"/>
                </a:solidFill>
                <a:latin typeface="Segoe UI" panose="020B0502040204020203" pitchFamily="34" charset="0"/>
              </a:rPr>
            </a:br>
            <a:r>
              <a:rPr lang="ru-RU" sz="2400" dirty="0">
                <a:solidFill>
                  <a:srgbClr val="23262D"/>
                </a:solidFill>
                <a:latin typeface="Segoe UI" panose="020B0502040204020203" pitchFamily="34" charset="0"/>
              </a:rPr>
              <a:t>правление и реформы Селима III в Османской империи</a:t>
            </a:r>
          </a:p>
        </p:txBody>
      </p:sp>
      <p:sp>
        <p:nvSpPr>
          <p:cNvPr id="26" name="Signature 100ballnik.com">
            <a:extLst>
              <a:ext uri="{FF2B5EF4-FFF2-40B4-BE49-F238E27FC236}">
                <a16:creationId xmlns:a16="http://schemas.microsoft.com/office/drawing/2014/main" id="{E6D4EB11-7184-F955-FB57-3D607758622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119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ssia title">
            <a:extLst>
              <a:ext uri="{FF2B5EF4-FFF2-40B4-BE49-F238E27FC236}">
                <a16:creationId xmlns:a16="http://schemas.microsoft.com/office/drawing/2014/main" id="{89D17DC6-E2E9-9430-6DD9-B571C86D9EBE}"/>
              </a:ext>
            </a:extLst>
          </p:cNvPr>
          <p:cNvSpPr txBox="1"/>
          <p:nvPr/>
        </p:nvSpPr>
        <p:spPr>
          <a:xfrm>
            <a:off x="609600" y="508000"/>
            <a:ext cx="38100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4800" dirty="0">
                <a:solidFill>
                  <a:srgbClr val="2E5E8E"/>
                </a:solidFill>
                <a:latin typeface="Palatino Linotype" panose="02040502050505030304" pitchFamily="18" charset="0"/>
              </a:rPr>
              <a:t>Россия</a:t>
            </a:r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1E159E7B-2040-895B-562A-479539336522}"/>
              </a:ext>
            </a:extLst>
          </p:cNvPr>
          <p:cNvCxnSpPr/>
          <p:nvPr/>
        </p:nvCxnSpPr>
        <p:spPr>
          <a:xfrm>
            <a:off x="609600" y="1417320"/>
            <a:ext cx="2692400" cy="0"/>
          </a:xfrm>
          <a:prstGeom prst="line">
            <a:avLst/>
          </a:prstGeom>
          <a:ln w="9525">
            <a:solidFill>
              <a:srgbClr val="C6B5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uler">
            <a:extLst>
              <a:ext uri="{FF2B5EF4-FFF2-40B4-BE49-F238E27FC236}">
                <a16:creationId xmlns:a16="http://schemas.microsoft.com/office/drawing/2014/main" id="{E1145B2F-3084-8905-3B8F-4695136355AA}"/>
              </a:ext>
            </a:extLst>
          </p:cNvPr>
          <p:cNvSpPr/>
          <p:nvPr/>
        </p:nvSpPr>
        <p:spPr>
          <a:xfrm>
            <a:off x="4318000" y="508000"/>
            <a:ext cx="50800" cy="5842000"/>
          </a:xfrm>
          <a:prstGeom prst="rect">
            <a:avLst/>
          </a:prstGeom>
          <a:solidFill>
            <a:srgbClr val="2E5E8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Marker">
            <a:extLst>
              <a:ext uri="{FF2B5EF4-FFF2-40B4-BE49-F238E27FC236}">
                <a16:creationId xmlns:a16="http://schemas.microsoft.com/office/drawing/2014/main" id="{86144850-14A3-A2F7-89D9-954B127E7FE8}"/>
              </a:ext>
            </a:extLst>
          </p:cNvPr>
          <p:cNvSpPr/>
          <p:nvPr/>
        </p:nvSpPr>
        <p:spPr>
          <a:xfrm>
            <a:off x="4241800" y="736600"/>
            <a:ext cx="203200" cy="203200"/>
          </a:xfrm>
          <a:prstGeom prst="ellipse">
            <a:avLst/>
          </a:prstGeom>
          <a:solidFill>
            <a:srgbClr val="2E5E8E"/>
          </a:solidFill>
          <a:ln w="317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Rus 1 card">
            <a:extLst>
              <a:ext uri="{FF2B5EF4-FFF2-40B4-BE49-F238E27FC236}">
                <a16:creationId xmlns:a16="http://schemas.microsoft.com/office/drawing/2014/main" id="{97F5A016-624D-C206-E642-4389E14EF6EA}"/>
              </a:ext>
            </a:extLst>
          </p:cNvPr>
          <p:cNvSpPr/>
          <p:nvPr/>
        </p:nvSpPr>
        <p:spPr>
          <a:xfrm>
            <a:off x="4699000" y="558800"/>
            <a:ext cx="6883400" cy="736600"/>
          </a:xfrm>
          <a:prstGeom prst="roundRect">
            <a:avLst>
              <a:gd name="adj" fmla="val 6000"/>
            </a:avLst>
          </a:prstGeom>
          <a:solidFill>
            <a:srgbClr val="E0E8F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Rus 1">
            <a:extLst>
              <a:ext uri="{FF2B5EF4-FFF2-40B4-BE49-F238E27FC236}">
                <a16:creationId xmlns:a16="http://schemas.microsoft.com/office/drawing/2014/main" id="{8BBF9B8B-74EB-8546-9DA0-59653B18962E}"/>
              </a:ext>
            </a:extLst>
          </p:cNvPr>
          <p:cNvSpPr txBox="1"/>
          <p:nvPr/>
        </p:nvSpPr>
        <p:spPr>
          <a:xfrm>
            <a:off x="4902200" y="736600"/>
            <a:ext cx="64770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800" dirty="0">
                <a:solidFill>
                  <a:srgbClr val="2E5E8E"/>
                </a:solidFill>
                <a:latin typeface="Palatino Linotype" panose="02040502050505030304" pitchFamily="18" charset="0"/>
              </a:rPr>
              <a:t>1696—1725 гг.</a:t>
            </a:r>
            <a:r>
              <a:rPr lang="ru-RU" sz="2500" dirty="0">
                <a:solidFill>
                  <a:srgbClr val="23262D"/>
                </a:solidFill>
                <a:latin typeface="Segoe UI" panose="020B0502040204020203" pitchFamily="34" charset="0"/>
              </a:rPr>
              <a:t> — реформы Петра I</a:t>
            </a:r>
          </a:p>
        </p:txBody>
      </p:sp>
      <p:sp>
        <p:nvSpPr>
          <p:cNvPr id="9" name="Marker">
            <a:extLst>
              <a:ext uri="{FF2B5EF4-FFF2-40B4-BE49-F238E27FC236}">
                <a16:creationId xmlns:a16="http://schemas.microsoft.com/office/drawing/2014/main" id="{E8493C5C-0445-83F3-25EA-88BE9FB12801}"/>
              </a:ext>
            </a:extLst>
          </p:cNvPr>
          <p:cNvSpPr/>
          <p:nvPr/>
        </p:nvSpPr>
        <p:spPr>
          <a:xfrm>
            <a:off x="4241800" y="1722120"/>
            <a:ext cx="203200" cy="203200"/>
          </a:xfrm>
          <a:prstGeom prst="ellipse">
            <a:avLst/>
          </a:prstGeom>
          <a:solidFill>
            <a:srgbClr val="2E5E8E"/>
          </a:solidFill>
          <a:ln w="317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Rus 2 card">
            <a:extLst>
              <a:ext uri="{FF2B5EF4-FFF2-40B4-BE49-F238E27FC236}">
                <a16:creationId xmlns:a16="http://schemas.microsoft.com/office/drawing/2014/main" id="{BFA16660-8058-B977-DE86-9AF391582B54}"/>
              </a:ext>
            </a:extLst>
          </p:cNvPr>
          <p:cNvSpPr/>
          <p:nvPr/>
        </p:nvSpPr>
        <p:spPr>
          <a:xfrm>
            <a:off x="4699000" y="1544320"/>
            <a:ext cx="6883400" cy="736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7CDB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Rus 2">
            <a:extLst>
              <a:ext uri="{FF2B5EF4-FFF2-40B4-BE49-F238E27FC236}">
                <a16:creationId xmlns:a16="http://schemas.microsoft.com/office/drawing/2014/main" id="{996FD0AA-EED0-8698-0551-6F1340EE4C84}"/>
              </a:ext>
            </a:extLst>
          </p:cNvPr>
          <p:cNvSpPr txBox="1"/>
          <p:nvPr/>
        </p:nvSpPr>
        <p:spPr>
          <a:xfrm>
            <a:off x="4902200" y="1722120"/>
            <a:ext cx="64770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800" dirty="0">
                <a:solidFill>
                  <a:srgbClr val="2E5E8E"/>
                </a:solidFill>
                <a:latin typeface="Palatino Linotype" panose="02040502050505030304" pitchFamily="18" charset="0"/>
              </a:rPr>
              <a:t>1722—1723 гг.</a:t>
            </a:r>
            <a:r>
              <a:rPr lang="ru-RU" sz="2500" dirty="0">
                <a:solidFill>
                  <a:srgbClr val="23262D"/>
                </a:solidFill>
                <a:latin typeface="Segoe UI" panose="020B0502040204020203" pitchFamily="34" charset="0"/>
              </a:rPr>
              <a:t> — Персидский поход Петра I</a:t>
            </a:r>
          </a:p>
        </p:txBody>
      </p:sp>
      <p:sp>
        <p:nvSpPr>
          <p:cNvPr id="12" name="Marker">
            <a:extLst>
              <a:ext uri="{FF2B5EF4-FFF2-40B4-BE49-F238E27FC236}">
                <a16:creationId xmlns:a16="http://schemas.microsoft.com/office/drawing/2014/main" id="{14EA5C6D-39A4-BAD5-3266-AAD7A85EAD64}"/>
              </a:ext>
            </a:extLst>
          </p:cNvPr>
          <p:cNvSpPr/>
          <p:nvPr/>
        </p:nvSpPr>
        <p:spPr>
          <a:xfrm>
            <a:off x="4241800" y="3088640"/>
            <a:ext cx="203200" cy="203200"/>
          </a:xfrm>
          <a:prstGeom prst="ellipse">
            <a:avLst/>
          </a:prstGeom>
          <a:solidFill>
            <a:srgbClr val="2E5E8E"/>
          </a:solidFill>
          <a:ln w="317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Rus 3 card">
            <a:extLst>
              <a:ext uri="{FF2B5EF4-FFF2-40B4-BE49-F238E27FC236}">
                <a16:creationId xmlns:a16="http://schemas.microsoft.com/office/drawing/2014/main" id="{D79BCA08-62A3-B488-05CF-07B75F9E4DAC}"/>
              </a:ext>
            </a:extLst>
          </p:cNvPr>
          <p:cNvSpPr/>
          <p:nvPr/>
        </p:nvSpPr>
        <p:spPr>
          <a:xfrm>
            <a:off x="4699000" y="2910840"/>
            <a:ext cx="6883400" cy="1117600"/>
          </a:xfrm>
          <a:prstGeom prst="roundRect">
            <a:avLst>
              <a:gd name="adj" fmla="val 6000"/>
            </a:avLst>
          </a:prstGeom>
          <a:solidFill>
            <a:srgbClr val="E0E8F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Rus 3">
            <a:extLst>
              <a:ext uri="{FF2B5EF4-FFF2-40B4-BE49-F238E27FC236}">
                <a16:creationId xmlns:a16="http://schemas.microsoft.com/office/drawing/2014/main" id="{7EFEC606-3150-F3CE-8903-5D3C639E519F}"/>
              </a:ext>
            </a:extLst>
          </p:cNvPr>
          <p:cNvSpPr txBox="1"/>
          <p:nvPr/>
        </p:nvSpPr>
        <p:spPr>
          <a:xfrm>
            <a:off x="4902200" y="3088640"/>
            <a:ext cx="64770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800" dirty="0">
                <a:solidFill>
                  <a:srgbClr val="2E5E8E"/>
                </a:solidFill>
                <a:latin typeface="Palatino Linotype" panose="02040502050505030304" pitchFamily="18" charset="0"/>
              </a:rPr>
              <a:t>1740—1742 гг.</a:t>
            </a:r>
            <a:r>
              <a:rPr lang="ru-RU" sz="2500" dirty="0">
                <a:solidFill>
                  <a:srgbClr val="23262D"/>
                </a:solidFill>
                <a:latin typeface="Segoe UI" panose="020B0502040204020203" pitchFamily="34" charset="0"/>
              </a:rPr>
              <a:t> — пребывание в России посольства Надир-шаха</a:t>
            </a:r>
          </a:p>
        </p:txBody>
      </p:sp>
      <p:sp>
        <p:nvSpPr>
          <p:cNvPr id="15" name="Marker">
            <a:extLst>
              <a:ext uri="{FF2B5EF4-FFF2-40B4-BE49-F238E27FC236}">
                <a16:creationId xmlns:a16="http://schemas.microsoft.com/office/drawing/2014/main" id="{75DD1FA4-A8CF-0D99-2F26-6C7B36CE6ACB}"/>
              </a:ext>
            </a:extLst>
          </p:cNvPr>
          <p:cNvSpPr/>
          <p:nvPr/>
        </p:nvSpPr>
        <p:spPr>
          <a:xfrm>
            <a:off x="4241800" y="4455160"/>
            <a:ext cx="203200" cy="203200"/>
          </a:xfrm>
          <a:prstGeom prst="ellipse">
            <a:avLst/>
          </a:prstGeom>
          <a:solidFill>
            <a:srgbClr val="2E5E8E"/>
          </a:solidFill>
          <a:ln w="317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Rus 4 card">
            <a:extLst>
              <a:ext uri="{FF2B5EF4-FFF2-40B4-BE49-F238E27FC236}">
                <a16:creationId xmlns:a16="http://schemas.microsoft.com/office/drawing/2014/main" id="{F75251D9-C2B2-4701-4E7E-244FDBB08BF4}"/>
              </a:ext>
            </a:extLst>
          </p:cNvPr>
          <p:cNvSpPr/>
          <p:nvPr/>
        </p:nvSpPr>
        <p:spPr>
          <a:xfrm>
            <a:off x="4699000" y="4277360"/>
            <a:ext cx="6883400" cy="1117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7CDB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Rus 4">
            <a:extLst>
              <a:ext uri="{FF2B5EF4-FFF2-40B4-BE49-F238E27FC236}">
                <a16:creationId xmlns:a16="http://schemas.microsoft.com/office/drawing/2014/main" id="{283638C1-DE21-33C2-CDD2-551D71035368}"/>
              </a:ext>
            </a:extLst>
          </p:cNvPr>
          <p:cNvSpPr txBox="1"/>
          <p:nvPr/>
        </p:nvSpPr>
        <p:spPr>
          <a:xfrm>
            <a:off x="4902200" y="4455160"/>
            <a:ext cx="64770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800" dirty="0">
                <a:solidFill>
                  <a:srgbClr val="2E5E8E"/>
                </a:solidFill>
                <a:latin typeface="Palatino Linotype" panose="02040502050505030304" pitchFamily="18" charset="0"/>
              </a:rPr>
              <a:t>1801—1825 гг.</a:t>
            </a:r>
            <a:r>
              <a:rPr lang="ru-RU" sz="2500" dirty="0">
                <a:solidFill>
                  <a:srgbClr val="23262D"/>
                </a:solidFill>
                <a:latin typeface="Segoe UI" panose="020B0502040204020203" pitchFamily="34" charset="0"/>
              </a:rPr>
              <a:t> — царствование Александра I</a:t>
            </a:r>
          </a:p>
        </p:txBody>
      </p:sp>
      <p:sp>
        <p:nvSpPr>
          <p:cNvPr id="18" name="Signature 100ballnik.com">
            <a:extLst>
              <a:ext uri="{FF2B5EF4-FFF2-40B4-BE49-F238E27FC236}">
                <a16:creationId xmlns:a16="http://schemas.microsoft.com/office/drawing/2014/main" id="{7667C887-5EF0-7A50-BDBE-F6BD3EC34CB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1566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23262D"/>
      </a:dk1>
      <a:lt1>
        <a:srgbClr val="FFFFFF"/>
      </a:lt1>
      <a:dk2>
        <a:srgbClr val="4D5261"/>
      </a:dk2>
      <a:lt2>
        <a:srgbClr val="F5ECD6"/>
      </a:lt2>
      <a:accent1>
        <a:srgbClr val="B0283A"/>
      </a:accent1>
      <a:accent2>
        <a:srgbClr val="1F4E9C"/>
      </a:accent2>
      <a:accent3>
        <a:srgbClr val="B58B35"/>
      </a:accent3>
      <a:accent4>
        <a:srgbClr val="12838A"/>
      </a:accent4>
      <a:accent5>
        <a:srgbClr val="B4537A"/>
      </a:accent5>
      <a:accent6>
        <a:srgbClr val="C77B1C"/>
      </a:accent6>
      <a:hlink>
        <a:srgbClr val="467886"/>
      </a:hlink>
      <a:folHlink>
        <a:srgbClr val="96607D"/>
      </a:folHlink>
    </a:clrScheme>
    <a:fontScheme name="Стандартная">
      <a:majorFont>
        <a:latin typeface="Palatino Linotype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egoe U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1047</Words>
  <Application>Microsoft Office PowerPoint</Application>
  <PresentationFormat>Произвольный</PresentationFormat>
  <Paragraphs>110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3" baseType="lpstr">
      <vt:lpstr>Arial</vt:lpstr>
      <vt:lpstr>Palatino Linotype</vt:lpstr>
      <vt:lpstr>Segoe UI</vt:lpstr>
      <vt:lpstr>True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Реформы Ахмеда III</vt:lpstr>
      <vt:lpstr>Реформы Ахмеда III многим не понравились.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Османская империя и Иран</dc:title>
  <dc:creator>100ballnik.com</dc:creator>
  <cp:lastModifiedBy>Mendal</cp:lastModifiedBy>
  <cp:revision>1</cp:revision>
  <dcterms:created xsi:type="dcterms:W3CDTF">2026-10-29T21:38:40Z</dcterms:created>
  <dcterms:modified xsi:type="dcterms:W3CDTF">2026-10-29T21:38:41Z</dcterms:modified>
</cp:coreProperties>
</file>