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26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5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F49028A-B4FE-428D-8BE4-CC1E49E9DD32}"/>
              </a:ext>
            </a:extLst>
          </p:cNvPr>
          <p:cNvSpPr>
            <a:spLocks noGrp="1"/>
          </p:cNvSpPr>
          <p:nvPr/>
        </p:nvSpPr>
        <p:spPr>
          <a:xfrm>
            <a:off x="7048500" y="0"/>
            <a:ext cx="5143500" cy="6858000"/>
          </a:xfrm>
          <a:prstGeom prst="rect">
            <a:avLst/>
          </a:prstGeom>
          <a:solidFill>
            <a:srgbClr val="18544E"/>
          </a:solidFill>
          <a:ln w="0">
            <a:noFill/>
          </a:ln>
        </p:spPr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rcRect t="5251" b="5251"/>
          <a:stretch>
            <a:fillRect/>
          </a:stretch>
        </p:blipFill>
        <p:spPr>
          <a:xfrm>
            <a:off x="7105650" y="0"/>
            <a:ext cx="5086350" cy="622935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9B29367-7860-4DA2-8496-8E50DDE4F9E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124700" cy="6858000"/>
          </a:xfrm>
          <a:prstGeom prst="rect">
            <a:avLst/>
          </a:prstGeom>
          <a:solidFill>
            <a:srgbClr val="15354D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7EC3FA7-C227-4EF7-AD18-AC5C7442A969}"/>
              </a:ext>
            </a:extLst>
          </p:cNvPr>
          <p:cNvSpPr>
            <a:spLocks noGrp="1"/>
          </p:cNvSpPr>
          <p:nvPr/>
        </p:nvSpPr>
        <p:spPr>
          <a:xfrm>
            <a:off x="533400" y="647700"/>
            <a:ext cx="13335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5" name="text-0">
            <a:extLst>
              <a:ext uri="{FF2B5EF4-FFF2-40B4-BE49-F238E27FC236}">
                <a16:creationId xmlns:a16="http://schemas.microsoft.com/office/drawing/2014/main" id="{23607B72-EAB4-462A-B710-BC089C3F8689}"/>
              </a:ext>
            </a:extLst>
          </p:cNvPr>
          <p:cNvSpPr>
            <a:spLocks noGrp="1"/>
          </p:cNvSpPr>
          <p:nvPr/>
        </p:nvSpPr>
        <p:spPr>
          <a:xfrm>
            <a:off x="533400" y="1143000"/>
            <a:ext cx="6162675" cy="226637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4575" b="0">
                <a:solidFill>
                  <a:srgbClr val="FAF5E9"/>
                </a:solidFill>
                <a:latin typeface="Georgia"/>
                <a:ea typeface="Georgia"/>
                <a:cs typeface="Georgia"/>
              </a:defRPr>
            </a:pPr>
            <a:r>
              <a:rPr sz="4575" b="0">
                <a:solidFill>
                  <a:srgbClr val="FAF5E9"/>
                </a:solidFill>
                <a:latin typeface="Georgia"/>
                <a:ea typeface="Georgia"/>
                <a:cs typeface="Georgia"/>
              </a:rPr>
              <a:t>Британские колонии против метрополий. Образование США</a:t>
            </a:r>
          </a:p>
        </p:txBody>
      </p:sp>
      <p:sp>
        <p:nvSpPr>
          <p:cNvPr id="6" name="text-1">
            <a:extLst>
              <a:ext uri="{FF2B5EF4-FFF2-40B4-BE49-F238E27FC236}">
                <a16:creationId xmlns:a16="http://schemas.microsoft.com/office/drawing/2014/main" id="{A5E397D1-47CD-458B-B1CD-CCF6C295C019}"/>
              </a:ext>
            </a:extLst>
          </p:cNvPr>
          <p:cNvSpPr>
            <a:spLocks noGrp="1"/>
          </p:cNvSpPr>
          <p:nvPr/>
        </p:nvSpPr>
        <p:spPr>
          <a:xfrm>
            <a:off x="533400" y="3714179"/>
            <a:ext cx="601980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25" b="0">
                <a:solidFill>
                  <a:srgbClr val="E1C69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E1C69C"/>
                </a:solidFill>
                <a:latin typeface="Calibri"/>
                <a:ea typeface="Calibri"/>
                <a:cs typeface="Calibri"/>
              </a:rPr>
              <a:t>История, 8 класс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7AC60CC-AFFE-42E0-97BD-F41059EC5320}"/>
              </a:ext>
            </a:extLst>
          </p:cNvPr>
          <p:cNvSpPr>
            <a:spLocks noGrp="1"/>
          </p:cNvSpPr>
          <p:nvPr/>
        </p:nvSpPr>
        <p:spPr>
          <a:xfrm>
            <a:off x="533400" y="6191250"/>
            <a:ext cx="5905500" cy="14288"/>
          </a:xfrm>
          <a:prstGeom prst="rect">
            <a:avLst/>
          </a:prstGeom>
          <a:solidFill>
            <a:srgbClr val="456075"/>
          </a:solidFill>
          <a:ln w="0">
            <a:noFill/>
          </a:ln>
        </p:spPr>
      </p:sp>
      <p:sp>
        <p:nvSpPr>
          <p:cNvPr id="8" name="text-2">
            <a:extLst>
              <a:ext uri="{FF2B5EF4-FFF2-40B4-BE49-F238E27FC236}">
                <a16:creationId xmlns:a16="http://schemas.microsoft.com/office/drawing/2014/main" id="{79AF8938-D444-4C89-A1B4-45E3EDF824A5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C8D0D0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C8D0D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44300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3">
            <a:extLst>
              <a:ext uri="{FF2B5EF4-FFF2-40B4-BE49-F238E27FC236}">
                <a16:creationId xmlns:a16="http://schemas.microsoft.com/office/drawing/2014/main" id="{3156143A-D2A8-482D-A5A3-BD54C28223A7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Как были устроены английские колонии</a:t>
            </a:r>
          </a:p>
        </p:txBody>
      </p:sp>
      <p:sp>
        <p:nvSpPr>
          <p:cNvPr id="2" name="text-4">
            <a:extLst>
              <a:ext uri="{FF2B5EF4-FFF2-40B4-BE49-F238E27FC236}">
                <a16:creationId xmlns:a16="http://schemas.microsoft.com/office/drawing/2014/main" id="{96AD3857-23B0-4EB8-B28C-E908CC2C2BA7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1239500" cy="81114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25" b="0">
                <a:solidFill>
                  <a:srgbClr val="703745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К середине XVIII века в Северной Америке у Великобритании было 13 колоний с разным управлением.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5DC17DA-521E-4555-A7F1-D52EA7397F3C}"/>
              </a:ext>
            </a:extLst>
          </p:cNvPr>
          <p:cNvSpPr>
            <a:spLocks noGrp="1"/>
          </p:cNvSpPr>
          <p:nvPr/>
        </p:nvSpPr>
        <p:spPr>
          <a:xfrm>
            <a:off x="533400" y="2049399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670261" y="2297049"/>
            <a:ext cx="2547429" cy="3979926"/>
          </a:xfrm>
          <a:prstGeom prst="rect">
            <a:avLst/>
          </a:prstGeom>
        </p:spPr>
      </p:pic>
      <p:sp>
        <p:nvSpPr>
          <p:cNvPr id="5" name="text-5">
            <a:extLst>
              <a:ext uri="{FF2B5EF4-FFF2-40B4-BE49-F238E27FC236}">
                <a16:creationId xmlns:a16="http://schemas.microsoft.com/office/drawing/2014/main" id="{69066BA4-AC3D-41BB-9EF1-AEEFBCAB7A3B}"/>
              </a:ext>
            </a:extLst>
          </p:cNvPr>
          <p:cNvSpPr>
            <a:spLocks noGrp="1"/>
          </p:cNvSpPr>
          <p:nvPr/>
        </p:nvSpPr>
        <p:spPr>
          <a:xfrm>
            <a:off x="533400" y="2354199"/>
            <a:ext cx="5391150" cy="80772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Первая колония – Джеймстаун – основана в </a:t>
            </a:r>
            <a:r>
              <a:rPr sz="2250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1607</a:t>
            </a:r>
            <a:r>
              <a:rPr sz="22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году.</a:t>
            </a:r>
          </a:p>
        </p:txBody>
      </p:sp>
      <p:sp>
        <p:nvSpPr>
          <p:cNvPr id="6" name="text-6">
            <a:extLst>
              <a:ext uri="{FF2B5EF4-FFF2-40B4-BE49-F238E27FC236}">
                <a16:creationId xmlns:a16="http://schemas.microsoft.com/office/drawing/2014/main" id="{A1370691-E1AE-47BE-B28C-8F4B73C9D6FF}"/>
              </a:ext>
            </a:extLst>
          </p:cNvPr>
          <p:cNvSpPr>
            <a:spLocks noGrp="1"/>
          </p:cNvSpPr>
          <p:nvPr/>
        </p:nvSpPr>
        <p:spPr>
          <a:xfrm>
            <a:off x="533400" y="3305556"/>
            <a:ext cx="5391150" cy="80772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Пилигримы с корабля «Мэйфлауэр» в </a:t>
            </a:r>
            <a:r>
              <a:rPr sz="2250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1620</a:t>
            </a:r>
            <a:r>
              <a:rPr sz="22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году попытались создать самоуправление.</a:t>
            </a:r>
          </a:p>
        </p:txBody>
      </p:sp>
      <p:sp>
        <p:nvSpPr>
          <p:cNvPr id="7" name="text-7">
            <a:extLst>
              <a:ext uri="{FF2B5EF4-FFF2-40B4-BE49-F238E27FC236}">
                <a16:creationId xmlns:a16="http://schemas.microsoft.com/office/drawing/2014/main" id="{7B7FFC8B-98A5-4D47-9CFA-EFFAE15D1805}"/>
              </a:ext>
            </a:extLst>
          </p:cNvPr>
          <p:cNvSpPr>
            <a:spLocks noGrp="1"/>
          </p:cNvSpPr>
          <p:nvPr/>
        </p:nvSpPr>
        <p:spPr>
          <a:xfrm>
            <a:off x="533400" y="4256913"/>
            <a:ext cx="5391150" cy="114490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Колонии управлялись губернаторами (выборными, назначенными королём или владельцем).</a:t>
            </a:r>
          </a:p>
        </p:txBody>
      </p:sp>
      <p:sp>
        <p:nvSpPr>
          <p:cNvPr id="8" name="text-8">
            <a:extLst>
              <a:ext uri="{FF2B5EF4-FFF2-40B4-BE49-F238E27FC236}">
                <a16:creationId xmlns:a16="http://schemas.microsoft.com/office/drawing/2014/main" id="{A065B1E6-20AB-457F-AD29-168119EC0A18}"/>
              </a:ext>
            </a:extLst>
          </p:cNvPr>
          <p:cNvSpPr>
            <a:spLocks noGrp="1"/>
          </p:cNvSpPr>
          <p:nvPr/>
        </p:nvSpPr>
        <p:spPr>
          <a:xfrm>
            <a:off x="533400" y="5545455"/>
            <a:ext cx="5391150" cy="80772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Местные законы принимали выборные законодательные собрания</a:t>
            </a:r>
          </a:p>
        </p:txBody>
      </p:sp>
      <p:sp>
        <p:nvSpPr>
          <p:cNvPr id="9" name="text-9">
            <a:extLst>
              <a:ext uri="{FF2B5EF4-FFF2-40B4-BE49-F238E27FC236}">
                <a16:creationId xmlns:a16="http://schemas.microsoft.com/office/drawing/2014/main" id="{85AE6742-4EAE-417C-AFFB-A595AC8B1F2D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68694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10">
            <a:extLst>
              <a:ext uri="{FF2B5EF4-FFF2-40B4-BE49-F238E27FC236}">
                <a16:creationId xmlns:a16="http://schemas.microsoft.com/office/drawing/2014/main" id="{B9978AE8-6C37-4C3D-81DB-231B1ECF4519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Причины конфликта с Великобританией</a:t>
            </a:r>
          </a:p>
        </p:txBody>
      </p:sp>
      <p:sp>
        <p:nvSpPr>
          <p:cNvPr id="2" name="text-11">
            <a:extLst>
              <a:ext uri="{FF2B5EF4-FFF2-40B4-BE49-F238E27FC236}">
                <a16:creationId xmlns:a16="http://schemas.microsoft.com/office/drawing/2014/main" id="{8A70372F-A62B-4CC9-B33B-9B6F24A8C465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1239500" cy="81114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25" b="0">
                <a:solidFill>
                  <a:srgbClr val="703745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Великобритания начала облагать колонии налогами, что вызвало протест и привело к конфликту.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7C9C053-03EA-4B38-84F8-CEADF6FAA8BC}"/>
              </a:ext>
            </a:extLst>
          </p:cNvPr>
          <p:cNvSpPr>
            <a:spLocks noGrp="1"/>
          </p:cNvSpPr>
          <p:nvPr/>
        </p:nvSpPr>
        <p:spPr>
          <a:xfrm>
            <a:off x="533400" y="2049399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363216" y="2297049"/>
            <a:ext cx="2578992" cy="3979926"/>
          </a:xfrm>
          <a:prstGeom prst="rect">
            <a:avLst/>
          </a:prstGeom>
        </p:spPr>
      </p:pic>
      <p:sp>
        <p:nvSpPr>
          <p:cNvPr id="5" name="text-12">
            <a:extLst>
              <a:ext uri="{FF2B5EF4-FFF2-40B4-BE49-F238E27FC236}">
                <a16:creationId xmlns:a16="http://schemas.microsoft.com/office/drawing/2014/main" id="{5575DCC7-9622-45D6-BA34-0BD2D48D36CA}"/>
              </a:ext>
            </a:extLst>
          </p:cNvPr>
          <p:cNvSpPr>
            <a:spLocks noGrp="1"/>
          </p:cNvSpPr>
          <p:nvPr/>
        </p:nvSpPr>
        <p:spPr>
          <a:xfrm>
            <a:off x="5191125" y="2354199"/>
            <a:ext cx="6581775" cy="78524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7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После дорогостоящей Семилетней войны Великобритания обложила колонии налогами.</a:t>
            </a:r>
          </a:p>
        </p:txBody>
      </p:sp>
      <p:sp>
        <p:nvSpPr>
          <p:cNvPr id="6" name="text-13">
            <a:extLst>
              <a:ext uri="{FF2B5EF4-FFF2-40B4-BE49-F238E27FC236}">
                <a16:creationId xmlns:a16="http://schemas.microsoft.com/office/drawing/2014/main" id="{772A101D-D2A8-4D5A-B315-25C687466105}"/>
              </a:ext>
            </a:extLst>
          </p:cNvPr>
          <p:cNvSpPr>
            <a:spLocks noGrp="1"/>
          </p:cNvSpPr>
          <p:nvPr/>
        </p:nvSpPr>
        <p:spPr>
          <a:xfrm>
            <a:off x="5191125" y="3253740"/>
            <a:ext cx="6581775" cy="111118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7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Колонисты возмутились, заявив: «Нет налогов без представительства!» (так как не избирали депутатов в английский парламент).</a:t>
            </a:r>
          </a:p>
        </p:txBody>
      </p:sp>
      <p:sp>
        <p:nvSpPr>
          <p:cNvPr id="7" name="text-14">
            <a:extLst>
              <a:ext uri="{FF2B5EF4-FFF2-40B4-BE49-F238E27FC236}">
                <a16:creationId xmlns:a16="http://schemas.microsoft.com/office/drawing/2014/main" id="{E027C05A-B470-43B9-87EB-88994578AF0E}"/>
              </a:ext>
            </a:extLst>
          </p:cNvPr>
          <p:cNvSpPr>
            <a:spLocks noGrp="1"/>
          </p:cNvSpPr>
          <p:nvPr/>
        </p:nvSpPr>
        <p:spPr>
          <a:xfrm>
            <a:off x="5191125" y="4479227"/>
            <a:ext cx="6581775" cy="78524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7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Протесты против «гербового сбора» и законов о налогах объединили колонистов.</a:t>
            </a:r>
          </a:p>
        </p:txBody>
      </p:sp>
      <p:sp>
        <p:nvSpPr>
          <p:cNvPr id="8" name="text-15">
            <a:extLst>
              <a:ext uri="{FF2B5EF4-FFF2-40B4-BE49-F238E27FC236}">
                <a16:creationId xmlns:a16="http://schemas.microsoft.com/office/drawing/2014/main" id="{66EEFE34-9C97-4D04-9C71-0C1042EF19DE}"/>
              </a:ext>
            </a:extLst>
          </p:cNvPr>
          <p:cNvSpPr>
            <a:spLocks noGrp="1"/>
          </p:cNvSpPr>
          <p:nvPr/>
        </p:nvSpPr>
        <p:spPr>
          <a:xfrm>
            <a:off x="5191125" y="5378768"/>
            <a:ext cx="6581775" cy="111118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7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Кульминацией протеста стало «Бостонское чаепитие» в </a:t>
            </a:r>
            <a:r>
              <a:rPr sz="2175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1773</a:t>
            </a:r>
            <a:r>
              <a:rPr sz="21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году, когда колонисты выбросили в море партию чая в знак протеста против налогов.</a:t>
            </a:r>
          </a:p>
        </p:txBody>
      </p:sp>
      <p:sp>
        <p:nvSpPr>
          <p:cNvPr id="9" name="text-16">
            <a:extLst>
              <a:ext uri="{FF2B5EF4-FFF2-40B4-BE49-F238E27FC236}">
                <a16:creationId xmlns:a16="http://schemas.microsoft.com/office/drawing/2014/main" id="{F2E0C5EF-1A16-4A46-84F3-124E2EF4178E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868155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5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-17">
            <a:extLst>
              <a:ext uri="{FF2B5EF4-FFF2-40B4-BE49-F238E27FC236}">
                <a16:creationId xmlns:a16="http://schemas.microsoft.com/office/drawing/2014/main" id="{6E2F1B1A-614B-46CF-81FE-4ED4BB4AD769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4255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525" b="0">
                <a:solidFill>
                  <a:srgbClr val="FAF5E9"/>
                </a:solidFill>
                <a:latin typeface="Georgia"/>
                <a:ea typeface="Georgia"/>
                <a:cs typeface="Georgia"/>
              </a:defRPr>
            </a:pPr>
            <a:r>
              <a:rPr sz="3525" b="0">
                <a:solidFill>
                  <a:srgbClr val="FAF5E9"/>
                </a:solidFill>
                <a:latin typeface="Georgia"/>
                <a:ea typeface="Georgia"/>
                <a:cs typeface="Georgia"/>
              </a:rPr>
              <a:t>Начало войны и провозглашение независимости</a:t>
            </a:r>
          </a:p>
        </p:txBody>
      </p:sp>
      <p:sp>
        <p:nvSpPr>
          <p:cNvPr id="2" name="text-18">
            <a:extLst>
              <a:ext uri="{FF2B5EF4-FFF2-40B4-BE49-F238E27FC236}">
                <a16:creationId xmlns:a16="http://schemas.microsoft.com/office/drawing/2014/main" id="{53ADBF0E-6B46-4D5B-ABFC-2821100BABE3}"/>
              </a:ext>
            </a:extLst>
          </p:cNvPr>
          <p:cNvSpPr>
            <a:spLocks noGrp="1"/>
          </p:cNvSpPr>
          <p:nvPr/>
        </p:nvSpPr>
        <p:spPr>
          <a:xfrm>
            <a:off x="533400" y="1128332"/>
            <a:ext cx="11239500" cy="76619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75" b="0">
                <a:solidFill>
                  <a:srgbClr val="E4C99C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E4C99C"/>
                </a:solidFill>
                <a:latin typeface="Calibri"/>
                <a:ea typeface="Calibri"/>
                <a:cs typeface="Calibri"/>
              </a:rPr>
              <a:t>Вооружённый конфликт перерос в войну за независимость, завершившуюся принятием Декларации независимости.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DA91461-34D9-4856-8E03-867E85593985}"/>
              </a:ext>
            </a:extLst>
          </p:cNvPr>
          <p:cNvSpPr>
            <a:spLocks noGrp="1"/>
          </p:cNvSpPr>
          <p:nvPr/>
        </p:nvSpPr>
        <p:spPr>
          <a:xfrm>
            <a:off x="533400" y="1970722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8EAD47A-77C8-44A3-ABF3-98C595DEFD2B}"/>
              </a:ext>
            </a:extLst>
          </p:cNvPr>
          <p:cNvSpPr>
            <a:spLocks noGrp="1"/>
          </p:cNvSpPr>
          <p:nvPr/>
        </p:nvSpPr>
        <p:spPr>
          <a:xfrm>
            <a:off x="533400" y="2218373"/>
            <a:ext cx="5305425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5" name="text-19">
            <a:extLst>
              <a:ext uri="{FF2B5EF4-FFF2-40B4-BE49-F238E27FC236}">
                <a16:creationId xmlns:a16="http://schemas.microsoft.com/office/drawing/2014/main" id="{E776A83A-B41C-43AF-B026-A7D0B4B24417}"/>
              </a:ext>
            </a:extLst>
          </p:cNvPr>
          <p:cNvSpPr>
            <a:spLocks noGrp="1"/>
          </p:cNvSpPr>
          <p:nvPr/>
        </p:nvSpPr>
        <p:spPr>
          <a:xfrm>
            <a:off x="533400" y="2389823"/>
            <a:ext cx="5419725" cy="174831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00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1. Повод к войне (</a:t>
            </a:r>
            <a:r>
              <a:rPr sz="2400" b="1">
                <a:solidFill>
                  <a:srgbClr val="E4C99C"/>
                </a:solidFill>
                <a:latin typeface="Calibri"/>
                <a:ea typeface="Calibri"/>
                <a:cs typeface="Calibri"/>
              </a:rPr>
              <a:t>1775</a:t>
            </a:r>
            <a:r>
              <a:rPr sz="2400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): Столкновения при Лексингтоне и Конкорде между британскими войсками и колониальным ополчением.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3F13DAA-589C-4F50-AB5D-03FA741FCDE9}"/>
              </a:ext>
            </a:extLst>
          </p:cNvPr>
          <p:cNvSpPr>
            <a:spLocks noGrp="1"/>
          </p:cNvSpPr>
          <p:nvPr/>
        </p:nvSpPr>
        <p:spPr>
          <a:xfrm>
            <a:off x="6353175" y="2218373"/>
            <a:ext cx="5305425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7" name="text-20">
            <a:extLst>
              <a:ext uri="{FF2B5EF4-FFF2-40B4-BE49-F238E27FC236}">
                <a16:creationId xmlns:a16="http://schemas.microsoft.com/office/drawing/2014/main" id="{7D8207C1-C891-46B3-96AC-0BDF1172EF87}"/>
              </a:ext>
            </a:extLst>
          </p:cNvPr>
          <p:cNvSpPr>
            <a:spLocks noGrp="1"/>
          </p:cNvSpPr>
          <p:nvPr/>
        </p:nvSpPr>
        <p:spPr>
          <a:xfrm>
            <a:off x="6353175" y="2389823"/>
            <a:ext cx="5419725" cy="174831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00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2. Создание армии: Второй Континентальный конгресс назначил Джорджа Вашингтона главнокомандующим.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A25AE42-94E1-4B61-BECD-99C2408785E3}"/>
              </a:ext>
            </a:extLst>
          </p:cNvPr>
          <p:cNvSpPr>
            <a:spLocks noGrp="1"/>
          </p:cNvSpPr>
          <p:nvPr/>
        </p:nvSpPr>
        <p:spPr>
          <a:xfrm>
            <a:off x="533400" y="4347686"/>
            <a:ext cx="5305425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9" name="text-21">
            <a:extLst>
              <a:ext uri="{FF2B5EF4-FFF2-40B4-BE49-F238E27FC236}">
                <a16:creationId xmlns:a16="http://schemas.microsoft.com/office/drawing/2014/main" id="{7F828C83-D7BD-4713-899B-9975C1F6C69B}"/>
              </a:ext>
            </a:extLst>
          </p:cNvPr>
          <p:cNvSpPr>
            <a:spLocks noGrp="1"/>
          </p:cNvSpPr>
          <p:nvPr/>
        </p:nvSpPr>
        <p:spPr>
          <a:xfrm>
            <a:off x="533400" y="4519136"/>
            <a:ext cx="5419725" cy="174831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00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3. Идея независимости: Томас Пейн в брошюре «Здравый смысл» призвал к полной независимости.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8C68FA3-AED9-4752-BC52-95F467D36EBC}"/>
              </a:ext>
            </a:extLst>
          </p:cNvPr>
          <p:cNvSpPr>
            <a:spLocks noGrp="1"/>
          </p:cNvSpPr>
          <p:nvPr/>
        </p:nvSpPr>
        <p:spPr>
          <a:xfrm>
            <a:off x="6353175" y="4347686"/>
            <a:ext cx="5305425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11" name="text-22">
            <a:extLst>
              <a:ext uri="{FF2B5EF4-FFF2-40B4-BE49-F238E27FC236}">
                <a16:creationId xmlns:a16="http://schemas.microsoft.com/office/drawing/2014/main" id="{7129BD7F-BAA8-414E-AC7C-C2C9A05302D3}"/>
              </a:ext>
            </a:extLst>
          </p:cNvPr>
          <p:cNvSpPr>
            <a:spLocks noGrp="1"/>
          </p:cNvSpPr>
          <p:nvPr/>
        </p:nvSpPr>
        <p:spPr>
          <a:xfrm>
            <a:off x="6353175" y="4519136"/>
            <a:ext cx="5419725" cy="174831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00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4. Декларация независимости (4 июля </a:t>
            </a:r>
            <a:r>
              <a:rPr sz="2400" b="1">
                <a:solidFill>
                  <a:srgbClr val="E4C99C"/>
                </a:solidFill>
                <a:latin typeface="Calibri"/>
                <a:ea typeface="Calibri"/>
                <a:cs typeface="Calibri"/>
              </a:rPr>
              <a:t>1776</a:t>
            </a:r>
            <a:r>
              <a:rPr sz="2400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): Томас Джефферсон подготовил документ, провозглашавший создание США.</a:t>
            </a:r>
          </a:p>
        </p:txBody>
      </p:sp>
      <p:sp>
        <p:nvSpPr>
          <p:cNvPr id="12" name="text-23">
            <a:extLst>
              <a:ext uri="{FF2B5EF4-FFF2-40B4-BE49-F238E27FC236}">
                <a16:creationId xmlns:a16="http://schemas.microsoft.com/office/drawing/2014/main" id="{F6AE2D66-0113-490E-9973-44B6B9A47FA7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C8D0D0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C8D0D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41417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24">
            <a:extLst>
              <a:ext uri="{FF2B5EF4-FFF2-40B4-BE49-F238E27FC236}">
                <a16:creationId xmlns:a16="http://schemas.microsoft.com/office/drawing/2014/main" id="{68AEF54B-9713-4F31-BE74-6B672A0D2652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Ход Войны за независимость</a:t>
            </a:r>
          </a:p>
        </p:txBody>
      </p:sp>
      <p:sp>
        <p:nvSpPr>
          <p:cNvPr id="2" name="text-25">
            <a:extLst>
              <a:ext uri="{FF2B5EF4-FFF2-40B4-BE49-F238E27FC236}">
                <a16:creationId xmlns:a16="http://schemas.microsoft.com/office/drawing/2014/main" id="{57EEEFC2-1AD6-4580-801A-B651FED32B96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1239500" cy="81114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25" b="0">
                <a:solidFill>
                  <a:srgbClr val="703745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Несмотря на первоначальные трудности, американцы одержали победу благодаря помощи Франции и собственному упорству.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30DB3FE-56B6-4A7B-AEE5-F9E883B21D7C}"/>
              </a:ext>
            </a:extLst>
          </p:cNvPr>
          <p:cNvSpPr>
            <a:spLocks noGrp="1"/>
          </p:cNvSpPr>
          <p:nvPr/>
        </p:nvSpPr>
        <p:spPr>
          <a:xfrm>
            <a:off x="533400" y="2049399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108004" y="2297049"/>
            <a:ext cx="2862567" cy="3979926"/>
          </a:xfrm>
          <a:prstGeom prst="rect">
            <a:avLst/>
          </a:prstGeom>
        </p:spPr>
      </p:pic>
      <p:sp>
        <p:nvSpPr>
          <p:cNvPr id="5" name="text-26">
            <a:extLst>
              <a:ext uri="{FF2B5EF4-FFF2-40B4-BE49-F238E27FC236}">
                <a16:creationId xmlns:a16="http://schemas.microsoft.com/office/drawing/2014/main" id="{4928ADA7-672F-435A-822D-EE81A4C7AB6C}"/>
              </a:ext>
            </a:extLst>
          </p:cNvPr>
          <p:cNvSpPr>
            <a:spLocks noGrp="1"/>
          </p:cNvSpPr>
          <p:nvPr/>
        </p:nvSpPr>
        <p:spPr>
          <a:xfrm>
            <a:off x="533400" y="2354199"/>
            <a:ext cx="6581775" cy="81895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88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288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Американская армия была слабой, недисциплинированной и плохо снабжалась.</a:t>
            </a:r>
          </a:p>
        </p:txBody>
      </p:sp>
      <p:sp>
        <p:nvSpPr>
          <p:cNvPr id="6" name="text-27">
            <a:extLst>
              <a:ext uri="{FF2B5EF4-FFF2-40B4-BE49-F238E27FC236}">
                <a16:creationId xmlns:a16="http://schemas.microsoft.com/office/drawing/2014/main" id="{D227BCB8-7149-4915-AD6F-5DD2A44207FA}"/>
              </a:ext>
            </a:extLst>
          </p:cNvPr>
          <p:cNvSpPr>
            <a:spLocks noGrp="1"/>
          </p:cNvSpPr>
          <p:nvPr/>
        </p:nvSpPr>
        <p:spPr>
          <a:xfrm>
            <a:off x="533400" y="3299936"/>
            <a:ext cx="6581775" cy="81895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88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288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Переломный момент – победа американцев при Саратоге в </a:t>
            </a:r>
            <a:r>
              <a:rPr sz="2288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1777</a:t>
            </a:r>
            <a:r>
              <a:rPr sz="2288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году.</a:t>
            </a:r>
          </a:p>
        </p:txBody>
      </p:sp>
      <p:sp>
        <p:nvSpPr>
          <p:cNvPr id="7" name="text-28">
            <a:extLst>
              <a:ext uri="{FF2B5EF4-FFF2-40B4-BE49-F238E27FC236}">
                <a16:creationId xmlns:a16="http://schemas.microsoft.com/office/drawing/2014/main" id="{85C49E8A-A147-43C1-A697-E939056CB80E}"/>
              </a:ext>
            </a:extLst>
          </p:cNvPr>
          <p:cNvSpPr>
            <a:spLocks noGrp="1"/>
          </p:cNvSpPr>
          <p:nvPr/>
        </p:nvSpPr>
        <p:spPr>
          <a:xfrm>
            <a:off x="533400" y="4245674"/>
            <a:ext cx="6581775" cy="116176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88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288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Франция, желая ослабить Великобританию, вступила в войну на стороне США (</a:t>
            </a:r>
            <a:r>
              <a:rPr sz="2288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1778</a:t>
            </a:r>
            <a:r>
              <a:rPr sz="2288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), предоставив войска и флот.</a:t>
            </a:r>
          </a:p>
        </p:txBody>
      </p:sp>
      <p:sp>
        <p:nvSpPr>
          <p:cNvPr id="8" name="text-29">
            <a:extLst>
              <a:ext uri="{FF2B5EF4-FFF2-40B4-BE49-F238E27FC236}">
                <a16:creationId xmlns:a16="http://schemas.microsoft.com/office/drawing/2014/main" id="{61BF19ED-5367-4C32-B11F-FB7DC8784521}"/>
              </a:ext>
            </a:extLst>
          </p:cNvPr>
          <p:cNvSpPr>
            <a:spLocks noGrp="1"/>
          </p:cNvSpPr>
          <p:nvPr/>
        </p:nvSpPr>
        <p:spPr>
          <a:xfrm>
            <a:off x="533400" y="5534216"/>
            <a:ext cx="6581775" cy="81895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88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288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Решающая победа: окружение и капитуляция британской армии при Йорктауне в </a:t>
            </a:r>
            <a:r>
              <a:rPr sz="2288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1781</a:t>
            </a:r>
            <a:r>
              <a:rPr sz="2288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году.</a:t>
            </a:r>
          </a:p>
        </p:txBody>
      </p:sp>
      <p:sp>
        <p:nvSpPr>
          <p:cNvPr id="9" name="text-30">
            <a:extLst>
              <a:ext uri="{FF2B5EF4-FFF2-40B4-BE49-F238E27FC236}">
                <a16:creationId xmlns:a16="http://schemas.microsoft.com/office/drawing/2014/main" id="{EDBF1CFD-0D8B-418D-8257-EC01D1748A69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119486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54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-31">
            <a:extLst>
              <a:ext uri="{FF2B5EF4-FFF2-40B4-BE49-F238E27FC236}">
                <a16:creationId xmlns:a16="http://schemas.microsoft.com/office/drawing/2014/main" id="{B69742EC-B3D4-4C05-9FF6-8EE2CDD64E53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FAF5E9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FAF5E9"/>
                </a:solidFill>
                <a:latin typeface="Georgia"/>
                <a:ea typeface="Georgia"/>
                <a:cs typeface="Georgia"/>
              </a:rPr>
              <a:t>Почему Великобритания проиграла?</a:t>
            </a:r>
          </a:p>
        </p:txBody>
      </p:sp>
      <p:sp>
        <p:nvSpPr>
          <p:cNvPr id="2" name="text-32">
            <a:extLst>
              <a:ext uri="{FF2B5EF4-FFF2-40B4-BE49-F238E27FC236}">
                <a16:creationId xmlns:a16="http://schemas.microsoft.com/office/drawing/2014/main" id="{60ED37F1-9040-4D5D-B06B-7E2259F68993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1239500" cy="81114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25" b="0">
                <a:solidFill>
                  <a:srgbClr val="E4C99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E4C99C"/>
                </a:solidFill>
                <a:latin typeface="Calibri"/>
                <a:ea typeface="Calibri"/>
                <a:cs typeface="Calibri"/>
              </a:rPr>
              <a:t>Великобритания, имея превосходство в ресурсах, не смогла удержать колонии по нескольким ключевым причинам.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A61D91F-E556-40FF-A0A2-98A5AE70CADB}"/>
              </a:ext>
            </a:extLst>
          </p:cNvPr>
          <p:cNvSpPr>
            <a:spLocks noGrp="1"/>
          </p:cNvSpPr>
          <p:nvPr/>
        </p:nvSpPr>
        <p:spPr>
          <a:xfrm>
            <a:off x="533400" y="2049399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751905F-9F65-43EF-8C80-62035B6D4466}"/>
              </a:ext>
            </a:extLst>
          </p:cNvPr>
          <p:cNvSpPr>
            <a:spLocks noGrp="1"/>
          </p:cNvSpPr>
          <p:nvPr/>
        </p:nvSpPr>
        <p:spPr>
          <a:xfrm>
            <a:off x="533400" y="2297049"/>
            <a:ext cx="5305425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5" name="text-33">
            <a:extLst>
              <a:ext uri="{FF2B5EF4-FFF2-40B4-BE49-F238E27FC236}">
                <a16:creationId xmlns:a16="http://schemas.microsoft.com/office/drawing/2014/main" id="{9F784997-0870-4561-82D5-8D16CE7701BE}"/>
              </a:ext>
            </a:extLst>
          </p:cNvPr>
          <p:cNvSpPr>
            <a:spLocks noGrp="1"/>
          </p:cNvSpPr>
          <p:nvPr/>
        </p:nvSpPr>
        <p:spPr>
          <a:xfrm>
            <a:off x="533400" y="2487549"/>
            <a:ext cx="5419725" cy="172802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Война велась на другом континенте, что затрудняло снабжение.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9C5556F-26D7-4E98-9297-496F659DC8AD}"/>
              </a:ext>
            </a:extLst>
          </p:cNvPr>
          <p:cNvSpPr>
            <a:spLocks noGrp="1"/>
          </p:cNvSpPr>
          <p:nvPr/>
        </p:nvSpPr>
        <p:spPr>
          <a:xfrm>
            <a:off x="6353175" y="2297049"/>
            <a:ext cx="5305425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7" name="text-34">
            <a:extLst>
              <a:ext uri="{FF2B5EF4-FFF2-40B4-BE49-F238E27FC236}">
                <a16:creationId xmlns:a16="http://schemas.microsoft.com/office/drawing/2014/main" id="{84AD28E1-0C92-4E3E-9763-D482F2AD4A58}"/>
              </a:ext>
            </a:extLst>
          </p:cNvPr>
          <p:cNvSpPr>
            <a:spLocks noGrp="1"/>
          </p:cNvSpPr>
          <p:nvPr/>
        </p:nvSpPr>
        <p:spPr>
          <a:xfrm>
            <a:off x="6353175" y="2487549"/>
            <a:ext cx="5419725" cy="172802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Американцы сражались на своей территории и хорошо знали местность.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671CCF1-AFCF-44D6-A4FB-82F2EC23B8A0}"/>
              </a:ext>
            </a:extLst>
          </p:cNvPr>
          <p:cNvSpPr>
            <a:spLocks noGrp="1"/>
          </p:cNvSpPr>
          <p:nvPr/>
        </p:nvSpPr>
        <p:spPr>
          <a:xfrm>
            <a:off x="533400" y="4367975"/>
            <a:ext cx="5305425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9" name="text-35">
            <a:extLst>
              <a:ext uri="{FF2B5EF4-FFF2-40B4-BE49-F238E27FC236}">
                <a16:creationId xmlns:a16="http://schemas.microsoft.com/office/drawing/2014/main" id="{F935ABC9-B8DD-4ED7-B225-53E099A3A5C4}"/>
              </a:ext>
            </a:extLst>
          </p:cNvPr>
          <p:cNvSpPr>
            <a:spLocks noGrp="1"/>
          </p:cNvSpPr>
          <p:nvPr/>
        </p:nvSpPr>
        <p:spPr>
          <a:xfrm>
            <a:off x="533400" y="4558475"/>
            <a:ext cx="5419725" cy="172802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Помощь европейских стран, особенно Франции, которая отвлекла силы Британии по всему миру.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7621070-EBCC-4526-A079-D000BB66A705}"/>
              </a:ext>
            </a:extLst>
          </p:cNvPr>
          <p:cNvSpPr>
            <a:spLocks noGrp="1"/>
          </p:cNvSpPr>
          <p:nvPr/>
        </p:nvSpPr>
        <p:spPr>
          <a:xfrm>
            <a:off x="6353175" y="4367975"/>
            <a:ext cx="5305425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11" name="text-36">
            <a:extLst>
              <a:ext uri="{FF2B5EF4-FFF2-40B4-BE49-F238E27FC236}">
                <a16:creationId xmlns:a16="http://schemas.microsoft.com/office/drawing/2014/main" id="{1D4875EE-5DBA-4B00-A938-6B3E8440EA70}"/>
              </a:ext>
            </a:extLst>
          </p:cNvPr>
          <p:cNvSpPr>
            <a:spLocks noGrp="1"/>
          </p:cNvSpPr>
          <p:nvPr/>
        </p:nvSpPr>
        <p:spPr>
          <a:xfrm>
            <a:off x="6353175" y="4558475"/>
            <a:ext cx="5419725" cy="172802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Упорство и мотивация американских колонистов, боровшихся за свою свободу и землю.</a:t>
            </a:r>
          </a:p>
        </p:txBody>
      </p:sp>
      <p:sp>
        <p:nvSpPr>
          <p:cNvPr id="12" name="text-37">
            <a:extLst>
              <a:ext uri="{FF2B5EF4-FFF2-40B4-BE49-F238E27FC236}">
                <a16:creationId xmlns:a16="http://schemas.microsoft.com/office/drawing/2014/main" id="{3420CBA9-3758-4E84-999A-A1CAE14D495A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C8D0D0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C8D0D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6935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38">
            <a:extLst>
              <a:ext uri="{FF2B5EF4-FFF2-40B4-BE49-F238E27FC236}">
                <a16:creationId xmlns:a16="http://schemas.microsoft.com/office/drawing/2014/main" id="{91E19CCA-C515-42FB-A33F-E069C3DD55C4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Первая конституция США и её слабости</a:t>
            </a:r>
          </a:p>
        </p:txBody>
      </p:sp>
      <p:sp>
        <p:nvSpPr>
          <p:cNvPr id="2" name="text-39">
            <a:extLst>
              <a:ext uri="{FF2B5EF4-FFF2-40B4-BE49-F238E27FC236}">
                <a16:creationId xmlns:a16="http://schemas.microsoft.com/office/drawing/2014/main" id="{47D8B167-9564-4959-B5CC-FA6121D4EE81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1239500" cy="81114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25" b="0">
                <a:solidFill>
                  <a:srgbClr val="703745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Первая конституция США, «Статьи Конфедерации», создала слишком слабое центральное правительство.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DB051A8-EC70-4A81-A8D0-A89E72938D85}"/>
              </a:ext>
            </a:extLst>
          </p:cNvPr>
          <p:cNvSpPr>
            <a:spLocks noGrp="1"/>
          </p:cNvSpPr>
          <p:nvPr/>
        </p:nvSpPr>
        <p:spPr>
          <a:xfrm>
            <a:off x="533400" y="2049399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708335" y="2297049"/>
            <a:ext cx="2233404" cy="3979926"/>
          </a:xfrm>
          <a:prstGeom prst="rect">
            <a:avLst/>
          </a:prstGeom>
        </p:spPr>
      </p:pic>
      <p:sp>
        <p:nvSpPr>
          <p:cNvPr id="5" name="text-40">
            <a:extLst>
              <a:ext uri="{FF2B5EF4-FFF2-40B4-BE49-F238E27FC236}">
                <a16:creationId xmlns:a16="http://schemas.microsoft.com/office/drawing/2014/main" id="{DCA3E53C-5285-479C-BDA5-4D5D49DB621E}"/>
              </a:ext>
            </a:extLst>
          </p:cNvPr>
          <p:cNvSpPr>
            <a:spLocks noGrp="1"/>
          </p:cNvSpPr>
          <p:nvPr/>
        </p:nvSpPr>
        <p:spPr>
          <a:xfrm>
            <a:off x="533400" y="2354199"/>
            <a:ext cx="7153275" cy="90887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588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588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Штаты имели большую независимость, как отдельные государства.</a:t>
            </a:r>
          </a:p>
        </p:txBody>
      </p:sp>
      <p:sp>
        <p:nvSpPr>
          <p:cNvPr id="6" name="text-41">
            <a:extLst>
              <a:ext uri="{FF2B5EF4-FFF2-40B4-BE49-F238E27FC236}">
                <a16:creationId xmlns:a16="http://schemas.microsoft.com/office/drawing/2014/main" id="{1F11CF84-2F27-47A1-8676-6A8B49F76530}"/>
              </a:ext>
            </a:extLst>
          </p:cNvPr>
          <p:cNvSpPr>
            <a:spLocks noGrp="1"/>
          </p:cNvSpPr>
          <p:nvPr/>
        </p:nvSpPr>
        <p:spPr>
          <a:xfrm>
            <a:off x="533400" y="3384233"/>
            <a:ext cx="7153275" cy="90887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588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588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У центрального правительства не было сил, денег и власти.</a:t>
            </a:r>
          </a:p>
        </p:txBody>
      </p:sp>
      <p:sp>
        <p:nvSpPr>
          <p:cNvPr id="7" name="text-42">
            <a:extLst>
              <a:ext uri="{FF2B5EF4-FFF2-40B4-BE49-F238E27FC236}">
                <a16:creationId xmlns:a16="http://schemas.microsoft.com/office/drawing/2014/main" id="{EE984D56-9114-4D15-9355-88BAE20EFF8A}"/>
              </a:ext>
            </a:extLst>
          </p:cNvPr>
          <p:cNvSpPr>
            <a:spLocks noGrp="1"/>
          </p:cNvSpPr>
          <p:nvPr/>
        </p:nvSpPr>
        <p:spPr>
          <a:xfrm>
            <a:off x="533400" y="4414266"/>
            <a:ext cx="7153275" cy="90887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588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588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Нельзя было собирать налоги, содержать армию, регулировать торговлю.</a:t>
            </a:r>
          </a:p>
        </p:txBody>
      </p:sp>
      <p:sp>
        <p:nvSpPr>
          <p:cNvPr id="8" name="text-43">
            <a:extLst>
              <a:ext uri="{FF2B5EF4-FFF2-40B4-BE49-F238E27FC236}">
                <a16:creationId xmlns:a16="http://schemas.microsoft.com/office/drawing/2014/main" id="{E28C7D65-9554-4655-AA9B-40F69D9AE987}"/>
              </a:ext>
            </a:extLst>
          </p:cNvPr>
          <p:cNvSpPr>
            <a:spLocks noGrp="1"/>
          </p:cNvSpPr>
          <p:nvPr/>
        </p:nvSpPr>
        <p:spPr>
          <a:xfrm>
            <a:off x="533400" y="5444300"/>
            <a:ext cx="7153275" cy="90887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588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588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Это привело к экономическому хаосу и восстаниям, например, восстанию Шейса.</a:t>
            </a:r>
          </a:p>
        </p:txBody>
      </p:sp>
      <p:sp>
        <p:nvSpPr>
          <p:cNvPr id="9" name="text-44">
            <a:extLst>
              <a:ext uri="{FF2B5EF4-FFF2-40B4-BE49-F238E27FC236}">
                <a16:creationId xmlns:a16="http://schemas.microsoft.com/office/drawing/2014/main" id="{2E63E0D6-02C7-45F4-B7E1-406A1D0FB5C9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49473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5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-45">
            <a:extLst>
              <a:ext uri="{FF2B5EF4-FFF2-40B4-BE49-F238E27FC236}">
                <a16:creationId xmlns:a16="http://schemas.microsoft.com/office/drawing/2014/main" id="{8AB14CCF-A577-41CB-8ACB-646C64CA5B30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4255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525" b="0">
                <a:solidFill>
                  <a:srgbClr val="FAF5E9"/>
                </a:solidFill>
                <a:latin typeface="Georgia"/>
                <a:ea typeface="Georgia"/>
                <a:cs typeface="Georgia"/>
              </a:defRPr>
            </a:pPr>
            <a:r>
              <a:rPr sz="3525" b="0">
                <a:solidFill>
                  <a:srgbClr val="FAF5E9"/>
                </a:solidFill>
                <a:latin typeface="Georgia"/>
                <a:ea typeface="Georgia"/>
                <a:cs typeface="Georgia"/>
              </a:rPr>
              <a:t>Создание новой Конституции США</a:t>
            </a:r>
          </a:p>
        </p:txBody>
      </p:sp>
      <p:sp>
        <p:nvSpPr>
          <p:cNvPr id="2" name="text-46">
            <a:extLst>
              <a:ext uri="{FF2B5EF4-FFF2-40B4-BE49-F238E27FC236}">
                <a16:creationId xmlns:a16="http://schemas.microsoft.com/office/drawing/2014/main" id="{A6656E00-0DC2-42BF-945A-3C0B049E0CA0}"/>
              </a:ext>
            </a:extLst>
          </p:cNvPr>
          <p:cNvSpPr>
            <a:spLocks noGrp="1"/>
          </p:cNvSpPr>
          <p:nvPr/>
        </p:nvSpPr>
        <p:spPr>
          <a:xfrm>
            <a:off x="533400" y="1128332"/>
            <a:ext cx="11239500" cy="76619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75" b="0">
                <a:solidFill>
                  <a:srgbClr val="E4C99C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E4C99C"/>
                </a:solidFill>
                <a:latin typeface="Calibri"/>
                <a:ea typeface="Calibri"/>
                <a:cs typeface="Calibri"/>
              </a:rPr>
              <a:t>Чтобы исправить слабость власти, в 1787 году была принята новая Конституция, действующая до сих пор.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8F12F21-F6BB-497A-AB1B-36625C614467}"/>
              </a:ext>
            </a:extLst>
          </p:cNvPr>
          <p:cNvSpPr>
            <a:spLocks noGrp="1"/>
          </p:cNvSpPr>
          <p:nvPr/>
        </p:nvSpPr>
        <p:spPr>
          <a:xfrm>
            <a:off x="533400" y="1970722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4" name="text-47">
            <a:extLst>
              <a:ext uri="{FF2B5EF4-FFF2-40B4-BE49-F238E27FC236}">
                <a16:creationId xmlns:a16="http://schemas.microsoft.com/office/drawing/2014/main" id="{CEBA6E9E-6ECF-4E67-9D16-A5F2AD2D8406}"/>
              </a:ext>
            </a:extLst>
          </p:cNvPr>
          <p:cNvSpPr>
            <a:spLocks noGrp="1"/>
          </p:cNvSpPr>
          <p:nvPr/>
        </p:nvSpPr>
        <p:spPr>
          <a:xfrm>
            <a:off x="533400" y="2218373"/>
            <a:ext cx="3524250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E6C898"/>
                </a:solidFill>
                <a:latin typeface="Georgia"/>
                <a:ea typeface="Georgia"/>
                <a:cs typeface="Georgia"/>
              </a:defRPr>
            </a:pPr>
            <a:r>
              <a:rPr sz="2250" b="0">
                <a:solidFill>
                  <a:srgbClr val="E6C898"/>
                </a:solidFill>
                <a:latin typeface="Georgia"/>
                <a:ea typeface="Georgia"/>
                <a:cs typeface="Georgia"/>
              </a:rPr>
              <a:t>ЗАКОНОДАТЕЛЬНАЯ ВЛАСТЬ (Конгресс)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86C5B06-29D2-47B8-82EC-CFE9C38BF351}"/>
              </a:ext>
            </a:extLst>
          </p:cNvPr>
          <p:cNvSpPr>
            <a:spLocks noGrp="1"/>
          </p:cNvSpPr>
          <p:nvPr/>
        </p:nvSpPr>
        <p:spPr>
          <a:xfrm>
            <a:off x="533400" y="3408998"/>
            <a:ext cx="340995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6" name="text-48">
            <a:extLst>
              <a:ext uri="{FF2B5EF4-FFF2-40B4-BE49-F238E27FC236}">
                <a16:creationId xmlns:a16="http://schemas.microsoft.com/office/drawing/2014/main" id="{767D5093-4BE0-4587-864F-A397346901C5}"/>
              </a:ext>
            </a:extLst>
          </p:cNvPr>
          <p:cNvSpPr>
            <a:spLocks noGrp="1"/>
          </p:cNvSpPr>
          <p:nvPr/>
        </p:nvSpPr>
        <p:spPr>
          <a:xfrm>
            <a:off x="533400" y="3628073"/>
            <a:ext cx="3524250" cy="80772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· Палата представителей (избирается народом).</a:t>
            </a:r>
          </a:p>
        </p:txBody>
      </p:sp>
      <p:sp>
        <p:nvSpPr>
          <p:cNvPr id="7" name="text-49">
            <a:extLst>
              <a:ext uri="{FF2B5EF4-FFF2-40B4-BE49-F238E27FC236}">
                <a16:creationId xmlns:a16="http://schemas.microsoft.com/office/drawing/2014/main" id="{3CBA56DB-FE83-4E4A-9FD9-1740DC981091}"/>
              </a:ext>
            </a:extLst>
          </p:cNvPr>
          <p:cNvSpPr>
            <a:spLocks noGrp="1"/>
          </p:cNvSpPr>
          <p:nvPr/>
        </p:nvSpPr>
        <p:spPr>
          <a:xfrm>
            <a:off x="533400" y="4511993"/>
            <a:ext cx="3524250" cy="80772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· Сенат (по 2 сенатора от штата).</a:t>
            </a:r>
          </a:p>
        </p:txBody>
      </p:sp>
      <p:sp>
        <p:nvSpPr>
          <p:cNvPr id="8" name="text-50">
            <a:extLst>
              <a:ext uri="{FF2B5EF4-FFF2-40B4-BE49-F238E27FC236}">
                <a16:creationId xmlns:a16="http://schemas.microsoft.com/office/drawing/2014/main" id="{B56F7ED1-537B-4EFB-94B7-E5F0605BCA0D}"/>
              </a:ext>
            </a:extLst>
          </p:cNvPr>
          <p:cNvSpPr>
            <a:spLocks noGrp="1"/>
          </p:cNvSpPr>
          <p:nvPr/>
        </p:nvSpPr>
        <p:spPr>
          <a:xfrm>
            <a:off x="533400" y="5395913"/>
            <a:ext cx="3524250" cy="47053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· Создаёт законы.</a:t>
            </a:r>
          </a:p>
        </p:txBody>
      </p:sp>
      <p:sp>
        <p:nvSpPr>
          <p:cNvPr id="9" name="text-51">
            <a:extLst>
              <a:ext uri="{FF2B5EF4-FFF2-40B4-BE49-F238E27FC236}">
                <a16:creationId xmlns:a16="http://schemas.microsoft.com/office/drawing/2014/main" id="{539A2FD6-88AA-41AC-A641-41DDBCB319F8}"/>
              </a:ext>
            </a:extLst>
          </p:cNvPr>
          <p:cNvSpPr>
            <a:spLocks noGrp="1"/>
          </p:cNvSpPr>
          <p:nvPr/>
        </p:nvSpPr>
        <p:spPr>
          <a:xfrm>
            <a:off x="4391025" y="2218373"/>
            <a:ext cx="3524250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E6C898"/>
                </a:solidFill>
                <a:latin typeface="Georgia"/>
                <a:ea typeface="Georgia"/>
                <a:cs typeface="Georgia"/>
              </a:defRPr>
            </a:pPr>
            <a:r>
              <a:rPr sz="2250" b="0">
                <a:solidFill>
                  <a:srgbClr val="E6C898"/>
                </a:solidFill>
                <a:latin typeface="Georgia"/>
                <a:ea typeface="Georgia"/>
                <a:cs typeface="Georgia"/>
              </a:rPr>
              <a:t>ИСПОЛНИТЕЛЬНАЯ ВЛАСТЬ (Президент)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8BE269B-87A2-4B06-8CA4-4BCEA8858601}"/>
              </a:ext>
            </a:extLst>
          </p:cNvPr>
          <p:cNvSpPr>
            <a:spLocks noGrp="1"/>
          </p:cNvSpPr>
          <p:nvPr/>
        </p:nvSpPr>
        <p:spPr>
          <a:xfrm>
            <a:off x="4391025" y="3408998"/>
            <a:ext cx="340995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11" name="text-52">
            <a:extLst>
              <a:ext uri="{FF2B5EF4-FFF2-40B4-BE49-F238E27FC236}">
                <a16:creationId xmlns:a16="http://schemas.microsoft.com/office/drawing/2014/main" id="{E9B2656F-EEDD-4A6B-A4B3-36C6DD32EA9A}"/>
              </a:ext>
            </a:extLst>
          </p:cNvPr>
          <p:cNvSpPr>
            <a:spLocks noGrp="1"/>
          </p:cNvSpPr>
          <p:nvPr/>
        </p:nvSpPr>
        <p:spPr>
          <a:xfrm>
            <a:off x="4391025" y="3628073"/>
            <a:ext cx="3524250" cy="47053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· Избирается на 4 года.</a:t>
            </a:r>
          </a:p>
        </p:txBody>
      </p:sp>
      <p:sp>
        <p:nvSpPr>
          <p:cNvPr id="12" name="text-53">
            <a:extLst>
              <a:ext uri="{FF2B5EF4-FFF2-40B4-BE49-F238E27FC236}">
                <a16:creationId xmlns:a16="http://schemas.microsoft.com/office/drawing/2014/main" id="{106EFA04-8E35-4A6C-AB99-0AF2DA0FA847}"/>
              </a:ext>
            </a:extLst>
          </p:cNvPr>
          <p:cNvSpPr>
            <a:spLocks noGrp="1"/>
          </p:cNvSpPr>
          <p:nvPr/>
        </p:nvSpPr>
        <p:spPr>
          <a:xfrm>
            <a:off x="4391025" y="4174807"/>
            <a:ext cx="3524250" cy="80772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· Главнокомандующий армией.</a:t>
            </a:r>
          </a:p>
        </p:txBody>
      </p:sp>
      <p:sp>
        <p:nvSpPr>
          <p:cNvPr id="13" name="text-54">
            <a:extLst>
              <a:ext uri="{FF2B5EF4-FFF2-40B4-BE49-F238E27FC236}">
                <a16:creationId xmlns:a16="http://schemas.microsoft.com/office/drawing/2014/main" id="{99EF5061-0B57-480B-AF44-411BF75FEBDE}"/>
              </a:ext>
            </a:extLst>
          </p:cNvPr>
          <p:cNvSpPr>
            <a:spLocks noGrp="1"/>
          </p:cNvSpPr>
          <p:nvPr/>
        </p:nvSpPr>
        <p:spPr>
          <a:xfrm>
            <a:off x="4391025" y="5058727"/>
            <a:ext cx="3524250" cy="80772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· Руководит правительством.</a:t>
            </a:r>
          </a:p>
        </p:txBody>
      </p:sp>
      <p:sp>
        <p:nvSpPr>
          <p:cNvPr id="14" name="text-55">
            <a:extLst>
              <a:ext uri="{FF2B5EF4-FFF2-40B4-BE49-F238E27FC236}">
                <a16:creationId xmlns:a16="http://schemas.microsoft.com/office/drawing/2014/main" id="{DE822B81-37FC-4760-98B6-A726E8CC84C7}"/>
              </a:ext>
            </a:extLst>
          </p:cNvPr>
          <p:cNvSpPr>
            <a:spLocks noGrp="1"/>
          </p:cNvSpPr>
          <p:nvPr/>
        </p:nvSpPr>
        <p:spPr>
          <a:xfrm>
            <a:off x="8248650" y="2218373"/>
            <a:ext cx="3524250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E6C898"/>
                </a:solidFill>
                <a:latin typeface="Georgia"/>
                <a:ea typeface="Georgia"/>
                <a:cs typeface="Georgia"/>
              </a:defRPr>
            </a:pPr>
            <a:r>
              <a:rPr sz="2250" b="0">
                <a:solidFill>
                  <a:srgbClr val="E6C898"/>
                </a:solidFill>
                <a:latin typeface="Georgia"/>
                <a:ea typeface="Georgia"/>
                <a:cs typeface="Georgia"/>
              </a:rPr>
              <a:t>СУДЕБНАЯ ВЛАСТЬ (Верховный суд)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6750B3D-91CC-4553-86DA-7A408888E8EF}"/>
              </a:ext>
            </a:extLst>
          </p:cNvPr>
          <p:cNvSpPr>
            <a:spLocks noGrp="1"/>
          </p:cNvSpPr>
          <p:nvPr/>
        </p:nvSpPr>
        <p:spPr>
          <a:xfrm>
            <a:off x="8248650" y="3408998"/>
            <a:ext cx="340995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16" name="text-56">
            <a:extLst>
              <a:ext uri="{FF2B5EF4-FFF2-40B4-BE49-F238E27FC236}">
                <a16:creationId xmlns:a16="http://schemas.microsoft.com/office/drawing/2014/main" id="{C260386D-0099-4AF6-B350-711BBF36D40D}"/>
              </a:ext>
            </a:extLst>
          </p:cNvPr>
          <p:cNvSpPr>
            <a:spLocks noGrp="1"/>
          </p:cNvSpPr>
          <p:nvPr/>
        </p:nvSpPr>
        <p:spPr>
          <a:xfrm>
            <a:off x="8248650" y="3628073"/>
            <a:ext cx="3524250" cy="80772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· Судьи назначаются пожизненно.</a:t>
            </a:r>
          </a:p>
        </p:txBody>
      </p:sp>
      <p:sp>
        <p:nvSpPr>
          <p:cNvPr id="17" name="text-57">
            <a:extLst>
              <a:ext uri="{FF2B5EF4-FFF2-40B4-BE49-F238E27FC236}">
                <a16:creationId xmlns:a16="http://schemas.microsoft.com/office/drawing/2014/main" id="{0D9B0C07-EB6C-4DC1-9F99-846D10A1D5FB}"/>
              </a:ext>
            </a:extLst>
          </p:cNvPr>
          <p:cNvSpPr>
            <a:spLocks noGrp="1"/>
          </p:cNvSpPr>
          <p:nvPr/>
        </p:nvSpPr>
        <p:spPr>
          <a:xfrm>
            <a:off x="8248650" y="4511993"/>
            <a:ext cx="3524250" cy="80772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· Следят за соблюдением Конституции.</a:t>
            </a:r>
          </a:p>
        </p:txBody>
      </p:sp>
      <p:sp>
        <p:nvSpPr>
          <p:cNvPr id="18" name="text-58">
            <a:extLst>
              <a:ext uri="{FF2B5EF4-FFF2-40B4-BE49-F238E27FC236}">
                <a16:creationId xmlns:a16="http://schemas.microsoft.com/office/drawing/2014/main" id="{E4FE6EB0-C183-4803-9532-2AD0CD4FD736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C8D0D0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C8D0D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275050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-59">
            <a:extLst>
              <a:ext uri="{FF2B5EF4-FFF2-40B4-BE49-F238E27FC236}">
                <a16:creationId xmlns:a16="http://schemas.microsoft.com/office/drawing/2014/main" id="{A1482035-B7E4-44D3-9EAE-36E44646A395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Билль о правах</a:t>
            </a:r>
          </a:p>
        </p:txBody>
      </p:sp>
      <p:sp>
        <p:nvSpPr>
          <p:cNvPr id="2" name="text-60">
            <a:extLst>
              <a:ext uri="{FF2B5EF4-FFF2-40B4-BE49-F238E27FC236}">
                <a16:creationId xmlns:a16="http://schemas.microsoft.com/office/drawing/2014/main" id="{2C75B69E-D280-41E7-BAB2-B430DE5EB753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1239500" cy="81114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25" b="0">
                <a:solidFill>
                  <a:srgbClr val="703745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Чтобы защитить свободы граждан, к Конституции добавили 10 поправок – Билль о правах.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02B89C4-15EC-46DB-8D0D-60B2744AFF54}"/>
              </a:ext>
            </a:extLst>
          </p:cNvPr>
          <p:cNvSpPr>
            <a:spLocks noGrp="1"/>
          </p:cNvSpPr>
          <p:nvPr/>
        </p:nvSpPr>
        <p:spPr>
          <a:xfrm>
            <a:off x="533400" y="2049399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991475" y="2337451"/>
            <a:ext cx="3667125" cy="3899123"/>
          </a:xfrm>
          <a:prstGeom prst="rect">
            <a:avLst/>
          </a:prstGeom>
        </p:spPr>
      </p:pic>
      <p:sp>
        <p:nvSpPr>
          <p:cNvPr id="5" name="text-61">
            <a:extLst>
              <a:ext uri="{FF2B5EF4-FFF2-40B4-BE49-F238E27FC236}">
                <a16:creationId xmlns:a16="http://schemas.microsoft.com/office/drawing/2014/main" id="{9C13DDD9-1A0A-49AA-A5F7-7D0974A54F80}"/>
              </a:ext>
            </a:extLst>
          </p:cNvPr>
          <p:cNvSpPr>
            <a:spLocks noGrp="1"/>
          </p:cNvSpPr>
          <p:nvPr/>
        </p:nvSpPr>
        <p:spPr>
          <a:xfrm>
            <a:off x="533400" y="2354199"/>
            <a:ext cx="7153275" cy="49301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0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Свобода слова, печати, вероисповедания и собраний.</a:t>
            </a:r>
          </a:p>
        </p:txBody>
      </p:sp>
      <p:sp>
        <p:nvSpPr>
          <p:cNvPr id="6" name="text-62">
            <a:extLst>
              <a:ext uri="{FF2B5EF4-FFF2-40B4-BE49-F238E27FC236}">
                <a16:creationId xmlns:a16="http://schemas.microsoft.com/office/drawing/2014/main" id="{D6109770-10A1-40E4-A497-96A10B99EDC4}"/>
              </a:ext>
            </a:extLst>
          </p:cNvPr>
          <p:cNvSpPr>
            <a:spLocks noGrp="1"/>
          </p:cNvSpPr>
          <p:nvPr/>
        </p:nvSpPr>
        <p:spPr>
          <a:xfrm>
            <a:off x="533400" y="2961513"/>
            <a:ext cx="7153275" cy="49301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0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Право на ношение оружия.</a:t>
            </a:r>
          </a:p>
        </p:txBody>
      </p:sp>
      <p:sp>
        <p:nvSpPr>
          <p:cNvPr id="7" name="text-63">
            <a:extLst>
              <a:ext uri="{FF2B5EF4-FFF2-40B4-BE49-F238E27FC236}">
                <a16:creationId xmlns:a16="http://schemas.microsoft.com/office/drawing/2014/main" id="{6FB166F9-8190-4E8F-8AD4-3AFCB4ADFF9E}"/>
              </a:ext>
            </a:extLst>
          </p:cNvPr>
          <p:cNvSpPr>
            <a:spLocks noGrp="1"/>
          </p:cNvSpPr>
          <p:nvPr/>
        </p:nvSpPr>
        <p:spPr>
          <a:xfrm>
            <a:off x="533400" y="3568827"/>
            <a:ext cx="7153275" cy="49301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0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Неприкосновенность личности, жилища и имущества.</a:t>
            </a:r>
          </a:p>
        </p:txBody>
      </p:sp>
      <p:sp>
        <p:nvSpPr>
          <p:cNvPr id="8" name="text-64">
            <a:extLst>
              <a:ext uri="{FF2B5EF4-FFF2-40B4-BE49-F238E27FC236}">
                <a16:creationId xmlns:a16="http://schemas.microsoft.com/office/drawing/2014/main" id="{5321C8CF-5546-4F57-9463-D5D279724F0A}"/>
              </a:ext>
            </a:extLst>
          </p:cNvPr>
          <p:cNvSpPr>
            <a:spLocks noGrp="1"/>
          </p:cNvSpPr>
          <p:nvPr/>
        </p:nvSpPr>
        <p:spPr>
          <a:xfrm>
            <a:off x="533400" y="4176141"/>
            <a:ext cx="7153275" cy="49301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0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Право на справедливый суд.</a:t>
            </a:r>
          </a:p>
        </p:txBody>
      </p:sp>
      <p:sp>
        <p:nvSpPr>
          <p:cNvPr id="9" name="text-65">
            <a:extLst>
              <a:ext uri="{FF2B5EF4-FFF2-40B4-BE49-F238E27FC236}">
                <a16:creationId xmlns:a16="http://schemas.microsoft.com/office/drawing/2014/main" id="{9862CBDB-B836-4B34-BE5F-F4E5A1A5FC35}"/>
              </a:ext>
            </a:extLst>
          </p:cNvPr>
          <p:cNvSpPr>
            <a:spLocks noGrp="1"/>
          </p:cNvSpPr>
          <p:nvPr/>
        </p:nvSpPr>
        <p:spPr>
          <a:xfrm>
            <a:off x="533400" y="4783455"/>
            <a:ext cx="7153275" cy="85267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0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Права, не перечисленные в Конституции, сохраняются за народом и штатами.</a:t>
            </a:r>
          </a:p>
        </p:txBody>
      </p:sp>
      <p:sp>
        <p:nvSpPr>
          <p:cNvPr id="10" name="text-66">
            <a:extLst>
              <a:ext uri="{FF2B5EF4-FFF2-40B4-BE49-F238E27FC236}">
                <a16:creationId xmlns:a16="http://schemas.microsoft.com/office/drawing/2014/main" id="{803364C7-D376-4A64-9121-04EA9348364D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311937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-67">
            <a:extLst>
              <a:ext uri="{FF2B5EF4-FFF2-40B4-BE49-F238E27FC236}">
                <a16:creationId xmlns:a16="http://schemas.microsoft.com/office/drawing/2014/main" id="{40F8FB5F-C49F-475D-9E35-F87F15800BE3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Исторические портреты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FE38F58-E863-47AB-BEEA-8D946FDBACF0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75147" y="1409700"/>
            <a:ext cx="2107406" cy="2809875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886710B-C645-40E9-A06F-2E327A8E1C5B}"/>
              </a:ext>
            </a:extLst>
          </p:cNvPr>
          <p:cNvSpPr>
            <a:spLocks noGrp="1"/>
          </p:cNvSpPr>
          <p:nvPr/>
        </p:nvSpPr>
        <p:spPr>
          <a:xfrm>
            <a:off x="533400" y="4400550"/>
            <a:ext cx="33909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5" name="text-68">
            <a:extLst>
              <a:ext uri="{FF2B5EF4-FFF2-40B4-BE49-F238E27FC236}">
                <a16:creationId xmlns:a16="http://schemas.microsoft.com/office/drawing/2014/main" id="{C1B98420-8061-416E-8D2E-64C176D514B3}"/>
              </a:ext>
            </a:extLst>
          </p:cNvPr>
          <p:cNvSpPr>
            <a:spLocks noGrp="1"/>
          </p:cNvSpPr>
          <p:nvPr/>
        </p:nvSpPr>
        <p:spPr>
          <a:xfrm>
            <a:off x="533400" y="4591050"/>
            <a:ext cx="3505200" cy="1676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Джордж Вашингтон: Главнокомандующий армией, первый президент США.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042297" y="1409700"/>
            <a:ext cx="2107406" cy="2809875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2866BDE-AEF5-4715-A80D-D9747612324C}"/>
              </a:ext>
            </a:extLst>
          </p:cNvPr>
          <p:cNvSpPr>
            <a:spLocks noGrp="1"/>
          </p:cNvSpPr>
          <p:nvPr/>
        </p:nvSpPr>
        <p:spPr>
          <a:xfrm>
            <a:off x="4400550" y="4400550"/>
            <a:ext cx="33909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8" name="text-69">
            <a:extLst>
              <a:ext uri="{FF2B5EF4-FFF2-40B4-BE49-F238E27FC236}">
                <a16:creationId xmlns:a16="http://schemas.microsoft.com/office/drawing/2014/main" id="{DCAE7FD9-9A33-4071-8314-F3A64CD2D72A}"/>
              </a:ext>
            </a:extLst>
          </p:cNvPr>
          <p:cNvSpPr>
            <a:spLocks noGrp="1"/>
          </p:cNvSpPr>
          <p:nvPr/>
        </p:nvSpPr>
        <p:spPr>
          <a:xfrm>
            <a:off x="4400550" y="4591050"/>
            <a:ext cx="3505200" cy="1676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Томас Джефферсон: Автор Декларации независимости, третий президент США.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9093845" y="1409700"/>
            <a:ext cx="1738610" cy="2809875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38E1A47-A060-4C31-B071-5ABCC9AEAE62}"/>
              </a:ext>
            </a:extLst>
          </p:cNvPr>
          <p:cNvSpPr>
            <a:spLocks noGrp="1"/>
          </p:cNvSpPr>
          <p:nvPr/>
        </p:nvSpPr>
        <p:spPr>
          <a:xfrm>
            <a:off x="8267700" y="4400550"/>
            <a:ext cx="33909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11" name="text-70">
            <a:extLst>
              <a:ext uri="{FF2B5EF4-FFF2-40B4-BE49-F238E27FC236}">
                <a16:creationId xmlns:a16="http://schemas.microsoft.com/office/drawing/2014/main" id="{880375B2-60D1-4578-B0B3-3FE027770E22}"/>
              </a:ext>
            </a:extLst>
          </p:cNvPr>
          <p:cNvSpPr>
            <a:spLocks noGrp="1"/>
          </p:cNvSpPr>
          <p:nvPr/>
        </p:nvSpPr>
        <p:spPr>
          <a:xfrm>
            <a:off x="8267700" y="4591050"/>
            <a:ext cx="3505200" cy="1676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Бенджамин Франклин: Учёный и дипломат, обеспечивший союз с Францией.</a:t>
            </a:r>
          </a:p>
        </p:txBody>
      </p:sp>
      <p:sp>
        <p:nvSpPr>
          <p:cNvPr id="12" name="text-71">
            <a:extLst>
              <a:ext uri="{FF2B5EF4-FFF2-40B4-BE49-F238E27FC236}">
                <a16:creationId xmlns:a16="http://schemas.microsoft.com/office/drawing/2014/main" id="{A61AAA64-C222-45F7-ACF3-2FC6F1C697EE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71242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5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72">
            <a:extLst>
              <a:ext uri="{FF2B5EF4-FFF2-40B4-BE49-F238E27FC236}">
                <a16:creationId xmlns:a16="http://schemas.microsoft.com/office/drawing/2014/main" id="{2931E51C-3791-4C5F-9DD9-28AFD2D2C7A7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FAF5E9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FAF5E9"/>
                </a:solidFill>
                <a:latin typeface="Georgia"/>
                <a:ea typeface="Georgia"/>
                <a:cs typeface="Georgia"/>
              </a:rPr>
              <a:t>Итоги и значение</a:t>
            </a:r>
          </a:p>
        </p:txBody>
      </p:sp>
      <p:sp>
        <p:nvSpPr>
          <p:cNvPr id="2" name="text-73">
            <a:extLst>
              <a:ext uri="{FF2B5EF4-FFF2-40B4-BE49-F238E27FC236}">
                <a16:creationId xmlns:a16="http://schemas.microsoft.com/office/drawing/2014/main" id="{7248F144-4284-41F2-AE19-013E3385F3C8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1239500" cy="81114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25" b="0">
                <a:solidFill>
                  <a:srgbClr val="E4C99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E4C99C"/>
                </a:solidFill>
                <a:latin typeface="Calibri"/>
                <a:ea typeface="Calibri"/>
                <a:cs typeface="Calibri"/>
              </a:rPr>
              <a:t>Образование США стало результатом борьбы за независимость и привело к созданию нового государства с республиканской формой правления.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057D781-38C1-426C-B60C-AD42E58A6785}"/>
              </a:ext>
            </a:extLst>
          </p:cNvPr>
          <p:cNvSpPr>
            <a:spLocks noGrp="1"/>
          </p:cNvSpPr>
          <p:nvPr/>
        </p:nvSpPr>
        <p:spPr>
          <a:xfrm>
            <a:off x="533400" y="2049399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4" name="text-74">
            <a:extLst>
              <a:ext uri="{FF2B5EF4-FFF2-40B4-BE49-F238E27FC236}">
                <a16:creationId xmlns:a16="http://schemas.microsoft.com/office/drawing/2014/main" id="{C5838E95-52E8-411B-B978-492E5AE0AA85}"/>
              </a:ext>
            </a:extLst>
          </p:cNvPr>
          <p:cNvSpPr>
            <a:spLocks noGrp="1"/>
          </p:cNvSpPr>
          <p:nvPr/>
        </p:nvSpPr>
        <p:spPr>
          <a:xfrm>
            <a:off x="838200" y="2297049"/>
            <a:ext cx="10591800" cy="94259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700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США стали первым крупным государством, созданным на принципах Просвещения: народовластия, разделения властей и прав человека.</a:t>
            </a:r>
          </a:p>
        </p:txBody>
      </p:sp>
      <p:sp>
        <p:nvSpPr>
          <p:cNvPr id="5" name="text-75">
            <a:extLst>
              <a:ext uri="{FF2B5EF4-FFF2-40B4-BE49-F238E27FC236}">
                <a16:creationId xmlns:a16="http://schemas.microsoft.com/office/drawing/2014/main" id="{A7E38908-A0E9-4808-A44B-2A6D6B3A97D8}"/>
              </a:ext>
            </a:extLst>
          </p:cNvPr>
          <p:cNvSpPr>
            <a:spLocks noGrp="1"/>
          </p:cNvSpPr>
          <p:nvPr/>
        </p:nvSpPr>
        <p:spPr>
          <a:xfrm>
            <a:off x="838200" y="3725418"/>
            <a:ext cx="10591800" cy="53797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700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Был создан прецедент успешной борьбы колоний за независимость.</a:t>
            </a:r>
          </a:p>
        </p:txBody>
      </p:sp>
      <p:sp>
        <p:nvSpPr>
          <p:cNvPr id="6" name="text-76">
            <a:extLst>
              <a:ext uri="{FF2B5EF4-FFF2-40B4-BE49-F238E27FC236}">
                <a16:creationId xmlns:a16="http://schemas.microsoft.com/office/drawing/2014/main" id="{B376EA54-B678-4660-A5AD-79ED746BA49C}"/>
              </a:ext>
            </a:extLst>
          </p:cNvPr>
          <p:cNvSpPr>
            <a:spLocks noGrp="1"/>
          </p:cNvSpPr>
          <p:nvPr/>
        </p:nvSpPr>
        <p:spPr>
          <a:xfrm>
            <a:off x="838200" y="4749165"/>
            <a:ext cx="10591800" cy="94259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700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Война за независимость вдохновила многие народы мира на борьбу за свободу.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F2DBC9A-3BE3-4C6C-865B-DFABFCA57D00}"/>
              </a:ext>
            </a:extLst>
          </p:cNvPr>
          <p:cNvSpPr>
            <a:spLocks noGrp="1"/>
          </p:cNvSpPr>
          <p:nvPr/>
        </p:nvSpPr>
        <p:spPr>
          <a:xfrm>
            <a:off x="533400" y="2297049"/>
            <a:ext cx="38100" cy="3894201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8" name="text-77">
            <a:extLst>
              <a:ext uri="{FF2B5EF4-FFF2-40B4-BE49-F238E27FC236}">
                <a16:creationId xmlns:a16="http://schemas.microsoft.com/office/drawing/2014/main" id="{2781F933-57BF-4E9E-B4C6-8F3638BE9D6C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C8D0D0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C8D0D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06273940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719</Words>
  <Application>Microsoft Office PowerPoint</Application>
  <DocSecurity>0</DocSecurity>
  <PresentationFormat>Широкоэкранный</PresentationFormat>
  <Paragraphs>78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Aptos</vt:lpstr>
      <vt:lpstr>Calibri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2026-10-05T12:16:56Z</dcterms:created>
  <dcterms:modified xsi:type="dcterms:W3CDTF">2026-10-06T17:01:01Z</dcterms:modified>
</cp:coreProperties>
</file>