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9144000"/>
  <p:defaultTextStyle>
    <a:defPPr>
      <a:buNone/>
    </a:defPPr>
    <a:lvl1pPr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26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52E2C7-E023-D4C3-CA38-2112E1BEC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EFCE49C-771C-ED3E-2E38-04529E4D09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8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DC660F4-19FB-4A95-A007-9B21B04DE1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653484" y="342900"/>
            <a:ext cx="3628732" cy="58674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F755E4B-A8D5-4C7A-A254-400126DF5C2B}"/>
              </a:ext>
            </a:extLst>
          </p:cNvPr>
          <p:cNvSpPr>
            <a:spLocks noGrp="1"/>
          </p:cNvSpPr>
          <p:nvPr/>
        </p:nvSpPr>
        <p:spPr>
          <a:xfrm>
            <a:off x="571500" y="1781175"/>
            <a:ext cx="6353175" cy="2381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457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defPPr>
            <a:lvl1pPr algn="l">
              <a:defRPr sz="457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1pPr>
            <a:lvl2pPr algn="l">
              <a:defRPr sz="457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2pPr>
            <a:lvl3pPr algn="l">
              <a:defRPr sz="457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3pPr>
            <a:lvl4pPr algn="l">
              <a:defRPr sz="457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4pPr>
            <a:lvl5pPr algn="l">
              <a:defRPr sz="457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5pPr>
            <a:lvl6pPr algn="l">
              <a:defRPr sz="457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6pPr>
            <a:lvl7pPr algn="l">
              <a:defRPr sz="457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7pPr>
            <a:lvl8pPr algn="l">
              <a:defRPr sz="457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8pPr>
            <a:lvl9pPr algn="l">
              <a:defRPr sz="457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457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pPr>
            <a:r>
              <a:rPr sz="4575" b="0" i="0">
                <a:solidFill>
                  <a:srgbClr val="FFF9EC"/>
                </a:solidFill>
                <a:latin typeface="Georgia"/>
                <a:ea typeface="Georgia"/>
                <a:cs typeface="Georgia"/>
              </a:rPr>
              <a:t>Тема урока: Научная революция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36999D1-32EE-46F2-B5EB-86FE5B2114B6}"/>
              </a:ext>
            </a:extLst>
          </p:cNvPr>
          <p:cNvSpPr>
            <a:spLocks noGrp="1"/>
          </p:cNvSpPr>
          <p:nvPr/>
        </p:nvSpPr>
        <p:spPr>
          <a:xfrm>
            <a:off x="590550" y="4524375"/>
            <a:ext cx="5048250" cy="12383"/>
          </a:xfrm>
          <a:prstGeom prst="rect">
            <a:avLst/>
          </a:prstGeom>
          <a:solidFill>
            <a:srgbClr val="B68B47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8814193-D45C-4360-8406-A6D31F2CD725}"/>
              </a:ext>
            </a:extLst>
          </p:cNvPr>
          <p:cNvSpPr>
            <a:spLocks noGrp="1"/>
          </p:cNvSpPr>
          <p:nvPr/>
        </p:nvSpPr>
        <p:spPr>
          <a:xfrm>
            <a:off x="600075" y="4933950"/>
            <a:ext cx="6096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DBCDAF"/>
                </a:solidFill>
                <a:latin typeface="Calibri"/>
                <a:ea typeface="Calibri"/>
                <a:cs typeface="Calibri"/>
              </a:defRPr>
            </a:defPPr>
            <a:lvl1pPr algn="l">
              <a:defRPr sz="2325" b="0" i="0">
                <a:solidFill>
                  <a:srgbClr val="DBCDAF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325" b="0" i="0">
                <a:solidFill>
                  <a:srgbClr val="DBCDAF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325" b="0" i="0">
                <a:solidFill>
                  <a:srgbClr val="DBCDAF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325" b="0" i="0">
                <a:solidFill>
                  <a:srgbClr val="DBCDAF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325" b="0" i="0">
                <a:solidFill>
                  <a:srgbClr val="DBCDAF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325" b="0" i="0">
                <a:solidFill>
                  <a:srgbClr val="DBCDAF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325" b="0" i="0">
                <a:solidFill>
                  <a:srgbClr val="DBCDAF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325" b="0" i="0">
                <a:solidFill>
                  <a:srgbClr val="DBCDAF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325" b="0" i="0">
                <a:solidFill>
                  <a:srgbClr val="DBCDAF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325" b="0" i="0">
                <a:solidFill>
                  <a:srgbClr val="DBCDAF"/>
                </a:solidFill>
                <a:latin typeface="Calibri"/>
                <a:ea typeface="Calibri"/>
                <a:cs typeface="Calibri"/>
              </a:defRPr>
            </a:pPr>
            <a:r>
              <a:rPr sz="2325" b="0" i="0">
                <a:solidFill>
                  <a:srgbClr val="DBCDAF"/>
                </a:solidFill>
                <a:latin typeface="Calibri"/>
                <a:ea typeface="Calibri"/>
                <a:cs typeface="Calibri"/>
              </a:rPr>
              <a:t>Глава II: Европа в XVI – XVII вв.: традиции и новизна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FF49B96-DFED-4BEF-B8A0-F08B55CE6617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66717A"/>
          </a:solidFill>
          <a:ln w="0">
            <a:noFill/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C2D4BE2-D8C0-4147-A855-F928207CAE33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624662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8315B35-3736-428D-90A1-839098422B6A}"/>
              </a:ext>
            </a:extLst>
          </p:cNvPr>
          <p:cNvSpPr>
            <a:spLocks noGrp="1"/>
          </p:cNvSpPr>
          <p:nvPr/>
        </p:nvSpPr>
        <p:spPr>
          <a:xfrm>
            <a:off x="552450" y="457200"/>
            <a:ext cx="11049000" cy="1409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9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defPPr>
            <a:lvl1pPr algn="l">
              <a:defRPr sz="29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9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9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9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9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9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9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9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9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9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pPr>
            <a:r>
              <a:rPr sz="2925" b="0" i="0">
                <a:solidFill>
                  <a:srgbClr val="172B42"/>
                </a:solidFill>
                <a:latin typeface="Georgia"/>
                <a:ea typeface="Georgia"/>
                <a:cs typeface="Georgia"/>
              </a:rPr>
              <a:t>Цель урока: узнать, почему научная революция началась позже, чем Великие географические открытия.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1BCB4C1-29F9-4B01-80E2-0FDA4AE5FED5}"/>
              </a:ext>
            </a:extLst>
          </p:cNvPr>
          <p:cNvSpPr>
            <a:spLocks noGrp="1"/>
          </p:cNvSpPr>
          <p:nvPr/>
        </p:nvSpPr>
        <p:spPr>
          <a:xfrm>
            <a:off x="552450" y="2028825"/>
            <a:ext cx="11106150" cy="12383"/>
          </a:xfrm>
          <a:prstGeom prst="rect">
            <a:avLst/>
          </a:prstGeom>
          <a:solidFill>
            <a:srgbClr val="B68B47"/>
          </a:solidFill>
          <a:ln w="0">
            <a:noFill/>
            <a:prstDash val="solid"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B6EAF42-C532-4989-B2A5-4DC103575807}"/>
              </a:ext>
            </a:extLst>
          </p:cNvPr>
          <p:cNvSpPr>
            <a:spLocks noGrp="1"/>
          </p:cNvSpPr>
          <p:nvPr/>
        </p:nvSpPr>
        <p:spPr>
          <a:xfrm>
            <a:off x="552450" y="2409825"/>
            <a:ext cx="3238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defPPr>
            <a:lvl1pPr algn="l">
              <a:defRPr sz="3150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150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150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150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150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150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150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150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150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150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pPr>
            <a:r>
              <a:rPr sz="3150" b="0" i="0">
                <a:solidFill>
                  <a:srgbClr val="9D4937"/>
                </a:solidFill>
                <a:latin typeface="Georgia"/>
                <a:ea typeface="Georgia"/>
                <a:cs typeface="Georgia"/>
              </a:rPr>
              <a:t>План урока: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0D5880B-0997-4E69-AA64-E4CE0B0FC52B}"/>
              </a:ext>
            </a:extLst>
          </p:cNvPr>
          <p:cNvSpPr>
            <a:spLocks noGrp="1"/>
          </p:cNvSpPr>
          <p:nvPr/>
        </p:nvSpPr>
        <p:spPr>
          <a:xfrm>
            <a:off x="571500" y="3286125"/>
            <a:ext cx="5334000" cy="638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Мир познаваем разумом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2705A5D-9FEE-485F-BC32-3EEE4748FADD}"/>
              </a:ext>
            </a:extLst>
          </p:cNvPr>
          <p:cNvSpPr>
            <a:spLocks noGrp="1"/>
          </p:cNvSpPr>
          <p:nvPr/>
        </p:nvSpPr>
        <p:spPr>
          <a:xfrm>
            <a:off x="571500" y="4019550"/>
            <a:ext cx="5334000" cy="638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Открытия, приносящие пользу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FB710ED-06DE-403F-9BB4-9C74FE440853}"/>
              </a:ext>
            </a:extLst>
          </p:cNvPr>
          <p:cNvSpPr>
            <a:spLocks noGrp="1"/>
          </p:cNvSpPr>
          <p:nvPr/>
        </p:nvSpPr>
        <p:spPr>
          <a:xfrm>
            <a:off x="571500" y="4752975"/>
            <a:ext cx="5334000" cy="638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Остановить солнце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B57084C-A6BC-41EB-9389-324C8B0FE224}"/>
              </a:ext>
            </a:extLst>
          </p:cNvPr>
          <p:cNvSpPr>
            <a:spLocks noGrp="1"/>
          </p:cNvSpPr>
          <p:nvPr/>
        </p:nvSpPr>
        <p:spPr>
          <a:xfrm>
            <a:off x="571500" y="5486400"/>
            <a:ext cx="5334000" cy="638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Новое видение мира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4C66986-EEE0-4EE5-A2A9-231EE87F412D}"/>
              </a:ext>
            </a:extLst>
          </p:cNvPr>
          <p:cNvSpPr>
            <a:spLocks noGrp="1"/>
          </p:cNvSpPr>
          <p:nvPr/>
        </p:nvSpPr>
        <p:spPr>
          <a:xfrm>
            <a:off x="6381750" y="3286125"/>
            <a:ext cx="5334000" cy="638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Прогресс разума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41CD7DA-CEE2-4709-AF06-4260AB51C327}"/>
              </a:ext>
            </a:extLst>
          </p:cNvPr>
          <p:cNvSpPr>
            <a:spLocks noGrp="1"/>
          </p:cNvSpPr>
          <p:nvPr/>
        </p:nvSpPr>
        <p:spPr>
          <a:xfrm>
            <a:off x="6381750" y="4019550"/>
            <a:ext cx="5334000" cy="638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Естественные права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02AE628-0C44-4534-BE9E-79A7CBABC118}"/>
              </a:ext>
            </a:extLst>
          </p:cNvPr>
          <p:cNvSpPr>
            <a:spLocks noGrp="1"/>
          </p:cNvSpPr>
          <p:nvPr/>
        </p:nvSpPr>
        <p:spPr>
          <a:xfrm>
            <a:off x="6381750" y="4752975"/>
            <a:ext cx="5334000" cy="638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Итоги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F1DAC87-C95F-42DF-8B80-761F8DC82048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C6B79A"/>
          </a:solidFill>
          <a:ln w="0">
            <a:noFill/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7EDF63F-DDE3-4214-B8CD-DA2F15C3A0D8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547364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795FC9C-708B-41D5-AC4B-45EF2092BE84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defPPr>
            <a:lvl1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rPr>
              <a:t>Мир познаваем разумом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3379530-A2DA-49B6-84F8-A8645F8B4987}"/>
              </a:ext>
            </a:extLst>
          </p:cNvPr>
          <p:cNvSpPr>
            <a:spLocks noGrp="1"/>
          </p:cNvSpPr>
          <p:nvPr/>
        </p:nvSpPr>
        <p:spPr>
          <a:xfrm>
            <a:off x="552450" y="1533525"/>
            <a:ext cx="110490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75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75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75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75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75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75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75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75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75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75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pPr>
            <a:r>
              <a:rPr sz="2475" b="1" i="0">
                <a:solidFill>
                  <a:srgbClr val="9D4937"/>
                </a:solidFill>
                <a:latin typeface="Calibri"/>
                <a:ea typeface="Calibri"/>
                <a:cs typeface="Calibri"/>
              </a:rPr>
              <a:t>Причины научной революции: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D427242-B7AB-40C9-A62B-24D7990C3EF0}"/>
              </a:ext>
            </a:extLst>
          </p:cNvPr>
          <p:cNvSpPr>
            <a:spLocks noGrp="1"/>
          </p:cNvSpPr>
          <p:nvPr/>
        </p:nvSpPr>
        <p:spPr>
          <a:xfrm>
            <a:off x="552450" y="2314575"/>
            <a:ext cx="5172075" cy="1390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Укрепляется мысль о том, что мир создан и развивается в соответствии с законами природы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EE8064B-651E-472E-BE05-8DFA329F2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143625" y="2352675"/>
            <a:ext cx="5514975" cy="367665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95A1836-47D2-49E4-A32B-1DA106B24F42}"/>
              </a:ext>
            </a:extLst>
          </p:cNvPr>
          <p:cNvSpPr>
            <a:spLocks noGrp="1"/>
          </p:cNvSpPr>
          <p:nvPr/>
        </p:nvSpPr>
        <p:spPr>
          <a:xfrm>
            <a:off x="552450" y="3981450"/>
            <a:ext cx="5048250" cy="12383"/>
          </a:xfrm>
          <a:prstGeom prst="rect">
            <a:avLst/>
          </a:prstGeom>
          <a:solidFill>
            <a:srgbClr val="E5DAC5"/>
          </a:solidFill>
          <a:ln w="0">
            <a:noFill/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7DD7A02-914B-4028-BB71-BB8518C842D1}"/>
              </a:ext>
            </a:extLst>
          </p:cNvPr>
          <p:cNvSpPr>
            <a:spLocks noGrp="1"/>
          </p:cNvSpPr>
          <p:nvPr/>
        </p:nvSpPr>
        <p:spPr>
          <a:xfrm>
            <a:off x="552450" y="4124325"/>
            <a:ext cx="517207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Реформация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2DDC659-3CC3-4FEA-A600-FF3646B0B4B3}"/>
              </a:ext>
            </a:extLst>
          </p:cNvPr>
          <p:cNvSpPr>
            <a:spLocks noGrp="1"/>
          </p:cNvSpPr>
          <p:nvPr/>
        </p:nvSpPr>
        <p:spPr>
          <a:xfrm>
            <a:off x="552450" y="4695825"/>
            <a:ext cx="5048250" cy="12383"/>
          </a:xfrm>
          <a:prstGeom prst="rect">
            <a:avLst/>
          </a:prstGeom>
          <a:solidFill>
            <a:srgbClr val="E5DAC5"/>
          </a:solidFill>
          <a:ln w="0">
            <a:noFill/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23DF087-CC97-4DA8-ABCC-B4A05E17BEBA}"/>
              </a:ext>
            </a:extLst>
          </p:cNvPr>
          <p:cNvSpPr>
            <a:spLocks noGrp="1"/>
          </p:cNvSpPr>
          <p:nvPr/>
        </p:nvSpPr>
        <p:spPr>
          <a:xfrm>
            <a:off x="552450" y="4838700"/>
            <a:ext cx="517207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Великие географические открытия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D5F2CB7-728F-43A0-9390-E0A334C62358}"/>
              </a:ext>
            </a:extLst>
          </p:cNvPr>
          <p:cNvSpPr>
            <a:spLocks noGrp="1"/>
          </p:cNvSpPr>
          <p:nvPr/>
        </p:nvSpPr>
        <p:spPr>
          <a:xfrm>
            <a:off x="552450" y="5410200"/>
            <a:ext cx="5048250" cy="12383"/>
          </a:xfrm>
          <a:prstGeom prst="rect">
            <a:avLst/>
          </a:prstGeom>
          <a:solidFill>
            <a:srgbClr val="E5DAC5"/>
          </a:solidFill>
          <a:ln w="0">
            <a:noFill/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FE9A79C-ABB3-4742-BF72-A1268F6A17D2}"/>
              </a:ext>
            </a:extLst>
          </p:cNvPr>
          <p:cNvSpPr>
            <a:spLocks noGrp="1"/>
          </p:cNvSpPr>
          <p:nvPr/>
        </p:nvSpPr>
        <p:spPr>
          <a:xfrm>
            <a:off x="552450" y="5553075"/>
            <a:ext cx="517207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Книгопечатание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BC20C27-57C8-4062-874D-DCEEF368A0A3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C6B79A"/>
          </a:solidFill>
          <a:ln w="0">
            <a:noFill/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9B07D10-E117-48E0-9CEA-31E334E2741D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580217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528AC0F-F958-4153-8F14-3D4808DF24B8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defPPr>
            <a:lvl1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rPr>
              <a:t>Мир познаваем разумом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B075279-34F1-462C-AFAA-5866D5037A33}"/>
              </a:ext>
            </a:extLst>
          </p:cNvPr>
          <p:cNvSpPr>
            <a:spLocks noGrp="1"/>
          </p:cNvSpPr>
          <p:nvPr/>
        </p:nvSpPr>
        <p:spPr>
          <a:xfrm>
            <a:off x="552450" y="1495425"/>
            <a:ext cx="1112520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0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0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0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0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0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0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0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0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0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0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pPr>
            <a:r>
              <a:rPr sz="2400" b="1" i="0">
                <a:solidFill>
                  <a:srgbClr val="9D4937"/>
                </a:solidFill>
                <a:latin typeface="Calibri"/>
                <a:ea typeface="Calibri"/>
                <a:cs typeface="Calibri"/>
              </a:rPr>
              <a:t>Научная революция — уникальное европейское явление, коренное изменение целей и способов познания мира.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BA814C5-8906-485B-A10A-D2F352773B10}"/>
              </a:ext>
            </a:extLst>
          </p:cNvPr>
          <p:cNvSpPr>
            <a:spLocks noGrp="1"/>
          </p:cNvSpPr>
          <p:nvPr/>
        </p:nvSpPr>
        <p:spPr>
          <a:xfrm>
            <a:off x="552450" y="2676525"/>
            <a:ext cx="111252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Рационализм – философское направление, признающее разум основной и главной формой познания.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9B32D97-7F51-4305-9568-F4ADDCD135DE}"/>
              </a:ext>
            </a:extLst>
          </p:cNvPr>
          <p:cNvSpPr>
            <a:spLocks noGrp="1"/>
          </p:cNvSpPr>
          <p:nvPr/>
        </p:nvSpPr>
        <p:spPr>
          <a:xfrm>
            <a:off x="552450" y="3667125"/>
            <a:ext cx="11125200" cy="12383"/>
          </a:xfrm>
          <a:prstGeom prst="rect">
            <a:avLst/>
          </a:prstGeom>
          <a:solidFill>
            <a:srgbClr val="B68B47"/>
          </a:solidFill>
          <a:ln w="0">
            <a:noFill/>
            <a:prstDash val="solid"/>
          </a:ln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AB49766-C090-4B81-A269-D4502030A9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52450" y="4040386"/>
            <a:ext cx="2524125" cy="208240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8D0B764-7F22-4254-A05A-3724D4CF3C16}"/>
              </a:ext>
            </a:extLst>
          </p:cNvPr>
          <p:cNvSpPr>
            <a:spLocks noGrp="1"/>
          </p:cNvSpPr>
          <p:nvPr/>
        </p:nvSpPr>
        <p:spPr>
          <a:xfrm>
            <a:off x="3429000" y="3914775"/>
            <a:ext cx="8210550" cy="2333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1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1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1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1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1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1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1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1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1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1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175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Основа науки — опыт и эксперимент, а учёные должны объединиться в единую могущественную организацию, пользующуюся огромным влиянием в государстве. По предложенной Бэконом модели такие организации начали создавать по всей Европе. Чаще всего они назывались академиями.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48A14AA-C34A-41BE-B2FE-EFAA1B63CF61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C6B79A"/>
          </a:solidFill>
          <a:ln w="0">
            <a:noFill/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553471D-633D-4054-A604-3357899CD157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068780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F9E93D3-3722-4A73-8584-675FAAFE5452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defPPr>
            <a:lvl1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rPr>
              <a:t>Открытия, приносящие пользу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9025B47-5166-4EDE-A3A5-ADAF7A868ECB}"/>
              </a:ext>
            </a:extLst>
          </p:cNvPr>
          <p:cNvSpPr>
            <a:spLocks noGrp="1"/>
          </p:cNvSpPr>
          <p:nvPr/>
        </p:nvSpPr>
        <p:spPr>
          <a:xfrm>
            <a:off x="552450" y="1333500"/>
            <a:ext cx="11087100" cy="581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§13, п1. Заполни таблицу «Открытия в сфере медицины». 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08276743-A7C2-4A39-B3EC-CA225656531A}"/>
              </a:ext>
            </a:extLst>
          </p:cNvPr>
          <p:cNvGraphicFramePr/>
          <p:nvPr/>
        </p:nvGraphicFramePr>
        <p:xfrm>
          <a:off x="552450" y="2124075"/>
          <a:ext cx="11087100" cy="4057650"/>
        </p:xfrm>
        <a:graphic>
          <a:graphicData uri="http://schemas.openxmlformats.org/drawingml/2006/table">
            <a:tbl>
              <a:tblPr/>
              <a:tblGrid>
                <a:gridCol w="280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6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5775">
                <a:tc>
                  <a:txBody>
                    <a:bodyPr/>
                    <a:lstStyle/>
                    <a:p>
                      <a:r>
                        <a:rPr sz="2325" b="1">
                          <a:solidFill>
                            <a:srgbClr val="FFF9EC"/>
                          </a:solidFill>
                          <a:latin typeface="Calibri"/>
                          <a:ea typeface="Calibri"/>
                          <a:cs typeface="Calibri"/>
                        </a:rPr>
                        <a:t>Личность</a:t>
                      </a:r>
                    </a:p>
                  </a:txBody>
                  <a:tcPr>
                    <a:lnL w="9525">
                      <a:solidFill>
                        <a:srgbClr val="A89B83"/>
                      </a:solidFill>
                      <a:prstDash val="solid"/>
                    </a:lnL>
                    <a:lnR w="9525">
                      <a:solidFill>
                        <a:srgbClr val="A89B83"/>
                      </a:solidFill>
                      <a:prstDash val="solid"/>
                    </a:lnR>
                    <a:lnT w="9525">
                      <a:solidFill>
                        <a:srgbClr val="A89B83"/>
                      </a:solidFill>
                      <a:prstDash val="solid"/>
                    </a:lnT>
                    <a:lnB w="9525">
                      <a:solidFill>
                        <a:srgbClr val="A89B83"/>
                      </a:solidFill>
                      <a:prstDash val="solid"/>
                    </a:lnB>
                    <a:solidFill>
                      <a:srgbClr val="276C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325" b="1">
                          <a:solidFill>
                            <a:srgbClr val="FFF9EC"/>
                          </a:solidFill>
                          <a:latin typeface="Calibri"/>
                          <a:ea typeface="Calibri"/>
                          <a:cs typeface="Calibri"/>
                        </a:rPr>
                        <a:t>Открытие</a:t>
                      </a:r>
                    </a:p>
                  </a:txBody>
                  <a:tcPr>
                    <a:lnL w="9525" cap="flat" cmpd="sng" algn="ctr">
                      <a:solidFill>
                        <a:srgbClr val="A89B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89B83"/>
                      </a:solidFill>
                      <a:prstDash val="solid"/>
                    </a:lnR>
                    <a:lnT w="9525">
                      <a:solidFill>
                        <a:srgbClr val="A89B83"/>
                      </a:solidFill>
                      <a:prstDash val="solid"/>
                    </a:lnT>
                    <a:lnB w="9525">
                      <a:solidFill>
                        <a:srgbClr val="A89B83"/>
                      </a:solidFill>
                      <a:prstDash val="solid"/>
                    </a:lnB>
                    <a:solidFill>
                      <a:srgbClr val="276C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lnL w="9525">
                      <a:solidFill>
                        <a:srgbClr val="A89B83"/>
                      </a:solidFill>
                      <a:prstDash val="solid"/>
                    </a:lnL>
                    <a:lnR w="9525">
                      <a:solidFill>
                        <a:srgbClr val="A89B83"/>
                      </a:solidFill>
                      <a:prstDash val="solid"/>
                    </a:lnR>
                    <a:lnT w="9525" cap="flat" cmpd="sng" algn="ctr">
                      <a:solidFill>
                        <a:srgbClr val="A89B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89B83"/>
                      </a:solidFill>
                      <a:prstDash val="solid"/>
                    </a:lnB>
                    <a:solidFill>
                      <a:srgbClr val="F9F4E9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lnL w="9525" cap="flat" cmpd="sng" algn="ctr">
                      <a:solidFill>
                        <a:srgbClr val="A89B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89B83"/>
                      </a:solidFill>
                      <a:prstDash val="solid"/>
                    </a:lnR>
                    <a:lnT w="9525" cap="flat" cmpd="sng" algn="ctr">
                      <a:solidFill>
                        <a:srgbClr val="A89B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89B83"/>
                      </a:solidFill>
                      <a:prstDash val="solid"/>
                    </a:lnB>
                    <a:solidFill>
                      <a:srgbClr val="F9F4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lnL w="9525">
                      <a:solidFill>
                        <a:srgbClr val="A89B83"/>
                      </a:solidFill>
                      <a:prstDash val="solid"/>
                    </a:lnL>
                    <a:lnR w="9525">
                      <a:solidFill>
                        <a:srgbClr val="A89B83"/>
                      </a:solidFill>
                      <a:prstDash val="solid"/>
                    </a:lnR>
                    <a:lnT w="9525" cap="flat" cmpd="sng" algn="ctr">
                      <a:solidFill>
                        <a:srgbClr val="A89B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89B83"/>
                      </a:solidFill>
                      <a:prstDash val="solid"/>
                    </a:lnB>
                    <a:solidFill>
                      <a:srgbClr val="E9E1D1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lnL w="9525" cap="flat" cmpd="sng" algn="ctr">
                      <a:solidFill>
                        <a:srgbClr val="A89B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89B83"/>
                      </a:solidFill>
                      <a:prstDash val="solid"/>
                    </a:lnR>
                    <a:lnT w="9525" cap="flat" cmpd="sng" algn="ctr">
                      <a:solidFill>
                        <a:srgbClr val="A89B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89B83"/>
                      </a:solidFill>
                      <a:prstDash val="solid"/>
                    </a:lnB>
                    <a:solidFill>
                      <a:srgbClr val="E9E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lnL w="9525">
                      <a:solidFill>
                        <a:srgbClr val="A89B83"/>
                      </a:solidFill>
                      <a:prstDash val="solid"/>
                    </a:lnL>
                    <a:lnR w="9525">
                      <a:solidFill>
                        <a:srgbClr val="A89B83"/>
                      </a:solidFill>
                      <a:prstDash val="solid"/>
                    </a:lnR>
                    <a:lnT w="9525" cap="flat" cmpd="sng" algn="ctr">
                      <a:solidFill>
                        <a:srgbClr val="A89B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89B83"/>
                      </a:solidFill>
                      <a:prstDash val="solid"/>
                    </a:lnB>
                    <a:solidFill>
                      <a:srgbClr val="F9F4E9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lnL w="9525" cap="flat" cmpd="sng" algn="ctr">
                      <a:solidFill>
                        <a:srgbClr val="A89B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89B83"/>
                      </a:solidFill>
                      <a:prstDash val="solid"/>
                    </a:lnR>
                    <a:lnT w="9525" cap="flat" cmpd="sng" algn="ctr">
                      <a:solidFill>
                        <a:srgbClr val="A89B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89B83"/>
                      </a:solidFill>
                      <a:prstDash val="solid"/>
                    </a:lnB>
                    <a:solidFill>
                      <a:srgbClr val="F9F4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lnL w="9525">
                      <a:solidFill>
                        <a:srgbClr val="A89B83"/>
                      </a:solidFill>
                      <a:prstDash val="solid"/>
                    </a:lnL>
                    <a:lnR w="9525">
                      <a:solidFill>
                        <a:srgbClr val="A89B83"/>
                      </a:solidFill>
                      <a:prstDash val="solid"/>
                    </a:lnR>
                    <a:lnT w="9525" cap="flat" cmpd="sng" algn="ctr">
                      <a:solidFill>
                        <a:srgbClr val="A89B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89B83"/>
                      </a:solidFill>
                      <a:prstDash val="solid"/>
                    </a:lnB>
                    <a:solidFill>
                      <a:srgbClr val="E9E1D1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lnL w="9525" cap="flat" cmpd="sng" algn="ctr">
                      <a:solidFill>
                        <a:srgbClr val="A89B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89B83"/>
                      </a:solidFill>
                      <a:prstDash val="solid"/>
                    </a:lnR>
                    <a:lnT w="9525" cap="flat" cmpd="sng" algn="ctr">
                      <a:solidFill>
                        <a:srgbClr val="A89B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89B83"/>
                      </a:solidFill>
                      <a:prstDash val="solid"/>
                    </a:lnB>
                    <a:solidFill>
                      <a:srgbClr val="E9E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lnL w="9525">
                      <a:solidFill>
                        <a:srgbClr val="A89B83"/>
                      </a:solidFill>
                      <a:prstDash val="solid"/>
                    </a:lnL>
                    <a:lnR w="9525">
                      <a:solidFill>
                        <a:srgbClr val="A89B83"/>
                      </a:solidFill>
                      <a:prstDash val="solid"/>
                    </a:lnR>
                    <a:lnT w="9525" cap="flat" cmpd="sng" algn="ctr">
                      <a:solidFill>
                        <a:srgbClr val="A89B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89B83"/>
                      </a:solidFill>
                      <a:prstDash val="solid"/>
                    </a:lnB>
                    <a:solidFill>
                      <a:srgbClr val="F9F4E9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lnL w="9525" cap="flat" cmpd="sng" algn="ctr">
                      <a:solidFill>
                        <a:srgbClr val="A89B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89B83"/>
                      </a:solidFill>
                      <a:prstDash val="solid"/>
                    </a:lnR>
                    <a:lnT w="9525" cap="flat" cmpd="sng" algn="ctr">
                      <a:solidFill>
                        <a:srgbClr val="A89B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89B83"/>
                      </a:solidFill>
                      <a:prstDash val="solid"/>
                    </a:lnB>
                    <a:solidFill>
                      <a:srgbClr val="F9F4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0CF973-BD03-4C5B-9363-9EDFB4252D70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C6B79A"/>
          </a:solidFill>
          <a:ln w="0">
            <a:noFill/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40E7868-7EAE-4968-8B9D-9F2D8E07B37A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358403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8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0CC3361-E224-4CEE-8985-A12060CB148C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defPPr>
            <a:lvl1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rPr>
              <a:t>Открытия, приносящие пользу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634C28D-A354-46D4-B479-E64C9FE82037}"/>
              </a:ext>
            </a:extLst>
          </p:cNvPr>
          <p:cNvSpPr>
            <a:spLocks noGrp="1"/>
          </p:cNvSpPr>
          <p:nvPr/>
        </p:nvSpPr>
        <p:spPr>
          <a:xfrm>
            <a:off x="552450" y="1333500"/>
            <a:ext cx="11087100" cy="581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defPPr>
            <a:lvl1pPr algn="l">
              <a:defRPr sz="23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3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3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3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3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3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3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3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3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3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pPr>
            <a:r>
              <a:rPr sz="2325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§13, п1. Заполни таблицу «Открытия в сфере медицины». 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ECB0DCB5-EC59-4823-A7FB-C3AD4BE0EF3C}"/>
              </a:ext>
            </a:extLst>
          </p:cNvPr>
          <p:cNvGraphicFramePr/>
          <p:nvPr/>
        </p:nvGraphicFramePr>
        <p:xfrm>
          <a:off x="552450" y="2124075"/>
          <a:ext cx="11087100" cy="4097655"/>
        </p:xfrm>
        <a:graphic>
          <a:graphicData uri="http://schemas.openxmlformats.org/drawingml/2006/table">
            <a:tbl>
              <a:tblPr/>
              <a:tblGrid>
                <a:gridCol w="280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6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5775">
                <a:tc>
                  <a:txBody>
                    <a:bodyPr/>
                    <a:lstStyle/>
                    <a:p>
                      <a:r>
                        <a:rPr sz="2325" b="1">
                          <a:solidFill>
                            <a:srgbClr val="FFF9EC"/>
                          </a:solidFill>
                          <a:latin typeface="Calibri"/>
                          <a:ea typeface="Calibri"/>
                          <a:cs typeface="Calibri"/>
                        </a:rPr>
                        <a:t>Личность</a:t>
                      </a:r>
                    </a:p>
                  </a:txBody>
                  <a:tcPr>
                    <a:lnL w="9525">
                      <a:solidFill>
                        <a:srgbClr val="A89B83"/>
                      </a:solidFill>
                      <a:prstDash val="solid"/>
                    </a:lnL>
                    <a:lnR w="9525">
                      <a:solidFill>
                        <a:srgbClr val="A89B83"/>
                      </a:solidFill>
                      <a:prstDash val="solid"/>
                    </a:lnR>
                    <a:lnT w="9525">
                      <a:solidFill>
                        <a:srgbClr val="A89B83"/>
                      </a:solidFill>
                      <a:prstDash val="solid"/>
                    </a:lnT>
                    <a:lnB w="9525">
                      <a:solidFill>
                        <a:srgbClr val="A89B83"/>
                      </a:solidFill>
                      <a:prstDash val="solid"/>
                    </a:lnB>
                    <a:solidFill>
                      <a:srgbClr val="276C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325" b="1">
                          <a:solidFill>
                            <a:srgbClr val="FFF9EC"/>
                          </a:solidFill>
                          <a:latin typeface="Calibri"/>
                          <a:ea typeface="Calibri"/>
                          <a:cs typeface="Calibri"/>
                        </a:rPr>
                        <a:t>Открытие</a:t>
                      </a:r>
                    </a:p>
                  </a:txBody>
                  <a:tcPr>
                    <a:lnL w="9525" cap="flat" cmpd="sng" algn="ctr">
                      <a:solidFill>
                        <a:srgbClr val="A89B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89B83"/>
                      </a:solidFill>
                      <a:prstDash val="solid"/>
                    </a:lnR>
                    <a:lnT w="9525">
                      <a:solidFill>
                        <a:srgbClr val="A89B83"/>
                      </a:solidFill>
                      <a:prstDash val="solid"/>
                    </a:lnT>
                    <a:lnB w="9525">
                      <a:solidFill>
                        <a:srgbClr val="A89B83"/>
                      </a:solidFill>
                      <a:prstDash val="solid"/>
                    </a:lnB>
                    <a:solidFill>
                      <a:srgbClr val="276C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72B42"/>
                          </a:solidFill>
                          <a:latin typeface="Calibri"/>
                          <a:ea typeface="Calibri"/>
                          <a:cs typeface="Calibri"/>
                        </a:rPr>
                        <a:t>Парацельс</a:t>
                      </a:r>
                    </a:p>
                  </a:txBody>
                  <a:tcPr>
                    <a:lnL w="9525">
                      <a:solidFill>
                        <a:srgbClr val="A89B83"/>
                      </a:solidFill>
                      <a:prstDash val="solid"/>
                    </a:lnL>
                    <a:lnR w="9525">
                      <a:solidFill>
                        <a:srgbClr val="A89B83"/>
                      </a:solidFill>
                      <a:prstDash val="solid"/>
                    </a:lnR>
                    <a:lnT w="9525" cap="flat" cmpd="sng" algn="ctr">
                      <a:solidFill>
                        <a:srgbClr val="A89B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89B83"/>
                      </a:solidFill>
                      <a:prstDash val="solid"/>
                    </a:lnB>
                    <a:solidFill>
                      <a:srgbClr val="F9F4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72B42"/>
                          </a:solidFill>
                          <a:latin typeface="Calibri"/>
                          <a:ea typeface="Calibri"/>
                          <a:cs typeface="Calibri"/>
                        </a:rPr>
                        <a:t>Поставил под сомнения средневековые учения о медицине.</a:t>
                      </a:r>
                    </a:p>
                  </a:txBody>
                  <a:tcPr>
                    <a:lnL w="9525" cap="flat" cmpd="sng" algn="ctr">
                      <a:solidFill>
                        <a:srgbClr val="A89B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89B83"/>
                      </a:solidFill>
                      <a:prstDash val="solid"/>
                    </a:lnR>
                    <a:lnT w="9525" cap="flat" cmpd="sng" algn="ctr">
                      <a:solidFill>
                        <a:srgbClr val="A89B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89B83"/>
                      </a:solidFill>
                      <a:prstDash val="solid"/>
                    </a:lnB>
                    <a:solidFill>
                      <a:srgbClr val="F9F4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72B42"/>
                          </a:solidFill>
                          <a:latin typeface="Calibri"/>
                          <a:ea typeface="Calibri"/>
                          <a:cs typeface="Calibri"/>
                        </a:rPr>
                        <a:t>Санторио</a:t>
                      </a:r>
                    </a:p>
                  </a:txBody>
                  <a:tcPr>
                    <a:lnL w="9525">
                      <a:solidFill>
                        <a:srgbClr val="A89B83"/>
                      </a:solidFill>
                      <a:prstDash val="solid"/>
                    </a:lnL>
                    <a:lnR w="9525">
                      <a:solidFill>
                        <a:srgbClr val="A89B83"/>
                      </a:solidFill>
                      <a:prstDash val="solid"/>
                    </a:lnR>
                    <a:lnT w="9525" cap="flat" cmpd="sng" algn="ctr">
                      <a:solidFill>
                        <a:srgbClr val="A89B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89B83"/>
                      </a:solidFill>
                      <a:prstDash val="solid"/>
                    </a:lnB>
                    <a:solidFill>
                      <a:srgbClr val="E9E1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72B42"/>
                          </a:solidFill>
                          <a:latin typeface="Calibri"/>
                          <a:ea typeface="Calibri"/>
                          <a:cs typeface="Calibri"/>
                        </a:rPr>
                        <a:t>Первый термометр, измеряющий температуру тела. </a:t>
                      </a:r>
                    </a:p>
                  </a:txBody>
                  <a:tcPr>
                    <a:lnL w="9525" cap="flat" cmpd="sng" algn="ctr">
                      <a:solidFill>
                        <a:srgbClr val="A89B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89B83"/>
                      </a:solidFill>
                      <a:prstDash val="solid"/>
                    </a:lnR>
                    <a:lnT w="9525" cap="flat" cmpd="sng" algn="ctr">
                      <a:solidFill>
                        <a:srgbClr val="A89B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89B83"/>
                      </a:solidFill>
                      <a:prstDash val="solid"/>
                    </a:lnB>
                    <a:solidFill>
                      <a:srgbClr val="E9E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72B42"/>
                          </a:solidFill>
                          <a:latin typeface="Calibri"/>
                          <a:ea typeface="Calibri"/>
                          <a:cs typeface="Calibri"/>
                        </a:rPr>
                        <a:t>Андреас Везалий</a:t>
                      </a:r>
                    </a:p>
                  </a:txBody>
                  <a:tcPr>
                    <a:lnL w="9525">
                      <a:solidFill>
                        <a:srgbClr val="A89B83"/>
                      </a:solidFill>
                      <a:prstDash val="solid"/>
                    </a:lnL>
                    <a:lnR w="9525">
                      <a:solidFill>
                        <a:srgbClr val="A89B83"/>
                      </a:solidFill>
                      <a:prstDash val="solid"/>
                    </a:lnR>
                    <a:lnT w="9525" cap="flat" cmpd="sng" algn="ctr">
                      <a:solidFill>
                        <a:srgbClr val="A89B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89B83"/>
                      </a:solidFill>
                      <a:prstDash val="solid"/>
                    </a:lnB>
                    <a:solidFill>
                      <a:srgbClr val="F9F4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72B42"/>
                          </a:solidFill>
                          <a:latin typeface="Calibri"/>
                          <a:ea typeface="Calibri"/>
                          <a:cs typeface="Calibri"/>
                        </a:rPr>
                        <a:t>Анатомия становится отдельной наукой.</a:t>
                      </a:r>
                    </a:p>
                  </a:txBody>
                  <a:tcPr>
                    <a:lnL w="9525" cap="flat" cmpd="sng" algn="ctr">
                      <a:solidFill>
                        <a:srgbClr val="A89B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89B83"/>
                      </a:solidFill>
                      <a:prstDash val="solid"/>
                    </a:lnR>
                    <a:lnT w="9525" cap="flat" cmpd="sng" algn="ctr">
                      <a:solidFill>
                        <a:srgbClr val="A89B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89B83"/>
                      </a:solidFill>
                      <a:prstDash val="solid"/>
                    </a:lnB>
                    <a:solidFill>
                      <a:srgbClr val="F9F4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72B42"/>
                          </a:solidFill>
                          <a:latin typeface="Calibri"/>
                          <a:ea typeface="Calibri"/>
                          <a:cs typeface="Calibri"/>
                        </a:rPr>
                        <a:t>Уильям Харви</a:t>
                      </a:r>
                    </a:p>
                  </a:txBody>
                  <a:tcPr>
                    <a:lnL w="9525">
                      <a:solidFill>
                        <a:srgbClr val="A89B83"/>
                      </a:solidFill>
                      <a:prstDash val="solid"/>
                    </a:lnL>
                    <a:lnR w="9525">
                      <a:solidFill>
                        <a:srgbClr val="A89B83"/>
                      </a:solidFill>
                      <a:prstDash val="solid"/>
                    </a:lnR>
                    <a:lnT w="9525" cap="flat" cmpd="sng" algn="ctr">
                      <a:solidFill>
                        <a:srgbClr val="A89B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89B83"/>
                      </a:solidFill>
                      <a:prstDash val="solid"/>
                    </a:lnB>
                    <a:solidFill>
                      <a:srgbClr val="E9E1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72B42"/>
                          </a:solidFill>
                          <a:latin typeface="Calibri"/>
                          <a:ea typeface="Calibri"/>
                          <a:cs typeface="Calibri"/>
                        </a:rPr>
                        <a:t>Описал закон кровообращения.</a:t>
                      </a:r>
                    </a:p>
                  </a:txBody>
                  <a:tcPr>
                    <a:lnL w="9525" cap="flat" cmpd="sng" algn="ctr">
                      <a:solidFill>
                        <a:srgbClr val="A89B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89B83"/>
                      </a:solidFill>
                      <a:prstDash val="solid"/>
                    </a:lnR>
                    <a:lnT w="9525" cap="flat" cmpd="sng" algn="ctr">
                      <a:solidFill>
                        <a:srgbClr val="A89B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89B83"/>
                      </a:solidFill>
                      <a:prstDash val="solid"/>
                    </a:lnB>
                    <a:solidFill>
                      <a:srgbClr val="E9E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72B42"/>
                          </a:solidFill>
                          <a:latin typeface="Calibri"/>
                          <a:ea typeface="Calibri"/>
                          <a:cs typeface="Calibri"/>
                        </a:rPr>
                        <a:t>Томас Сиденхем</a:t>
                      </a:r>
                    </a:p>
                  </a:txBody>
                  <a:tcPr>
                    <a:lnL w="9525">
                      <a:solidFill>
                        <a:srgbClr val="A89B83"/>
                      </a:solidFill>
                      <a:prstDash val="solid"/>
                    </a:lnL>
                    <a:lnR w="9525">
                      <a:solidFill>
                        <a:srgbClr val="A89B83"/>
                      </a:solidFill>
                      <a:prstDash val="solid"/>
                    </a:lnR>
                    <a:lnT w="9525" cap="flat" cmpd="sng" algn="ctr">
                      <a:solidFill>
                        <a:srgbClr val="A89B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89B83"/>
                      </a:solidFill>
                      <a:prstDash val="solid"/>
                    </a:lnB>
                    <a:solidFill>
                      <a:srgbClr val="F9F4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72B42"/>
                          </a:solidFill>
                          <a:latin typeface="Calibri"/>
                          <a:ea typeface="Calibri"/>
                          <a:cs typeface="Calibri"/>
                        </a:rPr>
                        <a:t>Принцип наблюдения у постели больного, «точечное» лечение болезней.</a:t>
                      </a:r>
                    </a:p>
                  </a:txBody>
                  <a:tcPr>
                    <a:lnL w="9525" cap="flat" cmpd="sng" algn="ctr">
                      <a:solidFill>
                        <a:srgbClr val="A89B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89B83"/>
                      </a:solidFill>
                      <a:prstDash val="solid"/>
                    </a:lnR>
                    <a:lnT w="9525" cap="flat" cmpd="sng" algn="ctr">
                      <a:solidFill>
                        <a:srgbClr val="A89B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89B83"/>
                      </a:solidFill>
                      <a:prstDash val="solid"/>
                    </a:lnB>
                    <a:solidFill>
                      <a:srgbClr val="F9F4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CBEC152-529B-4483-947E-DECC168423A2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66717A"/>
          </a:solidFill>
          <a:ln w="0">
            <a:noFill/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F7B3E85-9C3F-495C-9DD9-33DAFE268E0C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210101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EDFB7A6-38DB-4F64-AC27-20A36E8001F1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defPPr>
            <a:lvl1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rPr>
              <a:t>Открытия, приносящие пользу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04D897C-3776-44B6-88C5-7CF2B70165FA}"/>
              </a:ext>
            </a:extLst>
          </p:cNvPr>
          <p:cNvSpPr>
            <a:spLocks noGrp="1"/>
          </p:cNvSpPr>
          <p:nvPr/>
        </p:nvSpPr>
        <p:spPr>
          <a:xfrm>
            <a:off x="542925" y="1466850"/>
            <a:ext cx="11049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700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Блез Паскаль</a:t>
            </a:r>
            <a:r>
              <a: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 создал арифметическую машину для сложения и вычитания.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A37E2CC-21E0-4925-AF0B-7067FB901D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698295" y="2752725"/>
            <a:ext cx="5242586" cy="264795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9A80D59-6CD0-4C15-973E-B8A2324EFD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774289" y="2609850"/>
            <a:ext cx="2663473" cy="340042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184B736-9F81-4CD4-BFA7-3A69CA6A25E8}"/>
              </a:ext>
            </a:extLst>
          </p:cNvPr>
          <p:cNvSpPr>
            <a:spLocks noGrp="1"/>
          </p:cNvSpPr>
          <p:nvPr/>
        </p:nvSpPr>
        <p:spPr>
          <a:xfrm>
            <a:off x="533400" y="5686425"/>
            <a:ext cx="75723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5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defPPr>
            <a:lvl1pPr algn="ctr">
              <a:defRPr sz="25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1pPr>
            <a:lvl2pPr algn="ctr">
              <a:defRPr sz="25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2pPr>
            <a:lvl3pPr algn="ctr">
              <a:defRPr sz="25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3pPr>
            <a:lvl4pPr algn="ctr">
              <a:defRPr sz="25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4pPr>
            <a:lvl5pPr algn="ctr">
              <a:defRPr sz="25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5pPr>
            <a:lvl6pPr algn="ctr">
              <a:defRPr sz="25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6pPr>
            <a:lvl7pPr algn="ctr">
              <a:defRPr sz="25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7pPr>
            <a:lvl8pPr algn="ctr">
              <a:defRPr sz="25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8pPr>
            <a:lvl9pPr algn="ctr">
              <a:defRPr sz="25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ctr">
              <a:defRPr sz="25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pPr>
            <a:r>
              <a:rPr sz="2550" b="0" i="0">
                <a:solidFill>
                  <a:srgbClr val="172B42"/>
                </a:solidFill>
                <a:latin typeface="Georgia"/>
                <a:ea typeface="Georgia"/>
                <a:cs typeface="Georgia"/>
              </a:rPr>
              <a:t>«Паскалина»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0086346-3CD0-4750-8B57-EA8DFE38BB94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C6B79A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DF02AFB-8FBD-4CFC-82AE-A183121BEFD5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362307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2E9BCF7-D6F8-45DA-A422-08FAB8DC404E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defPPr>
            <a:lvl1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rPr>
              <a:t>Открытия, приносящие пользу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4940256-67AD-44CA-8035-DA903AD5191C}"/>
              </a:ext>
            </a:extLst>
          </p:cNvPr>
          <p:cNvSpPr>
            <a:spLocks noGrp="1"/>
          </p:cNvSpPr>
          <p:nvPr/>
        </p:nvSpPr>
        <p:spPr>
          <a:xfrm>
            <a:off x="542925" y="1457325"/>
            <a:ext cx="111061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Не менее важными оказались открытия в естественных науках. Англичане </a:t>
            </a:r>
            <a:r>
              <a:rPr sz="2475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Роберт Бойль</a:t>
            </a:r>
            <a:r>
              <a: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 и </a:t>
            </a:r>
            <a:r>
              <a:rPr sz="2475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Роберт Гук</a:t>
            </a:r>
            <a:r>
              <a: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 заложили основы современной химии.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15B331-B252-468A-8547-AA2CDD566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85825" y="2990152"/>
            <a:ext cx="3657600" cy="243027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4E1FCC2-E696-4EA5-9BE9-3DF1F22BC1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467600" y="2762250"/>
            <a:ext cx="2886075" cy="288607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566C9EB-C1DE-4790-8BDA-C92B33FDD9A9}"/>
              </a:ext>
            </a:extLst>
          </p:cNvPr>
          <p:cNvSpPr>
            <a:spLocks noGrp="1"/>
          </p:cNvSpPr>
          <p:nvPr/>
        </p:nvSpPr>
        <p:spPr>
          <a:xfrm>
            <a:off x="514350" y="5829300"/>
            <a:ext cx="11144250" cy="12383"/>
          </a:xfrm>
          <a:prstGeom prst="rect">
            <a:avLst/>
          </a:prstGeom>
          <a:solidFill>
            <a:srgbClr val="B68B47"/>
          </a:solidFill>
          <a:ln w="0">
            <a:noFill/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F6593FE-5426-41AC-83F2-BD0D25BADA5F}"/>
              </a:ext>
            </a:extLst>
          </p:cNvPr>
          <p:cNvSpPr>
            <a:spLocks noGrp="1"/>
          </p:cNvSpPr>
          <p:nvPr/>
        </p:nvSpPr>
        <p:spPr>
          <a:xfrm>
            <a:off x="552450" y="5962650"/>
            <a:ext cx="5238750" cy="371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0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ctr">
              <a:defRPr sz="20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ctr">
              <a:defRPr sz="20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ctr">
              <a:defRPr sz="20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ctr">
              <a:defRPr sz="20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ctr">
              <a:defRPr sz="20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ctr">
              <a:defRPr sz="20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ctr">
              <a:defRPr sz="20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ctr">
              <a:defRPr sz="20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ctr">
              <a:defRPr sz="20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defRPr sz="20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025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Барометр-анероид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AEF57C9-A2B9-4DC6-9BA7-5F04EAF4CC75}"/>
              </a:ext>
            </a:extLst>
          </p:cNvPr>
          <p:cNvSpPr>
            <a:spLocks noGrp="1"/>
          </p:cNvSpPr>
          <p:nvPr/>
        </p:nvSpPr>
        <p:spPr>
          <a:xfrm>
            <a:off x="6257925" y="5962650"/>
            <a:ext cx="5391150" cy="371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0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ctr">
              <a:defRPr sz="20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ctr">
              <a:defRPr sz="20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ctr">
              <a:defRPr sz="20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ctr">
              <a:defRPr sz="20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ctr">
              <a:defRPr sz="20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ctr">
              <a:defRPr sz="20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ctr">
              <a:defRPr sz="20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ctr">
              <a:defRPr sz="20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ctr">
              <a:defRPr sz="20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defRPr sz="20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025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Микроскоп Р. Гука «Сферы»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A6B2E5E-6EA3-4434-829D-926F59C30EFF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C6B79A"/>
          </a:solidFill>
          <a:ln w="0">
            <a:noFill/>
            <a:prstDash val="solid"/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73FFAC6-D82F-490A-804A-43E63A13A043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908294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045B28D-BBCF-43F9-B3FF-E823969478B0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defPPr>
            <a:lvl1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rPr>
              <a:t>Остановить солнце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200EB2A-BBB0-4A12-9E8D-A22CC2DE0892}"/>
              </a:ext>
            </a:extLst>
          </p:cNvPr>
          <p:cNvSpPr>
            <a:spLocks noGrp="1"/>
          </p:cNvSpPr>
          <p:nvPr/>
        </p:nvSpPr>
        <p:spPr>
          <a:xfrm>
            <a:off x="552450" y="1400175"/>
            <a:ext cx="11087100" cy="1228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1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1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1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1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1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1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1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1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1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1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175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Уже в  начале Великих географических открытий мореплаватели могли убедиться, что существовавшие в то время представления о Вселенной неприменимы не позволяют им ориентироваться в открытом море.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E96C000E-7070-4498-A73C-F683867A0461}"/>
              </a:ext>
            </a:extLst>
          </p:cNvPr>
          <p:cNvSpPr>
            <a:spLocks noGrp="1"/>
          </p:cNvSpPr>
          <p:nvPr/>
        </p:nvSpPr>
        <p:spPr>
          <a:xfrm>
            <a:off x="1019175" y="2895600"/>
            <a:ext cx="2914650" cy="2914650"/>
          </a:xfrm>
          <a:prstGeom prst="ellipse">
            <a:avLst/>
          </a:prstGeom>
          <a:noFill/>
          <a:ln w="19050">
            <a:solidFill>
              <a:srgbClr val="B68B47"/>
            </a:solidFill>
            <a:prstDash val="solid"/>
          </a:ln>
        </p:spPr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B9DACD35-0ED3-410F-A299-CC166B9BD28D}"/>
              </a:ext>
            </a:extLst>
          </p:cNvPr>
          <p:cNvSpPr>
            <a:spLocks noGrp="1"/>
          </p:cNvSpPr>
          <p:nvPr/>
        </p:nvSpPr>
        <p:spPr>
          <a:xfrm>
            <a:off x="2333625" y="4210050"/>
            <a:ext cx="285750" cy="285750"/>
          </a:xfrm>
          <a:prstGeom prst="ellipse">
            <a:avLst/>
          </a:prstGeom>
          <a:solidFill>
            <a:srgbClr val="2D849A"/>
          </a:solidFill>
          <a:ln w="0">
            <a:noFill/>
            <a:prstDash val="solid"/>
          </a:ln>
        </p:spPr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85077AEA-2E5C-48E3-813E-354FC12157C8}"/>
              </a:ext>
            </a:extLst>
          </p:cNvPr>
          <p:cNvSpPr>
            <a:spLocks noGrp="1"/>
          </p:cNvSpPr>
          <p:nvPr/>
        </p:nvSpPr>
        <p:spPr>
          <a:xfrm>
            <a:off x="1200150" y="5143500"/>
            <a:ext cx="457200" cy="457200"/>
          </a:xfrm>
          <a:prstGeom prst="ellipse">
            <a:avLst/>
          </a:prstGeom>
          <a:solidFill>
            <a:srgbClr val="DAAC45"/>
          </a:solidFill>
          <a:ln w="0">
            <a:noFill/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0CF75B2-024B-4E99-9851-FA3D9EFB9560}"/>
              </a:ext>
            </a:extLst>
          </p:cNvPr>
          <p:cNvSpPr>
            <a:spLocks noGrp="1"/>
          </p:cNvSpPr>
          <p:nvPr/>
        </p:nvSpPr>
        <p:spPr>
          <a:xfrm>
            <a:off x="2705100" y="4210050"/>
            <a:ext cx="11049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Земля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A3A1E9F-CAC9-4C03-87EF-C06540650142}"/>
              </a:ext>
            </a:extLst>
          </p:cNvPr>
          <p:cNvSpPr>
            <a:spLocks noGrp="1"/>
          </p:cNvSpPr>
          <p:nvPr/>
        </p:nvSpPr>
        <p:spPr>
          <a:xfrm>
            <a:off x="1219200" y="5676900"/>
            <a:ext cx="14097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Солнце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48791B5-0FA3-4C0A-A47C-F5A146FCA412}"/>
              </a:ext>
            </a:extLst>
          </p:cNvPr>
          <p:cNvSpPr>
            <a:spLocks noGrp="1"/>
          </p:cNvSpPr>
          <p:nvPr/>
        </p:nvSpPr>
        <p:spPr>
          <a:xfrm>
            <a:off x="4552950" y="2867025"/>
            <a:ext cx="7096125" cy="3286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1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1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1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1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1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1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1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1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1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1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175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Согласно построениям Аристотеля, закреплённым во II в. н. э. Птолемеем и одобренным церковью в Средние века, Вселенная была конечна, а в центре мира находилась неподвижная Земля, вокруг которой по орбитам, имевшим форму круга, двигались с неизменной скоростью все планеты. Такая система мира называлась </a:t>
            </a:r>
            <a:r>
              <a:rPr sz="2175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геоцентрической</a:t>
            </a:r>
            <a:r>
              <a:rPr sz="2175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 (от греч. geo — Земля).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6A6972E-D6FB-4BC7-B153-B999FD0F2A90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C6B79A"/>
          </a:solidFill>
          <a:ln w="0">
            <a:noFill/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99DECD9-D853-4E42-81C2-5BF9F9969BF8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727699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8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2863ECA-A7DB-41B1-8DF3-4FEC0D898F2D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defPPr>
            <a:lvl1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rPr>
              <a:t>Остановить солнце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E62B728-C5BC-4488-B319-FAFF1260A2D7}"/>
              </a:ext>
            </a:extLst>
          </p:cNvPr>
          <p:cNvSpPr>
            <a:spLocks noGrp="1"/>
          </p:cNvSpPr>
          <p:nvPr/>
        </p:nvSpPr>
        <p:spPr>
          <a:xfrm>
            <a:off x="552450" y="1400175"/>
            <a:ext cx="11087100" cy="1228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defPPr>
            <a:lvl1pPr algn="l">
              <a:defRPr sz="217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17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17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17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17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17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17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17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17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17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pPr>
            <a:r>
              <a:rPr sz="2175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Идея о том, что Солнце — центр мира, звучала ещё в Античности, но была забыта. Первым, кто убедительно высказал её в XVI в., стал польский астроном Николай </a:t>
            </a:r>
            <a:r>
              <a:rPr sz="2175" b="1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Коперник</a:t>
            </a:r>
            <a:r>
              <a:rPr sz="2175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 (1473—1543).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BE5A88F8-22B2-49EE-8B07-A172B1662491}"/>
              </a:ext>
            </a:extLst>
          </p:cNvPr>
          <p:cNvSpPr>
            <a:spLocks noGrp="1"/>
          </p:cNvSpPr>
          <p:nvPr/>
        </p:nvSpPr>
        <p:spPr>
          <a:xfrm>
            <a:off x="1019175" y="2895600"/>
            <a:ext cx="2914650" cy="2914650"/>
          </a:xfrm>
          <a:prstGeom prst="ellipse">
            <a:avLst/>
          </a:prstGeom>
          <a:noFill/>
          <a:ln w="19050">
            <a:solidFill>
              <a:srgbClr val="CBB786"/>
            </a:solidFill>
            <a:prstDash val="solid"/>
          </a:ln>
        </p:spPr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733EF53D-4601-40D6-9F65-F25EB4AC51F8}"/>
              </a:ext>
            </a:extLst>
          </p:cNvPr>
          <p:cNvSpPr>
            <a:spLocks noGrp="1"/>
          </p:cNvSpPr>
          <p:nvPr/>
        </p:nvSpPr>
        <p:spPr>
          <a:xfrm>
            <a:off x="876300" y="4210050"/>
            <a:ext cx="285750" cy="285750"/>
          </a:xfrm>
          <a:prstGeom prst="ellipse">
            <a:avLst/>
          </a:prstGeom>
          <a:solidFill>
            <a:srgbClr val="2D849A"/>
          </a:solidFill>
          <a:ln w="0">
            <a:noFill/>
            <a:prstDash val="solid"/>
          </a:ln>
        </p:spPr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AB18D9B1-AFDD-4206-AA82-8C378A6B3EDA}"/>
              </a:ext>
            </a:extLst>
          </p:cNvPr>
          <p:cNvSpPr>
            <a:spLocks noGrp="1"/>
          </p:cNvSpPr>
          <p:nvPr/>
        </p:nvSpPr>
        <p:spPr>
          <a:xfrm>
            <a:off x="2247900" y="4124325"/>
            <a:ext cx="457200" cy="457200"/>
          </a:xfrm>
          <a:prstGeom prst="ellipse">
            <a:avLst/>
          </a:prstGeom>
          <a:solidFill>
            <a:srgbClr val="DAAC45"/>
          </a:solidFill>
          <a:ln w="0">
            <a:noFill/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2E72670-ADE4-49BB-9ACD-2801A05CCD19}"/>
              </a:ext>
            </a:extLst>
          </p:cNvPr>
          <p:cNvSpPr>
            <a:spLocks noGrp="1"/>
          </p:cNvSpPr>
          <p:nvPr/>
        </p:nvSpPr>
        <p:spPr>
          <a:xfrm>
            <a:off x="1247775" y="4210050"/>
            <a:ext cx="11049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defPPr>
            <a:lvl1pPr algn="l">
              <a:defRPr sz="21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1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1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1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1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1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1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1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1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1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pPr>
            <a:r>
              <a:rPr sz="2100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Земля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C71E2F6-5C03-4589-A349-1D27BD24A414}"/>
              </a:ext>
            </a:extLst>
          </p:cNvPr>
          <p:cNvSpPr>
            <a:spLocks noGrp="1"/>
          </p:cNvSpPr>
          <p:nvPr/>
        </p:nvSpPr>
        <p:spPr>
          <a:xfrm>
            <a:off x="2266950" y="4657725"/>
            <a:ext cx="14097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defPPr>
            <a:lvl1pPr algn="l">
              <a:defRPr sz="21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1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1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1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1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1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1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1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1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1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pPr>
            <a:r>
              <a:rPr sz="2100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Солнце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B4DC806-4183-4650-981D-13F3B28FD4DE}"/>
              </a:ext>
            </a:extLst>
          </p:cNvPr>
          <p:cNvSpPr>
            <a:spLocks noGrp="1"/>
          </p:cNvSpPr>
          <p:nvPr/>
        </p:nvSpPr>
        <p:spPr>
          <a:xfrm>
            <a:off x="4552950" y="2867025"/>
            <a:ext cx="7096125" cy="3286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defPPr>
            <a:lvl1pPr algn="l">
              <a:defRPr sz="217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17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17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17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17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17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17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17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17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17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pPr>
            <a:r>
              <a:rPr sz="2175" b="1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Коперник</a:t>
            </a:r>
            <a:r>
              <a:rPr sz="2175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 утверждал, что все сферы движутся вокруг Солнца, рядом с которым и расположен центр мира. Смену дня и ночи он объяснил тем, что Земля вращается вокруг собственной оси. Центр Земли перестал быть, как ранее, центром мира и превратился в центр тяготения и лунной орбиты. Такая система именовалась </a:t>
            </a:r>
            <a:r>
              <a:rPr sz="2175" b="1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гелиоцентрической</a:t>
            </a:r>
            <a:r>
              <a:rPr sz="2175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 (от греч. helyos — Солнце).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45A7186-E976-4495-AB8C-6F51B8CE8AC9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66717A"/>
          </a:solidFill>
          <a:ln w="0">
            <a:noFill/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B0B1BA7-102A-4048-ACA3-1B463CAB8E99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371574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CF0BAFA-8302-4815-95A6-1F18A72533F3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defPPr>
            <a:lvl1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rPr>
              <a:t>Остановить солнце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7E119DA-6D81-4FF5-8E3E-857C031502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481878" y="1504950"/>
            <a:ext cx="1798744" cy="248602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7B0FB44-5508-4847-B74B-29DC64E798A3}"/>
              </a:ext>
            </a:extLst>
          </p:cNvPr>
          <p:cNvSpPr>
            <a:spLocks noGrp="1"/>
          </p:cNvSpPr>
          <p:nvPr/>
        </p:nvSpPr>
        <p:spPr>
          <a:xfrm>
            <a:off x="533400" y="4219575"/>
            <a:ext cx="3524250" cy="12383"/>
          </a:xfrm>
          <a:prstGeom prst="rect">
            <a:avLst/>
          </a:prstGeom>
          <a:solidFill>
            <a:srgbClr val="B68B47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8DD8919-2403-4BC2-81B5-D3B9C7EB6B29}"/>
              </a:ext>
            </a:extLst>
          </p:cNvPr>
          <p:cNvSpPr>
            <a:spLocks noGrp="1"/>
          </p:cNvSpPr>
          <p:nvPr/>
        </p:nvSpPr>
        <p:spPr>
          <a:xfrm>
            <a:off x="533400" y="4410075"/>
            <a:ext cx="3524250" cy="1819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325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Джордано Бруно</a:t>
            </a:r>
            <a:r>
              <a: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 настаивал на бесконечности Вселенной и множественности миров.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0EFE648-21B9-45D9-842E-B68B0C6CB9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175682" y="1504950"/>
            <a:ext cx="2031135" cy="248602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FBE2924-D858-41EF-9877-6EDAFDE3AB20}"/>
              </a:ext>
            </a:extLst>
          </p:cNvPr>
          <p:cNvSpPr>
            <a:spLocks noGrp="1"/>
          </p:cNvSpPr>
          <p:nvPr/>
        </p:nvSpPr>
        <p:spPr>
          <a:xfrm>
            <a:off x="4343400" y="4219575"/>
            <a:ext cx="3524250" cy="12383"/>
          </a:xfrm>
          <a:prstGeom prst="rect">
            <a:avLst/>
          </a:prstGeom>
          <a:solidFill>
            <a:srgbClr val="B68B47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9834F0B-004B-4688-8324-BEB3551FA1AC}"/>
              </a:ext>
            </a:extLst>
          </p:cNvPr>
          <p:cNvSpPr>
            <a:spLocks noGrp="1"/>
          </p:cNvSpPr>
          <p:nvPr/>
        </p:nvSpPr>
        <p:spPr>
          <a:xfrm>
            <a:off x="4343400" y="4410075"/>
            <a:ext cx="3524250" cy="1819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325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Иоганн Кеплер</a:t>
            </a:r>
            <a:r>
              <a: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 составил таблицы движения планет вокруг Солнца, предположил, что орбита планет — не круг, а эллипс.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0E58195-3858-4904-8B5E-C34F1783E9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8829711" y="1504950"/>
            <a:ext cx="2343079" cy="2486025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833B582-7B7D-447A-9D1C-8800C9C7457D}"/>
              </a:ext>
            </a:extLst>
          </p:cNvPr>
          <p:cNvSpPr>
            <a:spLocks noGrp="1"/>
          </p:cNvSpPr>
          <p:nvPr/>
        </p:nvSpPr>
        <p:spPr>
          <a:xfrm>
            <a:off x="8153400" y="4219575"/>
            <a:ext cx="3524250" cy="12383"/>
          </a:xfrm>
          <a:prstGeom prst="rect">
            <a:avLst/>
          </a:prstGeom>
          <a:solidFill>
            <a:srgbClr val="B68B47"/>
          </a:solidFill>
          <a:ln w="0">
            <a:noFill/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E4F6411-3AC7-4BD2-A3CB-EA138D254EE5}"/>
              </a:ext>
            </a:extLst>
          </p:cNvPr>
          <p:cNvSpPr>
            <a:spLocks noGrp="1"/>
          </p:cNvSpPr>
          <p:nvPr/>
        </p:nvSpPr>
        <p:spPr>
          <a:xfrm>
            <a:off x="8153400" y="4410075"/>
            <a:ext cx="3524250" cy="1819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325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Галилео Галилей</a:t>
            </a:r>
            <a:r>
              <a: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 сделал открытия, связанные с изучением небесных тел.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AC5B3D9-AFCB-4467-B697-091D160AD242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C6B79A"/>
          </a:solidFill>
          <a:ln w="0">
            <a:noFill/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C9E7C33-EAB3-40BE-8F68-36A11C6DEBA3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933932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45F8923-2B39-4FB0-A66A-570B467DB1F4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defPPr>
            <a:lvl1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rPr>
              <a:t>Новое видение мира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CF06529-2C90-458F-8F43-420BA5C28F5E}"/>
              </a:ext>
            </a:extLst>
          </p:cNvPr>
          <p:cNvSpPr>
            <a:spLocks noGrp="1"/>
          </p:cNvSpPr>
          <p:nvPr/>
        </p:nvSpPr>
        <p:spPr>
          <a:xfrm>
            <a:off x="542925" y="1400175"/>
            <a:ext cx="110871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Старая система мира, воздвигнутая ещё Аристотелем, рухнула, но новая пока не появилась. Её безуспешно пытался создать французский философ </a:t>
            </a:r>
            <a:r>
              <a:rPr sz="2400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Рене Декарт</a:t>
            </a:r>
            <a:r>
              <a: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 (1596—1650).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92E1F8-9463-4EDE-ACD3-8E2FEEB214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6348" y="2828925"/>
            <a:ext cx="2873553" cy="333375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1CD401E-D2C2-4467-AE42-1BCD90E0CBBC}"/>
              </a:ext>
            </a:extLst>
          </p:cNvPr>
          <p:cNvSpPr>
            <a:spLocks noGrp="1"/>
          </p:cNvSpPr>
          <p:nvPr/>
        </p:nvSpPr>
        <p:spPr>
          <a:xfrm>
            <a:off x="4257675" y="2933700"/>
            <a:ext cx="7410450" cy="3048000"/>
          </a:xfrm>
          <a:prstGeom prst="rect">
            <a:avLst/>
          </a:prstGeom>
          <a:solidFill>
            <a:srgbClr val="172B42"/>
          </a:solidFill>
          <a:ln w="0">
            <a:noFill/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8EBC02-6571-4CE4-9BBB-E46F5484E109}"/>
              </a:ext>
            </a:extLst>
          </p:cNvPr>
          <p:cNvSpPr>
            <a:spLocks noGrp="1"/>
          </p:cNvSpPr>
          <p:nvPr/>
        </p:nvSpPr>
        <p:spPr>
          <a:xfrm>
            <a:off x="4524375" y="3219450"/>
            <a:ext cx="685800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Если подвергать всё сомнению, останутся только неоспоримые истины, такие как: «Я мыслю, следовательно, я существую». Именно её он и положил в основу новой философии.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295CC0F-F7A2-4876-838F-5C9968C40219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C6B79A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8FA118D-3D9C-4432-9156-A433B3BA216C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42354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8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2C86A6C-1D2F-4E2A-AFFD-6A4ABBEB512B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defPPr>
            <a:lvl1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rPr>
              <a:t>Новое видение мира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63CB974-0274-4A0F-BB02-9545C26B8A64}"/>
              </a:ext>
            </a:extLst>
          </p:cNvPr>
          <p:cNvSpPr>
            <a:spLocks noGrp="1"/>
          </p:cNvSpPr>
          <p:nvPr/>
        </p:nvSpPr>
        <p:spPr>
          <a:xfrm>
            <a:off x="552450" y="1428750"/>
            <a:ext cx="11087100" cy="1057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defPPr>
            <a:lvl1pPr algn="l">
              <a:defRPr sz="23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3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3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3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3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3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3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3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3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3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pPr>
            <a:r>
              <a:rPr sz="2325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Новую систему мира, основанную на наблюдениях, расчётах и экспериментах, смог создать в конце XVII в. английский физик Исаак </a:t>
            </a:r>
            <a:r>
              <a:rPr sz="2325" b="1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Ньютон</a:t>
            </a:r>
            <a:r>
              <a:rPr sz="2325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 (1643— 1727).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14E9F4-4CF6-4887-94F2-EDD26185D8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38200" y="2876550"/>
            <a:ext cx="2714625" cy="325755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A9DCD10-0841-4FFD-BC57-5E65129CA261}"/>
              </a:ext>
            </a:extLst>
          </p:cNvPr>
          <p:cNvSpPr>
            <a:spLocks noGrp="1"/>
          </p:cNvSpPr>
          <p:nvPr/>
        </p:nvSpPr>
        <p:spPr>
          <a:xfrm>
            <a:off x="4352925" y="2809875"/>
            <a:ext cx="7248525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defPPr>
            <a:lvl1pPr algn="l">
              <a:defRPr sz="23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3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3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3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3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3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3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3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3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3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pPr>
            <a:r>
              <a:rPr sz="2325" b="0" i="0">
                <a:solidFill>
                  <a:srgbClr val="FFF9EC"/>
                </a:solidFill>
                <a:latin typeface="Georgia"/>
                <a:ea typeface="Georgia"/>
                <a:cs typeface="Georgia"/>
              </a:rPr>
              <a:t>«Платон мне друг, Аристотель мне друг, но истина дороже»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47EB6AE-A064-4E3A-B75B-6438211A767E}"/>
              </a:ext>
            </a:extLst>
          </p:cNvPr>
          <p:cNvSpPr>
            <a:spLocks noGrp="1"/>
          </p:cNvSpPr>
          <p:nvPr/>
        </p:nvSpPr>
        <p:spPr>
          <a:xfrm>
            <a:off x="4352925" y="3838575"/>
            <a:ext cx="7219950" cy="12383"/>
          </a:xfrm>
          <a:prstGeom prst="rect">
            <a:avLst/>
          </a:prstGeom>
          <a:solidFill>
            <a:srgbClr val="506074"/>
          </a:solidFill>
          <a:ln w="0">
            <a:noFill/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9F7903E-9F87-4CAE-884E-934A24E6A9B9}"/>
              </a:ext>
            </a:extLst>
          </p:cNvPr>
          <p:cNvSpPr>
            <a:spLocks noGrp="1"/>
          </p:cNvSpPr>
          <p:nvPr/>
        </p:nvSpPr>
        <p:spPr>
          <a:xfrm>
            <a:off x="4352925" y="3962400"/>
            <a:ext cx="7248525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defPPr>
            <a:lvl1pPr algn="l">
              <a:defRPr sz="23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3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3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3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3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3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3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3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3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3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pPr>
            <a:r>
              <a:rPr sz="2325" b="0" i="0">
                <a:solidFill>
                  <a:srgbClr val="FFF9EC"/>
                </a:solidFill>
                <a:latin typeface="Georgia"/>
                <a:ea typeface="Georgia"/>
                <a:cs typeface="Georgia"/>
              </a:rPr>
              <a:t>«Не должно принимать в природе иных причин сверх тех, которые истинны и достаточны для объяснения явлений»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9D4DB12-D796-42B9-B156-189A4A7573CE}"/>
              </a:ext>
            </a:extLst>
          </p:cNvPr>
          <p:cNvSpPr>
            <a:spLocks noGrp="1"/>
          </p:cNvSpPr>
          <p:nvPr/>
        </p:nvSpPr>
        <p:spPr>
          <a:xfrm>
            <a:off x="4352925" y="5200650"/>
            <a:ext cx="7219950" cy="12383"/>
          </a:xfrm>
          <a:prstGeom prst="rect">
            <a:avLst/>
          </a:prstGeom>
          <a:solidFill>
            <a:srgbClr val="506074"/>
          </a:solidFill>
          <a:ln w="0">
            <a:noFill/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C7FF54B-BC93-4033-BB71-3FF76F4E03BF}"/>
              </a:ext>
            </a:extLst>
          </p:cNvPr>
          <p:cNvSpPr>
            <a:spLocks noGrp="1"/>
          </p:cNvSpPr>
          <p:nvPr/>
        </p:nvSpPr>
        <p:spPr>
          <a:xfrm>
            <a:off x="4352925" y="5324475"/>
            <a:ext cx="7248525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defPPr>
            <a:lvl1pPr algn="l">
              <a:defRPr sz="23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3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3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3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3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3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3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3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3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3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pPr>
            <a:r>
              <a:rPr sz="2325" b="0" i="0">
                <a:solidFill>
                  <a:srgbClr val="FFF9EC"/>
                </a:solidFill>
                <a:latin typeface="Georgia"/>
                <a:ea typeface="Georgia"/>
                <a:cs typeface="Georgia"/>
              </a:rPr>
              <a:t>«все небесные тела, каковы бы они ни были, обладают притяжением»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717D41B-AE3F-468E-8B28-8234C3A8F806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66717A"/>
          </a:solidFill>
          <a:ln w="0">
            <a:noFill/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A31982D-6359-49E1-96BB-0CEBD7BF3BA2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1651226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A937BFA-1CE1-424E-9E47-B3A7E146B438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defPPr>
            <a:lvl1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rPr>
              <a:t>Прогресс разума.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C855506-9427-4ECC-B7B0-BF256B0E70A9}"/>
              </a:ext>
            </a:extLst>
          </p:cNvPr>
          <p:cNvSpPr>
            <a:spLocks noGrp="1"/>
          </p:cNvSpPr>
          <p:nvPr/>
        </p:nvSpPr>
        <p:spPr>
          <a:xfrm>
            <a:off x="552450" y="1428750"/>
            <a:ext cx="11087100" cy="1276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00" b="0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00" b="0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00" b="0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00" b="0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00" b="0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00" b="0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00" b="0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00" b="0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00" b="0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00" b="0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9D4937"/>
                </a:solidFill>
                <a:latin typeface="Calibri"/>
                <a:ea typeface="Calibri"/>
                <a:cs typeface="Calibri"/>
              </a:rPr>
              <a:t>На основе веры во всемогущество разума появляется понятие прогресса  — постепенного, но постоянного движения вперёд, к лучшей жизни, а не к концу света, как считалось ранее.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CA3D555-8C6C-4E71-A615-0A603F4D69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148212" y="3028950"/>
            <a:ext cx="2334475" cy="3095625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9BB58C3-FEFA-4B6D-A021-CFD70223AE89}"/>
              </a:ext>
            </a:extLst>
          </p:cNvPr>
          <p:cNvSpPr>
            <a:spLocks noGrp="1"/>
          </p:cNvSpPr>
          <p:nvPr/>
        </p:nvSpPr>
        <p:spPr>
          <a:xfrm>
            <a:off x="552450" y="3028950"/>
            <a:ext cx="5981700" cy="3181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Научная революция создала совершенно новую, единую, логичную и упорядоченную картину мира, а сама наука постепенно превратилась в профессию. Отныне исследователь перестал быть одиночкой, начал опираться на достижения коллег и предшественников, пользоваться поддержкой государства, уважением в обществе.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2052AD2-6DF2-4C95-8F80-CE0B7AEE4CC6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C6B79A"/>
          </a:solidFill>
          <a:ln w="0">
            <a:noFill/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A703FAA-CCD1-442B-8E7B-EE4BF38D438C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060265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4769148-310F-4150-8CE1-E0FC28BED432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defPPr>
            <a:lvl1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rPr>
              <a:t>Естественные права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B79DD63-85FE-44D4-9762-F09A99238CDC}"/>
              </a:ext>
            </a:extLst>
          </p:cNvPr>
          <p:cNvSpPr>
            <a:spLocks noGrp="1"/>
          </p:cNvSpPr>
          <p:nvPr/>
        </p:nvSpPr>
        <p:spPr>
          <a:xfrm>
            <a:off x="552450" y="1381125"/>
            <a:ext cx="1108710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Если человек — часть природы, а  общество  — творение человека, то, возможно, аналогичные законы лежат и  в основе общества?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1C60F37-8721-4334-A76C-BE1CD3D1A499}"/>
              </a:ext>
            </a:extLst>
          </p:cNvPr>
          <p:cNvSpPr>
            <a:spLocks noGrp="1"/>
          </p:cNvSpPr>
          <p:nvPr/>
        </p:nvSpPr>
        <p:spPr>
          <a:xfrm>
            <a:off x="552450" y="2600325"/>
            <a:ext cx="110871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defPPr>
            <a:lvl1pPr algn="l">
              <a:defRPr sz="2325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325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325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325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325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325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325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325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325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325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pPr>
            <a:r>
              <a:rPr sz="2325" b="0" i="0">
                <a:solidFill>
                  <a:srgbClr val="9D4937"/>
                </a:solidFill>
                <a:latin typeface="Georgia"/>
                <a:ea typeface="Georgia"/>
                <a:cs typeface="Georgia"/>
              </a:rPr>
              <a:t>Томас Гоббс «Левиафан»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EB7BD6F-2F7F-4222-9D8C-38048B16D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201025" y="3388338"/>
            <a:ext cx="3448050" cy="260544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EFDF867-FD06-4970-B936-220942A798A7}"/>
              </a:ext>
            </a:extLst>
          </p:cNvPr>
          <p:cNvSpPr>
            <a:spLocks noGrp="1"/>
          </p:cNvSpPr>
          <p:nvPr/>
        </p:nvSpPr>
        <p:spPr>
          <a:xfrm>
            <a:off x="552450" y="3228975"/>
            <a:ext cx="70675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325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325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325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325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325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325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325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325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325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325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325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«Война всех против всех —</a:t>
            </a:r>
          </a:p>
          <a:p>
            <a:pPr algn="l">
              <a:defRPr sz="2325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325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естественное состояние человечества».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CF70F90-D285-42C2-89D5-35B88D54FDD2}"/>
              </a:ext>
            </a:extLst>
          </p:cNvPr>
          <p:cNvSpPr>
            <a:spLocks noGrp="1"/>
          </p:cNvSpPr>
          <p:nvPr/>
        </p:nvSpPr>
        <p:spPr>
          <a:xfrm>
            <a:off x="552450" y="4114800"/>
            <a:ext cx="70866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defPPr>
            <a:lvl1pPr algn="l">
              <a:defRPr sz="2325" b="0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325" b="0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325" b="0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325" b="0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325" b="0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325" b="0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325" b="0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325" b="0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325" b="0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325" b="0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pPr>
            <a:r>
              <a:rPr sz="2325" b="0" i="0">
                <a:solidFill>
                  <a:srgbClr val="9D4937"/>
                </a:solidFill>
                <a:latin typeface="Calibri"/>
                <a:ea typeface="Calibri"/>
                <a:cs typeface="Calibri"/>
              </a:rPr>
              <a:t>Как вырваться из хаоса?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6D91FCA-4938-40C2-95A4-862105DF7BAA}"/>
              </a:ext>
            </a:extLst>
          </p:cNvPr>
          <p:cNvSpPr>
            <a:spLocks noGrp="1"/>
          </p:cNvSpPr>
          <p:nvPr/>
        </p:nvSpPr>
        <p:spPr>
          <a:xfrm>
            <a:off x="552450" y="4591050"/>
            <a:ext cx="7143750" cy="1181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Заключить </a:t>
            </a:r>
            <a:r>
              <a:rPr sz="2250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общественный договор</a:t>
            </a:r>
            <a:r>
              <a: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Создать суверена (носителя абсолютной власти).</a:t>
            </a:r>
          </a:p>
          <a:p>
            <a: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Подчиниться ему в обмен на закон и порядок.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BAB3E66-0B4C-45E9-9244-F410AED2397D}"/>
              </a:ext>
            </a:extLst>
          </p:cNvPr>
          <p:cNvSpPr>
            <a:spLocks noGrp="1"/>
          </p:cNvSpPr>
          <p:nvPr/>
        </p:nvSpPr>
        <p:spPr>
          <a:xfrm>
            <a:off x="552450" y="5867400"/>
            <a:ext cx="110871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1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175" b="0" i="1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175" b="0" i="1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175" b="0" i="1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175" b="0" i="1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175" b="0" i="1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175" b="0" i="1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175" b="0" i="1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175" b="0" i="1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175" b="0" i="1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175" b="0" i="1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175" b="0" i="1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«Цель государства — гарантия жизни и безопасности».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AB8E96B-3B97-412A-8CCA-404220E54DDF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C6B79A"/>
          </a:solidFill>
          <a:ln w="0">
            <a:noFill/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83DB020-1E9C-4536-8139-A2A57C5BD3BF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9983695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84E2E05-E122-4D6F-8766-B76971BA1804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defPPr>
            <a:lvl1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rPr>
              <a:t>Подведем итоги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5568555-9142-4EF9-89E6-CC910E95840E}"/>
              </a:ext>
            </a:extLst>
          </p:cNvPr>
          <p:cNvSpPr>
            <a:spLocks noGrp="1"/>
          </p:cNvSpPr>
          <p:nvPr/>
        </p:nvSpPr>
        <p:spPr>
          <a:xfrm>
            <a:off x="552450" y="1323975"/>
            <a:ext cx="11087100" cy="485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defPPr>
            <a:lvl1pPr algn="l">
              <a:defRPr sz="2325" b="0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325" b="0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325" b="0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325" b="0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325" b="0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325" b="0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325" b="0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325" b="0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325" b="0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325" b="0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pPr>
            <a:r>
              <a:rPr sz="2325" b="0" i="0">
                <a:solidFill>
                  <a:srgbClr val="9D4937"/>
                </a:solidFill>
                <a:latin typeface="Calibri"/>
                <a:ea typeface="Calibri"/>
                <a:cs typeface="Calibri"/>
              </a:rPr>
              <a:t>Ответь на вопросы: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EB1DEE3-6154-413D-8294-05D3920DBE41}"/>
              </a:ext>
            </a:extLst>
          </p:cNvPr>
          <p:cNvSpPr>
            <a:spLocks noGrp="1"/>
          </p:cNvSpPr>
          <p:nvPr/>
        </p:nvSpPr>
        <p:spPr>
          <a:xfrm>
            <a:off x="552450" y="2009775"/>
            <a:ext cx="5305425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Как вы думаете, почему учёные перестали быть одиночками и начали объединяться в организации?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B71B468-51F0-44A3-BF71-08A1C5A0A005}"/>
              </a:ext>
            </a:extLst>
          </p:cNvPr>
          <p:cNvSpPr>
            <a:spLocks noGrp="1"/>
          </p:cNvSpPr>
          <p:nvPr/>
        </p:nvSpPr>
        <p:spPr>
          <a:xfrm>
            <a:off x="552450" y="3276600"/>
            <a:ext cx="5305425" cy="12383"/>
          </a:xfrm>
          <a:prstGeom prst="rect">
            <a:avLst/>
          </a:prstGeom>
          <a:solidFill>
            <a:srgbClr val="E5DAC5"/>
          </a:solidFill>
          <a:ln w="0">
            <a:noFill/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F6204C-154E-4850-BCC3-77503B5E2396}"/>
              </a:ext>
            </a:extLst>
          </p:cNvPr>
          <p:cNvSpPr>
            <a:spLocks noGrp="1"/>
          </p:cNvSpPr>
          <p:nvPr/>
        </p:nvSpPr>
        <p:spPr>
          <a:xfrm>
            <a:off x="552450" y="3400425"/>
            <a:ext cx="5305425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Почему, с вашей точки зрения, за XVI—XVII вв. произошло значительно больше открытий, чем за несколько предыдущих веков?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B647041-3812-4F7B-ACB5-3AC3043D464E}"/>
              </a:ext>
            </a:extLst>
          </p:cNvPr>
          <p:cNvSpPr>
            <a:spLocks noGrp="1"/>
          </p:cNvSpPr>
          <p:nvPr/>
        </p:nvSpPr>
        <p:spPr>
          <a:xfrm>
            <a:off x="552450" y="4667250"/>
            <a:ext cx="5305425" cy="12383"/>
          </a:xfrm>
          <a:prstGeom prst="rect">
            <a:avLst/>
          </a:prstGeom>
          <a:solidFill>
            <a:srgbClr val="E5DAC5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E8AE937-3947-4107-8281-FA74E37E63CF}"/>
              </a:ext>
            </a:extLst>
          </p:cNvPr>
          <p:cNvSpPr>
            <a:spLocks noGrp="1"/>
          </p:cNvSpPr>
          <p:nvPr/>
        </p:nvSpPr>
        <p:spPr>
          <a:xfrm>
            <a:off x="552450" y="4791075"/>
            <a:ext cx="5305425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В чём вы видите важность замены </a:t>
            </a:r>
            <a:r>
              <a:rPr sz="2100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геоцентрической</a:t>
            </a:r>
            <a:r>
              <a: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 системы мира </a:t>
            </a:r>
            <a:r>
              <a:rPr sz="2100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гелиоцентрической</a:t>
            </a:r>
            <a:r>
              <a: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?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D9BFB5C-C6D6-4115-9354-8FD8D9A75548}"/>
              </a:ext>
            </a:extLst>
          </p:cNvPr>
          <p:cNvSpPr>
            <a:spLocks noGrp="1"/>
          </p:cNvSpPr>
          <p:nvPr/>
        </p:nvSpPr>
        <p:spPr>
          <a:xfrm>
            <a:off x="6334125" y="2009775"/>
            <a:ext cx="5305425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Объясните, почему считается, что </a:t>
            </a:r>
            <a:r>
              <a:rPr sz="2100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Ньютон</a:t>
            </a:r>
            <a:r>
              <a: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 не просто открыл определённые физические законы, а создал новую систему мира.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62A2463-3474-4870-A996-17032935C8B2}"/>
              </a:ext>
            </a:extLst>
          </p:cNvPr>
          <p:cNvSpPr>
            <a:spLocks noGrp="1"/>
          </p:cNvSpPr>
          <p:nvPr/>
        </p:nvSpPr>
        <p:spPr>
          <a:xfrm>
            <a:off x="6334125" y="3276600"/>
            <a:ext cx="5305425" cy="12383"/>
          </a:xfrm>
          <a:prstGeom prst="rect">
            <a:avLst/>
          </a:prstGeom>
          <a:solidFill>
            <a:srgbClr val="E5DAC5"/>
          </a:solidFill>
          <a:ln w="0">
            <a:noFill/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ED368B9-6534-4526-9927-BA0CDABAC618}"/>
              </a:ext>
            </a:extLst>
          </p:cNvPr>
          <p:cNvSpPr>
            <a:spLocks noGrp="1"/>
          </p:cNvSpPr>
          <p:nvPr/>
        </p:nvSpPr>
        <p:spPr>
          <a:xfrm>
            <a:off x="6334125" y="3400425"/>
            <a:ext cx="5305425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Как вы думаете, почему понятие прогресса появилось именно в это время?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2238533-4537-4F70-AE59-D0898A7CD841}"/>
              </a:ext>
            </a:extLst>
          </p:cNvPr>
          <p:cNvSpPr>
            <a:spLocks noGrp="1"/>
          </p:cNvSpPr>
          <p:nvPr/>
        </p:nvSpPr>
        <p:spPr>
          <a:xfrm>
            <a:off x="6334125" y="4667250"/>
            <a:ext cx="5305425" cy="12383"/>
          </a:xfrm>
          <a:prstGeom prst="rect">
            <a:avLst/>
          </a:prstGeom>
          <a:solidFill>
            <a:srgbClr val="E5DAC5"/>
          </a:solidFill>
          <a:ln w="0">
            <a:noFill/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9B8B064-C689-4D4A-83EE-8E2040AF3963}"/>
              </a:ext>
            </a:extLst>
          </p:cNvPr>
          <p:cNvSpPr>
            <a:spLocks noGrp="1"/>
          </p:cNvSpPr>
          <p:nvPr/>
        </p:nvSpPr>
        <p:spPr>
          <a:xfrm>
            <a:off x="6334125" y="4791075"/>
            <a:ext cx="5305425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1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Почему, с точки зрения Гоббса, равенство перед законом — гарантия свободы?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4C110C1-E382-415E-8951-90808870B456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C6B79A"/>
          </a:solidFill>
          <a:ln w="0">
            <a:noFill/>
            <a:prstDash val="solid"/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455B0CF-7C56-4069-AC60-023E04A3598F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544972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8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67D0C3F-2F48-467E-95B6-71F2985CEF26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defPPr>
            <a:lvl1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rPr>
              <a:t>Подведем итоги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A39081C-028F-49C2-9CC9-68631C73D9EB}"/>
              </a:ext>
            </a:extLst>
          </p:cNvPr>
          <p:cNvSpPr>
            <a:spLocks noGrp="1"/>
          </p:cNvSpPr>
          <p:nvPr/>
        </p:nvSpPr>
        <p:spPr>
          <a:xfrm>
            <a:off x="523875" y="1524000"/>
            <a:ext cx="11144250" cy="4476750"/>
          </a:xfrm>
          <a:prstGeom prst="rect">
            <a:avLst/>
          </a:prstGeom>
          <a:noFill/>
          <a:ln w="9525">
            <a:solidFill>
              <a:srgbClr val="B68B47"/>
            </a:solidFill>
            <a:prstDash val="solid"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6BF8E6F-7914-4991-9BFD-EB1CA6755541}"/>
              </a:ext>
            </a:extLst>
          </p:cNvPr>
          <p:cNvSpPr>
            <a:spLocks noGrp="1"/>
          </p:cNvSpPr>
          <p:nvPr/>
        </p:nvSpPr>
        <p:spPr>
          <a:xfrm>
            <a:off x="981075" y="1990725"/>
            <a:ext cx="10229850" cy="3638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defPPr>
            <a:lvl1pPr algn="l">
              <a:def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rPr>
              <a:t>В XVI  — начале XVIII  в. в Европе произошли важнейшие изменения, обеспечившие её научное превосходство. Приоритетом для учёных стала польза, которую их открытия должны были принести человечеству. Было совершено множество открытий, возникла новая картина мира.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B67486A-84C7-4548-BB2B-ADED62F85333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66717A"/>
          </a:solidFill>
          <a:ln w="0">
            <a:noFill/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BF63D64-A271-4808-9F11-F9806558A50F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2092393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1015</Words>
  <Application>Microsoft Office PowerPoint</Application>
  <DocSecurity>0</DocSecurity>
  <PresentationFormat>Широкоэкранный</PresentationFormat>
  <Paragraphs>108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Aptos</vt:lpstr>
      <vt:lpstr>Arial</vt:lpstr>
      <vt:lpstr>Calibri</vt:lpstr>
      <vt:lpstr>Georgia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2</cp:revision>
  <dcterms:created xsi:type="dcterms:W3CDTF">2026-10-17T08:19:17Z</dcterms:created>
  <dcterms:modified xsi:type="dcterms:W3CDTF">2026-10-17T13:47:32Z</dcterms:modified>
</cp:coreProperties>
</file>