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6DB3A8-9C75-35E4-97F6-4409406C3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3BBBF3-51AF-682A-3F34-245B25C29E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5A2E25-C241-ADBE-BDF8-50E42B249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232105-E782-6BFD-9C6C-BC2490585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BBD475-13E7-1DEB-8032-A32AD699C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431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B59C34-CFB0-6E71-3AA2-A60DFB62E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212CB2-191C-7561-E596-36BC571AF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D378E0-82E8-74F0-7751-6B466F02D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7EAB55-D536-B440-9252-57C702FB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F6805E-356F-7531-B4E7-C26D49BDD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646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D6260-B697-8208-057A-50E7B848C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70FB76-698F-368E-049A-03CEEE811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8892F7-B9EF-6434-71BB-6F8DBC068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6A679F-D3B2-CFF6-C9B4-4411C59C4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C2C782-767F-6445-90AC-D3017E60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996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228370-53A1-97BA-50BA-0C975B5E9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4B879E-5078-8EA7-43C0-AA80F36E30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A6E9A8-9FA4-81E3-7FBB-A2DEAC429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EE9D2-43D6-0097-00F7-2A6B7A0F0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A1C4B-5D1A-29E8-C742-6C9DCEF64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C9E683-A094-B0EC-E269-FF34C9675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9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C752AC-061A-03BF-0759-9DB7DFA4A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918D12-CBB0-B82D-585B-C512414CB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CD5D0E3-29A6-8147-04C8-C37BC37FC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ACFCACC-E539-70D7-F693-C79E5011CB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644022-2A9B-34F1-3C0D-D924932246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271435-EC35-DA2A-2A3C-E3B1DC13E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FD0E7-8B7D-1EB1-6525-BDC4FC409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52D95D2-F4A0-9566-9E23-A0914AF14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244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13B50-F41C-055E-7753-90B8AAD7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C0C124C-7DB9-AC5A-A05A-B59C89AB6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CE8FC2D-C739-60D0-0D56-495FF7D27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E83C16-291E-C4C4-023A-D2E043AB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229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5FAC78-C7D3-7700-581C-5367F6EAF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73C4237-F5D1-064B-28A8-4D0F69BA1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4ACCFC-DCD5-4006-663E-44E5C53C3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05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CD66A-8ADF-EDCE-E73C-4C0EEF6F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E8DC89-B1B9-D189-5C86-CD7C65B22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65D82C-C650-D9A5-056C-2E05C0859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F544FF-F0E0-DDF1-4D5B-871A1E012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BA1657-F689-99AF-3FF3-FA2CCF22D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074284-DCE6-15F8-CC81-932500654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170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F1EB1-6FA4-B8DB-4DC2-972DC24C4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45A07F8-9D06-9487-BF11-D7E0EA50E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D33063-5113-E33A-C294-4B4C39293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FDF83E-7AFE-E43F-9740-E9237685F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D823AA-36AD-A891-0721-8BDF46BD5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BCF64F-1EF9-E056-4739-1CD9A9F83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43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BA686C-8E21-EBE8-6450-E216A9EAF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0C17E1-0EA8-0DCE-0BF2-0C121C143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5A6092-E918-AFA3-DD6B-2CDF02340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2C9047-F9C6-5356-FA90-D040AE4D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A0CC4D-7CF7-551C-9322-DB20906DF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52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D82A4C-4EB7-EFD0-9253-47B7CFF41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113503-9800-3366-0F76-361F7C5B9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E1CC76-0348-7EC2-C0AC-0D5F419FD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70CD05-1CAC-FF30-8C77-9902A3BCF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21B45E-CF7A-DBB3-690F-D6241AAD1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15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D2DD7F-6ACD-B34E-DCB0-5CD151751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D450D0-B58B-16E8-2EEB-824D749C4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55E583-86C4-6012-D901-62E73C5DE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0AD959-9FEA-43E2-BE6D-32E69FBD47D7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E33FB0-2C72-6359-703E-2F1C7C73F9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D1E568-C0BC-1AC4-C689-571C0100B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37B2A7-9F58-4912-B3F8-1422B25A06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595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rbit line">
            <a:extLst>
              <a:ext uri="{FF2B5EF4-FFF2-40B4-BE49-F238E27FC236}">
                <a16:creationId xmlns:a16="http://schemas.microsoft.com/office/drawing/2014/main" id="{6060F6DF-6543-9830-14BF-AE26BF6CE1ED}"/>
              </a:ext>
            </a:extLst>
          </p:cNvPr>
          <p:cNvSpPr/>
          <p:nvPr/>
        </p:nvSpPr>
        <p:spPr>
          <a:xfrm rot="-960000">
            <a:off x="6159500" y="1752600"/>
            <a:ext cx="6350000" cy="2336800"/>
          </a:xfrm>
          <a:prstGeom prst="ellipse">
            <a:avLst/>
          </a:prstGeom>
          <a:noFill/>
          <a:ln w="9525" cap="flat" cmpd="sng" algn="ctr">
            <a:solidFill>
              <a:srgbClr val="3A4A7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Orbit line">
            <a:extLst>
              <a:ext uri="{FF2B5EF4-FFF2-40B4-BE49-F238E27FC236}">
                <a16:creationId xmlns:a16="http://schemas.microsoft.com/office/drawing/2014/main" id="{C31899CC-08E1-AFEF-5A3B-76779C131590}"/>
              </a:ext>
            </a:extLst>
          </p:cNvPr>
          <p:cNvSpPr/>
          <p:nvPr/>
        </p:nvSpPr>
        <p:spPr>
          <a:xfrm rot="-960000">
            <a:off x="6731000" y="2032000"/>
            <a:ext cx="5207000" cy="1778000"/>
          </a:xfrm>
          <a:prstGeom prst="ellipse">
            <a:avLst/>
          </a:prstGeom>
          <a:noFill/>
          <a:ln w="6350" cap="flat" cmpd="sng" algn="ctr">
            <a:solidFill>
              <a:srgbClr val="3A4A7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Blue Marble" descr="Земля из космоса («Голубой шарик»). Фотография экипажа «Аполлона-17», 7 декабря 1972. NASA">
            <a:extLst>
              <a:ext uri="{FF2B5EF4-FFF2-40B4-BE49-F238E27FC236}">
                <a16:creationId xmlns:a16="http://schemas.microsoft.com/office/drawing/2014/main" id="{D95F71D1-A517-0305-9963-ED6FD650947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143000"/>
            <a:ext cx="3429000" cy="3429000"/>
          </a:xfrm>
          <a:prstGeom prst="ellipse">
            <a:avLst/>
          </a:prstGeom>
          <a:ln w="15875">
            <a:solidFill>
              <a:srgbClr val="6F84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Blue Marble ring">
            <a:extLst>
              <a:ext uri="{FF2B5EF4-FFF2-40B4-BE49-F238E27FC236}">
                <a16:creationId xmlns:a16="http://schemas.microsoft.com/office/drawing/2014/main" id="{706B5428-15AF-9B89-AF46-5D23EA5E9B89}"/>
              </a:ext>
            </a:extLst>
          </p:cNvPr>
          <p:cNvSpPr/>
          <p:nvPr/>
        </p:nvSpPr>
        <p:spPr>
          <a:xfrm>
            <a:off x="7569200" y="1092200"/>
            <a:ext cx="3530600" cy="3530600"/>
          </a:xfrm>
          <a:prstGeom prst="ellipse">
            <a:avLst/>
          </a:prstGeom>
          <a:noFill/>
          <a:ln w="9525" cap="flat" cmpd="sng" algn="ctr">
            <a:solidFill>
              <a:srgbClr val="6F84B8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Sputnik" descr="Копия первого искусственного спутника Земли (1957) в Национальном музее авиации и космонавтики, Вашингтон">
            <a:extLst>
              <a:ext uri="{FF2B5EF4-FFF2-40B4-BE49-F238E27FC236}">
                <a16:creationId xmlns:a16="http://schemas.microsoft.com/office/drawing/2014/main" id="{7B1C8029-5B34-8AB7-501E-8D75135BCD9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4470400"/>
            <a:ext cx="2413000" cy="1625600"/>
          </a:xfrm>
          <a:prstGeom prst="roundRect">
            <a:avLst>
              <a:gd name="adj" fmla="val 4000"/>
            </a:avLst>
          </a:prstGeom>
          <a:ln w="12700">
            <a:solidFill>
              <a:srgbClr val="6F84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1" name="Pop art exhibition" descr="Выставка американского поп-арта в музее Стеделейк, Амстердам, 1964. Фото Национального архива Нидерландов">
            <a:extLst>
              <a:ext uri="{FF2B5EF4-FFF2-40B4-BE49-F238E27FC236}">
                <a16:creationId xmlns:a16="http://schemas.microsoft.com/office/drawing/2014/main" id="{14E74649-ABA5-3D5B-9FC9-FE36C4FA3B6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4902200"/>
            <a:ext cx="2489200" cy="1574800"/>
          </a:xfrm>
          <a:prstGeom prst="roundRect">
            <a:avLst>
              <a:gd name="adj" fmla="val 4000"/>
            </a:avLst>
          </a:prstGeom>
          <a:ln w="12700">
            <a:solidFill>
              <a:srgbClr val="6F84B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Cover title">
            <a:extLst>
              <a:ext uri="{FF2B5EF4-FFF2-40B4-BE49-F238E27FC236}">
                <a16:creationId xmlns:a16="http://schemas.microsoft.com/office/drawing/2014/main" id="{26BA7B10-3FBD-D42F-8956-1A7F019D723A}"/>
              </a:ext>
            </a:extLst>
          </p:cNvPr>
          <p:cNvSpPr txBox="1"/>
          <p:nvPr/>
        </p:nvSpPr>
        <p:spPr>
          <a:xfrm>
            <a:off x="609600" y="685800"/>
            <a:ext cx="59690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000" dirty="0">
                <a:solidFill>
                  <a:srgbClr val="7FD3C7"/>
                </a:solidFill>
                <a:latin typeface="Bahnschrift SemiBold" panose="020B0502040204020203" pitchFamily="34" charset="0"/>
              </a:rPr>
              <a:t>Наука и культура</a:t>
            </a:r>
            <a:r>
              <a:rPr lang="ru-RU" sz="4000" dirty="0">
                <a:solidFill>
                  <a:srgbClr val="FFFFFF"/>
                </a:solidFill>
                <a:latin typeface="Bahnschrift SemiBold" panose="020B0502040204020203" pitchFamily="34" charset="0"/>
              </a:rPr>
              <a:t> второй половины XX — начала XXI в.</a:t>
            </a:r>
          </a:p>
        </p:txBody>
      </p:sp>
      <p:sp>
        <p:nvSpPr>
          <p:cNvPr id="13" name="Title bar">
            <a:extLst>
              <a:ext uri="{FF2B5EF4-FFF2-40B4-BE49-F238E27FC236}">
                <a16:creationId xmlns:a16="http://schemas.microsoft.com/office/drawing/2014/main" id="{37D4E1FB-D6E1-399D-504B-6FA2D37E51D4}"/>
              </a:ext>
            </a:extLst>
          </p:cNvPr>
          <p:cNvSpPr/>
          <p:nvPr/>
        </p:nvSpPr>
        <p:spPr>
          <a:xfrm>
            <a:off x="635000" y="2692400"/>
            <a:ext cx="584200" cy="50800"/>
          </a:xfrm>
          <a:prstGeom prst="rect">
            <a:avLst/>
          </a:prstGeom>
          <a:solidFill>
            <a:srgbClr val="7FD3C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itle bar">
            <a:extLst>
              <a:ext uri="{FF2B5EF4-FFF2-40B4-BE49-F238E27FC236}">
                <a16:creationId xmlns:a16="http://schemas.microsoft.com/office/drawing/2014/main" id="{35936669-7D9A-76F5-8651-BACD27140141}"/>
              </a:ext>
            </a:extLst>
          </p:cNvPr>
          <p:cNvSpPr/>
          <p:nvPr/>
        </p:nvSpPr>
        <p:spPr>
          <a:xfrm>
            <a:off x="1270000" y="2692400"/>
            <a:ext cx="279400" cy="50800"/>
          </a:xfrm>
          <a:prstGeom prst="rect">
            <a:avLst/>
          </a:prstGeom>
          <a:solidFill>
            <a:srgbClr val="F2B70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itle bar">
            <a:extLst>
              <a:ext uri="{FF2B5EF4-FFF2-40B4-BE49-F238E27FC236}">
                <a16:creationId xmlns:a16="http://schemas.microsoft.com/office/drawing/2014/main" id="{3B33206C-FABD-4E32-6DBD-C7D61C7981D4}"/>
              </a:ext>
            </a:extLst>
          </p:cNvPr>
          <p:cNvSpPr/>
          <p:nvPr/>
        </p:nvSpPr>
        <p:spPr>
          <a:xfrm>
            <a:off x="1600200" y="2692400"/>
            <a:ext cx="279400" cy="50800"/>
          </a:xfrm>
          <a:prstGeom prst="rect">
            <a:avLst/>
          </a:prstGeom>
          <a:solidFill>
            <a:srgbClr val="EE6E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over text">
            <a:extLst>
              <a:ext uri="{FF2B5EF4-FFF2-40B4-BE49-F238E27FC236}">
                <a16:creationId xmlns:a16="http://schemas.microsoft.com/office/drawing/2014/main" id="{B4D2ED31-4404-2D89-2BD5-ED145892ACA2}"/>
              </a:ext>
            </a:extLst>
          </p:cNvPr>
          <p:cNvSpPr txBox="1"/>
          <p:nvPr/>
        </p:nvSpPr>
        <p:spPr>
          <a:xfrm>
            <a:off x="609600" y="2946400"/>
            <a:ext cx="5588000" cy="279114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1900" dirty="0">
                <a:solidFill>
                  <a:srgbClr val="D9DEEA"/>
                </a:solidFill>
                <a:latin typeface="Segoe UI" panose="020B0502040204020203" pitchFamily="34" charset="0"/>
              </a:rPr>
              <a:t>Вторая половина XX — начало XXI века — это эпоха стремительного прогресса в науке и культуре. Научные открытия и технические изобретения перевернули мир, а искусство и литература отразили новые реалии и вызовы времени. В этом периоде произошли радикальные изменения в нашей жизни, повлиявшие на всё: от медицины до образа жизни.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83AE0BBC-A6DB-6CB2-E263-4B8A0D22B62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AA6C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AA6C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479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9D9A88C-3707-70EE-4DC2-031F6033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78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1D4E89"/>
                </a:solidFill>
                <a:latin typeface="Bahnschrift SemiBold" panose="020B0502040204020203" pitchFamily="34" charset="0"/>
              </a:rPr>
              <a:t>Основные направления развития науки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76344449-F488-E29C-291A-26E55B6AFBEB}"/>
              </a:ext>
            </a:extLst>
          </p:cNvPr>
          <p:cNvSpPr/>
          <p:nvPr/>
        </p:nvSpPr>
        <p:spPr>
          <a:xfrm>
            <a:off x="609600" y="784352"/>
            <a:ext cx="584200" cy="50800"/>
          </a:xfrm>
          <a:prstGeom prst="rect">
            <a:avLst/>
          </a:prstGeom>
          <a:solidFill>
            <a:srgbClr val="1D4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1336D383-51DB-9886-A60F-39FD2795E322}"/>
              </a:ext>
            </a:extLst>
          </p:cNvPr>
          <p:cNvCxnSpPr/>
          <p:nvPr/>
        </p:nvCxnSpPr>
        <p:spPr>
          <a:xfrm>
            <a:off x="1270000" y="809752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 tick">
            <a:extLst>
              <a:ext uri="{FF2B5EF4-FFF2-40B4-BE49-F238E27FC236}">
                <a16:creationId xmlns:a16="http://schemas.microsoft.com/office/drawing/2014/main" id="{2FED7BF9-2571-5FBA-EF45-F85CC193DA4C}"/>
              </a:ext>
            </a:extLst>
          </p:cNvPr>
          <p:cNvCxnSpPr/>
          <p:nvPr/>
        </p:nvCxnSpPr>
        <p:spPr>
          <a:xfrm>
            <a:off x="3911600" y="758952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B1DCBB58-EA07-F1F3-B940-2070C5C5575B}"/>
              </a:ext>
            </a:extLst>
          </p:cNvPr>
          <p:cNvSpPr txBox="1"/>
          <p:nvPr/>
        </p:nvSpPr>
        <p:spPr>
          <a:xfrm>
            <a:off x="609600" y="965200"/>
            <a:ext cx="10972800" cy="14069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Вторая половина XX века ознаменовалась </a:t>
            </a:r>
            <a:r>
              <a:rPr lang="ru-RU" b="1" dirty="0">
                <a:solidFill>
                  <a:srgbClr val="1D4E89"/>
                </a:solidFill>
                <a:latin typeface="Segoe UI" panose="020B0502040204020203" pitchFamily="34" charset="0"/>
              </a:rPr>
              <a:t>взрывным ростом научных исследований,</a:t>
            </a: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 затронувших практически все области знания. Основными направлениями развития стали генная инженерия, микроэлектроника, химия, компьютерные технологии, биология и медицина, ядерная энергия, а также освоение космоса. Эти достижения не только расширили границы человеческих возможностей, но и повлияли на саму суть нашего бытия.</a:t>
            </a:r>
          </a:p>
        </p:txBody>
      </p:sp>
      <p:sp>
        <p:nvSpPr>
          <p:cNvPr id="7" name="Field 1 card">
            <a:extLst>
              <a:ext uri="{FF2B5EF4-FFF2-40B4-BE49-F238E27FC236}">
                <a16:creationId xmlns:a16="http://schemas.microsoft.com/office/drawing/2014/main" id="{BE355471-AD67-0644-4C7A-B0678C9786AA}"/>
              </a:ext>
            </a:extLst>
          </p:cNvPr>
          <p:cNvSpPr/>
          <p:nvPr/>
        </p:nvSpPr>
        <p:spPr>
          <a:xfrm>
            <a:off x="609600" y="2499170"/>
            <a:ext cx="5410200" cy="1596263"/>
          </a:xfrm>
          <a:prstGeom prst="roundRect">
            <a:avLst>
              <a:gd name="adj" fmla="val 6000"/>
            </a:avLst>
          </a:prstGeom>
          <a:solidFill>
            <a:srgbClr val="DDF1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Field 1 picture" descr="Двойная спираль ДНК: научная визуализация Национального института исследования генома человека (NHGRI, США)">
            <a:extLst>
              <a:ext uri="{FF2B5EF4-FFF2-40B4-BE49-F238E27FC236}">
                <a16:creationId xmlns:a16="http://schemas.microsoft.com/office/drawing/2014/main" id="{13D02271-6E51-3897-E945-4E719731B29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90901"/>
            <a:ext cx="812800" cy="812800"/>
          </a:xfrm>
          <a:prstGeom prst="ellipse">
            <a:avLst/>
          </a:prstGeom>
          <a:ln w="15875">
            <a:solidFill>
              <a:srgbClr val="0E857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Field 1 picture ring">
            <a:extLst>
              <a:ext uri="{FF2B5EF4-FFF2-40B4-BE49-F238E27FC236}">
                <a16:creationId xmlns:a16="http://schemas.microsoft.com/office/drawing/2014/main" id="{248A957B-D757-992F-6C8E-5C4DF7BA2D6B}"/>
              </a:ext>
            </a:extLst>
          </p:cNvPr>
          <p:cNvSpPr/>
          <p:nvPr/>
        </p:nvSpPr>
        <p:spPr>
          <a:xfrm>
            <a:off x="711200" y="2840101"/>
            <a:ext cx="914400" cy="914400"/>
          </a:xfrm>
          <a:prstGeom prst="ellipse">
            <a:avLst/>
          </a:prstGeom>
          <a:noFill/>
          <a:ln w="9525" cap="flat" cmpd="sng" algn="ctr">
            <a:solidFill>
              <a:srgbClr val="0E8578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ield 1 num disc">
            <a:extLst>
              <a:ext uri="{FF2B5EF4-FFF2-40B4-BE49-F238E27FC236}">
                <a16:creationId xmlns:a16="http://schemas.microsoft.com/office/drawing/2014/main" id="{716D7630-DF90-B8DD-5C0B-A7584E850B0B}"/>
              </a:ext>
            </a:extLst>
          </p:cNvPr>
          <p:cNvSpPr/>
          <p:nvPr/>
        </p:nvSpPr>
        <p:spPr>
          <a:xfrm>
            <a:off x="1714500" y="2613470"/>
            <a:ext cx="330200" cy="330200"/>
          </a:xfrm>
          <a:prstGeom prst="ellipse">
            <a:avLst/>
          </a:prstGeom>
          <a:solidFill>
            <a:srgbClr val="0E85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ield 1 num">
            <a:extLst>
              <a:ext uri="{FF2B5EF4-FFF2-40B4-BE49-F238E27FC236}">
                <a16:creationId xmlns:a16="http://schemas.microsoft.com/office/drawing/2014/main" id="{23C2E93C-8602-44ED-93C6-C8E70F1DD49F}"/>
              </a:ext>
            </a:extLst>
          </p:cNvPr>
          <p:cNvSpPr txBox="1"/>
          <p:nvPr/>
        </p:nvSpPr>
        <p:spPr>
          <a:xfrm>
            <a:off x="1714500" y="2613470"/>
            <a:ext cx="3302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430" dirty="0">
                <a:solidFill>
                  <a:srgbClr val="FFFFFF"/>
                </a:solidFill>
                <a:latin typeface="Bahnschrift SemiBold" panose="020B0502040204020203" pitchFamily="34" charset="0"/>
              </a:rPr>
              <a:t>1</a:t>
            </a:r>
          </a:p>
        </p:txBody>
      </p:sp>
      <p:sp>
        <p:nvSpPr>
          <p:cNvPr id="13" name="Field 1 head">
            <a:extLst>
              <a:ext uri="{FF2B5EF4-FFF2-40B4-BE49-F238E27FC236}">
                <a16:creationId xmlns:a16="http://schemas.microsoft.com/office/drawing/2014/main" id="{10FB06A7-DE84-FDD1-1E37-7870A7E97538}"/>
              </a:ext>
            </a:extLst>
          </p:cNvPr>
          <p:cNvSpPr txBox="1"/>
          <p:nvPr/>
        </p:nvSpPr>
        <p:spPr>
          <a:xfrm>
            <a:off x="2133600" y="2613470"/>
            <a:ext cx="38100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0E8578"/>
                </a:solidFill>
                <a:latin typeface="Bahnschrift SemiBold" panose="020B0502040204020203" pitchFamily="34" charset="0"/>
              </a:rPr>
              <a:t>Генная инженерия</a:t>
            </a:r>
          </a:p>
        </p:txBody>
      </p:sp>
      <p:sp>
        <p:nvSpPr>
          <p:cNvPr id="14" name="Field 1 text">
            <a:extLst>
              <a:ext uri="{FF2B5EF4-FFF2-40B4-BE49-F238E27FC236}">
                <a16:creationId xmlns:a16="http://schemas.microsoft.com/office/drawing/2014/main" id="{1A3D07E3-1FE6-89DE-A9D6-7FDEE5109386}"/>
              </a:ext>
            </a:extLst>
          </p:cNvPr>
          <p:cNvSpPr txBox="1"/>
          <p:nvPr/>
        </p:nvSpPr>
        <p:spPr>
          <a:xfrm>
            <a:off x="1727200" y="2966530"/>
            <a:ext cx="4165600" cy="104000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Революция в биологии, позволяющая модифицировать гены, лечить наследственные заболевания и разрабатывать новые виды лекарств.</a:t>
            </a:r>
          </a:p>
        </p:txBody>
      </p:sp>
      <p:sp>
        <p:nvSpPr>
          <p:cNvPr id="15" name="Field 2 card">
            <a:extLst>
              <a:ext uri="{FF2B5EF4-FFF2-40B4-BE49-F238E27FC236}">
                <a16:creationId xmlns:a16="http://schemas.microsoft.com/office/drawing/2014/main" id="{A0BE3AA8-910D-90DC-5E10-A8F49DB31E66}"/>
              </a:ext>
            </a:extLst>
          </p:cNvPr>
          <p:cNvSpPr/>
          <p:nvPr/>
        </p:nvSpPr>
        <p:spPr>
          <a:xfrm>
            <a:off x="6172200" y="2499170"/>
            <a:ext cx="5410200" cy="1596263"/>
          </a:xfrm>
          <a:prstGeom prst="roundRect">
            <a:avLst>
              <a:gd name="adj" fmla="val 6000"/>
            </a:avLst>
          </a:prstGeom>
          <a:solidFill>
            <a:srgbClr val="E0EBF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Field 2 picture" descr="Микропроцессор Intel 4004 (1971) — первый серийный однокристальный микропроцессор">
            <a:extLst>
              <a:ext uri="{FF2B5EF4-FFF2-40B4-BE49-F238E27FC236}">
                <a16:creationId xmlns:a16="http://schemas.microsoft.com/office/drawing/2014/main" id="{4779BD5A-AB08-8E4E-7CF1-BA8977762FC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890901"/>
            <a:ext cx="812800" cy="812800"/>
          </a:xfrm>
          <a:prstGeom prst="ellipse">
            <a:avLst/>
          </a:prstGeom>
          <a:ln w="15875">
            <a:solidFill>
              <a:srgbClr val="1F66C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Field 2 picture ring">
            <a:extLst>
              <a:ext uri="{FF2B5EF4-FFF2-40B4-BE49-F238E27FC236}">
                <a16:creationId xmlns:a16="http://schemas.microsoft.com/office/drawing/2014/main" id="{0E83F46C-7DE3-7B52-79D0-1D4B06D3226F}"/>
              </a:ext>
            </a:extLst>
          </p:cNvPr>
          <p:cNvSpPr/>
          <p:nvPr/>
        </p:nvSpPr>
        <p:spPr>
          <a:xfrm>
            <a:off x="6273800" y="2840101"/>
            <a:ext cx="914400" cy="914400"/>
          </a:xfrm>
          <a:prstGeom prst="ellipse">
            <a:avLst/>
          </a:prstGeom>
          <a:noFill/>
          <a:ln w="9525" cap="flat" cmpd="sng" algn="ctr">
            <a:solidFill>
              <a:srgbClr val="1F66C9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Field 2 num disc">
            <a:extLst>
              <a:ext uri="{FF2B5EF4-FFF2-40B4-BE49-F238E27FC236}">
                <a16:creationId xmlns:a16="http://schemas.microsoft.com/office/drawing/2014/main" id="{83EDACE1-A84E-9A54-C60A-7E93DE7A013A}"/>
              </a:ext>
            </a:extLst>
          </p:cNvPr>
          <p:cNvSpPr/>
          <p:nvPr/>
        </p:nvSpPr>
        <p:spPr>
          <a:xfrm>
            <a:off x="7277100" y="2613470"/>
            <a:ext cx="330200" cy="330200"/>
          </a:xfrm>
          <a:prstGeom prst="ellipse">
            <a:avLst/>
          </a:prstGeom>
          <a:solidFill>
            <a:srgbClr val="1F66C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Field 2 num">
            <a:extLst>
              <a:ext uri="{FF2B5EF4-FFF2-40B4-BE49-F238E27FC236}">
                <a16:creationId xmlns:a16="http://schemas.microsoft.com/office/drawing/2014/main" id="{9D83BA64-6459-0F2C-0D63-4CCA001AD7C6}"/>
              </a:ext>
            </a:extLst>
          </p:cNvPr>
          <p:cNvSpPr txBox="1"/>
          <p:nvPr/>
        </p:nvSpPr>
        <p:spPr>
          <a:xfrm>
            <a:off x="7277100" y="2613470"/>
            <a:ext cx="3302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430" dirty="0">
                <a:solidFill>
                  <a:srgbClr val="FFFFFF"/>
                </a:solidFill>
                <a:latin typeface="Bahnschrift SemiBold" panose="020B0502040204020203" pitchFamily="34" charset="0"/>
              </a:rPr>
              <a:t>2</a:t>
            </a:r>
          </a:p>
        </p:txBody>
      </p:sp>
      <p:sp>
        <p:nvSpPr>
          <p:cNvPr id="21" name="Field 2 head">
            <a:extLst>
              <a:ext uri="{FF2B5EF4-FFF2-40B4-BE49-F238E27FC236}">
                <a16:creationId xmlns:a16="http://schemas.microsoft.com/office/drawing/2014/main" id="{5D2336C2-508D-2A8F-D5D0-F4156F002E54}"/>
              </a:ext>
            </a:extLst>
          </p:cNvPr>
          <p:cNvSpPr txBox="1"/>
          <p:nvPr/>
        </p:nvSpPr>
        <p:spPr>
          <a:xfrm>
            <a:off x="7696200" y="2613470"/>
            <a:ext cx="38100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1F66C9"/>
                </a:solidFill>
                <a:latin typeface="Bahnschrift SemiBold" panose="020B0502040204020203" pitchFamily="34" charset="0"/>
              </a:rPr>
              <a:t>Микроэлектронные технологии</a:t>
            </a:r>
          </a:p>
        </p:txBody>
      </p:sp>
      <p:sp>
        <p:nvSpPr>
          <p:cNvPr id="22" name="Field 2 text">
            <a:extLst>
              <a:ext uri="{FF2B5EF4-FFF2-40B4-BE49-F238E27FC236}">
                <a16:creationId xmlns:a16="http://schemas.microsoft.com/office/drawing/2014/main" id="{3FC8942C-5BB6-0EBA-1C6F-856F60B9C5DD}"/>
              </a:ext>
            </a:extLst>
          </p:cNvPr>
          <p:cNvSpPr txBox="1"/>
          <p:nvPr/>
        </p:nvSpPr>
        <p:spPr>
          <a:xfrm>
            <a:off x="7289800" y="2966530"/>
            <a:ext cx="4165600" cy="77571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Развитие микропроцессоров, компьютеров и интернета, изменившее коммуникацию, работу и развлечения.</a:t>
            </a:r>
          </a:p>
        </p:txBody>
      </p:sp>
      <p:sp>
        <p:nvSpPr>
          <p:cNvPr id="23" name="Field 3 card">
            <a:extLst>
              <a:ext uri="{FF2B5EF4-FFF2-40B4-BE49-F238E27FC236}">
                <a16:creationId xmlns:a16="http://schemas.microsoft.com/office/drawing/2014/main" id="{1D8FC403-86E9-76A1-DEC6-771BC0BE2B2D}"/>
              </a:ext>
            </a:extLst>
          </p:cNvPr>
          <p:cNvSpPr/>
          <p:nvPr/>
        </p:nvSpPr>
        <p:spPr>
          <a:xfrm>
            <a:off x="609600" y="4197033"/>
            <a:ext cx="5410200" cy="2150110"/>
          </a:xfrm>
          <a:prstGeom prst="roundRect">
            <a:avLst>
              <a:gd name="adj" fmla="val 6000"/>
            </a:avLst>
          </a:prstGeom>
          <a:solidFill>
            <a:srgbClr val="EEE4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Field 3 picture" descr="Компьютерная модель белка миоглобина по данным Банка белковых структур (PDB)">
            <a:extLst>
              <a:ext uri="{FF2B5EF4-FFF2-40B4-BE49-F238E27FC236}">
                <a16:creationId xmlns:a16="http://schemas.microsoft.com/office/drawing/2014/main" id="{F29E24C5-034F-A8DD-7778-191F0BDB09D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865688"/>
            <a:ext cx="812800" cy="812800"/>
          </a:xfrm>
          <a:prstGeom prst="ellipse">
            <a:avLst/>
          </a:prstGeom>
          <a:ln w="15875">
            <a:solidFill>
              <a:srgbClr val="7A3FA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6" name="Field 3 picture ring">
            <a:extLst>
              <a:ext uri="{FF2B5EF4-FFF2-40B4-BE49-F238E27FC236}">
                <a16:creationId xmlns:a16="http://schemas.microsoft.com/office/drawing/2014/main" id="{AE8448E1-BECD-8120-686F-845D8A62F2B2}"/>
              </a:ext>
            </a:extLst>
          </p:cNvPr>
          <p:cNvSpPr/>
          <p:nvPr/>
        </p:nvSpPr>
        <p:spPr>
          <a:xfrm>
            <a:off x="711200" y="4814888"/>
            <a:ext cx="914400" cy="914400"/>
          </a:xfrm>
          <a:prstGeom prst="ellipse">
            <a:avLst/>
          </a:prstGeom>
          <a:noFill/>
          <a:ln w="9525" cap="flat" cmpd="sng" algn="ctr">
            <a:solidFill>
              <a:srgbClr val="7A3FA0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Field 3 num disc">
            <a:extLst>
              <a:ext uri="{FF2B5EF4-FFF2-40B4-BE49-F238E27FC236}">
                <a16:creationId xmlns:a16="http://schemas.microsoft.com/office/drawing/2014/main" id="{F339367F-D56E-9476-72B8-FAF177E5F27E}"/>
              </a:ext>
            </a:extLst>
          </p:cNvPr>
          <p:cNvSpPr/>
          <p:nvPr/>
        </p:nvSpPr>
        <p:spPr>
          <a:xfrm>
            <a:off x="1714500" y="4311333"/>
            <a:ext cx="330200" cy="330200"/>
          </a:xfrm>
          <a:prstGeom prst="ellipse">
            <a:avLst/>
          </a:prstGeom>
          <a:solidFill>
            <a:srgbClr val="7A3FA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Field 3 num">
            <a:extLst>
              <a:ext uri="{FF2B5EF4-FFF2-40B4-BE49-F238E27FC236}">
                <a16:creationId xmlns:a16="http://schemas.microsoft.com/office/drawing/2014/main" id="{46E2B038-DE0B-3FE3-8BEC-9F53B9FC983A}"/>
              </a:ext>
            </a:extLst>
          </p:cNvPr>
          <p:cNvSpPr txBox="1"/>
          <p:nvPr/>
        </p:nvSpPr>
        <p:spPr>
          <a:xfrm>
            <a:off x="1714500" y="4311333"/>
            <a:ext cx="3302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430" dirty="0">
                <a:solidFill>
                  <a:srgbClr val="FFFFFF"/>
                </a:solidFill>
                <a:latin typeface="Bahnschrift SemiBold" panose="020B0502040204020203" pitchFamily="34" charset="0"/>
              </a:rPr>
              <a:t>3</a:t>
            </a:r>
          </a:p>
        </p:txBody>
      </p:sp>
      <p:sp>
        <p:nvSpPr>
          <p:cNvPr id="29" name="Field 3 head">
            <a:extLst>
              <a:ext uri="{FF2B5EF4-FFF2-40B4-BE49-F238E27FC236}">
                <a16:creationId xmlns:a16="http://schemas.microsoft.com/office/drawing/2014/main" id="{C788F9E3-F747-E51B-44B7-5F1979512285}"/>
              </a:ext>
            </a:extLst>
          </p:cNvPr>
          <p:cNvSpPr txBox="1"/>
          <p:nvPr/>
        </p:nvSpPr>
        <p:spPr>
          <a:xfrm>
            <a:off x="2133600" y="4311333"/>
            <a:ext cx="3810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7A3FA0"/>
                </a:solidFill>
                <a:latin typeface="Bahnschrift SemiBold" panose="020B0502040204020203" pitchFamily="34" charset="0"/>
              </a:rPr>
              <a:t>Химия и компьютерные технологии</a:t>
            </a:r>
          </a:p>
        </p:txBody>
      </p:sp>
      <p:sp>
        <p:nvSpPr>
          <p:cNvPr id="30" name="Field 3 text">
            <a:extLst>
              <a:ext uri="{FF2B5EF4-FFF2-40B4-BE49-F238E27FC236}">
                <a16:creationId xmlns:a16="http://schemas.microsoft.com/office/drawing/2014/main" id="{4612181B-DB69-8067-215B-99E3026FB597}"/>
              </a:ext>
            </a:extLst>
          </p:cNvPr>
          <p:cNvSpPr txBox="1"/>
          <p:nvPr/>
        </p:nvSpPr>
        <p:spPr>
          <a:xfrm>
            <a:off x="1727200" y="4953953"/>
            <a:ext cx="4165600" cy="104000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Новые материалы, синтетические вещества и компьютерные моделирование, повлиявшие на все сферы жизни.</a:t>
            </a:r>
          </a:p>
        </p:txBody>
      </p:sp>
      <p:sp>
        <p:nvSpPr>
          <p:cNvPr id="31" name="Field 4 card">
            <a:extLst>
              <a:ext uri="{FF2B5EF4-FFF2-40B4-BE49-F238E27FC236}">
                <a16:creationId xmlns:a16="http://schemas.microsoft.com/office/drawing/2014/main" id="{8C7B16C1-BB68-5DC9-26BB-FDF18C132FFC}"/>
              </a:ext>
            </a:extLst>
          </p:cNvPr>
          <p:cNvSpPr/>
          <p:nvPr/>
        </p:nvSpPr>
        <p:spPr>
          <a:xfrm>
            <a:off x="6172200" y="4197033"/>
            <a:ext cx="5410200" cy="2150110"/>
          </a:xfrm>
          <a:prstGeom prst="roundRect">
            <a:avLst>
              <a:gd name="adj" fmla="val 6000"/>
            </a:avLst>
          </a:prstGeom>
          <a:solidFill>
            <a:srgbClr val="FBE5E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Field 4 picture" descr="Овечка Долли — первое млекопитающее, клонированное из соматической клетки (1996). Национальный музей Шотландии">
            <a:extLst>
              <a:ext uri="{FF2B5EF4-FFF2-40B4-BE49-F238E27FC236}">
                <a16:creationId xmlns:a16="http://schemas.microsoft.com/office/drawing/2014/main" id="{C233D012-BEFA-949B-1362-5CF79D612FF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865688"/>
            <a:ext cx="812800" cy="812800"/>
          </a:xfrm>
          <a:prstGeom prst="ellipse">
            <a:avLst/>
          </a:prstGeom>
          <a:ln w="15875">
            <a:solidFill>
              <a:srgbClr val="CF443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4" name="Field 4 picture ring">
            <a:extLst>
              <a:ext uri="{FF2B5EF4-FFF2-40B4-BE49-F238E27FC236}">
                <a16:creationId xmlns:a16="http://schemas.microsoft.com/office/drawing/2014/main" id="{919FB1EC-38FE-40CA-33A2-65A1D7E60477}"/>
              </a:ext>
            </a:extLst>
          </p:cNvPr>
          <p:cNvSpPr/>
          <p:nvPr/>
        </p:nvSpPr>
        <p:spPr>
          <a:xfrm>
            <a:off x="6273800" y="4814888"/>
            <a:ext cx="914400" cy="914400"/>
          </a:xfrm>
          <a:prstGeom prst="ellipse">
            <a:avLst/>
          </a:prstGeom>
          <a:noFill/>
          <a:ln w="9525" cap="flat" cmpd="sng" algn="ctr">
            <a:solidFill>
              <a:srgbClr val="CF443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Field 4 num disc">
            <a:extLst>
              <a:ext uri="{FF2B5EF4-FFF2-40B4-BE49-F238E27FC236}">
                <a16:creationId xmlns:a16="http://schemas.microsoft.com/office/drawing/2014/main" id="{0A1D21E3-B566-80B6-2638-99E7C8A8545B}"/>
              </a:ext>
            </a:extLst>
          </p:cNvPr>
          <p:cNvSpPr/>
          <p:nvPr/>
        </p:nvSpPr>
        <p:spPr>
          <a:xfrm>
            <a:off x="7277100" y="4311333"/>
            <a:ext cx="330200" cy="330200"/>
          </a:xfrm>
          <a:prstGeom prst="ellipse">
            <a:avLst/>
          </a:prstGeom>
          <a:solidFill>
            <a:srgbClr val="CF443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Field 4 num">
            <a:extLst>
              <a:ext uri="{FF2B5EF4-FFF2-40B4-BE49-F238E27FC236}">
                <a16:creationId xmlns:a16="http://schemas.microsoft.com/office/drawing/2014/main" id="{1704D36B-01BF-02E3-2733-62A8A888525F}"/>
              </a:ext>
            </a:extLst>
          </p:cNvPr>
          <p:cNvSpPr txBox="1"/>
          <p:nvPr/>
        </p:nvSpPr>
        <p:spPr>
          <a:xfrm>
            <a:off x="7277100" y="4311333"/>
            <a:ext cx="3302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430" dirty="0">
                <a:solidFill>
                  <a:srgbClr val="FFFFFF"/>
                </a:solidFill>
                <a:latin typeface="Bahnschrift SemiBold" panose="020B0502040204020203" pitchFamily="34" charset="0"/>
              </a:rPr>
              <a:t>4</a:t>
            </a:r>
          </a:p>
        </p:txBody>
      </p:sp>
      <p:sp>
        <p:nvSpPr>
          <p:cNvPr id="37" name="Field 4 head">
            <a:extLst>
              <a:ext uri="{FF2B5EF4-FFF2-40B4-BE49-F238E27FC236}">
                <a16:creationId xmlns:a16="http://schemas.microsoft.com/office/drawing/2014/main" id="{C80F5FC7-CE74-FD00-4EA2-C9EA26924D3D}"/>
              </a:ext>
            </a:extLst>
          </p:cNvPr>
          <p:cNvSpPr txBox="1"/>
          <p:nvPr/>
        </p:nvSpPr>
        <p:spPr>
          <a:xfrm>
            <a:off x="7696200" y="4311333"/>
            <a:ext cx="3810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CF4436"/>
                </a:solidFill>
                <a:latin typeface="Bahnschrift SemiBold" panose="020B0502040204020203" pitchFamily="34" charset="0"/>
              </a:rPr>
              <a:t>Биология и медицина, клонирование</a:t>
            </a:r>
          </a:p>
        </p:txBody>
      </p:sp>
      <p:sp>
        <p:nvSpPr>
          <p:cNvPr id="38" name="Field 4 text">
            <a:extLst>
              <a:ext uri="{FF2B5EF4-FFF2-40B4-BE49-F238E27FC236}">
                <a16:creationId xmlns:a16="http://schemas.microsoft.com/office/drawing/2014/main" id="{E1DFF441-A79E-B265-4C59-152F4404D867}"/>
              </a:ext>
            </a:extLst>
          </p:cNvPr>
          <p:cNvSpPr txBox="1"/>
          <p:nvPr/>
        </p:nvSpPr>
        <p:spPr>
          <a:xfrm>
            <a:off x="7289800" y="4953953"/>
            <a:ext cx="4165600" cy="130429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Прорыв в медицине, включая трансплантацию органов, генную терапию и исследования клонирования, повышающие качество и продолжительность жизни.</a:t>
            </a:r>
          </a:p>
        </p:txBody>
      </p:sp>
      <p:sp>
        <p:nvSpPr>
          <p:cNvPr id="39" name="Signature 100ballnik.com">
            <a:extLst>
              <a:ext uri="{FF2B5EF4-FFF2-40B4-BE49-F238E27FC236}">
                <a16:creationId xmlns:a16="http://schemas.microsoft.com/office/drawing/2014/main" id="{E1883C07-0864-677B-B524-F22CF0FE946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322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01AAB2B-D6FF-78AD-0A71-9454B737E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5080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0E8578"/>
                </a:solidFill>
                <a:latin typeface="Bahnschrift SemiBold" panose="020B0502040204020203" pitchFamily="34" charset="0"/>
              </a:rPr>
              <a:t>Генная инженерия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92FCB95F-D2AF-8648-215E-F63742A3D645}"/>
              </a:ext>
            </a:extLst>
          </p:cNvPr>
          <p:cNvSpPr/>
          <p:nvPr/>
        </p:nvSpPr>
        <p:spPr>
          <a:xfrm>
            <a:off x="609600" y="914908"/>
            <a:ext cx="584200" cy="50800"/>
          </a:xfrm>
          <a:prstGeom prst="rect">
            <a:avLst/>
          </a:prstGeom>
          <a:solidFill>
            <a:srgbClr val="0E85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A486B628-7245-8D7A-7614-6C30A5DB046C}"/>
              </a:ext>
            </a:extLst>
          </p:cNvPr>
          <p:cNvCxnSpPr/>
          <p:nvPr/>
        </p:nvCxnSpPr>
        <p:spPr>
          <a:xfrm>
            <a:off x="1270000" y="940308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 tick">
            <a:extLst>
              <a:ext uri="{FF2B5EF4-FFF2-40B4-BE49-F238E27FC236}">
                <a16:creationId xmlns:a16="http://schemas.microsoft.com/office/drawing/2014/main" id="{9CEBDAA7-F484-D387-A7AA-1E3603D9F410}"/>
              </a:ext>
            </a:extLst>
          </p:cNvPr>
          <p:cNvCxnSpPr/>
          <p:nvPr/>
        </p:nvCxnSpPr>
        <p:spPr>
          <a:xfrm>
            <a:off x="3911600" y="889508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F70718E1-9222-47C8-F86D-4349E6CCA33F}"/>
              </a:ext>
            </a:extLst>
          </p:cNvPr>
          <p:cNvSpPr txBox="1"/>
          <p:nvPr/>
        </p:nvSpPr>
        <p:spPr>
          <a:xfrm>
            <a:off x="609600" y="1143000"/>
            <a:ext cx="4876800" cy="40122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Генная инженерия — это область биологии, которая позволяет </a:t>
            </a:r>
            <a:r>
              <a:rPr lang="ru-RU" b="1" dirty="0">
                <a:solidFill>
                  <a:srgbClr val="0E8578"/>
                </a:solidFill>
                <a:latin typeface="Segoe UI" panose="020B0502040204020203" pitchFamily="34" charset="0"/>
              </a:rPr>
              <a:t>изменять генетический материал живых организмов.</a:t>
            </a: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 Она открывает огромные возможности для лечения наследственных заболеваний, создания новых лекарств, разработки устойчивых к вредителям культурных растений и многих других направлений. Благодаря генной инженерии мы можем воздействовать на саму суть жизни, меняя ее по своему усмотрению. Однако эта технология порождает и этические вопросы, требующие тщательного обсуждения и регулирования.</a:t>
            </a:r>
          </a:p>
        </p:txBody>
      </p:sp>
      <p:pic>
        <p:nvPicPr>
          <p:cNvPr id="8" name="DNA" descr="Модель двойной спирали ДНК: научная визуализация Национального института исследования генома человека (NHGRI)">
            <a:extLst>
              <a:ext uri="{FF2B5EF4-FFF2-40B4-BE49-F238E27FC236}">
                <a16:creationId xmlns:a16="http://schemas.microsoft.com/office/drawing/2014/main" id="{A0352FEE-4D87-94EA-779F-A02DC604946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59400"/>
            <a:ext cx="4876800" cy="1117600"/>
          </a:xfrm>
          <a:prstGeom prst="roundRect">
            <a:avLst>
              <a:gd name="adj" fmla="val 4000"/>
            </a:avLst>
          </a:prstGeom>
          <a:ln w="12700">
            <a:solidFill>
              <a:srgbClr val="0E857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9" name="Time axis">
            <a:extLst>
              <a:ext uri="{FF2B5EF4-FFF2-40B4-BE49-F238E27FC236}">
                <a16:creationId xmlns:a16="http://schemas.microsoft.com/office/drawing/2014/main" id="{3C64BB20-48AB-0C7F-343A-546EAC121302}"/>
              </a:ext>
            </a:extLst>
          </p:cNvPr>
          <p:cNvCxnSpPr/>
          <p:nvPr/>
        </p:nvCxnSpPr>
        <p:spPr>
          <a:xfrm>
            <a:off x="6019800" y="431800"/>
            <a:ext cx="0" cy="5994400"/>
          </a:xfrm>
          <a:prstGeom prst="line">
            <a:avLst/>
          </a:prstGeom>
          <a:ln w="25400">
            <a:solidFill>
              <a:srgbClr val="0E85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tep 1 num disc">
            <a:extLst>
              <a:ext uri="{FF2B5EF4-FFF2-40B4-BE49-F238E27FC236}">
                <a16:creationId xmlns:a16="http://schemas.microsoft.com/office/drawing/2014/main" id="{F304AC07-2980-B781-9CA9-1DEBD859960D}"/>
              </a:ext>
            </a:extLst>
          </p:cNvPr>
          <p:cNvSpPr/>
          <p:nvPr/>
        </p:nvSpPr>
        <p:spPr>
          <a:xfrm>
            <a:off x="5842000" y="381000"/>
            <a:ext cx="355600" cy="355600"/>
          </a:xfrm>
          <a:prstGeom prst="ellipse">
            <a:avLst/>
          </a:prstGeom>
          <a:solidFill>
            <a:srgbClr val="0E85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ep 1 num">
            <a:extLst>
              <a:ext uri="{FF2B5EF4-FFF2-40B4-BE49-F238E27FC236}">
                <a16:creationId xmlns:a16="http://schemas.microsoft.com/office/drawing/2014/main" id="{3DA47A7F-740F-805A-DF86-52FAD1E4C2DB}"/>
              </a:ext>
            </a:extLst>
          </p:cNvPr>
          <p:cNvSpPr txBox="1"/>
          <p:nvPr/>
        </p:nvSpPr>
        <p:spPr>
          <a:xfrm>
            <a:off x="5842000" y="381000"/>
            <a:ext cx="3556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40" dirty="0">
                <a:solidFill>
                  <a:srgbClr val="FFFFFF"/>
                </a:solidFill>
                <a:latin typeface="Bahnschrift SemiBold" panose="020B0502040204020203" pitchFamily="34" charset="0"/>
              </a:rPr>
              <a:t>1</a:t>
            </a:r>
          </a:p>
        </p:txBody>
      </p:sp>
      <p:sp>
        <p:nvSpPr>
          <p:cNvPr id="12" name="Step 1 date">
            <a:extLst>
              <a:ext uri="{FF2B5EF4-FFF2-40B4-BE49-F238E27FC236}">
                <a16:creationId xmlns:a16="http://schemas.microsoft.com/office/drawing/2014/main" id="{F61735F9-C38E-C3E3-C4D1-3BACE077D99B}"/>
              </a:ext>
            </a:extLst>
          </p:cNvPr>
          <p:cNvSpPr txBox="1"/>
          <p:nvPr/>
        </p:nvSpPr>
        <p:spPr>
          <a:xfrm>
            <a:off x="6350000" y="393700"/>
            <a:ext cx="1778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0E8578"/>
                </a:solidFill>
                <a:latin typeface="Bahnschrift SemiBold" panose="020B0502040204020203" pitchFamily="34" charset="0"/>
              </a:rPr>
              <a:t>1970-е гг.</a:t>
            </a:r>
          </a:p>
        </p:txBody>
      </p:sp>
      <p:sp>
        <p:nvSpPr>
          <p:cNvPr id="13" name="Step 1 text">
            <a:extLst>
              <a:ext uri="{FF2B5EF4-FFF2-40B4-BE49-F238E27FC236}">
                <a16:creationId xmlns:a16="http://schemas.microsoft.com/office/drawing/2014/main" id="{2B5B1EB9-7848-C098-9E42-E2CBE52300B2}"/>
              </a:ext>
            </a:extLst>
          </p:cNvPr>
          <p:cNvSpPr txBox="1"/>
          <p:nvPr/>
        </p:nvSpPr>
        <p:spPr>
          <a:xfrm>
            <a:off x="6350000" y="754381"/>
            <a:ext cx="5232400" cy="54140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Первые эксперименты с генной инженерией, создание первых рекомбинантных ДНК.</a:t>
            </a:r>
          </a:p>
        </p:txBody>
      </p:sp>
      <p:sp>
        <p:nvSpPr>
          <p:cNvPr id="14" name="Step 2 num disc">
            <a:extLst>
              <a:ext uri="{FF2B5EF4-FFF2-40B4-BE49-F238E27FC236}">
                <a16:creationId xmlns:a16="http://schemas.microsoft.com/office/drawing/2014/main" id="{0CB8C075-412B-AD36-C02B-0FD676C42C9E}"/>
              </a:ext>
            </a:extLst>
          </p:cNvPr>
          <p:cNvSpPr/>
          <p:nvPr/>
        </p:nvSpPr>
        <p:spPr>
          <a:xfrm>
            <a:off x="5842000" y="1435482"/>
            <a:ext cx="355600" cy="355600"/>
          </a:xfrm>
          <a:prstGeom prst="ellipse">
            <a:avLst/>
          </a:prstGeom>
          <a:solidFill>
            <a:srgbClr val="0E85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ep 2 num">
            <a:extLst>
              <a:ext uri="{FF2B5EF4-FFF2-40B4-BE49-F238E27FC236}">
                <a16:creationId xmlns:a16="http://schemas.microsoft.com/office/drawing/2014/main" id="{29529D6B-30E8-38ED-4A95-128970ABA9C2}"/>
              </a:ext>
            </a:extLst>
          </p:cNvPr>
          <p:cNvSpPr txBox="1"/>
          <p:nvPr/>
        </p:nvSpPr>
        <p:spPr>
          <a:xfrm>
            <a:off x="5842000" y="1435482"/>
            <a:ext cx="3556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40" dirty="0">
                <a:solidFill>
                  <a:srgbClr val="FFFFFF"/>
                </a:solidFill>
                <a:latin typeface="Bahnschrift SemiBold" panose="020B0502040204020203" pitchFamily="34" charset="0"/>
              </a:rPr>
              <a:t>2</a:t>
            </a:r>
          </a:p>
        </p:txBody>
      </p:sp>
      <p:sp>
        <p:nvSpPr>
          <p:cNvPr id="16" name="Step 2 date">
            <a:extLst>
              <a:ext uri="{FF2B5EF4-FFF2-40B4-BE49-F238E27FC236}">
                <a16:creationId xmlns:a16="http://schemas.microsoft.com/office/drawing/2014/main" id="{55F6C433-A4DB-1021-2A38-4CC195A761F6}"/>
              </a:ext>
            </a:extLst>
          </p:cNvPr>
          <p:cNvSpPr txBox="1"/>
          <p:nvPr/>
        </p:nvSpPr>
        <p:spPr>
          <a:xfrm>
            <a:off x="6350000" y="1448182"/>
            <a:ext cx="1778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0E8578"/>
                </a:solidFill>
                <a:latin typeface="Bahnschrift SemiBold" panose="020B0502040204020203" pitchFamily="34" charset="0"/>
              </a:rPr>
              <a:t>1980-е гг.</a:t>
            </a:r>
          </a:p>
        </p:txBody>
      </p:sp>
      <p:sp>
        <p:nvSpPr>
          <p:cNvPr id="17" name="Step 2 text">
            <a:extLst>
              <a:ext uri="{FF2B5EF4-FFF2-40B4-BE49-F238E27FC236}">
                <a16:creationId xmlns:a16="http://schemas.microsoft.com/office/drawing/2014/main" id="{545F456F-36F7-8936-D8F1-24C1A3569466}"/>
              </a:ext>
            </a:extLst>
          </p:cNvPr>
          <p:cNvSpPr txBox="1"/>
          <p:nvPr/>
        </p:nvSpPr>
        <p:spPr>
          <a:xfrm>
            <a:off x="6350000" y="1808863"/>
            <a:ext cx="5232400" cy="54140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Разработка первых генных терапевтических методов.</a:t>
            </a:r>
          </a:p>
        </p:txBody>
      </p:sp>
      <p:sp>
        <p:nvSpPr>
          <p:cNvPr id="18" name="Step 3 num disc">
            <a:extLst>
              <a:ext uri="{FF2B5EF4-FFF2-40B4-BE49-F238E27FC236}">
                <a16:creationId xmlns:a16="http://schemas.microsoft.com/office/drawing/2014/main" id="{4C5748F6-758B-4988-DAA4-ACC3F27166B6}"/>
              </a:ext>
            </a:extLst>
          </p:cNvPr>
          <p:cNvSpPr/>
          <p:nvPr/>
        </p:nvSpPr>
        <p:spPr>
          <a:xfrm>
            <a:off x="5842000" y="2489964"/>
            <a:ext cx="355600" cy="355600"/>
          </a:xfrm>
          <a:prstGeom prst="ellipse">
            <a:avLst/>
          </a:prstGeom>
          <a:solidFill>
            <a:srgbClr val="0E85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tep 3 num">
            <a:extLst>
              <a:ext uri="{FF2B5EF4-FFF2-40B4-BE49-F238E27FC236}">
                <a16:creationId xmlns:a16="http://schemas.microsoft.com/office/drawing/2014/main" id="{241456BD-2949-4CB4-2668-141FA6AF6C26}"/>
              </a:ext>
            </a:extLst>
          </p:cNvPr>
          <p:cNvSpPr txBox="1"/>
          <p:nvPr/>
        </p:nvSpPr>
        <p:spPr>
          <a:xfrm>
            <a:off x="5842000" y="2489964"/>
            <a:ext cx="3556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40" dirty="0">
                <a:solidFill>
                  <a:srgbClr val="FFFFFF"/>
                </a:solidFill>
                <a:latin typeface="Bahnschrift SemiBold" panose="020B0502040204020203" pitchFamily="34" charset="0"/>
              </a:rPr>
              <a:t>3</a:t>
            </a:r>
          </a:p>
        </p:txBody>
      </p:sp>
      <p:sp>
        <p:nvSpPr>
          <p:cNvPr id="20" name="Step 3 date">
            <a:extLst>
              <a:ext uri="{FF2B5EF4-FFF2-40B4-BE49-F238E27FC236}">
                <a16:creationId xmlns:a16="http://schemas.microsoft.com/office/drawing/2014/main" id="{67D5AFBE-9AF8-57B9-1E0B-BB317951F92B}"/>
              </a:ext>
            </a:extLst>
          </p:cNvPr>
          <p:cNvSpPr txBox="1"/>
          <p:nvPr/>
        </p:nvSpPr>
        <p:spPr>
          <a:xfrm>
            <a:off x="6350000" y="2502664"/>
            <a:ext cx="1778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0E8578"/>
                </a:solidFill>
                <a:latin typeface="Bahnschrift SemiBold" panose="020B0502040204020203" pitchFamily="34" charset="0"/>
              </a:rPr>
              <a:t>1990-е гг.</a:t>
            </a:r>
          </a:p>
        </p:txBody>
      </p:sp>
      <p:sp>
        <p:nvSpPr>
          <p:cNvPr id="21" name="Step 3 text">
            <a:extLst>
              <a:ext uri="{FF2B5EF4-FFF2-40B4-BE49-F238E27FC236}">
                <a16:creationId xmlns:a16="http://schemas.microsoft.com/office/drawing/2014/main" id="{42A1277F-CE7C-4880-FFDB-3840615E42F1}"/>
              </a:ext>
            </a:extLst>
          </p:cNvPr>
          <p:cNvSpPr txBox="1"/>
          <p:nvPr/>
        </p:nvSpPr>
        <p:spPr>
          <a:xfrm>
            <a:off x="6350000" y="2863344"/>
            <a:ext cx="5232400" cy="82118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Создание ГМО (генетически модифицированных организмов), начало широкого использования генной инженерии в сельском хозяйстве.</a:t>
            </a:r>
          </a:p>
        </p:txBody>
      </p:sp>
      <p:sp>
        <p:nvSpPr>
          <p:cNvPr id="22" name="Step 4 num disc">
            <a:extLst>
              <a:ext uri="{FF2B5EF4-FFF2-40B4-BE49-F238E27FC236}">
                <a16:creationId xmlns:a16="http://schemas.microsoft.com/office/drawing/2014/main" id="{D8E011D8-62ED-9494-A3DF-052659CBEB22}"/>
              </a:ext>
            </a:extLst>
          </p:cNvPr>
          <p:cNvSpPr/>
          <p:nvPr/>
        </p:nvSpPr>
        <p:spPr>
          <a:xfrm>
            <a:off x="5842000" y="3824226"/>
            <a:ext cx="355600" cy="355600"/>
          </a:xfrm>
          <a:prstGeom prst="ellipse">
            <a:avLst/>
          </a:prstGeom>
          <a:solidFill>
            <a:srgbClr val="0E85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tep 4 num">
            <a:extLst>
              <a:ext uri="{FF2B5EF4-FFF2-40B4-BE49-F238E27FC236}">
                <a16:creationId xmlns:a16="http://schemas.microsoft.com/office/drawing/2014/main" id="{16102710-BC93-13ED-4085-2AB55D8CAE38}"/>
              </a:ext>
            </a:extLst>
          </p:cNvPr>
          <p:cNvSpPr txBox="1"/>
          <p:nvPr/>
        </p:nvSpPr>
        <p:spPr>
          <a:xfrm>
            <a:off x="5842000" y="3824226"/>
            <a:ext cx="3556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40" dirty="0">
                <a:solidFill>
                  <a:srgbClr val="FFFFFF"/>
                </a:solidFill>
                <a:latin typeface="Bahnschrift SemiBold" panose="020B0502040204020203" pitchFamily="34" charset="0"/>
              </a:rPr>
              <a:t>4</a:t>
            </a:r>
          </a:p>
        </p:txBody>
      </p:sp>
      <p:sp>
        <p:nvSpPr>
          <p:cNvPr id="24" name="Step 4 date">
            <a:extLst>
              <a:ext uri="{FF2B5EF4-FFF2-40B4-BE49-F238E27FC236}">
                <a16:creationId xmlns:a16="http://schemas.microsoft.com/office/drawing/2014/main" id="{248EC78D-4250-B0B1-41A9-8B7276F9ED52}"/>
              </a:ext>
            </a:extLst>
          </p:cNvPr>
          <p:cNvSpPr txBox="1"/>
          <p:nvPr/>
        </p:nvSpPr>
        <p:spPr>
          <a:xfrm>
            <a:off x="6350000" y="3836926"/>
            <a:ext cx="1778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0E8578"/>
                </a:solidFill>
                <a:latin typeface="Bahnschrift SemiBold" panose="020B0502040204020203" pitchFamily="34" charset="0"/>
              </a:rPr>
              <a:t>2000-е гг.</a:t>
            </a:r>
          </a:p>
        </p:txBody>
      </p:sp>
      <p:sp>
        <p:nvSpPr>
          <p:cNvPr id="25" name="Step 4 text">
            <a:extLst>
              <a:ext uri="{FF2B5EF4-FFF2-40B4-BE49-F238E27FC236}">
                <a16:creationId xmlns:a16="http://schemas.microsoft.com/office/drawing/2014/main" id="{DD597D63-541C-CF68-C299-3F382B212B3C}"/>
              </a:ext>
            </a:extLst>
          </p:cNvPr>
          <p:cNvSpPr txBox="1"/>
          <p:nvPr/>
        </p:nvSpPr>
        <p:spPr>
          <a:xfrm>
            <a:off x="6350000" y="4197606"/>
            <a:ext cx="5232400" cy="82118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Проект "Геном человека", расшифровка полного генома человека, новые подходы к генной терапии.</a:t>
            </a:r>
          </a:p>
        </p:txBody>
      </p:sp>
      <p:sp>
        <p:nvSpPr>
          <p:cNvPr id="26" name="Step 5 num disc">
            <a:extLst>
              <a:ext uri="{FF2B5EF4-FFF2-40B4-BE49-F238E27FC236}">
                <a16:creationId xmlns:a16="http://schemas.microsoft.com/office/drawing/2014/main" id="{24E5543F-C8F8-585C-54C1-B59CE440D2C6}"/>
              </a:ext>
            </a:extLst>
          </p:cNvPr>
          <p:cNvSpPr/>
          <p:nvPr/>
        </p:nvSpPr>
        <p:spPr>
          <a:xfrm>
            <a:off x="5842000" y="5158488"/>
            <a:ext cx="355600" cy="355600"/>
          </a:xfrm>
          <a:prstGeom prst="ellipse">
            <a:avLst/>
          </a:prstGeom>
          <a:solidFill>
            <a:srgbClr val="0E85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Step 5 num">
            <a:extLst>
              <a:ext uri="{FF2B5EF4-FFF2-40B4-BE49-F238E27FC236}">
                <a16:creationId xmlns:a16="http://schemas.microsoft.com/office/drawing/2014/main" id="{5C2EC379-969B-F87C-D890-A939FEB47433}"/>
              </a:ext>
            </a:extLst>
          </p:cNvPr>
          <p:cNvSpPr txBox="1"/>
          <p:nvPr/>
        </p:nvSpPr>
        <p:spPr>
          <a:xfrm>
            <a:off x="5842000" y="5158488"/>
            <a:ext cx="3556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40" dirty="0">
                <a:solidFill>
                  <a:srgbClr val="FFFFFF"/>
                </a:solidFill>
                <a:latin typeface="Bahnschrift SemiBold" panose="020B0502040204020203" pitchFamily="34" charset="0"/>
              </a:rPr>
              <a:t>5</a:t>
            </a:r>
          </a:p>
        </p:txBody>
      </p:sp>
      <p:sp>
        <p:nvSpPr>
          <p:cNvPr id="28" name="Step 5 date">
            <a:extLst>
              <a:ext uri="{FF2B5EF4-FFF2-40B4-BE49-F238E27FC236}">
                <a16:creationId xmlns:a16="http://schemas.microsoft.com/office/drawing/2014/main" id="{A9C92775-B129-7472-65CA-A8D6F144363E}"/>
              </a:ext>
            </a:extLst>
          </p:cNvPr>
          <p:cNvSpPr txBox="1"/>
          <p:nvPr/>
        </p:nvSpPr>
        <p:spPr>
          <a:xfrm>
            <a:off x="6350000" y="5171188"/>
            <a:ext cx="1778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0E8578"/>
                </a:solidFill>
                <a:latin typeface="Bahnschrift SemiBold" panose="020B0502040204020203" pitchFamily="34" charset="0"/>
              </a:rPr>
              <a:t>2010-е гг.</a:t>
            </a:r>
          </a:p>
        </p:txBody>
      </p:sp>
      <p:sp>
        <p:nvSpPr>
          <p:cNvPr id="29" name="Step 5 text">
            <a:extLst>
              <a:ext uri="{FF2B5EF4-FFF2-40B4-BE49-F238E27FC236}">
                <a16:creationId xmlns:a16="http://schemas.microsoft.com/office/drawing/2014/main" id="{CC2F697B-70D9-A5D1-CD94-6A71057FB680}"/>
              </a:ext>
            </a:extLst>
          </p:cNvPr>
          <p:cNvSpPr txBox="1"/>
          <p:nvPr/>
        </p:nvSpPr>
        <p:spPr>
          <a:xfrm>
            <a:off x="6350000" y="5531868"/>
            <a:ext cx="5232400" cy="82118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Разработка методов CRISPR/Cas9, редактирования генов, позволяющего точно изменять ДНК.</a:t>
            </a:r>
          </a:p>
        </p:txBody>
      </p:sp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A756354A-E760-1E08-24BE-9A0609729F5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6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77155BA-CC1A-3258-B49F-F42C14481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1F66C9"/>
                </a:solidFill>
                <a:latin typeface="Bahnschrift SemiBold" panose="020B0502040204020203" pitchFamily="34" charset="0"/>
              </a:rPr>
              <a:t>Микроэлектронные технологии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1DB8F5A1-9C5D-C647-68BD-ADA1E6F83334}"/>
              </a:ext>
            </a:extLst>
          </p:cNvPr>
          <p:cNvSpPr/>
          <p:nvPr/>
        </p:nvSpPr>
        <p:spPr>
          <a:xfrm>
            <a:off x="609600" y="885952"/>
            <a:ext cx="584200" cy="50800"/>
          </a:xfrm>
          <a:prstGeom prst="rect">
            <a:avLst/>
          </a:prstGeom>
          <a:solidFill>
            <a:srgbClr val="1F66C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3B2AF9B1-8076-F5A5-A288-3F22BCF90815}"/>
              </a:ext>
            </a:extLst>
          </p:cNvPr>
          <p:cNvCxnSpPr/>
          <p:nvPr/>
        </p:nvCxnSpPr>
        <p:spPr>
          <a:xfrm>
            <a:off x="1270000" y="911352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 tick">
            <a:extLst>
              <a:ext uri="{FF2B5EF4-FFF2-40B4-BE49-F238E27FC236}">
                <a16:creationId xmlns:a16="http://schemas.microsoft.com/office/drawing/2014/main" id="{24E70720-E53C-F6D5-37F0-942EE305B309}"/>
              </a:ext>
            </a:extLst>
          </p:cNvPr>
          <p:cNvCxnSpPr/>
          <p:nvPr/>
        </p:nvCxnSpPr>
        <p:spPr>
          <a:xfrm>
            <a:off x="3911600" y="860552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917376F4-DE7E-31E2-66AE-D5C3198CC8DC}"/>
              </a:ext>
            </a:extLst>
          </p:cNvPr>
          <p:cNvSpPr txBox="1"/>
          <p:nvPr/>
        </p:nvSpPr>
        <p:spPr>
          <a:xfrm>
            <a:off x="609600" y="1143000"/>
            <a:ext cx="10972800" cy="151276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6000"/>
              </a:lnSpc>
            </a:pPr>
            <a:r>
              <a:rPr lang="ru-RU" sz="1900" dirty="0">
                <a:solidFill>
                  <a:srgbClr val="1F2430"/>
                </a:solidFill>
                <a:latin typeface="Segoe UI" panose="020B0502040204020203" pitchFamily="34" charset="0"/>
              </a:rPr>
              <a:t>Микроэлектронные технологии — это </a:t>
            </a:r>
            <a:r>
              <a:rPr lang="ru-RU" sz="1900" b="1" dirty="0">
                <a:solidFill>
                  <a:srgbClr val="1F66C9"/>
                </a:solidFill>
                <a:latin typeface="Segoe UI" panose="020B0502040204020203" pitchFamily="34" charset="0"/>
              </a:rPr>
              <a:t>основа современной цивилизации.</a:t>
            </a:r>
            <a:r>
              <a:rPr lang="ru-RU" sz="1900" dirty="0">
                <a:solidFill>
                  <a:srgbClr val="1F2430"/>
                </a:solidFill>
                <a:latin typeface="Segoe UI" panose="020B0502040204020203" pitchFamily="34" charset="0"/>
              </a:rPr>
              <a:t> Развитие микропроцессоров, компьютеров, интернета, мобильных устройств и других технологий, основанных на микроэлектронике, привело к революции в коммуникации, работе, образовании, развлечениях и многих других сферах жизни. Микроэлектроника не только облегчает нашу жизнь, но и открывает новые горизонты для исследований и инноваций.</a:t>
            </a:r>
          </a:p>
        </p:txBody>
      </p:sp>
      <p:pic>
        <p:nvPicPr>
          <p:cNvPr id="8" name="Device 1 picture" descr="ENIAC — один из первых электронных компьютеров (1945–1946). Фотография армии США">
            <a:extLst>
              <a:ext uri="{FF2B5EF4-FFF2-40B4-BE49-F238E27FC236}">
                <a16:creationId xmlns:a16="http://schemas.microsoft.com/office/drawing/2014/main" id="{1813747C-CED3-5415-1DE5-2A7598E4811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858961"/>
            <a:ext cx="3556000" cy="1625600"/>
          </a:xfrm>
          <a:prstGeom prst="roundRect">
            <a:avLst>
              <a:gd name="adj" fmla="val 4000"/>
            </a:avLst>
          </a:prstGeom>
          <a:ln w="12700">
            <a:solidFill>
              <a:srgbClr val="1F66C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Device 1 head bar">
            <a:extLst>
              <a:ext uri="{FF2B5EF4-FFF2-40B4-BE49-F238E27FC236}">
                <a16:creationId xmlns:a16="http://schemas.microsoft.com/office/drawing/2014/main" id="{96DAAE1D-A4C9-CEAC-C75B-6016F199BE79}"/>
              </a:ext>
            </a:extLst>
          </p:cNvPr>
          <p:cNvSpPr/>
          <p:nvPr/>
        </p:nvSpPr>
        <p:spPr>
          <a:xfrm>
            <a:off x="609600" y="4662361"/>
            <a:ext cx="50800" cy="292100"/>
          </a:xfrm>
          <a:prstGeom prst="rect">
            <a:avLst/>
          </a:prstGeom>
          <a:solidFill>
            <a:srgbClr val="1F66C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Device 1 head">
            <a:extLst>
              <a:ext uri="{FF2B5EF4-FFF2-40B4-BE49-F238E27FC236}">
                <a16:creationId xmlns:a16="http://schemas.microsoft.com/office/drawing/2014/main" id="{7686914D-7EAD-EA3E-6384-A386F359DA21}"/>
              </a:ext>
            </a:extLst>
          </p:cNvPr>
          <p:cNvSpPr txBox="1"/>
          <p:nvPr/>
        </p:nvSpPr>
        <p:spPr>
          <a:xfrm>
            <a:off x="762000" y="4611561"/>
            <a:ext cx="3403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F66C9"/>
                </a:solidFill>
                <a:latin typeface="Компьютеры"/>
              </a:rPr>
              <a:t>Компьютеры</a:t>
            </a:r>
          </a:p>
        </p:txBody>
      </p:sp>
      <p:sp>
        <p:nvSpPr>
          <p:cNvPr id="11" name="Device 1">
            <a:extLst>
              <a:ext uri="{FF2B5EF4-FFF2-40B4-BE49-F238E27FC236}">
                <a16:creationId xmlns:a16="http://schemas.microsoft.com/office/drawing/2014/main" id="{BC47763D-104F-616C-9651-7EDDF8A070E6}"/>
              </a:ext>
            </a:extLst>
          </p:cNvPr>
          <p:cNvSpPr txBox="1"/>
          <p:nvPr/>
        </p:nvSpPr>
        <p:spPr>
          <a:xfrm>
            <a:off x="609600" y="5007801"/>
            <a:ext cx="3556000" cy="14199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От первых громоздких машин до компактных ноутбуков и смартфонов — компьютеры стали неотъемлемой частью нашей жизни.</a:t>
            </a:r>
          </a:p>
        </p:txBody>
      </p:sp>
      <p:pic>
        <p:nvPicPr>
          <p:cNvPr id="13" name="Device 2 picture" descr="Компьютер NeXT, на котором в ЦЕРН заработал первый веб-сервер (1990). Музей «Микрокосм», ЦЕРН">
            <a:extLst>
              <a:ext uri="{FF2B5EF4-FFF2-40B4-BE49-F238E27FC236}">
                <a16:creationId xmlns:a16="http://schemas.microsoft.com/office/drawing/2014/main" id="{640994C2-FDC2-AD2A-15E2-9D902D1143F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858961"/>
            <a:ext cx="3556000" cy="1625600"/>
          </a:xfrm>
          <a:prstGeom prst="roundRect">
            <a:avLst>
              <a:gd name="adj" fmla="val 4000"/>
            </a:avLst>
          </a:prstGeom>
          <a:ln w="12700">
            <a:solidFill>
              <a:srgbClr val="1F66C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Device 2 head bar">
            <a:extLst>
              <a:ext uri="{FF2B5EF4-FFF2-40B4-BE49-F238E27FC236}">
                <a16:creationId xmlns:a16="http://schemas.microsoft.com/office/drawing/2014/main" id="{515A5D0D-D0DA-0FC2-3355-C6B3F0BC8509}"/>
              </a:ext>
            </a:extLst>
          </p:cNvPr>
          <p:cNvSpPr/>
          <p:nvPr/>
        </p:nvSpPr>
        <p:spPr>
          <a:xfrm>
            <a:off x="4318000" y="4662361"/>
            <a:ext cx="50800" cy="292100"/>
          </a:xfrm>
          <a:prstGeom prst="rect">
            <a:avLst/>
          </a:prstGeom>
          <a:solidFill>
            <a:srgbClr val="1F66C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Device 2 head">
            <a:extLst>
              <a:ext uri="{FF2B5EF4-FFF2-40B4-BE49-F238E27FC236}">
                <a16:creationId xmlns:a16="http://schemas.microsoft.com/office/drawing/2014/main" id="{ED64B957-9501-BD30-945C-D9D4792C6A36}"/>
              </a:ext>
            </a:extLst>
          </p:cNvPr>
          <p:cNvSpPr txBox="1"/>
          <p:nvPr/>
        </p:nvSpPr>
        <p:spPr>
          <a:xfrm>
            <a:off x="4470400" y="4611561"/>
            <a:ext cx="3403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F66C9"/>
                </a:solidFill>
                <a:latin typeface="Интернет"/>
              </a:rPr>
              <a:t>Интернет</a:t>
            </a:r>
          </a:p>
        </p:txBody>
      </p:sp>
      <p:sp>
        <p:nvSpPr>
          <p:cNvPr id="16" name="Device 2">
            <a:extLst>
              <a:ext uri="{FF2B5EF4-FFF2-40B4-BE49-F238E27FC236}">
                <a16:creationId xmlns:a16="http://schemas.microsoft.com/office/drawing/2014/main" id="{5A923338-4951-1444-87A2-D3B3657E9B71}"/>
              </a:ext>
            </a:extLst>
          </p:cNvPr>
          <p:cNvSpPr txBox="1"/>
          <p:nvPr/>
        </p:nvSpPr>
        <p:spPr>
          <a:xfrm>
            <a:off x="4318000" y="5007801"/>
            <a:ext cx="3556000" cy="14199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Глобальная сеть, соединяющая миллиарды людей, предоставляющая доступ к информации, коммуникациям и развлечениям.</a:t>
            </a:r>
          </a:p>
        </p:txBody>
      </p:sp>
      <p:pic>
        <p:nvPicPr>
          <p:cNvPr id="18" name="Device 3 picture" descr="Первый iPhone на презентации Macworld, январь 2007">
            <a:extLst>
              <a:ext uri="{FF2B5EF4-FFF2-40B4-BE49-F238E27FC236}">
                <a16:creationId xmlns:a16="http://schemas.microsoft.com/office/drawing/2014/main" id="{8C732FBC-50DF-12DB-AC87-9BEB32858F3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2858961"/>
            <a:ext cx="3556000" cy="1625600"/>
          </a:xfrm>
          <a:prstGeom prst="roundRect">
            <a:avLst>
              <a:gd name="adj" fmla="val 4000"/>
            </a:avLst>
          </a:prstGeom>
          <a:ln w="12700">
            <a:solidFill>
              <a:srgbClr val="1F66C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Device 3 head bar">
            <a:extLst>
              <a:ext uri="{FF2B5EF4-FFF2-40B4-BE49-F238E27FC236}">
                <a16:creationId xmlns:a16="http://schemas.microsoft.com/office/drawing/2014/main" id="{57784272-B1AB-8C15-945E-047AC7AC695D}"/>
              </a:ext>
            </a:extLst>
          </p:cNvPr>
          <p:cNvSpPr/>
          <p:nvPr/>
        </p:nvSpPr>
        <p:spPr>
          <a:xfrm>
            <a:off x="8026400" y="4662361"/>
            <a:ext cx="50800" cy="292100"/>
          </a:xfrm>
          <a:prstGeom prst="rect">
            <a:avLst/>
          </a:prstGeom>
          <a:solidFill>
            <a:srgbClr val="1F66C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Device 3 head">
            <a:extLst>
              <a:ext uri="{FF2B5EF4-FFF2-40B4-BE49-F238E27FC236}">
                <a16:creationId xmlns:a16="http://schemas.microsoft.com/office/drawing/2014/main" id="{7CB20640-5C65-856D-DE6C-CD72953509A8}"/>
              </a:ext>
            </a:extLst>
          </p:cNvPr>
          <p:cNvSpPr txBox="1"/>
          <p:nvPr/>
        </p:nvSpPr>
        <p:spPr>
          <a:xfrm>
            <a:off x="8178800" y="4611561"/>
            <a:ext cx="3403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F66C9"/>
                </a:solidFill>
                <a:latin typeface="Мобильные устройства"/>
              </a:rPr>
              <a:t>Мобильные устройства</a:t>
            </a:r>
          </a:p>
        </p:txBody>
      </p:sp>
      <p:sp>
        <p:nvSpPr>
          <p:cNvPr id="21" name="Device 3">
            <a:extLst>
              <a:ext uri="{FF2B5EF4-FFF2-40B4-BE49-F238E27FC236}">
                <a16:creationId xmlns:a16="http://schemas.microsoft.com/office/drawing/2014/main" id="{E803B90E-BACA-ABEF-F9C4-430A69BDF3EB}"/>
              </a:ext>
            </a:extLst>
          </p:cNvPr>
          <p:cNvSpPr txBox="1"/>
          <p:nvPr/>
        </p:nvSpPr>
        <p:spPr>
          <a:xfrm>
            <a:off x="8026400" y="5007801"/>
            <a:ext cx="3556000" cy="14199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Смартфоны, планшеты и другие портативные устройства, делающие информацию и технологии доступными в любое время и в любом месте.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A417794F-548F-E1BE-7688-1709E1F8DF1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271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39379BC-0420-A4D2-EA41-8DCA0DFE2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7A3FA0"/>
                </a:solidFill>
                <a:latin typeface="Bahnschrift SemiBold" panose="020B0502040204020203" pitchFamily="34" charset="0"/>
              </a:rPr>
              <a:t>Химия и компьютерные технологии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68E4149B-BD10-46A2-2140-424CE1FDAF9A}"/>
              </a:ext>
            </a:extLst>
          </p:cNvPr>
          <p:cNvSpPr/>
          <p:nvPr/>
        </p:nvSpPr>
        <p:spPr>
          <a:xfrm>
            <a:off x="609600" y="885952"/>
            <a:ext cx="584200" cy="50800"/>
          </a:xfrm>
          <a:prstGeom prst="rect">
            <a:avLst/>
          </a:prstGeom>
          <a:solidFill>
            <a:srgbClr val="7A3FA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B6FDD78A-2E05-7537-31BE-12079C621F47}"/>
              </a:ext>
            </a:extLst>
          </p:cNvPr>
          <p:cNvCxnSpPr/>
          <p:nvPr/>
        </p:nvCxnSpPr>
        <p:spPr>
          <a:xfrm>
            <a:off x="1270000" y="911352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 tick">
            <a:extLst>
              <a:ext uri="{FF2B5EF4-FFF2-40B4-BE49-F238E27FC236}">
                <a16:creationId xmlns:a16="http://schemas.microsoft.com/office/drawing/2014/main" id="{6A8F5916-6999-62D2-21E0-ECB16C409DC5}"/>
              </a:ext>
            </a:extLst>
          </p:cNvPr>
          <p:cNvCxnSpPr/>
          <p:nvPr/>
        </p:nvCxnSpPr>
        <p:spPr>
          <a:xfrm>
            <a:off x="3911600" y="860552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30EB5BFE-DF90-730A-FDA9-9491A93B30F2}"/>
              </a:ext>
            </a:extLst>
          </p:cNvPr>
          <p:cNvSpPr txBox="1"/>
          <p:nvPr/>
        </p:nvSpPr>
        <p:spPr>
          <a:xfrm>
            <a:off x="609600" y="1168400"/>
            <a:ext cx="4572000" cy="458381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000" dirty="0">
                <a:solidFill>
                  <a:srgbClr val="1F2430"/>
                </a:solidFill>
                <a:latin typeface="Segoe UI" panose="020B0502040204020203" pitchFamily="34" charset="0"/>
              </a:rPr>
              <a:t>Химия и компьютерные технологии </a:t>
            </a:r>
            <a:r>
              <a:rPr lang="ru-RU" sz="2000" b="1" dirty="0">
                <a:solidFill>
                  <a:srgbClr val="7A3FA0"/>
                </a:solidFill>
                <a:latin typeface="Segoe UI" panose="020B0502040204020203" pitchFamily="34" charset="0"/>
              </a:rPr>
              <a:t>тесно взаимосвязаны.</a:t>
            </a:r>
            <a:r>
              <a:rPr lang="ru-RU" sz="2000" dirty="0">
                <a:solidFill>
                  <a:srgbClr val="1F2430"/>
                </a:solidFill>
                <a:latin typeface="Segoe UI" panose="020B0502040204020203" pitchFamily="34" charset="0"/>
              </a:rPr>
              <a:t> Современные химические исследования активно используют </a:t>
            </a:r>
            <a:r>
              <a:rPr lang="ru-RU" sz="2000" b="1" dirty="0">
                <a:solidFill>
                  <a:srgbClr val="7A3FA0"/>
                </a:solidFill>
                <a:latin typeface="Segoe UI" panose="020B0502040204020203" pitchFamily="34" charset="0"/>
              </a:rPr>
              <a:t>компьютерное моделирование,</a:t>
            </a:r>
            <a:r>
              <a:rPr lang="ru-RU" sz="2000" dirty="0">
                <a:solidFill>
                  <a:srgbClr val="1F2430"/>
                </a:solidFill>
                <a:latin typeface="Segoe UI" panose="020B0502040204020203" pitchFamily="34" charset="0"/>
              </a:rPr>
              <a:t> позволяющее предсказывать свойства веществ, создавать новые материалы и оптимизировать химические процессы. Компьютеры позволяют не только анализировать данные, но и создавать виртуальные модели, которые помогают в разработке новых лекарств, материалов и технологий.</a:t>
            </a:r>
          </a:p>
        </p:txBody>
      </p:sp>
      <p:pic>
        <p:nvPicPr>
          <p:cNvPr id="8" name="Material 1 picture" descr="Многостенная углеродная нанотрубка. Снимок просвечивающего электронного микроскопа">
            <a:extLst>
              <a:ext uri="{FF2B5EF4-FFF2-40B4-BE49-F238E27FC236}">
                <a16:creationId xmlns:a16="http://schemas.microsoft.com/office/drawing/2014/main" id="{4C1ACB26-F0ED-EA69-AFDD-5594F085216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168400"/>
            <a:ext cx="1397000" cy="1397000"/>
          </a:xfrm>
          <a:prstGeom prst="roundRect">
            <a:avLst>
              <a:gd name="adj" fmla="val 4000"/>
            </a:avLst>
          </a:prstGeom>
          <a:ln w="12700">
            <a:solidFill>
              <a:srgbClr val="7A3FA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Material 1 head bar">
            <a:extLst>
              <a:ext uri="{FF2B5EF4-FFF2-40B4-BE49-F238E27FC236}">
                <a16:creationId xmlns:a16="http://schemas.microsoft.com/office/drawing/2014/main" id="{3F11548A-FFB4-15DF-70CC-B8971A2094D2}"/>
              </a:ext>
            </a:extLst>
          </p:cNvPr>
          <p:cNvSpPr/>
          <p:nvPr/>
        </p:nvSpPr>
        <p:spPr>
          <a:xfrm>
            <a:off x="7086600" y="1219200"/>
            <a:ext cx="50800" cy="279400"/>
          </a:xfrm>
          <a:prstGeom prst="rect">
            <a:avLst/>
          </a:prstGeom>
          <a:solidFill>
            <a:srgbClr val="7A3FA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terial 1 head">
            <a:extLst>
              <a:ext uri="{FF2B5EF4-FFF2-40B4-BE49-F238E27FC236}">
                <a16:creationId xmlns:a16="http://schemas.microsoft.com/office/drawing/2014/main" id="{AAD6CFE7-4BE8-5ACD-2007-42815463B9DD}"/>
              </a:ext>
            </a:extLst>
          </p:cNvPr>
          <p:cNvSpPr txBox="1"/>
          <p:nvPr/>
        </p:nvSpPr>
        <p:spPr>
          <a:xfrm>
            <a:off x="7239000" y="1168400"/>
            <a:ext cx="4343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7A3FA0"/>
                </a:solidFill>
                <a:latin typeface="Новые материалы"/>
              </a:rPr>
              <a:t>Новые материалы</a:t>
            </a:r>
          </a:p>
        </p:txBody>
      </p:sp>
      <p:sp>
        <p:nvSpPr>
          <p:cNvPr id="11" name="Material 1">
            <a:extLst>
              <a:ext uri="{FF2B5EF4-FFF2-40B4-BE49-F238E27FC236}">
                <a16:creationId xmlns:a16="http://schemas.microsoft.com/office/drawing/2014/main" id="{D7D889C5-DDB4-50B0-21BF-C641E73D2CB1}"/>
              </a:ext>
            </a:extLst>
          </p:cNvPr>
          <p:cNvSpPr txBox="1"/>
          <p:nvPr/>
        </p:nvSpPr>
        <p:spPr>
          <a:xfrm>
            <a:off x="7086600" y="1549400"/>
            <a:ext cx="4495800" cy="106902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Полимеры, композиты, наноматериалы — современная химия создает материалы с уникальными свойствами, которые находят применение в самых разных областях.</a:t>
            </a:r>
          </a:p>
        </p:txBody>
      </p:sp>
      <p:pic>
        <p:nvPicPr>
          <p:cNvPr id="13" name="Material 2 picture" descr="Компьютерная модель белка миоглобина (по данным PDB)">
            <a:extLst>
              <a:ext uri="{FF2B5EF4-FFF2-40B4-BE49-F238E27FC236}">
                <a16:creationId xmlns:a16="http://schemas.microsoft.com/office/drawing/2014/main" id="{C9C1B591-A0A1-9113-8E68-5CC1AC7BBA3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770823"/>
            <a:ext cx="1397000" cy="1397000"/>
          </a:xfrm>
          <a:prstGeom prst="roundRect">
            <a:avLst>
              <a:gd name="adj" fmla="val 4000"/>
            </a:avLst>
          </a:prstGeom>
          <a:ln w="12700">
            <a:solidFill>
              <a:srgbClr val="7A3FA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Material 2 head bar">
            <a:extLst>
              <a:ext uri="{FF2B5EF4-FFF2-40B4-BE49-F238E27FC236}">
                <a16:creationId xmlns:a16="http://schemas.microsoft.com/office/drawing/2014/main" id="{6A5AA428-4A38-6DDC-79A1-F77095C23832}"/>
              </a:ext>
            </a:extLst>
          </p:cNvPr>
          <p:cNvSpPr/>
          <p:nvPr/>
        </p:nvSpPr>
        <p:spPr>
          <a:xfrm>
            <a:off x="7086600" y="2821623"/>
            <a:ext cx="50800" cy="279400"/>
          </a:xfrm>
          <a:prstGeom prst="rect">
            <a:avLst/>
          </a:prstGeom>
          <a:solidFill>
            <a:srgbClr val="7A3FA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terial 2 head">
            <a:extLst>
              <a:ext uri="{FF2B5EF4-FFF2-40B4-BE49-F238E27FC236}">
                <a16:creationId xmlns:a16="http://schemas.microsoft.com/office/drawing/2014/main" id="{8FC839A6-EEDB-3072-5F60-B15B25C339ED}"/>
              </a:ext>
            </a:extLst>
          </p:cNvPr>
          <p:cNvSpPr txBox="1"/>
          <p:nvPr/>
        </p:nvSpPr>
        <p:spPr>
          <a:xfrm>
            <a:off x="7239000" y="2770823"/>
            <a:ext cx="4343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7A3FA0"/>
                </a:solidFill>
                <a:latin typeface="Компьютерное моделирование"/>
              </a:rPr>
              <a:t>Компьютерное моделирование</a:t>
            </a:r>
          </a:p>
        </p:txBody>
      </p:sp>
      <p:sp>
        <p:nvSpPr>
          <p:cNvPr id="16" name="Material 2">
            <a:extLst>
              <a:ext uri="{FF2B5EF4-FFF2-40B4-BE49-F238E27FC236}">
                <a16:creationId xmlns:a16="http://schemas.microsoft.com/office/drawing/2014/main" id="{E11AB216-7AE2-08E3-A517-0D04447137B1}"/>
              </a:ext>
            </a:extLst>
          </p:cNvPr>
          <p:cNvSpPr txBox="1"/>
          <p:nvPr/>
        </p:nvSpPr>
        <p:spPr>
          <a:xfrm>
            <a:off x="7086600" y="3151823"/>
            <a:ext cx="4495800" cy="106902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Виртуальные модели молекул и химических реакций позволяют изучать химические процессы, оптимизировать синтез новых веществ и разрабатывать новые технологии.</a:t>
            </a:r>
          </a:p>
        </p:txBody>
      </p:sp>
      <p:pic>
        <p:nvPicPr>
          <p:cNvPr id="18" name="Material 3 picture" descr="Пластиковые гранулы — сырьё для литья изделий">
            <a:extLst>
              <a:ext uri="{FF2B5EF4-FFF2-40B4-BE49-F238E27FC236}">
                <a16:creationId xmlns:a16="http://schemas.microsoft.com/office/drawing/2014/main" id="{32F4BF53-0E81-9388-36DD-20B3A5811A6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373246"/>
            <a:ext cx="1397000" cy="1397000"/>
          </a:xfrm>
          <a:prstGeom prst="roundRect">
            <a:avLst>
              <a:gd name="adj" fmla="val 4000"/>
            </a:avLst>
          </a:prstGeom>
          <a:ln w="12700">
            <a:solidFill>
              <a:srgbClr val="7A3FA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Material 3 head bar">
            <a:extLst>
              <a:ext uri="{FF2B5EF4-FFF2-40B4-BE49-F238E27FC236}">
                <a16:creationId xmlns:a16="http://schemas.microsoft.com/office/drawing/2014/main" id="{13333DF7-5836-82F7-878B-953238E19BBD}"/>
              </a:ext>
            </a:extLst>
          </p:cNvPr>
          <p:cNvSpPr/>
          <p:nvPr/>
        </p:nvSpPr>
        <p:spPr>
          <a:xfrm>
            <a:off x="7086600" y="4424046"/>
            <a:ext cx="50800" cy="279400"/>
          </a:xfrm>
          <a:prstGeom prst="rect">
            <a:avLst/>
          </a:prstGeom>
          <a:solidFill>
            <a:srgbClr val="7A3FA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aterial 3 head">
            <a:extLst>
              <a:ext uri="{FF2B5EF4-FFF2-40B4-BE49-F238E27FC236}">
                <a16:creationId xmlns:a16="http://schemas.microsoft.com/office/drawing/2014/main" id="{5A2EC2A8-CD15-F2BB-91B1-979632D4C09E}"/>
              </a:ext>
            </a:extLst>
          </p:cNvPr>
          <p:cNvSpPr txBox="1"/>
          <p:nvPr/>
        </p:nvSpPr>
        <p:spPr>
          <a:xfrm>
            <a:off x="7239000" y="4373246"/>
            <a:ext cx="4343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7A3FA0"/>
                </a:solidFill>
                <a:latin typeface="Синтетические вещества"/>
              </a:rPr>
              <a:t>Синтетические вещества</a:t>
            </a:r>
          </a:p>
        </p:txBody>
      </p:sp>
      <p:sp>
        <p:nvSpPr>
          <p:cNvPr id="21" name="Material 3">
            <a:extLst>
              <a:ext uri="{FF2B5EF4-FFF2-40B4-BE49-F238E27FC236}">
                <a16:creationId xmlns:a16="http://schemas.microsoft.com/office/drawing/2014/main" id="{80D95A59-6650-D48D-0725-376A83A6D3E9}"/>
              </a:ext>
            </a:extLst>
          </p:cNvPr>
          <p:cNvSpPr txBox="1"/>
          <p:nvPr/>
        </p:nvSpPr>
        <p:spPr>
          <a:xfrm>
            <a:off x="7086600" y="4754246"/>
            <a:ext cx="4495800" cy="106902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От пластика до фармацевтических препаратов — синтетические вещества прочно вошли в нашу жизнь, меняя производство, медицину и другие сферы.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7877F9A4-5C75-BAD0-8A0F-F62C64F1BBF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566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0CB475D-0635-9E03-C0AA-5D90515D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279400"/>
            <a:ext cx="7543800" cy="4343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dirty="0">
                <a:solidFill>
                  <a:srgbClr val="CF4436"/>
                </a:solidFill>
                <a:latin typeface="Bahnschrift SemiBold" panose="020B0502040204020203" pitchFamily="34" charset="0"/>
              </a:rPr>
              <a:t>Биология и медицина, клонирование</a:t>
            </a:r>
          </a:p>
        </p:txBody>
      </p:sp>
      <p:pic>
        <p:nvPicPr>
          <p:cNvPr id="4" name="Surgery" descr="Хирурги во время операции по трансплантации (Госпиталь Джонса Хопкинса, 2012). Фотография Министерства обороны США">
            <a:extLst>
              <a:ext uri="{FF2B5EF4-FFF2-40B4-BE49-F238E27FC236}">
                <a16:creationId xmlns:a16="http://schemas.microsoft.com/office/drawing/2014/main" id="{DF333BF9-B8B7-93D0-36E4-731FE6CC25D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3175000" cy="6096000"/>
          </a:xfrm>
          <a:prstGeom prst="roundRect">
            <a:avLst>
              <a:gd name="adj" fmla="val 4000"/>
            </a:avLst>
          </a:prstGeom>
          <a:ln w="12700">
            <a:solidFill>
              <a:srgbClr val="CF443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itle bar">
            <a:extLst>
              <a:ext uri="{FF2B5EF4-FFF2-40B4-BE49-F238E27FC236}">
                <a16:creationId xmlns:a16="http://schemas.microsoft.com/office/drawing/2014/main" id="{FD1D0A3A-7439-6888-F864-86E96FDCC474}"/>
              </a:ext>
            </a:extLst>
          </p:cNvPr>
          <p:cNvSpPr/>
          <p:nvPr/>
        </p:nvSpPr>
        <p:spPr>
          <a:xfrm>
            <a:off x="4038600" y="828040"/>
            <a:ext cx="584200" cy="50800"/>
          </a:xfrm>
          <a:prstGeom prst="rect">
            <a:avLst/>
          </a:prstGeom>
          <a:solidFill>
            <a:srgbClr val="CF443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C3EBDF3E-69BE-D62E-EFC8-EEAF716D22B6}"/>
              </a:ext>
            </a:extLst>
          </p:cNvPr>
          <p:cNvCxnSpPr/>
          <p:nvPr/>
        </p:nvCxnSpPr>
        <p:spPr>
          <a:xfrm>
            <a:off x="4699000" y="853440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ule tick">
            <a:extLst>
              <a:ext uri="{FF2B5EF4-FFF2-40B4-BE49-F238E27FC236}">
                <a16:creationId xmlns:a16="http://schemas.microsoft.com/office/drawing/2014/main" id="{05CE9B40-0414-8ECA-73A5-81C4AD538B0C}"/>
              </a:ext>
            </a:extLst>
          </p:cNvPr>
          <p:cNvCxnSpPr/>
          <p:nvPr/>
        </p:nvCxnSpPr>
        <p:spPr>
          <a:xfrm>
            <a:off x="7340600" y="802640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Intro">
            <a:extLst>
              <a:ext uri="{FF2B5EF4-FFF2-40B4-BE49-F238E27FC236}">
                <a16:creationId xmlns:a16="http://schemas.microsoft.com/office/drawing/2014/main" id="{66A4F4FC-C6AB-14D4-736E-301D30816D9F}"/>
              </a:ext>
            </a:extLst>
          </p:cNvPr>
          <p:cNvSpPr txBox="1"/>
          <p:nvPr/>
        </p:nvSpPr>
        <p:spPr>
          <a:xfrm>
            <a:off x="4038600" y="1018540"/>
            <a:ext cx="7543800" cy="19959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Биология и медицина тесно связаны, а современные технологии позволяют совершать настоящие чудеса. Трансплантация органов, генная терапия, новые методы диагностики и лечения — все это результат интенсивных исследований в области биологии и медицины. Клонирование, несмотря на этические дискуссии, открывает новые горизонты для изучения и лечения заболеваний, а также для регенеративной медицины.</a:t>
            </a:r>
          </a:p>
        </p:txBody>
      </p:sp>
      <p:sp>
        <p:nvSpPr>
          <p:cNvPr id="9" name="Med 1 head bar">
            <a:extLst>
              <a:ext uri="{FF2B5EF4-FFF2-40B4-BE49-F238E27FC236}">
                <a16:creationId xmlns:a16="http://schemas.microsoft.com/office/drawing/2014/main" id="{EAED9C7F-2B1B-6CA6-80C4-30BB694CDAF4}"/>
              </a:ext>
            </a:extLst>
          </p:cNvPr>
          <p:cNvSpPr/>
          <p:nvPr/>
        </p:nvSpPr>
        <p:spPr>
          <a:xfrm>
            <a:off x="4038600" y="3243136"/>
            <a:ext cx="50800" cy="279400"/>
          </a:xfrm>
          <a:prstGeom prst="rect">
            <a:avLst/>
          </a:prstGeom>
          <a:solidFill>
            <a:srgbClr val="CF443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ed 1 head">
            <a:extLst>
              <a:ext uri="{FF2B5EF4-FFF2-40B4-BE49-F238E27FC236}">
                <a16:creationId xmlns:a16="http://schemas.microsoft.com/office/drawing/2014/main" id="{08334DAE-070E-22C1-72CD-2A5149067917}"/>
              </a:ext>
            </a:extLst>
          </p:cNvPr>
          <p:cNvSpPr txBox="1"/>
          <p:nvPr/>
        </p:nvSpPr>
        <p:spPr>
          <a:xfrm>
            <a:off x="4191000" y="3192336"/>
            <a:ext cx="7391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CF4436"/>
                </a:solidFill>
                <a:latin typeface="Трансплантация органов"/>
              </a:rPr>
              <a:t>Трансплантация органов</a:t>
            </a:r>
          </a:p>
        </p:txBody>
      </p:sp>
      <p:sp>
        <p:nvSpPr>
          <p:cNvPr id="11" name="Med 1">
            <a:extLst>
              <a:ext uri="{FF2B5EF4-FFF2-40B4-BE49-F238E27FC236}">
                <a16:creationId xmlns:a16="http://schemas.microsoft.com/office/drawing/2014/main" id="{B341FAFC-24CA-51F0-DDA4-8549599D22E2}"/>
              </a:ext>
            </a:extLst>
          </p:cNvPr>
          <p:cNvSpPr txBox="1"/>
          <p:nvPr/>
        </p:nvSpPr>
        <p:spPr>
          <a:xfrm>
            <a:off x="4038600" y="3573337"/>
            <a:ext cx="7543800" cy="52495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Пересадка органов от одного человека другому, позволяющая спасти жизни и продлить их.</a:t>
            </a:r>
          </a:p>
        </p:txBody>
      </p:sp>
      <p:sp>
        <p:nvSpPr>
          <p:cNvPr id="12" name="Med 2 head bar">
            <a:extLst>
              <a:ext uri="{FF2B5EF4-FFF2-40B4-BE49-F238E27FC236}">
                <a16:creationId xmlns:a16="http://schemas.microsoft.com/office/drawing/2014/main" id="{04A8DB16-62CE-6EBF-970A-A23A35E80716}"/>
              </a:ext>
            </a:extLst>
          </p:cNvPr>
          <p:cNvSpPr/>
          <p:nvPr/>
        </p:nvSpPr>
        <p:spPr>
          <a:xfrm>
            <a:off x="4038600" y="4263392"/>
            <a:ext cx="50800" cy="279400"/>
          </a:xfrm>
          <a:prstGeom prst="rect">
            <a:avLst/>
          </a:prstGeom>
          <a:solidFill>
            <a:srgbClr val="CF443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ed 2 head">
            <a:extLst>
              <a:ext uri="{FF2B5EF4-FFF2-40B4-BE49-F238E27FC236}">
                <a16:creationId xmlns:a16="http://schemas.microsoft.com/office/drawing/2014/main" id="{2C2EFACB-9D88-2395-76FA-79DA6932B5E6}"/>
              </a:ext>
            </a:extLst>
          </p:cNvPr>
          <p:cNvSpPr txBox="1"/>
          <p:nvPr/>
        </p:nvSpPr>
        <p:spPr>
          <a:xfrm>
            <a:off x="4191000" y="4212592"/>
            <a:ext cx="7391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CF4436"/>
                </a:solidFill>
                <a:latin typeface="Генная терапия"/>
              </a:rPr>
              <a:t>Генная терапия</a:t>
            </a:r>
          </a:p>
        </p:txBody>
      </p:sp>
      <p:sp>
        <p:nvSpPr>
          <p:cNvPr id="14" name="Med 2">
            <a:extLst>
              <a:ext uri="{FF2B5EF4-FFF2-40B4-BE49-F238E27FC236}">
                <a16:creationId xmlns:a16="http://schemas.microsoft.com/office/drawing/2014/main" id="{AF8D446A-E39D-CF3D-434A-36A65106DBCB}"/>
              </a:ext>
            </a:extLst>
          </p:cNvPr>
          <p:cNvSpPr txBox="1"/>
          <p:nvPr/>
        </p:nvSpPr>
        <p:spPr>
          <a:xfrm>
            <a:off x="4038600" y="4593593"/>
            <a:ext cx="7543800" cy="52495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Внесение изменений в геном пациента для лечения наследственных заболеваний.</a:t>
            </a:r>
          </a:p>
        </p:txBody>
      </p:sp>
      <p:sp>
        <p:nvSpPr>
          <p:cNvPr id="15" name="Med 3 head bar">
            <a:extLst>
              <a:ext uri="{FF2B5EF4-FFF2-40B4-BE49-F238E27FC236}">
                <a16:creationId xmlns:a16="http://schemas.microsoft.com/office/drawing/2014/main" id="{5E2F9086-E9AA-D6A8-C3E9-4221019FCDC5}"/>
              </a:ext>
            </a:extLst>
          </p:cNvPr>
          <p:cNvSpPr/>
          <p:nvPr/>
        </p:nvSpPr>
        <p:spPr>
          <a:xfrm>
            <a:off x="4038600" y="5283648"/>
            <a:ext cx="50800" cy="279400"/>
          </a:xfrm>
          <a:prstGeom prst="rect">
            <a:avLst/>
          </a:prstGeom>
          <a:solidFill>
            <a:srgbClr val="CF443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ed 3 head">
            <a:extLst>
              <a:ext uri="{FF2B5EF4-FFF2-40B4-BE49-F238E27FC236}">
                <a16:creationId xmlns:a16="http://schemas.microsoft.com/office/drawing/2014/main" id="{1B655222-08BD-99AB-9B8D-2D5DBF09A640}"/>
              </a:ext>
            </a:extLst>
          </p:cNvPr>
          <p:cNvSpPr txBox="1"/>
          <p:nvPr/>
        </p:nvSpPr>
        <p:spPr>
          <a:xfrm>
            <a:off x="4191000" y="5232848"/>
            <a:ext cx="5943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CF4436"/>
                </a:solidFill>
                <a:latin typeface="Клонирование"/>
              </a:rPr>
              <a:t>Клонирование</a:t>
            </a:r>
          </a:p>
        </p:txBody>
      </p:sp>
      <p:sp>
        <p:nvSpPr>
          <p:cNvPr id="17" name="Med 3">
            <a:extLst>
              <a:ext uri="{FF2B5EF4-FFF2-40B4-BE49-F238E27FC236}">
                <a16:creationId xmlns:a16="http://schemas.microsoft.com/office/drawing/2014/main" id="{B2E47CA5-EB5F-6235-69E1-E90DCB0CB171}"/>
              </a:ext>
            </a:extLst>
          </p:cNvPr>
          <p:cNvSpPr txBox="1"/>
          <p:nvPr/>
        </p:nvSpPr>
        <p:spPr>
          <a:xfrm>
            <a:off x="4038600" y="5613848"/>
            <a:ext cx="6096000" cy="79698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Создание генетически идентичных копий живых организмов, открывающее новые возможности для биомедицинских исследований и лечения.</a:t>
            </a:r>
          </a:p>
        </p:txBody>
      </p:sp>
      <p:pic>
        <p:nvPicPr>
          <p:cNvPr id="19" name="Dolly" descr="Овечка Долли (1996–2003), первое клонированное млекопитающее. Национальный музей Шотландии">
            <a:extLst>
              <a:ext uri="{FF2B5EF4-FFF2-40B4-BE49-F238E27FC236}">
                <a16:creationId xmlns:a16="http://schemas.microsoft.com/office/drawing/2014/main" id="{3EC840E4-CDAD-B08B-7A9C-81B55912382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800" y="5207448"/>
            <a:ext cx="1168400" cy="1168400"/>
          </a:xfrm>
          <a:prstGeom prst="ellipse">
            <a:avLst/>
          </a:prstGeom>
          <a:ln w="15875">
            <a:solidFill>
              <a:srgbClr val="CF443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Dolly ring">
            <a:extLst>
              <a:ext uri="{FF2B5EF4-FFF2-40B4-BE49-F238E27FC236}">
                <a16:creationId xmlns:a16="http://schemas.microsoft.com/office/drawing/2014/main" id="{34EA604E-559F-ED37-863F-D3D9B8354DF7}"/>
              </a:ext>
            </a:extLst>
          </p:cNvPr>
          <p:cNvSpPr/>
          <p:nvPr/>
        </p:nvSpPr>
        <p:spPr>
          <a:xfrm>
            <a:off x="10287000" y="5156648"/>
            <a:ext cx="1270000" cy="1270000"/>
          </a:xfrm>
          <a:prstGeom prst="ellipse">
            <a:avLst/>
          </a:prstGeom>
          <a:noFill/>
          <a:ln w="9525" cap="flat" cmpd="sng" algn="ctr">
            <a:solidFill>
              <a:srgbClr val="CF443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B80F84AB-78B6-E13C-DDFB-5B98888950B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851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682A1DC-069F-DEFD-68D9-18B243971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7112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C98400"/>
                </a:solidFill>
                <a:latin typeface="Bahnschrift SemiBold" panose="020B0502040204020203" pitchFamily="34" charset="0"/>
              </a:rPr>
              <a:t>Ядерная энергия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34160798-8EA1-7E40-BB07-F085961BBE74}"/>
              </a:ext>
            </a:extLst>
          </p:cNvPr>
          <p:cNvSpPr/>
          <p:nvPr/>
        </p:nvSpPr>
        <p:spPr>
          <a:xfrm>
            <a:off x="609600" y="914908"/>
            <a:ext cx="584200" cy="50800"/>
          </a:xfrm>
          <a:prstGeom prst="rect">
            <a:avLst/>
          </a:prstGeom>
          <a:solidFill>
            <a:srgbClr val="C9840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3C75AEEC-F96D-6ED6-145E-7F1C18292B81}"/>
              </a:ext>
            </a:extLst>
          </p:cNvPr>
          <p:cNvCxnSpPr/>
          <p:nvPr/>
        </p:nvCxnSpPr>
        <p:spPr>
          <a:xfrm>
            <a:off x="1270000" y="940308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 tick">
            <a:extLst>
              <a:ext uri="{FF2B5EF4-FFF2-40B4-BE49-F238E27FC236}">
                <a16:creationId xmlns:a16="http://schemas.microsoft.com/office/drawing/2014/main" id="{A7AE7B0A-6AFD-D1A1-1624-00AF3F1E690D}"/>
              </a:ext>
            </a:extLst>
          </p:cNvPr>
          <p:cNvCxnSpPr/>
          <p:nvPr/>
        </p:nvCxnSpPr>
        <p:spPr>
          <a:xfrm>
            <a:off x="3911600" y="889508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83794C16-43EA-7E82-1662-FA7E98C2EBF1}"/>
              </a:ext>
            </a:extLst>
          </p:cNvPr>
          <p:cNvSpPr txBox="1"/>
          <p:nvPr/>
        </p:nvSpPr>
        <p:spPr>
          <a:xfrm>
            <a:off x="609600" y="1168400"/>
            <a:ext cx="7112000" cy="243363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6000"/>
              </a:lnSpc>
            </a:pPr>
            <a:r>
              <a:rPr lang="ru-RU" sz="1900" dirty="0">
                <a:solidFill>
                  <a:srgbClr val="1F2430"/>
                </a:solidFill>
                <a:latin typeface="Segoe UI" panose="020B0502040204020203" pitchFamily="34" charset="0"/>
              </a:rPr>
              <a:t>Ядерная энергия — </a:t>
            </a:r>
            <a:r>
              <a:rPr lang="ru-RU" sz="1900" b="1" dirty="0">
                <a:solidFill>
                  <a:srgbClr val="C98400"/>
                </a:solidFill>
                <a:latin typeface="Segoe UI" panose="020B0502040204020203" pitchFamily="34" charset="0"/>
              </a:rPr>
              <a:t>мощный источник энергии,</a:t>
            </a:r>
            <a:r>
              <a:rPr lang="ru-RU" sz="1900" dirty="0">
                <a:solidFill>
                  <a:srgbClr val="1F2430"/>
                </a:solidFill>
                <a:latin typeface="Segoe UI" panose="020B0502040204020203" pitchFamily="34" charset="0"/>
              </a:rPr>
              <a:t> который может обеспечить потребности человечества в электроэнергии. Она имеет ряд преимуществ: высокая энергоемкость, низкая зависимость от природных условий, отсутствие выбросов парниковых газов. Однако ядерная энергия связана с рисками: радиоактивное загрязнение, опасность аварий, проблема утилизации радиоактивных отходов.</a:t>
            </a:r>
          </a:p>
        </p:txBody>
      </p:sp>
      <p:graphicFrame>
        <p:nvGraphicFramePr>
          <p:cNvPr id="7" name="Pros and cons">
            <a:extLst>
              <a:ext uri="{FF2B5EF4-FFF2-40B4-BE49-F238E27FC236}">
                <a16:creationId xmlns:a16="http://schemas.microsoft.com/office/drawing/2014/main" id="{17C3382C-6142-25E8-0480-379986AF0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392675"/>
              </p:ext>
            </p:extLst>
          </p:nvPr>
        </p:nvGraphicFramePr>
        <p:xfrm>
          <a:off x="609600" y="3805238"/>
          <a:ext cx="7112000" cy="25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6000">
                  <a:extLst>
                    <a:ext uri="{9D8B030D-6E8A-4147-A177-3AD203B41FA5}">
                      <a16:colId xmlns:a16="http://schemas.microsoft.com/office/drawing/2014/main" val="3862560288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3037716779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r>
                        <a:rPr lang="ru-RU" sz="2100" b="0" dirty="0">
                          <a:solidFill>
                            <a:srgbClr val="FFFFFF"/>
                          </a:solidFill>
                          <a:latin typeface="Bahnschrift SemiBold" panose="020B0502040204020203" pitchFamily="34" charset="0"/>
                        </a:rPr>
                        <a:t>Преимущества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5D9E0"/>
                      </a:solidFill>
                    </a:lnB>
                    <a:solidFill>
                      <a:srgbClr val="C984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b="0" dirty="0">
                          <a:solidFill>
                            <a:srgbClr val="FFFFFF"/>
                          </a:solidFill>
                          <a:latin typeface="Bahnschrift SemiBold" panose="020B0502040204020203" pitchFamily="34" charset="0"/>
                        </a:rPr>
                        <a:t>Недостатки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12700" cmpd="sng">
                      <a:solidFill>
                        <a:schemeClr val="lt1"/>
                      </a:solidFill>
                    </a:lnT>
                    <a:lnB w="9525" cmpd="sng">
                      <a:solidFill>
                        <a:srgbClr val="D5D9E0"/>
                      </a:solidFill>
                    </a:lnB>
                    <a:solidFill>
                      <a:srgbClr val="A33B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230298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900" b="0" dirty="0">
                          <a:solidFill>
                            <a:srgbClr val="1F2430"/>
                          </a:solidFill>
                          <a:latin typeface="Segoe UI" panose="020B0502040204020203" pitchFamily="34" charset="0"/>
                        </a:rPr>
                        <a:t>Высокая энергоемкость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5D9E0"/>
                      </a:solidFill>
                    </a:lnT>
                    <a:lnB w="9525" cmpd="sng">
                      <a:solidFill>
                        <a:srgbClr val="D5D9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b="0" dirty="0">
                          <a:solidFill>
                            <a:srgbClr val="1F2430"/>
                          </a:solidFill>
                          <a:latin typeface="Segoe UI" panose="020B0502040204020203" pitchFamily="34" charset="0"/>
                        </a:rPr>
                        <a:t>Радиоактивное загрязнение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5D9E0"/>
                      </a:solidFill>
                    </a:lnT>
                    <a:lnB w="9525" cmpd="sng">
                      <a:solidFill>
                        <a:srgbClr val="D5D9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094001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900" b="0" dirty="0">
                          <a:solidFill>
                            <a:srgbClr val="1F2430"/>
                          </a:solidFill>
                          <a:latin typeface="Segoe UI" panose="020B0502040204020203" pitchFamily="34" charset="0"/>
                        </a:rPr>
                        <a:t>Низкая зависимость от природных условий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5D9E0"/>
                      </a:solidFill>
                    </a:lnT>
                    <a:lnB w="9525" cmpd="sng">
                      <a:solidFill>
                        <a:srgbClr val="D5D9E0"/>
                      </a:solidFill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b="0" dirty="0">
                          <a:solidFill>
                            <a:srgbClr val="1F2430"/>
                          </a:solidFill>
                          <a:latin typeface="Segoe UI" panose="020B0502040204020203" pitchFamily="34" charset="0"/>
                        </a:rPr>
                        <a:t>Опасность аварий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5D9E0"/>
                      </a:solidFill>
                    </a:lnT>
                    <a:lnB w="9525" cmpd="sng">
                      <a:solidFill>
                        <a:srgbClr val="D5D9E0"/>
                      </a:solidFill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165735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r>
                        <a:rPr lang="ru-RU" sz="1900" b="0" dirty="0">
                          <a:solidFill>
                            <a:srgbClr val="1F2430"/>
                          </a:solidFill>
                          <a:latin typeface="Segoe UI" panose="020B0502040204020203" pitchFamily="34" charset="0"/>
                        </a:rPr>
                        <a:t>Отсутствие выбросов парниковых газов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5D9E0"/>
                      </a:solidFill>
                    </a:lnT>
                    <a:lnB w="9525" cmpd="sng">
                      <a:solidFill>
                        <a:srgbClr val="D5D9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900" b="0" dirty="0">
                          <a:solidFill>
                            <a:srgbClr val="1F2430"/>
                          </a:solidFill>
                          <a:latin typeface="Segoe UI" panose="020B0502040204020203" pitchFamily="34" charset="0"/>
                        </a:rPr>
                        <a:t>Проблема утилизации радиоактивных отходов</a:t>
                      </a:r>
                    </a:p>
                  </a:txBody>
                  <a:tcPr marL="114300" marR="114300" marT="63500" marB="63500" anchor="ctr">
                    <a:lnL w="12700" cmpd="sng">
                      <a:solidFill>
                        <a:schemeClr val="lt1"/>
                      </a:solidFill>
                    </a:lnL>
                    <a:lnR w="12700" cmpd="sng">
                      <a:solidFill>
                        <a:schemeClr val="lt1"/>
                      </a:solidFill>
                    </a:lnR>
                    <a:lnT w="9525" cmpd="sng">
                      <a:solidFill>
                        <a:srgbClr val="D5D9E0"/>
                      </a:solidFill>
                    </a:lnT>
                    <a:lnB w="9525" cmpd="sng">
                      <a:solidFill>
                        <a:srgbClr val="D5D9E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876070"/>
                  </a:ext>
                </a:extLst>
              </a:tr>
            </a:tbl>
          </a:graphicData>
        </a:graphic>
      </p:graphicFrame>
      <p:pic>
        <p:nvPicPr>
          <p:cNvPr id="9" name="Obninsk" descr="Здание Обнинской АЭС — первой в мире атомной электростанции, давшей ток в промышленную сеть (1954). Фото МАГАТЭ">
            <a:extLst>
              <a:ext uri="{FF2B5EF4-FFF2-40B4-BE49-F238E27FC236}">
                <a16:creationId xmlns:a16="http://schemas.microsoft.com/office/drawing/2014/main" id="{9A02FF52-C9CA-F69D-BBCA-98362C17368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381000"/>
            <a:ext cx="3556000" cy="6070600"/>
          </a:xfrm>
          <a:prstGeom prst="roundRect">
            <a:avLst>
              <a:gd name="adj" fmla="val 4000"/>
            </a:avLst>
          </a:prstGeom>
          <a:ln w="12700">
            <a:solidFill>
              <a:srgbClr val="C9840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3283248D-3877-8F68-DF5E-86BEFA84B08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769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B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8D32CA1-FF1C-3B28-BBA3-E376B6270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FFFFFF"/>
                </a:solidFill>
                <a:latin typeface="Bahnschrift SemiBold" panose="020B0502040204020203" pitchFamily="34" charset="0"/>
              </a:rPr>
              <a:t>Освоение космоса</a:t>
            </a:r>
          </a:p>
        </p:txBody>
      </p:sp>
      <p:sp>
        <p:nvSpPr>
          <p:cNvPr id="3" name="Star">
            <a:extLst>
              <a:ext uri="{FF2B5EF4-FFF2-40B4-BE49-F238E27FC236}">
                <a16:creationId xmlns:a16="http://schemas.microsoft.com/office/drawing/2014/main" id="{82B28E3D-467F-9F6D-C248-1016BA5445B9}"/>
              </a:ext>
            </a:extLst>
          </p:cNvPr>
          <p:cNvSpPr/>
          <p:nvPr/>
        </p:nvSpPr>
        <p:spPr>
          <a:xfrm>
            <a:off x="127000" y="1016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Star">
            <a:extLst>
              <a:ext uri="{FF2B5EF4-FFF2-40B4-BE49-F238E27FC236}">
                <a16:creationId xmlns:a16="http://schemas.microsoft.com/office/drawing/2014/main" id="{87DE868E-1A54-03D1-A6FC-18343F6B3FE5}"/>
              </a:ext>
            </a:extLst>
          </p:cNvPr>
          <p:cNvSpPr/>
          <p:nvPr/>
        </p:nvSpPr>
        <p:spPr>
          <a:xfrm>
            <a:off x="3467100" y="18415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Star">
            <a:extLst>
              <a:ext uri="{FF2B5EF4-FFF2-40B4-BE49-F238E27FC236}">
                <a16:creationId xmlns:a16="http://schemas.microsoft.com/office/drawing/2014/main" id="{1850AB8F-E127-5CC8-06A3-C0036C5ECE19}"/>
              </a:ext>
            </a:extLst>
          </p:cNvPr>
          <p:cNvSpPr/>
          <p:nvPr/>
        </p:nvSpPr>
        <p:spPr>
          <a:xfrm>
            <a:off x="6807200" y="18034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tar">
            <a:extLst>
              <a:ext uri="{FF2B5EF4-FFF2-40B4-BE49-F238E27FC236}">
                <a16:creationId xmlns:a16="http://schemas.microsoft.com/office/drawing/2014/main" id="{8996BF14-838B-816F-EE15-9D70D5F429FE}"/>
              </a:ext>
            </a:extLst>
          </p:cNvPr>
          <p:cNvSpPr/>
          <p:nvPr/>
        </p:nvSpPr>
        <p:spPr>
          <a:xfrm>
            <a:off x="10147300" y="17653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ar">
            <a:extLst>
              <a:ext uri="{FF2B5EF4-FFF2-40B4-BE49-F238E27FC236}">
                <a16:creationId xmlns:a16="http://schemas.microsoft.com/office/drawing/2014/main" id="{0A1F1F6A-0DA9-9DB3-8B80-C3E4A9295907}"/>
              </a:ext>
            </a:extLst>
          </p:cNvPr>
          <p:cNvSpPr/>
          <p:nvPr/>
        </p:nvSpPr>
        <p:spPr>
          <a:xfrm>
            <a:off x="1549400" y="17272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ar">
            <a:extLst>
              <a:ext uri="{FF2B5EF4-FFF2-40B4-BE49-F238E27FC236}">
                <a16:creationId xmlns:a16="http://schemas.microsoft.com/office/drawing/2014/main" id="{0FC13B53-ADB9-ED72-C6A1-BBFC431BB2DF}"/>
              </a:ext>
            </a:extLst>
          </p:cNvPr>
          <p:cNvSpPr/>
          <p:nvPr/>
        </p:nvSpPr>
        <p:spPr>
          <a:xfrm>
            <a:off x="4889500" y="16891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tar">
            <a:extLst>
              <a:ext uri="{FF2B5EF4-FFF2-40B4-BE49-F238E27FC236}">
                <a16:creationId xmlns:a16="http://schemas.microsoft.com/office/drawing/2014/main" id="{F3F8961C-6361-F164-6CC6-2E0C8CA99D18}"/>
              </a:ext>
            </a:extLst>
          </p:cNvPr>
          <p:cNvSpPr/>
          <p:nvPr/>
        </p:nvSpPr>
        <p:spPr>
          <a:xfrm>
            <a:off x="8229600" y="16510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tar">
            <a:extLst>
              <a:ext uri="{FF2B5EF4-FFF2-40B4-BE49-F238E27FC236}">
                <a16:creationId xmlns:a16="http://schemas.microsoft.com/office/drawing/2014/main" id="{EBF8BF1E-2A5E-C8C4-10D6-C1E9BAD74C4E}"/>
              </a:ext>
            </a:extLst>
          </p:cNvPr>
          <p:cNvSpPr/>
          <p:nvPr/>
        </p:nvSpPr>
        <p:spPr>
          <a:xfrm>
            <a:off x="11569700" y="16129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ar">
            <a:extLst>
              <a:ext uri="{FF2B5EF4-FFF2-40B4-BE49-F238E27FC236}">
                <a16:creationId xmlns:a16="http://schemas.microsoft.com/office/drawing/2014/main" id="{FBEC2FA3-0A61-23B2-8DAB-5B37C366E9A7}"/>
              </a:ext>
            </a:extLst>
          </p:cNvPr>
          <p:cNvSpPr/>
          <p:nvPr/>
        </p:nvSpPr>
        <p:spPr>
          <a:xfrm>
            <a:off x="2971800" y="15748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ar">
            <a:extLst>
              <a:ext uri="{FF2B5EF4-FFF2-40B4-BE49-F238E27FC236}">
                <a16:creationId xmlns:a16="http://schemas.microsoft.com/office/drawing/2014/main" id="{7E914FDE-3DFD-FDCC-AEC0-BBE31B9AAC2D}"/>
              </a:ext>
            </a:extLst>
          </p:cNvPr>
          <p:cNvSpPr/>
          <p:nvPr/>
        </p:nvSpPr>
        <p:spPr>
          <a:xfrm>
            <a:off x="6311900" y="15367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ar">
            <a:extLst>
              <a:ext uri="{FF2B5EF4-FFF2-40B4-BE49-F238E27FC236}">
                <a16:creationId xmlns:a16="http://schemas.microsoft.com/office/drawing/2014/main" id="{B2F639D1-77E0-B64A-1307-79200CBCAB55}"/>
              </a:ext>
            </a:extLst>
          </p:cNvPr>
          <p:cNvSpPr/>
          <p:nvPr/>
        </p:nvSpPr>
        <p:spPr>
          <a:xfrm>
            <a:off x="9652000" y="14986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tar">
            <a:extLst>
              <a:ext uri="{FF2B5EF4-FFF2-40B4-BE49-F238E27FC236}">
                <a16:creationId xmlns:a16="http://schemas.microsoft.com/office/drawing/2014/main" id="{768A3B24-5C84-EBBB-A004-22C84B642946}"/>
              </a:ext>
            </a:extLst>
          </p:cNvPr>
          <p:cNvSpPr/>
          <p:nvPr/>
        </p:nvSpPr>
        <p:spPr>
          <a:xfrm>
            <a:off x="1054100" y="14605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ar">
            <a:extLst>
              <a:ext uri="{FF2B5EF4-FFF2-40B4-BE49-F238E27FC236}">
                <a16:creationId xmlns:a16="http://schemas.microsoft.com/office/drawing/2014/main" id="{8C7E0793-81F2-DD2A-88D9-318757B11328}"/>
              </a:ext>
            </a:extLst>
          </p:cNvPr>
          <p:cNvSpPr/>
          <p:nvPr/>
        </p:nvSpPr>
        <p:spPr>
          <a:xfrm>
            <a:off x="4394200" y="14224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tar">
            <a:extLst>
              <a:ext uri="{FF2B5EF4-FFF2-40B4-BE49-F238E27FC236}">
                <a16:creationId xmlns:a16="http://schemas.microsoft.com/office/drawing/2014/main" id="{58596FE7-7F41-A290-B0AF-1D8B87B6A6AE}"/>
              </a:ext>
            </a:extLst>
          </p:cNvPr>
          <p:cNvSpPr/>
          <p:nvPr/>
        </p:nvSpPr>
        <p:spPr>
          <a:xfrm>
            <a:off x="7734300" y="13843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tar">
            <a:extLst>
              <a:ext uri="{FF2B5EF4-FFF2-40B4-BE49-F238E27FC236}">
                <a16:creationId xmlns:a16="http://schemas.microsoft.com/office/drawing/2014/main" id="{24CB3D29-4476-1546-8382-408EF95EF461}"/>
              </a:ext>
            </a:extLst>
          </p:cNvPr>
          <p:cNvSpPr/>
          <p:nvPr/>
        </p:nvSpPr>
        <p:spPr>
          <a:xfrm>
            <a:off x="11074400" y="13462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tar">
            <a:extLst>
              <a:ext uri="{FF2B5EF4-FFF2-40B4-BE49-F238E27FC236}">
                <a16:creationId xmlns:a16="http://schemas.microsoft.com/office/drawing/2014/main" id="{76904006-6E88-CF7B-56FC-137A5683DC8F}"/>
              </a:ext>
            </a:extLst>
          </p:cNvPr>
          <p:cNvSpPr/>
          <p:nvPr/>
        </p:nvSpPr>
        <p:spPr>
          <a:xfrm>
            <a:off x="2476500" y="13081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tar">
            <a:extLst>
              <a:ext uri="{FF2B5EF4-FFF2-40B4-BE49-F238E27FC236}">
                <a16:creationId xmlns:a16="http://schemas.microsoft.com/office/drawing/2014/main" id="{6F155A05-8B3A-3FD2-DEF0-1253E3B8126A}"/>
              </a:ext>
            </a:extLst>
          </p:cNvPr>
          <p:cNvSpPr/>
          <p:nvPr/>
        </p:nvSpPr>
        <p:spPr>
          <a:xfrm>
            <a:off x="5816600" y="12700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tar">
            <a:extLst>
              <a:ext uri="{FF2B5EF4-FFF2-40B4-BE49-F238E27FC236}">
                <a16:creationId xmlns:a16="http://schemas.microsoft.com/office/drawing/2014/main" id="{BDAFB91E-C57E-886A-05F0-57B4DD980270}"/>
              </a:ext>
            </a:extLst>
          </p:cNvPr>
          <p:cNvSpPr/>
          <p:nvPr/>
        </p:nvSpPr>
        <p:spPr>
          <a:xfrm>
            <a:off x="9156700" y="12319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tar">
            <a:extLst>
              <a:ext uri="{FF2B5EF4-FFF2-40B4-BE49-F238E27FC236}">
                <a16:creationId xmlns:a16="http://schemas.microsoft.com/office/drawing/2014/main" id="{04ED97B2-C567-AADA-7922-8D06C0C89759}"/>
              </a:ext>
            </a:extLst>
          </p:cNvPr>
          <p:cNvSpPr/>
          <p:nvPr/>
        </p:nvSpPr>
        <p:spPr>
          <a:xfrm>
            <a:off x="558800" y="11938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tar">
            <a:extLst>
              <a:ext uri="{FF2B5EF4-FFF2-40B4-BE49-F238E27FC236}">
                <a16:creationId xmlns:a16="http://schemas.microsoft.com/office/drawing/2014/main" id="{8600F3F7-4C62-0B26-3CE7-28B3C7C3D6F7}"/>
              </a:ext>
            </a:extLst>
          </p:cNvPr>
          <p:cNvSpPr/>
          <p:nvPr/>
        </p:nvSpPr>
        <p:spPr>
          <a:xfrm>
            <a:off x="3898900" y="11557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tar">
            <a:extLst>
              <a:ext uri="{FF2B5EF4-FFF2-40B4-BE49-F238E27FC236}">
                <a16:creationId xmlns:a16="http://schemas.microsoft.com/office/drawing/2014/main" id="{32432C85-C164-69A3-0FA4-A85D27C9FF1C}"/>
              </a:ext>
            </a:extLst>
          </p:cNvPr>
          <p:cNvSpPr/>
          <p:nvPr/>
        </p:nvSpPr>
        <p:spPr>
          <a:xfrm>
            <a:off x="7239000" y="11176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tar">
            <a:extLst>
              <a:ext uri="{FF2B5EF4-FFF2-40B4-BE49-F238E27FC236}">
                <a16:creationId xmlns:a16="http://schemas.microsoft.com/office/drawing/2014/main" id="{835A9947-8A6A-25B7-4535-8C9225CEE7BB}"/>
              </a:ext>
            </a:extLst>
          </p:cNvPr>
          <p:cNvSpPr/>
          <p:nvPr/>
        </p:nvSpPr>
        <p:spPr>
          <a:xfrm>
            <a:off x="10579100" y="10795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Star">
            <a:extLst>
              <a:ext uri="{FF2B5EF4-FFF2-40B4-BE49-F238E27FC236}">
                <a16:creationId xmlns:a16="http://schemas.microsoft.com/office/drawing/2014/main" id="{6DF82A34-98A4-AF83-E249-34D94D2B6F03}"/>
              </a:ext>
            </a:extLst>
          </p:cNvPr>
          <p:cNvSpPr/>
          <p:nvPr/>
        </p:nvSpPr>
        <p:spPr>
          <a:xfrm>
            <a:off x="1981200" y="10414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tar">
            <a:extLst>
              <a:ext uri="{FF2B5EF4-FFF2-40B4-BE49-F238E27FC236}">
                <a16:creationId xmlns:a16="http://schemas.microsoft.com/office/drawing/2014/main" id="{6EEF19B6-0495-47AC-AD15-AC3891E5453C}"/>
              </a:ext>
            </a:extLst>
          </p:cNvPr>
          <p:cNvSpPr/>
          <p:nvPr/>
        </p:nvSpPr>
        <p:spPr>
          <a:xfrm>
            <a:off x="5321300" y="10033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Star">
            <a:extLst>
              <a:ext uri="{FF2B5EF4-FFF2-40B4-BE49-F238E27FC236}">
                <a16:creationId xmlns:a16="http://schemas.microsoft.com/office/drawing/2014/main" id="{34FC0777-3FF7-93A2-3695-EBCEE516173A}"/>
              </a:ext>
            </a:extLst>
          </p:cNvPr>
          <p:cNvSpPr/>
          <p:nvPr/>
        </p:nvSpPr>
        <p:spPr>
          <a:xfrm>
            <a:off x="8661400" y="9652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Star">
            <a:extLst>
              <a:ext uri="{FF2B5EF4-FFF2-40B4-BE49-F238E27FC236}">
                <a16:creationId xmlns:a16="http://schemas.microsoft.com/office/drawing/2014/main" id="{5FB06090-11A7-A284-4653-2027D9D07BD6}"/>
              </a:ext>
            </a:extLst>
          </p:cNvPr>
          <p:cNvSpPr/>
          <p:nvPr/>
        </p:nvSpPr>
        <p:spPr>
          <a:xfrm>
            <a:off x="12001500" y="9271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Star">
            <a:extLst>
              <a:ext uri="{FF2B5EF4-FFF2-40B4-BE49-F238E27FC236}">
                <a16:creationId xmlns:a16="http://schemas.microsoft.com/office/drawing/2014/main" id="{7D02D952-F854-2012-1B70-994518CBFFEB}"/>
              </a:ext>
            </a:extLst>
          </p:cNvPr>
          <p:cNvSpPr/>
          <p:nvPr/>
        </p:nvSpPr>
        <p:spPr>
          <a:xfrm>
            <a:off x="3403600" y="8890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Star">
            <a:extLst>
              <a:ext uri="{FF2B5EF4-FFF2-40B4-BE49-F238E27FC236}">
                <a16:creationId xmlns:a16="http://schemas.microsoft.com/office/drawing/2014/main" id="{6D8247DB-CA1F-3EED-FC25-C52BF50DF958}"/>
              </a:ext>
            </a:extLst>
          </p:cNvPr>
          <p:cNvSpPr/>
          <p:nvPr/>
        </p:nvSpPr>
        <p:spPr>
          <a:xfrm>
            <a:off x="6743700" y="8509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Star">
            <a:extLst>
              <a:ext uri="{FF2B5EF4-FFF2-40B4-BE49-F238E27FC236}">
                <a16:creationId xmlns:a16="http://schemas.microsoft.com/office/drawing/2014/main" id="{95BC638E-C4BF-FB24-1E23-44201DDD0A0B}"/>
              </a:ext>
            </a:extLst>
          </p:cNvPr>
          <p:cNvSpPr/>
          <p:nvPr/>
        </p:nvSpPr>
        <p:spPr>
          <a:xfrm>
            <a:off x="10083800" y="8128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tar">
            <a:extLst>
              <a:ext uri="{FF2B5EF4-FFF2-40B4-BE49-F238E27FC236}">
                <a16:creationId xmlns:a16="http://schemas.microsoft.com/office/drawing/2014/main" id="{3CB721BB-882C-F79E-E76A-903F01E8DA43}"/>
              </a:ext>
            </a:extLst>
          </p:cNvPr>
          <p:cNvSpPr/>
          <p:nvPr/>
        </p:nvSpPr>
        <p:spPr>
          <a:xfrm>
            <a:off x="1485900" y="7747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tar">
            <a:extLst>
              <a:ext uri="{FF2B5EF4-FFF2-40B4-BE49-F238E27FC236}">
                <a16:creationId xmlns:a16="http://schemas.microsoft.com/office/drawing/2014/main" id="{06131625-B51B-3AAB-9605-7A1F3FC68DC5}"/>
              </a:ext>
            </a:extLst>
          </p:cNvPr>
          <p:cNvSpPr/>
          <p:nvPr/>
        </p:nvSpPr>
        <p:spPr>
          <a:xfrm>
            <a:off x="4826000" y="7366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tar">
            <a:extLst>
              <a:ext uri="{FF2B5EF4-FFF2-40B4-BE49-F238E27FC236}">
                <a16:creationId xmlns:a16="http://schemas.microsoft.com/office/drawing/2014/main" id="{51A09D78-C0FE-2C70-3AE9-87C93C5CB460}"/>
              </a:ext>
            </a:extLst>
          </p:cNvPr>
          <p:cNvSpPr/>
          <p:nvPr/>
        </p:nvSpPr>
        <p:spPr>
          <a:xfrm>
            <a:off x="8166100" y="6985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Star">
            <a:extLst>
              <a:ext uri="{FF2B5EF4-FFF2-40B4-BE49-F238E27FC236}">
                <a16:creationId xmlns:a16="http://schemas.microsoft.com/office/drawing/2014/main" id="{ADCC2311-B7EE-90B1-7B0E-A1063D83B6EE}"/>
              </a:ext>
            </a:extLst>
          </p:cNvPr>
          <p:cNvSpPr/>
          <p:nvPr/>
        </p:nvSpPr>
        <p:spPr>
          <a:xfrm>
            <a:off x="11506200" y="6604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tar">
            <a:extLst>
              <a:ext uri="{FF2B5EF4-FFF2-40B4-BE49-F238E27FC236}">
                <a16:creationId xmlns:a16="http://schemas.microsoft.com/office/drawing/2014/main" id="{755CC5CC-FBF7-311C-4C3A-1CCB81782F98}"/>
              </a:ext>
            </a:extLst>
          </p:cNvPr>
          <p:cNvSpPr/>
          <p:nvPr/>
        </p:nvSpPr>
        <p:spPr>
          <a:xfrm>
            <a:off x="2908300" y="6223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Star">
            <a:extLst>
              <a:ext uri="{FF2B5EF4-FFF2-40B4-BE49-F238E27FC236}">
                <a16:creationId xmlns:a16="http://schemas.microsoft.com/office/drawing/2014/main" id="{25BFD7A8-1EF6-3FA9-73F6-72F008A0F4F8}"/>
              </a:ext>
            </a:extLst>
          </p:cNvPr>
          <p:cNvSpPr/>
          <p:nvPr/>
        </p:nvSpPr>
        <p:spPr>
          <a:xfrm>
            <a:off x="6248400" y="5842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Star">
            <a:extLst>
              <a:ext uri="{FF2B5EF4-FFF2-40B4-BE49-F238E27FC236}">
                <a16:creationId xmlns:a16="http://schemas.microsoft.com/office/drawing/2014/main" id="{3A11A724-9DEE-A503-C544-5885E4C57139}"/>
              </a:ext>
            </a:extLst>
          </p:cNvPr>
          <p:cNvSpPr/>
          <p:nvPr/>
        </p:nvSpPr>
        <p:spPr>
          <a:xfrm>
            <a:off x="9588500" y="5461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tar">
            <a:extLst>
              <a:ext uri="{FF2B5EF4-FFF2-40B4-BE49-F238E27FC236}">
                <a16:creationId xmlns:a16="http://schemas.microsoft.com/office/drawing/2014/main" id="{7B0C86B6-F879-7647-C1DA-17E077A5326C}"/>
              </a:ext>
            </a:extLst>
          </p:cNvPr>
          <p:cNvSpPr/>
          <p:nvPr/>
        </p:nvSpPr>
        <p:spPr>
          <a:xfrm>
            <a:off x="990600" y="5080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Star">
            <a:extLst>
              <a:ext uri="{FF2B5EF4-FFF2-40B4-BE49-F238E27FC236}">
                <a16:creationId xmlns:a16="http://schemas.microsoft.com/office/drawing/2014/main" id="{603CD09C-2EF1-0979-A1E5-56ED4F6D7335}"/>
              </a:ext>
            </a:extLst>
          </p:cNvPr>
          <p:cNvSpPr/>
          <p:nvPr/>
        </p:nvSpPr>
        <p:spPr>
          <a:xfrm>
            <a:off x="4330700" y="4699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Star">
            <a:extLst>
              <a:ext uri="{FF2B5EF4-FFF2-40B4-BE49-F238E27FC236}">
                <a16:creationId xmlns:a16="http://schemas.microsoft.com/office/drawing/2014/main" id="{44810C76-8738-5FD8-FE9C-A23517F3EA9A}"/>
              </a:ext>
            </a:extLst>
          </p:cNvPr>
          <p:cNvSpPr/>
          <p:nvPr/>
        </p:nvSpPr>
        <p:spPr>
          <a:xfrm>
            <a:off x="7670800" y="4318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Star">
            <a:extLst>
              <a:ext uri="{FF2B5EF4-FFF2-40B4-BE49-F238E27FC236}">
                <a16:creationId xmlns:a16="http://schemas.microsoft.com/office/drawing/2014/main" id="{9357AB36-41A6-337E-BD66-7093EB9BEC4E}"/>
              </a:ext>
            </a:extLst>
          </p:cNvPr>
          <p:cNvSpPr/>
          <p:nvPr/>
        </p:nvSpPr>
        <p:spPr>
          <a:xfrm>
            <a:off x="11010900" y="393700"/>
            <a:ext cx="20320" cy="20320"/>
          </a:xfrm>
          <a:prstGeom prst="ellipse">
            <a:avLst/>
          </a:prstGeom>
          <a:solidFill>
            <a:srgbClr val="C9CF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itle bar">
            <a:extLst>
              <a:ext uri="{FF2B5EF4-FFF2-40B4-BE49-F238E27FC236}">
                <a16:creationId xmlns:a16="http://schemas.microsoft.com/office/drawing/2014/main" id="{60CBC868-8208-6BB1-D144-046C6DECFE6A}"/>
              </a:ext>
            </a:extLst>
          </p:cNvPr>
          <p:cNvSpPr/>
          <p:nvPr/>
        </p:nvSpPr>
        <p:spPr>
          <a:xfrm>
            <a:off x="609600" y="965708"/>
            <a:ext cx="584200" cy="50800"/>
          </a:xfrm>
          <a:prstGeom prst="rect">
            <a:avLst/>
          </a:prstGeom>
          <a:solidFill>
            <a:srgbClr val="8FA0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Intro">
            <a:extLst>
              <a:ext uri="{FF2B5EF4-FFF2-40B4-BE49-F238E27FC236}">
                <a16:creationId xmlns:a16="http://schemas.microsoft.com/office/drawing/2014/main" id="{173C4119-F62D-8B2F-EB91-4496EBAEA532}"/>
              </a:ext>
            </a:extLst>
          </p:cNvPr>
          <p:cNvSpPr txBox="1"/>
          <p:nvPr/>
        </p:nvSpPr>
        <p:spPr>
          <a:xfrm>
            <a:off x="609600" y="1181608"/>
            <a:ext cx="10972800" cy="143294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6000"/>
              </a:lnSpc>
            </a:pPr>
            <a:r>
              <a:rPr lang="ru-RU" dirty="0">
                <a:solidFill>
                  <a:srgbClr val="DCE0F5"/>
                </a:solidFill>
                <a:latin typeface="Segoe UI" panose="020B0502040204020203" pitchFamily="34" charset="0"/>
              </a:rPr>
              <a:t>Освоение космоса — это одна из самых увлекательных и амбициозных задач человечества. Запуск спутников, пилотируемые полеты, исследование других планет — все это открывает новые горизонты для научных исследований, развития технологий и понимания нашего места во Вселенной. Освоение космоса имеет огромный потенциал для решения глобальных проблем человечества, таких как дефицит ресурсов, изменение климата и поиск новых источников энергии.</a:t>
            </a:r>
          </a:p>
        </p:txBody>
      </p:sp>
      <p:pic>
        <p:nvPicPr>
          <p:cNvPr id="46" name="Space 1 picture" descr="Копия первого искусственного спутника Земли (СССР, 4 октября 1957)">
            <a:extLst>
              <a:ext uri="{FF2B5EF4-FFF2-40B4-BE49-F238E27FC236}">
                <a16:creationId xmlns:a16="http://schemas.microsoft.com/office/drawing/2014/main" id="{5E43CAAF-8BB3-E68E-26ED-3A21FD51E80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817749"/>
            <a:ext cx="3556000" cy="1574800"/>
          </a:xfrm>
          <a:prstGeom prst="roundRect">
            <a:avLst>
              <a:gd name="adj" fmla="val 4000"/>
            </a:avLst>
          </a:prstGeom>
          <a:ln w="12700">
            <a:solidFill>
              <a:srgbClr val="8FA0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47" name="Space 1 head">
            <a:extLst>
              <a:ext uri="{FF2B5EF4-FFF2-40B4-BE49-F238E27FC236}">
                <a16:creationId xmlns:a16="http://schemas.microsoft.com/office/drawing/2014/main" id="{322F90BF-8E16-0790-CFAF-6816622FAA4B}"/>
              </a:ext>
            </a:extLst>
          </p:cNvPr>
          <p:cNvSpPr txBox="1"/>
          <p:nvPr/>
        </p:nvSpPr>
        <p:spPr>
          <a:xfrm>
            <a:off x="609600" y="4519549"/>
            <a:ext cx="3556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FFD36E"/>
                </a:solidFill>
                <a:latin typeface="Bahnschrift SemiBold" panose="020B0502040204020203" pitchFamily="34" charset="0"/>
              </a:rPr>
              <a:t>Запуск спутников</a:t>
            </a:r>
          </a:p>
        </p:txBody>
      </p:sp>
      <p:sp>
        <p:nvSpPr>
          <p:cNvPr id="48" name="Space 1">
            <a:extLst>
              <a:ext uri="{FF2B5EF4-FFF2-40B4-BE49-F238E27FC236}">
                <a16:creationId xmlns:a16="http://schemas.microsoft.com/office/drawing/2014/main" id="{55D52274-2826-3D2C-C9CD-6558A9B58AB1}"/>
              </a:ext>
            </a:extLst>
          </p:cNvPr>
          <p:cNvSpPr txBox="1"/>
          <p:nvPr/>
        </p:nvSpPr>
        <p:spPr>
          <a:xfrm>
            <a:off x="609600" y="4890389"/>
            <a:ext cx="3556000" cy="112166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dirty="0">
                <a:solidFill>
                  <a:srgbClr val="E8EBFA"/>
                </a:solidFill>
                <a:latin typeface="Segoe UI" panose="020B0502040204020203" pitchFamily="34" charset="0"/>
              </a:rPr>
              <a:t>Спутники используются для связи, навигации, наблюдения за Землей и проведения научных исследований.</a:t>
            </a:r>
          </a:p>
        </p:txBody>
      </p:sp>
      <p:pic>
        <p:nvPicPr>
          <p:cNvPr id="50" name="Space 2 picture" descr="Юрий Гагарин — первый человек в космосе (12 апреля 1961). Фотография 1961 г.">
            <a:extLst>
              <a:ext uri="{FF2B5EF4-FFF2-40B4-BE49-F238E27FC236}">
                <a16:creationId xmlns:a16="http://schemas.microsoft.com/office/drawing/2014/main" id="{09258331-F0C0-F805-80D5-374114191E8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817749"/>
            <a:ext cx="3556000" cy="1574800"/>
          </a:xfrm>
          <a:prstGeom prst="roundRect">
            <a:avLst>
              <a:gd name="adj" fmla="val 4000"/>
            </a:avLst>
          </a:prstGeom>
          <a:ln w="12700">
            <a:solidFill>
              <a:srgbClr val="8FA0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1" name="Space 2 head">
            <a:extLst>
              <a:ext uri="{FF2B5EF4-FFF2-40B4-BE49-F238E27FC236}">
                <a16:creationId xmlns:a16="http://schemas.microsoft.com/office/drawing/2014/main" id="{70C35CFB-B5F3-EE3C-BDBF-42C939BBD280}"/>
              </a:ext>
            </a:extLst>
          </p:cNvPr>
          <p:cNvSpPr txBox="1"/>
          <p:nvPr/>
        </p:nvSpPr>
        <p:spPr>
          <a:xfrm>
            <a:off x="4318000" y="4519549"/>
            <a:ext cx="35560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FFD36E"/>
                </a:solidFill>
                <a:latin typeface="Bahnschrift SemiBold" panose="020B0502040204020203" pitchFamily="34" charset="0"/>
              </a:rPr>
              <a:t>Пилотируемые полеты</a:t>
            </a:r>
          </a:p>
        </p:txBody>
      </p:sp>
      <p:sp>
        <p:nvSpPr>
          <p:cNvPr id="52" name="Space 2">
            <a:extLst>
              <a:ext uri="{FF2B5EF4-FFF2-40B4-BE49-F238E27FC236}">
                <a16:creationId xmlns:a16="http://schemas.microsoft.com/office/drawing/2014/main" id="{68389500-5353-8AE0-C43B-A24CF31354AB}"/>
              </a:ext>
            </a:extLst>
          </p:cNvPr>
          <p:cNvSpPr txBox="1"/>
          <p:nvPr/>
        </p:nvSpPr>
        <p:spPr>
          <a:xfrm>
            <a:off x="4318000" y="4890389"/>
            <a:ext cx="3556000" cy="14069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dirty="0">
                <a:solidFill>
                  <a:srgbClr val="E8EBFA"/>
                </a:solidFill>
                <a:latin typeface="Segoe UI" panose="020B0502040204020203" pitchFamily="34" charset="0"/>
              </a:rPr>
              <a:t>Полеты человека в космос, исследование космического пространства и проведение научных экспериментов на орбите.</a:t>
            </a:r>
          </a:p>
        </p:txBody>
      </p:sp>
      <p:pic>
        <p:nvPicPr>
          <p:cNvPr id="54" name="Space 3 picture" descr="Марсоход Curiosity на Марсе. Автопортрет камерой MAHLI, 2021. NASA/JPL">
            <a:extLst>
              <a:ext uri="{FF2B5EF4-FFF2-40B4-BE49-F238E27FC236}">
                <a16:creationId xmlns:a16="http://schemas.microsoft.com/office/drawing/2014/main" id="{3B68B4A4-7E8A-F0DF-0289-247034983C3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2817749"/>
            <a:ext cx="3556000" cy="1574800"/>
          </a:xfrm>
          <a:prstGeom prst="roundRect">
            <a:avLst>
              <a:gd name="adj" fmla="val 4000"/>
            </a:avLst>
          </a:prstGeom>
          <a:ln w="12700">
            <a:solidFill>
              <a:srgbClr val="8FA0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5" name="Space 3 head">
            <a:extLst>
              <a:ext uri="{FF2B5EF4-FFF2-40B4-BE49-F238E27FC236}">
                <a16:creationId xmlns:a16="http://schemas.microsoft.com/office/drawing/2014/main" id="{B3646620-20FF-176D-B8BE-5F85118A160F}"/>
              </a:ext>
            </a:extLst>
          </p:cNvPr>
          <p:cNvSpPr txBox="1"/>
          <p:nvPr/>
        </p:nvSpPr>
        <p:spPr>
          <a:xfrm>
            <a:off x="8026400" y="4519549"/>
            <a:ext cx="35560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FFD36E"/>
                </a:solidFill>
                <a:latin typeface="Bahnschrift SemiBold" panose="020B0502040204020203" pitchFamily="34" charset="0"/>
              </a:rPr>
              <a:t>Исследование других планет</a:t>
            </a:r>
          </a:p>
        </p:txBody>
      </p:sp>
      <p:sp>
        <p:nvSpPr>
          <p:cNvPr id="56" name="Space 3">
            <a:extLst>
              <a:ext uri="{FF2B5EF4-FFF2-40B4-BE49-F238E27FC236}">
                <a16:creationId xmlns:a16="http://schemas.microsoft.com/office/drawing/2014/main" id="{6FEBF895-5CE0-2BBE-CB53-D8CA8BFCF0F6}"/>
              </a:ext>
            </a:extLst>
          </p:cNvPr>
          <p:cNvSpPr txBox="1"/>
          <p:nvPr/>
        </p:nvSpPr>
        <p:spPr>
          <a:xfrm>
            <a:off x="8026400" y="5210429"/>
            <a:ext cx="3556000" cy="112166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dirty="0">
                <a:solidFill>
                  <a:srgbClr val="E8EBFA"/>
                </a:solidFill>
                <a:latin typeface="Segoe UI" panose="020B0502040204020203" pitchFamily="34" charset="0"/>
              </a:rPr>
              <a:t>Поиск жизни, изучение геологии и атмосферы других планет, открытие новых космических объектов.</a:t>
            </a:r>
          </a:p>
        </p:txBody>
      </p:sp>
      <p:sp>
        <p:nvSpPr>
          <p:cNvPr id="57" name="Signature 100ballnik.com">
            <a:extLst>
              <a:ext uri="{FF2B5EF4-FFF2-40B4-BE49-F238E27FC236}">
                <a16:creationId xmlns:a16="http://schemas.microsoft.com/office/drawing/2014/main" id="{6066B5F5-422B-8ED5-0882-7D55EEE03EA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98C8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F98C8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157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BB9E72A-2525-F690-8BE2-98705110A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6868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dirty="0">
                <a:solidFill>
                  <a:srgbClr val="B02E78"/>
                </a:solidFill>
                <a:latin typeface="Bahnschrift SemiBold" panose="020B0502040204020203" pitchFamily="34" charset="0"/>
              </a:rPr>
              <a:t>Культура и искусство: кинематограф, экзистенциализм, постмодернизм, неореализм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06C10B0A-12C7-E72D-F5F4-AC215692DA09}"/>
              </a:ext>
            </a:extLst>
          </p:cNvPr>
          <p:cNvSpPr/>
          <p:nvPr/>
        </p:nvSpPr>
        <p:spPr>
          <a:xfrm>
            <a:off x="609600" y="1211580"/>
            <a:ext cx="584200" cy="50800"/>
          </a:xfrm>
          <a:prstGeom prst="rect">
            <a:avLst/>
          </a:prstGeom>
          <a:solidFill>
            <a:srgbClr val="B02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4C79035-3E1D-F60C-1C38-330DA158B1AF}"/>
              </a:ext>
            </a:extLst>
          </p:cNvPr>
          <p:cNvCxnSpPr/>
          <p:nvPr/>
        </p:nvCxnSpPr>
        <p:spPr>
          <a:xfrm>
            <a:off x="1270000" y="1236980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 tick">
            <a:extLst>
              <a:ext uri="{FF2B5EF4-FFF2-40B4-BE49-F238E27FC236}">
                <a16:creationId xmlns:a16="http://schemas.microsoft.com/office/drawing/2014/main" id="{BB2AA696-38F7-C27A-7D9A-2CD834FBBE1E}"/>
              </a:ext>
            </a:extLst>
          </p:cNvPr>
          <p:cNvCxnSpPr/>
          <p:nvPr/>
        </p:nvCxnSpPr>
        <p:spPr>
          <a:xfrm>
            <a:off x="3911600" y="1186180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Intro">
            <a:extLst>
              <a:ext uri="{FF2B5EF4-FFF2-40B4-BE49-F238E27FC236}">
                <a16:creationId xmlns:a16="http://schemas.microsoft.com/office/drawing/2014/main" id="{0389B227-2D15-5F3B-19AC-7607D9C9C21E}"/>
              </a:ext>
            </a:extLst>
          </p:cNvPr>
          <p:cNvSpPr txBox="1"/>
          <p:nvPr/>
        </p:nvSpPr>
        <p:spPr>
          <a:xfrm>
            <a:off x="609600" y="1376680"/>
            <a:ext cx="10972800" cy="8438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Культура и искусство второй половины XX — начала XXI века отразили новые реалии и вызовы времени. </a:t>
            </a:r>
            <a:r>
              <a:rPr lang="ru-RU" b="1" dirty="0">
                <a:solidFill>
                  <a:srgbClr val="B02E78"/>
                </a:solidFill>
                <a:latin typeface="Segoe UI" panose="020B0502040204020203" pitchFamily="34" charset="0"/>
              </a:rPr>
              <a:t>Кинематограф</a:t>
            </a: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 стал одним из самых влиятельных средств выражения, с помощью которого художники исследовали психологию человека, философские вопросы и социальные проблемы.</a:t>
            </a:r>
          </a:p>
        </p:txBody>
      </p:sp>
      <p:sp>
        <p:nvSpPr>
          <p:cNvPr id="7" name="Film band">
            <a:extLst>
              <a:ext uri="{FF2B5EF4-FFF2-40B4-BE49-F238E27FC236}">
                <a16:creationId xmlns:a16="http://schemas.microsoft.com/office/drawing/2014/main" id="{A87C7AC2-E178-2EE8-637F-BEC44AF2A124}"/>
              </a:ext>
            </a:extLst>
          </p:cNvPr>
          <p:cNvSpPr/>
          <p:nvPr/>
        </p:nvSpPr>
        <p:spPr>
          <a:xfrm>
            <a:off x="609600" y="2463800"/>
            <a:ext cx="5334000" cy="203200"/>
          </a:xfrm>
          <a:prstGeom prst="rect">
            <a:avLst/>
          </a:prstGeom>
          <a:solidFill>
            <a:srgbClr val="1F24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ilm band">
            <a:extLst>
              <a:ext uri="{FF2B5EF4-FFF2-40B4-BE49-F238E27FC236}">
                <a16:creationId xmlns:a16="http://schemas.microsoft.com/office/drawing/2014/main" id="{668C1BD0-4385-9873-3DE8-85CFCE397C84}"/>
              </a:ext>
            </a:extLst>
          </p:cNvPr>
          <p:cNvSpPr/>
          <p:nvPr/>
        </p:nvSpPr>
        <p:spPr>
          <a:xfrm>
            <a:off x="609600" y="4953000"/>
            <a:ext cx="5334000" cy="203200"/>
          </a:xfrm>
          <a:prstGeom prst="rect">
            <a:avLst/>
          </a:prstGeom>
          <a:solidFill>
            <a:srgbClr val="1F24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ilm hole">
            <a:extLst>
              <a:ext uri="{FF2B5EF4-FFF2-40B4-BE49-F238E27FC236}">
                <a16:creationId xmlns:a16="http://schemas.microsoft.com/office/drawing/2014/main" id="{26F6F264-F70A-B257-AD4C-018C3AE1A151}"/>
              </a:ext>
            </a:extLst>
          </p:cNvPr>
          <p:cNvSpPr/>
          <p:nvPr/>
        </p:nvSpPr>
        <p:spPr>
          <a:xfrm>
            <a:off x="685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Film hole">
            <a:extLst>
              <a:ext uri="{FF2B5EF4-FFF2-40B4-BE49-F238E27FC236}">
                <a16:creationId xmlns:a16="http://schemas.microsoft.com/office/drawing/2014/main" id="{85A5DDDF-3265-1981-4F7A-F2918AF8BFF8}"/>
              </a:ext>
            </a:extLst>
          </p:cNvPr>
          <p:cNvSpPr/>
          <p:nvPr/>
        </p:nvSpPr>
        <p:spPr>
          <a:xfrm>
            <a:off x="685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ilm hole">
            <a:extLst>
              <a:ext uri="{FF2B5EF4-FFF2-40B4-BE49-F238E27FC236}">
                <a16:creationId xmlns:a16="http://schemas.microsoft.com/office/drawing/2014/main" id="{45D6DB00-A2DA-27ED-3AD3-6D754B7F4DE1}"/>
              </a:ext>
            </a:extLst>
          </p:cNvPr>
          <p:cNvSpPr/>
          <p:nvPr/>
        </p:nvSpPr>
        <p:spPr>
          <a:xfrm>
            <a:off x="9144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Film hole">
            <a:extLst>
              <a:ext uri="{FF2B5EF4-FFF2-40B4-BE49-F238E27FC236}">
                <a16:creationId xmlns:a16="http://schemas.microsoft.com/office/drawing/2014/main" id="{1E9AC391-3C9E-2518-071B-4D642C770513}"/>
              </a:ext>
            </a:extLst>
          </p:cNvPr>
          <p:cNvSpPr/>
          <p:nvPr/>
        </p:nvSpPr>
        <p:spPr>
          <a:xfrm>
            <a:off x="9144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ilm hole">
            <a:extLst>
              <a:ext uri="{FF2B5EF4-FFF2-40B4-BE49-F238E27FC236}">
                <a16:creationId xmlns:a16="http://schemas.microsoft.com/office/drawing/2014/main" id="{9FB9784B-81BB-10DD-A9D7-E61EBCC0FBFD}"/>
              </a:ext>
            </a:extLst>
          </p:cNvPr>
          <p:cNvSpPr/>
          <p:nvPr/>
        </p:nvSpPr>
        <p:spPr>
          <a:xfrm>
            <a:off x="11430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Film hole">
            <a:extLst>
              <a:ext uri="{FF2B5EF4-FFF2-40B4-BE49-F238E27FC236}">
                <a16:creationId xmlns:a16="http://schemas.microsoft.com/office/drawing/2014/main" id="{6D12FABB-51F4-A7FD-5389-65899ABCB84D}"/>
              </a:ext>
            </a:extLst>
          </p:cNvPr>
          <p:cNvSpPr/>
          <p:nvPr/>
        </p:nvSpPr>
        <p:spPr>
          <a:xfrm>
            <a:off x="11430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Film hole">
            <a:extLst>
              <a:ext uri="{FF2B5EF4-FFF2-40B4-BE49-F238E27FC236}">
                <a16:creationId xmlns:a16="http://schemas.microsoft.com/office/drawing/2014/main" id="{9F7AAF14-EABC-68A4-8723-897B541E4E98}"/>
              </a:ext>
            </a:extLst>
          </p:cNvPr>
          <p:cNvSpPr/>
          <p:nvPr/>
        </p:nvSpPr>
        <p:spPr>
          <a:xfrm>
            <a:off x="13716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Film hole">
            <a:extLst>
              <a:ext uri="{FF2B5EF4-FFF2-40B4-BE49-F238E27FC236}">
                <a16:creationId xmlns:a16="http://schemas.microsoft.com/office/drawing/2014/main" id="{949B8CE3-CD8C-9B63-B3A9-A88C70144A8D}"/>
              </a:ext>
            </a:extLst>
          </p:cNvPr>
          <p:cNvSpPr/>
          <p:nvPr/>
        </p:nvSpPr>
        <p:spPr>
          <a:xfrm>
            <a:off x="13716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Film hole">
            <a:extLst>
              <a:ext uri="{FF2B5EF4-FFF2-40B4-BE49-F238E27FC236}">
                <a16:creationId xmlns:a16="http://schemas.microsoft.com/office/drawing/2014/main" id="{7578417D-6E36-C410-81A2-C8BAF87D8253}"/>
              </a:ext>
            </a:extLst>
          </p:cNvPr>
          <p:cNvSpPr/>
          <p:nvPr/>
        </p:nvSpPr>
        <p:spPr>
          <a:xfrm>
            <a:off x="16002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Film hole">
            <a:extLst>
              <a:ext uri="{FF2B5EF4-FFF2-40B4-BE49-F238E27FC236}">
                <a16:creationId xmlns:a16="http://schemas.microsoft.com/office/drawing/2014/main" id="{02DE488F-4161-ABA8-BE1E-A95EAEA4576F}"/>
              </a:ext>
            </a:extLst>
          </p:cNvPr>
          <p:cNvSpPr/>
          <p:nvPr/>
        </p:nvSpPr>
        <p:spPr>
          <a:xfrm>
            <a:off x="16002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Film hole">
            <a:extLst>
              <a:ext uri="{FF2B5EF4-FFF2-40B4-BE49-F238E27FC236}">
                <a16:creationId xmlns:a16="http://schemas.microsoft.com/office/drawing/2014/main" id="{67C08031-FAAF-ADC3-537C-C32894A8FF53}"/>
              </a:ext>
            </a:extLst>
          </p:cNvPr>
          <p:cNvSpPr/>
          <p:nvPr/>
        </p:nvSpPr>
        <p:spPr>
          <a:xfrm>
            <a:off x="1828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Film hole">
            <a:extLst>
              <a:ext uri="{FF2B5EF4-FFF2-40B4-BE49-F238E27FC236}">
                <a16:creationId xmlns:a16="http://schemas.microsoft.com/office/drawing/2014/main" id="{19CC7E65-FC7F-F918-763B-FA280E469DA2}"/>
              </a:ext>
            </a:extLst>
          </p:cNvPr>
          <p:cNvSpPr/>
          <p:nvPr/>
        </p:nvSpPr>
        <p:spPr>
          <a:xfrm>
            <a:off x="1828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Film hole">
            <a:extLst>
              <a:ext uri="{FF2B5EF4-FFF2-40B4-BE49-F238E27FC236}">
                <a16:creationId xmlns:a16="http://schemas.microsoft.com/office/drawing/2014/main" id="{93D489B0-B3BC-C7BD-7313-65DC41F3488C}"/>
              </a:ext>
            </a:extLst>
          </p:cNvPr>
          <p:cNvSpPr/>
          <p:nvPr/>
        </p:nvSpPr>
        <p:spPr>
          <a:xfrm>
            <a:off x="20574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Film hole">
            <a:extLst>
              <a:ext uri="{FF2B5EF4-FFF2-40B4-BE49-F238E27FC236}">
                <a16:creationId xmlns:a16="http://schemas.microsoft.com/office/drawing/2014/main" id="{B86424F3-E98E-DAC7-99B7-85CABE08F857}"/>
              </a:ext>
            </a:extLst>
          </p:cNvPr>
          <p:cNvSpPr/>
          <p:nvPr/>
        </p:nvSpPr>
        <p:spPr>
          <a:xfrm>
            <a:off x="20574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Film hole">
            <a:extLst>
              <a:ext uri="{FF2B5EF4-FFF2-40B4-BE49-F238E27FC236}">
                <a16:creationId xmlns:a16="http://schemas.microsoft.com/office/drawing/2014/main" id="{F5323757-1315-507E-6F31-E87332CE5DCC}"/>
              </a:ext>
            </a:extLst>
          </p:cNvPr>
          <p:cNvSpPr/>
          <p:nvPr/>
        </p:nvSpPr>
        <p:spPr>
          <a:xfrm>
            <a:off x="22860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Film hole">
            <a:extLst>
              <a:ext uri="{FF2B5EF4-FFF2-40B4-BE49-F238E27FC236}">
                <a16:creationId xmlns:a16="http://schemas.microsoft.com/office/drawing/2014/main" id="{4A8F5783-E1F8-BC05-11D4-031280B2C8A7}"/>
              </a:ext>
            </a:extLst>
          </p:cNvPr>
          <p:cNvSpPr/>
          <p:nvPr/>
        </p:nvSpPr>
        <p:spPr>
          <a:xfrm>
            <a:off x="22860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Film hole">
            <a:extLst>
              <a:ext uri="{FF2B5EF4-FFF2-40B4-BE49-F238E27FC236}">
                <a16:creationId xmlns:a16="http://schemas.microsoft.com/office/drawing/2014/main" id="{BC421EC9-3726-1395-33C4-F0A81A543D1B}"/>
              </a:ext>
            </a:extLst>
          </p:cNvPr>
          <p:cNvSpPr/>
          <p:nvPr/>
        </p:nvSpPr>
        <p:spPr>
          <a:xfrm>
            <a:off x="25146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Film hole">
            <a:extLst>
              <a:ext uri="{FF2B5EF4-FFF2-40B4-BE49-F238E27FC236}">
                <a16:creationId xmlns:a16="http://schemas.microsoft.com/office/drawing/2014/main" id="{BA8FA2F0-DB18-317A-B004-65DCE87B5648}"/>
              </a:ext>
            </a:extLst>
          </p:cNvPr>
          <p:cNvSpPr/>
          <p:nvPr/>
        </p:nvSpPr>
        <p:spPr>
          <a:xfrm>
            <a:off x="25146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Film hole">
            <a:extLst>
              <a:ext uri="{FF2B5EF4-FFF2-40B4-BE49-F238E27FC236}">
                <a16:creationId xmlns:a16="http://schemas.microsoft.com/office/drawing/2014/main" id="{48AB3E58-23AD-0425-9160-935078331A07}"/>
              </a:ext>
            </a:extLst>
          </p:cNvPr>
          <p:cNvSpPr/>
          <p:nvPr/>
        </p:nvSpPr>
        <p:spPr>
          <a:xfrm>
            <a:off x="27432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Film hole">
            <a:extLst>
              <a:ext uri="{FF2B5EF4-FFF2-40B4-BE49-F238E27FC236}">
                <a16:creationId xmlns:a16="http://schemas.microsoft.com/office/drawing/2014/main" id="{E262B7F6-9CCE-3D39-D9A7-AAE8367C4689}"/>
              </a:ext>
            </a:extLst>
          </p:cNvPr>
          <p:cNvSpPr/>
          <p:nvPr/>
        </p:nvSpPr>
        <p:spPr>
          <a:xfrm>
            <a:off x="27432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Film hole">
            <a:extLst>
              <a:ext uri="{FF2B5EF4-FFF2-40B4-BE49-F238E27FC236}">
                <a16:creationId xmlns:a16="http://schemas.microsoft.com/office/drawing/2014/main" id="{8DA06128-8A48-998B-FEB6-B760060BAA54}"/>
              </a:ext>
            </a:extLst>
          </p:cNvPr>
          <p:cNvSpPr/>
          <p:nvPr/>
        </p:nvSpPr>
        <p:spPr>
          <a:xfrm>
            <a:off x="2971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Film hole">
            <a:extLst>
              <a:ext uri="{FF2B5EF4-FFF2-40B4-BE49-F238E27FC236}">
                <a16:creationId xmlns:a16="http://schemas.microsoft.com/office/drawing/2014/main" id="{F49751CC-4445-EB31-B313-BEB5E94549E5}"/>
              </a:ext>
            </a:extLst>
          </p:cNvPr>
          <p:cNvSpPr/>
          <p:nvPr/>
        </p:nvSpPr>
        <p:spPr>
          <a:xfrm>
            <a:off x="2971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Film hole">
            <a:extLst>
              <a:ext uri="{FF2B5EF4-FFF2-40B4-BE49-F238E27FC236}">
                <a16:creationId xmlns:a16="http://schemas.microsoft.com/office/drawing/2014/main" id="{D950DA23-1E3B-64C5-E991-C54F2343AD62}"/>
              </a:ext>
            </a:extLst>
          </p:cNvPr>
          <p:cNvSpPr/>
          <p:nvPr/>
        </p:nvSpPr>
        <p:spPr>
          <a:xfrm>
            <a:off x="32004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Film hole">
            <a:extLst>
              <a:ext uri="{FF2B5EF4-FFF2-40B4-BE49-F238E27FC236}">
                <a16:creationId xmlns:a16="http://schemas.microsoft.com/office/drawing/2014/main" id="{688319EB-95B3-D975-2557-B2C9A7661759}"/>
              </a:ext>
            </a:extLst>
          </p:cNvPr>
          <p:cNvSpPr/>
          <p:nvPr/>
        </p:nvSpPr>
        <p:spPr>
          <a:xfrm>
            <a:off x="32004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Film hole">
            <a:extLst>
              <a:ext uri="{FF2B5EF4-FFF2-40B4-BE49-F238E27FC236}">
                <a16:creationId xmlns:a16="http://schemas.microsoft.com/office/drawing/2014/main" id="{64CCA5FC-7338-545A-2C8C-7E9C16D18A26}"/>
              </a:ext>
            </a:extLst>
          </p:cNvPr>
          <p:cNvSpPr/>
          <p:nvPr/>
        </p:nvSpPr>
        <p:spPr>
          <a:xfrm>
            <a:off x="34290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Film hole">
            <a:extLst>
              <a:ext uri="{FF2B5EF4-FFF2-40B4-BE49-F238E27FC236}">
                <a16:creationId xmlns:a16="http://schemas.microsoft.com/office/drawing/2014/main" id="{7A462A9E-1B24-8F69-C685-3568C601076B}"/>
              </a:ext>
            </a:extLst>
          </p:cNvPr>
          <p:cNvSpPr/>
          <p:nvPr/>
        </p:nvSpPr>
        <p:spPr>
          <a:xfrm>
            <a:off x="34290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Film hole">
            <a:extLst>
              <a:ext uri="{FF2B5EF4-FFF2-40B4-BE49-F238E27FC236}">
                <a16:creationId xmlns:a16="http://schemas.microsoft.com/office/drawing/2014/main" id="{D42A3A6B-927E-B1C2-D3BC-3E6A5C1EF544}"/>
              </a:ext>
            </a:extLst>
          </p:cNvPr>
          <p:cNvSpPr/>
          <p:nvPr/>
        </p:nvSpPr>
        <p:spPr>
          <a:xfrm>
            <a:off x="36576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Film hole">
            <a:extLst>
              <a:ext uri="{FF2B5EF4-FFF2-40B4-BE49-F238E27FC236}">
                <a16:creationId xmlns:a16="http://schemas.microsoft.com/office/drawing/2014/main" id="{9C7A6009-8797-CF28-36A9-BC8AA8A9C26D}"/>
              </a:ext>
            </a:extLst>
          </p:cNvPr>
          <p:cNvSpPr/>
          <p:nvPr/>
        </p:nvSpPr>
        <p:spPr>
          <a:xfrm>
            <a:off x="36576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Film hole">
            <a:extLst>
              <a:ext uri="{FF2B5EF4-FFF2-40B4-BE49-F238E27FC236}">
                <a16:creationId xmlns:a16="http://schemas.microsoft.com/office/drawing/2014/main" id="{F748DA13-8A36-2699-721E-028E011C8F9B}"/>
              </a:ext>
            </a:extLst>
          </p:cNvPr>
          <p:cNvSpPr/>
          <p:nvPr/>
        </p:nvSpPr>
        <p:spPr>
          <a:xfrm>
            <a:off x="38862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Film hole">
            <a:extLst>
              <a:ext uri="{FF2B5EF4-FFF2-40B4-BE49-F238E27FC236}">
                <a16:creationId xmlns:a16="http://schemas.microsoft.com/office/drawing/2014/main" id="{B5A51DCA-F172-A562-6868-C2B6A55352EE}"/>
              </a:ext>
            </a:extLst>
          </p:cNvPr>
          <p:cNvSpPr/>
          <p:nvPr/>
        </p:nvSpPr>
        <p:spPr>
          <a:xfrm>
            <a:off x="38862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Film hole">
            <a:extLst>
              <a:ext uri="{FF2B5EF4-FFF2-40B4-BE49-F238E27FC236}">
                <a16:creationId xmlns:a16="http://schemas.microsoft.com/office/drawing/2014/main" id="{234918CB-6F09-47A6-9C73-0C9BD27AF7B3}"/>
              </a:ext>
            </a:extLst>
          </p:cNvPr>
          <p:cNvSpPr/>
          <p:nvPr/>
        </p:nvSpPr>
        <p:spPr>
          <a:xfrm>
            <a:off x="4114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Film hole">
            <a:extLst>
              <a:ext uri="{FF2B5EF4-FFF2-40B4-BE49-F238E27FC236}">
                <a16:creationId xmlns:a16="http://schemas.microsoft.com/office/drawing/2014/main" id="{460016C5-7C3B-5FE8-56B7-644B47457874}"/>
              </a:ext>
            </a:extLst>
          </p:cNvPr>
          <p:cNvSpPr/>
          <p:nvPr/>
        </p:nvSpPr>
        <p:spPr>
          <a:xfrm>
            <a:off x="4114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Film hole">
            <a:extLst>
              <a:ext uri="{FF2B5EF4-FFF2-40B4-BE49-F238E27FC236}">
                <a16:creationId xmlns:a16="http://schemas.microsoft.com/office/drawing/2014/main" id="{F1A9E96C-E969-BA49-FB9D-D8FF5A18361E}"/>
              </a:ext>
            </a:extLst>
          </p:cNvPr>
          <p:cNvSpPr/>
          <p:nvPr/>
        </p:nvSpPr>
        <p:spPr>
          <a:xfrm>
            <a:off x="43434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Film hole">
            <a:extLst>
              <a:ext uri="{FF2B5EF4-FFF2-40B4-BE49-F238E27FC236}">
                <a16:creationId xmlns:a16="http://schemas.microsoft.com/office/drawing/2014/main" id="{074FD0FE-2753-1DCF-3C8F-0A716395666F}"/>
              </a:ext>
            </a:extLst>
          </p:cNvPr>
          <p:cNvSpPr/>
          <p:nvPr/>
        </p:nvSpPr>
        <p:spPr>
          <a:xfrm>
            <a:off x="43434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Film hole">
            <a:extLst>
              <a:ext uri="{FF2B5EF4-FFF2-40B4-BE49-F238E27FC236}">
                <a16:creationId xmlns:a16="http://schemas.microsoft.com/office/drawing/2014/main" id="{2F01F9B6-5F2B-3C79-B9BE-2D2F812AEDC1}"/>
              </a:ext>
            </a:extLst>
          </p:cNvPr>
          <p:cNvSpPr/>
          <p:nvPr/>
        </p:nvSpPr>
        <p:spPr>
          <a:xfrm>
            <a:off x="45720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Film hole">
            <a:extLst>
              <a:ext uri="{FF2B5EF4-FFF2-40B4-BE49-F238E27FC236}">
                <a16:creationId xmlns:a16="http://schemas.microsoft.com/office/drawing/2014/main" id="{9B221B4B-A9FF-090A-728D-AE9FFEB14858}"/>
              </a:ext>
            </a:extLst>
          </p:cNvPr>
          <p:cNvSpPr/>
          <p:nvPr/>
        </p:nvSpPr>
        <p:spPr>
          <a:xfrm>
            <a:off x="45720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Film hole">
            <a:extLst>
              <a:ext uri="{FF2B5EF4-FFF2-40B4-BE49-F238E27FC236}">
                <a16:creationId xmlns:a16="http://schemas.microsoft.com/office/drawing/2014/main" id="{107EEC0B-F770-9A1A-40BA-10061F81BED1}"/>
              </a:ext>
            </a:extLst>
          </p:cNvPr>
          <p:cNvSpPr/>
          <p:nvPr/>
        </p:nvSpPr>
        <p:spPr>
          <a:xfrm>
            <a:off x="48006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Film hole">
            <a:extLst>
              <a:ext uri="{FF2B5EF4-FFF2-40B4-BE49-F238E27FC236}">
                <a16:creationId xmlns:a16="http://schemas.microsoft.com/office/drawing/2014/main" id="{4C245432-7E8A-6C81-67B6-5C0CDF4FE678}"/>
              </a:ext>
            </a:extLst>
          </p:cNvPr>
          <p:cNvSpPr/>
          <p:nvPr/>
        </p:nvSpPr>
        <p:spPr>
          <a:xfrm>
            <a:off x="48006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Film hole">
            <a:extLst>
              <a:ext uri="{FF2B5EF4-FFF2-40B4-BE49-F238E27FC236}">
                <a16:creationId xmlns:a16="http://schemas.microsoft.com/office/drawing/2014/main" id="{368B4BA9-DE9D-F1DA-8283-5DF2668C6B8F}"/>
              </a:ext>
            </a:extLst>
          </p:cNvPr>
          <p:cNvSpPr/>
          <p:nvPr/>
        </p:nvSpPr>
        <p:spPr>
          <a:xfrm>
            <a:off x="50292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Film hole">
            <a:extLst>
              <a:ext uri="{FF2B5EF4-FFF2-40B4-BE49-F238E27FC236}">
                <a16:creationId xmlns:a16="http://schemas.microsoft.com/office/drawing/2014/main" id="{DCC4BE22-4952-DB3E-EE70-559C51E187A7}"/>
              </a:ext>
            </a:extLst>
          </p:cNvPr>
          <p:cNvSpPr/>
          <p:nvPr/>
        </p:nvSpPr>
        <p:spPr>
          <a:xfrm>
            <a:off x="50292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Film hole">
            <a:extLst>
              <a:ext uri="{FF2B5EF4-FFF2-40B4-BE49-F238E27FC236}">
                <a16:creationId xmlns:a16="http://schemas.microsoft.com/office/drawing/2014/main" id="{97092D2D-1320-29DD-CDDE-04F1501FBCD7}"/>
              </a:ext>
            </a:extLst>
          </p:cNvPr>
          <p:cNvSpPr/>
          <p:nvPr/>
        </p:nvSpPr>
        <p:spPr>
          <a:xfrm>
            <a:off x="5257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Film hole">
            <a:extLst>
              <a:ext uri="{FF2B5EF4-FFF2-40B4-BE49-F238E27FC236}">
                <a16:creationId xmlns:a16="http://schemas.microsoft.com/office/drawing/2014/main" id="{A0929613-5ECC-57D4-58BF-13D9B30CAB34}"/>
              </a:ext>
            </a:extLst>
          </p:cNvPr>
          <p:cNvSpPr/>
          <p:nvPr/>
        </p:nvSpPr>
        <p:spPr>
          <a:xfrm>
            <a:off x="5257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Film hole">
            <a:extLst>
              <a:ext uri="{FF2B5EF4-FFF2-40B4-BE49-F238E27FC236}">
                <a16:creationId xmlns:a16="http://schemas.microsoft.com/office/drawing/2014/main" id="{87DC5D8C-8977-1ABF-AE01-168B5814B897}"/>
              </a:ext>
            </a:extLst>
          </p:cNvPr>
          <p:cNvSpPr/>
          <p:nvPr/>
        </p:nvSpPr>
        <p:spPr>
          <a:xfrm>
            <a:off x="54864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Film hole">
            <a:extLst>
              <a:ext uri="{FF2B5EF4-FFF2-40B4-BE49-F238E27FC236}">
                <a16:creationId xmlns:a16="http://schemas.microsoft.com/office/drawing/2014/main" id="{CA730917-319E-9DAF-1C1E-932466EEA231}"/>
              </a:ext>
            </a:extLst>
          </p:cNvPr>
          <p:cNvSpPr/>
          <p:nvPr/>
        </p:nvSpPr>
        <p:spPr>
          <a:xfrm>
            <a:off x="54864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Film hole">
            <a:extLst>
              <a:ext uri="{FF2B5EF4-FFF2-40B4-BE49-F238E27FC236}">
                <a16:creationId xmlns:a16="http://schemas.microsoft.com/office/drawing/2014/main" id="{7D1F258A-A65F-8217-A6D4-5A00DCB6812A}"/>
              </a:ext>
            </a:extLst>
          </p:cNvPr>
          <p:cNvSpPr/>
          <p:nvPr/>
        </p:nvSpPr>
        <p:spPr>
          <a:xfrm>
            <a:off x="57150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Film hole">
            <a:extLst>
              <a:ext uri="{FF2B5EF4-FFF2-40B4-BE49-F238E27FC236}">
                <a16:creationId xmlns:a16="http://schemas.microsoft.com/office/drawing/2014/main" id="{7A755EC2-3F85-0A2D-704B-71333E739BB7}"/>
              </a:ext>
            </a:extLst>
          </p:cNvPr>
          <p:cNvSpPr/>
          <p:nvPr/>
        </p:nvSpPr>
        <p:spPr>
          <a:xfrm>
            <a:off x="57150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6" name="Godot" descr="Спектакль «В ожидании Годо» С. Беккета (постановка О. Крейчи), Авиньонский фестиваль, 1978. Фото Ф. Мишо, Национальная библиотека Франции">
            <a:extLst>
              <a:ext uri="{FF2B5EF4-FFF2-40B4-BE49-F238E27FC236}">
                <a16:creationId xmlns:a16="http://schemas.microsoft.com/office/drawing/2014/main" id="{26EF242F-1881-18E1-3D65-3E9BABE0F57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92400"/>
            <a:ext cx="5334000" cy="2235200"/>
          </a:xfrm>
          <a:prstGeom prst="rect">
            <a:avLst/>
          </a:prstGeom>
        </p:spPr>
      </p:pic>
      <p:sp>
        <p:nvSpPr>
          <p:cNvPr id="57" name="Film band">
            <a:extLst>
              <a:ext uri="{FF2B5EF4-FFF2-40B4-BE49-F238E27FC236}">
                <a16:creationId xmlns:a16="http://schemas.microsoft.com/office/drawing/2014/main" id="{DE5A8A7E-88EB-7311-6A22-A6645D9AD65F}"/>
              </a:ext>
            </a:extLst>
          </p:cNvPr>
          <p:cNvSpPr/>
          <p:nvPr/>
        </p:nvSpPr>
        <p:spPr>
          <a:xfrm>
            <a:off x="6248400" y="2463800"/>
            <a:ext cx="5334000" cy="203200"/>
          </a:xfrm>
          <a:prstGeom prst="rect">
            <a:avLst/>
          </a:prstGeom>
          <a:solidFill>
            <a:srgbClr val="1F24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Film band">
            <a:extLst>
              <a:ext uri="{FF2B5EF4-FFF2-40B4-BE49-F238E27FC236}">
                <a16:creationId xmlns:a16="http://schemas.microsoft.com/office/drawing/2014/main" id="{180C5097-6D69-2CD6-5A3B-51731F2A5155}"/>
              </a:ext>
            </a:extLst>
          </p:cNvPr>
          <p:cNvSpPr/>
          <p:nvPr/>
        </p:nvSpPr>
        <p:spPr>
          <a:xfrm>
            <a:off x="6248400" y="4953000"/>
            <a:ext cx="5334000" cy="203200"/>
          </a:xfrm>
          <a:prstGeom prst="rect">
            <a:avLst/>
          </a:prstGeom>
          <a:solidFill>
            <a:srgbClr val="1F24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Film hole">
            <a:extLst>
              <a:ext uri="{FF2B5EF4-FFF2-40B4-BE49-F238E27FC236}">
                <a16:creationId xmlns:a16="http://schemas.microsoft.com/office/drawing/2014/main" id="{A46AC541-DBBD-6E7C-D29A-D42EC3257B1A}"/>
              </a:ext>
            </a:extLst>
          </p:cNvPr>
          <p:cNvSpPr/>
          <p:nvPr/>
        </p:nvSpPr>
        <p:spPr>
          <a:xfrm>
            <a:off x="63246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Film hole">
            <a:extLst>
              <a:ext uri="{FF2B5EF4-FFF2-40B4-BE49-F238E27FC236}">
                <a16:creationId xmlns:a16="http://schemas.microsoft.com/office/drawing/2014/main" id="{73942046-A3B3-DCF2-2B91-A892E870567E}"/>
              </a:ext>
            </a:extLst>
          </p:cNvPr>
          <p:cNvSpPr/>
          <p:nvPr/>
        </p:nvSpPr>
        <p:spPr>
          <a:xfrm>
            <a:off x="63246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Film hole">
            <a:extLst>
              <a:ext uri="{FF2B5EF4-FFF2-40B4-BE49-F238E27FC236}">
                <a16:creationId xmlns:a16="http://schemas.microsoft.com/office/drawing/2014/main" id="{25D2EA21-482D-AF29-D440-494376D3BD26}"/>
              </a:ext>
            </a:extLst>
          </p:cNvPr>
          <p:cNvSpPr/>
          <p:nvPr/>
        </p:nvSpPr>
        <p:spPr>
          <a:xfrm>
            <a:off x="65532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Film hole">
            <a:extLst>
              <a:ext uri="{FF2B5EF4-FFF2-40B4-BE49-F238E27FC236}">
                <a16:creationId xmlns:a16="http://schemas.microsoft.com/office/drawing/2014/main" id="{D1CB5700-7C7B-74FC-B5F3-0F8012AED2CB}"/>
              </a:ext>
            </a:extLst>
          </p:cNvPr>
          <p:cNvSpPr/>
          <p:nvPr/>
        </p:nvSpPr>
        <p:spPr>
          <a:xfrm>
            <a:off x="65532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Film hole">
            <a:extLst>
              <a:ext uri="{FF2B5EF4-FFF2-40B4-BE49-F238E27FC236}">
                <a16:creationId xmlns:a16="http://schemas.microsoft.com/office/drawing/2014/main" id="{1625F911-901B-09CB-D40D-3BB8AE60030D}"/>
              </a:ext>
            </a:extLst>
          </p:cNvPr>
          <p:cNvSpPr/>
          <p:nvPr/>
        </p:nvSpPr>
        <p:spPr>
          <a:xfrm>
            <a:off x="6781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Film hole">
            <a:extLst>
              <a:ext uri="{FF2B5EF4-FFF2-40B4-BE49-F238E27FC236}">
                <a16:creationId xmlns:a16="http://schemas.microsoft.com/office/drawing/2014/main" id="{235EFC91-E7C6-A43E-D231-A28A1ECAF352}"/>
              </a:ext>
            </a:extLst>
          </p:cNvPr>
          <p:cNvSpPr/>
          <p:nvPr/>
        </p:nvSpPr>
        <p:spPr>
          <a:xfrm>
            <a:off x="6781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Film hole">
            <a:extLst>
              <a:ext uri="{FF2B5EF4-FFF2-40B4-BE49-F238E27FC236}">
                <a16:creationId xmlns:a16="http://schemas.microsoft.com/office/drawing/2014/main" id="{A6B520C7-D29E-77EC-D49D-F381E7FF278F}"/>
              </a:ext>
            </a:extLst>
          </p:cNvPr>
          <p:cNvSpPr/>
          <p:nvPr/>
        </p:nvSpPr>
        <p:spPr>
          <a:xfrm>
            <a:off x="70104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Film hole">
            <a:extLst>
              <a:ext uri="{FF2B5EF4-FFF2-40B4-BE49-F238E27FC236}">
                <a16:creationId xmlns:a16="http://schemas.microsoft.com/office/drawing/2014/main" id="{E5A89446-BA57-294A-4875-5270D73E0E88}"/>
              </a:ext>
            </a:extLst>
          </p:cNvPr>
          <p:cNvSpPr/>
          <p:nvPr/>
        </p:nvSpPr>
        <p:spPr>
          <a:xfrm>
            <a:off x="70104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Film hole">
            <a:extLst>
              <a:ext uri="{FF2B5EF4-FFF2-40B4-BE49-F238E27FC236}">
                <a16:creationId xmlns:a16="http://schemas.microsoft.com/office/drawing/2014/main" id="{47866B16-DBA5-73DF-614E-8525C9832795}"/>
              </a:ext>
            </a:extLst>
          </p:cNvPr>
          <p:cNvSpPr/>
          <p:nvPr/>
        </p:nvSpPr>
        <p:spPr>
          <a:xfrm>
            <a:off x="72390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Film hole">
            <a:extLst>
              <a:ext uri="{FF2B5EF4-FFF2-40B4-BE49-F238E27FC236}">
                <a16:creationId xmlns:a16="http://schemas.microsoft.com/office/drawing/2014/main" id="{FF9CDB8B-8EBC-58EE-972A-360270F5AB3F}"/>
              </a:ext>
            </a:extLst>
          </p:cNvPr>
          <p:cNvSpPr/>
          <p:nvPr/>
        </p:nvSpPr>
        <p:spPr>
          <a:xfrm>
            <a:off x="72390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Film hole">
            <a:extLst>
              <a:ext uri="{FF2B5EF4-FFF2-40B4-BE49-F238E27FC236}">
                <a16:creationId xmlns:a16="http://schemas.microsoft.com/office/drawing/2014/main" id="{8185CC4D-5F0F-F19B-032A-0584FA38054A}"/>
              </a:ext>
            </a:extLst>
          </p:cNvPr>
          <p:cNvSpPr/>
          <p:nvPr/>
        </p:nvSpPr>
        <p:spPr>
          <a:xfrm>
            <a:off x="74676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Film hole">
            <a:extLst>
              <a:ext uri="{FF2B5EF4-FFF2-40B4-BE49-F238E27FC236}">
                <a16:creationId xmlns:a16="http://schemas.microsoft.com/office/drawing/2014/main" id="{2D482BCC-347D-498F-5C40-C7465FABC518}"/>
              </a:ext>
            </a:extLst>
          </p:cNvPr>
          <p:cNvSpPr/>
          <p:nvPr/>
        </p:nvSpPr>
        <p:spPr>
          <a:xfrm>
            <a:off x="74676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Film hole">
            <a:extLst>
              <a:ext uri="{FF2B5EF4-FFF2-40B4-BE49-F238E27FC236}">
                <a16:creationId xmlns:a16="http://schemas.microsoft.com/office/drawing/2014/main" id="{4B355871-3B67-F288-7216-0EBA6469625B}"/>
              </a:ext>
            </a:extLst>
          </p:cNvPr>
          <p:cNvSpPr/>
          <p:nvPr/>
        </p:nvSpPr>
        <p:spPr>
          <a:xfrm>
            <a:off x="76962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Film hole">
            <a:extLst>
              <a:ext uri="{FF2B5EF4-FFF2-40B4-BE49-F238E27FC236}">
                <a16:creationId xmlns:a16="http://schemas.microsoft.com/office/drawing/2014/main" id="{8CF5BCCF-A553-9101-57C9-8B8193775D34}"/>
              </a:ext>
            </a:extLst>
          </p:cNvPr>
          <p:cNvSpPr/>
          <p:nvPr/>
        </p:nvSpPr>
        <p:spPr>
          <a:xfrm>
            <a:off x="76962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Film hole">
            <a:extLst>
              <a:ext uri="{FF2B5EF4-FFF2-40B4-BE49-F238E27FC236}">
                <a16:creationId xmlns:a16="http://schemas.microsoft.com/office/drawing/2014/main" id="{0744D887-A444-81BE-7A73-8889B220577A}"/>
              </a:ext>
            </a:extLst>
          </p:cNvPr>
          <p:cNvSpPr/>
          <p:nvPr/>
        </p:nvSpPr>
        <p:spPr>
          <a:xfrm>
            <a:off x="7924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Film hole">
            <a:extLst>
              <a:ext uri="{FF2B5EF4-FFF2-40B4-BE49-F238E27FC236}">
                <a16:creationId xmlns:a16="http://schemas.microsoft.com/office/drawing/2014/main" id="{9ED47D74-D562-4DD6-03AA-395CF41A9A16}"/>
              </a:ext>
            </a:extLst>
          </p:cNvPr>
          <p:cNvSpPr/>
          <p:nvPr/>
        </p:nvSpPr>
        <p:spPr>
          <a:xfrm>
            <a:off x="7924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Film hole">
            <a:extLst>
              <a:ext uri="{FF2B5EF4-FFF2-40B4-BE49-F238E27FC236}">
                <a16:creationId xmlns:a16="http://schemas.microsoft.com/office/drawing/2014/main" id="{8723E779-412F-0D18-2BE7-641B01686EE9}"/>
              </a:ext>
            </a:extLst>
          </p:cNvPr>
          <p:cNvSpPr/>
          <p:nvPr/>
        </p:nvSpPr>
        <p:spPr>
          <a:xfrm>
            <a:off x="81534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Film hole">
            <a:extLst>
              <a:ext uri="{FF2B5EF4-FFF2-40B4-BE49-F238E27FC236}">
                <a16:creationId xmlns:a16="http://schemas.microsoft.com/office/drawing/2014/main" id="{6905B64D-450A-3924-1C62-737C37CAE5BF}"/>
              </a:ext>
            </a:extLst>
          </p:cNvPr>
          <p:cNvSpPr/>
          <p:nvPr/>
        </p:nvSpPr>
        <p:spPr>
          <a:xfrm>
            <a:off x="81534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Film hole">
            <a:extLst>
              <a:ext uri="{FF2B5EF4-FFF2-40B4-BE49-F238E27FC236}">
                <a16:creationId xmlns:a16="http://schemas.microsoft.com/office/drawing/2014/main" id="{25A2B8C7-B165-311C-2743-C185B1CA477F}"/>
              </a:ext>
            </a:extLst>
          </p:cNvPr>
          <p:cNvSpPr/>
          <p:nvPr/>
        </p:nvSpPr>
        <p:spPr>
          <a:xfrm>
            <a:off x="83820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Film hole">
            <a:extLst>
              <a:ext uri="{FF2B5EF4-FFF2-40B4-BE49-F238E27FC236}">
                <a16:creationId xmlns:a16="http://schemas.microsoft.com/office/drawing/2014/main" id="{AEE5D3E5-540F-85BD-3EFB-90980A6F310D}"/>
              </a:ext>
            </a:extLst>
          </p:cNvPr>
          <p:cNvSpPr/>
          <p:nvPr/>
        </p:nvSpPr>
        <p:spPr>
          <a:xfrm>
            <a:off x="83820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Film hole">
            <a:extLst>
              <a:ext uri="{FF2B5EF4-FFF2-40B4-BE49-F238E27FC236}">
                <a16:creationId xmlns:a16="http://schemas.microsoft.com/office/drawing/2014/main" id="{F4E809AC-617E-350B-DE4D-56D7BA2B164A}"/>
              </a:ext>
            </a:extLst>
          </p:cNvPr>
          <p:cNvSpPr/>
          <p:nvPr/>
        </p:nvSpPr>
        <p:spPr>
          <a:xfrm>
            <a:off x="86106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Film hole">
            <a:extLst>
              <a:ext uri="{FF2B5EF4-FFF2-40B4-BE49-F238E27FC236}">
                <a16:creationId xmlns:a16="http://schemas.microsoft.com/office/drawing/2014/main" id="{2BEE67E9-B2ED-F6BE-5CB8-1F48F7C562F1}"/>
              </a:ext>
            </a:extLst>
          </p:cNvPr>
          <p:cNvSpPr/>
          <p:nvPr/>
        </p:nvSpPr>
        <p:spPr>
          <a:xfrm>
            <a:off x="86106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Film hole">
            <a:extLst>
              <a:ext uri="{FF2B5EF4-FFF2-40B4-BE49-F238E27FC236}">
                <a16:creationId xmlns:a16="http://schemas.microsoft.com/office/drawing/2014/main" id="{B5EB8CE9-80CF-37A4-43AE-120876AC7797}"/>
              </a:ext>
            </a:extLst>
          </p:cNvPr>
          <p:cNvSpPr/>
          <p:nvPr/>
        </p:nvSpPr>
        <p:spPr>
          <a:xfrm>
            <a:off x="88392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Film hole">
            <a:extLst>
              <a:ext uri="{FF2B5EF4-FFF2-40B4-BE49-F238E27FC236}">
                <a16:creationId xmlns:a16="http://schemas.microsoft.com/office/drawing/2014/main" id="{EA46F9FA-2C58-1109-48C7-A55003A809D8}"/>
              </a:ext>
            </a:extLst>
          </p:cNvPr>
          <p:cNvSpPr/>
          <p:nvPr/>
        </p:nvSpPr>
        <p:spPr>
          <a:xfrm>
            <a:off x="88392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Film hole">
            <a:extLst>
              <a:ext uri="{FF2B5EF4-FFF2-40B4-BE49-F238E27FC236}">
                <a16:creationId xmlns:a16="http://schemas.microsoft.com/office/drawing/2014/main" id="{A9A66FAA-DB93-C6CB-4804-FDE1E5BC37E6}"/>
              </a:ext>
            </a:extLst>
          </p:cNvPr>
          <p:cNvSpPr/>
          <p:nvPr/>
        </p:nvSpPr>
        <p:spPr>
          <a:xfrm>
            <a:off x="9067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Film hole">
            <a:extLst>
              <a:ext uri="{FF2B5EF4-FFF2-40B4-BE49-F238E27FC236}">
                <a16:creationId xmlns:a16="http://schemas.microsoft.com/office/drawing/2014/main" id="{C80B0231-A658-46E6-95BB-8B16E91F44CE}"/>
              </a:ext>
            </a:extLst>
          </p:cNvPr>
          <p:cNvSpPr/>
          <p:nvPr/>
        </p:nvSpPr>
        <p:spPr>
          <a:xfrm>
            <a:off x="9067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Film hole">
            <a:extLst>
              <a:ext uri="{FF2B5EF4-FFF2-40B4-BE49-F238E27FC236}">
                <a16:creationId xmlns:a16="http://schemas.microsoft.com/office/drawing/2014/main" id="{D0BCC0E0-AEF3-1A0A-E92E-E0C3EBDC9264}"/>
              </a:ext>
            </a:extLst>
          </p:cNvPr>
          <p:cNvSpPr/>
          <p:nvPr/>
        </p:nvSpPr>
        <p:spPr>
          <a:xfrm>
            <a:off x="92964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Film hole">
            <a:extLst>
              <a:ext uri="{FF2B5EF4-FFF2-40B4-BE49-F238E27FC236}">
                <a16:creationId xmlns:a16="http://schemas.microsoft.com/office/drawing/2014/main" id="{25B2A450-6BE7-1B18-053F-33B59497226A}"/>
              </a:ext>
            </a:extLst>
          </p:cNvPr>
          <p:cNvSpPr/>
          <p:nvPr/>
        </p:nvSpPr>
        <p:spPr>
          <a:xfrm>
            <a:off x="92964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Film hole">
            <a:extLst>
              <a:ext uri="{FF2B5EF4-FFF2-40B4-BE49-F238E27FC236}">
                <a16:creationId xmlns:a16="http://schemas.microsoft.com/office/drawing/2014/main" id="{D081B641-772A-2447-8123-BEE3A562921A}"/>
              </a:ext>
            </a:extLst>
          </p:cNvPr>
          <p:cNvSpPr/>
          <p:nvPr/>
        </p:nvSpPr>
        <p:spPr>
          <a:xfrm>
            <a:off x="95250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Film hole">
            <a:extLst>
              <a:ext uri="{FF2B5EF4-FFF2-40B4-BE49-F238E27FC236}">
                <a16:creationId xmlns:a16="http://schemas.microsoft.com/office/drawing/2014/main" id="{3EA1BA12-26A2-5480-895D-F037DCF43128}"/>
              </a:ext>
            </a:extLst>
          </p:cNvPr>
          <p:cNvSpPr/>
          <p:nvPr/>
        </p:nvSpPr>
        <p:spPr>
          <a:xfrm>
            <a:off x="95250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Film hole">
            <a:extLst>
              <a:ext uri="{FF2B5EF4-FFF2-40B4-BE49-F238E27FC236}">
                <a16:creationId xmlns:a16="http://schemas.microsoft.com/office/drawing/2014/main" id="{7E6ABF32-FEF0-0AF9-6F15-12066CB4804E}"/>
              </a:ext>
            </a:extLst>
          </p:cNvPr>
          <p:cNvSpPr/>
          <p:nvPr/>
        </p:nvSpPr>
        <p:spPr>
          <a:xfrm>
            <a:off x="97536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Film hole">
            <a:extLst>
              <a:ext uri="{FF2B5EF4-FFF2-40B4-BE49-F238E27FC236}">
                <a16:creationId xmlns:a16="http://schemas.microsoft.com/office/drawing/2014/main" id="{9FF5B545-90AF-5545-304F-65977DF482F9}"/>
              </a:ext>
            </a:extLst>
          </p:cNvPr>
          <p:cNvSpPr/>
          <p:nvPr/>
        </p:nvSpPr>
        <p:spPr>
          <a:xfrm>
            <a:off x="97536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Film hole">
            <a:extLst>
              <a:ext uri="{FF2B5EF4-FFF2-40B4-BE49-F238E27FC236}">
                <a16:creationId xmlns:a16="http://schemas.microsoft.com/office/drawing/2014/main" id="{813A893A-B757-49CE-BCC4-F761B32C828E}"/>
              </a:ext>
            </a:extLst>
          </p:cNvPr>
          <p:cNvSpPr/>
          <p:nvPr/>
        </p:nvSpPr>
        <p:spPr>
          <a:xfrm>
            <a:off x="99822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Film hole">
            <a:extLst>
              <a:ext uri="{FF2B5EF4-FFF2-40B4-BE49-F238E27FC236}">
                <a16:creationId xmlns:a16="http://schemas.microsoft.com/office/drawing/2014/main" id="{7F75A3C4-48B2-B3CE-89F0-285F3A36AEE0}"/>
              </a:ext>
            </a:extLst>
          </p:cNvPr>
          <p:cNvSpPr/>
          <p:nvPr/>
        </p:nvSpPr>
        <p:spPr>
          <a:xfrm>
            <a:off x="99822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Film hole">
            <a:extLst>
              <a:ext uri="{FF2B5EF4-FFF2-40B4-BE49-F238E27FC236}">
                <a16:creationId xmlns:a16="http://schemas.microsoft.com/office/drawing/2014/main" id="{445F18A5-5CD9-117C-BE04-D95774B3747F}"/>
              </a:ext>
            </a:extLst>
          </p:cNvPr>
          <p:cNvSpPr/>
          <p:nvPr/>
        </p:nvSpPr>
        <p:spPr>
          <a:xfrm>
            <a:off x="10210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Film hole">
            <a:extLst>
              <a:ext uri="{FF2B5EF4-FFF2-40B4-BE49-F238E27FC236}">
                <a16:creationId xmlns:a16="http://schemas.microsoft.com/office/drawing/2014/main" id="{8E90D042-7948-A486-C1B5-64B3CD2235F5}"/>
              </a:ext>
            </a:extLst>
          </p:cNvPr>
          <p:cNvSpPr/>
          <p:nvPr/>
        </p:nvSpPr>
        <p:spPr>
          <a:xfrm>
            <a:off x="10210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Film hole">
            <a:extLst>
              <a:ext uri="{FF2B5EF4-FFF2-40B4-BE49-F238E27FC236}">
                <a16:creationId xmlns:a16="http://schemas.microsoft.com/office/drawing/2014/main" id="{72DD53B1-FA6E-B5D4-9A95-BD8AF33DEA3D}"/>
              </a:ext>
            </a:extLst>
          </p:cNvPr>
          <p:cNvSpPr/>
          <p:nvPr/>
        </p:nvSpPr>
        <p:spPr>
          <a:xfrm>
            <a:off x="104394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Film hole">
            <a:extLst>
              <a:ext uri="{FF2B5EF4-FFF2-40B4-BE49-F238E27FC236}">
                <a16:creationId xmlns:a16="http://schemas.microsoft.com/office/drawing/2014/main" id="{AA588140-63B9-BFB9-21C2-E3C85D6F97B1}"/>
              </a:ext>
            </a:extLst>
          </p:cNvPr>
          <p:cNvSpPr/>
          <p:nvPr/>
        </p:nvSpPr>
        <p:spPr>
          <a:xfrm>
            <a:off x="104394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Film hole">
            <a:extLst>
              <a:ext uri="{FF2B5EF4-FFF2-40B4-BE49-F238E27FC236}">
                <a16:creationId xmlns:a16="http://schemas.microsoft.com/office/drawing/2014/main" id="{D0BE19CD-9759-D791-291C-B84D846C83FE}"/>
              </a:ext>
            </a:extLst>
          </p:cNvPr>
          <p:cNvSpPr/>
          <p:nvPr/>
        </p:nvSpPr>
        <p:spPr>
          <a:xfrm>
            <a:off x="106680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Film hole">
            <a:extLst>
              <a:ext uri="{FF2B5EF4-FFF2-40B4-BE49-F238E27FC236}">
                <a16:creationId xmlns:a16="http://schemas.microsoft.com/office/drawing/2014/main" id="{32A00F0F-0E01-6205-DD27-C2FD3122AD34}"/>
              </a:ext>
            </a:extLst>
          </p:cNvPr>
          <p:cNvSpPr/>
          <p:nvPr/>
        </p:nvSpPr>
        <p:spPr>
          <a:xfrm>
            <a:off x="106680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Film hole">
            <a:extLst>
              <a:ext uri="{FF2B5EF4-FFF2-40B4-BE49-F238E27FC236}">
                <a16:creationId xmlns:a16="http://schemas.microsoft.com/office/drawing/2014/main" id="{5B990656-ACD8-3417-9E0E-D88F9B26F7BD}"/>
              </a:ext>
            </a:extLst>
          </p:cNvPr>
          <p:cNvSpPr/>
          <p:nvPr/>
        </p:nvSpPr>
        <p:spPr>
          <a:xfrm>
            <a:off x="108966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Film hole">
            <a:extLst>
              <a:ext uri="{FF2B5EF4-FFF2-40B4-BE49-F238E27FC236}">
                <a16:creationId xmlns:a16="http://schemas.microsoft.com/office/drawing/2014/main" id="{25CD7FF9-86C1-45B3-4DEB-0F2E2C857481}"/>
              </a:ext>
            </a:extLst>
          </p:cNvPr>
          <p:cNvSpPr/>
          <p:nvPr/>
        </p:nvSpPr>
        <p:spPr>
          <a:xfrm>
            <a:off x="108966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Film hole">
            <a:extLst>
              <a:ext uri="{FF2B5EF4-FFF2-40B4-BE49-F238E27FC236}">
                <a16:creationId xmlns:a16="http://schemas.microsoft.com/office/drawing/2014/main" id="{297A53C3-BA38-33D2-A0DB-44E0B16FC63F}"/>
              </a:ext>
            </a:extLst>
          </p:cNvPr>
          <p:cNvSpPr/>
          <p:nvPr/>
        </p:nvSpPr>
        <p:spPr>
          <a:xfrm>
            <a:off x="111252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Film hole">
            <a:extLst>
              <a:ext uri="{FF2B5EF4-FFF2-40B4-BE49-F238E27FC236}">
                <a16:creationId xmlns:a16="http://schemas.microsoft.com/office/drawing/2014/main" id="{0CA82285-51AC-43F8-82D6-3AE357140FA8}"/>
              </a:ext>
            </a:extLst>
          </p:cNvPr>
          <p:cNvSpPr/>
          <p:nvPr/>
        </p:nvSpPr>
        <p:spPr>
          <a:xfrm>
            <a:off x="111252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Film hole">
            <a:extLst>
              <a:ext uri="{FF2B5EF4-FFF2-40B4-BE49-F238E27FC236}">
                <a16:creationId xmlns:a16="http://schemas.microsoft.com/office/drawing/2014/main" id="{2968F2E5-EDCA-04C2-14EB-E98006A791AF}"/>
              </a:ext>
            </a:extLst>
          </p:cNvPr>
          <p:cNvSpPr/>
          <p:nvPr/>
        </p:nvSpPr>
        <p:spPr>
          <a:xfrm>
            <a:off x="11353800" y="25273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Film hole">
            <a:extLst>
              <a:ext uri="{FF2B5EF4-FFF2-40B4-BE49-F238E27FC236}">
                <a16:creationId xmlns:a16="http://schemas.microsoft.com/office/drawing/2014/main" id="{7CC099B4-4816-1890-6030-67F6A569F97E}"/>
              </a:ext>
            </a:extLst>
          </p:cNvPr>
          <p:cNvSpPr/>
          <p:nvPr/>
        </p:nvSpPr>
        <p:spPr>
          <a:xfrm>
            <a:off x="11353800" y="5016500"/>
            <a:ext cx="114300" cy="76200"/>
          </a:xfrm>
          <a:prstGeom prst="roundRect">
            <a:avLst/>
          </a:prstGeom>
          <a:solidFill>
            <a:srgbClr val="F4F1E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6" name="Abstract painter" descr="Художник-абстракционист Сэм Фрэнсис рядом со своей картиной в музее Стеделейк, Амстердам, 1968. Фото Э. Коха (Национальный архив Нидерландов)">
            <a:extLst>
              <a:ext uri="{FF2B5EF4-FFF2-40B4-BE49-F238E27FC236}">
                <a16:creationId xmlns:a16="http://schemas.microsoft.com/office/drawing/2014/main" id="{1F87F190-86C4-35F9-11D1-417D4255E02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692400"/>
            <a:ext cx="5334000" cy="2235200"/>
          </a:xfrm>
          <a:prstGeom prst="rect">
            <a:avLst/>
          </a:prstGeom>
        </p:spPr>
      </p:pic>
      <p:sp>
        <p:nvSpPr>
          <p:cNvPr id="107" name="Theatre head bar">
            <a:extLst>
              <a:ext uri="{FF2B5EF4-FFF2-40B4-BE49-F238E27FC236}">
                <a16:creationId xmlns:a16="http://schemas.microsoft.com/office/drawing/2014/main" id="{ECFB430C-7AA9-CCAB-6F71-AE06D1B99FCB}"/>
              </a:ext>
            </a:extLst>
          </p:cNvPr>
          <p:cNvSpPr/>
          <p:nvPr/>
        </p:nvSpPr>
        <p:spPr>
          <a:xfrm>
            <a:off x="609600" y="5283200"/>
            <a:ext cx="50800" cy="279400"/>
          </a:xfrm>
          <a:prstGeom prst="rect">
            <a:avLst/>
          </a:prstGeom>
          <a:solidFill>
            <a:srgbClr val="B02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Theatre head">
            <a:extLst>
              <a:ext uri="{FF2B5EF4-FFF2-40B4-BE49-F238E27FC236}">
                <a16:creationId xmlns:a16="http://schemas.microsoft.com/office/drawing/2014/main" id="{94E74666-E95F-DB65-C441-BC766CBA2040}"/>
              </a:ext>
            </a:extLst>
          </p:cNvPr>
          <p:cNvSpPr txBox="1"/>
          <p:nvPr/>
        </p:nvSpPr>
        <p:spPr>
          <a:xfrm>
            <a:off x="762000" y="5232400"/>
            <a:ext cx="5181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B02E78"/>
                </a:solidFill>
                <a:latin typeface="Театр"/>
              </a:rPr>
              <a:t>Театр</a:t>
            </a:r>
          </a:p>
        </p:txBody>
      </p:sp>
      <p:sp>
        <p:nvSpPr>
          <p:cNvPr id="109" name="Theatre">
            <a:extLst>
              <a:ext uri="{FF2B5EF4-FFF2-40B4-BE49-F238E27FC236}">
                <a16:creationId xmlns:a16="http://schemas.microsoft.com/office/drawing/2014/main" id="{36E6E588-901B-55CE-8A6F-81C838928C27}"/>
              </a:ext>
            </a:extLst>
          </p:cNvPr>
          <p:cNvSpPr txBox="1"/>
          <p:nvPr/>
        </p:nvSpPr>
        <p:spPr>
          <a:xfrm>
            <a:off x="609600" y="5613400"/>
            <a:ext cx="5334000" cy="8438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Театр, как и кино, отражал новые тенденции в искусстве. Появились новые жанры, например, абсурдистский театр.</a:t>
            </a:r>
          </a:p>
        </p:txBody>
      </p:sp>
      <p:sp>
        <p:nvSpPr>
          <p:cNvPr id="110" name="Painting head bar">
            <a:extLst>
              <a:ext uri="{FF2B5EF4-FFF2-40B4-BE49-F238E27FC236}">
                <a16:creationId xmlns:a16="http://schemas.microsoft.com/office/drawing/2014/main" id="{9D5E6C24-8CC3-83BE-9F3D-CAAAE2BFCC32}"/>
              </a:ext>
            </a:extLst>
          </p:cNvPr>
          <p:cNvSpPr/>
          <p:nvPr/>
        </p:nvSpPr>
        <p:spPr>
          <a:xfrm>
            <a:off x="6248400" y="5283200"/>
            <a:ext cx="50800" cy="279400"/>
          </a:xfrm>
          <a:prstGeom prst="rect">
            <a:avLst/>
          </a:prstGeom>
          <a:solidFill>
            <a:srgbClr val="B02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Painting head">
            <a:extLst>
              <a:ext uri="{FF2B5EF4-FFF2-40B4-BE49-F238E27FC236}">
                <a16:creationId xmlns:a16="http://schemas.microsoft.com/office/drawing/2014/main" id="{6F38435C-2B13-7148-3EE8-D16AB9137B94}"/>
              </a:ext>
            </a:extLst>
          </p:cNvPr>
          <p:cNvSpPr txBox="1"/>
          <p:nvPr/>
        </p:nvSpPr>
        <p:spPr>
          <a:xfrm>
            <a:off x="6400800" y="5232400"/>
            <a:ext cx="51816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B02E78"/>
                </a:solidFill>
                <a:latin typeface="Живопись"/>
              </a:rPr>
              <a:t>Живопись</a:t>
            </a:r>
          </a:p>
        </p:txBody>
      </p:sp>
      <p:sp>
        <p:nvSpPr>
          <p:cNvPr id="112" name="Painting">
            <a:extLst>
              <a:ext uri="{FF2B5EF4-FFF2-40B4-BE49-F238E27FC236}">
                <a16:creationId xmlns:a16="http://schemas.microsoft.com/office/drawing/2014/main" id="{2D99850E-07ED-12E5-01C9-FFCB7FAFE51C}"/>
              </a:ext>
            </a:extLst>
          </p:cNvPr>
          <p:cNvSpPr txBox="1"/>
          <p:nvPr/>
        </p:nvSpPr>
        <p:spPr>
          <a:xfrm>
            <a:off x="6248400" y="5613400"/>
            <a:ext cx="5334000" cy="55581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В живописи преобладали абстрактные и концептуальные направления.</a:t>
            </a:r>
          </a:p>
        </p:txBody>
      </p:sp>
      <p:sp>
        <p:nvSpPr>
          <p:cNvPr id="113" name="Signature 100ballnik.com">
            <a:extLst>
              <a:ext uri="{FF2B5EF4-FFF2-40B4-BE49-F238E27FC236}">
                <a16:creationId xmlns:a16="http://schemas.microsoft.com/office/drawing/2014/main" id="{EF953A9A-1B14-3CE7-37FF-C2B59B318C6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96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9FC91D2-6E73-72B4-9C15-E13969AE6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4343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dirty="0">
                <a:solidFill>
                  <a:srgbClr val="8C2F3B"/>
                </a:solidFill>
                <a:latin typeface="Bahnschrift SemiBold" panose="020B0502040204020203" pitchFamily="34" charset="0"/>
              </a:rPr>
              <a:t>Литература: Экзистенциализм, постмодернизм, неореализм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6E29667D-C502-CADB-97BD-7F1783DA8DA7}"/>
              </a:ext>
            </a:extLst>
          </p:cNvPr>
          <p:cNvSpPr/>
          <p:nvPr/>
        </p:nvSpPr>
        <p:spPr>
          <a:xfrm>
            <a:off x="609600" y="777240"/>
            <a:ext cx="584200" cy="50800"/>
          </a:xfrm>
          <a:prstGeom prst="rect">
            <a:avLst/>
          </a:prstGeom>
          <a:solidFill>
            <a:srgbClr val="8C2F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733359A6-5FC9-A81E-C004-B2F08FC2668F}"/>
              </a:ext>
            </a:extLst>
          </p:cNvPr>
          <p:cNvCxnSpPr/>
          <p:nvPr/>
        </p:nvCxnSpPr>
        <p:spPr>
          <a:xfrm>
            <a:off x="1270000" y="802640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 tick">
            <a:extLst>
              <a:ext uri="{FF2B5EF4-FFF2-40B4-BE49-F238E27FC236}">
                <a16:creationId xmlns:a16="http://schemas.microsoft.com/office/drawing/2014/main" id="{78F042AC-203E-9614-2DB1-4D5B52278C59}"/>
              </a:ext>
            </a:extLst>
          </p:cNvPr>
          <p:cNvCxnSpPr/>
          <p:nvPr/>
        </p:nvCxnSpPr>
        <p:spPr>
          <a:xfrm>
            <a:off x="3911600" y="751840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it 1 num disc">
            <a:extLst>
              <a:ext uri="{FF2B5EF4-FFF2-40B4-BE49-F238E27FC236}">
                <a16:creationId xmlns:a16="http://schemas.microsoft.com/office/drawing/2014/main" id="{A4AA18CD-45B9-7281-768F-88A45E408992}"/>
              </a:ext>
            </a:extLst>
          </p:cNvPr>
          <p:cNvSpPr/>
          <p:nvPr/>
        </p:nvSpPr>
        <p:spPr>
          <a:xfrm>
            <a:off x="609600" y="993140"/>
            <a:ext cx="355600" cy="355600"/>
          </a:xfrm>
          <a:prstGeom prst="ellipse">
            <a:avLst/>
          </a:prstGeom>
          <a:solidFill>
            <a:srgbClr val="8C2F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Lit 1 num">
            <a:extLst>
              <a:ext uri="{FF2B5EF4-FFF2-40B4-BE49-F238E27FC236}">
                <a16:creationId xmlns:a16="http://schemas.microsoft.com/office/drawing/2014/main" id="{BAC243C5-D513-6852-ED8C-6C3277885968}"/>
              </a:ext>
            </a:extLst>
          </p:cNvPr>
          <p:cNvSpPr txBox="1"/>
          <p:nvPr/>
        </p:nvSpPr>
        <p:spPr>
          <a:xfrm>
            <a:off x="609600" y="993140"/>
            <a:ext cx="3556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40" dirty="0">
                <a:solidFill>
                  <a:srgbClr val="FFFFFF"/>
                </a:solidFill>
                <a:latin typeface="Bahnschrift SemiBold" panose="020B0502040204020203" pitchFamily="34" charset="0"/>
              </a:rPr>
              <a:t>1</a:t>
            </a:r>
          </a:p>
        </p:txBody>
      </p:sp>
      <p:sp>
        <p:nvSpPr>
          <p:cNvPr id="8" name="Lit 1 head bar">
            <a:extLst>
              <a:ext uri="{FF2B5EF4-FFF2-40B4-BE49-F238E27FC236}">
                <a16:creationId xmlns:a16="http://schemas.microsoft.com/office/drawing/2014/main" id="{B538E1E2-5169-1B44-FDAA-A2D84ACCE928}"/>
              </a:ext>
            </a:extLst>
          </p:cNvPr>
          <p:cNvSpPr/>
          <p:nvPr/>
        </p:nvSpPr>
        <p:spPr>
          <a:xfrm>
            <a:off x="1066800" y="1043940"/>
            <a:ext cx="50800" cy="292100"/>
          </a:xfrm>
          <a:prstGeom prst="rect">
            <a:avLst/>
          </a:prstGeom>
          <a:solidFill>
            <a:srgbClr val="8C2F3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it 1 head">
            <a:extLst>
              <a:ext uri="{FF2B5EF4-FFF2-40B4-BE49-F238E27FC236}">
                <a16:creationId xmlns:a16="http://schemas.microsoft.com/office/drawing/2014/main" id="{163D2EBF-30D5-B84E-C44A-3E97901F552A}"/>
              </a:ext>
            </a:extLst>
          </p:cNvPr>
          <p:cNvSpPr txBox="1"/>
          <p:nvPr/>
        </p:nvSpPr>
        <p:spPr>
          <a:xfrm>
            <a:off x="1219200" y="993140"/>
            <a:ext cx="3987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8C2F3B"/>
                </a:solidFill>
                <a:latin typeface="Экзистенциализм"/>
              </a:rPr>
              <a:t>Экзистенциализм</a:t>
            </a:r>
          </a:p>
        </p:txBody>
      </p:sp>
      <p:sp>
        <p:nvSpPr>
          <p:cNvPr id="10" name="Lit 1">
            <a:extLst>
              <a:ext uri="{FF2B5EF4-FFF2-40B4-BE49-F238E27FC236}">
                <a16:creationId xmlns:a16="http://schemas.microsoft.com/office/drawing/2014/main" id="{1559B957-9216-67BF-4958-9D7E67865F50}"/>
              </a:ext>
            </a:extLst>
          </p:cNvPr>
          <p:cNvSpPr txBox="1"/>
          <p:nvPr/>
        </p:nvSpPr>
        <p:spPr>
          <a:xfrm>
            <a:off x="1066800" y="1389380"/>
            <a:ext cx="4140200" cy="270122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Философское и литературное течение, которое акцентирует внимание на свободе выбора человека, его ответственности за свои поступки и неизбежности смерти. Ключевыми авторами являются </a:t>
            </a:r>
            <a:r>
              <a:rPr lang="ru-RU" sz="1700" b="1" dirty="0">
                <a:solidFill>
                  <a:srgbClr val="8C2F3B"/>
                </a:solidFill>
                <a:latin typeface="Segoe UI" panose="020B0502040204020203" pitchFamily="34" charset="0"/>
              </a:rPr>
              <a:t>Жан-Поль Сартр, Альбер Камю, Симона де Бовуар.</a:t>
            </a: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 Их произведения исследуют вопросы существования, абсурда и поиска смысла в мире.</a:t>
            </a:r>
          </a:p>
        </p:txBody>
      </p:sp>
      <p:pic>
        <p:nvPicPr>
          <p:cNvPr id="12" name="Sartre" descr="Жан-Поль Сартр, 1965. Фото Национального архива Нидерландов">
            <a:extLst>
              <a:ext uri="{FF2B5EF4-FFF2-40B4-BE49-F238E27FC236}">
                <a16:creationId xmlns:a16="http://schemas.microsoft.com/office/drawing/2014/main" id="{4B68EBA1-E028-9074-434C-06D9E43B93A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1069340"/>
            <a:ext cx="812800" cy="812800"/>
          </a:xfrm>
          <a:prstGeom prst="ellipse">
            <a:avLst/>
          </a:prstGeom>
          <a:ln w="15875">
            <a:solidFill>
              <a:srgbClr val="8C2F3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Sartre ring">
            <a:extLst>
              <a:ext uri="{FF2B5EF4-FFF2-40B4-BE49-F238E27FC236}">
                <a16:creationId xmlns:a16="http://schemas.microsoft.com/office/drawing/2014/main" id="{A3E4F559-5FD5-8862-57CF-42057F688351}"/>
              </a:ext>
            </a:extLst>
          </p:cNvPr>
          <p:cNvSpPr/>
          <p:nvPr/>
        </p:nvSpPr>
        <p:spPr>
          <a:xfrm>
            <a:off x="5257800" y="1018540"/>
            <a:ext cx="914400" cy="914400"/>
          </a:xfrm>
          <a:prstGeom prst="ellipse">
            <a:avLst/>
          </a:prstGeom>
          <a:noFill/>
          <a:ln w="9525" cap="flat" cmpd="sng" algn="ctr">
            <a:solidFill>
              <a:srgbClr val="8C2F3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Camus" descr="Альбер Камю, 1957. Библиотека Конгресса США">
            <a:extLst>
              <a:ext uri="{FF2B5EF4-FFF2-40B4-BE49-F238E27FC236}">
                <a16:creationId xmlns:a16="http://schemas.microsoft.com/office/drawing/2014/main" id="{1BCFC2B4-04C7-B443-0F25-53610AFE627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2009140"/>
            <a:ext cx="812800" cy="812800"/>
          </a:xfrm>
          <a:prstGeom prst="ellipse">
            <a:avLst/>
          </a:prstGeom>
          <a:ln w="15875">
            <a:solidFill>
              <a:srgbClr val="8C2F3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Camus ring">
            <a:extLst>
              <a:ext uri="{FF2B5EF4-FFF2-40B4-BE49-F238E27FC236}">
                <a16:creationId xmlns:a16="http://schemas.microsoft.com/office/drawing/2014/main" id="{E56062DA-0AA0-B15C-4608-BBE73AC46C6D}"/>
              </a:ext>
            </a:extLst>
          </p:cNvPr>
          <p:cNvSpPr/>
          <p:nvPr/>
        </p:nvSpPr>
        <p:spPr>
          <a:xfrm>
            <a:off x="5257800" y="1958340"/>
            <a:ext cx="914400" cy="914400"/>
          </a:xfrm>
          <a:prstGeom prst="ellipse">
            <a:avLst/>
          </a:prstGeom>
          <a:noFill/>
          <a:ln w="9525" cap="flat" cmpd="sng" algn="ctr">
            <a:solidFill>
              <a:srgbClr val="8C2F3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Beauvoir" descr="Симона де Бовуар (фрагмент фотографии 1955 г.)">
            <a:extLst>
              <a:ext uri="{FF2B5EF4-FFF2-40B4-BE49-F238E27FC236}">
                <a16:creationId xmlns:a16="http://schemas.microsoft.com/office/drawing/2014/main" id="{C9A8BBBA-68D4-95E0-ED6A-B6DA3A6F4F2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2948940"/>
            <a:ext cx="812800" cy="812800"/>
          </a:xfrm>
          <a:prstGeom prst="ellipse">
            <a:avLst/>
          </a:prstGeom>
          <a:ln w="15875">
            <a:solidFill>
              <a:srgbClr val="8C2F3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Beauvoir ring">
            <a:extLst>
              <a:ext uri="{FF2B5EF4-FFF2-40B4-BE49-F238E27FC236}">
                <a16:creationId xmlns:a16="http://schemas.microsoft.com/office/drawing/2014/main" id="{186FBFCA-90FF-8DE0-C017-C2EE91868DE5}"/>
              </a:ext>
            </a:extLst>
          </p:cNvPr>
          <p:cNvSpPr/>
          <p:nvPr/>
        </p:nvSpPr>
        <p:spPr>
          <a:xfrm>
            <a:off x="5257800" y="2898140"/>
            <a:ext cx="914400" cy="914400"/>
          </a:xfrm>
          <a:prstGeom prst="ellipse">
            <a:avLst/>
          </a:prstGeom>
          <a:noFill/>
          <a:ln w="9525" cap="flat" cmpd="sng" algn="ctr">
            <a:solidFill>
              <a:srgbClr val="8C2F3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Lit 2 num disc">
            <a:extLst>
              <a:ext uri="{FF2B5EF4-FFF2-40B4-BE49-F238E27FC236}">
                <a16:creationId xmlns:a16="http://schemas.microsoft.com/office/drawing/2014/main" id="{4F2387A7-1F69-EDDB-1134-AD0836F50DFF}"/>
              </a:ext>
            </a:extLst>
          </p:cNvPr>
          <p:cNvSpPr/>
          <p:nvPr/>
        </p:nvSpPr>
        <p:spPr>
          <a:xfrm>
            <a:off x="6324600" y="993140"/>
            <a:ext cx="355600" cy="355600"/>
          </a:xfrm>
          <a:prstGeom prst="ellipse">
            <a:avLst/>
          </a:prstGeom>
          <a:solidFill>
            <a:srgbClr val="7A3FA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Lit 2 num">
            <a:extLst>
              <a:ext uri="{FF2B5EF4-FFF2-40B4-BE49-F238E27FC236}">
                <a16:creationId xmlns:a16="http://schemas.microsoft.com/office/drawing/2014/main" id="{DEA1DA4B-72F0-0EF5-DF6C-D4874BCA2667}"/>
              </a:ext>
            </a:extLst>
          </p:cNvPr>
          <p:cNvSpPr txBox="1"/>
          <p:nvPr/>
        </p:nvSpPr>
        <p:spPr>
          <a:xfrm>
            <a:off x="6324600" y="993140"/>
            <a:ext cx="3556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40" dirty="0">
                <a:solidFill>
                  <a:srgbClr val="FFFFFF"/>
                </a:solidFill>
                <a:latin typeface="Bahnschrift SemiBold" panose="020B0502040204020203" pitchFamily="34" charset="0"/>
              </a:rPr>
              <a:t>2</a:t>
            </a:r>
          </a:p>
        </p:txBody>
      </p:sp>
      <p:sp>
        <p:nvSpPr>
          <p:cNvPr id="22" name="Lit 2 head bar">
            <a:extLst>
              <a:ext uri="{FF2B5EF4-FFF2-40B4-BE49-F238E27FC236}">
                <a16:creationId xmlns:a16="http://schemas.microsoft.com/office/drawing/2014/main" id="{AA5EA0C0-3C0A-FEE8-99CF-70F6F1AE5D72}"/>
              </a:ext>
            </a:extLst>
          </p:cNvPr>
          <p:cNvSpPr/>
          <p:nvPr/>
        </p:nvSpPr>
        <p:spPr>
          <a:xfrm>
            <a:off x="6781800" y="1043940"/>
            <a:ext cx="50800" cy="292100"/>
          </a:xfrm>
          <a:prstGeom prst="rect">
            <a:avLst/>
          </a:prstGeom>
          <a:solidFill>
            <a:srgbClr val="7A3FA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Lit 2 head">
            <a:extLst>
              <a:ext uri="{FF2B5EF4-FFF2-40B4-BE49-F238E27FC236}">
                <a16:creationId xmlns:a16="http://schemas.microsoft.com/office/drawing/2014/main" id="{4B57EDE9-D4A3-0285-A7C8-50F1D34C5ED0}"/>
              </a:ext>
            </a:extLst>
          </p:cNvPr>
          <p:cNvSpPr txBox="1"/>
          <p:nvPr/>
        </p:nvSpPr>
        <p:spPr>
          <a:xfrm>
            <a:off x="6934200" y="993140"/>
            <a:ext cx="46482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7A3FA0"/>
                </a:solidFill>
                <a:latin typeface="Постмодернизм"/>
              </a:rPr>
              <a:t>Постмодернизм</a:t>
            </a:r>
          </a:p>
        </p:txBody>
      </p:sp>
      <p:sp>
        <p:nvSpPr>
          <p:cNvPr id="24" name="Lit 2">
            <a:extLst>
              <a:ext uri="{FF2B5EF4-FFF2-40B4-BE49-F238E27FC236}">
                <a16:creationId xmlns:a16="http://schemas.microsoft.com/office/drawing/2014/main" id="{9C7928DD-0421-E92D-7BCE-36509C2CAB76}"/>
              </a:ext>
            </a:extLst>
          </p:cNvPr>
          <p:cNvSpPr txBox="1"/>
          <p:nvPr/>
        </p:nvSpPr>
        <p:spPr>
          <a:xfrm>
            <a:off x="6781800" y="1389380"/>
            <a:ext cx="4800600" cy="1885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Литературное движение, характеризующееся деконструкцией традиционных жанров и форм, разрушением устоявшихся норм и ценностей. Постмодернистские тексты, как правило, отличаются фрагментарностью, нелинейностью, иронией и смешением различных стилей.</a:t>
            </a:r>
          </a:p>
        </p:txBody>
      </p:sp>
      <p:cxnSp>
        <p:nvCxnSpPr>
          <p:cNvPr id="25" name="Rule">
            <a:extLst>
              <a:ext uri="{FF2B5EF4-FFF2-40B4-BE49-F238E27FC236}">
                <a16:creationId xmlns:a16="http://schemas.microsoft.com/office/drawing/2014/main" id="{A64CCD13-3956-608D-7916-7A1818A0BA33}"/>
              </a:ext>
            </a:extLst>
          </p:cNvPr>
          <p:cNvCxnSpPr/>
          <p:nvPr/>
        </p:nvCxnSpPr>
        <p:spPr>
          <a:xfrm>
            <a:off x="609600" y="4192207"/>
            <a:ext cx="10972800" cy="0"/>
          </a:xfrm>
          <a:prstGeom prst="line">
            <a:avLst/>
          </a:prstGeom>
          <a:ln w="9525">
            <a:solidFill>
              <a:srgbClr val="D5D9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Lit 3 num disc">
            <a:extLst>
              <a:ext uri="{FF2B5EF4-FFF2-40B4-BE49-F238E27FC236}">
                <a16:creationId xmlns:a16="http://schemas.microsoft.com/office/drawing/2014/main" id="{904C6B7E-2997-BE81-5AF4-A5630E895696}"/>
              </a:ext>
            </a:extLst>
          </p:cNvPr>
          <p:cNvSpPr/>
          <p:nvPr/>
        </p:nvSpPr>
        <p:spPr>
          <a:xfrm>
            <a:off x="609600" y="4293807"/>
            <a:ext cx="355600" cy="355600"/>
          </a:xfrm>
          <a:prstGeom prst="ellipse">
            <a:avLst/>
          </a:prstGeom>
          <a:solidFill>
            <a:srgbClr val="B02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Lit 3 num">
            <a:extLst>
              <a:ext uri="{FF2B5EF4-FFF2-40B4-BE49-F238E27FC236}">
                <a16:creationId xmlns:a16="http://schemas.microsoft.com/office/drawing/2014/main" id="{E3DC624F-17D6-AE6B-54DF-5840AA164551}"/>
              </a:ext>
            </a:extLst>
          </p:cNvPr>
          <p:cNvSpPr txBox="1"/>
          <p:nvPr/>
        </p:nvSpPr>
        <p:spPr>
          <a:xfrm>
            <a:off x="609600" y="4293807"/>
            <a:ext cx="355600" cy="355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540" dirty="0">
                <a:solidFill>
                  <a:srgbClr val="FFFFFF"/>
                </a:solidFill>
                <a:latin typeface="Bahnschrift SemiBold" panose="020B0502040204020203" pitchFamily="34" charset="0"/>
              </a:rPr>
              <a:t>3</a:t>
            </a:r>
          </a:p>
        </p:txBody>
      </p:sp>
      <p:sp>
        <p:nvSpPr>
          <p:cNvPr id="28" name="Lit 3 head bar">
            <a:extLst>
              <a:ext uri="{FF2B5EF4-FFF2-40B4-BE49-F238E27FC236}">
                <a16:creationId xmlns:a16="http://schemas.microsoft.com/office/drawing/2014/main" id="{47753FBE-FF1B-F924-36BE-4949CC8B9558}"/>
              </a:ext>
            </a:extLst>
          </p:cNvPr>
          <p:cNvSpPr/>
          <p:nvPr/>
        </p:nvSpPr>
        <p:spPr>
          <a:xfrm>
            <a:off x="1066800" y="4344607"/>
            <a:ext cx="50800" cy="292100"/>
          </a:xfrm>
          <a:prstGeom prst="rect">
            <a:avLst/>
          </a:prstGeom>
          <a:solidFill>
            <a:srgbClr val="B02E7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Lit 3 head">
            <a:extLst>
              <a:ext uri="{FF2B5EF4-FFF2-40B4-BE49-F238E27FC236}">
                <a16:creationId xmlns:a16="http://schemas.microsoft.com/office/drawing/2014/main" id="{F504A052-F939-AB84-AD50-7E37CBF423FC}"/>
              </a:ext>
            </a:extLst>
          </p:cNvPr>
          <p:cNvSpPr txBox="1"/>
          <p:nvPr/>
        </p:nvSpPr>
        <p:spPr>
          <a:xfrm>
            <a:off x="1219200" y="4293807"/>
            <a:ext cx="7975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B02E78"/>
                </a:solidFill>
                <a:latin typeface="Неореализм"/>
              </a:rPr>
              <a:t>Неореализм</a:t>
            </a:r>
          </a:p>
        </p:txBody>
      </p:sp>
      <p:sp>
        <p:nvSpPr>
          <p:cNvPr id="30" name="Lit 3">
            <a:extLst>
              <a:ext uri="{FF2B5EF4-FFF2-40B4-BE49-F238E27FC236}">
                <a16:creationId xmlns:a16="http://schemas.microsoft.com/office/drawing/2014/main" id="{77E1A8A4-A159-AEE2-E4C1-AF9842640B30}"/>
              </a:ext>
            </a:extLst>
          </p:cNvPr>
          <p:cNvSpPr txBox="1"/>
          <p:nvPr/>
        </p:nvSpPr>
        <p:spPr>
          <a:xfrm>
            <a:off x="1066800" y="4690047"/>
            <a:ext cx="8128000" cy="161309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Литературное направление, во многом связанное с итальянским кинематографом, которое фокусируется на повседневной жизни простых людей, их проблемах и борьбе за выживание в послевоенном мире. Знаменитые представители - </a:t>
            </a:r>
            <a:r>
              <a:rPr lang="ru-RU" sz="1700" b="1" dirty="0">
                <a:solidFill>
                  <a:srgbClr val="B02E78"/>
                </a:solidFill>
                <a:latin typeface="Segoe UI" panose="020B0502040204020203" pitchFamily="34" charset="0"/>
              </a:rPr>
              <a:t>Чезаре </a:t>
            </a:r>
            <a:r>
              <a:rPr lang="ru-RU" sz="1700" b="1" dirty="0" err="1">
                <a:solidFill>
                  <a:srgbClr val="B02E78"/>
                </a:solidFill>
                <a:latin typeface="Segoe UI" panose="020B0502040204020203" pitchFamily="34" charset="0"/>
              </a:rPr>
              <a:t>Павезе</a:t>
            </a:r>
            <a:r>
              <a:rPr lang="ru-RU" sz="1700" b="1" dirty="0">
                <a:solidFill>
                  <a:srgbClr val="B02E78"/>
                </a:solidFill>
                <a:latin typeface="Segoe UI" panose="020B0502040204020203" pitchFamily="34" charset="0"/>
              </a:rPr>
              <a:t>, Альберто Моравиа, Витторио де Сика.</a:t>
            </a:r>
            <a:r>
              <a:rPr lang="ru-RU" sz="1700" dirty="0">
                <a:solidFill>
                  <a:srgbClr val="1F2430"/>
                </a:solidFill>
                <a:latin typeface="Segoe UI" panose="020B0502040204020203" pitchFamily="34" charset="0"/>
              </a:rPr>
              <a:t> Неореалистические произведения отличает правдивость, реалистичность и сострадание к героям.</a:t>
            </a:r>
          </a:p>
        </p:txBody>
      </p:sp>
      <p:pic>
        <p:nvPicPr>
          <p:cNvPr id="32" name="Pavese" descr="Чезаре Павезе (1908–1950). Фотопортрет">
            <a:extLst>
              <a:ext uri="{FF2B5EF4-FFF2-40B4-BE49-F238E27FC236}">
                <a16:creationId xmlns:a16="http://schemas.microsoft.com/office/drawing/2014/main" id="{4AA037EC-AA42-2E46-9DFF-67DBEFFCFC5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0" y="4611307"/>
            <a:ext cx="889000" cy="889000"/>
          </a:xfrm>
          <a:prstGeom prst="ellipse">
            <a:avLst/>
          </a:prstGeom>
          <a:ln w="15875">
            <a:solidFill>
              <a:srgbClr val="B02E7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3" name="Pavese ring">
            <a:extLst>
              <a:ext uri="{FF2B5EF4-FFF2-40B4-BE49-F238E27FC236}">
                <a16:creationId xmlns:a16="http://schemas.microsoft.com/office/drawing/2014/main" id="{2DA98B09-09E4-FE7E-FA96-FB8F6738FD4E}"/>
              </a:ext>
            </a:extLst>
          </p:cNvPr>
          <p:cNvSpPr/>
          <p:nvPr/>
        </p:nvSpPr>
        <p:spPr>
          <a:xfrm>
            <a:off x="9461500" y="4560507"/>
            <a:ext cx="990600" cy="990600"/>
          </a:xfrm>
          <a:prstGeom prst="ellipse">
            <a:avLst/>
          </a:prstGeom>
          <a:noFill/>
          <a:ln w="9525" cap="flat" cmpd="sng" algn="ctr">
            <a:solidFill>
              <a:srgbClr val="B02E78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De Sica" descr="Витторио де Сика, 1962. Фото Национального архива Нидерландов">
            <a:extLst>
              <a:ext uri="{FF2B5EF4-FFF2-40B4-BE49-F238E27FC236}">
                <a16:creationId xmlns:a16="http://schemas.microsoft.com/office/drawing/2014/main" id="{25F75597-6029-ECE1-8D0F-6259C341C0D6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900" y="4611307"/>
            <a:ext cx="889000" cy="889000"/>
          </a:xfrm>
          <a:prstGeom prst="ellipse">
            <a:avLst/>
          </a:prstGeom>
          <a:ln w="15875">
            <a:solidFill>
              <a:srgbClr val="B02E7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6" name="De Sica ring">
            <a:extLst>
              <a:ext uri="{FF2B5EF4-FFF2-40B4-BE49-F238E27FC236}">
                <a16:creationId xmlns:a16="http://schemas.microsoft.com/office/drawing/2014/main" id="{3C700F43-2AB6-C0A7-57B9-E0BD229F32EA}"/>
              </a:ext>
            </a:extLst>
          </p:cNvPr>
          <p:cNvSpPr/>
          <p:nvPr/>
        </p:nvSpPr>
        <p:spPr>
          <a:xfrm>
            <a:off x="10452100" y="4560507"/>
            <a:ext cx="990600" cy="990600"/>
          </a:xfrm>
          <a:prstGeom prst="ellipse">
            <a:avLst/>
          </a:prstGeom>
          <a:noFill/>
          <a:ln w="9525" cap="flat" cmpd="sng" algn="ctr">
            <a:solidFill>
              <a:srgbClr val="B02E78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Signature 100ballnik.com">
            <a:extLst>
              <a:ext uri="{FF2B5EF4-FFF2-40B4-BE49-F238E27FC236}">
                <a16:creationId xmlns:a16="http://schemas.microsoft.com/office/drawing/2014/main" id="{CF289862-D217-C6ED-3FC9-C09F2AAB6C7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57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D86C588-34CB-24DF-7A33-F21D2F941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8890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E0357A"/>
                </a:solidFill>
                <a:latin typeface="Bahnschrift SemiBold" panose="020B0502040204020203" pitchFamily="34" charset="0"/>
              </a:rPr>
              <a:t>Изобразительное искусство: Поп-арт</a:t>
            </a:r>
          </a:p>
        </p:txBody>
      </p:sp>
      <p:grpSp>
        <p:nvGrpSpPr>
          <p:cNvPr id="84" name="Halftone dots">
            <a:extLst>
              <a:ext uri="{FF2B5EF4-FFF2-40B4-BE49-F238E27FC236}">
                <a16:creationId xmlns:a16="http://schemas.microsoft.com/office/drawing/2014/main" id="{B5D31EAF-A13F-F18D-716E-4F44EF40BD0F}"/>
              </a:ext>
            </a:extLst>
          </p:cNvPr>
          <p:cNvGrpSpPr/>
          <p:nvPr/>
        </p:nvGrpSpPr>
        <p:grpSpPr>
          <a:xfrm>
            <a:off x="9607550" y="260350"/>
            <a:ext cx="2115185" cy="839788"/>
            <a:chOff x="9607550" y="260350"/>
            <a:chExt cx="2115185" cy="839788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DCF77830-26A5-45C2-98B1-40F410C42DEE}"/>
                </a:ext>
              </a:extLst>
            </p:cNvPr>
            <p:cNvSpPr/>
            <p:nvPr/>
          </p:nvSpPr>
          <p:spPr>
            <a:xfrm>
              <a:off x="9607550" y="260350"/>
              <a:ext cx="88900" cy="8890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0867F760-363F-7423-91AD-78A5D671FDE9}"/>
                </a:ext>
              </a:extLst>
            </p:cNvPr>
            <p:cNvSpPr/>
            <p:nvPr/>
          </p:nvSpPr>
          <p:spPr>
            <a:xfrm>
              <a:off x="9762172" y="262572"/>
              <a:ext cx="84456" cy="8445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646AD847-7F93-5F54-9AA5-2E114FAF3542}"/>
                </a:ext>
              </a:extLst>
            </p:cNvPr>
            <p:cNvSpPr/>
            <p:nvPr/>
          </p:nvSpPr>
          <p:spPr>
            <a:xfrm>
              <a:off x="9916795" y="264795"/>
              <a:ext cx="80010" cy="8001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30440B54-8D25-7E54-6755-3F1B1D17B329}"/>
                </a:ext>
              </a:extLst>
            </p:cNvPr>
            <p:cNvSpPr/>
            <p:nvPr/>
          </p:nvSpPr>
          <p:spPr>
            <a:xfrm>
              <a:off x="10071418" y="267017"/>
              <a:ext cx="75565" cy="7556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159AE978-63B0-BA68-474C-FD0960075835}"/>
                </a:ext>
              </a:extLst>
            </p:cNvPr>
            <p:cNvSpPr/>
            <p:nvPr/>
          </p:nvSpPr>
          <p:spPr>
            <a:xfrm>
              <a:off x="10226040" y="269240"/>
              <a:ext cx="71120" cy="7112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1A7C911F-7AB0-CDD9-36C3-ED1AAC31C9D5}"/>
                </a:ext>
              </a:extLst>
            </p:cNvPr>
            <p:cNvSpPr/>
            <p:nvPr/>
          </p:nvSpPr>
          <p:spPr>
            <a:xfrm>
              <a:off x="10380663" y="271463"/>
              <a:ext cx="66675" cy="6667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432FD54A-FB60-EED5-2928-7236670AB819}"/>
                </a:ext>
              </a:extLst>
            </p:cNvPr>
            <p:cNvSpPr/>
            <p:nvPr/>
          </p:nvSpPr>
          <p:spPr>
            <a:xfrm>
              <a:off x="10535285" y="273685"/>
              <a:ext cx="62230" cy="6223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F5422BCF-5562-58CB-E7F3-A7466A14FF51}"/>
                </a:ext>
              </a:extLst>
            </p:cNvPr>
            <p:cNvSpPr/>
            <p:nvPr/>
          </p:nvSpPr>
          <p:spPr>
            <a:xfrm>
              <a:off x="10689907" y="275908"/>
              <a:ext cx="57785" cy="5778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6BD1C936-6045-A72C-F6AE-566F070C666E}"/>
                </a:ext>
              </a:extLst>
            </p:cNvPr>
            <p:cNvSpPr/>
            <p:nvPr/>
          </p:nvSpPr>
          <p:spPr>
            <a:xfrm>
              <a:off x="10844530" y="278130"/>
              <a:ext cx="53340" cy="5334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ECBBC641-505D-6272-8770-4684D9C280BA}"/>
                </a:ext>
              </a:extLst>
            </p:cNvPr>
            <p:cNvSpPr/>
            <p:nvPr/>
          </p:nvSpPr>
          <p:spPr>
            <a:xfrm>
              <a:off x="10999153" y="280353"/>
              <a:ext cx="48894" cy="4889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3611A83D-C89F-9CB8-6E5B-4D38788335CC}"/>
                </a:ext>
              </a:extLst>
            </p:cNvPr>
            <p:cNvSpPr/>
            <p:nvPr/>
          </p:nvSpPr>
          <p:spPr>
            <a:xfrm>
              <a:off x="11153775" y="282575"/>
              <a:ext cx="44450" cy="4445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97E69839-A649-4311-0E53-E0891CD5E2F0}"/>
                </a:ext>
              </a:extLst>
            </p:cNvPr>
            <p:cNvSpPr/>
            <p:nvPr/>
          </p:nvSpPr>
          <p:spPr>
            <a:xfrm>
              <a:off x="11308397" y="284797"/>
              <a:ext cx="40006" cy="4000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487E7AC5-571D-E210-C897-8A660CE324C9}"/>
                </a:ext>
              </a:extLst>
            </p:cNvPr>
            <p:cNvSpPr/>
            <p:nvPr/>
          </p:nvSpPr>
          <p:spPr>
            <a:xfrm>
              <a:off x="11463020" y="287020"/>
              <a:ext cx="35560" cy="3556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C528D73B-4413-FCCF-B6A6-68B9821A4F63}"/>
                </a:ext>
              </a:extLst>
            </p:cNvPr>
            <p:cNvSpPr/>
            <p:nvPr/>
          </p:nvSpPr>
          <p:spPr>
            <a:xfrm>
              <a:off x="11617643" y="289242"/>
              <a:ext cx="31115" cy="31116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D27B95FA-F50E-B303-31E3-7C7EF7B70D72}"/>
                </a:ext>
              </a:extLst>
            </p:cNvPr>
            <p:cNvSpPr/>
            <p:nvPr/>
          </p:nvSpPr>
          <p:spPr>
            <a:xfrm>
              <a:off x="9685972" y="414972"/>
              <a:ext cx="84456" cy="84456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6C8191DB-3E14-A949-F312-A4892E4ACD47}"/>
                </a:ext>
              </a:extLst>
            </p:cNvPr>
            <p:cNvSpPr/>
            <p:nvPr/>
          </p:nvSpPr>
          <p:spPr>
            <a:xfrm>
              <a:off x="9840595" y="417195"/>
              <a:ext cx="80010" cy="8001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2262AAF2-2FB1-33DB-C39C-9302F2CF2C72}"/>
                </a:ext>
              </a:extLst>
            </p:cNvPr>
            <p:cNvSpPr/>
            <p:nvPr/>
          </p:nvSpPr>
          <p:spPr>
            <a:xfrm>
              <a:off x="9995218" y="419418"/>
              <a:ext cx="75565" cy="7556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514A819A-C238-181E-ECF4-F7723342D84B}"/>
                </a:ext>
              </a:extLst>
            </p:cNvPr>
            <p:cNvSpPr/>
            <p:nvPr/>
          </p:nvSpPr>
          <p:spPr>
            <a:xfrm>
              <a:off x="10149840" y="421640"/>
              <a:ext cx="71120" cy="7112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6DC23E04-C271-3370-33E9-53148E030AFE}"/>
                </a:ext>
              </a:extLst>
            </p:cNvPr>
            <p:cNvSpPr/>
            <p:nvPr/>
          </p:nvSpPr>
          <p:spPr>
            <a:xfrm>
              <a:off x="10304463" y="423863"/>
              <a:ext cx="66675" cy="6667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80371B7E-9A91-0E20-5993-51E408420758}"/>
                </a:ext>
              </a:extLst>
            </p:cNvPr>
            <p:cNvSpPr/>
            <p:nvPr/>
          </p:nvSpPr>
          <p:spPr>
            <a:xfrm>
              <a:off x="10459085" y="426085"/>
              <a:ext cx="62230" cy="6223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1F7F01C4-FF1D-583A-0E8C-9CB7ECF3CFDE}"/>
                </a:ext>
              </a:extLst>
            </p:cNvPr>
            <p:cNvSpPr/>
            <p:nvPr/>
          </p:nvSpPr>
          <p:spPr>
            <a:xfrm>
              <a:off x="10613707" y="428307"/>
              <a:ext cx="57785" cy="5778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B971CAC2-B619-BAB2-3300-9DEC767E1506}"/>
                </a:ext>
              </a:extLst>
            </p:cNvPr>
            <p:cNvSpPr/>
            <p:nvPr/>
          </p:nvSpPr>
          <p:spPr>
            <a:xfrm>
              <a:off x="10768330" y="430530"/>
              <a:ext cx="53340" cy="5334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526D6C8F-183E-1255-2F1C-6F367C1213D5}"/>
                </a:ext>
              </a:extLst>
            </p:cNvPr>
            <p:cNvSpPr/>
            <p:nvPr/>
          </p:nvSpPr>
          <p:spPr>
            <a:xfrm>
              <a:off x="10922953" y="432753"/>
              <a:ext cx="48894" cy="48894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A5F914D2-B689-752D-B834-D8BC0BEED47D}"/>
                </a:ext>
              </a:extLst>
            </p:cNvPr>
            <p:cNvSpPr/>
            <p:nvPr/>
          </p:nvSpPr>
          <p:spPr>
            <a:xfrm>
              <a:off x="11077575" y="434975"/>
              <a:ext cx="44450" cy="4445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A813D22A-BDA8-7CE2-95CA-37DCA957DB98}"/>
                </a:ext>
              </a:extLst>
            </p:cNvPr>
            <p:cNvSpPr/>
            <p:nvPr/>
          </p:nvSpPr>
          <p:spPr>
            <a:xfrm>
              <a:off x="11232197" y="437197"/>
              <a:ext cx="40006" cy="40006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673C6F1E-DCB8-2120-922E-E0D633F93882}"/>
                </a:ext>
              </a:extLst>
            </p:cNvPr>
            <p:cNvSpPr/>
            <p:nvPr/>
          </p:nvSpPr>
          <p:spPr>
            <a:xfrm>
              <a:off x="11386820" y="439420"/>
              <a:ext cx="35560" cy="3556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A7800553-5B2C-1EFA-EDF1-E825B432B610}"/>
                </a:ext>
              </a:extLst>
            </p:cNvPr>
            <p:cNvSpPr/>
            <p:nvPr/>
          </p:nvSpPr>
          <p:spPr>
            <a:xfrm>
              <a:off x="11541443" y="441643"/>
              <a:ext cx="31115" cy="3111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58D1F7FE-B6B6-12C4-5ACD-517ED8F9F08D}"/>
                </a:ext>
              </a:extLst>
            </p:cNvPr>
            <p:cNvSpPr/>
            <p:nvPr/>
          </p:nvSpPr>
          <p:spPr>
            <a:xfrm>
              <a:off x="11696065" y="443865"/>
              <a:ext cx="26670" cy="2667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A43D912F-17D6-FC51-44BF-63C3D17DE124}"/>
                </a:ext>
              </a:extLst>
            </p:cNvPr>
            <p:cNvSpPr/>
            <p:nvPr/>
          </p:nvSpPr>
          <p:spPr>
            <a:xfrm>
              <a:off x="9611995" y="569595"/>
              <a:ext cx="80010" cy="8001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7DF1C1F0-8A22-0AE8-F844-20381385FBBE}"/>
                </a:ext>
              </a:extLst>
            </p:cNvPr>
            <p:cNvSpPr/>
            <p:nvPr/>
          </p:nvSpPr>
          <p:spPr>
            <a:xfrm>
              <a:off x="9766618" y="571818"/>
              <a:ext cx="75565" cy="7556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FDF576F3-9DCF-B869-B4E5-8EA8735B52E3}"/>
                </a:ext>
              </a:extLst>
            </p:cNvPr>
            <p:cNvSpPr/>
            <p:nvPr/>
          </p:nvSpPr>
          <p:spPr>
            <a:xfrm>
              <a:off x="9921240" y="574040"/>
              <a:ext cx="71120" cy="7112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0E2472E9-2357-48AC-E0D1-1E08F321E668}"/>
                </a:ext>
              </a:extLst>
            </p:cNvPr>
            <p:cNvSpPr/>
            <p:nvPr/>
          </p:nvSpPr>
          <p:spPr>
            <a:xfrm>
              <a:off x="10075863" y="576263"/>
              <a:ext cx="66675" cy="6667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11BAA9B2-9777-078F-5C77-3B94EA90576F}"/>
                </a:ext>
              </a:extLst>
            </p:cNvPr>
            <p:cNvSpPr/>
            <p:nvPr/>
          </p:nvSpPr>
          <p:spPr>
            <a:xfrm>
              <a:off x="10230485" y="578485"/>
              <a:ext cx="62230" cy="6223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8C29DE6A-23AC-971A-CDF1-93244254E94F}"/>
                </a:ext>
              </a:extLst>
            </p:cNvPr>
            <p:cNvSpPr/>
            <p:nvPr/>
          </p:nvSpPr>
          <p:spPr>
            <a:xfrm>
              <a:off x="10385107" y="580707"/>
              <a:ext cx="57785" cy="5778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736DEBAB-F9DA-5730-913A-E0D481634124}"/>
                </a:ext>
              </a:extLst>
            </p:cNvPr>
            <p:cNvSpPr/>
            <p:nvPr/>
          </p:nvSpPr>
          <p:spPr>
            <a:xfrm>
              <a:off x="10539730" y="582930"/>
              <a:ext cx="53340" cy="5334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4A814CA5-3C53-00D6-8E92-2EBFE0592DF9}"/>
                </a:ext>
              </a:extLst>
            </p:cNvPr>
            <p:cNvSpPr/>
            <p:nvPr/>
          </p:nvSpPr>
          <p:spPr>
            <a:xfrm>
              <a:off x="10694353" y="585153"/>
              <a:ext cx="48894" cy="48894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E5B0169A-0E54-49E1-3451-1F1C04E56947}"/>
                </a:ext>
              </a:extLst>
            </p:cNvPr>
            <p:cNvSpPr/>
            <p:nvPr/>
          </p:nvSpPr>
          <p:spPr>
            <a:xfrm>
              <a:off x="10848975" y="587375"/>
              <a:ext cx="44450" cy="4445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D35FA54A-55B8-D78E-FC36-D5BD69845059}"/>
                </a:ext>
              </a:extLst>
            </p:cNvPr>
            <p:cNvSpPr/>
            <p:nvPr/>
          </p:nvSpPr>
          <p:spPr>
            <a:xfrm>
              <a:off x="11003597" y="589597"/>
              <a:ext cx="40006" cy="40006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B1EA137D-3F06-3B29-3014-DD76098F1AFC}"/>
                </a:ext>
              </a:extLst>
            </p:cNvPr>
            <p:cNvSpPr/>
            <p:nvPr/>
          </p:nvSpPr>
          <p:spPr>
            <a:xfrm>
              <a:off x="11158220" y="591820"/>
              <a:ext cx="35560" cy="3556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C006D4B3-91B8-4B7A-7E3E-5609417BA870}"/>
                </a:ext>
              </a:extLst>
            </p:cNvPr>
            <p:cNvSpPr/>
            <p:nvPr/>
          </p:nvSpPr>
          <p:spPr>
            <a:xfrm>
              <a:off x="11312843" y="594043"/>
              <a:ext cx="31115" cy="3111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DBD2FB9A-F875-CD7F-7445-E40463868705}"/>
                </a:ext>
              </a:extLst>
            </p:cNvPr>
            <p:cNvSpPr/>
            <p:nvPr/>
          </p:nvSpPr>
          <p:spPr>
            <a:xfrm>
              <a:off x="11467465" y="596265"/>
              <a:ext cx="26670" cy="2667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11F5688E-3006-01CB-5294-29FFC4D3A302}"/>
                </a:ext>
              </a:extLst>
            </p:cNvPr>
            <p:cNvSpPr/>
            <p:nvPr/>
          </p:nvSpPr>
          <p:spPr>
            <a:xfrm>
              <a:off x="11622088" y="598488"/>
              <a:ext cx="22225" cy="2222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6717CCAE-2DE8-7C7F-C890-430A23BC1921}"/>
                </a:ext>
              </a:extLst>
            </p:cNvPr>
            <p:cNvSpPr/>
            <p:nvPr/>
          </p:nvSpPr>
          <p:spPr>
            <a:xfrm>
              <a:off x="9690418" y="724218"/>
              <a:ext cx="75565" cy="7556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6E935BAA-F1DD-CAF8-EED8-41A845BF5727}"/>
                </a:ext>
              </a:extLst>
            </p:cNvPr>
            <p:cNvSpPr/>
            <p:nvPr/>
          </p:nvSpPr>
          <p:spPr>
            <a:xfrm>
              <a:off x="9845040" y="726440"/>
              <a:ext cx="71120" cy="7112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E72CE058-7054-5E15-7C7F-4F68825792AB}"/>
                </a:ext>
              </a:extLst>
            </p:cNvPr>
            <p:cNvSpPr/>
            <p:nvPr/>
          </p:nvSpPr>
          <p:spPr>
            <a:xfrm>
              <a:off x="9999663" y="728663"/>
              <a:ext cx="66675" cy="6667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1A18BCFA-AA9F-0732-8448-BAAAEBFDBD04}"/>
                </a:ext>
              </a:extLst>
            </p:cNvPr>
            <p:cNvSpPr/>
            <p:nvPr/>
          </p:nvSpPr>
          <p:spPr>
            <a:xfrm>
              <a:off x="10154285" y="730885"/>
              <a:ext cx="62230" cy="6223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0D37CEF0-CDFD-49A3-C3B6-27D2CD38E352}"/>
                </a:ext>
              </a:extLst>
            </p:cNvPr>
            <p:cNvSpPr/>
            <p:nvPr/>
          </p:nvSpPr>
          <p:spPr>
            <a:xfrm>
              <a:off x="10308907" y="733107"/>
              <a:ext cx="57785" cy="5778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18B6F342-F47C-9608-2DCE-98934165040D}"/>
                </a:ext>
              </a:extLst>
            </p:cNvPr>
            <p:cNvSpPr/>
            <p:nvPr/>
          </p:nvSpPr>
          <p:spPr>
            <a:xfrm>
              <a:off x="10463530" y="735330"/>
              <a:ext cx="53340" cy="5334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73515909-9604-31E6-7ABD-548426783398}"/>
                </a:ext>
              </a:extLst>
            </p:cNvPr>
            <p:cNvSpPr/>
            <p:nvPr/>
          </p:nvSpPr>
          <p:spPr>
            <a:xfrm>
              <a:off x="10618153" y="737553"/>
              <a:ext cx="48894" cy="48894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51BA2B6B-CD4E-A02F-C981-A7CE52ADD57C}"/>
                </a:ext>
              </a:extLst>
            </p:cNvPr>
            <p:cNvSpPr/>
            <p:nvPr/>
          </p:nvSpPr>
          <p:spPr>
            <a:xfrm>
              <a:off x="10772775" y="739775"/>
              <a:ext cx="44450" cy="4445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4F7E8BA4-576E-0843-E25F-501EB97536DC}"/>
                </a:ext>
              </a:extLst>
            </p:cNvPr>
            <p:cNvSpPr/>
            <p:nvPr/>
          </p:nvSpPr>
          <p:spPr>
            <a:xfrm>
              <a:off x="10927397" y="741997"/>
              <a:ext cx="40006" cy="40006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BB258511-E0ED-F2E8-82B4-E55B47D6FEC4}"/>
                </a:ext>
              </a:extLst>
            </p:cNvPr>
            <p:cNvSpPr/>
            <p:nvPr/>
          </p:nvSpPr>
          <p:spPr>
            <a:xfrm>
              <a:off x="11082020" y="744220"/>
              <a:ext cx="35560" cy="3556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6BB60374-7F24-8909-C258-6A840F6456A8}"/>
                </a:ext>
              </a:extLst>
            </p:cNvPr>
            <p:cNvSpPr/>
            <p:nvPr/>
          </p:nvSpPr>
          <p:spPr>
            <a:xfrm>
              <a:off x="11236643" y="746443"/>
              <a:ext cx="31115" cy="3111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B59F966A-445F-C9C9-E832-558C6D860947}"/>
                </a:ext>
              </a:extLst>
            </p:cNvPr>
            <p:cNvSpPr/>
            <p:nvPr/>
          </p:nvSpPr>
          <p:spPr>
            <a:xfrm>
              <a:off x="11391265" y="748665"/>
              <a:ext cx="26670" cy="2667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7B130B7F-6B3F-4F12-FAEC-7EA4F2D74789}"/>
                </a:ext>
              </a:extLst>
            </p:cNvPr>
            <p:cNvSpPr/>
            <p:nvPr/>
          </p:nvSpPr>
          <p:spPr>
            <a:xfrm>
              <a:off x="11545888" y="750888"/>
              <a:ext cx="22225" cy="2222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5EDDFAF4-BC1D-C24B-7D53-E275661CE6FA}"/>
                </a:ext>
              </a:extLst>
            </p:cNvPr>
            <p:cNvSpPr/>
            <p:nvPr/>
          </p:nvSpPr>
          <p:spPr>
            <a:xfrm>
              <a:off x="11700510" y="753110"/>
              <a:ext cx="17780" cy="1778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7061E239-D833-14C6-547E-0515997B1C2A}"/>
                </a:ext>
              </a:extLst>
            </p:cNvPr>
            <p:cNvSpPr/>
            <p:nvPr/>
          </p:nvSpPr>
          <p:spPr>
            <a:xfrm>
              <a:off x="9616440" y="878840"/>
              <a:ext cx="71120" cy="7112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87478606-0871-EDBB-F742-F14CBF4A79DD}"/>
                </a:ext>
              </a:extLst>
            </p:cNvPr>
            <p:cNvSpPr/>
            <p:nvPr/>
          </p:nvSpPr>
          <p:spPr>
            <a:xfrm>
              <a:off x="9771063" y="881063"/>
              <a:ext cx="66675" cy="6667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5C084469-A8FA-64D0-936F-C218FC412F6D}"/>
                </a:ext>
              </a:extLst>
            </p:cNvPr>
            <p:cNvSpPr/>
            <p:nvPr/>
          </p:nvSpPr>
          <p:spPr>
            <a:xfrm>
              <a:off x="9925685" y="883285"/>
              <a:ext cx="62230" cy="6223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CB44F56A-E3C2-6906-76C3-E3B400EC10DD}"/>
                </a:ext>
              </a:extLst>
            </p:cNvPr>
            <p:cNvSpPr/>
            <p:nvPr/>
          </p:nvSpPr>
          <p:spPr>
            <a:xfrm>
              <a:off x="10080307" y="885507"/>
              <a:ext cx="57785" cy="57786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94D24124-3727-4DD6-BCF8-164801F8B6DC}"/>
                </a:ext>
              </a:extLst>
            </p:cNvPr>
            <p:cNvSpPr/>
            <p:nvPr/>
          </p:nvSpPr>
          <p:spPr>
            <a:xfrm>
              <a:off x="10234930" y="887730"/>
              <a:ext cx="53340" cy="5334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748C5296-975A-9426-4623-B8A1C0F98389}"/>
                </a:ext>
              </a:extLst>
            </p:cNvPr>
            <p:cNvSpPr/>
            <p:nvPr/>
          </p:nvSpPr>
          <p:spPr>
            <a:xfrm>
              <a:off x="10389553" y="889952"/>
              <a:ext cx="48894" cy="4889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45077817-BA56-6B26-BB71-EEC8DB2A0BF0}"/>
                </a:ext>
              </a:extLst>
            </p:cNvPr>
            <p:cNvSpPr/>
            <p:nvPr/>
          </p:nvSpPr>
          <p:spPr>
            <a:xfrm>
              <a:off x="10544175" y="892175"/>
              <a:ext cx="44450" cy="4445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D6A2B4B7-7871-AF13-EDF5-2360937D9BDF}"/>
                </a:ext>
              </a:extLst>
            </p:cNvPr>
            <p:cNvSpPr/>
            <p:nvPr/>
          </p:nvSpPr>
          <p:spPr>
            <a:xfrm>
              <a:off x="10698797" y="894398"/>
              <a:ext cx="40006" cy="4000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00E22886-2E4E-9D1B-AD28-304FCB14F17E}"/>
                </a:ext>
              </a:extLst>
            </p:cNvPr>
            <p:cNvSpPr/>
            <p:nvPr/>
          </p:nvSpPr>
          <p:spPr>
            <a:xfrm>
              <a:off x="10853420" y="896620"/>
              <a:ext cx="35560" cy="3556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B135FD41-C529-CF91-ED86-C3816C6BA388}"/>
                </a:ext>
              </a:extLst>
            </p:cNvPr>
            <p:cNvSpPr/>
            <p:nvPr/>
          </p:nvSpPr>
          <p:spPr>
            <a:xfrm>
              <a:off x="11008043" y="898843"/>
              <a:ext cx="31115" cy="31114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781F6485-68D4-4E2B-4185-EED2763D6A6D}"/>
                </a:ext>
              </a:extLst>
            </p:cNvPr>
            <p:cNvSpPr/>
            <p:nvPr/>
          </p:nvSpPr>
          <p:spPr>
            <a:xfrm>
              <a:off x="11162665" y="901065"/>
              <a:ext cx="26670" cy="2667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7490483B-53A7-54EB-4448-9D790CB66F3E}"/>
                </a:ext>
              </a:extLst>
            </p:cNvPr>
            <p:cNvSpPr/>
            <p:nvPr/>
          </p:nvSpPr>
          <p:spPr>
            <a:xfrm>
              <a:off x="11317288" y="903288"/>
              <a:ext cx="22225" cy="2222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9AF61980-BC26-8A3F-761E-1A51DD94F26A}"/>
                </a:ext>
              </a:extLst>
            </p:cNvPr>
            <p:cNvSpPr/>
            <p:nvPr/>
          </p:nvSpPr>
          <p:spPr>
            <a:xfrm>
              <a:off x="11471910" y="905510"/>
              <a:ext cx="17780" cy="1778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CDF7255A-3937-CA97-4AC8-78A34D28741F}"/>
                </a:ext>
              </a:extLst>
            </p:cNvPr>
            <p:cNvSpPr/>
            <p:nvPr/>
          </p:nvSpPr>
          <p:spPr>
            <a:xfrm>
              <a:off x="9694863" y="1033463"/>
              <a:ext cx="66675" cy="6667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02BE9328-D246-B17E-D0BF-D5E047C11091}"/>
                </a:ext>
              </a:extLst>
            </p:cNvPr>
            <p:cNvSpPr/>
            <p:nvPr/>
          </p:nvSpPr>
          <p:spPr>
            <a:xfrm>
              <a:off x="9849485" y="1035685"/>
              <a:ext cx="62230" cy="6223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68320365-8D9A-71B5-4662-197180CC0B3B}"/>
                </a:ext>
              </a:extLst>
            </p:cNvPr>
            <p:cNvSpPr/>
            <p:nvPr/>
          </p:nvSpPr>
          <p:spPr>
            <a:xfrm>
              <a:off x="10004107" y="1037907"/>
              <a:ext cx="57785" cy="57786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065DE04D-47B3-FA05-FDAA-95132331985A}"/>
                </a:ext>
              </a:extLst>
            </p:cNvPr>
            <p:cNvSpPr/>
            <p:nvPr/>
          </p:nvSpPr>
          <p:spPr>
            <a:xfrm>
              <a:off x="10158730" y="1040130"/>
              <a:ext cx="53340" cy="5334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2192339E-879B-2840-816D-3AB2AC676B2F}"/>
                </a:ext>
              </a:extLst>
            </p:cNvPr>
            <p:cNvSpPr/>
            <p:nvPr/>
          </p:nvSpPr>
          <p:spPr>
            <a:xfrm>
              <a:off x="10313353" y="1042352"/>
              <a:ext cx="48894" cy="4889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5A3390F2-775F-7A39-E0D3-8CA5DCC23361}"/>
                </a:ext>
              </a:extLst>
            </p:cNvPr>
            <p:cNvSpPr/>
            <p:nvPr/>
          </p:nvSpPr>
          <p:spPr>
            <a:xfrm>
              <a:off x="10467975" y="1044575"/>
              <a:ext cx="44450" cy="4445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C203F6F9-B3B1-87E9-DC93-A122474BD630}"/>
                </a:ext>
              </a:extLst>
            </p:cNvPr>
            <p:cNvSpPr/>
            <p:nvPr/>
          </p:nvSpPr>
          <p:spPr>
            <a:xfrm>
              <a:off x="10622597" y="1046798"/>
              <a:ext cx="40006" cy="4000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3D250EB5-4917-72A1-0BE6-5E8FF23E5C53}"/>
                </a:ext>
              </a:extLst>
            </p:cNvPr>
            <p:cNvSpPr/>
            <p:nvPr/>
          </p:nvSpPr>
          <p:spPr>
            <a:xfrm>
              <a:off x="10777220" y="1049020"/>
              <a:ext cx="35560" cy="3556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A49E6A14-6CCE-EF12-A384-D7E59B6DC9D6}"/>
                </a:ext>
              </a:extLst>
            </p:cNvPr>
            <p:cNvSpPr/>
            <p:nvPr/>
          </p:nvSpPr>
          <p:spPr>
            <a:xfrm>
              <a:off x="10931843" y="1051243"/>
              <a:ext cx="31115" cy="31114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>
              <a:extLst>
                <a:ext uri="{FF2B5EF4-FFF2-40B4-BE49-F238E27FC236}">
                  <a16:creationId xmlns:a16="http://schemas.microsoft.com/office/drawing/2014/main" id="{45FAF0A8-3EF4-9C3E-501D-B7F3F909DACC}"/>
                </a:ext>
              </a:extLst>
            </p:cNvPr>
            <p:cNvSpPr/>
            <p:nvPr/>
          </p:nvSpPr>
          <p:spPr>
            <a:xfrm>
              <a:off x="11086465" y="1053465"/>
              <a:ext cx="26670" cy="2667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id="{0C5820D4-2F95-1261-39AD-E48F9035924D}"/>
                </a:ext>
              </a:extLst>
            </p:cNvPr>
            <p:cNvSpPr/>
            <p:nvPr/>
          </p:nvSpPr>
          <p:spPr>
            <a:xfrm>
              <a:off x="11241088" y="1055688"/>
              <a:ext cx="22225" cy="22225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80C211A7-848F-78F6-BB60-79A4C643C77E}"/>
                </a:ext>
              </a:extLst>
            </p:cNvPr>
            <p:cNvSpPr/>
            <p:nvPr/>
          </p:nvSpPr>
          <p:spPr>
            <a:xfrm>
              <a:off x="11395710" y="1057910"/>
              <a:ext cx="17780" cy="17780"/>
            </a:xfrm>
            <a:prstGeom prst="ellipse">
              <a:avLst/>
            </a:prstGeom>
            <a:solidFill>
              <a:srgbClr val="F2B705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5" name="Title bar">
            <a:extLst>
              <a:ext uri="{FF2B5EF4-FFF2-40B4-BE49-F238E27FC236}">
                <a16:creationId xmlns:a16="http://schemas.microsoft.com/office/drawing/2014/main" id="{A743E1C0-F068-6532-B59D-45829AAF7DE9}"/>
              </a:ext>
            </a:extLst>
          </p:cNvPr>
          <p:cNvSpPr/>
          <p:nvPr/>
        </p:nvSpPr>
        <p:spPr>
          <a:xfrm>
            <a:off x="609600" y="914908"/>
            <a:ext cx="584200" cy="50800"/>
          </a:xfrm>
          <a:prstGeom prst="rect">
            <a:avLst/>
          </a:prstGeom>
          <a:solidFill>
            <a:srgbClr val="E035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6" name="Rule">
            <a:extLst>
              <a:ext uri="{FF2B5EF4-FFF2-40B4-BE49-F238E27FC236}">
                <a16:creationId xmlns:a16="http://schemas.microsoft.com/office/drawing/2014/main" id="{278136F5-B24B-FE0E-CA23-445B4C52C4C4}"/>
              </a:ext>
            </a:extLst>
          </p:cNvPr>
          <p:cNvCxnSpPr/>
          <p:nvPr/>
        </p:nvCxnSpPr>
        <p:spPr>
          <a:xfrm>
            <a:off x="1270000" y="940308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Rule tick">
            <a:extLst>
              <a:ext uri="{FF2B5EF4-FFF2-40B4-BE49-F238E27FC236}">
                <a16:creationId xmlns:a16="http://schemas.microsoft.com/office/drawing/2014/main" id="{BB45A345-A6D9-0EF3-BBB7-197DAE6532D0}"/>
              </a:ext>
            </a:extLst>
          </p:cNvPr>
          <p:cNvCxnSpPr/>
          <p:nvPr/>
        </p:nvCxnSpPr>
        <p:spPr>
          <a:xfrm>
            <a:off x="3911600" y="889508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Pop 1 head bar">
            <a:extLst>
              <a:ext uri="{FF2B5EF4-FFF2-40B4-BE49-F238E27FC236}">
                <a16:creationId xmlns:a16="http://schemas.microsoft.com/office/drawing/2014/main" id="{CC95732F-032B-B56A-DF06-52A2F0CD61D5}"/>
              </a:ext>
            </a:extLst>
          </p:cNvPr>
          <p:cNvSpPr/>
          <p:nvPr/>
        </p:nvSpPr>
        <p:spPr>
          <a:xfrm>
            <a:off x="609600" y="1320800"/>
            <a:ext cx="50800" cy="304800"/>
          </a:xfrm>
          <a:prstGeom prst="rect">
            <a:avLst/>
          </a:prstGeom>
          <a:solidFill>
            <a:srgbClr val="E035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Pop 1 head">
            <a:extLst>
              <a:ext uri="{FF2B5EF4-FFF2-40B4-BE49-F238E27FC236}">
                <a16:creationId xmlns:a16="http://schemas.microsoft.com/office/drawing/2014/main" id="{094D0E4E-4D1A-2322-7D98-371384861CDE}"/>
              </a:ext>
            </a:extLst>
          </p:cNvPr>
          <p:cNvSpPr txBox="1"/>
          <p:nvPr/>
        </p:nvSpPr>
        <p:spPr>
          <a:xfrm>
            <a:off x="762000" y="1270000"/>
            <a:ext cx="34036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E0357A"/>
                </a:solidFill>
                <a:latin typeface="Ключевые черты"/>
              </a:rPr>
              <a:t>Ключевые черты</a:t>
            </a:r>
          </a:p>
        </p:txBody>
      </p:sp>
      <p:sp>
        <p:nvSpPr>
          <p:cNvPr id="90" name="Pop 1">
            <a:extLst>
              <a:ext uri="{FF2B5EF4-FFF2-40B4-BE49-F238E27FC236}">
                <a16:creationId xmlns:a16="http://schemas.microsoft.com/office/drawing/2014/main" id="{AA3ACC5A-E3C9-869F-619B-E02CB17D891E}"/>
              </a:ext>
            </a:extLst>
          </p:cNvPr>
          <p:cNvSpPr txBox="1"/>
          <p:nvPr/>
        </p:nvSpPr>
        <p:spPr>
          <a:xfrm>
            <a:off x="609600" y="1681480"/>
            <a:ext cx="3556000" cy="3148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Поп-арт, возникший в 1950-х годах, является реакцией на абстрактный экспрессионизм. Он активно использует образы массовой культуры, рекламы, комиксов, телевидения. Художники поп-арта работают с яркими цветами, простой геометрией, коллажами и смешивают высокие и низкие виды искусства.</a:t>
            </a:r>
          </a:p>
        </p:txBody>
      </p:sp>
      <p:sp>
        <p:nvSpPr>
          <p:cNvPr id="91" name="Pop 2 head bar">
            <a:extLst>
              <a:ext uri="{FF2B5EF4-FFF2-40B4-BE49-F238E27FC236}">
                <a16:creationId xmlns:a16="http://schemas.microsoft.com/office/drawing/2014/main" id="{843768FE-DC09-61AC-3E54-070F77429B13}"/>
              </a:ext>
            </a:extLst>
          </p:cNvPr>
          <p:cNvSpPr/>
          <p:nvPr/>
        </p:nvSpPr>
        <p:spPr>
          <a:xfrm>
            <a:off x="4419600" y="3200400"/>
            <a:ext cx="50800" cy="304800"/>
          </a:xfrm>
          <a:prstGeom prst="rect">
            <a:avLst/>
          </a:prstGeom>
          <a:solidFill>
            <a:srgbClr val="1FA2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Pop 2 head">
            <a:extLst>
              <a:ext uri="{FF2B5EF4-FFF2-40B4-BE49-F238E27FC236}">
                <a16:creationId xmlns:a16="http://schemas.microsoft.com/office/drawing/2014/main" id="{5FAFBFF6-AD43-205B-5E1C-A052FBF85B53}"/>
              </a:ext>
            </a:extLst>
          </p:cNvPr>
          <p:cNvSpPr txBox="1"/>
          <p:nvPr/>
        </p:nvSpPr>
        <p:spPr>
          <a:xfrm>
            <a:off x="4572000" y="3149600"/>
            <a:ext cx="34036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1FA2D6"/>
                </a:solidFill>
                <a:latin typeface="Представители"/>
              </a:rPr>
              <a:t>Представители</a:t>
            </a:r>
          </a:p>
        </p:txBody>
      </p:sp>
      <p:sp>
        <p:nvSpPr>
          <p:cNvPr id="93" name="Pop 2">
            <a:extLst>
              <a:ext uri="{FF2B5EF4-FFF2-40B4-BE49-F238E27FC236}">
                <a16:creationId xmlns:a16="http://schemas.microsoft.com/office/drawing/2014/main" id="{A97FB50D-018A-0C2C-AFFB-EFF200C78462}"/>
              </a:ext>
            </a:extLst>
          </p:cNvPr>
          <p:cNvSpPr txBox="1"/>
          <p:nvPr/>
        </p:nvSpPr>
        <p:spPr>
          <a:xfrm>
            <a:off x="4419600" y="3561080"/>
            <a:ext cx="3556000" cy="25720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b="1" dirty="0">
                <a:solidFill>
                  <a:srgbClr val="1FA2D6"/>
                </a:solidFill>
                <a:latin typeface="Segoe UI" panose="020B0502040204020203" pitchFamily="34" charset="0"/>
              </a:rPr>
              <a:t>Энди Уорхол, Рой Лихтенштейн, </a:t>
            </a:r>
            <a:r>
              <a:rPr lang="ru-RU" b="1" dirty="0" err="1">
                <a:solidFill>
                  <a:srgbClr val="1FA2D6"/>
                </a:solidFill>
                <a:latin typeface="Segoe UI" panose="020B0502040204020203" pitchFamily="34" charset="0"/>
              </a:rPr>
              <a:t>Клэс</a:t>
            </a:r>
            <a:r>
              <a:rPr lang="ru-RU" b="1" dirty="0">
                <a:solidFill>
                  <a:srgbClr val="1FA2D6"/>
                </a:solidFill>
                <a:latin typeface="Segoe UI" panose="020B0502040204020203" pitchFamily="34" charset="0"/>
              </a:rPr>
              <a:t> </a:t>
            </a:r>
            <a:r>
              <a:rPr lang="ru-RU" b="1" dirty="0" err="1">
                <a:solidFill>
                  <a:srgbClr val="1FA2D6"/>
                </a:solidFill>
                <a:latin typeface="Segoe UI" panose="020B0502040204020203" pitchFamily="34" charset="0"/>
              </a:rPr>
              <a:t>Олденбург</a:t>
            </a:r>
            <a:r>
              <a:rPr lang="ru-RU" b="1" dirty="0">
                <a:solidFill>
                  <a:srgbClr val="1FA2D6"/>
                </a:solidFill>
                <a:latin typeface="Segoe UI" panose="020B0502040204020203" pitchFamily="34" charset="0"/>
              </a:rPr>
              <a:t>, Дэвид Хокни</a:t>
            </a: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 - это лишь некоторые из ключевых фигур поп-арта. Их произведения стали символом эпохи потребительства и популярной культуры, оказывая значительное влияние на современное искусство.</a:t>
            </a:r>
          </a:p>
        </p:txBody>
      </p:sp>
      <p:sp>
        <p:nvSpPr>
          <p:cNvPr id="94" name="Pop 3 head bar">
            <a:extLst>
              <a:ext uri="{FF2B5EF4-FFF2-40B4-BE49-F238E27FC236}">
                <a16:creationId xmlns:a16="http://schemas.microsoft.com/office/drawing/2014/main" id="{65521D58-1B90-AF9F-65EB-7F9F5A6CC448}"/>
              </a:ext>
            </a:extLst>
          </p:cNvPr>
          <p:cNvSpPr/>
          <p:nvPr/>
        </p:nvSpPr>
        <p:spPr>
          <a:xfrm>
            <a:off x="8229600" y="3200400"/>
            <a:ext cx="50800" cy="304800"/>
          </a:xfrm>
          <a:prstGeom prst="rect">
            <a:avLst/>
          </a:prstGeom>
          <a:solidFill>
            <a:srgbClr val="E035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Pop 3 head">
            <a:extLst>
              <a:ext uri="{FF2B5EF4-FFF2-40B4-BE49-F238E27FC236}">
                <a16:creationId xmlns:a16="http://schemas.microsoft.com/office/drawing/2014/main" id="{127EE464-214D-96AB-5C38-08CC25AF9E2D}"/>
              </a:ext>
            </a:extLst>
          </p:cNvPr>
          <p:cNvSpPr txBox="1"/>
          <p:nvPr/>
        </p:nvSpPr>
        <p:spPr>
          <a:xfrm>
            <a:off x="8382000" y="3149600"/>
            <a:ext cx="3200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E0357A"/>
                </a:solidFill>
                <a:latin typeface="Влияние"/>
              </a:rPr>
              <a:t>Влияние</a:t>
            </a:r>
          </a:p>
        </p:txBody>
      </p:sp>
      <p:sp>
        <p:nvSpPr>
          <p:cNvPr id="96" name="Pop 3">
            <a:extLst>
              <a:ext uri="{FF2B5EF4-FFF2-40B4-BE49-F238E27FC236}">
                <a16:creationId xmlns:a16="http://schemas.microsoft.com/office/drawing/2014/main" id="{FACC53F1-D9EA-1829-E387-B61F4D669ACA}"/>
              </a:ext>
            </a:extLst>
          </p:cNvPr>
          <p:cNvSpPr txBox="1"/>
          <p:nvPr/>
        </p:nvSpPr>
        <p:spPr>
          <a:xfrm>
            <a:off x="8229600" y="3561080"/>
            <a:ext cx="3352800" cy="286010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Поп-арт стал не только одним из самых влиятельных направлений в искусстве XX века, но и оказал сильное воздействие на дизайн, моду, графику и другие области визуальной культуры. Он продолжает вдохновлять современных художников и дизайнеров.</a:t>
            </a:r>
          </a:p>
        </p:txBody>
      </p:sp>
      <p:pic>
        <p:nvPicPr>
          <p:cNvPr id="98" name="Warhol" descr="Энди Уорхол в Стокгольме, 1968">
            <a:extLst>
              <a:ext uri="{FF2B5EF4-FFF2-40B4-BE49-F238E27FC236}">
                <a16:creationId xmlns:a16="http://schemas.microsoft.com/office/drawing/2014/main" id="{4891C896-0195-71A0-20AB-AEC313AD481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200" y="1447800"/>
            <a:ext cx="1168400" cy="1168400"/>
          </a:xfrm>
          <a:prstGeom prst="ellipse">
            <a:avLst/>
          </a:prstGeom>
          <a:ln w="15875">
            <a:solidFill>
              <a:srgbClr val="E0357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9" name="Warhol ring">
            <a:extLst>
              <a:ext uri="{FF2B5EF4-FFF2-40B4-BE49-F238E27FC236}">
                <a16:creationId xmlns:a16="http://schemas.microsoft.com/office/drawing/2014/main" id="{E51408AB-F3F2-AB26-805B-B0150B8C91AC}"/>
              </a:ext>
            </a:extLst>
          </p:cNvPr>
          <p:cNvSpPr/>
          <p:nvPr/>
        </p:nvSpPr>
        <p:spPr>
          <a:xfrm>
            <a:off x="4343400" y="1397000"/>
            <a:ext cx="1270000" cy="1270000"/>
          </a:xfrm>
          <a:prstGeom prst="ellipse">
            <a:avLst/>
          </a:prstGeom>
          <a:noFill/>
          <a:ln w="9525" cap="flat" cmpd="sng" algn="ctr">
            <a:solidFill>
              <a:srgbClr val="E0357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1" name="Lichtenstein" descr="Рой Лихтенштейн, 1969. Фото Б. Готфрида, Библиотека Конгресса">
            <a:extLst>
              <a:ext uri="{FF2B5EF4-FFF2-40B4-BE49-F238E27FC236}">
                <a16:creationId xmlns:a16="http://schemas.microsoft.com/office/drawing/2014/main" id="{9ECC766E-E5E1-CA15-C7A8-B18262C42A3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400" y="1447800"/>
            <a:ext cx="1168400" cy="1168400"/>
          </a:xfrm>
          <a:prstGeom prst="ellipse">
            <a:avLst/>
          </a:prstGeom>
          <a:ln w="15875">
            <a:solidFill>
              <a:srgbClr val="1FA2D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2" name="Lichtenstein ring">
            <a:extLst>
              <a:ext uri="{FF2B5EF4-FFF2-40B4-BE49-F238E27FC236}">
                <a16:creationId xmlns:a16="http://schemas.microsoft.com/office/drawing/2014/main" id="{77B92725-FB9F-FC9C-39C2-D6D3701A96C5}"/>
              </a:ext>
            </a:extLst>
          </p:cNvPr>
          <p:cNvSpPr/>
          <p:nvPr/>
        </p:nvSpPr>
        <p:spPr>
          <a:xfrm>
            <a:off x="5562600" y="1397000"/>
            <a:ext cx="1270000" cy="1270000"/>
          </a:xfrm>
          <a:prstGeom prst="ellipse">
            <a:avLst/>
          </a:prstGeom>
          <a:noFill/>
          <a:ln w="9525" cap="flat" cmpd="sng" algn="ctr">
            <a:solidFill>
              <a:srgbClr val="1FA2D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" name="Oldenburg" descr="Клэс Олденбург, 1970. Фото Национального архива Нидерландов">
            <a:extLst>
              <a:ext uri="{FF2B5EF4-FFF2-40B4-BE49-F238E27FC236}">
                <a16:creationId xmlns:a16="http://schemas.microsoft.com/office/drawing/2014/main" id="{A877E3F8-BB0F-718B-DB4D-5B239D7B5F1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2600" y="1447800"/>
            <a:ext cx="1168400" cy="1168400"/>
          </a:xfrm>
          <a:prstGeom prst="ellipse">
            <a:avLst/>
          </a:prstGeom>
          <a:ln w="15875">
            <a:solidFill>
              <a:srgbClr val="F2B70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5" name="Oldenburg ring">
            <a:extLst>
              <a:ext uri="{FF2B5EF4-FFF2-40B4-BE49-F238E27FC236}">
                <a16:creationId xmlns:a16="http://schemas.microsoft.com/office/drawing/2014/main" id="{DCE464DA-AB0B-B087-E137-64F2724830D2}"/>
              </a:ext>
            </a:extLst>
          </p:cNvPr>
          <p:cNvSpPr/>
          <p:nvPr/>
        </p:nvSpPr>
        <p:spPr>
          <a:xfrm>
            <a:off x="6781800" y="1397000"/>
            <a:ext cx="1270000" cy="1270000"/>
          </a:xfrm>
          <a:prstGeom prst="ellipse">
            <a:avLst/>
          </a:prstGeom>
          <a:noFill/>
          <a:ln w="9525" cap="flat" cmpd="sng" algn="ctr">
            <a:solidFill>
              <a:srgbClr val="F2B70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7" name="Dropped Cone" descr="К. Олденбург и К. ван Брюгген. «Упавший рожок мороженого» (2001) на крыше торгового центра в Кёльне">
            <a:extLst>
              <a:ext uri="{FF2B5EF4-FFF2-40B4-BE49-F238E27FC236}">
                <a16:creationId xmlns:a16="http://schemas.microsoft.com/office/drawing/2014/main" id="{258570E5-6B31-07FA-DF26-BE068EBB28F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0" y="1270000"/>
            <a:ext cx="2946400" cy="1676400"/>
          </a:xfrm>
          <a:prstGeom prst="roundRect">
            <a:avLst>
              <a:gd name="adj" fmla="val 4000"/>
            </a:avLst>
          </a:prstGeom>
          <a:ln w="12700">
            <a:solidFill>
              <a:srgbClr val="E0357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8" name="Signature 100ballnik.com">
            <a:extLst>
              <a:ext uri="{FF2B5EF4-FFF2-40B4-BE49-F238E27FC236}">
                <a16:creationId xmlns:a16="http://schemas.microsoft.com/office/drawing/2014/main" id="{BB5A078C-83F5-4876-0FC6-0E90F8CA3BC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970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7608C9F-7776-183B-2947-7EABCA6C7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49225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5A6472"/>
                </a:solidFill>
                <a:latin typeface="Bahnschrift SemiBold" panose="020B0502040204020203" pitchFamily="34" charset="0"/>
              </a:rPr>
              <a:t>Архитектура: примеры и иллюстрации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C4EF27B5-6E23-9415-A40D-68B6EA717317}"/>
              </a:ext>
            </a:extLst>
          </p:cNvPr>
          <p:cNvSpPr/>
          <p:nvPr/>
        </p:nvSpPr>
        <p:spPr>
          <a:xfrm>
            <a:off x="609600" y="885952"/>
            <a:ext cx="584200" cy="50800"/>
          </a:xfrm>
          <a:prstGeom prst="rect">
            <a:avLst/>
          </a:prstGeom>
          <a:solidFill>
            <a:srgbClr val="5A64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B638589D-1387-EA08-6C47-2ABE41E3CD67}"/>
              </a:ext>
            </a:extLst>
          </p:cNvPr>
          <p:cNvCxnSpPr/>
          <p:nvPr/>
        </p:nvCxnSpPr>
        <p:spPr>
          <a:xfrm>
            <a:off x="1270000" y="911352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 tick">
            <a:extLst>
              <a:ext uri="{FF2B5EF4-FFF2-40B4-BE49-F238E27FC236}">
                <a16:creationId xmlns:a16="http://schemas.microsoft.com/office/drawing/2014/main" id="{AD0E1008-E134-272B-5047-3E88A6DE405C}"/>
              </a:ext>
            </a:extLst>
          </p:cNvPr>
          <p:cNvCxnSpPr/>
          <p:nvPr/>
        </p:nvCxnSpPr>
        <p:spPr>
          <a:xfrm>
            <a:off x="3911600" y="860552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Arch 1 picture" descr="Здание Ллойда в Лондоне (арх. Р. Роджерс, 1986) — пример хай-тека. Современная фотография">
            <a:extLst>
              <a:ext uri="{FF2B5EF4-FFF2-40B4-BE49-F238E27FC236}">
                <a16:creationId xmlns:a16="http://schemas.microsoft.com/office/drawing/2014/main" id="{BDCC4BD5-EA7E-28E7-49E3-21A7AC79EF4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93800"/>
            <a:ext cx="3556000" cy="2184400"/>
          </a:xfrm>
          <a:prstGeom prst="roundRect">
            <a:avLst>
              <a:gd name="adj" fmla="val 4000"/>
            </a:avLst>
          </a:prstGeom>
          <a:ln w="12700">
            <a:solidFill>
              <a:srgbClr val="5A647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Arch 1 head bar">
            <a:extLst>
              <a:ext uri="{FF2B5EF4-FFF2-40B4-BE49-F238E27FC236}">
                <a16:creationId xmlns:a16="http://schemas.microsoft.com/office/drawing/2014/main" id="{55E03934-DFD9-502E-5DC7-6D9E1D86CF70}"/>
              </a:ext>
            </a:extLst>
          </p:cNvPr>
          <p:cNvSpPr/>
          <p:nvPr/>
        </p:nvSpPr>
        <p:spPr>
          <a:xfrm>
            <a:off x="609600" y="3606800"/>
            <a:ext cx="50800" cy="292100"/>
          </a:xfrm>
          <a:prstGeom prst="rect">
            <a:avLst/>
          </a:prstGeom>
          <a:solidFill>
            <a:srgbClr val="5A64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Arch 1 head">
            <a:extLst>
              <a:ext uri="{FF2B5EF4-FFF2-40B4-BE49-F238E27FC236}">
                <a16:creationId xmlns:a16="http://schemas.microsoft.com/office/drawing/2014/main" id="{89FA366A-8984-052C-8413-2CED3A03B1B9}"/>
              </a:ext>
            </a:extLst>
          </p:cNvPr>
          <p:cNvSpPr txBox="1"/>
          <p:nvPr/>
        </p:nvSpPr>
        <p:spPr>
          <a:xfrm>
            <a:off x="762000" y="3556000"/>
            <a:ext cx="3403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5A6472"/>
                </a:solidFill>
                <a:latin typeface="Современная архитектура"/>
              </a:rPr>
              <a:t>Современная архитектура</a:t>
            </a:r>
          </a:p>
        </p:txBody>
      </p:sp>
      <p:sp>
        <p:nvSpPr>
          <p:cNvPr id="10" name="Arch 1">
            <a:extLst>
              <a:ext uri="{FF2B5EF4-FFF2-40B4-BE49-F238E27FC236}">
                <a16:creationId xmlns:a16="http://schemas.microsoft.com/office/drawing/2014/main" id="{6BEAC21A-1A0A-CF91-AB89-8F99352AC404}"/>
              </a:ext>
            </a:extLst>
          </p:cNvPr>
          <p:cNvSpPr txBox="1"/>
          <p:nvPr/>
        </p:nvSpPr>
        <p:spPr>
          <a:xfrm>
            <a:off x="609600" y="3952240"/>
            <a:ext cx="3556000" cy="25720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Современная архитектура XX — начала XXI века представлена множеством ярких направлений: от брутализма, характеризующегося использованием бетона и простых форм, до хай-тека, с использованием современных материалов и технологий.</a:t>
            </a:r>
          </a:p>
        </p:txBody>
      </p:sp>
      <p:pic>
        <p:nvPicPr>
          <p:cNvPr id="12" name="Arch 2 picture" descr="«Танцующий дом» в Праге (арх. Ф. Гери и В. Милунич, 1996) — пример деконструктивизма">
            <a:extLst>
              <a:ext uri="{FF2B5EF4-FFF2-40B4-BE49-F238E27FC236}">
                <a16:creationId xmlns:a16="http://schemas.microsoft.com/office/drawing/2014/main" id="{12B5ABF9-609D-AF76-0C0A-01EED8752E4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1193800"/>
            <a:ext cx="3556000" cy="2184400"/>
          </a:xfrm>
          <a:prstGeom prst="roundRect">
            <a:avLst>
              <a:gd name="adj" fmla="val 4000"/>
            </a:avLst>
          </a:prstGeom>
          <a:ln w="12700">
            <a:solidFill>
              <a:srgbClr val="1D4E8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Arch 2 head bar">
            <a:extLst>
              <a:ext uri="{FF2B5EF4-FFF2-40B4-BE49-F238E27FC236}">
                <a16:creationId xmlns:a16="http://schemas.microsoft.com/office/drawing/2014/main" id="{AEFF3705-A1EB-8B10-2D1B-DBCB1D67E706}"/>
              </a:ext>
            </a:extLst>
          </p:cNvPr>
          <p:cNvSpPr/>
          <p:nvPr/>
        </p:nvSpPr>
        <p:spPr>
          <a:xfrm>
            <a:off x="4318000" y="3606800"/>
            <a:ext cx="50800" cy="292100"/>
          </a:xfrm>
          <a:prstGeom prst="rect">
            <a:avLst/>
          </a:prstGeom>
          <a:solidFill>
            <a:srgbClr val="1D4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rch 2 head">
            <a:extLst>
              <a:ext uri="{FF2B5EF4-FFF2-40B4-BE49-F238E27FC236}">
                <a16:creationId xmlns:a16="http://schemas.microsoft.com/office/drawing/2014/main" id="{A812F0E3-7137-817A-1A8F-85C1BB1CDE3C}"/>
              </a:ext>
            </a:extLst>
          </p:cNvPr>
          <p:cNvSpPr txBox="1"/>
          <p:nvPr/>
        </p:nvSpPr>
        <p:spPr>
          <a:xfrm>
            <a:off x="4470400" y="3556000"/>
            <a:ext cx="3403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1D4E89"/>
                </a:solidFill>
                <a:latin typeface="Деконструктивизм"/>
              </a:rPr>
              <a:t>Деконструктивизм</a:t>
            </a:r>
          </a:p>
        </p:txBody>
      </p:sp>
      <p:sp>
        <p:nvSpPr>
          <p:cNvPr id="15" name="Arch 2">
            <a:extLst>
              <a:ext uri="{FF2B5EF4-FFF2-40B4-BE49-F238E27FC236}">
                <a16:creationId xmlns:a16="http://schemas.microsoft.com/office/drawing/2014/main" id="{25895D48-4777-6F05-5A89-F5B51D7F7A39}"/>
              </a:ext>
            </a:extLst>
          </p:cNvPr>
          <p:cNvSpPr txBox="1"/>
          <p:nvPr/>
        </p:nvSpPr>
        <p:spPr>
          <a:xfrm>
            <a:off x="4318000" y="3952240"/>
            <a:ext cx="3556000" cy="257206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Деконструктивизм, характеризующийся разрушением традиционных архитектурных форм, использованием криволинейных элементов, искаженных геометрических фигур, стал ответом на классический модернизм.</a:t>
            </a:r>
          </a:p>
        </p:txBody>
      </p:sp>
      <p:pic>
        <p:nvPicPr>
          <p:cNvPr id="17" name="Arch 3 picture" descr="Жилой комплекс One Central Park в Сиднее (арх. Ж. Нувель, 2013) с вертикальными садами">
            <a:extLst>
              <a:ext uri="{FF2B5EF4-FFF2-40B4-BE49-F238E27FC236}">
                <a16:creationId xmlns:a16="http://schemas.microsoft.com/office/drawing/2014/main" id="{C54D3D08-BD93-7090-5E45-5218C927F7C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1193800"/>
            <a:ext cx="3556000" cy="2184400"/>
          </a:xfrm>
          <a:prstGeom prst="roundRect">
            <a:avLst>
              <a:gd name="adj" fmla="val 4000"/>
            </a:avLst>
          </a:prstGeom>
          <a:ln w="12700">
            <a:solidFill>
              <a:srgbClr val="3E8E4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Arch 3 head bar">
            <a:extLst>
              <a:ext uri="{FF2B5EF4-FFF2-40B4-BE49-F238E27FC236}">
                <a16:creationId xmlns:a16="http://schemas.microsoft.com/office/drawing/2014/main" id="{270794CA-4596-E61D-48F5-547979CE2C9E}"/>
              </a:ext>
            </a:extLst>
          </p:cNvPr>
          <p:cNvSpPr/>
          <p:nvPr/>
        </p:nvSpPr>
        <p:spPr>
          <a:xfrm>
            <a:off x="8026400" y="3606800"/>
            <a:ext cx="50800" cy="292100"/>
          </a:xfrm>
          <a:prstGeom prst="rect">
            <a:avLst/>
          </a:prstGeom>
          <a:solidFill>
            <a:srgbClr val="3E8E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Arch 3 head">
            <a:extLst>
              <a:ext uri="{FF2B5EF4-FFF2-40B4-BE49-F238E27FC236}">
                <a16:creationId xmlns:a16="http://schemas.microsoft.com/office/drawing/2014/main" id="{2F69BED7-A2EE-490A-E0C4-61BF536D0FB9}"/>
              </a:ext>
            </a:extLst>
          </p:cNvPr>
          <p:cNvSpPr txBox="1"/>
          <p:nvPr/>
        </p:nvSpPr>
        <p:spPr>
          <a:xfrm>
            <a:off x="8178800" y="3556000"/>
            <a:ext cx="34036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3E8E4E"/>
                </a:solidFill>
                <a:latin typeface="Зеленая архитектура"/>
              </a:rPr>
              <a:t>Зеленая архитектура</a:t>
            </a:r>
          </a:p>
        </p:txBody>
      </p:sp>
      <p:sp>
        <p:nvSpPr>
          <p:cNvPr id="20" name="Arch 3">
            <a:extLst>
              <a:ext uri="{FF2B5EF4-FFF2-40B4-BE49-F238E27FC236}">
                <a16:creationId xmlns:a16="http://schemas.microsoft.com/office/drawing/2014/main" id="{7800E80B-4026-F681-C8FD-4A7F89DC9224}"/>
              </a:ext>
            </a:extLst>
          </p:cNvPr>
          <p:cNvSpPr txBox="1"/>
          <p:nvPr/>
        </p:nvSpPr>
        <p:spPr>
          <a:xfrm>
            <a:off x="8026400" y="3952240"/>
            <a:ext cx="3556000" cy="22840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Зеленая архитектура, ставящая акцент на экологической устойчивости, использует возобновляемые источники энергии, энергосберегающие материалы и технологии, а также интегрирует зеленые зоны в городскую среду.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459B6B27-2822-6E6D-19F0-E006BA2AED8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185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EE8BE2F-5E2D-D57C-9E62-5AEE681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46329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1D4E89"/>
                </a:solidFill>
                <a:latin typeface="Bahnschrift SemiBold" panose="020B0502040204020203" pitchFamily="34" charset="0"/>
              </a:rPr>
              <a:t>Олимпийское движение: достижения и влияние</a:t>
            </a:r>
          </a:p>
        </p:txBody>
      </p:sp>
      <p:sp>
        <p:nvSpPr>
          <p:cNvPr id="3" name="Title bar">
            <a:extLst>
              <a:ext uri="{FF2B5EF4-FFF2-40B4-BE49-F238E27FC236}">
                <a16:creationId xmlns:a16="http://schemas.microsoft.com/office/drawing/2014/main" id="{405F4304-366A-1DDF-4B42-70D9F6C04C4C}"/>
              </a:ext>
            </a:extLst>
          </p:cNvPr>
          <p:cNvSpPr/>
          <p:nvPr/>
        </p:nvSpPr>
        <p:spPr>
          <a:xfrm>
            <a:off x="609600" y="806196"/>
            <a:ext cx="584200" cy="50800"/>
          </a:xfrm>
          <a:prstGeom prst="rect">
            <a:avLst/>
          </a:prstGeom>
          <a:solidFill>
            <a:srgbClr val="1D4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1C4C060-8563-5CD7-5463-9EEED18BC787}"/>
              </a:ext>
            </a:extLst>
          </p:cNvPr>
          <p:cNvCxnSpPr/>
          <p:nvPr/>
        </p:nvCxnSpPr>
        <p:spPr>
          <a:xfrm>
            <a:off x="1270000" y="831596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ule tick">
            <a:extLst>
              <a:ext uri="{FF2B5EF4-FFF2-40B4-BE49-F238E27FC236}">
                <a16:creationId xmlns:a16="http://schemas.microsoft.com/office/drawing/2014/main" id="{C7DED9C9-70A8-45F3-BAFD-E3BD48A6C7C9}"/>
              </a:ext>
            </a:extLst>
          </p:cNvPr>
          <p:cNvCxnSpPr/>
          <p:nvPr/>
        </p:nvCxnSpPr>
        <p:spPr>
          <a:xfrm>
            <a:off x="3911600" y="780796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Time axis">
            <a:extLst>
              <a:ext uri="{FF2B5EF4-FFF2-40B4-BE49-F238E27FC236}">
                <a16:creationId xmlns:a16="http://schemas.microsoft.com/office/drawing/2014/main" id="{92E14BA7-A2EF-39BA-6D7A-3FAD24648BAE}"/>
              </a:ext>
            </a:extLst>
          </p:cNvPr>
          <p:cNvCxnSpPr/>
          <p:nvPr/>
        </p:nvCxnSpPr>
        <p:spPr>
          <a:xfrm>
            <a:off x="6096000" y="1066800"/>
            <a:ext cx="0" cy="5562600"/>
          </a:xfrm>
          <a:prstGeom prst="line">
            <a:avLst/>
          </a:prstGeom>
          <a:ln w="19050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vent 1 num disc">
            <a:extLst>
              <a:ext uri="{FF2B5EF4-FFF2-40B4-BE49-F238E27FC236}">
                <a16:creationId xmlns:a16="http://schemas.microsoft.com/office/drawing/2014/main" id="{5F177D5F-26E5-CC05-533D-765D6F65AA39}"/>
              </a:ext>
            </a:extLst>
          </p:cNvPr>
          <p:cNvSpPr/>
          <p:nvPr/>
        </p:nvSpPr>
        <p:spPr>
          <a:xfrm>
            <a:off x="5410200" y="1016000"/>
            <a:ext cx="254000" cy="254000"/>
          </a:xfrm>
          <a:prstGeom prst="ellipse">
            <a:avLst/>
          </a:prstGeom>
          <a:solidFill>
            <a:srgbClr val="0081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vent 1 num">
            <a:extLst>
              <a:ext uri="{FF2B5EF4-FFF2-40B4-BE49-F238E27FC236}">
                <a16:creationId xmlns:a16="http://schemas.microsoft.com/office/drawing/2014/main" id="{047DFE33-B5D7-3E39-0940-4F15EB07E59D}"/>
              </a:ext>
            </a:extLst>
          </p:cNvPr>
          <p:cNvSpPr txBox="1"/>
          <p:nvPr/>
        </p:nvSpPr>
        <p:spPr>
          <a:xfrm>
            <a:off x="5410200" y="1016000"/>
            <a:ext cx="254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100" dirty="0">
                <a:solidFill>
                  <a:srgbClr val="FFFFFF"/>
                </a:solidFill>
                <a:latin typeface="Bahnschrift SemiBold" panose="020B0502040204020203" pitchFamily="34" charset="0"/>
              </a:rPr>
              <a:t>1</a:t>
            </a:r>
          </a:p>
        </p:txBody>
      </p:sp>
      <p:sp>
        <p:nvSpPr>
          <p:cNvPr id="9" name="Event 1 date">
            <a:extLst>
              <a:ext uri="{FF2B5EF4-FFF2-40B4-BE49-F238E27FC236}">
                <a16:creationId xmlns:a16="http://schemas.microsoft.com/office/drawing/2014/main" id="{C70F60CF-12D2-546A-D19A-F33BF5F3884F}"/>
              </a:ext>
            </a:extLst>
          </p:cNvPr>
          <p:cNvSpPr txBox="1"/>
          <p:nvPr/>
        </p:nvSpPr>
        <p:spPr>
          <a:xfrm>
            <a:off x="609600" y="1066800"/>
            <a:ext cx="4826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dirty="0">
                <a:solidFill>
                  <a:srgbClr val="0081C8"/>
                </a:solidFill>
                <a:latin typeface="Bahnschrift SemiBold" panose="020B0502040204020203" pitchFamily="34" charset="0"/>
              </a:rPr>
              <a:t>1952</a:t>
            </a:r>
          </a:p>
        </p:txBody>
      </p:sp>
      <p:sp>
        <p:nvSpPr>
          <p:cNvPr id="10" name="Event 1">
            <a:extLst>
              <a:ext uri="{FF2B5EF4-FFF2-40B4-BE49-F238E27FC236}">
                <a16:creationId xmlns:a16="http://schemas.microsoft.com/office/drawing/2014/main" id="{C4E3E8CE-984D-FBF9-BCF5-E25ED52F0179}"/>
              </a:ext>
            </a:extLst>
          </p:cNvPr>
          <p:cNvSpPr txBox="1"/>
          <p:nvPr/>
        </p:nvSpPr>
        <p:spPr>
          <a:xfrm>
            <a:off x="609600" y="1427480"/>
            <a:ext cx="4826000" cy="149015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3000"/>
              </a:lnSpc>
            </a:pPr>
            <a:r>
              <a:rPr lang="ru-RU" sz="1600" dirty="0">
                <a:solidFill>
                  <a:srgbClr val="1F2430"/>
                </a:solidFill>
                <a:latin typeface="Segoe UI" panose="020B0502040204020203" pitchFamily="34" charset="0"/>
              </a:rPr>
              <a:t>На летних Олимпийских играх в Хельсинки впервые используется цветное телевидение. Это стало поворотным моментом в истории Олимпийского движения, расширив аудиторию и сделав игры более доступными для зрителей по всему миру.</a:t>
            </a:r>
          </a:p>
        </p:txBody>
      </p:sp>
      <p:sp>
        <p:nvSpPr>
          <p:cNvPr id="11" name="Event 2 num disc">
            <a:extLst>
              <a:ext uri="{FF2B5EF4-FFF2-40B4-BE49-F238E27FC236}">
                <a16:creationId xmlns:a16="http://schemas.microsoft.com/office/drawing/2014/main" id="{E557EC4A-EFE8-056F-550F-EE66C9B29C28}"/>
              </a:ext>
            </a:extLst>
          </p:cNvPr>
          <p:cNvSpPr/>
          <p:nvPr/>
        </p:nvSpPr>
        <p:spPr>
          <a:xfrm>
            <a:off x="6527800" y="1574800"/>
            <a:ext cx="254000" cy="254000"/>
          </a:xfrm>
          <a:prstGeom prst="ellipse">
            <a:avLst/>
          </a:prstGeom>
          <a:solidFill>
            <a:srgbClr val="B07A0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Event 2 num">
            <a:extLst>
              <a:ext uri="{FF2B5EF4-FFF2-40B4-BE49-F238E27FC236}">
                <a16:creationId xmlns:a16="http://schemas.microsoft.com/office/drawing/2014/main" id="{E8040908-5A50-CDEA-0FBA-BEF8DDA6F1FB}"/>
              </a:ext>
            </a:extLst>
          </p:cNvPr>
          <p:cNvSpPr txBox="1"/>
          <p:nvPr/>
        </p:nvSpPr>
        <p:spPr>
          <a:xfrm>
            <a:off x="6527800" y="1574800"/>
            <a:ext cx="254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100" dirty="0">
                <a:solidFill>
                  <a:srgbClr val="FFFFFF"/>
                </a:solidFill>
                <a:latin typeface="Bahnschrift SemiBold" panose="020B0502040204020203" pitchFamily="34" charset="0"/>
              </a:rPr>
              <a:t>2</a:t>
            </a:r>
          </a:p>
        </p:txBody>
      </p:sp>
      <p:sp>
        <p:nvSpPr>
          <p:cNvPr id="13" name="Event 2 date">
            <a:extLst>
              <a:ext uri="{FF2B5EF4-FFF2-40B4-BE49-F238E27FC236}">
                <a16:creationId xmlns:a16="http://schemas.microsoft.com/office/drawing/2014/main" id="{04A3E3A4-AA9D-28D9-8551-CB0F1E844702}"/>
              </a:ext>
            </a:extLst>
          </p:cNvPr>
          <p:cNvSpPr txBox="1"/>
          <p:nvPr/>
        </p:nvSpPr>
        <p:spPr>
          <a:xfrm>
            <a:off x="6756400" y="1625600"/>
            <a:ext cx="4826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B07A00"/>
                </a:solidFill>
                <a:latin typeface="Bahnschrift SemiBold" panose="020B0502040204020203" pitchFamily="34" charset="0"/>
              </a:rPr>
              <a:t>1968</a:t>
            </a:r>
          </a:p>
        </p:txBody>
      </p:sp>
      <p:sp>
        <p:nvSpPr>
          <p:cNvPr id="14" name="Event 2">
            <a:extLst>
              <a:ext uri="{FF2B5EF4-FFF2-40B4-BE49-F238E27FC236}">
                <a16:creationId xmlns:a16="http://schemas.microsoft.com/office/drawing/2014/main" id="{254A0118-2B09-2E0A-244C-20C57AD6BB9F}"/>
              </a:ext>
            </a:extLst>
          </p:cNvPr>
          <p:cNvSpPr txBox="1"/>
          <p:nvPr/>
        </p:nvSpPr>
        <p:spPr>
          <a:xfrm>
            <a:off x="6756400" y="1986280"/>
            <a:ext cx="4826000" cy="17412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3000"/>
              </a:lnSpc>
            </a:pPr>
            <a:r>
              <a:rPr lang="ru-RU" sz="1600" dirty="0">
                <a:solidFill>
                  <a:srgbClr val="1F2430"/>
                </a:solidFill>
                <a:latin typeface="Segoe UI" panose="020B0502040204020203" pitchFamily="34" charset="0"/>
              </a:rPr>
              <a:t>На летних Олимпийских играх в Мехико американский легкоатлет Томми Смит и Джон Карлос поднимают кулаки в черных перчатках во время церемонии награждения. Этот жест солидарности с борцами за гражданские права стал символом борьбы за равенство и против расовой дискриминации.</a:t>
            </a:r>
          </a:p>
        </p:txBody>
      </p:sp>
      <p:sp>
        <p:nvSpPr>
          <p:cNvPr id="15" name="Event 3 num disc">
            <a:extLst>
              <a:ext uri="{FF2B5EF4-FFF2-40B4-BE49-F238E27FC236}">
                <a16:creationId xmlns:a16="http://schemas.microsoft.com/office/drawing/2014/main" id="{FD3B1910-8CAC-3D5A-A5C8-87D847B5497D}"/>
              </a:ext>
            </a:extLst>
          </p:cNvPr>
          <p:cNvSpPr/>
          <p:nvPr/>
        </p:nvSpPr>
        <p:spPr>
          <a:xfrm>
            <a:off x="5410200" y="3044635"/>
            <a:ext cx="254000" cy="254000"/>
          </a:xfrm>
          <a:prstGeom prst="ellipse">
            <a:avLst/>
          </a:prstGeom>
          <a:solidFill>
            <a:srgbClr val="1A1A1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Event 3 num">
            <a:extLst>
              <a:ext uri="{FF2B5EF4-FFF2-40B4-BE49-F238E27FC236}">
                <a16:creationId xmlns:a16="http://schemas.microsoft.com/office/drawing/2014/main" id="{61DD5B3D-DD18-3DE8-B9CC-ABB0CC6BDF6C}"/>
              </a:ext>
            </a:extLst>
          </p:cNvPr>
          <p:cNvSpPr txBox="1"/>
          <p:nvPr/>
        </p:nvSpPr>
        <p:spPr>
          <a:xfrm>
            <a:off x="5410200" y="3044635"/>
            <a:ext cx="254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100" dirty="0">
                <a:solidFill>
                  <a:srgbClr val="FFFFFF"/>
                </a:solidFill>
                <a:latin typeface="Bahnschrift SemiBold" panose="020B0502040204020203" pitchFamily="34" charset="0"/>
              </a:rPr>
              <a:t>3</a:t>
            </a:r>
          </a:p>
        </p:txBody>
      </p:sp>
      <p:sp>
        <p:nvSpPr>
          <p:cNvPr id="17" name="Event 3 date">
            <a:extLst>
              <a:ext uri="{FF2B5EF4-FFF2-40B4-BE49-F238E27FC236}">
                <a16:creationId xmlns:a16="http://schemas.microsoft.com/office/drawing/2014/main" id="{39AA45BF-2568-190F-AD85-C5CA7DC589F8}"/>
              </a:ext>
            </a:extLst>
          </p:cNvPr>
          <p:cNvSpPr txBox="1"/>
          <p:nvPr/>
        </p:nvSpPr>
        <p:spPr>
          <a:xfrm>
            <a:off x="609600" y="3095435"/>
            <a:ext cx="4826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dirty="0">
                <a:solidFill>
                  <a:srgbClr val="1A1A1A"/>
                </a:solidFill>
                <a:latin typeface="Bahnschrift SemiBold" panose="020B0502040204020203" pitchFamily="34" charset="0"/>
              </a:rPr>
              <a:t>1980</a:t>
            </a:r>
          </a:p>
        </p:txBody>
      </p:sp>
      <p:sp>
        <p:nvSpPr>
          <p:cNvPr id="18" name="Event 3">
            <a:extLst>
              <a:ext uri="{FF2B5EF4-FFF2-40B4-BE49-F238E27FC236}">
                <a16:creationId xmlns:a16="http://schemas.microsoft.com/office/drawing/2014/main" id="{3B4244B5-946A-1210-27FB-88B9CB6B26DF}"/>
              </a:ext>
            </a:extLst>
          </p:cNvPr>
          <p:cNvSpPr txBox="1"/>
          <p:nvPr/>
        </p:nvSpPr>
        <p:spPr>
          <a:xfrm>
            <a:off x="609600" y="3456115"/>
            <a:ext cx="4826000" cy="12390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3000"/>
              </a:lnSpc>
            </a:pPr>
            <a:r>
              <a:rPr lang="ru-RU" sz="1600" dirty="0">
                <a:solidFill>
                  <a:srgbClr val="1F2430"/>
                </a:solidFill>
                <a:latin typeface="Segoe UI" panose="020B0502040204020203" pitchFamily="34" charset="0"/>
              </a:rPr>
              <a:t>США бойкотируют летние Олимпийские игры в Москве, а СССР - летние Олимпийские игры в Лос-Анджелесе в 1984 году. Эти политические события подчеркивают сложное взаимодействие спорта и политики.</a:t>
            </a:r>
          </a:p>
        </p:txBody>
      </p:sp>
      <p:sp>
        <p:nvSpPr>
          <p:cNvPr id="19" name="Event 4 num disc">
            <a:extLst>
              <a:ext uri="{FF2B5EF4-FFF2-40B4-BE49-F238E27FC236}">
                <a16:creationId xmlns:a16="http://schemas.microsoft.com/office/drawing/2014/main" id="{997A9597-EE79-1C2F-F5EC-824BBE5362D9}"/>
              </a:ext>
            </a:extLst>
          </p:cNvPr>
          <p:cNvSpPr/>
          <p:nvPr/>
        </p:nvSpPr>
        <p:spPr>
          <a:xfrm>
            <a:off x="6527800" y="3854577"/>
            <a:ext cx="254000" cy="254000"/>
          </a:xfrm>
          <a:prstGeom prst="ellipse">
            <a:avLst/>
          </a:prstGeom>
          <a:solidFill>
            <a:srgbClr val="00A65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Event 4 num">
            <a:extLst>
              <a:ext uri="{FF2B5EF4-FFF2-40B4-BE49-F238E27FC236}">
                <a16:creationId xmlns:a16="http://schemas.microsoft.com/office/drawing/2014/main" id="{D2888075-4B52-7500-DFC3-B053D1ABB2AE}"/>
              </a:ext>
            </a:extLst>
          </p:cNvPr>
          <p:cNvSpPr txBox="1"/>
          <p:nvPr/>
        </p:nvSpPr>
        <p:spPr>
          <a:xfrm>
            <a:off x="6527800" y="3854577"/>
            <a:ext cx="254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100" dirty="0">
                <a:solidFill>
                  <a:srgbClr val="FFFFFF"/>
                </a:solidFill>
                <a:latin typeface="Bahnschrift SemiBold" panose="020B0502040204020203" pitchFamily="34" charset="0"/>
              </a:rPr>
              <a:t>4</a:t>
            </a:r>
          </a:p>
        </p:txBody>
      </p:sp>
      <p:sp>
        <p:nvSpPr>
          <p:cNvPr id="21" name="Event 4 date">
            <a:extLst>
              <a:ext uri="{FF2B5EF4-FFF2-40B4-BE49-F238E27FC236}">
                <a16:creationId xmlns:a16="http://schemas.microsoft.com/office/drawing/2014/main" id="{575EA8DC-9AF6-A310-CEED-617F29F028C9}"/>
              </a:ext>
            </a:extLst>
          </p:cNvPr>
          <p:cNvSpPr txBox="1"/>
          <p:nvPr/>
        </p:nvSpPr>
        <p:spPr>
          <a:xfrm>
            <a:off x="6756400" y="3905377"/>
            <a:ext cx="4826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00A651"/>
                </a:solidFill>
                <a:latin typeface="Bahnschrift SemiBold" panose="020B0502040204020203" pitchFamily="34" charset="0"/>
              </a:rPr>
              <a:t>1992</a:t>
            </a:r>
          </a:p>
        </p:txBody>
      </p:sp>
      <p:sp>
        <p:nvSpPr>
          <p:cNvPr id="22" name="Event 4">
            <a:extLst>
              <a:ext uri="{FF2B5EF4-FFF2-40B4-BE49-F238E27FC236}">
                <a16:creationId xmlns:a16="http://schemas.microsoft.com/office/drawing/2014/main" id="{DBEEA58B-493F-87AC-AE0C-E735DD3541F9}"/>
              </a:ext>
            </a:extLst>
          </p:cNvPr>
          <p:cNvSpPr txBox="1"/>
          <p:nvPr/>
        </p:nvSpPr>
        <p:spPr>
          <a:xfrm>
            <a:off x="6756400" y="4266057"/>
            <a:ext cx="4826000" cy="12390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3000"/>
              </a:lnSpc>
            </a:pPr>
            <a:r>
              <a:rPr lang="ru-RU" sz="1600" dirty="0">
                <a:solidFill>
                  <a:srgbClr val="1F2430"/>
                </a:solidFill>
                <a:latin typeface="Segoe UI" panose="020B0502040204020203" pitchFamily="34" charset="0"/>
              </a:rPr>
              <a:t>Распад СССР приводит к появлению новых независимых стран, участвующих в Олимпийских играх. Это событие обогащает спортивные соревнования, добавляя новые культуры и традиции.</a:t>
            </a:r>
          </a:p>
        </p:txBody>
      </p:sp>
      <p:sp>
        <p:nvSpPr>
          <p:cNvPr id="23" name="Event 5 num disc">
            <a:extLst>
              <a:ext uri="{FF2B5EF4-FFF2-40B4-BE49-F238E27FC236}">
                <a16:creationId xmlns:a16="http://schemas.microsoft.com/office/drawing/2014/main" id="{ABEBC8CD-3B87-4D1D-D22C-53FF5E67C9D1}"/>
              </a:ext>
            </a:extLst>
          </p:cNvPr>
          <p:cNvSpPr/>
          <p:nvPr/>
        </p:nvSpPr>
        <p:spPr>
          <a:xfrm>
            <a:off x="5410200" y="4822127"/>
            <a:ext cx="254000" cy="254000"/>
          </a:xfrm>
          <a:prstGeom prst="ellipse">
            <a:avLst/>
          </a:prstGeom>
          <a:solidFill>
            <a:srgbClr val="EE33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Event 5 num">
            <a:extLst>
              <a:ext uri="{FF2B5EF4-FFF2-40B4-BE49-F238E27FC236}">
                <a16:creationId xmlns:a16="http://schemas.microsoft.com/office/drawing/2014/main" id="{9D084ECA-58AC-BE5A-C445-9D4B4BD68CED}"/>
              </a:ext>
            </a:extLst>
          </p:cNvPr>
          <p:cNvSpPr txBox="1"/>
          <p:nvPr/>
        </p:nvSpPr>
        <p:spPr>
          <a:xfrm>
            <a:off x="5410200" y="4822127"/>
            <a:ext cx="254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1100" dirty="0">
                <a:solidFill>
                  <a:srgbClr val="FFFFFF"/>
                </a:solidFill>
                <a:latin typeface="Bahnschrift SemiBold" panose="020B0502040204020203" pitchFamily="34" charset="0"/>
              </a:rPr>
              <a:t>5</a:t>
            </a:r>
          </a:p>
        </p:txBody>
      </p:sp>
      <p:sp>
        <p:nvSpPr>
          <p:cNvPr id="25" name="Event 5 date">
            <a:extLst>
              <a:ext uri="{FF2B5EF4-FFF2-40B4-BE49-F238E27FC236}">
                <a16:creationId xmlns:a16="http://schemas.microsoft.com/office/drawing/2014/main" id="{148995AB-26AA-5EE5-972E-73CEE2B2C9BC}"/>
              </a:ext>
            </a:extLst>
          </p:cNvPr>
          <p:cNvSpPr txBox="1"/>
          <p:nvPr/>
        </p:nvSpPr>
        <p:spPr>
          <a:xfrm>
            <a:off x="609600" y="4872927"/>
            <a:ext cx="4826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dirty="0">
                <a:solidFill>
                  <a:srgbClr val="EE334E"/>
                </a:solidFill>
                <a:latin typeface="Bahnschrift SemiBold" panose="020B0502040204020203" pitchFamily="34" charset="0"/>
              </a:rPr>
              <a:t>2012</a:t>
            </a:r>
          </a:p>
        </p:txBody>
      </p:sp>
      <p:sp>
        <p:nvSpPr>
          <p:cNvPr id="26" name="Event 5">
            <a:extLst>
              <a:ext uri="{FF2B5EF4-FFF2-40B4-BE49-F238E27FC236}">
                <a16:creationId xmlns:a16="http://schemas.microsoft.com/office/drawing/2014/main" id="{23410A22-86E8-9521-547A-D3D5298EA710}"/>
              </a:ext>
            </a:extLst>
          </p:cNvPr>
          <p:cNvSpPr txBox="1"/>
          <p:nvPr/>
        </p:nvSpPr>
        <p:spPr>
          <a:xfrm>
            <a:off x="609600" y="5233607"/>
            <a:ext cx="4826000" cy="98787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3000"/>
              </a:lnSpc>
            </a:pPr>
            <a:r>
              <a:rPr lang="ru-RU" sz="1600" dirty="0">
                <a:solidFill>
                  <a:srgbClr val="1F2430"/>
                </a:solidFill>
                <a:latin typeface="Segoe UI" panose="020B0502040204020203" pitchFamily="34" charset="0"/>
              </a:rPr>
              <a:t>Летние Олимпийские игры в Лондоне проходят под девизом "Инспирируй мир", подчеркивая роль спорта в объединении людей и </a:t>
            </a:r>
            <a:r>
              <a:rPr lang="ru-RU" sz="1600" dirty="0" err="1">
                <a:solidFill>
                  <a:srgbClr val="1F2430"/>
                </a:solidFill>
                <a:latin typeface="Segoe UI" panose="020B0502040204020203" pitchFamily="34" charset="0"/>
              </a:rPr>
              <a:t>вдохновлении</a:t>
            </a:r>
            <a:r>
              <a:rPr lang="ru-RU" sz="1600" dirty="0">
                <a:solidFill>
                  <a:srgbClr val="1F2430"/>
                </a:solidFill>
                <a:latin typeface="Segoe UI" panose="020B0502040204020203" pitchFamily="34" charset="0"/>
              </a:rPr>
              <a:t> на стремление к совершенству.</a:t>
            </a:r>
          </a:p>
        </p:txBody>
      </p:sp>
      <p:pic>
        <p:nvPicPr>
          <p:cNvPr id="28" name="Event 1 photo" descr="Олимпийский стадион в Хельсинки во время Игр 1952 г. Фото У. А. Сааринена (Финское агентство наследия)">
            <a:extLst>
              <a:ext uri="{FF2B5EF4-FFF2-40B4-BE49-F238E27FC236}">
                <a16:creationId xmlns:a16="http://schemas.microsoft.com/office/drawing/2014/main" id="{3066F15F-C027-26D0-3444-5251E806E83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1054100"/>
            <a:ext cx="787400" cy="787400"/>
          </a:xfrm>
          <a:prstGeom prst="ellipse">
            <a:avLst/>
          </a:prstGeom>
          <a:ln w="15875">
            <a:solidFill>
              <a:srgbClr val="0081C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9" name="Event 1 photo ring">
            <a:extLst>
              <a:ext uri="{FF2B5EF4-FFF2-40B4-BE49-F238E27FC236}">
                <a16:creationId xmlns:a16="http://schemas.microsoft.com/office/drawing/2014/main" id="{7260EEB9-FBBF-3013-7A3E-7EB7C45205C4}"/>
              </a:ext>
            </a:extLst>
          </p:cNvPr>
          <p:cNvSpPr/>
          <p:nvPr/>
        </p:nvSpPr>
        <p:spPr>
          <a:xfrm>
            <a:off x="5651500" y="1003300"/>
            <a:ext cx="889000" cy="889000"/>
          </a:xfrm>
          <a:prstGeom prst="ellipse">
            <a:avLst/>
          </a:prstGeom>
          <a:noFill/>
          <a:ln w="9525" cap="flat" cmpd="sng" algn="ctr">
            <a:solidFill>
              <a:srgbClr val="0081C8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Event 2 photo" descr="Томми Смит и Джон Карлос на церемонии награждения в Мехико, 1968. Фото А. Коцци">
            <a:extLst>
              <a:ext uri="{FF2B5EF4-FFF2-40B4-BE49-F238E27FC236}">
                <a16:creationId xmlns:a16="http://schemas.microsoft.com/office/drawing/2014/main" id="{ED07AF77-27FF-3EAD-24C2-CD63D30A8D5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1612900"/>
            <a:ext cx="787400" cy="787400"/>
          </a:xfrm>
          <a:prstGeom prst="ellipse">
            <a:avLst/>
          </a:prstGeom>
          <a:ln w="15875">
            <a:solidFill>
              <a:srgbClr val="E8A31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2" name="Event 2 photo ring">
            <a:extLst>
              <a:ext uri="{FF2B5EF4-FFF2-40B4-BE49-F238E27FC236}">
                <a16:creationId xmlns:a16="http://schemas.microsoft.com/office/drawing/2014/main" id="{0E3055A2-4B6B-68B4-3973-B063ED5042D4}"/>
              </a:ext>
            </a:extLst>
          </p:cNvPr>
          <p:cNvSpPr/>
          <p:nvPr/>
        </p:nvSpPr>
        <p:spPr>
          <a:xfrm>
            <a:off x="5651500" y="1562100"/>
            <a:ext cx="889000" cy="889000"/>
          </a:xfrm>
          <a:prstGeom prst="ellipse">
            <a:avLst/>
          </a:prstGeom>
          <a:noFill/>
          <a:ln w="9525" cap="flat" cmpd="sng" algn="ctr">
            <a:solidFill>
              <a:srgbClr val="E8A31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Event 3 photo" descr="Открытие Олимпийских игр в Москве, 1980. Главархив Москвы">
            <a:extLst>
              <a:ext uri="{FF2B5EF4-FFF2-40B4-BE49-F238E27FC236}">
                <a16:creationId xmlns:a16="http://schemas.microsoft.com/office/drawing/2014/main" id="{E0E185E3-7FF5-4378-EEC2-2C0D9C63D7A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3082735"/>
            <a:ext cx="787400" cy="787400"/>
          </a:xfrm>
          <a:prstGeom prst="ellipse">
            <a:avLst/>
          </a:prstGeom>
          <a:ln w="15875">
            <a:solidFill>
              <a:srgbClr val="1A1A1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5" name="Event 3 photo ring">
            <a:extLst>
              <a:ext uri="{FF2B5EF4-FFF2-40B4-BE49-F238E27FC236}">
                <a16:creationId xmlns:a16="http://schemas.microsoft.com/office/drawing/2014/main" id="{6AB3B969-6616-72D9-53F2-C67859FD4502}"/>
              </a:ext>
            </a:extLst>
          </p:cNvPr>
          <p:cNvSpPr/>
          <p:nvPr/>
        </p:nvSpPr>
        <p:spPr>
          <a:xfrm>
            <a:off x="5651500" y="3031935"/>
            <a:ext cx="889000" cy="889000"/>
          </a:xfrm>
          <a:prstGeom prst="ellipse">
            <a:avLst/>
          </a:prstGeom>
          <a:noFill/>
          <a:ln w="9525" cap="flat" cmpd="sng" algn="ctr">
            <a:solidFill>
              <a:srgbClr val="1A1A1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Event 4 photo" descr="Факел Олимпийских игр 1992 г. в Барселоне. Олимпийский музей, Лозанна">
            <a:extLst>
              <a:ext uri="{FF2B5EF4-FFF2-40B4-BE49-F238E27FC236}">
                <a16:creationId xmlns:a16="http://schemas.microsoft.com/office/drawing/2014/main" id="{C602BCFC-B1BB-928E-3948-83EF97E6204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3892677"/>
            <a:ext cx="787400" cy="787400"/>
          </a:xfrm>
          <a:prstGeom prst="ellipse">
            <a:avLst/>
          </a:prstGeom>
          <a:ln w="15875">
            <a:solidFill>
              <a:srgbClr val="00A651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8" name="Event 4 photo ring">
            <a:extLst>
              <a:ext uri="{FF2B5EF4-FFF2-40B4-BE49-F238E27FC236}">
                <a16:creationId xmlns:a16="http://schemas.microsoft.com/office/drawing/2014/main" id="{55B5AB87-8866-AA2B-98BF-D32140FF35BD}"/>
              </a:ext>
            </a:extLst>
          </p:cNvPr>
          <p:cNvSpPr/>
          <p:nvPr/>
        </p:nvSpPr>
        <p:spPr>
          <a:xfrm>
            <a:off x="5651500" y="3841877"/>
            <a:ext cx="889000" cy="889000"/>
          </a:xfrm>
          <a:prstGeom prst="ellipse">
            <a:avLst/>
          </a:prstGeom>
          <a:noFill/>
          <a:ln w="9525" cap="flat" cmpd="sng" algn="ctr">
            <a:solidFill>
              <a:srgbClr val="00A651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Event 5 photo" descr="Олимпийский стадион в Лондоне, август 2012">
            <a:extLst>
              <a:ext uri="{FF2B5EF4-FFF2-40B4-BE49-F238E27FC236}">
                <a16:creationId xmlns:a16="http://schemas.microsoft.com/office/drawing/2014/main" id="{02AA5F0A-F160-92BC-645C-CFFF234C0240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4860227"/>
            <a:ext cx="787400" cy="787400"/>
          </a:xfrm>
          <a:prstGeom prst="ellipse">
            <a:avLst/>
          </a:prstGeom>
          <a:ln w="15875">
            <a:solidFill>
              <a:srgbClr val="EE334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41" name="Event 5 photo ring">
            <a:extLst>
              <a:ext uri="{FF2B5EF4-FFF2-40B4-BE49-F238E27FC236}">
                <a16:creationId xmlns:a16="http://schemas.microsoft.com/office/drawing/2014/main" id="{D2714EFE-1939-4A5D-CF21-7DECF188CEAD}"/>
              </a:ext>
            </a:extLst>
          </p:cNvPr>
          <p:cNvSpPr/>
          <p:nvPr/>
        </p:nvSpPr>
        <p:spPr>
          <a:xfrm>
            <a:off x="5651500" y="4809427"/>
            <a:ext cx="889000" cy="889000"/>
          </a:xfrm>
          <a:prstGeom prst="ellipse">
            <a:avLst/>
          </a:prstGeom>
          <a:noFill/>
          <a:ln w="9525" cap="flat" cmpd="sng" algn="ctr">
            <a:solidFill>
              <a:srgbClr val="EE334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Signature 100ballnik.com">
            <a:extLst>
              <a:ext uri="{FF2B5EF4-FFF2-40B4-BE49-F238E27FC236}">
                <a16:creationId xmlns:a16="http://schemas.microsoft.com/office/drawing/2014/main" id="{115A5148-CEC1-F7A1-E2DF-B6C26548625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093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C96D336-2359-073D-72DC-6327D9D21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2600" y="279400"/>
            <a:ext cx="7289800" cy="44881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100" dirty="0">
                <a:solidFill>
                  <a:srgbClr val="1D4E89"/>
                </a:solidFill>
                <a:latin typeface="Bahnschrift SemiBold" panose="020B0502040204020203" pitchFamily="34" charset="0"/>
              </a:rPr>
              <a:t>Взаимосвязь науки, культуры и спорта</a:t>
            </a:r>
          </a:p>
        </p:txBody>
      </p:sp>
      <p:pic>
        <p:nvPicPr>
          <p:cNvPr id="4" name="Olympic rings" descr="Олимпийские кольца в Олимпийском парке Лондона (Стратфорд). Современная фотография">
            <a:extLst>
              <a:ext uri="{FF2B5EF4-FFF2-40B4-BE49-F238E27FC236}">
                <a16:creationId xmlns:a16="http://schemas.microsoft.com/office/drawing/2014/main" id="{72BE51E3-EC85-484F-A0F9-5C79ECA897D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3429000" cy="6096000"/>
          </a:xfrm>
          <a:prstGeom prst="roundRect">
            <a:avLst>
              <a:gd name="adj" fmla="val 4000"/>
            </a:avLst>
          </a:prstGeom>
          <a:ln w="12700">
            <a:solidFill>
              <a:srgbClr val="1D4E8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itle bar">
            <a:extLst>
              <a:ext uri="{FF2B5EF4-FFF2-40B4-BE49-F238E27FC236}">
                <a16:creationId xmlns:a16="http://schemas.microsoft.com/office/drawing/2014/main" id="{16A06294-BAED-314C-4E5C-D208B5E8EB7D}"/>
              </a:ext>
            </a:extLst>
          </p:cNvPr>
          <p:cNvSpPr/>
          <p:nvPr/>
        </p:nvSpPr>
        <p:spPr>
          <a:xfrm>
            <a:off x="4292600" y="842518"/>
            <a:ext cx="584200" cy="50800"/>
          </a:xfrm>
          <a:prstGeom prst="rect">
            <a:avLst/>
          </a:prstGeom>
          <a:solidFill>
            <a:srgbClr val="1D4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CBD0F715-1957-74D3-17CE-0964BA21CED8}"/>
              </a:ext>
            </a:extLst>
          </p:cNvPr>
          <p:cNvCxnSpPr/>
          <p:nvPr/>
        </p:nvCxnSpPr>
        <p:spPr>
          <a:xfrm>
            <a:off x="4953000" y="867918"/>
            <a:ext cx="2641600" cy="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ule tick">
            <a:extLst>
              <a:ext uri="{FF2B5EF4-FFF2-40B4-BE49-F238E27FC236}">
                <a16:creationId xmlns:a16="http://schemas.microsoft.com/office/drawing/2014/main" id="{202B2B63-2184-0DCB-E601-5B90139A5386}"/>
              </a:ext>
            </a:extLst>
          </p:cNvPr>
          <p:cNvCxnSpPr/>
          <p:nvPr/>
        </p:nvCxnSpPr>
        <p:spPr>
          <a:xfrm>
            <a:off x="7594600" y="817118"/>
            <a:ext cx="0" cy="101600"/>
          </a:xfrm>
          <a:prstGeom prst="line">
            <a:avLst/>
          </a:prstGeom>
          <a:ln w="9525">
            <a:solidFill>
              <a:srgbClr val="B9C0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Link 1 head bar">
            <a:extLst>
              <a:ext uri="{FF2B5EF4-FFF2-40B4-BE49-F238E27FC236}">
                <a16:creationId xmlns:a16="http://schemas.microsoft.com/office/drawing/2014/main" id="{1979E0C5-8F52-529B-2BDC-AF22B8C443BB}"/>
              </a:ext>
            </a:extLst>
          </p:cNvPr>
          <p:cNvSpPr/>
          <p:nvPr/>
        </p:nvSpPr>
        <p:spPr>
          <a:xfrm>
            <a:off x="4292600" y="1109218"/>
            <a:ext cx="50800" cy="292100"/>
          </a:xfrm>
          <a:prstGeom prst="rect">
            <a:avLst/>
          </a:prstGeom>
          <a:solidFill>
            <a:srgbClr val="0081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ink 1 head">
            <a:extLst>
              <a:ext uri="{FF2B5EF4-FFF2-40B4-BE49-F238E27FC236}">
                <a16:creationId xmlns:a16="http://schemas.microsoft.com/office/drawing/2014/main" id="{65CD4440-0C2F-9375-0633-939ACFA7E6B7}"/>
              </a:ext>
            </a:extLst>
          </p:cNvPr>
          <p:cNvSpPr txBox="1"/>
          <p:nvPr/>
        </p:nvSpPr>
        <p:spPr>
          <a:xfrm>
            <a:off x="4445000" y="1058418"/>
            <a:ext cx="7137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0081C8"/>
                </a:solidFill>
                <a:latin typeface="Научный прогресс"/>
              </a:rPr>
              <a:t>Научный прогресс</a:t>
            </a:r>
          </a:p>
        </p:txBody>
      </p:sp>
      <p:sp>
        <p:nvSpPr>
          <p:cNvPr id="10" name="Link 1">
            <a:extLst>
              <a:ext uri="{FF2B5EF4-FFF2-40B4-BE49-F238E27FC236}">
                <a16:creationId xmlns:a16="http://schemas.microsoft.com/office/drawing/2014/main" id="{C9C6130D-26FB-1AE3-096B-C21575EDA8CC}"/>
              </a:ext>
            </a:extLst>
          </p:cNvPr>
          <p:cNvSpPr txBox="1"/>
          <p:nvPr/>
        </p:nvSpPr>
        <p:spPr>
          <a:xfrm>
            <a:off x="4292600" y="1454658"/>
            <a:ext cx="7289800" cy="14199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Научные исследования, внедрение инноваций в спорте привели к революции в снаряжении, тренировках, восстановлении спортсменов. Новые технологии повышают эффективность тренировок, улучшают спортивные результаты, делают соревнования более зрелищными.</a:t>
            </a:r>
          </a:p>
        </p:txBody>
      </p:sp>
      <p:sp>
        <p:nvSpPr>
          <p:cNvPr id="11" name="Link 2 head bar">
            <a:extLst>
              <a:ext uri="{FF2B5EF4-FFF2-40B4-BE49-F238E27FC236}">
                <a16:creationId xmlns:a16="http://schemas.microsoft.com/office/drawing/2014/main" id="{9AA3A7AB-2FE9-C2BE-BFAA-790010370829}"/>
              </a:ext>
            </a:extLst>
          </p:cNvPr>
          <p:cNvSpPr/>
          <p:nvPr/>
        </p:nvSpPr>
        <p:spPr>
          <a:xfrm>
            <a:off x="4292600" y="3052382"/>
            <a:ext cx="50800" cy="292100"/>
          </a:xfrm>
          <a:prstGeom prst="rect">
            <a:avLst/>
          </a:prstGeom>
          <a:solidFill>
            <a:srgbClr val="00A65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ink 2 head">
            <a:extLst>
              <a:ext uri="{FF2B5EF4-FFF2-40B4-BE49-F238E27FC236}">
                <a16:creationId xmlns:a16="http://schemas.microsoft.com/office/drawing/2014/main" id="{81504B7F-E8FF-0562-F83B-18D3D086A15F}"/>
              </a:ext>
            </a:extLst>
          </p:cNvPr>
          <p:cNvSpPr txBox="1"/>
          <p:nvPr/>
        </p:nvSpPr>
        <p:spPr>
          <a:xfrm>
            <a:off x="4445000" y="3001582"/>
            <a:ext cx="7137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00A651"/>
                </a:solidFill>
                <a:latin typeface="Культурное влияние"/>
              </a:rPr>
              <a:t>Культурное влияние</a:t>
            </a:r>
          </a:p>
        </p:txBody>
      </p:sp>
      <p:sp>
        <p:nvSpPr>
          <p:cNvPr id="13" name="Link 2">
            <a:extLst>
              <a:ext uri="{FF2B5EF4-FFF2-40B4-BE49-F238E27FC236}">
                <a16:creationId xmlns:a16="http://schemas.microsoft.com/office/drawing/2014/main" id="{ED6F0F8B-82A5-E7C2-7D27-8F6EED892F71}"/>
              </a:ext>
            </a:extLst>
          </p:cNvPr>
          <p:cNvSpPr txBox="1"/>
          <p:nvPr/>
        </p:nvSpPr>
        <p:spPr>
          <a:xfrm>
            <a:off x="4292600" y="3397822"/>
            <a:ext cx="7289800" cy="113188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Олимпийские игры стали не просто спортивными соревнованиями, но и глобальным культурным событием. Они объединяют людей, создают диалог между культурами, демонстрируют разнообразие человеческих талантов и достижений.</a:t>
            </a:r>
          </a:p>
        </p:txBody>
      </p:sp>
      <p:sp>
        <p:nvSpPr>
          <p:cNvPr id="14" name="Link 3 head bar">
            <a:extLst>
              <a:ext uri="{FF2B5EF4-FFF2-40B4-BE49-F238E27FC236}">
                <a16:creationId xmlns:a16="http://schemas.microsoft.com/office/drawing/2014/main" id="{835FC6F9-F877-C5A7-A487-564E3A457B06}"/>
              </a:ext>
            </a:extLst>
          </p:cNvPr>
          <p:cNvSpPr/>
          <p:nvPr/>
        </p:nvSpPr>
        <p:spPr>
          <a:xfrm>
            <a:off x="4292600" y="4707510"/>
            <a:ext cx="50800" cy="292100"/>
          </a:xfrm>
          <a:prstGeom prst="rect">
            <a:avLst/>
          </a:prstGeom>
          <a:solidFill>
            <a:srgbClr val="EE33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Link 3 head">
            <a:extLst>
              <a:ext uri="{FF2B5EF4-FFF2-40B4-BE49-F238E27FC236}">
                <a16:creationId xmlns:a16="http://schemas.microsoft.com/office/drawing/2014/main" id="{0DEFAF73-C28F-68C2-7A63-8F1007D1BC82}"/>
              </a:ext>
            </a:extLst>
          </p:cNvPr>
          <p:cNvSpPr txBox="1"/>
          <p:nvPr/>
        </p:nvSpPr>
        <p:spPr>
          <a:xfrm>
            <a:off x="4445000" y="4656710"/>
            <a:ext cx="7137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E334E"/>
                </a:solidFill>
                <a:latin typeface="Спортивное вдохновение"/>
              </a:rPr>
              <a:t>Спортивное вдохновение</a:t>
            </a:r>
          </a:p>
        </p:txBody>
      </p:sp>
      <p:sp>
        <p:nvSpPr>
          <p:cNvPr id="16" name="Link 3">
            <a:extLst>
              <a:ext uri="{FF2B5EF4-FFF2-40B4-BE49-F238E27FC236}">
                <a16:creationId xmlns:a16="http://schemas.microsoft.com/office/drawing/2014/main" id="{74DE4398-8EED-4F5D-E5D3-CCBEC4AC04F4}"/>
              </a:ext>
            </a:extLst>
          </p:cNvPr>
          <p:cNvSpPr txBox="1"/>
          <p:nvPr/>
        </p:nvSpPr>
        <p:spPr>
          <a:xfrm>
            <a:off x="4292600" y="5052950"/>
            <a:ext cx="7289800" cy="141992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dirty="0">
                <a:solidFill>
                  <a:srgbClr val="1F2430"/>
                </a:solidFill>
                <a:latin typeface="Segoe UI" panose="020B0502040204020203" pitchFamily="34" charset="0"/>
              </a:rPr>
              <a:t>Спорт вдохновляет людей на самосовершенствование, на преодоление трудностей, на достижение поставленных целей. Успехи спортсменов мотивируют миллионы людей по всему миру на ведение активного образа жизни, на стремление к здоровью и победе.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46CB5FCF-0E61-3985-90D4-EDD3AA9BA0B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489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EC23BE1-5FB5-C984-490F-FDC50355E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7112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1D4E89"/>
                </a:solidFill>
                <a:latin typeface="Bahnschrift SemiBold" panose="020B0502040204020203" pitchFamily="34" charset="0"/>
              </a:rPr>
              <a:t>Заключение и выводы</a:t>
            </a:r>
          </a:p>
        </p:txBody>
      </p:sp>
      <p:pic>
        <p:nvPicPr>
          <p:cNvPr id="4" name="Earthrise" descr="«Восход Земли». Фотография экипажа «Аполлона-8», 24 декабря 1968. NASA">
            <a:extLst>
              <a:ext uri="{FF2B5EF4-FFF2-40B4-BE49-F238E27FC236}">
                <a16:creationId xmlns:a16="http://schemas.microsoft.com/office/drawing/2014/main" id="{CE6C56DD-D6AE-5FD5-2D74-1576B63D782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381000"/>
            <a:ext cx="3556000" cy="6096000"/>
          </a:xfrm>
          <a:prstGeom prst="roundRect">
            <a:avLst>
              <a:gd name="adj" fmla="val 4000"/>
            </a:avLst>
          </a:prstGeom>
          <a:ln w="12700">
            <a:solidFill>
              <a:srgbClr val="1D4E8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itle bar">
            <a:extLst>
              <a:ext uri="{FF2B5EF4-FFF2-40B4-BE49-F238E27FC236}">
                <a16:creationId xmlns:a16="http://schemas.microsoft.com/office/drawing/2014/main" id="{9267580B-6E9F-813C-8553-3AEFD0A7C5B3}"/>
              </a:ext>
            </a:extLst>
          </p:cNvPr>
          <p:cNvSpPr/>
          <p:nvPr/>
        </p:nvSpPr>
        <p:spPr>
          <a:xfrm>
            <a:off x="609600" y="1016508"/>
            <a:ext cx="584200" cy="50800"/>
          </a:xfrm>
          <a:prstGeom prst="rect">
            <a:avLst/>
          </a:prstGeom>
          <a:solidFill>
            <a:srgbClr val="1D4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nclusion">
            <a:extLst>
              <a:ext uri="{FF2B5EF4-FFF2-40B4-BE49-F238E27FC236}">
                <a16:creationId xmlns:a16="http://schemas.microsoft.com/office/drawing/2014/main" id="{235F4A34-C54D-7249-5622-ECBB56A551D6}"/>
              </a:ext>
            </a:extLst>
          </p:cNvPr>
          <p:cNvSpPr txBox="1"/>
          <p:nvPr/>
        </p:nvSpPr>
        <p:spPr>
          <a:xfrm>
            <a:off x="609600" y="1283208"/>
            <a:ext cx="7112000" cy="458381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000" dirty="0">
                <a:solidFill>
                  <a:srgbClr val="1F2430"/>
                </a:solidFill>
                <a:latin typeface="Segoe UI" panose="020B0502040204020203" pitchFamily="34" charset="0"/>
              </a:rPr>
              <a:t>Вторая половина XX — начало XXI века — это период переломных моментов в истории человечества. </a:t>
            </a:r>
            <a:r>
              <a:rPr lang="ru-RU" sz="2000" b="1" dirty="0">
                <a:solidFill>
                  <a:srgbClr val="1D4E89"/>
                </a:solidFill>
                <a:latin typeface="Segoe UI" panose="020B0502040204020203" pitchFamily="34" charset="0"/>
              </a:rPr>
              <a:t>Научный прогресс</a:t>
            </a:r>
            <a:r>
              <a:rPr lang="ru-RU" sz="2000" dirty="0">
                <a:solidFill>
                  <a:srgbClr val="1F2430"/>
                </a:solidFill>
                <a:latin typeface="Segoe UI" panose="020B0502040204020203" pitchFamily="34" charset="0"/>
              </a:rPr>
              <a:t> привел к революционным изменениям в жизни людей. </a:t>
            </a:r>
            <a:r>
              <a:rPr lang="ru-RU" sz="2000" b="1" dirty="0">
                <a:solidFill>
                  <a:srgbClr val="B02E78"/>
                </a:solidFill>
                <a:latin typeface="Segoe UI" panose="020B0502040204020203" pitchFamily="34" charset="0"/>
              </a:rPr>
              <a:t>Культура и искусство</a:t>
            </a:r>
            <a:r>
              <a:rPr lang="ru-RU" sz="2000" dirty="0">
                <a:solidFill>
                  <a:srgbClr val="1F2430"/>
                </a:solidFill>
                <a:latin typeface="Segoe UI" panose="020B0502040204020203" pitchFamily="34" charset="0"/>
              </a:rPr>
              <a:t> отразили новые реалии и вызовы времени. В XXI веке человечество стоит перед новыми вызовами и возможностями. </a:t>
            </a:r>
            <a:r>
              <a:rPr lang="ru-RU" sz="2000" b="1" dirty="0">
                <a:solidFill>
                  <a:srgbClr val="0E8578"/>
                </a:solidFill>
                <a:latin typeface="Segoe UI" panose="020B0502040204020203" pitchFamily="34" charset="0"/>
              </a:rPr>
              <a:t>Наука, культура и спорт</a:t>
            </a:r>
            <a:r>
              <a:rPr lang="ru-RU" sz="2000" dirty="0">
                <a:solidFill>
                  <a:srgbClr val="1F2430"/>
                </a:solidFill>
                <a:latin typeface="Segoe UI" panose="020B0502040204020203" pitchFamily="34" charset="0"/>
              </a:rPr>
              <a:t> - неотъемлемые части нашей жизни, которые тесно взаимосвязаны и взаимно обогащают друг друга. Вторая половина XX века и начало XXI века стали эпохой стремительного развития в этих сферах. Научные открытия, культурные тренды, спортивные достижения создают многогранный мир, в котором каждый человек может найти свое место, свой путь к самореализации, творчеству и успеху.</a:t>
            </a: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303E4EF0-BEF2-CB82-7F2D-1E0B5D97030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A8F9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A8F9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901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1F2430"/>
      </a:dk1>
      <a:lt1>
        <a:srgbClr val="FFFFFF"/>
      </a:lt1>
      <a:dk2>
        <a:srgbClr val="4F5665"/>
      </a:dk2>
      <a:lt2>
        <a:srgbClr val="FBF0D9"/>
      </a:lt2>
      <a:accent1>
        <a:srgbClr val="CF4436"/>
      </a:accent1>
      <a:accent2>
        <a:srgbClr val="1F66C9"/>
      </a:accent2>
      <a:accent3>
        <a:srgbClr val="C98400"/>
      </a:accent3>
      <a:accent4>
        <a:srgbClr val="0E8578"/>
      </a:accent4>
      <a:accent5>
        <a:srgbClr val="7A3FA0"/>
      </a:accent5>
      <a:accent6>
        <a:srgbClr val="1D4E89"/>
      </a:accent6>
      <a:hlink>
        <a:srgbClr val="467886"/>
      </a:hlink>
      <a:folHlink>
        <a:srgbClr val="96607D"/>
      </a:folHlink>
    </a:clrScheme>
    <a:fontScheme name="Стандартная">
      <a:majorFont>
        <a:latin typeface="Bahnschrift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1809</Words>
  <Application>Microsoft Office PowerPoint</Application>
  <PresentationFormat>Произвольный</PresentationFormat>
  <Paragraphs>145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42" baseType="lpstr">
      <vt:lpstr>Arial</vt:lpstr>
      <vt:lpstr>Bahnschrift SemiBold</vt:lpstr>
      <vt:lpstr>Segoe UI</vt:lpstr>
      <vt:lpstr>Влияние</vt:lpstr>
      <vt:lpstr>Генная терапия</vt:lpstr>
      <vt:lpstr>Деконструктивизм</vt:lpstr>
      <vt:lpstr>Живопись</vt:lpstr>
      <vt:lpstr>Зеленая архитектура</vt:lpstr>
      <vt:lpstr>Интернет</vt:lpstr>
      <vt:lpstr>Клонирование</vt:lpstr>
      <vt:lpstr>Ключевые черты</vt:lpstr>
      <vt:lpstr>Компьютерное моделирование</vt:lpstr>
      <vt:lpstr>Компьютеры</vt:lpstr>
      <vt:lpstr>Культурное влияние</vt:lpstr>
      <vt:lpstr>Мобильные устройства</vt:lpstr>
      <vt:lpstr>Научный прогресс</vt:lpstr>
      <vt:lpstr>Неореализм</vt:lpstr>
      <vt:lpstr>Новые материалы</vt:lpstr>
      <vt:lpstr>Постмодернизм</vt:lpstr>
      <vt:lpstr>Представители</vt:lpstr>
      <vt:lpstr>Синтетические вещества</vt:lpstr>
      <vt:lpstr>Современная архитектура</vt:lpstr>
      <vt:lpstr>Спортивное вдохновение</vt:lpstr>
      <vt:lpstr>Театр</vt:lpstr>
      <vt:lpstr>Трансплантация органов</vt:lpstr>
      <vt:lpstr>Экзистенциализм</vt:lpstr>
      <vt:lpstr>Тема Office</vt:lpstr>
      <vt:lpstr>Презентация PowerPoint</vt:lpstr>
      <vt:lpstr>Основные направления развития науки</vt:lpstr>
      <vt:lpstr>Генная инженерия</vt:lpstr>
      <vt:lpstr>Микроэлектронные технологии</vt:lpstr>
      <vt:lpstr>Химия и компьютерные технологии</vt:lpstr>
      <vt:lpstr>Биология и медицина, клонирование</vt:lpstr>
      <vt:lpstr>Ядерная энергия</vt:lpstr>
      <vt:lpstr>Освоение космоса</vt:lpstr>
      <vt:lpstr>Культура и искусство: кинематограф, экзистенциализм, постмодернизм, неореализм</vt:lpstr>
      <vt:lpstr>Литература: Экзистенциализм, постмодернизм, неореализм</vt:lpstr>
      <vt:lpstr>Изобразительное искусство: Поп-арт</vt:lpstr>
      <vt:lpstr>Архитектура: примеры и иллюстрации</vt:lpstr>
      <vt:lpstr>Олимпийское движение: достижения и влияние</vt:lpstr>
      <vt:lpstr>Взаимосвязь науки, культуры и спорта</vt:lpstr>
      <vt:lpstr>Заключение и выводы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Наука и культура во второй половине XX — начале XXI в.</dc:title>
  <dc:creator>100ballnik.com</dc:creator>
  <cp:lastModifiedBy>Mendal</cp:lastModifiedBy>
  <cp:revision>1</cp:revision>
  <dcterms:created xsi:type="dcterms:W3CDTF">2026-10-26T21:28:21Z</dcterms:created>
  <dcterms:modified xsi:type="dcterms:W3CDTF">2026-10-26T21:28:21Z</dcterms:modified>
</cp:coreProperties>
</file>