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D2C3F-EFBB-91B4-4430-D6893A6E0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024800-60B0-1E03-A0D2-E187AAC89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77D72D-8121-E681-9883-36787C45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486789-103A-6E6A-3C6E-2740BEE1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4D7840-BCD7-0A8D-FF27-301DC286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96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68DD9-8235-FCA8-25F6-06997969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A17EED-6E87-AB7B-EA5D-D03458F17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1A3E96-4AE4-BF8D-3FFD-869B13E0B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0A4E9-43D2-E207-B4DE-3258241A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27DE06-12E8-79C7-6B26-C095D687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89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00A0A-E77D-0E75-5401-4DA1C0741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0C73DD-3DFE-1449-ACE8-CAA4077F1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C254FA-7D61-386C-FDCA-5010965D3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281953-C0B3-7715-668B-00A21699D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5D04B8-7B67-8BC5-DEE5-AEDDCABD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2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891D2-350A-94E6-7720-E5917F76C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064BE6-073D-7644-A0DE-3E11BFCC0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CDF481-9183-34AE-7A95-A4010D090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083004-6DAA-5ECB-9A33-318974E11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A43FC0-16E7-1BEE-E7C9-A94434A7A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AE858A-6020-66F0-57B3-EA6E957D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18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43AD7-01DF-2174-7126-2119DB7D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804244-5C8A-351A-C554-A1ED47C50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88B961-4439-9E80-EE9B-1BA9EBAA0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9E5C18-7478-C780-B3E0-5DB110B3D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F6A25A-E24B-38B1-1896-8BF3887C0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4A815B-F217-1A73-A55D-6DF97D4C5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EA5327-C68C-EF7F-7763-7E7CB2A87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5A860F-0DF5-0120-52E8-B2A457B2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26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5AC8D-601C-4BA2-12FD-84F114B4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0BC659-4263-AA4C-2765-161E2B60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A69695-EAF7-DFFA-DFF3-9A618047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F8F5CF-4847-716B-1902-2B114149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32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0ECD49-6E88-AB6F-4A93-4F63870B0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63F6D6F-77FA-1BDF-9DB3-901973D7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93EF0A-0C3C-33A6-CFD3-457C2771F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60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639C4-2207-FCBB-C586-3249CD9C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16C20C-F1EF-5A48-A50F-C8E16686A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846B84-0394-58D7-32AB-3CAE710F2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55E79A-E96A-4D8E-006D-7214E024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B630A9-12EB-0D11-93CE-29FA86D15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F6B9C-B09B-2516-AB5A-5A2A2E90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35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B36E8-3E75-AD6F-2683-1D82EEE99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58AB03-2040-4CD3-277A-CF2B87422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0CAFAC-F890-851F-8D73-A79B75260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A657B1-F5FD-2EE2-19BC-B82D4A96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4716AB-B706-3473-0D09-BB0B49231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8EF623-F297-3033-F778-ED90ABB3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89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2F392-A11E-5CF3-26D4-BDB540386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782FD0-DF7C-5DC6-1FA8-30349FEA5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91F5D7-5D74-E6A4-04AE-45269116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C314E-BE33-B268-2267-1AC999E6F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5615F-0F14-1CAE-FFB5-94FFC952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10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03A0D0-37C8-09E5-707F-D6568BD2C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F32797-CA8F-3B17-18FF-D498DE0BCD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7ADB20-2F3C-8227-E248-A52C1734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C23E7-5861-338B-E03C-582F8FEC9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576CBF-D636-799C-1B8D-653E22B4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4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6FE26-5903-BABB-F943-8F500E0A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A5AFB3-2C9F-1897-03CB-CCA34D7E0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38BC5-6A55-E6B0-FE86-516615D4B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417C7-73DA-4A4E-BA3C-3AA8ABA2454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F8928-8E1F-3536-BA4E-81D50BC51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F84238-F0F4-52CA-C4F5-DD7517554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C09624-CBBD-420E-BAF3-EA016D6A6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56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AC7EEC0-B935-885F-F418-06AC0E79C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07000"/>
            <a:ext cx="8229600" cy="56464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900" b="1" dirty="0">
                <a:solidFill>
                  <a:srgbClr val="F3ECDD"/>
                </a:solidFill>
                <a:latin typeface="Georgia" panose="02040502050405020303" pitchFamily="18" charset="0"/>
              </a:rPr>
              <a:t>Народы и государства Африки</a:t>
            </a:r>
          </a:p>
        </p:txBody>
      </p:sp>
      <p:pic>
        <p:nvPicPr>
          <p:cNvPr id="4" name="Catalan Atlas 1375 - North and West Africa" descr="Каталанский атлас, лист 6, около 1375 г. (приписывается Аврааму Крескесу): Северная Африка, Атласские горы, всадник на верблюде и правитель Мали Муса I. Национальная библиотека Франции">
            <a:extLst>
              <a:ext uri="{FF2B5EF4-FFF2-40B4-BE49-F238E27FC236}">
                <a16:creationId xmlns:a16="http://schemas.microsoft.com/office/drawing/2014/main" id="{DDB16F24-A82F-4672-30E7-7666BA02AE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229600" cy="3810000"/>
          </a:xfrm>
          <a:prstGeom prst="rect">
            <a:avLst/>
          </a:prstGeom>
        </p:spPr>
      </p:pic>
      <p:sp>
        <p:nvSpPr>
          <p:cNvPr id="5" name="Catalan Atlas 1375 - North and West Africa frame">
            <a:extLst>
              <a:ext uri="{FF2B5EF4-FFF2-40B4-BE49-F238E27FC236}">
                <a16:creationId xmlns:a16="http://schemas.microsoft.com/office/drawing/2014/main" id="{0F3E5CFC-8C51-2BC1-47DA-BCA31A2B5370}"/>
              </a:ext>
            </a:extLst>
          </p:cNvPr>
          <p:cNvSpPr/>
          <p:nvPr/>
        </p:nvSpPr>
        <p:spPr>
          <a:xfrm>
            <a:off x="381000" y="381000"/>
            <a:ext cx="8382000" cy="3962400"/>
          </a:xfrm>
          <a:prstGeom prst="rect">
            <a:avLst/>
          </a:prstGeom>
          <a:noFill/>
          <a:ln w="9525" cap="flat" cmpd="sng" algn="ctr">
            <a:solidFill>
              <a:srgbClr val="A880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rade">
            <a:extLst>
              <a:ext uri="{FF2B5EF4-FFF2-40B4-BE49-F238E27FC236}">
                <a16:creationId xmlns:a16="http://schemas.microsoft.com/office/drawing/2014/main" id="{422A595D-0C38-3B65-26C1-A979E4E64EE4}"/>
              </a:ext>
            </a:extLst>
          </p:cNvPr>
          <p:cNvSpPr txBox="1"/>
          <p:nvPr/>
        </p:nvSpPr>
        <p:spPr>
          <a:xfrm>
            <a:off x="457200" y="4597400"/>
            <a:ext cx="8229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i="1" spc="150" dirty="0">
                <a:solidFill>
                  <a:srgbClr val="D9BE80"/>
                </a:solidFill>
                <a:latin typeface="Georgia" panose="02040502050405020303" pitchFamily="18" charset="0"/>
              </a:rPr>
              <a:t>6 класс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509A4A55-4515-F7A6-3453-4FAA656D18EA}"/>
              </a:ext>
            </a:extLst>
          </p:cNvPr>
          <p:cNvCxnSpPr/>
          <p:nvPr/>
        </p:nvCxnSpPr>
        <p:spPr>
          <a:xfrm>
            <a:off x="457200" y="5029200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Ромб 7">
            <a:extLst>
              <a:ext uri="{FF2B5EF4-FFF2-40B4-BE49-F238E27FC236}">
                <a16:creationId xmlns:a16="http://schemas.microsoft.com/office/drawing/2014/main" id="{1F3467D1-A8BE-4140-D9EA-94A9D8028588}"/>
              </a:ext>
            </a:extLst>
          </p:cNvPr>
          <p:cNvSpPr/>
          <p:nvPr/>
        </p:nvSpPr>
        <p:spPr>
          <a:xfrm>
            <a:off x="1403350" y="4984750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EB02C9AE-546B-82B7-5404-8F66397DBAAB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46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27AA58-DDB5-9B19-3348-DA89B319C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1F2A4D"/>
                </a:solidFill>
                <a:latin typeface="Georgia" panose="02040502050405020303" pitchFamily="18" charset="0"/>
              </a:rPr>
              <a:t>Природа Африки и занятия ее жителей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66BC590-EC98-3847-D007-E34AA82F28B0}"/>
              </a:ext>
            </a:extLst>
          </p:cNvPr>
          <p:cNvCxnSpPr/>
          <p:nvPr/>
        </p:nvCxnSpPr>
        <p:spPr>
          <a:xfrm>
            <a:off x="457200" y="840740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8CE2A3A3-031C-AD26-D512-2872EB078E09}"/>
              </a:ext>
            </a:extLst>
          </p:cNvPr>
          <p:cNvSpPr/>
          <p:nvPr/>
        </p:nvSpPr>
        <p:spPr>
          <a:xfrm>
            <a:off x="1403350" y="796290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NASA Blue Marble - Africa mat">
            <a:extLst>
              <a:ext uri="{FF2B5EF4-FFF2-40B4-BE49-F238E27FC236}">
                <a16:creationId xmlns:a16="http://schemas.microsoft.com/office/drawing/2014/main" id="{0D0C2E9D-58E1-2FF2-D0F0-BB1005C036CC}"/>
              </a:ext>
            </a:extLst>
          </p:cNvPr>
          <p:cNvSpPr/>
          <p:nvPr/>
        </p:nvSpPr>
        <p:spPr>
          <a:xfrm>
            <a:off x="457200" y="1219200"/>
            <a:ext cx="3048000" cy="32004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03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NASA Blue Marble - Africa" descr="Африка на составном космическом снимке NASA «Голубой мрамор» (2002): пустыни севера, саванны, экваториальные леса">
            <a:extLst>
              <a:ext uri="{FF2B5EF4-FFF2-40B4-BE49-F238E27FC236}">
                <a16:creationId xmlns:a16="http://schemas.microsoft.com/office/drawing/2014/main" id="{3A19E335-0FF5-33B2-00E1-D554D2DA744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1320800"/>
            <a:ext cx="2844800" cy="2997200"/>
          </a:xfrm>
          <a:prstGeom prst="rect">
            <a:avLst/>
          </a:prstGeom>
        </p:spPr>
      </p:pic>
      <p:sp>
        <p:nvSpPr>
          <p:cNvPr id="8" name="North of the continent">
            <a:extLst>
              <a:ext uri="{FF2B5EF4-FFF2-40B4-BE49-F238E27FC236}">
                <a16:creationId xmlns:a16="http://schemas.microsoft.com/office/drawing/2014/main" id="{550FCC7D-AB3E-ACCD-8AA2-11CB27F68C20}"/>
              </a:ext>
            </a:extLst>
          </p:cNvPr>
          <p:cNvSpPr/>
          <p:nvPr/>
        </p:nvSpPr>
        <p:spPr>
          <a:xfrm>
            <a:off x="3581400" y="1422400"/>
            <a:ext cx="50800" cy="1066800"/>
          </a:xfrm>
          <a:prstGeom prst="rect">
            <a:avLst/>
          </a:prstGeom>
          <a:solidFill>
            <a:srgbClr val="A88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quatorial and South Africa">
            <a:extLst>
              <a:ext uri="{FF2B5EF4-FFF2-40B4-BE49-F238E27FC236}">
                <a16:creationId xmlns:a16="http://schemas.microsoft.com/office/drawing/2014/main" id="{0EFBA4F9-285F-1692-4494-242C8F2C5266}"/>
              </a:ext>
            </a:extLst>
          </p:cNvPr>
          <p:cNvSpPr/>
          <p:nvPr/>
        </p:nvSpPr>
        <p:spPr>
          <a:xfrm>
            <a:off x="3581400" y="2565400"/>
            <a:ext cx="50800" cy="1651000"/>
          </a:xfrm>
          <a:prstGeom prst="rect">
            <a:avLst/>
          </a:prstGeom>
          <a:solidFill>
            <a:srgbClr val="1F6B5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sk 1">
            <a:extLst>
              <a:ext uri="{FF2B5EF4-FFF2-40B4-BE49-F238E27FC236}">
                <a16:creationId xmlns:a16="http://schemas.microsoft.com/office/drawing/2014/main" id="{5EA09484-4669-96C1-0256-06B6A4793727}"/>
              </a:ext>
            </a:extLst>
          </p:cNvPr>
          <p:cNvSpPr txBox="1"/>
          <p:nvPr/>
        </p:nvSpPr>
        <p:spPr>
          <a:xfrm>
            <a:off x="3835400" y="1270000"/>
            <a:ext cx="4851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i="1" dirty="0">
                <a:solidFill>
                  <a:srgbClr val="7A1E2C"/>
                </a:solidFill>
                <a:latin typeface="Georgia" panose="02040502050405020303" pitchFamily="18" charset="0"/>
              </a:rPr>
              <a:t>Задание 1.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Заполни сравнительную таблицу </a:t>
            </a:r>
            <a:r>
              <a:rPr lang="ru-RU" sz="2000" b="1" dirty="0">
                <a:solidFill>
                  <a:srgbClr val="1F2A4D"/>
                </a:solidFill>
                <a:latin typeface="Calibri" panose="020F0502020204030204" pitchFamily="34" charset="0"/>
              </a:rPr>
              <a:t>«Основные занятия жителей Африки»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на основе материала учебника:</a:t>
            </a:r>
          </a:p>
        </p:txBody>
      </p:sp>
      <p:pic>
        <p:nvPicPr>
          <p:cNvPr id="12" name="Sahara dunes" descr="Дюны Эрг-Шебби, Сахара (Марокко). Фото Т. Фурмана, 2021">
            <a:extLst>
              <a:ext uri="{FF2B5EF4-FFF2-40B4-BE49-F238E27FC236}">
                <a16:creationId xmlns:a16="http://schemas.microsoft.com/office/drawing/2014/main" id="{99D3B597-5B8F-9B39-FDBE-7E31F835F18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00" y="2311400"/>
            <a:ext cx="2349500" cy="736600"/>
          </a:xfrm>
          <a:prstGeom prst="roundRect">
            <a:avLst>
              <a:gd name="adj" fmla="val 6000"/>
            </a:avLst>
          </a:prstGeom>
          <a:ln w="9525">
            <a:solidFill>
              <a:srgbClr val="A880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Equatorial rainforest" descr="Река в экваториальном лесу, Северное Киву. Фото А. Кавана, 2015">
            <a:extLst>
              <a:ext uri="{FF2B5EF4-FFF2-40B4-BE49-F238E27FC236}">
                <a16:creationId xmlns:a16="http://schemas.microsoft.com/office/drawing/2014/main" id="{B3CD706A-A74A-8F36-DBFD-A15CA48ADB7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0" y="2311400"/>
            <a:ext cx="2349500" cy="736600"/>
          </a:xfrm>
          <a:prstGeom prst="roundRect">
            <a:avLst>
              <a:gd name="adj" fmla="val 6000"/>
            </a:avLst>
          </a:prstGeom>
          <a:ln w="9525">
            <a:solidFill>
              <a:srgbClr val="A880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aphicFrame>
        <p:nvGraphicFramePr>
          <p:cNvPr id="15" name="Table Table 8">
            <a:extLst>
              <a:ext uri="{FF2B5EF4-FFF2-40B4-BE49-F238E27FC236}">
                <a16:creationId xmlns:a16="http://schemas.microsoft.com/office/drawing/2014/main" id="{F9263276-B8E7-6667-A829-DA90EDA7C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850092"/>
              </p:ext>
            </p:extLst>
          </p:nvPr>
        </p:nvGraphicFramePr>
        <p:xfrm>
          <a:off x="3835400" y="3149600"/>
          <a:ext cx="4851400" cy="2108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25700">
                  <a:extLst>
                    <a:ext uri="{9D8B030D-6E8A-4147-A177-3AD203B41FA5}">
                      <a16:colId xmlns:a16="http://schemas.microsoft.com/office/drawing/2014/main" val="4046594565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1323224350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Север Африканского континента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8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Экваториальная и Южная Африка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B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59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49235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57898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2785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485287"/>
                  </a:ext>
                </a:extLst>
              </a:tr>
            </a:tbl>
          </a:graphicData>
        </a:graphic>
      </p:graphicFrame>
      <p:sp>
        <p:nvSpPr>
          <p:cNvPr id="16" name="Question card">
            <a:extLst>
              <a:ext uri="{FF2B5EF4-FFF2-40B4-BE49-F238E27FC236}">
                <a16:creationId xmlns:a16="http://schemas.microsoft.com/office/drawing/2014/main" id="{F108A545-D905-E6E1-4C05-DDFEE1E99AB3}"/>
              </a:ext>
            </a:extLst>
          </p:cNvPr>
          <p:cNvSpPr/>
          <p:nvPr/>
        </p:nvSpPr>
        <p:spPr>
          <a:xfrm>
            <a:off x="457200" y="5435600"/>
            <a:ext cx="8229600" cy="863600"/>
          </a:xfrm>
          <a:prstGeom prst="roundRect">
            <a:avLst>
              <a:gd name="adj" fmla="val 10000"/>
            </a:avLst>
          </a:prstGeom>
          <a:solidFill>
            <a:srgbClr val="FBF7EE"/>
          </a:solidFill>
          <a:ln w="9525">
            <a:solidFill>
              <a:srgbClr val="DCC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estion bar">
            <a:extLst>
              <a:ext uri="{FF2B5EF4-FFF2-40B4-BE49-F238E27FC236}">
                <a16:creationId xmlns:a16="http://schemas.microsoft.com/office/drawing/2014/main" id="{57D3BF74-587B-7140-B313-52053B576ED6}"/>
              </a:ext>
            </a:extLst>
          </p:cNvPr>
          <p:cNvSpPr/>
          <p:nvPr/>
        </p:nvSpPr>
        <p:spPr>
          <a:xfrm>
            <a:off x="469900" y="5562600"/>
            <a:ext cx="50800" cy="6096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EE2E8E33-3AB6-E121-0425-AC8AF34A9DDB}"/>
              </a:ext>
            </a:extLst>
          </p:cNvPr>
          <p:cNvSpPr txBox="1"/>
          <p:nvPr/>
        </p:nvSpPr>
        <p:spPr>
          <a:xfrm>
            <a:off x="711200" y="5461000"/>
            <a:ext cx="78232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b="1" dirty="0">
                <a:solidFill>
                  <a:srgbClr val="7A1E2C"/>
                </a:solidFill>
                <a:latin typeface="Georgia" panose="02040502050405020303" pitchFamily="18" charset="0"/>
              </a:rPr>
              <a:t>Вопрос: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Как природа повлияла на уровень развития африканских народов?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9D8E97E8-12E4-10FF-0234-4738634CDF49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7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band">
            <a:extLst>
              <a:ext uri="{FF2B5EF4-FFF2-40B4-BE49-F238E27FC236}">
                <a16:creationId xmlns:a16="http://schemas.microsoft.com/office/drawing/2014/main" id="{298BC222-735C-5A26-30C0-719097310F3E}"/>
              </a:ext>
            </a:extLst>
          </p:cNvPr>
          <p:cNvSpPr/>
          <p:nvPr/>
        </p:nvSpPr>
        <p:spPr>
          <a:xfrm>
            <a:off x="0" y="0"/>
            <a:ext cx="9144000" cy="12446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19D2A36-E410-0248-6D1C-137F5D0C7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F3ECDD"/>
                </a:solidFill>
                <a:latin typeface="Georgia" panose="02040502050405020303" pitchFamily="18" charset="0"/>
              </a:rPr>
              <a:t>Природа Африки и занятия ее жителей</a:t>
            </a:r>
          </a:p>
        </p:txBody>
      </p:sp>
      <p:sp>
        <p:nvSpPr>
          <p:cNvPr id="4" name="Check yourself">
            <a:extLst>
              <a:ext uri="{FF2B5EF4-FFF2-40B4-BE49-F238E27FC236}">
                <a16:creationId xmlns:a16="http://schemas.microsoft.com/office/drawing/2014/main" id="{BC4319F4-7141-E31C-C536-65A3764FCDCE}"/>
              </a:ext>
            </a:extLst>
          </p:cNvPr>
          <p:cNvSpPr txBox="1"/>
          <p:nvPr/>
        </p:nvSpPr>
        <p:spPr>
          <a:xfrm>
            <a:off x="457200" y="764540"/>
            <a:ext cx="82296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i="1" dirty="0">
                <a:solidFill>
                  <a:srgbClr val="D9BE80"/>
                </a:solidFill>
                <a:latin typeface="Georgia" panose="02040502050405020303" pitchFamily="18" charset="0"/>
              </a:rPr>
              <a:t>Задание 1.</a:t>
            </a:r>
            <a:r>
              <a:rPr lang="ru-RU" sz="2000" i="1" dirty="0">
                <a:solidFill>
                  <a:srgbClr val="D9BE80"/>
                </a:solidFill>
                <a:latin typeface="Georgia" panose="02040502050405020303" pitchFamily="18" charset="0"/>
              </a:rPr>
              <a:t> Проверь себя</a:t>
            </a:r>
          </a:p>
        </p:txBody>
      </p:sp>
      <p:cxnSp>
        <p:nvCxnSpPr>
          <p:cNvPr id="5" name="Band edge">
            <a:extLst>
              <a:ext uri="{FF2B5EF4-FFF2-40B4-BE49-F238E27FC236}">
                <a16:creationId xmlns:a16="http://schemas.microsoft.com/office/drawing/2014/main" id="{9F9F8EF9-E336-128D-6BDB-ABD5F58FAB79}"/>
              </a:ext>
            </a:extLst>
          </p:cNvPr>
          <p:cNvCxnSpPr/>
          <p:nvPr/>
        </p:nvCxnSpPr>
        <p:spPr>
          <a:xfrm>
            <a:off x="0" y="1244600"/>
            <a:ext cx="9144000" cy="0"/>
          </a:xfrm>
          <a:prstGeom prst="line">
            <a:avLst/>
          </a:prstGeom>
          <a:ln w="1905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Table 8">
            <a:extLst>
              <a:ext uri="{FF2B5EF4-FFF2-40B4-BE49-F238E27FC236}">
                <a16:creationId xmlns:a16="http://schemas.microsoft.com/office/drawing/2014/main" id="{7E31AB28-98FB-02F8-E77F-1D23EA714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54304"/>
              </p:ext>
            </p:extLst>
          </p:nvPr>
        </p:nvGraphicFramePr>
        <p:xfrm>
          <a:off x="457200" y="1473200"/>
          <a:ext cx="8229600" cy="2159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3428167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653464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Север Африканского континента</a:t>
                      </a:r>
                    </a:p>
                  </a:txBody>
                  <a:tcPr marL="10668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803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Экваториальная и Южная Африка</a:t>
                      </a:r>
                    </a:p>
                  </a:txBody>
                  <a:tcPr marL="10668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B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40463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Благоприятный климат, природные богатства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Племена, жившие в лесах, занимались охотой, сбором тропических фруктов и благовоний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29519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Постоянное культурное взаимодействие народов Европы и Ближнего Востока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В центральной и южной части Африки основное занятие – земледелие (выращивали рис, просо, бобовые культуры, хлопчатник, сахарный тростник и овощи)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42679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Через города проходили торговые пути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В пустынных районах Африки жили охотники и собиратели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64812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Племена скотоводов разводили верблюдов, лошадей, занимались охраной купеческих караванов, одомашнили овец и коров, использовали слонов в своей деятельности</a:t>
                      </a: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27000" marR="101600" marT="63500" marB="63500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950052"/>
                  </a:ext>
                </a:extLst>
              </a:tr>
            </a:tbl>
          </a:graphicData>
        </a:graphic>
      </p:graphicFrame>
      <p:pic>
        <p:nvPicPr>
          <p:cNvPr id="8" name="Catalan Atlas - camel rider" descr="Всадник на верблюде в Сахаре. Каталанский атлас, около 1375 г. (деталь)">
            <a:extLst>
              <a:ext uri="{FF2B5EF4-FFF2-40B4-BE49-F238E27FC236}">
                <a16:creationId xmlns:a16="http://schemas.microsoft.com/office/drawing/2014/main" id="{5CA0E372-2B4E-FEE5-5E19-D829986EB2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1346200"/>
            <a:ext cx="787400" cy="787400"/>
          </a:xfrm>
          <a:prstGeom prst="ellipse">
            <a:avLst/>
          </a:prstGeom>
          <a:ln w="15875">
            <a:solidFill>
              <a:srgbClr val="D9BE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atalan Atlas - camel rider ring">
            <a:extLst>
              <a:ext uri="{FF2B5EF4-FFF2-40B4-BE49-F238E27FC236}">
                <a16:creationId xmlns:a16="http://schemas.microsoft.com/office/drawing/2014/main" id="{C7A7DD2C-EDE8-56D3-94E6-F62BB25427C5}"/>
              </a:ext>
            </a:extLst>
          </p:cNvPr>
          <p:cNvSpPr/>
          <p:nvPr/>
        </p:nvSpPr>
        <p:spPr>
          <a:xfrm>
            <a:off x="533400" y="1295400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D9BE8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avanna" descr="Саванна, Серенгети (Танзания). Фото Б. К. Тёрриссена, 2012">
            <a:extLst>
              <a:ext uri="{FF2B5EF4-FFF2-40B4-BE49-F238E27FC236}">
                <a16:creationId xmlns:a16="http://schemas.microsoft.com/office/drawing/2014/main" id="{A56D9FDD-F006-DB1E-8C91-6B304362CE5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1346200"/>
            <a:ext cx="787400" cy="787400"/>
          </a:xfrm>
          <a:prstGeom prst="ellipse">
            <a:avLst/>
          </a:prstGeom>
          <a:ln w="15875">
            <a:solidFill>
              <a:srgbClr val="D9BE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Savanna ring">
            <a:extLst>
              <a:ext uri="{FF2B5EF4-FFF2-40B4-BE49-F238E27FC236}">
                <a16:creationId xmlns:a16="http://schemas.microsoft.com/office/drawing/2014/main" id="{EDEB10EA-B87F-61D8-08E4-88373D6EDB99}"/>
              </a:ext>
            </a:extLst>
          </p:cNvPr>
          <p:cNvSpPr/>
          <p:nvPr/>
        </p:nvSpPr>
        <p:spPr>
          <a:xfrm>
            <a:off x="4648200" y="1295400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D9BE8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CB17DA6-F34E-EC5A-7285-F0987FA62234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6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A47AC65-16EC-4FF7-FD6F-00B11A94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F2A4D"/>
                </a:solidFill>
                <a:latin typeface="Georgia" panose="02040502050405020303" pitchFamily="18" charset="0"/>
              </a:rPr>
              <a:t>Христианские государства Африки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62B7736-EE28-7B04-B496-F2715CB8D9CF}"/>
              </a:ext>
            </a:extLst>
          </p:cNvPr>
          <p:cNvCxnSpPr/>
          <p:nvPr/>
        </p:nvCxnSpPr>
        <p:spPr>
          <a:xfrm>
            <a:off x="457200" y="869696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43F469E7-2716-EDB4-7A96-1174F2A580EA}"/>
              </a:ext>
            </a:extLst>
          </p:cNvPr>
          <p:cNvSpPr/>
          <p:nvPr/>
        </p:nvSpPr>
        <p:spPr>
          <a:xfrm>
            <a:off x="1403350" y="825246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Egypt tab">
            <a:extLst>
              <a:ext uri="{FF2B5EF4-FFF2-40B4-BE49-F238E27FC236}">
                <a16:creationId xmlns:a16="http://schemas.microsoft.com/office/drawing/2014/main" id="{843BDC77-45CC-F951-A738-439E72F15611}"/>
              </a:ext>
            </a:extLst>
          </p:cNvPr>
          <p:cNvSpPr/>
          <p:nvPr/>
        </p:nvSpPr>
        <p:spPr>
          <a:xfrm>
            <a:off x="457200" y="1219200"/>
            <a:ext cx="2489200" cy="558800"/>
          </a:xfrm>
          <a:prstGeom prst="roundRect">
            <a:avLst>
              <a:gd name="adj" fmla="val 18000"/>
            </a:avLst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Egypt">
            <a:extLst>
              <a:ext uri="{FF2B5EF4-FFF2-40B4-BE49-F238E27FC236}">
                <a16:creationId xmlns:a16="http://schemas.microsoft.com/office/drawing/2014/main" id="{C3A5E229-BB84-B23F-4A38-8FBA5E899FB7}"/>
              </a:ext>
            </a:extLst>
          </p:cNvPr>
          <p:cNvSpPr txBox="1"/>
          <p:nvPr/>
        </p:nvSpPr>
        <p:spPr>
          <a:xfrm>
            <a:off x="1295400" y="1219200"/>
            <a:ext cx="15494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FFFFFF"/>
                </a:solidFill>
                <a:latin typeface="Georgia" panose="02040502050405020303" pitchFamily="18" charset="0"/>
              </a:rPr>
              <a:t>Египет</a:t>
            </a:r>
          </a:p>
        </p:txBody>
      </p:sp>
      <p:pic>
        <p:nvPicPr>
          <p:cNvPr id="8" name="Coptic icon - Abbot Mena" descr="Аввá Мина. Деталь коптской иконы «Христос и аввá Мина», Египет, VI–VII вв. Лувр">
            <a:extLst>
              <a:ext uri="{FF2B5EF4-FFF2-40B4-BE49-F238E27FC236}">
                <a16:creationId xmlns:a16="http://schemas.microsoft.com/office/drawing/2014/main" id="{24415BB1-DC48-9E69-A099-49037EB91EB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130300"/>
            <a:ext cx="736600" cy="736600"/>
          </a:xfrm>
          <a:prstGeom prst="ellipse">
            <a:avLst/>
          </a:prstGeom>
          <a:ln w="15875">
            <a:solidFill>
              <a:srgbClr val="FFFFFF"/>
            </a:solidFill>
          </a:ln>
        </p:spPr>
      </p:pic>
      <p:sp>
        <p:nvSpPr>
          <p:cNvPr id="9" name="Egypt 1 card">
            <a:extLst>
              <a:ext uri="{FF2B5EF4-FFF2-40B4-BE49-F238E27FC236}">
                <a16:creationId xmlns:a16="http://schemas.microsoft.com/office/drawing/2014/main" id="{6AE8B787-4117-C779-0DB0-248F7153FB5E}"/>
              </a:ext>
            </a:extLst>
          </p:cNvPr>
          <p:cNvSpPr/>
          <p:nvPr/>
        </p:nvSpPr>
        <p:spPr>
          <a:xfrm>
            <a:off x="457200" y="2108200"/>
            <a:ext cx="2489200" cy="812800"/>
          </a:xfrm>
          <a:prstGeom prst="roundRect">
            <a:avLst>
              <a:gd name="adj" fmla="val 10000"/>
            </a:avLst>
          </a:prstGeom>
          <a:solidFill>
            <a:srgbClr val="F3E1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gypt 1 bar">
            <a:extLst>
              <a:ext uri="{FF2B5EF4-FFF2-40B4-BE49-F238E27FC236}">
                <a16:creationId xmlns:a16="http://schemas.microsoft.com/office/drawing/2014/main" id="{41B59F86-6465-A97E-2C5E-6D9E405801AE}"/>
              </a:ext>
            </a:extLst>
          </p:cNvPr>
          <p:cNvSpPr/>
          <p:nvPr/>
        </p:nvSpPr>
        <p:spPr>
          <a:xfrm>
            <a:off x="469900" y="2209800"/>
            <a:ext cx="50800" cy="609600"/>
          </a:xfrm>
          <a:prstGeom prst="rect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gypt 1">
            <a:extLst>
              <a:ext uri="{FF2B5EF4-FFF2-40B4-BE49-F238E27FC236}">
                <a16:creationId xmlns:a16="http://schemas.microsoft.com/office/drawing/2014/main" id="{555C1C19-07FC-C9D4-07DD-1A2150DA51B1}"/>
              </a:ext>
            </a:extLst>
          </p:cNvPr>
          <p:cNvSpPr txBox="1"/>
          <p:nvPr/>
        </p:nvSpPr>
        <p:spPr>
          <a:xfrm>
            <a:off x="635000" y="2159000"/>
            <a:ext cx="21844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Был провинцией Римской державы</a:t>
            </a:r>
          </a:p>
        </p:txBody>
      </p:sp>
      <p:sp>
        <p:nvSpPr>
          <p:cNvPr id="12" name="Egypt 2 card">
            <a:extLst>
              <a:ext uri="{FF2B5EF4-FFF2-40B4-BE49-F238E27FC236}">
                <a16:creationId xmlns:a16="http://schemas.microsoft.com/office/drawing/2014/main" id="{40651B08-6033-E27B-9EF5-F653ED8BE91B}"/>
              </a:ext>
            </a:extLst>
          </p:cNvPr>
          <p:cNvSpPr/>
          <p:nvPr/>
        </p:nvSpPr>
        <p:spPr>
          <a:xfrm>
            <a:off x="457200" y="3225800"/>
            <a:ext cx="2489200" cy="1397000"/>
          </a:xfrm>
          <a:prstGeom prst="roundRect">
            <a:avLst>
              <a:gd name="adj" fmla="val 10000"/>
            </a:avLst>
          </a:prstGeom>
          <a:solidFill>
            <a:srgbClr val="F3E1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gypt 2 bar">
            <a:extLst>
              <a:ext uri="{FF2B5EF4-FFF2-40B4-BE49-F238E27FC236}">
                <a16:creationId xmlns:a16="http://schemas.microsoft.com/office/drawing/2014/main" id="{1C2E948F-4ECE-04F5-9E20-948320B7510F}"/>
              </a:ext>
            </a:extLst>
          </p:cNvPr>
          <p:cNvSpPr/>
          <p:nvPr/>
        </p:nvSpPr>
        <p:spPr>
          <a:xfrm>
            <a:off x="469900" y="3327400"/>
            <a:ext cx="50800" cy="1193800"/>
          </a:xfrm>
          <a:prstGeom prst="rect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gypt 2">
            <a:extLst>
              <a:ext uri="{FF2B5EF4-FFF2-40B4-BE49-F238E27FC236}">
                <a16:creationId xmlns:a16="http://schemas.microsoft.com/office/drawing/2014/main" id="{9A059247-6141-0D99-E1B2-57D7FD37ED22}"/>
              </a:ext>
            </a:extLst>
          </p:cNvPr>
          <p:cNvSpPr txBox="1"/>
          <p:nvPr/>
        </p:nvSpPr>
        <p:spPr>
          <a:xfrm>
            <a:off x="635000" y="3276600"/>
            <a:ext cx="21844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После раздела Римской империи страну контролировала </a:t>
            </a:r>
            <a:r>
              <a:rPr lang="ru-RU" sz="1700" b="1" dirty="0">
                <a:solidFill>
                  <a:srgbClr val="AE512A"/>
                </a:solidFill>
                <a:latin typeface="Calibri" panose="020F0502020204030204" pitchFamily="34" charset="0"/>
              </a:rPr>
              <a:t>Византия</a:t>
            </a:r>
          </a:p>
        </p:txBody>
      </p:sp>
      <p:sp>
        <p:nvSpPr>
          <p:cNvPr id="15" name="Egypt 3 card">
            <a:extLst>
              <a:ext uri="{FF2B5EF4-FFF2-40B4-BE49-F238E27FC236}">
                <a16:creationId xmlns:a16="http://schemas.microsoft.com/office/drawing/2014/main" id="{1E8207D9-46E8-07C2-6ABA-FDA203C1D0D4}"/>
              </a:ext>
            </a:extLst>
          </p:cNvPr>
          <p:cNvSpPr/>
          <p:nvPr/>
        </p:nvSpPr>
        <p:spPr>
          <a:xfrm>
            <a:off x="457200" y="4927600"/>
            <a:ext cx="2489200" cy="939800"/>
          </a:xfrm>
          <a:prstGeom prst="roundRect">
            <a:avLst>
              <a:gd name="adj" fmla="val 10000"/>
            </a:avLst>
          </a:prstGeom>
          <a:solidFill>
            <a:srgbClr val="F3E1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gypt 3 bar">
            <a:extLst>
              <a:ext uri="{FF2B5EF4-FFF2-40B4-BE49-F238E27FC236}">
                <a16:creationId xmlns:a16="http://schemas.microsoft.com/office/drawing/2014/main" id="{D4445986-338B-DCDB-E980-2250E6C8BFA5}"/>
              </a:ext>
            </a:extLst>
          </p:cNvPr>
          <p:cNvSpPr/>
          <p:nvPr/>
        </p:nvSpPr>
        <p:spPr>
          <a:xfrm>
            <a:off x="469900" y="5029200"/>
            <a:ext cx="50800" cy="736600"/>
          </a:xfrm>
          <a:prstGeom prst="rect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gypt 3">
            <a:extLst>
              <a:ext uri="{FF2B5EF4-FFF2-40B4-BE49-F238E27FC236}">
                <a16:creationId xmlns:a16="http://schemas.microsoft.com/office/drawing/2014/main" id="{D3290FE7-4609-93AE-F5FF-57BA959E44F7}"/>
              </a:ext>
            </a:extLst>
          </p:cNvPr>
          <p:cNvSpPr txBox="1"/>
          <p:nvPr/>
        </p:nvSpPr>
        <p:spPr>
          <a:xfrm>
            <a:off x="635000" y="4978400"/>
            <a:ext cx="2184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Широкое распространение </a:t>
            </a:r>
            <a:r>
              <a:rPr lang="ru-RU" sz="1700" b="1" dirty="0">
                <a:solidFill>
                  <a:srgbClr val="AE512A"/>
                </a:solidFill>
                <a:latin typeface="Calibri" panose="020F0502020204030204" pitchFamily="34" charset="0"/>
              </a:rPr>
              <a:t>христианства</a:t>
            </a:r>
          </a:p>
        </p:txBody>
      </p:sp>
      <p:sp>
        <p:nvSpPr>
          <p:cNvPr id="18" name="Aksum tab">
            <a:extLst>
              <a:ext uri="{FF2B5EF4-FFF2-40B4-BE49-F238E27FC236}">
                <a16:creationId xmlns:a16="http://schemas.microsoft.com/office/drawing/2014/main" id="{CA596114-CF30-8A1F-8D51-8A2DF98A38E4}"/>
              </a:ext>
            </a:extLst>
          </p:cNvPr>
          <p:cNvSpPr/>
          <p:nvPr/>
        </p:nvSpPr>
        <p:spPr>
          <a:xfrm>
            <a:off x="3327400" y="1219200"/>
            <a:ext cx="2489200" cy="558800"/>
          </a:xfrm>
          <a:prstGeom prst="roundRect">
            <a:avLst>
              <a:gd name="adj" fmla="val 18000"/>
            </a:avLst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ksum">
            <a:extLst>
              <a:ext uri="{FF2B5EF4-FFF2-40B4-BE49-F238E27FC236}">
                <a16:creationId xmlns:a16="http://schemas.microsoft.com/office/drawing/2014/main" id="{E53765D0-0B99-51B8-19E1-AAD68AFEF3C7}"/>
              </a:ext>
            </a:extLst>
          </p:cNvPr>
          <p:cNvSpPr txBox="1"/>
          <p:nvPr/>
        </p:nvSpPr>
        <p:spPr>
          <a:xfrm>
            <a:off x="4165600" y="1219200"/>
            <a:ext cx="15494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b="1" dirty="0" err="1">
                <a:solidFill>
                  <a:srgbClr val="FFFFFF"/>
                </a:solidFill>
                <a:latin typeface="Georgia" panose="02040502050405020303" pitchFamily="18" charset="0"/>
              </a:rPr>
              <a:t>Аксумское</a:t>
            </a:r>
            <a:r>
              <a:rPr lang="ru-RU" b="1" dirty="0">
                <a:solidFill>
                  <a:srgbClr val="FFFFFF"/>
                </a:solidFill>
                <a:latin typeface="Georgia" panose="02040502050405020303" pitchFamily="18" charset="0"/>
              </a:rPr>
              <a:t> царство</a:t>
            </a:r>
          </a:p>
        </p:txBody>
      </p:sp>
      <p:pic>
        <p:nvPicPr>
          <p:cNvPr id="21" name="Gold coin of Ezana with cross" descr="Золотая монета царя Эзаны с крестом, 340–400 гг. Британский музей">
            <a:extLst>
              <a:ext uri="{FF2B5EF4-FFF2-40B4-BE49-F238E27FC236}">
                <a16:creationId xmlns:a16="http://schemas.microsoft.com/office/drawing/2014/main" id="{0E2909E0-6F03-AF43-405C-A0B4B096F1E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0" y="1130300"/>
            <a:ext cx="736600" cy="736600"/>
          </a:xfrm>
          <a:prstGeom prst="ellipse">
            <a:avLst/>
          </a:prstGeom>
          <a:ln w="15875">
            <a:solidFill>
              <a:srgbClr val="FFFFFF"/>
            </a:solidFill>
          </a:ln>
        </p:spPr>
      </p:pic>
      <p:sp>
        <p:nvSpPr>
          <p:cNvPr id="22" name="Aksum 1 card">
            <a:extLst>
              <a:ext uri="{FF2B5EF4-FFF2-40B4-BE49-F238E27FC236}">
                <a16:creationId xmlns:a16="http://schemas.microsoft.com/office/drawing/2014/main" id="{F6B76B3B-EEA6-422A-079A-B27A514C3980}"/>
              </a:ext>
            </a:extLst>
          </p:cNvPr>
          <p:cNvSpPr/>
          <p:nvPr/>
        </p:nvSpPr>
        <p:spPr>
          <a:xfrm>
            <a:off x="3327400" y="2108200"/>
            <a:ext cx="2489200" cy="8128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Aksum 1 bar">
            <a:extLst>
              <a:ext uri="{FF2B5EF4-FFF2-40B4-BE49-F238E27FC236}">
                <a16:creationId xmlns:a16="http://schemas.microsoft.com/office/drawing/2014/main" id="{8F9D29CE-7AAB-B0DB-6836-BC2D72D10249}"/>
              </a:ext>
            </a:extLst>
          </p:cNvPr>
          <p:cNvSpPr/>
          <p:nvPr/>
        </p:nvSpPr>
        <p:spPr>
          <a:xfrm>
            <a:off x="3340100" y="2209800"/>
            <a:ext cx="50800" cy="6096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ksum 1">
            <a:extLst>
              <a:ext uri="{FF2B5EF4-FFF2-40B4-BE49-F238E27FC236}">
                <a16:creationId xmlns:a16="http://schemas.microsoft.com/office/drawing/2014/main" id="{4904A647-4E29-4D35-CA88-70A610CAA644}"/>
              </a:ext>
            </a:extLst>
          </p:cNvPr>
          <p:cNvSpPr txBox="1"/>
          <p:nvPr/>
        </p:nvSpPr>
        <p:spPr>
          <a:xfrm>
            <a:off x="3505200" y="2159000"/>
            <a:ext cx="21844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Торговали с Египтом и Византией</a:t>
            </a:r>
          </a:p>
        </p:txBody>
      </p:sp>
      <p:sp>
        <p:nvSpPr>
          <p:cNvPr id="25" name="Aksum 2 card">
            <a:extLst>
              <a:ext uri="{FF2B5EF4-FFF2-40B4-BE49-F238E27FC236}">
                <a16:creationId xmlns:a16="http://schemas.microsoft.com/office/drawing/2014/main" id="{3C41A425-8261-DF81-81DD-16426065A8E2}"/>
              </a:ext>
            </a:extLst>
          </p:cNvPr>
          <p:cNvSpPr/>
          <p:nvPr/>
        </p:nvSpPr>
        <p:spPr>
          <a:xfrm>
            <a:off x="3327400" y="3225800"/>
            <a:ext cx="2489200" cy="13970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Aksum 2 bar">
            <a:extLst>
              <a:ext uri="{FF2B5EF4-FFF2-40B4-BE49-F238E27FC236}">
                <a16:creationId xmlns:a16="http://schemas.microsoft.com/office/drawing/2014/main" id="{A1C25AFA-B226-9DBE-B2CE-D60DF995DEB1}"/>
              </a:ext>
            </a:extLst>
          </p:cNvPr>
          <p:cNvSpPr/>
          <p:nvPr/>
        </p:nvSpPr>
        <p:spPr>
          <a:xfrm>
            <a:off x="3340100" y="3327400"/>
            <a:ext cx="50800" cy="11938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Aksum 2">
            <a:extLst>
              <a:ext uri="{FF2B5EF4-FFF2-40B4-BE49-F238E27FC236}">
                <a16:creationId xmlns:a16="http://schemas.microsoft.com/office/drawing/2014/main" id="{A952B4F2-3EA9-8F84-FDC5-494919B9B3CA}"/>
              </a:ext>
            </a:extLst>
          </p:cNvPr>
          <p:cNvSpPr txBox="1"/>
          <p:nvPr/>
        </p:nvSpPr>
        <p:spPr>
          <a:xfrm>
            <a:off x="3505200" y="3276600"/>
            <a:ext cx="21844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В середине </a:t>
            </a:r>
            <a:r>
              <a:rPr lang="ru-RU" sz="1700" b="1" dirty="0">
                <a:solidFill>
                  <a:srgbClr val="7A1E2C"/>
                </a:solidFill>
                <a:latin typeface="Georgia" panose="02040502050405020303" pitchFamily="18" charset="0"/>
              </a:rPr>
              <a:t>IV в.</a:t>
            </a:r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 царь </a:t>
            </a:r>
            <a:r>
              <a:rPr lang="ru-RU" sz="1700" b="1" dirty="0" err="1">
                <a:solidFill>
                  <a:srgbClr val="7A1E2C"/>
                </a:solidFill>
                <a:latin typeface="Calibri" panose="020F0502020204030204" pitchFamily="34" charset="0"/>
              </a:rPr>
              <a:t>Эзана</a:t>
            </a:r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 принял христианство</a:t>
            </a:r>
          </a:p>
        </p:txBody>
      </p:sp>
      <p:sp>
        <p:nvSpPr>
          <p:cNvPr id="28" name="Aksum 3 card">
            <a:extLst>
              <a:ext uri="{FF2B5EF4-FFF2-40B4-BE49-F238E27FC236}">
                <a16:creationId xmlns:a16="http://schemas.microsoft.com/office/drawing/2014/main" id="{25C2DB07-7EAA-5B5D-CFCB-AC93DC74FA07}"/>
              </a:ext>
            </a:extLst>
          </p:cNvPr>
          <p:cNvSpPr/>
          <p:nvPr/>
        </p:nvSpPr>
        <p:spPr>
          <a:xfrm>
            <a:off x="3327400" y="4927600"/>
            <a:ext cx="2489200" cy="9398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Aksum 3 bar">
            <a:extLst>
              <a:ext uri="{FF2B5EF4-FFF2-40B4-BE49-F238E27FC236}">
                <a16:creationId xmlns:a16="http://schemas.microsoft.com/office/drawing/2014/main" id="{672F00FF-777A-6E47-E41B-425A6E55976F}"/>
              </a:ext>
            </a:extLst>
          </p:cNvPr>
          <p:cNvSpPr/>
          <p:nvPr/>
        </p:nvSpPr>
        <p:spPr>
          <a:xfrm>
            <a:off x="3340100" y="5029200"/>
            <a:ext cx="50800" cy="7366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Aksum 3">
            <a:extLst>
              <a:ext uri="{FF2B5EF4-FFF2-40B4-BE49-F238E27FC236}">
                <a16:creationId xmlns:a16="http://schemas.microsoft.com/office/drawing/2014/main" id="{0F4E9177-7EC3-07E0-FB6B-6F1C3D0F2DA2}"/>
              </a:ext>
            </a:extLst>
          </p:cNvPr>
          <p:cNvSpPr txBox="1"/>
          <p:nvPr/>
        </p:nvSpPr>
        <p:spPr>
          <a:xfrm>
            <a:off x="3505200" y="4978400"/>
            <a:ext cx="2184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Широкое распространение </a:t>
            </a:r>
            <a:r>
              <a:rPr lang="ru-RU" sz="1700" b="1" dirty="0">
                <a:solidFill>
                  <a:srgbClr val="1F2A4D"/>
                </a:solidFill>
                <a:latin typeface="Calibri" panose="020F0502020204030204" pitchFamily="34" charset="0"/>
              </a:rPr>
              <a:t>христианства</a:t>
            </a:r>
          </a:p>
        </p:txBody>
      </p:sp>
      <p:sp>
        <p:nvSpPr>
          <p:cNvPr id="31" name="Fate 1 card">
            <a:extLst>
              <a:ext uri="{FF2B5EF4-FFF2-40B4-BE49-F238E27FC236}">
                <a16:creationId xmlns:a16="http://schemas.microsoft.com/office/drawing/2014/main" id="{D4FA2534-C892-E3C6-1244-7DE3FABF2269}"/>
              </a:ext>
            </a:extLst>
          </p:cNvPr>
          <p:cNvSpPr/>
          <p:nvPr/>
        </p:nvSpPr>
        <p:spPr>
          <a:xfrm>
            <a:off x="6197600" y="4927600"/>
            <a:ext cx="2489200" cy="9398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Fate 1 bar">
            <a:extLst>
              <a:ext uri="{FF2B5EF4-FFF2-40B4-BE49-F238E27FC236}">
                <a16:creationId xmlns:a16="http://schemas.microsoft.com/office/drawing/2014/main" id="{BF98ADC9-07BE-E9F4-F340-87CD43241F19}"/>
              </a:ext>
            </a:extLst>
          </p:cNvPr>
          <p:cNvSpPr/>
          <p:nvPr/>
        </p:nvSpPr>
        <p:spPr>
          <a:xfrm>
            <a:off x="6210300" y="5029200"/>
            <a:ext cx="50800" cy="7366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Fate 1">
            <a:extLst>
              <a:ext uri="{FF2B5EF4-FFF2-40B4-BE49-F238E27FC236}">
                <a16:creationId xmlns:a16="http://schemas.microsoft.com/office/drawing/2014/main" id="{0D30B80D-E087-F273-A894-76B75C99828B}"/>
              </a:ext>
            </a:extLst>
          </p:cNvPr>
          <p:cNvSpPr txBox="1"/>
          <p:nvPr/>
        </p:nvSpPr>
        <p:spPr>
          <a:xfrm>
            <a:off x="6375400" y="4978400"/>
            <a:ext cx="2184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Впоследствии царство было завоевано арабами</a:t>
            </a:r>
          </a:p>
        </p:txBody>
      </p:sp>
      <p:sp>
        <p:nvSpPr>
          <p:cNvPr id="34" name="Fate 2 card">
            <a:extLst>
              <a:ext uri="{FF2B5EF4-FFF2-40B4-BE49-F238E27FC236}">
                <a16:creationId xmlns:a16="http://schemas.microsoft.com/office/drawing/2014/main" id="{02931EE6-F099-32C4-C8E4-E1500142C9B7}"/>
              </a:ext>
            </a:extLst>
          </p:cNvPr>
          <p:cNvSpPr/>
          <p:nvPr/>
        </p:nvSpPr>
        <p:spPr>
          <a:xfrm>
            <a:off x="6197600" y="3657600"/>
            <a:ext cx="2489200" cy="9398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Fate 2 bar">
            <a:extLst>
              <a:ext uri="{FF2B5EF4-FFF2-40B4-BE49-F238E27FC236}">
                <a16:creationId xmlns:a16="http://schemas.microsoft.com/office/drawing/2014/main" id="{86A88406-5224-6FB6-031B-5E06D9C7CA1A}"/>
              </a:ext>
            </a:extLst>
          </p:cNvPr>
          <p:cNvSpPr/>
          <p:nvPr/>
        </p:nvSpPr>
        <p:spPr>
          <a:xfrm>
            <a:off x="6210300" y="3759200"/>
            <a:ext cx="50800" cy="7366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Fate 2">
            <a:extLst>
              <a:ext uri="{FF2B5EF4-FFF2-40B4-BE49-F238E27FC236}">
                <a16:creationId xmlns:a16="http://schemas.microsoft.com/office/drawing/2014/main" id="{D93594DC-2908-B71F-EC91-00BC597FC7FB}"/>
              </a:ext>
            </a:extLst>
          </p:cNvPr>
          <p:cNvSpPr txBox="1"/>
          <p:nvPr/>
        </p:nvSpPr>
        <p:spPr>
          <a:xfrm>
            <a:off x="6375400" y="3708400"/>
            <a:ext cx="2184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Христианство уступило позиции исламу</a:t>
            </a:r>
          </a:p>
        </p:txBody>
      </p:sp>
      <p:sp>
        <p:nvSpPr>
          <p:cNvPr id="37" name="Fate 3 card">
            <a:extLst>
              <a:ext uri="{FF2B5EF4-FFF2-40B4-BE49-F238E27FC236}">
                <a16:creationId xmlns:a16="http://schemas.microsoft.com/office/drawing/2014/main" id="{893BA222-BDFE-5795-9243-EF2754DD68D0}"/>
              </a:ext>
            </a:extLst>
          </p:cNvPr>
          <p:cNvSpPr/>
          <p:nvPr/>
        </p:nvSpPr>
        <p:spPr>
          <a:xfrm>
            <a:off x="6197600" y="2387600"/>
            <a:ext cx="2489200" cy="9652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Fate 3 bar">
            <a:extLst>
              <a:ext uri="{FF2B5EF4-FFF2-40B4-BE49-F238E27FC236}">
                <a16:creationId xmlns:a16="http://schemas.microsoft.com/office/drawing/2014/main" id="{956EDE9E-7ABA-1F96-9335-73A0F4264494}"/>
              </a:ext>
            </a:extLst>
          </p:cNvPr>
          <p:cNvSpPr/>
          <p:nvPr/>
        </p:nvSpPr>
        <p:spPr>
          <a:xfrm>
            <a:off x="6210300" y="2489200"/>
            <a:ext cx="50800" cy="7620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Fate 3">
            <a:extLst>
              <a:ext uri="{FF2B5EF4-FFF2-40B4-BE49-F238E27FC236}">
                <a16:creationId xmlns:a16="http://schemas.microsoft.com/office/drawing/2014/main" id="{CF63D064-F86E-D7AE-AE96-07AADD9A29E5}"/>
              </a:ext>
            </a:extLst>
          </p:cNvPr>
          <p:cNvSpPr txBox="1"/>
          <p:nvPr/>
        </p:nvSpPr>
        <p:spPr>
          <a:xfrm>
            <a:off x="6375400" y="2438400"/>
            <a:ext cx="2184400" cy="863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Преемница христианского царства - </a:t>
            </a:r>
            <a:r>
              <a:rPr lang="ru-RU" sz="1700" b="1" dirty="0">
                <a:solidFill>
                  <a:srgbClr val="7A1E2C"/>
                </a:solidFill>
                <a:latin typeface="Calibri" panose="020F0502020204030204" pitchFamily="34" charset="0"/>
              </a:rPr>
              <a:t>Эфиопия</a:t>
            </a:r>
          </a:p>
        </p:txBody>
      </p:sp>
      <p:pic>
        <p:nvPicPr>
          <p:cNvPr id="41" name="Bete Giyorgis Lalibela" descr="Церковь Святого Георгия (Бете Гийоргис), Лалибэла, Эфиопия, XII–XIII вв. Фото Б. Ганьона, 2012">
            <a:extLst>
              <a:ext uri="{FF2B5EF4-FFF2-40B4-BE49-F238E27FC236}">
                <a16:creationId xmlns:a16="http://schemas.microsoft.com/office/drawing/2014/main" id="{9E68CE30-8BB1-2FCC-D84E-A9E461BA516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219200"/>
            <a:ext cx="2489200" cy="1016000"/>
          </a:xfrm>
          <a:prstGeom prst="roundRect">
            <a:avLst>
              <a:gd name="adj" fmla="val 6000"/>
            </a:avLst>
          </a:prstGeom>
          <a:ln w="9525">
            <a:solidFill>
              <a:srgbClr val="A880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42" name="Arrow">
            <a:extLst>
              <a:ext uri="{FF2B5EF4-FFF2-40B4-BE49-F238E27FC236}">
                <a16:creationId xmlns:a16="http://schemas.microsoft.com/office/drawing/2014/main" id="{2DB97C2B-3ED2-E047-32D3-F384D5DD23A8}"/>
              </a:ext>
            </a:extLst>
          </p:cNvPr>
          <p:cNvCxnSpPr/>
          <p:nvPr/>
        </p:nvCxnSpPr>
        <p:spPr>
          <a:xfrm>
            <a:off x="1701800" y="1790700"/>
            <a:ext cx="0" cy="2921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Arrow">
            <a:extLst>
              <a:ext uri="{FF2B5EF4-FFF2-40B4-BE49-F238E27FC236}">
                <a16:creationId xmlns:a16="http://schemas.microsoft.com/office/drawing/2014/main" id="{E19A78DD-BB09-B103-48D9-753D96A2B555}"/>
              </a:ext>
            </a:extLst>
          </p:cNvPr>
          <p:cNvCxnSpPr/>
          <p:nvPr/>
        </p:nvCxnSpPr>
        <p:spPr>
          <a:xfrm>
            <a:off x="1701800" y="2933700"/>
            <a:ext cx="0" cy="2667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Arrow">
            <a:extLst>
              <a:ext uri="{FF2B5EF4-FFF2-40B4-BE49-F238E27FC236}">
                <a16:creationId xmlns:a16="http://schemas.microsoft.com/office/drawing/2014/main" id="{B0E7557E-C3E3-AFB5-CC1D-C618C53326D6}"/>
              </a:ext>
            </a:extLst>
          </p:cNvPr>
          <p:cNvCxnSpPr/>
          <p:nvPr/>
        </p:nvCxnSpPr>
        <p:spPr>
          <a:xfrm>
            <a:off x="1701800" y="4635500"/>
            <a:ext cx="0" cy="2667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Arrow">
            <a:extLst>
              <a:ext uri="{FF2B5EF4-FFF2-40B4-BE49-F238E27FC236}">
                <a16:creationId xmlns:a16="http://schemas.microsoft.com/office/drawing/2014/main" id="{BA1C1F78-1085-05C6-237A-0CD098D42BBD}"/>
              </a:ext>
            </a:extLst>
          </p:cNvPr>
          <p:cNvCxnSpPr/>
          <p:nvPr/>
        </p:nvCxnSpPr>
        <p:spPr>
          <a:xfrm>
            <a:off x="4572000" y="1790700"/>
            <a:ext cx="0" cy="2921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Arrow">
            <a:extLst>
              <a:ext uri="{FF2B5EF4-FFF2-40B4-BE49-F238E27FC236}">
                <a16:creationId xmlns:a16="http://schemas.microsoft.com/office/drawing/2014/main" id="{54091305-125A-954F-F2B8-55F1021F76C1}"/>
              </a:ext>
            </a:extLst>
          </p:cNvPr>
          <p:cNvCxnSpPr/>
          <p:nvPr/>
        </p:nvCxnSpPr>
        <p:spPr>
          <a:xfrm>
            <a:off x="4572000" y="2933700"/>
            <a:ext cx="0" cy="2667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Arrow">
            <a:extLst>
              <a:ext uri="{FF2B5EF4-FFF2-40B4-BE49-F238E27FC236}">
                <a16:creationId xmlns:a16="http://schemas.microsoft.com/office/drawing/2014/main" id="{EB0873F1-752D-4F70-036A-6D753A9E1AAF}"/>
              </a:ext>
            </a:extLst>
          </p:cNvPr>
          <p:cNvCxnSpPr/>
          <p:nvPr/>
        </p:nvCxnSpPr>
        <p:spPr>
          <a:xfrm>
            <a:off x="4572000" y="4635500"/>
            <a:ext cx="0" cy="2667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Arrow">
            <a:extLst>
              <a:ext uri="{FF2B5EF4-FFF2-40B4-BE49-F238E27FC236}">
                <a16:creationId xmlns:a16="http://schemas.microsoft.com/office/drawing/2014/main" id="{D955EB3C-7359-78C5-E4E3-0EC87607FE19}"/>
              </a:ext>
            </a:extLst>
          </p:cNvPr>
          <p:cNvCxnSpPr/>
          <p:nvPr/>
        </p:nvCxnSpPr>
        <p:spPr>
          <a:xfrm>
            <a:off x="5842000" y="5397500"/>
            <a:ext cx="330200" cy="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Arrow">
            <a:extLst>
              <a:ext uri="{FF2B5EF4-FFF2-40B4-BE49-F238E27FC236}">
                <a16:creationId xmlns:a16="http://schemas.microsoft.com/office/drawing/2014/main" id="{889AD912-9810-054B-E4F6-438590806E47}"/>
              </a:ext>
            </a:extLst>
          </p:cNvPr>
          <p:cNvCxnSpPr/>
          <p:nvPr/>
        </p:nvCxnSpPr>
        <p:spPr>
          <a:xfrm flipV="1">
            <a:off x="7442200" y="4622800"/>
            <a:ext cx="0" cy="2921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Arrow">
            <a:extLst>
              <a:ext uri="{FF2B5EF4-FFF2-40B4-BE49-F238E27FC236}">
                <a16:creationId xmlns:a16="http://schemas.microsoft.com/office/drawing/2014/main" id="{9217EC2A-8977-66EE-B88E-DCCDE56EBE46}"/>
              </a:ext>
            </a:extLst>
          </p:cNvPr>
          <p:cNvCxnSpPr/>
          <p:nvPr/>
        </p:nvCxnSpPr>
        <p:spPr>
          <a:xfrm flipV="1">
            <a:off x="7442200" y="3378200"/>
            <a:ext cx="0" cy="2667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Signature 100ballnik.com">
            <a:extLst>
              <a:ext uri="{FF2B5EF4-FFF2-40B4-BE49-F238E27FC236}">
                <a16:creationId xmlns:a16="http://schemas.microsoft.com/office/drawing/2014/main" id="{F200561B-D527-CBD3-1405-260F4967D954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65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CBCC00E-7F56-365C-69F3-8DEAD995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0200"/>
            <a:ext cx="82296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F3ECDD"/>
                </a:solidFill>
                <a:latin typeface="Georgia" panose="02040502050405020303" pitchFamily="18" charset="0"/>
              </a:rPr>
              <a:t>Ислам в странах Африки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6F118F7-C00E-2A3D-3287-70721F604B61}"/>
              </a:ext>
            </a:extLst>
          </p:cNvPr>
          <p:cNvCxnSpPr/>
          <p:nvPr/>
        </p:nvCxnSpPr>
        <p:spPr>
          <a:xfrm>
            <a:off x="457200" y="949452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4B589F67-0072-5FC0-E761-08B8EB49579D}"/>
              </a:ext>
            </a:extLst>
          </p:cNvPr>
          <p:cNvSpPr/>
          <p:nvPr/>
        </p:nvSpPr>
        <p:spPr>
          <a:xfrm>
            <a:off x="1403350" y="905002"/>
            <a:ext cx="88900" cy="88900"/>
          </a:xfrm>
          <a:prstGeom prst="diamond">
            <a:avLst/>
          </a:prstGeom>
          <a:solidFill>
            <a:srgbClr val="D9BE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Islam statements">
            <a:extLst>
              <a:ext uri="{FF2B5EF4-FFF2-40B4-BE49-F238E27FC236}">
                <a16:creationId xmlns:a16="http://schemas.microsoft.com/office/drawing/2014/main" id="{9CE2CBD3-7EF7-1253-AB3F-EC15519CC354}"/>
              </a:ext>
            </a:extLst>
          </p:cNvPr>
          <p:cNvSpPr txBox="1"/>
          <p:nvPr/>
        </p:nvSpPr>
        <p:spPr>
          <a:xfrm>
            <a:off x="457200" y="1346200"/>
            <a:ext cx="4978400" cy="487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900"/>
              </a:spcAft>
              <a:buClr>
                <a:srgbClr val="D9BE80"/>
              </a:buClr>
              <a:buSzPct val="75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D9BE80"/>
                </a:solidFill>
                <a:latin typeface="Georgia" panose="02040502050405020303" pitchFamily="18" charset="0"/>
              </a:rPr>
              <a:t>VII в.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побережье Северной Африки захватили арабы, и в </a:t>
            </a:r>
            <a:r>
              <a:rPr lang="ru-RU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Магрибе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начало распространение ислама.</a:t>
            </a:r>
          </a:p>
          <a:p>
            <a:pPr marL="304800" indent="-304800">
              <a:spcAft>
                <a:spcPts val="900"/>
              </a:spcAft>
              <a:buClr>
                <a:srgbClr val="D9BE80"/>
              </a:buClr>
              <a:buSzPct val="75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D9BE80"/>
                </a:solidFill>
                <a:latin typeface="Georgia" panose="02040502050405020303" pitchFamily="18" charset="0"/>
              </a:rPr>
              <a:t>X в.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правители из династии </a:t>
            </a:r>
            <a:r>
              <a:rPr lang="ru-RU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Фатимидов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объявили о своей независимости и основали собственный халифат.</a:t>
            </a:r>
          </a:p>
          <a:p>
            <a:pPr marL="304800" indent="-304800">
              <a:spcAft>
                <a:spcPts val="900"/>
              </a:spcAft>
              <a:buClr>
                <a:srgbClr val="D9BE80"/>
              </a:buClr>
              <a:buSzPct val="75000"/>
              <a:buFont typeface="Wingdings" panose="05000000000000000000" pitchFamily="2" charset="2"/>
              <a:buChar char="u"/>
            </a:pPr>
            <a:r>
              <a:rPr lang="ru-RU" sz="2200" b="1" dirty="0">
                <a:solidFill>
                  <a:srgbClr val="D9BE80"/>
                </a:solidFill>
                <a:latin typeface="Georgia" panose="02040502050405020303" pitchFamily="18" charset="0"/>
              </a:rPr>
              <a:t>Позже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образовалось государство </a:t>
            </a:r>
            <a:r>
              <a:rPr lang="ru-RU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мамлюков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900"/>
              </a:spcAft>
              <a:buClr>
                <a:srgbClr val="D9BE80"/>
              </a:buClr>
              <a:buSzPct val="75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D9BE80"/>
                </a:solidFill>
                <a:latin typeface="Georgia" panose="02040502050405020303" pitchFamily="18" charset="0"/>
              </a:rPr>
              <a:t>IX в.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арабы совершили поход в глубь континента – столица </a:t>
            </a:r>
            <a:r>
              <a:rPr lang="ru-RU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Ганы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была разграблена, само государство вошло в состав </a:t>
            </a:r>
            <a:r>
              <a:rPr lang="ru-RU" sz="2000" b="1" dirty="0">
                <a:solidFill>
                  <a:srgbClr val="FFFFFF"/>
                </a:solidFill>
                <a:latin typeface="Calibri" panose="020F0502020204030204" pitchFamily="34" charset="0"/>
              </a:rPr>
              <a:t>империи Мали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900"/>
              </a:spcAft>
              <a:buClr>
                <a:srgbClr val="D9BE80"/>
              </a:buClr>
              <a:buSzPct val="75000"/>
              <a:buFont typeface="Wingdings" panose="05000000000000000000" pitchFamily="2" charset="2"/>
              <a:buChar char="u"/>
            </a:pPr>
            <a:r>
              <a:rPr lang="ru-RU" sz="2200" b="1" dirty="0">
                <a:solidFill>
                  <a:srgbClr val="D9BE80"/>
                </a:solidFill>
                <a:latin typeface="Georgia" panose="02040502050405020303" pitchFamily="18" charset="0"/>
              </a:rPr>
              <a:t>1240 г.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– создание империи Мали (разгромлена была в </a:t>
            </a:r>
            <a:r>
              <a:rPr lang="ru-RU" sz="2000" b="1" dirty="0">
                <a:solidFill>
                  <a:srgbClr val="D9BE80"/>
                </a:solidFill>
                <a:latin typeface="Georgia" panose="02040502050405020303" pitchFamily="18" charset="0"/>
              </a:rPr>
              <a:t>XV в.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7" name="Great Mosque of Kairouan" descr="Минарет Великой мечети Кайруана (Тунис), основана в 670 г., минарет — VIII–IX вв. Фото М. Бен Фреджа, 2018">
            <a:extLst>
              <a:ext uri="{FF2B5EF4-FFF2-40B4-BE49-F238E27FC236}">
                <a16:creationId xmlns:a16="http://schemas.microsoft.com/office/drawing/2014/main" id="{B5D0A10C-76E3-80E3-8336-48BC6F494C9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346200"/>
            <a:ext cx="1422400" cy="21844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9" name="Al-Azhar Mosque Cairo" descr="Двор мечети аль-Азхар в Каире, основана Фатимидами в 970–972 гг. (минареты — эпохи мамлюков). Фото Р. Ботева, 2019">
            <a:extLst>
              <a:ext uri="{FF2B5EF4-FFF2-40B4-BE49-F238E27FC236}">
                <a16:creationId xmlns:a16="http://schemas.microsoft.com/office/drawing/2014/main" id="{634CDCB1-594B-29DE-36C0-F364F9E4316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346200"/>
            <a:ext cx="1422400" cy="21844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11" name="Sultan Hassan Mosque Cairo" descr="Интерьер мечети-медресе султана Хасана в Каире, 1356–1363 гг., эпоха мамлюков. Фото Х. Х. Вахиди">
            <a:extLst>
              <a:ext uri="{FF2B5EF4-FFF2-40B4-BE49-F238E27FC236}">
                <a16:creationId xmlns:a16="http://schemas.microsoft.com/office/drawing/2014/main" id="{D08950F1-28D1-B844-D888-B9CDB5E87C1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683000"/>
            <a:ext cx="1422400" cy="21844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13" name="Djinguereber Mosque Timbuktu" descr="Мечеть Джингеребер в Тимбукту (Мали), построена при Мусе I около 1327 г., многократно перестраивалась. Фото О. Гавелки, 2020">
            <a:extLst>
              <a:ext uri="{FF2B5EF4-FFF2-40B4-BE49-F238E27FC236}">
                <a16:creationId xmlns:a16="http://schemas.microsoft.com/office/drawing/2014/main" id="{A32E8027-1195-3D42-095D-788B2B2D5EA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3683000"/>
            <a:ext cx="1422400" cy="21844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3079CD1-A989-11E6-2E3A-551BE3AA448D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7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EEA750B-402D-4E23-C383-6B87EBEED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F2A4D"/>
                </a:solidFill>
                <a:latin typeface="Georgia" panose="02040502050405020303" pitchFamily="18" charset="0"/>
              </a:rPr>
              <a:t>Ислам в странах Африки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6E7FE88D-1AE2-8325-6206-84D26E4961C9}"/>
              </a:ext>
            </a:extLst>
          </p:cNvPr>
          <p:cNvCxnSpPr/>
          <p:nvPr/>
        </p:nvCxnSpPr>
        <p:spPr>
          <a:xfrm>
            <a:off x="457200" y="869696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221DC026-CFE8-C103-F7C4-ABBC18960BAA}"/>
              </a:ext>
            </a:extLst>
          </p:cNvPr>
          <p:cNvSpPr/>
          <p:nvPr/>
        </p:nvSpPr>
        <p:spPr>
          <a:xfrm>
            <a:off x="1403350" y="825246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laeu 1630 - East Africa mat">
            <a:extLst>
              <a:ext uri="{FF2B5EF4-FFF2-40B4-BE49-F238E27FC236}">
                <a16:creationId xmlns:a16="http://schemas.microsoft.com/office/drawing/2014/main" id="{D64FF10A-14B2-87E6-94AA-44DF285807C0}"/>
              </a:ext>
            </a:extLst>
          </p:cNvPr>
          <p:cNvSpPr/>
          <p:nvPr/>
        </p:nvSpPr>
        <p:spPr>
          <a:xfrm>
            <a:off x="457200" y="1219200"/>
            <a:ext cx="3530600" cy="4521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03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Blaeu 1630 - East Africa" descr="В. Я. Блау. «Новое описание Африки», 1630 (деталь): восточное побережье — Магадошо (Могадишо), Занзибар, Мозамбик, Софала, земли Мономотапы">
            <a:extLst>
              <a:ext uri="{FF2B5EF4-FFF2-40B4-BE49-F238E27FC236}">
                <a16:creationId xmlns:a16="http://schemas.microsoft.com/office/drawing/2014/main" id="{FE4165E8-F162-5FB0-C5DD-F18C8CB24E6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1320800"/>
            <a:ext cx="3327400" cy="4318000"/>
          </a:xfrm>
          <a:prstGeom prst="rect">
            <a:avLst/>
          </a:prstGeom>
        </p:spPr>
      </p:pic>
      <p:sp>
        <p:nvSpPr>
          <p:cNvPr id="8" name="State tab">
            <a:extLst>
              <a:ext uri="{FF2B5EF4-FFF2-40B4-BE49-F238E27FC236}">
                <a16:creationId xmlns:a16="http://schemas.microsoft.com/office/drawing/2014/main" id="{F6BDC46E-8DEA-2748-0064-D8F6EAC897B8}"/>
              </a:ext>
            </a:extLst>
          </p:cNvPr>
          <p:cNvSpPr/>
          <p:nvPr/>
        </p:nvSpPr>
        <p:spPr>
          <a:xfrm>
            <a:off x="4241800" y="1270000"/>
            <a:ext cx="1397000" cy="508000"/>
          </a:xfrm>
          <a:prstGeom prst="roundRect">
            <a:avLst>
              <a:gd name="adj" fmla="val 20000"/>
            </a:avLst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ate Rectangle 8">
            <a:extLst>
              <a:ext uri="{FF2B5EF4-FFF2-40B4-BE49-F238E27FC236}">
                <a16:creationId xmlns:a16="http://schemas.microsoft.com/office/drawing/2014/main" id="{F8325C17-CF29-4F5A-D544-0CAEA8537814}"/>
              </a:ext>
            </a:extLst>
          </p:cNvPr>
          <p:cNvSpPr txBox="1"/>
          <p:nvPr/>
        </p:nvSpPr>
        <p:spPr>
          <a:xfrm>
            <a:off x="4241800" y="1270000"/>
            <a:ext cx="1397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b="1" dirty="0">
                <a:solidFill>
                  <a:srgbClr val="FFFFFF"/>
                </a:solidFill>
                <a:latin typeface="Georgia" panose="02040502050405020303" pitchFamily="18" charset="0"/>
              </a:rPr>
              <a:t>Занзибар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776E7F1E-4860-A27E-20DB-F22C6CF3BA87}"/>
              </a:ext>
            </a:extLst>
          </p:cNvPr>
          <p:cNvCxnSpPr/>
          <p:nvPr/>
        </p:nvCxnSpPr>
        <p:spPr>
          <a:xfrm>
            <a:off x="4940300" y="1803400"/>
            <a:ext cx="0" cy="3556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tate tab">
            <a:extLst>
              <a:ext uri="{FF2B5EF4-FFF2-40B4-BE49-F238E27FC236}">
                <a16:creationId xmlns:a16="http://schemas.microsoft.com/office/drawing/2014/main" id="{5D88DBD9-04FE-911A-95CF-70C1D4E21D08}"/>
              </a:ext>
            </a:extLst>
          </p:cNvPr>
          <p:cNvSpPr/>
          <p:nvPr/>
        </p:nvSpPr>
        <p:spPr>
          <a:xfrm>
            <a:off x="5765800" y="1270000"/>
            <a:ext cx="1397000" cy="508000"/>
          </a:xfrm>
          <a:prstGeom prst="roundRect">
            <a:avLst>
              <a:gd name="adj" fmla="val 20000"/>
            </a:avLst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ate Rectangle 26">
            <a:extLst>
              <a:ext uri="{FF2B5EF4-FFF2-40B4-BE49-F238E27FC236}">
                <a16:creationId xmlns:a16="http://schemas.microsoft.com/office/drawing/2014/main" id="{3C8E2D9E-BD95-B590-76C5-179C2FF4E5D0}"/>
              </a:ext>
            </a:extLst>
          </p:cNvPr>
          <p:cNvSpPr txBox="1"/>
          <p:nvPr/>
        </p:nvSpPr>
        <p:spPr>
          <a:xfrm>
            <a:off x="5765800" y="1270000"/>
            <a:ext cx="1397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b="1" dirty="0" err="1">
                <a:solidFill>
                  <a:srgbClr val="FFFFFF"/>
                </a:solidFill>
                <a:latin typeface="Georgia" panose="02040502050405020303" pitchFamily="18" charset="0"/>
              </a:rPr>
              <a:t>Мономотапа</a:t>
            </a:r>
            <a:endParaRPr lang="ru-RU" sz="1500" b="1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53C8563D-9043-5896-464E-A112A979D039}"/>
              </a:ext>
            </a:extLst>
          </p:cNvPr>
          <p:cNvCxnSpPr/>
          <p:nvPr/>
        </p:nvCxnSpPr>
        <p:spPr>
          <a:xfrm>
            <a:off x="6464300" y="1803400"/>
            <a:ext cx="0" cy="3556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ate tab">
            <a:extLst>
              <a:ext uri="{FF2B5EF4-FFF2-40B4-BE49-F238E27FC236}">
                <a16:creationId xmlns:a16="http://schemas.microsoft.com/office/drawing/2014/main" id="{539A1F07-988C-83FF-677C-330773F27CAE}"/>
              </a:ext>
            </a:extLst>
          </p:cNvPr>
          <p:cNvSpPr/>
          <p:nvPr/>
        </p:nvSpPr>
        <p:spPr>
          <a:xfrm>
            <a:off x="7289800" y="1270000"/>
            <a:ext cx="1397000" cy="508000"/>
          </a:xfrm>
          <a:prstGeom prst="roundRect">
            <a:avLst>
              <a:gd name="adj" fmla="val 20000"/>
            </a:avLst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ate Rectangle 24">
            <a:extLst>
              <a:ext uri="{FF2B5EF4-FFF2-40B4-BE49-F238E27FC236}">
                <a16:creationId xmlns:a16="http://schemas.microsoft.com/office/drawing/2014/main" id="{4854E566-8CED-5092-2FFD-5E6CACC02395}"/>
              </a:ext>
            </a:extLst>
          </p:cNvPr>
          <p:cNvSpPr txBox="1"/>
          <p:nvPr/>
        </p:nvSpPr>
        <p:spPr>
          <a:xfrm>
            <a:off x="7289800" y="1270000"/>
            <a:ext cx="1397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b="1" dirty="0">
                <a:solidFill>
                  <a:srgbClr val="FFFFFF"/>
                </a:solidFill>
                <a:latin typeface="Georgia" panose="02040502050405020303" pitchFamily="18" charset="0"/>
              </a:rPr>
              <a:t>Могадишо</a:t>
            </a:r>
          </a:p>
        </p:txBody>
      </p:sp>
      <p:cxnSp>
        <p:nvCxnSpPr>
          <p:cNvPr id="16" name="Arrow">
            <a:extLst>
              <a:ext uri="{FF2B5EF4-FFF2-40B4-BE49-F238E27FC236}">
                <a16:creationId xmlns:a16="http://schemas.microsoft.com/office/drawing/2014/main" id="{7C383ED2-9A8A-2E3F-D268-967540FD413D}"/>
              </a:ext>
            </a:extLst>
          </p:cNvPr>
          <p:cNvCxnSpPr/>
          <p:nvPr/>
        </p:nvCxnSpPr>
        <p:spPr>
          <a:xfrm>
            <a:off x="7988300" y="1803400"/>
            <a:ext cx="0" cy="3556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alth card">
            <a:extLst>
              <a:ext uri="{FF2B5EF4-FFF2-40B4-BE49-F238E27FC236}">
                <a16:creationId xmlns:a16="http://schemas.microsoft.com/office/drawing/2014/main" id="{75FA87E8-9F44-A8D9-B3B5-5D4201450CEC}"/>
              </a:ext>
            </a:extLst>
          </p:cNvPr>
          <p:cNvSpPr/>
          <p:nvPr/>
        </p:nvSpPr>
        <p:spPr>
          <a:xfrm>
            <a:off x="4241800" y="2184400"/>
            <a:ext cx="4445000" cy="1422400"/>
          </a:xfrm>
          <a:prstGeom prst="roundRect">
            <a:avLst>
              <a:gd name="adj" fmla="val 10000"/>
            </a:avLst>
          </a:prstGeom>
          <a:solidFill>
            <a:srgbClr val="F3E1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Wealth bar">
            <a:extLst>
              <a:ext uri="{FF2B5EF4-FFF2-40B4-BE49-F238E27FC236}">
                <a16:creationId xmlns:a16="http://schemas.microsoft.com/office/drawing/2014/main" id="{AC9AFD01-44D7-BC09-F3CE-49B428A2B1FB}"/>
              </a:ext>
            </a:extLst>
          </p:cNvPr>
          <p:cNvSpPr/>
          <p:nvPr/>
        </p:nvSpPr>
        <p:spPr>
          <a:xfrm>
            <a:off x="4254500" y="2286000"/>
            <a:ext cx="50800" cy="1219200"/>
          </a:xfrm>
          <a:prstGeom prst="rect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Wealth">
            <a:extLst>
              <a:ext uri="{FF2B5EF4-FFF2-40B4-BE49-F238E27FC236}">
                <a16:creationId xmlns:a16="http://schemas.microsoft.com/office/drawing/2014/main" id="{EEFBF66B-7343-F63D-0A61-423356B9E54F}"/>
              </a:ext>
            </a:extLst>
          </p:cNvPr>
          <p:cNvSpPr txBox="1"/>
          <p:nvPr/>
        </p:nvSpPr>
        <p:spPr>
          <a:xfrm>
            <a:off x="4419600" y="2235200"/>
            <a:ext cx="41402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Богатство стран позволяло правителям строить </a:t>
            </a:r>
            <a:r>
              <a:rPr lang="ru-RU" sz="2100" b="1" dirty="0">
                <a:solidFill>
                  <a:srgbClr val="AE512A"/>
                </a:solidFill>
                <a:latin typeface="Calibri" panose="020F0502020204030204" pitchFamily="34" charset="0"/>
              </a:rPr>
              <a:t>дворцы, храмы, каменные рынки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и </a:t>
            </a:r>
            <a:r>
              <a:rPr lang="ru-RU" sz="2100" b="1" dirty="0">
                <a:solidFill>
                  <a:srgbClr val="AE512A"/>
                </a:solidFill>
                <a:latin typeface="Calibri" panose="020F0502020204030204" pitchFamily="34" charset="0"/>
              </a:rPr>
              <a:t>ирригационные сооружения</a:t>
            </a:r>
          </a:p>
        </p:txBody>
      </p:sp>
      <p:cxnSp>
        <p:nvCxnSpPr>
          <p:cNvPr id="20" name="Arrow">
            <a:extLst>
              <a:ext uri="{FF2B5EF4-FFF2-40B4-BE49-F238E27FC236}">
                <a16:creationId xmlns:a16="http://schemas.microsoft.com/office/drawing/2014/main" id="{2C9C6626-73DA-31A1-B0BB-CEB58602C164}"/>
              </a:ext>
            </a:extLst>
          </p:cNvPr>
          <p:cNvCxnSpPr/>
          <p:nvPr/>
        </p:nvCxnSpPr>
        <p:spPr>
          <a:xfrm>
            <a:off x="6464300" y="3632200"/>
            <a:ext cx="0" cy="2794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risis card">
            <a:extLst>
              <a:ext uri="{FF2B5EF4-FFF2-40B4-BE49-F238E27FC236}">
                <a16:creationId xmlns:a16="http://schemas.microsoft.com/office/drawing/2014/main" id="{3CB9868D-C470-CB78-1014-450C41B71660}"/>
              </a:ext>
            </a:extLst>
          </p:cNvPr>
          <p:cNvSpPr/>
          <p:nvPr/>
        </p:nvSpPr>
        <p:spPr>
          <a:xfrm>
            <a:off x="4241800" y="3937000"/>
            <a:ext cx="4445000" cy="1016000"/>
          </a:xfrm>
          <a:prstGeom prst="roundRect">
            <a:avLst>
              <a:gd name="adj" fmla="val 10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risis bar">
            <a:extLst>
              <a:ext uri="{FF2B5EF4-FFF2-40B4-BE49-F238E27FC236}">
                <a16:creationId xmlns:a16="http://schemas.microsoft.com/office/drawing/2014/main" id="{341C6096-9B31-9FA8-9062-E1313F4403BB}"/>
              </a:ext>
            </a:extLst>
          </p:cNvPr>
          <p:cNvSpPr/>
          <p:nvPr/>
        </p:nvSpPr>
        <p:spPr>
          <a:xfrm>
            <a:off x="4254500" y="4038600"/>
            <a:ext cx="50800" cy="812800"/>
          </a:xfrm>
          <a:prstGeom prst="rect">
            <a:avLst/>
          </a:prstGeom>
          <a:solidFill>
            <a:srgbClr val="A88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Crisis">
            <a:extLst>
              <a:ext uri="{FF2B5EF4-FFF2-40B4-BE49-F238E27FC236}">
                <a16:creationId xmlns:a16="http://schemas.microsoft.com/office/drawing/2014/main" id="{E6E4C18A-CB07-D7D9-267B-685275BBF489}"/>
              </a:ext>
            </a:extLst>
          </p:cNvPr>
          <p:cNvSpPr txBox="1"/>
          <p:nvPr/>
        </p:nvSpPr>
        <p:spPr>
          <a:xfrm>
            <a:off x="4419600" y="3987800"/>
            <a:ext cx="4140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Постепенно </a:t>
            </a:r>
            <a:r>
              <a:rPr lang="ru-RU" sz="2100" b="1" dirty="0">
                <a:solidFill>
                  <a:srgbClr val="A8803A"/>
                </a:solidFill>
                <a:latin typeface="Calibri" panose="020F0502020204030204" pitchFamily="34" charset="0"/>
              </a:rPr>
              <a:t>запас золота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и других товаров иссякал, наступал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кризис</a:t>
            </a:r>
          </a:p>
        </p:txBody>
      </p:sp>
      <p:cxnSp>
        <p:nvCxnSpPr>
          <p:cNvPr id="24" name="Arrow">
            <a:extLst>
              <a:ext uri="{FF2B5EF4-FFF2-40B4-BE49-F238E27FC236}">
                <a16:creationId xmlns:a16="http://schemas.microsoft.com/office/drawing/2014/main" id="{7624A669-BA2A-EDF9-ABFB-05F54D29F84E}"/>
              </a:ext>
            </a:extLst>
          </p:cNvPr>
          <p:cNvCxnSpPr/>
          <p:nvPr/>
        </p:nvCxnSpPr>
        <p:spPr>
          <a:xfrm>
            <a:off x="6464300" y="4978400"/>
            <a:ext cx="0" cy="254000"/>
          </a:xfrm>
          <a:prstGeom prst="line">
            <a:avLst/>
          </a:prstGeom>
          <a:ln w="22225">
            <a:solidFill>
              <a:srgbClr val="A880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Neighbours card">
            <a:extLst>
              <a:ext uri="{FF2B5EF4-FFF2-40B4-BE49-F238E27FC236}">
                <a16:creationId xmlns:a16="http://schemas.microsoft.com/office/drawing/2014/main" id="{6000AB25-61FE-9C18-0E2D-108CC94B84C9}"/>
              </a:ext>
            </a:extLst>
          </p:cNvPr>
          <p:cNvSpPr/>
          <p:nvPr/>
        </p:nvSpPr>
        <p:spPr>
          <a:xfrm>
            <a:off x="4241800" y="5257800"/>
            <a:ext cx="4445000" cy="787400"/>
          </a:xfrm>
          <a:prstGeom prst="roundRect">
            <a:avLst>
              <a:gd name="adj" fmla="val 10000"/>
            </a:avLst>
          </a:prstGeom>
          <a:solidFill>
            <a:srgbClr val="E3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Neighbours bar">
            <a:extLst>
              <a:ext uri="{FF2B5EF4-FFF2-40B4-BE49-F238E27FC236}">
                <a16:creationId xmlns:a16="http://schemas.microsoft.com/office/drawing/2014/main" id="{9F6D6D3D-9B2E-982C-DE53-F0D14728C3E5}"/>
              </a:ext>
            </a:extLst>
          </p:cNvPr>
          <p:cNvSpPr/>
          <p:nvPr/>
        </p:nvSpPr>
        <p:spPr>
          <a:xfrm>
            <a:off x="4254500" y="5359400"/>
            <a:ext cx="50800" cy="584200"/>
          </a:xfrm>
          <a:prstGeom prst="rect">
            <a:avLst/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Neighbours">
            <a:extLst>
              <a:ext uri="{FF2B5EF4-FFF2-40B4-BE49-F238E27FC236}">
                <a16:creationId xmlns:a16="http://schemas.microsoft.com/office/drawing/2014/main" id="{41753B00-129F-FD04-A050-FC55AD946C8F}"/>
              </a:ext>
            </a:extLst>
          </p:cNvPr>
          <p:cNvSpPr txBox="1"/>
          <p:nvPr/>
        </p:nvSpPr>
        <p:spPr>
          <a:xfrm>
            <a:off x="4419600" y="5308600"/>
            <a:ext cx="4140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Государство завоевывали </a:t>
            </a:r>
            <a:r>
              <a:rPr lang="ru-RU" sz="2100" b="1" dirty="0">
                <a:solidFill>
                  <a:srgbClr val="1F2A4D"/>
                </a:solidFill>
                <a:latin typeface="Calibri" panose="020F0502020204030204" pitchFamily="34" charset="0"/>
              </a:rPr>
              <a:t>воинственные соседи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5E290635-416B-7BDC-FDBC-7C59D30694FE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666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2FF8C3D-8F3F-DE18-57EA-61251F14C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F2A4D"/>
                </a:solidFill>
                <a:latin typeface="Georgia" panose="02040502050405020303" pitchFamily="18" charset="0"/>
              </a:rPr>
              <a:t>Культура народов Африки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0D89EC5-0D77-FB53-AB35-F8005F74BE6C}"/>
              </a:ext>
            </a:extLst>
          </p:cNvPr>
          <p:cNvCxnSpPr/>
          <p:nvPr/>
        </p:nvCxnSpPr>
        <p:spPr>
          <a:xfrm>
            <a:off x="457200" y="927608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2D7D211D-3DDB-9D88-BC88-CFBF24DA8CB2}"/>
              </a:ext>
            </a:extLst>
          </p:cNvPr>
          <p:cNvSpPr/>
          <p:nvPr/>
        </p:nvSpPr>
        <p:spPr>
          <a:xfrm>
            <a:off x="1403350" y="883158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 2">
            <a:extLst>
              <a:ext uri="{FF2B5EF4-FFF2-40B4-BE49-F238E27FC236}">
                <a16:creationId xmlns:a16="http://schemas.microsoft.com/office/drawing/2014/main" id="{1FB436D2-6163-A392-C013-E8285F06670A}"/>
              </a:ext>
            </a:extLst>
          </p:cNvPr>
          <p:cNvSpPr txBox="1"/>
          <p:nvPr/>
        </p:nvSpPr>
        <p:spPr>
          <a:xfrm>
            <a:off x="457200" y="1080008"/>
            <a:ext cx="8229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i="1" dirty="0">
                <a:solidFill>
                  <a:srgbClr val="7A1E2C"/>
                </a:solidFill>
                <a:latin typeface="Georgia" panose="02040502050405020303" pitchFamily="18" charset="0"/>
              </a:rPr>
              <a:t>Задание 2.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Заполни таблицу ниже на основе материала учебника.</a:t>
            </a:r>
          </a:p>
        </p:txBody>
      </p:sp>
      <p:graphicFrame>
        <p:nvGraphicFramePr>
          <p:cNvPr id="6" name="Table Table 4">
            <a:extLst>
              <a:ext uri="{FF2B5EF4-FFF2-40B4-BE49-F238E27FC236}">
                <a16:creationId xmlns:a16="http://schemas.microsoft.com/office/drawing/2014/main" id="{0DF281FC-E75F-EDE5-7A12-54D946505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614545"/>
              </p:ext>
            </p:extLst>
          </p:nvPr>
        </p:nvGraphicFramePr>
        <p:xfrm>
          <a:off x="457200" y="1552448"/>
          <a:ext cx="8229600" cy="2032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333690673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79885510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2748292831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Область культуры и религии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Северная и северо-восточная часть Африки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8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Центральная и Южная Африка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B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668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5605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31941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589712"/>
                  </a:ext>
                </a:extLst>
              </a:tr>
            </a:tbl>
          </a:graphicData>
        </a:graphic>
      </p:graphicFrame>
      <p:sp>
        <p:nvSpPr>
          <p:cNvPr id="7" name="Ortelius 1570 - Africa mat">
            <a:extLst>
              <a:ext uri="{FF2B5EF4-FFF2-40B4-BE49-F238E27FC236}">
                <a16:creationId xmlns:a16="http://schemas.microsoft.com/office/drawing/2014/main" id="{70C47A3E-DC0F-3119-1879-59C5C9C76361}"/>
              </a:ext>
            </a:extLst>
          </p:cNvPr>
          <p:cNvSpPr/>
          <p:nvPr/>
        </p:nvSpPr>
        <p:spPr>
          <a:xfrm>
            <a:off x="457200" y="3762248"/>
            <a:ext cx="3124200" cy="2362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03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Ortelius 1570 - Africa" descr="А. Ортелий. «Новая карта Африки» (Africae tabula nova), Антверпен, 1570. Раскрашенная гравюра. Библиотеки Техасского университета в Арлингтоне">
            <a:extLst>
              <a:ext uri="{FF2B5EF4-FFF2-40B4-BE49-F238E27FC236}">
                <a16:creationId xmlns:a16="http://schemas.microsoft.com/office/drawing/2014/main" id="{86F255FA-0110-DCBC-D04B-AF622CABA55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3863848"/>
            <a:ext cx="2921000" cy="2159000"/>
          </a:xfrm>
          <a:prstGeom prst="rect">
            <a:avLst/>
          </a:prstGeom>
        </p:spPr>
      </p:pic>
      <p:sp>
        <p:nvSpPr>
          <p:cNvPr id="10" name="Question card">
            <a:extLst>
              <a:ext uri="{FF2B5EF4-FFF2-40B4-BE49-F238E27FC236}">
                <a16:creationId xmlns:a16="http://schemas.microsoft.com/office/drawing/2014/main" id="{C28731B9-3B29-C3F8-A1D7-AD423FC46B57}"/>
              </a:ext>
            </a:extLst>
          </p:cNvPr>
          <p:cNvSpPr/>
          <p:nvPr/>
        </p:nvSpPr>
        <p:spPr>
          <a:xfrm>
            <a:off x="3810000" y="3965448"/>
            <a:ext cx="4876800" cy="1955800"/>
          </a:xfrm>
          <a:prstGeom prst="roundRect">
            <a:avLst>
              <a:gd name="adj" fmla="val 8000"/>
            </a:avLst>
          </a:prstGeom>
          <a:solidFill>
            <a:srgbClr val="FBF7EE"/>
          </a:solidFill>
          <a:ln w="9525">
            <a:solidFill>
              <a:srgbClr val="DCCD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Question bar">
            <a:extLst>
              <a:ext uri="{FF2B5EF4-FFF2-40B4-BE49-F238E27FC236}">
                <a16:creationId xmlns:a16="http://schemas.microsoft.com/office/drawing/2014/main" id="{DD8766F6-5619-5943-8FB7-041ACCAB07AF}"/>
              </a:ext>
            </a:extLst>
          </p:cNvPr>
          <p:cNvSpPr/>
          <p:nvPr/>
        </p:nvSpPr>
        <p:spPr>
          <a:xfrm>
            <a:off x="3822700" y="4143248"/>
            <a:ext cx="50800" cy="16002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Question">
            <a:extLst>
              <a:ext uri="{FF2B5EF4-FFF2-40B4-BE49-F238E27FC236}">
                <a16:creationId xmlns:a16="http://schemas.microsoft.com/office/drawing/2014/main" id="{C51B8A48-8F35-7842-11B0-0433DDA19010}"/>
              </a:ext>
            </a:extLst>
          </p:cNvPr>
          <p:cNvSpPr txBox="1"/>
          <p:nvPr/>
        </p:nvSpPr>
        <p:spPr>
          <a:xfrm>
            <a:off x="4089400" y="3965448"/>
            <a:ext cx="4394200" cy="195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b="1" dirty="0">
                <a:solidFill>
                  <a:srgbClr val="7A1E2C"/>
                </a:solidFill>
                <a:latin typeface="Georgia" panose="02040502050405020303" pitchFamily="18" charset="0"/>
              </a:rPr>
              <a:t>Вопрос:</a:t>
            </a:r>
            <a:r>
              <a:rPr lang="ru-RU" sz="2300" dirty="0">
                <a:solidFill>
                  <a:srgbClr val="2B2A2C"/>
                </a:solidFill>
                <a:latin typeface="Calibri" panose="020F0502020204030204" pitchFamily="34" charset="0"/>
              </a:rPr>
              <a:t> Как религия повлияла на развитие культуры в разных частях Африки?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4A21D37D-05A4-FA9D-6965-C4C319B47EDB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0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B8BE85A-2673-87E9-F8EA-B4044DE8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F2A4D"/>
                </a:solidFill>
                <a:latin typeface="Georgia" panose="02040502050405020303" pitchFamily="18" charset="0"/>
              </a:rPr>
              <a:t>Культура народов Африки</a:t>
            </a:r>
          </a:p>
        </p:txBody>
      </p:sp>
      <p:sp>
        <p:nvSpPr>
          <p:cNvPr id="3" name="Check yourself">
            <a:extLst>
              <a:ext uri="{FF2B5EF4-FFF2-40B4-BE49-F238E27FC236}">
                <a16:creationId xmlns:a16="http://schemas.microsoft.com/office/drawing/2014/main" id="{08FE1B1B-0510-168F-EC9E-B43A0D6C57BE}"/>
              </a:ext>
            </a:extLst>
          </p:cNvPr>
          <p:cNvSpPr txBox="1"/>
          <p:nvPr/>
        </p:nvSpPr>
        <p:spPr>
          <a:xfrm>
            <a:off x="457200" y="847852"/>
            <a:ext cx="63500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i="1" dirty="0">
                <a:solidFill>
                  <a:srgbClr val="7A1E2C"/>
                </a:solidFill>
                <a:latin typeface="Georgia" panose="02040502050405020303" pitchFamily="18" charset="0"/>
              </a:rPr>
              <a:t>Задание 2.</a:t>
            </a:r>
            <a:r>
              <a:rPr lang="ru-RU" sz="2100" i="1" dirty="0">
                <a:solidFill>
                  <a:srgbClr val="7A1E2C"/>
                </a:solidFill>
                <a:latin typeface="Georgia" panose="02040502050405020303" pitchFamily="18" charset="0"/>
              </a:rPr>
              <a:t> Проверь себя</a:t>
            </a:r>
          </a:p>
        </p:txBody>
      </p:sp>
      <p:graphicFrame>
        <p:nvGraphicFramePr>
          <p:cNvPr id="4" name="Table Table 4">
            <a:extLst>
              <a:ext uri="{FF2B5EF4-FFF2-40B4-BE49-F238E27FC236}">
                <a16:creationId xmlns:a16="http://schemas.microsoft.com/office/drawing/2014/main" id="{A19AB584-0063-890A-4283-1FB9BB232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544290"/>
              </p:ext>
            </p:extLst>
          </p:nvPr>
        </p:nvGraphicFramePr>
        <p:xfrm>
          <a:off x="457200" y="1422400"/>
          <a:ext cx="6477000" cy="4064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03400">
                  <a:extLst>
                    <a:ext uri="{9D8B030D-6E8A-4147-A177-3AD203B41FA5}">
                      <a16:colId xmlns:a16="http://schemas.microsoft.com/office/drawing/2014/main" val="376417909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02012646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43691025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Область культуры и религии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Северная и северо-восточная часть Африки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8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Центральная и Южная Африка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B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5471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Религия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Христианство, ислам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Язычество, почитали силы природы и духов предков. Представления об историческом сливались с мифами и легендами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87803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Ремесла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Традиционные для христианства и ислама ремесла и искусства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Резьба по дереву (ритуальные африканские маски – символ предков, мифических героев, животных и духов), литье из металлических сплавов (народы Судана)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14192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Художественная культура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Простота и изящество, религиозные и бытовые сюжеты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015240"/>
                  </a:ext>
                </a:extLst>
              </a:tr>
            </a:tbl>
          </a:graphicData>
        </a:graphic>
      </p:graphicFrame>
      <p:sp>
        <p:nvSpPr>
          <p:cNvPr id="5" name="Showcase">
            <a:extLst>
              <a:ext uri="{FF2B5EF4-FFF2-40B4-BE49-F238E27FC236}">
                <a16:creationId xmlns:a16="http://schemas.microsoft.com/office/drawing/2014/main" id="{C43AE1C8-090D-9823-62D7-A5B053FFEF3C}"/>
              </a:ext>
            </a:extLst>
          </p:cNvPr>
          <p:cNvSpPr/>
          <p:nvPr/>
        </p:nvSpPr>
        <p:spPr>
          <a:xfrm>
            <a:off x="7137400" y="1422400"/>
            <a:ext cx="1549400" cy="4876800"/>
          </a:xfrm>
          <a:prstGeom prst="roundRect">
            <a:avLst>
              <a:gd name="adj" fmla="val 5000"/>
            </a:avLst>
          </a:prstGeom>
          <a:solidFill>
            <a:srgbClr val="1F2A4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Ife head - British Museum" descr="Голова правителя (они), латунь, Ифе (Западная Африка), XIV — начало XV в. Британский музей">
            <a:extLst>
              <a:ext uri="{FF2B5EF4-FFF2-40B4-BE49-F238E27FC236}">
                <a16:creationId xmlns:a16="http://schemas.microsoft.com/office/drawing/2014/main" id="{A2289BA8-0ADD-1741-6861-DA488E86F6E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1549400"/>
            <a:ext cx="1371600" cy="19050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9" name="Igbo-Ukwu bronze vessel" descr="Бронзовый сосуд в форме раковины, Игбо-Укву (Западная Африка), IX в. Национальный музей, Лагос">
            <a:extLst>
              <a:ext uri="{FF2B5EF4-FFF2-40B4-BE49-F238E27FC236}">
                <a16:creationId xmlns:a16="http://schemas.microsoft.com/office/drawing/2014/main" id="{F9E3E99E-2463-D83D-5C92-03A4A9EE862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3606800"/>
            <a:ext cx="1371600" cy="8128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11" name="Coptic textile - Sabina shawl" descr="Коптская ткань «Шаль Сабины», Египет, VI в. Лувр">
            <a:extLst>
              <a:ext uri="{FF2B5EF4-FFF2-40B4-BE49-F238E27FC236}">
                <a16:creationId xmlns:a16="http://schemas.microsoft.com/office/drawing/2014/main" id="{734F85DA-DBA8-E53D-0987-9EBF5A6463D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4572000"/>
            <a:ext cx="1371600" cy="13716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E51704D9-B559-180D-44C7-47D55D3BD144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07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72AFF7-2772-1BD9-19A2-5E4F3183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0200"/>
            <a:ext cx="8229600" cy="63500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F2A4D"/>
                </a:solidFill>
                <a:latin typeface="Georgia" panose="02040502050405020303" pitchFamily="18" charset="0"/>
              </a:rPr>
              <a:t>Рефлексия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97B1CDCF-5DA1-BE3E-C809-B00CEC575F10}"/>
              </a:ext>
            </a:extLst>
          </p:cNvPr>
          <p:cNvCxnSpPr/>
          <p:nvPr/>
        </p:nvCxnSpPr>
        <p:spPr>
          <a:xfrm>
            <a:off x="3175000" y="1117600"/>
            <a:ext cx="12827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85FCE021-608F-4DCF-148E-3994DFD06C6B}"/>
              </a:ext>
            </a:extLst>
          </p:cNvPr>
          <p:cNvCxnSpPr/>
          <p:nvPr/>
        </p:nvCxnSpPr>
        <p:spPr>
          <a:xfrm>
            <a:off x="4686300" y="1117600"/>
            <a:ext cx="12827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Ромб 4">
            <a:extLst>
              <a:ext uri="{FF2B5EF4-FFF2-40B4-BE49-F238E27FC236}">
                <a16:creationId xmlns:a16="http://schemas.microsoft.com/office/drawing/2014/main" id="{5BCD2A9C-9C1B-4222-2CB9-6D4E31C4AF7C}"/>
              </a:ext>
            </a:extLst>
          </p:cNvPr>
          <p:cNvSpPr/>
          <p:nvPr/>
        </p:nvSpPr>
        <p:spPr>
          <a:xfrm>
            <a:off x="4527550" y="1073150"/>
            <a:ext cx="88900" cy="88900"/>
          </a:xfrm>
          <a:prstGeom prst="diamond">
            <a:avLst/>
          </a:prstGeom>
          <a:solidFill>
            <a:srgbClr val="AE51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Table Объект 5">
            <a:extLst>
              <a:ext uri="{FF2B5EF4-FFF2-40B4-BE49-F238E27FC236}">
                <a16:creationId xmlns:a16="http://schemas.microsoft.com/office/drawing/2014/main" id="{75DEE2B4-3C22-3883-D895-46E2E38A3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096607"/>
              </p:ext>
            </p:extLst>
          </p:nvPr>
        </p:nvGraphicFramePr>
        <p:xfrm>
          <a:off x="762000" y="1524000"/>
          <a:ext cx="7620000" cy="4267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4023748901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762427016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4260580088"/>
                    </a:ext>
                  </a:extLst>
                </a:gridCol>
              </a:tblGrid>
              <a:tr h="1905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0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238109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информация, которая пригодится в дальнейшем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все обдумано, переработаю информацию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1F2A4D"/>
                          </a:solidFill>
                          <a:latin typeface="Calibri" panose="020F0502020204030204" pitchFamily="34" charset="0"/>
                        </a:rPr>
                        <a:t>выброшу, это мне не нужно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811252"/>
                  </a:ext>
                </a:extLst>
              </a:tr>
              <a:tr h="965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1F2A4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B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507239"/>
                  </a:ext>
                </a:extLst>
              </a:tr>
            </a:tbl>
          </a:graphicData>
        </a:graphic>
      </p:graphicFrame>
      <p:sp>
        <p:nvSpPr>
          <p:cNvPr id="7" name="Icon disc 1">
            <a:extLst>
              <a:ext uri="{FF2B5EF4-FFF2-40B4-BE49-F238E27FC236}">
                <a16:creationId xmlns:a16="http://schemas.microsoft.com/office/drawing/2014/main" id="{787F7D7F-94D9-F162-FB8D-DA9FD768EF82}"/>
              </a:ext>
            </a:extLst>
          </p:cNvPr>
          <p:cNvSpPr/>
          <p:nvPr/>
        </p:nvSpPr>
        <p:spPr>
          <a:xfrm>
            <a:off x="1346200" y="1790700"/>
            <a:ext cx="1371600" cy="1371600"/>
          </a:xfrm>
          <a:prstGeom prst="ellipse">
            <a:avLst/>
          </a:prstGeom>
          <a:solidFill>
            <a:srgbClr val="F2E7CF"/>
          </a:solidFill>
          <a:ln w="9525">
            <a:solidFill>
              <a:srgbClr val="A88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con disc 2">
            <a:extLst>
              <a:ext uri="{FF2B5EF4-FFF2-40B4-BE49-F238E27FC236}">
                <a16:creationId xmlns:a16="http://schemas.microsoft.com/office/drawing/2014/main" id="{1C92A0EC-48A8-0328-A662-455B30FCBA04}"/>
              </a:ext>
            </a:extLst>
          </p:cNvPr>
          <p:cNvSpPr/>
          <p:nvPr/>
        </p:nvSpPr>
        <p:spPr>
          <a:xfrm>
            <a:off x="3886200" y="1790700"/>
            <a:ext cx="1371600" cy="1371600"/>
          </a:xfrm>
          <a:prstGeom prst="ellipse">
            <a:avLst/>
          </a:prstGeom>
          <a:solidFill>
            <a:srgbClr val="DDEADF"/>
          </a:solidFill>
          <a:ln w="9525">
            <a:solidFill>
              <a:srgbClr val="A88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Icon disc 3">
            <a:extLst>
              <a:ext uri="{FF2B5EF4-FFF2-40B4-BE49-F238E27FC236}">
                <a16:creationId xmlns:a16="http://schemas.microsoft.com/office/drawing/2014/main" id="{4842548F-8760-2AF8-FAD0-FA472A334C5B}"/>
              </a:ext>
            </a:extLst>
          </p:cNvPr>
          <p:cNvSpPr/>
          <p:nvPr/>
        </p:nvSpPr>
        <p:spPr>
          <a:xfrm>
            <a:off x="6426200" y="1790700"/>
            <a:ext cx="1371600" cy="1371600"/>
          </a:xfrm>
          <a:prstGeom prst="ellipse">
            <a:avLst/>
          </a:prstGeom>
          <a:solidFill>
            <a:srgbClr val="F3E1D4"/>
          </a:solidFill>
          <a:ln w="9525">
            <a:solidFill>
              <a:srgbClr val="A88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Icon suitcase">
            <a:extLst>
              <a:ext uri="{FF2B5EF4-FFF2-40B4-BE49-F238E27FC236}">
                <a16:creationId xmlns:a16="http://schemas.microsoft.com/office/drawing/2014/main" id="{E0EC1B2A-89F5-6525-D608-6049E3816AC0}"/>
              </a:ext>
            </a:extLst>
          </p:cNvPr>
          <p:cNvGrpSpPr/>
          <p:nvPr/>
        </p:nvGrpSpPr>
        <p:grpSpPr>
          <a:xfrm>
            <a:off x="1600200" y="2120900"/>
            <a:ext cx="863600" cy="838200"/>
            <a:chOff x="1600200" y="2120900"/>
            <a:chExt cx="863600" cy="838200"/>
          </a:xfrm>
        </p:grpSpPr>
        <p:sp>
          <p:nvSpPr>
            <p:cNvPr id="10" name="Suitcase handle">
              <a:extLst>
                <a:ext uri="{FF2B5EF4-FFF2-40B4-BE49-F238E27FC236}">
                  <a16:creationId xmlns:a16="http://schemas.microsoft.com/office/drawing/2014/main" id="{9B942A26-134B-EBFC-1B19-782BC20D734E}"/>
                </a:ext>
              </a:extLst>
            </p:cNvPr>
            <p:cNvSpPr/>
            <p:nvPr/>
          </p:nvSpPr>
          <p:spPr>
            <a:xfrm>
              <a:off x="1866900" y="2120900"/>
              <a:ext cx="330200" cy="228600"/>
            </a:xfrm>
            <a:prstGeom prst="roundRect">
              <a:avLst/>
            </a:prstGeom>
            <a:noFill/>
            <a:ln w="28575" cap="flat" cmpd="sng" algn="ctr">
              <a:solidFill>
                <a:srgbClr val="1F2A4D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Suitcase body">
              <a:extLst>
                <a:ext uri="{FF2B5EF4-FFF2-40B4-BE49-F238E27FC236}">
                  <a16:creationId xmlns:a16="http://schemas.microsoft.com/office/drawing/2014/main" id="{1AC5AFEA-A695-76F6-1A94-0FF35B2E25EC}"/>
                </a:ext>
              </a:extLst>
            </p:cNvPr>
            <p:cNvSpPr/>
            <p:nvPr/>
          </p:nvSpPr>
          <p:spPr>
            <a:xfrm>
              <a:off x="1600200" y="2298700"/>
              <a:ext cx="863600" cy="584200"/>
            </a:xfrm>
            <a:prstGeom prst="roundRect">
              <a:avLst/>
            </a:prstGeom>
            <a:solidFill>
              <a:srgbClr val="FBF7EE"/>
            </a:solidFill>
            <a:ln w="285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49BCA6F0-2420-E364-4309-F547B0EED5B6}"/>
                </a:ext>
              </a:extLst>
            </p:cNvPr>
            <p:cNvCxnSpPr/>
            <p:nvPr/>
          </p:nvCxnSpPr>
          <p:spPr>
            <a:xfrm>
              <a:off x="1600200" y="2552700"/>
              <a:ext cx="863600" cy="0"/>
            </a:xfrm>
            <a:prstGeom prst="line">
              <a:avLst/>
            </a:prstGeom>
            <a:ln w="2540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Suitcase clasp">
              <a:extLst>
                <a:ext uri="{FF2B5EF4-FFF2-40B4-BE49-F238E27FC236}">
                  <a16:creationId xmlns:a16="http://schemas.microsoft.com/office/drawing/2014/main" id="{4786C30A-A071-E804-8229-074D1D9A97CC}"/>
                </a:ext>
              </a:extLst>
            </p:cNvPr>
            <p:cNvSpPr/>
            <p:nvPr/>
          </p:nvSpPr>
          <p:spPr>
            <a:xfrm>
              <a:off x="1955800" y="2489200"/>
              <a:ext cx="152400" cy="127000"/>
            </a:xfrm>
            <a:prstGeom prst="rect">
              <a:avLst/>
            </a:prstGeom>
            <a:solidFill>
              <a:srgbClr val="A8803A"/>
            </a:solidFill>
            <a:ln w="158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02E6FC2-327E-DFFD-5F21-20B343FB8AD7}"/>
                </a:ext>
              </a:extLst>
            </p:cNvPr>
            <p:cNvSpPr/>
            <p:nvPr/>
          </p:nvSpPr>
          <p:spPr>
            <a:xfrm>
              <a:off x="1701800" y="2882900"/>
              <a:ext cx="114300" cy="76200"/>
            </a:xfrm>
            <a:prstGeom prst="ellipse">
              <a:avLst/>
            </a:prstGeom>
            <a:solidFill>
              <a:srgbClr val="1F2A4D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566423F-F5B2-53E0-DF7B-50BF6E77B441}"/>
                </a:ext>
              </a:extLst>
            </p:cNvPr>
            <p:cNvSpPr/>
            <p:nvPr/>
          </p:nvSpPr>
          <p:spPr>
            <a:xfrm>
              <a:off x="2247900" y="2882900"/>
              <a:ext cx="114300" cy="76200"/>
            </a:xfrm>
            <a:prstGeom prst="ellipse">
              <a:avLst/>
            </a:prstGeom>
            <a:solidFill>
              <a:srgbClr val="1F2A4D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Icon meat grinder">
            <a:extLst>
              <a:ext uri="{FF2B5EF4-FFF2-40B4-BE49-F238E27FC236}">
                <a16:creationId xmlns:a16="http://schemas.microsoft.com/office/drawing/2014/main" id="{178546A5-8D9D-47AE-78FB-D031A632CE7D}"/>
              </a:ext>
            </a:extLst>
          </p:cNvPr>
          <p:cNvGrpSpPr/>
          <p:nvPr/>
        </p:nvGrpSpPr>
        <p:grpSpPr>
          <a:xfrm>
            <a:off x="4241800" y="1993900"/>
            <a:ext cx="863600" cy="952500"/>
            <a:chOff x="4241800" y="1993900"/>
            <a:chExt cx="863600" cy="952500"/>
          </a:xfrm>
        </p:grpSpPr>
        <p:sp>
          <p:nvSpPr>
            <p:cNvPr id="17" name="Grinder hopper">
              <a:extLst>
                <a:ext uri="{FF2B5EF4-FFF2-40B4-BE49-F238E27FC236}">
                  <a16:creationId xmlns:a16="http://schemas.microsoft.com/office/drawing/2014/main" id="{ED523788-73F9-9033-071A-C8FD3FA4C942}"/>
                </a:ext>
              </a:extLst>
            </p:cNvPr>
            <p:cNvSpPr/>
            <p:nvPr/>
          </p:nvSpPr>
          <p:spPr>
            <a:xfrm flipV="1">
              <a:off x="4241800" y="1993900"/>
              <a:ext cx="660400" cy="228600"/>
            </a:xfrm>
            <a:prstGeom prst="trapezoid">
              <a:avLst/>
            </a:prstGeom>
            <a:solidFill>
              <a:srgbClr val="FBF7EE"/>
            </a:solidFill>
            <a:ln w="285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Grinder body">
              <a:extLst>
                <a:ext uri="{FF2B5EF4-FFF2-40B4-BE49-F238E27FC236}">
                  <a16:creationId xmlns:a16="http://schemas.microsoft.com/office/drawing/2014/main" id="{F17BF5E6-EB7E-7649-078F-6318750B0DDC}"/>
                </a:ext>
              </a:extLst>
            </p:cNvPr>
            <p:cNvSpPr/>
            <p:nvPr/>
          </p:nvSpPr>
          <p:spPr>
            <a:xfrm>
              <a:off x="4330700" y="2197100"/>
              <a:ext cx="482600" cy="482600"/>
            </a:xfrm>
            <a:prstGeom prst="ellipse">
              <a:avLst/>
            </a:prstGeom>
            <a:solidFill>
              <a:srgbClr val="FBF7EE"/>
            </a:solidFill>
            <a:ln w="285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Grinder plate">
              <a:extLst>
                <a:ext uri="{FF2B5EF4-FFF2-40B4-BE49-F238E27FC236}">
                  <a16:creationId xmlns:a16="http://schemas.microsoft.com/office/drawing/2014/main" id="{5F316255-0107-DA19-7F9D-621FB6FABFEA}"/>
                </a:ext>
              </a:extLst>
            </p:cNvPr>
            <p:cNvSpPr/>
            <p:nvPr/>
          </p:nvSpPr>
          <p:spPr>
            <a:xfrm>
              <a:off x="4457700" y="2324100"/>
              <a:ext cx="228600" cy="228600"/>
            </a:xfrm>
            <a:prstGeom prst="ellipse">
              <a:avLst/>
            </a:prstGeom>
            <a:solidFill>
              <a:srgbClr val="A8803A"/>
            </a:solidFill>
            <a:ln w="158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2FF4F63-AB2F-1ABA-55CF-B8F147D9677E}"/>
                </a:ext>
              </a:extLst>
            </p:cNvPr>
            <p:cNvCxnSpPr/>
            <p:nvPr/>
          </p:nvCxnSpPr>
          <p:spPr>
            <a:xfrm>
              <a:off x="4813300" y="2438400"/>
              <a:ext cx="241300" cy="0"/>
            </a:xfrm>
            <a:prstGeom prst="line">
              <a:avLst/>
            </a:prstGeom>
            <a:ln w="28575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F865068F-8ADE-A92C-E305-F1B71141EA46}"/>
                </a:ext>
              </a:extLst>
            </p:cNvPr>
            <p:cNvCxnSpPr/>
            <p:nvPr/>
          </p:nvCxnSpPr>
          <p:spPr>
            <a:xfrm>
              <a:off x="5054600" y="2438400"/>
              <a:ext cx="0" cy="190500"/>
            </a:xfrm>
            <a:prstGeom prst="line">
              <a:avLst/>
            </a:prstGeom>
            <a:ln w="28575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Grinder knob">
              <a:extLst>
                <a:ext uri="{FF2B5EF4-FFF2-40B4-BE49-F238E27FC236}">
                  <a16:creationId xmlns:a16="http://schemas.microsoft.com/office/drawing/2014/main" id="{8E94F39B-0D44-09D7-7297-0D61FB7936E6}"/>
                </a:ext>
              </a:extLst>
            </p:cNvPr>
            <p:cNvSpPr/>
            <p:nvPr/>
          </p:nvSpPr>
          <p:spPr>
            <a:xfrm>
              <a:off x="5003800" y="2628900"/>
              <a:ext cx="101600" cy="165100"/>
            </a:xfrm>
            <a:prstGeom prst="roundRect">
              <a:avLst/>
            </a:prstGeom>
            <a:solidFill>
              <a:srgbClr val="AE512A"/>
            </a:solidFill>
            <a:ln w="12700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Grinder neck">
              <a:extLst>
                <a:ext uri="{FF2B5EF4-FFF2-40B4-BE49-F238E27FC236}">
                  <a16:creationId xmlns:a16="http://schemas.microsoft.com/office/drawing/2014/main" id="{80467662-A6FF-7D67-0974-36877DD699C4}"/>
                </a:ext>
              </a:extLst>
            </p:cNvPr>
            <p:cNvSpPr/>
            <p:nvPr/>
          </p:nvSpPr>
          <p:spPr>
            <a:xfrm>
              <a:off x="4495800" y="2679700"/>
              <a:ext cx="152400" cy="177800"/>
            </a:xfrm>
            <a:prstGeom prst="rect">
              <a:avLst/>
            </a:prstGeom>
            <a:solidFill>
              <a:srgbClr val="FBF7EE"/>
            </a:solidFill>
            <a:ln w="25400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Grinder foot">
              <a:extLst>
                <a:ext uri="{FF2B5EF4-FFF2-40B4-BE49-F238E27FC236}">
                  <a16:creationId xmlns:a16="http://schemas.microsoft.com/office/drawing/2014/main" id="{2A9486B3-73A6-77E3-F587-EFADEE6792DE}"/>
                </a:ext>
              </a:extLst>
            </p:cNvPr>
            <p:cNvSpPr/>
            <p:nvPr/>
          </p:nvSpPr>
          <p:spPr>
            <a:xfrm>
              <a:off x="4292600" y="2857500"/>
              <a:ext cx="558800" cy="88900"/>
            </a:xfrm>
            <a:prstGeom prst="roundRect">
              <a:avLst/>
            </a:prstGeom>
            <a:solidFill>
              <a:srgbClr val="1F2A4D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Icon basket">
            <a:extLst>
              <a:ext uri="{FF2B5EF4-FFF2-40B4-BE49-F238E27FC236}">
                <a16:creationId xmlns:a16="http://schemas.microsoft.com/office/drawing/2014/main" id="{46CAC9F9-3F10-8323-D1B4-16070F7D3C96}"/>
              </a:ext>
            </a:extLst>
          </p:cNvPr>
          <p:cNvGrpSpPr/>
          <p:nvPr/>
        </p:nvGrpSpPr>
        <p:grpSpPr>
          <a:xfrm>
            <a:off x="6731000" y="1993900"/>
            <a:ext cx="762000" cy="914400"/>
            <a:chOff x="6731000" y="1993900"/>
            <a:chExt cx="762000" cy="914400"/>
          </a:xfrm>
        </p:grpSpPr>
        <p:sp>
          <p:nvSpPr>
            <p:cNvPr id="26" name="Облако 25">
              <a:extLst>
                <a:ext uri="{FF2B5EF4-FFF2-40B4-BE49-F238E27FC236}">
                  <a16:creationId xmlns:a16="http://schemas.microsoft.com/office/drawing/2014/main" id="{EA8A74C4-E23E-B0BC-C750-80EB03B60527}"/>
                </a:ext>
              </a:extLst>
            </p:cNvPr>
            <p:cNvSpPr/>
            <p:nvPr/>
          </p:nvSpPr>
          <p:spPr>
            <a:xfrm>
              <a:off x="6832600" y="1993900"/>
              <a:ext cx="558800" cy="279400"/>
            </a:xfrm>
            <a:prstGeom prst="cloud">
              <a:avLst/>
            </a:prstGeom>
            <a:solidFill>
              <a:srgbClr val="FFFFFF"/>
            </a:solidFill>
            <a:ln w="19050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Basket body">
              <a:extLst>
                <a:ext uri="{FF2B5EF4-FFF2-40B4-BE49-F238E27FC236}">
                  <a16:creationId xmlns:a16="http://schemas.microsoft.com/office/drawing/2014/main" id="{301C8FBA-8A27-F1D3-C869-EB14C89EA5A7}"/>
                </a:ext>
              </a:extLst>
            </p:cNvPr>
            <p:cNvSpPr/>
            <p:nvPr/>
          </p:nvSpPr>
          <p:spPr>
            <a:xfrm flipV="1">
              <a:off x="6781800" y="2273300"/>
              <a:ext cx="660400" cy="635000"/>
            </a:xfrm>
            <a:prstGeom prst="trapezoid">
              <a:avLst/>
            </a:prstGeom>
            <a:solidFill>
              <a:srgbClr val="FBF7EE"/>
            </a:solidFill>
            <a:ln w="28575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1EBA2302-5CCE-D97D-0FAA-90BDB72BC004}"/>
                </a:ext>
              </a:extLst>
            </p:cNvPr>
            <p:cNvCxnSpPr/>
            <p:nvPr/>
          </p:nvCxnSpPr>
          <p:spPr>
            <a:xfrm>
              <a:off x="6858000" y="2298700"/>
              <a:ext cx="88900" cy="584200"/>
            </a:xfrm>
            <a:prstGeom prst="line">
              <a:avLst/>
            </a:prstGeom>
            <a:ln w="1905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470787F3-03A0-99A6-8A05-B3E55C03E77F}"/>
                </a:ext>
              </a:extLst>
            </p:cNvPr>
            <p:cNvCxnSpPr/>
            <p:nvPr/>
          </p:nvCxnSpPr>
          <p:spPr>
            <a:xfrm>
              <a:off x="6985000" y="2298700"/>
              <a:ext cx="44450" cy="584200"/>
            </a:xfrm>
            <a:prstGeom prst="line">
              <a:avLst/>
            </a:prstGeom>
            <a:ln w="1905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9513237F-AF05-0704-F835-2E6ADC10D57E}"/>
                </a:ext>
              </a:extLst>
            </p:cNvPr>
            <p:cNvCxnSpPr/>
            <p:nvPr/>
          </p:nvCxnSpPr>
          <p:spPr>
            <a:xfrm>
              <a:off x="7112000" y="2298700"/>
              <a:ext cx="0" cy="584200"/>
            </a:xfrm>
            <a:prstGeom prst="line">
              <a:avLst/>
            </a:prstGeom>
            <a:ln w="1905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CD647638-614C-EBFD-27AD-F11C09E55E75}"/>
                </a:ext>
              </a:extLst>
            </p:cNvPr>
            <p:cNvCxnSpPr/>
            <p:nvPr/>
          </p:nvCxnSpPr>
          <p:spPr>
            <a:xfrm flipH="1">
              <a:off x="7194550" y="2298700"/>
              <a:ext cx="44450" cy="584200"/>
            </a:xfrm>
            <a:prstGeom prst="line">
              <a:avLst/>
            </a:prstGeom>
            <a:ln w="1905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5EDAEABB-98FB-DECA-437E-E92F7BD29C04}"/>
                </a:ext>
              </a:extLst>
            </p:cNvPr>
            <p:cNvCxnSpPr/>
            <p:nvPr/>
          </p:nvCxnSpPr>
          <p:spPr>
            <a:xfrm flipH="1">
              <a:off x="7277100" y="2298700"/>
              <a:ext cx="88900" cy="584200"/>
            </a:xfrm>
            <a:prstGeom prst="line">
              <a:avLst/>
            </a:prstGeom>
            <a:ln w="19050">
              <a:solidFill>
                <a:srgbClr val="1F2A4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Basket rim">
              <a:extLst>
                <a:ext uri="{FF2B5EF4-FFF2-40B4-BE49-F238E27FC236}">
                  <a16:creationId xmlns:a16="http://schemas.microsoft.com/office/drawing/2014/main" id="{7D82F575-39F4-1583-C8ED-001125B4FC17}"/>
                </a:ext>
              </a:extLst>
            </p:cNvPr>
            <p:cNvSpPr/>
            <p:nvPr/>
          </p:nvSpPr>
          <p:spPr>
            <a:xfrm>
              <a:off x="6731000" y="2209800"/>
              <a:ext cx="762000" cy="88900"/>
            </a:xfrm>
            <a:prstGeom prst="roundRect">
              <a:avLst/>
            </a:prstGeom>
            <a:solidFill>
              <a:srgbClr val="AE512A"/>
            </a:solidFill>
            <a:ln w="19050">
              <a:solidFill>
                <a:srgbClr val="1F2A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7E73393C-9A07-F014-9DBC-B6DD859BD85F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357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E02F27-918A-E852-B418-9D5A33C4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0200"/>
            <a:ext cx="508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Georgia" panose="02040502050405020303" pitchFamily="18" charset="0"/>
              </a:rPr>
              <a:t>Домашнее задание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270284B-D1ED-B3B0-337F-35BD1EA2F6ED}"/>
              </a:ext>
            </a:extLst>
          </p:cNvPr>
          <p:cNvCxnSpPr/>
          <p:nvPr/>
        </p:nvCxnSpPr>
        <p:spPr>
          <a:xfrm>
            <a:off x="457200" y="978408"/>
            <a:ext cx="889000" cy="0"/>
          </a:xfrm>
          <a:prstGeom prst="line">
            <a:avLst/>
          </a:prstGeom>
          <a:ln w="12700">
            <a:solidFill>
              <a:srgbClr val="A88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6E40E827-F9DE-BCC4-886D-C998E2C5A4C7}"/>
              </a:ext>
            </a:extLst>
          </p:cNvPr>
          <p:cNvSpPr/>
          <p:nvPr/>
        </p:nvSpPr>
        <p:spPr>
          <a:xfrm>
            <a:off x="1403350" y="933958"/>
            <a:ext cx="88900" cy="88900"/>
          </a:xfrm>
          <a:prstGeom prst="diamond">
            <a:avLst/>
          </a:prstGeom>
          <a:solidFill>
            <a:srgbClr val="D9BE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Homework">
            <a:extLst>
              <a:ext uri="{FF2B5EF4-FFF2-40B4-BE49-F238E27FC236}">
                <a16:creationId xmlns:a16="http://schemas.microsoft.com/office/drawing/2014/main" id="{C7C6812C-11B6-5DB1-FEE3-83552B1AB474}"/>
              </a:ext>
            </a:extLst>
          </p:cNvPr>
          <p:cNvSpPr txBox="1"/>
          <p:nvPr/>
        </p:nvSpPr>
        <p:spPr>
          <a:xfrm>
            <a:off x="457200" y="1422400"/>
            <a:ext cx="4572000" cy="389413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81000" indent="-381000">
              <a:lnSpc>
                <a:spcPct val="105000"/>
              </a:lnSpc>
              <a:spcAft>
                <a:spcPts val="1800"/>
              </a:spcAft>
              <a:buClr>
                <a:srgbClr val="D9BE80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Подумай, представляла ли средневековая Африка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одну цивилизацию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, или африканские страны относились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к разным цивилизациям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?</a:t>
            </a:r>
          </a:p>
          <a:p>
            <a:pPr marL="381000" indent="-381000">
              <a:lnSpc>
                <a:spcPct val="105000"/>
              </a:lnSpc>
              <a:spcAft>
                <a:spcPts val="1800"/>
              </a:spcAft>
              <a:buClr>
                <a:srgbClr val="D9BE80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Подготовьте </a:t>
            </a:r>
            <a:r>
              <a:rPr lang="ru-RU" sz="2300" b="1" dirty="0">
                <a:solidFill>
                  <a:srgbClr val="D9BE80"/>
                </a:solidFill>
                <a:latin typeface="Calibri" panose="020F0502020204030204" pitchFamily="34" charset="0"/>
              </a:rPr>
              <a:t>небольшое сообщение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о современных народах в странах Африки, которые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сохранили свою самобытность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" name="Bete Giyorgis aerial" descr="Церковь Святого Георгия в Лалибэле, высеченная в скале, Эфиопия, XII–XIII вв. Фото Б. Ганьона, 2012">
            <a:extLst>
              <a:ext uri="{FF2B5EF4-FFF2-40B4-BE49-F238E27FC236}">
                <a16:creationId xmlns:a16="http://schemas.microsoft.com/office/drawing/2014/main" id="{C0821EAD-DD83-B156-BA2A-0933EC42CBB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320800"/>
            <a:ext cx="3352800" cy="2489200"/>
          </a:xfrm>
          <a:prstGeom prst="roundRect">
            <a:avLst>
              <a:gd name="adj" fmla="val 4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9" name="Great Zimbabwe conical tower" descr="Коническая башня Большого огороженного пространства, Большой Зимбабве, XIV в. Фото Ф. Шерцер, 2015">
            <a:extLst>
              <a:ext uri="{FF2B5EF4-FFF2-40B4-BE49-F238E27FC236}">
                <a16:creationId xmlns:a16="http://schemas.microsoft.com/office/drawing/2014/main" id="{6A86257A-8AAF-6C65-60F2-DD976BAC6BC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937000"/>
            <a:ext cx="1574800" cy="2362200"/>
          </a:xfrm>
          <a:prstGeom prst="roundRect">
            <a:avLst>
              <a:gd name="adj" fmla="val 5000"/>
            </a:avLst>
          </a:prstGeom>
          <a:ln w="9525">
            <a:solidFill>
              <a:srgbClr val="D9BE80"/>
            </a:solidFill>
          </a:ln>
        </p:spPr>
      </p:pic>
      <p:pic>
        <p:nvPicPr>
          <p:cNvPr id="11" name="Mansa Musa - Catalan Atlas" descr="Муса I, правитель Мали. Каталанский атлас, около 1375 г. (деталь)">
            <a:extLst>
              <a:ext uri="{FF2B5EF4-FFF2-40B4-BE49-F238E27FC236}">
                <a16:creationId xmlns:a16="http://schemas.microsoft.com/office/drawing/2014/main" id="{F5AA75CC-ED33-D0F0-6901-C6C28874E36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3937000"/>
            <a:ext cx="1574800" cy="2362200"/>
          </a:xfrm>
          <a:prstGeom prst="ellipse">
            <a:avLst/>
          </a:prstGeom>
          <a:ln w="15875">
            <a:solidFill>
              <a:srgbClr val="D9BE80"/>
            </a:solidFill>
          </a:ln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2C950C26-0AC1-00E8-AE88-32844B352376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315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F2A4D"/>
      </a:dk2>
      <a:lt2>
        <a:srgbClr val="F3ECDD"/>
      </a:lt2>
      <a:accent1>
        <a:srgbClr val="1F2A4D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03A"/>
      </a:accent5>
      <a:accent6>
        <a:srgbClr val="1F6B53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Произвольный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Народы и государства Африки</vt:lpstr>
      <vt:lpstr>Природа Африки и занятия ее жителей</vt:lpstr>
      <vt:lpstr>Природа Африки и занятия ее жителей</vt:lpstr>
      <vt:lpstr>Христианские государства Африки</vt:lpstr>
      <vt:lpstr>Ислам в странах Африки</vt:lpstr>
      <vt:lpstr>Ислам в странах Африки</vt:lpstr>
      <vt:lpstr>Культура народов Африки</vt:lpstr>
      <vt:lpstr>Культура народов Африки</vt:lpstr>
      <vt:lpstr>Рефлексия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Народы и государства Африки</dc:title>
  <dc:creator>100ballnik.com</dc:creator>
  <cp:lastModifiedBy>Mendal</cp:lastModifiedBy>
  <cp:revision>1</cp:revision>
  <dcterms:created xsi:type="dcterms:W3CDTF">2026-10-18T08:47:57Z</dcterms:created>
  <dcterms:modified xsi:type="dcterms:W3CDTF">2026-10-18T08:47:58Z</dcterms:modified>
</cp:coreProperties>
</file>