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60BB00-586B-CAA5-6D24-FD6322906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CD759C-C8B5-62BE-4C6B-A3EB3F4558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5A9604-8403-6965-FD99-7D45533FC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9598E-0793-466F-B285-2125487A3729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9BC494-A260-4339-F841-67BCEFEAC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349698-C89E-A98B-017E-63E2A790B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B6E4-8159-4ED3-839D-1F0994510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12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67C6F5-FEF8-DC0C-B398-4AFC91D72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E5ABC2-69D5-CE24-2540-2F3362A68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F0FFE9-07B6-520B-33E6-B95947740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9598E-0793-466F-B285-2125487A3729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BDD710-6D50-5260-A0D3-627964028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AE71B3-3EF1-51BF-D207-70D30BC41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B6E4-8159-4ED3-839D-1F0994510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801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D2F207-1D74-EC01-58D2-8F5816B1A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411EBD-0F3A-197F-E5DE-9F151804A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FE055F-74BA-9881-FF85-989FA95E8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9598E-0793-466F-B285-2125487A3729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02AB12-A09E-8284-28EA-93F564283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D6B3CA-3550-F4A0-1554-49BDBBBFF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B6E4-8159-4ED3-839D-1F0994510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497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17A6D8-EDBF-3A9B-5722-AC1E58EB3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CF1D0C-1C7F-7220-0E41-2612BF7CB5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8D18DE-302C-2A74-ED7A-8BF1912ACB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8BEE41-3692-5911-7C3E-B72E1A848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9598E-0793-466F-B285-2125487A3729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8E20A4-92F6-9F9B-4E2D-BC4BADEB7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6A90D8-AF4F-6D46-FCF1-2136F82B6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B6E4-8159-4ED3-839D-1F0994510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829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6BFB67-F03F-280A-E96D-629994DEE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D757FB-7C82-2EDA-B9B7-490541463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CDB7DA3-C901-6AA0-B342-6FF6F15618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C0CEF80-40CD-B8A1-6F25-C9F38087DA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9F0A698-2E24-5EFA-B4AE-7FC89A1960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1C33C86-3D6B-05AA-7B27-41967A652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9598E-0793-466F-B285-2125487A3729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42BA3D3-1ABA-0DB1-8D9F-64010F90C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240E322-329D-C7DF-7EE2-3BC39AE32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B6E4-8159-4ED3-839D-1F0994510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085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446939-3CC5-7057-D857-36CBF9FA9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FEDF68C-2385-6629-287E-CFDE96234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9598E-0793-466F-B285-2125487A3729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375AB51-4100-E74C-F728-74FCC8E0A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7555F9-F6C7-1266-6AB2-6DD265323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B6E4-8159-4ED3-839D-1F0994510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130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8F36166-C49E-3CD5-08EF-316AB81E2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9598E-0793-466F-B285-2125487A3729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54CCF7C-B7D8-67FC-83C3-ACD80DFD1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F3526E6-C640-87E7-28A2-8525BAC49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B6E4-8159-4ED3-839D-1F0994510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937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C50857-FB73-A086-0C8D-1757B8C0B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E67F53-D121-A28B-D4F0-18F1DC4BD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B58D4A8-BC94-C83A-9942-2DFE740FAE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1DF1C22-0BE2-500D-7A72-AF4EC57BD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9598E-0793-466F-B285-2125487A3729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9E6F38-EA4C-989C-E994-A2F6837BB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C0010D-696E-63DC-27C3-DADCFE260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B6E4-8159-4ED3-839D-1F0994510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702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8C12D1-CE2C-72B6-2AB5-E05440902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DBC65AE-4C0B-B45B-B07A-B22CFA71D3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307504C-B84E-1995-29D5-D898119EF5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D1AF52F-7CCE-AF9A-96D7-4E2715B0C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9598E-0793-466F-B285-2125487A3729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47325E-B284-0157-566D-1CC65A00B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CA697E-3598-B0DF-00B6-18FE1E3AB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B6E4-8159-4ED3-839D-1F0994510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91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89279A-7300-4820-858B-83DC0FAA7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1436B0-3C52-4543-610B-6F17F9975E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C20595-CEE1-D4A2-50AF-A332465EA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9598E-0793-466F-B285-2125487A3729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F6FAC4-C283-3025-99F0-D361B4D66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B50517-8B62-C187-E853-0CE82E030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B6E4-8159-4ED3-839D-1F0994510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51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B64FF73-F9E8-B71F-3DAA-8995F6D55E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73A29CA-876D-8E8B-9C68-D688FD7747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F5D28F-8D49-AF08-C971-B026914EF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9598E-0793-466F-B285-2125487A3729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B74DC5-310D-63F4-C192-BA213EAB6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1488A2-31C5-E55A-BCF1-F01E5B560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B6E4-8159-4ED3-839D-1F0994510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434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B57D81-7E85-C8DB-BA0D-E110DD996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BCBF1A-E2E9-34DD-8569-6FF732709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B2104D-6C4A-2958-796C-E9A2DD3DA1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B9598E-0793-466F-B285-2125487A3729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3A9D3E-B0BF-0936-E003-46166250B5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D0AEA9-FC3A-943A-394B-4BCA5D5EF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46B6E4-8159-4ED3-839D-1F0994510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353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F11F520-9AD7-F505-9AE4-46092875A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0"/>
            <a:ext cx="4572000" cy="277977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3000" i="1" dirty="0">
                <a:solidFill>
                  <a:srgbClr val="B24E2E"/>
                </a:solidFill>
                <a:latin typeface="Constantia" panose="02030602050306030303" pitchFamily="18" charset="0"/>
              </a:rPr>
              <a:t>Тема:</a:t>
            </a:r>
            <a:br>
              <a:rPr lang="ru-RU" sz="5400" dirty="0">
                <a:solidFill>
                  <a:srgbClr val="2B2722"/>
                </a:solidFill>
                <a:latin typeface="Constantia" panose="02030602050306030303" pitchFamily="18" charset="0"/>
              </a:rPr>
            </a:br>
            <a:r>
              <a:rPr lang="ru-RU" sz="5400" dirty="0">
                <a:solidFill>
                  <a:srgbClr val="2B2722"/>
                </a:solidFill>
                <a:latin typeface="Constantia" panose="02030602050306030303" pitchFamily="18" charset="0"/>
              </a:rPr>
              <a:t>Начало </a:t>
            </a:r>
            <a:r>
              <a:rPr lang="ru-RU" sz="5400" dirty="0">
                <a:solidFill>
                  <a:srgbClr val="2C6697"/>
                </a:solidFill>
                <a:latin typeface="Constantia" panose="02030602050306030303" pitchFamily="18" charset="0"/>
              </a:rPr>
              <a:t>греческой</a:t>
            </a:r>
            <a:r>
              <a:rPr lang="ru-RU" sz="5400" dirty="0">
                <a:solidFill>
                  <a:srgbClr val="2B2722"/>
                </a:solidFill>
                <a:latin typeface="Constantia" panose="02030602050306030303" pitchFamily="18" charset="0"/>
              </a:rPr>
              <a:t> цивилизации</a:t>
            </a:r>
          </a:p>
        </p:txBody>
      </p:sp>
      <p:pic>
        <p:nvPicPr>
          <p:cNvPr id="4" name="Knossos dolphin fresco" descr="Фреска с дельфинами из Кносского дворца («мегарон царицы»), ок. 1600–1450 гг. до н. э. Археологический музей Ираклиона (реконструкция по фрагментам)">
            <a:extLst>
              <a:ext uri="{FF2B5EF4-FFF2-40B4-BE49-F238E27FC236}">
                <a16:creationId xmlns:a16="http://schemas.microsoft.com/office/drawing/2014/main" id="{D53A2B6F-2B17-5297-44D6-1EF69B2CB60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400" y="508000"/>
            <a:ext cx="6350000" cy="4318000"/>
          </a:xfrm>
          <a:prstGeom prst="roundRect">
            <a:avLst>
              <a:gd name="adj" fmla="val 4000"/>
            </a:avLst>
          </a:prstGeom>
          <a:ln w="19050">
            <a:solidFill>
              <a:srgbClr val="2C669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Gold mask" descr="Золотая погребальная маска («маска Агамемнона»), XVI в. до н. э. Микены, царская гробница. Национальный археологический музей, Афины">
            <a:extLst>
              <a:ext uri="{FF2B5EF4-FFF2-40B4-BE49-F238E27FC236}">
                <a16:creationId xmlns:a16="http://schemas.microsoft.com/office/drawing/2014/main" id="{01B932CF-624D-D16A-471F-6B20717C2CD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3937000"/>
            <a:ext cx="1905000" cy="2133600"/>
          </a:xfrm>
          <a:prstGeom prst="ellipse">
            <a:avLst/>
          </a:prstGeom>
          <a:ln w="15875">
            <a:solidFill>
              <a:srgbClr val="A9822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Gold mask ring">
            <a:extLst>
              <a:ext uri="{FF2B5EF4-FFF2-40B4-BE49-F238E27FC236}">
                <a16:creationId xmlns:a16="http://schemas.microsoft.com/office/drawing/2014/main" id="{5A79BFC3-3EEF-E0C2-AD48-504BEA141692}"/>
              </a:ext>
            </a:extLst>
          </p:cNvPr>
          <p:cNvSpPr/>
          <p:nvPr/>
        </p:nvSpPr>
        <p:spPr>
          <a:xfrm>
            <a:off x="9448800" y="3860800"/>
            <a:ext cx="2057400" cy="2286000"/>
          </a:xfrm>
          <a:prstGeom prst="ellipse">
            <a:avLst/>
          </a:prstGeom>
          <a:noFill/>
          <a:ln w="9525" cap="flat" cmpd="sng" algn="ctr">
            <a:solidFill>
              <a:srgbClr val="A98226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0" name="Minoan spiral band">
            <a:extLst>
              <a:ext uri="{FF2B5EF4-FFF2-40B4-BE49-F238E27FC236}">
                <a16:creationId xmlns:a16="http://schemas.microsoft.com/office/drawing/2014/main" id="{037563EE-B980-1DED-D02E-14B06B6A30BD}"/>
              </a:ext>
            </a:extLst>
          </p:cNvPr>
          <p:cNvGrpSpPr/>
          <p:nvPr/>
        </p:nvGrpSpPr>
        <p:grpSpPr>
          <a:xfrm>
            <a:off x="603250" y="4503166"/>
            <a:ext cx="3975100" cy="363221"/>
            <a:chOff x="603250" y="4503166"/>
            <a:chExt cx="3975100" cy="363221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C7C17022-D5BD-0925-70F2-8AA364D606A2}"/>
                </a:ext>
              </a:extLst>
            </p:cNvPr>
            <p:cNvSpPr/>
            <p:nvPr/>
          </p:nvSpPr>
          <p:spPr>
            <a:xfrm>
              <a:off x="603250" y="4602226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D5ECB790-C06C-796D-9528-6D45E736AD7E}"/>
                </a:ext>
              </a:extLst>
            </p:cNvPr>
            <p:cNvSpPr/>
            <p:nvPr/>
          </p:nvSpPr>
          <p:spPr>
            <a:xfrm>
              <a:off x="657860" y="4656836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C94C83C0-02E1-6674-B503-2B97D5350CC8}"/>
                </a:ext>
              </a:extLst>
            </p:cNvPr>
            <p:cNvSpPr/>
            <p:nvPr/>
          </p:nvSpPr>
          <p:spPr>
            <a:xfrm>
              <a:off x="735330" y="4503166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A95409D5-855D-317A-6DD0-379073BF0073}"/>
                </a:ext>
              </a:extLst>
            </p:cNvPr>
            <p:cNvSpPr/>
            <p:nvPr/>
          </p:nvSpPr>
          <p:spPr>
            <a:xfrm>
              <a:off x="984250" y="4602226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486B9BFD-A108-8E1E-3515-77AF32BFFC67}"/>
                </a:ext>
              </a:extLst>
            </p:cNvPr>
            <p:cNvSpPr/>
            <p:nvPr/>
          </p:nvSpPr>
          <p:spPr>
            <a:xfrm>
              <a:off x="1038860" y="4656836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082D2487-9CBE-30E6-CF31-C0A566631158}"/>
                </a:ext>
              </a:extLst>
            </p:cNvPr>
            <p:cNvSpPr/>
            <p:nvPr/>
          </p:nvSpPr>
          <p:spPr>
            <a:xfrm>
              <a:off x="1116330" y="4503166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250952"/>
                  </a:moveTo>
                  <a:cubicBezTo>
                    <a:pt x="121920" y="363220"/>
                    <a:pt x="160020" y="0"/>
                    <a:pt x="281940" y="112268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B2A1C8A4-AAE1-CB4F-46B2-701F5D147868}"/>
                </a:ext>
              </a:extLst>
            </p:cNvPr>
            <p:cNvSpPr/>
            <p:nvPr/>
          </p:nvSpPr>
          <p:spPr>
            <a:xfrm>
              <a:off x="1365250" y="4602226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9EC73855-0B6D-3BB3-B07A-39CA13C1E20E}"/>
                </a:ext>
              </a:extLst>
            </p:cNvPr>
            <p:cNvSpPr/>
            <p:nvPr/>
          </p:nvSpPr>
          <p:spPr>
            <a:xfrm>
              <a:off x="1419860" y="4656836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4504F7A9-28BD-330F-DDBF-058275C199F3}"/>
                </a:ext>
              </a:extLst>
            </p:cNvPr>
            <p:cNvSpPr/>
            <p:nvPr/>
          </p:nvSpPr>
          <p:spPr>
            <a:xfrm>
              <a:off x="1497330" y="4503166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9925412B-552D-22F9-1CFA-69366B211485}"/>
                </a:ext>
              </a:extLst>
            </p:cNvPr>
            <p:cNvSpPr/>
            <p:nvPr/>
          </p:nvSpPr>
          <p:spPr>
            <a:xfrm>
              <a:off x="1746250" y="4602226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E3D0683A-F2A5-EE16-292A-0E67E7894621}"/>
                </a:ext>
              </a:extLst>
            </p:cNvPr>
            <p:cNvSpPr/>
            <p:nvPr/>
          </p:nvSpPr>
          <p:spPr>
            <a:xfrm>
              <a:off x="1800860" y="4656836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177B73EC-AA2C-FD06-5D8D-931D3683D6A4}"/>
                </a:ext>
              </a:extLst>
            </p:cNvPr>
            <p:cNvSpPr/>
            <p:nvPr/>
          </p:nvSpPr>
          <p:spPr>
            <a:xfrm>
              <a:off x="1878330" y="4503166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250952"/>
                  </a:moveTo>
                  <a:cubicBezTo>
                    <a:pt x="121920" y="363220"/>
                    <a:pt x="160020" y="0"/>
                    <a:pt x="281940" y="112268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A40DD570-7425-305E-FE5B-D202C37F335D}"/>
                </a:ext>
              </a:extLst>
            </p:cNvPr>
            <p:cNvSpPr/>
            <p:nvPr/>
          </p:nvSpPr>
          <p:spPr>
            <a:xfrm>
              <a:off x="2127250" y="4602226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448082DC-DC43-A0BB-69E5-50D39C7E03E0}"/>
                </a:ext>
              </a:extLst>
            </p:cNvPr>
            <p:cNvSpPr/>
            <p:nvPr/>
          </p:nvSpPr>
          <p:spPr>
            <a:xfrm>
              <a:off x="2181860" y="4656836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CA21E0C6-0A1D-8B7F-9CDB-8F51568425FD}"/>
                </a:ext>
              </a:extLst>
            </p:cNvPr>
            <p:cNvSpPr/>
            <p:nvPr/>
          </p:nvSpPr>
          <p:spPr>
            <a:xfrm>
              <a:off x="2259330" y="4503166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6A36632A-59B8-26C6-6F9E-E997C03B9789}"/>
                </a:ext>
              </a:extLst>
            </p:cNvPr>
            <p:cNvSpPr/>
            <p:nvPr/>
          </p:nvSpPr>
          <p:spPr>
            <a:xfrm>
              <a:off x="2508250" y="4602226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6023A9B3-D5B0-9EBC-068D-7D21BA231AFF}"/>
                </a:ext>
              </a:extLst>
            </p:cNvPr>
            <p:cNvSpPr/>
            <p:nvPr/>
          </p:nvSpPr>
          <p:spPr>
            <a:xfrm>
              <a:off x="2562860" y="4656836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4DEFF7A3-F6A8-2B55-E021-72105766D0F4}"/>
                </a:ext>
              </a:extLst>
            </p:cNvPr>
            <p:cNvSpPr/>
            <p:nvPr/>
          </p:nvSpPr>
          <p:spPr>
            <a:xfrm>
              <a:off x="2640330" y="4503166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250952"/>
                  </a:moveTo>
                  <a:cubicBezTo>
                    <a:pt x="121920" y="363220"/>
                    <a:pt x="160020" y="0"/>
                    <a:pt x="281940" y="112268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E5FC4B4D-093B-B6E0-5C25-DAE46F45A328}"/>
                </a:ext>
              </a:extLst>
            </p:cNvPr>
            <p:cNvSpPr/>
            <p:nvPr/>
          </p:nvSpPr>
          <p:spPr>
            <a:xfrm>
              <a:off x="2889250" y="4602226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586E103D-BE2A-BDAE-77F6-D0DFCAD20488}"/>
                </a:ext>
              </a:extLst>
            </p:cNvPr>
            <p:cNvSpPr/>
            <p:nvPr/>
          </p:nvSpPr>
          <p:spPr>
            <a:xfrm>
              <a:off x="2943860" y="4656836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3B9BAF84-DCBA-EAA6-035C-499A5C009461}"/>
                </a:ext>
              </a:extLst>
            </p:cNvPr>
            <p:cNvSpPr/>
            <p:nvPr/>
          </p:nvSpPr>
          <p:spPr>
            <a:xfrm>
              <a:off x="3021330" y="4503166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526B5DC8-EDAA-25C6-EA2A-C88F99B99208}"/>
                </a:ext>
              </a:extLst>
            </p:cNvPr>
            <p:cNvSpPr/>
            <p:nvPr/>
          </p:nvSpPr>
          <p:spPr>
            <a:xfrm>
              <a:off x="3270250" y="4602226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1CED788E-D25F-7399-CE6F-D1F82CBD6CC2}"/>
                </a:ext>
              </a:extLst>
            </p:cNvPr>
            <p:cNvSpPr/>
            <p:nvPr/>
          </p:nvSpPr>
          <p:spPr>
            <a:xfrm>
              <a:off x="3324860" y="4656836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89967487-52E2-0F8E-FCB2-EF7F2EB16E42}"/>
                </a:ext>
              </a:extLst>
            </p:cNvPr>
            <p:cNvSpPr/>
            <p:nvPr/>
          </p:nvSpPr>
          <p:spPr>
            <a:xfrm>
              <a:off x="3402330" y="4503166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250952"/>
                  </a:moveTo>
                  <a:cubicBezTo>
                    <a:pt x="121920" y="363220"/>
                    <a:pt x="160020" y="0"/>
                    <a:pt x="281940" y="112268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31A56CD9-B91B-A2CA-ED24-63855B2B476E}"/>
                </a:ext>
              </a:extLst>
            </p:cNvPr>
            <p:cNvSpPr/>
            <p:nvPr/>
          </p:nvSpPr>
          <p:spPr>
            <a:xfrm>
              <a:off x="3651250" y="4602226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ED112998-9F15-FE2C-3BA0-E048FFAAB60B}"/>
                </a:ext>
              </a:extLst>
            </p:cNvPr>
            <p:cNvSpPr/>
            <p:nvPr/>
          </p:nvSpPr>
          <p:spPr>
            <a:xfrm>
              <a:off x="3705860" y="4656836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D6682720-4DB4-B32E-0926-93073C5E73D6}"/>
                </a:ext>
              </a:extLst>
            </p:cNvPr>
            <p:cNvSpPr/>
            <p:nvPr/>
          </p:nvSpPr>
          <p:spPr>
            <a:xfrm>
              <a:off x="3783330" y="4503166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B1B4ECF8-E85A-EAB6-9CFA-ACC8B8919C3F}"/>
                </a:ext>
              </a:extLst>
            </p:cNvPr>
            <p:cNvSpPr/>
            <p:nvPr/>
          </p:nvSpPr>
          <p:spPr>
            <a:xfrm>
              <a:off x="4032250" y="4602226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D1EC2857-C707-A253-F920-C2F2A8E6F782}"/>
                </a:ext>
              </a:extLst>
            </p:cNvPr>
            <p:cNvSpPr/>
            <p:nvPr/>
          </p:nvSpPr>
          <p:spPr>
            <a:xfrm>
              <a:off x="4086860" y="4656836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EDC5C7B9-E2E0-87EA-5D67-FABE3B2919E5}"/>
                </a:ext>
              </a:extLst>
            </p:cNvPr>
            <p:cNvSpPr/>
            <p:nvPr/>
          </p:nvSpPr>
          <p:spPr>
            <a:xfrm>
              <a:off x="4164330" y="4503166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250952"/>
                  </a:moveTo>
                  <a:cubicBezTo>
                    <a:pt x="121920" y="363220"/>
                    <a:pt x="160020" y="0"/>
                    <a:pt x="281940" y="112268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3C7E7719-12C3-660B-7B1C-1735D6F7266C}"/>
                </a:ext>
              </a:extLst>
            </p:cNvPr>
            <p:cNvSpPr/>
            <p:nvPr/>
          </p:nvSpPr>
          <p:spPr>
            <a:xfrm>
              <a:off x="4413250" y="4602226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8A39B741-D8BB-7FDF-EAB9-CF7F44A82FF4}"/>
                </a:ext>
              </a:extLst>
            </p:cNvPr>
            <p:cNvSpPr/>
            <p:nvPr/>
          </p:nvSpPr>
          <p:spPr>
            <a:xfrm>
              <a:off x="4467860" y="4656836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1" name="Base band">
            <a:extLst>
              <a:ext uri="{FF2B5EF4-FFF2-40B4-BE49-F238E27FC236}">
                <a16:creationId xmlns:a16="http://schemas.microsoft.com/office/drawing/2014/main" id="{C5A9972B-7EA9-589D-9A68-EA184B928B21}"/>
              </a:ext>
            </a:extLst>
          </p:cNvPr>
          <p:cNvSpPr/>
          <p:nvPr/>
        </p:nvSpPr>
        <p:spPr>
          <a:xfrm>
            <a:off x="0" y="6502400"/>
            <a:ext cx="12192000" cy="355600"/>
          </a:xfrm>
          <a:prstGeom prst="rect">
            <a:avLst/>
          </a:prstGeom>
          <a:solidFill>
            <a:srgbClr val="DEEA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Base band rule">
            <a:extLst>
              <a:ext uri="{FF2B5EF4-FFF2-40B4-BE49-F238E27FC236}">
                <a16:creationId xmlns:a16="http://schemas.microsoft.com/office/drawing/2014/main" id="{BBD9D10E-322A-9A90-E1DB-A99F2081B814}"/>
              </a:ext>
            </a:extLst>
          </p:cNvPr>
          <p:cNvSpPr/>
          <p:nvPr/>
        </p:nvSpPr>
        <p:spPr>
          <a:xfrm>
            <a:off x="0" y="6502400"/>
            <a:ext cx="12192000" cy="38100"/>
          </a:xfrm>
          <a:prstGeom prst="rect">
            <a:avLst/>
          </a:prstGeom>
          <a:solidFill>
            <a:srgbClr val="B24E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Signature 100ballnik.com">
            <a:extLst>
              <a:ext uri="{FF2B5EF4-FFF2-40B4-BE49-F238E27FC236}">
                <a16:creationId xmlns:a16="http://schemas.microsoft.com/office/drawing/2014/main" id="{894B77E4-62F2-A9BC-1D78-F9A4C8AB150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576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E857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55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1FF0213-27D2-6B56-4CA8-0FBBFA0D1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5334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667634"/>
                </a:solidFill>
                <a:latin typeface="Constantia" panose="02030602050306030303" pitchFamily="18" charset="0"/>
              </a:rPr>
              <a:t>Природа Греции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4792E9DC-D2D2-3B9B-6C90-00881C5DE8DA}"/>
              </a:ext>
            </a:extLst>
          </p:cNvPr>
          <p:cNvCxnSpPr/>
          <p:nvPr/>
        </p:nvCxnSpPr>
        <p:spPr>
          <a:xfrm>
            <a:off x="609600" y="1061720"/>
            <a:ext cx="1905000" cy="0"/>
          </a:xfrm>
          <a:prstGeom prst="line">
            <a:avLst/>
          </a:prstGeom>
          <a:ln w="19050">
            <a:solidFill>
              <a:srgbClr val="6676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23DC7F6B-F141-0604-1CD8-D06C847C7785}"/>
              </a:ext>
            </a:extLst>
          </p:cNvPr>
          <p:cNvCxnSpPr/>
          <p:nvPr/>
        </p:nvCxnSpPr>
        <p:spPr>
          <a:xfrm>
            <a:off x="609600" y="1112520"/>
            <a:ext cx="1905000" cy="0"/>
          </a:xfrm>
          <a:prstGeom prst="line">
            <a:avLst/>
          </a:prstGeom>
          <a:ln w="6350">
            <a:solidFill>
              <a:srgbClr val="C7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lief map of Greece mount">
            <a:extLst>
              <a:ext uri="{FF2B5EF4-FFF2-40B4-BE49-F238E27FC236}">
                <a16:creationId xmlns:a16="http://schemas.microsoft.com/office/drawing/2014/main" id="{04042F4E-36F9-4F10-C189-C2D2A0E4512E}"/>
              </a:ext>
            </a:extLst>
          </p:cNvPr>
          <p:cNvSpPr/>
          <p:nvPr/>
        </p:nvSpPr>
        <p:spPr>
          <a:xfrm>
            <a:off x="5969000" y="279400"/>
            <a:ext cx="5664200" cy="524221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5CBB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Relief map of Greece" descr="Рельефная карта Греции и Эгейского моря (топографическая основа SRTM)">
            <a:extLst>
              <a:ext uri="{FF2B5EF4-FFF2-40B4-BE49-F238E27FC236}">
                <a16:creationId xmlns:a16="http://schemas.microsoft.com/office/drawing/2014/main" id="{73BBD6EA-4831-B441-E26E-07FE3067BE6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600" y="381000"/>
            <a:ext cx="5461000" cy="5039014"/>
          </a:xfrm>
          <a:prstGeom prst="rect">
            <a:avLst/>
          </a:prstGeom>
        </p:spPr>
      </p:pic>
      <p:sp>
        <p:nvSpPr>
          <p:cNvPr id="8" name="Map marker">
            <a:extLst>
              <a:ext uri="{FF2B5EF4-FFF2-40B4-BE49-F238E27FC236}">
                <a16:creationId xmlns:a16="http://schemas.microsoft.com/office/drawing/2014/main" id="{44EB1586-5126-B836-186A-33F06775FD62}"/>
              </a:ext>
            </a:extLst>
          </p:cNvPr>
          <p:cNvSpPr/>
          <p:nvPr/>
        </p:nvSpPr>
        <p:spPr>
          <a:xfrm>
            <a:off x="7732781" y="1288537"/>
            <a:ext cx="177800" cy="177800"/>
          </a:xfrm>
          <a:prstGeom prst="ellipse">
            <a:avLst/>
          </a:prstGeom>
          <a:solidFill>
            <a:srgbClr val="B24E2E"/>
          </a:solidFill>
          <a:ln w="25400">
            <a:solidFill>
              <a:srgbClr val="FFFFFF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Leader">
            <a:extLst>
              <a:ext uri="{FF2B5EF4-FFF2-40B4-BE49-F238E27FC236}">
                <a16:creationId xmlns:a16="http://schemas.microsoft.com/office/drawing/2014/main" id="{619CEC1F-0AC5-F53D-5BFF-95938EEC579A}"/>
              </a:ext>
            </a:extLst>
          </p:cNvPr>
          <p:cNvCxnSpPr/>
          <p:nvPr/>
        </p:nvCxnSpPr>
        <p:spPr>
          <a:xfrm flipV="1">
            <a:off x="7923281" y="1072637"/>
            <a:ext cx="330200" cy="228600"/>
          </a:xfrm>
          <a:prstGeom prst="line">
            <a:avLst/>
          </a:prstGeom>
          <a:ln w="12700">
            <a:solidFill>
              <a:srgbClr val="B24E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Label Олимп">
            <a:extLst>
              <a:ext uri="{FF2B5EF4-FFF2-40B4-BE49-F238E27FC236}">
                <a16:creationId xmlns:a16="http://schemas.microsoft.com/office/drawing/2014/main" id="{06848A84-B36D-F46F-AFB6-62B8A62F6763}"/>
              </a:ext>
            </a:extLst>
          </p:cNvPr>
          <p:cNvSpPr txBox="1"/>
          <p:nvPr/>
        </p:nvSpPr>
        <p:spPr>
          <a:xfrm>
            <a:off x="8278881" y="818637"/>
            <a:ext cx="2540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b="1" dirty="0">
                <a:solidFill>
                  <a:srgbClr val="B24E2E"/>
                </a:solidFill>
                <a:effectLst>
                  <a:glow rad="63500">
                    <a:srgbClr val="FFFFFF">
                      <a:alpha val="75000"/>
                    </a:srgbClr>
                  </a:glow>
                </a:effectLst>
                <a:latin typeface="Constantia" panose="02030602050306030303" pitchFamily="18" charset="0"/>
              </a:rPr>
              <a:t>Олимп</a:t>
            </a:r>
          </a:p>
        </p:txBody>
      </p:sp>
      <p:pic>
        <p:nvPicPr>
          <p:cNvPr id="12" name="Olympus photo" descr="Массив Олимпа, вершина Митикас (2918 м). Аэрофотография">
            <a:extLst>
              <a:ext uri="{FF2B5EF4-FFF2-40B4-BE49-F238E27FC236}">
                <a16:creationId xmlns:a16="http://schemas.microsoft.com/office/drawing/2014/main" id="{6DB6080F-2E24-06A1-C44E-5E5AE77FDB3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3997614"/>
            <a:ext cx="1905000" cy="1270000"/>
          </a:xfrm>
          <a:prstGeom prst="roundRect">
            <a:avLst>
              <a:gd name="adj" fmla="val 4000"/>
            </a:avLst>
          </a:prstGeom>
          <a:ln w="25400">
            <a:solidFill>
              <a:srgbClr val="FFFFF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Nature marker 1">
            <a:extLst>
              <a:ext uri="{FF2B5EF4-FFF2-40B4-BE49-F238E27FC236}">
                <a16:creationId xmlns:a16="http://schemas.microsoft.com/office/drawing/2014/main" id="{E9CB0462-55A7-44C2-DA5A-9EE4D69C755D}"/>
              </a:ext>
            </a:extLst>
          </p:cNvPr>
          <p:cNvSpPr/>
          <p:nvPr/>
        </p:nvSpPr>
        <p:spPr>
          <a:xfrm>
            <a:off x="609600" y="1397000"/>
            <a:ext cx="76200" cy="279400"/>
          </a:xfrm>
          <a:prstGeom prst="rect">
            <a:avLst/>
          </a:prstGeom>
          <a:solidFill>
            <a:srgbClr val="2E8D9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Nature 1">
            <a:extLst>
              <a:ext uri="{FF2B5EF4-FFF2-40B4-BE49-F238E27FC236}">
                <a16:creationId xmlns:a16="http://schemas.microsoft.com/office/drawing/2014/main" id="{94F7E51F-6CB8-8401-6360-D2373D2AC1B4}"/>
              </a:ext>
            </a:extLst>
          </p:cNvPr>
          <p:cNvSpPr txBox="1"/>
          <p:nvPr/>
        </p:nvSpPr>
        <p:spPr>
          <a:xfrm>
            <a:off x="863600" y="1346200"/>
            <a:ext cx="4826000" cy="1463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Греция – </a:t>
            </a:r>
            <a:r>
              <a:rPr lang="ru-RU" sz="2400" b="1" dirty="0">
                <a:solidFill>
                  <a:srgbClr val="2E8D93"/>
                </a:solidFill>
                <a:latin typeface="Candara" panose="020E0502030303020204" pitchFamily="34" charset="0"/>
              </a:rPr>
              <a:t>горная страна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, берега которой изрезаны </a:t>
            </a:r>
            <a:r>
              <a:rPr lang="ru-RU" sz="2400" b="1" dirty="0">
                <a:solidFill>
                  <a:srgbClr val="2E8D93"/>
                </a:solidFill>
                <a:latin typeface="Candara" panose="020E0502030303020204" pitchFamily="34" charset="0"/>
              </a:rPr>
              <a:t>заливами и бухтами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, выгодными для укрытия кораблей.</a:t>
            </a:r>
          </a:p>
        </p:txBody>
      </p:sp>
      <p:sp>
        <p:nvSpPr>
          <p:cNvPr id="16" name="Nature marker 2">
            <a:extLst>
              <a:ext uri="{FF2B5EF4-FFF2-40B4-BE49-F238E27FC236}">
                <a16:creationId xmlns:a16="http://schemas.microsoft.com/office/drawing/2014/main" id="{2F5332FC-EF22-4EA9-FAAB-96BF6DB814E4}"/>
              </a:ext>
            </a:extLst>
          </p:cNvPr>
          <p:cNvSpPr/>
          <p:nvPr/>
        </p:nvSpPr>
        <p:spPr>
          <a:xfrm>
            <a:off x="609600" y="3063240"/>
            <a:ext cx="76200" cy="279400"/>
          </a:xfrm>
          <a:prstGeom prst="rect">
            <a:avLst/>
          </a:prstGeom>
          <a:solidFill>
            <a:srgbClr val="C98E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Nature 2">
            <a:extLst>
              <a:ext uri="{FF2B5EF4-FFF2-40B4-BE49-F238E27FC236}">
                <a16:creationId xmlns:a16="http://schemas.microsoft.com/office/drawing/2014/main" id="{F70FD1A0-15B1-6E40-40F0-476A1124FD2E}"/>
              </a:ext>
            </a:extLst>
          </p:cNvPr>
          <p:cNvSpPr txBox="1"/>
          <p:nvPr/>
        </p:nvSpPr>
        <p:spPr>
          <a:xfrm>
            <a:off x="863600" y="3012440"/>
            <a:ext cx="4826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При этом пригодных полей для земледелия в Греции </a:t>
            </a:r>
            <a:r>
              <a:rPr lang="ru-RU" sz="2400" b="1" dirty="0">
                <a:solidFill>
                  <a:srgbClr val="C98E2E"/>
                </a:solidFill>
                <a:latin typeface="Candara" panose="020E0502030303020204" pitchFamily="34" charset="0"/>
              </a:rPr>
              <a:t>крайне мало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18" name="Nature marker 3">
            <a:extLst>
              <a:ext uri="{FF2B5EF4-FFF2-40B4-BE49-F238E27FC236}">
                <a16:creationId xmlns:a16="http://schemas.microsoft.com/office/drawing/2014/main" id="{5030B227-6B13-7D7D-40D7-C3A93609A5A9}"/>
              </a:ext>
            </a:extLst>
          </p:cNvPr>
          <p:cNvSpPr/>
          <p:nvPr/>
        </p:nvSpPr>
        <p:spPr>
          <a:xfrm>
            <a:off x="609600" y="3997960"/>
            <a:ext cx="76200" cy="279400"/>
          </a:xfrm>
          <a:prstGeom prst="rect">
            <a:avLst/>
          </a:prstGeom>
          <a:solidFill>
            <a:srgbClr val="B24E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Nature 3">
            <a:extLst>
              <a:ext uri="{FF2B5EF4-FFF2-40B4-BE49-F238E27FC236}">
                <a16:creationId xmlns:a16="http://schemas.microsoft.com/office/drawing/2014/main" id="{6499CD29-96EA-B2CC-6385-87DC3B7588D9}"/>
              </a:ext>
            </a:extLst>
          </p:cNvPr>
          <p:cNvSpPr txBox="1"/>
          <p:nvPr/>
        </p:nvSpPr>
        <p:spPr>
          <a:xfrm>
            <a:off x="863600" y="3947160"/>
            <a:ext cx="4826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Климат Греции </a:t>
            </a:r>
            <a:r>
              <a:rPr lang="ru-RU" sz="2400" b="1" dirty="0">
                <a:solidFill>
                  <a:srgbClr val="B24E2E"/>
                </a:solidFill>
                <a:latin typeface="Candara" panose="020E0502030303020204" pitchFamily="34" charset="0"/>
              </a:rPr>
              <a:t>полузасушливый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, лето долгое и жаркое.</a:t>
            </a:r>
          </a:p>
        </p:txBody>
      </p:sp>
      <p:sp>
        <p:nvSpPr>
          <p:cNvPr id="20" name="Nature marker 4">
            <a:extLst>
              <a:ext uri="{FF2B5EF4-FFF2-40B4-BE49-F238E27FC236}">
                <a16:creationId xmlns:a16="http://schemas.microsoft.com/office/drawing/2014/main" id="{2B08FE6B-94C0-E10B-2AEA-AE96BDC64462}"/>
              </a:ext>
            </a:extLst>
          </p:cNvPr>
          <p:cNvSpPr/>
          <p:nvPr/>
        </p:nvSpPr>
        <p:spPr>
          <a:xfrm>
            <a:off x="609600" y="4932680"/>
            <a:ext cx="76200" cy="279400"/>
          </a:xfrm>
          <a:prstGeom prst="rect">
            <a:avLst/>
          </a:prstGeom>
          <a:solidFill>
            <a:srgbClr val="2C669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Nature 4">
            <a:extLst>
              <a:ext uri="{FF2B5EF4-FFF2-40B4-BE49-F238E27FC236}">
                <a16:creationId xmlns:a16="http://schemas.microsoft.com/office/drawing/2014/main" id="{1794A704-C035-0984-F92B-9483FA06050B}"/>
              </a:ext>
            </a:extLst>
          </p:cNvPr>
          <p:cNvSpPr txBox="1"/>
          <p:nvPr/>
        </p:nvSpPr>
        <p:spPr>
          <a:xfrm>
            <a:off x="863600" y="4881880"/>
            <a:ext cx="4826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2C6697"/>
                </a:solidFill>
                <a:latin typeface="Candara" panose="020E0502030303020204" pitchFamily="34" charset="0"/>
              </a:rPr>
              <a:t>Крупных рек в Греции нет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, поэтому количества пресной воды мало.</a:t>
            </a:r>
          </a:p>
        </p:txBody>
      </p:sp>
      <p:sp>
        <p:nvSpPr>
          <p:cNvPr id="13" name="Olympus caption">
            <a:extLst>
              <a:ext uri="{FF2B5EF4-FFF2-40B4-BE49-F238E27FC236}">
                <a16:creationId xmlns:a16="http://schemas.microsoft.com/office/drawing/2014/main" id="{D3092A32-A31B-578D-9BE7-062317D4993A}"/>
              </a:ext>
            </a:extLst>
          </p:cNvPr>
          <p:cNvSpPr txBox="1"/>
          <p:nvPr/>
        </p:nvSpPr>
        <p:spPr>
          <a:xfrm>
            <a:off x="6070600" y="5623214"/>
            <a:ext cx="54610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100" i="1" dirty="0">
                <a:solidFill>
                  <a:srgbClr val="B24E2E"/>
                </a:solidFill>
                <a:latin typeface="Constantia" panose="02030602050306030303" pitchFamily="18" charset="0"/>
              </a:rPr>
              <a:t>Самая высокая гора Греции – </a:t>
            </a:r>
            <a:r>
              <a:rPr lang="ru-RU" sz="2100" b="1" i="1" dirty="0">
                <a:solidFill>
                  <a:srgbClr val="B24E2E"/>
                </a:solidFill>
                <a:latin typeface="Constantia" panose="02030602050306030303" pitchFamily="18" charset="0"/>
              </a:rPr>
              <a:t>Олимп.</a:t>
            </a:r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789D31F5-F334-D4D3-980C-51FA0DA8B93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576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E857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944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y photo 1" descr="Бухта на побережье Греции. Современная фотография">
            <a:extLst>
              <a:ext uri="{FF2B5EF4-FFF2-40B4-BE49-F238E27FC236}">
                <a16:creationId xmlns:a16="http://schemas.microsoft.com/office/drawing/2014/main" id="{E16981F3-E262-B951-519F-2A81F49D822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85800"/>
            <a:ext cx="5334000" cy="3556000"/>
          </a:xfrm>
          <a:prstGeom prst="roundRect">
            <a:avLst>
              <a:gd name="adj" fmla="val 4000"/>
            </a:avLst>
          </a:prstGeom>
          <a:ln w="19050">
            <a:solidFill>
              <a:srgbClr val="2E8D93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Bay photo 2" descr="Залив Навайо на острове Закинф. Современная фотография">
            <a:extLst>
              <a:ext uri="{FF2B5EF4-FFF2-40B4-BE49-F238E27FC236}">
                <a16:creationId xmlns:a16="http://schemas.microsoft.com/office/drawing/2014/main" id="{D24BA561-CD58-F01E-5BC8-4BC45F805E7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685800"/>
            <a:ext cx="5334000" cy="3556000"/>
          </a:xfrm>
          <a:prstGeom prst="roundRect">
            <a:avLst>
              <a:gd name="adj" fmla="val 4000"/>
            </a:avLst>
          </a:prstGeom>
          <a:ln w="19050">
            <a:solidFill>
              <a:srgbClr val="2E8D93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grpSp>
        <p:nvGrpSpPr>
          <p:cNvPr id="39" name="Minoan spiral band">
            <a:extLst>
              <a:ext uri="{FF2B5EF4-FFF2-40B4-BE49-F238E27FC236}">
                <a16:creationId xmlns:a16="http://schemas.microsoft.com/office/drawing/2014/main" id="{FB991280-6271-5DCE-05E7-A0FF361BB392}"/>
              </a:ext>
            </a:extLst>
          </p:cNvPr>
          <p:cNvGrpSpPr/>
          <p:nvPr/>
        </p:nvGrpSpPr>
        <p:grpSpPr>
          <a:xfrm>
            <a:off x="4108450" y="4644390"/>
            <a:ext cx="3975100" cy="363221"/>
            <a:chOff x="4108450" y="4644390"/>
            <a:chExt cx="3975100" cy="363221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70849373-0874-25CE-9F56-CB69DC7D93FE}"/>
                </a:ext>
              </a:extLst>
            </p:cNvPr>
            <p:cNvSpPr/>
            <p:nvPr/>
          </p:nvSpPr>
          <p:spPr>
            <a:xfrm>
              <a:off x="4108450" y="474345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E8D93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CFEFD695-1C04-EC25-789D-0EE570A47E80}"/>
                </a:ext>
              </a:extLst>
            </p:cNvPr>
            <p:cNvSpPr/>
            <p:nvPr/>
          </p:nvSpPr>
          <p:spPr>
            <a:xfrm>
              <a:off x="4163060" y="4798060"/>
              <a:ext cx="55880" cy="55880"/>
            </a:xfrm>
            <a:prstGeom prst="ellipse">
              <a:avLst/>
            </a:prstGeom>
            <a:solidFill>
              <a:srgbClr val="2E8D93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DA48843D-5BD4-0F28-D239-0DDE63D571EC}"/>
                </a:ext>
              </a:extLst>
            </p:cNvPr>
            <p:cNvSpPr/>
            <p:nvPr/>
          </p:nvSpPr>
          <p:spPr>
            <a:xfrm>
              <a:off x="4240530" y="464439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2E8D9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68FA6823-089B-6F4F-E0BE-14468971A8DA}"/>
                </a:ext>
              </a:extLst>
            </p:cNvPr>
            <p:cNvSpPr/>
            <p:nvPr/>
          </p:nvSpPr>
          <p:spPr>
            <a:xfrm>
              <a:off x="4489450" y="474345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E8D93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8234CCDD-8EFF-E8CE-FB40-CE74E210FAFE}"/>
                </a:ext>
              </a:extLst>
            </p:cNvPr>
            <p:cNvSpPr/>
            <p:nvPr/>
          </p:nvSpPr>
          <p:spPr>
            <a:xfrm>
              <a:off x="4544060" y="4798060"/>
              <a:ext cx="55880" cy="55880"/>
            </a:xfrm>
            <a:prstGeom prst="ellipse">
              <a:avLst/>
            </a:prstGeom>
            <a:solidFill>
              <a:srgbClr val="2E8D93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F2EA3823-19A7-6305-2CB2-57ACD1E9F295}"/>
                </a:ext>
              </a:extLst>
            </p:cNvPr>
            <p:cNvSpPr/>
            <p:nvPr/>
          </p:nvSpPr>
          <p:spPr>
            <a:xfrm>
              <a:off x="4621530" y="464439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250952"/>
                  </a:moveTo>
                  <a:cubicBezTo>
                    <a:pt x="121920" y="363220"/>
                    <a:pt x="160020" y="0"/>
                    <a:pt x="281940" y="112268"/>
                  </a:cubicBezTo>
                </a:path>
              </a:pathLst>
            </a:custGeom>
            <a:ln w="15875">
              <a:solidFill>
                <a:srgbClr val="2E8D9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F3DC49F8-02CC-C533-D28E-BF1C67446D77}"/>
                </a:ext>
              </a:extLst>
            </p:cNvPr>
            <p:cNvSpPr/>
            <p:nvPr/>
          </p:nvSpPr>
          <p:spPr>
            <a:xfrm>
              <a:off x="4870450" y="474345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E8D93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E7B42494-BB63-CBAE-0581-B67EE6FF2BD0}"/>
                </a:ext>
              </a:extLst>
            </p:cNvPr>
            <p:cNvSpPr/>
            <p:nvPr/>
          </p:nvSpPr>
          <p:spPr>
            <a:xfrm>
              <a:off x="4925060" y="4798060"/>
              <a:ext cx="55880" cy="55880"/>
            </a:xfrm>
            <a:prstGeom prst="ellipse">
              <a:avLst/>
            </a:prstGeom>
            <a:solidFill>
              <a:srgbClr val="2E8D93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DB2B6D6C-3DC2-24E7-01DA-BDB16976B002}"/>
                </a:ext>
              </a:extLst>
            </p:cNvPr>
            <p:cNvSpPr/>
            <p:nvPr/>
          </p:nvSpPr>
          <p:spPr>
            <a:xfrm>
              <a:off x="5002530" y="464439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2E8D9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FC1324E6-A6A6-8AD7-B525-9C746F7892B6}"/>
                </a:ext>
              </a:extLst>
            </p:cNvPr>
            <p:cNvSpPr/>
            <p:nvPr/>
          </p:nvSpPr>
          <p:spPr>
            <a:xfrm>
              <a:off x="5251450" y="474345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E8D93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2EE09120-7F35-C8EF-420D-558E3D3C6667}"/>
                </a:ext>
              </a:extLst>
            </p:cNvPr>
            <p:cNvSpPr/>
            <p:nvPr/>
          </p:nvSpPr>
          <p:spPr>
            <a:xfrm>
              <a:off x="5306060" y="4798060"/>
              <a:ext cx="55880" cy="55880"/>
            </a:xfrm>
            <a:prstGeom prst="ellipse">
              <a:avLst/>
            </a:prstGeom>
            <a:solidFill>
              <a:srgbClr val="2E8D93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1023DDBF-0E9F-F90D-BBAC-3035C27F6B05}"/>
                </a:ext>
              </a:extLst>
            </p:cNvPr>
            <p:cNvSpPr/>
            <p:nvPr/>
          </p:nvSpPr>
          <p:spPr>
            <a:xfrm>
              <a:off x="5383530" y="464439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250952"/>
                  </a:moveTo>
                  <a:cubicBezTo>
                    <a:pt x="121920" y="363220"/>
                    <a:pt x="160020" y="0"/>
                    <a:pt x="281940" y="112268"/>
                  </a:cubicBezTo>
                </a:path>
              </a:pathLst>
            </a:custGeom>
            <a:ln w="15875">
              <a:solidFill>
                <a:srgbClr val="2E8D9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54F7D775-83E7-9666-D8D7-1DDC7AB32591}"/>
                </a:ext>
              </a:extLst>
            </p:cNvPr>
            <p:cNvSpPr/>
            <p:nvPr/>
          </p:nvSpPr>
          <p:spPr>
            <a:xfrm>
              <a:off x="5632450" y="474345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E8D93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7C4918E3-EB2D-FF01-0FB6-7EE690CBB7C7}"/>
                </a:ext>
              </a:extLst>
            </p:cNvPr>
            <p:cNvSpPr/>
            <p:nvPr/>
          </p:nvSpPr>
          <p:spPr>
            <a:xfrm>
              <a:off x="5687060" y="4798060"/>
              <a:ext cx="55880" cy="55880"/>
            </a:xfrm>
            <a:prstGeom prst="ellipse">
              <a:avLst/>
            </a:prstGeom>
            <a:solidFill>
              <a:srgbClr val="2E8D93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82574A51-B383-665E-E9C4-058B162FF32A}"/>
                </a:ext>
              </a:extLst>
            </p:cNvPr>
            <p:cNvSpPr/>
            <p:nvPr/>
          </p:nvSpPr>
          <p:spPr>
            <a:xfrm>
              <a:off x="5764530" y="464439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2E8D9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99A9128E-4327-6505-98C5-627646E1F145}"/>
                </a:ext>
              </a:extLst>
            </p:cNvPr>
            <p:cNvSpPr/>
            <p:nvPr/>
          </p:nvSpPr>
          <p:spPr>
            <a:xfrm>
              <a:off x="6013450" y="474345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E8D93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708EFBED-B30B-7E88-5DA8-38996EFD46EF}"/>
                </a:ext>
              </a:extLst>
            </p:cNvPr>
            <p:cNvSpPr/>
            <p:nvPr/>
          </p:nvSpPr>
          <p:spPr>
            <a:xfrm>
              <a:off x="6068060" y="4798060"/>
              <a:ext cx="55880" cy="55880"/>
            </a:xfrm>
            <a:prstGeom prst="ellipse">
              <a:avLst/>
            </a:prstGeom>
            <a:solidFill>
              <a:srgbClr val="2E8D93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6FEDEA6D-D50B-BCF7-0FF5-391A4B0DB5DD}"/>
                </a:ext>
              </a:extLst>
            </p:cNvPr>
            <p:cNvSpPr/>
            <p:nvPr/>
          </p:nvSpPr>
          <p:spPr>
            <a:xfrm>
              <a:off x="6145530" y="464439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250952"/>
                  </a:moveTo>
                  <a:cubicBezTo>
                    <a:pt x="121920" y="363220"/>
                    <a:pt x="160020" y="0"/>
                    <a:pt x="281940" y="112268"/>
                  </a:cubicBezTo>
                </a:path>
              </a:pathLst>
            </a:custGeom>
            <a:ln w="15875">
              <a:solidFill>
                <a:srgbClr val="2E8D9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5C3EE8B9-4458-1107-7450-B5AC79770A2D}"/>
                </a:ext>
              </a:extLst>
            </p:cNvPr>
            <p:cNvSpPr/>
            <p:nvPr/>
          </p:nvSpPr>
          <p:spPr>
            <a:xfrm>
              <a:off x="6394450" y="474345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E8D93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4DB49AF6-928A-D0DA-B617-0DCFDD1D1722}"/>
                </a:ext>
              </a:extLst>
            </p:cNvPr>
            <p:cNvSpPr/>
            <p:nvPr/>
          </p:nvSpPr>
          <p:spPr>
            <a:xfrm>
              <a:off x="6449060" y="4798060"/>
              <a:ext cx="55880" cy="55880"/>
            </a:xfrm>
            <a:prstGeom prst="ellipse">
              <a:avLst/>
            </a:prstGeom>
            <a:solidFill>
              <a:srgbClr val="2E8D93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E7B06CB3-DAB0-CB64-9AE3-47B9866D9109}"/>
                </a:ext>
              </a:extLst>
            </p:cNvPr>
            <p:cNvSpPr/>
            <p:nvPr/>
          </p:nvSpPr>
          <p:spPr>
            <a:xfrm>
              <a:off x="6526530" y="464439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2E8D9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3A4CB3AA-E387-548C-4950-A12C7087E2E5}"/>
                </a:ext>
              </a:extLst>
            </p:cNvPr>
            <p:cNvSpPr/>
            <p:nvPr/>
          </p:nvSpPr>
          <p:spPr>
            <a:xfrm>
              <a:off x="6775450" y="474345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E8D93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C2463DA0-90AC-0A5B-339E-E034FD6B2728}"/>
                </a:ext>
              </a:extLst>
            </p:cNvPr>
            <p:cNvSpPr/>
            <p:nvPr/>
          </p:nvSpPr>
          <p:spPr>
            <a:xfrm>
              <a:off x="6830060" y="4798060"/>
              <a:ext cx="55880" cy="55880"/>
            </a:xfrm>
            <a:prstGeom prst="ellipse">
              <a:avLst/>
            </a:prstGeom>
            <a:solidFill>
              <a:srgbClr val="2E8D93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D4E4FBFA-7C38-882E-6B4A-BA17E652B53C}"/>
                </a:ext>
              </a:extLst>
            </p:cNvPr>
            <p:cNvSpPr/>
            <p:nvPr/>
          </p:nvSpPr>
          <p:spPr>
            <a:xfrm>
              <a:off x="6907530" y="464439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250952"/>
                  </a:moveTo>
                  <a:cubicBezTo>
                    <a:pt x="121920" y="363220"/>
                    <a:pt x="160020" y="0"/>
                    <a:pt x="281940" y="112268"/>
                  </a:cubicBezTo>
                </a:path>
              </a:pathLst>
            </a:custGeom>
            <a:ln w="15875">
              <a:solidFill>
                <a:srgbClr val="2E8D9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4F7C6FA4-1260-B263-2588-2462D7119743}"/>
                </a:ext>
              </a:extLst>
            </p:cNvPr>
            <p:cNvSpPr/>
            <p:nvPr/>
          </p:nvSpPr>
          <p:spPr>
            <a:xfrm>
              <a:off x="7156450" y="474345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E8D93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8A3329E7-531B-B1C4-D60D-6235DE5AB00C}"/>
                </a:ext>
              </a:extLst>
            </p:cNvPr>
            <p:cNvSpPr/>
            <p:nvPr/>
          </p:nvSpPr>
          <p:spPr>
            <a:xfrm>
              <a:off x="7211060" y="4798060"/>
              <a:ext cx="55880" cy="55880"/>
            </a:xfrm>
            <a:prstGeom prst="ellipse">
              <a:avLst/>
            </a:prstGeom>
            <a:solidFill>
              <a:srgbClr val="2E8D93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90401EE2-374A-1CF5-9DED-2ADFACFF0D84}"/>
                </a:ext>
              </a:extLst>
            </p:cNvPr>
            <p:cNvSpPr/>
            <p:nvPr/>
          </p:nvSpPr>
          <p:spPr>
            <a:xfrm>
              <a:off x="7288530" y="464439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2E8D9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F95F01C1-BC06-3F05-C766-9E1B0671DF02}"/>
                </a:ext>
              </a:extLst>
            </p:cNvPr>
            <p:cNvSpPr/>
            <p:nvPr/>
          </p:nvSpPr>
          <p:spPr>
            <a:xfrm>
              <a:off x="7537450" y="474345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E8D93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4B2BDF8B-BDC8-4C53-AE4A-9271ED3F76F3}"/>
                </a:ext>
              </a:extLst>
            </p:cNvPr>
            <p:cNvSpPr/>
            <p:nvPr/>
          </p:nvSpPr>
          <p:spPr>
            <a:xfrm>
              <a:off x="7592060" y="4798060"/>
              <a:ext cx="55880" cy="55880"/>
            </a:xfrm>
            <a:prstGeom prst="ellipse">
              <a:avLst/>
            </a:prstGeom>
            <a:solidFill>
              <a:srgbClr val="2E8D93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CEC8EB0A-03B6-B7C6-6809-A7C3E3E5DB44}"/>
                </a:ext>
              </a:extLst>
            </p:cNvPr>
            <p:cNvSpPr/>
            <p:nvPr/>
          </p:nvSpPr>
          <p:spPr>
            <a:xfrm>
              <a:off x="7669530" y="464439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250952"/>
                  </a:moveTo>
                  <a:cubicBezTo>
                    <a:pt x="121920" y="363220"/>
                    <a:pt x="160020" y="0"/>
                    <a:pt x="281940" y="112268"/>
                  </a:cubicBezTo>
                </a:path>
              </a:pathLst>
            </a:custGeom>
            <a:ln w="15875">
              <a:solidFill>
                <a:srgbClr val="2E8D9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C26C1673-5F97-F3C8-1D9B-487F906D86C1}"/>
                </a:ext>
              </a:extLst>
            </p:cNvPr>
            <p:cNvSpPr/>
            <p:nvPr/>
          </p:nvSpPr>
          <p:spPr>
            <a:xfrm>
              <a:off x="7918450" y="474345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E8D93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E552DBAA-46EA-B881-96AF-42B3241E02F8}"/>
                </a:ext>
              </a:extLst>
            </p:cNvPr>
            <p:cNvSpPr/>
            <p:nvPr/>
          </p:nvSpPr>
          <p:spPr>
            <a:xfrm>
              <a:off x="7973060" y="4798060"/>
              <a:ext cx="55880" cy="55880"/>
            </a:xfrm>
            <a:prstGeom prst="ellipse">
              <a:avLst/>
            </a:prstGeom>
            <a:solidFill>
              <a:srgbClr val="2E8D93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0" name="Bays caption">
            <a:extLst>
              <a:ext uri="{FF2B5EF4-FFF2-40B4-BE49-F238E27FC236}">
                <a16:creationId xmlns:a16="http://schemas.microsoft.com/office/drawing/2014/main" id="{5A6B688E-20EC-58F4-038C-776667AF55BB}"/>
              </a:ext>
            </a:extLst>
          </p:cNvPr>
          <p:cNvSpPr txBox="1"/>
          <p:nvPr/>
        </p:nvSpPr>
        <p:spPr>
          <a:xfrm>
            <a:off x="1219200" y="5181600"/>
            <a:ext cx="9753600" cy="975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3200" b="1" dirty="0">
                <a:solidFill>
                  <a:srgbClr val="2E8D93"/>
                </a:solidFill>
                <a:latin typeface="Constantia" panose="02030602050306030303" pitchFamily="18" charset="0"/>
              </a:rPr>
              <a:t>Бухты и заливы</a:t>
            </a:r>
            <a:r>
              <a:rPr lang="ru-RU" sz="3200" i="1" dirty="0">
                <a:solidFill>
                  <a:srgbClr val="2B2722"/>
                </a:solidFill>
                <a:latin typeface="Constantia" panose="02030602050306030303" pitchFamily="18" charset="0"/>
              </a:rPr>
              <a:t> – типичный пейзаж для греческих берегов.</a:t>
            </a:r>
          </a:p>
        </p:txBody>
      </p:sp>
      <p:sp>
        <p:nvSpPr>
          <p:cNvPr id="41" name="Signature 100ballnik.com">
            <a:extLst>
              <a:ext uri="{FF2B5EF4-FFF2-40B4-BE49-F238E27FC236}">
                <a16:creationId xmlns:a16="http://schemas.microsoft.com/office/drawing/2014/main" id="{C893476F-4D10-29AC-D3BA-4F820A50CE3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576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E857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575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live photo 1" descr="Оливковые деревья на склоне холма. Современная фотография">
            <a:extLst>
              <a:ext uri="{FF2B5EF4-FFF2-40B4-BE49-F238E27FC236}">
                <a16:creationId xmlns:a16="http://schemas.microsoft.com/office/drawing/2014/main" id="{C9833990-8903-491A-49A8-AD7E6AA258D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0" y="508000"/>
            <a:ext cx="5588000" cy="5892800"/>
          </a:xfrm>
          <a:prstGeom prst="roundRect">
            <a:avLst>
              <a:gd name="adj" fmla="val 4000"/>
            </a:avLst>
          </a:prstGeom>
          <a:ln w="19050">
            <a:solidFill>
              <a:srgbClr val="66763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Climate">
            <a:extLst>
              <a:ext uri="{FF2B5EF4-FFF2-40B4-BE49-F238E27FC236}">
                <a16:creationId xmlns:a16="http://schemas.microsoft.com/office/drawing/2014/main" id="{D99F8ACB-5740-8287-71FF-05E4DF8E02DA}"/>
              </a:ext>
            </a:extLst>
          </p:cNvPr>
          <p:cNvSpPr txBox="1"/>
          <p:nvPr/>
        </p:nvSpPr>
        <p:spPr>
          <a:xfrm>
            <a:off x="609600" y="584200"/>
            <a:ext cx="50292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2B2722"/>
                </a:solidFill>
                <a:latin typeface="Candara" panose="020E0502030303020204" pitchFamily="34" charset="0"/>
              </a:rPr>
              <a:t>При этом климат Греции идеально подходит для выращивания </a:t>
            </a:r>
            <a:r>
              <a:rPr lang="ru-RU" sz="2600" b="1" dirty="0">
                <a:solidFill>
                  <a:srgbClr val="667634"/>
                </a:solidFill>
                <a:latin typeface="Candara" panose="020E0502030303020204" pitchFamily="34" charset="0"/>
              </a:rPr>
              <a:t>олив и винограда</a:t>
            </a:r>
            <a:r>
              <a:rPr lang="ru-RU" sz="2600" dirty="0">
                <a:solidFill>
                  <a:srgbClr val="2B2722"/>
                </a:solidFill>
                <a:latin typeface="Candara" panose="020E0502030303020204" pitchFamily="34" charset="0"/>
              </a:rPr>
              <a:t> </a:t>
            </a:r>
            <a:r>
              <a:rPr lang="ru-RU" sz="2600" b="1" dirty="0">
                <a:solidFill>
                  <a:srgbClr val="667634"/>
                </a:solidFill>
                <a:latin typeface="Candara" panose="020E0502030303020204" pitchFamily="34" charset="0"/>
              </a:rPr>
              <a:t>на склонах гор</a:t>
            </a:r>
            <a:r>
              <a:rPr lang="ru-RU" sz="2600" dirty="0">
                <a:solidFill>
                  <a:srgbClr val="2B2722"/>
                </a:solidFill>
                <a:latin typeface="Candara" panose="020E0502030303020204" pitchFamily="34" charset="0"/>
              </a:rPr>
              <a:t>.</a:t>
            </a:r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8BF04C7D-8BB5-83CD-AFCD-24D36B4A3FF8}"/>
              </a:ext>
            </a:extLst>
          </p:cNvPr>
          <p:cNvCxnSpPr/>
          <p:nvPr/>
        </p:nvCxnSpPr>
        <p:spPr>
          <a:xfrm>
            <a:off x="609600" y="1976120"/>
            <a:ext cx="1422400" cy="0"/>
          </a:xfrm>
          <a:prstGeom prst="line">
            <a:avLst/>
          </a:prstGeom>
          <a:ln w="19050">
            <a:solidFill>
              <a:srgbClr val="6676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live symbol">
            <a:extLst>
              <a:ext uri="{FF2B5EF4-FFF2-40B4-BE49-F238E27FC236}">
                <a16:creationId xmlns:a16="http://schemas.microsoft.com/office/drawing/2014/main" id="{B3B5F8F6-7260-5C89-7012-439295BC29FE}"/>
              </a:ext>
            </a:extLst>
          </p:cNvPr>
          <p:cNvSpPr txBox="1"/>
          <p:nvPr/>
        </p:nvSpPr>
        <p:spPr>
          <a:xfrm>
            <a:off x="609600" y="2153920"/>
            <a:ext cx="50292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2B2722"/>
                </a:solidFill>
                <a:latin typeface="Candara" panose="020E0502030303020204" pitchFamily="34" charset="0"/>
              </a:rPr>
              <a:t>До сих пор </a:t>
            </a:r>
            <a:r>
              <a:rPr lang="ru-RU" sz="2600" b="1" dirty="0">
                <a:solidFill>
                  <a:srgbClr val="667634"/>
                </a:solidFill>
                <a:latin typeface="Candara" panose="020E0502030303020204" pitchFamily="34" charset="0"/>
              </a:rPr>
              <a:t>оливковое дерево</a:t>
            </a:r>
            <a:r>
              <a:rPr lang="ru-RU" sz="2600" dirty="0">
                <a:solidFill>
                  <a:srgbClr val="2B2722"/>
                </a:solidFill>
                <a:latin typeface="Candara" panose="020E0502030303020204" pitchFamily="34" charset="0"/>
              </a:rPr>
              <a:t> остается </a:t>
            </a:r>
            <a:r>
              <a:rPr lang="ru-RU" sz="2600" b="1" dirty="0">
                <a:solidFill>
                  <a:srgbClr val="C98E2E"/>
                </a:solidFill>
                <a:latin typeface="Candara" panose="020E0502030303020204" pitchFamily="34" charset="0"/>
              </a:rPr>
              <a:t>традиционным греческим символом</a:t>
            </a:r>
            <a:r>
              <a:rPr lang="ru-RU" sz="2600" dirty="0">
                <a:solidFill>
                  <a:srgbClr val="2B2722"/>
                </a:solidFill>
                <a:latin typeface="Candara" panose="020E0502030303020204" pitchFamily="34" charset="0"/>
              </a:rPr>
              <a:t>.</a:t>
            </a:r>
          </a:p>
        </p:txBody>
      </p:sp>
      <p:pic>
        <p:nvPicPr>
          <p:cNvPr id="9" name="Olive photo 2" descr="Оливковая роща. Современная фотография">
            <a:extLst>
              <a:ext uri="{FF2B5EF4-FFF2-40B4-BE49-F238E27FC236}">
                <a16:creationId xmlns:a16="http://schemas.microsoft.com/office/drawing/2014/main" id="{8D434AC9-C479-7668-E01B-029295D5D4A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86200"/>
            <a:ext cx="5029200" cy="2514600"/>
          </a:xfrm>
          <a:prstGeom prst="roundRect">
            <a:avLst>
              <a:gd name="adj" fmla="val 4000"/>
            </a:avLst>
          </a:prstGeom>
          <a:ln w="15875">
            <a:solidFill>
              <a:srgbClr val="C98E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AE52EAE1-4A07-B9FF-8BC3-9EC07B69FF9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576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E857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680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644AD92-DFB1-18E6-E4BC-A58C074A6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6096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B24E2E"/>
                </a:solidFill>
                <a:latin typeface="Constantia" panose="02030602050306030303" pitchFamily="18" charset="0"/>
              </a:rPr>
              <a:t>Ремесла в Греции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5AAC178C-14BD-9290-106D-878E300B986D}"/>
              </a:ext>
            </a:extLst>
          </p:cNvPr>
          <p:cNvCxnSpPr/>
          <p:nvPr/>
        </p:nvCxnSpPr>
        <p:spPr>
          <a:xfrm>
            <a:off x="609600" y="1036320"/>
            <a:ext cx="1905000" cy="0"/>
          </a:xfrm>
          <a:prstGeom prst="line">
            <a:avLst/>
          </a:prstGeom>
          <a:ln w="19050">
            <a:solidFill>
              <a:srgbClr val="B24E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A5886BB7-594B-3E7A-11C3-2964D65395A2}"/>
              </a:ext>
            </a:extLst>
          </p:cNvPr>
          <p:cNvCxnSpPr/>
          <p:nvPr/>
        </p:nvCxnSpPr>
        <p:spPr>
          <a:xfrm>
            <a:off x="609600" y="1087120"/>
            <a:ext cx="1905000" cy="0"/>
          </a:xfrm>
          <a:prstGeom prst="line">
            <a:avLst/>
          </a:prstGeom>
          <a:ln w="6350">
            <a:solidFill>
              <a:srgbClr val="C7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lay card">
            <a:extLst>
              <a:ext uri="{FF2B5EF4-FFF2-40B4-BE49-F238E27FC236}">
                <a16:creationId xmlns:a16="http://schemas.microsoft.com/office/drawing/2014/main" id="{07051326-C38D-05A4-4E33-E87DFC7455D7}"/>
              </a:ext>
            </a:extLst>
          </p:cNvPr>
          <p:cNvSpPr/>
          <p:nvPr/>
        </p:nvSpPr>
        <p:spPr>
          <a:xfrm>
            <a:off x="609600" y="1270000"/>
            <a:ext cx="5791200" cy="2006600"/>
          </a:xfrm>
          <a:prstGeom prst="roundRect">
            <a:avLst>
              <a:gd name="adj" fmla="val 6000"/>
            </a:avLst>
          </a:prstGeom>
          <a:solidFill>
            <a:srgbClr val="F6E2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lay">
            <a:extLst>
              <a:ext uri="{FF2B5EF4-FFF2-40B4-BE49-F238E27FC236}">
                <a16:creationId xmlns:a16="http://schemas.microsoft.com/office/drawing/2014/main" id="{0E177334-AE92-A4C7-CADF-E5F4478FE9BD}"/>
              </a:ext>
            </a:extLst>
          </p:cNvPr>
          <p:cNvSpPr txBox="1"/>
          <p:nvPr/>
        </p:nvSpPr>
        <p:spPr>
          <a:xfrm>
            <a:off x="838200" y="1397000"/>
            <a:ext cx="54102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Основное ремесло в этих местах – </a:t>
            </a:r>
            <a:r>
              <a:rPr lang="ru-RU" sz="2200" b="1" dirty="0">
                <a:solidFill>
                  <a:srgbClr val="B24E2E"/>
                </a:solidFill>
                <a:latin typeface="Candara" panose="020E0502030303020204" pitchFamily="34" charset="0"/>
              </a:rPr>
              <a:t>изготовление глиняной посуды</a:t>
            </a: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Из глины делали </a:t>
            </a:r>
            <a:r>
              <a:rPr lang="ru-RU" sz="2200" b="1" dirty="0">
                <a:solidFill>
                  <a:srgbClr val="B24E2E"/>
                </a:solidFill>
                <a:latin typeface="Candara" panose="020E0502030303020204" pitchFamily="34" charset="0"/>
              </a:rPr>
              <a:t>амфоры</a:t>
            </a: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 для хранения вина и масла, тарелки, чашки и кувшины. Из обожжённой глины нередко строили дома.</a:t>
            </a:r>
          </a:p>
        </p:txBody>
      </p:sp>
      <p:sp>
        <p:nvSpPr>
          <p:cNvPr id="7" name="Clay bar">
            <a:extLst>
              <a:ext uri="{FF2B5EF4-FFF2-40B4-BE49-F238E27FC236}">
                <a16:creationId xmlns:a16="http://schemas.microsoft.com/office/drawing/2014/main" id="{DF83D1A8-F8BB-73CD-9630-401CBB31D2B4}"/>
              </a:ext>
            </a:extLst>
          </p:cNvPr>
          <p:cNvSpPr/>
          <p:nvPr/>
        </p:nvSpPr>
        <p:spPr>
          <a:xfrm>
            <a:off x="711200" y="1397000"/>
            <a:ext cx="50800" cy="1752600"/>
          </a:xfrm>
          <a:prstGeom prst="rect">
            <a:avLst/>
          </a:prstGeom>
          <a:solidFill>
            <a:srgbClr val="B24E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Marble card">
            <a:extLst>
              <a:ext uri="{FF2B5EF4-FFF2-40B4-BE49-F238E27FC236}">
                <a16:creationId xmlns:a16="http://schemas.microsoft.com/office/drawing/2014/main" id="{FC7EDED0-3A0D-9FE8-FEEF-690531DD20C2}"/>
              </a:ext>
            </a:extLst>
          </p:cNvPr>
          <p:cNvSpPr/>
          <p:nvPr/>
        </p:nvSpPr>
        <p:spPr>
          <a:xfrm>
            <a:off x="609600" y="3429000"/>
            <a:ext cx="5791200" cy="3347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5CB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Marble">
            <a:extLst>
              <a:ext uri="{FF2B5EF4-FFF2-40B4-BE49-F238E27FC236}">
                <a16:creationId xmlns:a16="http://schemas.microsoft.com/office/drawing/2014/main" id="{8A743B52-E239-B4DD-5AF9-1F5AED431015}"/>
              </a:ext>
            </a:extLst>
          </p:cNvPr>
          <p:cNvSpPr txBox="1"/>
          <p:nvPr/>
        </p:nvSpPr>
        <p:spPr>
          <a:xfrm>
            <a:off x="838200" y="3556000"/>
            <a:ext cx="5410200" cy="3093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В Греции находятся большие месторождения </a:t>
            </a:r>
            <a:r>
              <a:rPr lang="ru-RU" sz="2200" b="1" dirty="0">
                <a:solidFill>
                  <a:srgbClr val="2C6697"/>
                </a:solidFill>
                <a:latin typeface="Candara" panose="020E0502030303020204" pitchFamily="34" charset="0"/>
              </a:rPr>
              <a:t>мрамора</a:t>
            </a: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 и строительных камней. Особенно знамениты были месторождения на острове </a:t>
            </a:r>
            <a:r>
              <a:rPr lang="ru-RU" sz="2200" b="1" dirty="0">
                <a:solidFill>
                  <a:srgbClr val="2C6697"/>
                </a:solidFill>
                <a:latin typeface="Candara" panose="020E0502030303020204" pitchFamily="34" charset="0"/>
              </a:rPr>
              <a:t>Парос</a:t>
            </a: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 и в горах.</a:t>
            </a:r>
          </a:p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Из белого и цветного мрамора строили знаменитые храмы (например, </a:t>
            </a:r>
            <a:r>
              <a:rPr lang="ru-RU" sz="2200" b="1" dirty="0">
                <a:solidFill>
                  <a:srgbClr val="2C6697"/>
                </a:solidFill>
                <a:latin typeface="Candara" panose="020E0502030303020204" pitchFamily="34" charset="0"/>
              </a:rPr>
              <a:t>Парфенон</a:t>
            </a: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 в Афинах) и вырезали прекрасные статуи богов и героев.</a:t>
            </a:r>
          </a:p>
        </p:txBody>
      </p:sp>
      <p:sp>
        <p:nvSpPr>
          <p:cNvPr id="10" name="Marble bar">
            <a:extLst>
              <a:ext uri="{FF2B5EF4-FFF2-40B4-BE49-F238E27FC236}">
                <a16:creationId xmlns:a16="http://schemas.microsoft.com/office/drawing/2014/main" id="{993A6645-EDDB-66FA-989C-61FEC3537C05}"/>
              </a:ext>
            </a:extLst>
          </p:cNvPr>
          <p:cNvSpPr/>
          <p:nvPr/>
        </p:nvSpPr>
        <p:spPr>
          <a:xfrm>
            <a:off x="711200" y="3556000"/>
            <a:ext cx="50800" cy="3093720"/>
          </a:xfrm>
          <a:prstGeom prst="rect">
            <a:avLst/>
          </a:prstGeom>
          <a:solidFill>
            <a:srgbClr val="2C669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Metals card">
            <a:extLst>
              <a:ext uri="{FF2B5EF4-FFF2-40B4-BE49-F238E27FC236}">
                <a16:creationId xmlns:a16="http://schemas.microsoft.com/office/drawing/2014/main" id="{CA56D98A-0338-7C58-FB33-1723EE6A24A8}"/>
              </a:ext>
            </a:extLst>
          </p:cNvPr>
          <p:cNvSpPr/>
          <p:nvPr/>
        </p:nvSpPr>
        <p:spPr>
          <a:xfrm>
            <a:off x="6705600" y="5359400"/>
            <a:ext cx="4876800" cy="924560"/>
          </a:xfrm>
          <a:prstGeom prst="roundRect">
            <a:avLst>
              <a:gd name="adj" fmla="val 6000"/>
            </a:avLst>
          </a:prstGeom>
          <a:solidFill>
            <a:srgbClr val="F7ECD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Metals">
            <a:extLst>
              <a:ext uri="{FF2B5EF4-FFF2-40B4-BE49-F238E27FC236}">
                <a16:creationId xmlns:a16="http://schemas.microsoft.com/office/drawing/2014/main" id="{FFF571D8-DD5D-A013-EF91-3123E7938E67}"/>
              </a:ext>
            </a:extLst>
          </p:cNvPr>
          <p:cNvSpPr txBox="1"/>
          <p:nvPr/>
        </p:nvSpPr>
        <p:spPr>
          <a:xfrm>
            <a:off x="6934200" y="5486400"/>
            <a:ext cx="44958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Из металлов в Греции встречалось </a:t>
            </a:r>
            <a:r>
              <a:rPr lang="ru-RU" sz="2200" b="1" dirty="0">
                <a:solidFill>
                  <a:srgbClr val="C98E2E"/>
                </a:solidFill>
                <a:latin typeface="Candara" panose="020E0502030303020204" pitchFamily="34" charset="0"/>
              </a:rPr>
              <a:t>серебро, железо, золото</a:t>
            </a: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13" name="Metals bar">
            <a:extLst>
              <a:ext uri="{FF2B5EF4-FFF2-40B4-BE49-F238E27FC236}">
                <a16:creationId xmlns:a16="http://schemas.microsoft.com/office/drawing/2014/main" id="{8DD34B43-A976-01EA-5B42-F31CD6561BCF}"/>
              </a:ext>
            </a:extLst>
          </p:cNvPr>
          <p:cNvSpPr/>
          <p:nvPr/>
        </p:nvSpPr>
        <p:spPr>
          <a:xfrm>
            <a:off x="6807200" y="5486400"/>
            <a:ext cx="50800" cy="670560"/>
          </a:xfrm>
          <a:prstGeom prst="rect">
            <a:avLst/>
          </a:prstGeom>
          <a:solidFill>
            <a:srgbClr val="C98E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Pottery plate">
            <a:extLst>
              <a:ext uri="{FF2B5EF4-FFF2-40B4-BE49-F238E27FC236}">
                <a16:creationId xmlns:a16="http://schemas.microsoft.com/office/drawing/2014/main" id="{2CD82349-FED5-A6AC-0293-D460D17BA2AB}"/>
              </a:ext>
            </a:extLst>
          </p:cNvPr>
          <p:cNvSpPr/>
          <p:nvPr/>
        </p:nvSpPr>
        <p:spPr>
          <a:xfrm>
            <a:off x="6705600" y="355600"/>
            <a:ext cx="4876800" cy="2235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5CB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Knossos pithoi" descr="Пифосы — большие глиняные сосуды для хранения зерна, вина и масла. Кносский дворец, Крит">
            <a:extLst>
              <a:ext uri="{FF2B5EF4-FFF2-40B4-BE49-F238E27FC236}">
                <a16:creationId xmlns:a16="http://schemas.microsoft.com/office/drawing/2014/main" id="{EB2A3724-E29B-F676-1C4A-A696049C923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35517"/>
            <a:ext cx="2819400" cy="1875367"/>
          </a:xfrm>
          <a:prstGeom prst="roundRect">
            <a:avLst>
              <a:gd name="adj" fmla="val 4000"/>
            </a:avLst>
          </a:prstGeom>
          <a:ln w="12700">
            <a:solidFill>
              <a:srgbClr val="B24E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8" name="Marine style jar" descr="Сосуд в «морском стиле» с изображением осьминога, ок. 1500 г. до н. э. Коммос (Крит). Археологический музей Ираклиона">
            <a:extLst>
              <a:ext uri="{FF2B5EF4-FFF2-40B4-BE49-F238E27FC236}">
                <a16:creationId xmlns:a16="http://schemas.microsoft.com/office/drawing/2014/main" id="{C791F9B8-0890-58E3-CD70-DF9E45A6E6F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800" y="508000"/>
            <a:ext cx="1676400" cy="1905000"/>
          </a:xfrm>
          <a:prstGeom prst="rect">
            <a:avLst/>
          </a:prstGeom>
        </p:spPr>
      </p:pic>
      <p:pic>
        <p:nvPicPr>
          <p:cNvPr id="20" name="Parthenon" descr="Парфенон на Акрополе в Афинах (V в. до н. э.), белый мрамор. Современная фотография">
            <a:extLst>
              <a:ext uri="{FF2B5EF4-FFF2-40B4-BE49-F238E27FC236}">
                <a16:creationId xmlns:a16="http://schemas.microsoft.com/office/drawing/2014/main" id="{633653A6-9441-0883-A0EA-A1729BA7E9E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768600"/>
            <a:ext cx="4876800" cy="2378927"/>
          </a:xfrm>
          <a:prstGeom prst="roundRect">
            <a:avLst>
              <a:gd name="adj" fmla="val 4000"/>
            </a:avLst>
          </a:prstGeom>
          <a:ln w="15875">
            <a:solidFill>
              <a:srgbClr val="2C669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5B5257E3-CE9E-AE52-28A0-157ADBB24FC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576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E857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765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8BEF7CB-2D7D-1476-6C56-7C0FCBFDF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57912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C6697"/>
                </a:solidFill>
                <a:latin typeface="Constantia" panose="02030602050306030303" pitchFamily="18" charset="0"/>
              </a:rPr>
              <a:t>Минойская цивилизация</a:t>
            </a:r>
          </a:p>
        </p:txBody>
      </p:sp>
      <p:grpSp>
        <p:nvGrpSpPr>
          <p:cNvPr id="20" name="Minoan spiral band">
            <a:extLst>
              <a:ext uri="{FF2B5EF4-FFF2-40B4-BE49-F238E27FC236}">
                <a16:creationId xmlns:a16="http://schemas.microsoft.com/office/drawing/2014/main" id="{E592F111-1BDB-6651-ACDD-01FA4F84B61B}"/>
              </a:ext>
            </a:extLst>
          </p:cNvPr>
          <p:cNvGrpSpPr/>
          <p:nvPr/>
        </p:nvGrpSpPr>
        <p:grpSpPr>
          <a:xfrm>
            <a:off x="603250" y="851154"/>
            <a:ext cx="2070100" cy="363221"/>
            <a:chOff x="603250" y="851154"/>
            <a:chExt cx="2070100" cy="363221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90AA5305-FEDE-FF9B-36CD-BBD4127D746B}"/>
                </a:ext>
              </a:extLst>
            </p:cNvPr>
            <p:cNvSpPr/>
            <p:nvPr/>
          </p:nvSpPr>
          <p:spPr>
            <a:xfrm>
              <a:off x="603250" y="950214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D185535B-E03B-ABA8-0EF7-91E9FBB2F3D4}"/>
                </a:ext>
              </a:extLst>
            </p:cNvPr>
            <p:cNvSpPr/>
            <p:nvPr/>
          </p:nvSpPr>
          <p:spPr>
            <a:xfrm>
              <a:off x="657860" y="1004824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олилиния: фигура 4">
              <a:extLst>
                <a:ext uri="{FF2B5EF4-FFF2-40B4-BE49-F238E27FC236}">
                  <a16:creationId xmlns:a16="http://schemas.microsoft.com/office/drawing/2014/main" id="{16F55DC0-7868-C0C1-92B7-147C8A1A7D25}"/>
                </a:ext>
              </a:extLst>
            </p:cNvPr>
            <p:cNvSpPr/>
            <p:nvPr/>
          </p:nvSpPr>
          <p:spPr>
            <a:xfrm>
              <a:off x="735330" y="851154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562699B4-024D-32CE-3EBF-8575C34AE38B}"/>
                </a:ext>
              </a:extLst>
            </p:cNvPr>
            <p:cNvSpPr/>
            <p:nvPr/>
          </p:nvSpPr>
          <p:spPr>
            <a:xfrm>
              <a:off x="984250" y="950214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FA637EC3-4D20-720F-22FE-4073E2C6F2C6}"/>
                </a:ext>
              </a:extLst>
            </p:cNvPr>
            <p:cNvSpPr/>
            <p:nvPr/>
          </p:nvSpPr>
          <p:spPr>
            <a:xfrm>
              <a:off x="1038860" y="1004824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35228C6B-0187-E513-15D5-0CC38A7357A1}"/>
                </a:ext>
              </a:extLst>
            </p:cNvPr>
            <p:cNvSpPr/>
            <p:nvPr/>
          </p:nvSpPr>
          <p:spPr>
            <a:xfrm>
              <a:off x="1116330" y="851154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250952"/>
                  </a:moveTo>
                  <a:cubicBezTo>
                    <a:pt x="121920" y="363220"/>
                    <a:pt x="160020" y="0"/>
                    <a:pt x="281940" y="112268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259C4797-8EB3-03DC-8CF9-66DB5EC5D65A}"/>
                </a:ext>
              </a:extLst>
            </p:cNvPr>
            <p:cNvSpPr/>
            <p:nvPr/>
          </p:nvSpPr>
          <p:spPr>
            <a:xfrm>
              <a:off x="1365250" y="950214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DADB9F92-925F-43FB-58A3-73F3D144C8BE}"/>
                </a:ext>
              </a:extLst>
            </p:cNvPr>
            <p:cNvSpPr/>
            <p:nvPr/>
          </p:nvSpPr>
          <p:spPr>
            <a:xfrm>
              <a:off x="1419860" y="1004824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75318723-B4A7-6773-872F-2022B56CEAF8}"/>
                </a:ext>
              </a:extLst>
            </p:cNvPr>
            <p:cNvSpPr/>
            <p:nvPr/>
          </p:nvSpPr>
          <p:spPr>
            <a:xfrm>
              <a:off x="1497330" y="851154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BCE81EAA-0CE9-606F-601B-CD635F81AC89}"/>
                </a:ext>
              </a:extLst>
            </p:cNvPr>
            <p:cNvSpPr/>
            <p:nvPr/>
          </p:nvSpPr>
          <p:spPr>
            <a:xfrm>
              <a:off x="1746250" y="950214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85957AE4-536E-215F-EE71-7A281C56E584}"/>
                </a:ext>
              </a:extLst>
            </p:cNvPr>
            <p:cNvSpPr/>
            <p:nvPr/>
          </p:nvSpPr>
          <p:spPr>
            <a:xfrm>
              <a:off x="1800860" y="1004824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164B0439-7E08-7138-BE82-6E77330E2999}"/>
                </a:ext>
              </a:extLst>
            </p:cNvPr>
            <p:cNvSpPr/>
            <p:nvPr/>
          </p:nvSpPr>
          <p:spPr>
            <a:xfrm>
              <a:off x="1878330" y="851154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250952"/>
                  </a:moveTo>
                  <a:cubicBezTo>
                    <a:pt x="121920" y="363220"/>
                    <a:pt x="160020" y="0"/>
                    <a:pt x="281940" y="112268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08B2DC0C-5094-AFC3-9432-6B3AF7FD0200}"/>
                </a:ext>
              </a:extLst>
            </p:cNvPr>
            <p:cNvSpPr/>
            <p:nvPr/>
          </p:nvSpPr>
          <p:spPr>
            <a:xfrm>
              <a:off x="2127250" y="950214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A2F0A80D-B744-FCAE-A408-9560EC46FBC5}"/>
                </a:ext>
              </a:extLst>
            </p:cNvPr>
            <p:cNvSpPr/>
            <p:nvPr/>
          </p:nvSpPr>
          <p:spPr>
            <a:xfrm>
              <a:off x="2181860" y="1004824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5D3939A5-C0F3-EF14-2271-E74EADB5A45E}"/>
                </a:ext>
              </a:extLst>
            </p:cNvPr>
            <p:cNvSpPr/>
            <p:nvPr/>
          </p:nvSpPr>
          <p:spPr>
            <a:xfrm>
              <a:off x="2259330" y="851154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D3EDB15D-CDB7-FD1A-EC30-31B9B36819F9}"/>
                </a:ext>
              </a:extLst>
            </p:cNvPr>
            <p:cNvSpPr/>
            <p:nvPr/>
          </p:nvSpPr>
          <p:spPr>
            <a:xfrm>
              <a:off x="2508250" y="950214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7C56CF8A-0B74-8CF2-EA2B-9BB2AE0AE384}"/>
                </a:ext>
              </a:extLst>
            </p:cNvPr>
            <p:cNvSpPr/>
            <p:nvPr/>
          </p:nvSpPr>
          <p:spPr>
            <a:xfrm>
              <a:off x="2562860" y="1004824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Definition">
            <a:extLst>
              <a:ext uri="{FF2B5EF4-FFF2-40B4-BE49-F238E27FC236}">
                <a16:creationId xmlns:a16="http://schemas.microsoft.com/office/drawing/2014/main" id="{FB3D3BCF-648F-11A6-1EE8-66DBAFE2AC1C}"/>
              </a:ext>
            </a:extLst>
          </p:cNvPr>
          <p:cNvSpPr txBox="1"/>
          <p:nvPr/>
        </p:nvSpPr>
        <p:spPr>
          <a:xfrm>
            <a:off x="609600" y="1320800"/>
            <a:ext cx="53340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b="1" dirty="0" err="1">
                <a:solidFill>
                  <a:srgbClr val="2C6697"/>
                </a:solidFill>
                <a:latin typeface="Constantia" panose="02030602050306030303" pitchFamily="18" charset="0"/>
              </a:rPr>
              <a:t>Минойцы</a:t>
            </a:r>
            <a:r>
              <a:rPr lang="ru-RU" sz="2700" dirty="0">
                <a:solidFill>
                  <a:srgbClr val="2B2722"/>
                </a:solidFill>
                <a:latin typeface="Candara" panose="020E0502030303020204" pitchFamily="34" charset="0"/>
              </a:rPr>
              <a:t> — это </a:t>
            </a:r>
            <a:r>
              <a:rPr lang="ru-RU" sz="2700" b="1" dirty="0">
                <a:solidFill>
                  <a:srgbClr val="2C6697"/>
                </a:solidFill>
                <a:latin typeface="Candara" panose="020E0502030303020204" pitchFamily="34" charset="0"/>
              </a:rPr>
              <a:t>древнейшая цивилизация в Европе</a:t>
            </a:r>
            <a:r>
              <a:rPr lang="ru-RU" sz="2700" dirty="0">
                <a:solidFill>
                  <a:srgbClr val="2B2722"/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22" name="Dates">
            <a:extLst>
              <a:ext uri="{FF2B5EF4-FFF2-40B4-BE49-F238E27FC236}">
                <a16:creationId xmlns:a16="http://schemas.microsoft.com/office/drawing/2014/main" id="{635509E0-6ED8-E33C-2488-42CFCD1FBFB3}"/>
              </a:ext>
            </a:extLst>
          </p:cNvPr>
          <p:cNvSpPr txBox="1"/>
          <p:nvPr/>
        </p:nvSpPr>
        <p:spPr>
          <a:xfrm>
            <a:off x="609600" y="2367280"/>
            <a:ext cx="53340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Они жили на острове Крит </a:t>
            </a:r>
            <a:r>
              <a:rPr lang="ru-RU" sz="2400" b="1" dirty="0">
                <a:solidFill>
                  <a:srgbClr val="B24E2E"/>
                </a:solidFill>
                <a:latin typeface="Candara" panose="020E0502030303020204" pitchFamily="34" charset="0"/>
              </a:rPr>
              <a:t>с 2600 по 1400 год до н.э.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 Своё название они получили в честь </a:t>
            </a:r>
            <a:r>
              <a:rPr lang="ru-RU" sz="2400" b="1" dirty="0">
                <a:solidFill>
                  <a:srgbClr val="2C6697"/>
                </a:solidFill>
                <a:latin typeface="Candara" panose="020E0502030303020204" pitchFamily="34" charset="0"/>
              </a:rPr>
              <a:t>царя Миноса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23" name="Legend card">
            <a:extLst>
              <a:ext uri="{FF2B5EF4-FFF2-40B4-BE49-F238E27FC236}">
                <a16:creationId xmlns:a16="http://schemas.microsoft.com/office/drawing/2014/main" id="{C9F6B967-0B60-C2AE-049A-B6A2A6BEC501}"/>
              </a:ext>
            </a:extLst>
          </p:cNvPr>
          <p:cNvSpPr/>
          <p:nvPr/>
        </p:nvSpPr>
        <p:spPr>
          <a:xfrm>
            <a:off x="609600" y="3642360"/>
            <a:ext cx="5334000" cy="955040"/>
          </a:xfrm>
          <a:prstGeom prst="roundRect">
            <a:avLst>
              <a:gd name="adj" fmla="val 6000"/>
            </a:avLst>
          </a:prstGeom>
          <a:solidFill>
            <a:srgbClr val="DEEA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Legend">
            <a:extLst>
              <a:ext uri="{FF2B5EF4-FFF2-40B4-BE49-F238E27FC236}">
                <a16:creationId xmlns:a16="http://schemas.microsoft.com/office/drawing/2014/main" id="{7FB3FE16-5EA6-0442-6D53-7CBBFBC0E327}"/>
              </a:ext>
            </a:extLst>
          </p:cNvPr>
          <p:cNvSpPr txBox="1"/>
          <p:nvPr/>
        </p:nvSpPr>
        <p:spPr>
          <a:xfrm>
            <a:off x="838200" y="3769360"/>
            <a:ext cx="49530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i="1" dirty="0">
                <a:solidFill>
                  <a:srgbClr val="C98E2E"/>
                </a:solidFill>
                <a:latin typeface="Candara" panose="020E0502030303020204" pitchFamily="34" charset="0"/>
              </a:rPr>
              <a:t>По легенде</a:t>
            </a:r>
            <a:r>
              <a:rPr lang="ru-RU" sz="2300" i="1" dirty="0">
                <a:solidFill>
                  <a:srgbClr val="2B2722"/>
                </a:solidFill>
                <a:latin typeface="Candara" panose="020E0502030303020204" pitchFamily="34" charset="0"/>
              </a:rPr>
              <a:t>, он создал сильнейший флот и издал первые законы.</a:t>
            </a:r>
          </a:p>
        </p:txBody>
      </p:sp>
      <p:sp>
        <p:nvSpPr>
          <p:cNvPr id="25" name="Legend bar">
            <a:extLst>
              <a:ext uri="{FF2B5EF4-FFF2-40B4-BE49-F238E27FC236}">
                <a16:creationId xmlns:a16="http://schemas.microsoft.com/office/drawing/2014/main" id="{EFBCBCB5-11D0-BC46-BC39-664DAD63ADDD}"/>
              </a:ext>
            </a:extLst>
          </p:cNvPr>
          <p:cNvSpPr/>
          <p:nvPr/>
        </p:nvSpPr>
        <p:spPr>
          <a:xfrm>
            <a:off x="711200" y="3769360"/>
            <a:ext cx="50800" cy="701040"/>
          </a:xfrm>
          <a:prstGeom prst="rect">
            <a:avLst/>
          </a:prstGeom>
          <a:solidFill>
            <a:srgbClr val="C98E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Pre-Greek">
            <a:extLst>
              <a:ext uri="{FF2B5EF4-FFF2-40B4-BE49-F238E27FC236}">
                <a16:creationId xmlns:a16="http://schemas.microsoft.com/office/drawing/2014/main" id="{4EEA3C14-0566-1E59-1F0D-C6B3E208E97F}"/>
              </a:ext>
            </a:extLst>
          </p:cNvPr>
          <p:cNvSpPr txBox="1"/>
          <p:nvPr/>
        </p:nvSpPr>
        <p:spPr>
          <a:xfrm>
            <a:off x="609600" y="4749800"/>
            <a:ext cx="5334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 err="1">
                <a:solidFill>
                  <a:srgbClr val="2B2722"/>
                </a:solidFill>
                <a:latin typeface="Candara" panose="020E0502030303020204" pitchFamily="34" charset="0"/>
              </a:rPr>
              <a:t>Минойцы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 были </a:t>
            </a:r>
            <a:r>
              <a:rPr lang="ru-RU" sz="2400" b="1" dirty="0" err="1">
                <a:solidFill>
                  <a:srgbClr val="B24E2E"/>
                </a:solidFill>
                <a:latin typeface="Candara" panose="020E0502030303020204" pitchFamily="34" charset="0"/>
              </a:rPr>
              <a:t>догреческим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 населением острова Крит.</a:t>
            </a:r>
          </a:p>
        </p:txBody>
      </p:sp>
      <p:sp>
        <p:nvSpPr>
          <p:cNvPr id="27" name="Crete map mount">
            <a:extLst>
              <a:ext uri="{FF2B5EF4-FFF2-40B4-BE49-F238E27FC236}">
                <a16:creationId xmlns:a16="http://schemas.microsoft.com/office/drawing/2014/main" id="{9A5AB53B-75FC-4C72-2A29-8D3BBD15F38A}"/>
              </a:ext>
            </a:extLst>
          </p:cNvPr>
          <p:cNvSpPr/>
          <p:nvPr/>
        </p:nvSpPr>
        <p:spPr>
          <a:xfrm>
            <a:off x="6604000" y="355600"/>
            <a:ext cx="5029200" cy="4018991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5CBB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Crete map" descr="Остров Крит и южная часть Эгейского моря. Рельефная карта">
            <a:extLst>
              <a:ext uri="{FF2B5EF4-FFF2-40B4-BE49-F238E27FC236}">
                <a16:creationId xmlns:a16="http://schemas.microsoft.com/office/drawing/2014/main" id="{68898872-C3D5-0F58-95A8-FAE3BBB0527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57200"/>
            <a:ext cx="4826000" cy="3815791"/>
          </a:xfrm>
          <a:prstGeom prst="rect">
            <a:avLst/>
          </a:prstGeom>
        </p:spPr>
      </p:pic>
      <p:sp>
        <p:nvSpPr>
          <p:cNvPr id="30" name="Label Крит">
            <a:extLst>
              <a:ext uri="{FF2B5EF4-FFF2-40B4-BE49-F238E27FC236}">
                <a16:creationId xmlns:a16="http://schemas.microsoft.com/office/drawing/2014/main" id="{E5D91767-5026-2392-5FC3-E4FA176FEA6D}"/>
              </a:ext>
            </a:extLst>
          </p:cNvPr>
          <p:cNvSpPr txBox="1"/>
          <p:nvPr/>
        </p:nvSpPr>
        <p:spPr>
          <a:xfrm>
            <a:off x="8610600" y="2952165"/>
            <a:ext cx="1016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400" b="1" dirty="0">
                <a:solidFill>
                  <a:srgbClr val="2C6697"/>
                </a:solidFill>
                <a:effectLst>
                  <a:glow rad="63500">
                    <a:srgbClr val="FFFFFF">
                      <a:alpha val="75000"/>
                    </a:srgbClr>
                  </a:glow>
                </a:effectLst>
                <a:latin typeface="Constantia" panose="02030602050306030303" pitchFamily="18" charset="0"/>
              </a:rPr>
              <a:t>Крит</a:t>
            </a:r>
          </a:p>
        </p:txBody>
      </p:sp>
      <p:cxnSp>
        <p:nvCxnSpPr>
          <p:cNvPr id="31" name="Time axis">
            <a:extLst>
              <a:ext uri="{FF2B5EF4-FFF2-40B4-BE49-F238E27FC236}">
                <a16:creationId xmlns:a16="http://schemas.microsoft.com/office/drawing/2014/main" id="{46645450-7B62-E9D0-E13C-0A778695DBA0}"/>
              </a:ext>
            </a:extLst>
          </p:cNvPr>
          <p:cNvCxnSpPr/>
          <p:nvPr/>
        </p:nvCxnSpPr>
        <p:spPr>
          <a:xfrm>
            <a:off x="6705600" y="5499100"/>
            <a:ext cx="4826000" cy="0"/>
          </a:xfrm>
          <a:prstGeom prst="line">
            <a:avLst/>
          </a:prstGeom>
          <a:ln w="15875">
            <a:solidFill>
              <a:srgbClr val="D5CB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Minoan bar">
            <a:extLst>
              <a:ext uri="{FF2B5EF4-FFF2-40B4-BE49-F238E27FC236}">
                <a16:creationId xmlns:a16="http://schemas.microsoft.com/office/drawing/2014/main" id="{8536B486-66B0-1B95-9AAA-0DA5198BF246}"/>
              </a:ext>
            </a:extLst>
          </p:cNvPr>
          <p:cNvSpPr/>
          <p:nvPr/>
        </p:nvSpPr>
        <p:spPr>
          <a:xfrm>
            <a:off x="7050315" y="5384800"/>
            <a:ext cx="4136571" cy="228600"/>
          </a:xfrm>
          <a:prstGeom prst="roundRect">
            <a:avLst>
              <a:gd name="adj" fmla="val 50000"/>
            </a:avLst>
          </a:prstGeom>
          <a:solidFill>
            <a:srgbClr val="2C669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Label 2600">
            <a:extLst>
              <a:ext uri="{FF2B5EF4-FFF2-40B4-BE49-F238E27FC236}">
                <a16:creationId xmlns:a16="http://schemas.microsoft.com/office/drawing/2014/main" id="{4C948916-BD7C-E7A0-B0E2-9C6EFCD5769D}"/>
              </a:ext>
            </a:extLst>
          </p:cNvPr>
          <p:cNvSpPr txBox="1"/>
          <p:nvPr/>
        </p:nvSpPr>
        <p:spPr>
          <a:xfrm>
            <a:off x="6542315" y="5029200"/>
            <a:ext cx="1016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000" b="1" dirty="0">
                <a:solidFill>
                  <a:srgbClr val="2C6697"/>
                </a:solidFill>
                <a:effectLst>
                  <a:glow rad="63500">
                    <a:srgbClr val="FFFFFF">
                      <a:alpha val="75000"/>
                    </a:srgbClr>
                  </a:glow>
                </a:effectLst>
                <a:latin typeface="Constantia" panose="02030602050306030303" pitchFamily="18" charset="0"/>
              </a:rPr>
              <a:t>2600</a:t>
            </a:r>
          </a:p>
        </p:txBody>
      </p:sp>
      <p:sp>
        <p:nvSpPr>
          <p:cNvPr id="34" name="Label 1400">
            <a:extLst>
              <a:ext uri="{FF2B5EF4-FFF2-40B4-BE49-F238E27FC236}">
                <a16:creationId xmlns:a16="http://schemas.microsoft.com/office/drawing/2014/main" id="{543D616B-0073-920A-3F8C-1358D03CF2FA}"/>
              </a:ext>
            </a:extLst>
          </p:cNvPr>
          <p:cNvSpPr txBox="1"/>
          <p:nvPr/>
        </p:nvSpPr>
        <p:spPr>
          <a:xfrm>
            <a:off x="10678885" y="5029200"/>
            <a:ext cx="1016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000" b="1" dirty="0">
                <a:solidFill>
                  <a:srgbClr val="2C6697"/>
                </a:solidFill>
                <a:effectLst>
                  <a:glow rad="63500">
                    <a:srgbClr val="FFFFFF">
                      <a:alpha val="75000"/>
                    </a:srgbClr>
                  </a:glow>
                </a:effectLst>
                <a:latin typeface="Constantia" panose="02030602050306030303" pitchFamily="18" charset="0"/>
              </a:rPr>
              <a:t>1400</a:t>
            </a:r>
          </a:p>
        </p:txBody>
      </p:sp>
      <p:sp>
        <p:nvSpPr>
          <p:cNvPr id="35" name="Label до н.э.">
            <a:extLst>
              <a:ext uri="{FF2B5EF4-FFF2-40B4-BE49-F238E27FC236}">
                <a16:creationId xmlns:a16="http://schemas.microsoft.com/office/drawing/2014/main" id="{6A5AC89F-A997-70F7-6E45-F767A87F2006}"/>
              </a:ext>
            </a:extLst>
          </p:cNvPr>
          <p:cNvSpPr txBox="1"/>
          <p:nvPr/>
        </p:nvSpPr>
        <p:spPr>
          <a:xfrm>
            <a:off x="6705600" y="5715000"/>
            <a:ext cx="4826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b="1" i="1" dirty="0">
                <a:solidFill>
                  <a:srgbClr val="5C554C"/>
                </a:solidFill>
                <a:effectLst>
                  <a:glow rad="63500">
                    <a:srgbClr val="FFFFFF">
                      <a:alpha val="75000"/>
                    </a:srgbClr>
                  </a:glow>
                </a:effectLst>
                <a:latin typeface="Constantia" panose="02030602050306030303" pitchFamily="18" charset="0"/>
              </a:rPr>
              <a:t>до н.э.</a:t>
            </a:r>
          </a:p>
        </p:txBody>
      </p:sp>
      <p:sp>
        <p:nvSpPr>
          <p:cNvPr id="36" name="Signature 100ballnik.com">
            <a:extLst>
              <a:ext uri="{FF2B5EF4-FFF2-40B4-BE49-F238E27FC236}">
                <a16:creationId xmlns:a16="http://schemas.microsoft.com/office/drawing/2014/main" id="{53B3C748-4415-B24F-79DA-4732D04A027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576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E857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314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9C9653C-EEF8-1C8C-05EE-29081BEF2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C6697"/>
                </a:solidFill>
                <a:latin typeface="Constantia" panose="02030602050306030303" pitchFamily="18" charset="0"/>
              </a:rPr>
              <a:t>Минойская цивилизация</a:t>
            </a:r>
          </a:p>
        </p:txBody>
      </p:sp>
      <p:grpSp>
        <p:nvGrpSpPr>
          <p:cNvPr id="20" name="Minoan spiral band">
            <a:extLst>
              <a:ext uri="{FF2B5EF4-FFF2-40B4-BE49-F238E27FC236}">
                <a16:creationId xmlns:a16="http://schemas.microsoft.com/office/drawing/2014/main" id="{00746D19-6161-6AFD-2F08-B431EDDCC4BF}"/>
              </a:ext>
            </a:extLst>
          </p:cNvPr>
          <p:cNvGrpSpPr/>
          <p:nvPr/>
        </p:nvGrpSpPr>
        <p:grpSpPr>
          <a:xfrm>
            <a:off x="603250" y="854710"/>
            <a:ext cx="2070100" cy="363221"/>
            <a:chOff x="603250" y="854710"/>
            <a:chExt cx="2070100" cy="363221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47802E3B-A394-9CA0-7C9C-AE11B4DD2D59}"/>
                </a:ext>
              </a:extLst>
            </p:cNvPr>
            <p:cNvSpPr/>
            <p:nvPr/>
          </p:nvSpPr>
          <p:spPr>
            <a:xfrm>
              <a:off x="603250" y="95377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7268D786-0ED5-35E2-D542-4539CFF5C384}"/>
                </a:ext>
              </a:extLst>
            </p:cNvPr>
            <p:cNvSpPr/>
            <p:nvPr/>
          </p:nvSpPr>
          <p:spPr>
            <a:xfrm>
              <a:off x="657860" y="1008380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олилиния: фигура 4">
              <a:extLst>
                <a:ext uri="{FF2B5EF4-FFF2-40B4-BE49-F238E27FC236}">
                  <a16:creationId xmlns:a16="http://schemas.microsoft.com/office/drawing/2014/main" id="{B836AC14-2CC9-C907-E9E4-A51D38E65391}"/>
                </a:ext>
              </a:extLst>
            </p:cNvPr>
            <p:cNvSpPr/>
            <p:nvPr/>
          </p:nvSpPr>
          <p:spPr>
            <a:xfrm>
              <a:off x="735330" y="85471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85A52371-D9D4-BAE5-CFB6-2E8789383FB5}"/>
                </a:ext>
              </a:extLst>
            </p:cNvPr>
            <p:cNvSpPr/>
            <p:nvPr/>
          </p:nvSpPr>
          <p:spPr>
            <a:xfrm>
              <a:off x="984250" y="95377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1FE3458F-903D-9250-D03B-0C7F0C2C1800}"/>
                </a:ext>
              </a:extLst>
            </p:cNvPr>
            <p:cNvSpPr/>
            <p:nvPr/>
          </p:nvSpPr>
          <p:spPr>
            <a:xfrm>
              <a:off x="1038860" y="1008380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FB7223D3-CFBD-C33E-FF38-9B183F911ED5}"/>
                </a:ext>
              </a:extLst>
            </p:cNvPr>
            <p:cNvSpPr/>
            <p:nvPr/>
          </p:nvSpPr>
          <p:spPr>
            <a:xfrm>
              <a:off x="1116330" y="85471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250952"/>
                  </a:moveTo>
                  <a:cubicBezTo>
                    <a:pt x="121920" y="363220"/>
                    <a:pt x="160020" y="0"/>
                    <a:pt x="281940" y="112268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9E0E665D-75E3-EB1B-6760-1CAE18E57665}"/>
                </a:ext>
              </a:extLst>
            </p:cNvPr>
            <p:cNvSpPr/>
            <p:nvPr/>
          </p:nvSpPr>
          <p:spPr>
            <a:xfrm>
              <a:off x="1365250" y="95377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22E69995-C2A9-7014-F173-2445CFB5A38A}"/>
                </a:ext>
              </a:extLst>
            </p:cNvPr>
            <p:cNvSpPr/>
            <p:nvPr/>
          </p:nvSpPr>
          <p:spPr>
            <a:xfrm>
              <a:off x="1419860" y="1008380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07BDD430-F7A8-6A1E-C991-5A5B6DDEDA06}"/>
                </a:ext>
              </a:extLst>
            </p:cNvPr>
            <p:cNvSpPr/>
            <p:nvPr/>
          </p:nvSpPr>
          <p:spPr>
            <a:xfrm>
              <a:off x="1497330" y="85471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F002EBC6-1E4C-D8D9-E97E-FCED7272CB9A}"/>
                </a:ext>
              </a:extLst>
            </p:cNvPr>
            <p:cNvSpPr/>
            <p:nvPr/>
          </p:nvSpPr>
          <p:spPr>
            <a:xfrm>
              <a:off x="1746250" y="95377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C175FA80-A9BD-43D1-A6DB-97E56121FE8B}"/>
                </a:ext>
              </a:extLst>
            </p:cNvPr>
            <p:cNvSpPr/>
            <p:nvPr/>
          </p:nvSpPr>
          <p:spPr>
            <a:xfrm>
              <a:off x="1800860" y="1008380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2C351064-F4F8-1962-231A-E1ED289E35A0}"/>
                </a:ext>
              </a:extLst>
            </p:cNvPr>
            <p:cNvSpPr/>
            <p:nvPr/>
          </p:nvSpPr>
          <p:spPr>
            <a:xfrm>
              <a:off x="1878330" y="85471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250952"/>
                  </a:moveTo>
                  <a:cubicBezTo>
                    <a:pt x="121920" y="363220"/>
                    <a:pt x="160020" y="0"/>
                    <a:pt x="281940" y="112268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AFCB97CC-6B4F-C6A9-FF62-FA0996DC1697}"/>
                </a:ext>
              </a:extLst>
            </p:cNvPr>
            <p:cNvSpPr/>
            <p:nvPr/>
          </p:nvSpPr>
          <p:spPr>
            <a:xfrm>
              <a:off x="2127250" y="95377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2970BCF8-C740-0410-D481-3AC266E74045}"/>
                </a:ext>
              </a:extLst>
            </p:cNvPr>
            <p:cNvSpPr/>
            <p:nvPr/>
          </p:nvSpPr>
          <p:spPr>
            <a:xfrm>
              <a:off x="2181860" y="1008380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54393CD0-34BF-E81B-035B-706ACBB7FDDE}"/>
                </a:ext>
              </a:extLst>
            </p:cNvPr>
            <p:cNvSpPr/>
            <p:nvPr/>
          </p:nvSpPr>
          <p:spPr>
            <a:xfrm>
              <a:off x="2259330" y="85471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19E6F7CB-93A2-B780-48FC-240AB4EBBCA1}"/>
                </a:ext>
              </a:extLst>
            </p:cNvPr>
            <p:cNvSpPr/>
            <p:nvPr/>
          </p:nvSpPr>
          <p:spPr>
            <a:xfrm>
              <a:off x="2508250" y="95377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919D6D44-BF4C-3E4E-7F13-D469EE20464D}"/>
                </a:ext>
              </a:extLst>
            </p:cNvPr>
            <p:cNvSpPr/>
            <p:nvPr/>
          </p:nvSpPr>
          <p:spPr>
            <a:xfrm>
              <a:off x="2562860" y="1008380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2" name="Exhibit 1" descr="«Флотилия». Фрагмент фрески из Акротири (остров Фера, Санторини), XVII в. до н. э. Национальный археологический музей, Афины">
            <a:extLst>
              <a:ext uri="{FF2B5EF4-FFF2-40B4-BE49-F238E27FC236}">
                <a16:creationId xmlns:a16="http://schemas.microsoft.com/office/drawing/2014/main" id="{DAF5CF77-52A2-F98C-AB04-668B3D300E6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53" y="1219200"/>
            <a:ext cx="3127893" cy="2108200"/>
          </a:xfrm>
          <a:prstGeom prst="roundRect">
            <a:avLst>
              <a:gd name="adj" fmla="val 4000"/>
            </a:avLst>
          </a:prstGeom>
          <a:ln w="15875">
            <a:solidFill>
              <a:srgbClr val="2C669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3" name="Exhibit rule 1">
            <a:extLst>
              <a:ext uri="{FF2B5EF4-FFF2-40B4-BE49-F238E27FC236}">
                <a16:creationId xmlns:a16="http://schemas.microsoft.com/office/drawing/2014/main" id="{A37BB72F-D378-D4D1-7244-8524BD38FB79}"/>
              </a:ext>
            </a:extLst>
          </p:cNvPr>
          <p:cNvSpPr/>
          <p:nvPr/>
        </p:nvSpPr>
        <p:spPr>
          <a:xfrm>
            <a:off x="609600" y="3505200"/>
            <a:ext cx="508000" cy="50800"/>
          </a:xfrm>
          <a:prstGeom prst="rect">
            <a:avLst/>
          </a:prstGeom>
          <a:solidFill>
            <a:srgbClr val="2C669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Exhibit text 1">
            <a:extLst>
              <a:ext uri="{FF2B5EF4-FFF2-40B4-BE49-F238E27FC236}">
                <a16:creationId xmlns:a16="http://schemas.microsoft.com/office/drawing/2014/main" id="{43105EFF-E620-8F95-9AD1-2228A6034CBE}"/>
              </a:ext>
            </a:extLst>
          </p:cNvPr>
          <p:cNvSpPr txBox="1"/>
          <p:nvPr/>
        </p:nvSpPr>
        <p:spPr>
          <a:xfrm>
            <a:off x="609600" y="3657600"/>
            <a:ext cx="3454400" cy="2682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 err="1">
                <a:solidFill>
                  <a:srgbClr val="2B2722"/>
                </a:solidFill>
                <a:latin typeface="Candara" panose="020E0502030303020204" pitchFamily="34" charset="0"/>
              </a:rPr>
              <a:t>Минойцы</a:t>
            </a: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 были прекрасными </a:t>
            </a:r>
            <a:r>
              <a:rPr lang="ru-RU" sz="2200" b="1" dirty="0">
                <a:solidFill>
                  <a:srgbClr val="2C6697"/>
                </a:solidFill>
                <a:latin typeface="Candara" panose="020E0502030303020204" pitchFamily="34" charset="0"/>
              </a:rPr>
              <a:t>мореплавателями и торговцами</a:t>
            </a: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. Их корабли плавали по всему Средиземному морю. У них был </a:t>
            </a:r>
            <a:r>
              <a:rPr lang="ru-RU" sz="2200" b="1" dirty="0">
                <a:solidFill>
                  <a:srgbClr val="2C6697"/>
                </a:solidFill>
                <a:latin typeface="Candara" panose="020E0502030303020204" pitchFamily="34" charset="0"/>
              </a:rPr>
              <a:t>мощный флот</a:t>
            </a: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, который защищал остров от врагов.</a:t>
            </a:r>
          </a:p>
        </p:txBody>
      </p:sp>
      <p:pic>
        <p:nvPicPr>
          <p:cNvPr id="26" name="Exhibit 2" descr="Фреска с дельфинами из Кносского дворца, ок. 1600–1450 гг. до н. э. Археологический музей Ираклиона (реконструкция по фрагментам)">
            <a:extLst>
              <a:ext uri="{FF2B5EF4-FFF2-40B4-BE49-F238E27FC236}">
                <a16:creationId xmlns:a16="http://schemas.microsoft.com/office/drawing/2014/main" id="{B69D5FEC-4168-271E-B1AD-18CA02E10BE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492" y="1219200"/>
            <a:ext cx="3101015" cy="2108200"/>
          </a:xfrm>
          <a:prstGeom prst="roundRect">
            <a:avLst>
              <a:gd name="adj" fmla="val 4000"/>
            </a:avLst>
          </a:prstGeom>
          <a:ln w="15875">
            <a:solidFill>
              <a:srgbClr val="2E8D93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7" name="Exhibit rule 2">
            <a:extLst>
              <a:ext uri="{FF2B5EF4-FFF2-40B4-BE49-F238E27FC236}">
                <a16:creationId xmlns:a16="http://schemas.microsoft.com/office/drawing/2014/main" id="{4967BB3C-8D8C-10B8-0485-D81F80265945}"/>
              </a:ext>
            </a:extLst>
          </p:cNvPr>
          <p:cNvSpPr/>
          <p:nvPr/>
        </p:nvSpPr>
        <p:spPr>
          <a:xfrm>
            <a:off x="4368800" y="3505200"/>
            <a:ext cx="508000" cy="50800"/>
          </a:xfrm>
          <a:prstGeom prst="rect">
            <a:avLst/>
          </a:prstGeom>
          <a:solidFill>
            <a:srgbClr val="2E8D9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Exhibit text 2">
            <a:extLst>
              <a:ext uri="{FF2B5EF4-FFF2-40B4-BE49-F238E27FC236}">
                <a16:creationId xmlns:a16="http://schemas.microsoft.com/office/drawing/2014/main" id="{C1915496-7AF1-2D8E-E71C-CFAC34D95D85}"/>
              </a:ext>
            </a:extLst>
          </p:cNvPr>
          <p:cNvSpPr txBox="1"/>
          <p:nvPr/>
        </p:nvSpPr>
        <p:spPr>
          <a:xfrm>
            <a:off x="4368800" y="3657600"/>
            <a:ext cx="3454400" cy="2011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Они любили </a:t>
            </a:r>
            <a:r>
              <a:rPr lang="ru-RU" sz="2200" b="1" dirty="0">
                <a:solidFill>
                  <a:srgbClr val="2E8D93"/>
                </a:solidFill>
                <a:latin typeface="Candara" panose="020E0502030303020204" pitchFamily="34" charset="0"/>
              </a:rPr>
              <a:t>яркие краски и природу</a:t>
            </a: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. Стены дворцов украшали </a:t>
            </a:r>
            <a:r>
              <a:rPr lang="ru-RU" sz="2200" b="1" dirty="0">
                <a:solidFill>
                  <a:srgbClr val="2E8D93"/>
                </a:solidFill>
                <a:latin typeface="Candara" panose="020E0502030303020204" pitchFamily="34" charset="0"/>
              </a:rPr>
              <a:t>фрески</a:t>
            </a: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 с изображениями дельфинов, рыб, быков и изящных людей.</a:t>
            </a:r>
          </a:p>
        </p:txBody>
      </p:sp>
      <p:pic>
        <p:nvPicPr>
          <p:cNvPr id="30" name="Exhibit 3" descr="Фреска «Игры с быком» из Кносского дворца, ок. 1600–1450 гг. до н. э. Археологический музей Ираклиона (реконструкция по фрагментам)">
            <a:extLst>
              <a:ext uri="{FF2B5EF4-FFF2-40B4-BE49-F238E27FC236}">
                <a16:creationId xmlns:a16="http://schemas.microsoft.com/office/drawing/2014/main" id="{C60CF8E1-F781-EFE2-39C0-EDE8FC68AE1F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909" y="1219200"/>
            <a:ext cx="3440582" cy="2108200"/>
          </a:xfrm>
          <a:prstGeom prst="roundRect">
            <a:avLst>
              <a:gd name="adj" fmla="val 4000"/>
            </a:avLst>
          </a:prstGeom>
          <a:ln w="15875">
            <a:solidFill>
              <a:srgbClr val="B24E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1" name="Exhibit rule 3">
            <a:extLst>
              <a:ext uri="{FF2B5EF4-FFF2-40B4-BE49-F238E27FC236}">
                <a16:creationId xmlns:a16="http://schemas.microsoft.com/office/drawing/2014/main" id="{75A33F0F-5B0C-5EF6-34E0-0E9ED8D6F7CC}"/>
              </a:ext>
            </a:extLst>
          </p:cNvPr>
          <p:cNvSpPr/>
          <p:nvPr/>
        </p:nvSpPr>
        <p:spPr>
          <a:xfrm>
            <a:off x="8128000" y="3505200"/>
            <a:ext cx="508000" cy="50800"/>
          </a:xfrm>
          <a:prstGeom prst="rect">
            <a:avLst/>
          </a:prstGeom>
          <a:solidFill>
            <a:srgbClr val="B24E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Exhibit text 3">
            <a:extLst>
              <a:ext uri="{FF2B5EF4-FFF2-40B4-BE49-F238E27FC236}">
                <a16:creationId xmlns:a16="http://schemas.microsoft.com/office/drawing/2014/main" id="{87A0A408-9A15-DEC5-2755-720E4FC96AC2}"/>
              </a:ext>
            </a:extLst>
          </p:cNvPr>
          <p:cNvSpPr txBox="1"/>
          <p:nvPr/>
        </p:nvSpPr>
        <p:spPr>
          <a:xfrm>
            <a:off x="8128000" y="3657600"/>
            <a:ext cx="34544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Особенно известны фрески </a:t>
            </a:r>
            <a:r>
              <a:rPr lang="ru-RU" sz="2200" b="1" dirty="0">
                <a:solidFill>
                  <a:srgbClr val="B24E2E"/>
                </a:solidFill>
                <a:latin typeface="Candara" panose="020E0502030303020204" pitchFamily="34" charset="0"/>
              </a:rPr>
              <a:t>с акробатами, прыгающими через быка</a:t>
            </a: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33" name="Signature 100ballnik.com">
            <a:extLst>
              <a:ext uri="{FF2B5EF4-FFF2-40B4-BE49-F238E27FC236}">
                <a16:creationId xmlns:a16="http://schemas.microsoft.com/office/drawing/2014/main" id="{BA9E8EDC-FFD1-8217-32E5-50BBA7CA66F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576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E857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085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6D49ADD-2FE4-BD9D-572C-E8340DC9D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C6697"/>
                </a:solidFill>
                <a:latin typeface="Constantia" panose="02030602050306030303" pitchFamily="18" charset="0"/>
              </a:rPr>
              <a:t>Система письма </a:t>
            </a:r>
            <a:r>
              <a:rPr lang="ru-RU" sz="4000" dirty="0" err="1">
                <a:solidFill>
                  <a:srgbClr val="2C6697"/>
                </a:solidFill>
                <a:latin typeface="Constantia" panose="02030602050306030303" pitchFamily="18" charset="0"/>
              </a:rPr>
              <a:t>минойцев</a:t>
            </a:r>
            <a:endParaRPr lang="ru-RU" sz="4000" dirty="0">
              <a:solidFill>
                <a:srgbClr val="2C6697"/>
              </a:solidFill>
              <a:latin typeface="Constantia" panose="02030602050306030303" pitchFamily="18" charset="0"/>
            </a:endParaRPr>
          </a:p>
        </p:txBody>
      </p:sp>
      <p:grpSp>
        <p:nvGrpSpPr>
          <p:cNvPr id="20" name="Minoan spiral band">
            <a:extLst>
              <a:ext uri="{FF2B5EF4-FFF2-40B4-BE49-F238E27FC236}">
                <a16:creationId xmlns:a16="http://schemas.microsoft.com/office/drawing/2014/main" id="{20EFDDBB-8308-EC7D-564A-D04120C17F31}"/>
              </a:ext>
            </a:extLst>
          </p:cNvPr>
          <p:cNvGrpSpPr/>
          <p:nvPr/>
        </p:nvGrpSpPr>
        <p:grpSpPr>
          <a:xfrm>
            <a:off x="603250" y="854710"/>
            <a:ext cx="2070100" cy="363221"/>
            <a:chOff x="603250" y="854710"/>
            <a:chExt cx="2070100" cy="363221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5E6B05E4-8652-1596-C383-0B8E28C4C418}"/>
                </a:ext>
              </a:extLst>
            </p:cNvPr>
            <p:cNvSpPr/>
            <p:nvPr/>
          </p:nvSpPr>
          <p:spPr>
            <a:xfrm>
              <a:off x="603250" y="95377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9B59635E-E15F-C5F7-FE11-53A3D308137A}"/>
                </a:ext>
              </a:extLst>
            </p:cNvPr>
            <p:cNvSpPr/>
            <p:nvPr/>
          </p:nvSpPr>
          <p:spPr>
            <a:xfrm>
              <a:off x="657860" y="1008380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олилиния: фигура 4">
              <a:extLst>
                <a:ext uri="{FF2B5EF4-FFF2-40B4-BE49-F238E27FC236}">
                  <a16:creationId xmlns:a16="http://schemas.microsoft.com/office/drawing/2014/main" id="{49E71ABB-BE3F-3400-4934-D22DB904CAB4}"/>
                </a:ext>
              </a:extLst>
            </p:cNvPr>
            <p:cNvSpPr/>
            <p:nvPr/>
          </p:nvSpPr>
          <p:spPr>
            <a:xfrm>
              <a:off x="735330" y="85471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0E6C8960-C20F-DC3C-DFCC-5EC63C955D6E}"/>
                </a:ext>
              </a:extLst>
            </p:cNvPr>
            <p:cNvSpPr/>
            <p:nvPr/>
          </p:nvSpPr>
          <p:spPr>
            <a:xfrm>
              <a:off x="984250" y="95377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ECA1B2EC-8394-430B-C593-0CC64960019A}"/>
                </a:ext>
              </a:extLst>
            </p:cNvPr>
            <p:cNvSpPr/>
            <p:nvPr/>
          </p:nvSpPr>
          <p:spPr>
            <a:xfrm>
              <a:off x="1038860" y="1008380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67E6E8AC-2D76-3819-F1B3-E1ED892AE4BE}"/>
                </a:ext>
              </a:extLst>
            </p:cNvPr>
            <p:cNvSpPr/>
            <p:nvPr/>
          </p:nvSpPr>
          <p:spPr>
            <a:xfrm>
              <a:off x="1116330" y="85471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250952"/>
                  </a:moveTo>
                  <a:cubicBezTo>
                    <a:pt x="121920" y="363220"/>
                    <a:pt x="160020" y="0"/>
                    <a:pt x="281940" y="112268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4B5937EC-D4D8-4A37-692B-B9A86F3F2529}"/>
                </a:ext>
              </a:extLst>
            </p:cNvPr>
            <p:cNvSpPr/>
            <p:nvPr/>
          </p:nvSpPr>
          <p:spPr>
            <a:xfrm>
              <a:off x="1365250" y="95377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45D9B9BB-AF5A-2075-946A-2ABD835FC208}"/>
                </a:ext>
              </a:extLst>
            </p:cNvPr>
            <p:cNvSpPr/>
            <p:nvPr/>
          </p:nvSpPr>
          <p:spPr>
            <a:xfrm>
              <a:off x="1419860" y="1008380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71EAB364-F48B-1101-1534-174888B0DE51}"/>
                </a:ext>
              </a:extLst>
            </p:cNvPr>
            <p:cNvSpPr/>
            <p:nvPr/>
          </p:nvSpPr>
          <p:spPr>
            <a:xfrm>
              <a:off x="1497330" y="85471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770A2490-C297-BE27-D558-6516E409893C}"/>
                </a:ext>
              </a:extLst>
            </p:cNvPr>
            <p:cNvSpPr/>
            <p:nvPr/>
          </p:nvSpPr>
          <p:spPr>
            <a:xfrm>
              <a:off x="1746250" y="95377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44CFA9E0-9741-7A78-9D71-223A2FCBC2C2}"/>
                </a:ext>
              </a:extLst>
            </p:cNvPr>
            <p:cNvSpPr/>
            <p:nvPr/>
          </p:nvSpPr>
          <p:spPr>
            <a:xfrm>
              <a:off x="1800860" y="1008380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88202A3A-B08C-E3AF-E1BA-287F2DBCDE66}"/>
                </a:ext>
              </a:extLst>
            </p:cNvPr>
            <p:cNvSpPr/>
            <p:nvPr/>
          </p:nvSpPr>
          <p:spPr>
            <a:xfrm>
              <a:off x="1878330" y="85471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250952"/>
                  </a:moveTo>
                  <a:cubicBezTo>
                    <a:pt x="121920" y="363220"/>
                    <a:pt x="160020" y="0"/>
                    <a:pt x="281940" y="112268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E34BA6D5-7FDD-0218-9F25-16DB526817FF}"/>
                </a:ext>
              </a:extLst>
            </p:cNvPr>
            <p:cNvSpPr/>
            <p:nvPr/>
          </p:nvSpPr>
          <p:spPr>
            <a:xfrm>
              <a:off x="2127250" y="95377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A9B573BF-99C0-0E83-0682-E3B73A40145B}"/>
                </a:ext>
              </a:extLst>
            </p:cNvPr>
            <p:cNvSpPr/>
            <p:nvPr/>
          </p:nvSpPr>
          <p:spPr>
            <a:xfrm>
              <a:off x="2181860" y="1008380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37387527-EFC7-4074-49CB-3BCBD84D5500}"/>
                </a:ext>
              </a:extLst>
            </p:cNvPr>
            <p:cNvSpPr/>
            <p:nvPr/>
          </p:nvSpPr>
          <p:spPr>
            <a:xfrm>
              <a:off x="2259330" y="854710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2C669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986F81DC-2CE1-39EB-2A65-47C9796C2C08}"/>
                </a:ext>
              </a:extLst>
            </p:cNvPr>
            <p:cNvSpPr/>
            <p:nvPr/>
          </p:nvSpPr>
          <p:spPr>
            <a:xfrm>
              <a:off x="2508250" y="953770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2C6697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E01E4CDA-635C-05B6-29CE-06F59644792C}"/>
                </a:ext>
              </a:extLst>
            </p:cNvPr>
            <p:cNvSpPr/>
            <p:nvPr/>
          </p:nvSpPr>
          <p:spPr>
            <a:xfrm>
              <a:off x="2562860" y="1008380"/>
              <a:ext cx="55880" cy="55880"/>
            </a:xfrm>
            <a:prstGeom prst="ellipse">
              <a:avLst/>
            </a:prstGeom>
            <a:solidFill>
              <a:srgbClr val="2C66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Scripts">
            <a:extLst>
              <a:ext uri="{FF2B5EF4-FFF2-40B4-BE49-F238E27FC236}">
                <a16:creationId xmlns:a16="http://schemas.microsoft.com/office/drawing/2014/main" id="{9ACF91F8-43DB-8ED2-E3FB-72EABB8B2212}"/>
              </a:ext>
            </a:extLst>
          </p:cNvPr>
          <p:cNvSpPr txBox="1"/>
          <p:nvPr/>
        </p:nvSpPr>
        <p:spPr>
          <a:xfrm>
            <a:off x="609600" y="1295400"/>
            <a:ext cx="109728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 err="1">
                <a:solidFill>
                  <a:srgbClr val="2B2722"/>
                </a:solidFill>
                <a:latin typeface="Candara" panose="020E0502030303020204" pitchFamily="34" charset="0"/>
              </a:rPr>
              <a:t>Минойцы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 создали </a:t>
            </a:r>
            <a:r>
              <a:rPr lang="ru-RU" sz="2400" b="1" dirty="0">
                <a:solidFill>
                  <a:srgbClr val="2B2722"/>
                </a:solidFill>
                <a:latin typeface="Candara" panose="020E0502030303020204" pitchFamily="34" charset="0"/>
              </a:rPr>
              <a:t>две системы письма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: </a:t>
            </a:r>
            <a:r>
              <a:rPr lang="ru-RU" sz="2400" b="1" dirty="0">
                <a:solidFill>
                  <a:srgbClr val="2C6697"/>
                </a:solidFill>
                <a:latin typeface="Candara" panose="020E0502030303020204" pitchFamily="34" charset="0"/>
              </a:rPr>
              <a:t>линейное письмо А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 (его до сих пор не расшифровали до конца) и </a:t>
            </a:r>
            <a:r>
              <a:rPr lang="ru-RU" sz="2400" b="1" dirty="0">
                <a:solidFill>
                  <a:srgbClr val="B24E2E"/>
                </a:solidFill>
                <a:latin typeface="Candara" panose="020E0502030303020204" pitchFamily="34" charset="0"/>
              </a:rPr>
              <a:t>линейное письмо Б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 (на основе которого позже возник греческий алфавит).</a:t>
            </a:r>
          </a:p>
        </p:txBody>
      </p:sp>
      <p:sp>
        <p:nvSpPr>
          <p:cNvPr id="22" name="Linear A plate">
            <a:extLst>
              <a:ext uri="{FF2B5EF4-FFF2-40B4-BE49-F238E27FC236}">
                <a16:creationId xmlns:a16="http://schemas.microsoft.com/office/drawing/2014/main" id="{772A7CA6-FA50-8F49-B7FC-E72997981BDE}"/>
              </a:ext>
            </a:extLst>
          </p:cNvPr>
          <p:cNvSpPr/>
          <p:nvPr/>
        </p:nvSpPr>
        <p:spPr>
          <a:xfrm>
            <a:off x="609600" y="2621280"/>
            <a:ext cx="4724400" cy="372872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2C66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Linear A cup inscription" descr="Надпись линейным письмом А на внутренней поверхности чаши из Кносса. Прорисовка">
            <a:extLst>
              <a:ext uri="{FF2B5EF4-FFF2-40B4-BE49-F238E27FC236}">
                <a16:creationId xmlns:a16="http://schemas.microsoft.com/office/drawing/2014/main" id="{5A21F9BB-28FB-FF6F-D400-A31E1C5765C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978" y="2773680"/>
            <a:ext cx="2847645" cy="2738120"/>
          </a:xfrm>
          <a:prstGeom prst="rect">
            <a:avLst/>
          </a:prstGeom>
        </p:spPr>
      </p:pic>
      <p:sp>
        <p:nvSpPr>
          <p:cNvPr id="25" name="Linear A caption">
            <a:extLst>
              <a:ext uri="{FF2B5EF4-FFF2-40B4-BE49-F238E27FC236}">
                <a16:creationId xmlns:a16="http://schemas.microsoft.com/office/drawing/2014/main" id="{CB838992-02DA-96C3-7178-696F223343EC}"/>
              </a:ext>
            </a:extLst>
          </p:cNvPr>
          <p:cNvSpPr txBox="1"/>
          <p:nvPr/>
        </p:nvSpPr>
        <p:spPr>
          <a:xfrm>
            <a:off x="762000" y="5613400"/>
            <a:ext cx="44196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b="1" i="1" dirty="0">
                <a:solidFill>
                  <a:srgbClr val="2C6697"/>
                </a:solidFill>
                <a:latin typeface="Candara" panose="020E0502030303020204" pitchFamily="34" charset="0"/>
              </a:rPr>
              <a:t>Надпись линейным А на внутренней поверхности чаши</a:t>
            </a:r>
          </a:p>
        </p:txBody>
      </p:sp>
      <p:sp>
        <p:nvSpPr>
          <p:cNvPr id="26" name="Linear B plate">
            <a:extLst>
              <a:ext uri="{FF2B5EF4-FFF2-40B4-BE49-F238E27FC236}">
                <a16:creationId xmlns:a16="http://schemas.microsoft.com/office/drawing/2014/main" id="{895D970D-12AF-DF1C-A0C9-328A88A80CD2}"/>
              </a:ext>
            </a:extLst>
          </p:cNvPr>
          <p:cNvSpPr/>
          <p:nvPr/>
        </p:nvSpPr>
        <p:spPr>
          <a:xfrm>
            <a:off x="5638800" y="2621280"/>
            <a:ext cx="5943600" cy="3728720"/>
          </a:xfrm>
          <a:prstGeom prst="roundRect">
            <a:avLst>
              <a:gd name="adj" fmla="val 4000"/>
            </a:avLst>
          </a:prstGeom>
          <a:solidFill>
            <a:srgbClr val="F6E2D9"/>
          </a:solidFill>
          <a:ln w="9525">
            <a:solidFill>
              <a:srgbClr val="B24E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ylos tablet" descr="Глиняная табличка с текстом линейным письмом Б из дворца в Пилосе, XIII в. до н. э.">
            <a:extLst>
              <a:ext uri="{FF2B5EF4-FFF2-40B4-BE49-F238E27FC236}">
                <a16:creationId xmlns:a16="http://schemas.microsoft.com/office/drawing/2014/main" id="{F829457D-C4E5-A950-268E-83786CD9750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00" y="2933319"/>
            <a:ext cx="5435600" cy="2418842"/>
          </a:xfrm>
          <a:prstGeom prst="roundRect">
            <a:avLst>
              <a:gd name="adj" fmla="val 4000"/>
            </a:avLst>
          </a:prstGeom>
          <a:ln w="12700">
            <a:solidFill>
              <a:srgbClr val="B24E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9" name="Linear B caption">
            <a:extLst>
              <a:ext uri="{FF2B5EF4-FFF2-40B4-BE49-F238E27FC236}">
                <a16:creationId xmlns:a16="http://schemas.microsoft.com/office/drawing/2014/main" id="{05E4B08E-CA02-B53B-490F-5F52B45D4E7E}"/>
              </a:ext>
            </a:extLst>
          </p:cNvPr>
          <p:cNvSpPr txBox="1"/>
          <p:nvPr/>
        </p:nvSpPr>
        <p:spPr>
          <a:xfrm>
            <a:off x="5791200" y="5613400"/>
            <a:ext cx="56388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b="1" i="1" dirty="0">
                <a:solidFill>
                  <a:srgbClr val="B24E2E"/>
                </a:solidFill>
                <a:latin typeface="Candara" panose="020E0502030303020204" pitchFamily="34" charset="0"/>
              </a:rPr>
              <a:t>Глиняная табличка из дворца в </a:t>
            </a:r>
            <a:r>
              <a:rPr lang="ru-RU" sz="2000" b="1" i="1" dirty="0" err="1">
                <a:solidFill>
                  <a:srgbClr val="B24E2E"/>
                </a:solidFill>
                <a:latin typeface="Candara" panose="020E0502030303020204" pitchFamily="34" charset="0"/>
              </a:rPr>
              <a:t>Пилосе</a:t>
            </a:r>
            <a:endParaRPr lang="ru-RU" sz="2000" b="1" i="1" dirty="0">
              <a:solidFill>
                <a:srgbClr val="B24E2E"/>
              </a:solidFill>
              <a:latin typeface="Candara" panose="020E0502030303020204" pitchFamily="34" charset="0"/>
            </a:endParaRPr>
          </a:p>
        </p:txBody>
      </p:sp>
      <p:sp>
        <p:nvSpPr>
          <p:cNvPr id="30" name="Signature 100ballnik.com">
            <a:extLst>
              <a:ext uri="{FF2B5EF4-FFF2-40B4-BE49-F238E27FC236}">
                <a16:creationId xmlns:a16="http://schemas.microsoft.com/office/drawing/2014/main" id="{3EACCB39-5EC1-6631-75E1-9EF8252231B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576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E857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67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8EE83F-CFCE-0CA0-317A-56848D7F6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5207000" cy="56464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900" dirty="0">
                <a:solidFill>
                  <a:srgbClr val="B24E2E"/>
                </a:solidFill>
                <a:latin typeface="Constantia" panose="02030602050306030303" pitchFamily="18" charset="0"/>
              </a:rPr>
              <a:t>Что с ними случилось?</a:t>
            </a:r>
          </a:p>
        </p:txBody>
      </p:sp>
      <p:grpSp>
        <p:nvGrpSpPr>
          <p:cNvPr id="20" name="Minoan spiral band">
            <a:extLst>
              <a:ext uri="{FF2B5EF4-FFF2-40B4-BE49-F238E27FC236}">
                <a16:creationId xmlns:a16="http://schemas.microsoft.com/office/drawing/2014/main" id="{3AFF3215-35A9-00E1-E05F-70B295D67364}"/>
              </a:ext>
            </a:extLst>
          </p:cNvPr>
          <p:cNvGrpSpPr/>
          <p:nvPr/>
        </p:nvGrpSpPr>
        <p:grpSpPr>
          <a:xfrm>
            <a:off x="603250" y="865632"/>
            <a:ext cx="2070100" cy="363221"/>
            <a:chOff x="603250" y="865632"/>
            <a:chExt cx="2070100" cy="363221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64A0D50F-2F6A-5050-80B9-2B3FF30E9064}"/>
                </a:ext>
              </a:extLst>
            </p:cNvPr>
            <p:cNvSpPr/>
            <p:nvPr/>
          </p:nvSpPr>
          <p:spPr>
            <a:xfrm>
              <a:off x="603250" y="964692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B24E2E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FD54CFD4-3BFF-47E4-878C-C6B6F874E026}"/>
                </a:ext>
              </a:extLst>
            </p:cNvPr>
            <p:cNvSpPr/>
            <p:nvPr/>
          </p:nvSpPr>
          <p:spPr>
            <a:xfrm>
              <a:off x="657860" y="1019302"/>
              <a:ext cx="55880" cy="55880"/>
            </a:xfrm>
            <a:prstGeom prst="ellipse">
              <a:avLst/>
            </a:prstGeom>
            <a:solidFill>
              <a:srgbClr val="B24E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олилиния: фигура 4">
              <a:extLst>
                <a:ext uri="{FF2B5EF4-FFF2-40B4-BE49-F238E27FC236}">
                  <a16:creationId xmlns:a16="http://schemas.microsoft.com/office/drawing/2014/main" id="{6F7C1FFB-992F-28F6-BADD-E6E72E3004E3}"/>
                </a:ext>
              </a:extLst>
            </p:cNvPr>
            <p:cNvSpPr/>
            <p:nvPr/>
          </p:nvSpPr>
          <p:spPr>
            <a:xfrm>
              <a:off x="735330" y="865632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B24E2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AB63A51C-9F9C-3912-A8CA-76308562A0E5}"/>
                </a:ext>
              </a:extLst>
            </p:cNvPr>
            <p:cNvSpPr/>
            <p:nvPr/>
          </p:nvSpPr>
          <p:spPr>
            <a:xfrm>
              <a:off x="984250" y="964692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B24E2E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B53A0CAF-80D2-3989-C11A-F8F4F3D86AA1}"/>
                </a:ext>
              </a:extLst>
            </p:cNvPr>
            <p:cNvSpPr/>
            <p:nvPr/>
          </p:nvSpPr>
          <p:spPr>
            <a:xfrm>
              <a:off x="1038860" y="1019302"/>
              <a:ext cx="55880" cy="55880"/>
            </a:xfrm>
            <a:prstGeom prst="ellipse">
              <a:avLst/>
            </a:prstGeom>
            <a:solidFill>
              <a:srgbClr val="B24E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C07FDAE0-9964-0EFE-1026-B490C2E74F49}"/>
                </a:ext>
              </a:extLst>
            </p:cNvPr>
            <p:cNvSpPr/>
            <p:nvPr/>
          </p:nvSpPr>
          <p:spPr>
            <a:xfrm>
              <a:off x="1116330" y="865632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250952"/>
                  </a:moveTo>
                  <a:cubicBezTo>
                    <a:pt x="121920" y="363220"/>
                    <a:pt x="160020" y="0"/>
                    <a:pt x="281940" y="112268"/>
                  </a:cubicBezTo>
                </a:path>
              </a:pathLst>
            </a:custGeom>
            <a:ln w="15875">
              <a:solidFill>
                <a:srgbClr val="B24E2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938CDECE-612B-E7EA-33C8-5E442AE29E43}"/>
                </a:ext>
              </a:extLst>
            </p:cNvPr>
            <p:cNvSpPr/>
            <p:nvPr/>
          </p:nvSpPr>
          <p:spPr>
            <a:xfrm>
              <a:off x="1365250" y="964692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B24E2E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7DC1F0AA-D47D-11EF-201D-EA8AB212E41B}"/>
                </a:ext>
              </a:extLst>
            </p:cNvPr>
            <p:cNvSpPr/>
            <p:nvPr/>
          </p:nvSpPr>
          <p:spPr>
            <a:xfrm>
              <a:off x="1419860" y="1019302"/>
              <a:ext cx="55880" cy="55880"/>
            </a:xfrm>
            <a:prstGeom prst="ellipse">
              <a:avLst/>
            </a:prstGeom>
            <a:solidFill>
              <a:srgbClr val="B24E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15BE947B-2CFC-1DE2-1C64-E6CC1824406C}"/>
                </a:ext>
              </a:extLst>
            </p:cNvPr>
            <p:cNvSpPr/>
            <p:nvPr/>
          </p:nvSpPr>
          <p:spPr>
            <a:xfrm>
              <a:off x="1497330" y="865632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B24E2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AD609363-0DED-74F2-3913-0D2E32F20115}"/>
                </a:ext>
              </a:extLst>
            </p:cNvPr>
            <p:cNvSpPr/>
            <p:nvPr/>
          </p:nvSpPr>
          <p:spPr>
            <a:xfrm>
              <a:off x="1746250" y="964692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B24E2E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B1C275CD-499E-3859-E651-F386C8B2F4E6}"/>
                </a:ext>
              </a:extLst>
            </p:cNvPr>
            <p:cNvSpPr/>
            <p:nvPr/>
          </p:nvSpPr>
          <p:spPr>
            <a:xfrm>
              <a:off x="1800860" y="1019302"/>
              <a:ext cx="55880" cy="55880"/>
            </a:xfrm>
            <a:prstGeom prst="ellipse">
              <a:avLst/>
            </a:prstGeom>
            <a:solidFill>
              <a:srgbClr val="B24E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079444E4-DD9A-7B11-D47D-2A3AD6016458}"/>
                </a:ext>
              </a:extLst>
            </p:cNvPr>
            <p:cNvSpPr/>
            <p:nvPr/>
          </p:nvSpPr>
          <p:spPr>
            <a:xfrm>
              <a:off x="1878330" y="865632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250952"/>
                  </a:moveTo>
                  <a:cubicBezTo>
                    <a:pt x="121920" y="363220"/>
                    <a:pt x="160020" y="0"/>
                    <a:pt x="281940" y="112268"/>
                  </a:cubicBezTo>
                </a:path>
              </a:pathLst>
            </a:custGeom>
            <a:ln w="15875">
              <a:solidFill>
                <a:srgbClr val="B24E2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F77C9459-F3D7-A2F1-C20C-CB716EC32458}"/>
                </a:ext>
              </a:extLst>
            </p:cNvPr>
            <p:cNvSpPr/>
            <p:nvPr/>
          </p:nvSpPr>
          <p:spPr>
            <a:xfrm>
              <a:off x="2127250" y="964692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B24E2E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673C4DEF-7CA1-8B0B-AD75-5D8074504AC4}"/>
                </a:ext>
              </a:extLst>
            </p:cNvPr>
            <p:cNvSpPr/>
            <p:nvPr/>
          </p:nvSpPr>
          <p:spPr>
            <a:xfrm>
              <a:off x="2181860" y="1019302"/>
              <a:ext cx="55880" cy="55880"/>
            </a:xfrm>
            <a:prstGeom prst="ellipse">
              <a:avLst/>
            </a:prstGeom>
            <a:solidFill>
              <a:srgbClr val="B24E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D197DBEE-2609-FFC4-1896-C50F99EC5B54}"/>
                </a:ext>
              </a:extLst>
            </p:cNvPr>
            <p:cNvSpPr/>
            <p:nvPr/>
          </p:nvSpPr>
          <p:spPr>
            <a:xfrm>
              <a:off x="2259330" y="865632"/>
              <a:ext cx="281941" cy="363221"/>
            </a:xfrm>
            <a:custGeom>
              <a:avLst/>
              <a:gdLst/>
              <a:ahLst/>
              <a:cxnLst/>
              <a:rect l="0" t="0" r="0" b="0"/>
              <a:pathLst>
                <a:path w="281941" h="363221">
                  <a:moveTo>
                    <a:pt x="0" y="112268"/>
                  </a:moveTo>
                  <a:cubicBezTo>
                    <a:pt x="121920" y="0"/>
                    <a:pt x="160020" y="363220"/>
                    <a:pt x="281940" y="250952"/>
                  </a:cubicBezTo>
                </a:path>
              </a:pathLst>
            </a:custGeom>
            <a:ln w="15875">
              <a:solidFill>
                <a:srgbClr val="B24E2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0CA9286F-02D1-EA16-F783-CD92C853A498}"/>
                </a:ext>
              </a:extLst>
            </p:cNvPr>
            <p:cNvSpPr/>
            <p:nvPr/>
          </p:nvSpPr>
          <p:spPr>
            <a:xfrm>
              <a:off x="2508250" y="964692"/>
              <a:ext cx="165100" cy="165100"/>
            </a:xfrm>
            <a:prstGeom prst="ellipse">
              <a:avLst/>
            </a:prstGeom>
            <a:noFill/>
            <a:ln w="15875" cap="flat" cmpd="sng" algn="ctr">
              <a:solidFill>
                <a:srgbClr val="B24E2E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8DA872C6-3A3E-966F-2E91-548BDDF881C7}"/>
                </a:ext>
              </a:extLst>
            </p:cNvPr>
            <p:cNvSpPr/>
            <p:nvPr/>
          </p:nvSpPr>
          <p:spPr>
            <a:xfrm>
              <a:off x="2562860" y="1019302"/>
              <a:ext cx="55880" cy="55880"/>
            </a:xfrm>
            <a:prstGeom prst="ellipse">
              <a:avLst/>
            </a:prstGeom>
            <a:solidFill>
              <a:srgbClr val="B24E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2" name="Knossos palace" descr="Часть Кносского дворца: северный вход с колоннадой, частично восстановленной в начале XX в. Современная фотография">
            <a:extLst>
              <a:ext uri="{FF2B5EF4-FFF2-40B4-BE49-F238E27FC236}">
                <a16:creationId xmlns:a16="http://schemas.microsoft.com/office/drawing/2014/main" id="{D3245F3C-9047-6F42-921B-4861B6B8CCD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22400"/>
            <a:ext cx="5029200" cy="3771900"/>
          </a:xfrm>
          <a:prstGeom prst="roundRect">
            <a:avLst>
              <a:gd name="adj" fmla="val 4000"/>
            </a:avLst>
          </a:prstGeom>
          <a:ln w="19050">
            <a:solidFill>
              <a:srgbClr val="B24E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25" name="Santorini caldera" descr="Кальдера вулкана на острове Санторини (Фера). Современная фотография">
            <a:extLst>
              <a:ext uri="{FF2B5EF4-FFF2-40B4-BE49-F238E27FC236}">
                <a16:creationId xmlns:a16="http://schemas.microsoft.com/office/drawing/2014/main" id="{48C0864F-0FAA-0C40-37FA-FF294E01433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967" y="355600"/>
            <a:ext cx="4906433" cy="1778000"/>
          </a:xfrm>
          <a:prstGeom prst="roundRect">
            <a:avLst>
              <a:gd name="adj" fmla="val 4000"/>
            </a:avLst>
          </a:prstGeom>
          <a:ln w="15875">
            <a:solidFill>
              <a:srgbClr val="2C669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6" name="Collapse">
            <a:extLst>
              <a:ext uri="{FF2B5EF4-FFF2-40B4-BE49-F238E27FC236}">
                <a16:creationId xmlns:a16="http://schemas.microsoft.com/office/drawing/2014/main" id="{880079F2-61C9-4863-2D32-ECB6D8FE6C8F}"/>
              </a:ext>
            </a:extLst>
          </p:cNvPr>
          <p:cNvSpPr txBox="1"/>
          <p:nvPr/>
        </p:nvSpPr>
        <p:spPr>
          <a:xfrm>
            <a:off x="5994400" y="2311400"/>
            <a:ext cx="5588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b="1" dirty="0">
                <a:solidFill>
                  <a:srgbClr val="B24E2E"/>
                </a:solidFill>
                <a:latin typeface="Constantia" panose="02030602050306030303" pitchFamily="18" charset="0"/>
              </a:rPr>
              <a:t>Около 1450 года до н.э.</a:t>
            </a:r>
            <a:r>
              <a:rPr lang="ru-RU" sz="2300" dirty="0">
                <a:solidFill>
                  <a:srgbClr val="2B2722"/>
                </a:solidFill>
                <a:latin typeface="Candara" panose="020E0502030303020204" pitchFamily="34" charset="0"/>
              </a:rPr>
              <a:t> цивилизация погибла,</a:t>
            </a:r>
          </a:p>
        </p:txBody>
      </p:sp>
      <p:sp>
        <p:nvSpPr>
          <p:cNvPr id="27" name="Volcano card">
            <a:extLst>
              <a:ext uri="{FF2B5EF4-FFF2-40B4-BE49-F238E27FC236}">
                <a16:creationId xmlns:a16="http://schemas.microsoft.com/office/drawing/2014/main" id="{F0EAB522-17DC-F35A-AA06-A5E652E1506A}"/>
              </a:ext>
            </a:extLst>
          </p:cNvPr>
          <p:cNvSpPr/>
          <p:nvPr/>
        </p:nvSpPr>
        <p:spPr>
          <a:xfrm>
            <a:off x="5994400" y="3169920"/>
            <a:ext cx="5588000" cy="1209040"/>
          </a:xfrm>
          <a:prstGeom prst="roundRect">
            <a:avLst>
              <a:gd name="adj" fmla="val 6000"/>
            </a:avLst>
          </a:prstGeom>
          <a:solidFill>
            <a:srgbClr val="DEEAF3"/>
          </a:solidFill>
          <a:ln w="9525">
            <a:solidFill>
              <a:srgbClr val="2C66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Volcano">
            <a:extLst>
              <a:ext uri="{FF2B5EF4-FFF2-40B4-BE49-F238E27FC236}">
                <a16:creationId xmlns:a16="http://schemas.microsoft.com/office/drawing/2014/main" id="{C06D9DA5-1287-DF25-6A9F-B46215DADE6C}"/>
              </a:ext>
            </a:extLst>
          </p:cNvPr>
          <p:cNvSpPr txBox="1"/>
          <p:nvPr/>
        </p:nvSpPr>
        <p:spPr>
          <a:xfrm>
            <a:off x="6197600" y="3271520"/>
            <a:ext cx="52578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i="1" dirty="0">
                <a:solidFill>
                  <a:srgbClr val="2C6697"/>
                </a:solidFill>
                <a:latin typeface="Candara" panose="020E0502030303020204" pitchFamily="34" charset="0"/>
              </a:rPr>
              <a:t>вероятно</a:t>
            </a: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, из-за мощного </a:t>
            </a:r>
            <a:r>
              <a:rPr lang="ru-RU" sz="2200" b="1" dirty="0">
                <a:solidFill>
                  <a:srgbClr val="2C6697"/>
                </a:solidFill>
                <a:latin typeface="Candara" panose="020E0502030303020204" pitchFamily="34" charset="0"/>
              </a:rPr>
              <a:t>извержения вулкана</a:t>
            </a: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 на соседнем острове </a:t>
            </a:r>
            <a:r>
              <a:rPr lang="ru-RU" sz="2200" b="1" dirty="0">
                <a:solidFill>
                  <a:srgbClr val="2C6697"/>
                </a:solidFill>
                <a:latin typeface="Candara" panose="020E0502030303020204" pitchFamily="34" charset="0"/>
              </a:rPr>
              <a:t>Санторини (Фера)</a:t>
            </a:r>
          </a:p>
        </p:txBody>
      </p:sp>
      <p:sp>
        <p:nvSpPr>
          <p:cNvPr id="29" name="Volcano bar">
            <a:extLst>
              <a:ext uri="{FF2B5EF4-FFF2-40B4-BE49-F238E27FC236}">
                <a16:creationId xmlns:a16="http://schemas.microsoft.com/office/drawing/2014/main" id="{B92E1C36-1D97-FE9D-5951-8D404D00B9D6}"/>
              </a:ext>
            </a:extLst>
          </p:cNvPr>
          <p:cNvSpPr/>
          <p:nvPr/>
        </p:nvSpPr>
        <p:spPr>
          <a:xfrm>
            <a:off x="6096000" y="3296920"/>
            <a:ext cx="50800" cy="955040"/>
          </a:xfrm>
          <a:prstGeom prst="rect">
            <a:avLst/>
          </a:prstGeom>
          <a:solidFill>
            <a:srgbClr val="2C669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Arrow">
            <a:extLst>
              <a:ext uri="{FF2B5EF4-FFF2-40B4-BE49-F238E27FC236}">
                <a16:creationId xmlns:a16="http://schemas.microsoft.com/office/drawing/2014/main" id="{D75A5067-1EA8-287A-2E48-799C0DDD3E1A}"/>
              </a:ext>
            </a:extLst>
          </p:cNvPr>
          <p:cNvCxnSpPr/>
          <p:nvPr/>
        </p:nvCxnSpPr>
        <p:spPr>
          <a:xfrm>
            <a:off x="8788400" y="4429760"/>
            <a:ext cx="0" cy="177800"/>
          </a:xfrm>
          <a:prstGeom prst="line">
            <a:avLst/>
          </a:prstGeom>
          <a:ln w="22225">
            <a:solidFill>
              <a:srgbClr val="2C669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Quakes card">
            <a:extLst>
              <a:ext uri="{FF2B5EF4-FFF2-40B4-BE49-F238E27FC236}">
                <a16:creationId xmlns:a16="http://schemas.microsoft.com/office/drawing/2014/main" id="{4F16C1F9-ABB9-B611-B255-4DDF629A0DAB}"/>
              </a:ext>
            </a:extLst>
          </p:cNvPr>
          <p:cNvSpPr/>
          <p:nvPr/>
        </p:nvSpPr>
        <p:spPr>
          <a:xfrm>
            <a:off x="5994400" y="4645660"/>
            <a:ext cx="5588000" cy="899160"/>
          </a:xfrm>
          <a:prstGeom prst="roundRect">
            <a:avLst>
              <a:gd name="adj" fmla="val 6000"/>
            </a:avLst>
          </a:prstGeom>
          <a:solidFill>
            <a:srgbClr val="DEEA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Quakes">
            <a:extLst>
              <a:ext uri="{FF2B5EF4-FFF2-40B4-BE49-F238E27FC236}">
                <a16:creationId xmlns:a16="http://schemas.microsoft.com/office/drawing/2014/main" id="{7785B055-75E1-1A3E-3117-91C036649F09}"/>
              </a:ext>
            </a:extLst>
          </p:cNvPr>
          <p:cNvSpPr txBox="1"/>
          <p:nvPr/>
        </p:nvSpPr>
        <p:spPr>
          <a:xfrm>
            <a:off x="6210300" y="4759960"/>
            <a:ext cx="52324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и последовавших за ним </a:t>
            </a:r>
            <a:r>
              <a:rPr lang="ru-RU" sz="2200" b="1" dirty="0">
                <a:solidFill>
                  <a:srgbClr val="2E8D93"/>
                </a:solidFill>
                <a:latin typeface="Candara" panose="020E0502030303020204" pitchFamily="34" charset="0"/>
              </a:rPr>
              <a:t>землетрясений и цунами</a:t>
            </a: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33" name="Quakes bar">
            <a:extLst>
              <a:ext uri="{FF2B5EF4-FFF2-40B4-BE49-F238E27FC236}">
                <a16:creationId xmlns:a16="http://schemas.microsoft.com/office/drawing/2014/main" id="{492DEF13-8442-3C50-7FA5-526E2AFB09E2}"/>
              </a:ext>
            </a:extLst>
          </p:cNvPr>
          <p:cNvSpPr/>
          <p:nvPr/>
        </p:nvSpPr>
        <p:spPr>
          <a:xfrm>
            <a:off x="6096000" y="4772660"/>
            <a:ext cx="50800" cy="645160"/>
          </a:xfrm>
          <a:prstGeom prst="rect">
            <a:avLst/>
          </a:prstGeom>
          <a:solidFill>
            <a:srgbClr val="2E8D9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Achaeans">
            <a:extLst>
              <a:ext uri="{FF2B5EF4-FFF2-40B4-BE49-F238E27FC236}">
                <a16:creationId xmlns:a16="http://schemas.microsoft.com/office/drawing/2014/main" id="{505AC9BC-EB29-AED6-7084-A8EC8C8C0ECD}"/>
              </a:ext>
            </a:extLst>
          </p:cNvPr>
          <p:cNvSpPr txBox="1"/>
          <p:nvPr/>
        </p:nvSpPr>
        <p:spPr>
          <a:xfrm>
            <a:off x="5994400" y="5684520"/>
            <a:ext cx="55880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>
                <a:solidFill>
                  <a:srgbClr val="2B2722"/>
                </a:solidFill>
                <a:latin typeface="Candara" panose="020E0502030303020204" pitchFamily="34" charset="0"/>
              </a:rPr>
              <a:t>После этого Крит захватили </a:t>
            </a:r>
            <a:r>
              <a:rPr lang="ru-RU" sz="2300" b="1" dirty="0">
                <a:solidFill>
                  <a:srgbClr val="A98226"/>
                </a:solidFill>
                <a:latin typeface="Candara" panose="020E0502030303020204" pitchFamily="34" charset="0"/>
              </a:rPr>
              <a:t>греки-ахейцы (</a:t>
            </a:r>
            <a:r>
              <a:rPr lang="ru-RU" sz="2300" b="1" dirty="0" err="1">
                <a:solidFill>
                  <a:srgbClr val="A98226"/>
                </a:solidFill>
                <a:latin typeface="Candara" panose="020E0502030303020204" pitchFamily="34" charset="0"/>
              </a:rPr>
              <a:t>микенцы</a:t>
            </a:r>
            <a:r>
              <a:rPr lang="ru-RU" sz="2300" b="1" dirty="0">
                <a:solidFill>
                  <a:srgbClr val="A98226"/>
                </a:solidFill>
                <a:latin typeface="Candara" panose="020E0502030303020204" pitchFamily="34" charset="0"/>
              </a:rPr>
              <a:t>)</a:t>
            </a:r>
            <a:r>
              <a:rPr lang="ru-RU" sz="2300" dirty="0">
                <a:solidFill>
                  <a:srgbClr val="2B2722"/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23" name="Knossos caption">
            <a:extLst>
              <a:ext uri="{FF2B5EF4-FFF2-40B4-BE49-F238E27FC236}">
                <a16:creationId xmlns:a16="http://schemas.microsoft.com/office/drawing/2014/main" id="{443F1E2D-2D87-00F8-C69D-D44ECFD3AB7F}"/>
              </a:ext>
            </a:extLst>
          </p:cNvPr>
          <p:cNvSpPr txBox="1"/>
          <p:nvPr/>
        </p:nvSpPr>
        <p:spPr>
          <a:xfrm>
            <a:off x="609600" y="5346700"/>
            <a:ext cx="5029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i="1" dirty="0">
                <a:solidFill>
                  <a:srgbClr val="B24E2E"/>
                </a:solidFill>
                <a:latin typeface="Constantia" panose="02030602050306030303" pitchFamily="18" charset="0"/>
              </a:rPr>
              <a:t>Часть дворца в </a:t>
            </a:r>
            <a:r>
              <a:rPr lang="ru-RU" sz="2200" i="1" dirty="0" err="1">
                <a:solidFill>
                  <a:srgbClr val="B24E2E"/>
                </a:solidFill>
                <a:latin typeface="Constantia" panose="02030602050306030303" pitchFamily="18" charset="0"/>
              </a:rPr>
              <a:t>Кноссе</a:t>
            </a:r>
            <a:endParaRPr lang="ru-RU" sz="2200" i="1" dirty="0">
              <a:solidFill>
                <a:srgbClr val="B24E2E"/>
              </a:solidFill>
              <a:latin typeface="Constantia" panose="02030602050306030303" pitchFamily="18" charset="0"/>
            </a:endParaRPr>
          </a:p>
        </p:txBody>
      </p:sp>
      <p:sp>
        <p:nvSpPr>
          <p:cNvPr id="35" name="Signature 100ballnik.com">
            <a:extLst>
              <a:ext uri="{FF2B5EF4-FFF2-40B4-BE49-F238E27FC236}">
                <a16:creationId xmlns:a16="http://schemas.microsoft.com/office/drawing/2014/main" id="{73D9001C-7D85-0A19-1D04-975EB68BCF5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576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E857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318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A94DC53-6D1B-B9C1-F360-76FC7FD08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A98226"/>
                </a:solidFill>
                <a:latin typeface="Constantia" panose="02030602050306030303" pitchFamily="18" charset="0"/>
              </a:rPr>
              <a:t>Микенская цивилизация</a:t>
            </a:r>
          </a:p>
        </p:txBody>
      </p:sp>
      <p:grpSp>
        <p:nvGrpSpPr>
          <p:cNvPr id="12" name="Mycenaean rosette">
            <a:extLst>
              <a:ext uri="{FF2B5EF4-FFF2-40B4-BE49-F238E27FC236}">
                <a16:creationId xmlns:a16="http://schemas.microsoft.com/office/drawing/2014/main" id="{D82FD13F-0FD9-BAA7-C89D-2EDA6860B410}"/>
              </a:ext>
            </a:extLst>
          </p:cNvPr>
          <p:cNvGrpSpPr/>
          <p:nvPr/>
        </p:nvGrpSpPr>
        <p:grpSpPr>
          <a:xfrm>
            <a:off x="601091" y="926211"/>
            <a:ext cx="271018" cy="271018"/>
            <a:chOff x="601091" y="926211"/>
            <a:chExt cx="271018" cy="271018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B393583A-053B-9B21-0070-DE08113FC7CC}"/>
                </a:ext>
              </a:extLst>
            </p:cNvPr>
            <p:cNvSpPr/>
            <p:nvPr/>
          </p:nvSpPr>
          <p:spPr>
            <a:xfrm>
              <a:off x="754761" y="1039368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5871BA17-3C92-F544-97CE-DF438C579E6E}"/>
                </a:ext>
              </a:extLst>
            </p:cNvPr>
            <p:cNvSpPr/>
            <p:nvPr/>
          </p:nvSpPr>
          <p:spPr>
            <a:xfrm rot="2700000">
              <a:off x="732257" y="1093699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155B41DA-5A99-5CC3-915A-88E693AC648C}"/>
                </a:ext>
              </a:extLst>
            </p:cNvPr>
            <p:cNvSpPr/>
            <p:nvPr/>
          </p:nvSpPr>
          <p:spPr>
            <a:xfrm rot="5400000">
              <a:off x="677926" y="1116203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060D559F-04D3-F9B5-2609-4AC7F398975C}"/>
                </a:ext>
              </a:extLst>
            </p:cNvPr>
            <p:cNvSpPr/>
            <p:nvPr/>
          </p:nvSpPr>
          <p:spPr>
            <a:xfrm rot="8100000">
              <a:off x="623595" y="1093699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DF145E0B-8EA5-419D-AD30-BA1B84A14259}"/>
                </a:ext>
              </a:extLst>
            </p:cNvPr>
            <p:cNvSpPr/>
            <p:nvPr/>
          </p:nvSpPr>
          <p:spPr>
            <a:xfrm rot="10800000">
              <a:off x="601091" y="1039368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E30FE7CF-0169-B54C-F810-1C2C62F7724A}"/>
                </a:ext>
              </a:extLst>
            </p:cNvPr>
            <p:cNvSpPr/>
            <p:nvPr/>
          </p:nvSpPr>
          <p:spPr>
            <a:xfrm rot="13500000">
              <a:off x="623595" y="985037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9AE9C460-65E7-88CD-C376-FF05AE3510E5}"/>
                </a:ext>
              </a:extLst>
            </p:cNvPr>
            <p:cNvSpPr/>
            <p:nvPr/>
          </p:nvSpPr>
          <p:spPr>
            <a:xfrm rot="16200000">
              <a:off x="677926" y="962533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69F74695-9FD4-F280-4C7B-34FB504E3D56}"/>
                </a:ext>
              </a:extLst>
            </p:cNvPr>
            <p:cNvSpPr/>
            <p:nvPr/>
          </p:nvSpPr>
          <p:spPr>
            <a:xfrm rot="18900000">
              <a:off x="732257" y="985037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427B8D71-26DA-A5A3-7A79-2BD1367F765A}"/>
                </a:ext>
              </a:extLst>
            </p:cNvPr>
            <p:cNvSpPr/>
            <p:nvPr/>
          </p:nvSpPr>
          <p:spPr>
            <a:xfrm>
              <a:off x="708660" y="1033780"/>
              <a:ext cx="55880" cy="55880"/>
            </a:xfrm>
            <a:prstGeom prst="ellipse">
              <a:avLst/>
            </a:prstGeom>
            <a:solidFill>
              <a:srgbClr val="FFFDF6"/>
            </a:solidFill>
            <a:ln w="12700">
              <a:solidFill>
                <a:srgbClr val="A9822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6337DA89-FDB6-90D4-CE47-52D19E35B66A}"/>
              </a:ext>
            </a:extLst>
          </p:cNvPr>
          <p:cNvCxnSpPr/>
          <p:nvPr/>
        </p:nvCxnSpPr>
        <p:spPr>
          <a:xfrm>
            <a:off x="965200" y="1061720"/>
            <a:ext cx="1803400" cy="0"/>
          </a:xfrm>
          <a:prstGeom prst="line">
            <a:avLst/>
          </a:prstGeom>
          <a:ln w="15875">
            <a:solidFill>
              <a:srgbClr val="A982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Achaeans">
            <a:extLst>
              <a:ext uri="{FF2B5EF4-FFF2-40B4-BE49-F238E27FC236}">
                <a16:creationId xmlns:a16="http://schemas.microsoft.com/office/drawing/2014/main" id="{CD752C62-E0B3-6F67-53CD-DEB413C99ABE}"/>
              </a:ext>
            </a:extLst>
          </p:cNvPr>
          <p:cNvSpPr txBox="1"/>
          <p:nvPr/>
        </p:nvSpPr>
        <p:spPr>
          <a:xfrm>
            <a:off x="609600" y="1320800"/>
            <a:ext cx="5334000" cy="2331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 err="1">
                <a:solidFill>
                  <a:srgbClr val="A98226"/>
                </a:solidFill>
                <a:latin typeface="Constantia" panose="02030602050306030303" pitchFamily="18" charset="0"/>
              </a:rPr>
              <a:t>Микенцы</a:t>
            </a:r>
            <a:r>
              <a:rPr lang="ru-RU" sz="2800" b="1" dirty="0">
                <a:solidFill>
                  <a:srgbClr val="A98226"/>
                </a:solidFill>
                <a:latin typeface="Constantia" panose="02030602050306030303" pitchFamily="18" charset="0"/>
              </a:rPr>
              <a:t> (или ахейцы)</a:t>
            </a:r>
            <a:r>
              <a:rPr lang="ru-RU" sz="2500" dirty="0">
                <a:solidFill>
                  <a:srgbClr val="2B2722"/>
                </a:solidFill>
                <a:latin typeface="Candara" panose="020E0502030303020204" pitchFamily="34" charset="0"/>
              </a:rPr>
              <a:t> — это могущественные греческие племена, которые пришли на Балканский полуостров и стали </a:t>
            </a:r>
            <a:r>
              <a:rPr lang="ru-RU" sz="2500" b="1" dirty="0">
                <a:solidFill>
                  <a:srgbClr val="87562A"/>
                </a:solidFill>
                <a:latin typeface="Candara" panose="020E0502030303020204" pitchFamily="34" charset="0"/>
              </a:rPr>
              <a:t>главной силой в Древней Греции</a:t>
            </a:r>
            <a:r>
              <a:rPr lang="ru-RU" sz="2500" dirty="0">
                <a:solidFill>
                  <a:srgbClr val="2B2722"/>
                </a:solidFill>
                <a:latin typeface="Candara" panose="020E0502030303020204" pitchFamily="34" charset="0"/>
              </a:rPr>
              <a:t> после упадка </a:t>
            </a:r>
            <a:r>
              <a:rPr lang="ru-RU" sz="2500" dirty="0" err="1">
                <a:solidFill>
                  <a:srgbClr val="2B2722"/>
                </a:solidFill>
                <a:latin typeface="Candara" panose="020E0502030303020204" pitchFamily="34" charset="0"/>
              </a:rPr>
              <a:t>минойцев</a:t>
            </a:r>
            <a:r>
              <a:rPr lang="ru-RU" sz="2500" dirty="0">
                <a:solidFill>
                  <a:srgbClr val="2B2722"/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15" name="Dates card">
            <a:extLst>
              <a:ext uri="{FF2B5EF4-FFF2-40B4-BE49-F238E27FC236}">
                <a16:creationId xmlns:a16="http://schemas.microsoft.com/office/drawing/2014/main" id="{020D3C62-3668-0555-2866-949D8AAC1847}"/>
              </a:ext>
            </a:extLst>
          </p:cNvPr>
          <p:cNvSpPr/>
          <p:nvPr/>
        </p:nvSpPr>
        <p:spPr>
          <a:xfrm>
            <a:off x="609600" y="3881120"/>
            <a:ext cx="5334000" cy="1351280"/>
          </a:xfrm>
          <a:prstGeom prst="roundRect">
            <a:avLst>
              <a:gd name="adj" fmla="val 6000"/>
            </a:avLst>
          </a:prstGeom>
          <a:solidFill>
            <a:srgbClr val="F4EB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Dates">
            <a:extLst>
              <a:ext uri="{FF2B5EF4-FFF2-40B4-BE49-F238E27FC236}">
                <a16:creationId xmlns:a16="http://schemas.microsoft.com/office/drawing/2014/main" id="{675FFF06-CB8D-5772-5166-FEBC76D6AB6B}"/>
              </a:ext>
            </a:extLst>
          </p:cNvPr>
          <p:cNvSpPr txBox="1"/>
          <p:nvPr/>
        </p:nvSpPr>
        <p:spPr>
          <a:xfrm>
            <a:off x="838200" y="4008120"/>
            <a:ext cx="49530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Они жили </a:t>
            </a:r>
            <a:r>
              <a:rPr lang="ru-RU" sz="2400" b="1" dirty="0">
                <a:solidFill>
                  <a:srgbClr val="87562A"/>
                </a:solidFill>
                <a:latin typeface="Candara" panose="020E0502030303020204" pitchFamily="34" charset="0"/>
              </a:rPr>
              <a:t>с 1600 по 1100 год до н.э.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 Своё название получили от самого важного города — </a:t>
            </a:r>
            <a:r>
              <a:rPr lang="ru-RU" sz="2700" b="1" dirty="0">
                <a:solidFill>
                  <a:srgbClr val="A98226"/>
                </a:solidFill>
                <a:latin typeface="Constantia" panose="02030602050306030303" pitchFamily="18" charset="0"/>
              </a:rPr>
              <a:t>Микены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17" name="Dates bar">
            <a:extLst>
              <a:ext uri="{FF2B5EF4-FFF2-40B4-BE49-F238E27FC236}">
                <a16:creationId xmlns:a16="http://schemas.microsoft.com/office/drawing/2014/main" id="{6243A16E-ADA0-7A45-FA59-752FA7CD5D22}"/>
              </a:ext>
            </a:extLst>
          </p:cNvPr>
          <p:cNvSpPr/>
          <p:nvPr/>
        </p:nvSpPr>
        <p:spPr>
          <a:xfrm>
            <a:off x="711200" y="4008120"/>
            <a:ext cx="50800" cy="1097280"/>
          </a:xfrm>
          <a:prstGeom prst="rect">
            <a:avLst/>
          </a:prstGeom>
          <a:solidFill>
            <a:srgbClr val="A982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Time axis">
            <a:extLst>
              <a:ext uri="{FF2B5EF4-FFF2-40B4-BE49-F238E27FC236}">
                <a16:creationId xmlns:a16="http://schemas.microsoft.com/office/drawing/2014/main" id="{B0C389F2-792B-7074-D76C-D6D8BDE4D61B}"/>
              </a:ext>
            </a:extLst>
          </p:cNvPr>
          <p:cNvCxnSpPr/>
          <p:nvPr/>
        </p:nvCxnSpPr>
        <p:spPr>
          <a:xfrm>
            <a:off x="762000" y="5925820"/>
            <a:ext cx="5029200" cy="0"/>
          </a:xfrm>
          <a:prstGeom prst="line">
            <a:avLst/>
          </a:prstGeom>
          <a:ln w="15875">
            <a:solidFill>
              <a:srgbClr val="D5CB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Mycenaean bar">
            <a:extLst>
              <a:ext uri="{FF2B5EF4-FFF2-40B4-BE49-F238E27FC236}">
                <a16:creationId xmlns:a16="http://schemas.microsoft.com/office/drawing/2014/main" id="{BE9AFD7C-6B8B-BD09-66E7-AF272A5FB669}"/>
              </a:ext>
            </a:extLst>
          </p:cNvPr>
          <p:cNvSpPr/>
          <p:nvPr/>
        </p:nvSpPr>
        <p:spPr>
          <a:xfrm>
            <a:off x="1480457" y="5811520"/>
            <a:ext cx="3592286" cy="228600"/>
          </a:xfrm>
          <a:prstGeom prst="roundRect">
            <a:avLst>
              <a:gd name="adj" fmla="val 50000"/>
            </a:avLst>
          </a:prstGeom>
          <a:solidFill>
            <a:srgbClr val="A982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Label 1600">
            <a:extLst>
              <a:ext uri="{FF2B5EF4-FFF2-40B4-BE49-F238E27FC236}">
                <a16:creationId xmlns:a16="http://schemas.microsoft.com/office/drawing/2014/main" id="{A6A91D36-68F6-DF2B-AFEB-4239D83B1638}"/>
              </a:ext>
            </a:extLst>
          </p:cNvPr>
          <p:cNvSpPr txBox="1"/>
          <p:nvPr/>
        </p:nvSpPr>
        <p:spPr>
          <a:xfrm>
            <a:off x="972457" y="5481320"/>
            <a:ext cx="1016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b="1" dirty="0">
                <a:solidFill>
                  <a:srgbClr val="87562A"/>
                </a:solidFill>
                <a:effectLst>
                  <a:glow rad="63500">
                    <a:srgbClr val="FFFFFF">
                      <a:alpha val="75000"/>
                    </a:srgbClr>
                  </a:glow>
                </a:effectLst>
                <a:latin typeface="Constantia" panose="02030602050306030303" pitchFamily="18" charset="0"/>
              </a:rPr>
              <a:t>1600</a:t>
            </a:r>
          </a:p>
        </p:txBody>
      </p:sp>
      <p:sp>
        <p:nvSpPr>
          <p:cNvPr id="21" name="Label 1100">
            <a:extLst>
              <a:ext uri="{FF2B5EF4-FFF2-40B4-BE49-F238E27FC236}">
                <a16:creationId xmlns:a16="http://schemas.microsoft.com/office/drawing/2014/main" id="{9CD1F29F-7EB3-867D-6828-534A81B53066}"/>
              </a:ext>
            </a:extLst>
          </p:cNvPr>
          <p:cNvSpPr txBox="1"/>
          <p:nvPr/>
        </p:nvSpPr>
        <p:spPr>
          <a:xfrm>
            <a:off x="4564743" y="5481320"/>
            <a:ext cx="1016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b="1" dirty="0">
                <a:solidFill>
                  <a:srgbClr val="87562A"/>
                </a:solidFill>
                <a:effectLst>
                  <a:glow rad="63500">
                    <a:srgbClr val="FFFFFF">
                      <a:alpha val="75000"/>
                    </a:srgbClr>
                  </a:glow>
                </a:effectLst>
                <a:latin typeface="Constantia" panose="02030602050306030303" pitchFamily="18" charset="0"/>
              </a:rPr>
              <a:t>1100</a:t>
            </a:r>
          </a:p>
        </p:txBody>
      </p:sp>
      <p:sp>
        <p:nvSpPr>
          <p:cNvPr id="22" name="Label до н.э.">
            <a:extLst>
              <a:ext uri="{FF2B5EF4-FFF2-40B4-BE49-F238E27FC236}">
                <a16:creationId xmlns:a16="http://schemas.microsoft.com/office/drawing/2014/main" id="{82141D9F-AE0F-4E12-420C-D4DF68F4CA4D}"/>
              </a:ext>
            </a:extLst>
          </p:cNvPr>
          <p:cNvSpPr txBox="1"/>
          <p:nvPr/>
        </p:nvSpPr>
        <p:spPr>
          <a:xfrm>
            <a:off x="762000" y="6116320"/>
            <a:ext cx="5029200" cy="243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600" b="1" i="1" dirty="0">
                <a:solidFill>
                  <a:srgbClr val="5C554C"/>
                </a:solidFill>
                <a:effectLst>
                  <a:glow rad="63500">
                    <a:srgbClr val="FFFFFF">
                      <a:alpha val="75000"/>
                    </a:srgbClr>
                  </a:glow>
                </a:effectLst>
                <a:latin typeface="Constantia" panose="02030602050306030303" pitchFamily="18" charset="0"/>
              </a:rPr>
              <a:t>до н.э.</a:t>
            </a:r>
          </a:p>
        </p:txBody>
      </p:sp>
      <p:sp>
        <p:nvSpPr>
          <p:cNvPr id="23" name="Vase plate">
            <a:extLst>
              <a:ext uri="{FF2B5EF4-FFF2-40B4-BE49-F238E27FC236}">
                <a16:creationId xmlns:a16="http://schemas.microsoft.com/office/drawing/2014/main" id="{6E6142BE-5F6C-FEC0-F485-6502FC5E6757}"/>
              </a:ext>
            </a:extLst>
          </p:cNvPr>
          <p:cNvSpPr/>
          <p:nvPr/>
        </p:nvSpPr>
        <p:spPr>
          <a:xfrm>
            <a:off x="6273800" y="1320800"/>
            <a:ext cx="5308600" cy="482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5CB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Warrior Vase" descr="«Ваза с воинами» — кратер из Микен, ок. 1200 г. до н. э. Национальный археологический музей, Афины">
            <a:extLst>
              <a:ext uri="{FF2B5EF4-FFF2-40B4-BE49-F238E27FC236}">
                <a16:creationId xmlns:a16="http://schemas.microsoft.com/office/drawing/2014/main" id="{00758FF4-DBD1-BC15-A69C-10B44E299BD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00" y="1857375"/>
            <a:ext cx="5003800" cy="3752850"/>
          </a:xfrm>
          <a:prstGeom prst="roundRect">
            <a:avLst>
              <a:gd name="adj" fmla="val 4000"/>
            </a:avLst>
          </a:prstGeom>
          <a:ln w="12700">
            <a:solidFill>
              <a:srgbClr val="A9822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C07445B2-7283-71E3-EB5C-7F5B472227C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576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E857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722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B4D8B07-BE15-E687-4595-059B5EEA7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53340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A98226"/>
                </a:solidFill>
                <a:latin typeface="Constantia" panose="02030602050306030303" pitchFamily="18" charset="0"/>
              </a:rPr>
              <a:t>Микенская цивилизация</a:t>
            </a:r>
          </a:p>
        </p:txBody>
      </p:sp>
      <p:grpSp>
        <p:nvGrpSpPr>
          <p:cNvPr id="12" name="Mycenaean rosette">
            <a:extLst>
              <a:ext uri="{FF2B5EF4-FFF2-40B4-BE49-F238E27FC236}">
                <a16:creationId xmlns:a16="http://schemas.microsoft.com/office/drawing/2014/main" id="{A909797E-0F2E-95AB-CBC3-2E0FDD182882}"/>
              </a:ext>
            </a:extLst>
          </p:cNvPr>
          <p:cNvGrpSpPr/>
          <p:nvPr/>
        </p:nvGrpSpPr>
        <p:grpSpPr>
          <a:xfrm>
            <a:off x="601091" y="868299"/>
            <a:ext cx="271018" cy="271018"/>
            <a:chOff x="601091" y="868299"/>
            <a:chExt cx="271018" cy="271018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E070B819-B8D8-B313-BF1F-789BD359F528}"/>
                </a:ext>
              </a:extLst>
            </p:cNvPr>
            <p:cNvSpPr/>
            <p:nvPr/>
          </p:nvSpPr>
          <p:spPr>
            <a:xfrm>
              <a:off x="754761" y="981456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CC56C08E-0684-FA5C-9D47-E76144A0FF38}"/>
                </a:ext>
              </a:extLst>
            </p:cNvPr>
            <p:cNvSpPr/>
            <p:nvPr/>
          </p:nvSpPr>
          <p:spPr>
            <a:xfrm rot="2700000">
              <a:off x="732257" y="1035787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7A197691-F33A-CCF9-69EE-9192E1CC78EC}"/>
                </a:ext>
              </a:extLst>
            </p:cNvPr>
            <p:cNvSpPr/>
            <p:nvPr/>
          </p:nvSpPr>
          <p:spPr>
            <a:xfrm rot="5400000">
              <a:off x="677926" y="1058291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D0B7DAB4-6C9C-4680-3934-1FF2AC6FAC1F}"/>
                </a:ext>
              </a:extLst>
            </p:cNvPr>
            <p:cNvSpPr/>
            <p:nvPr/>
          </p:nvSpPr>
          <p:spPr>
            <a:xfrm rot="8100000">
              <a:off x="623595" y="1035787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5FA6FC28-347C-79FA-6389-42B4BBB13219}"/>
                </a:ext>
              </a:extLst>
            </p:cNvPr>
            <p:cNvSpPr/>
            <p:nvPr/>
          </p:nvSpPr>
          <p:spPr>
            <a:xfrm rot="10800000">
              <a:off x="601091" y="981456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9D102D36-9113-2DD8-6022-21BBB4CF88F9}"/>
                </a:ext>
              </a:extLst>
            </p:cNvPr>
            <p:cNvSpPr/>
            <p:nvPr/>
          </p:nvSpPr>
          <p:spPr>
            <a:xfrm rot="13500000">
              <a:off x="623595" y="927125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205A26F5-3EDB-F200-CF99-7F85829D46A2}"/>
                </a:ext>
              </a:extLst>
            </p:cNvPr>
            <p:cNvSpPr/>
            <p:nvPr/>
          </p:nvSpPr>
          <p:spPr>
            <a:xfrm rot="16200000">
              <a:off x="677926" y="904621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0BD8E179-FBA2-0B96-96D9-7FAEC86DD84F}"/>
                </a:ext>
              </a:extLst>
            </p:cNvPr>
            <p:cNvSpPr/>
            <p:nvPr/>
          </p:nvSpPr>
          <p:spPr>
            <a:xfrm rot="18900000">
              <a:off x="732257" y="927125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174682EB-E0E8-7642-6A90-184322D172DE}"/>
                </a:ext>
              </a:extLst>
            </p:cNvPr>
            <p:cNvSpPr/>
            <p:nvPr/>
          </p:nvSpPr>
          <p:spPr>
            <a:xfrm>
              <a:off x="708660" y="975868"/>
              <a:ext cx="55880" cy="55880"/>
            </a:xfrm>
            <a:prstGeom prst="ellipse">
              <a:avLst/>
            </a:prstGeom>
            <a:solidFill>
              <a:srgbClr val="FFFDF6"/>
            </a:solidFill>
            <a:ln w="12700">
              <a:solidFill>
                <a:srgbClr val="A9822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8C8D8D6C-15E1-2E57-F08D-89DE29C08B45}"/>
              </a:ext>
            </a:extLst>
          </p:cNvPr>
          <p:cNvCxnSpPr/>
          <p:nvPr/>
        </p:nvCxnSpPr>
        <p:spPr>
          <a:xfrm>
            <a:off x="965200" y="1003808"/>
            <a:ext cx="1803400" cy="0"/>
          </a:xfrm>
          <a:prstGeom prst="line">
            <a:avLst/>
          </a:prstGeom>
          <a:ln w="15875">
            <a:solidFill>
              <a:srgbClr val="A982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eloponnese map mount">
            <a:extLst>
              <a:ext uri="{FF2B5EF4-FFF2-40B4-BE49-F238E27FC236}">
                <a16:creationId xmlns:a16="http://schemas.microsoft.com/office/drawing/2014/main" id="{C93403C2-0819-109E-AE2D-085C08498728}"/>
              </a:ext>
            </a:extLst>
          </p:cNvPr>
          <p:cNvSpPr/>
          <p:nvPr/>
        </p:nvSpPr>
        <p:spPr>
          <a:xfrm>
            <a:off x="508000" y="1270000"/>
            <a:ext cx="5152351" cy="42672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5CBB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eloponnese map" descr="Пелопоннес: расположение Микен, Тиринфа и Пилоса. Рельефная карта">
            <a:extLst>
              <a:ext uri="{FF2B5EF4-FFF2-40B4-BE49-F238E27FC236}">
                <a16:creationId xmlns:a16="http://schemas.microsoft.com/office/drawing/2014/main" id="{B12D0D5E-9966-9B2B-73D5-03F87136ACB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71600"/>
            <a:ext cx="4949151" cy="4064000"/>
          </a:xfrm>
          <a:prstGeom prst="rect">
            <a:avLst/>
          </a:prstGeom>
        </p:spPr>
      </p:pic>
      <p:sp>
        <p:nvSpPr>
          <p:cNvPr id="17" name="Map marker">
            <a:extLst>
              <a:ext uri="{FF2B5EF4-FFF2-40B4-BE49-F238E27FC236}">
                <a16:creationId xmlns:a16="http://schemas.microsoft.com/office/drawing/2014/main" id="{7295FB0A-89EF-E056-0362-C97DAF567B19}"/>
              </a:ext>
            </a:extLst>
          </p:cNvPr>
          <p:cNvSpPr/>
          <p:nvPr/>
        </p:nvSpPr>
        <p:spPr>
          <a:xfrm>
            <a:off x="3618175" y="2786803"/>
            <a:ext cx="190500" cy="190500"/>
          </a:xfrm>
          <a:prstGeom prst="ellipse">
            <a:avLst/>
          </a:prstGeom>
          <a:solidFill>
            <a:srgbClr val="A98226"/>
          </a:solidFill>
          <a:ln w="25400">
            <a:solidFill>
              <a:srgbClr val="FFFFFF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Map marker">
            <a:extLst>
              <a:ext uri="{FF2B5EF4-FFF2-40B4-BE49-F238E27FC236}">
                <a16:creationId xmlns:a16="http://schemas.microsoft.com/office/drawing/2014/main" id="{68C0CDAF-BD96-31DF-EE6C-D002FC4AC161}"/>
              </a:ext>
            </a:extLst>
          </p:cNvPr>
          <p:cNvSpPr/>
          <p:nvPr/>
        </p:nvSpPr>
        <p:spPr>
          <a:xfrm>
            <a:off x="3695947" y="3084830"/>
            <a:ext cx="190500" cy="190500"/>
          </a:xfrm>
          <a:prstGeom prst="ellipse">
            <a:avLst/>
          </a:prstGeom>
          <a:solidFill>
            <a:srgbClr val="B24E2E"/>
          </a:solidFill>
          <a:ln w="25400">
            <a:solidFill>
              <a:srgbClr val="FFFFFF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Map marker">
            <a:extLst>
              <a:ext uri="{FF2B5EF4-FFF2-40B4-BE49-F238E27FC236}">
                <a16:creationId xmlns:a16="http://schemas.microsoft.com/office/drawing/2014/main" id="{7BE102AE-BD42-56BB-0838-6A6A8C7CD4A7}"/>
              </a:ext>
            </a:extLst>
          </p:cNvPr>
          <p:cNvSpPr/>
          <p:nvPr/>
        </p:nvSpPr>
        <p:spPr>
          <a:xfrm>
            <a:off x="1748103" y="4374021"/>
            <a:ext cx="190500" cy="190500"/>
          </a:xfrm>
          <a:prstGeom prst="ellipse">
            <a:avLst/>
          </a:prstGeom>
          <a:solidFill>
            <a:srgbClr val="2C6697"/>
          </a:solidFill>
          <a:ln w="25400">
            <a:solidFill>
              <a:srgbClr val="FFFFFF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Lion Gate" descr="Львиные ворота — главный вход в цитадель Микен, XIII в. до н. э. Современная фотография">
            <a:extLst>
              <a:ext uri="{FF2B5EF4-FFF2-40B4-BE49-F238E27FC236}">
                <a16:creationId xmlns:a16="http://schemas.microsoft.com/office/drawing/2014/main" id="{9E8F67C3-5689-5910-5EB4-002E7BF0FCA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0" y="355600"/>
            <a:ext cx="5588000" cy="2895600"/>
          </a:xfrm>
          <a:prstGeom prst="roundRect">
            <a:avLst>
              <a:gd name="adj" fmla="val 4000"/>
            </a:avLst>
          </a:prstGeom>
          <a:ln w="19050">
            <a:solidFill>
              <a:srgbClr val="A9822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4" name="Walls">
            <a:extLst>
              <a:ext uri="{FF2B5EF4-FFF2-40B4-BE49-F238E27FC236}">
                <a16:creationId xmlns:a16="http://schemas.microsoft.com/office/drawing/2014/main" id="{26C6DCDD-7632-11C3-9DEC-9C351A88EC4F}"/>
              </a:ext>
            </a:extLst>
          </p:cNvPr>
          <p:cNvSpPr txBox="1"/>
          <p:nvPr/>
        </p:nvSpPr>
        <p:spPr>
          <a:xfrm>
            <a:off x="5994400" y="3825240"/>
            <a:ext cx="5588000" cy="960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 err="1">
                <a:solidFill>
                  <a:srgbClr val="2B2722"/>
                </a:solidFill>
                <a:latin typeface="Candara" panose="020E0502030303020204" pitchFamily="34" charset="0"/>
              </a:rPr>
              <a:t>Микенцы</a:t>
            </a:r>
            <a:r>
              <a:rPr lang="ru-RU" sz="2100" dirty="0">
                <a:solidFill>
                  <a:srgbClr val="2B2722"/>
                </a:solidFill>
                <a:latin typeface="Candara" panose="020E0502030303020204" pitchFamily="34" charset="0"/>
              </a:rPr>
              <a:t> строили свои города </a:t>
            </a:r>
            <a:r>
              <a:rPr lang="ru-RU" sz="2100" b="1" dirty="0">
                <a:solidFill>
                  <a:srgbClr val="87562A"/>
                </a:solidFill>
                <a:latin typeface="Candara" panose="020E0502030303020204" pitchFamily="34" charset="0"/>
              </a:rPr>
              <a:t>на высоких холмах</a:t>
            </a:r>
            <a:r>
              <a:rPr lang="ru-RU" sz="2100" dirty="0">
                <a:solidFill>
                  <a:srgbClr val="2B2722"/>
                </a:solidFill>
                <a:latin typeface="Candara" panose="020E0502030303020204" pitchFamily="34" charset="0"/>
              </a:rPr>
              <a:t> и укрепляли их </a:t>
            </a:r>
            <a:r>
              <a:rPr lang="ru-RU" sz="2100" b="1" dirty="0">
                <a:solidFill>
                  <a:srgbClr val="87562A"/>
                </a:solidFill>
                <a:latin typeface="Candara" panose="020E0502030303020204" pitchFamily="34" charset="0"/>
              </a:rPr>
              <a:t>мощными стенами</a:t>
            </a:r>
            <a:r>
              <a:rPr lang="ru-RU" sz="2100" dirty="0">
                <a:solidFill>
                  <a:srgbClr val="2B2722"/>
                </a:solidFill>
                <a:latin typeface="Candara" panose="020E0502030303020204" pitchFamily="34" charset="0"/>
              </a:rPr>
              <a:t> из огромных каменных глыб.</a:t>
            </a:r>
          </a:p>
        </p:txBody>
      </p:sp>
      <p:sp>
        <p:nvSpPr>
          <p:cNvPr id="25" name="Cyclopean">
            <a:extLst>
              <a:ext uri="{FF2B5EF4-FFF2-40B4-BE49-F238E27FC236}">
                <a16:creationId xmlns:a16="http://schemas.microsoft.com/office/drawing/2014/main" id="{EBD14636-6A97-3886-5AC6-8D259450661D}"/>
              </a:ext>
            </a:extLst>
          </p:cNvPr>
          <p:cNvSpPr txBox="1"/>
          <p:nvPr/>
        </p:nvSpPr>
        <p:spPr>
          <a:xfrm>
            <a:off x="5994400" y="4886960"/>
            <a:ext cx="55880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B2722"/>
                </a:solidFill>
                <a:latin typeface="Candara" panose="020E0502030303020204" pitchFamily="34" charset="0"/>
              </a:rPr>
              <a:t>Такие стены называли </a:t>
            </a:r>
            <a:r>
              <a:rPr lang="ru-RU" sz="2100" b="1" dirty="0">
                <a:solidFill>
                  <a:srgbClr val="A98226"/>
                </a:solidFill>
                <a:latin typeface="Candara" panose="020E0502030303020204" pitchFamily="34" charset="0"/>
              </a:rPr>
              <a:t>«циклопическими»</a:t>
            </a:r>
            <a:r>
              <a:rPr lang="ru-RU" sz="2100" dirty="0">
                <a:solidFill>
                  <a:srgbClr val="2B2722"/>
                </a:solidFill>
                <a:latin typeface="Candara" panose="020E0502030303020204" pitchFamily="34" charset="0"/>
              </a:rPr>
              <a:t>, потому что люди думали, что их могли построить только </a:t>
            </a:r>
            <a:r>
              <a:rPr lang="ru-RU" sz="2100" i="1" dirty="0">
                <a:solidFill>
                  <a:srgbClr val="5C554C"/>
                </a:solidFill>
                <a:latin typeface="Candara" panose="020E0502030303020204" pitchFamily="34" charset="0"/>
              </a:rPr>
              <a:t>мифические великаны-циклопы</a:t>
            </a:r>
            <a:r>
              <a:rPr lang="ru-RU" sz="2100" dirty="0">
                <a:solidFill>
                  <a:srgbClr val="2B2722"/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20" name="Fortresses">
            <a:extLst>
              <a:ext uri="{FF2B5EF4-FFF2-40B4-BE49-F238E27FC236}">
                <a16:creationId xmlns:a16="http://schemas.microsoft.com/office/drawing/2014/main" id="{FF017BD0-E1CB-B911-CB2C-46E3DDCD8406}"/>
              </a:ext>
            </a:extLst>
          </p:cNvPr>
          <p:cNvSpPr txBox="1"/>
          <p:nvPr/>
        </p:nvSpPr>
        <p:spPr>
          <a:xfrm>
            <a:off x="609600" y="5613400"/>
            <a:ext cx="50800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>
                <a:solidFill>
                  <a:srgbClr val="2B2722"/>
                </a:solidFill>
                <a:latin typeface="Candara" panose="020E0502030303020204" pitchFamily="34" charset="0"/>
              </a:rPr>
              <a:t>Самые известные крепости — в </a:t>
            </a:r>
            <a:r>
              <a:rPr lang="ru-RU" sz="2300" b="1" dirty="0">
                <a:solidFill>
                  <a:srgbClr val="A98226"/>
                </a:solidFill>
                <a:latin typeface="Candara" panose="020E0502030303020204" pitchFamily="34" charset="0"/>
              </a:rPr>
              <a:t>Микенах</a:t>
            </a:r>
            <a:r>
              <a:rPr lang="ru-RU" sz="2300" dirty="0">
                <a:solidFill>
                  <a:srgbClr val="2B2722"/>
                </a:solidFill>
                <a:latin typeface="Candara" panose="020E0502030303020204" pitchFamily="34" charset="0"/>
              </a:rPr>
              <a:t>, </a:t>
            </a:r>
            <a:r>
              <a:rPr lang="ru-RU" sz="2300" b="1" dirty="0" err="1">
                <a:solidFill>
                  <a:srgbClr val="B24E2E"/>
                </a:solidFill>
                <a:latin typeface="Candara" panose="020E0502030303020204" pitchFamily="34" charset="0"/>
              </a:rPr>
              <a:t>Тиринфе</a:t>
            </a:r>
            <a:r>
              <a:rPr lang="ru-RU" sz="2300" dirty="0">
                <a:solidFill>
                  <a:srgbClr val="2B2722"/>
                </a:solidFill>
                <a:latin typeface="Candara" panose="020E0502030303020204" pitchFamily="34" charset="0"/>
              </a:rPr>
              <a:t> и </a:t>
            </a:r>
            <a:r>
              <a:rPr lang="ru-RU" sz="2300" b="1" dirty="0" err="1">
                <a:solidFill>
                  <a:srgbClr val="2C6697"/>
                </a:solidFill>
                <a:latin typeface="Candara" panose="020E0502030303020204" pitchFamily="34" charset="0"/>
              </a:rPr>
              <a:t>Пилосе</a:t>
            </a:r>
            <a:r>
              <a:rPr lang="ru-RU" sz="2300" dirty="0">
                <a:solidFill>
                  <a:srgbClr val="2B2722"/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23" name="Lion Gate caption">
            <a:extLst>
              <a:ext uri="{FF2B5EF4-FFF2-40B4-BE49-F238E27FC236}">
                <a16:creationId xmlns:a16="http://schemas.microsoft.com/office/drawing/2014/main" id="{84A6FA8E-EB31-F29F-B40C-73BA0CCF0A94}"/>
              </a:ext>
            </a:extLst>
          </p:cNvPr>
          <p:cNvSpPr txBox="1"/>
          <p:nvPr/>
        </p:nvSpPr>
        <p:spPr>
          <a:xfrm>
            <a:off x="5994400" y="3352800"/>
            <a:ext cx="55880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100" i="1" dirty="0">
                <a:solidFill>
                  <a:srgbClr val="A98226"/>
                </a:solidFill>
                <a:latin typeface="Constantia" panose="02030602050306030303" pitchFamily="18" charset="0"/>
              </a:rPr>
              <a:t>Львиные ворота в Микенах</a:t>
            </a:r>
          </a:p>
        </p:txBody>
      </p: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10F23348-78BD-EDF0-8CC3-E0958C37F0D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576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E857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979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F80E987-773A-1F4F-29E7-B7F4E56A5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6604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 err="1">
                <a:solidFill>
                  <a:srgbClr val="87562A"/>
                </a:solidFill>
                <a:latin typeface="Constantia" panose="02030602050306030303" pitchFamily="18" charset="0"/>
              </a:rPr>
              <a:t>Микенцы</a:t>
            </a:r>
            <a:r>
              <a:rPr lang="ru-RU" sz="4000" dirty="0">
                <a:solidFill>
                  <a:srgbClr val="87562A"/>
                </a:solidFill>
                <a:latin typeface="Constantia" panose="02030602050306030303" pitchFamily="18" charset="0"/>
              </a:rPr>
              <a:t> и их войны</a:t>
            </a:r>
          </a:p>
        </p:txBody>
      </p:sp>
      <p:grpSp>
        <p:nvGrpSpPr>
          <p:cNvPr id="12" name="Mycenaean rosette">
            <a:extLst>
              <a:ext uri="{FF2B5EF4-FFF2-40B4-BE49-F238E27FC236}">
                <a16:creationId xmlns:a16="http://schemas.microsoft.com/office/drawing/2014/main" id="{8E3C9DAD-E795-2816-877B-41789B4AC1AE}"/>
              </a:ext>
            </a:extLst>
          </p:cNvPr>
          <p:cNvGrpSpPr/>
          <p:nvPr/>
        </p:nvGrpSpPr>
        <p:grpSpPr>
          <a:xfrm>
            <a:off x="601091" y="926211"/>
            <a:ext cx="271018" cy="271018"/>
            <a:chOff x="601091" y="926211"/>
            <a:chExt cx="271018" cy="271018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778DCD45-2D2D-1EBB-0240-00B1EFDE5D15}"/>
                </a:ext>
              </a:extLst>
            </p:cNvPr>
            <p:cNvSpPr/>
            <p:nvPr/>
          </p:nvSpPr>
          <p:spPr>
            <a:xfrm>
              <a:off x="754761" y="1039368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E918ACA5-9462-7A37-65A1-C25C0861A356}"/>
                </a:ext>
              </a:extLst>
            </p:cNvPr>
            <p:cNvSpPr/>
            <p:nvPr/>
          </p:nvSpPr>
          <p:spPr>
            <a:xfrm rot="2700000">
              <a:off x="732257" y="1093699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A73983F0-BB48-1818-E054-217076507136}"/>
                </a:ext>
              </a:extLst>
            </p:cNvPr>
            <p:cNvSpPr/>
            <p:nvPr/>
          </p:nvSpPr>
          <p:spPr>
            <a:xfrm rot="5400000">
              <a:off x="677926" y="1116203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F528E3F0-3489-1B93-A545-0B3C5E4E77D7}"/>
                </a:ext>
              </a:extLst>
            </p:cNvPr>
            <p:cNvSpPr/>
            <p:nvPr/>
          </p:nvSpPr>
          <p:spPr>
            <a:xfrm rot="8100000">
              <a:off x="623595" y="1093699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B06EAD1F-850A-2E7C-DF0A-A28E0C035305}"/>
                </a:ext>
              </a:extLst>
            </p:cNvPr>
            <p:cNvSpPr/>
            <p:nvPr/>
          </p:nvSpPr>
          <p:spPr>
            <a:xfrm rot="10800000">
              <a:off x="601091" y="1039368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2AE2416D-3516-3489-0E94-27E4E925BB86}"/>
                </a:ext>
              </a:extLst>
            </p:cNvPr>
            <p:cNvSpPr/>
            <p:nvPr/>
          </p:nvSpPr>
          <p:spPr>
            <a:xfrm rot="13500000">
              <a:off x="623595" y="985037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11F03D3A-FB1A-B290-DDFD-A3F5BB3F82C6}"/>
                </a:ext>
              </a:extLst>
            </p:cNvPr>
            <p:cNvSpPr/>
            <p:nvPr/>
          </p:nvSpPr>
          <p:spPr>
            <a:xfrm rot="16200000">
              <a:off x="677926" y="962533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75F51A36-D22E-4690-8315-C91B70192B31}"/>
                </a:ext>
              </a:extLst>
            </p:cNvPr>
            <p:cNvSpPr/>
            <p:nvPr/>
          </p:nvSpPr>
          <p:spPr>
            <a:xfrm rot="18900000">
              <a:off x="732257" y="985037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35DE46CE-D1E2-0FC9-2F45-D296BC12D829}"/>
                </a:ext>
              </a:extLst>
            </p:cNvPr>
            <p:cNvSpPr/>
            <p:nvPr/>
          </p:nvSpPr>
          <p:spPr>
            <a:xfrm>
              <a:off x="708660" y="1033780"/>
              <a:ext cx="55880" cy="55880"/>
            </a:xfrm>
            <a:prstGeom prst="ellipse">
              <a:avLst/>
            </a:prstGeom>
            <a:solidFill>
              <a:srgbClr val="FFFDF6"/>
            </a:solidFill>
            <a:ln w="12700">
              <a:solidFill>
                <a:srgbClr val="A9822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0440AD3A-77BD-F53E-745C-7E7E014C56D2}"/>
              </a:ext>
            </a:extLst>
          </p:cNvPr>
          <p:cNvCxnSpPr/>
          <p:nvPr/>
        </p:nvCxnSpPr>
        <p:spPr>
          <a:xfrm>
            <a:off x="965200" y="1061720"/>
            <a:ext cx="1803400" cy="0"/>
          </a:xfrm>
          <a:prstGeom prst="line">
            <a:avLst/>
          </a:prstGeom>
          <a:ln w="15875">
            <a:solidFill>
              <a:srgbClr val="A982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Warriors">
            <a:extLst>
              <a:ext uri="{FF2B5EF4-FFF2-40B4-BE49-F238E27FC236}">
                <a16:creationId xmlns:a16="http://schemas.microsoft.com/office/drawing/2014/main" id="{2319C691-A2AE-FD31-374F-B001E67F4E90}"/>
              </a:ext>
            </a:extLst>
          </p:cNvPr>
          <p:cNvSpPr txBox="1"/>
          <p:nvPr/>
        </p:nvSpPr>
        <p:spPr>
          <a:xfrm>
            <a:off x="609600" y="1371600"/>
            <a:ext cx="5969000" cy="1981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2B2722"/>
                </a:solidFill>
                <a:latin typeface="Candara" panose="020E0502030303020204" pitchFamily="34" charset="0"/>
              </a:rPr>
              <a:t>В отличие от мирных </a:t>
            </a:r>
            <a:r>
              <a:rPr lang="ru-RU" sz="2600" dirty="0" err="1">
                <a:solidFill>
                  <a:srgbClr val="2B2722"/>
                </a:solidFill>
                <a:latin typeface="Candara" panose="020E0502030303020204" pitchFamily="34" charset="0"/>
              </a:rPr>
              <a:t>минойцев</a:t>
            </a:r>
            <a:r>
              <a:rPr lang="ru-RU" sz="2600" dirty="0">
                <a:solidFill>
                  <a:srgbClr val="2B2722"/>
                </a:solidFill>
                <a:latin typeface="Candara" panose="020E0502030303020204" pitchFamily="34" charset="0"/>
              </a:rPr>
              <a:t>, </a:t>
            </a:r>
            <a:r>
              <a:rPr lang="ru-RU" sz="2600" dirty="0" err="1">
                <a:solidFill>
                  <a:srgbClr val="2B2722"/>
                </a:solidFill>
                <a:latin typeface="Candara" panose="020E0502030303020204" pitchFamily="34" charset="0"/>
              </a:rPr>
              <a:t>микенцы</a:t>
            </a:r>
            <a:r>
              <a:rPr lang="ru-RU" sz="2600" dirty="0">
                <a:solidFill>
                  <a:srgbClr val="2B2722"/>
                </a:solidFill>
                <a:latin typeface="Candara" panose="020E0502030303020204" pitchFamily="34" charset="0"/>
              </a:rPr>
              <a:t> были </a:t>
            </a:r>
            <a:r>
              <a:rPr lang="ru-RU" sz="2600" b="1" dirty="0">
                <a:solidFill>
                  <a:srgbClr val="87562A"/>
                </a:solidFill>
                <a:latin typeface="Candara" panose="020E0502030303020204" pitchFamily="34" charset="0"/>
              </a:rPr>
              <a:t>воинственным народом</a:t>
            </a:r>
            <a:r>
              <a:rPr lang="ru-RU" sz="2600" dirty="0">
                <a:solidFill>
                  <a:srgbClr val="2B2722"/>
                </a:solidFill>
                <a:latin typeface="Candara" panose="020E0502030303020204" pitchFamily="34" charset="0"/>
              </a:rPr>
              <a:t>. Они прославились своими </a:t>
            </a:r>
            <a:r>
              <a:rPr lang="ru-RU" sz="2600" b="1" dirty="0">
                <a:solidFill>
                  <a:srgbClr val="87562A"/>
                </a:solidFill>
                <a:latin typeface="Candara" panose="020E0502030303020204" pitchFamily="34" charset="0"/>
              </a:rPr>
              <a:t>бронзовыми доспехами, мечами и боевыми колесницами</a:t>
            </a:r>
            <a:r>
              <a:rPr lang="ru-RU" sz="2600" dirty="0">
                <a:solidFill>
                  <a:srgbClr val="2B2722"/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15" name="Troy card">
            <a:extLst>
              <a:ext uri="{FF2B5EF4-FFF2-40B4-BE49-F238E27FC236}">
                <a16:creationId xmlns:a16="http://schemas.microsoft.com/office/drawing/2014/main" id="{2EA72071-229C-FF12-6FC6-58C3CE6253F5}"/>
              </a:ext>
            </a:extLst>
          </p:cNvPr>
          <p:cNvSpPr/>
          <p:nvPr/>
        </p:nvSpPr>
        <p:spPr>
          <a:xfrm>
            <a:off x="609600" y="3632200"/>
            <a:ext cx="5969000" cy="1447800"/>
          </a:xfrm>
          <a:prstGeom prst="roundRect">
            <a:avLst>
              <a:gd name="adj" fmla="val 6000"/>
            </a:avLst>
          </a:prstGeom>
          <a:solidFill>
            <a:srgbClr val="F4EB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roy">
            <a:extLst>
              <a:ext uri="{FF2B5EF4-FFF2-40B4-BE49-F238E27FC236}">
                <a16:creationId xmlns:a16="http://schemas.microsoft.com/office/drawing/2014/main" id="{DEF30882-4A08-B743-1E80-985EBD616758}"/>
              </a:ext>
            </a:extLst>
          </p:cNvPr>
          <p:cNvSpPr txBox="1"/>
          <p:nvPr/>
        </p:nvSpPr>
        <p:spPr>
          <a:xfrm>
            <a:off x="863600" y="3784600"/>
            <a:ext cx="55372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i="1" dirty="0">
                <a:solidFill>
                  <a:srgbClr val="A98226"/>
                </a:solidFill>
                <a:latin typeface="Candara" panose="020E0502030303020204" pitchFamily="34" charset="0"/>
              </a:rPr>
              <a:t>Легендарная Троянская война</a:t>
            </a:r>
            <a:r>
              <a:rPr lang="ru-RU" sz="2500" i="1" dirty="0">
                <a:solidFill>
                  <a:srgbClr val="2B2722"/>
                </a:solidFill>
                <a:latin typeface="Candara" panose="020E0502030303020204" pitchFamily="34" charset="0"/>
              </a:rPr>
              <a:t>, описанная Гомером в поэме </a:t>
            </a:r>
            <a:r>
              <a:rPr lang="ru-RU" sz="2500" b="1" i="1" dirty="0">
                <a:solidFill>
                  <a:srgbClr val="87562A"/>
                </a:solidFill>
                <a:latin typeface="Candara" panose="020E0502030303020204" pitchFamily="34" charset="0"/>
              </a:rPr>
              <a:t>«Илиада»</a:t>
            </a:r>
            <a:r>
              <a:rPr lang="ru-RU" sz="2500" i="1" dirty="0">
                <a:solidFill>
                  <a:srgbClr val="2B2722"/>
                </a:solidFill>
                <a:latin typeface="Candara" panose="020E0502030303020204" pitchFamily="34" charset="0"/>
              </a:rPr>
              <a:t>, — это война микенских царей.</a:t>
            </a:r>
          </a:p>
        </p:txBody>
      </p:sp>
      <p:sp>
        <p:nvSpPr>
          <p:cNvPr id="17" name="Troy bar">
            <a:extLst>
              <a:ext uri="{FF2B5EF4-FFF2-40B4-BE49-F238E27FC236}">
                <a16:creationId xmlns:a16="http://schemas.microsoft.com/office/drawing/2014/main" id="{0F02810B-50DB-EDB2-645F-7E241044AF2C}"/>
              </a:ext>
            </a:extLst>
          </p:cNvPr>
          <p:cNvSpPr/>
          <p:nvPr/>
        </p:nvSpPr>
        <p:spPr>
          <a:xfrm>
            <a:off x="711200" y="3759200"/>
            <a:ext cx="50800" cy="1193800"/>
          </a:xfrm>
          <a:prstGeom prst="rect">
            <a:avLst/>
          </a:prstGeom>
          <a:solidFill>
            <a:srgbClr val="A982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Armour plate">
            <a:extLst>
              <a:ext uri="{FF2B5EF4-FFF2-40B4-BE49-F238E27FC236}">
                <a16:creationId xmlns:a16="http://schemas.microsoft.com/office/drawing/2014/main" id="{80C2AA4F-84C3-6C1C-F370-0B677B132490}"/>
              </a:ext>
            </a:extLst>
          </p:cNvPr>
          <p:cNvSpPr/>
          <p:nvPr/>
        </p:nvSpPr>
        <p:spPr>
          <a:xfrm>
            <a:off x="6959600" y="355600"/>
            <a:ext cx="4622800" cy="6045200"/>
          </a:xfrm>
          <a:prstGeom prst="roundRect">
            <a:avLst>
              <a:gd name="adj" fmla="val 4000"/>
            </a:avLst>
          </a:prstGeom>
          <a:solidFill>
            <a:srgbClr val="F1E4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Dendra armour" descr="Бронзовый доспех из Дендры, ок. 1450–1400 гг. до н. э. Археологический музей Нафплиона">
            <a:extLst>
              <a:ext uri="{FF2B5EF4-FFF2-40B4-BE49-F238E27FC236}">
                <a16:creationId xmlns:a16="http://schemas.microsoft.com/office/drawing/2014/main" id="{6675D748-C557-5A24-6D2D-6EBF7807D53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200" y="558800"/>
            <a:ext cx="2514600" cy="3835400"/>
          </a:xfrm>
          <a:prstGeom prst="rect">
            <a:avLst/>
          </a:prstGeom>
        </p:spPr>
      </p:pic>
      <p:pic>
        <p:nvPicPr>
          <p:cNvPr id="22" name="Boar tusk helmet" descr="Шлем из клыков кабана, XIV–XIII вв. до н. э. Микены. Национальный археологический музей, Афины">
            <a:extLst>
              <a:ext uri="{FF2B5EF4-FFF2-40B4-BE49-F238E27FC236}">
                <a16:creationId xmlns:a16="http://schemas.microsoft.com/office/drawing/2014/main" id="{1F18A4B1-ED82-01BF-A9FD-C2EA3350CEB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200" y="2921000"/>
            <a:ext cx="1549400" cy="2184400"/>
          </a:xfrm>
          <a:prstGeom prst="rect">
            <a:avLst/>
          </a:prstGeom>
        </p:spPr>
      </p:pic>
      <p:grpSp>
        <p:nvGrpSpPr>
          <p:cNvPr id="32" name="Mycenaean rosette">
            <a:extLst>
              <a:ext uri="{FF2B5EF4-FFF2-40B4-BE49-F238E27FC236}">
                <a16:creationId xmlns:a16="http://schemas.microsoft.com/office/drawing/2014/main" id="{5CCA2546-0B25-8D64-66F9-F4DB4C08E115}"/>
              </a:ext>
            </a:extLst>
          </p:cNvPr>
          <p:cNvGrpSpPr/>
          <p:nvPr/>
        </p:nvGrpSpPr>
        <p:grpSpPr>
          <a:xfrm>
            <a:off x="7398258" y="5366258"/>
            <a:ext cx="443484" cy="443484"/>
            <a:chOff x="7398258" y="5366258"/>
            <a:chExt cx="443484" cy="443484"/>
          </a:xfrm>
        </p:grpSpPr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D47C7838-61E8-EC10-D8A6-A15C2451907B}"/>
                </a:ext>
              </a:extLst>
            </p:cNvPr>
            <p:cNvSpPr/>
            <p:nvPr/>
          </p:nvSpPr>
          <p:spPr>
            <a:xfrm>
              <a:off x="7649718" y="5551424"/>
              <a:ext cx="192024" cy="73152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2EE1D753-2640-DA47-9B81-1C5335A35C42}"/>
                </a:ext>
              </a:extLst>
            </p:cNvPr>
            <p:cNvSpPr/>
            <p:nvPr/>
          </p:nvSpPr>
          <p:spPr>
            <a:xfrm rot="2700000">
              <a:off x="7612893" y="5640329"/>
              <a:ext cx="192024" cy="73152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8E0B4ECB-0387-CFB0-E091-BCB818D23C79}"/>
                </a:ext>
              </a:extLst>
            </p:cNvPr>
            <p:cNvSpPr/>
            <p:nvPr/>
          </p:nvSpPr>
          <p:spPr>
            <a:xfrm rot="5400000">
              <a:off x="7523988" y="5677154"/>
              <a:ext cx="192024" cy="73152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964BDEA3-F1A9-45E8-5F03-244F395217AC}"/>
                </a:ext>
              </a:extLst>
            </p:cNvPr>
            <p:cNvSpPr/>
            <p:nvPr/>
          </p:nvSpPr>
          <p:spPr>
            <a:xfrm rot="8100000">
              <a:off x="7435083" y="5640329"/>
              <a:ext cx="192024" cy="73152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6D3FA93C-43EF-5576-2AEE-07BB17C49293}"/>
                </a:ext>
              </a:extLst>
            </p:cNvPr>
            <p:cNvSpPr/>
            <p:nvPr/>
          </p:nvSpPr>
          <p:spPr>
            <a:xfrm rot="10800000">
              <a:off x="7398258" y="5551424"/>
              <a:ext cx="192024" cy="73152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F43FBD9B-79AB-5730-42DA-3A699836C5F9}"/>
                </a:ext>
              </a:extLst>
            </p:cNvPr>
            <p:cNvSpPr/>
            <p:nvPr/>
          </p:nvSpPr>
          <p:spPr>
            <a:xfrm rot="13500000">
              <a:off x="7435083" y="5462519"/>
              <a:ext cx="192024" cy="73152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EB9ABFBA-CC60-DB33-3EEA-B24DDD228F28}"/>
                </a:ext>
              </a:extLst>
            </p:cNvPr>
            <p:cNvSpPr/>
            <p:nvPr/>
          </p:nvSpPr>
          <p:spPr>
            <a:xfrm rot="16200000">
              <a:off x="7523988" y="5425694"/>
              <a:ext cx="192024" cy="73152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2AB46177-DCA0-FFE9-D134-FA961E0AEB8F}"/>
                </a:ext>
              </a:extLst>
            </p:cNvPr>
            <p:cNvSpPr/>
            <p:nvPr/>
          </p:nvSpPr>
          <p:spPr>
            <a:xfrm rot="18900000">
              <a:off x="7612893" y="5462519"/>
              <a:ext cx="192024" cy="73152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C60FB222-C090-0C47-BE91-0FD850B9C2EE}"/>
                </a:ext>
              </a:extLst>
            </p:cNvPr>
            <p:cNvSpPr/>
            <p:nvPr/>
          </p:nvSpPr>
          <p:spPr>
            <a:xfrm>
              <a:off x="7574280" y="5542280"/>
              <a:ext cx="91440" cy="91440"/>
            </a:xfrm>
            <a:prstGeom prst="ellipse">
              <a:avLst/>
            </a:prstGeom>
            <a:solidFill>
              <a:srgbClr val="FFFDF6"/>
            </a:solidFill>
            <a:ln w="12700">
              <a:solidFill>
                <a:srgbClr val="A9822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2" name="Mycenaean rosette">
            <a:extLst>
              <a:ext uri="{FF2B5EF4-FFF2-40B4-BE49-F238E27FC236}">
                <a16:creationId xmlns:a16="http://schemas.microsoft.com/office/drawing/2014/main" id="{3E188849-C058-E3B7-B949-86387EE2CA36}"/>
              </a:ext>
            </a:extLst>
          </p:cNvPr>
          <p:cNvGrpSpPr/>
          <p:nvPr/>
        </p:nvGrpSpPr>
        <p:grpSpPr>
          <a:xfrm>
            <a:off x="10774172" y="5567172"/>
            <a:ext cx="295656" cy="295656"/>
            <a:chOff x="10774172" y="5567172"/>
            <a:chExt cx="295656" cy="295656"/>
          </a:xfrm>
        </p:grpSpPr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21F0F712-8494-8421-2688-CF385C1CDC7A}"/>
                </a:ext>
              </a:extLst>
            </p:cNvPr>
            <p:cNvSpPr/>
            <p:nvPr/>
          </p:nvSpPr>
          <p:spPr>
            <a:xfrm>
              <a:off x="10941812" y="5690616"/>
              <a:ext cx="128016" cy="48768"/>
            </a:xfrm>
            <a:prstGeom prst="ellipse">
              <a:avLst/>
            </a:prstGeom>
            <a:solidFill>
              <a:srgbClr val="875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C9134047-9AF6-AC8E-5E75-824D3AAB44F0}"/>
                </a:ext>
              </a:extLst>
            </p:cNvPr>
            <p:cNvSpPr/>
            <p:nvPr/>
          </p:nvSpPr>
          <p:spPr>
            <a:xfrm rot="2700000">
              <a:off x="10917262" y="5749886"/>
              <a:ext cx="128016" cy="48768"/>
            </a:xfrm>
            <a:prstGeom prst="ellipse">
              <a:avLst/>
            </a:prstGeom>
            <a:solidFill>
              <a:srgbClr val="875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96D36F64-9056-E844-ADC0-4F005F6D7582}"/>
                </a:ext>
              </a:extLst>
            </p:cNvPr>
            <p:cNvSpPr/>
            <p:nvPr/>
          </p:nvSpPr>
          <p:spPr>
            <a:xfrm rot="5400000">
              <a:off x="10857992" y="5774436"/>
              <a:ext cx="128016" cy="48768"/>
            </a:xfrm>
            <a:prstGeom prst="ellipse">
              <a:avLst/>
            </a:prstGeom>
            <a:solidFill>
              <a:srgbClr val="875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39532469-1387-C4F8-50F1-C12B3A8DF041}"/>
                </a:ext>
              </a:extLst>
            </p:cNvPr>
            <p:cNvSpPr/>
            <p:nvPr/>
          </p:nvSpPr>
          <p:spPr>
            <a:xfrm rot="8100000">
              <a:off x="10798722" y="5749886"/>
              <a:ext cx="128016" cy="48768"/>
            </a:xfrm>
            <a:prstGeom prst="ellipse">
              <a:avLst/>
            </a:prstGeom>
            <a:solidFill>
              <a:srgbClr val="875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D4CCF758-0BB9-2987-C240-1C046957865B}"/>
                </a:ext>
              </a:extLst>
            </p:cNvPr>
            <p:cNvSpPr/>
            <p:nvPr/>
          </p:nvSpPr>
          <p:spPr>
            <a:xfrm rot="10800000">
              <a:off x="10774172" y="5690616"/>
              <a:ext cx="128016" cy="48768"/>
            </a:xfrm>
            <a:prstGeom prst="ellipse">
              <a:avLst/>
            </a:prstGeom>
            <a:solidFill>
              <a:srgbClr val="875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86B9D2B6-84BB-C1F1-809D-54003B7B7DF0}"/>
                </a:ext>
              </a:extLst>
            </p:cNvPr>
            <p:cNvSpPr/>
            <p:nvPr/>
          </p:nvSpPr>
          <p:spPr>
            <a:xfrm rot="13500000">
              <a:off x="10798722" y="5631346"/>
              <a:ext cx="128016" cy="48768"/>
            </a:xfrm>
            <a:prstGeom prst="ellipse">
              <a:avLst/>
            </a:prstGeom>
            <a:solidFill>
              <a:srgbClr val="875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B1DB272E-91B4-432D-5C9A-80E33D5C04A0}"/>
                </a:ext>
              </a:extLst>
            </p:cNvPr>
            <p:cNvSpPr/>
            <p:nvPr/>
          </p:nvSpPr>
          <p:spPr>
            <a:xfrm rot="16200000">
              <a:off x="10857992" y="5606796"/>
              <a:ext cx="128016" cy="48768"/>
            </a:xfrm>
            <a:prstGeom prst="ellipse">
              <a:avLst/>
            </a:prstGeom>
            <a:solidFill>
              <a:srgbClr val="875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E72D3AB4-0942-783B-BA9C-C45BCEFAFC62}"/>
                </a:ext>
              </a:extLst>
            </p:cNvPr>
            <p:cNvSpPr/>
            <p:nvPr/>
          </p:nvSpPr>
          <p:spPr>
            <a:xfrm rot="18900000">
              <a:off x="10917262" y="5631346"/>
              <a:ext cx="128016" cy="48768"/>
            </a:xfrm>
            <a:prstGeom prst="ellipse">
              <a:avLst/>
            </a:prstGeom>
            <a:solidFill>
              <a:srgbClr val="87562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2D432C3D-DA9A-D701-97C4-CB97706F1B32}"/>
                </a:ext>
              </a:extLst>
            </p:cNvPr>
            <p:cNvSpPr/>
            <p:nvPr/>
          </p:nvSpPr>
          <p:spPr>
            <a:xfrm>
              <a:off x="10891520" y="5684520"/>
              <a:ext cx="60960" cy="60960"/>
            </a:xfrm>
            <a:prstGeom prst="ellipse">
              <a:avLst/>
            </a:prstGeom>
            <a:solidFill>
              <a:srgbClr val="FFFDF6"/>
            </a:solidFill>
            <a:ln w="12700">
              <a:solidFill>
                <a:srgbClr val="87562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3" name="Signature 100ballnik.com">
            <a:extLst>
              <a:ext uri="{FF2B5EF4-FFF2-40B4-BE49-F238E27FC236}">
                <a16:creationId xmlns:a16="http://schemas.microsoft.com/office/drawing/2014/main" id="{7DE50ADD-847C-09ED-1ADC-F8A8118916F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576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E857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790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ld finds">
            <a:extLst>
              <a:ext uri="{FF2B5EF4-FFF2-40B4-BE49-F238E27FC236}">
                <a16:creationId xmlns:a16="http://schemas.microsoft.com/office/drawing/2014/main" id="{DA28CA59-B9AA-14CB-E57A-7CDA237CB270}"/>
              </a:ext>
            </a:extLst>
          </p:cNvPr>
          <p:cNvSpPr txBox="1"/>
          <p:nvPr/>
        </p:nvSpPr>
        <p:spPr>
          <a:xfrm>
            <a:off x="609600" y="381000"/>
            <a:ext cx="10972800" cy="944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100" dirty="0">
                <a:solidFill>
                  <a:srgbClr val="2B2722"/>
                </a:solidFill>
                <a:latin typeface="Constantia" panose="02030602050306030303" pitchFamily="18" charset="0"/>
              </a:rPr>
              <a:t>Археологи нашли в Микенах множество </a:t>
            </a:r>
            <a:r>
              <a:rPr lang="ru-RU" sz="3100" b="1" dirty="0">
                <a:solidFill>
                  <a:srgbClr val="A98226"/>
                </a:solidFill>
                <a:latin typeface="Constantia" panose="02030602050306030303" pitchFamily="18" charset="0"/>
              </a:rPr>
              <a:t>золотых украшений и предметов</a:t>
            </a:r>
            <a:r>
              <a:rPr lang="ru-RU" sz="3100" dirty="0">
                <a:solidFill>
                  <a:srgbClr val="2B2722"/>
                </a:solidFill>
                <a:latin typeface="Constantia" panose="02030602050306030303" pitchFamily="18" charset="0"/>
              </a:rPr>
              <a:t>, особенно </a:t>
            </a:r>
            <a:r>
              <a:rPr lang="ru-RU" sz="3100" dirty="0">
                <a:solidFill>
                  <a:srgbClr val="87562A"/>
                </a:solidFill>
                <a:latin typeface="Constantia" panose="02030602050306030303" pitchFamily="18" charset="0"/>
              </a:rPr>
              <a:t>в царских гробницах</a:t>
            </a:r>
            <a:r>
              <a:rPr lang="ru-RU" sz="3100" dirty="0">
                <a:solidFill>
                  <a:srgbClr val="2B2722"/>
                </a:solidFill>
                <a:latin typeface="Constantia" panose="02030602050306030303" pitchFamily="18" charset="0"/>
              </a:rPr>
              <a:t>.</a:t>
            </a:r>
          </a:p>
        </p:txBody>
      </p:sp>
      <p:grpSp>
        <p:nvGrpSpPr>
          <p:cNvPr id="13" name="Mycenaean rosette">
            <a:extLst>
              <a:ext uri="{FF2B5EF4-FFF2-40B4-BE49-F238E27FC236}">
                <a16:creationId xmlns:a16="http://schemas.microsoft.com/office/drawing/2014/main" id="{2D706FCB-98E5-D794-CFFB-C1F4BB0C4339}"/>
              </a:ext>
            </a:extLst>
          </p:cNvPr>
          <p:cNvGrpSpPr/>
          <p:nvPr/>
        </p:nvGrpSpPr>
        <p:grpSpPr>
          <a:xfrm>
            <a:off x="626491" y="1418971"/>
            <a:ext cx="271018" cy="271018"/>
            <a:chOff x="626491" y="1418971"/>
            <a:chExt cx="271018" cy="271018"/>
          </a:xfrm>
        </p:grpSpPr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79B802DC-FD20-8481-B935-9C355D74E264}"/>
                </a:ext>
              </a:extLst>
            </p:cNvPr>
            <p:cNvSpPr/>
            <p:nvPr/>
          </p:nvSpPr>
          <p:spPr>
            <a:xfrm>
              <a:off x="780161" y="1532128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E47FDC92-859C-B6CA-D105-E82532950D9E}"/>
                </a:ext>
              </a:extLst>
            </p:cNvPr>
            <p:cNvSpPr/>
            <p:nvPr/>
          </p:nvSpPr>
          <p:spPr>
            <a:xfrm rot="2700000">
              <a:off x="757657" y="1586459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2921E548-01FB-6DC7-4597-6E5FCD950536}"/>
                </a:ext>
              </a:extLst>
            </p:cNvPr>
            <p:cNvSpPr/>
            <p:nvPr/>
          </p:nvSpPr>
          <p:spPr>
            <a:xfrm rot="5400000">
              <a:off x="703326" y="1608963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C0CDC11C-1347-44BF-0E68-572E1E4E805B}"/>
                </a:ext>
              </a:extLst>
            </p:cNvPr>
            <p:cNvSpPr/>
            <p:nvPr/>
          </p:nvSpPr>
          <p:spPr>
            <a:xfrm rot="8100000">
              <a:off x="648995" y="1586459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746F664D-BF19-55E4-85EF-3EE79DE039DC}"/>
                </a:ext>
              </a:extLst>
            </p:cNvPr>
            <p:cNvSpPr/>
            <p:nvPr/>
          </p:nvSpPr>
          <p:spPr>
            <a:xfrm rot="10800000">
              <a:off x="626491" y="1532128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522C99A8-2F51-0F00-EB09-3A3FC7A02856}"/>
                </a:ext>
              </a:extLst>
            </p:cNvPr>
            <p:cNvSpPr/>
            <p:nvPr/>
          </p:nvSpPr>
          <p:spPr>
            <a:xfrm rot="13500000">
              <a:off x="648995" y="1477797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DE0EB22F-7EF5-5367-108D-FC9D1ABB8489}"/>
                </a:ext>
              </a:extLst>
            </p:cNvPr>
            <p:cNvSpPr/>
            <p:nvPr/>
          </p:nvSpPr>
          <p:spPr>
            <a:xfrm rot="16200000">
              <a:off x="703326" y="1455293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64A571EC-16DB-47A7-29ED-7CE73809F2D8}"/>
                </a:ext>
              </a:extLst>
            </p:cNvPr>
            <p:cNvSpPr/>
            <p:nvPr/>
          </p:nvSpPr>
          <p:spPr>
            <a:xfrm rot="18900000">
              <a:off x="757657" y="1477797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1297A4AC-7ECF-048A-E2DA-A999DF81E281}"/>
                </a:ext>
              </a:extLst>
            </p:cNvPr>
            <p:cNvSpPr/>
            <p:nvPr/>
          </p:nvSpPr>
          <p:spPr>
            <a:xfrm>
              <a:off x="734060" y="1526540"/>
              <a:ext cx="55880" cy="55880"/>
            </a:xfrm>
            <a:prstGeom prst="ellipse">
              <a:avLst/>
            </a:prstGeom>
            <a:solidFill>
              <a:srgbClr val="FFFDF6"/>
            </a:solidFill>
            <a:ln w="12700">
              <a:solidFill>
                <a:srgbClr val="A9822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4" name="Rule">
            <a:extLst>
              <a:ext uri="{FF2B5EF4-FFF2-40B4-BE49-F238E27FC236}">
                <a16:creationId xmlns:a16="http://schemas.microsoft.com/office/drawing/2014/main" id="{5780605A-58CA-088F-6542-2F79583C0609}"/>
              </a:ext>
            </a:extLst>
          </p:cNvPr>
          <p:cNvCxnSpPr/>
          <p:nvPr/>
        </p:nvCxnSpPr>
        <p:spPr>
          <a:xfrm>
            <a:off x="990600" y="1554480"/>
            <a:ext cx="1930400" cy="0"/>
          </a:xfrm>
          <a:prstGeom prst="line">
            <a:avLst/>
          </a:prstGeom>
          <a:ln w="15875">
            <a:solidFill>
              <a:srgbClr val="A982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Mask of Agamemnon" descr="Золотая погребальная маска («маска Агамемнона»), XVI в. до н. э. Микены, царская гробница V круга A. Национальный археологический музей, Афины">
            <a:extLst>
              <a:ext uri="{FF2B5EF4-FFF2-40B4-BE49-F238E27FC236}">
                <a16:creationId xmlns:a16="http://schemas.microsoft.com/office/drawing/2014/main" id="{57635F9D-513A-9AC9-C42C-C955917427E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910080"/>
            <a:ext cx="3403600" cy="3403600"/>
          </a:xfrm>
          <a:prstGeom prst="ellipse">
            <a:avLst/>
          </a:prstGeom>
          <a:ln w="15875">
            <a:solidFill>
              <a:srgbClr val="A9822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7" name="Mask of Agamemnon ring">
            <a:extLst>
              <a:ext uri="{FF2B5EF4-FFF2-40B4-BE49-F238E27FC236}">
                <a16:creationId xmlns:a16="http://schemas.microsoft.com/office/drawing/2014/main" id="{EB52DB1D-7887-23ED-F82B-1C1AD80EE97E}"/>
              </a:ext>
            </a:extLst>
          </p:cNvPr>
          <p:cNvSpPr/>
          <p:nvPr/>
        </p:nvSpPr>
        <p:spPr>
          <a:xfrm>
            <a:off x="635000" y="1833880"/>
            <a:ext cx="3556000" cy="3556000"/>
          </a:xfrm>
          <a:prstGeom prst="ellipse">
            <a:avLst/>
          </a:prstGeom>
          <a:noFill/>
          <a:ln w="9525" cap="flat" cmpd="sng" algn="ctr">
            <a:solidFill>
              <a:srgbClr val="A98226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Mask text">
            <a:extLst>
              <a:ext uri="{FF2B5EF4-FFF2-40B4-BE49-F238E27FC236}">
                <a16:creationId xmlns:a16="http://schemas.microsoft.com/office/drawing/2014/main" id="{BA9D9297-3A34-70FC-D2CD-5CBDE4C33D85}"/>
              </a:ext>
            </a:extLst>
          </p:cNvPr>
          <p:cNvSpPr txBox="1"/>
          <p:nvPr/>
        </p:nvSpPr>
        <p:spPr>
          <a:xfrm>
            <a:off x="4470400" y="1833880"/>
            <a:ext cx="7112000" cy="1127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Самую известную находку — </a:t>
            </a:r>
            <a:r>
              <a:rPr lang="ru-RU" sz="2400" b="1" dirty="0">
                <a:solidFill>
                  <a:srgbClr val="A98226"/>
                </a:solidFill>
                <a:latin typeface="Candara" panose="020E0502030303020204" pitchFamily="34" charset="0"/>
              </a:rPr>
              <a:t>золотую маску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 — назвали </a:t>
            </a:r>
            <a:r>
              <a:rPr lang="ru-RU" sz="2600" b="1" dirty="0">
                <a:solidFill>
                  <a:srgbClr val="A98226"/>
                </a:solidFill>
                <a:latin typeface="Constantia" panose="02030602050306030303" pitchFamily="18" charset="0"/>
              </a:rPr>
              <a:t>«маской Агамемнона»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 в честь </a:t>
            </a:r>
            <a:r>
              <a:rPr lang="ru-RU" sz="2400" i="1" dirty="0">
                <a:solidFill>
                  <a:srgbClr val="87562A"/>
                </a:solidFill>
                <a:latin typeface="Candara" panose="020E0502030303020204" pitchFamily="34" charset="0"/>
              </a:rPr>
              <a:t>легендарного царя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, предводителя похода на Трою.</a:t>
            </a:r>
          </a:p>
        </p:txBody>
      </p:sp>
      <p:pic>
        <p:nvPicPr>
          <p:cNvPr id="20" name="Diadems" descr="Золотые диадемы и украшения из царских гробниц круга A в Микенах, XVI в. до н. э. Национальный археологический музей, Афины">
            <a:extLst>
              <a:ext uri="{FF2B5EF4-FFF2-40B4-BE49-F238E27FC236}">
                <a16:creationId xmlns:a16="http://schemas.microsoft.com/office/drawing/2014/main" id="{1D582DCE-FA0B-E364-42E2-705E1AE78D8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0" y="3225800"/>
            <a:ext cx="7112000" cy="3175000"/>
          </a:xfrm>
          <a:prstGeom prst="roundRect">
            <a:avLst>
              <a:gd name="adj" fmla="val 4000"/>
            </a:avLst>
          </a:prstGeom>
          <a:ln w="15875">
            <a:solidFill>
              <a:srgbClr val="A9822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EA26BE6F-47BA-2BC4-336B-6F050A799F5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576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E857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343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A700818-9769-A69F-CE1C-EEE02154E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874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B24E2E"/>
                </a:solidFill>
                <a:latin typeface="Constantia" panose="02030602050306030303" pitchFamily="18" charset="0"/>
              </a:rPr>
              <a:t>Письменность </a:t>
            </a:r>
            <a:r>
              <a:rPr lang="ru-RU" sz="4000" dirty="0" err="1">
                <a:solidFill>
                  <a:srgbClr val="B24E2E"/>
                </a:solidFill>
                <a:latin typeface="Constantia" panose="02030602050306030303" pitchFamily="18" charset="0"/>
              </a:rPr>
              <a:t>микенцев</a:t>
            </a:r>
            <a:endParaRPr lang="ru-RU" sz="4000" dirty="0">
              <a:solidFill>
                <a:srgbClr val="B24E2E"/>
              </a:solidFill>
              <a:latin typeface="Constantia" panose="02030602050306030303" pitchFamily="18" charset="0"/>
            </a:endParaRPr>
          </a:p>
        </p:txBody>
      </p:sp>
      <p:grpSp>
        <p:nvGrpSpPr>
          <p:cNvPr id="12" name="Mycenaean rosette">
            <a:extLst>
              <a:ext uri="{FF2B5EF4-FFF2-40B4-BE49-F238E27FC236}">
                <a16:creationId xmlns:a16="http://schemas.microsoft.com/office/drawing/2014/main" id="{2EC09948-CD75-22E7-7AA4-C2A3AC998DE9}"/>
              </a:ext>
            </a:extLst>
          </p:cNvPr>
          <p:cNvGrpSpPr/>
          <p:nvPr/>
        </p:nvGrpSpPr>
        <p:grpSpPr>
          <a:xfrm>
            <a:off x="601091" y="926211"/>
            <a:ext cx="271018" cy="271018"/>
            <a:chOff x="601091" y="926211"/>
            <a:chExt cx="271018" cy="271018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BABEC44A-D566-97AE-5EA6-A4D4EC85CBBB}"/>
                </a:ext>
              </a:extLst>
            </p:cNvPr>
            <p:cNvSpPr/>
            <p:nvPr/>
          </p:nvSpPr>
          <p:spPr>
            <a:xfrm>
              <a:off x="754761" y="1039368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2CD8CE83-0B3D-77F5-DD75-2BF671B4F249}"/>
                </a:ext>
              </a:extLst>
            </p:cNvPr>
            <p:cNvSpPr/>
            <p:nvPr/>
          </p:nvSpPr>
          <p:spPr>
            <a:xfrm rot="2700000">
              <a:off x="732257" y="1093699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5DB4AEDB-FE2F-EF5F-07B8-9AF5CF2F33F1}"/>
                </a:ext>
              </a:extLst>
            </p:cNvPr>
            <p:cNvSpPr/>
            <p:nvPr/>
          </p:nvSpPr>
          <p:spPr>
            <a:xfrm rot="5400000">
              <a:off x="677926" y="1116203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6ABE9271-6D6B-9471-A03E-B1F82F59378A}"/>
                </a:ext>
              </a:extLst>
            </p:cNvPr>
            <p:cNvSpPr/>
            <p:nvPr/>
          </p:nvSpPr>
          <p:spPr>
            <a:xfrm rot="8100000">
              <a:off x="623595" y="1093699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952A7824-33BD-2905-62DA-30F264606147}"/>
                </a:ext>
              </a:extLst>
            </p:cNvPr>
            <p:cNvSpPr/>
            <p:nvPr/>
          </p:nvSpPr>
          <p:spPr>
            <a:xfrm rot="10800000">
              <a:off x="601091" y="1039368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108B6F92-5EB3-EDC8-E1F1-8F927646FF7D}"/>
                </a:ext>
              </a:extLst>
            </p:cNvPr>
            <p:cNvSpPr/>
            <p:nvPr/>
          </p:nvSpPr>
          <p:spPr>
            <a:xfrm rot="13500000">
              <a:off x="623595" y="985037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0A6FAD49-6135-E2E4-CD9D-3EFE3C110C04}"/>
                </a:ext>
              </a:extLst>
            </p:cNvPr>
            <p:cNvSpPr/>
            <p:nvPr/>
          </p:nvSpPr>
          <p:spPr>
            <a:xfrm rot="16200000">
              <a:off x="677926" y="962533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D1EB0F49-517D-097F-3034-2096ED1C397F}"/>
                </a:ext>
              </a:extLst>
            </p:cNvPr>
            <p:cNvSpPr/>
            <p:nvPr/>
          </p:nvSpPr>
          <p:spPr>
            <a:xfrm rot="18900000">
              <a:off x="732257" y="985037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35FC8CB1-0EAC-45BA-B1BE-ED4B9C40E933}"/>
                </a:ext>
              </a:extLst>
            </p:cNvPr>
            <p:cNvSpPr/>
            <p:nvPr/>
          </p:nvSpPr>
          <p:spPr>
            <a:xfrm>
              <a:off x="708660" y="1033780"/>
              <a:ext cx="55880" cy="55880"/>
            </a:xfrm>
            <a:prstGeom prst="ellipse">
              <a:avLst/>
            </a:prstGeom>
            <a:solidFill>
              <a:srgbClr val="FFFDF6"/>
            </a:solidFill>
            <a:ln w="12700">
              <a:solidFill>
                <a:srgbClr val="A9822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6AB5009A-23DC-FA7B-DD8E-25D845CA0021}"/>
              </a:ext>
            </a:extLst>
          </p:cNvPr>
          <p:cNvCxnSpPr/>
          <p:nvPr/>
        </p:nvCxnSpPr>
        <p:spPr>
          <a:xfrm>
            <a:off x="965200" y="1061720"/>
            <a:ext cx="1803400" cy="0"/>
          </a:xfrm>
          <a:prstGeom prst="line">
            <a:avLst/>
          </a:prstGeom>
          <a:ln w="15875">
            <a:solidFill>
              <a:srgbClr val="A982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Linear B">
            <a:extLst>
              <a:ext uri="{FF2B5EF4-FFF2-40B4-BE49-F238E27FC236}">
                <a16:creationId xmlns:a16="http://schemas.microsoft.com/office/drawing/2014/main" id="{92E75E9D-6EDE-AACC-22AC-488037CB9CC6}"/>
              </a:ext>
            </a:extLst>
          </p:cNvPr>
          <p:cNvSpPr txBox="1"/>
          <p:nvPr/>
        </p:nvSpPr>
        <p:spPr>
          <a:xfrm>
            <a:off x="609600" y="1320800"/>
            <a:ext cx="78740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Письменность. </a:t>
            </a:r>
            <a:r>
              <a:rPr lang="ru-RU" sz="2200" dirty="0" err="1">
                <a:solidFill>
                  <a:srgbClr val="2B2722"/>
                </a:solidFill>
                <a:latin typeface="Candara" panose="020E0502030303020204" pitchFamily="34" charset="0"/>
              </a:rPr>
              <a:t>Микенцы</a:t>
            </a: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 переняли у </a:t>
            </a:r>
            <a:r>
              <a:rPr lang="ru-RU" sz="2200" dirty="0" err="1">
                <a:solidFill>
                  <a:srgbClr val="2B2722"/>
                </a:solidFill>
                <a:latin typeface="Candara" panose="020E0502030303020204" pitchFamily="34" charset="0"/>
              </a:rPr>
              <a:t>минойцев</a:t>
            </a: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 письменность и адаптировали её для своего языка. Эта письменность называется </a:t>
            </a:r>
            <a:r>
              <a:rPr lang="ru-RU" sz="2200" b="1" dirty="0">
                <a:solidFill>
                  <a:srgbClr val="B24E2E"/>
                </a:solidFill>
                <a:latin typeface="Candara" panose="020E0502030303020204" pitchFamily="34" charset="0"/>
              </a:rPr>
              <a:t>Линейное письмо Б</a:t>
            </a:r>
            <a:r>
              <a:rPr lang="ru-RU" sz="2200" dirty="0">
                <a:solidFill>
                  <a:srgbClr val="2B2722"/>
                </a:solidFill>
                <a:latin typeface="Candara" panose="020E0502030303020204" pitchFamily="34" charset="0"/>
              </a:rPr>
              <a:t>, и его </a:t>
            </a:r>
            <a:r>
              <a:rPr lang="ru-RU" sz="2200" b="1" dirty="0">
                <a:solidFill>
                  <a:srgbClr val="B24E2E"/>
                </a:solidFill>
                <a:latin typeface="Candara" panose="020E0502030303020204" pitchFamily="34" charset="0"/>
              </a:rPr>
              <a:t>смогли расшифровать!</a:t>
            </a:r>
          </a:p>
        </p:txBody>
      </p:sp>
      <p:sp>
        <p:nvSpPr>
          <p:cNvPr id="15" name="Proof card">
            <a:extLst>
              <a:ext uri="{FF2B5EF4-FFF2-40B4-BE49-F238E27FC236}">
                <a16:creationId xmlns:a16="http://schemas.microsoft.com/office/drawing/2014/main" id="{EC3FF50F-2D55-FD86-D91A-D56F30F91F7D}"/>
              </a:ext>
            </a:extLst>
          </p:cNvPr>
          <p:cNvSpPr/>
          <p:nvPr/>
        </p:nvSpPr>
        <p:spPr>
          <a:xfrm>
            <a:off x="609600" y="2504440"/>
            <a:ext cx="7874000" cy="619760"/>
          </a:xfrm>
          <a:prstGeom prst="roundRect">
            <a:avLst>
              <a:gd name="adj" fmla="val 6000"/>
            </a:avLst>
          </a:prstGeom>
          <a:solidFill>
            <a:srgbClr val="F6E2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Proof">
            <a:extLst>
              <a:ext uri="{FF2B5EF4-FFF2-40B4-BE49-F238E27FC236}">
                <a16:creationId xmlns:a16="http://schemas.microsoft.com/office/drawing/2014/main" id="{E71D2F80-620E-CB60-1662-000945BD2ED1}"/>
              </a:ext>
            </a:extLst>
          </p:cNvPr>
          <p:cNvSpPr txBox="1"/>
          <p:nvPr/>
        </p:nvSpPr>
        <p:spPr>
          <a:xfrm>
            <a:off x="838200" y="2631440"/>
            <a:ext cx="7493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Оно доказывает, что </a:t>
            </a:r>
            <a:r>
              <a:rPr lang="ru-RU" sz="2400" dirty="0" err="1">
                <a:solidFill>
                  <a:srgbClr val="2B2722"/>
                </a:solidFill>
                <a:latin typeface="Candara" panose="020E0502030303020204" pitchFamily="34" charset="0"/>
              </a:rPr>
              <a:t>микенцы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 были </a:t>
            </a:r>
            <a:r>
              <a:rPr lang="ru-RU" sz="2400" b="1" dirty="0">
                <a:solidFill>
                  <a:srgbClr val="B24E2E"/>
                </a:solidFill>
                <a:latin typeface="Candara" panose="020E0502030303020204" pitchFamily="34" charset="0"/>
              </a:rPr>
              <a:t>древними греками</a:t>
            </a:r>
            <a:r>
              <a:rPr lang="ru-RU" sz="2400" dirty="0">
                <a:solidFill>
                  <a:srgbClr val="2B2722"/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17" name="Proof bar">
            <a:extLst>
              <a:ext uri="{FF2B5EF4-FFF2-40B4-BE49-F238E27FC236}">
                <a16:creationId xmlns:a16="http://schemas.microsoft.com/office/drawing/2014/main" id="{97B8E527-2801-2028-077C-7CA7E101A4EF}"/>
              </a:ext>
            </a:extLst>
          </p:cNvPr>
          <p:cNvSpPr/>
          <p:nvPr/>
        </p:nvSpPr>
        <p:spPr>
          <a:xfrm>
            <a:off x="711200" y="2631440"/>
            <a:ext cx="50800" cy="365760"/>
          </a:xfrm>
          <a:prstGeom prst="rect">
            <a:avLst/>
          </a:prstGeom>
          <a:solidFill>
            <a:srgbClr val="B24E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ablet plate">
            <a:extLst>
              <a:ext uri="{FF2B5EF4-FFF2-40B4-BE49-F238E27FC236}">
                <a16:creationId xmlns:a16="http://schemas.microsoft.com/office/drawing/2014/main" id="{F98FA7B0-BC82-7062-7EF6-262F53B84C76}"/>
              </a:ext>
            </a:extLst>
          </p:cNvPr>
          <p:cNvSpPr/>
          <p:nvPr/>
        </p:nvSpPr>
        <p:spPr>
          <a:xfrm>
            <a:off x="8890000" y="355600"/>
            <a:ext cx="2692400" cy="2997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5CB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Linear B tablet" descr="Глиняная табличка с линейным письмом Б, Пилос, конец XIII в. до н. э. Национальный археологический музей, Афины">
            <a:extLst>
              <a:ext uri="{FF2B5EF4-FFF2-40B4-BE49-F238E27FC236}">
                <a16:creationId xmlns:a16="http://schemas.microsoft.com/office/drawing/2014/main" id="{6D1B694C-7C4A-B055-3E75-98230A732B6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200" y="508000"/>
            <a:ext cx="2540000" cy="2717800"/>
          </a:xfrm>
          <a:prstGeom prst="rect">
            <a:avLst/>
          </a:prstGeom>
        </p:spPr>
      </p:pic>
      <p:sp>
        <p:nvSpPr>
          <p:cNvPr id="21" name="Scripts chart plate">
            <a:extLst>
              <a:ext uri="{FF2B5EF4-FFF2-40B4-BE49-F238E27FC236}">
                <a16:creationId xmlns:a16="http://schemas.microsoft.com/office/drawing/2014/main" id="{0609111E-63B9-6B20-B776-3A6F0A38EDC2}"/>
              </a:ext>
            </a:extLst>
          </p:cNvPr>
          <p:cNvSpPr/>
          <p:nvPr/>
        </p:nvSpPr>
        <p:spPr>
          <a:xfrm>
            <a:off x="609600" y="3606800"/>
            <a:ext cx="10972800" cy="2794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5CB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Scripts chart" descr="Знаки критского иероглифического письма, линейного письма А и линейного письма Б (таблица из исходной презентации)">
            <a:extLst>
              <a:ext uri="{FF2B5EF4-FFF2-40B4-BE49-F238E27FC236}">
                <a16:creationId xmlns:a16="http://schemas.microsoft.com/office/drawing/2014/main" id="{742D8909-4377-A20E-091B-71C78241C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7148" y="3759200"/>
            <a:ext cx="8837704" cy="2489200"/>
          </a:xfrm>
          <a:prstGeom prst="rect">
            <a:avLst/>
          </a:prstGeom>
        </p:spPr>
      </p:pic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04B5E358-7B30-2832-929A-3DAD911221E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576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E857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A640F84-E219-4E91-141B-66D4B87F3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87562A"/>
                </a:solidFill>
                <a:latin typeface="Constantia" panose="02030602050306030303" pitchFamily="18" charset="0"/>
              </a:rPr>
              <a:t>Что с ними случилось?</a:t>
            </a:r>
          </a:p>
        </p:txBody>
      </p:sp>
      <p:grpSp>
        <p:nvGrpSpPr>
          <p:cNvPr id="12" name="Mycenaean rosette">
            <a:extLst>
              <a:ext uri="{FF2B5EF4-FFF2-40B4-BE49-F238E27FC236}">
                <a16:creationId xmlns:a16="http://schemas.microsoft.com/office/drawing/2014/main" id="{EECE4CCA-11C0-254F-201A-68366EFF9C7F}"/>
              </a:ext>
            </a:extLst>
          </p:cNvPr>
          <p:cNvGrpSpPr/>
          <p:nvPr/>
        </p:nvGrpSpPr>
        <p:grpSpPr>
          <a:xfrm>
            <a:off x="601091" y="926211"/>
            <a:ext cx="271018" cy="271018"/>
            <a:chOff x="601091" y="926211"/>
            <a:chExt cx="271018" cy="271018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B79CF3E5-7A80-B4B7-E5C8-9AEC422112E1}"/>
                </a:ext>
              </a:extLst>
            </p:cNvPr>
            <p:cNvSpPr/>
            <p:nvPr/>
          </p:nvSpPr>
          <p:spPr>
            <a:xfrm>
              <a:off x="754761" y="1039368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CB44EB7B-57D8-DCC6-A661-CD1C8188478C}"/>
                </a:ext>
              </a:extLst>
            </p:cNvPr>
            <p:cNvSpPr/>
            <p:nvPr/>
          </p:nvSpPr>
          <p:spPr>
            <a:xfrm rot="2700000">
              <a:off x="732257" y="1093699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AED18C39-493B-D1B0-0AD1-E430C11CAE54}"/>
                </a:ext>
              </a:extLst>
            </p:cNvPr>
            <p:cNvSpPr/>
            <p:nvPr/>
          </p:nvSpPr>
          <p:spPr>
            <a:xfrm rot="5400000">
              <a:off x="677926" y="1116203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90AA5B9C-F83E-143E-607B-FE6E7B5D613A}"/>
                </a:ext>
              </a:extLst>
            </p:cNvPr>
            <p:cNvSpPr/>
            <p:nvPr/>
          </p:nvSpPr>
          <p:spPr>
            <a:xfrm rot="8100000">
              <a:off x="623595" y="1093699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07849D08-8591-2042-20CE-77352B6D1C40}"/>
                </a:ext>
              </a:extLst>
            </p:cNvPr>
            <p:cNvSpPr/>
            <p:nvPr/>
          </p:nvSpPr>
          <p:spPr>
            <a:xfrm rot="10800000">
              <a:off x="601091" y="1039368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210C99AF-D282-087C-E6FE-F81CDCC5F31D}"/>
                </a:ext>
              </a:extLst>
            </p:cNvPr>
            <p:cNvSpPr/>
            <p:nvPr/>
          </p:nvSpPr>
          <p:spPr>
            <a:xfrm rot="13500000">
              <a:off x="623595" y="985037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8A778469-7846-64B2-5E95-7BFD62B53A3F}"/>
                </a:ext>
              </a:extLst>
            </p:cNvPr>
            <p:cNvSpPr/>
            <p:nvPr/>
          </p:nvSpPr>
          <p:spPr>
            <a:xfrm rot="16200000">
              <a:off x="677926" y="962533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0EC856C4-83E5-E676-569B-656CF909F672}"/>
                </a:ext>
              </a:extLst>
            </p:cNvPr>
            <p:cNvSpPr/>
            <p:nvPr/>
          </p:nvSpPr>
          <p:spPr>
            <a:xfrm rot="18900000">
              <a:off x="732257" y="985037"/>
              <a:ext cx="117348" cy="44704"/>
            </a:xfrm>
            <a:prstGeom prst="ellipse">
              <a:avLst/>
            </a:prstGeom>
            <a:solidFill>
              <a:srgbClr val="A98226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F5003B55-E43B-E388-EDE5-A4768359D97A}"/>
                </a:ext>
              </a:extLst>
            </p:cNvPr>
            <p:cNvSpPr/>
            <p:nvPr/>
          </p:nvSpPr>
          <p:spPr>
            <a:xfrm>
              <a:off x="708660" y="1033780"/>
              <a:ext cx="55880" cy="55880"/>
            </a:xfrm>
            <a:prstGeom prst="ellipse">
              <a:avLst/>
            </a:prstGeom>
            <a:solidFill>
              <a:srgbClr val="FFFDF6"/>
            </a:solidFill>
            <a:ln w="12700">
              <a:solidFill>
                <a:srgbClr val="A9822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95312348-1C23-9D8F-8BE5-370C42B35A28}"/>
              </a:ext>
            </a:extLst>
          </p:cNvPr>
          <p:cNvCxnSpPr/>
          <p:nvPr/>
        </p:nvCxnSpPr>
        <p:spPr>
          <a:xfrm>
            <a:off x="965200" y="1061720"/>
            <a:ext cx="1803400" cy="0"/>
          </a:xfrm>
          <a:prstGeom prst="line">
            <a:avLst/>
          </a:prstGeom>
          <a:ln w="15875">
            <a:solidFill>
              <a:srgbClr val="A982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ollapse">
            <a:extLst>
              <a:ext uri="{FF2B5EF4-FFF2-40B4-BE49-F238E27FC236}">
                <a16:creationId xmlns:a16="http://schemas.microsoft.com/office/drawing/2014/main" id="{38A95849-528D-B1CA-DA3D-269AB6641BAF}"/>
              </a:ext>
            </a:extLst>
          </p:cNvPr>
          <p:cNvSpPr txBox="1"/>
          <p:nvPr/>
        </p:nvSpPr>
        <p:spPr>
          <a:xfrm>
            <a:off x="609600" y="1270000"/>
            <a:ext cx="10972800" cy="441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900" b="1" dirty="0">
                <a:solidFill>
                  <a:srgbClr val="87562A"/>
                </a:solidFill>
                <a:latin typeface="Constantia" panose="02030602050306030303" pitchFamily="18" charset="0"/>
              </a:rPr>
              <a:t>Около 1100 года до н.э.</a:t>
            </a:r>
            <a:r>
              <a:rPr lang="ru-RU" sz="2700" dirty="0">
                <a:solidFill>
                  <a:srgbClr val="2B2722"/>
                </a:solidFill>
                <a:latin typeface="Candara" panose="020E0502030303020204" pitchFamily="34" charset="0"/>
              </a:rPr>
              <a:t> микенская цивилизация </a:t>
            </a:r>
            <a:r>
              <a:rPr lang="ru-RU" sz="2700" b="1" dirty="0">
                <a:solidFill>
                  <a:srgbClr val="87562A"/>
                </a:solidFill>
                <a:latin typeface="Candara" panose="020E0502030303020204" pitchFamily="34" charset="0"/>
              </a:rPr>
              <a:t>внезапно погибла.</a:t>
            </a:r>
          </a:p>
        </p:txBody>
      </p:sp>
      <p:sp>
        <p:nvSpPr>
          <p:cNvPr id="15" name="Version 1 card">
            <a:extLst>
              <a:ext uri="{FF2B5EF4-FFF2-40B4-BE49-F238E27FC236}">
                <a16:creationId xmlns:a16="http://schemas.microsoft.com/office/drawing/2014/main" id="{68894579-79EF-5DEE-87A7-14E026798C07}"/>
              </a:ext>
            </a:extLst>
          </p:cNvPr>
          <p:cNvSpPr/>
          <p:nvPr/>
        </p:nvSpPr>
        <p:spPr>
          <a:xfrm>
            <a:off x="609600" y="1940560"/>
            <a:ext cx="3556000" cy="1892300"/>
          </a:xfrm>
          <a:prstGeom prst="roundRect">
            <a:avLst>
              <a:gd name="adj" fmla="val 6000"/>
            </a:avLst>
          </a:prstGeom>
          <a:solidFill>
            <a:srgbClr val="F4EBD2"/>
          </a:solidFill>
          <a:ln w="9525">
            <a:solidFill>
              <a:srgbClr val="A982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Version 1">
            <a:extLst>
              <a:ext uri="{FF2B5EF4-FFF2-40B4-BE49-F238E27FC236}">
                <a16:creationId xmlns:a16="http://schemas.microsoft.com/office/drawing/2014/main" id="{112F20BB-4B73-6DB7-F5AF-4B50C2D645C2}"/>
              </a:ext>
            </a:extLst>
          </p:cNvPr>
          <p:cNvSpPr txBox="1"/>
          <p:nvPr/>
        </p:nvSpPr>
        <p:spPr>
          <a:xfrm>
            <a:off x="787400" y="2092960"/>
            <a:ext cx="3200400" cy="15875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2600" b="1" i="1" dirty="0">
                <a:solidFill>
                  <a:srgbClr val="A98226"/>
                </a:solidFill>
                <a:latin typeface="Candara" panose="020E0502030303020204" pitchFamily="34" charset="0"/>
              </a:rPr>
              <a:t>Возможно</a:t>
            </a:r>
            <a:r>
              <a:rPr lang="ru-RU" sz="2600" dirty="0">
                <a:solidFill>
                  <a:srgbClr val="2B2722"/>
                </a:solidFill>
                <a:latin typeface="Candara" panose="020E0502030303020204" pitchFamily="34" charset="0"/>
              </a:rPr>
              <a:t>, из-за нашествия других греческих племён (</a:t>
            </a:r>
            <a:r>
              <a:rPr lang="ru-RU" sz="2600" b="1" dirty="0">
                <a:solidFill>
                  <a:srgbClr val="A98226"/>
                </a:solidFill>
                <a:latin typeface="Candara" panose="020E0502030303020204" pitchFamily="34" charset="0"/>
              </a:rPr>
              <a:t>дорийцев</a:t>
            </a:r>
            <a:r>
              <a:rPr lang="ru-RU" sz="2600" dirty="0">
                <a:solidFill>
                  <a:srgbClr val="2B2722"/>
                </a:solidFill>
                <a:latin typeface="Candara" panose="020E0502030303020204" pitchFamily="34" charset="0"/>
              </a:rPr>
              <a:t>),</a:t>
            </a:r>
          </a:p>
        </p:txBody>
      </p:sp>
      <p:sp>
        <p:nvSpPr>
          <p:cNvPr id="17" name="Version 2 card">
            <a:extLst>
              <a:ext uri="{FF2B5EF4-FFF2-40B4-BE49-F238E27FC236}">
                <a16:creationId xmlns:a16="http://schemas.microsoft.com/office/drawing/2014/main" id="{A3835D65-5D53-16F0-BFAC-3A682686E3A3}"/>
              </a:ext>
            </a:extLst>
          </p:cNvPr>
          <p:cNvSpPr/>
          <p:nvPr/>
        </p:nvSpPr>
        <p:spPr>
          <a:xfrm>
            <a:off x="4318000" y="1940560"/>
            <a:ext cx="3556000" cy="1892300"/>
          </a:xfrm>
          <a:prstGeom prst="roundRect">
            <a:avLst>
              <a:gd name="adj" fmla="val 6000"/>
            </a:avLst>
          </a:prstGeom>
          <a:solidFill>
            <a:srgbClr val="F6E2D9"/>
          </a:solidFill>
          <a:ln w="9525">
            <a:solidFill>
              <a:srgbClr val="B24E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Version 2">
            <a:extLst>
              <a:ext uri="{FF2B5EF4-FFF2-40B4-BE49-F238E27FC236}">
                <a16:creationId xmlns:a16="http://schemas.microsoft.com/office/drawing/2014/main" id="{D15D3DA6-5663-DE4A-B8C5-5114B3DA3217}"/>
              </a:ext>
            </a:extLst>
          </p:cNvPr>
          <p:cNvSpPr txBox="1"/>
          <p:nvPr/>
        </p:nvSpPr>
        <p:spPr>
          <a:xfrm>
            <a:off x="4495800" y="2092960"/>
            <a:ext cx="3200400" cy="15875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2600" dirty="0">
                <a:solidFill>
                  <a:srgbClr val="2B2722"/>
                </a:solidFill>
                <a:latin typeface="Candara" panose="020E0502030303020204" pitchFamily="34" charset="0"/>
              </a:rPr>
              <a:t>внутренних войн</a:t>
            </a:r>
          </a:p>
        </p:txBody>
      </p:sp>
      <p:sp>
        <p:nvSpPr>
          <p:cNvPr id="19" name="Version 3 card">
            <a:extLst>
              <a:ext uri="{FF2B5EF4-FFF2-40B4-BE49-F238E27FC236}">
                <a16:creationId xmlns:a16="http://schemas.microsoft.com/office/drawing/2014/main" id="{BE85848F-4459-EC83-3CE2-306D84EA4DE0}"/>
              </a:ext>
            </a:extLst>
          </p:cNvPr>
          <p:cNvSpPr/>
          <p:nvPr/>
        </p:nvSpPr>
        <p:spPr>
          <a:xfrm>
            <a:off x="8026400" y="1940560"/>
            <a:ext cx="3556000" cy="1892300"/>
          </a:xfrm>
          <a:prstGeom prst="roundRect">
            <a:avLst>
              <a:gd name="adj" fmla="val 6000"/>
            </a:avLst>
          </a:prstGeom>
          <a:solidFill>
            <a:srgbClr val="EBEFDB"/>
          </a:solidFill>
          <a:ln w="9525">
            <a:solidFill>
              <a:srgbClr val="6676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Version 3">
            <a:extLst>
              <a:ext uri="{FF2B5EF4-FFF2-40B4-BE49-F238E27FC236}">
                <a16:creationId xmlns:a16="http://schemas.microsoft.com/office/drawing/2014/main" id="{A46AA885-EA91-6102-AEC5-F7A4A8C1A304}"/>
              </a:ext>
            </a:extLst>
          </p:cNvPr>
          <p:cNvSpPr txBox="1"/>
          <p:nvPr/>
        </p:nvSpPr>
        <p:spPr>
          <a:xfrm>
            <a:off x="8204200" y="2092960"/>
            <a:ext cx="3200400" cy="15875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2600" dirty="0">
                <a:solidFill>
                  <a:srgbClr val="2B2722"/>
                </a:solidFill>
                <a:latin typeface="Candara" panose="020E0502030303020204" pitchFamily="34" charset="0"/>
              </a:rPr>
              <a:t>или голода.</a:t>
            </a:r>
          </a:p>
        </p:txBody>
      </p:sp>
      <p:sp>
        <p:nvSpPr>
          <p:cNvPr id="21" name="Dark Ages">
            <a:extLst>
              <a:ext uri="{FF2B5EF4-FFF2-40B4-BE49-F238E27FC236}">
                <a16:creationId xmlns:a16="http://schemas.microsoft.com/office/drawing/2014/main" id="{F3EE4118-0A68-84BB-316C-A0B6D32F15C9}"/>
              </a:ext>
            </a:extLst>
          </p:cNvPr>
          <p:cNvSpPr txBox="1"/>
          <p:nvPr/>
        </p:nvSpPr>
        <p:spPr>
          <a:xfrm>
            <a:off x="609600" y="4036060"/>
            <a:ext cx="109728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800" i="1" dirty="0">
                <a:solidFill>
                  <a:srgbClr val="87562A"/>
                </a:solidFill>
                <a:latin typeface="Constantia" panose="02030602050306030303" pitchFamily="18" charset="0"/>
              </a:rPr>
              <a:t>Наступили </a:t>
            </a:r>
            <a:r>
              <a:rPr lang="ru-RU" sz="2800" b="1" dirty="0">
                <a:solidFill>
                  <a:srgbClr val="2B2722"/>
                </a:solidFill>
                <a:latin typeface="Constantia" panose="02030602050306030303" pitchFamily="18" charset="0"/>
              </a:rPr>
              <a:t>«Тёмные века»</a:t>
            </a:r>
            <a:r>
              <a:rPr lang="ru-RU" sz="2800" i="1" dirty="0">
                <a:solidFill>
                  <a:srgbClr val="87562A"/>
                </a:solidFill>
                <a:latin typeface="Constantia" panose="02030602050306030303" pitchFamily="18" charset="0"/>
              </a:rPr>
              <a:t> в истории Греции.</a:t>
            </a:r>
          </a:p>
        </p:txBody>
      </p:sp>
      <p:pic>
        <p:nvPicPr>
          <p:cNvPr id="23" name="Tiryns walls" descr="Циклопические стены крепости Тиринф, XIII в. до н. э. Современная фотография">
            <a:extLst>
              <a:ext uri="{FF2B5EF4-FFF2-40B4-BE49-F238E27FC236}">
                <a16:creationId xmlns:a16="http://schemas.microsoft.com/office/drawing/2014/main" id="{0982ED7D-7045-71F5-6FD6-4A9BDBA3EA6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339" y="4640580"/>
            <a:ext cx="9493322" cy="1760220"/>
          </a:xfrm>
          <a:prstGeom prst="roundRect">
            <a:avLst>
              <a:gd name="adj" fmla="val 4000"/>
            </a:avLst>
          </a:prstGeom>
          <a:ln w="15875">
            <a:solidFill>
              <a:srgbClr val="8756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EC73E556-DABF-A224-3CC8-418766A9C23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576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E857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513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B2722"/>
      </a:dk1>
      <a:lt1>
        <a:srgbClr val="FFFFFF"/>
      </a:lt1>
      <a:dk2>
        <a:srgbClr val="5C554C"/>
      </a:dk2>
      <a:lt2>
        <a:srgbClr val="F7ECD5"/>
      </a:lt2>
      <a:accent1>
        <a:srgbClr val="B24E2E"/>
      </a:accent1>
      <a:accent2>
        <a:srgbClr val="2C6697"/>
      </a:accent2>
      <a:accent3>
        <a:srgbClr val="C98E2E"/>
      </a:accent3>
      <a:accent4>
        <a:srgbClr val="667634"/>
      </a:accent4>
      <a:accent5>
        <a:srgbClr val="2E8D93"/>
      </a:accent5>
      <a:accent6>
        <a:srgbClr val="A98226"/>
      </a:accent6>
      <a:hlink>
        <a:srgbClr val="467886"/>
      </a:hlink>
      <a:folHlink>
        <a:srgbClr val="96607D"/>
      </a:folHlink>
    </a:clrScheme>
    <a:fontScheme name="Стандартная">
      <a:majorFont>
        <a:latin typeface="Constant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ndara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725</Words>
  <Application>Microsoft Office PowerPoint</Application>
  <PresentationFormat>Произвольный</PresentationFormat>
  <Paragraphs>80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Candara</vt:lpstr>
      <vt:lpstr>Constantia</vt:lpstr>
      <vt:lpstr>Тема Office</vt:lpstr>
      <vt:lpstr>Тема: Начало греческой цивилизации</vt:lpstr>
      <vt:lpstr>Природа Греции</vt:lpstr>
      <vt:lpstr>Презентация PowerPoint</vt:lpstr>
      <vt:lpstr>Презентация PowerPoint</vt:lpstr>
      <vt:lpstr>Ремесла в Греции</vt:lpstr>
      <vt:lpstr>Минойская цивилизация</vt:lpstr>
      <vt:lpstr>Минойская цивилизация</vt:lpstr>
      <vt:lpstr>Система письма минойцев</vt:lpstr>
      <vt:lpstr>Что с ними случилось?</vt:lpstr>
      <vt:lpstr>Микенская цивилизация</vt:lpstr>
      <vt:lpstr>Микенская цивилизация</vt:lpstr>
      <vt:lpstr>Микенцы и их войны</vt:lpstr>
      <vt:lpstr>Презентация PowerPoint</vt:lpstr>
      <vt:lpstr>Письменность микенцев</vt:lpstr>
      <vt:lpstr>Что с ними случилось?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Начало греческой цивилизации</dc:title>
  <dc:creator>100ballnik.com</dc:creator>
  <cp:lastModifiedBy>Mendal</cp:lastModifiedBy>
  <cp:revision>1</cp:revision>
  <dcterms:created xsi:type="dcterms:W3CDTF">2026-10-23T21:15:27Z</dcterms:created>
  <dcterms:modified xsi:type="dcterms:W3CDTF">2026-10-23T21:15:27Z</dcterms:modified>
</cp:coreProperties>
</file>